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76" r:id="rId8"/>
    <p:sldId id="262" r:id="rId9"/>
    <p:sldId id="263" r:id="rId10"/>
    <p:sldId id="264" r:id="rId11"/>
    <p:sldId id="265" r:id="rId12"/>
    <p:sldId id="266" r:id="rId13"/>
    <p:sldId id="267" r:id="rId14"/>
    <p:sldId id="268" r:id="rId15"/>
    <p:sldId id="269" r:id="rId16"/>
    <p:sldId id="277" r:id="rId17"/>
    <p:sldId id="270" r:id="rId18"/>
    <p:sldId id="271" r:id="rId19"/>
    <p:sldId id="272" r:id="rId20"/>
    <p:sldId id="275" r:id="rId21"/>
    <p:sldId id="274" r:id="rId22"/>
  </p:sldIdLst>
  <p:sldSz cx="10693400" cy="7562850"/>
  <p:notesSz cx="10693400" cy="75628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75"/>
  </p:normalViewPr>
  <p:slideViewPr>
    <p:cSldViewPr>
      <p:cViewPr varScale="1">
        <p:scale>
          <a:sx n="100" d="100"/>
          <a:sy n="100" d="100"/>
        </p:scale>
        <p:origin x="14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598B2-CFFE-4C0C-8219-BF984D22E1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EE66C7-BD6E-434D-8FB1-3B818DA39A6C}">
      <dgm:prSet/>
      <dgm:spPr/>
      <dgm:t>
        <a:bodyPr/>
        <a:lstStyle/>
        <a:p>
          <a:pPr algn="l"/>
          <a:r>
            <a:rPr lang="de-DE" dirty="0"/>
            <a:t>Die Kommunikation von </a:t>
          </a:r>
          <a:r>
            <a:rPr lang="de-DE" dirty="0" err="1"/>
            <a:t>Advocacy</a:t>
          </a:r>
          <a:r>
            <a:rPr lang="de-DE" dirty="0"/>
            <a:t>-Aktionen bedeutet, Informationen zu übermitteln und die Aufmerksamkeit von mindestens 3 verschiedenen Zielgruppen zu gewinnen:
	Entscheidungsträger*innen
	Medien
	Öffentliche Meinung</a:t>
          </a:r>
          <a:endParaRPr lang="en-US" dirty="0"/>
        </a:p>
      </dgm:t>
    </dgm:pt>
    <dgm:pt modelId="{A3A0320D-785B-49DC-9A55-369235C9F504}" type="parTrans" cxnId="{568A48BE-CCF3-4E80-A93A-0F2AD70D75E5}">
      <dgm:prSet/>
      <dgm:spPr/>
      <dgm:t>
        <a:bodyPr/>
        <a:lstStyle/>
        <a:p>
          <a:endParaRPr lang="en-US"/>
        </a:p>
      </dgm:t>
    </dgm:pt>
    <dgm:pt modelId="{E4461D3B-00C8-4A15-AA7B-467F15D1C1F9}" type="sibTrans" cxnId="{568A48BE-CCF3-4E80-A93A-0F2AD70D75E5}">
      <dgm:prSet/>
      <dgm:spPr/>
      <dgm:t>
        <a:bodyPr/>
        <a:lstStyle/>
        <a:p>
          <a:endParaRPr lang="en-US"/>
        </a:p>
      </dgm:t>
    </dgm:pt>
    <dgm:pt modelId="{C40217E5-A9AB-4DE6-9695-D18274527C3B}">
      <dgm:prSet/>
      <dgm:spPr/>
      <dgm:t>
        <a:bodyPr/>
        <a:lstStyle/>
        <a:p>
          <a:r>
            <a:rPr lang="de-DE" dirty="0"/>
            <a:t>ABER MANCHMAL KANN DIE AUFMERKSAMKEIT EINER ZIELGRUPPE SCHON AUSREICHEN.</a:t>
          </a:r>
          <a:endParaRPr lang="en-US" dirty="0"/>
        </a:p>
      </dgm:t>
    </dgm:pt>
    <dgm:pt modelId="{6AC237D0-46E6-43EA-8F71-1D96E8146446}" type="parTrans" cxnId="{B03C4693-54DE-47A1-9CEE-69E76776AD77}">
      <dgm:prSet/>
      <dgm:spPr/>
      <dgm:t>
        <a:bodyPr/>
        <a:lstStyle/>
        <a:p>
          <a:endParaRPr lang="en-US"/>
        </a:p>
      </dgm:t>
    </dgm:pt>
    <dgm:pt modelId="{7673CC5D-6DCD-4496-B8E2-70157E4CBA3A}" type="sibTrans" cxnId="{B03C4693-54DE-47A1-9CEE-69E76776AD77}">
      <dgm:prSet/>
      <dgm:spPr/>
      <dgm:t>
        <a:bodyPr/>
        <a:lstStyle/>
        <a:p>
          <a:endParaRPr lang="en-US"/>
        </a:p>
      </dgm:t>
    </dgm:pt>
    <dgm:pt modelId="{C232F659-94C3-4E19-9DF7-4299E181FB9E}">
      <dgm:prSet/>
      <dgm:spPr/>
      <dgm:t>
        <a:bodyPr/>
        <a:lstStyle/>
        <a:p>
          <a:pPr algn="l"/>
          <a:r>
            <a:rPr lang="de-DE" dirty="0"/>
            <a:t>Nutzen Sie verschiedene Instrumente und kombinieren Sie sie, um Ihre eigenen Ziele zu erreichen: 
	Traditionelle Medien: Meinungsartikel, Interviews, Briefe, Zitate
	Digitale Medien: Blogs, persönliche Websites, soziale </a:t>
          </a:r>
          <a:r>
            <a:rPr lang="de-DE" dirty="0" err="1"/>
            <a:t>NetzwerkeVeranstaltungen</a:t>
          </a:r>
          <a:r>
            <a:rPr lang="de-DE" dirty="0"/>
            <a:t>: Pressekonferenzen, Workshops, Seminare, </a:t>
          </a:r>
          <a:r>
            <a:rPr lang="de-DE" dirty="0" err="1"/>
            <a:t>Sit</a:t>
          </a:r>
          <a:r>
            <a:rPr lang="de-DE" dirty="0"/>
            <a:t>- Ins, Hackathons
	Verbreitung von Lehrmaterial: Infografiken, Broschüren, Gadgets
	Veröffentlichung förmlicher Akte: Petitionen und Beschwerden</a:t>
          </a:r>
          <a:endParaRPr lang="en-US" dirty="0"/>
        </a:p>
      </dgm:t>
    </dgm:pt>
    <dgm:pt modelId="{7AEF72A0-DACD-445C-890B-A46BE484818C}" type="parTrans" cxnId="{4611B16A-95BD-43A7-A466-DA98F75E3476}">
      <dgm:prSet/>
      <dgm:spPr/>
      <dgm:t>
        <a:bodyPr/>
        <a:lstStyle/>
        <a:p>
          <a:endParaRPr lang="en-US"/>
        </a:p>
      </dgm:t>
    </dgm:pt>
    <dgm:pt modelId="{8EDBF5EE-FC26-4EBE-B42D-B479A366FA33}" type="sibTrans" cxnId="{4611B16A-95BD-43A7-A466-DA98F75E3476}">
      <dgm:prSet/>
      <dgm:spPr/>
      <dgm:t>
        <a:bodyPr/>
        <a:lstStyle/>
        <a:p>
          <a:endParaRPr lang="en-US"/>
        </a:p>
      </dgm:t>
    </dgm:pt>
    <dgm:pt modelId="{B2D39442-5E86-4E5D-A35C-CEE4F9BEFB12}" type="pres">
      <dgm:prSet presAssocID="{86D598B2-CFFE-4C0C-8219-BF984D22E1E9}" presName="diagram" presStyleCnt="0">
        <dgm:presLayoutVars>
          <dgm:dir/>
          <dgm:resizeHandles val="exact"/>
        </dgm:presLayoutVars>
      </dgm:prSet>
      <dgm:spPr/>
      <dgm:t>
        <a:bodyPr/>
        <a:lstStyle/>
        <a:p>
          <a:endParaRPr lang="de-DE"/>
        </a:p>
      </dgm:t>
    </dgm:pt>
    <dgm:pt modelId="{18AFB4EF-AAD2-40D8-8A6F-A48DDA925E65}" type="pres">
      <dgm:prSet presAssocID="{AEEE66C7-BD6E-434D-8FB1-3B818DA39A6C}" presName="node" presStyleLbl="node1" presStyleIdx="0" presStyleCnt="3">
        <dgm:presLayoutVars>
          <dgm:bulletEnabled val="1"/>
        </dgm:presLayoutVars>
      </dgm:prSet>
      <dgm:spPr/>
      <dgm:t>
        <a:bodyPr/>
        <a:lstStyle/>
        <a:p>
          <a:endParaRPr lang="de-DE"/>
        </a:p>
      </dgm:t>
    </dgm:pt>
    <dgm:pt modelId="{057B37CA-1F65-4908-A131-DF630918D98E}" type="pres">
      <dgm:prSet presAssocID="{E4461D3B-00C8-4A15-AA7B-467F15D1C1F9}" presName="sibTrans" presStyleCnt="0"/>
      <dgm:spPr/>
    </dgm:pt>
    <dgm:pt modelId="{DB9CCD1B-AF58-455E-96F0-5B7CD81809C8}" type="pres">
      <dgm:prSet presAssocID="{C40217E5-A9AB-4DE6-9695-D18274527C3B}" presName="node" presStyleLbl="node1" presStyleIdx="1" presStyleCnt="3" custLinFactNeighborX="-3845" custLinFactNeighborY="-3671">
        <dgm:presLayoutVars>
          <dgm:bulletEnabled val="1"/>
        </dgm:presLayoutVars>
      </dgm:prSet>
      <dgm:spPr/>
      <dgm:t>
        <a:bodyPr/>
        <a:lstStyle/>
        <a:p>
          <a:endParaRPr lang="de-DE"/>
        </a:p>
      </dgm:t>
    </dgm:pt>
    <dgm:pt modelId="{9D20B5B9-6AAF-46C7-A4DB-9BC800D86838}" type="pres">
      <dgm:prSet presAssocID="{7673CC5D-6DCD-4496-B8E2-70157E4CBA3A}" presName="sibTrans" presStyleCnt="0"/>
      <dgm:spPr/>
    </dgm:pt>
    <dgm:pt modelId="{B253D3B0-A47B-45C1-AB7A-6C1D3BB06717}" type="pres">
      <dgm:prSet presAssocID="{C232F659-94C3-4E19-9DF7-4299E181FB9E}" presName="node" presStyleLbl="node1" presStyleIdx="2" presStyleCnt="3">
        <dgm:presLayoutVars>
          <dgm:bulletEnabled val="1"/>
        </dgm:presLayoutVars>
      </dgm:prSet>
      <dgm:spPr/>
      <dgm:t>
        <a:bodyPr/>
        <a:lstStyle/>
        <a:p>
          <a:endParaRPr lang="de-DE"/>
        </a:p>
      </dgm:t>
    </dgm:pt>
  </dgm:ptLst>
  <dgm:cxnLst>
    <dgm:cxn modelId="{4611B16A-95BD-43A7-A466-DA98F75E3476}" srcId="{86D598B2-CFFE-4C0C-8219-BF984D22E1E9}" destId="{C232F659-94C3-4E19-9DF7-4299E181FB9E}" srcOrd="2" destOrd="0" parTransId="{7AEF72A0-DACD-445C-890B-A46BE484818C}" sibTransId="{8EDBF5EE-FC26-4EBE-B42D-B479A366FA33}"/>
    <dgm:cxn modelId="{B03C4693-54DE-47A1-9CEE-69E76776AD77}" srcId="{86D598B2-CFFE-4C0C-8219-BF984D22E1E9}" destId="{C40217E5-A9AB-4DE6-9695-D18274527C3B}" srcOrd="1" destOrd="0" parTransId="{6AC237D0-46E6-43EA-8F71-1D96E8146446}" sibTransId="{7673CC5D-6DCD-4496-B8E2-70157E4CBA3A}"/>
    <dgm:cxn modelId="{568A48BE-CCF3-4E80-A93A-0F2AD70D75E5}" srcId="{86D598B2-CFFE-4C0C-8219-BF984D22E1E9}" destId="{AEEE66C7-BD6E-434D-8FB1-3B818DA39A6C}" srcOrd="0" destOrd="0" parTransId="{A3A0320D-785B-49DC-9A55-369235C9F504}" sibTransId="{E4461D3B-00C8-4A15-AA7B-467F15D1C1F9}"/>
    <dgm:cxn modelId="{7AF90997-C48F-42DC-9575-42967BEA7517}" type="presOf" srcId="{AEEE66C7-BD6E-434D-8FB1-3B818DA39A6C}" destId="{18AFB4EF-AAD2-40D8-8A6F-A48DDA925E65}" srcOrd="0" destOrd="0" presId="urn:microsoft.com/office/officeart/2005/8/layout/default"/>
    <dgm:cxn modelId="{76E60BAA-B54F-4AC9-9B29-BD7C5EFCED8F}" type="presOf" srcId="{C40217E5-A9AB-4DE6-9695-D18274527C3B}" destId="{DB9CCD1B-AF58-455E-96F0-5B7CD81809C8}" srcOrd="0" destOrd="0" presId="urn:microsoft.com/office/officeart/2005/8/layout/default"/>
    <dgm:cxn modelId="{3EF231E3-9FC7-4F65-BBB3-E21731BF5DE1}" type="presOf" srcId="{86D598B2-CFFE-4C0C-8219-BF984D22E1E9}" destId="{B2D39442-5E86-4E5D-A35C-CEE4F9BEFB12}" srcOrd="0" destOrd="0" presId="urn:microsoft.com/office/officeart/2005/8/layout/default"/>
    <dgm:cxn modelId="{7ED2415B-85C1-4E69-B954-91BDA622C0B8}" type="presOf" srcId="{C232F659-94C3-4E19-9DF7-4299E181FB9E}" destId="{B253D3B0-A47B-45C1-AB7A-6C1D3BB06717}" srcOrd="0" destOrd="0" presId="urn:microsoft.com/office/officeart/2005/8/layout/default"/>
    <dgm:cxn modelId="{AC89F2BD-CF65-4132-AF23-67B7753BE8D9}" type="presParOf" srcId="{B2D39442-5E86-4E5D-A35C-CEE4F9BEFB12}" destId="{18AFB4EF-AAD2-40D8-8A6F-A48DDA925E65}" srcOrd="0" destOrd="0" presId="urn:microsoft.com/office/officeart/2005/8/layout/default"/>
    <dgm:cxn modelId="{A0AB014C-DD3E-4A22-A158-88224A781199}" type="presParOf" srcId="{B2D39442-5E86-4E5D-A35C-CEE4F9BEFB12}" destId="{057B37CA-1F65-4908-A131-DF630918D98E}" srcOrd="1" destOrd="0" presId="urn:microsoft.com/office/officeart/2005/8/layout/default"/>
    <dgm:cxn modelId="{E544607B-D5D0-498C-923D-E97E1F534AB1}" type="presParOf" srcId="{B2D39442-5E86-4E5D-A35C-CEE4F9BEFB12}" destId="{DB9CCD1B-AF58-455E-96F0-5B7CD81809C8}" srcOrd="2" destOrd="0" presId="urn:microsoft.com/office/officeart/2005/8/layout/default"/>
    <dgm:cxn modelId="{35133C87-0716-41E2-9B14-5085416F59C4}" type="presParOf" srcId="{B2D39442-5E86-4E5D-A35C-CEE4F9BEFB12}" destId="{9D20B5B9-6AAF-46C7-A4DB-9BC800D86838}" srcOrd="3" destOrd="0" presId="urn:microsoft.com/office/officeart/2005/8/layout/default"/>
    <dgm:cxn modelId="{D0CFB803-95ED-4A95-BD00-109BA39A0565}" type="presParOf" srcId="{B2D39442-5E86-4E5D-A35C-CEE4F9BEFB12}" destId="{B253D3B0-A47B-45C1-AB7A-6C1D3BB06717}"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B4EF-AAD2-40D8-8A6F-A48DDA925E65}">
      <dsp:nvSpPr>
        <dsp:cNvPr id="0" name=""/>
        <dsp:cNvSpPr/>
      </dsp:nvSpPr>
      <dsp:spPr>
        <a:xfrm>
          <a:off x="0" y="926344"/>
          <a:ext cx="3196117" cy="19176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de-DE" sz="1000" kern="1200" dirty="0"/>
            <a:t>Die Kommunikation von </a:t>
          </a:r>
          <a:r>
            <a:rPr lang="de-DE" sz="1000" kern="1200" dirty="0" err="1"/>
            <a:t>Advocacy</a:t>
          </a:r>
          <a:r>
            <a:rPr lang="de-DE" sz="1000" kern="1200" dirty="0"/>
            <a:t>-Aktionen bedeutet, Informationen zu übermitteln und die Aufmerksamkeit von mindestens 3 verschiedenen Zielgruppen zu gewinnen:
	Entscheidungsträger*innen
	Medien
	Öffentliche Meinung</a:t>
          </a:r>
          <a:endParaRPr lang="en-US" sz="1000" kern="1200" dirty="0"/>
        </a:p>
      </dsp:txBody>
      <dsp:txXfrm>
        <a:off x="0" y="926344"/>
        <a:ext cx="3196117" cy="1917670"/>
      </dsp:txXfrm>
    </dsp:sp>
    <dsp:sp modelId="{DB9CCD1B-AF58-455E-96F0-5B7CD81809C8}">
      <dsp:nvSpPr>
        <dsp:cNvPr id="0" name=""/>
        <dsp:cNvSpPr/>
      </dsp:nvSpPr>
      <dsp:spPr>
        <a:xfrm>
          <a:off x="3392838" y="855946"/>
          <a:ext cx="3196117" cy="19176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ABER MANCHMAL KANN DIE AUFMERKSAMKEIT EINER ZIELGRUPPE SCHON AUSREICHEN.</a:t>
          </a:r>
          <a:endParaRPr lang="en-US" sz="1000" kern="1200" dirty="0"/>
        </a:p>
      </dsp:txBody>
      <dsp:txXfrm>
        <a:off x="3392838" y="855946"/>
        <a:ext cx="3196117" cy="1917670"/>
      </dsp:txXfrm>
    </dsp:sp>
    <dsp:sp modelId="{B253D3B0-A47B-45C1-AB7A-6C1D3BB06717}">
      <dsp:nvSpPr>
        <dsp:cNvPr id="0" name=""/>
        <dsp:cNvSpPr/>
      </dsp:nvSpPr>
      <dsp:spPr>
        <a:xfrm>
          <a:off x="7031459" y="926344"/>
          <a:ext cx="3196117" cy="19176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de-DE" sz="1000" kern="1200" dirty="0"/>
            <a:t>Nutzen Sie verschiedene Instrumente und kombinieren Sie sie, um Ihre eigenen Ziele zu erreichen: 
	Traditionelle Medien: Meinungsartikel, Interviews, Briefe, Zitate
	Digitale Medien: Blogs, persönliche Websites, soziale </a:t>
          </a:r>
          <a:r>
            <a:rPr lang="de-DE" sz="1000" kern="1200" dirty="0" err="1"/>
            <a:t>NetzwerkeVeranstaltungen</a:t>
          </a:r>
          <a:r>
            <a:rPr lang="de-DE" sz="1000" kern="1200" dirty="0"/>
            <a:t>: Pressekonferenzen, Workshops, Seminare, </a:t>
          </a:r>
          <a:r>
            <a:rPr lang="de-DE" sz="1000" kern="1200" dirty="0" err="1"/>
            <a:t>Sit</a:t>
          </a:r>
          <a:r>
            <a:rPr lang="de-DE" sz="1000" kern="1200" dirty="0"/>
            <a:t>- Ins, Hackathons
	Verbreitung von Lehrmaterial: Infografiken, Broschüren, Gadgets
	Veröffentlichung förmlicher Akte: Petitionen und Beschwerden</a:t>
          </a:r>
          <a:endParaRPr lang="en-US" sz="1000" kern="1200" dirty="0"/>
        </a:p>
      </dsp:txBody>
      <dsp:txXfrm>
        <a:off x="7031459" y="926344"/>
        <a:ext cx="3196117" cy="19176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550" b="0" i="0">
                <a:solidFill>
                  <a:srgbClr val="040606"/>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475753" y="81621"/>
            <a:ext cx="1722655" cy="1348593"/>
          </a:xfrm>
          <a:prstGeom prst="rect">
            <a:avLst/>
          </a:prstGeom>
        </p:spPr>
      </p:pic>
      <p:sp>
        <p:nvSpPr>
          <p:cNvPr id="17" name="bg object 17"/>
          <p:cNvSpPr/>
          <p:nvPr/>
        </p:nvSpPr>
        <p:spPr>
          <a:xfrm>
            <a:off x="973543" y="3052316"/>
            <a:ext cx="2324100" cy="2706370"/>
          </a:xfrm>
          <a:custGeom>
            <a:avLst/>
            <a:gdLst/>
            <a:ahLst/>
            <a:cxnLst/>
            <a:rect l="l" t="t" r="r" b="b"/>
            <a:pathLst>
              <a:path w="2324100" h="2706370">
                <a:moveTo>
                  <a:pt x="2133600" y="1149088"/>
                </a:moveTo>
                <a:lnTo>
                  <a:pt x="2133600" y="1664015"/>
                </a:lnTo>
                <a:lnTo>
                  <a:pt x="2146300" y="1644064"/>
                </a:lnTo>
                <a:lnTo>
                  <a:pt x="2171700" y="1629854"/>
                </a:lnTo>
                <a:lnTo>
                  <a:pt x="2184400" y="1623000"/>
                </a:lnTo>
                <a:lnTo>
                  <a:pt x="2222500" y="1616063"/>
                </a:lnTo>
                <a:lnTo>
                  <a:pt x="2260600" y="1603907"/>
                </a:lnTo>
                <a:lnTo>
                  <a:pt x="2286000" y="1587518"/>
                </a:lnTo>
                <a:lnTo>
                  <a:pt x="2311400" y="1567888"/>
                </a:lnTo>
                <a:lnTo>
                  <a:pt x="2324100" y="1547887"/>
                </a:lnTo>
                <a:lnTo>
                  <a:pt x="2324100" y="1478869"/>
                </a:lnTo>
                <a:lnTo>
                  <a:pt x="2260600" y="1375345"/>
                </a:lnTo>
                <a:lnTo>
                  <a:pt x="2235200" y="1332950"/>
                </a:lnTo>
                <a:lnTo>
                  <a:pt x="2209800" y="1295516"/>
                </a:lnTo>
                <a:lnTo>
                  <a:pt x="2184400" y="1262080"/>
                </a:lnTo>
                <a:lnTo>
                  <a:pt x="2171700" y="1231682"/>
                </a:lnTo>
                <a:lnTo>
                  <a:pt x="2159000" y="1203359"/>
                </a:lnTo>
                <a:lnTo>
                  <a:pt x="2133600" y="1149088"/>
                </a:lnTo>
                <a:close/>
              </a:path>
              <a:path w="2324100" h="2706370">
                <a:moveTo>
                  <a:pt x="2120900" y="1091570"/>
                </a:moveTo>
                <a:lnTo>
                  <a:pt x="2120900" y="2005285"/>
                </a:lnTo>
                <a:lnTo>
                  <a:pt x="2133600" y="1966857"/>
                </a:lnTo>
                <a:lnTo>
                  <a:pt x="2146300" y="1933744"/>
                </a:lnTo>
                <a:lnTo>
                  <a:pt x="2159000" y="1904118"/>
                </a:lnTo>
                <a:lnTo>
                  <a:pt x="2184400" y="1854561"/>
                </a:lnTo>
                <a:lnTo>
                  <a:pt x="2184400" y="1815654"/>
                </a:lnTo>
                <a:lnTo>
                  <a:pt x="2171700" y="1783475"/>
                </a:lnTo>
                <a:lnTo>
                  <a:pt x="2146300" y="1754103"/>
                </a:lnTo>
                <a:lnTo>
                  <a:pt x="2133600" y="1723616"/>
                </a:lnTo>
                <a:lnTo>
                  <a:pt x="2133600" y="1121216"/>
                </a:lnTo>
                <a:lnTo>
                  <a:pt x="2120900" y="1091570"/>
                </a:lnTo>
                <a:close/>
              </a:path>
              <a:path w="2324100" h="2706370">
                <a:moveTo>
                  <a:pt x="38100" y="2705856"/>
                </a:moveTo>
                <a:lnTo>
                  <a:pt x="1143000" y="2705856"/>
                </a:lnTo>
                <a:lnTo>
                  <a:pt x="1168400" y="2443429"/>
                </a:lnTo>
                <a:lnTo>
                  <a:pt x="1231900" y="2257600"/>
                </a:lnTo>
                <a:lnTo>
                  <a:pt x="1295400" y="2147061"/>
                </a:lnTo>
                <a:lnTo>
                  <a:pt x="1320800" y="2110506"/>
                </a:lnTo>
                <a:lnTo>
                  <a:pt x="1549400" y="2241359"/>
                </a:lnTo>
                <a:lnTo>
                  <a:pt x="1765300" y="2291521"/>
                </a:lnTo>
                <a:lnTo>
                  <a:pt x="1917700" y="2295969"/>
                </a:lnTo>
                <a:lnTo>
                  <a:pt x="1981200" y="2289679"/>
                </a:lnTo>
                <a:lnTo>
                  <a:pt x="2032000" y="2281593"/>
                </a:lnTo>
                <a:lnTo>
                  <a:pt x="2070100" y="2266651"/>
                </a:lnTo>
                <a:lnTo>
                  <a:pt x="2108200" y="2245171"/>
                </a:lnTo>
                <a:lnTo>
                  <a:pt x="2146300" y="2183871"/>
                </a:lnTo>
                <a:lnTo>
                  <a:pt x="2159000" y="2144689"/>
                </a:lnTo>
                <a:lnTo>
                  <a:pt x="2146300" y="2100245"/>
                </a:lnTo>
                <a:lnTo>
                  <a:pt x="2133600" y="2050858"/>
                </a:lnTo>
                <a:lnTo>
                  <a:pt x="2120900" y="2005285"/>
                </a:lnTo>
                <a:lnTo>
                  <a:pt x="2120900" y="1091570"/>
                </a:lnTo>
                <a:lnTo>
                  <a:pt x="2108200" y="1059188"/>
                </a:lnTo>
                <a:lnTo>
                  <a:pt x="2108200" y="1023109"/>
                </a:lnTo>
                <a:lnTo>
                  <a:pt x="2095500" y="982369"/>
                </a:lnTo>
                <a:lnTo>
                  <a:pt x="2095500" y="936006"/>
                </a:lnTo>
                <a:lnTo>
                  <a:pt x="2082800" y="822565"/>
                </a:lnTo>
                <a:lnTo>
                  <a:pt x="2070100" y="753563"/>
                </a:lnTo>
                <a:lnTo>
                  <a:pt x="2044700" y="655439"/>
                </a:lnTo>
                <a:lnTo>
                  <a:pt x="2032000" y="608883"/>
                </a:lnTo>
                <a:lnTo>
                  <a:pt x="2019299" y="564004"/>
                </a:lnTo>
                <a:lnTo>
                  <a:pt x="2006599" y="520806"/>
                </a:lnTo>
                <a:lnTo>
                  <a:pt x="1981199" y="479294"/>
                </a:lnTo>
                <a:lnTo>
                  <a:pt x="1968499" y="439472"/>
                </a:lnTo>
                <a:lnTo>
                  <a:pt x="1943099" y="401345"/>
                </a:lnTo>
                <a:lnTo>
                  <a:pt x="1917699" y="364917"/>
                </a:lnTo>
                <a:lnTo>
                  <a:pt x="1892299" y="330193"/>
                </a:lnTo>
                <a:lnTo>
                  <a:pt x="1854199" y="297176"/>
                </a:lnTo>
                <a:lnTo>
                  <a:pt x="1828799" y="265872"/>
                </a:lnTo>
                <a:lnTo>
                  <a:pt x="1790699" y="236284"/>
                </a:lnTo>
                <a:lnTo>
                  <a:pt x="1765299" y="208418"/>
                </a:lnTo>
                <a:lnTo>
                  <a:pt x="1727199" y="182277"/>
                </a:lnTo>
                <a:lnTo>
                  <a:pt x="1689099" y="157867"/>
                </a:lnTo>
                <a:lnTo>
                  <a:pt x="1650999" y="135191"/>
                </a:lnTo>
                <a:lnTo>
                  <a:pt x="1612899" y="114255"/>
                </a:lnTo>
                <a:lnTo>
                  <a:pt x="1612900" y="924231"/>
                </a:lnTo>
                <a:lnTo>
                  <a:pt x="1574800" y="1048289"/>
                </a:lnTo>
                <a:lnTo>
                  <a:pt x="1549400" y="1089578"/>
                </a:lnTo>
                <a:lnTo>
                  <a:pt x="1524000" y="1118938"/>
                </a:lnTo>
                <a:lnTo>
                  <a:pt x="1485900" y="1133669"/>
                </a:lnTo>
                <a:lnTo>
                  <a:pt x="1435100" y="1131072"/>
                </a:lnTo>
                <a:lnTo>
                  <a:pt x="1346200" y="1108278"/>
                </a:lnTo>
                <a:lnTo>
                  <a:pt x="1320800" y="1149026"/>
                </a:lnTo>
                <a:lnTo>
                  <a:pt x="1282700" y="1187166"/>
                </a:lnTo>
                <a:lnTo>
                  <a:pt x="1257300" y="1222487"/>
                </a:lnTo>
                <a:lnTo>
                  <a:pt x="1219200" y="1254776"/>
                </a:lnTo>
                <a:lnTo>
                  <a:pt x="1206500" y="1262037"/>
                </a:lnTo>
                <a:lnTo>
                  <a:pt x="1206500" y="1416591"/>
                </a:lnTo>
                <a:lnTo>
                  <a:pt x="1181100" y="1458712"/>
                </a:lnTo>
                <a:lnTo>
                  <a:pt x="1155700" y="1492456"/>
                </a:lnTo>
                <a:lnTo>
                  <a:pt x="1117600" y="1513229"/>
                </a:lnTo>
                <a:lnTo>
                  <a:pt x="990600" y="1547135"/>
                </a:lnTo>
                <a:lnTo>
                  <a:pt x="990600" y="1548939"/>
                </a:lnTo>
                <a:lnTo>
                  <a:pt x="977900" y="1550254"/>
                </a:lnTo>
                <a:lnTo>
                  <a:pt x="965200" y="1551058"/>
                </a:lnTo>
                <a:lnTo>
                  <a:pt x="965200" y="1551331"/>
                </a:lnTo>
                <a:lnTo>
                  <a:pt x="952500" y="1550359"/>
                </a:lnTo>
                <a:lnTo>
                  <a:pt x="939800" y="1547462"/>
                </a:lnTo>
                <a:lnTo>
                  <a:pt x="914400" y="1542672"/>
                </a:lnTo>
                <a:lnTo>
                  <a:pt x="876300" y="1506482"/>
                </a:lnTo>
                <a:lnTo>
                  <a:pt x="850900" y="1466055"/>
                </a:lnTo>
                <a:lnTo>
                  <a:pt x="825500" y="1379531"/>
                </a:lnTo>
                <a:lnTo>
                  <a:pt x="774700" y="1375175"/>
                </a:lnTo>
                <a:lnTo>
                  <a:pt x="723900" y="1366650"/>
                </a:lnTo>
                <a:lnTo>
                  <a:pt x="685800" y="1354032"/>
                </a:lnTo>
                <a:lnTo>
                  <a:pt x="635000" y="1337397"/>
                </a:lnTo>
                <a:lnTo>
                  <a:pt x="584200" y="1316821"/>
                </a:lnTo>
                <a:lnTo>
                  <a:pt x="533400" y="1380778"/>
                </a:lnTo>
                <a:lnTo>
                  <a:pt x="495300" y="1406436"/>
                </a:lnTo>
                <a:lnTo>
                  <a:pt x="444500" y="1415181"/>
                </a:lnTo>
                <a:lnTo>
                  <a:pt x="406400" y="1406979"/>
                </a:lnTo>
                <a:lnTo>
                  <a:pt x="368300" y="1381799"/>
                </a:lnTo>
                <a:lnTo>
                  <a:pt x="279400" y="1302532"/>
                </a:lnTo>
                <a:lnTo>
                  <a:pt x="279399" y="339365"/>
                </a:lnTo>
                <a:lnTo>
                  <a:pt x="266699" y="354525"/>
                </a:lnTo>
                <a:lnTo>
                  <a:pt x="253999" y="370186"/>
                </a:lnTo>
                <a:lnTo>
                  <a:pt x="254000" y="2098061"/>
                </a:lnTo>
                <a:lnTo>
                  <a:pt x="228600" y="2199185"/>
                </a:lnTo>
                <a:lnTo>
                  <a:pt x="38100" y="2705856"/>
                </a:lnTo>
                <a:close/>
              </a:path>
              <a:path w="2324100" h="2706370">
                <a:moveTo>
                  <a:pt x="1371599" y="522001"/>
                </a:moveTo>
                <a:lnTo>
                  <a:pt x="1396999" y="567158"/>
                </a:lnTo>
                <a:lnTo>
                  <a:pt x="1435100" y="710629"/>
                </a:lnTo>
                <a:lnTo>
                  <a:pt x="1435100" y="760140"/>
                </a:lnTo>
                <a:lnTo>
                  <a:pt x="1524000" y="782820"/>
                </a:lnTo>
                <a:lnTo>
                  <a:pt x="1562100" y="803066"/>
                </a:lnTo>
                <a:lnTo>
                  <a:pt x="1600200" y="836430"/>
                </a:lnTo>
                <a:lnTo>
                  <a:pt x="1612900" y="878342"/>
                </a:lnTo>
                <a:lnTo>
                  <a:pt x="1612899" y="114255"/>
                </a:lnTo>
                <a:lnTo>
                  <a:pt x="1574799" y="95062"/>
                </a:lnTo>
                <a:lnTo>
                  <a:pt x="1536699" y="77616"/>
                </a:lnTo>
                <a:lnTo>
                  <a:pt x="1498599" y="61923"/>
                </a:lnTo>
                <a:lnTo>
                  <a:pt x="1473199" y="52633"/>
                </a:lnTo>
                <a:lnTo>
                  <a:pt x="1473199" y="398625"/>
                </a:lnTo>
                <a:lnTo>
                  <a:pt x="1460499" y="420253"/>
                </a:lnTo>
                <a:lnTo>
                  <a:pt x="1447799" y="440221"/>
                </a:lnTo>
                <a:lnTo>
                  <a:pt x="1435099" y="458043"/>
                </a:lnTo>
                <a:lnTo>
                  <a:pt x="1371599" y="522001"/>
                </a:lnTo>
                <a:close/>
              </a:path>
              <a:path w="2324100" h="2706370">
                <a:moveTo>
                  <a:pt x="1104900" y="994744"/>
                </a:moveTo>
                <a:lnTo>
                  <a:pt x="1104900" y="1245302"/>
                </a:lnTo>
                <a:lnTo>
                  <a:pt x="1117600" y="1237894"/>
                </a:lnTo>
                <a:lnTo>
                  <a:pt x="1155700" y="1208395"/>
                </a:lnTo>
                <a:lnTo>
                  <a:pt x="1206500" y="1174557"/>
                </a:lnTo>
                <a:lnTo>
                  <a:pt x="1244600" y="1136724"/>
                </a:lnTo>
                <a:lnTo>
                  <a:pt x="1270000" y="1095239"/>
                </a:lnTo>
                <a:lnTo>
                  <a:pt x="1295400" y="1050444"/>
                </a:lnTo>
                <a:lnTo>
                  <a:pt x="1308100" y="1041594"/>
                </a:lnTo>
                <a:lnTo>
                  <a:pt x="1320800" y="1035688"/>
                </a:lnTo>
                <a:lnTo>
                  <a:pt x="1333500" y="1033078"/>
                </a:lnTo>
                <a:lnTo>
                  <a:pt x="1346200" y="1034115"/>
                </a:lnTo>
                <a:lnTo>
                  <a:pt x="1447800" y="1063485"/>
                </a:lnTo>
                <a:lnTo>
                  <a:pt x="1473200" y="1064486"/>
                </a:lnTo>
                <a:lnTo>
                  <a:pt x="1485900" y="1058652"/>
                </a:lnTo>
                <a:lnTo>
                  <a:pt x="1498600" y="1047012"/>
                </a:lnTo>
                <a:lnTo>
                  <a:pt x="1511300" y="1030599"/>
                </a:lnTo>
                <a:lnTo>
                  <a:pt x="1536700" y="906653"/>
                </a:lnTo>
                <a:lnTo>
                  <a:pt x="1536700" y="871726"/>
                </a:lnTo>
                <a:lnTo>
                  <a:pt x="1524000" y="858462"/>
                </a:lnTo>
                <a:lnTo>
                  <a:pt x="1511300" y="850407"/>
                </a:lnTo>
                <a:lnTo>
                  <a:pt x="1397000" y="821150"/>
                </a:lnTo>
                <a:lnTo>
                  <a:pt x="1384300" y="816465"/>
                </a:lnTo>
                <a:lnTo>
                  <a:pt x="1371600" y="808846"/>
                </a:lnTo>
                <a:lnTo>
                  <a:pt x="1371600" y="734498"/>
                </a:lnTo>
                <a:lnTo>
                  <a:pt x="1346200" y="630745"/>
                </a:lnTo>
                <a:lnTo>
                  <a:pt x="1320800" y="581106"/>
                </a:lnTo>
                <a:lnTo>
                  <a:pt x="1295399" y="533567"/>
                </a:lnTo>
                <a:lnTo>
                  <a:pt x="1295399" y="12189"/>
                </a:lnTo>
                <a:lnTo>
                  <a:pt x="1282699" y="9900"/>
                </a:lnTo>
                <a:lnTo>
                  <a:pt x="1231899" y="4815"/>
                </a:lnTo>
                <a:lnTo>
                  <a:pt x="1181099" y="1513"/>
                </a:lnTo>
                <a:lnTo>
                  <a:pt x="1181100" y="863499"/>
                </a:lnTo>
                <a:lnTo>
                  <a:pt x="1155700" y="906430"/>
                </a:lnTo>
                <a:lnTo>
                  <a:pt x="1143000" y="946604"/>
                </a:lnTo>
                <a:lnTo>
                  <a:pt x="1117600" y="983605"/>
                </a:lnTo>
                <a:lnTo>
                  <a:pt x="1104900" y="994744"/>
                </a:lnTo>
                <a:close/>
              </a:path>
              <a:path w="2324100" h="2706370">
                <a:moveTo>
                  <a:pt x="1333499" y="18924"/>
                </a:moveTo>
                <a:lnTo>
                  <a:pt x="1333499" y="266429"/>
                </a:lnTo>
                <a:lnTo>
                  <a:pt x="1346199" y="254830"/>
                </a:lnTo>
                <a:lnTo>
                  <a:pt x="1358899" y="247043"/>
                </a:lnTo>
                <a:lnTo>
                  <a:pt x="1371599" y="244412"/>
                </a:lnTo>
                <a:lnTo>
                  <a:pt x="1384299" y="246905"/>
                </a:lnTo>
                <a:lnTo>
                  <a:pt x="1396999" y="254490"/>
                </a:lnTo>
                <a:lnTo>
                  <a:pt x="1435099" y="294067"/>
                </a:lnTo>
                <a:lnTo>
                  <a:pt x="1447799" y="311674"/>
                </a:lnTo>
                <a:lnTo>
                  <a:pt x="1460499" y="331503"/>
                </a:lnTo>
                <a:lnTo>
                  <a:pt x="1473199" y="353055"/>
                </a:lnTo>
                <a:lnTo>
                  <a:pt x="1473199" y="52633"/>
                </a:lnTo>
                <a:lnTo>
                  <a:pt x="1460499" y="47987"/>
                </a:lnTo>
                <a:lnTo>
                  <a:pt x="1409699" y="35813"/>
                </a:lnTo>
                <a:lnTo>
                  <a:pt x="1371599" y="25404"/>
                </a:lnTo>
                <a:lnTo>
                  <a:pt x="1333499" y="18924"/>
                </a:lnTo>
                <a:close/>
              </a:path>
              <a:path w="2324100" h="2706370">
                <a:moveTo>
                  <a:pt x="1295399" y="12189"/>
                </a:moveTo>
                <a:lnTo>
                  <a:pt x="1295399" y="500781"/>
                </a:lnTo>
                <a:lnTo>
                  <a:pt x="1308099" y="491383"/>
                </a:lnTo>
                <a:lnTo>
                  <a:pt x="1384299" y="408941"/>
                </a:lnTo>
                <a:lnTo>
                  <a:pt x="1396999" y="401828"/>
                </a:lnTo>
                <a:lnTo>
                  <a:pt x="1396999" y="350815"/>
                </a:lnTo>
                <a:lnTo>
                  <a:pt x="1384299" y="343850"/>
                </a:lnTo>
                <a:lnTo>
                  <a:pt x="1346199" y="304159"/>
                </a:lnTo>
                <a:lnTo>
                  <a:pt x="1333499" y="292688"/>
                </a:lnTo>
                <a:lnTo>
                  <a:pt x="1333499" y="18924"/>
                </a:lnTo>
                <a:lnTo>
                  <a:pt x="1320799" y="16765"/>
                </a:lnTo>
                <a:lnTo>
                  <a:pt x="1295399" y="12189"/>
                </a:lnTo>
                <a:close/>
              </a:path>
              <a:path w="2324100" h="2706370">
                <a:moveTo>
                  <a:pt x="1168400" y="1283821"/>
                </a:moveTo>
                <a:lnTo>
                  <a:pt x="1193800" y="1370685"/>
                </a:lnTo>
                <a:lnTo>
                  <a:pt x="1206500" y="1416591"/>
                </a:lnTo>
                <a:lnTo>
                  <a:pt x="1206500" y="1262037"/>
                </a:lnTo>
                <a:lnTo>
                  <a:pt x="1168400" y="1283821"/>
                </a:lnTo>
                <a:close/>
              </a:path>
              <a:path w="2324100" h="2706370">
                <a:moveTo>
                  <a:pt x="495299" y="165722"/>
                </a:moveTo>
                <a:lnTo>
                  <a:pt x="495300" y="723829"/>
                </a:lnTo>
                <a:lnTo>
                  <a:pt x="508000" y="678563"/>
                </a:lnTo>
                <a:lnTo>
                  <a:pt x="520700" y="635642"/>
                </a:lnTo>
                <a:lnTo>
                  <a:pt x="546100" y="595480"/>
                </a:lnTo>
                <a:lnTo>
                  <a:pt x="571499" y="558491"/>
                </a:lnTo>
                <a:lnTo>
                  <a:pt x="596899" y="525091"/>
                </a:lnTo>
                <a:lnTo>
                  <a:pt x="622299" y="495693"/>
                </a:lnTo>
                <a:lnTo>
                  <a:pt x="660399" y="470711"/>
                </a:lnTo>
                <a:lnTo>
                  <a:pt x="711199" y="450559"/>
                </a:lnTo>
                <a:lnTo>
                  <a:pt x="749299" y="435652"/>
                </a:lnTo>
                <a:lnTo>
                  <a:pt x="787399" y="426404"/>
                </a:lnTo>
                <a:lnTo>
                  <a:pt x="838199" y="423230"/>
                </a:lnTo>
                <a:lnTo>
                  <a:pt x="888999" y="426404"/>
                </a:lnTo>
                <a:lnTo>
                  <a:pt x="927099" y="435652"/>
                </a:lnTo>
                <a:lnTo>
                  <a:pt x="977899" y="450559"/>
                </a:lnTo>
                <a:lnTo>
                  <a:pt x="1015999" y="470711"/>
                </a:lnTo>
                <a:lnTo>
                  <a:pt x="1054099" y="495693"/>
                </a:lnTo>
                <a:lnTo>
                  <a:pt x="1079499" y="525091"/>
                </a:lnTo>
                <a:lnTo>
                  <a:pt x="1117599" y="558491"/>
                </a:lnTo>
                <a:lnTo>
                  <a:pt x="1143000" y="595480"/>
                </a:lnTo>
                <a:lnTo>
                  <a:pt x="1155700" y="635642"/>
                </a:lnTo>
                <a:lnTo>
                  <a:pt x="1181100" y="678563"/>
                </a:lnTo>
                <a:lnTo>
                  <a:pt x="1181099" y="1513"/>
                </a:lnTo>
                <a:lnTo>
                  <a:pt x="1142999" y="0"/>
                </a:lnTo>
                <a:lnTo>
                  <a:pt x="1092199" y="278"/>
                </a:lnTo>
                <a:lnTo>
                  <a:pt x="1041399" y="2353"/>
                </a:lnTo>
                <a:lnTo>
                  <a:pt x="1003299" y="6230"/>
                </a:lnTo>
                <a:lnTo>
                  <a:pt x="952499" y="11912"/>
                </a:lnTo>
                <a:lnTo>
                  <a:pt x="901699" y="19405"/>
                </a:lnTo>
                <a:lnTo>
                  <a:pt x="863599" y="28712"/>
                </a:lnTo>
                <a:lnTo>
                  <a:pt x="812799" y="40555"/>
                </a:lnTo>
                <a:lnTo>
                  <a:pt x="761999" y="53992"/>
                </a:lnTo>
                <a:lnTo>
                  <a:pt x="711199" y="68980"/>
                </a:lnTo>
                <a:lnTo>
                  <a:pt x="673099" y="85478"/>
                </a:lnTo>
                <a:lnTo>
                  <a:pt x="622299" y="103444"/>
                </a:lnTo>
                <a:lnTo>
                  <a:pt x="584199" y="122834"/>
                </a:lnTo>
                <a:lnTo>
                  <a:pt x="546099" y="143608"/>
                </a:lnTo>
                <a:lnTo>
                  <a:pt x="495299" y="165722"/>
                </a:lnTo>
                <a:close/>
              </a:path>
              <a:path w="2324100" h="2706370">
                <a:moveTo>
                  <a:pt x="279399" y="339365"/>
                </a:moveTo>
                <a:lnTo>
                  <a:pt x="279400" y="1253204"/>
                </a:lnTo>
                <a:lnTo>
                  <a:pt x="292100" y="1245464"/>
                </a:lnTo>
                <a:lnTo>
                  <a:pt x="304800" y="1242827"/>
                </a:lnTo>
                <a:lnTo>
                  <a:pt x="317500" y="1245294"/>
                </a:lnTo>
                <a:lnTo>
                  <a:pt x="330200" y="1252863"/>
                </a:lnTo>
                <a:lnTo>
                  <a:pt x="406400" y="1332016"/>
                </a:lnTo>
                <a:lnTo>
                  <a:pt x="431800" y="1342057"/>
                </a:lnTo>
                <a:lnTo>
                  <a:pt x="444500" y="1345326"/>
                </a:lnTo>
                <a:lnTo>
                  <a:pt x="457200" y="1341855"/>
                </a:lnTo>
                <a:lnTo>
                  <a:pt x="482600" y="1331676"/>
                </a:lnTo>
                <a:lnTo>
                  <a:pt x="558800" y="1249121"/>
                </a:lnTo>
                <a:lnTo>
                  <a:pt x="571500" y="1242379"/>
                </a:lnTo>
                <a:lnTo>
                  <a:pt x="584200" y="1239071"/>
                </a:lnTo>
                <a:lnTo>
                  <a:pt x="584200" y="1239313"/>
                </a:lnTo>
                <a:lnTo>
                  <a:pt x="596900" y="1243224"/>
                </a:lnTo>
                <a:lnTo>
                  <a:pt x="647700" y="1267046"/>
                </a:lnTo>
                <a:lnTo>
                  <a:pt x="698500" y="1285774"/>
                </a:lnTo>
                <a:lnTo>
                  <a:pt x="749300" y="1299292"/>
                </a:lnTo>
                <a:lnTo>
                  <a:pt x="800100" y="1307486"/>
                </a:lnTo>
                <a:lnTo>
                  <a:pt x="850900" y="1310243"/>
                </a:lnTo>
                <a:lnTo>
                  <a:pt x="863600" y="1312111"/>
                </a:lnTo>
                <a:lnTo>
                  <a:pt x="876300" y="1317359"/>
                </a:lnTo>
                <a:lnTo>
                  <a:pt x="889000" y="1325457"/>
                </a:lnTo>
                <a:lnTo>
                  <a:pt x="889000" y="1335872"/>
                </a:lnTo>
                <a:lnTo>
                  <a:pt x="914400" y="1447457"/>
                </a:lnTo>
                <a:lnTo>
                  <a:pt x="927100" y="1455978"/>
                </a:lnTo>
                <a:lnTo>
                  <a:pt x="927100" y="1463574"/>
                </a:lnTo>
                <a:lnTo>
                  <a:pt x="939800" y="1470086"/>
                </a:lnTo>
                <a:lnTo>
                  <a:pt x="939800" y="1475353"/>
                </a:lnTo>
                <a:lnTo>
                  <a:pt x="952500" y="1479025"/>
                </a:lnTo>
                <a:lnTo>
                  <a:pt x="952500" y="1480996"/>
                </a:lnTo>
                <a:lnTo>
                  <a:pt x="1104900" y="1445756"/>
                </a:lnTo>
                <a:lnTo>
                  <a:pt x="1130300" y="1424140"/>
                </a:lnTo>
                <a:lnTo>
                  <a:pt x="1130300" y="1389170"/>
                </a:lnTo>
                <a:lnTo>
                  <a:pt x="1104900" y="1277244"/>
                </a:lnTo>
                <a:lnTo>
                  <a:pt x="1104900" y="994744"/>
                </a:lnTo>
                <a:lnTo>
                  <a:pt x="1079500" y="1017020"/>
                </a:lnTo>
                <a:lnTo>
                  <a:pt x="1054100" y="1046432"/>
                </a:lnTo>
                <a:lnTo>
                  <a:pt x="1016000" y="1071428"/>
                </a:lnTo>
                <a:lnTo>
                  <a:pt x="977900" y="1091591"/>
                </a:lnTo>
                <a:lnTo>
                  <a:pt x="927100" y="1106507"/>
                </a:lnTo>
                <a:lnTo>
                  <a:pt x="889000" y="1115761"/>
                </a:lnTo>
                <a:lnTo>
                  <a:pt x="838200" y="1118938"/>
                </a:lnTo>
                <a:lnTo>
                  <a:pt x="787400" y="1115761"/>
                </a:lnTo>
                <a:lnTo>
                  <a:pt x="749300" y="1106507"/>
                </a:lnTo>
                <a:lnTo>
                  <a:pt x="711200" y="1091591"/>
                </a:lnTo>
                <a:lnTo>
                  <a:pt x="660400" y="1071428"/>
                </a:lnTo>
                <a:lnTo>
                  <a:pt x="622300" y="1046432"/>
                </a:lnTo>
                <a:lnTo>
                  <a:pt x="596900" y="1017020"/>
                </a:lnTo>
                <a:lnTo>
                  <a:pt x="571500" y="983605"/>
                </a:lnTo>
                <a:lnTo>
                  <a:pt x="546100" y="946604"/>
                </a:lnTo>
                <a:lnTo>
                  <a:pt x="520700" y="906430"/>
                </a:lnTo>
                <a:lnTo>
                  <a:pt x="508000" y="863499"/>
                </a:lnTo>
                <a:lnTo>
                  <a:pt x="495300" y="818227"/>
                </a:lnTo>
                <a:lnTo>
                  <a:pt x="495299" y="165722"/>
                </a:lnTo>
                <a:lnTo>
                  <a:pt x="457199" y="189135"/>
                </a:lnTo>
                <a:lnTo>
                  <a:pt x="431799" y="213805"/>
                </a:lnTo>
                <a:lnTo>
                  <a:pt x="393699" y="239689"/>
                </a:lnTo>
                <a:lnTo>
                  <a:pt x="355599" y="266745"/>
                </a:lnTo>
                <a:lnTo>
                  <a:pt x="330199" y="294931"/>
                </a:lnTo>
                <a:lnTo>
                  <a:pt x="292099" y="324205"/>
                </a:lnTo>
                <a:lnTo>
                  <a:pt x="279399" y="339365"/>
                </a:lnTo>
                <a:close/>
              </a:path>
              <a:path w="2324100" h="2706370">
                <a:moveTo>
                  <a:pt x="12700" y="865193"/>
                </a:moveTo>
                <a:lnTo>
                  <a:pt x="12700" y="1243530"/>
                </a:lnTo>
                <a:lnTo>
                  <a:pt x="25400" y="1286299"/>
                </a:lnTo>
                <a:lnTo>
                  <a:pt x="25400" y="1329059"/>
                </a:lnTo>
                <a:lnTo>
                  <a:pt x="76200" y="1499176"/>
                </a:lnTo>
                <a:lnTo>
                  <a:pt x="101600" y="1541263"/>
                </a:lnTo>
                <a:lnTo>
                  <a:pt x="114300" y="1583088"/>
                </a:lnTo>
                <a:lnTo>
                  <a:pt x="139700" y="1624611"/>
                </a:lnTo>
                <a:lnTo>
                  <a:pt x="152400" y="1665787"/>
                </a:lnTo>
                <a:lnTo>
                  <a:pt x="177800" y="1706576"/>
                </a:lnTo>
                <a:lnTo>
                  <a:pt x="203200" y="1751287"/>
                </a:lnTo>
                <a:lnTo>
                  <a:pt x="228600" y="1797793"/>
                </a:lnTo>
                <a:lnTo>
                  <a:pt x="254000" y="1895014"/>
                </a:lnTo>
                <a:lnTo>
                  <a:pt x="253999" y="370186"/>
                </a:lnTo>
                <a:lnTo>
                  <a:pt x="215899" y="418133"/>
                </a:lnTo>
                <a:lnTo>
                  <a:pt x="190499" y="451337"/>
                </a:lnTo>
                <a:lnTo>
                  <a:pt x="165099" y="485418"/>
                </a:lnTo>
                <a:lnTo>
                  <a:pt x="139699" y="520334"/>
                </a:lnTo>
                <a:lnTo>
                  <a:pt x="126999" y="556043"/>
                </a:lnTo>
                <a:lnTo>
                  <a:pt x="101600" y="592502"/>
                </a:lnTo>
                <a:lnTo>
                  <a:pt x="76200" y="667504"/>
                </a:lnTo>
                <a:lnTo>
                  <a:pt x="50800" y="705962"/>
                </a:lnTo>
                <a:lnTo>
                  <a:pt x="38100" y="745002"/>
                </a:lnTo>
                <a:lnTo>
                  <a:pt x="38100" y="784582"/>
                </a:lnTo>
                <a:lnTo>
                  <a:pt x="12700" y="865193"/>
                </a:lnTo>
                <a:close/>
              </a:path>
              <a:path w="2324100" h="2706370">
                <a:moveTo>
                  <a:pt x="0" y="947456"/>
                </a:moveTo>
                <a:lnTo>
                  <a:pt x="0" y="1158136"/>
                </a:lnTo>
                <a:lnTo>
                  <a:pt x="12700" y="1200795"/>
                </a:lnTo>
                <a:lnTo>
                  <a:pt x="12700" y="906139"/>
                </a:lnTo>
                <a:lnTo>
                  <a:pt x="0" y="947456"/>
                </a:lnTo>
                <a:close/>
              </a:path>
            </a:pathLst>
          </a:custGeom>
          <a:solidFill>
            <a:srgbClr val="100F0D">
              <a:alpha val="34899"/>
            </a:srgbClr>
          </a:solidFill>
        </p:spPr>
        <p:txBody>
          <a:bodyPr wrap="square" lIns="0" tIns="0" rIns="0" bIns="0" rtlCol="0"/>
          <a:lstStyle/>
          <a:p>
            <a:endParaRPr/>
          </a:p>
        </p:txBody>
      </p:sp>
      <p:sp>
        <p:nvSpPr>
          <p:cNvPr id="18" name="bg object 18"/>
          <p:cNvSpPr/>
          <p:nvPr/>
        </p:nvSpPr>
        <p:spPr>
          <a:xfrm>
            <a:off x="3466858" y="4453465"/>
            <a:ext cx="394970" cy="981710"/>
          </a:xfrm>
          <a:custGeom>
            <a:avLst/>
            <a:gdLst/>
            <a:ahLst/>
            <a:cxnLst/>
            <a:rect l="l" t="t" r="r" b="b"/>
            <a:pathLst>
              <a:path w="394970" h="981710">
                <a:moveTo>
                  <a:pt x="157797" y="490499"/>
                </a:moveTo>
                <a:lnTo>
                  <a:pt x="155816" y="442010"/>
                </a:lnTo>
                <a:lnTo>
                  <a:pt x="149898" y="394055"/>
                </a:lnTo>
                <a:lnTo>
                  <a:pt x="140131" y="346862"/>
                </a:lnTo>
                <a:lnTo>
                  <a:pt x="126568" y="300647"/>
                </a:lnTo>
                <a:lnTo>
                  <a:pt x="109258" y="255600"/>
                </a:lnTo>
                <a:lnTo>
                  <a:pt x="88290" y="211963"/>
                </a:lnTo>
                <a:lnTo>
                  <a:pt x="63703" y="169926"/>
                </a:lnTo>
                <a:lnTo>
                  <a:pt x="28422" y="154432"/>
                </a:lnTo>
                <a:lnTo>
                  <a:pt x="15532" y="159486"/>
                </a:lnTo>
                <a:lnTo>
                  <a:pt x="5600" y="169138"/>
                </a:lnTo>
                <a:lnTo>
                  <a:pt x="304" y="181419"/>
                </a:lnTo>
                <a:lnTo>
                  <a:pt x="0" y="194779"/>
                </a:lnTo>
                <a:lnTo>
                  <a:pt x="5016" y="207683"/>
                </a:lnTo>
                <a:lnTo>
                  <a:pt x="30060" y="251129"/>
                </a:lnTo>
                <a:lnTo>
                  <a:pt x="50736" y="296430"/>
                </a:lnTo>
                <a:lnTo>
                  <a:pt x="66967" y="343306"/>
                </a:lnTo>
                <a:lnTo>
                  <a:pt x="78676" y="391477"/>
                </a:lnTo>
                <a:lnTo>
                  <a:pt x="85750" y="440639"/>
                </a:lnTo>
                <a:lnTo>
                  <a:pt x="88138" y="490499"/>
                </a:lnTo>
                <a:lnTo>
                  <a:pt x="85750" y="540372"/>
                </a:lnTo>
                <a:lnTo>
                  <a:pt x="78676" y="589521"/>
                </a:lnTo>
                <a:lnTo>
                  <a:pt x="66967" y="637679"/>
                </a:lnTo>
                <a:lnTo>
                  <a:pt x="50736" y="684542"/>
                </a:lnTo>
                <a:lnTo>
                  <a:pt x="30060" y="729818"/>
                </a:lnTo>
                <a:lnTo>
                  <a:pt x="5016" y="773201"/>
                </a:lnTo>
                <a:lnTo>
                  <a:pt x="0" y="786130"/>
                </a:lnTo>
                <a:lnTo>
                  <a:pt x="15532" y="821512"/>
                </a:lnTo>
                <a:lnTo>
                  <a:pt x="27863" y="827074"/>
                </a:lnTo>
                <a:lnTo>
                  <a:pt x="34302" y="827074"/>
                </a:lnTo>
                <a:lnTo>
                  <a:pt x="88290" y="768934"/>
                </a:lnTo>
                <a:lnTo>
                  <a:pt x="109258" y="725309"/>
                </a:lnTo>
                <a:lnTo>
                  <a:pt x="126568" y="680288"/>
                </a:lnTo>
                <a:lnTo>
                  <a:pt x="140131" y="634098"/>
                </a:lnTo>
                <a:lnTo>
                  <a:pt x="149898" y="586930"/>
                </a:lnTo>
                <a:lnTo>
                  <a:pt x="155816" y="538988"/>
                </a:lnTo>
                <a:lnTo>
                  <a:pt x="157797" y="490499"/>
                </a:lnTo>
                <a:close/>
              </a:path>
              <a:path w="394970" h="981710">
                <a:moveTo>
                  <a:pt x="394716" y="490499"/>
                </a:moveTo>
                <a:lnTo>
                  <a:pt x="393268" y="440131"/>
                </a:lnTo>
                <a:lnTo>
                  <a:pt x="388975" y="390105"/>
                </a:lnTo>
                <a:lnTo>
                  <a:pt x="381838" y="340550"/>
                </a:lnTo>
                <a:lnTo>
                  <a:pt x="371906" y="291566"/>
                </a:lnTo>
                <a:lnTo>
                  <a:pt x="359219" y="243268"/>
                </a:lnTo>
                <a:lnTo>
                  <a:pt x="343776" y="195732"/>
                </a:lnTo>
                <a:lnTo>
                  <a:pt x="325640" y="149098"/>
                </a:lnTo>
                <a:lnTo>
                  <a:pt x="304825" y="103454"/>
                </a:lnTo>
                <a:lnTo>
                  <a:pt x="281355" y="58915"/>
                </a:lnTo>
                <a:lnTo>
                  <a:pt x="255270" y="15582"/>
                </a:lnTo>
                <a:lnTo>
                  <a:pt x="220040" y="0"/>
                </a:lnTo>
                <a:lnTo>
                  <a:pt x="207098" y="5041"/>
                </a:lnTo>
                <a:lnTo>
                  <a:pt x="197192" y="14706"/>
                </a:lnTo>
                <a:lnTo>
                  <a:pt x="191935" y="27025"/>
                </a:lnTo>
                <a:lnTo>
                  <a:pt x="191655" y="40424"/>
                </a:lnTo>
                <a:lnTo>
                  <a:pt x="196697" y="53340"/>
                </a:lnTo>
                <a:lnTo>
                  <a:pt x="223202" y="97764"/>
                </a:lnTo>
                <a:lnTo>
                  <a:pt x="246735" y="143535"/>
                </a:lnTo>
                <a:lnTo>
                  <a:pt x="267271" y="190525"/>
                </a:lnTo>
                <a:lnTo>
                  <a:pt x="284746" y="238594"/>
                </a:lnTo>
                <a:lnTo>
                  <a:pt x="299148" y="287616"/>
                </a:lnTo>
                <a:lnTo>
                  <a:pt x="310426" y="337451"/>
                </a:lnTo>
                <a:lnTo>
                  <a:pt x="318516" y="387972"/>
                </a:lnTo>
                <a:lnTo>
                  <a:pt x="323405" y="439026"/>
                </a:lnTo>
                <a:lnTo>
                  <a:pt x="325043" y="490499"/>
                </a:lnTo>
                <a:lnTo>
                  <a:pt x="323405" y="541972"/>
                </a:lnTo>
                <a:lnTo>
                  <a:pt x="318516" y="593039"/>
                </a:lnTo>
                <a:lnTo>
                  <a:pt x="310426" y="643559"/>
                </a:lnTo>
                <a:lnTo>
                  <a:pt x="299148" y="693394"/>
                </a:lnTo>
                <a:lnTo>
                  <a:pt x="284746" y="742416"/>
                </a:lnTo>
                <a:lnTo>
                  <a:pt x="267271" y="790486"/>
                </a:lnTo>
                <a:lnTo>
                  <a:pt x="246735" y="837476"/>
                </a:lnTo>
                <a:lnTo>
                  <a:pt x="223202" y="883246"/>
                </a:lnTo>
                <a:lnTo>
                  <a:pt x="196697" y="927658"/>
                </a:lnTo>
                <a:lnTo>
                  <a:pt x="191655" y="940562"/>
                </a:lnTo>
                <a:lnTo>
                  <a:pt x="207098" y="975855"/>
                </a:lnTo>
                <a:lnTo>
                  <a:pt x="219544" y="981405"/>
                </a:lnTo>
                <a:lnTo>
                  <a:pt x="225983" y="981405"/>
                </a:lnTo>
                <a:lnTo>
                  <a:pt x="281355" y="922083"/>
                </a:lnTo>
                <a:lnTo>
                  <a:pt x="304825" y="877544"/>
                </a:lnTo>
                <a:lnTo>
                  <a:pt x="325640" y="831900"/>
                </a:lnTo>
                <a:lnTo>
                  <a:pt x="343776" y="785266"/>
                </a:lnTo>
                <a:lnTo>
                  <a:pt x="359219" y="737743"/>
                </a:lnTo>
                <a:lnTo>
                  <a:pt x="371906" y="689432"/>
                </a:lnTo>
                <a:lnTo>
                  <a:pt x="381838" y="640448"/>
                </a:lnTo>
                <a:lnTo>
                  <a:pt x="388975" y="590892"/>
                </a:lnTo>
                <a:lnTo>
                  <a:pt x="393268" y="540880"/>
                </a:lnTo>
                <a:lnTo>
                  <a:pt x="394716" y="490499"/>
                </a:lnTo>
                <a:close/>
              </a:path>
            </a:pathLst>
          </a:custGeom>
          <a:solidFill>
            <a:srgbClr val="100F0D">
              <a:alpha val="34899"/>
            </a:srgbClr>
          </a:solidFill>
        </p:spPr>
        <p:txBody>
          <a:bodyPr wrap="square" lIns="0" tIns="0" rIns="0" bIns="0" rtlCol="0"/>
          <a:lstStyle/>
          <a:p>
            <a:endParaRPr/>
          </a:p>
        </p:txBody>
      </p:sp>
      <p:sp>
        <p:nvSpPr>
          <p:cNvPr id="19" name="bg object 19"/>
          <p:cNvSpPr/>
          <p:nvPr/>
        </p:nvSpPr>
        <p:spPr>
          <a:xfrm>
            <a:off x="3301285" y="4786840"/>
            <a:ext cx="105410" cy="314960"/>
          </a:xfrm>
          <a:custGeom>
            <a:avLst/>
            <a:gdLst/>
            <a:ahLst/>
            <a:cxnLst/>
            <a:rect l="l" t="t" r="r" b="b"/>
            <a:pathLst>
              <a:path w="105410" h="314960">
                <a:moveTo>
                  <a:pt x="0" y="40342"/>
                </a:moveTo>
                <a:lnTo>
                  <a:pt x="5037" y="53246"/>
                </a:lnTo>
                <a:lnTo>
                  <a:pt x="18187" y="77450"/>
                </a:lnTo>
                <a:lnTo>
                  <a:pt x="27711" y="103057"/>
                </a:lnTo>
                <a:lnTo>
                  <a:pt x="33503" y="129727"/>
                </a:lnTo>
                <a:lnTo>
                  <a:pt x="35457" y="157120"/>
                </a:lnTo>
                <a:lnTo>
                  <a:pt x="33503" y="184448"/>
                </a:lnTo>
                <a:lnTo>
                  <a:pt x="27711" y="211085"/>
                </a:lnTo>
                <a:lnTo>
                  <a:pt x="18187" y="236679"/>
                </a:lnTo>
                <a:lnTo>
                  <a:pt x="5037" y="260881"/>
                </a:lnTo>
                <a:lnTo>
                  <a:pt x="0" y="273803"/>
                </a:lnTo>
                <a:lnTo>
                  <a:pt x="15442" y="309190"/>
                </a:lnTo>
                <a:lnTo>
                  <a:pt x="27767" y="314746"/>
                </a:lnTo>
                <a:lnTo>
                  <a:pt x="34327" y="314746"/>
                </a:lnTo>
                <a:lnTo>
                  <a:pt x="81569" y="265687"/>
                </a:lnTo>
                <a:lnTo>
                  <a:pt x="102547" y="194414"/>
                </a:lnTo>
                <a:lnTo>
                  <a:pt x="105232" y="157120"/>
                </a:lnTo>
                <a:lnTo>
                  <a:pt x="102547" y="119776"/>
                </a:lnTo>
                <a:lnTo>
                  <a:pt x="81569" y="48490"/>
                </a:lnTo>
                <a:lnTo>
                  <a:pt x="53974" y="5546"/>
                </a:lnTo>
                <a:lnTo>
                  <a:pt x="28328" y="0"/>
                </a:lnTo>
                <a:lnTo>
                  <a:pt x="15442" y="5051"/>
                </a:lnTo>
                <a:lnTo>
                  <a:pt x="5531" y="14703"/>
                </a:lnTo>
                <a:lnTo>
                  <a:pt x="274" y="26980"/>
                </a:lnTo>
                <a:lnTo>
                  <a:pt x="0" y="40342"/>
                </a:lnTo>
                <a:close/>
              </a:path>
            </a:pathLst>
          </a:custGeom>
          <a:solidFill>
            <a:srgbClr val="100F0D">
              <a:alpha val="348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22230" y="1941949"/>
            <a:ext cx="4034154" cy="5107940"/>
          </a:xfrm>
          <a:prstGeom prst="rect">
            <a:avLst/>
          </a:prstGeom>
        </p:spPr>
        <p:txBody>
          <a:bodyPr wrap="square" lIns="0" tIns="0" rIns="0" bIns="0">
            <a:spAutoFit/>
          </a:bodyPr>
          <a:lstStyle>
            <a:lvl1pPr>
              <a:defRPr sz="1350" b="0" i="0">
                <a:solidFill>
                  <a:schemeClr val="tx1"/>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3725" y="430191"/>
            <a:ext cx="9365948" cy="3067685"/>
          </a:xfrm>
          <a:prstGeom prst="rect">
            <a:avLst/>
          </a:prstGeom>
        </p:spPr>
        <p:txBody>
          <a:bodyPr wrap="square" lIns="0" tIns="0" rIns="0" bIns="0">
            <a:spAutoFit/>
          </a:bodyPr>
          <a:lstStyle>
            <a:lvl1pPr>
              <a:defRPr sz="4100" b="1" i="0">
                <a:solidFill>
                  <a:srgbClr val="0C45A6"/>
                </a:solidFill>
                <a:latin typeface="Tahoma"/>
                <a:cs typeface="Tahoma"/>
              </a:defRPr>
            </a:lvl1pPr>
          </a:lstStyle>
          <a:p>
            <a:endParaRPr/>
          </a:p>
        </p:txBody>
      </p:sp>
      <p:sp>
        <p:nvSpPr>
          <p:cNvPr id="3" name="Holder 3"/>
          <p:cNvSpPr>
            <a:spLocks noGrp="1"/>
          </p:cNvSpPr>
          <p:nvPr>
            <p:ph type="body" idx="1"/>
          </p:nvPr>
        </p:nvSpPr>
        <p:spPr>
          <a:xfrm>
            <a:off x="1011200" y="1924877"/>
            <a:ext cx="7828280" cy="4260215"/>
          </a:xfrm>
          <a:prstGeom prst="rect">
            <a:avLst/>
          </a:prstGeom>
        </p:spPr>
        <p:txBody>
          <a:bodyPr wrap="square" lIns="0" tIns="0" rIns="0" bIns="0">
            <a:spAutoFit/>
          </a:bodyPr>
          <a:lstStyle>
            <a:lvl1pPr>
              <a:defRPr sz="1550" b="0" i="0">
                <a:solidFill>
                  <a:srgbClr val="040606"/>
                </a:solidFill>
                <a:latin typeface="Verdana"/>
                <a:cs typeface="Verdana"/>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5.xml"/><Relationship Id="rId6" Type="http://schemas.openxmlformats.org/officeDocument/2006/relationships/hyperlink" Target="http://www.thegoodlobby.eu/wp-content/uploads/2019/07/Toolkit-EU.pd" TargetMode="External"/><Relationship Id="rId5" Type="http://schemas.openxmlformats.org/officeDocument/2006/relationships/hyperlink" Target="https://www.europarl.europa.eu/legislative-train/"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thegoodlobby.eu/wp-content/uploads/2019/07/Toolkit-EU.pd"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hyperlink" Target="http://www.thegoodlobby.eu/wp-"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www.transparency.de/fileadmin/Redaktion/Publikationen/2014/Lobb%20ying_in_Germany_TransparencyDeutschland_2014_EN.pdf" TargetMode="External"/><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ouse-of-resources.berlin/wp-content/uploads/2017/06/A4_MSO-netzwerkarbeit_web.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house-of-resources.berlin/wp-content/uploads/2017/06/A4_MSO-netzwerkarbeit_web.pdf"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hyperlink" Target="http://www.house-of-resources.berlin/wp-content/uploads/2017/06/A4_MSO-netzwerkarbeit_web.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999" y="7557921"/>
            <a:ext cx="10080625" cy="2540"/>
          </a:xfrm>
          <a:custGeom>
            <a:avLst/>
            <a:gdLst/>
            <a:ahLst/>
            <a:cxnLst/>
            <a:rect l="l" t="t" r="r" b="b"/>
            <a:pathLst>
              <a:path w="10080625" h="2540">
                <a:moveTo>
                  <a:pt x="0" y="2078"/>
                </a:moveTo>
                <a:lnTo>
                  <a:pt x="10079999" y="2078"/>
                </a:lnTo>
                <a:lnTo>
                  <a:pt x="10079999" y="0"/>
                </a:lnTo>
                <a:lnTo>
                  <a:pt x="0" y="0"/>
                </a:lnTo>
                <a:lnTo>
                  <a:pt x="0" y="2078"/>
                </a:lnTo>
                <a:close/>
              </a:path>
            </a:pathLst>
          </a:custGeom>
          <a:solidFill>
            <a:srgbClr val="FDCF60"/>
          </a:solidFill>
        </p:spPr>
        <p:txBody>
          <a:bodyPr wrap="square" lIns="0" tIns="0" rIns="0" bIns="0" rtlCol="0"/>
          <a:lstStyle/>
          <a:p>
            <a:endParaRPr/>
          </a:p>
        </p:txBody>
      </p:sp>
      <p:grpSp>
        <p:nvGrpSpPr>
          <p:cNvPr id="3" name="object 3"/>
          <p:cNvGrpSpPr/>
          <p:nvPr/>
        </p:nvGrpSpPr>
        <p:grpSpPr>
          <a:xfrm>
            <a:off x="0" y="0"/>
            <a:ext cx="10833100" cy="6355125"/>
            <a:chOff x="0" y="-276225"/>
            <a:chExt cx="10693400" cy="6534784"/>
          </a:xfrm>
        </p:grpSpPr>
        <p:sp>
          <p:nvSpPr>
            <p:cNvPr id="4" name="object 4"/>
            <p:cNvSpPr/>
            <p:nvPr/>
          </p:nvSpPr>
          <p:spPr>
            <a:xfrm>
              <a:off x="0" y="-276225"/>
              <a:ext cx="10693400" cy="6534784"/>
            </a:xfrm>
            <a:custGeom>
              <a:avLst/>
              <a:gdLst/>
              <a:ahLst/>
              <a:cxnLst/>
              <a:rect l="l" t="t" r="r" b="b"/>
              <a:pathLst>
                <a:path w="10080625" h="6534784">
                  <a:moveTo>
                    <a:pt x="0" y="6534172"/>
                  </a:moveTo>
                  <a:lnTo>
                    <a:pt x="10079999" y="6534172"/>
                  </a:lnTo>
                  <a:lnTo>
                    <a:pt x="10079999" y="0"/>
                  </a:lnTo>
                  <a:lnTo>
                    <a:pt x="0" y="0"/>
                  </a:lnTo>
                  <a:lnTo>
                    <a:pt x="0" y="6534172"/>
                  </a:lnTo>
                  <a:close/>
                </a:path>
              </a:pathLst>
            </a:custGeom>
            <a:solidFill>
              <a:srgbClr val="FDCF60"/>
            </a:solidFill>
          </p:spPr>
          <p:txBody>
            <a:bodyPr wrap="square" lIns="0" tIns="0" rIns="0" bIns="0" rtlCol="0"/>
            <a:lstStyle/>
            <a:p>
              <a:endParaRPr/>
            </a:p>
          </p:txBody>
        </p:sp>
        <p:sp>
          <p:nvSpPr>
            <p:cNvPr id="5" name="object 5"/>
            <p:cNvSpPr/>
            <p:nvPr/>
          </p:nvSpPr>
          <p:spPr>
            <a:xfrm>
              <a:off x="6330454" y="3880936"/>
              <a:ext cx="1184910" cy="1899920"/>
            </a:xfrm>
            <a:custGeom>
              <a:avLst/>
              <a:gdLst/>
              <a:ahLst/>
              <a:cxnLst/>
              <a:rect l="l" t="t" r="r" b="b"/>
              <a:pathLst>
                <a:path w="1184909" h="1899920">
                  <a:moveTo>
                    <a:pt x="968349" y="375831"/>
                  </a:moveTo>
                  <a:lnTo>
                    <a:pt x="965428" y="328676"/>
                  </a:lnTo>
                  <a:lnTo>
                    <a:pt x="956868" y="283273"/>
                  </a:lnTo>
                  <a:lnTo>
                    <a:pt x="943038" y="239966"/>
                  </a:lnTo>
                  <a:lnTo>
                    <a:pt x="924280" y="199123"/>
                  </a:lnTo>
                  <a:lnTo>
                    <a:pt x="900963" y="161086"/>
                  </a:lnTo>
                  <a:lnTo>
                    <a:pt x="873417" y="126199"/>
                  </a:lnTo>
                  <a:lnTo>
                    <a:pt x="842022" y="94830"/>
                  </a:lnTo>
                  <a:lnTo>
                    <a:pt x="807110" y="67322"/>
                  </a:lnTo>
                  <a:lnTo>
                    <a:pt x="769035" y="44018"/>
                  </a:lnTo>
                  <a:lnTo>
                    <a:pt x="728154" y="25285"/>
                  </a:lnTo>
                  <a:lnTo>
                    <a:pt x="684822" y="11468"/>
                  </a:lnTo>
                  <a:lnTo>
                    <a:pt x="639381" y="2921"/>
                  </a:lnTo>
                  <a:lnTo>
                    <a:pt x="592201" y="0"/>
                  </a:lnTo>
                  <a:lnTo>
                    <a:pt x="545020" y="2921"/>
                  </a:lnTo>
                  <a:lnTo>
                    <a:pt x="499579" y="11468"/>
                  </a:lnTo>
                  <a:lnTo>
                    <a:pt x="456247" y="25285"/>
                  </a:lnTo>
                  <a:lnTo>
                    <a:pt x="415378" y="44018"/>
                  </a:lnTo>
                  <a:lnTo>
                    <a:pt x="377304" y="67322"/>
                  </a:lnTo>
                  <a:lnTo>
                    <a:pt x="342392" y="94830"/>
                  </a:lnTo>
                  <a:lnTo>
                    <a:pt x="310984" y="126199"/>
                  </a:lnTo>
                  <a:lnTo>
                    <a:pt x="283451" y="161086"/>
                  </a:lnTo>
                  <a:lnTo>
                    <a:pt x="260121" y="199123"/>
                  </a:lnTo>
                  <a:lnTo>
                    <a:pt x="241363" y="239966"/>
                  </a:lnTo>
                  <a:lnTo>
                    <a:pt x="227533" y="283273"/>
                  </a:lnTo>
                  <a:lnTo>
                    <a:pt x="218986" y="328676"/>
                  </a:lnTo>
                  <a:lnTo>
                    <a:pt x="216052" y="375831"/>
                  </a:lnTo>
                  <a:lnTo>
                    <a:pt x="218986" y="422973"/>
                  </a:lnTo>
                  <a:lnTo>
                    <a:pt x="227533" y="468363"/>
                  </a:lnTo>
                  <a:lnTo>
                    <a:pt x="241363" y="511657"/>
                  </a:lnTo>
                  <a:lnTo>
                    <a:pt x="260121" y="552500"/>
                  </a:lnTo>
                  <a:lnTo>
                    <a:pt x="283451" y="590537"/>
                  </a:lnTo>
                  <a:lnTo>
                    <a:pt x="310984" y="625424"/>
                  </a:lnTo>
                  <a:lnTo>
                    <a:pt x="342392" y="656805"/>
                  </a:lnTo>
                  <a:lnTo>
                    <a:pt x="377304" y="684314"/>
                  </a:lnTo>
                  <a:lnTo>
                    <a:pt x="415378" y="707618"/>
                  </a:lnTo>
                  <a:lnTo>
                    <a:pt x="456247" y="726351"/>
                  </a:lnTo>
                  <a:lnTo>
                    <a:pt x="499579" y="740181"/>
                  </a:lnTo>
                  <a:lnTo>
                    <a:pt x="545020" y="748728"/>
                  </a:lnTo>
                  <a:lnTo>
                    <a:pt x="592201" y="751649"/>
                  </a:lnTo>
                  <a:lnTo>
                    <a:pt x="639381" y="748728"/>
                  </a:lnTo>
                  <a:lnTo>
                    <a:pt x="684822" y="740181"/>
                  </a:lnTo>
                  <a:lnTo>
                    <a:pt x="728154" y="726351"/>
                  </a:lnTo>
                  <a:lnTo>
                    <a:pt x="769035" y="707618"/>
                  </a:lnTo>
                  <a:lnTo>
                    <a:pt x="807110" y="684314"/>
                  </a:lnTo>
                  <a:lnTo>
                    <a:pt x="842022" y="656805"/>
                  </a:lnTo>
                  <a:lnTo>
                    <a:pt x="873417" y="625424"/>
                  </a:lnTo>
                  <a:lnTo>
                    <a:pt x="900963" y="590537"/>
                  </a:lnTo>
                  <a:lnTo>
                    <a:pt x="924280" y="552500"/>
                  </a:lnTo>
                  <a:lnTo>
                    <a:pt x="943038" y="511657"/>
                  </a:lnTo>
                  <a:lnTo>
                    <a:pt x="956868" y="468363"/>
                  </a:lnTo>
                  <a:lnTo>
                    <a:pt x="965428" y="422973"/>
                  </a:lnTo>
                  <a:lnTo>
                    <a:pt x="968349" y="375831"/>
                  </a:lnTo>
                  <a:close/>
                </a:path>
                <a:path w="1184909" h="1899920">
                  <a:moveTo>
                    <a:pt x="1184414" y="1212062"/>
                  </a:moveTo>
                  <a:lnTo>
                    <a:pt x="1130554" y="1039507"/>
                  </a:lnTo>
                  <a:lnTo>
                    <a:pt x="1012088" y="928217"/>
                  </a:lnTo>
                  <a:lnTo>
                    <a:pt x="893610" y="868514"/>
                  </a:lnTo>
                  <a:lnTo>
                    <a:pt x="839762" y="850760"/>
                  </a:lnTo>
                  <a:lnTo>
                    <a:pt x="592201" y="975995"/>
                  </a:lnTo>
                  <a:lnTo>
                    <a:pt x="344639" y="850760"/>
                  </a:lnTo>
                  <a:lnTo>
                    <a:pt x="290791" y="868514"/>
                  </a:lnTo>
                  <a:lnTo>
                    <a:pt x="172326" y="928217"/>
                  </a:lnTo>
                  <a:lnTo>
                    <a:pt x="53848" y="1039507"/>
                  </a:lnTo>
                  <a:lnTo>
                    <a:pt x="0" y="1212062"/>
                  </a:lnTo>
                  <a:lnTo>
                    <a:pt x="0" y="1899450"/>
                  </a:lnTo>
                  <a:lnTo>
                    <a:pt x="1184414" y="1899450"/>
                  </a:lnTo>
                  <a:lnTo>
                    <a:pt x="1184414" y="1212062"/>
                  </a:lnTo>
                  <a:close/>
                </a:path>
              </a:pathLst>
            </a:custGeom>
            <a:solidFill>
              <a:srgbClr val="338B8C"/>
            </a:solidFill>
          </p:spPr>
          <p:txBody>
            <a:bodyPr wrap="square" lIns="0" tIns="0" rIns="0" bIns="0" rtlCol="0"/>
            <a:lstStyle/>
            <a:p>
              <a:endParaRPr/>
            </a:p>
          </p:txBody>
        </p:sp>
        <p:sp>
          <p:nvSpPr>
            <p:cNvPr id="6" name="object 6"/>
            <p:cNvSpPr/>
            <p:nvPr/>
          </p:nvSpPr>
          <p:spPr>
            <a:xfrm>
              <a:off x="7780921" y="2826633"/>
              <a:ext cx="799465" cy="1282065"/>
            </a:xfrm>
            <a:custGeom>
              <a:avLst/>
              <a:gdLst/>
              <a:ahLst/>
              <a:cxnLst/>
              <a:rect l="l" t="t" r="r" b="b"/>
              <a:pathLst>
                <a:path w="799465" h="1282064">
                  <a:moveTo>
                    <a:pt x="653338" y="253555"/>
                  </a:moveTo>
                  <a:lnTo>
                    <a:pt x="649262" y="207975"/>
                  </a:lnTo>
                  <a:lnTo>
                    <a:pt x="637463" y="165074"/>
                  </a:lnTo>
                  <a:lnTo>
                    <a:pt x="618693" y="125577"/>
                  </a:lnTo>
                  <a:lnTo>
                    <a:pt x="593661" y="90182"/>
                  </a:lnTo>
                  <a:lnTo>
                    <a:pt x="563067" y="59626"/>
                  </a:lnTo>
                  <a:lnTo>
                    <a:pt x="527659" y="34607"/>
                  </a:lnTo>
                  <a:lnTo>
                    <a:pt x="488111" y="15862"/>
                  </a:lnTo>
                  <a:lnTo>
                    <a:pt x="445185" y="4076"/>
                  </a:lnTo>
                  <a:lnTo>
                    <a:pt x="399567" y="0"/>
                  </a:lnTo>
                  <a:lnTo>
                    <a:pt x="353949" y="4076"/>
                  </a:lnTo>
                  <a:lnTo>
                    <a:pt x="311010" y="15862"/>
                  </a:lnTo>
                  <a:lnTo>
                    <a:pt x="271475" y="34607"/>
                  </a:lnTo>
                  <a:lnTo>
                    <a:pt x="236054" y="59626"/>
                  </a:lnTo>
                  <a:lnTo>
                    <a:pt x="205473" y="90182"/>
                  </a:lnTo>
                  <a:lnTo>
                    <a:pt x="180428" y="125577"/>
                  </a:lnTo>
                  <a:lnTo>
                    <a:pt x="161658" y="165074"/>
                  </a:lnTo>
                  <a:lnTo>
                    <a:pt x="149872" y="207975"/>
                  </a:lnTo>
                  <a:lnTo>
                    <a:pt x="145783" y="253555"/>
                  </a:lnTo>
                  <a:lnTo>
                    <a:pt x="149872" y="299135"/>
                  </a:lnTo>
                  <a:lnTo>
                    <a:pt x="161658" y="342036"/>
                  </a:lnTo>
                  <a:lnTo>
                    <a:pt x="180428" y="381533"/>
                  </a:lnTo>
                  <a:lnTo>
                    <a:pt x="205473" y="416928"/>
                  </a:lnTo>
                  <a:lnTo>
                    <a:pt x="236054" y="447484"/>
                  </a:lnTo>
                  <a:lnTo>
                    <a:pt x="271475" y="472503"/>
                  </a:lnTo>
                  <a:lnTo>
                    <a:pt x="311010" y="491248"/>
                  </a:lnTo>
                  <a:lnTo>
                    <a:pt x="353949" y="503034"/>
                  </a:lnTo>
                  <a:lnTo>
                    <a:pt x="399567" y="507111"/>
                  </a:lnTo>
                  <a:lnTo>
                    <a:pt x="445185" y="503034"/>
                  </a:lnTo>
                  <a:lnTo>
                    <a:pt x="488111" y="491248"/>
                  </a:lnTo>
                  <a:lnTo>
                    <a:pt x="527659" y="472503"/>
                  </a:lnTo>
                  <a:lnTo>
                    <a:pt x="563067" y="447484"/>
                  </a:lnTo>
                  <a:lnTo>
                    <a:pt x="593661" y="416928"/>
                  </a:lnTo>
                  <a:lnTo>
                    <a:pt x="618693" y="381533"/>
                  </a:lnTo>
                  <a:lnTo>
                    <a:pt x="637463" y="342036"/>
                  </a:lnTo>
                  <a:lnTo>
                    <a:pt x="649262" y="299135"/>
                  </a:lnTo>
                  <a:lnTo>
                    <a:pt x="653338" y="253555"/>
                  </a:lnTo>
                  <a:close/>
                </a:path>
                <a:path w="799465" h="1282064">
                  <a:moveTo>
                    <a:pt x="799122" y="817791"/>
                  </a:moveTo>
                  <a:lnTo>
                    <a:pt x="762787" y="701357"/>
                  </a:lnTo>
                  <a:lnTo>
                    <a:pt x="682866" y="626275"/>
                  </a:lnTo>
                  <a:lnTo>
                    <a:pt x="602932" y="586003"/>
                  </a:lnTo>
                  <a:lnTo>
                    <a:pt x="566597" y="574027"/>
                  </a:lnTo>
                  <a:lnTo>
                    <a:pt x="399567" y="658495"/>
                  </a:lnTo>
                  <a:lnTo>
                    <a:pt x="232524" y="574027"/>
                  </a:lnTo>
                  <a:lnTo>
                    <a:pt x="196189" y="586003"/>
                  </a:lnTo>
                  <a:lnTo>
                    <a:pt x="116268" y="626275"/>
                  </a:lnTo>
                  <a:lnTo>
                    <a:pt x="36334" y="701357"/>
                  </a:lnTo>
                  <a:lnTo>
                    <a:pt x="0" y="817791"/>
                  </a:lnTo>
                  <a:lnTo>
                    <a:pt x="0" y="1281557"/>
                  </a:lnTo>
                  <a:lnTo>
                    <a:pt x="799122" y="1281557"/>
                  </a:lnTo>
                  <a:lnTo>
                    <a:pt x="799122" y="817791"/>
                  </a:lnTo>
                  <a:close/>
                </a:path>
              </a:pathLst>
            </a:custGeom>
            <a:solidFill>
              <a:srgbClr val="EEF0BE"/>
            </a:solidFill>
          </p:spPr>
          <p:txBody>
            <a:bodyPr wrap="square" lIns="0" tIns="0" rIns="0" bIns="0" rtlCol="0"/>
            <a:lstStyle/>
            <a:p>
              <a:endParaRPr/>
            </a:p>
          </p:txBody>
        </p:sp>
        <p:sp>
          <p:nvSpPr>
            <p:cNvPr id="7" name="object 7"/>
            <p:cNvSpPr/>
            <p:nvPr/>
          </p:nvSpPr>
          <p:spPr>
            <a:xfrm>
              <a:off x="9117952" y="3991807"/>
              <a:ext cx="799465" cy="1282065"/>
            </a:xfrm>
            <a:custGeom>
              <a:avLst/>
              <a:gdLst/>
              <a:ahLst/>
              <a:cxnLst/>
              <a:rect l="l" t="t" r="r" b="b"/>
              <a:pathLst>
                <a:path w="799465" h="1282064">
                  <a:moveTo>
                    <a:pt x="653338" y="253568"/>
                  </a:moveTo>
                  <a:lnTo>
                    <a:pt x="649249" y="207987"/>
                  </a:lnTo>
                  <a:lnTo>
                    <a:pt x="637463" y="165087"/>
                  </a:lnTo>
                  <a:lnTo>
                    <a:pt x="618693" y="125590"/>
                  </a:lnTo>
                  <a:lnTo>
                    <a:pt x="593648" y="90195"/>
                  </a:lnTo>
                  <a:lnTo>
                    <a:pt x="563067" y="59639"/>
                  </a:lnTo>
                  <a:lnTo>
                    <a:pt x="527646" y="34620"/>
                  </a:lnTo>
                  <a:lnTo>
                    <a:pt x="488111" y="15862"/>
                  </a:lnTo>
                  <a:lnTo>
                    <a:pt x="445173" y="4089"/>
                  </a:lnTo>
                  <a:lnTo>
                    <a:pt x="399554" y="0"/>
                  </a:lnTo>
                  <a:lnTo>
                    <a:pt x="353936" y="4089"/>
                  </a:lnTo>
                  <a:lnTo>
                    <a:pt x="311010" y="15862"/>
                  </a:lnTo>
                  <a:lnTo>
                    <a:pt x="271475" y="34620"/>
                  </a:lnTo>
                  <a:lnTo>
                    <a:pt x="236054" y="59639"/>
                  </a:lnTo>
                  <a:lnTo>
                    <a:pt x="205460" y="90195"/>
                  </a:lnTo>
                  <a:lnTo>
                    <a:pt x="180428" y="125590"/>
                  </a:lnTo>
                  <a:lnTo>
                    <a:pt x="161658" y="165087"/>
                  </a:lnTo>
                  <a:lnTo>
                    <a:pt x="149872" y="207987"/>
                  </a:lnTo>
                  <a:lnTo>
                    <a:pt x="145783" y="253568"/>
                  </a:lnTo>
                  <a:lnTo>
                    <a:pt x="149872" y="299148"/>
                  </a:lnTo>
                  <a:lnTo>
                    <a:pt x="161658" y="342036"/>
                  </a:lnTo>
                  <a:lnTo>
                    <a:pt x="180428" y="381546"/>
                  </a:lnTo>
                  <a:lnTo>
                    <a:pt x="205460" y="416928"/>
                  </a:lnTo>
                  <a:lnTo>
                    <a:pt x="236054" y="447497"/>
                  </a:lnTo>
                  <a:lnTo>
                    <a:pt x="271475" y="472503"/>
                  </a:lnTo>
                  <a:lnTo>
                    <a:pt x="311010" y="491261"/>
                  </a:lnTo>
                  <a:lnTo>
                    <a:pt x="353936" y="503034"/>
                  </a:lnTo>
                  <a:lnTo>
                    <a:pt x="399554" y="507123"/>
                  </a:lnTo>
                  <a:lnTo>
                    <a:pt x="445173" y="503034"/>
                  </a:lnTo>
                  <a:lnTo>
                    <a:pt x="488111" y="491261"/>
                  </a:lnTo>
                  <a:lnTo>
                    <a:pt x="527646" y="472503"/>
                  </a:lnTo>
                  <a:lnTo>
                    <a:pt x="563067" y="447497"/>
                  </a:lnTo>
                  <a:lnTo>
                    <a:pt x="593648" y="416928"/>
                  </a:lnTo>
                  <a:lnTo>
                    <a:pt x="618693" y="381546"/>
                  </a:lnTo>
                  <a:lnTo>
                    <a:pt x="637463" y="342036"/>
                  </a:lnTo>
                  <a:lnTo>
                    <a:pt x="649249" y="299148"/>
                  </a:lnTo>
                  <a:lnTo>
                    <a:pt x="653338" y="253568"/>
                  </a:lnTo>
                  <a:close/>
                </a:path>
                <a:path w="799465" h="1282064">
                  <a:moveTo>
                    <a:pt x="799122" y="817753"/>
                  </a:moveTo>
                  <a:lnTo>
                    <a:pt x="762787" y="701332"/>
                  </a:lnTo>
                  <a:lnTo>
                    <a:pt x="682853" y="626249"/>
                  </a:lnTo>
                  <a:lnTo>
                    <a:pt x="602932" y="585965"/>
                  </a:lnTo>
                  <a:lnTo>
                    <a:pt x="566597" y="573976"/>
                  </a:lnTo>
                  <a:lnTo>
                    <a:pt x="399554" y="658507"/>
                  </a:lnTo>
                  <a:lnTo>
                    <a:pt x="232524" y="573976"/>
                  </a:lnTo>
                  <a:lnTo>
                    <a:pt x="196189" y="585965"/>
                  </a:lnTo>
                  <a:lnTo>
                    <a:pt x="116255" y="626249"/>
                  </a:lnTo>
                  <a:lnTo>
                    <a:pt x="36334" y="701332"/>
                  </a:lnTo>
                  <a:lnTo>
                    <a:pt x="0" y="817753"/>
                  </a:lnTo>
                  <a:lnTo>
                    <a:pt x="0" y="1281506"/>
                  </a:lnTo>
                  <a:lnTo>
                    <a:pt x="799122" y="1281506"/>
                  </a:lnTo>
                  <a:lnTo>
                    <a:pt x="799122" y="817753"/>
                  </a:lnTo>
                  <a:close/>
                </a:path>
              </a:pathLst>
            </a:custGeom>
            <a:solidFill>
              <a:srgbClr val="E0A11B"/>
            </a:solidFill>
          </p:spPr>
          <p:txBody>
            <a:bodyPr wrap="square" lIns="0" tIns="0" rIns="0" bIns="0" rtlCol="0"/>
            <a:lstStyle/>
            <a:p>
              <a:endParaRPr/>
            </a:p>
          </p:txBody>
        </p:sp>
        <p:sp>
          <p:nvSpPr>
            <p:cNvPr id="8" name="object 8"/>
            <p:cNvSpPr/>
            <p:nvPr/>
          </p:nvSpPr>
          <p:spPr>
            <a:xfrm>
              <a:off x="3922293" y="3991807"/>
              <a:ext cx="799465" cy="1282065"/>
            </a:xfrm>
            <a:custGeom>
              <a:avLst/>
              <a:gdLst/>
              <a:ahLst/>
              <a:cxnLst/>
              <a:rect l="l" t="t" r="r" b="b"/>
              <a:pathLst>
                <a:path w="799464" h="1282064">
                  <a:moveTo>
                    <a:pt x="653338" y="253568"/>
                  </a:moveTo>
                  <a:lnTo>
                    <a:pt x="649249" y="207987"/>
                  </a:lnTo>
                  <a:lnTo>
                    <a:pt x="637463" y="165087"/>
                  </a:lnTo>
                  <a:lnTo>
                    <a:pt x="618680" y="125590"/>
                  </a:lnTo>
                  <a:lnTo>
                    <a:pt x="593636" y="90195"/>
                  </a:lnTo>
                  <a:lnTo>
                    <a:pt x="563041" y="59639"/>
                  </a:lnTo>
                  <a:lnTo>
                    <a:pt x="527621" y="34620"/>
                  </a:lnTo>
                  <a:lnTo>
                    <a:pt x="488086" y="15862"/>
                  </a:lnTo>
                  <a:lnTo>
                    <a:pt x="445160" y="4089"/>
                  </a:lnTo>
                  <a:lnTo>
                    <a:pt x="399554" y="0"/>
                  </a:lnTo>
                  <a:lnTo>
                    <a:pt x="353923" y="4089"/>
                  </a:lnTo>
                  <a:lnTo>
                    <a:pt x="310972" y="15862"/>
                  </a:lnTo>
                  <a:lnTo>
                    <a:pt x="271437" y="34620"/>
                  </a:lnTo>
                  <a:lnTo>
                    <a:pt x="236004" y="59639"/>
                  </a:lnTo>
                  <a:lnTo>
                    <a:pt x="205409" y="90195"/>
                  </a:lnTo>
                  <a:lnTo>
                    <a:pt x="180378" y="125590"/>
                  </a:lnTo>
                  <a:lnTo>
                    <a:pt x="161607" y="165087"/>
                  </a:lnTo>
                  <a:lnTo>
                    <a:pt x="149809" y="207987"/>
                  </a:lnTo>
                  <a:lnTo>
                    <a:pt x="145719" y="253568"/>
                  </a:lnTo>
                  <a:lnTo>
                    <a:pt x="149809" y="299148"/>
                  </a:lnTo>
                  <a:lnTo>
                    <a:pt x="161607" y="342036"/>
                  </a:lnTo>
                  <a:lnTo>
                    <a:pt x="180378" y="381546"/>
                  </a:lnTo>
                  <a:lnTo>
                    <a:pt x="205409" y="416928"/>
                  </a:lnTo>
                  <a:lnTo>
                    <a:pt x="236004" y="447497"/>
                  </a:lnTo>
                  <a:lnTo>
                    <a:pt x="271437" y="472503"/>
                  </a:lnTo>
                  <a:lnTo>
                    <a:pt x="310972" y="491261"/>
                  </a:lnTo>
                  <a:lnTo>
                    <a:pt x="353923" y="503034"/>
                  </a:lnTo>
                  <a:lnTo>
                    <a:pt x="399554" y="507123"/>
                  </a:lnTo>
                  <a:lnTo>
                    <a:pt x="445160" y="503034"/>
                  </a:lnTo>
                  <a:lnTo>
                    <a:pt x="488086" y="491261"/>
                  </a:lnTo>
                  <a:lnTo>
                    <a:pt x="527621" y="472503"/>
                  </a:lnTo>
                  <a:lnTo>
                    <a:pt x="563041" y="447497"/>
                  </a:lnTo>
                  <a:lnTo>
                    <a:pt x="593636" y="416928"/>
                  </a:lnTo>
                  <a:lnTo>
                    <a:pt x="618680" y="381546"/>
                  </a:lnTo>
                  <a:lnTo>
                    <a:pt x="637463" y="342036"/>
                  </a:lnTo>
                  <a:lnTo>
                    <a:pt x="649249" y="299148"/>
                  </a:lnTo>
                  <a:lnTo>
                    <a:pt x="653338" y="253568"/>
                  </a:lnTo>
                  <a:close/>
                </a:path>
                <a:path w="799464" h="1282064">
                  <a:moveTo>
                    <a:pt x="799071" y="817753"/>
                  </a:moveTo>
                  <a:lnTo>
                    <a:pt x="762736" y="701332"/>
                  </a:lnTo>
                  <a:lnTo>
                    <a:pt x="682802" y="626249"/>
                  </a:lnTo>
                  <a:lnTo>
                    <a:pt x="602881" y="585965"/>
                  </a:lnTo>
                  <a:lnTo>
                    <a:pt x="566547" y="573976"/>
                  </a:lnTo>
                  <a:lnTo>
                    <a:pt x="399554" y="658507"/>
                  </a:lnTo>
                  <a:lnTo>
                    <a:pt x="232524" y="573976"/>
                  </a:lnTo>
                  <a:lnTo>
                    <a:pt x="196189" y="585965"/>
                  </a:lnTo>
                  <a:lnTo>
                    <a:pt x="116255" y="626249"/>
                  </a:lnTo>
                  <a:lnTo>
                    <a:pt x="36334" y="701332"/>
                  </a:lnTo>
                  <a:lnTo>
                    <a:pt x="0" y="817753"/>
                  </a:lnTo>
                  <a:lnTo>
                    <a:pt x="0" y="1281506"/>
                  </a:lnTo>
                  <a:lnTo>
                    <a:pt x="799071" y="1281506"/>
                  </a:lnTo>
                  <a:lnTo>
                    <a:pt x="799071" y="817753"/>
                  </a:lnTo>
                  <a:close/>
                </a:path>
              </a:pathLst>
            </a:custGeom>
            <a:solidFill>
              <a:srgbClr val="D73F23"/>
            </a:solidFill>
          </p:spPr>
          <p:txBody>
            <a:bodyPr wrap="square" lIns="0" tIns="0" rIns="0" bIns="0" rtlCol="0"/>
            <a:lstStyle/>
            <a:p>
              <a:endParaRPr/>
            </a:p>
          </p:txBody>
        </p:sp>
        <p:sp>
          <p:nvSpPr>
            <p:cNvPr id="9" name="object 9"/>
            <p:cNvSpPr/>
            <p:nvPr/>
          </p:nvSpPr>
          <p:spPr>
            <a:xfrm>
              <a:off x="5265268" y="2826633"/>
              <a:ext cx="799465" cy="1282065"/>
            </a:xfrm>
            <a:custGeom>
              <a:avLst/>
              <a:gdLst/>
              <a:ahLst/>
              <a:cxnLst/>
              <a:rect l="l" t="t" r="r" b="b"/>
              <a:pathLst>
                <a:path w="799464" h="1282064">
                  <a:moveTo>
                    <a:pt x="653338" y="253555"/>
                  </a:moveTo>
                  <a:lnTo>
                    <a:pt x="649249" y="207975"/>
                  </a:lnTo>
                  <a:lnTo>
                    <a:pt x="637463" y="165074"/>
                  </a:lnTo>
                  <a:lnTo>
                    <a:pt x="618693" y="125577"/>
                  </a:lnTo>
                  <a:lnTo>
                    <a:pt x="593661" y="90182"/>
                  </a:lnTo>
                  <a:lnTo>
                    <a:pt x="563067" y="59626"/>
                  </a:lnTo>
                  <a:lnTo>
                    <a:pt x="527646" y="34607"/>
                  </a:lnTo>
                  <a:lnTo>
                    <a:pt x="488111" y="15862"/>
                  </a:lnTo>
                  <a:lnTo>
                    <a:pt x="445173" y="4076"/>
                  </a:lnTo>
                  <a:lnTo>
                    <a:pt x="399554" y="0"/>
                  </a:lnTo>
                  <a:lnTo>
                    <a:pt x="353936" y="4076"/>
                  </a:lnTo>
                  <a:lnTo>
                    <a:pt x="311010" y="15862"/>
                  </a:lnTo>
                  <a:lnTo>
                    <a:pt x="271475" y="34607"/>
                  </a:lnTo>
                  <a:lnTo>
                    <a:pt x="236054" y="59626"/>
                  </a:lnTo>
                  <a:lnTo>
                    <a:pt x="205460" y="90182"/>
                  </a:lnTo>
                  <a:lnTo>
                    <a:pt x="180428" y="125577"/>
                  </a:lnTo>
                  <a:lnTo>
                    <a:pt x="161658" y="165074"/>
                  </a:lnTo>
                  <a:lnTo>
                    <a:pt x="149872" y="207975"/>
                  </a:lnTo>
                  <a:lnTo>
                    <a:pt x="145783" y="253555"/>
                  </a:lnTo>
                  <a:lnTo>
                    <a:pt x="149872" y="299135"/>
                  </a:lnTo>
                  <a:lnTo>
                    <a:pt x="161658" y="342036"/>
                  </a:lnTo>
                  <a:lnTo>
                    <a:pt x="180428" y="381533"/>
                  </a:lnTo>
                  <a:lnTo>
                    <a:pt x="205460" y="416928"/>
                  </a:lnTo>
                  <a:lnTo>
                    <a:pt x="236054" y="447484"/>
                  </a:lnTo>
                  <a:lnTo>
                    <a:pt x="271475" y="472503"/>
                  </a:lnTo>
                  <a:lnTo>
                    <a:pt x="311010" y="491248"/>
                  </a:lnTo>
                  <a:lnTo>
                    <a:pt x="353936" y="503034"/>
                  </a:lnTo>
                  <a:lnTo>
                    <a:pt x="399554" y="507111"/>
                  </a:lnTo>
                  <a:lnTo>
                    <a:pt x="445173" y="503034"/>
                  </a:lnTo>
                  <a:lnTo>
                    <a:pt x="488111" y="491248"/>
                  </a:lnTo>
                  <a:lnTo>
                    <a:pt x="527646" y="472503"/>
                  </a:lnTo>
                  <a:lnTo>
                    <a:pt x="563067" y="447484"/>
                  </a:lnTo>
                  <a:lnTo>
                    <a:pt x="593661" y="416928"/>
                  </a:lnTo>
                  <a:lnTo>
                    <a:pt x="618693" y="381533"/>
                  </a:lnTo>
                  <a:lnTo>
                    <a:pt x="637463" y="342036"/>
                  </a:lnTo>
                  <a:lnTo>
                    <a:pt x="649249" y="299135"/>
                  </a:lnTo>
                  <a:lnTo>
                    <a:pt x="653338" y="253555"/>
                  </a:lnTo>
                  <a:close/>
                </a:path>
                <a:path w="799464" h="1282064">
                  <a:moveTo>
                    <a:pt x="799122" y="817791"/>
                  </a:moveTo>
                  <a:lnTo>
                    <a:pt x="762787" y="701357"/>
                  </a:lnTo>
                  <a:lnTo>
                    <a:pt x="682853" y="626275"/>
                  </a:lnTo>
                  <a:lnTo>
                    <a:pt x="602932" y="586003"/>
                  </a:lnTo>
                  <a:lnTo>
                    <a:pt x="566597" y="574027"/>
                  </a:lnTo>
                  <a:lnTo>
                    <a:pt x="399554" y="658495"/>
                  </a:lnTo>
                  <a:lnTo>
                    <a:pt x="232524" y="574027"/>
                  </a:lnTo>
                  <a:lnTo>
                    <a:pt x="196189" y="586003"/>
                  </a:lnTo>
                  <a:lnTo>
                    <a:pt x="116255" y="626275"/>
                  </a:lnTo>
                  <a:lnTo>
                    <a:pt x="36334" y="701357"/>
                  </a:lnTo>
                  <a:lnTo>
                    <a:pt x="0" y="817791"/>
                  </a:lnTo>
                  <a:lnTo>
                    <a:pt x="0" y="1281557"/>
                  </a:lnTo>
                  <a:lnTo>
                    <a:pt x="799122" y="1281557"/>
                  </a:lnTo>
                  <a:lnTo>
                    <a:pt x="799122" y="817791"/>
                  </a:lnTo>
                  <a:close/>
                </a:path>
              </a:pathLst>
            </a:custGeom>
            <a:solidFill>
              <a:srgbClr val="4A3529"/>
            </a:solidFill>
          </p:spPr>
          <p:txBody>
            <a:bodyPr wrap="square" lIns="0" tIns="0" rIns="0" bIns="0" rtlCol="0"/>
            <a:lstStyle/>
            <a:p>
              <a:endParaRPr/>
            </a:p>
          </p:txBody>
        </p:sp>
        <p:sp>
          <p:nvSpPr>
            <p:cNvPr id="10" name="object 10"/>
            <p:cNvSpPr/>
            <p:nvPr/>
          </p:nvSpPr>
          <p:spPr>
            <a:xfrm>
              <a:off x="4842014" y="4075940"/>
              <a:ext cx="4161790" cy="2171700"/>
            </a:xfrm>
            <a:custGeom>
              <a:avLst/>
              <a:gdLst/>
              <a:ahLst/>
              <a:cxnLst/>
              <a:rect l="l" t="t" r="r" b="b"/>
              <a:pathLst>
                <a:path w="4161790" h="2171700">
                  <a:moveTo>
                    <a:pt x="4161421" y="1036408"/>
                  </a:moveTo>
                  <a:lnTo>
                    <a:pt x="3364306" y="1036408"/>
                  </a:lnTo>
                  <a:lnTo>
                    <a:pt x="3364306" y="0"/>
                  </a:lnTo>
                  <a:lnTo>
                    <a:pt x="3302076" y="0"/>
                  </a:lnTo>
                  <a:lnTo>
                    <a:pt x="3302076" y="2108606"/>
                  </a:lnTo>
                  <a:lnTo>
                    <a:pt x="2106625" y="2108606"/>
                  </a:lnTo>
                  <a:lnTo>
                    <a:pt x="2106625" y="1686001"/>
                  </a:lnTo>
                  <a:lnTo>
                    <a:pt x="2043950" y="1686001"/>
                  </a:lnTo>
                  <a:lnTo>
                    <a:pt x="2043950" y="2108606"/>
                  </a:lnTo>
                  <a:lnTo>
                    <a:pt x="848436" y="2108606"/>
                  </a:lnTo>
                  <a:lnTo>
                    <a:pt x="848436" y="0"/>
                  </a:lnTo>
                  <a:lnTo>
                    <a:pt x="786206" y="0"/>
                  </a:lnTo>
                  <a:lnTo>
                    <a:pt x="786206" y="1036408"/>
                  </a:lnTo>
                  <a:lnTo>
                    <a:pt x="0" y="1036408"/>
                  </a:lnTo>
                  <a:lnTo>
                    <a:pt x="0" y="1099032"/>
                  </a:lnTo>
                  <a:lnTo>
                    <a:pt x="786206" y="1099032"/>
                  </a:lnTo>
                  <a:lnTo>
                    <a:pt x="786206" y="2171166"/>
                  </a:lnTo>
                  <a:lnTo>
                    <a:pt x="848436" y="2171166"/>
                  </a:lnTo>
                  <a:lnTo>
                    <a:pt x="3302076" y="2171166"/>
                  </a:lnTo>
                  <a:lnTo>
                    <a:pt x="3364306" y="2171166"/>
                  </a:lnTo>
                  <a:lnTo>
                    <a:pt x="3364306" y="1099032"/>
                  </a:lnTo>
                  <a:lnTo>
                    <a:pt x="4161421" y="1099032"/>
                  </a:lnTo>
                  <a:lnTo>
                    <a:pt x="4161421" y="1036408"/>
                  </a:lnTo>
                  <a:close/>
                </a:path>
              </a:pathLst>
            </a:custGeom>
            <a:solidFill>
              <a:srgbClr val="338B8C"/>
            </a:solidFill>
          </p:spPr>
          <p:txBody>
            <a:bodyPr wrap="square" lIns="0" tIns="0" rIns="0" bIns="0" rtlCol="0"/>
            <a:lstStyle/>
            <a:p>
              <a:endParaRPr/>
            </a:p>
          </p:txBody>
        </p:sp>
        <p:pic>
          <p:nvPicPr>
            <p:cNvPr id="11" name="object 11"/>
            <p:cNvPicPr/>
            <p:nvPr/>
          </p:nvPicPr>
          <p:blipFill>
            <a:blip r:embed="rId2" cstate="print"/>
            <a:stretch>
              <a:fillRect/>
            </a:stretch>
          </p:blipFill>
          <p:spPr>
            <a:xfrm>
              <a:off x="8806883" y="126219"/>
              <a:ext cx="1460659" cy="1108990"/>
            </a:xfrm>
            <a:prstGeom prst="rect">
              <a:avLst/>
            </a:prstGeom>
          </p:spPr>
        </p:pic>
      </p:grpSp>
      <p:pic>
        <p:nvPicPr>
          <p:cNvPr id="12" name="object 12"/>
          <p:cNvPicPr/>
          <p:nvPr/>
        </p:nvPicPr>
        <p:blipFill>
          <a:blip r:embed="rId3" cstate="print"/>
          <a:stretch>
            <a:fillRect/>
          </a:stretch>
        </p:blipFill>
        <p:spPr>
          <a:xfrm>
            <a:off x="305999" y="6534784"/>
            <a:ext cx="1596922" cy="954843"/>
          </a:xfrm>
          <a:prstGeom prst="rect">
            <a:avLst/>
          </a:prstGeom>
        </p:spPr>
      </p:pic>
      <p:sp>
        <p:nvSpPr>
          <p:cNvPr id="13" name="object 13"/>
          <p:cNvSpPr txBox="1">
            <a:spLocks noGrp="1"/>
          </p:cNvSpPr>
          <p:nvPr>
            <p:ph type="title"/>
          </p:nvPr>
        </p:nvSpPr>
        <p:spPr>
          <a:xfrm>
            <a:off x="935811" y="1331859"/>
            <a:ext cx="5741670" cy="2009396"/>
          </a:xfrm>
          <a:prstGeom prst="rect">
            <a:avLst/>
          </a:prstGeom>
        </p:spPr>
        <p:txBody>
          <a:bodyPr vert="horz" wrap="square" lIns="0" tIns="12700" rIns="0" bIns="0" rtlCol="0">
            <a:spAutoFit/>
          </a:bodyPr>
          <a:lstStyle/>
          <a:p>
            <a:pPr marL="12700" marR="5080">
              <a:lnSpc>
                <a:spcPct val="107300"/>
              </a:lnSpc>
              <a:spcBef>
                <a:spcPts val="100"/>
              </a:spcBef>
            </a:pPr>
            <a:r>
              <a:rPr sz="6200" b="0" spc="-140" dirty="0">
                <a:latin typeface="+mn-lt"/>
                <a:cs typeface="Verdana"/>
              </a:rPr>
              <a:t>Modul</a:t>
            </a:r>
            <a:r>
              <a:rPr lang="en-GB" sz="6200" b="0" spc="-140" dirty="0">
                <a:latin typeface="+mn-lt"/>
                <a:cs typeface="Verdana"/>
              </a:rPr>
              <a:t>:</a:t>
            </a:r>
            <a:r>
              <a:rPr sz="6200" b="0" spc="-135" dirty="0">
                <a:latin typeface="+mn-lt"/>
                <a:cs typeface="Verdana"/>
              </a:rPr>
              <a:t> </a:t>
            </a:r>
            <a:r>
              <a:rPr sz="6200" b="0" spc="-245" dirty="0">
                <a:latin typeface="+mn-lt"/>
                <a:cs typeface="Verdana"/>
              </a:rPr>
              <a:t>N</a:t>
            </a:r>
            <a:r>
              <a:rPr sz="6200" b="0" spc="-210" dirty="0">
                <a:latin typeface="+mn-lt"/>
                <a:cs typeface="Verdana"/>
              </a:rPr>
              <a:t>e</a:t>
            </a:r>
            <a:r>
              <a:rPr sz="6200" b="0" spc="-135" dirty="0">
                <a:latin typeface="+mn-lt"/>
                <a:cs typeface="Verdana"/>
              </a:rPr>
              <a:t>t</a:t>
            </a:r>
            <a:r>
              <a:rPr lang="de-DE" sz="6200" b="0" spc="-270" dirty="0" err="1">
                <a:latin typeface="+mn-lt"/>
                <a:cs typeface="Verdana"/>
              </a:rPr>
              <a:t>zwerk</a:t>
            </a:r>
            <a:r>
              <a:rPr lang="de-DE" sz="6200" b="0" spc="-270" dirty="0">
                <a:latin typeface="+mn-lt"/>
                <a:cs typeface="Verdana"/>
              </a:rPr>
              <a:t>-und</a:t>
            </a:r>
            <a:r>
              <a:rPr sz="6200" b="0" spc="-365" dirty="0">
                <a:latin typeface="+mn-lt"/>
                <a:cs typeface="Verdana"/>
              </a:rPr>
              <a:t> </a:t>
            </a:r>
            <a:r>
              <a:rPr lang="de-DE" sz="6200" b="0" spc="-500" dirty="0">
                <a:latin typeface="+mn-lt"/>
                <a:cs typeface="Verdana"/>
              </a:rPr>
              <a:t>Lobbyarbeit</a:t>
            </a:r>
            <a:endParaRPr sz="6200" b="0" dirty="0">
              <a:latin typeface="+mn-lt"/>
              <a:cs typeface="Verdana"/>
            </a:endParaRPr>
          </a:p>
        </p:txBody>
      </p:sp>
      <p:pic>
        <p:nvPicPr>
          <p:cNvPr id="14" name="Picture 13" descr="Text&#10;&#10;Description automatically generated">
            <a:extLst>
              <a:ext uri="{FF2B5EF4-FFF2-40B4-BE49-F238E27FC236}">
                <a16:creationId xmlns="" xmlns:a16="http://schemas.microsoft.com/office/drawing/2014/main" id="{4A127D71-03A4-C4B4-97E1-1FB9E922EB8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1759" y="385140"/>
            <a:ext cx="2416167" cy="539387"/>
          </a:xfrm>
          <a:prstGeom prst="rect">
            <a:avLst/>
          </a:prstGeom>
        </p:spPr>
      </p:pic>
      <p:sp>
        <p:nvSpPr>
          <p:cNvPr id="15" name="Textfeld 7">
            <a:extLst>
              <a:ext uri="{FF2B5EF4-FFF2-40B4-BE49-F238E27FC236}">
                <a16:creationId xmlns="" xmlns:a16="http://schemas.microsoft.com/office/drawing/2014/main" id="{081FE6BF-4D13-B74A-554A-DB8F0E7D39B1}"/>
              </a:ext>
            </a:extLst>
          </p:cNvPr>
          <p:cNvSpPr txBox="1"/>
          <p:nvPr/>
        </p:nvSpPr>
        <p:spPr>
          <a:xfrm>
            <a:off x="2787082" y="6658262"/>
            <a:ext cx="5360894" cy="707886"/>
          </a:xfrm>
          <a:prstGeom prst="rect">
            <a:avLst/>
          </a:prstGeom>
          <a:noFill/>
        </p:spPr>
        <p:txBody>
          <a:bodyPr wrap="square" rtlCol="0">
            <a:spAutoFit/>
          </a:bodyPr>
          <a:lstStyle/>
          <a:p>
            <a:r>
              <a:rPr lang="de-DE" sz="1000" i="1" dirty="0"/>
              <a:t>The </a:t>
            </a:r>
            <a:r>
              <a:rPr lang="de-DE" sz="1000" i="1" dirty="0" err="1"/>
              <a:t>project</a:t>
            </a:r>
            <a:r>
              <a:rPr lang="de-DE" sz="1000" i="1" dirty="0"/>
              <a:t> </a:t>
            </a:r>
            <a:r>
              <a:rPr lang="de-DE" sz="1000" i="1" dirty="0" err="1"/>
              <a:t>is</a:t>
            </a:r>
            <a:r>
              <a:rPr lang="de-DE" sz="1000" i="1" dirty="0"/>
              <a:t> </a:t>
            </a:r>
            <a:r>
              <a:rPr lang="de-DE" sz="1000" i="1" dirty="0" err="1"/>
              <a:t>co-funded</a:t>
            </a:r>
            <a:r>
              <a:rPr lang="de-DE" sz="1000" i="1" baseline="0" dirty="0"/>
              <a:t> </a:t>
            </a:r>
            <a:r>
              <a:rPr lang="de-DE" sz="1000" i="1" baseline="0" dirty="0" err="1"/>
              <a:t>by</a:t>
            </a:r>
            <a:r>
              <a:rPr lang="de-DE" sz="1000" i="1" baseline="0" dirty="0"/>
              <a:t> </a:t>
            </a:r>
            <a:r>
              <a:rPr lang="de-DE" sz="1000" i="1" baseline="0" dirty="0" err="1"/>
              <a:t>the</a:t>
            </a:r>
            <a:r>
              <a:rPr lang="de-DE" sz="1000" i="1" baseline="0" dirty="0"/>
              <a:t> European </a:t>
            </a:r>
            <a:r>
              <a:rPr lang="de-DE" sz="1000" i="1" baseline="0" dirty="0" err="1"/>
              <a:t>Unions</a:t>
            </a:r>
            <a:r>
              <a:rPr lang="de-DE" sz="1000" i="1" baseline="0" dirty="0"/>
              <a:t>‘ </a:t>
            </a:r>
            <a:r>
              <a:rPr lang="de-DE" sz="1000" i="1" baseline="0" dirty="0" err="1"/>
              <a:t>Asylum</a:t>
            </a:r>
            <a:r>
              <a:rPr lang="de-DE" sz="1000" i="1" baseline="0" dirty="0"/>
              <a:t>, Migration </a:t>
            </a:r>
            <a:r>
              <a:rPr lang="de-DE" sz="1000" i="1" baseline="0" dirty="0" err="1"/>
              <a:t>and</a:t>
            </a:r>
            <a:r>
              <a:rPr lang="de-DE" sz="1000" i="1" baseline="0" dirty="0"/>
              <a:t> Integration Fund. </a:t>
            </a:r>
            <a:r>
              <a:rPr lang="en-US" sz="1000" b="0" i="1" u="none" strike="noStrike" kern="1200" baseline="0" dirty="0">
                <a:solidFill>
                  <a:schemeClr val="tx1"/>
                </a:solidFill>
                <a:latin typeface="+mn-lt"/>
                <a:ea typeface="+mn-ea"/>
                <a:cs typeface="+mn-cs"/>
              </a:rPr>
              <a:t>The content of this presentation represents the views of the EMVI project partnership only and is their sole responsibility. The European Commission does not accept any responsibility for use that may be made of the information it contains.</a:t>
            </a:r>
            <a:endParaRPr lang="de-AT" sz="1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825617" y="1894480"/>
            <a:ext cx="2247900" cy="2254219"/>
          </a:xfrm>
          <a:prstGeom prst="rect">
            <a:avLst/>
          </a:prstGeom>
        </p:spPr>
      </p:pic>
      <p:sp>
        <p:nvSpPr>
          <p:cNvPr id="4" name="object 4"/>
          <p:cNvSpPr txBox="1">
            <a:spLocks noGrp="1"/>
          </p:cNvSpPr>
          <p:nvPr>
            <p:ph type="title"/>
          </p:nvPr>
        </p:nvSpPr>
        <p:spPr>
          <a:xfrm>
            <a:off x="692186" y="473001"/>
            <a:ext cx="4845685" cy="889986"/>
          </a:xfrm>
          <a:prstGeom prst="rect">
            <a:avLst/>
          </a:prstGeom>
        </p:spPr>
        <p:txBody>
          <a:bodyPr vert="horz" wrap="square" lIns="0" tIns="27939" rIns="0" bIns="0" rtlCol="0">
            <a:spAutoFit/>
          </a:bodyPr>
          <a:lstStyle/>
          <a:p>
            <a:r>
              <a:rPr lang="de-DE" sz="2800" b="1" dirty="0">
                <a:solidFill>
                  <a:schemeClr val="tx2">
                    <a:lumMod val="75000"/>
                  </a:schemeClr>
                </a:solidFill>
              </a:rPr>
              <a:t>Strategische Planung von Netzwerkarbeit (2)</a:t>
            </a:r>
          </a:p>
        </p:txBody>
      </p:sp>
      <p:sp>
        <p:nvSpPr>
          <p:cNvPr id="8" name="object 8"/>
          <p:cNvSpPr txBox="1"/>
          <p:nvPr/>
        </p:nvSpPr>
        <p:spPr>
          <a:xfrm>
            <a:off x="6839074" y="5216025"/>
            <a:ext cx="3232025" cy="741870"/>
          </a:xfrm>
          <a:prstGeom prst="rect">
            <a:avLst/>
          </a:prstGeom>
        </p:spPr>
        <p:txBody>
          <a:bodyPr vert="horz" wrap="square" lIns="0" tIns="23495" rIns="0" bIns="0" rtlCol="0">
            <a:spAutoFit/>
          </a:bodyPr>
          <a:lstStyle/>
          <a:p>
            <a:pPr marL="12700">
              <a:lnSpc>
                <a:spcPct val="100000"/>
              </a:lnSpc>
              <a:spcBef>
                <a:spcPts val="185"/>
              </a:spcBef>
            </a:pPr>
            <a:r>
              <a:rPr sz="900" spc="-5" dirty="0">
                <a:cs typeface="Verdana"/>
              </a:rPr>
              <a:t>Source:</a:t>
            </a:r>
            <a:r>
              <a:rPr sz="900" spc="-20" dirty="0">
                <a:cs typeface="Verdana"/>
              </a:rPr>
              <a:t> </a:t>
            </a:r>
            <a:r>
              <a:rPr sz="900" spc="10" dirty="0">
                <a:cs typeface="Verdana"/>
              </a:rPr>
              <a:t>Strategische</a:t>
            </a:r>
            <a:r>
              <a:rPr sz="900" spc="-20" dirty="0">
                <a:cs typeface="Verdana"/>
              </a:rPr>
              <a:t> </a:t>
            </a:r>
            <a:r>
              <a:rPr sz="900" spc="30" dirty="0">
                <a:cs typeface="Verdana"/>
              </a:rPr>
              <a:t>Planung</a:t>
            </a:r>
            <a:r>
              <a:rPr sz="900" spc="-20" dirty="0">
                <a:cs typeface="Verdana"/>
              </a:rPr>
              <a:t> </a:t>
            </a:r>
            <a:r>
              <a:rPr sz="900" spc="15" dirty="0">
                <a:cs typeface="Verdana"/>
              </a:rPr>
              <a:t>erfolgreicher</a:t>
            </a:r>
            <a:r>
              <a:rPr sz="900" spc="-15" dirty="0">
                <a:cs typeface="Verdana"/>
              </a:rPr>
              <a:t> </a:t>
            </a:r>
            <a:r>
              <a:rPr sz="900" spc="15" dirty="0">
                <a:cs typeface="Verdana"/>
              </a:rPr>
              <a:t>Netzwerkarbeit-</a:t>
            </a:r>
            <a:r>
              <a:rPr sz="900" spc="-20" dirty="0">
                <a:cs typeface="Verdana"/>
              </a:rPr>
              <a:t> </a:t>
            </a:r>
            <a:r>
              <a:rPr sz="900" spc="20" dirty="0">
                <a:cs typeface="Verdana"/>
              </a:rPr>
              <a:t>Ein</a:t>
            </a:r>
            <a:r>
              <a:rPr sz="900" spc="-20" dirty="0">
                <a:cs typeface="Verdana"/>
              </a:rPr>
              <a:t> </a:t>
            </a:r>
            <a:r>
              <a:rPr sz="900" spc="15" dirty="0">
                <a:cs typeface="Verdana"/>
              </a:rPr>
              <a:t>Leitfaden</a:t>
            </a:r>
            <a:r>
              <a:rPr sz="900" spc="-15" dirty="0">
                <a:cs typeface="Verdana"/>
              </a:rPr>
              <a:t> </a:t>
            </a:r>
            <a:r>
              <a:rPr sz="900" spc="10" dirty="0">
                <a:cs typeface="Verdana"/>
              </a:rPr>
              <a:t>für</a:t>
            </a:r>
            <a:r>
              <a:rPr sz="900" spc="-20" dirty="0">
                <a:cs typeface="Verdana"/>
              </a:rPr>
              <a:t> </a:t>
            </a:r>
            <a:r>
              <a:rPr sz="900" spc="15" dirty="0">
                <a:cs typeface="Verdana"/>
              </a:rPr>
              <a:t>Migrantenorganisationen,</a:t>
            </a:r>
            <a:endParaRPr sz="900" dirty="0">
              <a:cs typeface="Verdana"/>
            </a:endParaRPr>
          </a:p>
          <a:p>
            <a:pPr marL="12700">
              <a:lnSpc>
                <a:spcPct val="100000"/>
              </a:lnSpc>
              <a:spcBef>
                <a:spcPts val="95"/>
              </a:spcBef>
            </a:pPr>
            <a:r>
              <a:rPr sz="900" spc="45" dirty="0">
                <a:cs typeface="Verdana"/>
              </a:rPr>
              <a:t>H</a:t>
            </a:r>
            <a:r>
              <a:rPr sz="900" spc="15" dirty="0">
                <a:cs typeface="Verdana"/>
              </a:rPr>
              <a:t>e</a:t>
            </a:r>
            <a:r>
              <a:rPr sz="900" spc="-5" dirty="0">
                <a:cs typeface="Verdana"/>
              </a:rPr>
              <a:t>r</a:t>
            </a:r>
            <a:r>
              <a:rPr sz="900" spc="5" dirty="0">
                <a:cs typeface="Verdana"/>
              </a:rPr>
              <a:t>a</a:t>
            </a:r>
            <a:r>
              <a:rPr sz="900" spc="30" dirty="0">
                <a:cs typeface="Verdana"/>
              </a:rPr>
              <a:t>u</a:t>
            </a:r>
            <a:r>
              <a:rPr sz="900" spc="-5" dirty="0">
                <a:cs typeface="Verdana"/>
              </a:rPr>
              <a:t>s</a:t>
            </a:r>
            <a:r>
              <a:rPr sz="900" spc="40" dirty="0">
                <a:cs typeface="Verdana"/>
              </a:rPr>
              <a:t>g</a:t>
            </a:r>
            <a:r>
              <a:rPr sz="900" spc="15" dirty="0">
                <a:cs typeface="Verdana"/>
              </a:rPr>
              <a:t>e</a:t>
            </a:r>
            <a:r>
              <a:rPr sz="900" spc="40" dirty="0">
                <a:cs typeface="Verdana"/>
              </a:rPr>
              <a:t>b</a:t>
            </a:r>
            <a:r>
              <a:rPr sz="900" spc="15" dirty="0">
                <a:cs typeface="Verdana"/>
              </a:rPr>
              <a:t>e</a:t>
            </a:r>
            <a:r>
              <a:rPr sz="900" spc="-5" dirty="0">
                <a:cs typeface="Verdana"/>
              </a:rPr>
              <a:t>r</a:t>
            </a:r>
            <a:r>
              <a:rPr sz="900" spc="-105" dirty="0">
                <a:cs typeface="Verdana"/>
              </a:rPr>
              <a:t>:</a:t>
            </a:r>
            <a:r>
              <a:rPr sz="900" spc="-35" dirty="0">
                <a:cs typeface="Verdana"/>
              </a:rPr>
              <a:t> </a:t>
            </a:r>
            <a:r>
              <a:rPr sz="900" spc="45" dirty="0">
                <a:cs typeface="Verdana"/>
              </a:rPr>
              <a:t>D</a:t>
            </a:r>
            <a:r>
              <a:rPr sz="900" spc="15" dirty="0">
                <a:cs typeface="Verdana"/>
              </a:rPr>
              <a:t>e</a:t>
            </a:r>
            <a:r>
              <a:rPr sz="900" spc="-5" dirty="0">
                <a:cs typeface="Verdana"/>
              </a:rPr>
              <a:t>r</a:t>
            </a:r>
            <a:r>
              <a:rPr sz="900" spc="-35" dirty="0">
                <a:cs typeface="Verdana"/>
              </a:rPr>
              <a:t> </a:t>
            </a:r>
            <a:r>
              <a:rPr sz="900" spc="65" dirty="0">
                <a:cs typeface="Verdana"/>
              </a:rPr>
              <a:t>P</a:t>
            </a:r>
            <a:r>
              <a:rPr sz="900" spc="5" dirty="0">
                <a:cs typeface="Verdana"/>
              </a:rPr>
              <a:t>a</a:t>
            </a:r>
            <a:r>
              <a:rPr sz="900" spc="-5" dirty="0">
                <a:cs typeface="Verdana"/>
              </a:rPr>
              <a:t>r</a:t>
            </a:r>
            <a:r>
              <a:rPr sz="900" dirty="0">
                <a:cs typeface="Verdana"/>
              </a:rPr>
              <a:t>i</a:t>
            </a:r>
            <a:r>
              <a:rPr sz="900" spc="15" dirty="0">
                <a:cs typeface="Verdana"/>
              </a:rPr>
              <a:t>t</a:t>
            </a:r>
            <a:r>
              <a:rPr sz="900" spc="5" dirty="0">
                <a:cs typeface="Verdana"/>
              </a:rPr>
              <a:t>ä</a:t>
            </a:r>
            <a:r>
              <a:rPr sz="900" spc="15" dirty="0">
                <a:cs typeface="Verdana"/>
              </a:rPr>
              <a:t>t</a:t>
            </a:r>
            <a:r>
              <a:rPr sz="900" dirty="0">
                <a:cs typeface="Verdana"/>
              </a:rPr>
              <a:t>i</a:t>
            </a:r>
            <a:r>
              <a:rPr sz="900" spc="-5" dirty="0">
                <a:cs typeface="Verdana"/>
              </a:rPr>
              <a:t>s</a:t>
            </a:r>
            <a:r>
              <a:rPr sz="900" spc="30" dirty="0">
                <a:cs typeface="Verdana"/>
              </a:rPr>
              <a:t>c</a:t>
            </a:r>
            <a:r>
              <a:rPr sz="900" spc="35" dirty="0">
                <a:cs typeface="Verdana"/>
              </a:rPr>
              <a:t>h</a:t>
            </a:r>
            <a:r>
              <a:rPr sz="900" spc="15" dirty="0">
                <a:cs typeface="Verdana"/>
              </a:rPr>
              <a:t>e</a:t>
            </a:r>
            <a:r>
              <a:rPr sz="900" spc="-35" dirty="0">
                <a:cs typeface="Verdana"/>
              </a:rPr>
              <a:t> </a:t>
            </a:r>
            <a:r>
              <a:rPr sz="900" spc="15" dirty="0">
                <a:cs typeface="Verdana"/>
              </a:rPr>
              <a:t>Ge</a:t>
            </a:r>
            <a:r>
              <a:rPr sz="900" spc="-5" dirty="0">
                <a:cs typeface="Verdana"/>
              </a:rPr>
              <a:t>s</a:t>
            </a:r>
            <a:r>
              <a:rPr sz="900" spc="5" dirty="0">
                <a:cs typeface="Verdana"/>
              </a:rPr>
              <a:t>a</a:t>
            </a:r>
            <a:r>
              <a:rPr sz="900" spc="65" dirty="0">
                <a:cs typeface="Verdana"/>
              </a:rPr>
              <a:t>m</a:t>
            </a:r>
            <a:r>
              <a:rPr sz="900" spc="15" dirty="0">
                <a:cs typeface="Verdana"/>
              </a:rPr>
              <a:t>t</a:t>
            </a:r>
            <a:r>
              <a:rPr sz="900" spc="-10" dirty="0">
                <a:cs typeface="Verdana"/>
              </a:rPr>
              <a:t>v</a:t>
            </a:r>
            <a:r>
              <a:rPr sz="900" spc="15" dirty="0">
                <a:cs typeface="Verdana"/>
              </a:rPr>
              <a:t>e</a:t>
            </a:r>
            <a:r>
              <a:rPr sz="900" spc="-5" dirty="0">
                <a:cs typeface="Verdana"/>
              </a:rPr>
              <a:t>r</a:t>
            </a:r>
            <a:r>
              <a:rPr sz="900" spc="40" dirty="0">
                <a:cs typeface="Verdana"/>
              </a:rPr>
              <a:t>b</a:t>
            </a:r>
            <a:r>
              <a:rPr sz="900" spc="5" dirty="0">
                <a:cs typeface="Verdana"/>
              </a:rPr>
              <a:t>a</a:t>
            </a:r>
            <a:r>
              <a:rPr sz="900" spc="35" dirty="0">
                <a:cs typeface="Verdana"/>
              </a:rPr>
              <a:t>n</a:t>
            </a:r>
            <a:r>
              <a:rPr sz="900" spc="40" dirty="0">
                <a:cs typeface="Verdana"/>
              </a:rPr>
              <a:t>d</a:t>
            </a:r>
            <a:r>
              <a:rPr sz="900" spc="-65" dirty="0">
                <a:cs typeface="Verdana"/>
              </a:rPr>
              <a:t>,</a:t>
            </a:r>
            <a:r>
              <a:rPr sz="900" spc="-35" dirty="0">
                <a:cs typeface="Verdana"/>
              </a:rPr>
              <a:t> </a:t>
            </a:r>
            <a:r>
              <a:rPr sz="900" spc="-114" dirty="0">
                <a:cs typeface="Verdana"/>
              </a:rPr>
              <a:t>1</a:t>
            </a:r>
            <a:r>
              <a:rPr sz="900" spc="-65" dirty="0">
                <a:cs typeface="Verdana"/>
              </a:rPr>
              <a:t>.</a:t>
            </a:r>
            <a:r>
              <a:rPr sz="900" spc="-35" dirty="0">
                <a:cs typeface="Verdana"/>
              </a:rPr>
              <a:t> </a:t>
            </a:r>
            <a:r>
              <a:rPr sz="900" spc="30" dirty="0">
                <a:cs typeface="Verdana"/>
              </a:rPr>
              <a:t>Au</a:t>
            </a:r>
            <a:r>
              <a:rPr sz="900" dirty="0">
                <a:cs typeface="Verdana"/>
              </a:rPr>
              <a:t>fl</a:t>
            </a:r>
            <a:r>
              <a:rPr sz="900" spc="5" dirty="0">
                <a:cs typeface="Verdana"/>
              </a:rPr>
              <a:t>a</a:t>
            </a:r>
            <a:r>
              <a:rPr sz="900" spc="40" dirty="0">
                <a:cs typeface="Verdana"/>
              </a:rPr>
              <a:t>g</a:t>
            </a:r>
            <a:r>
              <a:rPr sz="900" spc="15" dirty="0">
                <a:cs typeface="Verdana"/>
              </a:rPr>
              <a:t>e</a:t>
            </a:r>
            <a:r>
              <a:rPr sz="900" spc="-35" dirty="0">
                <a:cs typeface="Verdana"/>
              </a:rPr>
              <a:t> </a:t>
            </a:r>
            <a:r>
              <a:rPr sz="900" spc="-20" dirty="0">
                <a:cs typeface="Verdana"/>
              </a:rPr>
              <a:t>2</a:t>
            </a:r>
            <a:r>
              <a:rPr sz="900" spc="25" dirty="0">
                <a:cs typeface="Verdana"/>
              </a:rPr>
              <a:t>0</a:t>
            </a:r>
            <a:r>
              <a:rPr sz="900" spc="-114" dirty="0">
                <a:cs typeface="Verdana"/>
              </a:rPr>
              <a:t>11</a:t>
            </a:r>
            <a:endParaRPr sz="900" dirty="0">
              <a:cs typeface="Verdana"/>
            </a:endParaRPr>
          </a:p>
          <a:p>
            <a:pPr marL="12700">
              <a:lnSpc>
                <a:spcPct val="100000"/>
              </a:lnSpc>
              <a:spcBef>
                <a:spcPts val="90"/>
              </a:spcBef>
            </a:pPr>
            <a:r>
              <a:rPr sz="900" spc="5" dirty="0">
                <a:cs typeface="Verdana"/>
              </a:rPr>
              <a:t>https://</a:t>
            </a:r>
            <a:r>
              <a:rPr sz="900" spc="5" dirty="0">
                <a:cs typeface="Verdana"/>
                <a:hlinkClick r:id="rId3"/>
              </a:rPr>
              <a:t>www.house-of-resources.berlin/wp-content/uploads/2017/06/A4_MSO-netzwerkarbeit_web.pdf</a:t>
            </a:r>
            <a:endParaRPr sz="900" dirty="0">
              <a:cs typeface="Verdana"/>
            </a:endParaRPr>
          </a:p>
        </p:txBody>
      </p:sp>
      <p:cxnSp>
        <p:nvCxnSpPr>
          <p:cNvPr id="9" name="Straight Connector 8">
            <a:extLst>
              <a:ext uri="{FF2B5EF4-FFF2-40B4-BE49-F238E27FC236}">
                <a16:creationId xmlns="" xmlns:a16="http://schemas.microsoft.com/office/drawing/2014/main" id="{8B5D6E38-3865-FB55-522B-E4EF35BF11D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6A9C1D32-9008-00DA-FE30-E674C2E85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1" name="Textfeld 10">
            <a:extLst>
              <a:ext uri="{FF2B5EF4-FFF2-40B4-BE49-F238E27FC236}">
                <a16:creationId xmlns="" xmlns:a16="http://schemas.microsoft.com/office/drawing/2014/main" id="{6AA91A51-A891-1CFD-7927-B5AC512F234D}"/>
              </a:ext>
            </a:extLst>
          </p:cNvPr>
          <p:cNvSpPr txBox="1"/>
          <p:nvPr/>
        </p:nvSpPr>
        <p:spPr>
          <a:xfrm>
            <a:off x="903327" y="1876425"/>
            <a:ext cx="5349922" cy="5047536"/>
          </a:xfrm>
          <a:prstGeom prst="rect">
            <a:avLst/>
          </a:prstGeom>
          <a:noFill/>
        </p:spPr>
        <p:txBody>
          <a:bodyPr wrap="square">
            <a:spAutoFit/>
          </a:bodyPr>
          <a:lstStyle/>
          <a:p>
            <a:r>
              <a:rPr lang="de-DE" sz="1400" dirty="0"/>
              <a:t>Der nächste Schritt der Evaluierung ist die Entwicklung von Handlungsstrategien. Dies beinhaltet: </a:t>
            </a:r>
          </a:p>
          <a:p>
            <a:r>
              <a:rPr lang="de-DE" sz="1400" dirty="0"/>
              <a:t>Ermittlung des Status der Beziehung zwischen den wichtigsten Kontakten, um weitere Schritte planen zu können.</a:t>
            </a:r>
          </a:p>
          <a:p>
            <a:r>
              <a:rPr lang="de-DE" sz="1400" dirty="0"/>
              <a:t>Mapping der Kontakte im Hinblick auf den Status der Beziehung zwischen dem Kontakt und der Organisation, beginnend mit den Kontakten</a:t>
            </a:r>
          </a:p>
          <a:p>
            <a:endParaRPr lang="de-DE" sz="1400" dirty="0"/>
          </a:p>
          <a:p>
            <a:r>
              <a:rPr lang="de-DE" sz="1400" dirty="0"/>
              <a:t>Aktionsplanung, um die Menschen zu erreichen:</a:t>
            </a:r>
          </a:p>
          <a:p>
            <a:endParaRPr lang="de-DE" sz="1400" dirty="0"/>
          </a:p>
          <a:p>
            <a:r>
              <a:rPr lang="de-DE" sz="1400" u="sng" dirty="0"/>
              <a:t>Wenn noch keine Beziehung besteht:</a:t>
            </a:r>
          </a:p>
          <a:p>
            <a:r>
              <a:rPr lang="de-DE" sz="1400" dirty="0"/>
              <a:t>Kontaktstellen über Dritte oder direkt ansprechen (Fokus auf Projekt + eigene Stärken), Kooperationspartner muss überzeugt sein, dass die Zusammenarbeit für beide Seiten von Vorteil ist. Regelmäßigen Kontakt halten und über aktuelle Entwicklungen informieren.</a:t>
            </a:r>
          </a:p>
          <a:p>
            <a:endParaRPr lang="de-DE" sz="1400" dirty="0"/>
          </a:p>
          <a:p>
            <a:r>
              <a:rPr lang="de-DE" sz="1400" u="sng" dirty="0"/>
              <a:t>Wenn die Beziehung bereits besteht:</a:t>
            </a:r>
          </a:p>
          <a:p>
            <a:r>
              <a:rPr lang="de-DE" sz="1400" dirty="0"/>
              <a:t>Stellen Sie aktuelle Informationen zur Verfügung. Austausch in Netzwerktreffen (Arbeitsgruppen)</a:t>
            </a:r>
          </a:p>
          <a:p>
            <a:endParaRPr lang="de-DE" sz="1400" dirty="0"/>
          </a:p>
          <a:p>
            <a:r>
              <a:rPr lang="de-DE" sz="1400" u="sng" dirty="0"/>
              <a:t>Personen, mit denen man bereits zusammenarbeitet:</a:t>
            </a:r>
          </a:p>
          <a:p>
            <a:r>
              <a:rPr lang="de-DE" sz="1400" dirty="0"/>
              <a:t>Kontakte sind immer wichtig, um andere wichtige Personen kennen zu lernen. Regelmäßig den Kontakt aufrechterhalten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7937500" y="1823902"/>
            <a:ext cx="1506220" cy="1506220"/>
            <a:chOff x="5701270" y="1775062"/>
            <a:chExt cx="1506220" cy="1506220"/>
          </a:xfrm>
        </p:grpSpPr>
        <p:sp>
          <p:nvSpPr>
            <p:cNvPr id="4" name="object 4"/>
            <p:cNvSpPr/>
            <p:nvPr/>
          </p:nvSpPr>
          <p:spPr>
            <a:xfrm>
              <a:off x="5701270" y="1775062"/>
              <a:ext cx="1506220" cy="1506220"/>
            </a:xfrm>
            <a:custGeom>
              <a:avLst/>
              <a:gdLst/>
              <a:ahLst/>
              <a:cxnLst/>
              <a:rect l="l" t="t" r="r" b="b"/>
              <a:pathLst>
                <a:path w="1506220" h="1506220">
                  <a:moveTo>
                    <a:pt x="0" y="753046"/>
                  </a:moveTo>
                  <a:lnTo>
                    <a:pt x="1481" y="800668"/>
                  </a:lnTo>
                  <a:lnTo>
                    <a:pt x="5867" y="847503"/>
                  </a:lnTo>
                  <a:lnTo>
                    <a:pt x="13069" y="893464"/>
                  </a:lnTo>
                  <a:lnTo>
                    <a:pt x="22999" y="938461"/>
                  </a:lnTo>
                  <a:lnTo>
                    <a:pt x="35569" y="982406"/>
                  </a:lnTo>
                  <a:lnTo>
                    <a:pt x="50690" y="1025211"/>
                  </a:lnTo>
                  <a:lnTo>
                    <a:pt x="68274" y="1066789"/>
                  </a:lnTo>
                  <a:lnTo>
                    <a:pt x="88234" y="1107050"/>
                  </a:lnTo>
                  <a:lnTo>
                    <a:pt x="110480" y="1145907"/>
                  </a:lnTo>
                  <a:lnTo>
                    <a:pt x="134925" y="1183271"/>
                  </a:lnTo>
                  <a:lnTo>
                    <a:pt x="161480" y="1219054"/>
                  </a:lnTo>
                  <a:lnTo>
                    <a:pt x="190057" y="1253168"/>
                  </a:lnTo>
                  <a:lnTo>
                    <a:pt x="220568" y="1285524"/>
                  </a:lnTo>
                  <a:lnTo>
                    <a:pt x="252924" y="1316035"/>
                  </a:lnTo>
                  <a:lnTo>
                    <a:pt x="287038" y="1344612"/>
                  </a:lnTo>
                  <a:lnTo>
                    <a:pt x="322821" y="1371167"/>
                  </a:lnTo>
                  <a:lnTo>
                    <a:pt x="360185" y="1395612"/>
                  </a:lnTo>
                  <a:lnTo>
                    <a:pt x="399042" y="1417858"/>
                  </a:lnTo>
                  <a:lnTo>
                    <a:pt x="439303" y="1437818"/>
                  </a:lnTo>
                  <a:lnTo>
                    <a:pt x="480881" y="1455402"/>
                  </a:lnTo>
                  <a:lnTo>
                    <a:pt x="523686" y="1470523"/>
                  </a:lnTo>
                  <a:lnTo>
                    <a:pt x="567631" y="1483093"/>
                  </a:lnTo>
                  <a:lnTo>
                    <a:pt x="612628" y="1493023"/>
                  </a:lnTo>
                  <a:lnTo>
                    <a:pt x="658589" y="1500225"/>
                  </a:lnTo>
                  <a:lnTo>
                    <a:pt x="705424" y="1504611"/>
                  </a:lnTo>
                  <a:lnTo>
                    <a:pt x="753046" y="1506092"/>
                  </a:lnTo>
                  <a:lnTo>
                    <a:pt x="800668" y="1504611"/>
                  </a:lnTo>
                  <a:lnTo>
                    <a:pt x="847503" y="1500225"/>
                  </a:lnTo>
                  <a:lnTo>
                    <a:pt x="893464" y="1493023"/>
                  </a:lnTo>
                  <a:lnTo>
                    <a:pt x="938461" y="1483093"/>
                  </a:lnTo>
                  <a:lnTo>
                    <a:pt x="982406" y="1470523"/>
                  </a:lnTo>
                  <a:lnTo>
                    <a:pt x="1025211" y="1455402"/>
                  </a:lnTo>
                  <a:lnTo>
                    <a:pt x="1066789" y="1437818"/>
                  </a:lnTo>
                  <a:lnTo>
                    <a:pt x="1107050" y="1417858"/>
                  </a:lnTo>
                  <a:lnTo>
                    <a:pt x="1145907" y="1395612"/>
                  </a:lnTo>
                  <a:lnTo>
                    <a:pt x="1183271" y="1371167"/>
                  </a:lnTo>
                  <a:lnTo>
                    <a:pt x="1219054" y="1344612"/>
                  </a:lnTo>
                  <a:lnTo>
                    <a:pt x="1253168" y="1316035"/>
                  </a:lnTo>
                  <a:lnTo>
                    <a:pt x="1285524" y="1285524"/>
                  </a:lnTo>
                  <a:lnTo>
                    <a:pt x="1316035" y="1253168"/>
                  </a:lnTo>
                  <a:lnTo>
                    <a:pt x="1344612" y="1219054"/>
                  </a:lnTo>
                  <a:lnTo>
                    <a:pt x="1371167" y="1183271"/>
                  </a:lnTo>
                  <a:lnTo>
                    <a:pt x="1395612" y="1145907"/>
                  </a:lnTo>
                  <a:lnTo>
                    <a:pt x="1417858" y="1107050"/>
                  </a:lnTo>
                  <a:lnTo>
                    <a:pt x="1437818" y="1066789"/>
                  </a:lnTo>
                  <a:lnTo>
                    <a:pt x="1455402" y="1025211"/>
                  </a:lnTo>
                  <a:lnTo>
                    <a:pt x="1470523" y="982406"/>
                  </a:lnTo>
                  <a:lnTo>
                    <a:pt x="1483093" y="938461"/>
                  </a:lnTo>
                  <a:lnTo>
                    <a:pt x="1493023" y="893464"/>
                  </a:lnTo>
                  <a:lnTo>
                    <a:pt x="1500225" y="847503"/>
                  </a:lnTo>
                  <a:lnTo>
                    <a:pt x="1504611" y="800668"/>
                  </a:lnTo>
                  <a:lnTo>
                    <a:pt x="1506092" y="753046"/>
                  </a:lnTo>
                  <a:lnTo>
                    <a:pt x="1504611" y="705424"/>
                  </a:lnTo>
                  <a:lnTo>
                    <a:pt x="1500225" y="658589"/>
                  </a:lnTo>
                  <a:lnTo>
                    <a:pt x="1493023" y="612628"/>
                  </a:lnTo>
                  <a:lnTo>
                    <a:pt x="1483093" y="567631"/>
                  </a:lnTo>
                  <a:lnTo>
                    <a:pt x="1470523" y="523686"/>
                  </a:lnTo>
                  <a:lnTo>
                    <a:pt x="1455402" y="480881"/>
                  </a:lnTo>
                  <a:lnTo>
                    <a:pt x="1437818" y="439303"/>
                  </a:lnTo>
                  <a:lnTo>
                    <a:pt x="1417858" y="399042"/>
                  </a:lnTo>
                  <a:lnTo>
                    <a:pt x="1395612" y="360185"/>
                  </a:lnTo>
                  <a:lnTo>
                    <a:pt x="1371167" y="322821"/>
                  </a:lnTo>
                  <a:lnTo>
                    <a:pt x="1344612" y="287038"/>
                  </a:lnTo>
                  <a:lnTo>
                    <a:pt x="1316035" y="252924"/>
                  </a:lnTo>
                  <a:lnTo>
                    <a:pt x="1285524" y="220568"/>
                  </a:lnTo>
                  <a:lnTo>
                    <a:pt x="1253168" y="190057"/>
                  </a:lnTo>
                  <a:lnTo>
                    <a:pt x="1219054" y="161480"/>
                  </a:lnTo>
                  <a:lnTo>
                    <a:pt x="1183271" y="134925"/>
                  </a:lnTo>
                  <a:lnTo>
                    <a:pt x="1145907" y="110480"/>
                  </a:lnTo>
                  <a:lnTo>
                    <a:pt x="1107050" y="88234"/>
                  </a:lnTo>
                  <a:lnTo>
                    <a:pt x="1066789" y="68274"/>
                  </a:lnTo>
                  <a:lnTo>
                    <a:pt x="1025211" y="50690"/>
                  </a:lnTo>
                  <a:lnTo>
                    <a:pt x="982406" y="35569"/>
                  </a:lnTo>
                  <a:lnTo>
                    <a:pt x="938461" y="22999"/>
                  </a:lnTo>
                  <a:lnTo>
                    <a:pt x="893464" y="13069"/>
                  </a:lnTo>
                  <a:lnTo>
                    <a:pt x="847503" y="5867"/>
                  </a:lnTo>
                  <a:lnTo>
                    <a:pt x="800668" y="1481"/>
                  </a:lnTo>
                  <a:lnTo>
                    <a:pt x="753046" y="0"/>
                  </a:lnTo>
                  <a:lnTo>
                    <a:pt x="705424" y="1481"/>
                  </a:lnTo>
                  <a:lnTo>
                    <a:pt x="658589" y="5867"/>
                  </a:lnTo>
                  <a:lnTo>
                    <a:pt x="612628" y="13069"/>
                  </a:lnTo>
                  <a:lnTo>
                    <a:pt x="567631" y="22999"/>
                  </a:lnTo>
                  <a:lnTo>
                    <a:pt x="523686" y="35569"/>
                  </a:lnTo>
                  <a:lnTo>
                    <a:pt x="480881" y="50690"/>
                  </a:lnTo>
                  <a:lnTo>
                    <a:pt x="439303" y="68274"/>
                  </a:lnTo>
                  <a:lnTo>
                    <a:pt x="399042" y="88234"/>
                  </a:lnTo>
                  <a:lnTo>
                    <a:pt x="360185" y="110480"/>
                  </a:lnTo>
                  <a:lnTo>
                    <a:pt x="322821" y="134925"/>
                  </a:lnTo>
                  <a:lnTo>
                    <a:pt x="287038" y="161480"/>
                  </a:lnTo>
                  <a:lnTo>
                    <a:pt x="252924" y="190057"/>
                  </a:lnTo>
                  <a:lnTo>
                    <a:pt x="220568" y="220568"/>
                  </a:lnTo>
                  <a:lnTo>
                    <a:pt x="190057" y="252924"/>
                  </a:lnTo>
                  <a:lnTo>
                    <a:pt x="161480" y="287038"/>
                  </a:lnTo>
                  <a:lnTo>
                    <a:pt x="134925" y="322821"/>
                  </a:lnTo>
                  <a:lnTo>
                    <a:pt x="110480" y="360185"/>
                  </a:lnTo>
                  <a:lnTo>
                    <a:pt x="88234" y="399042"/>
                  </a:lnTo>
                  <a:lnTo>
                    <a:pt x="68274" y="439303"/>
                  </a:lnTo>
                  <a:lnTo>
                    <a:pt x="50690" y="480881"/>
                  </a:lnTo>
                  <a:lnTo>
                    <a:pt x="35569" y="523686"/>
                  </a:lnTo>
                  <a:lnTo>
                    <a:pt x="22999" y="567631"/>
                  </a:lnTo>
                  <a:lnTo>
                    <a:pt x="13069" y="612628"/>
                  </a:lnTo>
                  <a:lnTo>
                    <a:pt x="5867" y="658589"/>
                  </a:lnTo>
                  <a:lnTo>
                    <a:pt x="1481" y="705424"/>
                  </a:lnTo>
                  <a:lnTo>
                    <a:pt x="0" y="753046"/>
                  </a:lnTo>
                  <a:close/>
                </a:path>
              </a:pathLst>
            </a:custGeom>
            <a:solidFill>
              <a:srgbClr val="47A1AD">
                <a:alpha val="69799"/>
              </a:srgbClr>
            </a:solidFill>
          </p:spPr>
          <p:txBody>
            <a:bodyPr wrap="square" lIns="0" tIns="0" rIns="0" bIns="0" rtlCol="0"/>
            <a:lstStyle/>
            <a:p>
              <a:endParaRPr/>
            </a:p>
          </p:txBody>
        </p:sp>
        <p:sp>
          <p:nvSpPr>
            <p:cNvPr id="5" name="object 5"/>
            <p:cNvSpPr/>
            <p:nvPr/>
          </p:nvSpPr>
          <p:spPr>
            <a:xfrm>
              <a:off x="6155906" y="2029225"/>
              <a:ext cx="600075" cy="737870"/>
            </a:xfrm>
            <a:custGeom>
              <a:avLst/>
              <a:gdLst/>
              <a:ahLst/>
              <a:cxnLst/>
              <a:rect l="l" t="t" r="r" b="b"/>
              <a:pathLst>
                <a:path w="600075" h="737869">
                  <a:moveTo>
                    <a:pt x="440461" y="529221"/>
                  </a:moveTo>
                  <a:lnTo>
                    <a:pt x="439991" y="518693"/>
                  </a:lnTo>
                  <a:lnTo>
                    <a:pt x="428002" y="506691"/>
                  </a:lnTo>
                  <a:lnTo>
                    <a:pt x="418426" y="507199"/>
                  </a:lnTo>
                  <a:lnTo>
                    <a:pt x="412165" y="512902"/>
                  </a:lnTo>
                  <a:lnTo>
                    <a:pt x="406933" y="517664"/>
                  </a:lnTo>
                  <a:lnTo>
                    <a:pt x="396671" y="527392"/>
                  </a:lnTo>
                  <a:lnTo>
                    <a:pt x="390563" y="533323"/>
                  </a:lnTo>
                  <a:lnTo>
                    <a:pt x="390753" y="543509"/>
                  </a:lnTo>
                  <a:lnTo>
                    <a:pt x="402780" y="555536"/>
                  </a:lnTo>
                  <a:lnTo>
                    <a:pt x="412597" y="555320"/>
                  </a:lnTo>
                  <a:lnTo>
                    <a:pt x="423786" y="544537"/>
                  </a:lnTo>
                  <a:lnTo>
                    <a:pt x="428967" y="539699"/>
                  </a:lnTo>
                  <a:lnTo>
                    <a:pt x="440461" y="529221"/>
                  </a:lnTo>
                  <a:close/>
                </a:path>
                <a:path w="600075" h="737869">
                  <a:moveTo>
                    <a:pt x="599503" y="282930"/>
                  </a:moveTo>
                  <a:lnTo>
                    <a:pt x="598360" y="237832"/>
                  </a:lnTo>
                  <a:lnTo>
                    <a:pt x="591096" y="194106"/>
                  </a:lnTo>
                  <a:lnTo>
                    <a:pt x="577215" y="153517"/>
                  </a:lnTo>
                  <a:lnTo>
                    <a:pt x="556272" y="116484"/>
                  </a:lnTo>
                  <a:lnTo>
                    <a:pt x="529196" y="83604"/>
                  </a:lnTo>
                  <a:lnTo>
                    <a:pt x="496925" y="55460"/>
                  </a:lnTo>
                  <a:lnTo>
                    <a:pt x="458482" y="32118"/>
                  </a:lnTo>
                  <a:lnTo>
                    <a:pt x="416725" y="15506"/>
                  </a:lnTo>
                  <a:lnTo>
                    <a:pt x="373151" y="5080"/>
                  </a:lnTo>
                  <a:lnTo>
                    <a:pt x="328244" y="0"/>
                  </a:lnTo>
                  <a:lnTo>
                    <a:pt x="286943" y="406"/>
                  </a:lnTo>
                  <a:lnTo>
                    <a:pt x="234454" y="7200"/>
                  </a:lnTo>
                  <a:lnTo>
                    <a:pt x="189471" y="20307"/>
                  </a:lnTo>
                  <a:lnTo>
                    <a:pt x="146888" y="39878"/>
                  </a:lnTo>
                  <a:lnTo>
                    <a:pt x="107543" y="66027"/>
                  </a:lnTo>
                  <a:lnTo>
                    <a:pt x="74231" y="97383"/>
                  </a:lnTo>
                  <a:lnTo>
                    <a:pt x="46761" y="133705"/>
                  </a:lnTo>
                  <a:lnTo>
                    <a:pt x="25184" y="173888"/>
                  </a:lnTo>
                  <a:lnTo>
                    <a:pt x="15011" y="201891"/>
                  </a:lnTo>
                  <a:lnTo>
                    <a:pt x="9575" y="216839"/>
                  </a:lnTo>
                  <a:lnTo>
                    <a:pt x="0" y="261442"/>
                  </a:lnTo>
                  <a:lnTo>
                    <a:pt x="152" y="268897"/>
                  </a:lnTo>
                  <a:lnTo>
                    <a:pt x="2832" y="274878"/>
                  </a:lnTo>
                  <a:lnTo>
                    <a:pt x="7848" y="279069"/>
                  </a:lnTo>
                  <a:lnTo>
                    <a:pt x="15011" y="281152"/>
                  </a:lnTo>
                  <a:lnTo>
                    <a:pt x="154152" y="297116"/>
                  </a:lnTo>
                  <a:lnTo>
                    <a:pt x="159689" y="288124"/>
                  </a:lnTo>
                  <a:lnTo>
                    <a:pt x="160591" y="280479"/>
                  </a:lnTo>
                  <a:lnTo>
                    <a:pt x="169291" y="242658"/>
                  </a:lnTo>
                  <a:lnTo>
                    <a:pt x="186194" y="207937"/>
                  </a:lnTo>
                  <a:lnTo>
                    <a:pt x="211035" y="178765"/>
                  </a:lnTo>
                  <a:lnTo>
                    <a:pt x="243522" y="157568"/>
                  </a:lnTo>
                  <a:lnTo>
                    <a:pt x="318757" y="147243"/>
                  </a:lnTo>
                  <a:lnTo>
                    <a:pt x="356539" y="156603"/>
                  </a:lnTo>
                  <a:lnTo>
                    <a:pt x="389140" y="175145"/>
                  </a:lnTo>
                  <a:lnTo>
                    <a:pt x="414388" y="203885"/>
                  </a:lnTo>
                  <a:lnTo>
                    <a:pt x="428726" y="238556"/>
                  </a:lnTo>
                  <a:lnTo>
                    <a:pt x="432993" y="276301"/>
                  </a:lnTo>
                  <a:lnTo>
                    <a:pt x="427977" y="314286"/>
                  </a:lnTo>
                  <a:lnTo>
                    <a:pt x="415886" y="343090"/>
                  </a:lnTo>
                  <a:lnTo>
                    <a:pt x="397230" y="368173"/>
                  </a:lnTo>
                  <a:lnTo>
                    <a:pt x="374967" y="390766"/>
                  </a:lnTo>
                  <a:lnTo>
                    <a:pt x="352018" y="412089"/>
                  </a:lnTo>
                  <a:lnTo>
                    <a:pt x="315950" y="446201"/>
                  </a:lnTo>
                  <a:lnTo>
                    <a:pt x="281470" y="481888"/>
                  </a:lnTo>
                  <a:lnTo>
                    <a:pt x="251548" y="520966"/>
                  </a:lnTo>
                  <a:lnTo>
                    <a:pt x="245719" y="532498"/>
                  </a:lnTo>
                  <a:lnTo>
                    <a:pt x="230327" y="562965"/>
                  </a:lnTo>
                  <a:lnTo>
                    <a:pt x="229146" y="565302"/>
                  </a:lnTo>
                  <a:lnTo>
                    <a:pt x="219100" y="603402"/>
                  </a:lnTo>
                  <a:lnTo>
                    <a:pt x="215011" y="642683"/>
                  </a:lnTo>
                  <a:lnTo>
                    <a:pt x="214388" y="682421"/>
                  </a:lnTo>
                  <a:lnTo>
                    <a:pt x="214731" y="721893"/>
                  </a:lnTo>
                  <a:lnTo>
                    <a:pt x="214731" y="730377"/>
                  </a:lnTo>
                  <a:lnTo>
                    <a:pt x="221830" y="737476"/>
                  </a:lnTo>
                  <a:lnTo>
                    <a:pt x="366090" y="737476"/>
                  </a:lnTo>
                  <a:lnTo>
                    <a:pt x="373151" y="730377"/>
                  </a:lnTo>
                  <a:lnTo>
                    <a:pt x="373151" y="721893"/>
                  </a:lnTo>
                  <a:lnTo>
                    <a:pt x="372745" y="686663"/>
                  </a:lnTo>
                  <a:lnTo>
                    <a:pt x="373570" y="651052"/>
                  </a:lnTo>
                  <a:lnTo>
                    <a:pt x="378739" y="616267"/>
                  </a:lnTo>
                  <a:lnTo>
                    <a:pt x="391337" y="583526"/>
                  </a:lnTo>
                  <a:lnTo>
                    <a:pt x="392633" y="571182"/>
                  </a:lnTo>
                  <a:lnTo>
                    <a:pt x="385216" y="562483"/>
                  </a:lnTo>
                  <a:lnTo>
                    <a:pt x="374142" y="560362"/>
                  </a:lnTo>
                  <a:lnTo>
                    <a:pt x="372745" y="561441"/>
                  </a:lnTo>
                  <a:lnTo>
                    <a:pt x="364439" y="567778"/>
                  </a:lnTo>
                  <a:lnTo>
                    <a:pt x="357593" y="585025"/>
                  </a:lnTo>
                  <a:lnTo>
                    <a:pt x="349872" y="604456"/>
                  </a:lnTo>
                  <a:lnTo>
                    <a:pt x="343395" y="642988"/>
                  </a:lnTo>
                  <a:lnTo>
                    <a:pt x="341833" y="682434"/>
                  </a:lnTo>
                  <a:lnTo>
                    <a:pt x="341934" y="706297"/>
                  </a:lnTo>
                  <a:lnTo>
                    <a:pt x="245872" y="706297"/>
                  </a:lnTo>
                  <a:lnTo>
                    <a:pt x="245783" y="662381"/>
                  </a:lnTo>
                  <a:lnTo>
                    <a:pt x="247561" y="623862"/>
                  </a:lnTo>
                  <a:lnTo>
                    <a:pt x="256374" y="581647"/>
                  </a:lnTo>
                  <a:lnTo>
                    <a:pt x="274497" y="542010"/>
                  </a:lnTo>
                  <a:lnTo>
                    <a:pt x="300888" y="506653"/>
                  </a:lnTo>
                  <a:lnTo>
                    <a:pt x="332854" y="473011"/>
                  </a:lnTo>
                  <a:lnTo>
                    <a:pt x="385978" y="422846"/>
                  </a:lnTo>
                  <a:lnTo>
                    <a:pt x="411975" y="396963"/>
                  </a:lnTo>
                  <a:lnTo>
                    <a:pt x="434695" y="369316"/>
                  </a:lnTo>
                  <a:lnTo>
                    <a:pt x="452005" y="338480"/>
                  </a:lnTo>
                  <a:lnTo>
                    <a:pt x="461784" y="303060"/>
                  </a:lnTo>
                  <a:lnTo>
                    <a:pt x="463804" y="269062"/>
                  </a:lnTo>
                  <a:lnTo>
                    <a:pt x="459955" y="235381"/>
                  </a:lnTo>
                  <a:lnTo>
                    <a:pt x="449541" y="203327"/>
                  </a:lnTo>
                  <a:lnTo>
                    <a:pt x="432993" y="176123"/>
                  </a:lnTo>
                  <a:lnTo>
                    <a:pt x="431850" y="174244"/>
                  </a:lnTo>
                  <a:lnTo>
                    <a:pt x="407720" y="150368"/>
                  </a:lnTo>
                  <a:lnTo>
                    <a:pt x="379387" y="132994"/>
                  </a:lnTo>
                  <a:lnTo>
                    <a:pt x="347929" y="121793"/>
                  </a:lnTo>
                  <a:lnTo>
                    <a:pt x="314490" y="116420"/>
                  </a:lnTo>
                  <a:lnTo>
                    <a:pt x="280797" y="116852"/>
                  </a:lnTo>
                  <a:lnTo>
                    <a:pt x="217576" y="136169"/>
                  </a:lnTo>
                  <a:lnTo>
                    <a:pt x="166052" y="181749"/>
                  </a:lnTo>
                  <a:lnTo>
                    <a:pt x="145008" y="221068"/>
                  </a:lnTo>
                  <a:lnTo>
                    <a:pt x="136105" y="245630"/>
                  </a:lnTo>
                  <a:lnTo>
                    <a:pt x="132676" y="263499"/>
                  </a:lnTo>
                  <a:lnTo>
                    <a:pt x="129413" y="263131"/>
                  </a:lnTo>
                  <a:lnTo>
                    <a:pt x="33769" y="252158"/>
                  </a:lnTo>
                  <a:lnTo>
                    <a:pt x="39179" y="226707"/>
                  </a:lnTo>
                  <a:lnTo>
                    <a:pt x="54089" y="185851"/>
                  </a:lnTo>
                  <a:lnTo>
                    <a:pt x="75006" y="147802"/>
                  </a:lnTo>
                  <a:lnTo>
                    <a:pt x="102209" y="113220"/>
                  </a:lnTo>
                  <a:lnTo>
                    <a:pt x="135204" y="83972"/>
                  </a:lnTo>
                  <a:lnTo>
                    <a:pt x="172516" y="61315"/>
                  </a:lnTo>
                  <a:lnTo>
                    <a:pt x="213106" y="44970"/>
                  </a:lnTo>
                  <a:lnTo>
                    <a:pt x="255943" y="34645"/>
                  </a:lnTo>
                  <a:lnTo>
                    <a:pt x="299720" y="30327"/>
                  </a:lnTo>
                  <a:lnTo>
                    <a:pt x="344157" y="32029"/>
                  </a:lnTo>
                  <a:lnTo>
                    <a:pt x="387946" y="39865"/>
                  </a:lnTo>
                  <a:lnTo>
                    <a:pt x="429818" y="53898"/>
                  </a:lnTo>
                  <a:lnTo>
                    <a:pt x="468452" y="74244"/>
                  </a:lnTo>
                  <a:lnTo>
                    <a:pt x="502577" y="100977"/>
                  </a:lnTo>
                  <a:lnTo>
                    <a:pt x="530885" y="134200"/>
                  </a:lnTo>
                  <a:lnTo>
                    <a:pt x="552081" y="173990"/>
                  </a:lnTo>
                  <a:lnTo>
                    <a:pt x="564108" y="215252"/>
                  </a:lnTo>
                  <a:lnTo>
                    <a:pt x="568794" y="258762"/>
                  </a:lnTo>
                  <a:lnTo>
                    <a:pt x="566356" y="302501"/>
                  </a:lnTo>
                  <a:lnTo>
                    <a:pt x="557009" y="344436"/>
                  </a:lnTo>
                  <a:lnTo>
                    <a:pt x="537616" y="386549"/>
                  </a:lnTo>
                  <a:lnTo>
                    <a:pt x="510171" y="423011"/>
                  </a:lnTo>
                  <a:lnTo>
                    <a:pt x="477583" y="455599"/>
                  </a:lnTo>
                  <a:lnTo>
                    <a:pt x="442722" y="486117"/>
                  </a:lnTo>
                  <a:lnTo>
                    <a:pt x="437591" y="496925"/>
                  </a:lnTo>
                  <a:lnTo>
                    <a:pt x="442328" y="506933"/>
                  </a:lnTo>
                  <a:lnTo>
                    <a:pt x="452767" y="512051"/>
                  </a:lnTo>
                  <a:lnTo>
                    <a:pt x="464756" y="508152"/>
                  </a:lnTo>
                  <a:lnTo>
                    <a:pt x="499186" y="477748"/>
                  </a:lnTo>
                  <a:lnTo>
                    <a:pt x="531152" y="445706"/>
                  </a:lnTo>
                  <a:lnTo>
                    <a:pt x="558927" y="410324"/>
                  </a:lnTo>
                  <a:lnTo>
                    <a:pt x="580745" y="369912"/>
                  </a:lnTo>
                  <a:lnTo>
                    <a:pt x="593852" y="327558"/>
                  </a:lnTo>
                  <a:lnTo>
                    <a:pt x="599503" y="282930"/>
                  </a:lnTo>
                  <a:close/>
                </a:path>
              </a:pathLst>
            </a:custGeom>
            <a:solidFill>
              <a:srgbClr val="FFFFFF">
                <a:alpha val="697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6350564" y="2838500"/>
              <a:ext cx="212370" cy="208033"/>
            </a:xfrm>
            <a:prstGeom prst="rect">
              <a:avLst/>
            </a:prstGeom>
          </p:spPr>
        </p:pic>
      </p:grpSp>
      <p:sp>
        <p:nvSpPr>
          <p:cNvPr id="7" name="object 7"/>
          <p:cNvSpPr/>
          <p:nvPr/>
        </p:nvSpPr>
        <p:spPr>
          <a:xfrm>
            <a:off x="2009292" y="3631864"/>
            <a:ext cx="1094105" cy="1177925"/>
          </a:xfrm>
          <a:custGeom>
            <a:avLst/>
            <a:gdLst/>
            <a:ahLst/>
            <a:cxnLst/>
            <a:rect l="l" t="t" r="r" b="b"/>
            <a:pathLst>
              <a:path w="1094105" h="1177925">
                <a:moveTo>
                  <a:pt x="481291" y="967955"/>
                </a:moveTo>
                <a:lnTo>
                  <a:pt x="449503" y="887183"/>
                </a:lnTo>
                <a:lnTo>
                  <a:pt x="414489" y="840371"/>
                </a:lnTo>
                <a:lnTo>
                  <a:pt x="372440" y="794296"/>
                </a:lnTo>
                <a:lnTo>
                  <a:pt x="327647" y="752741"/>
                </a:lnTo>
                <a:lnTo>
                  <a:pt x="284416" y="719518"/>
                </a:lnTo>
                <a:lnTo>
                  <a:pt x="247027" y="698385"/>
                </a:lnTo>
                <a:lnTo>
                  <a:pt x="219773" y="693140"/>
                </a:lnTo>
                <a:lnTo>
                  <a:pt x="165379" y="729716"/>
                </a:lnTo>
                <a:lnTo>
                  <a:pt x="99682" y="799706"/>
                </a:lnTo>
                <a:lnTo>
                  <a:pt x="44373" y="867664"/>
                </a:lnTo>
                <a:lnTo>
                  <a:pt x="21107" y="898194"/>
                </a:lnTo>
                <a:lnTo>
                  <a:pt x="0" y="965784"/>
                </a:lnTo>
                <a:lnTo>
                  <a:pt x="11607" y="1035862"/>
                </a:lnTo>
                <a:lnTo>
                  <a:pt x="71780" y="1117295"/>
                </a:lnTo>
                <a:lnTo>
                  <a:pt x="156679" y="1169098"/>
                </a:lnTo>
                <a:lnTo>
                  <a:pt x="226606" y="1177366"/>
                </a:lnTo>
                <a:lnTo>
                  <a:pt x="274066" y="1165326"/>
                </a:lnTo>
                <a:lnTo>
                  <a:pt x="320763" y="1138859"/>
                </a:lnTo>
                <a:lnTo>
                  <a:pt x="385279" y="1094359"/>
                </a:lnTo>
                <a:lnTo>
                  <a:pt x="450367" y="1033703"/>
                </a:lnTo>
                <a:lnTo>
                  <a:pt x="481291" y="967955"/>
                </a:lnTo>
                <a:close/>
              </a:path>
              <a:path w="1094105" h="1177925">
                <a:moveTo>
                  <a:pt x="1093698" y="257517"/>
                </a:moveTo>
                <a:lnTo>
                  <a:pt x="1089914" y="213118"/>
                </a:lnTo>
                <a:lnTo>
                  <a:pt x="1075918" y="166662"/>
                </a:lnTo>
                <a:lnTo>
                  <a:pt x="1049820" y="118579"/>
                </a:lnTo>
                <a:lnTo>
                  <a:pt x="1009738" y="69303"/>
                </a:lnTo>
                <a:lnTo>
                  <a:pt x="961567" y="29425"/>
                </a:lnTo>
                <a:lnTo>
                  <a:pt x="913282" y="7302"/>
                </a:lnTo>
                <a:lnTo>
                  <a:pt x="865873" y="0"/>
                </a:lnTo>
                <a:lnTo>
                  <a:pt x="820331" y="4572"/>
                </a:lnTo>
                <a:lnTo>
                  <a:pt x="777646" y="18072"/>
                </a:lnTo>
                <a:lnTo>
                  <a:pt x="738809" y="37566"/>
                </a:lnTo>
                <a:lnTo>
                  <a:pt x="704811" y="60109"/>
                </a:lnTo>
                <a:lnTo>
                  <a:pt x="655294" y="102577"/>
                </a:lnTo>
                <a:lnTo>
                  <a:pt x="338696" y="479882"/>
                </a:lnTo>
                <a:lnTo>
                  <a:pt x="311632" y="546595"/>
                </a:lnTo>
                <a:lnTo>
                  <a:pt x="314375" y="582587"/>
                </a:lnTo>
                <a:lnTo>
                  <a:pt x="355815" y="659218"/>
                </a:lnTo>
                <a:lnTo>
                  <a:pt x="385572" y="700074"/>
                </a:lnTo>
                <a:lnTo>
                  <a:pt x="417525" y="739432"/>
                </a:lnTo>
                <a:lnTo>
                  <a:pt x="451624" y="777341"/>
                </a:lnTo>
                <a:lnTo>
                  <a:pt x="487756" y="813854"/>
                </a:lnTo>
                <a:lnTo>
                  <a:pt x="525856" y="849033"/>
                </a:lnTo>
                <a:lnTo>
                  <a:pt x="570166" y="865479"/>
                </a:lnTo>
                <a:lnTo>
                  <a:pt x="593242" y="860882"/>
                </a:lnTo>
                <a:lnTo>
                  <a:pt x="779640" y="688378"/>
                </a:lnTo>
                <a:lnTo>
                  <a:pt x="872515" y="597992"/>
                </a:lnTo>
                <a:lnTo>
                  <a:pt x="914006" y="557034"/>
                </a:lnTo>
                <a:lnTo>
                  <a:pt x="949388" y="521525"/>
                </a:lnTo>
                <a:lnTo>
                  <a:pt x="976528" y="493433"/>
                </a:lnTo>
                <a:lnTo>
                  <a:pt x="1007999" y="456742"/>
                </a:lnTo>
                <a:lnTo>
                  <a:pt x="1044600" y="405993"/>
                </a:lnTo>
                <a:lnTo>
                  <a:pt x="1078217" y="338442"/>
                </a:lnTo>
                <a:lnTo>
                  <a:pt x="1089177" y="299440"/>
                </a:lnTo>
                <a:lnTo>
                  <a:pt x="1093698" y="257517"/>
                </a:lnTo>
                <a:close/>
              </a:path>
            </a:pathLst>
          </a:custGeom>
          <a:solidFill>
            <a:srgbClr val="6FCEAE">
              <a:alpha val="69799"/>
            </a:srgbClr>
          </a:solidFill>
        </p:spPr>
        <p:txBody>
          <a:bodyPr wrap="square" lIns="0" tIns="0" rIns="0" bIns="0" rtlCol="0"/>
          <a:lstStyle/>
          <a:p>
            <a:endParaRPr/>
          </a:p>
        </p:txBody>
      </p:sp>
      <p:sp>
        <p:nvSpPr>
          <p:cNvPr id="8" name="object 8"/>
          <p:cNvSpPr/>
          <p:nvPr/>
        </p:nvSpPr>
        <p:spPr>
          <a:xfrm>
            <a:off x="1076970" y="4178224"/>
            <a:ext cx="554355" cy="1011555"/>
          </a:xfrm>
          <a:custGeom>
            <a:avLst/>
            <a:gdLst/>
            <a:ahLst/>
            <a:cxnLst/>
            <a:rect l="l" t="t" r="r" b="b"/>
            <a:pathLst>
              <a:path w="554355" h="1011554">
                <a:moveTo>
                  <a:pt x="0" y="371331"/>
                </a:moveTo>
                <a:lnTo>
                  <a:pt x="2577" y="447664"/>
                </a:lnTo>
                <a:lnTo>
                  <a:pt x="5083" y="497949"/>
                </a:lnTo>
                <a:lnTo>
                  <a:pt x="11758" y="613417"/>
                </a:lnTo>
                <a:lnTo>
                  <a:pt x="19625" y="736299"/>
                </a:lnTo>
                <a:lnTo>
                  <a:pt x="34011" y="944530"/>
                </a:lnTo>
                <a:lnTo>
                  <a:pt x="56322" y="991874"/>
                </a:lnTo>
                <a:lnTo>
                  <a:pt x="104844" y="1011478"/>
                </a:lnTo>
                <a:lnTo>
                  <a:pt x="154068" y="1011077"/>
                </a:lnTo>
                <a:lnTo>
                  <a:pt x="202821" y="1008818"/>
                </a:lnTo>
                <a:lnTo>
                  <a:pt x="251090" y="1004617"/>
                </a:lnTo>
                <a:lnTo>
                  <a:pt x="298862" y="998394"/>
                </a:lnTo>
                <a:lnTo>
                  <a:pt x="346125" y="990066"/>
                </a:lnTo>
                <a:lnTo>
                  <a:pt x="392867" y="979551"/>
                </a:lnTo>
                <a:lnTo>
                  <a:pt x="439076" y="966768"/>
                </a:lnTo>
                <a:lnTo>
                  <a:pt x="475991" y="948871"/>
                </a:lnTo>
                <a:lnTo>
                  <a:pt x="505013" y="921034"/>
                </a:lnTo>
                <a:lnTo>
                  <a:pt x="524404" y="885691"/>
                </a:lnTo>
                <a:lnTo>
                  <a:pt x="532426" y="845278"/>
                </a:lnTo>
                <a:lnTo>
                  <a:pt x="554238" y="323738"/>
                </a:lnTo>
                <a:lnTo>
                  <a:pt x="551864" y="270323"/>
                </a:lnTo>
                <a:lnTo>
                  <a:pt x="525741" y="154319"/>
                </a:lnTo>
                <a:lnTo>
                  <a:pt x="447372" y="42090"/>
                </a:lnTo>
                <a:lnTo>
                  <a:pt x="288261" y="0"/>
                </a:lnTo>
                <a:lnTo>
                  <a:pt x="224091" y="9500"/>
                </a:lnTo>
                <a:lnTo>
                  <a:pt x="170386" y="27137"/>
                </a:lnTo>
                <a:lnTo>
                  <a:pt x="126199" y="51538"/>
                </a:lnTo>
                <a:lnTo>
                  <a:pt x="90580" y="81331"/>
                </a:lnTo>
                <a:lnTo>
                  <a:pt x="62581" y="115142"/>
                </a:lnTo>
                <a:lnTo>
                  <a:pt x="41252" y="151598"/>
                </a:lnTo>
                <a:lnTo>
                  <a:pt x="25646" y="189328"/>
                </a:lnTo>
                <a:lnTo>
                  <a:pt x="14812" y="226957"/>
                </a:lnTo>
                <a:lnTo>
                  <a:pt x="3670" y="296425"/>
                </a:lnTo>
                <a:lnTo>
                  <a:pt x="235" y="349020"/>
                </a:lnTo>
                <a:lnTo>
                  <a:pt x="0" y="371331"/>
                </a:lnTo>
                <a:close/>
              </a:path>
            </a:pathLst>
          </a:custGeom>
          <a:solidFill>
            <a:srgbClr val="6FCEAE">
              <a:alpha val="69799"/>
            </a:srgbClr>
          </a:solidFill>
        </p:spPr>
        <p:txBody>
          <a:bodyPr wrap="square" lIns="0" tIns="0" rIns="0" bIns="0" rtlCol="0"/>
          <a:lstStyle/>
          <a:p>
            <a:endParaRPr/>
          </a:p>
        </p:txBody>
      </p:sp>
      <p:sp>
        <p:nvSpPr>
          <p:cNvPr id="9" name="object 9"/>
          <p:cNvSpPr/>
          <p:nvPr/>
        </p:nvSpPr>
        <p:spPr>
          <a:xfrm>
            <a:off x="1106473" y="5258337"/>
            <a:ext cx="461009" cy="495934"/>
          </a:xfrm>
          <a:custGeom>
            <a:avLst/>
            <a:gdLst/>
            <a:ahLst/>
            <a:cxnLst/>
            <a:rect l="l" t="t" r="r" b="b"/>
            <a:pathLst>
              <a:path w="461009" h="495935">
                <a:moveTo>
                  <a:pt x="0" y="141474"/>
                </a:moveTo>
                <a:lnTo>
                  <a:pt x="8201" y="240854"/>
                </a:lnTo>
                <a:lnTo>
                  <a:pt x="27925" y="326408"/>
                </a:lnTo>
                <a:lnTo>
                  <a:pt x="46436" y="383521"/>
                </a:lnTo>
                <a:lnTo>
                  <a:pt x="76250" y="429146"/>
                </a:lnTo>
                <a:lnTo>
                  <a:pt x="139618" y="474770"/>
                </a:lnTo>
                <a:lnTo>
                  <a:pt x="247734" y="495508"/>
                </a:lnTo>
                <a:lnTo>
                  <a:pt x="357429" y="473014"/>
                </a:lnTo>
                <a:lnTo>
                  <a:pt x="419013" y="423528"/>
                </a:lnTo>
                <a:lnTo>
                  <a:pt x="446030" y="374041"/>
                </a:lnTo>
                <a:lnTo>
                  <a:pt x="455690" y="308695"/>
                </a:lnTo>
                <a:lnTo>
                  <a:pt x="460938" y="210628"/>
                </a:lnTo>
                <a:lnTo>
                  <a:pt x="459150" y="103081"/>
                </a:lnTo>
                <a:lnTo>
                  <a:pt x="441705" y="31788"/>
                </a:lnTo>
                <a:lnTo>
                  <a:pt x="380848" y="6985"/>
                </a:lnTo>
                <a:lnTo>
                  <a:pt x="330208" y="1235"/>
                </a:lnTo>
                <a:lnTo>
                  <a:pt x="272023" y="0"/>
                </a:lnTo>
                <a:lnTo>
                  <a:pt x="210737" y="3338"/>
                </a:lnTo>
                <a:lnTo>
                  <a:pt x="150796" y="11309"/>
                </a:lnTo>
                <a:lnTo>
                  <a:pt x="96647" y="23974"/>
                </a:lnTo>
                <a:lnTo>
                  <a:pt x="52735" y="41392"/>
                </a:lnTo>
                <a:lnTo>
                  <a:pt x="0" y="141474"/>
                </a:lnTo>
                <a:close/>
              </a:path>
            </a:pathLst>
          </a:custGeom>
          <a:solidFill>
            <a:srgbClr val="6FCEAE">
              <a:alpha val="69799"/>
            </a:srgbClr>
          </a:solidFill>
        </p:spPr>
        <p:txBody>
          <a:bodyPr wrap="square" lIns="0" tIns="0" rIns="0" bIns="0" rtlCol="0"/>
          <a:lstStyle/>
          <a:p>
            <a:endParaRPr/>
          </a:p>
        </p:txBody>
      </p:sp>
      <p:sp>
        <p:nvSpPr>
          <p:cNvPr id="10" name="object 10"/>
          <p:cNvSpPr/>
          <p:nvPr/>
        </p:nvSpPr>
        <p:spPr>
          <a:xfrm>
            <a:off x="1914499" y="5130948"/>
            <a:ext cx="504190" cy="895350"/>
          </a:xfrm>
          <a:custGeom>
            <a:avLst/>
            <a:gdLst/>
            <a:ahLst/>
            <a:cxnLst/>
            <a:rect l="l" t="t" r="r" b="b"/>
            <a:pathLst>
              <a:path w="504189" h="895350">
                <a:moveTo>
                  <a:pt x="0" y="251955"/>
                </a:moveTo>
                <a:lnTo>
                  <a:pt x="43" y="299628"/>
                </a:lnTo>
                <a:lnTo>
                  <a:pt x="41325" y="763350"/>
                </a:lnTo>
                <a:lnTo>
                  <a:pt x="69207" y="829595"/>
                </a:lnTo>
                <a:lnTo>
                  <a:pt x="130687" y="867751"/>
                </a:lnTo>
                <a:lnTo>
                  <a:pt x="180096" y="878518"/>
                </a:lnTo>
                <a:lnTo>
                  <a:pt x="230032" y="886547"/>
                </a:lnTo>
                <a:lnTo>
                  <a:pt x="280476" y="891950"/>
                </a:lnTo>
                <a:lnTo>
                  <a:pt x="331409" y="894836"/>
                </a:lnTo>
                <a:lnTo>
                  <a:pt x="382810" y="895316"/>
                </a:lnTo>
                <a:lnTo>
                  <a:pt x="434662" y="893500"/>
                </a:lnTo>
                <a:lnTo>
                  <a:pt x="477877" y="874013"/>
                </a:lnTo>
                <a:lnTo>
                  <a:pt x="496113" y="831000"/>
                </a:lnTo>
                <a:lnTo>
                  <a:pt x="501319" y="601084"/>
                </a:lnTo>
                <a:lnTo>
                  <a:pt x="503358" y="471603"/>
                </a:lnTo>
                <a:lnTo>
                  <a:pt x="503858" y="413344"/>
                </a:lnTo>
                <a:lnTo>
                  <a:pt x="503866" y="363257"/>
                </a:lnTo>
                <a:lnTo>
                  <a:pt x="503275" y="324233"/>
                </a:lnTo>
                <a:lnTo>
                  <a:pt x="499693" y="276084"/>
                </a:lnTo>
                <a:lnTo>
                  <a:pt x="489820" y="214367"/>
                </a:lnTo>
                <a:lnTo>
                  <a:pt x="465953" y="142806"/>
                </a:lnTo>
                <a:lnTo>
                  <a:pt x="446176" y="107427"/>
                </a:lnTo>
                <a:lnTo>
                  <a:pt x="419785" y="74496"/>
                </a:lnTo>
                <a:lnTo>
                  <a:pt x="385743" y="45651"/>
                </a:lnTo>
                <a:lnTo>
                  <a:pt x="343010" y="22529"/>
                </a:lnTo>
                <a:lnTo>
                  <a:pt x="290549" y="6766"/>
                </a:lnTo>
                <a:lnTo>
                  <a:pt x="227321" y="0"/>
                </a:lnTo>
                <a:lnTo>
                  <a:pt x="85141" y="44249"/>
                </a:lnTo>
                <a:lnTo>
                  <a:pt x="18866" y="147532"/>
                </a:lnTo>
                <a:lnTo>
                  <a:pt x="0" y="251955"/>
                </a:lnTo>
                <a:close/>
              </a:path>
            </a:pathLst>
          </a:custGeom>
          <a:solidFill>
            <a:srgbClr val="6FCEAE">
              <a:alpha val="69799"/>
            </a:srgbClr>
          </a:solidFill>
        </p:spPr>
        <p:txBody>
          <a:bodyPr wrap="square" lIns="0" tIns="0" rIns="0" bIns="0" rtlCol="0"/>
          <a:lstStyle/>
          <a:p>
            <a:endParaRPr/>
          </a:p>
        </p:txBody>
      </p:sp>
      <p:sp>
        <p:nvSpPr>
          <p:cNvPr id="11" name="object 11"/>
          <p:cNvSpPr/>
          <p:nvPr/>
        </p:nvSpPr>
        <p:spPr>
          <a:xfrm>
            <a:off x="2009330" y="6093532"/>
            <a:ext cx="417195" cy="441325"/>
          </a:xfrm>
          <a:custGeom>
            <a:avLst/>
            <a:gdLst/>
            <a:ahLst/>
            <a:cxnLst/>
            <a:rect l="l" t="t" r="r" b="b"/>
            <a:pathLst>
              <a:path w="417194" h="441325">
                <a:moveTo>
                  <a:pt x="0" y="99887"/>
                </a:moveTo>
                <a:lnTo>
                  <a:pt x="2785" y="195723"/>
                </a:lnTo>
                <a:lnTo>
                  <a:pt x="11551" y="282869"/>
                </a:lnTo>
                <a:lnTo>
                  <a:pt x="16623" y="320900"/>
                </a:lnTo>
                <a:lnTo>
                  <a:pt x="49431" y="383635"/>
                </a:lnTo>
                <a:lnTo>
                  <a:pt x="107163" y="425185"/>
                </a:lnTo>
                <a:lnTo>
                  <a:pt x="207311" y="440751"/>
                </a:lnTo>
                <a:lnTo>
                  <a:pt x="304246" y="417731"/>
                </a:lnTo>
                <a:lnTo>
                  <a:pt x="359709" y="374388"/>
                </a:lnTo>
                <a:lnTo>
                  <a:pt x="384828" y="332451"/>
                </a:lnTo>
                <a:lnTo>
                  <a:pt x="399231" y="280799"/>
                </a:lnTo>
                <a:lnTo>
                  <a:pt x="413538" y="203799"/>
                </a:lnTo>
                <a:lnTo>
                  <a:pt x="416850" y="114950"/>
                </a:lnTo>
                <a:lnTo>
                  <a:pt x="392369" y="46553"/>
                </a:lnTo>
                <a:lnTo>
                  <a:pt x="360526" y="26034"/>
                </a:lnTo>
                <a:lnTo>
                  <a:pt x="312788" y="11656"/>
                </a:lnTo>
                <a:lnTo>
                  <a:pt x="254874" y="3089"/>
                </a:lnTo>
                <a:lnTo>
                  <a:pt x="192505" y="0"/>
                </a:lnTo>
                <a:lnTo>
                  <a:pt x="131400" y="2056"/>
                </a:lnTo>
                <a:lnTo>
                  <a:pt x="77279" y="8928"/>
                </a:lnTo>
                <a:lnTo>
                  <a:pt x="35863" y="20281"/>
                </a:lnTo>
                <a:lnTo>
                  <a:pt x="12870" y="35785"/>
                </a:lnTo>
                <a:lnTo>
                  <a:pt x="0" y="99887"/>
                </a:lnTo>
                <a:close/>
              </a:path>
            </a:pathLst>
          </a:custGeom>
          <a:solidFill>
            <a:srgbClr val="6FCEAE">
              <a:alpha val="69799"/>
            </a:srgbClr>
          </a:solidFill>
        </p:spPr>
        <p:txBody>
          <a:bodyPr wrap="square" lIns="0" tIns="0" rIns="0" bIns="0" rtlCol="0"/>
          <a:lstStyle/>
          <a:p>
            <a:endParaRPr/>
          </a:p>
        </p:txBody>
      </p:sp>
      <p:sp>
        <p:nvSpPr>
          <p:cNvPr id="12" name="object 12"/>
          <p:cNvSpPr txBox="1">
            <a:spLocks noGrp="1"/>
          </p:cNvSpPr>
          <p:nvPr>
            <p:ph type="title"/>
          </p:nvPr>
        </p:nvSpPr>
        <p:spPr>
          <a:xfrm>
            <a:off x="1093058" y="852349"/>
            <a:ext cx="9359036" cy="477053"/>
          </a:xfrm>
          <a:prstGeom prst="rect">
            <a:avLst/>
          </a:prstGeom>
        </p:spPr>
        <p:txBody>
          <a:bodyPr vert="horz" wrap="square" lIns="0" tIns="27939" rIns="0" bIns="0" rtlCol="0">
            <a:spAutoFit/>
          </a:bodyPr>
          <a:lstStyle/>
          <a:p>
            <a:pPr marL="12700" marR="5080">
              <a:lnSpc>
                <a:spcPts val="3510"/>
              </a:lnSpc>
              <a:spcBef>
                <a:spcPts val="219"/>
              </a:spcBef>
              <a:tabLst>
                <a:tab pos="4279265" algn="l"/>
              </a:tabLst>
            </a:pPr>
            <a:r>
              <a:rPr lang="de-DE" sz="3200" b="1" dirty="0">
                <a:solidFill>
                  <a:schemeClr val="tx2">
                    <a:lumMod val="75000"/>
                  </a:schemeClr>
                </a:solidFill>
              </a:rPr>
              <a:t>Strategische Planung von Netzwerkarbeit (3)</a:t>
            </a:r>
            <a:endParaRPr sz="2950" dirty="0">
              <a:latin typeface="+mn-lt"/>
              <a:cs typeface="Verdana"/>
            </a:endParaRPr>
          </a:p>
        </p:txBody>
      </p:sp>
      <p:sp>
        <p:nvSpPr>
          <p:cNvPr id="13" name="object 13"/>
          <p:cNvSpPr txBox="1"/>
          <p:nvPr/>
        </p:nvSpPr>
        <p:spPr>
          <a:xfrm>
            <a:off x="3323116" y="1890354"/>
            <a:ext cx="8232140" cy="4854791"/>
          </a:xfrm>
          <a:prstGeom prst="rect">
            <a:avLst/>
          </a:prstGeom>
        </p:spPr>
        <p:txBody>
          <a:bodyPr vert="horz" wrap="square" lIns="0" tIns="12700" rIns="0" bIns="0" rtlCol="0">
            <a:spAutoFit/>
          </a:bodyPr>
          <a:lstStyle/>
          <a:p>
            <a:pPr marL="12700" marR="3121660">
              <a:lnSpc>
                <a:spcPct val="116700"/>
              </a:lnSpc>
              <a:spcBef>
                <a:spcPts val="100"/>
              </a:spcBef>
            </a:pPr>
            <a:r>
              <a:rPr lang="de-DE" sz="1550" dirty="0">
                <a:cs typeface="Verdana"/>
              </a:rPr>
              <a:t>Bewertung des Erfolgs: Wurden alle Ziele, die mit der Kooperation erreicht werden sollten, erfüllt?</a:t>
            </a:r>
          </a:p>
          <a:p>
            <a:pPr marL="12700" marR="3121660">
              <a:lnSpc>
                <a:spcPct val="116700"/>
              </a:lnSpc>
              <a:spcBef>
                <a:spcPts val="100"/>
              </a:spcBef>
            </a:pPr>
            <a:endParaRPr lang="de-DE" sz="1550" dirty="0">
              <a:cs typeface="Verdana"/>
            </a:endParaRPr>
          </a:p>
          <a:p>
            <a:pPr marL="12700" marR="3121660">
              <a:lnSpc>
                <a:spcPct val="116700"/>
              </a:lnSpc>
              <a:spcBef>
                <a:spcPts val="100"/>
              </a:spcBef>
            </a:pPr>
            <a:r>
              <a:rPr lang="de-DE" sz="1550" dirty="0">
                <a:cs typeface="Verdana"/>
              </a:rPr>
              <a:t>SCHRITTE FÜR DIE BEWERTUNG:</a:t>
            </a:r>
          </a:p>
          <a:p>
            <a:pPr marL="12700" marR="3121660">
              <a:lnSpc>
                <a:spcPct val="116700"/>
              </a:lnSpc>
              <a:spcBef>
                <a:spcPts val="100"/>
              </a:spcBef>
            </a:pPr>
            <a:endParaRPr lang="de-DE" sz="1550" dirty="0">
              <a:cs typeface="Verdana"/>
            </a:endParaRPr>
          </a:p>
          <a:p>
            <a:pPr marL="12700" marR="3121660">
              <a:lnSpc>
                <a:spcPct val="116700"/>
              </a:lnSpc>
              <a:spcBef>
                <a:spcPts val="100"/>
              </a:spcBef>
            </a:pPr>
            <a:r>
              <a:rPr lang="de-DE" sz="1550" b="1" dirty="0">
                <a:cs typeface="Verdana"/>
              </a:rPr>
              <a:t>In Bezug auf die Partner: </a:t>
            </a:r>
            <a:r>
              <a:rPr lang="de-DE" sz="1550" dirty="0">
                <a:cs typeface="Verdana"/>
              </a:rPr>
              <a:t>Haben wir die richtigen Personen kontaktiert?  Welche fehlen noch? Wie können wir sie erreichen? In welchen Gremien sollten wir zusätzlich mitarbeiten?</a:t>
            </a:r>
          </a:p>
          <a:p>
            <a:pPr marL="12700" marR="3121660">
              <a:lnSpc>
                <a:spcPct val="116700"/>
              </a:lnSpc>
              <a:spcBef>
                <a:spcPts val="100"/>
              </a:spcBef>
            </a:pPr>
            <a:endParaRPr lang="de-DE" sz="1550" dirty="0">
              <a:cs typeface="Verdana"/>
            </a:endParaRPr>
          </a:p>
          <a:p>
            <a:pPr marL="12700" marR="3121660">
              <a:lnSpc>
                <a:spcPct val="116700"/>
              </a:lnSpc>
              <a:spcBef>
                <a:spcPts val="100"/>
              </a:spcBef>
            </a:pPr>
            <a:r>
              <a:rPr lang="de-DE" sz="1550" b="1" dirty="0">
                <a:cs typeface="Verdana"/>
              </a:rPr>
              <a:t>In Bezug auf das Ziel: </a:t>
            </a:r>
            <a:r>
              <a:rPr lang="de-DE" sz="1550" dirty="0">
                <a:cs typeface="Verdana"/>
              </a:rPr>
              <a:t>Ist die Zielerreichung in Bezug auf Kosten und Nutzen realistisch? Ist eine Neuausrichtung notwendig?</a:t>
            </a:r>
          </a:p>
          <a:p>
            <a:pPr marL="12700" marR="3121660">
              <a:lnSpc>
                <a:spcPct val="116700"/>
              </a:lnSpc>
              <a:spcBef>
                <a:spcPts val="100"/>
              </a:spcBef>
            </a:pPr>
            <a:endParaRPr lang="de-DE" sz="1550" dirty="0">
              <a:cs typeface="Verdana"/>
            </a:endParaRPr>
          </a:p>
          <a:p>
            <a:pPr marL="12700" marR="3121660">
              <a:lnSpc>
                <a:spcPct val="116700"/>
              </a:lnSpc>
              <a:spcBef>
                <a:spcPts val="100"/>
              </a:spcBef>
            </a:pPr>
            <a:r>
              <a:rPr lang="de-DE" sz="1550" b="1" dirty="0">
                <a:cs typeface="Verdana"/>
              </a:rPr>
              <a:t>Bezogen auf die eigene Organisation: </a:t>
            </a:r>
            <a:r>
              <a:rPr lang="de-DE" sz="1550" dirty="0">
                <a:cs typeface="Verdana"/>
              </a:rPr>
              <a:t>Haben wir unsere Stärken ausreichend genutzt? Haben wir unsere Schwächen abgebaut?</a:t>
            </a:r>
          </a:p>
          <a:p>
            <a:pPr marL="12700" marR="3121660">
              <a:lnSpc>
                <a:spcPct val="116700"/>
              </a:lnSpc>
              <a:spcBef>
                <a:spcPts val="100"/>
              </a:spcBef>
            </a:pPr>
            <a:endParaRPr sz="1550" dirty="0">
              <a:cs typeface="Verdana"/>
            </a:endParaRPr>
          </a:p>
        </p:txBody>
      </p:sp>
      <p:sp>
        <p:nvSpPr>
          <p:cNvPr id="14" name="object 14"/>
          <p:cNvSpPr txBox="1"/>
          <p:nvPr/>
        </p:nvSpPr>
        <p:spPr>
          <a:xfrm>
            <a:off x="2623339" y="6837062"/>
            <a:ext cx="5461000" cy="471668"/>
          </a:xfrm>
          <a:prstGeom prst="rect">
            <a:avLst/>
          </a:prstGeom>
        </p:spPr>
        <p:txBody>
          <a:bodyPr vert="horz" wrap="square" lIns="0" tIns="12700" rIns="0" bIns="0" rtlCol="0">
            <a:spAutoFit/>
          </a:bodyPr>
          <a:lstStyle/>
          <a:p>
            <a:pPr marL="12700" marR="5080">
              <a:lnSpc>
                <a:spcPct val="111100"/>
              </a:lnSpc>
              <a:spcBef>
                <a:spcPts val="100"/>
              </a:spcBef>
            </a:pPr>
            <a:r>
              <a:rPr sz="900" spc="-30" dirty="0">
                <a:cs typeface="Verdana"/>
              </a:rPr>
              <a:t>Source:</a:t>
            </a:r>
            <a:r>
              <a:rPr sz="900" spc="-60" dirty="0">
                <a:cs typeface="Verdana"/>
              </a:rPr>
              <a:t> </a:t>
            </a:r>
            <a:r>
              <a:rPr sz="900" dirty="0">
                <a:cs typeface="Verdana"/>
              </a:rPr>
              <a:t>Strategische</a:t>
            </a:r>
            <a:r>
              <a:rPr sz="900" spc="-60" dirty="0">
                <a:cs typeface="Verdana"/>
              </a:rPr>
              <a:t> </a:t>
            </a:r>
            <a:r>
              <a:rPr sz="900" spc="35" dirty="0">
                <a:cs typeface="Verdana"/>
              </a:rPr>
              <a:t>Planung</a:t>
            </a:r>
            <a:r>
              <a:rPr sz="900" spc="-60" dirty="0">
                <a:cs typeface="Verdana"/>
              </a:rPr>
              <a:t> </a:t>
            </a:r>
            <a:r>
              <a:rPr sz="900" spc="5" dirty="0">
                <a:cs typeface="Verdana"/>
              </a:rPr>
              <a:t>erfolgreicher</a:t>
            </a:r>
            <a:r>
              <a:rPr sz="900" spc="-60" dirty="0">
                <a:cs typeface="Verdana"/>
              </a:rPr>
              <a:t> </a:t>
            </a:r>
            <a:r>
              <a:rPr sz="900" dirty="0">
                <a:cs typeface="Verdana"/>
              </a:rPr>
              <a:t>Netzwerkarbeit-</a:t>
            </a:r>
            <a:r>
              <a:rPr sz="900" spc="-60" dirty="0">
                <a:cs typeface="Verdana"/>
              </a:rPr>
              <a:t> </a:t>
            </a:r>
            <a:r>
              <a:rPr sz="900" spc="20" dirty="0">
                <a:cs typeface="Verdana"/>
              </a:rPr>
              <a:t>Ein</a:t>
            </a:r>
            <a:r>
              <a:rPr sz="900" spc="-60" dirty="0">
                <a:cs typeface="Verdana"/>
              </a:rPr>
              <a:t> </a:t>
            </a:r>
            <a:r>
              <a:rPr sz="900" spc="10" dirty="0">
                <a:cs typeface="Verdana"/>
              </a:rPr>
              <a:t>Leitfaden</a:t>
            </a:r>
            <a:r>
              <a:rPr sz="900" spc="-60" dirty="0">
                <a:cs typeface="Verdana"/>
              </a:rPr>
              <a:t> </a:t>
            </a:r>
            <a:r>
              <a:rPr sz="900" dirty="0">
                <a:cs typeface="Verdana"/>
              </a:rPr>
              <a:t>für</a:t>
            </a:r>
            <a:r>
              <a:rPr sz="900" spc="-60" dirty="0">
                <a:cs typeface="Verdana"/>
              </a:rPr>
              <a:t> </a:t>
            </a:r>
            <a:r>
              <a:rPr sz="900" spc="10" dirty="0">
                <a:cs typeface="Verdana"/>
              </a:rPr>
              <a:t>Migrantenorganisation </a:t>
            </a:r>
            <a:r>
              <a:rPr sz="900" spc="-285" dirty="0">
                <a:cs typeface="Verdana"/>
              </a:rPr>
              <a:t> </a:t>
            </a:r>
            <a:r>
              <a:rPr sz="900" spc="-10" dirty="0">
                <a:cs typeface="Verdana"/>
              </a:rPr>
              <a:t>Herausgeber:</a:t>
            </a:r>
            <a:r>
              <a:rPr sz="900" spc="-80" dirty="0">
                <a:cs typeface="Verdana"/>
              </a:rPr>
              <a:t> </a:t>
            </a:r>
            <a:r>
              <a:rPr sz="900" spc="10" dirty="0">
                <a:cs typeface="Verdana"/>
              </a:rPr>
              <a:t>Der</a:t>
            </a:r>
            <a:r>
              <a:rPr sz="900" spc="-80" dirty="0">
                <a:cs typeface="Verdana"/>
              </a:rPr>
              <a:t> </a:t>
            </a:r>
            <a:r>
              <a:rPr sz="900" spc="10" dirty="0">
                <a:cs typeface="Verdana"/>
              </a:rPr>
              <a:t>Paritätische</a:t>
            </a:r>
            <a:r>
              <a:rPr sz="900" spc="-80" dirty="0">
                <a:cs typeface="Verdana"/>
              </a:rPr>
              <a:t> </a:t>
            </a:r>
            <a:r>
              <a:rPr sz="900" spc="-5" dirty="0">
                <a:cs typeface="Verdana"/>
              </a:rPr>
              <a:t>Gesamtverband,</a:t>
            </a:r>
            <a:r>
              <a:rPr sz="900" spc="-80" dirty="0">
                <a:cs typeface="Verdana"/>
              </a:rPr>
              <a:t> </a:t>
            </a:r>
            <a:r>
              <a:rPr sz="900" spc="-185" dirty="0">
                <a:cs typeface="Verdana"/>
              </a:rPr>
              <a:t>1.</a:t>
            </a:r>
            <a:r>
              <a:rPr sz="900" spc="-80" dirty="0">
                <a:cs typeface="Verdana"/>
              </a:rPr>
              <a:t> </a:t>
            </a:r>
            <a:r>
              <a:rPr sz="900" spc="10" dirty="0">
                <a:cs typeface="Verdana"/>
              </a:rPr>
              <a:t>Auflage</a:t>
            </a:r>
            <a:r>
              <a:rPr sz="900" spc="-80" dirty="0">
                <a:cs typeface="Verdana"/>
              </a:rPr>
              <a:t> </a:t>
            </a:r>
            <a:r>
              <a:rPr sz="900" spc="-130" dirty="0">
                <a:cs typeface="Verdana"/>
              </a:rPr>
              <a:t>2011</a:t>
            </a:r>
            <a:endParaRPr sz="900" dirty="0">
              <a:cs typeface="Verdana"/>
            </a:endParaRPr>
          </a:p>
          <a:p>
            <a:pPr marL="12700">
              <a:lnSpc>
                <a:spcPct val="100000"/>
              </a:lnSpc>
              <a:spcBef>
                <a:spcPts val="110"/>
              </a:spcBef>
            </a:pPr>
            <a:r>
              <a:rPr sz="900" spc="-15" dirty="0">
                <a:cs typeface="Verdana"/>
              </a:rPr>
              <a:t>https://</a:t>
            </a:r>
            <a:r>
              <a:rPr sz="900" spc="-15" dirty="0">
                <a:cs typeface="Verdana"/>
                <a:hlinkClick r:id="rId3"/>
              </a:rPr>
              <a:t>www.house-of-resources.berlin/wp-content/uploads/2017/06/A4_MSO-netzwerkarbeit_web.p</a:t>
            </a:r>
            <a:endParaRPr sz="900" dirty="0">
              <a:cs typeface="Verdana"/>
            </a:endParaRPr>
          </a:p>
        </p:txBody>
      </p:sp>
      <p:cxnSp>
        <p:nvCxnSpPr>
          <p:cNvPr id="15" name="Straight Connector 14">
            <a:extLst>
              <a:ext uri="{FF2B5EF4-FFF2-40B4-BE49-F238E27FC236}">
                <a16:creationId xmlns="" xmlns:a16="http://schemas.microsoft.com/office/drawing/2014/main" id="{6FA3447E-83F1-8472-F94C-EF4FC81C816D}"/>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 xmlns:a16="http://schemas.microsoft.com/office/drawing/2014/main" id="{491F456F-0236-781D-05D0-2BDF9CB67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458" y="-309"/>
            <a:ext cx="7016491" cy="7560309"/>
            <a:chOff x="188" y="0"/>
            <a:chExt cx="7016491" cy="7560309"/>
          </a:xfrm>
        </p:grpSpPr>
        <p:sp>
          <p:nvSpPr>
            <p:cNvPr id="3" name="object 3"/>
            <p:cNvSpPr/>
            <p:nvPr/>
          </p:nvSpPr>
          <p:spPr>
            <a:xfrm>
              <a:off x="188" y="0"/>
              <a:ext cx="7016491" cy="7560309"/>
            </a:xfrm>
            <a:custGeom>
              <a:avLst/>
              <a:gdLst/>
              <a:ahLst/>
              <a:cxnLst/>
              <a:rect l="l" t="t" r="r" b="b"/>
              <a:pathLst>
                <a:path w="6710680" h="7560309">
                  <a:moveTo>
                    <a:pt x="0" y="7560000"/>
                  </a:moveTo>
                  <a:lnTo>
                    <a:pt x="6710442" y="7560000"/>
                  </a:lnTo>
                  <a:lnTo>
                    <a:pt x="6710442" y="0"/>
                  </a:lnTo>
                  <a:lnTo>
                    <a:pt x="0" y="0"/>
                  </a:lnTo>
                  <a:lnTo>
                    <a:pt x="0" y="7560000"/>
                  </a:lnTo>
                  <a:close/>
                </a:path>
              </a:pathLst>
            </a:custGeom>
            <a:solidFill>
              <a:srgbClr val="0C45A6"/>
            </a:solidFill>
          </p:spPr>
          <p:txBody>
            <a:bodyPr wrap="square" lIns="0" tIns="0" rIns="0" bIns="0" rtlCol="0"/>
            <a:lstStyle/>
            <a:p>
              <a:endParaRPr/>
            </a:p>
          </p:txBody>
        </p:sp>
        <p:sp>
          <p:nvSpPr>
            <p:cNvPr id="4" name="object 4"/>
            <p:cNvSpPr/>
            <p:nvPr/>
          </p:nvSpPr>
          <p:spPr>
            <a:xfrm flipV="1">
              <a:off x="1014421" y="5116826"/>
              <a:ext cx="429976" cy="45719"/>
            </a:xfrm>
            <a:custGeom>
              <a:avLst/>
              <a:gdLst/>
              <a:ahLst/>
              <a:cxnLst/>
              <a:rect l="l" t="t" r="r" b="b"/>
              <a:pathLst>
                <a:path w="581025" h="69214">
                  <a:moveTo>
                    <a:pt x="0" y="0"/>
                  </a:moveTo>
                  <a:lnTo>
                    <a:pt x="0" y="68906"/>
                  </a:lnTo>
                  <a:lnTo>
                    <a:pt x="580781" y="68906"/>
                  </a:lnTo>
                  <a:lnTo>
                    <a:pt x="580781" y="0"/>
                  </a:lnTo>
                  <a:lnTo>
                    <a:pt x="0" y="0"/>
                  </a:lnTo>
                  <a:close/>
                </a:path>
              </a:pathLst>
            </a:custGeom>
            <a:solidFill>
              <a:srgbClr val="FFFFFF"/>
            </a:solidFill>
          </p:spPr>
          <p:txBody>
            <a:bodyPr wrap="square" lIns="0" tIns="0" rIns="0" bIns="0" rtlCol="0"/>
            <a:lstStyle/>
            <a:p>
              <a:endParaRPr/>
            </a:p>
          </p:txBody>
        </p:sp>
      </p:grpSp>
      <p:sp>
        <p:nvSpPr>
          <p:cNvPr id="5" name="object 5"/>
          <p:cNvSpPr txBox="1"/>
          <p:nvPr/>
        </p:nvSpPr>
        <p:spPr>
          <a:xfrm>
            <a:off x="1000775" y="5378752"/>
            <a:ext cx="4481830" cy="1717778"/>
          </a:xfrm>
          <a:prstGeom prst="rect">
            <a:avLst/>
          </a:prstGeom>
        </p:spPr>
        <p:txBody>
          <a:bodyPr vert="horz" wrap="square" lIns="0" tIns="65405" rIns="0" bIns="0" rtlCol="0">
            <a:spAutoFit/>
          </a:bodyPr>
          <a:lstStyle/>
          <a:p>
            <a:pPr marL="398145" indent="-342900">
              <a:lnSpc>
                <a:spcPct val="100000"/>
              </a:lnSpc>
              <a:spcBef>
                <a:spcPts val="515"/>
              </a:spcBef>
              <a:buFont typeface="+mj-lt"/>
              <a:buAutoNum type="arabicPeriod"/>
              <a:tabLst>
                <a:tab pos="197485" algn="l"/>
              </a:tabLst>
            </a:pPr>
            <a:r>
              <a:rPr lang="de-DE" sz="1650" dirty="0">
                <a:solidFill>
                  <a:schemeClr val="bg1"/>
                </a:solidFill>
                <a:latin typeface="Montserrat" pitchFamily="2" charset="77"/>
                <a:cs typeface="Verdana"/>
              </a:rPr>
              <a:t>Warum betreiben Organisationen Lobbyarbeit?</a:t>
            </a:r>
          </a:p>
          <a:p>
            <a:pPr marL="398145" indent="-342900">
              <a:lnSpc>
                <a:spcPct val="100000"/>
              </a:lnSpc>
              <a:spcBef>
                <a:spcPts val="515"/>
              </a:spcBef>
              <a:buFont typeface="+mj-lt"/>
              <a:buAutoNum type="arabicPeriod"/>
              <a:tabLst>
                <a:tab pos="197485" algn="l"/>
              </a:tabLst>
            </a:pPr>
            <a:r>
              <a:rPr lang="de-DE" sz="1650" dirty="0">
                <a:solidFill>
                  <a:schemeClr val="bg1"/>
                </a:solidFill>
                <a:latin typeface="Montserrat" pitchFamily="2" charset="77"/>
                <a:cs typeface="Verdana"/>
              </a:rPr>
              <a:t>Wie kann man erfolgreich Lobbyarbeit betreiben?</a:t>
            </a:r>
          </a:p>
          <a:p>
            <a:pPr marL="398145" indent="-342900">
              <a:lnSpc>
                <a:spcPct val="100000"/>
              </a:lnSpc>
              <a:spcBef>
                <a:spcPts val="515"/>
              </a:spcBef>
              <a:buFont typeface="+mj-lt"/>
              <a:buAutoNum type="arabicPeriod"/>
              <a:tabLst>
                <a:tab pos="197485" algn="l"/>
              </a:tabLst>
            </a:pPr>
            <a:r>
              <a:rPr lang="de-DE" sz="1650" dirty="0">
                <a:solidFill>
                  <a:schemeClr val="bg1"/>
                </a:solidFill>
                <a:latin typeface="Montserrat" pitchFamily="2" charset="77"/>
                <a:cs typeface="Verdana"/>
              </a:rPr>
              <a:t>Wie kommuniziert man? (Rhetorische Fähigkeiten)</a:t>
            </a:r>
            <a:endParaRPr sz="1650" dirty="0">
              <a:solidFill>
                <a:schemeClr val="bg1"/>
              </a:solidFill>
              <a:latin typeface="Montserrat" pitchFamily="2" charset="77"/>
              <a:cs typeface="Verdana"/>
            </a:endParaRPr>
          </a:p>
        </p:txBody>
      </p:sp>
      <p:pic>
        <p:nvPicPr>
          <p:cNvPr id="6" name="object 6"/>
          <p:cNvPicPr/>
          <p:nvPr/>
        </p:nvPicPr>
        <p:blipFill>
          <a:blip r:embed="rId2" cstate="print"/>
          <a:stretch>
            <a:fillRect/>
          </a:stretch>
        </p:blipFill>
        <p:spPr>
          <a:xfrm>
            <a:off x="7016491" y="0"/>
            <a:ext cx="3369508" cy="7560000"/>
          </a:xfrm>
          <a:prstGeom prst="rect">
            <a:avLst/>
          </a:prstGeom>
        </p:spPr>
      </p:pic>
      <p:sp>
        <p:nvSpPr>
          <p:cNvPr id="7" name="object 7"/>
          <p:cNvSpPr txBox="1">
            <a:spLocks noGrp="1"/>
          </p:cNvSpPr>
          <p:nvPr>
            <p:ph type="title"/>
          </p:nvPr>
        </p:nvSpPr>
        <p:spPr>
          <a:xfrm>
            <a:off x="1049300" y="1128023"/>
            <a:ext cx="4297400" cy="1443985"/>
          </a:xfrm>
          <a:prstGeom prst="rect">
            <a:avLst/>
          </a:prstGeom>
        </p:spPr>
        <p:txBody>
          <a:bodyPr vert="horz" wrap="square" lIns="0" tIns="12700" rIns="0" bIns="0" rtlCol="0">
            <a:spAutoFit/>
          </a:bodyPr>
          <a:lstStyle/>
          <a:p>
            <a:pPr marL="12700" marR="5080">
              <a:lnSpc>
                <a:spcPct val="100000"/>
              </a:lnSpc>
              <a:spcBef>
                <a:spcPts val="100"/>
              </a:spcBef>
            </a:pPr>
            <a:r>
              <a:rPr sz="4650" spc="50" dirty="0">
                <a:solidFill>
                  <a:srgbClr val="FFFFFF"/>
                </a:solidFill>
                <a:latin typeface="+mn-lt"/>
              </a:rPr>
              <a:t>EX</a:t>
            </a:r>
            <a:r>
              <a:rPr lang="de-DE" sz="4650" spc="50" dirty="0">
                <a:solidFill>
                  <a:srgbClr val="FFFFFF"/>
                </a:solidFill>
                <a:latin typeface="+mn-lt"/>
              </a:rPr>
              <a:t>KURS</a:t>
            </a:r>
            <a:r>
              <a:rPr sz="4650" spc="50" dirty="0">
                <a:solidFill>
                  <a:srgbClr val="FFFFFF"/>
                </a:solidFill>
                <a:latin typeface="+mn-lt"/>
              </a:rPr>
              <a:t>:</a:t>
            </a:r>
            <a:r>
              <a:rPr lang="de-DE" sz="4650" spc="50" dirty="0">
                <a:solidFill>
                  <a:srgbClr val="FFFFFF"/>
                </a:solidFill>
                <a:latin typeface="+mn-lt"/>
              </a:rPr>
              <a:t/>
            </a:r>
            <a:br>
              <a:rPr lang="de-DE" sz="4650" spc="50" dirty="0">
                <a:solidFill>
                  <a:srgbClr val="FFFFFF"/>
                </a:solidFill>
                <a:latin typeface="+mn-lt"/>
              </a:rPr>
            </a:br>
            <a:r>
              <a:rPr lang="de-DE" sz="4650" spc="50" dirty="0">
                <a:solidFill>
                  <a:srgbClr val="FFFFFF"/>
                </a:solidFill>
                <a:latin typeface="+mn-lt"/>
              </a:rPr>
              <a:t>Lobbyarbeit</a:t>
            </a:r>
            <a:endParaRPr sz="4650" dirty="0">
              <a:latin typeface="+mn-lt"/>
            </a:endParaRPr>
          </a:p>
        </p:txBody>
      </p:sp>
      <p:cxnSp>
        <p:nvCxnSpPr>
          <p:cNvPr id="8" name="Straight Connector 7">
            <a:extLst>
              <a:ext uri="{FF2B5EF4-FFF2-40B4-BE49-F238E27FC236}">
                <a16:creationId xmlns="" xmlns:a16="http://schemas.microsoft.com/office/drawing/2014/main" id="{34DBADEB-FF8D-D37C-DA61-8B1D5546575F}"/>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52" y="-349588"/>
            <a:ext cx="9365948" cy="2217490"/>
          </a:xfrm>
          <a:prstGeom prst="rect">
            <a:avLst/>
          </a:prstGeom>
        </p:spPr>
        <p:txBody>
          <a:bodyPr vert="horz" wrap="square" lIns="0" tIns="1098764" rIns="0" bIns="0" rtlCol="0">
            <a:spAutoFit/>
          </a:bodyPr>
          <a:lstStyle/>
          <a:p>
            <a:pPr marL="2809240" marR="5080" indent="-2065020">
              <a:lnSpc>
                <a:spcPct val="100499"/>
              </a:lnSpc>
              <a:spcBef>
                <a:spcPts val="95"/>
              </a:spcBef>
            </a:pPr>
            <a:r>
              <a:rPr lang="de-DE" sz="3600" spc="190" dirty="0">
                <a:latin typeface="+mn-lt"/>
              </a:rPr>
              <a:t>Warum machen </a:t>
            </a:r>
            <a:r>
              <a:rPr lang="de-DE" sz="3600" spc="190" dirty="0" err="1">
                <a:latin typeface="+mn-lt"/>
              </a:rPr>
              <a:t>organisationen</a:t>
            </a:r>
            <a:r>
              <a:rPr lang="de-DE" sz="3600" spc="190" dirty="0">
                <a:latin typeface="+mn-lt"/>
              </a:rPr>
              <a:t> Lobbyarbeit?</a:t>
            </a:r>
            <a:r>
              <a:rPr sz="3600" spc="190" dirty="0">
                <a:latin typeface="+mn-lt"/>
              </a:rPr>
              <a:t> </a:t>
            </a:r>
            <a:endParaRPr sz="3600" dirty="0">
              <a:latin typeface="+mn-lt"/>
            </a:endParaRPr>
          </a:p>
        </p:txBody>
      </p:sp>
      <p:sp>
        <p:nvSpPr>
          <p:cNvPr id="3" name="object 3"/>
          <p:cNvSpPr/>
          <p:nvPr/>
        </p:nvSpPr>
        <p:spPr>
          <a:xfrm>
            <a:off x="4010282" y="2496298"/>
            <a:ext cx="650240" cy="69215"/>
          </a:xfrm>
          <a:custGeom>
            <a:avLst/>
            <a:gdLst/>
            <a:ahLst/>
            <a:cxnLst/>
            <a:rect l="l" t="t" r="r" b="b"/>
            <a:pathLst>
              <a:path w="650239" h="69214">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grpSp>
        <p:nvGrpSpPr>
          <p:cNvPr id="5" name="object 5"/>
          <p:cNvGrpSpPr/>
          <p:nvPr/>
        </p:nvGrpSpPr>
        <p:grpSpPr>
          <a:xfrm>
            <a:off x="6934879" y="1555735"/>
            <a:ext cx="2677160" cy="3021965"/>
            <a:chOff x="6934879" y="1555735"/>
            <a:chExt cx="2677160" cy="3021965"/>
          </a:xfrm>
        </p:grpSpPr>
        <p:sp>
          <p:nvSpPr>
            <p:cNvPr id="6" name="object 6"/>
            <p:cNvSpPr/>
            <p:nvPr/>
          </p:nvSpPr>
          <p:spPr>
            <a:xfrm>
              <a:off x="6934879" y="2479284"/>
              <a:ext cx="774700" cy="1080770"/>
            </a:xfrm>
            <a:custGeom>
              <a:avLst/>
              <a:gdLst/>
              <a:ahLst/>
              <a:cxnLst/>
              <a:rect l="l" t="t" r="r" b="b"/>
              <a:pathLst>
                <a:path w="774700" h="1080770">
                  <a:moveTo>
                    <a:pt x="0" y="539697"/>
                  </a:moveTo>
                  <a:lnTo>
                    <a:pt x="4557" y="567028"/>
                  </a:lnTo>
                  <a:lnTo>
                    <a:pt x="18604" y="590838"/>
                  </a:lnTo>
                  <a:lnTo>
                    <a:pt x="41014" y="608347"/>
                  </a:lnTo>
                  <a:lnTo>
                    <a:pt x="54524" y="651973"/>
                  </a:lnTo>
                  <a:lnTo>
                    <a:pt x="75794" y="693113"/>
                  </a:lnTo>
                  <a:lnTo>
                    <a:pt x="102734" y="731554"/>
                  </a:lnTo>
                  <a:lnTo>
                    <a:pt x="133251" y="767086"/>
                  </a:lnTo>
                  <a:lnTo>
                    <a:pt x="161125" y="795805"/>
                  </a:lnTo>
                  <a:lnTo>
                    <a:pt x="189693" y="824121"/>
                  </a:lnTo>
                  <a:lnTo>
                    <a:pt x="217821" y="852878"/>
                  </a:lnTo>
                  <a:lnTo>
                    <a:pt x="244371" y="882921"/>
                  </a:lnTo>
                  <a:lnTo>
                    <a:pt x="224202" y="1080688"/>
                  </a:lnTo>
                  <a:lnTo>
                    <a:pt x="761844" y="1080688"/>
                  </a:lnTo>
                  <a:lnTo>
                    <a:pt x="742071" y="869189"/>
                  </a:lnTo>
                  <a:lnTo>
                    <a:pt x="744481" y="862912"/>
                  </a:lnTo>
                  <a:lnTo>
                    <a:pt x="758032" y="841403"/>
                  </a:lnTo>
                  <a:lnTo>
                    <a:pt x="774333" y="814327"/>
                  </a:lnTo>
                  <a:lnTo>
                    <a:pt x="240542" y="814327"/>
                  </a:lnTo>
                  <a:lnTo>
                    <a:pt x="240542" y="693918"/>
                  </a:lnTo>
                  <a:lnTo>
                    <a:pt x="376033" y="751833"/>
                  </a:lnTo>
                  <a:lnTo>
                    <a:pt x="405362" y="757920"/>
                  </a:lnTo>
                  <a:lnTo>
                    <a:pt x="433760" y="752470"/>
                  </a:lnTo>
                  <a:lnTo>
                    <a:pt x="458045" y="736764"/>
                  </a:lnTo>
                  <a:lnTo>
                    <a:pt x="475031" y="712083"/>
                  </a:lnTo>
                  <a:lnTo>
                    <a:pt x="481116" y="682742"/>
                  </a:lnTo>
                  <a:lnTo>
                    <a:pt x="475669" y="654329"/>
                  </a:lnTo>
                  <a:lnTo>
                    <a:pt x="459970" y="630030"/>
                  </a:lnTo>
                  <a:lnTo>
                    <a:pt x="435295" y="613033"/>
                  </a:lnTo>
                  <a:lnTo>
                    <a:pt x="240542" y="529787"/>
                  </a:lnTo>
                  <a:lnTo>
                    <a:pt x="240542" y="511786"/>
                  </a:lnTo>
                  <a:lnTo>
                    <a:pt x="447876" y="600403"/>
                  </a:lnTo>
                  <a:lnTo>
                    <a:pt x="477208" y="606490"/>
                  </a:lnTo>
                  <a:lnTo>
                    <a:pt x="505609" y="601040"/>
                  </a:lnTo>
                  <a:lnTo>
                    <a:pt x="529895" y="585335"/>
                  </a:lnTo>
                  <a:lnTo>
                    <a:pt x="546881" y="560654"/>
                  </a:lnTo>
                  <a:lnTo>
                    <a:pt x="552965" y="531305"/>
                  </a:lnTo>
                  <a:lnTo>
                    <a:pt x="547520" y="502887"/>
                  </a:lnTo>
                  <a:lnTo>
                    <a:pt x="531822" y="478586"/>
                  </a:lnTo>
                  <a:lnTo>
                    <a:pt x="507152" y="461590"/>
                  </a:lnTo>
                  <a:lnTo>
                    <a:pt x="240542" y="347634"/>
                  </a:lnTo>
                  <a:lnTo>
                    <a:pt x="240542" y="331858"/>
                  </a:lnTo>
                  <a:lnTo>
                    <a:pt x="547849" y="463222"/>
                  </a:lnTo>
                  <a:lnTo>
                    <a:pt x="577177" y="469305"/>
                  </a:lnTo>
                  <a:lnTo>
                    <a:pt x="605575" y="463852"/>
                  </a:lnTo>
                  <a:lnTo>
                    <a:pt x="629859" y="448141"/>
                  </a:lnTo>
                  <a:lnTo>
                    <a:pt x="646845" y="423452"/>
                  </a:lnTo>
                  <a:lnTo>
                    <a:pt x="652927" y="394111"/>
                  </a:lnTo>
                  <a:lnTo>
                    <a:pt x="647479" y="365697"/>
                  </a:lnTo>
                  <a:lnTo>
                    <a:pt x="631781" y="341398"/>
                  </a:lnTo>
                  <a:lnTo>
                    <a:pt x="607110" y="324402"/>
                  </a:lnTo>
                  <a:lnTo>
                    <a:pt x="240542" y="167727"/>
                  </a:lnTo>
                  <a:lnTo>
                    <a:pt x="240542" y="148680"/>
                  </a:lnTo>
                  <a:lnTo>
                    <a:pt x="556545" y="283747"/>
                  </a:lnTo>
                  <a:lnTo>
                    <a:pt x="585873" y="289836"/>
                  </a:lnTo>
                  <a:lnTo>
                    <a:pt x="614271" y="284389"/>
                  </a:lnTo>
                  <a:lnTo>
                    <a:pt x="638556" y="268684"/>
                  </a:lnTo>
                  <a:lnTo>
                    <a:pt x="655542" y="243997"/>
                  </a:lnTo>
                  <a:lnTo>
                    <a:pt x="661626" y="214656"/>
                  </a:lnTo>
                  <a:lnTo>
                    <a:pt x="656178" y="186242"/>
                  </a:lnTo>
                  <a:lnTo>
                    <a:pt x="615805" y="144948"/>
                  </a:lnTo>
                  <a:lnTo>
                    <a:pt x="290599" y="5937"/>
                  </a:lnTo>
                  <a:lnTo>
                    <a:pt x="265393" y="0"/>
                  </a:lnTo>
                  <a:lnTo>
                    <a:pt x="252797" y="337"/>
                  </a:lnTo>
                  <a:lnTo>
                    <a:pt x="211618" y="18260"/>
                  </a:lnTo>
                  <a:lnTo>
                    <a:pt x="185517" y="75046"/>
                  </a:lnTo>
                  <a:lnTo>
                    <a:pt x="190963" y="103458"/>
                  </a:lnTo>
                  <a:lnTo>
                    <a:pt x="206662" y="127755"/>
                  </a:lnTo>
                  <a:lnTo>
                    <a:pt x="231337" y="144750"/>
                  </a:lnTo>
                  <a:lnTo>
                    <a:pt x="235513" y="146524"/>
                  </a:lnTo>
                  <a:lnTo>
                    <a:pt x="231408" y="151061"/>
                  </a:lnTo>
                  <a:lnTo>
                    <a:pt x="223849" y="160836"/>
                  </a:lnTo>
                  <a:lnTo>
                    <a:pt x="195543" y="156473"/>
                  </a:lnTo>
                  <a:lnTo>
                    <a:pt x="168428" y="162659"/>
                  </a:lnTo>
                  <a:lnTo>
                    <a:pt x="145346" y="178269"/>
                  </a:lnTo>
                  <a:lnTo>
                    <a:pt x="129140" y="202177"/>
                  </a:lnTo>
                  <a:lnTo>
                    <a:pt x="123284" y="225951"/>
                  </a:lnTo>
                  <a:lnTo>
                    <a:pt x="125171" y="249503"/>
                  </a:lnTo>
                  <a:lnTo>
                    <a:pt x="134119" y="271137"/>
                  </a:lnTo>
                  <a:lnTo>
                    <a:pt x="149442" y="289154"/>
                  </a:lnTo>
                  <a:lnTo>
                    <a:pt x="138746" y="309460"/>
                  </a:lnTo>
                  <a:lnTo>
                    <a:pt x="95755" y="320665"/>
                  </a:lnTo>
                  <a:lnTo>
                    <a:pt x="66099" y="355147"/>
                  </a:lnTo>
                  <a:lnTo>
                    <a:pt x="60608" y="375373"/>
                  </a:lnTo>
                  <a:lnTo>
                    <a:pt x="60810" y="395617"/>
                  </a:lnTo>
                  <a:lnTo>
                    <a:pt x="66283" y="414838"/>
                  </a:lnTo>
                  <a:lnTo>
                    <a:pt x="76603" y="431990"/>
                  </a:lnTo>
                  <a:lnTo>
                    <a:pt x="68390" y="449525"/>
                  </a:lnTo>
                  <a:lnTo>
                    <a:pt x="60702" y="467272"/>
                  </a:lnTo>
                  <a:lnTo>
                    <a:pt x="43650" y="472850"/>
                  </a:lnTo>
                  <a:lnTo>
                    <a:pt x="28351" y="482302"/>
                  </a:lnTo>
                  <a:lnTo>
                    <a:pt x="15567" y="495327"/>
                  </a:lnTo>
                  <a:lnTo>
                    <a:pt x="6061" y="511624"/>
                  </a:lnTo>
                  <a:lnTo>
                    <a:pt x="0" y="539697"/>
                  </a:lnTo>
                  <a:close/>
                </a:path>
              </a:pathLst>
            </a:custGeom>
            <a:solidFill>
              <a:srgbClr val="B4795A">
                <a:alpha val="29798"/>
              </a:srgbClr>
            </a:solidFill>
          </p:spPr>
          <p:txBody>
            <a:bodyPr wrap="square" lIns="0" tIns="0" rIns="0" bIns="0" rtlCol="0"/>
            <a:lstStyle/>
            <a:p>
              <a:endParaRPr/>
            </a:p>
          </p:txBody>
        </p:sp>
        <p:sp>
          <p:nvSpPr>
            <p:cNvPr id="7" name="object 7"/>
            <p:cNvSpPr/>
            <p:nvPr/>
          </p:nvSpPr>
          <p:spPr>
            <a:xfrm>
              <a:off x="7076870" y="3559973"/>
              <a:ext cx="726440" cy="406400"/>
            </a:xfrm>
            <a:custGeom>
              <a:avLst/>
              <a:gdLst/>
              <a:ahLst/>
              <a:cxnLst/>
              <a:rect l="l" t="t" r="r" b="b"/>
              <a:pathLst>
                <a:path w="726440" h="406400">
                  <a:moveTo>
                    <a:pt x="0" y="406276"/>
                  </a:moveTo>
                  <a:lnTo>
                    <a:pt x="726191" y="406276"/>
                  </a:lnTo>
                  <a:lnTo>
                    <a:pt x="701875" y="0"/>
                  </a:lnTo>
                  <a:lnTo>
                    <a:pt x="26624" y="0"/>
                  </a:lnTo>
                  <a:lnTo>
                    <a:pt x="0" y="406276"/>
                  </a:lnTo>
                  <a:close/>
                </a:path>
              </a:pathLst>
            </a:custGeom>
            <a:solidFill>
              <a:srgbClr val="FCD384">
                <a:alpha val="29798"/>
              </a:srgbClr>
            </a:solidFill>
          </p:spPr>
          <p:txBody>
            <a:bodyPr wrap="square" lIns="0" tIns="0" rIns="0" bIns="0" rtlCol="0"/>
            <a:lstStyle/>
            <a:p>
              <a:endParaRPr/>
            </a:p>
          </p:txBody>
        </p:sp>
        <p:sp>
          <p:nvSpPr>
            <p:cNvPr id="8" name="object 8"/>
            <p:cNvSpPr/>
            <p:nvPr/>
          </p:nvSpPr>
          <p:spPr>
            <a:xfrm>
              <a:off x="6966186" y="3966250"/>
              <a:ext cx="930275" cy="611505"/>
            </a:xfrm>
            <a:custGeom>
              <a:avLst/>
              <a:gdLst/>
              <a:ahLst/>
              <a:cxnLst/>
              <a:rect l="l" t="t" r="r" b="b"/>
              <a:pathLst>
                <a:path w="930275" h="611504">
                  <a:moveTo>
                    <a:pt x="0" y="387179"/>
                  </a:moveTo>
                  <a:lnTo>
                    <a:pt x="338" y="546453"/>
                  </a:lnTo>
                  <a:lnTo>
                    <a:pt x="5786" y="611445"/>
                  </a:lnTo>
                  <a:lnTo>
                    <a:pt x="930121" y="611445"/>
                  </a:lnTo>
                  <a:lnTo>
                    <a:pt x="929448" y="400506"/>
                  </a:lnTo>
                  <a:lnTo>
                    <a:pt x="895850" y="203144"/>
                  </a:lnTo>
                  <a:lnTo>
                    <a:pt x="856076" y="57071"/>
                  </a:lnTo>
                  <a:lnTo>
                    <a:pt x="836874" y="0"/>
                  </a:lnTo>
                  <a:lnTo>
                    <a:pt x="110683" y="0"/>
                  </a:lnTo>
                  <a:lnTo>
                    <a:pt x="28778" y="187177"/>
                  </a:lnTo>
                  <a:lnTo>
                    <a:pt x="0" y="387179"/>
                  </a:lnTo>
                  <a:close/>
                </a:path>
              </a:pathLst>
            </a:custGeom>
            <a:solidFill>
              <a:srgbClr val="F9B129">
                <a:alpha val="29798"/>
              </a:srgbClr>
            </a:solidFill>
          </p:spPr>
          <p:txBody>
            <a:bodyPr wrap="square" lIns="0" tIns="0" rIns="0" bIns="0" rtlCol="0"/>
            <a:lstStyle/>
            <a:p>
              <a:endParaRPr/>
            </a:p>
          </p:txBody>
        </p:sp>
        <p:sp>
          <p:nvSpPr>
            <p:cNvPr id="9" name="object 9"/>
            <p:cNvSpPr/>
            <p:nvPr/>
          </p:nvSpPr>
          <p:spPr>
            <a:xfrm>
              <a:off x="7175429" y="1555735"/>
              <a:ext cx="2174240" cy="1737995"/>
            </a:xfrm>
            <a:custGeom>
              <a:avLst/>
              <a:gdLst/>
              <a:ahLst/>
              <a:cxnLst/>
              <a:rect l="l" t="t" r="r" b="b"/>
              <a:pathLst>
                <a:path w="2174240" h="1737995">
                  <a:moveTo>
                    <a:pt x="0" y="0"/>
                  </a:moveTo>
                  <a:lnTo>
                    <a:pt x="0" y="926277"/>
                  </a:lnTo>
                  <a:lnTo>
                    <a:pt x="12254" y="923876"/>
                  </a:lnTo>
                  <a:lnTo>
                    <a:pt x="24850" y="923538"/>
                  </a:lnTo>
                  <a:lnTo>
                    <a:pt x="375263" y="1068476"/>
                  </a:lnTo>
                  <a:lnTo>
                    <a:pt x="415635" y="1109775"/>
                  </a:lnTo>
                  <a:lnTo>
                    <a:pt x="421082" y="1138194"/>
                  </a:lnTo>
                  <a:lnTo>
                    <a:pt x="414999" y="1167540"/>
                  </a:lnTo>
                  <a:lnTo>
                    <a:pt x="398012" y="1192227"/>
                  </a:lnTo>
                  <a:lnTo>
                    <a:pt x="373728" y="1207932"/>
                  </a:lnTo>
                  <a:lnTo>
                    <a:pt x="345329" y="1213378"/>
                  </a:lnTo>
                  <a:lnTo>
                    <a:pt x="316001" y="1207289"/>
                  </a:lnTo>
                  <a:lnTo>
                    <a:pt x="0" y="1072221"/>
                  </a:lnTo>
                  <a:lnTo>
                    <a:pt x="0" y="1091276"/>
                  </a:lnTo>
                  <a:lnTo>
                    <a:pt x="366567" y="1247937"/>
                  </a:lnTo>
                  <a:lnTo>
                    <a:pt x="391238" y="1264934"/>
                  </a:lnTo>
                  <a:lnTo>
                    <a:pt x="406936" y="1289236"/>
                  </a:lnTo>
                  <a:lnTo>
                    <a:pt x="412383" y="1317655"/>
                  </a:lnTo>
                  <a:lnTo>
                    <a:pt x="406303" y="1347001"/>
                  </a:lnTo>
                  <a:lnTo>
                    <a:pt x="389316" y="1371686"/>
                  </a:lnTo>
                  <a:lnTo>
                    <a:pt x="365029" y="1387393"/>
                  </a:lnTo>
                  <a:lnTo>
                    <a:pt x="336628" y="1392841"/>
                  </a:lnTo>
                  <a:lnTo>
                    <a:pt x="307299" y="1386751"/>
                  </a:lnTo>
                  <a:lnTo>
                    <a:pt x="0" y="1255407"/>
                  </a:lnTo>
                  <a:lnTo>
                    <a:pt x="0" y="1271176"/>
                  </a:lnTo>
                  <a:lnTo>
                    <a:pt x="266608" y="1385131"/>
                  </a:lnTo>
                  <a:lnTo>
                    <a:pt x="291276" y="1402127"/>
                  </a:lnTo>
                  <a:lnTo>
                    <a:pt x="306974" y="1426426"/>
                  </a:lnTo>
                  <a:lnTo>
                    <a:pt x="312421" y="1454844"/>
                  </a:lnTo>
                  <a:lnTo>
                    <a:pt x="306337" y="1484195"/>
                  </a:lnTo>
                  <a:lnTo>
                    <a:pt x="289350" y="1508876"/>
                  </a:lnTo>
                  <a:lnTo>
                    <a:pt x="265063" y="1524582"/>
                  </a:lnTo>
                  <a:lnTo>
                    <a:pt x="236662" y="1530032"/>
                  </a:lnTo>
                  <a:lnTo>
                    <a:pt x="207333" y="1523945"/>
                  </a:lnTo>
                  <a:lnTo>
                    <a:pt x="0" y="1435328"/>
                  </a:lnTo>
                  <a:lnTo>
                    <a:pt x="0" y="1453330"/>
                  </a:lnTo>
                  <a:lnTo>
                    <a:pt x="194751" y="1536576"/>
                  </a:lnTo>
                  <a:lnTo>
                    <a:pt x="219423" y="1553572"/>
                  </a:lnTo>
                  <a:lnTo>
                    <a:pt x="235121" y="1577871"/>
                  </a:lnTo>
                  <a:lnTo>
                    <a:pt x="240568" y="1606284"/>
                  </a:lnTo>
                  <a:lnTo>
                    <a:pt x="234487" y="1635625"/>
                  </a:lnTo>
                  <a:lnTo>
                    <a:pt x="217500" y="1660306"/>
                  </a:lnTo>
                  <a:lnTo>
                    <a:pt x="193213" y="1676012"/>
                  </a:lnTo>
                  <a:lnTo>
                    <a:pt x="164813" y="1681462"/>
                  </a:lnTo>
                  <a:lnTo>
                    <a:pt x="135483" y="1675375"/>
                  </a:lnTo>
                  <a:lnTo>
                    <a:pt x="0" y="1617461"/>
                  </a:lnTo>
                  <a:lnTo>
                    <a:pt x="0" y="1737876"/>
                  </a:lnTo>
                  <a:lnTo>
                    <a:pt x="2173876" y="1737876"/>
                  </a:lnTo>
                  <a:lnTo>
                    <a:pt x="2173876" y="1593430"/>
                  </a:lnTo>
                  <a:lnTo>
                    <a:pt x="2060023" y="1642099"/>
                  </a:lnTo>
                  <a:lnTo>
                    <a:pt x="2030705" y="1648177"/>
                  </a:lnTo>
                  <a:lnTo>
                    <a:pt x="2002308" y="1642726"/>
                  </a:lnTo>
                  <a:lnTo>
                    <a:pt x="1978020" y="1627019"/>
                  </a:lnTo>
                  <a:lnTo>
                    <a:pt x="1961032" y="1602328"/>
                  </a:lnTo>
                  <a:lnTo>
                    <a:pt x="1954948" y="1572988"/>
                  </a:lnTo>
                  <a:lnTo>
                    <a:pt x="1960397" y="1544577"/>
                  </a:lnTo>
                  <a:lnTo>
                    <a:pt x="1976099" y="1520281"/>
                  </a:lnTo>
                  <a:lnTo>
                    <a:pt x="2000775" y="1503286"/>
                  </a:lnTo>
                  <a:lnTo>
                    <a:pt x="2173876" y="1429299"/>
                  </a:lnTo>
                  <a:lnTo>
                    <a:pt x="2173876" y="1411297"/>
                  </a:lnTo>
                  <a:lnTo>
                    <a:pt x="1988173" y="1490656"/>
                  </a:lnTo>
                  <a:lnTo>
                    <a:pt x="1958852" y="1496745"/>
                  </a:lnTo>
                  <a:lnTo>
                    <a:pt x="1930454" y="1491298"/>
                  </a:lnTo>
                  <a:lnTo>
                    <a:pt x="1906167" y="1475593"/>
                  </a:lnTo>
                  <a:lnTo>
                    <a:pt x="1889175" y="1450906"/>
                  </a:lnTo>
                  <a:lnTo>
                    <a:pt x="1883102" y="1421564"/>
                  </a:lnTo>
                  <a:lnTo>
                    <a:pt x="1888552" y="1393148"/>
                  </a:lnTo>
                  <a:lnTo>
                    <a:pt x="1904251" y="1368846"/>
                  </a:lnTo>
                  <a:lnTo>
                    <a:pt x="1928925" y="1351848"/>
                  </a:lnTo>
                  <a:lnTo>
                    <a:pt x="2173876" y="1247160"/>
                  </a:lnTo>
                  <a:lnTo>
                    <a:pt x="2173876" y="1231370"/>
                  </a:lnTo>
                  <a:lnTo>
                    <a:pt x="1888208" y="1353468"/>
                  </a:lnTo>
                  <a:lnTo>
                    <a:pt x="1858889" y="1359556"/>
                  </a:lnTo>
                  <a:lnTo>
                    <a:pt x="1830492" y="1354108"/>
                  </a:lnTo>
                  <a:lnTo>
                    <a:pt x="1806206" y="1338404"/>
                  </a:lnTo>
                  <a:lnTo>
                    <a:pt x="1789217" y="1313724"/>
                  </a:lnTo>
                  <a:lnTo>
                    <a:pt x="1783133" y="1284375"/>
                  </a:lnTo>
                  <a:lnTo>
                    <a:pt x="1788580" y="1255957"/>
                  </a:lnTo>
                  <a:lnTo>
                    <a:pt x="1804275" y="1231661"/>
                  </a:lnTo>
                  <a:lnTo>
                    <a:pt x="1828939" y="1214676"/>
                  </a:lnTo>
                  <a:lnTo>
                    <a:pt x="2173876" y="1067231"/>
                  </a:lnTo>
                  <a:lnTo>
                    <a:pt x="2173876" y="1048184"/>
                  </a:lnTo>
                  <a:lnTo>
                    <a:pt x="1879518" y="1174007"/>
                  </a:lnTo>
                  <a:lnTo>
                    <a:pt x="1850188" y="1180096"/>
                  </a:lnTo>
                  <a:lnTo>
                    <a:pt x="1821787" y="1174649"/>
                  </a:lnTo>
                  <a:lnTo>
                    <a:pt x="1797504" y="1158944"/>
                  </a:lnTo>
                  <a:lnTo>
                    <a:pt x="1780528" y="1134257"/>
                  </a:lnTo>
                  <a:lnTo>
                    <a:pt x="1774444" y="1104911"/>
                  </a:lnTo>
                  <a:lnTo>
                    <a:pt x="1779891" y="1076492"/>
                  </a:lnTo>
                  <a:lnTo>
                    <a:pt x="1820250" y="1035193"/>
                  </a:lnTo>
                  <a:lnTo>
                    <a:pt x="2145471" y="896189"/>
                  </a:lnTo>
                  <a:lnTo>
                    <a:pt x="2173876" y="890153"/>
                  </a:lnTo>
                  <a:lnTo>
                    <a:pt x="2173876" y="0"/>
                  </a:lnTo>
                  <a:lnTo>
                    <a:pt x="0" y="0"/>
                  </a:lnTo>
                  <a:close/>
                </a:path>
              </a:pathLst>
            </a:custGeom>
            <a:solidFill>
              <a:srgbClr val="AEE5FA">
                <a:alpha val="29798"/>
              </a:srgbClr>
            </a:solidFill>
          </p:spPr>
          <p:txBody>
            <a:bodyPr wrap="square" lIns="0" tIns="0" rIns="0" bIns="0" rtlCol="0"/>
            <a:lstStyle/>
            <a:p>
              <a:endParaRPr/>
            </a:p>
          </p:txBody>
        </p:sp>
        <p:sp>
          <p:nvSpPr>
            <p:cNvPr id="10" name="object 10"/>
            <p:cNvSpPr/>
            <p:nvPr/>
          </p:nvSpPr>
          <p:spPr>
            <a:xfrm>
              <a:off x="8743290" y="3559981"/>
              <a:ext cx="726440" cy="406400"/>
            </a:xfrm>
            <a:custGeom>
              <a:avLst/>
              <a:gdLst/>
              <a:ahLst/>
              <a:cxnLst/>
              <a:rect l="l" t="t" r="r" b="b"/>
              <a:pathLst>
                <a:path w="726440" h="406400">
                  <a:moveTo>
                    <a:pt x="0" y="406276"/>
                  </a:moveTo>
                  <a:lnTo>
                    <a:pt x="726199" y="406276"/>
                  </a:lnTo>
                  <a:lnTo>
                    <a:pt x="699581" y="0"/>
                  </a:lnTo>
                  <a:lnTo>
                    <a:pt x="24323" y="0"/>
                  </a:lnTo>
                  <a:lnTo>
                    <a:pt x="0" y="406276"/>
                  </a:lnTo>
                  <a:close/>
                </a:path>
              </a:pathLst>
            </a:custGeom>
            <a:solidFill>
              <a:srgbClr val="FCD384">
                <a:alpha val="29798"/>
              </a:srgbClr>
            </a:solidFill>
          </p:spPr>
          <p:txBody>
            <a:bodyPr wrap="square" lIns="0" tIns="0" rIns="0" bIns="0" rtlCol="0"/>
            <a:lstStyle/>
            <a:p>
              <a:endParaRPr/>
            </a:p>
          </p:txBody>
        </p:sp>
        <p:sp>
          <p:nvSpPr>
            <p:cNvPr id="11" name="object 11"/>
            <p:cNvSpPr/>
            <p:nvPr/>
          </p:nvSpPr>
          <p:spPr>
            <a:xfrm>
              <a:off x="8650057" y="3966257"/>
              <a:ext cx="930275" cy="611505"/>
            </a:xfrm>
            <a:custGeom>
              <a:avLst/>
              <a:gdLst/>
              <a:ahLst/>
              <a:cxnLst/>
              <a:rect l="l" t="t" r="r" b="b"/>
              <a:pathLst>
                <a:path w="930275" h="611504">
                  <a:moveTo>
                    <a:pt x="0" y="611444"/>
                  </a:moveTo>
                  <a:lnTo>
                    <a:pt x="924328" y="611444"/>
                  </a:lnTo>
                  <a:lnTo>
                    <a:pt x="929775" y="546451"/>
                  </a:lnTo>
                  <a:lnTo>
                    <a:pt x="930113" y="387176"/>
                  </a:lnTo>
                  <a:lnTo>
                    <a:pt x="901336" y="187173"/>
                  </a:lnTo>
                  <a:lnTo>
                    <a:pt x="819439" y="0"/>
                  </a:lnTo>
                  <a:lnTo>
                    <a:pt x="93240" y="0"/>
                  </a:lnTo>
                  <a:lnTo>
                    <a:pt x="74039" y="57071"/>
                  </a:lnTo>
                  <a:lnTo>
                    <a:pt x="34267" y="203143"/>
                  </a:lnTo>
                  <a:lnTo>
                    <a:pt x="672" y="400505"/>
                  </a:lnTo>
                  <a:lnTo>
                    <a:pt x="0" y="611444"/>
                  </a:lnTo>
                  <a:close/>
                </a:path>
              </a:pathLst>
            </a:custGeom>
            <a:solidFill>
              <a:srgbClr val="F9B129">
                <a:alpha val="29798"/>
              </a:srgbClr>
            </a:solidFill>
          </p:spPr>
          <p:txBody>
            <a:bodyPr wrap="square" lIns="0" tIns="0" rIns="0" bIns="0" rtlCol="0"/>
            <a:lstStyle/>
            <a:p>
              <a:endParaRPr/>
            </a:p>
          </p:txBody>
        </p:sp>
        <p:sp>
          <p:nvSpPr>
            <p:cNvPr id="12" name="object 12"/>
            <p:cNvSpPr/>
            <p:nvPr/>
          </p:nvSpPr>
          <p:spPr>
            <a:xfrm>
              <a:off x="8837152" y="2445910"/>
              <a:ext cx="774700" cy="1114425"/>
            </a:xfrm>
            <a:custGeom>
              <a:avLst/>
              <a:gdLst/>
              <a:ahLst/>
              <a:cxnLst/>
              <a:rect l="l" t="t" r="r" b="b"/>
              <a:pathLst>
                <a:path w="774700" h="1114425">
                  <a:moveTo>
                    <a:pt x="0" y="847702"/>
                  </a:moveTo>
                  <a:lnTo>
                    <a:pt x="16301" y="874777"/>
                  </a:lnTo>
                  <a:lnTo>
                    <a:pt x="29853" y="896287"/>
                  </a:lnTo>
                  <a:lnTo>
                    <a:pt x="32277" y="902563"/>
                  </a:lnTo>
                  <a:lnTo>
                    <a:pt x="12482" y="1114063"/>
                  </a:lnTo>
                  <a:lnTo>
                    <a:pt x="550144" y="1114063"/>
                  </a:lnTo>
                  <a:lnTo>
                    <a:pt x="529969" y="916296"/>
                  </a:lnTo>
                  <a:lnTo>
                    <a:pt x="556517" y="886253"/>
                  </a:lnTo>
                  <a:lnTo>
                    <a:pt x="584643" y="857495"/>
                  </a:lnTo>
                  <a:lnTo>
                    <a:pt x="613209" y="829180"/>
                  </a:lnTo>
                  <a:lnTo>
                    <a:pt x="641075" y="800460"/>
                  </a:lnTo>
                  <a:lnTo>
                    <a:pt x="676874" y="758116"/>
                  </a:lnTo>
                  <a:lnTo>
                    <a:pt x="707153" y="711757"/>
                  </a:lnTo>
                  <a:lnTo>
                    <a:pt x="728418" y="661723"/>
                  </a:lnTo>
                  <a:lnTo>
                    <a:pt x="737176" y="606333"/>
                  </a:lnTo>
                  <a:lnTo>
                    <a:pt x="757754" y="588513"/>
                  </a:lnTo>
                  <a:lnTo>
                    <a:pt x="770467" y="565153"/>
                  </a:lnTo>
                  <a:lnTo>
                    <a:pt x="774313" y="538729"/>
                  </a:lnTo>
                  <a:lnTo>
                    <a:pt x="768287" y="511722"/>
                  </a:lnTo>
                  <a:lnTo>
                    <a:pt x="756255" y="492304"/>
                  </a:lnTo>
                  <a:lnTo>
                    <a:pt x="739615" y="477831"/>
                  </a:lnTo>
                  <a:lnTo>
                    <a:pt x="719742" y="468850"/>
                  </a:lnTo>
                  <a:lnTo>
                    <a:pt x="698006" y="465908"/>
                  </a:lnTo>
                  <a:lnTo>
                    <a:pt x="686766" y="443156"/>
                  </a:lnTo>
                  <a:lnTo>
                    <a:pt x="702660" y="425104"/>
                  </a:lnTo>
                  <a:lnTo>
                    <a:pt x="712019" y="403250"/>
                  </a:lnTo>
                  <a:lnTo>
                    <a:pt x="714117" y="379369"/>
                  </a:lnTo>
                  <a:lnTo>
                    <a:pt x="708227" y="355239"/>
                  </a:lnTo>
                  <a:lnTo>
                    <a:pt x="693059" y="332366"/>
                  </a:lnTo>
                  <a:lnTo>
                    <a:pt x="671563" y="316908"/>
                  </a:lnTo>
                  <a:lnTo>
                    <a:pt x="646173" y="309822"/>
                  </a:lnTo>
                  <a:lnTo>
                    <a:pt x="619318" y="312068"/>
                  </a:lnTo>
                  <a:lnTo>
                    <a:pt x="611907" y="298179"/>
                  </a:lnTo>
                  <a:lnTo>
                    <a:pt x="633533" y="280514"/>
                  </a:lnTo>
                  <a:lnTo>
                    <a:pt x="647005" y="256866"/>
                  </a:lnTo>
                  <a:lnTo>
                    <a:pt x="651251" y="229897"/>
                  </a:lnTo>
                  <a:lnTo>
                    <a:pt x="645201" y="202269"/>
                  </a:lnTo>
                  <a:lnTo>
                    <a:pt x="628215" y="177584"/>
                  </a:lnTo>
                  <a:lnTo>
                    <a:pt x="603932" y="161879"/>
                  </a:lnTo>
                  <a:lnTo>
                    <a:pt x="575532" y="156431"/>
                  </a:lnTo>
                  <a:lnTo>
                    <a:pt x="546196" y="162519"/>
                  </a:lnTo>
                  <a:lnTo>
                    <a:pt x="528988" y="169876"/>
                  </a:lnTo>
                  <a:lnTo>
                    <a:pt x="524099" y="165346"/>
                  </a:lnTo>
                  <a:lnTo>
                    <a:pt x="518808" y="161274"/>
                  </a:lnTo>
                  <a:lnTo>
                    <a:pt x="513278" y="157528"/>
                  </a:lnTo>
                  <a:lnTo>
                    <a:pt x="543010" y="144842"/>
                  </a:lnTo>
                  <a:lnTo>
                    <a:pt x="567678" y="127844"/>
                  </a:lnTo>
                  <a:lnTo>
                    <a:pt x="583376" y="103543"/>
                  </a:lnTo>
                  <a:lnTo>
                    <a:pt x="588823" y="75126"/>
                  </a:lnTo>
                  <a:lnTo>
                    <a:pt x="582739" y="45784"/>
                  </a:lnTo>
                  <a:lnTo>
                    <a:pt x="570655" y="26308"/>
                  </a:lnTo>
                  <a:lnTo>
                    <a:pt x="553935" y="11818"/>
                  </a:lnTo>
                  <a:lnTo>
                    <a:pt x="533967" y="2865"/>
                  </a:lnTo>
                  <a:lnTo>
                    <a:pt x="512140" y="0"/>
                  </a:lnTo>
                  <a:lnTo>
                    <a:pt x="504999" y="444"/>
                  </a:lnTo>
                  <a:lnTo>
                    <a:pt x="158527" y="145040"/>
                  </a:lnTo>
                  <a:lnTo>
                    <a:pt x="118154" y="186330"/>
                  </a:lnTo>
                  <a:lnTo>
                    <a:pt x="112702" y="214745"/>
                  </a:lnTo>
                  <a:lnTo>
                    <a:pt x="118784" y="244096"/>
                  </a:lnTo>
                  <a:lnTo>
                    <a:pt x="135772" y="268780"/>
                  </a:lnTo>
                  <a:lnTo>
                    <a:pt x="160061" y="284485"/>
                  </a:lnTo>
                  <a:lnTo>
                    <a:pt x="188468" y="289934"/>
                  </a:lnTo>
                  <a:lnTo>
                    <a:pt x="217810" y="283846"/>
                  </a:lnTo>
                  <a:lnTo>
                    <a:pt x="512140" y="158031"/>
                  </a:lnTo>
                  <a:lnTo>
                    <a:pt x="512140" y="177071"/>
                  </a:lnTo>
                  <a:lnTo>
                    <a:pt x="167223" y="324493"/>
                  </a:lnTo>
                  <a:lnTo>
                    <a:pt x="142555" y="341491"/>
                  </a:lnTo>
                  <a:lnTo>
                    <a:pt x="126858" y="365792"/>
                  </a:lnTo>
                  <a:lnTo>
                    <a:pt x="121411" y="394208"/>
                  </a:lnTo>
                  <a:lnTo>
                    <a:pt x="127495" y="423550"/>
                  </a:lnTo>
                  <a:lnTo>
                    <a:pt x="144471" y="448231"/>
                  </a:lnTo>
                  <a:lnTo>
                    <a:pt x="168753" y="463937"/>
                  </a:lnTo>
                  <a:lnTo>
                    <a:pt x="197151" y="469386"/>
                  </a:lnTo>
                  <a:lnTo>
                    <a:pt x="226477" y="463299"/>
                  </a:lnTo>
                  <a:lnTo>
                    <a:pt x="512140" y="341209"/>
                  </a:lnTo>
                  <a:lnTo>
                    <a:pt x="512140" y="356985"/>
                  </a:lnTo>
                  <a:lnTo>
                    <a:pt x="267188" y="461674"/>
                  </a:lnTo>
                  <a:lnTo>
                    <a:pt x="242521" y="478671"/>
                  </a:lnTo>
                  <a:lnTo>
                    <a:pt x="226823" y="502974"/>
                  </a:lnTo>
                  <a:lnTo>
                    <a:pt x="221376" y="531392"/>
                  </a:lnTo>
                  <a:lnTo>
                    <a:pt x="227460" y="560738"/>
                  </a:lnTo>
                  <a:lnTo>
                    <a:pt x="244445" y="585424"/>
                  </a:lnTo>
                  <a:lnTo>
                    <a:pt x="268727" y="601130"/>
                  </a:lnTo>
                  <a:lnTo>
                    <a:pt x="297123" y="606576"/>
                  </a:lnTo>
                  <a:lnTo>
                    <a:pt x="326450" y="600487"/>
                  </a:lnTo>
                  <a:lnTo>
                    <a:pt x="512140" y="521122"/>
                  </a:lnTo>
                  <a:lnTo>
                    <a:pt x="512140" y="539131"/>
                  </a:lnTo>
                  <a:lnTo>
                    <a:pt x="339031" y="613119"/>
                  </a:lnTo>
                  <a:lnTo>
                    <a:pt x="314361" y="630113"/>
                  </a:lnTo>
                  <a:lnTo>
                    <a:pt x="298663" y="654410"/>
                  </a:lnTo>
                  <a:lnTo>
                    <a:pt x="293218" y="682821"/>
                  </a:lnTo>
                  <a:lnTo>
                    <a:pt x="299303" y="712161"/>
                  </a:lnTo>
                  <a:lnTo>
                    <a:pt x="316291" y="736851"/>
                  </a:lnTo>
                  <a:lnTo>
                    <a:pt x="340580" y="752558"/>
                  </a:lnTo>
                  <a:lnTo>
                    <a:pt x="368981" y="758010"/>
                  </a:lnTo>
                  <a:lnTo>
                    <a:pt x="398307" y="751932"/>
                  </a:lnTo>
                  <a:lnTo>
                    <a:pt x="512140" y="703262"/>
                  </a:lnTo>
                  <a:lnTo>
                    <a:pt x="512140" y="847702"/>
                  </a:lnTo>
                  <a:lnTo>
                    <a:pt x="0" y="847702"/>
                  </a:lnTo>
                  <a:close/>
                </a:path>
              </a:pathLst>
            </a:custGeom>
            <a:solidFill>
              <a:srgbClr val="B4795A">
                <a:alpha val="29798"/>
              </a:srgbClr>
            </a:solidFill>
          </p:spPr>
          <p:txBody>
            <a:bodyPr wrap="square" lIns="0" tIns="0" rIns="0" bIns="0" rtlCol="0"/>
            <a:lstStyle/>
            <a:p>
              <a:endParaRPr/>
            </a:p>
          </p:txBody>
        </p:sp>
      </p:grpSp>
      <p:sp>
        <p:nvSpPr>
          <p:cNvPr id="18" name="object 18"/>
          <p:cNvSpPr txBox="1"/>
          <p:nvPr/>
        </p:nvSpPr>
        <p:spPr>
          <a:xfrm>
            <a:off x="435449" y="6634103"/>
            <a:ext cx="4930775" cy="357790"/>
          </a:xfrm>
          <a:prstGeom prst="rect">
            <a:avLst/>
          </a:prstGeom>
        </p:spPr>
        <p:txBody>
          <a:bodyPr vert="horz" wrap="square" lIns="0" tIns="11430" rIns="0" bIns="0" rtlCol="0">
            <a:spAutoFit/>
          </a:bodyPr>
          <a:lstStyle/>
          <a:p>
            <a:pPr marL="46990" marR="5080" indent="-34925">
              <a:lnSpc>
                <a:spcPct val="116300"/>
              </a:lnSpc>
              <a:spcBef>
                <a:spcPts val="90"/>
              </a:spcBef>
            </a:pPr>
            <a:r>
              <a:rPr sz="1000" spc="-10" dirty="0">
                <a:cs typeface="Verdana"/>
              </a:rPr>
              <a:t>Source:The </a:t>
            </a:r>
            <a:r>
              <a:rPr sz="1000" spc="35" dirty="0">
                <a:cs typeface="Verdana"/>
              </a:rPr>
              <a:t>European </a:t>
            </a:r>
            <a:r>
              <a:rPr sz="1000" spc="45" dirty="0">
                <a:cs typeface="Verdana"/>
              </a:rPr>
              <a:t>guide </a:t>
            </a:r>
            <a:r>
              <a:rPr sz="1000" spc="30" dirty="0">
                <a:cs typeface="Verdana"/>
              </a:rPr>
              <a:t>to </a:t>
            </a:r>
            <a:r>
              <a:rPr sz="1000" spc="20" dirty="0">
                <a:cs typeface="Verdana"/>
              </a:rPr>
              <a:t>citizen </a:t>
            </a:r>
            <a:r>
              <a:rPr sz="1000" spc="15" dirty="0">
                <a:cs typeface="Verdana"/>
              </a:rPr>
              <a:t>lobbying, </a:t>
            </a:r>
            <a:r>
              <a:rPr sz="1000" spc="10" dirty="0">
                <a:cs typeface="Verdana"/>
              </a:rPr>
              <a:t>Brussels </a:t>
            </a:r>
            <a:r>
              <a:rPr sz="1000" spc="-75" dirty="0">
                <a:cs typeface="Verdana"/>
              </a:rPr>
              <a:t>2019 </a:t>
            </a:r>
            <a:r>
              <a:rPr sz="1000" spc="-70" dirty="0">
                <a:cs typeface="Verdana"/>
              </a:rPr>
              <a:t> </a:t>
            </a:r>
            <a:r>
              <a:rPr sz="1000" dirty="0">
                <a:cs typeface="Verdana"/>
              </a:rPr>
              <a:t>https://</a:t>
            </a:r>
            <a:r>
              <a:rPr sz="1000" dirty="0">
                <a:cs typeface="Verdana"/>
                <a:hlinkClick r:id="rId2"/>
              </a:rPr>
              <a:t>www.thegoodlobby.eu/wp-content/uploads/2019/07/Toolkit-EU.pdf</a:t>
            </a:r>
            <a:endParaRPr sz="1000" dirty="0">
              <a:cs typeface="Verdana"/>
            </a:endParaRPr>
          </a:p>
        </p:txBody>
      </p:sp>
      <p:cxnSp>
        <p:nvCxnSpPr>
          <p:cNvPr id="4" name="Straight Connector 3">
            <a:extLst>
              <a:ext uri="{FF2B5EF4-FFF2-40B4-BE49-F238E27FC236}">
                <a16:creationId xmlns="" xmlns:a16="http://schemas.microsoft.com/office/drawing/2014/main" id="{F3D89809-F8B8-1496-B39A-0C9611716BBD}"/>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DDB398DD-7B3A-E6FA-E94A-D6FD705AF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20" name="Textfeld 19">
            <a:extLst>
              <a:ext uri="{FF2B5EF4-FFF2-40B4-BE49-F238E27FC236}">
                <a16:creationId xmlns="" xmlns:a16="http://schemas.microsoft.com/office/drawing/2014/main" id="{8D5600CB-AE1A-CC1E-3AC3-C02701B490FB}"/>
              </a:ext>
            </a:extLst>
          </p:cNvPr>
          <p:cNvSpPr txBox="1"/>
          <p:nvPr/>
        </p:nvSpPr>
        <p:spPr>
          <a:xfrm>
            <a:off x="1547274" y="2871618"/>
            <a:ext cx="5363570" cy="3046988"/>
          </a:xfrm>
          <a:prstGeom prst="rect">
            <a:avLst/>
          </a:prstGeom>
          <a:noFill/>
        </p:spPr>
        <p:txBody>
          <a:bodyPr wrap="square">
            <a:spAutoFit/>
          </a:bodyPr>
          <a:lstStyle/>
          <a:p>
            <a:r>
              <a:rPr lang="de-DE" sz="1600" dirty="0"/>
              <a:t>Lobbyarbeit ist eine der wirksamsten Methoden, um sozialen Wandel politisch durchzusetzen.</a:t>
            </a:r>
          </a:p>
          <a:p>
            <a:r>
              <a:rPr lang="de-DE" sz="1600" dirty="0"/>
              <a:t>Indem sie neue Spielregeln fordern, können zivilgesellschaftliche Akteur*innen die Ursachen der großen Herausforderungen unserer Zeit angehen, nicht nur deren Symptome.</a:t>
            </a:r>
          </a:p>
          <a:p>
            <a:endParaRPr lang="de-DE" sz="1600" dirty="0"/>
          </a:p>
          <a:p>
            <a:r>
              <a:rPr lang="de-DE" sz="1600" dirty="0"/>
              <a:t>Es stimmt, dass Migrant*</a:t>
            </a:r>
            <a:r>
              <a:rPr lang="de-DE" sz="1600" dirty="0" err="1"/>
              <a:t>innenorganisationen</a:t>
            </a:r>
            <a:r>
              <a:rPr lang="de-DE" sz="1600" dirty="0"/>
              <a:t> und Organisationen der Zivilgesellschaft im Allgemeinen weniger Ressourcen für ihre Lobby- und </a:t>
            </a:r>
            <a:r>
              <a:rPr lang="de-DE" sz="1600" dirty="0" err="1"/>
              <a:t>Advocacy</a:t>
            </a:r>
            <a:r>
              <a:rPr lang="de-DE" sz="1600" dirty="0"/>
              <a:t>-Arbeit haben als private Unternehmen. Aber (so Prof. Alberto Alemanno) mehr Ressourcen sind nicht gleichbedeutend mit mehr Einfluss.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2000" y="2067618"/>
            <a:ext cx="600710" cy="67945"/>
          </a:xfrm>
          <a:custGeom>
            <a:avLst/>
            <a:gdLst/>
            <a:ahLst/>
            <a:cxnLst/>
            <a:rect l="l" t="t" r="r" b="b"/>
            <a:pathLst>
              <a:path w="600710" h="67944">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652668" y="2343877"/>
            <a:ext cx="4968785" cy="2151808"/>
          </a:xfrm>
          <a:prstGeom prst="rect">
            <a:avLst/>
          </a:prstGeom>
        </p:spPr>
        <p:txBody>
          <a:bodyPr vert="horz" wrap="square" lIns="0" tIns="12065" rIns="0" bIns="0" rtlCol="0">
            <a:spAutoFit/>
          </a:bodyPr>
          <a:lstStyle/>
          <a:p>
            <a:pPr marL="12700" marR="5080" algn="just">
              <a:lnSpc>
                <a:spcPct val="123100"/>
              </a:lnSpc>
              <a:spcBef>
                <a:spcPts val="95"/>
              </a:spcBef>
            </a:pPr>
            <a:r>
              <a:rPr lang="de-DE" sz="1400" dirty="0">
                <a:cs typeface="Verdana"/>
              </a:rPr>
              <a:t>Die Liste der möglichen Themen ist sehr lang, aber es besteht ein großer Unterschied zwischen Lobbyarbeit zu Themen, die bereits von den Entscheidungsträgern erörtert wurden, und solchen, die es nicht sind!</a:t>
            </a:r>
          </a:p>
          <a:p>
            <a:pPr marL="12700" marR="5080" algn="just">
              <a:lnSpc>
                <a:spcPct val="123100"/>
              </a:lnSpc>
              <a:spcBef>
                <a:spcPts val="95"/>
              </a:spcBef>
            </a:pPr>
            <a:r>
              <a:rPr lang="de-DE" sz="1400" dirty="0">
                <a:cs typeface="Verdana"/>
              </a:rPr>
              <a:t>Es ist wichtig, auf dem Laufenden zu bleiben und zu wissen, was im politischen Umfeld Ihres Arbeitsbereichs geschieht.</a:t>
            </a:r>
          </a:p>
          <a:p>
            <a:pPr marL="12700" marR="5080" algn="just">
              <a:lnSpc>
                <a:spcPct val="123100"/>
              </a:lnSpc>
              <a:spcBef>
                <a:spcPts val="95"/>
              </a:spcBef>
            </a:pPr>
            <a:endParaRPr lang="de-DE" sz="1400" dirty="0">
              <a:cs typeface="Verdana"/>
            </a:endParaRPr>
          </a:p>
          <a:p>
            <a:pPr marL="12700" marR="5080" algn="just">
              <a:lnSpc>
                <a:spcPct val="123100"/>
              </a:lnSpc>
              <a:spcBef>
                <a:spcPts val="95"/>
              </a:spcBef>
            </a:pPr>
            <a:endParaRPr sz="1400" dirty="0">
              <a:cs typeface="Verdana"/>
            </a:endParaRPr>
          </a:p>
        </p:txBody>
      </p:sp>
      <p:sp>
        <p:nvSpPr>
          <p:cNvPr id="5" name="object 5"/>
          <p:cNvSpPr txBox="1">
            <a:spLocks noGrp="1"/>
          </p:cNvSpPr>
          <p:nvPr>
            <p:ph type="title"/>
          </p:nvPr>
        </p:nvSpPr>
        <p:spPr>
          <a:xfrm>
            <a:off x="527418" y="538795"/>
            <a:ext cx="5855881" cy="981038"/>
          </a:xfrm>
          <a:prstGeom prst="rect">
            <a:avLst/>
          </a:prstGeom>
        </p:spPr>
        <p:txBody>
          <a:bodyPr vert="horz" wrap="square" lIns="0" tIns="31750" rIns="0" bIns="0" rtlCol="0">
            <a:spAutoFit/>
          </a:bodyPr>
          <a:lstStyle/>
          <a:p>
            <a:pPr marL="12700" marR="5080">
              <a:lnSpc>
                <a:spcPts val="3720"/>
              </a:lnSpc>
              <a:spcBef>
                <a:spcPts val="250"/>
              </a:spcBef>
            </a:pPr>
            <a:r>
              <a:rPr lang="de-DE" sz="3150" spc="235" dirty="0">
                <a:latin typeface="+mn-lt"/>
              </a:rPr>
              <a:t>Wie macht man erfolgreiche Lobbyarbeit?</a:t>
            </a:r>
            <a:endParaRPr sz="3150" dirty="0">
              <a:latin typeface="+mn-lt"/>
            </a:endParaRPr>
          </a:p>
        </p:txBody>
      </p:sp>
      <p:pic>
        <p:nvPicPr>
          <p:cNvPr id="7" name="object 7"/>
          <p:cNvPicPr/>
          <p:nvPr/>
        </p:nvPicPr>
        <p:blipFill>
          <a:blip r:embed="rId2" cstate="print"/>
          <a:stretch>
            <a:fillRect/>
          </a:stretch>
        </p:blipFill>
        <p:spPr>
          <a:xfrm>
            <a:off x="5927756" y="1519833"/>
            <a:ext cx="4238226" cy="3879552"/>
          </a:xfrm>
          <a:prstGeom prst="rect">
            <a:avLst/>
          </a:prstGeom>
        </p:spPr>
      </p:pic>
      <p:sp>
        <p:nvSpPr>
          <p:cNvPr id="8" name="object 8"/>
          <p:cNvSpPr txBox="1"/>
          <p:nvPr/>
        </p:nvSpPr>
        <p:spPr>
          <a:xfrm>
            <a:off x="6867732" y="1208619"/>
            <a:ext cx="1184910" cy="251351"/>
          </a:xfrm>
          <a:prstGeom prst="rect">
            <a:avLst/>
          </a:prstGeom>
        </p:spPr>
        <p:txBody>
          <a:bodyPr vert="horz" wrap="square" lIns="0" tIns="12700" rIns="0" bIns="0" rtlCol="0">
            <a:spAutoFit/>
          </a:bodyPr>
          <a:lstStyle/>
          <a:p>
            <a:pPr marL="12700">
              <a:lnSpc>
                <a:spcPct val="100000"/>
              </a:lnSpc>
              <a:spcBef>
                <a:spcPts val="100"/>
              </a:spcBef>
            </a:pPr>
            <a:r>
              <a:rPr sz="1550" spc="70" dirty="0">
                <a:cs typeface="Verdana"/>
              </a:rPr>
              <a:t>P</a:t>
            </a:r>
            <a:r>
              <a:rPr sz="1550" spc="15" dirty="0">
                <a:cs typeface="Verdana"/>
              </a:rPr>
              <a:t>o</a:t>
            </a:r>
            <a:r>
              <a:rPr sz="1550" spc="5" dirty="0">
                <a:cs typeface="Verdana"/>
              </a:rPr>
              <a:t>li</a:t>
            </a:r>
            <a:r>
              <a:rPr sz="1550" spc="50" dirty="0">
                <a:cs typeface="Verdana"/>
              </a:rPr>
              <a:t>c</a:t>
            </a:r>
            <a:r>
              <a:rPr sz="1550" spc="-40" dirty="0">
                <a:cs typeface="Verdana"/>
              </a:rPr>
              <a:t>y</a:t>
            </a:r>
            <a:r>
              <a:rPr sz="1550" spc="-165" dirty="0">
                <a:cs typeface="Verdana"/>
              </a:rPr>
              <a:t> </a:t>
            </a:r>
            <a:r>
              <a:rPr sz="1550" dirty="0">
                <a:cs typeface="Verdana"/>
              </a:rPr>
              <a:t>C</a:t>
            </a:r>
            <a:r>
              <a:rPr sz="1550" spc="-40" dirty="0">
                <a:cs typeface="Verdana"/>
              </a:rPr>
              <a:t>y</a:t>
            </a:r>
            <a:r>
              <a:rPr sz="1550" spc="50" dirty="0">
                <a:cs typeface="Verdana"/>
              </a:rPr>
              <a:t>c</a:t>
            </a:r>
            <a:r>
              <a:rPr sz="1550" spc="-5" dirty="0">
                <a:cs typeface="Verdana"/>
              </a:rPr>
              <a:t>le</a:t>
            </a:r>
            <a:endParaRPr sz="1550" dirty="0">
              <a:cs typeface="Verdana"/>
            </a:endParaRPr>
          </a:p>
        </p:txBody>
      </p:sp>
      <p:sp>
        <p:nvSpPr>
          <p:cNvPr id="9" name="object 9"/>
          <p:cNvSpPr txBox="1"/>
          <p:nvPr/>
        </p:nvSpPr>
        <p:spPr>
          <a:xfrm>
            <a:off x="3746500" y="7031642"/>
            <a:ext cx="4840605" cy="316690"/>
          </a:xfrm>
          <a:prstGeom prst="rect">
            <a:avLst/>
          </a:prstGeom>
        </p:spPr>
        <p:txBody>
          <a:bodyPr vert="horz" wrap="square" lIns="0" tIns="11430" rIns="0" bIns="0" rtlCol="0">
            <a:spAutoFit/>
          </a:bodyPr>
          <a:lstStyle/>
          <a:p>
            <a:pPr marL="44450" marR="5080" indent="-32384">
              <a:lnSpc>
                <a:spcPct val="116300"/>
              </a:lnSpc>
              <a:spcBef>
                <a:spcPts val="90"/>
              </a:spcBef>
            </a:pPr>
            <a:r>
              <a:rPr sz="900" spc="-20" dirty="0">
                <a:latin typeface="Verdana"/>
                <a:cs typeface="Verdana"/>
              </a:rPr>
              <a:t>Source:The </a:t>
            </a:r>
            <a:r>
              <a:rPr sz="900" dirty="0">
                <a:latin typeface="Verdana"/>
                <a:cs typeface="Verdana"/>
              </a:rPr>
              <a:t>European </a:t>
            </a:r>
            <a:r>
              <a:rPr sz="900" spc="-10" dirty="0">
                <a:latin typeface="Verdana"/>
                <a:cs typeface="Verdana"/>
              </a:rPr>
              <a:t>guide </a:t>
            </a:r>
            <a:r>
              <a:rPr sz="900" spc="25" dirty="0">
                <a:latin typeface="Verdana"/>
                <a:cs typeface="Verdana"/>
              </a:rPr>
              <a:t>to </a:t>
            </a:r>
            <a:r>
              <a:rPr sz="900" dirty="0">
                <a:latin typeface="Verdana"/>
                <a:cs typeface="Verdana"/>
              </a:rPr>
              <a:t>citizen </a:t>
            </a:r>
            <a:r>
              <a:rPr sz="900" spc="-5" dirty="0">
                <a:latin typeface="Verdana"/>
                <a:cs typeface="Verdana"/>
              </a:rPr>
              <a:t>lobbying, </a:t>
            </a:r>
            <a:r>
              <a:rPr sz="900" dirty="0">
                <a:latin typeface="Verdana"/>
                <a:cs typeface="Verdana"/>
              </a:rPr>
              <a:t>Brussels </a:t>
            </a:r>
            <a:r>
              <a:rPr sz="900" spc="-15" dirty="0">
                <a:latin typeface="Verdana"/>
                <a:cs typeface="Verdana"/>
              </a:rPr>
              <a:t>2019 </a:t>
            </a:r>
            <a:r>
              <a:rPr sz="900" spc="-10" dirty="0">
                <a:latin typeface="Verdana"/>
                <a:cs typeface="Verdana"/>
              </a:rPr>
              <a:t> https://</a:t>
            </a:r>
            <a:r>
              <a:rPr sz="900" spc="-10" dirty="0">
                <a:latin typeface="Verdana"/>
                <a:cs typeface="Verdana"/>
                <a:hlinkClick r:id="rId3"/>
              </a:rPr>
              <a:t>www.thegoodlobby.eu/wp-content/uploads/2019/07/Toolkit-EU.pdf</a:t>
            </a:r>
            <a:endParaRPr sz="900" dirty="0">
              <a:latin typeface="Verdana"/>
              <a:cs typeface="Verdana"/>
            </a:endParaRPr>
          </a:p>
        </p:txBody>
      </p:sp>
      <p:cxnSp>
        <p:nvCxnSpPr>
          <p:cNvPr id="10" name="Straight Connector 9">
            <a:extLst>
              <a:ext uri="{FF2B5EF4-FFF2-40B4-BE49-F238E27FC236}">
                <a16:creationId xmlns="" xmlns:a16="http://schemas.microsoft.com/office/drawing/2014/main" id="{582ACF14-85B4-F76F-1987-A79BC8E81763}"/>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5BAC2E28-3376-A810-349D-61CFB6FB4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2" name="Textfeld 11">
            <a:extLst>
              <a:ext uri="{FF2B5EF4-FFF2-40B4-BE49-F238E27FC236}">
                <a16:creationId xmlns="" xmlns:a16="http://schemas.microsoft.com/office/drawing/2014/main" id="{C8A940F8-F629-EDC0-9B72-C6990B747DB0}"/>
              </a:ext>
            </a:extLst>
          </p:cNvPr>
          <p:cNvSpPr txBox="1"/>
          <p:nvPr/>
        </p:nvSpPr>
        <p:spPr>
          <a:xfrm>
            <a:off x="580979" y="4075854"/>
            <a:ext cx="5349922" cy="2031325"/>
          </a:xfrm>
          <a:prstGeom prst="rect">
            <a:avLst/>
          </a:prstGeom>
          <a:noFill/>
        </p:spPr>
        <p:txBody>
          <a:bodyPr wrap="square">
            <a:spAutoFit/>
          </a:bodyPr>
          <a:lstStyle/>
          <a:p>
            <a:r>
              <a:rPr lang="de-DE" sz="1400" dirty="0"/>
              <a:t>Es ist auch wichtig, den richtigen Zeitpunkt zu wählen, um sich für Ihre Ziele einzusetzen, die Sie in eine Politik oder ein Gesetz usw. einbringen wollen. Die Möglichkeit, auf ein bestimmtes Thema Einfluss zu nehmen, hängt davon ab, in welchem Stadium sich das Thema im Politikzyklus befindet.</a:t>
            </a:r>
          </a:p>
          <a:p>
            <a:endParaRPr lang="de-DE" sz="1400" dirty="0"/>
          </a:p>
          <a:p>
            <a:r>
              <a:rPr lang="de-DE" sz="1400" dirty="0"/>
              <a:t>Z.B.: Die interessantesten Phasen sind die von der Idee zum Vorschlag und vom Vorschlag zur Annahme. Bei der Umsetzung kann nur die Umsetzung beeinflusst werden, nicht die Sache selbst.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0497" y="1750842"/>
            <a:ext cx="600710" cy="67945"/>
          </a:xfrm>
          <a:custGeom>
            <a:avLst/>
            <a:gdLst/>
            <a:ahLst/>
            <a:cxnLst/>
            <a:rect l="l" t="t" r="r" b="b"/>
            <a:pathLst>
              <a:path w="600710" h="67944">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800497" y="416111"/>
            <a:ext cx="6788092" cy="929742"/>
          </a:xfrm>
          <a:prstGeom prst="rect">
            <a:avLst/>
          </a:prstGeom>
        </p:spPr>
        <p:txBody>
          <a:bodyPr vert="horz" wrap="square" lIns="0" tIns="12065" rIns="0" bIns="0" rtlCol="0">
            <a:spAutoFit/>
          </a:bodyPr>
          <a:lstStyle/>
          <a:p>
            <a:pPr marL="12700" marR="5080">
              <a:lnSpc>
                <a:spcPct val="101200"/>
              </a:lnSpc>
              <a:spcBef>
                <a:spcPts val="95"/>
              </a:spcBef>
            </a:pPr>
            <a:r>
              <a:rPr lang="de-DE" sz="3000" b="1" spc="265" dirty="0">
                <a:solidFill>
                  <a:srgbClr val="0C45A6"/>
                </a:solidFill>
                <a:cs typeface="Tahoma"/>
              </a:rPr>
              <a:t>Wie macht man erfolgreiche Lobbyarbeit?(2)</a:t>
            </a:r>
            <a:endParaRPr sz="3000" dirty="0">
              <a:cs typeface="Tahoma"/>
            </a:endParaRPr>
          </a:p>
        </p:txBody>
      </p:sp>
      <p:pic>
        <p:nvPicPr>
          <p:cNvPr id="5" name="object 5"/>
          <p:cNvPicPr/>
          <p:nvPr/>
        </p:nvPicPr>
        <p:blipFill>
          <a:blip r:embed="rId2" cstate="print"/>
          <a:stretch>
            <a:fillRect/>
          </a:stretch>
        </p:blipFill>
        <p:spPr>
          <a:xfrm>
            <a:off x="673861" y="4434206"/>
            <a:ext cx="5154919" cy="3117792"/>
          </a:xfrm>
          <a:prstGeom prst="rect">
            <a:avLst/>
          </a:prstGeom>
        </p:spPr>
      </p:pic>
      <p:grpSp>
        <p:nvGrpSpPr>
          <p:cNvPr id="6" name="object 6"/>
          <p:cNvGrpSpPr/>
          <p:nvPr/>
        </p:nvGrpSpPr>
        <p:grpSpPr>
          <a:xfrm>
            <a:off x="5922232" y="2646090"/>
            <a:ext cx="4771168" cy="3886835"/>
            <a:chOff x="5922232" y="2646090"/>
            <a:chExt cx="4500245" cy="3886835"/>
          </a:xfrm>
        </p:grpSpPr>
        <p:pic>
          <p:nvPicPr>
            <p:cNvPr id="7" name="object 7"/>
            <p:cNvPicPr/>
            <p:nvPr/>
          </p:nvPicPr>
          <p:blipFill>
            <a:blip r:embed="rId3" cstate="print"/>
            <a:stretch>
              <a:fillRect/>
            </a:stretch>
          </p:blipFill>
          <p:spPr>
            <a:xfrm>
              <a:off x="5959230" y="6292766"/>
              <a:ext cx="239738" cy="239578"/>
            </a:xfrm>
            <a:prstGeom prst="rect">
              <a:avLst/>
            </a:prstGeom>
          </p:spPr>
        </p:pic>
        <p:sp>
          <p:nvSpPr>
            <p:cNvPr id="8" name="object 8"/>
            <p:cNvSpPr/>
            <p:nvPr/>
          </p:nvSpPr>
          <p:spPr>
            <a:xfrm>
              <a:off x="5958528" y="2682386"/>
              <a:ext cx="4427855" cy="3656965"/>
            </a:xfrm>
            <a:custGeom>
              <a:avLst/>
              <a:gdLst/>
              <a:ahLst/>
              <a:cxnLst/>
              <a:rect l="l" t="t" r="r" b="b"/>
              <a:pathLst>
                <a:path w="4427855" h="3656965">
                  <a:moveTo>
                    <a:pt x="311393" y="3638667"/>
                  </a:moveTo>
                  <a:lnTo>
                    <a:pt x="277971" y="3612254"/>
                  </a:lnTo>
                  <a:lnTo>
                    <a:pt x="255865" y="3577619"/>
                  </a:lnTo>
                  <a:lnTo>
                    <a:pt x="245040" y="3538094"/>
                  </a:lnTo>
                  <a:lnTo>
                    <a:pt x="245463" y="3497013"/>
                  </a:lnTo>
                  <a:lnTo>
                    <a:pt x="257099" y="3457710"/>
                  </a:lnTo>
                  <a:lnTo>
                    <a:pt x="279913" y="3423516"/>
                  </a:lnTo>
                  <a:lnTo>
                    <a:pt x="313872" y="3397766"/>
                  </a:lnTo>
                  <a:lnTo>
                    <a:pt x="356839" y="3383283"/>
                  </a:lnTo>
                  <a:lnTo>
                    <a:pt x="400244" y="3382323"/>
                  </a:lnTo>
                  <a:lnTo>
                    <a:pt x="440950" y="3393987"/>
                  </a:lnTo>
                  <a:lnTo>
                    <a:pt x="475818" y="3417376"/>
                  </a:lnTo>
                  <a:lnTo>
                    <a:pt x="501712" y="3451591"/>
                  </a:lnTo>
                  <a:lnTo>
                    <a:pt x="516257" y="3493067"/>
                  </a:lnTo>
                  <a:lnTo>
                    <a:pt x="517960" y="3533222"/>
                  </a:lnTo>
                  <a:lnTo>
                    <a:pt x="508501" y="3570406"/>
                  </a:lnTo>
                  <a:lnTo>
                    <a:pt x="489559" y="3602968"/>
                  </a:lnTo>
                  <a:lnTo>
                    <a:pt x="462815" y="3629257"/>
                  </a:lnTo>
                  <a:lnTo>
                    <a:pt x="429947" y="3647621"/>
                  </a:lnTo>
                  <a:lnTo>
                    <a:pt x="392636" y="3656411"/>
                  </a:lnTo>
                  <a:lnTo>
                    <a:pt x="352561" y="3653974"/>
                  </a:lnTo>
                  <a:lnTo>
                    <a:pt x="311402" y="3638660"/>
                  </a:lnTo>
                </a:path>
                <a:path w="4427855" h="3656965">
                  <a:moveTo>
                    <a:pt x="665343" y="3412702"/>
                  </a:moveTo>
                  <a:lnTo>
                    <a:pt x="623976" y="3385166"/>
                  </a:lnTo>
                  <a:lnTo>
                    <a:pt x="589778" y="3351299"/>
                  </a:lnTo>
                  <a:lnTo>
                    <a:pt x="563183" y="3312423"/>
                  </a:lnTo>
                  <a:lnTo>
                    <a:pt x="544623" y="3269858"/>
                  </a:lnTo>
                  <a:lnTo>
                    <a:pt x="534531" y="3224927"/>
                  </a:lnTo>
                  <a:lnTo>
                    <a:pt x="533340" y="3178950"/>
                  </a:lnTo>
                  <a:lnTo>
                    <a:pt x="541482" y="3133248"/>
                  </a:lnTo>
                  <a:lnTo>
                    <a:pt x="559390" y="3089144"/>
                  </a:lnTo>
                  <a:lnTo>
                    <a:pt x="586952" y="3047816"/>
                  </a:lnTo>
                  <a:lnTo>
                    <a:pt x="620851" y="3013650"/>
                  </a:lnTo>
                  <a:lnTo>
                    <a:pt x="659765" y="2987081"/>
                  </a:lnTo>
                  <a:lnTo>
                    <a:pt x="702370" y="2968538"/>
                  </a:lnTo>
                  <a:lnTo>
                    <a:pt x="747344" y="2958456"/>
                  </a:lnTo>
                  <a:lnTo>
                    <a:pt x="793365" y="2957266"/>
                  </a:lnTo>
                  <a:lnTo>
                    <a:pt x="839110" y="2965400"/>
                  </a:lnTo>
                  <a:lnTo>
                    <a:pt x="883256" y="2983291"/>
                  </a:lnTo>
                  <a:lnTo>
                    <a:pt x="924624" y="3010827"/>
                  </a:lnTo>
                  <a:lnTo>
                    <a:pt x="958822" y="3044694"/>
                  </a:lnTo>
                  <a:lnTo>
                    <a:pt x="985417" y="3083571"/>
                  </a:lnTo>
                  <a:lnTo>
                    <a:pt x="1003977" y="3126135"/>
                  </a:lnTo>
                  <a:lnTo>
                    <a:pt x="1014069" y="3171067"/>
                  </a:lnTo>
                  <a:lnTo>
                    <a:pt x="1015260" y="3217044"/>
                  </a:lnTo>
                  <a:lnTo>
                    <a:pt x="1007118" y="3262745"/>
                  </a:lnTo>
                  <a:lnTo>
                    <a:pt x="989210" y="3306849"/>
                  </a:lnTo>
                  <a:lnTo>
                    <a:pt x="961647" y="3348177"/>
                  </a:lnTo>
                  <a:lnTo>
                    <a:pt x="927748" y="3382343"/>
                  </a:lnTo>
                  <a:lnTo>
                    <a:pt x="888835" y="3408913"/>
                  </a:lnTo>
                  <a:lnTo>
                    <a:pt x="846229" y="3427455"/>
                  </a:lnTo>
                  <a:lnTo>
                    <a:pt x="801255" y="3437537"/>
                  </a:lnTo>
                  <a:lnTo>
                    <a:pt x="755234" y="3438727"/>
                  </a:lnTo>
                  <a:lnTo>
                    <a:pt x="709490" y="3430593"/>
                  </a:lnTo>
                  <a:lnTo>
                    <a:pt x="665343" y="3412702"/>
                  </a:lnTo>
                </a:path>
                <a:path w="4427855" h="3656965">
                  <a:moveTo>
                    <a:pt x="2470505" y="3191405"/>
                  </a:moveTo>
                  <a:lnTo>
                    <a:pt x="2414521" y="3178318"/>
                  </a:lnTo>
                  <a:lnTo>
                    <a:pt x="2362929" y="3164159"/>
                  </a:lnTo>
                  <a:lnTo>
                    <a:pt x="2314838" y="3148561"/>
                  </a:lnTo>
                  <a:lnTo>
                    <a:pt x="2269357" y="3131152"/>
                  </a:lnTo>
                  <a:lnTo>
                    <a:pt x="2225596" y="3111565"/>
                  </a:lnTo>
                  <a:lnTo>
                    <a:pt x="2182663" y="3089430"/>
                  </a:lnTo>
                  <a:lnTo>
                    <a:pt x="2139668" y="3064376"/>
                  </a:lnTo>
                  <a:lnTo>
                    <a:pt x="2095720" y="3036036"/>
                  </a:lnTo>
                  <a:lnTo>
                    <a:pt x="2031013" y="2992472"/>
                  </a:lnTo>
                  <a:lnTo>
                    <a:pt x="1920179" y="3047121"/>
                  </a:lnTo>
                  <a:lnTo>
                    <a:pt x="1870459" y="3069734"/>
                  </a:lnTo>
                  <a:lnTo>
                    <a:pt x="1817011" y="3090906"/>
                  </a:lnTo>
                  <a:lnTo>
                    <a:pt x="1766253" y="3108264"/>
                  </a:lnTo>
                  <a:lnTo>
                    <a:pt x="1724603" y="3119435"/>
                  </a:lnTo>
                  <a:lnTo>
                    <a:pt x="1676200" y="3128084"/>
                  </a:lnTo>
                  <a:lnTo>
                    <a:pt x="1627965" y="3133867"/>
                  </a:lnTo>
                  <a:lnTo>
                    <a:pt x="1579991" y="3136841"/>
                  </a:lnTo>
                  <a:lnTo>
                    <a:pt x="1532372" y="3137065"/>
                  </a:lnTo>
                  <a:lnTo>
                    <a:pt x="1485201" y="3134596"/>
                  </a:lnTo>
                  <a:lnTo>
                    <a:pt x="1438573" y="3129493"/>
                  </a:lnTo>
                  <a:lnTo>
                    <a:pt x="1392579" y="3121812"/>
                  </a:lnTo>
                  <a:lnTo>
                    <a:pt x="1347314" y="3111613"/>
                  </a:lnTo>
                  <a:lnTo>
                    <a:pt x="1302872" y="3098953"/>
                  </a:lnTo>
                  <a:lnTo>
                    <a:pt x="1259345" y="3083889"/>
                  </a:lnTo>
                  <a:lnTo>
                    <a:pt x="1216828" y="3066480"/>
                  </a:lnTo>
                  <a:lnTo>
                    <a:pt x="1175413" y="3046784"/>
                  </a:lnTo>
                  <a:lnTo>
                    <a:pt x="1135194" y="3024858"/>
                  </a:lnTo>
                  <a:lnTo>
                    <a:pt x="1096265" y="3000760"/>
                  </a:lnTo>
                  <a:lnTo>
                    <a:pt x="1058719" y="2974548"/>
                  </a:lnTo>
                  <a:lnTo>
                    <a:pt x="1022650" y="2946281"/>
                  </a:lnTo>
                  <a:lnTo>
                    <a:pt x="988150" y="2916015"/>
                  </a:lnTo>
                  <a:lnTo>
                    <a:pt x="955314" y="2883809"/>
                  </a:lnTo>
                  <a:lnTo>
                    <a:pt x="924236" y="2849720"/>
                  </a:lnTo>
                  <a:lnTo>
                    <a:pt x="895007" y="2813807"/>
                  </a:lnTo>
                  <a:lnTo>
                    <a:pt x="867723" y="2776127"/>
                  </a:lnTo>
                  <a:lnTo>
                    <a:pt x="842476" y="2736738"/>
                  </a:lnTo>
                  <a:lnTo>
                    <a:pt x="819360" y="2695698"/>
                  </a:lnTo>
                  <a:lnTo>
                    <a:pt x="798469" y="2653066"/>
                  </a:lnTo>
                  <a:lnTo>
                    <a:pt x="779895" y="2608898"/>
                  </a:lnTo>
                  <a:lnTo>
                    <a:pt x="763733" y="2563252"/>
                  </a:lnTo>
                  <a:lnTo>
                    <a:pt x="750075" y="2516188"/>
                  </a:lnTo>
                  <a:lnTo>
                    <a:pt x="739212" y="2478301"/>
                  </a:lnTo>
                  <a:lnTo>
                    <a:pt x="729274" y="2452206"/>
                  </a:lnTo>
                  <a:lnTo>
                    <a:pt x="720131" y="2437627"/>
                  </a:lnTo>
                  <a:lnTo>
                    <a:pt x="711653" y="2434289"/>
                  </a:lnTo>
                  <a:lnTo>
                    <a:pt x="697766" y="2436455"/>
                  </a:lnTo>
                  <a:lnTo>
                    <a:pt x="671843" y="2439169"/>
                  </a:lnTo>
                  <a:lnTo>
                    <a:pt x="637592" y="2442085"/>
                  </a:lnTo>
                  <a:lnTo>
                    <a:pt x="598718" y="2444855"/>
                  </a:lnTo>
                  <a:lnTo>
                    <a:pt x="546768" y="2446228"/>
                  </a:lnTo>
                  <a:lnTo>
                    <a:pt x="496699" y="2443483"/>
                  </a:lnTo>
                  <a:lnTo>
                    <a:pt x="448433" y="2436588"/>
                  </a:lnTo>
                  <a:lnTo>
                    <a:pt x="401892" y="2425513"/>
                  </a:lnTo>
                  <a:lnTo>
                    <a:pt x="356997" y="2410228"/>
                  </a:lnTo>
                  <a:lnTo>
                    <a:pt x="313671" y="2390700"/>
                  </a:lnTo>
                  <a:lnTo>
                    <a:pt x="271836" y="2366900"/>
                  </a:lnTo>
                  <a:lnTo>
                    <a:pt x="231413" y="2338796"/>
                  </a:lnTo>
                  <a:lnTo>
                    <a:pt x="192324" y="2306358"/>
                  </a:lnTo>
                  <a:lnTo>
                    <a:pt x="154492" y="2269555"/>
                  </a:lnTo>
                  <a:lnTo>
                    <a:pt x="114849" y="2225272"/>
                  </a:lnTo>
                  <a:lnTo>
                    <a:pt x="83357" y="2183169"/>
                  </a:lnTo>
                  <a:lnTo>
                    <a:pt x="58132" y="2140027"/>
                  </a:lnTo>
                  <a:lnTo>
                    <a:pt x="37291" y="2092623"/>
                  </a:lnTo>
                  <a:lnTo>
                    <a:pt x="18950" y="2037737"/>
                  </a:lnTo>
                  <a:lnTo>
                    <a:pt x="8060" y="1991269"/>
                  </a:lnTo>
                  <a:lnTo>
                    <a:pt x="1787" y="1941799"/>
                  </a:lnTo>
                  <a:lnTo>
                    <a:pt x="0" y="1890346"/>
                  </a:lnTo>
                  <a:lnTo>
                    <a:pt x="2564" y="1837931"/>
                  </a:lnTo>
                  <a:lnTo>
                    <a:pt x="9349" y="1785574"/>
                  </a:lnTo>
                  <a:lnTo>
                    <a:pt x="20222" y="1734296"/>
                  </a:lnTo>
                  <a:lnTo>
                    <a:pt x="35051" y="1685117"/>
                  </a:lnTo>
                  <a:lnTo>
                    <a:pt x="53703" y="1639057"/>
                  </a:lnTo>
                  <a:lnTo>
                    <a:pt x="76047" y="1597137"/>
                  </a:lnTo>
                  <a:lnTo>
                    <a:pt x="103346" y="1558246"/>
                  </a:lnTo>
                  <a:lnTo>
                    <a:pt x="137812" y="1518069"/>
                  </a:lnTo>
                  <a:lnTo>
                    <a:pt x="177085" y="1478805"/>
                  </a:lnTo>
                  <a:lnTo>
                    <a:pt x="218803" y="1442652"/>
                  </a:lnTo>
                  <a:lnTo>
                    <a:pt x="260606" y="1411811"/>
                  </a:lnTo>
                  <a:lnTo>
                    <a:pt x="300133" y="1388479"/>
                  </a:lnTo>
                  <a:lnTo>
                    <a:pt x="369808" y="1353556"/>
                  </a:lnTo>
                  <a:lnTo>
                    <a:pt x="384934" y="1274940"/>
                  </a:lnTo>
                  <a:lnTo>
                    <a:pt x="395711" y="1228615"/>
                  </a:lnTo>
                  <a:lnTo>
                    <a:pt x="409864" y="1183664"/>
                  </a:lnTo>
                  <a:lnTo>
                    <a:pt x="427237" y="1140215"/>
                  </a:lnTo>
                  <a:lnTo>
                    <a:pt x="447673" y="1098398"/>
                  </a:lnTo>
                  <a:lnTo>
                    <a:pt x="471016" y="1058342"/>
                  </a:lnTo>
                  <a:lnTo>
                    <a:pt x="497107" y="1020177"/>
                  </a:lnTo>
                  <a:lnTo>
                    <a:pt x="525792" y="984032"/>
                  </a:lnTo>
                  <a:lnTo>
                    <a:pt x="556914" y="950036"/>
                  </a:lnTo>
                  <a:lnTo>
                    <a:pt x="590315" y="918317"/>
                  </a:lnTo>
                  <a:lnTo>
                    <a:pt x="625839" y="889007"/>
                  </a:lnTo>
                  <a:lnTo>
                    <a:pt x="663330" y="862233"/>
                  </a:lnTo>
                  <a:lnTo>
                    <a:pt x="702631" y="838124"/>
                  </a:lnTo>
                  <a:lnTo>
                    <a:pt x="743585" y="816811"/>
                  </a:lnTo>
                  <a:lnTo>
                    <a:pt x="786036" y="798423"/>
                  </a:lnTo>
                  <a:lnTo>
                    <a:pt x="829827" y="783087"/>
                  </a:lnTo>
                  <a:lnTo>
                    <a:pt x="874801" y="770935"/>
                  </a:lnTo>
                  <a:lnTo>
                    <a:pt x="920802" y="762095"/>
                  </a:lnTo>
                  <a:lnTo>
                    <a:pt x="967673" y="756696"/>
                  </a:lnTo>
                  <a:lnTo>
                    <a:pt x="1015257" y="754868"/>
                  </a:lnTo>
                  <a:lnTo>
                    <a:pt x="1085574" y="754868"/>
                  </a:lnTo>
                  <a:lnTo>
                    <a:pt x="1093266" y="681343"/>
                  </a:lnTo>
                  <a:lnTo>
                    <a:pt x="1099569" y="636078"/>
                  </a:lnTo>
                  <a:lnTo>
                    <a:pt x="1108892" y="591343"/>
                  </a:lnTo>
                  <a:lnTo>
                    <a:pt x="1121136" y="547255"/>
                  </a:lnTo>
                  <a:lnTo>
                    <a:pt x="1136204" y="503935"/>
                  </a:lnTo>
                  <a:lnTo>
                    <a:pt x="1153997" y="461502"/>
                  </a:lnTo>
                  <a:lnTo>
                    <a:pt x="1174415" y="420075"/>
                  </a:lnTo>
                  <a:lnTo>
                    <a:pt x="1197359" y="379775"/>
                  </a:lnTo>
                  <a:lnTo>
                    <a:pt x="1222731" y="340720"/>
                  </a:lnTo>
                  <a:lnTo>
                    <a:pt x="1250433" y="303030"/>
                  </a:lnTo>
                  <a:lnTo>
                    <a:pt x="1280365" y="266825"/>
                  </a:lnTo>
                  <a:lnTo>
                    <a:pt x="1312428" y="232224"/>
                  </a:lnTo>
                  <a:lnTo>
                    <a:pt x="1346524" y="199347"/>
                  </a:lnTo>
                  <a:lnTo>
                    <a:pt x="1382554" y="168312"/>
                  </a:lnTo>
                  <a:lnTo>
                    <a:pt x="1420418" y="139240"/>
                  </a:lnTo>
                  <a:lnTo>
                    <a:pt x="1460020" y="112251"/>
                  </a:lnTo>
                  <a:lnTo>
                    <a:pt x="1501258" y="87463"/>
                  </a:lnTo>
                  <a:lnTo>
                    <a:pt x="1544035" y="64996"/>
                  </a:lnTo>
                  <a:lnTo>
                    <a:pt x="1588252" y="44969"/>
                  </a:lnTo>
                  <a:lnTo>
                    <a:pt x="1633810" y="27503"/>
                  </a:lnTo>
                  <a:lnTo>
                    <a:pt x="1671334" y="15670"/>
                  </a:lnTo>
                  <a:lnTo>
                    <a:pt x="1749976" y="2951"/>
                  </a:lnTo>
                  <a:lnTo>
                    <a:pt x="1803851" y="617"/>
                  </a:lnTo>
                  <a:lnTo>
                    <a:pt x="1875935" y="0"/>
                  </a:lnTo>
                  <a:lnTo>
                    <a:pt x="1948018" y="617"/>
                  </a:lnTo>
                  <a:lnTo>
                    <a:pt x="2001892" y="2951"/>
                  </a:lnTo>
                  <a:lnTo>
                    <a:pt x="2043937" y="7727"/>
                  </a:lnTo>
                  <a:lnTo>
                    <a:pt x="2118060" y="27503"/>
                  </a:lnTo>
                  <a:lnTo>
                    <a:pt x="2164719" y="45345"/>
                  </a:lnTo>
                  <a:lnTo>
                    <a:pt x="2209907" y="65708"/>
                  </a:lnTo>
                  <a:lnTo>
                    <a:pt x="2253531" y="88506"/>
                  </a:lnTo>
                  <a:lnTo>
                    <a:pt x="2295499" y="113653"/>
                  </a:lnTo>
                  <a:lnTo>
                    <a:pt x="2335720" y="141066"/>
                  </a:lnTo>
                  <a:lnTo>
                    <a:pt x="2374100" y="170660"/>
                  </a:lnTo>
                  <a:lnTo>
                    <a:pt x="2410549" y="202349"/>
                  </a:lnTo>
                  <a:lnTo>
                    <a:pt x="2444974" y="236049"/>
                  </a:lnTo>
                  <a:lnTo>
                    <a:pt x="2477283" y="271674"/>
                  </a:lnTo>
                  <a:lnTo>
                    <a:pt x="2507385" y="309141"/>
                  </a:lnTo>
                  <a:lnTo>
                    <a:pt x="2535186" y="348364"/>
                  </a:lnTo>
                  <a:lnTo>
                    <a:pt x="2560596" y="389258"/>
                  </a:lnTo>
                  <a:lnTo>
                    <a:pt x="2583521" y="431739"/>
                  </a:lnTo>
                  <a:lnTo>
                    <a:pt x="2603871" y="475721"/>
                  </a:lnTo>
                  <a:lnTo>
                    <a:pt x="2618396" y="506824"/>
                  </a:lnTo>
                  <a:lnTo>
                    <a:pt x="2632453" y="531560"/>
                  </a:lnTo>
                  <a:lnTo>
                    <a:pt x="2644582" y="547654"/>
                  </a:lnTo>
                  <a:lnTo>
                    <a:pt x="2653324" y="552829"/>
                  </a:lnTo>
                  <a:lnTo>
                    <a:pt x="2665103" y="549791"/>
                  </a:lnTo>
                  <a:lnTo>
                    <a:pt x="2685661" y="543346"/>
                  </a:lnTo>
                  <a:lnTo>
                    <a:pt x="2712103" y="534440"/>
                  </a:lnTo>
                  <a:lnTo>
                    <a:pt x="2741536" y="524018"/>
                  </a:lnTo>
                  <a:lnTo>
                    <a:pt x="2781934" y="511869"/>
                  </a:lnTo>
                  <a:lnTo>
                    <a:pt x="2827845" y="502368"/>
                  </a:lnTo>
                  <a:lnTo>
                    <a:pt x="2877603" y="495596"/>
                  </a:lnTo>
                  <a:lnTo>
                    <a:pt x="2929539" y="491632"/>
                  </a:lnTo>
                  <a:lnTo>
                    <a:pt x="2981986" y="490559"/>
                  </a:lnTo>
                  <a:lnTo>
                    <a:pt x="3033276" y="492455"/>
                  </a:lnTo>
                  <a:lnTo>
                    <a:pt x="3081741" y="497402"/>
                  </a:lnTo>
                  <a:lnTo>
                    <a:pt x="3125715" y="505480"/>
                  </a:lnTo>
                  <a:lnTo>
                    <a:pt x="3174215" y="518699"/>
                  </a:lnTo>
                  <a:lnTo>
                    <a:pt x="3221681" y="535255"/>
                  </a:lnTo>
                  <a:lnTo>
                    <a:pt x="3267905" y="554984"/>
                  </a:lnTo>
                  <a:lnTo>
                    <a:pt x="3312678" y="577720"/>
                  </a:lnTo>
                  <a:lnTo>
                    <a:pt x="3355791" y="603301"/>
                  </a:lnTo>
                  <a:lnTo>
                    <a:pt x="3397035" y="631562"/>
                  </a:lnTo>
                  <a:lnTo>
                    <a:pt x="3436201" y="662338"/>
                  </a:lnTo>
                  <a:lnTo>
                    <a:pt x="3473080" y="695465"/>
                  </a:lnTo>
                  <a:lnTo>
                    <a:pt x="3507463" y="730780"/>
                  </a:lnTo>
                  <a:lnTo>
                    <a:pt x="3539142" y="768117"/>
                  </a:lnTo>
                  <a:lnTo>
                    <a:pt x="3567907" y="807313"/>
                  </a:lnTo>
                  <a:lnTo>
                    <a:pt x="3593549" y="848203"/>
                  </a:lnTo>
                  <a:lnTo>
                    <a:pt x="3615860" y="890624"/>
                  </a:lnTo>
                  <a:lnTo>
                    <a:pt x="3633855" y="926060"/>
                  </a:lnTo>
                  <a:lnTo>
                    <a:pt x="3647729" y="946519"/>
                  </a:lnTo>
                  <a:lnTo>
                    <a:pt x="3660135" y="954914"/>
                  </a:lnTo>
                  <a:lnTo>
                    <a:pt x="3673723" y="954155"/>
                  </a:lnTo>
                  <a:lnTo>
                    <a:pt x="3709282" y="947315"/>
                  </a:lnTo>
                  <a:lnTo>
                    <a:pt x="3757934" y="942554"/>
                  </a:lnTo>
                  <a:lnTo>
                    <a:pt x="3813721" y="940014"/>
                  </a:lnTo>
                  <a:lnTo>
                    <a:pt x="3870680" y="939839"/>
                  </a:lnTo>
                  <a:lnTo>
                    <a:pt x="3922851" y="942172"/>
                  </a:lnTo>
                  <a:lnTo>
                    <a:pt x="3964273" y="947158"/>
                  </a:lnTo>
                  <a:lnTo>
                    <a:pt x="4008277" y="957341"/>
                  </a:lnTo>
                  <a:lnTo>
                    <a:pt x="4052406" y="971384"/>
                  </a:lnTo>
                  <a:lnTo>
                    <a:pt x="4096259" y="989075"/>
                  </a:lnTo>
                  <a:lnTo>
                    <a:pt x="4139435" y="1010200"/>
                  </a:lnTo>
                  <a:lnTo>
                    <a:pt x="4181534" y="1034546"/>
                  </a:lnTo>
                  <a:lnTo>
                    <a:pt x="4222155" y="1061898"/>
                  </a:lnTo>
                  <a:lnTo>
                    <a:pt x="4260899" y="1092043"/>
                  </a:lnTo>
                  <a:lnTo>
                    <a:pt x="4297364" y="1124769"/>
                  </a:lnTo>
                  <a:lnTo>
                    <a:pt x="4331121" y="1159576"/>
                  </a:lnTo>
                  <a:lnTo>
                    <a:pt x="4361886" y="1195902"/>
                  </a:lnTo>
                  <a:lnTo>
                    <a:pt x="4389656" y="1233607"/>
                  </a:lnTo>
                  <a:lnTo>
                    <a:pt x="4414429" y="1272552"/>
                  </a:lnTo>
                  <a:lnTo>
                    <a:pt x="4427470" y="1296539"/>
                  </a:lnTo>
                </a:path>
                <a:path w="4427855" h="3656965">
                  <a:moveTo>
                    <a:pt x="4427470" y="1905610"/>
                  </a:moveTo>
                  <a:lnTo>
                    <a:pt x="4401335" y="1950750"/>
                  </a:lnTo>
                  <a:lnTo>
                    <a:pt x="4374810" y="1989480"/>
                  </a:lnTo>
                  <a:lnTo>
                    <a:pt x="4345247" y="2026944"/>
                  </a:lnTo>
                  <a:lnTo>
                    <a:pt x="4312645" y="2063004"/>
                  </a:lnTo>
                  <a:lnTo>
                    <a:pt x="4277257" y="2097290"/>
                  </a:lnTo>
                  <a:lnTo>
                    <a:pt x="4240422" y="2128420"/>
                  </a:lnTo>
                  <a:lnTo>
                    <a:pt x="4202171" y="2156382"/>
                  </a:lnTo>
                  <a:lnTo>
                    <a:pt x="4162534" y="2181163"/>
                  </a:lnTo>
                  <a:lnTo>
                    <a:pt x="4121542" y="2202752"/>
                  </a:lnTo>
                  <a:lnTo>
                    <a:pt x="4079224" y="2221136"/>
                  </a:lnTo>
                  <a:lnTo>
                    <a:pt x="4035613" y="2236305"/>
                  </a:lnTo>
                  <a:lnTo>
                    <a:pt x="3990737" y="2248245"/>
                  </a:lnTo>
                  <a:lnTo>
                    <a:pt x="3944628" y="2256945"/>
                  </a:lnTo>
                  <a:lnTo>
                    <a:pt x="3897317" y="2262393"/>
                  </a:lnTo>
                  <a:lnTo>
                    <a:pt x="3848833" y="2264577"/>
                  </a:lnTo>
                  <a:lnTo>
                    <a:pt x="3799207" y="2263486"/>
                  </a:lnTo>
                  <a:lnTo>
                    <a:pt x="3694680" y="2257795"/>
                  </a:lnTo>
                  <a:lnTo>
                    <a:pt x="3680148" y="2347794"/>
                  </a:lnTo>
                  <a:lnTo>
                    <a:pt x="3671237" y="2395868"/>
                  </a:lnTo>
                  <a:lnTo>
                    <a:pt x="3660208" y="2443034"/>
                  </a:lnTo>
                  <a:lnTo>
                    <a:pt x="3647114" y="2489244"/>
                  </a:lnTo>
                  <a:lnTo>
                    <a:pt x="3632010" y="2534455"/>
                  </a:lnTo>
                  <a:lnTo>
                    <a:pt x="3614950" y="2578618"/>
                  </a:lnTo>
                  <a:lnTo>
                    <a:pt x="3595988" y="2621689"/>
                  </a:lnTo>
                  <a:lnTo>
                    <a:pt x="3575180" y="2663622"/>
                  </a:lnTo>
                  <a:lnTo>
                    <a:pt x="3552579" y="2704370"/>
                  </a:lnTo>
                  <a:lnTo>
                    <a:pt x="3528239" y="2743888"/>
                  </a:lnTo>
                  <a:lnTo>
                    <a:pt x="3502215" y="2782129"/>
                  </a:lnTo>
                  <a:lnTo>
                    <a:pt x="3474561" y="2819048"/>
                  </a:lnTo>
                  <a:lnTo>
                    <a:pt x="3445331" y="2854598"/>
                  </a:lnTo>
                  <a:lnTo>
                    <a:pt x="3414580" y="2888734"/>
                  </a:lnTo>
                  <a:lnTo>
                    <a:pt x="3382363" y="2921410"/>
                  </a:lnTo>
                  <a:lnTo>
                    <a:pt x="3348732" y="2952579"/>
                  </a:lnTo>
                  <a:lnTo>
                    <a:pt x="3313744" y="2982196"/>
                  </a:lnTo>
                  <a:lnTo>
                    <a:pt x="3277451" y="3010215"/>
                  </a:lnTo>
                  <a:lnTo>
                    <a:pt x="3239908" y="3036589"/>
                  </a:lnTo>
                  <a:lnTo>
                    <a:pt x="3201171" y="3061274"/>
                  </a:lnTo>
                  <a:lnTo>
                    <a:pt x="3161292" y="3084222"/>
                  </a:lnTo>
                  <a:lnTo>
                    <a:pt x="3120326" y="3105388"/>
                  </a:lnTo>
                  <a:lnTo>
                    <a:pt x="3078328" y="3124726"/>
                  </a:lnTo>
                  <a:lnTo>
                    <a:pt x="3035352" y="3142189"/>
                  </a:lnTo>
                  <a:lnTo>
                    <a:pt x="2991452" y="3157733"/>
                  </a:lnTo>
                  <a:lnTo>
                    <a:pt x="2946683" y="3171310"/>
                  </a:lnTo>
                  <a:lnTo>
                    <a:pt x="2901098" y="3182876"/>
                  </a:lnTo>
                  <a:lnTo>
                    <a:pt x="2854753" y="3192383"/>
                  </a:lnTo>
                  <a:lnTo>
                    <a:pt x="2807701" y="3199787"/>
                  </a:lnTo>
                  <a:lnTo>
                    <a:pt x="2759997" y="3205040"/>
                  </a:lnTo>
                  <a:lnTo>
                    <a:pt x="2711694" y="3208098"/>
                  </a:lnTo>
                  <a:lnTo>
                    <a:pt x="2662849" y="3208913"/>
                  </a:lnTo>
                  <a:lnTo>
                    <a:pt x="2612092" y="3207299"/>
                  </a:lnTo>
                  <a:lnTo>
                    <a:pt x="2558911" y="3203459"/>
                  </a:lnTo>
                  <a:lnTo>
                    <a:pt x="2509616" y="3197969"/>
                  </a:lnTo>
                  <a:lnTo>
                    <a:pt x="2470517" y="3191403"/>
                  </a:lnTo>
                </a:path>
              </a:pathLst>
            </a:custGeom>
            <a:ln w="72602">
              <a:solidFill>
                <a:srgbClr val="000000"/>
              </a:solidFill>
            </a:ln>
          </p:spPr>
          <p:txBody>
            <a:bodyPr wrap="square" lIns="0" tIns="0" rIns="0" bIns="0" rtlCol="0"/>
            <a:lstStyle/>
            <a:p>
              <a:endParaRPr/>
            </a:p>
          </p:txBody>
        </p:sp>
      </p:grpSp>
      <p:pic>
        <p:nvPicPr>
          <p:cNvPr id="9" name="object 9"/>
          <p:cNvPicPr/>
          <p:nvPr/>
        </p:nvPicPr>
        <p:blipFill>
          <a:blip r:embed="rId4" cstate="print"/>
          <a:stretch>
            <a:fillRect/>
          </a:stretch>
        </p:blipFill>
        <p:spPr>
          <a:xfrm>
            <a:off x="7556411" y="303564"/>
            <a:ext cx="2653050" cy="2310375"/>
          </a:xfrm>
          <a:prstGeom prst="rect">
            <a:avLst/>
          </a:prstGeom>
        </p:spPr>
      </p:pic>
      <p:sp>
        <p:nvSpPr>
          <p:cNvPr id="11" name="object 11"/>
          <p:cNvSpPr txBox="1"/>
          <p:nvPr/>
        </p:nvSpPr>
        <p:spPr>
          <a:xfrm>
            <a:off x="729657" y="2759494"/>
            <a:ext cx="5165090" cy="1139543"/>
          </a:xfrm>
          <a:prstGeom prst="rect">
            <a:avLst/>
          </a:prstGeom>
        </p:spPr>
        <p:txBody>
          <a:bodyPr vert="horz" wrap="square" lIns="0" tIns="12065" rIns="0" bIns="0" rtlCol="0">
            <a:spAutoFit/>
          </a:bodyPr>
          <a:lstStyle/>
          <a:p>
            <a:pPr marL="12700" marR="5080">
              <a:lnSpc>
                <a:spcPct val="114300"/>
              </a:lnSpc>
              <a:spcBef>
                <a:spcPts val="95"/>
              </a:spcBef>
            </a:pPr>
            <a:r>
              <a:rPr lang="de-DE" sz="1300" dirty="0">
                <a:cs typeface="Verdana"/>
              </a:rPr>
              <a:t>Ein Beispiel: Wenn ein Regelungsvorschlag bereits ausgearbeitet ist, wird es schwierig sein, ihn zu ändern. Wenn Sie jedoch in der Lage sind, eine Kampagne zu führen, um den Vorschlag zu ändern, während er das Gesetzgebungsverfahren durchläuft, könnte Ihr Einfluss berücksichtigt werden.</a:t>
            </a:r>
            <a:endParaRPr sz="1300" dirty="0">
              <a:cs typeface="Verdana"/>
            </a:endParaRPr>
          </a:p>
        </p:txBody>
      </p:sp>
      <p:sp>
        <p:nvSpPr>
          <p:cNvPr id="12" name="object 12"/>
          <p:cNvSpPr txBox="1"/>
          <p:nvPr/>
        </p:nvSpPr>
        <p:spPr>
          <a:xfrm>
            <a:off x="6798314" y="3494273"/>
            <a:ext cx="2845785" cy="1811650"/>
          </a:xfrm>
          <a:prstGeom prst="rect">
            <a:avLst/>
          </a:prstGeom>
        </p:spPr>
        <p:txBody>
          <a:bodyPr vert="horz" wrap="square" lIns="0" tIns="12700" rIns="0" bIns="0" rtlCol="0">
            <a:spAutoFit/>
          </a:bodyPr>
          <a:lstStyle/>
          <a:p>
            <a:pPr marL="12700" marR="5080" indent="3810">
              <a:lnSpc>
                <a:spcPct val="112300"/>
              </a:lnSpc>
              <a:spcBef>
                <a:spcPts val="100"/>
              </a:spcBef>
            </a:pPr>
            <a:r>
              <a:rPr lang="de-DE" sz="1150" spc="-45" dirty="0">
                <a:cs typeface="Verdana"/>
              </a:rPr>
              <a:t>Verschiedene Länder und Verwaltungen veröffentlichen die Gesetzesinitiativen auf ihren offiziellen Webseiten. </a:t>
            </a:r>
          </a:p>
          <a:p>
            <a:pPr marL="12700" marR="5080" indent="3810">
              <a:lnSpc>
                <a:spcPct val="112300"/>
              </a:lnSpc>
              <a:spcBef>
                <a:spcPts val="100"/>
              </a:spcBef>
            </a:pPr>
            <a:r>
              <a:rPr lang="de-DE" sz="1150" spc="-45" dirty="0">
                <a:cs typeface="Verdana"/>
              </a:rPr>
              <a:t>Zur Gesetzgebung der Europäischen Union findet man hier:</a:t>
            </a:r>
          </a:p>
          <a:p>
            <a:pPr marL="12700" marR="5080" indent="3810" algn="ctr">
              <a:lnSpc>
                <a:spcPct val="112300"/>
              </a:lnSpc>
              <a:spcBef>
                <a:spcPts val="100"/>
              </a:spcBef>
            </a:pPr>
            <a:r>
              <a:rPr sz="1150" spc="-45" dirty="0">
                <a:cs typeface="Verdana"/>
              </a:rPr>
              <a:t>https://eur- </a:t>
            </a:r>
            <a:r>
              <a:rPr sz="1150" spc="-5" dirty="0">
                <a:cs typeface="Verdana"/>
              </a:rPr>
              <a:t>lex.europa.eu/homepage.html? </a:t>
            </a:r>
            <a:r>
              <a:rPr sz="1150" dirty="0">
                <a:cs typeface="Verdana"/>
              </a:rPr>
              <a:t> </a:t>
            </a:r>
            <a:r>
              <a:rPr sz="1150" spc="-20" dirty="0">
                <a:cs typeface="Verdana"/>
              </a:rPr>
              <a:t>locale=</a:t>
            </a:r>
            <a:r>
              <a:rPr sz="1150" spc="-20" dirty="0" err="1">
                <a:cs typeface="Verdana"/>
              </a:rPr>
              <a:t>en</a:t>
            </a:r>
            <a:r>
              <a:rPr lang="de-DE" sz="1150" spc="-20" dirty="0">
                <a:cs typeface="Verdana"/>
              </a:rPr>
              <a:t> </a:t>
            </a:r>
            <a:r>
              <a:rPr sz="1150" spc="-20" dirty="0">
                <a:cs typeface="Verdana"/>
              </a:rPr>
              <a:t> </a:t>
            </a:r>
            <a:r>
              <a:rPr lang="de-DE" sz="1150" spc="-20" dirty="0">
                <a:cs typeface="Verdana"/>
              </a:rPr>
              <a:t> </a:t>
            </a:r>
            <a:r>
              <a:rPr sz="1150" spc="-15" dirty="0">
                <a:cs typeface="Verdana"/>
              </a:rPr>
              <a:t> </a:t>
            </a:r>
            <a:r>
              <a:rPr sz="1150" u="sng" spc="-20" dirty="0">
                <a:cs typeface="Verdana"/>
                <a:hlinkClick r:id="rId5">
                  <a:extLst>
                    <a:ext uri="{A12FA001-AC4F-418D-AE19-62706E023703}">
                      <ahyp:hlinkClr xmlns="" xmlns:ahyp="http://schemas.microsoft.com/office/drawing/2018/hyperlinkcolor" val="tx"/>
                    </a:ext>
                  </a:extLst>
                </a:hlinkClick>
              </a:rPr>
              <a:t>https://www.europarl.europa.eu/legis</a:t>
            </a:r>
            <a:r>
              <a:rPr sz="1150" u="sng" spc="-25" dirty="0">
                <a:cs typeface="Verdana"/>
                <a:hlinkClick r:id="rId5">
                  <a:extLst>
                    <a:ext uri="{A12FA001-AC4F-418D-AE19-62706E023703}">
                      <ahyp:hlinkClr xmlns="" xmlns:ahyp="http://schemas.microsoft.com/office/drawing/2018/hyperlinkcolor" val="tx"/>
                    </a:ext>
                  </a:extLst>
                </a:hlinkClick>
              </a:rPr>
              <a:t>lative-train/</a:t>
            </a:r>
            <a:r>
              <a:rPr lang="de-DE" sz="1150" u="sng" spc="-25" dirty="0">
                <a:cs typeface="Verdana"/>
              </a:rPr>
              <a:t> </a:t>
            </a:r>
            <a:endParaRPr sz="1150" u="sng" dirty="0">
              <a:cs typeface="Verdana"/>
            </a:endParaRPr>
          </a:p>
        </p:txBody>
      </p:sp>
      <p:sp>
        <p:nvSpPr>
          <p:cNvPr id="13" name="object 13"/>
          <p:cNvSpPr txBox="1"/>
          <p:nvPr/>
        </p:nvSpPr>
        <p:spPr>
          <a:xfrm>
            <a:off x="7872968" y="736034"/>
            <a:ext cx="2019935" cy="1060290"/>
          </a:xfrm>
          <a:prstGeom prst="rect">
            <a:avLst/>
          </a:prstGeom>
        </p:spPr>
        <p:txBody>
          <a:bodyPr vert="horz" wrap="square" lIns="0" tIns="12700" rIns="0" bIns="0" rtlCol="0">
            <a:spAutoFit/>
          </a:bodyPr>
          <a:lstStyle/>
          <a:p>
            <a:pPr marL="12065" marR="5080" algn="ctr">
              <a:lnSpc>
                <a:spcPct val="111200"/>
              </a:lnSpc>
              <a:spcBef>
                <a:spcPts val="100"/>
              </a:spcBef>
            </a:pPr>
            <a:r>
              <a:rPr lang="de-DE" sz="1250" dirty="0">
                <a:latin typeface="Verdana"/>
                <a:cs typeface="Verdana"/>
              </a:rPr>
              <a:t>Diese Online-Medien können auch für die EU-Lobbyarbeit nützlich sein: Politico, The Hill oder </a:t>
            </a:r>
            <a:r>
              <a:rPr lang="de-DE" sz="1250" dirty="0" err="1">
                <a:latin typeface="Verdana"/>
                <a:cs typeface="Verdana"/>
              </a:rPr>
              <a:t>Euroactiv</a:t>
            </a:r>
            <a:endParaRPr sz="1250" dirty="0">
              <a:latin typeface="Verdana"/>
              <a:cs typeface="Verdana"/>
            </a:endParaRPr>
          </a:p>
        </p:txBody>
      </p:sp>
      <p:sp>
        <p:nvSpPr>
          <p:cNvPr id="14" name="object 14"/>
          <p:cNvSpPr txBox="1"/>
          <p:nvPr/>
        </p:nvSpPr>
        <p:spPr>
          <a:xfrm>
            <a:off x="6470116" y="6471170"/>
            <a:ext cx="1833653" cy="805285"/>
          </a:xfrm>
          <a:prstGeom prst="rect">
            <a:avLst/>
          </a:prstGeom>
        </p:spPr>
        <p:txBody>
          <a:bodyPr vert="horz" wrap="square" lIns="0" tIns="11430" rIns="0" bIns="0" rtlCol="0">
            <a:spAutoFit/>
          </a:bodyPr>
          <a:lstStyle/>
          <a:p>
            <a:pPr marL="46990" marR="5080" indent="-34925">
              <a:lnSpc>
                <a:spcPct val="116300"/>
              </a:lnSpc>
              <a:spcBef>
                <a:spcPts val="90"/>
              </a:spcBef>
            </a:pPr>
            <a:r>
              <a:rPr sz="900" spc="-10" dirty="0">
                <a:cs typeface="Verdana"/>
              </a:rPr>
              <a:t>Source:The </a:t>
            </a:r>
            <a:r>
              <a:rPr sz="900" spc="35" dirty="0">
                <a:cs typeface="Verdana"/>
              </a:rPr>
              <a:t>European </a:t>
            </a:r>
            <a:r>
              <a:rPr sz="900" spc="45" dirty="0">
                <a:cs typeface="Verdana"/>
              </a:rPr>
              <a:t>guide </a:t>
            </a:r>
            <a:r>
              <a:rPr sz="900" spc="30" dirty="0">
                <a:cs typeface="Verdana"/>
              </a:rPr>
              <a:t>to </a:t>
            </a:r>
            <a:r>
              <a:rPr sz="900" spc="20" dirty="0">
                <a:cs typeface="Verdana"/>
              </a:rPr>
              <a:t>citizen </a:t>
            </a:r>
            <a:r>
              <a:rPr sz="900" spc="15" dirty="0">
                <a:cs typeface="Verdana"/>
              </a:rPr>
              <a:t>lobbying, </a:t>
            </a:r>
            <a:r>
              <a:rPr sz="900" spc="10" dirty="0">
                <a:cs typeface="Verdana"/>
              </a:rPr>
              <a:t>Brussels </a:t>
            </a:r>
            <a:r>
              <a:rPr sz="900" spc="-75" dirty="0">
                <a:cs typeface="Verdana"/>
              </a:rPr>
              <a:t>2019 </a:t>
            </a:r>
            <a:r>
              <a:rPr sz="900" spc="-70" dirty="0">
                <a:cs typeface="Verdana"/>
              </a:rPr>
              <a:t> </a:t>
            </a:r>
            <a:r>
              <a:rPr sz="900" dirty="0">
                <a:cs typeface="Verdana"/>
              </a:rPr>
              <a:t>https://</a:t>
            </a:r>
            <a:r>
              <a:rPr sz="900" dirty="0">
                <a:cs typeface="Verdana"/>
                <a:hlinkClick r:id="rId6"/>
              </a:rPr>
              <a:t>www.thegoodlobby.eu/wp-content/uploads/2019/07/Toolkit-EU.pd</a:t>
            </a:r>
            <a:endParaRPr sz="900" dirty="0">
              <a:cs typeface="Verdana"/>
            </a:endParaRPr>
          </a:p>
        </p:txBody>
      </p:sp>
      <p:cxnSp>
        <p:nvCxnSpPr>
          <p:cNvPr id="15" name="Straight Connector 14">
            <a:extLst>
              <a:ext uri="{FF2B5EF4-FFF2-40B4-BE49-F238E27FC236}">
                <a16:creationId xmlns="" xmlns:a16="http://schemas.microsoft.com/office/drawing/2014/main" id="{0B0B203B-FBDC-BD7A-01CC-FE3CD12E8A23}"/>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 xmlns:a16="http://schemas.microsoft.com/office/drawing/2014/main" id="{23B8C0DE-5C5A-44B9-E221-72C391721A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7" name="Textfeld 16">
            <a:extLst>
              <a:ext uri="{FF2B5EF4-FFF2-40B4-BE49-F238E27FC236}">
                <a16:creationId xmlns="" xmlns:a16="http://schemas.microsoft.com/office/drawing/2014/main" id="{DE41749A-13E7-D0C1-473A-47AA0B8FB217}"/>
              </a:ext>
            </a:extLst>
          </p:cNvPr>
          <p:cNvSpPr txBox="1"/>
          <p:nvPr/>
        </p:nvSpPr>
        <p:spPr>
          <a:xfrm>
            <a:off x="673860" y="1957498"/>
            <a:ext cx="6399535" cy="646331"/>
          </a:xfrm>
          <a:prstGeom prst="rect">
            <a:avLst/>
          </a:prstGeom>
          <a:noFill/>
        </p:spPr>
        <p:txBody>
          <a:bodyPr wrap="square">
            <a:spAutoFit/>
          </a:bodyPr>
          <a:lstStyle/>
          <a:p>
            <a:r>
              <a:rPr lang="en-GB" b="1" dirty="0" err="1"/>
              <a:t>Denken</a:t>
            </a:r>
            <a:r>
              <a:rPr lang="en-GB" b="1" dirty="0"/>
              <a:t> Sie </a:t>
            </a:r>
            <a:r>
              <a:rPr lang="en-GB" b="1" dirty="0" err="1"/>
              <a:t>daran</a:t>
            </a:r>
            <a:r>
              <a:rPr lang="en-GB" b="1" dirty="0"/>
              <a:t>: Je </a:t>
            </a:r>
            <a:r>
              <a:rPr lang="en-GB" b="1" dirty="0" err="1"/>
              <a:t>früher</a:t>
            </a:r>
            <a:r>
              <a:rPr lang="en-GB" b="1" dirty="0"/>
              <a:t> Sie </a:t>
            </a:r>
            <a:r>
              <a:rPr lang="en-GB" b="1" dirty="0" err="1"/>
              <a:t>sich</a:t>
            </a:r>
            <a:r>
              <a:rPr lang="en-GB" b="1" dirty="0"/>
              <a:t> </a:t>
            </a:r>
            <a:r>
              <a:rPr lang="en-GB" b="1" dirty="0" err="1"/>
              <a:t>engagieren</a:t>
            </a:r>
            <a:r>
              <a:rPr lang="en-GB" b="1" dirty="0"/>
              <a:t>, </a:t>
            </a:r>
            <a:r>
              <a:rPr lang="en-GB" b="1" dirty="0" err="1"/>
              <a:t>desto</a:t>
            </a:r>
            <a:r>
              <a:rPr lang="en-GB" b="1" dirty="0"/>
              <a:t> </a:t>
            </a:r>
            <a:r>
              <a:rPr lang="en-GB" b="1" dirty="0" err="1"/>
              <a:t>mehr</a:t>
            </a:r>
            <a:r>
              <a:rPr lang="en-GB" b="1" dirty="0"/>
              <a:t> </a:t>
            </a:r>
            <a:r>
              <a:rPr lang="en-GB" b="1" dirty="0" err="1"/>
              <a:t>können</a:t>
            </a:r>
            <a:r>
              <a:rPr lang="en-GB" b="1" dirty="0"/>
              <a:t> Sie in </a:t>
            </a:r>
            <a:r>
              <a:rPr lang="en-GB" b="1" dirty="0" err="1"/>
              <a:t>einer</a:t>
            </a:r>
            <a:r>
              <a:rPr lang="en-GB" b="1" dirty="0"/>
              <a:t> </a:t>
            </a:r>
            <a:r>
              <a:rPr lang="en-GB" b="1" dirty="0" err="1"/>
              <a:t>Angelegenheit</a:t>
            </a:r>
            <a:r>
              <a:rPr lang="en-GB" b="1" dirty="0"/>
              <a:t> </a:t>
            </a:r>
            <a:r>
              <a:rPr lang="en-GB" b="1" dirty="0" err="1"/>
              <a:t>bewirken</a:t>
            </a:r>
            <a:r>
              <a:rPr lang="en-GB" b="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0497" y="1750842"/>
            <a:ext cx="600710" cy="67945"/>
          </a:xfrm>
          <a:custGeom>
            <a:avLst/>
            <a:gdLst/>
            <a:ahLst/>
            <a:cxnLst/>
            <a:rect l="l" t="t" r="r" b="b"/>
            <a:pathLst>
              <a:path w="600710" h="67944">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800497" y="416111"/>
            <a:ext cx="6788092" cy="929742"/>
          </a:xfrm>
          <a:prstGeom prst="rect">
            <a:avLst/>
          </a:prstGeom>
        </p:spPr>
        <p:txBody>
          <a:bodyPr vert="horz" wrap="square" lIns="0" tIns="12065" rIns="0" bIns="0" rtlCol="0">
            <a:spAutoFit/>
          </a:bodyPr>
          <a:lstStyle/>
          <a:p>
            <a:pPr marL="12700" marR="5080">
              <a:lnSpc>
                <a:spcPct val="101200"/>
              </a:lnSpc>
              <a:spcBef>
                <a:spcPts val="95"/>
              </a:spcBef>
            </a:pPr>
            <a:r>
              <a:rPr lang="de-DE" sz="3000" b="1" spc="265" dirty="0">
                <a:solidFill>
                  <a:srgbClr val="0C45A6"/>
                </a:solidFill>
                <a:cs typeface="Tahoma"/>
              </a:rPr>
              <a:t>Wie macht man erfolgreiche Lobbyarbeit?(3)</a:t>
            </a:r>
            <a:endParaRPr sz="3000" dirty="0">
              <a:cs typeface="Tahoma"/>
            </a:endParaRPr>
          </a:p>
        </p:txBody>
      </p:sp>
      <p:pic>
        <p:nvPicPr>
          <p:cNvPr id="9" name="object 9"/>
          <p:cNvPicPr/>
          <p:nvPr/>
        </p:nvPicPr>
        <p:blipFill>
          <a:blip r:embed="rId2" cstate="print"/>
          <a:stretch>
            <a:fillRect/>
          </a:stretch>
        </p:blipFill>
        <p:spPr>
          <a:xfrm>
            <a:off x="7588589" y="372011"/>
            <a:ext cx="2653050" cy="2310375"/>
          </a:xfrm>
          <a:prstGeom prst="rect">
            <a:avLst/>
          </a:prstGeom>
        </p:spPr>
      </p:pic>
      <p:sp>
        <p:nvSpPr>
          <p:cNvPr id="14" name="object 14"/>
          <p:cNvSpPr txBox="1"/>
          <p:nvPr/>
        </p:nvSpPr>
        <p:spPr>
          <a:xfrm>
            <a:off x="6470116" y="6471170"/>
            <a:ext cx="1833653" cy="805285"/>
          </a:xfrm>
          <a:prstGeom prst="rect">
            <a:avLst/>
          </a:prstGeom>
        </p:spPr>
        <p:txBody>
          <a:bodyPr vert="horz" wrap="square" lIns="0" tIns="11430" rIns="0" bIns="0" rtlCol="0">
            <a:spAutoFit/>
          </a:bodyPr>
          <a:lstStyle/>
          <a:p>
            <a:pPr marL="46990" marR="5080" indent="-34925">
              <a:lnSpc>
                <a:spcPct val="116300"/>
              </a:lnSpc>
              <a:spcBef>
                <a:spcPts val="90"/>
              </a:spcBef>
            </a:pPr>
            <a:r>
              <a:rPr sz="900" spc="-10" dirty="0">
                <a:cs typeface="Verdana"/>
              </a:rPr>
              <a:t>Source:The </a:t>
            </a:r>
            <a:r>
              <a:rPr sz="900" spc="35" dirty="0">
                <a:cs typeface="Verdana"/>
              </a:rPr>
              <a:t>European </a:t>
            </a:r>
            <a:r>
              <a:rPr sz="900" spc="45" dirty="0">
                <a:cs typeface="Verdana"/>
              </a:rPr>
              <a:t>guide </a:t>
            </a:r>
            <a:r>
              <a:rPr sz="900" spc="30" dirty="0">
                <a:cs typeface="Verdana"/>
              </a:rPr>
              <a:t>to </a:t>
            </a:r>
            <a:r>
              <a:rPr sz="900" spc="20" dirty="0">
                <a:cs typeface="Verdana"/>
              </a:rPr>
              <a:t>citizen </a:t>
            </a:r>
            <a:r>
              <a:rPr sz="900" spc="15" dirty="0">
                <a:cs typeface="Verdana"/>
              </a:rPr>
              <a:t>lobbying, </a:t>
            </a:r>
            <a:r>
              <a:rPr sz="900" spc="10" dirty="0">
                <a:cs typeface="Verdana"/>
              </a:rPr>
              <a:t>Brussels </a:t>
            </a:r>
            <a:r>
              <a:rPr sz="900" spc="-75" dirty="0">
                <a:cs typeface="Verdana"/>
              </a:rPr>
              <a:t>2019 </a:t>
            </a:r>
            <a:r>
              <a:rPr sz="900" spc="-70" dirty="0">
                <a:cs typeface="Verdana"/>
              </a:rPr>
              <a:t> </a:t>
            </a:r>
            <a:r>
              <a:rPr sz="900" dirty="0">
                <a:cs typeface="Verdana"/>
              </a:rPr>
              <a:t>https://</a:t>
            </a:r>
            <a:r>
              <a:rPr sz="900" dirty="0">
                <a:cs typeface="Verdana"/>
                <a:hlinkClick r:id="rId3"/>
              </a:rPr>
              <a:t>www.thegoodlobby.eu/wp-content/uploads/2019/07/Toolkit-EU.pd</a:t>
            </a:r>
            <a:endParaRPr sz="900" dirty="0">
              <a:cs typeface="Verdana"/>
            </a:endParaRPr>
          </a:p>
        </p:txBody>
      </p:sp>
      <p:cxnSp>
        <p:nvCxnSpPr>
          <p:cNvPr id="15" name="Straight Connector 14">
            <a:extLst>
              <a:ext uri="{FF2B5EF4-FFF2-40B4-BE49-F238E27FC236}">
                <a16:creationId xmlns="" xmlns:a16="http://schemas.microsoft.com/office/drawing/2014/main" id="{0B0B203B-FBDC-BD7A-01CC-FE3CD12E8A23}"/>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 xmlns:a16="http://schemas.microsoft.com/office/drawing/2014/main" id="{23B8C0DE-5C5A-44B9-E221-72C391721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7" name="Textfeld 16">
            <a:extLst>
              <a:ext uri="{FF2B5EF4-FFF2-40B4-BE49-F238E27FC236}">
                <a16:creationId xmlns="" xmlns:a16="http://schemas.microsoft.com/office/drawing/2014/main" id="{DE41749A-13E7-D0C1-473A-47AA0B8FB217}"/>
              </a:ext>
            </a:extLst>
          </p:cNvPr>
          <p:cNvSpPr txBox="1"/>
          <p:nvPr/>
        </p:nvSpPr>
        <p:spPr>
          <a:xfrm>
            <a:off x="673860" y="1957498"/>
            <a:ext cx="6399535" cy="646331"/>
          </a:xfrm>
          <a:prstGeom prst="rect">
            <a:avLst/>
          </a:prstGeom>
          <a:noFill/>
        </p:spPr>
        <p:txBody>
          <a:bodyPr wrap="square">
            <a:spAutoFit/>
          </a:bodyPr>
          <a:lstStyle/>
          <a:p>
            <a:r>
              <a:rPr lang="en-GB" b="1" dirty="0"/>
              <a:t>Was </a:t>
            </a:r>
            <a:r>
              <a:rPr lang="en-GB" b="1" dirty="0" err="1"/>
              <a:t>gibt</a:t>
            </a:r>
            <a:r>
              <a:rPr lang="en-GB" b="1" dirty="0"/>
              <a:t> es für </a:t>
            </a:r>
            <a:r>
              <a:rPr lang="en-GB" b="1" dirty="0" err="1"/>
              <a:t>Webseiten</a:t>
            </a:r>
            <a:r>
              <a:rPr lang="en-GB" b="1" dirty="0"/>
              <a:t> und </a:t>
            </a:r>
            <a:r>
              <a:rPr lang="en-GB" b="1" dirty="0" err="1"/>
              <a:t>Informationen</a:t>
            </a:r>
            <a:r>
              <a:rPr lang="en-GB" b="1" dirty="0"/>
              <a:t> </a:t>
            </a:r>
            <a:r>
              <a:rPr lang="en-GB" b="1" dirty="0" err="1"/>
              <a:t>über</a:t>
            </a:r>
            <a:r>
              <a:rPr lang="en-GB" b="1" dirty="0"/>
              <a:t> die </a:t>
            </a:r>
            <a:r>
              <a:rPr lang="en-GB" b="1" dirty="0" err="1"/>
              <a:t>Gesetzgebung</a:t>
            </a:r>
            <a:r>
              <a:rPr lang="en-GB" b="1" dirty="0"/>
              <a:t> auf </a:t>
            </a:r>
            <a:r>
              <a:rPr lang="en-GB" b="1" dirty="0" err="1"/>
              <a:t>Bundes</a:t>
            </a:r>
            <a:r>
              <a:rPr lang="en-GB" b="1" dirty="0"/>
              <a:t>-und </a:t>
            </a:r>
            <a:r>
              <a:rPr lang="en-GB" b="1" dirty="0" err="1"/>
              <a:t>Berlinebene</a:t>
            </a:r>
            <a:r>
              <a:rPr lang="en-GB" b="1" dirty="0"/>
              <a:t>? </a:t>
            </a:r>
          </a:p>
        </p:txBody>
      </p:sp>
    </p:spTree>
    <p:extLst>
      <p:ext uri="{BB962C8B-B14F-4D97-AF65-F5344CB8AC3E}">
        <p14:creationId xmlns:p14="http://schemas.microsoft.com/office/powerpoint/2010/main" val="216349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409049"/>
            <a:ext cx="7620000" cy="568744"/>
          </a:xfrm>
          <a:prstGeom prst="rect">
            <a:avLst/>
          </a:prstGeom>
        </p:spPr>
        <p:txBody>
          <a:bodyPr vert="horz" wrap="square" lIns="0" tIns="14604" rIns="0" bIns="0" rtlCol="0">
            <a:spAutoFit/>
          </a:bodyPr>
          <a:lstStyle/>
          <a:p>
            <a:pPr marL="12700">
              <a:lnSpc>
                <a:spcPct val="100000"/>
              </a:lnSpc>
              <a:spcBef>
                <a:spcPts val="114"/>
              </a:spcBef>
            </a:pPr>
            <a:r>
              <a:rPr sz="3600" spc="140" dirty="0">
                <a:latin typeface="+mn-lt"/>
              </a:rPr>
              <a:t>S</a:t>
            </a:r>
            <a:r>
              <a:rPr lang="de-DE" sz="3600" spc="140" dirty="0" err="1">
                <a:latin typeface="+mn-lt"/>
              </a:rPr>
              <a:t>takeholder</a:t>
            </a:r>
            <a:r>
              <a:rPr lang="de-DE" sz="3600" spc="140" dirty="0">
                <a:latin typeface="+mn-lt"/>
              </a:rPr>
              <a:t>-Mapping</a:t>
            </a:r>
            <a:endParaRPr sz="3600" dirty="0">
              <a:latin typeface="+mn-lt"/>
            </a:endParaRPr>
          </a:p>
        </p:txBody>
      </p:sp>
      <p:sp>
        <p:nvSpPr>
          <p:cNvPr id="3" name="object 3"/>
          <p:cNvSpPr/>
          <p:nvPr/>
        </p:nvSpPr>
        <p:spPr>
          <a:xfrm>
            <a:off x="4388113" y="1414045"/>
            <a:ext cx="650240" cy="69215"/>
          </a:xfrm>
          <a:custGeom>
            <a:avLst/>
            <a:gdLst/>
            <a:ahLst/>
            <a:cxnLst/>
            <a:rect l="l" t="t" r="r" b="b"/>
            <a:pathLst>
              <a:path w="650239" h="69215">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pic>
        <p:nvPicPr>
          <p:cNvPr id="5" name="object 5"/>
          <p:cNvPicPr/>
          <p:nvPr/>
        </p:nvPicPr>
        <p:blipFill>
          <a:blip r:embed="rId2" cstate="print"/>
          <a:stretch>
            <a:fillRect/>
          </a:stretch>
        </p:blipFill>
        <p:spPr>
          <a:xfrm>
            <a:off x="6441773" y="2526094"/>
            <a:ext cx="3724222" cy="3407115"/>
          </a:xfrm>
          <a:prstGeom prst="rect">
            <a:avLst/>
          </a:prstGeom>
        </p:spPr>
      </p:pic>
      <p:sp>
        <p:nvSpPr>
          <p:cNvPr id="12" name="object 12"/>
          <p:cNvSpPr txBox="1"/>
          <p:nvPr/>
        </p:nvSpPr>
        <p:spPr>
          <a:xfrm>
            <a:off x="417576" y="6394880"/>
            <a:ext cx="4930775" cy="323230"/>
          </a:xfrm>
          <a:prstGeom prst="rect">
            <a:avLst/>
          </a:prstGeom>
        </p:spPr>
        <p:txBody>
          <a:bodyPr vert="horz" wrap="square" lIns="0" tIns="11430" rIns="0" bIns="0" rtlCol="0">
            <a:spAutoFit/>
          </a:bodyPr>
          <a:lstStyle/>
          <a:p>
            <a:pPr marL="46990" marR="5080" indent="-34925">
              <a:lnSpc>
                <a:spcPct val="116300"/>
              </a:lnSpc>
              <a:spcBef>
                <a:spcPts val="90"/>
              </a:spcBef>
            </a:pPr>
            <a:r>
              <a:rPr sz="900" spc="-10" dirty="0">
                <a:cs typeface="Verdana"/>
              </a:rPr>
              <a:t>Source:The </a:t>
            </a:r>
            <a:r>
              <a:rPr sz="900" spc="35" dirty="0">
                <a:cs typeface="Verdana"/>
              </a:rPr>
              <a:t>European </a:t>
            </a:r>
            <a:r>
              <a:rPr sz="900" spc="45" dirty="0">
                <a:cs typeface="Verdana"/>
              </a:rPr>
              <a:t>guide </a:t>
            </a:r>
            <a:r>
              <a:rPr sz="900" spc="30" dirty="0">
                <a:cs typeface="Verdana"/>
              </a:rPr>
              <a:t>to </a:t>
            </a:r>
            <a:r>
              <a:rPr sz="900" spc="20" dirty="0">
                <a:cs typeface="Verdana"/>
              </a:rPr>
              <a:t>citizen </a:t>
            </a:r>
            <a:r>
              <a:rPr sz="900" spc="15" dirty="0">
                <a:cs typeface="Verdana"/>
              </a:rPr>
              <a:t>lobbying, </a:t>
            </a:r>
            <a:r>
              <a:rPr sz="900" spc="10" dirty="0">
                <a:cs typeface="Verdana"/>
              </a:rPr>
              <a:t>Brussels </a:t>
            </a:r>
            <a:r>
              <a:rPr sz="900" spc="-75" dirty="0">
                <a:cs typeface="Verdana"/>
              </a:rPr>
              <a:t>2019 </a:t>
            </a:r>
            <a:r>
              <a:rPr sz="900" spc="-70" dirty="0">
                <a:cs typeface="Verdana"/>
              </a:rPr>
              <a:t> </a:t>
            </a:r>
            <a:r>
              <a:rPr sz="900" dirty="0">
                <a:cs typeface="Verdana"/>
              </a:rPr>
              <a:t>https://</a:t>
            </a:r>
            <a:r>
              <a:rPr sz="900" dirty="0">
                <a:cs typeface="Verdana"/>
                <a:hlinkClick r:id="rId3"/>
              </a:rPr>
              <a:t>www.thegoodlobby.eu/wp-content/uploads/2019/07/Toolkit-EU.pdf</a:t>
            </a:r>
            <a:endParaRPr sz="900" dirty="0">
              <a:cs typeface="Verdana"/>
            </a:endParaRPr>
          </a:p>
        </p:txBody>
      </p:sp>
      <p:cxnSp>
        <p:nvCxnSpPr>
          <p:cNvPr id="4" name="Straight Connector 3">
            <a:extLst>
              <a:ext uri="{FF2B5EF4-FFF2-40B4-BE49-F238E27FC236}">
                <a16:creationId xmlns="" xmlns:a16="http://schemas.microsoft.com/office/drawing/2014/main" id="{BFD56B77-B90E-09FE-3698-1549327D5A4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53BFDCBB-3FD5-DA3A-A98C-DCE6C2848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4" name="Textfeld 13">
            <a:extLst>
              <a:ext uri="{FF2B5EF4-FFF2-40B4-BE49-F238E27FC236}">
                <a16:creationId xmlns="" xmlns:a16="http://schemas.microsoft.com/office/drawing/2014/main" id="{ECFF2577-CCEC-424B-C7B2-4529ACD14E15}"/>
              </a:ext>
            </a:extLst>
          </p:cNvPr>
          <p:cNvSpPr txBox="1"/>
          <p:nvPr/>
        </p:nvSpPr>
        <p:spPr>
          <a:xfrm>
            <a:off x="704676" y="1483260"/>
            <a:ext cx="5349922" cy="4185761"/>
          </a:xfrm>
          <a:prstGeom prst="rect">
            <a:avLst/>
          </a:prstGeom>
          <a:noFill/>
        </p:spPr>
        <p:txBody>
          <a:bodyPr wrap="square">
            <a:spAutoFit/>
          </a:bodyPr>
          <a:lstStyle/>
          <a:p>
            <a:r>
              <a:rPr lang="de-DE" sz="1400" dirty="0"/>
              <a:t>Die Erfassung der Interessengruppen (Stakeholder) hilft Ihnen, besser zu verstehen, wer Ihre Verbündeten sein können und wer Ihnen im Weg steht. Deshalb ist sie eine Schlüsselstrategie für eine erfolgreiche Netzwerk- und Lobbyarbeit.  Sie hilft Ihnen auch bei der Bildung von Koalitionen!</a:t>
            </a:r>
          </a:p>
          <a:p>
            <a:endParaRPr lang="de-DE" sz="1400" dirty="0"/>
          </a:p>
          <a:p>
            <a:r>
              <a:rPr lang="de-DE" sz="1400" dirty="0"/>
              <a:t> 4 wichtige Gruppen:   </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Politische Entscheidungsträger*innen und Vertreter*innen: Auf sie sollten Sie sich hauptsächlich konzentrieren, da sie die Macht haben, </a:t>
            </a:r>
            <a:r>
              <a:rPr lang="de-DE" sz="1400" dirty="0" err="1"/>
              <a:t>Policies</a:t>
            </a:r>
            <a:r>
              <a:rPr lang="de-DE" sz="1400" dirty="0"/>
              <a:t>/Gesetze umzusetzen/zu ändern;</a:t>
            </a:r>
          </a:p>
          <a:p>
            <a:pPr marL="285750" indent="-285750">
              <a:buFont typeface="Arial" panose="020B0604020202020204" pitchFamily="34" charset="0"/>
              <a:buChar char="•"/>
            </a:pPr>
            <a:r>
              <a:rPr lang="de-DE" sz="1400" dirty="0"/>
              <a:t>Verbündete:  NGOs, Migrant*</a:t>
            </a:r>
            <a:r>
              <a:rPr lang="de-DE" sz="1400" dirty="0" err="1"/>
              <a:t>innenorganisationen</a:t>
            </a:r>
            <a:r>
              <a:rPr lang="de-DE" sz="1400" dirty="0"/>
              <a:t>, gleichgesinnte Organisationen und Expert*innen, die ihre Ressourcen und ihr Wissen teilen können;</a:t>
            </a:r>
          </a:p>
          <a:p>
            <a:pPr marL="285750" indent="-285750">
              <a:buFont typeface="Arial" panose="020B0604020202020204" pitchFamily="34" charset="0"/>
              <a:buChar char="•"/>
            </a:pPr>
            <a:r>
              <a:rPr lang="de-DE" sz="1400" dirty="0"/>
              <a:t>Gegner*innen: Akteur*innen, die nicht mit Ihnen übereinstimmen und möglicherweise gegen Ihre Interessen sind;</a:t>
            </a:r>
          </a:p>
          <a:p>
            <a:pPr marL="285750" indent="-285750">
              <a:buFont typeface="Arial" panose="020B0604020202020204" pitchFamily="34" charset="0"/>
              <a:buChar char="•"/>
            </a:pPr>
            <a:r>
              <a:rPr lang="de-DE" sz="1400" dirty="0"/>
              <a:t>Beeinflusser*innen: Nicht-Expert*innen, die die Macht haben, die öffentliche Meinung und Ihre Zielgruppen auf formelle oder inoffizielle Weise zu beeinflussen.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5823" y="727287"/>
            <a:ext cx="7319277" cy="1120178"/>
          </a:xfrm>
          <a:prstGeom prst="rect">
            <a:avLst/>
          </a:prstGeom>
        </p:spPr>
        <p:txBody>
          <a:bodyPr vert="horz" wrap="square" lIns="0" tIns="12065" rIns="0" bIns="0" rtlCol="0">
            <a:spAutoFit/>
          </a:bodyPr>
          <a:lstStyle/>
          <a:p>
            <a:pPr marL="12700" marR="5080">
              <a:lnSpc>
                <a:spcPct val="100499"/>
              </a:lnSpc>
              <a:spcBef>
                <a:spcPts val="95"/>
              </a:spcBef>
            </a:pPr>
            <a:r>
              <a:rPr lang="de-DE" sz="3600" spc="290" dirty="0">
                <a:latin typeface="+mn-lt"/>
              </a:rPr>
              <a:t>Wie sollte man seine Anliegen kommunizieren? (1)</a:t>
            </a:r>
            <a:endParaRPr sz="3600" dirty="0">
              <a:latin typeface="+mn-lt"/>
            </a:endParaRPr>
          </a:p>
        </p:txBody>
      </p:sp>
      <p:sp>
        <p:nvSpPr>
          <p:cNvPr id="12" name="object 12"/>
          <p:cNvSpPr txBox="1"/>
          <p:nvPr/>
        </p:nvSpPr>
        <p:spPr>
          <a:xfrm>
            <a:off x="293299" y="6631416"/>
            <a:ext cx="2633980" cy="483915"/>
          </a:xfrm>
          <a:prstGeom prst="rect">
            <a:avLst/>
          </a:prstGeom>
        </p:spPr>
        <p:txBody>
          <a:bodyPr vert="horz" wrap="square" lIns="0" tIns="11430" rIns="0" bIns="0" rtlCol="0">
            <a:spAutoFit/>
          </a:bodyPr>
          <a:lstStyle/>
          <a:p>
            <a:pPr marL="12700" marR="5080">
              <a:lnSpc>
                <a:spcPct val="116300"/>
              </a:lnSpc>
              <a:spcBef>
                <a:spcPts val="90"/>
              </a:spcBef>
            </a:pPr>
            <a:r>
              <a:rPr sz="900" spc="-55" dirty="0">
                <a:cs typeface="Verdana"/>
              </a:rPr>
              <a:t>S</a:t>
            </a:r>
            <a:r>
              <a:rPr sz="900" spc="35" dirty="0">
                <a:cs typeface="Verdana"/>
              </a:rPr>
              <a:t>o</a:t>
            </a:r>
            <a:r>
              <a:rPr sz="900" spc="55" dirty="0">
                <a:cs typeface="Verdana"/>
              </a:rPr>
              <a:t>u</a:t>
            </a:r>
            <a:r>
              <a:rPr sz="900" spc="-20" dirty="0">
                <a:cs typeface="Verdana"/>
              </a:rPr>
              <a:t>r</a:t>
            </a:r>
            <a:r>
              <a:rPr sz="900" spc="55" dirty="0">
                <a:cs typeface="Verdana"/>
              </a:rPr>
              <a:t>c</a:t>
            </a:r>
            <a:r>
              <a:rPr sz="900" spc="20" dirty="0">
                <a:cs typeface="Verdana"/>
              </a:rPr>
              <a:t>e</a:t>
            </a:r>
            <a:r>
              <a:rPr sz="900" spc="-240" dirty="0">
                <a:cs typeface="Verdana"/>
              </a:rPr>
              <a:t>:</a:t>
            </a:r>
            <a:r>
              <a:rPr sz="900" spc="-30" dirty="0">
                <a:cs typeface="Verdana"/>
              </a:rPr>
              <a:t>T</a:t>
            </a:r>
            <a:r>
              <a:rPr sz="900" spc="60" dirty="0">
                <a:cs typeface="Verdana"/>
              </a:rPr>
              <a:t>h</a:t>
            </a:r>
            <a:r>
              <a:rPr sz="900" spc="25" dirty="0">
                <a:cs typeface="Verdana"/>
              </a:rPr>
              <a:t>e</a:t>
            </a:r>
            <a:r>
              <a:rPr sz="900" spc="-85" dirty="0">
                <a:cs typeface="Verdana"/>
              </a:rPr>
              <a:t> </a:t>
            </a:r>
            <a:r>
              <a:rPr sz="900" spc="50" dirty="0">
                <a:cs typeface="Verdana"/>
              </a:rPr>
              <a:t>E</a:t>
            </a:r>
            <a:r>
              <a:rPr sz="900" spc="55" dirty="0">
                <a:cs typeface="Verdana"/>
              </a:rPr>
              <a:t>u</a:t>
            </a:r>
            <a:r>
              <a:rPr sz="900" spc="-20" dirty="0">
                <a:cs typeface="Verdana"/>
              </a:rPr>
              <a:t>r</a:t>
            </a:r>
            <a:r>
              <a:rPr sz="900" spc="35" dirty="0">
                <a:cs typeface="Verdana"/>
              </a:rPr>
              <a:t>o</a:t>
            </a:r>
            <a:r>
              <a:rPr sz="900" spc="70" dirty="0">
                <a:cs typeface="Verdana"/>
              </a:rPr>
              <a:t>p</a:t>
            </a:r>
            <a:r>
              <a:rPr sz="900" spc="20" dirty="0">
                <a:cs typeface="Verdana"/>
              </a:rPr>
              <a:t>e</a:t>
            </a:r>
            <a:r>
              <a:rPr sz="900" dirty="0">
                <a:cs typeface="Verdana"/>
              </a:rPr>
              <a:t>a</a:t>
            </a:r>
            <a:r>
              <a:rPr sz="900" spc="65" dirty="0">
                <a:cs typeface="Verdana"/>
              </a:rPr>
              <a:t>n</a:t>
            </a:r>
            <a:r>
              <a:rPr sz="900" spc="-85" dirty="0">
                <a:cs typeface="Verdana"/>
              </a:rPr>
              <a:t> </a:t>
            </a:r>
            <a:r>
              <a:rPr sz="900" spc="80" dirty="0">
                <a:cs typeface="Verdana"/>
              </a:rPr>
              <a:t>g</a:t>
            </a:r>
            <a:r>
              <a:rPr sz="900" spc="55" dirty="0">
                <a:cs typeface="Verdana"/>
              </a:rPr>
              <a:t>u</a:t>
            </a:r>
            <a:r>
              <a:rPr sz="900" dirty="0">
                <a:cs typeface="Verdana"/>
              </a:rPr>
              <a:t>i</a:t>
            </a:r>
            <a:r>
              <a:rPr sz="900" spc="70" dirty="0">
                <a:cs typeface="Verdana"/>
              </a:rPr>
              <a:t>d</a:t>
            </a:r>
            <a:r>
              <a:rPr sz="900" spc="25" dirty="0">
                <a:cs typeface="Verdana"/>
              </a:rPr>
              <a:t>e</a:t>
            </a:r>
            <a:r>
              <a:rPr sz="900" spc="-85" dirty="0">
                <a:cs typeface="Verdana"/>
              </a:rPr>
              <a:t> </a:t>
            </a:r>
            <a:r>
              <a:rPr sz="900" spc="20" dirty="0">
                <a:cs typeface="Verdana"/>
              </a:rPr>
              <a:t>t</a:t>
            </a:r>
            <a:r>
              <a:rPr sz="900" spc="40" dirty="0">
                <a:cs typeface="Verdana"/>
              </a:rPr>
              <a:t>o</a:t>
            </a:r>
            <a:r>
              <a:rPr sz="900" spc="-85" dirty="0">
                <a:cs typeface="Verdana"/>
              </a:rPr>
              <a:t> </a:t>
            </a:r>
            <a:r>
              <a:rPr sz="900" spc="55" dirty="0">
                <a:cs typeface="Verdana"/>
              </a:rPr>
              <a:t>c</a:t>
            </a:r>
            <a:r>
              <a:rPr sz="900" dirty="0">
                <a:cs typeface="Verdana"/>
              </a:rPr>
              <a:t>i</a:t>
            </a:r>
            <a:r>
              <a:rPr sz="900" spc="20" dirty="0">
                <a:cs typeface="Verdana"/>
              </a:rPr>
              <a:t>t</a:t>
            </a:r>
            <a:r>
              <a:rPr sz="900" dirty="0">
                <a:cs typeface="Verdana"/>
              </a:rPr>
              <a:t>i</a:t>
            </a:r>
            <a:r>
              <a:rPr sz="900" spc="-5" dirty="0">
                <a:cs typeface="Verdana"/>
              </a:rPr>
              <a:t>z</a:t>
            </a:r>
            <a:r>
              <a:rPr sz="900" spc="20" dirty="0">
                <a:cs typeface="Verdana"/>
              </a:rPr>
              <a:t>e</a:t>
            </a:r>
            <a:r>
              <a:rPr sz="900" spc="45" dirty="0">
                <a:cs typeface="Verdana"/>
              </a:rPr>
              <a:t>n  </a:t>
            </a:r>
            <a:r>
              <a:rPr sz="900" spc="15" dirty="0">
                <a:cs typeface="Verdana"/>
              </a:rPr>
              <a:t>lobbying, </a:t>
            </a:r>
            <a:r>
              <a:rPr sz="900" spc="10" dirty="0">
                <a:cs typeface="Verdana"/>
              </a:rPr>
              <a:t>Brussels </a:t>
            </a:r>
            <a:r>
              <a:rPr sz="900" spc="-70" dirty="0">
                <a:cs typeface="Verdana"/>
              </a:rPr>
              <a:t>2019 </a:t>
            </a:r>
            <a:r>
              <a:rPr sz="900" spc="-65" dirty="0">
                <a:cs typeface="Verdana"/>
              </a:rPr>
              <a:t> </a:t>
            </a:r>
            <a:r>
              <a:rPr sz="900" spc="5" dirty="0">
                <a:cs typeface="Verdana"/>
              </a:rPr>
              <a:t>https://</a:t>
            </a:r>
            <a:r>
              <a:rPr sz="900" spc="5" dirty="0">
                <a:cs typeface="Verdana"/>
                <a:hlinkClick r:id="rId2"/>
              </a:rPr>
              <a:t>www.thegoodlobby.eu/wp- </a:t>
            </a:r>
            <a:r>
              <a:rPr sz="900" spc="10" dirty="0">
                <a:cs typeface="Verdana"/>
              </a:rPr>
              <a:t> </a:t>
            </a:r>
            <a:r>
              <a:rPr sz="900" spc="-5" dirty="0">
                <a:cs typeface="Verdana"/>
              </a:rPr>
              <a:t>content/uploads/2019/07/Toolkit-EU.pdf</a:t>
            </a:r>
            <a:endParaRPr sz="900" dirty="0">
              <a:cs typeface="Verdana"/>
            </a:endParaRPr>
          </a:p>
        </p:txBody>
      </p:sp>
      <p:cxnSp>
        <p:nvCxnSpPr>
          <p:cNvPr id="5" name="Straight Connector 4">
            <a:extLst>
              <a:ext uri="{FF2B5EF4-FFF2-40B4-BE49-F238E27FC236}">
                <a16:creationId xmlns="" xmlns:a16="http://schemas.microsoft.com/office/drawing/2014/main" id="{474E4598-033B-12A9-9F93-1DFC4974E8C8}"/>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FE4D30B7-7333-DE98-7FBE-ED26DC59F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graphicFrame>
        <p:nvGraphicFramePr>
          <p:cNvPr id="14" name="object 8">
            <a:extLst>
              <a:ext uri="{FF2B5EF4-FFF2-40B4-BE49-F238E27FC236}">
                <a16:creationId xmlns="" xmlns:a16="http://schemas.microsoft.com/office/drawing/2014/main" id="{A60EDCF1-B54E-06D5-E91D-D98626877BC6}"/>
              </a:ext>
            </a:extLst>
          </p:cNvPr>
          <p:cNvGraphicFramePr/>
          <p:nvPr>
            <p:extLst>
              <p:ext uri="{D42A27DB-BD31-4B8C-83A1-F6EECF244321}">
                <p14:modId xmlns:p14="http://schemas.microsoft.com/office/powerpoint/2010/main" val="979076652"/>
              </p:ext>
            </p:extLst>
          </p:nvPr>
        </p:nvGraphicFramePr>
        <p:xfrm>
          <a:off x="465823" y="2162850"/>
          <a:ext cx="10227577" cy="3770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8500" y="1552475"/>
            <a:ext cx="8111249" cy="4803748"/>
          </a:xfrm>
          <a:prstGeom prst="rect">
            <a:avLst/>
          </a:prstGeom>
        </p:spPr>
      </p:pic>
      <p:sp>
        <p:nvSpPr>
          <p:cNvPr id="3" name="object 3"/>
          <p:cNvSpPr txBox="1">
            <a:spLocks noGrp="1"/>
          </p:cNvSpPr>
          <p:nvPr>
            <p:ph type="title"/>
          </p:nvPr>
        </p:nvSpPr>
        <p:spPr>
          <a:xfrm>
            <a:off x="967535" y="432297"/>
            <a:ext cx="8259797" cy="1120178"/>
          </a:xfrm>
          <a:prstGeom prst="rect">
            <a:avLst/>
          </a:prstGeom>
        </p:spPr>
        <p:txBody>
          <a:bodyPr vert="horz" wrap="square" lIns="0" tIns="12065" rIns="0" bIns="0" rtlCol="0">
            <a:spAutoFit/>
          </a:bodyPr>
          <a:lstStyle/>
          <a:p>
            <a:pPr marL="12700" marR="5080">
              <a:lnSpc>
                <a:spcPct val="100499"/>
              </a:lnSpc>
              <a:spcBef>
                <a:spcPts val="95"/>
              </a:spcBef>
            </a:pPr>
            <a:r>
              <a:rPr lang="de-DE" sz="3600" spc="290" dirty="0">
                <a:latin typeface="+mn-lt"/>
              </a:rPr>
              <a:t>Wie sollte man sein Anliegen kommunizieren? (2)</a:t>
            </a:r>
            <a:endParaRPr sz="3600" dirty="0">
              <a:latin typeface="+mn-lt"/>
            </a:endParaRPr>
          </a:p>
        </p:txBody>
      </p:sp>
      <p:sp>
        <p:nvSpPr>
          <p:cNvPr id="4" name="object 4"/>
          <p:cNvSpPr txBox="1"/>
          <p:nvPr/>
        </p:nvSpPr>
        <p:spPr>
          <a:xfrm>
            <a:off x="459001" y="7000554"/>
            <a:ext cx="4840605" cy="323230"/>
          </a:xfrm>
          <a:prstGeom prst="rect">
            <a:avLst/>
          </a:prstGeom>
        </p:spPr>
        <p:txBody>
          <a:bodyPr vert="horz" wrap="square" lIns="0" tIns="11430" rIns="0" bIns="0" rtlCol="0">
            <a:spAutoFit/>
          </a:bodyPr>
          <a:lstStyle/>
          <a:p>
            <a:pPr marL="44450" marR="5080" indent="-32384">
              <a:lnSpc>
                <a:spcPct val="116300"/>
              </a:lnSpc>
              <a:spcBef>
                <a:spcPts val="90"/>
              </a:spcBef>
            </a:pPr>
            <a:r>
              <a:rPr sz="900" spc="-20" dirty="0">
                <a:cs typeface="Verdana"/>
              </a:rPr>
              <a:t>Source:The </a:t>
            </a:r>
            <a:r>
              <a:rPr sz="900" dirty="0">
                <a:cs typeface="Verdana"/>
              </a:rPr>
              <a:t>European </a:t>
            </a:r>
            <a:r>
              <a:rPr sz="900" spc="-10" dirty="0">
                <a:cs typeface="Verdana"/>
              </a:rPr>
              <a:t>guide </a:t>
            </a:r>
            <a:r>
              <a:rPr sz="900" spc="25" dirty="0">
                <a:cs typeface="Verdana"/>
              </a:rPr>
              <a:t>to </a:t>
            </a:r>
            <a:r>
              <a:rPr sz="900" dirty="0">
                <a:cs typeface="Verdana"/>
              </a:rPr>
              <a:t>citizen </a:t>
            </a:r>
            <a:r>
              <a:rPr sz="900" spc="-5" dirty="0">
                <a:cs typeface="Verdana"/>
              </a:rPr>
              <a:t>lobbying, </a:t>
            </a:r>
            <a:r>
              <a:rPr sz="900" dirty="0">
                <a:cs typeface="Verdana"/>
              </a:rPr>
              <a:t>Brussels </a:t>
            </a:r>
            <a:r>
              <a:rPr sz="900" spc="-15" dirty="0">
                <a:cs typeface="Verdana"/>
              </a:rPr>
              <a:t>2019 </a:t>
            </a:r>
            <a:r>
              <a:rPr sz="900" spc="-10" dirty="0">
                <a:cs typeface="Verdana"/>
              </a:rPr>
              <a:t> https://</a:t>
            </a:r>
            <a:r>
              <a:rPr sz="900" spc="-10" dirty="0">
                <a:cs typeface="Verdana"/>
                <a:hlinkClick r:id="rId3"/>
              </a:rPr>
              <a:t>www.thegoodlobby.eu/wp-content/uploads/2019/07/Toolkit-EU.pdf</a:t>
            </a:r>
            <a:endParaRPr sz="900" dirty="0">
              <a:cs typeface="Verdana"/>
            </a:endParaRPr>
          </a:p>
        </p:txBody>
      </p:sp>
      <p:sp>
        <p:nvSpPr>
          <p:cNvPr id="6" name="object 6"/>
          <p:cNvSpPr txBox="1"/>
          <p:nvPr/>
        </p:nvSpPr>
        <p:spPr>
          <a:xfrm>
            <a:off x="1139816" y="387614"/>
            <a:ext cx="216535" cy="251351"/>
          </a:xfrm>
          <a:prstGeom prst="rect">
            <a:avLst/>
          </a:prstGeom>
        </p:spPr>
        <p:txBody>
          <a:bodyPr vert="horz" wrap="square" lIns="0" tIns="12700" rIns="0" bIns="0" rtlCol="0">
            <a:spAutoFit/>
          </a:bodyPr>
          <a:lstStyle/>
          <a:p>
            <a:pPr marL="12700">
              <a:lnSpc>
                <a:spcPct val="100000"/>
              </a:lnSpc>
              <a:spcBef>
                <a:spcPts val="100"/>
              </a:spcBef>
            </a:pPr>
            <a:endParaRPr sz="1550" dirty="0">
              <a:latin typeface="Verdana"/>
              <a:cs typeface="Verdana"/>
            </a:endParaRPr>
          </a:p>
        </p:txBody>
      </p:sp>
      <p:cxnSp>
        <p:nvCxnSpPr>
          <p:cNvPr id="7" name="Straight Connector 6">
            <a:extLst>
              <a:ext uri="{FF2B5EF4-FFF2-40B4-BE49-F238E27FC236}">
                <a16:creationId xmlns="" xmlns:a16="http://schemas.microsoft.com/office/drawing/2014/main" id="{97FD7C0E-1E6D-087C-973D-4702C560348D}"/>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A4CA07A2-463A-8342-6AC7-63A1BCECD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10666" y="1917683"/>
            <a:ext cx="2101215" cy="3002915"/>
            <a:chOff x="1610666" y="1917683"/>
            <a:chExt cx="2101215" cy="3002915"/>
          </a:xfrm>
        </p:grpSpPr>
        <p:sp>
          <p:nvSpPr>
            <p:cNvPr id="3" name="object 3"/>
            <p:cNvSpPr/>
            <p:nvPr/>
          </p:nvSpPr>
          <p:spPr>
            <a:xfrm>
              <a:off x="1825260" y="2408460"/>
              <a:ext cx="1610360" cy="2192655"/>
            </a:xfrm>
            <a:custGeom>
              <a:avLst/>
              <a:gdLst/>
              <a:ahLst/>
              <a:cxnLst/>
              <a:rect l="l" t="t" r="r" b="b"/>
              <a:pathLst>
                <a:path w="1610360" h="2192654">
                  <a:moveTo>
                    <a:pt x="0" y="803089"/>
                  </a:moveTo>
                  <a:lnTo>
                    <a:pt x="973" y="853103"/>
                  </a:lnTo>
                  <a:lnTo>
                    <a:pt x="6096" y="900389"/>
                  </a:lnTo>
                  <a:lnTo>
                    <a:pt x="14991" y="945229"/>
                  </a:lnTo>
                  <a:lnTo>
                    <a:pt x="27280" y="987903"/>
                  </a:lnTo>
                  <a:lnTo>
                    <a:pt x="42585" y="1028693"/>
                  </a:lnTo>
                  <a:lnTo>
                    <a:pt x="60528" y="1067879"/>
                  </a:lnTo>
                  <a:lnTo>
                    <a:pt x="80731" y="1105743"/>
                  </a:lnTo>
                  <a:lnTo>
                    <a:pt x="102817" y="1142567"/>
                  </a:lnTo>
                  <a:lnTo>
                    <a:pt x="126407" y="1178630"/>
                  </a:lnTo>
                  <a:lnTo>
                    <a:pt x="151124" y="1214215"/>
                  </a:lnTo>
                  <a:lnTo>
                    <a:pt x="228256" y="1320909"/>
                  </a:lnTo>
                  <a:lnTo>
                    <a:pt x="253700" y="1357390"/>
                  </a:lnTo>
                  <a:lnTo>
                    <a:pt x="278382" y="1394799"/>
                  </a:lnTo>
                  <a:lnTo>
                    <a:pt x="301923" y="1433415"/>
                  </a:lnTo>
                  <a:lnTo>
                    <a:pt x="323946" y="1473521"/>
                  </a:lnTo>
                  <a:lnTo>
                    <a:pt x="344072" y="1515397"/>
                  </a:lnTo>
                  <a:lnTo>
                    <a:pt x="361924" y="1559324"/>
                  </a:lnTo>
                  <a:lnTo>
                    <a:pt x="377123" y="1605584"/>
                  </a:lnTo>
                  <a:lnTo>
                    <a:pt x="387480" y="1645574"/>
                  </a:lnTo>
                  <a:lnTo>
                    <a:pt x="395896" y="1686132"/>
                  </a:lnTo>
                  <a:lnTo>
                    <a:pt x="402811" y="1726975"/>
                  </a:lnTo>
                  <a:lnTo>
                    <a:pt x="408664" y="1767823"/>
                  </a:lnTo>
                  <a:lnTo>
                    <a:pt x="418939" y="1848409"/>
                  </a:lnTo>
                  <a:lnTo>
                    <a:pt x="424239" y="1887583"/>
                  </a:lnTo>
                  <a:lnTo>
                    <a:pt x="430233" y="1925638"/>
                  </a:lnTo>
                  <a:lnTo>
                    <a:pt x="446060" y="1997263"/>
                  </a:lnTo>
                  <a:lnTo>
                    <a:pt x="469931" y="2061032"/>
                  </a:lnTo>
                  <a:lnTo>
                    <a:pt x="505360" y="2114697"/>
                  </a:lnTo>
                  <a:lnTo>
                    <a:pt x="555858" y="2156007"/>
                  </a:lnTo>
                  <a:lnTo>
                    <a:pt x="624937" y="2182713"/>
                  </a:lnTo>
                  <a:lnTo>
                    <a:pt x="667543" y="2189886"/>
                  </a:lnTo>
                  <a:lnTo>
                    <a:pt x="716111" y="2192565"/>
                  </a:lnTo>
                  <a:lnTo>
                    <a:pt x="771081" y="2190468"/>
                  </a:lnTo>
                  <a:lnTo>
                    <a:pt x="966307" y="2175082"/>
                  </a:lnTo>
                  <a:lnTo>
                    <a:pt x="1008292" y="2166559"/>
                  </a:lnTo>
                  <a:lnTo>
                    <a:pt x="1038049" y="2129624"/>
                  </a:lnTo>
                  <a:lnTo>
                    <a:pt x="1052640" y="2071470"/>
                  </a:lnTo>
                  <a:lnTo>
                    <a:pt x="1059797" y="2023678"/>
                  </a:lnTo>
                  <a:lnTo>
                    <a:pt x="1064056" y="1975290"/>
                  </a:lnTo>
                  <a:lnTo>
                    <a:pt x="1066412" y="1926536"/>
                  </a:lnTo>
                  <a:lnTo>
                    <a:pt x="1069390" y="1828854"/>
                  </a:lnTo>
                  <a:lnTo>
                    <a:pt x="1072002" y="1780387"/>
                  </a:lnTo>
                  <a:lnTo>
                    <a:pt x="1076687" y="1732477"/>
                  </a:lnTo>
                  <a:lnTo>
                    <a:pt x="1084442" y="1685354"/>
                  </a:lnTo>
                  <a:lnTo>
                    <a:pt x="1096259" y="1639250"/>
                  </a:lnTo>
                  <a:lnTo>
                    <a:pt x="1113134" y="1594394"/>
                  </a:lnTo>
                  <a:lnTo>
                    <a:pt x="1136416" y="1550053"/>
                  </a:lnTo>
                  <a:lnTo>
                    <a:pt x="1164386" y="1509055"/>
                  </a:lnTo>
                  <a:lnTo>
                    <a:pt x="1196207" y="1470779"/>
                  </a:lnTo>
                  <a:lnTo>
                    <a:pt x="1231041" y="1434603"/>
                  </a:lnTo>
                  <a:lnTo>
                    <a:pt x="1268052" y="1399905"/>
                  </a:lnTo>
                  <a:lnTo>
                    <a:pt x="1306404" y="1366064"/>
                  </a:lnTo>
                  <a:lnTo>
                    <a:pt x="1345258" y="1332459"/>
                  </a:lnTo>
                  <a:lnTo>
                    <a:pt x="1383779" y="1298467"/>
                  </a:lnTo>
                  <a:lnTo>
                    <a:pt x="1421130" y="1263468"/>
                  </a:lnTo>
                  <a:lnTo>
                    <a:pt x="1456474" y="1226840"/>
                  </a:lnTo>
                  <a:lnTo>
                    <a:pt x="1488973" y="1187960"/>
                  </a:lnTo>
                  <a:lnTo>
                    <a:pt x="1518085" y="1145950"/>
                  </a:lnTo>
                  <a:lnTo>
                    <a:pt x="1543100" y="1101553"/>
                  </a:lnTo>
                  <a:lnTo>
                    <a:pt x="1564063" y="1055121"/>
                  </a:lnTo>
                  <a:lnTo>
                    <a:pt x="1581021" y="1007001"/>
                  </a:lnTo>
                  <a:lnTo>
                    <a:pt x="1594023" y="957542"/>
                  </a:lnTo>
                  <a:lnTo>
                    <a:pt x="1603114" y="907093"/>
                  </a:lnTo>
                  <a:lnTo>
                    <a:pt x="1608342" y="856004"/>
                  </a:lnTo>
                  <a:lnTo>
                    <a:pt x="1609753" y="804624"/>
                  </a:lnTo>
                  <a:lnTo>
                    <a:pt x="1607395" y="753300"/>
                  </a:lnTo>
                  <a:lnTo>
                    <a:pt x="1601315" y="702383"/>
                  </a:lnTo>
                  <a:lnTo>
                    <a:pt x="1591704" y="652170"/>
                  </a:lnTo>
                  <a:lnTo>
                    <a:pt x="1578848" y="602777"/>
                  </a:lnTo>
                  <a:lnTo>
                    <a:pt x="1562929" y="554283"/>
                  </a:lnTo>
                  <a:lnTo>
                    <a:pt x="1544132" y="506768"/>
                  </a:lnTo>
                  <a:lnTo>
                    <a:pt x="1522640" y="460310"/>
                  </a:lnTo>
                  <a:lnTo>
                    <a:pt x="1498637" y="414988"/>
                  </a:lnTo>
                  <a:lnTo>
                    <a:pt x="1472307" y="370882"/>
                  </a:lnTo>
                  <a:lnTo>
                    <a:pt x="1443833" y="328070"/>
                  </a:lnTo>
                  <a:lnTo>
                    <a:pt x="1413399" y="286632"/>
                  </a:lnTo>
                  <a:lnTo>
                    <a:pt x="1381189" y="246646"/>
                  </a:lnTo>
                  <a:lnTo>
                    <a:pt x="1349302" y="210419"/>
                  </a:lnTo>
                  <a:lnTo>
                    <a:pt x="1315670" y="175781"/>
                  </a:lnTo>
                  <a:lnTo>
                    <a:pt x="1280119" y="143230"/>
                  </a:lnTo>
                  <a:lnTo>
                    <a:pt x="1242475" y="113264"/>
                  </a:lnTo>
                  <a:lnTo>
                    <a:pt x="1202564" y="86380"/>
                  </a:lnTo>
                  <a:lnTo>
                    <a:pt x="1159995" y="62866"/>
                  </a:lnTo>
                  <a:lnTo>
                    <a:pt x="1115932" y="43358"/>
                  </a:lnTo>
                  <a:lnTo>
                    <a:pt x="1070564" y="27687"/>
                  </a:lnTo>
                  <a:lnTo>
                    <a:pt x="1024085" y="15685"/>
                  </a:lnTo>
                  <a:lnTo>
                    <a:pt x="976684" y="7181"/>
                  </a:lnTo>
                  <a:lnTo>
                    <a:pt x="928555" y="2009"/>
                  </a:lnTo>
                  <a:lnTo>
                    <a:pt x="879887" y="0"/>
                  </a:lnTo>
                  <a:lnTo>
                    <a:pt x="830872" y="983"/>
                  </a:lnTo>
                  <a:lnTo>
                    <a:pt x="781702" y="4792"/>
                  </a:lnTo>
                  <a:lnTo>
                    <a:pt x="732568" y="11257"/>
                  </a:lnTo>
                  <a:lnTo>
                    <a:pt x="683662" y="20209"/>
                  </a:lnTo>
                  <a:lnTo>
                    <a:pt x="635175" y="31481"/>
                  </a:lnTo>
                  <a:lnTo>
                    <a:pt x="587298" y="44902"/>
                  </a:lnTo>
                  <a:lnTo>
                    <a:pt x="540223" y="60306"/>
                  </a:lnTo>
                  <a:lnTo>
                    <a:pt x="494141" y="77522"/>
                  </a:lnTo>
                  <a:lnTo>
                    <a:pt x="444844" y="98362"/>
                  </a:lnTo>
                  <a:lnTo>
                    <a:pt x="396631" y="121595"/>
                  </a:lnTo>
                  <a:lnTo>
                    <a:pt x="349887" y="147560"/>
                  </a:lnTo>
                  <a:lnTo>
                    <a:pt x="304995" y="176596"/>
                  </a:lnTo>
                  <a:lnTo>
                    <a:pt x="257805" y="212536"/>
                  </a:lnTo>
                  <a:lnTo>
                    <a:pt x="215610" y="250475"/>
                  </a:lnTo>
                  <a:lnTo>
                    <a:pt x="178142" y="290145"/>
                  </a:lnTo>
                  <a:lnTo>
                    <a:pt x="145135" y="331276"/>
                  </a:lnTo>
                  <a:lnTo>
                    <a:pt x="116321" y="373598"/>
                  </a:lnTo>
                  <a:lnTo>
                    <a:pt x="91432" y="416842"/>
                  </a:lnTo>
                  <a:lnTo>
                    <a:pt x="70202" y="460740"/>
                  </a:lnTo>
                  <a:lnTo>
                    <a:pt x="52364" y="505020"/>
                  </a:lnTo>
                  <a:lnTo>
                    <a:pt x="37649" y="549414"/>
                  </a:lnTo>
                  <a:lnTo>
                    <a:pt x="25791" y="593653"/>
                  </a:lnTo>
                  <a:lnTo>
                    <a:pt x="16523" y="637468"/>
                  </a:lnTo>
                  <a:lnTo>
                    <a:pt x="9577" y="680588"/>
                  </a:lnTo>
                  <a:lnTo>
                    <a:pt x="4686" y="722744"/>
                  </a:lnTo>
                  <a:lnTo>
                    <a:pt x="1582" y="763668"/>
                  </a:lnTo>
                  <a:lnTo>
                    <a:pt x="0" y="803089"/>
                  </a:lnTo>
                  <a:close/>
                </a:path>
              </a:pathLst>
            </a:custGeom>
            <a:solidFill>
              <a:srgbClr val="F9B347"/>
            </a:solidFill>
          </p:spPr>
          <p:txBody>
            <a:bodyPr wrap="square" lIns="0" tIns="0" rIns="0" bIns="0" rtlCol="0"/>
            <a:lstStyle/>
            <a:p>
              <a:endParaRPr/>
            </a:p>
          </p:txBody>
        </p:sp>
        <p:sp>
          <p:nvSpPr>
            <p:cNvPr id="4" name="object 4"/>
            <p:cNvSpPr/>
            <p:nvPr/>
          </p:nvSpPr>
          <p:spPr>
            <a:xfrm>
              <a:off x="2160921" y="4090035"/>
              <a:ext cx="814705" cy="830580"/>
            </a:xfrm>
            <a:custGeom>
              <a:avLst/>
              <a:gdLst/>
              <a:ahLst/>
              <a:cxnLst/>
              <a:rect l="l" t="t" r="r" b="b"/>
              <a:pathLst>
                <a:path w="814705" h="830579">
                  <a:moveTo>
                    <a:pt x="0" y="179791"/>
                  </a:moveTo>
                  <a:lnTo>
                    <a:pt x="741" y="225525"/>
                  </a:lnTo>
                  <a:lnTo>
                    <a:pt x="4549" y="270799"/>
                  </a:lnTo>
                  <a:lnTo>
                    <a:pt x="14224" y="352589"/>
                  </a:lnTo>
                  <a:lnTo>
                    <a:pt x="22816" y="458899"/>
                  </a:lnTo>
                  <a:lnTo>
                    <a:pt x="31251" y="510739"/>
                  </a:lnTo>
                  <a:lnTo>
                    <a:pt x="47502" y="558942"/>
                  </a:lnTo>
                  <a:lnTo>
                    <a:pt x="75363" y="601439"/>
                  </a:lnTo>
                  <a:lnTo>
                    <a:pt x="117930" y="637630"/>
                  </a:lnTo>
                  <a:lnTo>
                    <a:pt x="141169" y="653594"/>
                  </a:lnTo>
                  <a:lnTo>
                    <a:pt x="164092" y="669975"/>
                  </a:lnTo>
                  <a:lnTo>
                    <a:pt x="186880" y="680567"/>
                  </a:lnTo>
                  <a:lnTo>
                    <a:pt x="208046" y="684515"/>
                  </a:lnTo>
                  <a:lnTo>
                    <a:pt x="223864" y="691217"/>
                  </a:lnTo>
                  <a:lnTo>
                    <a:pt x="230608" y="710070"/>
                  </a:lnTo>
                  <a:lnTo>
                    <a:pt x="229927" y="726353"/>
                  </a:lnTo>
                  <a:lnTo>
                    <a:pt x="228138" y="742691"/>
                  </a:lnTo>
                  <a:lnTo>
                    <a:pt x="227468" y="758833"/>
                  </a:lnTo>
                  <a:lnTo>
                    <a:pt x="249590" y="800868"/>
                  </a:lnTo>
                  <a:lnTo>
                    <a:pt x="320675" y="827544"/>
                  </a:lnTo>
                  <a:lnTo>
                    <a:pt x="363247" y="830488"/>
                  </a:lnTo>
                  <a:lnTo>
                    <a:pt x="406368" y="828035"/>
                  </a:lnTo>
                  <a:lnTo>
                    <a:pt x="449214" y="822315"/>
                  </a:lnTo>
                  <a:lnTo>
                    <a:pt x="489090" y="814465"/>
                  </a:lnTo>
                  <a:lnTo>
                    <a:pt x="527640" y="801830"/>
                  </a:lnTo>
                  <a:lnTo>
                    <a:pt x="561346" y="782157"/>
                  </a:lnTo>
                  <a:lnTo>
                    <a:pt x="586689" y="753196"/>
                  </a:lnTo>
                  <a:lnTo>
                    <a:pt x="601962" y="719530"/>
                  </a:lnTo>
                  <a:lnTo>
                    <a:pt x="607849" y="701562"/>
                  </a:lnTo>
                  <a:lnTo>
                    <a:pt x="627620" y="664223"/>
                  </a:lnTo>
                  <a:lnTo>
                    <a:pt x="655443" y="631974"/>
                  </a:lnTo>
                  <a:lnTo>
                    <a:pt x="688116" y="602786"/>
                  </a:lnTo>
                  <a:lnTo>
                    <a:pt x="722439" y="574628"/>
                  </a:lnTo>
                  <a:lnTo>
                    <a:pt x="755213" y="545469"/>
                  </a:lnTo>
                  <a:lnTo>
                    <a:pt x="783236" y="513278"/>
                  </a:lnTo>
                  <a:lnTo>
                    <a:pt x="803308" y="476024"/>
                  </a:lnTo>
                  <a:lnTo>
                    <a:pt x="813727" y="422306"/>
                  </a:lnTo>
                  <a:lnTo>
                    <a:pt x="814240" y="394610"/>
                  </a:lnTo>
                  <a:lnTo>
                    <a:pt x="813362" y="366926"/>
                  </a:lnTo>
                  <a:lnTo>
                    <a:pt x="799567" y="22035"/>
                  </a:lnTo>
                  <a:lnTo>
                    <a:pt x="771438" y="0"/>
                  </a:lnTo>
                  <a:lnTo>
                    <a:pt x="762860" y="354"/>
                  </a:lnTo>
                  <a:lnTo>
                    <a:pt x="714278" y="3618"/>
                  </a:lnTo>
                  <a:lnTo>
                    <a:pt x="665676" y="6528"/>
                  </a:lnTo>
                  <a:lnTo>
                    <a:pt x="617055" y="9082"/>
                  </a:lnTo>
                  <a:lnTo>
                    <a:pt x="568414" y="11276"/>
                  </a:lnTo>
                  <a:lnTo>
                    <a:pt x="519754" y="13108"/>
                  </a:lnTo>
                  <a:lnTo>
                    <a:pt x="378060" y="17247"/>
                  </a:lnTo>
                  <a:lnTo>
                    <a:pt x="331371" y="17813"/>
                  </a:lnTo>
                  <a:lnTo>
                    <a:pt x="284776" y="16987"/>
                  </a:lnTo>
                  <a:lnTo>
                    <a:pt x="238440" y="14107"/>
                  </a:lnTo>
                  <a:lnTo>
                    <a:pt x="205445" y="9730"/>
                  </a:lnTo>
                  <a:lnTo>
                    <a:pt x="171398" y="4871"/>
                  </a:lnTo>
                  <a:lnTo>
                    <a:pt x="137438" y="3290"/>
                  </a:lnTo>
                  <a:lnTo>
                    <a:pt x="63363" y="29126"/>
                  </a:lnTo>
                  <a:lnTo>
                    <a:pt x="34005" y="58264"/>
                  </a:lnTo>
                  <a:lnTo>
                    <a:pt x="14847" y="94316"/>
                  </a:lnTo>
                  <a:lnTo>
                    <a:pt x="4107" y="135440"/>
                  </a:lnTo>
                  <a:lnTo>
                    <a:pt x="0" y="179791"/>
                  </a:lnTo>
                  <a:close/>
                </a:path>
              </a:pathLst>
            </a:custGeom>
            <a:solidFill>
              <a:srgbClr val="CADFDF"/>
            </a:solidFill>
          </p:spPr>
          <p:txBody>
            <a:bodyPr wrap="square" lIns="0" tIns="0" rIns="0" bIns="0" rtlCol="0"/>
            <a:lstStyle/>
            <a:p>
              <a:endParaRPr/>
            </a:p>
          </p:txBody>
        </p:sp>
        <p:sp>
          <p:nvSpPr>
            <p:cNvPr id="5" name="object 5"/>
            <p:cNvSpPr/>
            <p:nvPr/>
          </p:nvSpPr>
          <p:spPr>
            <a:xfrm>
              <a:off x="1639854" y="1946906"/>
              <a:ext cx="2042795" cy="2675890"/>
            </a:xfrm>
            <a:custGeom>
              <a:avLst/>
              <a:gdLst/>
              <a:ahLst/>
              <a:cxnLst/>
              <a:rect l="l" t="t" r="r" b="b"/>
              <a:pathLst>
                <a:path w="2042795" h="2675890">
                  <a:moveTo>
                    <a:pt x="840403" y="2127049"/>
                  </a:moveTo>
                  <a:lnTo>
                    <a:pt x="839931" y="2077341"/>
                  </a:lnTo>
                  <a:lnTo>
                    <a:pt x="835659" y="2028087"/>
                  </a:lnTo>
                  <a:lnTo>
                    <a:pt x="827990" y="1979271"/>
                  </a:lnTo>
                  <a:lnTo>
                    <a:pt x="817326" y="1930879"/>
                  </a:lnTo>
                  <a:lnTo>
                    <a:pt x="804069" y="1882897"/>
                  </a:lnTo>
                  <a:lnTo>
                    <a:pt x="788623" y="1835310"/>
                  </a:lnTo>
                  <a:lnTo>
                    <a:pt x="771390" y="1788102"/>
                  </a:lnTo>
                  <a:lnTo>
                    <a:pt x="752773" y="1741259"/>
                  </a:lnTo>
                  <a:lnTo>
                    <a:pt x="733173" y="1694767"/>
                  </a:lnTo>
                  <a:lnTo>
                    <a:pt x="712995" y="1648611"/>
                  </a:lnTo>
                  <a:lnTo>
                    <a:pt x="692640" y="1602775"/>
                  </a:lnTo>
                  <a:lnTo>
                    <a:pt x="682294" y="1573984"/>
                  </a:lnTo>
                  <a:lnTo>
                    <a:pt x="677472" y="1543870"/>
                  </a:lnTo>
                  <a:lnTo>
                    <a:pt x="681987" y="1516838"/>
                  </a:lnTo>
                  <a:lnTo>
                    <a:pt x="699654" y="1497291"/>
                  </a:lnTo>
                  <a:lnTo>
                    <a:pt x="715027" y="1492385"/>
                  </a:lnTo>
                  <a:lnTo>
                    <a:pt x="731276" y="1493270"/>
                  </a:lnTo>
                  <a:lnTo>
                    <a:pt x="771877" y="1520593"/>
                  </a:lnTo>
                  <a:lnTo>
                    <a:pt x="795747" y="1564078"/>
                  </a:lnTo>
                  <a:lnTo>
                    <a:pt x="803178" y="1578424"/>
                  </a:lnTo>
                  <a:lnTo>
                    <a:pt x="812756" y="1591425"/>
                  </a:lnTo>
                  <a:lnTo>
                    <a:pt x="824614" y="1600515"/>
                  </a:lnTo>
                  <a:lnTo>
                    <a:pt x="838884" y="1603125"/>
                  </a:lnTo>
                  <a:lnTo>
                    <a:pt x="845821" y="1601522"/>
                  </a:lnTo>
                  <a:lnTo>
                    <a:pt x="886435" y="1569842"/>
                  </a:lnTo>
                  <a:lnTo>
                    <a:pt x="927310" y="1526370"/>
                  </a:lnTo>
                  <a:lnTo>
                    <a:pt x="945732" y="1502886"/>
                  </a:lnTo>
                  <a:lnTo>
                    <a:pt x="960434" y="1521029"/>
                  </a:lnTo>
                  <a:lnTo>
                    <a:pt x="993126" y="1553992"/>
                  </a:lnTo>
                  <a:lnTo>
                    <a:pt x="1034279" y="1575239"/>
                  </a:lnTo>
                  <a:lnTo>
                    <a:pt x="1057562" y="1578036"/>
                  </a:lnTo>
                  <a:lnTo>
                    <a:pt x="1080079" y="1574233"/>
                  </a:lnTo>
                  <a:lnTo>
                    <a:pt x="1099691" y="1562913"/>
                  </a:lnTo>
                  <a:lnTo>
                    <a:pt x="1108287" y="1554074"/>
                  </a:lnTo>
                  <a:lnTo>
                    <a:pt x="1116378" y="1544657"/>
                  </a:lnTo>
                  <a:lnTo>
                    <a:pt x="1125040" y="1536179"/>
                  </a:lnTo>
                  <a:lnTo>
                    <a:pt x="1135346" y="1530160"/>
                  </a:lnTo>
                  <a:lnTo>
                    <a:pt x="1153038" y="1529184"/>
                  </a:lnTo>
                  <a:lnTo>
                    <a:pt x="1169130" y="1537562"/>
                  </a:lnTo>
                  <a:lnTo>
                    <a:pt x="1181277" y="1552321"/>
                  </a:lnTo>
                  <a:lnTo>
                    <a:pt x="1187133" y="1570489"/>
                  </a:lnTo>
                  <a:lnTo>
                    <a:pt x="1186417" y="1589102"/>
                  </a:lnTo>
                  <a:lnTo>
                    <a:pt x="1181405" y="1607146"/>
                  </a:lnTo>
                  <a:lnTo>
                    <a:pt x="1173587" y="1624579"/>
                  </a:lnTo>
                  <a:lnTo>
                    <a:pt x="1164454" y="1641356"/>
                  </a:lnTo>
                  <a:lnTo>
                    <a:pt x="1139229" y="1686401"/>
                  </a:lnTo>
                  <a:lnTo>
                    <a:pt x="1114466" y="1732264"/>
                  </a:lnTo>
                  <a:lnTo>
                    <a:pt x="1090887" y="1778889"/>
                  </a:lnTo>
                  <a:lnTo>
                    <a:pt x="1069214" y="1826217"/>
                  </a:lnTo>
                  <a:lnTo>
                    <a:pt x="1050168" y="1874193"/>
                  </a:lnTo>
                  <a:lnTo>
                    <a:pt x="1034472" y="1922760"/>
                  </a:lnTo>
                  <a:lnTo>
                    <a:pt x="1022846" y="1971861"/>
                  </a:lnTo>
                  <a:lnTo>
                    <a:pt x="1016014" y="2021440"/>
                  </a:lnTo>
                  <a:lnTo>
                    <a:pt x="1014695" y="2071439"/>
                  </a:lnTo>
                  <a:lnTo>
                    <a:pt x="1019613" y="2121804"/>
                  </a:lnTo>
                </a:path>
                <a:path w="2042795" h="2675890">
                  <a:moveTo>
                    <a:pt x="229944" y="639082"/>
                  </a:moveTo>
                  <a:lnTo>
                    <a:pt x="204825" y="597209"/>
                  </a:lnTo>
                  <a:lnTo>
                    <a:pt x="172780" y="559706"/>
                  </a:lnTo>
                  <a:lnTo>
                    <a:pt x="138875" y="522853"/>
                  </a:lnTo>
                  <a:lnTo>
                    <a:pt x="104638" y="486290"/>
                  </a:lnTo>
                  <a:lnTo>
                    <a:pt x="70077" y="450030"/>
                  </a:lnTo>
                  <a:lnTo>
                    <a:pt x="35195" y="414083"/>
                  </a:lnTo>
                  <a:lnTo>
                    <a:pt x="0" y="378460"/>
                  </a:lnTo>
                  <a:lnTo>
                    <a:pt x="7481" y="377411"/>
                  </a:lnTo>
                  <a:lnTo>
                    <a:pt x="15430" y="379276"/>
                  </a:lnTo>
                  <a:lnTo>
                    <a:pt x="21626" y="383589"/>
                  </a:lnTo>
                </a:path>
                <a:path w="2042795" h="2675890">
                  <a:moveTo>
                    <a:pt x="620629" y="365755"/>
                  </a:moveTo>
                  <a:lnTo>
                    <a:pt x="625539" y="362842"/>
                  </a:lnTo>
                  <a:lnTo>
                    <a:pt x="624603" y="355615"/>
                  </a:lnTo>
                  <a:lnTo>
                    <a:pt x="622967" y="350137"/>
                  </a:lnTo>
                  <a:lnTo>
                    <a:pt x="607662" y="305586"/>
                  </a:lnTo>
                  <a:lnTo>
                    <a:pt x="590168" y="261620"/>
                  </a:lnTo>
                  <a:lnTo>
                    <a:pt x="571929" y="217897"/>
                  </a:lnTo>
                  <a:lnTo>
                    <a:pt x="554391" y="174074"/>
                  </a:lnTo>
                  <a:lnTo>
                    <a:pt x="539001" y="129808"/>
                  </a:lnTo>
                  <a:lnTo>
                    <a:pt x="527203" y="84758"/>
                  </a:lnTo>
                  <a:lnTo>
                    <a:pt x="520444" y="38580"/>
                  </a:lnTo>
                </a:path>
                <a:path w="2042795" h="2675890">
                  <a:moveTo>
                    <a:pt x="1042643" y="290110"/>
                  </a:moveTo>
                  <a:lnTo>
                    <a:pt x="1041933" y="240582"/>
                  </a:lnTo>
                  <a:lnTo>
                    <a:pt x="1045028" y="191144"/>
                  </a:lnTo>
                  <a:lnTo>
                    <a:pt x="1051878" y="142083"/>
                  </a:lnTo>
                  <a:lnTo>
                    <a:pt x="1062429" y="93681"/>
                  </a:lnTo>
                  <a:lnTo>
                    <a:pt x="1076631" y="46225"/>
                  </a:lnTo>
                  <a:lnTo>
                    <a:pt x="1094430" y="0"/>
                  </a:lnTo>
                </a:path>
                <a:path w="2042795" h="2675890">
                  <a:moveTo>
                    <a:pt x="1504637" y="439769"/>
                  </a:moveTo>
                  <a:lnTo>
                    <a:pt x="1528747" y="394283"/>
                  </a:lnTo>
                  <a:lnTo>
                    <a:pt x="1553380" y="349088"/>
                  </a:lnTo>
                  <a:lnTo>
                    <a:pt x="1578533" y="304184"/>
                  </a:lnTo>
                  <a:lnTo>
                    <a:pt x="1604202" y="259572"/>
                  </a:lnTo>
                  <a:lnTo>
                    <a:pt x="1630384" y="215251"/>
                  </a:lnTo>
                  <a:lnTo>
                    <a:pt x="1657076" y="171222"/>
                  </a:lnTo>
                  <a:lnTo>
                    <a:pt x="1661270" y="178020"/>
                  </a:lnTo>
                  <a:lnTo>
                    <a:pt x="1663623" y="185660"/>
                  </a:lnTo>
                  <a:lnTo>
                    <a:pt x="1664047" y="193628"/>
                  </a:lnTo>
                  <a:lnTo>
                    <a:pt x="1662454" y="201410"/>
                  </a:lnTo>
                </a:path>
                <a:path w="2042795" h="2675890">
                  <a:moveTo>
                    <a:pt x="1798644" y="695728"/>
                  </a:moveTo>
                  <a:lnTo>
                    <a:pt x="1797007" y="699808"/>
                  </a:lnTo>
                  <a:lnTo>
                    <a:pt x="1804606" y="700158"/>
                  </a:lnTo>
                  <a:lnTo>
                    <a:pt x="1808230" y="697710"/>
                  </a:lnTo>
                  <a:lnTo>
                    <a:pt x="1848501" y="670496"/>
                  </a:lnTo>
                  <a:lnTo>
                    <a:pt x="1888294" y="642596"/>
                  </a:lnTo>
                  <a:lnTo>
                    <a:pt x="1927601" y="614022"/>
                  </a:lnTo>
                  <a:lnTo>
                    <a:pt x="1966410" y="584788"/>
                  </a:lnTo>
                  <a:lnTo>
                    <a:pt x="2004713" y="554906"/>
                  </a:lnTo>
                  <a:lnTo>
                    <a:pt x="2042500" y="524390"/>
                  </a:lnTo>
                </a:path>
                <a:path w="2042795" h="2675890">
                  <a:moveTo>
                    <a:pt x="578194" y="2631158"/>
                  </a:moveTo>
                  <a:lnTo>
                    <a:pt x="625009" y="2640592"/>
                  </a:lnTo>
                  <a:lnTo>
                    <a:pt x="672240" y="2648358"/>
                  </a:lnTo>
                  <a:lnTo>
                    <a:pt x="719572" y="2652818"/>
                  </a:lnTo>
                  <a:lnTo>
                    <a:pt x="766691" y="2652332"/>
                  </a:lnTo>
                  <a:lnTo>
                    <a:pt x="813282" y="2645261"/>
                  </a:lnTo>
                </a:path>
                <a:path w="2042795" h="2675890">
                  <a:moveTo>
                    <a:pt x="582987" y="2485228"/>
                  </a:moveTo>
                  <a:lnTo>
                    <a:pt x="613341" y="2488969"/>
                  </a:lnTo>
                  <a:lnTo>
                    <a:pt x="643717" y="2492688"/>
                  </a:lnTo>
                  <a:lnTo>
                    <a:pt x="674093" y="2496407"/>
                  </a:lnTo>
                  <a:lnTo>
                    <a:pt x="704447" y="2500148"/>
                  </a:lnTo>
                </a:path>
                <a:path w="2042795" h="2675890">
                  <a:moveTo>
                    <a:pt x="1060061" y="2501430"/>
                  </a:moveTo>
                  <a:lnTo>
                    <a:pt x="1082261" y="2500013"/>
                  </a:lnTo>
                  <a:lnTo>
                    <a:pt x="1104484" y="2498574"/>
                  </a:lnTo>
                  <a:lnTo>
                    <a:pt x="1126706" y="2497135"/>
                  </a:lnTo>
                  <a:lnTo>
                    <a:pt x="1148906" y="2495719"/>
                  </a:lnTo>
                  <a:lnTo>
                    <a:pt x="1183894" y="2493063"/>
                  </a:lnTo>
                  <a:lnTo>
                    <a:pt x="1218652" y="2488463"/>
                  </a:lnTo>
                  <a:lnTo>
                    <a:pt x="1252293" y="2480147"/>
                  </a:lnTo>
                  <a:lnTo>
                    <a:pt x="1283927" y="2466346"/>
                  </a:lnTo>
                </a:path>
                <a:path w="2042795" h="2675890">
                  <a:moveTo>
                    <a:pt x="1086831" y="2675333"/>
                  </a:moveTo>
                  <a:lnTo>
                    <a:pt x="1117229" y="2661424"/>
                  </a:lnTo>
                  <a:lnTo>
                    <a:pt x="1148789" y="2650346"/>
                  </a:lnTo>
                  <a:lnTo>
                    <a:pt x="1181226" y="2642174"/>
                  </a:lnTo>
                  <a:lnTo>
                    <a:pt x="1214254" y="2636986"/>
                  </a:lnTo>
                </a:path>
              </a:pathLst>
            </a:custGeom>
            <a:ln w="58364">
              <a:solidFill>
                <a:srgbClr val="144778"/>
              </a:solidFill>
            </a:ln>
          </p:spPr>
          <p:txBody>
            <a:bodyPr wrap="square" lIns="0" tIns="0" rIns="0" bIns="0" rtlCol="0"/>
            <a:lstStyle/>
            <a:p>
              <a:endParaRPr/>
            </a:p>
          </p:txBody>
        </p:sp>
      </p:grpSp>
      <p:sp>
        <p:nvSpPr>
          <p:cNvPr id="6" name="object 6"/>
          <p:cNvSpPr txBox="1"/>
          <p:nvPr/>
        </p:nvSpPr>
        <p:spPr>
          <a:xfrm>
            <a:off x="4999819" y="1886743"/>
            <a:ext cx="3289300" cy="3216265"/>
          </a:xfrm>
          <a:prstGeom prst="rect">
            <a:avLst/>
          </a:prstGeom>
        </p:spPr>
        <p:txBody>
          <a:bodyPr vert="horz" wrap="square" lIns="0" tIns="12700" rIns="0" bIns="0" rtlCol="0">
            <a:spAutoFit/>
          </a:bodyPr>
          <a:lstStyle/>
          <a:p>
            <a:pPr marL="12700">
              <a:lnSpc>
                <a:spcPct val="100000"/>
              </a:lnSpc>
              <a:spcBef>
                <a:spcPts val="100"/>
              </a:spcBef>
            </a:pPr>
            <a:r>
              <a:rPr lang="de-DE" sz="1550" b="1" spc="-10" dirty="0">
                <a:solidFill>
                  <a:srgbClr val="0C45A6"/>
                </a:solidFill>
                <a:cs typeface="Magneto" panose="020F0502020204030204" pitchFamily="34" charset="0"/>
              </a:rPr>
              <a:t>Ziele dieses Moduls</a:t>
            </a:r>
          </a:p>
          <a:p>
            <a:pPr marL="12700">
              <a:lnSpc>
                <a:spcPct val="100000"/>
              </a:lnSpc>
              <a:spcBef>
                <a:spcPts val="100"/>
              </a:spcBef>
            </a:pPr>
            <a:endParaRPr lang="de-DE" sz="1550" b="1" spc="-10" dirty="0">
              <a:solidFill>
                <a:srgbClr val="0C45A6"/>
              </a:solidFill>
              <a:cs typeface="Magneto" panose="020F0502020204030204" pitchFamily="34" charset="0"/>
            </a:endParaRPr>
          </a:p>
          <a:p>
            <a:pPr marL="12700">
              <a:lnSpc>
                <a:spcPct val="100000"/>
              </a:lnSpc>
              <a:spcBef>
                <a:spcPts val="100"/>
              </a:spcBef>
            </a:pPr>
            <a:r>
              <a:rPr lang="de-DE" sz="1550" b="1" spc="-10" dirty="0">
                <a:solidFill>
                  <a:srgbClr val="0C45A6"/>
                </a:solidFill>
                <a:cs typeface="Magneto" panose="020F0502020204030204" pitchFamily="34" charset="0"/>
              </a:rPr>
              <a:t>Erlangung eines Verständnisses für strategisches Netzwerken</a:t>
            </a:r>
          </a:p>
          <a:p>
            <a:pPr marL="12700">
              <a:lnSpc>
                <a:spcPct val="100000"/>
              </a:lnSpc>
              <a:spcBef>
                <a:spcPts val="100"/>
              </a:spcBef>
            </a:pPr>
            <a:endParaRPr lang="de-DE" sz="1550" b="1" spc="-10" dirty="0">
              <a:solidFill>
                <a:srgbClr val="0C45A6"/>
              </a:solidFill>
              <a:cs typeface="Magneto" panose="020F0502020204030204" pitchFamily="34" charset="0"/>
            </a:endParaRPr>
          </a:p>
          <a:p>
            <a:pPr marL="12700">
              <a:lnSpc>
                <a:spcPct val="100000"/>
              </a:lnSpc>
              <a:spcBef>
                <a:spcPts val="100"/>
              </a:spcBef>
            </a:pPr>
            <a:r>
              <a:rPr lang="de-DE" sz="1550" b="1" spc="-10" dirty="0">
                <a:solidFill>
                  <a:srgbClr val="0C45A6"/>
                </a:solidFill>
                <a:cs typeface="Magneto" panose="020F0502020204030204" pitchFamily="34" charset="0"/>
              </a:rPr>
              <a:t>Lernen, wie man mit wenigen Ressourcen ein Netzwerk aufbaut</a:t>
            </a:r>
          </a:p>
          <a:p>
            <a:pPr marL="12700">
              <a:lnSpc>
                <a:spcPct val="100000"/>
              </a:lnSpc>
              <a:spcBef>
                <a:spcPts val="100"/>
              </a:spcBef>
            </a:pPr>
            <a:endParaRPr lang="de-DE" sz="1550" b="1" spc="-10" dirty="0">
              <a:solidFill>
                <a:srgbClr val="0C45A6"/>
              </a:solidFill>
              <a:cs typeface="Magneto" panose="020F0502020204030204" pitchFamily="34" charset="0"/>
            </a:endParaRPr>
          </a:p>
          <a:p>
            <a:pPr marL="12700">
              <a:lnSpc>
                <a:spcPct val="100000"/>
              </a:lnSpc>
              <a:spcBef>
                <a:spcPts val="100"/>
              </a:spcBef>
            </a:pPr>
            <a:r>
              <a:rPr lang="de-DE" sz="1550" b="1" spc="-10" dirty="0">
                <a:solidFill>
                  <a:srgbClr val="0C45A6"/>
                </a:solidFill>
                <a:cs typeface="Magneto" panose="020F0502020204030204" pitchFamily="34" charset="0"/>
              </a:rPr>
              <a:t>Entwicklung von Handlungsstrategien und Durchführung einer Stakeholder-Analyse</a:t>
            </a:r>
          </a:p>
          <a:p>
            <a:pPr marL="12700">
              <a:lnSpc>
                <a:spcPct val="100000"/>
              </a:lnSpc>
              <a:spcBef>
                <a:spcPts val="100"/>
              </a:spcBef>
            </a:pPr>
            <a:endParaRPr lang="de-DE" sz="1550" b="1" spc="-10" dirty="0">
              <a:solidFill>
                <a:srgbClr val="0C45A6"/>
              </a:solidFill>
              <a:cs typeface="Magneto" panose="020F0502020204030204" pitchFamily="34" charset="0"/>
            </a:endParaRPr>
          </a:p>
          <a:p>
            <a:pPr marL="12700">
              <a:lnSpc>
                <a:spcPct val="100000"/>
              </a:lnSpc>
              <a:spcBef>
                <a:spcPts val="100"/>
              </a:spcBef>
            </a:pPr>
            <a:r>
              <a:rPr lang="de-DE" sz="1550" b="1" spc="-10" dirty="0">
                <a:solidFill>
                  <a:srgbClr val="0C45A6"/>
                </a:solidFill>
                <a:cs typeface="Magneto" panose="020F0502020204030204" pitchFamily="34" charset="0"/>
              </a:rPr>
              <a:t>Einführung in die Lobbyarbeit</a:t>
            </a:r>
            <a:endParaRPr sz="1550" dirty="0">
              <a:cs typeface="Magneto" panose="020F0502020204030204" pitchFamily="34" charset="0"/>
            </a:endParaRPr>
          </a:p>
        </p:txBody>
      </p:sp>
      <p:cxnSp>
        <p:nvCxnSpPr>
          <p:cNvPr id="8" name="Straight Connector 7">
            <a:extLst>
              <a:ext uri="{FF2B5EF4-FFF2-40B4-BE49-F238E27FC236}">
                <a16:creationId xmlns="" xmlns:a16="http://schemas.microsoft.com/office/drawing/2014/main" id="{6BA2FB5F-5B89-2B24-BBD2-8E4094F4B87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E9D3978D-88A1-34CD-74FA-0E00D8A5E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127127" y="387614"/>
            <a:ext cx="222250" cy="251351"/>
          </a:xfrm>
          <a:prstGeom prst="rect">
            <a:avLst/>
          </a:prstGeom>
        </p:spPr>
        <p:txBody>
          <a:bodyPr vert="horz" wrap="square" lIns="0" tIns="12700" rIns="0" bIns="0" rtlCol="0">
            <a:spAutoFit/>
          </a:bodyPr>
          <a:lstStyle/>
          <a:p>
            <a:pPr marL="12700">
              <a:lnSpc>
                <a:spcPct val="100000"/>
              </a:lnSpc>
              <a:spcBef>
                <a:spcPts val="100"/>
              </a:spcBef>
            </a:pPr>
            <a:endParaRPr sz="1550" dirty="0">
              <a:latin typeface="Verdana"/>
              <a:cs typeface="Verdana"/>
            </a:endParaRPr>
          </a:p>
        </p:txBody>
      </p:sp>
      <p:cxnSp>
        <p:nvCxnSpPr>
          <p:cNvPr id="8" name="Straight Connector 7">
            <a:extLst>
              <a:ext uri="{FF2B5EF4-FFF2-40B4-BE49-F238E27FC236}">
                <a16:creationId xmlns="" xmlns:a16="http://schemas.microsoft.com/office/drawing/2014/main" id="{E5204D86-FCE9-C742-105D-E379EC0BE942}"/>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BFFCE093-D46C-6FF8-FC69-FC33402F1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2" name="object 2">
            <a:extLst>
              <a:ext uri="{FF2B5EF4-FFF2-40B4-BE49-F238E27FC236}">
                <a16:creationId xmlns="" xmlns:a16="http://schemas.microsoft.com/office/drawing/2014/main" id="{F9958466-0857-248F-1033-9F1062530BFE}"/>
              </a:ext>
            </a:extLst>
          </p:cNvPr>
          <p:cNvSpPr txBox="1">
            <a:spLocks/>
          </p:cNvSpPr>
          <p:nvPr/>
        </p:nvSpPr>
        <p:spPr>
          <a:xfrm>
            <a:off x="1103977" y="336173"/>
            <a:ext cx="8128921" cy="1120178"/>
          </a:xfrm>
          <a:prstGeom prst="rect">
            <a:avLst/>
          </a:prstGeom>
        </p:spPr>
        <p:txBody>
          <a:bodyPr vert="horz" wrap="square" lIns="0" tIns="12065" rIns="0" bIns="0" rtlCol="0">
            <a:spAutoFit/>
          </a:bodyPr>
          <a:lstStyle>
            <a:lvl1pPr>
              <a:defRPr sz="4100" b="1" i="0">
                <a:solidFill>
                  <a:srgbClr val="0C45A6"/>
                </a:solidFill>
                <a:latin typeface="Tahoma"/>
                <a:ea typeface="+mj-ea"/>
                <a:cs typeface="Tahoma"/>
              </a:defRPr>
            </a:lvl1pPr>
          </a:lstStyle>
          <a:p>
            <a:pPr marL="12700" marR="5080">
              <a:lnSpc>
                <a:spcPct val="100499"/>
              </a:lnSpc>
              <a:spcBef>
                <a:spcPts val="95"/>
              </a:spcBef>
            </a:pPr>
            <a:r>
              <a:rPr lang="en-GB" sz="3600" kern="0" spc="290" dirty="0">
                <a:latin typeface="+mn-lt"/>
              </a:rPr>
              <a:t>Wie </a:t>
            </a:r>
            <a:r>
              <a:rPr lang="en-GB" sz="3600" kern="0" spc="290" dirty="0" err="1">
                <a:latin typeface="+mn-lt"/>
              </a:rPr>
              <a:t>sollte</a:t>
            </a:r>
            <a:r>
              <a:rPr lang="en-GB" sz="3600" kern="0" spc="290" dirty="0">
                <a:latin typeface="+mn-lt"/>
              </a:rPr>
              <a:t> man sein </a:t>
            </a:r>
            <a:r>
              <a:rPr lang="en-GB" sz="3600" kern="0" spc="290" dirty="0" err="1">
                <a:latin typeface="+mn-lt"/>
              </a:rPr>
              <a:t>Anliegen</a:t>
            </a:r>
            <a:r>
              <a:rPr lang="en-GB" sz="3600" kern="0" spc="290" dirty="0">
                <a:latin typeface="+mn-lt"/>
              </a:rPr>
              <a:t> </a:t>
            </a:r>
            <a:r>
              <a:rPr lang="en-GB" sz="3600" kern="0" spc="290" dirty="0" err="1">
                <a:latin typeface="+mn-lt"/>
              </a:rPr>
              <a:t>kommunzieren</a:t>
            </a:r>
            <a:r>
              <a:rPr lang="en-GB" sz="3600" kern="0" spc="290" dirty="0">
                <a:latin typeface="+mn-lt"/>
              </a:rPr>
              <a:t>?(3)</a:t>
            </a:r>
            <a:endParaRPr lang="en-GB" sz="3600" kern="0" dirty="0">
              <a:latin typeface="+mn-lt"/>
            </a:endParaRPr>
          </a:p>
        </p:txBody>
      </p:sp>
      <p:sp>
        <p:nvSpPr>
          <p:cNvPr id="13" name="object 4">
            <a:extLst>
              <a:ext uri="{FF2B5EF4-FFF2-40B4-BE49-F238E27FC236}">
                <a16:creationId xmlns="" xmlns:a16="http://schemas.microsoft.com/office/drawing/2014/main" id="{F385E126-D041-54FC-97A1-B5BCCC85FC39}"/>
              </a:ext>
            </a:extLst>
          </p:cNvPr>
          <p:cNvSpPr txBox="1"/>
          <p:nvPr/>
        </p:nvSpPr>
        <p:spPr>
          <a:xfrm>
            <a:off x="1103978" y="1975322"/>
            <a:ext cx="4242719" cy="251351"/>
          </a:xfrm>
          <a:prstGeom prst="rect">
            <a:avLst/>
          </a:prstGeom>
        </p:spPr>
        <p:txBody>
          <a:bodyPr vert="horz" wrap="square" lIns="0" tIns="12700" rIns="0" bIns="0" rtlCol="0">
            <a:spAutoFit/>
          </a:bodyPr>
          <a:lstStyle/>
          <a:p>
            <a:pPr marL="12700">
              <a:lnSpc>
                <a:spcPct val="100000"/>
              </a:lnSpc>
              <a:spcBef>
                <a:spcPts val="100"/>
              </a:spcBef>
            </a:pPr>
            <a:r>
              <a:rPr lang="de-DE" sz="1550" b="1" spc="-35" dirty="0">
                <a:solidFill>
                  <a:srgbClr val="0C45A6"/>
                </a:solidFill>
                <a:cs typeface="Tahoma"/>
              </a:rPr>
              <a:t>Mündliche Lobbyarbeit </a:t>
            </a:r>
            <a:r>
              <a:rPr sz="1550" b="1" spc="-125" dirty="0">
                <a:solidFill>
                  <a:srgbClr val="0C45A6"/>
                </a:solidFill>
                <a:cs typeface="Tahoma"/>
              </a:rPr>
              <a:t>(</a:t>
            </a:r>
            <a:r>
              <a:rPr sz="1550" b="1" spc="-125" dirty="0" err="1">
                <a:solidFill>
                  <a:srgbClr val="0C45A6"/>
                </a:solidFill>
                <a:cs typeface="Tahoma"/>
              </a:rPr>
              <a:t>R</a:t>
            </a:r>
            <a:r>
              <a:rPr sz="1550" b="1" spc="-15" dirty="0" err="1">
                <a:solidFill>
                  <a:srgbClr val="0C45A6"/>
                </a:solidFill>
                <a:cs typeface="Tahoma"/>
              </a:rPr>
              <a:t>h</a:t>
            </a:r>
            <a:r>
              <a:rPr sz="1550" b="1" spc="-20" dirty="0" err="1">
                <a:solidFill>
                  <a:srgbClr val="0C45A6"/>
                </a:solidFill>
                <a:cs typeface="Tahoma"/>
              </a:rPr>
              <a:t>e</a:t>
            </a:r>
            <a:r>
              <a:rPr sz="1550" b="1" dirty="0" err="1">
                <a:solidFill>
                  <a:srgbClr val="0C45A6"/>
                </a:solidFill>
                <a:cs typeface="Tahoma"/>
              </a:rPr>
              <a:t>t</a:t>
            </a:r>
            <a:r>
              <a:rPr sz="1550" b="1" spc="-5" dirty="0" err="1">
                <a:solidFill>
                  <a:srgbClr val="0C45A6"/>
                </a:solidFill>
                <a:cs typeface="Tahoma"/>
              </a:rPr>
              <a:t>or</a:t>
            </a:r>
            <a:r>
              <a:rPr sz="1550" b="1" dirty="0" err="1">
                <a:solidFill>
                  <a:srgbClr val="0C45A6"/>
                </a:solidFill>
                <a:cs typeface="Tahoma"/>
              </a:rPr>
              <a:t>i</a:t>
            </a:r>
            <a:r>
              <a:rPr lang="de-DE" sz="1550" b="1" spc="15" dirty="0" err="1">
                <a:solidFill>
                  <a:srgbClr val="0C45A6"/>
                </a:solidFill>
                <a:cs typeface="Tahoma"/>
              </a:rPr>
              <a:t>sche</a:t>
            </a:r>
            <a:r>
              <a:rPr lang="de-DE" sz="1550" b="1" spc="15" dirty="0">
                <a:solidFill>
                  <a:srgbClr val="0C45A6"/>
                </a:solidFill>
                <a:cs typeface="Tahoma"/>
              </a:rPr>
              <a:t> Fähigkeiten</a:t>
            </a:r>
            <a:r>
              <a:rPr sz="1550" b="1" spc="-155" dirty="0">
                <a:solidFill>
                  <a:srgbClr val="0C45A6"/>
                </a:solidFill>
                <a:cs typeface="Tahoma"/>
              </a:rPr>
              <a:t>)</a:t>
            </a:r>
            <a:endParaRPr sz="1550" dirty="0">
              <a:cs typeface="Tahoma"/>
            </a:endParaRPr>
          </a:p>
        </p:txBody>
      </p:sp>
      <p:sp>
        <p:nvSpPr>
          <p:cNvPr id="15" name="object 16">
            <a:extLst>
              <a:ext uri="{FF2B5EF4-FFF2-40B4-BE49-F238E27FC236}">
                <a16:creationId xmlns="" xmlns:a16="http://schemas.microsoft.com/office/drawing/2014/main" id="{59E4F23D-BDE5-978C-FA84-9501ABA5CF42}"/>
              </a:ext>
            </a:extLst>
          </p:cNvPr>
          <p:cNvSpPr txBox="1">
            <a:spLocks/>
          </p:cNvSpPr>
          <p:nvPr/>
        </p:nvSpPr>
        <p:spPr>
          <a:xfrm>
            <a:off x="5880100" y="2604214"/>
            <a:ext cx="4034154" cy="3394775"/>
          </a:xfrm>
          <a:prstGeom prst="rect">
            <a:avLst/>
          </a:prstGeom>
        </p:spPr>
        <p:txBody>
          <a:bodyPr vert="horz" wrap="square" lIns="0" tIns="1206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71145">
              <a:lnSpc>
                <a:spcPct val="117600"/>
              </a:lnSpc>
              <a:spcBef>
                <a:spcPts val="95"/>
              </a:spcBef>
            </a:pPr>
            <a:r>
              <a:rPr lang="de-DE" sz="1200" kern="0" spc="-45" dirty="0">
                <a:solidFill>
                  <a:sysClr val="windowText" lastClr="000000"/>
                </a:solidFill>
              </a:rPr>
              <a:t>Ethos - Die Fähigkeit des Redners, seinen persönlichen Charakter und seine Glaubwürdigkeit zu stärken.</a:t>
            </a:r>
          </a:p>
          <a:p>
            <a:pPr marL="12700" marR="271145">
              <a:lnSpc>
                <a:spcPct val="117600"/>
              </a:lnSpc>
              <a:spcBef>
                <a:spcPts val="95"/>
              </a:spcBef>
            </a:pPr>
            <a:r>
              <a:rPr lang="de-DE" sz="1200" kern="0" spc="-45" dirty="0">
                <a:solidFill>
                  <a:sysClr val="windowText" lastClr="000000"/>
                </a:solidFill>
              </a:rPr>
              <a:t>Erscheinen Sie sympathisch und professionell; kommen Sie vorbereitet;</a:t>
            </a:r>
          </a:p>
          <a:p>
            <a:pPr marL="12700" marR="271145">
              <a:lnSpc>
                <a:spcPct val="117600"/>
              </a:lnSpc>
              <a:spcBef>
                <a:spcPts val="95"/>
              </a:spcBef>
            </a:pPr>
            <a:r>
              <a:rPr lang="de-DE" sz="1200" kern="0" spc="-45" dirty="0">
                <a:solidFill>
                  <a:sysClr val="windowText" lastClr="000000"/>
                </a:solidFill>
              </a:rPr>
              <a:t>K</a:t>
            </a:r>
            <a:r>
              <a:rPr lang="de-DE" sz="1200" kern="0" spc="-45" dirty="0" smtClean="0">
                <a:solidFill>
                  <a:sysClr val="windowText" lastClr="000000"/>
                </a:solidFill>
              </a:rPr>
              <a:t>larer </a:t>
            </a:r>
            <a:r>
              <a:rPr lang="de-DE" sz="1200" kern="0" spc="-45" dirty="0">
                <a:solidFill>
                  <a:sysClr val="windowText" lastClr="000000"/>
                </a:solidFill>
              </a:rPr>
              <a:t>und prägnanter Vortrag</a:t>
            </a:r>
          </a:p>
          <a:p>
            <a:pPr marL="12700" marR="271145">
              <a:lnSpc>
                <a:spcPct val="117600"/>
              </a:lnSpc>
              <a:spcBef>
                <a:spcPts val="95"/>
              </a:spcBef>
            </a:pPr>
            <a:endParaRPr lang="de-DE" sz="1200" kern="0" spc="-45" dirty="0">
              <a:solidFill>
                <a:sysClr val="windowText" lastClr="000000"/>
              </a:solidFill>
            </a:endParaRPr>
          </a:p>
          <a:p>
            <a:pPr marL="12700" marR="271145">
              <a:lnSpc>
                <a:spcPct val="117600"/>
              </a:lnSpc>
              <a:spcBef>
                <a:spcPts val="95"/>
              </a:spcBef>
            </a:pPr>
            <a:r>
              <a:rPr lang="de-DE" sz="1200" kern="0" spc="-45" dirty="0">
                <a:solidFill>
                  <a:sysClr val="windowText" lastClr="000000"/>
                </a:solidFill>
              </a:rPr>
              <a:t>Pathos - Die Fähigkeit des Redners, die Emotionen des Publikums zu wecken.</a:t>
            </a:r>
          </a:p>
          <a:p>
            <a:pPr marL="12700" marR="271145">
              <a:lnSpc>
                <a:spcPct val="117600"/>
              </a:lnSpc>
              <a:spcBef>
                <a:spcPts val="95"/>
              </a:spcBef>
            </a:pPr>
            <a:r>
              <a:rPr lang="de-DE" sz="1200" kern="0" spc="-45" dirty="0">
                <a:solidFill>
                  <a:sysClr val="windowText" lastClr="000000"/>
                </a:solidFill>
              </a:rPr>
              <a:t>Erzählen Sie eine kohärente und konsistente Geschichte;</a:t>
            </a:r>
          </a:p>
          <a:p>
            <a:pPr marL="12700" marR="271145">
              <a:lnSpc>
                <a:spcPct val="117600"/>
              </a:lnSpc>
              <a:spcBef>
                <a:spcPts val="95"/>
              </a:spcBef>
            </a:pPr>
            <a:r>
              <a:rPr lang="de-DE" sz="1200" kern="0" spc="-45" dirty="0">
                <a:solidFill>
                  <a:sysClr val="windowText" lastClr="000000"/>
                </a:solidFill>
              </a:rPr>
              <a:t>Heben Sie die wichtigsten und überzeugendsten Fakten hervor. </a:t>
            </a:r>
          </a:p>
          <a:p>
            <a:pPr marL="12700" marR="271145">
              <a:lnSpc>
                <a:spcPct val="117600"/>
              </a:lnSpc>
              <a:spcBef>
                <a:spcPts val="95"/>
              </a:spcBef>
            </a:pPr>
            <a:endParaRPr lang="de-DE" sz="1200" kern="0" spc="-45" dirty="0">
              <a:solidFill>
                <a:sysClr val="windowText" lastClr="000000"/>
              </a:solidFill>
            </a:endParaRPr>
          </a:p>
          <a:p>
            <a:pPr marL="12700" marR="271145">
              <a:lnSpc>
                <a:spcPct val="117600"/>
              </a:lnSpc>
              <a:spcBef>
                <a:spcPts val="95"/>
              </a:spcBef>
            </a:pPr>
            <a:r>
              <a:rPr lang="de-DE" sz="1200" kern="0" spc="-45" dirty="0">
                <a:solidFill>
                  <a:sysClr val="windowText" lastClr="000000"/>
                </a:solidFill>
              </a:rPr>
              <a:t>Logos - Die Fähigkeit des Redners, sein Argument zu beweisen.</a:t>
            </a:r>
          </a:p>
          <a:p>
            <a:pPr marL="12700" marR="271145">
              <a:lnSpc>
                <a:spcPct val="117600"/>
              </a:lnSpc>
              <a:spcBef>
                <a:spcPts val="95"/>
              </a:spcBef>
            </a:pPr>
            <a:r>
              <a:rPr lang="de-DE" sz="1200" kern="0" spc="-45" dirty="0">
                <a:solidFill>
                  <a:sysClr val="windowText" lastClr="000000"/>
                </a:solidFill>
              </a:rPr>
              <a:t>Strukturieren Sie Ihre Argumente sorgfältig; wählen Sie Ihre Schlüsselthemen aus;</a:t>
            </a:r>
          </a:p>
          <a:p>
            <a:pPr marL="12700" marR="271145">
              <a:lnSpc>
                <a:spcPct val="117600"/>
              </a:lnSpc>
              <a:spcBef>
                <a:spcPts val="95"/>
              </a:spcBef>
            </a:pPr>
            <a:r>
              <a:rPr lang="de-DE" sz="1200" kern="0" spc="-45" dirty="0">
                <a:solidFill>
                  <a:sysClr val="windowText" lastClr="000000"/>
                </a:solidFill>
              </a:rPr>
              <a:t>E</a:t>
            </a:r>
            <a:r>
              <a:rPr lang="de-DE" sz="1200" kern="0" spc="-45" dirty="0" smtClean="0">
                <a:solidFill>
                  <a:sysClr val="windowText" lastClr="000000"/>
                </a:solidFill>
              </a:rPr>
              <a:t>ntwickeln </a:t>
            </a:r>
            <a:r>
              <a:rPr lang="de-DE" sz="1200" kern="0" spc="-45" dirty="0">
                <a:solidFill>
                  <a:sysClr val="windowText" lastClr="000000"/>
                </a:solidFill>
              </a:rPr>
              <a:t>Sie ein kohärentes Thema</a:t>
            </a:r>
          </a:p>
        </p:txBody>
      </p:sp>
      <p:sp>
        <p:nvSpPr>
          <p:cNvPr id="16" name="object 3">
            <a:extLst>
              <a:ext uri="{FF2B5EF4-FFF2-40B4-BE49-F238E27FC236}">
                <a16:creationId xmlns="" xmlns:a16="http://schemas.microsoft.com/office/drawing/2014/main" id="{2BE00CFD-A9C6-3924-1621-5FA310191C7A}"/>
              </a:ext>
            </a:extLst>
          </p:cNvPr>
          <p:cNvSpPr txBox="1"/>
          <p:nvPr/>
        </p:nvSpPr>
        <p:spPr>
          <a:xfrm>
            <a:off x="1460500" y="6399375"/>
            <a:ext cx="4905906" cy="323230"/>
          </a:xfrm>
          <a:prstGeom prst="rect">
            <a:avLst/>
          </a:prstGeom>
        </p:spPr>
        <p:txBody>
          <a:bodyPr vert="horz" wrap="square" lIns="0" tIns="11430" rIns="0" bIns="0" rtlCol="0">
            <a:spAutoFit/>
          </a:bodyPr>
          <a:lstStyle/>
          <a:p>
            <a:pPr marL="44450" marR="5080" indent="-32384">
              <a:lnSpc>
                <a:spcPct val="116300"/>
              </a:lnSpc>
              <a:spcBef>
                <a:spcPts val="90"/>
              </a:spcBef>
            </a:pPr>
            <a:r>
              <a:rPr sz="900" spc="-20" dirty="0">
                <a:cs typeface="Verdana"/>
              </a:rPr>
              <a:t>Source:The </a:t>
            </a:r>
            <a:r>
              <a:rPr sz="900" dirty="0">
                <a:cs typeface="Verdana"/>
              </a:rPr>
              <a:t>European </a:t>
            </a:r>
            <a:r>
              <a:rPr sz="900" spc="-10" dirty="0">
                <a:cs typeface="Verdana"/>
              </a:rPr>
              <a:t>guide </a:t>
            </a:r>
            <a:r>
              <a:rPr sz="900" spc="25" dirty="0">
                <a:cs typeface="Verdana"/>
              </a:rPr>
              <a:t>to </a:t>
            </a:r>
            <a:r>
              <a:rPr sz="900" dirty="0">
                <a:cs typeface="Verdana"/>
              </a:rPr>
              <a:t>citizen </a:t>
            </a:r>
            <a:r>
              <a:rPr sz="900" spc="-5" dirty="0">
                <a:cs typeface="Verdana"/>
              </a:rPr>
              <a:t>lobbying, </a:t>
            </a:r>
            <a:r>
              <a:rPr sz="900" dirty="0">
                <a:cs typeface="Verdana"/>
              </a:rPr>
              <a:t>Brussels </a:t>
            </a:r>
            <a:r>
              <a:rPr sz="900" spc="-15" dirty="0">
                <a:cs typeface="Verdana"/>
              </a:rPr>
              <a:t>2019 </a:t>
            </a:r>
            <a:r>
              <a:rPr sz="900" spc="-10" dirty="0">
                <a:cs typeface="Verdana"/>
              </a:rPr>
              <a:t> https://</a:t>
            </a:r>
            <a:r>
              <a:rPr sz="900" spc="-10" dirty="0">
                <a:cs typeface="Verdana"/>
                <a:hlinkClick r:id="rId3"/>
              </a:rPr>
              <a:t>www.thegoodlobby.eu/wp-content/uploads/2019/07/Toolkit-EU.pdf</a:t>
            </a:r>
            <a:endParaRPr sz="900" dirty="0">
              <a:cs typeface="Verdana"/>
            </a:endParaRPr>
          </a:p>
        </p:txBody>
      </p:sp>
      <p:pic>
        <p:nvPicPr>
          <p:cNvPr id="18" name="Picture 17" descr="Icon&#10;&#10;Description automatically generated">
            <a:extLst>
              <a:ext uri="{FF2B5EF4-FFF2-40B4-BE49-F238E27FC236}">
                <a16:creationId xmlns="" xmlns:a16="http://schemas.microsoft.com/office/drawing/2014/main" id="{90A3F799-8621-FE2C-0167-DCF9CC465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005" y="2249489"/>
            <a:ext cx="3743655" cy="3382425"/>
          </a:xfrm>
          <a:prstGeom prst="rect">
            <a:avLst/>
          </a:prstGeom>
        </p:spPr>
      </p:pic>
    </p:spTree>
    <p:extLst>
      <p:ext uri="{BB962C8B-B14F-4D97-AF65-F5344CB8AC3E}">
        <p14:creationId xmlns:p14="http://schemas.microsoft.com/office/powerpoint/2010/main" val="54731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3725" y="430191"/>
            <a:ext cx="9365948" cy="2315686"/>
          </a:xfrm>
          <a:prstGeom prst="rect">
            <a:avLst/>
          </a:prstGeom>
        </p:spPr>
        <p:txBody>
          <a:bodyPr vert="horz" wrap="square" lIns="0" tIns="1682484" rIns="0" bIns="0" rtlCol="0">
            <a:spAutoFit/>
          </a:bodyPr>
          <a:lstStyle/>
          <a:p>
            <a:pPr marL="3401695" marR="5080" indent="-1559560">
              <a:lnSpc>
                <a:spcPct val="100800"/>
              </a:lnSpc>
              <a:spcBef>
                <a:spcPts val="95"/>
              </a:spcBef>
            </a:pPr>
            <a:r>
              <a:rPr lang="de-DE" spc="-40" dirty="0">
                <a:latin typeface="+mn-lt"/>
              </a:rPr>
              <a:t>Weiterführende Links</a:t>
            </a:r>
            <a:endParaRPr spc="75" dirty="0">
              <a:latin typeface="+mn-lt"/>
            </a:endParaRPr>
          </a:p>
        </p:txBody>
      </p:sp>
      <p:sp>
        <p:nvSpPr>
          <p:cNvPr id="3" name="object 3"/>
          <p:cNvSpPr/>
          <p:nvPr/>
        </p:nvSpPr>
        <p:spPr>
          <a:xfrm>
            <a:off x="5019216" y="3811108"/>
            <a:ext cx="650240" cy="69215"/>
          </a:xfrm>
          <a:custGeom>
            <a:avLst/>
            <a:gdLst/>
            <a:ahLst/>
            <a:cxnLst/>
            <a:rect l="l" t="t" r="r" b="b"/>
            <a:pathLst>
              <a:path w="650239" h="69214">
                <a:moveTo>
                  <a:pt x="0" y="0"/>
                </a:moveTo>
                <a:lnTo>
                  <a:pt x="0" y="68905"/>
                </a:lnTo>
                <a:lnTo>
                  <a:pt x="649687" y="68905"/>
                </a:lnTo>
                <a:lnTo>
                  <a:pt x="649687" y="0"/>
                </a:lnTo>
                <a:lnTo>
                  <a:pt x="0" y="0"/>
                </a:lnTo>
                <a:close/>
              </a:path>
            </a:pathLst>
          </a:custGeom>
          <a:solidFill>
            <a:srgbClr val="0C45A6"/>
          </a:solidFill>
        </p:spPr>
        <p:txBody>
          <a:bodyPr wrap="square" lIns="0" tIns="0" rIns="0" bIns="0" rtlCol="0"/>
          <a:lstStyle/>
          <a:p>
            <a:endParaRPr/>
          </a:p>
        </p:txBody>
      </p:sp>
      <p:sp>
        <p:nvSpPr>
          <p:cNvPr id="4" name="object 4"/>
          <p:cNvSpPr txBox="1"/>
          <p:nvPr/>
        </p:nvSpPr>
        <p:spPr>
          <a:xfrm>
            <a:off x="1765300" y="4380098"/>
            <a:ext cx="7562215" cy="885242"/>
          </a:xfrm>
          <a:prstGeom prst="rect">
            <a:avLst/>
          </a:prstGeom>
        </p:spPr>
        <p:txBody>
          <a:bodyPr vert="horz" wrap="square" lIns="0" tIns="71755" rIns="0" bIns="0" rtlCol="0">
            <a:spAutoFit/>
          </a:bodyPr>
          <a:lstStyle/>
          <a:p>
            <a:pPr marL="12065">
              <a:lnSpc>
                <a:spcPct val="100000"/>
              </a:lnSpc>
              <a:spcBef>
                <a:spcPts val="565"/>
              </a:spcBef>
              <a:buSzPct val="93548"/>
              <a:tabLst>
                <a:tab pos="71755" algn="l"/>
              </a:tabLst>
            </a:pPr>
            <a:r>
              <a:rPr sz="1550" spc="-20" dirty="0">
                <a:solidFill>
                  <a:srgbClr val="16214B"/>
                </a:solidFill>
                <a:cs typeface="Verdana"/>
              </a:rPr>
              <a:t>https://</a:t>
            </a:r>
            <a:r>
              <a:rPr sz="1550" spc="-20" dirty="0">
                <a:solidFill>
                  <a:srgbClr val="16214B"/>
                </a:solidFill>
                <a:cs typeface="Verdana"/>
                <a:hlinkClick r:id="rId2"/>
              </a:rPr>
              <a:t>www.thegoodlobby.eu/wp-content/uploads/2019/07/Toolkit-EU.pd</a:t>
            </a:r>
            <a:r>
              <a:rPr lang="de-DE" sz="1550" spc="-20" dirty="0">
                <a:solidFill>
                  <a:srgbClr val="16214B"/>
                </a:solidFill>
                <a:cs typeface="Verdana"/>
                <a:hlinkClick r:id="rId2"/>
              </a:rPr>
              <a:t>f</a:t>
            </a:r>
            <a:endParaRPr sz="1550" dirty="0">
              <a:cs typeface="Verdana"/>
            </a:endParaRPr>
          </a:p>
          <a:p>
            <a:pPr marL="12700" marR="5080">
              <a:lnSpc>
                <a:spcPct val="125000"/>
              </a:lnSpc>
              <a:buSzPct val="93548"/>
              <a:tabLst>
                <a:tab pos="71755" algn="l"/>
              </a:tabLst>
            </a:pPr>
            <a:r>
              <a:rPr sz="1550" spc="-15" dirty="0">
                <a:solidFill>
                  <a:srgbClr val="16214B"/>
                </a:solidFill>
                <a:cs typeface="Verdana"/>
                <a:hlinkClick r:id="rId3"/>
              </a:rPr>
              <a:t>https://www.transparency.de/fileadmin/Redaktion/Publikationen/2014/Lobb </a:t>
            </a:r>
            <a:r>
              <a:rPr sz="1550" spc="-20" dirty="0">
                <a:solidFill>
                  <a:srgbClr val="16214B"/>
                </a:solidFill>
                <a:cs typeface="Verdana"/>
                <a:hlinkClick r:id="rId3"/>
              </a:rPr>
              <a:t>ying_in_Germany_TransparencyDeutschland_2014_EN.pdf</a:t>
            </a:r>
            <a:r>
              <a:rPr lang="de-DE" sz="1550" spc="-20" dirty="0">
                <a:solidFill>
                  <a:srgbClr val="16214B"/>
                </a:solidFill>
                <a:cs typeface="Verdana"/>
              </a:rPr>
              <a:t> </a:t>
            </a:r>
          </a:p>
        </p:txBody>
      </p:sp>
      <p:sp>
        <p:nvSpPr>
          <p:cNvPr id="5" name="object 5"/>
          <p:cNvSpPr/>
          <p:nvPr/>
        </p:nvSpPr>
        <p:spPr>
          <a:xfrm>
            <a:off x="305999" y="6804000"/>
            <a:ext cx="10080625" cy="756285"/>
          </a:xfrm>
          <a:custGeom>
            <a:avLst/>
            <a:gdLst/>
            <a:ahLst/>
            <a:cxnLst/>
            <a:rect l="l" t="t" r="r" b="b"/>
            <a:pathLst>
              <a:path w="10080625" h="756284">
                <a:moveTo>
                  <a:pt x="0" y="0"/>
                </a:moveTo>
                <a:lnTo>
                  <a:pt x="10079999" y="0"/>
                </a:lnTo>
                <a:lnTo>
                  <a:pt x="10079999" y="755998"/>
                </a:lnTo>
                <a:lnTo>
                  <a:pt x="0" y="755998"/>
                </a:lnTo>
                <a:lnTo>
                  <a:pt x="0" y="0"/>
                </a:lnTo>
                <a:close/>
              </a:path>
            </a:pathLst>
          </a:custGeom>
          <a:solidFill>
            <a:srgbClr val="FDCF60"/>
          </a:solidFill>
        </p:spPr>
        <p:txBody>
          <a:bodyPr wrap="square" lIns="0" tIns="0" rIns="0" bIns="0" rtlCol="0"/>
          <a:lstStyle/>
          <a:p>
            <a:endParaRPr/>
          </a:p>
        </p:txBody>
      </p:sp>
      <p:sp>
        <p:nvSpPr>
          <p:cNvPr id="6" name="object 6"/>
          <p:cNvSpPr txBox="1"/>
          <p:nvPr/>
        </p:nvSpPr>
        <p:spPr>
          <a:xfrm>
            <a:off x="1127127" y="387614"/>
            <a:ext cx="222250" cy="251351"/>
          </a:xfrm>
          <a:prstGeom prst="rect">
            <a:avLst/>
          </a:prstGeom>
        </p:spPr>
        <p:txBody>
          <a:bodyPr vert="horz" wrap="square" lIns="0" tIns="12700" rIns="0" bIns="0" rtlCol="0">
            <a:spAutoFit/>
          </a:bodyPr>
          <a:lstStyle/>
          <a:p>
            <a:pPr marL="12700">
              <a:lnSpc>
                <a:spcPct val="100000"/>
              </a:lnSpc>
              <a:spcBef>
                <a:spcPts val="100"/>
              </a:spcBef>
            </a:pPr>
            <a:endParaRPr sz="1550" dirty="0">
              <a:latin typeface="Verdana"/>
              <a:cs typeface="Verdana"/>
            </a:endParaRPr>
          </a:p>
        </p:txBody>
      </p:sp>
      <p:sp>
        <p:nvSpPr>
          <p:cNvPr id="7" name="Textfeld 6">
            <a:extLst>
              <a:ext uri="{FF2B5EF4-FFF2-40B4-BE49-F238E27FC236}">
                <a16:creationId xmlns="" xmlns:a16="http://schemas.microsoft.com/office/drawing/2014/main" id="{B15ACD38-5C1E-A552-9011-4E443469710C}"/>
              </a:ext>
            </a:extLst>
          </p:cNvPr>
          <p:cNvSpPr txBox="1"/>
          <p:nvPr/>
        </p:nvSpPr>
        <p:spPr>
          <a:xfrm>
            <a:off x="7404100" y="5457825"/>
            <a:ext cx="2514600" cy="646331"/>
          </a:xfrm>
          <a:prstGeom prst="rect">
            <a:avLst/>
          </a:prstGeom>
          <a:noFill/>
        </p:spPr>
        <p:txBody>
          <a:bodyPr wrap="square" rtlCol="0">
            <a:spAutoFit/>
          </a:bodyPr>
          <a:lstStyle/>
          <a:p>
            <a:r>
              <a:rPr lang="de-DE" b="1" dirty="0">
                <a:solidFill>
                  <a:srgbClr val="FF0000"/>
                </a:solidFill>
              </a:rPr>
              <a:t>Add national and </a:t>
            </a:r>
            <a:r>
              <a:rPr lang="de-DE" b="1" dirty="0" err="1">
                <a:solidFill>
                  <a:srgbClr val="FF0000"/>
                </a:solidFill>
              </a:rPr>
              <a:t>local</a:t>
            </a:r>
            <a:r>
              <a:rPr lang="de-DE" b="1" dirty="0">
                <a:solidFill>
                  <a:srgbClr val="FF0000"/>
                </a:solidFill>
              </a:rPr>
              <a:t> Links!</a:t>
            </a:r>
            <a:endParaRPr b="1" dirty="0">
              <a:solidFill>
                <a:srgbClr val="FF0000"/>
              </a:solidFill>
            </a:endParaRPr>
          </a:p>
        </p:txBody>
      </p:sp>
      <p:cxnSp>
        <p:nvCxnSpPr>
          <p:cNvPr id="8" name="Straight Connector 7">
            <a:extLst>
              <a:ext uri="{FF2B5EF4-FFF2-40B4-BE49-F238E27FC236}">
                <a16:creationId xmlns="" xmlns:a16="http://schemas.microsoft.com/office/drawing/2014/main" id="{E5204D86-FCE9-C742-105D-E379EC0BE942}"/>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BFFCE093-D46C-6FF8-FC69-FC33402F1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76980" y="4938557"/>
            <a:ext cx="620395" cy="69215"/>
          </a:xfrm>
          <a:custGeom>
            <a:avLst/>
            <a:gdLst/>
            <a:ahLst/>
            <a:cxnLst/>
            <a:rect l="l" t="t" r="r" b="b"/>
            <a:pathLst>
              <a:path w="620395" h="69214">
                <a:moveTo>
                  <a:pt x="0" y="0"/>
                </a:moveTo>
                <a:lnTo>
                  <a:pt x="0" y="68906"/>
                </a:lnTo>
                <a:lnTo>
                  <a:pt x="620156" y="68906"/>
                </a:lnTo>
                <a:lnTo>
                  <a:pt x="620156"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5651500" y="5076825"/>
            <a:ext cx="3812267" cy="2180533"/>
          </a:xfrm>
          <a:prstGeom prst="rect">
            <a:avLst/>
          </a:prstGeom>
        </p:spPr>
        <p:txBody>
          <a:bodyPr vert="horz" wrap="square" lIns="0" tIns="12065" rIns="0" bIns="0" rtlCol="0">
            <a:spAutoFit/>
          </a:bodyPr>
          <a:lstStyle/>
          <a:p>
            <a:pPr marL="417830" marR="567690" indent="-342900">
              <a:lnSpc>
                <a:spcPct val="121100"/>
              </a:lnSpc>
              <a:spcBef>
                <a:spcPts val="95"/>
              </a:spcBef>
              <a:buFont typeface="+mj-lt"/>
              <a:buAutoNum type="arabicPeriod"/>
              <a:tabLst>
                <a:tab pos="271780" algn="l"/>
              </a:tabLst>
            </a:pPr>
            <a:r>
              <a:rPr lang="de-DE" sz="1650" dirty="0">
                <a:cs typeface="Verdana"/>
              </a:rPr>
              <a:t>Warum ist Netzwerkarbeit wichtig?</a:t>
            </a:r>
          </a:p>
          <a:p>
            <a:pPr marL="417830" marR="567690" indent="-342900">
              <a:lnSpc>
                <a:spcPct val="121100"/>
              </a:lnSpc>
              <a:spcBef>
                <a:spcPts val="95"/>
              </a:spcBef>
              <a:buFont typeface="+mj-lt"/>
              <a:buAutoNum type="arabicPeriod"/>
              <a:tabLst>
                <a:tab pos="271780" algn="l"/>
              </a:tabLst>
            </a:pPr>
            <a:r>
              <a:rPr lang="de-DE" sz="1650" dirty="0">
                <a:cs typeface="Verdana"/>
              </a:rPr>
              <a:t>Was ist ein Netzwerk?</a:t>
            </a:r>
          </a:p>
          <a:p>
            <a:pPr marL="417830" marR="567690" indent="-342900">
              <a:lnSpc>
                <a:spcPct val="121100"/>
              </a:lnSpc>
              <a:spcBef>
                <a:spcPts val="95"/>
              </a:spcBef>
              <a:buFont typeface="+mj-lt"/>
              <a:buAutoNum type="arabicPeriod"/>
              <a:tabLst>
                <a:tab pos="271780" algn="l"/>
              </a:tabLst>
            </a:pPr>
            <a:r>
              <a:rPr lang="de-DE" sz="1650" dirty="0">
                <a:cs typeface="Verdana"/>
              </a:rPr>
              <a:t>Identifizierung von relevanten Netzwerken</a:t>
            </a:r>
          </a:p>
          <a:p>
            <a:pPr marL="417830" marR="567690" indent="-342900">
              <a:lnSpc>
                <a:spcPct val="121100"/>
              </a:lnSpc>
              <a:spcBef>
                <a:spcPts val="95"/>
              </a:spcBef>
              <a:buFont typeface="+mj-lt"/>
              <a:buAutoNum type="arabicPeriod"/>
              <a:tabLst>
                <a:tab pos="271780" algn="l"/>
              </a:tabLst>
            </a:pPr>
            <a:r>
              <a:rPr lang="de-DE" sz="1650" dirty="0">
                <a:cs typeface="Verdana"/>
              </a:rPr>
              <a:t>Strategische Planung von Netzwerken</a:t>
            </a:r>
            <a:endParaRPr sz="1650" dirty="0">
              <a:cs typeface="Verdana"/>
            </a:endParaRPr>
          </a:p>
        </p:txBody>
      </p:sp>
      <p:pic>
        <p:nvPicPr>
          <p:cNvPr id="4" name="object 4"/>
          <p:cNvPicPr/>
          <p:nvPr/>
        </p:nvPicPr>
        <p:blipFill>
          <a:blip r:embed="rId2" cstate="print"/>
          <a:stretch>
            <a:fillRect/>
          </a:stretch>
        </p:blipFill>
        <p:spPr>
          <a:xfrm>
            <a:off x="2409506" y="779259"/>
            <a:ext cx="4016774" cy="3687870"/>
          </a:xfrm>
          <a:prstGeom prst="rect">
            <a:avLst/>
          </a:prstGeom>
        </p:spPr>
      </p:pic>
      <p:sp>
        <p:nvSpPr>
          <p:cNvPr id="5" name="object 5"/>
          <p:cNvSpPr txBox="1"/>
          <p:nvPr/>
        </p:nvSpPr>
        <p:spPr>
          <a:xfrm>
            <a:off x="867565" y="4590365"/>
            <a:ext cx="4631535" cy="728405"/>
          </a:xfrm>
          <a:prstGeom prst="rect">
            <a:avLst/>
          </a:prstGeom>
        </p:spPr>
        <p:txBody>
          <a:bodyPr vert="horz" wrap="square" lIns="0" tIns="12700" rIns="0" bIns="0" rtlCol="0">
            <a:spAutoFit/>
          </a:bodyPr>
          <a:lstStyle/>
          <a:p>
            <a:pPr marL="12700">
              <a:lnSpc>
                <a:spcPct val="100000"/>
              </a:lnSpc>
              <a:spcBef>
                <a:spcPts val="100"/>
              </a:spcBef>
            </a:pPr>
            <a:r>
              <a:rPr sz="4650" b="1" spc="90" dirty="0">
                <a:solidFill>
                  <a:srgbClr val="0C45A6"/>
                </a:solidFill>
                <a:cs typeface="Tahoma"/>
              </a:rPr>
              <a:t>N</a:t>
            </a:r>
            <a:r>
              <a:rPr lang="de-DE" sz="4650" b="1" spc="90" dirty="0" err="1">
                <a:solidFill>
                  <a:srgbClr val="0C45A6"/>
                </a:solidFill>
                <a:cs typeface="Tahoma"/>
              </a:rPr>
              <a:t>etzwerkarbeit</a:t>
            </a:r>
            <a:endParaRPr sz="4650" dirty="0">
              <a:cs typeface="Tahoma"/>
            </a:endParaRPr>
          </a:p>
        </p:txBody>
      </p:sp>
      <p:cxnSp>
        <p:nvCxnSpPr>
          <p:cNvPr id="7" name="Straight Connector 6">
            <a:extLst>
              <a:ext uri="{FF2B5EF4-FFF2-40B4-BE49-F238E27FC236}">
                <a16:creationId xmlns="" xmlns:a16="http://schemas.microsoft.com/office/drawing/2014/main" id="{1F81510F-D2C3-8B3A-8FE5-4D1999D3831C}"/>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F1610B00-F01F-5AB7-14BF-CE0949E27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42100" y="2270172"/>
            <a:ext cx="3469333" cy="3022504"/>
          </a:xfrm>
          <a:prstGeom prst="rect">
            <a:avLst/>
          </a:prstGeom>
        </p:spPr>
      </p:pic>
      <p:sp>
        <p:nvSpPr>
          <p:cNvPr id="3" name="object 3"/>
          <p:cNvSpPr txBox="1">
            <a:spLocks noGrp="1"/>
          </p:cNvSpPr>
          <p:nvPr>
            <p:ph type="title"/>
          </p:nvPr>
        </p:nvSpPr>
        <p:spPr>
          <a:xfrm>
            <a:off x="1049299" y="723613"/>
            <a:ext cx="9326599" cy="489878"/>
          </a:xfrm>
          <a:prstGeom prst="rect">
            <a:avLst/>
          </a:prstGeom>
        </p:spPr>
        <p:txBody>
          <a:bodyPr vert="horz" wrap="square" lIns="0" tIns="12700" rIns="0" bIns="0" rtlCol="0">
            <a:spAutoFit/>
          </a:bodyPr>
          <a:lstStyle/>
          <a:p>
            <a:pPr marL="12700" marR="5080">
              <a:lnSpc>
                <a:spcPct val="100000"/>
              </a:lnSpc>
              <a:spcBef>
                <a:spcPts val="100"/>
              </a:spcBef>
            </a:pPr>
            <a:r>
              <a:rPr lang="de-DE" sz="3100" spc="360" dirty="0">
                <a:latin typeface="Montserrat" pitchFamily="2" charset="77"/>
              </a:rPr>
              <a:t>Warum ist die Vernetzung wichtig?</a:t>
            </a:r>
            <a:endParaRPr sz="3100" dirty="0"/>
          </a:p>
        </p:txBody>
      </p:sp>
      <p:sp>
        <p:nvSpPr>
          <p:cNvPr id="5" name="object 5"/>
          <p:cNvSpPr txBox="1"/>
          <p:nvPr/>
        </p:nvSpPr>
        <p:spPr>
          <a:xfrm>
            <a:off x="-1235075" y="6555039"/>
            <a:ext cx="8880475" cy="525144"/>
          </a:xfrm>
          <a:prstGeom prst="rect">
            <a:avLst/>
          </a:prstGeom>
        </p:spPr>
        <p:txBody>
          <a:bodyPr vert="horz" wrap="square" lIns="0" tIns="12065" rIns="0" bIns="0" rtlCol="0">
            <a:spAutoFit/>
          </a:bodyPr>
          <a:lstStyle/>
          <a:p>
            <a:pPr marL="2066289">
              <a:lnSpc>
                <a:spcPct val="100000"/>
              </a:lnSpc>
              <a:spcBef>
                <a:spcPts val="380"/>
              </a:spcBef>
            </a:pPr>
            <a:r>
              <a:rPr sz="1000" spc="-20" dirty="0">
                <a:cs typeface="Verdana"/>
              </a:rPr>
              <a:t>Source:</a:t>
            </a:r>
            <a:r>
              <a:rPr sz="1000" spc="-60" dirty="0">
                <a:cs typeface="Verdana"/>
              </a:rPr>
              <a:t> </a:t>
            </a:r>
            <a:r>
              <a:rPr sz="1000" spc="15" dirty="0">
                <a:cs typeface="Verdana"/>
              </a:rPr>
              <a:t>Strategische</a:t>
            </a:r>
            <a:r>
              <a:rPr sz="1000" spc="-60" dirty="0">
                <a:cs typeface="Verdana"/>
              </a:rPr>
              <a:t> </a:t>
            </a:r>
            <a:r>
              <a:rPr sz="1000" spc="55" dirty="0">
                <a:cs typeface="Verdana"/>
              </a:rPr>
              <a:t>Planung</a:t>
            </a:r>
            <a:r>
              <a:rPr sz="1000" spc="-60" dirty="0">
                <a:cs typeface="Verdana"/>
              </a:rPr>
              <a:t> </a:t>
            </a:r>
            <a:r>
              <a:rPr sz="1000" spc="15" dirty="0">
                <a:cs typeface="Verdana"/>
              </a:rPr>
              <a:t>erfolgreicher</a:t>
            </a:r>
            <a:r>
              <a:rPr sz="1000" spc="-60" dirty="0">
                <a:cs typeface="Verdana"/>
              </a:rPr>
              <a:t> </a:t>
            </a:r>
            <a:r>
              <a:rPr sz="1000" spc="15" dirty="0">
                <a:cs typeface="Verdana"/>
              </a:rPr>
              <a:t>Netzwerkarbeit-</a:t>
            </a:r>
            <a:r>
              <a:rPr sz="1000" spc="-60" dirty="0">
                <a:cs typeface="Verdana"/>
              </a:rPr>
              <a:t> </a:t>
            </a:r>
            <a:r>
              <a:rPr sz="1000" spc="40" dirty="0">
                <a:cs typeface="Verdana"/>
              </a:rPr>
              <a:t>Ein</a:t>
            </a:r>
            <a:r>
              <a:rPr sz="1000" spc="-60" dirty="0">
                <a:cs typeface="Verdana"/>
              </a:rPr>
              <a:t> </a:t>
            </a:r>
            <a:r>
              <a:rPr sz="1000" spc="25" dirty="0">
                <a:cs typeface="Verdana"/>
              </a:rPr>
              <a:t>Leitfaden</a:t>
            </a:r>
            <a:r>
              <a:rPr sz="1000" spc="-60" dirty="0">
                <a:cs typeface="Verdana"/>
              </a:rPr>
              <a:t> </a:t>
            </a:r>
            <a:r>
              <a:rPr sz="1000" spc="10" dirty="0">
                <a:cs typeface="Verdana"/>
              </a:rPr>
              <a:t>für</a:t>
            </a:r>
            <a:r>
              <a:rPr sz="1000" spc="-60" dirty="0">
                <a:cs typeface="Verdana"/>
              </a:rPr>
              <a:t> </a:t>
            </a:r>
            <a:r>
              <a:rPr sz="1000" spc="20" dirty="0">
                <a:cs typeface="Verdana"/>
              </a:rPr>
              <a:t>Migrantenorganisationen,</a:t>
            </a:r>
            <a:endParaRPr sz="1000" dirty="0">
              <a:cs typeface="Verdana"/>
            </a:endParaRPr>
          </a:p>
          <a:p>
            <a:pPr marL="2066289">
              <a:lnSpc>
                <a:spcPct val="100000"/>
              </a:lnSpc>
              <a:spcBef>
                <a:spcPts val="195"/>
              </a:spcBef>
            </a:pPr>
            <a:r>
              <a:rPr sz="1000" spc="5" dirty="0">
                <a:cs typeface="Verdana"/>
              </a:rPr>
              <a:t>Herausgeber:</a:t>
            </a:r>
            <a:r>
              <a:rPr sz="1000" spc="-75" dirty="0">
                <a:cs typeface="Verdana"/>
              </a:rPr>
              <a:t> </a:t>
            </a:r>
            <a:r>
              <a:rPr sz="1000" spc="25" dirty="0">
                <a:cs typeface="Verdana"/>
              </a:rPr>
              <a:t>Der</a:t>
            </a:r>
            <a:r>
              <a:rPr sz="1000" spc="-75" dirty="0">
                <a:cs typeface="Verdana"/>
              </a:rPr>
              <a:t> </a:t>
            </a:r>
            <a:r>
              <a:rPr sz="1000" spc="20" dirty="0">
                <a:cs typeface="Verdana"/>
              </a:rPr>
              <a:t>Paritätische</a:t>
            </a:r>
            <a:r>
              <a:rPr sz="1000" spc="-75" dirty="0">
                <a:cs typeface="Verdana"/>
              </a:rPr>
              <a:t> </a:t>
            </a:r>
            <a:r>
              <a:rPr sz="1000" spc="10" dirty="0">
                <a:cs typeface="Verdana"/>
              </a:rPr>
              <a:t>Gesamtverband,</a:t>
            </a:r>
            <a:r>
              <a:rPr sz="1000" spc="-70" dirty="0">
                <a:cs typeface="Verdana"/>
              </a:rPr>
              <a:t> </a:t>
            </a:r>
            <a:r>
              <a:rPr sz="1000" spc="-210" dirty="0">
                <a:cs typeface="Verdana"/>
              </a:rPr>
              <a:t>1.</a:t>
            </a:r>
            <a:r>
              <a:rPr sz="1000" spc="-75" dirty="0">
                <a:cs typeface="Verdana"/>
              </a:rPr>
              <a:t> </a:t>
            </a:r>
            <a:r>
              <a:rPr sz="1000" spc="30" dirty="0">
                <a:cs typeface="Verdana"/>
              </a:rPr>
              <a:t>Auflage</a:t>
            </a:r>
            <a:r>
              <a:rPr sz="1000" spc="-75" dirty="0">
                <a:cs typeface="Verdana"/>
              </a:rPr>
              <a:t> </a:t>
            </a:r>
            <a:r>
              <a:rPr sz="1000" spc="-140" dirty="0">
                <a:cs typeface="Verdana"/>
              </a:rPr>
              <a:t>2011</a:t>
            </a:r>
            <a:endParaRPr sz="1000" dirty="0">
              <a:cs typeface="Verdana"/>
            </a:endParaRPr>
          </a:p>
          <a:p>
            <a:pPr marL="2066289">
              <a:lnSpc>
                <a:spcPct val="100000"/>
              </a:lnSpc>
              <a:spcBef>
                <a:spcPts val="195"/>
              </a:spcBef>
            </a:pPr>
            <a:r>
              <a:rPr sz="1000" dirty="0">
                <a:cs typeface="Verdana"/>
              </a:rPr>
              <a:t>https://</a:t>
            </a:r>
            <a:r>
              <a:rPr sz="1000" dirty="0">
                <a:cs typeface="Verdana"/>
                <a:hlinkClick r:id="rId3"/>
              </a:rPr>
              <a:t>www.house-of-resources.berlin/wp-content/uploads/2017/06/A4_MSO-netzwerkarbeit_web.pdf</a:t>
            </a:r>
            <a:endParaRPr sz="1000" dirty="0">
              <a:cs typeface="Verdana"/>
            </a:endParaRPr>
          </a:p>
        </p:txBody>
      </p:sp>
      <p:cxnSp>
        <p:nvCxnSpPr>
          <p:cNvPr id="6" name="Straight Connector 5">
            <a:extLst>
              <a:ext uri="{FF2B5EF4-FFF2-40B4-BE49-F238E27FC236}">
                <a16:creationId xmlns="" xmlns:a16="http://schemas.microsoft.com/office/drawing/2014/main" id="{F69088EB-FDB9-E299-D3BA-EDC8C571A1F3}"/>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0A13C987-BAD9-A34B-58DA-376692E38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8" name="Textfeld 7">
            <a:extLst>
              <a:ext uri="{FF2B5EF4-FFF2-40B4-BE49-F238E27FC236}">
                <a16:creationId xmlns="" xmlns:a16="http://schemas.microsoft.com/office/drawing/2014/main" id="{6A7A744F-48E0-FB4E-D52D-9919CFE0A1E7}"/>
              </a:ext>
            </a:extLst>
          </p:cNvPr>
          <p:cNvSpPr txBox="1"/>
          <p:nvPr/>
        </p:nvSpPr>
        <p:spPr>
          <a:xfrm>
            <a:off x="850902" y="1495425"/>
            <a:ext cx="6172198" cy="4185761"/>
          </a:xfrm>
          <a:prstGeom prst="rect">
            <a:avLst/>
          </a:prstGeom>
          <a:noFill/>
        </p:spPr>
        <p:txBody>
          <a:bodyPr wrap="square">
            <a:spAutoFit/>
          </a:bodyPr>
          <a:lstStyle/>
          <a:p>
            <a:pPr marL="342900" indent="-342900">
              <a:buFont typeface="+mj-lt"/>
              <a:buAutoNum type="arabicPeriod"/>
            </a:pPr>
            <a:r>
              <a:rPr lang="de-DE" sz="1400" dirty="0"/>
              <a:t>Gemeinsame </a:t>
            </a:r>
            <a:r>
              <a:rPr lang="de-DE" sz="1400" dirty="0"/>
              <a:t>Interessenvertretung und Zusammenarbeit </a:t>
            </a:r>
            <a:r>
              <a:rPr lang="de-DE" sz="1400" dirty="0" smtClean="0"/>
              <a:t>sind </a:t>
            </a:r>
            <a:r>
              <a:rPr lang="de-DE" sz="1400" dirty="0"/>
              <a:t>immer stärker als bei einzelnen Akteur*innen</a:t>
            </a:r>
          </a:p>
          <a:p>
            <a:pPr marL="342900" indent="-342900">
              <a:buFont typeface="+mj-lt"/>
              <a:buAutoNum type="arabicPeriod"/>
            </a:pPr>
            <a:endParaRPr lang="de-DE" sz="1400" dirty="0"/>
          </a:p>
          <a:p>
            <a:pPr marL="342900" indent="-342900">
              <a:buFont typeface="+mj-lt"/>
              <a:buAutoNum type="arabicPeriod"/>
            </a:pPr>
            <a:r>
              <a:rPr lang="de-DE" sz="1400" dirty="0"/>
              <a:t>Austausch von Wissen</a:t>
            </a:r>
          </a:p>
          <a:p>
            <a:pPr marL="342900" indent="-342900">
              <a:buFont typeface="+mj-lt"/>
              <a:buAutoNum type="arabicPeriod"/>
            </a:pPr>
            <a:endParaRPr lang="de-DE" sz="1400" dirty="0"/>
          </a:p>
          <a:p>
            <a:pPr marL="342900" indent="-342900">
              <a:buFont typeface="+mj-lt"/>
              <a:buAutoNum type="arabicPeriod"/>
            </a:pPr>
            <a:r>
              <a:rPr lang="de-DE" sz="1400" dirty="0"/>
              <a:t>Mehr Gestaltungsmacht und Einfluss</a:t>
            </a:r>
          </a:p>
          <a:p>
            <a:pPr marL="342900" indent="-342900">
              <a:buFont typeface="+mj-lt"/>
              <a:buAutoNum type="arabicPeriod"/>
            </a:pPr>
            <a:endParaRPr lang="de-DE" sz="1400" dirty="0"/>
          </a:p>
          <a:p>
            <a:pPr marL="342900" indent="-342900">
              <a:buFont typeface="+mj-lt"/>
              <a:buAutoNum type="arabicPeriod"/>
            </a:pPr>
            <a:r>
              <a:rPr lang="de-DE" sz="1400" dirty="0"/>
              <a:t>Arbeitserleichterung (langfristig, aber vorher gibt es zusätzliche Arbeit, also nicht zu viel auf einmal vornehmen, zumal viele Migrant*</a:t>
            </a:r>
            <a:r>
              <a:rPr lang="de-DE" sz="1400" dirty="0" err="1"/>
              <a:t>innenorganisationen</a:t>
            </a:r>
            <a:r>
              <a:rPr lang="de-DE" sz="1400" dirty="0"/>
              <a:t> auf ehrenamtliche Arbeit angewiesen sind)</a:t>
            </a:r>
          </a:p>
          <a:p>
            <a:pPr marL="342900" indent="-342900">
              <a:buFont typeface="+mj-lt"/>
              <a:buAutoNum type="arabicPeriod"/>
            </a:pPr>
            <a:endParaRPr lang="de-DE" sz="1400" dirty="0"/>
          </a:p>
          <a:p>
            <a:pPr marL="342900" indent="-342900">
              <a:buFont typeface="+mj-lt"/>
              <a:buAutoNum type="arabicPeriod"/>
            </a:pPr>
            <a:r>
              <a:rPr lang="de-DE" sz="1400" dirty="0"/>
              <a:t>Wenn Sie in den richtigen Netzwerken arbeiten, können Sie schneller an Informationen gelangen, Entscheidungen beeinflussen und Strategien für die Entwicklung Ihrer Organisation besser ausarbeiten und umsetzen</a:t>
            </a:r>
          </a:p>
          <a:p>
            <a:pPr marL="342900" indent="-342900">
              <a:buFont typeface="+mj-lt"/>
              <a:buAutoNum type="arabicPeriod"/>
            </a:pPr>
            <a:endParaRPr lang="de-DE" sz="1400" dirty="0"/>
          </a:p>
          <a:p>
            <a:pPr marL="342900" indent="-342900">
              <a:buFont typeface="+mj-lt"/>
              <a:buAutoNum type="arabicPeriod"/>
            </a:pPr>
            <a:r>
              <a:rPr lang="de-DE" sz="1400" dirty="0"/>
              <a:t>Wahrnehmung als erfolgreiche und attraktive Organisation</a:t>
            </a:r>
          </a:p>
          <a:p>
            <a:pPr marL="342900" indent="-342900">
              <a:buFont typeface="+mj-lt"/>
              <a:buAutoNum type="arabicPeriod"/>
            </a:pPr>
            <a:endParaRPr lang="de-DE" sz="1400" dirty="0"/>
          </a:p>
          <a:p>
            <a:pPr marL="342900" indent="-342900">
              <a:buFont typeface="+mj-lt"/>
              <a:buAutoNum type="arabicPeriod"/>
            </a:pPr>
            <a:r>
              <a:rPr lang="de-DE" sz="1400" dirty="0"/>
              <a:t>Schnelles Erkennen neuer Entwicklungen und Entwicklung entsprechender Angebote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43205" y="1461824"/>
            <a:ext cx="541655" cy="69215"/>
          </a:xfrm>
          <a:custGeom>
            <a:avLst/>
            <a:gdLst/>
            <a:ahLst/>
            <a:cxnLst/>
            <a:rect l="l" t="t" r="r" b="b"/>
            <a:pathLst>
              <a:path w="541654" h="69215">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63725" y="430191"/>
            <a:ext cx="9365948" cy="1823850"/>
          </a:xfrm>
          <a:prstGeom prst="rect">
            <a:avLst/>
          </a:prstGeom>
        </p:spPr>
        <p:txBody>
          <a:bodyPr vert="horz" wrap="square" lIns="0" tIns="1218391" rIns="0" bIns="0" rtlCol="0">
            <a:spAutoFit/>
          </a:bodyPr>
          <a:lstStyle/>
          <a:p>
            <a:pPr marL="4879340" marR="5080">
              <a:lnSpc>
                <a:spcPct val="121100"/>
              </a:lnSpc>
              <a:spcBef>
                <a:spcPts val="95"/>
              </a:spcBef>
            </a:pPr>
            <a:r>
              <a:rPr lang="de-DE" sz="1650" b="0" dirty="0">
                <a:solidFill>
                  <a:schemeClr val="tx1"/>
                </a:solidFill>
                <a:latin typeface="+mn-lt"/>
                <a:cs typeface="Verdana"/>
              </a:rPr>
              <a:t>Die zusätzliche Arbeitsbelastung sollte im Rahmen der Organisation diskutiert werden</a:t>
            </a:r>
            <a:endParaRPr sz="1650" b="0" dirty="0">
              <a:solidFill>
                <a:schemeClr val="tx1"/>
              </a:solidFill>
              <a:latin typeface="+mn-lt"/>
              <a:cs typeface="Verdana"/>
            </a:endParaRPr>
          </a:p>
        </p:txBody>
      </p:sp>
      <p:sp>
        <p:nvSpPr>
          <p:cNvPr id="5" name="object 5"/>
          <p:cNvSpPr/>
          <p:nvPr/>
        </p:nvSpPr>
        <p:spPr>
          <a:xfrm>
            <a:off x="5543205" y="2838731"/>
            <a:ext cx="541655" cy="69215"/>
          </a:xfrm>
          <a:custGeom>
            <a:avLst/>
            <a:gdLst/>
            <a:ahLst/>
            <a:cxnLst/>
            <a:rect l="l" t="t" r="r" b="b"/>
            <a:pathLst>
              <a:path w="541654" h="69214">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6" name="object 6"/>
          <p:cNvSpPr txBox="1"/>
          <p:nvPr/>
        </p:nvSpPr>
        <p:spPr>
          <a:xfrm>
            <a:off x="5530505" y="3317825"/>
            <a:ext cx="4039870" cy="913007"/>
          </a:xfrm>
          <a:prstGeom prst="rect">
            <a:avLst/>
          </a:prstGeom>
        </p:spPr>
        <p:txBody>
          <a:bodyPr vert="horz" wrap="square" lIns="0" tIns="12065" rIns="0" bIns="0" rtlCol="0">
            <a:spAutoFit/>
          </a:bodyPr>
          <a:lstStyle/>
          <a:p>
            <a:pPr marL="12700" marR="5080">
              <a:lnSpc>
                <a:spcPct val="121100"/>
              </a:lnSpc>
              <a:spcBef>
                <a:spcPts val="95"/>
              </a:spcBef>
            </a:pPr>
            <a:r>
              <a:rPr lang="de-DE" sz="1650" dirty="0">
                <a:cs typeface="Verdana"/>
              </a:rPr>
              <a:t>Werte &amp; Identität des eigenen Vereins sollen trotz Aktivitäten in verschiedenen Netzwerken erhalten bleiben</a:t>
            </a:r>
            <a:endParaRPr sz="1650" dirty="0">
              <a:cs typeface="Verdana"/>
            </a:endParaRPr>
          </a:p>
        </p:txBody>
      </p:sp>
      <p:sp>
        <p:nvSpPr>
          <p:cNvPr id="7" name="object 7"/>
          <p:cNvSpPr/>
          <p:nvPr/>
        </p:nvSpPr>
        <p:spPr>
          <a:xfrm>
            <a:off x="5543205" y="4449819"/>
            <a:ext cx="541655" cy="69215"/>
          </a:xfrm>
          <a:custGeom>
            <a:avLst/>
            <a:gdLst/>
            <a:ahLst/>
            <a:cxnLst/>
            <a:rect l="l" t="t" r="r" b="b"/>
            <a:pathLst>
              <a:path w="541654" h="69214">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8" name="object 8"/>
          <p:cNvSpPr txBox="1"/>
          <p:nvPr/>
        </p:nvSpPr>
        <p:spPr>
          <a:xfrm>
            <a:off x="5501641" y="4742098"/>
            <a:ext cx="4020820" cy="1834798"/>
          </a:xfrm>
          <a:prstGeom prst="rect">
            <a:avLst/>
          </a:prstGeom>
        </p:spPr>
        <p:txBody>
          <a:bodyPr vert="horz" wrap="square" lIns="0" tIns="12065" rIns="0" bIns="0" rtlCol="0">
            <a:spAutoFit/>
          </a:bodyPr>
          <a:lstStyle/>
          <a:p>
            <a:pPr marL="12700" marR="5080">
              <a:lnSpc>
                <a:spcPct val="121100"/>
              </a:lnSpc>
              <a:spcBef>
                <a:spcPts val="95"/>
              </a:spcBef>
            </a:pPr>
            <a:r>
              <a:rPr lang="de-DE" sz="1650" dirty="0">
                <a:cs typeface="Verdana"/>
              </a:rPr>
              <a:t>Die Vernetzung kann nur dann die gewünschte Wirkung erzielen, wenn Sie Zugang zu den einflussreichsten Netzwerken haben, um Ihre Ziele zu erreichen. Dies erfordert eine eingehende Analyse Ihrer Ziele, Ressourcen und der relevanten Akteur*innen</a:t>
            </a:r>
            <a:endParaRPr sz="1650" dirty="0">
              <a:cs typeface="Verdana"/>
            </a:endParaRPr>
          </a:p>
        </p:txBody>
      </p:sp>
      <p:sp>
        <p:nvSpPr>
          <p:cNvPr id="9" name="object 9"/>
          <p:cNvSpPr/>
          <p:nvPr/>
        </p:nvSpPr>
        <p:spPr>
          <a:xfrm>
            <a:off x="1088999" y="1461827"/>
            <a:ext cx="3011170" cy="3022600"/>
          </a:xfrm>
          <a:custGeom>
            <a:avLst/>
            <a:gdLst/>
            <a:ahLst/>
            <a:cxnLst/>
            <a:rect l="l" t="t" r="r" b="b"/>
            <a:pathLst>
              <a:path w="3011170" h="3022600">
                <a:moveTo>
                  <a:pt x="516445" y="1371600"/>
                </a:moveTo>
                <a:lnTo>
                  <a:pt x="449414" y="1300759"/>
                </a:lnTo>
                <a:lnTo>
                  <a:pt x="166179" y="1568767"/>
                </a:lnTo>
                <a:lnTo>
                  <a:pt x="233210" y="1639620"/>
                </a:lnTo>
                <a:lnTo>
                  <a:pt x="516445" y="1371600"/>
                </a:lnTo>
                <a:close/>
              </a:path>
              <a:path w="3011170" h="3022600">
                <a:moveTo>
                  <a:pt x="823709" y="1483448"/>
                </a:moveTo>
                <a:lnTo>
                  <a:pt x="756678" y="1412608"/>
                </a:lnTo>
                <a:lnTo>
                  <a:pt x="508838" y="1647113"/>
                </a:lnTo>
                <a:lnTo>
                  <a:pt x="575881" y="1717967"/>
                </a:lnTo>
                <a:lnTo>
                  <a:pt x="823709" y="1483448"/>
                </a:lnTo>
                <a:close/>
              </a:path>
              <a:path w="3011170" h="3022600">
                <a:moveTo>
                  <a:pt x="2984500" y="572820"/>
                </a:moveTo>
                <a:lnTo>
                  <a:pt x="2959100" y="42405"/>
                </a:lnTo>
                <a:lnTo>
                  <a:pt x="2959100" y="20294"/>
                </a:lnTo>
                <a:lnTo>
                  <a:pt x="2946400" y="17170"/>
                </a:lnTo>
                <a:lnTo>
                  <a:pt x="2946400" y="9067"/>
                </a:lnTo>
                <a:lnTo>
                  <a:pt x="2933700" y="4953"/>
                </a:lnTo>
                <a:lnTo>
                  <a:pt x="2933700" y="3352"/>
                </a:lnTo>
                <a:lnTo>
                  <a:pt x="2921000" y="1041"/>
                </a:lnTo>
                <a:lnTo>
                  <a:pt x="2921000" y="368"/>
                </a:lnTo>
                <a:lnTo>
                  <a:pt x="2908300" y="0"/>
                </a:lnTo>
                <a:lnTo>
                  <a:pt x="2908300" y="304"/>
                </a:lnTo>
                <a:lnTo>
                  <a:pt x="2895600" y="1892"/>
                </a:lnTo>
                <a:lnTo>
                  <a:pt x="2895600" y="3149"/>
                </a:lnTo>
                <a:lnTo>
                  <a:pt x="2882900" y="9169"/>
                </a:lnTo>
                <a:lnTo>
                  <a:pt x="2882900" y="486943"/>
                </a:lnTo>
                <a:lnTo>
                  <a:pt x="2794000" y="428434"/>
                </a:lnTo>
                <a:lnTo>
                  <a:pt x="2781300" y="426326"/>
                </a:lnTo>
                <a:lnTo>
                  <a:pt x="2768600" y="424446"/>
                </a:lnTo>
                <a:lnTo>
                  <a:pt x="2768600" y="424751"/>
                </a:lnTo>
                <a:lnTo>
                  <a:pt x="2755900" y="427824"/>
                </a:lnTo>
                <a:lnTo>
                  <a:pt x="2743200" y="430479"/>
                </a:lnTo>
                <a:lnTo>
                  <a:pt x="2743200" y="438048"/>
                </a:lnTo>
                <a:lnTo>
                  <a:pt x="2730500" y="442671"/>
                </a:lnTo>
                <a:lnTo>
                  <a:pt x="2730500" y="448144"/>
                </a:lnTo>
                <a:lnTo>
                  <a:pt x="2628900" y="615721"/>
                </a:lnTo>
                <a:lnTo>
                  <a:pt x="2590800" y="657085"/>
                </a:lnTo>
                <a:lnTo>
                  <a:pt x="2489200" y="820381"/>
                </a:lnTo>
                <a:lnTo>
                  <a:pt x="2451100" y="860653"/>
                </a:lnTo>
                <a:lnTo>
                  <a:pt x="2400300" y="940485"/>
                </a:lnTo>
                <a:lnTo>
                  <a:pt x="2362200" y="980046"/>
                </a:lnTo>
                <a:lnTo>
                  <a:pt x="2336800" y="1019378"/>
                </a:lnTo>
                <a:lnTo>
                  <a:pt x="2298700" y="1058481"/>
                </a:lnTo>
                <a:lnTo>
                  <a:pt x="2247900" y="1135976"/>
                </a:lnTo>
                <a:lnTo>
                  <a:pt x="2209800" y="1174356"/>
                </a:lnTo>
                <a:lnTo>
                  <a:pt x="2184400" y="1212469"/>
                </a:lnTo>
                <a:lnTo>
                  <a:pt x="2108200" y="1287957"/>
                </a:lnTo>
                <a:lnTo>
                  <a:pt x="2082800" y="1325321"/>
                </a:lnTo>
                <a:lnTo>
                  <a:pt x="2044700" y="1362443"/>
                </a:lnTo>
                <a:lnTo>
                  <a:pt x="2019300" y="1399298"/>
                </a:lnTo>
                <a:lnTo>
                  <a:pt x="1943100" y="1472234"/>
                </a:lnTo>
                <a:lnTo>
                  <a:pt x="1917700" y="1508290"/>
                </a:lnTo>
                <a:lnTo>
                  <a:pt x="1841500" y="1579613"/>
                </a:lnTo>
                <a:lnTo>
                  <a:pt x="1816100" y="1614855"/>
                </a:lnTo>
                <a:lnTo>
                  <a:pt x="1739900" y="1684553"/>
                </a:lnTo>
                <a:lnTo>
                  <a:pt x="1663700" y="1753133"/>
                </a:lnTo>
                <a:lnTo>
                  <a:pt x="1625600" y="1786991"/>
                </a:lnTo>
                <a:lnTo>
                  <a:pt x="1600200" y="1820570"/>
                </a:lnTo>
                <a:lnTo>
                  <a:pt x="1524000" y="1886851"/>
                </a:lnTo>
                <a:lnTo>
                  <a:pt x="1485900" y="1919566"/>
                </a:lnTo>
                <a:lnTo>
                  <a:pt x="1447800" y="1951990"/>
                </a:lnTo>
                <a:lnTo>
                  <a:pt x="1409700" y="1984121"/>
                </a:lnTo>
                <a:lnTo>
                  <a:pt x="1371600" y="2015959"/>
                </a:lnTo>
                <a:lnTo>
                  <a:pt x="1333500" y="2047481"/>
                </a:lnTo>
                <a:lnTo>
                  <a:pt x="1295400" y="2078710"/>
                </a:lnTo>
                <a:lnTo>
                  <a:pt x="1257300" y="2109622"/>
                </a:lnTo>
                <a:lnTo>
                  <a:pt x="1219200" y="2140242"/>
                </a:lnTo>
                <a:lnTo>
                  <a:pt x="1181100" y="2170557"/>
                </a:lnTo>
                <a:lnTo>
                  <a:pt x="1130300" y="2200579"/>
                </a:lnTo>
                <a:lnTo>
                  <a:pt x="1092200" y="2230285"/>
                </a:lnTo>
                <a:lnTo>
                  <a:pt x="1054100" y="2259673"/>
                </a:lnTo>
                <a:lnTo>
                  <a:pt x="1016000" y="2288730"/>
                </a:lnTo>
                <a:lnTo>
                  <a:pt x="977900" y="2317483"/>
                </a:lnTo>
                <a:lnTo>
                  <a:pt x="939800" y="2345918"/>
                </a:lnTo>
                <a:lnTo>
                  <a:pt x="889000" y="2374049"/>
                </a:lnTo>
                <a:lnTo>
                  <a:pt x="850900" y="2401849"/>
                </a:lnTo>
                <a:lnTo>
                  <a:pt x="812800" y="2429332"/>
                </a:lnTo>
                <a:lnTo>
                  <a:pt x="774700" y="2456484"/>
                </a:lnTo>
                <a:lnTo>
                  <a:pt x="723900" y="2483320"/>
                </a:lnTo>
                <a:lnTo>
                  <a:pt x="685800" y="2509812"/>
                </a:lnTo>
                <a:lnTo>
                  <a:pt x="647700" y="2535986"/>
                </a:lnTo>
                <a:lnTo>
                  <a:pt x="596900" y="2561831"/>
                </a:lnTo>
                <a:lnTo>
                  <a:pt x="558800" y="2587333"/>
                </a:lnTo>
                <a:lnTo>
                  <a:pt x="520700" y="2612517"/>
                </a:lnTo>
                <a:lnTo>
                  <a:pt x="469900" y="2637358"/>
                </a:lnTo>
                <a:lnTo>
                  <a:pt x="469900" y="2637167"/>
                </a:lnTo>
                <a:lnTo>
                  <a:pt x="88900" y="2855137"/>
                </a:lnTo>
                <a:lnTo>
                  <a:pt x="88900" y="2749080"/>
                </a:lnTo>
                <a:lnTo>
                  <a:pt x="406400" y="2570632"/>
                </a:lnTo>
                <a:lnTo>
                  <a:pt x="444500" y="2545816"/>
                </a:lnTo>
                <a:lnTo>
                  <a:pt x="482600" y="2520683"/>
                </a:lnTo>
                <a:lnTo>
                  <a:pt x="533400" y="2495245"/>
                </a:lnTo>
                <a:lnTo>
                  <a:pt x="571500" y="2469489"/>
                </a:lnTo>
                <a:lnTo>
                  <a:pt x="609600" y="2443416"/>
                </a:lnTo>
                <a:lnTo>
                  <a:pt x="660400" y="2417026"/>
                </a:lnTo>
                <a:lnTo>
                  <a:pt x="698500" y="2390330"/>
                </a:lnTo>
                <a:lnTo>
                  <a:pt x="736600" y="2363317"/>
                </a:lnTo>
                <a:lnTo>
                  <a:pt x="774700" y="2335987"/>
                </a:lnTo>
                <a:lnTo>
                  <a:pt x="825500" y="2308352"/>
                </a:lnTo>
                <a:lnTo>
                  <a:pt x="863600" y="2280399"/>
                </a:lnTo>
                <a:lnTo>
                  <a:pt x="901700" y="2252129"/>
                </a:lnTo>
                <a:lnTo>
                  <a:pt x="939800" y="2223541"/>
                </a:lnTo>
                <a:lnTo>
                  <a:pt x="977900" y="2194649"/>
                </a:lnTo>
                <a:lnTo>
                  <a:pt x="1016000" y="2165439"/>
                </a:lnTo>
                <a:lnTo>
                  <a:pt x="1054100" y="2135911"/>
                </a:lnTo>
                <a:lnTo>
                  <a:pt x="1104900" y="2106079"/>
                </a:lnTo>
                <a:lnTo>
                  <a:pt x="1143000" y="2075967"/>
                </a:lnTo>
                <a:lnTo>
                  <a:pt x="1181100" y="2045576"/>
                </a:lnTo>
                <a:lnTo>
                  <a:pt x="1219200" y="2014893"/>
                </a:lnTo>
                <a:lnTo>
                  <a:pt x="1257300" y="1983917"/>
                </a:lnTo>
                <a:lnTo>
                  <a:pt x="1295400" y="1952663"/>
                </a:lnTo>
                <a:lnTo>
                  <a:pt x="1333500" y="1921116"/>
                </a:lnTo>
                <a:lnTo>
                  <a:pt x="1371600" y="1889290"/>
                </a:lnTo>
                <a:lnTo>
                  <a:pt x="1409700" y="1857171"/>
                </a:lnTo>
                <a:lnTo>
                  <a:pt x="1447800" y="1824761"/>
                </a:lnTo>
                <a:lnTo>
                  <a:pt x="1473200" y="1792071"/>
                </a:lnTo>
                <a:lnTo>
                  <a:pt x="1511300" y="1759102"/>
                </a:lnTo>
                <a:lnTo>
                  <a:pt x="1587500" y="1692287"/>
                </a:lnTo>
                <a:lnTo>
                  <a:pt x="1663700" y="1624330"/>
                </a:lnTo>
                <a:lnTo>
                  <a:pt x="1689100" y="1589938"/>
                </a:lnTo>
                <a:lnTo>
                  <a:pt x="1727200" y="1555292"/>
                </a:lnTo>
                <a:lnTo>
                  <a:pt x="1803400" y="1485239"/>
                </a:lnTo>
                <a:lnTo>
                  <a:pt x="1828800" y="1449832"/>
                </a:lnTo>
                <a:lnTo>
                  <a:pt x="1905000" y="1378254"/>
                </a:lnTo>
                <a:lnTo>
                  <a:pt x="1930400" y="1342072"/>
                </a:lnTo>
                <a:lnTo>
                  <a:pt x="2006600" y="1268971"/>
                </a:lnTo>
                <a:lnTo>
                  <a:pt x="2032000" y="1232039"/>
                </a:lnTo>
                <a:lnTo>
                  <a:pt x="2070100" y="1194841"/>
                </a:lnTo>
                <a:lnTo>
                  <a:pt x="2095500" y="1157401"/>
                </a:lnTo>
                <a:lnTo>
                  <a:pt x="2133600" y="1119695"/>
                </a:lnTo>
                <a:lnTo>
                  <a:pt x="2159000" y="1081747"/>
                </a:lnTo>
                <a:lnTo>
                  <a:pt x="2197100" y="1043533"/>
                </a:lnTo>
                <a:lnTo>
                  <a:pt x="2247900" y="966431"/>
                </a:lnTo>
                <a:lnTo>
                  <a:pt x="2286000" y="927544"/>
                </a:lnTo>
                <a:lnTo>
                  <a:pt x="2311400" y="888441"/>
                </a:lnTo>
                <a:lnTo>
                  <a:pt x="2349500" y="849122"/>
                </a:lnTo>
                <a:lnTo>
                  <a:pt x="2425700" y="729856"/>
                </a:lnTo>
                <a:lnTo>
                  <a:pt x="2463800" y="689660"/>
                </a:lnTo>
                <a:lnTo>
                  <a:pt x="2590800" y="485406"/>
                </a:lnTo>
                <a:lnTo>
                  <a:pt x="2628900" y="443903"/>
                </a:lnTo>
                <a:lnTo>
                  <a:pt x="2654300" y="402170"/>
                </a:lnTo>
                <a:lnTo>
                  <a:pt x="2654300" y="352679"/>
                </a:lnTo>
                <a:lnTo>
                  <a:pt x="2641600" y="342138"/>
                </a:lnTo>
                <a:lnTo>
                  <a:pt x="2641600" y="337820"/>
                </a:lnTo>
                <a:lnTo>
                  <a:pt x="2540000" y="280860"/>
                </a:lnTo>
                <a:lnTo>
                  <a:pt x="2870200" y="124396"/>
                </a:lnTo>
                <a:lnTo>
                  <a:pt x="2882900" y="486943"/>
                </a:lnTo>
                <a:lnTo>
                  <a:pt x="2882900" y="9169"/>
                </a:lnTo>
                <a:lnTo>
                  <a:pt x="2413000" y="232016"/>
                </a:lnTo>
                <a:lnTo>
                  <a:pt x="2413000" y="239179"/>
                </a:lnTo>
                <a:lnTo>
                  <a:pt x="2400300" y="243789"/>
                </a:lnTo>
                <a:lnTo>
                  <a:pt x="2400300" y="254812"/>
                </a:lnTo>
                <a:lnTo>
                  <a:pt x="2387600" y="260845"/>
                </a:lnTo>
                <a:lnTo>
                  <a:pt x="2387600" y="286816"/>
                </a:lnTo>
                <a:lnTo>
                  <a:pt x="2400300" y="293052"/>
                </a:lnTo>
                <a:lnTo>
                  <a:pt x="2400300" y="309702"/>
                </a:lnTo>
                <a:lnTo>
                  <a:pt x="2413000" y="314096"/>
                </a:lnTo>
                <a:lnTo>
                  <a:pt x="2413000" y="317855"/>
                </a:lnTo>
                <a:lnTo>
                  <a:pt x="2540000" y="392722"/>
                </a:lnTo>
                <a:lnTo>
                  <a:pt x="2489200" y="478917"/>
                </a:lnTo>
                <a:lnTo>
                  <a:pt x="2451100" y="521627"/>
                </a:lnTo>
                <a:lnTo>
                  <a:pt x="2374900" y="648246"/>
                </a:lnTo>
                <a:lnTo>
                  <a:pt x="2336800" y="689940"/>
                </a:lnTo>
                <a:lnTo>
                  <a:pt x="2311400" y="731380"/>
                </a:lnTo>
                <a:lnTo>
                  <a:pt x="2273300" y="772566"/>
                </a:lnTo>
                <a:lnTo>
                  <a:pt x="2222500" y="854176"/>
                </a:lnTo>
                <a:lnTo>
                  <a:pt x="2184400" y="894600"/>
                </a:lnTo>
                <a:lnTo>
                  <a:pt x="2159000" y="934770"/>
                </a:lnTo>
                <a:lnTo>
                  <a:pt x="2120900" y="974686"/>
                </a:lnTo>
                <a:lnTo>
                  <a:pt x="2095500" y="1014349"/>
                </a:lnTo>
                <a:lnTo>
                  <a:pt x="2019300" y="1092911"/>
                </a:lnTo>
                <a:lnTo>
                  <a:pt x="1993900" y="1131811"/>
                </a:lnTo>
                <a:lnTo>
                  <a:pt x="1917700" y="1208836"/>
                </a:lnTo>
                <a:lnTo>
                  <a:pt x="1892300" y="1246974"/>
                </a:lnTo>
                <a:lnTo>
                  <a:pt x="1816100" y="1322476"/>
                </a:lnTo>
                <a:lnTo>
                  <a:pt x="1752600" y="1256398"/>
                </a:lnTo>
                <a:lnTo>
                  <a:pt x="1752600" y="1393456"/>
                </a:lnTo>
                <a:lnTo>
                  <a:pt x="1701800" y="1448676"/>
                </a:lnTo>
                <a:lnTo>
                  <a:pt x="1625600" y="1375905"/>
                </a:lnTo>
                <a:lnTo>
                  <a:pt x="1625600" y="1516672"/>
                </a:lnTo>
                <a:lnTo>
                  <a:pt x="1587500" y="1552105"/>
                </a:lnTo>
                <a:lnTo>
                  <a:pt x="1562100" y="1587246"/>
                </a:lnTo>
                <a:lnTo>
                  <a:pt x="1485900" y="1656638"/>
                </a:lnTo>
                <a:lnTo>
                  <a:pt x="1409700" y="1724863"/>
                </a:lnTo>
                <a:lnTo>
                  <a:pt x="1371600" y="1758530"/>
                </a:lnTo>
                <a:lnTo>
                  <a:pt x="1397000" y="1537487"/>
                </a:lnTo>
                <a:lnTo>
                  <a:pt x="1397000" y="1514868"/>
                </a:lnTo>
                <a:lnTo>
                  <a:pt x="1371600" y="1452714"/>
                </a:lnTo>
                <a:lnTo>
                  <a:pt x="1308100" y="1297330"/>
                </a:lnTo>
                <a:lnTo>
                  <a:pt x="1371600" y="1277835"/>
                </a:lnTo>
                <a:lnTo>
                  <a:pt x="1625600" y="1516672"/>
                </a:lnTo>
                <a:lnTo>
                  <a:pt x="1625600" y="1375905"/>
                </a:lnTo>
                <a:lnTo>
                  <a:pt x="1422400" y="1181836"/>
                </a:lnTo>
                <a:lnTo>
                  <a:pt x="1409700" y="1177836"/>
                </a:lnTo>
                <a:lnTo>
                  <a:pt x="1397000" y="1175829"/>
                </a:lnTo>
                <a:lnTo>
                  <a:pt x="1397000" y="1174750"/>
                </a:lnTo>
                <a:lnTo>
                  <a:pt x="1384300" y="1174534"/>
                </a:lnTo>
                <a:lnTo>
                  <a:pt x="1384300" y="1175156"/>
                </a:lnTo>
                <a:lnTo>
                  <a:pt x="1371600" y="1176642"/>
                </a:lnTo>
                <a:lnTo>
                  <a:pt x="1308100" y="1195755"/>
                </a:lnTo>
                <a:lnTo>
                  <a:pt x="1295400" y="1199578"/>
                </a:lnTo>
                <a:lnTo>
                  <a:pt x="1295400" y="1537677"/>
                </a:lnTo>
                <a:lnTo>
                  <a:pt x="1257300" y="1850555"/>
                </a:lnTo>
                <a:lnTo>
                  <a:pt x="1181100" y="1832089"/>
                </a:lnTo>
                <a:lnTo>
                  <a:pt x="1181100" y="1584210"/>
                </a:lnTo>
                <a:lnTo>
                  <a:pt x="1168400" y="1546860"/>
                </a:lnTo>
                <a:lnTo>
                  <a:pt x="1104900" y="1360106"/>
                </a:lnTo>
                <a:lnTo>
                  <a:pt x="1219200" y="1325410"/>
                </a:lnTo>
                <a:lnTo>
                  <a:pt x="1295400" y="1537677"/>
                </a:lnTo>
                <a:lnTo>
                  <a:pt x="1295400" y="1199578"/>
                </a:lnTo>
                <a:lnTo>
                  <a:pt x="1054100" y="1272184"/>
                </a:lnTo>
                <a:lnTo>
                  <a:pt x="1054100" y="1273962"/>
                </a:lnTo>
                <a:lnTo>
                  <a:pt x="1041400" y="1274559"/>
                </a:lnTo>
                <a:lnTo>
                  <a:pt x="1041400" y="1273987"/>
                </a:lnTo>
                <a:lnTo>
                  <a:pt x="1028700" y="1273873"/>
                </a:lnTo>
                <a:lnTo>
                  <a:pt x="1028700" y="1272997"/>
                </a:lnTo>
                <a:lnTo>
                  <a:pt x="1016000" y="1269707"/>
                </a:lnTo>
                <a:lnTo>
                  <a:pt x="1016000" y="1267383"/>
                </a:lnTo>
                <a:lnTo>
                  <a:pt x="1003300" y="1261376"/>
                </a:lnTo>
                <a:lnTo>
                  <a:pt x="1003300" y="1245323"/>
                </a:lnTo>
                <a:lnTo>
                  <a:pt x="990600" y="1240599"/>
                </a:lnTo>
                <a:lnTo>
                  <a:pt x="927100" y="816889"/>
                </a:lnTo>
                <a:lnTo>
                  <a:pt x="927100" y="799122"/>
                </a:lnTo>
                <a:lnTo>
                  <a:pt x="914400" y="791895"/>
                </a:lnTo>
                <a:lnTo>
                  <a:pt x="914400" y="788898"/>
                </a:lnTo>
                <a:lnTo>
                  <a:pt x="901700" y="784123"/>
                </a:lnTo>
                <a:lnTo>
                  <a:pt x="901700" y="782459"/>
                </a:lnTo>
                <a:lnTo>
                  <a:pt x="889000" y="780567"/>
                </a:lnTo>
                <a:lnTo>
                  <a:pt x="876300" y="780389"/>
                </a:lnTo>
                <a:lnTo>
                  <a:pt x="876300" y="781570"/>
                </a:lnTo>
                <a:lnTo>
                  <a:pt x="863600" y="782891"/>
                </a:lnTo>
                <a:lnTo>
                  <a:pt x="863600" y="787019"/>
                </a:lnTo>
                <a:lnTo>
                  <a:pt x="850900" y="789736"/>
                </a:lnTo>
                <a:lnTo>
                  <a:pt x="850900" y="796429"/>
                </a:lnTo>
                <a:lnTo>
                  <a:pt x="838200" y="800265"/>
                </a:lnTo>
                <a:lnTo>
                  <a:pt x="685800" y="1070051"/>
                </a:lnTo>
                <a:lnTo>
                  <a:pt x="635000" y="1042365"/>
                </a:lnTo>
                <a:lnTo>
                  <a:pt x="787400" y="749122"/>
                </a:lnTo>
                <a:lnTo>
                  <a:pt x="800100" y="735609"/>
                </a:lnTo>
                <a:lnTo>
                  <a:pt x="800100" y="722858"/>
                </a:lnTo>
                <a:lnTo>
                  <a:pt x="838200" y="689330"/>
                </a:lnTo>
                <a:lnTo>
                  <a:pt x="876300" y="664654"/>
                </a:lnTo>
                <a:lnTo>
                  <a:pt x="1003300" y="604405"/>
                </a:lnTo>
                <a:lnTo>
                  <a:pt x="1016000" y="601916"/>
                </a:lnTo>
                <a:lnTo>
                  <a:pt x="1016000" y="599808"/>
                </a:lnTo>
                <a:lnTo>
                  <a:pt x="1028700" y="598106"/>
                </a:lnTo>
                <a:lnTo>
                  <a:pt x="1028700" y="596811"/>
                </a:lnTo>
                <a:lnTo>
                  <a:pt x="1041400" y="595922"/>
                </a:lnTo>
                <a:lnTo>
                  <a:pt x="1041400" y="595452"/>
                </a:lnTo>
                <a:lnTo>
                  <a:pt x="1054100" y="595401"/>
                </a:lnTo>
                <a:lnTo>
                  <a:pt x="1054100" y="595757"/>
                </a:lnTo>
                <a:lnTo>
                  <a:pt x="1066800" y="596544"/>
                </a:lnTo>
                <a:lnTo>
                  <a:pt x="1066800" y="597725"/>
                </a:lnTo>
                <a:lnTo>
                  <a:pt x="1079500" y="599325"/>
                </a:lnTo>
                <a:lnTo>
                  <a:pt x="1079500" y="601332"/>
                </a:lnTo>
                <a:lnTo>
                  <a:pt x="1092200" y="603719"/>
                </a:lnTo>
                <a:lnTo>
                  <a:pt x="1092200" y="606488"/>
                </a:lnTo>
                <a:lnTo>
                  <a:pt x="1104900" y="609625"/>
                </a:lnTo>
                <a:lnTo>
                  <a:pt x="1104900" y="613130"/>
                </a:lnTo>
                <a:lnTo>
                  <a:pt x="1244600" y="711403"/>
                </a:lnTo>
                <a:lnTo>
                  <a:pt x="1244600" y="713955"/>
                </a:lnTo>
                <a:lnTo>
                  <a:pt x="1257300" y="716851"/>
                </a:lnTo>
                <a:lnTo>
                  <a:pt x="1270000" y="717092"/>
                </a:lnTo>
                <a:lnTo>
                  <a:pt x="1282700" y="715149"/>
                </a:lnTo>
                <a:lnTo>
                  <a:pt x="1282700" y="713041"/>
                </a:lnTo>
                <a:lnTo>
                  <a:pt x="1295400" y="706551"/>
                </a:lnTo>
                <a:lnTo>
                  <a:pt x="1295400" y="702411"/>
                </a:lnTo>
                <a:lnTo>
                  <a:pt x="1447800" y="506920"/>
                </a:lnTo>
                <a:lnTo>
                  <a:pt x="1485900" y="545922"/>
                </a:lnTo>
                <a:lnTo>
                  <a:pt x="1384300" y="733526"/>
                </a:lnTo>
                <a:lnTo>
                  <a:pt x="1384300" y="741756"/>
                </a:lnTo>
                <a:lnTo>
                  <a:pt x="1371600" y="749401"/>
                </a:lnTo>
                <a:lnTo>
                  <a:pt x="1371600" y="756437"/>
                </a:lnTo>
                <a:lnTo>
                  <a:pt x="1358900" y="762889"/>
                </a:lnTo>
                <a:lnTo>
                  <a:pt x="1358900" y="768629"/>
                </a:lnTo>
                <a:lnTo>
                  <a:pt x="1346200" y="773531"/>
                </a:lnTo>
                <a:lnTo>
                  <a:pt x="1333500" y="777608"/>
                </a:lnTo>
                <a:lnTo>
                  <a:pt x="1333500" y="780859"/>
                </a:lnTo>
                <a:lnTo>
                  <a:pt x="1231900" y="809663"/>
                </a:lnTo>
                <a:lnTo>
                  <a:pt x="1168400" y="827671"/>
                </a:lnTo>
                <a:lnTo>
                  <a:pt x="1168400" y="829868"/>
                </a:lnTo>
                <a:lnTo>
                  <a:pt x="1155700" y="835685"/>
                </a:lnTo>
                <a:lnTo>
                  <a:pt x="1155700" y="847305"/>
                </a:lnTo>
                <a:lnTo>
                  <a:pt x="1143000" y="851750"/>
                </a:lnTo>
                <a:lnTo>
                  <a:pt x="1143000" y="1111999"/>
                </a:lnTo>
                <a:lnTo>
                  <a:pt x="1155700" y="1114653"/>
                </a:lnTo>
                <a:lnTo>
                  <a:pt x="1155700" y="1121397"/>
                </a:lnTo>
                <a:lnTo>
                  <a:pt x="1168400" y="1124724"/>
                </a:lnTo>
                <a:lnTo>
                  <a:pt x="1168400" y="1125994"/>
                </a:lnTo>
                <a:lnTo>
                  <a:pt x="1181100" y="1127734"/>
                </a:lnTo>
                <a:lnTo>
                  <a:pt x="1181100" y="1128204"/>
                </a:lnTo>
                <a:lnTo>
                  <a:pt x="1193800" y="1128280"/>
                </a:lnTo>
                <a:lnTo>
                  <a:pt x="1193800" y="1127912"/>
                </a:lnTo>
                <a:lnTo>
                  <a:pt x="1397000" y="1084033"/>
                </a:lnTo>
                <a:lnTo>
                  <a:pt x="1397000" y="1082179"/>
                </a:lnTo>
                <a:lnTo>
                  <a:pt x="1409700" y="1081417"/>
                </a:lnTo>
                <a:lnTo>
                  <a:pt x="1422400" y="1082052"/>
                </a:lnTo>
                <a:lnTo>
                  <a:pt x="1435100" y="1083449"/>
                </a:lnTo>
                <a:lnTo>
                  <a:pt x="1447800" y="1088377"/>
                </a:lnTo>
                <a:lnTo>
                  <a:pt x="1460500" y="1091831"/>
                </a:lnTo>
                <a:lnTo>
                  <a:pt x="1473200" y="1100709"/>
                </a:lnTo>
                <a:lnTo>
                  <a:pt x="1473200" y="1105992"/>
                </a:lnTo>
                <a:lnTo>
                  <a:pt x="1485900" y="1112113"/>
                </a:lnTo>
                <a:lnTo>
                  <a:pt x="1752600" y="1393456"/>
                </a:lnTo>
                <a:lnTo>
                  <a:pt x="1752600" y="1256398"/>
                </a:lnTo>
                <a:lnTo>
                  <a:pt x="1549400" y="1044943"/>
                </a:lnTo>
                <a:lnTo>
                  <a:pt x="1549400" y="1036040"/>
                </a:lnTo>
                <a:lnTo>
                  <a:pt x="1536700" y="1027772"/>
                </a:lnTo>
                <a:lnTo>
                  <a:pt x="1524000" y="1020127"/>
                </a:lnTo>
                <a:lnTo>
                  <a:pt x="1511300" y="1013117"/>
                </a:lnTo>
                <a:lnTo>
                  <a:pt x="1511300" y="1006805"/>
                </a:lnTo>
                <a:lnTo>
                  <a:pt x="1473200" y="992327"/>
                </a:lnTo>
                <a:lnTo>
                  <a:pt x="1435100" y="984846"/>
                </a:lnTo>
                <a:lnTo>
                  <a:pt x="1409700" y="983894"/>
                </a:lnTo>
                <a:lnTo>
                  <a:pt x="1397000" y="984643"/>
                </a:lnTo>
                <a:lnTo>
                  <a:pt x="1384300" y="986218"/>
                </a:lnTo>
                <a:lnTo>
                  <a:pt x="1371600" y="988593"/>
                </a:lnTo>
                <a:lnTo>
                  <a:pt x="1231900" y="1018286"/>
                </a:lnTo>
                <a:lnTo>
                  <a:pt x="1244600" y="909002"/>
                </a:lnTo>
                <a:lnTo>
                  <a:pt x="1358900" y="873810"/>
                </a:lnTo>
                <a:lnTo>
                  <a:pt x="1371600" y="867321"/>
                </a:lnTo>
                <a:lnTo>
                  <a:pt x="1397000" y="859155"/>
                </a:lnTo>
                <a:lnTo>
                  <a:pt x="1435100" y="824928"/>
                </a:lnTo>
                <a:lnTo>
                  <a:pt x="1460500" y="795515"/>
                </a:lnTo>
                <a:lnTo>
                  <a:pt x="1587500" y="556183"/>
                </a:lnTo>
                <a:lnTo>
                  <a:pt x="1587500" y="551408"/>
                </a:lnTo>
                <a:lnTo>
                  <a:pt x="1600200" y="541350"/>
                </a:lnTo>
                <a:lnTo>
                  <a:pt x="1600200" y="536295"/>
                </a:lnTo>
                <a:lnTo>
                  <a:pt x="1587500" y="526161"/>
                </a:lnTo>
                <a:lnTo>
                  <a:pt x="1587500" y="507911"/>
                </a:lnTo>
                <a:lnTo>
                  <a:pt x="1485900" y="407822"/>
                </a:lnTo>
                <a:lnTo>
                  <a:pt x="1473200" y="395312"/>
                </a:lnTo>
                <a:lnTo>
                  <a:pt x="1473200" y="389051"/>
                </a:lnTo>
                <a:lnTo>
                  <a:pt x="1460500" y="387400"/>
                </a:lnTo>
                <a:lnTo>
                  <a:pt x="1460500" y="383832"/>
                </a:lnTo>
                <a:lnTo>
                  <a:pt x="1447800" y="382689"/>
                </a:lnTo>
                <a:lnTo>
                  <a:pt x="1447800" y="382498"/>
                </a:lnTo>
                <a:lnTo>
                  <a:pt x="1435100" y="382879"/>
                </a:lnTo>
                <a:lnTo>
                  <a:pt x="1435100" y="383451"/>
                </a:lnTo>
                <a:lnTo>
                  <a:pt x="1422400" y="385356"/>
                </a:lnTo>
                <a:lnTo>
                  <a:pt x="1422400" y="391960"/>
                </a:lnTo>
                <a:lnTo>
                  <a:pt x="1409700" y="396557"/>
                </a:lnTo>
                <a:lnTo>
                  <a:pt x="1409700" y="399110"/>
                </a:lnTo>
                <a:lnTo>
                  <a:pt x="1257300" y="600710"/>
                </a:lnTo>
                <a:lnTo>
                  <a:pt x="1155700" y="533336"/>
                </a:lnTo>
                <a:lnTo>
                  <a:pt x="1143000" y="522909"/>
                </a:lnTo>
                <a:lnTo>
                  <a:pt x="1130300" y="514273"/>
                </a:lnTo>
                <a:lnTo>
                  <a:pt x="1104900" y="507403"/>
                </a:lnTo>
                <a:lnTo>
                  <a:pt x="1092200" y="502323"/>
                </a:lnTo>
                <a:lnTo>
                  <a:pt x="1066800" y="499110"/>
                </a:lnTo>
                <a:lnTo>
                  <a:pt x="1054100" y="497827"/>
                </a:lnTo>
                <a:lnTo>
                  <a:pt x="1028700" y="498500"/>
                </a:lnTo>
                <a:lnTo>
                  <a:pt x="1016000" y="501129"/>
                </a:lnTo>
                <a:lnTo>
                  <a:pt x="1016000" y="489623"/>
                </a:lnTo>
                <a:lnTo>
                  <a:pt x="1028700" y="477418"/>
                </a:lnTo>
                <a:lnTo>
                  <a:pt x="1028700" y="471131"/>
                </a:lnTo>
                <a:lnTo>
                  <a:pt x="1041400" y="458165"/>
                </a:lnTo>
                <a:lnTo>
                  <a:pt x="1041400" y="437934"/>
                </a:lnTo>
                <a:lnTo>
                  <a:pt x="1054100" y="431025"/>
                </a:lnTo>
                <a:lnTo>
                  <a:pt x="1054100" y="324205"/>
                </a:lnTo>
                <a:lnTo>
                  <a:pt x="1041400" y="310502"/>
                </a:lnTo>
                <a:lnTo>
                  <a:pt x="1041400" y="303796"/>
                </a:lnTo>
                <a:lnTo>
                  <a:pt x="1028700" y="290677"/>
                </a:lnTo>
                <a:lnTo>
                  <a:pt x="1028700" y="271919"/>
                </a:lnTo>
                <a:lnTo>
                  <a:pt x="1016000" y="265950"/>
                </a:lnTo>
                <a:lnTo>
                  <a:pt x="1016000" y="254457"/>
                </a:lnTo>
                <a:lnTo>
                  <a:pt x="1003300" y="248983"/>
                </a:lnTo>
                <a:lnTo>
                  <a:pt x="990600" y="238518"/>
                </a:lnTo>
                <a:lnTo>
                  <a:pt x="990600" y="233578"/>
                </a:lnTo>
                <a:lnTo>
                  <a:pt x="977900" y="224282"/>
                </a:lnTo>
                <a:lnTo>
                  <a:pt x="977900" y="219951"/>
                </a:lnTo>
                <a:lnTo>
                  <a:pt x="965200" y="211924"/>
                </a:lnTo>
                <a:lnTo>
                  <a:pt x="952500" y="208254"/>
                </a:lnTo>
                <a:lnTo>
                  <a:pt x="952500" y="335800"/>
                </a:lnTo>
                <a:lnTo>
                  <a:pt x="952500" y="424230"/>
                </a:lnTo>
                <a:lnTo>
                  <a:pt x="939800" y="427761"/>
                </a:lnTo>
                <a:lnTo>
                  <a:pt x="939800" y="444157"/>
                </a:lnTo>
                <a:lnTo>
                  <a:pt x="927100" y="447141"/>
                </a:lnTo>
                <a:lnTo>
                  <a:pt x="927100" y="455396"/>
                </a:lnTo>
                <a:lnTo>
                  <a:pt x="914400" y="460298"/>
                </a:lnTo>
                <a:lnTo>
                  <a:pt x="914400" y="462534"/>
                </a:lnTo>
                <a:lnTo>
                  <a:pt x="901700" y="466623"/>
                </a:lnTo>
                <a:lnTo>
                  <a:pt x="901700" y="471665"/>
                </a:lnTo>
                <a:lnTo>
                  <a:pt x="889000" y="473049"/>
                </a:lnTo>
                <a:lnTo>
                  <a:pt x="889000" y="475348"/>
                </a:lnTo>
                <a:lnTo>
                  <a:pt x="876300" y="476262"/>
                </a:lnTo>
                <a:lnTo>
                  <a:pt x="876300" y="477596"/>
                </a:lnTo>
                <a:lnTo>
                  <a:pt x="863600" y="478028"/>
                </a:lnTo>
                <a:lnTo>
                  <a:pt x="863600" y="478409"/>
                </a:lnTo>
                <a:lnTo>
                  <a:pt x="850900" y="478345"/>
                </a:lnTo>
                <a:lnTo>
                  <a:pt x="850900" y="477189"/>
                </a:lnTo>
                <a:lnTo>
                  <a:pt x="838200" y="475615"/>
                </a:lnTo>
                <a:lnTo>
                  <a:pt x="838200" y="474586"/>
                </a:lnTo>
                <a:lnTo>
                  <a:pt x="825500" y="472071"/>
                </a:lnTo>
                <a:lnTo>
                  <a:pt x="825500" y="470585"/>
                </a:lnTo>
                <a:lnTo>
                  <a:pt x="812800" y="467144"/>
                </a:lnTo>
                <a:lnTo>
                  <a:pt x="812800" y="465226"/>
                </a:lnTo>
                <a:lnTo>
                  <a:pt x="800100" y="460933"/>
                </a:lnTo>
                <a:lnTo>
                  <a:pt x="800100" y="453517"/>
                </a:lnTo>
                <a:lnTo>
                  <a:pt x="787400" y="450799"/>
                </a:lnTo>
                <a:lnTo>
                  <a:pt x="787400" y="442556"/>
                </a:lnTo>
                <a:lnTo>
                  <a:pt x="774700" y="436930"/>
                </a:lnTo>
                <a:lnTo>
                  <a:pt x="774700" y="418312"/>
                </a:lnTo>
                <a:lnTo>
                  <a:pt x="762000" y="411695"/>
                </a:lnTo>
                <a:lnTo>
                  <a:pt x="762000" y="349021"/>
                </a:lnTo>
                <a:lnTo>
                  <a:pt x="774700" y="342392"/>
                </a:lnTo>
                <a:lnTo>
                  <a:pt x="774700" y="323926"/>
                </a:lnTo>
                <a:lnTo>
                  <a:pt x="787400" y="318312"/>
                </a:lnTo>
                <a:lnTo>
                  <a:pt x="787400" y="313029"/>
                </a:lnTo>
                <a:lnTo>
                  <a:pt x="800100" y="308140"/>
                </a:lnTo>
                <a:lnTo>
                  <a:pt x="800100" y="303631"/>
                </a:lnTo>
                <a:lnTo>
                  <a:pt x="812800" y="299504"/>
                </a:lnTo>
                <a:lnTo>
                  <a:pt x="812800" y="292569"/>
                </a:lnTo>
                <a:lnTo>
                  <a:pt x="825500" y="289814"/>
                </a:lnTo>
                <a:lnTo>
                  <a:pt x="838200" y="287515"/>
                </a:lnTo>
                <a:lnTo>
                  <a:pt x="838200" y="285724"/>
                </a:lnTo>
                <a:lnTo>
                  <a:pt x="850900" y="284429"/>
                </a:lnTo>
                <a:lnTo>
                  <a:pt x="850900" y="283654"/>
                </a:lnTo>
                <a:lnTo>
                  <a:pt x="863600" y="283387"/>
                </a:lnTo>
                <a:lnTo>
                  <a:pt x="876300" y="283857"/>
                </a:lnTo>
                <a:lnTo>
                  <a:pt x="876300" y="285051"/>
                </a:lnTo>
                <a:lnTo>
                  <a:pt x="889000" y="285889"/>
                </a:lnTo>
                <a:lnTo>
                  <a:pt x="889000" y="289344"/>
                </a:lnTo>
                <a:lnTo>
                  <a:pt x="901700" y="292430"/>
                </a:lnTo>
                <a:lnTo>
                  <a:pt x="901700" y="294182"/>
                </a:lnTo>
                <a:lnTo>
                  <a:pt x="914400" y="298145"/>
                </a:lnTo>
                <a:lnTo>
                  <a:pt x="914400" y="300329"/>
                </a:lnTo>
                <a:lnTo>
                  <a:pt x="927100" y="305104"/>
                </a:lnTo>
                <a:lnTo>
                  <a:pt x="927100" y="316128"/>
                </a:lnTo>
                <a:lnTo>
                  <a:pt x="939800" y="322313"/>
                </a:lnTo>
                <a:lnTo>
                  <a:pt x="939800" y="332308"/>
                </a:lnTo>
                <a:lnTo>
                  <a:pt x="952500" y="335800"/>
                </a:lnTo>
                <a:lnTo>
                  <a:pt x="952500" y="208254"/>
                </a:lnTo>
                <a:lnTo>
                  <a:pt x="939800" y="201599"/>
                </a:lnTo>
                <a:lnTo>
                  <a:pt x="939800" y="198640"/>
                </a:lnTo>
                <a:lnTo>
                  <a:pt x="927100" y="193433"/>
                </a:lnTo>
                <a:lnTo>
                  <a:pt x="914400" y="191211"/>
                </a:lnTo>
                <a:lnTo>
                  <a:pt x="901700" y="187515"/>
                </a:lnTo>
                <a:lnTo>
                  <a:pt x="901700" y="186055"/>
                </a:lnTo>
                <a:lnTo>
                  <a:pt x="876300" y="183921"/>
                </a:lnTo>
                <a:lnTo>
                  <a:pt x="876300" y="183261"/>
                </a:lnTo>
                <a:lnTo>
                  <a:pt x="863600" y="182714"/>
                </a:lnTo>
                <a:lnTo>
                  <a:pt x="850900" y="182829"/>
                </a:lnTo>
                <a:lnTo>
                  <a:pt x="838200" y="183870"/>
                </a:lnTo>
                <a:lnTo>
                  <a:pt x="825500" y="184797"/>
                </a:lnTo>
                <a:lnTo>
                  <a:pt x="812800" y="187413"/>
                </a:lnTo>
                <a:lnTo>
                  <a:pt x="812800" y="189115"/>
                </a:lnTo>
                <a:lnTo>
                  <a:pt x="800100" y="193281"/>
                </a:lnTo>
                <a:lnTo>
                  <a:pt x="787400" y="195745"/>
                </a:lnTo>
                <a:lnTo>
                  <a:pt x="774700" y="201409"/>
                </a:lnTo>
                <a:lnTo>
                  <a:pt x="774700" y="204597"/>
                </a:lnTo>
                <a:lnTo>
                  <a:pt x="762000" y="211683"/>
                </a:lnTo>
                <a:lnTo>
                  <a:pt x="749300" y="215569"/>
                </a:lnTo>
                <a:lnTo>
                  <a:pt x="736600" y="224002"/>
                </a:lnTo>
                <a:lnTo>
                  <a:pt x="736600" y="228523"/>
                </a:lnTo>
                <a:lnTo>
                  <a:pt x="723900" y="238201"/>
                </a:lnTo>
                <a:lnTo>
                  <a:pt x="723900" y="243319"/>
                </a:lnTo>
                <a:lnTo>
                  <a:pt x="711200" y="254101"/>
                </a:lnTo>
                <a:lnTo>
                  <a:pt x="698500" y="259753"/>
                </a:lnTo>
                <a:lnTo>
                  <a:pt x="698500" y="271538"/>
                </a:lnTo>
                <a:lnTo>
                  <a:pt x="685800" y="277634"/>
                </a:lnTo>
                <a:lnTo>
                  <a:pt x="685800" y="296748"/>
                </a:lnTo>
                <a:lnTo>
                  <a:pt x="673100" y="310070"/>
                </a:lnTo>
                <a:lnTo>
                  <a:pt x="673100" y="337731"/>
                </a:lnTo>
                <a:lnTo>
                  <a:pt x="660400" y="351942"/>
                </a:lnTo>
                <a:lnTo>
                  <a:pt x="660400" y="402285"/>
                </a:lnTo>
                <a:lnTo>
                  <a:pt x="673100" y="416534"/>
                </a:lnTo>
                <a:lnTo>
                  <a:pt x="673100" y="444322"/>
                </a:lnTo>
                <a:lnTo>
                  <a:pt x="685800" y="457746"/>
                </a:lnTo>
                <a:lnTo>
                  <a:pt x="685800" y="477024"/>
                </a:lnTo>
                <a:lnTo>
                  <a:pt x="698500" y="483196"/>
                </a:lnTo>
                <a:lnTo>
                  <a:pt x="698500" y="495122"/>
                </a:lnTo>
                <a:lnTo>
                  <a:pt x="711200" y="500837"/>
                </a:lnTo>
                <a:lnTo>
                  <a:pt x="711200" y="511797"/>
                </a:lnTo>
                <a:lnTo>
                  <a:pt x="723900" y="516991"/>
                </a:lnTo>
                <a:lnTo>
                  <a:pt x="736600" y="526846"/>
                </a:lnTo>
                <a:lnTo>
                  <a:pt x="736600" y="531469"/>
                </a:lnTo>
                <a:lnTo>
                  <a:pt x="749300" y="540105"/>
                </a:lnTo>
                <a:lnTo>
                  <a:pt x="749300" y="544093"/>
                </a:lnTo>
                <a:lnTo>
                  <a:pt x="762000" y="551395"/>
                </a:lnTo>
                <a:lnTo>
                  <a:pt x="774700" y="554697"/>
                </a:lnTo>
                <a:lnTo>
                  <a:pt x="787400" y="560590"/>
                </a:lnTo>
                <a:lnTo>
                  <a:pt x="787400" y="563168"/>
                </a:lnTo>
                <a:lnTo>
                  <a:pt x="812800" y="567575"/>
                </a:lnTo>
                <a:lnTo>
                  <a:pt x="812800" y="569391"/>
                </a:lnTo>
                <a:lnTo>
                  <a:pt x="825500" y="572262"/>
                </a:lnTo>
                <a:lnTo>
                  <a:pt x="838200" y="573303"/>
                </a:lnTo>
                <a:lnTo>
                  <a:pt x="838200" y="576186"/>
                </a:lnTo>
                <a:lnTo>
                  <a:pt x="812800" y="586994"/>
                </a:lnTo>
                <a:lnTo>
                  <a:pt x="800100" y="599363"/>
                </a:lnTo>
                <a:lnTo>
                  <a:pt x="774700" y="613308"/>
                </a:lnTo>
                <a:lnTo>
                  <a:pt x="762000" y="628827"/>
                </a:lnTo>
                <a:lnTo>
                  <a:pt x="749300" y="645718"/>
                </a:lnTo>
                <a:lnTo>
                  <a:pt x="723900" y="663765"/>
                </a:lnTo>
                <a:lnTo>
                  <a:pt x="711200" y="682955"/>
                </a:lnTo>
                <a:lnTo>
                  <a:pt x="698500" y="703300"/>
                </a:lnTo>
                <a:lnTo>
                  <a:pt x="635000" y="825461"/>
                </a:lnTo>
                <a:lnTo>
                  <a:pt x="520700" y="1045337"/>
                </a:lnTo>
                <a:lnTo>
                  <a:pt x="520700" y="1088567"/>
                </a:lnTo>
                <a:lnTo>
                  <a:pt x="533400" y="1098562"/>
                </a:lnTo>
                <a:lnTo>
                  <a:pt x="533400" y="1102575"/>
                </a:lnTo>
                <a:lnTo>
                  <a:pt x="685800" y="1181214"/>
                </a:lnTo>
                <a:lnTo>
                  <a:pt x="685800" y="1183030"/>
                </a:lnTo>
                <a:lnTo>
                  <a:pt x="698500" y="1184402"/>
                </a:lnTo>
                <a:lnTo>
                  <a:pt x="711200" y="1183894"/>
                </a:lnTo>
                <a:lnTo>
                  <a:pt x="723900" y="1180503"/>
                </a:lnTo>
                <a:lnTo>
                  <a:pt x="723900" y="1177747"/>
                </a:lnTo>
                <a:lnTo>
                  <a:pt x="736600" y="1170089"/>
                </a:lnTo>
                <a:lnTo>
                  <a:pt x="736600" y="1165479"/>
                </a:lnTo>
                <a:lnTo>
                  <a:pt x="850900" y="971346"/>
                </a:lnTo>
                <a:lnTo>
                  <a:pt x="901700" y="1258925"/>
                </a:lnTo>
                <a:lnTo>
                  <a:pt x="901700" y="1277315"/>
                </a:lnTo>
                <a:lnTo>
                  <a:pt x="914400" y="1286167"/>
                </a:lnTo>
                <a:lnTo>
                  <a:pt x="914400" y="1303147"/>
                </a:lnTo>
                <a:lnTo>
                  <a:pt x="927100" y="1311109"/>
                </a:lnTo>
                <a:lnTo>
                  <a:pt x="927100" y="1318691"/>
                </a:lnTo>
                <a:lnTo>
                  <a:pt x="939800" y="1325918"/>
                </a:lnTo>
                <a:lnTo>
                  <a:pt x="939800" y="1332699"/>
                </a:lnTo>
                <a:lnTo>
                  <a:pt x="952500" y="1338986"/>
                </a:lnTo>
                <a:lnTo>
                  <a:pt x="952500" y="1344764"/>
                </a:lnTo>
                <a:lnTo>
                  <a:pt x="965200" y="1350060"/>
                </a:lnTo>
                <a:lnTo>
                  <a:pt x="977900" y="1354823"/>
                </a:lnTo>
                <a:lnTo>
                  <a:pt x="977900" y="1358988"/>
                </a:lnTo>
                <a:lnTo>
                  <a:pt x="990600" y="1362570"/>
                </a:lnTo>
                <a:lnTo>
                  <a:pt x="1003300" y="1365567"/>
                </a:lnTo>
                <a:lnTo>
                  <a:pt x="1092200" y="1603336"/>
                </a:lnTo>
                <a:lnTo>
                  <a:pt x="1079500" y="1874888"/>
                </a:lnTo>
                <a:lnTo>
                  <a:pt x="1079500" y="1891030"/>
                </a:lnTo>
                <a:lnTo>
                  <a:pt x="1092200" y="1895919"/>
                </a:lnTo>
                <a:lnTo>
                  <a:pt x="1092200" y="1904796"/>
                </a:lnTo>
                <a:lnTo>
                  <a:pt x="1104900" y="1908530"/>
                </a:lnTo>
                <a:lnTo>
                  <a:pt x="1104900" y="1914588"/>
                </a:lnTo>
                <a:lnTo>
                  <a:pt x="1117600" y="1916747"/>
                </a:lnTo>
                <a:lnTo>
                  <a:pt x="1168400" y="1929079"/>
                </a:lnTo>
                <a:lnTo>
                  <a:pt x="1130300" y="1961553"/>
                </a:lnTo>
                <a:lnTo>
                  <a:pt x="1079500" y="1993684"/>
                </a:lnTo>
                <a:lnTo>
                  <a:pt x="1041400" y="2025459"/>
                </a:lnTo>
                <a:lnTo>
                  <a:pt x="1003300" y="2056879"/>
                </a:lnTo>
                <a:lnTo>
                  <a:pt x="965200" y="2087943"/>
                </a:lnTo>
                <a:lnTo>
                  <a:pt x="914400" y="2118652"/>
                </a:lnTo>
                <a:lnTo>
                  <a:pt x="876300" y="2149017"/>
                </a:lnTo>
                <a:lnTo>
                  <a:pt x="838200" y="2179028"/>
                </a:lnTo>
                <a:lnTo>
                  <a:pt x="787400" y="2208682"/>
                </a:lnTo>
                <a:lnTo>
                  <a:pt x="749300" y="2237994"/>
                </a:lnTo>
                <a:lnTo>
                  <a:pt x="711200" y="2266937"/>
                </a:lnTo>
                <a:lnTo>
                  <a:pt x="660400" y="2295537"/>
                </a:lnTo>
                <a:lnTo>
                  <a:pt x="622300" y="2323782"/>
                </a:lnTo>
                <a:lnTo>
                  <a:pt x="571500" y="2351684"/>
                </a:lnTo>
                <a:lnTo>
                  <a:pt x="533400" y="2379218"/>
                </a:lnTo>
                <a:lnTo>
                  <a:pt x="482600" y="2406408"/>
                </a:lnTo>
                <a:lnTo>
                  <a:pt x="444500" y="2433256"/>
                </a:lnTo>
                <a:lnTo>
                  <a:pt x="393700" y="2459736"/>
                </a:lnTo>
                <a:lnTo>
                  <a:pt x="355600" y="2485872"/>
                </a:lnTo>
                <a:lnTo>
                  <a:pt x="88900" y="2639085"/>
                </a:lnTo>
                <a:lnTo>
                  <a:pt x="12700" y="2682849"/>
                </a:lnTo>
                <a:lnTo>
                  <a:pt x="0" y="2688806"/>
                </a:lnTo>
                <a:lnTo>
                  <a:pt x="0" y="2971127"/>
                </a:lnTo>
                <a:lnTo>
                  <a:pt x="12700" y="2977096"/>
                </a:lnTo>
                <a:lnTo>
                  <a:pt x="25400" y="2985820"/>
                </a:lnTo>
                <a:lnTo>
                  <a:pt x="38100" y="2988005"/>
                </a:lnTo>
                <a:lnTo>
                  <a:pt x="50800" y="2988018"/>
                </a:lnTo>
                <a:lnTo>
                  <a:pt x="63500" y="2985833"/>
                </a:lnTo>
                <a:lnTo>
                  <a:pt x="63500" y="2981477"/>
                </a:lnTo>
                <a:lnTo>
                  <a:pt x="520700" y="2722029"/>
                </a:lnTo>
                <a:lnTo>
                  <a:pt x="571500" y="2697149"/>
                </a:lnTo>
                <a:lnTo>
                  <a:pt x="609600" y="2671953"/>
                </a:lnTo>
                <a:lnTo>
                  <a:pt x="647700" y="2646438"/>
                </a:lnTo>
                <a:lnTo>
                  <a:pt x="698500" y="2620607"/>
                </a:lnTo>
                <a:lnTo>
                  <a:pt x="736600" y="2594445"/>
                </a:lnTo>
                <a:lnTo>
                  <a:pt x="774700" y="2567978"/>
                </a:lnTo>
                <a:lnTo>
                  <a:pt x="812800" y="2541181"/>
                </a:lnTo>
                <a:lnTo>
                  <a:pt x="863600" y="2514066"/>
                </a:lnTo>
                <a:lnTo>
                  <a:pt x="901700" y="2486634"/>
                </a:lnTo>
                <a:lnTo>
                  <a:pt x="939800" y="2458885"/>
                </a:lnTo>
                <a:lnTo>
                  <a:pt x="977900" y="2430818"/>
                </a:lnTo>
                <a:lnTo>
                  <a:pt x="1028700" y="2402421"/>
                </a:lnTo>
                <a:lnTo>
                  <a:pt x="1066800" y="2373719"/>
                </a:lnTo>
                <a:lnTo>
                  <a:pt x="1104900" y="2344686"/>
                </a:lnTo>
                <a:lnTo>
                  <a:pt x="1143000" y="2315337"/>
                </a:lnTo>
                <a:lnTo>
                  <a:pt x="1181100" y="2285669"/>
                </a:lnTo>
                <a:lnTo>
                  <a:pt x="1219200" y="2255697"/>
                </a:lnTo>
                <a:lnTo>
                  <a:pt x="1270000" y="2225433"/>
                </a:lnTo>
                <a:lnTo>
                  <a:pt x="1308100" y="2194877"/>
                </a:lnTo>
                <a:lnTo>
                  <a:pt x="1346200" y="2164029"/>
                </a:lnTo>
                <a:lnTo>
                  <a:pt x="1384300" y="2132888"/>
                </a:lnTo>
                <a:lnTo>
                  <a:pt x="1422400" y="2101469"/>
                </a:lnTo>
                <a:lnTo>
                  <a:pt x="1460500" y="2069744"/>
                </a:lnTo>
                <a:lnTo>
                  <a:pt x="1498600" y="2037727"/>
                </a:lnTo>
                <a:lnTo>
                  <a:pt x="1536700" y="2005431"/>
                </a:lnTo>
                <a:lnTo>
                  <a:pt x="1574800" y="1972830"/>
                </a:lnTo>
                <a:lnTo>
                  <a:pt x="1612900" y="1939950"/>
                </a:lnTo>
                <a:lnTo>
                  <a:pt x="1651000" y="1906778"/>
                </a:lnTo>
                <a:lnTo>
                  <a:pt x="1676400" y="1873300"/>
                </a:lnTo>
                <a:lnTo>
                  <a:pt x="1714500" y="1839544"/>
                </a:lnTo>
                <a:lnTo>
                  <a:pt x="1790700" y="1771154"/>
                </a:lnTo>
                <a:lnTo>
                  <a:pt x="1866900" y="1701660"/>
                </a:lnTo>
                <a:lnTo>
                  <a:pt x="1892300" y="1666532"/>
                </a:lnTo>
                <a:lnTo>
                  <a:pt x="1968500" y="1595488"/>
                </a:lnTo>
                <a:lnTo>
                  <a:pt x="1993900" y="1559585"/>
                </a:lnTo>
                <a:lnTo>
                  <a:pt x="2070100" y="1486979"/>
                </a:lnTo>
                <a:lnTo>
                  <a:pt x="2095500" y="1450301"/>
                </a:lnTo>
                <a:lnTo>
                  <a:pt x="2171700" y="1376159"/>
                </a:lnTo>
                <a:lnTo>
                  <a:pt x="2197100" y="1338694"/>
                </a:lnTo>
                <a:lnTo>
                  <a:pt x="2235200" y="1300975"/>
                </a:lnTo>
                <a:lnTo>
                  <a:pt x="2260600" y="1263002"/>
                </a:lnTo>
                <a:lnTo>
                  <a:pt x="2298700" y="1224762"/>
                </a:lnTo>
                <a:lnTo>
                  <a:pt x="2324100" y="1186268"/>
                </a:lnTo>
                <a:lnTo>
                  <a:pt x="2362200" y="1147533"/>
                </a:lnTo>
                <a:lnTo>
                  <a:pt x="2413000" y="1069403"/>
                </a:lnTo>
                <a:lnTo>
                  <a:pt x="2451100" y="1029995"/>
                </a:lnTo>
                <a:lnTo>
                  <a:pt x="2476500" y="990371"/>
                </a:lnTo>
                <a:lnTo>
                  <a:pt x="2514600" y="950531"/>
                </a:lnTo>
                <a:lnTo>
                  <a:pt x="2590800" y="829665"/>
                </a:lnTo>
                <a:lnTo>
                  <a:pt x="2628900" y="788936"/>
                </a:lnTo>
                <a:lnTo>
                  <a:pt x="2781300" y="539877"/>
                </a:lnTo>
                <a:lnTo>
                  <a:pt x="2921000" y="617181"/>
                </a:lnTo>
                <a:lnTo>
                  <a:pt x="2921000" y="620204"/>
                </a:lnTo>
                <a:lnTo>
                  <a:pt x="2933700" y="622350"/>
                </a:lnTo>
                <a:lnTo>
                  <a:pt x="2933700" y="623646"/>
                </a:lnTo>
                <a:lnTo>
                  <a:pt x="2946400" y="624065"/>
                </a:lnTo>
                <a:lnTo>
                  <a:pt x="2946400" y="623620"/>
                </a:lnTo>
                <a:lnTo>
                  <a:pt x="2959100" y="622300"/>
                </a:lnTo>
                <a:lnTo>
                  <a:pt x="2959100" y="620115"/>
                </a:lnTo>
                <a:lnTo>
                  <a:pt x="2971800" y="617080"/>
                </a:lnTo>
                <a:lnTo>
                  <a:pt x="2971800" y="608876"/>
                </a:lnTo>
                <a:lnTo>
                  <a:pt x="2984500" y="603846"/>
                </a:lnTo>
                <a:lnTo>
                  <a:pt x="2984500" y="572820"/>
                </a:lnTo>
                <a:close/>
              </a:path>
              <a:path w="3011170" h="3022600">
                <a:moveTo>
                  <a:pt x="3011106" y="2924543"/>
                </a:moveTo>
                <a:lnTo>
                  <a:pt x="2913621" y="2924543"/>
                </a:lnTo>
                <a:lnTo>
                  <a:pt x="2913621" y="1309585"/>
                </a:lnTo>
                <a:lnTo>
                  <a:pt x="2912389" y="1303362"/>
                </a:lnTo>
                <a:lnTo>
                  <a:pt x="2877566" y="1268539"/>
                </a:lnTo>
                <a:lnTo>
                  <a:pt x="2871343" y="1267307"/>
                </a:lnTo>
                <a:lnTo>
                  <a:pt x="2816136" y="1267307"/>
                </a:lnTo>
                <a:lnTo>
                  <a:pt x="2816136" y="1364792"/>
                </a:lnTo>
                <a:lnTo>
                  <a:pt x="2816136" y="2924543"/>
                </a:lnTo>
                <a:lnTo>
                  <a:pt x="2523693" y="2924543"/>
                </a:lnTo>
                <a:lnTo>
                  <a:pt x="2523693" y="1364792"/>
                </a:lnTo>
                <a:lnTo>
                  <a:pt x="2816136" y="1364792"/>
                </a:lnTo>
                <a:lnTo>
                  <a:pt x="2816136" y="1267307"/>
                </a:lnTo>
                <a:lnTo>
                  <a:pt x="2523693" y="1267307"/>
                </a:lnTo>
                <a:lnTo>
                  <a:pt x="2468486" y="1267307"/>
                </a:lnTo>
                <a:lnTo>
                  <a:pt x="2462263" y="1268539"/>
                </a:lnTo>
                <a:lnTo>
                  <a:pt x="2427440" y="1303362"/>
                </a:lnTo>
                <a:lnTo>
                  <a:pt x="2426208" y="1309585"/>
                </a:lnTo>
                <a:lnTo>
                  <a:pt x="2426208" y="2924543"/>
                </a:lnTo>
                <a:lnTo>
                  <a:pt x="2231237" y="2924543"/>
                </a:lnTo>
                <a:lnTo>
                  <a:pt x="2231237" y="2040724"/>
                </a:lnTo>
                <a:lnTo>
                  <a:pt x="2229993" y="2034501"/>
                </a:lnTo>
                <a:lnTo>
                  <a:pt x="2195169" y="1999678"/>
                </a:lnTo>
                <a:lnTo>
                  <a:pt x="2188959" y="1998446"/>
                </a:lnTo>
                <a:lnTo>
                  <a:pt x="2133752" y="1998446"/>
                </a:lnTo>
                <a:lnTo>
                  <a:pt x="2133752" y="2095931"/>
                </a:lnTo>
                <a:lnTo>
                  <a:pt x="2133752" y="2924543"/>
                </a:lnTo>
                <a:lnTo>
                  <a:pt x="1841296" y="2924543"/>
                </a:lnTo>
                <a:lnTo>
                  <a:pt x="1841296" y="2095931"/>
                </a:lnTo>
                <a:lnTo>
                  <a:pt x="2133752" y="2095931"/>
                </a:lnTo>
                <a:lnTo>
                  <a:pt x="2133752" y="1998446"/>
                </a:lnTo>
                <a:lnTo>
                  <a:pt x="1841296" y="1998446"/>
                </a:lnTo>
                <a:lnTo>
                  <a:pt x="1786089" y="1998446"/>
                </a:lnTo>
                <a:lnTo>
                  <a:pt x="1779866" y="1999678"/>
                </a:lnTo>
                <a:lnTo>
                  <a:pt x="1745043" y="2034501"/>
                </a:lnTo>
                <a:lnTo>
                  <a:pt x="1743811" y="2040724"/>
                </a:lnTo>
                <a:lnTo>
                  <a:pt x="1743811" y="2924543"/>
                </a:lnTo>
                <a:lnTo>
                  <a:pt x="1548841" y="2924543"/>
                </a:lnTo>
                <a:lnTo>
                  <a:pt x="1548841" y="2576893"/>
                </a:lnTo>
                <a:lnTo>
                  <a:pt x="1547596" y="2570670"/>
                </a:lnTo>
                <a:lnTo>
                  <a:pt x="1512773" y="2535847"/>
                </a:lnTo>
                <a:lnTo>
                  <a:pt x="1506562" y="2534615"/>
                </a:lnTo>
                <a:lnTo>
                  <a:pt x="1451356" y="2534615"/>
                </a:lnTo>
                <a:lnTo>
                  <a:pt x="1451356" y="2632087"/>
                </a:lnTo>
                <a:lnTo>
                  <a:pt x="1451356" y="2924543"/>
                </a:lnTo>
                <a:lnTo>
                  <a:pt x="1158900" y="2924543"/>
                </a:lnTo>
                <a:lnTo>
                  <a:pt x="1158900" y="2632087"/>
                </a:lnTo>
                <a:lnTo>
                  <a:pt x="1451356" y="2632087"/>
                </a:lnTo>
                <a:lnTo>
                  <a:pt x="1451356" y="2534615"/>
                </a:lnTo>
                <a:lnTo>
                  <a:pt x="1158900" y="2534615"/>
                </a:lnTo>
                <a:lnTo>
                  <a:pt x="1103693" y="2534615"/>
                </a:lnTo>
                <a:lnTo>
                  <a:pt x="1097470" y="2535847"/>
                </a:lnTo>
                <a:lnTo>
                  <a:pt x="1062647" y="2570670"/>
                </a:lnTo>
                <a:lnTo>
                  <a:pt x="1061415" y="2576893"/>
                </a:lnTo>
                <a:lnTo>
                  <a:pt x="1061415" y="2924543"/>
                </a:lnTo>
                <a:lnTo>
                  <a:pt x="963930" y="2924543"/>
                </a:lnTo>
                <a:lnTo>
                  <a:pt x="963930" y="3022028"/>
                </a:lnTo>
                <a:lnTo>
                  <a:pt x="3011106" y="3022028"/>
                </a:lnTo>
                <a:lnTo>
                  <a:pt x="3011106" y="2924543"/>
                </a:lnTo>
                <a:close/>
              </a:path>
            </a:pathLst>
          </a:custGeom>
          <a:solidFill>
            <a:srgbClr val="000000"/>
          </a:solidFill>
        </p:spPr>
        <p:txBody>
          <a:bodyPr wrap="square" lIns="0" tIns="0" rIns="0" bIns="0" rtlCol="0"/>
          <a:lstStyle/>
          <a:p>
            <a:endParaRPr/>
          </a:p>
        </p:txBody>
      </p:sp>
      <p:sp>
        <p:nvSpPr>
          <p:cNvPr id="10" name="object 10"/>
          <p:cNvSpPr txBox="1"/>
          <p:nvPr/>
        </p:nvSpPr>
        <p:spPr>
          <a:xfrm>
            <a:off x="528263" y="4681624"/>
            <a:ext cx="4659967" cy="320601"/>
          </a:xfrm>
          <a:prstGeom prst="rect">
            <a:avLst/>
          </a:prstGeom>
        </p:spPr>
        <p:txBody>
          <a:bodyPr vert="horz" wrap="square" lIns="0" tIns="12700" rIns="0" bIns="0" rtlCol="0">
            <a:spAutoFit/>
          </a:bodyPr>
          <a:lstStyle/>
          <a:p>
            <a:pPr marL="105410" marR="5080" indent="-93345">
              <a:lnSpc>
                <a:spcPct val="100000"/>
              </a:lnSpc>
              <a:spcBef>
                <a:spcPts val="100"/>
              </a:spcBef>
            </a:pPr>
            <a:r>
              <a:rPr lang="de-DE" sz="2000" b="1" spc="165" dirty="0">
                <a:solidFill>
                  <a:srgbClr val="0C45A6"/>
                </a:solidFill>
                <a:cs typeface="Tahoma"/>
              </a:rPr>
              <a:t>Welche Herausforderungen gibt es?</a:t>
            </a:r>
            <a:endParaRPr sz="2000" dirty="0">
              <a:cs typeface="Tahoma"/>
            </a:endParaRPr>
          </a:p>
        </p:txBody>
      </p:sp>
      <p:sp>
        <p:nvSpPr>
          <p:cNvPr id="12" name="object 12"/>
          <p:cNvSpPr txBox="1"/>
          <p:nvPr/>
        </p:nvSpPr>
        <p:spPr>
          <a:xfrm>
            <a:off x="678700" y="6168217"/>
            <a:ext cx="2917770" cy="743793"/>
          </a:xfrm>
          <a:prstGeom prst="rect">
            <a:avLst/>
          </a:prstGeom>
        </p:spPr>
        <p:txBody>
          <a:bodyPr vert="horz" wrap="square" lIns="0" tIns="25400" rIns="0" bIns="0" rtlCol="0">
            <a:spAutoFit/>
          </a:bodyPr>
          <a:lstStyle/>
          <a:p>
            <a:pPr marL="12700">
              <a:lnSpc>
                <a:spcPct val="100000"/>
              </a:lnSpc>
              <a:spcBef>
                <a:spcPts val="200"/>
              </a:spcBef>
            </a:pPr>
            <a:r>
              <a:rPr sz="900" spc="-35" dirty="0">
                <a:cs typeface="Verdana"/>
              </a:rPr>
              <a:t>Source:</a:t>
            </a:r>
            <a:r>
              <a:rPr sz="900" spc="-75" dirty="0">
                <a:cs typeface="Verdana"/>
              </a:rPr>
              <a:t> </a:t>
            </a:r>
            <a:r>
              <a:rPr sz="900" spc="-20" dirty="0">
                <a:cs typeface="Verdana"/>
              </a:rPr>
              <a:t>Strategische</a:t>
            </a:r>
            <a:r>
              <a:rPr sz="900" spc="-70" dirty="0">
                <a:cs typeface="Verdana"/>
              </a:rPr>
              <a:t> </a:t>
            </a:r>
            <a:r>
              <a:rPr sz="900" spc="-20" dirty="0">
                <a:cs typeface="Verdana"/>
              </a:rPr>
              <a:t>Planung</a:t>
            </a:r>
            <a:r>
              <a:rPr sz="900" spc="-70" dirty="0">
                <a:cs typeface="Verdana"/>
              </a:rPr>
              <a:t> </a:t>
            </a:r>
            <a:r>
              <a:rPr sz="900" spc="-10" dirty="0">
                <a:cs typeface="Verdana"/>
              </a:rPr>
              <a:t>erfolgreicher</a:t>
            </a:r>
            <a:r>
              <a:rPr sz="900" spc="-70" dirty="0">
                <a:cs typeface="Verdana"/>
              </a:rPr>
              <a:t> </a:t>
            </a:r>
            <a:r>
              <a:rPr sz="900" spc="-20" dirty="0">
                <a:cs typeface="Verdana"/>
              </a:rPr>
              <a:t>Netzwerkarbeit-</a:t>
            </a:r>
            <a:r>
              <a:rPr sz="900" spc="-75" dirty="0">
                <a:cs typeface="Verdana"/>
              </a:rPr>
              <a:t> </a:t>
            </a:r>
            <a:r>
              <a:rPr sz="900" spc="-15" dirty="0">
                <a:cs typeface="Verdana"/>
              </a:rPr>
              <a:t>Ein</a:t>
            </a:r>
            <a:r>
              <a:rPr sz="900" spc="-70" dirty="0">
                <a:cs typeface="Verdana"/>
              </a:rPr>
              <a:t> </a:t>
            </a:r>
            <a:r>
              <a:rPr sz="900" spc="-10" dirty="0">
                <a:cs typeface="Verdana"/>
              </a:rPr>
              <a:t>Leitfaden</a:t>
            </a:r>
            <a:r>
              <a:rPr sz="900" spc="-70" dirty="0">
                <a:cs typeface="Verdana"/>
              </a:rPr>
              <a:t> </a:t>
            </a:r>
            <a:r>
              <a:rPr sz="900" spc="-5" dirty="0">
                <a:cs typeface="Verdana"/>
              </a:rPr>
              <a:t>für</a:t>
            </a:r>
            <a:r>
              <a:rPr sz="900" spc="-70" dirty="0">
                <a:cs typeface="Verdana"/>
              </a:rPr>
              <a:t> </a:t>
            </a:r>
            <a:r>
              <a:rPr sz="900" spc="-20" dirty="0">
                <a:cs typeface="Verdana"/>
              </a:rPr>
              <a:t>Migrantenorganisationen,</a:t>
            </a:r>
            <a:endParaRPr sz="900" dirty="0">
              <a:cs typeface="Verdana"/>
            </a:endParaRPr>
          </a:p>
          <a:p>
            <a:pPr marL="12700">
              <a:lnSpc>
                <a:spcPct val="100000"/>
              </a:lnSpc>
              <a:spcBef>
                <a:spcPts val="100"/>
              </a:spcBef>
            </a:pPr>
            <a:r>
              <a:rPr sz="900" spc="-30" dirty="0">
                <a:cs typeface="Verdana"/>
              </a:rPr>
              <a:t>Herausgeber:</a:t>
            </a:r>
            <a:r>
              <a:rPr sz="900" spc="-75" dirty="0">
                <a:cs typeface="Verdana"/>
              </a:rPr>
              <a:t> </a:t>
            </a:r>
            <a:r>
              <a:rPr sz="900" spc="-20" dirty="0">
                <a:cs typeface="Verdana"/>
              </a:rPr>
              <a:t>Der</a:t>
            </a:r>
            <a:r>
              <a:rPr sz="900" spc="-75" dirty="0">
                <a:cs typeface="Verdana"/>
              </a:rPr>
              <a:t> </a:t>
            </a:r>
            <a:r>
              <a:rPr sz="900" spc="-10" dirty="0">
                <a:cs typeface="Verdana"/>
              </a:rPr>
              <a:t>Paritätische</a:t>
            </a:r>
            <a:r>
              <a:rPr sz="900" spc="-75" dirty="0">
                <a:cs typeface="Verdana"/>
              </a:rPr>
              <a:t> </a:t>
            </a:r>
            <a:r>
              <a:rPr sz="900" spc="-25" dirty="0">
                <a:cs typeface="Verdana"/>
              </a:rPr>
              <a:t>Gesamtverband,</a:t>
            </a:r>
            <a:r>
              <a:rPr sz="900" spc="-75" dirty="0">
                <a:cs typeface="Verdana"/>
              </a:rPr>
              <a:t> </a:t>
            </a:r>
            <a:r>
              <a:rPr sz="900" spc="-80" dirty="0">
                <a:cs typeface="Verdana"/>
              </a:rPr>
              <a:t>1.</a:t>
            </a:r>
            <a:r>
              <a:rPr sz="900" spc="-75" dirty="0">
                <a:cs typeface="Verdana"/>
              </a:rPr>
              <a:t> </a:t>
            </a:r>
            <a:r>
              <a:rPr sz="900" spc="-20" dirty="0">
                <a:cs typeface="Verdana"/>
              </a:rPr>
              <a:t>Auflage</a:t>
            </a:r>
            <a:r>
              <a:rPr sz="900" spc="-75" dirty="0">
                <a:cs typeface="Verdana"/>
              </a:rPr>
              <a:t> </a:t>
            </a:r>
            <a:r>
              <a:rPr sz="900" spc="-50" dirty="0">
                <a:cs typeface="Verdana"/>
              </a:rPr>
              <a:t>2011</a:t>
            </a:r>
            <a:endParaRPr sz="900" dirty="0">
              <a:cs typeface="Verdana"/>
            </a:endParaRPr>
          </a:p>
          <a:p>
            <a:pPr marL="12700">
              <a:lnSpc>
                <a:spcPct val="100000"/>
              </a:lnSpc>
              <a:spcBef>
                <a:spcPts val="100"/>
              </a:spcBef>
            </a:pPr>
            <a:r>
              <a:rPr sz="900" spc="-25" dirty="0">
                <a:cs typeface="Verdana"/>
              </a:rPr>
              <a:t>https://</a:t>
            </a:r>
            <a:r>
              <a:rPr sz="900" spc="-25" dirty="0">
                <a:cs typeface="Verdana"/>
                <a:hlinkClick r:id="rId2"/>
              </a:rPr>
              <a:t>www.house-of-resources.berlin/wp-content/uploads/2017/06/A4_MSO-netzwerkarbeit_web.pdf</a:t>
            </a:r>
            <a:endParaRPr sz="900" dirty="0">
              <a:cs typeface="Verdana"/>
            </a:endParaRPr>
          </a:p>
        </p:txBody>
      </p:sp>
      <p:cxnSp>
        <p:nvCxnSpPr>
          <p:cNvPr id="13" name="Straight Connector 12">
            <a:extLst>
              <a:ext uri="{FF2B5EF4-FFF2-40B4-BE49-F238E27FC236}">
                <a16:creationId xmlns="" xmlns:a16="http://schemas.microsoft.com/office/drawing/2014/main" id="{E3C51977-24A8-BD64-44B5-D62B0E3D97C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34263DA0-8C4E-EDCC-8705-8C11C40C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690" y="845151"/>
            <a:ext cx="7551420" cy="728405"/>
          </a:xfrm>
          <a:prstGeom prst="rect">
            <a:avLst/>
          </a:prstGeom>
        </p:spPr>
        <p:txBody>
          <a:bodyPr vert="horz" wrap="square" lIns="0" tIns="12700" rIns="0" bIns="0" rtlCol="0">
            <a:spAutoFit/>
          </a:bodyPr>
          <a:lstStyle/>
          <a:p>
            <a:pPr marL="12700">
              <a:lnSpc>
                <a:spcPct val="100000"/>
              </a:lnSpc>
              <a:spcBef>
                <a:spcPts val="100"/>
              </a:spcBef>
            </a:pPr>
            <a:r>
              <a:rPr lang="de-DE" sz="4650" spc="65" dirty="0">
                <a:latin typeface="+mn-lt"/>
                <a:cs typeface="Verdana"/>
              </a:rPr>
              <a:t>Was sind Netzwerke?</a:t>
            </a:r>
            <a:endParaRPr sz="4650" dirty="0">
              <a:latin typeface="+mn-lt"/>
              <a:cs typeface="Verdana"/>
            </a:endParaRPr>
          </a:p>
        </p:txBody>
      </p:sp>
      <p:sp>
        <p:nvSpPr>
          <p:cNvPr id="3" name="object 3"/>
          <p:cNvSpPr/>
          <p:nvPr/>
        </p:nvSpPr>
        <p:spPr>
          <a:xfrm>
            <a:off x="3656330" y="1743093"/>
            <a:ext cx="650240" cy="69215"/>
          </a:xfrm>
          <a:custGeom>
            <a:avLst/>
            <a:gdLst/>
            <a:ahLst/>
            <a:cxnLst/>
            <a:rect l="l" t="t" r="r" b="b"/>
            <a:pathLst>
              <a:path w="650239" h="69214">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pic>
        <p:nvPicPr>
          <p:cNvPr id="9" name="object 9"/>
          <p:cNvPicPr/>
          <p:nvPr/>
        </p:nvPicPr>
        <p:blipFill>
          <a:blip r:embed="rId2" cstate="print"/>
          <a:stretch>
            <a:fillRect/>
          </a:stretch>
        </p:blipFill>
        <p:spPr>
          <a:xfrm>
            <a:off x="6289656" y="1209353"/>
            <a:ext cx="3889529" cy="2957951"/>
          </a:xfrm>
          <a:prstGeom prst="rect">
            <a:avLst/>
          </a:prstGeom>
        </p:spPr>
      </p:pic>
      <p:sp>
        <p:nvSpPr>
          <p:cNvPr id="16" name="object 16"/>
          <p:cNvSpPr txBox="1"/>
          <p:nvPr/>
        </p:nvSpPr>
        <p:spPr>
          <a:xfrm>
            <a:off x="6674430" y="1976844"/>
            <a:ext cx="3007360" cy="1367041"/>
          </a:xfrm>
          <a:prstGeom prst="rect">
            <a:avLst/>
          </a:prstGeom>
        </p:spPr>
        <p:txBody>
          <a:bodyPr vert="horz" wrap="square" lIns="0" tIns="12700" rIns="0" bIns="0" rtlCol="0">
            <a:spAutoFit/>
          </a:bodyPr>
          <a:lstStyle/>
          <a:p>
            <a:pPr marL="12700" marR="5080" indent="-635" algn="ctr">
              <a:lnSpc>
                <a:spcPct val="100000"/>
              </a:lnSpc>
              <a:spcBef>
                <a:spcPts val="100"/>
              </a:spcBef>
            </a:pPr>
            <a:r>
              <a:rPr lang="de-DE" sz="1100" dirty="0">
                <a:cs typeface="Verdana"/>
              </a:rPr>
              <a:t>"EIN NETZWERK UNTERSCHEIDET SICH GRUNDLEGEND VON EINER ORGANISATION DURCH DAS PRINZIP DER KONTROLLE: ANSTELLE EINES KONTROLLZENTRUMS GIBT ES IN SOZIALEN NETZWERKEN EINE GROSSE ANZAHL VON KNOTENPUNKTEN, DIE DIE WECHSELSEITIGEN BEZIEHUNGEN IN GROSSER UNABHÄNGIGKEIT NUTZEN."</a:t>
            </a:r>
            <a:endParaRPr sz="1100" dirty="0">
              <a:cs typeface="Verdana"/>
            </a:endParaRPr>
          </a:p>
        </p:txBody>
      </p:sp>
      <p:sp>
        <p:nvSpPr>
          <p:cNvPr id="17" name="object 17"/>
          <p:cNvSpPr txBox="1"/>
          <p:nvPr/>
        </p:nvSpPr>
        <p:spPr>
          <a:xfrm>
            <a:off x="7793990" y="4986121"/>
            <a:ext cx="1375410" cy="691215"/>
          </a:xfrm>
          <a:prstGeom prst="rect">
            <a:avLst/>
          </a:prstGeom>
        </p:spPr>
        <p:txBody>
          <a:bodyPr vert="horz" wrap="square" lIns="0" tIns="13970" rIns="0" bIns="0" rtlCol="0">
            <a:spAutoFit/>
          </a:bodyPr>
          <a:lstStyle/>
          <a:p>
            <a:pPr marL="12700" marR="5080" indent="-635" algn="ctr">
              <a:lnSpc>
                <a:spcPct val="100000"/>
              </a:lnSpc>
              <a:spcBef>
                <a:spcPts val="110"/>
              </a:spcBef>
            </a:pPr>
            <a:r>
              <a:rPr sz="1100" b="1" spc="-45" dirty="0">
                <a:cs typeface="Verdana"/>
              </a:rPr>
              <a:t>G</a:t>
            </a:r>
            <a:r>
              <a:rPr sz="1100" b="1" spc="-254" dirty="0">
                <a:cs typeface="Verdana"/>
              </a:rPr>
              <a:t>I</a:t>
            </a:r>
            <a:r>
              <a:rPr sz="1100" b="1" spc="-40" dirty="0">
                <a:cs typeface="Verdana"/>
              </a:rPr>
              <a:t>V</a:t>
            </a:r>
            <a:r>
              <a:rPr sz="1100" b="1" spc="-10" dirty="0">
                <a:cs typeface="Verdana"/>
              </a:rPr>
              <a:t>E</a:t>
            </a:r>
            <a:r>
              <a:rPr sz="1100" b="1" spc="-75" dirty="0">
                <a:cs typeface="Verdana"/>
              </a:rPr>
              <a:t> </a:t>
            </a:r>
            <a:r>
              <a:rPr sz="1100" b="1" spc="-15" dirty="0">
                <a:cs typeface="Verdana"/>
              </a:rPr>
              <a:t>E</a:t>
            </a:r>
            <a:r>
              <a:rPr sz="1100" b="1" spc="-80" dirty="0">
                <a:cs typeface="Verdana"/>
              </a:rPr>
              <a:t>X</a:t>
            </a:r>
            <a:r>
              <a:rPr sz="1100" b="1" spc="-30" dirty="0">
                <a:cs typeface="Verdana"/>
              </a:rPr>
              <a:t>A</a:t>
            </a:r>
            <a:r>
              <a:rPr sz="1100" b="1" spc="10" dirty="0">
                <a:cs typeface="Verdana"/>
              </a:rPr>
              <a:t>M</a:t>
            </a:r>
            <a:r>
              <a:rPr sz="1100" b="1" spc="-10" dirty="0">
                <a:cs typeface="Verdana"/>
              </a:rPr>
              <a:t>P</a:t>
            </a:r>
            <a:r>
              <a:rPr sz="1100" b="1" spc="-45" dirty="0">
                <a:cs typeface="Verdana"/>
              </a:rPr>
              <a:t>L</a:t>
            </a:r>
            <a:r>
              <a:rPr sz="1100" b="1" spc="-15" dirty="0">
                <a:cs typeface="Verdana"/>
              </a:rPr>
              <a:t>E</a:t>
            </a:r>
            <a:r>
              <a:rPr sz="1100" b="1" spc="-55" dirty="0">
                <a:cs typeface="Verdana"/>
              </a:rPr>
              <a:t>S  </a:t>
            </a:r>
            <a:r>
              <a:rPr sz="1100" b="1" spc="-10" dirty="0">
                <a:cs typeface="Verdana"/>
              </a:rPr>
              <a:t>OF</a:t>
            </a:r>
            <a:r>
              <a:rPr sz="1100" b="1" spc="-75" dirty="0">
                <a:cs typeface="Verdana"/>
              </a:rPr>
              <a:t> </a:t>
            </a:r>
            <a:r>
              <a:rPr sz="1100" b="1" spc="5" dirty="0">
                <a:cs typeface="Verdana"/>
              </a:rPr>
              <a:t>C</a:t>
            </a:r>
            <a:r>
              <a:rPr sz="1100" b="1" spc="-10" dirty="0">
                <a:cs typeface="Verdana"/>
              </a:rPr>
              <a:t>O</a:t>
            </a:r>
            <a:r>
              <a:rPr sz="1100" b="1" spc="-25" dirty="0">
                <a:cs typeface="Verdana"/>
              </a:rPr>
              <a:t>U</a:t>
            </a:r>
            <a:r>
              <a:rPr sz="1100" b="1" spc="-40" dirty="0">
                <a:cs typeface="Verdana"/>
              </a:rPr>
              <a:t>N</a:t>
            </a:r>
            <a:r>
              <a:rPr sz="1100" b="1" spc="-90" dirty="0">
                <a:cs typeface="Verdana"/>
              </a:rPr>
              <a:t>T</a:t>
            </a:r>
            <a:r>
              <a:rPr sz="1100" b="1" spc="-55" dirty="0">
                <a:cs typeface="Verdana"/>
              </a:rPr>
              <a:t>R</a:t>
            </a:r>
            <a:r>
              <a:rPr sz="1100" b="1" spc="-80" dirty="0">
                <a:cs typeface="Verdana"/>
              </a:rPr>
              <a:t>Y</a:t>
            </a:r>
            <a:r>
              <a:rPr sz="1100" b="1" spc="-75" dirty="0">
                <a:cs typeface="Verdana"/>
              </a:rPr>
              <a:t> </a:t>
            </a:r>
            <a:r>
              <a:rPr sz="1100" b="1" spc="-30" dirty="0">
                <a:cs typeface="Verdana"/>
              </a:rPr>
              <a:t>A</a:t>
            </a:r>
            <a:r>
              <a:rPr sz="1100" b="1" spc="-40" dirty="0">
                <a:cs typeface="Verdana"/>
              </a:rPr>
              <a:t>N</a:t>
            </a:r>
            <a:r>
              <a:rPr sz="1100" b="1" dirty="0">
                <a:cs typeface="Verdana"/>
              </a:rPr>
              <a:t>D  </a:t>
            </a:r>
            <a:r>
              <a:rPr sz="1100" b="1" spc="-65" dirty="0">
                <a:cs typeface="Verdana"/>
              </a:rPr>
              <a:t>REGIONAL- </a:t>
            </a:r>
            <a:r>
              <a:rPr sz="1100" b="1" spc="-60" dirty="0">
                <a:cs typeface="Verdana"/>
              </a:rPr>
              <a:t> </a:t>
            </a:r>
            <a:r>
              <a:rPr sz="1100" b="1" spc="-80" dirty="0">
                <a:cs typeface="Verdana"/>
              </a:rPr>
              <a:t>SPECIFIC </a:t>
            </a:r>
            <a:r>
              <a:rPr sz="1100" b="1" spc="-75" dirty="0">
                <a:cs typeface="Verdana"/>
              </a:rPr>
              <a:t> </a:t>
            </a:r>
            <a:r>
              <a:rPr sz="1100" b="1" spc="-40" dirty="0">
                <a:cs typeface="Verdana"/>
              </a:rPr>
              <a:t>NETWORKS</a:t>
            </a:r>
            <a:endParaRPr sz="1100" dirty="0">
              <a:cs typeface="Verdana"/>
            </a:endParaRPr>
          </a:p>
        </p:txBody>
      </p:sp>
      <p:sp>
        <p:nvSpPr>
          <p:cNvPr id="18" name="object 18"/>
          <p:cNvSpPr txBox="1"/>
          <p:nvPr/>
        </p:nvSpPr>
        <p:spPr>
          <a:xfrm>
            <a:off x="626690" y="6482378"/>
            <a:ext cx="5874871" cy="470641"/>
          </a:xfrm>
          <a:prstGeom prst="rect">
            <a:avLst/>
          </a:prstGeom>
        </p:spPr>
        <p:txBody>
          <a:bodyPr vert="horz" wrap="square" lIns="0" tIns="29209" rIns="0" bIns="0" rtlCol="0">
            <a:spAutoFit/>
          </a:bodyPr>
          <a:lstStyle/>
          <a:p>
            <a:pPr marL="12700">
              <a:lnSpc>
                <a:spcPct val="100000"/>
              </a:lnSpc>
              <a:spcBef>
                <a:spcPts val="229"/>
              </a:spcBef>
            </a:pPr>
            <a:r>
              <a:rPr sz="900" spc="-20" dirty="0">
                <a:cs typeface="Verdana"/>
              </a:rPr>
              <a:t>Source:</a:t>
            </a:r>
            <a:r>
              <a:rPr sz="900" spc="-70" dirty="0">
                <a:cs typeface="Verdana"/>
              </a:rPr>
              <a:t> </a:t>
            </a:r>
            <a:r>
              <a:rPr sz="900" spc="-5" dirty="0">
                <a:cs typeface="Verdana"/>
              </a:rPr>
              <a:t>Strategische</a:t>
            </a:r>
            <a:r>
              <a:rPr sz="900" spc="-65" dirty="0">
                <a:cs typeface="Verdana"/>
              </a:rPr>
              <a:t> </a:t>
            </a:r>
            <a:r>
              <a:rPr sz="900" spc="-5" dirty="0">
                <a:cs typeface="Verdana"/>
              </a:rPr>
              <a:t>Planung</a:t>
            </a:r>
            <a:r>
              <a:rPr sz="900" spc="-70" dirty="0">
                <a:cs typeface="Verdana"/>
              </a:rPr>
              <a:t> </a:t>
            </a:r>
            <a:r>
              <a:rPr sz="900" dirty="0">
                <a:cs typeface="Verdana"/>
              </a:rPr>
              <a:t>erfolgreicher</a:t>
            </a:r>
            <a:r>
              <a:rPr sz="900" spc="-65" dirty="0">
                <a:cs typeface="Verdana"/>
              </a:rPr>
              <a:t> </a:t>
            </a:r>
            <a:r>
              <a:rPr sz="900" spc="-10" dirty="0">
                <a:cs typeface="Verdana"/>
              </a:rPr>
              <a:t>Netzwerkarbeit-</a:t>
            </a:r>
            <a:r>
              <a:rPr sz="900" spc="-65" dirty="0">
                <a:cs typeface="Verdana"/>
              </a:rPr>
              <a:t> </a:t>
            </a:r>
            <a:r>
              <a:rPr sz="900" spc="-5" dirty="0">
                <a:cs typeface="Verdana"/>
              </a:rPr>
              <a:t>Ein</a:t>
            </a:r>
            <a:r>
              <a:rPr sz="900" spc="-70" dirty="0">
                <a:cs typeface="Verdana"/>
              </a:rPr>
              <a:t> </a:t>
            </a:r>
            <a:r>
              <a:rPr sz="900" spc="5" dirty="0">
                <a:cs typeface="Verdana"/>
              </a:rPr>
              <a:t>Leitfaden</a:t>
            </a:r>
            <a:r>
              <a:rPr sz="900" spc="-65" dirty="0">
                <a:cs typeface="Verdana"/>
              </a:rPr>
              <a:t> </a:t>
            </a:r>
            <a:r>
              <a:rPr sz="900" spc="5" dirty="0">
                <a:cs typeface="Verdana"/>
              </a:rPr>
              <a:t>für</a:t>
            </a:r>
            <a:r>
              <a:rPr sz="900" spc="-65" dirty="0">
                <a:cs typeface="Verdana"/>
              </a:rPr>
              <a:t> </a:t>
            </a:r>
            <a:r>
              <a:rPr sz="900" spc="-5" dirty="0">
                <a:cs typeface="Verdana"/>
              </a:rPr>
              <a:t>Migrantenorganisationen,</a:t>
            </a:r>
            <a:endParaRPr sz="900" dirty="0">
              <a:cs typeface="Verdana"/>
            </a:endParaRPr>
          </a:p>
          <a:p>
            <a:pPr marL="12700">
              <a:lnSpc>
                <a:spcPct val="100000"/>
              </a:lnSpc>
              <a:spcBef>
                <a:spcPts val="130"/>
              </a:spcBef>
            </a:pPr>
            <a:r>
              <a:rPr sz="900" spc="-20" dirty="0">
                <a:cs typeface="Verdana"/>
              </a:rPr>
              <a:t>Herausgeber:</a:t>
            </a:r>
            <a:r>
              <a:rPr sz="900" spc="-65" dirty="0">
                <a:cs typeface="Verdana"/>
              </a:rPr>
              <a:t> </a:t>
            </a:r>
            <a:r>
              <a:rPr sz="900" spc="-5" dirty="0">
                <a:cs typeface="Verdana"/>
              </a:rPr>
              <a:t>Der</a:t>
            </a:r>
            <a:r>
              <a:rPr sz="900" spc="-60" dirty="0">
                <a:cs typeface="Verdana"/>
              </a:rPr>
              <a:t> </a:t>
            </a:r>
            <a:r>
              <a:rPr sz="900" dirty="0">
                <a:cs typeface="Verdana"/>
              </a:rPr>
              <a:t>Paritätische</a:t>
            </a:r>
            <a:r>
              <a:rPr sz="900" spc="-60" dirty="0">
                <a:cs typeface="Verdana"/>
              </a:rPr>
              <a:t> </a:t>
            </a:r>
            <a:r>
              <a:rPr sz="900" spc="-10" dirty="0">
                <a:cs typeface="Verdana"/>
              </a:rPr>
              <a:t>Gesamtverband,</a:t>
            </a:r>
            <a:r>
              <a:rPr sz="900" spc="-60" dirty="0">
                <a:cs typeface="Verdana"/>
              </a:rPr>
              <a:t> </a:t>
            </a:r>
            <a:r>
              <a:rPr sz="900" spc="-70" dirty="0">
                <a:cs typeface="Verdana"/>
              </a:rPr>
              <a:t>1.</a:t>
            </a:r>
            <a:r>
              <a:rPr sz="900" spc="-60" dirty="0">
                <a:cs typeface="Verdana"/>
              </a:rPr>
              <a:t> </a:t>
            </a:r>
            <a:r>
              <a:rPr sz="900" spc="-5" dirty="0">
                <a:cs typeface="Verdana"/>
              </a:rPr>
              <a:t>Auflage</a:t>
            </a:r>
            <a:r>
              <a:rPr sz="900" spc="-65" dirty="0">
                <a:cs typeface="Verdana"/>
              </a:rPr>
              <a:t> </a:t>
            </a:r>
            <a:r>
              <a:rPr sz="900" spc="-35" dirty="0">
                <a:cs typeface="Verdana"/>
              </a:rPr>
              <a:t>2011</a:t>
            </a:r>
            <a:endParaRPr sz="900" dirty="0">
              <a:cs typeface="Verdana"/>
            </a:endParaRPr>
          </a:p>
          <a:p>
            <a:pPr marL="12700">
              <a:lnSpc>
                <a:spcPct val="100000"/>
              </a:lnSpc>
              <a:spcBef>
                <a:spcPts val="135"/>
              </a:spcBef>
            </a:pPr>
            <a:r>
              <a:rPr sz="900" spc="-10" dirty="0">
                <a:cs typeface="Verdana"/>
              </a:rPr>
              <a:t>https://</a:t>
            </a:r>
            <a:r>
              <a:rPr sz="900" spc="-10" dirty="0">
                <a:cs typeface="Verdana"/>
                <a:hlinkClick r:id="rId3"/>
              </a:rPr>
              <a:t>www.house-of-resources.berlin/wp-content/uploads/2017/06/A4_MSO-netzwerkarbeit_web.pdf</a:t>
            </a:r>
            <a:endParaRPr sz="900" dirty="0">
              <a:cs typeface="Verdana"/>
            </a:endParaRPr>
          </a:p>
        </p:txBody>
      </p:sp>
      <p:cxnSp>
        <p:nvCxnSpPr>
          <p:cNvPr id="5" name="Straight Connector 4">
            <a:extLst>
              <a:ext uri="{FF2B5EF4-FFF2-40B4-BE49-F238E27FC236}">
                <a16:creationId xmlns="" xmlns:a16="http://schemas.microsoft.com/office/drawing/2014/main" id="{120FC564-F4E3-6026-80E3-401BDB327540}"/>
              </a:ext>
            </a:extLst>
          </p:cNvPr>
          <p:cNvCxnSpPr>
            <a:cxnSpLocks/>
          </p:cNvCxnSpPr>
          <p:nvPr/>
        </p:nvCxnSpPr>
        <p:spPr>
          <a:xfrm>
            <a:off x="388041" y="469195"/>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FF69498A-3EE4-C736-8841-2FE46DEAC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20" name="Textfeld 19">
            <a:extLst>
              <a:ext uri="{FF2B5EF4-FFF2-40B4-BE49-F238E27FC236}">
                <a16:creationId xmlns="" xmlns:a16="http://schemas.microsoft.com/office/drawing/2014/main" id="{3A4C18AA-DF89-56C9-B27C-EBE943348904}"/>
              </a:ext>
            </a:extLst>
          </p:cNvPr>
          <p:cNvSpPr txBox="1"/>
          <p:nvPr/>
        </p:nvSpPr>
        <p:spPr>
          <a:xfrm>
            <a:off x="388041" y="2269952"/>
            <a:ext cx="5349922" cy="646331"/>
          </a:xfrm>
          <a:prstGeom prst="rect">
            <a:avLst/>
          </a:prstGeom>
          <a:noFill/>
        </p:spPr>
        <p:txBody>
          <a:bodyPr wrap="square">
            <a:spAutoFit/>
          </a:bodyPr>
          <a:lstStyle/>
          <a:p>
            <a:r>
              <a:rPr lang="en-GB" dirty="0" err="1"/>
              <a:t>Netzwerke</a:t>
            </a:r>
            <a:r>
              <a:rPr lang="en-GB" dirty="0"/>
              <a:t> </a:t>
            </a:r>
            <a:r>
              <a:rPr lang="en-GB" dirty="0" err="1"/>
              <a:t>sind</a:t>
            </a:r>
            <a:r>
              <a:rPr lang="en-GB" dirty="0"/>
              <a:t> </a:t>
            </a:r>
            <a:r>
              <a:rPr lang="en-GB" dirty="0" err="1"/>
              <a:t>hier</a:t>
            </a:r>
            <a:r>
              <a:rPr lang="en-GB" dirty="0"/>
              <a:t> </a:t>
            </a:r>
            <a:r>
              <a:rPr lang="en-GB" dirty="0" err="1"/>
              <a:t>Sinnbilder</a:t>
            </a:r>
            <a:r>
              <a:rPr lang="en-GB" dirty="0"/>
              <a:t> für die </a:t>
            </a:r>
            <a:r>
              <a:rPr lang="en-GB" dirty="0" err="1"/>
              <a:t>Verbindung</a:t>
            </a:r>
            <a:r>
              <a:rPr lang="en-GB" dirty="0"/>
              <a:t> </a:t>
            </a:r>
            <a:r>
              <a:rPr lang="en-GB" dirty="0" err="1"/>
              <a:t>zwischen</a:t>
            </a:r>
            <a:r>
              <a:rPr lang="en-GB" dirty="0"/>
              <a:t> Menschen.</a:t>
            </a:r>
          </a:p>
        </p:txBody>
      </p:sp>
      <p:sp>
        <p:nvSpPr>
          <p:cNvPr id="22" name="Textfeld 21">
            <a:extLst>
              <a:ext uri="{FF2B5EF4-FFF2-40B4-BE49-F238E27FC236}">
                <a16:creationId xmlns="" xmlns:a16="http://schemas.microsoft.com/office/drawing/2014/main" id="{FC4AAD68-037E-C6A7-5F63-3DEE35947B6C}"/>
              </a:ext>
            </a:extLst>
          </p:cNvPr>
          <p:cNvSpPr txBox="1"/>
          <p:nvPr/>
        </p:nvSpPr>
        <p:spPr>
          <a:xfrm>
            <a:off x="388041" y="2995358"/>
            <a:ext cx="5349922" cy="1477328"/>
          </a:xfrm>
          <a:prstGeom prst="rect">
            <a:avLst/>
          </a:prstGeom>
          <a:noFill/>
        </p:spPr>
        <p:txBody>
          <a:bodyPr wrap="square">
            <a:spAutoFit/>
          </a:bodyPr>
          <a:lstStyle/>
          <a:p>
            <a:r>
              <a:rPr lang="en-GB" dirty="0"/>
              <a:t>Bei den </a:t>
            </a:r>
            <a:r>
              <a:rPr lang="en-GB" dirty="0" err="1"/>
              <a:t>Elementen</a:t>
            </a:r>
            <a:r>
              <a:rPr lang="en-GB" dirty="0"/>
              <a:t> </a:t>
            </a:r>
            <a:r>
              <a:rPr lang="en-GB" dirty="0" err="1"/>
              <a:t>sozialer</a:t>
            </a:r>
            <a:r>
              <a:rPr lang="en-GB" dirty="0"/>
              <a:t> </a:t>
            </a:r>
            <a:r>
              <a:rPr lang="en-GB" dirty="0" err="1"/>
              <a:t>Netzwerke</a:t>
            </a:r>
            <a:r>
              <a:rPr lang="en-GB" dirty="0"/>
              <a:t> </a:t>
            </a:r>
            <a:r>
              <a:rPr lang="en-GB" dirty="0" err="1"/>
              <a:t>kann</a:t>
            </a:r>
            <a:r>
              <a:rPr lang="en-GB" dirty="0"/>
              <a:t> es </a:t>
            </a:r>
            <a:r>
              <a:rPr lang="en-GB" dirty="0" err="1"/>
              <a:t>sich</a:t>
            </a:r>
            <a:r>
              <a:rPr lang="en-GB" dirty="0"/>
              <a:t> </a:t>
            </a:r>
            <a:r>
              <a:rPr lang="en-GB" dirty="0" err="1"/>
              <a:t>sowohl</a:t>
            </a:r>
            <a:r>
              <a:rPr lang="en-GB" dirty="0"/>
              <a:t> um </a:t>
            </a:r>
            <a:r>
              <a:rPr lang="en-GB" dirty="0" err="1"/>
              <a:t>Einzelpersonen</a:t>
            </a:r>
            <a:r>
              <a:rPr lang="en-GB" dirty="0"/>
              <a:t> </a:t>
            </a:r>
            <a:r>
              <a:rPr lang="en-GB" dirty="0" err="1"/>
              <a:t>als</a:t>
            </a:r>
            <a:r>
              <a:rPr lang="en-GB" dirty="0"/>
              <a:t> </a:t>
            </a:r>
            <a:r>
              <a:rPr lang="en-GB" dirty="0" err="1"/>
              <a:t>auch</a:t>
            </a:r>
            <a:r>
              <a:rPr lang="en-GB" dirty="0"/>
              <a:t> um Gruppen </a:t>
            </a:r>
            <a:r>
              <a:rPr lang="en-GB" dirty="0" err="1"/>
              <a:t>oder</a:t>
            </a:r>
            <a:r>
              <a:rPr lang="en-GB" dirty="0"/>
              <a:t> </a:t>
            </a:r>
            <a:r>
              <a:rPr lang="en-GB" dirty="0" err="1"/>
              <a:t>Organisationen</a:t>
            </a:r>
            <a:r>
              <a:rPr lang="en-GB" dirty="0"/>
              <a:t> </a:t>
            </a:r>
            <a:r>
              <a:rPr lang="en-GB" dirty="0" err="1"/>
              <a:t>handeln</a:t>
            </a:r>
            <a:endParaRPr lang="en-GB" dirty="0"/>
          </a:p>
          <a:p>
            <a:endParaRPr lang="en-GB" dirty="0"/>
          </a:p>
          <a:p>
            <a:r>
              <a:rPr lang="en-GB" dirty="0" err="1"/>
              <a:t>Netzwerke</a:t>
            </a:r>
            <a:r>
              <a:rPr lang="en-GB" dirty="0"/>
              <a:t> </a:t>
            </a:r>
            <a:r>
              <a:rPr lang="en-GB" dirty="0" err="1"/>
              <a:t>beinhalten</a:t>
            </a:r>
            <a:r>
              <a:rPr lang="en-GB" dirty="0"/>
              <a:t>: </a:t>
            </a:r>
          </a:p>
        </p:txBody>
      </p:sp>
      <p:sp>
        <p:nvSpPr>
          <p:cNvPr id="24" name="Textfeld 23">
            <a:extLst>
              <a:ext uri="{FF2B5EF4-FFF2-40B4-BE49-F238E27FC236}">
                <a16:creationId xmlns="" xmlns:a16="http://schemas.microsoft.com/office/drawing/2014/main" id="{A3216483-78F0-C32A-ED79-2A1CAE4C7A02}"/>
              </a:ext>
            </a:extLst>
          </p:cNvPr>
          <p:cNvSpPr txBox="1"/>
          <p:nvPr/>
        </p:nvSpPr>
        <p:spPr>
          <a:xfrm>
            <a:off x="423487" y="4409375"/>
            <a:ext cx="5349922" cy="1600438"/>
          </a:xfrm>
          <a:prstGeom prst="rect">
            <a:avLst/>
          </a:prstGeom>
          <a:noFill/>
        </p:spPr>
        <p:txBody>
          <a:bodyPr wrap="square">
            <a:spAutoFit/>
          </a:bodyPr>
          <a:lstStyle/>
          <a:p>
            <a:pPr marL="285750" indent="-285750">
              <a:buFont typeface="Arial" panose="020B0604020202020204" pitchFamily="34" charset="0"/>
              <a:buChar char="•"/>
            </a:pPr>
            <a:r>
              <a:rPr lang="en-GB" sz="1400" dirty="0" err="1"/>
              <a:t>Gemeinsame</a:t>
            </a:r>
            <a:r>
              <a:rPr lang="en-GB" sz="1400" dirty="0"/>
              <a:t> </a:t>
            </a:r>
            <a:r>
              <a:rPr lang="en-GB" sz="1400" dirty="0" err="1"/>
              <a:t>Interessen</a:t>
            </a:r>
            <a:r>
              <a:rPr lang="en-GB" sz="1400" dirty="0"/>
              <a:t> und </a:t>
            </a:r>
            <a:r>
              <a:rPr lang="en-GB" sz="1400" dirty="0" err="1"/>
              <a:t>Absichten</a:t>
            </a:r>
            <a:r>
              <a:rPr lang="en-GB" sz="1400" dirty="0"/>
              <a:t> der </a:t>
            </a:r>
            <a:r>
              <a:rPr lang="en-GB" sz="1400" dirty="0" err="1"/>
              <a:t>Akteur</a:t>
            </a:r>
            <a:r>
              <a:rPr lang="en-GB" sz="1400" dirty="0"/>
              <a:t>*</a:t>
            </a:r>
            <a:r>
              <a:rPr lang="en-GB" sz="1400" dirty="0" err="1"/>
              <a:t>innen</a:t>
            </a:r>
            <a:r>
              <a:rPr lang="en-GB" sz="1400" dirty="0"/>
              <a:t> </a:t>
            </a:r>
          </a:p>
          <a:p>
            <a:pPr marL="285750" indent="-285750">
              <a:buFont typeface="Arial" panose="020B0604020202020204" pitchFamily="34" charset="0"/>
              <a:buChar char="•"/>
            </a:pPr>
            <a:r>
              <a:rPr lang="en-GB" sz="1400" dirty="0" err="1"/>
              <a:t>Persönliche</a:t>
            </a:r>
            <a:r>
              <a:rPr lang="en-GB" sz="1400" dirty="0"/>
              <a:t> </a:t>
            </a:r>
            <a:r>
              <a:rPr lang="en-GB" sz="1400" dirty="0" err="1"/>
              <a:t>Orientierung</a:t>
            </a:r>
            <a:endParaRPr lang="en-GB" sz="1400" dirty="0"/>
          </a:p>
          <a:p>
            <a:pPr marL="285750" indent="-285750">
              <a:buFont typeface="Arial" panose="020B0604020202020204" pitchFamily="34" charset="0"/>
              <a:buChar char="•"/>
            </a:pPr>
            <a:r>
              <a:rPr lang="en-GB" sz="1400" dirty="0" err="1"/>
              <a:t>Freiwillige</a:t>
            </a:r>
            <a:r>
              <a:rPr lang="en-GB" sz="1400" dirty="0"/>
              <a:t> </a:t>
            </a:r>
            <a:r>
              <a:rPr lang="en-GB" sz="1400" dirty="0" err="1"/>
              <a:t>Teilnahme</a:t>
            </a:r>
            <a:endParaRPr lang="en-GB" sz="1400" dirty="0"/>
          </a:p>
          <a:p>
            <a:pPr marL="285750" indent="-285750">
              <a:buFont typeface="Arial" panose="020B0604020202020204" pitchFamily="34" charset="0"/>
              <a:buChar char="•"/>
            </a:pPr>
            <a:r>
              <a:rPr lang="en-GB" sz="1400" dirty="0" err="1"/>
              <a:t>Beziehungen</a:t>
            </a:r>
            <a:r>
              <a:rPr lang="en-GB" sz="1400" dirty="0"/>
              <a:t>, die auf </a:t>
            </a:r>
            <a:r>
              <a:rPr lang="en-GB" sz="1400" dirty="0" err="1"/>
              <a:t>dem</a:t>
            </a:r>
            <a:r>
              <a:rPr lang="en-GB" sz="1400" dirty="0"/>
              <a:t> </a:t>
            </a:r>
            <a:r>
              <a:rPr lang="en-GB" sz="1400" dirty="0" err="1"/>
              <a:t>Prinzip</a:t>
            </a:r>
            <a:r>
              <a:rPr lang="en-GB" sz="1400" dirty="0"/>
              <a:t> des </a:t>
            </a:r>
            <a:r>
              <a:rPr lang="en-GB" sz="1400" dirty="0" err="1"/>
              <a:t>Austauschs</a:t>
            </a:r>
            <a:r>
              <a:rPr lang="en-GB" sz="1400" dirty="0"/>
              <a:t> und des </a:t>
            </a:r>
            <a:r>
              <a:rPr lang="en-GB" sz="1400" dirty="0" err="1"/>
              <a:t>gegenseitigen</a:t>
            </a:r>
            <a:r>
              <a:rPr lang="en-GB" sz="1400" dirty="0"/>
              <a:t> </a:t>
            </a:r>
            <a:r>
              <a:rPr lang="en-GB" sz="1400" dirty="0" err="1"/>
              <a:t>Vertrauens</a:t>
            </a:r>
            <a:r>
              <a:rPr lang="en-GB" sz="1400" dirty="0"/>
              <a:t> </a:t>
            </a:r>
            <a:r>
              <a:rPr lang="en-GB" sz="1400" dirty="0" err="1"/>
              <a:t>beruhen</a:t>
            </a:r>
            <a:endParaRPr lang="en-GB" sz="1400" dirty="0"/>
          </a:p>
          <a:p>
            <a:pPr marL="285750" indent="-285750">
              <a:buFont typeface="Arial" panose="020B0604020202020204" pitchFamily="34" charset="0"/>
              <a:buChar char="•"/>
            </a:pPr>
            <a:r>
              <a:rPr lang="en-GB" sz="1400" dirty="0"/>
              <a:t>Eine </a:t>
            </a:r>
            <a:r>
              <a:rPr lang="en-GB" sz="1400" dirty="0" err="1"/>
              <a:t>Vielzahl</a:t>
            </a:r>
            <a:r>
              <a:rPr lang="en-GB" sz="1400" dirty="0"/>
              <a:t> von </a:t>
            </a:r>
            <a:r>
              <a:rPr lang="en-GB" sz="1400" dirty="0" err="1"/>
              <a:t>Knotenpunkten</a:t>
            </a:r>
            <a:r>
              <a:rPr lang="en-GB" sz="1400" dirty="0"/>
              <a:t>, die </a:t>
            </a:r>
            <a:r>
              <a:rPr lang="en-GB" sz="1400" dirty="0" err="1"/>
              <a:t>eigenständig</a:t>
            </a:r>
            <a:r>
              <a:rPr lang="en-GB" sz="1400" dirty="0"/>
              <a:t> </a:t>
            </a:r>
            <a:r>
              <a:rPr lang="en-GB" sz="1400" dirty="0" err="1"/>
              <a:t>reziproke</a:t>
            </a:r>
            <a:r>
              <a:rPr lang="en-GB" sz="1400" dirty="0"/>
              <a:t> </a:t>
            </a:r>
            <a:r>
              <a:rPr lang="en-GB" sz="1400" dirty="0" err="1"/>
              <a:t>Beziehungen</a:t>
            </a:r>
            <a:r>
              <a:rPr lang="en-GB" sz="1400" dirty="0"/>
              <a:t> </a:t>
            </a:r>
            <a:r>
              <a:rPr lang="en-GB" sz="1400" dirty="0" err="1"/>
              <a:t>nutzen</a:t>
            </a:r>
            <a:endParaRPr lang="en-GB"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515" y="241837"/>
            <a:ext cx="7551420" cy="1443985"/>
          </a:xfrm>
          <a:prstGeom prst="rect">
            <a:avLst/>
          </a:prstGeom>
        </p:spPr>
        <p:txBody>
          <a:bodyPr vert="horz" wrap="square" lIns="0" tIns="12700" rIns="0" bIns="0" rtlCol="0">
            <a:spAutoFit/>
          </a:bodyPr>
          <a:lstStyle/>
          <a:p>
            <a:pPr marL="12700">
              <a:lnSpc>
                <a:spcPct val="100000"/>
              </a:lnSpc>
              <a:spcBef>
                <a:spcPts val="100"/>
              </a:spcBef>
            </a:pPr>
            <a:r>
              <a:rPr lang="de-DE" sz="4650" spc="65" dirty="0">
                <a:latin typeface="+mn-lt"/>
                <a:cs typeface="Verdana"/>
              </a:rPr>
              <a:t>Beispiele für nationale und regionale Netzwerke</a:t>
            </a:r>
            <a:endParaRPr sz="4650" dirty="0">
              <a:latin typeface="+mn-lt"/>
              <a:cs typeface="Verdana"/>
            </a:endParaRPr>
          </a:p>
        </p:txBody>
      </p:sp>
      <p:sp>
        <p:nvSpPr>
          <p:cNvPr id="3" name="object 3"/>
          <p:cNvSpPr/>
          <p:nvPr/>
        </p:nvSpPr>
        <p:spPr>
          <a:xfrm>
            <a:off x="3656330" y="1743093"/>
            <a:ext cx="650240" cy="69215"/>
          </a:xfrm>
          <a:custGeom>
            <a:avLst/>
            <a:gdLst/>
            <a:ahLst/>
            <a:cxnLst/>
            <a:rect l="l" t="t" r="r" b="b"/>
            <a:pathLst>
              <a:path w="650239" h="69214">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cxnSp>
        <p:nvCxnSpPr>
          <p:cNvPr id="5" name="Straight Connector 4">
            <a:extLst>
              <a:ext uri="{FF2B5EF4-FFF2-40B4-BE49-F238E27FC236}">
                <a16:creationId xmlns="" xmlns:a16="http://schemas.microsoft.com/office/drawing/2014/main" id="{120FC564-F4E3-6026-80E3-401BDB327540}"/>
              </a:ext>
            </a:extLst>
          </p:cNvPr>
          <p:cNvCxnSpPr>
            <a:cxnSpLocks/>
          </p:cNvCxnSpPr>
          <p:nvPr/>
        </p:nvCxnSpPr>
        <p:spPr>
          <a:xfrm>
            <a:off x="388041" y="469195"/>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FF69498A-3EE4-C736-8841-2FE46DEAC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extLst>
      <p:ext uri="{BB962C8B-B14F-4D97-AF65-F5344CB8AC3E}">
        <p14:creationId xmlns:p14="http://schemas.microsoft.com/office/powerpoint/2010/main" val="327310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54821" y="2909779"/>
            <a:ext cx="882650" cy="1563370"/>
            <a:chOff x="1254821" y="2909779"/>
            <a:chExt cx="882650" cy="1563370"/>
          </a:xfrm>
        </p:grpSpPr>
        <p:sp>
          <p:nvSpPr>
            <p:cNvPr id="3" name="object 3"/>
            <p:cNvSpPr/>
            <p:nvPr/>
          </p:nvSpPr>
          <p:spPr>
            <a:xfrm>
              <a:off x="1457935" y="3113640"/>
              <a:ext cx="476250" cy="476250"/>
            </a:xfrm>
            <a:custGeom>
              <a:avLst/>
              <a:gdLst/>
              <a:ahLst/>
              <a:cxnLst/>
              <a:rect l="l" t="t" r="r" b="b"/>
              <a:pathLst>
                <a:path w="476250" h="476250">
                  <a:moveTo>
                    <a:pt x="0" y="237837"/>
                  </a:moveTo>
                  <a:lnTo>
                    <a:pt x="4841" y="285705"/>
                  </a:lnTo>
                  <a:lnTo>
                    <a:pt x="18722" y="330319"/>
                  </a:lnTo>
                  <a:lnTo>
                    <a:pt x="40678" y="370715"/>
                  </a:lnTo>
                  <a:lnTo>
                    <a:pt x="69745" y="405929"/>
                  </a:lnTo>
                  <a:lnTo>
                    <a:pt x="104959" y="434996"/>
                  </a:lnTo>
                  <a:lnTo>
                    <a:pt x="145355" y="456952"/>
                  </a:lnTo>
                  <a:lnTo>
                    <a:pt x="189970" y="470833"/>
                  </a:lnTo>
                  <a:lnTo>
                    <a:pt x="237837" y="475674"/>
                  </a:lnTo>
                  <a:lnTo>
                    <a:pt x="285705" y="470833"/>
                  </a:lnTo>
                  <a:lnTo>
                    <a:pt x="330320" y="456952"/>
                  </a:lnTo>
                  <a:lnTo>
                    <a:pt x="370716" y="434996"/>
                  </a:lnTo>
                  <a:lnTo>
                    <a:pt x="405930" y="405929"/>
                  </a:lnTo>
                  <a:lnTo>
                    <a:pt x="434997" y="370715"/>
                  </a:lnTo>
                  <a:lnTo>
                    <a:pt x="456953" y="330319"/>
                  </a:lnTo>
                  <a:lnTo>
                    <a:pt x="470834" y="285705"/>
                  </a:lnTo>
                  <a:lnTo>
                    <a:pt x="475675" y="237837"/>
                  </a:lnTo>
                  <a:lnTo>
                    <a:pt x="470834" y="189969"/>
                  </a:lnTo>
                  <a:lnTo>
                    <a:pt x="456953" y="145355"/>
                  </a:lnTo>
                  <a:lnTo>
                    <a:pt x="434997" y="104959"/>
                  </a:lnTo>
                  <a:lnTo>
                    <a:pt x="407722" y="71915"/>
                  </a:lnTo>
                  <a:lnTo>
                    <a:pt x="407722" y="237837"/>
                  </a:lnTo>
                  <a:lnTo>
                    <a:pt x="401645" y="282956"/>
                  </a:lnTo>
                  <a:lnTo>
                    <a:pt x="384500" y="323526"/>
                  </a:lnTo>
                  <a:lnTo>
                    <a:pt x="357918" y="357917"/>
                  </a:lnTo>
                  <a:lnTo>
                    <a:pt x="323527" y="384500"/>
                  </a:lnTo>
                  <a:lnTo>
                    <a:pt x="282957" y="401645"/>
                  </a:lnTo>
                  <a:lnTo>
                    <a:pt x="237837" y="407722"/>
                  </a:lnTo>
                  <a:lnTo>
                    <a:pt x="192718" y="401645"/>
                  </a:lnTo>
                  <a:lnTo>
                    <a:pt x="152148" y="384500"/>
                  </a:lnTo>
                  <a:lnTo>
                    <a:pt x="117757" y="357917"/>
                  </a:lnTo>
                  <a:lnTo>
                    <a:pt x="91175" y="323526"/>
                  </a:lnTo>
                  <a:lnTo>
                    <a:pt x="74030" y="282956"/>
                  </a:lnTo>
                  <a:lnTo>
                    <a:pt x="67953" y="237837"/>
                  </a:lnTo>
                  <a:lnTo>
                    <a:pt x="67953" y="71915"/>
                  </a:lnTo>
                  <a:lnTo>
                    <a:pt x="40678" y="104959"/>
                  </a:lnTo>
                  <a:lnTo>
                    <a:pt x="18722" y="145355"/>
                  </a:lnTo>
                  <a:lnTo>
                    <a:pt x="4841" y="189969"/>
                  </a:lnTo>
                  <a:lnTo>
                    <a:pt x="0" y="237837"/>
                  </a:lnTo>
                  <a:close/>
                </a:path>
                <a:path w="476250" h="476250">
                  <a:moveTo>
                    <a:pt x="67953" y="71915"/>
                  </a:moveTo>
                  <a:lnTo>
                    <a:pt x="67953" y="237837"/>
                  </a:lnTo>
                  <a:lnTo>
                    <a:pt x="74030" y="192718"/>
                  </a:lnTo>
                  <a:lnTo>
                    <a:pt x="91175" y="152148"/>
                  </a:lnTo>
                  <a:lnTo>
                    <a:pt x="117757" y="117757"/>
                  </a:lnTo>
                  <a:lnTo>
                    <a:pt x="152148" y="91175"/>
                  </a:lnTo>
                  <a:lnTo>
                    <a:pt x="192718" y="74030"/>
                  </a:lnTo>
                  <a:lnTo>
                    <a:pt x="237837" y="67953"/>
                  </a:lnTo>
                  <a:lnTo>
                    <a:pt x="282957" y="74030"/>
                  </a:lnTo>
                  <a:lnTo>
                    <a:pt x="323527" y="91175"/>
                  </a:lnTo>
                  <a:lnTo>
                    <a:pt x="357918" y="117757"/>
                  </a:lnTo>
                  <a:lnTo>
                    <a:pt x="384500" y="152148"/>
                  </a:lnTo>
                  <a:lnTo>
                    <a:pt x="401645" y="192718"/>
                  </a:lnTo>
                  <a:lnTo>
                    <a:pt x="407722" y="237837"/>
                  </a:lnTo>
                  <a:lnTo>
                    <a:pt x="407722" y="71915"/>
                  </a:lnTo>
                  <a:lnTo>
                    <a:pt x="370716" y="40678"/>
                  </a:lnTo>
                  <a:lnTo>
                    <a:pt x="330320" y="18722"/>
                  </a:lnTo>
                  <a:lnTo>
                    <a:pt x="285705" y="4841"/>
                  </a:lnTo>
                  <a:lnTo>
                    <a:pt x="237837" y="0"/>
                  </a:lnTo>
                  <a:lnTo>
                    <a:pt x="189970" y="4841"/>
                  </a:lnTo>
                  <a:lnTo>
                    <a:pt x="145355" y="18722"/>
                  </a:lnTo>
                  <a:lnTo>
                    <a:pt x="104959" y="40678"/>
                  </a:lnTo>
                  <a:lnTo>
                    <a:pt x="69745" y="69745"/>
                  </a:lnTo>
                  <a:lnTo>
                    <a:pt x="67953" y="71915"/>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93843" y="3249547"/>
              <a:ext cx="203860" cy="203861"/>
            </a:xfrm>
            <a:prstGeom prst="rect">
              <a:avLst/>
            </a:prstGeom>
          </p:spPr>
        </p:pic>
        <p:sp>
          <p:nvSpPr>
            <p:cNvPr id="5" name="object 5"/>
            <p:cNvSpPr/>
            <p:nvPr/>
          </p:nvSpPr>
          <p:spPr>
            <a:xfrm>
              <a:off x="1254821" y="2909779"/>
              <a:ext cx="882650" cy="1563370"/>
            </a:xfrm>
            <a:custGeom>
              <a:avLst/>
              <a:gdLst/>
              <a:ahLst/>
              <a:cxnLst/>
              <a:rect l="l" t="t" r="r" b="b"/>
              <a:pathLst>
                <a:path w="882650" h="1563370">
                  <a:moveTo>
                    <a:pt x="781050" y="497469"/>
                  </a:moveTo>
                  <a:lnTo>
                    <a:pt x="781050" y="606124"/>
                  </a:lnTo>
                  <a:lnTo>
                    <a:pt x="783590" y="591409"/>
                  </a:lnTo>
                  <a:lnTo>
                    <a:pt x="786129" y="587029"/>
                  </a:lnTo>
                  <a:lnTo>
                    <a:pt x="787400" y="582649"/>
                  </a:lnTo>
                  <a:lnTo>
                    <a:pt x="789940" y="578137"/>
                  </a:lnTo>
                  <a:lnTo>
                    <a:pt x="792479" y="571418"/>
                  </a:lnTo>
                  <a:lnTo>
                    <a:pt x="797559" y="565694"/>
                  </a:lnTo>
                  <a:lnTo>
                    <a:pt x="803909" y="561115"/>
                  </a:lnTo>
                  <a:lnTo>
                    <a:pt x="811529" y="557830"/>
                  </a:lnTo>
                  <a:lnTo>
                    <a:pt x="840740" y="542748"/>
                  </a:lnTo>
                  <a:lnTo>
                    <a:pt x="863600" y="519888"/>
                  </a:lnTo>
                  <a:lnTo>
                    <a:pt x="877570" y="491181"/>
                  </a:lnTo>
                  <a:lnTo>
                    <a:pt x="882650" y="458555"/>
                  </a:lnTo>
                  <a:lnTo>
                    <a:pt x="882650" y="424842"/>
                  </a:lnTo>
                  <a:lnTo>
                    <a:pt x="877570" y="392216"/>
                  </a:lnTo>
                  <a:lnTo>
                    <a:pt x="863600" y="363509"/>
                  </a:lnTo>
                  <a:lnTo>
                    <a:pt x="840740" y="340649"/>
                  </a:lnTo>
                  <a:lnTo>
                    <a:pt x="815340" y="327534"/>
                  </a:lnTo>
                  <a:lnTo>
                    <a:pt x="815340" y="458555"/>
                  </a:lnTo>
                  <a:lnTo>
                    <a:pt x="814070" y="470016"/>
                  </a:lnTo>
                  <a:lnTo>
                    <a:pt x="808990" y="480071"/>
                  </a:lnTo>
                  <a:lnTo>
                    <a:pt x="800100" y="488062"/>
                  </a:lnTo>
                  <a:lnTo>
                    <a:pt x="789940" y="493327"/>
                  </a:lnTo>
                  <a:lnTo>
                    <a:pt x="781050" y="497469"/>
                  </a:lnTo>
                  <a:close/>
                </a:path>
                <a:path w="882650" h="1563370">
                  <a:moveTo>
                    <a:pt x="713740" y="275298"/>
                  </a:moveTo>
                  <a:lnTo>
                    <a:pt x="715009" y="297542"/>
                  </a:lnTo>
                  <a:lnTo>
                    <a:pt x="721359" y="319064"/>
                  </a:lnTo>
                  <a:lnTo>
                    <a:pt x="722629" y="322647"/>
                  </a:lnTo>
                  <a:lnTo>
                    <a:pt x="725170" y="326363"/>
                  </a:lnTo>
                  <a:lnTo>
                    <a:pt x="726440" y="329947"/>
                  </a:lnTo>
                  <a:lnTo>
                    <a:pt x="736600" y="349961"/>
                  </a:lnTo>
                  <a:lnTo>
                    <a:pt x="750570" y="367026"/>
                  </a:lnTo>
                  <a:lnTo>
                    <a:pt x="769620" y="380582"/>
                  </a:lnTo>
                  <a:lnTo>
                    <a:pt x="789940" y="390070"/>
                  </a:lnTo>
                  <a:lnTo>
                    <a:pt x="800100" y="395335"/>
                  </a:lnTo>
                  <a:lnTo>
                    <a:pt x="808990" y="403326"/>
                  </a:lnTo>
                  <a:lnTo>
                    <a:pt x="814070" y="413381"/>
                  </a:lnTo>
                  <a:lnTo>
                    <a:pt x="815340" y="424842"/>
                  </a:lnTo>
                  <a:lnTo>
                    <a:pt x="815340" y="327534"/>
                  </a:lnTo>
                  <a:lnTo>
                    <a:pt x="811529" y="325567"/>
                  </a:lnTo>
                  <a:lnTo>
                    <a:pt x="803909" y="322280"/>
                  </a:lnTo>
                  <a:lnTo>
                    <a:pt x="797559" y="317686"/>
                  </a:lnTo>
                  <a:lnTo>
                    <a:pt x="792479" y="311923"/>
                  </a:lnTo>
                  <a:lnTo>
                    <a:pt x="789940" y="305127"/>
                  </a:lnTo>
                  <a:lnTo>
                    <a:pt x="786129" y="296368"/>
                  </a:lnTo>
                  <a:lnTo>
                    <a:pt x="783590" y="291988"/>
                  </a:lnTo>
                  <a:lnTo>
                    <a:pt x="781050" y="277273"/>
                  </a:lnTo>
                  <a:lnTo>
                    <a:pt x="781050" y="162719"/>
                  </a:lnTo>
                  <a:lnTo>
                    <a:pt x="765809" y="141349"/>
                  </a:lnTo>
                  <a:lnTo>
                    <a:pt x="741679" y="117459"/>
                  </a:lnTo>
                  <a:lnTo>
                    <a:pt x="727709" y="107299"/>
                  </a:lnTo>
                  <a:lnTo>
                    <a:pt x="727709" y="220694"/>
                  </a:lnTo>
                  <a:lnTo>
                    <a:pt x="725170" y="231733"/>
                  </a:lnTo>
                  <a:lnTo>
                    <a:pt x="716279" y="253105"/>
                  </a:lnTo>
                  <a:lnTo>
                    <a:pt x="713740" y="275298"/>
                  </a:lnTo>
                  <a:close/>
                </a:path>
                <a:path w="882650" h="1563370">
                  <a:moveTo>
                    <a:pt x="87629" y="652555"/>
                  </a:moveTo>
                  <a:lnTo>
                    <a:pt x="87629" y="684729"/>
                  </a:lnTo>
                  <a:lnTo>
                    <a:pt x="97790" y="715336"/>
                  </a:lnTo>
                  <a:lnTo>
                    <a:pt x="140970" y="765938"/>
                  </a:lnTo>
                  <a:lnTo>
                    <a:pt x="186690" y="792385"/>
                  </a:lnTo>
                  <a:lnTo>
                    <a:pt x="203200" y="795668"/>
                  </a:lnTo>
                  <a:lnTo>
                    <a:pt x="203200" y="1266831"/>
                  </a:lnTo>
                  <a:lnTo>
                    <a:pt x="360680" y="1518206"/>
                  </a:lnTo>
                  <a:lnTo>
                    <a:pt x="394970" y="1551072"/>
                  </a:lnTo>
                  <a:lnTo>
                    <a:pt x="441960" y="1562934"/>
                  </a:lnTo>
                  <a:lnTo>
                    <a:pt x="466090" y="1559881"/>
                  </a:lnTo>
                  <a:lnTo>
                    <a:pt x="487680" y="1551055"/>
                  </a:lnTo>
                  <a:lnTo>
                    <a:pt x="506730" y="1536953"/>
                  </a:lnTo>
                  <a:lnTo>
                    <a:pt x="521970" y="1518074"/>
                  </a:lnTo>
                  <a:lnTo>
                    <a:pt x="679450" y="1266831"/>
                  </a:lnTo>
                  <a:lnTo>
                    <a:pt x="679450" y="795801"/>
                  </a:lnTo>
                  <a:lnTo>
                    <a:pt x="695960" y="792460"/>
                  </a:lnTo>
                  <a:lnTo>
                    <a:pt x="741680" y="765938"/>
                  </a:lnTo>
                  <a:lnTo>
                    <a:pt x="784859" y="715336"/>
                  </a:lnTo>
                  <a:lnTo>
                    <a:pt x="795020" y="684729"/>
                  </a:lnTo>
                  <a:lnTo>
                    <a:pt x="795020" y="652555"/>
                  </a:lnTo>
                  <a:lnTo>
                    <a:pt x="784859" y="621139"/>
                  </a:lnTo>
                  <a:lnTo>
                    <a:pt x="782320" y="613712"/>
                  </a:lnTo>
                  <a:lnTo>
                    <a:pt x="781050" y="606124"/>
                  </a:lnTo>
                  <a:lnTo>
                    <a:pt x="781050" y="497469"/>
                  </a:lnTo>
                  <a:lnTo>
                    <a:pt x="769620" y="502794"/>
                  </a:lnTo>
                  <a:lnTo>
                    <a:pt x="750570" y="516305"/>
                  </a:lnTo>
                  <a:lnTo>
                    <a:pt x="736600" y="533324"/>
                  </a:lnTo>
                  <a:lnTo>
                    <a:pt x="727709" y="550819"/>
                  </a:lnTo>
                  <a:lnTo>
                    <a:pt x="727709" y="673978"/>
                  </a:lnTo>
                  <a:lnTo>
                    <a:pt x="725170" y="684681"/>
                  </a:lnTo>
                  <a:lnTo>
                    <a:pt x="693420" y="717892"/>
                  </a:lnTo>
                  <a:lnTo>
                    <a:pt x="662940" y="728214"/>
                  </a:lnTo>
                  <a:lnTo>
                    <a:pt x="651510" y="724662"/>
                  </a:lnTo>
                  <a:lnTo>
                    <a:pt x="629920" y="716628"/>
                  </a:lnTo>
                  <a:lnTo>
                    <a:pt x="610870" y="713821"/>
                  </a:lnTo>
                  <a:lnTo>
                    <a:pt x="610870" y="1223166"/>
                  </a:lnTo>
                  <a:lnTo>
                    <a:pt x="584200" y="1223166"/>
                  </a:lnTo>
                  <a:lnTo>
                    <a:pt x="584200" y="1291118"/>
                  </a:lnTo>
                  <a:lnTo>
                    <a:pt x="464820" y="1482106"/>
                  </a:lnTo>
                  <a:lnTo>
                    <a:pt x="454660" y="1491139"/>
                  </a:lnTo>
                  <a:lnTo>
                    <a:pt x="441960" y="1494150"/>
                  </a:lnTo>
                  <a:lnTo>
                    <a:pt x="427990" y="1491139"/>
                  </a:lnTo>
                  <a:lnTo>
                    <a:pt x="417830" y="1482106"/>
                  </a:lnTo>
                  <a:lnTo>
                    <a:pt x="298450" y="1291118"/>
                  </a:lnTo>
                  <a:lnTo>
                    <a:pt x="298450" y="1223166"/>
                  </a:lnTo>
                  <a:lnTo>
                    <a:pt x="271780" y="1223166"/>
                  </a:lnTo>
                  <a:lnTo>
                    <a:pt x="271779" y="713779"/>
                  </a:lnTo>
                  <a:lnTo>
                    <a:pt x="266700" y="714098"/>
                  </a:lnTo>
                  <a:lnTo>
                    <a:pt x="255270" y="716234"/>
                  </a:lnTo>
                  <a:lnTo>
                    <a:pt x="242570" y="719763"/>
                  </a:lnTo>
                  <a:lnTo>
                    <a:pt x="231140" y="724662"/>
                  </a:lnTo>
                  <a:lnTo>
                    <a:pt x="220980" y="728214"/>
                  </a:lnTo>
                  <a:lnTo>
                    <a:pt x="165100" y="694002"/>
                  </a:lnTo>
                  <a:lnTo>
                    <a:pt x="154940" y="673978"/>
                  </a:lnTo>
                  <a:lnTo>
                    <a:pt x="154940" y="548990"/>
                  </a:lnTo>
                  <a:lnTo>
                    <a:pt x="146050" y="533380"/>
                  </a:lnTo>
                  <a:lnTo>
                    <a:pt x="132079" y="516321"/>
                  </a:lnTo>
                  <a:lnTo>
                    <a:pt x="114300" y="502796"/>
                  </a:lnTo>
                  <a:lnTo>
                    <a:pt x="101600" y="497226"/>
                  </a:lnTo>
                  <a:lnTo>
                    <a:pt x="101600" y="606124"/>
                  </a:lnTo>
                  <a:lnTo>
                    <a:pt x="100329" y="613712"/>
                  </a:lnTo>
                  <a:lnTo>
                    <a:pt x="97790" y="621139"/>
                  </a:lnTo>
                  <a:lnTo>
                    <a:pt x="87629" y="652555"/>
                  </a:lnTo>
                  <a:close/>
                </a:path>
                <a:path w="882650" h="1563370">
                  <a:moveTo>
                    <a:pt x="781050" y="162719"/>
                  </a:moveTo>
                  <a:lnTo>
                    <a:pt x="781050" y="277273"/>
                  </a:lnTo>
                  <a:lnTo>
                    <a:pt x="782320" y="269685"/>
                  </a:lnTo>
                  <a:lnTo>
                    <a:pt x="784859" y="262258"/>
                  </a:lnTo>
                  <a:lnTo>
                    <a:pt x="795020" y="230843"/>
                  </a:lnTo>
                  <a:lnTo>
                    <a:pt x="795020" y="198669"/>
                  </a:lnTo>
                  <a:lnTo>
                    <a:pt x="784859" y="168062"/>
                  </a:lnTo>
                  <a:lnTo>
                    <a:pt x="781050" y="162719"/>
                  </a:lnTo>
                  <a:close/>
                </a:path>
                <a:path w="882650" h="1563370">
                  <a:moveTo>
                    <a:pt x="713740" y="608099"/>
                  </a:moveTo>
                  <a:lnTo>
                    <a:pt x="716279" y="630292"/>
                  </a:lnTo>
                  <a:lnTo>
                    <a:pt x="725170" y="651664"/>
                  </a:lnTo>
                  <a:lnTo>
                    <a:pt x="727709" y="662703"/>
                  </a:lnTo>
                  <a:lnTo>
                    <a:pt x="727709" y="550819"/>
                  </a:lnTo>
                  <a:lnTo>
                    <a:pt x="722629" y="560750"/>
                  </a:lnTo>
                  <a:lnTo>
                    <a:pt x="721359" y="564334"/>
                  </a:lnTo>
                  <a:lnTo>
                    <a:pt x="715009" y="585856"/>
                  </a:lnTo>
                  <a:lnTo>
                    <a:pt x="713740" y="608099"/>
                  </a:lnTo>
                  <a:close/>
                </a:path>
                <a:path w="882650" h="1563370">
                  <a:moveTo>
                    <a:pt x="154940" y="107299"/>
                  </a:moveTo>
                  <a:lnTo>
                    <a:pt x="154940" y="209419"/>
                  </a:lnTo>
                  <a:lnTo>
                    <a:pt x="158750" y="198716"/>
                  </a:lnTo>
                  <a:lnTo>
                    <a:pt x="165100" y="189395"/>
                  </a:lnTo>
                  <a:lnTo>
                    <a:pt x="189229" y="165505"/>
                  </a:lnTo>
                  <a:lnTo>
                    <a:pt x="198120" y="158736"/>
                  </a:lnTo>
                  <a:lnTo>
                    <a:pt x="209550" y="155252"/>
                  </a:lnTo>
                  <a:lnTo>
                    <a:pt x="220979" y="155202"/>
                  </a:lnTo>
                  <a:lnTo>
                    <a:pt x="231140" y="158736"/>
                  </a:lnTo>
                  <a:lnTo>
                    <a:pt x="252729" y="166769"/>
                  </a:lnTo>
                  <a:lnTo>
                    <a:pt x="275590" y="169950"/>
                  </a:lnTo>
                  <a:lnTo>
                    <a:pt x="297179" y="168254"/>
                  </a:lnTo>
                  <a:lnTo>
                    <a:pt x="318770" y="161655"/>
                  </a:lnTo>
                  <a:lnTo>
                    <a:pt x="322579" y="160063"/>
                  </a:lnTo>
                  <a:lnTo>
                    <a:pt x="330200" y="157143"/>
                  </a:lnTo>
                  <a:lnTo>
                    <a:pt x="349250" y="146660"/>
                  </a:lnTo>
                  <a:lnTo>
                    <a:pt x="367029" y="132108"/>
                  </a:lnTo>
                  <a:lnTo>
                    <a:pt x="381000" y="114048"/>
                  </a:lnTo>
                  <a:lnTo>
                    <a:pt x="389890" y="93038"/>
                  </a:lnTo>
                  <a:lnTo>
                    <a:pt x="394970" y="82792"/>
                  </a:lnTo>
                  <a:lnTo>
                    <a:pt x="402590" y="74872"/>
                  </a:lnTo>
                  <a:lnTo>
                    <a:pt x="412750" y="69764"/>
                  </a:lnTo>
                  <a:lnTo>
                    <a:pt x="424179" y="67953"/>
                  </a:lnTo>
                  <a:lnTo>
                    <a:pt x="458470" y="67953"/>
                  </a:lnTo>
                  <a:lnTo>
                    <a:pt x="492759" y="93038"/>
                  </a:lnTo>
                  <a:lnTo>
                    <a:pt x="502920" y="114050"/>
                  </a:lnTo>
                  <a:lnTo>
                    <a:pt x="516890" y="132125"/>
                  </a:lnTo>
                  <a:lnTo>
                    <a:pt x="533400" y="146716"/>
                  </a:lnTo>
                  <a:lnTo>
                    <a:pt x="553720" y="157275"/>
                  </a:lnTo>
                  <a:lnTo>
                    <a:pt x="557529" y="158602"/>
                  </a:lnTo>
                  <a:lnTo>
                    <a:pt x="560070" y="160063"/>
                  </a:lnTo>
                  <a:lnTo>
                    <a:pt x="563879" y="161655"/>
                  </a:lnTo>
                  <a:lnTo>
                    <a:pt x="585470" y="168254"/>
                  </a:lnTo>
                  <a:lnTo>
                    <a:pt x="608329" y="169950"/>
                  </a:lnTo>
                  <a:lnTo>
                    <a:pt x="629920" y="166769"/>
                  </a:lnTo>
                  <a:lnTo>
                    <a:pt x="651509" y="158736"/>
                  </a:lnTo>
                  <a:lnTo>
                    <a:pt x="662940" y="155202"/>
                  </a:lnTo>
                  <a:lnTo>
                    <a:pt x="717550" y="189395"/>
                  </a:lnTo>
                  <a:lnTo>
                    <a:pt x="727709" y="209419"/>
                  </a:lnTo>
                  <a:lnTo>
                    <a:pt x="727709" y="107299"/>
                  </a:lnTo>
                  <a:lnTo>
                    <a:pt x="715009" y="98063"/>
                  </a:lnTo>
                  <a:lnTo>
                    <a:pt x="684529" y="88111"/>
                  </a:lnTo>
                  <a:lnTo>
                    <a:pt x="652779" y="87988"/>
                  </a:lnTo>
                  <a:lnTo>
                    <a:pt x="621029" y="98082"/>
                  </a:lnTo>
                  <a:lnTo>
                    <a:pt x="613409" y="100919"/>
                  </a:lnTo>
                  <a:lnTo>
                    <a:pt x="605790" y="102063"/>
                  </a:lnTo>
                  <a:lnTo>
                    <a:pt x="598170" y="101515"/>
                  </a:lnTo>
                  <a:lnTo>
                    <a:pt x="591820" y="99275"/>
                  </a:lnTo>
                  <a:lnTo>
                    <a:pt x="586740" y="97417"/>
                  </a:lnTo>
                  <a:lnTo>
                    <a:pt x="582929" y="95559"/>
                  </a:lnTo>
                  <a:lnTo>
                    <a:pt x="577850" y="93835"/>
                  </a:lnTo>
                  <a:lnTo>
                    <a:pt x="571500" y="90280"/>
                  </a:lnTo>
                  <a:lnTo>
                    <a:pt x="565150" y="85307"/>
                  </a:lnTo>
                  <a:lnTo>
                    <a:pt x="561340" y="79090"/>
                  </a:lnTo>
                  <a:lnTo>
                    <a:pt x="542290" y="42498"/>
                  </a:lnTo>
                  <a:lnTo>
                    <a:pt x="519429" y="19825"/>
                  </a:lnTo>
                  <a:lnTo>
                    <a:pt x="491490" y="5190"/>
                  </a:lnTo>
                  <a:lnTo>
                    <a:pt x="458470" y="0"/>
                  </a:lnTo>
                  <a:lnTo>
                    <a:pt x="424179" y="0"/>
                  </a:lnTo>
                  <a:lnTo>
                    <a:pt x="363220" y="19842"/>
                  </a:lnTo>
                  <a:lnTo>
                    <a:pt x="325120" y="71935"/>
                  </a:lnTo>
                  <a:lnTo>
                    <a:pt x="322579" y="79146"/>
                  </a:lnTo>
                  <a:lnTo>
                    <a:pt x="317500" y="85324"/>
                  </a:lnTo>
                  <a:lnTo>
                    <a:pt x="312420" y="90282"/>
                  </a:lnTo>
                  <a:lnTo>
                    <a:pt x="304800" y="93835"/>
                  </a:lnTo>
                  <a:lnTo>
                    <a:pt x="300990" y="95559"/>
                  </a:lnTo>
                  <a:lnTo>
                    <a:pt x="295909" y="97417"/>
                  </a:lnTo>
                  <a:lnTo>
                    <a:pt x="292100" y="99275"/>
                  </a:lnTo>
                  <a:lnTo>
                    <a:pt x="284479" y="101441"/>
                  </a:lnTo>
                  <a:lnTo>
                    <a:pt x="276859" y="101964"/>
                  </a:lnTo>
                  <a:lnTo>
                    <a:pt x="269240" y="100844"/>
                  </a:lnTo>
                  <a:lnTo>
                    <a:pt x="261620" y="98082"/>
                  </a:lnTo>
                  <a:lnTo>
                    <a:pt x="231140" y="87988"/>
                  </a:lnTo>
                  <a:lnTo>
                    <a:pt x="198120" y="88111"/>
                  </a:lnTo>
                  <a:lnTo>
                    <a:pt x="167640" y="98063"/>
                  </a:lnTo>
                  <a:lnTo>
                    <a:pt x="154940" y="107299"/>
                  </a:lnTo>
                  <a:close/>
                </a:path>
                <a:path w="882650" h="1563370">
                  <a:moveTo>
                    <a:pt x="543560" y="731496"/>
                  </a:moveTo>
                  <a:lnTo>
                    <a:pt x="543560" y="839466"/>
                  </a:lnTo>
                  <a:lnTo>
                    <a:pt x="547370" y="833002"/>
                  </a:lnTo>
                  <a:lnTo>
                    <a:pt x="551180" y="826178"/>
                  </a:lnTo>
                  <a:lnTo>
                    <a:pt x="554990" y="819029"/>
                  </a:lnTo>
                  <a:lnTo>
                    <a:pt x="557530" y="811594"/>
                  </a:lnTo>
                  <a:lnTo>
                    <a:pt x="561340" y="804307"/>
                  </a:lnTo>
                  <a:lnTo>
                    <a:pt x="565150" y="798090"/>
                  </a:lnTo>
                  <a:lnTo>
                    <a:pt x="571500" y="793117"/>
                  </a:lnTo>
                  <a:lnTo>
                    <a:pt x="577850" y="789562"/>
                  </a:lnTo>
                  <a:lnTo>
                    <a:pt x="582930" y="787838"/>
                  </a:lnTo>
                  <a:lnTo>
                    <a:pt x="586740" y="785980"/>
                  </a:lnTo>
                  <a:lnTo>
                    <a:pt x="591820" y="784122"/>
                  </a:lnTo>
                  <a:lnTo>
                    <a:pt x="598170" y="781334"/>
                  </a:lnTo>
                  <a:lnTo>
                    <a:pt x="604520" y="781467"/>
                  </a:lnTo>
                  <a:lnTo>
                    <a:pt x="610870" y="782794"/>
                  </a:lnTo>
                  <a:lnTo>
                    <a:pt x="610870" y="713821"/>
                  </a:lnTo>
                  <a:lnTo>
                    <a:pt x="608329" y="713447"/>
                  </a:lnTo>
                  <a:lnTo>
                    <a:pt x="585470" y="715143"/>
                  </a:lnTo>
                  <a:lnTo>
                    <a:pt x="563880" y="721742"/>
                  </a:lnTo>
                  <a:lnTo>
                    <a:pt x="560070" y="723334"/>
                  </a:lnTo>
                  <a:lnTo>
                    <a:pt x="557530" y="724795"/>
                  </a:lnTo>
                  <a:lnTo>
                    <a:pt x="553720" y="726254"/>
                  </a:lnTo>
                  <a:lnTo>
                    <a:pt x="543560" y="731496"/>
                  </a:lnTo>
                  <a:close/>
                </a:path>
                <a:path w="882650" h="1563370">
                  <a:moveTo>
                    <a:pt x="298450" y="1223166"/>
                  </a:moveTo>
                  <a:lnTo>
                    <a:pt x="298450" y="1291118"/>
                  </a:lnTo>
                  <a:lnTo>
                    <a:pt x="584200" y="1291118"/>
                  </a:lnTo>
                  <a:lnTo>
                    <a:pt x="584200" y="1223166"/>
                  </a:lnTo>
                  <a:lnTo>
                    <a:pt x="543560" y="1223166"/>
                  </a:lnTo>
                  <a:lnTo>
                    <a:pt x="543560" y="731496"/>
                  </a:lnTo>
                  <a:lnTo>
                    <a:pt x="533400" y="736737"/>
                  </a:lnTo>
                  <a:lnTo>
                    <a:pt x="516890" y="751289"/>
                  </a:lnTo>
                  <a:lnTo>
                    <a:pt x="502920" y="769349"/>
                  </a:lnTo>
                  <a:lnTo>
                    <a:pt x="492760" y="790359"/>
                  </a:lnTo>
                  <a:lnTo>
                    <a:pt x="487680" y="800605"/>
                  </a:lnTo>
                  <a:lnTo>
                    <a:pt x="480060" y="808525"/>
                  </a:lnTo>
                  <a:lnTo>
                    <a:pt x="474980" y="811079"/>
                  </a:lnTo>
                  <a:lnTo>
                    <a:pt x="474980" y="1223166"/>
                  </a:lnTo>
                  <a:lnTo>
                    <a:pt x="407670" y="1223166"/>
                  </a:lnTo>
                  <a:lnTo>
                    <a:pt x="407670" y="810704"/>
                  </a:lnTo>
                  <a:lnTo>
                    <a:pt x="403860" y="808509"/>
                  </a:lnTo>
                  <a:lnTo>
                    <a:pt x="394970" y="800549"/>
                  </a:lnTo>
                  <a:lnTo>
                    <a:pt x="389890" y="790227"/>
                  </a:lnTo>
                  <a:lnTo>
                    <a:pt x="381000" y="769292"/>
                  </a:lnTo>
                  <a:lnTo>
                    <a:pt x="367030" y="751256"/>
                  </a:lnTo>
                  <a:lnTo>
                    <a:pt x="349250" y="736679"/>
                  </a:lnTo>
                  <a:lnTo>
                    <a:pt x="339090" y="731049"/>
                  </a:lnTo>
                  <a:lnTo>
                    <a:pt x="339090" y="1223166"/>
                  </a:lnTo>
                  <a:lnTo>
                    <a:pt x="298450" y="1223166"/>
                  </a:lnTo>
                  <a:close/>
                </a:path>
                <a:path w="882650" h="1563370">
                  <a:moveTo>
                    <a:pt x="407670" y="810704"/>
                  </a:moveTo>
                  <a:lnTo>
                    <a:pt x="407670" y="881937"/>
                  </a:lnTo>
                  <a:lnTo>
                    <a:pt x="412750" y="882867"/>
                  </a:lnTo>
                  <a:lnTo>
                    <a:pt x="417830" y="883291"/>
                  </a:lnTo>
                  <a:lnTo>
                    <a:pt x="464820" y="883398"/>
                  </a:lnTo>
                  <a:lnTo>
                    <a:pt x="469900" y="882867"/>
                  </a:lnTo>
                  <a:lnTo>
                    <a:pt x="474980" y="881937"/>
                  </a:lnTo>
                  <a:lnTo>
                    <a:pt x="474980" y="811079"/>
                  </a:lnTo>
                  <a:lnTo>
                    <a:pt x="469900" y="813633"/>
                  </a:lnTo>
                  <a:lnTo>
                    <a:pt x="458470" y="815444"/>
                  </a:lnTo>
                  <a:lnTo>
                    <a:pt x="424180" y="815444"/>
                  </a:lnTo>
                  <a:lnTo>
                    <a:pt x="412750" y="813631"/>
                  </a:lnTo>
                  <a:lnTo>
                    <a:pt x="407670" y="810704"/>
                  </a:lnTo>
                  <a:close/>
                </a:path>
                <a:path w="882650" h="1563370">
                  <a:moveTo>
                    <a:pt x="271779" y="713779"/>
                  </a:moveTo>
                  <a:lnTo>
                    <a:pt x="271780" y="782794"/>
                  </a:lnTo>
                  <a:lnTo>
                    <a:pt x="278130" y="781467"/>
                  </a:lnTo>
                  <a:lnTo>
                    <a:pt x="285750" y="781334"/>
                  </a:lnTo>
                  <a:lnTo>
                    <a:pt x="292100" y="784122"/>
                  </a:lnTo>
                  <a:lnTo>
                    <a:pt x="295910" y="785980"/>
                  </a:lnTo>
                  <a:lnTo>
                    <a:pt x="300990" y="787838"/>
                  </a:lnTo>
                  <a:lnTo>
                    <a:pt x="327660" y="819029"/>
                  </a:lnTo>
                  <a:lnTo>
                    <a:pt x="331470" y="826178"/>
                  </a:lnTo>
                  <a:lnTo>
                    <a:pt x="335280" y="833002"/>
                  </a:lnTo>
                  <a:lnTo>
                    <a:pt x="339090" y="839466"/>
                  </a:lnTo>
                  <a:lnTo>
                    <a:pt x="339090" y="731049"/>
                  </a:lnTo>
                  <a:lnTo>
                    <a:pt x="330200" y="726122"/>
                  </a:lnTo>
                  <a:lnTo>
                    <a:pt x="326390" y="724795"/>
                  </a:lnTo>
                  <a:lnTo>
                    <a:pt x="322580" y="723334"/>
                  </a:lnTo>
                  <a:lnTo>
                    <a:pt x="278129" y="713380"/>
                  </a:lnTo>
                  <a:lnTo>
                    <a:pt x="271779" y="713779"/>
                  </a:lnTo>
                  <a:close/>
                </a:path>
                <a:path w="882650" h="1563370">
                  <a:moveTo>
                    <a:pt x="154940" y="548990"/>
                  </a:moveTo>
                  <a:lnTo>
                    <a:pt x="154940" y="662703"/>
                  </a:lnTo>
                  <a:lnTo>
                    <a:pt x="158750" y="651664"/>
                  </a:lnTo>
                  <a:lnTo>
                    <a:pt x="166370" y="630292"/>
                  </a:lnTo>
                  <a:lnTo>
                    <a:pt x="170179" y="608099"/>
                  </a:lnTo>
                  <a:lnTo>
                    <a:pt x="167640" y="585856"/>
                  </a:lnTo>
                  <a:lnTo>
                    <a:pt x="161290" y="564334"/>
                  </a:lnTo>
                  <a:lnTo>
                    <a:pt x="160020" y="560750"/>
                  </a:lnTo>
                  <a:lnTo>
                    <a:pt x="158750" y="557034"/>
                  </a:lnTo>
                  <a:lnTo>
                    <a:pt x="157479" y="553450"/>
                  </a:lnTo>
                  <a:lnTo>
                    <a:pt x="154940" y="548990"/>
                  </a:lnTo>
                  <a:close/>
                </a:path>
                <a:path w="882650" h="1563370">
                  <a:moveTo>
                    <a:pt x="67309" y="327534"/>
                  </a:moveTo>
                  <a:lnTo>
                    <a:pt x="67309" y="424842"/>
                  </a:lnTo>
                  <a:lnTo>
                    <a:pt x="69850" y="413381"/>
                  </a:lnTo>
                  <a:lnTo>
                    <a:pt x="74929" y="403326"/>
                  </a:lnTo>
                  <a:lnTo>
                    <a:pt x="82550" y="395335"/>
                  </a:lnTo>
                  <a:lnTo>
                    <a:pt x="92709" y="390070"/>
                  </a:lnTo>
                  <a:lnTo>
                    <a:pt x="114300" y="380601"/>
                  </a:lnTo>
                  <a:lnTo>
                    <a:pt x="132079" y="367076"/>
                  </a:lnTo>
                  <a:lnTo>
                    <a:pt x="146050" y="350017"/>
                  </a:lnTo>
                  <a:lnTo>
                    <a:pt x="157479" y="329947"/>
                  </a:lnTo>
                  <a:lnTo>
                    <a:pt x="158750" y="326363"/>
                  </a:lnTo>
                  <a:lnTo>
                    <a:pt x="160020" y="322647"/>
                  </a:lnTo>
                  <a:lnTo>
                    <a:pt x="161290" y="319064"/>
                  </a:lnTo>
                  <a:lnTo>
                    <a:pt x="167640" y="297542"/>
                  </a:lnTo>
                  <a:lnTo>
                    <a:pt x="170179" y="275298"/>
                  </a:lnTo>
                  <a:lnTo>
                    <a:pt x="166370" y="253105"/>
                  </a:lnTo>
                  <a:lnTo>
                    <a:pt x="158750" y="231733"/>
                  </a:lnTo>
                  <a:lnTo>
                    <a:pt x="154940" y="220694"/>
                  </a:lnTo>
                  <a:lnTo>
                    <a:pt x="154940" y="107299"/>
                  </a:lnTo>
                  <a:lnTo>
                    <a:pt x="140970" y="117459"/>
                  </a:lnTo>
                  <a:lnTo>
                    <a:pt x="116840" y="141349"/>
                  </a:lnTo>
                  <a:lnTo>
                    <a:pt x="101600" y="162719"/>
                  </a:lnTo>
                  <a:lnTo>
                    <a:pt x="101600" y="284786"/>
                  </a:lnTo>
                  <a:lnTo>
                    <a:pt x="99059" y="291988"/>
                  </a:lnTo>
                  <a:lnTo>
                    <a:pt x="97790" y="296368"/>
                  </a:lnTo>
                  <a:lnTo>
                    <a:pt x="95250" y="300748"/>
                  </a:lnTo>
                  <a:lnTo>
                    <a:pt x="93979" y="305261"/>
                  </a:lnTo>
                  <a:lnTo>
                    <a:pt x="90170" y="311979"/>
                  </a:lnTo>
                  <a:lnTo>
                    <a:pt x="85090" y="317703"/>
                  </a:lnTo>
                  <a:lnTo>
                    <a:pt x="78740" y="322282"/>
                  </a:lnTo>
                  <a:lnTo>
                    <a:pt x="71120" y="325567"/>
                  </a:lnTo>
                  <a:lnTo>
                    <a:pt x="67309" y="327534"/>
                  </a:lnTo>
                  <a:close/>
                </a:path>
                <a:path w="882650" h="1563370">
                  <a:moveTo>
                    <a:pt x="0" y="424842"/>
                  </a:moveTo>
                  <a:lnTo>
                    <a:pt x="0" y="458555"/>
                  </a:lnTo>
                  <a:lnTo>
                    <a:pt x="5079" y="491181"/>
                  </a:lnTo>
                  <a:lnTo>
                    <a:pt x="20320" y="519888"/>
                  </a:lnTo>
                  <a:lnTo>
                    <a:pt x="41909" y="542748"/>
                  </a:lnTo>
                  <a:lnTo>
                    <a:pt x="72390" y="557830"/>
                  </a:lnTo>
                  <a:lnTo>
                    <a:pt x="78740" y="561115"/>
                  </a:lnTo>
                  <a:lnTo>
                    <a:pt x="85090" y="565694"/>
                  </a:lnTo>
                  <a:lnTo>
                    <a:pt x="90170" y="571418"/>
                  </a:lnTo>
                  <a:lnTo>
                    <a:pt x="93979" y="578137"/>
                  </a:lnTo>
                  <a:lnTo>
                    <a:pt x="95250" y="582649"/>
                  </a:lnTo>
                  <a:lnTo>
                    <a:pt x="97790" y="587029"/>
                  </a:lnTo>
                  <a:lnTo>
                    <a:pt x="99059" y="591409"/>
                  </a:lnTo>
                  <a:lnTo>
                    <a:pt x="101600" y="598611"/>
                  </a:lnTo>
                  <a:lnTo>
                    <a:pt x="101600" y="497226"/>
                  </a:lnTo>
                  <a:lnTo>
                    <a:pt x="92709" y="493327"/>
                  </a:lnTo>
                  <a:lnTo>
                    <a:pt x="82550" y="488062"/>
                  </a:lnTo>
                  <a:lnTo>
                    <a:pt x="74929" y="480071"/>
                  </a:lnTo>
                  <a:lnTo>
                    <a:pt x="69850" y="470016"/>
                  </a:lnTo>
                  <a:lnTo>
                    <a:pt x="67309" y="458555"/>
                  </a:lnTo>
                  <a:lnTo>
                    <a:pt x="67309" y="327534"/>
                  </a:lnTo>
                  <a:lnTo>
                    <a:pt x="41909" y="340649"/>
                  </a:lnTo>
                  <a:lnTo>
                    <a:pt x="19050" y="363509"/>
                  </a:lnTo>
                  <a:lnTo>
                    <a:pt x="5079" y="392216"/>
                  </a:lnTo>
                  <a:lnTo>
                    <a:pt x="0" y="424842"/>
                  </a:lnTo>
                  <a:close/>
                </a:path>
                <a:path w="882650" h="1563370">
                  <a:moveTo>
                    <a:pt x="87629" y="198669"/>
                  </a:moveTo>
                  <a:lnTo>
                    <a:pt x="87629" y="230843"/>
                  </a:lnTo>
                  <a:lnTo>
                    <a:pt x="97790" y="262258"/>
                  </a:lnTo>
                  <a:lnTo>
                    <a:pt x="100329" y="269685"/>
                  </a:lnTo>
                  <a:lnTo>
                    <a:pt x="101600" y="277273"/>
                  </a:lnTo>
                  <a:lnTo>
                    <a:pt x="101600" y="162719"/>
                  </a:lnTo>
                  <a:lnTo>
                    <a:pt x="97790" y="168062"/>
                  </a:lnTo>
                  <a:lnTo>
                    <a:pt x="87629" y="198669"/>
                  </a:lnTo>
                  <a:close/>
                </a:path>
              </a:pathLst>
            </a:custGeom>
            <a:solidFill>
              <a:srgbClr val="000000"/>
            </a:solidFill>
          </p:spPr>
          <p:txBody>
            <a:bodyPr wrap="square" lIns="0" tIns="0" rIns="0" bIns="0" rtlCol="0"/>
            <a:lstStyle/>
            <a:p>
              <a:endParaRPr/>
            </a:p>
          </p:txBody>
        </p:sp>
      </p:grpSp>
      <p:sp>
        <p:nvSpPr>
          <p:cNvPr id="6" name="object 6"/>
          <p:cNvSpPr/>
          <p:nvPr/>
        </p:nvSpPr>
        <p:spPr>
          <a:xfrm>
            <a:off x="1457820" y="2366156"/>
            <a:ext cx="476250" cy="476250"/>
          </a:xfrm>
          <a:custGeom>
            <a:avLst/>
            <a:gdLst/>
            <a:ahLst/>
            <a:cxnLst/>
            <a:rect l="l" t="t" r="r" b="b"/>
            <a:pathLst>
              <a:path w="476250" h="476250">
                <a:moveTo>
                  <a:pt x="339877" y="271818"/>
                </a:moveTo>
                <a:lnTo>
                  <a:pt x="136017" y="271818"/>
                </a:lnTo>
                <a:lnTo>
                  <a:pt x="136017" y="339763"/>
                </a:lnTo>
                <a:lnTo>
                  <a:pt x="339877" y="339763"/>
                </a:lnTo>
                <a:lnTo>
                  <a:pt x="339877" y="271818"/>
                </a:lnTo>
                <a:close/>
              </a:path>
              <a:path w="476250" h="476250">
                <a:moveTo>
                  <a:pt x="339877" y="135902"/>
                </a:moveTo>
                <a:lnTo>
                  <a:pt x="136017" y="135902"/>
                </a:lnTo>
                <a:lnTo>
                  <a:pt x="136017" y="203860"/>
                </a:lnTo>
                <a:lnTo>
                  <a:pt x="339877" y="203860"/>
                </a:lnTo>
                <a:lnTo>
                  <a:pt x="339877" y="135902"/>
                </a:lnTo>
                <a:close/>
              </a:path>
              <a:path w="476250" h="476250">
                <a:moveTo>
                  <a:pt x="476250" y="0"/>
                </a:moveTo>
                <a:lnTo>
                  <a:pt x="407835" y="0"/>
                </a:lnTo>
                <a:lnTo>
                  <a:pt x="407670" y="0"/>
                </a:lnTo>
                <a:lnTo>
                  <a:pt x="407670" y="67957"/>
                </a:lnTo>
                <a:lnTo>
                  <a:pt x="407670" y="407720"/>
                </a:lnTo>
                <a:lnTo>
                  <a:pt x="68580" y="407720"/>
                </a:lnTo>
                <a:lnTo>
                  <a:pt x="68580" y="67957"/>
                </a:lnTo>
                <a:lnTo>
                  <a:pt x="407670" y="67957"/>
                </a:lnTo>
                <a:lnTo>
                  <a:pt x="407670" y="0"/>
                </a:lnTo>
                <a:lnTo>
                  <a:pt x="68580" y="0"/>
                </a:lnTo>
                <a:lnTo>
                  <a:pt x="68059" y="0"/>
                </a:lnTo>
                <a:lnTo>
                  <a:pt x="0" y="0"/>
                </a:lnTo>
                <a:lnTo>
                  <a:pt x="0" y="475678"/>
                </a:lnTo>
                <a:lnTo>
                  <a:pt x="68580" y="475678"/>
                </a:lnTo>
                <a:lnTo>
                  <a:pt x="407670" y="475678"/>
                </a:lnTo>
                <a:lnTo>
                  <a:pt x="476250" y="475678"/>
                </a:lnTo>
                <a:lnTo>
                  <a:pt x="476250" y="0"/>
                </a:lnTo>
                <a:close/>
              </a:path>
            </a:pathLst>
          </a:custGeom>
          <a:solidFill>
            <a:srgbClr val="000000"/>
          </a:solidFill>
        </p:spPr>
        <p:txBody>
          <a:bodyPr wrap="square" lIns="0" tIns="0" rIns="0" bIns="0" rtlCol="0"/>
          <a:lstStyle/>
          <a:p>
            <a:endParaRPr/>
          </a:p>
        </p:txBody>
      </p:sp>
      <p:sp>
        <p:nvSpPr>
          <p:cNvPr id="7" name="object 7"/>
          <p:cNvSpPr/>
          <p:nvPr/>
        </p:nvSpPr>
        <p:spPr>
          <a:xfrm>
            <a:off x="642492" y="3113640"/>
            <a:ext cx="476250" cy="612140"/>
          </a:xfrm>
          <a:custGeom>
            <a:avLst/>
            <a:gdLst/>
            <a:ahLst/>
            <a:cxnLst/>
            <a:rect l="l" t="t" r="r" b="b"/>
            <a:pathLst>
              <a:path w="476250" h="612139">
                <a:moveTo>
                  <a:pt x="0" y="237837"/>
                </a:moveTo>
                <a:lnTo>
                  <a:pt x="3112" y="275939"/>
                </a:lnTo>
                <a:lnTo>
                  <a:pt x="12260" y="313007"/>
                </a:lnTo>
                <a:lnTo>
                  <a:pt x="27156" y="348160"/>
                </a:lnTo>
                <a:lnTo>
                  <a:pt x="47514" y="380513"/>
                </a:lnTo>
                <a:lnTo>
                  <a:pt x="101930" y="452979"/>
                </a:lnTo>
                <a:lnTo>
                  <a:pt x="101930" y="509652"/>
                </a:lnTo>
                <a:lnTo>
                  <a:pt x="109943" y="549319"/>
                </a:lnTo>
                <a:lnTo>
                  <a:pt x="131792" y="581720"/>
                </a:lnTo>
                <a:lnTo>
                  <a:pt x="164193" y="603569"/>
                </a:lnTo>
                <a:lnTo>
                  <a:pt x="203860" y="611582"/>
                </a:lnTo>
                <a:lnTo>
                  <a:pt x="271814" y="611582"/>
                </a:lnTo>
                <a:lnTo>
                  <a:pt x="311481" y="603569"/>
                </a:lnTo>
                <a:lnTo>
                  <a:pt x="343882" y="581720"/>
                </a:lnTo>
                <a:lnTo>
                  <a:pt x="365731" y="549319"/>
                </a:lnTo>
                <a:lnTo>
                  <a:pt x="373744" y="509652"/>
                </a:lnTo>
                <a:lnTo>
                  <a:pt x="373744" y="452979"/>
                </a:lnTo>
                <a:lnTo>
                  <a:pt x="428028" y="380513"/>
                </a:lnTo>
                <a:lnTo>
                  <a:pt x="448462" y="348160"/>
                </a:lnTo>
                <a:lnTo>
                  <a:pt x="463398" y="313007"/>
                </a:lnTo>
                <a:lnTo>
                  <a:pt x="472559" y="275939"/>
                </a:lnTo>
                <a:lnTo>
                  <a:pt x="475674" y="237837"/>
                </a:lnTo>
                <a:lnTo>
                  <a:pt x="470833" y="189969"/>
                </a:lnTo>
                <a:lnTo>
                  <a:pt x="456952" y="145355"/>
                </a:lnTo>
                <a:lnTo>
                  <a:pt x="434996" y="104959"/>
                </a:lnTo>
                <a:lnTo>
                  <a:pt x="407722" y="71916"/>
                </a:lnTo>
                <a:lnTo>
                  <a:pt x="407722" y="237837"/>
                </a:lnTo>
                <a:lnTo>
                  <a:pt x="405492" y="265056"/>
                </a:lnTo>
                <a:lnTo>
                  <a:pt x="398945" y="291540"/>
                </a:lnTo>
                <a:lnTo>
                  <a:pt x="388292" y="316656"/>
                </a:lnTo>
                <a:lnTo>
                  <a:pt x="373744" y="339768"/>
                </a:lnTo>
                <a:lnTo>
                  <a:pt x="322779" y="407722"/>
                </a:lnTo>
                <a:lnTo>
                  <a:pt x="305790" y="407722"/>
                </a:lnTo>
                <a:lnTo>
                  <a:pt x="305790" y="509652"/>
                </a:lnTo>
                <a:lnTo>
                  <a:pt x="271814" y="543628"/>
                </a:lnTo>
                <a:lnTo>
                  <a:pt x="203860" y="543628"/>
                </a:lnTo>
                <a:lnTo>
                  <a:pt x="190656" y="540951"/>
                </a:lnTo>
                <a:lnTo>
                  <a:pt x="179854" y="533657"/>
                </a:lnTo>
                <a:lnTo>
                  <a:pt x="172561" y="522855"/>
                </a:lnTo>
                <a:lnTo>
                  <a:pt x="169884" y="509652"/>
                </a:lnTo>
                <a:lnTo>
                  <a:pt x="169884" y="407722"/>
                </a:lnTo>
                <a:lnTo>
                  <a:pt x="152895" y="407722"/>
                </a:lnTo>
                <a:lnTo>
                  <a:pt x="101930" y="339768"/>
                </a:lnTo>
                <a:lnTo>
                  <a:pt x="76730" y="291540"/>
                </a:lnTo>
                <a:lnTo>
                  <a:pt x="67953" y="237837"/>
                </a:lnTo>
                <a:lnTo>
                  <a:pt x="67953" y="71915"/>
                </a:lnTo>
                <a:lnTo>
                  <a:pt x="40678" y="104959"/>
                </a:lnTo>
                <a:lnTo>
                  <a:pt x="18722" y="145355"/>
                </a:lnTo>
                <a:lnTo>
                  <a:pt x="4841" y="189969"/>
                </a:lnTo>
                <a:lnTo>
                  <a:pt x="0" y="237837"/>
                </a:lnTo>
                <a:close/>
              </a:path>
              <a:path w="476250" h="612139">
                <a:moveTo>
                  <a:pt x="67953" y="71915"/>
                </a:moveTo>
                <a:lnTo>
                  <a:pt x="67953" y="237837"/>
                </a:lnTo>
                <a:lnTo>
                  <a:pt x="74030" y="192718"/>
                </a:lnTo>
                <a:lnTo>
                  <a:pt x="91175" y="152148"/>
                </a:lnTo>
                <a:lnTo>
                  <a:pt x="117757" y="117757"/>
                </a:lnTo>
                <a:lnTo>
                  <a:pt x="152148" y="91175"/>
                </a:lnTo>
                <a:lnTo>
                  <a:pt x="192718" y="74030"/>
                </a:lnTo>
                <a:lnTo>
                  <a:pt x="237837" y="67953"/>
                </a:lnTo>
                <a:lnTo>
                  <a:pt x="282956" y="74030"/>
                </a:lnTo>
                <a:lnTo>
                  <a:pt x="323526" y="91175"/>
                </a:lnTo>
                <a:lnTo>
                  <a:pt x="357917" y="117757"/>
                </a:lnTo>
                <a:lnTo>
                  <a:pt x="384500" y="152148"/>
                </a:lnTo>
                <a:lnTo>
                  <a:pt x="401645" y="192718"/>
                </a:lnTo>
                <a:lnTo>
                  <a:pt x="407722" y="237837"/>
                </a:lnTo>
                <a:lnTo>
                  <a:pt x="407722" y="71916"/>
                </a:lnTo>
                <a:lnTo>
                  <a:pt x="370715" y="40678"/>
                </a:lnTo>
                <a:lnTo>
                  <a:pt x="330319" y="18722"/>
                </a:lnTo>
                <a:lnTo>
                  <a:pt x="285705" y="4841"/>
                </a:lnTo>
                <a:lnTo>
                  <a:pt x="237837" y="0"/>
                </a:lnTo>
                <a:lnTo>
                  <a:pt x="189969" y="4841"/>
                </a:lnTo>
                <a:lnTo>
                  <a:pt x="145355" y="18722"/>
                </a:lnTo>
                <a:lnTo>
                  <a:pt x="104959" y="40678"/>
                </a:lnTo>
                <a:lnTo>
                  <a:pt x="69745" y="69745"/>
                </a:lnTo>
                <a:lnTo>
                  <a:pt x="67953" y="71915"/>
                </a:lnTo>
                <a:close/>
              </a:path>
              <a:path w="476250" h="612139">
                <a:moveTo>
                  <a:pt x="135906" y="237837"/>
                </a:moveTo>
                <a:lnTo>
                  <a:pt x="140981" y="269456"/>
                </a:lnTo>
                <a:lnTo>
                  <a:pt x="155101" y="296981"/>
                </a:lnTo>
                <a:lnTo>
                  <a:pt x="176613" y="318857"/>
                </a:lnTo>
                <a:lnTo>
                  <a:pt x="203860" y="333529"/>
                </a:lnTo>
                <a:lnTo>
                  <a:pt x="203860" y="237837"/>
                </a:lnTo>
                <a:lnTo>
                  <a:pt x="206537" y="224633"/>
                </a:lnTo>
                <a:lnTo>
                  <a:pt x="213831" y="213831"/>
                </a:lnTo>
                <a:lnTo>
                  <a:pt x="224633" y="206537"/>
                </a:lnTo>
                <a:lnTo>
                  <a:pt x="237837" y="203860"/>
                </a:lnTo>
                <a:lnTo>
                  <a:pt x="251041" y="206537"/>
                </a:lnTo>
                <a:lnTo>
                  <a:pt x="261843" y="213831"/>
                </a:lnTo>
                <a:lnTo>
                  <a:pt x="269137" y="224633"/>
                </a:lnTo>
                <a:lnTo>
                  <a:pt x="271814" y="237837"/>
                </a:lnTo>
                <a:lnTo>
                  <a:pt x="271814" y="333529"/>
                </a:lnTo>
                <a:lnTo>
                  <a:pt x="299061" y="318857"/>
                </a:lnTo>
                <a:lnTo>
                  <a:pt x="320573" y="296981"/>
                </a:lnTo>
                <a:lnTo>
                  <a:pt x="334693" y="269456"/>
                </a:lnTo>
                <a:lnTo>
                  <a:pt x="339768" y="237837"/>
                </a:lnTo>
                <a:lnTo>
                  <a:pt x="331755" y="198170"/>
                </a:lnTo>
                <a:lnTo>
                  <a:pt x="309905" y="165769"/>
                </a:lnTo>
                <a:lnTo>
                  <a:pt x="277505" y="143919"/>
                </a:lnTo>
                <a:lnTo>
                  <a:pt x="237837" y="135906"/>
                </a:lnTo>
                <a:lnTo>
                  <a:pt x="198170" y="143919"/>
                </a:lnTo>
                <a:lnTo>
                  <a:pt x="165769" y="165769"/>
                </a:lnTo>
                <a:lnTo>
                  <a:pt x="143919" y="198170"/>
                </a:lnTo>
                <a:lnTo>
                  <a:pt x="135906" y="237837"/>
                </a:lnTo>
                <a:close/>
              </a:path>
              <a:path w="476250" h="612139">
                <a:moveTo>
                  <a:pt x="169884" y="407722"/>
                </a:moveTo>
                <a:lnTo>
                  <a:pt x="169884" y="475674"/>
                </a:lnTo>
                <a:lnTo>
                  <a:pt x="305790" y="475674"/>
                </a:lnTo>
                <a:lnTo>
                  <a:pt x="305790" y="407722"/>
                </a:lnTo>
                <a:lnTo>
                  <a:pt x="271814" y="407722"/>
                </a:lnTo>
                <a:lnTo>
                  <a:pt x="271814" y="237837"/>
                </a:lnTo>
                <a:lnTo>
                  <a:pt x="269137" y="251041"/>
                </a:lnTo>
                <a:lnTo>
                  <a:pt x="261843" y="261843"/>
                </a:lnTo>
                <a:lnTo>
                  <a:pt x="251041" y="269137"/>
                </a:lnTo>
                <a:lnTo>
                  <a:pt x="237837" y="271814"/>
                </a:lnTo>
                <a:lnTo>
                  <a:pt x="224633" y="269137"/>
                </a:lnTo>
                <a:lnTo>
                  <a:pt x="213831" y="261843"/>
                </a:lnTo>
                <a:lnTo>
                  <a:pt x="206537" y="251041"/>
                </a:lnTo>
                <a:lnTo>
                  <a:pt x="203860" y="237837"/>
                </a:lnTo>
                <a:lnTo>
                  <a:pt x="203860" y="407722"/>
                </a:lnTo>
                <a:lnTo>
                  <a:pt x="169884" y="407722"/>
                </a:lnTo>
                <a:close/>
              </a:path>
            </a:pathLst>
          </a:custGeom>
          <a:solidFill>
            <a:srgbClr val="000000"/>
          </a:solidFill>
        </p:spPr>
        <p:txBody>
          <a:bodyPr wrap="square" lIns="0" tIns="0" rIns="0" bIns="0" rtlCol="0"/>
          <a:lstStyle/>
          <a:p>
            <a:endParaRPr/>
          </a:p>
        </p:txBody>
      </p:sp>
      <p:grpSp>
        <p:nvGrpSpPr>
          <p:cNvPr id="8" name="object 8"/>
          <p:cNvGrpSpPr/>
          <p:nvPr/>
        </p:nvGrpSpPr>
        <p:grpSpPr>
          <a:xfrm>
            <a:off x="2205425" y="3147617"/>
            <a:ext cx="544195" cy="544195"/>
            <a:chOff x="2205425" y="3147617"/>
            <a:chExt cx="544195" cy="544195"/>
          </a:xfrm>
        </p:grpSpPr>
        <p:sp>
          <p:nvSpPr>
            <p:cNvPr id="9" name="object 9"/>
            <p:cNvSpPr/>
            <p:nvPr/>
          </p:nvSpPr>
          <p:spPr>
            <a:xfrm>
              <a:off x="2205425" y="3147617"/>
              <a:ext cx="544195" cy="544195"/>
            </a:xfrm>
            <a:custGeom>
              <a:avLst/>
              <a:gdLst/>
              <a:ahLst/>
              <a:cxnLst/>
              <a:rect l="l" t="t" r="r" b="b"/>
              <a:pathLst>
                <a:path w="544194" h="544195">
                  <a:moveTo>
                    <a:pt x="0" y="271814"/>
                  </a:moveTo>
                  <a:lnTo>
                    <a:pt x="4388" y="320600"/>
                  </a:lnTo>
                  <a:lnTo>
                    <a:pt x="17037" y="366548"/>
                  </a:lnTo>
                  <a:lnTo>
                    <a:pt x="37171" y="408882"/>
                  </a:lnTo>
                  <a:lnTo>
                    <a:pt x="64017" y="446827"/>
                  </a:lnTo>
                  <a:lnTo>
                    <a:pt x="96801" y="479611"/>
                  </a:lnTo>
                  <a:lnTo>
                    <a:pt x="134746" y="506457"/>
                  </a:lnTo>
                  <a:lnTo>
                    <a:pt x="177080" y="526592"/>
                  </a:lnTo>
                  <a:lnTo>
                    <a:pt x="223027" y="539241"/>
                  </a:lnTo>
                  <a:lnTo>
                    <a:pt x="271814" y="543629"/>
                  </a:lnTo>
                  <a:lnTo>
                    <a:pt x="320600" y="539241"/>
                  </a:lnTo>
                  <a:lnTo>
                    <a:pt x="366548" y="526592"/>
                  </a:lnTo>
                  <a:lnTo>
                    <a:pt x="408881" y="506457"/>
                  </a:lnTo>
                  <a:lnTo>
                    <a:pt x="446827" y="479611"/>
                  </a:lnTo>
                  <a:lnTo>
                    <a:pt x="479610" y="446827"/>
                  </a:lnTo>
                  <a:lnTo>
                    <a:pt x="506456" y="408882"/>
                  </a:lnTo>
                  <a:lnTo>
                    <a:pt x="526591" y="366548"/>
                  </a:lnTo>
                  <a:lnTo>
                    <a:pt x="539240" y="320600"/>
                  </a:lnTo>
                  <a:lnTo>
                    <a:pt x="543628" y="271814"/>
                  </a:lnTo>
                  <a:lnTo>
                    <a:pt x="539240" y="223028"/>
                  </a:lnTo>
                  <a:lnTo>
                    <a:pt x="526591" y="177081"/>
                  </a:lnTo>
                  <a:lnTo>
                    <a:pt x="506456" y="134747"/>
                  </a:lnTo>
                  <a:lnTo>
                    <a:pt x="479610" y="96801"/>
                  </a:lnTo>
                  <a:lnTo>
                    <a:pt x="472622" y="89813"/>
                  </a:lnTo>
                  <a:lnTo>
                    <a:pt x="472622" y="305791"/>
                  </a:lnTo>
                  <a:lnTo>
                    <a:pt x="457897" y="354472"/>
                  </a:lnTo>
                  <a:lnTo>
                    <a:pt x="432188" y="397159"/>
                  </a:lnTo>
                  <a:lnTo>
                    <a:pt x="397159" y="432188"/>
                  </a:lnTo>
                  <a:lnTo>
                    <a:pt x="354472" y="457897"/>
                  </a:lnTo>
                  <a:lnTo>
                    <a:pt x="305791" y="472622"/>
                  </a:lnTo>
                  <a:lnTo>
                    <a:pt x="305791" y="407722"/>
                  </a:lnTo>
                  <a:lnTo>
                    <a:pt x="237837" y="407722"/>
                  </a:lnTo>
                  <a:lnTo>
                    <a:pt x="237837" y="472622"/>
                  </a:lnTo>
                  <a:lnTo>
                    <a:pt x="189156" y="457897"/>
                  </a:lnTo>
                  <a:lnTo>
                    <a:pt x="146469" y="432188"/>
                  </a:lnTo>
                  <a:lnTo>
                    <a:pt x="111440" y="397159"/>
                  </a:lnTo>
                  <a:lnTo>
                    <a:pt x="85731" y="354472"/>
                  </a:lnTo>
                  <a:lnTo>
                    <a:pt x="71005" y="305791"/>
                  </a:lnTo>
                  <a:lnTo>
                    <a:pt x="71005" y="89813"/>
                  </a:lnTo>
                  <a:lnTo>
                    <a:pt x="64017" y="96801"/>
                  </a:lnTo>
                  <a:lnTo>
                    <a:pt x="37171" y="134747"/>
                  </a:lnTo>
                  <a:lnTo>
                    <a:pt x="17037" y="177081"/>
                  </a:lnTo>
                  <a:lnTo>
                    <a:pt x="4388" y="223028"/>
                  </a:lnTo>
                  <a:lnTo>
                    <a:pt x="0" y="271814"/>
                  </a:lnTo>
                  <a:close/>
                </a:path>
                <a:path w="544194" h="544195">
                  <a:moveTo>
                    <a:pt x="407722" y="237837"/>
                  </a:moveTo>
                  <a:lnTo>
                    <a:pt x="407722" y="305791"/>
                  </a:lnTo>
                  <a:lnTo>
                    <a:pt x="472622" y="305791"/>
                  </a:lnTo>
                  <a:lnTo>
                    <a:pt x="472622" y="237837"/>
                  </a:lnTo>
                  <a:lnTo>
                    <a:pt x="407722" y="237837"/>
                  </a:lnTo>
                  <a:close/>
                </a:path>
                <a:path w="544194" h="544195">
                  <a:moveTo>
                    <a:pt x="71005" y="89813"/>
                  </a:moveTo>
                  <a:lnTo>
                    <a:pt x="71005" y="237837"/>
                  </a:lnTo>
                  <a:lnTo>
                    <a:pt x="85731" y="189156"/>
                  </a:lnTo>
                  <a:lnTo>
                    <a:pt x="111440" y="146469"/>
                  </a:lnTo>
                  <a:lnTo>
                    <a:pt x="146469" y="111441"/>
                  </a:lnTo>
                  <a:lnTo>
                    <a:pt x="189156" y="85732"/>
                  </a:lnTo>
                  <a:lnTo>
                    <a:pt x="237837" y="71006"/>
                  </a:lnTo>
                  <a:lnTo>
                    <a:pt x="237837" y="135907"/>
                  </a:lnTo>
                  <a:lnTo>
                    <a:pt x="305791" y="135907"/>
                  </a:lnTo>
                  <a:lnTo>
                    <a:pt x="305791" y="71006"/>
                  </a:lnTo>
                  <a:lnTo>
                    <a:pt x="354472" y="85732"/>
                  </a:lnTo>
                  <a:lnTo>
                    <a:pt x="397159" y="111441"/>
                  </a:lnTo>
                  <a:lnTo>
                    <a:pt x="432188" y="146469"/>
                  </a:lnTo>
                  <a:lnTo>
                    <a:pt x="457897" y="189156"/>
                  </a:lnTo>
                  <a:lnTo>
                    <a:pt x="472622" y="237837"/>
                  </a:lnTo>
                  <a:lnTo>
                    <a:pt x="472622" y="89813"/>
                  </a:lnTo>
                  <a:lnTo>
                    <a:pt x="408881" y="37172"/>
                  </a:lnTo>
                  <a:lnTo>
                    <a:pt x="366548" y="17037"/>
                  </a:lnTo>
                  <a:lnTo>
                    <a:pt x="320600" y="4388"/>
                  </a:lnTo>
                  <a:lnTo>
                    <a:pt x="271814" y="0"/>
                  </a:lnTo>
                  <a:lnTo>
                    <a:pt x="223027" y="4388"/>
                  </a:lnTo>
                  <a:lnTo>
                    <a:pt x="177080" y="17037"/>
                  </a:lnTo>
                  <a:lnTo>
                    <a:pt x="134746" y="37172"/>
                  </a:lnTo>
                  <a:lnTo>
                    <a:pt x="96801" y="64018"/>
                  </a:lnTo>
                  <a:lnTo>
                    <a:pt x="71005" y="89813"/>
                  </a:lnTo>
                  <a:close/>
                </a:path>
                <a:path w="544194" h="544195">
                  <a:moveTo>
                    <a:pt x="71005" y="237837"/>
                  </a:moveTo>
                  <a:lnTo>
                    <a:pt x="71005" y="305791"/>
                  </a:lnTo>
                  <a:lnTo>
                    <a:pt x="135907" y="305791"/>
                  </a:lnTo>
                  <a:lnTo>
                    <a:pt x="135907" y="237837"/>
                  </a:lnTo>
                  <a:lnTo>
                    <a:pt x="71005" y="237837"/>
                  </a:lnTo>
                  <a:close/>
                </a:path>
              </a:pathLst>
            </a:custGeom>
            <a:solidFill>
              <a:srgbClr val="000000"/>
            </a:solidFill>
          </p:spPr>
          <p:txBody>
            <a:bodyPr wrap="square" lIns="0" tIns="0" rIns="0" bIns="0" rtlCol="0"/>
            <a:lstStyle/>
            <a:p>
              <a:endParaRPr/>
            </a:p>
          </p:txBody>
        </p:sp>
        <p:pic>
          <p:nvPicPr>
            <p:cNvPr id="10" name="object 10"/>
            <p:cNvPicPr/>
            <p:nvPr/>
          </p:nvPicPr>
          <p:blipFill>
            <a:blip r:embed="rId3" cstate="print"/>
            <a:stretch>
              <a:fillRect/>
            </a:stretch>
          </p:blipFill>
          <p:spPr>
            <a:xfrm>
              <a:off x="2409286" y="3293479"/>
              <a:ext cx="193907" cy="159929"/>
            </a:xfrm>
            <a:prstGeom prst="rect">
              <a:avLst/>
            </a:prstGeom>
          </p:spPr>
        </p:pic>
      </p:grpSp>
      <p:sp>
        <p:nvSpPr>
          <p:cNvPr id="11" name="object 11"/>
          <p:cNvSpPr/>
          <p:nvPr/>
        </p:nvSpPr>
        <p:spPr>
          <a:xfrm>
            <a:off x="2055715" y="2550369"/>
            <a:ext cx="521970" cy="474980"/>
          </a:xfrm>
          <a:custGeom>
            <a:avLst/>
            <a:gdLst/>
            <a:ahLst/>
            <a:cxnLst/>
            <a:rect l="l" t="t" r="r" b="b"/>
            <a:pathLst>
              <a:path w="521969" h="474980">
                <a:moveTo>
                  <a:pt x="0" y="61981"/>
                </a:moveTo>
                <a:lnTo>
                  <a:pt x="44248" y="83228"/>
                </a:lnTo>
                <a:lnTo>
                  <a:pt x="87035" y="106752"/>
                </a:lnTo>
                <a:lnTo>
                  <a:pt x="128297" y="132492"/>
                </a:lnTo>
                <a:lnTo>
                  <a:pt x="167968" y="160390"/>
                </a:lnTo>
                <a:lnTo>
                  <a:pt x="205983" y="190384"/>
                </a:lnTo>
                <a:lnTo>
                  <a:pt x="242277" y="222416"/>
                </a:lnTo>
                <a:lnTo>
                  <a:pt x="276784" y="256425"/>
                </a:lnTo>
                <a:lnTo>
                  <a:pt x="309440" y="292352"/>
                </a:lnTo>
                <a:lnTo>
                  <a:pt x="340178" y="330136"/>
                </a:lnTo>
                <a:lnTo>
                  <a:pt x="368935" y="369718"/>
                </a:lnTo>
                <a:lnTo>
                  <a:pt x="395644" y="411039"/>
                </a:lnTo>
                <a:lnTo>
                  <a:pt x="434398" y="474878"/>
                </a:lnTo>
                <a:lnTo>
                  <a:pt x="521862" y="199878"/>
                </a:lnTo>
                <a:lnTo>
                  <a:pt x="457094" y="179174"/>
                </a:lnTo>
                <a:lnTo>
                  <a:pt x="413826" y="315347"/>
                </a:lnTo>
                <a:lnTo>
                  <a:pt x="383278" y="274946"/>
                </a:lnTo>
                <a:lnTo>
                  <a:pt x="350763" y="236363"/>
                </a:lnTo>
                <a:lnTo>
                  <a:pt x="316347" y="199654"/>
                </a:lnTo>
                <a:lnTo>
                  <a:pt x="280094" y="164878"/>
                </a:lnTo>
                <a:lnTo>
                  <a:pt x="242068" y="132090"/>
                </a:lnTo>
                <a:lnTo>
                  <a:pt x="202334" y="101350"/>
                </a:lnTo>
                <a:lnTo>
                  <a:pt x="160956" y="72713"/>
                </a:lnTo>
                <a:lnTo>
                  <a:pt x="117999" y="46237"/>
                </a:lnTo>
                <a:lnTo>
                  <a:pt x="73527" y="21981"/>
                </a:lnTo>
                <a:lnTo>
                  <a:pt x="27605" y="0"/>
                </a:lnTo>
                <a:lnTo>
                  <a:pt x="0" y="61981"/>
                </a:lnTo>
                <a:close/>
              </a:path>
            </a:pathLst>
          </a:custGeom>
          <a:solidFill>
            <a:srgbClr val="000000"/>
          </a:solidFill>
        </p:spPr>
        <p:txBody>
          <a:bodyPr wrap="square" lIns="0" tIns="0" rIns="0" bIns="0" rtlCol="0"/>
          <a:lstStyle/>
          <a:p>
            <a:endParaRPr/>
          </a:p>
        </p:txBody>
      </p:sp>
      <p:sp>
        <p:nvSpPr>
          <p:cNvPr id="12" name="object 12"/>
          <p:cNvSpPr/>
          <p:nvPr/>
        </p:nvSpPr>
        <p:spPr>
          <a:xfrm>
            <a:off x="826709" y="2537627"/>
            <a:ext cx="474980" cy="521970"/>
          </a:xfrm>
          <a:custGeom>
            <a:avLst/>
            <a:gdLst/>
            <a:ahLst/>
            <a:cxnLst/>
            <a:rect l="l" t="t" r="r" b="b"/>
            <a:pathLst>
              <a:path w="474980" h="521969">
                <a:moveTo>
                  <a:pt x="0" y="494256"/>
                </a:moveTo>
                <a:lnTo>
                  <a:pt x="62114" y="521863"/>
                </a:lnTo>
                <a:lnTo>
                  <a:pt x="83328" y="477615"/>
                </a:lnTo>
                <a:lnTo>
                  <a:pt x="106825" y="434827"/>
                </a:lnTo>
                <a:lnTo>
                  <a:pt x="132544" y="393565"/>
                </a:lnTo>
                <a:lnTo>
                  <a:pt x="160425" y="353894"/>
                </a:lnTo>
                <a:lnTo>
                  <a:pt x="190407" y="315879"/>
                </a:lnTo>
                <a:lnTo>
                  <a:pt x="222430" y="279585"/>
                </a:lnTo>
                <a:lnTo>
                  <a:pt x="256433" y="245078"/>
                </a:lnTo>
                <a:lnTo>
                  <a:pt x="292356" y="212422"/>
                </a:lnTo>
                <a:lnTo>
                  <a:pt x="330138" y="181684"/>
                </a:lnTo>
                <a:lnTo>
                  <a:pt x="369720" y="152927"/>
                </a:lnTo>
                <a:lnTo>
                  <a:pt x="411040" y="126218"/>
                </a:lnTo>
                <a:lnTo>
                  <a:pt x="474879" y="87463"/>
                </a:lnTo>
                <a:lnTo>
                  <a:pt x="199746" y="0"/>
                </a:lnTo>
                <a:lnTo>
                  <a:pt x="179307" y="64768"/>
                </a:lnTo>
                <a:lnTo>
                  <a:pt x="315347" y="108036"/>
                </a:lnTo>
                <a:lnTo>
                  <a:pt x="274947" y="138584"/>
                </a:lnTo>
                <a:lnTo>
                  <a:pt x="236364" y="171099"/>
                </a:lnTo>
                <a:lnTo>
                  <a:pt x="199655" y="205515"/>
                </a:lnTo>
                <a:lnTo>
                  <a:pt x="164879" y="241769"/>
                </a:lnTo>
                <a:lnTo>
                  <a:pt x="132091" y="279794"/>
                </a:lnTo>
                <a:lnTo>
                  <a:pt x="101351" y="319529"/>
                </a:lnTo>
                <a:lnTo>
                  <a:pt x="72714" y="360906"/>
                </a:lnTo>
                <a:lnTo>
                  <a:pt x="46238" y="403863"/>
                </a:lnTo>
                <a:lnTo>
                  <a:pt x="21981" y="448334"/>
                </a:lnTo>
                <a:lnTo>
                  <a:pt x="0" y="494256"/>
                </a:lnTo>
                <a:close/>
              </a:path>
            </a:pathLst>
          </a:custGeom>
          <a:solidFill>
            <a:srgbClr val="000000"/>
          </a:solidFill>
        </p:spPr>
        <p:txBody>
          <a:bodyPr wrap="square" lIns="0" tIns="0" rIns="0" bIns="0" rtlCol="0"/>
          <a:lstStyle/>
          <a:p>
            <a:endParaRPr/>
          </a:p>
        </p:txBody>
      </p:sp>
      <p:sp>
        <p:nvSpPr>
          <p:cNvPr id="13" name="object 13"/>
          <p:cNvSpPr/>
          <p:nvPr/>
        </p:nvSpPr>
        <p:spPr>
          <a:xfrm>
            <a:off x="813969" y="3813616"/>
            <a:ext cx="521970" cy="474980"/>
          </a:xfrm>
          <a:custGeom>
            <a:avLst/>
            <a:gdLst/>
            <a:ahLst/>
            <a:cxnLst/>
            <a:rect l="l" t="t" r="r" b="b"/>
            <a:pathLst>
              <a:path w="521969" h="474979">
                <a:moveTo>
                  <a:pt x="0" y="274999"/>
                </a:moveTo>
                <a:lnTo>
                  <a:pt x="64767" y="295704"/>
                </a:lnTo>
                <a:lnTo>
                  <a:pt x="108035" y="159531"/>
                </a:lnTo>
                <a:lnTo>
                  <a:pt x="138583" y="199931"/>
                </a:lnTo>
                <a:lnTo>
                  <a:pt x="171098" y="238514"/>
                </a:lnTo>
                <a:lnTo>
                  <a:pt x="205514" y="275222"/>
                </a:lnTo>
                <a:lnTo>
                  <a:pt x="241767" y="309999"/>
                </a:lnTo>
                <a:lnTo>
                  <a:pt x="279793" y="342786"/>
                </a:lnTo>
                <a:lnTo>
                  <a:pt x="319528" y="373527"/>
                </a:lnTo>
                <a:lnTo>
                  <a:pt x="360905" y="402164"/>
                </a:lnTo>
                <a:lnTo>
                  <a:pt x="403862" y="428640"/>
                </a:lnTo>
                <a:lnTo>
                  <a:pt x="448334" y="452897"/>
                </a:lnTo>
                <a:lnTo>
                  <a:pt x="494256" y="474878"/>
                </a:lnTo>
                <a:lnTo>
                  <a:pt x="521862" y="412763"/>
                </a:lnTo>
                <a:lnTo>
                  <a:pt x="477613" y="391549"/>
                </a:lnTo>
                <a:lnTo>
                  <a:pt x="434826" y="368052"/>
                </a:lnTo>
                <a:lnTo>
                  <a:pt x="393564" y="342333"/>
                </a:lnTo>
                <a:lnTo>
                  <a:pt x="353893" y="314452"/>
                </a:lnTo>
                <a:lnTo>
                  <a:pt x="315878" y="284471"/>
                </a:lnTo>
                <a:lnTo>
                  <a:pt x="279584" y="252448"/>
                </a:lnTo>
                <a:lnTo>
                  <a:pt x="245077" y="218445"/>
                </a:lnTo>
                <a:lnTo>
                  <a:pt x="212422" y="182522"/>
                </a:lnTo>
                <a:lnTo>
                  <a:pt x="181684" y="144740"/>
                </a:lnTo>
                <a:lnTo>
                  <a:pt x="152927" y="105159"/>
                </a:lnTo>
                <a:lnTo>
                  <a:pt x="126218" y="63839"/>
                </a:lnTo>
                <a:lnTo>
                  <a:pt x="87463" y="0"/>
                </a:lnTo>
                <a:lnTo>
                  <a:pt x="0" y="274999"/>
                </a:lnTo>
                <a:close/>
              </a:path>
            </a:pathLst>
          </a:custGeom>
          <a:solidFill>
            <a:srgbClr val="000000"/>
          </a:solidFill>
        </p:spPr>
        <p:txBody>
          <a:bodyPr wrap="square" lIns="0" tIns="0" rIns="0" bIns="0" rtlCol="0"/>
          <a:lstStyle/>
          <a:p>
            <a:endParaRPr/>
          </a:p>
        </p:txBody>
      </p:sp>
      <p:sp>
        <p:nvSpPr>
          <p:cNvPr id="14" name="object 14"/>
          <p:cNvSpPr/>
          <p:nvPr/>
        </p:nvSpPr>
        <p:spPr>
          <a:xfrm>
            <a:off x="2089957" y="3779373"/>
            <a:ext cx="474980" cy="521970"/>
          </a:xfrm>
          <a:custGeom>
            <a:avLst/>
            <a:gdLst/>
            <a:ahLst/>
            <a:cxnLst/>
            <a:rect l="l" t="t" r="r" b="b"/>
            <a:pathLst>
              <a:path w="474980" h="521970">
                <a:moveTo>
                  <a:pt x="0" y="434398"/>
                </a:moveTo>
                <a:lnTo>
                  <a:pt x="275132" y="521863"/>
                </a:lnTo>
                <a:lnTo>
                  <a:pt x="295572" y="457094"/>
                </a:lnTo>
                <a:lnTo>
                  <a:pt x="159532" y="413826"/>
                </a:lnTo>
                <a:lnTo>
                  <a:pt x="199932" y="383278"/>
                </a:lnTo>
                <a:lnTo>
                  <a:pt x="238515" y="350763"/>
                </a:lnTo>
                <a:lnTo>
                  <a:pt x="275223" y="316347"/>
                </a:lnTo>
                <a:lnTo>
                  <a:pt x="310000" y="280094"/>
                </a:lnTo>
                <a:lnTo>
                  <a:pt x="342787" y="242068"/>
                </a:lnTo>
                <a:lnTo>
                  <a:pt x="373528" y="202334"/>
                </a:lnTo>
                <a:lnTo>
                  <a:pt x="402165" y="160956"/>
                </a:lnTo>
                <a:lnTo>
                  <a:pt x="428641" y="117999"/>
                </a:lnTo>
                <a:lnTo>
                  <a:pt x="452898" y="73527"/>
                </a:lnTo>
                <a:lnTo>
                  <a:pt x="474879" y="27605"/>
                </a:lnTo>
                <a:lnTo>
                  <a:pt x="412898" y="0"/>
                </a:lnTo>
                <a:lnTo>
                  <a:pt x="391650" y="44248"/>
                </a:lnTo>
                <a:lnTo>
                  <a:pt x="368126" y="87035"/>
                </a:lnTo>
                <a:lnTo>
                  <a:pt x="342386" y="128297"/>
                </a:lnTo>
                <a:lnTo>
                  <a:pt x="314488" y="167969"/>
                </a:lnTo>
                <a:lnTo>
                  <a:pt x="284493" y="205984"/>
                </a:lnTo>
                <a:lnTo>
                  <a:pt x="252462" y="242277"/>
                </a:lnTo>
                <a:lnTo>
                  <a:pt x="218452" y="276785"/>
                </a:lnTo>
                <a:lnTo>
                  <a:pt x="182526" y="309440"/>
                </a:lnTo>
                <a:lnTo>
                  <a:pt x="144741" y="340179"/>
                </a:lnTo>
                <a:lnTo>
                  <a:pt x="105159" y="368935"/>
                </a:lnTo>
                <a:lnTo>
                  <a:pt x="63839" y="395644"/>
                </a:lnTo>
                <a:lnTo>
                  <a:pt x="0" y="434398"/>
                </a:lnTo>
                <a:close/>
              </a:path>
            </a:pathLst>
          </a:custGeom>
          <a:solidFill>
            <a:srgbClr val="000000"/>
          </a:solidFill>
        </p:spPr>
        <p:txBody>
          <a:bodyPr wrap="square" lIns="0" tIns="0" rIns="0" bIns="0" rtlCol="0"/>
          <a:lstStyle/>
          <a:p>
            <a:endParaRPr/>
          </a:p>
        </p:txBody>
      </p:sp>
      <p:grpSp>
        <p:nvGrpSpPr>
          <p:cNvPr id="15" name="object 15"/>
          <p:cNvGrpSpPr/>
          <p:nvPr/>
        </p:nvGrpSpPr>
        <p:grpSpPr>
          <a:xfrm>
            <a:off x="5494263" y="3699009"/>
            <a:ext cx="2032000" cy="2037714"/>
            <a:chOff x="5794350" y="3779999"/>
            <a:chExt cx="2032000" cy="2037714"/>
          </a:xfrm>
        </p:grpSpPr>
        <p:sp>
          <p:nvSpPr>
            <p:cNvPr id="16" name="object 16"/>
            <p:cNvSpPr/>
            <p:nvPr/>
          </p:nvSpPr>
          <p:spPr>
            <a:xfrm>
              <a:off x="5794349" y="3780009"/>
              <a:ext cx="2032000" cy="2037714"/>
            </a:xfrm>
            <a:custGeom>
              <a:avLst/>
              <a:gdLst/>
              <a:ahLst/>
              <a:cxnLst/>
              <a:rect l="l" t="t" r="r" b="b"/>
              <a:pathLst>
                <a:path w="2032000" h="2037714">
                  <a:moveTo>
                    <a:pt x="1198473" y="601751"/>
                  </a:moveTo>
                  <a:lnTo>
                    <a:pt x="1187551" y="558025"/>
                  </a:lnTo>
                  <a:lnTo>
                    <a:pt x="1166888" y="518858"/>
                  </a:lnTo>
                  <a:lnTo>
                    <a:pt x="1137793" y="485787"/>
                  </a:lnTo>
                  <a:lnTo>
                    <a:pt x="1101598" y="460298"/>
                  </a:lnTo>
                  <a:lnTo>
                    <a:pt x="1059611" y="443890"/>
                  </a:lnTo>
                  <a:lnTo>
                    <a:pt x="1013167" y="438086"/>
                  </a:lnTo>
                  <a:lnTo>
                    <a:pt x="966724" y="443890"/>
                  </a:lnTo>
                  <a:lnTo>
                    <a:pt x="924737" y="460298"/>
                  </a:lnTo>
                  <a:lnTo>
                    <a:pt x="888542" y="485787"/>
                  </a:lnTo>
                  <a:lnTo>
                    <a:pt x="859447" y="518858"/>
                  </a:lnTo>
                  <a:lnTo>
                    <a:pt x="838784" y="558025"/>
                  </a:lnTo>
                  <a:lnTo>
                    <a:pt x="827862" y="601751"/>
                  </a:lnTo>
                  <a:lnTo>
                    <a:pt x="828027" y="648538"/>
                  </a:lnTo>
                  <a:lnTo>
                    <a:pt x="893533" y="1159306"/>
                  </a:lnTo>
                  <a:lnTo>
                    <a:pt x="906957" y="1201102"/>
                  </a:lnTo>
                  <a:lnTo>
                    <a:pt x="933500" y="1234465"/>
                  </a:lnTo>
                  <a:lnTo>
                    <a:pt x="969975" y="1256550"/>
                  </a:lnTo>
                  <a:lnTo>
                    <a:pt x="1013167" y="1264539"/>
                  </a:lnTo>
                  <a:lnTo>
                    <a:pt x="1056347" y="1256550"/>
                  </a:lnTo>
                  <a:lnTo>
                    <a:pt x="1092796" y="1234465"/>
                  </a:lnTo>
                  <a:lnTo>
                    <a:pt x="1119314" y="1201102"/>
                  </a:lnTo>
                  <a:lnTo>
                    <a:pt x="1132725" y="1159306"/>
                  </a:lnTo>
                  <a:lnTo>
                    <a:pt x="1198308" y="648538"/>
                  </a:lnTo>
                  <a:lnTo>
                    <a:pt x="1198473" y="601751"/>
                  </a:lnTo>
                  <a:close/>
                </a:path>
                <a:path w="2032000" h="2037714">
                  <a:moveTo>
                    <a:pt x="2032000" y="876896"/>
                  </a:moveTo>
                  <a:lnTo>
                    <a:pt x="1981200" y="697141"/>
                  </a:lnTo>
                  <a:lnTo>
                    <a:pt x="1955800" y="612216"/>
                  </a:lnTo>
                  <a:lnTo>
                    <a:pt x="1930400" y="571157"/>
                  </a:lnTo>
                  <a:lnTo>
                    <a:pt x="1917700" y="531114"/>
                  </a:lnTo>
                  <a:lnTo>
                    <a:pt x="1905000" y="511619"/>
                  </a:lnTo>
                  <a:lnTo>
                    <a:pt x="1905000" y="970508"/>
                  </a:lnTo>
                  <a:lnTo>
                    <a:pt x="1905000" y="1067130"/>
                  </a:lnTo>
                  <a:lnTo>
                    <a:pt x="1892300" y="1114780"/>
                  </a:lnTo>
                  <a:lnTo>
                    <a:pt x="1892300" y="1161669"/>
                  </a:lnTo>
                  <a:lnTo>
                    <a:pt x="1854200" y="1297254"/>
                  </a:lnTo>
                  <a:lnTo>
                    <a:pt x="1828800" y="1382699"/>
                  </a:lnTo>
                  <a:lnTo>
                    <a:pt x="1803400" y="1423733"/>
                  </a:lnTo>
                  <a:lnTo>
                    <a:pt x="1778000" y="1463560"/>
                  </a:lnTo>
                  <a:lnTo>
                    <a:pt x="1752600" y="1502105"/>
                  </a:lnTo>
                  <a:lnTo>
                    <a:pt x="1727200" y="1539290"/>
                  </a:lnTo>
                  <a:lnTo>
                    <a:pt x="1701800" y="1575066"/>
                  </a:lnTo>
                  <a:lnTo>
                    <a:pt x="1676400" y="1609356"/>
                  </a:lnTo>
                  <a:lnTo>
                    <a:pt x="1638300" y="1642084"/>
                  </a:lnTo>
                  <a:lnTo>
                    <a:pt x="1612900" y="1673199"/>
                  </a:lnTo>
                  <a:lnTo>
                    <a:pt x="1574800" y="1702625"/>
                  </a:lnTo>
                  <a:lnTo>
                    <a:pt x="1536700" y="1730298"/>
                  </a:lnTo>
                  <a:lnTo>
                    <a:pt x="1498600" y="1756143"/>
                  </a:lnTo>
                  <a:lnTo>
                    <a:pt x="1460500" y="1780095"/>
                  </a:lnTo>
                  <a:lnTo>
                    <a:pt x="1422400" y="1802091"/>
                  </a:lnTo>
                  <a:lnTo>
                    <a:pt x="1384300" y="1822056"/>
                  </a:lnTo>
                  <a:lnTo>
                    <a:pt x="1346200" y="1839925"/>
                  </a:lnTo>
                  <a:lnTo>
                    <a:pt x="1295400" y="1855635"/>
                  </a:lnTo>
                  <a:lnTo>
                    <a:pt x="1257300" y="1869109"/>
                  </a:lnTo>
                  <a:lnTo>
                    <a:pt x="1206500" y="1880298"/>
                  </a:lnTo>
                  <a:lnTo>
                    <a:pt x="1168400" y="1889099"/>
                  </a:lnTo>
                  <a:lnTo>
                    <a:pt x="1117600" y="1895487"/>
                  </a:lnTo>
                  <a:lnTo>
                    <a:pt x="1066800" y="1899361"/>
                  </a:lnTo>
                  <a:lnTo>
                    <a:pt x="1016000" y="1900669"/>
                  </a:lnTo>
                  <a:lnTo>
                    <a:pt x="965200" y="1899361"/>
                  </a:lnTo>
                  <a:lnTo>
                    <a:pt x="927100" y="1895487"/>
                  </a:lnTo>
                  <a:lnTo>
                    <a:pt x="876300" y="1889099"/>
                  </a:lnTo>
                  <a:lnTo>
                    <a:pt x="825500" y="1880298"/>
                  </a:lnTo>
                  <a:lnTo>
                    <a:pt x="787400" y="1869109"/>
                  </a:lnTo>
                  <a:lnTo>
                    <a:pt x="736600" y="1855635"/>
                  </a:lnTo>
                  <a:lnTo>
                    <a:pt x="698500" y="1839925"/>
                  </a:lnTo>
                  <a:lnTo>
                    <a:pt x="660400" y="1822056"/>
                  </a:lnTo>
                  <a:lnTo>
                    <a:pt x="609600" y="1802091"/>
                  </a:lnTo>
                  <a:lnTo>
                    <a:pt x="571500" y="1780095"/>
                  </a:lnTo>
                  <a:lnTo>
                    <a:pt x="533400" y="1756143"/>
                  </a:lnTo>
                  <a:lnTo>
                    <a:pt x="495300" y="1730298"/>
                  </a:lnTo>
                  <a:lnTo>
                    <a:pt x="457200" y="1702625"/>
                  </a:lnTo>
                  <a:lnTo>
                    <a:pt x="431800" y="1673199"/>
                  </a:lnTo>
                  <a:lnTo>
                    <a:pt x="393700" y="1642084"/>
                  </a:lnTo>
                  <a:lnTo>
                    <a:pt x="368300" y="1609356"/>
                  </a:lnTo>
                  <a:lnTo>
                    <a:pt x="330200" y="1575066"/>
                  </a:lnTo>
                  <a:lnTo>
                    <a:pt x="304800" y="1539290"/>
                  </a:lnTo>
                  <a:lnTo>
                    <a:pt x="279400" y="1502105"/>
                  </a:lnTo>
                  <a:lnTo>
                    <a:pt x="254000" y="1463560"/>
                  </a:lnTo>
                  <a:lnTo>
                    <a:pt x="241300" y="1423733"/>
                  </a:lnTo>
                  <a:lnTo>
                    <a:pt x="215900" y="1382699"/>
                  </a:lnTo>
                  <a:lnTo>
                    <a:pt x="203200" y="1340523"/>
                  </a:lnTo>
                  <a:lnTo>
                    <a:pt x="177800" y="1297254"/>
                  </a:lnTo>
                  <a:lnTo>
                    <a:pt x="152400" y="1207770"/>
                  </a:lnTo>
                  <a:lnTo>
                    <a:pt x="152400" y="1161669"/>
                  </a:lnTo>
                  <a:lnTo>
                    <a:pt x="139700" y="1114780"/>
                  </a:lnTo>
                  <a:lnTo>
                    <a:pt x="139700" y="922870"/>
                  </a:lnTo>
                  <a:lnTo>
                    <a:pt x="152400" y="875969"/>
                  </a:lnTo>
                  <a:lnTo>
                    <a:pt x="152400" y="829881"/>
                  </a:lnTo>
                  <a:lnTo>
                    <a:pt x="177800" y="740397"/>
                  </a:lnTo>
                  <a:lnTo>
                    <a:pt x="203200" y="697128"/>
                  </a:lnTo>
                  <a:lnTo>
                    <a:pt x="215900" y="654951"/>
                  </a:lnTo>
                  <a:lnTo>
                    <a:pt x="241300" y="613905"/>
                  </a:lnTo>
                  <a:lnTo>
                    <a:pt x="254000" y="574090"/>
                  </a:lnTo>
                  <a:lnTo>
                    <a:pt x="279400" y="535546"/>
                  </a:lnTo>
                  <a:lnTo>
                    <a:pt x="304800" y="498360"/>
                  </a:lnTo>
                  <a:lnTo>
                    <a:pt x="330200" y="462584"/>
                  </a:lnTo>
                  <a:lnTo>
                    <a:pt x="368300" y="428294"/>
                  </a:lnTo>
                  <a:lnTo>
                    <a:pt x="393700" y="395554"/>
                  </a:lnTo>
                  <a:lnTo>
                    <a:pt x="431800" y="364439"/>
                  </a:lnTo>
                  <a:lnTo>
                    <a:pt x="457200" y="335013"/>
                  </a:lnTo>
                  <a:lnTo>
                    <a:pt x="495300" y="307352"/>
                  </a:lnTo>
                  <a:lnTo>
                    <a:pt x="533400" y="281508"/>
                  </a:lnTo>
                  <a:lnTo>
                    <a:pt x="571500" y="257556"/>
                  </a:lnTo>
                  <a:lnTo>
                    <a:pt x="609600" y="235559"/>
                  </a:lnTo>
                  <a:lnTo>
                    <a:pt x="660400" y="215595"/>
                  </a:lnTo>
                  <a:lnTo>
                    <a:pt x="698500" y="197726"/>
                  </a:lnTo>
                  <a:lnTo>
                    <a:pt x="736600" y="182016"/>
                  </a:lnTo>
                  <a:lnTo>
                    <a:pt x="787400" y="168529"/>
                  </a:lnTo>
                  <a:lnTo>
                    <a:pt x="825500" y="157353"/>
                  </a:lnTo>
                  <a:lnTo>
                    <a:pt x="876300" y="148539"/>
                  </a:lnTo>
                  <a:lnTo>
                    <a:pt x="927100" y="142163"/>
                  </a:lnTo>
                  <a:lnTo>
                    <a:pt x="965200" y="138290"/>
                  </a:lnTo>
                  <a:lnTo>
                    <a:pt x="1016000" y="136982"/>
                  </a:lnTo>
                  <a:lnTo>
                    <a:pt x="1066800" y="138290"/>
                  </a:lnTo>
                  <a:lnTo>
                    <a:pt x="1117600" y="142163"/>
                  </a:lnTo>
                  <a:lnTo>
                    <a:pt x="1168400" y="148539"/>
                  </a:lnTo>
                  <a:lnTo>
                    <a:pt x="1206500" y="157353"/>
                  </a:lnTo>
                  <a:lnTo>
                    <a:pt x="1257300" y="168529"/>
                  </a:lnTo>
                  <a:lnTo>
                    <a:pt x="1295400" y="182016"/>
                  </a:lnTo>
                  <a:lnTo>
                    <a:pt x="1346200" y="197726"/>
                  </a:lnTo>
                  <a:lnTo>
                    <a:pt x="1384300" y="215595"/>
                  </a:lnTo>
                  <a:lnTo>
                    <a:pt x="1422400" y="235559"/>
                  </a:lnTo>
                  <a:lnTo>
                    <a:pt x="1460500" y="257556"/>
                  </a:lnTo>
                  <a:lnTo>
                    <a:pt x="1498600" y="281508"/>
                  </a:lnTo>
                  <a:lnTo>
                    <a:pt x="1536700" y="307352"/>
                  </a:lnTo>
                  <a:lnTo>
                    <a:pt x="1574800" y="335013"/>
                  </a:lnTo>
                  <a:lnTo>
                    <a:pt x="1612900" y="364439"/>
                  </a:lnTo>
                  <a:lnTo>
                    <a:pt x="1638300" y="395554"/>
                  </a:lnTo>
                  <a:lnTo>
                    <a:pt x="1676400" y="428294"/>
                  </a:lnTo>
                  <a:lnTo>
                    <a:pt x="1701800" y="462584"/>
                  </a:lnTo>
                  <a:lnTo>
                    <a:pt x="1727200" y="498360"/>
                  </a:lnTo>
                  <a:lnTo>
                    <a:pt x="1752600" y="535546"/>
                  </a:lnTo>
                  <a:lnTo>
                    <a:pt x="1778000" y="574090"/>
                  </a:lnTo>
                  <a:lnTo>
                    <a:pt x="1803400" y="613905"/>
                  </a:lnTo>
                  <a:lnTo>
                    <a:pt x="1828800" y="654951"/>
                  </a:lnTo>
                  <a:lnTo>
                    <a:pt x="1854200" y="740397"/>
                  </a:lnTo>
                  <a:lnTo>
                    <a:pt x="1892300" y="875969"/>
                  </a:lnTo>
                  <a:lnTo>
                    <a:pt x="1892300" y="922870"/>
                  </a:lnTo>
                  <a:lnTo>
                    <a:pt x="1905000" y="970508"/>
                  </a:lnTo>
                  <a:lnTo>
                    <a:pt x="1905000" y="511619"/>
                  </a:lnTo>
                  <a:lnTo>
                    <a:pt x="1892300" y="492125"/>
                  </a:lnTo>
                  <a:lnTo>
                    <a:pt x="1866900" y="454240"/>
                  </a:lnTo>
                  <a:lnTo>
                    <a:pt x="1841500" y="417499"/>
                  </a:lnTo>
                  <a:lnTo>
                    <a:pt x="1816100" y="381977"/>
                  </a:lnTo>
                  <a:lnTo>
                    <a:pt x="1790700" y="347700"/>
                  </a:lnTo>
                  <a:lnTo>
                    <a:pt x="1752600" y="314718"/>
                  </a:lnTo>
                  <a:lnTo>
                    <a:pt x="1727200" y="283095"/>
                  </a:lnTo>
                  <a:lnTo>
                    <a:pt x="1689100" y="252882"/>
                  </a:lnTo>
                  <a:lnTo>
                    <a:pt x="1651000" y="224104"/>
                  </a:lnTo>
                  <a:lnTo>
                    <a:pt x="1625600" y="196824"/>
                  </a:lnTo>
                  <a:lnTo>
                    <a:pt x="1587500" y="171107"/>
                  </a:lnTo>
                  <a:lnTo>
                    <a:pt x="1549400" y="146977"/>
                  </a:lnTo>
                  <a:lnTo>
                    <a:pt x="1511300" y="124498"/>
                  </a:lnTo>
                  <a:lnTo>
                    <a:pt x="1473200" y="103708"/>
                  </a:lnTo>
                  <a:lnTo>
                    <a:pt x="1422400" y="84670"/>
                  </a:lnTo>
                  <a:lnTo>
                    <a:pt x="1384300" y="67424"/>
                  </a:lnTo>
                  <a:lnTo>
                    <a:pt x="1346200" y="52019"/>
                  </a:lnTo>
                  <a:lnTo>
                    <a:pt x="1295400" y="38519"/>
                  </a:lnTo>
                  <a:lnTo>
                    <a:pt x="1257300" y="26949"/>
                  </a:lnTo>
                  <a:lnTo>
                    <a:pt x="1206500" y="17373"/>
                  </a:lnTo>
                  <a:lnTo>
                    <a:pt x="1155700" y="9842"/>
                  </a:lnTo>
                  <a:lnTo>
                    <a:pt x="1117600" y="4406"/>
                  </a:lnTo>
                  <a:lnTo>
                    <a:pt x="1066800" y="1104"/>
                  </a:lnTo>
                  <a:lnTo>
                    <a:pt x="1016000" y="0"/>
                  </a:lnTo>
                  <a:lnTo>
                    <a:pt x="977900" y="1104"/>
                  </a:lnTo>
                  <a:lnTo>
                    <a:pt x="927100" y="4406"/>
                  </a:lnTo>
                  <a:lnTo>
                    <a:pt x="876300" y="9842"/>
                  </a:lnTo>
                  <a:lnTo>
                    <a:pt x="825500" y="17373"/>
                  </a:lnTo>
                  <a:lnTo>
                    <a:pt x="787400" y="26949"/>
                  </a:lnTo>
                  <a:lnTo>
                    <a:pt x="736600" y="38519"/>
                  </a:lnTo>
                  <a:lnTo>
                    <a:pt x="698500" y="52019"/>
                  </a:lnTo>
                  <a:lnTo>
                    <a:pt x="660400" y="67424"/>
                  </a:lnTo>
                  <a:lnTo>
                    <a:pt x="609600" y="84670"/>
                  </a:lnTo>
                  <a:lnTo>
                    <a:pt x="571500" y="103708"/>
                  </a:lnTo>
                  <a:lnTo>
                    <a:pt x="533400" y="124498"/>
                  </a:lnTo>
                  <a:lnTo>
                    <a:pt x="495300" y="146977"/>
                  </a:lnTo>
                  <a:lnTo>
                    <a:pt x="457200" y="171107"/>
                  </a:lnTo>
                  <a:lnTo>
                    <a:pt x="419100" y="196824"/>
                  </a:lnTo>
                  <a:lnTo>
                    <a:pt x="381000" y="224104"/>
                  </a:lnTo>
                  <a:lnTo>
                    <a:pt x="342900" y="252882"/>
                  </a:lnTo>
                  <a:lnTo>
                    <a:pt x="317500" y="283095"/>
                  </a:lnTo>
                  <a:lnTo>
                    <a:pt x="279400" y="314718"/>
                  </a:lnTo>
                  <a:lnTo>
                    <a:pt x="254000" y="347700"/>
                  </a:lnTo>
                  <a:lnTo>
                    <a:pt x="228600" y="381977"/>
                  </a:lnTo>
                  <a:lnTo>
                    <a:pt x="203200" y="417499"/>
                  </a:lnTo>
                  <a:lnTo>
                    <a:pt x="177800" y="454240"/>
                  </a:lnTo>
                  <a:lnTo>
                    <a:pt x="152400" y="492125"/>
                  </a:lnTo>
                  <a:lnTo>
                    <a:pt x="139700" y="511619"/>
                  </a:lnTo>
                  <a:lnTo>
                    <a:pt x="127000" y="531114"/>
                  </a:lnTo>
                  <a:lnTo>
                    <a:pt x="101600" y="571157"/>
                  </a:lnTo>
                  <a:lnTo>
                    <a:pt x="88900" y="612216"/>
                  </a:lnTo>
                  <a:lnTo>
                    <a:pt x="63500" y="654227"/>
                  </a:lnTo>
                  <a:lnTo>
                    <a:pt x="25400" y="785495"/>
                  </a:lnTo>
                  <a:lnTo>
                    <a:pt x="12700" y="830846"/>
                  </a:lnTo>
                  <a:lnTo>
                    <a:pt x="12700" y="876896"/>
                  </a:lnTo>
                  <a:lnTo>
                    <a:pt x="0" y="923607"/>
                  </a:lnTo>
                  <a:lnTo>
                    <a:pt x="0" y="1114044"/>
                  </a:lnTo>
                  <a:lnTo>
                    <a:pt x="12700" y="1160754"/>
                  </a:lnTo>
                  <a:lnTo>
                    <a:pt x="12700" y="1206804"/>
                  </a:lnTo>
                  <a:lnTo>
                    <a:pt x="25400" y="1252156"/>
                  </a:lnTo>
                  <a:lnTo>
                    <a:pt x="63500" y="1383423"/>
                  </a:lnTo>
                  <a:lnTo>
                    <a:pt x="88900" y="1425435"/>
                  </a:lnTo>
                  <a:lnTo>
                    <a:pt x="101600" y="1466481"/>
                  </a:lnTo>
                  <a:lnTo>
                    <a:pt x="127000" y="1506537"/>
                  </a:lnTo>
                  <a:lnTo>
                    <a:pt x="152400" y="1545526"/>
                  </a:lnTo>
                  <a:lnTo>
                    <a:pt x="177800" y="1583410"/>
                  </a:lnTo>
                  <a:lnTo>
                    <a:pt x="203200" y="1620139"/>
                  </a:lnTo>
                  <a:lnTo>
                    <a:pt x="228600" y="1655673"/>
                  </a:lnTo>
                  <a:lnTo>
                    <a:pt x="254000" y="1689950"/>
                  </a:lnTo>
                  <a:lnTo>
                    <a:pt x="279400" y="1722920"/>
                  </a:lnTo>
                  <a:lnTo>
                    <a:pt x="317500" y="1754543"/>
                  </a:lnTo>
                  <a:lnTo>
                    <a:pt x="342900" y="1784769"/>
                  </a:lnTo>
                  <a:lnTo>
                    <a:pt x="381000" y="1813547"/>
                  </a:lnTo>
                  <a:lnTo>
                    <a:pt x="419100" y="1840814"/>
                  </a:lnTo>
                  <a:lnTo>
                    <a:pt x="457200" y="1866544"/>
                  </a:lnTo>
                  <a:lnTo>
                    <a:pt x="495300" y="1890674"/>
                  </a:lnTo>
                  <a:lnTo>
                    <a:pt x="533400" y="1913153"/>
                  </a:lnTo>
                  <a:lnTo>
                    <a:pt x="571500" y="1933943"/>
                  </a:lnTo>
                  <a:lnTo>
                    <a:pt x="609600" y="1952980"/>
                  </a:lnTo>
                  <a:lnTo>
                    <a:pt x="660400" y="1970227"/>
                  </a:lnTo>
                  <a:lnTo>
                    <a:pt x="698500" y="1985632"/>
                  </a:lnTo>
                  <a:lnTo>
                    <a:pt x="736600" y="1999132"/>
                  </a:lnTo>
                  <a:lnTo>
                    <a:pt x="787400" y="2010702"/>
                  </a:lnTo>
                  <a:lnTo>
                    <a:pt x="825500" y="2020265"/>
                  </a:lnTo>
                  <a:lnTo>
                    <a:pt x="876300" y="2027796"/>
                  </a:lnTo>
                  <a:lnTo>
                    <a:pt x="927100" y="2033244"/>
                  </a:lnTo>
                  <a:lnTo>
                    <a:pt x="977900" y="2036546"/>
                  </a:lnTo>
                  <a:lnTo>
                    <a:pt x="1016000" y="2037651"/>
                  </a:lnTo>
                  <a:lnTo>
                    <a:pt x="1066800" y="2036546"/>
                  </a:lnTo>
                  <a:lnTo>
                    <a:pt x="1117600" y="2033244"/>
                  </a:lnTo>
                  <a:lnTo>
                    <a:pt x="1155700" y="2027796"/>
                  </a:lnTo>
                  <a:lnTo>
                    <a:pt x="1206500" y="2020265"/>
                  </a:lnTo>
                  <a:lnTo>
                    <a:pt x="1257300" y="2010702"/>
                  </a:lnTo>
                  <a:lnTo>
                    <a:pt x="1295400" y="1999132"/>
                  </a:lnTo>
                  <a:lnTo>
                    <a:pt x="1346200" y="1985632"/>
                  </a:lnTo>
                  <a:lnTo>
                    <a:pt x="1384300" y="1970227"/>
                  </a:lnTo>
                  <a:lnTo>
                    <a:pt x="1422400" y="1952980"/>
                  </a:lnTo>
                  <a:lnTo>
                    <a:pt x="1473200" y="1933943"/>
                  </a:lnTo>
                  <a:lnTo>
                    <a:pt x="1511300" y="1913153"/>
                  </a:lnTo>
                  <a:lnTo>
                    <a:pt x="1549400" y="1890674"/>
                  </a:lnTo>
                  <a:lnTo>
                    <a:pt x="1587500" y="1866544"/>
                  </a:lnTo>
                  <a:lnTo>
                    <a:pt x="1625600" y="1840814"/>
                  </a:lnTo>
                  <a:lnTo>
                    <a:pt x="1651000" y="1813547"/>
                  </a:lnTo>
                  <a:lnTo>
                    <a:pt x="1689100" y="1784769"/>
                  </a:lnTo>
                  <a:lnTo>
                    <a:pt x="1727200" y="1754543"/>
                  </a:lnTo>
                  <a:lnTo>
                    <a:pt x="1752600" y="1722920"/>
                  </a:lnTo>
                  <a:lnTo>
                    <a:pt x="1790700" y="1689950"/>
                  </a:lnTo>
                  <a:lnTo>
                    <a:pt x="1816100" y="1655673"/>
                  </a:lnTo>
                  <a:lnTo>
                    <a:pt x="1841500" y="1620139"/>
                  </a:lnTo>
                  <a:lnTo>
                    <a:pt x="1866900" y="1583410"/>
                  </a:lnTo>
                  <a:lnTo>
                    <a:pt x="1892300" y="1545526"/>
                  </a:lnTo>
                  <a:lnTo>
                    <a:pt x="1917700" y="1506537"/>
                  </a:lnTo>
                  <a:lnTo>
                    <a:pt x="1930400" y="1466481"/>
                  </a:lnTo>
                  <a:lnTo>
                    <a:pt x="1955800" y="1425435"/>
                  </a:lnTo>
                  <a:lnTo>
                    <a:pt x="1981200" y="1340510"/>
                  </a:lnTo>
                  <a:lnTo>
                    <a:pt x="2032000" y="1160754"/>
                  </a:lnTo>
                  <a:lnTo>
                    <a:pt x="2032000" y="876896"/>
                  </a:lnTo>
                  <a:close/>
                </a:path>
              </a:pathLst>
            </a:custGeom>
            <a:solidFill>
              <a:srgbClr val="F14936">
                <a:alpha val="49798"/>
              </a:srgbClr>
            </a:solidFill>
          </p:spPr>
          <p:txBody>
            <a:bodyPr wrap="square" lIns="0" tIns="0" rIns="0" bIns="0" rtlCol="0"/>
            <a:lstStyle/>
            <a:p>
              <a:endParaRPr dirty="0"/>
            </a:p>
          </p:txBody>
        </p:sp>
        <p:pic>
          <p:nvPicPr>
            <p:cNvPr id="17" name="object 17"/>
            <p:cNvPicPr/>
            <p:nvPr/>
          </p:nvPicPr>
          <p:blipFill>
            <a:blip r:embed="rId4" cstate="print"/>
            <a:stretch>
              <a:fillRect/>
            </a:stretch>
          </p:blipFill>
          <p:spPr>
            <a:xfrm>
              <a:off x="6684706" y="5133847"/>
              <a:ext cx="245631" cy="245711"/>
            </a:xfrm>
            <a:prstGeom prst="rect">
              <a:avLst/>
            </a:prstGeom>
          </p:spPr>
        </p:pic>
      </p:grpSp>
      <p:sp>
        <p:nvSpPr>
          <p:cNvPr id="18" name="object 18"/>
          <p:cNvSpPr txBox="1">
            <a:spLocks noGrp="1"/>
          </p:cNvSpPr>
          <p:nvPr>
            <p:ph type="title"/>
          </p:nvPr>
        </p:nvSpPr>
        <p:spPr>
          <a:xfrm>
            <a:off x="795501" y="495202"/>
            <a:ext cx="5868035" cy="725198"/>
          </a:xfrm>
          <a:prstGeom prst="rect">
            <a:avLst/>
          </a:prstGeom>
        </p:spPr>
        <p:txBody>
          <a:bodyPr vert="horz" wrap="square" lIns="0" tIns="32384" rIns="0" bIns="0" rtlCol="0">
            <a:spAutoFit/>
          </a:bodyPr>
          <a:lstStyle/>
          <a:p>
            <a:pPr marL="12700" marR="5080">
              <a:lnSpc>
                <a:spcPts val="2710"/>
              </a:lnSpc>
              <a:spcBef>
                <a:spcPts val="254"/>
              </a:spcBef>
            </a:pPr>
            <a:r>
              <a:rPr lang="de-DE" sz="2300" dirty="0">
                <a:latin typeface="+mn-lt"/>
                <a:cs typeface="Verdana"/>
              </a:rPr>
              <a:t>Definition relevanter Stakeholder (Stakeholder Analyse)</a:t>
            </a:r>
          </a:p>
        </p:txBody>
      </p:sp>
      <p:sp>
        <p:nvSpPr>
          <p:cNvPr id="22" name="object 22"/>
          <p:cNvSpPr txBox="1"/>
          <p:nvPr/>
        </p:nvSpPr>
        <p:spPr>
          <a:xfrm>
            <a:off x="3219375" y="1777034"/>
            <a:ext cx="4621530" cy="1793120"/>
          </a:xfrm>
          <a:prstGeom prst="rect">
            <a:avLst/>
          </a:prstGeom>
        </p:spPr>
        <p:txBody>
          <a:bodyPr vert="horz" wrap="square" lIns="0" tIns="12700" rIns="0" bIns="0" rtlCol="0">
            <a:spAutoFit/>
          </a:bodyPr>
          <a:lstStyle/>
          <a:p>
            <a:pPr marL="12700" marR="367030" indent="43180">
              <a:lnSpc>
                <a:spcPct val="113700"/>
              </a:lnSpc>
              <a:spcBef>
                <a:spcPts val="100"/>
              </a:spcBef>
            </a:pPr>
            <a:r>
              <a:rPr lang="de-DE" sz="1250" dirty="0">
                <a:cs typeface="Tahoma"/>
              </a:rPr>
              <a:t>Die Stakeholder-Analyse ist ein methodisches Instrument des strategischen Managements. Sie umfasst</a:t>
            </a:r>
          </a:p>
          <a:p>
            <a:pPr marL="12700" marR="367030" indent="43180">
              <a:lnSpc>
                <a:spcPct val="113700"/>
              </a:lnSpc>
              <a:spcBef>
                <a:spcPts val="100"/>
              </a:spcBef>
            </a:pPr>
            <a:r>
              <a:rPr lang="de-DE" sz="1250" dirty="0">
                <a:cs typeface="Tahoma"/>
              </a:rPr>
              <a:t>Identifikation einflussreicher Interessengruppen aus dem Umfeld einer Organisation</a:t>
            </a:r>
          </a:p>
          <a:p>
            <a:pPr marL="12700" marR="367030" indent="43180">
              <a:lnSpc>
                <a:spcPct val="113700"/>
              </a:lnSpc>
              <a:spcBef>
                <a:spcPts val="100"/>
              </a:spcBef>
            </a:pPr>
            <a:r>
              <a:rPr lang="de-DE" sz="1250" dirty="0">
                <a:cs typeface="Tahoma"/>
              </a:rPr>
              <a:t>und die Abbildung hinsichtlich ihrer Interessen und ihres Einflusses.</a:t>
            </a:r>
          </a:p>
          <a:p>
            <a:pPr marL="12700" marR="367030" indent="43180">
              <a:lnSpc>
                <a:spcPct val="113700"/>
              </a:lnSpc>
              <a:spcBef>
                <a:spcPts val="100"/>
              </a:spcBef>
            </a:pPr>
            <a:r>
              <a:rPr lang="de-DE" sz="1250" dirty="0">
                <a:cs typeface="Tahoma"/>
              </a:rPr>
              <a:t>Aus diesem Bild sollen dann strategische Handlungsoptionen abgeleitet werden.</a:t>
            </a:r>
            <a:endParaRPr sz="1250" dirty="0">
              <a:cs typeface="Tahoma"/>
            </a:endParaRPr>
          </a:p>
        </p:txBody>
      </p:sp>
      <p:sp>
        <p:nvSpPr>
          <p:cNvPr id="23" name="object 23"/>
          <p:cNvSpPr/>
          <p:nvPr/>
        </p:nvSpPr>
        <p:spPr>
          <a:xfrm>
            <a:off x="972784" y="5009105"/>
            <a:ext cx="49530" cy="49530"/>
          </a:xfrm>
          <a:custGeom>
            <a:avLst/>
            <a:gdLst/>
            <a:ahLst/>
            <a:cxnLst/>
            <a:rect l="l" t="t" r="r" b="b"/>
            <a:pathLst>
              <a:path w="49530" h="49529">
                <a:moveTo>
                  <a:pt x="0" y="21346"/>
                </a:moveTo>
                <a:lnTo>
                  <a:pt x="0" y="27872"/>
                </a:lnTo>
                <a:lnTo>
                  <a:pt x="623" y="31012"/>
                </a:lnTo>
                <a:lnTo>
                  <a:pt x="21346" y="49218"/>
                </a:lnTo>
                <a:lnTo>
                  <a:pt x="27872" y="49218"/>
                </a:lnTo>
                <a:lnTo>
                  <a:pt x="49218" y="27872"/>
                </a:lnTo>
                <a:lnTo>
                  <a:pt x="49218" y="24610"/>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endParaRPr/>
          </a:p>
        </p:txBody>
      </p:sp>
      <p:sp>
        <p:nvSpPr>
          <p:cNvPr id="24" name="object 24"/>
          <p:cNvSpPr txBox="1"/>
          <p:nvPr/>
        </p:nvSpPr>
        <p:spPr>
          <a:xfrm>
            <a:off x="1129273" y="4890092"/>
            <a:ext cx="3460750" cy="438903"/>
          </a:xfrm>
          <a:prstGeom prst="rect">
            <a:avLst/>
          </a:prstGeom>
        </p:spPr>
        <p:txBody>
          <a:bodyPr vert="horz" wrap="square" lIns="0" tIns="12700" rIns="0" bIns="0" rtlCol="0">
            <a:spAutoFit/>
          </a:bodyPr>
          <a:lstStyle/>
          <a:p>
            <a:pPr marL="12700" marR="5080">
              <a:lnSpc>
                <a:spcPct val="113700"/>
              </a:lnSpc>
              <a:spcBef>
                <a:spcPts val="100"/>
              </a:spcBef>
            </a:pPr>
            <a:r>
              <a:rPr lang="de-DE" sz="1250" dirty="0">
                <a:cs typeface="Verdana"/>
              </a:rPr>
              <a:t>Stakeholder-Analyse = Suche nach geeigneten und passenden Partnern für ein Netzwerk</a:t>
            </a:r>
            <a:endParaRPr sz="1250" dirty="0">
              <a:cs typeface="Verdana"/>
            </a:endParaRPr>
          </a:p>
        </p:txBody>
      </p:sp>
      <p:sp>
        <p:nvSpPr>
          <p:cNvPr id="25" name="object 25"/>
          <p:cNvSpPr/>
          <p:nvPr/>
        </p:nvSpPr>
        <p:spPr>
          <a:xfrm>
            <a:off x="972784" y="5724835"/>
            <a:ext cx="49530" cy="49530"/>
          </a:xfrm>
          <a:custGeom>
            <a:avLst/>
            <a:gdLst/>
            <a:ahLst/>
            <a:cxnLst/>
            <a:rect l="l" t="t" r="r" b="b"/>
            <a:pathLst>
              <a:path w="49530" h="49529">
                <a:moveTo>
                  <a:pt x="0" y="21346"/>
                </a:moveTo>
                <a:lnTo>
                  <a:pt x="0" y="27872"/>
                </a:lnTo>
                <a:lnTo>
                  <a:pt x="623" y="31012"/>
                </a:lnTo>
                <a:lnTo>
                  <a:pt x="21346" y="49218"/>
                </a:lnTo>
                <a:lnTo>
                  <a:pt x="27872" y="49218"/>
                </a:lnTo>
                <a:lnTo>
                  <a:pt x="49218" y="27872"/>
                </a:lnTo>
                <a:lnTo>
                  <a:pt x="49218" y="24608"/>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endParaRPr/>
          </a:p>
        </p:txBody>
      </p:sp>
      <p:sp>
        <p:nvSpPr>
          <p:cNvPr id="26" name="object 26"/>
          <p:cNvSpPr txBox="1"/>
          <p:nvPr/>
        </p:nvSpPr>
        <p:spPr>
          <a:xfrm>
            <a:off x="1129273" y="5605823"/>
            <a:ext cx="4364990" cy="658194"/>
          </a:xfrm>
          <a:prstGeom prst="rect">
            <a:avLst/>
          </a:prstGeom>
        </p:spPr>
        <p:txBody>
          <a:bodyPr vert="horz" wrap="square" lIns="0" tIns="12700" rIns="0" bIns="0" rtlCol="0">
            <a:spAutoFit/>
          </a:bodyPr>
          <a:lstStyle/>
          <a:p>
            <a:pPr marL="12700" marR="5080" algn="just">
              <a:lnSpc>
                <a:spcPct val="113700"/>
              </a:lnSpc>
              <a:spcBef>
                <a:spcPts val="100"/>
              </a:spcBef>
            </a:pPr>
            <a:r>
              <a:rPr lang="de-DE" sz="1250" dirty="0">
                <a:cs typeface="Verdana"/>
              </a:rPr>
              <a:t>In der Stakeholder-Analyse sollten die für die Organisation relevanten Interessengruppen identifiziert und in Bezug auf ihren Einfluss (Macht) und ihre Interessen dargestellt werden.</a:t>
            </a:r>
            <a:endParaRPr sz="1250" dirty="0">
              <a:cs typeface="Verdana"/>
            </a:endParaRPr>
          </a:p>
        </p:txBody>
      </p:sp>
      <p:sp>
        <p:nvSpPr>
          <p:cNvPr id="27" name="object 27"/>
          <p:cNvSpPr/>
          <p:nvPr/>
        </p:nvSpPr>
        <p:spPr>
          <a:xfrm>
            <a:off x="972784" y="6591085"/>
            <a:ext cx="49530" cy="49530"/>
          </a:xfrm>
          <a:custGeom>
            <a:avLst/>
            <a:gdLst/>
            <a:ahLst/>
            <a:cxnLst/>
            <a:rect l="l" t="t" r="r" b="b"/>
            <a:pathLst>
              <a:path w="49530" h="49529">
                <a:moveTo>
                  <a:pt x="0" y="21345"/>
                </a:moveTo>
                <a:lnTo>
                  <a:pt x="0" y="27872"/>
                </a:lnTo>
                <a:lnTo>
                  <a:pt x="623" y="31011"/>
                </a:lnTo>
                <a:lnTo>
                  <a:pt x="21346" y="49218"/>
                </a:lnTo>
                <a:lnTo>
                  <a:pt x="27872" y="49218"/>
                </a:lnTo>
                <a:lnTo>
                  <a:pt x="49218" y="27872"/>
                </a:lnTo>
                <a:lnTo>
                  <a:pt x="49218" y="24609"/>
                </a:lnTo>
                <a:lnTo>
                  <a:pt x="49218" y="21345"/>
                </a:lnTo>
                <a:lnTo>
                  <a:pt x="27872" y="0"/>
                </a:lnTo>
                <a:lnTo>
                  <a:pt x="21346" y="0"/>
                </a:lnTo>
                <a:lnTo>
                  <a:pt x="623" y="18206"/>
                </a:lnTo>
                <a:lnTo>
                  <a:pt x="0" y="21345"/>
                </a:lnTo>
                <a:close/>
              </a:path>
            </a:pathLst>
          </a:custGeom>
          <a:solidFill>
            <a:srgbClr val="000000"/>
          </a:solidFill>
        </p:spPr>
        <p:txBody>
          <a:bodyPr wrap="square" lIns="0" tIns="0" rIns="0" bIns="0" rtlCol="0"/>
          <a:lstStyle/>
          <a:p>
            <a:endParaRPr/>
          </a:p>
        </p:txBody>
      </p:sp>
      <p:sp>
        <p:nvSpPr>
          <p:cNvPr id="28" name="object 28"/>
          <p:cNvSpPr txBox="1"/>
          <p:nvPr/>
        </p:nvSpPr>
        <p:spPr>
          <a:xfrm>
            <a:off x="1129273" y="6472073"/>
            <a:ext cx="4180204" cy="658194"/>
          </a:xfrm>
          <a:prstGeom prst="rect">
            <a:avLst/>
          </a:prstGeom>
        </p:spPr>
        <p:txBody>
          <a:bodyPr vert="horz" wrap="square" lIns="0" tIns="12700" rIns="0" bIns="0" rtlCol="0">
            <a:spAutoFit/>
          </a:bodyPr>
          <a:lstStyle/>
          <a:p>
            <a:pPr marL="12700" marR="5080">
              <a:lnSpc>
                <a:spcPct val="113700"/>
              </a:lnSpc>
              <a:spcBef>
                <a:spcPts val="100"/>
              </a:spcBef>
            </a:pPr>
            <a:r>
              <a:rPr lang="de-DE" sz="1250" dirty="0">
                <a:cs typeface="Verdana"/>
              </a:rPr>
              <a:t>Bei Bedarf werden sie unter bestimmten Gesichtspunkten (z.B. Relevanz, Innovationspotenzial, Kommunikationsbedarf, Risikopotenzial) intensiver analysiert.</a:t>
            </a:r>
            <a:endParaRPr sz="1250" dirty="0">
              <a:cs typeface="Verdana"/>
            </a:endParaRPr>
          </a:p>
        </p:txBody>
      </p:sp>
      <p:sp>
        <p:nvSpPr>
          <p:cNvPr id="29" name="object 29"/>
          <p:cNvSpPr txBox="1"/>
          <p:nvPr/>
        </p:nvSpPr>
        <p:spPr>
          <a:xfrm>
            <a:off x="6674711" y="4315986"/>
            <a:ext cx="3915410" cy="1191416"/>
          </a:xfrm>
          <a:prstGeom prst="rect">
            <a:avLst/>
          </a:prstGeom>
        </p:spPr>
        <p:txBody>
          <a:bodyPr vert="horz" wrap="square" lIns="0" tIns="12700" rIns="0" bIns="0" rtlCol="0">
            <a:spAutoFit/>
          </a:bodyPr>
          <a:lstStyle/>
          <a:p>
            <a:pPr marL="12700" marR="5080" indent="-635" algn="ctr">
              <a:lnSpc>
                <a:spcPct val="112300"/>
              </a:lnSpc>
              <a:spcBef>
                <a:spcPts val="100"/>
              </a:spcBef>
            </a:pPr>
            <a:r>
              <a:rPr lang="de-DE" sz="1150" dirty="0">
                <a:cs typeface="Verdana"/>
              </a:rPr>
              <a:t>"Beim Aufbau lokaler Netzwerke müssen die bestehenden Strukturen berücksichtigt werden. Die Akteure im lokalen Umfeld kennen sich seit langem gut, auch persönlich. Die Situation ist geprägt von gewachsenen Vertrauensverhältnissen, oft unausgesprochenen Aufgabenverteilungen und vielschichtigen Arbeitsbeziehungen. "</a:t>
            </a:r>
            <a:endParaRPr sz="1150" dirty="0">
              <a:cs typeface="Verdana"/>
            </a:endParaRPr>
          </a:p>
        </p:txBody>
      </p:sp>
      <p:sp>
        <p:nvSpPr>
          <p:cNvPr id="31" name="object 31"/>
          <p:cNvSpPr txBox="1"/>
          <p:nvPr/>
        </p:nvSpPr>
        <p:spPr>
          <a:xfrm>
            <a:off x="5654871" y="6117509"/>
            <a:ext cx="2731133" cy="1156086"/>
          </a:xfrm>
          <a:prstGeom prst="rect">
            <a:avLst/>
          </a:prstGeom>
        </p:spPr>
        <p:txBody>
          <a:bodyPr vert="horz" wrap="square" lIns="0" tIns="22225" rIns="0" bIns="0" rtlCol="0">
            <a:spAutoFit/>
          </a:bodyPr>
          <a:lstStyle/>
          <a:p>
            <a:pPr marL="12700">
              <a:lnSpc>
                <a:spcPct val="100000"/>
              </a:lnSpc>
              <a:spcBef>
                <a:spcPts val="175"/>
              </a:spcBef>
            </a:pPr>
            <a:r>
              <a:rPr sz="900" spc="-15" dirty="0">
                <a:cs typeface="Verdana"/>
              </a:rPr>
              <a:t>Source:</a:t>
            </a:r>
            <a:r>
              <a:rPr sz="900" spc="-30" dirty="0">
                <a:cs typeface="Verdana"/>
              </a:rPr>
              <a:t> </a:t>
            </a:r>
            <a:r>
              <a:rPr sz="900" spc="5" dirty="0">
                <a:cs typeface="Verdana"/>
              </a:rPr>
              <a:t>Strategische</a:t>
            </a:r>
            <a:r>
              <a:rPr sz="900" spc="-35" dirty="0">
                <a:cs typeface="Verdana"/>
              </a:rPr>
              <a:t> </a:t>
            </a:r>
            <a:r>
              <a:rPr sz="900" spc="25" dirty="0">
                <a:cs typeface="Verdana"/>
              </a:rPr>
              <a:t>Planung</a:t>
            </a:r>
            <a:r>
              <a:rPr sz="900" spc="-30" dirty="0">
                <a:cs typeface="Verdana"/>
              </a:rPr>
              <a:t> </a:t>
            </a:r>
            <a:r>
              <a:rPr sz="900" spc="5" dirty="0">
                <a:cs typeface="Verdana"/>
              </a:rPr>
              <a:t>erfolgreicher</a:t>
            </a:r>
            <a:r>
              <a:rPr sz="900" spc="-30" dirty="0">
                <a:cs typeface="Verdana"/>
              </a:rPr>
              <a:t> </a:t>
            </a:r>
            <a:r>
              <a:rPr sz="900" spc="5" dirty="0">
                <a:cs typeface="Verdana"/>
              </a:rPr>
              <a:t>Netzwerkarbeit-</a:t>
            </a:r>
            <a:r>
              <a:rPr sz="900" spc="-30" dirty="0">
                <a:cs typeface="Verdana"/>
              </a:rPr>
              <a:t> </a:t>
            </a:r>
            <a:r>
              <a:rPr sz="900" spc="15" dirty="0">
                <a:cs typeface="Verdana"/>
              </a:rPr>
              <a:t>Ein</a:t>
            </a:r>
            <a:r>
              <a:rPr sz="900" spc="-30" dirty="0">
                <a:cs typeface="Verdana"/>
              </a:rPr>
              <a:t> </a:t>
            </a:r>
            <a:r>
              <a:rPr sz="900" spc="10" dirty="0">
                <a:cs typeface="Verdana"/>
              </a:rPr>
              <a:t>Leitfaden</a:t>
            </a:r>
            <a:r>
              <a:rPr sz="900" spc="-30" dirty="0">
                <a:cs typeface="Verdana"/>
              </a:rPr>
              <a:t> </a:t>
            </a:r>
            <a:r>
              <a:rPr sz="900" dirty="0">
                <a:cs typeface="Verdana"/>
              </a:rPr>
              <a:t>für</a:t>
            </a:r>
            <a:r>
              <a:rPr sz="900" spc="-30" dirty="0">
                <a:cs typeface="Verdana"/>
              </a:rPr>
              <a:t> </a:t>
            </a:r>
            <a:r>
              <a:rPr sz="900" spc="5" dirty="0">
                <a:cs typeface="Verdana"/>
              </a:rPr>
              <a:t>Migrantenorganisationen,</a:t>
            </a:r>
            <a:endParaRPr sz="900" dirty="0">
              <a:cs typeface="Verdana"/>
            </a:endParaRPr>
          </a:p>
          <a:p>
            <a:pPr marL="12700">
              <a:lnSpc>
                <a:spcPct val="100000"/>
              </a:lnSpc>
              <a:spcBef>
                <a:spcPts val="75"/>
              </a:spcBef>
            </a:pPr>
            <a:r>
              <a:rPr sz="900" dirty="0">
                <a:cs typeface="Verdana"/>
              </a:rPr>
              <a:t>Herausgeber:</a:t>
            </a:r>
            <a:r>
              <a:rPr sz="900" spc="-40" dirty="0">
                <a:cs typeface="Verdana"/>
              </a:rPr>
              <a:t> </a:t>
            </a:r>
            <a:r>
              <a:rPr sz="900" spc="10" dirty="0">
                <a:cs typeface="Verdana"/>
              </a:rPr>
              <a:t>Der</a:t>
            </a:r>
            <a:r>
              <a:rPr sz="900" spc="-35" dirty="0">
                <a:cs typeface="Verdana"/>
              </a:rPr>
              <a:t> </a:t>
            </a:r>
            <a:r>
              <a:rPr sz="900" spc="5" dirty="0">
                <a:cs typeface="Verdana"/>
              </a:rPr>
              <a:t>Paritätische</a:t>
            </a:r>
            <a:r>
              <a:rPr sz="900" spc="-35" dirty="0">
                <a:cs typeface="Verdana"/>
              </a:rPr>
              <a:t> </a:t>
            </a:r>
            <a:r>
              <a:rPr sz="900" dirty="0">
                <a:cs typeface="Verdana"/>
              </a:rPr>
              <a:t>Gesamtverband,</a:t>
            </a:r>
            <a:r>
              <a:rPr sz="900" spc="-40" dirty="0">
                <a:cs typeface="Verdana"/>
              </a:rPr>
              <a:t> </a:t>
            </a:r>
            <a:r>
              <a:rPr sz="900" spc="-105" dirty="0">
                <a:cs typeface="Verdana"/>
              </a:rPr>
              <a:t>1.  </a:t>
            </a:r>
            <a:r>
              <a:rPr sz="900" spc="10" dirty="0">
                <a:cs typeface="Verdana"/>
              </a:rPr>
              <a:t>Auflage</a:t>
            </a:r>
            <a:r>
              <a:rPr sz="900" spc="-35" dirty="0">
                <a:cs typeface="Verdana"/>
              </a:rPr>
              <a:t> </a:t>
            </a:r>
            <a:r>
              <a:rPr sz="900" spc="-75" dirty="0">
                <a:cs typeface="Verdana"/>
              </a:rPr>
              <a:t>2011</a:t>
            </a:r>
            <a:endParaRPr sz="900" dirty="0">
              <a:cs typeface="Verdana"/>
            </a:endParaRPr>
          </a:p>
          <a:p>
            <a:pPr marL="12700">
              <a:lnSpc>
                <a:spcPct val="100000"/>
              </a:lnSpc>
              <a:spcBef>
                <a:spcPts val="80"/>
              </a:spcBef>
            </a:pPr>
            <a:r>
              <a:rPr sz="900" spc="-5" dirty="0">
                <a:cs typeface="Verdana"/>
              </a:rPr>
              <a:t>https://</a:t>
            </a:r>
            <a:r>
              <a:rPr sz="900" spc="-5" dirty="0">
                <a:cs typeface="Verdana"/>
                <a:hlinkClick r:id="rId5"/>
              </a:rPr>
              <a:t>www.house-of-resources.berlin/wp-content/uploads/2017/06/A4_MSO-netzwerkarbeit_web.pdf</a:t>
            </a:r>
            <a:endParaRPr sz="900" dirty="0">
              <a:cs typeface="Verdana"/>
            </a:endParaRPr>
          </a:p>
        </p:txBody>
      </p:sp>
      <p:cxnSp>
        <p:nvCxnSpPr>
          <p:cNvPr id="19" name="Straight Connector 18">
            <a:extLst>
              <a:ext uri="{FF2B5EF4-FFF2-40B4-BE49-F238E27FC236}">
                <a16:creationId xmlns="" xmlns:a16="http://schemas.microsoft.com/office/drawing/2014/main" id="{7411BAE6-5AFB-5BD1-7CEF-513DD8AE34C2}"/>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 xmlns:a16="http://schemas.microsoft.com/office/drawing/2014/main" id="{437AD0A9-D659-2436-8E67-0BCBCEB64A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9491" y="2206234"/>
            <a:ext cx="581025" cy="10160"/>
          </a:xfrm>
          <a:custGeom>
            <a:avLst/>
            <a:gdLst/>
            <a:ahLst/>
            <a:cxnLst/>
            <a:rect l="l" t="t" r="r" b="b"/>
            <a:pathLst>
              <a:path w="581025" h="10160">
                <a:moveTo>
                  <a:pt x="0" y="0"/>
                </a:moveTo>
                <a:lnTo>
                  <a:pt x="0" y="9843"/>
                </a:lnTo>
                <a:lnTo>
                  <a:pt x="580781" y="9843"/>
                </a:lnTo>
                <a:lnTo>
                  <a:pt x="580781" y="0"/>
                </a:lnTo>
                <a:lnTo>
                  <a:pt x="0" y="0"/>
                </a:lnTo>
                <a:close/>
              </a:path>
            </a:pathLst>
          </a:custGeom>
          <a:solidFill>
            <a:srgbClr val="0C45A6"/>
          </a:solidFill>
        </p:spPr>
        <p:txBody>
          <a:bodyPr wrap="square" lIns="0" tIns="0" rIns="0" bIns="0" rtlCol="0"/>
          <a:lstStyle/>
          <a:p>
            <a:endParaRPr/>
          </a:p>
        </p:txBody>
      </p:sp>
      <p:grpSp>
        <p:nvGrpSpPr>
          <p:cNvPr id="3" name="object 3"/>
          <p:cNvGrpSpPr/>
          <p:nvPr/>
        </p:nvGrpSpPr>
        <p:grpSpPr>
          <a:xfrm>
            <a:off x="6337300" y="2720371"/>
            <a:ext cx="3787140" cy="3769995"/>
            <a:chOff x="6601137" y="3779999"/>
            <a:chExt cx="3787140" cy="3769995"/>
          </a:xfrm>
        </p:grpSpPr>
        <p:sp>
          <p:nvSpPr>
            <p:cNvPr id="4" name="object 4"/>
            <p:cNvSpPr/>
            <p:nvPr/>
          </p:nvSpPr>
          <p:spPr>
            <a:xfrm>
              <a:off x="8641380" y="3779999"/>
              <a:ext cx="1743075" cy="1001394"/>
            </a:xfrm>
            <a:custGeom>
              <a:avLst/>
              <a:gdLst/>
              <a:ahLst/>
              <a:cxnLst/>
              <a:rect l="l" t="t" r="r" b="b"/>
              <a:pathLst>
                <a:path w="1743075" h="1001395">
                  <a:moveTo>
                    <a:pt x="0" y="26626"/>
                  </a:moveTo>
                  <a:lnTo>
                    <a:pt x="1698522" y="1000906"/>
                  </a:lnTo>
                  <a:lnTo>
                    <a:pt x="1742930" y="978046"/>
                  </a:lnTo>
                  <a:lnTo>
                    <a:pt x="46093" y="0"/>
                  </a:lnTo>
                  <a:lnTo>
                    <a:pt x="0" y="26626"/>
                  </a:lnTo>
                  <a:close/>
                </a:path>
              </a:pathLst>
            </a:custGeom>
            <a:solidFill>
              <a:srgbClr val="A4BDE6"/>
            </a:solidFill>
          </p:spPr>
          <p:txBody>
            <a:bodyPr wrap="square" lIns="0" tIns="0" rIns="0" bIns="0" rtlCol="0"/>
            <a:lstStyle/>
            <a:p>
              <a:endParaRPr/>
            </a:p>
          </p:txBody>
        </p:sp>
        <p:sp>
          <p:nvSpPr>
            <p:cNvPr id="5" name="object 5"/>
            <p:cNvSpPr/>
            <p:nvPr/>
          </p:nvSpPr>
          <p:spPr>
            <a:xfrm>
              <a:off x="10339903" y="4758045"/>
              <a:ext cx="48260" cy="1224280"/>
            </a:xfrm>
            <a:custGeom>
              <a:avLst/>
              <a:gdLst/>
              <a:ahLst/>
              <a:cxnLst/>
              <a:rect l="l" t="t" r="r" b="b"/>
              <a:pathLst>
                <a:path w="48259" h="1224279">
                  <a:moveTo>
                    <a:pt x="0" y="22859"/>
                  </a:moveTo>
                  <a:lnTo>
                    <a:pt x="2544" y="1224158"/>
                  </a:lnTo>
                  <a:lnTo>
                    <a:pt x="47778" y="1200505"/>
                  </a:lnTo>
                  <a:lnTo>
                    <a:pt x="44408" y="0"/>
                  </a:lnTo>
                  <a:lnTo>
                    <a:pt x="0" y="22859"/>
                  </a:lnTo>
                  <a:close/>
                </a:path>
              </a:pathLst>
            </a:custGeom>
            <a:solidFill>
              <a:srgbClr val="7E9BD7"/>
            </a:solidFill>
          </p:spPr>
          <p:txBody>
            <a:bodyPr wrap="square" lIns="0" tIns="0" rIns="0" bIns="0" rtlCol="0"/>
            <a:lstStyle/>
            <a:p>
              <a:endParaRPr/>
            </a:p>
          </p:txBody>
        </p:sp>
        <p:sp>
          <p:nvSpPr>
            <p:cNvPr id="6" name="object 6"/>
            <p:cNvSpPr/>
            <p:nvPr/>
          </p:nvSpPr>
          <p:spPr>
            <a:xfrm>
              <a:off x="8641810" y="3807055"/>
              <a:ext cx="1701164" cy="2175510"/>
            </a:xfrm>
            <a:custGeom>
              <a:avLst/>
              <a:gdLst/>
              <a:ahLst/>
              <a:cxnLst/>
              <a:rect l="l" t="t" r="r" b="b"/>
              <a:pathLst>
                <a:path w="1701165" h="2175510">
                  <a:moveTo>
                    <a:pt x="73385" y="1242360"/>
                  </a:moveTo>
                  <a:lnTo>
                    <a:pt x="1700637" y="2175148"/>
                  </a:lnTo>
                  <a:lnTo>
                    <a:pt x="1698093" y="973849"/>
                  </a:lnTo>
                  <a:lnTo>
                    <a:pt x="1663399" y="953951"/>
                  </a:lnTo>
                  <a:lnTo>
                    <a:pt x="1663399" y="2096524"/>
                  </a:lnTo>
                  <a:lnTo>
                    <a:pt x="197095" y="1255443"/>
                  </a:lnTo>
                  <a:lnTo>
                    <a:pt x="188924" y="1259630"/>
                  </a:lnTo>
                  <a:lnTo>
                    <a:pt x="180276" y="1262579"/>
                  </a:lnTo>
                  <a:lnTo>
                    <a:pt x="171157" y="1264289"/>
                  </a:lnTo>
                  <a:lnTo>
                    <a:pt x="161574" y="1264759"/>
                  </a:lnTo>
                  <a:lnTo>
                    <a:pt x="138316" y="1263081"/>
                  </a:lnTo>
                  <a:lnTo>
                    <a:pt x="115869" y="1258788"/>
                  </a:lnTo>
                  <a:lnTo>
                    <a:pt x="94227" y="1251881"/>
                  </a:lnTo>
                  <a:lnTo>
                    <a:pt x="73385" y="1242360"/>
                  </a:lnTo>
                  <a:close/>
                </a:path>
                <a:path w="1701165" h="2175510">
                  <a:moveTo>
                    <a:pt x="35949" y="20534"/>
                  </a:moveTo>
                  <a:lnTo>
                    <a:pt x="35949" y="59629"/>
                  </a:lnTo>
                  <a:lnTo>
                    <a:pt x="1663002" y="992878"/>
                  </a:lnTo>
                  <a:lnTo>
                    <a:pt x="1663399" y="2096524"/>
                  </a:lnTo>
                  <a:lnTo>
                    <a:pt x="1663399" y="953951"/>
                  </a:lnTo>
                  <a:lnTo>
                    <a:pt x="35949" y="20534"/>
                  </a:lnTo>
                  <a:close/>
                </a:path>
                <a:path w="1701165" h="2175510">
                  <a:moveTo>
                    <a:pt x="62382" y="1236018"/>
                  </a:moveTo>
                  <a:lnTo>
                    <a:pt x="66612" y="1238529"/>
                  </a:lnTo>
                  <a:lnTo>
                    <a:pt x="63968" y="1236844"/>
                  </a:lnTo>
                  <a:lnTo>
                    <a:pt x="62581" y="1236018"/>
                  </a:lnTo>
                  <a:lnTo>
                    <a:pt x="62382" y="1236018"/>
                  </a:lnTo>
                  <a:close/>
                </a:path>
                <a:path w="1701165" h="2175510">
                  <a:moveTo>
                    <a:pt x="0" y="0"/>
                  </a:moveTo>
                  <a:lnTo>
                    <a:pt x="2973" y="1009990"/>
                  </a:lnTo>
                  <a:lnTo>
                    <a:pt x="9450" y="1016961"/>
                  </a:lnTo>
                  <a:lnTo>
                    <a:pt x="14968" y="1023237"/>
                  </a:lnTo>
                  <a:lnTo>
                    <a:pt x="19461" y="1028820"/>
                  </a:lnTo>
                  <a:lnTo>
                    <a:pt x="28626" y="1039325"/>
                  </a:lnTo>
                  <a:lnTo>
                    <a:pt x="36379" y="1048047"/>
                  </a:lnTo>
                  <a:lnTo>
                    <a:pt x="35949" y="20534"/>
                  </a:lnTo>
                  <a:lnTo>
                    <a:pt x="6772" y="3799"/>
                  </a:lnTo>
                  <a:lnTo>
                    <a:pt x="0" y="0"/>
                  </a:lnTo>
                  <a:close/>
                </a:path>
              </a:pathLst>
            </a:custGeom>
            <a:solidFill>
              <a:srgbClr val="D2E1F5"/>
            </a:solidFill>
          </p:spPr>
          <p:txBody>
            <a:bodyPr wrap="square" lIns="0" tIns="0" rIns="0" bIns="0" rtlCol="0"/>
            <a:lstStyle/>
            <a:p>
              <a:endParaRPr/>
            </a:p>
          </p:txBody>
        </p:sp>
        <p:pic>
          <p:nvPicPr>
            <p:cNvPr id="7" name="object 7"/>
            <p:cNvPicPr/>
            <p:nvPr/>
          </p:nvPicPr>
          <p:blipFill>
            <a:blip r:embed="rId2" cstate="print"/>
            <a:stretch>
              <a:fillRect/>
            </a:stretch>
          </p:blipFill>
          <p:spPr>
            <a:xfrm>
              <a:off x="8679608" y="3871580"/>
              <a:ext cx="1625600" cy="2032000"/>
            </a:xfrm>
            <a:prstGeom prst="rect">
              <a:avLst/>
            </a:prstGeom>
          </p:spPr>
        </p:pic>
        <p:pic>
          <p:nvPicPr>
            <p:cNvPr id="8" name="object 8"/>
            <p:cNvPicPr/>
            <p:nvPr/>
          </p:nvPicPr>
          <p:blipFill>
            <a:blip r:embed="rId3" cstate="print"/>
            <a:stretch>
              <a:fillRect/>
            </a:stretch>
          </p:blipFill>
          <p:spPr>
            <a:xfrm>
              <a:off x="6739846" y="4278537"/>
              <a:ext cx="3529016" cy="2964566"/>
            </a:xfrm>
            <a:prstGeom prst="rect">
              <a:avLst/>
            </a:prstGeom>
          </p:spPr>
        </p:pic>
        <p:pic>
          <p:nvPicPr>
            <p:cNvPr id="9" name="object 9"/>
            <p:cNvPicPr/>
            <p:nvPr/>
          </p:nvPicPr>
          <p:blipFill>
            <a:blip r:embed="rId4" cstate="print"/>
            <a:stretch>
              <a:fillRect/>
            </a:stretch>
          </p:blipFill>
          <p:spPr>
            <a:xfrm>
              <a:off x="8213387" y="5239271"/>
              <a:ext cx="45234" cy="60454"/>
            </a:xfrm>
            <a:prstGeom prst="rect">
              <a:avLst/>
            </a:prstGeom>
          </p:spPr>
        </p:pic>
        <p:sp>
          <p:nvSpPr>
            <p:cNvPr id="10" name="object 10"/>
            <p:cNvSpPr/>
            <p:nvPr/>
          </p:nvSpPr>
          <p:spPr>
            <a:xfrm>
              <a:off x="8854137" y="4952822"/>
              <a:ext cx="29209" cy="40005"/>
            </a:xfrm>
            <a:custGeom>
              <a:avLst/>
              <a:gdLst/>
              <a:ahLst/>
              <a:cxnLst/>
              <a:rect l="l" t="t" r="r" b="b"/>
              <a:pathLst>
                <a:path w="29209" h="40004">
                  <a:moveTo>
                    <a:pt x="0" y="27221"/>
                  </a:moveTo>
                  <a:lnTo>
                    <a:pt x="0" y="33431"/>
                  </a:lnTo>
                  <a:lnTo>
                    <a:pt x="528" y="36272"/>
                  </a:lnTo>
                  <a:lnTo>
                    <a:pt x="1685" y="35678"/>
                  </a:lnTo>
                  <a:lnTo>
                    <a:pt x="3799" y="38221"/>
                  </a:lnTo>
                  <a:lnTo>
                    <a:pt x="5485" y="39080"/>
                  </a:lnTo>
                  <a:lnTo>
                    <a:pt x="7863" y="39510"/>
                  </a:lnTo>
                  <a:lnTo>
                    <a:pt x="14704" y="39510"/>
                  </a:lnTo>
                  <a:lnTo>
                    <a:pt x="28152" y="18764"/>
                  </a:lnTo>
                  <a:lnTo>
                    <a:pt x="29142" y="15394"/>
                  </a:lnTo>
                  <a:lnTo>
                    <a:pt x="29175" y="16649"/>
                  </a:lnTo>
                  <a:lnTo>
                    <a:pt x="29175" y="5219"/>
                  </a:lnTo>
                  <a:lnTo>
                    <a:pt x="26334" y="0"/>
                  </a:lnTo>
                  <a:lnTo>
                    <a:pt x="20717" y="1023"/>
                  </a:lnTo>
                  <a:lnTo>
                    <a:pt x="18999" y="1256"/>
                  </a:lnTo>
                  <a:lnTo>
                    <a:pt x="923" y="20668"/>
                  </a:lnTo>
                  <a:lnTo>
                    <a:pt x="0" y="27221"/>
                  </a:lnTo>
                  <a:close/>
                </a:path>
              </a:pathLst>
            </a:custGeom>
            <a:solidFill>
              <a:srgbClr val="4555A3"/>
            </a:solidFill>
          </p:spPr>
          <p:txBody>
            <a:bodyPr wrap="square" lIns="0" tIns="0" rIns="0" bIns="0" rtlCol="0"/>
            <a:lstStyle/>
            <a:p>
              <a:endParaRPr/>
            </a:p>
          </p:txBody>
        </p:sp>
        <p:pic>
          <p:nvPicPr>
            <p:cNvPr id="11" name="object 11"/>
            <p:cNvPicPr/>
            <p:nvPr/>
          </p:nvPicPr>
          <p:blipFill>
            <a:blip r:embed="rId5" cstate="print"/>
            <a:stretch>
              <a:fillRect/>
            </a:stretch>
          </p:blipFill>
          <p:spPr>
            <a:xfrm>
              <a:off x="6601137" y="4853617"/>
              <a:ext cx="2456009" cy="2696115"/>
            </a:xfrm>
            <a:prstGeom prst="rect">
              <a:avLst/>
            </a:prstGeom>
          </p:spPr>
        </p:pic>
        <p:pic>
          <p:nvPicPr>
            <p:cNvPr id="12" name="object 12"/>
            <p:cNvPicPr/>
            <p:nvPr/>
          </p:nvPicPr>
          <p:blipFill>
            <a:blip r:embed="rId6" cstate="print"/>
            <a:stretch>
              <a:fillRect/>
            </a:stretch>
          </p:blipFill>
          <p:spPr>
            <a:xfrm>
              <a:off x="8174035" y="6315002"/>
              <a:ext cx="72327" cy="53715"/>
            </a:xfrm>
            <a:prstGeom prst="rect">
              <a:avLst/>
            </a:prstGeom>
          </p:spPr>
        </p:pic>
        <p:pic>
          <p:nvPicPr>
            <p:cNvPr id="13" name="object 13"/>
            <p:cNvPicPr/>
            <p:nvPr/>
          </p:nvPicPr>
          <p:blipFill>
            <a:blip r:embed="rId7" cstate="print"/>
            <a:stretch>
              <a:fillRect/>
            </a:stretch>
          </p:blipFill>
          <p:spPr>
            <a:xfrm>
              <a:off x="8108478" y="6512487"/>
              <a:ext cx="382758" cy="353479"/>
            </a:xfrm>
            <a:prstGeom prst="rect">
              <a:avLst/>
            </a:prstGeom>
          </p:spPr>
        </p:pic>
        <p:sp>
          <p:nvSpPr>
            <p:cNvPr id="14" name="object 14"/>
            <p:cNvSpPr/>
            <p:nvPr/>
          </p:nvSpPr>
          <p:spPr>
            <a:xfrm>
              <a:off x="8378333" y="6535745"/>
              <a:ext cx="137160" cy="62230"/>
            </a:xfrm>
            <a:custGeom>
              <a:avLst/>
              <a:gdLst/>
              <a:ahLst/>
              <a:cxnLst/>
              <a:rect l="l" t="t" r="r" b="b"/>
              <a:pathLst>
                <a:path w="137159" h="62229">
                  <a:moveTo>
                    <a:pt x="0" y="27881"/>
                  </a:moveTo>
                  <a:lnTo>
                    <a:pt x="21551" y="59818"/>
                  </a:lnTo>
                  <a:lnTo>
                    <a:pt x="34660" y="62139"/>
                  </a:lnTo>
                  <a:lnTo>
                    <a:pt x="50322" y="62139"/>
                  </a:lnTo>
                  <a:lnTo>
                    <a:pt x="97415" y="56992"/>
                  </a:lnTo>
                  <a:lnTo>
                    <a:pt x="118856" y="40416"/>
                  </a:lnTo>
                  <a:lnTo>
                    <a:pt x="137025" y="0"/>
                  </a:lnTo>
                  <a:lnTo>
                    <a:pt x="120834" y="6334"/>
                  </a:lnTo>
                  <a:lnTo>
                    <a:pt x="104444" y="11826"/>
                  </a:lnTo>
                  <a:lnTo>
                    <a:pt x="0" y="27881"/>
                  </a:lnTo>
                  <a:close/>
                </a:path>
              </a:pathLst>
            </a:custGeom>
            <a:solidFill>
              <a:srgbClr val="F4A7D8"/>
            </a:solidFill>
          </p:spPr>
          <p:txBody>
            <a:bodyPr wrap="square" lIns="0" tIns="0" rIns="0" bIns="0" rtlCol="0"/>
            <a:lstStyle/>
            <a:p>
              <a:endParaRPr/>
            </a:p>
          </p:txBody>
        </p:sp>
        <p:sp>
          <p:nvSpPr>
            <p:cNvPr id="15" name="object 15"/>
            <p:cNvSpPr/>
            <p:nvPr/>
          </p:nvSpPr>
          <p:spPr>
            <a:xfrm>
              <a:off x="8637150" y="6392371"/>
              <a:ext cx="10795" cy="10160"/>
            </a:xfrm>
            <a:custGeom>
              <a:avLst/>
              <a:gdLst/>
              <a:ahLst/>
              <a:cxnLst/>
              <a:rect l="l" t="t" r="r" b="b"/>
              <a:pathLst>
                <a:path w="10795" h="10160">
                  <a:moveTo>
                    <a:pt x="0" y="0"/>
                  </a:moveTo>
                  <a:lnTo>
                    <a:pt x="595" y="3105"/>
                  </a:lnTo>
                  <a:lnTo>
                    <a:pt x="859" y="6342"/>
                  </a:lnTo>
                  <a:lnTo>
                    <a:pt x="859" y="9745"/>
                  </a:lnTo>
                  <a:lnTo>
                    <a:pt x="4230" y="8622"/>
                  </a:lnTo>
                  <a:lnTo>
                    <a:pt x="7500" y="7333"/>
                  </a:lnTo>
                  <a:lnTo>
                    <a:pt x="10574" y="5946"/>
                  </a:lnTo>
                  <a:lnTo>
                    <a:pt x="6939" y="3402"/>
                  </a:lnTo>
                  <a:lnTo>
                    <a:pt x="3403" y="1420"/>
                  </a:lnTo>
                  <a:lnTo>
                    <a:pt x="0" y="0"/>
                  </a:lnTo>
                  <a:close/>
                </a:path>
              </a:pathLst>
            </a:custGeom>
            <a:solidFill>
              <a:srgbClr val="B66D5B"/>
            </a:solidFill>
          </p:spPr>
          <p:txBody>
            <a:bodyPr wrap="square" lIns="0" tIns="0" rIns="0" bIns="0" rtlCol="0"/>
            <a:lstStyle/>
            <a:p>
              <a:endParaRPr/>
            </a:p>
          </p:txBody>
        </p:sp>
        <p:sp>
          <p:nvSpPr>
            <p:cNvPr id="16" name="object 16"/>
            <p:cNvSpPr/>
            <p:nvPr/>
          </p:nvSpPr>
          <p:spPr>
            <a:xfrm>
              <a:off x="7775218" y="6210544"/>
              <a:ext cx="321310" cy="167640"/>
            </a:xfrm>
            <a:custGeom>
              <a:avLst/>
              <a:gdLst/>
              <a:ahLst/>
              <a:cxnLst/>
              <a:rect l="l" t="t" r="r" b="b"/>
              <a:pathLst>
                <a:path w="321309" h="167639">
                  <a:moveTo>
                    <a:pt x="0" y="14403"/>
                  </a:moveTo>
                  <a:lnTo>
                    <a:pt x="264" y="16088"/>
                  </a:lnTo>
                  <a:lnTo>
                    <a:pt x="1949" y="17641"/>
                  </a:lnTo>
                  <a:lnTo>
                    <a:pt x="5054" y="19028"/>
                  </a:lnTo>
                  <a:lnTo>
                    <a:pt x="255017" y="163657"/>
                  </a:lnTo>
                  <a:lnTo>
                    <a:pt x="260932" y="166762"/>
                  </a:lnTo>
                  <a:lnTo>
                    <a:pt x="266152" y="167026"/>
                  </a:lnTo>
                  <a:lnTo>
                    <a:pt x="321002" y="135313"/>
                  </a:lnTo>
                  <a:lnTo>
                    <a:pt x="308049" y="133925"/>
                  </a:lnTo>
                  <a:lnTo>
                    <a:pt x="304646" y="132934"/>
                  </a:lnTo>
                  <a:lnTo>
                    <a:pt x="301541" y="131513"/>
                  </a:lnTo>
                  <a:lnTo>
                    <a:pt x="270680" y="148857"/>
                  </a:lnTo>
                  <a:lnTo>
                    <a:pt x="266152" y="151962"/>
                  </a:lnTo>
                  <a:lnTo>
                    <a:pt x="260932" y="151665"/>
                  </a:lnTo>
                  <a:lnTo>
                    <a:pt x="255017" y="147998"/>
                  </a:lnTo>
                  <a:lnTo>
                    <a:pt x="2543" y="2411"/>
                  </a:lnTo>
                  <a:lnTo>
                    <a:pt x="990" y="1156"/>
                  </a:lnTo>
                  <a:lnTo>
                    <a:pt x="429" y="0"/>
                  </a:lnTo>
                  <a:lnTo>
                    <a:pt x="429" y="13115"/>
                  </a:lnTo>
                  <a:lnTo>
                    <a:pt x="132" y="13412"/>
                  </a:lnTo>
                  <a:lnTo>
                    <a:pt x="0" y="14403"/>
                  </a:lnTo>
                  <a:close/>
                </a:path>
              </a:pathLst>
            </a:custGeom>
            <a:solidFill>
              <a:srgbClr val="2F2E2E"/>
            </a:solidFill>
          </p:spPr>
          <p:txBody>
            <a:bodyPr wrap="square" lIns="0" tIns="0" rIns="0" bIns="0" rtlCol="0"/>
            <a:lstStyle/>
            <a:p>
              <a:endParaRPr/>
            </a:p>
          </p:txBody>
        </p:sp>
        <p:sp>
          <p:nvSpPr>
            <p:cNvPr id="17" name="object 17"/>
            <p:cNvSpPr/>
            <p:nvPr/>
          </p:nvSpPr>
          <p:spPr>
            <a:xfrm>
              <a:off x="7982027" y="6287219"/>
              <a:ext cx="55880" cy="31750"/>
            </a:xfrm>
            <a:custGeom>
              <a:avLst/>
              <a:gdLst/>
              <a:ahLst/>
              <a:cxnLst/>
              <a:rect l="l" t="t" r="r" b="b"/>
              <a:pathLst>
                <a:path w="55879" h="31750">
                  <a:moveTo>
                    <a:pt x="0" y="18896"/>
                  </a:moveTo>
                  <a:lnTo>
                    <a:pt x="0" y="19755"/>
                  </a:lnTo>
                  <a:lnTo>
                    <a:pt x="1685" y="20581"/>
                  </a:lnTo>
                  <a:lnTo>
                    <a:pt x="19461" y="30756"/>
                  </a:lnTo>
                  <a:lnTo>
                    <a:pt x="21410" y="31582"/>
                  </a:lnTo>
                  <a:lnTo>
                    <a:pt x="23393" y="31582"/>
                  </a:lnTo>
                  <a:lnTo>
                    <a:pt x="25375" y="30756"/>
                  </a:lnTo>
                  <a:lnTo>
                    <a:pt x="53296" y="14238"/>
                  </a:lnTo>
                  <a:lnTo>
                    <a:pt x="55543" y="13115"/>
                  </a:lnTo>
                  <a:lnTo>
                    <a:pt x="55543" y="12124"/>
                  </a:lnTo>
                  <a:lnTo>
                    <a:pt x="53296" y="11298"/>
                  </a:lnTo>
                  <a:lnTo>
                    <a:pt x="35949" y="1156"/>
                  </a:lnTo>
                  <a:lnTo>
                    <a:pt x="34264" y="0"/>
                  </a:lnTo>
                  <a:lnTo>
                    <a:pt x="32414" y="0"/>
                  </a:lnTo>
                  <a:lnTo>
                    <a:pt x="30464" y="1156"/>
                  </a:lnTo>
                  <a:lnTo>
                    <a:pt x="1685" y="18070"/>
                  </a:lnTo>
                  <a:lnTo>
                    <a:pt x="0" y="18896"/>
                  </a:lnTo>
                  <a:close/>
                </a:path>
              </a:pathLst>
            </a:custGeom>
            <a:solidFill>
              <a:srgbClr val="DDDAD9"/>
            </a:solidFill>
          </p:spPr>
          <p:txBody>
            <a:bodyPr wrap="square" lIns="0" tIns="0" rIns="0" bIns="0" rtlCol="0"/>
            <a:lstStyle/>
            <a:p>
              <a:endParaRPr/>
            </a:p>
          </p:txBody>
        </p:sp>
        <p:pic>
          <p:nvPicPr>
            <p:cNvPr id="18" name="object 18"/>
            <p:cNvPicPr/>
            <p:nvPr/>
          </p:nvPicPr>
          <p:blipFill>
            <a:blip r:embed="rId8" cstate="print"/>
            <a:stretch>
              <a:fillRect/>
            </a:stretch>
          </p:blipFill>
          <p:spPr>
            <a:xfrm>
              <a:off x="7460129" y="6088346"/>
              <a:ext cx="136594" cy="187344"/>
            </a:xfrm>
            <a:prstGeom prst="rect">
              <a:avLst/>
            </a:prstGeom>
          </p:spPr>
        </p:pic>
        <p:sp>
          <p:nvSpPr>
            <p:cNvPr id="19" name="object 19"/>
            <p:cNvSpPr/>
            <p:nvPr/>
          </p:nvSpPr>
          <p:spPr>
            <a:xfrm>
              <a:off x="8086902" y="6747171"/>
              <a:ext cx="396875" cy="239395"/>
            </a:xfrm>
            <a:custGeom>
              <a:avLst/>
              <a:gdLst/>
              <a:ahLst/>
              <a:cxnLst/>
              <a:rect l="l" t="t" r="r" b="b"/>
              <a:pathLst>
                <a:path w="396875" h="239395">
                  <a:moveTo>
                    <a:pt x="189925" y="128111"/>
                  </a:moveTo>
                  <a:lnTo>
                    <a:pt x="196269" y="160684"/>
                  </a:lnTo>
                  <a:lnTo>
                    <a:pt x="220674" y="174951"/>
                  </a:lnTo>
                  <a:lnTo>
                    <a:pt x="244906" y="188995"/>
                  </a:lnTo>
                  <a:lnTo>
                    <a:pt x="246856" y="190415"/>
                  </a:lnTo>
                  <a:lnTo>
                    <a:pt x="288456" y="210996"/>
                  </a:lnTo>
                  <a:lnTo>
                    <a:pt x="334215" y="228032"/>
                  </a:lnTo>
                  <a:lnTo>
                    <a:pt x="359108" y="233049"/>
                  </a:lnTo>
                  <a:lnTo>
                    <a:pt x="369339" y="234984"/>
                  </a:lnTo>
                  <a:lnTo>
                    <a:pt x="377928" y="236653"/>
                  </a:lnTo>
                  <a:lnTo>
                    <a:pt x="384873" y="238052"/>
                  </a:lnTo>
                  <a:lnTo>
                    <a:pt x="390523" y="238614"/>
                  </a:lnTo>
                  <a:lnTo>
                    <a:pt x="396735" y="239308"/>
                  </a:lnTo>
                  <a:lnTo>
                    <a:pt x="363726" y="223253"/>
                  </a:lnTo>
                  <a:lnTo>
                    <a:pt x="350047" y="216245"/>
                  </a:lnTo>
                  <a:lnTo>
                    <a:pt x="309603" y="194908"/>
                  </a:lnTo>
                  <a:lnTo>
                    <a:pt x="247418" y="160684"/>
                  </a:lnTo>
                  <a:lnTo>
                    <a:pt x="236217" y="154198"/>
                  </a:lnTo>
                  <a:lnTo>
                    <a:pt x="225016" y="147874"/>
                  </a:lnTo>
                  <a:lnTo>
                    <a:pt x="213814" y="141711"/>
                  </a:lnTo>
                  <a:lnTo>
                    <a:pt x="202613" y="135709"/>
                  </a:lnTo>
                  <a:lnTo>
                    <a:pt x="198384" y="133198"/>
                  </a:lnTo>
                  <a:lnTo>
                    <a:pt x="189925" y="128111"/>
                  </a:lnTo>
                  <a:close/>
                </a:path>
                <a:path w="396875" h="239395">
                  <a:moveTo>
                    <a:pt x="0" y="22397"/>
                  </a:moveTo>
                  <a:lnTo>
                    <a:pt x="33950" y="55920"/>
                  </a:lnTo>
                  <a:lnTo>
                    <a:pt x="70082" y="82273"/>
                  </a:lnTo>
                  <a:lnTo>
                    <a:pt x="101781" y="104025"/>
                  </a:lnTo>
                  <a:lnTo>
                    <a:pt x="118422" y="114996"/>
                  </a:lnTo>
                  <a:lnTo>
                    <a:pt x="113797" y="83711"/>
                  </a:lnTo>
                  <a:lnTo>
                    <a:pt x="104001" y="77641"/>
                  </a:lnTo>
                  <a:lnTo>
                    <a:pt x="94533" y="71670"/>
                  </a:lnTo>
                  <a:lnTo>
                    <a:pt x="85387" y="65798"/>
                  </a:lnTo>
                  <a:lnTo>
                    <a:pt x="70061" y="55783"/>
                  </a:lnTo>
                  <a:lnTo>
                    <a:pt x="63737" y="51700"/>
                  </a:lnTo>
                  <a:lnTo>
                    <a:pt x="26557" y="23141"/>
                  </a:lnTo>
                  <a:lnTo>
                    <a:pt x="2974" y="0"/>
                  </a:lnTo>
                  <a:lnTo>
                    <a:pt x="0" y="22397"/>
                  </a:lnTo>
                  <a:close/>
                </a:path>
              </a:pathLst>
            </a:custGeom>
            <a:solidFill>
              <a:srgbClr val="2E5BA7"/>
            </a:solidFill>
          </p:spPr>
          <p:txBody>
            <a:bodyPr wrap="square" lIns="0" tIns="0" rIns="0" bIns="0" rtlCol="0"/>
            <a:lstStyle/>
            <a:p>
              <a:endParaRPr/>
            </a:p>
          </p:txBody>
        </p:sp>
        <p:sp>
          <p:nvSpPr>
            <p:cNvPr id="20" name="object 20"/>
            <p:cNvSpPr/>
            <p:nvPr/>
          </p:nvSpPr>
          <p:spPr>
            <a:xfrm>
              <a:off x="8051382" y="7189449"/>
              <a:ext cx="635" cy="1270"/>
            </a:xfrm>
            <a:custGeom>
              <a:avLst/>
              <a:gdLst/>
              <a:ahLst/>
              <a:cxnLst/>
              <a:rect l="l" t="t" r="r" b="b"/>
              <a:pathLst>
                <a:path w="634" h="1270">
                  <a:moveTo>
                    <a:pt x="0" y="429"/>
                  </a:moveTo>
                  <a:lnTo>
                    <a:pt x="430" y="858"/>
                  </a:lnTo>
                  <a:lnTo>
                    <a:pt x="430" y="0"/>
                  </a:lnTo>
                  <a:lnTo>
                    <a:pt x="0" y="429"/>
                  </a:lnTo>
                  <a:close/>
                </a:path>
              </a:pathLst>
            </a:custGeom>
            <a:solidFill>
              <a:srgbClr val="BE94D1"/>
            </a:solidFill>
          </p:spPr>
          <p:txBody>
            <a:bodyPr wrap="square" lIns="0" tIns="0" rIns="0" bIns="0" rtlCol="0"/>
            <a:lstStyle/>
            <a:p>
              <a:endParaRPr/>
            </a:p>
          </p:txBody>
        </p:sp>
      </p:grpSp>
      <p:sp>
        <p:nvSpPr>
          <p:cNvPr id="22" name="object 22"/>
          <p:cNvSpPr/>
          <p:nvPr/>
        </p:nvSpPr>
        <p:spPr>
          <a:xfrm>
            <a:off x="6809383" y="913834"/>
            <a:ext cx="2252980" cy="2113915"/>
          </a:xfrm>
          <a:custGeom>
            <a:avLst/>
            <a:gdLst/>
            <a:ahLst/>
            <a:cxnLst/>
            <a:rect l="l" t="t" r="r" b="b"/>
            <a:pathLst>
              <a:path w="2252979" h="2113915">
                <a:moveTo>
                  <a:pt x="591571" y="2086847"/>
                </a:moveTo>
                <a:lnTo>
                  <a:pt x="591571" y="2090330"/>
                </a:lnTo>
                <a:lnTo>
                  <a:pt x="591670" y="2091823"/>
                </a:lnTo>
                <a:lnTo>
                  <a:pt x="591968" y="2093265"/>
                </a:lnTo>
                <a:lnTo>
                  <a:pt x="592566" y="2096500"/>
                </a:lnTo>
                <a:lnTo>
                  <a:pt x="602319" y="2109337"/>
                </a:lnTo>
                <a:lnTo>
                  <a:pt x="604757" y="2111029"/>
                </a:lnTo>
                <a:lnTo>
                  <a:pt x="607494" y="2112273"/>
                </a:lnTo>
                <a:lnTo>
                  <a:pt x="610281" y="2112969"/>
                </a:lnTo>
                <a:lnTo>
                  <a:pt x="612371" y="2113517"/>
                </a:lnTo>
                <a:lnTo>
                  <a:pt x="614412" y="2113766"/>
                </a:lnTo>
                <a:lnTo>
                  <a:pt x="617844" y="2113766"/>
                </a:lnTo>
                <a:lnTo>
                  <a:pt x="631629" y="2108541"/>
                </a:lnTo>
                <a:lnTo>
                  <a:pt x="632226" y="2108143"/>
                </a:lnTo>
                <a:lnTo>
                  <a:pt x="1418018" y="1484477"/>
                </a:lnTo>
                <a:lnTo>
                  <a:pt x="1623386" y="1484477"/>
                </a:lnTo>
                <a:lnTo>
                  <a:pt x="1674754" y="1482835"/>
                </a:lnTo>
                <a:lnTo>
                  <a:pt x="1724657" y="1477976"/>
                </a:lnTo>
                <a:lnTo>
                  <a:pt x="1772987" y="1469997"/>
                </a:lnTo>
                <a:lnTo>
                  <a:pt x="1819638" y="1458997"/>
                </a:lnTo>
                <a:lnTo>
                  <a:pt x="1864504" y="1445074"/>
                </a:lnTo>
                <a:lnTo>
                  <a:pt x="1907477" y="1428327"/>
                </a:lnTo>
                <a:lnTo>
                  <a:pt x="1948452" y="1408852"/>
                </a:lnTo>
                <a:lnTo>
                  <a:pt x="1987320" y="1386749"/>
                </a:lnTo>
                <a:lnTo>
                  <a:pt x="2023976" y="1362115"/>
                </a:lnTo>
                <a:lnTo>
                  <a:pt x="2058313" y="1335050"/>
                </a:lnTo>
                <a:lnTo>
                  <a:pt x="2090223" y="1305651"/>
                </a:lnTo>
                <a:lnTo>
                  <a:pt x="2119601" y="1274016"/>
                </a:lnTo>
                <a:lnTo>
                  <a:pt x="2146340" y="1240243"/>
                </a:lnTo>
                <a:lnTo>
                  <a:pt x="2170333" y="1204431"/>
                </a:lnTo>
                <a:lnTo>
                  <a:pt x="2191473" y="1166678"/>
                </a:lnTo>
                <a:lnTo>
                  <a:pt x="2209653" y="1127082"/>
                </a:lnTo>
                <a:lnTo>
                  <a:pt x="2224767" y="1085742"/>
                </a:lnTo>
                <a:lnTo>
                  <a:pt x="2236708" y="1042755"/>
                </a:lnTo>
                <a:lnTo>
                  <a:pt x="2245370" y="998219"/>
                </a:lnTo>
                <a:lnTo>
                  <a:pt x="2250645" y="952233"/>
                </a:lnTo>
                <a:lnTo>
                  <a:pt x="2252427" y="904896"/>
                </a:lnTo>
                <a:lnTo>
                  <a:pt x="2252427" y="527333"/>
                </a:lnTo>
                <a:lnTo>
                  <a:pt x="2250575" y="480143"/>
                </a:lnTo>
                <a:lnTo>
                  <a:pt x="2245104" y="434724"/>
                </a:lnTo>
                <a:lnTo>
                  <a:pt x="2236099" y="391146"/>
                </a:lnTo>
                <a:lnTo>
                  <a:pt x="2223642" y="349478"/>
                </a:lnTo>
                <a:lnTo>
                  <a:pt x="2207818" y="309792"/>
                </a:lnTo>
                <a:lnTo>
                  <a:pt x="2202566" y="299447"/>
                </a:lnTo>
                <a:lnTo>
                  <a:pt x="2202566" y="904846"/>
                </a:lnTo>
                <a:lnTo>
                  <a:pt x="2200563" y="952601"/>
                </a:lnTo>
                <a:lnTo>
                  <a:pt x="2194644" y="998835"/>
                </a:lnTo>
                <a:lnTo>
                  <a:pt x="2184940" y="1043428"/>
                </a:lnTo>
                <a:lnTo>
                  <a:pt x="2171586" y="1086257"/>
                </a:lnTo>
                <a:lnTo>
                  <a:pt x="2154712" y="1127202"/>
                </a:lnTo>
                <a:lnTo>
                  <a:pt x="2134452" y="1166142"/>
                </a:lnTo>
                <a:lnTo>
                  <a:pt x="2110939" y="1202954"/>
                </a:lnTo>
                <a:lnTo>
                  <a:pt x="2084305" y="1237519"/>
                </a:lnTo>
                <a:lnTo>
                  <a:pt x="2054683" y="1269714"/>
                </a:lnTo>
                <a:lnTo>
                  <a:pt x="2022205" y="1299418"/>
                </a:lnTo>
                <a:lnTo>
                  <a:pt x="1987004" y="1326511"/>
                </a:lnTo>
                <a:lnTo>
                  <a:pt x="1949212" y="1350870"/>
                </a:lnTo>
                <a:lnTo>
                  <a:pt x="1908963" y="1372375"/>
                </a:lnTo>
                <a:lnTo>
                  <a:pt x="1866389" y="1390904"/>
                </a:lnTo>
                <a:lnTo>
                  <a:pt x="1821623" y="1406336"/>
                </a:lnTo>
                <a:lnTo>
                  <a:pt x="1774797" y="1418550"/>
                </a:lnTo>
                <a:lnTo>
                  <a:pt x="1726043" y="1427424"/>
                </a:lnTo>
                <a:lnTo>
                  <a:pt x="1675495" y="1432837"/>
                </a:lnTo>
                <a:lnTo>
                  <a:pt x="1623386" y="1434665"/>
                </a:lnTo>
                <a:lnTo>
                  <a:pt x="1403637" y="1434669"/>
                </a:lnTo>
                <a:lnTo>
                  <a:pt x="1398163" y="1436560"/>
                </a:lnTo>
                <a:lnTo>
                  <a:pt x="667158" y="2016837"/>
                </a:lnTo>
                <a:lnTo>
                  <a:pt x="667158" y="1862340"/>
                </a:lnTo>
                <a:lnTo>
                  <a:pt x="592515" y="2081970"/>
                </a:lnTo>
                <a:lnTo>
                  <a:pt x="591820" y="2084807"/>
                </a:lnTo>
                <a:lnTo>
                  <a:pt x="591571" y="2086847"/>
                </a:lnTo>
                <a:close/>
              </a:path>
              <a:path w="2252979" h="2113915">
                <a:moveTo>
                  <a:pt x="49762" y="322452"/>
                </a:moveTo>
                <a:lnTo>
                  <a:pt x="49762" y="553554"/>
                </a:lnTo>
                <a:lnTo>
                  <a:pt x="52137" y="500198"/>
                </a:lnTo>
                <a:lnTo>
                  <a:pt x="59091" y="450004"/>
                </a:lnTo>
                <a:lnTo>
                  <a:pt x="70368" y="402942"/>
                </a:lnTo>
                <a:lnTo>
                  <a:pt x="85709" y="358978"/>
                </a:lnTo>
                <a:lnTo>
                  <a:pt x="104860" y="318082"/>
                </a:lnTo>
                <a:lnTo>
                  <a:pt x="127562" y="280221"/>
                </a:lnTo>
                <a:lnTo>
                  <a:pt x="153559" y="245364"/>
                </a:lnTo>
                <a:lnTo>
                  <a:pt x="182594" y="213478"/>
                </a:lnTo>
                <a:lnTo>
                  <a:pt x="214410" y="184533"/>
                </a:lnTo>
                <a:lnTo>
                  <a:pt x="248751" y="158495"/>
                </a:lnTo>
                <a:lnTo>
                  <a:pt x="285359" y="135333"/>
                </a:lnTo>
                <a:lnTo>
                  <a:pt x="323978" y="115016"/>
                </a:lnTo>
                <a:lnTo>
                  <a:pt x="364352" y="97511"/>
                </a:lnTo>
                <a:lnTo>
                  <a:pt x="406222" y="82786"/>
                </a:lnTo>
                <a:lnTo>
                  <a:pt x="449332" y="70810"/>
                </a:lnTo>
                <a:lnTo>
                  <a:pt x="493426" y="61551"/>
                </a:lnTo>
                <a:lnTo>
                  <a:pt x="538247" y="54977"/>
                </a:lnTo>
                <a:lnTo>
                  <a:pt x="583537" y="51055"/>
                </a:lnTo>
                <a:lnTo>
                  <a:pt x="627399" y="49802"/>
                </a:lnTo>
                <a:lnTo>
                  <a:pt x="1623386" y="49758"/>
                </a:lnTo>
                <a:lnTo>
                  <a:pt x="1680760" y="51476"/>
                </a:lnTo>
                <a:lnTo>
                  <a:pt x="1735824" y="56581"/>
                </a:lnTo>
                <a:lnTo>
                  <a:pt x="1788371" y="64983"/>
                </a:lnTo>
                <a:lnTo>
                  <a:pt x="1838296" y="76593"/>
                </a:lnTo>
                <a:lnTo>
                  <a:pt x="1885493" y="91326"/>
                </a:lnTo>
                <a:lnTo>
                  <a:pt x="1929855" y="109094"/>
                </a:lnTo>
                <a:lnTo>
                  <a:pt x="1971277" y="129810"/>
                </a:lnTo>
                <a:lnTo>
                  <a:pt x="2009652" y="153386"/>
                </a:lnTo>
                <a:lnTo>
                  <a:pt x="2044876" y="179735"/>
                </a:lnTo>
                <a:lnTo>
                  <a:pt x="2076841" y="208771"/>
                </a:lnTo>
                <a:lnTo>
                  <a:pt x="2105443" y="240405"/>
                </a:lnTo>
                <a:lnTo>
                  <a:pt x="2130575" y="274550"/>
                </a:lnTo>
                <a:lnTo>
                  <a:pt x="2152131" y="311120"/>
                </a:lnTo>
                <a:lnTo>
                  <a:pt x="2170005" y="350027"/>
                </a:lnTo>
                <a:lnTo>
                  <a:pt x="2184091" y="391184"/>
                </a:lnTo>
                <a:lnTo>
                  <a:pt x="2194284" y="434504"/>
                </a:lnTo>
                <a:lnTo>
                  <a:pt x="2200478" y="479899"/>
                </a:lnTo>
                <a:lnTo>
                  <a:pt x="2202566" y="527282"/>
                </a:lnTo>
                <a:lnTo>
                  <a:pt x="2202566" y="299447"/>
                </a:lnTo>
                <a:lnTo>
                  <a:pt x="2166402" y="236644"/>
                </a:lnTo>
                <a:lnTo>
                  <a:pt x="2140978" y="203322"/>
                </a:lnTo>
                <a:lnTo>
                  <a:pt x="2112521" y="172263"/>
                </a:lnTo>
                <a:lnTo>
                  <a:pt x="2081115" y="143536"/>
                </a:lnTo>
                <a:lnTo>
                  <a:pt x="2046844" y="117212"/>
                </a:lnTo>
                <a:lnTo>
                  <a:pt x="2009652" y="93286"/>
                </a:lnTo>
                <a:lnTo>
                  <a:pt x="1970042" y="72052"/>
                </a:lnTo>
                <a:lnTo>
                  <a:pt x="1927678" y="53357"/>
                </a:lnTo>
                <a:lnTo>
                  <a:pt x="1882783" y="37345"/>
                </a:lnTo>
                <a:lnTo>
                  <a:pt x="1835442" y="24087"/>
                </a:lnTo>
                <a:lnTo>
                  <a:pt x="1785738" y="13653"/>
                </a:lnTo>
                <a:lnTo>
                  <a:pt x="1733755" y="6113"/>
                </a:lnTo>
                <a:lnTo>
                  <a:pt x="1679576" y="1537"/>
                </a:lnTo>
                <a:lnTo>
                  <a:pt x="1623386" y="0"/>
                </a:lnTo>
                <a:lnTo>
                  <a:pt x="627399" y="48"/>
                </a:lnTo>
                <a:lnTo>
                  <a:pt x="574340" y="1688"/>
                </a:lnTo>
                <a:lnTo>
                  <a:pt x="521426" y="6697"/>
                </a:lnTo>
                <a:lnTo>
                  <a:pt x="470407" y="14926"/>
                </a:lnTo>
                <a:lnTo>
                  <a:pt x="421395" y="26279"/>
                </a:lnTo>
                <a:lnTo>
                  <a:pt x="374500" y="40658"/>
                </a:lnTo>
                <a:lnTo>
                  <a:pt x="329831" y="57967"/>
                </a:lnTo>
                <a:lnTo>
                  <a:pt x="287499" y="78109"/>
                </a:lnTo>
                <a:lnTo>
                  <a:pt x="247615" y="100985"/>
                </a:lnTo>
                <a:lnTo>
                  <a:pt x="210288" y="126501"/>
                </a:lnTo>
                <a:lnTo>
                  <a:pt x="175628" y="154557"/>
                </a:lnTo>
                <a:lnTo>
                  <a:pt x="143747" y="185058"/>
                </a:lnTo>
                <a:lnTo>
                  <a:pt x="114753" y="217907"/>
                </a:lnTo>
                <a:lnTo>
                  <a:pt x="88758" y="253005"/>
                </a:lnTo>
                <a:lnTo>
                  <a:pt x="65871" y="290257"/>
                </a:lnTo>
                <a:lnTo>
                  <a:pt x="49762" y="322452"/>
                </a:lnTo>
                <a:close/>
              </a:path>
              <a:path w="2252979" h="2113915">
                <a:moveTo>
                  <a:pt x="667158" y="1862340"/>
                </a:moveTo>
                <a:lnTo>
                  <a:pt x="667158" y="2016837"/>
                </a:lnTo>
                <a:lnTo>
                  <a:pt x="853866" y="1467609"/>
                </a:lnTo>
                <a:lnTo>
                  <a:pt x="853866" y="1467310"/>
                </a:lnTo>
                <a:lnTo>
                  <a:pt x="855856" y="1461289"/>
                </a:lnTo>
                <a:lnTo>
                  <a:pt x="855408" y="1455070"/>
                </a:lnTo>
                <a:lnTo>
                  <a:pt x="852771" y="1448999"/>
                </a:lnTo>
                <a:lnTo>
                  <a:pt x="852173" y="1447855"/>
                </a:lnTo>
                <a:lnTo>
                  <a:pt x="849436" y="1442630"/>
                </a:lnTo>
                <a:lnTo>
                  <a:pt x="844859" y="1438451"/>
                </a:lnTo>
                <a:lnTo>
                  <a:pt x="837892" y="1435913"/>
                </a:lnTo>
                <a:lnTo>
                  <a:pt x="837345" y="1435764"/>
                </a:lnTo>
                <a:lnTo>
                  <a:pt x="834758" y="1434967"/>
                </a:lnTo>
                <a:lnTo>
                  <a:pt x="832219" y="1434669"/>
                </a:lnTo>
                <a:lnTo>
                  <a:pt x="795595" y="1434718"/>
                </a:lnTo>
                <a:lnTo>
                  <a:pt x="795595" y="1484427"/>
                </a:lnTo>
                <a:lnTo>
                  <a:pt x="667158" y="1862340"/>
                </a:lnTo>
                <a:close/>
              </a:path>
              <a:path w="2252979" h="2113915">
                <a:moveTo>
                  <a:pt x="0" y="553554"/>
                </a:moveTo>
                <a:lnTo>
                  <a:pt x="100" y="933009"/>
                </a:lnTo>
                <a:lnTo>
                  <a:pt x="5737" y="986054"/>
                </a:lnTo>
                <a:lnTo>
                  <a:pt x="13613" y="1036251"/>
                </a:lnTo>
                <a:lnTo>
                  <a:pt x="23757" y="1083627"/>
                </a:lnTo>
                <a:lnTo>
                  <a:pt x="36200" y="1128209"/>
                </a:lnTo>
                <a:lnTo>
                  <a:pt x="50974" y="1170024"/>
                </a:lnTo>
                <a:lnTo>
                  <a:pt x="68107" y="1209097"/>
                </a:lnTo>
                <a:lnTo>
                  <a:pt x="87631" y="1245456"/>
                </a:lnTo>
                <a:lnTo>
                  <a:pt x="109576" y="1279127"/>
                </a:lnTo>
                <a:lnTo>
                  <a:pt x="133972" y="1310138"/>
                </a:lnTo>
                <a:lnTo>
                  <a:pt x="160851" y="1338514"/>
                </a:lnTo>
                <a:lnTo>
                  <a:pt x="190242" y="1364283"/>
                </a:lnTo>
                <a:lnTo>
                  <a:pt x="222176" y="1387470"/>
                </a:lnTo>
                <a:lnTo>
                  <a:pt x="256683" y="1408104"/>
                </a:lnTo>
                <a:lnTo>
                  <a:pt x="293794" y="1426210"/>
                </a:lnTo>
                <a:lnTo>
                  <a:pt x="333540" y="1441816"/>
                </a:lnTo>
                <a:lnTo>
                  <a:pt x="375950" y="1454947"/>
                </a:lnTo>
                <a:lnTo>
                  <a:pt x="421056" y="1465631"/>
                </a:lnTo>
                <a:lnTo>
                  <a:pt x="468887" y="1473895"/>
                </a:lnTo>
                <a:lnTo>
                  <a:pt x="519475" y="1479764"/>
                </a:lnTo>
                <a:lnTo>
                  <a:pt x="572849" y="1483266"/>
                </a:lnTo>
                <a:lnTo>
                  <a:pt x="624015" y="1484323"/>
                </a:lnTo>
                <a:lnTo>
                  <a:pt x="795595" y="1484427"/>
                </a:lnTo>
                <a:lnTo>
                  <a:pt x="795595" y="1434718"/>
                </a:lnTo>
                <a:lnTo>
                  <a:pt x="624015" y="1434608"/>
                </a:lnTo>
                <a:lnTo>
                  <a:pt x="571259" y="1433454"/>
                </a:lnTo>
                <a:lnTo>
                  <a:pt x="516804" y="1429632"/>
                </a:lnTo>
                <a:lnTo>
                  <a:pt x="465625" y="1423208"/>
                </a:lnTo>
                <a:lnTo>
                  <a:pt x="417669" y="1414140"/>
                </a:lnTo>
                <a:lnTo>
                  <a:pt x="372885" y="1402382"/>
                </a:lnTo>
                <a:lnTo>
                  <a:pt x="331220" y="1387892"/>
                </a:lnTo>
                <a:lnTo>
                  <a:pt x="292622" y="1370625"/>
                </a:lnTo>
                <a:lnTo>
                  <a:pt x="257040" y="1350539"/>
                </a:lnTo>
                <a:lnTo>
                  <a:pt x="224420" y="1327589"/>
                </a:lnTo>
                <a:lnTo>
                  <a:pt x="194712" y="1301731"/>
                </a:lnTo>
                <a:lnTo>
                  <a:pt x="167863" y="1272922"/>
                </a:lnTo>
                <a:lnTo>
                  <a:pt x="143822" y="1241119"/>
                </a:lnTo>
                <a:lnTo>
                  <a:pt x="122535" y="1206277"/>
                </a:lnTo>
                <a:lnTo>
                  <a:pt x="103952" y="1168353"/>
                </a:lnTo>
                <a:lnTo>
                  <a:pt x="88020" y="1127302"/>
                </a:lnTo>
                <a:lnTo>
                  <a:pt x="74687" y="1083083"/>
                </a:lnTo>
                <a:lnTo>
                  <a:pt x="63901" y="1035650"/>
                </a:lnTo>
                <a:lnTo>
                  <a:pt x="55610" y="984960"/>
                </a:lnTo>
                <a:lnTo>
                  <a:pt x="49762" y="930969"/>
                </a:lnTo>
                <a:lnTo>
                  <a:pt x="49762" y="322452"/>
                </a:lnTo>
                <a:lnTo>
                  <a:pt x="46203" y="329565"/>
                </a:lnTo>
                <a:lnTo>
                  <a:pt x="29864" y="370833"/>
                </a:lnTo>
                <a:lnTo>
                  <a:pt x="16963" y="413962"/>
                </a:lnTo>
                <a:lnTo>
                  <a:pt x="7612" y="458857"/>
                </a:lnTo>
                <a:lnTo>
                  <a:pt x="1921" y="505420"/>
                </a:lnTo>
                <a:lnTo>
                  <a:pt x="0" y="553554"/>
                </a:lnTo>
                <a:close/>
              </a:path>
            </a:pathLst>
          </a:custGeom>
          <a:solidFill>
            <a:srgbClr val="414042"/>
          </a:solidFill>
        </p:spPr>
        <p:txBody>
          <a:bodyPr wrap="square" lIns="0" tIns="0" rIns="0" bIns="0" rtlCol="0"/>
          <a:lstStyle/>
          <a:p>
            <a:endParaRPr/>
          </a:p>
        </p:txBody>
      </p:sp>
      <p:sp>
        <p:nvSpPr>
          <p:cNvPr id="24" name="object 24"/>
          <p:cNvSpPr txBox="1"/>
          <p:nvPr/>
        </p:nvSpPr>
        <p:spPr>
          <a:xfrm>
            <a:off x="1049300" y="2246825"/>
            <a:ext cx="4295775" cy="785280"/>
          </a:xfrm>
          <a:prstGeom prst="rect">
            <a:avLst/>
          </a:prstGeom>
        </p:spPr>
        <p:txBody>
          <a:bodyPr vert="horz" wrap="square" lIns="0" tIns="12065" rIns="0" bIns="0" rtlCol="0">
            <a:spAutoFit/>
          </a:bodyPr>
          <a:lstStyle/>
          <a:p>
            <a:pPr marL="12700" marR="5080">
              <a:lnSpc>
                <a:spcPct val="117700"/>
              </a:lnSpc>
              <a:spcBef>
                <a:spcPts val="95"/>
              </a:spcBef>
            </a:pPr>
            <a:r>
              <a:rPr lang="de-DE" sz="1450" dirty="0">
                <a:cs typeface="Verdana"/>
              </a:rPr>
              <a:t>1. Legen Sie ein Ziel fest: z.B. was will die Organisation in den nächsten Jahren erreichen? Setzen Sie jährliche Ziele, um dies zu erreichen.</a:t>
            </a:r>
            <a:endParaRPr sz="1450" dirty="0">
              <a:cs typeface="Verdana"/>
            </a:endParaRPr>
          </a:p>
        </p:txBody>
      </p:sp>
      <p:sp>
        <p:nvSpPr>
          <p:cNvPr id="25" name="object 25"/>
          <p:cNvSpPr txBox="1"/>
          <p:nvPr/>
        </p:nvSpPr>
        <p:spPr>
          <a:xfrm>
            <a:off x="1049300" y="3287079"/>
            <a:ext cx="4177665" cy="3180422"/>
          </a:xfrm>
          <a:prstGeom prst="rect">
            <a:avLst/>
          </a:prstGeom>
        </p:spPr>
        <p:txBody>
          <a:bodyPr vert="horz" wrap="square" lIns="0" tIns="12065" rIns="0" bIns="0" rtlCol="0">
            <a:spAutoFit/>
          </a:bodyPr>
          <a:lstStyle/>
          <a:p>
            <a:pPr marL="12700" marR="5080">
              <a:lnSpc>
                <a:spcPct val="117700"/>
              </a:lnSpc>
              <a:spcBef>
                <a:spcPts val="95"/>
              </a:spcBef>
            </a:pPr>
            <a:r>
              <a:rPr lang="de-DE" sz="1450" dirty="0">
                <a:cs typeface="Verdana"/>
              </a:rPr>
              <a:t>2. Die definierten Ziele sollten dem in der Satzung/Mission definierten Zweck der Organisation entsprechen, aber durch konkrete Inhalte (z.B. Projekte) konkretisiert werden. Ziel ist es, die Umsetzung der Zwecke und Ziele der Organisation zu planen, um die Teilnahme an Netzwerken effizient zu gestalten.</a:t>
            </a:r>
          </a:p>
          <a:p>
            <a:pPr marL="12700" marR="5080">
              <a:lnSpc>
                <a:spcPct val="117700"/>
              </a:lnSpc>
              <a:spcBef>
                <a:spcPts val="95"/>
              </a:spcBef>
            </a:pPr>
            <a:endParaRPr lang="de-DE" sz="1450" dirty="0">
              <a:cs typeface="Verdana"/>
            </a:endParaRPr>
          </a:p>
          <a:p>
            <a:pPr marL="12700" marR="5080">
              <a:lnSpc>
                <a:spcPct val="117700"/>
              </a:lnSpc>
              <a:spcBef>
                <a:spcPts val="95"/>
              </a:spcBef>
            </a:pPr>
            <a:r>
              <a:rPr lang="de-DE" sz="1450" dirty="0">
                <a:cs typeface="Verdana"/>
              </a:rPr>
              <a:t>3. Nun geht es darum, die geeigneten Ressourcen und Partner zu finden, die das Erreichen der Ziele ermöglichen, und dies sowohl in neuen als auch in bestehenden Netzwerken zu erreichen.</a:t>
            </a:r>
            <a:endParaRPr sz="1450" dirty="0">
              <a:cs typeface="Verdana"/>
            </a:endParaRPr>
          </a:p>
        </p:txBody>
      </p:sp>
      <p:sp>
        <p:nvSpPr>
          <p:cNvPr id="26" name="object 26"/>
          <p:cNvSpPr txBox="1"/>
          <p:nvPr/>
        </p:nvSpPr>
        <p:spPr>
          <a:xfrm>
            <a:off x="7008495" y="1137476"/>
            <a:ext cx="1854756" cy="1341714"/>
          </a:xfrm>
          <a:prstGeom prst="rect">
            <a:avLst/>
          </a:prstGeom>
        </p:spPr>
        <p:txBody>
          <a:bodyPr vert="horz" wrap="square" lIns="0" tIns="12700" rIns="0" bIns="0" rtlCol="0">
            <a:spAutoFit/>
          </a:bodyPr>
          <a:lstStyle/>
          <a:p>
            <a:pPr marL="12700" marR="5080" algn="ctr">
              <a:lnSpc>
                <a:spcPct val="113700"/>
              </a:lnSpc>
              <a:spcBef>
                <a:spcPts val="100"/>
              </a:spcBef>
            </a:pPr>
            <a:r>
              <a:rPr lang="de-DE" sz="1250" dirty="0">
                <a:cs typeface="Verdana"/>
              </a:rPr>
              <a:t>Das wichtigste für erfolgreiches Networking: das Profil schärfen und die Ziele klar vor Augen haben!</a:t>
            </a:r>
          </a:p>
          <a:p>
            <a:pPr marL="12700" marR="5080" algn="ctr">
              <a:lnSpc>
                <a:spcPct val="113700"/>
              </a:lnSpc>
              <a:spcBef>
                <a:spcPts val="100"/>
              </a:spcBef>
            </a:pPr>
            <a:endParaRPr lang="de-DE" sz="1250" dirty="0">
              <a:cs typeface="Verdana"/>
            </a:endParaRPr>
          </a:p>
          <a:p>
            <a:pPr marL="12700" marR="5080" algn="ctr">
              <a:lnSpc>
                <a:spcPct val="113700"/>
              </a:lnSpc>
              <a:spcBef>
                <a:spcPts val="100"/>
              </a:spcBef>
            </a:pPr>
            <a:endParaRPr sz="1250" dirty="0">
              <a:cs typeface="Verdana"/>
            </a:endParaRPr>
          </a:p>
        </p:txBody>
      </p:sp>
      <p:sp>
        <p:nvSpPr>
          <p:cNvPr id="27" name="object 27"/>
          <p:cNvSpPr txBox="1"/>
          <p:nvPr/>
        </p:nvSpPr>
        <p:spPr>
          <a:xfrm>
            <a:off x="848041" y="6608646"/>
            <a:ext cx="6864350" cy="730328"/>
          </a:xfrm>
          <a:prstGeom prst="rect">
            <a:avLst/>
          </a:prstGeom>
        </p:spPr>
        <p:txBody>
          <a:bodyPr vert="horz" wrap="square" lIns="0" tIns="12065" rIns="0" bIns="0" rtlCol="0">
            <a:spAutoFit/>
          </a:bodyPr>
          <a:lstStyle/>
          <a:p>
            <a:pPr marL="2479040">
              <a:lnSpc>
                <a:spcPct val="100000"/>
              </a:lnSpc>
              <a:spcBef>
                <a:spcPts val="1345"/>
              </a:spcBef>
            </a:pPr>
            <a:r>
              <a:rPr sz="900" spc="-15" dirty="0">
                <a:cs typeface="Verdana"/>
              </a:rPr>
              <a:t>Source:</a:t>
            </a:r>
            <a:r>
              <a:rPr sz="900" spc="-45" dirty="0">
                <a:cs typeface="Verdana"/>
              </a:rPr>
              <a:t> </a:t>
            </a:r>
            <a:r>
              <a:rPr sz="900" spc="10" dirty="0">
                <a:cs typeface="Verdana"/>
              </a:rPr>
              <a:t>Strategische</a:t>
            </a:r>
            <a:r>
              <a:rPr sz="900" spc="-40" dirty="0">
                <a:cs typeface="Verdana"/>
              </a:rPr>
              <a:t> </a:t>
            </a:r>
            <a:r>
              <a:rPr sz="900" spc="35" dirty="0">
                <a:cs typeface="Verdana"/>
              </a:rPr>
              <a:t>Planung</a:t>
            </a:r>
            <a:r>
              <a:rPr sz="900" spc="-45" dirty="0">
                <a:cs typeface="Verdana"/>
              </a:rPr>
              <a:t> </a:t>
            </a:r>
            <a:r>
              <a:rPr sz="900" spc="10" dirty="0">
                <a:cs typeface="Verdana"/>
              </a:rPr>
              <a:t>erfolgreicher</a:t>
            </a:r>
            <a:r>
              <a:rPr sz="900" spc="-40" dirty="0">
                <a:cs typeface="Verdana"/>
              </a:rPr>
              <a:t> </a:t>
            </a:r>
            <a:r>
              <a:rPr sz="900" spc="10" dirty="0">
                <a:cs typeface="Verdana"/>
              </a:rPr>
              <a:t>Netzwerkarbeit-</a:t>
            </a:r>
            <a:r>
              <a:rPr sz="900" spc="-45" dirty="0">
                <a:cs typeface="Verdana"/>
              </a:rPr>
              <a:t> </a:t>
            </a:r>
            <a:r>
              <a:rPr sz="900" spc="20" dirty="0">
                <a:cs typeface="Verdana"/>
              </a:rPr>
              <a:t>Ein</a:t>
            </a:r>
            <a:r>
              <a:rPr sz="900" spc="-40" dirty="0">
                <a:cs typeface="Verdana"/>
              </a:rPr>
              <a:t> </a:t>
            </a:r>
            <a:r>
              <a:rPr sz="900" spc="15" dirty="0">
                <a:cs typeface="Verdana"/>
              </a:rPr>
              <a:t>Leitfaden</a:t>
            </a:r>
            <a:r>
              <a:rPr sz="900" spc="-45" dirty="0">
                <a:cs typeface="Verdana"/>
              </a:rPr>
              <a:t> </a:t>
            </a:r>
            <a:r>
              <a:rPr sz="900" spc="5" dirty="0">
                <a:cs typeface="Verdana"/>
              </a:rPr>
              <a:t>für</a:t>
            </a:r>
            <a:r>
              <a:rPr sz="900" spc="-40" dirty="0">
                <a:cs typeface="Verdana"/>
              </a:rPr>
              <a:t> </a:t>
            </a:r>
            <a:r>
              <a:rPr sz="900" spc="10" dirty="0">
                <a:cs typeface="Verdana"/>
              </a:rPr>
              <a:t>Migrantenorganisationen,</a:t>
            </a:r>
            <a:endParaRPr sz="900" dirty="0">
              <a:cs typeface="Verdana"/>
            </a:endParaRPr>
          </a:p>
          <a:p>
            <a:pPr marL="2479040">
              <a:lnSpc>
                <a:spcPct val="100000"/>
              </a:lnSpc>
              <a:spcBef>
                <a:spcPts val="105"/>
              </a:spcBef>
            </a:pPr>
            <a:r>
              <a:rPr sz="900" dirty="0">
                <a:cs typeface="Verdana"/>
              </a:rPr>
              <a:t>Herausgeber:</a:t>
            </a:r>
            <a:r>
              <a:rPr sz="900" spc="-50" dirty="0">
                <a:cs typeface="Verdana"/>
              </a:rPr>
              <a:t> </a:t>
            </a:r>
            <a:r>
              <a:rPr sz="900" spc="15" dirty="0">
                <a:cs typeface="Verdana"/>
              </a:rPr>
              <a:t>Der</a:t>
            </a:r>
            <a:r>
              <a:rPr sz="900" spc="-45" dirty="0">
                <a:cs typeface="Verdana"/>
              </a:rPr>
              <a:t> </a:t>
            </a:r>
            <a:r>
              <a:rPr sz="900" spc="10" dirty="0">
                <a:cs typeface="Verdana"/>
              </a:rPr>
              <a:t>Paritätische</a:t>
            </a:r>
            <a:r>
              <a:rPr sz="900" spc="-45" dirty="0">
                <a:cs typeface="Verdana"/>
              </a:rPr>
              <a:t> </a:t>
            </a:r>
            <a:r>
              <a:rPr sz="900" spc="5" dirty="0">
                <a:cs typeface="Verdana"/>
              </a:rPr>
              <a:t>Gesamtverband,</a:t>
            </a:r>
            <a:r>
              <a:rPr sz="900" spc="-45" dirty="0">
                <a:cs typeface="Verdana"/>
              </a:rPr>
              <a:t> </a:t>
            </a:r>
            <a:r>
              <a:rPr sz="900" spc="-135" dirty="0">
                <a:cs typeface="Verdana"/>
              </a:rPr>
              <a:t>1.  </a:t>
            </a:r>
            <a:r>
              <a:rPr sz="900" spc="15" dirty="0">
                <a:cs typeface="Verdana"/>
              </a:rPr>
              <a:t>Auflage</a:t>
            </a:r>
            <a:r>
              <a:rPr sz="900" spc="-50" dirty="0">
                <a:cs typeface="Verdana"/>
              </a:rPr>
              <a:t> </a:t>
            </a:r>
            <a:r>
              <a:rPr sz="900" spc="-90" dirty="0">
                <a:cs typeface="Verdana"/>
              </a:rPr>
              <a:t>2011</a:t>
            </a:r>
            <a:endParaRPr sz="900" dirty="0">
              <a:cs typeface="Verdana"/>
            </a:endParaRPr>
          </a:p>
          <a:p>
            <a:pPr marL="2479040">
              <a:lnSpc>
                <a:spcPct val="100000"/>
              </a:lnSpc>
              <a:spcBef>
                <a:spcPts val="105"/>
              </a:spcBef>
            </a:pPr>
            <a:r>
              <a:rPr sz="900" dirty="0">
                <a:cs typeface="Verdana"/>
              </a:rPr>
              <a:t>https://</a:t>
            </a:r>
            <a:r>
              <a:rPr sz="900" dirty="0">
                <a:cs typeface="Verdana"/>
                <a:hlinkClick r:id="rId9"/>
              </a:rPr>
              <a:t>www.house-of-resources.berlin/wp-content/uploads/2017/06/A4_MSO-netzwerkarbeit_web.pdf</a:t>
            </a:r>
            <a:endParaRPr sz="900" dirty="0">
              <a:cs typeface="Verdana"/>
            </a:endParaRPr>
          </a:p>
        </p:txBody>
      </p:sp>
      <p:cxnSp>
        <p:nvCxnSpPr>
          <p:cNvPr id="28" name="Straight Connector 27">
            <a:extLst>
              <a:ext uri="{FF2B5EF4-FFF2-40B4-BE49-F238E27FC236}">
                <a16:creationId xmlns="" xmlns:a16="http://schemas.microsoft.com/office/drawing/2014/main" id="{754F122F-ED65-5781-0CBA-4375CDC2302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 xmlns:a16="http://schemas.microsoft.com/office/drawing/2014/main" id="{EBF05F6A-7F5D-BDB4-B737-15619F05B7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21" name="Textfeld 20">
            <a:extLst>
              <a:ext uri="{FF2B5EF4-FFF2-40B4-BE49-F238E27FC236}">
                <a16:creationId xmlns="" xmlns:a16="http://schemas.microsoft.com/office/drawing/2014/main" id="{90EAC6EE-E8A5-7354-D634-577D0C9C080D}"/>
              </a:ext>
            </a:extLst>
          </p:cNvPr>
          <p:cNvSpPr txBox="1"/>
          <p:nvPr/>
        </p:nvSpPr>
        <p:spPr>
          <a:xfrm>
            <a:off x="1049300" y="466319"/>
            <a:ext cx="4602200" cy="1015663"/>
          </a:xfrm>
          <a:prstGeom prst="rect">
            <a:avLst/>
          </a:prstGeom>
          <a:noFill/>
        </p:spPr>
        <p:txBody>
          <a:bodyPr wrap="square" rtlCol="0">
            <a:spAutoFit/>
          </a:bodyPr>
          <a:lstStyle/>
          <a:p>
            <a:r>
              <a:rPr lang="de-DE" sz="3000" b="1" dirty="0">
                <a:solidFill>
                  <a:schemeClr val="tx2">
                    <a:lumMod val="75000"/>
                  </a:schemeClr>
                </a:solidFill>
              </a:rPr>
              <a:t>Strategische Planung von Netzwerkarbeit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1927</Words>
  <Application>Microsoft Office PowerPoint</Application>
  <PresentationFormat>Benutzerdefiniert</PresentationFormat>
  <Paragraphs>171</Paragraphs>
  <Slides>21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Magneto</vt:lpstr>
      <vt:lpstr>Montserrat</vt:lpstr>
      <vt:lpstr>Tahoma</vt:lpstr>
      <vt:lpstr>Verdana</vt:lpstr>
      <vt:lpstr>Office Theme</vt:lpstr>
      <vt:lpstr>Modul: Netzwerk-und Lobbyarbeit</vt:lpstr>
      <vt:lpstr>PowerPoint-Präsentation</vt:lpstr>
      <vt:lpstr>PowerPoint-Präsentation</vt:lpstr>
      <vt:lpstr>Warum ist die Vernetzung wichtig?</vt:lpstr>
      <vt:lpstr>Die zusätzliche Arbeitsbelastung sollte im Rahmen der Organisation diskutiert werden</vt:lpstr>
      <vt:lpstr>Was sind Netzwerke?</vt:lpstr>
      <vt:lpstr>Beispiele für nationale und regionale Netzwerke</vt:lpstr>
      <vt:lpstr>Definition relevanter Stakeholder (Stakeholder Analyse)</vt:lpstr>
      <vt:lpstr>PowerPoint-Präsentation</vt:lpstr>
      <vt:lpstr>Strategische Planung von Netzwerkarbeit (2)</vt:lpstr>
      <vt:lpstr>Strategische Planung von Netzwerkarbeit (3)</vt:lpstr>
      <vt:lpstr>EXKURS: Lobbyarbeit</vt:lpstr>
      <vt:lpstr>Warum machen organisationen Lobbyarbeit? </vt:lpstr>
      <vt:lpstr>Wie macht man erfolgreiche Lobbyarbeit?</vt:lpstr>
      <vt:lpstr>PowerPoint-Präsentation</vt:lpstr>
      <vt:lpstr>PowerPoint-Präsentation</vt:lpstr>
      <vt:lpstr>Stakeholder-Mapping</vt:lpstr>
      <vt:lpstr>Wie sollte man seine Anliegen kommunizieren? (1)</vt:lpstr>
      <vt:lpstr>Wie sollte man sein Anliegen kommunizieren? (2)</vt:lpstr>
      <vt:lpstr>PowerPoint-Präsentation</vt:lpstr>
      <vt:lpstr>Weiterführende 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Networking &amp; Advocacy.pdf</dc:title>
  <dc:creator>Stefan</dc:creator>
  <cp:lastModifiedBy>move</cp:lastModifiedBy>
  <cp:revision>17</cp:revision>
  <dcterms:created xsi:type="dcterms:W3CDTF">2022-09-19T18:22:20Z</dcterms:created>
  <dcterms:modified xsi:type="dcterms:W3CDTF">2022-11-29T12:05:12Z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Vorschau</vt:lpwstr>
  </property>
  <property fmtid="{D5CDD505-2E9C-101B-9397-08002B2CF9AE}" pid="4" name="LastSaved">
    <vt:filetime>2022-09-19T00:00:00Z</vt:filetime>
  </property>
</Properties>
</file>