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70" r:id="rId10"/>
    <p:sldId id="271" r:id="rId11"/>
    <p:sldId id="272" r:id="rId12"/>
    <p:sldId id="264" r:id="rId13"/>
    <p:sldId id="265" r:id="rId14"/>
    <p:sldId id="266" r:id="rId15"/>
    <p:sldId id="267" r:id="rId16"/>
    <p:sldId id="269" r:id="rId17"/>
  </p:sldIdLst>
  <p:sldSz cx="9753600" cy="7315200"/>
  <p:notesSz cx="9753600" cy="73152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1"/>
  </p:normalViewPr>
  <p:slideViewPr>
    <p:cSldViewPr>
      <p:cViewPr>
        <p:scale>
          <a:sx n="93" d="100"/>
          <a:sy n="93" d="100"/>
        </p:scale>
        <p:origin x="-1140" y="186"/>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4225925" cy="365125"/>
          </a:xfrm>
          <a:prstGeom prst="rect">
            <a:avLst/>
          </a:prstGeom>
        </p:spPr>
        <p:txBody>
          <a:bodyPr vert="horz" lIns="91440" tIns="45720" rIns="91440" bIns="45720" rtlCol="0"/>
          <a:lstStyle>
            <a:lvl1pPr algn="l">
              <a:defRPr sz="1200"/>
            </a:lvl1pPr>
          </a:lstStyle>
          <a:p>
            <a:endParaRPr lang="en-GB"/>
          </a:p>
        </p:txBody>
      </p:sp>
      <p:sp>
        <p:nvSpPr>
          <p:cNvPr id="3" name="Ograda datuma 2"/>
          <p:cNvSpPr>
            <a:spLocks noGrp="1"/>
          </p:cNvSpPr>
          <p:nvPr>
            <p:ph type="dt" idx="1"/>
          </p:nvPr>
        </p:nvSpPr>
        <p:spPr>
          <a:xfrm>
            <a:off x="5524500" y="0"/>
            <a:ext cx="4227513" cy="365125"/>
          </a:xfrm>
          <a:prstGeom prst="rect">
            <a:avLst/>
          </a:prstGeom>
        </p:spPr>
        <p:txBody>
          <a:bodyPr vert="horz" lIns="91440" tIns="45720" rIns="91440" bIns="45720" rtlCol="0"/>
          <a:lstStyle>
            <a:lvl1pPr algn="r">
              <a:defRPr sz="1200"/>
            </a:lvl1pPr>
          </a:lstStyle>
          <a:p>
            <a:fld id="{C55A3BC3-7D29-40B5-B0F7-2EC2CA07AAA8}" type="datetimeFigureOut">
              <a:rPr lang="en-GB" smtClean="0"/>
              <a:t>29/11/2022</a:t>
            </a:fld>
            <a:endParaRPr lang="en-GB"/>
          </a:p>
        </p:txBody>
      </p:sp>
      <p:sp>
        <p:nvSpPr>
          <p:cNvPr id="4" name="Ograda stranske slike 3"/>
          <p:cNvSpPr>
            <a:spLocks noGrp="1" noRot="1" noChangeAspect="1"/>
          </p:cNvSpPr>
          <p:nvPr>
            <p:ph type="sldImg" idx="2"/>
          </p:nvPr>
        </p:nvSpPr>
        <p:spPr>
          <a:xfrm>
            <a:off x="3048000" y="549275"/>
            <a:ext cx="3657600" cy="2743200"/>
          </a:xfrm>
          <a:prstGeom prst="rect">
            <a:avLst/>
          </a:prstGeom>
          <a:noFill/>
          <a:ln w="12700">
            <a:solidFill>
              <a:prstClr val="black"/>
            </a:solidFill>
          </a:ln>
        </p:spPr>
        <p:txBody>
          <a:bodyPr vert="horz" lIns="91440" tIns="45720" rIns="91440" bIns="45720" rtlCol="0" anchor="ctr"/>
          <a:lstStyle/>
          <a:p>
            <a:endParaRPr lang="en-GB"/>
          </a:p>
        </p:txBody>
      </p:sp>
      <p:sp>
        <p:nvSpPr>
          <p:cNvPr id="5" name="Ograda opomb 4"/>
          <p:cNvSpPr>
            <a:spLocks noGrp="1"/>
          </p:cNvSpPr>
          <p:nvPr>
            <p:ph type="body" sz="quarter" idx="3"/>
          </p:nvPr>
        </p:nvSpPr>
        <p:spPr>
          <a:xfrm>
            <a:off x="974725" y="3475038"/>
            <a:ext cx="7804150" cy="3290887"/>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6" name="Ograda noge 5"/>
          <p:cNvSpPr>
            <a:spLocks noGrp="1"/>
          </p:cNvSpPr>
          <p:nvPr>
            <p:ph type="ftr" sz="quarter" idx="4"/>
          </p:nvPr>
        </p:nvSpPr>
        <p:spPr>
          <a:xfrm>
            <a:off x="0" y="6948488"/>
            <a:ext cx="4225925" cy="365125"/>
          </a:xfrm>
          <a:prstGeom prst="rect">
            <a:avLst/>
          </a:prstGeom>
        </p:spPr>
        <p:txBody>
          <a:bodyPr vert="horz" lIns="91440" tIns="45720" rIns="91440" bIns="45720" rtlCol="0" anchor="b"/>
          <a:lstStyle>
            <a:lvl1pPr algn="l">
              <a:defRPr sz="1200"/>
            </a:lvl1pPr>
          </a:lstStyle>
          <a:p>
            <a:endParaRPr lang="en-GB"/>
          </a:p>
        </p:txBody>
      </p:sp>
      <p:sp>
        <p:nvSpPr>
          <p:cNvPr id="7" name="Ograda številke diapozitiva 6"/>
          <p:cNvSpPr>
            <a:spLocks noGrp="1"/>
          </p:cNvSpPr>
          <p:nvPr>
            <p:ph type="sldNum" sz="quarter" idx="5"/>
          </p:nvPr>
        </p:nvSpPr>
        <p:spPr>
          <a:xfrm>
            <a:off x="5524500" y="6948488"/>
            <a:ext cx="4227513" cy="365125"/>
          </a:xfrm>
          <a:prstGeom prst="rect">
            <a:avLst/>
          </a:prstGeom>
        </p:spPr>
        <p:txBody>
          <a:bodyPr vert="horz" lIns="91440" tIns="45720" rIns="91440" bIns="45720" rtlCol="0" anchor="b"/>
          <a:lstStyle>
            <a:lvl1pPr algn="r">
              <a:defRPr sz="1200"/>
            </a:lvl1pPr>
          </a:lstStyle>
          <a:p>
            <a:fld id="{1A27A649-37A7-47D2-A002-CD4C3B5E5A9B}" type="slidenum">
              <a:rPr lang="en-GB" smtClean="0"/>
              <a:t>‹#›</a:t>
            </a:fld>
            <a:endParaRPr lang="en-GB"/>
          </a:p>
        </p:txBody>
      </p:sp>
    </p:spTree>
    <p:extLst>
      <p:ext uri="{BB962C8B-B14F-4D97-AF65-F5344CB8AC3E}">
        <p14:creationId xmlns:p14="http://schemas.microsoft.com/office/powerpoint/2010/main" val="255026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Tukaj navedi primere dobre prakse iz</a:t>
            </a:r>
            <a:r>
              <a:rPr lang="sl-SI" baseline="0" dirty="0" smtClean="0"/>
              <a:t> Slovenije.</a:t>
            </a:r>
            <a:endParaRPr lang="en-GB" dirty="0"/>
          </a:p>
        </p:txBody>
      </p:sp>
      <p:sp>
        <p:nvSpPr>
          <p:cNvPr id="4" name="Ograda številke diapozitiva 3"/>
          <p:cNvSpPr>
            <a:spLocks noGrp="1"/>
          </p:cNvSpPr>
          <p:nvPr>
            <p:ph type="sldNum" sz="quarter" idx="10"/>
          </p:nvPr>
        </p:nvSpPr>
        <p:spPr/>
        <p:txBody>
          <a:bodyPr/>
          <a:lstStyle/>
          <a:p>
            <a:fld id="{1A27A649-37A7-47D2-A002-CD4C3B5E5A9B}" type="slidenum">
              <a:rPr lang="en-GB" smtClean="0"/>
              <a:t>11</a:t>
            </a:fld>
            <a:endParaRPr lang="en-GB"/>
          </a:p>
        </p:txBody>
      </p:sp>
    </p:spTree>
    <p:extLst>
      <p:ext uri="{BB962C8B-B14F-4D97-AF65-F5344CB8AC3E}">
        <p14:creationId xmlns:p14="http://schemas.microsoft.com/office/powerpoint/2010/main" val="355887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95761" y="3498728"/>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52720" y="1285306"/>
            <a:ext cx="638175" cy="66675"/>
          </a:xfrm>
          <a:custGeom>
            <a:avLst/>
            <a:gdLst/>
            <a:ahLst/>
            <a:cxnLst/>
            <a:rect l="l" t="t" r="r" b="b"/>
            <a:pathLst>
              <a:path w="638175" h="66675">
                <a:moveTo>
                  <a:pt x="638174" y="66674"/>
                </a:moveTo>
                <a:lnTo>
                  <a:pt x="0" y="66674"/>
                </a:lnTo>
                <a:lnTo>
                  <a:pt x="0" y="0"/>
                </a:lnTo>
                <a:lnTo>
                  <a:pt x="638174" y="0"/>
                </a:lnTo>
                <a:lnTo>
                  <a:pt x="638174"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324" y="680228"/>
            <a:ext cx="8684950" cy="939800"/>
          </a:xfrm>
          <a:prstGeom prst="rect">
            <a:avLst/>
          </a:prstGeom>
        </p:spPr>
        <p:txBody>
          <a:bodyPr wrap="square" lIns="0" tIns="0" rIns="0" bIns="0">
            <a:spAutoFit/>
          </a:bodyPr>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a:xfrm>
            <a:off x="254873" y="2257674"/>
            <a:ext cx="9243852" cy="39160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berlin.de/lb/intmig/themen/partizipation-in-der-migrationsgesellschaft/#Materiali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stiftung-spi.de/fileadmin/user_upload/Dokumente/veroeffentlichungen/mbt_praxischeck_vielfalt_beteiligung_inklusion_2020.pdf" TargetMode="External"/><Relationship Id="rId4" Type="http://schemas.openxmlformats.org/officeDocument/2006/relationships/hyperlink" Target="https://www.bpb.de/kurz-knapp/lexika/handwoerterbuch-politisches-system/202091/politische-partizip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hyperlink" Target="https://home-affairs.ec.europa.eu/index_en" TargetMode="External"/><Relationship Id="rId13" Type="http://schemas.openxmlformats.org/officeDocument/2006/relationships/hyperlink" Target="https://www.varuh-rs.si/porocila-projekti/publikacije-gradiva/letna-porocila-priporocila-dz-odzivna-porocila-vlade/" TargetMode="External"/><Relationship Id="rId3" Type="http://schemas.openxmlformats.org/officeDocument/2006/relationships/hyperlink" Target="https://ec.europa.eu/migrant-integration/library-document/common-basic-principles-immigrant-integration-policy-eu_en" TargetMode="External"/><Relationship Id="rId7" Type="http://schemas.openxmlformats.org/officeDocument/2006/relationships/hyperlink" Target="https://www.youtube.com/watch?v=h-aZAdUEl4c" TargetMode="External"/><Relationship Id="rId12" Type="http://schemas.openxmlformats.org/officeDocument/2006/relationships/hyperlink" Target="https://www.mirovni-institut.si/publikacije/"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ec.europa.eu/commission/presscorner/detail/en/qanda_20_2179" TargetMode="External"/><Relationship Id="rId11" Type="http://schemas.openxmlformats.org/officeDocument/2006/relationships/hyperlink" Target="https://www.dvk-rs.si/volitve-in-referendumi/lokalne-volitve/" TargetMode="External"/><Relationship Id="rId5" Type="http://schemas.openxmlformats.org/officeDocument/2006/relationships/hyperlink" Target="https://fra.europa.eu/sites/default/files/fra_uploads/fra-2017-together-in-the-eu_en.pdf" TargetMode="External"/><Relationship Id="rId15" Type="http://schemas.openxmlformats.org/officeDocument/2006/relationships/image" Target="../media/image5.png"/><Relationship Id="rId10" Type="http://schemas.openxmlformats.org/officeDocument/2006/relationships/hyperlink" Target="https://www.gov.si/" TargetMode="External"/><Relationship Id="rId4" Type="http://schemas.openxmlformats.org/officeDocument/2006/relationships/hyperlink" Target="https://rm.coe.int/168007bd26" TargetMode="External"/><Relationship Id="rId9" Type="http://schemas.openxmlformats.org/officeDocument/2006/relationships/hyperlink" Target="https://www.idea.int/data-tools" TargetMode="External"/><Relationship Id="rId14" Type="http://schemas.openxmlformats.org/officeDocument/2006/relationships/hyperlink" Target="https://zagovornik.si/izdelki-zagovornika/letno-porocil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www.24ur.com/novice/slovenija/tujci-lahko-volijo.html" TargetMode="External"/><Relationship Id="rId5" Type="http://schemas.openxmlformats.org/officeDocument/2006/relationships/image" Target="../media/image5.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47748" y="0"/>
            <a:ext cx="6905625" cy="7315200"/>
            <a:chOff x="2847748" y="0"/>
            <a:chExt cx="6905625" cy="7315200"/>
          </a:xfrm>
        </p:grpSpPr>
        <p:sp>
          <p:nvSpPr>
            <p:cNvPr id="3" name="object 3"/>
            <p:cNvSpPr/>
            <p:nvPr/>
          </p:nvSpPr>
          <p:spPr>
            <a:xfrm>
              <a:off x="2847748" y="0"/>
              <a:ext cx="6905625" cy="7315200"/>
            </a:xfrm>
            <a:custGeom>
              <a:avLst/>
              <a:gdLst/>
              <a:ahLst/>
              <a:cxnLst/>
              <a:rect l="l" t="t" r="r" b="b"/>
              <a:pathLst>
                <a:path w="6905625" h="7315200">
                  <a:moveTo>
                    <a:pt x="6905624" y="7315199"/>
                  </a:moveTo>
                  <a:lnTo>
                    <a:pt x="0" y="7315199"/>
                  </a:lnTo>
                  <a:lnTo>
                    <a:pt x="0" y="0"/>
                  </a:lnTo>
                  <a:lnTo>
                    <a:pt x="6905624" y="0"/>
                  </a:lnTo>
                  <a:lnTo>
                    <a:pt x="6905624" y="7315199"/>
                  </a:lnTo>
                  <a:close/>
                </a:path>
              </a:pathLst>
            </a:custGeom>
            <a:solidFill>
              <a:srgbClr val="FDCF60"/>
            </a:solidFill>
          </p:spPr>
          <p:txBody>
            <a:bodyPr wrap="square" lIns="0" tIns="0" rIns="0" bIns="0" rtlCol="0"/>
            <a:lstStyle/>
            <a:p>
              <a:endParaRPr/>
            </a:p>
          </p:txBody>
        </p:sp>
        <p:pic>
          <p:nvPicPr>
            <p:cNvPr id="4" name="object 4"/>
            <p:cNvPicPr/>
            <p:nvPr/>
          </p:nvPicPr>
          <p:blipFill>
            <a:blip r:embed="rId2"/>
            <a:stretch>
              <a:fillRect/>
            </a:stretch>
          </p:blipFill>
          <p:spPr>
            <a:xfrm>
              <a:off x="8142294" y="228600"/>
              <a:ext cx="1331498" cy="970534"/>
            </a:xfrm>
            <a:prstGeom prst="rect">
              <a:avLst/>
            </a:prstGeom>
          </p:spPr>
        </p:pic>
      </p:grpSp>
      <p:pic>
        <p:nvPicPr>
          <p:cNvPr id="5" name="object 5"/>
          <p:cNvPicPr/>
          <p:nvPr/>
        </p:nvPicPr>
        <p:blipFill>
          <a:blip r:embed="rId3"/>
          <a:stretch>
            <a:fillRect/>
          </a:stretch>
        </p:blipFill>
        <p:spPr>
          <a:xfrm>
            <a:off x="77404" y="6410556"/>
            <a:ext cx="1410488" cy="850361"/>
          </a:xfrm>
          <a:prstGeom prst="rect">
            <a:avLst/>
          </a:prstGeom>
        </p:spPr>
      </p:pic>
      <p:pic>
        <p:nvPicPr>
          <p:cNvPr id="6" name="object 6"/>
          <p:cNvPicPr/>
          <p:nvPr/>
        </p:nvPicPr>
        <p:blipFill>
          <a:blip r:embed="rId4"/>
          <a:stretch>
            <a:fillRect/>
          </a:stretch>
        </p:blipFill>
        <p:spPr>
          <a:xfrm>
            <a:off x="5085126" y="3760323"/>
            <a:ext cx="4664429" cy="3553133"/>
          </a:xfrm>
          <a:prstGeom prst="rect">
            <a:avLst/>
          </a:prstGeom>
        </p:spPr>
      </p:pic>
      <p:sp>
        <p:nvSpPr>
          <p:cNvPr id="7" name="object 7"/>
          <p:cNvSpPr txBox="1"/>
          <p:nvPr/>
        </p:nvSpPr>
        <p:spPr>
          <a:xfrm>
            <a:off x="782648" y="1981200"/>
            <a:ext cx="5605780" cy="1778635"/>
          </a:xfrm>
          <a:prstGeom prst="rect">
            <a:avLst/>
          </a:prstGeom>
        </p:spPr>
        <p:txBody>
          <a:bodyPr vert="horz" wrap="square" lIns="0" tIns="119380" rIns="0" bIns="0" rtlCol="0">
            <a:spAutoFit/>
          </a:bodyPr>
          <a:lstStyle/>
          <a:p>
            <a:pPr marL="12700" marR="5080">
              <a:lnSpc>
                <a:spcPts val="6450"/>
              </a:lnSpc>
              <a:spcBef>
                <a:spcPts val="940"/>
              </a:spcBef>
            </a:pPr>
            <a:r>
              <a:rPr lang="sl" sz="6000" b="0" i="0" strike="noStrike" cap="none" spc="0" baseline="0" dirty="0">
                <a:solidFill>
                  <a:srgbClr val="0C45A6"/>
                </a:solidFill>
                <a:effectLst/>
                <a:latin typeface="Calibri"/>
                <a:ea typeface="Calibri"/>
                <a:cs typeface="Calibri"/>
              </a:rPr>
              <a:t>Modul:  Politična participacija</a:t>
            </a:r>
            <a:endParaRPr sz="6000" dirty="0">
              <a:cs typeface="Tahoma"/>
            </a:endParaRPr>
          </a:p>
        </p:txBody>
      </p:sp>
      <p:pic>
        <p:nvPicPr>
          <p:cNvPr id="8" name="Picture 7" descr="Text&#10;&#10;Description automatically generated">
            <a:extLst>
              <a:ext uri="{FF2B5EF4-FFF2-40B4-BE49-F238E27FC236}">
                <a16:creationId xmlns:a16="http://schemas.microsoft.com/office/drawing/2014/main" xmlns="" id="{3E4F76FA-4AB9-0783-AD99-46890743D798}"/>
              </a:ext>
            </a:extLst>
          </p:cNvPr>
          <p:cNvPicPr/>
          <p:nvPr/>
        </p:nvPicPr>
        <p:blipFill>
          <a:blip r:embed="rId5">
            <a:extLst>
              <a:ext uri="{28A0092B-C50C-407E-A947-70E740481C1C}">
                <a14:useLocalDpi xmlns:a14="http://schemas.microsoft.com/office/drawing/2010/main" val="0"/>
              </a:ext>
            </a:extLst>
          </a:blip>
          <a:stretch>
            <a:fillRect/>
          </a:stretch>
        </p:blipFill>
        <p:spPr>
          <a:xfrm>
            <a:off x="279808" y="451213"/>
            <a:ext cx="2416167" cy="539387"/>
          </a:xfrm>
          <a:prstGeom prst="rect">
            <a:avLst/>
          </a:prstGeom>
        </p:spPr>
      </p:pic>
      <p:sp>
        <p:nvSpPr>
          <p:cNvPr id="9" name="Textfeld 7">
            <a:extLst>
              <a:ext uri="{FF2B5EF4-FFF2-40B4-BE49-F238E27FC236}">
                <a16:creationId xmlns:a16="http://schemas.microsoft.com/office/drawing/2014/main" xmlns="" id="{BE658F87-708D-8C76-1911-25B6B0FD97AC}"/>
              </a:ext>
            </a:extLst>
          </p:cNvPr>
          <p:cNvSpPr txBox="1"/>
          <p:nvPr/>
        </p:nvSpPr>
        <p:spPr>
          <a:xfrm>
            <a:off x="1677765" y="6496662"/>
            <a:ext cx="5360894" cy="548640"/>
          </a:xfrm>
          <a:prstGeom prst="rect">
            <a:avLst/>
          </a:prstGeom>
          <a:noFill/>
        </p:spPr>
        <p:txBody>
          <a:bodyPr wrap="square" rtlCol="0">
            <a:spAutoFit/>
          </a:bodyPr>
          <a:lstStyle/>
          <a:p>
            <a:r>
              <a:rPr lang="sl" sz="1000" b="0" i="1" strike="noStrike" cap="none" spc="0" baseline="0">
                <a:solidFill>
                  <a:srgbClr val="000000"/>
                </a:solidFill>
                <a:effectLst/>
                <a:latin typeface="Calibri"/>
                <a:ea typeface="Calibri"/>
                <a:cs typeface="Calibri"/>
              </a:rPr>
              <a:t>Projekt sofinancira Sklad Evropske unije za azil, migracije in vključevanje. Vsebina te predstavitve predstavlja samo stališča projektnega partnerstva EMVI in je njihova izključna odgovornost. Evropska komisija ne prevzema nobene odgovornosti za uporabo informacij, ki jih vsebuje.</a:t>
            </a:r>
            <a:endParaRPr lang="de-AT" sz="1000" i="1"/>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BAC2FCA-4629-1422-FC6E-B927842EF1B7}"/>
              </a:ext>
            </a:extLst>
          </p:cNvPr>
          <p:cNvSpPr>
            <a:spLocks noGrp="1"/>
          </p:cNvSpPr>
          <p:nvPr>
            <p:ph type="title"/>
          </p:nvPr>
        </p:nvSpPr>
        <p:spPr>
          <a:xfrm>
            <a:off x="534324" y="680228"/>
            <a:ext cx="8684950" cy="487680"/>
          </a:xfrm>
        </p:spPr>
        <p:txBody>
          <a:bodyPr/>
          <a:lstStyle/>
          <a:p>
            <a:r>
              <a:rPr lang="sl" sz="3200" b="1" i="0" strike="noStrike" cap="none" spc="0" baseline="0">
                <a:solidFill>
                  <a:srgbClr val="0C45A6"/>
                </a:solidFill>
                <a:effectLst/>
                <a:latin typeface="Calibri"/>
                <a:ea typeface="Calibri"/>
                <a:cs typeface="Calibri"/>
              </a:rPr>
              <a:t>2. Migrantske organizacije</a:t>
            </a:r>
            <a:endParaRPr lang="en-GB">
              <a:latin typeface="+mn-lt"/>
            </a:endParaRPr>
          </a:p>
        </p:txBody>
      </p:sp>
      <p:sp>
        <p:nvSpPr>
          <p:cNvPr id="4" name="Textfeld 3">
            <a:extLst>
              <a:ext uri="{FF2B5EF4-FFF2-40B4-BE49-F238E27FC236}">
                <a16:creationId xmlns:a16="http://schemas.microsoft.com/office/drawing/2014/main" xmlns="" id="{108001B0-6B60-881C-AEB7-7018D0FB317D}"/>
              </a:ext>
            </a:extLst>
          </p:cNvPr>
          <p:cNvSpPr txBox="1"/>
          <p:nvPr/>
        </p:nvSpPr>
        <p:spPr>
          <a:xfrm>
            <a:off x="685800" y="3974739"/>
            <a:ext cx="5334000" cy="2560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l" sz="1800" b="0" i="0" strike="noStrike" cap="none" spc="0" baseline="0" dirty="0">
                <a:solidFill>
                  <a:srgbClr val="000000"/>
                </a:solidFill>
                <a:effectLst/>
                <a:latin typeface="Calibri"/>
                <a:ea typeface="Calibri"/>
                <a:cs typeface="Calibri"/>
              </a:rPr>
              <a:t>Ustanovitev migrantske organizacije je dobra praksa, ker:</a:t>
            </a:r>
            <a:endParaRPr lang="en-GB" dirty="0"/>
          </a:p>
          <a:p>
            <a:pPr marL="285750" indent="-285750">
              <a:buFont typeface="Arial" panose="020B0604020202020204" pitchFamily="34" charset="0"/>
              <a:buChar char="•"/>
            </a:pPr>
            <a:r>
              <a:rPr lang="sl" sz="1800" b="0" i="0" strike="noStrike" cap="none" spc="0" baseline="0" dirty="0">
                <a:solidFill>
                  <a:srgbClr val="000000"/>
                </a:solidFill>
                <a:effectLst/>
                <a:latin typeface="Calibri"/>
                <a:ea typeface="Calibri"/>
                <a:cs typeface="Calibri"/>
              </a:rPr>
              <a:t>omogoča skupno lobiranje in zagovorništvo za vaše zahteve</a:t>
            </a:r>
          </a:p>
          <a:p>
            <a:pPr marL="285750" indent="-285750">
              <a:buFont typeface="Arial" panose="020B0604020202020204" pitchFamily="34" charset="0"/>
              <a:buChar char="•"/>
            </a:pPr>
            <a:r>
              <a:rPr lang="sl" sz="1800" b="0" i="0" strike="noStrike" cap="none" spc="0" baseline="0" dirty="0">
                <a:solidFill>
                  <a:srgbClr val="000000"/>
                </a:solidFill>
                <a:effectLst/>
                <a:latin typeface="Calibri"/>
                <a:ea typeface="Calibri"/>
                <a:cs typeface="Calibri"/>
              </a:rPr>
              <a:t>pravna oseba omogoča pridobivanje projektov in financiranja</a:t>
            </a:r>
          </a:p>
          <a:p>
            <a:pPr marL="285750" indent="-285750">
              <a:buFont typeface="Arial" panose="020B0604020202020204" pitchFamily="34" charset="0"/>
              <a:buChar char="•"/>
            </a:pPr>
            <a:r>
              <a:rPr lang="sl" sz="1800" b="0" i="0" strike="noStrike" cap="none" spc="0" baseline="0" dirty="0">
                <a:solidFill>
                  <a:srgbClr val="000000"/>
                </a:solidFill>
                <a:effectLst/>
                <a:latin typeface="Calibri"/>
                <a:ea typeface="Calibri"/>
                <a:cs typeface="Calibri"/>
              </a:rPr>
              <a:t>vloge je mogoče bolje porazdeliti, namen in cilje dela pa opredeliti v statutu organizacije.</a:t>
            </a:r>
          </a:p>
          <a:p>
            <a:endParaRPr lang="en-GB" dirty="0"/>
          </a:p>
        </p:txBody>
      </p:sp>
      <p:cxnSp>
        <p:nvCxnSpPr>
          <p:cNvPr id="5" name="Straight Connector 4">
            <a:extLst>
              <a:ext uri="{FF2B5EF4-FFF2-40B4-BE49-F238E27FC236}">
                <a16:creationId xmlns:a16="http://schemas.microsoft.com/office/drawing/2014/main" xmlns="" id="{E4585CB5-744F-9E12-F8D8-D52B8BFC975A}"/>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89C6CD08-3223-DA7C-A6C1-770224811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7" name="PoljeZBesedilom 6"/>
          <p:cNvSpPr txBox="1"/>
          <p:nvPr/>
        </p:nvSpPr>
        <p:spPr>
          <a:xfrm>
            <a:off x="457200" y="1524000"/>
            <a:ext cx="91440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l-SI" sz="1400" b="1" dirty="0" err="1" smtClean="0"/>
              <a:t>Infokolpa</a:t>
            </a:r>
            <a:r>
              <a:rPr lang="sl-SI" sz="1400" dirty="0" smtClean="0"/>
              <a:t>: samo-organizirana civilna iniciative, ki je nastala kot odgovor na dogajanje na mejah</a:t>
            </a:r>
          </a:p>
          <a:p>
            <a:endParaRPr lang="sl-SI" sz="1400" dirty="0" smtClean="0"/>
          </a:p>
          <a:p>
            <a:r>
              <a:rPr lang="sl-SI" sz="1400" b="1" dirty="0" smtClean="0"/>
              <a:t>Društvo Medkulturni dialog</a:t>
            </a:r>
            <a:r>
              <a:rPr lang="sl-SI" sz="1400" dirty="0"/>
              <a:t>: </a:t>
            </a:r>
            <a:r>
              <a:rPr lang="sl-SI" sz="1400" dirty="0" smtClean="0"/>
              <a:t>prek dialoga </a:t>
            </a:r>
            <a:r>
              <a:rPr lang="sl-SI" sz="1400" dirty="0" err="1" smtClean="0"/>
              <a:t>povezovuje</a:t>
            </a:r>
            <a:r>
              <a:rPr lang="sl-SI" sz="1400" dirty="0" smtClean="0"/>
              <a:t> ljudi </a:t>
            </a:r>
            <a:r>
              <a:rPr lang="sl-SI" sz="1400" dirty="0"/>
              <a:t>iz istega ali različnega kulturnega </a:t>
            </a:r>
            <a:r>
              <a:rPr lang="sl-SI" sz="1400" dirty="0" smtClean="0"/>
              <a:t>okolja, s čimer spodbuja socialno kohezijo</a:t>
            </a:r>
          </a:p>
          <a:p>
            <a:endParaRPr lang="sl-SI" sz="1400" dirty="0"/>
          </a:p>
          <a:p>
            <a:r>
              <a:rPr lang="sl-SI" sz="1400" b="1" dirty="0"/>
              <a:t>Kulturni center Danilo Kiš</a:t>
            </a:r>
            <a:r>
              <a:rPr lang="sl-SI" sz="1400" dirty="0"/>
              <a:t>: </a:t>
            </a:r>
            <a:r>
              <a:rPr lang="sl-SI" sz="1400" dirty="0" smtClean="0"/>
              <a:t>na </a:t>
            </a:r>
            <a:r>
              <a:rPr lang="sl-SI" sz="1400" dirty="0"/>
              <a:t>področju kulture in znanosti </a:t>
            </a:r>
            <a:r>
              <a:rPr lang="sl-SI" sz="1400" dirty="0" smtClean="0"/>
              <a:t>uvaja nove pristope in razširja polje </a:t>
            </a:r>
            <a:r>
              <a:rPr lang="sl-SI" sz="1400" dirty="0"/>
              <a:t>skupnih interesov Srbov in </a:t>
            </a:r>
            <a:r>
              <a:rPr lang="sl-SI" sz="1400" dirty="0" smtClean="0"/>
              <a:t>Slovencev</a:t>
            </a:r>
          </a:p>
          <a:p>
            <a:endParaRPr lang="sl-SI" sz="1400" dirty="0"/>
          </a:p>
          <a:p>
            <a:r>
              <a:rPr lang="sl-SI" sz="1400" b="1" dirty="0" smtClean="0"/>
              <a:t>Zavod </a:t>
            </a:r>
            <a:r>
              <a:rPr lang="sl-SI" sz="1400" b="1" dirty="0" err="1" smtClean="0"/>
              <a:t>Global</a:t>
            </a:r>
            <a:r>
              <a:rPr lang="sl-SI" sz="1400" dirty="0"/>
              <a:t>: </a:t>
            </a:r>
            <a:r>
              <a:rPr lang="sl-SI" sz="1400" dirty="0" smtClean="0"/>
              <a:t>opravlja </a:t>
            </a:r>
            <a:r>
              <a:rPr lang="sl-SI" sz="1400" dirty="0"/>
              <a:t>dejavnosti medkulturnega sodelovanja, izobraževanja in spodbujanja razvoja.</a:t>
            </a:r>
            <a:endParaRPr lang="en-GB" sz="1400" dirty="0"/>
          </a:p>
        </p:txBody>
      </p:sp>
    </p:spTree>
    <p:extLst>
      <p:ext uri="{BB962C8B-B14F-4D97-AF65-F5344CB8AC3E}">
        <p14:creationId xmlns:p14="http://schemas.microsoft.com/office/powerpoint/2010/main" val="16402179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369BE84-2FD7-9B32-FD2E-0EFBF7769671}"/>
              </a:ext>
            </a:extLst>
          </p:cNvPr>
          <p:cNvSpPr>
            <a:spLocks noGrp="1"/>
          </p:cNvSpPr>
          <p:nvPr>
            <p:ph type="title"/>
          </p:nvPr>
        </p:nvSpPr>
        <p:spPr>
          <a:xfrm>
            <a:off x="534324" y="680228"/>
            <a:ext cx="8684950" cy="944880"/>
          </a:xfrm>
        </p:spPr>
        <p:txBody>
          <a:bodyPr/>
          <a:lstStyle/>
          <a:p>
            <a:r>
              <a:rPr lang="sl" sz="3200" b="1" i="0" strike="noStrike" cap="none" spc="0" baseline="0">
                <a:solidFill>
                  <a:srgbClr val="0C45A6"/>
                </a:solidFill>
                <a:effectLst/>
                <a:latin typeface="Calibri"/>
                <a:ea typeface="Calibri"/>
                <a:cs typeface="Calibri"/>
              </a:rPr>
              <a:t>3. Dobra praksa pri razvoju politike</a:t>
            </a:r>
            <a:r>
              <a:rPr sz="3200"/>
              <a:t/>
            </a:r>
            <a:br>
              <a:rPr sz="3200"/>
            </a:br>
            <a:endParaRPr lang="en-GB"/>
          </a:p>
        </p:txBody>
      </p:sp>
      <p:sp>
        <p:nvSpPr>
          <p:cNvPr id="3" name="Textfeld 2">
            <a:extLst>
              <a:ext uri="{FF2B5EF4-FFF2-40B4-BE49-F238E27FC236}">
                <a16:creationId xmlns:a16="http://schemas.microsoft.com/office/drawing/2014/main" xmlns="" id="{C783C4D8-C641-7785-AB79-9E2BBED78848}"/>
              </a:ext>
            </a:extLst>
          </p:cNvPr>
          <p:cNvSpPr txBox="1"/>
          <p:nvPr/>
        </p:nvSpPr>
        <p:spPr>
          <a:xfrm>
            <a:off x="387917" y="1981200"/>
            <a:ext cx="5333076" cy="1754326"/>
          </a:xfrm>
          <a:prstGeom prst="rect">
            <a:avLst/>
          </a:prstGeom>
          <a:noFill/>
        </p:spPr>
        <p:txBody>
          <a:bodyPr wrap="square" rtlCol="0">
            <a:spAutoFit/>
          </a:bodyPr>
          <a:lstStyle/>
          <a:p>
            <a:r>
              <a:rPr lang="sl" sz="1800" b="0" i="0" strike="noStrike" cap="none" spc="0" baseline="0" dirty="0" smtClean="0">
                <a:solidFill>
                  <a:srgbClr val="000000"/>
                </a:solidFill>
                <a:effectLst/>
                <a:latin typeface="Calibri"/>
                <a:ea typeface="Calibri"/>
                <a:cs typeface="Calibri"/>
              </a:rPr>
              <a:t>Primer </a:t>
            </a:r>
            <a:r>
              <a:rPr lang="sl" sz="1800" b="0" i="0" strike="noStrike" cap="none" spc="0" baseline="0" dirty="0">
                <a:solidFill>
                  <a:srgbClr val="000000"/>
                </a:solidFill>
                <a:effectLst/>
                <a:latin typeface="Calibri"/>
                <a:ea typeface="Calibri"/>
                <a:cs typeface="Calibri"/>
              </a:rPr>
              <a:t>dobre prakse v Berlinu: </a:t>
            </a:r>
            <a:endParaRPr lang="sl" sz="1800" b="0" i="0" strike="noStrike" cap="none" spc="0" baseline="0" dirty="0" smtClean="0">
              <a:solidFill>
                <a:srgbClr val="000000"/>
              </a:solidFill>
              <a:effectLst/>
              <a:latin typeface="Calibri"/>
              <a:ea typeface="Calibri"/>
              <a:cs typeface="Calibri"/>
            </a:endParaRPr>
          </a:p>
          <a:p>
            <a:r>
              <a:rPr lang="sl" sz="1800" b="1" i="0" strike="noStrike" cap="none" spc="0" baseline="0" dirty="0" smtClean="0">
                <a:solidFill>
                  <a:srgbClr val="000000"/>
                </a:solidFill>
                <a:effectLst/>
                <a:latin typeface="BerlinTypeOffice"/>
                <a:ea typeface="BerlinTypeOffice"/>
                <a:cs typeface="BerlinTypeOffice"/>
              </a:rPr>
              <a:t>Zakon </a:t>
            </a:r>
            <a:r>
              <a:rPr lang="sl" sz="1800" b="1" i="0" strike="noStrike" cap="none" spc="0" baseline="0" dirty="0">
                <a:solidFill>
                  <a:srgbClr val="000000"/>
                </a:solidFill>
                <a:effectLst/>
                <a:latin typeface="BerlinTypeOffice"/>
                <a:ea typeface="BerlinTypeOffice"/>
                <a:cs typeface="BerlinTypeOffice"/>
              </a:rPr>
              <a:t>o spodbujanju sodelovanja v migracijski družbi (PartMigG)</a:t>
            </a:r>
          </a:p>
          <a:p>
            <a:endParaRPr lang="de-DE" b="1" dirty="0">
              <a:solidFill>
                <a:srgbClr val="2B9949"/>
              </a:solidFill>
              <a:latin typeface="BerlinTypeOffice"/>
            </a:endParaRPr>
          </a:p>
          <a:p>
            <a:endParaRPr lang="de-DE" dirty="0"/>
          </a:p>
          <a:p>
            <a:endParaRPr lang="en-GB" dirty="0"/>
          </a:p>
        </p:txBody>
      </p:sp>
      <p:pic>
        <p:nvPicPr>
          <p:cNvPr id="5" name="Grafik 4" descr="Ein Bild, das Text enthält.&#10;&#10;Automatisch generierte Beschreibung">
            <a:extLst>
              <a:ext uri="{FF2B5EF4-FFF2-40B4-BE49-F238E27FC236}">
                <a16:creationId xmlns:a16="http://schemas.microsoft.com/office/drawing/2014/main" xmlns="" id="{1E681AEE-9633-13D5-2A2C-C5D970ECA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81200"/>
            <a:ext cx="3358500" cy="4729721"/>
          </a:xfrm>
          <a:prstGeom prst="rect">
            <a:avLst/>
          </a:prstGeom>
        </p:spPr>
      </p:pic>
      <p:sp>
        <p:nvSpPr>
          <p:cNvPr id="6" name="Textfeld 5">
            <a:extLst>
              <a:ext uri="{FF2B5EF4-FFF2-40B4-BE49-F238E27FC236}">
                <a16:creationId xmlns:a16="http://schemas.microsoft.com/office/drawing/2014/main" xmlns="" id="{C5A25E03-B296-7A0D-072B-AC1DB0FF4B0A}"/>
              </a:ext>
            </a:extLst>
          </p:cNvPr>
          <p:cNvSpPr txBox="1"/>
          <p:nvPr/>
        </p:nvSpPr>
        <p:spPr>
          <a:xfrm>
            <a:off x="387917" y="4346060"/>
            <a:ext cx="4060403" cy="1369606"/>
          </a:xfrm>
          <a:prstGeom prst="rect">
            <a:avLst/>
          </a:prstGeom>
          <a:noFill/>
        </p:spPr>
        <p:txBody>
          <a:bodyPr wrap="square" rtlCol="0">
            <a:spAutoFit/>
          </a:bodyPr>
          <a:lstStyle/>
          <a:p>
            <a:r>
              <a:rPr lang="sl" sz="1800" b="1" i="0" strike="noStrike" cap="none" spc="0" baseline="0" dirty="0">
                <a:solidFill>
                  <a:srgbClr val="000000"/>
                </a:solidFill>
                <a:effectLst/>
                <a:latin typeface="Calibri"/>
                <a:ea typeface="Calibri"/>
                <a:cs typeface="Calibri"/>
              </a:rPr>
              <a:t>Dodatne informacije o PartMigG</a:t>
            </a:r>
          </a:p>
          <a:p>
            <a:r>
              <a:rPr lang="sl" sz="1800" b="0" i="0" strike="noStrike" cap="none" spc="0" baseline="0" dirty="0">
                <a:solidFill>
                  <a:srgbClr val="000000"/>
                </a:solidFill>
                <a:effectLst/>
                <a:latin typeface="Calibri"/>
                <a:ea typeface="Calibri"/>
                <a:cs typeface="Calibri"/>
                <a:hlinkClick r:id="rId4" history="0"/>
              </a:rPr>
              <a:t>https://www.berlin.de/lb/intmig/themen/partizipation-in-der-migrationsgesellschaft/#Materialien</a:t>
            </a:r>
            <a:endParaRPr lang="en-GB" dirty="0"/>
          </a:p>
          <a:p>
            <a:r>
              <a:rPr lang="sl" sz="1100" b="0" i="0" strike="noStrike" cap="none" spc="0" baseline="0" dirty="0">
                <a:solidFill>
                  <a:srgbClr val="FF0000"/>
                </a:solidFill>
                <a:effectLst/>
                <a:latin typeface="Calibri"/>
                <a:ea typeface="Calibri"/>
                <a:cs typeface="Calibri"/>
              </a:rPr>
              <a:t>Angleško brošuro najdete na spletni strani! </a:t>
            </a:r>
          </a:p>
        </p:txBody>
      </p:sp>
      <p:cxnSp>
        <p:nvCxnSpPr>
          <p:cNvPr id="4" name="Straight Connector 3">
            <a:extLst>
              <a:ext uri="{FF2B5EF4-FFF2-40B4-BE49-F238E27FC236}">
                <a16:creationId xmlns:a16="http://schemas.microsoft.com/office/drawing/2014/main" xmlns="" id="{11E96E13-CCBE-6292-0A8C-4F82802520BE}"/>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1B8D6549-BDDD-2301-8B04-5AB4BB0D2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675055" y="614479"/>
            <a:ext cx="2709305" cy="1447785"/>
          </a:xfrm>
          <a:prstGeom prst="rect">
            <a:avLst/>
          </a:prstGeom>
        </p:spPr>
      </p:pic>
    </p:spTree>
    <p:extLst>
      <p:ext uri="{BB962C8B-B14F-4D97-AF65-F5344CB8AC3E}">
        <p14:creationId xmlns:p14="http://schemas.microsoft.com/office/powerpoint/2010/main" val="25801157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5000" y="1558412"/>
            <a:ext cx="3288285" cy="601980"/>
          </a:xfrm>
          <a:prstGeom prst="rect">
            <a:avLst/>
          </a:prstGeom>
        </p:spPr>
        <p:txBody>
          <a:bodyPr vert="horz" wrap="square" lIns="0" tIns="63500" rIns="0" bIns="0" rtlCol="0">
            <a:spAutoFit/>
          </a:bodyPr>
          <a:lstStyle/>
          <a:p>
            <a:pPr marL="355600" indent="-342900">
              <a:lnSpc>
                <a:spcPct val="100000"/>
              </a:lnSpc>
              <a:spcBef>
                <a:spcPts val="500"/>
              </a:spcBef>
              <a:buAutoNum type="arabicPeriod"/>
            </a:pPr>
            <a:r>
              <a:rPr lang="sl" sz="1600" b="0" i="0" strike="noStrike" cap="none" spc="0" baseline="0">
                <a:solidFill>
                  <a:srgbClr val="16204A"/>
                </a:solidFill>
                <a:effectLst/>
                <a:latin typeface="Calibri"/>
                <a:ea typeface="Calibri"/>
                <a:cs typeface="Calibri"/>
              </a:rPr>
              <a:t>Didaktična priporočila</a:t>
            </a:r>
            <a:endParaRPr sz="1600">
              <a:cs typeface="Verdana"/>
            </a:endParaRPr>
          </a:p>
          <a:p>
            <a:pPr marL="355600" indent="-342900">
              <a:lnSpc>
                <a:spcPct val="100000"/>
              </a:lnSpc>
              <a:spcBef>
                <a:spcPts val="395"/>
              </a:spcBef>
              <a:buFont typeface="+mj-lt"/>
              <a:buAutoNum type="arabicPeriod"/>
            </a:pPr>
            <a:r>
              <a:rPr lang="sl" sz="1600" b="0" i="0" strike="noStrike" cap="none" spc="0" baseline="0">
                <a:solidFill>
                  <a:srgbClr val="16204A"/>
                </a:solidFill>
                <a:effectLst/>
                <a:latin typeface="Calibri"/>
                <a:ea typeface="Calibri"/>
                <a:cs typeface="Calibri"/>
              </a:rPr>
              <a:t>Metode za skupinsko delo</a:t>
            </a:r>
            <a:endParaRPr sz="1600">
              <a:cs typeface="Verdana"/>
            </a:endParaRPr>
          </a:p>
        </p:txBody>
      </p:sp>
      <p:pic>
        <p:nvPicPr>
          <p:cNvPr id="3" name="object 3"/>
          <p:cNvPicPr/>
          <p:nvPr/>
        </p:nvPicPr>
        <p:blipFill>
          <a:blip r:embed="rId2"/>
          <a:stretch>
            <a:fillRect/>
          </a:stretch>
        </p:blipFill>
        <p:spPr>
          <a:xfrm>
            <a:off x="1425555" y="3207878"/>
            <a:ext cx="2924162" cy="2920999"/>
          </a:xfrm>
          <a:prstGeom prst="rect">
            <a:avLst/>
          </a:prstGeom>
        </p:spPr>
      </p:pic>
      <p:sp>
        <p:nvSpPr>
          <p:cNvPr id="4" name="object 4"/>
          <p:cNvSpPr txBox="1">
            <a:spLocks noGrp="1"/>
          </p:cNvSpPr>
          <p:nvPr>
            <p:ph type="title"/>
          </p:nvPr>
        </p:nvSpPr>
        <p:spPr>
          <a:xfrm>
            <a:off x="630902" y="1421748"/>
            <a:ext cx="5084098" cy="1392047"/>
          </a:xfrm>
          <a:prstGeom prst="rect">
            <a:avLst/>
          </a:prstGeom>
        </p:spPr>
        <p:txBody>
          <a:bodyPr vert="horz" wrap="square" lIns="0" tIns="31750" rIns="0" bIns="0" rtlCol="0">
            <a:spAutoFit/>
          </a:bodyPr>
          <a:lstStyle/>
          <a:p>
            <a:pPr marL="12700" marR="5080">
              <a:lnSpc>
                <a:spcPts val="5350"/>
              </a:lnSpc>
              <a:spcBef>
                <a:spcPts val="250"/>
              </a:spcBef>
            </a:pPr>
            <a:r>
              <a:rPr lang="sl" sz="4500" b="1" i="0" strike="noStrike" cap="none" spc="0" baseline="0">
                <a:solidFill>
                  <a:srgbClr val="0C45A6"/>
                </a:solidFill>
                <a:effectLst/>
                <a:latin typeface="Calibri"/>
                <a:ea typeface="Calibri"/>
                <a:cs typeface="Calibri"/>
              </a:rPr>
              <a:t>METODE ZA USPOSABLJANJE</a:t>
            </a:r>
          </a:p>
        </p:txBody>
      </p:sp>
      <p:cxnSp>
        <p:nvCxnSpPr>
          <p:cNvPr id="5" name="Straight Connector 4">
            <a:extLst>
              <a:ext uri="{FF2B5EF4-FFF2-40B4-BE49-F238E27FC236}">
                <a16:creationId xmlns:a16="http://schemas.microsoft.com/office/drawing/2014/main" xmlns="" id="{BA8C1E5A-BF76-912F-BF31-FFA0D8701C60}"/>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30A893AC-7946-98AB-39F2-30ACC5ECD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29194" y="2133600"/>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13847" y="816911"/>
            <a:ext cx="4262953" cy="453795"/>
          </a:xfrm>
          <a:prstGeom prst="rect">
            <a:avLst/>
          </a:prstGeom>
        </p:spPr>
        <p:txBody>
          <a:bodyPr vert="horz" wrap="square" lIns="0" tIns="33019" rIns="0" bIns="0" rtlCol="0">
            <a:spAutoFit/>
          </a:bodyPr>
          <a:lstStyle/>
          <a:p>
            <a:pPr marL="12700" marR="5080">
              <a:lnSpc>
                <a:spcPts val="3300"/>
              </a:lnSpc>
              <a:spcBef>
                <a:spcPts val="259"/>
              </a:spcBef>
            </a:pPr>
            <a:r>
              <a:rPr lang="sl" sz="2800" b="1" i="0" strike="noStrike" cap="none" spc="0" baseline="0">
                <a:solidFill>
                  <a:srgbClr val="0C45A6"/>
                </a:solidFill>
                <a:effectLst/>
                <a:latin typeface="Calibri"/>
                <a:ea typeface="Calibri"/>
                <a:cs typeface="Calibri"/>
              </a:rPr>
              <a:t>DIDAKTIČNA PRIPOROČILA</a:t>
            </a:r>
          </a:p>
        </p:txBody>
      </p:sp>
      <p:pic>
        <p:nvPicPr>
          <p:cNvPr id="5" name="object 5"/>
          <p:cNvPicPr/>
          <p:nvPr/>
        </p:nvPicPr>
        <p:blipFill>
          <a:blip r:embed="rId2"/>
          <a:stretch>
            <a:fillRect/>
          </a:stretch>
        </p:blipFill>
        <p:spPr>
          <a:xfrm>
            <a:off x="5486401" y="1295400"/>
            <a:ext cx="3774766" cy="4422480"/>
          </a:xfrm>
          <a:prstGeom prst="rect">
            <a:avLst/>
          </a:prstGeom>
        </p:spPr>
      </p:pic>
      <p:sp>
        <p:nvSpPr>
          <p:cNvPr id="15" name="object 15"/>
          <p:cNvSpPr txBox="1"/>
          <p:nvPr/>
        </p:nvSpPr>
        <p:spPr>
          <a:xfrm>
            <a:off x="811769" y="2291260"/>
            <a:ext cx="5946140" cy="3479158"/>
          </a:xfrm>
          <a:prstGeom prst="rect">
            <a:avLst/>
          </a:prstGeom>
        </p:spPr>
        <p:txBody>
          <a:bodyPr vert="horz" wrap="square" lIns="0" tIns="140970" rIns="0" bIns="0" rtlCol="0">
            <a:spAutoFit/>
          </a:bodyPr>
          <a:lstStyle/>
          <a:p>
            <a:pPr marL="191770" indent="-179070">
              <a:lnSpc>
                <a:spcPct val="100000"/>
              </a:lnSpc>
              <a:spcBef>
                <a:spcPts val="1110"/>
              </a:spcBef>
              <a:buAutoNum type="arabicPeriod"/>
              <a:tabLst>
                <a:tab pos="192405" algn="l"/>
              </a:tabLst>
            </a:pPr>
            <a:r>
              <a:rPr lang="sl" sz="1500" b="1" i="0" strike="noStrike" cap="none" spc="0" baseline="0" dirty="0">
                <a:solidFill>
                  <a:srgbClr val="000000"/>
                </a:solidFill>
                <a:effectLst/>
                <a:latin typeface="Calibri"/>
                <a:ea typeface="Calibri"/>
                <a:cs typeface="Calibri"/>
              </a:rPr>
              <a:t>Jezikovne ovire</a:t>
            </a:r>
            <a:endParaRPr lang="de-DE" sz="1500" b="1" dirty="0">
              <a:cs typeface="Verdana"/>
            </a:endParaRPr>
          </a:p>
          <a:p>
            <a:pPr marL="12700">
              <a:lnSpc>
                <a:spcPct val="100000"/>
              </a:lnSpc>
              <a:spcBef>
                <a:spcPts val="1110"/>
              </a:spcBef>
              <a:tabLst>
                <a:tab pos="192405" algn="l"/>
              </a:tabLst>
            </a:pPr>
            <a:r>
              <a:rPr lang="sl" sz="1200" b="0" i="0" strike="noStrike" cap="none" spc="0" baseline="0" dirty="0">
                <a:solidFill>
                  <a:srgbClr val="000000"/>
                </a:solidFill>
                <a:effectLst/>
                <a:latin typeface="Calibri"/>
                <a:ea typeface="Calibri"/>
                <a:cs typeface="Calibri"/>
              </a:rPr>
              <a:t>Pri delu s skupino z jezikovnimi ovirami</a:t>
            </a:r>
            <a:endParaRPr lang="en-US" sz="1200" dirty="0">
              <a:cs typeface="Verdana"/>
            </a:endParaRPr>
          </a:p>
          <a:p>
            <a:pPr marL="249554" algn="just">
              <a:lnSpc>
                <a:spcPts val="1170"/>
              </a:lnSpc>
            </a:pPr>
            <a:endParaRPr lang="en-US" sz="1200" dirty="0">
              <a:cs typeface="Verdana"/>
            </a:endParaRPr>
          </a:p>
          <a:p>
            <a:pPr marL="421004" indent="-171450" algn="just">
              <a:lnSpc>
                <a:spcPts val="1170"/>
              </a:lnSpc>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poskusite uporabljati primere in preproste izraze, vizualizirajte ideje</a:t>
            </a:r>
            <a:endParaRPr lang="de-DE" sz="1200" dirty="0">
              <a:cs typeface="Verdana"/>
            </a:endParaRPr>
          </a:p>
          <a:p>
            <a:pPr marL="421004" marR="2879090" indent="-171450" algn="just">
              <a:lnSpc>
                <a:spcPts val="1280"/>
              </a:lnSpc>
              <a:spcBef>
                <a:spcPts val="90"/>
              </a:spcBef>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premislite o angažiranju prevajalcev, da omogočite izmenjavo idej med ljudmi, ki ne govorijo istih jezikov</a:t>
            </a:r>
          </a:p>
          <a:p>
            <a:pPr>
              <a:lnSpc>
                <a:spcPct val="100000"/>
              </a:lnSpc>
              <a:spcBef>
                <a:spcPts val="10"/>
              </a:spcBef>
            </a:pPr>
            <a:endParaRPr sz="1150" dirty="0">
              <a:cs typeface="Verdana"/>
            </a:endParaRPr>
          </a:p>
          <a:p>
            <a:pPr marL="12700" marR="3227070" indent="53340">
              <a:lnSpc>
                <a:spcPts val="1580"/>
              </a:lnSpc>
              <a:buAutoNum type="arabicPeriod" startAt="2"/>
              <a:tabLst>
                <a:tab pos="282575" algn="l"/>
              </a:tabLst>
            </a:pPr>
            <a:r>
              <a:rPr lang="sl" sz="1500" b="1" i="0" strike="noStrike" cap="none" spc="0" baseline="0" dirty="0">
                <a:solidFill>
                  <a:srgbClr val="000000"/>
                </a:solidFill>
                <a:effectLst/>
                <a:latin typeface="Calibri"/>
                <a:ea typeface="Calibri"/>
                <a:cs typeface="Calibri"/>
              </a:rPr>
              <a:t>Vedenje, občutljivo na diskriminacijo</a:t>
            </a:r>
            <a:endParaRPr sz="1500" dirty="0">
              <a:cs typeface="Verdana"/>
            </a:endParaRPr>
          </a:p>
          <a:p>
            <a:pPr marL="525780" marR="5080" indent="-171450">
              <a:lnSpc>
                <a:spcPts val="1280"/>
              </a:lnSpc>
              <a:spcBef>
                <a:spcPts val="590"/>
              </a:spcBef>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Prepričajte se, da se vsi v skupini obnašajo spoštljivo in z občutkom do drugih</a:t>
            </a:r>
          </a:p>
          <a:p>
            <a:pPr marL="525780" indent="-171450">
              <a:lnSpc>
                <a:spcPts val="1170"/>
              </a:lnSpc>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Poskrbite, da bo imel vsakdo možnost deliti svoje zamisli (zlasti upoštevajte občutljivost glede spola).</a:t>
            </a:r>
            <a:endParaRPr sz="1200" dirty="0">
              <a:cs typeface="Tahoma"/>
            </a:endParaRPr>
          </a:p>
          <a:p>
            <a:pPr marL="525780" marR="246379" indent="-171450">
              <a:lnSpc>
                <a:spcPts val="1280"/>
              </a:lnSpc>
              <a:spcBef>
                <a:spcPts val="95"/>
              </a:spcBef>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V medkulturnih srečanjih se med seboj ne srečujejo kulture, temveč konkretni ljudje s svojimi mnenji, stališči in preferencami.</a:t>
            </a:r>
          </a:p>
          <a:p>
            <a:pPr marL="525780" indent="-171450">
              <a:lnSpc>
                <a:spcPts val="1170"/>
              </a:lnSpc>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Ne ujemite se v past navezovanja ljudi na kulturne vzorce. Konec koncev so to posamezniki, ki se srečujejo in izmenjujejo svoja mnenja, prepričanja in poglede.</a:t>
            </a:r>
          </a:p>
          <a:p>
            <a:pPr marL="525780" indent="-171450">
              <a:lnSpc>
                <a:spcPts val="1255"/>
              </a:lnSpc>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Dajte ljudem čas, da obdelajo in izrazijo svoja mnenja.</a:t>
            </a:r>
            <a:endParaRPr sz="1200" dirty="0">
              <a:cs typeface="Tahoma"/>
            </a:endParaRPr>
          </a:p>
        </p:txBody>
      </p:sp>
      <p:sp>
        <p:nvSpPr>
          <p:cNvPr id="16" name="object 16"/>
          <p:cNvSpPr txBox="1"/>
          <p:nvPr/>
        </p:nvSpPr>
        <p:spPr>
          <a:xfrm>
            <a:off x="7373784" y="4508168"/>
            <a:ext cx="1424889" cy="743410"/>
          </a:xfrm>
          <a:prstGeom prst="rect">
            <a:avLst/>
          </a:prstGeom>
        </p:spPr>
        <p:txBody>
          <a:bodyPr vert="horz" wrap="square" lIns="0" tIns="28575" rIns="0" bIns="0" rtlCol="0">
            <a:spAutoFit/>
          </a:bodyPr>
          <a:lstStyle/>
          <a:p>
            <a:pPr marL="12700" marR="5080" algn="ctr">
              <a:lnSpc>
                <a:spcPts val="919"/>
              </a:lnSpc>
              <a:spcBef>
                <a:spcPts val="225"/>
              </a:spcBef>
            </a:pPr>
            <a:r>
              <a:rPr lang="sl" sz="1200" i="0" strike="noStrike" cap="none" spc="0" baseline="0" dirty="0">
                <a:solidFill>
                  <a:srgbClr val="000000"/>
                </a:solidFill>
                <a:effectLst/>
                <a:latin typeface="Calibri"/>
                <a:ea typeface="Calibri"/>
                <a:cs typeface="Calibri"/>
              </a:rPr>
              <a:t>Premislite o angažiranju varuške ali organiziranju cateringa, da zagotovite dobro </a:t>
            </a:r>
            <a:r>
              <a:rPr lang="sl" sz="1200" i="0" strike="noStrike" cap="none" spc="0" baseline="0" dirty="0" smtClean="0">
                <a:solidFill>
                  <a:srgbClr val="000000"/>
                </a:solidFill>
                <a:effectLst/>
                <a:latin typeface="Calibri"/>
                <a:ea typeface="Calibri"/>
                <a:cs typeface="Calibri"/>
              </a:rPr>
              <a:t>ozračje!</a:t>
            </a:r>
            <a:endParaRPr sz="1200" dirty="0">
              <a:cs typeface="Verdana"/>
            </a:endParaRPr>
          </a:p>
        </p:txBody>
      </p:sp>
      <p:cxnSp>
        <p:nvCxnSpPr>
          <p:cNvPr id="2" name="Straight Connector 1">
            <a:extLst>
              <a:ext uri="{FF2B5EF4-FFF2-40B4-BE49-F238E27FC236}">
                <a16:creationId xmlns:a16="http://schemas.microsoft.com/office/drawing/2014/main" xmlns="" id="{FC342ECE-2F02-166D-3629-8A4E7D01A8B6}"/>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88376304-1819-3EB1-77AD-1D6BFFF6E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139" y="1604572"/>
            <a:ext cx="647065" cy="390525"/>
            <a:chOff x="203139" y="1604572"/>
            <a:chExt cx="647065" cy="390525"/>
          </a:xfrm>
        </p:grpSpPr>
        <p:sp>
          <p:nvSpPr>
            <p:cNvPr id="3" name="object 3"/>
            <p:cNvSpPr/>
            <p:nvPr/>
          </p:nvSpPr>
          <p:spPr>
            <a:xfrm>
              <a:off x="203136" y="1604580"/>
              <a:ext cx="647065" cy="324485"/>
            </a:xfrm>
            <a:custGeom>
              <a:avLst/>
              <a:gdLst/>
              <a:ahLst/>
              <a:cxnLst/>
              <a:rect l="l" t="t" r="r" b="b"/>
              <a:pathLst>
                <a:path w="647065" h="324485">
                  <a:moveTo>
                    <a:pt x="310921" y="289814"/>
                  </a:moveTo>
                  <a:lnTo>
                    <a:pt x="298627" y="242404"/>
                  </a:lnTo>
                  <a:lnTo>
                    <a:pt x="267347" y="209232"/>
                  </a:lnTo>
                  <a:lnTo>
                    <a:pt x="224637" y="187579"/>
                  </a:lnTo>
                  <a:lnTo>
                    <a:pt x="240639" y="171234"/>
                  </a:lnTo>
                  <a:lnTo>
                    <a:pt x="252818" y="151828"/>
                  </a:lnTo>
                  <a:lnTo>
                    <a:pt x="260565" y="129946"/>
                  </a:lnTo>
                  <a:lnTo>
                    <a:pt x="263283" y="106159"/>
                  </a:lnTo>
                  <a:lnTo>
                    <a:pt x="254800" y="64846"/>
                  </a:lnTo>
                  <a:lnTo>
                    <a:pt x="231698" y="31089"/>
                  </a:lnTo>
                  <a:lnTo>
                    <a:pt x="197421" y="8343"/>
                  </a:lnTo>
                  <a:lnTo>
                    <a:pt x="155448" y="0"/>
                  </a:lnTo>
                  <a:lnTo>
                    <a:pt x="113474" y="8343"/>
                  </a:lnTo>
                  <a:lnTo>
                    <a:pt x="79197" y="31089"/>
                  </a:lnTo>
                  <a:lnTo>
                    <a:pt x="56095" y="64846"/>
                  </a:lnTo>
                  <a:lnTo>
                    <a:pt x="47625" y="106159"/>
                  </a:lnTo>
                  <a:lnTo>
                    <a:pt x="50342" y="129946"/>
                  </a:lnTo>
                  <a:lnTo>
                    <a:pt x="58089" y="151828"/>
                  </a:lnTo>
                  <a:lnTo>
                    <a:pt x="70269" y="171234"/>
                  </a:lnTo>
                  <a:lnTo>
                    <a:pt x="86271" y="187579"/>
                  </a:lnTo>
                  <a:lnTo>
                    <a:pt x="74498" y="192036"/>
                  </a:lnTo>
                  <a:lnTo>
                    <a:pt x="25781" y="224739"/>
                  </a:lnTo>
                  <a:lnTo>
                    <a:pt x="3568" y="261835"/>
                  </a:lnTo>
                  <a:lnTo>
                    <a:pt x="0" y="289839"/>
                  </a:lnTo>
                  <a:lnTo>
                    <a:pt x="520" y="296481"/>
                  </a:lnTo>
                  <a:lnTo>
                    <a:pt x="35687" y="314820"/>
                  </a:lnTo>
                  <a:lnTo>
                    <a:pt x="112598" y="322922"/>
                  </a:lnTo>
                  <a:lnTo>
                    <a:pt x="155448" y="324002"/>
                  </a:lnTo>
                  <a:lnTo>
                    <a:pt x="198412" y="322910"/>
                  </a:lnTo>
                  <a:lnTo>
                    <a:pt x="238671" y="319773"/>
                  </a:lnTo>
                  <a:lnTo>
                    <a:pt x="308102" y="308152"/>
                  </a:lnTo>
                  <a:lnTo>
                    <a:pt x="310451" y="296430"/>
                  </a:lnTo>
                  <a:lnTo>
                    <a:pt x="310921" y="289814"/>
                  </a:lnTo>
                  <a:close/>
                </a:path>
                <a:path w="647065" h="324485">
                  <a:moveTo>
                    <a:pt x="647014" y="289814"/>
                  </a:moveTo>
                  <a:lnTo>
                    <a:pt x="634720" y="242404"/>
                  </a:lnTo>
                  <a:lnTo>
                    <a:pt x="603453" y="209232"/>
                  </a:lnTo>
                  <a:lnTo>
                    <a:pt x="560730" y="187579"/>
                  </a:lnTo>
                  <a:lnTo>
                    <a:pt x="576732" y="171234"/>
                  </a:lnTo>
                  <a:lnTo>
                    <a:pt x="588911" y="151828"/>
                  </a:lnTo>
                  <a:lnTo>
                    <a:pt x="596658" y="129946"/>
                  </a:lnTo>
                  <a:lnTo>
                    <a:pt x="599376" y="106159"/>
                  </a:lnTo>
                  <a:lnTo>
                    <a:pt x="590892" y="64846"/>
                  </a:lnTo>
                  <a:lnTo>
                    <a:pt x="567791" y="31089"/>
                  </a:lnTo>
                  <a:lnTo>
                    <a:pt x="533514" y="8343"/>
                  </a:lnTo>
                  <a:lnTo>
                    <a:pt x="491540" y="0"/>
                  </a:lnTo>
                  <a:lnTo>
                    <a:pt x="449567" y="8343"/>
                  </a:lnTo>
                  <a:lnTo>
                    <a:pt x="415290" y="31089"/>
                  </a:lnTo>
                  <a:lnTo>
                    <a:pt x="392188" y="64846"/>
                  </a:lnTo>
                  <a:lnTo>
                    <a:pt x="383717" y="106159"/>
                  </a:lnTo>
                  <a:lnTo>
                    <a:pt x="386435" y="129946"/>
                  </a:lnTo>
                  <a:lnTo>
                    <a:pt x="394182" y="151828"/>
                  </a:lnTo>
                  <a:lnTo>
                    <a:pt x="406361" y="171234"/>
                  </a:lnTo>
                  <a:lnTo>
                    <a:pt x="422363" y="187579"/>
                  </a:lnTo>
                  <a:lnTo>
                    <a:pt x="410591" y="192036"/>
                  </a:lnTo>
                  <a:lnTo>
                    <a:pt x="361873" y="224739"/>
                  </a:lnTo>
                  <a:lnTo>
                    <a:pt x="339661" y="261835"/>
                  </a:lnTo>
                  <a:lnTo>
                    <a:pt x="336092" y="289839"/>
                  </a:lnTo>
                  <a:lnTo>
                    <a:pt x="336613" y="296481"/>
                  </a:lnTo>
                  <a:lnTo>
                    <a:pt x="371779" y="314820"/>
                  </a:lnTo>
                  <a:lnTo>
                    <a:pt x="448691" y="322922"/>
                  </a:lnTo>
                  <a:lnTo>
                    <a:pt x="491540" y="324002"/>
                  </a:lnTo>
                  <a:lnTo>
                    <a:pt x="534504" y="322910"/>
                  </a:lnTo>
                  <a:lnTo>
                    <a:pt x="574763" y="319773"/>
                  </a:lnTo>
                  <a:lnTo>
                    <a:pt x="644194" y="308152"/>
                  </a:lnTo>
                  <a:lnTo>
                    <a:pt x="646544" y="296430"/>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1650333"/>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229273" y="2094193"/>
            <a:ext cx="581660" cy="581660"/>
            <a:chOff x="229273" y="2094193"/>
            <a:chExt cx="581660" cy="581660"/>
          </a:xfrm>
        </p:grpSpPr>
        <p:sp>
          <p:nvSpPr>
            <p:cNvPr id="6" name="object 6"/>
            <p:cNvSpPr/>
            <p:nvPr/>
          </p:nvSpPr>
          <p:spPr>
            <a:xfrm>
              <a:off x="229273" y="2094193"/>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4505" y="2149425"/>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1155" y="2176075"/>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4190" y="2359110"/>
              <a:ext cx="51435" cy="51435"/>
            </a:xfrm>
            <a:custGeom>
              <a:avLst/>
              <a:gdLst/>
              <a:ahLst/>
              <a:cxnLst/>
              <a:rect l="l" t="t" r="r" b="b"/>
              <a:pathLst>
                <a:path w="51433"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202712" y="2823313"/>
            <a:ext cx="668020" cy="571500"/>
            <a:chOff x="202712" y="2823313"/>
            <a:chExt cx="668020" cy="571500"/>
          </a:xfrm>
        </p:grpSpPr>
        <p:sp>
          <p:nvSpPr>
            <p:cNvPr id="11" name="object 11"/>
            <p:cNvSpPr/>
            <p:nvPr/>
          </p:nvSpPr>
          <p:spPr>
            <a:xfrm>
              <a:off x="202712" y="2823313"/>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2823323"/>
              <a:ext cx="574040" cy="571500"/>
            </a:xfrm>
            <a:custGeom>
              <a:avLst/>
              <a:gdLst/>
              <a:ahLst/>
              <a:cxnLst/>
              <a:rect l="l" t="t" r="r" b="b"/>
              <a:pathLst>
                <a:path w="574040" h="571500">
                  <a:moveTo>
                    <a:pt x="459117" y="285661"/>
                  </a:moveTo>
                  <a:lnTo>
                    <a:pt x="452970" y="240093"/>
                  </a:lnTo>
                  <a:lnTo>
                    <a:pt x="435622" y="199161"/>
                  </a:lnTo>
                  <a:lnTo>
                    <a:pt x="414070" y="171399"/>
                  </a:lnTo>
                  <a:lnTo>
                    <a:pt x="408698" y="164465"/>
                  </a:lnTo>
                  <a:lnTo>
                    <a:pt x="401739" y="159118"/>
                  </a:lnTo>
                  <a:lnTo>
                    <a:pt x="401739" y="285661"/>
                  </a:lnTo>
                  <a:lnTo>
                    <a:pt x="392696" y="330098"/>
                  </a:lnTo>
                  <a:lnTo>
                    <a:pt x="368071" y="366420"/>
                  </a:lnTo>
                  <a:lnTo>
                    <a:pt x="331584" y="390931"/>
                  </a:lnTo>
                  <a:lnTo>
                    <a:pt x="286956" y="399923"/>
                  </a:lnTo>
                  <a:lnTo>
                    <a:pt x="242316" y="390931"/>
                  </a:lnTo>
                  <a:lnTo>
                    <a:pt x="205828" y="366420"/>
                  </a:lnTo>
                  <a:lnTo>
                    <a:pt x="181203" y="330098"/>
                  </a:lnTo>
                  <a:lnTo>
                    <a:pt x="172173" y="285661"/>
                  </a:lnTo>
                  <a:lnTo>
                    <a:pt x="181203" y="241223"/>
                  </a:lnTo>
                  <a:lnTo>
                    <a:pt x="205828" y="204901"/>
                  </a:lnTo>
                  <a:lnTo>
                    <a:pt x="242316" y="180390"/>
                  </a:lnTo>
                  <a:lnTo>
                    <a:pt x="286956" y="171399"/>
                  </a:lnTo>
                  <a:lnTo>
                    <a:pt x="331584" y="180390"/>
                  </a:lnTo>
                  <a:lnTo>
                    <a:pt x="368071" y="204901"/>
                  </a:lnTo>
                  <a:lnTo>
                    <a:pt x="392696" y="241223"/>
                  </a:lnTo>
                  <a:lnTo>
                    <a:pt x="401739" y="285661"/>
                  </a:lnTo>
                  <a:lnTo>
                    <a:pt x="401739" y="159118"/>
                  </a:lnTo>
                  <a:lnTo>
                    <a:pt x="373849" y="137668"/>
                  </a:lnTo>
                  <a:lnTo>
                    <a:pt x="332727" y="120383"/>
                  </a:lnTo>
                  <a:lnTo>
                    <a:pt x="286956" y="114261"/>
                  </a:lnTo>
                  <a:lnTo>
                    <a:pt x="241185" y="120383"/>
                  </a:lnTo>
                  <a:lnTo>
                    <a:pt x="200063" y="137668"/>
                  </a:lnTo>
                  <a:lnTo>
                    <a:pt x="165214" y="164465"/>
                  </a:lnTo>
                  <a:lnTo>
                    <a:pt x="138290" y="199161"/>
                  </a:lnTo>
                  <a:lnTo>
                    <a:pt x="120929" y="240093"/>
                  </a:lnTo>
                  <a:lnTo>
                    <a:pt x="114782" y="285661"/>
                  </a:lnTo>
                  <a:lnTo>
                    <a:pt x="120929" y="331228"/>
                  </a:lnTo>
                  <a:lnTo>
                    <a:pt x="138290" y="372173"/>
                  </a:lnTo>
                  <a:lnTo>
                    <a:pt x="165214" y="406857"/>
                  </a:lnTo>
                  <a:lnTo>
                    <a:pt x="200063" y="433666"/>
                  </a:lnTo>
                  <a:lnTo>
                    <a:pt x="241185" y="450938"/>
                  </a:lnTo>
                  <a:lnTo>
                    <a:pt x="286956" y="457060"/>
                  </a:lnTo>
                  <a:lnTo>
                    <a:pt x="332727" y="450938"/>
                  </a:lnTo>
                  <a:lnTo>
                    <a:pt x="373849" y="433666"/>
                  </a:lnTo>
                  <a:lnTo>
                    <a:pt x="408698" y="406857"/>
                  </a:lnTo>
                  <a:lnTo>
                    <a:pt x="414070" y="399923"/>
                  </a:lnTo>
                  <a:lnTo>
                    <a:pt x="435622" y="372173"/>
                  </a:lnTo>
                  <a:lnTo>
                    <a:pt x="452970" y="331228"/>
                  </a:lnTo>
                  <a:lnTo>
                    <a:pt x="459117" y="285661"/>
                  </a:lnTo>
                  <a:close/>
                </a:path>
                <a:path w="574040" h="571500">
                  <a:moveTo>
                    <a:pt x="573900" y="285661"/>
                  </a:moveTo>
                  <a:lnTo>
                    <a:pt x="570153" y="239318"/>
                  </a:lnTo>
                  <a:lnTo>
                    <a:pt x="559282" y="195364"/>
                  </a:lnTo>
                  <a:lnTo>
                    <a:pt x="541883" y="154381"/>
                  </a:lnTo>
                  <a:lnTo>
                    <a:pt x="518541" y="116954"/>
                  </a:lnTo>
                  <a:lnTo>
                    <a:pt x="516509" y="114604"/>
                  </a:lnTo>
                  <a:lnTo>
                    <a:pt x="516509" y="285661"/>
                  </a:lnTo>
                  <a:lnTo>
                    <a:pt x="511848" y="331660"/>
                  </a:lnTo>
                  <a:lnTo>
                    <a:pt x="498449" y="374523"/>
                  </a:lnTo>
                  <a:lnTo>
                    <a:pt x="477253" y="413346"/>
                  </a:lnTo>
                  <a:lnTo>
                    <a:pt x="449199" y="447179"/>
                  </a:lnTo>
                  <a:lnTo>
                    <a:pt x="415213" y="475107"/>
                  </a:lnTo>
                  <a:lnTo>
                    <a:pt x="376224" y="496201"/>
                  </a:lnTo>
                  <a:lnTo>
                    <a:pt x="333159" y="509549"/>
                  </a:lnTo>
                  <a:lnTo>
                    <a:pt x="286956" y="514197"/>
                  </a:lnTo>
                  <a:lnTo>
                    <a:pt x="240753" y="509549"/>
                  </a:lnTo>
                  <a:lnTo>
                    <a:pt x="197688" y="496201"/>
                  </a:lnTo>
                  <a:lnTo>
                    <a:pt x="158686" y="475107"/>
                  </a:lnTo>
                  <a:lnTo>
                    <a:pt x="124701" y="447179"/>
                  </a:lnTo>
                  <a:lnTo>
                    <a:pt x="96647" y="413346"/>
                  </a:lnTo>
                  <a:lnTo>
                    <a:pt x="75450" y="374523"/>
                  </a:lnTo>
                  <a:lnTo>
                    <a:pt x="62064" y="331660"/>
                  </a:lnTo>
                  <a:lnTo>
                    <a:pt x="57391" y="285661"/>
                  </a:lnTo>
                  <a:lnTo>
                    <a:pt x="62064" y="239661"/>
                  </a:lnTo>
                  <a:lnTo>
                    <a:pt x="75450" y="196799"/>
                  </a:lnTo>
                  <a:lnTo>
                    <a:pt x="96647" y="157975"/>
                  </a:lnTo>
                  <a:lnTo>
                    <a:pt x="124701" y="124142"/>
                  </a:lnTo>
                  <a:lnTo>
                    <a:pt x="158686" y="96215"/>
                  </a:lnTo>
                  <a:lnTo>
                    <a:pt x="197688" y="75120"/>
                  </a:lnTo>
                  <a:lnTo>
                    <a:pt x="240753" y="61785"/>
                  </a:lnTo>
                  <a:lnTo>
                    <a:pt x="286956" y="57124"/>
                  </a:lnTo>
                  <a:lnTo>
                    <a:pt x="333159" y="61785"/>
                  </a:lnTo>
                  <a:lnTo>
                    <a:pt x="376224" y="75120"/>
                  </a:lnTo>
                  <a:lnTo>
                    <a:pt x="415213" y="96215"/>
                  </a:lnTo>
                  <a:lnTo>
                    <a:pt x="449199" y="124142"/>
                  </a:lnTo>
                  <a:lnTo>
                    <a:pt x="477253" y="157975"/>
                  </a:lnTo>
                  <a:lnTo>
                    <a:pt x="498449" y="196799"/>
                  </a:lnTo>
                  <a:lnTo>
                    <a:pt x="511848" y="239661"/>
                  </a:lnTo>
                  <a:lnTo>
                    <a:pt x="516509" y="285661"/>
                  </a:lnTo>
                  <a:lnTo>
                    <a:pt x="516509" y="114604"/>
                  </a:lnTo>
                  <a:lnTo>
                    <a:pt x="489864" y="83667"/>
                  </a:lnTo>
                  <a:lnTo>
                    <a:pt x="458787" y="57124"/>
                  </a:lnTo>
                  <a:lnTo>
                    <a:pt x="456425" y="55105"/>
                  </a:lnTo>
                  <a:lnTo>
                    <a:pt x="418833" y="31877"/>
                  </a:lnTo>
                  <a:lnTo>
                    <a:pt x="377659" y="14554"/>
                  </a:lnTo>
                  <a:lnTo>
                    <a:pt x="333502" y="3733"/>
                  </a:lnTo>
                  <a:lnTo>
                    <a:pt x="286956" y="0"/>
                  </a:lnTo>
                  <a:lnTo>
                    <a:pt x="240411" y="3733"/>
                  </a:lnTo>
                  <a:lnTo>
                    <a:pt x="196253" y="14554"/>
                  </a:lnTo>
                  <a:lnTo>
                    <a:pt x="155079" y="31877"/>
                  </a:lnTo>
                  <a:lnTo>
                    <a:pt x="117487" y="55105"/>
                  </a:lnTo>
                  <a:lnTo>
                    <a:pt x="84048" y="83667"/>
                  </a:lnTo>
                  <a:lnTo>
                    <a:pt x="55372" y="116954"/>
                  </a:lnTo>
                  <a:lnTo>
                    <a:pt x="32029" y="154381"/>
                  </a:lnTo>
                  <a:lnTo>
                    <a:pt x="14630" y="195364"/>
                  </a:lnTo>
                  <a:lnTo>
                    <a:pt x="3759" y="239318"/>
                  </a:lnTo>
                  <a:lnTo>
                    <a:pt x="0" y="285661"/>
                  </a:lnTo>
                  <a:lnTo>
                    <a:pt x="3759" y="332003"/>
                  </a:lnTo>
                  <a:lnTo>
                    <a:pt x="14630" y="375958"/>
                  </a:lnTo>
                  <a:lnTo>
                    <a:pt x="32029" y="416941"/>
                  </a:lnTo>
                  <a:lnTo>
                    <a:pt x="55372" y="454380"/>
                  </a:lnTo>
                  <a:lnTo>
                    <a:pt x="84048" y="487667"/>
                  </a:lnTo>
                  <a:lnTo>
                    <a:pt x="117487" y="516216"/>
                  </a:lnTo>
                  <a:lnTo>
                    <a:pt x="155079" y="539445"/>
                  </a:lnTo>
                  <a:lnTo>
                    <a:pt x="196253" y="556768"/>
                  </a:lnTo>
                  <a:lnTo>
                    <a:pt x="240411" y="567588"/>
                  </a:lnTo>
                  <a:lnTo>
                    <a:pt x="286956" y="571334"/>
                  </a:lnTo>
                  <a:lnTo>
                    <a:pt x="333502" y="567588"/>
                  </a:lnTo>
                  <a:lnTo>
                    <a:pt x="377659" y="556768"/>
                  </a:lnTo>
                  <a:lnTo>
                    <a:pt x="418833" y="539445"/>
                  </a:lnTo>
                  <a:lnTo>
                    <a:pt x="456425" y="516216"/>
                  </a:lnTo>
                  <a:lnTo>
                    <a:pt x="458787" y="514197"/>
                  </a:lnTo>
                  <a:lnTo>
                    <a:pt x="489864" y="487667"/>
                  </a:lnTo>
                  <a:lnTo>
                    <a:pt x="518541" y="454380"/>
                  </a:lnTo>
                  <a:lnTo>
                    <a:pt x="541883" y="416941"/>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a:stretch>
              <a:fillRect/>
            </a:stretch>
          </p:blipFill>
          <p:spPr>
            <a:xfrm>
              <a:off x="432272" y="3051849"/>
              <a:ext cx="114778" cy="114266"/>
            </a:xfrm>
            <a:prstGeom prst="rect">
              <a:avLst/>
            </a:prstGeom>
          </p:spPr>
        </p:pic>
        <p:pic>
          <p:nvPicPr>
            <p:cNvPr id="14" name="object 14"/>
            <p:cNvPicPr/>
            <p:nvPr/>
          </p:nvPicPr>
          <p:blipFill>
            <a:blip r:embed="rId3"/>
            <a:stretch>
              <a:fillRect/>
            </a:stretch>
          </p:blipFill>
          <p:spPr>
            <a:xfrm>
              <a:off x="660217" y="2855281"/>
              <a:ext cx="209922" cy="176382"/>
            </a:xfrm>
            <a:prstGeom prst="rect">
              <a:avLst/>
            </a:prstGeom>
          </p:spPr>
        </p:pic>
        <p:sp>
          <p:nvSpPr>
            <p:cNvPr id="15" name="object 15"/>
            <p:cNvSpPr/>
            <p:nvPr/>
          </p:nvSpPr>
          <p:spPr>
            <a:xfrm>
              <a:off x="476551" y="2910034"/>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70319" y="3567442"/>
            <a:ext cx="494030" cy="714375"/>
          </a:xfrm>
          <a:custGeom>
            <a:avLst/>
            <a:gdLst/>
            <a:ahLst/>
            <a:cxnLst/>
            <a:rect l="l" t="t" r="r" b="b"/>
            <a:pathLst>
              <a:path w="494030" h="714375">
                <a:moveTo>
                  <a:pt x="258572" y="74193"/>
                </a:moveTo>
                <a:lnTo>
                  <a:pt x="235089" y="74193"/>
                </a:lnTo>
                <a:lnTo>
                  <a:pt x="235089" y="97878"/>
                </a:lnTo>
                <a:lnTo>
                  <a:pt x="258572" y="97878"/>
                </a:lnTo>
                <a:lnTo>
                  <a:pt x="258572" y="74193"/>
                </a:lnTo>
                <a:close/>
              </a:path>
              <a:path w="494030" h="714375">
                <a:moveTo>
                  <a:pt x="493661" y="297383"/>
                </a:moveTo>
                <a:lnTo>
                  <a:pt x="492607" y="293954"/>
                </a:lnTo>
                <a:lnTo>
                  <a:pt x="490359" y="291465"/>
                </a:lnTo>
                <a:lnTo>
                  <a:pt x="488111" y="288874"/>
                </a:lnTo>
                <a:lnTo>
                  <a:pt x="484949" y="287439"/>
                </a:lnTo>
                <a:lnTo>
                  <a:pt x="468312" y="287439"/>
                </a:lnTo>
                <a:lnTo>
                  <a:pt x="468312" y="311124"/>
                </a:lnTo>
                <a:lnTo>
                  <a:pt x="459498" y="382206"/>
                </a:lnTo>
                <a:lnTo>
                  <a:pt x="433781" y="382206"/>
                </a:lnTo>
                <a:lnTo>
                  <a:pt x="433781" y="405904"/>
                </a:lnTo>
                <a:lnTo>
                  <a:pt x="400685" y="690232"/>
                </a:lnTo>
                <a:lnTo>
                  <a:pt x="92976" y="690232"/>
                </a:lnTo>
                <a:lnTo>
                  <a:pt x="59880" y="405904"/>
                </a:lnTo>
                <a:lnTo>
                  <a:pt x="433781" y="405904"/>
                </a:lnTo>
                <a:lnTo>
                  <a:pt x="433781" y="382206"/>
                </a:lnTo>
                <a:lnTo>
                  <a:pt x="34150" y="382206"/>
                </a:lnTo>
                <a:lnTo>
                  <a:pt x="25349" y="311124"/>
                </a:lnTo>
                <a:lnTo>
                  <a:pt x="468312" y="311124"/>
                </a:lnTo>
                <a:lnTo>
                  <a:pt x="468312" y="287439"/>
                </a:lnTo>
                <a:lnTo>
                  <a:pt x="441629" y="287439"/>
                </a:lnTo>
                <a:lnTo>
                  <a:pt x="468858" y="131152"/>
                </a:lnTo>
                <a:lnTo>
                  <a:pt x="469455" y="127723"/>
                </a:lnTo>
                <a:lnTo>
                  <a:pt x="469823" y="126199"/>
                </a:lnTo>
                <a:lnTo>
                  <a:pt x="469684" y="124536"/>
                </a:lnTo>
                <a:lnTo>
                  <a:pt x="469392" y="123012"/>
                </a:lnTo>
                <a:lnTo>
                  <a:pt x="466432" y="110934"/>
                </a:lnTo>
                <a:lnTo>
                  <a:pt x="458647" y="79273"/>
                </a:lnTo>
                <a:lnTo>
                  <a:pt x="454050" y="60579"/>
                </a:lnTo>
                <a:lnTo>
                  <a:pt x="449300" y="41236"/>
                </a:lnTo>
                <a:lnTo>
                  <a:pt x="444373" y="21209"/>
                </a:lnTo>
                <a:lnTo>
                  <a:pt x="444373" y="135318"/>
                </a:lnTo>
                <a:lnTo>
                  <a:pt x="417830" y="287439"/>
                </a:lnTo>
                <a:lnTo>
                  <a:pt x="393992" y="287439"/>
                </a:lnTo>
                <a:lnTo>
                  <a:pt x="421220" y="131152"/>
                </a:lnTo>
                <a:lnTo>
                  <a:pt x="444373" y="135318"/>
                </a:lnTo>
                <a:lnTo>
                  <a:pt x="444373" y="21209"/>
                </a:lnTo>
                <a:lnTo>
                  <a:pt x="442264" y="12623"/>
                </a:lnTo>
                <a:lnTo>
                  <a:pt x="442264" y="110934"/>
                </a:lnTo>
                <a:lnTo>
                  <a:pt x="398119" y="102997"/>
                </a:lnTo>
                <a:lnTo>
                  <a:pt x="398119" y="127127"/>
                </a:lnTo>
                <a:lnTo>
                  <a:pt x="370205" y="287439"/>
                </a:lnTo>
                <a:lnTo>
                  <a:pt x="346354" y="287439"/>
                </a:lnTo>
                <a:lnTo>
                  <a:pt x="352806" y="250596"/>
                </a:lnTo>
                <a:lnTo>
                  <a:pt x="375107" y="123012"/>
                </a:lnTo>
                <a:lnTo>
                  <a:pt x="398119" y="127127"/>
                </a:lnTo>
                <a:lnTo>
                  <a:pt x="398119" y="102997"/>
                </a:lnTo>
                <a:lnTo>
                  <a:pt x="385419" y="100698"/>
                </a:lnTo>
                <a:lnTo>
                  <a:pt x="399770" y="79273"/>
                </a:lnTo>
                <a:lnTo>
                  <a:pt x="436029" y="85661"/>
                </a:lnTo>
                <a:lnTo>
                  <a:pt x="442264" y="110934"/>
                </a:lnTo>
                <a:lnTo>
                  <a:pt x="442264" y="12623"/>
                </a:lnTo>
                <a:lnTo>
                  <a:pt x="441528" y="9626"/>
                </a:lnTo>
                <a:lnTo>
                  <a:pt x="440474" y="5092"/>
                </a:lnTo>
                <a:lnTo>
                  <a:pt x="436714" y="1574"/>
                </a:lnTo>
                <a:lnTo>
                  <a:pt x="432130" y="838"/>
                </a:lnTo>
                <a:lnTo>
                  <a:pt x="429895" y="419"/>
                </a:lnTo>
                <a:lnTo>
                  <a:pt x="429895" y="60579"/>
                </a:lnTo>
                <a:lnTo>
                  <a:pt x="414070" y="57708"/>
                </a:lnTo>
                <a:lnTo>
                  <a:pt x="425119" y="41236"/>
                </a:lnTo>
                <a:lnTo>
                  <a:pt x="429895" y="60579"/>
                </a:lnTo>
                <a:lnTo>
                  <a:pt x="429895" y="419"/>
                </a:lnTo>
                <a:lnTo>
                  <a:pt x="355854" y="102603"/>
                </a:lnTo>
                <a:lnTo>
                  <a:pt x="354101" y="107226"/>
                </a:lnTo>
                <a:lnTo>
                  <a:pt x="328980" y="250596"/>
                </a:lnTo>
                <a:lnTo>
                  <a:pt x="328980" y="192659"/>
                </a:lnTo>
                <a:lnTo>
                  <a:pt x="328980" y="168960"/>
                </a:lnTo>
                <a:lnTo>
                  <a:pt x="328980" y="145275"/>
                </a:lnTo>
                <a:lnTo>
                  <a:pt x="328980" y="126898"/>
                </a:lnTo>
                <a:lnTo>
                  <a:pt x="323710" y="121577"/>
                </a:lnTo>
                <a:lnTo>
                  <a:pt x="305511" y="121577"/>
                </a:lnTo>
                <a:lnTo>
                  <a:pt x="305511" y="145275"/>
                </a:lnTo>
                <a:lnTo>
                  <a:pt x="305511" y="168960"/>
                </a:lnTo>
                <a:lnTo>
                  <a:pt x="305511" y="192659"/>
                </a:lnTo>
                <a:lnTo>
                  <a:pt x="305511" y="287439"/>
                </a:lnTo>
                <a:lnTo>
                  <a:pt x="282041" y="287439"/>
                </a:lnTo>
                <a:lnTo>
                  <a:pt x="282041" y="192659"/>
                </a:lnTo>
                <a:lnTo>
                  <a:pt x="305511" y="192659"/>
                </a:lnTo>
                <a:lnTo>
                  <a:pt x="305511" y="168960"/>
                </a:lnTo>
                <a:lnTo>
                  <a:pt x="258572" y="168960"/>
                </a:lnTo>
                <a:lnTo>
                  <a:pt x="258572" y="192659"/>
                </a:lnTo>
                <a:lnTo>
                  <a:pt x="258572" y="287439"/>
                </a:lnTo>
                <a:lnTo>
                  <a:pt x="235089" y="287439"/>
                </a:lnTo>
                <a:lnTo>
                  <a:pt x="235089" y="192659"/>
                </a:lnTo>
                <a:lnTo>
                  <a:pt x="258572" y="192659"/>
                </a:lnTo>
                <a:lnTo>
                  <a:pt x="258572" y="168960"/>
                </a:lnTo>
                <a:lnTo>
                  <a:pt x="211620" y="168960"/>
                </a:lnTo>
                <a:lnTo>
                  <a:pt x="211620" y="192659"/>
                </a:lnTo>
                <a:lnTo>
                  <a:pt x="211620" y="287439"/>
                </a:lnTo>
                <a:lnTo>
                  <a:pt x="188150" y="287439"/>
                </a:lnTo>
                <a:lnTo>
                  <a:pt x="188150" y="267766"/>
                </a:lnTo>
                <a:lnTo>
                  <a:pt x="188150" y="258419"/>
                </a:lnTo>
                <a:lnTo>
                  <a:pt x="188150" y="192659"/>
                </a:lnTo>
                <a:lnTo>
                  <a:pt x="211620" y="192659"/>
                </a:lnTo>
                <a:lnTo>
                  <a:pt x="211620" y="168960"/>
                </a:lnTo>
                <a:lnTo>
                  <a:pt x="188150" y="168960"/>
                </a:lnTo>
                <a:lnTo>
                  <a:pt x="188150" y="145275"/>
                </a:lnTo>
                <a:lnTo>
                  <a:pt x="305511" y="145275"/>
                </a:lnTo>
                <a:lnTo>
                  <a:pt x="305511" y="121577"/>
                </a:lnTo>
                <a:lnTo>
                  <a:pt x="293408" y="121577"/>
                </a:lnTo>
                <a:lnTo>
                  <a:pt x="298475" y="113703"/>
                </a:lnTo>
                <a:lnTo>
                  <a:pt x="302285" y="105092"/>
                </a:lnTo>
                <a:lnTo>
                  <a:pt x="304673" y="95834"/>
                </a:lnTo>
                <a:lnTo>
                  <a:pt x="305511" y="86029"/>
                </a:lnTo>
                <a:lnTo>
                  <a:pt x="301942" y="65697"/>
                </a:lnTo>
                <a:lnTo>
                  <a:pt x="293281" y="50495"/>
                </a:lnTo>
                <a:lnTo>
                  <a:pt x="292074" y="48387"/>
                </a:lnTo>
                <a:lnTo>
                  <a:pt x="282041" y="39624"/>
                </a:lnTo>
                <a:lnTo>
                  <a:pt x="282041" y="86029"/>
                </a:lnTo>
                <a:lnTo>
                  <a:pt x="279260" y="99822"/>
                </a:lnTo>
                <a:lnTo>
                  <a:pt x="271703" y="111125"/>
                </a:lnTo>
                <a:lnTo>
                  <a:pt x="260515" y="118770"/>
                </a:lnTo>
                <a:lnTo>
                  <a:pt x="246824" y="121577"/>
                </a:lnTo>
                <a:lnTo>
                  <a:pt x="233146" y="118770"/>
                </a:lnTo>
                <a:lnTo>
                  <a:pt x="221957" y="111125"/>
                </a:lnTo>
                <a:lnTo>
                  <a:pt x="214401" y="99822"/>
                </a:lnTo>
                <a:lnTo>
                  <a:pt x="211620" y="86029"/>
                </a:lnTo>
                <a:lnTo>
                  <a:pt x="214401" y="72237"/>
                </a:lnTo>
                <a:lnTo>
                  <a:pt x="221957" y="60934"/>
                </a:lnTo>
                <a:lnTo>
                  <a:pt x="233146" y="53301"/>
                </a:lnTo>
                <a:lnTo>
                  <a:pt x="246824" y="50495"/>
                </a:lnTo>
                <a:lnTo>
                  <a:pt x="260515" y="53301"/>
                </a:lnTo>
                <a:lnTo>
                  <a:pt x="271703" y="60934"/>
                </a:lnTo>
                <a:lnTo>
                  <a:pt x="279260" y="72237"/>
                </a:lnTo>
                <a:lnTo>
                  <a:pt x="282041" y="86029"/>
                </a:lnTo>
                <a:lnTo>
                  <a:pt x="282041" y="39624"/>
                </a:lnTo>
                <a:lnTo>
                  <a:pt x="277202" y="35394"/>
                </a:lnTo>
                <a:lnTo>
                  <a:pt x="258572" y="28003"/>
                </a:lnTo>
                <a:lnTo>
                  <a:pt x="258572" y="3098"/>
                </a:lnTo>
                <a:lnTo>
                  <a:pt x="235089" y="3098"/>
                </a:lnTo>
                <a:lnTo>
                  <a:pt x="235089" y="28003"/>
                </a:lnTo>
                <a:lnTo>
                  <a:pt x="216458" y="35394"/>
                </a:lnTo>
                <a:lnTo>
                  <a:pt x="201587" y="48387"/>
                </a:lnTo>
                <a:lnTo>
                  <a:pt x="191719" y="65697"/>
                </a:lnTo>
                <a:lnTo>
                  <a:pt x="188150" y="86029"/>
                </a:lnTo>
                <a:lnTo>
                  <a:pt x="188988" y="95834"/>
                </a:lnTo>
                <a:lnTo>
                  <a:pt x="191376" y="105092"/>
                </a:lnTo>
                <a:lnTo>
                  <a:pt x="195186" y="113703"/>
                </a:lnTo>
                <a:lnTo>
                  <a:pt x="200253" y="121577"/>
                </a:lnTo>
                <a:lnTo>
                  <a:pt x="169951" y="121577"/>
                </a:lnTo>
                <a:lnTo>
                  <a:pt x="164680" y="126898"/>
                </a:lnTo>
                <a:lnTo>
                  <a:pt x="164680" y="258419"/>
                </a:lnTo>
                <a:lnTo>
                  <a:pt x="163525" y="251434"/>
                </a:lnTo>
                <a:lnTo>
                  <a:pt x="163398" y="250926"/>
                </a:lnTo>
                <a:lnTo>
                  <a:pt x="163169" y="250367"/>
                </a:lnTo>
                <a:lnTo>
                  <a:pt x="158038" y="221068"/>
                </a:lnTo>
                <a:lnTo>
                  <a:pt x="149872" y="174421"/>
                </a:lnTo>
                <a:lnTo>
                  <a:pt x="145923" y="151841"/>
                </a:lnTo>
                <a:lnTo>
                  <a:pt x="145923" y="287439"/>
                </a:lnTo>
                <a:lnTo>
                  <a:pt x="74320" y="287439"/>
                </a:lnTo>
                <a:lnTo>
                  <a:pt x="32270" y="46837"/>
                </a:lnTo>
                <a:lnTo>
                  <a:pt x="101638" y="34480"/>
                </a:lnTo>
                <a:lnTo>
                  <a:pt x="105765" y="57708"/>
                </a:lnTo>
                <a:lnTo>
                  <a:pt x="59512" y="66001"/>
                </a:lnTo>
                <a:lnTo>
                  <a:pt x="63639" y="89369"/>
                </a:lnTo>
                <a:lnTo>
                  <a:pt x="109753" y="81076"/>
                </a:lnTo>
                <a:lnTo>
                  <a:pt x="113830" y="104406"/>
                </a:lnTo>
                <a:lnTo>
                  <a:pt x="90728" y="108521"/>
                </a:lnTo>
                <a:lnTo>
                  <a:pt x="94856" y="131889"/>
                </a:lnTo>
                <a:lnTo>
                  <a:pt x="117957" y="127723"/>
                </a:lnTo>
                <a:lnTo>
                  <a:pt x="121945" y="151053"/>
                </a:lnTo>
                <a:lnTo>
                  <a:pt x="98983" y="155219"/>
                </a:lnTo>
                <a:lnTo>
                  <a:pt x="103060" y="178536"/>
                </a:lnTo>
                <a:lnTo>
                  <a:pt x="126072" y="174421"/>
                </a:lnTo>
                <a:lnTo>
                  <a:pt x="130149" y="197751"/>
                </a:lnTo>
                <a:lnTo>
                  <a:pt x="83947" y="206032"/>
                </a:lnTo>
                <a:lnTo>
                  <a:pt x="88023" y="229400"/>
                </a:lnTo>
                <a:lnTo>
                  <a:pt x="134277" y="221068"/>
                </a:lnTo>
                <a:lnTo>
                  <a:pt x="138264" y="244436"/>
                </a:lnTo>
                <a:lnTo>
                  <a:pt x="115252" y="248564"/>
                </a:lnTo>
                <a:lnTo>
                  <a:pt x="119380" y="271932"/>
                </a:lnTo>
                <a:lnTo>
                  <a:pt x="142494" y="267766"/>
                </a:lnTo>
                <a:lnTo>
                  <a:pt x="145923" y="287439"/>
                </a:lnTo>
                <a:lnTo>
                  <a:pt x="145923" y="151841"/>
                </a:lnTo>
                <a:lnTo>
                  <a:pt x="141706" y="127723"/>
                </a:lnTo>
                <a:lnTo>
                  <a:pt x="133540" y="81076"/>
                </a:lnTo>
                <a:lnTo>
                  <a:pt x="125387" y="34480"/>
                </a:lnTo>
                <a:lnTo>
                  <a:pt x="122631" y="18745"/>
                </a:lnTo>
                <a:lnTo>
                  <a:pt x="121627" y="12217"/>
                </a:lnTo>
                <a:lnTo>
                  <a:pt x="115481" y="7962"/>
                </a:lnTo>
                <a:lnTo>
                  <a:pt x="109156" y="9169"/>
                </a:lnTo>
                <a:lnTo>
                  <a:pt x="16687" y="25590"/>
                </a:lnTo>
                <a:lnTo>
                  <a:pt x="10223" y="26657"/>
                </a:lnTo>
                <a:lnTo>
                  <a:pt x="6007" y="32867"/>
                </a:lnTo>
                <a:lnTo>
                  <a:pt x="7200" y="39243"/>
                </a:lnTo>
                <a:lnTo>
                  <a:pt x="50482" y="287439"/>
                </a:lnTo>
                <a:lnTo>
                  <a:pt x="8712" y="287439"/>
                </a:lnTo>
                <a:lnTo>
                  <a:pt x="5549" y="288874"/>
                </a:lnTo>
                <a:lnTo>
                  <a:pt x="3302" y="291465"/>
                </a:lnTo>
                <a:lnTo>
                  <a:pt x="1054" y="293954"/>
                </a:lnTo>
                <a:lnTo>
                  <a:pt x="0" y="297383"/>
                </a:lnTo>
                <a:lnTo>
                  <a:pt x="508" y="300710"/>
                </a:lnTo>
                <a:lnTo>
                  <a:pt x="12242" y="395490"/>
                </a:lnTo>
                <a:lnTo>
                  <a:pt x="12928" y="401408"/>
                </a:lnTo>
                <a:lnTo>
                  <a:pt x="17970" y="405904"/>
                </a:lnTo>
                <a:lnTo>
                  <a:pt x="36169" y="405904"/>
                </a:lnTo>
                <a:lnTo>
                  <a:pt x="71615" y="709434"/>
                </a:lnTo>
                <a:lnTo>
                  <a:pt x="76517" y="713930"/>
                </a:lnTo>
                <a:lnTo>
                  <a:pt x="417144" y="713930"/>
                </a:lnTo>
                <a:lnTo>
                  <a:pt x="422046" y="709434"/>
                </a:lnTo>
                <a:lnTo>
                  <a:pt x="424294" y="690232"/>
                </a:lnTo>
                <a:lnTo>
                  <a:pt x="457492" y="405904"/>
                </a:lnTo>
                <a:lnTo>
                  <a:pt x="475691" y="405904"/>
                </a:lnTo>
                <a:lnTo>
                  <a:pt x="480733" y="401408"/>
                </a:lnTo>
                <a:lnTo>
                  <a:pt x="481418" y="395490"/>
                </a:lnTo>
                <a:lnTo>
                  <a:pt x="483069" y="382206"/>
                </a:lnTo>
                <a:lnTo>
                  <a:pt x="491871" y="311124"/>
                </a:lnTo>
                <a:lnTo>
                  <a:pt x="493153" y="300710"/>
                </a:lnTo>
                <a:lnTo>
                  <a:pt x="493661" y="297383"/>
                </a:lnTo>
                <a:close/>
              </a:path>
            </a:pathLst>
          </a:custGeom>
          <a:solidFill>
            <a:srgbClr val="0F0E0D"/>
          </a:solidFill>
        </p:spPr>
        <p:txBody>
          <a:bodyPr wrap="square" lIns="0" tIns="0" rIns="0" bIns="0" rtlCol="0"/>
          <a:lstStyle/>
          <a:p>
            <a:endParaRPr/>
          </a:p>
        </p:txBody>
      </p:sp>
      <p:sp>
        <p:nvSpPr>
          <p:cNvPr id="17" name="object 17"/>
          <p:cNvSpPr txBox="1">
            <a:spLocks noGrp="1"/>
          </p:cNvSpPr>
          <p:nvPr>
            <p:ph type="title"/>
          </p:nvPr>
        </p:nvSpPr>
        <p:spPr>
          <a:xfrm>
            <a:off x="558325" y="303479"/>
            <a:ext cx="4836698" cy="1160386"/>
          </a:xfrm>
          <a:prstGeom prst="rect">
            <a:avLst/>
          </a:prstGeom>
        </p:spPr>
        <p:txBody>
          <a:bodyPr vert="horz" wrap="square" lIns="0" tIns="12700" rIns="0" bIns="0" rtlCol="0">
            <a:spAutoFit/>
          </a:bodyPr>
          <a:lstStyle/>
          <a:p>
            <a:pPr marL="12700">
              <a:lnSpc>
                <a:spcPts val="2265"/>
              </a:lnSpc>
              <a:spcBef>
                <a:spcPts val="100"/>
              </a:spcBef>
            </a:pPr>
            <a:r>
              <a:rPr lang="sl" sz="1800" b="1" i="0" strike="noStrike" cap="none" spc="0" baseline="0">
                <a:solidFill>
                  <a:srgbClr val="1F497D"/>
                </a:solidFill>
                <a:effectLst/>
                <a:latin typeface="Calibri"/>
                <a:ea typeface="Calibri"/>
                <a:cs typeface="Calibri"/>
              </a:rPr>
              <a:t>1. METODA:</a:t>
            </a:r>
            <a:r>
              <a:rPr sz="1800"/>
              <a:t/>
            </a:r>
            <a:br>
              <a:rPr sz="1800"/>
            </a:br>
            <a:r>
              <a:rPr lang="sl" sz="1800" b="1" i="0" strike="noStrike" cap="none" spc="0" baseline="0">
                <a:solidFill>
                  <a:srgbClr val="1F497D"/>
                </a:solidFill>
                <a:effectLst/>
                <a:latin typeface="Calibri"/>
                <a:ea typeface="Calibri"/>
                <a:cs typeface="Calibri"/>
              </a:rPr>
              <a:t>PREVAJANJE IZRAZOV IN UMESTITEV V ZGODOVINSKO-POLITIČNE KONTEKSTE</a:t>
            </a:r>
            <a:r>
              <a:rPr sz="1800"/>
              <a:t/>
            </a:r>
            <a:br>
              <a:rPr sz="1800"/>
            </a:br>
            <a:endParaRPr sz="1800">
              <a:latin typeface="+mn-lt"/>
            </a:endParaRPr>
          </a:p>
        </p:txBody>
      </p:sp>
      <p:sp>
        <p:nvSpPr>
          <p:cNvPr id="18" name="object 18"/>
          <p:cNvSpPr/>
          <p:nvPr/>
        </p:nvSpPr>
        <p:spPr>
          <a:xfrm>
            <a:off x="1296016" y="2914347"/>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19" name="object 19"/>
          <p:cNvSpPr/>
          <p:nvPr/>
        </p:nvSpPr>
        <p:spPr>
          <a:xfrm>
            <a:off x="1296016" y="3076272"/>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20" name="object 20"/>
          <p:cNvSpPr/>
          <p:nvPr/>
        </p:nvSpPr>
        <p:spPr>
          <a:xfrm>
            <a:off x="1296016" y="3400123"/>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21" name="object 21"/>
          <p:cNvSpPr txBox="1"/>
          <p:nvPr/>
        </p:nvSpPr>
        <p:spPr>
          <a:xfrm>
            <a:off x="374702" y="1650333"/>
            <a:ext cx="8718681" cy="4537909"/>
          </a:xfrm>
          <a:prstGeom prst="rect">
            <a:avLst/>
          </a:prstGeom>
        </p:spPr>
        <p:txBody>
          <a:bodyPr vert="horz" wrap="square" lIns="0" tIns="12700" rIns="0" bIns="0" rtlCol="0">
            <a:spAutoFit/>
          </a:bodyPr>
          <a:lstStyle/>
          <a:p>
            <a:pPr marL="1256030">
              <a:lnSpc>
                <a:spcPct val="100000"/>
              </a:lnSpc>
              <a:spcBef>
                <a:spcPts val="100"/>
              </a:spcBef>
            </a:pPr>
            <a:r>
              <a:rPr lang="sl" sz="1200" b="0" i="0" strike="noStrike" cap="none" spc="0" baseline="0" dirty="0">
                <a:solidFill>
                  <a:srgbClr val="000000"/>
                </a:solidFill>
                <a:effectLst/>
                <a:latin typeface="Calibri"/>
                <a:ea typeface="Calibri"/>
                <a:cs typeface="Calibri"/>
              </a:rPr>
              <a:t>Več kot 3</a:t>
            </a:r>
          </a:p>
          <a:p>
            <a:pPr marL="1304290" marR="4839970" indent="-36195">
              <a:lnSpc>
                <a:spcPct val="253200"/>
              </a:lnSpc>
              <a:spcBef>
                <a:spcPts val="944"/>
              </a:spcBef>
            </a:pPr>
            <a:r>
              <a:rPr lang="sl" sz="1200" b="0" i="0" strike="noStrike" cap="none" spc="0" baseline="0" dirty="0">
                <a:solidFill>
                  <a:srgbClr val="000000"/>
                </a:solidFill>
                <a:effectLst/>
                <a:latin typeface="Calibri"/>
                <a:ea typeface="Calibri"/>
                <a:cs typeface="Calibri"/>
              </a:rPr>
              <a:t>10–30 minut, odvisno od motivacije  </a:t>
            </a:r>
            <a:endParaRPr lang="de-DE" sz="1200" dirty="0">
              <a:cs typeface="Verdana"/>
            </a:endParaRPr>
          </a:p>
          <a:p>
            <a:pPr marL="1304290" marR="4839970" indent="-36195">
              <a:lnSpc>
                <a:spcPct val="253200"/>
              </a:lnSpc>
              <a:spcBef>
                <a:spcPts val="944"/>
              </a:spcBef>
            </a:pPr>
            <a:r>
              <a:rPr lang="sl" sz="1200" b="0" i="0" strike="noStrike" cap="none" spc="0" baseline="0" dirty="0">
                <a:solidFill>
                  <a:srgbClr val="000000"/>
                </a:solidFill>
                <a:effectLst/>
                <a:latin typeface="Calibri"/>
                <a:ea typeface="Calibri"/>
                <a:cs typeface="Calibri"/>
              </a:rPr>
              <a:t>Večjezičnost v skupini.</a:t>
            </a:r>
          </a:p>
          <a:p>
            <a:pPr marL="1304290" marR="3466465">
              <a:lnSpc>
                <a:spcPts val="1280"/>
              </a:lnSpc>
              <a:spcBef>
                <a:spcPts val="10"/>
              </a:spcBef>
            </a:pPr>
            <a:r>
              <a:rPr lang="sl" sz="1200" b="0" i="0" strike="noStrike" cap="none" spc="0" baseline="0" dirty="0">
                <a:solidFill>
                  <a:srgbClr val="000000"/>
                </a:solidFill>
                <a:effectLst/>
                <a:latin typeface="Calibri"/>
                <a:ea typeface="Calibri"/>
                <a:cs typeface="Calibri"/>
              </a:rPr>
              <a:t>Izmenjava o različnih izrazih in družbenih kontekstih pomenov ali pripisanih pomenov.</a:t>
            </a:r>
          </a:p>
          <a:p>
            <a:pPr marL="1304290">
              <a:lnSpc>
                <a:spcPts val="1170"/>
              </a:lnSpc>
            </a:pPr>
            <a:r>
              <a:rPr lang="sl" sz="1200" b="0" i="0" strike="noStrike" cap="none" spc="0" baseline="0" dirty="0">
                <a:solidFill>
                  <a:srgbClr val="000000"/>
                </a:solidFill>
                <a:effectLst/>
                <a:latin typeface="Calibri"/>
                <a:ea typeface="Calibri"/>
                <a:cs typeface="Calibri"/>
              </a:rPr>
              <a:t>Razumevanje individualnih in družbenih idej demokratične</a:t>
            </a:r>
          </a:p>
          <a:p>
            <a:pPr marL="1304290">
              <a:lnSpc>
                <a:spcPts val="1355"/>
              </a:lnSpc>
            </a:pPr>
            <a:r>
              <a:rPr lang="sl" sz="1200" b="0" i="0" strike="noStrike" cap="none" spc="0" baseline="0" dirty="0">
                <a:solidFill>
                  <a:srgbClr val="000000"/>
                </a:solidFill>
                <a:effectLst/>
                <a:latin typeface="Calibri"/>
                <a:ea typeface="Calibri"/>
                <a:cs typeface="Calibri"/>
              </a:rPr>
              <a:t>kulture, „družbene participacije“ in „politične participacije“.</a:t>
            </a:r>
          </a:p>
          <a:p>
            <a:pPr>
              <a:lnSpc>
                <a:spcPct val="100000"/>
              </a:lnSpc>
              <a:spcBef>
                <a:spcPts val="40"/>
              </a:spcBef>
            </a:pPr>
            <a:endParaRPr sz="1800" dirty="0">
              <a:cs typeface="Verdana"/>
            </a:endParaRPr>
          </a:p>
          <a:p>
            <a:pPr marL="1184275">
              <a:lnSpc>
                <a:spcPct val="100000"/>
              </a:lnSpc>
            </a:pPr>
            <a:r>
              <a:rPr lang="sl" sz="1200" b="0" i="0" strike="noStrike" cap="none" spc="0" baseline="0" dirty="0">
                <a:solidFill>
                  <a:srgbClr val="000000"/>
                </a:solidFill>
                <a:effectLst/>
                <a:latin typeface="Calibri"/>
                <a:ea typeface="Calibri"/>
                <a:cs typeface="Calibri"/>
              </a:rPr>
              <a:t>Dva velika lista papirja (A1) in debela pisala</a:t>
            </a:r>
          </a:p>
          <a:p>
            <a:pPr>
              <a:lnSpc>
                <a:spcPct val="100000"/>
              </a:lnSpc>
            </a:pPr>
            <a:endParaRPr sz="1400" dirty="0">
              <a:cs typeface="Verdana"/>
            </a:endParaRPr>
          </a:p>
          <a:p>
            <a:pPr>
              <a:lnSpc>
                <a:spcPct val="100000"/>
              </a:lnSpc>
              <a:spcBef>
                <a:spcPts val="45"/>
              </a:spcBef>
            </a:pPr>
            <a:endParaRPr sz="1400" dirty="0">
              <a:cs typeface="Verdana"/>
            </a:endParaRPr>
          </a:p>
          <a:p>
            <a:pPr marL="12700">
              <a:lnSpc>
                <a:spcPct val="100000"/>
              </a:lnSpc>
            </a:pPr>
            <a:r>
              <a:rPr lang="sl" sz="1500" b="1" i="0" strike="noStrike" cap="none" spc="0" baseline="0" dirty="0">
                <a:solidFill>
                  <a:srgbClr val="000000"/>
                </a:solidFill>
                <a:effectLst/>
                <a:latin typeface="Calibri"/>
                <a:ea typeface="Calibri"/>
                <a:cs typeface="Calibri"/>
              </a:rPr>
              <a:t>Opis metode:</a:t>
            </a:r>
            <a:endParaRPr sz="1500" dirty="0">
              <a:cs typeface="Tahoma"/>
            </a:endParaRPr>
          </a:p>
          <a:p>
            <a:pPr marL="114300" marR="5080">
              <a:lnSpc>
                <a:spcPts val="1280"/>
              </a:lnSpc>
              <a:spcBef>
                <a:spcPts val="640"/>
              </a:spcBef>
            </a:pPr>
            <a:r>
              <a:rPr lang="sl" sz="1200" b="0" i="0" strike="noStrike" cap="none" spc="0" baseline="0" dirty="0">
                <a:solidFill>
                  <a:srgbClr val="000000"/>
                </a:solidFill>
                <a:effectLst/>
                <a:latin typeface="Calibri"/>
                <a:ea typeface="Calibri"/>
                <a:cs typeface="Calibri"/>
              </a:rPr>
              <a:t>Metoda se lahko uporablja kot uvod v temo, lahko pa tudi zapolni celotno delavnico. Bolj ko je skupina heterogena, več uporab in stopenj intenzivnosti je mogoče odkriti in o njih razpravljati.</a:t>
            </a:r>
          </a:p>
          <a:p>
            <a:pPr>
              <a:lnSpc>
                <a:spcPct val="100000"/>
              </a:lnSpc>
              <a:spcBef>
                <a:spcPts val="45"/>
              </a:spcBef>
            </a:pPr>
            <a:endParaRPr sz="1000" dirty="0">
              <a:cs typeface="Verdana"/>
            </a:endParaRPr>
          </a:p>
          <a:p>
            <a:pPr marL="114300" marR="87630">
              <a:lnSpc>
                <a:spcPts val="1280"/>
              </a:lnSpc>
              <a:spcBef>
                <a:spcPts val="5"/>
              </a:spcBef>
            </a:pPr>
            <a:r>
              <a:rPr lang="sl" sz="1200" b="0" i="0" strike="noStrike" cap="none" spc="0" baseline="0" dirty="0">
                <a:solidFill>
                  <a:srgbClr val="000000"/>
                </a:solidFill>
                <a:effectLst/>
                <a:latin typeface="Calibri"/>
                <a:ea typeface="Calibri"/>
                <a:cs typeface="Calibri"/>
              </a:rPr>
              <a:t>Kot uvod v temo lahko dva izmed pojmov (npr. sodelovanje in vključevanje) napišete na list papirja in ju obkrožite. To je pomembno, da se tem izrazom vidno dodajo drugi izrazi.</a:t>
            </a:r>
          </a:p>
          <a:p>
            <a:pPr>
              <a:lnSpc>
                <a:spcPct val="100000"/>
              </a:lnSpc>
              <a:spcBef>
                <a:spcPts val="45"/>
              </a:spcBef>
            </a:pPr>
            <a:endParaRPr sz="1000" dirty="0">
              <a:cs typeface="Verdana"/>
            </a:endParaRPr>
          </a:p>
          <a:p>
            <a:pPr marL="114300" marR="404495">
              <a:lnSpc>
                <a:spcPts val="1280"/>
              </a:lnSpc>
              <a:spcBef>
                <a:spcPts val="5"/>
              </a:spcBef>
            </a:pPr>
            <a:r>
              <a:rPr lang="sl" sz="1200" b="0" i="0" strike="noStrike" cap="none" spc="0" baseline="0" dirty="0">
                <a:solidFill>
                  <a:srgbClr val="000000"/>
                </a:solidFill>
                <a:effectLst/>
                <a:latin typeface="Calibri"/>
                <a:ea typeface="Calibri"/>
                <a:cs typeface="Calibri"/>
              </a:rPr>
              <a:t>Tako se v kratkem času ustvarijo besedne slike, ki jih ni mogoče uporabiti le kot pripomoček pri prevajanju, ampak s preprosto metodo tudi postane jasno, da za čistim prevodom jezika obstajajo drugi sistemi mišljenja, idej in stališč.</a:t>
            </a:r>
          </a:p>
        </p:txBody>
      </p:sp>
      <p:sp>
        <p:nvSpPr>
          <p:cNvPr id="23" name="object 23"/>
          <p:cNvSpPr txBox="1"/>
          <p:nvPr/>
        </p:nvSpPr>
        <p:spPr>
          <a:xfrm>
            <a:off x="741685" y="6728209"/>
            <a:ext cx="6717030" cy="299922"/>
          </a:xfrm>
          <a:prstGeom prst="rect">
            <a:avLst/>
          </a:prstGeom>
        </p:spPr>
        <p:txBody>
          <a:bodyPr vert="horz" wrap="square" lIns="0" tIns="32384" rIns="0" bIns="0" rtlCol="0">
            <a:spAutoFit/>
          </a:bodyPr>
          <a:lstStyle/>
          <a:p>
            <a:pPr marL="12065" marR="5080">
              <a:lnSpc>
                <a:spcPts val="1050"/>
              </a:lnSpc>
              <a:spcBef>
                <a:spcPts val="254"/>
              </a:spcBef>
            </a:pPr>
            <a:r>
              <a:rPr lang="sl" sz="900" b="0" i="0" strike="noStrike" cap="none" spc="0" baseline="0">
                <a:solidFill>
                  <a:srgbClr val="000000"/>
                </a:solidFill>
                <a:effectLst/>
                <a:latin typeface="Calibri"/>
                <a:ea typeface="Calibri"/>
                <a:cs typeface="Calibri"/>
              </a:rPr>
              <a:t>Vir: Tanja Berg, oktober 2017, Praxishandreichung II Was heißt »gesellschaftliche Teilhabe« und was  heißt »Partizipation«? Ideen für eine praktische Auseinandersetzung mit Begriffen in der  Geflüchtetenarbeit</a:t>
            </a:r>
          </a:p>
        </p:txBody>
      </p:sp>
      <p:cxnSp>
        <p:nvCxnSpPr>
          <p:cNvPr id="22" name="Straight Connector 21">
            <a:extLst>
              <a:ext uri="{FF2B5EF4-FFF2-40B4-BE49-F238E27FC236}">
                <a16:creationId xmlns:a16="http://schemas.microsoft.com/office/drawing/2014/main" xmlns="" id="{109A335E-8CE4-7C63-A066-0F8C3FF49FB0}"/>
              </a:ext>
            </a:extLst>
          </p:cNvPr>
          <p:cNvCxnSpPr/>
          <p:nvPr/>
        </p:nvCxnSpPr>
        <p:spPr>
          <a:xfrm flipH="1">
            <a:off x="9448800" y="53340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xmlns="" id="{9F2F0EB2-E3D6-618B-617D-77FBF82F7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2704" y="1371279"/>
            <a:ext cx="647065" cy="390525"/>
            <a:chOff x="203139" y="1982262"/>
            <a:chExt cx="647065" cy="390525"/>
          </a:xfrm>
        </p:grpSpPr>
        <p:sp>
          <p:nvSpPr>
            <p:cNvPr id="3" name="object 3"/>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173082" y="2058979"/>
            <a:ext cx="581660" cy="581660"/>
            <a:chOff x="234345" y="2549278"/>
            <a:chExt cx="581660" cy="581660"/>
          </a:xfrm>
        </p:grpSpPr>
        <p:sp>
          <p:nvSpPr>
            <p:cNvPr id="6" name="object 6"/>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9262" y="2814195"/>
              <a:ext cx="51435" cy="51435"/>
            </a:xfrm>
            <a:custGeom>
              <a:avLst/>
              <a:gdLst/>
              <a:ahLst/>
              <a:cxnLst/>
              <a:rect l="l" t="t" r="r" b="b"/>
              <a:pathLst>
                <a:path w="51433"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176793" y="2966949"/>
            <a:ext cx="668020" cy="571500"/>
            <a:chOff x="202712" y="3262091"/>
            <a:chExt cx="668020" cy="571500"/>
          </a:xfrm>
        </p:grpSpPr>
        <p:sp>
          <p:nvSpPr>
            <p:cNvPr id="11" name="object 11"/>
            <p:cNvSpPr/>
            <p:nvPr/>
          </p:nvSpPr>
          <p:spPr>
            <a:xfrm>
              <a:off x="202712" y="3262091"/>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a:stretch>
              <a:fillRect/>
            </a:stretch>
          </p:blipFill>
          <p:spPr>
            <a:xfrm>
              <a:off x="432272" y="3490627"/>
              <a:ext cx="114778" cy="114266"/>
            </a:xfrm>
            <a:prstGeom prst="rect">
              <a:avLst/>
            </a:prstGeom>
          </p:spPr>
        </p:pic>
        <p:pic>
          <p:nvPicPr>
            <p:cNvPr id="14" name="object 14"/>
            <p:cNvPicPr/>
            <p:nvPr/>
          </p:nvPicPr>
          <p:blipFill>
            <a:blip r:embed="rId3"/>
            <a:stretch>
              <a:fillRect/>
            </a:stretch>
          </p:blipFill>
          <p:spPr>
            <a:xfrm>
              <a:off x="660217" y="3294059"/>
              <a:ext cx="209922" cy="176382"/>
            </a:xfrm>
            <a:prstGeom prst="rect">
              <a:avLst/>
            </a:prstGeom>
          </p:spPr>
        </p:pic>
        <p:sp>
          <p:nvSpPr>
            <p:cNvPr id="15" name="object 15"/>
            <p:cNvSpPr/>
            <p:nvPr/>
          </p:nvSpPr>
          <p:spPr>
            <a:xfrm>
              <a:off x="476551" y="3348813"/>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06106" y="3785882"/>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17" name="object 17"/>
          <p:cNvSpPr txBox="1"/>
          <p:nvPr/>
        </p:nvSpPr>
        <p:spPr>
          <a:xfrm>
            <a:off x="196075" y="89641"/>
            <a:ext cx="6562335" cy="1338580"/>
          </a:xfrm>
          <a:prstGeom prst="rect">
            <a:avLst/>
          </a:prstGeom>
        </p:spPr>
        <p:txBody>
          <a:bodyPr vert="horz" wrap="square" lIns="0" tIns="12700" rIns="0" bIns="0" rtlCol="0">
            <a:spAutoFit/>
          </a:bodyPr>
          <a:lstStyle/>
          <a:p>
            <a:pPr marL="12700">
              <a:lnSpc>
                <a:spcPct val="100000"/>
              </a:lnSpc>
              <a:spcBef>
                <a:spcPts val="100"/>
              </a:spcBef>
            </a:pPr>
            <a:endParaRPr sz="1500" b="1" dirty="0">
              <a:solidFill>
                <a:schemeClr val="tx2"/>
              </a:solidFill>
              <a:cs typeface="Tahoma"/>
            </a:endParaRPr>
          </a:p>
          <a:p>
            <a:pPr>
              <a:lnSpc>
                <a:spcPct val="100000"/>
              </a:lnSpc>
            </a:pPr>
            <a:r>
              <a:rPr lang="sl" sz="1800" b="1" i="0" strike="noStrike" cap="none" spc="0" baseline="0" dirty="0">
                <a:solidFill>
                  <a:srgbClr val="1F497D"/>
                </a:solidFill>
                <a:effectLst/>
                <a:latin typeface="Calibri"/>
                <a:ea typeface="Calibri"/>
                <a:cs typeface="Calibri"/>
              </a:rPr>
              <a:t>2. METODA:</a:t>
            </a:r>
          </a:p>
          <a:p>
            <a:pPr>
              <a:lnSpc>
                <a:spcPct val="100000"/>
              </a:lnSpc>
            </a:pPr>
            <a:r>
              <a:rPr lang="sl" sz="1800" b="1" i="0" strike="noStrike" cap="none" spc="0" baseline="0" dirty="0">
                <a:solidFill>
                  <a:srgbClr val="1F497D"/>
                </a:solidFill>
                <a:effectLst/>
                <a:latin typeface="Calibri"/>
                <a:ea typeface="Calibri"/>
                <a:cs typeface="Calibri"/>
              </a:rPr>
              <a:t>KRESANJE DOMISLIC IN MISELNI VZORCI O IZRAZIH, KOT SO „DEMOKRACIJA“, „DRUŽBENA PARTICIPACIJA“, „PARTICIPACIJA“</a:t>
            </a:r>
          </a:p>
          <a:p>
            <a:pPr>
              <a:lnSpc>
                <a:spcPct val="100000"/>
              </a:lnSpc>
            </a:pPr>
            <a:endParaRPr sz="1800" dirty="0">
              <a:cs typeface="Tahoma"/>
            </a:endParaRPr>
          </a:p>
        </p:txBody>
      </p:sp>
      <p:sp>
        <p:nvSpPr>
          <p:cNvPr id="18" name="object 18"/>
          <p:cNvSpPr txBox="1"/>
          <p:nvPr/>
        </p:nvSpPr>
        <p:spPr>
          <a:xfrm>
            <a:off x="1459389" y="1435760"/>
            <a:ext cx="4799330" cy="1147470"/>
          </a:xfrm>
          <a:prstGeom prst="rect">
            <a:avLst/>
          </a:prstGeom>
        </p:spPr>
        <p:txBody>
          <a:bodyPr vert="horz" wrap="square" lIns="0" tIns="12700" rIns="0" bIns="0" rtlCol="0">
            <a:spAutoFit/>
          </a:bodyPr>
          <a:lstStyle/>
          <a:p>
            <a:pPr marL="12700">
              <a:lnSpc>
                <a:spcPct val="100000"/>
              </a:lnSpc>
              <a:spcBef>
                <a:spcPts val="100"/>
              </a:spcBef>
            </a:pPr>
            <a:r>
              <a:rPr lang="sl" sz="1200" b="0" i="0" strike="noStrike" cap="none" spc="0" baseline="0" dirty="0">
                <a:solidFill>
                  <a:srgbClr val="000000"/>
                </a:solidFill>
                <a:effectLst/>
                <a:latin typeface="Calibri"/>
                <a:ea typeface="Calibri"/>
                <a:cs typeface="Calibri"/>
              </a:rPr>
              <a:t>3–30 oseb</a:t>
            </a:r>
          </a:p>
          <a:p>
            <a:pPr>
              <a:lnSpc>
                <a:spcPct val="100000"/>
              </a:lnSpc>
              <a:spcBef>
                <a:spcPts val="35"/>
              </a:spcBef>
            </a:pPr>
            <a:endParaRPr sz="1950" dirty="0">
              <a:cs typeface="Verdana"/>
            </a:endParaRPr>
          </a:p>
          <a:p>
            <a:pPr marL="26034" marR="571500">
              <a:lnSpc>
                <a:spcPts val="1280"/>
              </a:lnSpc>
            </a:pPr>
            <a:r>
              <a:rPr lang="sl" sz="1200" b="0" i="0" strike="noStrike" cap="none" spc="0" baseline="0" dirty="0">
                <a:solidFill>
                  <a:srgbClr val="000000"/>
                </a:solidFill>
                <a:effectLst/>
                <a:latin typeface="Calibri"/>
                <a:ea typeface="Calibri"/>
                <a:cs typeface="Calibri"/>
              </a:rPr>
              <a:t>Skupaj 20–40 minut</a:t>
            </a:r>
          </a:p>
          <a:p>
            <a:pPr marL="197484" marR="571500" indent="-171450">
              <a:lnSpc>
                <a:spcPts val="1280"/>
              </a:lnSpc>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Skupinsko delo: 15–20 minut</a:t>
            </a:r>
            <a:endParaRPr lang="de-DE" sz="1200" dirty="0">
              <a:cs typeface="Verdana"/>
            </a:endParaRPr>
          </a:p>
          <a:p>
            <a:pPr marL="197484" marR="571500" indent="-171450">
              <a:lnSpc>
                <a:spcPts val="1280"/>
              </a:lnSpc>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Predstavitev: 5 minut na delovno skupino</a:t>
            </a:r>
            <a:endParaRPr lang="de-DE" sz="1200" dirty="0">
              <a:cs typeface="Verdana"/>
            </a:endParaRPr>
          </a:p>
          <a:p>
            <a:pPr marL="197484" marR="571500" indent="-171450">
              <a:lnSpc>
                <a:spcPts val="1280"/>
              </a:lnSpc>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Ovrednotenje: 10 minut</a:t>
            </a:r>
            <a:endParaRPr lang="de-DE" sz="1200" dirty="0">
              <a:cs typeface="Verdana"/>
            </a:endParaRPr>
          </a:p>
        </p:txBody>
      </p:sp>
      <p:sp>
        <p:nvSpPr>
          <p:cNvPr id="22" name="object 22"/>
          <p:cNvSpPr txBox="1"/>
          <p:nvPr/>
        </p:nvSpPr>
        <p:spPr>
          <a:xfrm>
            <a:off x="228314" y="4673510"/>
            <a:ext cx="8306085" cy="2730876"/>
          </a:xfrm>
          <a:prstGeom prst="rect">
            <a:avLst/>
          </a:prstGeom>
        </p:spPr>
        <p:txBody>
          <a:bodyPr vert="horz" wrap="square" lIns="0" tIns="34925" rIns="0" bIns="0" rtlCol="0">
            <a:spAutoFit/>
          </a:bodyPr>
          <a:lstStyle/>
          <a:p>
            <a:r>
              <a:rPr lang="sl" sz="1200" b="1" i="0" strike="noStrike" cap="none" spc="0" baseline="0" dirty="0">
                <a:solidFill>
                  <a:srgbClr val="000000"/>
                </a:solidFill>
                <a:effectLst/>
                <a:latin typeface="Calibri"/>
                <a:ea typeface="Calibri"/>
                <a:cs typeface="Calibri"/>
              </a:rPr>
              <a:t>Opis metode: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l" sz="1200" b="0" i="0" strike="noStrike" cap="none" spc="0" baseline="0" dirty="0">
                <a:solidFill>
                  <a:srgbClr val="000000"/>
                </a:solidFill>
                <a:effectLst/>
                <a:latin typeface="Calibri"/>
                <a:ea typeface="Calibri"/>
                <a:cs typeface="Calibri"/>
              </a:rPr>
              <a:t>Na kratko pojasnite namen in postopek metode na splošno ter v njeni konkretni uporabi. Na kratko opišite postopek in pravila metode. Razdelite skupino v približno enake delovne skupine s tremi do petimi ljudmi. Delovnim skupinam </a:t>
            </a:r>
            <a:r>
              <a:rPr lang="sl" sz="1200" b="0" i="0" strike="noStrike" cap="none" spc="0" baseline="0" dirty="0" smtClean="0">
                <a:solidFill>
                  <a:srgbClr val="000000"/>
                </a:solidFill>
                <a:effectLst/>
                <a:latin typeface="Calibri"/>
                <a:ea typeface="Calibri"/>
                <a:cs typeface="Calibri"/>
              </a:rPr>
              <a:t>dajte debela pisala različnih barv in </a:t>
            </a:r>
            <a:r>
              <a:rPr lang="sl" sz="1200" b="0" i="0" strike="noStrike" cap="none" spc="0" baseline="0" dirty="0">
                <a:solidFill>
                  <a:srgbClr val="000000"/>
                </a:solidFill>
                <a:effectLst/>
                <a:latin typeface="Calibri"/>
                <a:ea typeface="Calibri"/>
                <a:cs typeface="Calibri"/>
              </a:rPr>
              <a:t>liste papirja z izrazi, ki jih je treba </a:t>
            </a:r>
            <a:r>
              <a:rPr lang="sl" sz="1200" b="0" i="0" strike="noStrike" cap="none" spc="0" baseline="0" dirty="0" smtClean="0">
                <a:solidFill>
                  <a:srgbClr val="000000"/>
                </a:solidFill>
                <a:effectLst/>
                <a:latin typeface="Calibri"/>
                <a:ea typeface="Calibri"/>
                <a:cs typeface="Calibri"/>
              </a:rPr>
              <a:t>obravnavati.</a:t>
            </a:r>
          </a:p>
          <a:p>
            <a:pPr algn="just"/>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l" sz="1200" b="0" i="0" strike="noStrike" cap="none" spc="0" baseline="0" dirty="0">
                <a:solidFill>
                  <a:srgbClr val="000000"/>
                </a:solidFill>
                <a:effectLst/>
                <a:latin typeface="Calibri"/>
                <a:ea typeface="Calibri"/>
                <a:cs typeface="Calibri"/>
              </a:rPr>
              <a:t>Postopek in pravila:</a:t>
            </a:r>
          </a:p>
          <a:p>
            <a:pPr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sl" sz="1200" b="0" i="0" strike="noStrike" cap="none" spc="0" baseline="0" dirty="0" smtClean="0">
                <a:solidFill>
                  <a:srgbClr val="000000"/>
                </a:solidFill>
                <a:effectLst/>
                <a:latin typeface="Calibri"/>
                <a:ea typeface="Calibri"/>
                <a:cs typeface="Calibri"/>
              </a:rPr>
              <a:t>Delovne skupine delujejo samostojno in vzporedno. Za razpravo so dragocene vse misli, ideje in primeri, ki vam pridejo na misel o izrazu na sredini lista. Poimenujte jih in zapišite na papir (miselni vzorec).</a:t>
            </a:r>
            <a:endParaRPr lang="de-DE"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sl" sz="1200" b="0" i="0" strike="noStrike" cap="none" spc="0" baseline="0" dirty="0" smtClean="0">
                <a:solidFill>
                  <a:srgbClr val="000000"/>
                </a:solidFill>
                <a:effectLst/>
                <a:latin typeface="Calibri"/>
                <a:ea typeface="Calibri"/>
                <a:cs typeface="Calibri"/>
              </a:rPr>
              <a:t>Asociacije </a:t>
            </a:r>
            <a:r>
              <a:rPr lang="sl" sz="1200" b="0" i="0" strike="noStrike" cap="none" spc="0" baseline="0" dirty="0">
                <a:solidFill>
                  <a:srgbClr val="000000"/>
                </a:solidFill>
                <a:effectLst/>
                <a:latin typeface="Calibri"/>
                <a:ea typeface="Calibri"/>
                <a:cs typeface="Calibri"/>
              </a:rPr>
              <a:t>in ideje je mogoče prevzeti v drugem krogu in jih nadalje razvijati ali zavreči. Za to uporabite drugo barvo in tukaj zabeležite tudi ključne točke svoje razprave. Bodite čim bolj konkretni in poskusite najti praktične primere iz vsakdanjega življenja.</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sl" sz="1200" b="0" i="0" strike="noStrike" cap="none" spc="0" baseline="0" dirty="0">
                <a:solidFill>
                  <a:srgbClr val="000000"/>
                </a:solidFill>
                <a:effectLst/>
                <a:latin typeface="Calibri"/>
                <a:ea typeface="Calibri"/>
                <a:cs typeface="Calibri"/>
              </a:rPr>
              <a:t>3.      Pri predstavitvi idej prosite ljudi, naj ne predstavijo le skupnih mnenj, temveč tudi kočljive teme, o katerih se razpravlja.</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73660" algn="just">
              <a:lnSpc>
                <a:spcPts val="1255"/>
              </a:lnSpc>
              <a:spcBef>
                <a:spcPts val="1030"/>
              </a:spcBef>
            </a:pPr>
            <a:endParaRPr sz="1100" dirty="0">
              <a:cs typeface="Verdana"/>
            </a:endParaRPr>
          </a:p>
        </p:txBody>
      </p:sp>
      <p:sp>
        <p:nvSpPr>
          <p:cNvPr id="23" name="object 23"/>
          <p:cNvSpPr txBox="1"/>
          <p:nvPr/>
        </p:nvSpPr>
        <p:spPr>
          <a:xfrm>
            <a:off x="8820973" y="2397152"/>
            <a:ext cx="400888" cy="4737161"/>
          </a:xfrm>
          <a:prstGeom prst="rect">
            <a:avLst/>
          </a:prstGeom>
        </p:spPr>
        <p:txBody>
          <a:bodyPr vert="vert270" wrap="square" lIns="0" tIns="28575" rIns="0" bIns="0" rtlCol="0">
            <a:spAutoFit/>
          </a:bodyPr>
          <a:lstStyle/>
          <a:p>
            <a:pPr marL="12700" marR="5080" indent="-635" algn="ctr">
              <a:lnSpc>
                <a:spcPts val="1050"/>
              </a:lnSpc>
              <a:spcBef>
                <a:spcPts val="225"/>
              </a:spcBef>
            </a:pPr>
            <a:r>
              <a:rPr lang="sl" sz="900" b="0" i="0" strike="noStrike" cap="none" spc="0" baseline="0">
                <a:solidFill>
                  <a:srgbClr val="000000"/>
                </a:solidFill>
                <a:effectLst/>
                <a:latin typeface="Calibri"/>
                <a:ea typeface="Calibri"/>
                <a:cs typeface="Calibri"/>
              </a:rPr>
              <a:t>Vir: Tanja Berg, oktober 2017, Praxishandreichung II Was heißt »gesellschaftliche  Teilhabe« und was heißt »Partizipation«? Ideen für eine praktische Auseinandersetzung mit Begriffen in der  Geflüchtetenarbeit</a:t>
            </a:r>
          </a:p>
        </p:txBody>
      </p:sp>
      <p:sp>
        <p:nvSpPr>
          <p:cNvPr id="26" name="Textfeld 25">
            <a:extLst>
              <a:ext uri="{FF2B5EF4-FFF2-40B4-BE49-F238E27FC236}">
                <a16:creationId xmlns:a16="http://schemas.microsoft.com/office/drawing/2014/main" xmlns="" id="{155B5D63-530D-B12A-0A4E-C017A2CE5E81}"/>
              </a:ext>
            </a:extLst>
          </p:cNvPr>
          <p:cNvSpPr txBox="1"/>
          <p:nvPr/>
        </p:nvSpPr>
        <p:spPr>
          <a:xfrm>
            <a:off x="1404089" y="2779986"/>
            <a:ext cx="4909930" cy="822960"/>
          </a:xfrm>
          <a:prstGeom prst="rect">
            <a:avLst/>
          </a:prstGeom>
          <a:noFill/>
        </p:spPr>
        <p:txBody>
          <a:bodyPr wrap="square">
            <a:spAutoFit/>
          </a:bodyPr>
          <a:lstStyle/>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Spodbujanje razprave o konceptih in konceptualnih področjih, ki spodbujajo izmenjavo in komunikacijske procese med več posamezniki</a:t>
            </a:r>
          </a:p>
          <a:p>
            <a:pPr marL="171450" indent="-171450">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Razjasnitev in opredelitev pojmov.</a:t>
            </a:r>
          </a:p>
        </p:txBody>
      </p:sp>
      <p:sp>
        <p:nvSpPr>
          <p:cNvPr id="28" name="Textfeld 27">
            <a:extLst>
              <a:ext uri="{FF2B5EF4-FFF2-40B4-BE49-F238E27FC236}">
                <a16:creationId xmlns:a16="http://schemas.microsoft.com/office/drawing/2014/main" xmlns="" id="{0010109E-7223-70CE-93E7-192567033367}"/>
              </a:ext>
            </a:extLst>
          </p:cNvPr>
          <p:cNvSpPr txBox="1"/>
          <p:nvPr/>
        </p:nvSpPr>
        <p:spPr>
          <a:xfrm>
            <a:off x="1368471" y="3823260"/>
            <a:ext cx="4909930" cy="457200"/>
          </a:xfrm>
          <a:prstGeom prst="rect">
            <a:avLst/>
          </a:prstGeom>
          <a:noFill/>
        </p:spPr>
        <p:txBody>
          <a:bodyPr wrap="square">
            <a:spAutoFit/>
          </a:bodyPr>
          <a:lstStyle/>
          <a:p>
            <a:r>
              <a:rPr lang="sl" sz="1200" b="0" i="0" strike="noStrike" cap="none" spc="0" baseline="0" dirty="0">
                <a:solidFill>
                  <a:srgbClr val="000000"/>
                </a:solidFill>
                <a:effectLst/>
                <a:latin typeface="Calibri"/>
                <a:ea typeface="Calibri"/>
                <a:cs typeface="Calibri"/>
              </a:rPr>
              <a:t>Papir na tabli ali drug velik papir (A2) za skupinsko delo, debela pisala, lepilni trak/pisala ali tabla z žebljički.</a:t>
            </a:r>
          </a:p>
        </p:txBody>
      </p:sp>
      <p:cxnSp>
        <p:nvCxnSpPr>
          <p:cNvPr id="19" name="Straight Connector 18">
            <a:extLst>
              <a:ext uri="{FF2B5EF4-FFF2-40B4-BE49-F238E27FC236}">
                <a16:creationId xmlns:a16="http://schemas.microsoft.com/office/drawing/2014/main" xmlns="" id="{81F1BD95-881D-1166-3744-ED7D9FB98DCD}"/>
              </a:ext>
            </a:extLst>
          </p:cNvPr>
          <p:cNvCxnSpPr/>
          <p:nvPr/>
        </p:nvCxnSpPr>
        <p:spPr>
          <a:xfrm flipH="1">
            <a:off x="9372600" y="504102"/>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A616ABF6-069F-8650-651F-78F785FC6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46D755E4-7C03-4E7C-2770-AF1C39A610F3}"/>
              </a:ext>
            </a:extLst>
          </p:cNvPr>
          <p:cNvSpPr txBox="1"/>
          <p:nvPr/>
        </p:nvSpPr>
        <p:spPr>
          <a:xfrm>
            <a:off x="23190" y="228600"/>
            <a:ext cx="6682410" cy="1156727"/>
          </a:xfrm>
          <a:prstGeom prst="rect">
            <a:avLst/>
          </a:prstGeom>
          <a:noFill/>
        </p:spPr>
        <p:txBody>
          <a:bodyPr wrap="square">
            <a:spAutoFit/>
          </a:bodyPr>
          <a:lstStyle/>
          <a:p>
            <a:pPr marL="137160" marR="5080">
              <a:lnSpc>
                <a:spcPts val="1880"/>
              </a:lnSpc>
              <a:spcBef>
                <a:spcPts val="1270"/>
              </a:spcBef>
            </a:pPr>
            <a:r>
              <a:rPr lang="sl" sz="1800" b="1" i="0" strike="noStrike" cap="none" spc="0" baseline="0" dirty="0">
                <a:solidFill>
                  <a:srgbClr val="1F497D"/>
                </a:solidFill>
                <a:effectLst/>
                <a:latin typeface="Calibri"/>
                <a:ea typeface="Calibri"/>
                <a:cs typeface="Calibri"/>
              </a:rPr>
              <a:t>3. METODA:</a:t>
            </a:r>
          </a:p>
          <a:p>
            <a:pPr marL="137160" marR="5080">
              <a:lnSpc>
                <a:spcPts val="1880"/>
              </a:lnSpc>
              <a:spcBef>
                <a:spcPts val="1270"/>
              </a:spcBef>
            </a:pPr>
            <a:r>
              <a:rPr lang="sl" sz="1800" b="1" i="0" strike="noStrike" cap="none" spc="0" baseline="0" dirty="0">
                <a:solidFill>
                  <a:srgbClr val="1F497D"/>
                </a:solidFill>
                <a:effectLst/>
                <a:latin typeface="Calibri"/>
                <a:ea typeface="Calibri"/>
                <a:cs typeface="Calibri"/>
              </a:rPr>
              <a:t>MOŽNOSTI PARTICIPACIJE V </a:t>
            </a:r>
            <a:r>
              <a:rPr lang="sl" sz="1800" b="1" i="0" strike="noStrike" cap="none" spc="0" baseline="0" dirty="0" smtClean="0">
                <a:solidFill>
                  <a:srgbClr val="1F497D"/>
                </a:solidFill>
                <a:effectLst/>
                <a:latin typeface="Calibri"/>
                <a:ea typeface="Calibri"/>
                <a:cs typeface="Calibri"/>
              </a:rPr>
              <a:t>REPUBLIKI SLOVENIJI</a:t>
            </a:r>
            <a:endParaRPr lang="sl" sz="1800" b="1" i="0" strike="noStrike" cap="none" spc="0" baseline="0" dirty="0">
              <a:solidFill>
                <a:srgbClr val="1F497D"/>
              </a:solidFill>
              <a:effectLst/>
              <a:latin typeface="Calibri"/>
              <a:ea typeface="Calibri"/>
              <a:cs typeface="Calibri"/>
            </a:endParaRPr>
          </a:p>
          <a:p>
            <a:pPr marL="137160" marR="5080">
              <a:lnSpc>
                <a:spcPts val="1880"/>
              </a:lnSpc>
              <a:spcBef>
                <a:spcPts val="1270"/>
              </a:spcBef>
            </a:pPr>
            <a:endParaRPr lang="de-DE" sz="1800" dirty="0">
              <a:cs typeface="Tahoma"/>
            </a:endParaRPr>
          </a:p>
        </p:txBody>
      </p:sp>
      <p:sp>
        <p:nvSpPr>
          <p:cNvPr id="5" name="Textfeld 4">
            <a:extLst>
              <a:ext uri="{FF2B5EF4-FFF2-40B4-BE49-F238E27FC236}">
                <a16:creationId xmlns:a16="http://schemas.microsoft.com/office/drawing/2014/main" xmlns="" id="{5039AC19-5E3A-68B2-C542-F3B2AB395830}"/>
              </a:ext>
            </a:extLst>
          </p:cNvPr>
          <p:cNvSpPr txBox="1"/>
          <p:nvPr/>
        </p:nvSpPr>
        <p:spPr>
          <a:xfrm>
            <a:off x="2438400" y="-27809028"/>
            <a:ext cx="4876800" cy="3108960"/>
          </a:xfrm>
          <a:prstGeom prst="rect">
            <a:avLst/>
          </a:prstGeom>
          <a:noFill/>
        </p:spPr>
        <p:txBody>
          <a:bodyPr wrap="square">
            <a:spAutoFit/>
          </a:bodyPr>
          <a:lstStyle/>
          <a:p>
            <a:r>
              <a:rPr lang="sl" sz="1800" b="0" i="0" strike="noStrike" cap="none" spc="0" baseline="0">
                <a:solidFill>
                  <a:srgbClr val="000000"/>
                </a:solidFill>
                <a:effectLst/>
                <a:latin typeface="Calibri"/>
                <a:ea typeface="Calibri"/>
                <a:cs typeface="Calibri"/>
              </a:rPr>
              <a:t>Več kot 3</a:t>
            </a:r>
          </a:p>
          <a:p>
            <a:r>
              <a:rPr lang="sl" sz="1800" b="0" i="0" strike="noStrike" cap="none" spc="0" baseline="0">
                <a:solidFill>
                  <a:srgbClr val="000000"/>
                </a:solidFill>
                <a:effectLst/>
                <a:latin typeface="Calibri"/>
                <a:ea typeface="Calibri"/>
                <a:cs typeface="Calibri"/>
              </a:rPr>
              <a:t>10–30 minut, odvisno od motivacije  </a:t>
            </a:r>
          </a:p>
          <a:p>
            <a:r>
              <a:rPr lang="sl" sz="1800" b="0" i="0" strike="noStrike" cap="none" spc="0" baseline="0">
                <a:solidFill>
                  <a:srgbClr val="000000"/>
                </a:solidFill>
                <a:effectLst/>
                <a:latin typeface="Calibri"/>
                <a:ea typeface="Calibri"/>
                <a:cs typeface="Calibri"/>
              </a:rPr>
              <a:t>Večjezičnost v skupini.</a:t>
            </a:r>
          </a:p>
          <a:p>
            <a:r>
              <a:rPr lang="sl" sz="1800" b="0" i="0" strike="noStrike" cap="none" spc="0" baseline="0">
                <a:solidFill>
                  <a:srgbClr val="000000"/>
                </a:solidFill>
                <a:effectLst/>
                <a:latin typeface="Calibri"/>
                <a:ea typeface="Calibri"/>
                <a:cs typeface="Calibri"/>
              </a:rPr>
              <a:t>Izmenjava o različnih izrazih in družbenih kontekstih pomenov ali pripisanih pomenov.</a:t>
            </a:r>
          </a:p>
          <a:p>
            <a:r>
              <a:rPr lang="sl" sz="1800" b="0" i="0" strike="noStrike" cap="none" spc="0" baseline="0">
                <a:solidFill>
                  <a:srgbClr val="000000"/>
                </a:solidFill>
                <a:effectLst/>
                <a:latin typeface="Calibri"/>
                <a:ea typeface="Calibri"/>
                <a:cs typeface="Calibri"/>
              </a:rPr>
              <a:t>Razumevanje individualnih in družbenih idej demokratične</a:t>
            </a:r>
            <a:endParaRPr lang="de-DE"/>
          </a:p>
          <a:p>
            <a:r>
              <a:rPr lang="sl" sz="1800" b="0" i="0" strike="noStrike" cap="none" spc="0" baseline="0">
                <a:solidFill>
                  <a:srgbClr val="000000"/>
                </a:solidFill>
                <a:effectLst/>
                <a:latin typeface="Calibri"/>
                <a:ea typeface="Calibri"/>
                <a:cs typeface="Calibri"/>
              </a:rPr>
              <a:t>kulture, "družbene participacije" in "politične participacije".</a:t>
            </a:r>
          </a:p>
          <a:p>
            <a:endParaRPr lang="de-DE"/>
          </a:p>
          <a:p>
            <a:r>
              <a:rPr lang="sl" sz="1800" b="0" i="0" strike="noStrike" cap="none" spc="0" baseline="0">
                <a:solidFill>
                  <a:srgbClr val="000000"/>
                </a:solidFill>
                <a:effectLst/>
                <a:latin typeface="Calibri"/>
                <a:ea typeface="Calibri"/>
                <a:cs typeface="Calibri"/>
              </a:rPr>
              <a:t>Dva velika lista papirja (A1) in debela pisala</a:t>
            </a:r>
            <a:endParaRPr lang="de-DE"/>
          </a:p>
        </p:txBody>
      </p:sp>
      <p:grpSp>
        <p:nvGrpSpPr>
          <p:cNvPr id="6" name="object 2">
            <a:extLst>
              <a:ext uri="{FF2B5EF4-FFF2-40B4-BE49-F238E27FC236}">
                <a16:creationId xmlns:a16="http://schemas.microsoft.com/office/drawing/2014/main" xmlns="" id="{2D6FF535-D728-1ACA-CA9F-F02B5D507940}"/>
              </a:ext>
            </a:extLst>
          </p:cNvPr>
          <p:cNvGrpSpPr/>
          <p:nvPr/>
        </p:nvGrpSpPr>
        <p:grpSpPr>
          <a:xfrm>
            <a:off x="203139" y="1982262"/>
            <a:ext cx="647065" cy="390525"/>
            <a:chOff x="203139" y="1982262"/>
            <a:chExt cx="647065" cy="390525"/>
          </a:xfrm>
        </p:grpSpPr>
        <p:sp>
          <p:nvSpPr>
            <p:cNvPr id="7" name="object 3">
              <a:extLst>
                <a:ext uri="{FF2B5EF4-FFF2-40B4-BE49-F238E27FC236}">
                  <a16:creationId xmlns:a16="http://schemas.microsoft.com/office/drawing/2014/main" xmlns="" id="{30EAAF44-15F3-1022-6B17-369A0C76B3A8}"/>
                </a:ext>
              </a:extLst>
            </p:cNvPr>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8" name="object 4">
              <a:extLst>
                <a:ext uri="{FF2B5EF4-FFF2-40B4-BE49-F238E27FC236}">
                  <a16:creationId xmlns:a16="http://schemas.microsoft.com/office/drawing/2014/main" xmlns="" id="{ABDB2B4B-5C6C-BE7E-293B-1D5A397D07C6}"/>
                </a:ext>
              </a:extLst>
            </p:cNvPr>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11" name="object 5">
            <a:extLst>
              <a:ext uri="{FF2B5EF4-FFF2-40B4-BE49-F238E27FC236}">
                <a16:creationId xmlns:a16="http://schemas.microsoft.com/office/drawing/2014/main" xmlns="" id="{C5978464-2526-C737-7B85-493E4858AA29}"/>
              </a:ext>
            </a:extLst>
          </p:cNvPr>
          <p:cNvGrpSpPr/>
          <p:nvPr/>
        </p:nvGrpSpPr>
        <p:grpSpPr>
          <a:xfrm>
            <a:off x="234345" y="2549278"/>
            <a:ext cx="581660" cy="581660"/>
            <a:chOff x="234345" y="2549278"/>
            <a:chExt cx="581660" cy="581660"/>
          </a:xfrm>
        </p:grpSpPr>
        <p:sp>
          <p:nvSpPr>
            <p:cNvPr id="12" name="object 6">
              <a:extLst>
                <a:ext uri="{FF2B5EF4-FFF2-40B4-BE49-F238E27FC236}">
                  <a16:creationId xmlns:a16="http://schemas.microsoft.com/office/drawing/2014/main" xmlns="" id="{C3FA7098-A3D5-36C5-2A0B-7BFAD80D8898}"/>
                </a:ext>
              </a:extLst>
            </p:cNvPr>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13" name="object 7">
              <a:extLst>
                <a:ext uri="{FF2B5EF4-FFF2-40B4-BE49-F238E27FC236}">
                  <a16:creationId xmlns:a16="http://schemas.microsoft.com/office/drawing/2014/main" xmlns="" id="{22E2114A-6331-B175-59E1-EC96A851541E}"/>
                </a:ext>
              </a:extLst>
            </p:cNvPr>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14" name="object 8">
              <a:extLst>
                <a:ext uri="{FF2B5EF4-FFF2-40B4-BE49-F238E27FC236}">
                  <a16:creationId xmlns:a16="http://schemas.microsoft.com/office/drawing/2014/main" xmlns="" id="{1F3DC63F-7EFC-03D1-EB8E-1B9BD32ACE4B}"/>
                </a:ext>
              </a:extLst>
            </p:cNvPr>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15" name="object 9">
              <a:extLst>
                <a:ext uri="{FF2B5EF4-FFF2-40B4-BE49-F238E27FC236}">
                  <a16:creationId xmlns:a16="http://schemas.microsoft.com/office/drawing/2014/main" xmlns="" id="{0501FD3F-D659-D1BF-F286-7FFB2D1733A3}"/>
                </a:ext>
              </a:extLst>
            </p:cNvPr>
            <p:cNvSpPr/>
            <p:nvPr/>
          </p:nvSpPr>
          <p:spPr>
            <a:xfrm>
              <a:off x="499262" y="2814195"/>
              <a:ext cx="51435" cy="51435"/>
            </a:xfrm>
            <a:custGeom>
              <a:avLst/>
              <a:gdLst/>
              <a:ahLst/>
              <a:cxnLst/>
              <a:rect l="l" t="t" r="r" b="b"/>
              <a:pathLst>
                <a:path w="51433"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sp>
        <p:nvSpPr>
          <p:cNvPr id="16" name="object 12">
            <a:extLst>
              <a:ext uri="{FF2B5EF4-FFF2-40B4-BE49-F238E27FC236}">
                <a16:creationId xmlns:a16="http://schemas.microsoft.com/office/drawing/2014/main" xmlns="" id="{B1A02007-5F49-2AE9-041C-EA1EE815ABAD}"/>
              </a:ext>
            </a:extLst>
          </p:cNvPr>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sp>
        <p:nvSpPr>
          <p:cNvPr id="17" name="object 16">
            <a:extLst>
              <a:ext uri="{FF2B5EF4-FFF2-40B4-BE49-F238E27FC236}">
                <a16:creationId xmlns:a16="http://schemas.microsoft.com/office/drawing/2014/main" xmlns="" id="{7ADEA571-32A4-7451-F054-72E7DD589506}"/>
              </a:ext>
            </a:extLst>
          </p:cNvPr>
          <p:cNvSpPr/>
          <p:nvPr/>
        </p:nvSpPr>
        <p:spPr>
          <a:xfrm>
            <a:off x="275399" y="4007827"/>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20" name="Textfeld 19">
            <a:extLst>
              <a:ext uri="{FF2B5EF4-FFF2-40B4-BE49-F238E27FC236}">
                <a16:creationId xmlns:a16="http://schemas.microsoft.com/office/drawing/2014/main" xmlns="" id="{CEF7BD6E-C272-07F8-6A3B-4A775AE812CC}"/>
              </a:ext>
            </a:extLst>
          </p:cNvPr>
          <p:cNvSpPr txBox="1"/>
          <p:nvPr/>
        </p:nvSpPr>
        <p:spPr>
          <a:xfrm>
            <a:off x="1447800" y="1982266"/>
            <a:ext cx="1905000" cy="274320"/>
          </a:xfrm>
          <a:prstGeom prst="rect">
            <a:avLst/>
          </a:prstGeom>
          <a:noFill/>
        </p:spPr>
        <p:txBody>
          <a:bodyPr wrap="square" rtlCol="0">
            <a:spAutoFit/>
          </a:bodyPr>
          <a:lstStyle/>
          <a:p>
            <a:r>
              <a:rPr lang="sl" sz="1200" b="0" i="0" strike="noStrike" cap="none" spc="0" baseline="0">
                <a:solidFill>
                  <a:srgbClr val="000000"/>
                </a:solidFill>
                <a:effectLst/>
                <a:latin typeface="Calibri"/>
                <a:ea typeface="Calibri"/>
                <a:cs typeface="Calibri"/>
              </a:rPr>
              <a:t>3–30 oseb </a:t>
            </a:r>
            <a:endParaRPr sz="1200"/>
          </a:p>
        </p:txBody>
      </p:sp>
      <p:sp>
        <p:nvSpPr>
          <p:cNvPr id="24" name="Textfeld 23">
            <a:extLst>
              <a:ext uri="{FF2B5EF4-FFF2-40B4-BE49-F238E27FC236}">
                <a16:creationId xmlns:a16="http://schemas.microsoft.com/office/drawing/2014/main" xmlns="" id="{ADB01CD9-474E-F5BF-80DC-7B10C734C693}"/>
              </a:ext>
            </a:extLst>
          </p:cNvPr>
          <p:cNvSpPr txBox="1"/>
          <p:nvPr/>
        </p:nvSpPr>
        <p:spPr>
          <a:xfrm>
            <a:off x="1447800" y="2549278"/>
            <a:ext cx="3124200" cy="640080"/>
          </a:xfrm>
          <a:prstGeom prst="rect">
            <a:avLst/>
          </a:prstGeom>
          <a:noFill/>
        </p:spPr>
        <p:txBody>
          <a:bodyPr wrap="square" rtlCol="0">
            <a:spAutoFit/>
          </a:bodyPr>
          <a:lstStyle/>
          <a:p>
            <a:r>
              <a:rPr lang="sl" sz="1200" b="0" i="0" strike="noStrike" cap="none" spc="0" baseline="0">
                <a:solidFill>
                  <a:srgbClr val="000000"/>
                </a:solidFill>
                <a:effectLst/>
                <a:latin typeface="Calibri"/>
                <a:ea typeface="Calibri"/>
                <a:cs typeface="Calibri"/>
              </a:rPr>
              <a:t>30–40 min skupaj, 15–20 min, 5 min predstavitev na delovno skupino, 10 min evalvacija</a:t>
            </a:r>
            <a:endParaRPr sz="1200"/>
          </a:p>
        </p:txBody>
      </p:sp>
      <p:sp>
        <p:nvSpPr>
          <p:cNvPr id="25" name="Textfeld 24">
            <a:extLst>
              <a:ext uri="{FF2B5EF4-FFF2-40B4-BE49-F238E27FC236}">
                <a16:creationId xmlns:a16="http://schemas.microsoft.com/office/drawing/2014/main" xmlns="" id="{9A0AF947-7813-B321-826F-F344171378E9}"/>
              </a:ext>
            </a:extLst>
          </p:cNvPr>
          <p:cNvSpPr txBox="1"/>
          <p:nvPr/>
        </p:nvSpPr>
        <p:spPr>
          <a:xfrm>
            <a:off x="1524000" y="3455301"/>
            <a:ext cx="5257800" cy="640080"/>
          </a:xfrm>
          <a:prstGeom prst="rect">
            <a:avLst/>
          </a:prstGeom>
          <a:noFill/>
        </p:spPr>
        <p:txBody>
          <a:bodyPr wrap="square" rtlCol="0">
            <a:spAutoFit/>
          </a:bodyPr>
          <a:lstStyle/>
          <a:p>
            <a:pPr marL="171450" indent="-171450">
              <a:buFont typeface="Arial" panose="020B0604020202020204" pitchFamily="34" charset="0"/>
              <a:buChar char="•"/>
            </a:pPr>
            <a:r>
              <a:rPr lang="sl" sz="1200" b="0" i="0" strike="noStrike" cap="none" spc="0" baseline="0">
                <a:solidFill>
                  <a:srgbClr val="000000"/>
                </a:solidFill>
                <a:effectLst/>
                <a:latin typeface="Calibri"/>
                <a:ea typeface="Calibri"/>
                <a:cs typeface="Calibri"/>
              </a:rPr>
              <a:t>Razprava o različnih priložnostih za politično participacijo</a:t>
            </a:r>
          </a:p>
          <a:p>
            <a:pPr marL="171450" indent="-171450">
              <a:buFont typeface="Arial" panose="020B0604020202020204" pitchFamily="34" charset="0"/>
              <a:buChar char="•"/>
            </a:pPr>
            <a:r>
              <a:rPr lang="sl" sz="1200" b="0" i="0" strike="noStrike" cap="none" spc="0" baseline="0">
                <a:solidFill>
                  <a:srgbClr val="000000"/>
                </a:solidFill>
                <a:effectLst/>
                <a:latin typeface="Calibri"/>
                <a:ea typeface="Calibri"/>
                <a:cs typeface="Calibri"/>
              </a:rPr>
              <a:t>Iskanje zamisli za participacijo </a:t>
            </a:r>
          </a:p>
          <a:p>
            <a:pPr marL="171450" indent="-171450">
              <a:buFont typeface="Arial" panose="020B0604020202020204" pitchFamily="34" charset="0"/>
              <a:buChar char="•"/>
            </a:pPr>
            <a:r>
              <a:rPr lang="sl" sz="1200" b="0" i="0" strike="noStrike" cap="none" spc="0" baseline="0">
                <a:solidFill>
                  <a:srgbClr val="000000"/>
                </a:solidFill>
                <a:effectLst/>
                <a:latin typeface="Calibri"/>
                <a:ea typeface="Calibri"/>
                <a:cs typeface="Calibri"/>
              </a:rPr>
              <a:t>Naučite se premagovati ovire za participacijo</a:t>
            </a:r>
          </a:p>
        </p:txBody>
      </p:sp>
      <p:sp>
        <p:nvSpPr>
          <p:cNvPr id="28" name="Textfeld 27">
            <a:extLst>
              <a:ext uri="{FF2B5EF4-FFF2-40B4-BE49-F238E27FC236}">
                <a16:creationId xmlns:a16="http://schemas.microsoft.com/office/drawing/2014/main" xmlns="" id="{4A4DF3EB-8237-1383-48D9-0432B063D289}"/>
              </a:ext>
            </a:extLst>
          </p:cNvPr>
          <p:cNvSpPr txBox="1"/>
          <p:nvPr/>
        </p:nvSpPr>
        <p:spPr>
          <a:xfrm>
            <a:off x="1524000" y="4265120"/>
            <a:ext cx="4495800" cy="457200"/>
          </a:xfrm>
          <a:prstGeom prst="rect">
            <a:avLst/>
          </a:prstGeom>
          <a:noFill/>
        </p:spPr>
        <p:txBody>
          <a:bodyPr wrap="square" rtlCol="0">
            <a:spAutoFit/>
          </a:bodyPr>
          <a:lstStyle/>
          <a:p>
            <a:r>
              <a:rPr lang="sl" sz="1200" b="0" i="0" strike="noStrike" cap="none" spc="0" baseline="0" dirty="0">
                <a:solidFill>
                  <a:srgbClr val="000000"/>
                </a:solidFill>
                <a:effectLst/>
                <a:latin typeface="Calibri"/>
                <a:ea typeface="Calibri"/>
                <a:cs typeface="Calibri"/>
              </a:rPr>
              <a:t>Papir na tabli ali drug velik papir (A2) za skupinsko delo, </a:t>
            </a:r>
            <a:r>
              <a:rPr lang="sl" sz="1200" dirty="0">
                <a:solidFill>
                  <a:srgbClr val="000000"/>
                </a:solidFill>
                <a:latin typeface="Calibri"/>
                <a:ea typeface="Calibri"/>
                <a:cs typeface="Calibri"/>
              </a:rPr>
              <a:t>debela</a:t>
            </a:r>
            <a:r>
              <a:rPr lang="sl" sz="1200" b="0" i="0" strike="noStrike" cap="none" spc="0" baseline="0" dirty="0">
                <a:solidFill>
                  <a:srgbClr val="000000"/>
                </a:solidFill>
                <a:effectLst/>
                <a:latin typeface="Calibri"/>
                <a:ea typeface="Calibri"/>
                <a:cs typeface="Calibri"/>
              </a:rPr>
              <a:t> pisala, lepilni trak/pisala ali tabla z žebljički.</a:t>
            </a:r>
            <a:endParaRPr sz="1200" dirty="0"/>
          </a:p>
        </p:txBody>
      </p:sp>
      <p:sp>
        <p:nvSpPr>
          <p:cNvPr id="29" name="Textfeld 28">
            <a:extLst>
              <a:ext uri="{FF2B5EF4-FFF2-40B4-BE49-F238E27FC236}">
                <a16:creationId xmlns:a16="http://schemas.microsoft.com/office/drawing/2014/main" xmlns="" id="{C032C621-18E0-B081-9220-C463C66A538E}"/>
              </a:ext>
            </a:extLst>
          </p:cNvPr>
          <p:cNvSpPr txBox="1"/>
          <p:nvPr/>
        </p:nvSpPr>
        <p:spPr>
          <a:xfrm>
            <a:off x="316227" y="5334000"/>
            <a:ext cx="8218173" cy="1015663"/>
          </a:xfrm>
          <a:prstGeom prst="rect">
            <a:avLst/>
          </a:prstGeom>
          <a:noFill/>
        </p:spPr>
        <p:txBody>
          <a:bodyPr wrap="square" rtlCol="0">
            <a:spAutoFit/>
          </a:bodyPr>
          <a:lstStyle/>
          <a:p>
            <a:r>
              <a:rPr lang="sl" sz="1200" b="1" i="0" strike="noStrike" cap="none" spc="0" baseline="0" dirty="0">
                <a:solidFill>
                  <a:srgbClr val="000000"/>
                </a:solidFill>
                <a:effectLst/>
                <a:latin typeface="Calibri"/>
                <a:ea typeface="Calibri"/>
                <a:cs typeface="Calibri"/>
              </a:rPr>
              <a:t>Opis metode:</a:t>
            </a:r>
          </a:p>
          <a:p>
            <a:r>
              <a:rPr lang="sl" sz="1200" b="0" i="0" strike="noStrike" cap="none" spc="0" baseline="0" dirty="0">
                <a:solidFill>
                  <a:srgbClr val="000000"/>
                </a:solidFill>
                <a:effectLst/>
                <a:latin typeface="Calibri"/>
                <a:ea typeface="Calibri"/>
                <a:cs typeface="Calibri"/>
              </a:rPr>
              <a:t>Predstavite različne možnosti politične participacije (npr. volilno pravico, posvetovalne organe, peticije, demonstracije, migrantske organizacije itd.) v </a:t>
            </a:r>
            <a:r>
              <a:rPr lang="sl" sz="1200" b="0" i="0" strike="noStrike" cap="none" spc="0" baseline="0" dirty="0" smtClean="0">
                <a:solidFill>
                  <a:srgbClr val="000000"/>
                </a:solidFill>
                <a:effectLst/>
                <a:latin typeface="Calibri"/>
                <a:ea typeface="Calibri"/>
                <a:cs typeface="Calibri"/>
              </a:rPr>
              <a:t>Republiki Sloveniji</a:t>
            </a:r>
            <a:r>
              <a:rPr lang="sl" sz="1200" b="0" i="0" strike="noStrike" cap="none" spc="0" dirty="0" smtClean="0">
                <a:solidFill>
                  <a:srgbClr val="000000"/>
                </a:solidFill>
                <a:effectLst/>
                <a:latin typeface="Calibri"/>
                <a:ea typeface="Calibri"/>
                <a:cs typeface="Calibri"/>
              </a:rPr>
              <a:t> </a:t>
            </a:r>
            <a:r>
              <a:rPr lang="sl" sz="1200" b="0" i="0" strike="noStrike" cap="none" spc="0" baseline="0" dirty="0" smtClean="0">
                <a:solidFill>
                  <a:srgbClr val="000000"/>
                </a:solidFill>
                <a:effectLst/>
                <a:latin typeface="Calibri"/>
                <a:ea typeface="Calibri"/>
                <a:cs typeface="Calibri"/>
              </a:rPr>
              <a:t>in </a:t>
            </a:r>
            <a:r>
              <a:rPr lang="sl" sz="1200" b="0" i="0" strike="noStrike" cap="none" spc="0" baseline="0" dirty="0">
                <a:solidFill>
                  <a:srgbClr val="000000"/>
                </a:solidFill>
                <a:effectLst/>
                <a:latin typeface="Calibri"/>
                <a:ea typeface="Calibri"/>
                <a:cs typeface="Calibri"/>
              </a:rPr>
              <a:t>vprašajte člane skupine, kako participirajo. Povprašajte tudi o ovirah ali zakaj ne </a:t>
            </a:r>
            <a:r>
              <a:rPr lang="sl" sz="1200" b="0" i="0" strike="noStrike" cap="none" spc="0" baseline="0" dirty="0" smtClean="0">
                <a:solidFill>
                  <a:srgbClr val="000000"/>
                </a:solidFill>
                <a:effectLst/>
                <a:latin typeface="Calibri"/>
                <a:ea typeface="Calibri"/>
                <a:cs typeface="Calibri"/>
              </a:rPr>
              <a:t>participirajo.</a:t>
            </a:r>
            <a:r>
              <a:rPr lang="sl" sz="1200" b="0" i="0" strike="noStrike" cap="none" spc="0" dirty="0" smtClean="0">
                <a:solidFill>
                  <a:srgbClr val="000000"/>
                </a:solidFill>
                <a:effectLst/>
                <a:latin typeface="Calibri"/>
                <a:ea typeface="Calibri"/>
                <a:cs typeface="Calibri"/>
              </a:rPr>
              <a:t> </a:t>
            </a:r>
            <a:r>
              <a:rPr lang="sl" sz="1200" b="0" i="0" strike="noStrike" cap="none" spc="0" baseline="0" dirty="0" smtClean="0">
                <a:solidFill>
                  <a:srgbClr val="000000"/>
                </a:solidFill>
                <a:effectLst/>
                <a:latin typeface="Calibri"/>
                <a:ea typeface="Calibri"/>
                <a:cs typeface="Calibri"/>
              </a:rPr>
              <a:t>Udeležence </a:t>
            </a:r>
            <a:r>
              <a:rPr lang="sl" sz="1200" b="0" i="0" strike="noStrike" cap="none" spc="0" baseline="0" dirty="0">
                <a:solidFill>
                  <a:srgbClr val="000000"/>
                </a:solidFill>
                <a:effectLst/>
                <a:latin typeface="Calibri"/>
                <a:ea typeface="Calibri"/>
                <a:cs typeface="Calibri"/>
              </a:rPr>
              <a:t>razdelite v skupine do 5 ljudi in pustite, da izmenjajo svoje zamisli, izzive in izkušnje. Naj vsaka skupina izbere nekoga, ki lahko predstavi rezultate/ključne ugotovitve. Ovrednotite rezultate v odprti razpravi s celotno skupino.</a:t>
            </a:r>
          </a:p>
        </p:txBody>
      </p:sp>
      <p:cxnSp>
        <p:nvCxnSpPr>
          <p:cNvPr id="2" name="Straight Connector 1">
            <a:extLst>
              <a:ext uri="{FF2B5EF4-FFF2-40B4-BE49-F238E27FC236}">
                <a16:creationId xmlns:a16="http://schemas.microsoft.com/office/drawing/2014/main" xmlns="" id="{0C4EE10E-7454-D684-741F-B2E861129AC2}"/>
              </a:ext>
            </a:extLst>
          </p:cNvPr>
          <p:cNvCxnSpPr/>
          <p:nvPr/>
        </p:nvCxnSpPr>
        <p:spPr>
          <a:xfrm flipH="1">
            <a:off x="9372600" y="51849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15574C93-3E36-9D27-83BD-355CB345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extLst>
      <p:ext uri="{BB962C8B-B14F-4D97-AF65-F5344CB8AC3E}">
        <p14:creationId xmlns:p14="http://schemas.microsoft.com/office/powerpoint/2010/main" val="30717417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842723" y="1785247"/>
            <a:ext cx="2033270" cy="2905760"/>
            <a:chOff x="1842723" y="1785247"/>
            <a:chExt cx="2033270" cy="2905760"/>
          </a:xfrm>
        </p:grpSpPr>
        <p:sp>
          <p:nvSpPr>
            <p:cNvPr id="4" name="object 4"/>
            <p:cNvSpPr/>
            <p:nvPr/>
          </p:nvSpPr>
          <p:spPr>
            <a:xfrm>
              <a:off x="2050368" y="2260132"/>
              <a:ext cx="1557655" cy="2122170"/>
            </a:xfrm>
            <a:custGeom>
              <a:avLst/>
              <a:gdLst/>
              <a:ahLst/>
              <a:cxnLst/>
              <a:rect l="l" t="t" r="r" b="b"/>
              <a:pathLst>
                <a:path w="1557654" h="2122170">
                  <a:moveTo>
                    <a:pt x="690429" y="2121546"/>
                  </a:moveTo>
                  <a:lnTo>
                    <a:pt x="641552" y="2118473"/>
                  </a:lnTo>
                  <a:lnTo>
                    <a:pt x="598989" y="2110635"/>
                  </a:lnTo>
                  <a:lnTo>
                    <a:pt x="562248" y="2098348"/>
                  </a:lnTo>
                  <a:lnTo>
                    <a:pt x="504265" y="2061683"/>
                  </a:lnTo>
                  <a:lnTo>
                    <a:pt x="463670" y="2010998"/>
                  </a:lnTo>
                  <a:lnTo>
                    <a:pt x="436528" y="1948813"/>
                  </a:lnTo>
                  <a:lnTo>
                    <a:pt x="418905" y="1877649"/>
                  </a:lnTo>
                  <a:lnTo>
                    <a:pt x="412434" y="1839487"/>
                  </a:lnTo>
                  <a:lnTo>
                    <a:pt x="406866" y="1800025"/>
                  </a:lnTo>
                  <a:lnTo>
                    <a:pt x="396478" y="1718461"/>
                  </a:lnTo>
                  <a:lnTo>
                    <a:pt x="390672" y="1676989"/>
                  </a:lnTo>
                  <a:lnTo>
                    <a:pt x="383804" y="1635477"/>
                  </a:lnTo>
                  <a:lnTo>
                    <a:pt x="375381" y="1594241"/>
                  </a:lnTo>
                  <a:lnTo>
                    <a:pt x="364912" y="1553594"/>
                  </a:lnTo>
                  <a:lnTo>
                    <a:pt x="349356" y="1506541"/>
                  </a:lnTo>
                  <a:lnTo>
                    <a:pt x="330978" y="1461973"/>
                  </a:lnTo>
                  <a:lnTo>
                    <a:pt x="310204" y="1419572"/>
                  </a:lnTo>
                  <a:lnTo>
                    <a:pt x="287461" y="1379022"/>
                  </a:lnTo>
                  <a:lnTo>
                    <a:pt x="263175" y="1340006"/>
                  </a:lnTo>
                  <a:lnTo>
                    <a:pt x="237772" y="1302205"/>
                  </a:lnTo>
                  <a:lnTo>
                    <a:pt x="211680" y="1265303"/>
                  </a:lnTo>
                  <a:lnTo>
                    <a:pt x="159132" y="1192926"/>
                  </a:lnTo>
                  <a:lnTo>
                    <a:pt x="133529" y="1156816"/>
                  </a:lnTo>
                  <a:lnTo>
                    <a:pt x="108942" y="1120336"/>
                  </a:lnTo>
                  <a:lnTo>
                    <a:pt x="85798" y="1083168"/>
                  </a:lnTo>
                  <a:lnTo>
                    <a:pt x="64522" y="1044995"/>
                  </a:lnTo>
                  <a:lnTo>
                    <a:pt x="45542" y="1005500"/>
                  </a:lnTo>
                  <a:lnTo>
                    <a:pt x="29284" y="964365"/>
                  </a:lnTo>
                  <a:lnTo>
                    <a:pt x="16174" y="921274"/>
                  </a:lnTo>
                  <a:lnTo>
                    <a:pt x="6639" y="875908"/>
                  </a:lnTo>
                  <a:lnTo>
                    <a:pt x="1105" y="827950"/>
                  </a:lnTo>
                  <a:lnTo>
                    <a:pt x="0" y="777084"/>
                  </a:lnTo>
                  <a:lnTo>
                    <a:pt x="1694" y="736156"/>
                  </a:lnTo>
                  <a:lnTo>
                    <a:pt x="5098" y="693581"/>
                  </a:lnTo>
                  <a:lnTo>
                    <a:pt x="10531" y="649678"/>
                  </a:lnTo>
                  <a:lnTo>
                    <a:pt x="18310" y="604770"/>
                  </a:lnTo>
                  <a:lnTo>
                    <a:pt x="28753" y="559176"/>
                  </a:lnTo>
                  <a:lnTo>
                    <a:pt x="42179" y="513217"/>
                  </a:lnTo>
                  <a:lnTo>
                    <a:pt x="58905" y="467214"/>
                  </a:lnTo>
                  <a:lnTo>
                    <a:pt x="79249" y="421486"/>
                  </a:lnTo>
                  <a:lnTo>
                    <a:pt x="103531" y="376356"/>
                  </a:lnTo>
                  <a:lnTo>
                    <a:pt x="132067" y="332143"/>
                  </a:lnTo>
                  <a:lnTo>
                    <a:pt x="165175" y="289168"/>
                  </a:lnTo>
                  <a:lnTo>
                    <a:pt x="203175" y="247752"/>
                  </a:lnTo>
                  <a:lnTo>
                    <a:pt x="246384" y="208214"/>
                  </a:lnTo>
                  <a:lnTo>
                    <a:pt x="295119" y="170877"/>
                  </a:lnTo>
                  <a:lnTo>
                    <a:pt x="338557" y="142781"/>
                  </a:lnTo>
                  <a:lnTo>
                    <a:pt x="383788" y="117657"/>
                  </a:lnTo>
                  <a:lnTo>
                    <a:pt x="430439" y="95177"/>
                  </a:lnTo>
                  <a:lnTo>
                    <a:pt x="478141" y="75011"/>
                  </a:lnTo>
                  <a:lnTo>
                    <a:pt x="522730" y="58353"/>
                  </a:lnTo>
                  <a:lnTo>
                    <a:pt x="568281" y="43448"/>
                  </a:lnTo>
                  <a:lnTo>
                    <a:pt x="614608" y="30461"/>
                  </a:lnTo>
                  <a:lnTo>
                    <a:pt x="661525" y="19555"/>
                  </a:lnTo>
                  <a:lnTo>
                    <a:pt x="708847" y="10892"/>
                  </a:lnTo>
                  <a:lnTo>
                    <a:pt x="756390" y="4637"/>
                  </a:lnTo>
                  <a:lnTo>
                    <a:pt x="803968" y="951"/>
                  </a:lnTo>
                  <a:lnTo>
                    <a:pt x="851395" y="0"/>
                  </a:lnTo>
                  <a:lnTo>
                    <a:pt x="898487" y="1944"/>
                  </a:lnTo>
                  <a:lnTo>
                    <a:pt x="945058" y="6949"/>
                  </a:lnTo>
                  <a:lnTo>
                    <a:pt x="990924" y="15177"/>
                  </a:lnTo>
                  <a:lnTo>
                    <a:pt x="1035899" y="26791"/>
                  </a:lnTo>
                  <a:lnTo>
                    <a:pt x="1079797" y="41954"/>
                  </a:lnTo>
                  <a:lnTo>
                    <a:pt x="1122434" y="60831"/>
                  </a:lnTo>
                  <a:lnTo>
                    <a:pt x="1163624" y="83583"/>
                  </a:lnTo>
                  <a:lnTo>
                    <a:pt x="1202242" y="109596"/>
                  </a:lnTo>
                  <a:lnTo>
                    <a:pt x="1238668" y="138592"/>
                  </a:lnTo>
                  <a:lnTo>
                    <a:pt x="1273068" y="170089"/>
                  </a:lnTo>
                  <a:lnTo>
                    <a:pt x="1305611" y="203605"/>
                  </a:lnTo>
                  <a:lnTo>
                    <a:pt x="1336465" y="238659"/>
                  </a:lnTo>
                  <a:lnTo>
                    <a:pt x="1367632" y="277350"/>
                  </a:lnTo>
                  <a:lnTo>
                    <a:pt x="1397080" y="317446"/>
                  </a:lnTo>
                  <a:lnTo>
                    <a:pt x="1424632" y="358872"/>
                  </a:lnTo>
                  <a:lnTo>
                    <a:pt x="1450110" y="401550"/>
                  </a:lnTo>
                  <a:lnTo>
                    <a:pt x="1473335" y="445404"/>
                  </a:lnTo>
                  <a:lnTo>
                    <a:pt x="1494132" y="490358"/>
                  </a:lnTo>
                  <a:lnTo>
                    <a:pt x="1512320" y="536335"/>
                  </a:lnTo>
                  <a:lnTo>
                    <a:pt x="1527723" y="583258"/>
                  </a:lnTo>
                  <a:lnTo>
                    <a:pt x="1540163" y="631052"/>
                  </a:lnTo>
                  <a:lnTo>
                    <a:pt x="1549462" y="679640"/>
                  </a:lnTo>
                  <a:lnTo>
                    <a:pt x="1555346" y="728908"/>
                  </a:lnTo>
                  <a:lnTo>
                    <a:pt x="1557627" y="778569"/>
                  </a:lnTo>
                  <a:lnTo>
                    <a:pt x="1556262" y="828286"/>
                  </a:lnTo>
                  <a:lnTo>
                    <a:pt x="1551203" y="877721"/>
                  </a:lnTo>
                  <a:lnTo>
                    <a:pt x="1542407" y="926536"/>
                  </a:lnTo>
                  <a:lnTo>
                    <a:pt x="1529826" y="974393"/>
                  </a:lnTo>
                  <a:lnTo>
                    <a:pt x="1513417" y="1020955"/>
                  </a:lnTo>
                  <a:lnTo>
                    <a:pt x="1493132" y="1065884"/>
                  </a:lnTo>
                  <a:lnTo>
                    <a:pt x="1468928" y="1108843"/>
                  </a:lnTo>
                  <a:lnTo>
                    <a:pt x="1440758" y="1149493"/>
                  </a:lnTo>
                  <a:lnTo>
                    <a:pt x="1409311" y="1187114"/>
                  </a:lnTo>
                  <a:lnTo>
                    <a:pt x="1375112" y="1222556"/>
                  </a:lnTo>
                  <a:lnTo>
                    <a:pt x="1338971" y="1256422"/>
                  </a:lnTo>
                  <a:lnTo>
                    <a:pt x="1301697" y="1289313"/>
                  </a:lnTo>
                  <a:lnTo>
                    <a:pt x="1264101" y="1321830"/>
                  </a:lnTo>
                  <a:lnTo>
                    <a:pt x="1226992" y="1354575"/>
                  </a:lnTo>
                  <a:lnTo>
                    <a:pt x="1191179" y="1388149"/>
                  </a:lnTo>
                  <a:lnTo>
                    <a:pt x="1157473" y="1423154"/>
                  </a:lnTo>
                  <a:lnTo>
                    <a:pt x="1126683" y="1460191"/>
                  </a:lnTo>
                  <a:lnTo>
                    <a:pt x="1099618" y="1499861"/>
                  </a:lnTo>
                  <a:lnTo>
                    <a:pt x="1077090" y="1542767"/>
                  </a:lnTo>
                  <a:lnTo>
                    <a:pt x="1060762" y="1586170"/>
                  </a:lnTo>
                  <a:lnTo>
                    <a:pt x="1049327" y="1630781"/>
                  </a:lnTo>
                  <a:lnTo>
                    <a:pt x="1041823" y="1676378"/>
                  </a:lnTo>
                  <a:lnTo>
                    <a:pt x="1037289" y="1722736"/>
                  </a:lnTo>
                  <a:lnTo>
                    <a:pt x="1034762" y="1769634"/>
                  </a:lnTo>
                  <a:lnTo>
                    <a:pt x="1031880" y="1864153"/>
                  </a:lnTo>
                  <a:lnTo>
                    <a:pt x="1029601" y="1911328"/>
                  </a:lnTo>
                  <a:lnTo>
                    <a:pt x="1025480" y="1958150"/>
                  </a:lnTo>
                  <a:lnTo>
                    <a:pt x="1018554" y="2004394"/>
                  </a:lnTo>
                  <a:lnTo>
                    <a:pt x="1007863" y="2049838"/>
                  </a:lnTo>
                  <a:lnTo>
                    <a:pt x="987050" y="2089087"/>
                  </a:lnTo>
                  <a:lnTo>
                    <a:pt x="948969" y="2103297"/>
                  </a:lnTo>
                  <a:lnTo>
                    <a:pt x="746113" y="2119538"/>
                  </a:lnTo>
                  <a:lnTo>
                    <a:pt x="690429" y="2121546"/>
                  </a:lnTo>
                  <a:close/>
                </a:path>
              </a:pathLst>
            </a:custGeom>
            <a:solidFill>
              <a:srgbClr val="F9B346"/>
            </a:solidFill>
          </p:spPr>
          <p:txBody>
            <a:bodyPr wrap="square" lIns="0" tIns="0" rIns="0" bIns="0" rtlCol="0"/>
            <a:lstStyle/>
            <a:p>
              <a:endParaRPr/>
            </a:p>
          </p:txBody>
        </p:sp>
        <p:sp>
          <p:nvSpPr>
            <p:cNvPr id="5" name="object 5"/>
            <p:cNvSpPr/>
            <p:nvPr/>
          </p:nvSpPr>
          <p:spPr>
            <a:xfrm>
              <a:off x="2375160" y="3887255"/>
              <a:ext cx="788035" cy="803910"/>
            </a:xfrm>
            <a:custGeom>
              <a:avLst/>
              <a:gdLst/>
              <a:ahLst/>
              <a:cxnLst/>
              <a:rect l="l" t="t" r="r" b="b"/>
              <a:pathLst>
                <a:path w="788035" h="803910">
                  <a:moveTo>
                    <a:pt x="351485" y="803596"/>
                  </a:moveTo>
                  <a:lnTo>
                    <a:pt x="310292" y="800747"/>
                  </a:lnTo>
                  <a:lnTo>
                    <a:pt x="270424" y="790612"/>
                  </a:lnTo>
                  <a:lnTo>
                    <a:pt x="230195" y="763523"/>
                  </a:lnTo>
                  <a:lnTo>
                    <a:pt x="220103" y="734261"/>
                  </a:lnTo>
                  <a:lnTo>
                    <a:pt x="220752" y="718643"/>
                  </a:lnTo>
                  <a:lnTo>
                    <a:pt x="222482" y="702834"/>
                  </a:lnTo>
                  <a:lnTo>
                    <a:pt x="223141" y="687077"/>
                  </a:lnTo>
                  <a:lnTo>
                    <a:pt x="216616" y="668835"/>
                  </a:lnTo>
                  <a:lnTo>
                    <a:pt x="201310" y="662350"/>
                  </a:lnTo>
                  <a:lnTo>
                    <a:pt x="180829" y="658529"/>
                  </a:lnTo>
                  <a:lnTo>
                    <a:pt x="158778" y="648280"/>
                  </a:lnTo>
                  <a:lnTo>
                    <a:pt x="136598" y="632431"/>
                  </a:lnTo>
                  <a:lnTo>
                    <a:pt x="114111" y="616983"/>
                  </a:lnTo>
                  <a:lnTo>
                    <a:pt x="92494" y="600605"/>
                  </a:lnTo>
                  <a:lnTo>
                    <a:pt x="45964" y="540843"/>
                  </a:lnTo>
                  <a:lnTo>
                    <a:pt x="30239" y="494201"/>
                  </a:lnTo>
                  <a:lnTo>
                    <a:pt x="22078" y="444039"/>
                  </a:lnTo>
                  <a:lnTo>
                    <a:pt x="13763" y="341172"/>
                  </a:lnTo>
                  <a:lnTo>
                    <a:pt x="4401" y="262030"/>
                  </a:lnTo>
                  <a:lnTo>
                    <a:pt x="717" y="218223"/>
                  </a:lnTo>
                  <a:lnTo>
                    <a:pt x="0" y="173969"/>
                  </a:lnTo>
                  <a:lnTo>
                    <a:pt x="3974" y="131055"/>
                  </a:lnTo>
                  <a:lnTo>
                    <a:pt x="14367" y="91262"/>
                  </a:lnTo>
                  <a:lnTo>
                    <a:pt x="32904" y="56377"/>
                  </a:lnTo>
                  <a:lnTo>
                    <a:pt x="61311" y="28183"/>
                  </a:lnTo>
                  <a:lnTo>
                    <a:pt x="101315" y="8463"/>
                  </a:lnTo>
                  <a:lnTo>
                    <a:pt x="132988" y="3183"/>
                  </a:lnTo>
                  <a:lnTo>
                    <a:pt x="165848" y="4713"/>
                  </a:lnTo>
                  <a:lnTo>
                    <a:pt x="198793" y="9415"/>
                  </a:lnTo>
                  <a:lnTo>
                    <a:pt x="230720" y="13651"/>
                  </a:lnTo>
                  <a:lnTo>
                    <a:pt x="286810" y="16798"/>
                  </a:lnTo>
                  <a:lnTo>
                    <a:pt x="343228" y="17091"/>
                  </a:lnTo>
                  <a:lnTo>
                    <a:pt x="399667" y="15776"/>
                  </a:lnTo>
                  <a:lnTo>
                    <a:pt x="502924" y="12684"/>
                  </a:lnTo>
                  <a:lnTo>
                    <a:pt x="550009" y="10911"/>
                  </a:lnTo>
                  <a:lnTo>
                    <a:pt x="597074" y="8788"/>
                  </a:lnTo>
                  <a:lnTo>
                    <a:pt x="644121" y="6316"/>
                  </a:lnTo>
                  <a:lnTo>
                    <a:pt x="691149" y="3500"/>
                  </a:lnTo>
                  <a:lnTo>
                    <a:pt x="738158" y="343"/>
                  </a:lnTo>
                  <a:lnTo>
                    <a:pt x="746458" y="0"/>
                  </a:lnTo>
                  <a:lnTo>
                    <a:pt x="787024" y="355045"/>
                  </a:lnTo>
                  <a:lnTo>
                    <a:pt x="787874" y="381833"/>
                  </a:lnTo>
                  <a:lnTo>
                    <a:pt x="787378" y="408631"/>
                  </a:lnTo>
                  <a:lnTo>
                    <a:pt x="777296" y="460610"/>
                  </a:lnTo>
                  <a:lnTo>
                    <a:pt x="753805" y="502136"/>
                  </a:lnTo>
                  <a:lnTo>
                    <a:pt x="720546" y="537440"/>
                  </a:lnTo>
                  <a:lnTo>
                    <a:pt x="644389" y="601864"/>
                  </a:lnTo>
                  <a:lnTo>
                    <a:pt x="611327" y="637225"/>
                  </a:lnTo>
                  <a:lnTo>
                    <a:pt x="588166" y="678845"/>
                  </a:lnTo>
                  <a:lnTo>
                    <a:pt x="582470" y="696231"/>
                  </a:lnTo>
                  <a:lnTo>
                    <a:pt x="580093" y="704841"/>
                  </a:lnTo>
                  <a:lnTo>
                    <a:pt x="576634" y="712944"/>
                  </a:lnTo>
                  <a:lnTo>
                    <a:pt x="543169" y="756830"/>
                  </a:lnTo>
                  <a:lnTo>
                    <a:pt x="473253" y="788092"/>
                  </a:lnTo>
                  <a:lnTo>
                    <a:pt x="434668" y="795687"/>
                  </a:lnTo>
                  <a:lnTo>
                    <a:pt x="393209" y="801223"/>
                  </a:lnTo>
                  <a:lnTo>
                    <a:pt x="351485" y="803596"/>
                  </a:lnTo>
                  <a:close/>
                </a:path>
              </a:pathLst>
            </a:custGeom>
            <a:solidFill>
              <a:srgbClr val="CADEDE"/>
            </a:solidFill>
          </p:spPr>
          <p:txBody>
            <a:bodyPr wrap="square" lIns="0" tIns="0" rIns="0" bIns="0" rtlCol="0"/>
            <a:lstStyle/>
            <a:p>
              <a:endParaRPr/>
            </a:p>
          </p:txBody>
        </p:sp>
        <p:sp>
          <p:nvSpPr>
            <p:cNvPr id="6" name="object 6"/>
            <p:cNvSpPr/>
            <p:nvPr/>
          </p:nvSpPr>
          <p:spPr>
            <a:xfrm>
              <a:off x="1870966" y="1813523"/>
              <a:ext cx="1976755" cy="2588895"/>
            </a:xfrm>
            <a:custGeom>
              <a:avLst/>
              <a:gdLst/>
              <a:ahLst/>
              <a:cxnLst/>
              <a:rect l="l" t="t" r="r" b="b"/>
              <a:pathLst>
                <a:path w="1976754" h="2588895">
                  <a:moveTo>
                    <a:pt x="813190" y="2058173"/>
                  </a:moveTo>
                  <a:lnTo>
                    <a:pt x="812734" y="2010075"/>
                  </a:lnTo>
                  <a:lnTo>
                    <a:pt x="808600" y="1962415"/>
                  </a:lnTo>
                  <a:lnTo>
                    <a:pt x="801179" y="1915180"/>
                  </a:lnTo>
                  <a:lnTo>
                    <a:pt x="790860" y="1868356"/>
                  </a:lnTo>
                  <a:lnTo>
                    <a:pt x="778033" y="1821927"/>
                  </a:lnTo>
                  <a:lnTo>
                    <a:pt x="763087" y="1775880"/>
                  </a:lnTo>
                  <a:lnTo>
                    <a:pt x="746412" y="1730201"/>
                  </a:lnTo>
                  <a:lnTo>
                    <a:pt x="728397" y="1684876"/>
                  </a:lnTo>
                  <a:lnTo>
                    <a:pt x="709433" y="1639889"/>
                  </a:lnTo>
                  <a:lnTo>
                    <a:pt x="689908" y="1595227"/>
                  </a:lnTo>
                  <a:lnTo>
                    <a:pt x="670212" y="1550876"/>
                  </a:lnTo>
                  <a:lnTo>
                    <a:pt x="660201" y="1523017"/>
                  </a:lnTo>
                  <a:lnTo>
                    <a:pt x="655535" y="1493878"/>
                  </a:lnTo>
                  <a:lnTo>
                    <a:pt x="659904" y="1467721"/>
                  </a:lnTo>
                  <a:lnTo>
                    <a:pt x="676999" y="1448807"/>
                  </a:lnTo>
                  <a:lnTo>
                    <a:pt x="691874" y="1444060"/>
                  </a:lnTo>
                  <a:lnTo>
                    <a:pt x="707597" y="1444916"/>
                  </a:lnTo>
                  <a:lnTo>
                    <a:pt x="746883" y="1471355"/>
                  </a:lnTo>
                  <a:lnTo>
                    <a:pt x="769980" y="1513432"/>
                  </a:lnTo>
                  <a:lnTo>
                    <a:pt x="777170" y="1527313"/>
                  </a:lnTo>
                  <a:lnTo>
                    <a:pt x="786439" y="1539894"/>
                  </a:lnTo>
                  <a:lnTo>
                    <a:pt x="797913" y="1548689"/>
                  </a:lnTo>
                  <a:lnTo>
                    <a:pt x="811720" y="1551214"/>
                  </a:lnTo>
                  <a:lnTo>
                    <a:pt x="818433" y="1549664"/>
                  </a:lnTo>
                  <a:lnTo>
                    <a:pt x="857732" y="1519010"/>
                  </a:lnTo>
                  <a:lnTo>
                    <a:pt x="897283" y="1476945"/>
                  </a:lnTo>
                  <a:lnTo>
                    <a:pt x="915108" y="1454221"/>
                  </a:lnTo>
                  <a:lnTo>
                    <a:pt x="929334" y="1471777"/>
                  </a:lnTo>
                  <a:lnTo>
                    <a:pt x="960968" y="1503673"/>
                  </a:lnTo>
                  <a:lnTo>
                    <a:pt x="1000788" y="1524231"/>
                  </a:lnTo>
                  <a:lnTo>
                    <a:pt x="1023318" y="1526938"/>
                  </a:lnTo>
                  <a:lnTo>
                    <a:pt x="1045105" y="1523258"/>
                  </a:lnTo>
                  <a:lnTo>
                    <a:pt x="1064082" y="1512304"/>
                  </a:lnTo>
                  <a:lnTo>
                    <a:pt x="1072399" y="1503752"/>
                  </a:lnTo>
                  <a:lnTo>
                    <a:pt x="1080229" y="1494640"/>
                  </a:lnTo>
                  <a:lnTo>
                    <a:pt x="1088610" y="1486437"/>
                  </a:lnTo>
                  <a:lnTo>
                    <a:pt x="1098582" y="1480612"/>
                  </a:lnTo>
                  <a:lnTo>
                    <a:pt x="1115702" y="1479668"/>
                  </a:lnTo>
                  <a:lnTo>
                    <a:pt x="1131273" y="1487774"/>
                  </a:lnTo>
                  <a:lnTo>
                    <a:pt x="1143026" y="1502055"/>
                  </a:lnTo>
                  <a:lnTo>
                    <a:pt x="1148693" y="1519635"/>
                  </a:lnTo>
                  <a:lnTo>
                    <a:pt x="1148000" y="1537645"/>
                  </a:lnTo>
                  <a:lnTo>
                    <a:pt x="1143150" y="1555106"/>
                  </a:lnTo>
                  <a:lnTo>
                    <a:pt x="1135585" y="1571974"/>
                  </a:lnTo>
                  <a:lnTo>
                    <a:pt x="1126748" y="1588207"/>
                  </a:lnTo>
                  <a:lnTo>
                    <a:pt x="1102340" y="1631794"/>
                  </a:lnTo>
                  <a:lnTo>
                    <a:pt x="1078379" y="1676172"/>
                  </a:lnTo>
                  <a:lnTo>
                    <a:pt x="1055563" y="1721287"/>
                  </a:lnTo>
                  <a:lnTo>
                    <a:pt x="1034592" y="1767083"/>
                  </a:lnTo>
                  <a:lnTo>
                    <a:pt x="1016163" y="1813505"/>
                  </a:lnTo>
                  <a:lnTo>
                    <a:pt x="1000975" y="1860499"/>
                  </a:lnTo>
                  <a:lnTo>
                    <a:pt x="989726" y="1908011"/>
                  </a:lnTo>
                  <a:lnTo>
                    <a:pt x="983114" y="1955984"/>
                  </a:lnTo>
                  <a:lnTo>
                    <a:pt x="981839" y="2004365"/>
                  </a:lnTo>
                  <a:lnTo>
                    <a:pt x="986597" y="2053098"/>
                  </a:lnTo>
                </a:path>
                <a:path w="1976754" h="2588895">
                  <a:moveTo>
                    <a:pt x="222499" y="618388"/>
                  </a:moveTo>
                  <a:lnTo>
                    <a:pt x="198193" y="577870"/>
                  </a:lnTo>
                  <a:lnTo>
                    <a:pt x="167185" y="541583"/>
                  </a:lnTo>
                  <a:lnTo>
                    <a:pt x="134378" y="505922"/>
                  </a:lnTo>
                  <a:lnTo>
                    <a:pt x="101250" y="470544"/>
                  </a:lnTo>
                  <a:lnTo>
                    <a:pt x="67808" y="435458"/>
                  </a:lnTo>
                  <a:lnTo>
                    <a:pt x="34056" y="400674"/>
                  </a:lnTo>
                  <a:lnTo>
                    <a:pt x="0" y="366205"/>
                  </a:lnTo>
                  <a:lnTo>
                    <a:pt x="7239" y="365190"/>
                  </a:lnTo>
                  <a:lnTo>
                    <a:pt x="14931" y="366995"/>
                  </a:lnTo>
                  <a:lnTo>
                    <a:pt x="20926" y="371168"/>
                  </a:lnTo>
                </a:path>
                <a:path w="1976754" h="2588895">
                  <a:moveTo>
                    <a:pt x="600532" y="353912"/>
                  </a:moveTo>
                  <a:lnTo>
                    <a:pt x="605283" y="351092"/>
                  </a:lnTo>
                  <a:lnTo>
                    <a:pt x="604378" y="344100"/>
                  </a:lnTo>
                  <a:lnTo>
                    <a:pt x="602795" y="338799"/>
                  </a:lnTo>
                  <a:lnTo>
                    <a:pt x="585274" y="288570"/>
                  </a:lnTo>
                  <a:lnTo>
                    <a:pt x="565186" y="239036"/>
                  </a:lnTo>
                  <a:lnTo>
                    <a:pt x="544752" y="189672"/>
                  </a:lnTo>
                  <a:lnTo>
                    <a:pt x="526194" y="139950"/>
                  </a:lnTo>
                  <a:lnTo>
                    <a:pt x="511733" y="89345"/>
                  </a:lnTo>
                  <a:lnTo>
                    <a:pt x="503592" y="37331"/>
                  </a:lnTo>
                </a:path>
                <a:path w="1976754" h="2588895">
                  <a:moveTo>
                    <a:pt x="1008881" y="280716"/>
                  </a:moveTo>
                  <a:lnTo>
                    <a:pt x="1008194" y="232792"/>
                  </a:lnTo>
                  <a:lnTo>
                    <a:pt x="1011189" y="184955"/>
                  </a:lnTo>
                  <a:lnTo>
                    <a:pt x="1017817" y="137482"/>
                  </a:lnTo>
                  <a:lnTo>
                    <a:pt x="1028027" y="90648"/>
                  </a:lnTo>
                  <a:lnTo>
                    <a:pt x="1041768" y="44728"/>
                  </a:lnTo>
                  <a:lnTo>
                    <a:pt x="1058991" y="0"/>
                  </a:lnTo>
                </a:path>
                <a:path w="1976754" h="2588895">
                  <a:moveTo>
                    <a:pt x="1455915" y="425529"/>
                  </a:moveTo>
                  <a:lnTo>
                    <a:pt x="1479245" y="381515"/>
                  </a:lnTo>
                  <a:lnTo>
                    <a:pt x="1503081" y="337784"/>
                  </a:lnTo>
                  <a:lnTo>
                    <a:pt x="1527419" y="294334"/>
                  </a:lnTo>
                  <a:lnTo>
                    <a:pt x="1552257" y="251167"/>
                  </a:lnTo>
                  <a:lnTo>
                    <a:pt x="1577591" y="208281"/>
                  </a:lnTo>
                  <a:lnTo>
                    <a:pt x="1603419" y="165677"/>
                  </a:lnTo>
                  <a:lnTo>
                    <a:pt x="1607477" y="172256"/>
                  </a:lnTo>
                  <a:lnTo>
                    <a:pt x="1609753" y="179648"/>
                  </a:lnTo>
                  <a:lnTo>
                    <a:pt x="1610163" y="187358"/>
                  </a:lnTo>
                  <a:lnTo>
                    <a:pt x="1608622" y="194888"/>
                  </a:lnTo>
                </a:path>
                <a:path w="1976754" h="2588895">
                  <a:moveTo>
                    <a:pt x="1740402" y="673200"/>
                  </a:moveTo>
                  <a:lnTo>
                    <a:pt x="1738818" y="677147"/>
                  </a:lnTo>
                  <a:lnTo>
                    <a:pt x="1746171" y="677486"/>
                  </a:lnTo>
                  <a:lnTo>
                    <a:pt x="1749678" y="675117"/>
                  </a:lnTo>
                  <a:lnTo>
                    <a:pt x="1788645" y="648785"/>
                  </a:lnTo>
                  <a:lnTo>
                    <a:pt x="1827150" y="621788"/>
                  </a:lnTo>
                  <a:lnTo>
                    <a:pt x="1865183" y="594139"/>
                  </a:lnTo>
                  <a:lnTo>
                    <a:pt x="1902736" y="565852"/>
                  </a:lnTo>
                  <a:lnTo>
                    <a:pt x="1939799" y="536938"/>
                  </a:lnTo>
                  <a:lnTo>
                    <a:pt x="1976362" y="507409"/>
                  </a:lnTo>
                </a:path>
                <a:path w="1976754" h="2588895">
                  <a:moveTo>
                    <a:pt x="559471" y="2545959"/>
                  </a:moveTo>
                  <a:lnTo>
                    <a:pt x="604771" y="2555087"/>
                  </a:lnTo>
                  <a:lnTo>
                    <a:pt x="650473" y="2562602"/>
                  </a:lnTo>
                  <a:lnTo>
                    <a:pt x="696272" y="2566917"/>
                  </a:lnTo>
                  <a:lnTo>
                    <a:pt x="741865" y="2566447"/>
                  </a:lnTo>
                  <a:lnTo>
                    <a:pt x="786947" y="2559605"/>
                  </a:lnTo>
                </a:path>
                <a:path w="1976754" h="2588895">
                  <a:moveTo>
                    <a:pt x="564109" y="2404755"/>
                  </a:moveTo>
                  <a:lnTo>
                    <a:pt x="593480" y="2408374"/>
                  </a:lnTo>
                  <a:lnTo>
                    <a:pt x="622873" y="2411973"/>
                  </a:lnTo>
                  <a:lnTo>
                    <a:pt x="652265" y="2415571"/>
                  </a:lnTo>
                  <a:lnTo>
                    <a:pt x="681636" y="2419191"/>
                  </a:lnTo>
                </a:path>
                <a:path w="1976754" h="2588895">
                  <a:moveTo>
                    <a:pt x="1025735" y="2420431"/>
                  </a:moveTo>
                  <a:lnTo>
                    <a:pt x="1047217" y="2419060"/>
                  </a:lnTo>
                  <a:lnTo>
                    <a:pt x="1068719" y="2417668"/>
                  </a:lnTo>
                  <a:lnTo>
                    <a:pt x="1090222" y="2416276"/>
                  </a:lnTo>
                  <a:lnTo>
                    <a:pt x="1111703" y="2414905"/>
                  </a:lnTo>
                  <a:lnTo>
                    <a:pt x="1145559" y="2412336"/>
                  </a:lnTo>
                  <a:lnTo>
                    <a:pt x="1179191" y="2407884"/>
                  </a:lnTo>
                  <a:lnTo>
                    <a:pt x="1211742" y="2399838"/>
                  </a:lnTo>
                  <a:lnTo>
                    <a:pt x="1242353" y="2386484"/>
                  </a:lnTo>
                </a:path>
                <a:path w="1976754" h="2588895">
                  <a:moveTo>
                    <a:pt x="1051639" y="2588703"/>
                  </a:moveTo>
                  <a:lnTo>
                    <a:pt x="1081053" y="2575245"/>
                  </a:lnTo>
                  <a:lnTo>
                    <a:pt x="1111590" y="2564526"/>
                  </a:lnTo>
                  <a:lnTo>
                    <a:pt x="1142977" y="2556618"/>
                  </a:lnTo>
                  <a:lnTo>
                    <a:pt x="1174935" y="2551598"/>
                  </a:lnTo>
                </a:path>
              </a:pathLst>
            </a:custGeom>
            <a:ln w="56474">
              <a:solidFill>
                <a:srgbClr val="134678"/>
              </a:solidFill>
            </a:ln>
          </p:spPr>
          <p:txBody>
            <a:bodyPr wrap="square" lIns="0" tIns="0" rIns="0" bIns="0" rtlCol="0"/>
            <a:lstStyle/>
            <a:p>
              <a:endParaRPr/>
            </a:p>
          </p:txBody>
        </p:sp>
      </p:grpSp>
      <p:sp>
        <p:nvSpPr>
          <p:cNvPr id="7" name="object 7"/>
          <p:cNvSpPr txBox="1">
            <a:spLocks noGrp="1"/>
          </p:cNvSpPr>
          <p:nvPr>
            <p:ph type="title"/>
          </p:nvPr>
        </p:nvSpPr>
        <p:spPr>
          <a:xfrm>
            <a:off x="5152769" y="1492922"/>
            <a:ext cx="2729865" cy="317500"/>
          </a:xfrm>
          <a:prstGeom prst="rect">
            <a:avLst/>
          </a:prstGeom>
        </p:spPr>
        <p:txBody>
          <a:bodyPr vert="horz" wrap="square" lIns="0" tIns="12700" rIns="0" bIns="0" rtlCol="0">
            <a:spAutoFit/>
          </a:bodyPr>
          <a:lstStyle/>
          <a:p>
            <a:pPr marL="12700">
              <a:lnSpc>
                <a:spcPct val="100000"/>
              </a:lnSpc>
              <a:spcBef>
                <a:spcPts val="100"/>
              </a:spcBef>
            </a:pPr>
            <a:r>
              <a:rPr lang="sl" sz="2000" b="1" i="0" strike="noStrike" cap="none" spc="0" baseline="0">
                <a:solidFill>
                  <a:srgbClr val="000000"/>
                </a:solidFill>
                <a:effectLst/>
                <a:latin typeface="Calibri"/>
                <a:ea typeface="Calibri"/>
                <a:cs typeface="Calibri"/>
              </a:rPr>
              <a:t>Cilji tega modula</a:t>
            </a:r>
            <a:endParaRPr sz="2000">
              <a:latin typeface="+mn-lt"/>
            </a:endParaRPr>
          </a:p>
        </p:txBody>
      </p:sp>
      <p:sp>
        <p:nvSpPr>
          <p:cNvPr id="9" name="object 9"/>
          <p:cNvSpPr txBox="1"/>
          <p:nvPr/>
        </p:nvSpPr>
        <p:spPr>
          <a:xfrm>
            <a:off x="5094984" y="1981200"/>
            <a:ext cx="2774950" cy="3903569"/>
          </a:xfrm>
          <a:prstGeom prst="rect">
            <a:avLst/>
          </a:prstGeom>
        </p:spPr>
        <p:txBody>
          <a:bodyPr vert="horz" wrap="square" lIns="0" tIns="44450" rIns="0" bIns="0" rtlCol="0">
            <a:spAutoFit/>
          </a:bodyPr>
          <a:lstStyle/>
          <a:p>
            <a:pPr marL="285750" indent="-285750">
              <a:buFont typeface="Arial" panose="020B0604020202020204" pitchFamily="34" charset="0"/>
              <a:buChar char="•"/>
            </a:pPr>
            <a:r>
              <a:rPr lang="sl" sz="1800" b="0" i="0" strike="noStrike" cap="none" spc="0" baseline="0" dirty="0">
                <a:solidFill>
                  <a:srgbClr val="000000"/>
                </a:solidFill>
                <a:effectLst/>
                <a:latin typeface="Calibri"/>
                <a:ea typeface="Calibri"/>
                <a:cs typeface="Calibri"/>
              </a:rPr>
              <a:t>razumevanje oblik in ravni politične participacije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l" sz="1800" b="0" i="0" strike="noStrike" cap="none" spc="0" baseline="0" dirty="0">
                <a:solidFill>
                  <a:srgbClr val="000000"/>
                </a:solidFill>
                <a:effectLst/>
                <a:latin typeface="Calibri"/>
                <a:ea typeface="Calibri"/>
                <a:cs typeface="Calibri"/>
              </a:rPr>
              <a:t>predstavitev strukturnih oblik participacije v nacionalni in lokalni politiki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l" sz="1800" b="0" i="0" strike="noStrike" cap="none" spc="0" baseline="0" dirty="0">
                <a:solidFill>
                  <a:srgbClr val="000000"/>
                </a:solidFill>
                <a:effectLst/>
                <a:latin typeface="Calibri"/>
                <a:ea typeface="Calibri"/>
                <a:cs typeface="Calibri"/>
              </a:rPr>
              <a:t>dodatna gradiva za samostojno učenje (tudi o participaciji na ravni EU)</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l" sz="1800" b="0" i="0" strike="noStrike" cap="none" spc="0" baseline="0" dirty="0">
                <a:solidFill>
                  <a:srgbClr val="000000"/>
                </a:solidFill>
                <a:effectLst/>
                <a:latin typeface="Calibri"/>
                <a:ea typeface="Calibri"/>
                <a:cs typeface="Calibri"/>
              </a:rPr>
              <a:t>predstavitev različnih organizacij in iniciativ, v katere se lahko vključite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l" sz="1800" b="0" i="0" strike="noStrike" cap="none" spc="0" baseline="0" dirty="0">
                <a:solidFill>
                  <a:srgbClr val="000000"/>
                </a:solidFill>
                <a:effectLst/>
                <a:latin typeface="Calibri"/>
                <a:ea typeface="Calibri"/>
                <a:cs typeface="Calibri"/>
              </a:rPr>
              <a:t>metode za skupinsko delo</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231140">
              <a:lnSpc>
                <a:spcPts val="1639"/>
              </a:lnSpc>
              <a:spcBef>
                <a:spcPts val="350"/>
              </a:spcBef>
            </a:pPr>
            <a:endParaRPr sz="1550" dirty="0">
              <a:cs typeface="Verdana"/>
            </a:endParaRPr>
          </a:p>
        </p:txBody>
      </p:sp>
      <p:cxnSp>
        <p:nvCxnSpPr>
          <p:cNvPr id="8" name="Straight Connector 7">
            <a:extLst>
              <a:ext uri="{FF2B5EF4-FFF2-40B4-BE49-F238E27FC236}">
                <a16:creationId xmlns:a16="http://schemas.microsoft.com/office/drawing/2014/main" xmlns="" id="{CBC9A6DA-32EA-F5BB-5CED-8F270F8CA236}"/>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D368B513-9A1D-8CF8-0B7E-69D910FA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11825"/>
            <a:ext cx="3048000" cy="1628775"/>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19316" y="4674240"/>
            <a:ext cx="600075" cy="66675"/>
          </a:xfrm>
          <a:custGeom>
            <a:avLst/>
            <a:gdLst/>
            <a:ahLst/>
            <a:cxnLst/>
            <a:rect l="l" t="t" r="r" b="b"/>
            <a:pathLst>
              <a:path w="600075" h="66675">
                <a:moveTo>
                  <a:pt x="600074" y="66674"/>
                </a:moveTo>
                <a:lnTo>
                  <a:pt x="0" y="66674"/>
                </a:lnTo>
                <a:lnTo>
                  <a:pt x="0" y="0"/>
                </a:lnTo>
                <a:lnTo>
                  <a:pt x="600074" y="0"/>
                </a:lnTo>
                <a:lnTo>
                  <a:pt x="600074" y="66674"/>
                </a:lnTo>
                <a:close/>
              </a:path>
            </a:pathLst>
          </a:custGeom>
          <a:solidFill>
            <a:srgbClr val="0C45A6"/>
          </a:solidFill>
        </p:spPr>
        <p:txBody>
          <a:bodyPr wrap="square" lIns="0" tIns="0" rIns="0" bIns="0" rtlCol="0"/>
          <a:lstStyle/>
          <a:p>
            <a:endParaRPr/>
          </a:p>
        </p:txBody>
      </p:sp>
      <p:sp>
        <p:nvSpPr>
          <p:cNvPr id="3" name="object 3"/>
          <p:cNvSpPr txBox="1"/>
          <p:nvPr/>
        </p:nvSpPr>
        <p:spPr>
          <a:xfrm>
            <a:off x="6054595" y="4895429"/>
            <a:ext cx="2955925" cy="2096600"/>
          </a:xfrm>
          <a:prstGeom prst="rect">
            <a:avLst/>
          </a:prstGeom>
        </p:spPr>
        <p:txBody>
          <a:bodyPr vert="horz" wrap="square" lIns="0" tIns="63500" rIns="0" bIns="0" rtlCol="0">
            <a:spAutoFit/>
          </a:bodyPr>
          <a:lstStyle/>
          <a:p>
            <a:pPr marL="209550" indent="-137160">
              <a:lnSpc>
                <a:spcPct val="100000"/>
              </a:lnSpc>
              <a:spcBef>
                <a:spcPts val="500"/>
              </a:spcBef>
              <a:buAutoNum type="arabicPeriod"/>
              <a:tabLst>
                <a:tab pos="210185" algn="l"/>
              </a:tabLst>
            </a:pPr>
            <a:r>
              <a:rPr lang="sl" sz="1600" b="0" i="0" strike="noStrike" cap="none" spc="0" baseline="0" dirty="0">
                <a:solidFill>
                  <a:srgbClr val="16204A"/>
                </a:solidFill>
                <a:effectLst/>
                <a:latin typeface="Calibri"/>
                <a:ea typeface="Calibri"/>
                <a:cs typeface="Calibri"/>
              </a:rPr>
              <a:t>Opredelitev</a:t>
            </a:r>
            <a:endParaRPr sz="1600" dirty="0">
              <a:cs typeface="Verdana"/>
            </a:endParaRPr>
          </a:p>
          <a:p>
            <a:pPr marL="209550" indent="-179070">
              <a:lnSpc>
                <a:spcPct val="100000"/>
              </a:lnSpc>
              <a:spcBef>
                <a:spcPts val="395"/>
              </a:spcBef>
              <a:buAutoNum type="arabicPeriod"/>
              <a:tabLst>
                <a:tab pos="210185" algn="l"/>
              </a:tabLst>
            </a:pPr>
            <a:r>
              <a:rPr lang="sl" sz="1600" b="0" i="0" strike="noStrike" cap="none" spc="0" baseline="0" dirty="0">
                <a:solidFill>
                  <a:srgbClr val="16204A"/>
                </a:solidFill>
                <a:effectLst/>
                <a:latin typeface="Calibri"/>
                <a:ea typeface="Calibri"/>
                <a:cs typeface="Calibri"/>
              </a:rPr>
              <a:t>Stopnje participacije</a:t>
            </a:r>
            <a:endParaRPr sz="1600" dirty="0">
              <a:cs typeface="Verdana"/>
            </a:endParaRPr>
          </a:p>
          <a:p>
            <a:pPr marL="209550" indent="-177800">
              <a:lnSpc>
                <a:spcPct val="100000"/>
              </a:lnSpc>
              <a:spcBef>
                <a:spcPts val="400"/>
              </a:spcBef>
              <a:buAutoNum type="arabicPeriod"/>
              <a:tabLst>
                <a:tab pos="210185" algn="l"/>
              </a:tabLst>
            </a:pPr>
            <a:r>
              <a:rPr lang="sl" sz="1600" b="0" i="0" strike="noStrike" cap="none" spc="0" baseline="0" dirty="0">
                <a:solidFill>
                  <a:srgbClr val="16204A"/>
                </a:solidFill>
                <a:effectLst/>
                <a:latin typeface="Calibri"/>
                <a:ea typeface="Calibri"/>
                <a:cs typeface="Calibri"/>
              </a:rPr>
              <a:t>Pravna podlaga za participacijo</a:t>
            </a:r>
            <a:endParaRPr sz="1600" dirty="0">
              <a:cs typeface="Verdana"/>
            </a:endParaRPr>
          </a:p>
          <a:p>
            <a:pPr marL="209550" marR="911225" indent="-197485">
              <a:lnSpc>
                <a:spcPct val="120800"/>
              </a:lnSpc>
              <a:buAutoNum type="arabicPeriod"/>
              <a:tabLst>
                <a:tab pos="210185" algn="l"/>
              </a:tabLst>
            </a:pPr>
            <a:r>
              <a:rPr lang="sl" sz="1600" b="0" i="0" strike="noStrike" cap="none" spc="0" baseline="0" dirty="0">
                <a:solidFill>
                  <a:srgbClr val="16204A"/>
                </a:solidFill>
                <a:effectLst/>
                <a:latin typeface="Calibri"/>
                <a:ea typeface="Calibri"/>
                <a:cs typeface="Calibri"/>
              </a:rPr>
              <a:t>Participacija, usmerjena v raznolikost</a:t>
            </a:r>
            <a:endParaRPr sz="1600" dirty="0">
              <a:cs typeface="Verdana"/>
            </a:endParaRPr>
          </a:p>
          <a:p>
            <a:pPr marL="209550" indent="-178435">
              <a:lnSpc>
                <a:spcPct val="100000"/>
              </a:lnSpc>
              <a:spcBef>
                <a:spcPts val="400"/>
              </a:spcBef>
              <a:buAutoNum type="arabicPeriod"/>
              <a:tabLst>
                <a:tab pos="210185" algn="l"/>
              </a:tabLst>
            </a:pPr>
            <a:r>
              <a:rPr lang="sl" sz="1600" b="0" i="0" strike="noStrike" cap="none" spc="0" baseline="0" dirty="0">
                <a:solidFill>
                  <a:srgbClr val="16204A"/>
                </a:solidFill>
                <a:effectLst/>
                <a:latin typeface="Calibri"/>
                <a:ea typeface="Calibri"/>
                <a:cs typeface="Calibri"/>
              </a:rPr>
              <a:t>Dobre prakse</a:t>
            </a:r>
            <a:endParaRPr sz="1600" dirty="0">
              <a:cs typeface="Verdana"/>
            </a:endParaRPr>
          </a:p>
        </p:txBody>
      </p:sp>
      <p:pic>
        <p:nvPicPr>
          <p:cNvPr id="4" name="object 4"/>
          <p:cNvPicPr/>
          <p:nvPr/>
        </p:nvPicPr>
        <p:blipFill>
          <a:blip r:embed="rId2"/>
          <a:stretch>
            <a:fillRect/>
          </a:stretch>
        </p:blipFill>
        <p:spPr>
          <a:xfrm>
            <a:off x="2611426" y="1627729"/>
            <a:ext cx="3237265" cy="2921000"/>
          </a:xfrm>
          <a:prstGeom prst="rect">
            <a:avLst/>
          </a:prstGeom>
        </p:spPr>
      </p:pic>
      <p:sp>
        <p:nvSpPr>
          <p:cNvPr id="5" name="object 5"/>
          <p:cNvSpPr txBox="1"/>
          <p:nvPr/>
        </p:nvSpPr>
        <p:spPr>
          <a:xfrm>
            <a:off x="718820" y="4729612"/>
            <a:ext cx="4919980" cy="1231900"/>
          </a:xfrm>
          <a:prstGeom prst="rect">
            <a:avLst/>
          </a:prstGeom>
        </p:spPr>
        <p:txBody>
          <a:bodyPr vert="horz" wrap="square" lIns="0" tIns="12700" rIns="0" bIns="0" rtlCol="0">
            <a:spAutoFit/>
          </a:bodyPr>
          <a:lstStyle/>
          <a:p>
            <a:pPr marL="12700" marR="5080">
              <a:lnSpc>
                <a:spcPct val="100000"/>
              </a:lnSpc>
              <a:spcBef>
                <a:spcPts val="100"/>
              </a:spcBef>
            </a:pPr>
            <a:r>
              <a:rPr lang="sl" sz="4000" b="1" i="0" strike="noStrike" cap="none" spc="0" baseline="0">
                <a:solidFill>
                  <a:srgbClr val="0C45A6"/>
                </a:solidFill>
                <a:effectLst/>
                <a:latin typeface="Calibri"/>
                <a:ea typeface="Calibri"/>
                <a:cs typeface="Calibri"/>
              </a:rPr>
              <a:t>1. Kaj je politična participacija?</a:t>
            </a:r>
            <a:endParaRPr sz="4000">
              <a:cs typeface="Tahoma"/>
            </a:endParaRPr>
          </a:p>
        </p:txBody>
      </p:sp>
      <p:cxnSp>
        <p:nvCxnSpPr>
          <p:cNvPr id="6" name="Straight Connector 5">
            <a:extLst>
              <a:ext uri="{FF2B5EF4-FFF2-40B4-BE49-F238E27FC236}">
                <a16:creationId xmlns:a16="http://schemas.microsoft.com/office/drawing/2014/main" xmlns="" id="{AECEA796-BED1-0287-38A3-F9232CFD27D9}"/>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5EABA9F6-2DA5-3717-DAB1-19AEB7714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1057" y="2084720"/>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588357" y="1305061"/>
            <a:ext cx="2550795" cy="504190"/>
          </a:xfrm>
          <a:prstGeom prst="rect">
            <a:avLst/>
          </a:prstGeom>
        </p:spPr>
        <p:txBody>
          <a:bodyPr vert="horz" wrap="square" lIns="0" tIns="16510" rIns="0" bIns="0" rtlCol="0">
            <a:spAutoFit/>
          </a:bodyPr>
          <a:lstStyle/>
          <a:p>
            <a:pPr marL="12700">
              <a:lnSpc>
                <a:spcPct val="100000"/>
              </a:lnSpc>
              <a:spcBef>
                <a:spcPts val="130"/>
              </a:spcBef>
            </a:pPr>
            <a:r>
              <a:rPr lang="sl" sz="3200" b="1" i="0" strike="noStrike" cap="none" spc="0" baseline="0">
                <a:solidFill>
                  <a:srgbClr val="0C45A6"/>
                </a:solidFill>
                <a:effectLst/>
                <a:latin typeface="Calibri"/>
                <a:ea typeface="Calibri"/>
                <a:cs typeface="Calibri"/>
              </a:rPr>
              <a:t>Opredelitev</a:t>
            </a:r>
            <a:endParaRPr sz="3200">
              <a:latin typeface="+mn-lt"/>
            </a:endParaRPr>
          </a:p>
        </p:txBody>
      </p:sp>
      <p:grpSp>
        <p:nvGrpSpPr>
          <p:cNvPr id="7" name="object 7"/>
          <p:cNvGrpSpPr/>
          <p:nvPr/>
        </p:nvGrpSpPr>
        <p:grpSpPr>
          <a:xfrm>
            <a:off x="3448694" y="466319"/>
            <a:ext cx="6330307" cy="4455370"/>
            <a:chOff x="3510750" y="73761"/>
            <a:chExt cx="6330307" cy="4455370"/>
          </a:xfrm>
        </p:grpSpPr>
        <p:sp>
          <p:nvSpPr>
            <p:cNvPr id="8" name="object 8"/>
            <p:cNvSpPr/>
            <p:nvPr/>
          </p:nvSpPr>
          <p:spPr>
            <a:xfrm>
              <a:off x="3510750" y="1418729"/>
              <a:ext cx="3152775" cy="2617470"/>
            </a:xfrm>
            <a:custGeom>
              <a:avLst/>
              <a:gdLst/>
              <a:ahLst/>
              <a:cxnLst/>
              <a:rect l="l" t="t" r="r" b="b"/>
              <a:pathLst>
                <a:path w="3152775" h="2617470">
                  <a:moveTo>
                    <a:pt x="1403959" y="1283995"/>
                  </a:moveTo>
                  <a:lnTo>
                    <a:pt x="1401699" y="1236611"/>
                  </a:lnTo>
                  <a:lnTo>
                    <a:pt x="1395044" y="1190459"/>
                  </a:lnTo>
                  <a:lnTo>
                    <a:pt x="1384198" y="1145755"/>
                  </a:lnTo>
                  <a:lnTo>
                    <a:pt x="1369390" y="1102715"/>
                  </a:lnTo>
                  <a:lnTo>
                    <a:pt x="1350822" y="1061542"/>
                  </a:lnTo>
                  <a:lnTo>
                    <a:pt x="1328699" y="1022451"/>
                  </a:lnTo>
                  <a:lnTo>
                    <a:pt x="1305445" y="988847"/>
                  </a:lnTo>
                  <a:lnTo>
                    <a:pt x="1305445" y="1283995"/>
                  </a:lnTo>
                  <a:lnTo>
                    <a:pt x="1302359" y="1333373"/>
                  </a:lnTo>
                  <a:lnTo>
                    <a:pt x="1293355" y="1380972"/>
                  </a:lnTo>
                  <a:lnTo>
                    <a:pt x="1278801" y="1426413"/>
                  </a:lnTo>
                  <a:lnTo>
                    <a:pt x="1259090" y="1469313"/>
                  </a:lnTo>
                  <a:lnTo>
                    <a:pt x="1234592" y="1509318"/>
                  </a:lnTo>
                  <a:lnTo>
                    <a:pt x="1205674" y="1546009"/>
                  </a:lnTo>
                  <a:lnTo>
                    <a:pt x="1172718" y="1579054"/>
                  </a:lnTo>
                  <a:lnTo>
                    <a:pt x="1136103" y="1608035"/>
                  </a:lnTo>
                  <a:lnTo>
                    <a:pt x="1096213" y="1632597"/>
                  </a:lnTo>
                  <a:lnTo>
                    <a:pt x="1053414" y="1652358"/>
                  </a:lnTo>
                  <a:lnTo>
                    <a:pt x="1008087" y="1666951"/>
                  </a:lnTo>
                  <a:lnTo>
                    <a:pt x="960602" y="1675968"/>
                  </a:lnTo>
                  <a:lnTo>
                    <a:pt x="911339" y="1679067"/>
                  </a:lnTo>
                  <a:lnTo>
                    <a:pt x="862088" y="1675968"/>
                  </a:lnTo>
                  <a:lnTo>
                    <a:pt x="814603" y="1666951"/>
                  </a:lnTo>
                  <a:lnTo>
                    <a:pt x="769277" y="1652358"/>
                  </a:lnTo>
                  <a:lnTo>
                    <a:pt x="726478" y="1632597"/>
                  </a:lnTo>
                  <a:lnTo>
                    <a:pt x="686587" y="1608035"/>
                  </a:lnTo>
                  <a:lnTo>
                    <a:pt x="649973" y="1579054"/>
                  </a:lnTo>
                  <a:lnTo>
                    <a:pt x="617016" y="1546009"/>
                  </a:lnTo>
                  <a:lnTo>
                    <a:pt x="588098" y="1509318"/>
                  </a:lnTo>
                  <a:lnTo>
                    <a:pt x="563600" y="1469313"/>
                  </a:lnTo>
                  <a:lnTo>
                    <a:pt x="543890" y="1426413"/>
                  </a:lnTo>
                  <a:lnTo>
                    <a:pt x="529336" y="1380972"/>
                  </a:lnTo>
                  <a:lnTo>
                    <a:pt x="520331" y="1333373"/>
                  </a:lnTo>
                  <a:lnTo>
                    <a:pt x="517245" y="1283995"/>
                  </a:lnTo>
                  <a:lnTo>
                    <a:pt x="520331" y="1234617"/>
                  </a:lnTo>
                  <a:lnTo>
                    <a:pt x="529336" y="1187018"/>
                  </a:lnTo>
                  <a:lnTo>
                    <a:pt x="543890" y="1141577"/>
                  </a:lnTo>
                  <a:lnTo>
                    <a:pt x="563600" y="1098664"/>
                  </a:lnTo>
                  <a:lnTo>
                    <a:pt x="588098" y="1058672"/>
                  </a:lnTo>
                  <a:lnTo>
                    <a:pt x="617016" y="1021969"/>
                  </a:lnTo>
                  <a:lnTo>
                    <a:pt x="649973" y="988936"/>
                  </a:lnTo>
                  <a:lnTo>
                    <a:pt x="686587" y="959954"/>
                  </a:lnTo>
                  <a:lnTo>
                    <a:pt x="726478" y="935380"/>
                  </a:lnTo>
                  <a:lnTo>
                    <a:pt x="769277" y="915619"/>
                  </a:lnTo>
                  <a:lnTo>
                    <a:pt x="814603" y="901039"/>
                  </a:lnTo>
                  <a:lnTo>
                    <a:pt x="862088" y="892009"/>
                  </a:lnTo>
                  <a:lnTo>
                    <a:pt x="911339" y="888923"/>
                  </a:lnTo>
                  <a:lnTo>
                    <a:pt x="960602" y="892009"/>
                  </a:lnTo>
                  <a:lnTo>
                    <a:pt x="1008087" y="901039"/>
                  </a:lnTo>
                  <a:lnTo>
                    <a:pt x="1053414" y="915619"/>
                  </a:lnTo>
                  <a:lnTo>
                    <a:pt x="1096213" y="935380"/>
                  </a:lnTo>
                  <a:lnTo>
                    <a:pt x="1136103" y="959954"/>
                  </a:lnTo>
                  <a:lnTo>
                    <a:pt x="1172718" y="988936"/>
                  </a:lnTo>
                  <a:lnTo>
                    <a:pt x="1205674" y="1021969"/>
                  </a:lnTo>
                  <a:lnTo>
                    <a:pt x="1234592" y="1058672"/>
                  </a:lnTo>
                  <a:lnTo>
                    <a:pt x="1259090" y="1098664"/>
                  </a:lnTo>
                  <a:lnTo>
                    <a:pt x="1278801" y="1141577"/>
                  </a:lnTo>
                  <a:lnTo>
                    <a:pt x="1293355" y="1187018"/>
                  </a:lnTo>
                  <a:lnTo>
                    <a:pt x="1302359" y="1234617"/>
                  </a:lnTo>
                  <a:lnTo>
                    <a:pt x="1305445" y="1283995"/>
                  </a:lnTo>
                  <a:lnTo>
                    <a:pt x="1305445" y="988847"/>
                  </a:lnTo>
                  <a:lnTo>
                    <a:pt x="1274660" y="951357"/>
                  </a:lnTo>
                  <a:lnTo>
                    <a:pt x="1243152" y="919772"/>
                  </a:lnTo>
                  <a:lnTo>
                    <a:pt x="1208938" y="891120"/>
                  </a:lnTo>
                  <a:lnTo>
                    <a:pt x="1205776" y="888923"/>
                  </a:lnTo>
                  <a:lnTo>
                    <a:pt x="1172235" y="865593"/>
                  </a:lnTo>
                  <a:lnTo>
                    <a:pt x="1133233" y="843419"/>
                  </a:lnTo>
                  <a:lnTo>
                    <a:pt x="1092174" y="824814"/>
                  </a:lnTo>
                  <a:lnTo>
                    <a:pt x="1049235" y="809967"/>
                  </a:lnTo>
                  <a:lnTo>
                    <a:pt x="1004646" y="799096"/>
                  </a:lnTo>
                  <a:lnTo>
                    <a:pt x="958608" y="792416"/>
                  </a:lnTo>
                  <a:lnTo>
                    <a:pt x="911339" y="790155"/>
                  </a:lnTo>
                  <a:lnTo>
                    <a:pt x="864082" y="792416"/>
                  </a:lnTo>
                  <a:lnTo>
                    <a:pt x="818045" y="799096"/>
                  </a:lnTo>
                  <a:lnTo>
                    <a:pt x="773455" y="809967"/>
                  </a:lnTo>
                  <a:lnTo>
                    <a:pt x="730516" y="824814"/>
                  </a:lnTo>
                  <a:lnTo>
                    <a:pt x="689444" y="843419"/>
                  </a:lnTo>
                  <a:lnTo>
                    <a:pt x="650455" y="865593"/>
                  </a:lnTo>
                  <a:lnTo>
                    <a:pt x="613752" y="891120"/>
                  </a:lnTo>
                  <a:lnTo>
                    <a:pt x="579539" y="919772"/>
                  </a:lnTo>
                  <a:lnTo>
                    <a:pt x="548030" y="951357"/>
                  </a:lnTo>
                  <a:lnTo>
                    <a:pt x="519442" y="985659"/>
                  </a:lnTo>
                  <a:lnTo>
                    <a:pt x="493979" y="1022451"/>
                  </a:lnTo>
                  <a:lnTo>
                    <a:pt x="471868" y="1061542"/>
                  </a:lnTo>
                  <a:lnTo>
                    <a:pt x="453301" y="1102715"/>
                  </a:lnTo>
                  <a:lnTo>
                    <a:pt x="438492" y="1145755"/>
                  </a:lnTo>
                  <a:lnTo>
                    <a:pt x="427647" y="1190459"/>
                  </a:lnTo>
                  <a:lnTo>
                    <a:pt x="420992" y="1236611"/>
                  </a:lnTo>
                  <a:lnTo>
                    <a:pt x="418719" y="1283995"/>
                  </a:lnTo>
                  <a:lnTo>
                    <a:pt x="420966" y="1331556"/>
                  </a:lnTo>
                  <a:lnTo>
                    <a:pt x="427570" y="1377823"/>
                  </a:lnTo>
                  <a:lnTo>
                    <a:pt x="438315" y="1422577"/>
                  </a:lnTo>
                  <a:lnTo>
                    <a:pt x="453009" y="1465630"/>
                  </a:lnTo>
                  <a:lnTo>
                    <a:pt x="471449" y="1506778"/>
                  </a:lnTo>
                  <a:lnTo>
                    <a:pt x="493407" y="1545805"/>
                  </a:lnTo>
                  <a:lnTo>
                    <a:pt x="518706" y="1582521"/>
                  </a:lnTo>
                  <a:lnTo>
                    <a:pt x="547116" y="1616722"/>
                  </a:lnTo>
                  <a:lnTo>
                    <a:pt x="578434" y="1648193"/>
                  </a:lnTo>
                  <a:lnTo>
                    <a:pt x="612482" y="1676755"/>
                  </a:lnTo>
                  <a:lnTo>
                    <a:pt x="649020" y="1702181"/>
                  </a:lnTo>
                  <a:lnTo>
                    <a:pt x="687857" y="1724279"/>
                  </a:lnTo>
                  <a:lnTo>
                    <a:pt x="728789" y="1742859"/>
                  </a:lnTo>
                  <a:lnTo>
                    <a:pt x="771601" y="1757692"/>
                  </a:lnTo>
                  <a:lnTo>
                    <a:pt x="816102" y="1768602"/>
                  </a:lnTo>
                  <a:lnTo>
                    <a:pt x="862088" y="1775371"/>
                  </a:lnTo>
                  <a:lnTo>
                    <a:pt x="862088" y="1884006"/>
                  </a:lnTo>
                  <a:lnTo>
                    <a:pt x="821842" y="1902167"/>
                  </a:lnTo>
                  <a:lnTo>
                    <a:pt x="787869" y="1929091"/>
                  </a:lnTo>
                  <a:lnTo>
                    <a:pt x="761707" y="1963483"/>
                  </a:lnTo>
                  <a:lnTo>
                    <a:pt x="744880" y="2004034"/>
                  </a:lnTo>
                  <a:lnTo>
                    <a:pt x="738924" y="2049449"/>
                  </a:lnTo>
                  <a:lnTo>
                    <a:pt x="738924" y="2444521"/>
                  </a:lnTo>
                  <a:lnTo>
                    <a:pt x="745032" y="2490762"/>
                  </a:lnTo>
                  <a:lnTo>
                    <a:pt x="762279" y="2532138"/>
                  </a:lnTo>
                  <a:lnTo>
                    <a:pt x="789114" y="2567063"/>
                  </a:lnTo>
                  <a:lnTo>
                    <a:pt x="823950" y="2593962"/>
                  </a:lnTo>
                  <a:lnTo>
                    <a:pt x="865212" y="2611247"/>
                  </a:lnTo>
                  <a:lnTo>
                    <a:pt x="911339" y="2617368"/>
                  </a:lnTo>
                  <a:lnTo>
                    <a:pt x="957465" y="2611247"/>
                  </a:lnTo>
                  <a:lnTo>
                    <a:pt x="998740" y="2593962"/>
                  </a:lnTo>
                  <a:lnTo>
                    <a:pt x="1033576" y="2567063"/>
                  </a:lnTo>
                  <a:lnTo>
                    <a:pt x="1060411" y="2532138"/>
                  </a:lnTo>
                  <a:lnTo>
                    <a:pt x="1066050" y="2518600"/>
                  </a:lnTo>
                  <a:lnTo>
                    <a:pt x="1077658" y="2490762"/>
                  </a:lnTo>
                  <a:lnTo>
                    <a:pt x="1083767" y="2444521"/>
                  </a:lnTo>
                  <a:lnTo>
                    <a:pt x="1083767" y="2049449"/>
                  </a:lnTo>
                  <a:lnTo>
                    <a:pt x="1077810" y="2004034"/>
                  </a:lnTo>
                  <a:lnTo>
                    <a:pt x="1060983" y="1963483"/>
                  </a:lnTo>
                  <a:lnTo>
                    <a:pt x="1034821" y="1929091"/>
                  </a:lnTo>
                  <a:lnTo>
                    <a:pt x="1000848" y="1902167"/>
                  </a:lnTo>
                  <a:lnTo>
                    <a:pt x="985240" y="1895132"/>
                  </a:lnTo>
                  <a:lnTo>
                    <a:pt x="985240" y="2049449"/>
                  </a:lnTo>
                  <a:lnTo>
                    <a:pt x="985240" y="2444521"/>
                  </a:lnTo>
                  <a:lnTo>
                    <a:pt x="979576" y="2473807"/>
                  </a:lnTo>
                  <a:lnTo>
                    <a:pt x="963993" y="2497302"/>
                  </a:lnTo>
                  <a:lnTo>
                    <a:pt x="940549" y="2512923"/>
                  </a:lnTo>
                  <a:lnTo>
                    <a:pt x="911339" y="2518600"/>
                  </a:lnTo>
                  <a:lnTo>
                    <a:pt x="882129" y="2512923"/>
                  </a:lnTo>
                  <a:lnTo>
                    <a:pt x="858697" y="2497302"/>
                  </a:lnTo>
                  <a:lnTo>
                    <a:pt x="843114" y="2473807"/>
                  </a:lnTo>
                  <a:lnTo>
                    <a:pt x="837450" y="2444521"/>
                  </a:lnTo>
                  <a:lnTo>
                    <a:pt x="837450" y="2049449"/>
                  </a:lnTo>
                  <a:lnTo>
                    <a:pt x="843114" y="2020163"/>
                  </a:lnTo>
                  <a:lnTo>
                    <a:pt x="858697" y="1996668"/>
                  </a:lnTo>
                  <a:lnTo>
                    <a:pt x="882129" y="1981047"/>
                  </a:lnTo>
                  <a:lnTo>
                    <a:pt x="911339" y="1975370"/>
                  </a:lnTo>
                  <a:lnTo>
                    <a:pt x="940549" y="1981047"/>
                  </a:lnTo>
                  <a:lnTo>
                    <a:pt x="963993" y="1996668"/>
                  </a:lnTo>
                  <a:lnTo>
                    <a:pt x="979576" y="2020163"/>
                  </a:lnTo>
                  <a:lnTo>
                    <a:pt x="985240" y="2049449"/>
                  </a:lnTo>
                  <a:lnTo>
                    <a:pt x="985240" y="1895132"/>
                  </a:lnTo>
                  <a:lnTo>
                    <a:pt x="960602" y="1884006"/>
                  </a:lnTo>
                  <a:lnTo>
                    <a:pt x="960602" y="1775371"/>
                  </a:lnTo>
                  <a:lnTo>
                    <a:pt x="1006576" y="1768602"/>
                  </a:lnTo>
                  <a:lnTo>
                    <a:pt x="1051077" y="1757692"/>
                  </a:lnTo>
                  <a:lnTo>
                    <a:pt x="1093901" y="1742859"/>
                  </a:lnTo>
                  <a:lnTo>
                    <a:pt x="1134833" y="1724279"/>
                  </a:lnTo>
                  <a:lnTo>
                    <a:pt x="1173670" y="1702181"/>
                  </a:lnTo>
                  <a:lnTo>
                    <a:pt x="1206881" y="1679067"/>
                  </a:lnTo>
                  <a:lnTo>
                    <a:pt x="1210208" y="1676755"/>
                  </a:lnTo>
                  <a:lnTo>
                    <a:pt x="1244244" y="1648193"/>
                  </a:lnTo>
                  <a:lnTo>
                    <a:pt x="1275575" y="1616722"/>
                  </a:lnTo>
                  <a:lnTo>
                    <a:pt x="1303985" y="1582521"/>
                  </a:lnTo>
                  <a:lnTo>
                    <a:pt x="1329283" y="1545805"/>
                  </a:lnTo>
                  <a:lnTo>
                    <a:pt x="1351241" y="1506778"/>
                  </a:lnTo>
                  <a:lnTo>
                    <a:pt x="1369669" y="1465630"/>
                  </a:lnTo>
                  <a:lnTo>
                    <a:pt x="1384363" y="1422577"/>
                  </a:lnTo>
                  <a:lnTo>
                    <a:pt x="1395120" y="1377823"/>
                  </a:lnTo>
                  <a:lnTo>
                    <a:pt x="1401724" y="1331556"/>
                  </a:lnTo>
                  <a:lnTo>
                    <a:pt x="1403959" y="1283995"/>
                  </a:lnTo>
                  <a:close/>
                </a:path>
                <a:path w="3152775" h="2617470">
                  <a:moveTo>
                    <a:pt x="2933560" y="1953145"/>
                  </a:moveTo>
                  <a:lnTo>
                    <a:pt x="2933458" y="389559"/>
                  </a:lnTo>
                  <a:lnTo>
                    <a:pt x="2912770" y="349516"/>
                  </a:lnTo>
                  <a:lnTo>
                    <a:pt x="2866656" y="333984"/>
                  </a:lnTo>
                  <a:lnTo>
                    <a:pt x="2832570" y="325335"/>
                  </a:lnTo>
                  <a:lnTo>
                    <a:pt x="2832570" y="427177"/>
                  </a:lnTo>
                  <a:lnTo>
                    <a:pt x="2832570" y="1953145"/>
                  </a:lnTo>
                  <a:lnTo>
                    <a:pt x="2781719" y="1941410"/>
                  </a:lnTo>
                  <a:lnTo>
                    <a:pt x="2718841" y="1929003"/>
                  </a:lnTo>
                  <a:lnTo>
                    <a:pt x="2645486" y="1917192"/>
                  </a:lnTo>
                  <a:lnTo>
                    <a:pt x="2605354" y="1911908"/>
                  </a:lnTo>
                  <a:lnTo>
                    <a:pt x="2563164" y="1907260"/>
                  </a:lnTo>
                  <a:lnTo>
                    <a:pt x="2519108" y="1903399"/>
                  </a:lnTo>
                  <a:lnTo>
                    <a:pt x="2473401" y="1900491"/>
                  </a:lnTo>
                  <a:lnTo>
                    <a:pt x="2426208" y="1898675"/>
                  </a:lnTo>
                  <a:lnTo>
                    <a:pt x="2377719" y="1898142"/>
                  </a:lnTo>
                  <a:lnTo>
                    <a:pt x="2328138" y="1899031"/>
                  </a:lnTo>
                  <a:lnTo>
                    <a:pt x="2277656" y="1901507"/>
                  </a:lnTo>
                  <a:lnTo>
                    <a:pt x="2226449" y="1905736"/>
                  </a:lnTo>
                  <a:lnTo>
                    <a:pt x="2174722" y="1911858"/>
                  </a:lnTo>
                  <a:lnTo>
                    <a:pt x="2122665" y="1920049"/>
                  </a:lnTo>
                  <a:lnTo>
                    <a:pt x="2070468" y="1930463"/>
                  </a:lnTo>
                  <a:lnTo>
                    <a:pt x="2018309" y="1943277"/>
                  </a:lnTo>
                  <a:lnTo>
                    <a:pt x="1966391" y="1958619"/>
                  </a:lnTo>
                  <a:lnTo>
                    <a:pt x="1914893" y="1976666"/>
                  </a:lnTo>
                  <a:lnTo>
                    <a:pt x="1864029" y="1997583"/>
                  </a:lnTo>
                  <a:lnTo>
                    <a:pt x="1813966" y="2021522"/>
                  </a:lnTo>
                  <a:lnTo>
                    <a:pt x="1764906" y="2048637"/>
                  </a:lnTo>
                  <a:lnTo>
                    <a:pt x="1717040" y="2079104"/>
                  </a:lnTo>
                  <a:lnTo>
                    <a:pt x="1670558" y="2113064"/>
                  </a:lnTo>
                  <a:lnTo>
                    <a:pt x="1625650" y="2150681"/>
                  </a:lnTo>
                  <a:lnTo>
                    <a:pt x="1625650" y="661746"/>
                  </a:lnTo>
                  <a:lnTo>
                    <a:pt x="1665871" y="619391"/>
                  </a:lnTo>
                  <a:lnTo>
                    <a:pt x="1708277" y="581088"/>
                  </a:lnTo>
                  <a:lnTo>
                    <a:pt x="1725256" y="567918"/>
                  </a:lnTo>
                  <a:lnTo>
                    <a:pt x="1752650" y="546658"/>
                  </a:lnTo>
                  <a:lnTo>
                    <a:pt x="1798751" y="515937"/>
                  </a:lnTo>
                  <a:lnTo>
                    <a:pt x="1846351" y="488734"/>
                  </a:lnTo>
                  <a:lnTo>
                    <a:pt x="1895233" y="464883"/>
                  </a:lnTo>
                  <a:lnTo>
                    <a:pt x="1945157" y="444195"/>
                  </a:lnTo>
                  <a:lnTo>
                    <a:pt x="1995906" y="426491"/>
                  </a:lnTo>
                  <a:lnTo>
                    <a:pt x="2047240" y="411607"/>
                  </a:lnTo>
                  <a:lnTo>
                    <a:pt x="2098941" y="399351"/>
                  </a:lnTo>
                  <a:lnTo>
                    <a:pt x="2150783" y="389559"/>
                  </a:lnTo>
                  <a:lnTo>
                    <a:pt x="2202523" y="382054"/>
                  </a:lnTo>
                  <a:lnTo>
                    <a:pt x="2253958" y="376643"/>
                  </a:lnTo>
                  <a:lnTo>
                    <a:pt x="2304846" y="373164"/>
                  </a:lnTo>
                  <a:lnTo>
                    <a:pt x="2354961" y="371424"/>
                  </a:lnTo>
                  <a:lnTo>
                    <a:pt x="2404072" y="371259"/>
                  </a:lnTo>
                  <a:lnTo>
                    <a:pt x="2451963" y="372491"/>
                  </a:lnTo>
                  <a:lnTo>
                    <a:pt x="2498382" y="374929"/>
                  </a:lnTo>
                  <a:lnTo>
                    <a:pt x="2543137" y="378409"/>
                  </a:lnTo>
                  <a:lnTo>
                    <a:pt x="2585974" y="382752"/>
                  </a:lnTo>
                  <a:lnTo>
                    <a:pt x="2626664" y="387781"/>
                  </a:lnTo>
                  <a:lnTo>
                    <a:pt x="2664993" y="393319"/>
                  </a:lnTo>
                  <a:lnTo>
                    <a:pt x="2733649" y="405180"/>
                  </a:lnTo>
                  <a:lnTo>
                    <a:pt x="2790113" y="416941"/>
                  </a:lnTo>
                  <a:lnTo>
                    <a:pt x="2832570" y="427177"/>
                  </a:lnTo>
                  <a:lnTo>
                    <a:pt x="2832570" y="325335"/>
                  </a:lnTo>
                  <a:lnTo>
                    <a:pt x="2765742" y="310388"/>
                  </a:lnTo>
                  <a:lnTo>
                    <a:pt x="2694711" y="297218"/>
                  </a:lnTo>
                  <a:lnTo>
                    <a:pt x="2654858" y="290969"/>
                  </a:lnTo>
                  <a:lnTo>
                    <a:pt x="2612428" y="285203"/>
                  </a:lnTo>
                  <a:lnTo>
                    <a:pt x="2567635" y="280111"/>
                  </a:lnTo>
                  <a:lnTo>
                    <a:pt x="2520721" y="275894"/>
                  </a:lnTo>
                  <a:lnTo>
                    <a:pt x="2471915" y="272719"/>
                  </a:lnTo>
                  <a:lnTo>
                    <a:pt x="2421458" y="270802"/>
                  </a:lnTo>
                  <a:lnTo>
                    <a:pt x="2369566" y="270332"/>
                  </a:lnTo>
                  <a:lnTo>
                    <a:pt x="2316467" y="271500"/>
                  </a:lnTo>
                  <a:lnTo>
                    <a:pt x="2262403" y="274510"/>
                  </a:lnTo>
                  <a:lnTo>
                    <a:pt x="2207603" y="279527"/>
                  </a:lnTo>
                  <a:lnTo>
                    <a:pt x="2152294" y="286766"/>
                  </a:lnTo>
                  <a:lnTo>
                    <a:pt x="2096706" y="296418"/>
                  </a:lnTo>
                  <a:lnTo>
                    <a:pt x="2041080" y="308673"/>
                  </a:lnTo>
                  <a:lnTo>
                    <a:pt x="1985632" y="323723"/>
                  </a:lnTo>
                  <a:lnTo>
                    <a:pt x="1930603" y="341757"/>
                  </a:lnTo>
                  <a:lnTo>
                    <a:pt x="1876221" y="362978"/>
                  </a:lnTo>
                  <a:lnTo>
                    <a:pt x="1822704" y="387578"/>
                  </a:lnTo>
                  <a:lnTo>
                    <a:pt x="1770303" y="415734"/>
                  </a:lnTo>
                  <a:lnTo>
                    <a:pt x="1719237" y="447662"/>
                  </a:lnTo>
                  <a:lnTo>
                    <a:pt x="1669745" y="483539"/>
                  </a:lnTo>
                  <a:lnTo>
                    <a:pt x="1622044" y="523557"/>
                  </a:lnTo>
                  <a:lnTo>
                    <a:pt x="1576387" y="567918"/>
                  </a:lnTo>
                  <a:lnTo>
                    <a:pt x="1530718" y="523557"/>
                  </a:lnTo>
                  <a:lnTo>
                    <a:pt x="1483017" y="483539"/>
                  </a:lnTo>
                  <a:lnTo>
                    <a:pt x="1433525" y="447662"/>
                  </a:lnTo>
                  <a:lnTo>
                    <a:pt x="1382471" y="415734"/>
                  </a:lnTo>
                  <a:lnTo>
                    <a:pt x="1330071" y="387578"/>
                  </a:lnTo>
                  <a:lnTo>
                    <a:pt x="1292898" y="370484"/>
                  </a:lnTo>
                  <a:lnTo>
                    <a:pt x="1222197" y="341757"/>
                  </a:lnTo>
                  <a:lnTo>
                    <a:pt x="1167180" y="323723"/>
                  </a:lnTo>
                  <a:lnTo>
                    <a:pt x="1111745" y="308673"/>
                  </a:lnTo>
                  <a:lnTo>
                    <a:pt x="1056132" y="296418"/>
                  </a:lnTo>
                  <a:lnTo>
                    <a:pt x="1000582" y="286766"/>
                  </a:lnTo>
                  <a:lnTo>
                    <a:pt x="945299" y="279527"/>
                  </a:lnTo>
                  <a:lnTo>
                    <a:pt x="890536" y="274510"/>
                  </a:lnTo>
                  <a:lnTo>
                    <a:pt x="836523" y="271500"/>
                  </a:lnTo>
                  <a:lnTo>
                    <a:pt x="783488" y="270332"/>
                  </a:lnTo>
                  <a:lnTo>
                    <a:pt x="731647" y="270802"/>
                  </a:lnTo>
                  <a:lnTo>
                    <a:pt x="681253" y="272719"/>
                  </a:lnTo>
                  <a:lnTo>
                    <a:pt x="632523" y="275894"/>
                  </a:lnTo>
                  <a:lnTo>
                    <a:pt x="585698" y="280111"/>
                  </a:lnTo>
                  <a:lnTo>
                    <a:pt x="541007" y="285203"/>
                  </a:lnTo>
                  <a:lnTo>
                    <a:pt x="498665" y="290969"/>
                  </a:lnTo>
                  <a:lnTo>
                    <a:pt x="458927" y="297218"/>
                  </a:lnTo>
                  <a:lnTo>
                    <a:pt x="388162" y="310388"/>
                  </a:lnTo>
                  <a:lnTo>
                    <a:pt x="330542" y="323151"/>
                  </a:lnTo>
                  <a:lnTo>
                    <a:pt x="287921" y="333984"/>
                  </a:lnTo>
                  <a:lnTo>
                    <a:pt x="242455" y="350558"/>
                  </a:lnTo>
                  <a:lnTo>
                    <a:pt x="221767" y="389559"/>
                  </a:lnTo>
                  <a:lnTo>
                    <a:pt x="221881" y="2021522"/>
                  </a:lnTo>
                  <a:lnTo>
                    <a:pt x="241376" y="2059330"/>
                  </a:lnTo>
                  <a:lnTo>
                    <a:pt x="274281" y="2069045"/>
                  </a:lnTo>
                  <a:lnTo>
                    <a:pt x="285711" y="2066734"/>
                  </a:lnTo>
                  <a:lnTo>
                    <a:pt x="322326" y="2057082"/>
                  </a:lnTo>
                  <a:lnTo>
                    <a:pt x="363918" y="2047100"/>
                  </a:lnTo>
                  <a:lnTo>
                    <a:pt x="418731" y="2035517"/>
                  </a:lnTo>
                  <a:lnTo>
                    <a:pt x="485063" y="2023719"/>
                  </a:lnTo>
                  <a:lnTo>
                    <a:pt x="561162" y="2013089"/>
                  </a:lnTo>
                  <a:lnTo>
                    <a:pt x="645325" y="2004999"/>
                  </a:lnTo>
                  <a:lnTo>
                    <a:pt x="650798" y="1977682"/>
                  </a:lnTo>
                  <a:lnTo>
                    <a:pt x="658876" y="1953145"/>
                  </a:lnTo>
                  <a:lnTo>
                    <a:pt x="659498" y="1951304"/>
                  </a:lnTo>
                  <a:lnTo>
                    <a:pt x="670966" y="1925840"/>
                  </a:lnTo>
                  <a:lnTo>
                    <a:pt x="684733" y="1901291"/>
                  </a:lnTo>
                  <a:lnTo>
                    <a:pt x="618782" y="1905596"/>
                  </a:lnTo>
                  <a:lnTo>
                    <a:pt x="556450" y="1911794"/>
                  </a:lnTo>
                  <a:lnTo>
                    <a:pt x="498348" y="1919376"/>
                  </a:lnTo>
                  <a:lnTo>
                    <a:pt x="445058" y="1927821"/>
                  </a:lnTo>
                  <a:lnTo>
                    <a:pt x="397205" y="1936610"/>
                  </a:lnTo>
                  <a:lnTo>
                    <a:pt x="355384" y="1945220"/>
                  </a:lnTo>
                  <a:lnTo>
                    <a:pt x="320205" y="1953145"/>
                  </a:lnTo>
                  <a:lnTo>
                    <a:pt x="320205" y="427177"/>
                  </a:lnTo>
                  <a:lnTo>
                    <a:pt x="362191" y="416902"/>
                  </a:lnTo>
                  <a:lnTo>
                    <a:pt x="418338" y="405053"/>
                  </a:lnTo>
                  <a:lnTo>
                    <a:pt x="486791" y="393052"/>
                  </a:lnTo>
                  <a:lnTo>
                    <a:pt x="525056" y="387438"/>
                  </a:lnTo>
                  <a:lnTo>
                    <a:pt x="565721" y="382320"/>
                  </a:lnTo>
                  <a:lnTo>
                    <a:pt x="608533" y="377901"/>
                  </a:lnTo>
                  <a:lnTo>
                    <a:pt x="653288" y="374332"/>
                  </a:lnTo>
                  <a:lnTo>
                    <a:pt x="699744" y="371792"/>
                  </a:lnTo>
                  <a:lnTo>
                    <a:pt x="747661" y="370484"/>
                  </a:lnTo>
                  <a:lnTo>
                    <a:pt x="796823" y="370573"/>
                  </a:lnTo>
                  <a:lnTo>
                    <a:pt x="847001" y="372237"/>
                  </a:lnTo>
                  <a:lnTo>
                    <a:pt x="897953" y="375653"/>
                  </a:lnTo>
                  <a:lnTo>
                    <a:pt x="949464" y="381012"/>
                  </a:lnTo>
                  <a:lnTo>
                    <a:pt x="1001293" y="388493"/>
                  </a:lnTo>
                  <a:lnTo>
                    <a:pt x="1053223" y="398259"/>
                  </a:lnTo>
                  <a:lnTo>
                    <a:pt x="1105014" y="410514"/>
                  </a:lnTo>
                  <a:lnTo>
                    <a:pt x="1156436" y="425411"/>
                  </a:lnTo>
                  <a:lnTo>
                    <a:pt x="1207262" y="443153"/>
                  </a:lnTo>
                  <a:lnTo>
                    <a:pt x="1257274" y="463892"/>
                  </a:lnTo>
                  <a:lnTo>
                    <a:pt x="1306220" y="487845"/>
                  </a:lnTo>
                  <a:lnTo>
                    <a:pt x="1353883" y="515162"/>
                  </a:lnTo>
                  <a:lnTo>
                    <a:pt x="1400035" y="546023"/>
                  </a:lnTo>
                  <a:lnTo>
                    <a:pt x="1444447" y="580631"/>
                  </a:lnTo>
                  <a:lnTo>
                    <a:pt x="1486890" y="619150"/>
                  </a:lnTo>
                  <a:lnTo>
                    <a:pt x="1527124" y="661746"/>
                  </a:lnTo>
                  <a:lnTo>
                    <a:pt x="1527124" y="2150681"/>
                  </a:lnTo>
                  <a:lnTo>
                    <a:pt x="1485696" y="2115362"/>
                  </a:lnTo>
                  <a:lnTo>
                    <a:pt x="1442834" y="2083358"/>
                  </a:lnTo>
                  <a:lnTo>
                    <a:pt x="1398701" y="2054542"/>
                  </a:lnTo>
                  <a:lnTo>
                    <a:pt x="1353477" y="2028774"/>
                  </a:lnTo>
                  <a:lnTo>
                    <a:pt x="1307312" y="2005888"/>
                  </a:lnTo>
                  <a:lnTo>
                    <a:pt x="1260411" y="1985746"/>
                  </a:lnTo>
                  <a:lnTo>
                    <a:pt x="1212926" y="1968220"/>
                  </a:lnTo>
                  <a:lnTo>
                    <a:pt x="1165047" y="1953145"/>
                  </a:lnTo>
                  <a:lnTo>
                    <a:pt x="1172933" y="1976183"/>
                  </a:lnTo>
                  <a:lnTo>
                    <a:pt x="1178280" y="2000377"/>
                  </a:lnTo>
                  <a:lnTo>
                    <a:pt x="1181328" y="2025027"/>
                  </a:lnTo>
                  <a:lnTo>
                    <a:pt x="1182192" y="2047100"/>
                  </a:lnTo>
                  <a:lnTo>
                    <a:pt x="1182281" y="2064270"/>
                  </a:lnTo>
                  <a:lnTo>
                    <a:pt x="1226235" y="2080285"/>
                  </a:lnTo>
                  <a:lnTo>
                    <a:pt x="1269365" y="2098763"/>
                  </a:lnTo>
                  <a:lnTo>
                    <a:pt x="1311554" y="2119782"/>
                  </a:lnTo>
                  <a:lnTo>
                    <a:pt x="1352715" y="2143417"/>
                  </a:lnTo>
                  <a:lnTo>
                    <a:pt x="1392732" y="2169757"/>
                  </a:lnTo>
                  <a:lnTo>
                    <a:pt x="1431518" y="2198878"/>
                  </a:lnTo>
                  <a:lnTo>
                    <a:pt x="1468958" y="2230869"/>
                  </a:lnTo>
                  <a:lnTo>
                    <a:pt x="1504975" y="2265807"/>
                  </a:lnTo>
                  <a:lnTo>
                    <a:pt x="1539430" y="2303780"/>
                  </a:lnTo>
                  <a:lnTo>
                    <a:pt x="1556905" y="2316276"/>
                  </a:lnTo>
                  <a:lnTo>
                    <a:pt x="1577619" y="2320442"/>
                  </a:lnTo>
                  <a:lnTo>
                    <a:pt x="1598320" y="2316276"/>
                  </a:lnTo>
                  <a:lnTo>
                    <a:pt x="1615795" y="2303780"/>
                  </a:lnTo>
                  <a:lnTo>
                    <a:pt x="1658048" y="2257310"/>
                  </a:lnTo>
                  <a:lnTo>
                    <a:pt x="1702879" y="2215553"/>
                  </a:lnTo>
                  <a:lnTo>
                    <a:pt x="1749983" y="2178266"/>
                  </a:lnTo>
                  <a:lnTo>
                    <a:pt x="1791030" y="2150681"/>
                  </a:lnTo>
                  <a:lnTo>
                    <a:pt x="1849945" y="2116290"/>
                  </a:lnTo>
                  <a:lnTo>
                    <a:pt x="1902244" y="2091143"/>
                  </a:lnTo>
                  <a:lnTo>
                    <a:pt x="1955711" y="2069617"/>
                  </a:lnTo>
                  <a:lnTo>
                    <a:pt x="2010067" y="2051469"/>
                  </a:lnTo>
                  <a:lnTo>
                    <a:pt x="2065045" y="2036508"/>
                  </a:lnTo>
                  <a:lnTo>
                    <a:pt x="2120366" y="2024481"/>
                  </a:lnTo>
                  <a:lnTo>
                    <a:pt x="2175738" y="2015197"/>
                  </a:lnTo>
                  <a:lnTo>
                    <a:pt x="2230894" y="2008416"/>
                  </a:lnTo>
                  <a:lnTo>
                    <a:pt x="2285555" y="2003945"/>
                  </a:lnTo>
                  <a:lnTo>
                    <a:pt x="2339454" y="2001532"/>
                  </a:lnTo>
                  <a:lnTo>
                    <a:pt x="2392286" y="2000986"/>
                  </a:lnTo>
                  <a:lnTo>
                    <a:pt x="2443797" y="2002078"/>
                  </a:lnTo>
                  <a:lnTo>
                    <a:pt x="2493695" y="2004593"/>
                  </a:lnTo>
                  <a:lnTo>
                    <a:pt x="2541701" y="2008301"/>
                  </a:lnTo>
                  <a:lnTo>
                    <a:pt x="2587548" y="2012988"/>
                  </a:lnTo>
                  <a:lnTo>
                    <a:pt x="2630957" y="2018449"/>
                  </a:lnTo>
                  <a:lnTo>
                    <a:pt x="2671648" y="2024443"/>
                  </a:lnTo>
                  <a:lnTo>
                    <a:pt x="2709329" y="2030768"/>
                  </a:lnTo>
                  <a:lnTo>
                    <a:pt x="2774594" y="2043506"/>
                  </a:lnTo>
                  <a:lnTo>
                    <a:pt x="2824530" y="2054910"/>
                  </a:lnTo>
                  <a:lnTo>
                    <a:pt x="2869514" y="2066734"/>
                  </a:lnTo>
                  <a:lnTo>
                    <a:pt x="2880944" y="2069045"/>
                  </a:lnTo>
                  <a:lnTo>
                    <a:pt x="2922130" y="2051075"/>
                  </a:lnTo>
                  <a:lnTo>
                    <a:pt x="2933560" y="2019820"/>
                  </a:lnTo>
                  <a:lnTo>
                    <a:pt x="2933560" y="2000986"/>
                  </a:lnTo>
                  <a:lnTo>
                    <a:pt x="2933560" y="1953145"/>
                  </a:lnTo>
                  <a:close/>
                </a:path>
                <a:path w="3152775" h="2617470">
                  <a:moveTo>
                    <a:pt x="3152775" y="98767"/>
                  </a:moveTo>
                  <a:lnTo>
                    <a:pt x="3145002" y="60413"/>
                  </a:lnTo>
                  <a:lnTo>
                    <a:pt x="3123831" y="29019"/>
                  </a:lnTo>
                  <a:lnTo>
                    <a:pt x="3092500" y="7797"/>
                  </a:lnTo>
                  <a:lnTo>
                    <a:pt x="3054248" y="0"/>
                  </a:lnTo>
                  <a:lnTo>
                    <a:pt x="98513" y="0"/>
                  </a:lnTo>
                  <a:lnTo>
                    <a:pt x="60261" y="7797"/>
                  </a:lnTo>
                  <a:lnTo>
                    <a:pt x="28943" y="29019"/>
                  </a:lnTo>
                  <a:lnTo>
                    <a:pt x="7772" y="60413"/>
                  </a:lnTo>
                  <a:lnTo>
                    <a:pt x="0" y="98767"/>
                  </a:lnTo>
                  <a:lnTo>
                    <a:pt x="0" y="2296376"/>
                  </a:lnTo>
                  <a:lnTo>
                    <a:pt x="7772" y="2334717"/>
                  </a:lnTo>
                  <a:lnTo>
                    <a:pt x="28943" y="2366124"/>
                  </a:lnTo>
                  <a:lnTo>
                    <a:pt x="60261" y="2387346"/>
                  </a:lnTo>
                  <a:lnTo>
                    <a:pt x="98513" y="2395143"/>
                  </a:lnTo>
                  <a:lnTo>
                    <a:pt x="428574" y="2395143"/>
                  </a:lnTo>
                  <a:lnTo>
                    <a:pt x="473951" y="2364930"/>
                  </a:lnTo>
                  <a:lnTo>
                    <a:pt x="473951" y="2326576"/>
                  </a:lnTo>
                  <a:lnTo>
                    <a:pt x="428574" y="2296376"/>
                  </a:lnTo>
                  <a:lnTo>
                    <a:pt x="98513" y="2296376"/>
                  </a:lnTo>
                  <a:lnTo>
                    <a:pt x="98513" y="98767"/>
                  </a:lnTo>
                  <a:lnTo>
                    <a:pt x="3054248" y="98767"/>
                  </a:lnTo>
                  <a:lnTo>
                    <a:pt x="3054248" y="2296376"/>
                  </a:lnTo>
                  <a:lnTo>
                    <a:pt x="2724188" y="2296376"/>
                  </a:lnTo>
                  <a:lnTo>
                    <a:pt x="2705062" y="2300262"/>
                  </a:lnTo>
                  <a:lnTo>
                    <a:pt x="2689402" y="2310879"/>
                  </a:lnTo>
                  <a:lnTo>
                    <a:pt x="2678811" y="2326576"/>
                  </a:lnTo>
                  <a:lnTo>
                    <a:pt x="2674924" y="2345753"/>
                  </a:lnTo>
                  <a:lnTo>
                    <a:pt x="2678811" y="2364930"/>
                  </a:lnTo>
                  <a:lnTo>
                    <a:pt x="2689402" y="2380627"/>
                  </a:lnTo>
                  <a:lnTo>
                    <a:pt x="2705062" y="2391245"/>
                  </a:lnTo>
                  <a:lnTo>
                    <a:pt x="2724188" y="2395143"/>
                  </a:lnTo>
                  <a:lnTo>
                    <a:pt x="3054248" y="2395143"/>
                  </a:lnTo>
                  <a:lnTo>
                    <a:pt x="3092500" y="2387346"/>
                  </a:lnTo>
                  <a:lnTo>
                    <a:pt x="3123831" y="2366124"/>
                  </a:lnTo>
                  <a:lnTo>
                    <a:pt x="3145002" y="2334717"/>
                  </a:lnTo>
                  <a:lnTo>
                    <a:pt x="3152775" y="2296376"/>
                  </a:lnTo>
                  <a:lnTo>
                    <a:pt x="3152775" y="98767"/>
                  </a:lnTo>
                  <a:close/>
                </a:path>
              </a:pathLst>
            </a:custGeom>
            <a:solidFill>
              <a:srgbClr val="000000">
                <a:alpha val="47839"/>
              </a:srgbClr>
            </a:solidFill>
          </p:spPr>
          <p:txBody>
            <a:bodyPr wrap="square" lIns="0" tIns="0" rIns="0" bIns="0" rtlCol="0"/>
            <a:lstStyle/>
            <a:p>
              <a:endParaRPr/>
            </a:p>
          </p:txBody>
        </p:sp>
        <p:pic>
          <p:nvPicPr>
            <p:cNvPr id="10" name="object 10"/>
            <p:cNvPicPr/>
            <p:nvPr/>
          </p:nvPicPr>
          <p:blipFill>
            <a:blip r:embed="rId2"/>
            <a:stretch>
              <a:fillRect/>
            </a:stretch>
          </p:blipFill>
          <p:spPr>
            <a:xfrm>
              <a:off x="6081857" y="73761"/>
              <a:ext cx="3759200" cy="4455370"/>
            </a:xfrm>
            <a:prstGeom prst="rect">
              <a:avLst/>
            </a:prstGeom>
          </p:spPr>
        </p:pic>
      </p:grpSp>
      <p:pic>
        <p:nvPicPr>
          <p:cNvPr id="11" name="object 11"/>
          <p:cNvPicPr/>
          <p:nvPr/>
        </p:nvPicPr>
        <p:blipFill>
          <a:blip r:embed="rId3"/>
          <a:stretch>
            <a:fillRect/>
          </a:stretch>
        </p:blipFill>
        <p:spPr>
          <a:xfrm>
            <a:off x="218326" y="3871188"/>
            <a:ext cx="3429000" cy="3251424"/>
          </a:xfrm>
          <a:prstGeom prst="rect">
            <a:avLst/>
          </a:prstGeom>
        </p:spPr>
      </p:pic>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sp>
        <p:nvSpPr>
          <p:cNvPr id="14" name="object 14"/>
          <p:cNvSpPr txBox="1"/>
          <p:nvPr/>
        </p:nvSpPr>
        <p:spPr>
          <a:xfrm>
            <a:off x="611196" y="6463194"/>
            <a:ext cx="7999404" cy="686816"/>
          </a:xfrm>
          <a:prstGeom prst="rect">
            <a:avLst/>
          </a:prstGeom>
        </p:spPr>
        <p:txBody>
          <a:bodyPr vert="horz" wrap="square" lIns="0" tIns="12700" rIns="0" bIns="0" rtlCol="0">
            <a:spAutoFit/>
          </a:bodyPr>
          <a:lstStyle/>
          <a:p>
            <a:pPr marL="12700">
              <a:lnSpc>
                <a:spcPct val="100000"/>
              </a:lnSpc>
              <a:spcBef>
                <a:spcPts val="100"/>
              </a:spcBef>
            </a:pPr>
            <a:r>
              <a:rPr lang="sl" sz="900" b="0" i="0" strike="noStrike" cap="none" spc="0" baseline="0" dirty="0">
                <a:solidFill>
                  <a:srgbClr val="000000"/>
                </a:solidFill>
                <a:effectLst/>
                <a:latin typeface="Calibri"/>
                <a:ea typeface="Calibri"/>
                <a:cs typeface="Calibri"/>
              </a:rPr>
              <a:t>Vir:</a:t>
            </a:r>
          </a:p>
          <a:p>
            <a:pPr marL="12700" marR="5080">
              <a:lnSpc>
                <a:spcPts val="680"/>
              </a:lnSpc>
              <a:spcBef>
                <a:spcPts val="675"/>
              </a:spcBef>
            </a:pPr>
            <a:r>
              <a:rPr lang="sl" sz="900" b="0" i="0" strike="noStrike" cap="none" spc="0" baseline="0" dirty="0">
                <a:solidFill>
                  <a:srgbClr val="000000"/>
                </a:solidFill>
                <a:effectLst/>
                <a:latin typeface="Calibri"/>
                <a:ea typeface="Calibri"/>
                <a:cs typeface="Calibri"/>
                <a:hlinkClick r:id="rId4" history="0"/>
              </a:rPr>
              <a:t>https://www.bpb.de/kurz-knapp/lexika/handwoerterbuch-politisches-system/202091/politische-partizipation/</a:t>
            </a:r>
            <a:endParaRPr lang="sl-SI" sz="900" dirty="0">
              <a:cs typeface="Tahoma"/>
            </a:endParaRPr>
          </a:p>
          <a:p>
            <a:pPr marL="12700" marR="5080">
              <a:lnSpc>
                <a:spcPts val="680"/>
              </a:lnSpc>
              <a:spcBef>
                <a:spcPts val="675"/>
              </a:spcBef>
            </a:pPr>
            <a:r>
              <a:rPr lang="sl" sz="900" b="0" i="0" strike="noStrike" cap="none" spc="0" baseline="0" dirty="0">
                <a:solidFill>
                  <a:srgbClr val="000000"/>
                </a:solidFill>
                <a:effectLst/>
                <a:latin typeface="Calibri"/>
                <a:ea typeface="Calibri"/>
                <a:cs typeface="Calibri"/>
                <a:hlinkClick r:id="rId5" history="0"/>
              </a:rPr>
              <a:t>https://www.stiftung-spi.de/fileadmin/user_upload/Dokumente/veroeffentlichungen/mbt_praxischeck_vielfalt_beteiligung_inklusion_2020.pdf</a:t>
            </a:r>
            <a:endParaRPr lang="sl-SI" sz="900" dirty="0">
              <a:cs typeface="Tahoma"/>
            </a:endParaRPr>
          </a:p>
          <a:p>
            <a:pPr marL="12700" marR="5080">
              <a:lnSpc>
                <a:spcPts val="680"/>
              </a:lnSpc>
              <a:spcBef>
                <a:spcPts val="675"/>
              </a:spcBef>
            </a:pPr>
            <a:r>
              <a:rPr lang="sl" sz="900" b="0" i="0" strike="noStrike" cap="none" spc="0" baseline="0" dirty="0">
                <a:solidFill>
                  <a:srgbClr val="000000"/>
                </a:solidFill>
                <a:effectLst/>
                <a:latin typeface="Calibri"/>
                <a:ea typeface="Calibri"/>
                <a:cs typeface="Calibri"/>
              </a:rPr>
              <a:t>https://bv-nemo.de/fileadmin/Partizipation_Radical_Diversity__Perko_Czollek_2021_.pdf</a:t>
            </a:r>
          </a:p>
        </p:txBody>
      </p:sp>
      <p:sp>
        <p:nvSpPr>
          <p:cNvPr id="15" name="object 15"/>
          <p:cNvSpPr txBox="1"/>
          <p:nvPr/>
        </p:nvSpPr>
        <p:spPr>
          <a:xfrm>
            <a:off x="3429002" y="4900285"/>
            <a:ext cx="6324600" cy="816990"/>
          </a:xfrm>
          <a:prstGeom prst="rect">
            <a:avLst/>
          </a:prstGeom>
        </p:spPr>
        <p:txBody>
          <a:bodyPr vert="horz" wrap="square" lIns="0" tIns="11430" rIns="0" bIns="0" rtlCol="0">
            <a:spAutoFit/>
          </a:bodyPr>
          <a:lstStyle/>
          <a:p>
            <a:pPr marL="12700" marR="700405">
              <a:lnSpc>
                <a:spcPct val="119300"/>
              </a:lnSpc>
              <a:spcBef>
                <a:spcPts val="90"/>
              </a:spcBef>
            </a:pPr>
            <a:r>
              <a:rPr lang="sl" sz="1100" b="1" i="0" strike="noStrike" cap="none" spc="0" baseline="0" dirty="0">
                <a:solidFill>
                  <a:srgbClr val="000000"/>
                </a:solidFill>
                <a:effectLst/>
                <a:latin typeface="Calibri"/>
                <a:ea typeface="Calibri"/>
                <a:cs typeface="Calibri"/>
              </a:rPr>
              <a:t>»Prehod med participacijo in vključenostjo je postopen ter se nanaša na to, da lahko ljudje pri nečem sodelujejo</a:t>
            </a:r>
            <a:r>
              <a:rPr lang="sl" sz="1100" b="0" i="0" strike="noStrike" cap="none" spc="0" baseline="0" dirty="0">
                <a:solidFill>
                  <a:srgbClr val="000000"/>
                </a:solidFill>
                <a:effectLst/>
                <a:latin typeface="Calibri"/>
                <a:ea typeface="Calibri"/>
                <a:cs typeface="Calibri"/>
              </a:rPr>
              <a:t> </a:t>
            </a:r>
            <a:r>
              <a:rPr lang="sl" sz="1100" b="1" i="0" strike="noStrike" cap="none" spc="0" baseline="0" dirty="0">
                <a:solidFill>
                  <a:srgbClr val="000000"/>
                </a:solidFill>
                <a:effectLst/>
                <a:latin typeface="Calibri"/>
                <a:ea typeface="Calibri"/>
                <a:cs typeface="Calibri"/>
              </a:rPr>
              <a:t>in/ali sodelujejo tako, da sami aktivno oblikujejo in soodločajo o družbi.</a:t>
            </a:r>
            <a:r>
              <a:rPr lang="sl" sz="1100" b="0" i="0" strike="noStrike" cap="none" spc="0" baseline="0" dirty="0">
                <a:solidFill>
                  <a:srgbClr val="000000"/>
                </a:solidFill>
                <a:effectLst/>
                <a:latin typeface="Calibri"/>
                <a:ea typeface="Calibri"/>
                <a:cs typeface="Calibri"/>
              </a:rPr>
              <a:t> </a:t>
            </a:r>
            <a:r>
              <a:rPr lang="sl" sz="1100" b="1" i="0" strike="noStrike" cap="none" spc="0" baseline="0" dirty="0">
                <a:solidFill>
                  <a:srgbClr val="000000"/>
                </a:solidFill>
                <a:effectLst/>
                <a:latin typeface="Calibri"/>
                <a:ea typeface="Calibri"/>
                <a:cs typeface="Calibri"/>
              </a:rPr>
              <a:t>Vidik prostovoljnosti je tu bistven: gre za možnost participacije, ne pa za prisilo k temu.« </a:t>
            </a:r>
            <a:endParaRPr lang="sl-SI" sz="1100" b="1" dirty="0">
              <a:cs typeface="Tahoma"/>
            </a:endParaRPr>
          </a:p>
          <a:p>
            <a:pPr marL="12700" marR="700405">
              <a:lnSpc>
                <a:spcPct val="119300"/>
              </a:lnSpc>
              <a:spcBef>
                <a:spcPts val="90"/>
              </a:spcBef>
            </a:pPr>
            <a:r>
              <a:rPr lang="sl" sz="1100" b="1" i="0" strike="noStrike" cap="none" spc="0" baseline="0" dirty="0">
                <a:solidFill>
                  <a:srgbClr val="000000"/>
                </a:solidFill>
                <a:effectLst/>
                <a:latin typeface="Calibri"/>
                <a:ea typeface="Calibri"/>
                <a:cs typeface="Calibri"/>
              </a:rPr>
              <a:t>(Czollek in drugi, 2019, str. 24)</a:t>
            </a:r>
            <a:endParaRPr sz="1100" dirty="0">
              <a:cs typeface="Tahoma"/>
            </a:endParaRPr>
          </a:p>
        </p:txBody>
      </p:sp>
      <p:sp>
        <p:nvSpPr>
          <p:cNvPr id="18" name="Textfeld 17">
            <a:extLst>
              <a:ext uri="{FF2B5EF4-FFF2-40B4-BE49-F238E27FC236}">
                <a16:creationId xmlns:a16="http://schemas.microsoft.com/office/drawing/2014/main" xmlns="" id="{891FDC5B-BA5E-5686-1A74-FEB785F62A83}"/>
              </a:ext>
            </a:extLst>
          </p:cNvPr>
          <p:cNvSpPr txBox="1"/>
          <p:nvPr/>
        </p:nvSpPr>
        <p:spPr>
          <a:xfrm>
            <a:off x="457200" y="2434716"/>
            <a:ext cx="2971800" cy="1737360"/>
          </a:xfrm>
          <a:prstGeom prst="rect">
            <a:avLst/>
          </a:prstGeom>
          <a:noFill/>
        </p:spPr>
        <p:txBody>
          <a:bodyPr wrap="square">
            <a:spAutoFit/>
          </a:bodyPr>
          <a:lstStyle/>
          <a:p>
            <a:r>
              <a:rPr lang="sl" sz="1200" b="1" i="0" strike="noStrike" cap="none" spc="0" baseline="0" dirty="0">
                <a:solidFill>
                  <a:srgbClr val="000000"/>
                </a:solidFill>
                <a:effectLst/>
                <a:latin typeface="Calibri"/>
                <a:ea typeface="Calibri"/>
                <a:cs typeface="Calibri"/>
              </a:rPr>
              <a:t>Politična participacija je ključna prvina demokracije. Gre za prostovoljno vključevanje in vplivanje na politično sfero.  Vsako dejanje državljanov vpliva na politiko na različnih političnih ravneh (lokalno, nacionalno in EU) in na različne načine (npr. prek glasovanja ali sodelovanja v političnih strankah, posvetovalnih organih, iniciativah ali organizacijah).</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xmlns="" id="{06950C83-0108-F11C-978A-CBC3DFF87504}"/>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8C0993F1-04E9-ADD1-B356-34E491B005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12" name="PoljeZBesedilom 11"/>
          <p:cNvSpPr txBox="1"/>
          <p:nvPr/>
        </p:nvSpPr>
        <p:spPr>
          <a:xfrm>
            <a:off x="7010400" y="1768867"/>
            <a:ext cx="2209800" cy="1692771"/>
          </a:xfrm>
          <a:prstGeom prst="rect">
            <a:avLst/>
          </a:prstGeom>
          <a:noFill/>
        </p:spPr>
        <p:txBody>
          <a:bodyPr wrap="square" rtlCol="0">
            <a:spAutoFit/>
          </a:bodyPr>
          <a:lstStyle/>
          <a:p>
            <a:pPr algn="ctr"/>
            <a:r>
              <a:rPr lang="sl-SI" sz="1300" b="1" dirty="0" smtClean="0">
                <a:solidFill>
                  <a:srgbClr val="C00000"/>
                </a:solidFill>
              </a:rPr>
              <a:t>Na lokalnih volitvah, kjer volimo župane in člane občinskih svetov, imajo volilno pravico tudi državljani drugih držav EU in tujci, ki imajo dovoljenje za stalno prebivanje in prijavljeno stalno prebivališče v RS.</a:t>
            </a:r>
            <a:endParaRPr lang="en-GB" sz="1300" b="1" dirty="0">
              <a:solidFill>
                <a:srgbClr val="C00000"/>
              </a:solidFill>
            </a:endParaRPr>
          </a:p>
        </p:txBody>
      </p:sp>
      <p:sp>
        <p:nvSpPr>
          <p:cNvPr id="19" name="PoljeZBesedilom 18"/>
          <p:cNvSpPr txBox="1"/>
          <p:nvPr/>
        </p:nvSpPr>
        <p:spPr>
          <a:xfrm>
            <a:off x="813147" y="4616281"/>
            <a:ext cx="2295884" cy="1384995"/>
          </a:xfrm>
          <a:prstGeom prst="rect">
            <a:avLst/>
          </a:prstGeom>
          <a:noFill/>
        </p:spPr>
        <p:txBody>
          <a:bodyPr wrap="square" rtlCol="0">
            <a:spAutoFit/>
          </a:bodyPr>
          <a:lstStyle/>
          <a:p>
            <a:pPr algn="ctr"/>
            <a:r>
              <a:rPr lang="sl-SI" sz="1200" b="1" dirty="0" smtClean="0">
                <a:solidFill>
                  <a:srgbClr val="C00000"/>
                </a:solidFill>
              </a:rPr>
              <a:t>Na lokalnih volitvah lahko za člane občinskega sveta kandidirajo tudi državljani drugih držav EU in tujci, ki imajo dovoljenje za stalno prebivanje in prijavljeno stalno prebivališče v RS.</a:t>
            </a:r>
            <a:endParaRPr lang="sl-SI" sz="1200" b="1" dirty="0">
              <a:solidFill>
                <a:srgbClr val="C0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713" y="20108"/>
            <a:ext cx="4429125" cy="7315200"/>
          </a:xfrm>
          <a:custGeom>
            <a:avLst/>
            <a:gdLst/>
            <a:ahLst/>
            <a:cxnLst/>
            <a:rect l="l" t="t" r="r" b="b"/>
            <a:pathLst>
              <a:path w="4429125" h="7315200">
                <a:moveTo>
                  <a:pt x="4429124" y="7315199"/>
                </a:moveTo>
                <a:lnTo>
                  <a:pt x="0" y="7315199"/>
                </a:lnTo>
                <a:lnTo>
                  <a:pt x="0" y="0"/>
                </a:lnTo>
                <a:lnTo>
                  <a:pt x="4429124" y="0"/>
                </a:lnTo>
                <a:lnTo>
                  <a:pt x="4429124" y="7315199"/>
                </a:lnTo>
                <a:close/>
              </a:path>
            </a:pathLst>
          </a:custGeom>
          <a:solidFill>
            <a:srgbClr val="FDCF60"/>
          </a:solidFill>
        </p:spPr>
        <p:txBody>
          <a:bodyPr wrap="square" lIns="0" tIns="0" rIns="0" bIns="0" rtlCol="0"/>
          <a:lstStyle/>
          <a:p>
            <a:endParaRPr/>
          </a:p>
        </p:txBody>
      </p:sp>
      <p:sp>
        <p:nvSpPr>
          <p:cNvPr id="4" name="object 4"/>
          <p:cNvSpPr/>
          <p:nvPr/>
        </p:nvSpPr>
        <p:spPr>
          <a:xfrm>
            <a:off x="4663356" y="2524901"/>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5" name="object 5"/>
          <p:cNvSpPr/>
          <p:nvPr/>
        </p:nvSpPr>
        <p:spPr>
          <a:xfrm>
            <a:off x="4653064" y="3888715"/>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6" name="object 6"/>
          <p:cNvSpPr/>
          <p:nvPr/>
        </p:nvSpPr>
        <p:spPr>
          <a:xfrm>
            <a:off x="404698" y="1979561"/>
            <a:ext cx="3437254" cy="3552825"/>
          </a:xfrm>
          <a:custGeom>
            <a:avLst/>
            <a:gdLst/>
            <a:ahLst/>
            <a:cxnLst/>
            <a:rect l="l" t="t" r="r" b="b"/>
            <a:pathLst>
              <a:path w="3437254" h="3552825">
                <a:moveTo>
                  <a:pt x="3437255" y="0"/>
                </a:moveTo>
                <a:lnTo>
                  <a:pt x="2109393" y="0"/>
                </a:lnTo>
                <a:lnTo>
                  <a:pt x="2109393" y="136004"/>
                </a:lnTo>
                <a:lnTo>
                  <a:pt x="2109393" y="950760"/>
                </a:lnTo>
                <a:lnTo>
                  <a:pt x="1406893" y="950760"/>
                </a:lnTo>
                <a:lnTo>
                  <a:pt x="1406893" y="1086764"/>
                </a:lnTo>
                <a:lnTo>
                  <a:pt x="1406893" y="1902802"/>
                </a:lnTo>
                <a:lnTo>
                  <a:pt x="703440" y="1902802"/>
                </a:lnTo>
                <a:lnTo>
                  <a:pt x="703440" y="2037524"/>
                </a:lnTo>
                <a:lnTo>
                  <a:pt x="703440" y="2853563"/>
                </a:lnTo>
                <a:lnTo>
                  <a:pt x="0" y="2853563"/>
                </a:lnTo>
                <a:lnTo>
                  <a:pt x="0" y="2989567"/>
                </a:lnTo>
                <a:lnTo>
                  <a:pt x="0" y="3552647"/>
                </a:lnTo>
                <a:lnTo>
                  <a:pt x="135394" y="3552647"/>
                </a:lnTo>
                <a:lnTo>
                  <a:pt x="135394" y="2989567"/>
                </a:lnTo>
                <a:lnTo>
                  <a:pt x="1327543" y="2989567"/>
                </a:lnTo>
                <a:lnTo>
                  <a:pt x="1327543" y="2853563"/>
                </a:lnTo>
                <a:lnTo>
                  <a:pt x="838847" y="2853563"/>
                </a:lnTo>
                <a:lnTo>
                  <a:pt x="838847" y="2037524"/>
                </a:lnTo>
                <a:lnTo>
                  <a:pt x="2030361" y="2037524"/>
                </a:lnTo>
                <a:lnTo>
                  <a:pt x="2030361" y="1902802"/>
                </a:lnTo>
                <a:lnTo>
                  <a:pt x="1541970" y="1902802"/>
                </a:lnTo>
                <a:lnTo>
                  <a:pt x="1541970" y="1086764"/>
                </a:lnTo>
                <a:lnTo>
                  <a:pt x="2733802" y="1086764"/>
                </a:lnTo>
                <a:lnTo>
                  <a:pt x="2733802" y="950760"/>
                </a:lnTo>
                <a:lnTo>
                  <a:pt x="2244788" y="950760"/>
                </a:lnTo>
                <a:lnTo>
                  <a:pt x="2244788" y="136004"/>
                </a:lnTo>
                <a:lnTo>
                  <a:pt x="3437255" y="136004"/>
                </a:lnTo>
                <a:lnTo>
                  <a:pt x="3437255"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2944485" y="1008698"/>
            <a:ext cx="575310" cy="975994"/>
            <a:chOff x="2944485" y="1008698"/>
            <a:chExt cx="575310" cy="975994"/>
          </a:xfrm>
        </p:grpSpPr>
        <p:pic>
          <p:nvPicPr>
            <p:cNvPr id="8" name="object 8"/>
            <p:cNvPicPr/>
            <p:nvPr/>
          </p:nvPicPr>
          <p:blipFill>
            <a:blip r:embed="rId2"/>
            <a:stretch>
              <a:fillRect/>
            </a:stretch>
          </p:blipFill>
          <p:spPr>
            <a:xfrm>
              <a:off x="3186860" y="1008698"/>
              <a:ext cx="160483" cy="161261"/>
            </a:xfrm>
            <a:prstGeom prst="rect">
              <a:avLst/>
            </a:prstGeom>
          </p:spPr>
        </p:pic>
        <p:sp>
          <p:nvSpPr>
            <p:cNvPr id="9" name="object 9"/>
            <p:cNvSpPr/>
            <p:nvPr/>
          </p:nvSpPr>
          <p:spPr>
            <a:xfrm>
              <a:off x="2944485" y="1186492"/>
              <a:ext cx="575310" cy="798195"/>
            </a:xfrm>
            <a:custGeom>
              <a:avLst/>
              <a:gdLst/>
              <a:ahLst/>
              <a:cxnLst/>
              <a:rect l="l" t="t" r="r" b="b"/>
              <a:pathLst>
                <a:path w="575310" h="798194">
                  <a:moveTo>
                    <a:pt x="451954" y="797801"/>
                  </a:moveTo>
                  <a:lnTo>
                    <a:pt x="409465" y="770606"/>
                  </a:lnTo>
                  <a:lnTo>
                    <a:pt x="366457" y="562839"/>
                  </a:lnTo>
                  <a:lnTo>
                    <a:pt x="250213" y="435280"/>
                  </a:lnTo>
                  <a:lnTo>
                    <a:pt x="223387" y="559533"/>
                  </a:lnTo>
                  <a:lnTo>
                    <a:pt x="221608" y="564897"/>
                  </a:lnTo>
                  <a:lnTo>
                    <a:pt x="218446" y="571383"/>
                  </a:lnTo>
                  <a:lnTo>
                    <a:pt x="215048" y="577692"/>
                  </a:lnTo>
                  <a:lnTo>
                    <a:pt x="212563" y="582525"/>
                  </a:lnTo>
                  <a:lnTo>
                    <a:pt x="101025" y="771188"/>
                  </a:lnTo>
                  <a:lnTo>
                    <a:pt x="65530" y="796655"/>
                  </a:lnTo>
                  <a:lnTo>
                    <a:pt x="50199" y="797644"/>
                  </a:lnTo>
                  <a:lnTo>
                    <a:pt x="29230" y="791764"/>
                  </a:lnTo>
                  <a:lnTo>
                    <a:pt x="12805" y="778708"/>
                  </a:lnTo>
                  <a:lnTo>
                    <a:pt x="2527" y="760396"/>
                  </a:lnTo>
                  <a:lnTo>
                    <a:pt x="0" y="738747"/>
                  </a:lnTo>
                  <a:lnTo>
                    <a:pt x="627" y="730243"/>
                  </a:lnTo>
                  <a:lnTo>
                    <a:pt x="4235" y="721267"/>
                  </a:lnTo>
                  <a:lnTo>
                    <a:pt x="7372" y="715125"/>
                  </a:lnTo>
                  <a:lnTo>
                    <a:pt x="110909" y="540793"/>
                  </a:lnTo>
                  <a:lnTo>
                    <a:pt x="197347" y="156541"/>
                  </a:lnTo>
                  <a:lnTo>
                    <a:pt x="140873" y="202367"/>
                  </a:lnTo>
                  <a:lnTo>
                    <a:pt x="110909" y="339219"/>
                  </a:lnTo>
                  <a:lnTo>
                    <a:pt x="105784" y="351633"/>
                  </a:lnTo>
                  <a:lnTo>
                    <a:pt x="97085" y="361641"/>
                  </a:lnTo>
                  <a:lnTo>
                    <a:pt x="85651" y="368075"/>
                  </a:lnTo>
                  <a:lnTo>
                    <a:pt x="72319" y="369770"/>
                  </a:lnTo>
                  <a:lnTo>
                    <a:pt x="58341" y="365810"/>
                  </a:lnTo>
                  <a:lnTo>
                    <a:pt x="47435" y="357112"/>
                  </a:lnTo>
                  <a:lnTo>
                    <a:pt x="40619" y="344900"/>
                  </a:lnTo>
                  <a:lnTo>
                    <a:pt x="38906" y="330399"/>
                  </a:lnTo>
                  <a:lnTo>
                    <a:pt x="38906" y="328825"/>
                  </a:lnTo>
                  <a:lnTo>
                    <a:pt x="39220" y="327250"/>
                  </a:lnTo>
                  <a:lnTo>
                    <a:pt x="39533" y="325360"/>
                  </a:lnTo>
                  <a:lnTo>
                    <a:pt x="74986" y="165832"/>
                  </a:lnTo>
                  <a:lnTo>
                    <a:pt x="247861" y="16692"/>
                  </a:lnTo>
                  <a:lnTo>
                    <a:pt x="288804" y="238"/>
                  </a:lnTo>
                  <a:lnTo>
                    <a:pt x="304491" y="0"/>
                  </a:lnTo>
                  <a:lnTo>
                    <a:pt x="324199" y="4283"/>
                  </a:lnTo>
                  <a:lnTo>
                    <a:pt x="341671" y="13130"/>
                  </a:lnTo>
                  <a:lnTo>
                    <a:pt x="356554" y="25489"/>
                  </a:lnTo>
                  <a:lnTo>
                    <a:pt x="368497" y="40315"/>
                  </a:lnTo>
                  <a:lnTo>
                    <a:pt x="449758" y="202047"/>
                  </a:lnTo>
                  <a:lnTo>
                    <a:pt x="560667" y="278741"/>
                  </a:lnTo>
                  <a:lnTo>
                    <a:pt x="567021" y="284976"/>
                  </a:lnTo>
                  <a:lnTo>
                    <a:pt x="571727" y="292599"/>
                  </a:lnTo>
                  <a:lnTo>
                    <a:pt x="574433" y="301285"/>
                  </a:lnTo>
                  <a:lnTo>
                    <a:pt x="574786" y="310710"/>
                  </a:lnTo>
                  <a:lnTo>
                    <a:pt x="570847" y="324583"/>
                  </a:lnTo>
                  <a:lnTo>
                    <a:pt x="562216" y="335475"/>
                  </a:lnTo>
                  <a:lnTo>
                    <a:pt x="550144" y="342291"/>
                  </a:lnTo>
                  <a:lnTo>
                    <a:pt x="535880" y="343939"/>
                  </a:lnTo>
                  <a:lnTo>
                    <a:pt x="529762" y="343624"/>
                  </a:lnTo>
                  <a:lnTo>
                    <a:pt x="524742" y="341104"/>
                  </a:lnTo>
                  <a:lnTo>
                    <a:pt x="519252" y="338585"/>
                  </a:lnTo>
                  <a:lnTo>
                    <a:pt x="398302" y="254962"/>
                  </a:lnTo>
                  <a:lnTo>
                    <a:pt x="358770" y="183623"/>
                  </a:lnTo>
                  <a:lnTo>
                    <a:pt x="322220" y="344884"/>
                  </a:lnTo>
                  <a:lnTo>
                    <a:pt x="465132" y="514334"/>
                  </a:lnTo>
                  <a:lnTo>
                    <a:pt x="510467" y="736384"/>
                  </a:lnTo>
                  <a:lnTo>
                    <a:pt x="510153" y="740950"/>
                  </a:lnTo>
                  <a:lnTo>
                    <a:pt x="510781" y="743785"/>
                  </a:lnTo>
                  <a:lnTo>
                    <a:pt x="510467" y="747407"/>
                  </a:lnTo>
                  <a:lnTo>
                    <a:pt x="504612" y="768480"/>
                  </a:lnTo>
                  <a:lnTo>
                    <a:pt x="491623" y="784887"/>
                  </a:lnTo>
                  <a:lnTo>
                    <a:pt x="473428" y="795153"/>
                  </a:lnTo>
                  <a:lnTo>
                    <a:pt x="451954" y="797801"/>
                  </a:lnTo>
                  <a:close/>
                </a:path>
              </a:pathLst>
            </a:custGeom>
            <a:solidFill>
              <a:srgbClr val="000000"/>
            </a:solidFill>
          </p:spPr>
          <p:txBody>
            <a:bodyPr wrap="square" lIns="0" tIns="0" rIns="0" bIns="0" rtlCol="0"/>
            <a:lstStyle/>
            <a:p>
              <a:endParaRPr/>
            </a:p>
          </p:txBody>
        </p:sp>
      </p:grpSp>
      <p:sp>
        <p:nvSpPr>
          <p:cNvPr id="10" name="object 10"/>
          <p:cNvSpPr txBox="1"/>
          <p:nvPr/>
        </p:nvSpPr>
        <p:spPr>
          <a:xfrm>
            <a:off x="1137699" y="1385611"/>
            <a:ext cx="1790792" cy="241300"/>
          </a:xfrm>
          <a:prstGeom prst="rect">
            <a:avLst/>
          </a:prstGeom>
        </p:spPr>
        <p:txBody>
          <a:bodyPr vert="horz" wrap="square" lIns="0" tIns="12700" rIns="0" bIns="0" rtlCol="0">
            <a:spAutoFit/>
          </a:bodyPr>
          <a:lstStyle/>
          <a:p>
            <a:pPr marL="12700">
              <a:lnSpc>
                <a:spcPct val="100000"/>
              </a:lnSpc>
              <a:spcBef>
                <a:spcPts val="100"/>
              </a:spcBef>
            </a:pPr>
            <a:r>
              <a:rPr lang="sl" sz="1500" b="1" i="0" strike="noStrike" cap="none" spc="0" baseline="0">
                <a:solidFill>
                  <a:srgbClr val="FF1616"/>
                </a:solidFill>
                <a:effectLst/>
                <a:latin typeface="Calibri"/>
                <a:ea typeface="Calibri"/>
                <a:cs typeface="Calibri"/>
              </a:rPr>
              <a:t>Samoupravljanje</a:t>
            </a:r>
            <a:endParaRPr sz="1500">
              <a:cs typeface="Tahoma"/>
            </a:endParaRPr>
          </a:p>
        </p:txBody>
      </p:sp>
      <p:sp>
        <p:nvSpPr>
          <p:cNvPr id="11" name="object 11"/>
          <p:cNvSpPr txBox="1"/>
          <p:nvPr/>
        </p:nvSpPr>
        <p:spPr>
          <a:xfrm>
            <a:off x="2823236" y="2277105"/>
            <a:ext cx="1018716" cy="241300"/>
          </a:xfrm>
          <a:prstGeom prst="rect">
            <a:avLst/>
          </a:prstGeom>
        </p:spPr>
        <p:txBody>
          <a:bodyPr vert="horz" wrap="square" lIns="0" tIns="12700" rIns="0" bIns="0" rtlCol="0">
            <a:spAutoFit/>
          </a:bodyPr>
          <a:lstStyle/>
          <a:p>
            <a:pPr marL="12700">
              <a:lnSpc>
                <a:spcPct val="100000"/>
              </a:lnSpc>
              <a:spcBef>
                <a:spcPts val="100"/>
              </a:spcBef>
            </a:pPr>
            <a:r>
              <a:rPr lang="sl" sz="1500" b="1" i="0" strike="noStrike" cap="none" spc="0" baseline="0">
                <a:solidFill>
                  <a:srgbClr val="0C45A6"/>
                </a:solidFill>
                <a:effectLst/>
                <a:latin typeface="Calibri"/>
                <a:ea typeface="Calibri"/>
                <a:cs typeface="Calibri"/>
              </a:rPr>
              <a:t>Odločanje</a:t>
            </a:r>
            <a:endParaRPr sz="1500">
              <a:cs typeface="Tahoma"/>
            </a:endParaRPr>
          </a:p>
        </p:txBody>
      </p:sp>
      <p:sp>
        <p:nvSpPr>
          <p:cNvPr id="12" name="object 12"/>
          <p:cNvSpPr txBox="1"/>
          <p:nvPr/>
        </p:nvSpPr>
        <p:spPr>
          <a:xfrm>
            <a:off x="2366126" y="3141429"/>
            <a:ext cx="1224915" cy="241300"/>
          </a:xfrm>
          <a:prstGeom prst="rect">
            <a:avLst/>
          </a:prstGeom>
        </p:spPr>
        <p:txBody>
          <a:bodyPr vert="horz" wrap="square" lIns="0" tIns="12700" rIns="0" bIns="0" rtlCol="0">
            <a:spAutoFit/>
          </a:bodyPr>
          <a:lstStyle/>
          <a:p>
            <a:pPr marL="12700">
              <a:lnSpc>
                <a:spcPct val="100000"/>
              </a:lnSpc>
              <a:spcBef>
                <a:spcPts val="100"/>
              </a:spcBef>
            </a:pPr>
            <a:r>
              <a:rPr lang="sl" sz="1500" b="1" i="0" strike="noStrike" cap="none" spc="0" baseline="0">
                <a:solidFill>
                  <a:srgbClr val="0C45A6"/>
                </a:solidFill>
                <a:effectLst/>
                <a:latin typeface="Calibri"/>
                <a:ea typeface="Calibri"/>
                <a:cs typeface="Calibri"/>
              </a:rPr>
              <a:t>Soodločanje</a:t>
            </a:r>
            <a:endParaRPr sz="1500">
              <a:cs typeface="Tahoma"/>
            </a:endParaRPr>
          </a:p>
        </p:txBody>
      </p:sp>
      <p:sp>
        <p:nvSpPr>
          <p:cNvPr id="13" name="object 13"/>
          <p:cNvSpPr txBox="1"/>
          <p:nvPr/>
        </p:nvSpPr>
        <p:spPr>
          <a:xfrm>
            <a:off x="1809541" y="4304675"/>
            <a:ext cx="1377319" cy="241300"/>
          </a:xfrm>
          <a:prstGeom prst="rect">
            <a:avLst/>
          </a:prstGeom>
        </p:spPr>
        <p:txBody>
          <a:bodyPr vert="horz" wrap="square" lIns="0" tIns="12700" rIns="0" bIns="0" rtlCol="0">
            <a:spAutoFit/>
          </a:bodyPr>
          <a:lstStyle/>
          <a:p>
            <a:pPr marL="12700">
              <a:lnSpc>
                <a:spcPct val="100000"/>
              </a:lnSpc>
              <a:spcBef>
                <a:spcPts val="100"/>
              </a:spcBef>
            </a:pPr>
            <a:r>
              <a:rPr lang="sl" sz="1500" b="1" i="0" strike="noStrike" cap="none" spc="0" baseline="0">
                <a:solidFill>
                  <a:srgbClr val="0C45A6"/>
                </a:solidFill>
                <a:effectLst/>
                <a:latin typeface="Calibri"/>
                <a:ea typeface="Calibri"/>
                <a:cs typeface="Calibri"/>
              </a:rPr>
              <a:t>Vključenost</a:t>
            </a:r>
            <a:endParaRPr sz="1500">
              <a:cs typeface="Tahoma"/>
            </a:endParaRPr>
          </a:p>
        </p:txBody>
      </p:sp>
      <p:sp>
        <p:nvSpPr>
          <p:cNvPr id="14" name="object 14"/>
          <p:cNvSpPr txBox="1"/>
          <p:nvPr/>
        </p:nvSpPr>
        <p:spPr>
          <a:xfrm>
            <a:off x="1087509" y="5184779"/>
            <a:ext cx="1356606" cy="241300"/>
          </a:xfrm>
          <a:prstGeom prst="rect">
            <a:avLst/>
          </a:prstGeom>
        </p:spPr>
        <p:txBody>
          <a:bodyPr vert="horz" wrap="square" lIns="0" tIns="12700" rIns="0" bIns="0" rtlCol="0">
            <a:spAutoFit/>
          </a:bodyPr>
          <a:lstStyle/>
          <a:p>
            <a:pPr marL="12700">
              <a:lnSpc>
                <a:spcPct val="100000"/>
              </a:lnSpc>
              <a:spcBef>
                <a:spcPts val="100"/>
              </a:spcBef>
            </a:pPr>
            <a:r>
              <a:rPr lang="sl" sz="1500" b="1" i="0" strike="noStrike" cap="none" spc="0" baseline="0" dirty="0">
                <a:solidFill>
                  <a:srgbClr val="0C45A6"/>
                </a:solidFill>
                <a:effectLst/>
                <a:latin typeface="Calibri"/>
                <a:ea typeface="Calibri"/>
                <a:cs typeface="Calibri"/>
              </a:rPr>
              <a:t>Informiranost</a:t>
            </a:r>
            <a:endParaRPr sz="1500" dirty="0">
              <a:cs typeface="Tahoma"/>
            </a:endParaRPr>
          </a:p>
        </p:txBody>
      </p:sp>
      <p:sp>
        <p:nvSpPr>
          <p:cNvPr id="15" name="object 15"/>
          <p:cNvSpPr txBox="1"/>
          <p:nvPr/>
        </p:nvSpPr>
        <p:spPr>
          <a:xfrm>
            <a:off x="375886" y="6014317"/>
            <a:ext cx="1894636" cy="241300"/>
          </a:xfrm>
          <a:prstGeom prst="rect">
            <a:avLst/>
          </a:prstGeom>
        </p:spPr>
        <p:txBody>
          <a:bodyPr vert="horz" wrap="square" lIns="0" tIns="12700" rIns="0" bIns="0" rtlCol="0">
            <a:spAutoFit/>
          </a:bodyPr>
          <a:lstStyle/>
          <a:p>
            <a:pPr marL="12700">
              <a:lnSpc>
                <a:spcPct val="100000"/>
              </a:lnSpc>
              <a:spcBef>
                <a:spcPts val="100"/>
              </a:spcBef>
            </a:pPr>
            <a:r>
              <a:rPr lang="sl" sz="1500" b="1" i="0" strike="noStrike" cap="none" spc="0" baseline="0">
                <a:solidFill>
                  <a:srgbClr val="FF1616"/>
                </a:solidFill>
                <a:effectLst/>
                <a:latin typeface="Calibri"/>
                <a:ea typeface="Calibri"/>
                <a:cs typeface="Calibri"/>
              </a:rPr>
              <a:t>Brez participacije</a:t>
            </a:r>
            <a:endParaRPr sz="1500">
              <a:cs typeface="Tahoma"/>
            </a:endParaRPr>
          </a:p>
        </p:txBody>
      </p:sp>
      <p:sp>
        <p:nvSpPr>
          <p:cNvPr id="16" name="object 16"/>
          <p:cNvSpPr/>
          <p:nvPr/>
        </p:nvSpPr>
        <p:spPr>
          <a:xfrm>
            <a:off x="4614862" y="5607512"/>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17" name="object 17"/>
          <p:cNvSpPr txBox="1"/>
          <p:nvPr/>
        </p:nvSpPr>
        <p:spPr>
          <a:xfrm>
            <a:off x="510135" y="6647016"/>
            <a:ext cx="2456815" cy="569975"/>
          </a:xfrm>
          <a:prstGeom prst="rect">
            <a:avLst/>
          </a:prstGeom>
        </p:spPr>
        <p:txBody>
          <a:bodyPr vert="horz" wrap="square" lIns="0" tIns="32384" rIns="0" bIns="0" rtlCol="0">
            <a:spAutoFit/>
          </a:bodyPr>
          <a:lstStyle/>
          <a:p>
            <a:pPr marL="12700" marR="5080">
              <a:lnSpc>
                <a:spcPts val="1050"/>
              </a:lnSpc>
              <a:spcBef>
                <a:spcPts val="254"/>
              </a:spcBef>
            </a:pPr>
            <a:r>
              <a:rPr lang="sl" sz="1000" b="0" i="0" strike="noStrike" cap="none" spc="0" baseline="0">
                <a:solidFill>
                  <a:srgbClr val="000000"/>
                </a:solidFill>
                <a:effectLst/>
                <a:latin typeface="Calibri"/>
                <a:ea typeface="Calibri"/>
                <a:cs typeface="Calibri"/>
              </a:rPr>
              <a:t>Vir: https://awo-migration-  behinderung.de/wp-  content/uploads/Praxischeck-Vielfalt-  Beteiligung-Inklusion-2020.pdf str. 49</a:t>
            </a:r>
          </a:p>
        </p:txBody>
      </p:sp>
      <p:sp>
        <p:nvSpPr>
          <p:cNvPr id="19" name="object 19"/>
          <p:cNvSpPr txBox="1">
            <a:spLocks noGrp="1"/>
          </p:cNvSpPr>
          <p:nvPr>
            <p:ph type="title"/>
          </p:nvPr>
        </p:nvSpPr>
        <p:spPr>
          <a:xfrm>
            <a:off x="429693" y="369705"/>
            <a:ext cx="3872865" cy="317500"/>
          </a:xfrm>
          <a:prstGeom prst="rect">
            <a:avLst/>
          </a:prstGeom>
        </p:spPr>
        <p:txBody>
          <a:bodyPr vert="horz" wrap="square" lIns="0" tIns="12700" rIns="0" bIns="0" rtlCol="0">
            <a:spAutoFit/>
          </a:bodyPr>
          <a:lstStyle/>
          <a:p>
            <a:pPr marL="12700">
              <a:lnSpc>
                <a:spcPct val="100000"/>
              </a:lnSpc>
              <a:spcBef>
                <a:spcPts val="100"/>
              </a:spcBef>
            </a:pPr>
            <a:r>
              <a:rPr lang="sl" sz="2000" b="1" i="0" strike="noStrike" cap="none" spc="0" baseline="0" dirty="0">
                <a:solidFill>
                  <a:srgbClr val="0C45A6"/>
                </a:solidFill>
                <a:effectLst/>
                <a:latin typeface="Calibri"/>
                <a:ea typeface="Calibri"/>
                <a:cs typeface="Calibri"/>
              </a:rPr>
              <a:t>4 stopnje participacije</a:t>
            </a:r>
          </a:p>
        </p:txBody>
      </p:sp>
      <p:sp>
        <p:nvSpPr>
          <p:cNvPr id="20" name="object 20"/>
          <p:cNvSpPr txBox="1"/>
          <p:nvPr/>
        </p:nvSpPr>
        <p:spPr>
          <a:xfrm>
            <a:off x="668410" y="2022059"/>
            <a:ext cx="1179830" cy="241300"/>
          </a:xfrm>
          <a:prstGeom prst="rect">
            <a:avLst/>
          </a:prstGeom>
        </p:spPr>
        <p:txBody>
          <a:bodyPr vert="horz" wrap="square" lIns="0" tIns="12700" rIns="0" bIns="0" rtlCol="0">
            <a:spAutoFit/>
          </a:bodyPr>
          <a:lstStyle/>
          <a:p>
            <a:pPr marL="12700">
              <a:lnSpc>
                <a:spcPct val="100000"/>
              </a:lnSpc>
              <a:spcBef>
                <a:spcPts val="100"/>
              </a:spcBef>
            </a:pPr>
            <a:r>
              <a:rPr lang="sl" sz="1500" b="1" i="0" strike="noStrike" cap="none" spc="0" baseline="0">
                <a:solidFill>
                  <a:srgbClr val="000000"/>
                </a:solidFill>
                <a:effectLst/>
                <a:latin typeface="Calibri"/>
                <a:ea typeface="Calibri"/>
                <a:cs typeface="Calibri"/>
              </a:rPr>
              <a:t>Ne vedno</a:t>
            </a:r>
            <a:endParaRPr sz="1500">
              <a:cs typeface="Tahoma"/>
            </a:endParaRPr>
          </a:p>
        </p:txBody>
      </p:sp>
      <p:sp>
        <p:nvSpPr>
          <p:cNvPr id="21" name="object 21"/>
          <p:cNvSpPr txBox="1"/>
          <p:nvPr/>
        </p:nvSpPr>
        <p:spPr>
          <a:xfrm>
            <a:off x="666649" y="2310234"/>
            <a:ext cx="1894636" cy="948978"/>
          </a:xfrm>
          <a:prstGeom prst="rect">
            <a:avLst/>
          </a:prstGeom>
        </p:spPr>
        <p:txBody>
          <a:bodyPr vert="horz" wrap="square" lIns="0" tIns="12700" rIns="0" bIns="0" rtlCol="0">
            <a:spAutoFit/>
          </a:bodyPr>
          <a:lstStyle/>
          <a:p>
            <a:pPr marL="12700">
              <a:lnSpc>
                <a:spcPct val="100000"/>
              </a:lnSpc>
              <a:spcBef>
                <a:spcPts val="100"/>
              </a:spcBef>
            </a:pPr>
            <a:r>
              <a:rPr lang="sl-SI" sz="1500" b="1" i="0" strike="noStrike" cap="none" spc="0" baseline="0" dirty="0">
                <a:solidFill>
                  <a:srgbClr val="000000"/>
                </a:solidFill>
                <a:effectLst/>
                <a:latin typeface="Calibri"/>
                <a:ea typeface="Calibri"/>
                <a:cs typeface="Calibri"/>
              </a:rPr>
              <a:t>l</a:t>
            </a:r>
            <a:r>
              <a:rPr lang="sl" sz="1500" b="1" i="0" strike="noStrike" cap="none" spc="0" baseline="0" dirty="0">
                <a:solidFill>
                  <a:srgbClr val="000000"/>
                </a:solidFill>
                <a:effectLst/>
                <a:latin typeface="Calibri"/>
                <a:ea typeface="Calibri"/>
                <a:cs typeface="Calibri"/>
              </a:rPr>
              <a:t>inearno</a:t>
            </a:r>
            <a:r>
              <a:rPr lang="sl-SI" sz="1500" b="1" i="0" strike="noStrike" cap="none" spc="0" baseline="0" dirty="0">
                <a:solidFill>
                  <a:srgbClr val="000000"/>
                </a:solidFill>
                <a:effectLst/>
                <a:latin typeface="Calibri"/>
                <a:ea typeface="Calibri"/>
                <a:cs typeface="Calibri"/>
              </a:rPr>
              <a:t> in </a:t>
            </a:r>
            <a:r>
              <a:rPr lang="sl-SI" sz="1500" b="1" dirty="0">
                <a:solidFill>
                  <a:srgbClr val="000000"/>
                </a:solidFill>
                <a:latin typeface="Calibri"/>
                <a:ea typeface="Calibri"/>
                <a:cs typeface="Calibri"/>
              </a:rPr>
              <a:t>lahko </a:t>
            </a:r>
            <a:r>
              <a:rPr lang="sl-SI" sz="1500" b="1" i="0" strike="noStrike" cap="none" spc="0" baseline="0" dirty="0">
                <a:solidFill>
                  <a:srgbClr val="000000"/>
                </a:solidFill>
                <a:effectLst/>
                <a:latin typeface="Calibri"/>
                <a:ea typeface="Calibri"/>
                <a:cs typeface="Calibri"/>
              </a:rPr>
              <a:t>tudi v drugačnem vrstnem redu</a:t>
            </a:r>
            <a:endParaRPr lang="de-DE" sz="1500" dirty="0">
              <a:cs typeface="Tahoma"/>
            </a:endParaRPr>
          </a:p>
          <a:p>
            <a:pPr marL="12700">
              <a:lnSpc>
                <a:spcPct val="100000"/>
              </a:lnSpc>
              <a:spcBef>
                <a:spcPts val="100"/>
              </a:spcBef>
            </a:pPr>
            <a:endParaRPr sz="1500" dirty="0">
              <a:latin typeface="Montserrat" pitchFamily="2" charset="77"/>
              <a:cs typeface="Tahoma"/>
            </a:endParaRPr>
          </a:p>
        </p:txBody>
      </p:sp>
      <p:sp>
        <p:nvSpPr>
          <p:cNvPr id="24" name="object 24"/>
          <p:cNvSpPr txBox="1"/>
          <p:nvPr/>
        </p:nvSpPr>
        <p:spPr>
          <a:xfrm>
            <a:off x="4653064" y="369705"/>
            <a:ext cx="3162935" cy="1536318"/>
          </a:xfrm>
          <a:prstGeom prst="rect">
            <a:avLst/>
          </a:prstGeom>
        </p:spPr>
        <p:txBody>
          <a:bodyPr vert="horz" wrap="square" lIns="0" tIns="35560" rIns="0" bIns="0" rtlCol="0">
            <a:spAutoFit/>
          </a:bodyPr>
          <a:lstStyle/>
          <a:p>
            <a:pPr marL="12700" marR="5080" indent="67945" algn="just">
              <a:lnSpc>
                <a:spcPts val="1270"/>
              </a:lnSpc>
              <a:spcBef>
                <a:spcPts val="280"/>
              </a:spcBef>
            </a:pPr>
            <a:r>
              <a:rPr lang="sl" sz="1200" b="1" i="0" strike="noStrike" cap="none" spc="0" baseline="0" dirty="0">
                <a:solidFill>
                  <a:srgbClr val="000000"/>
                </a:solidFill>
                <a:effectLst/>
                <a:latin typeface="Calibri"/>
                <a:ea typeface="Calibri"/>
                <a:cs typeface="Calibri"/>
              </a:rPr>
              <a:t>Informiranje: </a:t>
            </a:r>
            <a:r>
              <a:rPr lang="sl" sz="1200" dirty="0">
                <a:solidFill>
                  <a:srgbClr val="000000"/>
                </a:solidFill>
                <a:latin typeface="Calibri"/>
                <a:ea typeface="Calibri"/>
                <a:cs typeface="Calibri"/>
              </a:rPr>
              <a:t>p</a:t>
            </a:r>
            <a:r>
              <a:rPr lang="sl" sz="1200" b="0" i="0" strike="noStrike" cap="none" spc="0" baseline="0" dirty="0">
                <a:solidFill>
                  <a:srgbClr val="000000"/>
                </a:solidFill>
                <a:effectLst/>
                <a:latin typeface="Calibri"/>
                <a:ea typeface="Calibri"/>
                <a:cs typeface="Calibri"/>
              </a:rPr>
              <a:t>olitike in zakoni so že v veljavi, ljudje pa so obveščeni le o svojih pravicah in dolžnostih (participacija ni mogoča) (primer: ljudje, ki prispejo v Nemčijo (ali katerokoli drugo državo EU), so prisiljeni živeti v begunskih centrih ali taboriščih, ko zaprosijo za azil. Dokler jim ne odobrijo azila, pogosto živijo v skupnih nastanitvah z uveljavljenimi pravili in postopki, ki jih morajo spoštovati. </a:t>
            </a:r>
            <a:endParaRPr sz="1200" dirty="0">
              <a:cs typeface="Verdana"/>
            </a:endParaRPr>
          </a:p>
        </p:txBody>
      </p:sp>
      <p:sp>
        <p:nvSpPr>
          <p:cNvPr id="29" name="object 29"/>
          <p:cNvSpPr txBox="1"/>
          <p:nvPr/>
        </p:nvSpPr>
        <p:spPr>
          <a:xfrm>
            <a:off x="4663356" y="2778902"/>
            <a:ext cx="3701652" cy="1112484"/>
          </a:xfrm>
          <a:prstGeom prst="rect">
            <a:avLst/>
          </a:prstGeom>
        </p:spPr>
        <p:txBody>
          <a:bodyPr vert="horz" wrap="square" lIns="0" tIns="34925" rIns="0" bIns="0" rtlCol="0">
            <a:spAutoFit/>
          </a:bodyPr>
          <a:lstStyle/>
          <a:p>
            <a:pPr marL="12700" marR="5080" algn="just">
              <a:lnSpc>
                <a:spcPts val="1280"/>
              </a:lnSpc>
              <a:spcBef>
                <a:spcPts val="275"/>
              </a:spcBef>
            </a:pPr>
            <a:r>
              <a:rPr lang="sl" sz="1200" b="1" i="0" strike="noStrike" cap="none" spc="0" baseline="0" dirty="0">
                <a:solidFill>
                  <a:srgbClr val="000000"/>
                </a:solidFill>
                <a:effectLst/>
                <a:latin typeface="Calibri"/>
                <a:ea typeface="Calibri"/>
                <a:cs typeface="Calibri"/>
              </a:rPr>
              <a:t>Vključenost: </a:t>
            </a:r>
            <a:r>
              <a:rPr lang="sl" sz="1200" b="0" i="0" strike="noStrike" cap="none" spc="0" baseline="0" dirty="0">
                <a:solidFill>
                  <a:srgbClr val="000000"/>
                </a:solidFill>
                <a:effectLst/>
                <a:latin typeface="Calibri"/>
                <a:ea typeface="Calibri"/>
                <a:cs typeface="Calibri"/>
              </a:rPr>
              <a:t>predhodna stopnja participacije: ljudi vprašamo po njihovih mnenjih in potrebah, na primer: posebne potrebe glede ureditve prostorov (kot ženski prostor) ali urad za pritožbe za primere diskriminacije.</a:t>
            </a:r>
          </a:p>
          <a:p>
            <a:pPr marL="12700" marR="5080" algn="just">
              <a:lnSpc>
                <a:spcPts val="1280"/>
              </a:lnSpc>
              <a:spcBef>
                <a:spcPts val="275"/>
              </a:spcBef>
            </a:pPr>
            <a:endParaRPr lang="en-US" sz="1200" dirty="0">
              <a:latin typeface="Montserrat" pitchFamily="2" charset="77"/>
              <a:cs typeface="Verdana"/>
            </a:endParaRPr>
          </a:p>
          <a:p>
            <a:pPr marL="12700" marR="5080" algn="just">
              <a:lnSpc>
                <a:spcPts val="1280"/>
              </a:lnSpc>
              <a:spcBef>
                <a:spcPts val="275"/>
              </a:spcBef>
            </a:pPr>
            <a:endParaRPr sz="1200" dirty="0">
              <a:latin typeface="Montserrat" pitchFamily="2" charset="77"/>
              <a:cs typeface="Verdana"/>
            </a:endParaRPr>
          </a:p>
        </p:txBody>
      </p:sp>
      <p:sp>
        <p:nvSpPr>
          <p:cNvPr id="33" name="object 33"/>
          <p:cNvSpPr txBox="1"/>
          <p:nvPr/>
        </p:nvSpPr>
        <p:spPr>
          <a:xfrm>
            <a:off x="4631556" y="4148660"/>
            <a:ext cx="3733452" cy="1202252"/>
          </a:xfrm>
          <a:prstGeom prst="rect">
            <a:avLst/>
          </a:prstGeom>
        </p:spPr>
        <p:txBody>
          <a:bodyPr vert="horz" wrap="square" lIns="0" tIns="34925" rIns="0" bIns="0" rtlCol="0">
            <a:spAutoFit/>
          </a:bodyPr>
          <a:lstStyle/>
          <a:p>
            <a:pPr marL="12700" marR="5080" algn="just">
              <a:lnSpc>
                <a:spcPts val="1280"/>
              </a:lnSpc>
              <a:spcBef>
                <a:spcPts val="275"/>
              </a:spcBef>
            </a:pPr>
            <a:r>
              <a:rPr lang="sl" sz="1200" b="1" i="0" strike="noStrike" cap="none" spc="0" baseline="0" dirty="0">
                <a:solidFill>
                  <a:srgbClr val="000000"/>
                </a:solidFill>
                <a:effectLst/>
                <a:latin typeface="Calibri"/>
                <a:ea typeface="Calibri"/>
                <a:cs typeface="Calibri"/>
              </a:rPr>
              <a:t>Soodločanje</a:t>
            </a:r>
            <a:r>
              <a:rPr lang="sl" sz="1200" b="0" i="0" strike="noStrike" cap="none" spc="0" baseline="0" dirty="0">
                <a:solidFill>
                  <a:srgbClr val="000000"/>
                </a:solidFill>
                <a:effectLst/>
                <a:latin typeface="Calibri"/>
                <a:ea typeface="Calibri"/>
                <a:cs typeface="Calibri"/>
              </a:rPr>
              <a:t>: angažiranje v uveljavljenih strukturah, kot so posvetovalni organi za migrante, platforme za e-participacijo, ustanavljanje združenj in iniciativ, ki omogoča zagovarjanje določenih sprememb (primer: zagovorništvo in posvetovanje politikov za spremembo zakonodaje za olajšanje azilnih postopkov ali za boljše razmere v begunskih centrih).</a:t>
            </a:r>
            <a:endParaRPr sz="1200" dirty="0">
              <a:cs typeface="Verdana"/>
            </a:endParaRPr>
          </a:p>
        </p:txBody>
      </p:sp>
      <p:sp>
        <p:nvSpPr>
          <p:cNvPr id="34" name="object 34"/>
          <p:cNvSpPr txBox="1"/>
          <p:nvPr/>
        </p:nvSpPr>
        <p:spPr>
          <a:xfrm>
            <a:off x="4614862" y="5816009"/>
            <a:ext cx="2819052" cy="1202893"/>
          </a:xfrm>
          <a:prstGeom prst="rect">
            <a:avLst/>
          </a:prstGeom>
        </p:spPr>
        <p:txBody>
          <a:bodyPr vert="horz" wrap="square" lIns="0" tIns="35560" rIns="0" bIns="0" rtlCol="0">
            <a:spAutoFit/>
          </a:bodyPr>
          <a:lstStyle/>
          <a:p>
            <a:pPr marL="12700" marR="5080" algn="just">
              <a:lnSpc>
                <a:spcPts val="1270"/>
              </a:lnSpc>
              <a:spcBef>
                <a:spcPts val="280"/>
              </a:spcBef>
            </a:pPr>
            <a:r>
              <a:rPr lang="sl" sz="1200" b="1" i="0" strike="noStrike" cap="none" spc="0" baseline="0" dirty="0">
                <a:solidFill>
                  <a:srgbClr val="000000"/>
                </a:solidFill>
                <a:effectLst/>
                <a:latin typeface="Calibri"/>
                <a:ea typeface="Calibri"/>
                <a:cs typeface="Calibri"/>
              </a:rPr>
              <a:t>Odločanje: </a:t>
            </a:r>
            <a:r>
              <a:rPr lang="sl" sz="1200" b="0" i="0" strike="noStrike" cap="none" spc="0" baseline="0" dirty="0">
                <a:solidFill>
                  <a:srgbClr val="000000"/>
                </a:solidFill>
                <a:effectLst/>
                <a:latin typeface="Calibri"/>
                <a:ea typeface="Calibri"/>
                <a:cs typeface="Calibri"/>
              </a:rPr>
              <a:t>ljudje z volilno pravico lahko z večino glasov vplivajo na politiko. Ta stopnja participacije je dostopna le, če smete glasovati na državnih ali lokalnih volitvah. V nekaterih državah podpišete peticijo, tudi če nimate volilne pravice. Vedno se lahko udeležite demonstracije!</a:t>
            </a:r>
          </a:p>
        </p:txBody>
      </p:sp>
      <p:cxnSp>
        <p:nvCxnSpPr>
          <p:cNvPr id="3" name="Straight Connector 2">
            <a:extLst>
              <a:ext uri="{FF2B5EF4-FFF2-40B4-BE49-F238E27FC236}">
                <a16:creationId xmlns:a16="http://schemas.microsoft.com/office/drawing/2014/main" xmlns="" id="{144AB705-FE34-6163-BAE5-CFE5A5389FC5}"/>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74F72E48-68EC-6115-A18E-5C60C2F8D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283" y="1747613"/>
            <a:ext cx="561975" cy="66675"/>
          </a:xfrm>
          <a:custGeom>
            <a:avLst/>
            <a:gdLst/>
            <a:ahLst/>
            <a:cxnLst/>
            <a:rect l="l" t="t" r="r" b="b"/>
            <a:pathLst>
              <a:path w="561975" h="66675">
                <a:moveTo>
                  <a:pt x="561974" y="66674"/>
                </a:moveTo>
                <a:lnTo>
                  <a:pt x="0" y="66674"/>
                </a:lnTo>
                <a:lnTo>
                  <a:pt x="0" y="0"/>
                </a:lnTo>
                <a:lnTo>
                  <a:pt x="561974" y="0"/>
                </a:lnTo>
                <a:lnTo>
                  <a:pt x="561974" y="66674"/>
                </a:lnTo>
                <a:close/>
              </a:path>
            </a:pathLst>
          </a:custGeom>
          <a:solidFill>
            <a:srgbClr val="0C45A6"/>
          </a:solidFill>
        </p:spPr>
        <p:txBody>
          <a:bodyPr wrap="square" lIns="0" tIns="0" rIns="0" bIns="0" rtlCol="0"/>
          <a:lstStyle/>
          <a:p>
            <a:endParaRPr/>
          </a:p>
        </p:txBody>
      </p:sp>
      <p:pic>
        <p:nvPicPr>
          <p:cNvPr id="3" name="object 3"/>
          <p:cNvPicPr/>
          <p:nvPr/>
        </p:nvPicPr>
        <p:blipFill>
          <a:blip r:embed="rId2"/>
          <a:stretch>
            <a:fillRect/>
          </a:stretch>
        </p:blipFill>
        <p:spPr>
          <a:xfrm>
            <a:off x="6661290" y="2525653"/>
            <a:ext cx="800878" cy="1091750"/>
          </a:xfrm>
          <a:prstGeom prst="rect">
            <a:avLst/>
          </a:prstGeom>
        </p:spPr>
      </p:pic>
      <p:pic>
        <p:nvPicPr>
          <p:cNvPr id="4" name="object 4"/>
          <p:cNvPicPr/>
          <p:nvPr/>
        </p:nvPicPr>
        <p:blipFill>
          <a:blip r:embed="rId3"/>
          <a:stretch>
            <a:fillRect/>
          </a:stretch>
        </p:blipFill>
        <p:spPr>
          <a:xfrm>
            <a:off x="8994851" y="2504754"/>
            <a:ext cx="760999" cy="1112648"/>
          </a:xfrm>
          <a:prstGeom prst="rect">
            <a:avLst/>
          </a:prstGeom>
        </p:spPr>
      </p:pic>
      <p:pic>
        <p:nvPicPr>
          <p:cNvPr id="5" name="object 5"/>
          <p:cNvPicPr/>
          <p:nvPr/>
        </p:nvPicPr>
        <p:blipFill>
          <a:blip r:embed="rId4"/>
          <a:stretch>
            <a:fillRect/>
          </a:stretch>
        </p:blipFill>
        <p:spPr>
          <a:xfrm>
            <a:off x="7742270" y="1291280"/>
            <a:ext cx="1110368" cy="1102299"/>
          </a:xfrm>
          <a:prstGeom prst="rect">
            <a:avLst/>
          </a:prstGeom>
        </p:spPr>
      </p:pic>
      <p:pic>
        <p:nvPicPr>
          <p:cNvPr id="6" name="object 6"/>
          <p:cNvPicPr/>
          <p:nvPr/>
        </p:nvPicPr>
        <p:blipFill>
          <a:blip r:embed="rId5"/>
          <a:stretch>
            <a:fillRect/>
          </a:stretch>
        </p:blipFill>
        <p:spPr>
          <a:xfrm>
            <a:off x="9187458" y="25564"/>
            <a:ext cx="566141" cy="1139397"/>
          </a:xfrm>
          <a:prstGeom prst="rect">
            <a:avLst/>
          </a:prstGeom>
        </p:spPr>
      </p:pic>
      <p:pic>
        <p:nvPicPr>
          <p:cNvPr id="7" name="object 7"/>
          <p:cNvPicPr/>
          <p:nvPr/>
        </p:nvPicPr>
        <p:blipFill>
          <a:blip r:embed="rId6"/>
          <a:stretch>
            <a:fillRect/>
          </a:stretch>
        </p:blipFill>
        <p:spPr>
          <a:xfrm>
            <a:off x="6536435" y="5145"/>
            <a:ext cx="1037260" cy="2391575"/>
          </a:xfrm>
          <a:prstGeom prst="rect">
            <a:avLst/>
          </a:prstGeom>
        </p:spPr>
      </p:pic>
      <p:pic>
        <p:nvPicPr>
          <p:cNvPr id="8" name="object 8"/>
          <p:cNvPicPr/>
          <p:nvPr/>
        </p:nvPicPr>
        <p:blipFill>
          <a:blip r:embed="rId7"/>
          <a:stretch>
            <a:fillRect/>
          </a:stretch>
        </p:blipFill>
        <p:spPr>
          <a:xfrm>
            <a:off x="7720956" y="3452"/>
            <a:ext cx="1066738" cy="1158769"/>
          </a:xfrm>
          <a:prstGeom prst="rect">
            <a:avLst/>
          </a:prstGeom>
        </p:spPr>
      </p:pic>
      <p:pic>
        <p:nvPicPr>
          <p:cNvPr id="9" name="object 9"/>
          <p:cNvPicPr/>
          <p:nvPr/>
        </p:nvPicPr>
        <p:blipFill>
          <a:blip r:embed="rId8"/>
          <a:stretch>
            <a:fillRect/>
          </a:stretch>
        </p:blipFill>
        <p:spPr>
          <a:xfrm>
            <a:off x="7709854" y="2501665"/>
            <a:ext cx="1168357" cy="1115737"/>
          </a:xfrm>
          <a:prstGeom prst="rect">
            <a:avLst/>
          </a:prstGeom>
        </p:spPr>
      </p:pic>
      <p:pic>
        <p:nvPicPr>
          <p:cNvPr id="10" name="object 10"/>
          <p:cNvPicPr/>
          <p:nvPr/>
        </p:nvPicPr>
        <p:blipFill>
          <a:blip r:embed="rId9"/>
          <a:stretch>
            <a:fillRect/>
          </a:stretch>
        </p:blipFill>
        <p:spPr>
          <a:xfrm>
            <a:off x="9102567" y="6207449"/>
            <a:ext cx="651215" cy="1104375"/>
          </a:xfrm>
          <a:prstGeom prst="rect">
            <a:avLst/>
          </a:prstGeom>
        </p:spPr>
      </p:pic>
      <p:pic>
        <p:nvPicPr>
          <p:cNvPr id="11" name="object 11"/>
          <p:cNvPicPr/>
          <p:nvPr/>
        </p:nvPicPr>
        <p:blipFill>
          <a:blip r:embed="rId10"/>
          <a:stretch>
            <a:fillRect/>
          </a:stretch>
        </p:blipFill>
        <p:spPr>
          <a:xfrm>
            <a:off x="9062711" y="1249623"/>
            <a:ext cx="690888" cy="1143843"/>
          </a:xfrm>
          <a:prstGeom prst="rect">
            <a:avLst/>
          </a:prstGeom>
        </p:spPr>
      </p:pic>
      <p:pic>
        <p:nvPicPr>
          <p:cNvPr id="12" name="object 12"/>
          <p:cNvPicPr/>
          <p:nvPr/>
        </p:nvPicPr>
        <p:blipFill>
          <a:blip r:embed="rId11"/>
          <a:stretch>
            <a:fillRect/>
          </a:stretch>
        </p:blipFill>
        <p:spPr>
          <a:xfrm>
            <a:off x="7859208" y="3732918"/>
            <a:ext cx="930475" cy="1131546"/>
          </a:xfrm>
          <a:prstGeom prst="rect">
            <a:avLst/>
          </a:prstGeom>
        </p:spPr>
      </p:pic>
      <p:pic>
        <p:nvPicPr>
          <p:cNvPr id="13" name="object 13"/>
          <p:cNvPicPr/>
          <p:nvPr/>
        </p:nvPicPr>
        <p:blipFill>
          <a:blip r:embed="rId12"/>
          <a:stretch>
            <a:fillRect/>
          </a:stretch>
        </p:blipFill>
        <p:spPr>
          <a:xfrm>
            <a:off x="6639433" y="3733196"/>
            <a:ext cx="842496" cy="1131667"/>
          </a:xfrm>
          <a:prstGeom prst="rect">
            <a:avLst/>
          </a:prstGeom>
        </p:spPr>
      </p:pic>
      <p:pic>
        <p:nvPicPr>
          <p:cNvPr id="14" name="object 14"/>
          <p:cNvPicPr/>
          <p:nvPr/>
        </p:nvPicPr>
        <p:blipFill>
          <a:blip r:embed="rId13"/>
          <a:stretch>
            <a:fillRect/>
          </a:stretch>
        </p:blipFill>
        <p:spPr>
          <a:xfrm>
            <a:off x="7811573" y="4930651"/>
            <a:ext cx="1028624" cy="1169568"/>
          </a:xfrm>
          <a:prstGeom prst="rect">
            <a:avLst/>
          </a:prstGeom>
        </p:spPr>
      </p:pic>
      <p:pic>
        <p:nvPicPr>
          <p:cNvPr id="15" name="object 15"/>
          <p:cNvPicPr/>
          <p:nvPr/>
        </p:nvPicPr>
        <p:blipFill>
          <a:blip r:embed="rId14"/>
          <a:stretch>
            <a:fillRect/>
          </a:stretch>
        </p:blipFill>
        <p:spPr>
          <a:xfrm>
            <a:off x="6534899" y="4963786"/>
            <a:ext cx="980196" cy="2348037"/>
          </a:xfrm>
          <a:prstGeom prst="rect">
            <a:avLst/>
          </a:prstGeom>
        </p:spPr>
      </p:pic>
      <p:pic>
        <p:nvPicPr>
          <p:cNvPr id="16" name="object 16"/>
          <p:cNvPicPr/>
          <p:nvPr/>
        </p:nvPicPr>
        <p:blipFill>
          <a:blip r:embed="rId15"/>
          <a:stretch>
            <a:fillRect/>
          </a:stretch>
        </p:blipFill>
        <p:spPr>
          <a:xfrm>
            <a:off x="9102938" y="3727001"/>
            <a:ext cx="650661" cy="1138604"/>
          </a:xfrm>
          <a:prstGeom prst="rect">
            <a:avLst/>
          </a:prstGeom>
        </p:spPr>
      </p:pic>
      <p:pic>
        <p:nvPicPr>
          <p:cNvPr id="17" name="object 17"/>
          <p:cNvPicPr/>
          <p:nvPr/>
        </p:nvPicPr>
        <p:blipFill>
          <a:blip r:embed="rId16"/>
          <a:stretch>
            <a:fillRect/>
          </a:stretch>
        </p:blipFill>
        <p:spPr>
          <a:xfrm>
            <a:off x="7881036" y="6175531"/>
            <a:ext cx="821856" cy="1136292"/>
          </a:xfrm>
          <a:prstGeom prst="rect">
            <a:avLst/>
          </a:prstGeom>
        </p:spPr>
      </p:pic>
      <p:pic>
        <p:nvPicPr>
          <p:cNvPr id="18" name="object 18"/>
          <p:cNvPicPr/>
          <p:nvPr/>
        </p:nvPicPr>
        <p:blipFill>
          <a:blip r:embed="rId17"/>
          <a:stretch>
            <a:fillRect/>
          </a:stretch>
        </p:blipFill>
        <p:spPr>
          <a:xfrm>
            <a:off x="9053100" y="4955020"/>
            <a:ext cx="700499" cy="1135664"/>
          </a:xfrm>
          <a:prstGeom prst="rect">
            <a:avLst/>
          </a:prstGeom>
        </p:spPr>
      </p:pic>
      <p:sp>
        <p:nvSpPr>
          <p:cNvPr id="19" name="object 19"/>
          <p:cNvSpPr txBox="1">
            <a:spLocks noGrp="1"/>
          </p:cNvSpPr>
          <p:nvPr>
            <p:ph type="title"/>
          </p:nvPr>
        </p:nvSpPr>
        <p:spPr>
          <a:xfrm>
            <a:off x="1734493" y="694144"/>
            <a:ext cx="5036060" cy="927100"/>
          </a:xfrm>
          <a:prstGeom prst="rect">
            <a:avLst/>
          </a:prstGeom>
        </p:spPr>
        <p:txBody>
          <a:bodyPr vert="horz" wrap="square" lIns="0" tIns="12700" rIns="0" bIns="0" rtlCol="0">
            <a:spAutoFit/>
          </a:bodyPr>
          <a:lstStyle/>
          <a:p>
            <a:pPr marL="12700" marR="5080">
              <a:lnSpc>
                <a:spcPct val="100000"/>
              </a:lnSpc>
              <a:spcBef>
                <a:spcPts val="100"/>
              </a:spcBef>
            </a:pPr>
            <a:r>
              <a:rPr lang="sl" sz="3000" b="1" i="0" strike="noStrike" cap="none" spc="0" baseline="0">
                <a:solidFill>
                  <a:srgbClr val="0C45A6"/>
                </a:solidFill>
                <a:effectLst/>
                <a:latin typeface="Calibri"/>
                <a:ea typeface="Calibri"/>
                <a:cs typeface="Calibri"/>
              </a:rPr>
              <a:t>Participacija, usmerjena v raznolikost</a:t>
            </a:r>
          </a:p>
        </p:txBody>
      </p:sp>
      <p:sp>
        <p:nvSpPr>
          <p:cNvPr id="20" name="object 20"/>
          <p:cNvSpPr txBox="1"/>
          <p:nvPr/>
        </p:nvSpPr>
        <p:spPr>
          <a:xfrm>
            <a:off x="604909" y="2133600"/>
            <a:ext cx="5756008" cy="4746812"/>
          </a:xfrm>
          <a:prstGeom prst="rect">
            <a:avLst/>
          </a:prstGeom>
        </p:spPr>
        <p:txBody>
          <a:bodyPr vert="horz" wrap="square" lIns="0" tIns="34925" rIns="0" bIns="0" rtlCol="0">
            <a:spAutoFit/>
          </a:bodyPr>
          <a:lstStyle/>
          <a:p>
            <a:pPr marL="337185" marR="127635">
              <a:lnSpc>
                <a:spcPts val="1280"/>
              </a:lnSpc>
              <a:spcBef>
                <a:spcPts val="275"/>
              </a:spcBef>
            </a:pPr>
            <a:r>
              <a:rPr lang="sl" sz="1200" b="1" i="0" strike="noStrike" cap="none" spc="0" baseline="0" dirty="0">
                <a:solidFill>
                  <a:srgbClr val="0F0E0D"/>
                </a:solidFill>
                <a:effectLst/>
                <a:latin typeface="Calibri"/>
                <a:ea typeface="Calibri"/>
                <a:cs typeface="Calibri"/>
              </a:rPr>
              <a:t>Participacija, usmerjena v raznolikost, je dvosmerna strategija: za vključitev oseb z migracijskim ozadjem v oblikovanje politike je pomembno, da se spomnite na oceno potreb v poročilu EMVI, zlasti ovir za </a:t>
            </a:r>
            <a:r>
              <a:rPr lang="sl" sz="1200" b="1" i="0" strike="noStrike" cap="none" spc="0" baseline="0" dirty="0">
                <a:solidFill>
                  <a:srgbClr val="000000"/>
                </a:solidFill>
                <a:effectLst/>
                <a:latin typeface="Calibri"/>
                <a:ea typeface="Calibri"/>
                <a:cs typeface="Calibri"/>
              </a:rPr>
              <a:t>sodelovanje (npr. jezikovne ovire, različne izkušnje z diskriminacijo, rezidentski status).</a:t>
            </a:r>
            <a:endParaRPr lang="en-GB" sz="1200" b="1" dirty="0">
              <a:cs typeface="Tahoma"/>
            </a:endParaRPr>
          </a:p>
          <a:p>
            <a:pPr marL="337185" marR="127635">
              <a:lnSpc>
                <a:spcPts val="1280"/>
              </a:lnSpc>
              <a:spcBef>
                <a:spcPts val="275"/>
              </a:spcBef>
            </a:pPr>
            <a:endParaRPr sz="1200" dirty="0">
              <a:cs typeface="Tahoma"/>
            </a:endParaRPr>
          </a:p>
          <a:p>
            <a:pPr marL="363220">
              <a:lnSpc>
                <a:spcPct val="100000"/>
              </a:lnSpc>
            </a:pPr>
            <a:r>
              <a:rPr lang="sl" sz="1200" b="1" i="0" strike="noStrike" cap="none" spc="0" baseline="0" dirty="0">
                <a:solidFill>
                  <a:srgbClr val="000000"/>
                </a:solidFill>
                <a:effectLst/>
                <a:latin typeface="Calibri"/>
                <a:ea typeface="Calibri"/>
                <a:cs typeface="Calibri"/>
              </a:rPr>
              <a:t>Okvir za participacijo, usmerjen v raznolikost</a:t>
            </a:r>
            <a:endParaRPr sz="1200" dirty="0">
              <a:cs typeface="Verdana"/>
            </a:endParaRPr>
          </a:p>
          <a:p>
            <a:pPr marL="511175" indent="-139065">
              <a:lnSpc>
                <a:spcPct val="100000"/>
              </a:lnSpc>
              <a:spcBef>
                <a:spcPts val="1110"/>
              </a:spcBef>
              <a:buFont typeface="Tahoma"/>
              <a:buAutoNum type="arabicPeriod"/>
              <a:tabLst>
                <a:tab pos="511809" algn="l"/>
              </a:tabLst>
            </a:pPr>
            <a:r>
              <a:rPr lang="sl" sz="1200" b="1" i="0" strike="noStrike" cap="none" spc="0" baseline="0" dirty="0" smtClean="0">
                <a:solidFill>
                  <a:srgbClr val="000000"/>
                </a:solidFill>
                <a:effectLst/>
                <a:latin typeface="Calibri"/>
                <a:ea typeface="Calibri"/>
                <a:cs typeface="Calibri"/>
              </a:rPr>
              <a:t>Odnos:</a:t>
            </a:r>
          </a:p>
          <a:p>
            <a:pPr marL="372110">
              <a:lnSpc>
                <a:spcPct val="100000"/>
              </a:lnSpc>
              <a:spcBef>
                <a:spcPts val="1110"/>
              </a:spcBef>
              <a:tabLst>
                <a:tab pos="511809" algn="l"/>
              </a:tabLst>
            </a:pPr>
            <a:r>
              <a:rPr lang="sl" sz="1200" b="0" i="0" strike="noStrike" cap="none" spc="0" baseline="0" dirty="0" smtClean="0">
                <a:solidFill>
                  <a:srgbClr val="000000"/>
                </a:solidFill>
                <a:effectLst/>
                <a:latin typeface="Calibri"/>
                <a:ea typeface="Calibri"/>
                <a:cs typeface="Calibri"/>
              </a:rPr>
              <a:t>Odnos vseh akterjev, ki oblikujejo participativne procese, bi moral biti v osnovi refleksiven, hvaležen, zaupljiv in podpirajoč.</a:t>
            </a:r>
          </a:p>
          <a:p>
            <a:pPr marL="372110">
              <a:lnSpc>
                <a:spcPct val="100000"/>
              </a:lnSpc>
              <a:spcBef>
                <a:spcPts val="1110"/>
              </a:spcBef>
              <a:tabLst>
                <a:tab pos="511809" algn="l"/>
              </a:tabLst>
            </a:pPr>
            <a:endParaRPr sz="1200" dirty="0" smtClean="0">
              <a:cs typeface="Verdana"/>
            </a:endParaRPr>
          </a:p>
          <a:p>
            <a:pPr marL="553720" indent="-216535">
              <a:lnSpc>
                <a:spcPct val="100000"/>
              </a:lnSpc>
              <a:spcBef>
                <a:spcPts val="114"/>
              </a:spcBef>
              <a:buAutoNum type="arabicPeriod" startAt="2"/>
              <a:tabLst>
                <a:tab pos="554355" algn="l"/>
              </a:tabLst>
            </a:pPr>
            <a:r>
              <a:rPr lang="sl" sz="1200" b="1" i="0" strike="noStrike" cap="none" spc="0" baseline="0" dirty="0" smtClean="0">
                <a:solidFill>
                  <a:srgbClr val="000000"/>
                </a:solidFill>
                <a:effectLst/>
                <a:latin typeface="Calibri"/>
                <a:ea typeface="Calibri"/>
                <a:cs typeface="Calibri"/>
              </a:rPr>
              <a:t>Struktura:</a:t>
            </a:r>
          </a:p>
          <a:p>
            <a:pPr marL="553720" indent="-216535">
              <a:lnSpc>
                <a:spcPct val="100000"/>
              </a:lnSpc>
              <a:spcBef>
                <a:spcPts val="114"/>
              </a:spcBef>
              <a:buAutoNum type="arabicPeriod" startAt="2"/>
              <a:tabLst>
                <a:tab pos="554355" algn="l"/>
              </a:tabLst>
            </a:pPr>
            <a:endParaRPr lang="de-DE" sz="1200" b="1" dirty="0">
              <a:cs typeface="Verdana"/>
            </a:endParaRPr>
          </a:p>
          <a:p>
            <a:pPr marL="337185" marR="866775">
              <a:lnSpc>
                <a:spcPts val="1200"/>
              </a:lnSpc>
              <a:spcBef>
                <a:spcPts val="245"/>
              </a:spcBef>
            </a:pPr>
            <a:r>
              <a:rPr lang="sl" sz="1200" b="0" i="0" strike="noStrike" cap="none" spc="0" baseline="0" dirty="0">
                <a:solidFill>
                  <a:srgbClr val="000000"/>
                </a:solidFill>
                <a:effectLst/>
                <a:latin typeface="Calibri"/>
                <a:ea typeface="Calibri"/>
                <a:cs typeface="Calibri"/>
              </a:rPr>
              <a:t>Pravno znanje, človeški viri, časovni okvir in tudi finančni vidiki morajo biti jasni. Poleg tega je treba podati razlago področja delovanja. Pomembni so redni sestanki in dialog ter opredelitev ciljne skupine</a:t>
            </a:r>
            <a:r>
              <a:rPr lang="sl" sz="1200" b="0" i="0" strike="noStrike" cap="none" spc="0" baseline="0" dirty="0" smtClean="0">
                <a:solidFill>
                  <a:srgbClr val="000000"/>
                </a:solidFill>
                <a:effectLst/>
                <a:latin typeface="Calibri"/>
                <a:ea typeface="Calibri"/>
                <a:cs typeface="Calibri"/>
              </a:rPr>
              <a:t>.</a:t>
            </a:r>
          </a:p>
          <a:p>
            <a:pPr marL="337185" marR="866775">
              <a:lnSpc>
                <a:spcPts val="1200"/>
              </a:lnSpc>
              <a:spcBef>
                <a:spcPts val="245"/>
              </a:spcBef>
            </a:pPr>
            <a:endParaRPr lang="sl" sz="1200" b="0" i="0" strike="noStrike" cap="none" spc="0" baseline="0" dirty="0">
              <a:solidFill>
                <a:srgbClr val="000000"/>
              </a:solidFill>
              <a:effectLst/>
              <a:latin typeface="Calibri"/>
              <a:ea typeface="Calibri"/>
              <a:cs typeface="Calibri"/>
            </a:endParaRPr>
          </a:p>
          <a:p>
            <a:pPr marL="572770" indent="-217170">
              <a:lnSpc>
                <a:spcPts val="1695"/>
              </a:lnSpc>
              <a:buAutoNum type="arabicPeriod" startAt="3"/>
              <a:tabLst>
                <a:tab pos="573405" algn="l"/>
              </a:tabLst>
            </a:pPr>
            <a:r>
              <a:rPr lang="sl" sz="1200" b="1" i="0" strike="noStrike" cap="none" spc="0" baseline="0" dirty="0">
                <a:solidFill>
                  <a:srgbClr val="000000"/>
                </a:solidFill>
                <a:effectLst/>
                <a:latin typeface="Calibri"/>
                <a:ea typeface="Calibri"/>
                <a:cs typeface="Calibri"/>
              </a:rPr>
              <a:t>Metoda</a:t>
            </a:r>
            <a:r>
              <a:rPr lang="sl" sz="1200" b="1" i="0" strike="noStrike" cap="none" spc="0" baseline="0" dirty="0" smtClean="0">
                <a:solidFill>
                  <a:srgbClr val="000000"/>
                </a:solidFill>
                <a:effectLst/>
                <a:latin typeface="Calibri"/>
                <a:ea typeface="Calibri"/>
                <a:cs typeface="Calibri"/>
              </a:rPr>
              <a:t>:</a:t>
            </a:r>
          </a:p>
          <a:p>
            <a:pPr marL="572770" indent="-217170">
              <a:lnSpc>
                <a:spcPts val="1695"/>
              </a:lnSpc>
              <a:buAutoNum type="arabicPeriod" startAt="3"/>
              <a:tabLst>
                <a:tab pos="573405" algn="l"/>
              </a:tabLst>
            </a:pPr>
            <a:endParaRPr lang="de-DE" sz="1200" b="1" dirty="0">
              <a:cs typeface="Verdana"/>
            </a:endParaRPr>
          </a:p>
          <a:p>
            <a:pPr marL="337185" marR="1053465">
              <a:lnSpc>
                <a:spcPts val="1200"/>
              </a:lnSpc>
              <a:spcBef>
                <a:spcPts val="95"/>
              </a:spcBef>
            </a:pPr>
            <a:r>
              <a:rPr lang="sl" sz="1200" b="0" i="0" strike="noStrike" cap="none" spc="0" baseline="0" dirty="0">
                <a:solidFill>
                  <a:srgbClr val="000000"/>
                </a:solidFill>
                <a:effectLst/>
                <a:latin typeface="Calibri"/>
                <a:ea typeface="Calibri"/>
                <a:cs typeface="Calibri"/>
              </a:rPr>
              <a:t>Analiza stanja bi morala biti začetek vsake participativne dejavnosti uprave ali katerekoli druge institucije. Treba je opredeliti ciljne skupine in razviti oceno za opredelitev skupine, ki bo vključena.</a:t>
            </a:r>
            <a:endParaRPr sz="1200" dirty="0">
              <a:cs typeface="Verdana"/>
            </a:endParaRPr>
          </a:p>
          <a:p>
            <a:pPr>
              <a:lnSpc>
                <a:spcPct val="100000"/>
              </a:lnSpc>
              <a:spcBef>
                <a:spcPts val="30"/>
              </a:spcBef>
            </a:pPr>
            <a:endParaRPr sz="1550" dirty="0">
              <a:cs typeface="Verdana"/>
            </a:endParaRPr>
          </a:p>
          <a:p>
            <a:pPr marL="12700" marR="5080">
              <a:lnSpc>
                <a:spcPts val="1050"/>
              </a:lnSpc>
              <a:spcBef>
                <a:spcPts val="5"/>
              </a:spcBef>
            </a:pPr>
            <a:r>
              <a:rPr lang="sl" sz="1000" b="1" i="0" strike="noStrike" cap="none" spc="0" baseline="0" dirty="0">
                <a:solidFill>
                  <a:srgbClr val="000000"/>
                </a:solidFill>
                <a:effectLst/>
                <a:latin typeface="Calibri"/>
                <a:ea typeface="Calibri"/>
                <a:cs typeface="Calibri"/>
              </a:rPr>
              <a:t>Vir: https://awo-migration-behinderung.de/wp-content/uploads/Praxischeck-Vielfalt-Beteiligung-Inklusion-2020.pdf str. 48</a:t>
            </a:r>
            <a:endParaRPr sz="1000" dirty="0">
              <a:cs typeface="Tahoma"/>
            </a:endParaRPr>
          </a:p>
        </p:txBody>
      </p:sp>
      <p:cxnSp>
        <p:nvCxnSpPr>
          <p:cNvPr id="22" name="Straight Connector 21">
            <a:extLst>
              <a:ext uri="{FF2B5EF4-FFF2-40B4-BE49-F238E27FC236}">
                <a16:creationId xmlns:a16="http://schemas.microsoft.com/office/drawing/2014/main" xmlns="" id="{DD7D1D3F-50D4-41F3-E07B-8AF9E8888F0B}"/>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324" y="680228"/>
            <a:ext cx="8684950" cy="469900"/>
          </a:xfrm>
          <a:prstGeom prst="rect">
            <a:avLst/>
          </a:prstGeom>
        </p:spPr>
        <p:txBody>
          <a:bodyPr vert="horz" wrap="square" lIns="0" tIns="12700" rIns="0" bIns="0" rtlCol="0">
            <a:spAutoFit/>
          </a:bodyPr>
          <a:lstStyle/>
          <a:p>
            <a:pPr marL="1809750" marR="5080" indent="-1797685">
              <a:lnSpc>
                <a:spcPct val="100000"/>
              </a:lnSpc>
              <a:spcBef>
                <a:spcPts val="100"/>
              </a:spcBef>
            </a:pPr>
            <a:r>
              <a:rPr lang="sl" sz="3000" b="1" i="0" strike="noStrike" cap="none" spc="0" baseline="0">
                <a:solidFill>
                  <a:srgbClr val="0C45A6"/>
                </a:solidFill>
                <a:effectLst/>
                <a:latin typeface="Calibri"/>
                <a:ea typeface="Calibri"/>
                <a:cs typeface="Calibri"/>
              </a:rPr>
              <a:t>Politična in pravna podlaga za participacijo</a:t>
            </a:r>
            <a:endParaRPr>
              <a:latin typeface="+mn-lt"/>
            </a:endParaRPr>
          </a:p>
        </p:txBody>
      </p:sp>
      <p:sp>
        <p:nvSpPr>
          <p:cNvPr id="3" name="object 3"/>
          <p:cNvSpPr/>
          <p:nvPr/>
        </p:nvSpPr>
        <p:spPr>
          <a:xfrm>
            <a:off x="3594507" y="2027805"/>
            <a:ext cx="628650" cy="66675"/>
          </a:xfrm>
          <a:custGeom>
            <a:avLst/>
            <a:gdLst/>
            <a:ahLst/>
            <a:cxnLst/>
            <a:rect l="l" t="t" r="r" b="b"/>
            <a:pathLst>
              <a:path w="628650" h="66675">
                <a:moveTo>
                  <a:pt x="628649" y="66674"/>
                </a:moveTo>
                <a:lnTo>
                  <a:pt x="0" y="66674"/>
                </a:lnTo>
                <a:lnTo>
                  <a:pt x="0" y="0"/>
                </a:lnTo>
                <a:lnTo>
                  <a:pt x="628649" y="0"/>
                </a:lnTo>
                <a:lnTo>
                  <a:pt x="628649" y="66674"/>
                </a:lnTo>
                <a:close/>
              </a:path>
            </a:pathLst>
          </a:custGeom>
          <a:solidFill>
            <a:srgbClr val="0C45A6"/>
          </a:solidFill>
        </p:spPr>
        <p:txBody>
          <a:bodyPr wrap="square" lIns="0" tIns="0" rIns="0" bIns="0" rtlCol="0"/>
          <a:lstStyle/>
          <a:p>
            <a:endParaRPr/>
          </a:p>
        </p:txBody>
      </p:sp>
      <p:pic>
        <p:nvPicPr>
          <p:cNvPr id="5" name="object 5"/>
          <p:cNvPicPr/>
          <p:nvPr/>
        </p:nvPicPr>
        <p:blipFill>
          <a:blip r:embed="rId2"/>
          <a:stretch>
            <a:fillRect/>
          </a:stretch>
        </p:blipFill>
        <p:spPr>
          <a:xfrm>
            <a:off x="4953000" y="1142999"/>
            <a:ext cx="4572000" cy="4343401"/>
          </a:xfrm>
          <a:prstGeom prst="rect">
            <a:avLst/>
          </a:prstGeom>
        </p:spPr>
      </p:pic>
      <p:sp>
        <p:nvSpPr>
          <p:cNvPr id="7" name="object 7"/>
          <p:cNvSpPr txBox="1"/>
          <p:nvPr/>
        </p:nvSpPr>
        <p:spPr>
          <a:xfrm>
            <a:off x="518816" y="2286000"/>
            <a:ext cx="5817235" cy="8812669"/>
          </a:xfrm>
          <a:prstGeom prst="rect">
            <a:avLst/>
          </a:prstGeom>
        </p:spPr>
        <p:txBody>
          <a:bodyPr vert="horz" wrap="square" lIns="0" tIns="12700" rIns="0" bIns="0" rtlCol="0">
            <a:spAutoFit/>
          </a:bodyPr>
          <a:lstStyle/>
          <a:p>
            <a:pPr marL="12700">
              <a:lnSpc>
                <a:spcPct val="100000"/>
              </a:lnSpc>
              <a:spcBef>
                <a:spcPts val="100"/>
              </a:spcBef>
            </a:pPr>
            <a:r>
              <a:rPr lang="sl" sz="1200" b="1" i="0" strike="noStrike" cap="none" spc="0" baseline="0" dirty="0">
                <a:solidFill>
                  <a:srgbClr val="00B0F0"/>
                </a:solidFill>
                <a:effectLst/>
                <a:latin typeface="Calibri"/>
                <a:ea typeface="Calibri"/>
                <a:cs typeface="Calibri"/>
              </a:rPr>
              <a:t>Povezave z dodatnimi informacijami o politikah EU o integraciji in participaciji:</a:t>
            </a:r>
            <a:endParaRPr sz="1200" b="1" dirty="0">
              <a:solidFill>
                <a:srgbClr val="00B0F0"/>
              </a:solidFill>
              <a:cs typeface="Verdana"/>
            </a:endParaRPr>
          </a:p>
          <a:p>
            <a:pPr marL="12700" marR="257810">
              <a:lnSpc>
                <a:spcPts val="1200"/>
              </a:lnSpc>
              <a:spcBef>
                <a:spcPts val="1210"/>
              </a:spcBef>
            </a:pPr>
            <a:r>
              <a:rPr lang="sl" sz="1150" b="0" i="0" strike="noStrike" cap="none" spc="0" baseline="0" dirty="0">
                <a:solidFill>
                  <a:srgbClr val="000000"/>
                </a:solidFill>
                <a:effectLst/>
                <a:latin typeface="Calibri"/>
                <a:ea typeface="Calibri"/>
                <a:cs typeface="Calibri"/>
                <a:hlinkClick r:id="rId3" history="0"/>
              </a:rPr>
              <a:t>https://ec.europa.eu/migrant-integration/library-document/common-basic-  principles-immigrant-integration-policy-eu_en</a:t>
            </a:r>
            <a:endParaRPr sz="1150" dirty="0">
              <a:cs typeface="Verdana"/>
            </a:endParaRPr>
          </a:p>
          <a:p>
            <a:pPr marL="12700">
              <a:lnSpc>
                <a:spcPct val="100000"/>
              </a:lnSpc>
              <a:spcBef>
                <a:spcPts val="1010"/>
              </a:spcBef>
            </a:pPr>
            <a:r>
              <a:rPr lang="sl" sz="1150" b="0" i="0" strike="noStrike" cap="none" spc="0" baseline="0" dirty="0">
                <a:solidFill>
                  <a:srgbClr val="000000"/>
                </a:solidFill>
                <a:effectLst/>
                <a:latin typeface="Calibri"/>
                <a:ea typeface="Calibri"/>
                <a:cs typeface="Calibri"/>
                <a:hlinkClick r:id="rId4" history="0"/>
              </a:rPr>
              <a:t>https://rm.coe.int/168007bd26</a:t>
            </a:r>
            <a:endParaRPr sz="1150" dirty="0">
              <a:cs typeface="Verdana"/>
            </a:endParaRPr>
          </a:p>
          <a:p>
            <a:pPr marL="12700" marR="251460">
              <a:lnSpc>
                <a:spcPts val="1200"/>
              </a:lnSpc>
              <a:spcBef>
                <a:spcPts val="1210"/>
              </a:spcBef>
            </a:pPr>
            <a:r>
              <a:rPr lang="sl" sz="1150" b="0" i="0" strike="noStrike" cap="none" spc="0" baseline="0" dirty="0">
                <a:solidFill>
                  <a:srgbClr val="000000"/>
                </a:solidFill>
                <a:effectLst/>
                <a:latin typeface="Calibri"/>
                <a:ea typeface="Calibri"/>
                <a:cs typeface="Calibri"/>
                <a:hlinkClick r:id="rId5" history="0"/>
              </a:rPr>
              <a:t>https://fra.europa.eu/sites/default/files/fra_uploads/fra-2017-together-in-the-  eu_en.pdf</a:t>
            </a:r>
            <a:endParaRPr lang="de-DE" sz="1150" dirty="0">
              <a:cs typeface="Verdana"/>
            </a:endParaRPr>
          </a:p>
          <a:p>
            <a:pPr marL="12700" marR="251460">
              <a:lnSpc>
                <a:spcPts val="1200"/>
              </a:lnSpc>
              <a:spcBef>
                <a:spcPts val="1210"/>
              </a:spcBef>
            </a:pPr>
            <a:r>
              <a:rPr lang="sl" sz="1150" b="0" i="0" strike="noStrike" cap="none" spc="0" baseline="0" dirty="0">
                <a:solidFill>
                  <a:srgbClr val="000000"/>
                </a:solidFill>
                <a:effectLst/>
                <a:latin typeface="Calibri"/>
                <a:ea typeface="Calibri"/>
                <a:cs typeface="Calibri"/>
                <a:hlinkClick r:id="rId6"/>
              </a:rPr>
              <a:t>https://</a:t>
            </a:r>
            <a:r>
              <a:rPr lang="sl" sz="1150" b="0" i="0" strike="noStrike" cap="none" spc="0" baseline="0" dirty="0" smtClean="0">
                <a:solidFill>
                  <a:srgbClr val="000000"/>
                </a:solidFill>
                <a:effectLst/>
                <a:latin typeface="Calibri"/>
                <a:ea typeface="Calibri"/>
                <a:cs typeface="Calibri"/>
                <a:hlinkClick r:id="rId6"/>
              </a:rPr>
              <a:t>ec.europa.eu/commission/presscorner/detail/en/qanda_20_2179</a:t>
            </a:r>
            <a:endParaRPr lang="sl" sz="1150" b="0" i="0" strike="noStrike" cap="none" spc="0" baseline="0" dirty="0" smtClean="0">
              <a:solidFill>
                <a:srgbClr val="000000"/>
              </a:solidFill>
              <a:effectLst/>
              <a:latin typeface="Calibri"/>
              <a:ea typeface="Calibri"/>
              <a:cs typeface="Calibri"/>
            </a:endParaRPr>
          </a:p>
          <a:p>
            <a:pPr marL="12700" marR="251460">
              <a:lnSpc>
                <a:spcPts val="1200"/>
              </a:lnSpc>
              <a:spcBef>
                <a:spcPts val="1210"/>
              </a:spcBef>
            </a:pPr>
            <a:r>
              <a:rPr lang="en-GB" sz="1150" dirty="0" smtClean="0">
                <a:solidFill>
                  <a:srgbClr val="000000"/>
                </a:solidFill>
                <a:cs typeface="Calibri"/>
              </a:rPr>
              <a:t>Video</a:t>
            </a:r>
            <a:r>
              <a:rPr lang="sl-SI" sz="1150" dirty="0" smtClean="0">
                <a:solidFill>
                  <a:srgbClr val="000000"/>
                </a:solidFill>
                <a:cs typeface="Calibri"/>
              </a:rPr>
              <a:t> (v angleščini)</a:t>
            </a:r>
            <a:r>
              <a:rPr lang="en-GB" sz="1150" dirty="0" smtClean="0">
                <a:solidFill>
                  <a:srgbClr val="000000"/>
                </a:solidFill>
                <a:cs typeface="Calibri"/>
              </a:rPr>
              <a:t>: </a:t>
            </a:r>
            <a:r>
              <a:rPr lang="en-GB" sz="1150" dirty="0">
                <a:solidFill>
                  <a:srgbClr val="000000"/>
                </a:solidFill>
                <a:cs typeface="Calibri"/>
                <a:hlinkClick r:id="rId7"/>
              </a:rPr>
              <a:t>https://</a:t>
            </a:r>
            <a:r>
              <a:rPr lang="en-GB" sz="1150" dirty="0" smtClean="0">
                <a:solidFill>
                  <a:srgbClr val="000000"/>
                </a:solidFill>
                <a:cs typeface="Calibri"/>
                <a:hlinkClick r:id="rId7"/>
              </a:rPr>
              <a:t>www.youtube.com/watch?v=h-aZAdUEl4c</a:t>
            </a:r>
            <a:endParaRPr lang="sl-SI" sz="1150" dirty="0" smtClean="0">
              <a:solidFill>
                <a:srgbClr val="000000"/>
              </a:solidFill>
              <a:cs typeface="Calibri"/>
            </a:endParaRPr>
          </a:p>
          <a:p>
            <a:pPr marL="12700" marR="251460">
              <a:lnSpc>
                <a:spcPts val="1200"/>
              </a:lnSpc>
              <a:spcBef>
                <a:spcPts val="1210"/>
              </a:spcBef>
            </a:pPr>
            <a:r>
              <a:rPr lang="en-GB" sz="1150" b="1" dirty="0">
                <a:solidFill>
                  <a:srgbClr val="00B0F0"/>
                </a:solidFill>
                <a:cs typeface="Calibri"/>
              </a:rPr>
              <a:t>O </a:t>
            </a:r>
            <a:r>
              <a:rPr lang="en-GB" sz="1150" b="1" dirty="0" err="1">
                <a:solidFill>
                  <a:srgbClr val="00B0F0"/>
                </a:solidFill>
                <a:cs typeface="Calibri"/>
              </a:rPr>
              <a:t>državljanstvu</a:t>
            </a:r>
            <a:r>
              <a:rPr lang="en-GB" sz="1150" b="1" dirty="0">
                <a:solidFill>
                  <a:srgbClr val="00B0F0"/>
                </a:solidFill>
                <a:cs typeface="Calibri"/>
              </a:rPr>
              <a:t> </a:t>
            </a:r>
            <a:r>
              <a:rPr lang="en-GB" sz="1150" b="1" dirty="0" err="1">
                <a:solidFill>
                  <a:srgbClr val="00B0F0"/>
                </a:solidFill>
                <a:cs typeface="Calibri"/>
              </a:rPr>
              <a:t>državljanov</a:t>
            </a:r>
            <a:r>
              <a:rPr lang="en-GB" sz="1150" b="1" dirty="0">
                <a:solidFill>
                  <a:srgbClr val="00B0F0"/>
                </a:solidFill>
                <a:cs typeface="Calibri"/>
              </a:rPr>
              <a:t> </a:t>
            </a:r>
            <a:r>
              <a:rPr lang="en-GB" sz="1150" b="1" dirty="0" err="1">
                <a:solidFill>
                  <a:srgbClr val="00B0F0"/>
                </a:solidFill>
                <a:cs typeface="Calibri"/>
              </a:rPr>
              <a:t>tretjih</a:t>
            </a:r>
            <a:r>
              <a:rPr lang="en-GB" sz="1150" b="1" dirty="0">
                <a:solidFill>
                  <a:srgbClr val="00B0F0"/>
                </a:solidFill>
                <a:cs typeface="Calibri"/>
              </a:rPr>
              <a:t> </a:t>
            </a:r>
            <a:r>
              <a:rPr lang="en-GB" sz="1150" b="1" dirty="0" err="1">
                <a:solidFill>
                  <a:srgbClr val="00B0F0"/>
                </a:solidFill>
                <a:cs typeface="Calibri"/>
              </a:rPr>
              <a:t>držav</a:t>
            </a:r>
            <a:r>
              <a:rPr lang="en-GB" sz="1150" b="1" dirty="0">
                <a:solidFill>
                  <a:srgbClr val="00B0F0"/>
                </a:solidFill>
                <a:cs typeface="Calibri"/>
              </a:rPr>
              <a:t> v </a:t>
            </a:r>
            <a:r>
              <a:rPr lang="en-GB" sz="1150" b="1" dirty="0" smtClean="0">
                <a:solidFill>
                  <a:srgbClr val="00B0F0"/>
                </a:solidFill>
                <a:cs typeface="Calibri"/>
              </a:rPr>
              <a:t>EU</a:t>
            </a:r>
            <a:r>
              <a:rPr lang="sl-SI" sz="1150" b="1" dirty="0" smtClean="0">
                <a:solidFill>
                  <a:srgbClr val="00B0F0"/>
                </a:solidFill>
                <a:cs typeface="Calibri"/>
              </a:rPr>
              <a:t>:</a:t>
            </a:r>
          </a:p>
          <a:p>
            <a:pPr marL="12700" marR="251460">
              <a:lnSpc>
                <a:spcPts val="1200"/>
              </a:lnSpc>
              <a:spcBef>
                <a:spcPts val="1210"/>
              </a:spcBef>
            </a:pPr>
            <a:r>
              <a:rPr lang="sl-SI" sz="1150" dirty="0">
                <a:cs typeface="Calibri"/>
                <a:hlinkClick r:id="rId8"/>
              </a:rPr>
              <a:t>https://</a:t>
            </a:r>
            <a:r>
              <a:rPr lang="sl-SI" sz="1150" dirty="0" smtClean="0">
                <a:cs typeface="Calibri"/>
                <a:hlinkClick r:id="rId8"/>
              </a:rPr>
              <a:t>home-affairs.ec.europa.eu/index_en</a:t>
            </a:r>
            <a:endParaRPr lang="sl-SI" sz="1150" dirty="0" smtClean="0">
              <a:cs typeface="Calibri"/>
            </a:endParaRPr>
          </a:p>
          <a:p>
            <a:pPr marL="12700" marR="251460">
              <a:lnSpc>
                <a:spcPts val="1200"/>
              </a:lnSpc>
              <a:spcBef>
                <a:spcPts val="1210"/>
              </a:spcBef>
            </a:pPr>
            <a:r>
              <a:rPr lang="sl-SI" sz="1150" dirty="0">
                <a:cs typeface="Calibri"/>
                <a:hlinkClick r:id="rId9"/>
              </a:rPr>
              <a:t>https://</a:t>
            </a:r>
            <a:r>
              <a:rPr lang="sl-SI" sz="1150" dirty="0" smtClean="0">
                <a:cs typeface="Calibri"/>
                <a:hlinkClick r:id="rId9"/>
              </a:rPr>
              <a:t>www.idea.int/data-tools</a:t>
            </a:r>
            <a:endParaRPr lang="sl-SI" sz="1150" dirty="0" smtClean="0">
              <a:cs typeface="Calibri"/>
            </a:endParaRPr>
          </a:p>
          <a:p>
            <a:pPr marL="12700" marR="251460">
              <a:lnSpc>
                <a:spcPts val="1200"/>
              </a:lnSpc>
              <a:spcBef>
                <a:spcPts val="1210"/>
              </a:spcBef>
            </a:pPr>
            <a:r>
              <a:rPr lang="sl-SI" sz="1150" b="1" dirty="0" smtClean="0">
                <a:solidFill>
                  <a:srgbClr val="00B0F0"/>
                </a:solidFill>
                <a:cs typeface="Calibri"/>
              </a:rPr>
              <a:t>Koristne povezave za slovenski kontekst:</a:t>
            </a:r>
          </a:p>
          <a:p>
            <a:pPr marL="12700" marR="251460">
              <a:lnSpc>
                <a:spcPts val="1200"/>
              </a:lnSpc>
              <a:spcBef>
                <a:spcPts val="1210"/>
              </a:spcBef>
            </a:pPr>
            <a:r>
              <a:rPr lang="sl-SI" sz="1150" dirty="0">
                <a:solidFill>
                  <a:srgbClr val="00B0F0"/>
                </a:solidFill>
                <a:cs typeface="Calibri"/>
                <a:hlinkClick r:id="rId10"/>
              </a:rPr>
              <a:t>https://www.gov.si</a:t>
            </a:r>
            <a:r>
              <a:rPr lang="sl-SI" sz="1150" dirty="0" smtClean="0">
                <a:solidFill>
                  <a:srgbClr val="00B0F0"/>
                </a:solidFill>
                <a:cs typeface="Calibri"/>
                <a:hlinkClick r:id="rId10"/>
              </a:rPr>
              <a:t>/</a:t>
            </a:r>
            <a:endParaRPr lang="sl-SI" sz="1150" dirty="0" smtClean="0">
              <a:solidFill>
                <a:srgbClr val="00B0F0"/>
              </a:solidFill>
              <a:cs typeface="Calibri"/>
            </a:endParaRPr>
          </a:p>
          <a:p>
            <a:pPr marL="12700" marR="251460">
              <a:lnSpc>
                <a:spcPts val="1200"/>
              </a:lnSpc>
              <a:spcBef>
                <a:spcPts val="1210"/>
              </a:spcBef>
            </a:pPr>
            <a:r>
              <a:rPr lang="sl-SI" sz="1150" dirty="0" smtClean="0">
                <a:solidFill>
                  <a:srgbClr val="00B0F0"/>
                </a:solidFill>
                <a:cs typeface="Calibri"/>
                <a:hlinkClick r:id="rId11"/>
              </a:rPr>
              <a:t>https</a:t>
            </a:r>
            <a:r>
              <a:rPr lang="sl-SI" sz="1150" dirty="0">
                <a:solidFill>
                  <a:srgbClr val="00B0F0"/>
                </a:solidFill>
                <a:cs typeface="Calibri"/>
                <a:hlinkClick r:id="rId11"/>
              </a:rPr>
              <a:t>://www.dvk-rs.si/volitve-in-referendumi/lokalne-volitve</a:t>
            </a:r>
            <a:r>
              <a:rPr lang="sl-SI" sz="1150" dirty="0" smtClean="0">
                <a:solidFill>
                  <a:srgbClr val="00B0F0"/>
                </a:solidFill>
                <a:cs typeface="Calibri"/>
                <a:hlinkClick r:id="rId11"/>
              </a:rPr>
              <a:t>/</a:t>
            </a:r>
            <a:endParaRPr lang="sl-SI" sz="1150" dirty="0" smtClean="0">
              <a:solidFill>
                <a:srgbClr val="00B0F0"/>
              </a:solidFill>
              <a:cs typeface="Calibri"/>
            </a:endParaRPr>
          </a:p>
          <a:p>
            <a:pPr marL="12700" marR="251460">
              <a:lnSpc>
                <a:spcPts val="1200"/>
              </a:lnSpc>
              <a:spcBef>
                <a:spcPts val="1210"/>
              </a:spcBef>
            </a:pPr>
            <a:r>
              <a:rPr lang="sl-SI" sz="1150" dirty="0" smtClean="0">
                <a:solidFill>
                  <a:srgbClr val="00B0F0"/>
                </a:solidFill>
                <a:cs typeface="Calibri"/>
                <a:hlinkClick r:id="rId12"/>
              </a:rPr>
              <a:t>https</a:t>
            </a:r>
            <a:r>
              <a:rPr lang="sl-SI" sz="1150" dirty="0">
                <a:solidFill>
                  <a:srgbClr val="00B0F0"/>
                </a:solidFill>
                <a:cs typeface="Calibri"/>
                <a:hlinkClick r:id="rId12"/>
              </a:rPr>
              <a:t>://www.mirovni-institut.si/publikacije</a:t>
            </a:r>
            <a:r>
              <a:rPr lang="sl-SI" sz="1150" dirty="0" smtClean="0">
                <a:solidFill>
                  <a:srgbClr val="00B0F0"/>
                </a:solidFill>
                <a:cs typeface="Calibri"/>
                <a:hlinkClick r:id="rId12"/>
              </a:rPr>
              <a:t>/</a:t>
            </a:r>
            <a:endParaRPr lang="sl-SI" sz="1150" dirty="0" smtClean="0">
              <a:solidFill>
                <a:srgbClr val="00B0F0"/>
              </a:solidFill>
              <a:cs typeface="Calibri"/>
            </a:endParaRPr>
          </a:p>
          <a:p>
            <a:pPr marL="12700" marR="251460">
              <a:lnSpc>
                <a:spcPts val="1200"/>
              </a:lnSpc>
              <a:spcBef>
                <a:spcPts val="1210"/>
              </a:spcBef>
            </a:pPr>
            <a:r>
              <a:rPr lang="sl-SI" sz="1150" dirty="0">
                <a:solidFill>
                  <a:srgbClr val="00B0F0"/>
                </a:solidFill>
                <a:cs typeface="Calibri"/>
                <a:hlinkClick r:id="rId13"/>
              </a:rPr>
              <a:t>https://www.varuh-rs.si/porocila-projekti/publikacije-gradiva/letna-porocila-priporocila-dz-odzivna-porocila-vlade</a:t>
            </a:r>
            <a:r>
              <a:rPr lang="sl-SI" sz="1150" dirty="0" smtClean="0">
                <a:solidFill>
                  <a:srgbClr val="00B0F0"/>
                </a:solidFill>
                <a:cs typeface="Calibri"/>
                <a:hlinkClick r:id="rId13"/>
              </a:rPr>
              <a:t>/</a:t>
            </a:r>
            <a:endParaRPr lang="sl-SI" sz="1150" dirty="0" smtClean="0">
              <a:solidFill>
                <a:srgbClr val="00B0F0"/>
              </a:solidFill>
              <a:cs typeface="Calibri"/>
            </a:endParaRPr>
          </a:p>
          <a:p>
            <a:pPr marL="12700" marR="251460">
              <a:lnSpc>
                <a:spcPts val="1200"/>
              </a:lnSpc>
              <a:spcBef>
                <a:spcPts val="1210"/>
              </a:spcBef>
            </a:pPr>
            <a:r>
              <a:rPr lang="sl-SI" sz="1150" dirty="0">
                <a:solidFill>
                  <a:srgbClr val="00B0F0"/>
                </a:solidFill>
                <a:cs typeface="Calibri"/>
                <a:hlinkClick r:id="rId14"/>
              </a:rPr>
              <a:t>https://zagovornik.si/izdelki-zagovornika/letno-porocilo</a:t>
            </a:r>
            <a:r>
              <a:rPr lang="sl-SI" sz="1150" dirty="0" smtClean="0">
                <a:solidFill>
                  <a:srgbClr val="00B0F0"/>
                </a:solidFill>
                <a:cs typeface="Calibri"/>
                <a:hlinkClick r:id="rId14"/>
              </a:rPr>
              <a:t>/</a:t>
            </a:r>
            <a:endParaRPr lang="sl-SI" sz="1150" dirty="0" smtClean="0">
              <a:solidFill>
                <a:srgbClr val="00B0F0"/>
              </a:solidFill>
              <a:cs typeface="Calibri"/>
            </a:endParaRPr>
          </a:p>
          <a:p>
            <a:pPr marL="12700" marR="251460">
              <a:lnSpc>
                <a:spcPts val="1200"/>
              </a:lnSpc>
              <a:spcBef>
                <a:spcPts val="1210"/>
              </a:spcBef>
            </a:pPr>
            <a:endParaRPr lang="sl-SI" sz="1150" dirty="0" smtClean="0">
              <a:solidFill>
                <a:srgbClr val="00B0F0"/>
              </a:solidFill>
              <a:cs typeface="Calibri"/>
            </a:endParaRPr>
          </a:p>
          <a:p>
            <a:pPr marL="12700" marR="251460">
              <a:lnSpc>
                <a:spcPts val="1200"/>
              </a:lnSpc>
              <a:spcBef>
                <a:spcPts val="1210"/>
              </a:spcBef>
            </a:pPr>
            <a:endParaRPr lang="sl-SI" sz="1150" dirty="0" smtClean="0">
              <a:solidFill>
                <a:srgbClr val="00B0F0"/>
              </a:solidFill>
              <a:cs typeface="Calibri"/>
            </a:endParaRPr>
          </a:p>
          <a:p>
            <a:pPr marL="12700" marR="251460">
              <a:lnSpc>
                <a:spcPts val="1200"/>
              </a:lnSpc>
              <a:spcBef>
                <a:spcPts val="1210"/>
              </a:spcBef>
            </a:pPr>
            <a:endParaRPr lang="sl-SI" sz="1150" dirty="0" smtClean="0">
              <a:solidFill>
                <a:srgbClr val="00B0F0"/>
              </a:solidFill>
              <a:cs typeface="Calibri"/>
            </a:endParaRPr>
          </a:p>
          <a:p>
            <a:pPr marL="12700" marR="251460">
              <a:lnSpc>
                <a:spcPts val="1200"/>
              </a:lnSpc>
              <a:spcBef>
                <a:spcPts val="1210"/>
              </a:spcBef>
            </a:pPr>
            <a:endParaRPr lang="sl-SI" sz="1150" dirty="0" smtClean="0">
              <a:solidFill>
                <a:srgbClr val="00B0F0"/>
              </a:solidFill>
              <a:cs typeface="Calibri"/>
            </a:endParaRPr>
          </a:p>
          <a:p>
            <a:pPr marL="12700" marR="251460">
              <a:lnSpc>
                <a:spcPts val="1200"/>
              </a:lnSpc>
              <a:spcBef>
                <a:spcPts val="1210"/>
              </a:spcBef>
            </a:pPr>
            <a:endParaRPr lang="sl-SI" sz="1150" b="1" dirty="0" smtClean="0">
              <a:solidFill>
                <a:srgbClr val="00B0F0"/>
              </a:solidFill>
              <a:cs typeface="Calibri"/>
            </a:endParaRPr>
          </a:p>
          <a:p>
            <a:pPr marL="12700" marR="251460">
              <a:lnSpc>
                <a:spcPts val="1200"/>
              </a:lnSpc>
              <a:spcBef>
                <a:spcPts val="1210"/>
              </a:spcBef>
            </a:pPr>
            <a:endParaRPr lang="sl-SI" sz="1150" dirty="0" smtClean="0">
              <a:cs typeface="Calibri"/>
            </a:endParaRPr>
          </a:p>
          <a:p>
            <a:pPr marL="12700" marR="251460">
              <a:lnSpc>
                <a:spcPts val="1200"/>
              </a:lnSpc>
              <a:spcBef>
                <a:spcPts val="1210"/>
              </a:spcBef>
            </a:pPr>
            <a:endParaRPr lang="sl-SI" sz="1150" b="1" dirty="0" smtClean="0">
              <a:solidFill>
                <a:srgbClr val="00B0F0"/>
              </a:solidFill>
              <a:cs typeface="Calibri"/>
            </a:endParaRPr>
          </a:p>
          <a:p>
            <a:pPr marL="12700" marR="251460">
              <a:lnSpc>
                <a:spcPts val="1200"/>
              </a:lnSpc>
              <a:spcBef>
                <a:spcPts val="1210"/>
              </a:spcBef>
            </a:pPr>
            <a:endParaRPr lang="en-GB" sz="1150" dirty="0">
              <a:solidFill>
                <a:srgbClr val="0070C0"/>
              </a:solidFill>
              <a:cs typeface="Calibri"/>
            </a:endParaRPr>
          </a:p>
          <a:p>
            <a:pPr marL="12700" marR="251460">
              <a:lnSpc>
                <a:spcPts val="1200"/>
              </a:lnSpc>
              <a:spcBef>
                <a:spcPts val="1210"/>
              </a:spcBef>
            </a:pPr>
            <a:endParaRPr lang="en-GB" sz="1150" dirty="0">
              <a:solidFill>
                <a:srgbClr val="000000"/>
              </a:solidFill>
              <a:cs typeface="Calibri"/>
            </a:endParaRPr>
          </a:p>
          <a:p>
            <a:pPr marL="12700" marR="251460">
              <a:lnSpc>
                <a:spcPts val="1200"/>
              </a:lnSpc>
              <a:spcBef>
                <a:spcPts val="1210"/>
              </a:spcBef>
            </a:pPr>
            <a:endParaRPr lang="sl" sz="1150" b="0" i="0" strike="noStrike" cap="none" spc="0" baseline="0" dirty="0" smtClean="0">
              <a:solidFill>
                <a:srgbClr val="000000"/>
              </a:solidFill>
              <a:effectLst/>
              <a:latin typeface="Calibri"/>
              <a:ea typeface="Calibri"/>
              <a:cs typeface="Calibri"/>
            </a:endParaRPr>
          </a:p>
          <a:p>
            <a:pPr marL="12700" marR="251460">
              <a:lnSpc>
                <a:spcPts val="1200"/>
              </a:lnSpc>
              <a:spcBef>
                <a:spcPts val="1210"/>
              </a:spcBef>
            </a:pPr>
            <a:endParaRPr lang="sl" sz="1150" dirty="0">
              <a:solidFill>
                <a:srgbClr val="000000"/>
              </a:solidFill>
              <a:latin typeface="Calibri"/>
              <a:cs typeface="Calibri"/>
            </a:endParaRPr>
          </a:p>
          <a:p>
            <a:pPr marL="12700" marR="251460">
              <a:lnSpc>
                <a:spcPts val="1200"/>
              </a:lnSpc>
              <a:spcBef>
                <a:spcPts val="1210"/>
              </a:spcBef>
            </a:pPr>
            <a:endParaRPr sz="1150" dirty="0">
              <a:cs typeface="Verdana"/>
            </a:endParaRPr>
          </a:p>
        </p:txBody>
      </p:sp>
      <p:cxnSp>
        <p:nvCxnSpPr>
          <p:cNvPr id="4" name="Straight Connector 3">
            <a:extLst>
              <a:ext uri="{FF2B5EF4-FFF2-40B4-BE49-F238E27FC236}">
                <a16:creationId xmlns:a16="http://schemas.microsoft.com/office/drawing/2014/main" xmlns="" id="{D3BD4105-81EF-93BC-1695-D3702D1E7FF1}"/>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AE1FF745-8DD4-20B2-A695-E9258D8C693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13" name="PoljeZBesedilom 12"/>
          <p:cNvSpPr txBox="1"/>
          <p:nvPr/>
        </p:nvSpPr>
        <p:spPr>
          <a:xfrm>
            <a:off x="6511213" y="2219217"/>
            <a:ext cx="2362200" cy="1877437"/>
          </a:xfrm>
          <a:prstGeom prst="rect">
            <a:avLst/>
          </a:prstGeom>
          <a:noFill/>
        </p:spPr>
        <p:txBody>
          <a:bodyPr wrap="square" rtlCol="0">
            <a:spAutoFit/>
          </a:bodyPr>
          <a:lstStyle/>
          <a:p>
            <a:pPr algn="ctr"/>
            <a:r>
              <a:rPr lang="sl-SI" sz="1400" b="1" dirty="0" smtClean="0"/>
              <a:t>Aktivna volilna pravica</a:t>
            </a:r>
            <a:r>
              <a:rPr lang="sl-SI" sz="1400" dirty="0" smtClean="0"/>
              <a:t>: pravica voliti</a:t>
            </a:r>
          </a:p>
          <a:p>
            <a:pPr algn="ctr"/>
            <a:r>
              <a:rPr lang="sl-SI" sz="1400" b="1" dirty="0" smtClean="0"/>
              <a:t>Pasivna volilna pravica</a:t>
            </a:r>
            <a:r>
              <a:rPr lang="sl-SI" sz="1400" dirty="0" smtClean="0"/>
              <a:t>: pravica biti izvoljen</a:t>
            </a:r>
          </a:p>
          <a:p>
            <a:pPr marL="285750" indent="-285750" algn="ctr">
              <a:buFont typeface="Arial" panose="020B0604020202020204" pitchFamily="34" charset="0"/>
              <a:buChar char="•"/>
            </a:pPr>
            <a:endParaRPr lang="sl-SI" sz="1400" dirty="0"/>
          </a:p>
          <a:p>
            <a:pPr algn="ctr"/>
            <a:r>
              <a:rPr lang="sl-SI" sz="1400" dirty="0" smtClean="0"/>
              <a:t>V primeru volitev za župana imajo tujci le aktivno volilno pravico</a:t>
            </a:r>
            <a:r>
              <a:rPr lang="sl-SI" dirty="0" smtClean="0"/>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4279" y="2310011"/>
            <a:ext cx="4327139" cy="712597"/>
          </a:xfrm>
          <a:prstGeom prst="rect">
            <a:avLst/>
          </a:prstGeom>
        </p:spPr>
        <p:txBody>
          <a:bodyPr vert="horz" wrap="square" lIns="0" tIns="31750" rIns="0" bIns="0" rtlCol="0">
            <a:spAutoFit/>
          </a:bodyPr>
          <a:lstStyle/>
          <a:p>
            <a:pPr marL="12700" marR="5080">
              <a:lnSpc>
                <a:spcPts val="5350"/>
              </a:lnSpc>
              <a:spcBef>
                <a:spcPts val="250"/>
              </a:spcBef>
            </a:pPr>
            <a:r>
              <a:rPr lang="sl" sz="4500" b="1" i="0" strike="noStrike" cap="none" spc="0" baseline="0">
                <a:solidFill>
                  <a:srgbClr val="0C45A6"/>
                </a:solidFill>
                <a:effectLst/>
                <a:latin typeface="Calibri"/>
                <a:ea typeface="Calibri"/>
                <a:cs typeface="Calibri"/>
              </a:rPr>
              <a:t>Dobra praksa</a:t>
            </a:r>
            <a:endParaRPr sz="4500">
              <a:latin typeface="+mn-lt"/>
            </a:endParaRPr>
          </a:p>
        </p:txBody>
      </p:sp>
      <p:grpSp>
        <p:nvGrpSpPr>
          <p:cNvPr id="3" name="object 3"/>
          <p:cNvGrpSpPr/>
          <p:nvPr/>
        </p:nvGrpSpPr>
        <p:grpSpPr>
          <a:xfrm>
            <a:off x="5151418" y="1778605"/>
            <a:ext cx="3869690" cy="3759200"/>
            <a:chOff x="5151418" y="1778605"/>
            <a:chExt cx="3869690" cy="3759200"/>
          </a:xfrm>
        </p:grpSpPr>
        <p:sp>
          <p:nvSpPr>
            <p:cNvPr id="4" name="object 4"/>
            <p:cNvSpPr/>
            <p:nvPr/>
          </p:nvSpPr>
          <p:spPr>
            <a:xfrm>
              <a:off x="5151418" y="1778605"/>
              <a:ext cx="3869690" cy="3759200"/>
            </a:xfrm>
            <a:custGeom>
              <a:avLst/>
              <a:gdLst/>
              <a:ahLst/>
              <a:cxnLst/>
              <a:rect l="l" t="t" r="r" b="b"/>
              <a:pathLst>
                <a:path w="3869690" h="3759200">
                  <a:moveTo>
                    <a:pt x="689278" y="3733799"/>
                  </a:moveTo>
                  <a:lnTo>
                    <a:pt x="669484" y="3733799"/>
                  </a:lnTo>
                  <a:lnTo>
                    <a:pt x="669484" y="0"/>
                  </a:lnTo>
                  <a:lnTo>
                    <a:pt x="3000242" y="0"/>
                  </a:lnTo>
                  <a:lnTo>
                    <a:pt x="3000242" y="12699"/>
                  </a:lnTo>
                  <a:lnTo>
                    <a:pt x="689309" y="12699"/>
                  </a:lnTo>
                  <a:lnTo>
                    <a:pt x="689278" y="3733799"/>
                  </a:lnTo>
                  <a:close/>
                </a:path>
                <a:path w="3869690" h="3759200">
                  <a:moveTo>
                    <a:pt x="3199972" y="3733799"/>
                  </a:moveTo>
                  <a:lnTo>
                    <a:pt x="3180142" y="3733799"/>
                  </a:lnTo>
                  <a:lnTo>
                    <a:pt x="3180173" y="12699"/>
                  </a:lnTo>
                  <a:lnTo>
                    <a:pt x="3027871" y="12699"/>
                  </a:lnTo>
                  <a:lnTo>
                    <a:pt x="3027871" y="0"/>
                  </a:lnTo>
                  <a:lnTo>
                    <a:pt x="3199972" y="0"/>
                  </a:lnTo>
                  <a:lnTo>
                    <a:pt x="3199972" y="3733799"/>
                  </a:lnTo>
                  <a:close/>
                </a:path>
                <a:path w="3869690" h="3759200">
                  <a:moveTo>
                    <a:pt x="2637362" y="761999"/>
                  </a:moveTo>
                  <a:lnTo>
                    <a:pt x="2637362" y="12699"/>
                  </a:lnTo>
                  <a:lnTo>
                    <a:pt x="2657174" y="12699"/>
                  </a:lnTo>
                  <a:lnTo>
                    <a:pt x="2657174" y="711199"/>
                  </a:lnTo>
                  <a:lnTo>
                    <a:pt x="2693202" y="711199"/>
                  </a:lnTo>
                  <a:lnTo>
                    <a:pt x="2637362" y="761999"/>
                  </a:lnTo>
                  <a:close/>
                </a:path>
                <a:path w="3869690" h="3759200">
                  <a:moveTo>
                    <a:pt x="3000242" y="711199"/>
                  </a:moveTo>
                  <a:lnTo>
                    <a:pt x="2980431" y="711199"/>
                  </a:lnTo>
                  <a:lnTo>
                    <a:pt x="2980431" y="12699"/>
                  </a:lnTo>
                  <a:lnTo>
                    <a:pt x="3000242" y="12699"/>
                  </a:lnTo>
                  <a:lnTo>
                    <a:pt x="3000242" y="711199"/>
                  </a:lnTo>
                  <a:close/>
                </a:path>
                <a:path w="3869690" h="3759200">
                  <a:moveTo>
                    <a:pt x="3303803" y="126999"/>
                  </a:moveTo>
                  <a:lnTo>
                    <a:pt x="3289563" y="126999"/>
                  </a:lnTo>
                  <a:lnTo>
                    <a:pt x="3289563" y="114299"/>
                  </a:lnTo>
                  <a:lnTo>
                    <a:pt x="3303803" y="114299"/>
                  </a:lnTo>
                  <a:lnTo>
                    <a:pt x="3303803" y="126999"/>
                  </a:lnTo>
                  <a:close/>
                </a:path>
                <a:path w="3869690" h="3759200">
                  <a:moveTo>
                    <a:pt x="1618101" y="177799"/>
                  </a:moveTo>
                  <a:lnTo>
                    <a:pt x="860998" y="177799"/>
                  </a:lnTo>
                  <a:lnTo>
                    <a:pt x="860998" y="165099"/>
                  </a:lnTo>
                  <a:lnTo>
                    <a:pt x="1618101" y="165099"/>
                  </a:lnTo>
                  <a:lnTo>
                    <a:pt x="1618101" y="177799"/>
                  </a:lnTo>
                  <a:close/>
                </a:path>
                <a:path w="3869690" h="3759200">
                  <a:moveTo>
                    <a:pt x="3232604" y="203199"/>
                  </a:moveTo>
                  <a:lnTo>
                    <a:pt x="3218364" y="203199"/>
                  </a:lnTo>
                  <a:lnTo>
                    <a:pt x="3218364" y="190499"/>
                  </a:lnTo>
                  <a:lnTo>
                    <a:pt x="3232604" y="190499"/>
                  </a:lnTo>
                  <a:lnTo>
                    <a:pt x="3232604" y="203199"/>
                  </a:lnTo>
                  <a:close/>
                </a:path>
                <a:path w="3869690" h="3759200">
                  <a:moveTo>
                    <a:pt x="3300630" y="279399"/>
                  </a:moveTo>
                  <a:lnTo>
                    <a:pt x="3292736" y="279399"/>
                  </a:lnTo>
                  <a:lnTo>
                    <a:pt x="3289563" y="266699"/>
                  </a:lnTo>
                  <a:lnTo>
                    <a:pt x="3292736" y="253999"/>
                  </a:lnTo>
                  <a:lnTo>
                    <a:pt x="3300630" y="253999"/>
                  </a:lnTo>
                  <a:lnTo>
                    <a:pt x="3303803" y="266699"/>
                  </a:lnTo>
                  <a:lnTo>
                    <a:pt x="3300630" y="279399"/>
                  </a:lnTo>
                  <a:close/>
                </a:path>
                <a:path w="3869690" h="3759200">
                  <a:moveTo>
                    <a:pt x="1158407" y="304799"/>
                  </a:moveTo>
                  <a:lnTo>
                    <a:pt x="865409" y="304799"/>
                  </a:lnTo>
                  <a:lnTo>
                    <a:pt x="860998" y="292099"/>
                  </a:lnTo>
                  <a:lnTo>
                    <a:pt x="860998" y="279399"/>
                  </a:lnTo>
                  <a:lnTo>
                    <a:pt x="1162895" y="279399"/>
                  </a:lnTo>
                  <a:lnTo>
                    <a:pt x="1162895" y="292099"/>
                  </a:lnTo>
                  <a:lnTo>
                    <a:pt x="1158407" y="304799"/>
                  </a:lnTo>
                  <a:close/>
                </a:path>
                <a:path w="3869690" h="3759200">
                  <a:moveTo>
                    <a:pt x="1613690" y="304799"/>
                  </a:moveTo>
                  <a:lnTo>
                    <a:pt x="1226664" y="304799"/>
                  </a:lnTo>
                  <a:lnTo>
                    <a:pt x="1222253" y="292099"/>
                  </a:lnTo>
                  <a:lnTo>
                    <a:pt x="1222253" y="279399"/>
                  </a:lnTo>
                  <a:lnTo>
                    <a:pt x="1618101" y="279399"/>
                  </a:lnTo>
                  <a:lnTo>
                    <a:pt x="1618101" y="292099"/>
                  </a:lnTo>
                  <a:lnTo>
                    <a:pt x="1613690" y="304799"/>
                  </a:lnTo>
                  <a:close/>
                </a:path>
                <a:path w="3869690" h="3759200">
                  <a:moveTo>
                    <a:pt x="3232604" y="342899"/>
                  </a:moveTo>
                  <a:lnTo>
                    <a:pt x="3218365" y="342899"/>
                  </a:lnTo>
                  <a:lnTo>
                    <a:pt x="3218520" y="330199"/>
                  </a:lnTo>
                  <a:lnTo>
                    <a:pt x="3232372" y="330199"/>
                  </a:lnTo>
                  <a:lnTo>
                    <a:pt x="3232604" y="342899"/>
                  </a:lnTo>
                  <a:close/>
                </a:path>
                <a:path w="3869690" h="3759200">
                  <a:moveTo>
                    <a:pt x="1319532" y="419099"/>
                  </a:moveTo>
                  <a:lnTo>
                    <a:pt x="860998" y="419099"/>
                  </a:lnTo>
                  <a:lnTo>
                    <a:pt x="860998" y="406399"/>
                  </a:lnTo>
                  <a:lnTo>
                    <a:pt x="865409" y="393699"/>
                  </a:lnTo>
                  <a:lnTo>
                    <a:pt x="1315120" y="393699"/>
                  </a:lnTo>
                  <a:lnTo>
                    <a:pt x="1319532" y="406399"/>
                  </a:lnTo>
                  <a:lnTo>
                    <a:pt x="1319532" y="419099"/>
                  </a:lnTo>
                  <a:close/>
                </a:path>
                <a:path w="3869690" h="3759200">
                  <a:moveTo>
                    <a:pt x="3303803" y="419099"/>
                  </a:moveTo>
                  <a:lnTo>
                    <a:pt x="3289563" y="419099"/>
                  </a:lnTo>
                  <a:lnTo>
                    <a:pt x="3289563" y="406399"/>
                  </a:lnTo>
                  <a:lnTo>
                    <a:pt x="3303803" y="406399"/>
                  </a:lnTo>
                  <a:lnTo>
                    <a:pt x="3303803" y="419099"/>
                  </a:lnTo>
                  <a:close/>
                </a:path>
                <a:path w="3869690" h="3759200">
                  <a:moveTo>
                    <a:pt x="3232604" y="482599"/>
                  </a:moveTo>
                  <a:lnTo>
                    <a:pt x="3218364" y="482599"/>
                  </a:lnTo>
                  <a:lnTo>
                    <a:pt x="3221537" y="469899"/>
                  </a:lnTo>
                  <a:lnTo>
                    <a:pt x="3229431" y="469899"/>
                  </a:lnTo>
                  <a:lnTo>
                    <a:pt x="3232604" y="482599"/>
                  </a:lnTo>
                  <a:close/>
                </a:path>
                <a:path w="3869690" h="3759200">
                  <a:moveTo>
                    <a:pt x="3303803" y="558799"/>
                  </a:moveTo>
                  <a:lnTo>
                    <a:pt x="3289563" y="558799"/>
                  </a:lnTo>
                  <a:lnTo>
                    <a:pt x="3289563" y="546099"/>
                  </a:lnTo>
                  <a:lnTo>
                    <a:pt x="3303803" y="546099"/>
                  </a:lnTo>
                  <a:lnTo>
                    <a:pt x="3303803" y="558799"/>
                  </a:lnTo>
                  <a:close/>
                </a:path>
                <a:path w="3869690" h="3759200">
                  <a:moveTo>
                    <a:pt x="2693202" y="711199"/>
                  </a:moveTo>
                  <a:lnTo>
                    <a:pt x="2657174" y="711199"/>
                  </a:lnTo>
                  <a:lnTo>
                    <a:pt x="2818841" y="571499"/>
                  </a:lnTo>
                  <a:lnTo>
                    <a:pt x="2848221" y="596899"/>
                  </a:lnTo>
                  <a:lnTo>
                    <a:pt x="2818841" y="596899"/>
                  </a:lnTo>
                  <a:lnTo>
                    <a:pt x="2693202" y="711199"/>
                  </a:lnTo>
                  <a:close/>
                </a:path>
                <a:path w="3869690" h="3759200">
                  <a:moveTo>
                    <a:pt x="3000242" y="761999"/>
                  </a:moveTo>
                  <a:lnTo>
                    <a:pt x="2818841" y="596899"/>
                  </a:lnTo>
                  <a:lnTo>
                    <a:pt x="2848221" y="596899"/>
                  </a:lnTo>
                  <a:lnTo>
                    <a:pt x="2980431" y="711199"/>
                  </a:lnTo>
                  <a:lnTo>
                    <a:pt x="3000242" y="711199"/>
                  </a:lnTo>
                  <a:lnTo>
                    <a:pt x="3000242" y="761999"/>
                  </a:lnTo>
                  <a:close/>
                </a:path>
                <a:path w="3869690" h="3759200">
                  <a:moveTo>
                    <a:pt x="3229431" y="634999"/>
                  </a:moveTo>
                  <a:lnTo>
                    <a:pt x="3221537" y="634999"/>
                  </a:lnTo>
                  <a:lnTo>
                    <a:pt x="3218364" y="622299"/>
                  </a:lnTo>
                  <a:lnTo>
                    <a:pt x="3221537" y="609599"/>
                  </a:lnTo>
                  <a:lnTo>
                    <a:pt x="3229431" y="609599"/>
                  </a:lnTo>
                  <a:lnTo>
                    <a:pt x="3232604" y="622299"/>
                  </a:lnTo>
                  <a:lnTo>
                    <a:pt x="3229431" y="634999"/>
                  </a:lnTo>
                  <a:close/>
                </a:path>
                <a:path w="3869690" h="3759200">
                  <a:moveTo>
                    <a:pt x="3303803" y="698499"/>
                  </a:moveTo>
                  <a:lnTo>
                    <a:pt x="3289563" y="698499"/>
                  </a:lnTo>
                  <a:lnTo>
                    <a:pt x="3289563" y="685799"/>
                  </a:lnTo>
                  <a:lnTo>
                    <a:pt x="3303803" y="685799"/>
                  </a:lnTo>
                  <a:lnTo>
                    <a:pt x="3303803" y="698499"/>
                  </a:lnTo>
                  <a:close/>
                </a:path>
                <a:path w="3869690" h="3759200">
                  <a:moveTo>
                    <a:pt x="3232604" y="774699"/>
                  </a:moveTo>
                  <a:lnTo>
                    <a:pt x="3218364" y="774699"/>
                  </a:lnTo>
                  <a:lnTo>
                    <a:pt x="3218364" y="761999"/>
                  </a:lnTo>
                  <a:lnTo>
                    <a:pt x="3232604" y="761999"/>
                  </a:lnTo>
                  <a:lnTo>
                    <a:pt x="3232604" y="774699"/>
                  </a:lnTo>
                  <a:close/>
                </a:path>
                <a:path w="3869690" h="3759200">
                  <a:moveTo>
                    <a:pt x="3303803" y="838199"/>
                  </a:moveTo>
                  <a:lnTo>
                    <a:pt x="3289563" y="838199"/>
                  </a:lnTo>
                  <a:lnTo>
                    <a:pt x="3292736" y="825499"/>
                  </a:lnTo>
                  <a:lnTo>
                    <a:pt x="3300630" y="825499"/>
                  </a:lnTo>
                  <a:lnTo>
                    <a:pt x="3303803" y="838199"/>
                  </a:lnTo>
                  <a:close/>
                </a:path>
                <a:path w="3869690" h="3759200">
                  <a:moveTo>
                    <a:pt x="3232604" y="914399"/>
                  </a:moveTo>
                  <a:lnTo>
                    <a:pt x="3218364" y="914399"/>
                  </a:lnTo>
                  <a:lnTo>
                    <a:pt x="3218364" y="901699"/>
                  </a:lnTo>
                  <a:lnTo>
                    <a:pt x="3232604" y="901699"/>
                  </a:lnTo>
                  <a:lnTo>
                    <a:pt x="3232604" y="914399"/>
                  </a:lnTo>
                  <a:close/>
                </a:path>
                <a:path w="3869690" h="3759200">
                  <a:moveTo>
                    <a:pt x="3300630" y="990599"/>
                  </a:moveTo>
                  <a:lnTo>
                    <a:pt x="3292736" y="990599"/>
                  </a:lnTo>
                  <a:lnTo>
                    <a:pt x="3289563" y="977899"/>
                  </a:lnTo>
                  <a:lnTo>
                    <a:pt x="3303803" y="977899"/>
                  </a:lnTo>
                  <a:lnTo>
                    <a:pt x="3300630" y="990599"/>
                  </a:lnTo>
                  <a:close/>
                </a:path>
                <a:path w="3869690" h="3759200">
                  <a:moveTo>
                    <a:pt x="3232604" y="1054099"/>
                  </a:moveTo>
                  <a:lnTo>
                    <a:pt x="3218364" y="1054099"/>
                  </a:lnTo>
                  <a:lnTo>
                    <a:pt x="3218364" y="1041399"/>
                  </a:lnTo>
                  <a:lnTo>
                    <a:pt x="3232604" y="1041399"/>
                  </a:lnTo>
                  <a:lnTo>
                    <a:pt x="3232604" y="1054099"/>
                  </a:lnTo>
                  <a:close/>
                </a:path>
                <a:path w="3869690" h="3759200">
                  <a:moveTo>
                    <a:pt x="3303803" y="1130299"/>
                  </a:moveTo>
                  <a:lnTo>
                    <a:pt x="3289563" y="1130299"/>
                  </a:lnTo>
                  <a:lnTo>
                    <a:pt x="3289563" y="1117599"/>
                  </a:lnTo>
                  <a:lnTo>
                    <a:pt x="3303803" y="1117599"/>
                  </a:lnTo>
                  <a:lnTo>
                    <a:pt x="3303803" y="1130299"/>
                  </a:lnTo>
                  <a:close/>
                </a:path>
                <a:path w="3869690" h="3759200">
                  <a:moveTo>
                    <a:pt x="1219776" y="1206499"/>
                  </a:moveTo>
                  <a:lnTo>
                    <a:pt x="860998" y="1206499"/>
                  </a:lnTo>
                  <a:lnTo>
                    <a:pt x="860998" y="1193799"/>
                  </a:lnTo>
                  <a:lnTo>
                    <a:pt x="865409" y="1181099"/>
                  </a:lnTo>
                  <a:lnTo>
                    <a:pt x="1215365" y="1181099"/>
                  </a:lnTo>
                  <a:lnTo>
                    <a:pt x="1219776" y="1193799"/>
                  </a:lnTo>
                  <a:lnTo>
                    <a:pt x="1219776" y="1206499"/>
                  </a:lnTo>
                  <a:close/>
                </a:path>
                <a:path w="3869690" h="3759200">
                  <a:moveTo>
                    <a:pt x="3230902" y="1193799"/>
                  </a:moveTo>
                  <a:lnTo>
                    <a:pt x="3219990" y="1193799"/>
                  </a:lnTo>
                  <a:lnTo>
                    <a:pt x="3222466" y="1181099"/>
                  </a:lnTo>
                  <a:lnTo>
                    <a:pt x="3228425" y="1181099"/>
                  </a:lnTo>
                  <a:lnTo>
                    <a:pt x="3230902" y="1193799"/>
                  </a:lnTo>
                  <a:close/>
                </a:path>
                <a:path w="3869690" h="3759200">
                  <a:moveTo>
                    <a:pt x="3229431" y="1206499"/>
                  </a:moveTo>
                  <a:lnTo>
                    <a:pt x="3221538" y="1206499"/>
                  </a:lnTo>
                  <a:lnTo>
                    <a:pt x="3218365" y="1193799"/>
                  </a:lnTo>
                  <a:lnTo>
                    <a:pt x="3232604" y="1193799"/>
                  </a:lnTo>
                  <a:lnTo>
                    <a:pt x="3229431" y="1206499"/>
                  </a:lnTo>
                  <a:close/>
                </a:path>
                <a:path w="3869690" h="3759200">
                  <a:moveTo>
                    <a:pt x="3303803" y="1269999"/>
                  </a:moveTo>
                  <a:lnTo>
                    <a:pt x="3289563" y="1269999"/>
                  </a:lnTo>
                  <a:lnTo>
                    <a:pt x="3289563" y="1257299"/>
                  </a:lnTo>
                  <a:lnTo>
                    <a:pt x="3303803" y="1257299"/>
                  </a:lnTo>
                  <a:lnTo>
                    <a:pt x="3303803" y="1269999"/>
                  </a:lnTo>
                  <a:close/>
                </a:path>
                <a:path w="3869690" h="3759200">
                  <a:moveTo>
                    <a:pt x="1095798" y="1308099"/>
                  </a:moveTo>
                  <a:lnTo>
                    <a:pt x="865409" y="1308099"/>
                  </a:lnTo>
                  <a:lnTo>
                    <a:pt x="860998" y="1295399"/>
                  </a:lnTo>
                  <a:lnTo>
                    <a:pt x="860998" y="1282699"/>
                  </a:lnTo>
                  <a:lnTo>
                    <a:pt x="1100209" y="1282699"/>
                  </a:lnTo>
                  <a:lnTo>
                    <a:pt x="1100209" y="1295399"/>
                  </a:lnTo>
                  <a:lnTo>
                    <a:pt x="1095798" y="1308099"/>
                  </a:lnTo>
                  <a:close/>
                </a:path>
                <a:path w="3869690" h="3759200">
                  <a:moveTo>
                    <a:pt x="3229431" y="1346199"/>
                  </a:moveTo>
                  <a:lnTo>
                    <a:pt x="3221537" y="1346199"/>
                  </a:lnTo>
                  <a:lnTo>
                    <a:pt x="3218364" y="1333499"/>
                  </a:lnTo>
                  <a:lnTo>
                    <a:pt x="3232604" y="1333499"/>
                  </a:lnTo>
                  <a:lnTo>
                    <a:pt x="3229431" y="1346199"/>
                  </a:lnTo>
                  <a:close/>
                </a:path>
                <a:path w="3869690" h="3759200">
                  <a:moveTo>
                    <a:pt x="1265901" y="1384299"/>
                  </a:moveTo>
                  <a:lnTo>
                    <a:pt x="860998" y="1384299"/>
                  </a:lnTo>
                  <a:lnTo>
                    <a:pt x="860998" y="1371599"/>
                  </a:lnTo>
                  <a:lnTo>
                    <a:pt x="1265901" y="1371599"/>
                  </a:lnTo>
                  <a:lnTo>
                    <a:pt x="1265901" y="1384299"/>
                  </a:lnTo>
                  <a:close/>
                </a:path>
                <a:path w="3869690" h="3759200">
                  <a:moveTo>
                    <a:pt x="3303803" y="1409699"/>
                  </a:moveTo>
                  <a:lnTo>
                    <a:pt x="3289563" y="1409699"/>
                  </a:lnTo>
                  <a:lnTo>
                    <a:pt x="3289563" y="1396999"/>
                  </a:lnTo>
                  <a:lnTo>
                    <a:pt x="3303803" y="1396999"/>
                  </a:lnTo>
                  <a:lnTo>
                    <a:pt x="3303803" y="1409699"/>
                  </a:lnTo>
                  <a:close/>
                </a:path>
                <a:path w="3869690" h="3759200">
                  <a:moveTo>
                    <a:pt x="3232372" y="1485899"/>
                  </a:moveTo>
                  <a:lnTo>
                    <a:pt x="3218519" y="1485899"/>
                  </a:lnTo>
                  <a:lnTo>
                    <a:pt x="3218364" y="1473199"/>
                  </a:lnTo>
                  <a:lnTo>
                    <a:pt x="3232604" y="1473199"/>
                  </a:lnTo>
                  <a:lnTo>
                    <a:pt x="3232372" y="1485899"/>
                  </a:lnTo>
                  <a:close/>
                </a:path>
                <a:path w="3869690" h="3759200">
                  <a:moveTo>
                    <a:pt x="3300630" y="1562099"/>
                  </a:moveTo>
                  <a:lnTo>
                    <a:pt x="3292736" y="1562099"/>
                  </a:lnTo>
                  <a:lnTo>
                    <a:pt x="3289563" y="1549399"/>
                  </a:lnTo>
                  <a:lnTo>
                    <a:pt x="3292736" y="1536699"/>
                  </a:lnTo>
                  <a:lnTo>
                    <a:pt x="3300630" y="1536699"/>
                  </a:lnTo>
                  <a:lnTo>
                    <a:pt x="3303803" y="1549399"/>
                  </a:lnTo>
                  <a:lnTo>
                    <a:pt x="3300630" y="1562099"/>
                  </a:lnTo>
                  <a:close/>
                </a:path>
                <a:path w="3869690" h="3759200">
                  <a:moveTo>
                    <a:pt x="3232604" y="1625599"/>
                  </a:moveTo>
                  <a:lnTo>
                    <a:pt x="3218364" y="1625599"/>
                  </a:lnTo>
                  <a:lnTo>
                    <a:pt x="3218364" y="1612899"/>
                  </a:lnTo>
                  <a:lnTo>
                    <a:pt x="3232604" y="1612899"/>
                  </a:lnTo>
                  <a:lnTo>
                    <a:pt x="3232604" y="1625599"/>
                  </a:lnTo>
                  <a:close/>
                </a:path>
                <a:path w="3869690" h="3759200">
                  <a:moveTo>
                    <a:pt x="3303803" y="1701799"/>
                  </a:moveTo>
                  <a:lnTo>
                    <a:pt x="3289563" y="1701799"/>
                  </a:lnTo>
                  <a:lnTo>
                    <a:pt x="3289563" y="1689099"/>
                  </a:lnTo>
                  <a:lnTo>
                    <a:pt x="3303803" y="1689099"/>
                  </a:lnTo>
                  <a:lnTo>
                    <a:pt x="3303803" y="1701799"/>
                  </a:lnTo>
                  <a:close/>
                </a:path>
                <a:path w="3869690" h="3759200">
                  <a:moveTo>
                    <a:pt x="3231985" y="1765299"/>
                  </a:moveTo>
                  <a:lnTo>
                    <a:pt x="3218906" y="1765299"/>
                  </a:lnTo>
                  <a:lnTo>
                    <a:pt x="3219990" y="1752599"/>
                  </a:lnTo>
                  <a:lnTo>
                    <a:pt x="3230902" y="1752599"/>
                  </a:lnTo>
                  <a:lnTo>
                    <a:pt x="3231985" y="1765299"/>
                  </a:lnTo>
                  <a:close/>
                </a:path>
                <a:path w="3869690" h="3759200">
                  <a:moveTo>
                    <a:pt x="1717082" y="1816099"/>
                  </a:moveTo>
                  <a:lnTo>
                    <a:pt x="860998" y="1816099"/>
                  </a:lnTo>
                  <a:lnTo>
                    <a:pt x="860998" y="1803399"/>
                  </a:lnTo>
                  <a:lnTo>
                    <a:pt x="1717082" y="1803399"/>
                  </a:lnTo>
                  <a:lnTo>
                    <a:pt x="1717082" y="1816099"/>
                  </a:lnTo>
                  <a:close/>
                </a:path>
                <a:path w="3869690" h="3759200">
                  <a:moveTo>
                    <a:pt x="3000280" y="1816099"/>
                  </a:moveTo>
                  <a:lnTo>
                    <a:pt x="1796252" y="1816099"/>
                  </a:lnTo>
                  <a:lnTo>
                    <a:pt x="1796252" y="1803399"/>
                  </a:lnTo>
                  <a:lnTo>
                    <a:pt x="3000280" y="1803399"/>
                  </a:lnTo>
                  <a:lnTo>
                    <a:pt x="3000280" y="1816099"/>
                  </a:lnTo>
                  <a:close/>
                </a:path>
                <a:path w="3869690" h="3759200">
                  <a:moveTo>
                    <a:pt x="3303803" y="1841499"/>
                  </a:moveTo>
                  <a:lnTo>
                    <a:pt x="3289563" y="1841499"/>
                  </a:lnTo>
                  <a:lnTo>
                    <a:pt x="3289563" y="1828799"/>
                  </a:lnTo>
                  <a:lnTo>
                    <a:pt x="3303803" y="1828799"/>
                  </a:lnTo>
                  <a:lnTo>
                    <a:pt x="3303803" y="1841499"/>
                  </a:lnTo>
                  <a:close/>
                </a:path>
                <a:path w="3869690" h="3759200">
                  <a:moveTo>
                    <a:pt x="3229431" y="1917699"/>
                  </a:moveTo>
                  <a:lnTo>
                    <a:pt x="3221537" y="1917699"/>
                  </a:lnTo>
                  <a:lnTo>
                    <a:pt x="3218364" y="1904999"/>
                  </a:lnTo>
                  <a:lnTo>
                    <a:pt x="3232604" y="1904999"/>
                  </a:lnTo>
                  <a:lnTo>
                    <a:pt x="3229431" y="1917699"/>
                  </a:lnTo>
                  <a:close/>
                </a:path>
                <a:path w="3869690" h="3759200">
                  <a:moveTo>
                    <a:pt x="1158406" y="1943099"/>
                  </a:moveTo>
                  <a:lnTo>
                    <a:pt x="865409" y="1943099"/>
                  </a:lnTo>
                  <a:lnTo>
                    <a:pt x="860998" y="1930399"/>
                  </a:lnTo>
                  <a:lnTo>
                    <a:pt x="865409" y="1917699"/>
                  </a:lnTo>
                  <a:lnTo>
                    <a:pt x="1158406" y="1917699"/>
                  </a:lnTo>
                  <a:lnTo>
                    <a:pt x="1162895" y="1930399"/>
                  </a:lnTo>
                  <a:lnTo>
                    <a:pt x="1158406" y="1943099"/>
                  </a:lnTo>
                  <a:close/>
                </a:path>
                <a:path w="3869690" h="3759200">
                  <a:moveTo>
                    <a:pt x="1999632" y="1943099"/>
                  </a:moveTo>
                  <a:lnTo>
                    <a:pt x="1226664" y="1943099"/>
                  </a:lnTo>
                  <a:lnTo>
                    <a:pt x="1222253" y="1930399"/>
                  </a:lnTo>
                  <a:lnTo>
                    <a:pt x="1226664" y="1917699"/>
                  </a:lnTo>
                  <a:lnTo>
                    <a:pt x="1999632" y="1917699"/>
                  </a:lnTo>
                  <a:lnTo>
                    <a:pt x="2004043" y="1930399"/>
                  </a:lnTo>
                  <a:lnTo>
                    <a:pt x="1999632" y="1943099"/>
                  </a:lnTo>
                  <a:close/>
                </a:path>
                <a:path w="3869690" h="3759200">
                  <a:moveTo>
                    <a:pt x="2540663" y="1943099"/>
                  </a:moveTo>
                  <a:lnTo>
                    <a:pt x="2087624" y="1943099"/>
                  </a:lnTo>
                  <a:lnTo>
                    <a:pt x="2083213" y="1930399"/>
                  </a:lnTo>
                  <a:lnTo>
                    <a:pt x="2087624" y="1917699"/>
                  </a:lnTo>
                  <a:lnTo>
                    <a:pt x="2540663" y="1917699"/>
                  </a:lnTo>
                  <a:lnTo>
                    <a:pt x="2545074" y="1930399"/>
                  </a:lnTo>
                  <a:lnTo>
                    <a:pt x="2540663" y="1943099"/>
                  </a:lnTo>
                  <a:close/>
                </a:path>
                <a:path w="3869690" h="3759200">
                  <a:moveTo>
                    <a:pt x="2995869" y="1943099"/>
                  </a:moveTo>
                  <a:lnTo>
                    <a:pt x="2608844" y="1943099"/>
                  </a:lnTo>
                  <a:lnTo>
                    <a:pt x="2604432" y="1930399"/>
                  </a:lnTo>
                  <a:lnTo>
                    <a:pt x="2608844" y="1917699"/>
                  </a:lnTo>
                  <a:lnTo>
                    <a:pt x="2995869" y="1917699"/>
                  </a:lnTo>
                  <a:lnTo>
                    <a:pt x="3000280" y="1930399"/>
                  </a:lnTo>
                  <a:lnTo>
                    <a:pt x="2995869" y="1943099"/>
                  </a:lnTo>
                  <a:close/>
                </a:path>
                <a:path w="3869690" h="3759200">
                  <a:moveTo>
                    <a:pt x="3303803" y="1981199"/>
                  </a:moveTo>
                  <a:lnTo>
                    <a:pt x="3289563" y="1981199"/>
                  </a:lnTo>
                  <a:lnTo>
                    <a:pt x="3289563" y="1968499"/>
                  </a:lnTo>
                  <a:lnTo>
                    <a:pt x="3303803" y="1968499"/>
                  </a:lnTo>
                  <a:lnTo>
                    <a:pt x="3303803" y="1981199"/>
                  </a:lnTo>
                  <a:close/>
                </a:path>
                <a:path w="3869690" h="3759200">
                  <a:moveTo>
                    <a:pt x="1319532" y="2057399"/>
                  </a:moveTo>
                  <a:lnTo>
                    <a:pt x="860998" y="2057399"/>
                  </a:lnTo>
                  <a:lnTo>
                    <a:pt x="860998" y="2044699"/>
                  </a:lnTo>
                  <a:lnTo>
                    <a:pt x="1319532" y="2044699"/>
                  </a:lnTo>
                  <a:lnTo>
                    <a:pt x="1319532" y="2057399"/>
                  </a:lnTo>
                  <a:close/>
                </a:path>
                <a:path w="3869690" h="3759200">
                  <a:moveTo>
                    <a:pt x="2155804" y="2057399"/>
                  </a:moveTo>
                  <a:lnTo>
                    <a:pt x="1410310" y="2057399"/>
                  </a:lnTo>
                  <a:lnTo>
                    <a:pt x="1410310" y="2044699"/>
                  </a:lnTo>
                  <a:lnTo>
                    <a:pt x="2155804" y="2044699"/>
                  </a:lnTo>
                  <a:lnTo>
                    <a:pt x="2155804" y="2057399"/>
                  </a:lnTo>
                  <a:close/>
                </a:path>
                <a:path w="3869690" h="3759200">
                  <a:moveTo>
                    <a:pt x="3231985" y="2057399"/>
                  </a:moveTo>
                  <a:lnTo>
                    <a:pt x="3218906" y="2057399"/>
                  </a:lnTo>
                  <a:lnTo>
                    <a:pt x="3218519" y="2044699"/>
                  </a:lnTo>
                  <a:lnTo>
                    <a:pt x="3232372" y="2044699"/>
                  </a:lnTo>
                  <a:lnTo>
                    <a:pt x="3231985" y="2057399"/>
                  </a:lnTo>
                  <a:close/>
                </a:path>
                <a:path w="3869690" h="3759200">
                  <a:moveTo>
                    <a:pt x="3303803" y="2120899"/>
                  </a:moveTo>
                  <a:lnTo>
                    <a:pt x="3289563" y="2120899"/>
                  </a:lnTo>
                  <a:lnTo>
                    <a:pt x="3292736" y="2108199"/>
                  </a:lnTo>
                  <a:lnTo>
                    <a:pt x="3300630" y="2108199"/>
                  </a:lnTo>
                  <a:lnTo>
                    <a:pt x="3303803" y="2120899"/>
                  </a:lnTo>
                  <a:close/>
                </a:path>
                <a:path w="3869690" h="3759200">
                  <a:moveTo>
                    <a:pt x="3232604" y="2197099"/>
                  </a:moveTo>
                  <a:lnTo>
                    <a:pt x="3218364" y="2197099"/>
                  </a:lnTo>
                  <a:lnTo>
                    <a:pt x="3218364" y="2184399"/>
                  </a:lnTo>
                  <a:lnTo>
                    <a:pt x="3232604" y="2184399"/>
                  </a:lnTo>
                  <a:lnTo>
                    <a:pt x="3232604" y="2197099"/>
                  </a:lnTo>
                  <a:close/>
                </a:path>
                <a:path w="3869690" h="3759200">
                  <a:moveTo>
                    <a:pt x="3300630" y="2273299"/>
                  </a:moveTo>
                  <a:lnTo>
                    <a:pt x="3292736" y="2273299"/>
                  </a:lnTo>
                  <a:lnTo>
                    <a:pt x="3289563" y="2260599"/>
                  </a:lnTo>
                  <a:lnTo>
                    <a:pt x="3303803" y="2260599"/>
                  </a:lnTo>
                  <a:lnTo>
                    <a:pt x="3300630" y="2273299"/>
                  </a:lnTo>
                  <a:close/>
                </a:path>
                <a:path w="3869690" h="3759200">
                  <a:moveTo>
                    <a:pt x="2234123" y="2324099"/>
                  </a:moveTo>
                  <a:lnTo>
                    <a:pt x="860998" y="2324099"/>
                  </a:lnTo>
                  <a:lnTo>
                    <a:pt x="860998" y="2311399"/>
                  </a:lnTo>
                  <a:lnTo>
                    <a:pt x="2234123" y="2311399"/>
                  </a:lnTo>
                  <a:lnTo>
                    <a:pt x="2234123" y="2324099"/>
                  </a:lnTo>
                  <a:close/>
                </a:path>
                <a:path w="3869690" h="3759200">
                  <a:moveTo>
                    <a:pt x="3000280" y="2324099"/>
                  </a:moveTo>
                  <a:lnTo>
                    <a:pt x="2313292" y="2324099"/>
                  </a:lnTo>
                  <a:lnTo>
                    <a:pt x="2313292" y="2311399"/>
                  </a:lnTo>
                  <a:lnTo>
                    <a:pt x="3000280" y="2311399"/>
                  </a:lnTo>
                  <a:lnTo>
                    <a:pt x="3000280" y="2324099"/>
                  </a:lnTo>
                  <a:close/>
                </a:path>
                <a:path w="3869690" h="3759200">
                  <a:moveTo>
                    <a:pt x="3231985" y="2336799"/>
                  </a:moveTo>
                  <a:lnTo>
                    <a:pt x="3218906" y="2336799"/>
                  </a:lnTo>
                  <a:lnTo>
                    <a:pt x="3219990" y="2324099"/>
                  </a:lnTo>
                  <a:lnTo>
                    <a:pt x="3230902" y="2324099"/>
                  </a:lnTo>
                  <a:lnTo>
                    <a:pt x="3231985" y="2336799"/>
                  </a:lnTo>
                  <a:close/>
                </a:path>
                <a:path w="3869690" h="3759200">
                  <a:moveTo>
                    <a:pt x="3303803" y="2412999"/>
                  </a:moveTo>
                  <a:lnTo>
                    <a:pt x="3289563" y="2412999"/>
                  </a:lnTo>
                  <a:lnTo>
                    <a:pt x="3289563" y="2400299"/>
                  </a:lnTo>
                  <a:lnTo>
                    <a:pt x="3303803" y="2400299"/>
                  </a:lnTo>
                  <a:lnTo>
                    <a:pt x="3303803" y="2412999"/>
                  </a:lnTo>
                  <a:close/>
                </a:path>
                <a:path w="3869690" h="3759200">
                  <a:moveTo>
                    <a:pt x="1408297" y="2451099"/>
                  </a:moveTo>
                  <a:lnTo>
                    <a:pt x="865409" y="2451099"/>
                  </a:lnTo>
                  <a:lnTo>
                    <a:pt x="860998" y="2438399"/>
                  </a:lnTo>
                  <a:lnTo>
                    <a:pt x="865409" y="2425699"/>
                  </a:lnTo>
                  <a:lnTo>
                    <a:pt x="1408297" y="2425699"/>
                  </a:lnTo>
                  <a:lnTo>
                    <a:pt x="1412786" y="2438399"/>
                  </a:lnTo>
                  <a:lnTo>
                    <a:pt x="1408297" y="2451099"/>
                  </a:lnTo>
                  <a:close/>
                </a:path>
                <a:path w="3869690" h="3759200">
                  <a:moveTo>
                    <a:pt x="1999632" y="2451099"/>
                  </a:moveTo>
                  <a:lnTo>
                    <a:pt x="1476555" y="2451099"/>
                  </a:lnTo>
                  <a:lnTo>
                    <a:pt x="1472144" y="2438399"/>
                  </a:lnTo>
                  <a:lnTo>
                    <a:pt x="1476555" y="2425699"/>
                  </a:lnTo>
                  <a:lnTo>
                    <a:pt x="1999632" y="2425699"/>
                  </a:lnTo>
                  <a:lnTo>
                    <a:pt x="2004043" y="2438399"/>
                  </a:lnTo>
                  <a:lnTo>
                    <a:pt x="1999632" y="2451099"/>
                  </a:lnTo>
                  <a:close/>
                </a:path>
                <a:path w="3869690" h="3759200">
                  <a:moveTo>
                    <a:pt x="2540663" y="2451099"/>
                  </a:moveTo>
                  <a:lnTo>
                    <a:pt x="2087624" y="2451099"/>
                  </a:lnTo>
                  <a:lnTo>
                    <a:pt x="2083213" y="2438399"/>
                  </a:lnTo>
                  <a:lnTo>
                    <a:pt x="2087624" y="2425699"/>
                  </a:lnTo>
                  <a:lnTo>
                    <a:pt x="2540663" y="2425699"/>
                  </a:lnTo>
                  <a:lnTo>
                    <a:pt x="2545074" y="2438399"/>
                  </a:lnTo>
                  <a:lnTo>
                    <a:pt x="2540663" y="2451099"/>
                  </a:lnTo>
                  <a:close/>
                </a:path>
                <a:path w="3869690" h="3759200">
                  <a:moveTo>
                    <a:pt x="2995869" y="2451099"/>
                  </a:moveTo>
                  <a:lnTo>
                    <a:pt x="2608844" y="2451099"/>
                  </a:lnTo>
                  <a:lnTo>
                    <a:pt x="2604432" y="2438399"/>
                  </a:lnTo>
                  <a:lnTo>
                    <a:pt x="2608844" y="2425699"/>
                  </a:lnTo>
                  <a:lnTo>
                    <a:pt x="2995869" y="2425699"/>
                  </a:lnTo>
                  <a:lnTo>
                    <a:pt x="3000280" y="2438399"/>
                  </a:lnTo>
                  <a:lnTo>
                    <a:pt x="2995869" y="2451099"/>
                  </a:lnTo>
                  <a:close/>
                </a:path>
                <a:path w="3869690" h="3759200">
                  <a:moveTo>
                    <a:pt x="3229431" y="2489199"/>
                  </a:moveTo>
                  <a:lnTo>
                    <a:pt x="3221537" y="2489199"/>
                  </a:lnTo>
                  <a:lnTo>
                    <a:pt x="3218364" y="2476499"/>
                  </a:lnTo>
                  <a:lnTo>
                    <a:pt x="3221537" y="2463799"/>
                  </a:lnTo>
                  <a:lnTo>
                    <a:pt x="3229431" y="2463799"/>
                  </a:lnTo>
                  <a:lnTo>
                    <a:pt x="3232604" y="2476499"/>
                  </a:lnTo>
                  <a:lnTo>
                    <a:pt x="3229431" y="2489199"/>
                  </a:lnTo>
                  <a:close/>
                </a:path>
                <a:path w="3869690" h="3759200">
                  <a:moveTo>
                    <a:pt x="3303803" y="2552699"/>
                  </a:moveTo>
                  <a:lnTo>
                    <a:pt x="3289563" y="2552699"/>
                  </a:lnTo>
                  <a:lnTo>
                    <a:pt x="3289563" y="2539999"/>
                  </a:lnTo>
                  <a:lnTo>
                    <a:pt x="3303803" y="2539999"/>
                  </a:lnTo>
                  <a:lnTo>
                    <a:pt x="3303803" y="2552699"/>
                  </a:lnTo>
                  <a:close/>
                </a:path>
                <a:path w="3869690" h="3759200">
                  <a:moveTo>
                    <a:pt x="1633811" y="2565399"/>
                  </a:moveTo>
                  <a:lnTo>
                    <a:pt x="860998" y="2565399"/>
                  </a:lnTo>
                  <a:lnTo>
                    <a:pt x="860998" y="2552699"/>
                  </a:lnTo>
                  <a:lnTo>
                    <a:pt x="1633811" y="2552699"/>
                  </a:lnTo>
                  <a:lnTo>
                    <a:pt x="1633811" y="2565399"/>
                  </a:lnTo>
                  <a:close/>
                </a:path>
                <a:path w="3869690" h="3759200">
                  <a:moveTo>
                    <a:pt x="2723999" y="2565399"/>
                  </a:moveTo>
                  <a:lnTo>
                    <a:pt x="1724435" y="2565399"/>
                  </a:lnTo>
                  <a:lnTo>
                    <a:pt x="1724435" y="2552699"/>
                  </a:lnTo>
                  <a:lnTo>
                    <a:pt x="2723999" y="2552699"/>
                  </a:lnTo>
                  <a:lnTo>
                    <a:pt x="2723999" y="2565399"/>
                  </a:lnTo>
                  <a:close/>
                </a:path>
                <a:path w="3869690" h="3759200">
                  <a:moveTo>
                    <a:pt x="3230902" y="2628899"/>
                  </a:moveTo>
                  <a:lnTo>
                    <a:pt x="3219990" y="2628899"/>
                  </a:lnTo>
                  <a:lnTo>
                    <a:pt x="3218906" y="2616199"/>
                  </a:lnTo>
                  <a:lnTo>
                    <a:pt x="3231985" y="2616199"/>
                  </a:lnTo>
                  <a:lnTo>
                    <a:pt x="3230902" y="2628899"/>
                  </a:lnTo>
                  <a:close/>
                </a:path>
                <a:path w="3869690" h="3759200">
                  <a:moveTo>
                    <a:pt x="3303803" y="2692399"/>
                  </a:moveTo>
                  <a:lnTo>
                    <a:pt x="3289563" y="2692399"/>
                  </a:lnTo>
                  <a:lnTo>
                    <a:pt x="3292736" y="2679699"/>
                  </a:lnTo>
                  <a:lnTo>
                    <a:pt x="3300630" y="2679699"/>
                  </a:lnTo>
                  <a:lnTo>
                    <a:pt x="3303803" y="2692399"/>
                  </a:lnTo>
                  <a:close/>
                </a:path>
                <a:path w="3869690" h="3759200">
                  <a:moveTo>
                    <a:pt x="3232604" y="2768599"/>
                  </a:moveTo>
                  <a:lnTo>
                    <a:pt x="3218364" y="2768599"/>
                  </a:lnTo>
                  <a:lnTo>
                    <a:pt x="3218364" y="2755899"/>
                  </a:lnTo>
                  <a:lnTo>
                    <a:pt x="3232604" y="2755899"/>
                  </a:lnTo>
                  <a:lnTo>
                    <a:pt x="3232604" y="2768599"/>
                  </a:lnTo>
                  <a:close/>
                </a:path>
                <a:path w="3869690" h="3759200">
                  <a:moveTo>
                    <a:pt x="3300630" y="2844799"/>
                  </a:moveTo>
                  <a:lnTo>
                    <a:pt x="3292736" y="2844799"/>
                  </a:lnTo>
                  <a:lnTo>
                    <a:pt x="3289563" y="2832099"/>
                  </a:lnTo>
                  <a:lnTo>
                    <a:pt x="3303803" y="2832099"/>
                  </a:lnTo>
                  <a:lnTo>
                    <a:pt x="3300630" y="2844799"/>
                  </a:lnTo>
                  <a:close/>
                </a:path>
                <a:path w="3869690" h="3759200">
                  <a:moveTo>
                    <a:pt x="1390962" y="2920999"/>
                  </a:moveTo>
                  <a:lnTo>
                    <a:pt x="865409" y="2920999"/>
                  </a:lnTo>
                  <a:lnTo>
                    <a:pt x="860998" y="2908299"/>
                  </a:lnTo>
                  <a:lnTo>
                    <a:pt x="865409" y="2895599"/>
                  </a:lnTo>
                  <a:lnTo>
                    <a:pt x="1390962" y="2895599"/>
                  </a:lnTo>
                  <a:lnTo>
                    <a:pt x="1395451" y="2908299"/>
                  </a:lnTo>
                  <a:lnTo>
                    <a:pt x="1390962" y="2920999"/>
                  </a:lnTo>
                  <a:close/>
                </a:path>
                <a:path w="3869690" h="3759200">
                  <a:moveTo>
                    <a:pt x="3232372" y="2908299"/>
                  </a:moveTo>
                  <a:lnTo>
                    <a:pt x="3218520" y="2908299"/>
                  </a:lnTo>
                  <a:lnTo>
                    <a:pt x="3218906" y="2895599"/>
                  </a:lnTo>
                  <a:lnTo>
                    <a:pt x="3231985" y="2895599"/>
                  </a:lnTo>
                  <a:lnTo>
                    <a:pt x="3232372" y="2908299"/>
                  </a:lnTo>
                  <a:close/>
                </a:path>
                <a:path w="3869690" h="3759200">
                  <a:moveTo>
                    <a:pt x="3303803" y="2984499"/>
                  </a:moveTo>
                  <a:lnTo>
                    <a:pt x="3289563" y="2984499"/>
                  </a:lnTo>
                  <a:lnTo>
                    <a:pt x="3289563" y="2971799"/>
                  </a:lnTo>
                  <a:lnTo>
                    <a:pt x="3303803" y="2971799"/>
                  </a:lnTo>
                  <a:lnTo>
                    <a:pt x="3303803" y="2984499"/>
                  </a:lnTo>
                  <a:close/>
                </a:path>
                <a:path w="3869690" h="3759200">
                  <a:moveTo>
                    <a:pt x="1100209" y="3009899"/>
                  </a:moveTo>
                  <a:lnTo>
                    <a:pt x="860998" y="3009899"/>
                  </a:lnTo>
                  <a:lnTo>
                    <a:pt x="860998" y="2997199"/>
                  </a:lnTo>
                  <a:lnTo>
                    <a:pt x="1100209" y="2997199"/>
                  </a:lnTo>
                  <a:lnTo>
                    <a:pt x="1100209" y="3009899"/>
                  </a:lnTo>
                  <a:close/>
                </a:path>
                <a:path w="3869690" h="3759200">
                  <a:moveTo>
                    <a:pt x="3232604" y="3047999"/>
                  </a:moveTo>
                  <a:lnTo>
                    <a:pt x="3218364" y="3047999"/>
                  </a:lnTo>
                  <a:lnTo>
                    <a:pt x="3221537" y="3035299"/>
                  </a:lnTo>
                  <a:lnTo>
                    <a:pt x="3229431" y="3035299"/>
                  </a:lnTo>
                  <a:lnTo>
                    <a:pt x="3232604" y="3047999"/>
                  </a:lnTo>
                  <a:close/>
                </a:path>
                <a:path w="3869690" h="3759200">
                  <a:moveTo>
                    <a:pt x="1058961" y="3098799"/>
                  </a:moveTo>
                  <a:lnTo>
                    <a:pt x="860998" y="3098799"/>
                  </a:lnTo>
                  <a:lnTo>
                    <a:pt x="860998" y="3086099"/>
                  </a:lnTo>
                  <a:lnTo>
                    <a:pt x="865409" y="3073399"/>
                  </a:lnTo>
                  <a:lnTo>
                    <a:pt x="1054549" y="3073399"/>
                  </a:lnTo>
                  <a:lnTo>
                    <a:pt x="1058961" y="3086099"/>
                  </a:lnTo>
                  <a:lnTo>
                    <a:pt x="1058961" y="3098799"/>
                  </a:lnTo>
                  <a:close/>
                </a:path>
                <a:path w="3869690" h="3759200">
                  <a:moveTo>
                    <a:pt x="3303803" y="3124199"/>
                  </a:moveTo>
                  <a:lnTo>
                    <a:pt x="3289563" y="3124199"/>
                  </a:lnTo>
                  <a:lnTo>
                    <a:pt x="3289563" y="3111499"/>
                  </a:lnTo>
                  <a:lnTo>
                    <a:pt x="3303803" y="3111499"/>
                  </a:lnTo>
                  <a:lnTo>
                    <a:pt x="3303803" y="3124199"/>
                  </a:lnTo>
                  <a:close/>
                </a:path>
                <a:path w="3869690" h="3759200">
                  <a:moveTo>
                    <a:pt x="3230902" y="3200399"/>
                  </a:moveTo>
                  <a:lnTo>
                    <a:pt x="3219990" y="3200399"/>
                  </a:lnTo>
                  <a:lnTo>
                    <a:pt x="3218906" y="3187699"/>
                  </a:lnTo>
                  <a:lnTo>
                    <a:pt x="3231985" y="3187699"/>
                  </a:lnTo>
                  <a:lnTo>
                    <a:pt x="3230902" y="3200399"/>
                  </a:lnTo>
                  <a:close/>
                </a:path>
                <a:path w="3869690" h="3759200">
                  <a:moveTo>
                    <a:pt x="3303803" y="3263899"/>
                  </a:moveTo>
                  <a:lnTo>
                    <a:pt x="3289563" y="3263899"/>
                  </a:lnTo>
                  <a:lnTo>
                    <a:pt x="3289563" y="3251199"/>
                  </a:lnTo>
                  <a:lnTo>
                    <a:pt x="3303803" y="3251199"/>
                  </a:lnTo>
                  <a:lnTo>
                    <a:pt x="3303803" y="3263899"/>
                  </a:lnTo>
                  <a:close/>
                </a:path>
                <a:path w="3869690" h="3759200">
                  <a:moveTo>
                    <a:pt x="3232604" y="3340099"/>
                  </a:moveTo>
                  <a:lnTo>
                    <a:pt x="3218364" y="3340099"/>
                  </a:lnTo>
                  <a:lnTo>
                    <a:pt x="3218364" y="3327399"/>
                  </a:lnTo>
                  <a:lnTo>
                    <a:pt x="3232604" y="3327399"/>
                  </a:lnTo>
                  <a:lnTo>
                    <a:pt x="3232604" y="3340099"/>
                  </a:lnTo>
                  <a:close/>
                </a:path>
                <a:path w="3869690" h="3759200">
                  <a:moveTo>
                    <a:pt x="3300630" y="3416299"/>
                  </a:moveTo>
                  <a:lnTo>
                    <a:pt x="3292736" y="3416299"/>
                  </a:lnTo>
                  <a:lnTo>
                    <a:pt x="3289563" y="3403599"/>
                  </a:lnTo>
                  <a:lnTo>
                    <a:pt x="3292736" y="3390899"/>
                  </a:lnTo>
                  <a:lnTo>
                    <a:pt x="3300630" y="3390899"/>
                  </a:lnTo>
                  <a:lnTo>
                    <a:pt x="3303803" y="3403599"/>
                  </a:lnTo>
                  <a:lnTo>
                    <a:pt x="3300630" y="3416299"/>
                  </a:lnTo>
                  <a:close/>
                </a:path>
                <a:path w="3869690" h="3759200">
                  <a:moveTo>
                    <a:pt x="2092500" y="3479799"/>
                  </a:moveTo>
                  <a:lnTo>
                    <a:pt x="2078415" y="3479799"/>
                  </a:lnTo>
                  <a:lnTo>
                    <a:pt x="2083059" y="3467099"/>
                  </a:lnTo>
                  <a:lnTo>
                    <a:pt x="2092191" y="3467099"/>
                  </a:lnTo>
                  <a:lnTo>
                    <a:pt x="2092500" y="3479799"/>
                  </a:lnTo>
                  <a:close/>
                </a:path>
                <a:path w="3869690" h="3759200">
                  <a:moveTo>
                    <a:pt x="3232604" y="3479799"/>
                  </a:moveTo>
                  <a:lnTo>
                    <a:pt x="3218365" y="3479799"/>
                  </a:lnTo>
                  <a:lnTo>
                    <a:pt x="3218520" y="3467099"/>
                  </a:lnTo>
                  <a:lnTo>
                    <a:pt x="3232372" y="3467099"/>
                  </a:lnTo>
                  <a:lnTo>
                    <a:pt x="3232604" y="3479799"/>
                  </a:lnTo>
                  <a:close/>
                </a:path>
                <a:path w="3869690" h="3759200">
                  <a:moveTo>
                    <a:pt x="3375078" y="3479799"/>
                  </a:moveTo>
                  <a:lnTo>
                    <a:pt x="3360839" y="3479799"/>
                  </a:lnTo>
                  <a:lnTo>
                    <a:pt x="3361071" y="3467099"/>
                  </a:lnTo>
                  <a:lnTo>
                    <a:pt x="3374924" y="3467099"/>
                  </a:lnTo>
                  <a:lnTo>
                    <a:pt x="3375078" y="3479799"/>
                  </a:lnTo>
                  <a:close/>
                </a:path>
                <a:path w="3869690" h="3759200">
                  <a:moveTo>
                    <a:pt x="1878750" y="3555999"/>
                  </a:moveTo>
                  <a:lnTo>
                    <a:pt x="1864510" y="3555999"/>
                  </a:lnTo>
                  <a:lnTo>
                    <a:pt x="1864510" y="3543299"/>
                  </a:lnTo>
                  <a:lnTo>
                    <a:pt x="1878750" y="3543299"/>
                  </a:lnTo>
                  <a:lnTo>
                    <a:pt x="1878750" y="3555999"/>
                  </a:lnTo>
                  <a:close/>
                </a:path>
                <a:path w="3869690" h="3759200">
                  <a:moveTo>
                    <a:pt x="2021301" y="3555999"/>
                  </a:moveTo>
                  <a:lnTo>
                    <a:pt x="2006984" y="3555999"/>
                  </a:lnTo>
                  <a:lnTo>
                    <a:pt x="2006984" y="3543299"/>
                  </a:lnTo>
                  <a:lnTo>
                    <a:pt x="2021301" y="3543299"/>
                  </a:lnTo>
                  <a:lnTo>
                    <a:pt x="2021301" y="3555999"/>
                  </a:lnTo>
                  <a:close/>
                </a:path>
                <a:path w="3869690" h="3759200">
                  <a:moveTo>
                    <a:pt x="2163776" y="3555999"/>
                  </a:moveTo>
                  <a:lnTo>
                    <a:pt x="2149536" y="3555999"/>
                  </a:lnTo>
                  <a:lnTo>
                    <a:pt x="2149536" y="3543299"/>
                  </a:lnTo>
                  <a:lnTo>
                    <a:pt x="2163776" y="3543299"/>
                  </a:lnTo>
                  <a:lnTo>
                    <a:pt x="2163776" y="3555999"/>
                  </a:lnTo>
                  <a:close/>
                </a:path>
                <a:path w="3869690" h="3759200">
                  <a:moveTo>
                    <a:pt x="2306250" y="3555999"/>
                  </a:moveTo>
                  <a:lnTo>
                    <a:pt x="2292010" y="3555999"/>
                  </a:lnTo>
                  <a:lnTo>
                    <a:pt x="2292010" y="3543299"/>
                  </a:lnTo>
                  <a:lnTo>
                    <a:pt x="2306250" y="3543299"/>
                  </a:lnTo>
                  <a:lnTo>
                    <a:pt x="2306250" y="3555999"/>
                  </a:lnTo>
                  <a:close/>
                </a:path>
                <a:path w="3869690" h="3759200">
                  <a:moveTo>
                    <a:pt x="3018777" y="3555999"/>
                  </a:moveTo>
                  <a:lnTo>
                    <a:pt x="3004537" y="3555999"/>
                  </a:lnTo>
                  <a:lnTo>
                    <a:pt x="3004537" y="3543299"/>
                  </a:lnTo>
                  <a:lnTo>
                    <a:pt x="3018777" y="3543299"/>
                  </a:lnTo>
                  <a:lnTo>
                    <a:pt x="3018777" y="3555999"/>
                  </a:lnTo>
                  <a:close/>
                </a:path>
                <a:path w="3869690" h="3759200">
                  <a:moveTo>
                    <a:pt x="3161328" y="3555999"/>
                  </a:moveTo>
                  <a:lnTo>
                    <a:pt x="3147089" y="3555999"/>
                  </a:lnTo>
                  <a:lnTo>
                    <a:pt x="3147089" y="3543299"/>
                  </a:lnTo>
                  <a:lnTo>
                    <a:pt x="3161328" y="3543299"/>
                  </a:lnTo>
                  <a:lnTo>
                    <a:pt x="3161328" y="3555999"/>
                  </a:lnTo>
                  <a:close/>
                </a:path>
                <a:path w="3869690" h="3759200">
                  <a:moveTo>
                    <a:pt x="3303803" y="3555999"/>
                  </a:moveTo>
                  <a:lnTo>
                    <a:pt x="3289563" y="3555999"/>
                  </a:lnTo>
                  <a:lnTo>
                    <a:pt x="3289563" y="3543299"/>
                  </a:lnTo>
                  <a:lnTo>
                    <a:pt x="3303803" y="3543299"/>
                  </a:lnTo>
                  <a:lnTo>
                    <a:pt x="3303803" y="3555999"/>
                  </a:lnTo>
                  <a:close/>
                </a:path>
                <a:path w="3869690" h="3759200">
                  <a:moveTo>
                    <a:pt x="3444729" y="3555999"/>
                  </a:moveTo>
                  <a:lnTo>
                    <a:pt x="3432115" y="3555999"/>
                  </a:lnTo>
                  <a:lnTo>
                    <a:pt x="3432115" y="3543299"/>
                  </a:lnTo>
                  <a:lnTo>
                    <a:pt x="3446354" y="3543299"/>
                  </a:lnTo>
                  <a:lnTo>
                    <a:pt x="3444729" y="3555999"/>
                  </a:lnTo>
                  <a:close/>
                </a:path>
                <a:path w="3869690" h="3759200">
                  <a:moveTo>
                    <a:pt x="524895" y="3619499"/>
                  </a:moveTo>
                  <a:lnTo>
                    <a:pt x="510655" y="3619499"/>
                  </a:lnTo>
                  <a:lnTo>
                    <a:pt x="513836" y="3606799"/>
                  </a:lnTo>
                  <a:lnTo>
                    <a:pt x="521691" y="3606799"/>
                  </a:lnTo>
                  <a:lnTo>
                    <a:pt x="524895" y="3619499"/>
                  </a:lnTo>
                  <a:close/>
                </a:path>
                <a:path w="3869690" h="3759200">
                  <a:moveTo>
                    <a:pt x="667400" y="3619499"/>
                  </a:moveTo>
                  <a:lnTo>
                    <a:pt x="653168" y="3619499"/>
                  </a:lnTo>
                  <a:lnTo>
                    <a:pt x="656372" y="3606799"/>
                  </a:lnTo>
                  <a:lnTo>
                    <a:pt x="664227" y="3606799"/>
                  </a:lnTo>
                  <a:lnTo>
                    <a:pt x="667400" y="3619499"/>
                  </a:lnTo>
                  <a:close/>
                </a:path>
                <a:path w="3869690" h="3759200">
                  <a:moveTo>
                    <a:pt x="809147" y="3619499"/>
                  </a:moveTo>
                  <a:lnTo>
                    <a:pt x="795681" y="3619499"/>
                  </a:lnTo>
                  <a:lnTo>
                    <a:pt x="798854" y="3606799"/>
                  </a:lnTo>
                  <a:lnTo>
                    <a:pt x="807832" y="3606799"/>
                  </a:lnTo>
                  <a:lnTo>
                    <a:pt x="809147" y="3619499"/>
                  </a:lnTo>
                  <a:close/>
                </a:path>
                <a:path w="3869690" h="3759200">
                  <a:moveTo>
                    <a:pt x="952473" y="3619499"/>
                  </a:moveTo>
                  <a:lnTo>
                    <a:pt x="938156" y="3619499"/>
                  </a:lnTo>
                  <a:lnTo>
                    <a:pt x="941406" y="3606799"/>
                  </a:lnTo>
                  <a:lnTo>
                    <a:pt x="949223" y="3606799"/>
                  </a:lnTo>
                  <a:lnTo>
                    <a:pt x="952473" y="3619499"/>
                  </a:lnTo>
                  <a:close/>
                </a:path>
                <a:path w="3869690" h="3759200">
                  <a:moveTo>
                    <a:pt x="1664225" y="3619499"/>
                  </a:moveTo>
                  <a:lnTo>
                    <a:pt x="1650760" y="3619499"/>
                  </a:lnTo>
                  <a:lnTo>
                    <a:pt x="1653933" y="3606799"/>
                  </a:lnTo>
                  <a:lnTo>
                    <a:pt x="1662910" y="3606799"/>
                  </a:lnTo>
                  <a:lnTo>
                    <a:pt x="1664225" y="3619499"/>
                  </a:lnTo>
                  <a:close/>
                </a:path>
                <a:path w="3869690" h="3759200">
                  <a:moveTo>
                    <a:pt x="1807474" y="3619499"/>
                  </a:moveTo>
                  <a:lnTo>
                    <a:pt x="1793234" y="3619499"/>
                  </a:lnTo>
                  <a:lnTo>
                    <a:pt x="1796407" y="3606799"/>
                  </a:lnTo>
                  <a:lnTo>
                    <a:pt x="1804301" y="3606799"/>
                  </a:lnTo>
                  <a:lnTo>
                    <a:pt x="1807474" y="3619499"/>
                  </a:lnTo>
                  <a:close/>
                </a:path>
                <a:path w="3869690" h="3759200">
                  <a:moveTo>
                    <a:pt x="1949948" y="3619499"/>
                  </a:moveTo>
                  <a:lnTo>
                    <a:pt x="1935708" y="3619499"/>
                  </a:lnTo>
                  <a:lnTo>
                    <a:pt x="1937566" y="3606799"/>
                  </a:lnTo>
                  <a:lnTo>
                    <a:pt x="1946775" y="3606799"/>
                  </a:lnTo>
                  <a:lnTo>
                    <a:pt x="1949948" y="3619499"/>
                  </a:lnTo>
                  <a:close/>
                </a:path>
                <a:path w="3869690" h="3759200">
                  <a:moveTo>
                    <a:pt x="2092500" y="3619499"/>
                  </a:moveTo>
                  <a:lnTo>
                    <a:pt x="2078260" y="3619499"/>
                  </a:lnTo>
                  <a:lnTo>
                    <a:pt x="2081433" y="3606799"/>
                  </a:lnTo>
                  <a:lnTo>
                    <a:pt x="2089327" y="3606799"/>
                  </a:lnTo>
                  <a:lnTo>
                    <a:pt x="2092500" y="3619499"/>
                  </a:lnTo>
                  <a:close/>
                </a:path>
                <a:path w="3869690" h="3759200">
                  <a:moveTo>
                    <a:pt x="2235052" y="3619499"/>
                  </a:moveTo>
                  <a:lnTo>
                    <a:pt x="2220735" y="3619499"/>
                  </a:lnTo>
                  <a:lnTo>
                    <a:pt x="2222592" y="3606799"/>
                  </a:lnTo>
                  <a:lnTo>
                    <a:pt x="2231801" y="3606799"/>
                  </a:lnTo>
                  <a:lnTo>
                    <a:pt x="2235052" y="3619499"/>
                  </a:lnTo>
                  <a:close/>
                </a:path>
                <a:path w="3869690" h="3759200">
                  <a:moveTo>
                    <a:pt x="2377526" y="3619499"/>
                  </a:moveTo>
                  <a:lnTo>
                    <a:pt x="2363286" y="3619499"/>
                  </a:lnTo>
                  <a:lnTo>
                    <a:pt x="2366459" y="3606799"/>
                  </a:lnTo>
                  <a:lnTo>
                    <a:pt x="2374353" y="3606799"/>
                  </a:lnTo>
                  <a:lnTo>
                    <a:pt x="2377526" y="3619499"/>
                  </a:lnTo>
                  <a:close/>
                </a:path>
                <a:path w="3869690" h="3759200">
                  <a:moveTo>
                    <a:pt x="2519227" y="3619499"/>
                  </a:moveTo>
                  <a:lnTo>
                    <a:pt x="2505838" y="3619499"/>
                  </a:lnTo>
                  <a:lnTo>
                    <a:pt x="2509011" y="3606799"/>
                  </a:lnTo>
                  <a:lnTo>
                    <a:pt x="2517988" y="3606799"/>
                  </a:lnTo>
                  <a:lnTo>
                    <a:pt x="2519227" y="3619499"/>
                  </a:lnTo>
                  <a:close/>
                </a:path>
                <a:path w="3869690" h="3759200">
                  <a:moveTo>
                    <a:pt x="2805027" y="3619499"/>
                  </a:moveTo>
                  <a:lnTo>
                    <a:pt x="2790787" y="3619499"/>
                  </a:lnTo>
                  <a:lnTo>
                    <a:pt x="2792567" y="3606799"/>
                  </a:lnTo>
                  <a:lnTo>
                    <a:pt x="2801854" y="3606799"/>
                  </a:lnTo>
                  <a:lnTo>
                    <a:pt x="2805027" y="3619499"/>
                  </a:lnTo>
                  <a:close/>
                </a:path>
                <a:path w="3869690" h="3759200">
                  <a:moveTo>
                    <a:pt x="2947578" y="3619499"/>
                  </a:moveTo>
                  <a:lnTo>
                    <a:pt x="2933338" y="3619499"/>
                  </a:lnTo>
                  <a:lnTo>
                    <a:pt x="2936511" y="3606799"/>
                  </a:lnTo>
                  <a:lnTo>
                    <a:pt x="2944405" y="3606799"/>
                  </a:lnTo>
                  <a:lnTo>
                    <a:pt x="2947578" y="3619499"/>
                  </a:lnTo>
                  <a:close/>
                </a:path>
                <a:path w="3869690" h="3759200">
                  <a:moveTo>
                    <a:pt x="3090052" y="3619499"/>
                  </a:moveTo>
                  <a:lnTo>
                    <a:pt x="3075813" y="3619499"/>
                  </a:lnTo>
                  <a:lnTo>
                    <a:pt x="3077593" y="3606799"/>
                  </a:lnTo>
                  <a:lnTo>
                    <a:pt x="3086879" y="3606799"/>
                  </a:lnTo>
                  <a:lnTo>
                    <a:pt x="3090052" y="3619499"/>
                  </a:lnTo>
                  <a:close/>
                </a:path>
                <a:path w="3869690" h="3759200">
                  <a:moveTo>
                    <a:pt x="3232604" y="3619499"/>
                  </a:moveTo>
                  <a:lnTo>
                    <a:pt x="3218364" y="3619499"/>
                  </a:lnTo>
                  <a:lnTo>
                    <a:pt x="3221537" y="3606799"/>
                  </a:lnTo>
                  <a:lnTo>
                    <a:pt x="3229431" y="3606799"/>
                  </a:lnTo>
                  <a:lnTo>
                    <a:pt x="3232604" y="3619499"/>
                  </a:lnTo>
                  <a:close/>
                </a:path>
                <a:path w="3869690" h="3759200">
                  <a:moveTo>
                    <a:pt x="3374305" y="3619499"/>
                  </a:moveTo>
                  <a:lnTo>
                    <a:pt x="3360839" y="3619499"/>
                  </a:lnTo>
                  <a:lnTo>
                    <a:pt x="3364012" y="3606799"/>
                  </a:lnTo>
                  <a:lnTo>
                    <a:pt x="3371751" y="3606799"/>
                  </a:lnTo>
                  <a:lnTo>
                    <a:pt x="3374305" y="3619499"/>
                  </a:lnTo>
                  <a:close/>
                </a:path>
                <a:path w="3869690" h="3759200">
                  <a:moveTo>
                    <a:pt x="3517630" y="3619499"/>
                  </a:moveTo>
                  <a:lnTo>
                    <a:pt x="3503313" y="3619499"/>
                  </a:lnTo>
                  <a:lnTo>
                    <a:pt x="3503313" y="3606799"/>
                  </a:lnTo>
                  <a:lnTo>
                    <a:pt x="3517630" y="3606799"/>
                  </a:lnTo>
                  <a:lnTo>
                    <a:pt x="3517630" y="3619499"/>
                  </a:lnTo>
                  <a:close/>
                </a:path>
                <a:path w="3869690" h="3759200">
                  <a:moveTo>
                    <a:pt x="311137" y="3695699"/>
                  </a:moveTo>
                  <a:lnTo>
                    <a:pt x="296897" y="3695699"/>
                  </a:lnTo>
                  <a:lnTo>
                    <a:pt x="296897" y="3682999"/>
                  </a:lnTo>
                  <a:lnTo>
                    <a:pt x="311137" y="3682999"/>
                  </a:lnTo>
                  <a:lnTo>
                    <a:pt x="311137" y="3695699"/>
                  </a:lnTo>
                  <a:close/>
                </a:path>
                <a:path w="3869690" h="3759200">
                  <a:moveTo>
                    <a:pt x="453642" y="3695699"/>
                  </a:moveTo>
                  <a:lnTo>
                    <a:pt x="439403" y="3695699"/>
                  </a:lnTo>
                  <a:lnTo>
                    <a:pt x="439403" y="3682999"/>
                  </a:lnTo>
                  <a:lnTo>
                    <a:pt x="453642" y="3682999"/>
                  </a:lnTo>
                  <a:lnTo>
                    <a:pt x="453642" y="3695699"/>
                  </a:lnTo>
                  <a:close/>
                </a:path>
                <a:path w="3869690" h="3759200">
                  <a:moveTo>
                    <a:pt x="596148" y="3695699"/>
                  </a:moveTo>
                  <a:lnTo>
                    <a:pt x="581916" y="3695699"/>
                  </a:lnTo>
                  <a:lnTo>
                    <a:pt x="581916" y="3682999"/>
                  </a:lnTo>
                  <a:lnTo>
                    <a:pt x="596148" y="3682999"/>
                  </a:lnTo>
                  <a:lnTo>
                    <a:pt x="596148" y="3695699"/>
                  </a:lnTo>
                  <a:close/>
                </a:path>
                <a:path w="3869690" h="3759200">
                  <a:moveTo>
                    <a:pt x="738653" y="3695699"/>
                  </a:moveTo>
                  <a:lnTo>
                    <a:pt x="724421" y="3695699"/>
                  </a:lnTo>
                  <a:lnTo>
                    <a:pt x="724421" y="3682999"/>
                  </a:lnTo>
                  <a:lnTo>
                    <a:pt x="738653" y="3682999"/>
                  </a:lnTo>
                  <a:lnTo>
                    <a:pt x="738653" y="3695699"/>
                  </a:lnTo>
                  <a:close/>
                </a:path>
                <a:path w="3869690" h="3759200">
                  <a:moveTo>
                    <a:pt x="881197" y="3695699"/>
                  </a:moveTo>
                  <a:lnTo>
                    <a:pt x="866957" y="3695699"/>
                  </a:lnTo>
                  <a:lnTo>
                    <a:pt x="866957" y="3682999"/>
                  </a:lnTo>
                  <a:lnTo>
                    <a:pt x="881197" y="3682999"/>
                  </a:lnTo>
                  <a:lnTo>
                    <a:pt x="881197" y="3695699"/>
                  </a:lnTo>
                  <a:close/>
                </a:path>
                <a:path w="3869690" h="3759200">
                  <a:moveTo>
                    <a:pt x="1023671" y="3695699"/>
                  </a:moveTo>
                  <a:lnTo>
                    <a:pt x="1009432" y="3695699"/>
                  </a:lnTo>
                  <a:lnTo>
                    <a:pt x="1009432" y="3682999"/>
                  </a:lnTo>
                  <a:lnTo>
                    <a:pt x="1023671" y="3682999"/>
                  </a:lnTo>
                  <a:lnTo>
                    <a:pt x="1023671" y="3695699"/>
                  </a:lnTo>
                  <a:close/>
                </a:path>
                <a:path w="3869690" h="3759200">
                  <a:moveTo>
                    <a:pt x="1166223" y="3695699"/>
                  </a:moveTo>
                  <a:lnTo>
                    <a:pt x="1151983" y="3695699"/>
                  </a:lnTo>
                  <a:lnTo>
                    <a:pt x="1151983" y="3682999"/>
                  </a:lnTo>
                  <a:lnTo>
                    <a:pt x="1166223" y="3682999"/>
                  </a:lnTo>
                  <a:lnTo>
                    <a:pt x="1166223" y="3695699"/>
                  </a:lnTo>
                  <a:close/>
                </a:path>
                <a:path w="3869690" h="3759200">
                  <a:moveTo>
                    <a:pt x="1308698" y="3695699"/>
                  </a:moveTo>
                  <a:lnTo>
                    <a:pt x="1294458" y="3695699"/>
                  </a:lnTo>
                  <a:lnTo>
                    <a:pt x="1294458" y="3682999"/>
                  </a:lnTo>
                  <a:lnTo>
                    <a:pt x="1308698" y="3682999"/>
                  </a:lnTo>
                  <a:lnTo>
                    <a:pt x="1308698" y="3695699"/>
                  </a:lnTo>
                  <a:close/>
                </a:path>
                <a:path w="3869690" h="3759200">
                  <a:moveTo>
                    <a:pt x="1451249" y="3695699"/>
                  </a:moveTo>
                  <a:lnTo>
                    <a:pt x="1437010" y="3695699"/>
                  </a:lnTo>
                  <a:lnTo>
                    <a:pt x="1437010" y="3682999"/>
                  </a:lnTo>
                  <a:lnTo>
                    <a:pt x="1451249" y="3682999"/>
                  </a:lnTo>
                  <a:lnTo>
                    <a:pt x="1451249" y="3695699"/>
                  </a:lnTo>
                  <a:close/>
                </a:path>
                <a:path w="3869690" h="3759200">
                  <a:moveTo>
                    <a:pt x="1593724" y="3695699"/>
                  </a:moveTo>
                  <a:lnTo>
                    <a:pt x="1579484" y="3695699"/>
                  </a:lnTo>
                  <a:lnTo>
                    <a:pt x="1579484" y="3682999"/>
                  </a:lnTo>
                  <a:lnTo>
                    <a:pt x="1593724" y="3682999"/>
                  </a:lnTo>
                  <a:lnTo>
                    <a:pt x="1593724" y="3695699"/>
                  </a:lnTo>
                  <a:close/>
                </a:path>
                <a:path w="3869690" h="3759200">
                  <a:moveTo>
                    <a:pt x="1736198" y="3695699"/>
                  </a:moveTo>
                  <a:lnTo>
                    <a:pt x="1721958" y="3695699"/>
                  </a:lnTo>
                  <a:lnTo>
                    <a:pt x="1721958" y="3682999"/>
                  </a:lnTo>
                  <a:lnTo>
                    <a:pt x="1736198" y="3682999"/>
                  </a:lnTo>
                  <a:lnTo>
                    <a:pt x="1736198" y="3695699"/>
                  </a:lnTo>
                  <a:close/>
                </a:path>
                <a:path w="3869690" h="3759200">
                  <a:moveTo>
                    <a:pt x="1878750" y="3695699"/>
                  </a:moveTo>
                  <a:lnTo>
                    <a:pt x="1864510" y="3695699"/>
                  </a:lnTo>
                  <a:lnTo>
                    <a:pt x="1864510" y="3682999"/>
                  </a:lnTo>
                  <a:lnTo>
                    <a:pt x="1878750" y="3682999"/>
                  </a:lnTo>
                  <a:lnTo>
                    <a:pt x="1878750" y="3695699"/>
                  </a:lnTo>
                  <a:close/>
                </a:path>
                <a:path w="3869690" h="3759200">
                  <a:moveTo>
                    <a:pt x="2021301" y="3695699"/>
                  </a:moveTo>
                  <a:lnTo>
                    <a:pt x="2006984" y="3695699"/>
                  </a:lnTo>
                  <a:lnTo>
                    <a:pt x="2006984" y="3682999"/>
                  </a:lnTo>
                  <a:lnTo>
                    <a:pt x="2021301" y="3682999"/>
                  </a:lnTo>
                  <a:lnTo>
                    <a:pt x="2021301" y="3695699"/>
                  </a:lnTo>
                  <a:close/>
                </a:path>
                <a:path w="3869690" h="3759200">
                  <a:moveTo>
                    <a:pt x="2163776" y="3695699"/>
                  </a:moveTo>
                  <a:lnTo>
                    <a:pt x="2149536" y="3695699"/>
                  </a:lnTo>
                  <a:lnTo>
                    <a:pt x="2149536" y="3682999"/>
                  </a:lnTo>
                  <a:lnTo>
                    <a:pt x="2163776" y="3682999"/>
                  </a:lnTo>
                  <a:lnTo>
                    <a:pt x="2163776" y="3695699"/>
                  </a:lnTo>
                  <a:close/>
                </a:path>
                <a:path w="3869690" h="3759200">
                  <a:moveTo>
                    <a:pt x="2306250" y="3695699"/>
                  </a:moveTo>
                  <a:lnTo>
                    <a:pt x="2292010" y="3695699"/>
                  </a:lnTo>
                  <a:lnTo>
                    <a:pt x="2292010" y="3682999"/>
                  </a:lnTo>
                  <a:lnTo>
                    <a:pt x="2306250" y="3682999"/>
                  </a:lnTo>
                  <a:lnTo>
                    <a:pt x="2306250" y="3695699"/>
                  </a:lnTo>
                  <a:close/>
                </a:path>
                <a:path w="3869690" h="3759200">
                  <a:moveTo>
                    <a:pt x="2448802" y="3695699"/>
                  </a:moveTo>
                  <a:lnTo>
                    <a:pt x="2434485" y="3695699"/>
                  </a:lnTo>
                  <a:lnTo>
                    <a:pt x="2434485" y="3682999"/>
                  </a:lnTo>
                  <a:lnTo>
                    <a:pt x="2448802" y="3682999"/>
                  </a:lnTo>
                  <a:lnTo>
                    <a:pt x="2448802" y="3695699"/>
                  </a:lnTo>
                  <a:close/>
                </a:path>
                <a:path w="3869690" h="3759200">
                  <a:moveTo>
                    <a:pt x="2591276" y="3695699"/>
                  </a:moveTo>
                  <a:lnTo>
                    <a:pt x="2577036" y="3695699"/>
                  </a:lnTo>
                  <a:lnTo>
                    <a:pt x="2577036" y="3682999"/>
                  </a:lnTo>
                  <a:lnTo>
                    <a:pt x="2591276" y="3682999"/>
                  </a:lnTo>
                  <a:lnTo>
                    <a:pt x="2591276" y="3695699"/>
                  </a:lnTo>
                  <a:close/>
                </a:path>
                <a:path w="3869690" h="3759200">
                  <a:moveTo>
                    <a:pt x="2733828" y="3695699"/>
                  </a:moveTo>
                  <a:lnTo>
                    <a:pt x="2719588" y="3695699"/>
                  </a:lnTo>
                  <a:lnTo>
                    <a:pt x="2719588" y="3682999"/>
                  </a:lnTo>
                  <a:lnTo>
                    <a:pt x="2733828" y="3682999"/>
                  </a:lnTo>
                  <a:lnTo>
                    <a:pt x="2733828" y="3695699"/>
                  </a:lnTo>
                  <a:close/>
                </a:path>
                <a:path w="3869690" h="3759200">
                  <a:moveTo>
                    <a:pt x="2876302" y="3695699"/>
                  </a:moveTo>
                  <a:lnTo>
                    <a:pt x="2862063" y="3695699"/>
                  </a:lnTo>
                  <a:lnTo>
                    <a:pt x="2862063" y="3682999"/>
                  </a:lnTo>
                  <a:lnTo>
                    <a:pt x="2876302" y="3682999"/>
                  </a:lnTo>
                  <a:lnTo>
                    <a:pt x="2876302" y="3695699"/>
                  </a:lnTo>
                  <a:close/>
                </a:path>
                <a:path w="3869690" h="3759200">
                  <a:moveTo>
                    <a:pt x="3018777" y="3695699"/>
                  </a:moveTo>
                  <a:lnTo>
                    <a:pt x="3004537" y="3695699"/>
                  </a:lnTo>
                  <a:lnTo>
                    <a:pt x="3004537" y="3682999"/>
                  </a:lnTo>
                  <a:lnTo>
                    <a:pt x="3018777" y="3682999"/>
                  </a:lnTo>
                  <a:lnTo>
                    <a:pt x="3018777" y="3695699"/>
                  </a:lnTo>
                  <a:close/>
                </a:path>
                <a:path w="3869690" h="3759200">
                  <a:moveTo>
                    <a:pt x="3161328" y="3695699"/>
                  </a:moveTo>
                  <a:lnTo>
                    <a:pt x="3147089" y="3695699"/>
                  </a:lnTo>
                  <a:lnTo>
                    <a:pt x="3147089" y="3682999"/>
                  </a:lnTo>
                  <a:lnTo>
                    <a:pt x="3161328" y="3682999"/>
                  </a:lnTo>
                  <a:lnTo>
                    <a:pt x="3161328" y="3695699"/>
                  </a:lnTo>
                  <a:close/>
                </a:path>
                <a:path w="3869690" h="3759200">
                  <a:moveTo>
                    <a:pt x="3303803" y="3695699"/>
                  </a:moveTo>
                  <a:lnTo>
                    <a:pt x="3289563" y="3695699"/>
                  </a:lnTo>
                  <a:lnTo>
                    <a:pt x="3289563" y="3682999"/>
                  </a:lnTo>
                  <a:lnTo>
                    <a:pt x="3303803" y="3682999"/>
                  </a:lnTo>
                  <a:lnTo>
                    <a:pt x="3303803" y="3695699"/>
                  </a:lnTo>
                  <a:close/>
                </a:path>
                <a:path w="3869690" h="3759200">
                  <a:moveTo>
                    <a:pt x="3446354" y="3695699"/>
                  </a:moveTo>
                  <a:lnTo>
                    <a:pt x="3432115" y="3695699"/>
                  </a:lnTo>
                  <a:lnTo>
                    <a:pt x="3432115" y="3682999"/>
                  </a:lnTo>
                  <a:lnTo>
                    <a:pt x="3446354" y="3682999"/>
                  </a:lnTo>
                  <a:lnTo>
                    <a:pt x="3446354" y="3695699"/>
                  </a:lnTo>
                  <a:close/>
                </a:path>
                <a:path w="3869690" h="3759200">
                  <a:moveTo>
                    <a:pt x="3588829" y="3695699"/>
                  </a:moveTo>
                  <a:lnTo>
                    <a:pt x="3574589" y="3695699"/>
                  </a:lnTo>
                  <a:lnTo>
                    <a:pt x="3574589" y="3682999"/>
                  </a:lnTo>
                  <a:lnTo>
                    <a:pt x="3588829" y="3682999"/>
                  </a:lnTo>
                  <a:lnTo>
                    <a:pt x="3588829" y="3695699"/>
                  </a:lnTo>
                  <a:close/>
                </a:path>
                <a:path w="3869690" h="3759200">
                  <a:moveTo>
                    <a:pt x="3865072" y="3759199"/>
                  </a:moveTo>
                  <a:lnTo>
                    <a:pt x="4443" y="3759199"/>
                  </a:lnTo>
                  <a:lnTo>
                    <a:pt x="0" y="3746499"/>
                  </a:lnTo>
                  <a:lnTo>
                    <a:pt x="4443" y="3733799"/>
                  </a:lnTo>
                  <a:lnTo>
                    <a:pt x="3865059" y="3733799"/>
                  </a:lnTo>
                  <a:lnTo>
                    <a:pt x="3869470" y="3746499"/>
                  </a:lnTo>
                  <a:lnTo>
                    <a:pt x="3865072" y="3759199"/>
                  </a:lnTo>
                  <a:close/>
                </a:path>
              </a:pathLst>
            </a:custGeom>
            <a:solidFill>
              <a:srgbClr val="16204A"/>
            </a:solidFill>
          </p:spPr>
          <p:txBody>
            <a:bodyPr wrap="square" lIns="0" tIns="0" rIns="0" bIns="0" rtlCol="0"/>
            <a:lstStyle/>
            <a:p>
              <a:endParaRPr/>
            </a:p>
          </p:txBody>
        </p:sp>
        <p:pic>
          <p:nvPicPr>
            <p:cNvPr id="5" name="object 5"/>
            <p:cNvPicPr/>
            <p:nvPr/>
          </p:nvPicPr>
          <p:blipFill>
            <a:blip r:embed="rId2"/>
            <a:stretch>
              <a:fillRect/>
            </a:stretch>
          </p:blipFill>
          <p:spPr>
            <a:xfrm>
              <a:off x="5570862" y="2074112"/>
              <a:ext cx="250038" cy="3441699"/>
            </a:xfrm>
            <a:prstGeom prst="rect">
              <a:avLst/>
            </a:prstGeom>
          </p:spPr>
        </p:pic>
        <p:pic>
          <p:nvPicPr>
            <p:cNvPr id="6" name="object 6"/>
            <p:cNvPicPr/>
            <p:nvPr/>
          </p:nvPicPr>
          <p:blipFill>
            <a:blip r:embed="rId3"/>
            <a:stretch>
              <a:fillRect/>
            </a:stretch>
          </p:blipFill>
          <p:spPr>
            <a:xfrm>
              <a:off x="7836218" y="1788507"/>
              <a:ext cx="757488" cy="3731682"/>
            </a:xfrm>
            <a:prstGeom prst="rect">
              <a:avLst/>
            </a:prstGeom>
          </p:spPr>
        </p:pic>
      </p:grpSp>
      <p:pic>
        <p:nvPicPr>
          <p:cNvPr id="9" name="object 9"/>
          <p:cNvPicPr/>
          <p:nvPr/>
        </p:nvPicPr>
        <p:blipFill>
          <a:blip r:embed="rId4"/>
          <a:stretch>
            <a:fillRect/>
          </a:stretch>
        </p:blipFill>
        <p:spPr>
          <a:xfrm>
            <a:off x="3314453" y="2570516"/>
            <a:ext cx="4451273" cy="4432407"/>
          </a:xfrm>
          <a:prstGeom prst="rect">
            <a:avLst/>
          </a:prstGeom>
        </p:spPr>
      </p:pic>
      <p:sp>
        <p:nvSpPr>
          <p:cNvPr id="11" name="Textfeld 10">
            <a:extLst>
              <a:ext uri="{FF2B5EF4-FFF2-40B4-BE49-F238E27FC236}">
                <a16:creationId xmlns:a16="http://schemas.microsoft.com/office/drawing/2014/main" xmlns="" id="{9A7C0C46-8E5E-200F-57B3-AC128F5305E7}"/>
              </a:ext>
            </a:extLst>
          </p:cNvPr>
          <p:cNvSpPr txBox="1"/>
          <p:nvPr/>
        </p:nvSpPr>
        <p:spPr>
          <a:xfrm>
            <a:off x="957728" y="3871568"/>
            <a:ext cx="2952922" cy="1463040"/>
          </a:xfrm>
          <a:prstGeom prst="rect">
            <a:avLst/>
          </a:prstGeom>
          <a:noFill/>
        </p:spPr>
        <p:txBody>
          <a:bodyPr wrap="square">
            <a:spAutoFit/>
          </a:bodyPr>
          <a:lstStyle/>
          <a:p>
            <a:pPr marL="342900" indent="-342900">
              <a:buFont typeface="+mj-lt"/>
              <a:buAutoNum type="arabicPeriod"/>
            </a:pPr>
            <a:r>
              <a:rPr lang="sl" sz="1800" b="0" i="0" strike="noStrike" cap="none" spc="0" baseline="0">
                <a:solidFill>
                  <a:srgbClr val="000000"/>
                </a:solidFill>
                <a:effectLst/>
                <a:latin typeface="Calibri"/>
                <a:ea typeface="Calibri"/>
                <a:cs typeface="Calibri"/>
              </a:rPr>
              <a:t>Posvetovalni organ za migrante</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sl" sz="1800" b="0" i="0" strike="noStrike" cap="none" spc="0" baseline="0">
                <a:solidFill>
                  <a:srgbClr val="000000"/>
                </a:solidFill>
                <a:effectLst/>
                <a:latin typeface="Calibri"/>
                <a:ea typeface="Calibri"/>
                <a:cs typeface="Calibri"/>
              </a:rPr>
              <a:t>Migrantske organizacije</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sl" sz="1800" b="0" i="0" strike="noStrike" cap="none" spc="0" baseline="0">
                <a:solidFill>
                  <a:srgbClr val="000000"/>
                </a:solidFill>
                <a:effectLst/>
                <a:latin typeface="Calibri"/>
                <a:ea typeface="Calibri"/>
                <a:cs typeface="Calibri"/>
              </a:rPr>
              <a:t>Dobra praksa pri razvoju politik</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46C8DB52-D414-200F-6E2B-942B4115E7DA}"/>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57F49547-3251-C266-FCF1-7E9588507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13" name="PoljeZBesedilom 12"/>
          <p:cNvSpPr txBox="1"/>
          <p:nvPr/>
        </p:nvSpPr>
        <p:spPr>
          <a:xfrm>
            <a:off x="4580262" y="3764948"/>
            <a:ext cx="1981200" cy="1446550"/>
          </a:xfrm>
          <a:prstGeom prst="rect">
            <a:avLst/>
          </a:prstGeom>
          <a:noFill/>
        </p:spPr>
        <p:txBody>
          <a:bodyPr wrap="square" rtlCol="0">
            <a:spAutoFit/>
          </a:bodyPr>
          <a:lstStyle/>
          <a:p>
            <a:pPr algn="ctr"/>
            <a:r>
              <a:rPr lang="sl-SI" sz="2200" b="1" dirty="0" smtClean="0">
                <a:solidFill>
                  <a:srgbClr val="C00000"/>
                </a:solidFill>
              </a:rPr>
              <a:t>Tujci so v Sloveniji dobili volilno pravico leta 2002.</a:t>
            </a:r>
            <a:endParaRPr lang="en-GB" sz="2200" b="1" dirty="0">
              <a:solidFill>
                <a:srgbClr val="C00000"/>
              </a:solidFill>
            </a:endParaRPr>
          </a:p>
        </p:txBody>
      </p:sp>
      <p:sp>
        <p:nvSpPr>
          <p:cNvPr id="14" name="PoljeZBesedilom 13"/>
          <p:cNvSpPr txBox="1"/>
          <p:nvPr/>
        </p:nvSpPr>
        <p:spPr>
          <a:xfrm>
            <a:off x="3181680" y="6553200"/>
            <a:ext cx="4362120" cy="430887"/>
          </a:xfrm>
          <a:prstGeom prst="rect">
            <a:avLst/>
          </a:prstGeom>
          <a:noFill/>
        </p:spPr>
        <p:txBody>
          <a:bodyPr wrap="square" rtlCol="0">
            <a:spAutoFit/>
          </a:bodyPr>
          <a:lstStyle/>
          <a:p>
            <a:r>
              <a:rPr lang="sl-SI" sz="1100" dirty="0" smtClean="0"/>
              <a:t>Vir: </a:t>
            </a:r>
            <a:r>
              <a:rPr lang="sl-SI" sz="1100" dirty="0" smtClean="0">
                <a:hlinkClick r:id="rId6"/>
              </a:rPr>
              <a:t>https</a:t>
            </a:r>
            <a:r>
              <a:rPr lang="sl-SI" sz="1100" dirty="0">
                <a:hlinkClick r:id="rId6"/>
              </a:rPr>
              <a:t>://</a:t>
            </a:r>
            <a:r>
              <a:rPr lang="sl-SI" sz="1100" dirty="0" smtClean="0">
                <a:hlinkClick r:id="rId6"/>
              </a:rPr>
              <a:t>www.24ur.com/novice/slovenija/tujci-lahko-volijo.html</a:t>
            </a:r>
            <a:endParaRPr lang="sl-SI" sz="1100" dirty="0" smtClean="0"/>
          </a:p>
          <a:p>
            <a:endParaRPr lang="sl-SI" sz="1100" dirty="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BD15C22-7859-6850-0401-D4EB0E454B59}"/>
              </a:ext>
            </a:extLst>
          </p:cNvPr>
          <p:cNvSpPr>
            <a:spLocks noGrp="1"/>
          </p:cNvSpPr>
          <p:nvPr>
            <p:ph type="title"/>
          </p:nvPr>
        </p:nvSpPr>
        <p:spPr>
          <a:xfrm>
            <a:off x="534324" y="680228"/>
            <a:ext cx="8684950" cy="457200"/>
          </a:xfrm>
        </p:spPr>
        <p:txBody>
          <a:bodyPr/>
          <a:lstStyle/>
          <a:p>
            <a:r>
              <a:rPr lang="sl" sz="3000" b="1" i="0" strike="noStrike" cap="none" spc="0" baseline="0">
                <a:solidFill>
                  <a:srgbClr val="0C45A6"/>
                </a:solidFill>
                <a:effectLst/>
                <a:latin typeface="Calibri"/>
                <a:ea typeface="Calibri"/>
                <a:cs typeface="Calibri"/>
              </a:rPr>
              <a:t>1. Posvetovalni organi za migrante</a:t>
            </a:r>
          </a:p>
        </p:txBody>
      </p:sp>
      <p:sp>
        <p:nvSpPr>
          <p:cNvPr id="3" name="Textfeld 2">
            <a:extLst>
              <a:ext uri="{FF2B5EF4-FFF2-40B4-BE49-F238E27FC236}">
                <a16:creationId xmlns:a16="http://schemas.microsoft.com/office/drawing/2014/main" xmlns="" id="{2E6E1CC6-2FCE-43CC-A3DA-9B0711228B31}"/>
              </a:ext>
            </a:extLst>
          </p:cNvPr>
          <p:cNvSpPr txBox="1"/>
          <p:nvPr/>
        </p:nvSpPr>
        <p:spPr>
          <a:xfrm>
            <a:off x="534324" y="2286000"/>
            <a:ext cx="8228676" cy="3139321"/>
          </a:xfrm>
          <a:prstGeom prst="rect">
            <a:avLst/>
          </a:prstGeom>
          <a:noFill/>
        </p:spPr>
        <p:txBody>
          <a:bodyPr wrap="square" rtlCol="0">
            <a:spAutoFit/>
          </a:bodyPr>
          <a:lstStyle/>
          <a:p>
            <a:r>
              <a:rPr lang="sl" sz="1800" b="0" i="0" strike="noStrike" cap="none" spc="0" baseline="0" dirty="0" smtClean="0">
                <a:effectLst/>
                <a:latin typeface="Calibri"/>
                <a:ea typeface="Calibri"/>
                <a:cs typeface="Calibri"/>
              </a:rPr>
              <a:t>V Republiki</a:t>
            </a:r>
            <a:r>
              <a:rPr lang="sl" sz="1800" b="0" i="0" strike="noStrike" cap="none" spc="0" dirty="0" smtClean="0">
                <a:effectLst/>
                <a:latin typeface="Calibri"/>
                <a:ea typeface="Calibri"/>
                <a:cs typeface="Calibri"/>
              </a:rPr>
              <a:t> </a:t>
            </a:r>
            <a:r>
              <a:rPr lang="sl" sz="1800" b="0" i="0" strike="noStrike" cap="none" spc="0" baseline="0" dirty="0" smtClean="0">
                <a:effectLst/>
                <a:latin typeface="Calibri"/>
                <a:ea typeface="Calibri"/>
                <a:cs typeface="Calibri"/>
              </a:rPr>
              <a:t>Sloveniji ne poznamo posvetovalnih organov</a:t>
            </a:r>
            <a:r>
              <a:rPr lang="sl" sz="1800" b="0" i="0" strike="noStrike" cap="none" spc="0" dirty="0" smtClean="0">
                <a:effectLst/>
                <a:latin typeface="Calibri"/>
                <a:ea typeface="Calibri"/>
                <a:cs typeface="Calibri"/>
              </a:rPr>
              <a:t> za migrante, dejavni pa so v avstrijski občini Gradec in v okrožjih zvezne dežele Berlin. V Gradecu so člani posvetovalnega organa za migrante izvoljeni.</a:t>
            </a:r>
          </a:p>
          <a:p>
            <a:endParaRPr lang="en-GB" dirty="0"/>
          </a:p>
          <a:p>
            <a:endParaRPr lang="en-GB" dirty="0"/>
          </a:p>
          <a:p>
            <a:r>
              <a:rPr lang="sl" sz="1800" b="0" i="0" strike="noStrike" cap="none" spc="0" baseline="0" dirty="0">
                <a:solidFill>
                  <a:srgbClr val="000000"/>
                </a:solidFill>
                <a:effectLst/>
                <a:latin typeface="Calibri"/>
                <a:ea typeface="Calibri"/>
                <a:cs typeface="Calibri"/>
              </a:rPr>
              <a:t>Posvetovalni organi za migrante so dobra praksa, ker:</a:t>
            </a:r>
            <a:endParaRPr lang="en-GB" dirty="0"/>
          </a:p>
          <a:p>
            <a:endParaRPr lang="en-GB" dirty="0"/>
          </a:p>
          <a:p>
            <a:pPr marL="342900" indent="-342900">
              <a:buAutoNum type="arabicPeriod"/>
            </a:pPr>
            <a:r>
              <a:rPr lang="sl" sz="1800" b="0" i="0" strike="noStrike" cap="none" spc="0" baseline="0" dirty="0">
                <a:solidFill>
                  <a:srgbClr val="000000"/>
                </a:solidFill>
                <a:effectLst/>
                <a:latin typeface="Calibri"/>
                <a:ea typeface="Calibri"/>
                <a:cs typeface="Calibri"/>
              </a:rPr>
              <a:t>neposredno vplivajo na politike, ki zadevajo migrante</a:t>
            </a:r>
          </a:p>
          <a:p>
            <a:pPr marL="342900" indent="-342900">
              <a:buAutoNum type="arabicPeriod"/>
            </a:pPr>
            <a:r>
              <a:rPr lang="sl" sz="1800" b="0" i="0" strike="noStrike" cap="none" spc="0" baseline="0" dirty="0">
                <a:solidFill>
                  <a:srgbClr val="000000"/>
                </a:solidFill>
                <a:effectLst/>
                <a:latin typeface="Calibri"/>
                <a:ea typeface="Calibri"/>
                <a:cs typeface="Calibri"/>
              </a:rPr>
              <a:t>dajo glas ljudem, ki ne morejo glasovati, in omogočijo njihovo zastopanje </a:t>
            </a:r>
          </a:p>
          <a:p>
            <a:pPr marL="342900" indent="-342900">
              <a:buAutoNum type="arabicPeriod"/>
            </a:pPr>
            <a:r>
              <a:rPr lang="sl" sz="1800" b="0" i="0" strike="noStrike" cap="none" spc="0" baseline="0" dirty="0">
                <a:solidFill>
                  <a:srgbClr val="000000"/>
                </a:solidFill>
                <a:effectLst/>
                <a:latin typeface="Calibri"/>
                <a:ea typeface="Calibri"/>
                <a:cs typeface="Calibri"/>
              </a:rPr>
              <a:t>pomagajo k bolj demokratičnemu načinu oblikovanja politik in predpisov</a:t>
            </a:r>
          </a:p>
          <a:p>
            <a:endParaRPr lang="en-GB" dirty="0"/>
          </a:p>
        </p:txBody>
      </p:sp>
      <p:cxnSp>
        <p:nvCxnSpPr>
          <p:cNvPr id="4" name="Straight Connector 3">
            <a:extLst>
              <a:ext uri="{FF2B5EF4-FFF2-40B4-BE49-F238E27FC236}">
                <a16:creationId xmlns:a16="http://schemas.microsoft.com/office/drawing/2014/main" xmlns="" id="{1639FE2D-61BA-5DC5-3D72-2C3BE1DA9B3E}"/>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F29E1531-C6D4-E86A-2AA5-A730EF0C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20610397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1847</Words>
  <Application>Microsoft Office PowerPoint</Application>
  <PresentationFormat>Po meri</PresentationFormat>
  <Paragraphs>195</Paragraphs>
  <Slides>16</Slides>
  <Notes>1</Notes>
  <HiddenSlides>0</HiddenSlides>
  <MMClips>0</MMClips>
  <ScaleCrop>false</ScaleCrop>
  <HeadingPairs>
    <vt:vector size="4" baseType="variant">
      <vt:variant>
        <vt:lpstr>Tema</vt:lpstr>
      </vt:variant>
      <vt:variant>
        <vt:i4>1</vt:i4>
      </vt:variant>
      <vt:variant>
        <vt:lpstr>Naslovi diapozitivov</vt:lpstr>
      </vt:variant>
      <vt:variant>
        <vt:i4>16</vt:i4>
      </vt:variant>
    </vt:vector>
  </HeadingPairs>
  <TitlesOfParts>
    <vt:vector size="17" baseType="lpstr">
      <vt:lpstr>Office Theme</vt:lpstr>
      <vt:lpstr>PowerPointova predstavitev</vt:lpstr>
      <vt:lpstr>Cilji tega modula</vt:lpstr>
      <vt:lpstr>PowerPointova predstavitev</vt:lpstr>
      <vt:lpstr>Opredelitev</vt:lpstr>
      <vt:lpstr>4 stopnje participacije</vt:lpstr>
      <vt:lpstr>Participacija, usmerjena v raznolikost</vt:lpstr>
      <vt:lpstr>Politična in pravna podlaga za participacijo</vt:lpstr>
      <vt:lpstr>Dobra praksa</vt:lpstr>
      <vt:lpstr>1. Posvetovalni organi za migrante</vt:lpstr>
      <vt:lpstr>2. Migrantske organizacije</vt:lpstr>
      <vt:lpstr>3. Dobra praksa pri razvoju politike </vt:lpstr>
      <vt:lpstr>METODE ZA USPOSABLJANJE</vt:lpstr>
      <vt:lpstr>DIDAKTIČNA PRIPOROČILA</vt:lpstr>
      <vt:lpstr>1. METODA: PREVAJANJE IZRAZOV IN UMESTITEV V ZGODOVINSKO-POLITIČNE KONTEKSTE </vt:lpstr>
      <vt:lpstr>PowerPointova predstavitev</vt:lpstr>
      <vt:lpstr>PowerPointova predstavitev</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Political Participation</dc:title>
  <dc:creator>move GLOBAL</dc:creator>
  <cp:keywords>DAFMG9UyOjA,BACzZMIKTpY</cp:keywords>
  <cp:lastModifiedBy>Katja</cp:lastModifiedBy>
  <cp:revision>39</cp:revision>
  <dcterms:created xsi:type="dcterms:W3CDTF">2022-09-19T18:23:38Z</dcterms:created>
  <dcterms:modified xsi:type="dcterms:W3CDTF">2022-11-29T18:34:39Z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Canva</vt:lpwstr>
  </property>
  <property fmtid="{D5CDD505-2E9C-101B-9397-08002B2CF9AE}" pid="4" name="LastSaved">
    <vt:filetime>2022-09-19T00:00:00Z</vt:filetime>
  </property>
</Properties>
</file>