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5" r:id="rId11"/>
    <p:sldId id="276" r:id="rId12"/>
    <p:sldId id="265" r:id="rId13"/>
    <p:sldId id="266" r:id="rId14"/>
    <p:sldId id="267" r:id="rId15"/>
    <p:sldId id="268" r:id="rId16"/>
    <p:sldId id="269" r:id="rId17"/>
    <p:sldId id="270" r:id="rId18"/>
    <p:sldId id="271" r:id="rId19"/>
    <p:sldId id="278" r:id="rId20"/>
    <p:sldId id="272" r:id="rId21"/>
    <p:sldId id="277" r:id="rId22"/>
    <p:sldId id="273" r:id="rId23"/>
    <p:sldId id="274" r:id="rId24"/>
  </p:sldIdLst>
  <p:sldSz cx="9753600" cy="7315200"/>
  <p:notesSz cx="9753600" cy="7315200"/>
  <p:embeddedFontLst>
    <p:embeddedFont>
      <p:font typeface="Montserrat" panose="020B0604020202020204" charset="0"/>
      <p:regular r:id="rId25"/>
      <p:bold r:id="rId26"/>
      <p:italic r:id="rId27"/>
      <p:boldItalic r:id="rId28"/>
    </p:embeddedFont>
    <p:embeddedFont>
      <p:font typeface="Tahoma" panose="020B0604030504040204" pitchFamily="34" charset="0"/>
      <p:regular r:id="rId29"/>
      <p:bold r:id="rId30"/>
    </p:embeddedFont>
    <p:embeddedFont>
      <p:font typeface="Calibri" panose="020F0502020204030204" pitchFamily="34" charset="0"/>
      <p:regular r:id="rId31"/>
      <p:bold r:id="rId32"/>
      <p:italic r:id="rId33"/>
      <p:boldItalic r:id="rId34"/>
    </p:embeddedFont>
  </p:embeddedFontLst>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6"/>
  </p:normalViewPr>
  <p:slideViewPr>
    <p:cSldViewPr>
      <p:cViewPr varScale="1">
        <p:scale>
          <a:sx n="103" d="100"/>
          <a:sy n="103" d="100"/>
        </p:scale>
        <p:origin x="1662"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685800" y="2130425"/>
            <a:ext cx="7772400" cy="1470025"/>
          </a:xfrm>
        </p:spPr>
        <p:txBody>
          <a:bodyPr/>
          <a:lstStyle/>
          <a:p>
            <a:pPr>
              <a:defRPr/>
            </a:pPr>
            <a:r>
              <a:rPr lang="en-US"/>
              <a:t>Click to edit Master title style</a:t>
            </a:r>
            <a:endParaRPr/>
          </a:p>
        </p:txBody>
      </p:sp>
      <p:sp>
        <p:nvSpPr>
          <p:cNvPr id="3" name="Subtitle 2"/>
          <p:cNvSpPr>
            <a:spLocks noGrp="1"/>
          </p:cNvSpPr>
          <p:nvPr>
            <p:ph type="subTitle" idx="1"/>
          </p:nvPr>
        </p:nvSpPr>
        <p:spPr bwMode="auto">
          <a:xfrm>
            <a:off x="1371600" y="3886200"/>
            <a:ext cx="6400800" cy="17525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en-US"/>
              <a:t>Click to edit Master subtitle style</a:t>
            </a:r>
            <a:endParaRPr/>
          </a:p>
        </p:txBody>
      </p:sp>
      <p:sp>
        <p:nvSpPr>
          <p:cNvPr id="4" name="Date Placeholder 3"/>
          <p:cNvSpPr>
            <a:spLocks noGrp="1"/>
          </p:cNvSpPr>
          <p:nvPr>
            <p:ph type="dt" sz="half" idx="10"/>
          </p:nvPr>
        </p:nvSpPr>
        <p:spPr bwMode="auto"/>
        <p:txBody>
          <a:bodyPr/>
          <a:lstStyle/>
          <a:p>
            <a:pPr>
              <a:defRPr/>
            </a:pPr>
            <a:fld id="{1D8BD707-D9CF-40AE-B4C6-C98DA3205C09}" type="datetimeFigureOut">
              <a:rPr lang="en-US"/>
              <a:t>11/29/2022</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B6F15528-21DE-4FAA-801E-634DDDAF4B2B}" type="slidenum">
              <a:rPr lang="en-US"/>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10"/>
          </p:nvPr>
        </p:nvSpPr>
        <p:spPr bwMode="auto"/>
        <p:txBody>
          <a:bodyPr/>
          <a:lstStyle/>
          <a:p>
            <a:pPr>
              <a:defRPr/>
            </a:pPr>
            <a:fld id="{1D8BD707-D9CF-40AE-B4C6-C98DA3205C09}" type="datetimeFigureOut">
              <a:rPr lang="en-US"/>
              <a:t>11/29/2022</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B6F15528-21DE-4FAA-801E-634DDDAF4B2B}" type="slidenum">
              <a:rPr lang="en-US"/>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6629400" y="274638"/>
            <a:ext cx="2057400" cy="5851525"/>
          </a:xfrm>
        </p:spPr>
        <p:txBody>
          <a:bodyPr vert="eaVert"/>
          <a:lstStyle/>
          <a:p>
            <a:pPr>
              <a:defRPr/>
            </a:pPr>
            <a:r>
              <a:rPr lang="en-US"/>
              <a:t>Click to edit Master title style</a:t>
            </a:r>
            <a:endParaRPr/>
          </a:p>
        </p:txBody>
      </p:sp>
      <p:sp>
        <p:nvSpPr>
          <p:cNvPr id="3" name="Vertical Text Placeholder 2"/>
          <p:cNvSpPr>
            <a:spLocks noGrp="1"/>
          </p:cNvSpPr>
          <p:nvPr>
            <p:ph type="body" orient="vert" idx="1"/>
          </p:nvPr>
        </p:nvSpPr>
        <p:spPr bwMode="auto">
          <a:xfrm>
            <a:off x="457200" y="274638"/>
            <a:ext cx="6019800" cy="5851525"/>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10"/>
          </p:nvPr>
        </p:nvSpPr>
        <p:spPr bwMode="auto"/>
        <p:txBody>
          <a:bodyPr/>
          <a:lstStyle/>
          <a:p>
            <a:pPr>
              <a:defRPr/>
            </a:pPr>
            <a:fld id="{1D8BD707-D9CF-40AE-B4C6-C98DA3205C09}" type="datetimeFigureOut">
              <a:rPr lang="en-US"/>
              <a:t>11/29/2022</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B6F15528-21DE-4FAA-801E-634DDDAF4B2B}" type="slidenum">
              <a:rPr lang="en-US"/>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10"/>
          </p:nvPr>
        </p:nvSpPr>
        <p:spPr bwMode="auto"/>
        <p:txBody>
          <a:bodyPr/>
          <a:lstStyle/>
          <a:p>
            <a:pPr>
              <a:defRPr/>
            </a:pPr>
            <a:fld id="{1D8BD707-D9CF-40AE-B4C6-C98DA3205C09}" type="datetimeFigureOut">
              <a:rPr lang="en-US"/>
              <a:t>11/29/2022</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B6F15528-21DE-4FAA-801E-634DDDAF4B2B}" type="slidenum">
              <a:rPr lang="en-US"/>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722313" y="4406900"/>
            <a:ext cx="7772400" cy="1362075"/>
          </a:xfrm>
        </p:spPr>
        <p:txBody>
          <a:bodyPr anchor="t"/>
          <a:lstStyle>
            <a:lvl1pPr algn="l">
              <a:defRPr sz="4000" b="1" cap="all"/>
            </a:lvl1pPr>
          </a:lstStyle>
          <a:p>
            <a:pPr>
              <a:defRPr/>
            </a:pPr>
            <a:r>
              <a:rPr lang="en-US"/>
              <a:t>Click to edit Master title style</a:t>
            </a:r>
            <a:endParaRPr/>
          </a:p>
        </p:txBody>
      </p:sp>
      <p:sp>
        <p:nvSpPr>
          <p:cNvPr id="3" name="Text Placeholder 2"/>
          <p:cNvSpPr>
            <a:spLocks noGrp="1"/>
          </p:cNvSpPr>
          <p:nvPr>
            <p:ph type="body" idx="1"/>
          </p:nvPr>
        </p:nvSpPr>
        <p:spPr bwMode="auto">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en-US"/>
              <a:t>Click to edit Master text styles</a:t>
            </a:r>
            <a:endParaRPr/>
          </a:p>
        </p:txBody>
      </p:sp>
      <p:sp>
        <p:nvSpPr>
          <p:cNvPr id="4" name="Date Placeholder 3"/>
          <p:cNvSpPr>
            <a:spLocks noGrp="1"/>
          </p:cNvSpPr>
          <p:nvPr>
            <p:ph type="dt" sz="half" idx="10"/>
          </p:nvPr>
        </p:nvSpPr>
        <p:spPr bwMode="auto"/>
        <p:txBody>
          <a:bodyPr/>
          <a:lstStyle/>
          <a:p>
            <a:pPr>
              <a:defRPr/>
            </a:pPr>
            <a:fld id="{1D8BD707-D9CF-40AE-B4C6-C98DA3205C09}" type="datetimeFigureOut">
              <a:rPr lang="en-US"/>
              <a:t>11/29/2022</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B6F15528-21DE-4FAA-801E-634DDDAF4B2B}" type="slidenum">
              <a:rPr lang="en-US"/>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Content Placeholder 2"/>
          <p:cNvSpPr>
            <a:spLocks noGrp="1"/>
          </p:cNvSpPr>
          <p:nvPr>
            <p:ph sz="half" idx="1"/>
          </p:nvPr>
        </p:nvSpPr>
        <p:spPr bwMode="auto">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Content Placeholder 3"/>
          <p:cNvSpPr>
            <a:spLocks noGrp="1"/>
          </p:cNvSpPr>
          <p:nvPr>
            <p:ph sz="half" idx="2"/>
          </p:nvPr>
        </p:nvSpPr>
        <p:spPr bwMode="auto">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5" name="Date Placeholder 4"/>
          <p:cNvSpPr>
            <a:spLocks noGrp="1"/>
          </p:cNvSpPr>
          <p:nvPr>
            <p:ph type="dt" sz="half" idx="10"/>
          </p:nvPr>
        </p:nvSpPr>
        <p:spPr bwMode="auto"/>
        <p:txBody>
          <a:bodyPr/>
          <a:lstStyle/>
          <a:p>
            <a:pPr>
              <a:defRPr/>
            </a:pPr>
            <a:fld id="{1D8BD707-D9CF-40AE-B4C6-C98DA3205C09}" type="datetimeFigureOut">
              <a:rPr lang="en-US"/>
              <a:t>11/29/2022</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B6F15528-21DE-4FAA-801E-634DDDAF4B2B}" type="slidenum">
              <a:rPr lang="en-US"/>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lvl1pPr>
              <a:defRPr/>
            </a:lvl1pPr>
          </a:lstStyle>
          <a:p>
            <a:pPr>
              <a:defRPr/>
            </a:pPr>
            <a:r>
              <a:rPr lang="en-US"/>
              <a:t>Click to edit Master title style</a:t>
            </a:r>
            <a:endParaRPr/>
          </a:p>
        </p:txBody>
      </p:sp>
      <p:sp>
        <p:nvSpPr>
          <p:cNvPr id="3" name="Text Placeholder 2"/>
          <p:cNvSpPr>
            <a:spLocks noGrp="1"/>
          </p:cNvSpPr>
          <p:nvPr>
            <p:ph type="body" idx="1"/>
          </p:nvPr>
        </p:nvSpPr>
        <p:spPr bwMode="auto">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4" name="Content Placeholder 3"/>
          <p:cNvSpPr>
            <a:spLocks noGrp="1"/>
          </p:cNvSpPr>
          <p:nvPr>
            <p:ph sz="half" idx="2"/>
          </p:nvPr>
        </p:nvSpPr>
        <p:spPr bwMode="auto">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5" name="Text Placeholder 4"/>
          <p:cNvSpPr>
            <a:spLocks noGrp="1"/>
          </p:cNvSpPr>
          <p:nvPr>
            <p:ph type="body" sz="quarter" idx="3"/>
          </p:nvPr>
        </p:nvSpPr>
        <p:spPr bwMode="auto">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6" name="Content Placeholder 5"/>
          <p:cNvSpPr>
            <a:spLocks noGrp="1"/>
          </p:cNvSpPr>
          <p:nvPr>
            <p:ph sz="quarter" idx="4"/>
          </p:nvPr>
        </p:nvSpPr>
        <p:spPr bwMode="auto">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Date Placeholder 6"/>
          <p:cNvSpPr>
            <a:spLocks noGrp="1"/>
          </p:cNvSpPr>
          <p:nvPr>
            <p:ph type="dt" sz="half" idx="10"/>
          </p:nvPr>
        </p:nvSpPr>
        <p:spPr bwMode="auto"/>
        <p:txBody>
          <a:bodyPr/>
          <a:lstStyle/>
          <a:p>
            <a:pPr>
              <a:defRPr/>
            </a:pPr>
            <a:fld id="{1D8BD707-D9CF-40AE-B4C6-C98DA3205C09}" type="datetimeFigureOut">
              <a:rPr lang="en-US"/>
              <a:t>11/29/2022</a:t>
            </a:fld>
            <a:endParaRPr lang="en-US"/>
          </a:p>
        </p:txBody>
      </p:sp>
      <p:sp>
        <p:nvSpPr>
          <p:cNvPr id="8" name="Footer Placeholder 7"/>
          <p:cNvSpPr>
            <a:spLocks noGrp="1"/>
          </p:cNvSpPr>
          <p:nvPr>
            <p:ph type="ftr" sz="quarter" idx="11"/>
          </p:nvPr>
        </p:nvSpPr>
        <p:spPr bwMode="auto"/>
        <p:txBody>
          <a:bodyPr/>
          <a:lstStyle/>
          <a:p>
            <a:pPr>
              <a:defRPr/>
            </a:pPr>
            <a:endParaRPr lang="en-US"/>
          </a:p>
        </p:txBody>
      </p:sp>
      <p:sp>
        <p:nvSpPr>
          <p:cNvPr id="9" name="Slide Number Placeholder 8"/>
          <p:cNvSpPr>
            <a:spLocks noGrp="1"/>
          </p:cNvSpPr>
          <p:nvPr>
            <p:ph type="sldNum" sz="quarter" idx="12"/>
          </p:nvPr>
        </p:nvSpPr>
        <p:spPr bwMode="auto"/>
        <p:txBody>
          <a:bodyPr/>
          <a:lstStyle/>
          <a:p>
            <a:pPr>
              <a:defRPr/>
            </a:pPr>
            <a:fld id="{B6F15528-21DE-4FAA-801E-634DDDAF4B2B}" type="slidenum">
              <a:rPr lang="en-US"/>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Date Placeholder 2"/>
          <p:cNvSpPr>
            <a:spLocks noGrp="1"/>
          </p:cNvSpPr>
          <p:nvPr>
            <p:ph type="dt" sz="half" idx="10"/>
          </p:nvPr>
        </p:nvSpPr>
        <p:spPr bwMode="auto"/>
        <p:txBody>
          <a:bodyPr/>
          <a:lstStyle/>
          <a:p>
            <a:pPr>
              <a:defRPr/>
            </a:pPr>
            <a:fld id="{1D8BD707-D9CF-40AE-B4C6-C98DA3205C09}" type="datetimeFigureOut">
              <a:rPr lang="en-US"/>
              <a:t>11/29/2022</a:t>
            </a:fld>
            <a:endParaRPr lang="en-US"/>
          </a:p>
        </p:txBody>
      </p:sp>
      <p:sp>
        <p:nvSpPr>
          <p:cNvPr id="4" name="Footer Placeholder 3"/>
          <p:cNvSpPr>
            <a:spLocks noGrp="1"/>
          </p:cNvSpPr>
          <p:nvPr>
            <p:ph type="ftr" sz="quarter" idx="11"/>
          </p:nvPr>
        </p:nvSpPr>
        <p:spPr bwMode="auto"/>
        <p:txBody>
          <a:bodyPr/>
          <a:lstStyle/>
          <a:p>
            <a:pPr>
              <a:defRPr/>
            </a:pPr>
            <a:endParaRPr lang="en-US"/>
          </a:p>
        </p:txBody>
      </p:sp>
      <p:sp>
        <p:nvSpPr>
          <p:cNvPr id="5" name="Slide Number Placeholder 4"/>
          <p:cNvSpPr>
            <a:spLocks noGrp="1"/>
          </p:cNvSpPr>
          <p:nvPr>
            <p:ph type="sldNum" sz="quarter" idx="12"/>
          </p:nvPr>
        </p:nvSpPr>
        <p:spPr bwMode="auto"/>
        <p:txBody>
          <a:bodyPr/>
          <a:lstStyle/>
          <a:p>
            <a:pPr>
              <a:defRPr/>
            </a:pPr>
            <a:fld id="{B6F15528-21DE-4FAA-801E-634DDDAF4B2B}" type="slidenum">
              <a:rPr lang="en-US"/>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1D8BD707-D9CF-40AE-B4C6-C98DA3205C09}" type="datetimeFigureOut">
              <a:rPr lang="en-US"/>
              <a:t>11/29/2022</a:t>
            </a:fld>
            <a:endParaRPr lang="en-US"/>
          </a:p>
        </p:txBody>
      </p:sp>
      <p:sp>
        <p:nvSpPr>
          <p:cNvPr id="3" name="Footer Placeholder 2"/>
          <p:cNvSpPr>
            <a:spLocks noGrp="1"/>
          </p:cNvSpPr>
          <p:nvPr>
            <p:ph type="ftr" sz="quarter" idx="11"/>
          </p:nvPr>
        </p:nvSpPr>
        <p:spPr bwMode="auto"/>
        <p:txBody>
          <a:bodyPr/>
          <a:lstStyle/>
          <a:p>
            <a:pPr>
              <a:defRPr/>
            </a:pPr>
            <a:endParaRPr lang="en-US"/>
          </a:p>
        </p:txBody>
      </p:sp>
      <p:sp>
        <p:nvSpPr>
          <p:cNvPr id="4" name="Slide Number Placeholder 3"/>
          <p:cNvSpPr>
            <a:spLocks noGrp="1"/>
          </p:cNvSpPr>
          <p:nvPr>
            <p:ph type="sldNum" sz="quarter" idx="12"/>
          </p:nvPr>
        </p:nvSpPr>
        <p:spPr bwMode="auto"/>
        <p:txBody>
          <a:bodyPr/>
          <a:lstStyle/>
          <a:p>
            <a:pPr>
              <a:defRPr/>
            </a:pPr>
            <a:fld id="{B6F15528-21DE-4FAA-801E-634DDDAF4B2B}" type="slidenum">
              <a:rPr lang="en-US"/>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457200" y="273050"/>
            <a:ext cx="3008313" cy="1162050"/>
          </a:xfrm>
        </p:spPr>
        <p:txBody>
          <a:bodyPr anchor="b"/>
          <a:lstStyle>
            <a:lvl1pPr algn="l">
              <a:defRPr sz="2000" b="1"/>
            </a:lvl1pPr>
          </a:lstStyle>
          <a:p>
            <a:pPr>
              <a:defRPr/>
            </a:pPr>
            <a:r>
              <a:rPr lang="en-US"/>
              <a:t>Click to edit Master title style</a:t>
            </a:r>
            <a:endParaRPr/>
          </a:p>
        </p:txBody>
      </p:sp>
      <p:sp>
        <p:nvSpPr>
          <p:cNvPr id="3" name="Content Placeholder 2"/>
          <p:cNvSpPr>
            <a:spLocks noGrp="1"/>
          </p:cNvSpPr>
          <p:nvPr>
            <p:ph idx="1"/>
          </p:nvPr>
        </p:nvSpPr>
        <p:spPr bwMode="auto">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Text Placeholder 3"/>
          <p:cNvSpPr>
            <a:spLocks noGrp="1"/>
          </p:cNvSpPr>
          <p:nvPr>
            <p:ph type="body" sz="half" idx="2"/>
          </p:nvPr>
        </p:nvSpPr>
        <p:spPr bwMode="auto">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1D8BD707-D9CF-40AE-B4C6-C98DA3205C09}" type="datetimeFigureOut">
              <a:rPr lang="en-US"/>
              <a:t>11/29/2022</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B6F15528-21DE-4FAA-801E-634DDDAF4B2B}" type="slidenum">
              <a:rPr lang="en-US"/>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792288" y="4800600"/>
            <a:ext cx="5486400" cy="566738"/>
          </a:xfrm>
        </p:spPr>
        <p:txBody>
          <a:bodyPr anchor="b"/>
          <a:lstStyle>
            <a:lvl1pPr algn="l">
              <a:defRPr sz="2000" b="1"/>
            </a:lvl1pPr>
          </a:lstStyle>
          <a:p>
            <a:pPr>
              <a:defRPr/>
            </a:pPr>
            <a:r>
              <a:rPr lang="en-US"/>
              <a:t>Click to edit Master title style</a:t>
            </a:r>
            <a:endParaRPr/>
          </a:p>
        </p:txBody>
      </p:sp>
      <p:sp>
        <p:nvSpPr>
          <p:cNvPr id="3" name="Picture Placeholder 2"/>
          <p:cNvSpPr>
            <a:spLocks noGrp="1"/>
          </p:cNvSpPr>
          <p:nvPr>
            <p:ph type="pic" idx="1"/>
          </p:nvPr>
        </p:nvSpPr>
        <p:spPr bwMode="auto">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en-US"/>
          </a:p>
        </p:txBody>
      </p:sp>
      <p:sp>
        <p:nvSpPr>
          <p:cNvPr id="4" name="Text Placeholder 3"/>
          <p:cNvSpPr>
            <a:spLocks noGrp="1"/>
          </p:cNvSpPr>
          <p:nvPr>
            <p:ph type="body" sz="half" idx="2"/>
          </p:nvPr>
        </p:nvSpPr>
        <p:spPr bwMode="auto">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1D8BD707-D9CF-40AE-B4C6-C98DA3205C09}" type="datetimeFigureOut">
              <a:rPr lang="en-US"/>
              <a:t>11/29/2022</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B6F15528-21DE-4FAA-801E-634DDDAF4B2B}" type="slidenum">
              <a:rPr lang="en-US"/>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457200" y="274638"/>
            <a:ext cx="8229600" cy="1143000"/>
          </a:xfrm>
          <a:prstGeom prst="rect">
            <a:avLst/>
          </a:prstGeom>
        </p:spPr>
        <p:txBody>
          <a:bodyPr vert="horz" lIns="91440" tIns="45720" rIns="91440" bIns="45720" rtlCol="0" anchor="ctr">
            <a:normAutofit/>
          </a:bodyPr>
          <a:lstStyle/>
          <a:p>
            <a:pPr>
              <a:defRPr/>
            </a:pPr>
            <a:r>
              <a:rPr lang="en-US"/>
              <a:t>Click to edit Master title style</a:t>
            </a:r>
            <a:endParaRPr/>
          </a:p>
        </p:txBody>
      </p:sp>
      <p:sp>
        <p:nvSpPr>
          <p:cNvPr id="3" name="Text Placeholder 2"/>
          <p:cNvSpPr>
            <a:spLocks noGrp="1"/>
          </p:cNvSpPr>
          <p:nvPr>
            <p:ph type="body" idx="1"/>
          </p:nvPr>
        </p:nvSpPr>
        <p:spPr bwMode="auto">
          <a:xfrm>
            <a:off x="457200" y="1600200"/>
            <a:ext cx="8229600" cy="4525963"/>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2"/>
          </p:nvPr>
        </p:nvSpPr>
        <p:spPr bwMode="auto">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D8BD707-D9CF-40AE-B4C6-C98DA3205C09}" type="datetimeFigureOut">
              <a:rPr lang="en-US"/>
              <a:t>11/29/2022</a:t>
            </a:fld>
            <a:endParaRPr lang="en-US"/>
          </a:p>
        </p:txBody>
      </p:sp>
      <p:sp>
        <p:nvSpPr>
          <p:cNvPr id="5" name="Footer Placeholder 4"/>
          <p:cNvSpPr>
            <a:spLocks noGrp="1"/>
          </p:cNvSpPr>
          <p:nvPr>
            <p:ph type="ftr" sz="quarter" idx="3"/>
          </p:nvPr>
        </p:nvSpPr>
        <p:spPr bwMode="auto">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auto">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6F15528-21DE-4FAA-801E-634DDDAF4B2B}" type="slidenum">
              <a:rPr lang="en-US"/>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ideo" Target="https://www.youtube.com/embed/3KMPQatFVXk?feature=oembed" TargetMode="External"/><Relationship Id="rId5" Type="http://schemas.openxmlformats.org/officeDocument/2006/relationships/image" Target="../media/image13.jpeg"/><Relationship Id="rId4" Type="http://schemas.openxmlformats.org/officeDocument/2006/relationships/hyperlink" Target="https://www.youtube.com/watch?v=3KMPQatFVX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ideo" Target="https://www.youtube.com/embed/UPCSJP1gOZU?start=9&amp;feature=oembed" TargetMode="External"/><Relationship Id="rId5" Type="http://schemas.openxmlformats.org/officeDocument/2006/relationships/image" Target="../media/image14.jpeg"/><Relationship Id="rId4" Type="http://schemas.openxmlformats.org/officeDocument/2006/relationships/hyperlink" Target="https://www.youtube.com/watch?v=UPCSJP1gOZU&amp;t=9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www.forum-der-kulturen.de/das-forum/satzung/" TargetMode="External"/><Relationship Id="rId3" Type="http://schemas.openxmlformats.org/officeDocument/2006/relationships/hyperlink" Target="https://gruenderplattform.de/rechtsformen/verein-gruenden" TargetMode="External"/><Relationship Id="rId7" Type="http://schemas.openxmlformats.org/officeDocument/2006/relationships/hyperlink" Target="http://moveglobal.de/satzung-2/"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www.bv-nemo.de/der-bundesverband/satzung" TargetMode="External"/><Relationship Id="rId5" Type="http://schemas.openxmlformats.org/officeDocument/2006/relationships/hyperlink" Target="https://www.forum-der-kulturen.de/angebote/memo/" TargetMode="External"/><Relationship Id="rId4" Type="http://schemas.openxmlformats.org/officeDocument/2006/relationships/hyperlink" Target="https://www.vereinsknowhow.de/index2.html" TargetMode="External"/><Relationship Id="rId9" Type="http://schemas.openxmlformats.org/officeDocument/2006/relationships/hyperlink" Target="https://www.bamf.de/SharedDocs/Anlagen/DE/Integration/Ehrenamt/hor-broschuere.pdf?__blob=publicationFile&amp;v=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thegoodlobby.eu/wp-content/uploads/2019/07/Toolkit-EU.pdf" TargetMode="External"/><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hyperlink" Target="https://www.lpb-bw.de/demokratie-digital#c61527"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ideo" Target="https://www.youtube.com/embed/CKCoQjZZKjs?feature=oembed" TargetMode="External"/><Relationship Id="rId5" Type="http://schemas.openxmlformats.org/officeDocument/2006/relationships/hyperlink" Target="https://www.youtube.com/watch?v=CKCoQjZZKjs" TargetMode="Externa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mittemachen-berlin.de/" TargetMode="External"/><Relationship Id="rId3" Type="http://schemas.openxmlformats.org/officeDocument/2006/relationships/hyperlink" Target="https://ec.europa.eu/info/consultations_de" TargetMode="External"/><Relationship Id="rId7" Type="http://schemas.openxmlformats.org/officeDocument/2006/relationships/hyperlink" Target="https://mein.berlin.de/projekte/"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www.bundestag.de/ada/beteiligung/forum.html?s=1003109663ebc41d2720407b4858984e" TargetMode="External"/><Relationship Id="rId5" Type="http://schemas.openxmlformats.org/officeDocument/2006/relationships/hyperlink" Target="https://epetitionen.bundestag.de/" TargetMode="External"/><Relationship Id="rId4" Type="http://schemas.openxmlformats.org/officeDocument/2006/relationships/hyperlink" Target="https://european-union.europa.eu/live-work-study/participate-interact-vote_de#&#246;ffentliche-konsultationen-und-andere-m&#246;glichkeiten-der-r&#252;ckmeldung" TargetMode="External"/><Relationship Id="rId9" Type="http://schemas.openxmlformats.org/officeDocument/2006/relationships/hyperlink" Target="https://www.neukoelln-plus.de/was-wir-machen/mitmach-laden-anlaufstelle-fuer-buergerinnenbeteiligung-neukoell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lpb-bw.de/demokratie-digital" TargetMode="External"/><Relationship Id="rId2" Type="http://schemas.openxmlformats.org/officeDocument/2006/relationships/hyperlink" Target="https://www.un.org/esa/desa/papers/2020/wp163_2020.pdf" TargetMode="Externa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s://ajuntament.barcelona.cat/participaciociutadana/en" TargetMode="External"/><Relationship Id="rId4" Type="http://schemas.openxmlformats.org/officeDocument/2006/relationships/hyperlink" Target="https://www.stadt-zuerich.ch/prd/de/index/stadtentwicklung/gesellschaft-und-raum/einbezug-quartiere/beteiligungsprozesse/epartizipation.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vereinsknowhow.de/"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www.vereinsknowhow.de/" TargetMode="Externa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www.vereinsknowhow.de/" TargetMode="Externa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ideo" Target="https://www.youtube.com/embed/U4rPz6yIjuE?feature=oembed" TargetMode="External"/><Relationship Id="rId5" Type="http://schemas.openxmlformats.org/officeDocument/2006/relationships/hyperlink" Target="https://www.youtube.com/watch?v=U4rPz6yIjuE"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 name="Group 2"/>
          <p:cNvGrpSpPr/>
          <p:nvPr/>
        </p:nvGrpSpPr>
        <p:grpSpPr bwMode="auto">
          <a:xfrm>
            <a:off x="2847748" y="0"/>
            <a:ext cx="6905852" cy="7315200"/>
            <a:chOff x="0" y="0"/>
            <a:chExt cx="9207803" cy="9753600"/>
          </a:xfrm>
        </p:grpSpPr>
        <p:sp>
          <p:nvSpPr>
            <p:cNvPr id="3" name="Freeform 3"/>
            <p:cNvSpPr/>
            <p:nvPr/>
          </p:nvSpPr>
          <p:spPr bwMode="auto">
            <a:xfrm>
              <a:off x="0" y="0"/>
              <a:ext cx="9207754" cy="9753600"/>
            </a:xfrm>
            <a:custGeom>
              <a:avLst/>
              <a:gdLst/>
              <a:ahLst/>
              <a:cxnLst/>
              <a:rect l="l" t="t" r="r" b="b"/>
              <a:pathLst>
                <a:path w="9207754" h="9753600" extrusionOk="0">
                  <a:moveTo>
                    <a:pt x="0" y="0"/>
                  </a:moveTo>
                  <a:lnTo>
                    <a:pt x="9207754" y="0"/>
                  </a:lnTo>
                  <a:lnTo>
                    <a:pt x="9207754" y="9753600"/>
                  </a:lnTo>
                  <a:lnTo>
                    <a:pt x="0" y="9753600"/>
                  </a:lnTo>
                  <a:close/>
                </a:path>
              </a:pathLst>
            </a:custGeom>
            <a:solidFill>
              <a:srgbClr val="FDCF60"/>
            </a:solidFill>
          </p:spPr>
        </p:sp>
      </p:grpSp>
      <p:pic>
        <p:nvPicPr>
          <p:cNvPr id="4" name="Picture 4"/>
          <p:cNvPicPr>
            <a:picLocks noChangeAspect="1"/>
          </p:cNvPicPr>
          <p:nvPr/>
        </p:nvPicPr>
        <p:blipFill>
          <a:blip r:embed="rId2"/>
          <a:srcRect r="118" b="200"/>
          <a:stretch/>
        </p:blipFill>
        <p:spPr bwMode="auto">
          <a:xfrm>
            <a:off x="5730806" y="2721495"/>
            <a:ext cx="4022794" cy="4526351"/>
          </a:xfrm>
          <a:prstGeom prst="rect">
            <a:avLst/>
          </a:prstGeom>
        </p:spPr>
      </p:pic>
      <p:pic>
        <p:nvPicPr>
          <p:cNvPr id="5" name="Picture 5"/>
          <p:cNvPicPr>
            <a:picLocks noChangeAspect="1"/>
          </p:cNvPicPr>
          <p:nvPr/>
        </p:nvPicPr>
        <p:blipFill>
          <a:blip r:embed="rId3"/>
          <a:srcRect r="715" b="1167"/>
          <a:stretch/>
        </p:blipFill>
        <p:spPr bwMode="auto">
          <a:xfrm>
            <a:off x="8008715" y="162749"/>
            <a:ext cx="1325390" cy="1036644"/>
          </a:xfrm>
          <a:prstGeom prst="rect">
            <a:avLst/>
          </a:prstGeom>
        </p:spPr>
      </p:pic>
      <p:pic>
        <p:nvPicPr>
          <p:cNvPr id="6" name="Picture 6"/>
          <p:cNvPicPr>
            <a:picLocks noChangeAspect="1"/>
          </p:cNvPicPr>
          <p:nvPr/>
        </p:nvPicPr>
        <p:blipFill>
          <a:blip r:embed="rId4"/>
          <a:srcRect r="563" b="563"/>
          <a:stretch/>
        </p:blipFill>
        <p:spPr bwMode="auto">
          <a:xfrm>
            <a:off x="0" y="6234410"/>
            <a:ext cx="1927337" cy="1013435"/>
          </a:xfrm>
          <a:prstGeom prst="rect">
            <a:avLst/>
          </a:prstGeom>
        </p:spPr>
      </p:pic>
      <p:sp>
        <p:nvSpPr>
          <p:cNvPr id="7" name="TextBox 7"/>
          <p:cNvSpPr txBox="1"/>
          <p:nvPr/>
        </p:nvSpPr>
        <p:spPr bwMode="auto">
          <a:xfrm>
            <a:off x="540194" y="1391461"/>
            <a:ext cx="7116857" cy="2077492"/>
          </a:xfrm>
          <a:prstGeom prst="rect">
            <a:avLst/>
          </a:prstGeom>
        </p:spPr>
        <p:txBody>
          <a:bodyPr lIns="0" tIns="0" rIns="0" bIns="0" rtlCol="0" anchor="t">
            <a:spAutoFit/>
          </a:bodyPr>
          <a:lstStyle/>
          <a:p>
            <a:pPr algn="l">
              <a:lnSpc>
                <a:spcPts val="5400"/>
              </a:lnSpc>
              <a:defRPr/>
            </a:pPr>
            <a:r>
              <a:rPr lang="de-DE" sz="5000" dirty="0">
                <a:solidFill>
                  <a:srgbClr val="0C45A6"/>
                </a:solidFill>
                <a:latin typeface="+mj-lt"/>
              </a:rPr>
              <a:t>Modul: </a:t>
            </a:r>
            <a:endParaRPr lang="de-DE" dirty="0"/>
          </a:p>
          <a:p>
            <a:pPr algn="l">
              <a:lnSpc>
                <a:spcPts val="5400"/>
              </a:lnSpc>
              <a:defRPr/>
            </a:pPr>
            <a:r>
              <a:rPr lang="de-DE" sz="5000" dirty="0">
                <a:solidFill>
                  <a:srgbClr val="0C45A6"/>
                </a:solidFill>
                <a:latin typeface="+mj-lt"/>
              </a:rPr>
              <a:t>Zivilgesellschaftliches Engagement </a:t>
            </a:r>
            <a:endParaRPr lang="de-DE" dirty="0"/>
          </a:p>
        </p:txBody>
      </p:sp>
      <p:pic>
        <p:nvPicPr>
          <p:cNvPr id="8" name="Picture 7" descr="Text&#10;&#10;Description automatically generated"/>
          <p:cNvPicPr/>
          <p:nvPr/>
        </p:nvPicPr>
        <p:blipFill>
          <a:blip r:embed="rId5"/>
          <a:stretch/>
        </p:blipFill>
        <p:spPr bwMode="auto">
          <a:xfrm>
            <a:off x="250833" y="298813"/>
            <a:ext cx="2416167" cy="539387"/>
          </a:xfrm>
          <a:prstGeom prst="rect">
            <a:avLst/>
          </a:prstGeom>
        </p:spPr>
      </p:pic>
      <p:sp>
        <p:nvSpPr>
          <p:cNvPr id="9" name="Textfeld 7"/>
          <p:cNvSpPr txBox="1"/>
          <p:nvPr/>
        </p:nvSpPr>
        <p:spPr bwMode="auto">
          <a:xfrm>
            <a:off x="1676400" y="6167058"/>
            <a:ext cx="3759092" cy="1015663"/>
          </a:xfrm>
          <a:prstGeom prst="rect">
            <a:avLst/>
          </a:prstGeom>
          <a:noFill/>
        </p:spPr>
        <p:txBody>
          <a:bodyPr wrap="square" rtlCol="0">
            <a:spAutoFit/>
          </a:bodyPr>
          <a:lstStyle/>
          <a:p>
            <a:pPr algn="ctr">
              <a:defRPr/>
            </a:pPr>
            <a:r>
              <a:rPr lang="de-DE" sz="1000" i="1"/>
              <a:t>The project is co-funded by the European Unions‘ Asylum, Migration and Integration Fund. </a:t>
            </a:r>
            <a:r>
              <a:rPr lang="en-US" sz="1000" b="0" i="1" u="none" strike="noStrike">
                <a:solidFill>
                  <a:schemeClr val="tx1"/>
                </a:solidFill>
                <a:latin typeface="+mn-lt"/>
                <a:ea typeface="+mn-ea"/>
                <a:cs typeface="+mn-cs"/>
              </a:rPr>
              <a:t>The content of this presentation represents the views of the EMVI project partnership only and is their sole responsibility. The European Commission does not accept any responsibility for use that may be made of the information it contains.</a:t>
            </a:r>
            <a:endParaRPr lang="de-AT" sz="1000"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Box 2"/>
          <p:cNvSpPr txBox="1"/>
          <p:nvPr/>
        </p:nvSpPr>
        <p:spPr bwMode="auto">
          <a:xfrm>
            <a:off x="1060376" y="777280"/>
            <a:ext cx="7390847" cy="538609"/>
          </a:xfrm>
          <a:prstGeom prst="rect">
            <a:avLst/>
          </a:prstGeom>
        </p:spPr>
        <p:txBody>
          <a:bodyPr lIns="0" tIns="0" rIns="0" bIns="0" rtlCol="0" anchor="t">
            <a:spAutoFit/>
          </a:bodyPr>
          <a:lstStyle/>
          <a:p>
            <a:pPr algn="ctr">
              <a:lnSpc>
                <a:spcPts val="4200"/>
              </a:lnSpc>
              <a:defRPr/>
            </a:pPr>
            <a:r>
              <a:rPr lang="en-US" sz="3500" dirty="0"/>
              <a:t>Wie </a:t>
            </a:r>
            <a:r>
              <a:rPr lang="en-US" sz="3500" dirty="0" err="1"/>
              <a:t>gründet</a:t>
            </a:r>
            <a:r>
              <a:rPr lang="en-US" sz="3500" dirty="0"/>
              <a:t> man </a:t>
            </a:r>
            <a:r>
              <a:rPr lang="en-US" sz="3500" dirty="0" err="1"/>
              <a:t>einen</a:t>
            </a:r>
            <a:r>
              <a:rPr lang="en-US" sz="3500" dirty="0"/>
              <a:t> Verein? (Teil 2)</a:t>
            </a:r>
            <a:endParaRPr dirty="0"/>
          </a:p>
        </p:txBody>
      </p:sp>
      <p:cxnSp>
        <p:nvCxnSpPr>
          <p:cNvPr id="3" name="Straight Connector 2"/>
          <p:cNvCxnSpPr>
            <a:cxnSpLocks/>
          </p:cNvCxnSpPr>
          <p:nvPr/>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p:blipFill>
        <p:spPr bwMode="auto">
          <a:xfrm>
            <a:off x="6705600" y="5686425"/>
            <a:ext cx="3048000" cy="1628775"/>
          </a:xfrm>
          <a:prstGeom prst="rect">
            <a:avLst/>
          </a:prstGeom>
        </p:spPr>
      </p:pic>
      <p:sp>
        <p:nvSpPr>
          <p:cNvPr id="16" name="Textfeld 15">
            <a:extLst>
              <a:ext uri="{FF2B5EF4-FFF2-40B4-BE49-F238E27FC236}">
                <a16:creationId xmlns="" xmlns:a16="http://schemas.microsoft.com/office/drawing/2014/main" id="{FE9943E2-0320-F11D-C5AD-A988D5B84667}"/>
              </a:ext>
            </a:extLst>
          </p:cNvPr>
          <p:cNvSpPr txBox="1"/>
          <p:nvPr/>
        </p:nvSpPr>
        <p:spPr>
          <a:xfrm>
            <a:off x="728939" y="6143416"/>
            <a:ext cx="5976661" cy="461665"/>
          </a:xfrm>
          <a:prstGeom prst="rect">
            <a:avLst/>
          </a:prstGeom>
          <a:noFill/>
        </p:spPr>
        <p:txBody>
          <a:bodyPr wrap="square">
            <a:spAutoFit/>
          </a:bodyPr>
          <a:lstStyle/>
          <a:p>
            <a:r>
              <a:rPr lang="de-DE" sz="1200" dirty="0"/>
              <a:t>Quelle: </a:t>
            </a:r>
            <a:r>
              <a:rPr lang="de-DE" sz="1200" b="0" i="0" u="none" strike="noStrike" dirty="0" err="1">
                <a:solidFill>
                  <a:srgbClr val="0F0F0F"/>
                </a:solidFill>
                <a:effectLst/>
              </a:rPr>
              <a:t>Migrafrica</a:t>
            </a:r>
            <a:r>
              <a:rPr lang="de-DE" sz="1200" b="0" i="0" u="none" strike="noStrike" dirty="0">
                <a:solidFill>
                  <a:srgbClr val="0F0F0F"/>
                </a:solidFill>
                <a:effectLst/>
              </a:rPr>
              <a:t> VJAAD eV</a:t>
            </a:r>
            <a:endParaRPr lang="de-DE" sz="1200" dirty="0"/>
          </a:p>
          <a:p>
            <a:r>
              <a:rPr lang="de-DE" sz="1200" dirty="0">
                <a:hlinkClick r:id="rId4"/>
              </a:rPr>
              <a:t>https://www.youtube.com/watch?v=3KMPQatFVXk</a:t>
            </a:r>
            <a:r>
              <a:rPr lang="de-DE" sz="1200" dirty="0"/>
              <a:t>, Aufgerufen am 23.11.2023</a:t>
            </a:r>
          </a:p>
        </p:txBody>
      </p:sp>
      <p:pic>
        <p:nvPicPr>
          <p:cNvPr id="8" name="Onlinemedien 7" descr="Vereinsgründung Teil ll einfach erklärt">
            <a:hlinkClick r:id="" action="ppaction://media"/>
            <a:extLst>
              <a:ext uri="{FF2B5EF4-FFF2-40B4-BE49-F238E27FC236}">
                <a16:creationId xmlns="" xmlns:a16="http://schemas.microsoft.com/office/drawing/2014/main" id="{E13CDC28-B1A8-185C-33C1-DF68555C7415}"/>
              </a:ext>
            </a:extLst>
          </p:cNvPr>
          <p:cNvPicPr>
            <a:picLocks noRot="1" noChangeAspect="1"/>
          </p:cNvPicPr>
          <p:nvPr>
            <a:videoFile r:link="rId1"/>
          </p:nvPr>
        </p:nvPicPr>
        <p:blipFill>
          <a:blip r:embed="rId5"/>
          <a:stretch>
            <a:fillRect/>
          </a:stretch>
        </p:blipFill>
        <p:spPr>
          <a:xfrm>
            <a:off x="1348408" y="1714956"/>
            <a:ext cx="6624732" cy="3742974"/>
          </a:xfrm>
          <a:prstGeom prst="rect">
            <a:avLst/>
          </a:prstGeom>
        </p:spPr>
      </p:pic>
    </p:spTree>
    <p:extLst>
      <p:ext uri="{BB962C8B-B14F-4D97-AF65-F5344CB8AC3E}">
        <p14:creationId xmlns:p14="http://schemas.microsoft.com/office/powerpoint/2010/main" val="416859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Box 2"/>
          <p:cNvSpPr txBox="1"/>
          <p:nvPr/>
        </p:nvSpPr>
        <p:spPr bwMode="auto">
          <a:xfrm>
            <a:off x="1060376" y="777280"/>
            <a:ext cx="7390847" cy="538609"/>
          </a:xfrm>
          <a:prstGeom prst="rect">
            <a:avLst/>
          </a:prstGeom>
        </p:spPr>
        <p:txBody>
          <a:bodyPr lIns="0" tIns="0" rIns="0" bIns="0" rtlCol="0" anchor="t">
            <a:spAutoFit/>
          </a:bodyPr>
          <a:lstStyle/>
          <a:p>
            <a:pPr algn="ctr">
              <a:lnSpc>
                <a:spcPts val="4200"/>
              </a:lnSpc>
              <a:defRPr/>
            </a:pPr>
            <a:r>
              <a:rPr lang="en-US" sz="3500" dirty="0"/>
              <a:t>Wie </a:t>
            </a:r>
            <a:r>
              <a:rPr lang="en-US" sz="3500" dirty="0" err="1"/>
              <a:t>gründet</a:t>
            </a:r>
            <a:r>
              <a:rPr lang="en-US" sz="3500" dirty="0"/>
              <a:t> man </a:t>
            </a:r>
            <a:r>
              <a:rPr lang="en-US" sz="3500" dirty="0" err="1"/>
              <a:t>einen</a:t>
            </a:r>
            <a:r>
              <a:rPr lang="en-US" sz="3500" dirty="0"/>
              <a:t> Verein? (Teil 3)</a:t>
            </a:r>
            <a:endParaRPr dirty="0"/>
          </a:p>
        </p:txBody>
      </p:sp>
      <p:cxnSp>
        <p:nvCxnSpPr>
          <p:cNvPr id="3" name="Straight Connector 2"/>
          <p:cNvCxnSpPr>
            <a:cxnSpLocks/>
          </p:cNvCxnSpPr>
          <p:nvPr/>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p:blipFill>
        <p:spPr bwMode="auto">
          <a:xfrm>
            <a:off x="6705600" y="5686425"/>
            <a:ext cx="3048000" cy="1628775"/>
          </a:xfrm>
          <a:prstGeom prst="rect">
            <a:avLst/>
          </a:prstGeom>
        </p:spPr>
      </p:pic>
      <p:sp>
        <p:nvSpPr>
          <p:cNvPr id="16" name="Textfeld 15">
            <a:extLst>
              <a:ext uri="{FF2B5EF4-FFF2-40B4-BE49-F238E27FC236}">
                <a16:creationId xmlns="" xmlns:a16="http://schemas.microsoft.com/office/drawing/2014/main" id="{FE9943E2-0320-F11D-C5AD-A988D5B84667}"/>
              </a:ext>
            </a:extLst>
          </p:cNvPr>
          <p:cNvSpPr txBox="1"/>
          <p:nvPr/>
        </p:nvSpPr>
        <p:spPr>
          <a:xfrm>
            <a:off x="728939" y="6143416"/>
            <a:ext cx="5976661" cy="461665"/>
          </a:xfrm>
          <a:prstGeom prst="rect">
            <a:avLst/>
          </a:prstGeom>
          <a:noFill/>
        </p:spPr>
        <p:txBody>
          <a:bodyPr wrap="square">
            <a:spAutoFit/>
          </a:bodyPr>
          <a:lstStyle/>
          <a:p>
            <a:r>
              <a:rPr lang="de-DE" sz="1200" dirty="0"/>
              <a:t>Quelle: </a:t>
            </a:r>
            <a:r>
              <a:rPr lang="de-DE" sz="1200" b="0" i="0" u="none" strike="noStrike" dirty="0" err="1">
                <a:solidFill>
                  <a:srgbClr val="0F0F0F"/>
                </a:solidFill>
                <a:effectLst/>
              </a:rPr>
              <a:t>Migrafrica</a:t>
            </a:r>
            <a:r>
              <a:rPr lang="de-DE" sz="1200" b="0" i="0" u="none" strike="noStrike" dirty="0">
                <a:solidFill>
                  <a:srgbClr val="0F0F0F"/>
                </a:solidFill>
                <a:effectLst/>
              </a:rPr>
              <a:t> VJAAD eV</a:t>
            </a:r>
            <a:endParaRPr lang="de-DE" sz="1200" dirty="0"/>
          </a:p>
          <a:p>
            <a:r>
              <a:rPr lang="de-DE" sz="1200" dirty="0">
                <a:hlinkClick r:id="rId4"/>
              </a:rPr>
              <a:t>https://www.youtube.com/watch?v=UPCSJP1gOZU&amp;t=9s</a:t>
            </a:r>
            <a:r>
              <a:rPr lang="de-DE" sz="1200" dirty="0"/>
              <a:t>, Aufgerufen am 23.11.2023</a:t>
            </a:r>
          </a:p>
        </p:txBody>
      </p:sp>
      <p:pic>
        <p:nvPicPr>
          <p:cNvPr id="7" name="Onlinemedien 6" descr="Vereinsgründung Teil lll">
            <a:hlinkClick r:id="" action="ppaction://media"/>
            <a:extLst>
              <a:ext uri="{FF2B5EF4-FFF2-40B4-BE49-F238E27FC236}">
                <a16:creationId xmlns="" xmlns:a16="http://schemas.microsoft.com/office/drawing/2014/main" id="{5FDEFA5C-28CF-A039-5CAF-39AE4516B602}"/>
              </a:ext>
            </a:extLst>
          </p:cNvPr>
          <p:cNvPicPr>
            <a:picLocks noRot="1" noChangeAspect="1"/>
          </p:cNvPicPr>
          <p:nvPr>
            <a:videoFile r:link="rId1"/>
          </p:nvPr>
        </p:nvPicPr>
        <p:blipFill>
          <a:blip r:embed="rId5"/>
          <a:stretch>
            <a:fillRect/>
          </a:stretch>
        </p:blipFill>
        <p:spPr>
          <a:xfrm>
            <a:off x="1420416" y="1863618"/>
            <a:ext cx="6552724" cy="3702289"/>
          </a:xfrm>
          <a:prstGeom prst="rect">
            <a:avLst/>
          </a:prstGeom>
        </p:spPr>
      </p:pic>
    </p:spTree>
    <p:extLst>
      <p:ext uri="{BB962C8B-B14F-4D97-AF65-F5344CB8AC3E}">
        <p14:creationId xmlns:p14="http://schemas.microsoft.com/office/powerpoint/2010/main" val="102711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feld 2"/>
          <p:cNvSpPr txBox="1"/>
          <p:nvPr/>
        </p:nvSpPr>
        <p:spPr bwMode="auto">
          <a:xfrm>
            <a:off x="769429" y="147670"/>
            <a:ext cx="7749210" cy="746358"/>
          </a:xfrm>
          <a:prstGeom prst="rect">
            <a:avLst/>
          </a:prstGeom>
          <a:noFill/>
        </p:spPr>
        <p:txBody>
          <a:bodyPr wrap="square">
            <a:spAutoFit/>
          </a:bodyPr>
          <a:lstStyle/>
          <a:p>
            <a:pPr marL="137160" marR="5080">
              <a:lnSpc>
                <a:spcPts val="1880"/>
              </a:lnSpc>
              <a:spcBef>
                <a:spcPts val="1270"/>
              </a:spcBef>
              <a:defRPr/>
            </a:pPr>
            <a:r>
              <a:rPr lang="en-GB" sz="1800" dirty="0">
                <a:latin typeface="Calibri"/>
                <a:ea typeface="Calibri"/>
                <a:cs typeface="Times New Roman"/>
              </a:rPr>
              <a:t>METHODE:  </a:t>
            </a:r>
            <a:r>
              <a:rPr lang="de-DE" sz="1800" dirty="0">
                <a:latin typeface="Calibri"/>
                <a:ea typeface="Calibri"/>
                <a:cs typeface="Times New Roman"/>
              </a:rPr>
              <a:t>Wie gründe ich eine</a:t>
            </a:r>
            <a:r>
              <a:rPr lang="de-DE" dirty="0">
                <a:latin typeface="Calibri"/>
                <a:ea typeface="Calibri"/>
                <a:cs typeface="Times New Roman"/>
              </a:rPr>
              <a:t>n Verein?</a:t>
            </a:r>
            <a:endParaRPr lang="de-DE" sz="1800" dirty="0">
              <a:latin typeface="Calibri"/>
              <a:ea typeface="Calibri"/>
              <a:cs typeface="Times New Roman"/>
            </a:endParaRPr>
          </a:p>
          <a:p>
            <a:pPr marL="137160" marR="5080">
              <a:lnSpc>
                <a:spcPts val="1880"/>
              </a:lnSpc>
              <a:spcBef>
                <a:spcPts val="1270"/>
              </a:spcBef>
              <a:defRPr/>
            </a:pPr>
            <a:endParaRPr lang="de-DE" sz="1800" b="1" spc="-195" dirty="0">
              <a:solidFill>
                <a:srgbClr val="0C45A6"/>
              </a:solidFill>
              <a:cs typeface="Tahoma"/>
            </a:endParaRPr>
          </a:p>
        </p:txBody>
      </p:sp>
      <p:sp>
        <p:nvSpPr>
          <p:cNvPr id="5" name="Textfeld 4"/>
          <p:cNvSpPr txBox="1"/>
          <p:nvPr/>
        </p:nvSpPr>
        <p:spPr bwMode="auto">
          <a:xfrm>
            <a:off x="2438400" y="-27809027"/>
            <a:ext cx="4876800" cy="3139321"/>
          </a:xfrm>
          <a:prstGeom prst="rect">
            <a:avLst/>
          </a:prstGeom>
          <a:noFill/>
        </p:spPr>
        <p:txBody>
          <a:bodyPr wrap="square">
            <a:spAutoFit/>
          </a:bodyPr>
          <a:lstStyle/>
          <a:p>
            <a:pPr>
              <a:defRPr/>
            </a:pPr>
            <a:r>
              <a:rPr lang="de-DE"/>
              <a:t>More than 3</a:t>
            </a:r>
            <a:endParaRPr/>
          </a:p>
          <a:p>
            <a:pPr>
              <a:defRPr/>
            </a:pPr>
            <a:r>
              <a:rPr lang="de-DE"/>
              <a:t>10-30 minutes, depending on motivation  </a:t>
            </a:r>
            <a:endParaRPr/>
          </a:p>
          <a:p>
            <a:pPr>
              <a:defRPr/>
            </a:pPr>
            <a:r>
              <a:rPr lang="de-DE"/>
              <a:t>Dealing with multilingualism in a group.</a:t>
            </a:r>
            <a:endParaRPr/>
          </a:p>
          <a:p>
            <a:pPr>
              <a:defRPr/>
            </a:pPr>
            <a:r>
              <a:rPr lang="de-DE"/>
              <a:t>Exchanging about the different terms and social contexts of  meaning or attributions.</a:t>
            </a:r>
            <a:endParaRPr/>
          </a:p>
          <a:p>
            <a:pPr>
              <a:defRPr/>
            </a:pPr>
            <a:r>
              <a:rPr lang="de-DE"/>
              <a:t>Understanding individual and societal ideas of democratic</a:t>
            </a:r>
          </a:p>
          <a:p>
            <a:pPr>
              <a:defRPr/>
            </a:pPr>
            <a:r>
              <a:rPr lang="de-DE"/>
              <a:t>culture, "social participation" and " political participation".</a:t>
            </a:r>
            <a:endParaRPr/>
          </a:p>
          <a:p>
            <a:pPr>
              <a:defRPr/>
            </a:pPr>
            <a:endParaRPr lang="de-DE"/>
          </a:p>
          <a:p>
            <a:pPr>
              <a:defRPr/>
            </a:pPr>
            <a:r>
              <a:rPr lang="de-DE"/>
              <a:t>Two large sheets of paper (A1) and thick pencils</a:t>
            </a:r>
          </a:p>
        </p:txBody>
      </p:sp>
      <p:grpSp>
        <p:nvGrpSpPr>
          <p:cNvPr id="6" name="object 2"/>
          <p:cNvGrpSpPr/>
          <p:nvPr/>
        </p:nvGrpSpPr>
        <p:grpSpPr bwMode="auto">
          <a:xfrm>
            <a:off x="685151" y="1107039"/>
            <a:ext cx="647065" cy="390563"/>
            <a:chOff x="203136" y="1982266"/>
            <a:chExt cx="647065" cy="390563"/>
          </a:xfrm>
        </p:grpSpPr>
        <p:sp>
          <p:nvSpPr>
            <p:cNvPr id="7" name="object 3"/>
            <p:cNvSpPr/>
            <p:nvPr/>
          </p:nvSpPr>
          <p:spPr bwMode="auto">
            <a:xfrm>
              <a:off x="203136" y="1982266"/>
              <a:ext cx="647065" cy="324485"/>
            </a:xfrm>
            <a:custGeom>
              <a:avLst/>
              <a:gdLst/>
              <a:ahLst/>
              <a:cxnLst/>
              <a:rect l="l" t="t" r="r" b="b"/>
              <a:pathLst>
                <a:path w="647065" h="324485" extrusionOk="0">
                  <a:moveTo>
                    <a:pt x="310921" y="289814"/>
                  </a:moveTo>
                  <a:lnTo>
                    <a:pt x="298627" y="242417"/>
                  </a:lnTo>
                  <a:lnTo>
                    <a:pt x="267347" y="209232"/>
                  </a:lnTo>
                  <a:lnTo>
                    <a:pt x="224637" y="187579"/>
                  </a:lnTo>
                  <a:lnTo>
                    <a:pt x="240639" y="171246"/>
                  </a:lnTo>
                  <a:lnTo>
                    <a:pt x="252818" y="151828"/>
                  </a:lnTo>
                  <a:lnTo>
                    <a:pt x="260565" y="129946"/>
                  </a:lnTo>
                  <a:lnTo>
                    <a:pt x="263283" y="106172"/>
                  </a:lnTo>
                  <a:lnTo>
                    <a:pt x="254800" y="64846"/>
                  </a:lnTo>
                  <a:lnTo>
                    <a:pt x="231698" y="31102"/>
                  </a:lnTo>
                  <a:lnTo>
                    <a:pt x="197421" y="8343"/>
                  </a:lnTo>
                  <a:lnTo>
                    <a:pt x="155448" y="0"/>
                  </a:lnTo>
                  <a:lnTo>
                    <a:pt x="113474" y="8343"/>
                  </a:lnTo>
                  <a:lnTo>
                    <a:pt x="79197" y="31102"/>
                  </a:lnTo>
                  <a:lnTo>
                    <a:pt x="56095" y="64846"/>
                  </a:lnTo>
                  <a:lnTo>
                    <a:pt x="47625" y="106172"/>
                  </a:lnTo>
                  <a:lnTo>
                    <a:pt x="50342" y="129946"/>
                  </a:lnTo>
                  <a:lnTo>
                    <a:pt x="58089" y="151828"/>
                  </a:lnTo>
                  <a:lnTo>
                    <a:pt x="70269" y="171246"/>
                  </a:lnTo>
                  <a:lnTo>
                    <a:pt x="86271" y="187579"/>
                  </a:lnTo>
                  <a:lnTo>
                    <a:pt x="74498" y="192049"/>
                  </a:lnTo>
                  <a:lnTo>
                    <a:pt x="25781" y="224739"/>
                  </a:lnTo>
                  <a:lnTo>
                    <a:pt x="3568" y="261835"/>
                  </a:lnTo>
                  <a:lnTo>
                    <a:pt x="0" y="289839"/>
                  </a:lnTo>
                  <a:lnTo>
                    <a:pt x="520" y="296494"/>
                  </a:lnTo>
                  <a:lnTo>
                    <a:pt x="35687" y="314833"/>
                  </a:lnTo>
                  <a:lnTo>
                    <a:pt x="112598" y="322922"/>
                  </a:lnTo>
                  <a:lnTo>
                    <a:pt x="155448" y="324015"/>
                  </a:lnTo>
                  <a:lnTo>
                    <a:pt x="198412" y="322922"/>
                  </a:lnTo>
                  <a:lnTo>
                    <a:pt x="238671" y="319773"/>
                  </a:lnTo>
                  <a:lnTo>
                    <a:pt x="308102" y="308152"/>
                  </a:lnTo>
                  <a:lnTo>
                    <a:pt x="310451" y="296443"/>
                  </a:lnTo>
                  <a:lnTo>
                    <a:pt x="310921" y="289814"/>
                  </a:lnTo>
                  <a:close/>
                </a:path>
                <a:path w="647065" h="324485" extrusionOk="0">
                  <a:moveTo>
                    <a:pt x="647014" y="289814"/>
                  </a:moveTo>
                  <a:lnTo>
                    <a:pt x="634720" y="242417"/>
                  </a:lnTo>
                  <a:lnTo>
                    <a:pt x="603453" y="209232"/>
                  </a:lnTo>
                  <a:lnTo>
                    <a:pt x="560730" y="187579"/>
                  </a:lnTo>
                  <a:lnTo>
                    <a:pt x="576732" y="171246"/>
                  </a:lnTo>
                  <a:lnTo>
                    <a:pt x="588911" y="151828"/>
                  </a:lnTo>
                  <a:lnTo>
                    <a:pt x="596658" y="129946"/>
                  </a:lnTo>
                  <a:lnTo>
                    <a:pt x="599376" y="106172"/>
                  </a:lnTo>
                  <a:lnTo>
                    <a:pt x="590892" y="64846"/>
                  </a:lnTo>
                  <a:lnTo>
                    <a:pt x="567791" y="31102"/>
                  </a:lnTo>
                  <a:lnTo>
                    <a:pt x="533514" y="8343"/>
                  </a:lnTo>
                  <a:lnTo>
                    <a:pt x="491540" y="0"/>
                  </a:lnTo>
                  <a:lnTo>
                    <a:pt x="449567" y="8343"/>
                  </a:lnTo>
                  <a:lnTo>
                    <a:pt x="415290" y="31102"/>
                  </a:lnTo>
                  <a:lnTo>
                    <a:pt x="392188" y="64846"/>
                  </a:lnTo>
                  <a:lnTo>
                    <a:pt x="383717" y="106172"/>
                  </a:lnTo>
                  <a:lnTo>
                    <a:pt x="386435" y="129946"/>
                  </a:lnTo>
                  <a:lnTo>
                    <a:pt x="394182" y="151828"/>
                  </a:lnTo>
                  <a:lnTo>
                    <a:pt x="406361" y="171246"/>
                  </a:lnTo>
                  <a:lnTo>
                    <a:pt x="422363" y="187579"/>
                  </a:lnTo>
                  <a:lnTo>
                    <a:pt x="410591" y="192049"/>
                  </a:lnTo>
                  <a:lnTo>
                    <a:pt x="361873" y="224739"/>
                  </a:lnTo>
                  <a:lnTo>
                    <a:pt x="339661" y="261835"/>
                  </a:lnTo>
                  <a:lnTo>
                    <a:pt x="336092" y="289839"/>
                  </a:lnTo>
                  <a:lnTo>
                    <a:pt x="336613" y="296494"/>
                  </a:lnTo>
                  <a:lnTo>
                    <a:pt x="371779" y="314833"/>
                  </a:lnTo>
                  <a:lnTo>
                    <a:pt x="448691" y="322922"/>
                  </a:lnTo>
                  <a:lnTo>
                    <a:pt x="491540" y="324015"/>
                  </a:lnTo>
                  <a:lnTo>
                    <a:pt x="534504" y="322922"/>
                  </a:lnTo>
                  <a:lnTo>
                    <a:pt x="574763" y="319773"/>
                  </a:lnTo>
                  <a:lnTo>
                    <a:pt x="644194" y="308152"/>
                  </a:lnTo>
                  <a:lnTo>
                    <a:pt x="646544" y="296443"/>
                  </a:lnTo>
                  <a:lnTo>
                    <a:pt x="647014" y="289814"/>
                  </a:lnTo>
                  <a:close/>
                </a:path>
              </a:pathLst>
            </a:custGeom>
            <a:solidFill>
              <a:srgbClr val="287777"/>
            </a:solidFill>
          </p:spPr>
          <p:txBody>
            <a:bodyPr wrap="square" lIns="0" tIns="0" rIns="0" bIns="0" rtlCol="0"/>
            <a:lstStyle/>
            <a:p>
              <a:pPr>
                <a:defRPr/>
              </a:pPr>
              <a:endParaRPr/>
            </a:p>
          </p:txBody>
        </p:sp>
        <p:sp>
          <p:nvSpPr>
            <p:cNvPr id="8" name="object 4"/>
            <p:cNvSpPr/>
            <p:nvPr/>
          </p:nvSpPr>
          <p:spPr bwMode="auto">
            <a:xfrm>
              <a:off x="361386" y="2028024"/>
              <a:ext cx="330835" cy="344805"/>
            </a:xfrm>
            <a:custGeom>
              <a:avLst/>
              <a:gdLst/>
              <a:ahLst/>
              <a:cxnLst/>
              <a:rect l="l" t="t" r="r" b="b"/>
              <a:pathLst>
                <a:path w="330834" h="344805" extrusionOk="0">
                  <a:moveTo>
                    <a:pt x="165259" y="344422"/>
                  </a:moveTo>
                  <a:lnTo>
                    <a:pt x="119702" y="343267"/>
                  </a:lnTo>
                  <a:lnTo>
                    <a:pt x="77000" y="339944"/>
                  </a:lnTo>
                  <a:lnTo>
                    <a:pt x="37938" y="334663"/>
                  </a:lnTo>
                  <a:lnTo>
                    <a:pt x="1671" y="321671"/>
                  </a:lnTo>
                  <a:lnTo>
                    <a:pt x="0" y="308110"/>
                  </a:lnTo>
                  <a:lnTo>
                    <a:pt x="10" y="300451"/>
                  </a:lnTo>
                  <a:lnTo>
                    <a:pt x="13084" y="257682"/>
                  </a:lnTo>
                  <a:lnTo>
                    <a:pt x="46314" y="222415"/>
                  </a:lnTo>
                  <a:lnTo>
                    <a:pt x="91705" y="199394"/>
                  </a:lnTo>
                  <a:lnTo>
                    <a:pt x="74697" y="182028"/>
                  </a:lnTo>
                  <a:lnTo>
                    <a:pt x="61753" y="161398"/>
                  </a:lnTo>
                  <a:lnTo>
                    <a:pt x="53515" y="138130"/>
                  </a:lnTo>
                  <a:lnTo>
                    <a:pt x="50626" y="112850"/>
                  </a:lnTo>
                  <a:lnTo>
                    <a:pt x="59634" y="68925"/>
                  </a:lnTo>
                  <a:lnTo>
                    <a:pt x="84199" y="33054"/>
                  </a:lnTo>
                  <a:lnTo>
                    <a:pt x="120636" y="8868"/>
                  </a:lnTo>
                  <a:lnTo>
                    <a:pt x="165259" y="0"/>
                  </a:lnTo>
                  <a:lnTo>
                    <a:pt x="209873" y="8868"/>
                  </a:lnTo>
                  <a:lnTo>
                    <a:pt x="246306" y="33054"/>
                  </a:lnTo>
                  <a:lnTo>
                    <a:pt x="270869" y="68925"/>
                  </a:lnTo>
                  <a:lnTo>
                    <a:pt x="279876" y="112850"/>
                  </a:lnTo>
                  <a:lnTo>
                    <a:pt x="276989" y="138130"/>
                  </a:lnTo>
                  <a:lnTo>
                    <a:pt x="268754" y="161397"/>
                  </a:lnTo>
                  <a:lnTo>
                    <a:pt x="255812" y="182025"/>
                  </a:lnTo>
                  <a:lnTo>
                    <a:pt x="238805" y="199387"/>
                  </a:lnTo>
                  <a:lnTo>
                    <a:pt x="251317" y="204135"/>
                  </a:lnTo>
                  <a:lnTo>
                    <a:pt x="303123" y="238902"/>
                  </a:lnTo>
                  <a:lnTo>
                    <a:pt x="326732" y="278337"/>
                  </a:lnTo>
                  <a:lnTo>
                    <a:pt x="330524" y="308075"/>
                  </a:lnTo>
                  <a:lnTo>
                    <a:pt x="330022" y="315114"/>
                  </a:lnTo>
                  <a:lnTo>
                    <a:pt x="292847" y="334618"/>
                  </a:lnTo>
                  <a:lnTo>
                    <a:pt x="253715" y="339921"/>
                  </a:lnTo>
                  <a:lnTo>
                    <a:pt x="210921" y="343261"/>
                  </a:lnTo>
                  <a:lnTo>
                    <a:pt x="165259" y="344422"/>
                  </a:lnTo>
                  <a:close/>
                </a:path>
              </a:pathLst>
            </a:custGeom>
            <a:solidFill>
              <a:srgbClr val="40BEBC"/>
            </a:solidFill>
          </p:spPr>
          <p:txBody>
            <a:bodyPr wrap="square" lIns="0" tIns="0" rIns="0" bIns="0" rtlCol="0"/>
            <a:lstStyle/>
            <a:p>
              <a:pPr>
                <a:defRPr/>
              </a:pPr>
              <a:endParaRPr/>
            </a:p>
          </p:txBody>
        </p:sp>
      </p:grpSp>
      <p:grpSp>
        <p:nvGrpSpPr>
          <p:cNvPr id="11" name="object 5"/>
          <p:cNvGrpSpPr/>
          <p:nvPr/>
        </p:nvGrpSpPr>
        <p:grpSpPr bwMode="auto">
          <a:xfrm>
            <a:off x="810065" y="1839293"/>
            <a:ext cx="581660" cy="581660"/>
            <a:chOff x="234345" y="2549278"/>
            <a:chExt cx="581660" cy="581660"/>
          </a:xfrm>
        </p:grpSpPr>
        <p:sp>
          <p:nvSpPr>
            <p:cNvPr id="12" name="object 6"/>
            <p:cNvSpPr/>
            <p:nvPr/>
          </p:nvSpPr>
          <p:spPr bwMode="auto">
            <a:xfrm>
              <a:off x="234345" y="2549278"/>
              <a:ext cx="581660" cy="581660"/>
            </a:xfrm>
            <a:custGeom>
              <a:avLst/>
              <a:gdLst/>
              <a:ahLst/>
              <a:cxnLst/>
              <a:rect l="l" t="t" r="r" b="b"/>
              <a:pathLst>
                <a:path w="581660" h="581660" extrusionOk="0">
                  <a:moveTo>
                    <a:pt x="290541" y="581083"/>
                  </a:moveTo>
                  <a:lnTo>
                    <a:pt x="243415" y="577280"/>
                  </a:lnTo>
                  <a:lnTo>
                    <a:pt x="198710" y="566270"/>
                  </a:lnTo>
                  <a:lnTo>
                    <a:pt x="157023" y="548652"/>
                  </a:lnTo>
                  <a:lnTo>
                    <a:pt x="118954" y="525024"/>
                  </a:lnTo>
                  <a:lnTo>
                    <a:pt x="85100" y="495983"/>
                  </a:lnTo>
                  <a:lnTo>
                    <a:pt x="56059" y="462129"/>
                  </a:lnTo>
                  <a:lnTo>
                    <a:pt x="32430" y="424059"/>
                  </a:lnTo>
                  <a:lnTo>
                    <a:pt x="14812" y="382373"/>
                  </a:lnTo>
                  <a:lnTo>
                    <a:pt x="3802" y="337667"/>
                  </a:lnTo>
                  <a:lnTo>
                    <a:pt x="0" y="290541"/>
                  </a:lnTo>
                  <a:lnTo>
                    <a:pt x="3802" y="243415"/>
                  </a:lnTo>
                  <a:lnTo>
                    <a:pt x="14812" y="198710"/>
                  </a:lnTo>
                  <a:lnTo>
                    <a:pt x="32430" y="157023"/>
                  </a:lnTo>
                  <a:lnTo>
                    <a:pt x="56059" y="118954"/>
                  </a:lnTo>
                  <a:lnTo>
                    <a:pt x="85100" y="85100"/>
                  </a:lnTo>
                  <a:lnTo>
                    <a:pt x="118954" y="56059"/>
                  </a:lnTo>
                  <a:lnTo>
                    <a:pt x="157023" y="32430"/>
                  </a:lnTo>
                  <a:lnTo>
                    <a:pt x="198710" y="14812"/>
                  </a:lnTo>
                  <a:lnTo>
                    <a:pt x="243415" y="3802"/>
                  </a:lnTo>
                  <a:lnTo>
                    <a:pt x="290541" y="0"/>
                  </a:lnTo>
                  <a:lnTo>
                    <a:pt x="337667" y="3802"/>
                  </a:lnTo>
                  <a:lnTo>
                    <a:pt x="382373" y="14812"/>
                  </a:lnTo>
                  <a:lnTo>
                    <a:pt x="424059" y="32430"/>
                  </a:lnTo>
                  <a:lnTo>
                    <a:pt x="462129" y="56059"/>
                  </a:lnTo>
                  <a:lnTo>
                    <a:pt x="495983" y="85100"/>
                  </a:lnTo>
                  <a:lnTo>
                    <a:pt x="525024" y="118954"/>
                  </a:lnTo>
                  <a:lnTo>
                    <a:pt x="548652" y="157023"/>
                  </a:lnTo>
                  <a:lnTo>
                    <a:pt x="566270" y="198710"/>
                  </a:lnTo>
                  <a:lnTo>
                    <a:pt x="577280" y="243415"/>
                  </a:lnTo>
                  <a:lnTo>
                    <a:pt x="581083" y="290541"/>
                  </a:lnTo>
                  <a:lnTo>
                    <a:pt x="577280" y="337667"/>
                  </a:lnTo>
                  <a:lnTo>
                    <a:pt x="566270" y="382373"/>
                  </a:lnTo>
                  <a:lnTo>
                    <a:pt x="548652" y="424059"/>
                  </a:lnTo>
                  <a:lnTo>
                    <a:pt x="525024" y="462129"/>
                  </a:lnTo>
                  <a:lnTo>
                    <a:pt x="495983" y="495983"/>
                  </a:lnTo>
                  <a:lnTo>
                    <a:pt x="462129" y="525024"/>
                  </a:lnTo>
                  <a:lnTo>
                    <a:pt x="424059" y="548652"/>
                  </a:lnTo>
                  <a:lnTo>
                    <a:pt x="382373" y="566270"/>
                  </a:lnTo>
                  <a:lnTo>
                    <a:pt x="337667" y="577280"/>
                  </a:lnTo>
                  <a:lnTo>
                    <a:pt x="290541" y="581083"/>
                  </a:lnTo>
                  <a:close/>
                </a:path>
              </a:pathLst>
            </a:custGeom>
            <a:solidFill>
              <a:srgbClr val="F26756"/>
            </a:solidFill>
          </p:spPr>
          <p:txBody>
            <a:bodyPr wrap="square" lIns="0" tIns="0" rIns="0" bIns="0" rtlCol="0"/>
            <a:lstStyle/>
            <a:p>
              <a:pPr>
                <a:defRPr/>
              </a:pPr>
              <a:endParaRPr/>
            </a:p>
          </p:txBody>
        </p:sp>
        <p:sp>
          <p:nvSpPr>
            <p:cNvPr id="13" name="object 7"/>
            <p:cNvSpPr/>
            <p:nvPr/>
          </p:nvSpPr>
          <p:spPr bwMode="auto">
            <a:xfrm>
              <a:off x="289577" y="2604510"/>
              <a:ext cx="471170" cy="471170"/>
            </a:xfrm>
            <a:custGeom>
              <a:avLst/>
              <a:gdLst/>
              <a:ahLst/>
              <a:cxnLst/>
              <a:rect l="l" t="t" r="r" b="b"/>
              <a:pathLst>
                <a:path w="471170" h="471169" extrusionOk="0">
                  <a:moveTo>
                    <a:pt x="235309" y="470618"/>
                  </a:moveTo>
                  <a:lnTo>
                    <a:pt x="187882" y="465838"/>
                  </a:lnTo>
                  <a:lnTo>
                    <a:pt x="143711" y="452128"/>
                  </a:lnTo>
                  <a:lnTo>
                    <a:pt x="103740" y="430434"/>
                  </a:lnTo>
                  <a:lnTo>
                    <a:pt x="68916" y="401702"/>
                  </a:lnTo>
                  <a:lnTo>
                    <a:pt x="40184" y="366877"/>
                  </a:lnTo>
                  <a:lnTo>
                    <a:pt x="18490" y="326907"/>
                  </a:lnTo>
                  <a:lnTo>
                    <a:pt x="4780" y="282735"/>
                  </a:lnTo>
                  <a:lnTo>
                    <a:pt x="0" y="235309"/>
                  </a:lnTo>
                  <a:lnTo>
                    <a:pt x="4780" y="187882"/>
                  </a:lnTo>
                  <a:lnTo>
                    <a:pt x="18490" y="143711"/>
                  </a:lnTo>
                  <a:lnTo>
                    <a:pt x="40184" y="103740"/>
                  </a:lnTo>
                  <a:lnTo>
                    <a:pt x="68916" y="68916"/>
                  </a:lnTo>
                  <a:lnTo>
                    <a:pt x="103740" y="40184"/>
                  </a:lnTo>
                  <a:lnTo>
                    <a:pt x="143711" y="18490"/>
                  </a:lnTo>
                  <a:lnTo>
                    <a:pt x="187882" y="4780"/>
                  </a:lnTo>
                  <a:lnTo>
                    <a:pt x="235309" y="0"/>
                  </a:lnTo>
                  <a:lnTo>
                    <a:pt x="282735" y="4780"/>
                  </a:lnTo>
                  <a:lnTo>
                    <a:pt x="326907" y="18490"/>
                  </a:lnTo>
                  <a:lnTo>
                    <a:pt x="366877" y="40184"/>
                  </a:lnTo>
                  <a:lnTo>
                    <a:pt x="401702" y="68916"/>
                  </a:lnTo>
                  <a:lnTo>
                    <a:pt x="430434" y="103740"/>
                  </a:lnTo>
                  <a:lnTo>
                    <a:pt x="452128" y="143711"/>
                  </a:lnTo>
                  <a:lnTo>
                    <a:pt x="465838" y="187882"/>
                  </a:lnTo>
                  <a:lnTo>
                    <a:pt x="470618" y="235309"/>
                  </a:lnTo>
                  <a:lnTo>
                    <a:pt x="465838" y="282735"/>
                  </a:lnTo>
                  <a:lnTo>
                    <a:pt x="452128" y="326907"/>
                  </a:lnTo>
                  <a:lnTo>
                    <a:pt x="430434" y="366877"/>
                  </a:lnTo>
                  <a:lnTo>
                    <a:pt x="401702" y="401702"/>
                  </a:lnTo>
                  <a:lnTo>
                    <a:pt x="366877" y="430434"/>
                  </a:lnTo>
                  <a:lnTo>
                    <a:pt x="326907" y="452128"/>
                  </a:lnTo>
                  <a:lnTo>
                    <a:pt x="282735" y="465838"/>
                  </a:lnTo>
                  <a:lnTo>
                    <a:pt x="235309" y="470618"/>
                  </a:lnTo>
                  <a:close/>
                </a:path>
              </a:pathLst>
            </a:custGeom>
            <a:solidFill>
              <a:srgbClr val="FEF1D0"/>
            </a:solidFill>
          </p:spPr>
          <p:txBody>
            <a:bodyPr wrap="square" lIns="0" tIns="0" rIns="0" bIns="0" rtlCol="0"/>
            <a:lstStyle/>
            <a:p>
              <a:pPr>
                <a:defRPr/>
              </a:pPr>
              <a:endParaRPr/>
            </a:p>
          </p:txBody>
        </p:sp>
        <p:sp>
          <p:nvSpPr>
            <p:cNvPr id="14" name="object 8"/>
            <p:cNvSpPr/>
            <p:nvPr/>
          </p:nvSpPr>
          <p:spPr bwMode="auto">
            <a:xfrm>
              <a:off x="316227" y="2631160"/>
              <a:ext cx="417830" cy="417830"/>
            </a:xfrm>
            <a:custGeom>
              <a:avLst/>
              <a:gdLst/>
              <a:ahLst/>
              <a:cxnLst/>
              <a:rect l="l" t="t" r="r" b="b"/>
              <a:pathLst>
                <a:path w="417830" h="417830" extrusionOk="0">
                  <a:moveTo>
                    <a:pt x="208659" y="0"/>
                  </a:moveTo>
                  <a:lnTo>
                    <a:pt x="208659" y="33678"/>
                  </a:lnTo>
                </a:path>
                <a:path w="417830" h="417830" extrusionOk="0">
                  <a:moveTo>
                    <a:pt x="208659" y="383640"/>
                  </a:moveTo>
                  <a:lnTo>
                    <a:pt x="208659" y="417318"/>
                  </a:lnTo>
                </a:path>
                <a:path w="417830" h="417830" extrusionOk="0">
                  <a:moveTo>
                    <a:pt x="417318" y="208659"/>
                  </a:moveTo>
                  <a:lnTo>
                    <a:pt x="383640" y="208659"/>
                  </a:lnTo>
                </a:path>
                <a:path w="417830" h="417830" extrusionOk="0">
                  <a:moveTo>
                    <a:pt x="33678" y="208659"/>
                  </a:moveTo>
                  <a:lnTo>
                    <a:pt x="0" y="208659"/>
                  </a:lnTo>
                </a:path>
                <a:path w="417830" h="417830" extrusionOk="0">
                  <a:moveTo>
                    <a:pt x="314995" y="29139"/>
                  </a:moveTo>
                  <a:lnTo>
                    <a:pt x="297833" y="58102"/>
                  </a:lnTo>
                </a:path>
                <a:path w="417830" h="417830" extrusionOk="0">
                  <a:moveTo>
                    <a:pt x="119484" y="359216"/>
                  </a:moveTo>
                  <a:lnTo>
                    <a:pt x="102323" y="388209"/>
                  </a:lnTo>
                </a:path>
                <a:path w="417830" h="417830" extrusionOk="0">
                  <a:moveTo>
                    <a:pt x="385778" y="98340"/>
                  </a:moveTo>
                  <a:lnTo>
                    <a:pt x="357195" y="116175"/>
                  </a:lnTo>
                </a:path>
                <a:path w="417830" h="417830" extrusionOk="0">
                  <a:moveTo>
                    <a:pt x="60123" y="301172"/>
                  </a:moveTo>
                  <a:lnTo>
                    <a:pt x="31540" y="318978"/>
                  </a:lnTo>
                </a:path>
                <a:path w="417830" h="417830" extrusionOk="0">
                  <a:moveTo>
                    <a:pt x="394007" y="304481"/>
                  </a:moveTo>
                  <a:lnTo>
                    <a:pt x="364107" y="289018"/>
                  </a:lnTo>
                </a:path>
                <a:path w="417830" h="417830" extrusionOk="0">
                  <a:moveTo>
                    <a:pt x="53211" y="128299"/>
                  </a:moveTo>
                  <a:lnTo>
                    <a:pt x="23311" y="112837"/>
                  </a:lnTo>
                </a:path>
                <a:path w="417830" h="417830" extrusionOk="0">
                  <a:moveTo>
                    <a:pt x="318304" y="386188"/>
                  </a:moveTo>
                  <a:lnTo>
                    <a:pt x="300616" y="357517"/>
                  </a:lnTo>
                </a:path>
                <a:path w="417830" h="417830" extrusionOk="0">
                  <a:moveTo>
                    <a:pt x="116702" y="59801"/>
                  </a:moveTo>
                  <a:lnTo>
                    <a:pt x="99014" y="31130"/>
                  </a:lnTo>
                </a:path>
                <a:path w="417830" h="417830" extrusionOk="0">
                  <a:moveTo>
                    <a:pt x="208659" y="78045"/>
                  </a:moveTo>
                  <a:lnTo>
                    <a:pt x="208659" y="183034"/>
                  </a:lnTo>
                </a:path>
                <a:path w="417830" h="417830" extrusionOk="0">
                  <a:moveTo>
                    <a:pt x="197472" y="231677"/>
                  </a:moveTo>
                  <a:lnTo>
                    <a:pt x="99014" y="328437"/>
                  </a:lnTo>
                </a:path>
              </a:pathLst>
            </a:custGeom>
            <a:grpFill/>
            <a:ln w="14642">
              <a:solidFill>
                <a:srgbClr val="24537C"/>
              </a:solidFill>
            </a:ln>
          </p:spPr>
          <p:txBody>
            <a:bodyPr wrap="square" lIns="0" tIns="0" rIns="0" bIns="0" rtlCol="0"/>
            <a:lstStyle/>
            <a:p>
              <a:pPr>
                <a:defRPr/>
              </a:pPr>
              <a:endParaRPr/>
            </a:p>
          </p:txBody>
        </p:sp>
        <p:sp>
          <p:nvSpPr>
            <p:cNvPr id="15" name="object 9"/>
            <p:cNvSpPr/>
            <p:nvPr/>
          </p:nvSpPr>
          <p:spPr bwMode="auto">
            <a:xfrm>
              <a:off x="499262" y="2814195"/>
              <a:ext cx="51435" cy="51435"/>
            </a:xfrm>
            <a:custGeom>
              <a:avLst/>
              <a:gdLst/>
              <a:ahLst/>
              <a:cxnLst/>
              <a:rect l="l" t="t" r="r" b="b"/>
              <a:pathLst>
                <a:path w="51434" h="51435" extrusionOk="0">
                  <a:moveTo>
                    <a:pt x="51249" y="25624"/>
                  </a:moveTo>
                  <a:lnTo>
                    <a:pt x="49234" y="35596"/>
                  </a:lnTo>
                  <a:lnTo>
                    <a:pt x="43741" y="43741"/>
                  </a:lnTo>
                  <a:lnTo>
                    <a:pt x="35596" y="49234"/>
                  </a:lnTo>
                  <a:lnTo>
                    <a:pt x="25624" y="51249"/>
                  </a:lnTo>
                  <a:lnTo>
                    <a:pt x="15653" y="49234"/>
                  </a:lnTo>
                  <a:lnTo>
                    <a:pt x="7508" y="43741"/>
                  </a:lnTo>
                  <a:lnTo>
                    <a:pt x="2014" y="35596"/>
                  </a:lnTo>
                  <a:lnTo>
                    <a:pt x="0" y="25624"/>
                  </a:lnTo>
                  <a:lnTo>
                    <a:pt x="2014" y="15653"/>
                  </a:lnTo>
                  <a:lnTo>
                    <a:pt x="7508" y="7508"/>
                  </a:lnTo>
                  <a:lnTo>
                    <a:pt x="15653" y="2014"/>
                  </a:lnTo>
                  <a:lnTo>
                    <a:pt x="25624" y="0"/>
                  </a:lnTo>
                  <a:lnTo>
                    <a:pt x="35596" y="2014"/>
                  </a:lnTo>
                  <a:lnTo>
                    <a:pt x="43741" y="7508"/>
                  </a:lnTo>
                  <a:lnTo>
                    <a:pt x="49234" y="15653"/>
                  </a:lnTo>
                  <a:lnTo>
                    <a:pt x="51249" y="25624"/>
                  </a:lnTo>
                  <a:close/>
                </a:path>
              </a:pathLst>
            </a:custGeom>
            <a:grpFill/>
            <a:ln w="14642">
              <a:solidFill>
                <a:srgbClr val="D6282E"/>
              </a:solidFill>
            </a:ln>
          </p:spPr>
          <p:txBody>
            <a:bodyPr wrap="square" lIns="0" tIns="0" rIns="0" bIns="0" rtlCol="0"/>
            <a:lstStyle/>
            <a:p>
              <a:pPr>
                <a:defRPr/>
              </a:pPr>
              <a:endParaRPr/>
            </a:p>
          </p:txBody>
        </p:sp>
      </p:grpSp>
      <p:sp>
        <p:nvSpPr>
          <p:cNvPr id="16" name="object 12"/>
          <p:cNvSpPr/>
          <p:nvPr/>
        </p:nvSpPr>
        <p:spPr bwMode="auto">
          <a:xfrm>
            <a:off x="817685" y="2679330"/>
            <a:ext cx="574040" cy="571500"/>
          </a:xfrm>
          <a:custGeom>
            <a:avLst/>
            <a:gdLst/>
            <a:ahLst/>
            <a:cxnLst/>
            <a:rect l="l" t="t" r="r" b="b"/>
            <a:pathLst>
              <a:path w="574040" h="571500" extrusionOk="0">
                <a:moveTo>
                  <a:pt x="459117" y="285673"/>
                </a:moveTo>
                <a:lnTo>
                  <a:pt x="452970" y="240106"/>
                </a:lnTo>
                <a:lnTo>
                  <a:pt x="435622" y="199161"/>
                </a:lnTo>
                <a:lnTo>
                  <a:pt x="414070" y="171399"/>
                </a:lnTo>
                <a:lnTo>
                  <a:pt x="408698" y="164477"/>
                </a:lnTo>
                <a:lnTo>
                  <a:pt x="401739" y="159131"/>
                </a:lnTo>
                <a:lnTo>
                  <a:pt x="401739" y="285673"/>
                </a:lnTo>
                <a:lnTo>
                  <a:pt x="392696" y="330098"/>
                </a:lnTo>
                <a:lnTo>
                  <a:pt x="368071" y="366433"/>
                </a:lnTo>
                <a:lnTo>
                  <a:pt x="331584" y="390944"/>
                </a:lnTo>
                <a:lnTo>
                  <a:pt x="286956" y="399935"/>
                </a:lnTo>
                <a:lnTo>
                  <a:pt x="242316" y="390944"/>
                </a:lnTo>
                <a:lnTo>
                  <a:pt x="205828" y="366433"/>
                </a:lnTo>
                <a:lnTo>
                  <a:pt x="181203" y="330098"/>
                </a:lnTo>
                <a:lnTo>
                  <a:pt x="172173" y="285673"/>
                </a:lnTo>
                <a:lnTo>
                  <a:pt x="181203" y="241236"/>
                </a:lnTo>
                <a:lnTo>
                  <a:pt x="205828" y="204901"/>
                </a:lnTo>
                <a:lnTo>
                  <a:pt x="242316" y="180390"/>
                </a:lnTo>
                <a:lnTo>
                  <a:pt x="286956" y="171399"/>
                </a:lnTo>
                <a:lnTo>
                  <a:pt x="331584" y="180390"/>
                </a:lnTo>
                <a:lnTo>
                  <a:pt x="368071" y="204901"/>
                </a:lnTo>
                <a:lnTo>
                  <a:pt x="392696" y="241236"/>
                </a:lnTo>
                <a:lnTo>
                  <a:pt x="401739" y="285673"/>
                </a:lnTo>
                <a:lnTo>
                  <a:pt x="401739" y="159131"/>
                </a:lnTo>
                <a:lnTo>
                  <a:pt x="373849" y="137668"/>
                </a:lnTo>
                <a:lnTo>
                  <a:pt x="332727" y="120396"/>
                </a:lnTo>
                <a:lnTo>
                  <a:pt x="286956" y="114274"/>
                </a:lnTo>
                <a:lnTo>
                  <a:pt x="241185" y="120396"/>
                </a:lnTo>
                <a:lnTo>
                  <a:pt x="200063" y="137668"/>
                </a:lnTo>
                <a:lnTo>
                  <a:pt x="165214" y="164477"/>
                </a:lnTo>
                <a:lnTo>
                  <a:pt x="138290" y="199161"/>
                </a:lnTo>
                <a:lnTo>
                  <a:pt x="120929" y="240106"/>
                </a:lnTo>
                <a:lnTo>
                  <a:pt x="114782" y="285673"/>
                </a:lnTo>
                <a:lnTo>
                  <a:pt x="120929" y="331228"/>
                </a:lnTo>
                <a:lnTo>
                  <a:pt x="138290" y="372173"/>
                </a:lnTo>
                <a:lnTo>
                  <a:pt x="165214" y="406869"/>
                </a:lnTo>
                <a:lnTo>
                  <a:pt x="200063" y="433666"/>
                </a:lnTo>
                <a:lnTo>
                  <a:pt x="241185" y="450951"/>
                </a:lnTo>
                <a:lnTo>
                  <a:pt x="286956" y="457073"/>
                </a:lnTo>
                <a:lnTo>
                  <a:pt x="332727" y="450951"/>
                </a:lnTo>
                <a:lnTo>
                  <a:pt x="373849" y="433666"/>
                </a:lnTo>
                <a:lnTo>
                  <a:pt x="408698" y="406869"/>
                </a:lnTo>
                <a:lnTo>
                  <a:pt x="414070" y="399935"/>
                </a:lnTo>
                <a:lnTo>
                  <a:pt x="435622" y="372173"/>
                </a:lnTo>
                <a:lnTo>
                  <a:pt x="452970" y="331228"/>
                </a:lnTo>
                <a:lnTo>
                  <a:pt x="459117" y="285673"/>
                </a:lnTo>
                <a:close/>
              </a:path>
              <a:path w="574040" h="571500" extrusionOk="0">
                <a:moveTo>
                  <a:pt x="573900" y="285661"/>
                </a:moveTo>
                <a:lnTo>
                  <a:pt x="570153" y="239331"/>
                </a:lnTo>
                <a:lnTo>
                  <a:pt x="559282" y="195376"/>
                </a:lnTo>
                <a:lnTo>
                  <a:pt x="541883" y="154381"/>
                </a:lnTo>
                <a:lnTo>
                  <a:pt x="518541" y="116954"/>
                </a:lnTo>
                <a:lnTo>
                  <a:pt x="516509" y="114604"/>
                </a:lnTo>
                <a:lnTo>
                  <a:pt x="516509" y="285661"/>
                </a:lnTo>
                <a:lnTo>
                  <a:pt x="511848" y="331660"/>
                </a:lnTo>
                <a:lnTo>
                  <a:pt x="498449" y="374535"/>
                </a:lnTo>
                <a:lnTo>
                  <a:pt x="477253" y="413346"/>
                </a:lnTo>
                <a:lnTo>
                  <a:pt x="449199" y="447179"/>
                </a:lnTo>
                <a:lnTo>
                  <a:pt x="415213" y="475119"/>
                </a:lnTo>
                <a:lnTo>
                  <a:pt x="376224" y="496214"/>
                </a:lnTo>
                <a:lnTo>
                  <a:pt x="333159" y="509549"/>
                </a:lnTo>
                <a:lnTo>
                  <a:pt x="286956" y="514197"/>
                </a:lnTo>
                <a:lnTo>
                  <a:pt x="240753" y="509549"/>
                </a:lnTo>
                <a:lnTo>
                  <a:pt x="197688" y="496214"/>
                </a:lnTo>
                <a:lnTo>
                  <a:pt x="158686" y="475119"/>
                </a:lnTo>
                <a:lnTo>
                  <a:pt x="124701" y="447179"/>
                </a:lnTo>
                <a:lnTo>
                  <a:pt x="96647" y="413346"/>
                </a:lnTo>
                <a:lnTo>
                  <a:pt x="75450" y="374535"/>
                </a:lnTo>
                <a:lnTo>
                  <a:pt x="62064" y="331660"/>
                </a:lnTo>
                <a:lnTo>
                  <a:pt x="57391" y="285661"/>
                </a:lnTo>
                <a:lnTo>
                  <a:pt x="62064" y="239674"/>
                </a:lnTo>
                <a:lnTo>
                  <a:pt x="75450" y="196799"/>
                </a:lnTo>
                <a:lnTo>
                  <a:pt x="96647" y="157988"/>
                </a:lnTo>
                <a:lnTo>
                  <a:pt x="124701" y="124155"/>
                </a:lnTo>
                <a:lnTo>
                  <a:pt x="158686" y="96215"/>
                </a:lnTo>
                <a:lnTo>
                  <a:pt x="197688" y="75120"/>
                </a:lnTo>
                <a:lnTo>
                  <a:pt x="240753" y="61785"/>
                </a:lnTo>
                <a:lnTo>
                  <a:pt x="286956" y="57137"/>
                </a:lnTo>
                <a:lnTo>
                  <a:pt x="333159" y="61785"/>
                </a:lnTo>
                <a:lnTo>
                  <a:pt x="376224" y="75120"/>
                </a:lnTo>
                <a:lnTo>
                  <a:pt x="415213" y="96215"/>
                </a:lnTo>
                <a:lnTo>
                  <a:pt x="449199" y="124155"/>
                </a:lnTo>
                <a:lnTo>
                  <a:pt x="477253" y="157988"/>
                </a:lnTo>
                <a:lnTo>
                  <a:pt x="498449" y="196799"/>
                </a:lnTo>
                <a:lnTo>
                  <a:pt x="511848" y="239674"/>
                </a:lnTo>
                <a:lnTo>
                  <a:pt x="516509" y="285661"/>
                </a:lnTo>
                <a:lnTo>
                  <a:pt x="516509" y="114604"/>
                </a:lnTo>
                <a:lnTo>
                  <a:pt x="489864" y="83667"/>
                </a:lnTo>
                <a:lnTo>
                  <a:pt x="458787" y="57137"/>
                </a:lnTo>
                <a:lnTo>
                  <a:pt x="456425" y="55118"/>
                </a:lnTo>
                <a:lnTo>
                  <a:pt x="418833" y="31889"/>
                </a:lnTo>
                <a:lnTo>
                  <a:pt x="377659" y="14566"/>
                </a:lnTo>
                <a:lnTo>
                  <a:pt x="333502" y="3733"/>
                </a:lnTo>
                <a:lnTo>
                  <a:pt x="286956" y="0"/>
                </a:lnTo>
                <a:lnTo>
                  <a:pt x="240411" y="3733"/>
                </a:lnTo>
                <a:lnTo>
                  <a:pt x="196253" y="14566"/>
                </a:lnTo>
                <a:lnTo>
                  <a:pt x="155079" y="31889"/>
                </a:lnTo>
                <a:lnTo>
                  <a:pt x="117487" y="55118"/>
                </a:lnTo>
                <a:lnTo>
                  <a:pt x="84048" y="83667"/>
                </a:lnTo>
                <a:lnTo>
                  <a:pt x="55372" y="116954"/>
                </a:lnTo>
                <a:lnTo>
                  <a:pt x="32029" y="154381"/>
                </a:lnTo>
                <a:lnTo>
                  <a:pt x="14630" y="195376"/>
                </a:lnTo>
                <a:lnTo>
                  <a:pt x="3759" y="239331"/>
                </a:lnTo>
                <a:lnTo>
                  <a:pt x="0" y="285661"/>
                </a:lnTo>
                <a:lnTo>
                  <a:pt x="3759" y="332003"/>
                </a:lnTo>
                <a:lnTo>
                  <a:pt x="14630" y="375958"/>
                </a:lnTo>
                <a:lnTo>
                  <a:pt x="32029" y="416953"/>
                </a:lnTo>
                <a:lnTo>
                  <a:pt x="55372" y="454380"/>
                </a:lnTo>
                <a:lnTo>
                  <a:pt x="84048" y="487667"/>
                </a:lnTo>
                <a:lnTo>
                  <a:pt x="117487" y="516216"/>
                </a:lnTo>
                <a:lnTo>
                  <a:pt x="155079" y="539445"/>
                </a:lnTo>
                <a:lnTo>
                  <a:pt x="196253" y="556768"/>
                </a:lnTo>
                <a:lnTo>
                  <a:pt x="240411" y="567601"/>
                </a:lnTo>
                <a:lnTo>
                  <a:pt x="286956" y="571334"/>
                </a:lnTo>
                <a:lnTo>
                  <a:pt x="333502" y="567601"/>
                </a:lnTo>
                <a:lnTo>
                  <a:pt x="377659" y="556768"/>
                </a:lnTo>
                <a:lnTo>
                  <a:pt x="418833" y="539445"/>
                </a:lnTo>
                <a:lnTo>
                  <a:pt x="456425" y="516216"/>
                </a:lnTo>
                <a:lnTo>
                  <a:pt x="458787" y="514197"/>
                </a:lnTo>
                <a:lnTo>
                  <a:pt x="489864" y="487667"/>
                </a:lnTo>
                <a:lnTo>
                  <a:pt x="518541" y="454380"/>
                </a:lnTo>
                <a:lnTo>
                  <a:pt x="541883" y="416953"/>
                </a:lnTo>
                <a:lnTo>
                  <a:pt x="559282" y="375958"/>
                </a:lnTo>
                <a:lnTo>
                  <a:pt x="570153" y="332003"/>
                </a:lnTo>
                <a:lnTo>
                  <a:pt x="573900" y="285661"/>
                </a:lnTo>
                <a:close/>
              </a:path>
            </a:pathLst>
          </a:custGeom>
          <a:solidFill>
            <a:srgbClr val="DD3C4E"/>
          </a:solidFill>
        </p:spPr>
        <p:txBody>
          <a:bodyPr wrap="square" lIns="0" tIns="0" rIns="0" bIns="0" rtlCol="0"/>
          <a:lstStyle/>
          <a:p>
            <a:pPr>
              <a:defRPr/>
            </a:pPr>
            <a:endParaRPr/>
          </a:p>
        </p:txBody>
      </p:sp>
      <p:sp>
        <p:nvSpPr>
          <p:cNvPr id="17" name="object 16"/>
          <p:cNvSpPr/>
          <p:nvPr/>
        </p:nvSpPr>
        <p:spPr bwMode="auto">
          <a:xfrm>
            <a:off x="817685" y="3935545"/>
            <a:ext cx="494030" cy="748701"/>
          </a:xfrm>
          <a:custGeom>
            <a:avLst/>
            <a:gdLst/>
            <a:ahLst/>
            <a:cxnLst/>
            <a:rect l="l" t="t" r="r" b="b"/>
            <a:pathLst>
              <a:path w="494030" h="714375" extrusionOk="0">
                <a:moveTo>
                  <a:pt x="258559" y="74180"/>
                </a:moveTo>
                <a:lnTo>
                  <a:pt x="235089" y="74180"/>
                </a:lnTo>
                <a:lnTo>
                  <a:pt x="235089" y="97878"/>
                </a:lnTo>
                <a:lnTo>
                  <a:pt x="258559" y="97878"/>
                </a:lnTo>
                <a:lnTo>
                  <a:pt x="258559" y="74180"/>
                </a:lnTo>
                <a:close/>
              </a:path>
              <a:path w="494030" h="714375" extrusionOk="0">
                <a:moveTo>
                  <a:pt x="493649" y="297383"/>
                </a:moveTo>
                <a:lnTo>
                  <a:pt x="492594" y="293954"/>
                </a:lnTo>
                <a:lnTo>
                  <a:pt x="490347" y="291452"/>
                </a:lnTo>
                <a:lnTo>
                  <a:pt x="488099" y="288861"/>
                </a:lnTo>
                <a:lnTo>
                  <a:pt x="484936" y="287426"/>
                </a:lnTo>
                <a:lnTo>
                  <a:pt x="468299" y="287426"/>
                </a:lnTo>
                <a:lnTo>
                  <a:pt x="468299" y="311124"/>
                </a:lnTo>
                <a:lnTo>
                  <a:pt x="459498" y="382206"/>
                </a:lnTo>
                <a:lnTo>
                  <a:pt x="433781" y="382206"/>
                </a:lnTo>
                <a:lnTo>
                  <a:pt x="433781" y="405904"/>
                </a:lnTo>
                <a:lnTo>
                  <a:pt x="400672" y="690232"/>
                </a:lnTo>
                <a:lnTo>
                  <a:pt x="92964" y="690232"/>
                </a:lnTo>
                <a:lnTo>
                  <a:pt x="59867" y="405904"/>
                </a:lnTo>
                <a:lnTo>
                  <a:pt x="433781" y="405904"/>
                </a:lnTo>
                <a:lnTo>
                  <a:pt x="433781" y="382206"/>
                </a:lnTo>
                <a:lnTo>
                  <a:pt x="34150" y="382206"/>
                </a:lnTo>
                <a:lnTo>
                  <a:pt x="25349" y="311124"/>
                </a:lnTo>
                <a:lnTo>
                  <a:pt x="468299" y="311124"/>
                </a:lnTo>
                <a:lnTo>
                  <a:pt x="468299" y="287426"/>
                </a:lnTo>
                <a:lnTo>
                  <a:pt x="441617" y="287426"/>
                </a:lnTo>
                <a:lnTo>
                  <a:pt x="468845" y="131152"/>
                </a:lnTo>
                <a:lnTo>
                  <a:pt x="469442" y="127723"/>
                </a:lnTo>
                <a:lnTo>
                  <a:pt x="469811" y="126199"/>
                </a:lnTo>
                <a:lnTo>
                  <a:pt x="469671" y="124536"/>
                </a:lnTo>
                <a:lnTo>
                  <a:pt x="469379" y="123012"/>
                </a:lnTo>
                <a:lnTo>
                  <a:pt x="466420" y="110934"/>
                </a:lnTo>
                <a:lnTo>
                  <a:pt x="458635" y="79273"/>
                </a:lnTo>
                <a:lnTo>
                  <a:pt x="454050" y="60579"/>
                </a:lnTo>
                <a:lnTo>
                  <a:pt x="449287" y="41236"/>
                </a:lnTo>
                <a:lnTo>
                  <a:pt x="444373" y="21221"/>
                </a:lnTo>
                <a:lnTo>
                  <a:pt x="444373" y="135318"/>
                </a:lnTo>
                <a:lnTo>
                  <a:pt x="417830" y="287426"/>
                </a:lnTo>
                <a:lnTo>
                  <a:pt x="393979" y="287426"/>
                </a:lnTo>
                <a:lnTo>
                  <a:pt x="421220" y="131152"/>
                </a:lnTo>
                <a:lnTo>
                  <a:pt x="444373" y="135318"/>
                </a:lnTo>
                <a:lnTo>
                  <a:pt x="444373" y="21221"/>
                </a:lnTo>
                <a:lnTo>
                  <a:pt x="442264" y="12636"/>
                </a:lnTo>
                <a:lnTo>
                  <a:pt x="442264" y="110934"/>
                </a:lnTo>
                <a:lnTo>
                  <a:pt x="398106" y="102997"/>
                </a:lnTo>
                <a:lnTo>
                  <a:pt x="398106" y="127127"/>
                </a:lnTo>
                <a:lnTo>
                  <a:pt x="370192" y="287426"/>
                </a:lnTo>
                <a:lnTo>
                  <a:pt x="346354" y="287426"/>
                </a:lnTo>
                <a:lnTo>
                  <a:pt x="352793" y="250596"/>
                </a:lnTo>
                <a:lnTo>
                  <a:pt x="375094" y="123012"/>
                </a:lnTo>
                <a:lnTo>
                  <a:pt x="398106" y="127127"/>
                </a:lnTo>
                <a:lnTo>
                  <a:pt x="398106" y="102997"/>
                </a:lnTo>
                <a:lnTo>
                  <a:pt x="385406" y="100698"/>
                </a:lnTo>
                <a:lnTo>
                  <a:pt x="399757" y="79273"/>
                </a:lnTo>
                <a:lnTo>
                  <a:pt x="436029" y="85661"/>
                </a:lnTo>
                <a:lnTo>
                  <a:pt x="442264" y="110934"/>
                </a:lnTo>
                <a:lnTo>
                  <a:pt x="442264" y="12636"/>
                </a:lnTo>
                <a:lnTo>
                  <a:pt x="441528" y="9626"/>
                </a:lnTo>
                <a:lnTo>
                  <a:pt x="440474" y="5092"/>
                </a:lnTo>
                <a:lnTo>
                  <a:pt x="436714" y="1574"/>
                </a:lnTo>
                <a:lnTo>
                  <a:pt x="432130" y="838"/>
                </a:lnTo>
                <a:lnTo>
                  <a:pt x="429882" y="419"/>
                </a:lnTo>
                <a:lnTo>
                  <a:pt x="429882" y="60579"/>
                </a:lnTo>
                <a:lnTo>
                  <a:pt x="414058" y="57708"/>
                </a:lnTo>
                <a:lnTo>
                  <a:pt x="425107" y="41236"/>
                </a:lnTo>
                <a:lnTo>
                  <a:pt x="429882" y="60579"/>
                </a:lnTo>
                <a:lnTo>
                  <a:pt x="429882" y="419"/>
                </a:lnTo>
                <a:lnTo>
                  <a:pt x="355841" y="102603"/>
                </a:lnTo>
                <a:lnTo>
                  <a:pt x="354101" y="107226"/>
                </a:lnTo>
                <a:lnTo>
                  <a:pt x="328980" y="250596"/>
                </a:lnTo>
                <a:lnTo>
                  <a:pt x="328980" y="192659"/>
                </a:lnTo>
                <a:lnTo>
                  <a:pt x="328980" y="168960"/>
                </a:lnTo>
                <a:lnTo>
                  <a:pt x="328980" y="145262"/>
                </a:lnTo>
                <a:lnTo>
                  <a:pt x="328980" y="126898"/>
                </a:lnTo>
                <a:lnTo>
                  <a:pt x="323710" y="121577"/>
                </a:lnTo>
                <a:lnTo>
                  <a:pt x="305498" y="121577"/>
                </a:lnTo>
                <a:lnTo>
                  <a:pt x="305498" y="145262"/>
                </a:lnTo>
                <a:lnTo>
                  <a:pt x="305498" y="168960"/>
                </a:lnTo>
                <a:lnTo>
                  <a:pt x="305498" y="192659"/>
                </a:lnTo>
                <a:lnTo>
                  <a:pt x="305498" y="287426"/>
                </a:lnTo>
                <a:lnTo>
                  <a:pt x="282028" y="287426"/>
                </a:lnTo>
                <a:lnTo>
                  <a:pt x="282028" y="192659"/>
                </a:lnTo>
                <a:lnTo>
                  <a:pt x="305498" y="192659"/>
                </a:lnTo>
                <a:lnTo>
                  <a:pt x="305498" y="168960"/>
                </a:lnTo>
                <a:lnTo>
                  <a:pt x="258559" y="168960"/>
                </a:lnTo>
                <a:lnTo>
                  <a:pt x="258559" y="192659"/>
                </a:lnTo>
                <a:lnTo>
                  <a:pt x="258559" y="287426"/>
                </a:lnTo>
                <a:lnTo>
                  <a:pt x="235089" y="287426"/>
                </a:lnTo>
                <a:lnTo>
                  <a:pt x="235089" y="192659"/>
                </a:lnTo>
                <a:lnTo>
                  <a:pt x="258559" y="192659"/>
                </a:lnTo>
                <a:lnTo>
                  <a:pt x="258559" y="168960"/>
                </a:lnTo>
                <a:lnTo>
                  <a:pt x="211607" y="168960"/>
                </a:lnTo>
                <a:lnTo>
                  <a:pt x="211607" y="192659"/>
                </a:lnTo>
                <a:lnTo>
                  <a:pt x="211607" y="287426"/>
                </a:lnTo>
                <a:lnTo>
                  <a:pt x="188137" y="287426"/>
                </a:lnTo>
                <a:lnTo>
                  <a:pt x="188137" y="267766"/>
                </a:lnTo>
                <a:lnTo>
                  <a:pt x="188137" y="258419"/>
                </a:lnTo>
                <a:lnTo>
                  <a:pt x="188137" y="192659"/>
                </a:lnTo>
                <a:lnTo>
                  <a:pt x="211607" y="192659"/>
                </a:lnTo>
                <a:lnTo>
                  <a:pt x="211607" y="168960"/>
                </a:lnTo>
                <a:lnTo>
                  <a:pt x="188137" y="168960"/>
                </a:lnTo>
                <a:lnTo>
                  <a:pt x="188137" y="145262"/>
                </a:lnTo>
                <a:lnTo>
                  <a:pt x="305498" y="145262"/>
                </a:lnTo>
                <a:lnTo>
                  <a:pt x="305498" y="121577"/>
                </a:lnTo>
                <a:lnTo>
                  <a:pt x="293395" y="121577"/>
                </a:lnTo>
                <a:lnTo>
                  <a:pt x="298462" y="113703"/>
                </a:lnTo>
                <a:lnTo>
                  <a:pt x="302272" y="105092"/>
                </a:lnTo>
                <a:lnTo>
                  <a:pt x="304673" y="95834"/>
                </a:lnTo>
                <a:lnTo>
                  <a:pt x="305498" y="86029"/>
                </a:lnTo>
                <a:lnTo>
                  <a:pt x="301929" y="65697"/>
                </a:lnTo>
                <a:lnTo>
                  <a:pt x="293268" y="50495"/>
                </a:lnTo>
                <a:lnTo>
                  <a:pt x="292074" y="48387"/>
                </a:lnTo>
                <a:lnTo>
                  <a:pt x="282028" y="39624"/>
                </a:lnTo>
                <a:lnTo>
                  <a:pt x="282028" y="86029"/>
                </a:lnTo>
                <a:lnTo>
                  <a:pt x="279260" y="99822"/>
                </a:lnTo>
                <a:lnTo>
                  <a:pt x="271703" y="111125"/>
                </a:lnTo>
                <a:lnTo>
                  <a:pt x="260502" y="118770"/>
                </a:lnTo>
                <a:lnTo>
                  <a:pt x="246824" y="121577"/>
                </a:lnTo>
                <a:lnTo>
                  <a:pt x="233133" y="118770"/>
                </a:lnTo>
                <a:lnTo>
                  <a:pt x="221945" y="111125"/>
                </a:lnTo>
                <a:lnTo>
                  <a:pt x="214388" y="99822"/>
                </a:lnTo>
                <a:lnTo>
                  <a:pt x="211607" y="86029"/>
                </a:lnTo>
                <a:lnTo>
                  <a:pt x="214388" y="72237"/>
                </a:lnTo>
                <a:lnTo>
                  <a:pt x="221945" y="60934"/>
                </a:lnTo>
                <a:lnTo>
                  <a:pt x="233133" y="53301"/>
                </a:lnTo>
                <a:lnTo>
                  <a:pt x="246824" y="50495"/>
                </a:lnTo>
                <a:lnTo>
                  <a:pt x="260502" y="53301"/>
                </a:lnTo>
                <a:lnTo>
                  <a:pt x="271703" y="60934"/>
                </a:lnTo>
                <a:lnTo>
                  <a:pt x="279260" y="72237"/>
                </a:lnTo>
                <a:lnTo>
                  <a:pt x="282028" y="86029"/>
                </a:lnTo>
                <a:lnTo>
                  <a:pt x="282028" y="39624"/>
                </a:lnTo>
                <a:lnTo>
                  <a:pt x="277190" y="35394"/>
                </a:lnTo>
                <a:lnTo>
                  <a:pt x="258559" y="28003"/>
                </a:lnTo>
                <a:lnTo>
                  <a:pt x="258559" y="3098"/>
                </a:lnTo>
                <a:lnTo>
                  <a:pt x="235089" y="3098"/>
                </a:lnTo>
                <a:lnTo>
                  <a:pt x="235089" y="28003"/>
                </a:lnTo>
                <a:lnTo>
                  <a:pt x="216458" y="35394"/>
                </a:lnTo>
                <a:lnTo>
                  <a:pt x="201574" y="48387"/>
                </a:lnTo>
                <a:lnTo>
                  <a:pt x="191706" y="65697"/>
                </a:lnTo>
                <a:lnTo>
                  <a:pt x="188137" y="86029"/>
                </a:lnTo>
                <a:lnTo>
                  <a:pt x="188976" y="95834"/>
                </a:lnTo>
                <a:lnTo>
                  <a:pt x="191376" y="105092"/>
                </a:lnTo>
                <a:lnTo>
                  <a:pt x="195186" y="113703"/>
                </a:lnTo>
                <a:lnTo>
                  <a:pt x="200240" y="121577"/>
                </a:lnTo>
                <a:lnTo>
                  <a:pt x="169938" y="121577"/>
                </a:lnTo>
                <a:lnTo>
                  <a:pt x="164668" y="126898"/>
                </a:lnTo>
                <a:lnTo>
                  <a:pt x="164668" y="258419"/>
                </a:lnTo>
                <a:lnTo>
                  <a:pt x="163525" y="251421"/>
                </a:lnTo>
                <a:lnTo>
                  <a:pt x="163385" y="250913"/>
                </a:lnTo>
                <a:lnTo>
                  <a:pt x="163156" y="250367"/>
                </a:lnTo>
                <a:lnTo>
                  <a:pt x="158026" y="221068"/>
                </a:lnTo>
                <a:lnTo>
                  <a:pt x="149872" y="174421"/>
                </a:lnTo>
                <a:lnTo>
                  <a:pt x="145923" y="151879"/>
                </a:lnTo>
                <a:lnTo>
                  <a:pt x="145923" y="287426"/>
                </a:lnTo>
                <a:lnTo>
                  <a:pt x="74307" y="287426"/>
                </a:lnTo>
                <a:lnTo>
                  <a:pt x="32270" y="46837"/>
                </a:lnTo>
                <a:lnTo>
                  <a:pt x="101638" y="34480"/>
                </a:lnTo>
                <a:lnTo>
                  <a:pt x="105752" y="57708"/>
                </a:lnTo>
                <a:lnTo>
                  <a:pt x="59499" y="65989"/>
                </a:lnTo>
                <a:lnTo>
                  <a:pt x="63627" y="89369"/>
                </a:lnTo>
                <a:lnTo>
                  <a:pt x="109740" y="81076"/>
                </a:lnTo>
                <a:lnTo>
                  <a:pt x="113830" y="104406"/>
                </a:lnTo>
                <a:lnTo>
                  <a:pt x="90716" y="108521"/>
                </a:lnTo>
                <a:lnTo>
                  <a:pt x="94843" y="131889"/>
                </a:lnTo>
                <a:lnTo>
                  <a:pt x="117957" y="127723"/>
                </a:lnTo>
                <a:lnTo>
                  <a:pt x="121945" y="151053"/>
                </a:lnTo>
                <a:lnTo>
                  <a:pt x="98971" y="155219"/>
                </a:lnTo>
                <a:lnTo>
                  <a:pt x="103047" y="178536"/>
                </a:lnTo>
                <a:lnTo>
                  <a:pt x="126072" y="174421"/>
                </a:lnTo>
                <a:lnTo>
                  <a:pt x="130149" y="197751"/>
                </a:lnTo>
                <a:lnTo>
                  <a:pt x="83934" y="206032"/>
                </a:lnTo>
                <a:lnTo>
                  <a:pt x="88011" y="229400"/>
                </a:lnTo>
                <a:lnTo>
                  <a:pt x="134277" y="221068"/>
                </a:lnTo>
                <a:lnTo>
                  <a:pt x="138264" y="244436"/>
                </a:lnTo>
                <a:lnTo>
                  <a:pt x="115252" y="248564"/>
                </a:lnTo>
                <a:lnTo>
                  <a:pt x="119380" y="271932"/>
                </a:lnTo>
                <a:lnTo>
                  <a:pt x="142481" y="267766"/>
                </a:lnTo>
                <a:lnTo>
                  <a:pt x="145923" y="287426"/>
                </a:lnTo>
                <a:lnTo>
                  <a:pt x="145923" y="151879"/>
                </a:lnTo>
                <a:lnTo>
                  <a:pt x="141693" y="127723"/>
                </a:lnTo>
                <a:lnTo>
                  <a:pt x="133540" y="81076"/>
                </a:lnTo>
                <a:lnTo>
                  <a:pt x="125387" y="34480"/>
                </a:lnTo>
                <a:lnTo>
                  <a:pt x="122631" y="18745"/>
                </a:lnTo>
                <a:lnTo>
                  <a:pt x="121615" y="12217"/>
                </a:lnTo>
                <a:lnTo>
                  <a:pt x="115481" y="7962"/>
                </a:lnTo>
                <a:lnTo>
                  <a:pt x="109156" y="9169"/>
                </a:lnTo>
                <a:lnTo>
                  <a:pt x="16675" y="25590"/>
                </a:lnTo>
                <a:lnTo>
                  <a:pt x="10210" y="26657"/>
                </a:lnTo>
                <a:lnTo>
                  <a:pt x="5994" y="32854"/>
                </a:lnTo>
                <a:lnTo>
                  <a:pt x="7188" y="39243"/>
                </a:lnTo>
                <a:lnTo>
                  <a:pt x="50469" y="287426"/>
                </a:lnTo>
                <a:lnTo>
                  <a:pt x="8699" y="287426"/>
                </a:lnTo>
                <a:lnTo>
                  <a:pt x="5537" y="288861"/>
                </a:lnTo>
                <a:lnTo>
                  <a:pt x="3289" y="291452"/>
                </a:lnTo>
                <a:lnTo>
                  <a:pt x="1054" y="293954"/>
                </a:lnTo>
                <a:lnTo>
                  <a:pt x="0" y="297383"/>
                </a:lnTo>
                <a:lnTo>
                  <a:pt x="495" y="300710"/>
                </a:lnTo>
                <a:lnTo>
                  <a:pt x="12230" y="395490"/>
                </a:lnTo>
                <a:lnTo>
                  <a:pt x="12915" y="401408"/>
                </a:lnTo>
                <a:lnTo>
                  <a:pt x="17970" y="405904"/>
                </a:lnTo>
                <a:lnTo>
                  <a:pt x="36169" y="405904"/>
                </a:lnTo>
                <a:lnTo>
                  <a:pt x="71602" y="709434"/>
                </a:lnTo>
                <a:lnTo>
                  <a:pt x="76504" y="713930"/>
                </a:lnTo>
                <a:lnTo>
                  <a:pt x="417131" y="713930"/>
                </a:lnTo>
                <a:lnTo>
                  <a:pt x="422046" y="709434"/>
                </a:lnTo>
                <a:lnTo>
                  <a:pt x="424281" y="690232"/>
                </a:lnTo>
                <a:lnTo>
                  <a:pt x="457479" y="405904"/>
                </a:lnTo>
                <a:lnTo>
                  <a:pt x="475678" y="405904"/>
                </a:lnTo>
                <a:lnTo>
                  <a:pt x="480720" y="401408"/>
                </a:lnTo>
                <a:lnTo>
                  <a:pt x="481406" y="395490"/>
                </a:lnTo>
                <a:lnTo>
                  <a:pt x="483057" y="382206"/>
                </a:lnTo>
                <a:lnTo>
                  <a:pt x="491858" y="311124"/>
                </a:lnTo>
                <a:lnTo>
                  <a:pt x="493141" y="300710"/>
                </a:lnTo>
                <a:lnTo>
                  <a:pt x="493649" y="297383"/>
                </a:lnTo>
                <a:close/>
              </a:path>
            </a:pathLst>
          </a:custGeom>
          <a:solidFill>
            <a:srgbClr val="0F0E0D"/>
          </a:solidFill>
        </p:spPr>
        <p:txBody>
          <a:bodyPr wrap="square" lIns="0" tIns="0" rIns="0" bIns="0" rtlCol="0"/>
          <a:lstStyle/>
          <a:p>
            <a:pPr>
              <a:defRPr/>
            </a:pPr>
            <a:endParaRPr/>
          </a:p>
        </p:txBody>
      </p:sp>
      <p:sp>
        <p:nvSpPr>
          <p:cNvPr id="20" name="Textfeld 19"/>
          <p:cNvSpPr txBox="1"/>
          <p:nvPr/>
        </p:nvSpPr>
        <p:spPr bwMode="auto">
          <a:xfrm>
            <a:off x="1815395" y="1163822"/>
            <a:ext cx="1905000" cy="276999"/>
          </a:xfrm>
          <a:prstGeom prst="rect">
            <a:avLst/>
          </a:prstGeom>
          <a:noFill/>
        </p:spPr>
        <p:txBody>
          <a:bodyPr wrap="square" rtlCol="0">
            <a:spAutoFit/>
          </a:bodyPr>
          <a:lstStyle/>
          <a:p>
            <a:pPr>
              <a:defRPr/>
            </a:pPr>
            <a:r>
              <a:rPr lang="de-DE" sz="1200" dirty="0"/>
              <a:t>3-30 Personen </a:t>
            </a:r>
            <a:endParaRPr sz="1200" dirty="0"/>
          </a:p>
        </p:txBody>
      </p:sp>
      <p:sp>
        <p:nvSpPr>
          <p:cNvPr id="24" name="Textfeld 23"/>
          <p:cNvSpPr txBox="1"/>
          <p:nvPr/>
        </p:nvSpPr>
        <p:spPr bwMode="auto">
          <a:xfrm>
            <a:off x="1815395" y="1839293"/>
            <a:ext cx="3124200" cy="646331"/>
          </a:xfrm>
          <a:prstGeom prst="rect">
            <a:avLst/>
          </a:prstGeom>
          <a:noFill/>
        </p:spPr>
        <p:txBody>
          <a:bodyPr wrap="square" rtlCol="0">
            <a:spAutoFit/>
          </a:bodyPr>
          <a:lstStyle/>
          <a:p>
            <a:pPr>
              <a:defRPr/>
            </a:pPr>
            <a:r>
              <a:rPr lang="de-DE" sz="1200" dirty="0"/>
              <a:t>30-40 min. insgesamt, 15-20 min. Gruppenarbeit,  5 min Präsentation </a:t>
            </a:r>
            <a:r>
              <a:rPr lang="de-DE" sz="1200" dirty="0" err="1"/>
              <a:t>por</a:t>
            </a:r>
            <a:r>
              <a:rPr lang="de-DE" sz="1200" dirty="0"/>
              <a:t> Arbeitsgruppe, 10 min Evaluation</a:t>
            </a:r>
            <a:endParaRPr lang="de-DE" dirty="0"/>
          </a:p>
        </p:txBody>
      </p:sp>
      <p:sp>
        <p:nvSpPr>
          <p:cNvPr id="25" name="Textfeld 24"/>
          <p:cNvSpPr txBox="1"/>
          <p:nvPr/>
        </p:nvSpPr>
        <p:spPr bwMode="auto">
          <a:xfrm>
            <a:off x="1814022" y="2649073"/>
            <a:ext cx="5257800" cy="646331"/>
          </a:xfrm>
          <a:prstGeom prst="rect">
            <a:avLst/>
          </a:prstGeom>
          <a:noFill/>
        </p:spPr>
        <p:txBody>
          <a:bodyPr wrap="square" rtlCol="0">
            <a:spAutoFit/>
          </a:bodyPr>
          <a:lstStyle/>
          <a:p>
            <a:pPr>
              <a:defRPr/>
            </a:pPr>
            <a:r>
              <a:rPr lang="en-GB" sz="1200" dirty="0" err="1"/>
              <a:t>Erörterung</a:t>
            </a:r>
            <a:r>
              <a:rPr lang="en-GB" sz="1200" dirty="0"/>
              <a:t> </a:t>
            </a:r>
            <a:r>
              <a:rPr lang="en-GB" sz="1200" dirty="0" err="1"/>
              <a:t>verschiedener</a:t>
            </a:r>
            <a:r>
              <a:rPr lang="en-GB" sz="1200" dirty="0"/>
              <a:t> </a:t>
            </a:r>
            <a:r>
              <a:rPr lang="en-GB" sz="1200" dirty="0" err="1"/>
              <a:t>Aspekte</a:t>
            </a:r>
            <a:r>
              <a:rPr lang="en-GB" sz="1200" dirty="0"/>
              <a:t> der </a:t>
            </a:r>
            <a:r>
              <a:rPr lang="en-GB" sz="1200" dirty="0" err="1"/>
              <a:t>Gründung</a:t>
            </a:r>
            <a:r>
              <a:rPr lang="en-GB" sz="1200" dirty="0"/>
              <a:t> </a:t>
            </a:r>
            <a:r>
              <a:rPr lang="en-GB" sz="1200" dirty="0" err="1"/>
              <a:t>einer</a:t>
            </a:r>
            <a:r>
              <a:rPr lang="en-GB" sz="1200" dirty="0"/>
              <a:t> </a:t>
            </a:r>
            <a:r>
              <a:rPr lang="en-GB" sz="1200" dirty="0" err="1"/>
              <a:t>Vereinigung</a:t>
            </a:r>
            <a:r>
              <a:rPr lang="en-GB" sz="1200" dirty="0"/>
              <a:t> (z. B. </a:t>
            </a:r>
            <a:r>
              <a:rPr lang="en-GB" sz="1200" dirty="0" err="1"/>
              <a:t>Satzung</a:t>
            </a:r>
            <a:r>
              <a:rPr lang="en-GB" sz="1200" dirty="0"/>
              <a:t>/Mission, </a:t>
            </a:r>
            <a:r>
              <a:rPr lang="en-GB" sz="1200" dirty="0" err="1"/>
              <a:t>Vorstand</a:t>
            </a:r>
            <a:r>
              <a:rPr lang="en-GB" sz="1200" dirty="0"/>
              <a:t>, </a:t>
            </a:r>
            <a:r>
              <a:rPr lang="en-GB" sz="1200" dirty="0" err="1"/>
              <a:t>Ziele</a:t>
            </a:r>
            <a:r>
              <a:rPr lang="en-GB" sz="1200" dirty="0"/>
              <a:t>)</a:t>
            </a:r>
          </a:p>
          <a:p>
            <a:pPr>
              <a:defRPr/>
            </a:pPr>
            <a:r>
              <a:rPr lang="en-GB" sz="1200" dirty="0" err="1"/>
              <a:t>Erstellung</a:t>
            </a:r>
            <a:r>
              <a:rPr lang="en-GB" sz="1200" dirty="0"/>
              <a:t> </a:t>
            </a:r>
            <a:r>
              <a:rPr lang="en-GB" sz="1200" dirty="0" err="1"/>
              <a:t>eines</a:t>
            </a:r>
            <a:r>
              <a:rPr lang="en-GB" sz="1200" dirty="0"/>
              <a:t> </a:t>
            </a:r>
            <a:r>
              <a:rPr lang="en-GB" sz="1200" dirty="0" err="1"/>
              <a:t>ersten</a:t>
            </a:r>
            <a:r>
              <a:rPr lang="en-GB" sz="1200" dirty="0"/>
              <a:t> </a:t>
            </a:r>
            <a:r>
              <a:rPr lang="en-GB" sz="1200" dirty="0" err="1"/>
              <a:t>Entwurfs</a:t>
            </a:r>
            <a:r>
              <a:rPr lang="en-GB" sz="1200" dirty="0"/>
              <a:t> für den </a:t>
            </a:r>
            <a:r>
              <a:rPr lang="en-GB" sz="1200" dirty="0" err="1"/>
              <a:t>Auftrag</a:t>
            </a:r>
            <a:r>
              <a:rPr lang="en-GB" sz="1200" dirty="0"/>
              <a:t> der </a:t>
            </a:r>
            <a:r>
              <a:rPr lang="en-GB" sz="1200" dirty="0" err="1"/>
              <a:t>Vereinigung</a:t>
            </a:r>
            <a:endParaRPr lang="en-GB" sz="1200" dirty="0"/>
          </a:p>
        </p:txBody>
      </p:sp>
      <p:sp>
        <p:nvSpPr>
          <p:cNvPr id="28" name="Textfeld 27"/>
          <p:cNvSpPr txBox="1"/>
          <p:nvPr/>
        </p:nvSpPr>
        <p:spPr bwMode="auto">
          <a:xfrm>
            <a:off x="1756553" y="4140635"/>
            <a:ext cx="4495800" cy="461665"/>
          </a:xfrm>
          <a:prstGeom prst="rect">
            <a:avLst/>
          </a:prstGeom>
          <a:noFill/>
        </p:spPr>
        <p:txBody>
          <a:bodyPr wrap="square" rtlCol="0">
            <a:spAutoFit/>
          </a:bodyPr>
          <a:lstStyle/>
          <a:p>
            <a:pPr>
              <a:defRPr/>
            </a:pPr>
            <a:r>
              <a:rPr lang="de-DE" sz="1200" dirty="0"/>
              <a:t>Flipchart oder anderes großes Papier (A2) für Gruppenarbeit und Präsentation der Ergebnisse, Pinnwand und Stifte</a:t>
            </a:r>
            <a:endParaRPr sz="1200" dirty="0"/>
          </a:p>
        </p:txBody>
      </p:sp>
      <p:sp>
        <p:nvSpPr>
          <p:cNvPr id="29" name="Textfeld 28"/>
          <p:cNvSpPr txBox="1"/>
          <p:nvPr/>
        </p:nvSpPr>
        <p:spPr bwMode="auto">
          <a:xfrm>
            <a:off x="685151" y="4874740"/>
            <a:ext cx="6858649" cy="1600438"/>
          </a:xfrm>
          <a:prstGeom prst="rect">
            <a:avLst/>
          </a:prstGeom>
          <a:noFill/>
        </p:spPr>
        <p:txBody>
          <a:bodyPr wrap="square" rtlCol="0">
            <a:spAutoFit/>
          </a:bodyPr>
          <a:lstStyle/>
          <a:p>
            <a:pPr>
              <a:defRPr/>
            </a:pPr>
            <a:r>
              <a:rPr lang="de-DE" sz="1400" b="1" dirty="0"/>
              <a:t>Beschreibung der Methode:</a:t>
            </a:r>
          </a:p>
          <a:p>
            <a:pPr>
              <a:defRPr/>
            </a:pPr>
            <a:r>
              <a:rPr lang="de-DE" sz="1400" dirty="0"/>
              <a:t>Geben Sie eine Einführung in die verschiedenen rechtlichen und praktischen Aspekte der Gründung eines Vereins. </a:t>
            </a:r>
          </a:p>
          <a:p>
            <a:pPr>
              <a:defRPr/>
            </a:pPr>
            <a:r>
              <a:rPr lang="de-DE" sz="1400" dirty="0"/>
              <a:t>Teilen Sie die Teilnehmer*innen in Gruppen von bis zu 5 Personen ein und lassen Sie sie ihre Ideen, Herausforderungen und Erfahrungen austauschen. Jede Gruppe wählt jemanden aus, der die Ergebnisse/Schlüsselerkenntnisse präsentieren kann. Werten Sie die Ergebnisse in einer offenen Diskussion mit der gesamten Gruppe aus.</a:t>
            </a:r>
            <a:endParaRPr sz="1400" dirty="0"/>
          </a:p>
        </p:txBody>
      </p:sp>
      <p:pic>
        <p:nvPicPr>
          <p:cNvPr id="4" name="Picture 3"/>
          <p:cNvPicPr>
            <a:picLocks noChangeAspect="1"/>
          </p:cNvPicPr>
          <p:nvPr/>
        </p:nvPicPr>
        <p:blipFill>
          <a:blip r:embed="rId2"/>
          <a:stretch/>
        </p:blipFill>
        <p:spPr bwMode="auto">
          <a:xfrm>
            <a:off x="6705600" y="5686425"/>
            <a:ext cx="3048000" cy="1628775"/>
          </a:xfrm>
          <a:prstGeom prst="rect">
            <a:avLst/>
          </a:prstGeom>
        </p:spPr>
      </p:pic>
      <p:cxnSp>
        <p:nvCxnSpPr>
          <p:cNvPr id="9" name="Straight Connector 8"/>
          <p:cNvCxnSpPr>
            <a:cxnSpLocks/>
          </p:cNvCxnSpPr>
          <p:nvPr/>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5"/>
          <p:cNvSpPr txBox="1"/>
          <p:nvPr/>
        </p:nvSpPr>
        <p:spPr bwMode="auto">
          <a:xfrm>
            <a:off x="2619097" y="168757"/>
            <a:ext cx="4065746" cy="372603"/>
          </a:xfrm>
          <a:prstGeom prst="rect">
            <a:avLst/>
          </a:prstGeom>
        </p:spPr>
        <p:txBody>
          <a:bodyPr lIns="0" tIns="0" rIns="0" bIns="0" rtlCol="0" anchor="t">
            <a:spAutoFit/>
          </a:bodyPr>
          <a:lstStyle/>
          <a:p>
            <a:pPr algn="ctr">
              <a:lnSpc>
                <a:spcPts val="3078"/>
              </a:lnSpc>
              <a:defRPr/>
            </a:pPr>
            <a:r>
              <a:rPr lang="en-US" sz="2200" dirty="0">
                <a:solidFill>
                  <a:srgbClr val="000000"/>
                </a:solidFill>
              </a:rPr>
              <a:t>Further Links for Information</a:t>
            </a:r>
            <a:endParaRPr dirty="0"/>
          </a:p>
        </p:txBody>
      </p:sp>
      <p:cxnSp>
        <p:nvCxnSpPr>
          <p:cNvPr id="7" name="Straight Connector 6"/>
          <p:cNvCxnSpPr>
            <a:cxnSpLocks/>
          </p:cNvCxnSpPr>
          <p:nvPr/>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stretch/>
        </p:blipFill>
        <p:spPr bwMode="auto">
          <a:xfrm>
            <a:off x="6705600" y="5686425"/>
            <a:ext cx="3048000" cy="1628775"/>
          </a:xfrm>
          <a:prstGeom prst="rect">
            <a:avLst/>
          </a:prstGeom>
        </p:spPr>
      </p:pic>
      <p:sp>
        <p:nvSpPr>
          <p:cNvPr id="8" name="Textfeld 7">
            <a:extLst>
              <a:ext uri="{FF2B5EF4-FFF2-40B4-BE49-F238E27FC236}">
                <a16:creationId xmlns="" xmlns:a16="http://schemas.microsoft.com/office/drawing/2014/main" id="{CEF686DD-768A-7350-E295-4DF24E6A7177}"/>
              </a:ext>
            </a:extLst>
          </p:cNvPr>
          <p:cNvSpPr txBox="1"/>
          <p:nvPr/>
        </p:nvSpPr>
        <p:spPr>
          <a:xfrm>
            <a:off x="916360" y="705272"/>
            <a:ext cx="6994812" cy="7909858"/>
          </a:xfrm>
          <a:prstGeom prst="rect">
            <a:avLst/>
          </a:prstGeom>
          <a:noFill/>
        </p:spPr>
        <p:txBody>
          <a:bodyPr wrap="square">
            <a:spAutoFit/>
          </a:bodyPr>
          <a:lstStyle/>
          <a:p>
            <a:r>
              <a:rPr lang="en-US" sz="1200" b="1" dirty="0">
                <a:solidFill>
                  <a:schemeClr val="tx2">
                    <a:lumMod val="75000"/>
                  </a:schemeClr>
                </a:solidFill>
              </a:rPr>
              <a:t>Vereinsgründung</a:t>
            </a:r>
            <a:endParaRPr lang="de-DE" sz="1200" b="1" dirty="0">
              <a:solidFill>
                <a:schemeClr val="tx2">
                  <a:lumMod val="75000"/>
                </a:schemeClr>
              </a:solidFill>
            </a:endParaRPr>
          </a:p>
          <a:p>
            <a:endParaRPr lang="de-DE" sz="1200" dirty="0"/>
          </a:p>
          <a:p>
            <a:r>
              <a:rPr lang="de-DE" sz="1200" dirty="0"/>
              <a:t>Ausführliche Informationen zur Vereinsgründung gibt es z.B. auf der Webseite Gründer Plattform von der KfW (Kreditanstalt für Wiederaufbau)</a:t>
            </a:r>
          </a:p>
          <a:p>
            <a:r>
              <a:rPr lang="de-DE" sz="1200" dirty="0">
                <a:hlinkClick r:id="rId3"/>
              </a:rPr>
              <a:t>https://gruenderplattform.de/rechtsformen/verein-gruenden</a:t>
            </a:r>
            <a:endParaRPr lang="de-DE" sz="1200" dirty="0"/>
          </a:p>
          <a:p>
            <a:endParaRPr lang="de-DE" sz="1200" dirty="0"/>
          </a:p>
          <a:p>
            <a:r>
              <a:rPr lang="de-DE" sz="1200" dirty="0"/>
              <a:t>Alles rund um rechtliche Fragen, Satzungsanforderungen sowie Informationen zu Seminaren und Handbüchern gibt es von Wolfgang Pfeffer: </a:t>
            </a:r>
          </a:p>
          <a:p>
            <a:r>
              <a:rPr lang="de-DE" sz="1200" dirty="0">
                <a:hlinkClick r:id="rId4"/>
              </a:rPr>
              <a:t>https://www.vereinsknowhow.de/index2.html</a:t>
            </a:r>
            <a:endParaRPr lang="de-DE" sz="1200" dirty="0"/>
          </a:p>
          <a:p>
            <a:endParaRPr lang="de-DE" sz="1200" dirty="0"/>
          </a:p>
          <a:p>
            <a:r>
              <a:rPr lang="de-DE" sz="1200" dirty="0"/>
              <a:t>Handbuch für Vereinsmanagement des Forums der Kulturen Stuttgart</a:t>
            </a:r>
          </a:p>
          <a:p>
            <a:r>
              <a:rPr lang="de-DE" sz="1200" dirty="0"/>
              <a:t>(kann auf der Webseite heruntergeladen werden): </a:t>
            </a:r>
          </a:p>
          <a:p>
            <a:r>
              <a:rPr lang="de-DE" sz="1200" dirty="0">
                <a:hlinkClick r:id="rId5"/>
              </a:rPr>
              <a:t>https://www.forum-der-kulturen.de/angebote/memo/</a:t>
            </a:r>
            <a:endParaRPr lang="de-DE" sz="1200" dirty="0"/>
          </a:p>
          <a:p>
            <a:endParaRPr lang="de-DE" sz="1200" dirty="0"/>
          </a:p>
          <a:p>
            <a:r>
              <a:rPr lang="de-DE" sz="1200" b="1" dirty="0">
                <a:solidFill>
                  <a:schemeClr val="tx2">
                    <a:lumMod val="75000"/>
                  </a:schemeClr>
                </a:solidFill>
              </a:rPr>
              <a:t>Beispiele für Satzungen:</a:t>
            </a:r>
          </a:p>
          <a:p>
            <a:endParaRPr lang="de-DE" sz="1200" dirty="0">
              <a:solidFill>
                <a:schemeClr val="tx2">
                  <a:lumMod val="75000"/>
                </a:schemeClr>
              </a:solidFill>
            </a:endParaRPr>
          </a:p>
          <a:p>
            <a:r>
              <a:rPr lang="de-DE" sz="1200" dirty="0"/>
              <a:t>Satzung BV Nemo: </a:t>
            </a:r>
            <a:r>
              <a:rPr lang="de-DE" sz="1200" dirty="0">
                <a:hlinkClick r:id="rId6"/>
              </a:rPr>
              <a:t>https://www.bv-nemo.de/der-bundesverband/satzung</a:t>
            </a:r>
            <a:endParaRPr lang="de-DE" sz="1200" dirty="0"/>
          </a:p>
          <a:p>
            <a:r>
              <a:rPr lang="de-DE" sz="1200" dirty="0"/>
              <a:t>Satzung </a:t>
            </a:r>
            <a:r>
              <a:rPr lang="de-DE" sz="1200" dirty="0" err="1"/>
              <a:t>moveGLOBAL</a:t>
            </a:r>
            <a:r>
              <a:rPr lang="de-DE" sz="1200" dirty="0"/>
              <a:t> e.V.: </a:t>
            </a:r>
            <a:r>
              <a:rPr lang="de-DE" sz="1200" dirty="0">
                <a:hlinkClick r:id="rId7"/>
              </a:rPr>
              <a:t>http://moveglobal.de/satzung-2/</a:t>
            </a:r>
            <a:endParaRPr lang="de-DE" sz="1200" dirty="0"/>
          </a:p>
          <a:p>
            <a:r>
              <a:rPr lang="de-DE" sz="1200" dirty="0"/>
              <a:t>Forum der Kulturen Stuttgart: </a:t>
            </a:r>
            <a:r>
              <a:rPr lang="de-DE" sz="1200" dirty="0">
                <a:hlinkClick r:id="rId8"/>
              </a:rPr>
              <a:t>https://www.forum-der-kulturen.de/das-forum/satzung/</a:t>
            </a:r>
            <a:endParaRPr lang="de-DE" sz="1200" dirty="0"/>
          </a:p>
          <a:p>
            <a:endParaRPr lang="de-DE" sz="1200" dirty="0"/>
          </a:p>
          <a:p>
            <a:endParaRPr lang="de-DE" sz="1200" dirty="0"/>
          </a:p>
          <a:p>
            <a:r>
              <a:rPr lang="de-DE" sz="1200" b="1" dirty="0">
                <a:solidFill>
                  <a:schemeClr val="tx2">
                    <a:lumMod val="75000"/>
                  </a:schemeClr>
                </a:solidFill>
              </a:rPr>
              <a:t>Exkurs zu House </a:t>
            </a:r>
            <a:r>
              <a:rPr lang="de-DE" sz="1200" b="1" dirty="0" err="1">
                <a:solidFill>
                  <a:schemeClr val="tx2">
                    <a:lumMod val="75000"/>
                  </a:schemeClr>
                </a:solidFill>
              </a:rPr>
              <a:t>of</a:t>
            </a:r>
            <a:r>
              <a:rPr lang="de-DE" sz="1200" b="1" dirty="0">
                <a:solidFill>
                  <a:schemeClr val="tx2">
                    <a:lumMod val="75000"/>
                  </a:schemeClr>
                </a:solidFill>
              </a:rPr>
              <a:t> </a:t>
            </a:r>
            <a:r>
              <a:rPr lang="de-DE" sz="1200" b="1" dirty="0" err="1">
                <a:solidFill>
                  <a:schemeClr val="tx2">
                    <a:lumMod val="75000"/>
                  </a:schemeClr>
                </a:solidFill>
              </a:rPr>
              <a:t>Ressources</a:t>
            </a:r>
            <a:r>
              <a:rPr lang="de-DE" sz="1200" b="1" dirty="0">
                <a:solidFill>
                  <a:schemeClr val="tx2">
                    <a:lumMod val="75000"/>
                  </a:schemeClr>
                </a:solidFill>
              </a:rPr>
              <a:t>:</a:t>
            </a:r>
          </a:p>
          <a:p>
            <a:endParaRPr lang="de-DE" sz="1200" dirty="0">
              <a:solidFill>
                <a:schemeClr val="tx2">
                  <a:lumMod val="75000"/>
                </a:schemeClr>
              </a:solidFill>
            </a:endParaRPr>
          </a:p>
          <a:p>
            <a:r>
              <a:rPr lang="de-DE" sz="1200" b="0" dirty="0">
                <a:effectLst/>
                <a:latin typeface="+mj-lt"/>
              </a:rPr>
              <a:t>Wie baue ich ein House </a:t>
            </a:r>
            <a:r>
              <a:rPr lang="de-DE" sz="1200" b="0" dirty="0" err="1">
                <a:effectLst/>
                <a:latin typeface="+mj-lt"/>
              </a:rPr>
              <a:t>of</a:t>
            </a:r>
            <a:r>
              <a:rPr lang="de-DE" sz="1200" b="0" dirty="0">
                <a:effectLst/>
                <a:latin typeface="+mj-lt"/>
              </a:rPr>
              <a:t> Resources? </a:t>
            </a:r>
            <a:endParaRPr lang="de-DE" sz="1200" dirty="0">
              <a:latin typeface="+mj-lt"/>
            </a:endParaRPr>
          </a:p>
          <a:p>
            <a:r>
              <a:rPr lang="de-DE" sz="1200" dirty="0">
                <a:effectLst/>
                <a:latin typeface="+mj-lt"/>
              </a:rPr>
              <a:t>Anregungen und Empfehlungen </a:t>
            </a:r>
            <a:r>
              <a:rPr lang="de-DE" sz="1200" dirty="0" err="1">
                <a:effectLst/>
                <a:latin typeface="+mj-lt"/>
              </a:rPr>
              <a:t>für</a:t>
            </a:r>
            <a:r>
              <a:rPr lang="de-DE" sz="1200" dirty="0">
                <a:effectLst/>
                <a:latin typeface="+mj-lt"/>
              </a:rPr>
              <a:t> angehende </a:t>
            </a:r>
            <a:r>
              <a:rPr lang="de-DE" sz="1200" dirty="0" err="1">
                <a:effectLst/>
                <a:latin typeface="+mj-lt"/>
              </a:rPr>
              <a:t>Ressourcenhäuser</a:t>
            </a:r>
            <a:r>
              <a:rPr lang="de-DE" sz="1200" dirty="0">
                <a:effectLst/>
                <a:latin typeface="+mj-lt"/>
              </a:rPr>
              <a:t> </a:t>
            </a:r>
            <a:r>
              <a:rPr lang="de-DE" sz="1200" dirty="0">
                <a:effectLst/>
                <a:latin typeface="+mj-lt"/>
                <a:hlinkClick r:id="rId9"/>
              </a:rPr>
              <a:t>https://www.bamf.de/SharedDocs/Anlagen/DE/Integration/Ehrenamt/hor-broschuere.pdf?__blob=publicationFile&amp;v=4</a:t>
            </a:r>
            <a:endParaRPr lang="de-DE" sz="1200" dirty="0">
              <a:effectLst/>
              <a:latin typeface="+mj-lt"/>
            </a:endParaRPr>
          </a:p>
          <a:p>
            <a:endParaRPr lang="de-DE" sz="1400" dirty="0">
              <a:latin typeface="BundesSans"/>
            </a:endParaRPr>
          </a:p>
          <a:p>
            <a:endParaRPr lang="de-DE" sz="1400" dirty="0">
              <a:effectLst/>
              <a:latin typeface="BundesSans"/>
            </a:endParaRPr>
          </a:p>
          <a:p>
            <a:endParaRPr lang="de-DE" dirty="0">
              <a:latin typeface="BundesSans"/>
            </a:endParaRPr>
          </a:p>
          <a:p>
            <a:endParaRPr lang="de-DE" dirty="0">
              <a:latin typeface="BundesSans"/>
            </a:endParaRPr>
          </a:p>
          <a:p>
            <a:endParaRPr lang="de-DE" dirty="0"/>
          </a:p>
          <a:p>
            <a:endParaRPr lang="de-DE" sz="1800" dirty="0"/>
          </a:p>
          <a:p>
            <a:endParaRPr lang="de-DE" sz="1800" dirty="0"/>
          </a:p>
          <a:p>
            <a:endParaRPr lang="de-DE" dirty="0"/>
          </a:p>
          <a:p>
            <a:r>
              <a:rPr lang="de-DE" sz="1800" dirty="0"/>
              <a:t> </a:t>
            </a:r>
          </a:p>
          <a:p>
            <a:endParaRPr lang="de-DE"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 name="Group 2"/>
          <p:cNvGrpSpPr/>
          <p:nvPr/>
        </p:nvGrpSpPr>
        <p:grpSpPr bwMode="auto">
          <a:xfrm>
            <a:off x="779318" y="4862330"/>
            <a:ext cx="565635" cy="66660"/>
            <a:chOff x="0" y="0"/>
            <a:chExt cx="754180" cy="88880"/>
          </a:xfrm>
        </p:grpSpPr>
        <p:sp>
          <p:nvSpPr>
            <p:cNvPr id="3" name="Freeform 3"/>
            <p:cNvSpPr/>
            <p:nvPr/>
          </p:nvSpPr>
          <p:spPr bwMode="auto">
            <a:xfrm>
              <a:off x="0" y="0"/>
              <a:ext cx="754126" cy="88900"/>
            </a:xfrm>
            <a:custGeom>
              <a:avLst/>
              <a:gdLst/>
              <a:ahLst/>
              <a:cxnLst/>
              <a:rect l="l" t="t" r="r" b="b"/>
              <a:pathLst>
                <a:path w="754126" h="88900" extrusionOk="0">
                  <a:moveTo>
                    <a:pt x="0" y="0"/>
                  </a:moveTo>
                  <a:lnTo>
                    <a:pt x="754126" y="0"/>
                  </a:lnTo>
                  <a:lnTo>
                    <a:pt x="754126" y="88900"/>
                  </a:lnTo>
                  <a:lnTo>
                    <a:pt x="0" y="88900"/>
                  </a:lnTo>
                  <a:close/>
                </a:path>
              </a:pathLst>
            </a:custGeom>
            <a:solidFill>
              <a:srgbClr val="0C45A6"/>
            </a:solidFill>
          </p:spPr>
        </p:sp>
      </p:grpSp>
      <p:sp>
        <p:nvSpPr>
          <p:cNvPr id="4" name="TextBox 4"/>
          <p:cNvSpPr txBox="1"/>
          <p:nvPr/>
        </p:nvSpPr>
        <p:spPr bwMode="auto">
          <a:xfrm>
            <a:off x="779318" y="5101590"/>
            <a:ext cx="5504595" cy="1522853"/>
          </a:xfrm>
          <a:prstGeom prst="rect">
            <a:avLst/>
          </a:prstGeom>
        </p:spPr>
        <p:txBody>
          <a:bodyPr lIns="0" tIns="0" rIns="0" bIns="0" rtlCol="0" anchor="t">
            <a:spAutoFit/>
          </a:bodyPr>
          <a:lstStyle/>
          <a:p>
            <a:pPr marL="529509" lvl="2" indent="-285750" algn="l">
              <a:lnSpc>
                <a:spcPts val="2399"/>
              </a:lnSpc>
              <a:buFont typeface="Arial"/>
              <a:buChar char="•"/>
              <a:defRPr/>
            </a:pPr>
            <a:r>
              <a:rPr lang="de-DE" dirty="0"/>
              <a:t>Welche Vernetzungsmöglichkeiten gibt es in Berlin?</a:t>
            </a:r>
          </a:p>
          <a:p>
            <a:pPr marL="529509" lvl="2" indent="-285750" algn="l">
              <a:lnSpc>
                <a:spcPts val="2399"/>
              </a:lnSpc>
              <a:buFont typeface="Arial"/>
              <a:buChar char="•"/>
              <a:defRPr/>
            </a:pPr>
            <a:r>
              <a:rPr lang="de-DE" dirty="0"/>
              <a:t>Was sind wichtige Aspekte des zivilgesellschaftlichen Engagements auf lokaler Ebene?</a:t>
            </a:r>
          </a:p>
          <a:p>
            <a:pPr marL="529509" lvl="2" indent="-285750" algn="l">
              <a:lnSpc>
                <a:spcPts val="2399"/>
              </a:lnSpc>
              <a:buFont typeface="Arial"/>
              <a:buChar char="•"/>
              <a:defRPr/>
            </a:pPr>
            <a:r>
              <a:rPr lang="de-DE" dirty="0"/>
              <a:t>Nutzung des Internets für zivilgesellschaftliches Engagement</a:t>
            </a:r>
            <a:endParaRPr dirty="0"/>
          </a:p>
        </p:txBody>
      </p:sp>
      <p:pic>
        <p:nvPicPr>
          <p:cNvPr id="5" name="Picture 5"/>
          <p:cNvPicPr>
            <a:picLocks noChangeAspect="1"/>
          </p:cNvPicPr>
          <p:nvPr/>
        </p:nvPicPr>
        <p:blipFill>
          <a:blip r:embed="rId2"/>
          <a:srcRect r="340" b="305"/>
          <a:stretch/>
        </p:blipFill>
        <p:spPr bwMode="auto">
          <a:xfrm>
            <a:off x="4333193" y="2222523"/>
            <a:ext cx="3901440" cy="2301850"/>
          </a:xfrm>
          <a:prstGeom prst="rect">
            <a:avLst/>
          </a:prstGeom>
        </p:spPr>
      </p:pic>
      <p:sp>
        <p:nvSpPr>
          <p:cNvPr id="6" name="TextBox 6"/>
          <p:cNvSpPr txBox="1"/>
          <p:nvPr/>
        </p:nvSpPr>
        <p:spPr bwMode="auto">
          <a:xfrm>
            <a:off x="731520" y="750570"/>
            <a:ext cx="6089496" cy="1384995"/>
          </a:xfrm>
          <a:prstGeom prst="rect">
            <a:avLst/>
          </a:prstGeom>
        </p:spPr>
        <p:txBody>
          <a:bodyPr wrap="square" lIns="0" tIns="0" rIns="0" bIns="0" rtlCol="0" anchor="t">
            <a:spAutoFit/>
          </a:bodyPr>
          <a:lstStyle/>
          <a:p>
            <a:pPr algn="l">
              <a:lnSpc>
                <a:spcPts val="5398"/>
              </a:lnSpc>
              <a:defRPr/>
            </a:pPr>
            <a:r>
              <a:rPr lang="de-DE" sz="4500" dirty="0">
                <a:solidFill>
                  <a:srgbClr val="0C45A6"/>
                </a:solidFill>
                <a:latin typeface="+mj-lt"/>
              </a:rPr>
              <a:t>Auf lokalen Strukturen (auf-)bauen</a:t>
            </a:r>
            <a:endParaRPr lang="de-DE" dirty="0"/>
          </a:p>
        </p:txBody>
      </p:sp>
      <p:cxnSp>
        <p:nvCxnSpPr>
          <p:cNvPr id="7" name="Straight Connector 6"/>
          <p:cNvCxnSpPr>
            <a:cxnSpLocks/>
          </p:cNvCxnSpPr>
          <p:nvPr/>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p:blipFill>
        <p:spPr bwMode="auto">
          <a:xfrm>
            <a:off x="6725067" y="5686425"/>
            <a:ext cx="3048000" cy="16287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Box 3"/>
          <p:cNvSpPr txBox="1"/>
          <p:nvPr/>
        </p:nvSpPr>
        <p:spPr bwMode="auto">
          <a:xfrm>
            <a:off x="848012" y="4035854"/>
            <a:ext cx="6254591" cy="2676502"/>
          </a:xfrm>
          <a:prstGeom prst="rect">
            <a:avLst/>
          </a:prstGeom>
        </p:spPr>
        <p:txBody>
          <a:bodyPr lIns="0" tIns="0" rIns="0" bIns="0" rtlCol="0" anchor="t">
            <a:spAutoFit/>
          </a:bodyPr>
          <a:lstStyle/>
          <a:p>
            <a:pPr marL="514351" lvl="2" indent="-285750" algn="just">
              <a:lnSpc>
                <a:spcPts val="2100"/>
              </a:lnSpc>
              <a:buFont typeface="Arial"/>
              <a:buChar char="•"/>
              <a:defRPr/>
            </a:pPr>
            <a:r>
              <a:rPr lang="de-DE" sz="1500" dirty="0">
                <a:solidFill>
                  <a:srgbClr val="000000"/>
                </a:solidFill>
              </a:rPr>
              <a:t>Ausschüsse, Beiräte, Arbeitsgruppen und Expertenforen</a:t>
            </a:r>
          </a:p>
          <a:p>
            <a:pPr marL="514351" lvl="2" indent="-285750" algn="just">
              <a:lnSpc>
                <a:spcPts val="2100"/>
              </a:lnSpc>
              <a:buFont typeface="Arial"/>
              <a:buChar char="•"/>
              <a:defRPr/>
            </a:pPr>
            <a:r>
              <a:rPr lang="de-DE" sz="1500" dirty="0">
                <a:solidFill>
                  <a:srgbClr val="000000"/>
                </a:solidFill>
              </a:rPr>
              <a:t>Politische Parteien</a:t>
            </a:r>
          </a:p>
          <a:p>
            <a:pPr marL="514351" lvl="2" indent="-285750" algn="just">
              <a:lnSpc>
                <a:spcPts val="2100"/>
              </a:lnSpc>
              <a:buFont typeface="Arial"/>
              <a:buChar char="•"/>
              <a:defRPr/>
            </a:pPr>
            <a:r>
              <a:rPr lang="de-DE" sz="1500" dirty="0">
                <a:solidFill>
                  <a:srgbClr val="000000"/>
                </a:solidFill>
              </a:rPr>
              <a:t>Stiftungen</a:t>
            </a:r>
          </a:p>
          <a:p>
            <a:pPr marL="514351" lvl="2" indent="-285750" algn="just">
              <a:lnSpc>
                <a:spcPts val="2100"/>
              </a:lnSpc>
              <a:buFont typeface="Arial"/>
              <a:buChar char="•"/>
              <a:defRPr/>
            </a:pPr>
            <a:r>
              <a:rPr lang="de-DE" sz="1500" dirty="0">
                <a:solidFill>
                  <a:srgbClr val="000000"/>
                </a:solidFill>
              </a:rPr>
              <a:t>Landesbeirat für Partizipation oder Bezirksbeiräte für Partizipation </a:t>
            </a:r>
          </a:p>
          <a:p>
            <a:pPr marL="228601" lvl="2" algn="just">
              <a:lnSpc>
                <a:spcPts val="2100"/>
              </a:lnSpc>
              <a:defRPr/>
            </a:pPr>
            <a:r>
              <a:rPr lang="de-DE" sz="1500" dirty="0">
                <a:solidFill>
                  <a:srgbClr val="000000"/>
                </a:solidFill>
              </a:rPr>
              <a:t>       und Integration</a:t>
            </a:r>
          </a:p>
          <a:p>
            <a:pPr marL="514351" lvl="2" indent="-285750" algn="just">
              <a:lnSpc>
                <a:spcPts val="2100"/>
              </a:lnSpc>
              <a:buFont typeface="Arial"/>
              <a:buChar char="•"/>
              <a:defRPr/>
            </a:pPr>
            <a:r>
              <a:rPr lang="de-DE" sz="1500" dirty="0">
                <a:solidFill>
                  <a:srgbClr val="000000"/>
                </a:solidFill>
              </a:rPr>
              <a:t>Beiräte anderer Politik- und Verwaltungsbereiche </a:t>
            </a:r>
          </a:p>
          <a:p>
            <a:pPr marL="228601" lvl="2" algn="just">
              <a:lnSpc>
                <a:spcPts val="2100"/>
              </a:lnSpc>
              <a:defRPr/>
            </a:pPr>
            <a:r>
              <a:rPr lang="de-DE" sz="1500" dirty="0">
                <a:solidFill>
                  <a:srgbClr val="000000"/>
                </a:solidFill>
              </a:rPr>
              <a:t>      (z.B. Frauen-und Senior*innen Beiräte) </a:t>
            </a:r>
          </a:p>
          <a:p>
            <a:pPr marL="514351" lvl="2" indent="-285750" algn="just">
              <a:lnSpc>
                <a:spcPts val="2100"/>
              </a:lnSpc>
              <a:buFont typeface="Arial"/>
              <a:buChar char="•"/>
              <a:defRPr/>
            </a:pPr>
            <a:r>
              <a:rPr lang="de-DE" sz="1500" dirty="0">
                <a:solidFill>
                  <a:srgbClr val="000000"/>
                </a:solidFill>
              </a:rPr>
              <a:t>Hochschulen</a:t>
            </a:r>
          </a:p>
          <a:p>
            <a:pPr marL="514351" lvl="2" indent="-285750" algn="just">
              <a:lnSpc>
                <a:spcPts val="2100"/>
              </a:lnSpc>
              <a:buFont typeface="Arial"/>
              <a:buChar char="•"/>
              <a:defRPr/>
            </a:pPr>
            <a:r>
              <a:rPr lang="de-DE" sz="1500" dirty="0">
                <a:solidFill>
                  <a:srgbClr val="000000"/>
                </a:solidFill>
              </a:rPr>
              <a:t>Andere Migrant*</a:t>
            </a:r>
            <a:r>
              <a:rPr lang="de-DE" sz="1500" dirty="0" err="1">
                <a:solidFill>
                  <a:srgbClr val="000000"/>
                </a:solidFill>
              </a:rPr>
              <a:t>innenorganisationen</a:t>
            </a:r>
            <a:endParaRPr lang="de-DE" sz="1500" dirty="0">
              <a:solidFill>
                <a:srgbClr val="000000"/>
              </a:solidFill>
            </a:endParaRPr>
          </a:p>
          <a:p>
            <a:pPr marL="514351" lvl="2" indent="-285750" algn="just">
              <a:lnSpc>
                <a:spcPts val="2100"/>
              </a:lnSpc>
              <a:buFont typeface="Arial"/>
              <a:buChar char="•"/>
              <a:defRPr/>
            </a:pPr>
            <a:r>
              <a:rPr lang="de-DE" sz="1500" dirty="0">
                <a:solidFill>
                  <a:srgbClr val="000000"/>
                </a:solidFill>
              </a:rPr>
              <a:t>Landeskonferenz der Migrantenorganisationen (LKMO)</a:t>
            </a:r>
          </a:p>
        </p:txBody>
      </p:sp>
      <p:pic>
        <p:nvPicPr>
          <p:cNvPr id="5" name="Picture 5"/>
          <p:cNvPicPr>
            <a:picLocks noChangeAspect="1"/>
          </p:cNvPicPr>
          <p:nvPr/>
        </p:nvPicPr>
        <p:blipFill>
          <a:blip r:embed="rId2"/>
          <a:srcRect r="646" b="522"/>
          <a:stretch/>
        </p:blipFill>
        <p:spPr bwMode="auto">
          <a:xfrm>
            <a:off x="6488169" y="1446282"/>
            <a:ext cx="2655975" cy="2347218"/>
          </a:xfrm>
          <a:prstGeom prst="rect">
            <a:avLst/>
          </a:prstGeom>
        </p:spPr>
      </p:pic>
      <p:sp>
        <p:nvSpPr>
          <p:cNvPr id="6" name="TextBox 6"/>
          <p:cNvSpPr txBox="1"/>
          <p:nvPr/>
        </p:nvSpPr>
        <p:spPr bwMode="auto">
          <a:xfrm>
            <a:off x="448628" y="457692"/>
            <a:ext cx="7918437" cy="572849"/>
          </a:xfrm>
          <a:prstGeom prst="rect">
            <a:avLst/>
          </a:prstGeom>
        </p:spPr>
        <p:txBody>
          <a:bodyPr wrap="square" lIns="0" tIns="0" rIns="0" bIns="0" rtlCol="0" anchor="t">
            <a:spAutoFit/>
          </a:bodyPr>
          <a:lstStyle/>
          <a:p>
            <a:pPr algn="ctr">
              <a:lnSpc>
                <a:spcPts val="4898"/>
              </a:lnSpc>
              <a:defRPr/>
            </a:pPr>
            <a:r>
              <a:rPr lang="de-DE" sz="3000" dirty="0">
                <a:solidFill>
                  <a:schemeClr val="tx2">
                    <a:lumMod val="75000"/>
                  </a:schemeClr>
                </a:solidFill>
              </a:rPr>
              <a:t>Welche Vernetzungsmöglichkeiten gibt es?</a:t>
            </a:r>
            <a:endParaRPr sz="3000" dirty="0">
              <a:solidFill>
                <a:schemeClr val="tx2">
                  <a:lumMod val="75000"/>
                </a:schemeClr>
              </a:solidFill>
            </a:endParaRPr>
          </a:p>
        </p:txBody>
      </p:sp>
      <p:sp>
        <p:nvSpPr>
          <p:cNvPr id="7" name="TextBox 7"/>
          <p:cNvSpPr txBox="1"/>
          <p:nvPr/>
        </p:nvSpPr>
        <p:spPr bwMode="auto">
          <a:xfrm>
            <a:off x="1211834" y="1495153"/>
            <a:ext cx="4668536" cy="2125582"/>
          </a:xfrm>
          <a:prstGeom prst="rect">
            <a:avLst/>
          </a:prstGeom>
        </p:spPr>
        <p:txBody>
          <a:bodyPr lIns="0" tIns="0" rIns="0" bIns="0" rtlCol="0" anchor="t">
            <a:spAutoFit/>
          </a:bodyPr>
          <a:lstStyle/>
          <a:p>
            <a:pPr marL="647701" lvl="2" indent="-342900" algn="l">
              <a:lnSpc>
                <a:spcPts val="2800"/>
              </a:lnSpc>
              <a:buFont typeface="Arial"/>
              <a:buChar char="•"/>
              <a:defRPr/>
            </a:pPr>
            <a:r>
              <a:rPr lang="de-DE" dirty="0"/>
              <a:t>Lokale oder landesweite professionelle Netzwerke</a:t>
            </a:r>
          </a:p>
          <a:p>
            <a:pPr marL="647701" lvl="2" indent="-342900" algn="l">
              <a:lnSpc>
                <a:spcPts val="2800"/>
              </a:lnSpc>
              <a:buFont typeface="Arial"/>
              <a:buChar char="•"/>
              <a:defRPr/>
            </a:pPr>
            <a:r>
              <a:rPr lang="de-DE" dirty="0"/>
              <a:t>Regionalpolitische Netzwerke</a:t>
            </a:r>
          </a:p>
          <a:p>
            <a:pPr marL="647701" lvl="2" indent="-342900" algn="l">
              <a:lnSpc>
                <a:spcPts val="2800"/>
              </a:lnSpc>
              <a:buFont typeface="Arial"/>
              <a:buChar char="•"/>
              <a:defRPr/>
            </a:pPr>
            <a:r>
              <a:rPr lang="de-DE" dirty="0"/>
              <a:t>Migrationspolitische Netzwerke</a:t>
            </a:r>
          </a:p>
          <a:p>
            <a:pPr marL="647701" lvl="2" indent="-342900" algn="l">
              <a:lnSpc>
                <a:spcPts val="2800"/>
              </a:lnSpc>
              <a:buFont typeface="Arial"/>
              <a:buChar char="•"/>
              <a:defRPr/>
            </a:pPr>
            <a:r>
              <a:rPr lang="de-DE" dirty="0"/>
              <a:t>Internationale Netzwerke</a:t>
            </a:r>
          </a:p>
          <a:p>
            <a:pPr marL="304801" lvl="2" algn="l">
              <a:lnSpc>
                <a:spcPts val="2800"/>
              </a:lnSpc>
              <a:defRPr/>
            </a:pPr>
            <a:endParaRPr dirty="0"/>
          </a:p>
        </p:txBody>
      </p:sp>
      <p:sp>
        <p:nvSpPr>
          <p:cNvPr id="8" name="TextBox 8"/>
          <p:cNvSpPr txBox="1"/>
          <p:nvPr/>
        </p:nvSpPr>
        <p:spPr bwMode="auto">
          <a:xfrm>
            <a:off x="947638" y="3529356"/>
            <a:ext cx="4118389" cy="330219"/>
          </a:xfrm>
          <a:prstGeom prst="rect">
            <a:avLst/>
          </a:prstGeom>
        </p:spPr>
        <p:txBody>
          <a:bodyPr wrap="square" lIns="0" tIns="0" rIns="0" bIns="0" rtlCol="0" anchor="t">
            <a:spAutoFit/>
          </a:bodyPr>
          <a:lstStyle/>
          <a:p>
            <a:pPr>
              <a:lnSpc>
                <a:spcPts val="2800"/>
              </a:lnSpc>
              <a:defRPr/>
            </a:pPr>
            <a:r>
              <a:rPr lang="de-DE" dirty="0"/>
              <a:t>Beispiele für Vernetzungsmöglichkeiten</a:t>
            </a:r>
            <a:endParaRPr dirty="0"/>
          </a:p>
        </p:txBody>
      </p:sp>
      <p:sp>
        <p:nvSpPr>
          <p:cNvPr id="10" name="TextBox 10"/>
          <p:cNvSpPr txBox="1"/>
          <p:nvPr/>
        </p:nvSpPr>
        <p:spPr bwMode="auto">
          <a:xfrm>
            <a:off x="6820809" y="2451769"/>
            <a:ext cx="2312990" cy="624402"/>
          </a:xfrm>
          <a:prstGeom prst="rect">
            <a:avLst/>
          </a:prstGeom>
        </p:spPr>
        <p:txBody>
          <a:bodyPr wrap="square" lIns="0" tIns="0" rIns="0" bIns="0" rtlCol="0" anchor="t">
            <a:spAutoFit/>
          </a:bodyPr>
          <a:lstStyle/>
          <a:p>
            <a:pPr>
              <a:lnSpc>
                <a:spcPts val="1217"/>
              </a:lnSpc>
              <a:defRPr/>
            </a:pPr>
            <a:r>
              <a:rPr lang="de-DE" sz="1400" dirty="0"/>
              <a:t>Weitere Informationen zum Thema Vernetzung finden Sie auch im Modul Netzwerk-und Lobbyarbeit!</a:t>
            </a:r>
            <a:endParaRPr sz="1400" dirty="0"/>
          </a:p>
        </p:txBody>
      </p:sp>
      <p:cxnSp>
        <p:nvCxnSpPr>
          <p:cNvPr id="11" name="Straight Connector 10"/>
          <p:cNvCxnSpPr>
            <a:cxnSpLocks/>
          </p:cNvCxnSpPr>
          <p:nvPr/>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a:stretch/>
        </p:blipFill>
        <p:spPr bwMode="auto">
          <a:xfrm>
            <a:off x="6705600" y="5691630"/>
            <a:ext cx="3048000" cy="16287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Picture 3"/>
          <p:cNvPicPr>
            <a:picLocks noChangeAspect="1"/>
          </p:cNvPicPr>
          <p:nvPr/>
        </p:nvPicPr>
        <p:blipFill>
          <a:blip r:embed="rId2"/>
          <a:srcRect r="436" b="626"/>
          <a:stretch/>
        </p:blipFill>
        <p:spPr bwMode="auto">
          <a:xfrm>
            <a:off x="6047725" y="2549238"/>
            <a:ext cx="3651121" cy="2887705"/>
          </a:xfrm>
          <a:prstGeom prst="rect">
            <a:avLst/>
          </a:prstGeom>
        </p:spPr>
      </p:pic>
      <p:sp>
        <p:nvSpPr>
          <p:cNvPr id="4" name="TextBox 4"/>
          <p:cNvSpPr txBox="1"/>
          <p:nvPr/>
        </p:nvSpPr>
        <p:spPr bwMode="auto">
          <a:xfrm>
            <a:off x="590113" y="201216"/>
            <a:ext cx="9032861" cy="566052"/>
          </a:xfrm>
          <a:prstGeom prst="rect">
            <a:avLst/>
          </a:prstGeom>
        </p:spPr>
        <p:txBody>
          <a:bodyPr wrap="square" lIns="0" tIns="0" rIns="0" bIns="0" rtlCol="0" anchor="t">
            <a:spAutoFit/>
          </a:bodyPr>
          <a:lstStyle/>
          <a:p>
            <a:pPr>
              <a:lnSpc>
                <a:spcPts val="4898"/>
              </a:lnSpc>
              <a:defRPr/>
            </a:pPr>
            <a:r>
              <a:rPr lang="de-DE" sz="2800" dirty="0">
                <a:solidFill>
                  <a:schemeClr val="tx2">
                    <a:lumMod val="75000"/>
                  </a:schemeClr>
                </a:solidFill>
              </a:rPr>
              <a:t>Nutzung des Internets für zivilgesellschaftliches Engagement </a:t>
            </a:r>
            <a:endParaRPr sz="2800" dirty="0">
              <a:solidFill>
                <a:schemeClr val="tx2">
                  <a:lumMod val="75000"/>
                </a:schemeClr>
              </a:solidFill>
            </a:endParaRPr>
          </a:p>
        </p:txBody>
      </p:sp>
      <p:sp>
        <p:nvSpPr>
          <p:cNvPr id="5" name="TextBox 5"/>
          <p:cNvSpPr txBox="1"/>
          <p:nvPr/>
        </p:nvSpPr>
        <p:spPr bwMode="auto">
          <a:xfrm>
            <a:off x="6734354" y="3167647"/>
            <a:ext cx="2277865" cy="1530868"/>
          </a:xfrm>
          <a:prstGeom prst="rect">
            <a:avLst/>
          </a:prstGeom>
        </p:spPr>
        <p:txBody>
          <a:bodyPr lIns="0" tIns="0" rIns="0" bIns="0" rtlCol="0" anchor="t">
            <a:spAutoFit/>
          </a:bodyPr>
          <a:lstStyle/>
          <a:p>
            <a:pPr algn="ctr">
              <a:lnSpc>
                <a:spcPts val="1243"/>
              </a:lnSpc>
              <a:defRPr/>
            </a:pPr>
            <a:r>
              <a:rPr lang="de-DE" sz="900" dirty="0">
                <a:solidFill>
                  <a:srgbClr val="000000"/>
                </a:solidFill>
              </a:rPr>
              <a:t>"Die Bedeutung der Kommunikation über soziale Medien hat im Laufe der Jahre zugenommen, was verschiedene Möglichkeiten der Einwirkung auf und des Kontakts mit Entscheidungsträger*innen offenbart." (Jean-Monnet-Professor Alberto Alemanno, 2019, The Guide </a:t>
            </a:r>
            <a:r>
              <a:rPr lang="de-DE" sz="900" dirty="0" err="1">
                <a:solidFill>
                  <a:srgbClr val="000000"/>
                </a:solidFill>
              </a:rPr>
              <a:t>to</a:t>
            </a:r>
            <a:r>
              <a:rPr lang="de-DE" sz="900" dirty="0">
                <a:solidFill>
                  <a:srgbClr val="000000"/>
                </a:solidFill>
              </a:rPr>
              <a:t> </a:t>
            </a:r>
            <a:r>
              <a:rPr lang="de-DE" sz="900" dirty="0" err="1">
                <a:solidFill>
                  <a:srgbClr val="000000"/>
                </a:solidFill>
              </a:rPr>
              <a:t>citizen</a:t>
            </a:r>
            <a:r>
              <a:rPr lang="de-DE" sz="900" dirty="0">
                <a:solidFill>
                  <a:srgbClr val="000000"/>
                </a:solidFill>
              </a:rPr>
              <a:t> </a:t>
            </a:r>
            <a:r>
              <a:rPr lang="de-DE" sz="900" dirty="0" err="1">
                <a:solidFill>
                  <a:srgbClr val="000000"/>
                </a:solidFill>
              </a:rPr>
              <a:t>lobbying</a:t>
            </a:r>
            <a:r>
              <a:rPr lang="de-DE" sz="900" dirty="0">
                <a:solidFill>
                  <a:srgbClr val="000000"/>
                </a:solidFill>
              </a:rPr>
              <a:t>, Seite 9, https://</a:t>
            </a:r>
            <a:r>
              <a:rPr lang="de-DE" sz="900" dirty="0" err="1">
                <a:solidFill>
                  <a:srgbClr val="000000"/>
                </a:solidFill>
              </a:rPr>
              <a:t>www.thegoodlobby.eu</a:t>
            </a:r>
            <a:r>
              <a:rPr lang="de-DE" sz="900" dirty="0">
                <a:solidFill>
                  <a:srgbClr val="000000"/>
                </a:solidFill>
              </a:rPr>
              <a:t>/</a:t>
            </a:r>
            <a:r>
              <a:rPr lang="de-DE" sz="900" dirty="0" err="1">
                <a:solidFill>
                  <a:srgbClr val="000000"/>
                </a:solidFill>
              </a:rPr>
              <a:t>wp</a:t>
            </a:r>
            <a:r>
              <a:rPr lang="de-DE" sz="900" dirty="0">
                <a:solidFill>
                  <a:srgbClr val="000000"/>
                </a:solidFill>
              </a:rPr>
              <a:t>-content</a:t>
            </a:r>
            <a:r>
              <a:rPr lang="en-US" sz="900" dirty="0">
                <a:solidFill>
                  <a:srgbClr val="000000"/>
                </a:solidFill>
              </a:rPr>
              <a:t>/uploads/2019/07/Toolkit-</a:t>
            </a:r>
            <a:r>
              <a:rPr lang="en-US" sz="900" dirty="0" err="1">
                <a:solidFill>
                  <a:srgbClr val="000000"/>
                </a:solidFill>
              </a:rPr>
              <a:t>EU.pdf</a:t>
            </a:r>
            <a:r>
              <a:rPr lang="en-US" sz="900" dirty="0">
                <a:solidFill>
                  <a:srgbClr val="000000"/>
                </a:solidFill>
              </a:rPr>
              <a:t> </a:t>
            </a:r>
            <a:endParaRPr dirty="0"/>
          </a:p>
          <a:p>
            <a:pPr algn="ctr">
              <a:lnSpc>
                <a:spcPts val="1243"/>
              </a:lnSpc>
              <a:defRPr/>
            </a:pPr>
            <a:endParaRPr lang="en-US" sz="900" dirty="0">
              <a:solidFill>
                <a:srgbClr val="000000"/>
              </a:solidFill>
              <a:latin typeface="Canva Sans"/>
            </a:endParaRPr>
          </a:p>
        </p:txBody>
      </p:sp>
      <p:sp>
        <p:nvSpPr>
          <p:cNvPr id="6" name="TextBox 6"/>
          <p:cNvSpPr txBox="1"/>
          <p:nvPr/>
        </p:nvSpPr>
        <p:spPr bwMode="auto">
          <a:xfrm>
            <a:off x="657791" y="6257438"/>
            <a:ext cx="3282905" cy="399661"/>
          </a:xfrm>
          <a:prstGeom prst="rect">
            <a:avLst/>
          </a:prstGeom>
        </p:spPr>
        <p:txBody>
          <a:bodyPr wrap="square" lIns="0" tIns="0" rIns="0" bIns="0" rtlCol="0" anchor="t">
            <a:spAutoFit/>
          </a:bodyPr>
          <a:lstStyle/>
          <a:p>
            <a:pPr>
              <a:lnSpc>
                <a:spcPts val="1630"/>
              </a:lnSpc>
              <a:defRPr/>
            </a:pPr>
            <a:r>
              <a:rPr lang="en-US" sz="1200" dirty="0" err="1" smtClean="0">
                <a:solidFill>
                  <a:srgbClr val="000000"/>
                </a:solidFill>
              </a:rPr>
              <a:t>Quelle</a:t>
            </a:r>
            <a:r>
              <a:rPr lang="en-US" sz="1200" dirty="0" smtClean="0">
                <a:solidFill>
                  <a:srgbClr val="000000"/>
                </a:solidFill>
              </a:rPr>
              <a:t>: </a:t>
            </a:r>
            <a:r>
              <a:rPr lang="en-US" sz="1200" dirty="0">
                <a:solidFill>
                  <a:srgbClr val="000000"/>
                </a:solidFill>
                <a:hlinkClick r:id="rId3"/>
              </a:rPr>
              <a:t>https://www.thegoodlobby.eu/wp-content/uploads/2019/07/Toolkit-EU.pdf</a:t>
            </a:r>
            <a:endParaRPr lang="en-US" sz="1200" dirty="0">
              <a:solidFill>
                <a:srgbClr val="000000"/>
              </a:solidFill>
            </a:endParaRPr>
          </a:p>
        </p:txBody>
      </p:sp>
      <p:sp>
        <p:nvSpPr>
          <p:cNvPr id="7" name="TextBox 7"/>
          <p:cNvSpPr txBox="1"/>
          <p:nvPr/>
        </p:nvSpPr>
        <p:spPr bwMode="auto">
          <a:xfrm>
            <a:off x="727652" y="1303272"/>
            <a:ext cx="7136235" cy="807913"/>
          </a:xfrm>
          <a:prstGeom prst="rect">
            <a:avLst/>
          </a:prstGeom>
        </p:spPr>
        <p:txBody>
          <a:bodyPr lIns="0" tIns="0" rIns="0" bIns="0" rtlCol="0" anchor="t">
            <a:spAutoFit/>
          </a:bodyPr>
          <a:lstStyle/>
          <a:p>
            <a:pPr algn="l">
              <a:lnSpc>
                <a:spcPts val="2100"/>
              </a:lnSpc>
              <a:defRPr/>
            </a:pPr>
            <a:r>
              <a:rPr lang="de-DE" b="1" dirty="0"/>
              <a:t>Online-Lobbyarbeit und Fundraising können dazu beitragen, neue Kooperationspartner*innen zu finden und das Interesse der breiten Öffentlichkeit an Ihrem Thema zu steigern!</a:t>
            </a:r>
            <a:endParaRPr b="1" dirty="0"/>
          </a:p>
        </p:txBody>
      </p:sp>
      <p:sp>
        <p:nvSpPr>
          <p:cNvPr id="8" name="TextBox 8"/>
          <p:cNvSpPr txBox="1"/>
          <p:nvPr/>
        </p:nvSpPr>
        <p:spPr bwMode="auto">
          <a:xfrm>
            <a:off x="590113" y="2784466"/>
            <a:ext cx="5505415" cy="2945102"/>
          </a:xfrm>
          <a:prstGeom prst="rect">
            <a:avLst/>
          </a:prstGeom>
        </p:spPr>
        <p:txBody>
          <a:bodyPr lIns="0" tIns="0" rIns="0" bIns="0" rtlCol="0" anchor="t">
            <a:spAutoFit/>
          </a:bodyPr>
          <a:lstStyle/>
          <a:p>
            <a:pPr algn="l">
              <a:lnSpc>
                <a:spcPts val="2100"/>
              </a:lnSpc>
              <a:defRPr/>
            </a:pPr>
            <a:r>
              <a:rPr lang="de-DE" sz="1500" dirty="0">
                <a:solidFill>
                  <a:srgbClr val="000000"/>
                </a:solidFill>
              </a:rPr>
              <a:t>Die wichtigsten Instrumente für diese Art von Strategie sind:</a:t>
            </a:r>
          </a:p>
          <a:p>
            <a:pPr algn="l">
              <a:lnSpc>
                <a:spcPts val="2100"/>
              </a:lnSpc>
              <a:defRPr/>
            </a:pPr>
            <a:endParaRPr lang="de-DE" sz="1500" dirty="0">
              <a:solidFill>
                <a:srgbClr val="000000"/>
              </a:solidFill>
            </a:endParaRPr>
          </a:p>
          <a:p>
            <a:pPr marL="285750" indent="-285750" algn="l">
              <a:lnSpc>
                <a:spcPts val="2100"/>
              </a:lnSpc>
              <a:buFont typeface="Arial" panose="020B0604020202020204" pitchFamily="34" charset="0"/>
              <a:buChar char="•"/>
              <a:defRPr/>
            </a:pPr>
            <a:r>
              <a:rPr lang="de-DE" sz="1500" dirty="0">
                <a:solidFill>
                  <a:srgbClr val="000000"/>
                </a:solidFill>
              </a:rPr>
              <a:t>E-Mails: Software wie Mailchimp und Mail </a:t>
            </a:r>
            <a:r>
              <a:rPr lang="de-DE" sz="1500" dirty="0" err="1">
                <a:solidFill>
                  <a:srgbClr val="000000"/>
                </a:solidFill>
              </a:rPr>
              <a:t>Merge</a:t>
            </a:r>
            <a:r>
              <a:rPr lang="de-DE" sz="1500" dirty="0">
                <a:solidFill>
                  <a:srgbClr val="000000"/>
                </a:solidFill>
              </a:rPr>
              <a:t>, wenn Sie eine große Anzahl von Personen erreichen wollen (einfach und effektiv)</a:t>
            </a:r>
          </a:p>
          <a:p>
            <a:pPr marL="285750" indent="-285750" algn="l">
              <a:lnSpc>
                <a:spcPts val="2100"/>
              </a:lnSpc>
              <a:buFont typeface="Arial" panose="020B0604020202020204" pitchFamily="34" charset="0"/>
              <a:buChar char="•"/>
              <a:defRPr/>
            </a:pPr>
            <a:r>
              <a:rPr lang="de-DE" sz="1500" dirty="0">
                <a:solidFill>
                  <a:srgbClr val="000000"/>
                </a:solidFill>
              </a:rPr>
              <a:t>Soziale Medien: Facebook, Twitter, Instagram, YouTube und so weiter, können ein größeres Publikum erreichen und eine schnelle Verbreitung Ihrer Botschaft und Unterstützung für Ihr Anliegen ermöglichen</a:t>
            </a:r>
          </a:p>
          <a:p>
            <a:pPr marL="285750" indent="-285750" algn="l">
              <a:lnSpc>
                <a:spcPts val="2100"/>
              </a:lnSpc>
              <a:buFont typeface="Arial" panose="020B0604020202020204" pitchFamily="34" charset="0"/>
              <a:buChar char="•"/>
              <a:defRPr/>
            </a:pPr>
            <a:r>
              <a:rPr lang="de-DE" sz="1500" dirty="0">
                <a:solidFill>
                  <a:srgbClr val="000000"/>
                </a:solidFill>
              </a:rPr>
              <a:t>Online-Werbung: z. B. E-Mail-Marketing, mobile Werbung und </a:t>
            </a:r>
            <a:r>
              <a:rPr lang="de-DE" sz="1500" dirty="0" err="1">
                <a:solidFill>
                  <a:srgbClr val="000000"/>
                </a:solidFill>
              </a:rPr>
              <a:t>Social</a:t>
            </a:r>
            <a:r>
              <a:rPr lang="de-DE" sz="1500" dirty="0">
                <a:solidFill>
                  <a:srgbClr val="000000"/>
                </a:solidFill>
              </a:rPr>
              <a:t> Media Marketing (je nach Budget und spezifischer Zielgruppe)</a:t>
            </a:r>
            <a:endParaRPr lang="de-DE" sz="1500" dirty="0">
              <a:solidFill>
                <a:srgbClr val="000000"/>
              </a:solidFill>
              <a:latin typeface="Montserrat Bold"/>
            </a:endParaRPr>
          </a:p>
        </p:txBody>
      </p:sp>
      <p:cxnSp>
        <p:nvCxnSpPr>
          <p:cNvPr id="9" name="Straight Connector 8"/>
          <p:cNvCxnSpPr>
            <a:cxnSpLocks/>
          </p:cNvCxnSpPr>
          <p:nvPr/>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a:stretch/>
        </p:blipFill>
        <p:spPr bwMode="auto">
          <a:xfrm>
            <a:off x="6705600" y="5686425"/>
            <a:ext cx="3048000" cy="16287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Box 4"/>
          <p:cNvSpPr txBox="1"/>
          <p:nvPr/>
        </p:nvSpPr>
        <p:spPr bwMode="auto">
          <a:xfrm>
            <a:off x="2084989" y="636270"/>
            <a:ext cx="3459163" cy="505459"/>
          </a:xfrm>
          <a:prstGeom prst="rect">
            <a:avLst/>
          </a:prstGeom>
        </p:spPr>
        <p:txBody>
          <a:bodyPr lIns="0" tIns="0" rIns="0" bIns="0" rtlCol="0" anchor="t">
            <a:spAutoFit/>
          </a:bodyPr>
          <a:lstStyle/>
          <a:p>
            <a:pPr algn="ctr">
              <a:lnSpc>
                <a:spcPts val="4198"/>
              </a:lnSpc>
              <a:defRPr/>
            </a:pPr>
            <a:r>
              <a:rPr lang="en-US" sz="3000" dirty="0">
                <a:solidFill>
                  <a:srgbClr val="0C45A6"/>
                </a:solidFill>
              </a:rPr>
              <a:t>E-</a:t>
            </a:r>
            <a:r>
              <a:rPr lang="en-US" sz="3000" dirty="0" err="1">
                <a:solidFill>
                  <a:srgbClr val="0C45A6"/>
                </a:solidFill>
              </a:rPr>
              <a:t>Partizipation</a:t>
            </a:r>
            <a:endParaRPr dirty="0"/>
          </a:p>
        </p:txBody>
      </p:sp>
      <p:sp>
        <p:nvSpPr>
          <p:cNvPr id="5" name="TextBox 5"/>
          <p:cNvSpPr txBox="1"/>
          <p:nvPr/>
        </p:nvSpPr>
        <p:spPr bwMode="auto">
          <a:xfrm>
            <a:off x="1098601" y="1316882"/>
            <a:ext cx="7018559" cy="2676502"/>
          </a:xfrm>
          <a:prstGeom prst="rect">
            <a:avLst/>
          </a:prstGeom>
        </p:spPr>
        <p:txBody>
          <a:bodyPr wrap="square" lIns="0" tIns="0" rIns="0" bIns="0" rtlCol="0" anchor="t">
            <a:spAutoFit/>
          </a:bodyPr>
          <a:lstStyle/>
          <a:p>
            <a:pPr algn="just">
              <a:lnSpc>
                <a:spcPts val="2100"/>
              </a:lnSpc>
              <a:defRPr/>
            </a:pPr>
            <a:r>
              <a:rPr lang="de-DE" sz="1500" dirty="0">
                <a:solidFill>
                  <a:srgbClr val="0C45A6"/>
                </a:solidFill>
                <a:latin typeface="Canva Sans"/>
              </a:rPr>
              <a:t>Von den Vereinten Nationen verwendete Definition (Übersetzung): </a:t>
            </a:r>
          </a:p>
          <a:p>
            <a:pPr algn="just">
              <a:lnSpc>
                <a:spcPts val="2100"/>
              </a:lnSpc>
              <a:defRPr/>
            </a:pPr>
            <a:r>
              <a:rPr lang="de-DE" sz="1500" dirty="0">
                <a:solidFill>
                  <a:srgbClr val="0C45A6"/>
                </a:solidFill>
                <a:latin typeface="Canva Sans"/>
              </a:rPr>
              <a:t>"Der Prozess der Einbindung der Bürger durch die Informations- und Kommunikationstechnologien (IKT) in die Politik, die Entscheidungsfindung und die Gestaltung und Erbringung von Dienstleistungen, um diese partizipativ, integrativ und deliberativ zu gestalten" </a:t>
            </a:r>
          </a:p>
          <a:p>
            <a:pPr>
              <a:lnSpc>
                <a:spcPts val="2100"/>
              </a:lnSpc>
              <a:defRPr/>
            </a:pPr>
            <a:r>
              <a:rPr lang="de-DE" sz="1500" dirty="0">
                <a:solidFill>
                  <a:srgbClr val="0C45A6"/>
                </a:solidFill>
                <a:latin typeface="Canva Sans"/>
              </a:rPr>
              <a:t>(UN, 2014, E-Government </a:t>
            </a:r>
            <a:r>
              <a:rPr lang="de-DE" sz="1500" dirty="0" err="1">
                <a:solidFill>
                  <a:srgbClr val="0C45A6"/>
                </a:solidFill>
                <a:latin typeface="Canva Sans"/>
              </a:rPr>
              <a:t>for</a:t>
            </a:r>
            <a:r>
              <a:rPr lang="de-DE" sz="1500" dirty="0">
                <a:solidFill>
                  <a:srgbClr val="0C45A6"/>
                </a:solidFill>
                <a:latin typeface="Canva Sans"/>
              </a:rPr>
              <a:t> </a:t>
            </a:r>
            <a:r>
              <a:rPr lang="de-DE" sz="1500" dirty="0" err="1">
                <a:solidFill>
                  <a:srgbClr val="0C45A6"/>
                </a:solidFill>
                <a:latin typeface="Canva Sans"/>
              </a:rPr>
              <a:t>the</a:t>
            </a:r>
            <a:r>
              <a:rPr lang="de-DE" sz="1500" dirty="0">
                <a:solidFill>
                  <a:srgbClr val="0C45A6"/>
                </a:solidFill>
                <a:latin typeface="Canva Sans"/>
              </a:rPr>
              <a:t> Future </a:t>
            </a:r>
            <a:r>
              <a:rPr lang="de-DE" sz="1500" dirty="0" err="1">
                <a:solidFill>
                  <a:srgbClr val="0C45A6"/>
                </a:solidFill>
                <a:latin typeface="Canva Sans"/>
              </a:rPr>
              <a:t>We</a:t>
            </a:r>
            <a:r>
              <a:rPr lang="de-DE" sz="1500" dirty="0">
                <a:solidFill>
                  <a:srgbClr val="0C45A6"/>
                </a:solidFill>
                <a:latin typeface="Canva Sans"/>
              </a:rPr>
              <a:t> Want, E-Government Survey 2014, Department </a:t>
            </a:r>
            <a:r>
              <a:rPr lang="de-DE" sz="1500" dirty="0" err="1">
                <a:solidFill>
                  <a:srgbClr val="0C45A6"/>
                </a:solidFill>
                <a:latin typeface="Canva Sans"/>
              </a:rPr>
              <a:t>of</a:t>
            </a:r>
            <a:r>
              <a:rPr lang="de-DE" sz="1500" dirty="0">
                <a:solidFill>
                  <a:srgbClr val="0C45A6"/>
                </a:solidFill>
                <a:latin typeface="Canva Sans"/>
              </a:rPr>
              <a:t> </a:t>
            </a:r>
            <a:r>
              <a:rPr lang="de-DE" sz="1500" dirty="0" err="1">
                <a:solidFill>
                  <a:srgbClr val="0C45A6"/>
                </a:solidFill>
                <a:latin typeface="Canva Sans"/>
              </a:rPr>
              <a:t>Economic</a:t>
            </a:r>
            <a:r>
              <a:rPr lang="de-DE" sz="1500" dirty="0">
                <a:solidFill>
                  <a:srgbClr val="0C45A6"/>
                </a:solidFill>
                <a:latin typeface="Canva Sans"/>
              </a:rPr>
              <a:t> and </a:t>
            </a:r>
            <a:r>
              <a:rPr lang="de-DE" sz="1500" dirty="0" err="1">
                <a:solidFill>
                  <a:srgbClr val="0C45A6"/>
                </a:solidFill>
                <a:latin typeface="Canva Sans"/>
              </a:rPr>
              <a:t>Social</a:t>
            </a:r>
            <a:r>
              <a:rPr lang="de-DE" sz="1500" dirty="0">
                <a:solidFill>
                  <a:srgbClr val="0C45A6"/>
                </a:solidFill>
                <a:latin typeface="Canva Sans"/>
              </a:rPr>
              <a:t> Affairs, New York, </a:t>
            </a:r>
            <a:r>
              <a:rPr lang="en-US" sz="1600" dirty="0">
                <a:solidFill>
                  <a:srgbClr val="0C45A6"/>
                </a:solidFill>
              </a:rPr>
              <a:t>Source:https://</a:t>
            </a:r>
            <a:r>
              <a:rPr lang="en-US" sz="1600" dirty="0" err="1">
                <a:solidFill>
                  <a:srgbClr val="0C45A6"/>
                </a:solidFill>
              </a:rPr>
              <a:t>www.un.org</a:t>
            </a:r>
            <a:r>
              <a:rPr lang="en-US" sz="1600" dirty="0">
                <a:solidFill>
                  <a:srgbClr val="0C45A6"/>
                </a:solidFill>
              </a:rPr>
              <a:t>/</a:t>
            </a:r>
            <a:r>
              <a:rPr lang="en-US" sz="1600" dirty="0" err="1">
                <a:solidFill>
                  <a:srgbClr val="0C45A6"/>
                </a:solidFill>
              </a:rPr>
              <a:t>esa</a:t>
            </a:r>
            <a:r>
              <a:rPr lang="en-US" sz="1600" dirty="0">
                <a:solidFill>
                  <a:srgbClr val="0C45A6"/>
                </a:solidFill>
              </a:rPr>
              <a:t>/</a:t>
            </a:r>
            <a:r>
              <a:rPr lang="en-US" sz="1600" dirty="0" err="1">
                <a:solidFill>
                  <a:srgbClr val="0C45A6"/>
                </a:solidFill>
              </a:rPr>
              <a:t>desa</a:t>
            </a:r>
            <a:r>
              <a:rPr lang="en-US" sz="1600" dirty="0">
                <a:solidFill>
                  <a:srgbClr val="0C45A6"/>
                </a:solidFill>
              </a:rPr>
              <a:t>/papers/2020/wp163_2020.pdf , </a:t>
            </a:r>
            <a:r>
              <a:rPr lang="en-US" sz="1600" dirty="0" err="1">
                <a:solidFill>
                  <a:srgbClr val="0C45A6"/>
                </a:solidFill>
              </a:rPr>
              <a:t>Abgerufen</a:t>
            </a:r>
            <a:r>
              <a:rPr lang="en-US" sz="1600" dirty="0">
                <a:solidFill>
                  <a:srgbClr val="0C45A6"/>
                </a:solidFill>
              </a:rPr>
              <a:t> am 23.11.2022)</a:t>
            </a:r>
            <a:endParaRPr lang="en-US" sz="1600" dirty="0"/>
          </a:p>
          <a:p>
            <a:pPr algn="just">
              <a:lnSpc>
                <a:spcPts val="2100"/>
              </a:lnSpc>
              <a:defRPr/>
            </a:pPr>
            <a:endParaRPr lang="de-DE" sz="1500" dirty="0">
              <a:solidFill>
                <a:srgbClr val="0C45A6"/>
              </a:solidFill>
              <a:latin typeface="Canva Sans"/>
            </a:endParaRPr>
          </a:p>
        </p:txBody>
      </p:sp>
      <p:cxnSp>
        <p:nvCxnSpPr>
          <p:cNvPr id="7" name="Straight Connector 6"/>
          <p:cNvCxnSpPr>
            <a:cxnSpLocks/>
          </p:cNvCxnSpPr>
          <p:nvPr/>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stretch/>
        </p:blipFill>
        <p:spPr bwMode="auto">
          <a:xfrm>
            <a:off x="6705600" y="5678404"/>
            <a:ext cx="3048000" cy="1628775"/>
          </a:xfrm>
          <a:prstGeom prst="rect">
            <a:avLst/>
          </a:prstGeom>
        </p:spPr>
      </p:pic>
      <p:sp>
        <p:nvSpPr>
          <p:cNvPr id="8" name="Textfeld 7">
            <a:extLst>
              <a:ext uri="{FF2B5EF4-FFF2-40B4-BE49-F238E27FC236}">
                <a16:creationId xmlns="" xmlns:a16="http://schemas.microsoft.com/office/drawing/2014/main" id="{56AAEBA5-0D3A-9650-283A-BA3722389B9F}"/>
              </a:ext>
            </a:extLst>
          </p:cNvPr>
          <p:cNvSpPr txBox="1"/>
          <p:nvPr/>
        </p:nvSpPr>
        <p:spPr>
          <a:xfrm>
            <a:off x="2379088" y="3641604"/>
            <a:ext cx="4876800" cy="3139321"/>
          </a:xfrm>
          <a:prstGeom prst="rect">
            <a:avLst/>
          </a:prstGeom>
          <a:noFill/>
        </p:spPr>
        <p:txBody>
          <a:bodyPr wrap="square">
            <a:spAutoFit/>
          </a:bodyPr>
          <a:lstStyle/>
          <a:p>
            <a:r>
              <a:rPr lang="de-DE" b="0" i="0" u="none" strike="noStrike" dirty="0">
                <a:solidFill>
                  <a:srgbClr val="000000"/>
                </a:solidFill>
                <a:effectLst/>
                <a:latin typeface="pt_sans"/>
              </a:rPr>
              <a:t>„E-Partizipation ist der Überbegriff für digitale Verfahren, die es Bürgerinnen und Bürgern ermöglichen, an politischen Entscheidungsprozessen teilzunehmen. E-Partizipation ist also die digitale Weiterentwicklung von klassischen Formen der Bürgerbeteiligung.“ </a:t>
            </a:r>
            <a:endParaRPr lang="de-DE" dirty="0">
              <a:solidFill>
                <a:srgbClr val="000000"/>
              </a:solidFill>
              <a:latin typeface="pt_sans"/>
            </a:endParaRPr>
          </a:p>
          <a:p>
            <a:r>
              <a:rPr lang="de-DE" b="0" i="0" u="none" strike="noStrike" dirty="0">
                <a:solidFill>
                  <a:srgbClr val="000000"/>
                </a:solidFill>
                <a:effectLst/>
                <a:latin typeface="pt_sans"/>
              </a:rPr>
              <a:t>(Definition der Landeszentrale für politische Bildung Baden-Württemberg, </a:t>
            </a:r>
            <a:r>
              <a:rPr lang="de-DE" b="0" i="0" u="none" strike="noStrike" dirty="0">
                <a:solidFill>
                  <a:srgbClr val="000000"/>
                </a:solidFill>
                <a:effectLst/>
                <a:latin typeface="pt_sans"/>
                <a:hlinkClick r:id="rId3"/>
              </a:rPr>
              <a:t>https://www.lpb-bw.de/demokratie-digital#c61527</a:t>
            </a:r>
            <a:r>
              <a:rPr lang="de-DE" dirty="0">
                <a:solidFill>
                  <a:srgbClr val="000000"/>
                </a:solidFill>
                <a:latin typeface="pt_sans"/>
              </a:rPr>
              <a:t>, Abgerufen am 23.11.2022)</a:t>
            </a:r>
            <a:endParaRPr lang="de-D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Picture 3"/>
          <p:cNvPicPr>
            <a:picLocks noChangeAspect="1"/>
          </p:cNvPicPr>
          <p:nvPr/>
        </p:nvPicPr>
        <p:blipFill>
          <a:blip r:embed="rId2"/>
          <a:srcRect t="3274" r="310" b="3563"/>
          <a:stretch/>
        </p:blipFill>
        <p:spPr bwMode="auto">
          <a:xfrm>
            <a:off x="1063422" y="1748699"/>
            <a:ext cx="7171197" cy="4738178"/>
          </a:xfrm>
          <a:prstGeom prst="rect">
            <a:avLst/>
          </a:prstGeom>
        </p:spPr>
      </p:pic>
      <p:pic>
        <p:nvPicPr>
          <p:cNvPr id="4" name="Picture 4"/>
          <p:cNvPicPr>
            <a:picLocks noChangeAspect="1"/>
          </p:cNvPicPr>
          <p:nvPr/>
        </p:nvPicPr>
        <p:blipFill>
          <a:blip r:embed="rId3"/>
          <a:srcRect r="989" b="1058"/>
          <a:stretch/>
        </p:blipFill>
        <p:spPr bwMode="auto">
          <a:xfrm>
            <a:off x="4143169" y="2156306"/>
            <a:ext cx="1713466" cy="1036647"/>
          </a:xfrm>
          <a:prstGeom prst="rect">
            <a:avLst/>
          </a:prstGeom>
        </p:spPr>
      </p:pic>
      <p:sp>
        <p:nvSpPr>
          <p:cNvPr id="5" name="TextBox 5"/>
          <p:cNvSpPr txBox="1"/>
          <p:nvPr/>
        </p:nvSpPr>
        <p:spPr bwMode="auto">
          <a:xfrm>
            <a:off x="1063422" y="575561"/>
            <a:ext cx="6187967" cy="505523"/>
          </a:xfrm>
          <a:prstGeom prst="rect">
            <a:avLst/>
          </a:prstGeom>
        </p:spPr>
        <p:txBody>
          <a:bodyPr wrap="square" lIns="0" tIns="0" rIns="0" bIns="0" rtlCol="0" anchor="t">
            <a:spAutoFit/>
          </a:bodyPr>
          <a:lstStyle/>
          <a:p>
            <a:pPr>
              <a:lnSpc>
                <a:spcPts val="4198"/>
              </a:lnSpc>
              <a:defRPr/>
            </a:pPr>
            <a:r>
              <a:rPr lang="en-US" sz="3000" dirty="0" err="1">
                <a:solidFill>
                  <a:srgbClr val="0C45A6"/>
                </a:solidFill>
              </a:rPr>
              <a:t>Dimensionen</a:t>
            </a:r>
            <a:r>
              <a:rPr lang="en-US" sz="3000" dirty="0">
                <a:solidFill>
                  <a:srgbClr val="0C45A6"/>
                </a:solidFill>
              </a:rPr>
              <a:t> von E-</a:t>
            </a:r>
            <a:r>
              <a:rPr lang="en-US" sz="3000" dirty="0" err="1">
                <a:solidFill>
                  <a:srgbClr val="0C45A6"/>
                </a:solidFill>
              </a:rPr>
              <a:t>Partizipation</a:t>
            </a:r>
            <a:r>
              <a:rPr lang="en-US" sz="3000" dirty="0">
                <a:solidFill>
                  <a:srgbClr val="0C45A6"/>
                </a:solidFill>
              </a:rPr>
              <a:t>  </a:t>
            </a:r>
            <a:endParaRPr dirty="0"/>
          </a:p>
        </p:txBody>
      </p:sp>
      <p:sp>
        <p:nvSpPr>
          <p:cNvPr id="6" name="TextBox 6"/>
          <p:cNvSpPr txBox="1"/>
          <p:nvPr/>
        </p:nvSpPr>
        <p:spPr bwMode="auto">
          <a:xfrm>
            <a:off x="165726" y="7018282"/>
            <a:ext cx="4215765" cy="168444"/>
          </a:xfrm>
          <a:prstGeom prst="rect">
            <a:avLst/>
          </a:prstGeom>
        </p:spPr>
        <p:txBody>
          <a:bodyPr lIns="0" tIns="0" rIns="0" bIns="0" rtlCol="0" anchor="t">
            <a:spAutoFit/>
          </a:bodyPr>
          <a:lstStyle/>
          <a:p>
            <a:pPr algn="ctr">
              <a:lnSpc>
                <a:spcPts val="1398"/>
              </a:lnSpc>
              <a:defRPr/>
            </a:pPr>
            <a:r>
              <a:rPr lang="en-US" sz="1000" dirty="0" err="1">
                <a:solidFill>
                  <a:srgbClr val="0C45A6"/>
                </a:solidFill>
              </a:rPr>
              <a:t>Source:https</a:t>
            </a:r>
            <a:r>
              <a:rPr lang="en-US" sz="1000" dirty="0">
                <a:solidFill>
                  <a:srgbClr val="0C45A6"/>
                </a:solidFill>
              </a:rPr>
              <a:t>://www.un.org/esa/desa/papers/2020/wp163_2020.pdf </a:t>
            </a:r>
            <a:endParaRPr dirty="0"/>
          </a:p>
        </p:txBody>
      </p:sp>
      <p:cxnSp>
        <p:nvCxnSpPr>
          <p:cNvPr id="7" name="Straight Connector 6"/>
          <p:cNvCxnSpPr>
            <a:cxnSpLocks/>
          </p:cNvCxnSpPr>
          <p:nvPr/>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stretch/>
        </p:blipFill>
        <p:spPr bwMode="auto">
          <a:xfrm>
            <a:off x="6710619" y="5686425"/>
            <a:ext cx="3048000" cy="16287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feld 2"/>
          <p:cNvSpPr txBox="1"/>
          <p:nvPr/>
        </p:nvSpPr>
        <p:spPr bwMode="auto">
          <a:xfrm>
            <a:off x="988368" y="170393"/>
            <a:ext cx="6585480" cy="369332"/>
          </a:xfrm>
          <a:prstGeom prst="rect">
            <a:avLst/>
          </a:prstGeom>
          <a:noFill/>
        </p:spPr>
        <p:txBody>
          <a:bodyPr wrap="square">
            <a:spAutoFit/>
          </a:bodyPr>
          <a:lstStyle/>
          <a:p>
            <a:pPr algn="l"/>
            <a:r>
              <a:rPr lang="de-DE" b="0" i="0" u="none" strike="noStrike" dirty="0">
                <a:solidFill>
                  <a:schemeClr val="tx2">
                    <a:lumMod val="75000"/>
                  </a:schemeClr>
                </a:solidFill>
                <a:effectLst/>
                <a:latin typeface="pt_sans"/>
              </a:rPr>
              <a:t>E-Partizipation erklärt am Beispiel Jugendbeteiligung</a:t>
            </a:r>
          </a:p>
        </p:txBody>
      </p:sp>
      <p:cxnSp>
        <p:nvCxnSpPr>
          <p:cNvPr id="2" name="Straight Connector 1"/>
          <p:cNvCxnSpPr>
            <a:cxnSpLocks/>
          </p:cNvCxnSpPr>
          <p:nvPr/>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stretch/>
        </p:blipFill>
        <p:spPr bwMode="auto">
          <a:xfrm>
            <a:off x="6705600" y="5662405"/>
            <a:ext cx="3048000" cy="1628775"/>
          </a:xfrm>
          <a:prstGeom prst="rect">
            <a:avLst/>
          </a:prstGeom>
        </p:spPr>
      </p:pic>
      <p:sp>
        <p:nvSpPr>
          <p:cNvPr id="5" name="Textfeld 4">
            <a:extLst>
              <a:ext uri="{FF2B5EF4-FFF2-40B4-BE49-F238E27FC236}">
                <a16:creationId xmlns="" xmlns:a16="http://schemas.microsoft.com/office/drawing/2014/main" id="{08CC2795-4687-9DB4-69E7-1628D881DA01}"/>
              </a:ext>
            </a:extLst>
          </p:cNvPr>
          <p:cNvSpPr txBox="1"/>
          <p:nvPr/>
        </p:nvSpPr>
        <p:spPr>
          <a:xfrm>
            <a:off x="552356" y="633264"/>
            <a:ext cx="8817715" cy="1015663"/>
          </a:xfrm>
          <a:prstGeom prst="rect">
            <a:avLst/>
          </a:prstGeom>
          <a:noFill/>
        </p:spPr>
        <p:txBody>
          <a:bodyPr wrap="square" rtlCol="0">
            <a:spAutoFit/>
          </a:bodyPr>
          <a:lstStyle/>
          <a:p>
            <a:endParaRPr lang="de-DE" sz="1400" dirty="0"/>
          </a:p>
          <a:p>
            <a:endParaRPr lang="de-DE" sz="1400" dirty="0"/>
          </a:p>
          <a:p>
            <a:endParaRPr lang="de-DE" sz="1400" dirty="0"/>
          </a:p>
          <a:p>
            <a:pPr marL="285750" indent="-285750">
              <a:buFont typeface="Arial" panose="020B0604020202020204" pitchFamily="34" charset="0"/>
              <a:buChar char="•"/>
            </a:pPr>
            <a:endParaRPr lang="de-DE" dirty="0"/>
          </a:p>
        </p:txBody>
      </p:sp>
      <p:pic>
        <p:nvPicPr>
          <p:cNvPr id="4" name="Onlinemedien 3" descr="ePartizipation - grundlegende Definitionen">
            <a:hlinkClick r:id="" action="ppaction://media"/>
            <a:extLst>
              <a:ext uri="{FF2B5EF4-FFF2-40B4-BE49-F238E27FC236}">
                <a16:creationId xmlns="" xmlns:a16="http://schemas.microsoft.com/office/drawing/2014/main" id="{D0092E10-09A2-D9AC-C7FE-9EFF5CB97AC5}"/>
              </a:ext>
            </a:extLst>
          </p:cNvPr>
          <p:cNvPicPr>
            <a:picLocks noRot="1" noChangeAspect="1"/>
          </p:cNvPicPr>
          <p:nvPr>
            <a:videoFile r:link="rId1"/>
          </p:nvPr>
        </p:nvPicPr>
        <p:blipFill>
          <a:blip r:embed="rId4"/>
          <a:stretch>
            <a:fillRect/>
          </a:stretch>
        </p:blipFill>
        <p:spPr>
          <a:xfrm>
            <a:off x="1420416" y="1141095"/>
            <a:ext cx="6310555" cy="3565464"/>
          </a:xfrm>
          <a:prstGeom prst="rect">
            <a:avLst/>
          </a:prstGeom>
        </p:spPr>
      </p:pic>
      <p:sp>
        <p:nvSpPr>
          <p:cNvPr id="6" name="Textfeld 5">
            <a:extLst>
              <a:ext uri="{FF2B5EF4-FFF2-40B4-BE49-F238E27FC236}">
                <a16:creationId xmlns="" xmlns:a16="http://schemas.microsoft.com/office/drawing/2014/main" id="{3AC6D8C4-D6F4-69F4-393B-E91DC12FB19F}"/>
              </a:ext>
            </a:extLst>
          </p:cNvPr>
          <p:cNvSpPr txBox="1"/>
          <p:nvPr/>
        </p:nvSpPr>
        <p:spPr>
          <a:xfrm>
            <a:off x="1420416" y="5025752"/>
            <a:ext cx="6480707" cy="523220"/>
          </a:xfrm>
          <a:prstGeom prst="rect">
            <a:avLst/>
          </a:prstGeom>
          <a:noFill/>
        </p:spPr>
        <p:txBody>
          <a:bodyPr wrap="square" rtlCol="0">
            <a:spAutoFit/>
          </a:bodyPr>
          <a:lstStyle/>
          <a:p>
            <a:r>
              <a:rPr lang="de-DE" sz="1400" dirty="0"/>
              <a:t>Quelle: IJAB e.V.</a:t>
            </a:r>
          </a:p>
          <a:p>
            <a:r>
              <a:rPr lang="de-DE" sz="1400" dirty="0">
                <a:hlinkClick r:id="rId5"/>
              </a:rPr>
              <a:t>https://www.youtube.com/watch?v=CKCoQjZZKjs</a:t>
            </a:r>
            <a:r>
              <a:rPr lang="de-DE" sz="1400" dirty="0"/>
              <a:t>, Abgerufen am 24.11.2022</a:t>
            </a:r>
          </a:p>
        </p:txBody>
      </p:sp>
    </p:spTree>
    <p:extLst>
      <p:ext uri="{BB962C8B-B14F-4D97-AF65-F5344CB8AC3E}">
        <p14:creationId xmlns:p14="http://schemas.microsoft.com/office/powerpoint/2010/main" val="194300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Picture 2"/>
          <p:cNvPicPr>
            <a:picLocks noChangeAspect="1"/>
          </p:cNvPicPr>
          <p:nvPr/>
        </p:nvPicPr>
        <p:blipFill>
          <a:blip r:embed="rId2"/>
          <a:srcRect r="492" b="495"/>
          <a:stretch/>
        </p:blipFill>
        <p:spPr bwMode="auto">
          <a:xfrm>
            <a:off x="1107649" y="1905000"/>
            <a:ext cx="2246282" cy="3232061"/>
          </a:xfrm>
          <a:prstGeom prst="rect">
            <a:avLst/>
          </a:prstGeom>
        </p:spPr>
      </p:pic>
      <p:sp>
        <p:nvSpPr>
          <p:cNvPr id="4" name="TextBox 4"/>
          <p:cNvSpPr txBox="1"/>
          <p:nvPr/>
        </p:nvSpPr>
        <p:spPr bwMode="auto">
          <a:xfrm>
            <a:off x="3962400" y="2590800"/>
            <a:ext cx="3581400" cy="347596"/>
          </a:xfrm>
          <a:prstGeom prst="rect">
            <a:avLst/>
          </a:prstGeom>
        </p:spPr>
        <p:txBody>
          <a:bodyPr wrap="square" lIns="0" tIns="0" rIns="0" bIns="0" rtlCol="0" anchor="t">
            <a:spAutoFit/>
          </a:bodyPr>
          <a:lstStyle/>
          <a:p>
            <a:pPr algn="ctr">
              <a:lnSpc>
                <a:spcPts val="1413"/>
              </a:lnSpc>
              <a:defRPr/>
            </a:pPr>
            <a:r>
              <a:rPr lang="en-US" sz="1000" dirty="0">
                <a:solidFill>
                  <a:srgbClr val="000000"/>
                </a:solidFill>
                <a:latin typeface="Montserrat"/>
              </a:rPr>
              <a:t> </a:t>
            </a:r>
            <a:endParaRPr dirty="0"/>
          </a:p>
          <a:p>
            <a:pPr algn="ctr">
              <a:lnSpc>
                <a:spcPts val="1413"/>
              </a:lnSpc>
              <a:defRPr/>
            </a:pPr>
            <a:r>
              <a:rPr lang="en-US" sz="1000" dirty="0">
                <a:solidFill>
                  <a:srgbClr val="000000"/>
                </a:solidFill>
                <a:latin typeface="Montserrat"/>
              </a:rPr>
              <a:t> </a:t>
            </a:r>
            <a:endParaRPr dirty="0"/>
          </a:p>
        </p:txBody>
      </p:sp>
      <p:pic>
        <p:nvPicPr>
          <p:cNvPr id="5" name="Picture 4" descr="Diagram&#10;&#10;Description automatically generated with low confidence"/>
          <p:cNvPicPr/>
          <p:nvPr/>
        </p:nvPicPr>
        <p:blipFill>
          <a:blip r:embed="rId3"/>
          <a:stretch/>
        </p:blipFill>
        <p:spPr bwMode="auto">
          <a:xfrm>
            <a:off x="6680201" y="5653190"/>
            <a:ext cx="3047999" cy="1636610"/>
          </a:xfrm>
          <a:prstGeom prst="rect">
            <a:avLst/>
          </a:prstGeom>
        </p:spPr>
      </p:pic>
      <p:cxnSp>
        <p:nvCxnSpPr>
          <p:cNvPr id="6" name="Straight Connector 5"/>
          <p:cNvCxnSpPr>
            <a:cxnSpLocks/>
          </p:cNvCxnSpPr>
          <p:nvPr/>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 xmlns:a16="http://schemas.microsoft.com/office/drawing/2014/main" id="{9613536F-EB68-FF14-5D77-0B6660A562EE}"/>
              </a:ext>
            </a:extLst>
          </p:cNvPr>
          <p:cNvSpPr txBox="1"/>
          <p:nvPr/>
        </p:nvSpPr>
        <p:spPr>
          <a:xfrm>
            <a:off x="3934611" y="2646279"/>
            <a:ext cx="4876800" cy="2308324"/>
          </a:xfrm>
          <a:prstGeom prst="rect">
            <a:avLst/>
          </a:prstGeom>
          <a:noFill/>
        </p:spPr>
        <p:txBody>
          <a:bodyPr wrap="square">
            <a:spAutoFit/>
          </a:bodyPr>
          <a:lstStyle/>
          <a:p>
            <a:r>
              <a:rPr lang="de-DE" dirty="0"/>
              <a:t>Ziele dieses Moduls</a:t>
            </a:r>
          </a:p>
          <a:p>
            <a:pPr marL="285750" indent="-285750">
              <a:buFont typeface="Arial" panose="020B0604020202020204" pitchFamily="34" charset="0"/>
              <a:buChar char="•"/>
            </a:pPr>
            <a:r>
              <a:rPr lang="de-DE" dirty="0"/>
              <a:t>Erwerb von Kenntnissen darüber, wie man einen Verein gründet und wie man ihn erfolgreich führt</a:t>
            </a:r>
          </a:p>
          <a:p>
            <a:pPr marL="285750" indent="-285750">
              <a:buFont typeface="Arial" panose="020B0604020202020204" pitchFamily="34" charset="0"/>
              <a:buChar char="•"/>
            </a:pPr>
            <a:r>
              <a:rPr lang="de-DE" dirty="0"/>
              <a:t>Entwicklung von Ideen, wie man auf lokalen Strukturen aufbauen kann, um ein breites Netzwerk von lokalen Partner*innen aufzubauen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feld 2"/>
          <p:cNvSpPr txBox="1"/>
          <p:nvPr/>
        </p:nvSpPr>
        <p:spPr bwMode="auto">
          <a:xfrm>
            <a:off x="988368" y="170393"/>
            <a:ext cx="6585480" cy="369332"/>
          </a:xfrm>
          <a:prstGeom prst="rect">
            <a:avLst/>
          </a:prstGeom>
          <a:noFill/>
        </p:spPr>
        <p:txBody>
          <a:bodyPr wrap="square">
            <a:spAutoFit/>
          </a:bodyPr>
          <a:lstStyle/>
          <a:p>
            <a:pPr algn="l"/>
            <a:r>
              <a:rPr lang="de-DE" b="0" i="0" u="none" strike="noStrike" dirty="0">
                <a:solidFill>
                  <a:schemeClr val="tx2">
                    <a:lumMod val="75000"/>
                  </a:schemeClr>
                </a:solidFill>
                <a:effectLst/>
                <a:latin typeface="pt_sans"/>
              </a:rPr>
              <a:t>Welche Plattformen für E-Partizipation gibt es?</a:t>
            </a:r>
          </a:p>
        </p:txBody>
      </p:sp>
      <p:cxnSp>
        <p:nvCxnSpPr>
          <p:cNvPr id="2" name="Straight Connector 1"/>
          <p:cNvCxnSpPr>
            <a:cxnSpLocks/>
          </p:cNvCxnSpPr>
          <p:nvPr/>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stretch/>
        </p:blipFill>
        <p:spPr bwMode="auto">
          <a:xfrm>
            <a:off x="6705600" y="5662405"/>
            <a:ext cx="3048000" cy="1628775"/>
          </a:xfrm>
          <a:prstGeom prst="rect">
            <a:avLst/>
          </a:prstGeom>
        </p:spPr>
      </p:pic>
      <p:sp>
        <p:nvSpPr>
          <p:cNvPr id="5" name="Textfeld 4">
            <a:extLst>
              <a:ext uri="{FF2B5EF4-FFF2-40B4-BE49-F238E27FC236}">
                <a16:creationId xmlns="" xmlns:a16="http://schemas.microsoft.com/office/drawing/2014/main" id="{08CC2795-4687-9DB4-69E7-1628D881DA01}"/>
              </a:ext>
            </a:extLst>
          </p:cNvPr>
          <p:cNvSpPr txBox="1"/>
          <p:nvPr/>
        </p:nvSpPr>
        <p:spPr>
          <a:xfrm>
            <a:off x="569167" y="597159"/>
            <a:ext cx="8800904" cy="6955750"/>
          </a:xfrm>
          <a:prstGeom prst="rect">
            <a:avLst/>
          </a:prstGeom>
          <a:noFill/>
        </p:spPr>
        <p:txBody>
          <a:bodyPr wrap="square" rtlCol="0">
            <a:spAutoFit/>
          </a:bodyPr>
          <a:lstStyle/>
          <a:p>
            <a:r>
              <a:rPr lang="de-DE" sz="1400" b="1" dirty="0"/>
              <a:t>Europa:</a:t>
            </a:r>
          </a:p>
          <a:p>
            <a:endParaRPr lang="de-DE" sz="1400" dirty="0"/>
          </a:p>
          <a:p>
            <a:r>
              <a:rPr lang="de-DE" sz="1400" b="0" i="0" u="none" strike="noStrike" dirty="0">
                <a:solidFill>
                  <a:srgbClr val="000000"/>
                </a:solidFill>
                <a:effectLst/>
              </a:rPr>
              <a:t>Die Konsultationswebseite der Europäischen Kommission ermöglicht es Bürgern, ihre Meinung zu verschiedenen EU-Gesetzesvorhaben zu äußern. Sie ist auf Deutsch verfügbar: </a:t>
            </a:r>
            <a:r>
              <a:rPr lang="de-DE" sz="1400" b="0" i="0" u="none" strike="noStrike" dirty="0">
                <a:solidFill>
                  <a:srgbClr val="000000"/>
                </a:solidFill>
                <a:effectLst/>
                <a:hlinkClick r:id="rId3"/>
              </a:rPr>
              <a:t>https://ec.europa.eu/info/consultations_de</a:t>
            </a:r>
            <a:endParaRPr lang="de-DE" sz="1400" b="0" i="0" u="none" strike="noStrike" dirty="0">
              <a:solidFill>
                <a:srgbClr val="000000"/>
              </a:solidFill>
              <a:effectLst/>
            </a:endParaRPr>
          </a:p>
          <a:p>
            <a:endParaRPr lang="de-DE" sz="1400" dirty="0">
              <a:solidFill>
                <a:srgbClr val="000000"/>
              </a:solidFill>
            </a:endParaRPr>
          </a:p>
          <a:p>
            <a:r>
              <a:rPr lang="de-DE" sz="1400" b="0" i="0" u="none" strike="noStrike" dirty="0">
                <a:solidFill>
                  <a:srgbClr val="000000"/>
                </a:solidFill>
                <a:effectLst/>
              </a:rPr>
              <a:t>Informationen zu allen Bürger*</a:t>
            </a:r>
            <a:r>
              <a:rPr lang="de-DE" sz="1400" b="0" i="0" u="none" strike="noStrike" dirty="0" err="1">
                <a:solidFill>
                  <a:srgbClr val="000000"/>
                </a:solidFill>
                <a:effectLst/>
              </a:rPr>
              <a:t>innenbeteiligungen</a:t>
            </a:r>
            <a:r>
              <a:rPr lang="de-DE" sz="1400" b="0" i="0" u="none" strike="noStrike" dirty="0">
                <a:solidFill>
                  <a:srgbClr val="000000"/>
                </a:solidFill>
                <a:effectLst/>
              </a:rPr>
              <a:t> auf: </a:t>
            </a:r>
            <a:r>
              <a:rPr lang="de-DE" sz="1400" b="0" i="0" u="none" strike="noStrike" dirty="0">
                <a:solidFill>
                  <a:srgbClr val="000000"/>
                </a:solidFill>
                <a:effectLst/>
                <a:hlinkClick r:id="rId4"/>
              </a:rPr>
              <a:t>https://european-union.europa.eu/live-work-study/participate-interact-vote_de#öffentliche-konsultationen-und-andere-möglichkeiten-der-rückmeldung</a:t>
            </a:r>
            <a:endParaRPr lang="de-DE" sz="1400" b="0" i="0" u="none" strike="noStrike" dirty="0">
              <a:solidFill>
                <a:srgbClr val="000000"/>
              </a:solidFill>
              <a:effectLst/>
            </a:endParaRPr>
          </a:p>
          <a:p>
            <a:endParaRPr lang="de-DE" dirty="0">
              <a:solidFill>
                <a:srgbClr val="000000"/>
              </a:solidFill>
            </a:endParaRPr>
          </a:p>
          <a:p>
            <a:r>
              <a:rPr lang="de-DE" sz="1400" b="1" i="0" u="none" strike="noStrike" dirty="0">
                <a:solidFill>
                  <a:srgbClr val="000000"/>
                </a:solidFill>
                <a:effectLst/>
              </a:rPr>
              <a:t>Bundesebene: </a:t>
            </a:r>
          </a:p>
          <a:p>
            <a:endParaRPr lang="de-DE" sz="1400" dirty="0"/>
          </a:p>
          <a:p>
            <a:r>
              <a:rPr lang="de-DE" sz="1400" dirty="0"/>
              <a:t>Eine Plattform des Bundestags für </a:t>
            </a:r>
            <a:r>
              <a:rPr lang="de-DE" sz="1400" b="0" i="0" u="none" strike="noStrike" dirty="0">
                <a:solidFill>
                  <a:srgbClr val="000000"/>
                </a:solidFill>
                <a:effectLst/>
              </a:rPr>
              <a:t> digitale Petitionen: </a:t>
            </a:r>
            <a:r>
              <a:rPr lang="de-DE" sz="1400" b="0" i="0" u="none" strike="noStrike" dirty="0">
                <a:solidFill>
                  <a:srgbClr val="000000"/>
                </a:solidFill>
                <a:effectLst/>
                <a:hlinkClick r:id="rId5"/>
              </a:rPr>
              <a:t>https://epetitionen.bundestag.de</a:t>
            </a:r>
            <a:endParaRPr lang="de-DE" sz="1400" b="0" i="0" u="none" strike="noStrike" dirty="0">
              <a:solidFill>
                <a:srgbClr val="000000"/>
              </a:solidFill>
              <a:effectLst/>
            </a:endParaRPr>
          </a:p>
          <a:p>
            <a:endParaRPr lang="de-DE" sz="1400" dirty="0">
              <a:solidFill>
                <a:srgbClr val="000000"/>
              </a:solidFill>
            </a:endParaRPr>
          </a:p>
          <a:p>
            <a:r>
              <a:rPr lang="de-DE" sz="1400" b="0" i="0" u="none" strike="noStrike" dirty="0">
                <a:solidFill>
                  <a:srgbClr val="000000"/>
                </a:solidFill>
                <a:effectLst/>
              </a:rPr>
              <a:t>Einige Ausschüsse und Ministerien haben eigene Online-Beteiligungsformate, z.B. der Ausschuss des Bundestags für die digitale Agenda: </a:t>
            </a:r>
            <a:r>
              <a:rPr lang="de-DE" sz="1400" b="0" i="0" u="none" strike="noStrike" dirty="0">
                <a:solidFill>
                  <a:srgbClr val="000000"/>
                </a:solidFill>
                <a:effectLst/>
                <a:hlinkClick r:id="rId6"/>
              </a:rPr>
              <a:t>https://www.bundestag.de/ada/beteiligung/forum.html?s=1003109663ebc41d2720407b4858984e</a:t>
            </a:r>
            <a:endParaRPr lang="de-DE" sz="1400" b="0" i="0" u="none" strike="noStrike" dirty="0">
              <a:solidFill>
                <a:srgbClr val="000000"/>
              </a:solidFill>
              <a:effectLst/>
            </a:endParaRPr>
          </a:p>
          <a:p>
            <a:endParaRPr lang="de-DE" b="0" i="0" u="none" strike="noStrike" dirty="0">
              <a:solidFill>
                <a:srgbClr val="000000"/>
              </a:solidFill>
              <a:effectLst/>
            </a:endParaRPr>
          </a:p>
          <a:p>
            <a:r>
              <a:rPr lang="de-DE" sz="1400" dirty="0">
                <a:solidFill>
                  <a:srgbClr val="000000"/>
                </a:solidFill>
              </a:rPr>
              <a:t>Plattform des Bundesjungendrings für digitale Beteiligung: </a:t>
            </a:r>
            <a:r>
              <a:rPr lang="de-DE" sz="1400" b="0" i="0" u="none" strike="noStrike" dirty="0">
                <a:solidFill>
                  <a:srgbClr val="000000"/>
                </a:solidFill>
                <a:effectLst/>
              </a:rPr>
              <a:t> https://</a:t>
            </a:r>
            <a:r>
              <a:rPr lang="de-DE" sz="1400" b="0" i="0" u="none" strike="noStrike" dirty="0" err="1">
                <a:solidFill>
                  <a:srgbClr val="000000"/>
                </a:solidFill>
                <a:effectLst/>
              </a:rPr>
              <a:t>mitwirkung.dbjr.de</a:t>
            </a:r>
            <a:r>
              <a:rPr lang="de-DE" sz="1400" b="0" i="0" u="none" strike="noStrike" dirty="0">
                <a:solidFill>
                  <a:srgbClr val="000000"/>
                </a:solidFill>
                <a:effectLst/>
              </a:rPr>
              <a:t>/mitmachen/</a:t>
            </a:r>
          </a:p>
          <a:p>
            <a:endParaRPr lang="de-DE" sz="1400" dirty="0"/>
          </a:p>
          <a:p>
            <a:r>
              <a:rPr lang="de-DE" sz="1400" b="1" dirty="0"/>
              <a:t>Berlin:</a:t>
            </a:r>
          </a:p>
          <a:p>
            <a:r>
              <a:rPr lang="de-DE" sz="1400" dirty="0" err="1"/>
              <a:t>mein.berlin.de</a:t>
            </a:r>
            <a:r>
              <a:rPr lang="de-DE" sz="1400" dirty="0"/>
              <a:t>  ist eine Bürger*</a:t>
            </a:r>
            <a:r>
              <a:rPr lang="de-DE" sz="1400" dirty="0" err="1"/>
              <a:t>innenbeteiligung</a:t>
            </a:r>
            <a:r>
              <a:rPr lang="de-DE" sz="1400" dirty="0"/>
              <a:t> </a:t>
            </a:r>
            <a:r>
              <a:rPr lang="de-DE" sz="1400" dirty="0" err="1"/>
              <a:t>splattform</a:t>
            </a:r>
            <a:r>
              <a:rPr lang="de-DE" sz="1400" dirty="0"/>
              <a:t> des Landes Berlin. Hier finden Sie Informationen über Projekte der Berliner Verwaltung und können eigene Ideen und Anregungen einbringen: </a:t>
            </a:r>
            <a:r>
              <a:rPr lang="de-DE" sz="1400" dirty="0">
                <a:hlinkClick r:id="rId7"/>
              </a:rPr>
              <a:t>https://mein.berlin.de/projekte/</a:t>
            </a:r>
            <a:endParaRPr lang="de-DE" sz="1400" dirty="0"/>
          </a:p>
          <a:p>
            <a:endParaRPr lang="de-DE" sz="1400" dirty="0"/>
          </a:p>
          <a:p>
            <a:r>
              <a:rPr lang="de-DE" sz="1400" dirty="0"/>
              <a:t>Büro zur Bürgerbeteiligung im Bezirk Mitte: </a:t>
            </a:r>
            <a:r>
              <a:rPr lang="de-DE" sz="1400" dirty="0">
                <a:hlinkClick r:id="rId8"/>
              </a:rPr>
              <a:t>https://mittemachen-berlin.de</a:t>
            </a:r>
            <a:endParaRPr lang="de-DE" sz="1400" dirty="0"/>
          </a:p>
          <a:p>
            <a:endParaRPr lang="de-DE" sz="1400" dirty="0"/>
          </a:p>
          <a:p>
            <a:r>
              <a:rPr lang="de-DE" sz="1400" dirty="0"/>
              <a:t>Mitmach-Laden für Bürgerbeteiligung in Neukölln: </a:t>
            </a:r>
            <a:r>
              <a:rPr lang="de-DE" sz="1400" dirty="0">
                <a:hlinkClick r:id="rId9"/>
              </a:rPr>
              <a:t>https://www.neukoelln-plus.de/was-wir-machen/mitmach-laden-anlaufstelle-fuer-buergerinnenbeteiligung-neukoelln/</a:t>
            </a:r>
            <a:endParaRPr lang="de-DE" sz="1400" dirty="0"/>
          </a:p>
          <a:p>
            <a:endParaRPr lang="de-DE" sz="1400" dirty="0"/>
          </a:p>
          <a:p>
            <a:endParaRPr lang="de-DE" sz="1400" dirty="0"/>
          </a:p>
          <a:p>
            <a:endParaRPr lang="de-DE" sz="1400" dirty="0"/>
          </a:p>
          <a:p>
            <a:pPr marL="285750" indent="-285750">
              <a:buFont typeface="Arial" panose="020B0604020202020204" pitchFamily="34" charset="0"/>
              <a:buChar char="•"/>
            </a:pPr>
            <a:endParaRPr lang="de-D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feld 2"/>
          <p:cNvSpPr txBox="1"/>
          <p:nvPr/>
        </p:nvSpPr>
        <p:spPr bwMode="auto">
          <a:xfrm>
            <a:off x="957314" y="360981"/>
            <a:ext cx="7377557" cy="597856"/>
          </a:xfrm>
          <a:prstGeom prst="rect">
            <a:avLst/>
          </a:prstGeom>
          <a:noFill/>
        </p:spPr>
        <p:txBody>
          <a:bodyPr wrap="square">
            <a:spAutoFit/>
          </a:bodyPr>
          <a:lstStyle/>
          <a:p>
            <a:pPr algn="ctr">
              <a:lnSpc>
                <a:spcPts val="4198"/>
              </a:lnSpc>
              <a:defRPr/>
            </a:pPr>
            <a:r>
              <a:rPr lang="de-DE" sz="3000" dirty="0">
                <a:solidFill>
                  <a:schemeClr val="tx2">
                    <a:lumMod val="75000"/>
                  </a:schemeClr>
                </a:solidFill>
              </a:rPr>
              <a:t>Die E-Partizipationsplattform von EMVI</a:t>
            </a:r>
            <a:endParaRPr sz="3000" dirty="0">
              <a:solidFill>
                <a:schemeClr val="tx2">
                  <a:lumMod val="75000"/>
                </a:schemeClr>
              </a:solidFill>
            </a:endParaRPr>
          </a:p>
        </p:txBody>
      </p:sp>
      <p:pic>
        <p:nvPicPr>
          <p:cNvPr id="6" name="Grafik 5"/>
          <p:cNvPicPr>
            <a:picLocks noChangeAspect="1"/>
          </p:cNvPicPr>
          <p:nvPr/>
        </p:nvPicPr>
        <p:blipFill>
          <a:blip r:embed="rId2"/>
          <a:stretch/>
        </p:blipFill>
        <p:spPr bwMode="auto">
          <a:xfrm>
            <a:off x="1828799" y="1773702"/>
            <a:ext cx="5634586" cy="3918926"/>
          </a:xfrm>
          <a:prstGeom prst="rect">
            <a:avLst/>
          </a:prstGeom>
        </p:spPr>
      </p:pic>
      <p:cxnSp>
        <p:nvCxnSpPr>
          <p:cNvPr id="2" name="Straight Connector 1"/>
          <p:cNvCxnSpPr>
            <a:cxnSpLocks/>
          </p:cNvCxnSpPr>
          <p:nvPr/>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stretch/>
        </p:blipFill>
        <p:spPr bwMode="auto">
          <a:xfrm>
            <a:off x="6705600" y="5662405"/>
            <a:ext cx="3048000" cy="1628775"/>
          </a:xfrm>
          <a:prstGeom prst="rect">
            <a:avLst/>
          </a:prstGeom>
        </p:spPr>
      </p:pic>
    </p:spTree>
    <p:extLst>
      <p:ext uri="{BB962C8B-B14F-4D97-AF65-F5344CB8AC3E}">
        <p14:creationId xmlns:p14="http://schemas.microsoft.com/office/powerpoint/2010/main" val="4093435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feld 2"/>
          <p:cNvSpPr txBox="1"/>
          <p:nvPr/>
        </p:nvSpPr>
        <p:spPr bwMode="auto">
          <a:xfrm>
            <a:off x="1040422" y="277393"/>
            <a:ext cx="7901610" cy="746358"/>
          </a:xfrm>
          <a:prstGeom prst="rect">
            <a:avLst/>
          </a:prstGeom>
          <a:noFill/>
        </p:spPr>
        <p:txBody>
          <a:bodyPr wrap="square">
            <a:spAutoFit/>
          </a:bodyPr>
          <a:lstStyle/>
          <a:p>
            <a:pPr marL="137160" marR="5080">
              <a:lnSpc>
                <a:spcPts val="1880"/>
              </a:lnSpc>
              <a:spcBef>
                <a:spcPts val="1270"/>
              </a:spcBef>
              <a:defRPr/>
            </a:pPr>
            <a:r>
              <a:rPr lang="de-DE" sz="1800" dirty="0">
                <a:latin typeface="Calibri"/>
                <a:ea typeface="Calibri"/>
                <a:cs typeface="Times New Roman"/>
              </a:rPr>
              <a:t>METHODE:  Wie beteilige ich mich auf einer E-Partizipationsplattform? </a:t>
            </a:r>
          </a:p>
          <a:p>
            <a:pPr marL="137160" marR="5080">
              <a:lnSpc>
                <a:spcPts val="1880"/>
              </a:lnSpc>
              <a:spcBef>
                <a:spcPts val="1270"/>
              </a:spcBef>
              <a:defRPr/>
            </a:pPr>
            <a:endParaRPr lang="de-DE" sz="1800" b="1" spc="-195" dirty="0">
              <a:solidFill>
                <a:srgbClr val="0C45A6"/>
              </a:solidFill>
              <a:cs typeface="Tahoma"/>
            </a:endParaRPr>
          </a:p>
        </p:txBody>
      </p:sp>
      <p:sp>
        <p:nvSpPr>
          <p:cNvPr id="5" name="Textfeld 4"/>
          <p:cNvSpPr txBox="1"/>
          <p:nvPr/>
        </p:nvSpPr>
        <p:spPr bwMode="auto">
          <a:xfrm>
            <a:off x="2438400" y="-27809027"/>
            <a:ext cx="4876800" cy="3139321"/>
          </a:xfrm>
          <a:prstGeom prst="rect">
            <a:avLst/>
          </a:prstGeom>
          <a:noFill/>
        </p:spPr>
        <p:txBody>
          <a:bodyPr wrap="square">
            <a:spAutoFit/>
          </a:bodyPr>
          <a:lstStyle/>
          <a:p>
            <a:pPr>
              <a:defRPr/>
            </a:pPr>
            <a:r>
              <a:rPr lang="de-DE"/>
              <a:t>More than 3</a:t>
            </a:r>
            <a:endParaRPr/>
          </a:p>
          <a:p>
            <a:pPr>
              <a:defRPr/>
            </a:pPr>
            <a:r>
              <a:rPr lang="de-DE"/>
              <a:t>10-30 minutes, depending on motivation  </a:t>
            </a:r>
            <a:endParaRPr/>
          </a:p>
          <a:p>
            <a:pPr>
              <a:defRPr/>
            </a:pPr>
            <a:r>
              <a:rPr lang="de-DE"/>
              <a:t>Dealing with multilingualism in a group.</a:t>
            </a:r>
            <a:endParaRPr/>
          </a:p>
          <a:p>
            <a:pPr>
              <a:defRPr/>
            </a:pPr>
            <a:r>
              <a:rPr lang="de-DE"/>
              <a:t>Exchanging about the different terms and social contexts of  meaning or attributions.</a:t>
            </a:r>
            <a:endParaRPr/>
          </a:p>
          <a:p>
            <a:pPr>
              <a:defRPr/>
            </a:pPr>
            <a:r>
              <a:rPr lang="de-DE"/>
              <a:t>Understanding individual and societal ideas of democratic</a:t>
            </a:r>
          </a:p>
          <a:p>
            <a:pPr>
              <a:defRPr/>
            </a:pPr>
            <a:r>
              <a:rPr lang="de-DE"/>
              <a:t>culture, "social participation" and " political participation".</a:t>
            </a:r>
            <a:endParaRPr/>
          </a:p>
          <a:p>
            <a:pPr>
              <a:defRPr/>
            </a:pPr>
            <a:endParaRPr lang="de-DE"/>
          </a:p>
          <a:p>
            <a:pPr>
              <a:defRPr/>
            </a:pPr>
            <a:r>
              <a:rPr lang="de-DE"/>
              <a:t>Two large sheets of paper (A1) and thick pencils</a:t>
            </a:r>
          </a:p>
        </p:txBody>
      </p:sp>
      <p:grpSp>
        <p:nvGrpSpPr>
          <p:cNvPr id="6" name="object 2"/>
          <p:cNvGrpSpPr/>
          <p:nvPr/>
        </p:nvGrpSpPr>
        <p:grpSpPr bwMode="auto">
          <a:xfrm>
            <a:off x="603805" y="1155208"/>
            <a:ext cx="647065" cy="390525"/>
            <a:chOff x="203139" y="1982262"/>
            <a:chExt cx="647065" cy="390525"/>
          </a:xfrm>
        </p:grpSpPr>
        <p:sp>
          <p:nvSpPr>
            <p:cNvPr id="7" name="object 3"/>
            <p:cNvSpPr/>
            <p:nvPr/>
          </p:nvSpPr>
          <p:spPr bwMode="auto">
            <a:xfrm>
              <a:off x="203136" y="1982266"/>
              <a:ext cx="647065" cy="324485"/>
            </a:xfrm>
            <a:custGeom>
              <a:avLst/>
              <a:gdLst/>
              <a:ahLst/>
              <a:cxnLst/>
              <a:rect l="l" t="t" r="r" b="b"/>
              <a:pathLst>
                <a:path w="647065" h="324485" extrusionOk="0">
                  <a:moveTo>
                    <a:pt x="310921" y="289814"/>
                  </a:moveTo>
                  <a:lnTo>
                    <a:pt x="298627" y="242417"/>
                  </a:lnTo>
                  <a:lnTo>
                    <a:pt x="267347" y="209232"/>
                  </a:lnTo>
                  <a:lnTo>
                    <a:pt x="224637" y="187579"/>
                  </a:lnTo>
                  <a:lnTo>
                    <a:pt x="240639" y="171246"/>
                  </a:lnTo>
                  <a:lnTo>
                    <a:pt x="252818" y="151828"/>
                  </a:lnTo>
                  <a:lnTo>
                    <a:pt x="260565" y="129946"/>
                  </a:lnTo>
                  <a:lnTo>
                    <a:pt x="263283" y="106172"/>
                  </a:lnTo>
                  <a:lnTo>
                    <a:pt x="254800" y="64846"/>
                  </a:lnTo>
                  <a:lnTo>
                    <a:pt x="231698" y="31102"/>
                  </a:lnTo>
                  <a:lnTo>
                    <a:pt x="197421" y="8343"/>
                  </a:lnTo>
                  <a:lnTo>
                    <a:pt x="155448" y="0"/>
                  </a:lnTo>
                  <a:lnTo>
                    <a:pt x="113474" y="8343"/>
                  </a:lnTo>
                  <a:lnTo>
                    <a:pt x="79197" y="31102"/>
                  </a:lnTo>
                  <a:lnTo>
                    <a:pt x="56095" y="64846"/>
                  </a:lnTo>
                  <a:lnTo>
                    <a:pt x="47625" y="106172"/>
                  </a:lnTo>
                  <a:lnTo>
                    <a:pt x="50342" y="129946"/>
                  </a:lnTo>
                  <a:lnTo>
                    <a:pt x="58089" y="151828"/>
                  </a:lnTo>
                  <a:lnTo>
                    <a:pt x="70269" y="171246"/>
                  </a:lnTo>
                  <a:lnTo>
                    <a:pt x="86271" y="187579"/>
                  </a:lnTo>
                  <a:lnTo>
                    <a:pt x="74498" y="192049"/>
                  </a:lnTo>
                  <a:lnTo>
                    <a:pt x="25781" y="224739"/>
                  </a:lnTo>
                  <a:lnTo>
                    <a:pt x="3568" y="261835"/>
                  </a:lnTo>
                  <a:lnTo>
                    <a:pt x="0" y="289839"/>
                  </a:lnTo>
                  <a:lnTo>
                    <a:pt x="520" y="296494"/>
                  </a:lnTo>
                  <a:lnTo>
                    <a:pt x="35687" y="314833"/>
                  </a:lnTo>
                  <a:lnTo>
                    <a:pt x="112598" y="322922"/>
                  </a:lnTo>
                  <a:lnTo>
                    <a:pt x="155448" y="324015"/>
                  </a:lnTo>
                  <a:lnTo>
                    <a:pt x="198412" y="322922"/>
                  </a:lnTo>
                  <a:lnTo>
                    <a:pt x="238671" y="319773"/>
                  </a:lnTo>
                  <a:lnTo>
                    <a:pt x="308102" y="308152"/>
                  </a:lnTo>
                  <a:lnTo>
                    <a:pt x="310451" y="296443"/>
                  </a:lnTo>
                  <a:lnTo>
                    <a:pt x="310921" y="289814"/>
                  </a:lnTo>
                  <a:close/>
                </a:path>
                <a:path w="647065" h="324485" extrusionOk="0">
                  <a:moveTo>
                    <a:pt x="647014" y="289814"/>
                  </a:moveTo>
                  <a:lnTo>
                    <a:pt x="634720" y="242417"/>
                  </a:lnTo>
                  <a:lnTo>
                    <a:pt x="603453" y="209232"/>
                  </a:lnTo>
                  <a:lnTo>
                    <a:pt x="560730" y="187579"/>
                  </a:lnTo>
                  <a:lnTo>
                    <a:pt x="576732" y="171246"/>
                  </a:lnTo>
                  <a:lnTo>
                    <a:pt x="588911" y="151828"/>
                  </a:lnTo>
                  <a:lnTo>
                    <a:pt x="596658" y="129946"/>
                  </a:lnTo>
                  <a:lnTo>
                    <a:pt x="599376" y="106172"/>
                  </a:lnTo>
                  <a:lnTo>
                    <a:pt x="590892" y="64846"/>
                  </a:lnTo>
                  <a:lnTo>
                    <a:pt x="567791" y="31102"/>
                  </a:lnTo>
                  <a:lnTo>
                    <a:pt x="533514" y="8343"/>
                  </a:lnTo>
                  <a:lnTo>
                    <a:pt x="491540" y="0"/>
                  </a:lnTo>
                  <a:lnTo>
                    <a:pt x="449567" y="8343"/>
                  </a:lnTo>
                  <a:lnTo>
                    <a:pt x="415290" y="31102"/>
                  </a:lnTo>
                  <a:lnTo>
                    <a:pt x="392188" y="64846"/>
                  </a:lnTo>
                  <a:lnTo>
                    <a:pt x="383717" y="106172"/>
                  </a:lnTo>
                  <a:lnTo>
                    <a:pt x="386435" y="129946"/>
                  </a:lnTo>
                  <a:lnTo>
                    <a:pt x="394182" y="151828"/>
                  </a:lnTo>
                  <a:lnTo>
                    <a:pt x="406361" y="171246"/>
                  </a:lnTo>
                  <a:lnTo>
                    <a:pt x="422363" y="187579"/>
                  </a:lnTo>
                  <a:lnTo>
                    <a:pt x="410591" y="192049"/>
                  </a:lnTo>
                  <a:lnTo>
                    <a:pt x="361873" y="224739"/>
                  </a:lnTo>
                  <a:lnTo>
                    <a:pt x="339661" y="261835"/>
                  </a:lnTo>
                  <a:lnTo>
                    <a:pt x="336092" y="289839"/>
                  </a:lnTo>
                  <a:lnTo>
                    <a:pt x="336613" y="296494"/>
                  </a:lnTo>
                  <a:lnTo>
                    <a:pt x="371779" y="314833"/>
                  </a:lnTo>
                  <a:lnTo>
                    <a:pt x="448691" y="322922"/>
                  </a:lnTo>
                  <a:lnTo>
                    <a:pt x="491540" y="324015"/>
                  </a:lnTo>
                  <a:lnTo>
                    <a:pt x="534504" y="322922"/>
                  </a:lnTo>
                  <a:lnTo>
                    <a:pt x="574763" y="319773"/>
                  </a:lnTo>
                  <a:lnTo>
                    <a:pt x="644194" y="308152"/>
                  </a:lnTo>
                  <a:lnTo>
                    <a:pt x="646544" y="296443"/>
                  </a:lnTo>
                  <a:lnTo>
                    <a:pt x="647014" y="289814"/>
                  </a:lnTo>
                  <a:close/>
                </a:path>
              </a:pathLst>
            </a:custGeom>
            <a:solidFill>
              <a:srgbClr val="287777"/>
            </a:solidFill>
          </p:spPr>
          <p:txBody>
            <a:bodyPr wrap="square" lIns="0" tIns="0" rIns="0" bIns="0" rtlCol="0"/>
            <a:lstStyle/>
            <a:p>
              <a:pPr>
                <a:defRPr/>
              </a:pPr>
              <a:endParaRPr/>
            </a:p>
          </p:txBody>
        </p:sp>
        <p:sp>
          <p:nvSpPr>
            <p:cNvPr id="8" name="object 4"/>
            <p:cNvSpPr/>
            <p:nvPr/>
          </p:nvSpPr>
          <p:spPr bwMode="auto">
            <a:xfrm>
              <a:off x="361386" y="2028024"/>
              <a:ext cx="330835" cy="344805"/>
            </a:xfrm>
            <a:custGeom>
              <a:avLst/>
              <a:gdLst/>
              <a:ahLst/>
              <a:cxnLst/>
              <a:rect l="l" t="t" r="r" b="b"/>
              <a:pathLst>
                <a:path w="330834" h="344805" extrusionOk="0">
                  <a:moveTo>
                    <a:pt x="165259" y="344422"/>
                  </a:moveTo>
                  <a:lnTo>
                    <a:pt x="119702" y="343267"/>
                  </a:lnTo>
                  <a:lnTo>
                    <a:pt x="77000" y="339944"/>
                  </a:lnTo>
                  <a:lnTo>
                    <a:pt x="37938" y="334663"/>
                  </a:lnTo>
                  <a:lnTo>
                    <a:pt x="1671" y="321671"/>
                  </a:lnTo>
                  <a:lnTo>
                    <a:pt x="0" y="308110"/>
                  </a:lnTo>
                  <a:lnTo>
                    <a:pt x="10" y="300451"/>
                  </a:lnTo>
                  <a:lnTo>
                    <a:pt x="13084" y="257682"/>
                  </a:lnTo>
                  <a:lnTo>
                    <a:pt x="46314" y="222415"/>
                  </a:lnTo>
                  <a:lnTo>
                    <a:pt x="91705" y="199394"/>
                  </a:lnTo>
                  <a:lnTo>
                    <a:pt x="74697" y="182028"/>
                  </a:lnTo>
                  <a:lnTo>
                    <a:pt x="61753" y="161398"/>
                  </a:lnTo>
                  <a:lnTo>
                    <a:pt x="53515" y="138130"/>
                  </a:lnTo>
                  <a:lnTo>
                    <a:pt x="50626" y="112850"/>
                  </a:lnTo>
                  <a:lnTo>
                    <a:pt x="59634" y="68925"/>
                  </a:lnTo>
                  <a:lnTo>
                    <a:pt x="84199" y="33054"/>
                  </a:lnTo>
                  <a:lnTo>
                    <a:pt x="120636" y="8868"/>
                  </a:lnTo>
                  <a:lnTo>
                    <a:pt x="165259" y="0"/>
                  </a:lnTo>
                  <a:lnTo>
                    <a:pt x="209873" y="8868"/>
                  </a:lnTo>
                  <a:lnTo>
                    <a:pt x="246306" y="33054"/>
                  </a:lnTo>
                  <a:lnTo>
                    <a:pt x="270869" y="68925"/>
                  </a:lnTo>
                  <a:lnTo>
                    <a:pt x="279876" y="112850"/>
                  </a:lnTo>
                  <a:lnTo>
                    <a:pt x="276989" y="138130"/>
                  </a:lnTo>
                  <a:lnTo>
                    <a:pt x="268754" y="161397"/>
                  </a:lnTo>
                  <a:lnTo>
                    <a:pt x="255812" y="182025"/>
                  </a:lnTo>
                  <a:lnTo>
                    <a:pt x="238805" y="199387"/>
                  </a:lnTo>
                  <a:lnTo>
                    <a:pt x="251317" y="204135"/>
                  </a:lnTo>
                  <a:lnTo>
                    <a:pt x="303123" y="238902"/>
                  </a:lnTo>
                  <a:lnTo>
                    <a:pt x="326732" y="278337"/>
                  </a:lnTo>
                  <a:lnTo>
                    <a:pt x="330524" y="308075"/>
                  </a:lnTo>
                  <a:lnTo>
                    <a:pt x="330022" y="315114"/>
                  </a:lnTo>
                  <a:lnTo>
                    <a:pt x="292847" y="334618"/>
                  </a:lnTo>
                  <a:lnTo>
                    <a:pt x="253715" y="339921"/>
                  </a:lnTo>
                  <a:lnTo>
                    <a:pt x="210921" y="343261"/>
                  </a:lnTo>
                  <a:lnTo>
                    <a:pt x="165259" y="344422"/>
                  </a:lnTo>
                  <a:close/>
                </a:path>
              </a:pathLst>
            </a:custGeom>
            <a:solidFill>
              <a:srgbClr val="40BEBC"/>
            </a:solidFill>
          </p:spPr>
          <p:txBody>
            <a:bodyPr wrap="square" lIns="0" tIns="0" rIns="0" bIns="0" rtlCol="0"/>
            <a:lstStyle/>
            <a:p>
              <a:pPr>
                <a:defRPr/>
              </a:pPr>
              <a:endParaRPr/>
            </a:p>
          </p:txBody>
        </p:sp>
      </p:grpSp>
      <p:grpSp>
        <p:nvGrpSpPr>
          <p:cNvPr id="11" name="object 5"/>
          <p:cNvGrpSpPr/>
          <p:nvPr/>
        </p:nvGrpSpPr>
        <p:grpSpPr bwMode="auto">
          <a:xfrm>
            <a:off x="564773" y="1744225"/>
            <a:ext cx="581660" cy="581660"/>
            <a:chOff x="234345" y="2549278"/>
            <a:chExt cx="581660" cy="581660"/>
          </a:xfrm>
        </p:grpSpPr>
        <p:sp>
          <p:nvSpPr>
            <p:cNvPr id="12" name="object 6"/>
            <p:cNvSpPr/>
            <p:nvPr/>
          </p:nvSpPr>
          <p:spPr bwMode="auto">
            <a:xfrm>
              <a:off x="234345" y="2549278"/>
              <a:ext cx="581660" cy="581660"/>
            </a:xfrm>
            <a:custGeom>
              <a:avLst/>
              <a:gdLst/>
              <a:ahLst/>
              <a:cxnLst/>
              <a:rect l="l" t="t" r="r" b="b"/>
              <a:pathLst>
                <a:path w="581660" h="581660" extrusionOk="0">
                  <a:moveTo>
                    <a:pt x="290541" y="581083"/>
                  </a:moveTo>
                  <a:lnTo>
                    <a:pt x="243415" y="577280"/>
                  </a:lnTo>
                  <a:lnTo>
                    <a:pt x="198710" y="566270"/>
                  </a:lnTo>
                  <a:lnTo>
                    <a:pt x="157023" y="548652"/>
                  </a:lnTo>
                  <a:lnTo>
                    <a:pt x="118954" y="525024"/>
                  </a:lnTo>
                  <a:lnTo>
                    <a:pt x="85100" y="495983"/>
                  </a:lnTo>
                  <a:lnTo>
                    <a:pt x="56059" y="462129"/>
                  </a:lnTo>
                  <a:lnTo>
                    <a:pt x="32430" y="424059"/>
                  </a:lnTo>
                  <a:lnTo>
                    <a:pt x="14812" y="382373"/>
                  </a:lnTo>
                  <a:lnTo>
                    <a:pt x="3802" y="337667"/>
                  </a:lnTo>
                  <a:lnTo>
                    <a:pt x="0" y="290541"/>
                  </a:lnTo>
                  <a:lnTo>
                    <a:pt x="3802" y="243415"/>
                  </a:lnTo>
                  <a:lnTo>
                    <a:pt x="14812" y="198710"/>
                  </a:lnTo>
                  <a:lnTo>
                    <a:pt x="32430" y="157023"/>
                  </a:lnTo>
                  <a:lnTo>
                    <a:pt x="56059" y="118954"/>
                  </a:lnTo>
                  <a:lnTo>
                    <a:pt x="85100" y="85100"/>
                  </a:lnTo>
                  <a:lnTo>
                    <a:pt x="118954" y="56059"/>
                  </a:lnTo>
                  <a:lnTo>
                    <a:pt x="157023" y="32430"/>
                  </a:lnTo>
                  <a:lnTo>
                    <a:pt x="198710" y="14812"/>
                  </a:lnTo>
                  <a:lnTo>
                    <a:pt x="243415" y="3802"/>
                  </a:lnTo>
                  <a:lnTo>
                    <a:pt x="290541" y="0"/>
                  </a:lnTo>
                  <a:lnTo>
                    <a:pt x="337667" y="3802"/>
                  </a:lnTo>
                  <a:lnTo>
                    <a:pt x="382373" y="14812"/>
                  </a:lnTo>
                  <a:lnTo>
                    <a:pt x="424059" y="32430"/>
                  </a:lnTo>
                  <a:lnTo>
                    <a:pt x="462129" y="56059"/>
                  </a:lnTo>
                  <a:lnTo>
                    <a:pt x="495983" y="85100"/>
                  </a:lnTo>
                  <a:lnTo>
                    <a:pt x="525024" y="118954"/>
                  </a:lnTo>
                  <a:lnTo>
                    <a:pt x="548652" y="157023"/>
                  </a:lnTo>
                  <a:lnTo>
                    <a:pt x="566270" y="198710"/>
                  </a:lnTo>
                  <a:lnTo>
                    <a:pt x="577280" y="243415"/>
                  </a:lnTo>
                  <a:lnTo>
                    <a:pt x="581083" y="290541"/>
                  </a:lnTo>
                  <a:lnTo>
                    <a:pt x="577280" y="337667"/>
                  </a:lnTo>
                  <a:lnTo>
                    <a:pt x="566270" y="382373"/>
                  </a:lnTo>
                  <a:lnTo>
                    <a:pt x="548652" y="424059"/>
                  </a:lnTo>
                  <a:lnTo>
                    <a:pt x="525024" y="462129"/>
                  </a:lnTo>
                  <a:lnTo>
                    <a:pt x="495983" y="495983"/>
                  </a:lnTo>
                  <a:lnTo>
                    <a:pt x="462129" y="525024"/>
                  </a:lnTo>
                  <a:lnTo>
                    <a:pt x="424059" y="548652"/>
                  </a:lnTo>
                  <a:lnTo>
                    <a:pt x="382373" y="566270"/>
                  </a:lnTo>
                  <a:lnTo>
                    <a:pt x="337667" y="577280"/>
                  </a:lnTo>
                  <a:lnTo>
                    <a:pt x="290541" y="581083"/>
                  </a:lnTo>
                  <a:close/>
                </a:path>
              </a:pathLst>
            </a:custGeom>
            <a:solidFill>
              <a:srgbClr val="F26756"/>
            </a:solidFill>
          </p:spPr>
          <p:txBody>
            <a:bodyPr wrap="square" lIns="0" tIns="0" rIns="0" bIns="0" rtlCol="0"/>
            <a:lstStyle/>
            <a:p>
              <a:pPr>
                <a:defRPr/>
              </a:pPr>
              <a:endParaRPr/>
            </a:p>
          </p:txBody>
        </p:sp>
        <p:sp>
          <p:nvSpPr>
            <p:cNvPr id="13" name="object 7"/>
            <p:cNvSpPr/>
            <p:nvPr/>
          </p:nvSpPr>
          <p:spPr bwMode="auto">
            <a:xfrm>
              <a:off x="289577" y="2604510"/>
              <a:ext cx="471170" cy="471170"/>
            </a:xfrm>
            <a:custGeom>
              <a:avLst/>
              <a:gdLst/>
              <a:ahLst/>
              <a:cxnLst/>
              <a:rect l="l" t="t" r="r" b="b"/>
              <a:pathLst>
                <a:path w="471170" h="471169" extrusionOk="0">
                  <a:moveTo>
                    <a:pt x="235309" y="470618"/>
                  </a:moveTo>
                  <a:lnTo>
                    <a:pt x="187882" y="465838"/>
                  </a:lnTo>
                  <a:lnTo>
                    <a:pt x="143711" y="452128"/>
                  </a:lnTo>
                  <a:lnTo>
                    <a:pt x="103740" y="430434"/>
                  </a:lnTo>
                  <a:lnTo>
                    <a:pt x="68916" y="401702"/>
                  </a:lnTo>
                  <a:lnTo>
                    <a:pt x="40184" y="366877"/>
                  </a:lnTo>
                  <a:lnTo>
                    <a:pt x="18490" y="326907"/>
                  </a:lnTo>
                  <a:lnTo>
                    <a:pt x="4780" y="282735"/>
                  </a:lnTo>
                  <a:lnTo>
                    <a:pt x="0" y="235309"/>
                  </a:lnTo>
                  <a:lnTo>
                    <a:pt x="4780" y="187882"/>
                  </a:lnTo>
                  <a:lnTo>
                    <a:pt x="18490" y="143711"/>
                  </a:lnTo>
                  <a:lnTo>
                    <a:pt x="40184" y="103740"/>
                  </a:lnTo>
                  <a:lnTo>
                    <a:pt x="68916" y="68916"/>
                  </a:lnTo>
                  <a:lnTo>
                    <a:pt x="103740" y="40184"/>
                  </a:lnTo>
                  <a:lnTo>
                    <a:pt x="143711" y="18490"/>
                  </a:lnTo>
                  <a:lnTo>
                    <a:pt x="187882" y="4780"/>
                  </a:lnTo>
                  <a:lnTo>
                    <a:pt x="235309" y="0"/>
                  </a:lnTo>
                  <a:lnTo>
                    <a:pt x="282735" y="4780"/>
                  </a:lnTo>
                  <a:lnTo>
                    <a:pt x="326907" y="18490"/>
                  </a:lnTo>
                  <a:lnTo>
                    <a:pt x="366877" y="40184"/>
                  </a:lnTo>
                  <a:lnTo>
                    <a:pt x="401702" y="68916"/>
                  </a:lnTo>
                  <a:lnTo>
                    <a:pt x="430434" y="103740"/>
                  </a:lnTo>
                  <a:lnTo>
                    <a:pt x="452128" y="143711"/>
                  </a:lnTo>
                  <a:lnTo>
                    <a:pt x="465838" y="187882"/>
                  </a:lnTo>
                  <a:lnTo>
                    <a:pt x="470618" y="235309"/>
                  </a:lnTo>
                  <a:lnTo>
                    <a:pt x="465838" y="282735"/>
                  </a:lnTo>
                  <a:lnTo>
                    <a:pt x="452128" y="326907"/>
                  </a:lnTo>
                  <a:lnTo>
                    <a:pt x="430434" y="366877"/>
                  </a:lnTo>
                  <a:lnTo>
                    <a:pt x="401702" y="401702"/>
                  </a:lnTo>
                  <a:lnTo>
                    <a:pt x="366877" y="430434"/>
                  </a:lnTo>
                  <a:lnTo>
                    <a:pt x="326907" y="452128"/>
                  </a:lnTo>
                  <a:lnTo>
                    <a:pt x="282735" y="465838"/>
                  </a:lnTo>
                  <a:lnTo>
                    <a:pt x="235309" y="470618"/>
                  </a:lnTo>
                  <a:close/>
                </a:path>
              </a:pathLst>
            </a:custGeom>
            <a:solidFill>
              <a:srgbClr val="FEF1D0"/>
            </a:solidFill>
          </p:spPr>
          <p:txBody>
            <a:bodyPr wrap="square" lIns="0" tIns="0" rIns="0" bIns="0" rtlCol="0"/>
            <a:lstStyle/>
            <a:p>
              <a:pPr>
                <a:defRPr/>
              </a:pPr>
              <a:endParaRPr/>
            </a:p>
          </p:txBody>
        </p:sp>
        <p:sp>
          <p:nvSpPr>
            <p:cNvPr id="14" name="object 8"/>
            <p:cNvSpPr/>
            <p:nvPr/>
          </p:nvSpPr>
          <p:spPr bwMode="auto">
            <a:xfrm>
              <a:off x="316227" y="2631160"/>
              <a:ext cx="417830" cy="417830"/>
            </a:xfrm>
            <a:custGeom>
              <a:avLst/>
              <a:gdLst/>
              <a:ahLst/>
              <a:cxnLst/>
              <a:rect l="l" t="t" r="r" b="b"/>
              <a:pathLst>
                <a:path w="417830" h="417830" extrusionOk="0">
                  <a:moveTo>
                    <a:pt x="208659" y="0"/>
                  </a:moveTo>
                  <a:lnTo>
                    <a:pt x="208659" y="33678"/>
                  </a:lnTo>
                </a:path>
                <a:path w="417830" h="417830" extrusionOk="0">
                  <a:moveTo>
                    <a:pt x="208659" y="383640"/>
                  </a:moveTo>
                  <a:lnTo>
                    <a:pt x="208659" y="417318"/>
                  </a:lnTo>
                </a:path>
                <a:path w="417830" h="417830" extrusionOk="0">
                  <a:moveTo>
                    <a:pt x="417318" y="208659"/>
                  </a:moveTo>
                  <a:lnTo>
                    <a:pt x="383640" y="208659"/>
                  </a:lnTo>
                </a:path>
                <a:path w="417830" h="417830" extrusionOk="0">
                  <a:moveTo>
                    <a:pt x="33678" y="208659"/>
                  </a:moveTo>
                  <a:lnTo>
                    <a:pt x="0" y="208659"/>
                  </a:lnTo>
                </a:path>
                <a:path w="417830" h="417830" extrusionOk="0">
                  <a:moveTo>
                    <a:pt x="314995" y="29139"/>
                  </a:moveTo>
                  <a:lnTo>
                    <a:pt x="297833" y="58102"/>
                  </a:lnTo>
                </a:path>
                <a:path w="417830" h="417830" extrusionOk="0">
                  <a:moveTo>
                    <a:pt x="119484" y="359216"/>
                  </a:moveTo>
                  <a:lnTo>
                    <a:pt x="102323" y="388209"/>
                  </a:lnTo>
                </a:path>
                <a:path w="417830" h="417830" extrusionOk="0">
                  <a:moveTo>
                    <a:pt x="385778" y="98340"/>
                  </a:moveTo>
                  <a:lnTo>
                    <a:pt x="357195" y="116175"/>
                  </a:lnTo>
                </a:path>
                <a:path w="417830" h="417830" extrusionOk="0">
                  <a:moveTo>
                    <a:pt x="60123" y="301172"/>
                  </a:moveTo>
                  <a:lnTo>
                    <a:pt x="31540" y="318978"/>
                  </a:lnTo>
                </a:path>
                <a:path w="417830" h="417830" extrusionOk="0">
                  <a:moveTo>
                    <a:pt x="394007" y="304481"/>
                  </a:moveTo>
                  <a:lnTo>
                    <a:pt x="364107" y="289018"/>
                  </a:lnTo>
                </a:path>
                <a:path w="417830" h="417830" extrusionOk="0">
                  <a:moveTo>
                    <a:pt x="53211" y="128299"/>
                  </a:moveTo>
                  <a:lnTo>
                    <a:pt x="23311" y="112837"/>
                  </a:lnTo>
                </a:path>
                <a:path w="417830" h="417830" extrusionOk="0">
                  <a:moveTo>
                    <a:pt x="318304" y="386188"/>
                  </a:moveTo>
                  <a:lnTo>
                    <a:pt x="300616" y="357517"/>
                  </a:lnTo>
                </a:path>
                <a:path w="417830" h="417830" extrusionOk="0">
                  <a:moveTo>
                    <a:pt x="116702" y="59801"/>
                  </a:moveTo>
                  <a:lnTo>
                    <a:pt x="99014" y="31130"/>
                  </a:lnTo>
                </a:path>
                <a:path w="417830" h="417830" extrusionOk="0">
                  <a:moveTo>
                    <a:pt x="208659" y="78045"/>
                  </a:moveTo>
                  <a:lnTo>
                    <a:pt x="208659" y="183034"/>
                  </a:lnTo>
                </a:path>
                <a:path w="417830" h="417830" extrusionOk="0">
                  <a:moveTo>
                    <a:pt x="197472" y="231677"/>
                  </a:moveTo>
                  <a:lnTo>
                    <a:pt x="99014" y="328437"/>
                  </a:lnTo>
                </a:path>
              </a:pathLst>
            </a:custGeom>
            <a:grpFill/>
            <a:ln w="14642">
              <a:solidFill>
                <a:srgbClr val="24537C"/>
              </a:solidFill>
            </a:ln>
          </p:spPr>
          <p:txBody>
            <a:bodyPr wrap="square" lIns="0" tIns="0" rIns="0" bIns="0" rtlCol="0"/>
            <a:lstStyle/>
            <a:p>
              <a:pPr>
                <a:defRPr/>
              </a:pPr>
              <a:endParaRPr/>
            </a:p>
          </p:txBody>
        </p:sp>
        <p:sp>
          <p:nvSpPr>
            <p:cNvPr id="15" name="object 9"/>
            <p:cNvSpPr/>
            <p:nvPr/>
          </p:nvSpPr>
          <p:spPr bwMode="auto">
            <a:xfrm>
              <a:off x="499262" y="2814195"/>
              <a:ext cx="51435" cy="51435"/>
            </a:xfrm>
            <a:custGeom>
              <a:avLst/>
              <a:gdLst/>
              <a:ahLst/>
              <a:cxnLst/>
              <a:rect l="l" t="t" r="r" b="b"/>
              <a:pathLst>
                <a:path w="51434" h="51435" extrusionOk="0">
                  <a:moveTo>
                    <a:pt x="51249" y="25624"/>
                  </a:moveTo>
                  <a:lnTo>
                    <a:pt x="49234" y="35596"/>
                  </a:lnTo>
                  <a:lnTo>
                    <a:pt x="43741" y="43741"/>
                  </a:lnTo>
                  <a:lnTo>
                    <a:pt x="35596" y="49234"/>
                  </a:lnTo>
                  <a:lnTo>
                    <a:pt x="25624" y="51249"/>
                  </a:lnTo>
                  <a:lnTo>
                    <a:pt x="15653" y="49234"/>
                  </a:lnTo>
                  <a:lnTo>
                    <a:pt x="7508" y="43741"/>
                  </a:lnTo>
                  <a:lnTo>
                    <a:pt x="2014" y="35596"/>
                  </a:lnTo>
                  <a:lnTo>
                    <a:pt x="0" y="25624"/>
                  </a:lnTo>
                  <a:lnTo>
                    <a:pt x="2014" y="15653"/>
                  </a:lnTo>
                  <a:lnTo>
                    <a:pt x="7508" y="7508"/>
                  </a:lnTo>
                  <a:lnTo>
                    <a:pt x="15653" y="2014"/>
                  </a:lnTo>
                  <a:lnTo>
                    <a:pt x="25624" y="0"/>
                  </a:lnTo>
                  <a:lnTo>
                    <a:pt x="35596" y="2014"/>
                  </a:lnTo>
                  <a:lnTo>
                    <a:pt x="43741" y="7508"/>
                  </a:lnTo>
                  <a:lnTo>
                    <a:pt x="49234" y="15653"/>
                  </a:lnTo>
                  <a:lnTo>
                    <a:pt x="51249" y="25624"/>
                  </a:lnTo>
                  <a:close/>
                </a:path>
              </a:pathLst>
            </a:custGeom>
            <a:grpFill/>
            <a:ln w="14642">
              <a:solidFill>
                <a:srgbClr val="D6282E"/>
              </a:solidFill>
            </a:ln>
          </p:spPr>
          <p:txBody>
            <a:bodyPr wrap="square" lIns="0" tIns="0" rIns="0" bIns="0" rtlCol="0"/>
            <a:lstStyle/>
            <a:p>
              <a:pPr>
                <a:defRPr/>
              </a:pPr>
              <a:endParaRPr/>
            </a:p>
          </p:txBody>
        </p:sp>
      </p:grpSp>
      <p:sp>
        <p:nvSpPr>
          <p:cNvPr id="16" name="object 12"/>
          <p:cNvSpPr/>
          <p:nvPr/>
        </p:nvSpPr>
        <p:spPr bwMode="auto">
          <a:xfrm>
            <a:off x="594105" y="2683940"/>
            <a:ext cx="574040" cy="571500"/>
          </a:xfrm>
          <a:custGeom>
            <a:avLst/>
            <a:gdLst/>
            <a:ahLst/>
            <a:cxnLst/>
            <a:rect l="l" t="t" r="r" b="b"/>
            <a:pathLst>
              <a:path w="574040" h="571500" extrusionOk="0">
                <a:moveTo>
                  <a:pt x="459117" y="285673"/>
                </a:moveTo>
                <a:lnTo>
                  <a:pt x="452970" y="240106"/>
                </a:lnTo>
                <a:lnTo>
                  <a:pt x="435622" y="199161"/>
                </a:lnTo>
                <a:lnTo>
                  <a:pt x="414070" y="171399"/>
                </a:lnTo>
                <a:lnTo>
                  <a:pt x="408698" y="164477"/>
                </a:lnTo>
                <a:lnTo>
                  <a:pt x="401739" y="159131"/>
                </a:lnTo>
                <a:lnTo>
                  <a:pt x="401739" y="285673"/>
                </a:lnTo>
                <a:lnTo>
                  <a:pt x="392696" y="330098"/>
                </a:lnTo>
                <a:lnTo>
                  <a:pt x="368071" y="366433"/>
                </a:lnTo>
                <a:lnTo>
                  <a:pt x="331584" y="390944"/>
                </a:lnTo>
                <a:lnTo>
                  <a:pt x="286956" y="399935"/>
                </a:lnTo>
                <a:lnTo>
                  <a:pt x="242316" y="390944"/>
                </a:lnTo>
                <a:lnTo>
                  <a:pt x="205828" y="366433"/>
                </a:lnTo>
                <a:lnTo>
                  <a:pt x="181203" y="330098"/>
                </a:lnTo>
                <a:lnTo>
                  <a:pt x="172173" y="285673"/>
                </a:lnTo>
                <a:lnTo>
                  <a:pt x="181203" y="241236"/>
                </a:lnTo>
                <a:lnTo>
                  <a:pt x="205828" y="204901"/>
                </a:lnTo>
                <a:lnTo>
                  <a:pt x="242316" y="180390"/>
                </a:lnTo>
                <a:lnTo>
                  <a:pt x="286956" y="171399"/>
                </a:lnTo>
                <a:lnTo>
                  <a:pt x="331584" y="180390"/>
                </a:lnTo>
                <a:lnTo>
                  <a:pt x="368071" y="204901"/>
                </a:lnTo>
                <a:lnTo>
                  <a:pt x="392696" y="241236"/>
                </a:lnTo>
                <a:lnTo>
                  <a:pt x="401739" y="285673"/>
                </a:lnTo>
                <a:lnTo>
                  <a:pt x="401739" y="159131"/>
                </a:lnTo>
                <a:lnTo>
                  <a:pt x="373849" y="137668"/>
                </a:lnTo>
                <a:lnTo>
                  <a:pt x="332727" y="120396"/>
                </a:lnTo>
                <a:lnTo>
                  <a:pt x="286956" y="114274"/>
                </a:lnTo>
                <a:lnTo>
                  <a:pt x="241185" y="120396"/>
                </a:lnTo>
                <a:lnTo>
                  <a:pt x="200063" y="137668"/>
                </a:lnTo>
                <a:lnTo>
                  <a:pt x="165214" y="164477"/>
                </a:lnTo>
                <a:lnTo>
                  <a:pt x="138290" y="199161"/>
                </a:lnTo>
                <a:lnTo>
                  <a:pt x="120929" y="240106"/>
                </a:lnTo>
                <a:lnTo>
                  <a:pt x="114782" y="285673"/>
                </a:lnTo>
                <a:lnTo>
                  <a:pt x="120929" y="331228"/>
                </a:lnTo>
                <a:lnTo>
                  <a:pt x="138290" y="372173"/>
                </a:lnTo>
                <a:lnTo>
                  <a:pt x="165214" y="406869"/>
                </a:lnTo>
                <a:lnTo>
                  <a:pt x="200063" y="433666"/>
                </a:lnTo>
                <a:lnTo>
                  <a:pt x="241185" y="450951"/>
                </a:lnTo>
                <a:lnTo>
                  <a:pt x="286956" y="457073"/>
                </a:lnTo>
                <a:lnTo>
                  <a:pt x="332727" y="450951"/>
                </a:lnTo>
                <a:lnTo>
                  <a:pt x="373849" y="433666"/>
                </a:lnTo>
                <a:lnTo>
                  <a:pt x="408698" y="406869"/>
                </a:lnTo>
                <a:lnTo>
                  <a:pt x="414070" y="399935"/>
                </a:lnTo>
                <a:lnTo>
                  <a:pt x="435622" y="372173"/>
                </a:lnTo>
                <a:lnTo>
                  <a:pt x="452970" y="331228"/>
                </a:lnTo>
                <a:lnTo>
                  <a:pt x="459117" y="285673"/>
                </a:lnTo>
                <a:close/>
              </a:path>
              <a:path w="574040" h="571500" extrusionOk="0">
                <a:moveTo>
                  <a:pt x="573900" y="285661"/>
                </a:moveTo>
                <a:lnTo>
                  <a:pt x="570153" y="239331"/>
                </a:lnTo>
                <a:lnTo>
                  <a:pt x="559282" y="195376"/>
                </a:lnTo>
                <a:lnTo>
                  <a:pt x="541883" y="154381"/>
                </a:lnTo>
                <a:lnTo>
                  <a:pt x="518541" y="116954"/>
                </a:lnTo>
                <a:lnTo>
                  <a:pt x="516509" y="114604"/>
                </a:lnTo>
                <a:lnTo>
                  <a:pt x="516509" y="285661"/>
                </a:lnTo>
                <a:lnTo>
                  <a:pt x="511848" y="331660"/>
                </a:lnTo>
                <a:lnTo>
                  <a:pt x="498449" y="374535"/>
                </a:lnTo>
                <a:lnTo>
                  <a:pt x="477253" y="413346"/>
                </a:lnTo>
                <a:lnTo>
                  <a:pt x="449199" y="447179"/>
                </a:lnTo>
                <a:lnTo>
                  <a:pt x="415213" y="475119"/>
                </a:lnTo>
                <a:lnTo>
                  <a:pt x="376224" y="496214"/>
                </a:lnTo>
                <a:lnTo>
                  <a:pt x="333159" y="509549"/>
                </a:lnTo>
                <a:lnTo>
                  <a:pt x="286956" y="514197"/>
                </a:lnTo>
                <a:lnTo>
                  <a:pt x="240753" y="509549"/>
                </a:lnTo>
                <a:lnTo>
                  <a:pt x="197688" y="496214"/>
                </a:lnTo>
                <a:lnTo>
                  <a:pt x="158686" y="475119"/>
                </a:lnTo>
                <a:lnTo>
                  <a:pt x="124701" y="447179"/>
                </a:lnTo>
                <a:lnTo>
                  <a:pt x="96647" y="413346"/>
                </a:lnTo>
                <a:lnTo>
                  <a:pt x="75450" y="374535"/>
                </a:lnTo>
                <a:lnTo>
                  <a:pt x="62064" y="331660"/>
                </a:lnTo>
                <a:lnTo>
                  <a:pt x="57391" y="285661"/>
                </a:lnTo>
                <a:lnTo>
                  <a:pt x="62064" y="239674"/>
                </a:lnTo>
                <a:lnTo>
                  <a:pt x="75450" y="196799"/>
                </a:lnTo>
                <a:lnTo>
                  <a:pt x="96647" y="157988"/>
                </a:lnTo>
                <a:lnTo>
                  <a:pt x="124701" y="124155"/>
                </a:lnTo>
                <a:lnTo>
                  <a:pt x="158686" y="96215"/>
                </a:lnTo>
                <a:lnTo>
                  <a:pt x="197688" y="75120"/>
                </a:lnTo>
                <a:lnTo>
                  <a:pt x="240753" y="61785"/>
                </a:lnTo>
                <a:lnTo>
                  <a:pt x="286956" y="57137"/>
                </a:lnTo>
                <a:lnTo>
                  <a:pt x="333159" y="61785"/>
                </a:lnTo>
                <a:lnTo>
                  <a:pt x="376224" y="75120"/>
                </a:lnTo>
                <a:lnTo>
                  <a:pt x="415213" y="96215"/>
                </a:lnTo>
                <a:lnTo>
                  <a:pt x="449199" y="124155"/>
                </a:lnTo>
                <a:lnTo>
                  <a:pt x="477253" y="157988"/>
                </a:lnTo>
                <a:lnTo>
                  <a:pt x="498449" y="196799"/>
                </a:lnTo>
                <a:lnTo>
                  <a:pt x="511848" y="239674"/>
                </a:lnTo>
                <a:lnTo>
                  <a:pt x="516509" y="285661"/>
                </a:lnTo>
                <a:lnTo>
                  <a:pt x="516509" y="114604"/>
                </a:lnTo>
                <a:lnTo>
                  <a:pt x="489864" y="83667"/>
                </a:lnTo>
                <a:lnTo>
                  <a:pt x="458787" y="57137"/>
                </a:lnTo>
                <a:lnTo>
                  <a:pt x="456425" y="55118"/>
                </a:lnTo>
                <a:lnTo>
                  <a:pt x="418833" y="31889"/>
                </a:lnTo>
                <a:lnTo>
                  <a:pt x="377659" y="14566"/>
                </a:lnTo>
                <a:lnTo>
                  <a:pt x="333502" y="3733"/>
                </a:lnTo>
                <a:lnTo>
                  <a:pt x="286956" y="0"/>
                </a:lnTo>
                <a:lnTo>
                  <a:pt x="240411" y="3733"/>
                </a:lnTo>
                <a:lnTo>
                  <a:pt x="196253" y="14566"/>
                </a:lnTo>
                <a:lnTo>
                  <a:pt x="155079" y="31889"/>
                </a:lnTo>
                <a:lnTo>
                  <a:pt x="117487" y="55118"/>
                </a:lnTo>
                <a:lnTo>
                  <a:pt x="84048" y="83667"/>
                </a:lnTo>
                <a:lnTo>
                  <a:pt x="55372" y="116954"/>
                </a:lnTo>
                <a:lnTo>
                  <a:pt x="32029" y="154381"/>
                </a:lnTo>
                <a:lnTo>
                  <a:pt x="14630" y="195376"/>
                </a:lnTo>
                <a:lnTo>
                  <a:pt x="3759" y="239331"/>
                </a:lnTo>
                <a:lnTo>
                  <a:pt x="0" y="285661"/>
                </a:lnTo>
                <a:lnTo>
                  <a:pt x="3759" y="332003"/>
                </a:lnTo>
                <a:lnTo>
                  <a:pt x="14630" y="375958"/>
                </a:lnTo>
                <a:lnTo>
                  <a:pt x="32029" y="416953"/>
                </a:lnTo>
                <a:lnTo>
                  <a:pt x="55372" y="454380"/>
                </a:lnTo>
                <a:lnTo>
                  <a:pt x="84048" y="487667"/>
                </a:lnTo>
                <a:lnTo>
                  <a:pt x="117487" y="516216"/>
                </a:lnTo>
                <a:lnTo>
                  <a:pt x="155079" y="539445"/>
                </a:lnTo>
                <a:lnTo>
                  <a:pt x="196253" y="556768"/>
                </a:lnTo>
                <a:lnTo>
                  <a:pt x="240411" y="567601"/>
                </a:lnTo>
                <a:lnTo>
                  <a:pt x="286956" y="571334"/>
                </a:lnTo>
                <a:lnTo>
                  <a:pt x="333502" y="567601"/>
                </a:lnTo>
                <a:lnTo>
                  <a:pt x="377659" y="556768"/>
                </a:lnTo>
                <a:lnTo>
                  <a:pt x="418833" y="539445"/>
                </a:lnTo>
                <a:lnTo>
                  <a:pt x="456425" y="516216"/>
                </a:lnTo>
                <a:lnTo>
                  <a:pt x="458787" y="514197"/>
                </a:lnTo>
                <a:lnTo>
                  <a:pt x="489864" y="487667"/>
                </a:lnTo>
                <a:lnTo>
                  <a:pt x="518541" y="454380"/>
                </a:lnTo>
                <a:lnTo>
                  <a:pt x="541883" y="416953"/>
                </a:lnTo>
                <a:lnTo>
                  <a:pt x="559282" y="375958"/>
                </a:lnTo>
                <a:lnTo>
                  <a:pt x="570153" y="332003"/>
                </a:lnTo>
                <a:lnTo>
                  <a:pt x="573900" y="285661"/>
                </a:lnTo>
                <a:close/>
              </a:path>
            </a:pathLst>
          </a:custGeom>
          <a:solidFill>
            <a:srgbClr val="DD3C4E"/>
          </a:solidFill>
        </p:spPr>
        <p:txBody>
          <a:bodyPr wrap="square" lIns="0" tIns="0" rIns="0" bIns="0" rtlCol="0"/>
          <a:lstStyle/>
          <a:p>
            <a:pPr>
              <a:defRPr/>
            </a:pPr>
            <a:endParaRPr/>
          </a:p>
        </p:txBody>
      </p:sp>
      <p:sp>
        <p:nvSpPr>
          <p:cNvPr id="17" name="object 16"/>
          <p:cNvSpPr/>
          <p:nvPr/>
        </p:nvSpPr>
        <p:spPr bwMode="auto">
          <a:xfrm>
            <a:off x="677201" y="3991999"/>
            <a:ext cx="494030" cy="714375"/>
          </a:xfrm>
          <a:custGeom>
            <a:avLst/>
            <a:gdLst/>
            <a:ahLst/>
            <a:cxnLst/>
            <a:rect l="l" t="t" r="r" b="b"/>
            <a:pathLst>
              <a:path w="494030" h="714375" extrusionOk="0">
                <a:moveTo>
                  <a:pt x="258559" y="74180"/>
                </a:moveTo>
                <a:lnTo>
                  <a:pt x="235089" y="74180"/>
                </a:lnTo>
                <a:lnTo>
                  <a:pt x="235089" y="97878"/>
                </a:lnTo>
                <a:lnTo>
                  <a:pt x="258559" y="97878"/>
                </a:lnTo>
                <a:lnTo>
                  <a:pt x="258559" y="74180"/>
                </a:lnTo>
                <a:close/>
              </a:path>
              <a:path w="494030" h="714375" extrusionOk="0">
                <a:moveTo>
                  <a:pt x="493649" y="297383"/>
                </a:moveTo>
                <a:lnTo>
                  <a:pt x="492594" y="293954"/>
                </a:lnTo>
                <a:lnTo>
                  <a:pt x="490347" y="291452"/>
                </a:lnTo>
                <a:lnTo>
                  <a:pt x="488099" y="288861"/>
                </a:lnTo>
                <a:lnTo>
                  <a:pt x="484936" y="287426"/>
                </a:lnTo>
                <a:lnTo>
                  <a:pt x="468299" y="287426"/>
                </a:lnTo>
                <a:lnTo>
                  <a:pt x="468299" y="311124"/>
                </a:lnTo>
                <a:lnTo>
                  <a:pt x="459498" y="382206"/>
                </a:lnTo>
                <a:lnTo>
                  <a:pt x="433781" y="382206"/>
                </a:lnTo>
                <a:lnTo>
                  <a:pt x="433781" y="405904"/>
                </a:lnTo>
                <a:lnTo>
                  <a:pt x="400672" y="690232"/>
                </a:lnTo>
                <a:lnTo>
                  <a:pt x="92964" y="690232"/>
                </a:lnTo>
                <a:lnTo>
                  <a:pt x="59867" y="405904"/>
                </a:lnTo>
                <a:lnTo>
                  <a:pt x="433781" y="405904"/>
                </a:lnTo>
                <a:lnTo>
                  <a:pt x="433781" y="382206"/>
                </a:lnTo>
                <a:lnTo>
                  <a:pt x="34150" y="382206"/>
                </a:lnTo>
                <a:lnTo>
                  <a:pt x="25349" y="311124"/>
                </a:lnTo>
                <a:lnTo>
                  <a:pt x="468299" y="311124"/>
                </a:lnTo>
                <a:lnTo>
                  <a:pt x="468299" y="287426"/>
                </a:lnTo>
                <a:lnTo>
                  <a:pt x="441617" y="287426"/>
                </a:lnTo>
                <a:lnTo>
                  <a:pt x="468845" y="131152"/>
                </a:lnTo>
                <a:lnTo>
                  <a:pt x="469442" y="127723"/>
                </a:lnTo>
                <a:lnTo>
                  <a:pt x="469811" y="126199"/>
                </a:lnTo>
                <a:lnTo>
                  <a:pt x="469671" y="124536"/>
                </a:lnTo>
                <a:lnTo>
                  <a:pt x="469379" y="123012"/>
                </a:lnTo>
                <a:lnTo>
                  <a:pt x="466420" y="110934"/>
                </a:lnTo>
                <a:lnTo>
                  <a:pt x="458635" y="79273"/>
                </a:lnTo>
                <a:lnTo>
                  <a:pt x="454050" y="60579"/>
                </a:lnTo>
                <a:lnTo>
                  <a:pt x="449287" y="41236"/>
                </a:lnTo>
                <a:lnTo>
                  <a:pt x="444373" y="21221"/>
                </a:lnTo>
                <a:lnTo>
                  <a:pt x="444373" y="135318"/>
                </a:lnTo>
                <a:lnTo>
                  <a:pt x="417830" y="287426"/>
                </a:lnTo>
                <a:lnTo>
                  <a:pt x="393979" y="287426"/>
                </a:lnTo>
                <a:lnTo>
                  <a:pt x="421220" y="131152"/>
                </a:lnTo>
                <a:lnTo>
                  <a:pt x="444373" y="135318"/>
                </a:lnTo>
                <a:lnTo>
                  <a:pt x="444373" y="21221"/>
                </a:lnTo>
                <a:lnTo>
                  <a:pt x="442264" y="12636"/>
                </a:lnTo>
                <a:lnTo>
                  <a:pt x="442264" y="110934"/>
                </a:lnTo>
                <a:lnTo>
                  <a:pt x="398106" y="102997"/>
                </a:lnTo>
                <a:lnTo>
                  <a:pt x="398106" y="127127"/>
                </a:lnTo>
                <a:lnTo>
                  <a:pt x="370192" y="287426"/>
                </a:lnTo>
                <a:lnTo>
                  <a:pt x="346354" y="287426"/>
                </a:lnTo>
                <a:lnTo>
                  <a:pt x="352793" y="250596"/>
                </a:lnTo>
                <a:lnTo>
                  <a:pt x="375094" y="123012"/>
                </a:lnTo>
                <a:lnTo>
                  <a:pt x="398106" y="127127"/>
                </a:lnTo>
                <a:lnTo>
                  <a:pt x="398106" y="102997"/>
                </a:lnTo>
                <a:lnTo>
                  <a:pt x="385406" y="100698"/>
                </a:lnTo>
                <a:lnTo>
                  <a:pt x="399757" y="79273"/>
                </a:lnTo>
                <a:lnTo>
                  <a:pt x="436029" y="85661"/>
                </a:lnTo>
                <a:lnTo>
                  <a:pt x="442264" y="110934"/>
                </a:lnTo>
                <a:lnTo>
                  <a:pt x="442264" y="12636"/>
                </a:lnTo>
                <a:lnTo>
                  <a:pt x="441528" y="9626"/>
                </a:lnTo>
                <a:lnTo>
                  <a:pt x="440474" y="5092"/>
                </a:lnTo>
                <a:lnTo>
                  <a:pt x="436714" y="1574"/>
                </a:lnTo>
                <a:lnTo>
                  <a:pt x="432130" y="838"/>
                </a:lnTo>
                <a:lnTo>
                  <a:pt x="429882" y="419"/>
                </a:lnTo>
                <a:lnTo>
                  <a:pt x="429882" y="60579"/>
                </a:lnTo>
                <a:lnTo>
                  <a:pt x="414058" y="57708"/>
                </a:lnTo>
                <a:lnTo>
                  <a:pt x="425107" y="41236"/>
                </a:lnTo>
                <a:lnTo>
                  <a:pt x="429882" y="60579"/>
                </a:lnTo>
                <a:lnTo>
                  <a:pt x="429882" y="419"/>
                </a:lnTo>
                <a:lnTo>
                  <a:pt x="355841" y="102603"/>
                </a:lnTo>
                <a:lnTo>
                  <a:pt x="354101" y="107226"/>
                </a:lnTo>
                <a:lnTo>
                  <a:pt x="328980" y="250596"/>
                </a:lnTo>
                <a:lnTo>
                  <a:pt x="328980" y="192659"/>
                </a:lnTo>
                <a:lnTo>
                  <a:pt x="328980" y="168960"/>
                </a:lnTo>
                <a:lnTo>
                  <a:pt x="328980" y="145262"/>
                </a:lnTo>
                <a:lnTo>
                  <a:pt x="328980" y="126898"/>
                </a:lnTo>
                <a:lnTo>
                  <a:pt x="323710" y="121577"/>
                </a:lnTo>
                <a:lnTo>
                  <a:pt x="305498" y="121577"/>
                </a:lnTo>
                <a:lnTo>
                  <a:pt x="305498" y="145262"/>
                </a:lnTo>
                <a:lnTo>
                  <a:pt x="305498" y="168960"/>
                </a:lnTo>
                <a:lnTo>
                  <a:pt x="305498" y="192659"/>
                </a:lnTo>
                <a:lnTo>
                  <a:pt x="305498" y="287426"/>
                </a:lnTo>
                <a:lnTo>
                  <a:pt x="282028" y="287426"/>
                </a:lnTo>
                <a:lnTo>
                  <a:pt x="282028" y="192659"/>
                </a:lnTo>
                <a:lnTo>
                  <a:pt x="305498" y="192659"/>
                </a:lnTo>
                <a:lnTo>
                  <a:pt x="305498" y="168960"/>
                </a:lnTo>
                <a:lnTo>
                  <a:pt x="258559" y="168960"/>
                </a:lnTo>
                <a:lnTo>
                  <a:pt x="258559" y="192659"/>
                </a:lnTo>
                <a:lnTo>
                  <a:pt x="258559" y="287426"/>
                </a:lnTo>
                <a:lnTo>
                  <a:pt x="235089" y="287426"/>
                </a:lnTo>
                <a:lnTo>
                  <a:pt x="235089" y="192659"/>
                </a:lnTo>
                <a:lnTo>
                  <a:pt x="258559" y="192659"/>
                </a:lnTo>
                <a:lnTo>
                  <a:pt x="258559" y="168960"/>
                </a:lnTo>
                <a:lnTo>
                  <a:pt x="211607" y="168960"/>
                </a:lnTo>
                <a:lnTo>
                  <a:pt x="211607" y="192659"/>
                </a:lnTo>
                <a:lnTo>
                  <a:pt x="211607" y="287426"/>
                </a:lnTo>
                <a:lnTo>
                  <a:pt x="188137" y="287426"/>
                </a:lnTo>
                <a:lnTo>
                  <a:pt x="188137" y="267766"/>
                </a:lnTo>
                <a:lnTo>
                  <a:pt x="188137" y="258419"/>
                </a:lnTo>
                <a:lnTo>
                  <a:pt x="188137" y="192659"/>
                </a:lnTo>
                <a:lnTo>
                  <a:pt x="211607" y="192659"/>
                </a:lnTo>
                <a:lnTo>
                  <a:pt x="211607" y="168960"/>
                </a:lnTo>
                <a:lnTo>
                  <a:pt x="188137" y="168960"/>
                </a:lnTo>
                <a:lnTo>
                  <a:pt x="188137" y="145262"/>
                </a:lnTo>
                <a:lnTo>
                  <a:pt x="305498" y="145262"/>
                </a:lnTo>
                <a:lnTo>
                  <a:pt x="305498" y="121577"/>
                </a:lnTo>
                <a:lnTo>
                  <a:pt x="293395" y="121577"/>
                </a:lnTo>
                <a:lnTo>
                  <a:pt x="298462" y="113703"/>
                </a:lnTo>
                <a:lnTo>
                  <a:pt x="302272" y="105092"/>
                </a:lnTo>
                <a:lnTo>
                  <a:pt x="304673" y="95834"/>
                </a:lnTo>
                <a:lnTo>
                  <a:pt x="305498" y="86029"/>
                </a:lnTo>
                <a:lnTo>
                  <a:pt x="301929" y="65697"/>
                </a:lnTo>
                <a:lnTo>
                  <a:pt x="293268" y="50495"/>
                </a:lnTo>
                <a:lnTo>
                  <a:pt x="292074" y="48387"/>
                </a:lnTo>
                <a:lnTo>
                  <a:pt x="282028" y="39624"/>
                </a:lnTo>
                <a:lnTo>
                  <a:pt x="282028" y="86029"/>
                </a:lnTo>
                <a:lnTo>
                  <a:pt x="279260" y="99822"/>
                </a:lnTo>
                <a:lnTo>
                  <a:pt x="271703" y="111125"/>
                </a:lnTo>
                <a:lnTo>
                  <a:pt x="260502" y="118770"/>
                </a:lnTo>
                <a:lnTo>
                  <a:pt x="246824" y="121577"/>
                </a:lnTo>
                <a:lnTo>
                  <a:pt x="233133" y="118770"/>
                </a:lnTo>
                <a:lnTo>
                  <a:pt x="221945" y="111125"/>
                </a:lnTo>
                <a:lnTo>
                  <a:pt x="214388" y="99822"/>
                </a:lnTo>
                <a:lnTo>
                  <a:pt x="211607" y="86029"/>
                </a:lnTo>
                <a:lnTo>
                  <a:pt x="214388" y="72237"/>
                </a:lnTo>
                <a:lnTo>
                  <a:pt x="221945" y="60934"/>
                </a:lnTo>
                <a:lnTo>
                  <a:pt x="233133" y="53301"/>
                </a:lnTo>
                <a:lnTo>
                  <a:pt x="246824" y="50495"/>
                </a:lnTo>
                <a:lnTo>
                  <a:pt x="260502" y="53301"/>
                </a:lnTo>
                <a:lnTo>
                  <a:pt x="271703" y="60934"/>
                </a:lnTo>
                <a:lnTo>
                  <a:pt x="279260" y="72237"/>
                </a:lnTo>
                <a:lnTo>
                  <a:pt x="282028" y="86029"/>
                </a:lnTo>
                <a:lnTo>
                  <a:pt x="282028" y="39624"/>
                </a:lnTo>
                <a:lnTo>
                  <a:pt x="277190" y="35394"/>
                </a:lnTo>
                <a:lnTo>
                  <a:pt x="258559" y="28003"/>
                </a:lnTo>
                <a:lnTo>
                  <a:pt x="258559" y="3098"/>
                </a:lnTo>
                <a:lnTo>
                  <a:pt x="235089" y="3098"/>
                </a:lnTo>
                <a:lnTo>
                  <a:pt x="235089" y="28003"/>
                </a:lnTo>
                <a:lnTo>
                  <a:pt x="216458" y="35394"/>
                </a:lnTo>
                <a:lnTo>
                  <a:pt x="201574" y="48387"/>
                </a:lnTo>
                <a:lnTo>
                  <a:pt x="191706" y="65697"/>
                </a:lnTo>
                <a:lnTo>
                  <a:pt x="188137" y="86029"/>
                </a:lnTo>
                <a:lnTo>
                  <a:pt x="188976" y="95834"/>
                </a:lnTo>
                <a:lnTo>
                  <a:pt x="191376" y="105092"/>
                </a:lnTo>
                <a:lnTo>
                  <a:pt x="195186" y="113703"/>
                </a:lnTo>
                <a:lnTo>
                  <a:pt x="200240" y="121577"/>
                </a:lnTo>
                <a:lnTo>
                  <a:pt x="169938" y="121577"/>
                </a:lnTo>
                <a:lnTo>
                  <a:pt x="164668" y="126898"/>
                </a:lnTo>
                <a:lnTo>
                  <a:pt x="164668" y="258419"/>
                </a:lnTo>
                <a:lnTo>
                  <a:pt x="163525" y="251421"/>
                </a:lnTo>
                <a:lnTo>
                  <a:pt x="163385" y="250913"/>
                </a:lnTo>
                <a:lnTo>
                  <a:pt x="163156" y="250367"/>
                </a:lnTo>
                <a:lnTo>
                  <a:pt x="158026" y="221068"/>
                </a:lnTo>
                <a:lnTo>
                  <a:pt x="149872" y="174421"/>
                </a:lnTo>
                <a:lnTo>
                  <a:pt x="145923" y="151879"/>
                </a:lnTo>
                <a:lnTo>
                  <a:pt x="145923" y="287426"/>
                </a:lnTo>
                <a:lnTo>
                  <a:pt x="74307" y="287426"/>
                </a:lnTo>
                <a:lnTo>
                  <a:pt x="32270" y="46837"/>
                </a:lnTo>
                <a:lnTo>
                  <a:pt x="101638" y="34480"/>
                </a:lnTo>
                <a:lnTo>
                  <a:pt x="105752" y="57708"/>
                </a:lnTo>
                <a:lnTo>
                  <a:pt x="59499" y="65989"/>
                </a:lnTo>
                <a:lnTo>
                  <a:pt x="63627" y="89369"/>
                </a:lnTo>
                <a:lnTo>
                  <a:pt x="109740" y="81076"/>
                </a:lnTo>
                <a:lnTo>
                  <a:pt x="113830" y="104406"/>
                </a:lnTo>
                <a:lnTo>
                  <a:pt x="90716" y="108521"/>
                </a:lnTo>
                <a:lnTo>
                  <a:pt x="94843" y="131889"/>
                </a:lnTo>
                <a:lnTo>
                  <a:pt x="117957" y="127723"/>
                </a:lnTo>
                <a:lnTo>
                  <a:pt x="121945" y="151053"/>
                </a:lnTo>
                <a:lnTo>
                  <a:pt x="98971" y="155219"/>
                </a:lnTo>
                <a:lnTo>
                  <a:pt x="103047" y="178536"/>
                </a:lnTo>
                <a:lnTo>
                  <a:pt x="126072" y="174421"/>
                </a:lnTo>
                <a:lnTo>
                  <a:pt x="130149" y="197751"/>
                </a:lnTo>
                <a:lnTo>
                  <a:pt x="83934" y="206032"/>
                </a:lnTo>
                <a:lnTo>
                  <a:pt x="88011" y="229400"/>
                </a:lnTo>
                <a:lnTo>
                  <a:pt x="134277" y="221068"/>
                </a:lnTo>
                <a:lnTo>
                  <a:pt x="138264" y="244436"/>
                </a:lnTo>
                <a:lnTo>
                  <a:pt x="115252" y="248564"/>
                </a:lnTo>
                <a:lnTo>
                  <a:pt x="119380" y="271932"/>
                </a:lnTo>
                <a:lnTo>
                  <a:pt x="142481" y="267766"/>
                </a:lnTo>
                <a:lnTo>
                  <a:pt x="145923" y="287426"/>
                </a:lnTo>
                <a:lnTo>
                  <a:pt x="145923" y="151879"/>
                </a:lnTo>
                <a:lnTo>
                  <a:pt x="141693" y="127723"/>
                </a:lnTo>
                <a:lnTo>
                  <a:pt x="133540" y="81076"/>
                </a:lnTo>
                <a:lnTo>
                  <a:pt x="125387" y="34480"/>
                </a:lnTo>
                <a:lnTo>
                  <a:pt x="122631" y="18745"/>
                </a:lnTo>
                <a:lnTo>
                  <a:pt x="121615" y="12217"/>
                </a:lnTo>
                <a:lnTo>
                  <a:pt x="115481" y="7962"/>
                </a:lnTo>
                <a:lnTo>
                  <a:pt x="109156" y="9169"/>
                </a:lnTo>
                <a:lnTo>
                  <a:pt x="16675" y="25590"/>
                </a:lnTo>
                <a:lnTo>
                  <a:pt x="10210" y="26657"/>
                </a:lnTo>
                <a:lnTo>
                  <a:pt x="5994" y="32854"/>
                </a:lnTo>
                <a:lnTo>
                  <a:pt x="7188" y="39243"/>
                </a:lnTo>
                <a:lnTo>
                  <a:pt x="50469" y="287426"/>
                </a:lnTo>
                <a:lnTo>
                  <a:pt x="8699" y="287426"/>
                </a:lnTo>
                <a:lnTo>
                  <a:pt x="5537" y="288861"/>
                </a:lnTo>
                <a:lnTo>
                  <a:pt x="3289" y="291452"/>
                </a:lnTo>
                <a:lnTo>
                  <a:pt x="1054" y="293954"/>
                </a:lnTo>
                <a:lnTo>
                  <a:pt x="0" y="297383"/>
                </a:lnTo>
                <a:lnTo>
                  <a:pt x="495" y="300710"/>
                </a:lnTo>
                <a:lnTo>
                  <a:pt x="12230" y="395490"/>
                </a:lnTo>
                <a:lnTo>
                  <a:pt x="12915" y="401408"/>
                </a:lnTo>
                <a:lnTo>
                  <a:pt x="17970" y="405904"/>
                </a:lnTo>
                <a:lnTo>
                  <a:pt x="36169" y="405904"/>
                </a:lnTo>
                <a:lnTo>
                  <a:pt x="71602" y="709434"/>
                </a:lnTo>
                <a:lnTo>
                  <a:pt x="76504" y="713930"/>
                </a:lnTo>
                <a:lnTo>
                  <a:pt x="417131" y="713930"/>
                </a:lnTo>
                <a:lnTo>
                  <a:pt x="422046" y="709434"/>
                </a:lnTo>
                <a:lnTo>
                  <a:pt x="424281" y="690232"/>
                </a:lnTo>
                <a:lnTo>
                  <a:pt x="457479" y="405904"/>
                </a:lnTo>
                <a:lnTo>
                  <a:pt x="475678" y="405904"/>
                </a:lnTo>
                <a:lnTo>
                  <a:pt x="480720" y="401408"/>
                </a:lnTo>
                <a:lnTo>
                  <a:pt x="481406" y="395490"/>
                </a:lnTo>
                <a:lnTo>
                  <a:pt x="483057" y="382206"/>
                </a:lnTo>
                <a:lnTo>
                  <a:pt x="491858" y="311124"/>
                </a:lnTo>
                <a:lnTo>
                  <a:pt x="493141" y="300710"/>
                </a:lnTo>
                <a:lnTo>
                  <a:pt x="493649" y="297383"/>
                </a:lnTo>
                <a:close/>
              </a:path>
            </a:pathLst>
          </a:custGeom>
          <a:solidFill>
            <a:srgbClr val="0F0E0D"/>
          </a:solidFill>
        </p:spPr>
        <p:txBody>
          <a:bodyPr wrap="square" lIns="0" tIns="0" rIns="0" bIns="0" rtlCol="0"/>
          <a:lstStyle/>
          <a:p>
            <a:pPr>
              <a:defRPr/>
            </a:pPr>
            <a:endParaRPr/>
          </a:p>
        </p:txBody>
      </p:sp>
      <p:sp>
        <p:nvSpPr>
          <p:cNvPr id="20" name="Textfeld 19"/>
          <p:cNvSpPr txBox="1"/>
          <p:nvPr/>
        </p:nvSpPr>
        <p:spPr bwMode="auto">
          <a:xfrm>
            <a:off x="1295400" y="1167750"/>
            <a:ext cx="1905000" cy="276999"/>
          </a:xfrm>
          <a:prstGeom prst="rect">
            <a:avLst/>
          </a:prstGeom>
          <a:noFill/>
        </p:spPr>
        <p:txBody>
          <a:bodyPr wrap="square" rtlCol="0">
            <a:spAutoFit/>
          </a:bodyPr>
          <a:lstStyle/>
          <a:p>
            <a:pPr>
              <a:defRPr/>
            </a:pPr>
            <a:r>
              <a:rPr lang="de-DE" sz="1200" dirty="0"/>
              <a:t>3-30 Personen </a:t>
            </a:r>
            <a:endParaRPr sz="1200" dirty="0"/>
          </a:p>
        </p:txBody>
      </p:sp>
      <p:sp>
        <p:nvSpPr>
          <p:cNvPr id="24" name="Textfeld 23"/>
          <p:cNvSpPr txBox="1"/>
          <p:nvPr/>
        </p:nvSpPr>
        <p:spPr bwMode="auto">
          <a:xfrm>
            <a:off x="1295400" y="1750181"/>
            <a:ext cx="3941440" cy="461665"/>
          </a:xfrm>
          <a:prstGeom prst="rect">
            <a:avLst/>
          </a:prstGeom>
          <a:noFill/>
        </p:spPr>
        <p:txBody>
          <a:bodyPr wrap="square" rtlCol="0">
            <a:spAutoFit/>
          </a:bodyPr>
          <a:lstStyle/>
          <a:p>
            <a:pPr>
              <a:defRPr/>
            </a:pPr>
            <a:r>
              <a:rPr lang="en-GB" sz="1200" dirty="0"/>
              <a:t>20 min  </a:t>
            </a:r>
            <a:r>
              <a:rPr lang="en-GB" sz="1200" dirty="0" err="1"/>
              <a:t>Einführung</a:t>
            </a:r>
            <a:r>
              <a:rPr lang="en-GB" sz="1200" dirty="0"/>
              <a:t> </a:t>
            </a:r>
            <a:r>
              <a:rPr lang="en-GB" sz="1200" dirty="0" err="1"/>
              <a:t>durch</a:t>
            </a:r>
            <a:r>
              <a:rPr lang="en-GB" sz="1200" dirty="0"/>
              <a:t> die Moderation</a:t>
            </a:r>
            <a:endParaRPr dirty="0"/>
          </a:p>
          <a:p>
            <a:pPr>
              <a:defRPr/>
            </a:pPr>
            <a:r>
              <a:rPr lang="en-GB" sz="1200" dirty="0"/>
              <a:t>15-20 min </a:t>
            </a:r>
            <a:r>
              <a:rPr lang="en-GB" sz="1200" dirty="0" err="1"/>
              <a:t>Übung</a:t>
            </a:r>
            <a:r>
              <a:rPr lang="en-GB" sz="1200" dirty="0"/>
              <a:t> in Gruppen (</a:t>
            </a:r>
            <a:r>
              <a:rPr lang="en-GB" sz="1200" dirty="0" err="1"/>
              <a:t>wenn</a:t>
            </a:r>
            <a:r>
              <a:rPr lang="en-GB" sz="1200" dirty="0"/>
              <a:t> </a:t>
            </a:r>
            <a:r>
              <a:rPr lang="en-GB" sz="1200" dirty="0" err="1"/>
              <a:t>erwünscht</a:t>
            </a:r>
            <a:r>
              <a:rPr lang="en-GB" sz="1200" dirty="0"/>
              <a:t>)</a:t>
            </a:r>
            <a:endParaRPr sz="1200" dirty="0"/>
          </a:p>
        </p:txBody>
      </p:sp>
      <p:sp>
        <p:nvSpPr>
          <p:cNvPr id="25" name="Textfeld 24"/>
          <p:cNvSpPr txBox="1"/>
          <p:nvPr/>
        </p:nvSpPr>
        <p:spPr bwMode="auto">
          <a:xfrm>
            <a:off x="1493520" y="2683940"/>
            <a:ext cx="6398089" cy="830997"/>
          </a:xfrm>
          <a:prstGeom prst="rect">
            <a:avLst/>
          </a:prstGeom>
          <a:noFill/>
        </p:spPr>
        <p:txBody>
          <a:bodyPr wrap="square" rtlCol="0">
            <a:spAutoFit/>
          </a:bodyPr>
          <a:lstStyle/>
          <a:p>
            <a:pPr marL="171450" indent="-171450">
              <a:buFont typeface="Arial" panose="020B0604020202020204" pitchFamily="34" charset="0"/>
              <a:buChar char="•"/>
              <a:defRPr/>
            </a:pPr>
            <a:r>
              <a:rPr lang="en-GB" sz="1200" dirty="0" err="1"/>
              <a:t>Einweisung</a:t>
            </a:r>
            <a:r>
              <a:rPr lang="en-GB" sz="1200" dirty="0"/>
              <a:t> in die </a:t>
            </a:r>
            <a:r>
              <a:rPr lang="en-GB" sz="1200" dirty="0" err="1"/>
              <a:t>Nutzung</a:t>
            </a:r>
            <a:r>
              <a:rPr lang="en-GB" sz="1200" dirty="0"/>
              <a:t> </a:t>
            </a:r>
            <a:r>
              <a:rPr lang="en-GB" sz="1200" dirty="0" err="1"/>
              <a:t>einer</a:t>
            </a:r>
            <a:r>
              <a:rPr lang="en-GB" sz="1200" dirty="0"/>
              <a:t> E-</a:t>
            </a:r>
            <a:r>
              <a:rPr lang="en-GB" sz="1200" dirty="0" err="1"/>
              <a:t>Partizipationsplattform</a:t>
            </a:r>
            <a:r>
              <a:rPr lang="en-GB" sz="1200" dirty="0"/>
              <a:t> (EMVI-</a:t>
            </a:r>
            <a:r>
              <a:rPr lang="en-GB" sz="1200" dirty="0" err="1"/>
              <a:t>Plattform</a:t>
            </a:r>
            <a:r>
              <a:rPr lang="en-GB" sz="1200" dirty="0"/>
              <a:t> </a:t>
            </a:r>
            <a:r>
              <a:rPr lang="en-GB" sz="1200" dirty="0" err="1"/>
              <a:t>oder</a:t>
            </a:r>
            <a:r>
              <a:rPr lang="en-GB" sz="1200" dirty="0"/>
              <a:t> </a:t>
            </a:r>
            <a:r>
              <a:rPr lang="en-GB" sz="1200" dirty="0" err="1"/>
              <a:t>andere</a:t>
            </a:r>
            <a:r>
              <a:rPr lang="en-GB" sz="1200" dirty="0"/>
              <a:t>)</a:t>
            </a:r>
          </a:p>
          <a:p>
            <a:pPr marL="171450" indent="-171450">
              <a:buFont typeface="Arial" panose="020B0604020202020204" pitchFamily="34" charset="0"/>
              <a:buChar char="•"/>
              <a:defRPr/>
            </a:pPr>
            <a:r>
              <a:rPr lang="en-GB" sz="1200" dirty="0" err="1"/>
              <a:t>Verfassen</a:t>
            </a:r>
            <a:r>
              <a:rPr lang="en-GB" sz="1200" dirty="0"/>
              <a:t> von </a:t>
            </a:r>
            <a:r>
              <a:rPr lang="en-GB" sz="1200" dirty="0" err="1"/>
              <a:t>politischen</a:t>
            </a:r>
            <a:r>
              <a:rPr lang="en-GB" sz="1200" dirty="0"/>
              <a:t> </a:t>
            </a:r>
            <a:r>
              <a:rPr lang="en-GB" sz="1200" dirty="0" err="1"/>
              <a:t>Vorschlägen</a:t>
            </a:r>
            <a:r>
              <a:rPr lang="en-GB" sz="1200" dirty="0"/>
              <a:t> und </a:t>
            </a:r>
            <a:r>
              <a:rPr lang="en-GB" sz="1200" dirty="0" err="1"/>
              <a:t>Kommentaren</a:t>
            </a:r>
            <a:endParaRPr lang="en-GB" sz="1200" dirty="0"/>
          </a:p>
          <a:p>
            <a:pPr marL="171450" indent="-171450">
              <a:buFont typeface="Arial" panose="020B0604020202020204" pitchFamily="34" charset="0"/>
              <a:buChar char="•"/>
              <a:defRPr/>
            </a:pPr>
            <a:r>
              <a:rPr lang="en-GB" sz="1200" dirty="0" err="1"/>
              <a:t>Erörterung</a:t>
            </a:r>
            <a:r>
              <a:rPr lang="en-GB" sz="1200" dirty="0"/>
              <a:t> der </a:t>
            </a:r>
            <a:r>
              <a:rPr lang="en-GB" sz="1200" dirty="0" err="1"/>
              <a:t>Chancen</a:t>
            </a:r>
            <a:r>
              <a:rPr lang="en-GB" sz="1200" dirty="0"/>
              <a:t> und </a:t>
            </a:r>
            <a:r>
              <a:rPr lang="en-GB" sz="1200" dirty="0" err="1"/>
              <a:t>Herausforderungen</a:t>
            </a:r>
            <a:r>
              <a:rPr lang="en-GB" sz="1200" dirty="0"/>
              <a:t> der E-</a:t>
            </a:r>
            <a:r>
              <a:rPr lang="en-GB" sz="1200" dirty="0" err="1"/>
              <a:t>Partizipation</a:t>
            </a:r>
            <a:endParaRPr lang="en-GB" sz="1200" dirty="0"/>
          </a:p>
          <a:p>
            <a:pPr>
              <a:defRPr/>
            </a:pPr>
            <a:endParaRPr lang="en-GB" sz="1200" dirty="0">
              <a:latin typeface="Montserrat"/>
            </a:endParaRPr>
          </a:p>
        </p:txBody>
      </p:sp>
      <p:sp>
        <p:nvSpPr>
          <p:cNvPr id="28" name="Textfeld 27"/>
          <p:cNvSpPr txBox="1"/>
          <p:nvPr/>
        </p:nvSpPr>
        <p:spPr bwMode="auto">
          <a:xfrm>
            <a:off x="1524000" y="4265119"/>
            <a:ext cx="4495800" cy="276999"/>
          </a:xfrm>
          <a:prstGeom prst="rect">
            <a:avLst/>
          </a:prstGeom>
          <a:noFill/>
        </p:spPr>
        <p:txBody>
          <a:bodyPr wrap="square" rtlCol="0">
            <a:spAutoFit/>
          </a:bodyPr>
          <a:lstStyle/>
          <a:p>
            <a:pPr>
              <a:defRPr/>
            </a:pPr>
            <a:r>
              <a:rPr lang="en-GB" sz="1200" dirty="0"/>
              <a:t>Laptops und </a:t>
            </a:r>
            <a:r>
              <a:rPr lang="en-GB" sz="1200" dirty="0" err="1"/>
              <a:t>ein</a:t>
            </a:r>
            <a:r>
              <a:rPr lang="en-GB" sz="1200" dirty="0"/>
              <a:t> Beamer</a:t>
            </a:r>
            <a:endParaRPr dirty="0"/>
          </a:p>
        </p:txBody>
      </p:sp>
      <p:sp>
        <p:nvSpPr>
          <p:cNvPr id="29" name="Textfeld 28"/>
          <p:cNvSpPr txBox="1"/>
          <p:nvPr/>
        </p:nvSpPr>
        <p:spPr bwMode="auto">
          <a:xfrm>
            <a:off x="767714" y="5149520"/>
            <a:ext cx="6773382" cy="1200329"/>
          </a:xfrm>
          <a:prstGeom prst="rect">
            <a:avLst/>
          </a:prstGeom>
          <a:noFill/>
        </p:spPr>
        <p:txBody>
          <a:bodyPr wrap="square" rtlCol="0">
            <a:spAutoFit/>
          </a:bodyPr>
          <a:lstStyle/>
          <a:p>
            <a:pPr>
              <a:defRPr/>
            </a:pPr>
            <a:r>
              <a:rPr lang="en-GB" sz="1200" b="1" dirty="0"/>
              <a:t>B</a:t>
            </a:r>
            <a:r>
              <a:rPr lang="de-DE" sz="1200" b="1" dirty="0" err="1"/>
              <a:t>eschreibung</a:t>
            </a:r>
            <a:r>
              <a:rPr lang="de-DE" sz="1200" b="1" dirty="0"/>
              <a:t> der Methode:</a:t>
            </a:r>
            <a:r>
              <a:rPr lang="de-DE" sz="1200" dirty="0"/>
              <a:t> Zeigen Sie den Teilnehmer*innen, wie sie eine E-Partizipationsplattform nutzen können. Erklären Sie die verschiedenen Tools, die sie nutzen können. Ermutigen Sie die Gruppe, ein politikbezogenes Thema zu wählen, das sie online diskutieren möchten. Geben Sie ihnen die Möglichkeit, das Thema zu diskutieren und direkt auf einer Plattform zu veröffentlichen oder einen Kommentar zu schreiben. Diskutieren Sie anschließend die verschiedenen Herausforderungen und Chancen der E-Partizipation.</a:t>
            </a:r>
          </a:p>
        </p:txBody>
      </p:sp>
      <p:cxnSp>
        <p:nvCxnSpPr>
          <p:cNvPr id="2" name="Straight Connector 1"/>
          <p:cNvCxnSpPr>
            <a:cxnSpLocks/>
          </p:cNvCxnSpPr>
          <p:nvPr/>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stretch/>
        </p:blipFill>
        <p:spPr bwMode="auto">
          <a:xfrm>
            <a:off x="6705600" y="5686425"/>
            <a:ext cx="3048000" cy="16287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Box 2"/>
          <p:cNvSpPr txBox="1"/>
          <p:nvPr/>
        </p:nvSpPr>
        <p:spPr bwMode="auto">
          <a:xfrm>
            <a:off x="2364365" y="566239"/>
            <a:ext cx="5024870" cy="462120"/>
          </a:xfrm>
          <a:prstGeom prst="rect">
            <a:avLst/>
          </a:prstGeom>
        </p:spPr>
        <p:txBody>
          <a:bodyPr lIns="0" tIns="0" rIns="0" bIns="0" rtlCol="0" anchor="t">
            <a:spAutoFit/>
          </a:bodyPr>
          <a:lstStyle/>
          <a:p>
            <a:pPr algn="ctr">
              <a:lnSpc>
                <a:spcPts val="3671"/>
              </a:lnSpc>
              <a:defRPr/>
            </a:pPr>
            <a:r>
              <a:rPr lang="en-US" sz="3050" dirty="0" err="1">
                <a:solidFill>
                  <a:srgbClr val="0C45A6"/>
                </a:solidFill>
              </a:rPr>
              <a:t>Weiterführende</a:t>
            </a:r>
            <a:r>
              <a:rPr lang="en-US" sz="3050" dirty="0">
                <a:solidFill>
                  <a:srgbClr val="0C45A6"/>
                </a:solidFill>
              </a:rPr>
              <a:t> Links</a:t>
            </a:r>
            <a:endParaRPr dirty="0"/>
          </a:p>
        </p:txBody>
      </p:sp>
      <p:grpSp>
        <p:nvGrpSpPr>
          <p:cNvPr id="3" name="Group 3"/>
          <p:cNvGrpSpPr/>
          <p:nvPr/>
        </p:nvGrpSpPr>
        <p:grpSpPr bwMode="auto">
          <a:xfrm>
            <a:off x="4661821" y="1301280"/>
            <a:ext cx="429958" cy="44554"/>
            <a:chOff x="0" y="0"/>
            <a:chExt cx="573277" cy="59405"/>
          </a:xfrm>
        </p:grpSpPr>
        <p:sp>
          <p:nvSpPr>
            <p:cNvPr id="4" name="Freeform 4"/>
            <p:cNvSpPr/>
            <p:nvPr/>
          </p:nvSpPr>
          <p:spPr bwMode="auto">
            <a:xfrm>
              <a:off x="0" y="0"/>
              <a:ext cx="573278" cy="59436"/>
            </a:xfrm>
            <a:custGeom>
              <a:avLst/>
              <a:gdLst/>
              <a:ahLst/>
              <a:cxnLst/>
              <a:rect l="l" t="t" r="r" b="b"/>
              <a:pathLst>
                <a:path w="573278" h="59436" extrusionOk="0">
                  <a:moveTo>
                    <a:pt x="0" y="0"/>
                  </a:moveTo>
                  <a:lnTo>
                    <a:pt x="573278" y="0"/>
                  </a:lnTo>
                  <a:lnTo>
                    <a:pt x="573278" y="59436"/>
                  </a:lnTo>
                  <a:lnTo>
                    <a:pt x="0" y="59436"/>
                  </a:lnTo>
                  <a:close/>
                </a:path>
              </a:pathLst>
            </a:custGeom>
            <a:solidFill>
              <a:srgbClr val="0C45A6"/>
            </a:solidFill>
          </p:spPr>
        </p:sp>
      </p:grpSp>
      <p:sp>
        <p:nvSpPr>
          <p:cNvPr id="5" name="TextBox 5"/>
          <p:cNvSpPr txBox="1"/>
          <p:nvPr/>
        </p:nvSpPr>
        <p:spPr bwMode="auto">
          <a:xfrm>
            <a:off x="1655848" y="1785392"/>
            <a:ext cx="5024870" cy="3908121"/>
          </a:xfrm>
          <a:prstGeom prst="rect">
            <a:avLst/>
          </a:prstGeom>
        </p:spPr>
        <p:txBody>
          <a:bodyPr lIns="0" tIns="0" rIns="0" bIns="0" rtlCol="0" anchor="t">
            <a:spAutoFit/>
          </a:bodyPr>
          <a:lstStyle/>
          <a:p>
            <a:pPr>
              <a:lnSpc>
                <a:spcPts val="1630"/>
              </a:lnSpc>
              <a:defRPr/>
            </a:pPr>
            <a:r>
              <a:rPr lang="en-US" sz="1400" dirty="0">
                <a:solidFill>
                  <a:srgbClr val="16214B"/>
                </a:solidFill>
              </a:rPr>
              <a:t>E-</a:t>
            </a:r>
            <a:r>
              <a:rPr lang="en-US" sz="1400" dirty="0" err="1">
                <a:solidFill>
                  <a:srgbClr val="16214B"/>
                </a:solidFill>
              </a:rPr>
              <a:t>Partizipation</a:t>
            </a:r>
            <a:endParaRPr lang="en-US" sz="1400" dirty="0">
              <a:solidFill>
                <a:srgbClr val="16214B"/>
              </a:solidFill>
            </a:endParaRPr>
          </a:p>
          <a:p>
            <a:pPr>
              <a:lnSpc>
                <a:spcPts val="1630"/>
              </a:lnSpc>
              <a:defRPr/>
            </a:pPr>
            <a:endParaRPr lang="en-US" sz="1400" dirty="0">
              <a:solidFill>
                <a:srgbClr val="16214B"/>
              </a:solidFill>
            </a:endParaRPr>
          </a:p>
          <a:p>
            <a:pPr>
              <a:lnSpc>
                <a:spcPts val="1630"/>
              </a:lnSpc>
              <a:defRPr/>
            </a:pPr>
            <a:r>
              <a:rPr lang="en-US" sz="1400" dirty="0">
                <a:solidFill>
                  <a:srgbClr val="16214B"/>
                </a:solidFill>
              </a:rPr>
              <a:t>Informationspapier der Vereinten Nationen (Englisch)</a:t>
            </a:r>
          </a:p>
          <a:p>
            <a:pPr>
              <a:lnSpc>
                <a:spcPts val="1630"/>
              </a:lnSpc>
              <a:defRPr/>
            </a:pPr>
            <a:r>
              <a:rPr lang="en-US" sz="1400" u="sng" dirty="0">
                <a:solidFill>
                  <a:srgbClr val="16214B"/>
                </a:solidFill>
                <a:hlinkClick r:id="rId2"/>
              </a:rPr>
              <a:t>https://www.un.org/esa/desa/papers/2020/wp163_2020.pdf</a:t>
            </a:r>
            <a:r>
              <a:rPr lang="en-US" sz="1400" dirty="0">
                <a:solidFill>
                  <a:srgbClr val="16214B"/>
                </a:solidFill>
                <a:hlinkClick r:id="rId2"/>
              </a:rPr>
              <a:t> </a:t>
            </a:r>
            <a:endParaRPr lang="en-US" sz="1400" dirty="0">
              <a:solidFill>
                <a:srgbClr val="16214B"/>
              </a:solidFill>
            </a:endParaRPr>
          </a:p>
          <a:p>
            <a:pPr>
              <a:lnSpc>
                <a:spcPts val="1630"/>
              </a:lnSpc>
              <a:defRPr/>
            </a:pPr>
            <a:endParaRPr lang="en-US" sz="1400" dirty="0">
              <a:solidFill>
                <a:srgbClr val="16214B"/>
              </a:solidFill>
            </a:endParaRPr>
          </a:p>
          <a:p>
            <a:pPr>
              <a:lnSpc>
                <a:spcPts val="1630"/>
              </a:lnSpc>
              <a:defRPr/>
            </a:pPr>
            <a:r>
              <a:rPr lang="en-US" sz="1400" dirty="0" err="1">
                <a:solidFill>
                  <a:srgbClr val="16214B"/>
                </a:solidFill>
              </a:rPr>
              <a:t>Mehr</a:t>
            </a:r>
            <a:r>
              <a:rPr lang="en-US" sz="1400" dirty="0">
                <a:solidFill>
                  <a:srgbClr val="16214B"/>
                </a:solidFill>
              </a:rPr>
              <a:t> </a:t>
            </a:r>
            <a:r>
              <a:rPr lang="en-US" sz="1400" dirty="0" err="1">
                <a:solidFill>
                  <a:srgbClr val="16214B"/>
                </a:solidFill>
              </a:rPr>
              <a:t>Informationen</a:t>
            </a:r>
            <a:r>
              <a:rPr lang="en-US" sz="1400" dirty="0">
                <a:solidFill>
                  <a:srgbClr val="16214B"/>
                </a:solidFill>
              </a:rPr>
              <a:t> </a:t>
            </a:r>
            <a:r>
              <a:rPr lang="en-US" sz="1400" dirty="0" err="1">
                <a:solidFill>
                  <a:srgbClr val="16214B"/>
                </a:solidFill>
              </a:rPr>
              <a:t>zu</a:t>
            </a:r>
            <a:r>
              <a:rPr lang="en-US" sz="1400" dirty="0">
                <a:solidFill>
                  <a:srgbClr val="16214B"/>
                </a:solidFill>
              </a:rPr>
              <a:t> E-</a:t>
            </a:r>
            <a:r>
              <a:rPr lang="en-US" sz="1400" dirty="0" err="1">
                <a:solidFill>
                  <a:srgbClr val="16214B"/>
                </a:solidFill>
              </a:rPr>
              <a:t>Partizipation</a:t>
            </a:r>
            <a:r>
              <a:rPr lang="en-US" sz="1400" dirty="0">
                <a:solidFill>
                  <a:srgbClr val="16214B"/>
                </a:solidFill>
              </a:rPr>
              <a:t> und E-Governance</a:t>
            </a:r>
          </a:p>
          <a:p>
            <a:pPr>
              <a:lnSpc>
                <a:spcPts val="1630"/>
              </a:lnSpc>
              <a:defRPr/>
            </a:pPr>
            <a:r>
              <a:rPr lang="en-US" sz="1400" dirty="0">
                <a:solidFill>
                  <a:srgbClr val="16214B"/>
                </a:solidFill>
                <a:hlinkClick r:id="rId3"/>
              </a:rPr>
              <a:t>https://</a:t>
            </a:r>
            <a:r>
              <a:rPr lang="en-US" sz="1400" dirty="0" err="1">
                <a:solidFill>
                  <a:srgbClr val="16214B"/>
                </a:solidFill>
                <a:hlinkClick r:id="rId3"/>
              </a:rPr>
              <a:t>www.lpb-bw.de</a:t>
            </a:r>
            <a:r>
              <a:rPr lang="en-US" sz="1400" dirty="0">
                <a:solidFill>
                  <a:srgbClr val="16214B"/>
                </a:solidFill>
                <a:hlinkClick r:id="rId3"/>
              </a:rPr>
              <a:t>/</a:t>
            </a:r>
            <a:r>
              <a:rPr lang="en-US" sz="1400" dirty="0" err="1">
                <a:solidFill>
                  <a:srgbClr val="16214B"/>
                </a:solidFill>
                <a:hlinkClick r:id="rId3"/>
              </a:rPr>
              <a:t>demokratie</a:t>
            </a:r>
            <a:r>
              <a:rPr lang="en-US" sz="1400" dirty="0">
                <a:solidFill>
                  <a:srgbClr val="16214B"/>
                </a:solidFill>
                <a:hlinkClick r:id="rId3"/>
              </a:rPr>
              <a:t>-digital</a:t>
            </a:r>
            <a:endParaRPr lang="en-US" sz="1400" dirty="0">
              <a:solidFill>
                <a:srgbClr val="16214B"/>
              </a:solidFill>
            </a:endParaRPr>
          </a:p>
          <a:p>
            <a:pPr>
              <a:lnSpc>
                <a:spcPts val="1630"/>
              </a:lnSpc>
              <a:defRPr/>
            </a:pPr>
            <a:endParaRPr lang="en-US" sz="1400" dirty="0">
              <a:solidFill>
                <a:srgbClr val="16214B"/>
              </a:solidFill>
            </a:endParaRPr>
          </a:p>
          <a:p>
            <a:pPr>
              <a:lnSpc>
                <a:spcPts val="1630"/>
              </a:lnSpc>
              <a:defRPr/>
            </a:pPr>
            <a:r>
              <a:rPr lang="en-US" sz="1400" dirty="0">
                <a:solidFill>
                  <a:srgbClr val="16214B"/>
                </a:solidFill>
              </a:rPr>
              <a:t>E-</a:t>
            </a:r>
            <a:r>
              <a:rPr lang="en-US" sz="1400" dirty="0" err="1">
                <a:solidFill>
                  <a:srgbClr val="16214B"/>
                </a:solidFill>
              </a:rPr>
              <a:t>Partizipation</a:t>
            </a:r>
            <a:r>
              <a:rPr lang="en-US" sz="1400" dirty="0">
                <a:solidFill>
                  <a:srgbClr val="16214B"/>
                </a:solidFill>
              </a:rPr>
              <a:t> in </a:t>
            </a:r>
            <a:r>
              <a:rPr lang="en-US" sz="1400" dirty="0" err="1">
                <a:solidFill>
                  <a:srgbClr val="16214B"/>
                </a:solidFill>
              </a:rPr>
              <a:t>anderen</a:t>
            </a:r>
            <a:r>
              <a:rPr lang="en-US" sz="1400" dirty="0">
                <a:solidFill>
                  <a:srgbClr val="16214B"/>
                </a:solidFill>
              </a:rPr>
              <a:t> </a:t>
            </a:r>
            <a:r>
              <a:rPr lang="en-US" sz="1400" dirty="0" err="1">
                <a:solidFill>
                  <a:srgbClr val="16214B"/>
                </a:solidFill>
              </a:rPr>
              <a:t>Ländern</a:t>
            </a:r>
            <a:endParaRPr lang="en-US" sz="1400" dirty="0">
              <a:solidFill>
                <a:srgbClr val="16214B"/>
              </a:solidFill>
            </a:endParaRPr>
          </a:p>
          <a:p>
            <a:pPr>
              <a:lnSpc>
                <a:spcPts val="1630"/>
              </a:lnSpc>
              <a:defRPr/>
            </a:pPr>
            <a:endParaRPr lang="en-US" sz="1400" dirty="0">
              <a:solidFill>
                <a:srgbClr val="16214B"/>
              </a:solidFill>
            </a:endParaRPr>
          </a:p>
          <a:p>
            <a:pPr>
              <a:lnSpc>
                <a:spcPts val="1630"/>
              </a:lnSpc>
              <a:defRPr/>
            </a:pPr>
            <a:r>
              <a:rPr lang="en-US" sz="1400" dirty="0">
                <a:solidFill>
                  <a:srgbClr val="16214B"/>
                </a:solidFill>
              </a:rPr>
              <a:t>Stadt Zürich: </a:t>
            </a:r>
            <a:r>
              <a:rPr lang="en-US" sz="1400" dirty="0">
                <a:solidFill>
                  <a:srgbClr val="16214B"/>
                </a:solidFill>
                <a:hlinkClick r:id="rId4"/>
              </a:rPr>
              <a:t>https://www.stadt-zuerich.ch/prd/de/index/stadtentwicklung/gesellschaft-und-raum/einbezug-quartiere/beteiligungsprozesse/epartizipation.html</a:t>
            </a:r>
            <a:endParaRPr lang="en-US" sz="1400" dirty="0">
              <a:solidFill>
                <a:srgbClr val="16214B"/>
              </a:solidFill>
            </a:endParaRPr>
          </a:p>
          <a:p>
            <a:pPr>
              <a:lnSpc>
                <a:spcPts val="1630"/>
              </a:lnSpc>
              <a:defRPr/>
            </a:pPr>
            <a:endParaRPr lang="en-US" sz="1400" dirty="0">
              <a:solidFill>
                <a:srgbClr val="16214B"/>
              </a:solidFill>
            </a:endParaRPr>
          </a:p>
          <a:p>
            <a:pPr>
              <a:lnSpc>
                <a:spcPts val="1630"/>
              </a:lnSpc>
              <a:defRPr/>
            </a:pPr>
            <a:r>
              <a:rPr lang="de-DE" sz="1400" dirty="0"/>
              <a:t>Stadt Barcelona: </a:t>
            </a:r>
            <a:r>
              <a:rPr lang="de-DE" sz="1400" dirty="0">
                <a:hlinkClick r:id="rId5"/>
              </a:rPr>
              <a:t>https://ajuntament.barcelona.cat/participaciociutadana/en</a:t>
            </a:r>
            <a:endParaRPr lang="de-DE" sz="1400" dirty="0"/>
          </a:p>
          <a:p>
            <a:pPr>
              <a:lnSpc>
                <a:spcPts val="1630"/>
              </a:lnSpc>
              <a:defRPr/>
            </a:pPr>
            <a:endParaRPr lang="de-DE" dirty="0"/>
          </a:p>
          <a:p>
            <a:pPr>
              <a:lnSpc>
                <a:spcPts val="1630"/>
              </a:lnSpc>
              <a:defRPr/>
            </a:pPr>
            <a:endParaRPr lang="de-DE" dirty="0"/>
          </a:p>
          <a:p>
            <a:pPr>
              <a:lnSpc>
                <a:spcPts val="1630"/>
              </a:lnSpc>
              <a:defRPr/>
            </a:pPr>
            <a:endParaRPr dirty="0"/>
          </a:p>
        </p:txBody>
      </p:sp>
      <p:cxnSp>
        <p:nvCxnSpPr>
          <p:cNvPr id="6" name="Straight Connector 5"/>
          <p:cNvCxnSpPr>
            <a:cxnSpLocks/>
          </p:cNvCxnSpPr>
          <p:nvPr/>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6"/>
          <a:stretch/>
        </p:blipFill>
        <p:spPr bwMode="auto">
          <a:xfrm>
            <a:off x="6705600" y="5686425"/>
            <a:ext cx="3048000" cy="16287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 name="Group 2"/>
          <p:cNvGrpSpPr/>
          <p:nvPr/>
        </p:nvGrpSpPr>
        <p:grpSpPr bwMode="auto">
          <a:xfrm>
            <a:off x="4477351" y="0"/>
            <a:ext cx="5276249" cy="7315200"/>
            <a:chOff x="0" y="0"/>
            <a:chExt cx="7034999" cy="9753600"/>
          </a:xfrm>
        </p:grpSpPr>
        <p:sp>
          <p:nvSpPr>
            <p:cNvPr id="3" name="Freeform 3"/>
            <p:cNvSpPr/>
            <p:nvPr/>
          </p:nvSpPr>
          <p:spPr bwMode="auto">
            <a:xfrm>
              <a:off x="0" y="0"/>
              <a:ext cx="7035038" cy="9753600"/>
            </a:xfrm>
            <a:custGeom>
              <a:avLst/>
              <a:gdLst/>
              <a:ahLst/>
              <a:cxnLst/>
              <a:rect l="l" t="t" r="r" b="b"/>
              <a:pathLst>
                <a:path w="7035038" h="9753600" extrusionOk="0">
                  <a:moveTo>
                    <a:pt x="0" y="0"/>
                  </a:moveTo>
                  <a:lnTo>
                    <a:pt x="7035038" y="0"/>
                  </a:lnTo>
                  <a:lnTo>
                    <a:pt x="7035038" y="9753600"/>
                  </a:lnTo>
                  <a:lnTo>
                    <a:pt x="0" y="9753600"/>
                  </a:lnTo>
                  <a:close/>
                </a:path>
              </a:pathLst>
            </a:custGeom>
            <a:solidFill>
              <a:srgbClr val="0C45A6"/>
            </a:solidFill>
          </p:spPr>
        </p:sp>
      </p:grpSp>
      <p:pic>
        <p:nvPicPr>
          <p:cNvPr id="6" name="Picture 6"/>
          <p:cNvPicPr>
            <a:picLocks noChangeAspect="1"/>
          </p:cNvPicPr>
          <p:nvPr/>
        </p:nvPicPr>
        <p:blipFill>
          <a:blip r:embed="rId2"/>
          <a:srcRect r="292" b="296"/>
          <a:stretch/>
        </p:blipFill>
        <p:spPr bwMode="auto">
          <a:xfrm>
            <a:off x="5142670" y="850189"/>
            <a:ext cx="4003083" cy="3998079"/>
          </a:xfrm>
          <a:prstGeom prst="rect">
            <a:avLst/>
          </a:prstGeom>
        </p:spPr>
      </p:pic>
      <p:sp>
        <p:nvSpPr>
          <p:cNvPr id="7" name="TextBox 7"/>
          <p:cNvSpPr txBox="1"/>
          <p:nvPr/>
        </p:nvSpPr>
        <p:spPr bwMode="auto">
          <a:xfrm>
            <a:off x="607847" y="731519"/>
            <a:ext cx="3933982" cy="551433"/>
          </a:xfrm>
          <a:prstGeom prst="rect">
            <a:avLst/>
          </a:prstGeom>
        </p:spPr>
        <p:txBody>
          <a:bodyPr lIns="0" tIns="0" rIns="0" bIns="0" rtlCol="0" anchor="t">
            <a:spAutoFit/>
          </a:bodyPr>
          <a:lstStyle/>
          <a:p>
            <a:pPr algn="l">
              <a:lnSpc>
                <a:spcPts val="4320"/>
              </a:lnSpc>
              <a:defRPr/>
            </a:pPr>
            <a:r>
              <a:rPr lang="de-DE" sz="4000" dirty="0">
                <a:solidFill>
                  <a:srgbClr val="0C45A6"/>
                </a:solidFill>
              </a:rPr>
              <a:t>Vereinsgründung</a:t>
            </a:r>
            <a:endParaRPr lang="de-DE" dirty="0"/>
          </a:p>
        </p:txBody>
      </p:sp>
      <p:sp>
        <p:nvSpPr>
          <p:cNvPr id="8" name="TextBox 8"/>
          <p:cNvSpPr txBox="1"/>
          <p:nvPr/>
        </p:nvSpPr>
        <p:spPr bwMode="auto">
          <a:xfrm>
            <a:off x="285717" y="3248056"/>
            <a:ext cx="4191631" cy="1599797"/>
          </a:xfrm>
          <a:prstGeom prst="rect">
            <a:avLst/>
          </a:prstGeom>
        </p:spPr>
        <p:txBody>
          <a:bodyPr wrap="square" lIns="0" tIns="0" rIns="0" bIns="0" rtlCol="0" anchor="t">
            <a:spAutoFit/>
          </a:bodyPr>
          <a:lstStyle/>
          <a:p>
            <a:pPr marL="350439" lvl="2" algn="l">
              <a:lnSpc>
                <a:spcPts val="3218"/>
              </a:lnSpc>
              <a:defRPr/>
            </a:pPr>
            <a:r>
              <a:rPr lang="de-DE" dirty="0"/>
              <a:t>1. Definition: Was ist ein Verein?</a:t>
            </a:r>
          </a:p>
          <a:p>
            <a:pPr marL="350439" lvl="2" algn="l">
              <a:lnSpc>
                <a:spcPts val="3218"/>
              </a:lnSpc>
              <a:defRPr/>
            </a:pPr>
            <a:r>
              <a:rPr lang="de-DE" dirty="0"/>
              <a:t>2. Länderspezifika: Wie gründe ich </a:t>
            </a:r>
          </a:p>
          <a:p>
            <a:pPr marL="350439" lvl="2" algn="l">
              <a:lnSpc>
                <a:spcPts val="3218"/>
              </a:lnSpc>
              <a:defRPr/>
            </a:pPr>
            <a:r>
              <a:rPr lang="de-DE" dirty="0"/>
              <a:t>    einen Verein/eine Organisation?</a:t>
            </a:r>
          </a:p>
          <a:p>
            <a:pPr marL="350439" lvl="2" algn="l">
              <a:lnSpc>
                <a:spcPts val="3218"/>
              </a:lnSpc>
              <a:defRPr/>
            </a:pPr>
            <a:r>
              <a:rPr lang="de-DE" dirty="0"/>
              <a:t>3. Methodik für eine Übung/Workshop</a:t>
            </a:r>
            <a:endParaRPr dirty="0"/>
          </a:p>
        </p:txBody>
      </p:sp>
      <p:cxnSp>
        <p:nvCxnSpPr>
          <p:cNvPr id="4" name="Straight Connector 3"/>
          <p:cNvCxnSpPr>
            <a:cxnSpLocks/>
          </p:cNvCxnSpPr>
          <p:nvPr/>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stretch/>
        </p:blipFill>
        <p:spPr bwMode="auto">
          <a:xfrm>
            <a:off x="6705600" y="5666372"/>
            <a:ext cx="3048000" cy="16287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 name="Group 2"/>
          <p:cNvGrpSpPr/>
          <p:nvPr/>
        </p:nvGrpSpPr>
        <p:grpSpPr bwMode="auto">
          <a:xfrm>
            <a:off x="1098879" y="4953000"/>
            <a:ext cx="565635" cy="66660"/>
            <a:chOff x="0" y="0"/>
            <a:chExt cx="754180" cy="88880"/>
          </a:xfrm>
        </p:grpSpPr>
        <p:sp>
          <p:nvSpPr>
            <p:cNvPr id="3" name="Freeform 3"/>
            <p:cNvSpPr/>
            <p:nvPr/>
          </p:nvSpPr>
          <p:spPr bwMode="auto">
            <a:xfrm>
              <a:off x="0" y="0"/>
              <a:ext cx="754126" cy="88900"/>
            </a:xfrm>
            <a:custGeom>
              <a:avLst/>
              <a:gdLst/>
              <a:ahLst/>
              <a:cxnLst/>
              <a:rect l="l" t="t" r="r" b="b"/>
              <a:pathLst>
                <a:path w="754126" h="88900" extrusionOk="0">
                  <a:moveTo>
                    <a:pt x="0" y="0"/>
                  </a:moveTo>
                  <a:lnTo>
                    <a:pt x="754126" y="0"/>
                  </a:lnTo>
                  <a:lnTo>
                    <a:pt x="754126" y="88900"/>
                  </a:lnTo>
                  <a:lnTo>
                    <a:pt x="0" y="88900"/>
                  </a:lnTo>
                  <a:close/>
                </a:path>
              </a:pathLst>
            </a:custGeom>
            <a:solidFill>
              <a:srgbClr val="0C45A6"/>
            </a:solidFill>
          </p:spPr>
        </p:sp>
      </p:grpSp>
      <p:pic>
        <p:nvPicPr>
          <p:cNvPr id="4" name="Picture 4"/>
          <p:cNvPicPr>
            <a:picLocks noChangeAspect="1"/>
          </p:cNvPicPr>
          <p:nvPr/>
        </p:nvPicPr>
        <p:blipFill>
          <a:blip r:embed="rId2"/>
          <a:srcRect r="259" b="328"/>
          <a:stretch/>
        </p:blipFill>
        <p:spPr bwMode="auto">
          <a:xfrm>
            <a:off x="4744995" y="2278277"/>
            <a:ext cx="3344091" cy="2926080"/>
          </a:xfrm>
          <a:prstGeom prst="rect">
            <a:avLst/>
          </a:prstGeom>
        </p:spPr>
      </p:pic>
      <p:sp>
        <p:nvSpPr>
          <p:cNvPr id="5" name="TextBox 5"/>
          <p:cNvSpPr txBox="1"/>
          <p:nvPr/>
        </p:nvSpPr>
        <p:spPr bwMode="auto">
          <a:xfrm>
            <a:off x="894065" y="791416"/>
            <a:ext cx="4853952" cy="538609"/>
          </a:xfrm>
          <a:prstGeom prst="rect">
            <a:avLst/>
          </a:prstGeom>
        </p:spPr>
        <p:txBody>
          <a:bodyPr lIns="0" tIns="0" rIns="0" bIns="0" rtlCol="0" anchor="t">
            <a:spAutoFit/>
          </a:bodyPr>
          <a:lstStyle/>
          <a:p>
            <a:pPr algn="l">
              <a:lnSpc>
                <a:spcPts val="4200"/>
              </a:lnSpc>
              <a:defRPr/>
            </a:pPr>
            <a:r>
              <a:rPr lang="en-US" sz="3500" dirty="0">
                <a:solidFill>
                  <a:srgbClr val="0C45A6"/>
                </a:solidFill>
              </a:rPr>
              <a:t>Was </a:t>
            </a:r>
            <a:r>
              <a:rPr lang="en-US" sz="3500" dirty="0" err="1">
                <a:solidFill>
                  <a:srgbClr val="0C45A6"/>
                </a:solidFill>
              </a:rPr>
              <a:t>ist</a:t>
            </a:r>
            <a:r>
              <a:rPr lang="en-US" sz="3500" dirty="0">
                <a:solidFill>
                  <a:srgbClr val="0C45A6"/>
                </a:solidFill>
              </a:rPr>
              <a:t> </a:t>
            </a:r>
            <a:r>
              <a:rPr lang="en-US" sz="3500" dirty="0" err="1">
                <a:solidFill>
                  <a:srgbClr val="0C45A6"/>
                </a:solidFill>
              </a:rPr>
              <a:t>ein</a:t>
            </a:r>
            <a:r>
              <a:rPr lang="en-US" sz="3500" dirty="0">
                <a:solidFill>
                  <a:srgbClr val="0C45A6"/>
                </a:solidFill>
              </a:rPr>
              <a:t> Verein?</a:t>
            </a:r>
            <a:endParaRPr dirty="0"/>
          </a:p>
        </p:txBody>
      </p:sp>
      <p:sp>
        <p:nvSpPr>
          <p:cNvPr id="6" name="TextBox 6"/>
          <p:cNvSpPr txBox="1"/>
          <p:nvPr/>
        </p:nvSpPr>
        <p:spPr bwMode="auto">
          <a:xfrm>
            <a:off x="894065" y="5353702"/>
            <a:ext cx="4133727" cy="1077218"/>
          </a:xfrm>
          <a:prstGeom prst="rect">
            <a:avLst/>
          </a:prstGeom>
        </p:spPr>
        <p:txBody>
          <a:bodyPr lIns="0" tIns="0" rIns="0" bIns="0" rtlCol="0" anchor="t">
            <a:spAutoFit/>
          </a:bodyPr>
          <a:lstStyle/>
          <a:p>
            <a:pPr marL="514351" lvl="2" indent="-285750" algn="l">
              <a:lnSpc>
                <a:spcPts val="2100"/>
              </a:lnSpc>
              <a:buFont typeface="Arial"/>
              <a:buChar char="•"/>
              <a:defRPr/>
            </a:pPr>
            <a:r>
              <a:rPr lang="de-DE" dirty="0"/>
              <a:t>Der Verein als Rechtsperson</a:t>
            </a:r>
          </a:p>
          <a:p>
            <a:pPr marL="514351" lvl="2" indent="-285750" algn="l">
              <a:lnSpc>
                <a:spcPts val="2100"/>
              </a:lnSpc>
              <a:buFont typeface="Arial"/>
              <a:buChar char="•"/>
              <a:defRPr/>
            </a:pPr>
            <a:r>
              <a:rPr lang="de-DE" dirty="0"/>
              <a:t>Länderspezifika: Wie Sie eine Verein in Deutschland</a:t>
            </a:r>
          </a:p>
          <a:p>
            <a:pPr marL="514351" lvl="2" indent="-285750" algn="l">
              <a:lnSpc>
                <a:spcPts val="2100"/>
              </a:lnSpc>
              <a:buFont typeface="Arial"/>
              <a:buChar char="•"/>
              <a:defRPr/>
            </a:pPr>
            <a:r>
              <a:rPr lang="de-DE" dirty="0"/>
              <a:t>Weiterführende Links zur Vertiefung</a:t>
            </a:r>
            <a:endParaRPr dirty="0"/>
          </a:p>
        </p:txBody>
      </p:sp>
      <p:cxnSp>
        <p:nvCxnSpPr>
          <p:cNvPr id="8" name="Straight Connector 7"/>
          <p:cNvCxnSpPr>
            <a:cxnSpLocks/>
          </p:cNvCxnSpPr>
          <p:nvPr/>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p:blipFill>
        <p:spPr bwMode="auto">
          <a:xfrm>
            <a:off x="6705600" y="5686425"/>
            <a:ext cx="3048000" cy="16287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4"/>
          <p:cNvPicPr>
            <a:picLocks noChangeAspect="1"/>
          </p:cNvPicPr>
          <p:nvPr/>
        </p:nvPicPr>
        <p:blipFill>
          <a:blip r:embed="rId2"/>
          <a:srcRect r="259" b="328"/>
          <a:stretch/>
        </p:blipFill>
        <p:spPr bwMode="auto">
          <a:xfrm>
            <a:off x="5334000" y="2194560"/>
            <a:ext cx="3344091" cy="2926080"/>
          </a:xfrm>
          <a:prstGeom prst="rect">
            <a:avLst/>
          </a:prstGeom>
        </p:spPr>
      </p:pic>
      <p:sp>
        <p:nvSpPr>
          <p:cNvPr id="5" name="TextBox 5"/>
          <p:cNvSpPr txBox="1"/>
          <p:nvPr/>
        </p:nvSpPr>
        <p:spPr bwMode="auto">
          <a:xfrm>
            <a:off x="838200" y="857306"/>
            <a:ext cx="4853952" cy="1077218"/>
          </a:xfrm>
          <a:prstGeom prst="rect">
            <a:avLst/>
          </a:prstGeom>
        </p:spPr>
        <p:txBody>
          <a:bodyPr lIns="0" tIns="0" rIns="0" bIns="0" rtlCol="0" anchor="t">
            <a:spAutoFit/>
          </a:bodyPr>
          <a:lstStyle/>
          <a:p>
            <a:pPr algn="l">
              <a:lnSpc>
                <a:spcPts val="4200"/>
              </a:lnSpc>
              <a:defRPr/>
            </a:pPr>
            <a:r>
              <a:rPr lang="de-DE" sz="3500" dirty="0">
                <a:solidFill>
                  <a:schemeClr val="tx2">
                    <a:lumMod val="75000"/>
                  </a:schemeClr>
                </a:solidFill>
              </a:rPr>
              <a:t>Warum sollten Sie einen Verein gründen? </a:t>
            </a:r>
            <a:endParaRPr lang="de-DE" dirty="0"/>
          </a:p>
        </p:txBody>
      </p:sp>
      <p:sp>
        <p:nvSpPr>
          <p:cNvPr id="6" name="TextBox 6"/>
          <p:cNvSpPr txBox="1"/>
          <p:nvPr/>
        </p:nvSpPr>
        <p:spPr bwMode="auto">
          <a:xfrm>
            <a:off x="605589" y="2411123"/>
            <a:ext cx="4267200" cy="2693045"/>
          </a:xfrm>
          <a:prstGeom prst="rect">
            <a:avLst/>
          </a:prstGeom>
        </p:spPr>
        <p:txBody>
          <a:bodyPr wrap="square" lIns="0" tIns="0" rIns="0" bIns="0" rtlCol="0" anchor="t">
            <a:spAutoFit/>
          </a:bodyPr>
          <a:lstStyle/>
          <a:p>
            <a:pPr marL="228601" lvl="2" algn="l">
              <a:lnSpc>
                <a:spcPts val="2100"/>
              </a:lnSpc>
              <a:defRPr/>
            </a:pPr>
            <a:r>
              <a:rPr lang="de-DE" dirty="0"/>
              <a:t>Die Antworten werden hier gegeben:</a:t>
            </a:r>
          </a:p>
          <a:p>
            <a:pPr marL="228601" lvl="2" algn="l">
              <a:lnSpc>
                <a:spcPts val="2100"/>
              </a:lnSpc>
              <a:defRPr/>
            </a:pPr>
            <a:endParaRPr lang="de-DE" dirty="0"/>
          </a:p>
          <a:p>
            <a:pPr marL="514351" lvl="2" indent="-285750" algn="l">
              <a:lnSpc>
                <a:spcPts val="2100"/>
              </a:lnSpc>
              <a:buFont typeface="Arial" panose="020B0604020202020204" pitchFamily="34" charset="0"/>
              <a:buChar char="•"/>
              <a:defRPr/>
            </a:pPr>
            <a:r>
              <a:rPr lang="de-DE" dirty="0"/>
              <a:t>Gemeinsame Lobby- und Interessenvertretung</a:t>
            </a:r>
          </a:p>
          <a:p>
            <a:pPr marL="514351" lvl="2" indent="-285750" algn="l">
              <a:lnSpc>
                <a:spcPts val="2100"/>
              </a:lnSpc>
              <a:buFont typeface="Arial" panose="020B0604020202020204" pitchFamily="34" charset="0"/>
              <a:buChar char="•"/>
              <a:defRPr/>
            </a:pPr>
            <a:r>
              <a:rPr lang="de-DE" dirty="0"/>
              <a:t>Rechtspersönlichkeit erforderlich z. B. für Projekte, Fundraising</a:t>
            </a:r>
          </a:p>
          <a:p>
            <a:pPr marL="514351" lvl="2" indent="-285750" algn="l">
              <a:lnSpc>
                <a:spcPts val="2100"/>
              </a:lnSpc>
              <a:buFont typeface="Arial" panose="020B0604020202020204" pitchFamily="34" charset="0"/>
              <a:buChar char="•"/>
              <a:defRPr/>
            </a:pPr>
            <a:r>
              <a:rPr lang="de-DE" dirty="0"/>
              <a:t>In einem Verein können die Rollen besser verteilt werden und der Zweck und die Ziele der Arbeit sind in der Satzung der Organisation festgelegt.</a:t>
            </a:r>
            <a:endParaRPr dirty="0"/>
          </a:p>
        </p:txBody>
      </p:sp>
      <p:pic>
        <p:nvPicPr>
          <p:cNvPr id="3" name="Picture 2"/>
          <p:cNvPicPr>
            <a:picLocks noChangeAspect="1"/>
          </p:cNvPicPr>
          <p:nvPr/>
        </p:nvPicPr>
        <p:blipFill>
          <a:blip r:embed="rId3"/>
          <a:stretch/>
        </p:blipFill>
        <p:spPr bwMode="auto">
          <a:xfrm>
            <a:off x="6705600" y="5686425"/>
            <a:ext cx="3048000" cy="1628775"/>
          </a:xfrm>
          <a:prstGeom prst="rect">
            <a:avLst/>
          </a:prstGeom>
        </p:spPr>
      </p:pic>
      <p:cxnSp>
        <p:nvCxnSpPr>
          <p:cNvPr id="8" name="Straight Connector 7"/>
          <p:cNvCxnSpPr>
            <a:cxnSpLocks/>
          </p:cNvCxnSpPr>
          <p:nvPr/>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Box 2"/>
          <p:cNvSpPr txBox="1"/>
          <p:nvPr/>
        </p:nvSpPr>
        <p:spPr bwMode="auto">
          <a:xfrm>
            <a:off x="838200" y="967622"/>
            <a:ext cx="7390847" cy="538609"/>
          </a:xfrm>
          <a:prstGeom prst="rect">
            <a:avLst/>
          </a:prstGeom>
        </p:spPr>
        <p:txBody>
          <a:bodyPr lIns="0" tIns="0" rIns="0" bIns="0" rtlCol="0" anchor="t">
            <a:spAutoFit/>
          </a:bodyPr>
          <a:lstStyle/>
          <a:p>
            <a:pPr algn="ctr">
              <a:lnSpc>
                <a:spcPts val="4200"/>
              </a:lnSpc>
              <a:defRPr/>
            </a:pPr>
            <a:r>
              <a:rPr lang="de-DE" sz="3500" dirty="0">
                <a:solidFill>
                  <a:srgbClr val="0C45A6"/>
                </a:solidFill>
              </a:rPr>
              <a:t>Der Verein als juristische Person(1)</a:t>
            </a:r>
            <a:endParaRPr lang="de-DE" dirty="0"/>
          </a:p>
        </p:txBody>
      </p:sp>
      <p:grpSp>
        <p:nvGrpSpPr>
          <p:cNvPr id="3" name="Group 3"/>
          <p:cNvGrpSpPr/>
          <p:nvPr/>
        </p:nvGrpSpPr>
        <p:grpSpPr bwMode="auto">
          <a:xfrm>
            <a:off x="4059832" y="2495568"/>
            <a:ext cx="632405" cy="65533"/>
            <a:chOff x="0" y="0"/>
            <a:chExt cx="843207" cy="87377"/>
          </a:xfrm>
        </p:grpSpPr>
        <p:sp>
          <p:nvSpPr>
            <p:cNvPr id="4" name="Freeform 4"/>
            <p:cNvSpPr/>
            <p:nvPr/>
          </p:nvSpPr>
          <p:spPr bwMode="auto">
            <a:xfrm>
              <a:off x="0" y="0"/>
              <a:ext cx="843153" cy="87376"/>
            </a:xfrm>
            <a:custGeom>
              <a:avLst/>
              <a:gdLst/>
              <a:ahLst/>
              <a:cxnLst/>
              <a:rect l="l" t="t" r="r" b="b"/>
              <a:pathLst>
                <a:path w="843153" h="87376" extrusionOk="0">
                  <a:moveTo>
                    <a:pt x="0" y="0"/>
                  </a:moveTo>
                  <a:lnTo>
                    <a:pt x="843153" y="0"/>
                  </a:lnTo>
                  <a:lnTo>
                    <a:pt x="843153" y="87376"/>
                  </a:lnTo>
                  <a:lnTo>
                    <a:pt x="0" y="87376"/>
                  </a:lnTo>
                  <a:close/>
                </a:path>
              </a:pathLst>
            </a:custGeom>
            <a:solidFill>
              <a:srgbClr val="0C45A6"/>
            </a:solidFill>
          </p:spPr>
        </p:sp>
      </p:grpSp>
      <p:pic>
        <p:nvPicPr>
          <p:cNvPr id="8" name="Picture 8"/>
          <p:cNvPicPr>
            <a:picLocks noChangeAspect="1"/>
          </p:cNvPicPr>
          <p:nvPr/>
        </p:nvPicPr>
        <p:blipFill>
          <a:blip r:embed="rId2"/>
          <a:srcRect r="355" b="385"/>
          <a:stretch/>
        </p:blipFill>
        <p:spPr bwMode="auto">
          <a:xfrm>
            <a:off x="5451956" y="2750142"/>
            <a:ext cx="3388327" cy="2177000"/>
          </a:xfrm>
          <a:prstGeom prst="rect">
            <a:avLst/>
          </a:prstGeom>
        </p:spPr>
      </p:pic>
      <p:sp>
        <p:nvSpPr>
          <p:cNvPr id="9" name="TextBox 9"/>
          <p:cNvSpPr txBox="1"/>
          <p:nvPr/>
        </p:nvSpPr>
        <p:spPr bwMode="auto">
          <a:xfrm>
            <a:off x="680611" y="3402476"/>
            <a:ext cx="4351822" cy="3231654"/>
          </a:xfrm>
          <a:prstGeom prst="rect">
            <a:avLst/>
          </a:prstGeom>
        </p:spPr>
        <p:txBody>
          <a:bodyPr lIns="0" tIns="0" rIns="0" bIns="0" rtlCol="0" anchor="t">
            <a:spAutoFit/>
          </a:bodyPr>
          <a:lstStyle/>
          <a:p>
            <a:pPr marL="514350" lvl="2" indent="-285750" algn="l">
              <a:lnSpc>
                <a:spcPts val="2100"/>
              </a:lnSpc>
              <a:buFont typeface="Arial"/>
              <a:buChar char="•"/>
              <a:defRPr/>
            </a:pPr>
            <a:r>
              <a:rPr lang="de-DE" dirty="0"/>
              <a:t>Der Verein ist eine Organisationsform für Projekte mit nichtwirtschaftlicher Ausrichtung (gemeinnütziger Verein),</a:t>
            </a:r>
          </a:p>
          <a:p>
            <a:pPr marL="514350" lvl="2" indent="-285750" algn="l">
              <a:lnSpc>
                <a:spcPts val="2100"/>
              </a:lnSpc>
              <a:buFont typeface="Arial"/>
              <a:buChar char="•"/>
              <a:defRPr/>
            </a:pPr>
            <a:r>
              <a:rPr lang="de-DE" dirty="0"/>
              <a:t>Der Verein kann eine relativ große Anzahl von Mitgliedern, mit einfachem Austritt und Eintritt von Mitgliedern (sog. öffentlicher Verein) sein</a:t>
            </a:r>
          </a:p>
          <a:p>
            <a:pPr marL="514350" lvl="2" indent="-285750" algn="l">
              <a:lnSpc>
                <a:spcPts val="2100"/>
              </a:lnSpc>
              <a:buFont typeface="Arial"/>
              <a:buChar char="•"/>
              <a:defRPr/>
            </a:pPr>
            <a:r>
              <a:rPr lang="de-DE" dirty="0"/>
              <a:t>Es gibt eine begrenzte Haftung für wirtschaftliche Risiken</a:t>
            </a:r>
          </a:p>
          <a:p>
            <a:pPr marL="514350" lvl="2" indent="-285750" algn="l">
              <a:lnSpc>
                <a:spcPts val="2100"/>
              </a:lnSpc>
              <a:buFont typeface="Arial"/>
              <a:buChar char="•"/>
              <a:defRPr/>
            </a:pPr>
            <a:r>
              <a:rPr lang="de-DE" dirty="0"/>
              <a:t>Ein Verein ist unkompliziert und kostengünstig zu gründen und kann flexibel organisiert werden.</a:t>
            </a:r>
            <a:endParaRPr dirty="0"/>
          </a:p>
        </p:txBody>
      </p:sp>
      <p:sp>
        <p:nvSpPr>
          <p:cNvPr id="10" name="TextBox 10"/>
          <p:cNvSpPr txBox="1"/>
          <p:nvPr/>
        </p:nvSpPr>
        <p:spPr bwMode="auto">
          <a:xfrm>
            <a:off x="1371600" y="2732550"/>
            <a:ext cx="1746423" cy="421269"/>
          </a:xfrm>
          <a:prstGeom prst="rect">
            <a:avLst/>
          </a:prstGeom>
        </p:spPr>
        <p:txBody>
          <a:bodyPr lIns="0" tIns="0" rIns="0" bIns="0" rtlCol="0" anchor="t">
            <a:spAutoFit/>
          </a:bodyPr>
          <a:lstStyle/>
          <a:p>
            <a:pPr algn="ctr">
              <a:lnSpc>
                <a:spcPts val="3499"/>
              </a:lnSpc>
              <a:defRPr/>
            </a:pPr>
            <a:r>
              <a:rPr lang="en-US" sz="2500">
                <a:solidFill>
                  <a:srgbClr val="0C45A6"/>
                </a:solidFill>
              </a:rPr>
              <a:t>Definition</a:t>
            </a:r>
            <a:endParaRPr/>
          </a:p>
        </p:txBody>
      </p:sp>
      <p:sp>
        <p:nvSpPr>
          <p:cNvPr id="11" name="TextBox 11"/>
          <p:cNvSpPr txBox="1"/>
          <p:nvPr/>
        </p:nvSpPr>
        <p:spPr bwMode="auto">
          <a:xfrm>
            <a:off x="7456410" y="5132761"/>
            <a:ext cx="1545273" cy="348044"/>
          </a:xfrm>
          <a:prstGeom prst="rect">
            <a:avLst/>
          </a:prstGeom>
        </p:spPr>
        <p:txBody>
          <a:bodyPr lIns="0" tIns="0" rIns="0" bIns="0" rtlCol="0" anchor="t">
            <a:spAutoFit/>
          </a:bodyPr>
          <a:lstStyle/>
          <a:p>
            <a:pPr algn="l">
              <a:lnSpc>
                <a:spcPts val="1400"/>
              </a:lnSpc>
              <a:defRPr/>
            </a:pPr>
            <a:r>
              <a:rPr lang="en-US" sz="900" dirty="0">
                <a:solidFill>
                  <a:srgbClr val="000000"/>
                </a:solidFill>
              </a:rPr>
              <a:t>Source: Wolfgang </a:t>
            </a:r>
            <a:r>
              <a:rPr lang="en-US" sz="900" dirty="0" err="1">
                <a:solidFill>
                  <a:srgbClr val="000000"/>
                </a:solidFill>
              </a:rPr>
              <a:t>Pfeffer</a:t>
            </a:r>
            <a:endParaRPr dirty="0"/>
          </a:p>
          <a:p>
            <a:pPr algn="l">
              <a:lnSpc>
                <a:spcPts val="1400"/>
              </a:lnSpc>
              <a:defRPr/>
            </a:pPr>
            <a:r>
              <a:rPr lang="en-US" sz="900" dirty="0">
                <a:solidFill>
                  <a:srgbClr val="000000"/>
                </a:solidFill>
                <a:hlinkClick r:id="rId3"/>
              </a:rPr>
              <a:t>www.vereinsknowhow.de</a:t>
            </a:r>
            <a:endParaRPr lang="en-US" sz="900" dirty="0">
              <a:solidFill>
                <a:srgbClr val="000000"/>
              </a:solidFill>
            </a:endParaRPr>
          </a:p>
        </p:txBody>
      </p:sp>
      <p:cxnSp>
        <p:nvCxnSpPr>
          <p:cNvPr id="5" name="Straight Connector 4"/>
          <p:cNvCxnSpPr>
            <a:cxnSpLocks/>
          </p:cNvCxnSpPr>
          <p:nvPr/>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a:stretch/>
        </p:blipFill>
        <p:spPr bwMode="auto">
          <a:xfrm>
            <a:off x="6705600" y="5686425"/>
            <a:ext cx="3048000" cy="16287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Box 2"/>
          <p:cNvSpPr txBox="1"/>
          <p:nvPr/>
        </p:nvSpPr>
        <p:spPr bwMode="auto">
          <a:xfrm>
            <a:off x="680611" y="1010671"/>
            <a:ext cx="7390847" cy="1077218"/>
          </a:xfrm>
          <a:prstGeom prst="rect">
            <a:avLst/>
          </a:prstGeom>
        </p:spPr>
        <p:txBody>
          <a:bodyPr lIns="0" tIns="0" rIns="0" bIns="0" rtlCol="0" anchor="t">
            <a:spAutoFit/>
          </a:bodyPr>
          <a:lstStyle/>
          <a:p>
            <a:pPr algn="ctr">
              <a:lnSpc>
                <a:spcPts val="4200"/>
              </a:lnSpc>
              <a:defRPr/>
            </a:pPr>
            <a:r>
              <a:rPr lang="de-DE" sz="3500" dirty="0">
                <a:solidFill>
                  <a:srgbClr val="0C45A6"/>
                </a:solidFill>
              </a:rPr>
              <a:t>Der Verein als juristische Person</a:t>
            </a:r>
            <a:endParaRPr lang="de-DE" sz="3600" dirty="0"/>
          </a:p>
          <a:p>
            <a:pPr algn="ctr">
              <a:lnSpc>
                <a:spcPts val="4200"/>
              </a:lnSpc>
              <a:defRPr/>
            </a:pPr>
            <a:r>
              <a:rPr lang="en-US" sz="3500" dirty="0">
                <a:solidFill>
                  <a:srgbClr val="0C45A6"/>
                </a:solidFill>
              </a:rPr>
              <a:t>(2)</a:t>
            </a:r>
            <a:endParaRPr dirty="0"/>
          </a:p>
        </p:txBody>
      </p:sp>
      <p:grpSp>
        <p:nvGrpSpPr>
          <p:cNvPr id="3" name="Group 3"/>
          <p:cNvGrpSpPr/>
          <p:nvPr/>
        </p:nvGrpSpPr>
        <p:grpSpPr bwMode="auto">
          <a:xfrm>
            <a:off x="4059832" y="2495568"/>
            <a:ext cx="632405" cy="65533"/>
            <a:chOff x="0" y="0"/>
            <a:chExt cx="843207" cy="87377"/>
          </a:xfrm>
        </p:grpSpPr>
        <p:sp>
          <p:nvSpPr>
            <p:cNvPr id="4" name="Freeform 4"/>
            <p:cNvSpPr/>
            <p:nvPr/>
          </p:nvSpPr>
          <p:spPr bwMode="auto">
            <a:xfrm>
              <a:off x="0" y="0"/>
              <a:ext cx="843153" cy="87376"/>
            </a:xfrm>
            <a:custGeom>
              <a:avLst/>
              <a:gdLst/>
              <a:ahLst/>
              <a:cxnLst/>
              <a:rect l="l" t="t" r="r" b="b"/>
              <a:pathLst>
                <a:path w="843153" h="87376" extrusionOk="0">
                  <a:moveTo>
                    <a:pt x="0" y="0"/>
                  </a:moveTo>
                  <a:lnTo>
                    <a:pt x="843153" y="0"/>
                  </a:lnTo>
                  <a:lnTo>
                    <a:pt x="843153" y="87376"/>
                  </a:lnTo>
                  <a:lnTo>
                    <a:pt x="0" y="87376"/>
                  </a:lnTo>
                  <a:close/>
                </a:path>
              </a:pathLst>
            </a:custGeom>
            <a:solidFill>
              <a:srgbClr val="0C45A6"/>
            </a:solidFill>
          </p:spPr>
        </p:sp>
      </p:grpSp>
      <p:pic>
        <p:nvPicPr>
          <p:cNvPr id="8" name="Picture 8"/>
          <p:cNvPicPr>
            <a:picLocks noChangeAspect="1"/>
          </p:cNvPicPr>
          <p:nvPr/>
        </p:nvPicPr>
        <p:blipFill>
          <a:blip r:embed="rId2"/>
          <a:srcRect r="259" b="259"/>
          <a:stretch/>
        </p:blipFill>
        <p:spPr bwMode="auto">
          <a:xfrm>
            <a:off x="6886099" y="2472241"/>
            <a:ext cx="2370718" cy="2370718"/>
          </a:xfrm>
          <a:prstGeom prst="rect">
            <a:avLst/>
          </a:prstGeom>
        </p:spPr>
      </p:pic>
      <p:sp>
        <p:nvSpPr>
          <p:cNvPr id="11" name="TextBox 11"/>
          <p:cNvSpPr txBox="1"/>
          <p:nvPr/>
        </p:nvSpPr>
        <p:spPr bwMode="auto">
          <a:xfrm>
            <a:off x="6199497" y="5555167"/>
            <a:ext cx="2453931" cy="347275"/>
          </a:xfrm>
          <a:prstGeom prst="rect">
            <a:avLst/>
          </a:prstGeom>
        </p:spPr>
        <p:txBody>
          <a:bodyPr wrap="square" lIns="0" tIns="0" rIns="0" bIns="0" rtlCol="0" anchor="t">
            <a:spAutoFit/>
          </a:bodyPr>
          <a:lstStyle/>
          <a:p>
            <a:pPr algn="l">
              <a:lnSpc>
                <a:spcPts val="1400"/>
              </a:lnSpc>
              <a:defRPr/>
            </a:pPr>
            <a:r>
              <a:rPr lang="en-US" sz="1000" dirty="0">
                <a:solidFill>
                  <a:srgbClr val="000000"/>
                </a:solidFill>
                <a:latin typeface="Canva Sans"/>
              </a:rPr>
              <a:t>Wolfgang </a:t>
            </a:r>
            <a:r>
              <a:rPr lang="en-US" sz="1000" dirty="0" err="1">
                <a:solidFill>
                  <a:srgbClr val="000000"/>
                </a:solidFill>
                <a:latin typeface="Canva Sans"/>
              </a:rPr>
              <a:t>Pfeffer</a:t>
            </a:r>
            <a:endParaRPr dirty="0"/>
          </a:p>
          <a:p>
            <a:pPr algn="l">
              <a:lnSpc>
                <a:spcPts val="1400"/>
              </a:lnSpc>
              <a:defRPr/>
            </a:pPr>
            <a:r>
              <a:rPr lang="en-US" sz="1000" dirty="0">
                <a:solidFill>
                  <a:srgbClr val="000000"/>
                </a:solidFill>
                <a:latin typeface="Canva Sans"/>
                <a:hlinkClick r:id="rId3"/>
              </a:rPr>
              <a:t>www.vereinsknowhow.de</a:t>
            </a:r>
            <a:endParaRPr lang="en-US" sz="1000" dirty="0">
              <a:solidFill>
                <a:srgbClr val="000000"/>
              </a:solidFill>
              <a:latin typeface="Canva Sans"/>
            </a:endParaRPr>
          </a:p>
        </p:txBody>
      </p:sp>
      <p:sp>
        <p:nvSpPr>
          <p:cNvPr id="12" name="TextBox 12"/>
          <p:cNvSpPr txBox="1"/>
          <p:nvPr/>
        </p:nvSpPr>
        <p:spPr bwMode="auto">
          <a:xfrm>
            <a:off x="53340" y="2494745"/>
            <a:ext cx="4732020" cy="421269"/>
          </a:xfrm>
          <a:prstGeom prst="rect">
            <a:avLst/>
          </a:prstGeom>
        </p:spPr>
        <p:txBody>
          <a:bodyPr lIns="0" tIns="0" rIns="0" bIns="0" rtlCol="0" anchor="t">
            <a:spAutoFit/>
          </a:bodyPr>
          <a:lstStyle/>
          <a:p>
            <a:pPr algn="ctr">
              <a:lnSpc>
                <a:spcPts val="3499"/>
              </a:lnSpc>
              <a:defRPr/>
            </a:pPr>
            <a:r>
              <a:rPr lang="en-US" sz="2500" dirty="0">
                <a:solidFill>
                  <a:srgbClr val="0C45A6"/>
                </a:solidFill>
              </a:rPr>
              <a:t>In Deutschland</a:t>
            </a:r>
            <a:endParaRPr dirty="0"/>
          </a:p>
        </p:txBody>
      </p:sp>
      <p:cxnSp>
        <p:nvCxnSpPr>
          <p:cNvPr id="5" name="Straight Connector 4"/>
          <p:cNvCxnSpPr>
            <a:cxnSpLocks/>
          </p:cNvCxnSpPr>
          <p:nvPr/>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4"/>
          <a:stretch/>
        </p:blipFill>
        <p:spPr bwMode="auto">
          <a:xfrm>
            <a:off x="6705600" y="5686407"/>
            <a:ext cx="3048000" cy="1628775"/>
          </a:xfrm>
          <a:prstGeom prst="rect">
            <a:avLst/>
          </a:prstGeom>
        </p:spPr>
      </p:pic>
      <p:sp>
        <p:nvSpPr>
          <p:cNvPr id="7" name="Textfeld 6">
            <a:extLst>
              <a:ext uri="{FF2B5EF4-FFF2-40B4-BE49-F238E27FC236}">
                <a16:creationId xmlns="" xmlns:a16="http://schemas.microsoft.com/office/drawing/2014/main" id="{47C83D36-32D8-080E-2E1C-A7CD384C886D}"/>
              </a:ext>
            </a:extLst>
          </p:cNvPr>
          <p:cNvSpPr txBox="1"/>
          <p:nvPr/>
        </p:nvSpPr>
        <p:spPr>
          <a:xfrm>
            <a:off x="1197773" y="3026418"/>
            <a:ext cx="4876800" cy="3416320"/>
          </a:xfrm>
          <a:prstGeom prst="rect">
            <a:avLst/>
          </a:prstGeom>
          <a:noFill/>
        </p:spPr>
        <p:txBody>
          <a:bodyPr wrap="square">
            <a:spAutoFit/>
          </a:bodyPr>
          <a:lstStyle/>
          <a:p>
            <a:pPr marL="285750" indent="-285750">
              <a:buFont typeface="Arial" panose="020B0604020202020204" pitchFamily="34" charset="0"/>
              <a:buChar char="•"/>
            </a:pPr>
            <a:r>
              <a:rPr lang="de-DE" dirty="0"/>
              <a:t>Im deutschen Recht, nach dem Bürgerlichen Gesetzbuch (BGB), gibt es zwei Formen von Vereinen: den eingetragenen (rechtsfähigen) Verein (e.V.) und der nicht eingetragene (nicht rechtsfähige) Verein (</a:t>
            </a:r>
            <a:r>
              <a:rPr lang="de-DE" dirty="0" err="1"/>
              <a:t>n.e.V</a:t>
            </a:r>
            <a:r>
              <a:rPr lang="de-DE" dirty="0"/>
              <a:t>.).</a:t>
            </a:r>
          </a:p>
          <a:p>
            <a:pPr marL="285750" indent="-285750">
              <a:buFont typeface="Arial" panose="020B0604020202020204" pitchFamily="34" charset="0"/>
              <a:buChar char="•"/>
            </a:pPr>
            <a:r>
              <a:rPr lang="de-DE" dirty="0"/>
              <a:t>Der rechtsfähige Verein (e.V.) entsteht durch Eintragung in das Vereinsregister.</a:t>
            </a:r>
          </a:p>
          <a:p>
            <a:pPr marL="285750" indent="-285750">
              <a:buFont typeface="Arial" panose="020B0604020202020204" pitchFamily="34" charset="0"/>
              <a:buChar char="•"/>
            </a:pPr>
            <a:r>
              <a:rPr lang="de-DE" dirty="0"/>
              <a:t>Wirtschaftliche Vereine werden nur in Ausnahmefällen durch Verleihung rechtsfähig (Innenministerium des Bundeslandes).</a:t>
            </a:r>
          </a:p>
          <a:p>
            <a:pPr marL="285750" indent="-285750">
              <a:buFont typeface="Arial" panose="020B0604020202020204" pitchFamily="34" charset="0"/>
              <a:buChar char="•"/>
            </a:pPr>
            <a:r>
              <a:rPr lang="de-DE" dirty="0"/>
              <a:t>Steuerlich werden </a:t>
            </a:r>
            <a:r>
              <a:rPr lang="de-DE" dirty="0" err="1"/>
              <a:t>n.e.V</a:t>
            </a:r>
            <a:r>
              <a:rPr lang="de-DE" dirty="0"/>
              <a:t>. und e.V. gleich behandelt. Beide können gemeinnützig sein.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Box 2"/>
          <p:cNvSpPr txBox="1"/>
          <p:nvPr/>
        </p:nvSpPr>
        <p:spPr bwMode="auto">
          <a:xfrm>
            <a:off x="561454" y="429173"/>
            <a:ext cx="7390847" cy="538609"/>
          </a:xfrm>
          <a:prstGeom prst="rect">
            <a:avLst/>
          </a:prstGeom>
        </p:spPr>
        <p:txBody>
          <a:bodyPr lIns="0" tIns="0" rIns="0" bIns="0" rtlCol="0" anchor="t">
            <a:spAutoFit/>
          </a:bodyPr>
          <a:lstStyle/>
          <a:p>
            <a:pPr algn="ctr">
              <a:lnSpc>
                <a:spcPts val="4200"/>
              </a:lnSpc>
              <a:defRPr/>
            </a:pPr>
            <a:r>
              <a:rPr lang="de-DE" sz="3500" dirty="0">
                <a:solidFill>
                  <a:schemeClr val="tx2">
                    <a:lumMod val="75000"/>
                  </a:schemeClr>
                </a:solidFill>
              </a:rPr>
              <a:t>Die wichtigsten Schritte auf einen Blick</a:t>
            </a:r>
            <a:endParaRPr lang="de-DE" dirty="0"/>
          </a:p>
        </p:txBody>
      </p:sp>
      <p:pic>
        <p:nvPicPr>
          <p:cNvPr id="8" name="Picture 8"/>
          <p:cNvPicPr>
            <a:picLocks noChangeAspect="1"/>
          </p:cNvPicPr>
          <p:nvPr/>
        </p:nvPicPr>
        <p:blipFill>
          <a:blip r:embed="rId2"/>
          <a:srcRect r="259" b="259"/>
          <a:stretch/>
        </p:blipFill>
        <p:spPr bwMode="auto">
          <a:xfrm>
            <a:off x="6386170" y="2316203"/>
            <a:ext cx="1960558" cy="1960558"/>
          </a:xfrm>
          <a:prstGeom prst="rect">
            <a:avLst/>
          </a:prstGeom>
        </p:spPr>
      </p:pic>
      <p:sp>
        <p:nvSpPr>
          <p:cNvPr id="9" name="TextBox 9"/>
          <p:cNvSpPr txBox="1"/>
          <p:nvPr/>
        </p:nvSpPr>
        <p:spPr bwMode="auto">
          <a:xfrm>
            <a:off x="910733" y="1477890"/>
            <a:ext cx="4914900" cy="4141583"/>
          </a:xfrm>
          <a:prstGeom prst="rect">
            <a:avLst/>
          </a:prstGeom>
        </p:spPr>
        <p:txBody>
          <a:bodyPr lIns="0" tIns="0" rIns="0" bIns="0" rtlCol="0" anchor="t">
            <a:spAutoFit/>
          </a:bodyPr>
          <a:lstStyle/>
          <a:p>
            <a:pPr marL="545785" lvl="2" indent="-342900">
              <a:lnSpc>
                <a:spcPts val="1755"/>
              </a:lnSpc>
              <a:buFont typeface="+mj-lt"/>
              <a:buAutoNum type="arabicPeriod"/>
              <a:defRPr/>
            </a:pPr>
            <a:r>
              <a:rPr lang="de-DE" sz="1600" dirty="0"/>
              <a:t>Treffen Sie sich mit Ihrer Gruppe von Menschen, mit denen Sie einen Verein gründen möchten</a:t>
            </a:r>
          </a:p>
          <a:p>
            <a:pPr marL="545785" lvl="2" indent="-342900">
              <a:lnSpc>
                <a:spcPts val="1755"/>
              </a:lnSpc>
              <a:buFont typeface="+mj-lt"/>
              <a:buAutoNum type="arabicPeriod"/>
              <a:defRPr/>
            </a:pPr>
            <a:r>
              <a:rPr lang="de-DE" sz="1600" dirty="0"/>
              <a:t>Legen Sie gemeinsame Ziele fest</a:t>
            </a:r>
          </a:p>
          <a:p>
            <a:pPr marL="545785" lvl="2" indent="-342900">
              <a:lnSpc>
                <a:spcPts val="1755"/>
              </a:lnSpc>
              <a:buFont typeface="+mj-lt"/>
              <a:buAutoNum type="arabicPeriod"/>
              <a:defRPr/>
            </a:pPr>
            <a:r>
              <a:rPr lang="de-DE" sz="1600" dirty="0"/>
              <a:t>Überlegen Sie sich Führungsstrukturen, z. B. Vorstand, Wahlen, Mitgliederrechte usw.</a:t>
            </a:r>
          </a:p>
          <a:p>
            <a:pPr marL="545785" lvl="2" indent="-342900">
              <a:lnSpc>
                <a:spcPts val="1755"/>
              </a:lnSpc>
              <a:buFont typeface="+mj-lt"/>
              <a:buAutoNum type="arabicPeriod"/>
              <a:defRPr/>
            </a:pPr>
            <a:r>
              <a:rPr lang="de-DE" sz="1600" dirty="0"/>
              <a:t>Überlegen Sie, welche Prioritäten Sie bei der Mittelbeschaffung setzen wollen (z. B. mitgliederbasiert, spendenbasiert, veranstaltungsbasiert oder nur selbstfinanziert)</a:t>
            </a:r>
          </a:p>
          <a:p>
            <a:pPr marL="545785" lvl="2" indent="-342900">
              <a:lnSpc>
                <a:spcPts val="1755"/>
              </a:lnSpc>
              <a:buFont typeface="+mj-lt"/>
              <a:buAutoNum type="arabicPeriod"/>
              <a:defRPr/>
            </a:pPr>
            <a:r>
              <a:rPr lang="de-DE" sz="1600" dirty="0"/>
              <a:t>Holen Sie sich einen Leitfaden für die Gründung eines Vereins, z. B. durch einen Dachverband (z.B. </a:t>
            </a:r>
            <a:r>
              <a:rPr lang="de-DE" sz="1600" dirty="0" err="1"/>
              <a:t>moveGLOBAL</a:t>
            </a:r>
            <a:r>
              <a:rPr lang="de-DE" sz="1600" dirty="0"/>
              <a:t> e.V.), andere Vereine, Beispielsatzungen</a:t>
            </a:r>
          </a:p>
          <a:p>
            <a:pPr marL="545785" lvl="2" indent="-342900">
              <a:lnSpc>
                <a:spcPts val="1755"/>
              </a:lnSpc>
              <a:buFont typeface="+mj-lt"/>
              <a:buAutoNum type="arabicPeriod"/>
              <a:defRPr/>
            </a:pPr>
            <a:r>
              <a:rPr lang="de-DE" sz="1600" dirty="0"/>
              <a:t>Informieren Sie sich über die rechtlichen Schritte </a:t>
            </a:r>
          </a:p>
          <a:p>
            <a:pPr marL="545785" lvl="2" indent="-342900">
              <a:lnSpc>
                <a:spcPts val="1755"/>
              </a:lnSpc>
              <a:buFont typeface="+mj-lt"/>
              <a:buAutoNum type="arabicPeriod"/>
              <a:defRPr/>
            </a:pPr>
            <a:r>
              <a:rPr lang="de-DE" sz="1600" dirty="0"/>
              <a:t>Lassen Sie Ihre Organisation rechtlich registrieren (Eintragung ins Vereinsregister beim Amtsgericht)</a:t>
            </a:r>
          </a:p>
          <a:p>
            <a:pPr marL="545785" lvl="2" indent="-342900">
              <a:lnSpc>
                <a:spcPts val="1755"/>
              </a:lnSpc>
              <a:buFont typeface="+mj-lt"/>
              <a:buAutoNum type="arabicPeriod"/>
              <a:defRPr/>
            </a:pPr>
            <a:r>
              <a:rPr lang="de-DE" sz="1600" dirty="0"/>
              <a:t>Beginnen Sie mit der Arbeit......</a:t>
            </a:r>
          </a:p>
          <a:p>
            <a:pPr marL="304328" lvl="2" indent="-101443" algn="l">
              <a:lnSpc>
                <a:spcPts val="1755"/>
              </a:lnSpc>
              <a:buFont typeface="Arial"/>
              <a:buChar char="⚬"/>
              <a:defRPr/>
            </a:pPr>
            <a:endParaRPr lang="en-US" sz="1400" dirty="0">
              <a:solidFill>
                <a:srgbClr val="FF0000"/>
              </a:solidFill>
              <a:latin typeface="Montserrat"/>
            </a:endParaRPr>
          </a:p>
        </p:txBody>
      </p:sp>
      <p:sp>
        <p:nvSpPr>
          <p:cNvPr id="11" name="TextBox 11"/>
          <p:cNvSpPr txBox="1"/>
          <p:nvPr/>
        </p:nvSpPr>
        <p:spPr bwMode="auto">
          <a:xfrm>
            <a:off x="769166" y="6159737"/>
            <a:ext cx="2758731" cy="359073"/>
          </a:xfrm>
          <a:prstGeom prst="rect">
            <a:avLst/>
          </a:prstGeom>
        </p:spPr>
        <p:txBody>
          <a:bodyPr wrap="square" lIns="0" tIns="0" rIns="0" bIns="0" rtlCol="0" anchor="t">
            <a:spAutoFit/>
          </a:bodyPr>
          <a:lstStyle/>
          <a:p>
            <a:pPr algn="l">
              <a:lnSpc>
                <a:spcPts val="1400"/>
              </a:lnSpc>
              <a:defRPr/>
            </a:pPr>
            <a:r>
              <a:rPr lang="en-US" sz="1000" dirty="0">
                <a:solidFill>
                  <a:srgbClr val="000000"/>
                </a:solidFill>
              </a:rPr>
              <a:t>Quelle: Wolfgang Pfeffer</a:t>
            </a:r>
            <a:endParaRPr dirty="0"/>
          </a:p>
          <a:p>
            <a:pPr algn="l">
              <a:lnSpc>
                <a:spcPts val="1400"/>
              </a:lnSpc>
              <a:defRPr/>
            </a:pPr>
            <a:r>
              <a:rPr lang="en-US" sz="1000" dirty="0" err="1">
                <a:solidFill>
                  <a:srgbClr val="000000"/>
                </a:solidFill>
                <a:hlinkClick r:id="rId3"/>
              </a:rPr>
              <a:t>www.vereinsknowhow.de</a:t>
            </a:r>
            <a:endParaRPr lang="en-US" sz="1000" dirty="0">
              <a:solidFill>
                <a:srgbClr val="000000"/>
              </a:solidFill>
            </a:endParaRPr>
          </a:p>
        </p:txBody>
      </p:sp>
      <p:cxnSp>
        <p:nvCxnSpPr>
          <p:cNvPr id="5" name="Straight Connector 4"/>
          <p:cNvCxnSpPr>
            <a:cxnSpLocks/>
          </p:cNvCxnSpPr>
          <p:nvPr/>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4"/>
          <a:stretch/>
        </p:blipFill>
        <p:spPr bwMode="auto">
          <a:xfrm>
            <a:off x="6705600" y="5686425"/>
            <a:ext cx="3048000" cy="16287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Box 2"/>
          <p:cNvSpPr txBox="1"/>
          <p:nvPr/>
        </p:nvSpPr>
        <p:spPr bwMode="auto">
          <a:xfrm>
            <a:off x="680611" y="1010671"/>
            <a:ext cx="7390847" cy="538609"/>
          </a:xfrm>
          <a:prstGeom prst="rect">
            <a:avLst/>
          </a:prstGeom>
        </p:spPr>
        <p:txBody>
          <a:bodyPr lIns="0" tIns="0" rIns="0" bIns="0" rtlCol="0" anchor="t">
            <a:spAutoFit/>
          </a:bodyPr>
          <a:lstStyle/>
          <a:p>
            <a:pPr algn="ctr">
              <a:lnSpc>
                <a:spcPts val="4200"/>
              </a:lnSpc>
              <a:defRPr/>
            </a:pPr>
            <a:r>
              <a:rPr lang="en-US" sz="3500" dirty="0"/>
              <a:t>Wie </a:t>
            </a:r>
            <a:r>
              <a:rPr lang="en-US" sz="3500" dirty="0" err="1"/>
              <a:t>gründet</a:t>
            </a:r>
            <a:r>
              <a:rPr lang="en-US" sz="3500" dirty="0"/>
              <a:t> man </a:t>
            </a:r>
            <a:r>
              <a:rPr lang="en-US" sz="3500" dirty="0" err="1"/>
              <a:t>einen</a:t>
            </a:r>
            <a:r>
              <a:rPr lang="en-US" sz="3500" dirty="0"/>
              <a:t> Verein? (Teil 1)</a:t>
            </a:r>
            <a:endParaRPr dirty="0"/>
          </a:p>
        </p:txBody>
      </p:sp>
      <p:cxnSp>
        <p:nvCxnSpPr>
          <p:cNvPr id="3" name="Straight Connector 2"/>
          <p:cNvCxnSpPr>
            <a:cxnSpLocks/>
          </p:cNvCxnSpPr>
          <p:nvPr/>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p:blipFill>
        <p:spPr bwMode="auto">
          <a:xfrm>
            <a:off x="6705600" y="5686425"/>
            <a:ext cx="3048000" cy="1628775"/>
          </a:xfrm>
          <a:prstGeom prst="rect">
            <a:avLst/>
          </a:prstGeom>
        </p:spPr>
      </p:pic>
      <p:pic>
        <p:nvPicPr>
          <p:cNvPr id="14" name="Onlinemedien 13" descr="Vereinsgründung einfach erklärt">
            <a:hlinkClick r:id="" action="ppaction://media"/>
            <a:extLst>
              <a:ext uri="{FF2B5EF4-FFF2-40B4-BE49-F238E27FC236}">
                <a16:creationId xmlns="" xmlns:a16="http://schemas.microsoft.com/office/drawing/2014/main" id="{67C8FA7E-B2FD-02BC-E732-EC0210890AA7}"/>
              </a:ext>
            </a:extLst>
          </p:cNvPr>
          <p:cNvPicPr>
            <a:picLocks noRot="1" noChangeAspect="1"/>
          </p:cNvPicPr>
          <p:nvPr>
            <a:videoFile r:link="rId1"/>
          </p:nvPr>
        </p:nvPicPr>
        <p:blipFill>
          <a:blip r:embed="rId4"/>
          <a:stretch>
            <a:fillRect/>
          </a:stretch>
        </p:blipFill>
        <p:spPr>
          <a:xfrm>
            <a:off x="1492424" y="2044970"/>
            <a:ext cx="5832646" cy="3295445"/>
          </a:xfrm>
          <a:prstGeom prst="rect">
            <a:avLst/>
          </a:prstGeom>
        </p:spPr>
      </p:pic>
      <p:sp>
        <p:nvSpPr>
          <p:cNvPr id="16" name="Textfeld 15">
            <a:extLst>
              <a:ext uri="{FF2B5EF4-FFF2-40B4-BE49-F238E27FC236}">
                <a16:creationId xmlns="" xmlns:a16="http://schemas.microsoft.com/office/drawing/2014/main" id="{FE9943E2-0320-F11D-C5AD-A988D5B84667}"/>
              </a:ext>
            </a:extLst>
          </p:cNvPr>
          <p:cNvSpPr txBox="1"/>
          <p:nvPr/>
        </p:nvSpPr>
        <p:spPr>
          <a:xfrm>
            <a:off x="1492424" y="6374248"/>
            <a:ext cx="5976661" cy="461665"/>
          </a:xfrm>
          <a:prstGeom prst="rect">
            <a:avLst/>
          </a:prstGeom>
          <a:noFill/>
        </p:spPr>
        <p:txBody>
          <a:bodyPr wrap="square">
            <a:spAutoFit/>
          </a:bodyPr>
          <a:lstStyle/>
          <a:p>
            <a:r>
              <a:rPr lang="de-DE" sz="1200" dirty="0"/>
              <a:t>Quelle: </a:t>
            </a:r>
            <a:r>
              <a:rPr lang="de-DE" sz="1200" b="0" i="0" u="none" strike="noStrike" dirty="0" err="1">
                <a:solidFill>
                  <a:srgbClr val="0F0F0F"/>
                </a:solidFill>
                <a:effectLst/>
              </a:rPr>
              <a:t>Migrafrica</a:t>
            </a:r>
            <a:r>
              <a:rPr lang="de-DE" sz="1200" b="0" i="0" u="none" strike="noStrike" dirty="0">
                <a:solidFill>
                  <a:srgbClr val="0F0F0F"/>
                </a:solidFill>
                <a:effectLst/>
              </a:rPr>
              <a:t> VJAAD eV</a:t>
            </a:r>
            <a:endParaRPr lang="de-DE" sz="1200" dirty="0"/>
          </a:p>
          <a:p>
            <a:r>
              <a:rPr lang="de-DE" sz="1200" dirty="0">
                <a:hlinkClick r:id="rId5"/>
              </a:rPr>
              <a:t>https://www.youtube.com/watch?v=U4rPz6yIjuE</a:t>
            </a:r>
            <a:r>
              <a:rPr lang="de-DE" sz="1200" dirty="0"/>
              <a:t>, Aufgerufen am 23.11.2023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1525</Words>
  <Application>Microsoft Office PowerPoint</Application>
  <DocSecurity>0</DocSecurity>
  <PresentationFormat>Benutzerdefiniert</PresentationFormat>
  <Paragraphs>209</Paragraphs>
  <Slides>23</Slides>
  <Notes>0</Notes>
  <HiddenSlides>0</HiddenSlides>
  <MMClips>4</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23</vt:i4>
      </vt:variant>
    </vt:vector>
  </HeadingPairs>
  <TitlesOfParts>
    <vt:vector size="33" baseType="lpstr">
      <vt:lpstr>Times New Roman</vt:lpstr>
      <vt:lpstr>Arial</vt:lpstr>
      <vt:lpstr>BundesSans</vt:lpstr>
      <vt:lpstr>Montserrat</vt:lpstr>
      <vt:lpstr>Tahoma</vt:lpstr>
      <vt:lpstr>Canva Sans</vt:lpstr>
      <vt:lpstr>pt_sans</vt:lpstr>
      <vt:lpstr>Calibri</vt:lpstr>
      <vt:lpstr>Montserrat Bold</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ModuleAspkects of Civic Engagement_P.pptx</dc:title>
  <dc:subject/>
  <dc:creator>Stefan</dc:creator>
  <cp:keywords/>
  <dc:description/>
  <cp:lastModifiedBy>move</cp:lastModifiedBy>
  <cp:revision>25</cp:revision>
  <dcterms:created xsi:type="dcterms:W3CDTF">2006-08-16T00:00:00Z</dcterms:created>
  <dcterms:modified xsi:type="dcterms:W3CDTF">2022-11-29T13:38:06Z</dcterms:modified>
  <cp:category/>
  <dc:identifier>DAFM3Ctk46s</dc:identifier>
  <cp:contentStatus/>
  <dc:language/>
  <cp:version/>
</cp:coreProperties>
</file>