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Layouts/slideLayout8.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753600" cy="7315200"/>
  <p:notesSz cx="9753600" cy="73152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presProps" Target="presProps.xml" /><Relationship Id="rId23" Type="http://schemas.openxmlformats.org/officeDocument/2006/relationships/tableStyles" Target="tableStyles.xml" /><Relationship Id="rId24"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Title Slide">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ctrTitle" hasCustomPrompt="0"/>
          </p:nvPr>
        </p:nvSpPr>
        <p:spPr bwMode="auto">
          <a:xfrm>
            <a:off x="685800" y="2130425"/>
            <a:ext cx="7772400" cy="1470025"/>
          </a:xfrm>
        </p:spPr>
        <p:txBody>
          <a:bodyPr/>
          <a:lstStyle/>
          <a:p>
            <a:pPr>
              <a:defRPr/>
            </a:pPr>
            <a:r>
              <a:rPr lang="en-US"/>
              <a:t>Click to edit Master title style</a:t>
            </a:r>
            <a:endParaRPr/>
          </a:p>
        </p:txBody>
      </p:sp>
      <p:sp>
        <p:nvSpPr>
          <p:cNvPr id="3" name="Subtitle 2" hidden="0"/>
          <p:cNvSpPr>
            <a:spLocks noGrp="1"/>
          </p:cNvSpPr>
          <p:nvPr isPhoto="0" userDrawn="0">
            <p:ph type="subTitle" idx="1" hasCustomPrompt="0"/>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a:t>Click to edit Master subtitle style</a:t>
            </a:r>
            <a:endParaRPr/>
          </a:p>
        </p:txBody>
      </p:sp>
      <p:sp>
        <p:nvSpPr>
          <p:cNvPr id="4" name="Date Placeholder 3" hidden="0"/>
          <p:cNvSpPr>
            <a:spLocks noGrp="1"/>
          </p:cNvSpPr>
          <p:nvPr isPhoto="0" userDrawn="0">
            <p:ph type="dt" sz="half" idx="10" hasCustomPrompt="0"/>
          </p:nvPr>
        </p:nvSpPr>
        <p:spPr bwMode="auto"/>
        <p:txBody>
          <a:bodyPr/>
          <a:lstStyle/>
          <a:p>
            <a:pPr>
              <a:defRPr/>
            </a:pPr>
            <a:fld id="{1D8BD707-D9CF-40AE-B4C6-C98DA3205C09}" type="datetimeFigureOut">
              <a:rPr lang="en-US"/>
              <a:t/>
            </a:fld>
            <a:endParaRPr lang="en-US"/>
          </a:p>
        </p:txBody>
      </p:sp>
      <p:sp>
        <p:nvSpPr>
          <p:cNvPr id="5" name="Footer Placeholder 4" hidden="0"/>
          <p:cNvSpPr>
            <a:spLocks noGrp="1"/>
          </p:cNvSpPr>
          <p:nvPr isPhoto="0" userDrawn="0">
            <p:ph type="ftr" sz="quarter" idx="11" hasCustomPrompt="0"/>
          </p:nvPr>
        </p:nvSpPr>
        <p:spPr bwMode="auto"/>
        <p:txBody>
          <a:bodyPr/>
          <a:lstStyle/>
          <a:p>
            <a:pPr>
              <a:defRPr/>
            </a:pPr>
            <a:endParaRPr lang="en-US"/>
          </a:p>
        </p:txBody>
      </p:sp>
      <p:sp>
        <p:nvSpPr>
          <p:cNvPr id="6" name="Slide Number Placeholder 5" hidden="0"/>
          <p:cNvSpPr>
            <a:spLocks noGrp="1"/>
          </p:cNvSpPr>
          <p:nvPr isPhoto="0" userDrawn="0">
            <p:ph type="sldNum" sz="quarter" idx="12" hasCustomPrompt="0"/>
          </p:nvPr>
        </p:nvSpPr>
        <p:spPr bwMode="auto"/>
        <p:txBody>
          <a:bodyPr/>
          <a:lstStyle/>
          <a:p>
            <a:pPr>
              <a:defRPr/>
            </a:pPr>
            <a:fld id="{B6F15528-21DE-4FAA-801E-634DDDAF4B2B}" type="slidenum">
              <a:rPr lang="en-US"/>
              <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le and Vertical Tex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en-US"/>
              <a:t>Click to edit Master title style</a:t>
            </a:r>
            <a:endParaRPr/>
          </a:p>
        </p:txBody>
      </p:sp>
      <p:sp>
        <p:nvSpPr>
          <p:cNvPr id="3" name="Vertical Text Placeholder 2" hidden="0"/>
          <p:cNvSpPr>
            <a:spLocks noGrp="1"/>
          </p:cNvSpPr>
          <p:nvPr isPhoto="0" userDrawn="0">
            <p:ph type="body" orient="vert" idx="1" hasCustomPrompt="0"/>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hidden="0"/>
          <p:cNvSpPr>
            <a:spLocks noGrp="1"/>
          </p:cNvSpPr>
          <p:nvPr isPhoto="0" userDrawn="0">
            <p:ph type="dt" sz="half" idx="10" hasCustomPrompt="0"/>
          </p:nvPr>
        </p:nvSpPr>
        <p:spPr bwMode="auto"/>
        <p:txBody>
          <a:bodyPr/>
          <a:lstStyle/>
          <a:p>
            <a:pPr>
              <a:defRPr/>
            </a:pPr>
            <a:fld id="{1D8BD707-D9CF-40AE-B4C6-C98DA3205C09}" type="datetimeFigureOut">
              <a:rPr lang="en-US"/>
              <a:t/>
            </a:fld>
            <a:endParaRPr lang="en-US"/>
          </a:p>
        </p:txBody>
      </p:sp>
      <p:sp>
        <p:nvSpPr>
          <p:cNvPr id="5" name="Footer Placeholder 4" hidden="0"/>
          <p:cNvSpPr>
            <a:spLocks noGrp="1"/>
          </p:cNvSpPr>
          <p:nvPr isPhoto="0" userDrawn="0">
            <p:ph type="ftr" sz="quarter" idx="11" hasCustomPrompt="0"/>
          </p:nvPr>
        </p:nvSpPr>
        <p:spPr bwMode="auto"/>
        <p:txBody>
          <a:bodyPr/>
          <a:lstStyle/>
          <a:p>
            <a:pPr>
              <a:defRPr/>
            </a:pPr>
            <a:endParaRPr lang="en-US"/>
          </a:p>
        </p:txBody>
      </p:sp>
      <p:sp>
        <p:nvSpPr>
          <p:cNvPr id="6" name="Slide Number Placeholder 5" hidden="0"/>
          <p:cNvSpPr>
            <a:spLocks noGrp="1"/>
          </p:cNvSpPr>
          <p:nvPr isPhoto="0" userDrawn="0">
            <p:ph type="sldNum" sz="quarter" idx="12" hasCustomPrompt="0"/>
          </p:nvPr>
        </p:nvSpPr>
        <p:spPr bwMode="auto"/>
        <p:txBody>
          <a:bodyPr/>
          <a:lstStyle/>
          <a:p>
            <a:pPr>
              <a:defRPr/>
            </a:pPr>
            <a:fld id="{B6F15528-21DE-4FAA-801E-634DDDAF4B2B}" type="slidenum">
              <a:rPr lang="en-US"/>
              <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Vertical Title and Text">
    <p:spTree>
      <p:nvGrpSpPr>
        <p:cNvPr id="1" name="" hidden="0"/>
        <p:cNvGrpSpPr/>
        <p:nvPr isPhoto="0" userDrawn="0"/>
      </p:nvGrpSpPr>
      <p:grpSpPr bwMode="auto">
        <a:xfrm>
          <a:off x="0" y="0"/>
          <a:ext cx="0" cy="0"/>
          <a:chOff x="0" y="0"/>
          <a:chExt cx="0" cy="0"/>
        </a:xfrm>
      </p:grpSpPr>
      <p:sp>
        <p:nvSpPr>
          <p:cNvPr id="2" name="Vertical Title 1" hidden="0"/>
          <p:cNvSpPr>
            <a:spLocks noGrp="1"/>
          </p:cNvSpPr>
          <p:nvPr isPhoto="0" userDrawn="0">
            <p:ph type="title" orient="vert" hasCustomPrompt="0"/>
          </p:nvPr>
        </p:nvSpPr>
        <p:spPr bwMode="auto">
          <a:xfrm>
            <a:off x="6629400" y="274638"/>
            <a:ext cx="2057400" cy="5851525"/>
          </a:xfrm>
        </p:spPr>
        <p:txBody>
          <a:bodyPr vert="eaVert"/>
          <a:lstStyle/>
          <a:p>
            <a:pPr>
              <a:defRPr/>
            </a:pPr>
            <a:r>
              <a:rPr lang="en-US"/>
              <a:t>Click to edit Master title style</a:t>
            </a:r>
            <a:endParaRPr/>
          </a:p>
        </p:txBody>
      </p:sp>
      <p:sp>
        <p:nvSpPr>
          <p:cNvPr id="3" name="Vertical Text Placeholder 2" hidden="0"/>
          <p:cNvSpPr>
            <a:spLocks noGrp="1"/>
          </p:cNvSpPr>
          <p:nvPr isPhoto="0" userDrawn="0">
            <p:ph type="body" orient="vert" idx="1" hasCustomPrompt="0"/>
          </p:nvPr>
        </p:nvSpPr>
        <p:spPr bwMode="auto">
          <a:xfrm>
            <a:off x="457200" y="274638"/>
            <a:ext cx="6019800" cy="5851525"/>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hidden="0"/>
          <p:cNvSpPr>
            <a:spLocks noGrp="1"/>
          </p:cNvSpPr>
          <p:nvPr isPhoto="0" userDrawn="0">
            <p:ph type="dt" sz="half" idx="10" hasCustomPrompt="0"/>
          </p:nvPr>
        </p:nvSpPr>
        <p:spPr bwMode="auto"/>
        <p:txBody>
          <a:bodyPr/>
          <a:lstStyle/>
          <a:p>
            <a:pPr>
              <a:defRPr/>
            </a:pPr>
            <a:fld id="{1D8BD707-D9CF-40AE-B4C6-C98DA3205C09}" type="datetimeFigureOut">
              <a:rPr lang="en-US"/>
              <a:t/>
            </a:fld>
            <a:endParaRPr lang="en-US"/>
          </a:p>
        </p:txBody>
      </p:sp>
      <p:sp>
        <p:nvSpPr>
          <p:cNvPr id="5" name="Footer Placeholder 4" hidden="0"/>
          <p:cNvSpPr>
            <a:spLocks noGrp="1"/>
          </p:cNvSpPr>
          <p:nvPr isPhoto="0" userDrawn="0">
            <p:ph type="ftr" sz="quarter" idx="11" hasCustomPrompt="0"/>
          </p:nvPr>
        </p:nvSpPr>
        <p:spPr bwMode="auto"/>
        <p:txBody>
          <a:bodyPr/>
          <a:lstStyle/>
          <a:p>
            <a:pPr>
              <a:defRPr/>
            </a:pPr>
            <a:endParaRPr lang="en-US"/>
          </a:p>
        </p:txBody>
      </p:sp>
      <p:sp>
        <p:nvSpPr>
          <p:cNvPr id="6" name="Slide Number Placeholder 5" hidden="0"/>
          <p:cNvSpPr>
            <a:spLocks noGrp="1"/>
          </p:cNvSpPr>
          <p:nvPr isPhoto="0" userDrawn="0">
            <p:ph type="sldNum" sz="quarter" idx="12" hasCustomPrompt="0"/>
          </p:nvPr>
        </p:nvSpPr>
        <p:spPr bwMode="auto"/>
        <p:txBody>
          <a:bodyPr/>
          <a:lstStyle/>
          <a:p>
            <a:pPr>
              <a:defRPr/>
            </a:pPr>
            <a:fld id="{B6F15528-21DE-4FAA-801E-634DDDAF4B2B}" type="slidenum">
              <a:rPr lang="en-US"/>
              <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and Conten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en-US"/>
              <a:t>Click to edit Master title style</a:t>
            </a:r>
            <a:endParaRPr/>
          </a:p>
        </p:txBody>
      </p:sp>
      <p:sp>
        <p:nvSpPr>
          <p:cNvPr id="3" name="Content Placeholder 2" hidden="0"/>
          <p:cNvSpPr>
            <a:spLocks noGrp="1"/>
          </p:cNvSpPr>
          <p:nvPr isPhoto="0" userDrawn="0">
            <p:ph idx="1" hasCustomPrompt="0"/>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hidden="0"/>
          <p:cNvSpPr>
            <a:spLocks noGrp="1"/>
          </p:cNvSpPr>
          <p:nvPr isPhoto="0" userDrawn="0">
            <p:ph type="dt" sz="half" idx="10" hasCustomPrompt="0"/>
          </p:nvPr>
        </p:nvSpPr>
        <p:spPr bwMode="auto"/>
        <p:txBody>
          <a:bodyPr/>
          <a:lstStyle/>
          <a:p>
            <a:pPr>
              <a:defRPr/>
            </a:pPr>
            <a:fld id="{1D8BD707-D9CF-40AE-B4C6-C98DA3205C09}" type="datetimeFigureOut">
              <a:rPr lang="en-US"/>
              <a:t/>
            </a:fld>
            <a:endParaRPr lang="en-US"/>
          </a:p>
        </p:txBody>
      </p:sp>
      <p:sp>
        <p:nvSpPr>
          <p:cNvPr id="5" name="Footer Placeholder 4" hidden="0"/>
          <p:cNvSpPr>
            <a:spLocks noGrp="1"/>
          </p:cNvSpPr>
          <p:nvPr isPhoto="0" userDrawn="0">
            <p:ph type="ftr" sz="quarter" idx="11" hasCustomPrompt="0"/>
          </p:nvPr>
        </p:nvSpPr>
        <p:spPr bwMode="auto"/>
        <p:txBody>
          <a:bodyPr/>
          <a:lstStyle/>
          <a:p>
            <a:pPr>
              <a:defRPr/>
            </a:pPr>
            <a:endParaRPr lang="en-US"/>
          </a:p>
        </p:txBody>
      </p:sp>
      <p:sp>
        <p:nvSpPr>
          <p:cNvPr id="6" name="Slide Number Placeholder 5" hidden="0"/>
          <p:cNvSpPr>
            <a:spLocks noGrp="1"/>
          </p:cNvSpPr>
          <p:nvPr isPhoto="0" userDrawn="0">
            <p:ph type="sldNum" sz="quarter" idx="12" hasCustomPrompt="0"/>
          </p:nvPr>
        </p:nvSpPr>
        <p:spPr bwMode="auto"/>
        <p:txBody>
          <a:bodyPr/>
          <a:lstStyle/>
          <a:p>
            <a:pPr>
              <a:defRPr/>
            </a:pPr>
            <a:fld id="{B6F15528-21DE-4FAA-801E-634DDDAF4B2B}" type="slidenum">
              <a:rPr lang="en-US"/>
              <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Section Header">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722313" y="4406900"/>
            <a:ext cx="7772400" cy="1362075"/>
          </a:xfrm>
        </p:spPr>
        <p:txBody>
          <a:bodyPr anchor="t"/>
          <a:lstStyle>
            <a:lvl1pPr algn="l">
              <a:defRPr sz="4000" b="1" cap="all"/>
            </a:lvl1pPr>
          </a:lstStyle>
          <a:p>
            <a:pPr>
              <a:defRPr/>
            </a:pPr>
            <a:r>
              <a:rPr lang="en-US"/>
              <a:t>Click to edit Master title style</a:t>
            </a:r>
            <a:endParaRPr/>
          </a:p>
        </p:txBody>
      </p:sp>
      <p:sp>
        <p:nvSpPr>
          <p:cNvPr id="3" name="Text Placeholder 2" hidden="0"/>
          <p:cNvSpPr>
            <a:spLocks noGrp="1"/>
          </p:cNvSpPr>
          <p:nvPr isPhoto="0" userDrawn="0">
            <p:ph type="body" idx="1" hasCustomPrompt="0"/>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4" name="Date Placeholder 3" hidden="0"/>
          <p:cNvSpPr>
            <a:spLocks noGrp="1"/>
          </p:cNvSpPr>
          <p:nvPr isPhoto="0" userDrawn="0">
            <p:ph type="dt" sz="half" idx="10" hasCustomPrompt="0"/>
          </p:nvPr>
        </p:nvSpPr>
        <p:spPr bwMode="auto"/>
        <p:txBody>
          <a:bodyPr/>
          <a:lstStyle/>
          <a:p>
            <a:pPr>
              <a:defRPr/>
            </a:pPr>
            <a:fld id="{1D8BD707-D9CF-40AE-B4C6-C98DA3205C09}" type="datetimeFigureOut">
              <a:rPr lang="en-US"/>
              <a:t/>
            </a:fld>
            <a:endParaRPr lang="en-US"/>
          </a:p>
        </p:txBody>
      </p:sp>
      <p:sp>
        <p:nvSpPr>
          <p:cNvPr id="5" name="Footer Placeholder 4" hidden="0"/>
          <p:cNvSpPr>
            <a:spLocks noGrp="1"/>
          </p:cNvSpPr>
          <p:nvPr isPhoto="0" userDrawn="0">
            <p:ph type="ftr" sz="quarter" idx="11" hasCustomPrompt="0"/>
          </p:nvPr>
        </p:nvSpPr>
        <p:spPr bwMode="auto"/>
        <p:txBody>
          <a:bodyPr/>
          <a:lstStyle/>
          <a:p>
            <a:pPr>
              <a:defRPr/>
            </a:pPr>
            <a:endParaRPr lang="en-US"/>
          </a:p>
        </p:txBody>
      </p:sp>
      <p:sp>
        <p:nvSpPr>
          <p:cNvPr id="6" name="Slide Number Placeholder 5" hidden="0"/>
          <p:cNvSpPr>
            <a:spLocks noGrp="1"/>
          </p:cNvSpPr>
          <p:nvPr isPhoto="0" userDrawn="0">
            <p:ph type="sldNum" sz="quarter" idx="12" hasCustomPrompt="0"/>
          </p:nvPr>
        </p:nvSpPr>
        <p:spPr bwMode="auto"/>
        <p:txBody>
          <a:bodyPr/>
          <a:lstStyle/>
          <a:p>
            <a:pPr>
              <a:defRPr/>
            </a:pPr>
            <a:fld id="{B6F15528-21DE-4FAA-801E-634DDDAF4B2B}" type="slidenum">
              <a:rPr lang="en-US"/>
              <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Two Conten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en-US"/>
              <a:t>Click to edit Master title style</a:t>
            </a:r>
            <a:endParaRPr/>
          </a:p>
        </p:txBody>
      </p:sp>
      <p:sp>
        <p:nvSpPr>
          <p:cNvPr id="3" name="Content Placeholder 2" hidden="0"/>
          <p:cNvSpPr>
            <a:spLocks noGrp="1"/>
          </p:cNvSpPr>
          <p:nvPr isPhoto="0" userDrawn="0">
            <p:ph sz="half" idx="1" hasCustomPrompt="0"/>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Content Placeholder 3" hidden="0"/>
          <p:cNvSpPr>
            <a:spLocks noGrp="1"/>
          </p:cNvSpPr>
          <p:nvPr isPhoto="0" userDrawn="0">
            <p:ph sz="half" idx="2" hasCustomPrompt="0"/>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Date Placeholder 4" hidden="0"/>
          <p:cNvSpPr>
            <a:spLocks noGrp="1"/>
          </p:cNvSpPr>
          <p:nvPr isPhoto="0" userDrawn="0">
            <p:ph type="dt" sz="half" idx="10" hasCustomPrompt="0"/>
          </p:nvPr>
        </p:nvSpPr>
        <p:spPr bwMode="auto"/>
        <p:txBody>
          <a:bodyPr/>
          <a:lstStyle/>
          <a:p>
            <a:pPr>
              <a:defRPr/>
            </a:pPr>
            <a:fld id="{1D8BD707-D9CF-40AE-B4C6-C98DA3205C09}" type="datetimeFigureOut">
              <a:rPr lang="en-US"/>
              <a:t/>
            </a:fld>
            <a:endParaRPr lang="en-US"/>
          </a:p>
        </p:txBody>
      </p:sp>
      <p:sp>
        <p:nvSpPr>
          <p:cNvPr id="6" name="Footer Placeholder 5" hidden="0"/>
          <p:cNvSpPr>
            <a:spLocks noGrp="1"/>
          </p:cNvSpPr>
          <p:nvPr isPhoto="0" userDrawn="0">
            <p:ph type="ftr" sz="quarter" idx="11" hasCustomPrompt="0"/>
          </p:nvPr>
        </p:nvSpPr>
        <p:spPr bwMode="auto"/>
        <p:txBody>
          <a:bodyPr/>
          <a:lstStyle/>
          <a:p>
            <a:pPr>
              <a:defRPr/>
            </a:pPr>
            <a:endParaRPr lang="en-US"/>
          </a:p>
        </p:txBody>
      </p:sp>
      <p:sp>
        <p:nvSpPr>
          <p:cNvPr id="7" name="Slide Number Placeholder 6" hidden="0"/>
          <p:cNvSpPr>
            <a:spLocks noGrp="1"/>
          </p:cNvSpPr>
          <p:nvPr isPhoto="0" userDrawn="0">
            <p:ph type="sldNum" sz="quarter" idx="12" hasCustomPrompt="0"/>
          </p:nvPr>
        </p:nvSpPr>
        <p:spPr bwMode="auto"/>
        <p:txBody>
          <a:bodyPr/>
          <a:lstStyle/>
          <a:p>
            <a:pPr>
              <a:defRPr/>
            </a:pPr>
            <a:fld id="{B6F15528-21DE-4FAA-801E-634DDDAF4B2B}" type="slidenum">
              <a:rPr lang="en-US"/>
              <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Comparison">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lvl1pPr>
              <a:defRPr/>
            </a:lvl1pPr>
          </a:lstStyle>
          <a:p>
            <a:pPr>
              <a:defRPr/>
            </a:pPr>
            <a:r>
              <a:rPr lang="en-US"/>
              <a:t>Click to edit Master title style</a:t>
            </a:r>
            <a:endParaRPr/>
          </a:p>
        </p:txBody>
      </p:sp>
      <p:sp>
        <p:nvSpPr>
          <p:cNvPr id="3" name="Text Placeholder 2" hidden="0"/>
          <p:cNvSpPr>
            <a:spLocks noGrp="1"/>
          </p:cNvSpPr>
          <p:nvPr isPhoto="0" userDrawn="0">
            <p:ph type="body" idx="1" hasCustomPrompt="0"/>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hidden="0"/>
          <p:cNvSpPr>
            <a:spLocks noGrp="1"/>
          </p:cNvSpPr>
          <p:nvPr isPhoto="0" userDrawn="0">
            <p:ph sz="half" idx="2" hasCustomPrompt="0"/>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Text Placeholder 4" hidden="0"/>
          <p:cNvSpPr>
            <a:spLocks noGrp="1"/>
          </p:cNvSpPr>
          <p:nvPr isPhoto="0" userDrawn="0">
            <p:ph type="body" sz="quarter" idx="3" hasCustomPrompt="0"/>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hidden="0"/>
          <p:cNvSpPr>
            <a:spLocks noGrp="1"/>
          </p:cNvSpPr>
          <p:nvPr isPhoto="0" userDrawn="0">
            <p:ph sz="quarter" idx="4" hasCustomPrompt="0"/>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6" hidden="0"/>
          <p:cNvSpPr>
            <a:spLocks noGrp="1"/>
          </p:cNvSpPr>
          <p:nvPr isPhoto="0" userDrawn="0">
            <p:ph type="dt" sz="half" idx="10" hasCustomPrompt="0"/>
          </p:nvPr>
        </p:nvSpPr>
        <p:spPr bwMode="auto"/>
        <p:txBody>
          <a:bodyPr/>
          <a:lstStyle/>
          <a:p>
            <a:pPr>
              <a:defRPr/>
            </a:pPr>
            <a:fld id="{1D8BD707-D9CF-40AE-B4C6-C98DA3205C09}" type="datetimeFigureOut">
              <a:rPr lang="en-US"/>
              <a:t/>
            </a:fld>
            <a:endParaRPr lang="en-US"/>
          </a:p>
        </p:txBody>
      </p:sp>
      <p:sp>
        <p:nvSpPr>
          <p:cNvPr id="8" name="Footer Placeholder 7" hidden="0"/>
          <p:cNvSpPr>
            <a:spLocks noGrp="1"/>
          </p:cNvSpPr>
          <p:nvPr isPhoto="0" userDrawn="0">
            <p:ph type="ftr" sz="quarter" idx="11" hasCustomPrompt="0"/>
          </p:nvPr>
        </p:nvSpPr>
        <p:spPr bwMode="auto"/>
        <p:txBody>
          <a:bodyPr/>
          <a:lstStyle/>
          <a:p>
            <a:pPr>
              <a:defRPr/>
            </a:pPr>
            <a:endParaRPr lang="en-US"/>
          </a:p>
        </p:txBody>
      </p:sp>
      <p:sp>
        <p:nvSpPr>
          <p:cNvPr id="9" name="Slide Number Placeholder 8" hidden="0"/>
          <p:cNvSpPr>
            <a:spLocks noGrp="1"/>
          </p:cNvSpPr>
          <p:nvPr isPhoto="0" userDrawn="0">
            <p:ph type="sldNum" sz="quarter" idx="12" hasCustomPrompt="0"/>
          </p:nvPr>
        </p:nvSpPr>
        <p:spPr bwMode="auto"/>
        <p:txBody>
          <a:bodyPr/>
          <a:lstStyle/>
          <a:p>
            <a:pPr>
              <a:defRPr/>
            </a:pPr>
            <a:fld id="{B6F15528-21DE-4FAA-801E-634DDDAF4B2B}" type="slidenum">
              <a:rPr lang="en-US"/>
              <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le Only">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en-US"/>
              <a:t>Click to edit Master title style</a:t>
            </a:r>
            <a:endParaRPr/>
          </a:p>
        </p:txBody>
      </p:sp>
      <p:sp>
        <p:nvSpPr>
          <p:cNvPr id="3" name="Date Placeholder 2" hidden="0"/>
          <p:cNvSpPr>
            <a:spLocks noGrp="1"/>
          </p:cNvSpPr>
          <p:nvPr isPhoto="0" userDrawn="0">
            <p:ph type="dt" sz="half" idx="10" hasCustomPrompt="0"/>
          </p:nvPr>
        </p:nvSpPr>
        <p:spPr bwMode="auto"/>
        <p:txBody>
          <a:bodyPr/>
          <a:lstStyle/>
          <a:p>
            <a:pPr>
              <a:defRPr/>
            </a:pPr>
            <a:fld id="{1D8BD707-D9CF-40AE-B4C6-C98DA3205C09}" type="datetimeFigureOut">
              <a:rPr lang="en-US"/>
              <a:t/>
            </a:fld>
            <a:endParaRPr lang="en-US"/>
          </a:p>
        </p:txBody>
      </p:sp>
      <p:sp>
        <p:nvSpPr>
          <p:cNvPr id="4" name="Footer Placeholder 3" hidden="0"/>
          <p:cNvSpPr>
            <a:spLocks noGrp="1"/>
          </p:cNvSpPr>
          <p:nvPr isPhoto="0" userDrawn="0">
            <p:ph type="ftr" sz="quarter" idx="11" hasCustomPrompt="0"/>
          </p:nvPr>
        </p:nvSpPr>
        <p:spPr bwMode="auto"/>
        <p:txBody>
          <a:bodyPr/>
          <a:lstStyle/>
          <a:p>
            <a:pPr>
              <a:defRPr/>
            </a:pPr>
            <a:endParaRPr lang="en-US"/>
          </a:p>
        </p:txBody>
      </p:sp>
      <p:sp>
        <p:nvSpPr>
          <p:cNvPr id="5" name="Slide Number Placeholder 4" hidden="0"/>
          <p:cNvSpPr>
            <a:spLocks noGrp="1"/>
          </p:cNvSpPr>
          <p:nvPr isPhoto="0" userDrawn="0">
            <p:ph type="sldNum" sz="quarter" idx="12" hasCustomPrompt="0"/>
          </p:nvPr>
        </p:nvSpPr>
        <p:spPr bwMode="auto"/>
        <p:txBody>
          <a:bodyPr/>
          <a:lstStyle/>
          <a:p>
            <a:pPr>
              <a:defRPr/>
            </a:pPr>
            <a:fld id="{B6F15528-21DE-4FAA-801E-634DDDAF4B2B}" type="slidenum">
              <a:rPr lang="en-US"/>
              <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lank">
    <p:spTree>
      <p:nvGrpSpPr>
        <p:cNvPr id="1" name="" hidden="0"/>
        <p:cNvGrpSpPr/>
        <p:nvPr isPhoto="0" userDrawn="0"/>
      </p:nvGrpSpPr>
      <p:grpSpPr bwMode="auto">
        <a:xfrm>
          <a:off x="0" y="0"/>
          <a:ext cx="0" cy="0"/>
          <a:chOff x="0" y="0"/>
          <a:chExt cx="0" cy="0"/>
        </a:xfrm>
      </p:grpSpPr>
      <p:sp>
        <p:nvSpPr>
          <p:cNvPr id="2" name="Date Placeholder 1" hidden="0"/>
          <p:cNvSpPr>
            <a:spLocks noGrp="1"/>
          </p:cNvSpPr>
          <p:nvPr isPhoto="0" userDrawn="0">
            <p:ph type="dt" sz="half" idx="10" hasCustomPrompt="0"/>
          </p:nvPr>
        </p:nvSpPr>
        <p:spPr bwMode="auto"/>
        <p:txBody>
          <a:bodyPr/>
          <a:lstStyle/>
          <a:p>
            <a:pPr>
              <a:defRPr/>
            </a:pPr>
            <a:fld id="{1D8BD707-D9CF-40AE-B4C6-C98DA3205C09}" type="datetimeFigureOut">
              <a:rPr lang="en-US"/>
              <a:t/>
            </a:fld>
            <a:endParaRPr lang="en-US"/>
          </a:p>
        </p:txBody>
      </p:sp>
      <p:sp>
        <p:nvSpPr>
          <p:cNvPr id="3" name="Footer Placeholder 2" hidden="0"/>
          <p:cNvSpPr>
            <a:spLocks noGrp="1"/>
          </p:cNvSpPr>
          <p:nvPr isPhoto="0" userDrawn="0">
            <p:ph type="ftr" sz="quarter" idx="11" hasCustomPrompt="0"/>
          </p:nvPr>
        </p:nvSpPr>
        <p:spPr bwMode="auto"/>
        <p:txBody>
          <a:bodyPr/>
          <a:lstStyle/>
          <a:p>
            <a:pPr>
              <a:defRPr/>
            </a:pPr>
            <a:endParaRPr lang="en-US"/>
          </a:p>
        </p:txBody>
      </p:sp>
      <p:sp>
        <p:nvSpPr>
          <p:cNvPr id="4" name="Slide Number Placeholder 3" hidden="0"/>
          <p:cNvSpPr>
            <a:spLocks noGrp="1"/>
          </p:cNvSpPr>
          <p:nvPr isPhoto="0" userDrawn="0">
            <p:ph type="sldNum" sz="quarter" idx="12" hasCustomPrompt="0"/>
          </p:nvPr>
        </p:nvSpPr>
        <p:spPr bwMode="auto"/>
        <p:txBody>
          <a:bodyPr/>
          <a:lstStyle/>
          <a:p>
            <a:pPr>
              <a:defRPr/>
            </a:pPr>
            <a:fld id="{B6F15528-21DE-4FAA-801E-634DDDAF4B2B}" type="slidenum">
              <a:rPr lang="en-US"/>
              <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Content with Caption">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457200" y="273050"/>
            <a:ext cx="3008313" cy="1162050"/>
          </a:xfrm>
        </p:spPr>
        <p:txBody>
          <a:bodyPr anchor="b"/>
          <a:lstStyle>
            <a:lvl1pPr algn="l">
              <a:defRPr sz="2000" b="1"/>
            </a:lvl1pPr>
          </a:lstStyle>
          <a:p>
            <a:pPr>
              <a:defRPr/>
            </a:pPr>
            <a:r>
              <a:rPr lang="en-US"/>
              <a:t>Click to edit Master title style</a:t>
            </a:r>
            <a:endParaRPr/>
          </a:p>
        </p:txBody>
      </p:sp>
      <p:sp>
        <p:nvSpPr>
          <p:cNvPr id="3" name="Content Placeholder 2" hidden="0"/>
          <p:cNvSpPr>
            <a:spLocks noGrp="1"/>
          </p:cNvSpPr>
          <p:nvPr isPhoto="0" userDrawn="0">
            <p:ph idx="1" hasCustomPrompt="0"/>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Text Placeholder 3" hidden="0"/>
          <p:cNvSpPr>
            <a:spLocks noGrp="1"/>
          </p:cNvSpPr>
          <p:nvPr isPhoto="0" userDrawn="0">
            <p:ph type="body" sz="half" idx="2" hasCustomPrompt="0"/>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5" name="Date Placeholder 4" hidden="0"/>
          <p:cNvSpPr>
            <a:spLocks noGrp="1"/>
          </p:cNvSpPr>
          <p:nvPr isPhoto="0" userDrawn="0">
            <p:ph type="dt" sz="half" idx="10" hasCustomPrompt="0"/>
          </p:nvPr>
        </p:nvSpPr>
        <p:spPr bwMode="auto"/>
        <p:txBody>
          <a:bodyPr/>
          <a:lstStyle/>
          <a:p>
            <a:pPr>
              <a:defRPr/>
            </a:pPr>
            <a:fld id="{1D8BD707-D9CF-40AE-B4C6-C98DA3205C09}" type="datetimeFigureOut">
              <a:rPr lang="en-US"/>
              <a:t/>
            </a:fld>
            <a:endParaRPr lang="en-US"/>
          </a:p>
        </p:txBody>
      </p:sp>
      <p:sp>
        <p:nvSpPr>
          <p:cNvPr id="6" name="Footer Placeholder 5" hidden="0"/>
          <p:cNvSpPr>
            <a:spLocks noGrp="1"/>
          </p:cNvSpPr>
          <p:nvPr isPhoto="0" userDrawn="0">
            <p:ph type="ftr" sz="quarter" idx="11" hasCustomPrompt="0"/>
          </p:nvPr>
        </p:nvSpPr>
        <p:spPr bwMode="auto"/>
        <p:txBody>
          <a:bodyPr/>
          <a:lstStyle/>
          <a:p>
            <a:pPr>
              <a:defRPr/>
            </a:pPr>
            <a:endParaRPr lang="en-US"/>
          </a:p>
        </p:txBody>
      </p:sp>
      <p:sp>
        <p:nvSpPr>
          <p:cNvPr id="7" name="Slide Number Placeholder 6" hidden="0"/>
          <p:cNvSpPr>
            <a:spLocks noGrp="1"/>
          </p:cNvSpPr>
          <p:nvPr isPhoto="0" userDrawn="0">
            <p:ph type="sldNum" sz="quarter" idx="12" hasCustomPrompt="0"/>
          </p:nvPr>
        </p:nvSpPr>
        <p:spPr bwMode="auto"/>
        <p:txBody>
          <a:bodyPr/>
          <a:lstStyle/>
          <a:p>
            <a:pPr>
              <a:defRPr/>
            </a:pPr>
            <a:fld id="{B6F15528-21DE-4FAA-801E-634DDDAF4B2B}" type="slidenum">
              <a:rPr lang="en-US"/>
              <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Picture with Caption">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1792288" y="4800600"/>
            <a:ext cx="5486400" cy="566738"/>
          </a:xfrm>
        </p:spPr>
        <p:txBody>
          <a:bodyPr anchor="b"/>
          <a:lstStyle>
            <a:lvl1pPr algn="l">
              <a:defRPr sz="2000" b="1"/>
            </a:lvl1pPr>
          </a:lstStyle>
          <a:p>
            <a:pPr>
              <a:defRPr/>
            </a:pPr>
            <a:r>
              <a:rPr lang="en-US"/>
              <a:t>Click to edit Master title style</a:t>
            </a:r>
            <a:endParaRPr/>
          </a:p>
        </p:txBody>
      </p:sp>
      <p:sp>
        <p:nvSpPr>
          <p:cNvPr id="3" name="Picture Placeholder 2" hidden="0"/>
          <p:cNvSpPr>
            <a:spLocks noGrp="1"/>
          </p:cNvSpPr>
          <p:nvPr isPhoto="0" userDrawn="0">
            <p:ph type="pic" idx="1" hasCustomPrompt="0"/>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4" name="Text Placeholder 3" hidden="0"/>
          <p:cNvSpPr>
            <a:spLocks noGrp="1"/>
          </p:cNvSpPr>
          <p:nvPr isPhoto="0" userDrawn="0">
            <p:ph type="body" sz="half" idx="2" hasCustomPrompt="0"/>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5" name="Date Placeholder 4" hidden="0"/>
          <p:cNvSpPr>
            <a:spLocks noGrp="1"/>
          </p:cNvSpPr>
          <p:nvPr isPhoto="0" userDrawn="0">
            <p:ph type="dt" sz="half" idx="10" hasCustomPrompt="0"/>
          </p:nvPr>
        </p:nvSpPr>
        <p:spPr bwMode="auto"/>
        <p:txBody>
          <a:bodyPr/>
          <a:lstStyle/>
          <a:p>
            <a:pPr>
              <a:defRPr/>
            </a:pPr>
            <a:fld id="{1D8BD707-D9CF-40AE-B4C6-C98DA3205C09}" type="datetimeFigureOut">
              <a:rPr lang="en-US"/>
              <a:t/>
            </a:fld>
            <a:endParaRPr lang="en-US"/>
          </a:p>
        </p:txBody>
      </p:sp>
      <p:sp>
        <p:nvSpPr>
          <p:cNvPr id="6" name="Footer Placeholder 5" hidden="0"/>
          <p:cNvSpPr>
            <a:spLocks noGrp="1"/>
          </p:cNvSpPr>
          <p:nvPr isPhoto="0" userDrawn="0">
            <p:ph type="ftr" sz="quarter" idx="11" hasCustomPrompt="0"/>
          </p:nvPr>
        </p:nvSpPr>
        <p:spPr bwMode="auto"/>
        <p:txBody>
          <a:bodyPr/>
          <a:lstStyle/>
          <a:p>
            <a:pPr>
              <a:defRPr/>
            </a:pPr>
            <a:endParaRPr lang="en-US"/>
          </a:p>
        </p:txBody>
      </p:sp>
      <p:sp>
        <p:nvSpPr>
          <p:cNvPr id="7" name="Slide Number Placeholder 6" hidden="0"/>
          <p:cNvSpPr>
            <a:spLocks noGrp="1"/>
          </p:cNvSpPr>
          <p:nvPr isPhoto="0" userDrawn="0">
            <p:ph type="sldNum" sz="quarter" idx="12" hasCustomPrompt="0"/>
          </p:nvPr>
        </p:nvSpPr>
        <p:spPr bwMode="auto"/>
        <p:txBody>
          <a:bodyPr/>
          <a:lstStyle/>
          <a:p>
            <a:pPr>
              <a:defRPr/>
            </a:pPr>
            <a:fld id="{B6F15528-21DE-4FAA-801E-634DDDAF4B2B}" type="slidenum">
              <a:rPr lang="en-US"/>
              <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hidden="0"/>
        <p:cNvGrpSpPr/>
        <p:nvPr isPhoto="0" userDrawn="0"/>
      </p:nvGrpSpPr>
      <p:grpSpPr bwMode="auto">
        <a:xfrm>
          <a:off x="0" y="0"/>
          <a:ext cx="0" cy="0"/>
          <a:chOff x="0" y="0"/>
          <a:chExt cx="0" cy="0"/>
        </a:xfrm>
      </p:grpSpPr>
      <p:sp>
        <p:nvSpPr>
          <p:cNvPr id="2" name="Title Placeholder 1" hidden="0"/>
          <p:cNvSpPr>
            <a:spLocks noGrp="1"/>
          </p:cNvSpPr>
          <p:nvPr isPhoto="0" userDrawn="0">
            <p:ph type="title" hasCustomPrompt="0"/>
          </p:nvPr>
        </p:nvSpPr>
        <p:spPr bwMode="auto">
          <a:xfrm>
            <a:off x="457200" y="274638"/>
            <a:ext cx="8229600" cy="1143000"/>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3" name="Text Placeholder 2" hidden="0"/>
          <p:cNvSpPr>
            <a:spLocks noGrp="1"/>
          </p:cNvSpPr>
          <p:nvPr isPhoto="0" userDrawn="0">
            <p:ph type="body" idx="1" hasCustomPrompt="0"/>
          </p:nvPr>
        </p:nvSpPr>
        <p:spPr bwMode="auto">
          <a:xfrm>
            <a:off x="457200" y="1600200"/>
            <a:ext cx="82296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hidden="0"/>
          <p:cNvSpPr>
            <a:spLocks noGrp="1"/>
          </p:cNvSpPr>
          <p:nvPr isPhoto="0" userDrawn="0">
            <p:ph type="dt" sz="half" idx="2" hasCustomPrompt="0"/>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D8BD707-D9CF-40AE-B4C6-C98DA3205C09}" type="datetimeFigureOut">
              <a:rPr lang="en-US"/>
              <a:t/>
            </a:fld>
            <a:endParaRPr lang="en-US"/>
          </a:p>
        </p:txBody>
      </p:sp>
      <p:sp>
        <p:nvSpPr>
          <p:cNvPr id="5" name="Footer Placeholder 4" hidden="0"/>
          <p:cNvSpPr>
            <a:spLocks noGrp="1"/>
          </p:cNvSpPr>
          <p:nvPr isPhoto="0" userDrawn="0">
            <p:ph type="ftr" sz="quarter" idx="3" hasCustomPrompt="0"/>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hidden="0"/>
          <p:cNvSpPr>
            <a:spLocks noGrp="1"/>
          </p:cNvSpPr>
          <p:nvPr isPhoto="0" userDrawn="0">
            <p:ph type="sldNum" sz="quarter" idx="4" hasCustomPrompt="0"/>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F15528-21DE-4FAA-801E-634DDDAF4B2B}" type="slidenum">
              <a:rPr lang="en-US"/>
              <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mein.berlin.de/" TargetMode="External"/><Relationship Id="rId3" Type="http://schemas.openxmlformats.org/officeDocument/2006/relationships/hyperlink" Target="https://beteiligungsportal.baden-wuerttemberg.de/de/startseite/" TargetMode="External"/><Relationship Id="rId4" Type="http://schemas.openxmlformats.org/officeDocument/2006/relationships/image" Target="../media/image19.png"/><Relationship Id="rId5" Type="http://schemas.openxmlformats.org/officeDocument/2006/relationships/image" Target="../media/image8.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un.org/esa/desa/papers/2020/wp163_2020.pdf" TargetMode="External"/><Relationship Id="rId3" Type="http://schemas.openxmlformats.org/officeDocument/2006/relationships/hyperlink" Target="https://www.stadt-zuerich.ch/prd/en/index/urban-development/socio-spatial-development-unit/inclusion-of-quarters/participation-processes/e-participation.html" TargetMode="External"/><Relationship Id="rId4" Type="http://schemas.openxmlformats.org/officeDocument/2006/relationships/hyperlink" Target="https://www.europarl.europa.eu/RegData/etudes/etudes/join/2011/471584/IPOL-JOIN_ET(2011)471584_EN.pdf" TargetMode="External"/><Relationship Id="rId5" Type="http://schemas.openxmlformats.org/officeDocument/2006/relationships/hyperlink" Target="https://docs.decidim.org/en/features/participatory-spaces.html" TargetMode="External"/><Relationship Id="rId6" Type="http://schemas.openxmlformats.org/officeDocument/2006/relationships/hyperlink" Target="https://futureu.europa.eu/?locale=en" TargetMode="External"/><Relationship Id="rId7" Type="http://schemas.openxmlformats.org/officeDocument/2006/relationships/image" Target="../media/image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grpSp>
        <p:nvGrpSpPr>
          <p:cNvPr id="2" name="Group 2" hidden="0"/>
          <p:cNvGrpSpPr/>
          <p:nvPr isPhoto="0" userDrawn="0"/>
        </p:nvGrpSpPr>
        <p:grpSpPr bwMode="auto">
          <a:xfrm>
            <a:off x="2847748" y="0"/>
            <a:ext cx="6905852" cy="7315200"/>
            <a:chOff x="0" y="0"/>
            <a:chExt cx="9207803" cy="9753600"/>
          </a:xfrm>
        </p:grpSpPr>
        <p:sp>
          <p:nvSpPr>
            <p:cNvPr id="3" name="Freeform 3" hidden="0"/>
            <p:cNvSpPr/>
            <p:nvPr isPhoto="0" userDrawn="0"/>
          </p:nvSpPr>
          <p:spPr bwMode="auto">
            <a:xfrm>
              <a:off x="0" y="0"/>
              <a:ext cx="9207754" cy="9753600"/>
            </a:xfrm>
            <a:custGeom>
              <a:avLst/>
              <a:gdLst/>
              <a:ahLst/>
              <a:cxnLst/>
              <a:rect l="l" t="t" r="r" b="b"/>
              <a:pathLst>
                <a:path w="9207754" h="9753600" fill="norm" stroke="1" extrusionOk="0">
                  <a:moveTo>
                    <a:pt x="0" y="0"/>
                  </a:moveTo>
                  <a:lnTo>
                    <a:pt x="9207754" y="0"/>
                  </a:lnTo>
                  <a:lnTo>
                    <a:pt x="9207754" y="9753600"/>
                  </a:lnTo>
                  <a:lnTo>
                    <a:pt x="0" y="9753600"/>
                  </a:lnTo>
                  <a:close/>
                </a:path>
              </a:pathLst>
            </a:custGeom>
            <a:solidFill>
              <a:srgbClr val="FDCF60"/>
            </a:solidFill>
          </p:spPr>
        </p:sp>
      </p:grpSp>
      <p:pic>
        <p:nvPicPr>
          <p:cNvPr id="4" name="Picture 4" hidden="0"/>
          <p:cNvPicPr>
            <a:picLocks noChangeAspect="1"/>
          </p:cNvPicPr>
          <p:nvPr isPhoto="0" userDrawn="0"/>
        </p:nvPicPr>
        <p:blipFill>
          <a:blip r:embed="rId2"/>
          <a:srcRect l="0" t="0" r="118" b="200"/>
          <a:stretch/>
        </p:blipFill>
        <p:spPr bwMode="auto">
          <a:xfrm>
            <a:off x="5301222" y="2238139"/>
            <a:ext cx="4452378" cy="5009708"/>
          </a:xfrm>
          <a:prstGeom prst="rect">
            <a:avLst/>
          </a:prstGeom>
        </p:spPr>
      </p:pic>
      <p:pic>
        <p:nvPicPr>
          <p:cNvPr id="5" name="Picture 5" hidden="0"/>
          <p:cNvPicPr>
            <a:picLocks noChangeAspect="1"/>
          </p:cNvPicPr>
          <p:nvPr isPhoto="0" userDrawn="0"/>
        </p:nvPicPr>
        <p:blipFill>
          <a:blip r:embed="rId3"/>
          <a:srcRect l="0" t="0" r="715" b="1167"/>
          <a:stretch/>
        </p:blipFill>
        <p:spPr bwMode="auto">
          <a:xfrm>
            <a:off x="8008715" y="162749"/>
            <a:ext cx="1325390" cy="1036644"/>
          </a:xfrm>
          <a:prstGeom prst="rect">
            <a:avLst/>
          </a:prstGeom>
        </p:spPr>
      </p:pic>
      <p:pic>
        <p:nvPicPr>
          <p:cNvPr id="6" name="Picture 6" hidden="0"/>
          <p:cNvPicPr>
            <a:picLocks noChangeAspect="1"/>
          </p:cNvPicPr>
          <p:nvPr isPhoto="0" userDrawn="0"/>
        </p:nvPicPr>
        <p:blipFill>
          <a:blip r:embed="rId4"/>
          <a:srcRect l="0" t="0" r="563" b="563"/>
          <a:stretch/>
        </p:blipFill>
        <p:spPr bwMode="auto">
          <a:xfrm>
            <a:off x="0" y="6234410"/>
            <a:ext cx="1927337" cy="1013435"/>
          </a:xfrm>
          <a:prstGeom prst="rect">
            <a:avLst/>
          </a:prstGeom>
        </p:spPr>
      </p:pic>
      <p:sp>
        <p:nvSpPr>
          <p:cNvPr id="7" name="TextBox 7" hidden="0"/>
          <p:cNvSpPr txBox="1"/>
          <p:nvPr isPhoto="0" userDrawn="0"/>
        </p:nvSpPr>
        <p:spPr bwMode="auto">
          <a:xfrm>
            <a:off x="893950" y="1199393"/>
            <a:ext cx="7116857" cy="2077492"/>
          </a:xfrm>
          <a:prstGeom prst="rect">
            <a:avLst/>
          </a:prstGeom>
        </p:spPr>
        <p:txBody>
          <a:bodyPr lIns="0" tIns="0" rIns="0" bIns="0" rtlCol="0" anchor="t">
            <a:spAutoFit/>
          </a:bodyPr>
          <a:lstStyle/>
          <a:p>
            <a:pPr algn="l">
              <a:lnSpc>
                <a:spcPts val="5400"/>
              </a:lnSpc>
              <a:defRPr/>
            </a:pPr>
            <a:r>
              <a:rPr lang="en-US" sz="5000">
                <a:solidFill>
                  <a:srgbClr val="0C45A6"/>
                </a:solidFill>
                <a:latin typeface="+mj-lt"/>
              </a:rPr>
              <a:t>Module: </a:t>
            </a:r>
            <a:endParaRPr/>
          </a:p>
          <a:p>
            <a:pPr algn="l">
              <a:lnSpc>
                <a:spcPts val="5400"/>
              </a:lnSpc>
              <a:defRPr/>
            </a:pPr>
            <a:r>
              <a:rPr lang="en-US" sz="5000">
                <a:solidFill>
                  <a:srgbClr val="0C45A6"/>
                </a:solidFill>
                <a:latin typeface="+mj-lt"/>
              </a:rPr>
              <a:t>Aspects of Civic Engagement </a:t>
            </a:r>
            <a:endParaRPr/>
          </a:p>
        </p:txBody>
      </p:sp>
      <p:pic>
        <p:nvPicPr>
          <p:cNvPr id="8" name="Picture 7" descr="Text&#10;&#10;Description automatically generated" hidden="0"/>
          <p:cNvPicPr/>
          <p:nvPr isPhoto="0" userDrawn="0"/>
        </p:nvPicPr>
        <p:blipFill>
          <a:blip r:embed="rId5"/>
          <a:stretch/>
        </p:blipFill>
        <p:spPr bwMode="auto">
          <a:xfrm>
            <a:off x="250833" y="298813"/>
            <a:ext cx="2416167" cy="539387"/>
          </a:xfrm>
          <a:prstGeom prst="rect">
            <a:avLst/>
          </a:prstGeom>
        </p:spPr>
      </p:pic>
      <p:sp>
        <p:nvSpPr>
          <p:cNvPr id="9" name="Textfeld 7" hidden="0"/>
          <p:cNvSpPr txBox="1"/>
          <p:nvPr isPhoto="0" userDrawn="0"/>
        </p:nvSpPr>
        <p:spPr bwMode="auto">
          <a:xfrm>
            <a:off x="1676400" y="6167058"/>
            <a:ext cx="3759092" cy="1015663"/>
          </a:xfrm>
          <a:prstGeom prst="rect">
            <a:avLst/>
          </a:prstGeom>
          <a:noFill/>
        </p:spPr>
        <p:txBody>
          <a:bodyPr wrap="square" rtlCol="0">
            <a:spAutoFit/>
          </a:bodyPr>
          <a:lstStyle/>
          <a:p>
            <a:pPr algn="ctr">
              <a:defRPr/>
            </a:pPr>
            <a:r>
              <a:rPr lang="de-DE" sz="1000" i="1"/>
              <a:t>The </a:t>
            </a:r>
            <a:r>
              <a:rPr lang="de-DE" sz="1000" i="1"/>
              <a:t>project</a:t>
            </a:r>
            <a:r>
              <a:rPr lang="de-DE" sz="1000" i="1"/>
              <a:t> </a:t>
            </a:r>
            <a:r>
              <a:rPr lang="de-DE" sz="1000" i="1"/>
              <a:t>is</a:t>
            </a:r>
            <a:r>
              <a:rPr lang="de-DE" sz="1000" i="1"/>
              <a:t> </a:t>
            </a:r>
            <a:r>
              <a:rPr lang="de-DE" sz="1000" i="1"/>
              <a:t>co-funded</a:t>
            </a:r>
            <a:r>
              <a:rPr lang="de-DE" sz="1000" i="1"/>
              <a:t> </a:t>
            </a:r>
            <a:r>
              <a:rPr lang="de-DE" sz="1000" i="1"/>
              <a:t>by</a:t>
            </a:r>
            <a:r>
              <a:rPr lang="de-DE" sz="1000" i="1"/>
              <a:t> </a:t>
            </a:r>
            <a:r>
              <a:rPr lang="de-DE" sz="1000" i="1"/>
              <a:t>the</a:t>
            </a:r>
            <a:r>
              <a:rPr lang="de-DE" sz="1000" i="1"/>
              <a:t> European </a:t>
            </a:r>
            <a:r>
              <a:rPr lang="de-DE" sz="1000" i="1"/>
              <a:t>Unions</a:t>
            </a:r>
            <a:r>
              <a:rPr lang="de-DE" sz="1000" i="1"/>
              <a:t>‘ </a:t>
            </a:r>
            <a:r>
              <a:rPr lang="de-DE" sz="1000" i="1"/>
              <a:t>Asylum</a:t>
            </a:r>
            <a:r>
              <a:rPr lang="de-DE" sz="1000" i="1"/>
              <a:t>, Migration </a:t>
            </a:r>
            <a:r>
              <a:rPr lang="de-DE" sz="1000" i="1"/>
              <a:t>and</a:t>
            </a:r>
            <a:r>
              <a:rPr lang="de-DE" sz="1000" i="1"/>
              <a:t> Integration Fund. </a:t>
            </a:r>
            <a:r>
              <a:rPr lang="en-US" sz="1000" b="0" i="1" u="none" strike="noStrike">
                <a:solidFill>
                  <a:schemeClr val="tx1"/>
                </a:solidFill>
                <a:latin typeface="+mn-lt"/>
                <a:ea typeface="+mn-ea"/>
                <a:cs typeface="+mn-cs"/>
              </a:rPr>
              <a:t>The content of this presentation represents the views of the EMVI project partnership only and is their sole responsibility. The European Commission does not accept any responsibility for use that may be made of the information it contains.</a:t>
            </a:r>
            <a:endParaRPr lang="de-AT" sz="1000" i="1"/>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 name="Textfeld 2" hidden="0"/>
          <p:cNvSpPr txBox="1"/>
          <p:nvPr isPhoto="0" userDrawn="0"/>
        </p:nvSpPr>
        <p:spPr bwMode="auto">
          <a:xfrm>
            <a:off x="769429" y="147670"/>
            <a:ext cx="7749210" cy="746358"/>
          </a:xfrm>
          <a:prstGeom prst="rect">
            <a:avLst/>
          </a:prstGeom>
          <a:noFill/>
        </p:spPr>
        <p:txBody>
          <a:bodyPr wrap="square">
            <a:spAutoFit/>
          </a:bodyPr>
          <a:lstStyle/>
          <a:p>
            <a:pPr marL="137160" marR="5080">
              <a:lnSpc>
                <a:spcPts val="1880"/>
              </a:lnSpc>
              <a:spcBef>
                <a:spcPts val="1270"/>
              </a:spcBef>
              <a:defRPr/>
            </a:pPr>
            <a:r>
              <a:rPr lang="en-GB" sz="1800">
                <a:latin typeface="Calibri"/>
                <a:ea typeface="Calibri"/>
                <a:cs typeface="Times New Roman"/>
              </a:rPr>
              <a:t>METHOD:  Starting an Association</a:t>
            </a:r>
            <a:endParaRPr lang="de-DE" sz="1800">
              <a:latin typeface="Calibri"/>
              <a:ea typeface="Calibri"/>
              <a:cs typeface="Times New Roman"/>
            </a:endParaRPr>
          </a:p>
          <a:p>
            <a:pPr marL="137160" marR="5080">
              <a:lnSpc>
                <a:spcPts val="1880"/>
              </a:lnSpc>
              <a:spcBef>
                <a:spcPts val="1270"/>
              </a:spcBef>
              <a:defRPr/>
            </a:pPr>
            <a:endParaRPr lang="de-DE" sz="1800" b="1" spc="-195">
              <a:solidFill>
                <a:srgbClr val="0C45A6"/>
              </a:solidFill>
              <a:cs typeface="Tahoma"/>
            </a:endParaRPr>
          </a:p>
        </p:txBody>
      </p:sp>
      <p:sp>
        <p:nvSpPr>
          <p:cNvPr id="5" name="Textfeld 4" hidden="0"/>
          <p:cNvSpPr txBox="1"/>
          <p:nvPr isPhoto="0" userDrawn="0"/>
        </p:nvSpPr>
        <p:spPr bwMode="auto">
          <a:xfrm>
            <a:off x="2438400" y="-27809027"/>
            <a:ext cx="4876800" cy="3139321"/>
          </a:xfrm>
          <a:prstGeom prst="rect">
            <a:avLst/>
          </a:prstGeom>
          <a:noFill/>
        </p:spPr>
        <p:txBody>
          <a:bodyPr wrap="square">
            <a:spAutoFit/>
          </a:bodyPr>
          <a:lstStyle/>
          <a:p>
            <a:pPr>
              <a:defRPr/>
            </a:pPr>
            <a:r>
              <a:rPr lang="de-DE"/>
              <a:t>More </a:t>
            </a:r>
            <a:r>
              <a:rPr lang="de-DE"/>
              <a:t>than</a:t>
            </a:r>
            <a:r>
              <a:rPr lang="de-DE"/>
              <a:t> 3</a:t>
            </a:r>
            <a:endParaRPr/>
          </a:p>
          <a:p>
            <a:pPr>
              <a:defRPr/>
            </a:pPr>
            <a:r>
              <a:rPr lang="de-DE"/>
              <a:t>10-30 </a:t>
            </a:r>
            <a:r>
              <a:rPr lang="de-DE"/>
              <a:t>minutes</a:t>
            </a:r>
            <a:r>
              <a:rPr lang="de-DE"/>
              <a:t>, </a:t>
            </a:r>
            <a:r>
              <a:rPr lang="de-DE"/>
              <a:t>depending</a:t>
            </a:r>
            <a:r>
              <a:rPr lang="de-DE"/>
              <a:t> on </a:t>
            </a:r>
            <a:r>
              <a:rPr lang="de-DE"/>
              <a:t>motivation</a:t>
            </a:r>
            <a:r>
              <a:rPr lang="de-DE"/>
              <a:t>  </a:t>
            </a:r>
            <a:endParaRPr/>
          </a:p>
          <a:p>
            <a:pPr>
              <a:defRPr/>
            </a:pPr>
            <a:r>
              <a:rPr lang="de-DE"/>
              <a:t>Dealing</a:t>
            </a:r>
            <a:r>
              <a:rPr lang="de-DE"/>
              <a:t> </a:t>
            </a:r>
            <a:r>
              <a:rPr lang="de-DE"/>
              <a:t>with</a:t>
            </a:r>
            <a:r>
              <a:rPr lang="de-DE"/>
              <a:t> </a:t>
            </a:r>
            <a:r>
              <a:rPr lang="de-DE"/>
              <a:t>multilingualism</a:t>
            </a:r>
            <a:r>
              <a:rPr lang="de-DE"/>
              <a:t> in a </a:t>
            </a:r>
            <a:r>
              <a:rPr lang="de-DE"/>
              <a:t>group</a:t>
            </a:r>
            <a:r>
              <a:rPr lang="de-DE"/>
              <a:t>.</a:t>
            </a:r>
            <a:endParaRPr/>
          </a:p>
          <a:p>
            <a:pPr>
              <a:defRPr/>
            </a:pPr>
            <a:r>
              <a:rPr lang="de-DE"/>
              <a:t>Exchanging</a:t>
            </a:r>
            <a:r>
              <a:rPr lang="de-DE"/>
              <a:t> </a:t>
            </a:r>
            <a:r>
              <a:rPr lang="de-DE"/>
              <a:t>about</a:t>
            </a:r>
            <a:r>
              <a:rPr lang="de-DE"/>
              <a:t> </a:t>
            </a:r>
            <a:r>
              <a:rPr lang="de-DE"/>
              <a:t>the</a:t>
            </a:r>
            <a:r>
              <a:rPr lang="de-DE"/>
              <a:t> different </a:t>
            </a:r>
            <a:r>
              <a:rPr lang="de-DE"/>
              <a:t>terms</a:t>
            </a:r>
            <a:r>
              <a:rPr lang="de-DE"/>
              <a:t> and social </a:t>
            </a:r>
            <a:r>
              <a:rPr lang="de-DE"/>
              <a:t>contexts</a:t>
            </a:r>
            <a:r>
              <a:rPr lang="de-DE"/>
              <a:t> </a:t>
            </a:r>
            <a:r>
              <a:rPr lang="de-DE"/>
              <a:t>of</a:t>
            </a:r>
            <a:r>
              <a:rPr lang="de-DE"/>
              <a:t>  </a:t>
            </a:r>
            <a:r>
              <a:rPr lang="de-DE"/>
              <a:t>meaning</a:t>
            </a:r>
            <a:r>
              <a:rPr lang="de-DE"/>
              <a:t> </a:t>
            </a:r>
            <a:r>
              <a:rPr lang="de-DE"/>
              <a:t>or</a:t>
            </a:r>
            <a:r>
              <a:rPr lang="de-DE"/>
              <a:t> </a:t>
            </a:r>
            <a:r>
              <a:rPr lang="de-DE"/>
              <a:t>attributions</a:t>
            </a:r>
            <a:r>
              <a:rPr lang="de-DE"/>
              <a:t>.</a:t>
            </a:r>
            <a:endParaRPr/>
          </a:p>
          <a:p>
            <a:pPr>
              <a:defRPr/>
            </a:pPr>
            <a:r>
              <a:rPr lang="de-DE"/>
              <a:t>Understanding individual and </a:t>
            </a:r>
            <a:r>
              <a:rPr lang="de-DE"/>
              <a:t>societal</a:t>
            </a:r>
            <a:r>
              <a:rPr lang="de-DE"/>
              <a:t> </a:t>
            </a:r>
            <a:r>
              <a:rPr lang="de-DE"/>
              <a:t>ideas</a:t>
            </a:r>
            <a:r>
              <a:rPr lang="de-DE"/>
              <a:t> </a:t>
            </a:r>
            <a:r>
              <a:rPr lang="de-DE"/>
              <a:t>of</a:t>
            </a:r>
            <a:r>
              <a:rPr lang="de-DE"/>
              <a:t> </a:t>
            </a:r>
            <a:r>
              <a:rPr lang="de-DE"/>
              <a:t>democratic</a:t>
            </a:r>
            <a:endParaRPr lang="de-DE"/>
          </a:p>
          <a:p>
            <a:pPr>
              <a:defRPr/>
            </a:pPr>
            <a:r>
              <a:rPr lang="de-DE"/>
              <a:t>culture</a:t>
            </a:r>
            <a:r>
              <a:rPr lang="de-DE"/>
              <a:t>, "social </a:t>
            </a:r>
            <a:r>
              <a:rPr lang="de-DE"/>
              <a:t>participation</a:t>
            </a:r>
            <a:r>
              <a:rPr lang="de-DE"/>
              <a:t>" and " </a:t>
            </a:r>
            <a:r>
              <a:rPr lang="de-DE"/>
              <a:t>political</a:t>
            </a:r>
            <a:r>
              <a:rPr lang="de-DE"/>
              <a:t> </a:t>
            </a:r>
            <a:r>
              <a:rPr lang="de-DE"/>
              <a:t>participation</a:t>
            </a:r>
            <a:r>
              <a:rPr lang="de-DE"/>
              <a:t>".</a:t>
            </a:r>
            <a:endParaRPr/>
          </a:p>
          <a:p>
            <a:pPr>
              <a:defRPr/>
            </a:pPr>
            <a:endParaRPr lang="de-DE"/>
          </a:p>
          <a:p>
            <a:pPr>
              <a:defRPr/>
            </a:pPr>
            <a:r>
              <a:rPr lang="de-DE"/>
              <a:t>Two</a:t>
            </a:r>
            <a:r>
              <a:rPr lang="de-DE"/>
              <a:t> large </a:t>
            </a:r>
            <a:r>
              <a:rPr lang="de-DE"/>
              <a:t>sheets</a:t>
            </a:r>
            <a:r>
              <a:rPr lang="de-DE"/>
              <a:t> </a:t>
            </a:r>
            <a:r>
              <a:rPr lang="de-DE"/>
              <a:t>of</a:t>
            </a:r>
            <a:r>
              <a:rPr lang="de-DE"/>
              <a:t> </a:t>
            </a:r>
            <a:r>
              <a:rPr lang="de-DE"/>
              <a:t>paper</a:t>
            </a:r>
            <a:r>
              <a:rPr lang="de-DE"/>
              <a:t> (A1) and </a:t>
            </a:r>
            <a:r>
              <a:rPr lang="de-DE"/>
              <a:t>thick</a:t>
            </a:r>
            <a:r>
              <a:rPr lang="de-DE"/>
              <a:t> </a:t>
            </a:r>
            <a:r>
              <a:rPr lang="de-DE"/>
              <a:t>pencils</a:t>
            </a:r>
            <a:endParaRPr lang="de-DE"/>
          </a:p>
        </p:txBody>
      </p:sp>
      <p:grpSp>
        <p:nvGrpSpPr>
          <p:cNvPr id="6" name="object 2" hidden="0"/>
          <p:cNvGrpSpPr/>
          <p:nvPr isPhoto="0" userDrawn="0"/>
        </p:nvGrpSpPr>
        <p:grpSpPr bwMode="auto">
          <a:xfrm>
            <a:off x="685151" y="1107039"/>
            <a:ext cx="647065" cy="390563"/>
            <a:chOff x="203136" y="1982266"/>
            <a:chExt cx="647065" cy="390563"/>
          </a:xfrm>
        </p:grpSpPr>
        <p:sp>
          <p:nvSpPr>
            <p:cNvPr id="7" name="object 3" hidden="0"/>
            <p:cNvSpPr/>
            <p:nvPr isPhoto="0" userDrawn="0"/>
          </p:nvSpPr>
          <p:spPr bwMode="auto">
            <a:xfrm>
              <a:off x="203136" y="1982266"/>
              <a:ext cx="647065" cy="324485"/>
            </a:xfrm>
            <a:custGeom>
              <a:avLst/>
              <a:gdLst/>
              <a:ahLst/>
              <a:cxnLst/>
              <a:rect l="l" t="t" r="r" b="b"/>
              <a:pathLst>
                <a:path w="647065" h="324485" fill="norm" stroke="1" extrusionOk="0">
                  <a:moveTo>
                    <a:pt x="310921" y="289814"/>
                  </a:moveTo>
                  <a:lnTo>
                    <a:pt x="298627" y="242417"/>
                  </a:lnTo>
                  <a:lnTo>
                    <a:pt x="267347" y="209232"/>
                  </a:lnTo>
                  <a:lnTo>
                    <a:pt x="224637" y="187579"/>
                  </a:lnTo>
                  <a:lnTo>
                    <a:pt x="240639" y="171246"/>
                  </a:lnTo>
                  <a:lnTo>
                    <a:pt x="252818" y="151828"/>
                  </a:lnTo>
                  <a:lnTo>
                    <a:pt x="260565" y="129946"/>
                  </a:lnTo>
                  <a:lnTo>
                    <a:pt x="263283" y="106172"/>
                  </a:lnTo>
                  <a:lnTo>
                    <a:pt x="254800" y="64846"/>
                  </a:lnTo>
                  <a:lnTo>
                    <a:pt x="231698" y="31102"/>
                  </a:lnTo>
                  <a:lnTo>
                    <a:pt x="197421" y="8343"/>
                  </a:lnTo>
                  <a:lnTo>
                    <a:pt x="155448" y="0"/>
                  </a:lnTo>
                  <a:lnTo>
                    <a:pt x="113474" y="8343"/>
                  </a:lnTo>
                  <a:lnTo>
                    <a:pt x="79197" y="31102"/>
                  </a:lnTo>
                  <a:lnTo>
                    <a:pt x="56095" y="64846"/>
                  </a:lnTo>
                  <a:lnTo>
                    <a:pt x="47625" y="106172"/>
                  </a:lnTo>
                  <a:lnTo>
                    <a:pt x="50342" y="129946"/>
                  </a:lnTo>
                  <a:lnTo>
                    <a:pt x="58089" y="151828"/>
                  </a:lnTo>
                  <a:lnTo>
                    <a:pt x="70269" y="171246"/>
                  </a:lnTo>
                  <a:lnTo>
                    <a:pt x="86271" y="187579"/>
                  </a:lnTo>
                  <a:lnTo>
                    <a:pt x="74498" y="192049"/>
                  </a:lnTo>
                  <a:lnTo>
                    <a:pt x="25781" y="224739"/>
                  </a:lnTo>
                  <a:lnTo>
                    <a:pt x="3568" y="261835"/>
                  </a:lnTo>
                  <a:lnTo>
                    <a:pt x="0" y="289839"/>
                  </a:lnTo>
                  <a:lnTo>
                    <a:pt x="520" y="296494"/>
                  </a:lnTo>
                  <a:lnTo>
                    <a:pt x="35687" y="314833"/>
                  </a:lnTo>
                  <a:lnTo>
                    <a:pt x="112598" y="322922"/>
                  </a:lnTo>
                  <a:lnTo>
                    <a:pt x="155448" y="324015"/>
                  </a:lnTo>
                  <a:lnTo>
                    <a:pt x="198412" y="322922"/>
                  </a:lnTo>
                  <a:lnTo>
                    <a:pt x="238671" y="319773"/>
                  </a:lnTo>
                  <a:lnTo>
                    <a:pt x="308102" y="308152"/>
                  </a:lnTo>
                  <a:lnTo>
                    <a:pt x="310451" y="296443"/>
                  </a:lnTo>
                  <a:lnTo>
                    <a:pt x="310921" y="289814"/>
                  </a:lnTo>
                  <a:close/>
                </a:path>
                <a:path w="647065" h="324485" fill="norm" stroke="1" extrusionOk="0">
                  <a:moveTo>
                    <a:pt x="647014" y="289814"/>
                  </a:moveTo>
                  <a:lnTo>
                    <a:pt x="634720" y="242417"/>
                  </a:lnTo>
                  <a:lnTo>
                    <a:pt x="603453" y="209232"/>
                  </a:lnTo>
                  <a:lnTo>
                    <a:pt x="560730" y="187579"/>
                  </a:lnTo>
                  <a:lnTo>
                    <a:pt x="576732" y="171246"/>
                  </a:lnTo>
                  <a:lnTo>
                    <a:pt x="588911" y="151828"/>
                  </a:lnTo>
                  <a:lnTo>
                    <a:pt x="596658" y="129946"/>
                  </a:lnTo>
                  <a:lnTo>
                    <a:pt x="599376" y="106172"/>
                  </a:lnTo>
                  <a:lnTo>
                    <a:pt x="590892" y="64846"/>
                  </a:lnTo>
                  <a:lnTo>
                    <a:pt x="567791" y="31102"/>
                  </a:lnTo>
                  <a:lnTo>
                    <a:pt x="533514" y="8343"/>
                  </a:lnTo>
                  <a:lnTo>
                    <a:pt x="491540" y="0"/>
                  </a:lnTo>
                  <a:lnTo>
                    <a:pt x="449567" y="8343"/>
                  </a:lnTo>
                  <a:lnTo>
                    <a:pt x="415290" y="31102"/>
                  </a:lnTo>
                  <a:lnTo>
                    <a:pt x="392188" y="64846"/>
                  </a:lnTo>
                  <a:lnTo>
                    <a:pt x="383717" y="106172"/>
                  </a:lnTo>
                  <a:lnTo>
                    <a:pt x="386435" y="129946"/>
                  </a:lnTo>
                  <a:lnTo>
                    <a:pt x="394182" y="151828"/>
                  </a:lnTo>
                  <a:lnTo>
                    <a:pt x="406361" y="171246"/>
                  </a:lnTo>
                  <a:lnTo>
                    <a:pt x="422363" y="187579"/>
                  </a:lnTo>
                  <a:lnTo>
                    <a:pt x="410591" y="192049"/>
                  </a:lnTo>
                  <a:lnTo>
                    <a:pt x="361873" y="224739"/>
                  </a:lnTo>
                  <a:lnTo>
                    <a:pt x="339661" y="261835"/>
                  </a:lnTo>
                  <a:lnTo>
                    <a:pt x="336092" y="289839"/>
                  </a:lnTo>
                  <a:lnTo>
                    <a:pt x="336613" y="296494"/>
                  </a:lnTo>
                  <a:lnTo>
                    <a:pt x="371779" y="314833"/>
                  </a:lnTo>
                  <a:lnTo>
                    <a:pt x="448691" y="322922"/>
                  </a:lnTo>
                  <a:lnTo>
                    <a:pt x="491540" y="324015"/>
                  </a:lnTo>
                  <a:lnTo>
                    <a:pt x="534504" y="322922"/>
                  </a:lnTo>
                  <a:lnTo>
                    <a:pt x="574763" y="319773"/>
                  </a:lnTo>
                  <a:lnTo>
                    <a:pt x="644194" y="308152"/>
                  </a:lnTo>
                  <a:lnTo>
                    <a:pt x="646544" y="296443"/>
                  </a:lnTo>
                  <a:lnTo>
                    <a:pt x="647014" y="289814"/>
                  </a:lnTo>
                  <a:close/>
                </a:path>
              </a:pathLst>
            </a:custGeom>
            <a:solidFill>
              <a:srgbClr val="287777"/>
            </a:solidFill>
          </p:spPr>
          <p:txBody>
            <a:bodyPr wrap="square" lIns="0" tIns="0" rIns="0" bIns="0" rtlCol="0"/>
            <a:lstStyle/>
            <a:p>
              <a:pPr>
                <a:defRPr/>
              </a:pPr>
              <a:endParaRPr/>
            </a:p>
          </p:txBody>
        </p:sp>
        <p:sp>
          <p:nvSpPr>
            <p:cNvPr id="8" name="object 4" hidden="0"/>
            <p:cNvSpPr/>
            <p:nvPr isPhoto="0" userDrawn="0"/>
          </p:nvSpPr>
          <p:spPr bwMode="auto">
            <a:xfrm>
              <a:off x="361386" y="2028024"/>
              <a:ext cx="330835" cy="344805"/>
            </a:xfrm>
            <a:custGeom>
              <a:avLst/>
              <a:gdLst/>
              <a:ahLst/>
              <a:cxnLst/>
              <a:rect l="l" t="t" r="r" b="b"/>
              <a:pathLst>
                <a:path w="330834" h="344805" fill="norm" stroke="1" extrusionOk="0">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pPr>
                <a:defRPr/>
              </a:pPr>
              <a:endParaRPr/>
            </a:p>
          </p:txBody>
        </p:sp>
      </p:grpSp>
      <p:grpSp>
        <p:nvGrpSpPr>
          <p:cNvPr id="11" name="object 5" hidden="0"/>
          <p:cNvGrpSpPr/>
          <p:nvPr isPhoto="0" userDrawn="0"/>
        </p:nvGrpSpPr>
        <p:grpSpPr bwMode="auto">
          <a:xfrm>
            <a:off x="810065" y="1839293"/>
            <a:ext cx="581660" cy="581660"/>
            <a:chOff x="234345" y="2549278"/>
            <a:chExt cx="581660" cy="581660"/>
          </a:xfrm>
        </p:grpSpPr>
        <p:sp>
          <p:nvSpPr>
            <p:cNvPr id="12" name="object 6" hidden="0"/>
            <p:cNvSpPr/>
            <p:nvPr isPhoto="0" userDrawn="0"/>
          </p:nvSpPr>
          <p:spPr bwMode="auto">
            <a:xfrm>
              <a:off x="234345" y="2549278"/>
              <a:ext cx="581660" cy="581660"/>
            </a:xfrm>
            <a:custGeom>
              <a:avLst/>
              <a:gdLst/>
              <a:ahLst/>
              <a:cxnLst/>
              <a:rect l="l" t="t" r="r" b="b"/>
              <a:pathLst>
                <a:path w="581660" h="581660" fill="norm" stroke="1" extrusionOk="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pPr>
                <a:defRPr/>
              </a:pPr>
              <a:endParaRPr/>
            </a:p>
          </p:txBody>
        </p:sp>
        <p:sp>
          <p:nvSpPr>
            <p:cNvPr id="13" name="object 7" hidden="0"/>
            <p:cNvSpPr/>
            <p:nvPr isPhoto="0" userDrawn="0"/>
          </p:nvSpPr>
          <p:spPr bwMode="auto">
            <a:xfrm>
              <a:off x="289577" y="2604510"/>
              <a:ext cx="471170" cy="471170"/>
            </a:xfrm>
            <a:custGeom>
              <a:avLst/>
              <a:gdLst/>
              <a:ahLst/>
              <a:cxnLst/>
              <a:rect l="l" t="t" r="r" b="b"/>
              <a:pathLst>
                <a:path w="471170" h="471169" fill="norm" stroke="1" extrusionOk="0">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pPr>
                <a:defRPr/>
              </a:pPr>
              <a:endParaRPr/>
            </a:p>
          </p:txBody>
        </p:sp>
        <p:sp>
          <p:nvSpPr>
            <p:cNvPr id="14" name="object 8" hidden="0"/>
            <p:cNvSpPr/>
            <p:nvPr isPhoto="0" userDrawn="0"/>
          </p:nvSpPr>
          <p:spPr bwMode="auto">
            <a:xfrm>
              <a:off x="316227" y="2631160"/>
              <a:ext cx="417830" cy="417830"/>
            </a:xfrm>
            <a:custGeom>
              <a:avLst/>
              <a:gdLst/>
              <a:ahLst/>
              <a:cxnLst/>
              <a:rect l="l" t="t" r="r" b="b"/>
              <a:pathLst>
                <a:path w="417830" h="417830" fill="norm" stroke="1" extrusionOk="0">
                  <a:moveTo>
                    <a:pt x="208659" y="0"/>
                  </a:moveTo>
                  <a:lnTo>
                    <a:pt x="208659" y="33678"/>
                  </a:lnTo>
                </a:path>
                <a:path w="417830" h="417830" fill="norm" stroke="1" extrusionOk="0">
                  <a:moveTo>
                    <a:pt x="208659" y="383640"/>
                  </a:moveTo>
                  <a:lnTo>
                    <a:pt x="208659" y="417318"/>
                  </a:lnTo>
                </a:path>
                <a:path w="417830" h="417830" fill="norm" stroke="1" extrusionOk="0">
                  <a:moveTo>
                    <a:pt x="417318" y="208659"/>
                  </a:moveTo>
                  <a:lnTo>
                    <a:pt x="383640" y="208659"/>
                  </a:lnTo>
                </a:path>
                <a:path w="417830" h="417830" fill="norm" stroke="1" extrusionOk="0">
                  <a:moveTo>
                    <a:pt x="33678" y="208659"/>
                  </a:moveTo>
                  <a:lnTo>
                    <a:pt x="0" y="208659"/>
                  </a:lnTo>
                </a:path>
                <a:path w="417830" h="417830" fill="norm" stroke="1" extrusionOk="0">
                  <a:moveTo>
                    <a:pt x="314995" y="29139"/>
                  </a:moveTo>
                  <a:lnTo>
                    <a:pt x="297833" y="58102"/>
                  </a:lnTo>
                </a:path>
                <a:path w="417830" h="417830" fill="norm" stroke="1" extrusionOk="0">
                  <a:moveTo>
                    <a:pt x="119484" y="359216"/>
                  </a:moveTo>
                  <a:lnTo>
                    <a:pt x="102323" y="388209"/>
                  </a:lnTo>
                </a:path>
                <a:path w="417830" h="417830" fill="norm" stroke="1" extrusionOk="0">
                  <a:moveTo>
                    <a:pt x="385778" y="98340"/>
                  </a:moveTo>
                  <a:lnTo>
                    <a:pt x="357195" y="116175"/>
                  </a:lnTo>
                </a:path>
                <a:path w="417830" h="417830" fill="norm" stroke="1" extrusionOk="0">
                  <a:moveTo>
                    <a:pt x="60123" y="301172"/>
                  </a:moveTo>
                  <a:lnTo>
                    <a:pt x="31540" y="318978"/>
                  </a:lnTo>
                </a:path>
                <a:path w="417830" h="417830" fill="norm" stroke="1" extrusionOk="0">
                  <a:moveTo>
                    <a:pt x="394007" y="304481"/>
                  </a:moveTo>
                  <a:lnTo>
                    <a:pt x="364107" y="289018"/>
                  </a:lnTo>
                </a:path>
                <a:path w="417830" h="417830" fill="norm" stroke="1" extrusionOk="0">
                  <a:moveTo>
                    <a:pt x="53211" y="128299"/>
                  </a:moveTo>
                  <a:lnTo>
                    <a:pt x="23311" y="112837"/>
                  </a:lnTo>
                </a:path>
                <a:path w="417830" h="417830" fill="norm" stroke="1" extrusionOk="0">
                  <a:moveTo>
                    <a:pt x="318304" y="386188"/>
                  </a:moveTo>
                  <a:lnTo>
                    <a:pt x="300616" y="357517"/>
                  </a:lnTo>
                </a:path>
                <a:path w="417830" h="417830" fill="norm" stroke="1" extrusionOk="0">
                  <a:moveTo>
                    <a:pt x="116702" y="59801"/>
                  </a:moveTo>
                  <a:lnTo>
                    <a:pt x="99014" y="31130"/>
                  </a:lnTo>
                </a:path>
                <a:path w="417830" h="417830" fill="norm" stroke="1" extrusionOk="0">
                  <a:moveTo>
                    <a:pt x="208659" y="78045"/>
                  </a:moveTo>
                  <a:lnTo>
                    <a:pt x="208659" y="183034"/>
                  </a:lnTo>
                </a:path>
                <a:path w="417830" h="417830" fill="norm" stroke="1" extrusionOk="0">
                  <a:moveTo>
                    <a:pt x="197472" y="231677"/>
                  </a:moveTo>
                  <a:lnTo>
                    <a:pt x="99014" y="328437"/>
                  </a:lnTo>
                </a:path>
              </a:pathLst>
            </a:custGeom>
            <a:grpFill/>
            <a:ln w="14642">
              <a:solidFill>
                <a:srgbClr val="24537C"/>
              </a:solidFill>
            </a:ln>
          </p:spPr>
          <p:txBody>
            <a:bodyPr wrap="square" lIns="0" tIns="0" rIns="0" bIns="0" rtlCol="0"/>
            <a:lstStyle/>
            <a:p>
              <a:pPr>
                <a:defRPr/>
              </a:pPr>
              <a:endParaRPr/>
            </a:p>
          </p:txBody>
        </p:sp>
        <p:sp>
          <p:nvSpPr>
            <p:cNvPr id="15" name="object 9" hidden="0"/>
            <p:cNvSpPr/>
            <p:nvPr isPhoto="0" userDrawn="0"/>
          </p:nvSpPr>
          <p:spPr bwMode="auto">
            <a:xfrm>
              <a:off x="499262" y="2814195"/>
              <a:ext cx="51435" cy="51435"/>
            </a:xfrm>
            <a:custGeom>
              <a:avLst/>
              <a:gdLst/>
              <a:ahLst/>
              <a:cxnLst/>
              <a:rect l="l" t="t" r="r" b="b"/>
              <a:pathLst>
                <a:path w="51434" h="51435" fill="norm" stroke="1" extrusionOk="0">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grpFill/>
            <a:ln w="14642">
              <a:solidFill>
                <a:srgbClr val="D6282E"/>
              </a:solidFill>
            </a:ln>
          </p:spPr>
          <p:txBody>
            <a:bodyPr wrap="square" lIns="0" tIns="0" rIns="0" bIns="0" rtlCol="0"/>
            <a:lstStyle/>
            <a:p>
              <a:pPr>
                <a:defRPr/>
              </a:pPr>
              <a:endParaRPr/>
            </a:p>
          </p:txBody>
        </p:sp>
      </p:grpSp>
      <p:sp>
        <p:nvSpPr>
          <p:cNvPr id="16" name="object 12" hidden="0"/>
          <p:cNvSpPr/>
          <p:nvPr isPhoto="0" userDrawn="0"/>
        </p:nvSpPr>
        <p:spPr bwMode="auto">
          <a:xfrm>
            <a:off x="817685" y="2679330"/>
            <a:ext cx="574040" cy="571500"/>
          </a:xfrm>
          <a:custGeom>
            <a:avLst/>
            <a:gdLst/>
            <a:ahLst/>
            <a:cxnLst/>
            <a:rect l="l" t="t" r="r" b="b"/>
            <a:pathLst>
              <a:path w="574040" h="571500" fill="norm" stroke="1" extrusionOk="0">
                <a:moveTo>
                  <a:pt x="459117" y="285673"/>
                </a:moveTo>
                <a:lnTo>
                  <a:pt x="452970" y="240106"/>
                </a:lnTo>
                <a:lnTo>
                  <a:pt x="435622" y="199161"/>
                </a:lnTo>
                <a:lnTo>
                  <a:pt x="414070" y="171399"/>
                </a:lnTo>
                <a:lnTo>
                  <a:pt x="408698" y="164477"/>
                </a:lnTo>
                <a:lnTo>
                  <a:pt x="401739" y="159131"/>
                </a:lnTo>
                <a:lnTo>
                  <a:pt x="401739" y="285673"/>
                </a:lnTo>
                <a:lnTo>
                  <a:pt x="392696" y="330098"/>
                </a:lnTo>
                <a:lnTo>
                  <a:pt x="368071" y="366433"/>
                </a:lnTo>
                <a:lnTo>
                  <a:pt x="331584" y="390944"/>
                </a:lnTo>
                <a:lnTo>
                  <a:pt x="286956" y="399935"/>
                </a:lnTo>
                <a:lnTo>
                  <a:pt x="242316" y="390944"/>
                </a:lnTo>
                <a:lnTo>
                  <a:pt x="205828" y="366433"/>
                </a:lnTo>
                <a:lnTo>
                  <a:pt x="181203" y="330098"/>
                </a:lnTo>
                <a:lnTo>
                  <a:pt x="172173" y="285673"/>
                </a:lnTo>
                <a:lnTo>
                  <a:pt x="181203" y="241236"/>
                </a:lnTo>
                <a:lnTo>
                  <a:pt x="205828" y="204901"/>
                </a:lnTo>
                <a:lnTo>
                  <a:pt x="242316" y="180390"/>
                </a:lnTo>
                <a:lnTo>
                  <a:pt x="286956" y="171399"/>
                </a:lnTo>
                <a:lnTo>
                  <a:pt x="331584" y="180390"/>
                </a:lnTo>
                <a:lnTo>
                  <a:pt x="368071" y="204901"/>
                </a:lnTo>
                <a:lnTo>
                  <a:pt x="392696" y="241236"/>
                </a:lnTo>
                <a:lnTo>
                  <a:pt x="401739" y="285673"/>
                </a:lnTo>
                <a:lnTo>
                  <a:pt x="401739" y="159131"/>
                </a:lnTo>
                <a:lnTo>
                  <a:pt x="373849" y="137668"/>
                </a:lnTo>
                <a:lnTo>
                  <a:pt x="332727" y="120396"/>
                </a:lnTo>
                <a:lnTo>
                  <a:pt x="286956" y="114274"/>
                </a:lnTo>
                <a:lnTo>
                  <a:pt x="241185" y="120396"/>
                </a:lnTo>
                <a:lnTo>
                  <a:pt x="200063" y="137668"/>
                </a:lnTo>
                <a:lnTo>
                  <a:pt x="165214" y="164477"/>
                </a:lnTo>
                <a:lnTo>
                  <a:pt x="138290" y="199161"/>
                </a:lnTo>
                <a:lnTo>
                  <a:pt x="120929" y="240106"/>
                </a:lnTo>
                <a:lnTo>
                  <a:pt x="114782" y="285673"/>
                </a:lnTo>
                <a:lnTo>
                  <a:pt x="120929" y="331228"/>
                </a:lnTo>
                <a:lnTo>
                  <a:pt x="138290" y="372173"/>
                </a:lnTo>
                <a:lnTo>
                  <a:pt x="165214" y="406869"/>
                </a:lnTo>
                <a:lnTo>
                  <a:pt x="200063" y="433666"/>
                </a:lnTo>
                <a:lnTo>
                  <a:pt x="241185" y="450951"/>
                </a:lnTo>
                <a:lnTo>
                  <a:pt x="286956" y="457073"/>
                </a:lnTo>
                <a:lnTo>
                  <a:pt x="332727" y="450951"/>
                </a:lnTo>
                <a:lnTo>
                  <a:pt x="373849" y="433666"/>
                </a:lnTo>
                <a:lnTo>
                  <a:pt x="408698" y="406869"/>
                </a:lnTo>
                <a:lnTo>
                  <a:pt x="414070" y="399935"/>
                </a:lnTo>
                <a:lnTo>
                  <a:pt x="435622" y="372173"/>
                </a:lnTo>
                <a:lnTo>
                  <a:pt x="452970" y="331228"/>
                </a:lnTo>
                <a:lnTo>
                  <a:pt x="459117" y="285673"/>
                </a:lnTo>
                <a:close/>
              </a:path>
              <a:path w="574040" h="571500" fill="norm" stroke="1" extrusionOk="0">
                <a:moveTo>
                  <a:pt x="573900" y="285661"/>
                </a:moveTo>
                <a:lnTo>
                  <a:pt x="570153" y="239331"/>
                </a:lnTo>
                <a:lnTo>
                  <a:pt x="559282" y="195376"/>
                </a:lnTo>
                <a:lnTo>
                  <a:pt x="541883" y="154381"/>
                </a:lnTo>
                <a:lnTo>
                  <a:pt x="518541" y="116954"/>
                </a:lnTo>
                <a:lnTo>
                  <a:pt x="516509" y="114604"/>
                </a:lnTo>
                <a:lnTo>
                  <a:pt x="516509" y="285661"/>
                </a:lnTo>
                <a:lnTo>
                  <a:pt x="511848" y="331660"/>
                </a:lnTo>
                <a:lnTo>
                  <a:pt x="498449" y="374535"/>
                </a:lnTo>
                <a:lnTo>
                  <a:pt x="477253" y="413346"/>
                </a:lnTo>
                <a:lnTo>
                  <a:pt x="449199" y="447179"/>
                </a:lnTo>
                <a:lnTo>
                  <a:pt x="415213" y="475119"/>
                </a:lnTo>
                <a:lnTo>
                  <a:pt x="376224" y="496214"/>
                </a:lnTo>
                <a:lnTo>
                  <a:pt x="333159" y="509549"/>
                </a:lnTo>
                <a:lnTo>
                  <a:pt x="286956" y="514197"/>
                </a:lnTo>
                <a:lnTo>
                  <a:pt x="240753" y="509549"/>
                </a:lnTo>
                <a:lnTo>
                  <a:pt x="197688" y="496214"/>
                </a:lnTo>
                <a:lnTo>
                  <a:pt x="158686" y="475119"/>
                </a:lnTo>
                <a:lnTo>
                  <a:pt x="124701" y="447179"/>
                </a:lnTo>
                <a:lnTo>
                  <a:pt x="96647" y="413346"/>
                </a:lnTo>
                <a:lnTo>
                  <a:pt x="75450" y="374535"/>
                </a:lnTo>
                <a:lnTo>
                  <a:pt x="62064" y="331660"/>
                </a:lnTo>
                <a:lnTo>
                  <a:pt x="57391" y="285661"/>
                </a:lnTo>
                <a:lnTo>
                  <a:pt x="62064" y="239674"/>
                </a:lnTo>
                <a:lnTo>
                  <a:pt x="75450" y="196799"/>
                </a:lnTo>
                <a:lnTo>
                  <a:pt x="96647" y="157988"/>
                </a:lnTo>
                <a:lnTo>
                  <a:pt x="124701" y="124155"/>
                </a:lnTo>
                <a:lnTo>
                  <a:pt x="158686" y="96215"/>
                </a:lnTo>
                <a:lnTo>
                  <a:pt x="197688" y="75120"/>
                </a:lnTo>
                <a:lnTo>
                  <a:pt x="240753" y="61785"/>
                </a:lnTo>
                <a:lnTo>
                  <a:pt x="286956" y="57137"/>
                </a:lnTo>
                <a:lnTo>
                  <a:pt x="333159" y="61785"/>
                </a:lnTo>
                <a:lnTo>
                  <a:pt x="376224" y="75120"/>
                </a:lnTo>
                <a:lnTo>
                  <a:pt x="415213" y="96215"/>
                </a:lnTo>
                <a:lnTo>
                  <a:pt x="449199" y="124155"/>
                </a:lnTo>
                <a:lnTo>
                  <a:pt x="477253" y="157988"/>
                </a:lnTo>
                <a:lnTo>
                  <a:pt x="498449" y="196799"/>
                </a:lnTo>
                <a:lnTo>
                  <a:pt x="511848" y="239674"/>
                </a:lnTo>
                <a:lnTo>
                  <a:pt x="516509" y="285661"/>
                </a:lnTo>
                <a:lnTo>
                  <a:pt x="516509" y="114604"/>
                </a:lnTo>
                <a:lnTo>
                  <a:pt x="489864" y="83667"/>
                </a:lnTo>
                <a:lnTo>
                  <a:pt x="458787" y="57137"/>
                </a:lnTo>
                <a:lnTo>
                  <a:pt x="456425" y="55118"/>
                </a:lnTo>
                <a:lnTo>
                  <a:pt x="418833" y="31889"/>
                </a:lnTo>
                <a:lnTo>
                  <a:pt x="377659" y="14566"/>
                </a:lnTo>
                <a:lnTo>
                  <a:pt x="333502" y="3733"/>
                </a:lnTo>
                <a:lnTo>
                  <a:pt x="286956" y="0"/>
                </a:lnTo>
                <a:lnTo>
                  <a:pt x="240411" y="3733"/>
                </a:lnTo>
                <a:lnTo>
                  <a:pt x="196253" y="14566"/>
                </a:lnTo>
                <a:lnTo>
                  <a:pt x="155079" y="31889"/>
                </a:lnTo>
                <a:lnTo>
                  <a:pt x="117487" y="55118"/>
                </a:lnTo>
                <a:lnTo>
                  <a:pt x="84048" y="83667"/>
                </a:lnTo>
                <a:lnTo>
                  <a:pt x="55372" y="116954"/>
                </a:lnTo>
                <a:lnTo>
                  <a:pt x="32029" y="154381"/>
                </a:lnTo>
                <a:lnTo>
                  <a:pt x="14630" y="195376"/>
                </a:lnTo>
                <a:lnTo>
                  <a:pt x="3759" y="239331"/>
                </a:lnTo>
                <a:lnTo>
                  <a:pt x="0" y="285661"/>
                </a:lnTo>
                <a:lnTo>
                  <a:pt x="3759" y="332003"/>
                </a:lnTo>
                <a:lnTo>
                  <a:pt x="14630" y="375958"/>
                </a:lnTo>
                <a:lnTo>
                  <a:pt x="32029" y="416953"/>
                </a:lnTo>
                <a:lnTo>
                  <a:pt x="55372" y="454380"/>
                </a:lnTo>
                <a:lnTo>
                  <a:pt x="84048" y="487667"/>
                </a:lnTo>
                <a:lnTo>
                  <a:pt x="117487" y="516216"/>
                </a:lnTo>
                <a:lnTo>
                  <a:pt x="155079" y="539445"/>
                </a:lnTo>
                <a:lnTo>
                  <a:pt x="196253" y="556768"/>
                </a:lnTo>
                <a:lnTo>
                  <a:pt x="240411" y="567601"/>
                </a:lnTo>
                <a:lnTo>
                  <a:pt x="286956" y="571334"/>
                </a:lnTo>
                <a:lnTo>
                  <a:pt x="333502" y="567601"/>
                </a:lnTo>
                <a:lnTo>
                  <a:pt x="377659" y="556768"/>
                </a:lnTo>
                <a:lnTo>
                  <a:pt x="418833" y="539445"/>
                </a:lnTo>
                <a:lnTo>
                  <a:pt x="456425" y="516216"/>
                </a:lnTo>
                <a:lnTo>
                  <a:pt x="458787" y="514197"/>
                </a:lnTo>
                <a:lnTo>
                  <a:pt x="489864" y="487667"/>
                </a:lnTo>
                <a:lnTo>
                  <a:pt x="518541" y="454380"/>
                </a:lnTo>
                <a:lnTo>
                  <a:pt x="541883" y="416953"/>
                </a:lnTo>
                <a:lnTo>
                  <a:pt x="559282" y="375958"/>
                </a:lnTo>
                <a:lnTo>
                  <a:pt x="570153" y="332003"/>
                </a:lnTo>
                <a:lnTo>
                  <a:pt x="573900" y="285661"/>
                </a:lnTo>
                <a:close/>
              </a:path>
            </a:pathLst>
          </a:custGeom>
          <a:solidFill>
            <a:srgbClr val="DD3C4E"/>
          </a:solidFill>
        </p:spPr>
        <p:txBody>
          <a:bodyPr wrap="square" lIns="0" tIns="0" rIns="0" bIns="0" rtlCol="0"/>
          <a:lstStyle/>
          <a:p>
            <a:pPr>
              <a:defRPr/>
            </a:pPr>
            <a:endParaRPr/>
          </a:p>
        </p:txBody>
      </p:sp>
      <p:sp>
        <p:nvSpPr>
          <p:cNvPr id="17" name="object 16" hidden="0"/>
          <p:cNvSpPr/>
          <p:nvPr isPhoto="0" userDrawn="0"/>
        </p:nvSpPr>
        <p:spPr bwMode="auto">
          <a:xfrm>
            <a:off x="817685" y="3969871"/>
            <a:ext cx="494030" cy="714375"/>
          </a:xfrm>
          <a:custGeom>
            <a:avLst/>
            <a:gdLst/>
            <a:ahLst/>
            <a:cxnLst/>
            <a:rect l="l" t="t" r="r" b="b"/>
            <a:pathLst>
              <a:path w="494030" h="714375" fill="norm" stroke="1" extrusionOk="0">
                <a:moveTo>
                  <a:pt x="258559" y="74180"/>
                </a:moveTo>
                <a:lnTo>
                  <a:pt x="235089" y="74180"/>
                </a:lnTo>
                <a:lnTo>
                  <a:pt x="235089" y="97878"/>
                </a:lnTo>
                <a:lnTo>
                  <a:pt x="258559" y="97878"/>
                </a:lnTo>
                <a:lnTo>
                  <a:pt x="258559" y="74180"/>
                </a:lnTo>
                <a:close/>
              </a:path>
              <a:path w="494030" h="714375" fill="norm" stroke="1" extrusionOk="0">
                <a:moveTo>
                  <a:pt x="493649" y="297383"/>
                </a:moveTo>
                <a:lnTo>
                  <a:pt x="492594" y="293954"/>
                </a:lnTo>
                <a:lnTo>
                  <a:pt x="490347" y="291452"/>
                </a:lnTo>
                <a:lnTo>
                  <a:pt x="488099" y="288861"/>
                </a:lnTo>
                <a:lnTo>
                  <a:pt x="484936" y="287426"/>
                </a:lnTo>
                <a:lnTo>
                  <a:pt x="468299" y="287426"/>
                </a:lnTo>
                <a:lnTo>
                  <a:pt x="468299" y="311124"/>
                </a:lnTo>
                <a:lnTo>
                  <a:pt x="459498" y="382206"/>
                </a:lnTo>
                <a:lnTo>
                  <a:pt x="433781" y="382206"/>
                </a:lnTo>
                <a:lnTo>
                  <a:pt x="433781" y="405904"/>
                </a:lnTo>
                <a:lnTo>
                  <a:pt x="400672" y="690232"/>
                </a:lnTo>
                <a:lnTo>
                  <a:pt x="92964" y="690232"/>
                </a:lnTo>
                <a:lnTo>
                  <a:pt x="59867" y="405904"/>
                </a:lnTo>
                <a:lnTo>
                  <a:pt x="433781" y="405904"/>
                </a:lnTo>
                <a:lnTo>
                  <a:pt x="433781" y="382206"/>
                </a:lnTo>
                <a:lnTo>
                  <a:pt x="34150" y="382206"/>
                </a:lnTo>
                <a:lnTo>
                  <a:pt x="25349" y="311124"/>
                </a:lnTo>
                <a:lnTo>
                  <a:pt x="468299" y="311124"/>
                </a:lnTo>
                <a:lnTo>
                  <a:pt x="468299" y="287426"/>
                </a:lnTo>
                <a:lnTo>
                  <a:pt x="441617" y="287426"/>
                </a:lnTo>
                <a:lnTo>
                  <a:pt x="468845" y="131152"/>
                </a:lnTo>
                <a:lnTo>
                  <a:pt x="469442" y="127723"/>
                </a:lnTo>
                <a:lnTo>
                  <a:pt x="469811" y="126199"/>
                </a:lnTo>
                <a:lnTo>
                  <a:pt x="469671" y="124536"/>
                </a:lnTo>
                <a:lnTo>
                  <a:pt x="469379" y="123012"/>
                </a:lnTo>
                <a:lnTo>
                  <a:pt x="466420" y="110934"/>
                </a:lnTo>
                <a:lnTo>
                  <a:pt x="458635" y="79273"/>
                </a:lnTo>
                <a:lnTo>
                  <a:pt x="454050" y="60579"/>
                </a:lnTo>
                <a:lnTo>
                  <a:pt x="449287" y="41236"/>
                </a:lnTo>
                <a:lnTo>
                  <a:pt x="444373" y="21221"/>
                </a:lnTo>
                <a:lnTo>
                  <a:pt x="444373" y="135318"/>
                </a:lnTo>
                <a:lnTo>
                  <a:pt x="417830" y="287426"/>
                </a:lnTo>
                <a:lnTo>
                  <a:pt x="393979" y="287426"/>
                </a:lnTo>
                <a:lnTo>
                  <a:pt x="421220" y="131152"/>
                </a:lnTo>
                <a:lnTo>
                  <a:pt x="444373" y="135318"/>
                </a:lnTo>
                <a:lnTo>
                  <a:pt x="444373" y="21221"/>
                </a:lnTo>
                <a:lnTo>
                  <a:pt x="442264" y="12636"/>
                </a:lnTo>
                <a:lnTo>
                  <a:pt x="442264" y="110934"/>
                </a:lnTo>
                <a:lnTo>
                  <a:pt x="398106" y="102997"/>
                </a:lnTo>
                <a:lnTo>
                  <a:pt x="398106" y="127127"/>
                </a:lnTo>
                <a:lnTo>
                  <a:pt x="370192" y="287426"/>
                </a:lnTo>
                <a:lnTo>
                  <a:pt x="346354" y="287426"/>
                </a:lnTo>
                <a:lnTo>
                  <a:pt x="352793" y="250596"/>
                </a:lnTo>
                <a:lnTo>
                  <a:pt x="375094" y="123012"/>
                </a:lnTo>
                <a:lnTo>
                  <a:pt x="398106" y="127127"/>
                </a:lnTo>
                <a:lnTo>
                  <a:pt x="398106" y="102997"/>
                </a:lnTo>
                <a:lnTo>
                  <a:pt x="385406" y="100698"/>
                </a:lnTo>
                <a:lnTo>
                  <a:pt x="399757" y="79273"/>
                </a:lnTo>
                <a:lnTo>
                  <a:pt x="436029" y="85661"/>
                </a:lnTo>
                <a:lnTo>
                  <a:pt x="442264" y="110934"/>
                </a:lnTo>
                <a:lnTo>
                  <a:pt x="442264" y="12636"/>
                </a:lnTo>
                <a:lnTo>
                  <a:pt x="441528" y="9626"/>
                </a:lnTo>
                <a:lnTo>
                  <a:pt x="440474" y="5092"/>
                </a:lnTo>
                <a:lnTo>
                  <a:pt x="436714" y="1574"/>
                </a:lnTo>
                <a:lnTo>
                  <a:pt x="432130" y="838"/>
                </a:lnTo>
                <a:lnTo>
                  <a:pt x="429882" y="419"/>
                </a:lnTo>
                <a:lnTo>
                  <a:pt x="429882" y="60579"/>
                </a:lnTo>
                <a:lnTo>
                  <a:pt x="414058" y="57708"/>
                </a:lnTo>
                <a:lnTo>
                  <a:pt x="425107" y="41236"/>
                </a:lnTo>
                <a:lnTo>
                  <a:pt x="429882" y="60579"/>
                </a:lnTo>
                <a:lnTo>
                  <a:pt x="429882" y="419"/>
                </a:lnTo>
                <a:lnTo>
                  <a:pt x="355841" y="102603"/>
                </a:lnTo>
                <a:lnTo>
                  <a:pt x="354101" y="107226"/>
                </a:lnTo>
                <a:lnTo>
                  <a:pt x="328980" y="250596"/>
                </a:lnTo>
                <a:lnTo>
                  <a:pt x="328980" y="192659"/>
                </a:lnTo>
                <a:lnTo>
                  <a:pt x="328980" y="168960"/>
                </a:lnTo>
                <a:lnTo>
                  <a:pt x="328980" y="145262"/>
                </a:lnTo>
                <a:lnTo>
                  <a:pt x="328980" y="126898"/>
                </a:lnTo>
                <a:lnTo>
                  <a:pt x="323710" y="121577"/>
                </a:lnTo>
                <a:lnTo>
                  <a:pt x="305498" y="121577"/>
                </a:lnTo>
                <a:lnTo>
                  <a:pt x="305498" y="145262"/>
                </a:lnTo>
                <a:lnTo>
                  <a:pt x="305498" y="168960"/>
                </a:lnTo>
                <a:lnTo>
                  <a:pt x="305498" y="192659"/>
                </a:lnTo>
                <a:lnTo>
                  <a:pt x="305498" y="287426"/>
                </a:lnTo>
                <a:lnTo>
                  <a:pt x="282028" y="287426"/>
                </a:lnTo>
                <a:lnTo>
                  <a:pt x="282028" y="192659"/>
                </a:lnTo>
                <a:lnTo>
                  <a:pt x="305498" y="192659"/>
                </a:lnTo>
                <a:lnTo>
                  <a:pt x="305498" y="168960"/>
                </a:lnTo>
                <a:lnTo>
                  <a:pt x="258559" y="168960"/>
                </a:lnTo>
                <a:lnTo>
                  <a:pt x="258559" y="192659"/>
                </a:lnTo>
                <a:lnTo>
                  <a:pt x="258559" y="287426"/>
                </a:lnTo>
                <a:lnTo>
                  <a:pt x="235089" y="287426"/>
                </a:lnTo>
                <a:lnTo>
                  <a:pt x="235089" y="192659"/>
                </a:lnTo>
                <a:lnTo>
                  <a:pt x="258559" y="192659"/>
                </a:lnTo>
                <a:lnTo>
                  <a:pt x="258559" y="168960"/>
                </a:lnTo>
                <a:lnTo>
                  <a:pt x="211607" y="168960"/>
                </a:lnTo>
                <a:lnTo>
                  <a:pt x="211607" y="192659"/>
                </a:lnTo>
                <a:lnTo>
                  <a:pt x="211607" y="287426"/>
                </a:lnTo>
                <a:lnTo>
                  <a:pt x="188137" y="287426"/>
                </a:lnTo>
                <a:lnTo>
                  <a:pt x="188137" y="267766"/>
                </a:lnTo>
                <a:lnTo>
                  <a:pt x="188137" y="258419"/>
                </a:lnTo>
                <a:lnTo>
                  <a:pt x="188137" y="192659"/>
                </a:lnTo>
                <a:lnTo>
                  <a:pt x="211607" y="192659"/>
                </a:lnTo>
                <a:lnTo>
                  <a:pt x="211607" y="168960"/>
                </a:lnTo>
                <a:lnTo>
                  <a:pt x="188137" y="168960"/>
                </a:lnTo>
                <a:lnTo>
                  <a:pt x="188137" y="145262"/>
                </a:lnTo>
                <a:lnTo>
                  <a:pt x="305498" y="145262"/>
                </a:lnTo>
                <a:lnTo>
                  <a:pt x="305498" y="121577"/>
                </a:lnTo>
                <a:lnTo>
                  <a:pt x="293395" y="121577"/>
                </a:lnTo>
                <a:lnTo>
                  <a:pt x="298462" y="113703"/>
                </a:lnTo>
                <a:lnTo>
                  <a:pt x="302272" y="105092"/>
                </a:lnTo>
                <a:lnTo>
                  <a:pt x="304673" y="95834"/>
                </a:lnTo>
                <a:lnTo>
                  <a:pt x="305498" y="86029"/>
                </a:lnTo>
                <a:lnTo>
                  <a:pt x="301929" y="65697"/>
                </a:lnTo>
                <a:lnTo>
                  <a:pt x="293268" y="50495"/>
                </a:lnTo>
                <a:lnTo>
                  <a:pt x="292074" y="48387"/>
                </a:lnTo>
                <a:lnTo>
                  <a:pt x="282028" y="39624"/>
                </a:lnTo>
                <a:lnTo>
                  <a:pt x="282028" y="86029"/>
                </a:lnTo>
                <a:lnTo>
                  <a:pt x="279260" y="99822"/>
                </a:lnTo>
                <a:lnTo>
                  <a:pt x="271703" y="111125"/>
                </a:lnTo>
                <a:lnTo>
                  <a:pt x="260502" y="118770"/>
                </a:lnTo>
                <a:lnTo>
                  <a:pt x="246824" y="121577"/>
                </a:lnTo>
                <a:lnTo>
                  <a:pt x="233133" y="118770"/>
                </a:lnTo>
                <a:lnTo>
                  <a:pt x="221945" y="111125"/>
                </a:lnTo>
                <a:lnTo>
                  <a:pt x="214388" y="99822"/>
                </a:lnTo>
                <a:lnTo>
                  <a:pt x="211607" y="86029"/>
                </a:lnTo>
                <a:lnTo>
                  <a:pt x="214388" y="72237"/>
                </a:lnTo>
                <a:lnTo>
                  <a:pt x="221945" y="60934"/>
                </a:lnTo>
                <a:lnTo>
                  <a:pt x="233133" y="53301"/>
                </a:lnTo>
                <a:lnTo>
                  <a:pt x="246824" y="50495"/>
                </a:lnTo>
                <a:lnTo>
                  <a:pt x="260502" y="53301"/>
                </a:lnTo>
                <a:lnTo>
                  <a:pt x="271703" y="60934"/>
                </a:lnTo>
                <a:lnTo>
                  <a:pt x="279260" y="72237"/>
                </a:lnTo>
                <a:lnTo>
                  <a:pt x="282028" y="86029"/>
                </a:lnTo>
                <a:lnTo>
                  <a:pt x="282028" y="39624"/>
                </a:lnTo>
                <a:lnTo>
                  <a:pt x="277190" y="35394"/>
                </a:lnTo>
                <a:lnTo>
                  <a:pt x="258559" y="28003"/>
                </a:lnTo>
                <a:lnTo>
                  <a:pt x="258559" y="3098"/>
                </a:lnTo>
                <a:lnTo>
                  <a:pt x="235089" y="3098"/>
                </a:lnTo>
                <a:lnTo>
                  <a:pt x="235089" y="28003"/>
                </a:lnTo>
                <a:lnTo>
                  <a:pt x="216458" y="35394"/>
                </a:lnTo>
                <a:lnTo>
                  <a:pt x="201574" y="48387"/>
                </a:lnTo>
                <a:lnTo>
                  <a:pt x="191706" y="65697"/>
                </a:lnTo>
                <a:lnTo>
                  <a:pt x="188137" y="86029"/>
                </a:lnTo>
                <a:lnTo>
                  <a:pt x="188976" y="95834"/>
                </a:lnTo>
                <a:lnTo>
                  <a:pt x="191376" y="105092"/>
                </a:lnTo>
                <a:lnTo>
                  <a:pt x="195186" y="113703"/>
                </a:lnTo>
                <a:lnTo>
                  <a:pt x="200240" y="121577"/>
                </a:lnTo>
                <a:lnTo>
                  <a:pt x="169938" y="121577"/>
                </a:lnTo>
                <a:lnTo>
                  <a:pt x="164668" y="126898"/>
                </a:lnTo>
                <a:lnTo>
                  <a:pt x="164668" y="258419"/>
                </a:lnTo>
                <a:lnTo>
                  <a:pt x="163525" y="251421"/>
                </a:lnTo>
                <a:lnTo>
                  <a:pt x="163385" y="250913"/>
                </a:lnTo>
                <a:lnTo>
                  <a:pt x="163156" y="250367"/>
                </a:lnTo>
                <a:lnTo>
                  <a:pt x="158026" y="221068"/>
                </a:lnTo>
                <a:lnTo>
                  <a:pt x="149872" y="174421"/>
                </a:lnTo>
                <a:lnTo>
                  <a:pt x="145923" y="151879"/>
                </a:lnTo>
                <a:lnTo>
                  <a:pt x="145923" y="287426"/>
                </a:lnTo>
                <a:lnTo>
                  <a:pt x="74307" y="287426"/>
                </a:lnTo>
                <a:lnTo>
                  <a:pt x="32270" y="46837"/>
                </a:lnTo>
                <a:lnTo>
                  <a:pt x="101638" y="34480"/>
                </a:lnTo>
                <a:lnTo>
                  <a:pt x="105752" y="57708"/>
                </a:lnTo>
                <a:lnTo>
                  <a:pt x="59499" y="65989"/>
                </a:lnTo>
                <a:lnTo>
                  <a:pt x="63627" y="89369"/>
                </a:lnTo>
                <a:lnTo>
                  <a:pt x="109740" y="81076"/>
                </a:lnTo>
                <a:lnTo>
                  <a:pt x="113830" y="104406"/>
                </a:lnTo>
                <a:lnTo>
                  <a:pt x="90716" y="108521"/>
                </a:lnTo>
                <a:lnTo>
                  <a:pt x="94843" y="131889"/>
                </a:lnTo>
                <a:lnTo>
                  <a:pt x="117957" y="127723"/>
                </a:lnTo>
                <a:lnTo>
                  <a:pt x="121945" y="151053"/>
                </a:lnTo>
                <a:lnTo>
                  <a:pt x="98971" y="155219"/>
                </a:lnTo>
                <a:lnTo>
                  <a:pt x="103047" y="178536"/>
                </a:lnTo>
                <a:lnTo>
                  <a:pt x="126072" y="174421"/>
                </a:lnTo>
                <a:lnTo>
                  <a:pt x="130149" y="197751"/>
                </a:lnTo>
                <a:lnTo>
                  <a:pt x="83934" y="206032"/>
                </a:lnTo>
                <a:lnTo>
                  <a:pt x="88011" y="229400"/>
                </a:lnTo>
                <a:lnTo>
                  <a:pt x="134277" y="221068"/>
                </a:lnTo>
                <a:lnTo>
                  <a:pt x="138264" y="244436"/>
                </a:lnTo>
                <a:lnTo>
                  <a:pt x="115252" y="248564"/>
                </a:lnTo>
                <a:lnTo>
                  <a:pt x="119380" y="271932"/>
                </a:lnTo>
                <a:lnTo>
                  <a:pt x="142481" y="267766"/>
                </a:lnTo>
                <a:lnTo>
                  <a:pt x="145923" y="287426"/>
                </a:lnTo>
                <a:lnTo>
                  <a:pt x="145923" y="151879"/>
                </a:lnTo>
                <a:lnTo>
                  <a:pt x="141693" y="127723"/>
                </a:lnTo>
                <a:lnTo>
                  <a:pt x="133540" y="81076"/>
                </a:lnTo>
                <a:lnTo>
                  <a:pt x="125387" y="34480"/>
                </a:lnTo>
                <a:lnTo>
                  <a:pt x="122631" y="18745"/>
                </a:lnTo>
                <a:lnTo>
                  <a:pt x="121615" y="12217"/>
                </a:lnTo>
                <a:lnTo>
                  <a:pt x="115481" y="7962"/>
                </a:lnTo>
                <a:lnTo>
                  <a:pt x="109156" y="9169"/>
                </a:lnTo>
                <a:lnTo>
                  <a:pt x="16675" y="25590"/>
                </a:lnTo>
                <a:lnTo>
                  <a:pt x="10210" y="26657"/>
                </a:lnTo>
                <a:lnTo>
                  <a:pt x="5994" y="32854"/>
                </a:lnTo>
                <a:lnTo>
                  <a:pt x="7188" y="39243"/>
                </a:lnTo>
                <a:lnTo>
                  <a:pt x="50469" y="287426"/>
                </a:lnTo>
                <a:lnTo>
                  <a:pt x="8699" y="287426"/>
                </a:lnTo>
                <a:lnTo>
                  <a:pt x="5537" y="288861"/>
                </a:lnTo>
                <a:lnTo>
                  <a:pt x="3289" y="291452"/>
                </a:lnTo>
                <a:lnTo>
                  <a:pt x="1054" y="293954"/>
                </a:lnTo>
                <a:lnTo>
                  <a:pt x="0" y="297383"/>
                </a:lnTo>
                <a:lnTo>
                  <a:pt x="495" y="300710"/>
                </a:lnTo>
                <a:lnTo>
                  <a:pt x="12230" y="395490"/>
                </a:lnTo>
                <a:lnTo>
                  <a:pt x="12915" y="401408"/>
                </a:lnTo>
                <a:lnTo>
                  <a:pt x="17970" y="405904"/>
                </a:lnTo>
                <a:lnTo>
                  <a:pt x="36169" y="405904"/>
                </a:lnTo>
                <a:lnTo>
                  <a:pt x="71602" y="709434"/>
                </a:lnTo>
                <a:lnTo>
                  <a:pt x="76504" y="713930"/>
                </a:lnTo>
                <a:lnTo>
                  <a:pt x="417131" y="713930"/>
                </a:lnTo>
                <a:lnTo>
                  <a:pt x="422046" y="709434"/>
                </a:lnTo>
                <a:lnTo>
                  <a:pt x="424281" y="690232"/>
                </a:lnTo>
                <a:lnTo>
                  <a:pt x="457479" y="405904"/>
                </a:lnTo>
                <a:lnTo>
                  <a:pt x="475678" y="405904"/>
                </a:lnTo>
                <a:lnTo>
                  <a:pt x="480720" y="401408"/>
                </a:lnTo>
                <a:lnTo>
                  <a:pt x="481406" y="395490"/>
                </a:lnTo>
                <a:lnTo>
                  <a:pt x="483057" y="382206"/>
                </a:lnTo>
                <a:lnTo>
                  <a:pt x="491858" y="311124"/>
                </a:lnTo>
                <a:lnTo>
                  <a:pt x="493141" y="300710"/>
                </a:lnTo>
                <a:lnTo>
                  <a:pt x="493649" y="297383"/>
                </a:lnTo>
                <a:close/>
              </a:path>
            </a:pathLst>
          </a:custGeom>
          <a:solidFill>
            <a:srgbClr val="0F0E0D"/>
          </a:solidFill>
        </p:spPr>
        <p:txBody>
          <a:bodyPr wrap="square" lIns="0" tIns="0" rIns="0" bIns="0" rtlCol="0"/>
          <a:lstStyle/>
          <a:p>
            <a:pPr>
              <a:defRPr/>
            </a:pPr>
            <a:endParaRPr/>
          </a:p>
        </p:txBody>
      </p:sp>
      <p:sp>
        <p:nvSpPr>
          <p:cNvPr id="20" name="Textfeld 19" hidden="0"/>
          <p:cNvSpPr txBox="1"/>
          <p:nvPr isPhoto="0" userDrawn="0"/>
        </p:nvSpPr>
        <p:spPr bwMode="auto">
          <a:xfrm>
            <a:off x="1815395" y="1163822"/>
            <a:ext cx="1905000" cy="276999"/>
          </a:xfrm>
          <a:prstGeom prst="rect">
            <a:avLst/>
          </a:prstGeom>
          <a:noFill/>
        </p:spPr>
        <p:txBody>
          <a:bodyPr wrap="square" rtlCol="0">
            <a:spAutoFit/>
          </a:bodyPr>
          <a:lstStyle/>
          <a:p>
            <a:pPr>
              <a:defRPr/>
            </a:pPr>
            <a:r>
              <a:rPr lang="de-DE" sz="1200"/>
              <a:t>3-30 People </a:t>
            </a:r>
            <a:endParaRPr sz="1200"/>
          </a:p>
        </p:txBody>
      </p:sp>
      <p:sp>
        <p:nvSpPr>
          <p:cNvPr id="24" name="Textfeld 23" hidden="0"/>
          <p:cNvSpPr txBox="1"/>
          <p:nvPr isPhoto="0" userDrawn="0"/>
        </p:nvSpPr>
        <p:spPr bwMode="auto">
          <a:xfrm>
            <a:off x="1815395" y="1839293"/>
            <a:ext cx="3124200" cy="646331"/>
          </a:xfrm>
          <a:prstGeom prst="rect">
            <a:avLst/>
          </a:prstGeom>
          <a:noFill/>
        </p:spPr>
        <p:txBody>
          <a:bodyPr wrap="square" rtlCol="0">
            <a:spAutoFit/>
          </a:bodyPr>
          <a:lstStyle/>
          <a:p>
            <a:pPr>
              <a:defRPr/>
            </a:pPr>
            <a:r>
              <a:rPr lang="en-GB" sz="1200"/>
              <a:t>30-40 min in total, 15-20 min group work, 5 min presentation per work group, 10 min evaluation</a:t>
            </a:r>
            <a:endParaRPr/>
          </a:p>
        </p:txBody>
      </p:sp>
      <p:sp>
        <p:nvSpPr>
          <p:cNvPr id="25" name="Textfeld 24" hidden="0"/>
          <p:cNvSpPr txBox="1"/>
          <p:nvPr isPhoto="0" userDrawn="0"/>
        </p:nvSpPr>
        <p:spPr bwMode="auto">
          <a:xfrm>
            <a:off x="1814022" y="2649073"/>
            <a:ext cx="5257800" cy="830997"/>
          </a:xfrm>
          <a:prstGeom prst="rect">
            <a:avLst/>
          </a:prstGeom>
          <a:noFill/>
        </p:spPr>
        <p:txBody>
          <a:bodyPr wrap="square" rtlCol="0">
            <a:spAutoFit/>
          </a:bodyPr>
          <a:lstStyle/>
          <a:p>
            <a:pPr marL="285750" indent="-285750">
              <a:buFontTx/>
              <a:buChar char="-"/>
              <a:defRPr/>
            </a:pPr>
            <a:r>
              <a:rPr lang="en-GB" sz="1200"/>
              <a:t>Discussing various aspects of setting up an association (e.g. statute/mission, board, objectives)</a:t>
            </a:r>
            <a:endParaRPr/>
          </a:p>
          <a:p>
            <a:pPr marL="285750" indent="-285750">
              <a:buFontTx/>
              <a:buChar char="-"/>
              <a:defRPr/>
            </a:pPr>
            <a:r>
              <a:rPr lang="en-GB" sz="1200"/>
              <a:t>Creating a first draft for the association’s mission</a:t>
            </a:r>
            <a:endParaRPr/>
          </a:p>
          <a:p>
            <a:pPr>
              <a:defRPr/>
            </a:pPr>
            <a:endParaRPr lang="en-GB" sz="1200">
              <a:latin typeface="Montserrat"/>
            </a:endParaRPr>
          </a:p>
        </p:txBody>
      </p:sp>
      <p:sp>
        <p:nvSpPr>
          <p:cNvPr id="28" name="Textfeld 27" hidden="0"/>
          <p:cNvSpPr txBox="1"/>
          <p:nvPr isPhoto="0" userDrawn="0"/>
        </p:nvSpPr>
        <p:spPr bwMode="auto">
          <a:xfrm>
            <a:off x="1842096" y="4287202"/>
            <a:ext cx="4495800" cy="461665"/>
          </a:xfrm>
          <a:prstGeom prst="rect">
            <a:avLst/>
          </a:prstGeom>
          <a:noFill/>
        </p:spPr>
        <p:txBody>
          <a:bodyPr wrap="square" rtlCol="0">
            <a:spAutoFit/>
          </a:bodyPr>
          <a:lstStyle/>
          <a:p>
            <a:pPr>
              <a:defRPr/>
            </a:pPr>
            <a:r>
              <a:rPr lang="en-GB" sz="1200"/>
              <a:t>Flipchart or other large paper (A2) for group work and presentation of the results , pin board, and pens</a:t>
            </a:r>
            <a:endParaRPr/>
          </a:p>
        </p:txBody>
      </p:sp>
      <p:sp>
        <p:nvSpPr>
          <p:cNvPr id="29" name="Textfeld 28" hidden="0"/>
          <p:cNvSpPr txBox="1"/>
          <p:nvPr isPhoto="0" userDrawn="0"/>
        </p:nvSpPr>
        <p:spPr bwMode="auto">
          <a:xfrm>
            <a:off x="685151" y="5312419"/>
            <a:ext cx="6858649" cy="1292662"/>
          </a:xfrm>
          <a:prstGeom prst="rect">
            <a:avLst/>
          </a:prstGeom>
          <a:noFill/>
        </p:spPr>
        <p:txBody>
          <a:bodyPr wrap="square" rtlCol="0">
            <a:spAutoFit/>
          </a:bodyPr>
          <a:lstStyle/>
          <a:p>
            <a:pPr>
              <a:defRPr/>
            </a:pPr>
            <a:r>
              <a:rPr lang="en-GB" sz="1200" b="1"/>
              <a:t>Description of the method:</a:t>
            </a:r>
            <a:endParaRPr/>
          </a:p>
          <a:p>
            <a:pPr>
              <a:defRPr/>
            </a:pPr>
            <a:r>
              <a:rPr lang="en-GB" sz="1200"/>
              <a:t>Give an introduction to the different legal and practical aspects of how to set up an association. </a:t>
            </a:r>
            <a:endParaRPr/>
          </a:p>
          <a:p>
            <a:pPr>
              <a:defRPr/>
            </a:pPr>
            <a:r>
              <a:rPr lang="en-GB" sz="1200"/>
              <a:t>Divide the participants in groups up to 5 people and let them exchange their ideas, challenges and experiences. Let every group choose someone who can present the results/key findings. Evaluate the results in an open discussion with the whole group.</a:t>
            </a:r>
            <a:endParaRPr/>
          </a:p>
          <a:p>
            <a:pPr>
              <a:defRPr/>
            </a:pPr>
            <a:endParaRPr/>
          </a:p>
        </p:txBody>
      </p:sp>
      <p:pic>
        <p:nvPicPr>
          <p:cNvPr id="4" name="Picture 3" hidden="0"/>
          <p:cNvPicPr>
            <a:picLocks noChangeAspect="1"/>
          </p:cNvPicPr>
          <p:nvPr isPhoto="0" userDrawn="0"/>
        </p:nvPicPr>
        <p:blipFill>
          <a:blip r:embed="rId2"/>
          <a:stretch/>
        </p:blipFill>
        <p:spPr bwMode="auto">
          <a:xfrm>
            <a:off x="6705600" y="5686425"/>
            <a:ext cx="3048000" cy="1628775"/>
          </a:xfrm>
          <a:prstGeom prst="rect">
            <a:avLst/>
          </a:prstGeom>
        </p:spPr>
      </p:pic>
      <p:cxnSp>
        <p:nvCxnSpPr>
          <p:cNvPr id="9" name="Straight Connector 8"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extBox 2" hidden="0"/>
          <p:cNvSpPr txBox="1"/>
          <p:nvPr isPhoto="0" userDrawn="0"/>
        </p:nvSpPr>
        <p:spPr bwMode="auto">
          <a:xfrm>
            <a:off x="584756" y="1937615"/>
            <a:ext cx="8584089" cy="252762"/>
          </a:xfrm>
          <a:prstGeom prst="rect">
            <a:avLst/>
          </a:prstGeom>
        </p:spPr>
        <p:txBody>
          <a:bodyPr lIns="0" tIns="0" rIns="0" bIns="0" rtlCol="0" anchor="t">
            <a:spAutoFit/>
          </a:bodyPr>
          <a:lstStyle/>
          <a:p>
            <a:pPr algn="ctr">
              <a:lnSpc>
                <a:spcPts val="2100"/>
              </a:lnSpc>
              <a:defRPr/>
            </a:pPr>
            <a:r>
              <a:rPr lang="en-US" sz="1500">
                <a:solidFill>
                  <a:srgbClr val="000000"/>
                </a:solidFill>
              </a:rPr>
              <a:t>https://</a:t>
            </a:r>
            <a:r>
              <a:rPr lang="en-US" sz="1500">
                <a:solidFill>
                  <a:srgbClr val="000000"/>
                </a:solidFill>
              </a:rPr>
              <a:t>ec.europa.eu</a:t>
            </a:r>
            <a:r>
              <a:rPr lang="en-US" sz="1500">
                <a:solidFill>
                  <a:srgbClr val="000000"/>
                </a:solidFill>
              </a:rPr>
              <a:t>/info/funding-tenders/how-apply/you-apply-</a:t>
            </a:r>
            <a:r>
              <a:rPr lang="en-US" sz="1500">
                <a:solidFill>
                  <a:srgbClr val="000000"/>
                </a:solidFill>
              </a:rPr>
              <a:t>eu</a:t>
            </a:r>
            <a:r>
              <a:rPr lang="en-US" sz="1500">
                <a:solidFill>
                  <a:srgbClr val="000000"/>
                </a:solidFill>
              </a:rPr>
              <a:t>-funding-</a:t>
            </a:r>
            <a:r>
              <a:rPr lang="en-US" sz="1500">
                <a:solidFill>
                  <a:srgbClr val="000000"/>
                </a:solidFill>
              </a:rPr>
              <a:t>beginners_en</a:t>
            </a:r>
            <a:endParaRPr lang="en-US" sz="1500">
              <a:solidFill>
                <a:srgbClr val="000000"/>
              </a:solidFill>
            </a:endParaRPr>
          </a:p>
        </p:txBody>
      </p:sp>
      <p:sp>
        <p:nvSpPr>
          <p:cNvPr id="3" name="TextBox 3" hidden="0"/>
          <p:cNvSpPr txBox="1"/>
          <p:nvPr isPhoto="0" userDrawn="0"/>
        </p:nvSpPr>
        <p:spPr bwMode="auto">
          <a:xfrm>
            <a:off x="1859522" y="3218815"/>
            <a:ext cx="5989078" cy="252762"/>
          </a:xfrm>
          <a:prstGeom prst="rect">
            <a:avLst/>
          </a:prstGeom>
        </p:spPr>
        <p:txBody>
          <a:bodyPr lIns="0" tIns="0" rIns="0" bIns="0" rtlCol="0" anchor="t">
            <a:spAutoFit/>
          </a:bodyPr>
          <a:lstStyle/>
          <a:p>
            <a:pPr algn="ctr">
              <a:lnSpc>
                <a:spcPts val="2100"/>
              </a:lnSpc>
              <a:defRPr/>
            </a:pPr>
            <a:r>
              <a:rPr lang="en-US" sz="1500" u="sng">
                <a:solidFill>
                  <a:srgbClr val="000000"/>
                </a:solidFill>
              </a:rPr>
              <a:t>Video ON how to found a non-profit </a:t>
            </a:r>
            <a:r>
              <a:rPr lang="en-US" sz="1500" u="sng">
                <a:solidFill>
                  <a:srgbClr val="000000"/>
                </a:solidFill>
              </a:rPr>
              <a:t>organisation</a:t>
            </a:r>
            <a:r>
              <a:rPr lang="en-US" sz="1500" u="sng">
                <a:solidFill>
                  <a:srgbClr val="000000"/>
                </a:solidFill>
              </a:rPr>
              <a:t> step by step </a:t>
            </a:r>
            <a:endParaRPr/>
          </a:p>
        </p:txBody>
      </p:sp>
      <p:sp>
        <p:nvSpPr>
          <p:cNvPr id="4" name="TextBox 4" hidden="0"/>
          <p:cNvSpPr txBox="1"/>
          <p:nvPr isPhoto="0" userDrawn="0"/>
        </p:nvSpPr>
        <p:spPr bwMode="auto">
          <a:xfrm>
            <a:off x="2523887" y="3851519"/>
            <a:ext cx="4705826" cy="252762"/>
          </a:xfrm>
          <a:prstGeom prst="rect">
            <a:avLst/>
          </a:prstGeom>
        </p:spPr>
        <p:txBody>
          <a:bodyPr lIns="0" tIns="0" rIns="0" bIns="0" rtlCol="0" anchor="t">
            <a:spAutoFit/>
          </a:bodyPr>
          <a:lstStyle/>
          <a:p>
            <a:pPr algn="ctr">
              <a:lnSpc>
                <a:spcPts val="2100"/>
              </a:lnSpc>
              <a:defRPr/>
            </a:pPr>
            <a:r>
              <a:rPr lang="en-US" sz="1500">
                <a:solidFill>
                  <a:srgbClr val="000000"/>
                </a:solidFill>
              </a:rPr>
              <a:t>https://www.youtube.com/watch?v=DHhzCsQxtrI</a:t>
            </a:r>
            <a:endParaRPr/>
          </a:p>
        </p:txBody>
      </p:sp>
      <p:sp>
        <p:nvSpPr>
          <p:cNvPr id="5" name="TextBox 5" hidden="0"/>
          <p:cNvSpPr txBox="1"/>
          <p:nvPr isPhoto="0" userDrawn="0"/>
        </p:nvSpPr>
        <p:spPr bwMode="auto">
          <a:xfrm>
            <a:off x="2604562" y="655320"/>
            <a:ext cx="4065746" cy="372603"/>
          </a:xfrm>
          <a:prstGeom prst="rect">
            <a:avLst/>
          </a:prstGeom>
        </p:spPr>
        <p:txBody>
          <a:bodyPr lIns="0" tIns="0" rIns="0" bIns="0" rtlCol="0" anchor="t">
            <a:spAutoFit/>
          </a:bodyPr>
          <a:lstStyle/>
          <a:p>
            <a:pPr algn="ctr">
              <a:lnSpc>
                <a:spcPts val="3078"/>
              </a:lnSpc>
              <a:defRPr/>
            </a:pPr>
            <a:r>
              <a:rPr lang="en-US" sz="2200">
                <a:solidFill>
                  <a:srgbClr val="000000"/>
                </a:solidFill>
              </a:rPr>
              <a:t>Further Links for Information</a:t>
            </a:r>
            <a:endParaRPr/>
          </a:p>
        </p:txBody>
      </p:sp>
      <p:cxnSp>
        <p:nvCxnSpPr>
          <p:cNvPr id="7" name="Straight Connector 6"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hidden="0"/>
          <p:cNvPicPr>
            <a:picLocks noChangeAspect="1"/>
          </p:cNvPicPr>
          <p:nvPr isPhoto="0" userDrawn="0"/>
        </p:nvPicPr>
        <p:blipFill>
          <a:blip r:embed="rId2"/>
          <a:stretch/>
        </p:blipFill>
        <p:spPr bwMode="auto">
          <a:xfrm>
            <a:off x="6705600" y="5686425"/>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grpSp>
        <p:nvGrpSpPr>
          <p:cNvPr id="2" name="Group 2" hidden="0"/>
          <p:cNvGrpSpPr/>
          <p:nvPr isPhoto="0" userDrawn="0"/>
        </p:nvGrpSpPr>
        <p:grpSpPr bwMode="auto">
          <a:xfrm>
            <a:off x="779318" y="4862330"/>
            <a:ext cx="565635" cy="66660"/>
            <a:chOff x="0" y="0"/>
            <a:chExt cx="754180" cy="88880"/>
          </a:xfrm>
        </p:grpSpPr>
        <p:sp>
          <p:nvSpPr>
            <p:cNvPr id="3" name="Freeform 3" hidden="0"/>
            <p:cNvSpPr/>
            <p:nvPr isPhoto="0" userDrawn="0"/>
          </p:nvSpPr>
          <p:spPr bwMode="auto">
            <a:xfrm>
              <a:off x="0" y="0"/>
              <a:ext cx="754126" cy="88900"/>
            </a:xfrm>
            <a:custGeom>
              <a:avLst/>
              <a:gdLst/>
              <a:ahLst/>
              <a:cxnLst/>
              <a:rect l="l" t="t" r="r" b="b"/>
              <a:pathLst>
                <a:path w="754126" h="88900" fill="norm" stroke="1" extrusionOk="0">
                  <a:moveTo>
                    <a:pt x="0" y="0"/>
                  </a:moveTo>
                  <a:lnTo>
                    <a:pt x="754126" y="0"/>
                  </a:lnTo>
                  <a:lnTo>
                    <a:pt x="754126" y="88900"/>
                  </a:lnTo>
                  <a:lnTo>
                    <a:pt x="0" y="88900"/>
                  </a:lnTo>
                  <a:close/>
                </a:path>
              </a:pathLst>
            </a:custGeom>
            <a:solidFill>
              <a:srgbClr val="0C45A6"/>
            </a:solidFill>
          </p:spPr>
        </p:sp>
      </p:grpSp>
      <p:sp>
        <p:nvSpPr>
          <p:cNvPr id="4" name="TextBox 4" hidden="0"/>
          <p:cNvSpPr txBox="1"/>
          <p:nvPr isPhoto="0" userDrawn="0"/>
        </p:nvSpPr>
        <p:spPr bwMode="auto">
          <a:xfrm>
            <a:off x="779318" y="5101590"/>
            <a:ext cx="5504595" cy="1208279"/>
          </a:xfrm>
          <a:prstGeom prst="rect">
            <a:avLst/>
          </a:prstGeom>
        </p:spPr>
        <p:txBody>
          <a:bodyPr lIns="0" tIns="0" rIns="0" bIns="0" rtlCol="0" anchor="t">
            <a:spAutoFit/>
          </a:bodyPr>
          <a:lstStyle/>
          <a:p>
            <a:pPr marL="529509" lvl="2" indent="-285750" algn="l">
              <a:lnSpc>
                <a:spcPts val="2399"/>
              </a:lnSpc>
              <a:buFont typeface="Arial"/>
              <a:buChar char="•"/>
              <a:defRPr/>
            </a:pPr>
            <a:r>
              <a:rPr lang="en-US" sz="1600">
                <a:solidFill>
                  <a:srgbClr val="0C45A6"/>
                </a:solidFill>
              </a:rPr>
              <a:t>Which networking opportunities exist in your region?</a:t>
            </a:r>
            <a:endParaRPr/>
          </a:p>
          <a:p>
            <a:pPr marL="529509" lvl="2" indent="-285750" algn="l">
              <a:lnSpc>
                <a:spcPts val="2399"/>
              </a:lnSpc>
              <a:buFont typeface="Arial"/>
              <a:buChar char="•"/>
              <a:defRPr/>
            </a:pPr>
            <a:r>
              <a:rPr lang="en-US" sz="1600">
                <a:solidFill>
                  <a:srgbClr val="0C45A6"/>
                </a:solidFill>
              </a:rPr>
              <a:t>What are important aspects of civic engagement on the local level?</a:t>
            </a:r>
            <a:endParaRPr/>
          </a:p>
          <a:p>
            <a:pPr marL="529509" lvl="2" indent="-285750" algn="l">
              <a:lnSpc>
                <a:spcPts val="2399"/>
              </a:lnSpc>
              <a:buFont typeface="Arial"/>
              <a:buChar char="•"/>
              <a:defRPr/>
            </a:pPr>
            <a:r>
              <a:rPr lang="en-US" sz="1600">
                <a:solidFill>
                  <a:srgbClr val="0C45A6"/>
                </a:solidFill>
              </a:rPr>
              <a:t>Using the internet for civic engagement</a:t>
            </a:r>
            <a:endParaRPr/>
          </a:p>
        </p:txBody>
      </p:sp>
      <p:pic>
        <p:nvPicPr>
          <p:cNvPr id="5" name="Picture 5" hidden="0"/>
          <p:cNvPicPr>
            <a:picLocks noChangeAspect="1"/>
          </p:cNvPicPr>
          <p:nvPr isPhoto="0" userDrawn="0"/>
        </p:nvPicPr>
        <p:blipFill>
          <a:blip r:embed="rId2"/>
          <a:srcRect l="0" t="0" r="340" b="305"/>
          <a:stretch/>
        </p:blipFill>
        <p:spPr bwMode="auto">
          <a:xfrm>
            <a:off x="4333193" y="2222523"/>
            <a:ext cx="3901440" cy="2301850"/>
          </a:xfrm>
          <a:prstGeom prst="rect">
            <a:avLst/>
          </a:prstGeom>
        </p:spPr>
      </p:pic>
      <p:sp>
        <p:nvSpPr>
          <p:cNvPr id="6" name="TextBox 6" hidden="0"/>
          <p:cNvSpPr txBox="1"/>
          <p:nvPr isPhoto="0" userDrawn="0"/>
        </p:nvSpPr>
        <p:spPr bwMode="auto">
          <a:xfrm>
            <a:off x="731520" y="750570"/>
            <a:ext cx="4145280" cy="2056589"/>
          </a:xfrm>
          <a:prstGeom prst="rect">
            <a:avLst/>
          </a:prstGeom>
        </p:spPr>
        <p:txBody>
          <a:bodyPr lIns="0" tIns="0" rIns="0" bIns="0" rtlCol="0" anchor="t">
            <a:spAutoFit/>
          </a:bodyPr>
          <a:lstStyle/>
          <a:p>
            <a:pPr algn="l">
              <a:lnSpc>
                <a:spcPts val="5398"/>
              </a:lnSpc>
              <a:defRPr/>
            </a:pPr>
            <a:r>
              <a:rPr lang="en-US" sz="4500">
                <a:solidFill>
                  <a:srgbClr val="0C45A6"/>
                </a:solidFill>
                <a:latin typeface="+mj-lt"/>
              </a:rPr>
              <a:t>BUILDING (ON) LOCAL STRUCTURES</a:t>
            </a:r>
            <a:endParaRPr/>
          </a:p>
        </p:txBody>
      </p:sp>
      <p:cxnSp>
        <p:nvCxnSpPr>
          <p:cNvPr id="7" name="Straight Connector 6"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hidden="0"/>
          <p:cNvPicPr>
            <a:picLocks noChangeAspect="1"/>
          </p:cNvPicPr>
          <p:nvPr isPhoto="0" userDrawn="0"/>
        </p:nvPicPr>
        <p:blipFill>
          <a:blip r:embed="rId3"/>
          <a:stretch/>
        </p:blipFill>
        <p:spPr bwMode="auto">
          <a:xfrm>
            <a:off x="6725067" y="5686425"/>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 name="TextBox 3" hidden="0"/>
          <p:cNvSpPr txBox="1"/>
          <p:nvPr isPhoto="0" userDrawn="0"/>
        </p:nvSpPr>
        <p:spPr bwMode="auto">
          <a:xfrm>
            <a:off x="1252494" y="5032457"/>
            <a:ext cx="6254591" cy="1619250"/>
          </a:xfrm>
          <a:prstGeom prst="rect">
            <a:avLst/>
          </a:prstGeom>
        </p:spPr>
        <p:txBody>
          <a:bodyPr lIns="0" tIns="0" rIns="0" bIns="0" rtlCol="0" anchor="t">
            <a:spAutoFit/>
          </a:bodyPr>
          <a:lstStyle/>
          <a:p>
            <a:pPr marL="514351" lvl="2" indent="-285750" algn="just">
              <a:lnSpc>
                <a:spcPts val="2100"/>
              </a:lnSpc>
              <a:buFont typeface="Arial"/>
              <a:buChar char="•"/>
              <a:defRPr/>
            </a:pPr>
            <a:r>
              <a:rPr lang="en-US" sz="1500">
                <a:solidFill>
                  <a:srgbClr val="000000"/>
                </a:solidFill>
              </a:rPr>
              <a:t>Committees, advisory boards, working groups and expert forums</a:t>
            </a:r>
            <a:endParaRPr/>
          </a:p>
          <a:p>
            <a:pPr marL="514351" lvl="2" indent="-285750" algn="just">
              <a:lnSpc>
                <a:spcPts val="2100"/>
              </a:lnSpc>
              <a:buFont typeface="Arial"/>
              <a:buChar char="•"/>
              <a:defRPr/>
            </a:pPr>
            <a:r>
              <a:rPr lang="en-US" sz="1500">
                <a:solidFill>
                  <a:srgbClr val="000000"/>
                </a:solidFill>
              </a:rPr>
              <a:t>Political parties, foundations</a:t>
            </a:r>
            <a:endParaRPr/>
          </a:p>
          <a:p>
            <a:pPr marL="514351" lvl="2" indent="-285750" algn="just">
              <a:lnSpc>
                <a:spcPts val="2100"/>
              </a:lnSpc>
              <a:buFont typeface="Arial"/>
              <a:buChar char="•"/>
              <a:defRPr/>
            </a:pPr>
            <a:r>
              <a:rPr lang="en-US" sz="1500">
                <a:solidFill>
                  <a:srgbClr val="000000"/>
                </a:solidFill>
              </a:rPr>
              <a:t>Municipal migration/integration advisory boards</a:t>
            </a:r>
            <a:endParaRPr/>
          </a:p>
          <a:p>
            <a:pPr marL="514351" lvl="2" indent="-285750" algn="just">
              <a:lnSpc>
                <a:spcPts val="2100"/>
              </a:lnSpc>
              <a:buFont typeface="Arial"/>
              <a:buChar char="•"/>
              <a:defRPr/>
            </a:pPr>
            <a:r>
              <a:rPr lang="en-US" sz="1500">
                <a:solidFill>
                  <a:srgbClr val="000000"/>
                </a:solidFill>
              </a:rPr>
              <a:t>Advisory boards of other political and administrative sectors</a:t>
            </a:r>
            <a:endParaRPr/>
          </a:p>
          <a:p>
            <a:pPr marL="514351" lvl="2" indent="-285750" algn="just">
              <a:lnSpc>
                <a:spcPts val="2100"/>
              </a:lnSpc>
              <a:buFont typeface="Arial"/>
              <a:buChar char="•"/>
              <a:defRPr/>
            </a:pPr>
            <a:r>
              <a:rPr lang="en-US" sz="1500">
                <a:solidFill>
                  <a:srgbClr val="000000"/>
                </a:solidFill>
              </a:rPr>
              <a:t>Universities</a:t>
            </a:r>
            <a:endParaRPr/>
          </a:p>
          <a:p>
            <a:pPr marL="514351" lvl="2" indent="-285750" algn="just">
              <a:lnSpc>
                <a:spcPts val="2100"/>
              </a:lnSpc>
              <a:buFont typeface="Arial"/>
              <a:buChar char="•"/>
              <a:defRPr/>
            </a:pPr>
            <a:r>
              <a:rPr lang="en-US" sz="1500">
                <a:solidFill>
                  <a:srgbClr val="000000"/>
                </a:solidFill>
              </a:rPr>
              <a:t>Other migrant </a:t>
            </a:r>
            <a:r>
              <a:rPr lang="en-US" sz="1500">
                <a:solidFill>
                  <a:srgbClr val="000000"/>
                </a:solidFill>
              </a:rPr>
              <a:t>organisations</a:t>
            </a:r>
            <a:endParaRPr lang="en-US" sz="1500">
              <a:solidFill>
                <a:srgbClr val="000000"/>
              </a:solidFill>
            </a:endParaRPr>
          </a:p>
        </p:txBody>
      </p:sp>
      <p:pic>
        <p:nvPicPr>
          <p:cNvPr id="4" name="Picture 4" hidden="0"/>
          <p:cNvPicPr>
            <a:picLocks noChangeAspect="1"/>
          </p:cNvPicPr>
          <p:nvPr isPhoto="0" userDrawn="0"/>
        </p:nvPicPr>
        <p:blipFill>
          <a:blip r:embed="rId2"/>
          <a:srcRect l="0" t="0" r="545" b="319"/>
          <a:stretch/>
        </p:blipFill>
        <p:spPr bwMode="auto">
          <a:xfrm>
            <a:off x="6934200" y="3930073"/>
            <a:ext cx="1927810" cy="1898893"/>
          </a:xfrm>
          <a:prstGeom prst="rect">
            <a:avLst/>
          </a:prstGeom>
        </p:spPr>
      </p:pic>
      <p:pic>
        <p:nvPicPr>
          <p:cNvPr id="5" name="Picture 5" hidden="0"/>
          <p:cNvPicPr>
            <a:picLocks noChangeAspect="1"/>
          </p:cNvPicPr>
          <p:nvPr isPhoto="0" userDrawn="0"/>
        </p:nvPicPr>
        <p:blipFill>
          <a:blip r:embed="rId3"/>
          <a:srcRect l="0" t="0" r="646" b="522"/>
          <a:stretch/>
        </p:blipFill>
        <p:spPr bwMode="auto">
          <a:xfrm>
            <a:off x="6477812" y="1827524"/>
            <a:ext cx="2058545" cy="1819239"/>
          </a:xfrm>
          <a:prstGeom prst="rect">
            <a:avLst/>
          </a:prstGeom>
        </p:spPr>
      </p:pic>
      <p:sp>
        <p:nvSpPr>
          <p:cNvPr id="6" name="TextBox 6" hidden="0"/>
          <p:cNvSpPr txBox="1"/>
          <p:nvPr isPhoto="0" userDrawn="0"/>
        </p:nvSpPr>
        <p:spPr bwMode="auto">
          <a:xfrm>
            <a:off x="448628" y="457692"/>
            <a:ext cx="6372181" cy="1218090"/>
          </a:xfrm>
          <a:prstGeom prst="rect">
            <a:avLst/>
          </a:prstGeom>
        </p:spPr>
        <p:txBody>
          <a:bodyPr lIns="0" tIns="0" rIns="0" bIns="0" rtlCol="0" anchor="t">
            <a:spAutoFit/>
          </a:bodyPr>
          <a:lstStyle/>
          <a:p>
            <a:pPr algn="ctr">
              <a:lnSpc>
                <a:spcPts val="4898"/>
              </a:lnSpc>
              <a:defRPr/>
            </a:pPr>
            <a:r>
              <a:rPr lang="en-US" sz="3500">
                <a:solidFill>
                  <a:srgbClr val="0C45A6"/>
                </a:solidFill>
              </a:rPr>
              <a:t>Which networking possibilities exist?</a:t>
            </a:r>
            <a:endParaRPr/>
          </a:p>
        </p:txBody>
      </p:sp>
      <p:sp>
        <p:nvSpPr>
          <p:cNvPr id="7" name="TextBox 7" hidden="0"/>
          <p:cNvSpPr txBox="1"/>
          <p:nvPr isPhoto="0" userDrawn="0"/>
        </p:nvSpPr>
        <p:spPr bwMode="auto">
          <a:xfrm>
            <a:off x="1493358" y="2145470"/>
            <a:ext cx="4668536" cy="1825625"/>
          </a:xfrm>
          <a:prstGeom prst="rect">
            <a:avLst/>
          </a:prstGeom>
        </p:spPr>
        <p:txBody>
          <a:bodyPr lIns="0" tIns="0" rIns="0" bIns="0" rtlCol="0" anchor="t">
            <a:spAutoFit/>
          </a:bodyPr>
          <a:lstStyle/>
          <a:p>
            <a:pPr marL="647701" lvl="2" indent="-342900" algn="l">
              <a:lnSpc>
                <a:spcPts val="2800"/>
              </a:lnSpc>
              <a:buFont typeface="Arial"/>
              <a:buChar char="•"/>
              <a:defRPr/>
            </a:pPr>
            <a:r>
              <a:rPr lang="en-US" sz="2000">
                <a:solidFill>
                  <a:srgbClr val="040606"/>
                </a:solidFill>
              </a:rPr>
              <a:t>Local or nationwide professional networks</a:t>
            </a:r>
            <a:endParaRPr/>
          </a:p>
          <a:p>
            <a:pPr marL="647701" lvl="2" indent="-342900" algn="l">
              <a:lnSpc>
                <a:spcPts val="2800"/>
              </a:lnSpc>
              <a:buFont typeface="Arial"/>
              <a:buChar char="•"/>
              <a:defRPr/>
            </a:pPr>
            <a:r>
              <a:rPr lang="en-US" sz="2000">
                <a:solidFill>
                  <a:srgbClr val="040606"/>
                </a:solidFill>
              </a:rPr>
              <a:t>Regional policy networks</a:t>
            </a:r>
            <a:endParaRPr/>
          </a:p>
          <a:p>
            <a:pPr marL="647701" lvl="2" indent="-342900" algn="l">
              <a:lnSpc>
                <a:spcPts val="2800"/>
              </a:lnSpc>
              <a:buFont typeface="Arial"/>
              <a:buChar char="•"/>
              <a:defRPr/>
            </a:pPr>
            <a:r>
              <a:rPr lang="en-US" sz="2000">
                <a:solidFill>
                  <a:srgbClr val="040606"/>
                </a:solidFill>
              </a:rPr>
              <a:t>Migration policy networks</a:t>
            </a:r>
            <a:endParaRPr/>
          </a:p>
          <a:p>
            <a:pPr marL="647701" lvl="2" indent="-342900" algn="l">
              <a:lnSpc>
                <a:spcPts val="2800"/>
              </a:lnSpc>
              <a:buFont typeface="Arial"/>
              <a:buChar char="•"/>
              <a:defRPr/>
            </a:pPr>
            <a:r>
              <a:rPr lang="en-US" sz="2000">
                <a:solidFill>
                  <a:srgbClr val="040606"/>
                </a:solidFill>
              </a:rPr>
              <a:t>International networks</a:t>
            </a:r>
            <a:endParaRPr/>
          </a:p>
        </p:txBody>
      </p:sp>
      <p:sp>
        <p:nvSpPr>
          <p:cNvPr id="8" name="TextBox 8" hidden="0"/>
          <p:cNvSpPr txBox="1"/>
          <p:nvPr isPhoto="0" userDrawn="0"/>
        </p:nvSpPr>
        <p:spPr bwMode="auto">
          <a:xfrm>
            <a:off x="1252494" y="4549977"/>
            <a:ext cx="2028069" cy="339725"/>
          </a:xfrm>
          <a:prstGeom prst="rect">
            <a:avLst/>
          </a:prstGeom>
        </p:spPr>
        <p:txBody>
          <a:bodyPr lIns="0" tIns="0" rIns="0" bIns="0" rtlCol="0" anchor="t">
            <a:spAutoFit/>
          </a:bodyPr>
          <a:lstStyle/>
          <a:p>
            <a:pPr algn="ctr">
              <a:lnSpc>
                <a:spcPts val="2800"/>
              </a:lnSpc>
              <a:defRPr/>
            </a:pPr>
            <a:r>
              <a:rPr lang="en-US" sz="2000">
                <a:solidFill>
                  <a:srgbClr val="0C45A6"/>
                </a:solidFill>
              </a:rPr>
              <a:t>For Example</a:t>
            </a:r>
            <a:endParaRPr/>
          </a:p>
        </p:txBody>
      </p:sp>
      <p:sp>
        <p:nvSpPr>
          <p:cNvPr id="9" name="TextBox 9" hidden="0"/>
          <p:cNvSpPr txBox="1"/>
          <p:nvPr isPhoto="0" userDrawn="0"/>
        </p:nvSpPr>
        <p:spPr bwMode="auto">
          <a:xfrm>
            <a:off x="7168863" y="4567845"/>
            <a:ext cx="1719963" cy="546099"/>
          </a:xfrm>
          <a:prstGeom prst="rect">
            <a:avLst/>
          </a:prstGeom>
        </p:spPr>
        <p:txBody>
          <a:bodyPr lIns="0" tIns="0" rIns="0" bIns="0" rtlCol="0" anchor="t">
            <a:spAutoFit/>
          </a:bodyPr>
          <a:lstStyle/>
          <a:p>
            <a:pPr>
              <a:lnSpc>
                <a:spcPts val="1400"/>
              </a:lnSpc>
              <a:defRPr/>
            </a:pPr>
            <a:r>
              <a:rPr lang="en-US" sz="1000">
                <a:solidFill>
                  <a:srgbClr val="000000"/>
                </a:solidFill>
              </a:rPr>
              <a:t>Include country and regional specifics and examples for networks</a:t>
            </a:r>
            <a:endParaRPr/>
          </a:p>
        </p:txBody>
      </p:sp>
      <p:sp>
        <p:nvSpPr>
          <p:cNvPr id="10" name="TextBox 10" hidden="0"/>
          <p:cNvSpPr txBox="1"/>
          <p:nvPr isPhoto="0" userDrawn="0"/>
        </p:nvSpPr>
        <p:spPr bwMode="auto">
          <a:xfrm>
            <a:off x="6820809" y="2451769"/>
            <a:ext cx="1546258" cy="606513"/>
          </a:xfrm>
          <a:prstGeom prst="rect">
            <a:avLst/>
          </a:prstGeom>
        </p:spPr>
        <p:txBody>
          <a:bodyPr lIns="0" tIns="0" rIns="0" bIns="0" rtlCol="0" anchor="t">
            <a:spAutoFit/>
          </a:bodyPr>
          <a:lstStyle/>
          <a:p>
            <a:pPr>
              <a:lnSpc>
                <a:spcPts val="1217"/>
              </a:lnSpc>
              <a:defRPr/>
            </a:pPr>
            <a:r>
              <a:rPr lang="en-US" sz="850">
                <a:solidFill>
                  <a:srgbClr val="000000"/>
                </a:solidFill>
              </a:rPr>
              <a:t>For more information on networking, you can also check out the module networking &amp; advocacy</a:t>
            </a:r>
            <a:endParaRPr/>
          </a:p>
        </p:txBody>
      </p:sp>
      <p:cxnSp>
        <p:nvCxnSpPr>
          <p:cNvPr id="11" name="Straight Connector 10"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3" name="Picture 12" hidden="0"/>
          <p:cNvPicPr>
            <a:picLocks noChangeAspect="1"/>
          </p:cNvPicPr>
          <p:nvPr isPhoto="0" userDrawn="0"/>
        </p:nvPicPr>
        <p:blipFill>
          <a:blip r:embed="rId4"/>
          <a:stretch/>
        </p:blipFill>
        <p:spPr bwMode="auto">
          <a:xfrm>
            <a:off x="6705600" y="5691630"/>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3" name="Picture 3" hidden="0"/>
          <p:cNvPicPr>
            <a:picLocks noChangeAspect="1"/>
          </p:cNvPicPr>
          <p:nvPr isPhoto="0" userDrawn="0"/>
        </p:nvPicPr>
        <p:blipFill>
          <a:blip r:embed="rId2"/>
          <a:srcRect l="0" t="0" r="436" b="626"/>
          <a:stretch/>
        </p:blipFill>
        <p:spPr bwMode="auto">
          <a:xfrm>
            <a:off x="6123601" y="2539772"/>
            <a:ext cx="3499373" cy="2767686"/>
          </a:xfrm>
          <a:prstGeom prst="rect">
            <a:avLst/>
          </a:prstGeom>
        </p:spPr>
      </p:pic>
      <p:sp>
        <p:nvSpPr>
          <p:cNvPr id="4" name="TextBox 4" hidden="0"/>
          <p:cNvSpPr txBox="1"/>
          <p:nvPr isPhoto="0" userDrawn="0"/>
        </p:nvSpPr>
        <p:spPr bwMode="auto">
          <a:xfrm>
            <a:off x="590112" y="609600"/>
            <a:ext cx="7629140" cy="589713"/>
          </a:xfrm>
          <a:prstGeom prst="rect">
            <a:avLst/>
          </a:prstGeom>
        </p:spPr>
        <p:txBody>
          <a:bodyPr lIns="0" tIns="0" rIns="0" bIns="0" rtlCol="0" anchor="t">
            <a:spAutoFit/>
          </a:bodyPr>
          <a:lstStyle/>
          <a:p>
            <a:pPr algn="ctr">
              <a:lnSpc>
                <a:spcPts val="4898"/>
              </a:lnSpc>
              <a:defRPr/>
            </a:pPr>
            <a:r>
              <a:rPr lang="en-US" sz="3500">
                <a:solidFill>
                  <a:srgbClr val="0C45A6"/>
                </a:solidFill>
              </a:rPr>
              <a:t>Using the Internet for Civic Engagement </a:t>
            </a:r>
            <a:endParaRPr/>
          </a:p>
        </p:txBody>
      </p:sp>
      <p:sp>
        <p:nvSpPr>
          <p:cNvPr id="5" name="TextBox 5" hidden="0"/>
          <p:cNvSpPr txBox="1"/>
          <p:nvPr isPhoto="0" userDrawn="0"/>
        </p:nvSpPr>
        <p:spPr bwMode="auto">
          <a:xfrm>
            <a:off x="6734354" y="3167647"/>
            <a:ext cx="2277865" cy="1528560"/>
          </a:xfrm>
          <a:prstGeom prst="rect">
            <a:avLst/>
          </a:prstGeom>
        </p:spPr>
        <p:txBody>
          <a:bodyPr lIns="0" tIns="0" rIns="0" bIns="0" rtlCol="0" anchor="t">
            <a:spAutoFit/>
          </a:bodyPr>
          <a:lstStyle/>
          <a:p>
            <a:pPr algn="ctr">
              <a:lnSpc>
                <a:spcPts val="1243"/>
              </a:lnSpc>
              <a:defRPr/>
            </a:pPr>
            <a:r>
              <a:rPr lang="en-US" sz="900">
                <a:solidFill>
                  <a:srgbClr val="000000"/>
                </a:solidFill>
                <a:latin typeface="Canva Sans"/>
              </a:rPr>
              <a:t>"</a:t>
            </a:r>
            <a:r>
              <a:rPr lang="en-US" sz="900">
                <a:solidFill>
                  <a:srgbClr val="000000"/>
                </a:solidFill>
              </a:rPr>
              <a:t>The importance of communicating through social media has been growing over the years, underling different possible ways to influence and engage with decision-makers." (Jean Monnet Professor Alberto </a:t>
            </a:r>
            <a:r>
              <a:rPr lang="en-US" sz="900">
                <a:solidFill>
                  <a:srgbClr val="000000"/>
                </a:solidFill>
              </a:rPr>
              <a:t>Alemanno</a:t>
            </a:r>
            <a:r>
              <a:rPr lang="en-US" sz="900">
                <a:solidFill>
                  <a:srgbClr val="000000"/>
                </a:solidFill>
              </a:rPr>
              <a:t>, 2019, The Guide to citizen lobbying, page 9, https://</a:t>
            </a:r>
            <a:r>
              <a:rPr lang="en-US" sz="900">
                <a:solidFill>
                  <a:srgbClr val="000000"/>
                </a:solidFill>
              </a:rPr>
              <a:t>www.thegoodlobby.eu</a:t>
            </a:r>
            <a:r>
              <a:rPr lang="en-US" sz="900">
                <a:solidFill>
                  <a:srgbClr val="000000"/>
                </a:solidFill>
              </a:rPr>
              <a:t>/wp-content/uploads/2019/07/Toolkit-</a:t>
            </a:r>
            <a:r>
              <a:rPr lang="en-US" sz="900">
                <a:solidFill>
                  <a:srgbClr val="000000"/>
                </a:solidFill>
              </a:rPr>
              <a:t>EU.pdf</a:t>
            </a:r>
            <a:endParaRPr lang="en-US" sz="900">
              <a:solidFill>
                <a:srgbClr val="000000"/>
              </a:solidFill>
            </a:endParaRPr>
          </a:p>
          <a:p>
            <a:pPr algn="ctr">
              <a:lnSpc>
                <a:spcPts val="1243"/>
              </a:lnSpc>
              <a:defRPr/>
            </a:pPr>
            <a:r>
              <a:rPr lang="en-US" sz="900">
                <a:solidFill>
                  <a:srgbClr val="000000"/>
                </a:solidFill>
              </a:rPr>
              <a:t> </a:t>
            </a:r>
            <a:endParaRPr/>
          </a:p>
          <a:p>
            <a:pPr algn="ctr">
              <a:lnSpc>
                <a:spcPts val="1243"/>
              </a:lnSpc>
              <a:defRPr/>
            </a:pPr>
            <a:endParaRPr lang="en-US" sz="900">
              <a:solidFill>
                <a:srgbClr val="000000"/>
              </a:solidFill>
              <a:latin typeface="Canva Sans"/>
            </a:endParaRPr>
          </a:p>
        </p:txBody>
      </p:sp>
      <p:sp>
        <p:nvSpPr>
          <p:cNvPr id="6" name="TextBox 6" hidden="0"/>
          <p:cNvSpPr txBox="1"/>
          <p:nvPr isPhoto="0" userDrawn="0"/>
        </p:nvSpPr>
        <p:spPr bwMode="auto">
          <a:xfrm>
            <a:off x="7467600" y="5047413"/>
            <a:ext cx="2425775" cy="389530"/>
          </a:xfrm>
          <a:prstGeom prst="rect">
            <a:avLst/>
          </a:prstGeom>
        </p:spPr>
        <p:txBody>
          <a:bodyPr wrap="square" lIns="0" tIns="0" rIns="0" bIns="0" rtlCol="0" anchor="t">
            <a:spAutoFit/>
          </a:bodyPr>
          <a:lstStyle/>
          <a:p>
            <a:pPr>
              <a:lnSpc>
                <a:spcPts val="1630"/>
              </a:lnSpc>
              <a:defRPr/>
            </a:pPr>
            <a:r>
              <a:rPr lang="en-US" sz="900">
                <a:solidFill>
                  <a:srgbClr val="000000"/>
                </a:solidFill>
              </a:rPr>
              <a:t>Source: https://</a:t>
            </a:r>
            <a:r>
              <a:rPr lang="en-US" sz="900">
                <a:solidFill>
                  <a:srgbClr val="000000"/>
                </a:solidFill>
              </a:rPr>
              <a:t>www.thegoodlobby.eu</a:t>
            </a:r>
            <a:r>
              <a:rPr lang="en-US" sz="900">
                <a:solidFill>
                  <a:srgbClr val="000000"/>
                </a:solidFill>
              </a:rPr>
              <a:t>/wp-content/uploads/2019/07/Toolkit-</a:t>
            </a:r>
            <a:r>
              <a:rPr lang="en-US" sz="900">
                <a:solidFill>
                  <a:srgbClr val="000000"/>
                </a:solidFill>
              </a:rPr>
              <a:t>EU.pdf</a:t>
            </a:r>
            <a:endParaRPr lang="en-US" sz="900">
              <a:solidFill>
                <a:srgbClr val="000000"/>
              </a:solidFill>
            </a:endParaRPr>
          </a:p>
        </p:txBody>
      </p:sp>
      <p:sp>
        <p:nvSpPr>
          <p:cNvPr id="7" name="TextBox 7" hidden="0"/>
          <p:cNvSpPr txBox="1"/>
          <p:nvPr isPhoto="0" userDrawn="0"/>
        </p:nvSpPr>
        <p:spPr bwMode="auto">
          <a:xfrm>
            <a:off x="618186" y="2145276"/>
            <a:ext cx="7136235" cy="522066"/>
          </a:xfrm>
          <a:prstGeom prst="rect">
            <a:avLst/>
          </a:prstGeom>
        </p:spPr>
        <p:txBody>
          <a:bodyPr lIns="0" tIns="0" rIns="0" bIns="0" rtlCol="0" anchor="t">
            <a:spAutoFit/>
          </a:bodyPr>
          <a:lstStyle/>
          <a:p>
            <a:pPr algn="l">
              <a:lnSpc>
                <a:spcPts val="2100"/>
              </a:lnSpc>
              <a:defRPr/>
            </a:pPr>
            <a:r>
              <a:rPr lang="en-US" sz="1500">
                <a:solidFill>
                  <a:srgbClr val="F14936"/>
                </a:solidFill>
              </a:rPr>
              <a:t>Online advocacy campaigns and fundraising can help find new cooperation partners and increase the interest of the general public in your issue!</a:t>
            </a:r>
            <a:endParaRPr/>
          </a:p>
        </p:txBody>
      </p:sp>
      <p:sp>
        <p:nvSpPr>
          <p:cNvPr id="8" name="TextBox 8" hidden="0"/>
          <p:cNvSpPr txBox="1"/>
          <p:nvPr isPhoto="0" userDrawn="0"/>
        </p:nvSpPr>
        <p:spPr bwMode="auto">
          <a:xfrm>
            <a:off x="618186" y="3279457"/>
            <a:ext cx="5505415" cy="2676502"/>
          </a:xfrm>
          <a:prstGeom prst="rect">
            <a:avLst/>
          </a:prstGeom>
        </p:spPr>
        <p:txBody>
          <a:bodyPr lIns="0" tIns="0" rIns="0" bIns="0" rtlCol="0" anchor="t">
            <a:spAutoFit/>
          </a:bodyPr>
          <a:lstStyle/>
          <a:p>
            <a:pPr algn="l">
              <a:lnSpc>
                <a:spcPts val="2100"/>
              </a:lnSpc>
              <a:defRPr/>
            </a:pPr>
            <a:r>
              <a:rPr lang="en-US" sz="1500">
                <a:solidFill>
                  <a:srgbClr val="000000"/>
                </a:solidFill>
              </a:rPr>
              <a:t>The essential tools for this kind of strategy are:</a:t>
            </a:r>
            <a:endParaRPr/>
          </a:p>
          <a:p>
            <a:pPr marL="514350" lvl="2" indent="-285750" algn="l">
              <a:lnSpc>
                <a:spcPts val="2100"/>
              </a:lnSpc>
              <a:buFont typeface="Arial"/>
              <a:buChar char="•"/>
              <a:defRPr/>
            </a:pPr>
            <a:r>
              <a:rPr lang="en-US" sz="1500">
                <a:solidFill>
                  <a:srgbClr val="000000"/>
                </a:solidFill>
              </a:rPr>
              <a:t>e-mails: software like Mailchimp and Mail Merge if you want to reach a great number of people (easy and effective)</a:t>
            </a:r>
            <a:endParaRPr/>
          </a:p>
          <a:p>
            <a:pPr marL="514350" lvl="2" indent="-285750" algn="l">
              <a:lnSpc>
                <a:spcPts val="2100"/>
              </a:lnSpc>
              <a:buFont typeface="Arial"/>
              <a:buChar char="•"/>
              <a:defRPr/>
            </a:pPr>
            <a:r>
              <a:rPr lang="en-US" sz="1500">
                <a:solidFill>
                  <a:srgbClr val="000000"/>
                </a:solidFill>
              </a:rPr>
              <a:t>social media: Facebook, Twitter, Instagram, YouTube and so on can reach a larger audience; and a fast distribution of your message and support for your issue</a:t>
            </a:r>
            <a:endParaRPr/>
          </a:p>
          <a:p>
            <a:pPr marL="514350" lvl="2" indent="-285750" algn="l">
              <a:lnSpc>
                <a:spcPts val="2100"/>
              </a:lnSpc>
              <a:buFont typeface="Arial"/>
              <a:buChar char="•"/>
              <a:defRPr/>
            </a:pPr>
            <a:r>
              <a:rPr lang="en-US" sz="1500">
                <a:solidFill>
                  <a:srgbClr val="000000"/>
                </a:solidFill>
              </a:rPr>
              <a:t>online advertisements: e.g. e-mail marketing, mobile advertising and social media marketing (depends on budget and specific target).</a:t>
            </a:r>
            <a:endParaRPr/>
          </a:p>
          <a:p>
            <a:pPr marL="342900" lvl="2" indent="-114300" algn="l">
              <a:lnSpc>
                <a:spcPts val="2100"/>
              </a:lnSpc>
              <a:buFont typeface="Arial"/>
              <a:buChar char="⚬"/>
              <a:defRPr/>
            </a:pPr>
            <a:endParaRPr lang="en-US" sz="1500">
              <a:solidFill>
                <a:srgbClr val="000000"/>
              </a:solidFill>
              <a:latin typeface="Montserrat Bold"/>
            </a:endParaRPr>
          </a:p>
        </p:txBody>
      </p:sp>
      <p:cxnSp>
        <p:nvCxnSpPr>
          <p:cNvPr id="9" name="Straight Connector 8"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hidden="0"/>
          <p:cNvPicPr>
            <a:picLocks noChangeAspect="1"/>
          </p:cNvPicPr>
          <p:nvPr isPhoto="0" userDrawn="0"/>
        </p:nvPicPr>
        <p:blipFill>
          <a:blip r:embed="rId3"/>
          <a:stretch/>
        </p:blipFill>
        <p:spPr bwMode="auto">
          <a:xfrm>
            <a:off x="6705600" y="5686425"/>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3" name="Picture 3" hidden="0"/>
          <p:cNvPicPr>
            <a:picLocks noChangeAspect="1"/>
          </p:cNvPicPr>
          <p:nvPr isPhoto="0" userDrawn="0"/>
        </p:nvPicPr>
        <p:blipFill>
          <a:blip r:embed="rId2"/>
          <a:srcRect l="0" t="0" r="70" b="224"/>
          <a:stretch/>
        </p:blipFill>
        <p:spPr bwMode="auto">
          <a:xfrm>
            <a:off x="1496596" y="2897267"/>
            <a:ext cx="6044036" cy="3783119"/>
          </a:xfrm>
          <a:prstGeom prst="rect">
            <a:avLst/>
          </a:prstGeom>
        </p:spPr>
      </p:pic>
      <p:sp>
        <p:nvSpPr>
          <p:cNvPr id="4" name="TextBox 4" hidden="0"/>
          <p:cNvSpPr txBox="1"/>
          <p:nvPr isPhoto="0" userDrawn="0"/>
        </p:nvSpPr>
        <p:spPr bwMode="auto">
          <a:xfrm>
            <a:off x="2084989" y="636270"/>
            <a:ext cx="3459163" cy="505459"/>
          </a:xfrm>
          <a:prstGeom prst="rect">
            <a:avLst/>
          </a:prstGeom>
        </p:spPr>
        <p:txBody>
          <a:bodyPr lIns="0" tIns="0" rIns="0" bIns="0" rtlCol="0" anchor="t">
            <a:spAutoFit/>
          </a:bodyPr>
          <a:lstStyle/>
          <a:p>
            <a:pPr algn="ctr">
              <a:lnSpc>
                <a:spcPts val="4198"/>
              </a:lnSpc>
              <a:defRPr/>
            </a:pPr>
            <a:r>
              <a:rPr lang="en-US" sz="3000">
                <a:solidFill>
                  <a:srgbClr val="0C45A6"/>
                </a:solidFill>
              </a:rPr>
              <a:t>E-Participation (1)</a:t>
            </a:r>
            <a:endParaRPr/>
          </a:p>
        </p:txBody>
      </p:sp>
      <p:sp>
        <p:nvSpPr>
          <p:cNvPr id="5" name="TextBox 5" hidden="0"/>
          <p:cNvSpPr txBox="1"/>
          <p:nvPr isPhoto="0" userDrawn="0"/>
        </p:nvSpPr>
        <p:spPr bwMode="auto">
          <a:xfrm>
            <a:off x="1133086" y="1479625"/>
            <a:ext cx="6258314" cy="1596014"/>
          </a:xfrm>
          <a:prstGeom prst="rect">
            <a:avLst/>
          </a:prstGeom>
        </p:spPr>
        <p:txBody>
          <a:bodyPr wrap="square" lIns="0" tIns="0" rIns="0" bIns="0" rtlCol="0" anchor="t">
            <a:spAutoFit/>
          </a:bodyPr>
          <a:lstStyle/>
          <a:p>
            <a:pPr algn="just">
              <a:lnSpc>
                <a:spcPts val="2100"/>
              </a:lnSpc>
              <a:defRPr/>
            </a:pPr>
            <a:r>
              <a:rPr lang="en-US" sz="1500">
                <a:solidFill>
                  <a:srgbClr val="0C45A6"/>
                </a:solidFill>
              </a:rPr>
              <a:t>Definition used by the United Nations: </a:t>
            </a:r>
            <a:endParaRPr/>
          </a:p>
          <a:p>
            <a:pPr algn="just">
              <a:lnSpc>
                <a:spcPts val="2100"/>
              </a:lnSpc>
              <a:defRPr/>
            </a:pPr>
            <a:r>
              <a:rPr lang="en-US" sz="1500">
                <a:solidFill>
                  <a:srgbClr val="0C45A6"/>
                </a:solidFill>
              </a:rPr>
              <a:t>“the process of engaging citizens through ICTs in policy, decision-making, and service design and delivery so as to make it participatory, inclusive and deliberative” (UN, 2014, E-Government for the Future We Want, E-Government Survey 2014, Department of Economic and Social Affairs, New York)</a:t>
            </a:r>
            <a:endParaRPr/>
          </a:p>
          <a:p>
            <a:pPr algn="just">
              <a:lnSpc>
                <a:spcPts val="2100"/>
              </a:lnSpc>
              <a:defRPr/>
            </a:pPr>
            <a:endParaRPr lang="en-US" sz="1500">
              <a:solidFill>
                <a:srgbClr val="0C45A6"/>
              </a:solidFill>
              <a:latin typeface="Canva Sans"/>
            </a:endParaRPr>
          </a:p>
        </p:txBody>
      </p:sp>
      <p:sp>
        <p:nvSpPr>
          <p:cNvPr id="6" name="TextBox 6" hidden="0"/>
          <p:cNvSpPr txBox="1"/>
          <p:nvPr isPhoto="0" userDrawn="0"/>
        </p:nvSpPr>
        <p:spPr bwMode="auto">
          <a:xfrm>
            <a:off x="165726" y="7018282"/>
            <a:ext cx="4215765" cy="168444"/>
          </a:xfrm>
          <a:prstGeom prst="rect">
            <a:avLst/>
          </a:prstGeom>
        </p:spPr>
        <p:txBody>
          <a:bodyPr lIns="0" tIns="0" rIns="0" bIns="0" rtlCol="0" anchor="t">
            <a:spAutoFit/>
          </a:bodyPr>
          <a:lstStyle/>
          <a:p>
            <a:pPr algn="ctr">
              <a:lnSpc>
                <a:spcPts val="1398"/>
              </a:lnSpc>
              <a:defRPr/>
            </a:pPr>
            <a:r>
              <a:rPr lang="en-US" sz="1000">
                <a:solidFill>
                  <a:srgbClr val="0C45A6"/>
                </a:solidFill>
              </a:rPr>
              <a:t>Source:https</a:t>
            </a:r>
            <a:r>
              <a:rPr lang="en-US" sz="1000">
                <a:solidFill>
                  <a:srgbClr val="0C45A6"/>
                </a:solidFill>
              </a:rPr>
              <a:t>://</a:t>
            </a:r>
            <a:r>
              <a:rPr lang="en-US" sz="1000">
                <a:solidFill>
                  <a:srgbClr val="0C45A6"/>
                </a:solidFill>
              </a:rPr>
              <a:t>www.un.org</a:t>
            </a:r>
            <a:r>
              <a:rPr lang="en-US" sz="1000">
                <a:solidFill>
                  <a:srgbClr val="0C45A6"/>
                </a:solidFill>
              </a:rPr>
              <a:t>/</a:t>
            </a:r>
            <a:r>
              <a:rPr lang="en-US" sz="1000">
                <a:solidFill>
                  <a:srgbClr val="0C45A6"/>
                </a:solidFill>
              </a:rPr>
              <a:t>esa</a:t>
            </a:r>
            <a:r>
              <a:rPr lang="en-US" sz="1000">
                <a:solidFill>
                  <a:srgbClr val="0C45A6"/>
                </a:solidFill>
              </a:rPr>
              <a:t>/</a:t>
            </a:r>
            <a:r>
              <a:rPr lang="en-US" sz="1000">
                <a:solidFill>
                  <a:srgbClr val="0C45A6"/>
                </a:solidFill>
              </a:rPr>
              <a:t>desa</a:t>
            </a:r>
            <a:r>
              <a:rPr lang="en-US" sz="1000">
                <a:solidFill>
                  <a:srgbClr val="0C45A6"/>
                </a:solidFill>
              </a:rPr>
              <a:t>/papers/2020/wp163_2020.pdf </a:t>
            </a:r>
            <a:endParaRPr/>
          </a:p>
        </p:txBody>
      </p:sp>
      <p:cxnSp>
        <p:nvCxnSpPr>
          <p:cNvPr id="7" name="Straight Connector 6"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hidden="0"/>
          <p:cNvPicPr>
            <a:picLocks noChangeAspect="1"/>
          </p:cNvPicPr>
          <p:nvPr isPhoto="0" userDrawn="0"/>
        </p:nvPicPr>
        <p:blipFill>
          <a:blip r:embed="rId3"/>
          <a:stretch/>
        </p:blipFill>
        <p:spPr bwMode="auto">
          <a:xfrm>
            <a:off x="6705600" y="5678404"/>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3" name="Picture 3" hidden="0"/>
          <p:cNvPicPr>
            <a:picLocks noChangeAspect="1"/>
          </p:cNvPicPr>
          <p:nvPr isPhoto="0" userDrawn="0"/>
        </p:nvPicPr>
        <p:blipFill>
          <a:blip r:embed="rId2"/>
          <a:srcRect l="0" t="3274" r="310" b="3563"/>
          <a:stretch/>
        </p:blipFill>
        <p:spPr bwMode="auto">
          <a:xfrm>
            <a:off x="1063422" y="1748699"/>
            <a:ext cx="7171197" cy="4738178"/>
          </a:xfrm>
          <a:prstGeom prst="rect">
            <a:avLst/>
          </a:prstGeom>
        </p:spPr>
      </p:pic>
      <p:pic>
        <p:nvPicPr>
          <p:cNvPr id="4" name="Picture 4" hidden="0"/>
          <p:cNvPicPr>
            <a:picLocks noChangeAspect="1"/>
          </p:cNvPicPr>
          <p:nvPr isPhoto="0" userDrawn="0"/>
        </p:nvPicPr>
        <p:blipFill>
          <a:blip r:embed="rId3"/>
          <a:srcRect l="0" t="0" r="989" b="1058"/>
          <a:stretch/>
        </p:blipFill>
        <p:spPr bwMode="auto">
          <a:xfrm>
            <a:off x="4143169" y="2156306"/>
            <a:ext cx="1713466" cy="1036647"/>
          </a:xfrm>
          <a:prstGeom prst="rect">
            <a:avLst/>
          </a:prstGeom>
        </p:spPr>
      </p:pic>
      <p:sp>
        <p:nvSpPr>
          <p:cNvPr id="5" name="TextBox 5" hidden="0"/>
          <p:cNvSpPr txBox="1"/>
          <p:nvPr isPhoto="0" userDrawn="0"/>
        </p:nvSpPr>
        <p:spPr bwMode="auto">
          <a:xfrm>
            <a:off x="2046651" y="636270"/>
            <a:ext cx="3535839" cy="505459"/>
          </a:xfrm>
          <a:prstGeom prst="rect">
            <a:avLst/>
          </a:prstGeom>
        </p:spPr>
        <p:txBody>
          <a:bodyPr lIns="0" tIns="0" rIns="0" bIns="0" rtlCol="0" anchor="t">
            <a:spAutoFit/>
          </a:bodyPr>
          <a:lstStyle/>
          <a:p>
            <a:pPr algn="ctr">
              <a:lnSpc>
                <a:spcPts val="4198"/>
              </a:lnSpc>
              <a:defRPr/>
            </a:pPr>
            <a:r>
              <a:rPr lang="en-US" sz="3000">
                <a:solidFill>
                  <a:srgbClr val="0C45A6"/>
                </a:solidFill>
              </a:rPr>
              <a:t>E-Participation (2)</a:t>
            </a:r>
            <a:endParaRPr/>
          </a:p>
        </p:txBody>
      </p:sp>
      <p:sp>
        <p:nvSpPr>
          <p:cNvPr id="6" name="TextBox 6" hidden="0"/>
          <p:cNvSpPr txBox="1"/>
          <p:nvPr isPhoto="0" userDrawn="0"/>
        </p:nvSpPr>
        <p:spPr bwMode="auto">
          <a:xfrm>
            <a:off x="165726" y="7018282"/>
            <a:ext cx="4215765" cy="168444"/>
          </a:xfrm>
          <a:prstGeom prst="rect">
            <a:avLst/>
          </a:prstGeom>
        </p:spPr>
        <p:txBody>
          <a:bodyPr lIns="0" tIns="0" rIns="0" bIns="0" rtlCol="0" anchor="t">
            <a:spAutoFit/>
          </a:bodyPr>
          <a:lstStyle/>
          <a:p>
            <a:pPr algn="ctr">
              <a:lnSpc>
                <a:spcPts val="1398"/>
              </a:lnSpc>
              <a:defRPr/>
            </a:pPr>
            <a:r>
              <a:rPr lang="en-US" sz="1000">
                <a:solidFill>
                  <a:srgbClr val="0C45A6"/>
                </a:solidFill>
              </a:rPr>
              <a:t>Source:https</a:t>
            </a:r>
            <a:r>
              <a:rPr lang="en-US" sz="1000">
                <a:solidFill>
                  <a:srgbClr val="0C45A6"/>
                </a:solidFill>
              </a:rPr>
              <a:t>://</a:t>
            </a:r>
            <a:r>
              <a:rPr lang="en-US" sz="1000">
                <a:solidFill>
                  <a:srgbClr val="0C45A6"/>
                </a:solidFill>
              </a:rPr>
              <a:t>www.un.org</a:t>
            </a:r>
            <a:r>
              <a:rPr lang="en-US" sz="1000">
                <a:solidFill>
                  <a:srgbClr val="0C45A6"/>
                </a:solidFill>
              </a:rPr>
              <a:t>/</a:t>
            </a:r>
            <a:r>
              <a:rPr lang="en-US" sz="1000">
                <a:solidFill>
                  <a:srgbClr val="0C45A6"/>
                </a:solidFill>
              </a:rPr>
              <a:t>esa</a:t>
            </a:r>
            <a:r>
              <a:rPr lang="en-US" sz="1000">
                <a:solidFill>
                  <a:srgbClr val="0C45A6"/>
                </a:solidFill>
              </a:rPr>
              <a:t>/</a:t>
            </a:r>
            <a:r>
              <a:rPr lang="en-US" sz="1000">
                <a:solidFill>
                  <a:srgbClr val="0C45A6"/>
                </a:solidFill>
              </a:rPr>
              <a:t>desa</a:t>
            </a:r>
            <a:r>
              <a:rPr lang="en-US" sz="1000">
                <a:solidFill>
                  <a:srgbClr val="0C45A6"/>
                </a:solidFill>
              </a:rPr>
              <a:t>/papers/2020/wp163_2020.pdf </a:t>
            </a:r>
            <a:endParaRPr/>
          </a:p>
        </p:txBody>
      </p:sp>
      <p:cxnSp>
        <p:nvCxnSpPr>
          <p:cNvPr id="7" name="Straight Connector 6"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hidden="0"/>
          <p:cNvPicPr>
            <a:picLocks noChangeAspect="1"/>
          </p:cNvPicPr>
          <p:nvPr isPhoto="0" userDrawn="0"/>
        </p:nvPicPr>
        <p:blipFill>
          <a:blip r:embed="rId4"/>
          <a:stretch/>
        </p:blipFill>
        <p:spPr bwMode="auto">
          <a:xfrm>
            <a:off x="6710619" y="5686425"/>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 name="Textfeld 2" hidden="0"/>
          <p:cNvSpPr txBox="1"/>
          <p:nvPr isPhoto="0" userDrawn="0"/>
        </p:nvSpPr>
        <p:spPr bwMode="auto">
          <a:xfrm>
            <a:off x="1027624" y="457200"/>
            <a:ext cx="4880918" cy="557204"/>
          </a:xfrm>
          <a:prstGeom prst="rect">
            <a:avLst/>
          </a:prstGeom>
          <a:noFill/>
        </p:spPr>
        <p:txBody>
          <a:bodyPr wrap="square">
            <a:spAutoFit/>
          </a:bodyPr>
          <a:lstStyle/>
          <a:p>
            <a:pPr algn="ctr">
              <a:lnSpc>
                <a:spcPts val="4198"/>
              </a:lnSpc>
              <a:defRPr/>
            </a:pPr>
            <a:r>
              <a:rPr lang="en-US" sz="1800">
                <a:solidFill>
                  <a:srgbClr val="0C45A6"/>
                </a:solidFill>
              </a:rPr>
              <a:t>E-Participation (3)</a:t>
            </a:r>
            <a:endParaRPr/>
          </a:p>
        </p:txBody>
      </p:sp>
      <p:sp>
        <p:nvSpPr>
          <p:cNvPr id="4" name="Textfeld 3" hidden="0"/>
          <p:cNvSpPr txBox="1"/>
          <p:nvPr isPhoto="0" userDrawn="0"/>
        </p:nvSpPr>
        <p:spPr bwMode="auto">
          <a:xfrm>
            <a:off x="764059" y="1461746"/>
            <a:ext cx="6096000" cy="1323439"/>
          </a:xfrm>
          <a:prstGeom prst="rect">
            <a:avLst/>
          </a:prstGeom>
          <a:noFill/>
        </p:spPr>
        <p:txBody>
          <a:bodyPr wrap="square" rtlCol="0">
            <a:spAutoFit/>
          </a:bodyPr>
          <a:lstStyle/>
          <a:p>
            <a:pPr marL="285750" indent="-285750" algn="just">
              <a:buFont typeface="Arial"/>
              <a:buChar char="•"/>
              <a:defRPr/>
            </a:pPr>
            <a:r>
              <a:rPr lang="de-DE" sz="1600"/>
              <a:t>Give</a:t>
            </a:r>
            <a:r>
              <a:rPr lang="de-DE" sz="1600"/>
              <a:t> a </a:t>
            </a:r>
            <a:r>
              <a:rPr lang="de-DE" sz="1600"/>
              <a:t>brief</a:t>
            </a:r>
            <a:r>
              <a:rPr lang="de-DE" sz="1600"/>
              <a:t> </a:t>
            </a:r>
            <a:r>
              <a:rPr lang="de-DE" sz="1600"/>
              <a:t>introduction</a:t>
            </a:r>
            <a:r>
              <a:rPr lang="de-DE" sz="1600"/>
              <a:t> </a:t>
            </a:r>
            <a:r>
              <a:rPr lang="de-DE" sz="1600"/>
              <a:t>to</a:t>
            </a:r>
            <a:r>
              <a:rPr lang="de-DE" sz="1600"/>
              <a:t> </a:t>
            </a:r>
            <a:r>
              <a:rPr lang="de-DE" sz="1600"/>
              <a:t>EMVI‘s</a:t>
            </a:r>
            <a:r>
              <a:rPr lang="de-DE" sz="1600"/>
              <a:t> </a:t>
            </a:r>
            <a:r>
              <a:rPr lang="de-DE" sz="1600"/>
              <a:t>e-participation</a:t>
            </a:r>
            <a:r>
              <a:rPr lang="de-DE" sz="1600"/>
              <a:t> </a:t>
            </a:r>
            <a:r>
              <a:rPr lang="de-DE" sz="1600"/>
              <a:t>platform</a:t>
            </a:r>
            <a:r>
              <a:rPr lang="de-DE" sz="1600"/>
              <a:t> and </a:t>
            </a:r>
            <a:r>
              <a:rPr lang="de-DE" sz="1600"/>
              <a:t>its</a:t>
            </a:r>
            <a:r>
              <a:rPr lang="de-DE" sz="1600"/>
              <a:t> </a:t>
            </a:r>
            <a:r>
              <a:rPr lang="de-DE" sz="1600"/>
              <a:t>adapted</a:t>
            </a:r>
            <a:r>
              <a:rPr lang="de-DE" sz="1600"/>
              <a:t> </a:t>
            </a:r>
            <a:r>
              <a:rPr lang="de-DE" sz="1600"/>
              <a:t>version</a:t>
            </a:r>
            <a:r>
              <a:rPr lang="de-DE" sz="1600"/>
              <a:t> </a:t>
            </a:r>
            <a:r>
              <a:rPr lang="de-DE" sz="1600"/>
              <a:t>for</a:t>
            </a:r>
            <a:r>
              <a:rPr lang="de-DE" sz="1600"/>
              <a:t> </a:t>
            </a:r>
            <a:r>
              <a:rPr lang="de-DE" sz="1600"/>
              <a:t>the</a:t>
            </a:r>
            <a:r>
              <a:rPr lang="de-DE" sz="1600"/>
              <a:t> </a:t>
            </a:r>
            <a:r>
              <a:rPr lang="de-DE" sz="1600"/>
              <a:t>local</a:t>
            </a:r>
            <a:r>
              <a:rPr lang="de-DE" sz="1600"/>
              <a:t> </a:t>
            </a:r>
            <a:r>
              <a:rPr lang="de-DE" sz="1600"/>
              <a:t>context</a:t>
            </a:r>
            <a:r>
              <a:rPr lang="de-DE" sz="1600"/>
              <a:t>  </a:t>
            </a:r>
            <a:endParaRPr/>
          </a:p>
          <a:p>
            <a:pPr marL="285750" indent="-285750" algn="just">
              <a:buFont typeface="Arial"/>
              <a:buChar char="•"/>
              <a:defRPr/>
            </a:pPr>
            <a:r>
              <a:rPr lang="de-DE" sz="1600"/>
              <a:t>Show also </a:t>
            </a:r>
            <a:r>
              <a:rPr lang="de-DE" sz="1600"/>
              <a:t>other</a:t>
            </a:r>
            <a:r>
              <a:rPr lang="de-DE" sz="1600"/>
              <a:t> </a:t>
            </a:r>
            <a:r>
              <a:rPr lang="de-DE" sz="1600"/>
              <a:t>examples</a:t>
            </a:r>
            <a:r>
              <a:rPr lang="de-DE" sz="1600"/>
              <a:t> </a:t>
            </a:r>
            <a:r>
              <a:rPr lang="de-DE" sz="1600"/>
              <a:t>of</a:t>
            </a:r>
            <a:r>
              <a:rPr lang="de-DE" sz="1600"/>
              <a:t> </a:t>
            </a:r>
            <a:r>
              <a:rPr lang="de-DE" sz="1600"/>
              <a:t>particiaption</a:t>
            </a:r>
            <a:r>
              <a:rPr lang="de-DE" sz="1600"/>
              <a:t> </a:t>
            </a:r>
            <a:r>
              <a:rPr lang="de-DE" sz="1600"/>
              <a:t>websites</a:t>
            </a:r>
            <a:r>
              <a:rPr lang="de-DE" sz="1600"/>
              <a:t> like:</a:t>
            </a:r>
            <a:endParaRPr/>
          </a:p>
          <a:p>
            <a:pPr algn="just">
              <a:defRPr/>
            </a:pPr>
            <a:r>
              <a:rPr lang="de-DE" sz="1600" u="sng">
                <a:hlinkClick r:id="rId2" tooltip="https://mein.berlin.de/"/>
              </a:rPr>
              <a:t>https://mein.berlin.de/</a:t>
            </a:r>
            <a:r>
              <a:rPr lang="de-DE" sz="1600"/>
              <a:t> </a:t>
            </a:r>
            <a:r>
              <a:rPr lang="de-DE" sz="1600"/>
              <a:t>or</a:t>
            </a:r>
            <a:r>
              <a:rPr lang="de-DE" sz="1600"/>
              <a:t> </a:t>
            </a:r>
            <a:r>
              <a:rPr lang="de-DE" sz="1600" u="sng">
                <a:hlinkClick r:id="rId3" tooltip="https://beteiligungsportal.baden-wuerttemberg.de/de/startseite/"/>
              </a:rPr>
              <a:t>https://beteiligungsportal.baden-wuerttemberg.de/de/startseite/</a:t>
            </a:r>
            <a:r>
              <a:rPr lang="de-DE" sz="1600"/>
              <a:t> </a:t>
            </a:r>
            <a:endParaRPr/>
          </a:p>
        </p:txBody>
      </p:sp>
      <p:pic>
        <p:nvPicPr>
          <p:cNvPr id="6" name="Grafik 5" hidden="0"/>
          <p:cNvPicPr>
            <a:picLocks noChangeAspect="1"/>
          </p:cNvPicPr>
          <p:nvPr isPhoto="0" userDrawn="0"/>
        </p:nvPicPr>
        <p:blipFill>
          <a:blip r:embed="rId4"/>
          <a:stretch/>
        </p:blipFill>
        <p:spPr bwMode="auto">
          <a:xfrm>
            <a:off x="1828800" y="2805238"/>
            <a:ext cx="5634586" cy="3918926"/>
          </a:xfrm>
          <a:prstGeom prst="rect">
            <a:avLst/>
          </a:prstGeom>
        </p:spPr>
      </p:pic>
      <p:cxnSp>
        <p:nvCxnSpPr>
          <p:cNvPr id="2" name="Straight Connector 1"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hidden="0"/>
          <p:cNvPicPr>
            <a:picLocks noChangeAspect="1"/>
          </p:cNvPicPr>
          <p:nvPr isPhoto="0" userDrawn="0"/>
        </p:nvPicPr>
        <p:blipFill>
          <a:blip r:embed="rId5"/>
          <a:stretch/>
        </p:blipFill>
        <p:spPr bwMode="auto">
          <a:xfrm>
            <a:off x="6705600" y="5662405"/>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 name="Textfeld 2" hidden="0"/>
          <p:cNvSpPr txBox="1"/>
          <p:nvPr isPhoto="0" userDrawn="0"/>
        </p:nvSpPr>
        <p:spPr bwMode="auto">
          <a:xfrm>
            <a:off x="1040422" y="277393"/>
            <a:ext cx="7901610" cy="746358"/>
          </a:xfrm>
          <a:prstGeom prst="rect">
            <a:avLst/>
          </a:prstGeom>
          <a:noFill/>
        </p:spPr>
        <p:txBody>
          <a:bodyPr wrap="square">
            <a:spAutoFit/>
          </a:bodyPr>
          <a:lstStyle/>
          <a:p>
            <a:pPr marL="137160" marR="5080">
              <a:lnSpc>
                <a:spcPts val="1880"/>
              </a:lnSpc>
              <a:spcBef>
                <a:spcPts val="1270"/>
              </a:spcBef>
              <a:defRPr/>
            </a:pPr>
            <a:r>
              <a:rPr lang="en-GB" sz="1800">
                <a:latin typeface="Calibri"/>
                <a:ea typeface="Calibri"/>
                <a:cs typeface="Times New Roman"/>
              </a:rPr>
              <a:t>METHOD:  How to participate on an e-</a:t>
            </a:r>
            <a:r>
              <a:rPr lang="en-GB" sz="1800">
                <a:latin typeface="Calibri"/>
                <a:ea typeface="Calibri"/>
                <a:cs typeface="Times New Roman"/>
              </a:rPr>
              <a:t>plaform</a:t>
            </a:r>
            <a:endParaRPr lang="de-DE" sz="1800">
              <a:latin typeface="Calibri"/>
              <a:ea typeface="Calibri"/>
              <a:cs typeface="Times New Roman"/>
            </a:endParaRPr>
          </a:p>
          <a:p>
            <a:pPr marL="137160" marR="5080">
              <a:lnSpc>
                <a:spcPts val="1880"/>
              </a:lnSpc>
              <a:spcBef>
                <a:spcPts val="1270"/>
              </a:spcBef>
              <a:defRPr/>
            </a:pPr>
            <a:endParaRPr lang="de-DE" sz="1800" b="1" spc="-195">
              <a:solidFill>
                <a:srgbClr val="0C45A6"/>
              </a:solidFill>
              <a:cs typeface="Tahoma"/>
            </a:endParaRPr>
          </a:p>
        </p:txBody>
      </p:sp>
      <p:sp>
        <p:nvSpPr>
          <p:cNvPr id="5" name="Textfeld 4" hidden="0"/>
          <p:cNvSpPr txBox="1"/>
          <p:nvPr isPhoto="0" userDrawn="0"/>
        </p:nvSpPr>
        <p:spPr bwMode="auto">
          <a:xfrm>
            <a:off x="2438400" y="-27809027"/>
            <a:ext cx="4876800" cy="3139321"/>
          </a:xfrm>
          <a:prstGeom prst="rect">
            <a:avLst/>
          </a:prstGeom>
          <a:noFill/>
        </p:spPr>
        <p:txBody>
          <a:bodyPr wrap="square">
            <a:spAutoFit/>
          </a:bodyPr>
          <a:lstStyle/>
          <a:p>
            <a:pPr>
              <a:defRPr/>
            </a:pPr>
            <a:r>
              <a:rPr lang="de-DE"/>
              <a:t>More </a:t>
            </a:r>
            <a:r>
              <a:rPr lang="de-DE"/>
              <a:t>than</a:t>
            </a:r>
            <a:r>
              <a:rPr lang="de-DE"/>
              <a:t> 3</a:t>
            </a:r>
            <a:endParaRPr/>
          </a:p>
          <a:p>
            <a:pPr>
              <a:defRPr/>
            </a:pPr>
            <a:r>
              <a:rPr lang="de-DE"/>
              <a:t>10-30 </a:t>
            </a:r>
            <a:r>
              <a:rPr lang="de-DE"/>
              <a:t>minutes</a:t>
            </a:r>
            <a:r>
              <a:rPr lang="de-DE"/>
              <a:t>, </a:t>
            </a:r>
            <a:r>
              <a:rPr lang="de-DE"/>
              <a:t>depending</a:t>
            </a:r>
            <a:r>
              <a:rPr lang="de-DE"/>
              <a:t> on </a:t>
            </a:r>
            <a:r>
              <a:rPr lang="de-DE"/>
              <a:t>motivation</a:t>
            </a:r>
            <a:r>
              <a:rPr lang="de-DE"/>
              <a:t>  </a:t>
            </a:r>
            <a:endParaRPr/>
          </a:p>
          <a:p>
            <a:pPr>
              <a:defRPr/>
            </a:pPr>
            <a:r>
              <a:rPr lang="de-DE"/>
              <a:t>Dealing</a:t>
            </a:r>
            <a:r>
              <a:rPr lang="de-DE"/>
              <a:t> </a:t>
            </a:r>
            <a:r>
              <a:rPr lang="de-DE"/>
              <a:t>with</a:t>
            </a:r>
            <a:r>
              <a:rPr lang="de-DE"/>
              <a:t> </a:t>
            </a:r>
            <a:r>
              <a:rPr lang="de-DE"/>
              <a:t>multilingualism</a:t>
            </a:r>
            <a:r>
              <a:rPr lang="de-DE"/>
              <a:t> in a </a:t>
            </a:r>
            <a:r>
              <a:rPr lang="de-DE"/>
              <a:t>group</a:t>
            </a:r>
            <a:r>
              <a:rPr lang="de-DE"/>
              <a:t>.</a:t>
            </a:r>
            <a:endParaRPr/>
          </a:p>
          <a:p>
            <a:pPr>
              <a:defRPr/>
            </a:pPr>
            <a:r>
              <a:rPr lang="de-DE"/>
              <a:t>Exchanging</a:t>
            </a:r>
            <a:r>
              <a:rPr lang="de-DE"/>
              <a:t> </a:t>
            </a:r>
            <a:r>
              <a:rPr lang="de-DE"/>
              <a:t>about</a:t>
            </a:r>
            <a:r>
              <a:rPr lang="de-DE"/>
              <a:t> </a:t>
            </a:r>
            <a:r>
              <a:rPr lang="de-DE"/>
              <a:t>the</a:t>
            </a:r>
            <a:r>
              <a:rPr lang="de-DE"/>
              <a:t> different </a:t>
            </a:r>
            <a:r>
              <a:rPr lang="de-DE"/>
              <a:t>terms</a:t>
            </a:r>
            <a:r>
              <a:rPr lang="de-DE"/>
              <a:t> and social </a:t>
            </a:r>
            <a:r>
              <a:rPr lang="de-DE"/>
              <a:t>contexts</a:t>
            </a:r>
            <a:r>
              <a:rPr lang="de-DE"/>
              <a:t> </a:t>
            </a:r>
            <a:r>
              <a:rPr lang="de-DE"/>
              <a:t>of</a:t>
            </a:r>
            <a:r>
              <a:rPr lang="de-DE"/>
              <a:t>  </a:t>
            </a:r>
            <a:r>
              <a:rPr lang="de-DE"/>
              <a:t>meaning</a:t>
            </a:r>
            <a:r>
              <a:rPr lang="de-DE"/>
              <a:t> </a:t>
            </a:r>
            <a:r>
              <a:rPr lang="de-DE"/>
              <a:t>or</a:t>
            </a:r>
            <a:r>
              <a:rPr lang="de-DE"/>
              <a:t> </a:t>
            </a:r>
            <a:r>
              <a:rPr lang="de-DE"/>
              <a:t>attributions</a:t>
            </a:r>
            <a:r>
              <a:rPr lang="de-DE"/>
              <a:t>.</a:t>
            </a:r>
            <a:endParaRPr/>
          </a:p>
          <a:p>
            <a:pPr>
              <a:defRPr/>
            </a:pPr>
            <a:r>
              <a:rPr lang="de-DE"/>
              <a:t>Understanding individual and </a:t>
            </a:r>
            <a:r>
              <a:rPr lang="de-DE"/>
              <a:t>societal</a:t>
            </a:r>
            <a:r>
              <a:rPr lang="de-DE"/>
              <a:t> </a:t>
            </a:r>
            <a:r>
              <a:rPr lang="de-DE"/>
              <a:t>ideas</a:t>
            </a:r>
            <a:r>
              <a:rPr lang="de-DE"/>
              <a:t> </a:t>
            </a:r>
            <a:r>
              <a:rPr lang="de-DE"/>
              <a:t>of</a:t>
            </a:r>
            <a:r>
              <a:rPr lang="de-DE"/>
              <a:t> </a:t>
            </a:r>
            <a:r>
              <a:rPr lang="de-DE"/>
              <a:t>democratic</a:t>
            </a:r>
            <a:endParaRPr lang="de-DE"/>
          </a:p>
          <a:p>
            <a:pPr>
              <a:defRPr/>
            </a:pPr>
            <a:r>
              <a:rPr lang="de-DE"/>
              <a:t>culture</a:t>
            </a:r>
            <a:r>
              <a:rPr lang="de-DE"/>
              <a:t>, "social </a:t>
            </a:r>
            <a:r>
              <a:rPr lang="de-DE"/>
              <a:t>participation</a:t>
            </a:r>
            <a:r>
              <a:rPr lang="de-DE"/>
              <a:t>" and " </a:t>
            </a:r>
            <a:r>
              <a:rPr lang="de-DE"/>
              <a:t>political</a:t>
            </a:r>
            <a:r>
              <a:rPr lang="de-DE"/>
              <a:t> </a:t>
            </a:r>
            <a:r>
              <a:rPr lang="de-DE"/>
              <a:t>participation</a:t>
            </a:r>
            <a:r>
              <a:rPr lang="de-DE"/>
              <a:t>".</a:t>
            </a:r>
            <a:endParaRPr/>
          </a:p>
          <a:p>
            <a:pPr>
              <a:defRPr/>
            </a:pPr>
            <a:endParaRPr lang="de-DE"/>
          </a:p>
          <a:p>
            <a:pPr>
              <a:defRPr/>
            </a:pPr>
            <a:r>
              <a:rPr lang="de-DE"/>
              <a:t>Two</a:t>
            </a:r>
            <a:r>
              <a:rPr lang="de-DE"/>
              <a:t> large </a:t>
            </a:r>
            <a:r>
              <a:rPr lang="de-DE"/>
              <a:t>sheets</a:t>
            </a:r>
            <a:r>
              <a:rPr lang="de-DE"/>
              <a:t> </a:t>
            </a:r>
            <a:r>
              <a:rPr lang="de-DE"/>
              <a:t>of</a:t>
            </a:r>
            <a:r>
              <a:rPr lang="de-DE"/>
              <a:t> </a:t>
            </a:r>
            <a:r>
              <a:rPr lang="de-DE"/>
              <a:t>paper</a:t>
            </a:r>
            <a:r>
              <a:rPr lang="de-DE"/>
              <a:t> (A1) and </a:t>
            </a:r>
            <a:r>
              <a:rPr lang="de-DE"/>
              <a:t>thick</a:t>
            </a:r>
            <a:r>
              <a:rPr lang="de-DE"/>
              <a:t> </a:t>
            </a:r>
            <a:r>
              <a:rPr lang="de-DE"/>
              <a:t>pencils</a:t>
            </a:r>
            <a:endParaRPr lang="de-DE"/>
          </a:p>
        </p:txBody>
      </p:sp>
      <p:grpSp>
        <p:nvGrpSpPr>
          <p:cNvPr id="6" name="object 2" hidden="0"/>
          <p:cNvGrpSpPr/>
          <p:nvPr isPhoto="0" userDrawn="0"/>
        </p:nvGrpSpPr>
        <p:grpSpPr bwMode="auto">
          <a:xfrm>
            <a:off x="603805" y="1155208"/>
            <a:ext cx="647065" cy="390525"/>
            <a:chOff x="203139" y="1982262"/>
            <a:chExt cx="647065" cy="390525"/>
          </a:xfrm>
        </p:grpSpPr>
        <p:sp>
          <p:nvSpPr>
            <p:cNvPr id="7" name="object 3" hidden="0"/>
            <p:cNvSpPr/>
            <p:nvPr isPhoto="0" userDrawn="0"/>
          </p:nvSpPr>
          <p:spPr bwMode="auto">
            <a:xfrm>
              <a:off x="203136" y="1982266"/>
              <a:ext cx="647065" cy="324485"/>
            </a:xfrm>
            <a:custGeom>
              <a:avLst/>
              <a:gdLst/>
              <a:ahLst/>
              <a:cxnLst/>
              <a:rect l="l" t="t" r="r" b="b"/>
              <a:pathLst>
                <a:path w="647065" h="324485" fill="norm" stroke="1" extrusionOk="0">
                  <a:moveTo>
                    <a:pt x="310921" y="289814"/>
                  </a:moveTo>
                  <a:lnTo>
                    <a:pt x="298627" y="242417"/>
                  </a:lnTo>
                  <a:lnTo>
                    <a:pt x="267347" y="209232"/>
                  </a:lnTo>
                  <a:lnTo>
                    <a:pt x="224637" y="187579"/>
                  </a:lnTo>
                  <a:lnTo>
                    <a:pt x="240639" y="171246"/>
                  </a:lnTo>
                  <a:lnTo>
                    <a:pt x="252818" y="151828"/>
                  </a:lnTo>
                  <a:lnTo>
                    <a:pt x="260565" y="129946"/>
                  </a:lnTo>
                  <a:lnTo>
                    <a:pt x="263283" y="106172"/>
                  </a:lnTo>
                  <a:lnTo>
                    <a:pt x="254800" y="64846"/>
                  </a:lnTo>
                  <a:lnTo>
                    <a:pt x="231698" y="31102"/>
                  </a:lnTo>
                  <a:lnTo>
                    <a:pt x="197421" y="8343"/>
                  </a:lnTo>
                  <a:lnTo>
                    <a:pt x="155448" y="0"/>
                  </a:lnTo>
                  <a:lnTo>
                    <a:pt x="113474" y="8343"/>
                  </a:lnTo>
                  <a:lnTo>
                    <a:pt x="79197" y="31102"/>
                  </a:lnTo>
                  <a:lnTo>
                    <a:pt x="56095" y="64846"/>
                  </a:lnTo>
                  <a:lnTo>
                    <a:pt x="47625" y="106172"/>
                  </a:lnTo>
                  <a:lnTo>
                    <a:pt x="50342" y="129946"/>
                  </a:lnTo>
                  <a:lnTo>
                    <a:pt x="58089" y="151828"/>
                  </a:lnTo>
                  <a:lnTo>
                    <a:pt x="70269" y="171246"/>
                  </a:lnTo>
                  <a:lnTo>
                    <a:pt x="86271" y="187579"/>
                  </a:lnTo>
                  <a:lnTo>
                    <a:pt x="74498" y="192049"/>
                  </a:lnTo>
                  <a:lnTo>
                    <a:pt x="25781" y="224739"/>
                  </a:lnTo>
                  <a:lnTo>
                    <a:pt x="3568" y="261835"/>
                  </a:lnTo>
                  <a:lnTo>
                    <a:pt x="0" y="289839"/>
                  </a:lnTo>
                  <a:lnTo>
                    <a:pt x="520" y="296494"/>
                  </a:lnTo>
                  <a:lnTo>
                    <a:pt x="35687" y="314833"/>
                  </a:lnTo>
                  <a:lnTo>
                    <a:pt x="112598" y="322922"/>
                  </a:lnTo>
                  <a:lnTo>
                    <a:pt x="155448" y="324015"/>
                  </a:lnTo>
                  <a:lnTo>
                    <a:pt x="198412" y="322922"/>
                  </a:lnTo>
                  <a:lnTo>
                    <a:pt x="238671" y="319773"/>
                  </a:lnTo>
                  <a:lnTo>
                    <a:pt x="308102" y="308152"/>
                  </a:lnTo>
                  <a:lnTo>
                    <a:pt x="310451" y="296443"/>
                  </a:lnTo>
                  <a:lnTo>
                    <a:pt x="310921" y="289814"/>
                  </a:lnTo>
                  <a:close/>
                </a:path>
                <a:path w="647065" h="324485" fill="norm" stroke="1" extrusionOk="0">
                  <a:moveTo>
                    <a:pt x="647014" y="289814"/>
                  </a:moveTo>
                  <a:lnTo>
                    <a:pt x="634720" y="242417"/>
                  </a:lnTo>
                  <a:lnTo>
                    <a:pt x="603453" y="209232"/>
                  </a:lnTo>
                  <a:lnTo>
                    <a:pt x="560730" y="187579"/>
                  </a:lnTo>
                  <a:lnTo>
                    <a:pt x="576732" y="171246"/>
                  </a:lnTo>
                  <a:lnTo>
                    <a:pt x="588911" y="151828"/>
                  </a:lnTo>
                  <a:lnTo>
                    <a:pt x="596658" y="129946"/>
                  </a:lnTo>
                  <a:lnTo>
                    <a:pt x="599376" y="106172"/>
                  </a:lnTo>
                  <a:lnTo>
                    <a:pt x="590892" y="64846"/>
                  </a:lnTo>
                  <a:lnTo>
                    <a:pt x="567791" y="31102"/>
                  </a:lnTo>
                  <a:lnTo>
                    <a:pt x="533514" y="8343"/>
                  </a:lnTo>
                  <a:lnTo>
                    <a:pt x="491540" y="0"/>
                  </a:lnTo>
                  <a:lnTo>
                    <a:pt x="449567" y="8343"/>
                  </a:lnTo>
                  <a:lnTo>
                    <a:pt x="415290" y="31102"/>
                  </a:lnTo>
                  <a:lnTo>
                    <a:pt x="392188" y="64846"/>
                  </a:lnTo>
                  <a:lnTo>
                    <a:pt x="383717" y="106172"/>
                  </a:lnTo>
                  <a:lnTo>
                    <a:pt x="386435" y="129946"/>
                  </a:lnTo>
                  <a:lnTo>
                    <a:pt x="394182" y="151828"/>
                  </a:lnTo>
                  <a:lnTo>
                    <a:pt x="406361" y="171246"/>
                  </a:lnTo>
                  <a:lnTo>
                    <a:pt x="422363" y="187579"/>
                  </a:lnTo>
                  <a:lnTo>
                    <a:pt x="410591" y="192049"/>
                  </a:lnTo>
                  <a:lnTo>
                    <a:pt x="361873" y="224739"/>
                  </a:lnTo>
                  <a:lnTo>
                    <a:pt x="339661" y="261835"/>
                  </a:lnTo>
                  <a:lnTo>
                    <a:pt x="336092" y="289839"/>
                  </a:lnTo>
                  <a:lnTo>
                    <a:pt x="336613" y="296494"/>
                  </a:lnTo>
                  <a:lnTo>
                    <a:pt x="371779" y="314833"/>
                  </a:lnTo>
                  <a:lnTo>
                    <a:pt x="448691" y="322922"/>
                  </a:lnTo>
                  <a:lnTo>
                    <a:pt x="491540" y="324015"/>
                  </a:lnTo>
                  <a:lnTo>
                    <a:pt x="534504" y="322922"/>
                  </a:lnTo>
                  <a:lnTo>
                    <a:pt x="574763" y="319773"/>
                  </a:lnTo>
                  <a:lnTo>
                    <a:pt x="644194" y="308152"/>
                  </a:lnTo>
                  <a:lnTo>
                    <a:pt x="646544" y="296443"/>
                  </a:lnTo>
                  <a:lnTo>
                    <a:pt x="647014" y="289814"/>
                  </a:lnTo>
                  <a:close/>
                </a:path>
              </a:pathLst>
            </a:custGeom>
            <a:solidFill>
              <a:srgbClr val="287777"/>
            </a:solidFill>
          </p:spPr>
          <p:txBody>
            <a:bodyPr wrap="square" lIns="0" tIns="0" rIns="0" bIns="0" rtlCol="0"/>
            <a:lstStyle/>
            <a:p>
              <a:pPr>
                <a:defRPr/>
              </a:pPr>
              <a:endParaRPr/>
            </a:p>
          </p:txBody>
        </p:sp>
        <p:sp>
          <p:nvSpPr>
            <p:cNvPr id="8" name="object 4" hidden="0"/>
            <p:cNvSpPr/>
            <p:nvPr isPhoto="0" userDrawn="0"/>
          </p:nvSpPr>
          <p:spPr bwMode="auto">
            <a:xfrm>
              <a:off x="361386" y="2028024"/>
              <a:ext cx="330835" cy="344805"/>
            </a:xfrm>
            <a:custGeom>
              <a:avLst/>
              <a:gdLst/>
              <a:ahLst/>
              <a:cxnLst/>
              <a:rect l="l" t="t" r="r" b="b"/>
              <a:pathLst>
                <a:path w="330834" h="344805" fill="norm" stroke="1" extrusionOk="0">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pPr>
                <a:defRPr/>
              </a:pPr>
              <a:endParaRPr/>
            </a:p>
          </p:txBody>
        </p:sp>
      </p:grpSp>
      <p:grpSp>
        <p:nvGrpSpPr>
          <p:cNvPr id="11" name="object 5" hidden="0"/>
          <p:cNvGrpSpPr/>
          <p:nvPr isPhoto="0" userDrawn="0"/>
        </p:nvGrpSpPr>
        <p:grpSpPr bwMode="auto">
          <a:xfrm>
            <a:off x="564773" y="1744225"/>
            <a:ext cx="581660" cy="581660"/>
            <a:chOff x="234345" y="2549278"/>
            <a:chExt cx="581660" cy="581660"/>
          </a:xfrm>
        </p:grpSpPr>
        <p:sp>
          <p:nvSpPr>
            <p:cNvPr id="12" name="object 6" hidden="0"/>
            <p:cNvSpPr/>
            <p:nvPr isPhoto="0" userDrawn="0"/>
          </p:nvSpPr>
          <p:spPr bwMode="auto">
            <a:xfrm>
              <a:off x="234345" y="2549278"/>
              <a:ext cx="581660" cy="581660"/>
            </a:xfrm>
            <a:custGeom>
              <a:avLst/>
              <a:gdLst/>
              <a:ahLst/>
              <a:cxnLst/>
              <a:rect l="l" t="t" r="r" b="b"/>
              <a:pathLst>
                <a:path w="581660" h="581660" fill="norm" stroke="1" extrusionOk="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pPr>
                <a:defRPr/>
              </a:pPr>
              <a:endParaRPr/>
            </a:p>
          </p:txBody>
        </p:sp>
        <p:sp>
          <p:nvSpPr>
            <p:cNvPr id="13" name="object 7" hidden="0"/>
            <p:cNvSpPr/>
            <p:nvPr isPhoto="0" userDrawn="0"/>
          </p:nvSpPr>
          <p:spPr bwMode="auto">
            <a:xfrm>
              <a:off x="289577" y="2604510"/>
              <a:ext cx="471170" cy="471170"/>
            </a:xfrm>
            <a:custGeom>
              <a:avLst/>
              <a:gdLst/>
              <a:ahLst/>
              <a:cxnLst/>
              <a:rect l="l" t="t" r="r" b="b"/>
              <a:pathLst>
                <a:path w="471170" h="471169" fill="norm" stroke="1" extrusionOk="0">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pPr>
                <a:defRPr/>
              </a:pPr>
              <a:endParaRPr/>
            </a:p>
          </p:txBody>
        </p:sp>
        <p:sp>
          <p:nvSpPr>
            <p:cNvPr id="14" name="object 8" hidden="0"/>
            <p:cNvSpPr/>
            <p:nvPr isPhoto="0" userDrawn="0"/>
          </p:nvSpPr>
          <p:spPr bwMode="auto">
            <a:xfrm>
              <a:off x="316227" y="2631160"/>
              <a:ext cx="417830" cy="417830"/>
            </a:xfrm>
            <a:custGeom>
              <a:avLst/>
              <a:gdLst/>
              <a:ahLst/>
              <a:cxnLst/>
              <a:rect l="l" t="t" r="r" b="b"/>
              <a:pathLst>
                <a:path w="417830" h="417830" fill="norm" stroke="1" extrusionOk="0">
                  <a:moveTo>
                    <a:pt x="208659" y="0"/>
                  </a:moveTo>
                  <a:lnTo>
                    <a:pt x="208659" y="33678"/>
                  </a:lnTo>
                </a:path>
                <a:path w="417830" h="417830" fill="norm" stroke="1" extrusionOk="0">
                  <a:moveTo>
                    <a:pt x="208659" y="383640"/>
                  </a:moveTo>
                  <a:lnTo>
                    <a:pt x="208659" y="417318"/>
                  </a:lnTo>
                </a:path>
                <a:path w="417830" h="417830" fill="norm" stroke="1" extrusionOk="0">
                  <a:moveTo>
                    <a:pt x="417318" y="208659"/>
                  </a:moveTo>
                  <a:lnTo>
                    <a:pt x="383640" y="208659"/>
                  </a:lnTo>
                </a:path>
                <a:path w="417830" h="417830" fill="norm" stroke="1" extrusionOk="0">
                  <a:moveTo>
                    <a:pt x="33678" y="208659"/>
                  </a:moveTo>
                  <a:lnTo>
                    <a:pt x="0" y="208659"/>
                  </a:lnTo>
                </a:path>
                <a:path w="417830" h="417830" fill="norm" stroke="1" extrusionOk="0">
                  <a:moveTo>
                    <a:pt x="314995" y="29139"/>
                  </a:moveTo>
                  <a:lnTo>
                    <a:pt x="297833" y="58102"/>
                  </a:lnTo>
                </a:path>
                <a:path w="417830" h="417830" fill="norm" stroke="1" extrusionOk="0">
                  <a:moveTo>
                    <a:pt x="119484" y="359216"/>
                  </a:moveTo>
                  <a:lnTo>
                    <a:pt x="102323" y="388209"/>
                  </a:lnTo>
                </a:path>
                <a:path w="417830" h="417830" fill="norm" stroke="1" extrusionOk="0">
                  <a:moveTo>
                    <a:pt x="385778" y="98340"/>
                  </a:moveTo>
                  <a:lnTo>
                    <a:pt x="357195" y="116175"/>
                  </a:lnTo>
                </a:path>
                <a:path w="417830" h="417830" fill="norm" stroke="1" extrusionOk="0">
                  <a:moveTo>
                    <a:pt x="60123" y="301172"/>
                  </a:moveTo>
                  <a:lnTo>
                    <a:pt x="31540" y="318978"/>
                  </a:lnTo>
                </a:path>
                <a:path w="417830" h="417830" fill="norm" stroke="1" extrusionOk="0">
                  <a:moveTo>
                    <a:pt x="394007" y="304481"/>
                  </a:moveTo>
                  <a:lnTo>
                    <a:pt x="364107" y="289018"/>
                  </a:lnTo>
                </a:path>
                <a:path w="417830" h="417830" fill="norm" stroke="1" extrusionOk="0">
                  <a:moveTo>
                    <a:pt x="53211" y="128299"/>
                  </a:moveTo>
                  <a:lnTo>
                    <a:pt x="23311" y="112837"/>
                  </a:lnTo>
                </a:path>
                <a:path w="417830" h="417830" fill="norm" stroke="1" extrusionOk="0">
                  <a:moveTo>
                    <a:pt x="318304" y="386188"/>
                  </a:moveTo>
                  <a:lnTo>
                    <a:pt x="300616" y="357517"/>
                  </a:lnTo>
                </a:path>
                <a:path w="417830" h="417830" fill="norm" stroke="1" extrusionOk="0">
                  <a:moveTo>
                    <a:pt x="116702" y="59801"/>
                  </a:moveTo>
                  <a:lnTo>
                    <a:pt x="99014" y="31130"/>
                  </a:lnTo>
                </a:path>
                <a:path w="417830" h="417830" fill="norm" stroke="1" extrusionOk="0">
                  <a:moveTo>
                    <a:pt x="208659" y="78045"/>
                  </a:moveTo>
                  <a:lnTo>
                    <a:pt x="208659" y="183034"/>
                  </a:lnTo>
                </a:path>
                <a:path w="417830" h="417830" fill="norm" stroke="1" extrusionOk="0">
                  <a:moveTo>
                    <a:pt x="197472" y="231677"/>
                  </a:moveTo>
                  <a:lnTo>
                    <a:pt x="99014" y="328437"/>
                  </a:lnTo>
                </a:path>
              </a:pathLst>
            </a:custGeom>
            <a:grpFill/>
            <a:ln w="14642">
              <a:solidFill>
                <a:srgbClr val="24537C"/>
              </a:solidFill>
            </a:ln>
          </p:spPr>
          <p:txBody>
            <a:bodyPr wrap="square" lIns="0" tIns="0" rIns="0" bIns="0" rtlCol="0"/>
            <a:lstStyle/>
            <a:p>
              <a:pPr>
                <a:defRPr/>
              </a:pPr>
              <a:endParaRPr/>
            </a:p>
          </p:txBody>
        </p:sp>
        <p:sp>
          <p:nvSpPr>
            <p:cNvPr id="15" name="object 9" hidden="0"/>
            <p:cNvSpPr/>
            <p:nvPr isPhoto="0" userDrawn="0"/>
          </p:nvSpPr>
          <p:spPr bwMode="auto">
            <a:xfrm>
              <a:off x="499262" y="2814195"/>
              <a:ext cx="51435" cy="51435"/>
            </a:xfrm>
            <a:custGeom>
              <a:avLst/>
              <a:gdLst/>
              <a:ahLst/>
              <a:cxnLst/>
              <a:rect l="l" t="t" r="r" b="b"/>
              <a:pathLst>
                <a:path w="51434" h="51435" fill="norm" stroke="1" extrusionOk="0">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grpFill/>
            <a:ln w="14642">
              <a:solidFill>
                <a:srgbClr val="D6282E"/>
              </a:solidFill>
            </a:ln>
          </p:spPr>
          <p:txBody>
            <a:bodyPr wrap="square" lIns="0" tIns="0" rIns="0" bIns="0" rtlCol="0"/>
            <a:lstStyle/>
            <a:p>
              <a:pPr>
                <a:defRPr/>
              </a:pPr>
              <a:endParaRPr/>
            </a:p>
          </p:txBody>
        </p:sp>
      </p:grpSp>
      <p:sp>
        <p:nvSpPr>
          <p:cNvPr id="16" name="object 12" hidden="0"/>
          <p:cNvSpPr/>
          <p:nvPr isPhoto="0" userDrawn="0"/>
        </p:nvSpPr>
        <p:spPr bwMode="auto">
          <a:xfrm>
            <a:off x="594105" y="2683940"/>
            <a:ext cx="574040" cy="571500"/>
          </a:xfrm>
          <a:custGeom>
            <a:avLst/>
            <a:gdLst/>
            <a:ahLst/>
            <a:cxnLst/>
            <a:rect l="l" t="t" r="r" b="b"/>
            <a:pathLst>
              <a:path w="574040" h="571500" fill="norm" stroke="1" extrusionOk="0">
                <a:moveTo>
                  <a:pt x="459117" y="285673"/>
                </a:moveTo>
                <a:lnTo>
                  <a:pt x="452970" y="240106"/>
                </a:lnTo>
                <a:lnTo>
                  <a:pt x="435622" y="199161"/>
                </a:lnTo>
                <a:lnTo>
                  <a:pt x="414070" y="171399"/>
                </a:lnTo>
                <a:lnTo>
                  <a:pt x="408698" y="164477"/>
                </a:lnTo>
                <a:lnTo>
                  <a:pt x="401739" y="159131"/>
                </a:lnTo>
                <a:lnTo>
                  <a:pt x="401739" y="285673"/>
                </a:lnTo>
                <a:lnTo>
                  <a:pt x="392696" y="330098"/>
                </a:lnTo>
                <a:lnTo>
                  <a:pt x="368071" y="366433"/>
                </a:lnTo>
                <a:lnTo>
                  <a:pt x="331584" y="390944"/>
                </a:lnTo>
                <a:lnTo>
                  <a:pt x="286956" y="399935"/>
                </a:lnTo>
                <a:lnTo>
                  <a:pt x="242316" y="390944"/>
                </a:lnTo>
                <a:lnTo>
                  <a:pt x="205828" y="366433"/>
                </a:lnTo>
                <a:lnTo>
                  <a:pt x="181203" y="330098"/>
                </a:lnTo>
                <a:lnTo>
                  <a:pt x="172173" y="285673"/>
                </a:lnTo>
                <a:lnTo>
                  <a:pt x="181203" y="241236"/>
                </a:lnTo>
                <a:lnTo>
                  <a:pt x="205828" y="204901"/>
                </a:lnTo>
                <a:lnTo>
                  <a:pt x="242316" y="180390"/>
                </a:lnTo>
                <a:lnTo>
                  <a:pt x="286956" y="171399"/>
                </a:lnTo>
                <a:lnTo>
                  <a:pt x="331584" y="180390"/>
                </a:lnTo>
                <a:lnTo>
                  <a:pt x="368071" y="204901"/>
                </a:lnTo>
                <a:lnTo>
                  <a:pt x="392696" y="241236"/>
                </a:lnTo>
                <a:lnTo>
                  <a:pt x="401739" y="285673"/>
                </a:lnTo>
                <a:lnTo>
                  <a:pt x="401739" y="159131"/>
                </a:lnTo>
                <a:lnTo>
                  <a:pt x="373849" y="137668"/>
                </a:lnTo>
                <a:lnTo>
                  <a:pt x="332727" y="120396"/>
                </a:lnTo>
                <a:lnTo>
                  <a:pt x="286956" y="114274"/>
                </a:lnTo>
                <a:lnTo>
                  <a:pt x="241185" y="120396"/>
                </a:lnTo>
                <a:lnTo>
                  <a:pt x="200063" y="137668"/>
                </a:lnTo>
                <a:lnTo>
                  <a:pt x="165214" y="164477"/>
                </a:lnTo>
                <a:lnTo>
                  <a:pt x="138290" y="199161"/>
                </a:lnTo>
                <a:lnTo>
                  <a:pt x="120929" y="240106"/>
                </a:lnTo>
                <a:lnTo>
                  <a:pt x="114782" y="285673"/>
                </a:lnTo>
                <a:lnTo>
                  <a:pt x="120929" y="331228"/>
                </a:lnTo>
                <a:lnTo>
                  <a:pt x="138290" y="372173"/>
                </a:lnTo>
                <a:lnTo>
                  <a:pt x="165214" y="406869"/>
                </a:lnTo>
                <a:lnTo>
                  <a:pt x="200063" y="433666"/>
                </a:lnTo>
                <a:lnTo>
                  <a:pt x="241185" y="450951"/>
                </a:lnTo>
                <a:lnTo>
                  <a:pt x="286956" y="457073"/>
                </a:lnTo>
                <a:lnTo>
                  <a:pt x="332727" y="450951"/>
                </a:lnTo>
                <a:lnTo>
                  <a:pt x="373849" y="433666"/>
                </a:lnTo>
                <a:lnTo>
                  <a:pt x="408698" y="406869"/>
                </a:lnTo>
                <a:lnTo>
                  <a:pt x="414070" y="399935"/>
                </a:lnTo>
                <a:lnTo>
                  <a:pt x="435622" y="372173"/>
                </a:lnTo>
                <a:lnTo>
                  <a:pt x="452970" y="331228"/>
                </a:lnTo>
                <a:lnTo>
                  <a:pt x="459117" y="285673"/>
                </a:lnTo>
                <a:close/>
              </a:path>
              <a:path w="574040" h="571500" fill="norm" stroke="1" extrusionOk="0">
                <a:moveTo>
                  <a:pt x="573900" y="285661"/>
                </a:moveTo>
                <a:lnTo>
                  <a:pt x="570153" y="239331"/>
                </a:lnTo>
                <a:lnTo>
                  <a:pt x="559282" y="195376"/>
                </a:lnTo>
                <a:lnTo>
                  <a:pt x="541883" y="154381"/>
                </a:lnTo>
                <a:lnTo>
                  <a:pt x="518541" y="116954"/>
                </a:lnTo>
                <a:lnTo>
                  <a:pt x="516509" y="114604"/>
                </a:lnTo>
                <a:lnTo>
                  <a:pt x="516509" y="285661"/>
                </a:lnTo>
                <a:lnTo>
                  <a:pt x="511848" y="331660"/>
                </a:lnTo>
                <a:lnTo>
                  <a:pt x="498449" y="374535"/>
                </a:lnTo>
                <a:lnTo>
                  <a:pt x="477253" y="413346"/>
                </a:lnTo>
                <a:lnTo>
                  <a:pt x="449199" y="447179"/>
                </a:lnTo>
                <a:lnTo>
                  <a:pt x="415213" y="475119"/>
                </a:lnTo>
                <a:lnTo>
                  <a:pt x="376224" y="496214"/>
                </a:lnTo>
                <a:lnTo>
                  <a:pt x="333159" y="509549"/>
                </a:lnTo>
                <a:lnTo>
                  <a:pt x="286956" y="514197"/>
                </a:lnTo>
                <a:lnTo>
                  <a:pt x="240753" y="509549"/>
                </a:lnTo>
                <a:lnTo>
                  <a:pt x="197688" y="496214"/>
                </a:lnTo>
                <a:lnTo>
                  <a:pt x="158686" y="475119"/>
                </a:lnTo>
                <a:lnTo>
                  <a:pt x="124701" y="447179"/>
                </a:lnTo>
                <a:lnTo>
                  <a:pt x="96647" y="413346"/>
                </a:lnTo>
                <a:lnTo>
                  <a:pt x="75450" y="374535"/>
                </a:lnTo>
                <a:lnTo>
                  <a:pt x="62064" y="331660"/>
                </a:lnTo>
                <a:lnTo>
                  <a:pt x="57391" y="285661"/>
                </a:lnTo>
                <a:lnTo>
                  <a:pt x="62064" y="239674"/>
                </a:lnTo>
                <a:lnTo>
                  <a:pt x="75450" y="196799"/>
                </a:lnTo>
                <a:lnTo>
                  <a:pt x="96647" y="157988"/>
                </a:lnTo>
                <a:lnTo>
                  <a:pt x="124701" y="124155"/>
                </a:lnTo>
                <a:lnTo>
                  <a:pt x="158686" y="96215"/>
                </a:lnTo>
                <a:lnTo>
                  <a:pt x="197688" y="75120"/>
                </a:lnTo>
                <a:lnTo>
                  <a:pt x="240753" y="61785"/>
                </a:lnTo>
                <a:lnTo>
                  <a:pt x="286956" y="57137"/>
                </a:lnTo>
                <a:lnTo>
                  <a:pt x="333159" y="61785"/>
                </a:lnTo>
                <a:lnTo>
                  <a:pt x="376224" y="75120"/>
                </a:lnTo>
                <a:lnTo>
                  <a:pt x="415213" y="96215"/>
                </a:lnTo>
                <a:lnTo>
                  <a:pt x="449199" y="124155"/>
                </a:lnTo>
                <a:lnTo>
                  <a:pt x="477253" y="157988"/>
                </a:lnTo>
                <a:lnTo>
                  <a:pt x="498449" y="196799"/>
                </a:lnTo>
                <a:lnTo>
                  <a:pt x="511848" y="239674"/>
                </a:lnTo>
                <a:lnTo>
                  <a:pt x="516509" y="285661"/>
                </a:lnTo>
                <a:lnTo>
                  <a:pt x="516509" y="114604"/>
                </a:lnTo>
                <a:lnTo>
                  <a:pt x="489864" y="83667"/>
                </a:lnTo>
                <a:lnTo>
                  <a:pt x="458787" y="57137"/>
                </a:lnTo>
                <a:lnTo>
                  <a:pt x="456425" y="55118"/>
                </a:lnTo>
                <a:lnTo>
                  <a:pt x="418833" y="31889"/>
                </a:lnTo>
                <a:lnTo>
                  <a:pt x="377659" y="14566"/>
                </a:lnTo>
                <a:lnTo>
                  <a:pt x="333502" y="3733"/>
                </a:lnTo>
                <a:lnTo>
                  <a:pt x="286956" y="0"/>
                </a:lnTo>
                <a:lnTo>
                  <a:pt x="240411" y="3733"/>
                </a:lnTo>
                <a:lnTo>
                  <a:pt x="196253" y="14566"/>
                </a:lnTo>
                <a:lnTo>
                  <a:pt x="155079" y="31889"/>
                </a:lnTo>
                <a:lnTo>
                  <a:pt x="117487" y="55118"/>
                </a:lnTo>
                <a:lnTo>
                  <a:pt x="84048" y="83667"/>
                </a:lnTo>
                <a:lnTo>
                  <a:pt x="55372" y="116954"/>
                </a:lnTo>
                <a:lnTo>
                  <a:pt x="32029" y="154381"/>
                </a:lnTo>
                <a:lnTo>
                  <a:pt x="14630" y="195376"/>
                </a:lnTo>
                <a:lnTo>
                  <a:pt x="3759" y="239331"/>
                </a:lnTo>
                <a:lnTo>
                  <a:pt x="0" y="285661"/>
                </a:lnTo>
                <a:lnTo>
                  <a:pt x="3759" y="332003"/>
                </a:lnTo>
                <a:lnTo>
                  <a:pt x="14630" y="375958"/>
                </a:lnTo>
                <a:lnTo>
                  <a:pt x="32029" y="416953"/>
                </a:lnTo>
                <a:lnTo>
                  <a:pt x="55372" y="454380"/>
                </a:lnTo>
                <a:lnTo>
                  <a:pt x="84048" y="487667"/>
                </a:lnTo>
                <a:lnTo>
                  <a:pt x="117487" y="516216"/>
                </a:lnTo>
                <a:lnTo>
                  <a:pt x="155079" y="539445"/>
                </a:lnTo>
                <a:lnTo>
                  <a:pt x="196253" y="556768"/>
                </a:lnTo>
                <a:lnTo>
                  <a:pt x="240411" y="567601"/>
                </a:lnTo>
                <a:lnTo>
                  <a:pt x="286956" y="571334"/>
                </a:lnTo>
                <a:lnTo>
                  <a:pt x="333502" y="567601"/>
                </a:lnTo>
                <a:lnTo>
                  <a:pt x="377659" y="556768"/>
                </a:lnTo>
                <a:lnTo>
                  <a:pt x="418833" y="539445"/>
                </a:lnTo>
                <a:lnTo>
                  <a:pt x="456425" y="516216"/>
                </a:lnTo>
                <a:lnTo>
                  <a:pt x="458787" y="514197"/>
                </a:lnTo>
                <a:lnTo>
                  <a:pt x="489864" y="487667"/>
                </a:lnTo>
                <a:lnTo>
                  <a:pt x="518541" y="454380"/>
                </a:lnTo>
                <a:lnTo>
                  <a:pt x="541883" y="416953"/>
                </a:lnTo>
                <a:lnTo>
                  <a:pt x="559282" y="375958"/>
                </a:lnTo>
                <a:lnTo>
                  <a:pt x="570153" y="332003"/>
                </a:lnTo>
                <a:lnTo>
                  <a:pt x="573900" y="285661"/>
                </a:lnTo>
                <a:close/>
              </a:path>
            </a:pathLst>
          </a:custGeom>
          <a:solidFill>
            <a:srgbClr val="DD3C4E"/>
          </a:solidFill>
        </p:spPr>
        <p:txBody>
          <a:bodyPr wrap="square" lIns="0" tIns="0" rIns="0" bIns="0" rtlCol="0"/>
          <a:lstStyle/>
          <a:p>
            <a:pPr>
              <a:defRPr/>
            </a:pPr>
            <a:endParaRPr/>
          </a:p>
        </p:txBody>
      </p:sp>
      <p:sp>
        <p:nvSpPr>
          <p:cNvPr id="17" name="object 16" hidden="0"/>
          <p:cNvSpPr/>
          <p:nvPr isPhoto="0" userDrawn="0"/>
        </p:nvSpPr>
        <p:spPr bwMode="auto">
          <a:xfrm>
            <a:off x="677201" y="3991999"/>
            <a:ext cx="494030" cy="714375"/>
          </a:xfrm>
          <a:custGeom>
            <a:avLst/>
            <a:gdLst/>
            <a:ahLst/>
            <a:cxnLst/>
            <a:rect l="l" t="t" r="r" b="b"/>
            <a:pathLst>
              <a:path w="494030" h="714375" fill="norm" stroke="1" extrusionOk="0">
                <a:moveTo>
                  <a:pt x="258559" y="74180"/>
                </a:moveTo>
                <a:lnTo>
                  <a:pt x="235089" y="74180"/>
                </a:lnTo>
                <a:lnTo>
                  <a:pt x="235089" y="97878"/>
                </a:lnTo>
                <a:lnTo>
                  <a:pt x="258559" y="97878"/>
                </a:lnTo>
                <a:lnTo>
                  <a:pt x="258559" y="74180"/>
                </a:lnTo>
                <a:close/>
              </a:path>
              <a:path w="494030" h="714375" fill="norm" stroke="1" extrusionOk="0">
                <a:moveTo>
                  <a:pt x="493649" y="297383"/>
                </a:moveTo>
                <a:lnTo>
                  <a:pt x="492594" y="293954"/>
                </a:lnTo>
                <a:lnTo>
                  <a:pt x="490347" y="291452"/>
                </a:lnTo>
                <a:lnTo>
                  <a:pt x="488099" y="288861"/>
                </a:lnTo>
                <a:lnTo>
                  <a:pt x="484936" y="287426"/>
                </a:lnTo>
                <a:lnTo>
                  <a:pt x="468299" y="287426"/>
                </a:lnTo>
                <a:lnTo>
                  <a:pt x="468299" y="311124"/>
                </a:lnTo>
                <a:lnTo>
                  <a:pt x="459498" y="382206"/>
                </a:lnTo>
                <a:lnTo>
                  <a:pt x="433781" y="382206"/>
                </a:lnTo>
                <a:lnTo>
                  <a:pt x="433781" y="405904"/>
                </a:lnTo>
                <a:lnTo>
                  <a:pt x="400672" y="690232"/>
                </a:lnTo>
                <a:lnTo>
                  <a:pt x="92964" y="690232"/>
                </a:lnTo>
                <a:lnTo>
                  <a:pt x="59867" y="405904"/>
                </a:lnTo>
                <a:lnTo>
                  <a:pt x="433781" y="405904"/>
                </a:lnTo>
                <a:lnTo>
                  <a:pt x="433781" y="382206"/>
                </a:lnTo>
                <a:lnTo>
                  <a:pt x="34150" y="382206"/>
                </a:lnTo>
                <a:lnTo>
                  <a:pt x="25349" y="311124"/>
                </a:lnTo>
                <a:lnTo>
                  <a:pt x="468299" y="311124"/>
                </a:lnTo>
                <a:lnTo>
                  <a:pt x="468299" y="287426"/>
                </a:lnTo>
                <a:lnTo>
                  <a:pt x="441617" y="287426"/>
                </a:lnTo>
                <a:lnTo>
                  <a:pt x="468845" y="131152"/>
                </a:lnTo>
                <a:lnTo>
                  <a:pt x="469442" y="127723"/>
                </a:lnTo>
                <a:lnTo>
                  <a:pt x="469811" y="126199"/>
                </a:lnTo>
                <a:lnTo>
                  <a:pt x="469671" y="124536"/>
                </a:lnTo>
                <a:lnTo>
                  <a:pt x="469379" y="123012"/>
                </a:lnTo>
                <a:lnTo>
                  <a:pt x="466420" y="110934"/>
                </a:lnTo>
                <a:lnTo>
                  <a:pt x="458635" y="79273"/>
                </a:lnTo>
                <a:lnTo>
                  <a:pt x="454050" y="60579"/>
                </a:lnTo>
                <a:lnTo>
                  <a:pt x="449287" y="41236"/>
                </a:lnTo>
                <a:lnTo>
                  <a:pt x="444373" y="21221"/>
                </a:lnTo>
                <a:lnTo>
                  <a:pt x="444373" y="135318"/>
                </a:lnTo>
                <a:lnTo>
                  <a:pt x="417830" y="287426"/>
                </a:lnTo>
                <a:lnTo>
                  <a:pt x="393979" y="287426"/>
                </a:lnTo>
                <a:lnTo>
                  <a:pt x="421220" y="131152"/>
                </a:lnTo>
                <a:lnTo>
                  <a:pt x="444373" y="135318"/>
                </a:lnTo>
                <a:lnTo>
                  <a:pt x="444373" y="21221"/>
                </a:lnTo>
                <a:lnTo>
                  <a:pt x="442264" y="12636"/>
                </a:lnTo>
                <a:lnTo>
                  <a:pt x="442264" y="110934"/>
                </a:lnTo>
                <a:lnTo>
                  <a:pt x="398106" y="102997"/>
                </a:lnTo>
                <a:lnTo>
                  <a:pt x="398106" y="127127"/>
                </a:lnTo>
                <a:lnTo>
                  <a:pt x="370192" y="287426"/>
                </a:lnTo>
                <a:lnTo>
                  <a:pt x="346354" y="287426"/>
                </a:lnTo>
                <a:lnTo>
                  <a:pt x="352793" y="250596"/>
                </a:lnTo>
                <a:lnTo>
                  <a:pt x="375094" y="123012"/>
                </a:lnTo>
                <a:lnTo>
                  <a:pt x="398106" y="127127"/>
                </a:lnTo>
                <a:lnTo>
                  <a:pt x="398106" y="102997"/>
                </a:lnTo>
                <a:lnTo>
                  <a:pt x="385406" y="100698"/>
                </a:lnTo>
                <a:lnTo>
                  <a:pt x="399757" y="79273"/>
                </a:lnTo>
                <a:lnTo>
                  <a:pt x="436029" y="85661"/>
                </a:lnTo>
                <a:lnTo>
                  <a:pt x="442264" y="110934"/>
                </a:lnTo>
                <a:lnTo>
                  <a:pt x="442264" y="12636"/>
                </a:lnTo>
                <a:lnTo>
                  <a:pt x="441528" y="9626"/>
                </a:lnTo>
                <a:lnTo>
                  <a:pt x="440474" y="5092"/>
                </a:lnTo>
                <a:lnTo>
                  <a:pt x="436714" y="1574"/>
                </a:lnTo>
                <a:lnTo>
                  <a:pt x="432130" y="838"/>
                </a:lnTo>
                <a:lnTo>
                  <a:pt x="429882" y="419"/>
                </a:lnTo>
                <a:lnTo>
                  <a:pt x="429882" y="60579"/>
                </a:lnTo>
                <a:lnTo>
                  <a:pt x="414058" y="57708"/>
                </a:lnTo>
                <a:lnTo>
                  <a:pt x="425107" y="41236"/>
                </a:lnTo>
                <a:lnTo>
                  <a:pt x="429882" y="60579"/>
                </a:lnTo>
                <a:lnTo>
                  <a:pt x="429882" y="419"/>
                </a:lnTo>
                <a:lnTo>
                  <a:pt x="355841" y="102603"/>
                </a:lnTo>
                <a:lnTo>
                  <a:pt x="354101" y="107226"/>
                </a:lnTo>
                <a:lnTo>
                  <a:pt x="328980" y="250596"/>
                </a:lnTo>
                <a:lnTo>
                  <a:pt x="328980" y="192659"/>
                </a:lnTo>
                <a:lnTo>
                  <a:pt x="328980" y="168960"/>
                </a:lnTo>
                <a:lnTo>
                  <a:pt x="328980" y="145262"/>
                </a:lnTo>
                <a:lnTo>
                  <a:pt x="328980" y="126898"/>
                </a:lnTo>
                <a:lnTo>
                  <a:pt x="323710" y="121577"/>
                </a:lnTo>
                <a:lnTo>
                  <a:pt x="305498" y="121577"/>
                </a:lnTo>
                <a:lnTo>
                  <a:pt x="305498" y="145262"/>
                </a:lnTo>
                <a:lnTo>
                  <a:pt x="305498" y="168960"/>
                </a:lnTo>
                <a:lnTo>
                  <a:pt x="305498" y="192659"/>
                </a:lnTo>
                <a:lnTo>
                  <a:pt x="305498" y="287426"/>
                </a:lnTo>
                <a:lnTo>
                  <a:pt x="282028" y="287426"/>
                </a:lnTo>
                <a:lnTo>
                  <a:pt x="282028" y="192659"/>
                </a:lnTo>
                <a:lnTo>
                  <a:pt x="305498" y="192659"/>
                </a:lnTo>
                <a:lnTo>
                  <a:pt x="305498" y="168960"/>
                </a:lnTo>
                <a:lnTo>
                  <a:pt x="258559" y="168960"/>
                </a:lnTo>
                <a:lnTo>
                  <a:pt x="258559" y="192659"/>
                </a:lnTo>
                <a:lnTo>
                  <a:pt x="258559" y="287426"/>
                </a:lnTo>
                <a:lnTo>
                  <a:pt x="235089" y="287426"/>
                </a:lnTo>
                <a:lnTo>
                  <a:pt x="235089" y="192659"/>
                </a:lnTo>
                <a:lnTo>
                  <a:pt x="258559" y="192659"/>
                </a:lnTo>
                <a:lnTo>
                  <a:pt x="258559" y="168960"/>
                </a:lnTo>
                <a:lnTo>
                  <a:pt x="211607" y="168960"/>
                </a:lnTo>
                <a:lnTo>
                  <a:pt x="211607" y="192659"/>
                </a:lnTo>
                <a:lnTo>
                  <a:pt x="211607" y="287426"/>
                </a:lnTo>
                <a:lnTo>
                  <a:pt x="188137" y="287426"/>
                </a:lnTo>
                <a:lnTo>
                  <a:pt x="188137" y="267766"/>
                </a:lnTo>
                <a:lnTo>
                  <a:pt x="188137" y="258419"/>
                </a:lnTo>
                <a:lnTo>
                  <a:pt x="188137" y="192659"/>
                </a:lnTo>
                <a:lnTo>
                  <a:pt x="211607" y="192659"/>
                </a:lnTo>
                <a:lnTo>
                  <a:pt x="211607" y="168960"/>
                </a:lnTo>
                <a:lnTo>
                  <a:pt x="188137" y="168960"/>
                </a:lnTo>
                <a:lnTo>
                  <a:pt x="188137" y="145262"/>
                </a:lnTo>
                <a:lnTo>
                  <a:pt x="305498" y="145262"/>
                </a:lnTo>
                <a:lnTo>
                  <a:pt x="305498" y="121577"/>
                </a:lnTo>
                <a:lnTo>
                  <a:pt x="293395" y="121577"/>
                </a:lnTo>
                <a:lnTo>
                  <a:pt x="298462" y="113703"/>
                </a:lnTo>
                <a:lnTo>
                  <a:pt x="302272" y="105092"/>
                </a:lnTo>
                <a:lnTo>
                  <a:pt x="304673" y="95834"/>
                </a:lnTo>
                <a:lnTo>
                  <a:pt x="305498" y="86029"/>
                </a:lnTo>
                <a:lnTo>
                  <a:pt x="301929" y="65697"/>
                </a:lnTo>
                <a:lnTo>
                  <a:pt x="293268" y="50495"/>
                </a:lnTo>
                <a:lnTo>
                  <a:pt x="292074" y="48387"/>
                </a:lnTo>
                <a:lnTo>
                  <a:pt x="282028" y="39624"/>
                </a:lnTo>
                <a:lnTo>
                  <a:pt x="282028" y="86029"/>
                </a:lnTo>
                <a:lnTo>
                  <a:pt x="279260" y="99822"/>
                </a:lnTo>
                <a:lnTo>
                  <a:pt x="271703" y="111125"/>
                </a:lnTo>
                <a:lnTo>
                  <a:pt x="260502" y="118770"/>
                </a:lnTo>
                <a:lnTo>
                  <a:pt x="246824" y="121577"/>
                </a:lnTo>
                <a:lnTo>
                  <a:pt x="233133" y="118770"/>
                </a:lnTo>
                <a:lnTo>
                  <a:pt x="221945" y="111125"/>
                </a:lnTo>
                <a:lnTo>
                  <a:pt x="214388" y="99822"/>
                </a:lnTo>
                <a:lnTo>
                  <a:pt x="211607" y="86029"/>
                </a:lnTo>
                <a:lnTo>
                  <a:pt x="214388" y="72237"/>
                </a:lnTo>
                <a:lnTo>
                  <a:pt x="221945" y="60934"/>
                </a:lnTo>
                <a:lnTo>
                  <a:pt x="233133" y="53301"/>
                </a:lnTo>
                <a:lnTo>
                  <a:pt x="246824" y="50495"/>
                </a:lnTo>
                <a:lnTo>
                  <a:pt x="260502" y="53301"/>
                </a:lnTo>
                <a:lnTo>
                  <a:pt x="271703" y="60934"/>
                </a:lnTo>
                <a:lnTo>
                  <a:pt x="279260" y="72237"/>
                </a:lnTo>
                <a:lnTo>
                  <a:pt x="282028" y="86029"/>
                </a:lnTo>
                <a:lnTo>
                  <a:pt x="282028" y="39624"/>
                </a:lnTo>
                <a:lnTo>
                  <a:pt x="277190" y="35394"/>
                </a:lnTo>
                <a:lnTo>
                  <a:pt x="258559" y="28003"/>
                </a:lnTo>
                <a:lnTo>
                  <a:pt x="258559" y="3098"/>
                </a:lnTo>
                <a:lnTo>
                  <a:pt x="235089" y="3098"/>
                </a:lnTo>
                <a:lnTo>
                  <a:pt x="235089" y="28003"/>
                </a:lnTo>
                <a:lnTo>
                  <a:pt x="216458" y="35394"/>
                </a:lnTo>
                <a:lnTo>
                  <a:pt x="201574" y="48387"/>
                </a:lnTo>
                <a:lnTo>
                  <a:pt x="191706" y="65697"/>
                </a:lnTo>
                <a:lnTo>
                  <a:pt x="188137" y="86029"/>
                </a:lnTo>
                <a:lnTo>
                  <a:pt x="188976" y="95834"/>
                </a:lnTo>
                <a:lnTo>
                  <a:pt x="191376" y="105092"/>
                </a:lnTo>
                <a:lnTo>
                  <a:pt x="195186" y="113703"/>
                </a:lnTo>
                <a:lnTo>
                  <a:pt x="200240" y="121577"/>
                </a:lnTo>
                <a:lnTo>
                  <a:pt x="169938" y="121577"/>
                </a:lnTo>
                <a:lnTo>
                  <a:pt x="164668" y="126898"/>
                </a:lnTo>
                <a:lnTo>
                  <a:pt x="164668" y="258419"/>
                </a:lnTo>
                <a:lnTo>
                  <a:pt x="163525" y="251421"/>
                </a:lnTo>
                <a:lnTo>
                  <a:pt x="163385" y="250913"/>
                </a:lnTo>
                <a:lnTo>
                  <a:pt x="163156" y="250367"/>
                </a:lnTo>
                <a:lnTo>
                  <a:pt x="158026" y="221068"/>
                </a:lnTo>
                <a:lnTo>
                  <a:pt x="149872" y="174421"/>
                </a:lnTo>
                <a:lnTo>
                  <a:pt x="145923" y="151879"/>
                </a:lnTo>
                <a:lnTo>
                  <a:pt x="145923" y="287426"/>
                </a:lnTo>
                <a:lnTo>
                  <a:pt x="74307" y="287426"/>
                </a:lnTo>
                <a:lnTo>
                  <a:pt x="32270" y="46837"/>
                </a:lnTo>
                <a:lnTo>
                  <a:pt x="101638" y="34480"/>
                </a:lnTo>
                <a:lnTo>
                  <a:pt x="105752" y="57708"/>
                </a:lnTo>
                <a:lnTo>
                  <a:pt x="59499" y="65989"/>
                </a:lnTo>
                <a:lnTo>
                  <a:pt x="63627" y="89369"/>
                </a:lnTo>
                <a:lnTo>
                  <a:pt x="109740" y="81076"/>
                </a:lnTo>
                <a:lnTo>
                  <a:pt x="113830" y="104406"/>
                </a:lnTo>
                <a:lnTo>
                  <a:pt x="90716" y="108521"/>
                </a:lnTo>
                <a:lnTo>
                  <a:pt x="94843" y="131889"/>
                </a:lnTo>
                <a:lnTo>
                  <a:pt x="117957" y="127723"/>
                </a:lnTo>
                <a:lnTo>
                  <a:pt x="121945" y="151053"/>
                </a:lnTo>
                <a:lnTo>
                  <a:pt x="98971" y="155219"/>
                </a:lnTo>
                <a:lnTo>
                  <a:pt x="103047" y="178536"/>
                </a:lnTo>
                <a:lnTo>
                  <a:pt x="126072" y="174421"/>
                </a:lnTo>
                <a:lnTo>
                  <a:pt x="130149" y="197751"/>
                </a:lnTo>
                <a:lnTo>
                  <a:pt x="83934" y="206032"/>
                </a:lnTo>
                <a:lnTo>
                  <a:pt x="88011" y="229400"/>
                </a:lnTo>
                <a:lnTo>
                  <a:pt x="134277" y="221068"/>
                </a:lnTo>
                <a:lnTo>
                  <a:pt x="138264" y="244436"/>
                </a:lnTo>
                <a:lnTo>
                  <a:pt x="115252" y="248564"/>
                </a:lnTo>
                <a:lnTo>
                  <a:pt x="119380" y="271932"/>
                </a:lnTo>
                <a:lnTo>
                  <a:pt x="142481" y="267766"/>
                </a:lnTo>
                <a:lnTo>
                  <a:pt x="145923" y="287426"/>
                </a:lnTo>
                <a:lnTo>
                  <a:pt x="145923" y="151879"/>
                </a:lnTo>
                <a:lnTo>
                  <a:pt x="141693" y="127723"/>
                </a:lnTo>
                <a:lnTo>
                  <a:pt x="133540" y="81076"/>
                </a:lnTo>
                <a:lnTo>
                  <a:pt x="125387" y="34480"/>
                </a:lnTo>
                <a:lnTo>
                  <a:pt x="122631" y="18745"/>
                </a:lnTo>
                <a:lnTo>
                  <a:pt x="121615" y="12217"/>
                </a:lnTo>
                <a:lnTo>
                  <a:pt x="115481" y="7962"/>
                </a:lnTo>
                <a:lnTo>
                  <a:pt x="109156" y="9169"/>
                </a:lnTo>
                <a:lnTo>
                  <a:pt x="16675" y="25590"/>
                </a:lnTo>
                <a:lnTo>
                  <a:pt x="10210" y="26657"/>
                </a:lnTo>
                <a:lnTo>
                  <a:pt x="5994" y="32854"/>
                </a:lnTo>
                <a:lnTo>
                  <a:pt x="7188" y="39243"/>
                </a:lnTo>
                <a:lnTo>
                  <a:pt x="50469" y="287426"/>
                </a:lnTo>
                <a:lnTo>
                  <a:pt x="8699" y="287426"/>
                </a:lnTo>
                <a:lnTo>
                  <a:pt x="5537" y="288861"/>
                </a:lnTo>
                <a:lnTo>
                  <a:pt x="3289" y="291452"/>
                </a:lnTo>
                <a:lnTo>
                  <a:pt x="1054" y="293954"/>
                </a:lnTo>
                <a:lnTo>
                  <a:pt x="0" y="297383"/>
                </a:lnTo>
                <a:lnTo>
                  <a:pt x="495" y="300710"/>
                </a:lnTo>
                <a:lnTo>
                  <a:pt x="12230" y="395490"/>
                </a:lnTo>
                <a:lnTo>
                  <a:pt x="12915" y="401408"/>
                </a:lnTo>
                <a:lnTo>
                  <a:pt x="17970" y="405904"/>
                </a:lnTo>
                <a:lnTo>
                  <a:pt x="36169" y="405904"/>
                </a:lnTo>
                <a:lnTo>
                  <a:pt x="71602" y="709434"/>
                </a:lnTo>
                <a:lnTo>
                  <a:pt x="76504" y="713930"/>
                </a:lnTo>
                <a:lnTo>
                  <a:pt x="417131" y="713930"/>
                </a:lnTo>
                <a:lnTo>
                  <a:pt x="422046" y="709434"/>
                </a:lnTo>
                <a:lnTo>
                  <a:pt x="424281" y="690232"/>
                </a:lnTo>
                <a:lnTo>
                  <a:pt x="457479" y="405904"/>
                </a:lnTo>
                <a:lnTo>
                  <a:pt x="475678" y="405904"/>
                </a:lnTo>
                <a:lnTo>
                  <a:pt x="480720" y="401408"/>
                </a:lnTo>
                <a:lnTo>
                  <a:pt x="481406" y="395490"/>
                </a:lnTo>
                <a:lnTo>
                  <a:pt x="483057" y="382206"/>
                </a:lnTo>
                <a:lnTo>
                  <a:pt x="491858" y="311124"/>
                </a:lnTo>
                <a:lnTo>
                  <a:pt x="493141" y="300710"/>
                </a:lnTo>
                <a:lnTo>
                  <a:pt x="493649" y="297383"/>
                </a:lnTo>
                <a:close/>
              </a:path>
            </a:pathLst>
          </a:custGeom>
          <a:solidFill>
            <a:srgbClr val="0F0E0D"/>
          </a:solidFill>
        </p:spPr>
        <p:txBody>
          <a:bodyPr wrap="square" lIns="0" tIns="0" rIns="0" bIns="0" rtlCol="0"/>
          <a:lstStyle/>
          <a:p>
            <a:pPr>
              <a:defRPr/>
            </a:pPr>
            <a:endParaRPr/>
          </a:p>
        </p:txBody>
      </p:sp>
      <p:sp>
        <p:nvSpPr>
          <p:cNvPr id="20" name="Textfeld 19" hidden="0"/>
          <p:cNvSpPr txBox="1"/>
          <p:nvPr isPhoto="0" userDrawn="0"/>
        </p:nvSpPr>
        <p:spPr bwMode="auto">
          <a:xfrm>
            <a:off x="1295400" y="1167750"/>
            <a:ext cx="1905000" cy="276999"/>
          </a:xfrm>
          <a:prstGeom prst="rect">
            <a:avLst/>
          </a:prstGeom>
          <a:noFill/>
        </p:spPr>
        <p:txBody>
          <a:bodyPr wrap="square" rtlCol="0">
            <a:spAutoFit/>
          </a:bodyPr>
          <a:lstStyle/>
          <a:p>
            <a:pPr>
              <a:defRPr/>
            </a:pPr>
            <a:r>
              <a:rPr lang="de-DE" sz="1200"/>
              <a:t>3-30 People </a:t>
            </a:r>
            <a:endParaRPr sz="1200"/>
          </a:p>
        </p:txBody>
      </p:sp>
      <p:sp>
        <p:nvSpPr>
          <p:cNvPr id="24" name="Textfeld 23" hidden="0"/>
          <p:cNvSpPr txBox="1"/>
          <p:nvPr isPhoto="0" userDrawn="0"/>
        </p:nvSpPr>
        <p:spPr bwMode="auto">
          <a:xfrm>
            <a:off x="1295400" y="1750181"/>
            <a:ext cx="3124200" cy="461665"/>
          </a:xfrm>
          <a:prstGeom prst="rect">
            <a:avLst/>
          </a:prstGeom>
          <a:noFill/>
        </p:spPr>
        <p:txBody>
          <a:bodyPr wrap="square" rtlCol="0">
            <a:spAutoFit/>
          </a:bodyPr>
          <a:lstStyle/>
          <a:p>
            <a:pPr>
              <a:defRPr/>
            </a:pPr>
            <a:r>
              <a:rPr lang="en-GB" sz="1200"/>
              <a:t>20 min introduction by the moderator</a:t>
            </a:r>
            <a:endParaRPr/>
          </a:p>
          <a:p>
            <a:pPr>
              <a:defRPr/>
            </a:pPr>
            <a:r>
              <a:rPr lang="en-GB" sz="1200"/>
              <a:t>15-20 min exercise (group work if needed</a:t>
            </a:r>
            <a:r>
              <a:rPr lang="de-DE" sz="1200"/>
              <a:t>)</a:t>
            </a:r>
            <a:endParaRPr sz="1200"/>
          </a:p>
        </p:txBody>
      </p:sp>
      <p:sp>
        <p:nvSpPr>
          <p:cNvPr id="25" name="Textfeld 24" hidden="0"/>
          <p:cNvSpPr txBox="1"/>
          <p:nvPr isPhoto="0" userDrawn="0"/>
        </p:nvSpPr>
        <p:spPr bwMode="auto">
          <a:xfrm>
            <a:off x="1143000" y="2667025"/>
            <a:ext cx="5257800" cy="1015663"/>
          </a:xfrm>
          <a:prstGeom prst="rect">
            <a:avLst/>
          </a:prstGeom>
          <a:noFill/>
        </p:spPr>
        <p:txBody>
          <a:bodyPr wrap="square" rtlCol="0">
            <a:spAutoFit/>
          </a:bodyPr>
          <a:lstStyle/>
          <a:p>
            <a:pPr marL="285750" indent="-285750">
              <a:buFontTx/>
              <a:buChar char="-"/>
              <a:defRPr/>
            </a:pPr>
            <a:r>
              <a:rPr lang="en-GB" sz="1200"/>
              <a:t>Instructing how to use an e-participation platform (EMVI platform or other)</a:t>
            </a:r>
            <a:endParaRPr/>
          </a:p>
          <a:p>
            <a:pPr marL="285750" indent="-285750">
              <a:buFontTx/>
              <a:buChar char="-"/>
              <a:defRPr/>
            </a:pPr>
            <a:r>
              <a:rPr lang="en-GB" sz="1200"/>
              <a:t>Writing policy suggestions  and comments</a:t>
            </a:r>
            <a:endParaRPr/>
          </a:p>
          <a:p>
            <a:pPr marL="285750" indent="-285750">
              <a:buFontTx/>
              <a:buChar char="-"/>
              <a:defRPr/>
            </a:pPr>
            <a:r>
              <a:rPr lang="en-GB" sz="1200"/>
              <a:t>Discussing opportunities and challenges of e-participation</a:t>
            </a:r>
            <a:endParaRPr/>
          </a:p>
          <a:p>
            <a:pPr marL="171450" indent="-171450">
              <a:buFontTx/>
              <a:buChar char="-"/>
              <a:defRPr/>
            </a:pPr>
            <a:endParaRPr lang="en-GB" sz="1200">
              <a:latin typeface="Montserrat"/>
            </a:endParaRPr>
          </a:p>
          <a:p>
            <a:pPr>
              <a:defRPr/>
            </a:pPr>
            <a:endParaRPr lang="en-GB" sz="1200">
              <a:latin typeface="Montserrat"/>
            </a:endParaRPr>
          </a:p>
        </p:txBody>
      </p:sp>
      <p:sp>
        <p:nvSpPr>
          <p:cNvPr id="28" name="Textfeld 27" hidden="0"/>
          <p:cNvSpPr txBox="1"/>
          <p:nvPr isPhoto="0" userDrawn="0"/>
        </p:nvSpPr>
        <p:spPr bwMode="auto">
          <a:xfrm>
            <a:off x="1524000" y="4265119"/>
            <a:ext cx="4495800" cy="276999"/>
          </a:xfrm>
          <a:prstGeom prst="rect">
            <a:avLst/>
          </a:prstGeom>
          <a:noFill/>
        </p:spPr>
        <p:txBody>
          <a:bodyPr wrap="square" rtlCol="0">
            <a:spAutoFit/>
          </a:bodyPr>
          <a:lstStyle/>
          <a:p>
            <a:pPr>
              <a:defRPr/>
            </a:pPr>
            <a:r>
              <a:rPr lang="en-GB" sz="1200"/>
              <a:t>Laptops and a projector</a:t>
            </a:r>
            <a:endParaRPr/>
          </a:p>
        </p:txBody>
      </p:sp>
      <p:sp>
        <p:nvSpPr>
          <p:cNvPr id="29" name="Textfeld 28" hidden="0"/>
          <p:cNvSpPr txBox="1"/>
          <p:nvPr isPhoto="0" userDrawn="0"/>
        </p:nvSpPr>
        <p:spPr bwMode="auto">
          <a:xfrm>
            <a:off x="767713" y="5149520"/>
            <a:ext cx="8218173" cy="830997"/>
          </a:xfrm>
          <a:prstGeom prst="rect">
            <a:avLst/>
          </a:prstGeom>
          <a:noFill/>
        </p:spPr>
        <p:txBody>
          <a:bodyPr wrap="square" rtlCol="0">
            <a:spAutoFit/>
          </a:bodyPr>
          <a:lstStyle/>
          <a:p>
            <a:pPr>
              <a:defRPr/>
            </a:pPr>
            <a:r>
              <a:rPr lang="en-GB" sz="1200" b="1"/>
              <a:t>Description of the method: </a:t>
            </a:r>
            <a:r>
              <a:rPr lang="en-GB" sz="1200"/>
              <a:t>Show the participants how to use an e-participation platform. Explain the different tools they can use. Encourage the group to choose a policy-related topic that they want to discuss online. Give them the opportunity to discuss it and to publish directly on a platform or let them write a comment as example. Discuss then the different challenges and opportunities of e-participation. </a:t>
            </a:r>
            <a:endParaRPr lang="en-GB" sz="1200" b="1"/>
          </a:p>
        </p:txBody>
      </p:sp>
      <p:cxnSp>
        <p:nvCxnSpPr>
          <p:cNvPr id="2" name="Straight Connector 1"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hidden="0"/>
          <p:cNvPicPr>
            <a:picLocks noChangeAspect="1"/>
          </p:cNvPicPr>
          <p:nvPr isPhoto="0" userDrawn="0"/>
        </p:nvPicPr>
        <p:blipFill>
          <a:blip r:embed="rId2"/>
          <a:stretch/>
        </p:blipFill>
        <p:spPr bwMode="auto">
          <a:xfrm>
            <a:off x="6705600" y="5686425"/>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extBox 2" hidden="0"/>
          <p:cNvSpPr txBox="1"/>
          <p:nvPr isPhoto="0" userDrawn="0"/>
        </p:nvSpPr>
        <p:spPr bwMode="auto">
          <a:xfrm>
            <a:off x="2364365" y="566239"/>
            <a:ext cx="5024870" cy="462120"/>
          </a:xfrm>
          <a:prstGeom prst="rect">
            <a:avLst/>
          </a:prstGeom>
        </p:spPr>
        <p:txBody>
          <a:bodyPr lIns="0" tIns="0" rIns="0" bIns="0" rtlCol="0" anchor="t">
            <a:spAutoFit/>
          </a:bodyPr>
          <a:lstStyle/>
          <a:p>
            <a:pPr algn="ctr">
              <a:lnSpc>
                <a:spcPts val="3671"/>
              </a:lnSpc>
              <a:defRPr/>
            </a:pPr>
            <a:r>
              <a:rPr lang="en-US" sz="3050">
                <a:solidFill>
                  <a:srgbClr val="0C45A6"/>
                </a:solidFill>
              </a:rPr>
              <a:t>FURTHER LINKS</a:t>
            </a:r>
            <a:endParaRPr/>
          </a:p>
        </p:txBody>
      </p:sp>
      <p:grpSp>
        <p:nvGrpSpPr>
          <p:cNvPr id="3" name="Group 3" hidden="0"/>
          <p:cNvGrpSpPr/>
          <p:nvPr isPhoto="0" userDrawn="0"/>
        </p:nvGrpSpPr>
        <p:grpSpPr bwMode="auto">
          <a:xfrm>
            <a:off x="4661821" y="1301280"/>
            <a:ext cx="429958" cy="44554"/>
            <a:chOff x="0" y="0"/>
            <a:chExt cx="573277" cy="59405"/>
          </a:xfrm>
        </p:grpSpPr>
        <p:sp>
          <p:nvSpPr>
            <p:cNvPr id="4" name="Freeform 4" hidden="0"/>
            <p:cNvSpPr/>
            <p:nvPr isPhoto="0" userDrawn="0"/>
          </p:nvSpPr>
          <p:spPr bwMode="auto">
            <a:xfrm>
              <a:off x="0" y="0"/>
              <a:ext cx="573278" cy="59436"/>
            </a:xfrm>
            <a:custGeom>
              <a:avLst/>
              <a:gdLst/>
              <a:ahLst/>
              <a:cxnLst/>
              <a:rect l="l" t="t" r="r" b="b"/>
              <a:pathLst>
                <a:path w="573278" h="59436" fill="norm" stroke="1" extrusionOk="0">
                  <a:moveTo>
                    <a:pt x="0" y="0"/>
                  </a:moveTo>
                  <a:lnTo>
                    <a:pt x="573278" y="0"/>
                  </a:lnTo>
                  <a:lnTo>
                    <a:pt x="573278" y="59436"/>
                  </a:lnTo>
                  <a:lnTo>
                    <a:pt x="0" y="59436"/>
                  </a:lnTo>
                  <a:close/>
                </a:path>
              </a:pathLst>
            </a:custGeom>
            <a:solidFill>
              <a:srgbClr val="0C45A6"/>
            </a:solidFill>
          </p:spPr>
        </p:sp>
      </p:grpSp>
      <p:sp>
        <p:nvSpPr>
          <p:cNvPr id="5" name="TextBox 5" hidden="0"/>
          <p:cNvSpPr txBox="1"/>
          <p:nvPr isPhoto="0" userDrawn="0"/>
        </p:nvSpPr>
        <p:spPr bwMode="auto">
          <a:xfrm>
            <a:off x="2579344" y="1583960"/>
            <a:ext cx="5024870" cy="2447721"/>
          </a:xfrm>
          <a:prstGeom prst="rect">
            <a:avLst/>
          </a:prstGeom>
        </p:spPr>
        <p:txBody>
          <a:bodyPr lIns="0" tIns="0" rIns="0" bIns="0" rtlCol="0" anchor="t">
            <a:spAutoFit/>
          </a:bodyPr>
          <a:lstStyle/>
          <a:p>
            <a:pPr>
              <a:lnSpc>
                <a:spcPts val="1630"/>
              </a:lnSpc>
              <a:defRPr/>
            </a:pPr>
            <a:r>
              <a:rPr lang="en-US" sz="1100">
                <a:solidFill>
                  <a:srgbClr val="16214B"/>
                </a:solidFill>
              </a:rPr>
              <a:t>Building (on) Local Structures:</a:t>
            </a:r>
            <a:endParaRPr/>
          </a:p>
          <a:p>
            <a:pPr>
              <a:lnSpc>
                <a:spcPts val="1630"/>
              </a:lnSpc>
              <a:defRPr/>
            </a:pPr>
            <a:r>
              <a:rPr lang="en-US" sz="1100">
                <a:solidFill>
                  <a:srgbClr val="16214B"/>
                </a:solidFill>
              </a:rPr>
              <a:t>https://www.progressives-zentrum.org/the-european-hub-for-civic-</a:t>
            </a:r>
            <a:endParaRPr/>
          </a:p>
          <a:p>
            <a:pPr>
              <a:lnSpc>
                <a:spcPts val="1630"/>
              </a:lnSpc>
              <a:defRPr/>
            </a:pPr>
            <a:r>
              <a:rPr lang="en-US" sz="1100">
                <a:solidFill>
                  <a:srgbClr val="16214B"/>
                </a:solidFill>
              </a:rPr>
              <a:t>engagement/  </a:t>
            </a:r>
            <a:endParaRPr/>
          </a:p>
          <a:p>
            <a:pPr>
              <a:lnSpc>
                <a:spcPts val="1630"/>
              </a:lnSpc>
              <a:defRPr/>
            </a:pPr>
            <a:endParaRPr lang="en-US" sz="1100">
              <a:solidFill>
                <a:srgbClr val="16214B"/>
              </a:solidFill>
            </a:endParaRPr>
          </a:p>
          <a:p>
            <a:pPr>
              <a:lnSpc>
                <a:spcPts val="1630"/>
              </a:lnSpc>
              <a:defRPr/>
            </a:pPr>
            <a:r>
              <a:rPr lang="en-US" sz="1100">
                <a:solidFill>
                  <a:srgbClr val="16214B"/>
                </a:solidFill>
              </a:rPr>
              <a:t>E-Participation:</a:t>
            </a:r>
            <a:endParaRPr/>
          </a:p>
          <a:p>
            <a:pPr>
              <a:lnSpc>
                <a:spcPts val="1630"/>
              </a:lnSpc>
              <a:defRPr/>
            </a:pPr>
            <a:r>
              <a:rPr lang="en-US" sz="1100" u="sng">
                <a:solidFill>
                  <a:srgbClr val="16214B"/>
                </a:solidFill>
                <a:hlinkClick r:id="rId2" tooltip="https://www.un.org/esa/desa/papers/2020/wp163_2020.pdf"/>
              </a:rPr>
              <a:t>https://www.un.org/esa/desa/papers/2020/wp163_2020.pdf</a:t>
            </a:r>
            <a:r>
              <a:rPr lang="en-US" sz="1100">
                <a:solidFill>
                  <a:srgbClr val="16214B"/>
                </a:solidFill>
              </a:rPr>
              <a:t> </a:t>
            </a:r>
            <a:endParaRPr/>
          </a:p>
          <a:p>
            <a:pPr>
              <a:lnSpc>
                <a:spcPts val="1630"/>
              </a:lnSpc>
              <a:defRPr/>
            </a:pPr>
            <a:r>
              <a:rPr lang="en-US" sz="1100" u="sng">
                <a:solidFill>
                  <a:srgbClr val="16214B"/>
                </a:solidFill>
                <a:hlinkClick r:id="rId3" tooltip="https://www.stadt-zuerich.ch/prd/en/index/urban-development/socio-spatial-development-unit/inclusion-of-quarters/participation-processes/e-participation.html"/>
              </a:rPr>
              <a:t>https://www.stadt-zuerich.ch/prd/en/index/urban-development/socio-spatial-development-unit/inclusion-of-quarters/participation-processes/e-participation.html</a:t>
            </a:r>
            <a:r>
              <a:rPr lang="en-US" sz="1100">
                <a:solidFill>
                  <a:srgbClr val="16214B"/>
                </a:solidFill>
              </a:rPr>
              <a:t> </a:t>
            </a:r>
            <a:endParaRPr/>
          </a:p>
          <a:p>
            <a:pPr>
              <a:lnSpc>
                <a:spcPts val="1630"/>
              </a:lnSpc>
              <a:defRPr/>
            </a:pPr>
            <a:r>
              <a:rPr lang="en-US" sz="1100" u="sng">
                <a:solidFill>
                  <a:srgbClr val="16214B"/>
                </a:solidFill>
                <a:hlinkClick r:id="rId4" tooltip="https://www.europarl.europa.eu/RegData/etudes/etudes/join/2011/471584/IPOL-JOIN_ET(2011)471584_EN.pdf"/>
              </a:rPr>
              <a:t>https://www.europarl.europa.eu/RegData/etudes/etudes/join/2011/471584/IPOL-JOIN_ET(2011)471584_EN.pdf</a:t>
            </a:r>
            <a:endParaRPr lang="en-US" sz="1100">
              <a:solidFill>
                <a:srgbClr val="16214B"/>
              </a:solidFill>
            </a:endParaRPr>
          </a:p>
          <a:p>
            <a:pPr>
              <a:lnSpc>
                <a:spcPts val="1630"/>
              </a:lnSpc>
              <a:defRPr/>
            </a:pPr>
            <a:r>
              <a:rPr lang="en-US" sz="1100" u="sng">
                <a:solidFill>
                  <a:srgbClr val="16214B"/>
                </a:solidFill>
                <a:hlinkClick r:id="rId5" tooltip="https://docs.decidim.org/en/features/participatory-spaces.html"/>
              </a:rPr>
              <a:t>https://docs.decidim.org/en/features/participatory-spaces.html</a:t>
            </a:r>
            <a:r>
              <a:rPr lang="en-US" sz="1100">
                <a:solidFill>
                  <a:srgbClr val="16214B"/>
                </a:solidFill>
              </a:rPr>
              <a:t> </a:t>
            </a:r>
            <a:endParaRPr/>
          </a:p>
          <a:p>
            <a:pPr>
              <a:lnSpc>
                <a:spcPts val="1630"/>
              </a:lnSpc>
              <a:defRPr/>
            </a:pPr>
            <a:r>
              <a:rPr lang="en-US" sz="1100" u="sng">
                <a:solidFill>
                  <a:srgbClr val="16214B"/>
                </a:solidFill>
                <a:hlinkClick r:id="rId6" tooltip="https://futureu.europa.eu/?locale=en"/>
              </a:rPr>
              <a:t>https://futureu.europa.eu/?locale=en</a:t>
            </a:r>
            <a:r>
              <a:rPr lang="en-US" sz="1100">
                <a:solidFill>
                  <a:srgbClr val="16214B"/>
                </a:solidFill>
              </a:rPr>
              <a:t> </a:t>
            </a:r>
            <a:endParaRPr/>
          </a:p>
        </p:txBody>
      </p:sp>
      <p:cxnSp>
        <p:nvCxnSpPr>
          <p:cNvPr id="6" name="Straight Connector 5"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hidden="0"/>
          <p:cNvPicPr>
            <a:picLocks noChangeAspect="1"/>
          </p:cNvPicPr>
          <p:nvPr isPhoto="0" userDrawn="0"/>
        </p:nvPicPr>
        <p:blipFill>
          <a:blip r:embed="rId7"/>
          <a:stretch/>
        </p:blipFill>
        <p:spPr bwMode="auto">
          <a:xfrm>
            <a:off x="6705600" y="5686425"/>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2" name="Picture 2" hidden="0"/>
          <p:cNvPicPr>
            <a:picLocks noChangeAspect="1"/>
          </p:cNvPicPr>
          <p:nvPr isPhoto="0" userDrawn="0"/>
        </p:nvPicPr>
        <p:blipFill>
          <a:blip r:embed="rId2"/>
          <a:srcRect l="0" t="0" r="492" b="495"/>
          <a:stretch/>
        </p:blipFill>
        <p:spPr bwMode="auto">
          <a:xfrm>
            <a:off x="1107649" y="1905000"/>
            <a:ext cx="2246282" cy="3232061"/>
          </a:xfrm>
          <a:prstGeom prst="rect">
            <a:avLst/>
          </a:prstGeom>
        </p:spPr>
      </p:pic>
      <p:sp>
        <p:nvSpPr>
          <p:cNvPr id="4" name="TextBox 4" hidden="0"/>
          <p:cNvSpPr txBox="1"/>
          <p:nvPr isPhoto="0" userDrawn="0"/>
        </p:nvSpPr>
        <p:spPr bwMode="auto">
          <a:xfrm>
            <a:off x="3962400" y="2590800"/>
            <a:ext cx="3581400" cy="1436162"/>
          </a:xfrm>
          <a:prstGeom prst="rect">
            <a:avLst/>
          </a:prstGeom>
        </p:spPr>
        <p:txBody>
          <a:bodyPr wrap="square" lIns="0" tIns="0" rIns="0" bIns="0" rtlCol="0" anchor="t">
            <a:spAutoFit/>
          </a:bodyPr>
          <a:lstStyle/>
          <a:p>
            <a:pPr algn="l">
              <a:lnSpc>
                <a:spcPts val="1689"/>
              </a:lnSpc>
              <a:defRPr/>
            </a:pPr>
            <a:r>
              <a:rPr lang="en-US" sz="1200">
                <a:solidFill>
                  <a:srgbClr val="0C45A6"/>
                </a:solidFill>
              </a:rPr>
              <a:t>Goals of this module</a:t>
            </a:r>
            <a:endParaRPr/>
          </a:p>
          <a:p>
            <a:pPr marL="285750" indent="-285750" algn="l">
              <a:lnSpc>
                <a:spcPts val="1689"/>
              </a:lnSpc>
              <a:buFont typeface="Arial"/>
              <a:buChar char="•"/>
              <a:defRPr/>
            </a:pPr>
            <a:r>
              <a:rPr lang="en-US" sz="1200">
                <a:solidFill>
                  <a:srgbClr val="0C45A6"/>
                </a:solidFill>
              </a:rPr>
              <a:t>Acquiring knowledge about how to found an association and how to manage it successfully</a:t>
            </a:r>
            <a:endParaRPr/>
          </a:p>
          <a:p>
            <a:pPr marL="285750" indent="-285750" algn="l">
              <a:lnSpc>
                <a:spcPts val="1689"/>
              </a:lnSpc>
              <a:buFont typeface="Arial"/>
              <a:buChar char="•"/>
              <a:defRPr/>
            </a:pPr>
            <a:r>
              <a:rPr lang="en-US" sz="1200">
                <a:solidFill>
                  <a:srgbClr val="0C45A6"/>
                </a:solidFill>
              </a:rPr>
              <a:t>Developing ideas on  how to build on local structures to build up a wide network of local partners  </a:t>
            </a:r>
            <a:endParaRPr/>
          </a:p>
          <a:p>
            <a:pPr algn="ctr">
              <a:lnSpc>
                <a:spcPts val="1413"/>
              </a:lnSpc>
              <a:defRPr/>
            </a:pPr>
            <a:r>
              <a:rPr lang="en-US" sz="1000">
                <a:solidFill>
                  <a:srgbClr val="000000"/>
                </a:solidFill>
                <a:latin typeface="Montserrat"/>
              </a:rPr>
              <a:t> </a:t>
            </a:r>
            <a:endParaRPr/>
          </a:p>
          <a:p>
            <a:pPr algn="ctr">
              <a:lnSpc>
                <a:spcPts val="1413"/>
              </a:lnSpc>
              <a:defRPr/>
            </a:pPr>
            <a:r>
              <a:rPr lang="en-US" sz="1000">
                <a:solidFill>
                  <a:srgbClr val="000000"/>
                </a:solidFill>
                <a:latin typeface="Montserrat"/>
              </a:rPr>
              <a:t> </a:t>
            </a:r>
            <a:endParaRPr/>
          </a:p>
        </p:txBody>
      </p:sp>
      <p:pic>
        <p:nvPicPr>
          <p:cNvPr id="5" name="Picture 4" descr="Diagram&#10;&#10;Description automatically generated with low confidence" hidden="0"/>
          <p:cNvPicPr/>
          <p:nvPr isPhoto="0" userDrawn="0"/>
        </p:nvPicPr>
        <p:blipFill>
          <a:blip r:embed="rId3"/>
          <a:stretch/>
        </p:blipFill>
        <p:spPr bwMode="auto">
          <a:xfrm>
            <a:off x="6680201" y="5653190"/>
            <a:ext cx="3047999" cy="1636610"/>
          </a:xfrm>
          <a:prstGeom prst="rect">
            <a:avLst/>
          </a:prstGeom>
        </p:spPr>
      </p:pic>
      <p:cxnSp>
        <p:nvCxnSpPr>
          <p:cNvPr id="6" name="Straight Connector 5"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grpSp>
        <p:nvGrpSpPr>
          <p:cNvPr id="2" name="Group 2" hidden="0"/>
          <p:cNvGrpSpPr/>
          <p:nvPr isPhoto="0" userDrawn="0"/>
        </p:nvGrpSpPr>
        <p:grpSpPr bwMode="auto">
          <a:xfrm>
            <a:off x="4477351" y="0"/>
            <a:ext cx="5276249" cy="7315200"/>
            <a:chOff x="0" y="0"/>
            <a:chExt cx="7034999" cy="9753600"/>
          </a:xfrm>
        </p:grpSpPr>
        <p:sp>
          <p:nvSpPr>
            <p:cNvPr id="3" name="Freeform 3" hidden="0"/>
            <p:cNvSpPr/>
            <p:nvPr isPhoto="0" userDrawn="0"/>
          </p:nvSpPr>
          <p:spPr bwMode="auto">
            <a:xfrm>
              <a:off x="0" y="0"/>
              <a:ext cx="7035038" cy="9753600"/>
            </a:xfrm>
            <a:custGeom>
              <a:avLst/>
              <a:gdLst/>
              <a:ahLst/>
              <a:cxnLst/>
              <a:rect l="l" t="t" r="r" b="b"/>
              <a:pathLst>
                <a:path w="7035038" h="9753600" fill="norm" stroke="1" extrusionOk="0">
                  <a:moveTo>
                    <a:pt x="0" y="0"/>
                  </a:moveTo>
                  <a:lnTo>
                    <a:pt x="7035038" y="0"/>
                  </a:lnTo>
                  <a:lnTo>
                    <a:pt x="7035038" y="9753600"/>
                  </a:lnTo>
                  <a:lnTo>
                    <a:pt x="0" y="9753600"/>
                  </a:lnTo>
                  <a:close/>
                </a:path>
              </a:pathLst>
            </a:custGeom>
            <a:solidFill>
              <a:srgbClr val="0C45A6"/>
            </a:solidFill>
          </p:spPr>
        </p:sp>
      </p:grpSp>
      <p:pic>
        <p:nvPicPr>
          <p:cNvPr id="6" name="Picture 6" hidden="0"/>
          <p:cNvPicPr>
            <a:picLocks noChangeAspect="1"/>
          </p:cNvPicPr>
          <p:nvPr isPhoto="0" userDrawn="0"/>
        </p:nvPicPr>
        <p:blipFill>
          <a:blip r:embed="rId2"/>
          <a:srcRect l="0" t="0" r="292" b="296"/>
          <a:stretch/>
        </p:blipFill>
        <p:spPr bwMode="auto">
          <a:xfrm>
            <a:off x="5142670" y="850189"/>
            <a:ext cx="4003083" cy="3998079"/>
          </a:xfrm>
          <a:prstGeom prst="rect">
            <a:avLst/>
          </a:prstGeom>
        </p:spPr>
      </p:pic>
      <p:sp>
        <p:nvSpPr>
          <p:cNvPr id="7" name="TextBox 7" hidden="0"/>
          <p:cNvSpPr txBox="1"/>
          <p:nvPr isPhoto="0" userDrawn="0"/>
        </p:nvSpPr>
        <p:spPr bwMode="auto">
          <a:xfrm>
            <a:off x="607847" y="731519"/>
            <a:ext cx="3933982" cy="1102866"/>
          </a:xfrm>
          <a:prstGeom prst="rect">
            <a:avLst/>
          </a:prstGeom>
        </p:spPr>
        <p:txBody>
          <a:bodyPr lIns="0" tIns="0" rIns="0" bIns="0" rtlCol="0" anchor="t">
            <a:spAutoFit/>
          </a:bodyPr>
          <a:lstStyle/>
          <a:p>
            <a:pPr algn="l">
              <a:lnSpc>
                <a:spcPts val="4320"/>
              </a:lnSpc>
              <a:defRPr/>
            </a:pPr>
            <a:r>
              <a:rPr lang="en-US" sz="4000">
                <a:solidFill>
                  <a:srgbClr val="0C45A6"/>
                </a:solidFill>
              </a:rPr>
              <a:t>Starting an Association</a:t>
            </a:r>
            <a:endParaRPr/>
          </a:p>
        </p:txBody>
      </p:sp>
      <p:sp>
        <p:nvSpPr>
          <p:cNvPr id="8" name="TextBox 8" hidden="0"/>
          <p:cNvSpPr txBox="1"/>
          <p:nvPr isPhoto="0" userDrawn="0"/>
        </p:nvSpPr>
        <p:spPr bwMode="auto">
          <a:xfrm>
            <a:off x="285718" y="3248056"/>
            <a:ext cx="3933982" cy="2014078"/>
          </a:xfrm>
          <a:prstGeom prst="rect">
            <a:avLst/>
          </a:prstGeom>
        </p:spPr>
        <p:txBody>
          <a:bodyPr wrap="square" lIns="0" tIns="0" rIns="0" bIns="0" rtlCol="0" anchor="t">
            <a:spAutoFit/>
          </a:bodyPr>
          <a:lstStyle/>
          <a:p>
            <a:pPr marL="693339" lvl="2" indent="-342900" algn="l">
              <a:lnSpc>
                <a:spcPts val="3218"/>
              </a:lnSpc>
              <a:buFont typeface="Arial"/>
              <a:buChar char="•"/>
              <a:defRPr/>
            </a:pPr>
            <a:r>
              <a:rPr lang="en-US" sz="2300">
                <a:solidFill>
                  <a:srgbClr val="0C45A6"/>
                </a:solidFill>
              </a:rPr>
              <a:t>Definition: What is an Association</a:t>
            </a:r>
            <a:endParaRPr/>
          </a:p>
          <a:p>
            <a:pPr marL="693339" lvl="2" indent="-342900" algn="l">
              <a:lnSpc>
                <a:spcPts val="3218"/>
              </a:lnSpc>
              <a:buFont typeface="Arial"/>
              <a:buChar char="•"/>
              <a:defRPr/>
            </a:pPr>
            <a:r>
              <a:rPr lang="en-US" sz="2300">
                <a:solidFill>
                  <a:srgbClr val="0C45A6"/>
                </a:solidFill>
              </a:rPr>
              <a:t>Country Specifics: How do I found an Association?</a:t>
            </a:r>
            <a:endParaRPr/>
          </a:p>
          <a:p>
            <a:pPr marL="678099" lvl="2" indent="-342900" algn="l">
              <a:lnSpc>
                <a:spcPts val="3078"/>
              </a:lnSpc>
              <a:buFont typeface="Arial"/>
              <a:buChar char="•"/>
              <a:defRPr/>
            </a:pPr>
            <a:r>
              <a:rPr lang="en-US" sz="2200">
                <a:solidFill>
                  <a:srgbClr val="0C45A6"/>
                </a:solidFill>
              </a:rPr>
              <a:t>Methods</a:t>
            </a:r>
            <a:endParaRPr/>
          </a:p>
        </p:txBody>
      </p:sp>
      <p:cxnSp>
        <p:nvCxnSpPr>
          <p:cNvPr id="4" name="Straight Connector 3"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hidden="0"/>
          <p:cNvPicPr>
            <a:picLocks noChangeAspect="1"/>
          </p:cNvPicPr>
          <p:nvPr isPhoto="0" userDrawn="0"/>
        </p:nvPicPr>
        <p:blipFill>
          <a:blip r:embed="rId3"/>
          <a:stretch/>
        </p:blipFill>
        <p:spPr bwMode="auto">
          <a:xfrm>
            <a:off x="6705600" y="5666372"/>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grpSp>
        <p:nvGrpSpPr>
          <p:cNvPr id="2" name="Group 2" hidden="0"/>
          <p:cNvGrpSpPr/>
          <p:nvPr isPhoto="0" userDrawn="0"/>
        </p:nvGrpSpPr>
        <p:grpSpPr bwMode="auto">
          <a:xfrm>
            <a:off x="1098879" y="4953000"/>
            <a:ext cx="565635" cy="66660"/>
            <a:chOff x="0" y="0"/>
            <a:chExt cx="754180" cy="88880"/>
          </a:xfrm>
        </p:grpSpPr>
        <p:sp>
          <p:nvSpPr>
            <p:cNvPr id="3" name="Freeform 3" hidden="0"/>
            <p:cNvSpPr/>
            <p:nvPr isPhoto="0" userDrawn="0"/>
          </p:nvSpPr>
          <p:spPr bwMode="auto">
            <a:xfrm>
              <a:off x="0" y="0"/>
              <a:ext cx="754126" cy="88900"/>
            </a:xfrm>
            <a:custGeom>
              <a:avLst/>
              <a:gdLst/>
              <a:ahLst/>
              <a:cxnLst/>
              <a:rect l="l" t="t" r="r" b="b"/>
              <a:pathLst>
                <a:path w="754126" h="88900" fill="norm" stroke="1" extrusionOk="0">
                  <a:moveTo>
                    <a:pt x="0" y="0"/>
                  </a:moveTo>
                  <a:lnTo>
                    <a:pt x="754126" y="0"/>
                  </a:lnTo>
                  <a:lnTo>
                    <a:pt x="754126" y="88900"/>
                  </a:lnTo>
                  <a:lnTo>
                    <a:pt x="0" y="88900"/>
                  </a:lnTo>
                  <a:close/>
                </a:path>
              </a:pathLst>
            </a:custGeom>
            <a:solidFill>
              <a:srgbClr val="0C45A6"/>
            </a:solidFill>
          </p:spPr>
        </p:sp>
      </p:grpSp>
      <p:pic>
        <p:nvPicPr>
          <p:cNvPr id="4" name="Picture 4" hidden="0"/>
          <p:cNvPicPr>
            <a:picLocks noChangeAspect="1"/>
          </p:cNvPicPr>
          <p:nvPr isPhoto="0" userDrawn="0"/>
        </p:nvPicPr>
        <p:blipFill>
          <a:blip r:embed="rId2"/>
          <a:srcRect l="0" t="0" r="259" b="328"/>
          <a:stretch/>
        </p:blipFill>
        <p:spPr bwMode="auto">
          <a:xfrm>
            <a:off x="4744995" y="2278277"/>
            <a:ext cx="3344091" cy="2926080"/>
          </a:xfrm>
          <a:prstGeom prst="rect">
            <a:avLst/>
          </a:prstGeom>
        </p:spPr>
      </p:pic>
      <p:sp>
        <p:nvSpPr>
          <p:cNvPr id="5" name="TextBox 5" hidden="0"/>
          <p:cNvSpPr txBox="1"/>
          <p:nvPr isPhoto="0" userDrawn="0"/>
        </p:nvSpPr>
        <p:spPr bwMode="auto">
          <a:xfrm>
            <a:off x="894065" y="791416"/>
            <a:ext cx="4853952" cy="1085850"/>
          </a:xfrm>
          <a:prstGeom prst="rect">
            <a:avLst/>
          </a:prstGeom>
        </p:spPr>
        <p:txBody>
          <a:bodyPr lIns="0" tIns="0" rIns="0" bIns="0" rtlCol="0" anchor="t">
            <a:spAutoFit/>
          </a:bodyPr>
          <a:lstStyle/>
          <a:p>
            <a:pPr algn="l">
              <a:lnSpc>
                <a:spcPts val="4200"/>
              </a:lnSpc>
              <a:defRPr/>
            </a:pPr>
            <a:r>
              <a:rPr lang="en-US" sz="3500">
                <a:solidFill>
                  <a:srgbClr val="0C45A6"/>
                </a:solidFill>
              </a:rPr>
              <a:t>HOW DO I Start AN ASSOCIATION? </a:t>
            </a:r>
            <a:endParaRPr/>
          </a:p>
        </p:txBody>
      </p:sp>
      <p:sp>
        <p:nvSpPr>
          <p:cNvPr id="6" name="TextBox 6" hidden="0"/>
          <p:cNvSpPr txBox="1"/>
          <p:nvPr isPhoto="0" userDrawn="0"/>
        </p:nvSpPr>
        <p:spPr bwMode="auto">
          <a:xfrm>
            <a:off x="894065" y="5353702"/>
            <a:ext cx="4133727" cy="1095375"/>
          </a:xfrm>
          <a:prstGeom prst="rect">
            <a:avLst/>
          </a:prstGeom>
        </p:spPr>
        <p:txBody>
          <a:bodyPr lIns="0" tIns="0" rIns="0" bIns="0" rtlCol="0" anchor="t">
            <a:spAutoFit/>
          </a:bodyPr>
          <a:lstStyle/>
          <a:p>
            <a:pPr marL="514351" lvl="2" indent="-285750" algn="l">
              <a:lnSpc>
                <a:spcPts val="2100"/>
              </a:lnSpc>
              <a:buFont typeface="Arial"/>
              <a:buChar char="•"/>
              <a:defRPr/>
            </a:pPr>
            <a:r>
              <a:rPr lang="en-US" sz="1500">
                <a:solidFill>
                  <a:srgbClr val="0C45A6"/>
                </a:solidFill>
              </a:rPr>
              <a:t>The Association as a Legal Entity</a:t>
            </a:r>
            <a:endParaRPr/>
          </a:p>
          <a:p>
            <a:pPr marL="514351" lvl="2" indent="-285750" algn="l">
              <a:lnSpc>
                <a:spcPts val="2100"/>
              </a:lnSpc>
              <a:buFont typeface="Arial"/>
              <a:buChar char="•"/>
              <a:defRPr/>
            </a:pPr>
            <a:r>
              <a:rPr lang="en-US" sz="1500">
                <a:solidFill>
                  <a:srgbClr val="0C45A6"/>
                </a:solidFill>
              </a:rPr>
              <a:t>Country Specifics: How to found an association in your country </a:t>
            </a:r>
            <a:endParaRPr/>
          </a:p>
          <a:p>
            <a:pPr marL="514351" lvl="2" indent="-285750" algn="l">
              <a:lnSpc>
                <a:spcPts val="2100"/>
              </a:lnSpc>
              <a:buFont typeface="Arial"/>
              <a:buChar char="•"/>
              <a:defRPr/>
            </a:pPr>
            <a:r>
              <a:rPr lang="en-US" sz="1500">
                <a:solidFill>
                  <a:srgbClr val="0C45A6"/>
                </a:solidFill>
              </a:rPr>
              <a:t>Further Links for Reading</a:t>
            </a:r>
            <a:endParaRPr/>
          </a:p>
        </p:txBody>
      </p:sp>
      <p:cxnSp>
        <p:nvCxnSpPr>
          <p:cNvPr id="8" name="Straight Connector 7"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0" name="Picture 9" hidden="0"/>
          <p:cNvPicPr>
            <a:picLocks noChangeAspect="1"/>
          </p:cNvPicPr>
          <p:nvPr isPhoto="0" userDrawn="0"/>
        </p:nvPicPr>
        <p:blipFill>
          <a:blip r:embed="rId3"/>
          <a:stretch/>
        </p:blipFill>
        <p:spPr bwMode="auto">
          <a:xfrm>
            <a:off x="6705600" y="5686425"/>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Picture 4" hidden="0"/>
          <p:cNvPicPr>
            <a:picLocks noChangeAspect="1"/>
          </p:cNvPicPr>
          <p:nvPr isPhoto="0" userDrawn="0"/>
        </p:nvPicPr>
        <p:blipFill>
          <a:blip r:embed="rId2"/>
          <a:srcRect l="0" t="0" r="259" b="328"/>
          <a:stretch/>
        </p:blipFill>
        <p:spPr bwMode="auto">
          <a:xfrm>
            <a:off x="5334000" y="2194560"/>
            <a:ext cx="3344091" cy="2926080"/>
          </a:xfrm>
          <a:prstGeom prst="rect">
            <a:avLst/>
          </a:prstGeom>
        </p:spPr>
      </p:pic>
      <p:sp>
        <p:nvSpPr>
          <p:cNvPr id="5" name="TextBox 5" hidden="0"/>
          <p:cNvSpPr txBox="1"/>
          <p:nvPr isPhoto="0" userDrawn="0"/>
        </p:nvSpPr>
        <p:spPr bwMode="auto">
          <a:xfrm>
            <a:off x="838200" y="857306"/>
            <a:ext cx="4853952" cy="1085850"/>
          </a:xfrm>
          <a:prstGeom prst="rect">
            <a:avLst/>
          </a:prstGeom>
        </p:spPr>
        <p:txBody>
          <a:bodyPr lIns="0" tIns="0" rIns="0" bIns="0" rtlCol="0" anchor="t">
            <a:spAutoFit/>
          </a:bodyPr>
          <a:lstStyle/>
          <a:p>
            <a:pPr algn="l">
              <a:lnSpc>
                <a:spcPts val="4200"/>
              </a:lnSpc>
              <a:defRPr/>
            </a:pPr>
            <a:r>
              <a:rPr lang="en-US" sz="3500">
                <a:solidFill>
                  <a:schemeClr val="tx2">
                    <a:lumMod val="75000"/>
                  </a:schemeClr>
                </a:solidFill>
              </a:rPr>
              <a:t>WHY DO I Start AN ASSOCIATION? </a:t>
            </a:r>
            <a:endParaRPr/>
          </a:p>
        </p:txBody>
      </p:sp>
      <p:sp>
        <p:nvSpPr>
          <p:cNvPr id="6" name="TextBox 6" hidden="0"/>
          <p:cNvSpPr txBox="1"/>
          <p:nvPr isPhoto="0" userDrawn="0"/>
        </p:nvSpPr>
        <p:spPr bwMode="auto">
          <a:xfrm>
            <a:off x="605589" y="2411123"/>
            <a:ext cx="4267200" cy="2137893"/>
          </a:xfrm>
          <a:prstGeom prst="rect">
            <a:avLst/>
          </a:prstGeom>
        </p:spPr>
        <p:txBody>
          <a:bodyPr wrap="square" lIns="0" tIns="0" rIns="0" bIns="0" rtlCol="0" anchor="t">
            <a:spAutoFit/>
          </a:bodyPr>
          <a:lstStyle/>
          <a:p>
            <a:pPr marL="228601" lvl="2" algn="l">
              <a:lnSpc>
                <a:spcPts val="2100"/>
              </a:lnSpc>
              <a:defRPr/>
            </a:pPr>
            <a:r>
              <a:rPr lang="en-GB" sz="1500" b="1">
                <a:solidFill>
                  <a:schemeClr val="tx2">
                    <a:lumMod val="75000"/>
                  </a:schemeClr>
                </a:solidFill>
              </a:rPr>
              <a:t>Answers to be given here:</a:t>
            </a:r>
            <a:endParaRPr/>
          </a:p>
          <a:p>
            <a:pPr marL="228601" lvl="2" algn="l">
              <a:lnSpc>
                <a:spcPts val="2100"/>
              </a:lnSpc>
              <a:defRPr/>
            </a:pPr>
            <a:endParaRPr lang="en-GB" sz="1500">
              <a:solidFill>
                <a:schemeClr val="tx2">
                  <a:lumMod val="75000"/>
                </a:schemeClr>
              </a:solidFill>
            </a:endParaRPr>
          </a:p>
          <a:p>
            <a:pPr marL="514351" lvl="2" indent="-285750" algn="l">
              <a:lnSpc>
                <a:spcPts val="2100"/>
              </a:lnSpc>
              <a:buFont typeface="Arial"/>
              <a:buChar char="•"/>
              <a:defRPr/>
            </a:pPr>
            <a:r>
              <a:rPr lang="en-GB" sz="1500">
                <a:solidFill>
                  <a:schemeClr val="tx2">
                    <a:lumMod val="75000"/>
                  </a:schemeClr>
                </a:solidFill>
              </a:rPr>
              <a:t>Joint lobby &amp; advocacy</a:t>
            </a:r>
            <a:endParaRPr/>
          </a:p>
          <a:p>
            <a:pPr marL="514351" lvl="2" indent="-285750" algn="l">
              <a:lnSpc>
                <a:spcPts val="2100"/>
              </a:lnSpc>
              <a:buFont typeface="Arial"/>
              <a:buChar char="•"/>
              <a:defRPr/>
            </a:pPr>
            <a:r>
              <a:rPr lang="en-GB" sz="1500">
                <a:solidFill>
                  <a:schemeClr val="tx2">
                    <a:lumMod val="75000"/>
                  </a:schemeClr>
                </a:solidFill>
              </a:rPr>
              <a:t>Legal personality needed e. g. for projects, fundraising</a:t>
            </a:r>
            <a:endParaRPr/>
          </a:p>
          <a:p>
            <a:pPr marL="514351" lvl="2" indent="-285750" algn="l">
              <a:lnSpc>
                <a:spcPts val="2100"/>
              </a:lnSpc>
              <a:buFont typeface="Arial"/>
              <a:buChar char="•"/>
              <a:defRPr/>
            </a:pPr>
            <a:r>
              <a:rPr lang="en-GB" sz="1500">
                <a:solidFill>
                  <a:schemeClr val="tx2">
                    <a:lumMod val="75000"/>
                  </a:schemeClr>
                </a:solidFill>
              </a:rPr>
              <a:t>In an association, roles can be better distributed and the purpose and objectives of the work are defined in the statute of the organisation.</a:t>
            </a:r>
            <a:endParaRPr/>
          </a:p>
        </p:txBody>
      </p:sp>
      <p:pic>
        <p:nvPicPr>
          <p:cNvPr id="3" name="Picture 2" hidden="0"/>
          <p:cNvPicPr>
            <a:picLocks noChangeAspect="1"/>
          </p:cNvPicPr>
          <p:nvPr isPhoto="0" userDrawn="0"/>
        </p:nvPicPr>
        <p:blipFill>
          <a:blip r:embed="rId3"/>
          <a:stretch/>
        </p:blipFill>
        <p:spPr bwMode="auto">
          <a:xfrm>
            <a:off x="6705600" y="5686425"/>
            <a:ext cx="3048000" cy="1628775"/>
          </a:xfrm>
          <a:prstGeom prst="rect">
            <a:avLst/>
          </a:prstGeom>
        </p:spPr>
      </p:pic>
      <p:cxnSp>
        <p:nvCxnSpPr>
          <p:cNvPr id="8" name="Straight Connector 7"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extBox 2" hidden="0"/>
          <p:cNvSpPr txBox="1"/>
          <p:nvPr isPhoto="0" userDrawn="0"/>
        </p:nvSpPr>
        <p:spPr bwMode="auto">
          <a:xfrm>
            <a:off x="838200" y="967622"/>
            <a:ext cx="7390847" cy="538609"/>
          </a:xfrm>
          <a:prstGeom prst="rect">
            <a:avLst/>
          </a:prstGeom>
        </p:spPr>
        <p:txBody>
          <a:bodyPr lIns="0" tIns="0" rIns="0" bIns="0" rtlCol="0" anchor="t">
            <a:spAutoFit/>
          </a:bodyPr>
          <a:lstStyle/>
          <a:p>
            <a:pPr algn="ctr">
              <a:lnSpc>
                <a:spcPts val="4200"/>
              </a:lnSpc>
              <a:defRPr/>
            </a:pPr>
            <a:r>
              <a:rPr lang="en-US" sz="3500">
                <a:solidFill>
                  <a:srgbClr val="0C45A6"/>
                </a:solidFill>
              </a:rPr>
              <a:t>THE ASSOCIATION AS A LEGAL ENTITY (1)</a:t>
            </a:r>
            <a:endParaRPr/>
          </a:p>
        </p:txBody>
      </p:sp>
      <p:grpSp>
        <p:nvGrpSpPr>
          <p:cNvPr id="3" name="Group 3" hidden="0"/>
          <p:cNvGrpSpPr/>
          <p:nvPr isPhoto="0" userDrawn="0"/>
        </p:nvGrpSpPr>
        <p:grpSpPr bwMode="auto">
          <a:xfrm>
            <a:off x="4059832" y="2495568"/>
            <a:ext cx="632405" cy="65533"/>
            <a:chOff x="0" y="0"/>
            <a:chExt cx="843207" cy="87377"/>
          </a:xfrm>
        </p:grpSpPr>
        <p:sp>
          <p:nvSpPr>
            <p:cNvPr id="4" name="Freeform 4" hidden="0"/>
            <p:cNvSpPr/>
            <p:nvPr isPhoto="0" userDrawn="0"/>
          </p:nvSpPr>
          <p:spPr bwMode="auto">
            <a:xfrm>
              <a:off x="0" y="0"/>
              <a:ext cx="843153" cy="8737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p:spPr>
        </p:sp>
      </p:grpSp>
      <p:pic>
        <p:nvPicPr>
          <p:cNvPr id="8" name="Picture 8" hidden="0"/>
          <p:cNvPicPr>
            <a:picLocks noChangeAspect="1"/>
          </p:cNvPicPr>
          <p:nvPr isPhoto="0" userDrawn="0"/>
        </p:nvPicPr>
        <p:blipFill>
          <a:blip r:embed="rId2"/>
          <a:srcRect l="0" t="0" r="355" b="385"/>
          <a:stretch/>
        </p:blipFill>
        <p:spPr bwMode="auto">
          <a:xfrm>
            <a:off x="5451956" y="2750142"/>
            <a:ext cx="3388327" cy="2177000"/>
          </a:xfrm>
          <a:prstGeom prst="rect">
            <a:avLst/>
          </a:prstGeom>
        </p:spPr>
      </p:pic>
      <p:sp>
        <p:nvSpPr>
          <p:cNvPr id="9" name="TextBox 9" hidden="0"/>
          <p:cNvSpPr txBox="1"/>
          <p:nvPr isPhoto="0" userDrawn="0"/>
        </p:nvSpPr>
        <p:spPr bwMode="auto">
          <a:xfrm>
            <a:off x="680611" y="3402476"/>
            <a:ext cx="4351822" cy="2406493"/>
          </a:xfrm>
          <a:prstGeom prst="rect">
            <a:avLst/>
          </a:prstGeom>
        </p:spPr>
        <p:txBody>
          <a:bodyPr lIns="0" tIns="0" rIns="0" bIns="0" rtlCol="0" anchor="t">
            <a:spAutoFit/>
          </a:bodyPr>
          <a:lstStyle/>
          <a:p>
            <a:pPr marL="514350" lvl="2" indent="-285750" algn="l">
              <a:lnSpc>
                <a:spcPts val="2100"/>
              </a:lnSpc>
              <a:buFont typeface="Arial"/>
              <a:buChar char="•"/>
              <a:defRPr/>
            </a:pPr>
            <a:r>
              <a:rPr lang="en-GB" sz="1500">
                <a:solidFill>
                  <a:srgbClr val="000000"/>
                </a:solidFill>
              </a:rPr>
              <a:t>The association is an organisational form for projects with a non-economic focus (non-profit association),</a:t>
            </a:r>
            <a:endParaRPr/>
          </a:p>
          <a:p>
            <a:pPr marL="514350" lvl="2" indent="-285750" algn="l">
              <a:lnSpc>
                <a:spcPts val="2100"/>
              </a:lnSpc>
              <a:buFont typeface="Arial"/>
              <a:buChar char="•"/>
              <a:defRPr/>
            </a:pPr>
            <a:r>
              <a:rPr lang="en-GB" sz="1500">
                <a:solidFill>
                  <a:srgbClr val="000000"/>
                </a:solidFill>
              </a:rPr>
              <a:t>with a quite large number of members,</a:t>
            </a:r>
            <a:endParaRPr/>
          </a:p>
          <a:p>
            <a:pPr marL="514350" lvl="2" indent="-285750" algn="l">
              <a:lnSpc>
                <a:spcPts val="2100"/>
              </a:lnSpc>
              <a:buFont typeface="Arial"/>
              <a:buChar char="•"/>
              <a:defRPr/>
            </a:pPr>
            <a:r>
              <a:rPr lang="en-GB" sz="1500">
                <a:solidFill>
                  <a:srgbClr val="000000"/>
                </a:solidFill>
              </a:rPr>
              <a:t>with easy exit and entry of members (so-called public association),</a:t>
            </a:r>
            <a:endParaRPr/>
          </a:p>
          <a:p>
            <a:pPr marL="514350" lvl="2" indent="-285750" algn="l">
              <a:lnSpc>
                <a:spcPts val="2100"/>
              </a:lnSpc>
              <a:buFont typeface="Arial"/>
              <a:buChar char="•"/>
              <a:defRPr/>
            </a:pPr>
            <a:r>
              <a:rPr lang="en-GB" sz="1500">
                <a:solidFill>
                  <a:srgbClr val="000000"/>
                </a:solidFill>
              </a:rPr>
              <a:t>with limited liability for economic risks, which is uncomplicated to set up at low cost and can be organised quite flexibly</a:t>
            </a:r>
            <a:r>
              <a:rPr lang="en-GB" sz="1500">
                <a:solidFill>
                  <a:srgbClr val="000000"/>
                </a:solidFill>
                <a:latin typeface="Montserrat"/>
              </a:rPr>
              <a:t>.</a:t>
            </a:r>
            <a:endParaRPr/>
          </a:p>
        </p:txBody>
      </p:sp>
      <p:sp>
        <p:nvSpPr>
          <p:cNvPr id="10" name="TextBox 10" hidden="0"/>
          <p:cNvSpPr txBox="1"/>
          <p:nvPr isPhoto="0" userDrawn="0"/>
        </p:nvSpPr>
        <p:spPr bwMode="auto">
          <a:xfrm>
            <a:off x="1371600" y="2732550"/>
            <a:ext cx="1746423" cy="421269"/>
          </a:xfrm>
          <a:prstGeom prst="rect">
            <a:avLst/>
          </a:prstGeom>
        </p:spPr>
        <p:txBody>
          <a:bodyPr lIns="0" tIns="0" rIns="0" bIns="0" rtlCol="0" anchor="t">
            <a:spAutoFit/>
          </a:bodyPr>
          <a:lstStyle/>
          <a:p>
            <a:pPr algn="ctr">
              <a:lnSpc>
                <a:spcPts val="3499"/>
              </a:lnSpc>
              <a:defRPr/>
            </a:pPr>
            <a:r>
              <a:rPr lang="en-US" sz="2500">
                <a:solidFill>
                  <a:srgbClr val="0C45A6"/>
                </a:solidFill>
              </a:rPr>
              <a:t>Definition</a:t>
            </a:r>
            <a:endParaRPr/>
          </a:p>
        </p:txBody>
      </p:sp>
      <p:sp>
        <p:nvSpPr>
          <p:cNvPr id="11" name="TextBox 11" hidden="0"/>
          <p:cNvSpPr txBox="1"/>
          <p:nvPr isPhoto="0" userDrawn="0"/>
        </p:nvSpPr>
        <p:spPr bwMode="auto">
          <a:xfrm>
            <a:off x="7456410" y="5132761"/>
            <a:ext cx="1545273" cy="348044"/>
          </a:xfrm>
          <a:prstGeom prst="rect">
            <a:avLst/>
          </a:prstGeom>
        </p:spPr>
        <p:txBody>
          <a:bodyPr lIns="0" tIns="0" rIns="0" bIns="0" rtlCol="0" anchor="t">
            <a:spAutoFit/>
          </a:bodyPr>
          <a:lstStyle/>
          <a:p>
            <a:pPr algn="l">
              <a:lnSpc>
                <a:spcPts val="1400"/>
              </a:lnSpc>
              <a:defRPr/>
            </a:pPr>
            <a:r>
              <a:rPr lang="en-US" sz="900">
                <a:solidFill>
                  <a:srgbClr val="000000"/>
                </a:solidFill>
              </a:rPr>
              <a:t>Source: Wolfgang Pfeffer</a:t>
            </a:r>
            <a:endParaRPr/>
          </a:p>
          <a:p>
            <a:pPr algn="l">
              <a:lnSpc>
                <a:spcPts val="1400"/>
              </a:lnSpc>
              <a:defRPr/>
            </a:pPr>
            <a:r>
              <a:rPr lang="en-US" sz="900">
                <a:solidFill>
                  <a:srgbClr val="000000"/>
                </a:solidFill>
              </a:rPr>
              <a:t>www.vereinsknowhow.de</a:t>
            </a:r>
            <a:endParaRPr lang="en-US" sz="900">
              <a:solidFill>
                <a:srgbClr val="000000"/>
              </a:solidFill>
            </a:endParaRPr>
          </a:p>
        </p:txBody>
      </p:sp>
      <p:cxnSp>
        <p:nvCxnSpPr>
          <p:cNvPr id="5" name="Straight Connector 4"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2" name="Picture 11" hidden="0"/>
          <p:cNvPicPr>
            <a:picLocks noChangeAspect="1"/>
          </p:cNvPicPr>
          <p:nvPr isPhoto="0" userDrawn="0"/>
        </p:nvPicPr>
        <p:blipFill>
          <a:blip r:embed="rId3"/>
          <a:stretch/>
        </p:blipFill>
        <p:spPr bwMode="auto">
          <a:xfrm>
            <a:off x="6705600" y="5686425"/>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extBox 2" hidden="0"/>
          <p:cNvSpPr txBox="1"/>
          <p:nvPr isPhoto="0" userDrawn="0"/>
        </p:nvSpPr>
        <p:spPr bwMode="auto">
          <a:xfrm>
            <a:off x="680611" y="1010671"/>
            <a:ext cx="7390847" cy="538609"/>
          </a:xfrm>
          <a:prstGeom prst="rect">
            <a:avLst/>
          </a:prstGeom>
        </p:spPr>
        <p:txBody>
          <a:bodyPr lIns="0" tIns="0" rIns="0" bIns="0" rtlCol="0" anchor="t">
            <a:spAutoFit/>
          </a:bodyPr>
          <a:lstStyle/>
          <a:p>
            <a:pPr algn="ctr">
              <a:lnSpc>
                <a:spcPts val="4200"/>
              </a:lnSpc>
              <a:defRPr/>
            </a:pPr>
            <a:r>
              <a:rPr lang="en-US" sz="3500">
                <a:solidFill>
                  <a:srgbClr val="0C45A6"/>
                </a:solidFill>
              </a:rPr>
              <a:t>THE ASSOCIATION AS A LEGAL ENTITY (2)</a:t>
            </a:r>
            <a:endParaRPr/>
          </a:p>
        </p:txBody>
      </p:sp>
      <p:grpSp>
        <p:nvGrpSpPr>
          <p:cNvPr id="3" name="Group 3" hidden="0"/>
          <p:cNvGrpSpPr/>
          <p:nvPr isPhoto="0" userDrawn="0"/>
        </p:nvGrpSpPr>
        <p:grpSpPr bwMode="auto">
          <a:xfrm>
            <a:off x="4059832" y="2495568"/>
            <a:ext cx="632405" cy="65533"/>
            <a:chOff x="0" y="0"/>
            <a:chExt cx="843207" cy="87377"/>
          </a:xfrm>
        </p:grpSpPr>
        <p:sp>
          <p:nvSpPr>
            <p:cNvPr id="4" name="Freeform 4" hidden="0"/>
            <p:cNvSpPr/>
            <p:nvPr isPhoto="0" userDrawn="0"/>
          </p:nvSpPr>
          <p:spPr bwMode="auto">
            <a:xfrm>
              <a:off x="0" y="0"/>
              <a:ext cx="843153" cy="8737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p:spPr>
        </p:sp>
      </p:grpSp>
      <p:pic>
        <p:nvPicPr>
          <p:cNvPr id="8" name="Picture 8" hidden="0"/>
          <p:cNvPicPr>
            <a:picLocks noChangeAspect="1"/>
          </p:cNvPicPr>
          <p:nvPr isPhoto="0" userDrawn="0"/>
        </p:nvPicPr>
        <p:blipFill>
          <a:blip r:embed="rId2"/>
          <a:srcRect l="0" t="0" r="259" b="259"/>
          <a:stretch/>
        </p:blipFill>
        <p:spPr bwMode="auto">
          <a:xfrm>
            <a:off x="6241104" y="1760033"/>
            <a:ext cx="2370718" cy="2370718"/>
          </a:xfrm>
          <a:prstGeom prst="rect">
            <a:avLst/>
          </a:prstGeom>
        </p:spPr>
      </p:pic>
      <p:sp>
        <p:nvSpPr>
          <p:cNvPr id="9" name="TextBox 9" hidden="0"/>
          <p:cNvSpPr txBox="1"/>
          <p:nvPr isPhoto="0" userDrawn="0"/>
        </p:nvSpPr>
        <p:spPr bwMode="auto">
          <a:xfrm>
            <a:off x="838200" y="3157638"/>
            <a:ext cx="4914900" cy="2528769"/>
          </a:xfrm>
          <a:prstGeom prst="rect">
            <a:avLst/>
          </a:prstGeom>
        </p:spPr>
        <p:txBody>
          <a:bodyPr lIns="0" tIns="0" rIns="0" bIns="0" rtlCol="0" anchor="t">
            <a:spAutoFit/>
          </a:bodyPr>
          <a:lstStyle/>
          <a:p>
            <a:pPr marL="488635" lvl="2" indent="-285750" algn="l">
              <a:lnSpc>
                <a:spcPts val="1755"/>
              </a:lnSpc>
              <a:buFont typeface="Arial"/>
              <a:buChar char="•"/>
              <a:defRPr/>
            </a:pPr>
            <a:r>
              <a:rPr lang="en-GB" sz="1400">
                <a:solidFill>
                  <a:srgbClr val="000000"/>
                </a:solidFill>
              </a:rPr>
              <a:t>In German law (BGB) there are two forms of association:</a:t>
            </a:r>
            <a:endParaRPr/>
          </a:p>
          <a:p>
            <a:pPr marL="856896" lvl="3" indent="-285750" algn="l">
              <a:lnSpc>
                <a:spcPts val="1755"/>
              </a:lnSpc>
              <a:buFont typeface="Arial"/>
              <a:buChar char="•"/>
              <a:defRPr/>
            </a:pPr>
            <a:r>
              <a:rPr lang="en-GB" sz="1400">
                <a:solidFill>
                  <a:srgbClr val="000000"/>
                </a:solidFill>
              </a:rPr>
              <a:t>the registered (legally capable) association (</a:t>
            </a:r>
            <a:r>
              <a:rPr lang="en-GB" sz="1400">
                <a:solidFill>
                  <a:srgbClr val="000000"/>
                </a:solidFill>
              </a:rPr>
              <a:t>e.V.</a:t>
            </a:r>
            <a:r>
              <a:rPr lang="en-GB" sz="1400">
                <a:solidFill>
                  <a:srgbClr val="000000"/>
                </a:solidFill>
              </a:rPr>
              <a:t>)</a:t>
            </a:r>
            <a:endParaRPr/>
          </a:p>
          <a:p>
            <a:pPr marL="856896" lvl="3" indent="-285750" algn="l">
              <a:lnSpc>
                <a:spcPts val="1755"/>
              </a:lnSpc>
              <a:buFont typeface="Arial"/>
              <a:buChar char="•"/>
              <a:defRPr/>
            </a:pPr>
            <a:r>
              <a:rPr lang="en-GB" sz="1400">
                <a:solidFill>
                  <a:srgbClr val="000000"/>
                </a:solidFill>
              </a:rPr>
              <a:t>The unregistered (non-legally capable) association (</a:t>
            </a:r>
            <a:r>
              <a:rPr lang="en-GB" sz="1400">
                <a:solidFill>
                  <a:srgbClr val="000000"/>
                </a:solidFill>
              </a:rPr>
              <a:t>n.e.V</a:t>
            </a:r>
            <a:r>
              <a:rPr lang="en-GB" sz="1400">
                <a:solidFill>
                  <a:srgbClr val="000000"/>
                </a:solidFill>
              </a:rPr>
              <a:t>.).</a:t>
            </a:r>
            <a:endParaRPr/>
          </a:p>
          <a:p>
            <a:pPr marL="488635" lvl="2" indent="-285750" algn="l">
              <a:lnSpc>
                <a:spcPts val="1755"/>
              </a:lnSpc>
              <a:buFont typeface="Arial"/>
              <a:buChar char="•"/>
              <a:defRPr/>
            </a:pPr>
            <a:r>
              <a:rPr lang="en-GB" sz="1400">
                <a:solidFill>
                  <a:srgbClr val="000000"/>
                </a:solidFill>
              </a:rPr>
              <a:t>The legally capable association comes into being through entry in the register of associations.</a:t>
            </a:r>
            <a:endParaRPr/>
          </a:p>
          <a:p>
            <a:pPr marL="488635" lvl="2" indent="-285750" algn="l">
              <a:lnSpc>
                <a:spcPts val="1755"/>
              </a:lnSpc>
              <a:buFont typeface="Arial"/>
              <a:buChar char="•"/>
              <a:defRPr/>
            </a:pPr>
            <a:r>
              <a:rPr lang="en-GB" sz="1400">
                <a:solidFill>
                  <a:srgbClr val="000000"/>
                </a:solidFill>
              </a:rPr>
              <a:t>Business associations only become legally capable in exceptional cases by award (Ministry of the Interior of the Land).</a:t>
            </a:r>
            <a:endParaRPr/>
          </a:p>
          <a:p>
            <a:pPr marL="488635" lvl="2" indent="-285750" algn="l">
              <a:lnSpc>
                <a:spcPts val="1755"/>
              </a:lnSpc>
              <a:buFont typeface="Arial"/>
              <a:buChar char="•"/>
              <a:defRPr/>
            </a:pPr>
            <a:r>
              <a:rPr lang="en-GB" sz="1400">
                <a:solidFill>
                  <a:srgbClr val="000000"/>
                </a:solidFill>
              </a:rPr>
              <a:t>For tax purposes, </a:t>
            </a:r>
            <a:r>
              <a:rPr lang="en-GB" sz="1400">
                <a:solidFill>
                  <a:srgbClr val="000000"/>
                </a:solidFill>
              </a:rPr>
              <a:t>n.e.V</a:t>
            </a:r>
            <a:r>
              <a:rPr lang="en-GB" sz="1400">
                <a:solidFill>
                  <a:srgbClr val="000000"/>
                </a:solidFill>
              </a:rPr>
              <a:t>. and </a:t>
            </a:r>
            <a:r>
              <a:rPr lang="en-GB" sz="1400">
                <a:solidFill>
                  <a:srgbClr val="000000"/>
                </a:solidFill>
              </a:rPr>
              <a:t>e.V.</a:t>
            </a:r>
            <a:r>
              <a:rPr lang="en-GB" sz="1400">
                <a:solidFill>
                  <a:srgbClr val="000000"/>
                </a:solidFill>
              </a:rPr>
              <a:t> are treated the same. Both can be non-profit.</a:t>
            </a:r>
            <a:endParaRPr/>
          </a:p>
        </p:txBody>
      </p:sp>
      <p:sp>
        <p:nvSpPr>
          <p:cNvPr id="10" name="TextBox 10" hidden="0"/>
          <p:cNvSpPr txBox="1"/>
          <p:nvPr isPhoto="0" userDrawn="0"/>
        </p:nvSpPr>
        <p:spPr bwMode="auto">
          <a:xfrm>
            <a:off x="6021453" y="4316922"/>
            <a:ext cx="3514810" cy="1060611"/>
          </a:xfrm>
          <a:prstGeom prst="rect">
            <a:avLst/>
          </a:prstGeom>
        </p:spPr>
        <p:txBody>
          <a:bodyPr lIns="0" tIns="0" rIns="0" bIns="0" rtlCol="0" anchor="t">
            <a:spAutoFit/>
          </a:bodyPr>
          <a:lstStyle/>
          <a:p>
            <a:pPr algn="l">
              <a:lnSpc>
                <a:spcPts val="2097"/>
              </a:lnSpc>
              <a:defRPr/>
            </a:pPr>
            <a:r>
              <a:rPr lang="en-US" sz="1500">
                <a:solidFill>
                  <a:srgbClr val="F14936"/>
                </a:solidFill>
              </a:rPr>
              <a:t>Describe here the legal procedures in your country and region for the foundation of an association. Laws and Requirements are not consistent for the EU Member States </a:t>
            </a:r>
            <a:endParaRPr/>
          </a:p>
        </p:txBody>
      </p:sp>
      <p:sp>
        <p:nvSpPr>
          <p:cNvPr id="11" name="TextBox 11" hidden="0"/>
          <p:cNvSpPr txBox="1"/>
          <p:nvPr isPhoto="0" userDrawn="0"/>
        </p:nvSpPr>
        <p:spPr bwMode="auto">
          <a:xfrm>
            <a:off x="6199497" y="5555167"/>
            <a:ext cx="2453931" cy="347275"/>
          </a:xfrm>
          <a:prstGeom prst="rect">
            <a:avLst/>
          </a:prstGeom>
        </p:spPr>
        <p:txBody>
          <a:bodyPr wrap="square" lIns="0" tIns="0" rIns="0" bIns="0" rtlCol="0" anchor="t">
            <a:spAutoFit/>
          </a:bodyPr>
          <a:lstStyle/>
          <a:p>
            <a:pPr algn="l">
              <a:lnSpc>
                <a:spcPts val="1400"/>
              </a:lnSpc>
              <a:defRPr/>
            </a:pPr>
            <a:r>
              <a:rPr lang="en-US" sz="1000">
                <a:solidFill>
                  <a:srgbClr val="000000"/>
                </a:solidFill>
                <a:latin typeface="Canva Sans"/>
              </a:rPr>
              <a:t>Wolfgang Pfeffer</a:t>
            </a:r>
            <a:endParaRPr/>
          </a:p>
          <a:p>
            <a:pPr algn="l">
              <a:lnSpc>
                <a:spcPts val="1400"/>
              </a:lnSpc>
              <a:defRPr/>
            </a:pPr>
            <a:r>
              <a:rPr lang="en-US" sz="1000">
                <a:solidFill>
                  <a:srgbClr val="000000"/>
                </a:solidFill>
                <a:latin typeface="Canva Sans"/>
              </a:rPr>
              <a:t>www.vereinsknowhow.de</a:t>
            </a:r>
            <a:endParaRPr lang="en-US" sz="1000">
              <a:solidFill>
                <a:srgbClr val="000000"/>
              </a:solidFill>
              <a:latin typeface="Canva Sans"/>
            </a:endParaRPr>
          </a:p>
        </p:txBody>
      </p:sp>
      <p:sp>
        <p:nvSpPr>
          <p:cNvPr id="12" name="TextBox 12" hidden="0"/>
          <p:cNvSpPr txBox="1"/>
          <p:nvPr isPhoto="0" userDrawn="0"/>
        </p:nvSpPr>
        <p:spPr bwMode="auto">
          <a:xfrm>
            <a:off x="53340" y="2494745"/>
            <a:ext cx="4732020" cy="421269"/>
          </a:xfrm>
          <a:prstGeom prst="rect">
            <a:avLst/>
          </a:prstGeom>
        </p:spPr>
        <p:txBody>
          <a:bodyPr lIns="0" tIns="0" rIns="0" bIns="0" rtlCol="0" anchor="t">
            <a:spAutoFit/>
          </a:bodyPr>
          <a:lstStyle/>
          <a:p>
            <a:pPr algn="ctr">
              <a:lnSpc>
                <a:spcPts val="3499"/>
              </a:lnSpc>
              <a:defRPr/>
            </a:pPr>
            <a:r>
              <a:rPr lang="en-US" sz="2500">
                <a:solidFill>
                  <a:srgbClr val="0C45A6"/>
                </a:solidFill>
              </a:rPr>
              <a:t>In Germany</a:t>
            </a:r>
            <a:endParaRPr/>
          </a:p>
        </p:txBody>
      </p:sp>
      <p:cxnSp>
        <p:nvCxnSpPr>
          <p:cNvPr id="5" name="Straight Connector 4"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3" name="Picture 12" hidden="0"/>
          <p:cNvPicPr>
            <a:picLocks noChangeAspect="1"/>
          </p:cNvPicPr>
          <p:nvPr isPhoto="0" userDrawn="0"/>
        </p:nvPicPr>
        <p:blipFill>
          <a:blip r:embed="rId3"/>
          <a:stretch/>
        </p:blipFill>
        <p:spPr bwMode="auto">
          <a:xfrm>
            <a:off x="6705600" y="5686407"/>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extBox 2" hidden="0"/>
          <p:cNvSpPr txBox="1"/>
          <p:nvPr isPhoto="0" userDrawn="0"/>
        </p:nvSpPr>
        <p:spPr bwMode="auto">
          <a:xfrm>
            <a:off x="680611" y="1010671"/>
            <a:ext cx="7390847" cy="538609"/>
          </a:xfrm>
          <a:prstGeom prst="rect">
            <a:avLst/>
          </a:prstGeom>
        </p:spPr>
        <p:txBody>
          <a:bodyPr lIns="0" tIns="0" rIns="0" bIns="0" rtlCol="0" anchor="t">
            <a:spAutoFit/>
          </a:bodyPr>
          <a:lstStyle/>
          <a:p>
            <a:pPr algn="ctr">
              <a:lnSpc>
                <a:spcPts val="4200"/>
              </a:lnSpc>
              <a:defRPr/>
            </a:pPr>
            <a:r>
              <a:rPr lang="en-US" sz="3500">
                <a:solidFill>
                  <a:schemeClr val="tx2">
                    <a:lumMod val="75000"/>
                  </a:schemeClr>
                </a:solidFill>
              </a:rPr>
              <a:t>How to  start an association</a:t>
            </a:r>
            <a:endParaRPr/>
          </a:p>
        </p:txBody>
      </p:sp>
      <p:grpSp>
        <p:nvGrpSpPr>
          <p:cNvPr id="3" name="Group 3" hidden="0"/>
          <p:cNvGrpSpPr/>
          <p:nvPr isPhoto="0" userDrawn="0"/>
        </p:nvGrpSpPr>
        <p:grpSpPr bwMode="auto">
          <a:xfrm>
            <a:off x="4059832" y="2495568"/>
            <a:ext cx="632405" cy="65533"/>
            <a:chOff x="0" y="0"/>
            <a:chExt cx="843207" cy="87377"/>
          </a:xfrm>
        </p:grpSpPr>
        <p:sp>
          <p:nvSpPr>
            <p:cNvPr id="4" name="Freeform 4" hidden="0"/>
            <p:cNvSpPr/>
            <p:nvPr isPhoto="0" userDrawn="0"/>
          </p:nvSpPr>
          <p:spPr bwMode="auto">
            <a:xfrm>
              <a:off x="0" y="0"/>
              <a:ext cx="843153" cy="8737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p:spPr>
        </p:sp>
      </p:grpSp>
      <p:pic>
        <p:nvPicPr>
          <p:cNvPr id="8" name="Picture 8" hidden="0"/>
          <p:cNvPicPr>
            <a:picLocks noChangeAspect="1"/>
          </p:cNvPicPr>
          <p:nvPr isPhoto="0" userDrawn="0"/>
        </p:nvPicPr>
        <p:blipFill>
          <a:blip r:embed="rId2"/>
          <a:srcRect l="0" t="0" r="259" b="259"/>
          <a:stretch/>
        </p:blipFill>
        <p:spPr bwMode="auto">
          <a:xfrm>
            <a:off x="6168905" y="1752968"/>
            <a:ext cx="2326091" cy="2326091"/>
          </a:xfrm>
          <a:prstGeom prst="rect">
            <a:avLst/>
          </a:prstGeom>
        </p:spPr>
      </p:pic>
      <p:sp>
        <p:nvSpPr>
          <p:cNvPr id="9" name="TextBox 9" hidden="0"/>
          <p:cNvSpPr txBox="1"/>
          <p:nvPr isPhoto="0" userDrawn="0"/>
        </p:nvSpPr>
        <p:spPr bwMode="auto">
          <a:xfrm>
            <a:off x="838200" y="3157638"/>
            <a:ext cx="4914900" cy="2756588"/>
          </a:xfrm>
          <a:prstGeom prst="rect">
            <a:avLst/>
          </a:prstGeom>
        </p:spPr>
        <p:txBody>
          <a:bodyPr lIns="0" tIns="0" rIns="0" bIns="0" rtlCol="0" anchor="t">
            <a:spAutoFit/>
          </a:bodyPr>
          <a:lstStyle/>
          <a:p>
            <a:pPr marL="545785" lvl="2" indent="-342900" algn="l">
              <a:lnSpc>
                <a:spcPts val="1755"/>
              </a:lnSpc>
              <a:buFont typeface="+mj-lt"/>
              <a:buAutoNum type="arabicPeriod"/>
              <a:defRPr/>
            </a:pPr>
            <a:r>
              <a:rPr lang="en-US" sz="1400">
                <a:solidFill>
                  <a:schemeClr val="tx2">
                    <a:lumMod val="75000"/>
                  </a:schemeClr>
                </a:solidFill>
              </a:rPr>
              <a:t>Get together with your group of people</a:t>
            </a:r>
            <a:endParaRPr/>
          </a:p>
          <a:p>
            <a:pPr marL="545785" lvl="2" indent="-342900" algn="l">
              <a:lnSpc>
                <a:spcPts val="1755"/>
              </a:lnSpc>
              <a:buFont typeface="+mj-lt"/>
              <a:buAutoNum type="arabicPeriod"/>
              <a:defRPr/>
            </a:pPr>
            <a:r>
              <a:rPr lang="en-US" sz="1400">
                <a:solidFill>
                  <a:schemeClr val="tx2">
                    <a:lumMod val="75000"/>
                  </a:schemeClr>
                </a:solidFill>
              </a:rPr>
              <a:t>Establish common goals</a:t>
            </a:r>
            <a:endParaRPr/>
          </a:p>
          <a:p>
            <a:pPr marL="545785" lvl="2" indent="-342900" algn="l">
              <a:lnSpc>
                <a:spcPts val="1755"/>
              </a:lnSpc>
              <a:buFont typeface="+mj-lt"/>
              <a:buAutoNum type="arabicPeriod"/>
              <a:defRPr/>
            </a:pPr>
            <a:r>
              <a:rPr lang="en-US" sz="1400">
                <a:solidFill>
                  <a:schemeClr val="tx2">
                    <a:lumMod val="75000"/>
                  </a:schemeClr>
                </a:solidFill>
              </a:rPr>
              <a:t>Think about governance structures </a:t>
            </a:r>
            <a:r>
              <a:rPr lang="en-US" sz="1400">
                <a:solidFill>
                  <a:schemeClr val="tx2">
                    <a:lumMod val="75000"/>
                  </a:schemeClr>
                </a:solidFill>
              </a:rPr>
              <a:t>eg</a:t>
            </a:r>
            <a:r>
              <a:rPr lang="en-US" sz="1400">
                <a:solidFill>
                  <a:schemeClr val="tx2">
                    <a:lumMod val="75000"/>
                  </a:schemeClr>
                </a:solidFill>
              </a:rPr>
              <a:t>. Board, elections, members rights </a:t>
            </a:r>
            <a:r>
              <a:rPr lang="en-US" sz="1400">
                <a:solidFill>
                  <a:schemeClr val="tx2">
                    <a:lumMod val="75000"/>
                  </a:schemeClr>
                </a:solidFill>
              </a:rPr>
              <a:t>etc</a:t>
            </a:r>
            <a:endParaRPr lang="en-US" sz="1400">
              <a:solidFill>
                <a:schemeClr val="tx2">
                  <a:lumMod val="75000"/>
                </a:schemeClr>
              </a:solidFill>
            </a:endParaRPr>
          </a:p>
          <a:p>
            <a:pPr marL="545785" lvl="2" indent="-342900" algn="l">
              <a:lnSpc>
                <a:spcPts val="1755"/>
              </a:lnSpc>
              <a:buFont typeface="+mj-lt"/>
              <a:buAutoNum type="arabicPeriod"/>
              <a:defRPr/>
            </a:pPr>
            <a:r>
              <a:rPr lang="en-US" sz="1400">
                <a:solidFill>
                  <a:schemeClr val="tx2">
                    <a:lumMod val="75000"/>
                  </a:schemeClr>
                </a:solidFill>
              </a:rPr>
              <a:t>Think about fundraising priorities (</a:t>
            </a:r>
            <a:r>
              <a:rPr lang="en-US" sz="1400">
                <a:solidFill>
                  <a:schemeClr val="tx2">
                    <a:lumMod val="75000"/>
                  </a:schemeClr>
                </a:solidFill>
              </a:rPr>
              <a:t>e.g.member</a:t>
            </a:r>
            <a:r>
              <a:rPr lang="en-US" sz="1400">
                <a:solidFill>
                  <a:schemeClr val="tx2">
                    <a:lumMod val="75000"/>
                  </a:schemeClr>
                </a:solidFill>
              </a:rPr>
              <a:t>-based, donor-based, event-based, just self-funded)</a:t>
            </a:r>
            <a:endParaRPr/>
          </a:p>
          <a:p>
            <a:pPr marL="545785" lvl="2" indent="-342900" algn="l">
              <a:lnSpc>
                <a:spcPts val="1755"/>
              </a:lnSpc>
              <a:buFont typeface="+mj-lt"/>
              <a:buAutoNum type="arabicPeriod"/>
              <a:defRPr/>
            </a:pPr>
            <a:r>
              <a:rPr lang="en-US" sz="1400">
                <a:solidFill>
                  <a:schemeClr val="tx2">
                    <a:lumMod val="75000"/>
                  </a:schemeClr>
                </a:solidFill>
              </a:rPr>
              <a:t>Get a guidance on founding an association e.g. by umbrella of associations, other associations, example statutes</a:t>
            </a:r>
            <a:endParaRPr/>
          </a:p>
          <a:p>
            <a:pPr marL="545785" lvl="2" indent="-342900" algn="l">
              <a:lnSpc>
                <a:spcPts val="1755"/>
              </a:lnSpc>
              <a:buFont typeface="+mj-lt"/>
              <a:buAutoNum type="arabicPeriod"/>
              <a:defRPr/>
            </a:pPr>
            <a:r>
              <a:rPr lang="en-US" sz="1400">
                <a:solidFill>
                  <a:schemeClr val="tx2">
                    <a:lumMod val="75000"/>
                  </a:schemeClr>
                </a:solidFill>
              </a:rPr>
              <a:t>Get informed on legal steps in your country</a:t>
            </a:r>
            <a:endParaRPr/>
          </a:p>
          <a:p>
            <a:pPr marL="545785" lvl="2" indent="-342900" algn="l">
              <a:lnSpc>
                <a:spcPts val="1755"/>
              </a:lnSpc>
              <a:buFont typeface="+mj-lt"/>
              <a:buAutoNum type="arabicPeriod"/>
              <a:defRPr/>
            </a:pPr>
            <a:r>
              <a:rPr lang="en-US" sz="1400">
                <a:solidFill>
                  <a:schemeClr val="tx2">
                    <a:lumMod val="75000"/>
                  </a:schemeClr>
                </a:solidFill>
              </a:rPr>
              <a:t>Register your </a:t>
            </a:r>
            <a:r>
              <a:rPr lang="en-US" sz="1400">
                <a:solidFill>
                  <a:schemeClr val="tx2">
                    <a:lumMod val="75000"/>
                  </a:schemeClr>
                </a:solidFill>
              </a:rPr>
              <a:t>organisation</a:t>
            </a:r>
            <a:r>
              <a:rPr lang="en-US" sz="1400">
                <a:solidFill>
                  <a:schemeClr val="tx2">
                    <a:lumMod val="75000"/>
                  </a:schemeClr>
                </a:solidFill>
              </a:rPr>
              <a:t> legally</a:t>
            </a:r>
            <a:endParaRPr/>
          </a:p>
          <a:p>
            <a:pPr marL="545785" lvl="2" indent="-342900" algn="l">
              <a:lnSpc>
                <a:spcPts val="1755"/>
              </a:lnSpc>
              <a:buFont typeface="+mj-lt"/>
              <a:buAutoNum type="arabicPeriod"/>
              <a:defRPr/>
            </a:pPr>
            <a:r>
              <a:rPr lang="en-US" sz="1400">
                <a:solidFill>
                  <a:schemeClr val="tx2">
                    <a:lumMod val="75000"/>
                  </a:schemeClr>
                </a:solidFill>
              </a:rPr>
              <a:t>Start the work…...</a:t>
            </a:r>
            <a:endParaRPr/>
          </a:p>
          <a:p>
            <a:pPr marL="304328" lvl="2" indent="-101443" algn="l">
              <a:lnSpc>
                <a:spcPts val="1755"/>
              </a:lnSpc>
              <a:buFont typeface="Arial"/>
              <a:buChar char="⚬"/>
              <a:defRPr/>
            </a:pPr>
            <a:endParaRPr lang="en-US" sz="1400">
              <a:solidFill>
                <a:srgbClr val="FF0000"/>
              </a:solidFill>
              <a:latin typeface="Montserrat"/>
            </a:endParaRPr>
          </a:p>
        </p:txBody>
      </p:sp>
      <p:sp>
        <p:nvSpPr>
          <p:cNvPr id="10" name="TextBox 10" hidden="0"/>
          <p:cNvSpPr txBox="1"/>
          <p:nvPr isPhoto="0" userDrawn="0"/>
        </p:nvSpPr>
        <p:spPr bwMode="auto">
          <a:xfrm>
            <a:off x="6101920" y="4312380"/>
            <a:ext cx="3514810" cy="1060611"/>
          </a:xfrm>
          <a:prstGeom prst="rect">
            <a:avLst/>
          </a:prstGeom>
        </p:spPr>
        <p:txBody>
          <a:bodyPr lIns="0" tIns="0" rIns="0" bIns="0" rtlCol="0" anchor="t">
            <a:spAutoFit/>
          </a:bodyPr>
          <a:lstStyle/>
          <a:p>
            <a:pPr algn="l">
              <a:lnSpc>
                <a:spcPts val="2097"/>
              </a:lnSpc>
              <a:defRPr/>
            </a:pPr>
            <a:r>
              <a:rPr lang="en-US" sz="1500">
                <a:solidFill>
                  <a:srgbClr val="F14936"/>
                </a:solidFill>
              </a:rPr>
              <a:t>Describe here the legal procedures in your country and region for the foundation of an association. Laws and Requirements are not consistent for the EU Member States </a:t>
            </a:r>
            <a:endParaRPr/>
          </a:p>
        </p:txBody>
      </p:sp>
      <p:sp>
        <p:nvSpPr>
          <p:cNvPr id="11" name="TextBox 11" hidden="0"/>
          <p:cNvSpPr txBox="1"/>
          <p:nvPr isPhoto="0" userDrawn="0"/>
        </p:nvSpPr>
        <p:spPr bwMode="auto">
          <a:xfrm>
            <a:off x="6400800" y="5740587"/>
            <a:ext cx="2758731" cy="347275"/>
          </a:xfrm>
          <a:prstGeom prst="rect">
            <a:avLst/>
          </a:prstGeom>
        </p:spPr>
        <p:txBody>
          <a:bodyPr wrap="square" lIns="0" tIns="0" rIns="0" bIns="0" rtlCol="0" anchor="t">
            <a:spAutoFit/>
          </a:bodyPr>
          <a:lstStyle/>
          <a:p>
            <a:pPr algn="l">
              <a:lnSpc>
                <a:spcPts val="1400"/>
              </a:lnSpc>
              <a:defRPr/>
            </a:pPr>
            <a:r>
              <a:rPr lang="en-US" sz="1000">
                <a:solidFill>
                  <a:srgbClr val="000000"/>
                </a:solidFill>
              </a:rPr>
              <a:t>Wolfgang Pfeffer</a:t>
            </a:r>
            <a:endParaRPr/>
          </a:p>
          <a:p>
            <a:pPr algn="l">
              <a:lnSpc>
                <a:spcPts val="1400"/>
              </a:lnSpc>
              <a:defRPr/>
            </a:pPr>
            <a:r>
              <a:rPr lang="en-US" sz="1000">
                <a:solidFill>
                  <a:srgbClr val="000000"/>
                </a:solidFill>
              </a:rPr>
              <a:t>www.vereinsknowhow.de</a:t>
            </a:r>
            <a:endParaRPr lang="en-US" sz="1000">
              <a:solidFill>
                <a:srgbClr val="000000"/>
              </a:solidFill>
            </a:endParaRPr>
          </a:p>
        </p:txBody>
      </p:sp>
      <p:sp>
        <p:nvSpPr>
          <p:cNvPr id="12" name="TextBox 12" hidden="0"/>
          <p:cNvSpPr txBox="1"/>
          <p:nvPr isPhoto="0" userDrawn="0"/>
        </p:nvSpPr>
        <p:spPr bwMode="auto">
          <a:xfrm>
            <a:off x="53340" y="2494745"/>
            <a:ext cx="4732020" cy="421269"/>
          </a:xfrm>
          <a:prstGeom prst="rect">
            <a:avLst/>
          </a:prstGeom>
        </p:spPr>
        <p:txBody>
          <a:bodyPr lIns="0" tIns="0" rIns="0" bIns="0" rtlCol="0" anchor="t">
            <a:spAutoFit/>
          </a:bodyPr>
          <a:lstStyle/>
          <a:p>
            <a:pPr algn="ctr">
              <a:lnSpc>
                <a:spcPts val="3499"/>
              </a:lnSpc>
              <a:defRPr/>
            </a:pPr>
            <a:r>
              <a:rPr lang="en-US" sz="2500">
                <a:solidFill>
                  <a:schemeClr val="tx2">
                    <a:lumMod val="75000"/>
                  </a:schemeClr>
                </a:solidFill>
              </a:rPr>
              <a:t>Basic steps</a:t>
            </a:r>
            <a:endParaRPr/>
          </a:p>
        </p:txBody>
      </p:sp>
      <p:cxnSp>
        <p:nvCxnSpPr>
          <p:cNvPr id="5" name="Straight Connector 4"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3" name="Picture 12" hidden="0"/>
          <p:cNvPicPr>
            <a:picLocks noChangeAspect="1"/>
          </p:cNvPicPr>
          <p:nvPr isPhoto="0" userDrawn="0"/>
        </p:nvPicPr>
        <p:blipFill>
          <a:blip r:embed="rId3"/>
          <a:stretch/>
        </p:blipFill>
        <p:spPr bwMode="auto">
          <a:xfrm>
            <a:off x="6705600" y="5686425"/>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extBox 2" hidden="0"/>
          <p:cNvSpPr txBox="1"/>
          <p:nvPr isPhoto="0" userDrawn="0"/>
        </p:nvSpPr>
        <p:spPr bwMode="auto">
          <a:xfrm>
            <a:off x="680611" y="1010671"/>
            <a:ext cx="7390847" cy="538609"/>
          </a:xfrm>
          <a:prstGeom prst="rect">
            <a:avLst/>
          </a:prstGeom>
        </p:spPr>
        <p:txBody>
          <a:bodyPr lIns="0" tIns="0" rIns="0" bIns="0" rtlCol="0" anchor="t">
            <a:spAutoFit/>
          </a:bodyPr>
          <a:lstStyle/>
          <a:p>
            <a:pPr algn="ctr">
              <a:lnSpc>
                <a:spcPts val="4200"/>
              </a:lnSpc>
              <a:defRPr/>
            </a:pPr>
            <a:r>
              <a:rPr lang="en-US" sz="3500"/>
              <a:t>How to found an association</a:t>
            </a:r>
            <a:endParaRPr/>
          </a:p>
        </p:txBody>
      </p:sp>
      <p:pic>
        <p:nvPicPr>
          <p:cNvPr id="8" name="Picture 8" hidden="0"/>
          <p:cNvPicPr>
            <a:picLocks noChangeAspect="1"/>
          </p:cNvPicPr>
          <p:nvPr isPhoto="0" userDrawn="0"/>
        </p:nvPicPr>
        <p:blipFill>
          <a:blip r:embed="rId2"/>
          <a:srcRect l="0" t="0" r="259" b="259"/>
          <a:stretch/>
        </p:blipFill>
        <p:spPr bwMode="auto">
          <a:xfrm>
            <a:off x="6181948" y="2101136"/>
            <a:ext cx="2382931" cy="2382931"/>
          </a:xfrm>
          <a:prstGeom prst="rect">
            <a:avLst/>
          </a:prstGeom>
        </p:spPr>
      </p:pic>
      <p:sp>
        <p:nvSpPr>
          <p:cNvPr id="9" name="TextBox 9" hidden="0"/>
          <p:cNvSpPr txBox="1"/>
          <p:nvPr isPhoto="0" userDrawn="0"/>
        </p:nvSpPr>
        <p:spPr bwMode="auto">
          <a:xfrm>
            <a:off x="838200" y="3157638"/>
            <a:ext cx="4914900" cy="692497"/>
          </a:xfrm>
          <a:prstGeom prst="rect">
            <a:avLst/>
          </a:prstGeom>
        </p:spPr>
        <p:txBody>
          <a:bodyPr lIns="0" tIns="0" rIns="0" bIns="0" rtlCol="0" anchor="t">
            <a:spAutoFit/>
          </a:bodyPr>
          <a:lstStyle/>
          <a:p>
            <a:pPr marL="304328" lvl="2" indent="-101443" algn="l">
              <a:lnSpc>
                <a:spcPts val="1755"/>
              </a:lnSpc>
              <a:buFont typeface="Arial"/>
              <a:buChar char="⚬"/>
              <a:defRPr/>
            </a:pPr>
            <a:r>
              <a:rPr lang="en-US" sz="1400">
                <a:solidFill>
                  <a:srgbClr val="FF0000"/>
                </a:solidFill>
                <a:latin typeface="Montserrat"/>
              </a:rPr>
              <a:t>….</a:t>
            </a:r>
            <a:endParaRPr/>
          </a:p>
          <a:p>
            <a:pPr marL="304328" lvl="2" indent="-101443" algn="l">
              <a:lnSpc>
                <a:spcPts val="1755"/>
              </a:lnSpc>
              <a:buFont typeface="Arial"/>
              <a:buChar char="⚬"/>
              <a:defRPr/>
            </a:pPr>
            <a:r>
              <a:rPr lang="en-US" sz="1400">
                <a:solidFill>
                  <a:srgbClr val="FF0000"/>
                </a:solidFill>
                <a:latin typeface="Montserrat"/>
              </a:rPr>
              <a:t>….</a:t>
            </a:r>
            <a:endParaRPr/>
          </a:p>
          <a:p>
            <a:pPr marL="304328" lvl="2" indent="-101443" algn="l">
              <a:lnSpc>
                <a:spcPts val="1755"/>
              </a:lnSpc>
              <a:buFont typeface="Arial"/>
              <a:buChar char="⚬"/>
              <a:defRPr/>
            </a:pPr>
            <a:endParaRPr lang="en-US" sz="1400">
              <a:solidFill>
                <a:srgbClr val="FF0000"/>
              </a:solidFill>
              <a:latin typeface="Montserrat"/>
            </a:endParaRPr>
          </a:p>
        </p:txBody>
      </p:sp>
      <p:sp>
        <p:nvSpPr>
          <p:cNvPr id="10" name="TextBox 10" hidden="0"/>
          <p:cNvSpPr txBox="1"/>
          <p:nvPr isPhoto="0" userDrawn="0"/>
        </p:nvSpPr>
        <p:spPr bwMode="auto">
          <a:xfrm>
            <a:off x="2819400" y="4401992"/>
            <a:ext cx="3514810" cy="1355220"/>
          </a:xfrm>
          <a:prstGeom prst="rect">
            <a:avLst/>
          </a:prstGeom>
        </p:spPr>
        <p:txBody>
          <a:bodyPr lIns="0" tIns="0" rIns="0" bIns="0" rtlCol="0" anchor="t">
            <a:spAutoFit/>
          </a:bodyPr>
          <a:lstStyle/>
          <a:p>
            <a:pPr algn="l">
              <a:lnSpc>
                <a:spcPts val="2097"/>
              </a:lnSpc>
              <a:defRPr/>
            </a:pPr>
            <a:r>
              <a:rPr lang="en-US" sz="1500">
                <a:solidFill>
                  <a:srgbClr val="F14936"/>
                </a:solidFill>
                <a:latin typeface="Montserrat"/>
              </a:rPr>
              <a:t>Describe here the legal procedures in your country and region for the foundation of an association. Laws and Requirements are not consistent for the EU Member States </a:t>
            </a:r>
            <a:endParaRPr/>
          </a:p>
        </p:txBody>
      </p:sp>
      <p:sp>
        <p:nvSpPr>
          <p:cNvPr id="11" name="TextBox 11" hidden="0"/>
          <p:cNvSpPr txBox="1"/>
          <p:nvPr isPhoto="0" userDrawn="0"/>
        </p:nvSpPr>
        <p:spPr bwMode="auto">
          <a:xfrm>
            <a:off x="7258142" y="5003839"/>
            <a:ext cx="1545273" cy="374649"/>
          </a:xfrm>
          <a:prstGeom prst="rect">
            <a:avLst/>
          </a:prstGeom>
        </p:spPr>
        <p:txBody>
          <a:bodyPr lIns="0" tIns="0" rIns="0" bIns="0" rtlCol="0" anchor="t">
            <a:spAutoFit/>
          </a:bodyPr>
          <a:lstStyle/>
          <a:p>
            <a:pPr algn="l">
              <a:lnSpc>
                <a:spcPts val="1400"/>
              </a:lnSpc>
              <a:defRPr/>
            </a:pPr>
            <a:r>
              <a:rPr lang="en-US" sz="1000">
                <a:solidFill>
                  <a:srgbClr val="000000"/>
                </a:solidFill>
                <a:latin typeface="Canva Sans"/>
              </a:rPr>
              <a:t>Wolfgang Pfeffer</a:t>
            </a:r>
            <a:endParaRPr/>
          </a:p>
          <a:p>
            <a:pPr algn="l">
              <a:lnSpc>
                <a:spcPts val="1400"/>
              </a:lnSpc>
              <a:defRPr/>
            </a:pPr>
            <a:r>
              <a:rPr lang="en-US" sz="1000">
                <a:solidFill>
                  <a:srgbClr val="000000"/>
                </a:solidFill>
                <a:latin typeface="Canva Sans"/>
              </a:rPr>
              <a:t>www.vereinsknowhow.de</a:t>
            </a:r>
            <a:endParaRPr lang="en-US" sz="1000">
              <a:solidFill>
                <a:srgbClr val="000000"/>
              </a:solidFill>
              <a:latin typeface="Canva Sans"/>
            </a:endParaRPr>
          </a:p>
        </p:txBody>
      </p:sp>
      <p:sp>
        <p:nvSpPr>
          <p:cNvPr id="12" name="TextBox 12" hidden="0"/>
          <p:cNvSpPr txBox="1"/>
          <p:nvPr isPhoto="0" userDrawn="0"/>
        </p:nvSpPr>
        <p:spPr bwMode="auto">
          <a:xfrm>
            <a:off x="1016406" y="2156368"/>
            <a:ext cx="4004310" cy="864660"/>
          </a:xfrm>
          <a:prstGeom prst="rect">
            <a:avLst/>
          </a:prstGeom>
        </p:spPr>
        <p:txBody>
          <a:bodyPr wrap="square" lIns="0" tIns="0" rIns="0" bIns="0" rtlCol="0" anchor="t">
            <a:spAutoFit/>
          </a:bodyPr>
          <a:lstStyle/>
          <a:p>
            <a:pPr algn="ctr">
              <a:lnSpc>
                <a:spcPts val="3499"/>
              </a:lnSpc>
              <a:defRPr/>
            </a:pPr>
            <a:r>
              <a:rPr lang="en-US" sz="2500">
                <a:solidFill>
                  <a:srgbClr val="FF0000"/>
                </a:solidFill>
                <a:latin typeface="Montserrat"/>
              </a:rPr>
              <a:t>Legal steps per country to be added</a:t>
            </a:r>
            <a:endParaRPr/>
          </a:p>
        </p:txBody>
      </p:sp>
      <p:cxnSp>
        <p:nvCxnSpPr>
          <p:cNvPr id="3" name="Straight Connector 2" hidden="0"/>
          <p:cNvCxnSpPr>
            <a:cxnSpLocks/>
          </p:cNvCxnSpPr>
          <p:nvPr isPhoto="0" userDrawn="0"/>
        </p:nvCxnSpPr>
        <p:spPr bwMode="auto">
          <a:xfrm>
            <a:off x="350195" y="355059"/>
            <a:ext cx="0" cy="6250022"/>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5" name="Picture 4" hidden="0"/>
          <p:cNvPicPr>
            <a:picLocks noChangeAspect="1"/>
          </p:cNvPicPr>
          <p:nvPr isPhoto="0" userDrawn="0"/>
        </p:nvPicPr>
        <p:blipFill>
          <a:blip r:embed="rId3"/>
          <a:stretch/>
        </p:blipFill>
        <p:spPr bwMode="auto">
          <a:xfrm>
            <a:off x="6705600" y="5686425"/>
            <a:ext cx="3048000" cy="16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ONLYOFFICE/7.0.0.132</Application>
  <DocSecurity>0</DocSecurity>
  <PresentationFormat>Custom</PresentationFormat>
  <Paragraphs>0</Paragraphs>
  <Slides>19</Slides>
  <Notes>19</Notes>
  <HiddenSlides>0</HiddenSlides>
  <MMClips>2</MMClips>
  <ScaleCrop>0</ScaleCrop>
  <HeadingPairs>
    <vt:vector size="4" baseType="variant">
      <vt:variant>
        <vt:lpstr>Theme</vt:lpstr>
      </vt:variant>
      <vt:variant>
        <vt:i4>1</vt:i4>
      </vt:variant>
      <vt:variant>
        <vt:lpstr>Slide Titles</vt:lpstr>
      </vt:variant>
      <vt:variant>
        <vt:i4>19</vt:i4>
      </vt:variant>
    </vt:vector>
  </HeadingPairs>
  <TitlesOfParts>
    <vt:vector size="20"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ModuleAspkects of Civic Engagement_P.pptx</dc:title>
  <dc:subject/>
  <dc:creator>Stefan</dc:creator>
  <cp:keywords/>
  <dc:description/>
  <dc:identifier>DAFM3Ctk46s</dc:identifier>
  <dc:language/>
  <cp:lastModifiedBy>Sonja Jochum</cp:lastModifiedBy>
  <cp:revision>18</cp:revision>
  <dcterms:created xsi:type="dcterms:W3CDTF">2006-08-16T00:00:00Z</dcterms:created>
  <dcterms:modified xsi:type="dcterms:W3CDTF">2022-11-21T10:22:36Z</dcterms:modified>
  <cp:category/>
  <cp:contentStatus/>
  <cp:version/>
</cp:coreProperties>
</file>