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753600" cy="7315200"/>
  <p:notesSz cx="9753600" cy="7315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</p:embeddedFont>
    <p:embeddedFont>
      <p:font typeface="Montserrat Bold" panose="00000800000000000000" pitchFamily="2" charset="0"/>
      <p:bold r:id="rId26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66" d="100"/>
          <a:sy n="66" d="100"/>
        </p:scale>
        <p:origin x="114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Fare clic per modificare lo stile del titolo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Fare clic per modificare gli stili di testo Master</a:t>
            </a:r>
            <a:endParaRPr/>
          </a:p>
          <a:p>
            <a:pPr lvl="1">
              <a:defRPr/>
            </a:pPr>
            <a:r>
              <a:rPr lang="en-US"/>
              <a:t>Secondo livello</a:t>
            </a:r>
            <a:endParaRPr/>
          </a:p>
          <a:p>
            <a:pPr lvl="2">
              <a:defRPr/>
            </a:pPr>
            <a:r>
              <a:rPr lang="en-US"/>
              <a:t>Terzo livello</a:t>
            </a:r>
            <a:endParaRPr/>
          </a:p>
          <a:p>
            <a:pPr lvl="3">
              <a:defRPr/>
            </a:pPr>
            <a:r>
              <a:rPr lang="en-US"/>
              <a:t>Quarto livello</a:t>
            </a:r>
            <a:endParaRPr/>
          </a:p>
          <a:p>
            <a:pPr lvl="4">
              <a:defRPr/>
            </a:pPr>
            <a:r>
              <a:rPr lang="en-US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i33keX_P2o" TargetMode="External"/><Relationship Id="rId2" Type="http://schemas.openxmlformats.org/officeDocument/2006/relationships/hyperlink" Target="https://www.youtube.com/watch?v=ZGXZlVyvUT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OyeDRhwZkP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oro.gov.it/temi-e-priorita/immigrazione/focus-on/registro-associazioni-ed-enti/Pagine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siamosolidali.it/?utm_source=google&amp;utm_medium=adv&amp;utm_campaign=siamosolidali&amp;gclid=Cj0KCQiAm5ycBhCXARIsAPldzoULkAaK_xVROh6A6QSnHChtYY5LuhnceAcgccDWUPOEltDWFNYK7xcaAj4WEALw_wcB" TargetMode="External"/><Relationship Id="rId4" Type="http://schemas.openxmlformats.org/officeDocument/2006/relationships/hyperlink" Target="http://conngi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eteiligungsportal.baden-wuerttemberg.de/de/startsei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dt-zuerich.ch/prd/en/index/urban-development/socio-spatial-development-unit/inclusion-of-quarters/participation-processes/e-participation.html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un.org/esa/desa/papers/2020/wp163_20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eu.europa.eu/?locale=en" TargetMode="External"/><Relationship Id="rId5" Type="http://schemas.openxmlformats.org/officeDocument/2006/relationships/hyperlink" Target="https://docs.decidim.org/en/features/participatory-spaces.html" TargetMode="External"/><Relationship Id="rId4" Type="http://schemas.openxmlformats.org/officeDocument/2006/relationships/hyperlink" Target="https://www.europarl.europa.eu/RegData/etudes/etudes/join/2011/471584/IPOL-JOIN_ET(2011)471584_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ianonprofit.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vot.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847748" y="0"/>
            <a:ext cx="6905852" cy="7315200"/>
            <a:chOff x="0" y="0"/>
            <a:chExt cx="9207803" cy="97536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9207754" cy="9753600"/>
            </a:xfrm>
            <a:custGeom>
              <a:avLst/>
              <a:gdLst/>
              <a:ahLst/>
              <a:cxnLst/>
              <a:rect l="l" t="t" r="r" b="b"/>
              <a:pathLst>
                <a:path w="9207754" h="9753600" extrusionOk="0">
                  <a:moveTo>
                    <a:pt x="0" y="0"/>
                  </a:moveTo>
                  <a:lnTo>
                    <a:pt x="9207754" y="0"/>
                  </a:lnTo>
                  <a:lnTo>
                    <a:pt x="9207754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DCF6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118" b="200"/>
          <a:stretch/>
        </p:blipFill>
        <p:spPr bwMode="auto">
          <a:xfrm>
            <a:off x="5301222" y="2238139"/>
            <a:ext cx="4452378" cy="50097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715" b="1167"/>
          <a:stretch/>
        </p:blipFill>
        <p:spPr bwMode="auto">
          <a:xfrm>
            <a:off x="8008715" y="162749"/>
            <a:ext cx="1325390" cy="1036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563" b="563"/>
          <a:stretch/>
        </p:blipFill>
        <p:spPr bwMode="auto">
          <a:xfrm>
            <a:off x="0" y="6234410"/>
            <a:ext cx="1927337" cy="10134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 bwMode="auto">
          <a:xfrm>
            <a:off x="963668" y="1006037"/>
            <a:ext cx="711685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  <a:defRPr/>
            </a:pPr>
            <a:r>
              <a:rPr lang="en-US" sz="5000" dirty="0">
                <a:solidFill>
                  <a:srgbClr val="0C45A6"/>
                </a:solidFill>
                <a:latin typeface="+mj-lt"/>
              </a:rPr>
              <a:t>Modulo: </a:t>
            </a:r>
            <a:endParaRPr dirty="0"/>
          </a:p>
          <a:p>
            <a:pPr algn="l">
              <a:lnSpc>
                <a:spcPts val="5400"/>
              </a:lnSpc>
              <a:defRPr/>
            </a:pPr>
            <a:r>
              <a:rPr lang="en-US" sz="5000" dirty="0" err="1">
                <a:solidFill>
                  <a:srgbClr val="0C45A6"/>
                </a:solidFill>
                <a:latin typeface="+mj-lt"/>
              </a:rPr>
              <a:t>Aspetti</a:t>
            </a:r>
            <a:r>
              <a:rPr lang="en-US" sz="5000" dirty="0">
                <a:solidFill>
                  <a:srgbClr val="0C45A6"/>
                </a:solidFill>
                <a:latin typeface="+mj-lt"/>
              </a:rPr>
              <a:t> </a:t>
            </a:r>
            <a:r>
              <a:rPr lang="en-US" sz="5000" dirty="0" err="1">
                <a:solidFill>
                  <a:srgbClr val="0C45A6"/>
                </a:solidFill>
                <a:latin typeface="+mj-lt"/>
              </a:rPr>
              <a:t>dell'impegno</a:t>
            </a:r>
            <a:r>
              <a:rPr lang="en-US" sz="5000" dirty="0">
                <a:solidFill>
                  <a:srgbClr val="0C45A6"/>
                </a:solidFill>
                <a:latin typeface="+mj-lt"/>
              </a:rPr>
              <a:t> </a:t>
            </a:r>
            <a:r>
              <a:rPr lang="en-US" sz="5000" dirty="0" err="1">
                <a:solidFill>
                  <a:srgbClr val="0C45A6"/>
                </a:solidFill>
                <a:latin typeface="+mj-lt"/>
              </a:rPr>
              <a:t>civico</a:t>
            </a:r>
            <a:r>
              <a:rPr lang="en-US" sz="5000" dirty="0">
                <a:solidFill>
                  <a:srgbClr val="0C45A6"/>
                </a:solidFill>
                <a:latin typeface="+mj-lt"/>
              </a:rPr>
              <a:t> </a:t>
            </a:r>
            <a:endParaRPr dirty="0"/>
          </a:p>
        </p:txBody>
      </p:sp>
      <p:pic>
        <p:nvPicPr>
          <p:cNvPr id="8" name="Picture 7" descr="Text&#10;&#10;Description automatically generated"/>
          <p:cNvPicPr/>
          <p:nvPr/>
        </p:nvPicPr>
        <p:blipFill>
          <a:blip r:embed="rId5"/>
          <a:stretch/>
        </p:blipFill>
        <p:spPr bwMode="auto">
          <a:xfrm>
            <a:off x="250833" y="298813"/>
            <a:ext cx="2416167" cy="539387"/>
          </a:xfrm>
          <a:prstGeom prst="rect">
            <a:avLst/>
          </a:prstGeom>
        </p:spPr>
      </p:pic>
      <p:sp>
        <p:nvSpPr>
          <p:cNvPr id="9" name="Textfeld 7"/>
          <p:cNvSpPr txBox="1"/>
          <p:nvPr/>
        </p:nvSpPr>
        <p:spPr bwMode="auto">
          <a:xfrm>
            <a:off x="1676400" y="6167058"/>
            <a:ext cx="3759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000" i="1"/>
              <a:t>Il progetto è cofinanziato dal Fondo per l'asilo, la migrazione e l'integrazione dell'Unione Europea. </a:t>
            </a:r>
            <a:r>
              <a:rPr lang="en-US" sz="1000" b="0" i="1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contenuto di questa presentazione rappresenta esclusivamente il punto di vista del partenariato del progetto EMVI ed è di loro esclusiva responsabilità. La Commissione europea non si assume alcuna responsabilità per l'uso che può essere fatto delle informazioni in essa contenute.</a:t>
            </a:r>
            <a:endParaRPr lang="de-AT" sz="1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769429" y="147670"/>
            <a:ext cx="774921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5080">
              <a:lnSpc>
                <a:spcPts val="1880"/>
              </a:lnSpc>
              <a:spcBef>
                <a:spcPts val="1270"/>
              </a:spcBef>
              <a:defRPr/>
            </a:pPr>
            <a:r>
              <a:rPr lang="en-GB" sz="1800">
                <a:latin typeface="Calibri"/>
                <a:ea typeface="Calibri"/>
                <a:cs typeface="Times New Roman"/>
              </a:rPr>
              <a:t>METODO: Avviare un'associazione</a:t>
            </a:r>
            <a:endParaRPr lang="de-DE" sz="1800">
              <a:latin typeface="Calibri"/>
              <a:ea typeface="Calibri"/>
              <a:cs typeface="Times New Roman"/>
            </a:endParaRPr>
          </a:p>
          <a:p>
            <a:pPr marL="137160" marR="5080">
              <a:lnSpc>
                <a:spcPts val="1880"/>
              </a:lnSpc>
              <a:spcBef>
                <a:spcPts val="1270"/>
              </a:spcBef>
              <a:defRPr/>
            </a:pPr>
            <a:endParaRPr lang="de-DE" sz="1800" b="1" spc="-195">
              <a:solidFill>
                <a:srgbClr val="0C45A6"/>
              </a:solidFill>
              <a:cs typeface="Tahoma"/>
            </a:endParaRPr>
          </a:p>
        </p:txBody>
      </p:sp>
      <p:grpSp>
        <p:nvGrpSpPr>
          <p:cNvPr id="6" name="object 2"/>
          <p:cNvGrpSpPr/>
          <p:nvPr/>
        </p:nvGrpSpPr>
        <p:grpSpPr bwMode="auto">
          <a:xfrm>
            <a:off x="685151" y="1107039"/>
            <a:ext cx="647065" cy="390563"/>
            <a:chOff x="203136" y="1982266"/>
            <a:chExt cx="647065" cy="390563"/>
          </a:xfrm>
        </p:grpSpPr>
        <p:sp>
          <p:nvSpPr>
            <p:cNvPr id="7" name="object 3"/>
            <p:cNvSpPr/>
            <p:nvPr/>
          </p:nvSpPr>
          <p:spPr bwMode="auto">
            <a:xfrm>
              <a:off x="203136" y="1982266"/>
              <a:ext cx="647065" cy="324485"/>
            </a:xfrm>
            <a:custGeom>
              <a:avLst/>
              <a:gdLst/>
              <a:ahLst/>
              <a:cxnLst/>
              <a:rect l="l" t="t" r="r" b="b"/>
              <a:pathLst>
                <a:path w="647065" h="324485" extrusionOk="0">
                  <a:moveTo>
                    <a:pt x="310921" y="289814"/>
                  </a:moveTo>
                  <a:lnTo>
                    <a:pt x="298627" y="242417"/>
                  </a:lnTo>
                  <a:lnTo>
                    <a:pt x="267347" y="209232"/>
                  </a:lnTo>
                  <a:lnTo>
                    <a:pt x="224637" y="187579"/>
                  </a:lnTo>
                  <a:lnTo>
                    <a:pt x="240639" y="171246"/>
                  </a:lnTo>
                  <a:lnTo>
                    <a:pt x="252818" y="151828"/>
                  </a:lnTo>
                  <a:lnTo>
                    <a:pt x="260565" y="129946"/>
                  </a:lnTo>
                  <a:lnTo>
                    <a:pt x="263283" y="106172"/>
                  </a:lnTo>
                  <a:lnTo>
                    <a:pt x="254800" y="64846"/>
                  </a:lnTo>
                  <a:lnTo>
                    <a:pt x="231698" y="31102"/>
                  </a:lnTo>
                  <a:lnTo>
                    <a:pt x="197421" y="8343"/>
                  </a:lnTo>
                  <a:lnTo>
                    <a:pt x="155448" y="0"/>
                  </a:lnTo>
                  <a:lnTo>
                    <a:pt x="113474" y="8343"/>
                  </a:lnTo>
                  <a:lnTo>
                    <a:pt x="79197" y="31102"/>
                  </a:lnTo>
                  <a:lnTo>
                    <a:pt x="56095" y="64846"/>
                  </a:lnTo>
                  <a:lnTo>
                    <a:pt x="47625" y="106172"/>
                  </a:lnTo>
                  <a:lnTo>
                    <a:pt x="50342" y="129946"/>
                  </a:lnTo>
                  <a:lnTo>
                    <a:pt x="58089" y="151828"/>
                  </a:lnTo>
                  <a:lnTo>
                    <a:pt x="70269" y="171246"/>
                  </a:lnTo>
                  <a:lnTo>
                    <a:pt x="86271" y="187579"/>
                  </a:lnTo>
                  <a:lnTo>
                    <a:pt x="74498" y="192049"/>
                  </a:lnTo>
                  <a:lnTo>
                    <a:pt x="25781" y="224739"/>
                  </a:lnTo>
                  <a:lnTo>
                    <a:pt x="3568" y="261835"/>
                  </a:lnTo>
                  <a:lnTo>
                    <a:pt x="0" y="289839"/>
                  </a:lnTo>
                  <a:lnTo>
                    <a:pt x="520" y="296494"/>
                  </a:lnTo>
                  <a:lnTo>
                    <a:pt x="35687" y="314833"/>
                  </a:lnTo>
                  <a:lnTo>
                    <a:pt x="112598" y="322922"/>
                  </a:lnTo>
                  <a:lnTo>
                    <a:pt x="155448" y="324015"/>
                  </a:lnTo>
                  <a:lnTo>
                    <a:pt x="198412" y="322922"/>
                  </a:lnTo>
                  <a:lnTo>
                    <a:pt x="238671" y="319773"/>
                  </a:lnTo>
                  <a:lnTo>
                    <a:pt x="308102" y="308152"/>
                  </a:lnTo>
                  <a:lnTo>
                    <a:pt x="310451" y="296443"/>
                  </a:lnTo>
                  <a:lnTo>
                    <a:pt x="310921" y="289814"/>
                  </a:lnTo>
                  <a:close/>
                </a:path>
                <a:path w="647065" h="324485" extrusionOk="0">
                  <a:moveTo>
                    <a:pt x="647014" y="289814"/>
                  </a:moveTo>
                  <a:lnTo>
                    <a:pt x="634720" y="242417"/>
                  </a:lnTo>
                  <a:lnTo>
                    <a:pt x="603453" y="209232"/>
                  </a:lnTo>
                  <a:lnTo>
                    <a:pt x="560730" y="187579"/>
                  </a:lnTo>
                  <a:lnTo>
                    <a:pt x="576732" y="171246"/>
                  </a:lnTo>
                  <a:lnTo>
                    <a:pt x="588911" y="151828"/>
                  </a:lnTo>
                  <a:lnTo>
                    <a:pt x="596658" y="129946"/>
                  </a:lnTo>
                  <a:lnTo>
                    <a:pt x="599376" y="106172"/>
                  </a:lnTo>
                  <a:lnTo>
                    <a:pt x="590892" y="64846"/>
                  </a:lnTo>
                  <a:lnTo>
                    <a:pt x="567791" y="31102"/>
                  </a:lnTo>
                  <a:lnTo>
                    <a:pt x="533514" y="8343"/>
                  </a:lnTo>
                  <a:lnTo>
                    <a:pt x="491540" y="0"/>
                  </a:lnTo>
                  <a:lnTo>
                    <a:pt x="449567" y="8343"/>
                  </a:lnTo>
                  <a:lnTo>
                    <a:pt x="415290" y="31102"/>
                  </a:lnTo>
                  <a:lnTo>
                    <a:pt x="392188" y="64846"/>
                  </a:lnTo>
                  <a:lnTo>
                    <a:pt x="383717" y="106172"/>
                  </a:lnTo>
                  <a:lnTo>
                    <a:pt x="386435" y="129946"/>
                  </a:lnTo>
                  <a:lnTo>
                    <a:pt x="394182" y="151828"/>
                  </a:lnTo>
                  <a:lnTo>
                    <a:pt x="406361" y="171246"/>
                  </a:lnTo>
                  <a:lnTo>
                    <a:pt x="422363" y="187579"/>
                  </a:lnTo>
                  <a:lnTo>
                    <a:pt x="410591" y="192049"/>
                  </a:lnTo>
                  <a:lnTo>
                    <a:pt x="361873" y="224739"/>
                  </a:lnTo>
                  <a:lnTo>
                    <a:pt x="339661" y="261835"/>
                  </a:lnTo>
                  <a:lnTo>
                    <a:pt x="336092" y="289839"/>
                  </a:lnTo>
                  <a:lnTo>
                    <a:pt x="336613" y="296494"/>
                  </a:lnTo>
                  <a:lnTo>
                    <a:pt x="371779" y="314833"/>
                  </a:lnTo>
                  <a:lnTo>
                    <a:pt x="448691" y="322922"/>
                  </a:lnTo>
                  <a:lnTo>
                    <a:pt x="491540" y="324015"/>
                  </a:lnTo>
                  <a:lnTo>
                    <a:pt x="534504" y="322922"/>
                  </a:lnTo>
                  <a:lnTo>
                    <a:pt x="574763" y="319773"/>
                  </a:lnTo>
                  <a:lnTo>
                    <a:pt x="644194" y="308152"/>
                  </a:lnTo>
                  <a:lnTo>
                    <a:pt x="646544" y="296443"/>
                  </a:lnTo>
                  <a:lnTo>
                    <a:pt x="647014" y="289814"/>
                  </a:lnTo>
                  <a:close/>
                </a:path>
              </a:pathLst>
            </a:custGeom>
            <a:solidFill>
              <a:srgbClr val="28777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4"/>
            <p:cNvSpPr/>
            <p:nvPr/>
          </p:nvSpPr>
          <p:spPr bwMode="auto">
            <a:xfrm>
              <a:off x="361386" y="2028024"/>
              <a:ext cx="330835" cy="344805"/>
            </a:xfrm>
            <a:custGeom>
              <a:avLst/>
              <a:gdLst/>
              <a:ahLst/>
              <a:cxnLst/>
              <a:rect l="l" t="t" r="r" b="b"/>
              <a:pathLst>
                <a:path w="330834" h="344805" extrusionOk="0">
                  <a:moveTo>
                    <a:pt x="165259" y="344422"/>
                  </a:moveTo>
                  <a:lnTo>
                    <a:pt x="119702" y="343267"/>
                  </a:lnTo>
                  <a:lnTo>
                    <a:pt x="77000" y="339944"/>
                  </a:lnTo>
                  <a:lnTo>
                    <a:pt x="37938" y="334663"/>
                  </a:lnTo>
                  <a:lnTo>
                    <a:pt x="1671" y="321671"/>
                  </a:lnTo>
                  <a:lnTo>
                    <a:pt x="0" y="308110"/>
                  </a:lnTo>
                  <a:lnTo>
                    <a:pt x="10" y="300451"/>
                  </a:lnTo>
                  <a:lnTo>
                    <a:pt x="13084" y="257682"/>
                  </a:lnTo>
                  <a:lnTo>
                    <a:pt x="46314" y="222415"/>
                  </a:lnTo>
                  <a:lnTo>
                    <a:pt x="91705" y="199394"/>
                  </a:lnTo>
                  <a:lnTo>
                    <a:pt x="74697" y="182028"/>
                  </a:lnTo>
                  <a:lnTo>
                    <a:pt x="61753" y="161398"/>
                  </a:lnTo>
                  <a:lnTo>
                    <a:pt x="53515" y="138130"/>
                  </a:lnTo>
                  <a:lnTo>
                    <a:pt x="50626" y="112850"/>
                  </a:lnTo>
                  <a:lnTo>
                    <a:pt x="59634" y="68925"/>
                  </a:lnTo>
                  <a:lnTo>
                    <a:pt x="84199" y="33054"/>
                  </a:lnTo>
                  <a:lnTo>
                    <a:pt x="120636" y="8868"/>
                  </a:lnTo>
                  <a:lnTo>
                    <a:pt x="165259" y="0"/>
                  </a:lnTo>
                  <a:lnTo>
                    <a:pt x="209873" y="8868"/>
                  </a:lnTo>
                  <a:lnTo>
                    <a:pt x="246306" y="33054"/>
                  </a:lnTo>
                  <a:lnTo>
                    <a:pt x="270869" y="68925"/>
                  </a:lnTo>
                  <a:lnTo>
                    <a:pt x="279876" y="112850"/>
                  </a:lnTo>
                  <a:lnTo>
                    <a:pt x="276989" y="138130"/>
                  </a:lnTo>
                  <a:lnTo>
                    <a:pt x="268754" y="161397"/>
                  </a:lnTo>
                  <a:lnTo>
                    <a:pt x="255812" y="182025"/>
                  </a:lnTo>
                  <a:lnTo>
                    <a:pt x="238805" y="199387"/>
                  </a:lnTo>
                  <a:lnTo>
                    <a:pt x="251317" y="204135"/>
                  </a:lnTo>
                  <a:lnTo>
                    <a:pt x="303123" y="238902"/>
                  </a:lnTo>
                  <a:lnTo>
                    <a:pt x="326732" y="278337"/>
                  </a:lnTo>
                  <a:lnTo>
                    <a:pt x="330524" y="308075"/>
                  </a:lnTo>
                  <a:lnTo>
                    <a:pt x="330022" y="315114"/>
                  </a:lnTo>
                  <a:lnTo>
                    <a:pt x="292847" y="334618"/>
                  </a:lnTo>
                  <a:lnTo>
                    <a:pt x="253715" y="339921"/>
                  </a:lnTo>
                  <a:lnTo>
                    <a:pt x="210921" y="343261"/>
                  </a:lnTo>
                  <a:lnTo>
                    <a:pt x="165259" y="344422"/>
                  </a:lnTo>
                  <a:close/>
                </a:path>
              </a:pathLst>
            </a:custGeom>
            <a:solidFill>
              <a:srgbClr val="40BE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5"/>
          <p:cNvGrpSpPr/>
          <p:nvPr/>
        </p:nvGrpSpPr>
        <p:grpSpPr bwMode="auto">
          <a:xfrm>
            <a:off x="810065" y="1839293"/>
            <a:ext cx="581660" cy="581660"/>
            <a:chOff x="234345" y="2549278"/>
            <a:chExt cx="581660" cy="581660"/>
          </a:xfrm>
        </p:grpSpPr>
        <p:sp>
          <p:nvSpPr>
            <p:cNvPr id="12" name="object 6"/>
            <p:cNvSpPr/>
            <p:nvPr/>
          </p:nvSpPr>
          <p:spPr bwMode="auto">
            <a:xfrm>
              <a:off x="234345" y="2549278"/>
              <a:ext cx="581660" cy="581660"/>
            </a:xfrm>
            <a:custGeom>
              <a:avLst/>
              <a:gdLst/>
              <a:ahLst/>
              <a:cxnLst/>
              <a:rect l="l" t="t" r="r" b="b"/>
              <a:pathLst>
                <a:path w="581660" h="581660" extrusionOk="0">
                  <a:moveTo>
                    <a:pt x="290541" y="581083"/>
                  </a:moveTo>
                  <a:lnTo>
                    <a:pt x="243415" y="577280"/>
                  </a:lnTo>
                  <a:lnTo>
                    <a:pt x="198710" y="566270"/>
                  </a:lnTo>
                  <a:lnTo>
                    <a:pt x="157023" y="548652"/>
                  </a:lnTo>
                  <a:lnTo>
                    <a:pt x="118954" y="525024"/>
                  </a:lnTo>
                  <a:lnTo>
                    <a:pt x="85100" y="495983"/>
                  </a:lnTo>
                  <a:lnTo>
                    <a:pt x="56059" y="462129"/>
                  </a:lnTo>
                  <a:lnTo>
                    <a:pt x="32430" y="424059"/>
                  </a:lnTo>
                  <a:lnTo>
                    <a:pt x="14812" y="382373"/>
                  </a:lnTo>
                  <a:lnTo>
                    <a:pt x="3802" y="337667"/>
                  </a:lnTo>
                  <a:lnTo>
                    <a:pt x="0" y="290541"/>
                  </a:lnTo>
                  <a:lnTo>
                    <a:pt x="3802" y="243415"/>
                  </a:lnTo>
                  <a:lnTo>
                    <a:pt x="14812" y="198710"/>
                  </a:lnTo>
                  <a:lnTo>
                    <a:pt x="32430" y="157023"/>
                  </a:lnTo>
                  <a:lnTo>
                    <a:pt x="56059" y="118954"/>
                  </a:lnTo>
                  <a:lnTo>
                    <a:pt x="85100" y="85100"/>
                  </a:lnTo>
                  <a:lnTo>
                    <a:pt x="118954" y="56059"/>
                  </a:lnTo>
                  <a:lnTo>
                    <a:pt x="157023" y="32430"/>
                  </a:lnTo>
                  <a:lnTo>
                    <a:pt x="198710" y="14812"/>
                  </a:lnTo>
                  <a:lnTo>
                    <a:pt x="243415" y="3802"/>
                  </a:lnTo>
                  <a:lnTo>
                    <a:pt x="290541" y="0"/>
                  </a:lnTo>
                  <a:lnTo>
                    <a:pt x="337667" y="3802"/>
                  </a:lnTo>
                  <a:lnTo>
                    <a:pt x="382373" y="14812"/>
                  </a:lnTo>
                  <a:lnTo>
                    <a:pt x="424059" y="32430"/>
                  </a:lnTo>
                  <a:lnTo>
                    <a:pt x="462129" y="56059"/>
                  </a:lnTo>
                  <a:lnTo>
                    <a:pt x="495983" y="85100"/>
                  </a:lnTo>
                  <a:lnTo>
                    <a:pt x="525024" y="118954"/>
                  </a:lnTo>
                  <a:lnTo>
                    <a:pt x="548652" y="157023"/>
                  </a:lnTo>
                  <a:lnTo>
                    <a:pt x="566270" y="198710"/>
                  </a:lnTo>
                  <a:lnTo>
                    <a:pt x="577280" y="243415"/>
                  </a:lnTo>
                  <a:lnTo>
                    <a:pt x="581083" y="290541"/>
                  </a:lnTo>
                  <a:lnTo>
                    <a:pt x="577280" y="337667"/>
                  </a:lnTo>
                  <a:lnTo>
                    <a:pt x="566270" y="382373"/>
                  </a:lnTo>
                  <a:lnTo>
                    <a:pt x="548652" y="424059"/>
                  </a:lnTo>
                  <a:lnTo>
                    <a:pt x="525024" y="462129"/>
                  </a:lnTo>
                  <a:lnTo>
                    <a:pt x="495983" y="495983"/>
                  </a:lnTo>
                  <a:lnTo>
                    <a:pt x="462129" y="525024"/>
                  </a:lnTo>
                  <a:lnTo>
                    <a:pt x="424059" y="548652"/>
                  </a:lnTo>
                  <a:lnTo>
                    <a:pt x="382373" y="566270"/>
                  </a:lnTo>
                  <a:lnTo>
                    <a:pt x="337667" y="577280"/>
                  </a:lnTo>
                  <a:lnTo>
                    <a:pt x="290541" y="581083"/>
                  </a:lnTo>
                  <a:close/>
                </a:path>
              </a:pathLst>
            </a:custGeom>
            <a:solidFill>
              <a:srgbClr val="F2675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7"/>
            <p:cNvSpPr/>
            <p:nvPr/>
          </p:nvSpPr>
          <p:spPr bwMode="auto">
            <a:xfrm>
              <a:off x="289577" y="260451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 extrusionOk="0">
                  <a:moveTo>
                    <a:pt x="235309" y="470618"/>
                  </a:moveTo>
                  <a:lnTo>
                    <a:pt x="187882" y="465838"/>
                  </a:lnTo>
                  <a:lnTo>
                    <a:pt x="143711" y="452128"/>
                  </a:lnTo>
                  <a:lnTo>
                    <a:pt x="103740" y="430434"/>
                  </a:lnTo>
                  <a:lnTo>
                    <a:pt x="68916" y="401702"/>
                  </a:lnTo>
                  <a:lnTo>
                    <a:pt x="40184" y="366877"/>
                  </a:lnTo>
                  <a:lnTo>
                    <a:pt x="18490" y="326907"/>
                  </a:lnTo>
                  <a:lnTo>
                    <a:pt x="4780" y="282735"/>
                  </a:lnTo>
                  <a:lnTo>
                    <a:pt x="0" y="235309"/>
                  </a:lnTo>
                  <a:lnTo>
                    <a:pt x="4780" y="187882"/>
                  </a:lnTo>
                  <a:lnTo>
                    <a:pt x="18490" y="143711"/>
                  </a:lnTo>
                  <a:lnTo>
                    <a:pt x="40184" y="103740"/>
                  </a:lnTo>
                  <a:lnTo>
                    <a:pt x="68916" y="68916"/>
                  </a:lnTo>
                  <a:lnTo>
                    <a:pt x="103740" y="40184"/>
                  </a:lnTo>
                  <a:lnTo>
                    <a:pt x="143711" y="18490"/>
                  </a:lnTo>
                  <a:lnTo>
                    <a:pt x="187882" y="4780"/>
                  </a:lnTo>
                  <a:lnTo>
                    <a:pt x="235309" y="0"/>
                  </a:lnTo>
                  <a:lnTo>
                    <a:pt x="282735" y="4780"/>
                  </a:lnTo>
                  <a:lnTo>
                    <a:pt x="326907" y="18490"/>
                  </a:lnTo>
                  <a:lnTo>
                    <a:pt x="366877" y="40184"/>
                  </a:lnTo>
                  <a:lnTo>
                    <a:pt x="401702" y="68916"/>
                  </a:lnTo>
                  <a:lnTo>
                    <a:pt x="430434" y="103740"/>
                  </a:lnTo>
                  <a:lnTo>
                    <a:pt x="452128" y="143711"/>
                  </a:lnTo>
                  <a:lnTo>
                    <a:pt x="465838" y="187882"/>
                  </a:lnTo>
                  <a:lnTo>
                    <a:pt x="470618" y="235309"/>
                  </a:lnTo>
                  <a:lnTo>
                    <a:pt x="465838" y="282735"/>
                  </a:lnTo>
                  <a:lnTo>
                    <a:pt x="452128" y="326907"/>
                  </a:lnTo>
                  <a:lnTo>
                    <a:pt x="430434" y="366877"/>
                  </a:lnTo>
                  <a:lnTo>
                    <a:pt x="401702" y="401702"/>
                  </a:lnTo>
                  <a:lnTo>
                    <a:pt x="366877" y="430434"/>
                  </a:lnTo>
                  <a:lnTo>
                    <a:pt x="326907" y="452128"/>
                  </a:lnTo>
                  <a:lnTo>
                    <a:pt x="282735" y="465838"/>
                  </a:lnTo>
                  <a:lnTo>
                    <a:pt x="235309" y="470618"/>
                  </a:lnTo>
                  <a:close/>
                </a:path>
              </a:pathLst>
            </a:custGeom>
            <a:solidFill>
              <a:srgbClr val="FEF1D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8"/>
            <p:cNvSpPr/>
            <p:nvPr/>
          </p:nvSpPr>
          <p:spPr bwMode="auto">
            <a:xfrm>
              <a:off x="316227" y="2631160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30" extrusionOk="0">
                  <a:moveTo>
                    <a:pt x="208659" y="0"/>
                  </a:moveTo>
                  <a:lnTo>
                    <a:pt x="208659" y="33678"/>
                  </a:lnTo>
                </a:path>
                <a:path w="417830" h="417830" extrusionOk="0">
                  <a:moveTo>
                    <a:pt x="208659" y="383640"/>
                  </a:moveTo>
                  <a:lnTo>
                    <a:pt x="208659" y="417318"/>
                  </a:lnTo>
                </a:path>
                <a:path w="417830" h="417830" extrusionOk="0">
                  <a:moveTo>
                    <a:pt x="417318" y="208659"/>
                  </a:moveTo>
                  <a:lnTo>
                    <a:pt x="383640" y="208659"/>
                  </a:lnTo>
                </a:path>
                <a:path w="417830" h="417830" extrusionOk="0">
                  <a:moveTo>
                    <a:pt x="33678" y="208659"/>
                  </a:moveTo>
                  <a:lnTo>
                    <a:pt x="0" y="208659"/>
                  </a:lnTo>
                </a:path>
                <a:path w="417830" h="417830" extrusionOk="0">
                  <a:moveTo>
                    <a:pt x="314995" y="29139"/>
                  </a:moveTo>
                  <a:lnTo>
                    <a:pt x="297833" y="58102"/>
                  </a:lnTo>
                </a:path>
                <a:path w="417830" h="417830" extrusionOk="0">
                  <a:moveTo>
                    <a:pt x="119484" y="359216"/>
                  </a:moveTo>
                  <a:lnTo>
                    <a:pt x="102323" y="388209"/>
                  </a:lnTo>
                </a:path>
                <a:path w="417830" h="417830" extrusionOk="0">
                  <a:moveTo>
                    <a:pt x="385778" y="98340"/>
                  </a:moveTo>
                  <a:lnTo>
                    <a:pt x="357195" y="116175"/>
                  </a:lnTo>
                </a:path>
                <a:path w="417830" h="417830" extrusionOk="0">
                  <a:moveTo>
                    <a:pt x="60123" y="301172"/>
                  </a:moveTo>
                  <a:lnTo>
                    <a:pt x="31540" y="318978"/>
                  </a:lnTo>
                </a:path>
                <a:path w="417830" h="417830" extrusionOk="0">
                  <a:moveTo>
                    <a:pt x="394007" y="304481"/>
                  </a:moveTo>
                  <a:lnTo>
                    <a:pt x="364107" y="289018"/>
                  </a:lnTo>
                </a:path>
                <a:path w="417830" h="417830" extrusionOk="0">
                  <a:moveTo>
                    <a:pt x="53211" y="128299"/>
                  </a:moveTo>
                  <a:lnTo>
                    <a:pt x="23311" y="112837"/>
                  </a:lnTo>
                </a:path>
                <a:path w="417830" h="417830" extrusionOk="0">
                  <a:moveTo>
                    <a:pt x="318304" y="386188"/>
                  </a:moveTo>
                  <a:lnTo>
                    <a:pt x="300616" y="357517"/>
                  </a:lnTo>
                </a:path>
                <a:path w="417830" h="417830" extrusionOk="0">
                  <a:moveTo>
                    <a:pt x="116702" y="59801"/>
                  </a:moveTo>
                  <a:lnTo>
                    <a:pt x="99014" y="31130"/>
                  </a:lnTo>
                </a:path>
                <a:path w="417830" h="417830" extrusionOk="0">
                  <a:moveTo>
                    <a:pt x="208659" y="78045"/>
                  </a:moveTo>
                  <a:lnTo>
                    <a:pt x="208659" y="183034"/>
                  </a:lnTo>
                </a:path>
                <a:path w="417830" h="417830" extrusionOk="0">
                  <a:moveTo>
                    <a:pt x="197472" y="231677"/>
                  </a:moveTo>
                  <a:lnTo>
                    <a:pt x="99014" y="328437"/>
                  </a:lnTo>
                </a:path>
              </a:pathLst>
            </a:custGeom>
            <a:grpFill/>
            <a:ln w="14642">
              <a:solidFill>
                <a:srgbClr val="24537C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9"/>
            <p:cNvSpPr/>
            <p:nvPr/>
          </p:nvSpPr>
          <p:spPr bwMode="auto">
            <a:xfrm>
              <a:off x="499262" y="281419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 extrusionOk="0">
                  <a:moveTo>
                    <a:pt x="51249" y="25624"/>
                  </a:moveTo>
                  <a:lnTo>
                    <a:pt x="49234" y="35596"/>
                  </a:lnTo>
                  <a:lnTo>
                    <a:pt x="43741" y="43741"/>
                  </a:lnTo>
                  <a:lnTo>
                    <a:pt x="35596" y="49234"/>
                  </a:lnTo>
                  <a:lnTo>
                    <a:pt x="25624" y="51249"/>
                  </a:lnTo>
                  <a:lnTo>
                    <a:pt x="15653" y="49234"/>
                  </a:lnTo>
                  <a:lnTo>
                    <a:pt x="7508" y="43741"/>
                  </a:lnTo>
                  <a:lnTo>
                    <a:pt x="2014" y="35596"/>
                  </a:lnTo>
                  <a:lnTo>
                    <a:pt x="0" y="25624"/>
                  </a:lnTo>
                  <a:lnTo>
                    <a:pt x="2014" y="15653"/>
                  </a:lnTo>
                  <a:lnTo>
                    <a:pt x="7508" y="7508"/>
                  </a:lnTo>
                  <a:lnTo>
                    <a:pt x="15653" y="2014"/>
                  </a:lnTo>
                  <a:lnTo>
                    <a:pt x="25624" y="0"/>
                  </a:lnTo>
                  <a:lnTo>
                    <a:pt x="35596" y="2014"/>
                  </a:lnTo>
                  <a:lnTo>
                    <a:pt x="43741" y="7508"/>
                  </a:lnTo>
                  <a:lnTo>
                    <a:pt x="49234" y="15653"/>
                  </a:lnTo>
                  <a:lnTo>
                    <a:pt x="51249" y="25624"/>
                  </a:lnTo>
                  <a:close/>
                </a:path>
              </a:pathLst>
            </a:custGeom>
            <a:grpFill/>
            <a:ln w="14642">
              <a:solidFill>
                <a:srgbClr val="D6282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2"/>
          <p:cNvSpPr/>
          <p:nvPr/>
        </p:nvSpPr>
        <p:spPr bwMode="auto">
          <a:xfrm>
            <a:off x="817685" y="2679330"/>
            <a:ext cx="574040" cy="571500"/>
          </a:xfrm>
          <a:custGeom>
            <a:avLst/>
            <a:gdLst/>
            <a:ahLst/>
            <a:cxnLst/>
            <a:rect l="l" t="t" r="r" b="b"/>
            <a:pathLst>
              <a:path w="574040" h="571500" extrusionOk="0">
                <a:moveTo>
                  <a:pt x="459117" y="285673"/>
                </a:moveTo>
                <a:lnTo>
                  <a:pt x="452970" y="240106"/>
                </a:lnTo>
                <a:lnTo>
                  <a:pt x="435622" y="199161"/>
                </a:lnTo>
                <a:lnTo>
                  <a:pt x="414070" y="171399"/>
                </a:lnTo>
                <a:lnTo>
                  <a:pt x="408698" y="164477"/>
                </a:lnTo>
                <a:lnTo>
                  <a:pt x="401739" y="159131"/>
                </a:lnTo>
                <a:lnTo>
                  <a:pt x="401739" y="285673"/>
                </a:lnTo>
                <a:lnTo>
                  <a:pt x="392696" y="330098"/>
                </a:lnTo>
                <a:lnTo>
                  <a:pt x="368071" y="366433"/>
                </a:lnTo>
                <a:lnTo>
                  <a:pt x="331584" y="390944"/>
                </a:lnTo>
                <a:lnTo>
                  <a:pt x="286956" y="399935"/>
                </a:lnTo>
                <a:lnTo>
                  <a:pt x="242316" y="390944"/>
                </a:lnTo>
                <a:lnTo>
                  <a:pt x="205828" y="366433"/>
                </a:lnTo>
                <a:lnTo>
                  <a:pt x="181203" y="330098"/>
                </a:lnTo>
                <a:lnTo>
                  <a:pt x="172173" y="285673"/>
                </a:lnTo>
                <a:lnTo>
                  <a:pt x="181203" y="241236"/>
                </a:lnTo>
                <a:lnTo>
                  <a:pt x="205828" y="204901"/>
                </a:lnTo>
                <a:lnTo>
                  <a:pt x="242316" y="180390"/>
                </a:lnTo>
                <a:lnTo>
                  <a:pt x="286956" y="171399"/>
                </a:lnTo>
                <a:lnTo>
                  <a:pt x="331584" y="180390"/>
                </a:lnTo>
                <a:lnTo>
                  <a:pt x="368071" y="204901"/>
                </a:lnTo>
                <a:lnTo>
                  <a:pt x="392696" y="241236"/>
                </a:lnTo>
                <a:lnTo>
                  <a:pt x="401739" y="285673"/>
                </a:lnTo>
                <a:lnTo>
                  <a:pt x="401739" y="159131"/>
                </a:lnTo>
                <a:lnTo>
                  <a:pt x="373849" y="137668"/>
                </a:lnTo>
                <a:lnTo>
                  <a:pt x="332727" y="120396"/>
                </a:lnTo>
                <a:lnTo>
                  <a:pt x="286956" y="114274"/>
                </a:lnTo>
                <a:lnTo>
                  <a:pt x="241185" y="120396"/>
                </a:lnTo>
                <a:lnTo>
                  <a:pt x="200063" y="137668"/>
                </a:lnTo>
                <a:lnTo>
                  <a:pt x="165214" y="164477"/>
                </a:lnTo>
                <a:lnTo>
                  <a:pt x="138290" y="199161"/>
                </a:lnTo>
                <a:lnTo>
                  <a:pt x="120929" y="240106"/>
                </a:lnTo>
                <a:lnTo>
                  <a:pt x="114782" y="285673"/>
                </a:lnTo>
                <a:lnTo>
                  <a:pt x="120929" y="331228"/>
                </a:lnTo>
                <a:lnTo>
                  <a:pt x="138290" y="372173"/>
                </a:lnTo>
                <a:lnTo>
                  <a:pt x="165214" y="406869"/>
                </a:lnTo>
                <a:lnTo>
                  <a:pt x="200063" y="433666"/>
                </a:lnTo>
                <a:lnTo>
                  <a:pt x="241185" y="450951"/>
                </a:lnTo>
                <a:lnTo>
                  <a:pt x="286956" y="457073"/>
                </a:lnTo>
                <a:lnTo>
                  <a:pt x="332727" y="450951"/>
                </a:lnTo>
                <a:lnTo>
                  <a:pt x="373849" y="433666"/>
                </a:lnTo>
                <a:lnTo>
                  <a:pt x="408698" y="406869"/>
                </a:lnTo>
                <a:lnTo>
                  <a:pt x="414070" y="399935"/>
                </a:lnTo>
                <a:lnTo>
                  <a:pt x="435622" y="372173"/>
                </a:lnTo>
                <a:lnTo>
                  <a:pt x="452970" y="331228"/>
                </a:lnTo>
                <a:lnTo>
                  <a:pt x="459117" y="285673"/>
                </a:lnTo>
                <a:close/>
              </a:path>
              <a:path w="574040" h="571500" extrusionOk="0">
                <a:moveTo>
                  <a:pt x="573900" y="285661"/>
                </a:moveTo>
                <a:lnTo>
                  <a:pt x="570153" y="239331"/>
                </a:lnTo>
                <a:lnTo>
                  <a:pt x="559282" y="195376"/>
                </a:lnTo>
                <a:lnTo>
                  <a:pt x="541883" y="154381"/>
                </a:lnTo>
                <a:lnTo>
                  <a:pt x="518541" y="116954"/>
                </a:lnTo>
                <a:lnTo>
                  <a:pt x="516509" y="114604"/>
                </a:lnTo>
                <a:lnTo>
                  <a:pt x="516509" y="285661"/>
                </a:lnTo>
                <a:lnTo>
                  <a:pt x="511848" y="331660"/>
                </a:lnTo>
                <a:lnTo>
                  <a:pt x="498449" y="374535"/>
                </a:lnTo>
                <a:lnTo>
                  <a:pt x="477253" y="413346"/>
                </a:lnTo>
                <a:lnTo>
                  <a:pt x="449199" y="447179"/>
                </a:lnTo>
                <a:lnTo>
                  <a:pt x="415213" y="475119"/>
                </a:lnTo>
                <a:lnTo>
                  <a:pt x="376224" y="496214"/>
                </a:lnTo>
                <a:lnTo>
                  <a:pt x="333159" y="509549"/>
                </a:lnTo>
                <a:lnTo>
                  <a:pt x="286956" y="514197"/>
                </a:lnTo>
                <a:lnTo>
                  <a:pt x="240753" y="509549"/>
                </a:lnTo>
                <a:lnTo>
                  <a:pt x="197688" y="496214"/>
                </a:lnTo>
                <a:lnTo>
                  <a:pt x="158686" y="475119"/>
                </a:lnTo>
                <a:lnTo>
                  <a:pt x="124701" y="447179"/>
                </a:lnTo>
                <a:lnTo>
                  <a:pt x="96647" y="413346"/>
                </a:lnTo>
                <a:lnTo>
                  <a:pt x="75450" y="374535"/>
                </a:lnTo>
                <a:lnTo>
                  <a:pt x="62064" y="331660"/>
                </a:lnTo>
                <a:lnTo>
                  <a:pt x="57391" y="285661"/>
                </a:lnTo>
                <a:lnTo>
                  <a:pt x="62064" y="239674"/>
                </a:lnTo>
                <a:lnTo>
                  <a:pt x="75450" y="196799"/>
                </a:lnTo>
                <a:lnTo>
                  <a:pt x="96647" y="157988"/>
                </a:lnTo>
                <a:lnTo>
                  <a:pt x="124701" y="124155"/>
                </a:lnTo>
                <a:lnTo>
                  <a:pt x="158686" y="96215"/>
                </a:lnTo>
                <a:lnTo>
                  <a:pt x="197688" y="75120"/>
                </a:lnTo>
                <a:lnTo>
                  <a:pt x="240753" y="61785"/>
                </a:lnTo>
                <a:lnTo>
                  <a:pt x="286956" y="57137"/>
                </a:lnTo>
                <a:lnTo>
                  <a:pt x="333159" y="61785"/>
                </a:lnTo>
                <a:lnTo>
                  <a:pt x="376224" y="75120"/>
                </a:lnTo>
                <a:lnTo>
                  <a:pt x="415213" y="96215"/>
                </a:lnTo>
                <a:lnTo>
                  <a:pt x="449199" y="124155"/>
                </a:lnTo>
                <a:lnTo>
                  <a:pt x="477253" y="157988"/>
                </a:lnTo>
                <a:lnTo>
                  <a:pt x="498449" y="196799"/>
                </a:lnTo>
                <a:lnTo>
                  <a:pt x="511848" y="239674"/>
                </a:lnTo>
                <a:lnTo>
                  <a:pt x="516509" y="285661"/>
                </a:lnTo>
                <a:lnTo>
                  <a:pt x="516509" y="114604"/>
                </a:lnTo>
                <a:lnTo>
                  <a:pt x="489864" y="83667"/>
                </a:lnTo>
                <a:lnTo>
                  <a:pt x="458787" y="57137"/>
                </a:lnTo>
                <a:lnTo>
                  <a:pt x="456425" y="55118"/>
                </a:lnTo>
                <a:lnTo>
                  <a:pt x="418833" y="31889"/>
                </a:lnTo>
                <a:lnTo>
                  <a:pt x="377659" y="14566"/>
                </a:lnTo>
                <a:lnTo>
                  <a:pt x="333502" y="3733"/>
                </a:lnTo>
                <a:lnTo>
                  <a:pt x="286956" y="0"/>
                </a:lnTo>
                <a:lnTo>
                  <a:pt x="240411" y="3733"/>
                </a:lnTo>
                <a:lnTo>
                  <a:pt x="196253" y="14566"/>
                </a:lnTo>
                <a:lnTo>
                  <a:pt x="155079" y="31889"/>
                </a:lnTo>
                <a:lnTo>
                  <a:pt x="117487" y="55118"/>
                </a:lnTo>
                <a:lnTo>
                  <a:pt x="84048" y="83667"/>
                </a:lnTo>
                <a:lnTo>
                  <a:pt x="55372" y="116954"/>
                </a:lnTo>
                <a:lnTo>
                  <a:pt x="32029" y="154381"/>
                </a:lnTo>
                <a:lnTo>
                  <a:pt x="14630" y="195376"/>
                </a:lnTo>
                <a:lnTo>
                  <a:pt x="3759" y="239331"/>
                </a:lnTo>
                <a:lnTo>
                  <a:pt x="0" y="285661"/>
                </a:lnTo>
                <a:lnTo>
                  <a:pt x="3759" y="332003"/>
                </a:lnTo>
                <a:lnTo>
                  <a:pt x="14630" y="375958"/>
                </a:lnTo>
                <a:lnTo>
                  <a:pt x="32029" y="416953"/>
                </a:lnTo>
                <a:lnTo>
                  <a:pt x="55372" y="454380"/>
                </a:lnTo>
                <a:lnTo>
                  <a:pt x="84048" y="487667"/>
                </a:lnTo>
                <a:lnTo>
                  <a:pt x="117487" y="516216"/>
                </a:lnTo>
                <a:lnTo>
                  <a:pt x="155079" y="539445"/>
                </a:lnTo>
                <a:lnTo>
                  <a:pt x="196253" y="556768"/>
                </a:lnTo>
                <a:lnTo>
                  <a:pt x="240411" y="567601"/>
                </a:lnTo>
                <a:lnTo>
                  <a:pt x="286956" y="571334"/>
                </a:lnTo>
                <a:lnTo>
                  <a:pt x="333502" y="567601"/>
                </a:lnTo>
                <a:lnTo>
                  <a:pt x="377659" y="556768"/>
                </a:lnTo>
                <a:lnTo>
                  <a:pt x="418833" y="539445"/>
                </a:lnTo>
                <a:lnTo>
                  <a:pt x="456425" y="516216"/>
                </a:lnTo>
                <a:lnTo>
                  <a:pt x="458787" y="514197"/>
                </a:lnTo>
                <a:lnTo>
                  <a:pt x="489864" y="487667"/>
                </a:lnTo>
                <a:lnTo>
                  <a:pt x="518541" y="454380"/>
                </a:lnTo>
                <a:lnTo>
                  <a:pt x="541883" y="416953"/>
                </a:lnTo>
                <a:lnTo>
                  <a:pt x="559282" y="375958"/>
                </a:lnTo>
                <a:lnTo>
                  <a:pt x="570153" y="332003"/>
                </a:lnTo>
                <a:lnTo>
                  <a:pt x="573900" y="285661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6"/>
          <p:cNvSpPr/>
          <p:nvPr/>
        </p:nvSpPr>
        <p:spPr bwMode="auto">
          <a:xfrm>
            <a:off x="836741" y="3572827"/>
            <a:ext cx="494030" cy="714375"/>
          </a:xfrm>
          <a:custGeom>
            <a:avLst/>
            <a:gdLst/>
            <a:ahLst/>
            <a:cxnLst/>
            <a:rect l="l" t="t" r="r" b="b"/>
            <a:pathLst>
              <a:path w="494030" h="714375" extrusionOk="0">
                <a:moveTo>
                  <a:pt x="258559" y="74180"/>
                </a:moveTo>
                <a:lnTo>
                  <a:pt x="235089" y="74180"/>
                </a:lnTo>
                <a:lnTo>
                  <a:pt x="235089" y="97878"/>
                </a:lnTo>
                <a:lnTo>
                  <a:pt x="258559" y="97878"/>
                </a:lnTo>
                <a:lnTo>
                  <a:pt x="258559" y="74180"/>
                </a:lnTo>
                <a:close/>
              </a:path>
              <a:path w="494030" h="714375" extrusionOk="0">
                <a:moveTo>
                  <a:pt x="493649" y="297383"/>
                </a:moveTo>
                <a:lnTo>
                  <a:pt x="492594" y="293954"/>
                </a:lnTo>
                <a:lnTo>
                  <a:pt x="490347" y="291452"/>
                </a:lnTo>
                <a:lnTo>
                  <a:pt x="488099" y="288861"/>
                </a:lnTo>
                <a:lnTo>
                  <a:pt x="484936" y="287426"/>
                </a:lnTo>
                <a:lnTo>
                  <a:pt x="468299" y="287426"/>
                </a:lnTo>
                <a:lnTo>
                  <a:pt x="468299" y="311124"/>
                </a:lnTo>
                <a:lnTo>
                  <a:pt x="459498" y="382206"/>
                </a:lnTo>
                <a:lnTo>
                  <a:pt x="433781" y="382206"/>
                </a:lnTo>
                <a:lnTo>
                  <a:pt x="433781" y="405904"/>
                </a:lnTo>
                <a:lnTo>
                  <a:pt x="400672" y="690232"/>
                </a:lnTo>
                <a:lnTo>
                  <a:pt x="92964" y="690232"/>
                </a:lnTo>
                <a:lnTo>
                  <a:pt x="59867" y="405904"/>
                </a:lnTo>
                <a:lnTo>
                  <a:pt x="433781" y="405904"/>
                </a:lnTo>
                <a:lnTo>
                  <a:pt x="433781" y="382206"/>
                </a:lnTo>
                <a:lnTo>
                  <a:pt x="34150" y="382206"/>
                </a:lnTo>
                <a:lnTo>
                  <a:pt x="25349" y="311124"/>
                </a:lnTo>
                <a:lnTo>
                  <a:pt x="468299" y="311124"/>
                </a:lnTo>
                <a:lnTo>
                  <a:pt x="468299" y="287426"/>
                </a:lnTo>
                <a:lnTo>
                  <a:pt x="441617" y="287426"/>
                </a:lnTo>
                <a:lnTo>
                  <a:pt x="468845" y="131152"/>
                </a:lnTo>
                <a:lnTo>
                  <a:pt x="469442" y="127723"/>
                </a:lnTo>
                <a:lnTo>
                  <a:pt x="469811" y="126199"/>
                </a:lnTo>
                <a:lnTo>
                  <a:pt x="469671" y="124536"/>
                </a:lnTo>
                <a:lnTo>
                  <a:pt x="469379" y="123012"/>
                </a:lnTo>
                <a:lnTo>
                  <a:pt x="466420" y="110934"/>
                </a:lnTo>
                <a:lnTo>
                  <a:pt x="458635" y="79273"/>
                </a:lnTo>
                <a:lnTo>
                  <a:pt x="454050" y="60579"/>
                </a:lnTo>
                <a:lnTo>
                  <a:pt x="449287" y="41236"/>
                </a:lnTo>
                <a:lnTo>
                  <a:pt x="444373" y="21221"/>
                </a:lnTo>
                <a:lnTo>
                  <a:pt x="444373" y="135318"/>
                </a:lnTo>
                <a:lnTo>
                  <a:pt x="417830" y="287426"/>
                </a:lnTo>
                <a:lnTo>
                  <a:pt x="393979" y="287426"/>
                </a:lnTo>
                <a:lnTo>
                  <a:pt x="421220" y="131152"/>
                </a:lnTo>
                <a:lnTo>
                  <a:pt x="444373" y="135318"/>
                </a:lnTo>
                <a:lnTo>
                  <a:pt x="444373" y="21221"/>
                </a:lnTo>
                <a:lnTo>
                  <a:pt x="442264" y="12636"/>
                </a:lnTo>
                <a:lnTo>
                  <a:pt x="442264" y="110934"/>
                </a:lnTo>
                <a:lnTo>
                  <a:pt x="398106" y="102997"/>
                </a:lnTo>
                <a:lnTo>
                  <a:pt x="398106" y="127127"/>
                </a:lnTo>
                <a:lnTo>
                  <a:pt x="370192" y="287426"/>
                </a:lnTo>
                <a:lnTo>
                  <a:pt x="346354" y="287426"/>
                </a:lnTo>
                <a:lnTo>
                  <a:pt x="352793" y="250596"/>
                </a:lnTo>
                <a:lnTo>
                  <a:pt x="375094" y="123012"/>
                </a:lnTo>
                <a:lnTo>
                  <a:pt x="398106" y="127127"/>
                </a:lnTo>
                <a:lnTo>
                  <a:pt x="398106" y="102997"/>
                </a:lnTo>
                <a:lnTo>
                  <a:pt x="385406" y="100698"/>
                </a:lnTo>
                <a:lnTo>
                  <a:pt x="399757" y="79273"/>
                </a:lnTo>
                <a:lnTo>
                  <a:pt x="436029" y="85661"/>
                </a:lnTo>
                <a:lnTo>
                  <a:pt x="442264" y="110934"/>
                </a:lnTo>
                <a:lnTo>
                  <a:pt x="442264" y="12636"/>
                </a:lnTo>
                <a:lnTo>
                  <a:pt x="441528" y="9626"/>
                </a:lnTo>
                <a:lnTo>
                  <a:pt x="440474" y="5092"/>
                </a:lnTo>
                <a:lnTo>
                  <a:pt x="436714" y="1574"/>
                </a:lnTo>
                <a:lnTo>
                  <a:pt x="432130" y="838"/>
                </a:lnTo>
                <a:lnTo>
                  <a:pt x="429882" y="419"/>
                </a:lnTo>
                <a:lnTo>
                  <a:pt x="429882" y="60579"/>
                </a:lnTo>
                <a:lnTo>
                  <a:pt x="414058" y="57708"/>
                </a:lnTo>
                <a:lnTo>
                  <a:pt x="425107" y="41236"/>
                </a:lnTo>
                <a:lnTo>
                  <a:pt x="429882" y="60579"/>
                </a:lnTo>
                <a:lnTo>
                  <a:pt x="429882" y="419"/>
                </a:lnTo>
                <a:lnTo>
                  <a:pt x="355841" y="102603"/>
                </a:lnTo>
                <a:lnTo>
                  <a:pt x="354101" y="107226"/>
                </a:lnTo>
                <a:lnTo>
                  <a:pt x="328980" y="250596"/>
                </a:lnTo>
                <a:lnTo>
                  <a:pt x="328980" y="192659"/>
                </a:lnTo>
                <a:lnTo>
                  <a:pt x="328980" y="168960"/>
                </a:lnTo>
                <a:lnTo>
                  <a:pt x="328980" y="145262"/>
                </a:lnTo>
                <a:lnTo>
                  <a:pt x="328980" y="126898"/>
                </a:lnTo>
                <a:lnTo>
                  <a:pt x="323710" y="121577"/>
                </a:lnTo>
                <a:lnTo>
                  <a:pt x="305498" y="121577"/>
                </a:lnTo>
                <a:lnTo>
                  <a:pt x="305498" y="145262"/>
                </a:lnTo>
                <a:lnTo>
                  <a:pt x="305498" y="168960"/>
                </a:lnTo>
                <a:lnTo>
                  <a:pt x="305498" y="192659"/>
                </a:lnTo>
                <a:lnTo>
                  <a:pt x="305498" y="287426"/>
                </a:lnTo>
                <a:lnTo>
                  <a:pt x="282028" y="287426"/>
                </a:lnTo>
                <a:lnTo>
                  <a:pt x="282028" y="192659"/>
                </a:lnTo>
                <a:lnTo>
                  <a:pt x="305498" y="192659"/>
                </a:lnTo>
                <a:lnTo>
                  <a:pt x="305498" y="168960"/>
                </a:lnTo>
                <a:lnTo>
                  <a:pt x="258559" y="168960"/>
                </a:lnTo>
                <a:lnTo>
                  <a:pt x="258559" y="192659"/>
                </a:lnTo>
                <a:lnTo>
                  <a:pt x="258559" y="287426"/>
                </a:lnTo>
                <a:lnTo>
                  <a:pt x="235089" y="287426"/>
                </a:lnTo>
                <a:lnTo>
                  <a:pt x="235089" y="192659"/>
                </a:lnTo>
                <a:lnTo>
                  <a:pt x="258559" y="192659"/>
                </a:lnTo>
                <a:lnTo>
                  <a:pt x="258559" y="168960"/>
                </a:lnTo>
                <a:lnTo>
                  <a:pt x="211607" y="168960"/>
                </a:lnTo>
                <a:lnTo>
                  <a:pt x="211607" y="192659"/>
                </a:lnTo>
                <a:lnTo>
                  <a:pt x="211607" y="287426"/>
                </a:lnTo>
                <a:lnTo>
                  <a:pt x="188137" y="287426"/>
                </a:lnTo>
                <a:lnTo>
                  <a:pt x="188137" y="267766"/>
                </a:lnTo>
                <a:lnTo>
                  <a:pt x="188137" y="258419"/>
                </a:lnTo>
                <a:lnTo>
                  <a:pt x="188137" y="192659"/>
                </a:lnTo>
                <a:lnTo>
                  <a:pt x="211607" y="192659"/>
                </a:lnTo>
                <a:lnTo>
                  <a:pt x="211607" y="168960"/>
                </a:lnTo>
                <a:lnTo>
                  <a:pt x="188137" y="168960"/>
                </a:lnTo>
                <a:lnTo>
                  <a:pt x="188137" y="145262"/>
                </a:lnTo>
                <a:lnTo>
                  <a:pt x="305498" y="145262"/>
                </a:lnTo>
                <a:lnTo>
                  <a:pt x="305498" y="121577"/>
                </a:lnTo>
                <a:lnTo>
                  <a:pt x="293395" y="121577"/>
                </a:lnTo>
                <a:lnTo>
                  <a:pt x="298462" y="113703"/>
                </a:lnTo>
                <a:lnTo>
                  <a:pt x="302272" y="105092"/>
                </a:lnTo>
                <a:lnTo>
                  <a:pt x="304673" y="95834"/>
                </a:lnTo>
                <a:lnTo>
                  <a:pt x="305498" y="86029"/>
                </a:lnTo>
                <a:lnTo>
                  <a:pt x="301929" y="65697"/>
                </a:lnTo>
                <a:lnTo>
                  <a:pt x="293268" y="50495"/>
                </a:lnTo>
                <a:lnTo>
                  <a:pt x="292074" y="48387"/>
                </a:lnTo>
                <a:lnTo>
                  <a:pt x="282028" y="39624"/>
                </a:lnTo>
                <a:lnTo>
                  <a:pt x="282028" y="86029"/>
                </a:lnTo>
                <a:lnTo>
                  <a:pt x="279260" y="99822"/>
                </a:lnTo>
                <a:lnTo>
                  <a:pt x="271703" y="111125"/>
                </a:lnTo>
                <a:lnTo>
                  <a:pt x="260502" y="118770"/>
                </a:lnTo>
                <a:lnTo>
                  <a:pt x="246824" y="121577"/>
                </a:lnTo>
                <a:lnTo>
                  <a:pt x="233133" y="118770"/>
                </a:lnTo>
                <a:lnTo>
                  <a:pt x="221945" y="111125"/>
                </a:lnTo>
                <a:lnTo>
                  <a:pt x="214388" y="99822"/>
                </a:lnTo>
                <a:lnTo>
                  <a:pt x="211607" y="86029"/>
                </a:lnTo>
                <a:lnTo>
                  <a:pt x="214388" y="72237"/>
                </a:lnTo>
                <a:lnTo>
                  <a:pt x="221945" y="60934"/>
                </a:lnTo>
                <a:lnTo>
                  <a:pt x="233133" y="53301"/>
                </a:lnTo>
                <a:lnTo>
                  <a:pt x="246824" y="50495"/>
                </a:lnTo>
                <a:lnTo>
                  <a:pt x="260502" y="53301"/>
                </a:lnTo>
                <a:lnTo>
                  <a:pt x="271703" y="60934"/>
                </a:lnTo>
                <a:lnTo>
                  <a:pt x="279260" y="72237"/>
                </a:lnTo>
                <a:lnTo>
                  <a:pt x="282028" y="86029"/>
                </a:lnTo>
                <a:lnTo>
                  <a:pt x="282028" y="39624"/>
                </a:lnTo>
                <a:lnTo>
                  <a:pt x="277190" y="35394"/>
                </a:lnTo>
                <a:lnTo>
                  <a:pt x="258559" y="28003"/>
                </a:lnTo>
                <a:lnTo>
                  <a:pt x="258559" y="3098"/>
                </a:lnTo>
                <a:lnTo>
                  <a:pt x="235089" y="3098"/>
                </a:lnTo>
                <a:lnTo>
                  <a:pt x="235089" y="28003"/>
                </a:lnTo>
                <a:lnTo>
                  <a:pt x="216458" y="35394"/>
                </a:lnTo>
                <a:lnTo>
                  <a:pt x="201574" y="48387"/>
                </a:lnTo>
                <a:lnTo>
                  <a:pt x="191706" y="65697"/>
                </a:lnTo>
                <a:lnTo>
                  <a:pt x="188137" y="86029"/>
                </a:lnTo>
                <a:lnTo>
                  <a:pt x="188976" y="95834"/>
                </a:lnTo>
                <a:lnTo>
                  <a:pt x="191376" y="105092"/>
                </a:lnTo>
                <a:lnTo>
                  <a:pt x="195186" y="113703"/>
                </a:lnTo>
                <a:lnTo>
                  <a:pt x="200240" y="121577"/>
                </a:lnTo>
                <a:lnTo>
                  <a:pt x="169938" y="121577"/>
                </a:lnTo>
                <a:lnTo>
                  <a:pt x="164668" y="126898"/>
                </a:lnTo>
                <a:lnTo>
                  <a:pt x="164668" y="258419"/>
                </a:lnTo>
                <a:lnTo>
                  <a:pt x="163525" y="251421"/>
                </a:lnTo>
                <a:lnTo>
                  <a:pt x="163385" y="250913"/>
                </a:lnTo>
                <a:lnTo>
                  <a:pt x="163156" y="250367"/>
                </a:lnTo>
                <a:lnTo>
                  <a:pt x="158026" y="221068"/>
                </a:lnTo>
                <a:lnTo>
                  <a:pt x="149872" y="174421"/>
                </a:lnTo>
                <a:lnTo>
                  <a:pt x="145923" y="151879"/>
                </a:lnTo>
                <a:lnTo>
                  <a:pt x="145923" y="287426"/>
                </a:lnTo>
                <a:lnTo>
                  <a:pt x="74307" y="287426"/>
                </a:lnTo>
                <a:lnTo>
                  <a:pt x="32270" y="46837"/>
                </a:lnTo>
                <a:lnTo>
                  <a:pt x="101638" y="34480"/>
                </a:lnTo>
                <a:lnTo>
                  <a:pt x="105752" y="57708"/>
                </a:lnTo>
                <a:lnTo>
                  <a:pt x="59499" y="65989"/>
                </a:lnTo>
                <a:lnTo>
                  <a:pt x="63627" y="89369"/>
                </a:lnTo>
                <a:lnTo>
                  <a:pt x="109740" y="81076"/>
                </a:lnTo>
                <a:lnTo>
                  <a:pt x="113830" y="104406"/>
                </a:lnTo>
                <a:lnTo>
                  <a:pt x="90716" y="108521"/>
                </a:lnTo>
                <a:lnTo>
                  <a:pt x="94843" y="131889"/>
                </a:lnTo>
                <a:lnTo>
                  <a:pt x="117957" y="127723"/>
                </a:lnTo>
                <a:lnTo>
                  <a:pt x="121945" y="151053"/>
                </a:lnTo>
                <a:lnTo>
                  <a:pt x="98971" y="155219"/>
                </a:lnTo>
                <a:lnTo>
                  <a:pt x="103047" y="178536"/>
                </a:lnTo>
                <a:lnTo>
                  <a:pt x="126072" y="174421"/>
                </a:lnTo>
                <a:lnTo>
                  <a:pt x="130149" y="197751"/>
                </a:lnTo>
                <a:lnTo>
                  <a:pt x="83934" y="206032"/>
                </a:lnTo>
                <a:lnTo>
                  <a:pt x="88011" y="229400"/>
                </a:lnTo>
                <a:lnTo>
                  <a:pt x="134277" y="221068"/>
                </a:lnTo>
                <a:lnTo>
                  <a:pt x="138264" y="244436"/>
                </a:lnTo>
                <a:lnTo>
                  <a:pt x="115252" y="248564"/>
                </a:lnTo>
                <a:lnTo>
                  <a:pt x="119380" y="271932"/>
                </a:lnTo>
                <a:lnTo>
                  <a:pt x="142481" y="267766"/>
                </a:lnTo>
                <a:lnTo>
                  <a:pt x="145923" y="287426"/>
                </a:lnTo>
                <a:lnTo>
                  <a:pt x="145923" y="151879"/>
                </a:lnTo>
                <a:lnTo>
                  <a:pt x="141693" y="127723"/>
                </a:lnTo>
                <a:lnTo>
                  <a:pt x="133540" y="81076"/>
                </a:lnTo>
                <a:lnTo>
                  <a:pt x="125387" y="34480"/>
                </a:lnTo>
                <a:lnTo>
                  <a:pt x="122631" y="18745"/>
                </a:lnTo>
                <a:lnTo>
                  <a:pt x="121615" y="12217"/>
                </a:lnTo>
                <a:lnTo>
                  <a:pt x="115481" y="7962"/>
                </a:lnTo>
                <a:lnTo>
                  <a:pt x="109156" y="9169"/>
                </a:lnTo>
                <a:lnTo>
                  <a:pt x="16675" y="25590"/>
                </a:lnTo>
                <a:lnTo>
                  <a:pt x="10210" y="26657"/>
                </a:lnTo>
                <a:lnTo>
                  <a:pt x="5994" y="32854"/>
                </a:lnTo>
                <a:lnTo>
                  <a:pt x="7188" y="39243"/>
                </a:lnTo>
                <a:lnTo>
                  <a:pt x="50469" y="287426"/>
                </a:lnTo>
                <a:lnTo>
                  <a:pt x="8699" y="287426"/>
                </a:lnTo>
                <a:lnTo>
                  <a:pt x="5537" y="288861"/>
                </a:lnTo>
                <a:lnTo>
                  <a:pt x="3289" y="291452"/>
                </a:lnTo>
                <a:lnTo>
                  <a:pt x="1054" y="293954"/>
                </a:lnTo>
                <a:lnTo>
                  <a:pt x="0" y="297383"/>
                </a:lnTo>
                <a:lnTo>
                  <a:pt x="495" y="300710"/>
                </a:lnTo>
                <a:lnTo>
                  <a:pt x="12230" y="395490"/>
                </a:lnTo>
                <a:lnTo>
                  <a:pt x="12915" y="401408"/>
                </a:lnTo>
                <a:lnTo>
                  <a:pt x="17970" y="405904"/>
                </a:lnTo>
                <a:lnTo>
                  <a:pt x="36169" y="405904"/>
                </a:lnTo>
                <a:lnTo>
                  <a:pt x="71602" y="709434"/>
                </a:lnTo>
                <a:lnTo>
                  <a:pt x="76504" y="713930"/>
                </a:lnTo>
                <a:lnTo>
                  <a:pt x="417131" y="713930"/>
                </a:lnTo>
                <a:lnTo>
                  <a:pt x="422046" y="709434"/>
                </a:lnTo>
                <a:lnTo>
                  <a:pt x="424281" y="690232"/>
                </a:lnTo>
                <a:lnTo>
                  <a:pt x="457479" y="405904"/>
                </a:lnTo>
                <a:lnTo>
                  <a:pt x="475678" y="405904"/>
                </a:lnTo>
                <a:lnTo>
                  <a:pt x="480720" y="401408"/>
                </a:lnTo>
                <a:lnTo>
                  <a:pt x="481406" y="395490"/>
                </a:lnTo>
                <a:lnTo>
                  <a:pt x="483057" y="382206"/>
                </a:lnTo>
                <a:lnTo>
                  <a:pt x="491858" y="311124"/>
                </a:lnTo>
                <a:lnTo>
                  <a:pt x="493141" y="300710"/>
                </a:lnTo>
                <a:lnTo>
                  <a:pt x="493649" y="297383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1815395" y="1163822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3-30 Persone </a:t>
            </a:r>
            <a:endParaRPr sz="1200"/>
          </a:p>
        </p:txBody>
      </p:sp>
      <p:sp>
        <p:nvSpPr>
          <p:cNvPr id="24" name="Textfeld 23"/>
          <p:cNvSpPr txBox="1"/>
          <p:nvPr/>
        </p:nvSpPr>
        <p:spPr bwMode="auto">
          <a:xfrm>
            <a:off x="1815395" y="183929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/>
              <a:t>30-40 minuti in totale, 15-20 minuti di lavoro di gruppo, 5 minuti di presentazione per gruppo di lavoro, 10 minuti di valutazione.</a:t>
            </a:r>
            <a:endParaRPr/>
          </a:p>
        </p:txBody>
      </p:sp>
      <p:sp>
        <p:nvSpPr>
          <p:cNvPr id="25" name="Textfeld 24"/>
          <p:cNvSpPr txBox="1"/>
          <p:nvPr/>
        </p:nvSpPr>
        <p:spPr bwMode="auto">
          <a:xfrm>
            <a:off x="1814022" y="264907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GB" sz="1200"/>
              <a:t>Discutere i vari aspetti della creazione di un'associazione (ad esempio, statuto/missione, consiglio direttivo, obiettivi).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GB" sz="1200"/>
              <a:t>Creazione di una prima bozza della missione dell'associazione</a:t>
            </a:r>
            <a:endParaRPr/>
          </a:p>
          <a:p>
            <a:pPr>
              <a:defRPr/>
            </a:pPr>
            <a:endParaRPr lang="en-GB" sz="1200">
              <a:latin typeface="Montserrat"/>
            </a:endParaRPr>
          </a:p>
        </p:txBody>
      </p:sp>
      <p:sp>
        <p:nvSpPr>
          <p:cNvPr id="28" name="Textfeld 27"/>
          <p:cNvSpPr txBox="1"/>
          <p:nvPr/>
        </p:nvSpPr>
        <p:spPr bwMode="auto">
          <a:xfrm>
            <a:off x="1780965" y="3657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 err="1"/>
              <a:t>Lavagna</a:t>
            </a:r>
            <a:r>
              <a:rPr lang="en-GB" sz="1200" dirty="0"/>
              <a:t> a </a:t>
            </a:r>
            <a:r>
              <a:rPr lang="en-GB" sz="1200" dirty="0" err="1"/>
              <a:t>fogli</a:t>
            </a:r>
            <a:r>
              <a:rPr lang="en-GB" sz="1200" dirty="0"/>
              <a:t> </a:t>
            </a:r>
            <a:r>
              <a:rPr lang="en-GB" sz="1200" dirty="0" err="1"/>
              <a:t>mobili</a:t>
            </a:r>
            <a:r>
              <a:rPr lang="en-GB" sz="1200" dirty="0"/>
              <a:t> o </a:t>
            </a:r>
            <a:r>
              <a:rPr lang="en-GB" sz="1200" dirty="0" err="1"/>
              <a:t>altro</a:t>
            </a:r>
            <a:r>
              <a:rPr lang="en-GB" sz="1200" dirty="0"/>
              <a:t> </a:t>
            </a:r>
            <a:r>
              <a:rPr lang="en-GB" sz="1200" dirty="0" err="1"/>
              <a:t>foglio</a:t>
            </a:r>
            <a:r>
              <a:rPr lang="en-GB" sz="1200" dirty="0"/>
              <a:t> di </a:t>
            </a:r>
            <a:r>
              <a:rPr lang="en-GB" sz="1200" dirty="0" err="1"/>
              <a:t>grandi</a:t>
            </a:r>
            <a:r>
              <a:rPr lang="en-GB" sz="1200" dirty="0"/>
              <a:t> </a:t>
            </a:r>
            <a:r>
              <a:rPr lang="en-GB" sz="1200" dirty="0" err="1"/>
              <a:t>dimensioni</a:t>
            </a:r>
            <a:r>
              <a:rPr lang="en-GB" sz="1200" dirty="0"/>
              <a:t> (A2) per il </a:t>
            </a:r>
            <a:r>
              <a:rPr lang="en-GB" sz="1200" dirty="0" err="1"/>
              <a:t>lavoro</a:t>
            </a:r>
            <a:r>
              <a:rPr lang="en-GB" sz="1200" dirty="0"/>
              <a:t> di </a:t>
            </a:r>
            <a:r>
              <a:rPr lang="en-GB" sz="1200" dirty="0" err="1"/>
              <a:t>gruppo</a:t>
            </a:r>
            <a:r>
              <a:rPr lang="en-GB" sz="1200" dirty="0"/>
              <a:t> e la </a:t>
            </a:r>
            <a:r>
              <a:rPr lang="en-GB" sz="1200" dirty="0" err="1"/>
              <a:t>presentazione</a:t>
            </a:r>
            <a:r>
              <a:rPr lang="en-GB" sz="1200" dirty="0"/>
              <a:t> </a:t>
            </a:r>
            <a:r>
              <a:rPr lang="en-GB" sz="1200" dirty="0" err="1"/>
              <a:t>dei</a:t>
            </a:r>
            <a:r>
              <a:rPr lang="en-GB" sz="1200" dirty="0"/>
              <a:t> </a:t>
            </a:r>
            <a:r>
              <a:rPr lang="en-GB" sz="1200" dirty="0" err="1"/>
              <a:t>risultati</a:t>
            </a:r>
            <a:r>
              <a:rPr lang="en-GB" sz="1200" dirty="0"/>
              <a:t>, </a:t>
            </a:r>
            <a:r>
              <a:rPr lang="en-GB" sz="1200" dirty="0" err="1"/>
              <a:t>lavagna</a:t>
            </a:r>
            <a:r>
              <a:rPr lang="en-GB" sz="1200" dirty="0"/>
              <a:t> a </a:t>
            </a:r>
            <a:r>
              <a:rPr lang="en-GB" sz="1200" dirty="0" err="1"/>
              <a:t>fogli</a:t>
            </a:r>
            <a:r>
              <a:rPr lang="en-GB" sz="1200" dirty="0"/>
              <a:t> </a:t>
            </a:r>
            <a:r>
              <a:rPr lang="en-GB" sz="1200" dirty="0" err="1"/>
              <a:t>mobili</a:t>
            </a:r>
            <a:r>
              <a:rPr lang="en-GB" sz="1200" dirty="0"/>
              <a:t> e penne.</a:t>
            </a:r>
            <a:endParaRPr dirty="0"/>
          </a:p>
        </p:txBody>
      </p:sp>
      <p:sp>
        <p:nvSpPr>
          <p:cNvPr id="29" name="Textfeld 28"/>
          <p:cNvSpPr txBox="1"/>
          <p:nvPr/>
        </p:nvSpPr>
        <p:spPr bwMode="auto">
          <a:xfrm>
            <a:off x="716150" y="4388457"/>
            <a:ext cx="6858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 err="1"/>
              <a:t>Descrizione</a:t>
            </a:r>
            <a:r>
              <a:rPr lang="en-GB" sz="1200" b="1" dirty="0"/>
              <a:t> del </a:t>
            </a:r>
            <a:r>
              <a:rPr lang="en-GB" sz="1200" b="1" dirty="0" err="1"/>
              <a:t>metodo</a:t>
            </a:r>
            <a:r>
              <a:rPr lang="en-GB" sz="1200" b="1" dirty="0"/>
              <a:t>:</a:t>
            </a:r>
            <a:endParaRPr dirty="0"/>
          </a:p>
          <a:p>
            <a:pPr>
              <a:defRPr/>
            </a:pPr>
            <a:r>
              <a:rPr lang="en-GB" sz="1200" dirty="0" err="1"/>
              <a:t>Fornire</a:t>
            </a:r>
            <a:r>
              <a:rPr lang="en-GB" sz="1200" dirty="0"/>
              <a:t> </a:t>
            </a:r>
            <a:r>
              <a:rPr lang="en-GB" sz="1200" dirty="0" err="1"/>
              <a:t>un'introduzione</a:t>
            </a:r>
            <a:r>
              <a:rPr lang="en-GB" sz="1200" dirty="0"/>
              <a:t> ai </a:t>
            </a:r>
            <a:r>
              <a:rPr lang="en-GB" sz="1200" dirty="0" err="1"/>
              <a:t>diversi</a:t>
            </a:r>
            <a:r>
              <a:rPr lang="en-GB" sz="1200" dirty="0"/>
              <a:t> </a:t>
            </a:r>
            <a:r>
              <a:rPr lang="en-GB" sz="1200" dirty="0" err="1"/>
              <a:t>aspetti</a:t>
            </a:r>
            <a:r>
              <a:rPr lang="en-GB" sz="1200" dirty="0"/>
              <a:t> </a:t>
            </a:r>
            <a:r>
              <a:rPr lang="en-GB" sz="1200" dirty="0" err="1"/>
              <a:t>legali</a:t>
            </a:r>
            <a:r>
              <a:rPr lang="en-GB" sz="1200" dirty="0"/>
              <a:t> e </a:t>
            </a:r>
            <a:r>
              <a:rPr lang="en-GB" sz="1200" dirty="0" err="1"/>
              <a:t>pratici</a:t>
            </a:r>
            <a:r>
              <a:rPr lang="en-GB" sz="1200" dirty="0"/>
              <a:t> </a:t>
            </a:r>
            <a:r>
              <a:rPr lang="en-GB" sz="1200" dirty="0" err="1"/>
              <a:t>della</a:t>
            </a:r>
            <a:r>
              <a:rPr lang="en-GB" sz="1200" dirty="0"/>
              <a:t> </a:t>
            </a:r>
            <a:r>
              <a:rPr lang="en-GB" sz="1200" dirty="0" err="1"/>
              <a:t>costituzione</a:t>
            </a:r>
            <a:r>
              <a:rPr lang="en-GB" sz="1200" dirty="0"/>
              <a:t> di </a:t>
            </a:r>
            <a:r>
              <a:rPr lang="en-GB" sz="1200" dirty="0" err="1"/>
              <a:t>un'associazione</a:t>
            </a:r>
            <a:r>
              <a:rPr lang="en-GB" sz="1200" dirty="0"/>
              <a:t>. </a:t>
            </a:r>
            <a:endParaRPr dirty="0"/>
          </a:p>
          <a:p>
            <a:pPr>
              <a:defRPr/>
            </a:pPr>
            <a:r>
              <a:rPr lang="en-GB" sz="1200" dirty="0" err="1"/>
              <a:t>Dividete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partecipanti</a:t>
            </a:r>
            <a:r>
              <a:rPr lang="en-GB" sz="1200" dirty="0"/>
              <a:t> in </a:t>
            </a:r>
            <a:r>
              <a:rPr lang="en-GB" sz="1200" dirty="0" err="1"/>
              <a:t>gruppi</a:t>
            </a:r>
            <a:r>
              <a:rPr lang="en-GB" sz="1200" dirty="0"/>
              <a:t> di </a:t>
            </a:r>
            <a:r>
              <a:rPr lang="en-GB" sz="1200" dirty="0" err="1"/>
              <a:t>massimo</a:t>
            </a:r>
            <a:r>
              <a:rPr lang="en-GB" sz="1200" dirty="0"/>
              <a:t> 5 </a:t>
            </a:r>
            <a:r>
              <a:rPr lang="en-GB" sz="1200" dirty="0" err="1"/>
              <a:t>persone</a:t>
            </a:r>
            <a:r>
              <a:rPr lang="en-GB" sz="1200" dirty="0"/>
              <a:t> e </a:t>
            </a:r>
            <a:r>
              <a:rPr lang="en-GB" sz="1200" dirty="0" err="1"/>
              <a:t>lasciate</a:t>
            </a:r>
            <a:r>
              <a:rPr lang="en-GB" sz="1200" dirty="0"/>
              <a:t> </a:t>
            </a:r>
            <a:r>
              <a:rPr lang="en-GB" sz="1200" dirty="0" err="1"/>
              <a:t>che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</a:t>
            </a:r>
            <a:r>
              <a:rPr lang="en-GB" sz="1200" dirty="0" err="1"/>
              <a:t>scambino</a:t>
            </a:r>
            <a:r>
              <a:rPr lang="en-GB" sz="1200" dirty="0"/>
              <a:t> le </a:t>
            </a:r>
            <a:r>
              <a:rPr lang="en-GB" sz="1200" dirty="0" err="1"/>
              <a:t>loro</a:t>
            </a:r>
            <a:r>
              <a:rPr lang="en-GB" sz="1200" dirty="0"/>
              <a:t> idee, </a:t>
            </a:r>
            <a:r>
              <a:rPr lang="en-GB" sz="1200" dirty="0" err="1"/>
              <a:t>sfide</a:t>
            </a:r>
            <a:r>
              <a:rPr lang="en-GB" sz="1200" dirty="0"/>
              <a:t> ed </a:t>
            </a:r>
            <a:r>
              <a:rPr lang="en-GB" sz="1200" dirty="0" err="1"/>
              <a:t>esperienze</a:t>
            </a:r>
            <a:r>
              <a:rPr lang="en-GB" sz="1200" dirty="0"/>
              <a:t>. </a:t>
            </a:r>
            <a:r>
              <a:rPr lang="en-GB" sz="1200" dirty="0" err="1"/>
              <a:t>Lasciate</a:t>
            </a:r>
            <a:r>
              <a:rPr lang="en-GB" sz="1200" dirty="0"/>
              <a:t> </a:t>
            </a:r>
            <a:r>
              <a:rPr lang="en-GB" sz="1200" dirty="0" err="1"/>
              <a:t>che</a:t>
            </a:r>
            <a:r>
              <a:rPr lang="en-GB" sz="1200" dirty="0"/>
              <a:t> </a:t>
            </a:r>
            <a:r>
              <a:rPr lang="en-GB" sz="1200" dirty="0" err="1"/>
              <a:t>ogni</a:t>
            </a:r>
            <a:r>
              <a:rPr lang="en-GB" sz="1200" dirty="0"/>
              <a:t> </a:t>
            </a:r>
            <a:r>
              <a:rPr lang="en-GB" sz="1200" dirty="0" err="1"/>
              <a:t>gruppo</a:t>
            </a:r>
            <a:r>
              <a:rPr lang="en-GB" sz="1200" dirty="0"/>
              <a:t> </a:t>
            </a:r>
            <a:r>
              <a:rPr lang="en-GB" sz="1200" dirty="0" err="1"/>
              <a:t>scelga</a:t>
            </a:r>
            <a:r>
              <a:rPr lang="en-GB" sz="1200" dirty="0"/>
              <a:t> </a:t>
            </a:r>
            <a:r>
              <a:rPr lang="en-GB" sz="1200" dirty="0" err="1"/>
              <a:t>qualcuno</a:t>
            </a:r>
            <a:r>
              <a:rPr lang="en-GB" sz="1200" dirty="0"/>
              <a:t> </a:t>
            </a:r>
            <a:r>
              <a:rPr lang="en-GB" sz="1200" dirty="0" err="1"/>
              <a:t>che</a:t>
            </a:r>
            <a:r>
              <a:rPr lang="en-GB" sz="1200" dirty="0"/>
              <a:t> </a:t>
            </a:r>
            <a:r>
              <a:rPr lang="en-GB" sz="1200" dirty="0" err="1"/>
              <a:t>possa</a:t>
            </a:r>
            <a:r>
              <a:rPr lang="en-GB" sz="1200" dirty="0"/>
              <a:t> </a:t>
            </a:r>
            <a:r>
              <a:rPr lang="en-GB" sz="1200" dirty="0" err="1"/>
              <a:t>presentare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risultati</a:t>
            </a:r>
            <a:r>
              <a:rPr lang="en-GB" sz="1200" dirty="0"/>
              <a:t>/le </a:t>
            </a:r>
            <a:r>
              <a:rPr lang="en-GB" sz="1200" dirty="0" err="1"/>
              <a:t>scoperte</a:t>
            </a:r>
            <a:r>
              <a:rPr lang="en-GB" sz="1200" dirty="0"/>
              <a:t> </a:t>
            </a:r>
            <a:r>
              <a:rPr lang="en-GB" sz="1200" dirty="0" err="1"/>
              <a:t>chiave</a:t>
            </a:r>
            <a:r>
              <a:rPr lang="en-GB" sz="1200" dirty="0"/>
              <a:t>. </a:t>
            </a:r>
            <a:r>
              <a:rPr lang="en-GB" sz="1200" dirty="0" err="1"/>
              <a:t>Valutare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risultati</a:t>
            </a:r>
            <a:r>
              <a:rPr lang="en-GB" sz="1200" dirty="0"/>
              <a:t> in </a:t>
            </a: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dirty="0" err="1"/>
              <a:t>discussione</a:t>
            </a:r>
            <a:r>
              <a:rPr lang="en-GB" sz="1200" dirty="0"/>
              <a:t> </a:t>
            </a:r>
            <a:r>
              <a:rPr lang="en-GB" sz="1200" dirty="0" err="1"/>
              <a:t>aperta</a:t>
            </a:r>
            <a:r>
              <a:rPr lang="en-GB" sz="1200" dirty="0"/>
              <a:t> con </a:t>
            </a:r>
            <a:r>
              <a:rPr lang="en-GB" sz="1200" dirty="0" err="1"/>
              <a:t>l'intero</a:t>
            </a:r>
            <a:r>
              <a:rPr lang="en-GB" sz="1200" dirty="0"/>
              <a:t> </a:t>
            </a:r>
            <a:r>
              <a:rPr lang="en-GB" sz="1200" dirty="0" err="1"/>
              <a:t>gruppo</a:t>
            </a:r>
            <a:r>
              <a:rPr lang="en-GB" sz="1200" dirty="0"/>
              <a:t>.</a:t>
            </a:r>
            <a:r>
              <a:rPr lang="it-IT" sz="1200" dirty="0"/>
              <a:t> Più di </a:t>
            </a:r>
          </a:p>
          <a:p>
            <a:pPr>
              <a:defRPr/>
            </a:pPr>
            <a:r>
              <a:rPr lang="it-IT" sz="1200" dirty="0"/>
              <a:t>10-30 minuti, a seconda della motivazione  Gestire il multilinguismo in un gruppo.</a:t>
            </a:r>
          </a:p>
          <a:p>
            <a:pPr>
              <a:defRPr/>
            </a:pPr>
            <a:r>
              <a:rPr lang="it-IT" sz="1200" dirty="0"/>
              <a:t>Scambio di informazioni sui diversi termini e contesti sociali di significato o attribuzione.</a:t>
            </a:r>
          </a:p>
          <a:p>
            <a:pPr>
              <a:defRPr/>
            </a:pPr>
            <a:r>
              <a:rPr lang="it-IT" sz="1200" dirty="0"/>
              <a:t>Comprendere le idee individuali e sociali di democrazia, cultura, "partecipazione sociale" e "partecipazione politica".</a:t>
            </a:r>
          </a:p>
          <a:p>
            <a:pPr>
              <a:defRPr/>
            </a:pPr>
            <a:r>
              <a:rPr lang="it-IT" sz="1200" dirty="0"/>
              <a:t>Due fogli di carta grandi (A1) e matite spesse.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584756" y="1937615"/>
            <a:ext cx="8584089" cy="25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en-US" sz="1500" dirty="0">
                <a:solidFill>
                  <a:srgbClr val="000000"/>
                </a:solidFill>
              </a:rPr>
              <a:t>https://ec.europa.eu/info/funding-tenders/how-apply/you-apply-eu-funding-beginners_en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1859522" y="3218815"/>
            <a:ext cx="5989078" cy="25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en-US" sz="1500" u="sng">
                <a:solidFill>
                  <a:srgbClr val="000000"/>
                </a:solidFill>
              </a:rPr>
              <a:t>Video su come fondare un'organizzazione non profit passo dopo passo </a:t>
            </a:r>
            <a:endParaRPr/>
          </a:p>
        </p:txBody>
      </p:sp>
      <p:sp>
        <p:nvSpPr>
          <p:cNvPr id="4" name="TextBox 4"/>
          <p:cNvSpPr txBox="1"/>
          <p:nvPr/>
        </p:nvSpPr>
        <p:spPr bwMode="auto">
          <a:xfrm>
            <a:off x="2523887" y="3851519"/>
            <a:ext cx="470582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ctr">
              <a:lnSpc>
                <a:spcPts val="2100"/>
              </a:lnSpc>
              <a:defRPr/>
            </a:pPr>
            <a:r>
              <a:rPr lang="it-IT" sz="1500" dirty="0">
                <a:hlinkClick r:id="rId2"/>
              </a:rPr>
              <a:t>https://www.youtube.com/watch?v=ZGXZlVyvUTc</a:t>
            </a:r>
            <a:endParaRPr lang="it-IT" sz="1500" dirty="0"/>
          </a:p>
          <a:p>
            <a:pPr algn="ctr">
              <a:lnSpc>
                <a:spcPts val="2100"/>
              </a:lnSpc>
              <a:defRPr/>
            </a:pPr>
            <a:r>
              <a:rPr lang="en-US" sz="1500" dirty="0">
                <a:solidFill>
                  <a:srgbClr val="000000"/>
                </a:solidFill>
                <a:hlinkClick r:id="rId3"/>
              </a:rPr>
              <a:t>https://www.youtube.com/watch?v=1i33keX_P2o</a:t>
            </a:r>
            <a:endParaRPr lang="en-US" sz="1500" dirty="0">
              <a:solidFill>
                <a:srgbClr val="000000"/>
              </a:solidFill>
            </a:endParaRPr>
          </a:p>
          <a:p>
            <a:pPr algn="ctr">
              <a:lnSpc>
                <a:spcPts val="2100"/>
              </a:lnSpc>
              <a:defRPr/>
            </a:pPr>
            <a:r>
              <a:rPr lang="en-US" sz="1500" dirty="0">
                <a:solidFill>
                  <a:srgbClr val="000000"/>
                </a:solidFill>
                <a:hlinkClick r:id="rId4"/>
              </a:rPr>
              <a:t>https://www.youtube.com/watch?v=OyeDRhwZkPY</a:t>
            </a:r>
            <a:endParaRPr lang="en-US" sz="1500" dirty="0">
              <a:solidFill>
                <a:srgbClr val="000000"/>
              </a:solidFill>
            </a:endParaRPr>
          </a:p>
          <a:p>
            <a:pPr algn="ctr">
              <a:lnSpc>
                <a:spcPts val="2100"/>
              </a:lnSpc>
              <a:defRPr/>
            </a:pPr>
            <a:endParaRPr dirty="0"/>
          </a:p>
        </p:txBody>
      </p:sp>
      <p:sp>
        <p:nvSpPr>
          <p:cNvPr id="5" name="TextBox 5"/>
          <p:cNvSpPr txBox="1"/>
          <p:nvPr/>
        </p:nvSpPr>
        <p:spPr bwMode="auto">
          <a:xfrm>
            <a:off x="2604562" y="655320"/>
            <a:ext cx="4065746" cy="3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  <a:defRPr/>
            </a:pPr>
            <a:r>
              <a:rPr lang="en-US" sz="2200">
                <a:solidFill>
                  <a:srgbClr val="000000"/>
                </a:solidFill>
              </a:rPr>
              <a:t>Ulteriori link informativi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79318" y="4862330"/>
            <a:ext cx="565635" cy="66660"/>
            <a:chOff x="0" y="0"/>
            <a:chExt cx="754180" cy="8888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754126" cy="88900"/>
            </a:xfrm>
            <a:custGeom>
              <a:avLst/>
              <a:gdLst/>
              <a:ahLst/>
              <a:cxnLst/>
              <a:rect l="l" t="t" r="r" b="b"/>
              <a:pathLst>
                <a:path w="754126" h="88900" extrusionOk="0">
                  <a:moveTo>
                    <a:pt x="0" y="0"/>
                  </a:moveTo>
                  <a:lnTo>
                    <a:pt x="754126" y="0"/>
                  </a:lnTo>
                  <a:lnTo>
                    <a:pt x="754126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4" name="TextBox 4"/>
          <p:cNvSpPr txBox="1"/>
          <p:nvPr/>
        </p:nvSpPr>
        <p:spPr bwMode="auto">
          <a:xfrm>
            <a:off x="779318" y="5101590"/>
            <a:ext cx="5504595" cy="120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509" lvl="2" indent="-285750" algn="l">
              <a:lnSpc>
                <a:spcPts val="2399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Quali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opportunità</a:t>
            </a:r>
            <a:r>
              <a:rPr lang="en-US" sz="1500" dirty="0">
                <a:solidFill>
                  <a:srgbClr val="0C45A6"/>
                </a:solidFill>
              </a:rPr>
              <a:t> di networking </a:t>
            </a:r>
            <a:r>
              <a:rPr lang="en-US" sz="1500" dirty="0" err="1">
                <a:solidFill>
                  <a:srgbClr val="0C45A6"/>
                </a:solidFill>
              </a:rPr>
              <a:t>esistono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nella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vostra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regione</a:t>
            </a:r>
            <a:r>
              <a:rPr lang="en-US" sz="1500" dirty="0">
                <a:solidFill>
                  <a:srgbClr val="0C45A6"/>
                </a:solidFill>
              </a:rPr>
              <a:t>?</a:t>
            </a:r>
            <a:endParaRPr sz="1500" dirty="0"/>
          </a:p>
          <a:p>
            <a:pPr marL="529509" lvl="2" indent="-285750" algn="l">
              <a:lnSpc>
                <a:spcPts val="2399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Quali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sono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gli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aspetti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importanti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dell'impegno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civico</a:t>
            </a:r>
            <a:r>
              <a:rPr lang="en-US" sz="1500" dirty="0">
                <a:solidFill>
                  <a:srgbClr val="0C45A6"/>
                </a:solidFill>
              </a:rPr>
              <a:t> a </a:t>
            </a:r>
            <a:r>
              <a:rPr lang="en-US" sz="1500" dirty="0" err="1">
                <a:solidFill>
                  <a:srgbClr val="0C45A6"/>
                </a:solidFill>
              </a:rPr>
              <a:t>livello</a:t>
            </a:r>
            <a:r>
              <a:rPr lang="en-US" sz="1500" dirty="0">
                <a:solidFill>
                  <a:srgbClr val="0C45A6"/>
                </a:solidFill>
              </a:rPr>
              <a:t> locale?</a:t>
            </a:r>
            <a:endParaRPr sz="1500" dirty="0"/>
          </a:p>
          <a:p>
            <a:pPr marL="529509" lvl="2" indent="-285750" algn="l">
              <a:lnSpc>
                <a:spcPts val="2399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Usare</a:t>
            </a:r>
            <a:r>
              <a:rPr lang="en-US" sz="1500">
                <a:solidFill>
                  <a:srgbClr val="0C45A6"/>
                </a:solidFill>
              </a:rPr>
              <a:t> internet </a:t>
            </a:r>
            <a:r>
              <a:rPr lang="en-US" sz="1500" dirty="0">
                <a:solidFill>
                  <a:srgbClr val="0C45A6"/>
                </a:solidFill>
              </a:rPr>
              <a:t>per </a:t>
            </a:r>
            <a:r>
              <a:rPr lang="en-US" sz="1500" dirty="0" err="1">
                <a:solidFill>
                  <a:srgbClr val="0C45A6"/>
                </a:solidFill>
              </a:rPr>
              <a:t>l'impegno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civico</a:t>
            </a:r>
            <a:endParaRPr sz="15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340" b="305"/>
          <a:stretch/>
        </p:blipFill>
        <p:spPr bwMode="auto">
          <a:xfrm>
            <a:off x="4333193" y="2222523"/>
            <a:ext cx="3901440" cy="23018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 bwMode="auto">
          <a:xfrm>
            <a:off x="731520" y="750570"/>
            <a:ext cx="4145280" cy="205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  <a:defRPr/>
            </a:pPr>
            <a:r>
              <a:rPr lang="en-US" sz="4500" dirty="0">
                <a:solidFill>
                  <a:srgbClr val="0C45A6"/>
                </a:solidFill>
                <a:latin typeface="+mj-lt"/>
              </a:rPr>
              <a:t>COSTRUIRE (SU) STRUTTURE LOCALI</a:t>
            </a:r>
            <a:endParaRPr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25067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 bwMode="auto">
          <a:xfrm>
            <a:off x="507422" y="3879963"/>
            <a:ext cx="6254591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Comitati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comitati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consultivi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gruppi</a:t>
            </a:r>
            <a:r>
              <a:rPr lang="en-US" sz="1500" dirty="0">
                <a:solidFill>
                  <a:srgbClr val="000000"/>
                </a:solidFill>
              </a:rPr>
              <a:t> di </a:t>
            </a:r>
            <a:r>
              <a:rPr lang="en-US" sz="1500" dirty="0" err="1">
                <a:solidFill>
                  <a:srgbClr val="000000"/>
                </a:solidFill>
              </a:rPr>
              <a:t>lavoro</a:t>
            </a:r>
            <a:r>
              <a:rPr lang="en-US" sz="1500" dirty="0">
                <a:solidFill>
                  <a:srgbClr val="000000"/>
                </a:solidFill>
              </a:rPr>
              <a:t> e forum di </a:t>
            </a:r>
            <a:r>
              <a:rPr lang="en-US" sz="1500" dirty="0" err="1">
                <a:solidFill>
                  <a:srgbClr val="000000"/>
                </a:solidFill>
              </a:rPr>
              <a:t>esperti</a:t>
            </a:r>
            <a:endParaRPr dirty="0"/>
          </a:p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Partiti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politici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fondazioni</a:t>
            </a:r>
            <a:endParaRPr dirty="0"/>
          </a:p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Comitati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consultivi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comunali</a:t>
            </a:r>
            <a:r>
              <a:rPr lang="en-US" sz="1500" dirty="0">
                <a:solidFill>
                  <a:srgbClr val="000000"/>
                </a:solidFill>
              </a:rPr>
              <a:t> per la </a:t>
            </a:r>
            <a:r>
              <a:rPr lang="en-US" sz="1500" dirty="0" err="1">
                <a:solidFill>
                  <a:srgbClr val="000000"/>
                </a:solidFill>
              </a:rPr>
              <a:t>migrazione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integrazione</a:t>
            </a:r>
            <a:endParaRPr dirty="0"/>
          </a:p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Consigli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consultivi</a:t>
            </a:r>
            <a:r>
              <a:rPr lang="en-US" sz="1500" dirty="0">
                <a:solidFill>
                  <a:srgbClr val="000000"/>
                </a:solidFill>
              </a:rPr>
              <a:t> di </a:t>
            </a:r>
            <a:r>
              <a:rPr lang="en-US" sz="1500" dirty="0" err="1">
                <a:solidFill>
                  <a:srgbClr val="000000"/>
                </a:solidFill>
              </a:rPr>
              <a:t>altri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settori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politici</a:t>
            </a:r>
            <a:r>
              <a:rPr lang="en-US" sz="1500" dirty="0">
                <a:solidFill>
                  <a:srgbClr val="000000"/>
                </a:solidFill>
              </a:rPr>
              <a:t> e </a:t>
            </a:r>
            <a:r>
              <a:rPr lang="en-US" sz="1500" dirty="0" err="1">
                <a:solidFill>
                  <a:srgbClr val="000000"/>
                </a:solidFill>
              </a:rPr>
              <a:t>amministrativi</a:t>
            </a:r>
            <a:endParaRPr dirty="0"/>
          </a:p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Università</a:t>
            </a:r>
            <a:endParaRPr dirty="0"/>
          </a:p>
          <a:p>
            <a:pPr marL="514351" lvl="2" indent="-285750" algn="just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Altre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organizzazioni</a:t>
            </a:r>
            <a:r>
              <a:rPr lang="en-US" sz="1500" dirty="0">
                <a:solidFill>
                  <a:srgbClr val="000000"/>
                </a:solidFill>
              </a:rPr>
              <a:t> di </a:t>
            </a:r>
            <a:r>
              <a:rPr lang="en-US" sz="1500" dirty="0" err="1">
                <a:solidFill>
                  <a:srgbClr val="000000"/>
                </a:solidFill>
              </a:rPr>
              <a:t>migranti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46" b="522"/>
          <a:stretch/>
        </p:blipFill>
        <p:spPr bwMode="auto">
          <a:xfrm>
            <a:off x="6762013" y="787866"/>
            <a:ext cx="2058545" cy="18192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 bwMode="auto">
          <a:xfrm>
            <a:off x="448628" y="457692"/>
            <a:ext cx="6372181" cy="121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defRPr/>
            </a:pPr>
            <a:r>
              <a:rPr lang="en-US" sz="3500">
                <a:solidFill>
                  <a:srgbClr val="0C45A6"/>
                </a:solidFill>
              </a:rPr>
              <a:t>Quali possibilità di collegamento in rete esistono?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556320" y="1827524"/>
            <a:ext cx="4668536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1" lvl="2" indent="-342900" algn="l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err="1">
                <a:solidFill>
                  <a:srgbClr val="040606"/>
                </a:solidFill>
              </a:rPr>
              <a:t>Reti</a:t>
            </a:r>
            <a:r>
              <a:rPr lang="en-US" sz="2000" dirty="0">
                <a:solidFill>
                  <a:srgbClr val="040606"/>
                </a:solidFill>
              </a:rPr>
              <a:t> </a:t>
            </a:r>
            <a:r>
              <a:rPr lang="en-US" sz="2000" dirty="0" err="1">
                <a:solidFill>
                  <a:srgbClr val="040606"/>
                </a:solidFill>
              </a:rPr>
              <a:t>professionali</a:t>
            </a:r>
            <a:r>
              <a:rPr lang="en-US" sz="2000" dirty="0">
                <a:solidFill>
                  <a:srgbClr val="040606"/>
                </a:solidFill>
              </a:rPr>
              <a:t> </a:t>
            </a:r>
            <a:r>
              <a:rPr lang="en-US" sz="2000" dirty="0" err="1">
                <a:solidFill>
                  <a:srgbClr val="040606"/>
                </a:solidFill>
              </a:rPr>
              <a:t>locali</a:t>
            </a:r>
            <a:r>
              <a:rPr lang="en-US" sz="2000" dirty="0">
                <a:solidFill>
                  <a:srgbClr val="040606"/>
                </a:solidFill>
              </a:rPr>
              <a:t> o </a:t>
            </a:r>
            <a:r>
              <a:rPr lang="en-US" sz="2000" dirty="0" err="1">
                <a:solidFill>
                  <a:srgbClr val="040606"/>
                </a:solidFill>
              </a:rPr>
              <a:t>nazionali</a:t>
            </a:r>
            <a:endParaRPr dirty="0"/>
          </a:p>
          <a:p>
            <a:pPr marL="647701" lvl="2" indent="-342900" algn="l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err="1">
                <a:solidFill>
                  <a:srgbClr val="040606"/>
                </a:solidFill>
              </a:rPr>
              <a:t>Reti</a:t>
            </a:r>
            <a:r>
              <a:rPr lang="en-US" sz="2000" dirty="0">
                <a:solidFill>
                  <a:srgbClr val="040606"/>
                </a:solidFill>
              </a:rPr>
              <a:t> di </a:t>
            </a:r>
            <a:r>
              <a:rPr lang="en-US" sz="2000" dirty="0" err="1">
                <a:solidFill>
                  <a:srgbClr val="040606"/>
                </a:solidFill>
              </a:rPr>
              <a:t>politica</a:t>
            </a:r>
            <a:r>
              <a:rPr lang="en-US" sz="2000" dirty="0">
                <a:solidFill>
                  <a:srgbClr val="040606"/>
                </a:solidFill>
              </a:rPr>
              <a:t> </a:t>
            </a:r>
            <a:r>
              <a:rPr lang="en-US" sz="2000" dirty="0" err="1">
                <a:solidFill>
                  <a:srgbClr val="040606"/>
                </a:solidFill>
              </a:rPr>
              <a:t>regionale</a:t>
            </a:r>
            <a:endParaRPr dirty="0"/>
          </a:p>
          <a:p>
            <a:pPr marL="647701" lvl="2" indent="-342900" algn="l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err="1">
                <a:solidFill>
                  <a:srgbClr val="040606"/>
                </a:solidFill>
              </a:rPr>
              <a:t>Reti</a:t>
            </a:r>
            <a:r>
              <a:rPr lang="en-US" sz="2000" dirty="0">
                <a:solidFill>
                  <a:srgbClr val="040606"/>
                </a:solidFill>
              </a:rPr>
              <a:t> di </a:t>
            </a:r>
            <a:r>
              <a:rPr lang="en-US" sz="2000" dirty="0" err="1">
                <a:solidFill>
                  <a:srgbClr val="040606"/>
                </a:solidFill>
              </a:rPr>
              <a:t>politica</a:t>
            </a:r>
            <a:r>
              <a:rPr lang="en-US" sz="2000" dirty="0">
                <a:solidFill>
                  <a:srgbClr val="040606"/>
                </a:solidFill>
              </a:rPr>
              <a:t> </a:t>
            </a:r>
            <a:r>
              <a:rPr lang="en-US" sz="2000" dirty="0" err="1">
                <a:solidFill>
                  <a:srgbClr val="040606"/>
                </a:solidFill>
              </a:rPr>
              <a:t>migratoria</a:t>
            </a:r>
            <a:endParaRPr dirty="0"/>
          </a:p>
          <a:p>
            <a:pPr marL="647701" lvl="2" indent="-342900" algn="l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err="1">
                <a:solidFill>
                  <a:srgbClr val="040606"/>
                </a:solidFill>
              </a:rPr>
              <a:t>Reti</a:t>
            </a:r>
            <a:r>
              <a:rPr lang="en-US" sz="2000" dirty="0">
                <a:solidFill>
                  <a:srgbClr val="040606"/>
                </a:solidFill>
              </a:rPr>
              <a:t> </a:t>
            </a:r>
            <a:r>
              <a:rPr lang="en-US" sz="2000" dirty="0" err="1">
                <a:solidFill>
                  <a:srgbClr val="040606"/>
                </a:solidFill>
              </a:rPr>
              <a:t>internazionali</a:t>
            </a:r>
            <a:endParaRPr dirty="0"/>
          </a:p>
        </p:txBody>
      </p:sp>
      <p:sp>
        <p:nvSpPr>
          <p:cNvPr id="8" name="TextBox 8"/>
          <p:cNvSpPr txBox="1"/>
          <p:nvPr/>
        </p:nvSpPr>
        <p:spPr bwMode="auto">
          <a:xfrm>
            <a:off x="700336" y="3397007"/>
            <a:ext cx="202806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 dirty="0">
                <a:solidFill>
                  <a:srgbClr val="0C45A6"/>
                </a:solidFill>
              </a:rPr>
              <a:t>Ad </a:t>
            </a:r>
            <a:r>
              <a:rPr lang="en-US" sz="2000" dirty="0" err="1">
                <a:solidFill>
                  <a:srgbClr val="0C45A6"/>
                </a:solidFill>
              </a:rPr>
              <a:t>esempio</a:t>
            </a:r>
            <a:endParaRPr dirty="0"/>
          </a:p>
        </p:txBody>
      </p:sp>
      <p:sp>
        <p:nvSpPr>
          <p:cNvPr id="9" name="TextBox 9"/>
          <p:cNvSpPr txBox="1"/>
          <p:nvPr/>
        </p:nvSpPr>
        <p:spPr bwMode="auto">
          <a:xfrm>
            <a:off x="6170036" y="3115078"/>
            <a:ext cx="3583564" cy="1259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it-IT" sz="1400" dirty="0"/>
              <a:t>A seconda delle proprie attività alcuni esempi di rete dove fare parte sono: </a:t>
            </a:r>
          </a:p>
          <a:p>
            <a:pPr marL="285750" indent="-285750">
              <a:lnSpc>
                <a:spcPts val="1400"/>
              </a:lnSpc>
              <a:buFontTx/>
              <a:buChar char="-"/>
              <a:defRPr/>
            </a:pPr>
            <a:r>
              <a:rPr lang="it-IT" sz="1400" dirty="0">
                <a:hlinkClick r:id="rId3"/>
              </a:rPr>
              <a:t>Registro Nazionale delle Associazioni ed enti che operano a favore degli immigrati</a:t>
            </a:r>
            <a:r>
              <a:rPr lang="it-IT" sz="1400" dirty="0"/>
              <a:t>( Ministero del lavoro e delle Politiche Sociali</a:t>
            </a:r>
          </a:p>
          <a:p>
            <a:pPr marL="285750" indent="-285750">
              <a:lnSpc>
                <a:spcPts val="1400"/>
              </a:lnSpc>
              <a:buFontTx/>
              <a:buChar char="-"/>
              <a:defRPr/>
            </a:pPr>
            <a:r>
              <a:rPr lang="it-IT" sz="1400" dirty="0"/>
              <a:t>Rete </a:t>
            </a:r>
            <a:r>
              <a:rPr lang="it-IT" sz="1400" dirty="0">
                <a:hlinkClick r:id="rId4"/>
              </a:rPr>
              <a:t>CONNGI</a:t>
            </a:r>
            <a:endParaRPr lang="it-IT" sz="1400" dirty="0"/>
          </a:p>
          <a:p>
            <a:pPr marL="285750" indent="-285750">
              <a:lnSpc>
                <a:spcPts val="1400"/>
              </a:lnSpc>
              <a:buFontTx/>
              <a:buChar char="-"/>
              <a:defRPr/>
            </a:pPr>
            <a:r>
              <a:rPr lang="it-IT" sz="1400" dirty="0" err="1">
                <a:hlinkClick r:id="rId5"/>
              </a:rPr>
              <a:t>SiamoSolidali</a:t>
            </a:r>
            <a:endParaRPr sz="1400" dirty="0"/>
          </a:p>
        </p:txBody>
      </p:sp>
      <p:sp>
        <p:nvSpPr>
          <p:cNvPr id="10" name="TextBox 10"/>
          <p:cNvSpPr txBox="1"/>
          <p:nvPr/>
        </p:nvSpPr>
        <p:spPr bwMode="auto">
          <a:xfrm>
            <a:off x="7018156" y="1394228"/>
            <a:ext cx="1546258" cy="60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7"/>
              </a:lnSpc>
              <a:defRPr/>
            </a:pPr>
            <a:r>
              <a:rPr lang="en-US" sz="850" dirty="0">
                <a:solidFill>
                  <a:srgbClr val="000000"/>
                </a:solidFill>
              </a:rPr>
              <a:t>Per </a:t>
            </a:r>
            <a:r>
              <a:rPr lang="en-US" sz="850" dirty="0" err="1">
                <a:solidFill>
                  <a:srgbClr val="000000"/>
                </a:solidFill>
              </a:rPr>
              <a:t>ulteriori</a:t>
            </a:r>
            <a:r>
              <a:rPr lang="en-US" sz="850" dirty="0">
                <a:solidFill>
                  <a:srgbClr val="000000"/>
                </a:solidFill>
              </a:rPr>
              <a:t> </a:t>
            </a:r>
            <a:r>
              <a:rPr lang="en-US" sz="850" dirty="0" err="1">
                <a:solidFill>
                  <a:srgbClr val="000000"/>
                </a:solidFill>
              </a:rPr>
              <a:t>informazioni</a:t>
            </a:r>
            <a:r>
              <a:rPr lang="en-US" sz="850" dirty="0">
                <a:solidFill>
                  <a:srgbClr val="000000"/>
                </a:solidFill>
              </a:rPr>
              <a:t> </a:t>
            </a:r>
            <a:r>
              <a:rPr lang="en-US" sz="850" dirty="0" err="1">
                <a:solidFill>
                  <a:srgbClr val="000000"/>
                </a:solidFill>
              </a:rPr>
              <a:t>sul</a:t>
            </a:r>
            <a:r>
              <a:rPr lang="en-US" sz="850" dirty="0">
                <a:solidFill>
                  <a:srgbClr val="000000"/>
                </a:solidFill>
              </a:rPr>
              <a:t> networking, è </a:t>
            </a:r>
            <a:r>
              <a:rPr lang="en-US" sz="850" dirty="0" err="1">
                <a:solidFill>
                  <a:srgbClr val="000000"/>
                </a:solidFill>
              </a:rPr>
              <a:t>possibile</a:t>
            </a:r>
            <a:r>
              <a:rPr lang="en-US" sz="850" dirty="0">
                <a:solidFill>
                  <a:srgbClr val="000000"/>
                </a:solidFill>
              </a:rPr>
              <a:t> </a:t>
            </a:r>
            <a:r>
              <a:rPr lang="en-US" sz="850" dirty="0" err="1">
                <a:solidFill>
                  <a:srgbClr val="000000"/>
                </a:solidFill>
              </a:rPr>
              <a:t>consultare</a:t>
            </a:r>
            <a:r>
              <a:rPr lang="en-US" sz="850" dirty="0">
                <a:solidFill>
                  <a:srgbClr val="000000"/>
                </a:solidFill>
              </a:rPr>
              <a:t> il modulo Networking &amp; advocacy.</a:t>
            </a:r>
            <a:endParaRPr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05600" y="5691630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436" b="626"/>
          <a:stretch/>
        </p:blipFill>
        <p:spPr bwMode="auto">
          <a:xfrm>
            <a:off x="6123601" y="2539772"/>
            <a:ext cx="3499373" cy="27676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590112" y="609600"/>
            <a:ext cx="7629140" cy="58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  <a:defRPr/>
            </a:pPr>
            <a:r>
              <a:rPr lang="en-US" sz="3500" dirty="0" err="1">
                <a:solidFill>
                  <a:srgbClr val="0C45A6"/>
                </a:solidFill>
              </a:rPr>
              <a:t>Utilizzare</a:t>
            </a:r>
            <a:r>
              <a:rPr lang="en-US" sz="3500" dirty="0">
                <a:solidFill>
                  <a:srgbClr val="0C45A6"/>
                </a:solidFill>
              </a:rPr>
              <a:t> internet per </a:t>
            </a:r>
            <a:r>
              <a:rPr lang="en-US" sz="3500" dirty="0" err="1">
                <a:solidFill>
                  <a:srgbClr val="0C45A6"/>
                </a:solidFill>
              </a:rPr>
              <a:t>l'impegno</a:t>
            </a:r>
            <a:r>
              <a:rPr lang="en-US" sz="3500" dirty="0">
                <a:solidFill>
                  <a:srgbClr val="0C45A6"/>
                </a:solidFill>
              </a:rPr>
              <a:t> </a:t>
            </a:r>
            <a:r>
              <a:rPr lang="en-US" sz="3500" dirty="0" err="1">
                <a:solidFill>
                  <a:srgbClr val="0C45A6"/>
                </a:solidFill>
              </a:rPr>
              <a:t>civico</a:t>
            </a:r>
            <a:r>
              <a:rPr lang="en-US" sz="3500" dirty="0">
                <a:solidFill>
                  <a:srgbClr val="0C45A6"/>
                </a:solidFill>
              </a:rPr>
              <a:t> </a:t>
            </a:r>
            <a:endParaRPr dirty="0"/>
          </a:p>
        </p:txBody>
      </p:sp>
      <p:sp>
        <p:nvSpPr>
          <p:cNvPr id="5" name="TextBox 5"/>
          <p:cNvSpPr txBox="1"/>
          <p:nvPr/>
        </p:nvSpPr>
        <p:spPr bwMode="auto">
          <a:xfrm>
            <a:off x="6734354" y="3167647"/>
            <a:ext cx="2277865" cy="152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"</a:t>
            </a:r>
            <a:r>
              <a:rPr lang="en-US" sz="900">
                <a:solidFill>
                  <a:srgbClr val="000000"/>
                </a:solidFill>
              </a:rPr>
              <a:t>L'importanza della comunicazione attraverso i social media è cresciuta nel corso degli anni, evidenziando diversi modi possibili per influenzare e coinvolgere i decisori politici". (Jean Monnet Professor Alberto Alemanno, 2019, Guida al lobbying dei cittadini, pagina 9, https://www.thegoodlobby.eu/wp-content/uploads/2019/07/Toolkit-EU.pdf).</a:t>
            </a:r>
          </a:p>
          <a:p>
            <a:pPr algn="ctr">
              <a:lnSpc>
                <a:spcPts val="1243"/>
              </a:lnSpc>
              <a:defRPr/>
            </a:pPr>
            <a:r>
              <a:rPr lang="en-US" sz="900">
                <a:solidFill>
                  <a:srgbClr val="000000"/>
                </a:solidFill>
              </a:rPr>
              <a:t> </a:t>
            </a:r>
            <a:endParaRPr/>
          </a:p>
          <a:p>
            <a:pPr algn="ctr">
              <a:lnSpc>
                <a:spcPts val="1243"/>
              </a:lnSpc>
              <a:defRPr/>
            </a:pPr>
            <a:endParaRPr lang="en-US" sz="90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7467600" y="5047413"/>
            <a:ext cx="242577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30"/>
              </a:lnSpc>
              <a:defRPr/>
            </a:pPr>
            <a:r>
              <a:rPr lang="en-US" sz="900">
                <a:solidFill>
                  <a:srgbClr val="000000"/>
                </a:solidFill>
              </a:rPr>
              <a:t>Fonte: https://www.thegoodlobby.eu/wp-content/uploads/2019/07/Toolkit-EU.pdf</a:t>
            </a:r>
          </a:p>
        </p:txBody>
      </p:sp>
      <p:sp>
        <p:nvSpPr>
          <p:cNvPr id="7" name="TextBox 7"/>
          <p:cNvSpPr txBox="1"/>
          <p:nvPr/>
        </p:nvSpPr>
        <p:spPr bwMode="auto">
          <a:xfrm>
            <a:off x="618186" y="2145276"/>
            <a:ext cx="7136235" cy="52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defRPr/>
            </a:pPr>
            <a:r>
              <a:rPr lang="en-US" sz="1500">
                <a:solidFill>
                  <a:srgbClr val="F14936"/>
                </a:solidFill>
              </a:rPr>
              <a:t>Le campagne di advocacy online e la raccolta di fondi possono aiutare a trovare nuovi partner di cooperazione e ad aumentare l'interesse del pubblico in generale per il vostro problema!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618186" y="3279457"/>
            <a:ext cx="5505415" cy="267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defRPr/>
            </a:pPr>
            <a:r>
              <a:rPr lang="en-US" sz="1500">
                <a:solidFill>
                  <a:srgbClr val="000000"/>
                </a:solidFill>
              </a:rPr>
              <a:t>Gli strumenti essenziali per questo tipo di strategia sono:</a:t>
            </a:r>
            <a:endParaRPr/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>
                <a:solidFill>
                  <a:srgbClr val="000000"/>
                </a:solidFill>
              </a:rPr>
              <a:t>e-mail: software come Mailchimp e Mail Merge se si vuole raggiungere un gran numero di persone (facile ed efficace)</a:t>
            </a:r>
            <a:endParaRPr/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>
                <a:solidFill>
                  <a:srgbClr val="000000"/>
                </a:solidFill>
              </a:rPr>
              <a:t>i social media: Facebook, Twitter, Instagram, YouTube e così via possono raggiungere un pubblico più vasto e una rapida diffusione del vostro messaggio e del sostegno alla vostra questione.</a:t>
            </a:r>
            <a:endParaRPr/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>
                <a:solidFill>
                  <a:srgbClr val="000000"/>
                </a:solidFill>
              </a:rPr>
              <a:t>pubblicità online: ad esempio, e-mail marketing, mobile advertising e social media marketing (a seconda del budget e del target specifico).</a:t>
            </a:r>
            <a:endParaRPr/>
          </a:p>
          <a:p>
            <a:pPr marL="342900" lvl="2" indent="-114300" algn="l">
              <a:lnSpc>
                <a:spcPts val="2100"/>
              </a:lnSpc>
              <a:buFont typeface="Arial"/>
              <a:buChar char="⚬"/>
              <a:defRPr/>
            </a:pPr>
            <a:endParaRPr lang="en-US" sz="1500">
              <a:solidFill>
                <a:srgbClr val="000000"/>
              </a:solidFill>
              <a:latin typeface="Montserrat Bold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0" b="224"/>
          <a:stretch/>
        </p:blipFill>
        <p:spPr bwMode="auto">
          <a:xfrm>
            <a:off x="1496596" y="2897267"/>
            <a:ext cx="6044036" cy="37831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2084989" y="636270"/>
            <a:ext cx="3459163" cy="50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  <a:defRPr/>
            </a:pPr>
            <a:r>
              <a:rPr lang="en-US" sz="3000">
                <a:solidFill>
                  <a:srgbClr val="0C45A6"/>
                </a:solidFill>
              </a:rPr>
              <a:t>Partecipazione elettronica (1)</a:t>
            </a:r>
            <a:endParaRPr/>
          </a:p>
        </p:txBody>
      </p:sp>
      <p:sp>
        <p:nvSpPr>
          <p:cNvPr id="5" name="TextBox 5"/>
          <p:cNvSpPr txBox="1"/>
          <p:nvPr/>
        </p:nvSpPr>
        <p:spPr bwMode="auto">
          <a:xfrm>
            <a:off x="1133086" y="1479625"/>
            <a:ext cx="6258314" cy="1596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defRPr/>
            </a:pPr>
            <a:r>
              <a:rPr lang="en-US" sz="1500">
                <a:solidFill>
                  <a:srgbClr val="0C45A6"/>
                </a:solidFill>
              </a:rPr>
              <a:t>Definizione utilizzata dalle Nazioni Unite: </a:t>
            </a:r>
            <a:endParaRPr/>
          </a:p>
          <a:p>
            <a:pPr algn="just">
              <a:lnSpc>
                <a:spcPts val="2100"/>
              </a:lnSpc>
              <a:defRPr/>
            </a:pPr>
            <a:r>
              <a:rPr lang="en-US" sz="1500">
                <a:solidFill>
                  <a:srgbClr val="0C45A6"/>
                </a:solidFill>
              </a:rPr>
              <a:t>"il processo di coinvolgimento dei cittadini attraverso le TIC nella progettazione e nell'erogazione di politiche, processi decisionali e servizi in modo da renderli partecipativi, inclusivi e deliberativi" (ONU, 2014, E-Government for the Future We Want, E-Government Survey 2014, Dipartimento degli Affari Economici e Sociali, New York).</a:t>
            </a:r>
            <a:endParaRPr/>
          </a:p>
          <a:p>
            <a:pPr algn="just">
              <a:lnSpc>
                <a:spcPts val="2100"/>
              </a:lnSpc>
              <a:defRPr/>
            </a:pPr>
            <a:endParaRPr lang="en-US" sz="1500">
              <a:solidFill>
                <a:srgbClr val="0C45A6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165726" y="7018282"/>
            <a:ext cx="4215765" cy="16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8"/>
              </a:lnSpc>
              <a:defRPr/>
            </a:pPr>
            <a:r>
              <a:rPr lang="en-US" sz="1000">
                <a:solidFill>
                  <a:srgbClr val="0C45A6"/>
                </a:solidFill>
              </a:rPr>
              <a:t>Fonte: https://www.un.org/esa/desa/papers/2020/wp163_2020.pdf 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78404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274" r="310" b="3563"/>
          <a:stretch/>
        </p:blipFill>
        <p:spPr bwMode="auto">
          <a:xfrm>
            <a:off x="1063422" y="1748699"/>
            <a:ext cx="7171197" cy="47381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89" b="1058"/>
          <a:stretch/>
        </p:blipFill>
        <p:spPr bwMode="auto">
          <a:xfrm>
            <a:off x="4143169" y="2156306"/>
            <a:ext cx="1713466" cy="10366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 bwMode="auto">
          <a:xfrm>
            <a:off x="2046651" y="636270"/>
            <a:ext cx="3535839" cy="50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  <a:defRPr/>
            </a:pPr>
            <a:r>
              <a:rPr lang="en-US" sz="3000">
                <a:solidFill>
                  <a:srgbClr val="0C45A6"/>
                </a:solidFill>
              </a:rPr>
              <a:t>Partecipazione elettronica (2)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165726" y="7018282"/>
            <a:ext cx="4215765" cy="16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8"/>
              </a:lnSpc>
              <a:defRPr/>
            </a:pPr>
            <a:r>
              <a:rPr lang="en-US" sz="1000">
                <a:solidFill>
                  <a:srgbClr val="0C45A6"/>
                </a:solidFill>
              </a:rPr>
              <a:t>Fonte: https://www.un.org/esa/desa/papers/2020/wp163_2020.pdf 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10619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1027624" y="457200"/>
            <a:ext cx="4880918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98"/>
              </a:lnSpc>
              <a:defRPr/>
            </a:pPr>
            <a:r>
              <a:rPr lang="en-US" sz="1800">
                <a:solidFill>
                  <a:srgbClr val="0C45A6"/>
                </a:solidFill>
              </a:rPr>
              <a:t>Partecipazione elettronica (3)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772344" y="112499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de-DE" sz="1600" dirty="0" err="1"/>
              <a:t>Presentare</a:t>
            </a:r>
            <a:r>
              <a:rPr lang="de-DE" sz="1600" dirty="0"/>
              <a:t> </a:t>
            </a:r>
            <a:r>
              <a:rPr lang="de-DE" sz="1600" dirty="0" err="1"/>
              <a:t>una</a:t>
            </a:r>
            <a:r>
              <a:rPr lang="de-DE" sz="1600" dirty="0"/>
              <a:t> breve </a:t>
            </a:r>
            <a:r>
              <a:rPr lang="de-DE" sz="1600" dirty="0" err="1"/>
              <a:t>introduzione</a:t>
            </a:r>
            <a:r>
              <a:rPr lang="de-DE" sz="1600" dirty="0"/>
              <a:t> alla </a:t>
            </a:r>
            <a:r>
              <a:rPr lang="de-DE" sz="1600" dirty="0" err="1"/>
              <a:t>piattaforma</a:t>
            </a:r>
            <a:r>
              <a:rPr lang="de-DE" sz="1600" dirty="0"/>
              <a:t> di e-</a:t>
            </a:r>
            <a:r>
              <a:rPr lang="de-DE" sz="1600" dirty="0" err="1"/>
              <a:t>partecipazione</a:t>
            </a:r>
            <a:r>
              <a:rPr lang="de-DE" sz="1600" dirty="0"/>
              <a:t> di EMVI e </a:t>
            </a:r>
            <a:r>
              <a:rPr lang="de-DE" sz="1400" dirty="0"/>
              <a:t>alla</a:t>
            </a:r>
            <a:r>
              <a:rPr lang="de-DE" sz="1600" dirty="0"/>
              <a:t> sua </a:t>
            </a:r>
            <a:r>
              <a:rPr lang="de-DE" sz="1600" dirty="0" err="1"/>
              <a:t>versione</a:t>
            </a:r>
            <a:r>
              <a:rPr lang="de-DE" sz="1600" dirty="0"/>
              <a:t> </a:t>
            </a:r>
            <a:r>
              <a:rPr lang="de-DE" sz="1600" dirty="0" err="1"/>
              <a:t>adattata</a:t>
            </a:r>
            <a:r>
              <a:rPr lang="de-DE" sz="1600" dirty="0"/>
              <a:t> al </a:t>
            </a:r>
            <a:r>
              <a:rPr lang="de-DE" sz="1600" dirty="0" err="1"/>
              <a:t>contesto</a:t>
            </a:r>
            <a:r>
              <a:rPr lang="de-DE" sz="1600" dirty="0"/>
              <a:t> </a:t>
            </a:r>
            <a:r>
              <a:rPr lang="de-DE" sz="1600" dirty="0" err="1"/>
              <a:t>locale</a:t>
            </a:r>
            <a:r>
              <a:rPr lang="de-DE" sz="1600" dirty="0"/>
              <a:t>.  </a:t>
            </a:r>
            <a:endParaRPr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de-DE" sz="1600" dirty="0" err="1"/>
              <a:t>Mostra</a:t>
            </a:r>
            <a:r>
              <a:rPr lang="de-DE" sz="1600" dirty="0"/>
              <a:t> </a:t>
            </a:r>
            <a:r>
              <a:rPr lang="de-DE" sz="1600" dirty="0" err="1"/>
              <a:t>anche</a:t>
            </a:r>
            <a:r>
              <a:rPr lang="de-DE" sz="1600" dirty="0"/>
              <a:t> </a:t>
            </a:r>
            <a:r>
              <a:rPr lang="de-DE" sz="1600" dirty="0" err="1"/>
              <a:t>altri</a:t>
            </a:r>
            <a:r>
              <a:rPr lang="de-DE" sz="1600" dirty="0"/>
              <a:t> </a:t>
            </a:r>
            <a:r>
              <a:rPr lang="de-DE" sz="1600" dirty="0" err="1"/>
              <a:t>esempi</a:t>
            </a:r>
            <a:r>
              <a:rPr lang="de-DE" sz="1600" dirty="0"/>
              <a:t> di </a:t>
            </a:r>
            <a:r>
              <a:rPr lang="de-DE" sz="1600" dirty="0" err="1"/>
              <a:t>siti</a:t>
            </a:r>
            <a:r>
              <a:rPr lang="de-DE" sz="1600" dirty="0"/>
              <a:t> web di </a:t>
            </a:r>
            <a:r>
              <a:rPr lang="de-DE" sz="1600" dirty="0" err="1"/>
              <a:t>partecipazione</a:t>
            </a:r>
            <a:r>
              <a:rPr lang="de-DE" sz="1600" dirty="0"/>
              <a:t> </a:t>
            </a:r>
            <a:r>
              <a:rPr lang="de-DE" sz="1600" dirty="0" err="1"/>
              <a:t>come</a:t>
            </a:r>
            <a:r>
              <a:rPr lang="de-DE" sz="1600" dirty="0"/>
              <a:t>:</a:t>
            </a:r>
            <a:endParaRPr dirty="0"/>
          </a:p>
          <a:p>
            <a:pPr algn="just">
              <a:defRPr/>
            </a:pPr>
            <a:r>
              <a:rPr lang="de-DE" sz="1600" dirty="0"/>
              <a:t>https://mein.berlin.de/ o </a:t>
            </a:r>
            <a:r>
              <a:rPr lang="de-DE" sz="1600" u="sng" dirty="0">
                <a:hlinkClick r:id="rId2" tooltip="https://beteiligungsportal.baden-wuerttemberg.de/de/startseite/"/>
              </a:rPr>
              <a:t>https://beteiligungspo</a:t>
            </a:r>
            <a:r>
              <a:rPr lang="de-DE" sz="1600" dirty="0"/>
              <a:t>rtal.baden-wuerttemberg.de/de/startseite/ 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0" y="2805238"/>
            <a:ext cx="5634586" cy="3918926"/>
          </a:xfrm>
          <a:prstGeom prst="rect">
            <a:avLst/>
          </a:prstGeom>
        </p:spPr>
      </p:pic>
      <p:cxnSp>
        <p:nvCxnSpPr>
          <p:cNvPr id="2" name="Straight Connector 1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05600" y="566240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1040422" y="277393"/>
            <a:ext cx="790161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5080">
              <a:lnSpc>
                <a:spcPts val="1880"/>
              </a:lnSpc>
              <a:spcBef>
                <a:spcPts val="1270"/>
              </a:spcBef>
              <a:defRPr/>
            </a:pPr>
            <a:r>
              <a:rPr lang="en-GB" sz="1800">
                <a:latin typeface="Calibri"/>
                <a:ea typeface="Calibri"/>
                <a:cs typeface="Times New Roman"/>
              </a:rPr>
              <a:t>METODO: Come partecipare a un modulo elettronico</a:t>
            </a:r>
            <a:endParaRPr lang="de-DE" sz="1800">
              <a:latin typeface="Calibri"/>
              <a:ea typeface="Calibri"/>
              <a:cs typeface="Times New Roman"/>
            </a:endParaRPr>
          </a:p>
          <a:p>
            <a:pPr marL="137160" marR="5080">
              <a:lnSpc>
                <a:spcPts val="1880"/>
              </a:lnSpc>
              <a:spcBef>
                <a:spcPts val="1270"/>
              </a:spcBef>
              <a:defRPr/>
            </a:pPr>
            <a:endParaRPr lang="de-DE" sz="1800" b="1" spc="-195">
              <a:solidFill>
                <a:srgbClr val="0C45A6"/>
              </a:solidFill>
              <a:cs typeface="Tahoma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2438400" y="-27809027"/>
            <a:ext cx="4876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/>
              <a:t>Più di 3</a:t>
            </a:r>
            <a:endParaRPr/>
          </a:p>
          <a:p>
            <a:pPr>
              <a:defRPr/>
            </a:pPr>
            <a:r>
              <a:rPr lang="de-DE"/>
              <a:t>10-30 minuti, a seconda della motivazione  </a:t>
            </a:r>
            <a:endParaRPr/>
          </a:p>
          <a:p>
            <a:pPr>
              <a:defRPr/>
            </a:pPr>
            <a:r>
              <a:rPr lang="de-DE"/>
              <a:t>Gestire il multilinguismo in un gruppo.</a:t>
            </a:r>
            <a:endParaRPr/>
          </a:p>
          <a:p>
            <a:pPr>
              <a:defRPr/>
            </a:pPr>
            <a:r>
              <a:rPr lang="de-DE"/>
              <a:t>Scambio di informazioni sui diversi termini e contesti sociali di significato o attribuzione.</a:t>
            </a:r>
            <a:endParaRPr/>
          </a:p>
          <a:p>
            <a:pPr>
              <a:defRPr/>
            </a:pPr>
            <a:r>
              <a:rPr lang="de-DE"/>
              <a:t>Comprendere le idee individuali e sociali di democrazia</a:t>
            </a:r>
          </a:p>
          <a:p>
            <a:pPr>
              <a:defRPr/>
            </a:pPr>
            <a:r>
              <a:rPr lang="de-DE"/>
              <a:t>cultura, "partecipazione sociale" e "partecipazione politica".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Due fogli di carta grandi (A1) e matite spesse.</a:t>
            </a:r>
          </a:p>
        </p:txBody>
      </p:sp>
      <p:grpSp>
        <p:nvGrpSpPr>
          <p:cNvPr id="6" name="object 2"/>
          <p:cNvGrpSpPr/>
          <p:nvPr/>
        </p:nvGrpSpPr>
        <p:grpSpPr bwMode="auto">
          <a:xfrm>
            <a:off x="603805" y="1155208"/>
            <a:ext cx="647065" cy="390525"/>
            <a:chOff x="203139" y="1982262"/>
            <a:chExt cx="647065" cy="390525"/>
          </a:xfrm>
        </p:grpSpPr>
        <p:sp>
          <p:nvSpPr>
            <p:cNvPr id="7" name="object 3"/>
            <p:cNvSpPr/>
            <p:nvPr/>
          </p:nvSpPr>
          <p:spPr bwMode="auto">
            <a:xfrm>
              <a:off x="203136" y="1982266"/>
              <a:ext cx="647065" cy="324485"/>
            </a:xfrm>
            <a:custGeom>
              <a:avLst/>
              <a:gdLst/>
              <a:ahLst/>
              <a:cxnLst/>
              <a:rect l="l" t="t" r="r" b="b"/>
              <a:pathLst>
                <a:path w="647065" h="324485" extrusionOk="0">
                  <a:moveTo>
                    <a:pt x="310921" y="289814"/>
                  </a:moveTo>
                  <a:lnTo>
                    <a:pt x="298627" y="242417"/>
                  </a:lnTo>
                  <a:lnTo>
                    <a:pt x="267347" y="209232"/>
                  </a:lnTo>
                  <a:lnTo>
                    <a:pt x="224637" y="187579"/>
                  </a:lnTo>
                  <a:lnTo>
                    <a:pt x="240639" y="171246"/>
                  </a:lnTo>
                  <a:lnTo>
                    <a:pt x="252818" y="151828"/>
                  </a:lnTo>
                  <a:lnTo>
                    <a:pt x="260565" y="129946"/>
                  </a:lnTo>
                  <a:lnTo>
                    <a:pt x="263283" y="106172"/>
                  </a:lnTo>
                  <a:lnTo>
                    <a:pt x="254800" y="64846"/>
                  </a:lnTo>
                  <a:lnTo>
                    <a:pt x="231698" y="31102"/>
                  </a:lnTo>
                  <a:lnTo>
                    <a:pt x="197421" y="8343"/>
                  </a:lnTo>
                  <a:lnTo>
                    <a:pt x="155448" y="0"/>
                  </a:lnTo>
                  <a:lnTo>
                    <a:pt x="113474" y="8343"/>
                  </a:lnTo>
                  <a:lnTo>
                    <a:pt x="79197" y="31102"/>
                  </a:lnTo>
                  <a:lnTo>
                    <a:pt x="56095" y="64846"/>
                  </a:lnTo>
                  <a:lnTo>
                    <a:pt x="47625" y="106172"/>
                  </a:lnTo>
                  <a:lnTo>
                    <a:pt x="50342" y="129946"/>
                  </a:lnTo>
                  <a:lnTo>
                    <a:pt x="58089" y="151828"/>
                  </a:lnTo>
                  <a:lnTo>
                    <a:pt x="70269" y="171246"/>
                  </a:lnTo>
                  <a:lnTo>
                    <a:pt x="86271" y="187579"/>
                  </a:lnTo>
                  <a:lnTo>
                    <a:pt x="74498" y="192049"/>
                  </a:lnTo>
                  <a:lnTo>
                    <a:pt x="25781" y="224739"/>
                  </a:lnTo>
                  <a:lnTo>
                    <a:pt x="3568" y="261835"/>
                  </a:lnTo>
                  <a:lnTo>
                    <a:pt x="0" y="289839"/>
                  </a:lnTo>
                  <a:lnTo>
                    <a:pt x="520" y="296494"/>
                  </a:lnTo>
                  <a:lnTo>
                    <a:pt x="35687" y="314833"/>
                  </a:lnTo>
                  <a:lnTo>
                    <a:pt x="112598" y="322922"/>
                  </a:lnTo>
                  <a:lnTo>
                    <a:pt x="155448" y="324015"/>
                  </a:lnTo>
                  <a:lnTo>
                    <a:pt x="198412" y="322922"/>
                  </a:lnTo>
                  <a:lnTo>
                    <a:pt x="238671" y="319773"/>
                  </a:lnTo>
                  <a:lnTo>
                    <a:pt x="308102" y="308152"/>
                  </a:lnTo>
                  <a:lnTo>
                    <a:pt x="310451" y="296443"/>
                  </a:lnTo>
                  <a:lnTo>
                    <a:pt x="310921" y="289814"/>
                  </a:lnTo>
                  <a:close/>
                </a:path>
                <a:path w="647065" h="324485" extrusionOk="0">
                  <a:moveTo>
                    <a:pt x="647014" y="289814"/>
                  </a:moveTo>
                  <a:lnTo>
                    <a:pt x="634720" y="242417"/>
                  </a:lnTo>
                  <a:lnTo>
                    <a:pt x="603453" y="209232"/>
                  </a:lnTo>
                  <a:lnTo>
                    <a:pt x="560730" y="187579"/>
                  </a:lnTo>
                  <a:lnTo>
                    <a:pt x="576732" y="171246"/>
                  </a:lnTo>
                  <a:lnTo>
                    <a:pt x="588911" y="151828"/>
                  </a:lnTo>
                  <a:lnTo>
                    <a:pt x="596658" y="129946"/>
                  </a:lnTo>
                  <a:lnTo>
                    <a:pt x="599376" y="106172"/>
                  </a:lnTo>
                  <a:lnTo>
                    <a:pt x="590892" y="64846"/>
                  </a:lnTo>
                  <a:lnTo>
                    <a:pt x="567791" y="31102"/>
                  </a:lnTo>
                  <a:lnTo>
                    <a:pt x="533514" y="8343"/>
                  </a:lnTo>
                  <a:lnTo>
                    <a:pt x="491540" y="0"/>
                  </a:lnTo>
                  <a:lnTo>
                    <a:pt x="449567" y="8343"/>
                  </a:lnTo>
                  <a:lnTo>
                    <a:pt x="415290" y="31102"/>
                  </a:lnTo>
                  <a:lnTo>
                    <a:pt x="392188" y="64846"/>
                  </a:lnTo>
                  <a:lnTo>
                    <a:pt x="383717" y="106172"/>
                  </a:lnTo>
                  <a:lnTo>
                    <a:pt x="386435" y="129946"/>
                  </a:lnTo>
                  <a:lnTo>
                    <a:pt x="394182" y="151828"/>
                  </a:lnTo>
                  <a:lnTo>
                    <a:pt x="406361" y="171246"/>
                  </a:lnTo>
                  <a:lnTo>
                    <a:pt x="422363" y="187579"/>
                  </a:lnTo>
                  <a:lnTo>
                    <a:pt x="410591" y="192049"/>
                  </a:lnTo>
                  <a:lnTo>
                    <a:pt x="361873" y="224739"/>
                  </a:lnTo>
                  <a:lnTo>
                    <a:pt x="339661" y="261835"/>
                  </a:lnTo>
                  <a:lnTo>
                    <a:pt x="336092" y="289839"/>
                  </a:lnTo>
                  <a:lnTo>
                    <a:pt x="336613" y="296494"/>
                  </a:lnTo>
                  <a:lnTo>
                    <a:pt x="371779" y="314833"/>
                  </a:lnTo>
                  <a:lnTo>
                    <a:pt x="448691" y="322922"/>
                  </a:lnTo>
                  <a:lnTo>
                    <a:pt x="491540" y="324015"/>
                  </a:lnTo>
                  <a:lnTo>
                    <a:pt x="534504" y="322922"/>
                  </a:lnTo>
                  <a:lnTo>
                    <a:pt x="574763" y="319773"/>
                  </a:lnTo>
                  <a:lnTo>
                    <a:pt x="644194" y="308152"/>
                  </a:lnTo>
                  <a:lnTo>
                    <a:pt x="646544" y="296443"/>
                  </a:lnTo>
                  <a:lnTo>
                    <a:pt x="647014" y="289814"/>
                  </a:lnTo>
                  <a:close/>
                </a:path>
              </a:pathLst>
            </a:custGeom>
            <a:solidFill>
              <a:srgbClr val="28777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4"/>
            <p:cNvSpPr/>
            <p:nvPr/>
          </p:nvSpPr>
          <p:spPr bwMode="auto">
            <a:xfrm>
              <a:off x="361386" y="2028024"/>
              <a:ext cx="330835" cy="344805"/>
            </a:xfrm>
            <a:custGeom>
              <a:avLst/>
              <a:gdLst/>
              <a:ahLst/>
              <a:cxnLst/>
              <a:rect l="l" t="t" r="r" b="b"/>
              <a:pathLst>
                <a:path w="330834" h="344805" extrusionOk="0">
                  <a:moveTo>
                    <a:pt x="165259" y="344422"/>
                  </a:moveTo>
                  <a:lnTo>
                    <a:pt x="119702" y="343267"/>
                  </a:lnTo>
                  <a:lnTo>
                    <a:pt x="77000" y="339944"/>
                  </a:lnTo>
                  <a:lnTo>
                    <a:pt x="37938" y="334663"/>
                  </a:lnTo>
                  <a:lnTo>
                    <a:pt x="1671" y="321671"/>
                  </a:lnTo>
                  <a:lnTo>
                    <a:pt x="0" y="308110"/>
                  </a:lnTo>
                  <a:lnTo>
                    <a:pt x="10" y="300451"/>
                  </a:lnTo>
                  <a:lnTo>
                    <a:pt x="13084" y="257682"/>
                  </a:lnTo>
                  <a:lnTo>
                    <a:pt x="46314" y="222415"/>
                  </a:lnTo>
                  <a:lnTo>
                    <a:pt x="91705" y="199394"/>
                  </a:lnTo>
                  <a:lnTo>
                    <a:pt x="74697" y="182028"/>
                  </a:lnTo>
                  <a:lnTo>
                    <a:pt x="61753" y="161398"/>
                  </a:lnTo>
                  <a:lnTo>
                    <a:pt x="53515" y="138130"/>
                  </a:lnTo>
                  <a:lnTo>
                    <a:pt x="50626" y="112850"/>
                  </a:lnTo>
                  <a:lnTo>
                    <a:pt x="59634" y="68925"/>
                  </a:lnTo>
                  <a:lnTo>
                    <a:pt x="84199" y="33054"/>
                  </a:lnTo>
                  <a:lnTo>
                    <a:pt x="120636" y="8868"/>
                  </a:lnTo>
                  <a:lnTo>
                    <a:pt x="165259" y="0"/>
                  </a:lnTo>
                  <a:lnTo>
                    <a:pt x="209873" y="8868"/>
                  </a:lnTo>
                  <a:lnTo>
                    <a:pt x="246306" y="33054"/>
                  </a:lnTo>
                  <a:lnTo>
                    <a:pt x="270869" y="68925"/>
                  </a:lnTo>
                  <a:lnTo>
                    <a:pt x="279876" y="112850"/>
                  </a:lnTo>
                  <a:lnTo>
                    <a:pt x="276989" y="138130"/>
                  </a:lnTo>
                  <a:lnTo>
                    <a:pt x="268754" y="161397"/>
                  </a:lnTo>
                  <a:lnTo>
                    <a:pt x="255812" y="182025"/>
                  </a:lnTo>
                  <a:lnTo>
                    <a:pt x="238805" y="199387"/>
                  </a:lnTo>
                  <a:lnTo>
                    <a:pt x="251317" y="204135"/>
                  </a:lnTo>
                  <a:lnTo>
                    <a:pt x="303123" y="238902"/>
                  </a:lnTo>
                  <a:lnTo>
                    <a:pt x="326732" y="278337"/>
                  </a:lnTo>
                  <a:lnTo>
                    <a:pt x="330524" y="308075"/>
                  </a:lnTo>
                  <a:lnTo>
                    <a:pt x="330022" y="315114"/>
                  </a:lnTo>
                  <a:lnTo>
                    <a:pt x="292847" y="334618"/>
                  </a:lnTo>
                  <a:lnTo>
                    <a:pt x="253715" y="339921"/>
                  </a:lnTo>
                  <a:lnTo>
                    <a:pt x="210921" y="343261"/>
                  </a:lnTo>
                  <a:lnTo>
                    <a:pt x="165259" y="344422"/>
                  </a:lnTo>
                  <a:close/>
                </a:path>
              </a:pathLst>
            </a:custGeom>
            <a:solidFill>
              <a:srgbClr val="40BE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5"/>
          <p:cNvGrpSpPr/>
          <p:nvPr/>
        </p:nvGrpSpPr>
        <p:grpSpPr bwMode="auto">
          <a:xfrm>
            <a:off x="564773" y="1744225"/>
            <a:ext cx="581660" cy="581660"/>
            <a:chOff x="234345" y="2549278"/>
            <a:chExt cx="581660" cy="581660"/>
          </a:xfrm>
        </p:grpSpPr>
        <p:sp>
          <p:nvSpPr>
            <p:cNvPr id="12" name="object 6"/>
            <p:cNvSpPr/>
            <p:nvPr/>
          </p:nvSpPr>
          <p:spPr bwMode="auto">
            <a:xfrm>
              <a:off x="234345" y="2549278"/>
              <a:ext cx="581660" cy="581660"/>
            </a:xfrm>
            <a:custGeom>
              <a:avLst/>
              <a:gdLst/>
              <a:ahLst/>
              <a:cxnLst/>
              <a:rect l="l" t="t" r="r" b="b"/>
              <a:pathLst>
                <a:path w="581660" h="581660" extrusionOk="0">
                  <a:moveTo>
                    <a:pt x="290541" y="581083"/>
                  </a:moveTo>
                  <a:lnTo>
                    <a:pt x="243415" y="577280"/>
                  </a:lnTo>
                  <a:lnTo>
                    <a:pt x="198710" y="566270"/>
                  </a:lnTo>
                  <a:lnTo>
                    <a:pt x="157023" y="548652"/>
                  </a:lnTo>
                  <a:lnTo>
                    <a:pt x="118954" y="525024"/>
                  </a:lnTo>
                  <a:lnTo>
                    <a:pt x="85100" y="495983"/>
                  </a:lnTo>
                  <a:lnTo>
                    <a:pt x="56059" y="462129"/>
                  </a:lnTo>
                  <a:lnTo>
                    <a:pt x="32430" y="424059"/>
                  </a:lnTo>
                  <a:lnTo>
                    <a:pt x="14812" y="382373"/>
                  </a:lnTo>
                  <a:lnTo>
                    <a:pt x="3802" y="337667"/>
                  </a:lnTo>
                  <a:lnTo>
                    <a:pt x="0" y="290541"/>
                  </a:lnTo>
                  <a:lnTo>
                    <a:pt x="3802" y="243415"/>
                  </a:lnTo>
                  <a:lnTo>
                    <a:pt x="14812" y="198710"/>
                  </a:lnTo>
                  <a:lnTo>
                    <a:pt x="32430" y="157023"/>
                  </a:lnTo>
                  <a:lnTo>
                    <a:pt x="56059" y="118954"/>
                  </a:lnTo>
                  <a:lnTo>
                    <a:pt x="85100" y="85100"/>
                  </a:lnTo>
                  <a:lnTo>
                    <a:pt x="118954" y="56059"/>
                  </a:lnTo>
                  <a:lnTo>
                    <a:pt x="157023" y="32430"/>
                  </a:lnTo>
                  <a:lnTo>
                    <a:pt x="198710" y="14812"/>
                  </a:lnTo>
                  <a:lnTo>
                    <a:pt x="243415" y="3802"/>
                  </a:lnTo>
                  <a:lnTo>
                    <a:pt x="290541" y="0"/>
                  </a:lnTo>
                  <a:lnTo>
                    <a:pt x="337667" y="3802"/>
                  </a:lnTo>
                  <a:lnTo>
                    <a:pt x="382373" y="14812"/>
                  </a:lnTo>
                  <a:lnTo>
                    <a:pt x="424059" y="32430"/>
                  </a:lnTo>
                  <a:lnTo>
                    <a:pt x="462129" y="56059"/>
                  </a:lnTo>
                  <a:lnTo>
                    <a:pt x="495983" y="85100"/>
                  </a:lnTo>
                  <a:lnTo>
                    <a:pt x="525024" y="118954"/>
                  </a:lnTo>
                  <a:lnTo>
                    <a:pt x="548652" y="157023"/>
                  </a:lnTo>
                  <a:lnTo>
                    <a:pt x="566270" y="198710"/>
                  </a:lnTo>
                  <a:lnTo>
                    <a:pt x="577280" y="243415"/>
                  </a:lnTo>
                  <a:lnTo>
                    <a:pt x="581083" y="290541"/>
                  </a:lnTo>
                  <a:lnTo>
                    <a:pt x="577280" y="337667"/>
                  </a:lnTo>
                  <a:lnTo>
                    <a:pt x="566270" y="382373"/>
                  </a:lnTo>
                  <a:lnTo>
                    <a:pt x="548652" y="424059"/>
                  </a:lnTo>
                  <a:lnTo>
                    <a:pt x="525024" y="462129"/>
                  </a:lnTo>
                  <a:lnTo>
                    <a:pt x="495983" y="495983"/>
                  </a:lnTo>
                  <a:lnTo>
                    <a:pt x="462129" y="525024"/>
                  </a:lnTo>
                  <a:lnTo>
                    <a:pt x="424059" y="548652"/>
                  </a:lnTo>
                  <a:lnTo>
                    <a:pt x="382373" y="566270"/>
                  </a:lnTo>
                  <a:lnTo>
                    <a:pt x="337667" y="577280"/>
                  </a:lnTo>
                  <a:lnTo>
                    <a:pt x="290541" y="581083"/>
                  </a:lnTo>
                  <a:close/>
                </a:path>
              </a:pathLst>
            </a:custGeom>
            <a:solidFill>
              <a:srgbClr val="F2675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7"/>
            <p:cNvSpPr/>
            <p:nvPr/>
          </p:nvSpPr>
          <p:spPr bwMode="auto">
            <a:xfrm>
              <a:off x="289577" y="260451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 extrusionOk="0">
                  <a:moveTo>
                    <a:pt x="235309" y="470618"/>
                  </a:moveTo>
                  <a:lnTo>
                    <a:pt x="187882" y="465838"/>
                  </a:lnTo>
                  <a:lnTo>
                    <a:pt x="143711" y="452128"/>
                  </a:lnTo>
                  <a:lnTo>
                    <a:pt x="103740" y="430434"/>
                  </a:lnTo>
                  <a:lnTo>
                    <a:pt x="68916" y="401702"/>
                  </a:lnTo>
                  <a:lnTo>
                    <a:pt x="40184" y="366877"/>
                  </a:lnTo>
                  <a:lnTo>
                    <a:pt x="18490" y="326907"/>
                  </a:lnTo>
                  <a:lnTo>
                    <a:pt x="4780" y="282735"/>
                  </a:lnTo>
                  <a:lnTo>
                    <a:pt x="0" y="235309"/>
                  </a:lnTo>
                  <a:lnTo>
                    <a:pt x="4780" y="187882"/>
                  </a:lnTo>
                  <a:lnTo>
                    <a:pt x="18490" y="143711"/>
                  </a:lnTo>
                  <a:lnTo>
                    <a:pt x="40184" y="103740"/>
                  </a:lnTo>
                  <a:lnTo>
                    <a:pt x="68916" y="68916"/>
                  </a:lnTo>
                  <a:lnTo>
                    <a:pt x="103740" y="40184"/>
                  </a:lnTo>
                  <a:lnTo>
                    <a:pt x="143711" y="18490"/>
                  </a:lnTo>
                  <a:lnTo>
                    <a:pt x="187882" y="4780"/>
                  </a:lnTo>
                  <a:lnTo>
                    <a:pt x="235309" y="0"/>
                  </a:lnTo>
                  <a:lnTo>
                    <a:pt x="282735" y="4780"/>
                  </a:lnTo>
                  <a:lnTo>
                    <a:pt x="326907" y="18490"/>
                  </a:lnTo>
                  <a:lnTo>
                    <a:pt x="366877" y="40184"/>
                  </a:lnTo>
                  <a:lnTo>
                    <a:pt x="401702" y="68916"/>
                  </a:lnTo>
                  <a:lnTo>
                    <a:pt x="430434" y="103740"/>
                  </a:lnTo>
                  <a:lnTo>
                    <a:pt x="452128" y="143711"/>
                  </a:lnTo>
                  <a:lnTo>
                    <a:pt x="465838" y="187882"/>
                  </a:lnTo>
                  <a:lnTo>
                    <a:pt x="470618" y="235309"/>
                  </a:lnTo>
                  <a:lnTo>
                    <a:pt x="465838" y="282735"/>
                  </a:lnTo>
                  <a:lnTo>
                    <a:pt x="452128" y="326907"/>
                  </a:lnTo>
                  <a:lnTo>
                    <a:pt x="430434" y="366877"/>
                  </a:lnTo>
                  <a:lnTo>
                    <a:pt x="401702" y="401702"/>
                  </a:lnTo>
                  <a:lnTo>
                    <a:pt x="366877" y="430434"/>
                  </a:lnTo>
                  <a:lnTo>
                    <a:pt x="326907" y="452128"/>
                  </a:lnTo>
                  <a:lnTo>
                    <a:pt x="282735" y="465838"/>
                  </a:lnTo>
                  <a:lnTo>
                    <a:pt x="235309" y="470618"/>
                  </a:lnTo>
                  <a:close/>
                </a:path>
              </a:pathLst>
            </a:custGeom>
            <a:solidFill>
              <a:srgbClr val="FEF1D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8"/>
            <p:cNvSpPr/>
            <p:nvPr/>
          </p:nvSpPr>
          <p:spPr bwMode="auto">
            <a:xfrm>
              <a:off x="316227" y="2631160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30" extrusionOk="0">
                  <a:moveTo>
                    <a:pt x="208659" y="0"/>
                  </a:moveTo>
                  <a:lnTo>
                    <a:pt x="208659" y="33678"/>
                  </a:lnTo>
                </a:path>
                <a:path w="417830" h="417830" extrusionOk="0">
                  <a:moveTo>
                    <a:pt x="208659" y="383640"/>
                  </a:moveTo>
                  <a:lnTo>
                    <a:pt x="208659" y="417318"/>
                  </a:lnTo>
                </a:path>
                <a:path w="417830" h="417830" extrusionOk="0">
                  <a:moveTo>
                    <a:pt x="417318" y="208659"/>
                  </a:moveTo>
                  <a:lnTo>
                    <a:pt x="383640" y="208659"/>
                  </a:lnTo>
                </a:path>
                <a:path w="417830" h="417830" extrusionOk="0">
                  <a:moveTo>
                    <a:pt x="33678" y="208659"/>
                  </a:moveTo>
                  <a:lnTo>
                    <a:pt x="0" y="208659"/>
                  </a:lnTo>
                </a:path>
                <a:path w="417830" h="417830" extrusionOk="0">
                  <a:moveTo>
                    <a:pt x="314995" y="29139"/>
                  </a:moveTo>
                  <a:lnTo>
                    <a:pt x="297833" y="58102"/>
                  </a:lnTo>
                </a:path>
                <a:path w="417830" h="417830" extrusionOk="0">
                  <a:moveTo>
                    <a:pt x="119484" y="359216"/>
                  </a:moveTo>
                  <a:lnTo>
                    <a:pt x="102323" y="388209"/>
                  </a:lnTo>
                </a:path>
                <a:path w="417830" h="417830" extrusionOk="0">
                  <a:moveTo>
                    <a:pt x="385778" y="98340"/>
                  </a:moveTo>
                  <a:lnTo>
                    <a:pt x="357195" y="116175"/>
                  </a:lnTo>
                </a:path>
                <a:path w="417830" h="417830" extrusionOk="0">
                  <a:moveTo>
                    <a:pt x="60123" y="301172"/>
                  </a:moveTo>
                  <a:lnTo>
                    <a:pt x="31540" y="318978"/>
                  </a:lnTo>
                </a:path>
                <a:path w="417830" h="417830" extrusionOk="0">
                  <a:moveTo>
                    <a:pt x="394007" y="304481"/>
                  </a:moveTo>
                  <a:lnTo>
                    <a:pt x="364107" y="289018"/>
                  </a:lnTo>
                </a:path>
                <a:path w="417830" h="417830" extrusionOk="0">
                  <a:moveTo>
                    <a:pt x="53211" y="128299"/>
                  </a:moveTo>
                  <a:lnTo>
                    <a:pt x="23311" y="112837"/>
                  </a:lnTo>
                </a:path>
                <a:path w="417830" h="417830" extrusionOk="0">
                  <a:moveTo>
                    <a:pt x="318304" y="386188"/>
                  </a:moveTo>
                  <a:lnTo>
                    <a:pt x="300616" y="357517"/>
                  </a:lnTo>
                </a:path>
                <a:path w="417830" h="417830" extrusionOk="0">
                  <a:moveTo>
                    <a:pt x="116702" y="59801"/>
                  </a:moveTo>
                  <a:lnTo>
                    <a:pt x="99014" y="31130"/>
                  </a:lnTo>
                </a:path>
                <a:path w="417830" h="417830" extrusionOk="0">
                  <a:moveTo>
                    <a:pt x="208659" y="78045"/>
                  </a:moveTo>
                  <a:lnTo>
                    <a:pt x="208659" y="183034"/>
                  </a:lnTo>
                </a:path>
                <a:path w="417830" h="417830" extrusionOk="0">
                  <a:moveTo>
                    <a:pt x="197472" y="231677"/>
                  </a:moveTo>
                  <a:lnTo>
                    <a:pt x="99014" y="328437"/>
                  </a:lnTo>
                </a:path>
              </a:pathLst>
            </a:custGeom>
            <a:grpFill/>
            <a:ln w="14642">
              <a:solidFill>
                <a:srgbClr val="24537C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9"/>
            <p:cNvSpPr/>
            <p:nvPr/>
          </p:nvSpPr>
          <p:spPr bwMode="auto">
            <a:xfrm>
              <a:off x="499262" y="281419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 extrusionOk="0">
                  <a:moveTo>
                    <a:pt x="51249" y="25624"/>
                  </a:moveTo>
                  <a:lnTo>
                    <a:pt x="49234" y="35596"/>
                  </a:lnTo>
                  <a:lnTo>
                    <a:pt x="43741" y="43741"/>
                  </a:lnTo>
                  <a:lnTo>
                    <a:pt x="35596" y="49234"/>
                  </a:lnTo>
                  <a:lnTo>
                    <a:pt x="25624" y="51249"/>
                  </a:lnTo>
                  <a:lnTo>
                    <a:pt x="15653" y="49234"/>
                  </a:lnTo>
                  <a:lnTo>
                    <a:pt x="7508" y="43741"/>
                  </a:lnTo>
                  <a:lnTo>
                    <a:pt x="2014" y="35596"/>
                  </a:lnTo>
                  <a:lnTo>
                    <a:pt x="0" y="25624"/>
                  </a:lnTo>
                  <a:lnTo>
                    <a:pt x="2014" y="15653"/>
                  </a:lnTo>
                  <a:lnTo>
                    <a:pt x="7508" y="7508"/>
                  </a:lnTo>
                  <a:lnTo>
                    <a:pt x="15653" y="2014"/>
                  </a:lnTo>
                  <a:lnTo>
                    <a:pt x="25624" y="0"/>
                  </a:lnTo>
                  <a:lnTo>
                    <a:pt x="35596" y="2014"/>
                  </a:lnTo>
                  <a:lnTo>
                    <a:pt x="43741" y="7508"/>
                  </a:lnTo>
                  <a:lnTo>
                    <a:pt x="49234" y="15653"/>
                  </a:lnTo>
                  <a:lnTo>
                    <a:pt x="51249" y="25624"/>
                  </a:lnTo>
                  <a:close/>
                </a:path>
              </a:pathLst>
            </a:custGeom>
            <a:grpFill/>
            <a:ln w="14642">
              <a:solidFill>
                <a:srgbClr val="D6282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2"/>
          <p:cNvSpPr/>
          <p:nvPr/>
        </p:nvSpPr>
        <p:spPr bwMode="auto">
          <a:xfrm>
            <a:off x="594105" y="2683940"/>
            <a:ext cx="574040" cy="571500"/>
          </a:xfrm>
          <a:custGeom>
            <a:avLst/>
            <a:gdLst/>
            <a:ahLst/>
            <a:cxnLst/>
            <a:rect l="l" t="t" r="r" b="b"/>
            <a:pathLst>
              <a:path w="574040" h="571500" extrusionOk="0">
                <a:moveTo>
                  <a:pt x="459117" y="285673"/>
                </a:moveTo>
                <a:lnTo>
                  <a:pt x="452970" y="240106"/>
                </a:lnTo>
                <a:lnTo>
                  <a:pt x="435622" y="199161"/>
                </a:lnTo>
                <a:lnTo>
                  <a:pt x="414070" y="171399"/>
                </a:lnTo>
                <a:lnTo>
                  <a:pt x="408698" y="164477"/>
                </a:lnTo>
                <a:lnTo>
                  <a:pt x="401739" y="159131"/>
                </a:lnTo>
                <a:lnTo>
                  <a:pt x="401739" y="285673"/>
                </a:lnTo>
                <a:lnTo>
                  <a:pt x="392696" y="330098"/>
                </a:lnTo>
                <a:lnTo>
                  <a:pt x="368071" y="366433"/>
                </a:lnTo>
                <a:lnTo>
                  <a:pt x="331584" y="390944"/>
                </a:lnTo>
                <a:lnTo>
                  <a:pt x="286956" y="399935"/>
                </a:lnTo>
                <a:lnTo>
                  <a:pt x="242316" y="390944"/>
                </a:lnTo>
                <a:lnTo>
                  <a:pt x="205828" y="366433"/>
                </a:lnTo>
                <a:lnTo>
                  <a:pt x="181203" y="330098"/>
                </a:lnTo>
                <a:lnTo>
                  <a:pt x="172173" y="285673"/>
                </a:lnTo>
                <a:lnTo>
                  <a:pt x="181203" y="241236"/>
                </a:lnTo>
                <a:lnTo>
                  <a:pt x="205828" y="204901"/>
                </a:lnTo>
                <a:lnTo>
                  <a:pt x="242316" y="180390"/>
                </a:lnTo>
                <a:lnTo>
                  <a:pt x="286956" y="171399"/>
                </a:lnTo>
                <a:lnTo>
                  <a:pt x="331584" y="180390"/>
                </a:lnTo>
                <a:lnTo>
                  <a:pt x="368071" y="204901"/>
                </a:lnTo>
                <a:lnTo>
                  <a:pt x="392696" y="241236"/>
                </a:lnTo>
                <a:lnTo>
                  <a:pt x="401739" y="285673"/>
                </a:lnTo>
                <a:lnTo>
                  <a:pt x="401739" y="159131"/>
                </a:lnTo>
                <a:lnTo>
                  <a:pt x="373849" y="137668"/>
                </a:lnTo>
                <a:lnTo>
                  <a:pt x="332727" y="120396"/>
                </a:lnTo>
                <a:lnTo>
                  <a:pt x="286956" y="114274"/>
                </a:lnTo>
                <a:lnTo>
                  <a:pt x="241185" y="120396"/>
                </a:lnTo>
                <a:lnTo>
                  <a:pt x="200063" y="137668"/>
                </a:lnTo>
                <a:lnTo>
                  <a:pt x="165214" y="164477"/>
                </a:lnTo>
                <a:lnTo>
                  <a:pt x="138290" y="199161"/>
                </a:lnTo>
                <a:lnTo>
                  <a:pt x="120929" y="240106"/>
                </a:lnTo>
                <a:lnTo>
                  <a:pt x="114782" y="285673"/>
                </a:lnTo>
                <a:lnTo>
                  <a:pt x="120929" y="331228"/>
                </a:lnTo>
                <a:lnTo>
                  <a:pt x="138290" y="372173"/>
                </a:lnTo>
                <a:lnTo>
                  <a:pt x="165214" y="406869"/>
                </a:lnTo>
                <a:lnTo>
                  <a:pt x="200063" y="433666"/>
                </a:lnTo>
                <a:lnTo>
                  <a:pt x="241185" y="450951"/>
                </a:lnTo>
                <a:lnTo>
                  <a:pt x="286956" y="457073"/>
                </a:lnTo>
                <a:lnTo>
                  <a:pt x="332727" y="450951"/>
                </a:lnTo>
                <a:lnTo>
                  <a:pt x="373849" y="433666"/>
                </a:lnTo>
                <a:lnTo>
                  <a:pt x="408698" y="406869"/>
                </a:lnTo>
                <a:lnTo>
                  <a:pt x="414070" y="399935"/>
                </a:lnTo>
                <a:lnTo>
                  <a:pt x="435622" y="372173"/>
                </a:lnTo>
                <a:lnTo>
                  <a:pt x="452970" y="331228"/>
                </a:lnTo>
                <a:lnTo>
                  <a:pt x="459117" y="285673"/>
                </a:lnTo>
                <a:close/>
              </a:path>
              <a:path w="574040" h="571500" extrusionOk="0">
                <a:moveTo>
                  <a:pt x="573900" y="285661"/>
                </a:moveTo>
                <a:lnTo>
                  <a:pt x="570153" y="239331"/>
                </a:lnTo>
                <a:lnTo>
                  <a:pt x="559282" y="195376"/>
                </a:lnTo>
                <a:lnTo>
                  <a:pt x="541883" y="154381"/>
                </a:lnTo>
                <a:lnTo>
                  <a:pt x="518541" y="116954"/>
                </a:lnTo>
                <a:lnTo>
                  <a:pt x="516509" y="114604"/>
                </a:lnTo>
                <a:lnTo>
                  <a:pt x="516509" y="285661"/>
                </a:lnTo>
                <a:lnTo>
                  <a:pt x="511848" y="331660"/>
                </a:lnTo>
                <a:lnTo>
                  <a:pt x="498449" y="374535"/>
                </a:lnTo>
                <a:lnTo>
                  <a:pt x="477253" y="413346"/>
                </a:lnTo>
                <a:lnTo>
                  <a:pt x="449199" y="447179"/>
                </a:lnTo>
                <a:lnTo>
                  <a:pt x="415213" y="475119"/>
                </a:lnTo>
                <a:lnTo>
                  <a:pt x="376224" y="496214"/>
                </a:lnTo>
                <a:lnTo>
                  <a:pt x="333159" y="509549"/>
                </a:lnTo>
                <a:lnTo>
                  <a:pt x="286956" y="514197"/>
                </a:lnTo>
                <a:lnTo>
                  <a:pt x="240753" y="509549"/>
                </a:lnTo>
                <a:lnTo>
                  <a:pt x="197688" y="496214"/>
                </a:lnTo>
                <a:lnTo>
                  <a:pt x="158686" y="475119"/>
                </a:lnTo>
                <a:lnTo>
                  <a:pt x="124701" y="447179"/>
                </a:lnTo>
                <a:lnTo>
                  <a:pt x="96647" y="413346"/>
                </a:lnTo>
                <a:lnTo>
                  <a:pt x="75450" y="374535"/>
                </a:lnTo>
                <a:lnTo>
                  <a:pt x="62064" y="331660"/>
                </a:lnTo>
                <a:lnTo>
                  <a:pt x="57391" y="285661"/>
                </a:lnTo>
                <a:lnTo>
                  <a:pt x="62064" y="239674"/>
                </a:lnTo>
                <a:lnTo>
                  <a:pt x="75450" y="196799"/>
                </a:lnTo>
                <a:lnTo>
                  <a:pt x="96647" y="157988"/>
                </a:lnTo>
                <a:lnTo>
                  <a:pt x="124701" y="124155"/>
                </a:lnTo>
                <a:lnTo>
                  <a:pt x="158686" y="96215"/>
                </a:lnTo>
                <a:lnTo>
                  <a:pt x="197688" y="75120"/>
                </a:lnTo>
                <a:lnTo>
                  <a:pt x="240753" y="61785"/>
                </a:lnTo>
                <a:lnTo>
                  <a:pt x="286956" y="57137"/>
                </a:lnTo>
                <a:lnTo>
                  <a:pt x="333159" y="61785"/>
                </a:lnTo>
                <a:lnTo>
                  <a:pt x="376224" y="75120"/>
                </a:lnTo>
                <a:lnTo>
                  <a:pt x="415213" y="96215"/>
                </a:lnTo>
                <a:lnTo>
                  <a:pt x="449199" y="124155"/>
                </a:lnTo>
                <a:lnTo>
                  <a:pt x="477253" y="157988"/>
                </a:lnTo>
                <a:lnTo>
                  <a:pt x="498449" y="196799"/>
                </a:lnTo>
                <a:lnTo>
                  <a:pt x="511848" y="239674"/>
                </a:lnTo>
                <a:lnTo>
                  <a:pt x="516509" y="285661"/>
                </a:lnTo>
                <a:lnTo>
                  <a:pt x="516509" y="114604"/>
                </a:lnTo>
                <a:lnTo>
                  <a:pt x="489864" y="83667"/>
                </a:lnTo>
                <a:lnTo>
                  <a:pt x="458787" y="57137"/>
                </a:lnTo>
                <a:lnTo>
                  <a:pt x="456425" y="55118"/>
                </a:lnTo>
                <a:lnTo>
                  <a:pt x="418833" y="31889"/>
                </a:lnTo>
                <a:lnTo>
                  <a:pt x="377659" y="14566"/>
                </a:lnTo>
                <a:lnTo>
                  <a:pt x="333502" y="3733"/>
                </a:lnTo>
                <a:lnTo>
                  <a:pt x="286956" y="0"/>
                </a:lnTo>
                <a:lnTo>
                  <a:pt x="240411" y="3733"/>
                </a:lnTo>
                <a:lnTo>
                  <a:pt x="196253" y="14566"/>
                </a:lnTo>
                <a:lnTo>
                  <a:pt x="155079" y="31889"/>
                </a:lnTo>
                <a:lnTo>
                  <a:pt x="117487" y="55118"/>
                </a:lnTo>
                <a:lnTo>
                  <a:pt x="84048" y="83667"/>
                </a:lnTo>
                <a:lnTo>
                  <a:pt x="55372" y="116954"/>
                </a:lnTo>
                <a:lnTo>
                  <a:pt x="32029" y="154381"/>
                </a:lnTo>
                <a:lnTo>
                  <a:pt x="14630" y="195376"/>
                </a:lnTo>
                <a:lnTo>
                  <a:pt x="3759" y="239331"/>
                </a:lnTo>
                <a:lnTo>
                  <a:pt x="0" y="285661"/>
                </a:lnTo>
                <a:lnTo>
                  <a:pt x="3759" y="332003"/>
                </a:lnTo>
                <a:lnTo>
                  <a:pt x="14630" y="375958"/>
                </a:lnTo>
                <a:lnTo>
                  <a:pt x="32029" y="416953"/>
                </a:lnTo>
                <a:lnTo>
                  <a:pt x="55372" y="454380"/>
                </a:lnTo>
                <a:lnTo>
                  <a:pt x="84048" y="487667"/>
                </a:lnTo>
                <a:lnTo>
                  <a:pt x="117487" y="516216"/>
                </a:lnTo>
                <a:lnTo>
                  <a:pt x="155079" y="539445"/>
                </a:lnTo>
                <a:lnTo>
                  <a:pt x="196253" y="556768"/>
                </a:lnTo>
                <a:lnTo>
                  <a:pt x="240411" y="567601"/>
                </a:lnTo>
                <a:lnTo>
                  <a:pt x="286956" y="571334"/>
                </a:lnTo>
                <a:lnTo>
                  <a:pt x="333502" y="567601"/>
                </a:lnTo>
                <a:lnTo>
                  <a:pt x="377659" y="556768"/>
                </a:lnTo>
                <a:lnTo>
                  <a:pt x="418833" y="539445"/>
                </a:lnTo>
                <a:lnTo>
                  <a:pt x="456425" y="516216"/>
                </a:lnTo>
                <a:lnTo>
                  <a:pt x="458787" y="514197"/>
                </a:lnTo>
                <a:lnTo>
                  <a:pt x="489864" y="487667"/>
                </a:lnTo>
                <a:lnTo>
                  <a:pt x="518541" y="454380"/>
                </a:lnTo>
                <a:lnTo>
                  <a:pt x="541883" y="416953"/>
                </a:lnTo>
                <a:lnTo>
                  <a:pt x="559282" y="375958"/>
                </a:lnTo>
                <a:lnTo>
                  <a:pt x="570153" y="332003"/>
                </a:lnTo>
                <a:lnTo>
                  <a:pt x="573900" y="285661"/>
                </a:lnTo>
                <a:close/>
              </a:path>
            </a:pathLst>
          </a:custGeom>
          <a:solidFill>
            <a:srgbClr val="DD3C4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6"/>
          <p:cNvSpPr/>
          <p:nvPr/>
        </p:nvSpPr>
        <p:spPr bwMode="auto">
          <a:xfrm>
            <a:off x="677201" y="3991999"/>
            <a:ext cx="494030" cy="714375"/>
          </a:xfrm>
          <a:custGeom>
            <a:avLst/>
            <a:gdLst/>
            <a:ahLst/>
            <a:cxnLst/>
            <a:rect l="l" t="t" r="r" b="b"/>
            <a:pathLst>
              <a:path w="494030" h="714375" extrusionOk="0">
                <a:moveTo>
                  <a:pt x="258559" y="74180"/>
                </a:moveTo>
                <a:lnTo>
                  <a:pt x="235089" y="74180"/>
                </a:lnTo>
                <a:lnTo>
                  <a:pt x="235089" y="97878"/>
                </a:lnTo>
                <a:lnTo>
                  <a:pt x="258559" y="97878"/>
                </a:lnTo>
                <a:lnTo>
                  <a:pt x="258559" y="74180"/>
                </a:lnTo>
                <a:close/>
              </a:path>
              <a:path w="494030" h="714375" extrusionOk="0">
                <a:moveTo>
                  <a:pt x="493649" y="297383"/>
                </a:moveTo>
                <a:lnTo>
                  <a:pt x="492594" y="293954"/>
                </a:lnTo>
                <a:lnTo>
                  <a:pt x="490347" y="291452"/>
                </a:lnTo>
                <a:lnTo>
                  <a:pt x="488099" y="288861"/>
                </a:lnTo>
                <a:lnTo>
                  <a:pt x="484936" y="287426"/>
                </a:lnTo>
                <a:lnTo>
                  <a:pt x="468299" y="287426"/>
                </a:lnTo>
                <a:lnTo>
                  <a:pt x="468299" y="311124"/>
                </a:lnTo>
                <a:lnTo>
                  <a:pt x="459498" y="382206"/>
                </a:lnTo>
                <a:lnTo>
                  <a:pt x="433781" y="382206"/>
                </a:lnTo>
                <a:lnTo>
                  <a:pt x="433781" y="405904"/>
                </a:lnTo>
                <a:lnTo>
                  <a:pt x="400672" y="690232"/>
                </a:lnTo>
                <a:lnTo>
                  <a:pt x="92964" y="690232"/>
                </a:lnTo>
                <a:lnTo>
                  <a:pt x="59867" y="405904"/>
                </a:lnTo>
                <a:lnTo>
                  <a:pt x="433781" y="405904"/>
                </a:lnTo>
                <a:lnTo>
                  <a:pt x="433781" y="382206"/>
                </a:lnTo>
                <a:lnTo>
                  <a:pt x="34150" y="382206"/>
                </a:lnTo>
                <a:lnTo>
                  <a:pt x="25349" y="311124"/>
                </a:lnTo>
                <a:lnTo>
                  <a:pt x="468299" y="311124"/>
                </a:lnTo>
                <a:lnTo>
                  <a:pt x="468299" y="287426"/>
                </a:lnTo>
                <a:lnTo>
                  <a:pt x="441617" y="287426"/>
                </a:lnTo>
                <a:lnTo>
                  <a:pt x="468845" y="131152"/>
                </a:lnTo>
                <a:lnTo>
                  <a:pt x="469442" y="127723"/>
                </a:lnTo>
                <a:lnTo>
                  <a:pt x="469811" y="126199"/>
                </a:lnTo>
                <a:lnTo>
                  <a:pt x="469671" y="124536"/>
                </a:lnTo>
                <a:lnTo>
                  <a:pt x="469379" y="123012"/>
                </a:lnTo>
                <a:lnTo>
                  <a:pt x="466420" y="110934"/>
                </a:lnTo>
                <a:lnTo>
                  <a:pt x="458635" y="79273"/>
                </a:lnTo>
                <a:lnTo>
                  <a:pt x="454050" y="60579"/>
                </a:lnTo>
                <a:lnTo>
                  <a:pt x="449287" y="41236"/>
                </a:lnTo>
                <a:lnTo>
                  <a:pt x="444373" y="21221"/>
                </a:lnTo>
                <a:lnTo>
                  <a:pt x="444373" y="135318"/>
                </a:lnTo>
                <a:lnTo>
                  <a:pt x="417830" y="287426"/>
                </a:lnTo>
                <a:lnTo>
                  <a:pt x="393979" y="287426"/>
                </a:lnTo>
                <a:lnTo>
                  <a:pt x="421220" y="131152"/>
                </a:lnTo>
                <a:lnTo>
                  <a:pt x="444373" y="135318"/>
                </a:lnTo>
                <a:lnTo>
                  <a:pt x="444373" y="21221"/>
                </a:lnTo>
                <a:lnTo>
                  <a:pt x="442264" y="12636"/>
                </a:lnTo>
                <a:lnTo>
                  <a:pt x="442264" y="110934"/>
                </a:lnTo>
                <a:lnTo>
                  <a:pt x="398106" y="102997"/>
                </a:lnTo>
                <a:lnTo>
                  <a:pt x="398106" y="127127"/>
                </a:lnTo>
                <a:lnTo>
                  <a:pt x="370192" y="287426"/>
                </a:lnTo>
                <a:lnTo>
                  <a:pt x="346354" y="287426"/>
                </a:lnTo>
                <a:lnTo>
                  <a:pt x="352793" y="250596"/>
                </a:lnTo>
                <a:lnTo>
                  <a:pt x="375094" y="123012"/>
                </a:lnTo>
                <a:lnTo>
                  <a:pt x="398106" y="127127"/>
                </a:lnTo>
                <a:lnTo>
                  <a:pt x="398106" y="102997"/>
                </a:lnTo>
                <a:lnTo>
                  <a:pt x="385406" y="100698"/>
                </a:lnTo>
                <a:lnTo>
                  <a:pt x="399757" y="79273"/>
                </a:lnTo>
                <a:lnTo>
                  <a:pt x="436029" y="85661"/>
                </a:lnTo>
                <a:lnTo>
                  <a:pt x="442264" y="110934"/>
                </a:lnTo>
                <a:lnTo>
                  <a:pt x="442264" y="12636"/>
                </a:lnTo>
                <a:lnTo>
                  <a:pt x="441528" y="9626"/>
                </a:lnTo>
                <a:lnTo>
                  <a:pt x="440474" y="5092"/>
                </a:lnTo>
                <a:lnTo>
                  <a:pt x="436714" y="1574"/>
                </a:lnTo>
                <a:lnTo>
                  <a:pt x="432130" y="838"/>
                </a:lnTo>
                <a:lnTo>
                  <a:pt x="429882" y="419"/>
                </a:lnTo>
                <a:lnTo>
                  <a:pt x="429882" y="60579"/>
                </a:lnTo>
                <a:lnTo>
                  <a:pt x="414058" y="57708"/>
                </a:lnTo>
                <a:lnTo>
                  <a:pt x="425107" y="41236"/>
                </a:lnTo>
                <a:lnTo>
                  <a:pt x="429882" y="60579"/>
                </a:lnTo>
                <a:lnTo>
                  <a:pt x="429882" y="419"/>
                </a:lnTo>
                <a:lnTo>
                  <a:pt x="355841" y="102603"/>
                </a:lnTo>
                <a:lnTo>
                  <a:pt x="354101" y="107226"/>
                </a:lnTo>
                <a:lnTo>
                  <a:pt x="328980" y="250596"/>
                </a:lnTo>
                <a:lnTo>
                  <a:pt x="328980" y="192659"/>
                </a:lnTo>
                <a:lnTo>
                  <a:pt x="328980" y="168960"/>
                </a:lnTo>
                <a:lnTo>
                  <a:pt x="328980" y="145262"/>
                </a:lnTo>
                <a:lnTo>
                  <a:pt x="328980" y="126898"/>
                </a:lnTo>
                <a:lnTo>
                  <a:pt x="323710" y="121577"/>
                </a:lnTo>
                <a:lnTo>
                  <a:pt x="305498" y="121577"/>
                </a:lnTo>
                <a:lnTo>
                  <a:pt x="305498" y="145262"/>
                </a:lnTo>
                <a:lnTo>
                  <a:pt x="305498" y="168960"/>
                </a:lnTo>
                <a:lnTo>
                  <a:pt x="305498" y="192659"/>
                </a:lnTo>
                <a:lnTo>
                  <a:pt x="305498" y="287426"/>
                </a:lnTo>
                <a:lnTo>
                  <a:pt x="282028" y="287426"/>
                </a:lnTo>
                <a:lnTo>
                  <a:pt x="282028" y="192659"/>
                </a:lnTo>
                <a:lnTo>
                  <a:pt x="305498" y="192659"/>
                </a:lnTo>
                <a:lnTo>
                  <a:pt x="305498" y="168960"/>
                </a:lnTo>
                <a:lnTo>
                  <a:pt x="258559" y="168960"/>
                </a:lnTo>
                <a:lnTo>
                  <a:pt x="258559" y="192659"/>
                </a:lnTo>
                <a:lnTo>
                  <a:pt x="258559" y="287426"/>
                </a:lnTo>
                <a:lnTo>
                  <a:pt x="235089" y="287426"/>
                </a:lnTo>
                <a:lnTo>
                  <a:pt x="235089" y="192659"/>
                </a:lnTo>
                <a:lnTo>
                  <a:pt x="258559" y="192659"/>
                </a:lnTo>
                <a:lnTo>
                  <a:pt x="258559" y="168960"/>
                </a:lnTo>
                <a:lnTo>
                  <a:pt x="211607" y="168960"/>
                </a:lnTo>
                <a:lnTo>
                  <a:pt x="211607" y="192659"/>
                </a:lnTo>
                <a:lnTo>
                  <a:pt x="211607" y="287426"/>
                </a:lnTo>
                <a:lnTo>
                  <a:pt x="188137" y="287426"/>
                </a:lnTo>
                <a:lnTo>
                  <a:pt x="188137" y="267766"/>
                </a:lnTo>
                <a:lnTo>
                  <a:pt x="188137" y="258419"/>
                </a:lnTo>
                <a:lnTo>
                  <a:pt x="188137" y="192659"/>
                </a:lnTo>
                <a:lnTo>
                  <a:pt x="211607" y="192659"/>
                </a:lnTo>
                <a:lnTo>
                  <a:pt x="211607" y="168960"/>
                </a:lnTo>
                <a:lnTo>
                  <a:pt x="188137" y="168960"/>
                </a:lnTo>
                <a:lnTo>
                  <a:pt x="188137" y="145262"/>
                </a:lnTo>
                <a:lnTo>
                  <a:pt x="305498" y="145262"/>
                </a:lnTo>
                <a:lnTo>
                  <a:pt x="305498" y="121577"/>
                </a:lnTo>
                <a:lnTo>
                  <a:pt x="293395" y="121577"/>
                </a:lnTo>
                <a:lnTo>
                  <a:pt x="298462" y="113703"/>
                </a:lnTo>
                <a:lnTo>
                  <a:pt x="302272" y="105092"/>
                </a:lnTo>
                <a:lnTo>
                  <a:pt x="304673" y="95834"/>
                </a:lnTo>
                <a:lnTo>
                  <a:pt x="305498" y="86029"/>
                </a:lnTo>
                <a:lnTo>
                  <a:pt x="301929" y="65697"/>
                </a:lnTo>
                <a:lnTo>
                  <a:pt x="293268" y="50495"/>
                </a:lnTo>
                <a:lnTo>
                  <a:pt x="292074" y="48387"/>
                </a:lnTo>
                <a:lnTo>
                  <a:pt x="282028" y="39624"/>
                </a:lnTo>
                <a:lnTo>
                  <a:pt x="282028" y="86029"/>
                </a:lnTo>
                <a:lnTo>
                  <a:pt x="279260" y="99822"/>
                </a:lnTo>
                <a:lnTo>
                  <a:pt x="271703" y="111125"/>
                </a:lnTo>
                <a:lnTo>
                  <a:pt x="260502" y="118770"/>
                </a:lnTo>
                <a:lnTo>
                  <a:pt x="246824" y="121577"/>
                </a:lnTo>
                <a:lnTo>
                  <a:pt x="233133" y="118770"/>
                </a:lnTo>
                <a:lnTo>
                  <a:pt x="221945" y="111125"/>
                </a:lnTo>
                <a:lnTo>
                  <a:pt x="214388" y="99822"/>
                </a:lnTo>
                <a:lnTo>
                  <a:pt x="211607" y="86029"/>
                </a:lnTo>
                <a:lnTo>
                  <a:pt x="214388" y="72237"/>
                </a:lnTo>
                <a:lnTo>
                  <a:pt x="221945" y="60934"/>
                </a:lnTo>
                <a:lnTo>
                  <a:pt x="233133" y="53301"/>
                </a:lnTo>
                <a:lnTo>
                  <a:pt x="246824" y="50495"/>
                </a:lnTo>
                <a:lnTo>
                  <a:pt x="260502" y="53301"/>
                </a:lnTo>
                <a:lnTo>
                  <a:pt x="271703" y="60934"/>
                </a:lnTo>
                <a:lnTo>
                  <a:pt x="279260" y="72237"/>
                </a:lnTo>
                <a:lnTo>
                  <a:pt x="282028" y="86029"/>
                </a:lnTo>
                <a:lnTo>
                  <a:pt x="282028" y="39624"/>
                </a:lnTo>
                <a:lnTo>
                  <a:pt x="277190" y="35394"/>
                </a:lnTo>
                <a:lnTo>
                  <a:pt x="258559" y="28003"/>
                </a:lnTo>
                <a:lnTo>
                  <a:pt x="258559" y="3098"/>
                </a:lnTo>
                <a:lnTo>
                  <a:pt x="235089" y="3098"/>
                </a:lnTo>
                <a:lnTo>
                  <a:pt x="235089" y="28003"/>
                </a:lnTo>
                <a:lnTo>
                  <a:pt x="216458" y="35394"/>
                </a:lnTo>
                <a:lnTo>
                  <a:pt x="201574" y="48387"/>
                </a:lnTo>
                <a:lnTo>
                  <a:pt x="191706" y="65697"/>
                </a:lnTo>
                <a:lnTo>
                  <a:pt x="188137" y="86029"/>
                </a:lnTo>
                <a:lnTo>
                  <a:pt x="188976" y="95834"/>
                </a:lnTo>
                <a:lnTo>
                  <a:pt x="191376" y="105092"/>
                </a:lnTo>
                <a:lnTo>
                  <a:pt x="195186" y="113703"/>
                </a:lnTo>
                <a:lnTo>
                  <a:pt x="200240" y="121577"/>
                </a:lnTo>
                <a:lnTo>
                  <a:pt x="169938" y="121577"/>
                </a:lnTo>
                <a:lnTo>
                  <a:pt x="164668" y="126898"/>
                </a:lnTo>
                <a:lnTo>
                  <a:pt x="164668" y="258419"/>
                </a:lnTo>
                <a:lnTo>
                  <a:pt x="163525" y="251421"/>
                </a:lnTo>
                <a:lnTo>
                  <a:pt x="163385" y="250913"/>
                </a:lnTo>
                <a:lnTo>
                  <a:pt x="163156" y="250367"/>
                </a:lnTo>
                <a:lnTo>
                  <a:pt x="158026" y="221068"/>
                </a:lnTo>
                <a:lnTo>
                  <a:pt x="149872" y="174421"/>
                </a:lnTo>
                <a:lnTo>
                  <a:pt x="145923" y="151879"/>
                </a:lnTo>
                <a:lnTo>
                  <a:pt x="145923" y="287426"/>
                </a:lnTo>
                <a:lnTo>
                  <a:pt x="74307" y="287426"/>
                </a:lnTo>
                <a:lnTo>
                  <a:pt x="32270" y="46837"/>
                </a:lnTo>
                <a:lnTo>
                  <a:pt x="101638" y="34480"/>
                </a:lnTo>
                <a:lnTo>
                  <a:pt x="105752" y="57708"/>
                </a:lnTo>
                <a:lnTo>
                  <a:pt x="59499" y="65989"/>
                </a:lnTo>
                <a:lnTo>
                  <a:pt x="63627" y="89369"/>
                </a:lnTo>
                <a:lnTo>
                  <a:pt x="109740" y="81076"/>
                </a:lnTo>
                <a:lnTo>
                  <a:pt x="113830" y="104406"/>
                </a:lnTo>
                <a:lnTo>
                  <a:pt x="90716" y="108521"/>
                </a:lnTo>
                <a:lnTo>
                  <a:pt x="94843" y="131889"/>
                </a:lnTo>
                <a:lnTo>
                  <a:pt x="117957" y="127723"/>
                </a:lnTo>
                <a:lnTo>
                  <a:pt x="121945" y="151053"/>
                </a:lnTo>
                <a:lnTo>
                  <a:pt x="98971" y="155219"/>
                </a:lnTo>
                <a:lnTo>
                  <a:pt x="103047" y="178536"/>
                </a:lnTo>
                <a:lnTo>
                  <a:pt x="126072" y="174421"/>
                </a:lnTo>
                <a:lnTo>
                  <a:pt x="130149" y="197751"/>
                </a:lnTo>
                <a:lnTo>
                  <a:pt x="83934" y="206032"/>
                </a:lnTo>
                <a:lnTo>
                  <a:pt x="88011" y="229400"/>
                </a:lnTo>
                <a:lnTo>
                  <a:pt x="134277" y="221068"/>
                </a:lnTo>
                <a:lnTo>
                  <a:pt x="138264" y="244436"/>
                </a:lnTo>
                <a:lnTo>
                  <a:pt x="115252" y="248564"/>
                </a:lnTo>
                <a:lnTo>
                  <a:pt x="119380" y="271932"/>
                </a:lnTo>
                <a:lnTo>
                  <a:pt x="142481" y="267766"/>
                </a:lnTo>
                <a:lnTo>
                  <a:pt x="145923" y="287426"/>
                </a:lnTo>
                <a:lnTo>
                  <a:pt x="145923" y="151879"/>
                </a:lnTo>
                <a:lnTo>
                  <a:pt x="141693" y="127723"/>
                </a:lnTo>
                <a:lnTo>
                  <a:pt x="133540" y="81076"/>
                </a:lnTo>
                <a:lnTo>
                  <a:pt x="125387" y="34480"/>
                </a:lnTo>
                <a:lnTo>
                  <a:pt x="122631" y="18745"/>
                </a:lnTo>
                <a:lnTo>
                  <a:pt x="121615" y="12217"/>
                </a:lnTo>
                <a:lnTo>
                  <a:pt x="115481" y="7962"/>
                </a:lnTo>
                <a:lnTo>
                  <a:pt x="109156" y="9169"/>
                </a:lnTo>
                <a:lnTo>
                  <a:pt x="16675" y="25590"/>
                </a:lnTo>
                <a:lnTo>
                  <a:pt x="10210" y="26657"/>
                </a:lnTo>
                <a:lnTo>
                  <a:pt x="5994" y="32854"/>
                </a:lnTo>
                <a:lnTo>
                  <a:pt x="7188" y="39243"/>
                </a:lnTo>
                <a:lnTo>
                  <a:pt x="50469" y="287426"/>
                </a:lnTo>
                <a:lnTo>
                  <a:pt x="8699" y="287426"/>
                </a:lnTo>
                <a:lnTo>
                  <a:pt x="5537" y="288861"/>
                </a:lnTo>
                <a:lnTo>
                  <a:pt x="3289" y="291452"/>
                </a:lnTo>
                <a:lnTo>
                  <a:pt x="1054" y="293954"/>
                </a:lnTo>
                <a:lnTo>
                  <a:pt x="0" y="297383"/>
                </a:lnTo>
                <a:lnTo>
                  <a:pt x="495" y="300710"/>
                </a:lnTo>
                <a:lnTo>
                  <a:pt x="12230" y="395490"/>
                </a:lnTo>
                <a:lnTo>
                  <a:pt x="12915" y="401408"/>
                </a:lnTo>
                <a:lnTo>
                  <a:pt x="17970" y="405904"/>
                </a:lnTo>
                <a:lnTo>
                  <a:pt x="36169" y="405904"/>
                </a:lnTo>
                <a:lnTo>
                  <a:pt x="71602" y="709434"/>
                </a:lnTo>
                <a:lnTo>
                  <a:pt x="76504" y="713930"/>
                </a:lnTo>
                <a:lnTo>
                  <a:pt x="417131" y="713930"/>
                </a:lnTo>
                <a:lnTo>
                  <a:pt x="422046" y="709434"/>
                </a:lnTo>
                <a:lnTo>
                  <a:pt x="424281" y="690232"/>
                </a:lnTo>
                <a:lnTo>
                  <a:pt x="457479" y="405904"/>
                </a:lnTo>
                <a:lnTo>
                  <a:pt x="475678" y="405904"/>
                </a:lnTo>
                <a:lnTo>
                  <a:pt x="480720" y="401408"/>
                </a:lnTo>
                <a:lnTo>
                  <a:pt x="481406" y="395490"/>
                </a:lnTo>
                <a:lnTo>
                  <a:pt x="483057" y="382206"/>
                </a:lnTo>
                <a:lnTo>
                  <a:pt x="491858" y="311124"/>
                </a:lnTo>
                <a:lnTo>
                  <a:pt x="493141" y="300710"/>
                </a:lnTo>
                <a:lnTo>
                  <a:pt x="493649" y="297383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1295400" y="11677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3-30 Persone </a:t>
            </a:r>
            <a:endParaRPr sz="1200"/>
          </a:p>
        </p:txBody>
      </p:sp>
      <p:sp>
        <p:nvSpPr>
          <p:cNvPr id="24" name="Textfeld 23"/>
          <p:cNvSpPr txBox="1"/>
          <p:nvPr/>
        </p:nvSpPr>
        <p:spPr bwMode="auto">
          <a:xfrm>
            <a:off x="1295400" y="175018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/>
              <a:t>20 minuti di introduzione da parte del moderatore</a:t>
            </a:r>
            <a:endParaRPr/>
          </a:p>
          <a:p>
            <a:pPr>
              <a:defRPr/>
            </a:pPr>
            <a:r>
              <a:rPr lang="en-GB" sz="1200"/>
              <a:t>15-20 minuti di esercizio (lavoro di gruppo se necessario</a:t>
            </a:r>
            <a:r>
              <a:rPr lang="de-DE" sz="1200"/>
              <a:t>)</a:t>
            </a:r>
            <a:endParaRPr sz="1200"/>
          </a:p>
        </p:txBody>
      </p:sp>
      <p:sp>
        <p:nvSpPr>
          <p:cNvPr id="25" name="Textfeld 24"/>
          <p:cNvSpPr txBox="1"/>
          <p:nvPr/>
        </p:nvSpPr>
        <p:spPr bwMode="auto">
          <a:xfrm>
            <a:off x="1143000" y="2667025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GB" sz="1200"/>
              <a:t>Istruire l'uso di una piattaforma di e-partecipazione (piattaforma EMVI o altro)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GB" sz="1200"/>
              <a:t>Suggerimenti e commenti sulla politica di scrittura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GB" sz="1200"/>
              <a:t>Discutere le opportunità e le sfide della e-partecipazione</a:t>
            </a:r>
            <a:endParaRPr/>
          </a:p>
          <a:p>
            <a:pPr marL="171450" indent="-171450">
              <a:buFontTx/>
              <a:buChar char="-"/>
              <a:defRPr/>
            </a:pPr>
            <a:endParaRPr lang="en-GB" sz="1200">
              <a:latin typeface="Montserrat"/>
            </a:endParaRPr>
          </a:p>
          <a:p>
            <a:pPr>
              <a:defRPr/>
            </a:pPr>
            <a:endParaRPr lang="en-GB" sz="1200">
              <a:latin typeface="Montserrat"/>
            </a:endParaRPr>
          </a:p>
        </p:txBody>
      </p:sp>
      <p:sp>
        <p:nvSpPr>
          <p:cNvPr id="28" name="Textfeld 27"/>
          <p:cNvSpPr txBox="1"/>
          <p:nvPr/>
        </p:nvSpPr>
        <p:spPr bwMode="auto">
          <a:xfrm>
            <a:off x="1524000" y="426511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/>
              <a:t>Computer portatili e proiettore</a:t>
            </a:r>
            <a:endParaRPr/>
          </a:p>
        </p:txBody>
      </p:sp>
      <p:sp>
        <p:nvSpPr>
          <p:cNvPr id="29" name="Textfeld 28"/>
          <p:cNvSpPr txBox="1"/>
          <p:nvPr/>
        </p:nvSpPr>
        <p:spPr bwMode="auto">
          <a:xfrm>
            <a:off x="767713" y="5149520"/>
            <a:ext cx="821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/>
              <a:t>Descrizione del metodo: </a:t>
            </a:r>
            <a:r>
              <a:rPr lang="en-GB" sz="1200"/>
              <a:t>Mostrare ai partecipanti come utilizzare una piattaforma di partecipazione elettronica. Spiegare i diversi strumenti che possono utilizzare. Incoraggiare il gruppo a scegliere un argomento politico da discutere online. Dare loro la possibilità di discuterne e di pubblicare direttamente su una piattaforma o di scrivere un commento come esempio. Discutete quindi le diverse sfide e opportunità della partecipazione elettronica. </a:t>
            </a:r>
            <a:endParaRPr lang="en-GB" sz="1200" b="1"/>
          </a:p>
        </p:txBody>
      </p:sp>
      <p:cxnSp>
        <p:nvCxnSpPr>
          <p:cNvPr id="2" name="Straight Connector 1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2364365" y="566239"/>
            <a:ext cx="5024870" cy="46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  <a:defRPr/>
            </a:pPr>
            <a:r>
              <a:rPr lang="en-US" sz="3050">
                <a:solidFill>
                  <a:srgbClr val="0C45A6"/>
                </a:solidFill>
              </a:rPr>
              <a:t>ALTRI LINK</a:t>
            </a:r>
            <a:endParaRPr/>
          </a:p>
        </p:txBody>
      </p:sp>
      <p:grpSp>
        <p:nvGrpSpPr>
          <p:cNvPr id="3" name="Group 3"/>
          <p:cNvGrpSpPr/>
          <p:nvPr/>
        </p:nvGrpSpPr>
        <p:grpSpPr bwMode="auto">
          <a:xfrm>
            <a:off x="4661821" y="1301280"/>
            <a:ext cx="429958" cy="44554"/>
            <a:chOff x="0" y="0"/>
            <a:chExt cx="573277" cy="59405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73278" cy="59436"/>
            </a:xfrm>
            <a:custGeom>
              <a:avLst/>
              <a:gdLst/>
              <a:ahLst/>
              <a:cxnLst/>
              <a:rect l="l" t="t" r="r" b="b"/>
              <a:pathLst>
                <a:path w="573278" h="59436" extrusionOk="0">
                  <a:moveTo>
                    <a:pt x="0" y="0"/>
                  </a:moveTo>
                  <a:lnTo>
                    <a:pt x="573278" y="0"/>
                  </a:lnTo>
                  <a:lnTo>
                    <a:pt x="573278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5" name="TextBox 5"/>
          <p:cNvSpPr txBox="1"/>
          <p:nvPr/>
        </p:nvSpPr>
        <p:spPr bwMode="auto">
          <a:xfrm>
            <a:off x="2579344" y="1583960"/>
            <a:ext cx="5024870" cy="244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0"/>
              </a:lnSpc>
              <a:defRPr/>
            </a:pPr>
            <a:r>
              <a:rPr lang="en-US" sz="1100">
                <a:solidFill>
                  <a:srgbClr val="16214B"/>
                </a:solidFill>
              </a:rPr>
              <a:t>Costruire (su) strutture locali: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>
                <a:solidFill>
                  <a:srgbClr val="16214B"/>
                </a:solidFill>
              </a:rPr>
              <a:t>https://www.progressives-zentrum.org/the-european-hub-for-civic-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>
                <a:solidFill>
                  <a:srgbClr val="16214B"/>
                </a:solidFill>
              </a:rPr>
              <a:t>impegno/  </a:t>
            </a:r>
            <a:endParaRPr/>
          </a:p>
          <a:p>
            <a:pPr>
              <a:lnSpc>
                <a:spcPts val="1630"/>
              </a:lnSpc>
              <a:defRPr/>
            </a:pPr>
            <a:endParaRPr lang="en-US" sz="1100">
              <a:solidFill>
                <a:srgbClr val="16214B"/>
              </a:solidFill>
            </a:endParaRPr>
          </a:p>
          <a:p>
            <a:pPr>
              <a:lnSpc>
                <a:spcPts val="1630"/>
              </a:lnSpc>
              <a:defRPr/>
            </a:pPr>
            <a:r>
              <a:rPr lang="en-US" sz="1100">
                <a:solidFill>
                  <a:srgbClr val="16214B"/>
                </a:solidFill>
              </a:rPr>
              <a:t>Partecipazione elettronica: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 u="sng">
                <a:solidFill>
                  <a:srgbClr val="16214B"/>
                </a:solidFill>
                <a:hlinkClick r:id="rId2" tooltip="https://www.un.org/esa/desa/papers/2020/wp163_2020.pdf"/>
              </a:rPr>
              <a:t>https://www.un.org/esa/desa/papers/2020/wp163_2020.pdf 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 u="sng">
                <a:solidFill>
                  <a:srgbClr val="16214B"/>
                </a:solidFill>
                <a:hlinkClick r:id="rId3" tooltip="https://www.stadt-zuerich.ch/prd/en/index/urban-development/socio-spatial-development-unit/inclusion-of-quarters/participation-processes/e-participation.html"/>
              </a:rPr>
              <a:t>https://www.stadt-zuerich.ch/prd/en/index/urban-development/socio-spatial-development-unit/inclusion-of-quarters/participation-processes/e-participation.html 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 u="sng">
                <a:solidFill>
                  <a:srgbClr val="16214B"/>
                </a:solidFill>
                <a:hlinkClick r:id="rId4" tooltip="https://www.europarl.europa.eu/RegData/etudes/etudes/join/2011/471584/IPOL-JOIN_ET(2011)471584_EN.pdf"/>
              </a:rPr>
              <a:t>https://www.europarl.europa.eu/RegData/etudes/etudes/join/2011/471584/IPOL-JOIN_ET(2011)471584_EN.pdf</a:t>
            </a:r>
            <a:endParaRPr lang="en-US" sz="1100">
              <a:solidFill>
                <a:srgbClr val="16214B"/>
              </a:solidFill>
            </a:endParaRPr>
          </a:p>
          <a:p>
            <a:pPr>
              <a:lnSpc>
                <a:spcPts val="1630"/>
              </a:lnSpc>
              <a:defRPr/>
            </a:pPr>
            <a:r>
              <a:rPr lang="en-US" sz="1100" u="sng">
                <a:solidFill>
                  <a:srgbClr val="16214B"/>
                </a:solidFill>
                <a:hlinkClick r:id="rId5" tooltip="https://docs.decidim.org/en/features/participatory-spaces.html"/>
              </a:rPr>
              <a:t>https://docs.decidim.org/en/features/participatory-spaces.html </a:t>
            </a:r>
            <a:endParaRPr/>
          </a:p>
          <a:p>
            <a:pPr>
              <a:lnSpc>
                <a:spcPts val="1630"/>
              </a:lnSpc>
              <a:defRPr/>
            </a:pPr>
            <a:r>
              <a:rPr lang="en-US" sz="1100" u="sng">
                <a:solidFill>
                  <a:srgbClr val="16214B"/>
                </a:solidFill>
                <a:hlinkClick r:id="rId6" tooltip="https://futureu.europa.eu/?locale=en"/>
              </a:rPr>
              <a:t>https://futureu.europa.eu/?locale=en </a:t>
            </a:r>
            <a:endParaRPr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92" b="495"/>
          <a:stretch/>
        </p:blipFill>
        <p:spPr bwMode="auto">
          <a:xfrm>
            <a:off x="1107649" y="1905000"/>
            <a:ext cx="2246282" cy="3232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962400" y="2590800"/>
            <a:ext cx="3581400" cy="1436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9"/>
              </a:lnSpc>
              <a:defRPr/>
            </a:pPr>
            <a:r>
              <a:rPr lang="en-US" sz="1200" dirty="0" err="1">
                <a:solidFill>
                  <a:srgbClr val="0C45A6"/>
                </a:solidFill>
              </a:rPr>
              <a:t>Obiettivi</a:t>
            </a:r>
            <a:r>
              <a:rPr lang="en-US" sz="1200" dirty="0">
                <a:solidFill>
                  <a:srgbClr val="0C45A6"/>
                </a:solidFill>
              </a:rPr>
              <a:t> di </a:t>
            </a:r>
            <a:r>
              <a:rPr lang="en-US" sz="1200" dirty="0" err="1">
                <a:solidFill>
                  <a:srgbClr val="0C45A6"/>
                </a:solidFill>
              </a:rPr>
              <a:t>questo</a:t>
            </a:r>
            <a:r>
              <a:rPr lang="en-US" sz="1200" dirty="0">
                <a:solidFill>
                  <a:srgbClr val="0C45A6"/>
                </a:solidFill>
              </a:rPr>
              <a:t> modulo</a:t>
            </a:r>
            <a:endParaRPr dirty="0"/>
          </a:p>
          <a:p>
            <a:pPr marL="285750" indent="-285750" algn="l">
              <a:lnSpc>
                <a:spcPts val="1689"/>
              </a:lnSpc>
              <a:buFont typeface="Arial"/>
              <a:buChar char="•"/>
              <a:defRPr/>
            </a:pPr>
            <a:r>
              <a:rPr lang="en-US" sz="1200" dirty="0" err="1">
                <a:solidFill>
                  <a:srgbClr val="0C45A6"/>
                </a:solidFill>
              </a:rPr>
              <a:t>Acquisizione</a:t>
            </a:r>
            <a:r>
              <a:rPr lang="en-US" sz="1200" dirty="0">
                <a:solidFill>
                  <a:srgbClr val="0C45A6"/>
                </a:solidFill>
              </a:rPr>
              <a:t> di </a:t>
            </a:r>
            <a:r>
              <a:rPr lang="en-US" sz="1200" dirty="0" err="1">
                <a:solidFill>
                  <a:srgbClr val="0C45A6"/>
                </a:solidFill>
              </a:rPr>
              <a:t>conoscenze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su</a:t>
            </a:r>
            <a:r>
              <a:rPr lang="en-US" sz="1200" dirty="0">
                <a:solidFill>
                  <a:srgbClr val="0C45A6"/>
                </a:solidFill>
              </a:rPr>
              <a:t> come </a:t>
            </a:r>
            <a:r>
              <a:rPr lang="en-US" sz="1200" dirty="0" err="1">
                <a:solidFill>
                  <a:srgbClr val="0C45A6"/>
                </a:solidFill>
              </a:rPr>
              <a:t>fondare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un'associazione</a:t>
            </a:r>
            <a:r>
              <a:rPr lang="en-US" sz="1200" dirty="0">
                <a:solidFill>
                  <a:srgbClr val="0C45A6"/>
                </a:solidFill>
              </a:rPr>
              <a:t> e come </a:t>
            </a:r>
            <a:r>
              <a:rPr lang="en-US" sz="1200" dirty="0" err="1">
                <a:solidFill>
                  <a:srgbClr val="0C45A6"/>
                </a:solidFill>
              </a:rPr>
              <a:t>gestirla</a:t>
            </a:r>
            <a:r>
              <a:rPr lang="en-US" sz="1200" dirty="0">
                <a:solidFill>
                  <a:srgbClr val="0C45A6"/>
                </a:solidFill>
              </a:rPr>
              <a:t> con </a:t>
            </a:r>
            <a:r>
              <a:rPr lang="en-US" sz="1200" dirty="0" err="1">
                <a:solidFill>
                  <a:srgbClr val="0C45A6"/>
                </a:solidFill>
              </a:rPr>
              <a:t>successo</a:t>
            </a:r>
            <a:endParaRPr dirty="0"/>
          </a:p>
          <a:p>
            <a:pPr marL="285750" indent="-285750" algn="l">
              <a:lnSpc>
                <a:spcPts val="1689"/>
              </a:lnSpc>
              <a:buFont typeface="Arial"/>
              <a:buChar char="•"/>
              <a:defRPr/>
            </a:pPr>
            <a:r>
              <a:rPr lang="en-US" sz="1200" dirty="0" err="1">
                <a:solidFill>
                  <a:srgbClr val="0C45A6"/>
                </a:solidFill>
              </a:rPr>
              <a:t>Sviluppare</a:t>
            </a:r>
            <a:r>
              <a:rPr lang="en-US" sz="1200" dirty="0">
                <a:solidFill>
                  <a:srgbClr val="0C45A6"/>
                </a:solidFill>
              </a:rPr>
              <a:t> idee </a:t>
            </a:r>
            <a:r>
              <a:rPr lang="en-US" sz="1200" dirty="0" err="1">
                <a:solidFill>
                  <a:srgbClr val="0C45A6"/>
                </a:solidFill>
              </a:rPr>
              <a:t>su</a:t>
            </a:r>
            <a:r>
              <a:rPr lang="en-US" sz="1200" dirty="0">
                <a:solidFill>
                  <a:srgbClr val="0C45A6"/>
                </a:solidFill>
              </a:rPr>
              <a:t> come </a:t>
            </a:r>
            <a:r>
              <a:rPr lang="en-US" sz="1200" dirty="0" err="1">
                <a:solidFill>
                  <a:srgbClr val="0C45A6"/>
                </a:solidFill>
              </a:rPr>
              <a:t>basarsi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sulle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strutture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locali</a:t>
            </a:r>
            <a:r>
              <a:rPr lang="en-US" sz="1200" dirty="0">
                <a:solidFill>
                  <a:srgbClr val="0C45A6"/>
                </a:solidFill>
              </a:rPr>
              <a:t> per </a:t>
            </a:r>
            <a:r>
              <a:rPr lang="en-US" sz="1200" dirty="0" err="1">
                <a:solidFill>
                  <a:srgbClr val="0C45A6"/>
                </a:solidFill>
              </a:rPr>
              <a:t>costruire</a:t>
            </a:r>
            <a:r>
              <a:rPr lang="en-US" sz="1200" dirty="0">
                <a:solidFill>
                  <a:srgbClr val="0C45A6"/>
                </a:solidFill>
              </a:rPr>
              <a:t> </a:t>
            </a:r>
            <a:r>
              <a:rPr lang="en-US" sz="1200" dirty="0" err="1">
                <a:solidFill>
                  <a:srgbClr val="0C45A6"/>
                </a:solidFill>
              </a:rPr>
              <a:t>un'ampia</a:t>
            </a:r>
            <a:r>
              <a:rPr lang="en-US" sz="1200" dirty="0">
                <a:solidFill>
                  <a:srgbClr val="0C45A6"/>
                </a:solidFill>
              </a:rPr>
              <a:t> rete di partner </a:t>
            </a:r>
            <a:r>
              <a:rPr lang="en-US" sz="1200" dirty="0" err="1">
                <a:solidFill>
                  <a:srgbClr val="0C45A6"/>
                </a:solidFill>
              </a:rPr>
              <a:t>locali</a:t>
            </a:r>
            <a:r>
              <a:rPr lang="en-US" sz="1200" dirty="0">
                <a:solidFill>
                  <a:srgbClr val="0C45A6"/>
                </a:solidFill>
              </a:rPr>
              <a:t>.  </a:t>
            </a:r>
            <a:endParaRPr dirty="0"/>
          </a:p>
          <a:p>
            <a:pPr algn="ctr">
              <a:lnSpc>
                <a:spcPts val="1413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Montserrat"/>
              </a:rPr>
              <a:t> </a:t>
            </a:r>
            <a:endParaRPr dirty="0"/>
          </a:p>
          <a:p>
            <a:pPr algn="ctr">
              <a:lnSpc>
                <a:spcPts val="1413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Montserrat"/>
              </a:rPr>
              <a:t> </a:t>
            </a:r>
            <a:endParaRPr dirty="0"/>
          </a:p>
        </p:txBody>
      </p:sp>
      <p:pic>
        <p:nvPicPr>
          <p:cNvPr id="5" name="Picture 4" descr="Diagram&#10;&#10;Description automatically generated with low confidence"/>
          <p:cNvPicPr/>
          <p:nvPr/>
        </p:nvPicPr>
        <p:blipFill>
          <a:blip r:embed="rId3"/>
          <a:stretch/>
        </p:blipFill>
        <p:spPr bwMode="auto">
          <a:xfrm>
            <a:off x="6680201" y="5653190"/>
            <a:ext cx="3047999" cy="163661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77351" y="0"/>
            <a:ext cx="5276249" cy="7315200"/>
            <a:chOff x="0" y="0"/>
            <a:chExt cx="7034999" cy="97536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7035038" cy="9753600"/>
            </a:xfrm>
            <a:custGeom>
              <a:avLst/>
              <a:gdLst/>
              <a:ahLst/>
              <a:cxnLst/>
              <a:rect l="l" t="t" r="r" b="b"/>
              <a:pathLst>
                <a:path w="7035038" h="9753600" extrusionOk="0">
                  <a:moveTo>
                    <a:pt x="0" y="0"/>
                  </a:moveTo>
                  <a:lnTo>
                    <a:pt x="7035038" y="0"/>
                  </a:lnTo>
                  <a:lnTo>
                    <a:pt x="7035038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292" b="296"/>
          <a:stretch/>
        </p:blipFill>
        <p:spPr bwMode="auto">
          <a:xfrm>
            <a:off x="5142670" y="850189"/>
            <a:ext cx="4003083" cy="39980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 bwMode="auto">
          <a:xfrm>
            <a:off x="607847" y="731519"/>
            <a:ext cx="393398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en-US" sz="4000">
                <a:solidFill>
                  <a:srgbClr val="0C45A6"/>
                </a:solidFill>
              </a:rPr>
              <a:t>Avviare un'associazione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285718" y="3248056"/>
            <a:ext cx="3933982" cy="2014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3339" lvl="2" indent="-342900" algn="l">
              <a:lnSpc>
                <a:spcPts val="3218"/>
              </a:lnSpc>
              <a:buFont typeface="Arial"/>
              <a:buChar char="•"/>
              <a:defRPr/>
            </a:pPr>
            <a:r>
              <a:rPr lang="en-US" sz="2300" dirty="0" err="1">
                <a:solidFill>
                  <a:srgbClr val="0C45A6"/>
                </a:solidFill>
              </a:rPr>
              <a:t>Definizione</a:t>
            </a:r>
            <a:r>
              <a:rPr lang="en-US" sz="2300" dirty="0">
                <a:solidFill>
                  <a:srgbClr val="0C45A6"/>
                </a:solidFill>
              </a:rPr>
              <a:t>: </a:t>
            </a:r>
            <a:r>
              <a:rPr lang="en-US" sz="2300" dirty="0" err="1">
                <a:solidFill>
                  <a:srgbClr val="0C45A6"/>
                </a:solidFill>
              </a:rPr>
              <a:t>Cos'è</a:t>
            </a:r>
            <a:r>
              <a:rPr lang="en-US" sz="2300" dirty="0">
                <a:solidFill>
                  <a:srgbClr val="0C45A6"/>
                </a:solidFill>
              </a:rPr>
              <a:t> </a:t>
            </a:r>
            <a:r>
              <a:rPr lang="en-US" sz="2300" dirty="0" err="1">
                <a:solidFill>
                  <a:srgbClr val="0C45A6"/>
                </a:solidFill>
              </a:rPr>
              <a:t>un'associazione</a:t>
            </a:r>
            <a:endParaRPr dirty="0"/>
          </a:p>
          <a:p>
            <a:pPr marL="693339" lvl="2" indent="-342900" algn="l">
              <a:lnSpc>
                <a:spcPts val="3218"/>
              </a:lnSpc>
              <a:buFont typeface="Arial"/>
              <a:buChar char="•"/>
              <a:defRPr/>
            </a:pPr>
            <a:r>
              <a:rPr lang="en-US" sz="2300" dirty="0" err="1">
                <a:solidFill>
                  <a:srgbClr val="0C45A6"/>
                </a:solidFill>
              </a:rPr>
              <a:t>Specifiche</a:t>
            </a:r>
            <a:r>
              <a:rPr lang="en-US" sz="2300" dirty="0">
                <a:solidFill>
                  <a:srgbClr val="0C45A6"/>
                </a:solidFill>
              </a:rPr>
              <a:t> del </a:t>
            </a:r>
            <a:r>
              <a:rPr lang="en-US" sz="2300" dirty="0" err="1">
                <a:solidFill>
                  <a:srgbClr val="0C45A6"/>
                </a:solidFill>
              </a:rPr>
              <a:t>Paese</a:t>
            </a:r>
            <a:r>
              <a:rPr lang="en-US" sz="2300" dirty="0">
                <a:solidFill>
                  <a:srgbClr val="0C45A6"/>
                </a:solidFill>
              </a:rPr>
              <a:t>: Come </a:t>
            </a:r>
            <a:r>
              <a:rPr lang="en-US" sz="2300" dirty="0" err="1">
                <a:solidFill>
                  <a:srgbClr val="0C45A6"/>
                </a:solidFill>
              </a:rPr>
              <a:t>si</a:t>
            </a:r>
            <a:r>
              <a:rPr lang="en-US" sz="2300" dirty="0">
                <a:solidFill>
                  <a:srgbClr val="0C45A6"/>
                </a:solidFill>
              </a:rPr>
              <a:t> </a:t>
            </a:r>
            <a:r>
              <a:rPr lang="en-US" sz="2300" dirty="0" err="1">
                <a:solidFill>
                  <a:srgbClr val="0C45A6"/>
                </a:solidFill>
              </a:rPr>
              <a:t>fonda</a:t>
            </a:r>
            <a:r>
              <a:rPr lang="en-US" sz="2300" dirty="0">
                <a:solidFill>
                  <a:srgbClr val="0C45A6"/>
                </a:solidFill>
              </a:rPr>
              <a:t> </a:t>
            </a:r>
            <a:r>
              <a:rPr lang="en-US" sz="2300" dirty="0" err="1">
                <a:solidFill>
                  <a:srgbClr val="0C45A6"/>
                </a:solidFill>
              </a:rPr>
              <a:t>un'associazione</a:t>
            </a:r>
            <a:r>
              <a:rPr lang="en-US" sz="2300" dirty="0">
                <a:solidFill>
                  <a:srgbClr val="0C45A6"/>
                </a:solidFill>
              </a:rPr>
              <a:t>?</a:t>
            </a:r>
            <a:endParaRPr dirty="0"/>
          </a:p>
          <a:p>
            <a:pPr marL="678099" lvl="2" indent="-342900" algn="l">
              <a:lnSpc>
                <a:spcPts val="3078"/>
              </a:lnSpc>
              <a:buFont typeface="Arial"/>
              <a:buChar char="•"/>
              <a:defRPr/>
            </a:pPr>
            <a:r>
              <a:rPr lang="en-US" sz="2200" dirty="0" err="1">
                <a:solidFill>
                  <a:srgbClr val="0C45A6"/>
                </a:solidFill>
              </a:rPr>
              <a:t>Metodi</a:t>
            </a:r>
            <a:endParaRPr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66372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098879" y="4953000"/>
            <a:ext cx="565635" cy="66660"/>
            <a:chOff x="0" y="0"/>
            <a:chExt cx="754180" cy="8888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754126" cy="88900"/>
            </a:xfrm>
            <a:custGeom>
              <a:avLst/>
              <a:gdLst/>
              <a:ahLst/>
              <a:cxnLst/>
              <a:rect l="l" t="t" r="r" b="b"/>
              <a:pathLst>
                <a:path w="754126" h="88900" extrusionOk="0">
                  <a:moveTo>
                    <a:pt x="0" y="0"/>
                  </a:moveTo>
                  <a:lnTo>
                    <a:pt x="754126" y="0"/>
                  </a:lnTo>
                  <a:lnTo>
                    <a:pt x="754126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9" b="328"/>
          <a:stretch/>
        </p:blipFill>
        <p:spPr bwMode="auto">
          <a:xfrm>
            <a:off x="4744995" y="2278277"/>
            <a:ext cx="3344091" cy="29260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 bwMode="auto">
          <a:xfrm>
            <a:off x="894065" y="791416"/>
            <a:ext cx="485395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500" dirty="0">
                <a:solidFill>
                  <a:srgbClr val="0C45A6"/>
                </a:solidFill>
              </a:rPr>
              <a:t>Come </a:t>
            </a:r>
            <a:r>
              <a:rPr lang="en-US" sz="3500" dirty="0" err="1">
                <a:solidFill>
                  <a:srgbClr val="0C45A6"/>
                </a:solidFill>
              </a:rPr>
              <a:t>si</a:t>
            </a:r>
            <a:r>
              <a:rPr lang="en-US" sz="3500" dirty="0">
                <a:solidFill>
                  <a:srgbClr val="0C45A6"/>
                </a:solidFill>
              </a:rPr>
              <a:t> </a:t>
            </a:r>
            <a:r>
              <a:rPr lang="en-US" sz="3500" dirty="0" err="1">
                <a:solidFill>
                  <a:srgbClr val="0C45A6"/>
                </a:solidFill>
              </a:rPr>
              <a:t>costituisce</a:t>
            </a:r>
            <a:r>
              <a:rPr lang="en-US" sz="3500" dirty="0">
                <a:solidFill>
                  <a:srgbClr val="0C45A6"/>
                </a:solidFill>
              </a:rPr>
              <a:t> </a:t>
            </a:r>
            <a:r>
              <a:rPr lang="en-US" sz="3500" dirty="0" err="1">
                <a:solidFill>
                  <a:srgbClr val="0C45A6"/>
                </a:solidFill>
              </a:rPr>
              <a:t>un'associazione</a:t>
            </a:r>
            <a:r>
              <a:rPr lang="en-US" sz="3500" dirty="0">
                <a:solidFill>
                  <a:srgbClr val="0C45A6"/>
                </a:solidFill>
              </a:rPr>
              <a:t>? </a:t>
            </a:r>
            <a:endParaRPr dirty="0"/>
          </a:p>
        </p:txBody>
      </p:sp>
      <p:sp>
        <p:nvSpPr>
          <p:cNvPr id="6" name="TextBox 6"/>
          <p:cNvSpPr txBox="1"/>
          <p:nvPr/>
        </p:nvSpPr>
        <p:spPr bwMode="auto">
          <a:xfrm>
            <a:off x="894065" y="5353702"/>
            <a:ext cx="413372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L'Associazione</a:t>
            </a:r>
            <a:r>
              <a:rPr lang="en-US" sz="1500" dirty="0">
                <a:solidFill>
                  <a:srgbClr val="0C45A6"/>
                </a:solidFill>
              </a:rPr>
              <a:t> come </a:t>
            </a:r>
            <a:r>
              <a:rPr lang="en-US" sz="1500" dirty="0" err="1">
                <a:solidFill>
                  <a:srgbClr val="0C45A6"/>
                </a:solidFill>
              </a:rPr>
              <a:t>entità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legale</a:t>
            </a:r>
            <a:endParaRPr dirty="0"/>
          </a:p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Specifiche</a:t>
            </a:r>
            <a:r>
              <a:rPr lang="en-US" sz="1500" dirty="0">
                <a:solidFill>
                  <a:srgbClr val="0C45A6"/>
                </a:solidFill>
              </a:rPr>
              <a:t> del </a:t>
            </a:r>
            <a:r>
              <a:rPr lang="en-US" sz="1500" dirty="0" err="1">
                <a:solidFill>
                  <a:srgbClr val="0C45A6"/>
                </a:solidFill>
              </a:rPr>
              <a:t>paese</a:t>
            </a:r>
            <a:r>
              <a:rPr lang="en-US" sz="1500" dirty="0">
                <a:solidFill>
                  <a:srgbClr val="0C45A6"/>
                </a:solidFill>
              </a:rPr>
              <a:t>: Come </a:t>
            </a:r>
            <a:r>
              <a:rPr lang="en-US" sz="1500" dirty="0" err="1">
                <a:solidFill>
                  <a:srgbClr val="0C45A6"/>
                </a:solidFill>
              </a:rPr>
              <a:t>fondare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un'associazione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r>
              <a:rPr lang="en-US" sz="1500" dirty="0" err="1">
                <a:solidFill>
                  <a:srgbClr val="0C45A6"/>
                </a:solidFill>
              </a:rPr>
              <a:t>nel</a:t>
            </a:r>
            <a:r>
              <a:rPr lang="en-US" sz="1500" dirty="0">
                <a:solidFill>
                  <a:srgbClr val="0C45A6"/>
                </a:solidFill>
              </a:rPr>
              <a:t> proprio </a:t>
            </a:r>
            <a:r>
              <a:rPr lang="en-US" sz="1500" dirty="0" err="1">
                <a:solidFill>
                  <a:srgbClr val="0C45A6"/>
                </a:solidFill>
              </a:rPr>
              <a:t>paese</a:t>
            </a:r>
            <a:r>
              <a:rPr lang="en-US" sz="1500" dirty="0">
                <a:solidFill>
                  <a:srgbClr val="0C45A6"/>
                </a:solidFill>
              </a:rPr>
              <a:t> </a:t>
            </a:r>
            <a:endParaRPr dirty="0"/>
          </a:p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US" sz="1500" dirty="0" err="1">
                <a:solidFill>
                  <a:srgbClr val="0C45A6"/>
                </a:solidFill>
              </a:rPr>
              <a:t>Ulteriori</a:t>
            </a:r>
            <a:r>
              <a:rPr lang="en-US" sz="1500" dirty="0">
                <a:solidFill>
                  <a:srgbClr val="0C45A6"/>
                </a:solidFill>
              </a:rPr>
              <a:t> link per la </a:t>
            </a:r>
            <a:r>
              <a:rPr lang="en-US" sz="1500" dirty="0" err="1">
                <a:solidFill>
                  <a:srgbClr val="0C45A6"/>
                </a:solidFill>
              </a:rPr>
              <a:t>lettura</a:t>
            </a:r>
            <a:endParaRPr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9" b="328"/>
          <a:stretch/>
        </p:blipFill>
        <p:spPr bwMode="auto">
          <a:xfrm>
            <a:off x="5334000" y="2194560"/>
            <a:ext cx="3344091" cy="29260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 bwMode="auto">
          <a:xfrm>
            <a:off x="838200" y="857306"/>
            <a:ext cx="485395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500">
                <a:solidFill>
                  <a:schemeClr val="tx2">
                    <a:lumMod val="75000"/>
                  </a:schemeClr>
                </a:solidFill>
              </a:rPr>
              <a:t>PERCHÉ FARE UN'ASSOCIAZIONE? 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605589" y="2411123"/>
            <a:ext cx="4267200" cy="2137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1" lvl="2" algn="l">
              <a:lnSpc>
                <a:spcPts val="2100"/>
              </a:lnSpc>
              <a:defRPr/>
            </a:pP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en-GB" sz="1500" b="1" dirty="0" err="1">
                <a:solidFill>
                  <a:schemeClr val="tx2">
                    <a:lumMod val="75000"/>
                  </a:schemeClr>
                </a:solidFill>
              </a:rPr>
              <a:t>risposte</a:t>
            </a: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tx2">
                    <a:lumMod val="75000"/>
                  </a:schemeClr>
                </a:solidFill>
              </a:rPr>
              <a:t>devono</a:t>
            </a: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tx2">
                    <a:lumMod val="75000"/>
                  </a:schemeClr>
                </a:solidFill>
              </a:rPr>
              <a:t>essere</a:t>
            </a: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 date qui:</a:t>
            </a:r>
            <a:endParaRPr dirty="0"/>
          </a:p>
          <a:p>
            <a:pPr marL="228601" lvl="2" algn="l">
              <a:lnSpc>
                <a:spcPts val="2100"/>
              </a:lnSpc>
              <a:defRPr/>
            </a:pPr>
            <a:endParaRPr lang="en-GB" sz="1500" dirty="0">
              <a:solidFill>
                <a:schemeClr val="tx2">
                  <a:lumMod val="75000"/>
                </a:schemeClr>
              </a:solidFill>
            </a:endParaRPr>
          </a:p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Lobby e advocacy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congiunte</a:t>
            </a:r>
            <a:endParaRPr dirty="0"/>
          </a:p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Personalità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giuridica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necessaria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, ad es. per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progetti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raccolta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fondi</a:t>
            </a:r>
            <a:endParaRPr dirty="0"/>
          </a:p>
          <a:p>
            <a:pPr marL="514351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un'associazione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ruoli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possono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essere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meglio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distribuiti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e lo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scopo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obiettivi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lavoro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definiti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nello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statuto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</a:rPr>
              <a:t>dell'organizzazione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838200" y="967622"/>
            <a:ext cx="739084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en-US" sz="3500" dirty="0">
                <a:solidFill>
                  <a:srgbClr val="0C45A6"/>
                </a:solidFill>
              </a:rPr>
              <a:t>LA DEFINIZIONE GIURIDICA DI ASSOCIAZIONE (1)</a:t>
            </a:r>
            <a:endParaRPr dirty="0"/>
          </a:p>
        </p:txBody>
      </p:sp>
      <p:grpSp>
        <p:nvGrpSpPr>
          <p:cNvPr id="3" name="Group 3"/>
          <p:cNvGrpSpPr/>
          <p:nvPr/>
        </p:nvGrpSpPr>
        <p:grpSpPr bwMode="auto">
          <a:xfrm>
            <a:off x="4059832" y="2495568"/>
            <a:ext cx="632405" cy="65533"/>
            <a:chOff x="0" y="0"/>
            <a:chExt cx="843207" cy="87377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843153" cy="87376"/>
            </a:xfrm>
            <a:custGeom>
              <a:avLst/>
              <a:gdLst/>
              <a:ahLst/>
              <a:cxnLst/>
              <a:rect l="l" t="t" r="r" b="b"/>
              <a:pathLst>
                <a:path w="843153" h="87376" extrusionOk="0">
                  <a:moveTo>
                    <a:pt x="0" y="0"/>
                  </a:moveTo>
                  <a:lnTo>
                    <a:pt x="843153" y="0"/>
                  </a:lnTo>
                  <a:lnTo>
                    <a:pt x="843153" y="87376"/>
                  </a:lnTo>
                  <a:lnTo>
                    <a:pt x="0" y="87376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355" b="385"/>
          <a:stretch/>
        </p:blipFill>
        <p:spPr bwMode="auto">
          <a:xfrm>
            <a:off x="5451956" y="2750142"/>
            <a:ext cx="3388327" cy="217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 bwMode="auto">
          <a:xfrm>
            <a:off x="680611" y="3402476"/>
            <a:ext cx="4351822" cy="267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 err="1">
                <a:solidFill>
                  <a:srgbClr val="000000"/>
                </a:solidFill>
              </a:rPr>
              <a:t>L'associazione</a:t>
            </a:r>
            <a:r>
              <a:rPr lang="en-GB" sz="1500" dirty="0">
                <a:solidFill>
                  <a:srgbClr val="000000"/>
                </a:solidFill>
              </a:rPr>
              <a:t> è un </a:t>
            </a:r>
            <a:r>
              <a:rPr lang="en-GB" sz="1500" dirty="0" err="1">
                <a:solidFill>
                  <a:srgbClr val="000000"/>
                </a:solidFill>
              </a:rPr>
              <a:t>ente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caratterizzato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dall’organizzazione</a:t>
            </a:r>
            <a:r>
              <a:rPr lang="en-GB" sz="1500" dirty="0">
                <a:solidFill>
                  <a:srgbClr val="000000"/>
                </a:solidFill>
              </a:rPr>
              <a:t> di </a:t>
            </a:r>
            <a:r>
              <a:rPr lang="en-GB" sz="1500" dirty="0" err="1">
                <a:solidFill>
                  <a:srgbClr val="000000"/>
                </a:solidFill>
              </a:rPr>
              <a:t>più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persone</a:t>
            </a:r>
            <a:endParaRPr lang="en-GB" sz="1500" dirty="0">
              <a:solidFill>
                <a:srgbClr val="000000"/>
              </a:solidFill>
            </a:endParaRPr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per </a:t>
            </a:r>
            <a:r>
              <a:rPr lang="en-GB" sz="1500" dirty="0" err="1">
                <a:solidFill>
                  <a:srgbClr val="000000"/>
                </a:solidFill>
              </a:rPr>
              <a:t>perseguire</a:t>
            </a:r>
            <a:r>
              <a:rPr lang="en-GB" sz="1500" dirty="0">
                <a:solidFill>
                  <a:srgbClr val="000000"/>
                </a:solidFill>
              </a:rPr>
              <a:t> uno </a:t>
            </a:r>
            <a:r>
              <a:rPr lang="en-GB" sz="1500" dirty="0" err="1">
                <a:solidFill>
                  <a:srgbClr val="000000"/>
                </a:solidFill>
              </a:rPr>
              <a:t>scopo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comune</a:t>
            </a:r>
            <a:r>
              <a:rPr lang="en-GB" sz="1500" dirty="0">
                <a:solidFill>
                  <a:srgbClr val="000000"/>
                </a:solidFill>
              </a:rPr>
              <a:t> non di </a:t>
            </a:r>
            <a:r>
              <a:rPr lang="en-GB" sz="1500" dirty="0" err="1">
                <a:solidFill>
                  <a:srgbClr val="000000"/>
                </a:solidFill>
              </a:rPr>
              <a:t>lucro</a:t>
            </a:r>
            <a:endParaRPr dirty="0"/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 err="1">
                <a:solidFill>
                  <a:srgbClr val="000000"/>
                </a:solidFill>
              </a:rPr>
              <a:t>può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svolgere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un’attività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economica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it-IT" sz="1500" dirty="0">
                <a:solidFill>
                  <a:srgbClr val="000000"/>
                </a:solidFill>
              </a:rPr>
              <a:t>per destinarne gli utili al conseguimento dello scopo in sé stesso non lucrativo.</a:t>
            </a:r>
            <a:endParaRPr lang="en-GB" sz="1500" dirty="0">
              <a:solidFill>
                <a:srgbClr val="000000"/>
              </a:solidFill>
            </a:endParaRPr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 err="1">
                <a:solidFill>
                  <a:srgbClr val="000000"/>
                </a:solidFill>
              </a:rPr>
              <a:t>L’associazione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agisce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attraverso</a:t>
            </a:r>
            <a:r>
              <a:rPr lang="en-GB" sz="1500" dirty="0">
                <a:solidFill>
                  <a:srgbClr val="000000"/>
                </a:solidFill>
              </a:rPr>
              <a:t> I </a:t>
            </a:r>
            <a:r>
              <a:rPr lang="en-GB" sz="1500" dirty="0" err="1">
                <a:solidFill>
                  <a:srgbClr val="000000"/>
                </a:solidFill>
              </a:rPr>
              <a:t>suoi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  <a:r>
              <a:rPr lang="en-GB" sz="1500" dirty="0" err="1">
                <a:solidFill>
                  <a:srgbClr val="000000"/>
                </a:solidFill>
              </a:rPr>
              <a:t>organi</a:t>
            </a:r>
            <a:endParaRPr lang="en-GB" sz="1500" dirty="0">
              <a:solidFill>
                <a:srgbClr val="000000"/>
              </a:solidFill>
            </a:endParaRPr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 err="1">
                <a:solidFill>
                  <a:srgbClr val="000000"/>
                </a:solidFill>
              </a:rPr>
              <a:t>Gode</a:t>
            </a:r>
            <a:r>
              <a:rPr lang="en-GB" sz="1500" dirty="0">
                <a:solidFill>
                  <a:srgbClr val="000000"/>
                </a:solidFill>
              </a:rPr>
              <a:t> di </a:t>
            </a:r>
            <a:r>
              <a:rPr lang="en-GB" sz="1500" dirty="0" err="1">
                <a:solidFill>
                  <a:srgbClr val="000000"/>
                </a:solidFill>
              </a:rPr>
              <a:t>agevolazioni</a:t>
            </a:r>
            <a:r>
              <a:rPr lang="en-GB" sz="1500" dirty="0">
                <a:solidFill>
                  <a:srgbClr val="000000"/>
                </a:solidFill>
              </a:rPr>
              <a:t> dal punto di vista fiscal</a:t>
            </a:r>
          </a:p>
          <a:p>
            <a:pPr marL="514350" lvl="2" indent="-285750" algn="l">
              <a:lnSpc>
                <a:spcPts val="2100"/>
              </a:lnSpc>
              <a:buFont typeface="Arial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E’ di facile </a:t>
            </a:r>
            <a:r>
              <a:rPr lang="en-GB" sz="1500" dirty="0" err="1">
                <a:solidFill>
                  <a:srgbClr val="000000"/>
                </a:solidFill>
              </a:rPr>
              <a:t>costituzione</a:t>
            </a:r>
            <a:r>
              <a:rPr lang="en-GB" sz="1500" dirty="0">
                <a:solidFill>
                  <a:srgbClr val="000000"/>
                </a:solidFill>
              </a:rPr>
              <a:t> con un basso </a:t>
            </a:r>
            <a:r>
              <a:rPr lang="en-GB" sz="1500" dirty="0" err="1">
                <a:solidFill>
                  <a:srgbClr val="000000"/>
                </a:solidFill>
              </a:rPr>
              <a:t>costo</a:t>
            </a:r>
            <a:endParaRPr lang="en-GB" sz="1500" dirty="0">
              <a:solidFill>
                <a:srgbClr val="000000"/>
              </a:solidFill>
            </a:endParaRPr>
          </a:p>
          <a:p>
            <a:pPr marL="228600" lvl="2" algn="l">
              <a:lnSpc>
                <a:spcPts val="2100"/>
              </a:lnSpc>
              <a:defRPr/>
            </a:pPr>
            <a:endParaRPr dirty="0"/>
          </a:p>
        </p:txBody>
      </p:sp>
      <p:sp>
        <p:nvSpPr>
          <p:cNvPr id="10" name="TextBox 10"/>
          <p:cNvSpPr txBox="1"/>
          <p:nvPr/>
        </p:nvSpPr>
        <p:spPr bwMode="auto">
          <a:xfrm>
            <a:off x="1371600" y="2732550"/>
            <a:ext cx="1746423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>
                <a:solidFill>
                  <a:srgbClr val="0C45A6"/>
                </a:solidFill>
              </a:rPr>
              <a:t>Definizione</a:t>
            </a:r>
            <a:endParaRPr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963D88-443B-602C-4DCE-6DCBE8A3758F}"/>
              </a:ext>
            </a:extLst>
          </p:cNvPr>
          <p:cNvSpPr txBox="1"/>
          <p:nvPr/>
        </p:nvSpPr>
        <p:spPr>
          <a:xfrm>
            <a:off x="5596880" y="6347578"/>
            <a:ext cx="275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www.italianonprofit.it</a:t>
            </a:r>
          </a:p>
          <a:p>
            <a:r>
              <a:rPr lang="it-IT" sz="1400" dirty="0"/>
              <a:t>Codice civile italiano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680611" y="1010671"/>
            <a:ext cx="739084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en-US" sz="3500">
                <a:solidFill>
                  <a:srgbClr val="0C45A6"/>
                </a:solidFill>
              </a:rPr>
              <a:t>L'ASSOCIAZIONE COME PERSONA GIURIDICA (2)</a:t>
            </a:r>
            <a:endParaRPr/>
          </a:p>
        </p:txBody>
      </p:sp>
      <p:grpSp>
        <p:nvGrpSpPr>
          <p:cNvPr id="3" name="Group 3"/>
          <p:cNvGrpSpPr/>
          <p:nvPr/>
        </p:nvGrpSpPr>
        <p:grpSpPr bwMode="auto">
          <a:xfrm>
            <a:off x="4059832" y="2495568"/>
            <a:ext cx="632405" cy="65533"/>
            <a:chOff x="0" y="0"/>
            <a:chExt cx="843207" cy="87377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843153" cy="87376"/>
            </a:xfrm>
            <a:custGeom>
              <a:avLst/>
              <a:gdLst/>
              <a:ahLst/>
              <a:cxnLst/>
              <a:rect l="l" t="t" r="r" b="b"/>
              <a:pathLst>
                <a:path w="843153" h="87376" extrusionOk="0">
                  <a:moveTo>
                    <a:pt x="0" y="0"/>
                  </a:moveTo>
                  <a:lnTo>
                    <a:pt x="843153" y="0"/>
                  </a:lnTo>
                  <a:lnTo>
                    <a:pt x="843153" y="87376"/>
                  </a:lnTo>
                  <a:lnTo>
                    <a:pt x="0" y="87376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259" b="259"/>
          <a:stretch/>
        </p:blipFill>
        <p:spPr bwMode="auto">
          <a:xfrm>
            <a:off x="6241104" y="1760033"/>
            <a:ext cx="2370718" cy="23707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 bwMode="auto">
          <a:xfrm>
            <a:off x="838200" y="3157638"/>
            <a:ext cx="4914900" cy="391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5" lvl="2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Nel </a:t>
            </a:r>
            <a:r>
              <a:rPr lang="en-GB" sz="1400" dirty="0" err="1">
                <a:solidFill>
                  <a:srgbClr val="000000"/>
                </a:solidFill>
              </a:rPr>
              <a:t>diritto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italiano</a:t>
            </a:r>
            <a:r>
              <a:rPr lang="en-GB" sz="1400" dirty="0">
                <a:solidFill>
                  <a:srgbClr val="000000"/>
                </a:solidFill>
              </a:rPr>
              <a:t> (cc) </a:t>
            </a:r>
            <a:r>
              <a:rPr lang="en-GB" sz="1400" dirty="0" err="1">
                <a:solidFill>
                  <a:srgbClr val="000000"/>
                </a:solidFill>
              </a:rPr>
              <a:t>esistono</a:t>
            </a:r>
            <a:r>
              <a:rPr lang="en-GB" sz="1400" dirty="0">
                <a:solidFill>
                  <a:srgbClr val="000000"/>
                </a:solidFill>
              </a:rPr>
              <a:t> due </a:t>
            </a:r>
            <a:r>
              <a:rPr lang="en-GB" sz="1400" dirty="0" err="1">
                <a:solidFill>
                  <a:srgbClr val="000000"/>
                </a:solidFill>
              </a:rPr>
              <a:t>forme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giuridiche</a:t>
            </a:r>
            <a:r>
              <a:rPr lang="en-GB" sz="1400" dirty="0">
                <a:solidFill>
                  <a:srgbClr val="000000"/>
                </a:solidFill>
              </a:rPr>
              <a:t> per </a:t>
            </a:r>
            <a:r>
              <a:rPr lang="en-GB" sz="1400" dirty="0" err="1">
                <a:solidFill>
                  <a:srgbClr val="000000"/>
                </a:solidFill>
              </a:rPr>
              <a:t>gli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enti</a:t>
            </a:r>
            <a:r>
              <a:rPr lang="en-GB" sz="1400" dirty="0">
                <a:solidFill>
                  <a:srgbClr val="000000"/>
                </a:solidFill>
              </a:rPr>
              <a:t> non profit:</a:t>
            </a:r>
            <a:endParaRPr dirty="0"/>
          </a:p>
          <a:p>
            <a:pPr marL="856896" lvl="3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Le </a:t>
            </a:r>
            <a:r>
              <a:rPr lang="en-GB" sz="1400" dirty="0" err="1">
                <a:solidFill>
                  <a:srgbClr val="000000"/>
                </a:solidFill>
              </a:rPr>
              <a:t>associazioni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riconosciute</a:t>
            </a:r>
            <a:r>
              <a:rPr lang="en-GB" sz="1400" dirty="0">
                <a:solidFill>
                  <a:srgbClr val="000000"/>
                </a:solidFill>
              </a:rPr>
              <a:t> e le </a:t>
            </a:r>
            <a:r>
              <a:rPr lang="en-GB" sz="1400" dirty="0" err="1">
                <a:solidFill>
                  <a:srgbClr val="000000"/>
                </a:solidFill>
              </a:rPr>
              <a:t>Fondazioni</a:t>
            </a:r>
            <a:endParaRPr dirty="0"/>
          </a:p>
          <a:p>
            <a:pPr marL="856896" lvl="3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Le </a:t>
            </a:r>
            <a:r>
              <a:rPr lang="en-GB" sz="1400" dirty="0" err="1">
                <a:solidFill>
                  <a:srgbClr val="000000"/>
                </a:solidFill>
              </a:rPr>
              <a:t>associazioni</a:t>
            </a:r>
            <a:r>
              <a:rPr lang="en-GB" sz="1400" dirty="0">
                <a:solidFill>
                  <a:srgbClr val="000000"/>
                </a:solidFill>
              </a:rPr>
              <a:t> non </a:t>
            </a:r>
            <a:r>
              <a:rPr lang="en-GB" sz="1400" dirty="0" err="1">
                <a:solidFill>
                  <a:srgbClr val="000000"/>
                </a:solidFill>
              </a:rPr>
              <a:t>riconosciute</a:t>
            </a:r>
            <a:r>
              <a:rPr lang="en-GB" sz="1400" dirty="0">
                <a:solidFill>
                  <a:srgbClr val="000000"/>
                </a:solidFill>
              </a:rPr>
              <a:t> e I </a:t>
            </a:r>
            <a:r>
              <a:rPr lang="en-GB" sz="1400" dirty="0" err="1">
                <a:solidFill>
                  <a:srgbClr val="000000"/>
                </a:solidFill>
              </a:rPr>
              <a:t>Comitati</a:t>
            </a:r>
            <a:endParaRPr lang="en-GB" sz="1400" dirty="0">
              <a:solidFill>
                <a:srgbClr val="000000"/>
              </a:solidFill>
            </a:endParaRPr>
          </a:p>
          <a:p>
            <a:pPr marL="571146" lvl="3" algn="l">
              <a:lnSpc>
                <a:spcPts val="1755"/>
              </a:lnSpc>
              <a:defRPr/>
            </a:pPr>
            <a:r>
              <a:rPr lang="it-IT" sz="1400" dirty="0">
                <a:solidFill>
                  <a:srgbClr val="000000"/>
                </a:solidFill>
              </a:rPr>
              <a:t>La normativa consente agli enti non profit di assumere differenti forme giuridiche a seconda del ruolo che assegnano ai volontari, ai lavoratori, al patrimonio oppure alle finalità assegnate ad esso.</a:t>
            </a:r>
            <a:endParaRPr sz="1400" dirty="0">
              <a:solidFill>
                <a:srgbClr val="000000"/>
              </a:solidFill>
            </a:endParaRPr>
          </a:p>
          <a:p>
            <a:pPr marL="488635" lvl="2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en-GB" sz="1400" dirty="0" err="1">
                <a:solidFill>
                  <a:srgbClr val="000000"/>
                </a:solidFill>
              </a:rPr>
              <a:t>L'associazione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riconosciuta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nasce</a:t>
            </a:r>
            <a:r>
              <a:rPr lang="en-GB" sz="1400" dirty="0">
                <a:solidFill>
                  <a:srgbClr val="000000"/>
                </a:solidFill>
              </a:rPr>
              <a:t> con </a:t>
            </a:r>
            <a:r>
              <a:rPr lang="en-GB" sz="1400" dirty="0" err="1">
                <a:solidFill>
                  <a:srgbClr val="000000"/>
                </a:solidFill>
              </a:rPr>
              <a:t>atto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pubblico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notarile</a:t>
            </a:r>
            <a:r>
              <a:rPr lang="en-GB" sz="1400" dirty="0">
                <a:solidFill>
                  <a:srgbClr val="000000"/>
                </a:solidFill>
              </a:rPr>
              <a:t>. La </a:t>
            </a:r>
            <a:r>
              <a:rPr lang="en-GB" sz="1400" dirty="0" err="1">
                <a:solidFill>
                  <a:srgbClr val="000000"/>
                </a:solidFill>
              </a:rPr>
              <a:t>responsabilità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patrimoniale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rimane</a:t>
            </a:r>
            <a:r>
              <a:rPr lang="en-GB" sz="1400" dirty="0">
                <a:solidFill>
                  <a:srgbClr val="000000"/>
                </a:solidFill>
              </a:rPr>
              <a:t> in capo </a:t>
            </a:r>
            <a:r>
              <a:rPr lang="en-GB" sz="1400" dirty="0" err="1">
                <a:solidFill>
                  <a:srgbClr val="000000"/>
                </a:solidFill>
              </a:rPr>
              <a:t>all’ente</a:t>
            </a:r>
            <a:endParaRPr dirty="0"/>
          </a:p>
          <a:p>
            <a:pPr marL="488635" lvl="2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Le </a:t>
            </a:r>
            <a:r>
              <a:rPr lang="en-GB" sz="1400" dirty="0" err="1">
                <a:solidFill>
                  <a:srgbClr val="000000"/>
                </a:solidFill>
              </a:rPr>
              <a:t>associazioni</a:t>
            </a:r>
            <a:r>
              <a:rPr lang="en-GB" sz="1400" dirty="0">
                <a:solidFill>
                  <a:srgbClr val="000000"/>
                </a:solidFill>
              </a:rPr>
              <a:t> non </a:t>
            </a:r>
            <a:r>
              <a:rPr lang="en-GB" sz="1400" dirty="0" err="1">
                <a:solidFill>
                  <a:srgbClr val="000000"/>
                </a:solidFill>
              </a:rPr>
              <a:t>riconosciute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nascono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basate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Inter"/>
              </a:rPr>
              <a:t>sull’azione dei soci i quali mediante l’assemblea e l’elezione delle cariche sociali concorrono a governarla. </a:t>
            </a:r>
          </a:p>
          <a:p>
            <a:pPr marL="488635" lvl="2" indent="-285750" algn="l">
              <a:lnSpc>
                <a:spcPts val="1755"/>
              </a:lnSpc>
              <a:buFont typeface="Arial"/>
              <a:buChar char="•"/>
              <a:defRPr/>
            </a:pPr>
            <a:r>
              <a:rPr lang="it-IT" sz="1400" dirty="0">
                <a:solidFill>
                  <a:srgbClr val="212529"/>
                </a:solidFill>
                <a:latin typeface="Inter"/>
              </a:rPr>
              <a:t>Ai fini della nuova Riforma del Terzo Settore entrambe queste tipologie sono considerate enti del terzo settore (ETS) e sono di diritto iscritti al RUNTS (Registro Unico Nazionale degli Enti del Terzo Settore)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 bwMode="auto">
          <a:xfrm>
            <a:off x="53340" y="2494745"/>
            <a:ext cx="4732020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 dirty="0">
                <a:solidFill>
                  <a:srgbClr val="0C45A6"/>
                </a:solidFill>
              </a:rPr>
              <a:t>In Italia</a:t>
            </a:r>
            <a:endParaRPr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54F636-0CF8-17D9-AC4C-51C242D6E547}"/>
              </a:ext>
            </a:extLst>
          </p:cNvPr>
          <p:cNvSpPr txBox="1"/>
          <p:nvPr/>
        </p:nvSpPr>
        <p:spPr>
          <a:xfrm>
            <a:off x="6943328" y="4929886"/>
            <a:ext cx="2572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</a:rPr>
              <a:t>www.italianonprofit.it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680611" y="1010671"/>
            <a:ext cx="739084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Cosa serve per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</a:rPr>
              <a:t>fondare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</a:rPr>
              <a:t>un'associazione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259" b="259"/>
          <a:stretch/>
        </p:blipFill>
        <p:spPr bwMode="auto">
          <a:xfrm>
            <a:off x="6181948" y="2101136"/>
            <a:ext cx="2382931" cy="23829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 bwMode="auto">
          <a:xfrm>
            <a:off x="917089" y="2352820"/>
            <a:ext cx="5111837" cy="2987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 Essere un gruppo di 3 o 7 persone a seconda della forma giuridica di associazione che si vuole fondare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Individuare le finalità che l’associazione vuole perseguire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Individuare le attività che l’associazione vuole realizzare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 Avere chiaro con il gruppo costituente la motivazione che spinge alla costituzione dell’associazione e l’assenza o meno del fine di lucro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Avere chiaro dove l’associazione troverà le risorse per operare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 Scrivere lo statuto dell’associazione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Stabilire le cariche sociali </a:t>
            </a:r>
          </a:p>
          <a:p>
            <a:pPr marL="304328" lvl="2" indent="-101443" algn="just">
              <a:lnSpc>
                <a:spcPts val="1755"/>
              </a:lnSpc>
              <a:buFont typeface="Arial"/>
              <a:buChar char="⚬"/>
              <a:defRPr/>
            </a:pPr>
            <a:r>
              <a:rPr lang="it-IT" sz="1500" dirty="0"/>
              <a:t>Registrare l’associazione</a:t>
            </a:r>
            <a:endParaRPr dirty="0"/>
          </a:p>
          <a:p>
            <a:pPr marL="304328" lvl="2" indent="-101443" algn="l">
              <a:lnSpc>
                <a:spcPts val="1755"/>
              </a:lnSpc>
              <a:buFont typeface="Arial"/>
              <a:buChar char="⚬"/>
              <a:defRPr/>
            </a:pPr>
            <a:endParaRPr lang="en-US" sz="1400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7258142" y="5003839"/>
            <a:ext cx="1545273" cy="3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Canva Sans"/>
                <a:hlinkClick r:id="rId3"/>
              </a:rPr>
              <a:t>www.italianonprofit.it</a:t>
            </a:r>
            <a:endParaRPr lang="en-US" sz="1000" dirty="0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1400"/>
              </a:lnSpc>
              <a:defRPr/>
            </a:pPr>
            <a:endParaRPr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05600" y="568642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680611" y="1010671"/>
            <a:ext cx="739084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</a:rPr>
              <a:t>costituire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</a:rPr>
              <a:t>un'associazione</a:t>
            </a:r>
            <a:endParaRPr dirty="0"/>
          </a:p>
        </p:txBody>
      </p:sp>
      <p:grpSp>
        <p:nvGrpSpPr>
          <p:cNvPr id="3" name="Group 3"/>
          <p:cNvGrpSpPr/>
          <p:nvPr/>
        </p:nvGrpSpPr>
        <p:grpSpPr bwMode="auto">
          <a:xfrm>
            <a:off x="4059832" y="2495568"/>
            <a:ext cx="632405" cy="65533"/>
            <a:chOff x="0" y="0"/>
            <a:chExt cx="843207" cy="87377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843153" cy="87376"/>
            </a:xfrm>
            <a:custGeom>
              <a:avLst/>
              <a:gdLst/>
              <a:ahLst/>
              <a:cxnLst/>
              <a:rect l="l" t="t" r="r" b="b"/>
              <a:pathLst>
                <a:path w="843153" h="87376" extrusionOk="0">
                  <a:moveTo>
                    <a:pt x="0" y="0"/>
                  </a:moveTo>
                  <a:lnTo>
                    <a:pt x="843153" y="0"/>
                  </a:lnTo>
                  <a:lnTo>
                    <a:pt x="843153" y="87376"/>
                  </a:lnTo>
                  <a:lnTo>
                    <a:pt x="0" y="87376"/>
                  </a:ln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259" b="259"/>
          <a:stretch/>
        </p:blipFill>
        <p:spPr bwMode="auto">
          <a:xfrm>
            <a:off x="6168905" y="1752968"/>
            <a:ext cx="2326091" cy="23260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 bwMode="auto">
          <a:xfrm>
            <a:off x="838200" y="3157638"/>
            <a:ext cx="4914900" cy="391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5785" lvl="2" indent="-342900" algn="l">
              <a:lnSpc>
                <a:spcPts val="1755"/>
              </a:lnSpc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1. Creare un gruppo di persone (base associativa o sociale) interessate a collaborare per contribuire a risolvere, alcuni bisogni di una comunità.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Stabilire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obiettivi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comuni</a:t>
            </a:r>
            <a:endParaRPr dirty="0"/>
          </a:p>
          <a:p>
            <a:pPr marL="545785" lvl="2" indent="-342900">
              <a:lnSpc>
                <a:spcPts val="1755"/>
              </a:lnSpc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Individuare la forma giuridica più adatta fra quelle iscrivibili e individuate dal Codice del terzo settore, in riferimento alle finalità da perseguire, alle attività da svolgere, alle relative modalità di gestione, ai beneficiari, alla presenza (prevalente o meno) di volontari, ai caratteri commerciali e/o istituzionali dell’attività.</a:t>
            </a:r>
          </a:p>
          <a:p>
            <a:pPr marL="545785" lvl="2" indent="-342900">
              <a:lnSpc>
                <a:spcPts val="1755"/>
              </a:lnSpc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Predisporre una bozza di atto costitutivo e statuto, conforme alla tipologia di Ets individuata</a:t>
            </a:r>
          </a:p>
          <a:p>
            <a:pPr marL="545785" lvl="2" indent="-342900">
              <a:lnSpc>
                <a:spcPts val="1755"/>
              </a:lnSpc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Richiedere all'Agenzia delle entrate territorialmente competente il codice fiscale (ed eventualmente la partita iva, se l’ente si configura come “ente commerciale” e registrare atto costitutivo e statuto</a:t>
            </a:r>
            <a:r>
              <a:rPr lang="en-US" sz="1400" dirty="0">
                <a:solidFill>
                  <a:srgbClr val="FF0000"/>
                </a:solidFill>
                <a:latin typeface="Montserrat"/>
              </a:rPr>
              <a:t>.</a:t>
            </a:r>
          </a:p>
          <a:p>
            <a:pPr marL="545785" lvl="2" indent="-342900">
              <a:lnSpc>
                <a:spcPts val="1755"/>
              </a:lnSpc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Iscrivere l’ente al Registro unico nazionale del terzo settore (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</a:rPr>
              <a:t>Runts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), da quando sarà operativo. </a:t>
            </a:r>
          </a:p>
        </p:txBody>
      </p:sp>
      <p:sp>
        <p:nvSpPr>
          <p:cNvPr id="11" name="TextBox 11"/>
          <p:cNvSpPr txBox="1"/>
          <p:nvPr/>
        </p:nvSpPr>
        <p:spPr bwMode="auto">
          <a:xfrm>
            <a:off x="6400800" y="5740587"/>
            <a:ext cx="2758731" cy="348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www.cesvot.it</a:t>
            </a:r>
            <a:endParaRPr lang="en-US" sz="1000" dirty="0">
              <a:solidFill>
                <a:srgbClr val="000000"/>
              </a:solidFill>
            </a:endParaRPr>
          </a:p>
          <a:p>
            <a:pPr algn="l">
              <a:lnSpc>
                <a:spcPts val="1400"/>
              </a:lnSpc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 bwMode="auto">
          <a:xfrm>
            <a:off x="484312" y="2561100"/>
            <a:ext cx="4732020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Step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pratici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per la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costituzione</a:t>
            </a:r>
            <a:endParaRPr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50195" y="355059"/>
            <a:ext cx="0" cy="6250022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05600" y="5810035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1793</Words>
  <Application>Microsoft Office PowerPoint</Application>
  <DocSecurity>0</DocSecurity>
  <PresentationFormat>Personalizzato</PresentationFormat>
  <Paragraphs>148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Montserrat</vt:lpstr>
      <vt:lpstr>Canva Sans</vt:lpstr>
      <vt:lpstr>Arial</vt:lpstr>
      <vt:lpstr>Inter</vt:lpstr>
      <vt:lpstr>Montserrat Bold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ModuleAspkects of Civic Engagement_P.pptx</dc:title>
  <dc:subject/>
  <dc:creator>Stefan</dc:creator>
  <cp:keywords>, docId:FBC0A91B47F0FE0C68E6385B1A624B27</cp:keywords>
  <dc:description/>
  <cp:lastModifiedBy>Sonila Tafili</cp:lastModifiedBy>
  <cp:revision>21</cp:revision>
  <dcterms:created xsi:type="dcterms:W3CDTF">2006-08-16T00:00:00Z</dcterms:created>
  <dcterms:modified xsi:type="dcterms:W3CDTF">2022-11-30T11:10:43Z</dcterms:modified>
  <cp:category/>
  <dc:identifier>DAFM3Ctk46s</dc:identifier>
  <cp:contentStatus/>
  <dc:language/>
  <cp:version/>
</cp:coreProperties>
</file>