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s://www.antidiskriminierungsstelle.steiermark.at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c.europa.eu/migrant-integration/integration-practice/good-practice-approaches-ways-combat-racism-your-city-ecar-european-cities_en" TargetMode="External"/><Relationship Id="rId3" Type="http://schemas.openxmlformats.org/officeDocument/2006/relationships/image" Target="../media/image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eccar.info/sites/default/files/document/empowerment_webbroschuere_barrierefrei.pdf" TargetMode="External"/><Relationship Id="rId3" Type="http://schemas.openxmlformats.org/officeDocument/2006/relationships/image" Target="../media/image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eccar.info/sites/default/files/document/empowerment_webbroschuere_barrierefrei.pdf" TargetMode="External"/><Relationship Id="rId3" Type="http://schemas.openxmlformats.org/officeDocument/2006/relationships/image" Target="../media/image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s://www.eccar.info/sites/default/files/document/empowerment_webbroschuere_barrierefrei.pdf" TargetMode="External"/><Relationship Id="rId7" Type="http://schemas.openxmlformats.org/officeDocument/2006/relationships/image" Target="../media/image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s://www.eccar.info/sites/default/files/document/empowerment_webbroschuere_barrierefrei.pdf" TargetMode="External"/><Relationship Id="rId7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hidden="0"/>
          <p:cNvSpPr/>
          <p:nvPr isPhoto="0" userDrawn="0"/>
        </p:nvSpPr>
        <p:spPr bwMode="auto">
          <a:xfrm>
            <a:off x="4386619" y="-2688"/>
            <a:ext cx="13901381" cy="10287000"/>
          </a:xfrm>
          <a:prstGeom prst="rect">
            <a:avLst/>
          </a:prstGeom>
          <a:solidFill>
            <a:srgbClr val="FDCF60"/>
          </a:solidFill>
        </p:spPr>
      </p:sp>
      <p:pic>
        <p:nvPicPr>
          <p:cNvPr id="3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5453614" y="124857"/>
            <a:ext cx="2638443" cy="2063639"/>
          </a:xfrm>
          <a:prstGeom prst="rect">
            <a:avLst/>
          </a:prstGeom>
        </p:spPr>
      </p:pic>
      <p:pic>
        <p:nvPicPr>
          <p:cNvPr id="4" name="Picture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8718089"/>
            <a:ext cx="2983732" cy="1568911"/>
          </a:xfrm>
          <a:prstGeom prst="rect">
            <a:avLst/>
          </a:prstGeom>
        </p:spPr>
      </p:pic>
      <p:pic>
        <p:nvPicPr>
          <p:cNvPr id="5" name="Picture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007908" y="5879409"/>
            <a:ext cx="10280092" cy="4407590"/>
          </a:xfrm>
          <a:prstGeom prst="rect">
            <a:avLst/>
          </a:prstGeom>
        </p:spPr>
      </p:pic>
      <p:sp>
        <p:nvSpPr>
          <p:cNvPr id="6" name="TextBox 6" hidden="0"/>
          <p:cNvSpPr txBox="1"/>
          <p:nvPr isPhoto="0" userDrawn="0"/>
        </p:nvSpPr>
        <p:spPr bwMode="auto">
          <a:xfrm>
            <a:off x="304800" y="3176483"/>
            <a:ext cx="158115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46"/>
              </a:lnSpc>
              <a:defRPr/>
            </a:pPr>
            <a:r>
              <a:rPr lang="en-GB" sz="8950">
                <a:solidFill>
                  <a:srgbClr val="0C45A6"/>
                </a:solidFill>
              </a:rPr>
              <a:t>Diskriminierung</a:t>
            </a:r>
            <a:r>
              <a:rPr lang="en-GB" sz="8950">
                <a:solidFill>
                  <a:srgbClr val="0C45A6"/>
                </a:solidFill>
              </a:rPr>
              <a:t> </a:t>
            </a:r>
            <a:r>
              <a:rPr lang="en-US" sz="8950">
                <a:solidFill>
                  <a:srgbClr val="0C45A6"/>
                </a:solidFill>
              </a:rPr>
              <a:t>und Empowerment</a:t>
            </a:r>
            <a:endParaRPr/>
          </a:p>
        </p:txBody>
      </p:sp>
      <p:pic>
        <p:nvPicPr>
          <p:cNvPr id="7" name="Picture 6" descr="Text&#10;&#10;Description automatically generated" hidden="0"/>
          <p:cNvPicPr/>
          <p:nvPr isPhoto="0" userDrawn="0"/>
        </p:nvPicPr>
        <p:blipFill>
          <a:blip r:embed="rId5"/>
          <a:stretch/>
        </p:blipFill>
        <p:spPr bwMode="auto">
          <a:xfrm>
            <a:off x="304800" y="617072"/>
            <a:ext cx="4120740" cy="971170"/>
          </a:xfrm>
          <a:prstGeom prst="rect">
            <a:avLst/>
          </a:prstGeom>
        </p:spPr>
      </p:pic>
      <p:sp>
        <p:nvSpPr>
          <p:cNvPr id="8" name="Textfeld 7" hidden="0"/>
          <p:cNvSpPr txBox="1"/>
          <p:nvPr isPhoto="0" userDrawn="0"/>
        </p:nvSpPr>
        <p:spPr bwMode="auto">
          <a:xfrm>
            <a:off x="2621614" y="9315985"/>
            <a:ext cx="536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i="1"/>
              <a:t>Das Projekt wird durch den Asyl-, Migrations- und Integrationsfonds der Europäischen Union kofinanziert. Der Inhalt dieser Präsentation gibt ausschließlich die Meinung des EMVI-Projektkonsortiums wieder und liegt in dessen alleiniger Verantwortung. Die Europäische Kommission übernimmt keine Verantwortung für die Verwendung der darin enthaltenen Informationen.</a:t>
            </a:r>
            <a:endParaRPr lang="de-AT" sz="10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 hidden="0"/>
          <p:cNvPicPr>
            <a:picLocks noChangeAspect="1"/>
          </p:cNvPicPr>
          <p:nvPr isPhoto="0" userDrawn="0"/>
        </p:nvPicPr>
        <p:blipFill>
          <a:blip r:embed="rId2"/>
          <a:srcRect l="112" t="0" r="111" b="0"/>
          <a:stretch/>
        </p:blipFill>
        <p:spPr bwMode="auto">
          <a:xfrm>
            <a:off x="12732445" y="2580537"/>
            <a:ext cx="5049264" cy="4973525"/>
          </a:xfrm>
          <a:prstGeom prst="rect">
            <a:avLst/>
          </a:prstGeom>
        </p:spPr>
      </p:pic>
      <p:sp>
        <p:nvSpPr>
          <p:cNvPr id="4" name="TextBox 4" hidden="0"/>
          <p:cNvSpPr txBox="1"/>
          <p:nvPr isPhoto="0" userDrawn="0"/>
        </p:nvSpPr>
        <p:spPr bwMode="auto">
          <a:xfrm>
            <a:off x="685122" y="8079927"/>
            <a:ext cx="10503110" cy="16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>
                <a:solidFill>
                  <a:srgbClr val="FF1616"/>
                </a:solidFill>
                <a:latin typeface="Canva Sans"/>
              </a:rPr>
              <a:t>z.B. Antidiskriminierungsstelle</a:t>
            </a:r>
            <a:r>
              <a:rPr lang="en-US" sz="3000">
                <a:solidFill>
                  <a:srgbClr val="FF1616"/>
                </a:solidFill>
                <a:latin typeface="Canva Sans"/>
              </a:rPr>
              <a:t> </a:t>
            </a:r>
            <a:r>
              <a:rPr lang="en-US" sz="3000">
                <a:solidFill>
                  <a:srgbClr val="FF1616"/>
                </a:solidFill>
                <a:latin typeface="Canva Sans"/>
              </a:rPr>
              <a:t>Steiermark</a:t>
            </a:r>
            <a:r>
              <a:rPr lang="en-US" sz="3000">
                <a:solidFill>
                  <a:srgbClr val="FF1616"/>
                </a:solidFill>
                <a:latin typeface="Canva Sans"/>
              </a:rPr>
              <a:t>: </a:t>
            </a:r>
            <a:r>
              <a:rPr lang="en-US" sz="3000" u="sng">
                <a:solidFill>
                  <a:srgbClr val="FF1616"/>
                </a:solidFill>
                <a:latin typeface="Canva Sans"/>
                <a:hlinkClick r:id="rId3" tooltip="https://www.antidiskriminierungsstelle.steiermark.at/"/>
              </a:rPr>
              <a:t>https://www.antidiskriminierungsstelle.steiermark.at</a:t>
            </a:r>
            <a:endParaRPr/>
          </a:p>
          <a:p>
            <a:pPr>
              <a:lnSpc>
                <a:spcPts val="4200"/>
              </a:lnSpc>
              <a:defRPr/>
            </a:pPr>
            <a:endParaRPr/>
          </a:p>
        </p:txBody>
      </p:sp>
      <p:sp>
        <p:nvSpPr>
          <p:cNvPr id="5" name="TextBox 5" hidden="0"/>
          <p:cNvSpPr txBox="1"/>
          <p:nvPr isPhoto="0" userDrawn="0"/>
        </p:nvSpPr>
        <p:spPr bwMode="auto">
          <a:xfrm>
            <a:off x="960408" y="3556071"/>
            <a:ext cx="11640483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https://</a:t>
            </a:r>
            <a:r>
              <a:rPr lang="en-US" sz="2500">
                <a:solidFill>
                  <a:srgbClr val="000000"/>
                </a:solidFill>
              </a:rPr>
              <a:t>fra.europa.eu</a:t>
            </a:r>
            <a:r>
              <a:rPr lang="en-US" sz="2500">
                <a:solidFill>
                  <a:srgbClr val="000000"/>
                </a:solidFill>
              </a:rPr>
              <a:t>/de/themes/equality-non-discrimination-and-racism</a:t>
            </a:r>
            <a:endParaRPr/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999554" y="2556035"/>
            <a:ext cx="12637967" cy="1434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  <a:defRPr/>
            </a:pPr>
            <a:r>
              <a:rPr lang="en-US" sz="2800" b="1">
                <a:solidFill>
                  <a:srgbClr val="000000"/>
                </a:solidFill>
              </a:rPr>
              <a:t>Allgemeine </a:t>
            </a:r>
            <a:r>
              <a:rPr lang="en-US" sz="2800" b="1">
                <a:solidFill>
                  <a:srgbClr val="000000"/>
                </a:solidFill>
              </a:rPr>
              <a:t>Informationen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zu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Diskriminierungsfragen</a:t>
            </a:r>
            <a:r>
              <a:rPr lang="en-US" sz="2800" b="1">
                <a:solidFill>
                  <a:srgbClr val="000000"/>
                </a:solidFill>
              </a:rPr>
              <a:t> in der </a:t>
            </a:r>
            <a:r>
              <a:rPr lang="en-US" sz="2800" b="1">
                <a:solidFill>
                  <a:srgbClr val="000000"/>
                </a:solidFill>
              </a:rPr>
              <a:t>Europäischen</a:t>
            </a:r>
            <a:r>
              <a:rPr lang="en-US" sz="2800" b="1">
                <a:solidFill>
                  <a:srgbClr val="000000"/>
                </a:solidFill>
              </a:rPr>
              <a:t> Union: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Agentur der </a:t>
            </a:r>
            <a:r>
              <a:rPr lang="en-US" sz="2800">
                <a:solidFill>
                  <a:srgbClr val="000000"/>
                </a:solidFill>
              </a:rPr>
              <a:t>Europäischen</a:t>
            </a:r>
            <a:r>
              <a:rPr lang="en-US" sz="2800">
                <a:solidFill>
                  <a:srgbClr val="000000"/>
                </a:solidFill>
              </a:rPr>
              <a:t> Union für </a:t>
            </a:r>
            <a:r>
              <a:rPr lang="en-US" sz="2800">
                <a:solidFill>
                  <a:srgbClr val="000000"/>
                </a:solidFill>
              </a:rPr>
              <a:t>Grundrechte</a:t>
            </a:r>
            <a:r>
              <a:rPr lang="en-US" sz="2800">
                <a:solidFill>
                  <a:srgbClr val="000000"/>
                </a:solidFill>
              </a:rPr>
              <a:t>(FRA)</a:t>
            </a:r>
            <a:br>
              <a:rPr lang="en-US" sz="2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588324" y="6978402"/>
            <a:ext cx="1190119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>
                <a:solidFill>
                  <a:srgbClr val="000000"/>
                </a:solidFill>
              </a:rPr>
              <a:t>Wo Sie </a:t>
            </a:r>
            <a:r>
              <a:rPr lang="en-US" sz="3000">
                <a:solidFill>
                  <a:srgbClr val="000000"/>
                </a:solidFill>
              </a:rPr>
              <a:t>Hilfe</a:t>
            </a:r>
            <a:r>
              <a:rPr lang="en-US" sz="3000">
                <a:solidFill>
                  <a:srgbClr val="000000"/>
                </a:solidFill>
              </a:rPr>
              <a:t> </a:t>
            </a:r>
            <a:r>
              <a:rPr lang="en-US" sz="3000">
                <a:solidFill>
                  <a:srgbClr val="000000"/>
                </a:solidFill>
              </a:rPr>
              <a:t>bekommen</a:t>
            </a:r>
            <a:r>
              <a:rPr lang="en-US" sz="3000">
                <a:solidFill>
                  <a:srgbClr val="000000"/>
                </a:solidFill>
              </a:rPr>
              <a:t>, </a:t>
            </a:r>
            <a:r>
              <a:rPr lang="en-US" sz="3000">
                <a:solidFill>
                  <a:srgbClr val="000000"/>
                </a:solidFill>
              </a:rPr>
              <a:t>wenn</a:t>
            </a:r>
            <a:r>
              <a:rPr lang="en-US" sz="3000">
                <a:solidFill>
                  <a:srgbClr val="000000"/>
                </a:solidFill>
              </a:rPr>
              <a:t> Sie </a:t>
            </a:r>
            <a:r>
              <a:rPr lang="en-US" sz="3000">
                <a:solidFill>
                  <a:srgbClr val="000000"/>
                </a:solidFill>
              </a:rPr>
              <a:t>sich</a:t>
            </a:r>
            <a:r>
              <a:rPr lang="en-US" sz="3000">
                <a:solidFill>
                  <a:srgbClr val="000000"/>
                </a:solidFill>
              </a:rPr>
              <a:t> </a:t>
            </a:r>
            <a:r>
              <a:rPr lang="en-US" sz="3000">
                <a:solidFill>
                  <a:srgbClr val="000000"/>
                </a:solidFill>
              </a:rPr>
              <a:t>diskriminiert</a:t>
            </a:r>
            <a:r>
              <a:rPr lang="en-US" sz="3000">
                <a:solidFill>
                  <a:srgbClr val="000000"/>
                </a:solidFill>
              </a:rPr>
              <a:t> </a:t>
            </a:r>
            <a:r>
              <a:rPr lang="en-US" sz="3000">
                <a:solidFill>
                  <a:srgbClr val="000000"/>
                </a:solidFill>
              </a:rPr>
              <a:t>fühlen</a:t>
            </a:r>
            <a:r>
              <a:rPr lang="en-US" sz="3000">
                <a:solidFill>
                  <a:srgbClr val="000000"/>
                </a:solidFill>
              </a:rPr>
              <a:t> (</a:t>
            </a:r>
            <a:r>
              <a:rPr lang="en-US" sz="3000">
                <a:solidFill>
                  <a:srgbClr val="000000"/>
                </a:solidFill>
              </a:rPr>
              <a:t>nach</a:t>
            </a:r>
            <a:r>
              <a:rPr lang="en-US" sz="3000">
                <a:solidFill>
                  <a:srgbClr val="000000"/>
                </a:solidFill>
              </a:rPr>
              <a:t> EU-Land):</a:t>
            </a:r>
            <a:br>
              <a:rPr lang="en-US" sz="3000">
                <a:solidFill>
                  <a:srgbClr val="000000"/>
                </a:solidFill>
              </a:rPr>
            </a:br>
            <a:endParaRPr lang="en-US" sz="300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1779505" y="7502277"/>
            <a:ext cx="15947775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https://</a:t>
            </a:r>
            <a:r>
              <a:rPr lang="en-US" sz="2500">
                <a:solidFill>
                  <a:srgbClr val="000000"/>
                </a:solidFill>
              </a:rPr>
              <a:t>fra.europa.eu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en</a:t>
            </a:r>
            <a:r>
              <a:rPr lang="en-US" sz="2500">
                <a:solidFill>
                  <a:srgbClr val="000000"/>
                </a:solidFill>
              </a:rPr>
              <a:t>/about-fundamental-rights/where-to-turn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998220" y="4197126"/>
            <a:ext cx="10573158" cy="9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  <a:defRPr/>
            </a:pPr>
            <a:r>
              <a:rPr lang="en-US" sz="2800" b="1">
                <a:solidFill>
                  <a:srgbClr val="000000"/>
                </a:solidFill>
              </a:rPr>
              <a:t>EU-</a:t>
            </a:r>
            <a:r>
              <a:rPr lang="en-US" sz="2800" b="1">
                <a:solidFill>
                  <a:srgbClr val="000000"/>
                </a:solidFill>
              </a:rPr>
              <a:t>Antidiskriminierungsrecht</a:t>
            </a:r>
            <a:r>
              <a:rPr lang="en-US" sz="2800" b="1">
                <a:solidFill>
                  <a:srgbClr val="000000"/>
                </a:solidFill>
              </a:rPr>
              <a:t> (E-Learning-Module)</a:t>
            </a:r>
            <a:br>
              <a:rPr lang="en-US" sz="2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973559" y="4762456"/>
            <a:ext cx="1124514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https://</a:t>
            </a:r>
            <a:r>
              <a:rPr lang="en-US" sz="2500">
                <a:solidFill>
                  <a:srgbClr val="000000"/>
                </a:solidFill>
              </a:rPr>
              <a:t>www.era-comm.eu</a:t>
            </a:r>
            <a:r>
              <a:rPr lang="en-US" sz="2500">
                <a:solidFill>
                  <a:srgbClr val="000000"/>
                </a:solidFill>
              </a:rPr>
              <a:t>/anti-</a:t>
            </a:r>
            <a:r>
              <a:rPr lang="en-US" sz="2500">
                <a:solidFill>
                  <a:srgbClr val="000000"/>
                </a:solidFill>
              </a:rPr>
              <a:t>discri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e_learning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overview.html</a:t>
            </a:r>
            <a:endParaRPr lang="en-US" sz="2500">
              <a:solidFill>
                <a:srgbClr val="000000"/>
              </a:solidFill>
            </a:endParaRPr>
          </a:p>
        </p:txBody>
      </p:sp>
      <p:sp>
        <p:nvSpPr>
          <p:cNvPr id="13" name="TextBox 13" hidden="0"/>
          <p:cNvSpPr txBox="1"/>
          <p:nvPr isPhoto="0" userDrawn="0"/>
        </p:nvSpPr>
        <p:spPr bwMode="auto">
          <a:xfrm>
            <a:off x="960408" y="5370142"/>
            <a:ext cx="11208386" cy="1329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defRPr/>
            </a:pPr>
            <a:r>
              <a:rPr lang="en-US" sz="2500" b="1">
                <a:solidFill>
                  <a:srgbClr val="000000"/>
                </a:solidFill>
              </a:rPr>
              <a:t>Die </a:t>
            </a:r>
            <a:r>
              <a:rPr lang="en-US" sz="2500" b="1">
                <a:solidFill>
                  <a:srgbClr val="000000"/>
                </a:solidFill>
              </a:rPr>
              <a:t>Richtlinien</a:t>
            </a:r>
            <a:r>
              <a:rPr lang="en-US" sz="2500" b="1">
                <a:solidFill>
                  <a:srgbClr val="000000"/>
                </a:solidFill>
              </a:rPr>
              <a:t> </a:t>
            </a:r>
            <a:r>
              <a:rPr lang="en-US" sz="2500" b="1">
                <a:solidFill>
                  <a:srgbClr val="000000"/>
                </a:solidFill>
              </a:rPr>
              <a:t>zur</a:t>
            </a:r>
            <a:r>
              <a:rPr lang="en-US" sz="2500" b="1">
                <a:solidFill>
                  <a:srgbClr val="000000"/>
                </a:solidFill>
              </a:rPr>
              <a:t> </a:t>
            </a:r>
            <a:r>
              <a:rPr lang="en-US" sz="2500" b="1">
                <a:solidFill>
                  <a:srgbClr val="000000"/>
                </a:solidFill>
              </a:rPr>
              <a:t>Gleichbehandlung</a:t>
            </a:r>
            <a:r>
              <a:rPr lang="en-US" sz="2500" b="1">
                <a:solidFill>
                  <a:srgbClr val="000000"/>
                </a:solidFill>
              </a:rPr>
              <a:t> der </a:t>
            </a:r>
            <a:r>
              <a:rPr lang="en-US" sz="2500" b="1">
                <a:solidFill>
                  <a:srgbClr val="000000"/>
                </a:solidFill>
              </a:rPr>
              <a:t>Europäischen</a:t>
            </a:r>
            <a:r>
              <a:rPr lang="en-US" sz="2500" b="1">
                <a:solidFill>
                  <a:srgbClr val="000000"/>
                </a:solidFill>
              </a:rPr>
              <a:t> Union</a:t>
            </a:r>
            <a:br>
              <a:rPr lang="en-US" sz="2500" b="1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https://</a:t>
            </a:r>
            <a:r>
              <a:rPr lang="en-US" sz="2500">
                <a:solidFill>
                  <a:srgbClr val="000000"/>
                </a:solidFill>
              </a:rPr>
              <a:t>www.antidiskriminierungsstelle.de</a:t>
            </a:r>
            <a:r>
              <a:rPr lang="en-US" sz="2500">
                <a:solidFill>
                  <a:srgbClr val="000000"/>
                </a:solidFill>
              </a:rPr>
              <a:t>/DE/</a:t>
            </a:r>
            <a:r>
              <a:rPr lang="en-US" sz="2500">
                <a:solidFill>
                  <a:srgbClr val="000000"/>
                </a:solidFill>
              </a:rPr>
              <a:t>ueber-diskriminierung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recht</a:t>
            </a:r>
            <a:r>
              <a:rPr lang="en-US" sz="2500">
                <a:solidFill>
                  <a:srgbClr val="000000"/>
                </a:solidFill>
              </a:rPr>
              <a:t>-und-</a:t>
            </a:r>
            <a:r>
              <a:rPr lang="en-US" sz="2500">
                <a:solidFill>
                  <a:srgbClr val="000000"/>
                </a:solidFill>
              </a:rPr>
              <a:t>gesetz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richtlinien</a:t>
            </a:r>
            <a:r>
              <a:rPr lang="en-US" sz="2500">
                <a:solidFill>
                  <a:srgbClr val="000000"/>
                </a:solidFill>
              </a:rPr>
              <a:t>-der-</a:t>
            </a:r>
            <a:r>
              <a:rPr lang="en-US" sz="2500">
                <a:solidFill>
                  <a:srgbClr val="000000"/>
                </a:solidFill>
              </a:rPr>
              <a:t>eu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richtlinien</a:t>
            </a:r>
            <a:r>
              <a:rPr lang="en-US" sz="2500">
                <a:solidFill>
                  <a:srgbClr val="000000"/>
                </a:solidFill>
              </a:rPr>
              <a:t>-der-</a:t>
            </a:r>
            <a:r>
              <a:rPr lang="en-US" sz="2500">
                <a:solidFill>
                  <a:srgbClr val="000000"/>
                </a:solidFill>
              </a:rPr>
              <a:t>eu</a:t>
            </a:r>
            <a:r>
              <a:rPr lang="en-US" sz="2500">
                <a:solidFill>
                  <a:srgbClr val="000000"/>
                </a:solidFill>
              </a:rPr>
              <a:t>-</a:t>
            </a:r>
            <a:r>
              <a:rPr lang="en-US" sz="2500">
                <a:solidFill>
                  <a:srgbClr val="000000"/>
                </a:solidFill>
              </a:rPr>
              <a:t>node.html</a:t>
            </a:r>
            <a:endParaRPr sz="2500"/>
          </a:p>
        </p:txBody>
      </p:sp>
      <p:sp>
        <p:nvSpPr>
          <p:cNvPr id="15" name="TextBox 3" hidden="0"/>
          <p:cNvSpPr txBox="1"/>
          <p:nvPr isPhoto="0" userDrawn="0"/>
        </p:nvSpPr>
        <p:spPr bwMode="auto">
          <a:xfrm>
            <a:off x="769757" y="505077"/>
            <a:ext cx="15359017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95"/>
              </a:lnSpc>
              <a:defRPr/>
            </a:pPr>
            <a:r>
              <a:rPr lang="en-US" sz="6200">
                <a:solidFill>
                  <a:srgbClr val="0C45A6"/>
                </a:solidFill>
              </a:rPr>
              <a:t>INTERNATIONALER UND NATIONALER RAHMEN ZUR BEKÄMPFUNG VON DISKRIMINIERUNG</a:t>
            </a:r>
            <a:br>
              <a:rPr lang="en-US" sz="6200">
                <a:solidFill>
                  <a:srgbClr val="0C45A6"/>
                </a:solidFill>
              </a:rPr>
            </a:br>
            <a:endParaRPr/>
          </a:p>
        </p:txBody>
      </p:sp>
      <p:cxnSp>
        <p:nvCxnSpPr>
          <p:cNvPr id="12" name="Straight Connector 1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  <p:sp>
        <p:nvSpPr>
          <p:cNvPr id="409582681" name="" hidden="0"/>
          <p:cNvSpPr txBox="1"/>
          <p:nvPr isPhoto="0" userDrawn="0"/>
        </p:nvSpPr>
        <p:spPr bwMode="auto">
          <a:xfrm flipH="1" flipV="0">
            <a:off x="13580239" y="3907065"/>
            <a:ext cx="3241190" cy="1615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en-US" sz="2000"/>
              <a:t>andere Stellen wie Volksanwaltschaft, Arbeiterkammer, Gleichbehandlungsanwaltschaft...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427929" y="3498446"/>
            <a:ext cx="4114800" cy="4114800"/>
          </a:xfrm>
          <a:prstGeom prst="rect">
            <a:avLst/>
          </a:prstGeom>
        </p:spPr>
      </p:pic>
      <p:grpSp>
        <p:nvGrpSpPr>
          <p:cNvPr id="3" name="Group 3" hidden="0"/>
          <p:cNvGrpSpPr/>
          <p:nvPr isPhoto="0" userDrawn="0"/>
        </p:nvGrpSpPr>
        <p:grpSpPr bwMode="auto">
          <a:xfrm>
            <a:off x="1900416" y="335406"/>
            <a:ext cx="13796784" cy="2092325"/>
            <a:chOff x="0" y="0"/>
            <a:chExt cx="18477117" cy="2789767"/>
          </a:xfrm>
        </p:grpSpPr>
        <p:sp>
          <p:nvSpPr>
            <p:cNvPr id="4" name="TextBox 4" hidden="0"/>
            <p:cNvSpPr txBox="1"/>
            <p:nvPr isPhoto="0" userDrawn="0"/>
          </p:nvSpPr>
          <p:spPr bwMode="auto">
            <a:xfrm>
              <a:off x="0" y="0"/>
              <a:ext cx="18477117" cy="253693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  <a:defRPr/>
              </a:pPr>
              <a:r>
                <a:rPr lang="en-US" sz="6000">
                  <a:solidFill>
                    <a:srgbClr val="0C45A6"/>
                  </a:solidFill>
                </a:rPr>
                <a:t>MENSCHENRECHTLICHE VERPFLICHTUNGEN</a:t>
              </a:r>
              <a:br>
                <a:rPr lang="en-US" sz="6000">
                  <a:solidFill>
                    <a:srgbClr val="0C45A6"/>
                  </a:solidFill>
                </a:rPr>
              </a:br>
              <a:r>
                <a:rPr lang="en-US" sz="6000">
                  <a:solidFill>
                    <a:srgbClr val="0C45A6"/>
                  </a:solidFill>
                </a:rPr>
                <a:t>IM SCHUTZ VOR DISKRIMINIERUNG</a:t>
              </a:r>
              <a:br>
                <a:rPr lang="en-US" sz="6000">
                  <a:solidFill>
                    <a:srgbClr val="0C45A6"/>
                  </a:solidFill>
                </a:rPr>
              </a:br>
              <a:endParaRPr/>
            </a:p>
          </p:txBody>
        </p:sp>
        <p:sp>
          <p:nvSpPr>
            <p:cNvPr id="5" name="AutoShape 5" hidden="0"/>
            <p:cNvSpPr/>
            <p:nvPr isPhoto="0" userDrawn="0"/>
          </p:nvSpPr>
          <p:spPr bwMode="auto">
            <a:xfrm>
              <a:off x="8716157" y="2645386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</p:grpSp>
      <p:sp>
        <p:nvSpPr>
          <p:cNvPr id="6" name="TextBox 6" hidden="0"/>
          <p:cNvSpPr txBox="1"/>
          <p:nvPr isPhoto="0" userDrawn="0"/>
        </p:nvSpPr>
        <p:spPr bwMode="auto">
          <a:xfrm>
            <a:off x="7353754" y="2715194"/>
            <a:ext cx="2951162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EU-</a:t>
            </a:r>
            <a:r>
              <a:rPr lang="en-US" sz="2000">
                <a:solidFill>
                  <a:srgbClr val="000000"/>
                </a:solidFill>
              </a:rPr>
              <a:t>Aufnahmerichtlinie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1246303" y="2954655"/>
            <a:ext cx="3263106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EU-</a:t>
            </a:r>
            <a:r>
              <a:rPr lang="en-US" sz="2000">
                <a:solidFill>
                  <a:srgbClr val="000000"/>
                </a:solidFill>
              </a:rPr>
              <a:t>Qualifikationsrichtlinie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11682072" y="3824855"/>
            <a:ext cx="3105467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EU-</a:t>
            </a:r>
            <a:r>
              <a:rPr lang="en-US" sz="2000">
                <a:solidFill>
                  <a:srgbClr val="000000"/>
                </a:solidFill>
              </a:rPr>
              <a:t>Verfahrensrichtlinie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9" name="TextBox 9" hidden="0"/>
          <p:cNvSpPr txBox="1"/>
          <p:nvPr isPhoto="0" userDrawn="0"/>
        </p:nvSpPr>
        <p:spPr bwMode="auto">
          <a:xfrm>
            <a:off x="11461251" y="4835841"/>
            <a:ext cx="6096317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Europäische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Menschenrechtskonvention</a:t>
            </a:r>
            <a:r>
              <a:rPr lang="en-US" sz="2000">
                <a:solidFill>
                  <a:srgbClr val="000000"/>
                </a:solidFill>
              </a:rPr>
              <a:t> (EMRK)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11246303" y="5861367"/>
            <a:ext cx="3977005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Charta der </a:t>
            </a:r>
            <a:r>
              <a:rPr lang="en-US" sz="2000">
                <a:solidFill>
                  <a:srgbClr val="000000"/>
                </a:solidFill>
              </a:rPr>
              <a:t>Grundrechte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10726851" y="7115491"/>
            <a:ext cx="5995670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Allgemeine </a:t>
            </a:r>
            <a:r>
              <a:rPr lang="en-US" sz="2000">
                <a:solidFill>
                  <a:srgbClr val="000000"/>
                </a:solidFill>
              </a:rPr>
              <a:t>Erklärung</a:t>
            </a:r>
            <a:r>
              <a:rPr lang="en-US" sz="2000">
                <a:solidFill>
                  <a:srgbClr val="000000"/>
                </a:solidFill>
              </a:rPr>
              <a:t> der </a:t>
            </a:r>
            <a:r>
              <a:rPr lang="en-US" sz="2000">
                <a:solidFill>
                  <a:srgbClr val="000000"/>
                </a:solidFill>
              </a:rPr>
              <a:t>Menschenrechte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2" name="TextBox 12" hidden="0"/>
          <p:cNvSpPr txBox="1"/>
          <p:nvPr isPhoto="0" userDrawn="0"/>
        </p:nvSpPr>
        <p:spPr bwMode="auto">
          <a:xfrm>
            <a:off x="8301208" y="8146646"/>
            <a:ext cx="3649821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Genfer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Flüchtlingskonvention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3" name="TextBox 13" hidden="0"/>
          <p:cNvSpPr txBox="1"/>
          <p:nvPr isPhoto="0" userDrawn="0"/>
        </p:nvSpPr>
        <p:spPr bwMode="auto">
          <a:xfrm>
            <a:off x="5793859" y="8934045"/>
            <a:ext cx="5382940" cy="105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Übereinkommen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zur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Beseitigung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jeder</a:t>
            </a:r>
            <a:r>
              <a:rPr lang="en-US" sz="2000">
                <a:solidFill>
                  <a:srgbClr val="000000"/>
                </a:solidFill>
              </a:rPr>
              <a:t> Form von </a:t>
            </a:r>
            <a:r>
              <a:rPr lang="en-US" sz="2000">
                <a:solidFill>
                  <a:srgbClr val="000000"/>
                </a:solidFill>
              </a:rPr>
              <a:t>Diskriminierung</a:t>
            </a:r>
            <a:r>
              <a:rPr lang="en-US" sz="2000">
                <a:solidFill>
                  <a:srgbClr val="000000"/>
                </a:solidFill>
              </a:rPr>
              <a:t> der Frau (CEDAW)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4" name="TextBox 14" hidden="0"/>
          <p:cNvSpPr txBox="1"/>
          <p:nvPr isPhoto="0" userDrawn="0"/>
        </p:nvSpPr>
        <p:spPr bwMode="auto">
          <a:xfrm>
            <a:off x="1517407" y="8490354"/>
            <a:ext cx="5274627" cy="69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UN-</a:t>
            </a:r>
            <a:r>
              <a:rPr lang="en-US" sz="2000">
                <a:solidFill>
                  <a:srgbClr val="000000"/>
                </a:solidFill>
              </a:rPr>
              <a:t>Kinderrechtskonvention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5" name="TextBox 15" hidden="0"/>
          <p:cNvSpPr txBox="1"/>
          <p:nvPr isPhoto="0" userDrawn="0"/>
        </p:nvSpPr>
        <p:spPr bwMode="auto">
          <a:xfrm>
            <a:off x="1900416" y="6883717"/>
            <a:ext cx="4798740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Übereinkommen</a:t>
            </a:r>
            <a:r>
              <a:rPr lang="en-US" sz="2000">
                <a:solidFill>
                  <a:srgbClr val="000000"/>
                </a:solidFill>
              </a:rPr>
              <a:t> der </a:t>
            </a:r>
            <a:r>
              <a:rPr lang="en-US" sz="2000">
                <a:solidFill>
                  <a:srgbClr val="000000"/>
                </a:solidFill>
              </a:rPr>
              <a:t>Vereinten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Nationen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</a:t>
            </a:r>
            <a:r>
              <a:rPr lang="en-US" sz="2000">
                <a:solidFill>
                  <a:srgbClr val="000000"/>
                </a:solidFill>
              </a:rPr>
              <a:t> die </a:t>
            </a:r>
            <a:r>
              <a:rPr lang="en-US" sz="2000">
                <a:solidFill>
                  <a:srgbClr val="000000"/>
                </a:solidFill>
              </a:rPr>
              <a:t>Rechte</a:t>
            </a:r>
            <a:r>
              <a:rPr lang="en-US" sz="2000">
                <a:solidFill>
                  <a:srgbClr val="000000"/>
                </a:solidFill>
              </a:rPr>
              <a:t> von Menschen </a:t>
            </a:r>
            <a:r>
              <a:rPr lang="en-US" sz="2000">
                <a:solidFill>
                  <a:srgbClr val="000000"/>
                </a:solidFill>
              </a:rPr>
              <a:t>mit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Behinderungen</a:t>
            </a:r>
            <a:r>
              <a:rPr lang="en-US" sz="2000">
                <a:solidFill>
                  <a:srgbClr val="000000"/>
                </a:solidFill>
              </a:rPr>
              <a:t> (BRK)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6" name="TextBox 16" hidden="0"/>
          <p:cNvSpPr txBox="1"/>
          <p:nvPr isPhoto="0" userDrawn="0"/>
        </p:nvSpPr>
        <p:spPr bwMode="auto">
          <a:xfrm>
            <a:off x="1596601" y="5181523"/>
            <a:ext cx="3095285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Internationaler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Pakt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wirtschaftliche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soziale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kulturelle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Rechte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7" name="TextBox 17" hidden="0"/>
          <p:cNvSpPr txBox="1"/>
          <p:nvPr isPhoto="0" userDrawn="0"/>
        </p:nvSpPr>
        <p:spPr bwMode="auto">
          <a:xfrm>
            <a:off x="1813229" y="2331932"/>
            <a:ext cx="4237899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Internationales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Übereinkommen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zur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Beseitigung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jeder</a:t>
            </a:r>
            <a:r>
              <a:rPr lang="en-US" sz="2000">
                <a:solidFill>
                  <a:srgbClr val="000000"/>
                </a:solidFill>
              </a:rPr>
              <a:t> Form von </a:t>
            </a:r>
            <a:r>
              <a:rPr lang="en-US" sz="2000">
                <a:solidFill>
                  <a:srgbClr val="000000"/>
                </a:solidFill>
              </a:rPr>
              <a:t>Rassendiskriminierung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8" name="TextBox 18" hidden="0"/>
          <p:cNvSpPr txBox="1"/>
          <p:nvPr isPhoto="0" userDrawn="0"/>
        </p:nvSpPr>
        <p:spPr bwMode="auto">
          <a:xfrm>
            <a:off x="1252393" y="3863568"/>
            <a:ext cx="3670073" cy="105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Internationaler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Pakt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bürgerliche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politische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Rechte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20" name="TextBox 20" hidden="0"/>
          <p:cNvSpPr txBox="1"/>
          <p:nvPr isPhoto="0" userDrawn="0"/>
        </p:nvSpPr>
        <p:spPr bwMode="auto">
          <a:xfrm>
            <a:off x="10315802" y="9515070"/>
            <a:ext cx="5403567" cy="41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9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)</a:t>
            </a:r>
            <a:endParaRPr lang="en-US" sz="900"/>
          </a:p>
        </p:txBody>
      </p:sp>
      <p:cxnSp>
        <p:nvCxnSpPr>
          <p:cNvPr id="21" name="Straight Connector 20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224643" y="425655"/>
            <a:ext cx="13857838" cy="2539157"/>
            <a:chOff x="0" y="0"/>
            <a:chExt cx="18477117" cy="3385543"/>
          </a:xfrm>
        </p:grpSpPr>
        <p:sp>
          <p:nvSpPr>
            <p:cNvPr id="3" name="TextBox 3" hidden="0"/>
            <p:cNvSpPr txBox="1"/>
            <p:nvPr isPhoto="0" userDrawn="0"/>
          </p:nvSpPr>
          <p:spPr bwMode="auto">
            <a:xfrm>
              <a:off x="0" y="0"/>
              <a:ext cx="18477117" cy="338554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5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NATIONALE RAHMENBEDINGUNGEN GEGEN DISKRIMINIERUNG</a:t>
              </a:r>
              <a:br>
                <a:rPr lang="en-US" sz="6200">
                  <a:solidFill>
                    <a:srgbClr val="0C45A6"/>
                  </a:solidFill>
                </a:rPr>
              </a:br>
              <a:endParaRPr/>
            </a:p>
          </p:txBody>
        </p:sp>
        <p:sp>
          <p:nvSpPr>
            <p:cNvPr id="4" name="AutoShape 4" hidden="0"/>
            <p:cNvSpPr/>
            <p:nvPr isPhoto="0" userDrawn="0"/>
          </p:nvSpPr>
          <p:spPr bwMode="auto">
            <a:xfrm>
              <a:off x="8716157" y="3229586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</p:grpSp>
      <p:pic>
        <p:nvPicPr>
          <p:cNvPr id="6" name="Picture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2109026" y="3292153"/>
            <a:ext cx="5150274" cy="5061594"/>
          </a:xfrm>
          <a:prstGeom prst="rect">
            <a:avLst/>
          </a:prstGeom>
        </p:spPr>
      </p:pic>
      <p:sp>
        <p:nvSpPr>
          <p:cNvPr id="7" name="TextBox 7" hidden="0"/>
          <p:cNvSpPr txBox="1"/>
          <p:nvPr isPhoto="0" userDrawn="0"/>
        </p:nvSpPr>
        <p:spPr bwMode="auto">
          <a:xfrm>
            <a:off x="12796736" y="4762499"/>
            <a:ext cx="3978869" cy="142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1600">
                <a:solidFill>
                  <a:srgbClr val="000000"/>
                </a:solidFill>
              </a:rPr>
              <a:t>nationale</a:t>
            </a:r>
            <a:r>
              <a:rPr lang="en-US" sz="1600">
                <a:solidFill>
                  <a:srgbClr val="000000"/>
                </a:solidFill>
              </a:rPr>
              <a:t> und </a:t>
            </a:r>
            <a:r>
              <a:rPr lang="en-US" sz="1600">
                <a:solidFill>
                  <a:srgbClr val="000000"/>
                </a:solidFill>
              </a:rPr>
              <a:t>regionale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Gesetze</a:t>
            </a:r>
            <a:r>
              <a:rPr lang="en-US" sz="1600">
                <a:solidFill>
                  <a:srgbClr val="000000"/>
                </a:solidFill>
              </a:rPr>
              <a:t>, Politiken und </a:t>
            </a:r>
            <a:r>
              <a:rPr lang="en-US" sz="1600">
                <a:solidFill>
                  <a:srgbClr val="000000"/>
                </a:solidFill>
              </a:rPr>
              <a:t>Ansätze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zur Verhinderung von Diskriminierung werden in einem Input vorgestellt.</a:t>
            </a:r>
            <a:br>
              <a:rPr lang="en-US" sz="16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796607" y="3002065"/>
            <a:ext cx="9304950" cy="131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Wo Sie </a:t>
            </a:r>
            <a:r>
              <a:rPr lang="en-US" sz="2500">
                <a:solidFill>
                  <a:srgbClr val="000000"/>
                </a:solidFill>
              </a:rPr>
              <a:t>Hilfe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bekommen</a:t>
            </a:r>
            <a:r>
              <a:rPr lang="en-US" sz="2500">
                <a:solidFill>
                  <a:srgbClr val="000000"/>
                </a:solidFill>
              </a:rPr>
              <a:t>, </a:t>
            </a:r>
            <a:r>
              <a:rPr lang="en-US" sz="2500">
                <a:solidFill>
                  <a:srgbClr val="000000"/>
                </a:solidFill>
              </a:rPr>
              <a:t>wenn</a:t>
            </a:r>
            <a:r>
              <a:rPr lang="en-US" sz="2500">
                <a:solidFill>
                  <a:srgbClr val="000000"/>
                </a:solidFill>
              </a:rPr>
              <a:t> Sie </a:t>
            </a:r>
            <a:r>
              <a:rPr lang="en-US" sz="2500">
                <a:solidFill>
                  <a:srgbClr val="000000"/>
                </a:solidFill>
              </a:rPr>
              <a:t>sich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diskriminiert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fühlen</a:t>
            </a:r>
            <a:r>
              <a:rPr lang="en-US" sz="2500">
                <a:solidFill>
                  <a:srgbClr val="000000"/>
                </a:solidFill>
              </a:rPr>
              <a:t> (</a:t>
            </a:r>
            <a:r>
              <a:rPr lang="en-US" sz="2500">
                <a:solidFill>
                  <a:srgbClr val="000000"/>
                </a:solidFill>
              </a:rPr>
              <a:t>nach</a:t>
            </a:r>
            <a:r>
              <a:rPr lang="en-US" sz="2500">
                <a:solidFill>
                  <a:srgbClr val="000000"/>
                </a:solidFill>
              </a:rPr>
              <a:t> EU-Land):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9" name="TextBox 9" hidden="0"/>
          <p:cNvSpPr txBox="1"/>
          <p:nvPr isPhoto="0" userDrawn="0"/>
        </p:nvSpPr>
        <p:spPr bwMode="auto">
          <a:xfrm>
            <a:off x="796607" y="3846615"/>
            <a:ext cx="10147618" cy="4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https://</a:t>
            </a:r>
            <a:r>
              <a:rPr lang="en-US" sz="2500">
                <a:solidFill>
                  <a:srgbClr val="000000"/>
                </a:solidFill>
              </a:rPr>
              <a:t>fra.europa.eu</a:t>
            </a:r>
            <a:r>
              <a:rPr lang="en-US" sz="2500">
                <a:solidFill>
                  <a:srgbClr val="000000"/>
                </a:solidFill>
              </a:rPr>
              <a:t>/de/about-fundamental-rights/where-to-turn</a:t>
            </a: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796607" y="4937125"/>
            <a:ext cx="11147175" cy="131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Broschüre</a:t>
            </a:r>
            <a:r>
              <a:rPr lang="en-US" sz="2500">
                <a:solidFill>
                  <a:srgbClr val="000000"/>
                </a:solidFill>
              </a:rPr>
              <a:t> Schutz </a:t>
            </a:r>
            <a:r>
              <a:rPr lang="en-US" sz="2500">
                <a:solidFill>
                  <a:srgbClr val="000000"/>
                </a:solidFill>
              </a:rPr>
              <a:t>vor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Diskriminierung</a:t>
            </a:r>
            <a:r>
              <a:rPr lang="en-US" sz="2500">
                <a:solidFill>
                  <a:srgbClr val="000000"/>
                </a:solidFill>
              </a:rPr>
              <a:t>: Ein </a:t>
            </a:r>
            <a:r>
              <a:rPr lang="en-US" sz="2500">
                <a:solidFill>
                  <a:srgbClr val="000000"/>
                </a:solidFill>
              </a:rPr>
              <a:t>Leitfaden</a:t>
            </a:r>
            <a:r>
              <a:rPr lang="en-US" sz="2500">
                <a:solidFill>
                  <a:srgbClr val="000000"/>
                </a:solidFill>
              </a:rPr>
              <a:t> für </a:t>
            </a:r>
            <a:r>
              <a:rPr lang="en-US" sz="2500">
                <a:solidFill>
                  <a:srgbClr val="000000"/>
                </a:solidFill>
              </a:rPr>
              <a:t>geflüchtete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Personen</a:t>
            </a:r>
            <a:r>
              <a:rPr lang="en-US" sz="2500">
                <a:solidFill>
                  <a:srgbClr val="000000"/>
                </a:solidFill>
              </a:rPr>
              <a:t> und </a:t>
            </a:r>
            <a:r>
              <a:rPr lang="en-US" sz="2500">
                <a:solidFill>
                  <a:srgbClr val="000000"/>
                </a:solidFill>
              </a:rPr>
              <a:t>Neuzugewanderte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2" name="TextBox 12" hidden="0"/>
          <p:cNvSpPr txBox="1"/>
          <p:nvPr isPhoto="0" userDrawn="0"/>
        </p:nvSpPr>
        <p:spPr bwMode="auto">
          <a:xfrm>
            <a:off x="796607" y="5854699"/>
            <a:ext cx="9871393" cy="69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</a:rPr>
              <a:t>https://</a:t>
            </a:r>
            <a:r>
              <a:rPr lang="en-US" sz="2000">
                <a:solidFill>
                  <a:srgbClr val="000000"/>
                </a:solidFill>
              </a:rPr>
              <a:t>www.antidiskriminierungsstelle.de</a:t>
            </a:r>
            <a:r>
              <a:rPr lang="en-US" sz="2000">
                <a:solidFill>
                  <a:srgbClr val="000000"/>
                </a:solidFill>
              </a:rPr>
              <a:t>/</a:t>
            </a:r>
            <a:r>
              <a:rPr lang="en-US" sz="2000">
                <a:solidFill>
                  <a:srgbClr val="000000"/>
                </a:solidFill>
              </a:rPr>
              <a:t>SharedDocs</a:t>
            </a:r>
            <a:r>
              <a:rPr lang="en-US" sz="2000">
                <a:solidFill>
                  <a:srgbClr val="000000"/>
                </a:solidFill>
              </a:rPr>
              <a:t>/downloads/DE/</a:t>
            </a:r>
            <a:r>
              <a:rPr lang="en-US" sz="2000">
                <a:solidFill>
                  <a:srgbClr val="000000"/>
                </a:solidFill>
              </a:rPr>
              <a:t>publikationen</a:t>
            </a:r>
            <a:r>
              <a:rPr lang="en-US" sz="2000">
                <a:solidFill>
                  <a:srgbClr val="000000"/>
                </a:solidFill>
              </a:rPr>
              <a:t>/Refugees/</a:t>
            </a:r>
            <a:r>
              <a:rPr lang="en-US" sz="2000">
                <a:solidFill>
                  <a:srgbClr val="000000"/>
                </a:solidFill>
              </a:rPr>
              <a:t>fluechtlingsbroschuere_englisch.pdf?__blob</a:t>
            </a:r>
            <a:r>
              <a:rPr lang="en-US" sz="2000">
                <a:solidFill>
                  <a:srgbClr val="000000"/>
                </a:solidFill>
              </a:rPr>
              <a:t>=</a:t>
            </a:r>
            <a:r>
              <a:rPr lang="en-US" sz="2000">
                <a:solidFill>
                  <a:srgbClr val="000000"/>
                </a:solidFill>
              </a:rPr>
              <a:t>publicationFile&amp;v</a:t>
            </a:r>
            <a:r>
              <a:rPr lang="en-US" sz="2000">
                <a:solidFill>
                  <a:srgbClr val="000000"/>
                </a:solidFill>
              </a:rPr>
              <a:t>=5</a:t>
            </a:r>
            <a:endParaRPr/>
          </a:p>
        </p:txBody>
      </p:sp>
      <p:sp>
        <p:nvSpPr>
          <p:cNvPr id="13" name="TextBox 13" hidden="0"/>
          <p:cNvSpPr txBox="1"/>
          <p:nvPr isPhoto="0" userDrawn="0"/>
        </p:nvSpPr>
        <p:spPr bwMode="auto">
          <a:xfrm>
            <a:off x="796607" y="6890990"/>
            <a:ext cx="6457633" cy="87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Die </a:t>
            </a:r>
            <a:r>
              <a:rPr lang="en-US" sz="2500">
                <a:solidFill>
                  <a:srgbClr val="000000"/>
                </a:solidFill>
              </a:rPr>
              <a:t>Antidiskriminierungsstelle</a:t>
            </a:r>
            <a:r>
              <a:rPr lang="en-US" sz="2500">
                <a:solidFill>
                  <a:srgbClr val="000000"/>
                </a:solidFill>
              </a:rPr>
              <a:t> des </a:t>
            </a:r>
            <a:r>
              <a:rPr lang="en-US" sz="2500">
                <a:solidFill>
                  <a:srgbClr val="000000"/>
                </a:solidFill>
              </a:rPr>
              <a:t>Bundes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4" name="TextBox 14" hidden="0"/>
          <p:cNvSpPr txBox="1"/>
          <p:nvPr isPhoto="0" userDrawn="0"/>
        </p:nvSpPr>
        <p:spPr bwMode="auto">
          <a:xfrm>
            <a:off x="796607" y="7272336"/>
            <a:ext cx="10147618" cy="131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500">
                <a:solidFill>
                  <a:srgbClr val="000000"/>
                </a:solidFill>
              </a:rPr>
              <a:t>https://</a:t>
            </a:r>
            <a:r>
              <a:rPr lang="en-US" sz="2500">
                <a:solidFill>
                  <a:srgbClr val="000000"/>
                </a:solidFill>
              </a:rPr>
              <a:t>www.antidiskriminierungsstelle.de</a:t>
            </a:r>
            <a:r>
              <a:rPr lang="en-US" sz="2500">
                <a:solidFill>
                  <a:srgbClr val="000000"/>
                </a:solidFill>
              </a:rPr>
              <a:t>/</a:t>
            </a:r>
            <a:r>
              <a:rPr lang="en-US" sz="2500">
                <a:solidFill>
                  <a:srgbClr val="000000"/>
                </a:solidFill>
              </a:rPr>
              <a:t>SharedDocs</a:t>
            </a:r>
            <a:r>
              <a:rPr lang="en-US" sz="2500">
                <a:solidFill>
                  <a:srgbClr val="000000"/>
                </a:solidFill>
              </a:rPr>
              <a:t>/downloads/DE/</a:t>
            </a:r>
            <a:r>
              <a:rPr lang="en-US" sz="2500">
                <a:solidFill>
                  <a:srgbClr val="000000"/>
                </a:solidFill>
              </a:rPr>
              <a:t>publikationen</a:t>
            </a:r>
            <a:r>
              <a:rPr lang="en-US" sz="2500">
                <a:solidFill>
                  <a:srgbClr val="000000"/>
                </a:solidFill>
              </a:rPr>
              <a:t>/Flyer/die_antidiskriminierungsstelle_stellt_sich_vor_englisch_barrierefrei.pdf?__blob=</a:t>
            </a:r>
            <a:r>
              <a:rPr lang="en-US" sz="2500">
                <a:solidFill>
                  <a:srgbClr val="000000"/>
                </a:solidFill>
              </a:rPr>
              <a:t>publicationFile&amp;v</a:t>
            </a:r>
            <a:r>
              <a:rPr lang="en-US" sz="2500">
                <a:solidFill>
                  <a:srgbClr val="000000"/>
                </a:solidFill>
              </a:rPr>
              <a:t>=3</a:t>
            </a:r>
            <a:endParaRPr/>
          </a:p>
        </p:txBody>
      </p:sp>
      <p:cxnSp>
        <p:nvCxnSpPr>
          <p:cNvPr id="15" name="Straight Connector 14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570789" y="7781422"/>
            <a:ext cx="644826" cy="394956"/>
          </a:xfrm>
          <a:prstGeom prst="rect">
            <a:avLst/>
          </a:prstGeom>
        </p:spPr>
      </p:pic>
      <p:pic>
        <p:nvPicPr>
          <p:cNvPr id="3" name="Pictur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118734" y="7704138"/>
            <a:ext cx="581467" cy="581467"/>
          </a:xfrm>
          <a:prstGeom prst="rect">
            <a:avLst/>
          </a:prstGeom>
        </p:spPr>
      </p:pic>
      <p:pic>
        <p:nvPicPr>
          <p:cNvPr id="4" name="Pictur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92721" y="8601843"/>
            <a:ext cx="711653" cy="571924"/>
          </a:xfrm>
          <a:prstGeom prst="rect">
            <a:avLst/>
          </a:prstGeom>
        </p:spPr>
      </p:pic>
      <p:pic>
        <p:nvPicPr>
          <p:cNvPr id="5" name="Picture 5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570789" y="8386255"/>
            <a:ext cx="499885" cy="714122"/>
          </a:xfrm>
          <a:prstGeom prst="rect">
            <a:avLst/>
          </a:prstGeom>
        </p:spPr>
      </p:pic>
      <p:pic>
        <p:nvPicPr>
          <p:cNvPr id="6" name="Picture 6" hidden="0"/>
          <p:cNvPicPr>
            <a:picLocks noChangeAspect="1"/>
          </p:cNvPicPr>
          <p:nvPr isPhoto="0" userDrawn="0"/>
        </p:nvPicPr>
        <p:blipFill>
          <a:blip r:embed="rId6">
            <a:alphaModFix amt="63000"/>
          </a:blip>
          <a:stretch/>
        </p:blipFill>
        <p:spPr bwMode="auto">
          <a:xfrm>
            <a:off x="11292462" y="1192520"/>
            <a:ext cx="3434049" cy="2847139"/>
          </a:xfrm>
          <a:prstGeom prst="rect">
            <a:avLst/>
          </a:prstGeom>
        </p:spPr>
      </p:pic>
      <p:sp>
        <p:nvSpPr>
          <p:cNvPr id="7" name="TextBox 7" hidden="0"/>
          <p:cNvSpPr txBox="1"/>
          <p:nvPr isPhoto="0" userDrawn="0"/>
        </p:nvSpPr>
        <p:spPr bwMode="auto">
          <a:xfrm>
            <a:off x="1357508" y="349512"/>
            <a:ext cx="16145468" cy="167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  <a:defRPr/>
            </a:pPr>
            <a:r>
              <a:rPr lang="en-US" sz="4000">
                <a:solidFill>
                  <a:srgbClr val="0C45A6"/>
                </a:solidFill>
              </a:rPr>
              <a:t>METHODE : STRUKTURELLE DISKRIMINIERUNG: MECHANISMEN, PRAKTIKEN, FUNKTIONEN (ÜBER VERSCHIEDENE FORMEN DER DISKRIMINIERUNG SPRECHEN)</a:t>
            </a:r>
            <a:br>
              <a:rPr lang="en-US" sz="4000">
                <a:solidFill>
                  <a:srgbClr val="0C45A6"/>
                </a:solidFill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9733941" y="7839062"/>
            <a:ext cx="1194911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3-30 People </a:t>
            </a:r>
            <a:endParaRPr/>
          </a:p>
        </p:txBody>
      </p:sp>
      <p:sp>
        <p:nvSpPr>
          <p:cNvPr id="9" name="TextBox 9" hidden="0"/>
          <p:cNvSpPr txBox="1"/>
          <p:nvPr isPhoto="0" userDrawn="0"/>
        </p:nvSpPr>
        <p:spPr bwMode="auto">
          <a:xfrm>
            <a:off x="3581528" y="4710462"/>
            <a:ext cx="5127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  <a:latin typeface="Montserrat Bold"/>
              </a:rPr>
              <a:t> 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2151168" y="7672195"/>
            <a:ext cx="535338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20 </a:t>
            </a:r>
            <a:r>
              <a:rPr lang="en-US" sz="1500">
                <a:solidFill>
                  <a:srgbClr val="000000"/>
                </a:solidFill>
              </a:rPr>
              <a:t>Minuten</a:t>
            </a:r>
            <a:r>
              <a:rPr lang="en-US" sz="1500">
                <a:solidFill>
                  <a:srgbClr val="000000"/>
                </a:solidFill>
              </a:rPr>
              <a:t> bis 40 </a:t>
            </a:r>
            <a:r>
              <a:rPr lang="en-US" sz="1500">
                <a:solidFill>
                  <a:srgbClr val="000000"/>
                </a:solidFill>
              </a:rPr>
              <a:t>Minuten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Gruppenarbeit</a:t>
            </a:r>
            <a:endParaRPr lang="en-US" sz="1500">
              <a:solidFill>
                <a:srgbClr val="000000"/>
              </a:solidFill>
            </a:endParaRPr>
          </a:p>
          <a:p>
            <a:pPr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ca. 15 bis 20 </a:t>
            </a:r>
            <a:r>
              <a:rPr lang="en-US" sz="1500">
                <a:solidFill>
                  <a:srgbClr val="000000"/>
                </a:solidFill>
              </a:rPr>
              <a:t>Minuten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Präsentation</a:t>
            </a:r>
            <a:r>
              <a:rPr lang="en-US" sz="1500">
                <a:solidFill>
                  <a:srgbClr val="000000"/>
                </a:solidFill>
              </a:rPr>
              <a:t> , a. 5 </a:t>
            </a:r>
            <a:r>
              <a:rPr lang="en-US" sz="1500">
                <a:solidFill>
                  <a:srgbClr val="000000"/>
                </a:solidFill>
              </a:rPr>
              <a:t>Minuten</a:t>
            </a:r>
            <a:r>
              <a:rPr lang="en-US" sz="1500">
                <a:solidFill>
                  <a:srgbClr val="000000"/>
                </a:solidFill>
              </a:rPr>
              <a:t> pro </a:t>
            </a:r>
            <a:r>
              <a:rPr lang="en-US" sz="1500">
                <a:solidFill>
                  <a:srgbClr val="000000"/>
                </a:solidFill>
              </a:rPr>
              <a:t>Arbeitsgruppe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Auswertung</a:t>
            </a:r>
            <a:r>
              <a:rPr lang="en-US" sz="1500">
                <a:solidFill>
                  <a:srgbClr val="000000"/>
                </a:solidFill>
              </a:rPr>
              <a:t> ca. 10 </a:t>
            </a:r>
            <a:r>
              <a:rPr lang="en-US" sz="1500">
                <a:solidFill>
                  <a:srgbClr val="000000"/>
                </a:solidFill>
              </a:rPr>
              <a:t>Minuten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1987561" y="8484824"/>
            <a:ext cx="616802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lnSpc>
                <a:spcPts val="1620"/>
              </a:lnSpc>
              <a:buFont typeface="Arial"/>
              <a:buChar char="•"/>
              <a:defRPr/>
            </a:pPr>
            <a:r>
              <a:rPr lang="en-US" sz="1500">
                <a:solidFill>
                  <a:srgbClr val="000000"/>
                </a:solidFill>
              </a:rPr>
              <a:t>Förderung</a:t>
            </a:r>
            <a:r>
              <a:rPr lang="en-US" sz="1500">
                <a:solidFill>
                  <a:srgbClr val="000000"/>
                </a:solidFill>
              </a:rPr>
              <a:t> der </a:t>
            </a:r>
            <a:r>
              <a:rPr lang="en-US" sz="1500">
                <a:solidFill>
                  <a:srgbClr val="000000"/>
                </a:solidFill>
              </a:rPr>
              <a:t>Diskussion</a:t>
            </a:r>
            <a:r>
              <a:rPr lang="en-US" sz="1500">
                <a:solidFill>
                  <a:srgbClr val="000000"/>
                </a:solidFill>
              </a:rPr>
              <a:t> von </a:t>
            </a:r>
            <a:r>
              <a:rPr lang="en-US" sz="1500">
                <a:solidFill>
                  <a:srgbClr val="000000"/>
                </a:solidFill>
              </a:rPr>
              <a:t>Konzepten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Anregung</a:t>
            </a:r>
            <a:r>
              <a:rPr lang="en-US" sz="1500">
                <a:solidFill>
                  <a:srgbClr val="000000"/>
                </a:solidFill>
              </a:rPr>
              <a:t> von </a:t>
            </a:r>
            <a:r>
              <a:rPr lang="en-US" sz="1500">
                <a:solidFill>
                  <a:srgbClr val="000000"/>
                </a:solidFill>
              </a:rPr>
              <a:t>Austausch</a:t>
            </a:r>
            <a:r>
              <a:rPr lang="en-US" sz="1500">
                <a:solidFill>
                  <a:srgbClr val="000000"/>
                </a:solidFill>
              </a:rPr>
              <a:t>- und </a:t>
            </a:r>
            <a:r>
              <a:rPr lang="en-US" sz="1500">
                <a:solidFill>
                  <a:srgbClr val="000000"/>
                </a:solidFill>
              </a:rPr>
              <a:t>Kommunikationsprozessen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zwischen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mehreren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Personen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Konzepte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klären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definieren</a:t>
            </a:r>
            <a:br>
              <a:rPr lang="en-US" sz="1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2" name="TextBox 12" hidden="0"/>
          <p:cNvSpPr txBox="1"/>
          <p:nvPr isPhoto="0" userDrawn="0"/>
        </p:nvSpPr>
        <p:spPr bwMode="auto">
          <a:xfrm>
            <a:off x="9482567" y="8681112"/>
            <a:ext cx="531161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Flipchartpapier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oder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anderes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großes</a:t>
            </a:r>
            <a:r>
              <a:rPr lang="en-US" sz="1500">
                <a:solidFill>
                  <a:srgbClr val="000000"/>
                </a:solidFill>
              </a:rPr>
              <a:t> Papier (A2) für </a:t>
            </a:r>
            <a:r>
              <a:rPr lang="en-US" sz="1500">
                <a:solidFill>
                  <a:srgbClr val="000000"/>
                </a:solidFill>
              </a:rPr>
              <a:t>Gruppenarbeiten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breite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Stifte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Klebeband</a:t>
            </a:r>
            <a:r>
              <a:rPr lang="en-US" sz="1500">
                <a:solidFill>
                  <a:srgbClr val="000000"/>
                </a:solidFill>
              </a:rPr>
              <a:t>/</a:t>
            </a:r>
            <a:r>
              <a:rPr lang="en-US" sz="1500">
                <a:solidFill>
                  <a:srgbClr val="000000"/>
                </a:solidFill>
              </a:rPr>
              <a:t>Stifte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oder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Pinnwand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mit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Stecknadeln</a:t>
            </a:r>
            <a:r>
              <a:rPr lang="en-US" sz="1500">
                <a:solidFill>
                  <a:srgbClr val="000000"/>
                </a:solidFill>
              </a:rPr>
              <a:t>.</a:t>
            </a:r>
            <a:br>
              <a:rPr lang="en-US" sz="1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3" name="TextBox 13" hidden="0"/>
          <p:cNvSpPr txBox="1"/>
          <p:nvPr isPhoto="0" userDrawn="0"/>
        </p:nvSpPr>
        <p:spPr bwMode="auto">
          <a:xfrm>
            <a:off x="4643844" y="1606909"/>
            <a:ext cx="50900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1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000000"/>
                </a:solidFill>
              </a:rPr>
              <a:t>Beschreibung</a:t>
            </a:r>
            <a:r>
              <a:rPr lang="en-US" sz="2500">
                <a:solidFill>
                  <a:srgbClr val="000000"/>
                </a:solidFill>
              </a:rPr>
              <a:t> der </a:t>
            </a:r>
            <a:r>
              <a:rPr lang="en-US" sz="2500">
                <a:solidFill>
                  <a:srgbClr val="000000"/>
                </a:solidFill>
              </a:rPr>
              <a:t>Methode</a:t>
            </a:r>
            <a:r>
              <a:rPr lang="en-US" sz="2500">
                <a:solidFill>
                  <a:srgbClr val="000000"/>
                </a:solidFill>
              </a:rPr>
              <a:t>: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4" name="TextBox 14" hidden="0"/>
          <p:cNvSpPr txBox="1"/>
          <p:nvPr isPhoto="0" userDrawn="0"/>
        </p:nvSpPr>
        <p:spPr bwMode="auto">
          <a:xfrm>
            <a:off x="13226561" y="3730817"/>
            <a:ext cx="8739873" cy="482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3. </a:t>
            </a:r>
            <a:r>
              <a:rPr lang="en-US" sz="1500">
                <a:solidFill>
                  <a:srgbClr val="000000"/>
                </a:solidFill>
              </a:rPr>
              <a:t>Hintergründe</a:t>
            </a:r>
            <a:r>
              <a:rPr lang="en-US" sz="1500">
                <a:solidFill>
                  <a:srgbClr val="000000"/>
                </a:solidFill>
              </a:rPr>
              <a:t> </a:t>
            </a:r>
            <a:endParaRPr/>
          </a:p>
          <a:p>
            <a:pPr>
              <a:lnSpc>
                <a:spcPts val="2100"/>
              </a:lnSpc>
              <a:spcBef>
                <a:spcPts val="0"/>
              </a:spcBef>
              <a:defRPr/>
            </a:pPr>
            <a:endParaRPr lang="en-US" sz="1500">
              <a:solidFill>
                <a:srgbClr val="000000"/>
              </a:solidFill>
            </a:endParaRPr>
          </a:p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Historische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Verankerung</a:t>
            </a:r>
            <a:r>
              <a:rPr lang="en-US" sz="1500">
                <a:solidFill>
                  <a:srgbClr val="000000"/>
                </a:solidFill>
              </a:rPr>
              <a:t> von </a:t>
            </a:r>
            <a:r>
              <a:rPr lang="en-US" sz="1500">
                <a:solidFill>
                  <a:srgbClr val="000000"/>
                </a:solidFill>
              </a:rPr>
              <a:t>Stereotypen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in der </a:t>
            </a:r>
            <a:r>
              <a:rPr lang="en-US" sz="1500">
                <a:solidFill>
                  <a:srgbClr val="000000"/>
                </a:solidFill>
              </a:rPr>
              <a:t>Diskriminierungsmatrix</a:t>
            </a:r>
            <a:r>
              <a:rPr lang="en-US" sz="1500">
                <a:solidFill>
                  <a:srgbClr val="000000"/>
                </a:solidFill>
              </a:rPr>
              <a:t>,</a:t>
            </a:r>
            <a:endParaRPr/>
          </a:p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die Teil von </a:t>
            </a:r>
            <a:r>
              <a:rPr lang="en-US" sz="1500">
                <a:solidFill>
                  <a:srgbClr val="000000"/>
                </a:solidFill>
              </a:rPr>
              <a:t>aktuellen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Formen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struktureller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Diskriminierung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sind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endParaRPr/>
          </a:p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Weltanschauungen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denen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Konzepte</a:t>
            </a:r>
            <a:r>
              <a:rPr lang="en-US" sz="1500">
                <a:solidFill>
                  <a:srgbClr val="000000"/>
                </a:solidFill>
              </a:rPr>
              <a:t> von </a:t>
            </a:r>
            <a:r>
              <a:rPr lang="en-US" sz="1500">
                <a:solidFill>
                  <a:srgbClr val="000000"/>
                </a:solidFill>
              </a:rPr>
              <a:t>Wahrheit</a:t>
            </a:r>
            <a:r>
              <a:rPr lang="en-US" sz="1500">
                <a:solidFill>
                  <a:srgbClr val="000000"/>
                </a:solidFill>
              </a:rPr>
              <a:t>, Einheit und </a:t>
            </a:r>
            <a:r>
              <a:rPr lang="en-US" sz="1500">
                <a:solidFill>
                  <a:srgbClr val="000000"/>
                </a:solidFill>
              </a:rPr>
              <a:t>Totalität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zu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Grunde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liegen</a:t>
            </a:r>
            <a:br>
              <a:rPr lang="en-US" sz="1500">
                <a:solidFill>
                  <a:srgbClr val="000000"/>
                </a:solidFill>
              </a:rPr>
            </a:br>
            <a:endParaRPr/>
          </a:p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Soziale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strukturell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verankerte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Hegemonie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(</a:t>
            </a:r>
            <a:r>
              <a:rPr lang="en-US" sz="1500">
                <a:solidFill>
                  <a:srgbClr val="000000"/>
                </a:solidFill>
              </a:rPr>
              <a:t>Vorherrschaft</a:t>
            </a:r>
            <a:r>
              <a:rPr lang="en-US" sz="1500">
                <a:solidFill>
                  <a:srgbClr val="000000"/>
                </a:solidFill>
              </a:rPr>
              <a:t>) </a:t>
            </a:r>
            <a:r>
              <a:rPr lang="en-US" sz="1500">
                <a:solidFill>
                  <a:srgbClr val="000000"/>
                </a:solidFill>
              </a:rPr>
              <a:t>im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Kontext</a:t>
            </a:r>
            <a:r>
              <a:rPr lang="en-US" sz="1500">
                <a:solidFill>
                  <a:srgbClr val="000000"/>
                </a:solidFill>
              </a:rPr>
              <a:t> von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von </a:t>
            </a:r>
            <a:r>
              <a:rPr lang="en-US" sz="1500">
                <a:solidFill>
                  <a:srgbClr val="000000"/>
                </a:solidFill>
              </a:rPr>
              <a:t>Macht</a:t>
            </a:r>
            <a:r>
              <a:rPr lang="en-US" sz="1500">
                <a:solidFill>
                  <a:srgbClr val="000000"/>
                </a:solidFill>
              </a:rPr>
              <a:t>- und </a:t>
            </a:r>
            <a:r>
              <a:rPr lang="en-US" sz="1500">
                <a:solidFill>
                  <a:srgbClr val="000000"/>
                </a:solidFill>
              </a:rPr>
              <a:t>Herrschaftsverhältnissen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als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Standard und Norm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Reproduktion</a:t>
            </a:r>
            <a:r>
              <a:rPr lang="en-US" sz="1500">
                <a:solidFill>
                  <a:srgbClr val="000000"/>
                </a:solidFill>
              </a:rPr>
              <a:t> auf  </a:t>
            </a:r>
            <a:r>
              <a:rPr lang="en-US" sz="1500">
                <a:solidFill>
                  <a:srgbClr val="000000"/>
                </a:solidFill>
              </a:rPr>
              <a:t>individueller</a:t>
            </a:r>
            <a:r>
              <a:rPr lang="en-US" sz="1500">
                <a:solidFill>
                  <a:srgbClr val="000000"/>
                </a:solidFill>
              </a:rPr>
              <a:t>,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institutionelle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kulturelle</a:t>
            </a:r>
            <a:r>
              <a:rPr lang="en-US" sz="1500">
                <a:solidFill>
                  <a:srgbClr val="000000"/>
                </a:solidFill>
              </a:rPr>
              <a:t> Ebene</a:t>
            </a:r>
            <a:br>
              <a:rPr lang="en-US" sz="1500">
                <a:solidFill>
                  <a:srgbClr val="000000"/>
                </a:solidFill>
              </a:rPr>
            </a:br>
            <a:endParaRPr lang="en-US" sz="150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00"/>
              </a:lnSpc>
              <a:spcBef>
                <a:spcPts val="0"/>
              </a:spcBef>
              <a:defRPr/>
            </a:pPr>
            <a:endParaRPr lang="en-US" sz="15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5" name="TextBox 15" hidden="0"/>
          <p:cNvSpPr txBox="1"/>
          <p:nvPr isPhoto="0" userDrawn="0"/>
        </p:nvSpPr>
        <p:spPr bwMode="auto">
          <a:xfrm>
            <a:off x="1385482" y="3730817"/>
            <a:ext cx="6229529" cy="3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  <a:defRPr/>
            </a:pPr>
            <a:r>
              <a:rPr lang="en-US" sz="1500">
                <a:solidFill>
                  <a:srgbClr val="000000"/>
                </a:solidFill>
              </a:rPr>
              <a:t>1. </a:t>
            </a:r>
            <a:r>
              <a:rPr lang="en-US" sz="1500">
                <a:solidFill>
                  <a:srgbClr val="000000"/>
                </a:solidFill>
              </a:rPr>
              <a:t>Mechanismen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Praktiken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struktureller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Diskriminierung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endParaRPr/>
          </a:p>
          <a:p>
            <a:pPr marL="285750" indent="-285750" algn="just">
              <a:lnSpc>
                <a:spcPts val="2100"/>
              </a:lnSpc>
              <a:buFont typeface="Arial"/>
              <a:buChar char="•"/>
              <a:defRPr/>
            </a:pP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Menschen </a:t>
            </a:r>
            <a:r>
              <a:rPr lang="en-US" sz="1500">
                <a:solidFill>
                  <a:srgbClr val="000000"/>
                </a:solidFill>
              </a:rPr>
              <a:t>durch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Stereotypisierung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zum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Anderen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machen</a:t>
            </a:r>
            <a:r>
              <a:rPr lang="en-US" sz="1500">
                <a:solidFill>
                  <a:srgbClr val="000000"/>
                </a:solidFill>
              </a:rPr>
              <a:t> (Othering)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Zuordnung</a:t>
            </a:r>
            <a:r>
              <a:rPr lang="en-US" sz="1500">
                <a:solidFill>
                  <a:srgbClr val="000000"/>
                </a:solidFill>
              </a:rPr>
              <a:t> der </a:t>
            </a:r>
            <a:r>
              <a:rPr lang="en-US" sz="1500">
                <a:solidFill>
                  <a:srgbClr val="000000"/>
                </a:solidFill>
              </a:rPr>
              <a:t>Identität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Abwertungen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Verachtung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Steuerung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Stigmatisierung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Beleidigungen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Verunglimpfung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Gewaltanwendung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Respektlosigkeit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gegenüber</a:t>
            </a:r>
            <a:r>
              <a:rPr lang="en-US" sz="1500">
                <a:solidFill>
                  <a:srgbClr val="000000"/>
                </a:solidFill>
              </a:rPr>
              <a:t> dem Individuum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Anwendung</a:t>
            </a:r>
            <a:r>
              <a:rPr lang="en-US" sz="1500">
                <a:solidFill>
                  <a:srgbClr val="000000"/>
                </a:solidFill>
              </a:rPr>
              <a:t> von </a:t>
            </a:r>
            <a:r>
              <a:rPr lang="en-US" sz="1500">
                <a:solidFill>
                  <a:srgbClr val="000000"/>
                </a:solidFill>
              </a:rPr>
              <a:t>Zwang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endParaRPr lang="en-US" sz="15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6" name="TextBox 16" hidden="0"/>
          <p:cNvSpPr txBox="1"/>
          <p:nvPr isPhoto="0" userDrawn="0"/>
        </p:nvSpPr>
        <p:spPr bwMode="auto">
          <a:xfrm>
            <a:off x="7204329" y="3730817"/>
            <a:ext cx="4451826" cy="240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2. </a:t>
            </a:r>
            <a:r>
              <a:rPr lang="en-US" sz="1500">
                <a:solidFill>
                  <a:srgbClr val="000000"/>
                </a:solidFill>
              </a:rPr>
              <a:t>Funktionen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dieser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Praktiken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endParaRPr/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/>
              <a:buChar char="•"/>
              <a:defRPr/>
            </a:pP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Aufrechterhaltung</a:t>
            </a:r>
            <a:r>
              <a:rPr lang="en-US" sz="1500">
                <a:solidFill>
                  <a:srgbClr val="000000"/>
                </a:solidFill>
              </a:rPr>
              <a:t> der </a:t>
            </a:r>
            <a:r>
              <a:rPr lang="en-US" sz="1500">
                <a:solidFill>
                  <a:srgbClr val="000000"/>
                </a:solidFill>
              </a:rPr>
              <a:t>eigenen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Privilegien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Legitimation </a:t>
            </a:r>
            <a:r>
              <a:rPr lang="en-US" sz="1500">
                <a:solidFill>
                  <a:srgbClr val="000000"/>
                </a:solidFill>
              </a:rPr>
              <a:t>gesellschaftlicher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Positionen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Festigung</a:t>
            </a:r>
            <a:r>
              <a:rPr lang="en-US" sz="1500">
                <a:solidFill>
                  <a:srgbClr val="000000"/>
                </a:solidFill>
              </a:rPr>
              <a:t> der </a:t>
            </a:r>
            <a:r>
              <a:rPr lang="en-US" sz="1500">
                <a:solidFill>
                  <a:srgbClr val="000000"/>
                </a:solidFill>
              </a:rPr>
              <a:t>eigenen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Identitäten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Etablierung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sozialer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Normen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nationaler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Normen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gruppenspezifische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Homogenität</a:t>
            </a: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Aufrechterhaltung</a:t>
            </a:r>
            <a:r>
              <a:rPr lang="en-US" sz="1500">
                <a:solidFill>
                  <a:srgbClr val="000000"/>
                </a:solidFill>
              </a:rPr>
              <a:t> der </a:t>
            </a:r>
            <a:r>
              <a:rPr lang="en-US" sz="1500">
                <a:solidFill>
                  <a:srgbClr val="000000"/>
                </a:solidFill>
              </a:rPr>
              <a:t>ungleichen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Verteilung</a:t>
            </a:r>
            <a:r>
              <a:rPr lang="en-US" sz="1500">
                <a:solidFill>
                  <a:srgbClr val="000000"/>
                </a:solidFill>
              </a:rPr>
              <a:t> der </a:t>
            </a:r>
            <a:r>
              <a:rPr lang="en-US" sz="1500">
                <a:solidFill>
                  <a:srgbClr val="000000"/>
                </a:solidFill>
              </a:rPr>
              <a:t>Ressourcen</a:t>
            </a:r>
            <a:r>
              <a:rPr lang="en-US" sz="1500">
                <a:solidFill>
                  <a:srgbClr val="000000"/>
                </a:solidFill>
              </a:rPr>
              <a:t>  </a:t>
            </a:r>
            <a:endParaRPr/>
          </a:p>
        </p:txBody>
      </p:sp>
      <p:sp>
        <p:nvSpPr>
          <p:cNvPr id="17" name="TextBox 17" hidden="0"/>
          <p:cNvSpPr txBox="1"/>
          <p:nvPr isPhoto="0" userDrawn="0"/>
        </p:nvSpPr>
        <p:spPr bwMode="auto">
          <a:xfrm>
            <a:off x="2674657" y="2427138"/>
            <a:ext cx="8124947" cy="106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Während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dieser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Übung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beschäftigen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sich</a:t>
            </a:r>
            <a:r>
              <a:rPr lang="en-US" sz="1500">
                <a:solidFill>
                  <a:srgbClr val="000000"/>
                </a:solidFill>
              </a:rPr>
              <a:t> die </a:t>
            </a:r>
            <a:r>
              <a:rPr lang="en-US" sz="1500">
                <a:solidFill>
                  <a:srgbClr val="000000"/>
                </a:solidFill>
              </a:rPr>
              <a:t>Teilnehmer:innen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mit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Mechanismen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Praktiken</a:t>
            </a:r>
            <a:r>
              <a:rPr lang="en-US" sz="1500">
                <a:solidFill>
                  <a:srgbClr val="000000"/>
                </a:solidFill>
              </a:rPr>
              <a:t>, </a:t>
            </a:r>
            <a:r>
              <a:rPr lang="en-US" sz="1500">
                <a:solidFill>
                  <a:srgbClr val="000000"/>
                </a:solidFill>
              </a:rPr>
              <a:t>Funktionen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Konsequenzen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struktureller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Diskriminierung</a:t>
            </a:r>
            <a:r>
              <a:rPr lang="en-US" sz="1500">
                <a:solidFill>
                  <a:srgbClr val="000000"/>
                </a:solidFill>
              </a:rPr>
              <a:t>. Dazu </a:t>
            </a:r>
            <a:r>
              <a:rPr lang="en-US" sz="1500">
                <a:solidFill>
                  <a:srgbClr val="000000"/>
                </a:solidFill>
              </a:rPr>
              <a:t>wird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ein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Arbeitsblatt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ausgehändigt</a:t>
            </a:r>
            <a:r>
              <a:rPr lang="en-US" sz="1500">
                <a:solidFill>
                  <a:srgbClr val="000000"/>
                </a:solidFill>
              </a:rPr>
              <a:t> und </a:t>
            </a:r>
            <a:r>
              <a:rPr lang="en-US" sz="1500">
                <a:solidFill>
                  <a:srgbClr val="000000"/>
                </a:solidFill>
              </a:rPr>
              <a:t>besprochen</a:t>
            </a:r>
            <a:r>
              <a:rPr lang="en-US" sz="1500">
                <a:solidFill>
                  <a:srgbClr val="000000"/>
                </a:solidFill>
              </a:rPr>
              <a:t>, das </a:t>
            </a:r>
            <a:r>
              <a:rPr lang="en-US" sz="1500">
                <a:solidFill>
                  <a:srgbClr val="000000"/>
                </a:solidFill>
              </a:rPr>
              <a:t>folgende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Punkte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enthält</a:t>
            </a:r>
            <a:r>
              <a:rPr lang="en-US" sz="1500">
                <a:solidFill>
                  <a:srgbClr val="000000"/>
                </a:solidFill>
              </a:rPr>
              <a:t>: </a:t>
            </a:r>
            <a:br>
              <a:rPr lang="en-US" sz="15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8" name="TextBox 18" hidden="0"/>
          <p:cNvSpPr txBox="1"/>
          <p:nvPr isPhoto="0" userDrawn="0"/>
        </p:nvSpPr>
        <p:spPr bwMode="auto">
          <a:xfrm>
            <a:off x="11931549" y="1881348"/>
            <a:ext cx="2470254" cy="107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defRPr/>
            </a:pPr>
            <a:r>
              <a:rPr lang="en-US" sz="1200">
                <a:solidFill>
                  <a:srgbClr val="000000"/>
                </a:solidFill>
              </a:rPr>
              <a:t>Die </a:t>
            </a:r>
            <a:r>
              <a:rPr lang="en-US" sz="1200">
                <a:solidFill>
                  <a:srgbClr val="000000"/>
                </a:solidFill>
              </a:rPr>
              <a:t>Teilnehmer:innen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werden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dann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gebeten</a:t>
            </a:r>
            <a:r>
              <a:rPr lang="en-US" sz="1200">
                <a:solidFill>
                  <a:srgbClr val="000000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konkrete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Beispiele</a:t>
            </a:r>
            <a:r>
              <a:rPr lang="en-US" sz="1200">
                <a:solidFill>
                  <a:srgbClr val="000000"/>
                </a:solidFill>
              </a:rPr>
              <a:t> für die </a:t>
            </a:r>
            <a:r>
              <a:rPr lang="en-US" sz="1200">
                <a:solidFill>
                  <a:srgbClr val="000000"/>
                </a:solidFill>
              </a:rPr>
              <a:t>einzelnen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Punkte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zu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finden</a:t>
            </a:r>
            <a:r>
              <a:rPr lang="en-US" sz="1200">
                <a:solidFill>
                  <a:srgbClr val="000000"/>
                </a:solidFill>
              </a:rPr>
              <a:t>, die </a:t>
            </a:r>
            <a:r>
              <a:rPr lang="en-US" sz="1200">
                <a:solidFill>
                  <a:srgbClr val="000000"/>
                </a:solidFill>
              </a:rPr>
              <a:t>sie</a:t>
            </a:r>
            <a:r>
              <a:rPr lang="en-US" sz="1200">
                <a:solidFill>
                  <a:srgbClr val="000000"/>
                </a:solidFill>
              </a:rPr>
              <a:t> der </a:t>
            </a:r>
            <a:r>
              <a:rPr lang="en-US" sz="1200">
                <a:solidFill>
                  <a:srgbClr val="000000"/>
                </a:solidFill>
              </a:rPr>
              <a:t>gesamten</a:t>
            </a:r>
            <a:r>
              <a:rPr lang="en-US" sz="1200">
                <a:solidFill>
                  <a:srgbClr val="000000"/>
                </a:solidFill>
              </a:rPr>
              <a:t> Gruppe </a:t>
            </a:r>
            <a:r>
              <a:rPr lang="en-US" sz="1200">
                <a:solidFill>
                  <a:srgbClr val="000000"/>
                </a:solidFill>
              </a:rPr>
              <a:t>präsentieren</a:t>
            </a:r>
            <a:r>
              <a:rPr lang="en-US" sz="1200">
                <a:solidFill>
                  <a:srgbClr val="000000"/>
                </a:solidFill>
              </a:rPr>
              <a:t>.</a:t>
            </a:r>
            <a:br>
              <a:rPr lang="en-US" sz="1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20" name="TextBox 20" hidden="0"/>
          <p:cNvSpPr txBox="1"/>
          <p:nvPr isPhoto="0" userDrawn="0"/>
        </p:nvSpPr>
        <p:spPr bwMode="auto">
          <a:xfrm>
            <a:off x="867501" y="9735049"/>
            <a:ext cx="10653204" cy="193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defRPr/>
            </a:pPr>
            <a:r>
              <a:rPr lang="en-US" sz="900">
                <a:solidFill>
                  <a:srgbClr val="000000"/>
                </a:solidFill>
              </a:rPr>
              <a:t>Leah Carola </a:t>
            </a:r>
            <a:r>
              <a:rPr lang="en-US" sz="900">
                <a:solidFill>
                  <a:srgbClr val="000000"/>
                </a:solidFill>
              </a:rPr>
              <a:t>Czollek</a:t>
            </a:r>
            <a:r>
              <a:rPr lang="en-US" sz="900">
                <a:solidFill>
                  <a:srgbClr val="000000"/>
                </a:solidFill>
              </a:rPr>
              <a:t> et al., </a:t>
            </a:r>
            <a:r>
              <a:rPr lang="en-US" sz="900">
                <a:solidFill>
                  <a:srgbClr val="000000"/>
                </a:solidFill>
              </a:rPr>
              <a:t>Praxishandbuch</a:t>
            </a:r>
            <a:r>
              <a:rPr lang="en-US" sz="900">
                <a:solidFill>
                  <a:srgbClr val="000000"/>
                </a:solidFill>
              </a:rPr>
              <a:t> Social Justice und Diversity </a:t>
            </a:r>
            <a:r>
              <a:rPr lang="en-US" sz="900">
                <a:solidFill>
                  <a:srgbClr val="000000"/>
                </a:solidFill>
              </a:rPr>
              <a:t>Theorien</a:t>
            </a:r>
            <a:r>
              <a:rPr lang="en-US" sz="900">
                <a:solidFill>
                  <a:srgbClr val="000000"/>
                </a:solidFill>
              </a:rPr>
              <a:t>, Training, </a:t>
            </a:r>
            <a:r>
              <a:rPr lang="en-US" sz="900">
                <a:solidFill>
                  <a:srgbClr val="000000"/>
                </a:solidFill>
              </a:rPr>
              <a:t>Methoden</a:t>
            </a:r>
            <a:r>
              <a:rPr lang="en-US" sz="900">
                <a:solidFill>
                  <a:srgbClr val="000000"/>
                </a:solidFill>
              </a:rPr>
              <a:t>, </a:t>
            </a:r>
            <a:r>
              <a:rPr lang="en-US" sz="900">
                <a:solidFill>
                  <a:srgbClr val="000000"/>
                </a:solidFill>
              </a:rPr>
              <a:t>Übungen</a:t>
            </a:r>
            <a:r>
              <a:rPr lang="en-US" sz="900">
                <a:solidFill>
                  <a:srgbClr val="000000"/>
                </a:solidFill>
              </a:rPr>
              <a:t>. 2., </a:t>
            </a:r>
            <a:r>
              <a:rPr lang="en-US" sz="900">
                <a:solidFill>
                  <a:srgbClr val="000000"/>
                </a:solidFill>
              </a:rPr>
              <a:t>vollständig</a:t>
            </a:r>
            <a:r>
              <a:rPr lang="en-US" sz="900">
                <a:solidFill>
                  <a:srgbClr val="000000"/>
                </a:solidFill>
              </a:rPr>
              <a:t> </a:t>
            </a:r>
            <a:r>
              <a:rPr lang="en-US" sz="900">
                <a:solidFill>
                  <a:srgbClr val="000000"/>
                </a:solidFill>
              </a:rPr>
              <a:t>überarbeitete</a:t>
            </a:r>
            <a:r>
              <a:rPr lang="en-US" sz="900">
                <a:solidFill>
                  <a:srgbClr val="000000"/>
                </a:solidFill>
              </a:rPr>
              <a:t> und </a:t>
            </a:r>
            <a:r>
              <a:rPr lang="en-US" sz="900">
                <a:solidFill>
                  <a:srgbClr val="000000"/>
                </a:solidFill>
              </a:rPr>
              <a:t>erweiterte</a:t>
            </a:r>
            <a:r>
              <a:rPr lang="en-US" sz="900">
                <a:solidFill>
                  <a:srgbClr val="000000"/>
                </a:solidFill>
              </a:rPr>
              <a:t> </a:t>
            </a:r>
            <a:r>
              <a:rPr lang="en-US" sz="900">
                <a:solidFill>
                  <a:srgbClr val="000000"/>
                </a:solidFill>
              </a:rPr>
              <a:t>Auflage</a:t>
            </a:r>
            <a:r>
              <a:rPr lang="en-US" sz="900">
                <a:solidFill>
                  <a:srgbClr val="000000"/>
                </a:solidFill>
              </a:rPr>
              <a:t>, 2019 </a:t>
            </a:r>
            <a:r>
              <a:rPr lang="en-US" sz="900">
                <a:solidFill>
                  <a:srgbClr val="000000"/>
                </a:solidFill>
              </a:rPr>
              <a:t>Beltz</a:t>
            </a:r>
            <a:r>
              <a:rPr lang="en-US" sz="900">
                <a:solidFill>
                  <a:srgbClr val="000000"/>
                </a:solidFill>
              </a:rPr>
              <a:t> </a:t>
            </a:r>
            <a:r>
              <a:rPr lang="en-US" sz="900">
                <a:solidFill>
                  <a:srgbClr val="000000"/>
                </a:solidFill>
              </a:rPr>
              <a:t>Juventa</a:t>
            </a:r>
            <a:r>
              <a:rPr lang="en-US" sz="900">
                <a:solidFill>
                  <a:srgbClr val="000000"/>
                </a:solidFill>
              </a:rPr>
              <a:t>, Page 69</a:t>
            </a:r>
            <a:endParaRPr/>
          </a:p>
        </p:txBody>
      </p:sp>
      <p:cxnSp>
        <p:nvCxnSpPr>
          <p:cNvPr id="21" name="Straight Connector 20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14357340" y="817939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 hidden="0"/>
          <p:cNvSpPr txBox="1"/>
          <p:nvPr isPhoto="0" userDrawn="0"/>
        </p:nvSpPr>
        <p:spPr bwMode="auto">
          <a:xfrm>
            <a:off x="1022072" y="417043"/>
            <a:ext cx="13482129" cy="853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defRPr/>
            </a:pPr>
            <a:r>
              <a:rPr lang="en-US" sz="4000">
                <a:solidFill>
                  <a:srgbClr val="0C45A6"/>
                </a:solidFill>
              </a:rPr>
              <a:t>METHODE: ENTWICKLUNG VON KOMMUNIKATIONSHILFEN </a:t>
            </a:r>
            <a:br>
              <a:rPr lang="en-US" sz="4000">
                <a:solidFill>
                  <a:srgbClr val="0C45A6"/>
                </a:solidFill>
              </a:rPr>
            </a:br>
            <a:endParaRPr/>
          </a:p>
        </p:txBody>
      </p:sp>
      <p:sp>
        <p:nvSpPr>
          <p:cNvPr id="3" name="TextBox 3" hidden="0"/>
          <p:cNvSpPr txBox="1"/>
          <p:nvPr isPhoto="0" userDrawn="0"/>
        </p:nvSpPr>
        <p:spPr bwMode="auto">
          <a:xfrm>
            <a:off x="1247511" y="2043576"/>
            <a:ext cx="2162461" cy="43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3-30 </a:t>
            </a:r>
            <a:r>
              <a:rPr lang="en-US" sz="2200">
                <a:solidFill>
                  <a:srgbClr val="000000"/>
                </a:solidFill>
              </a:rPr>
              <a:t>Personen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4" name="TextBox 4" hidden="0"/>
          <p:cNvSpPr txBox="1"/>
          <p:nvPr isPhoto="0" userDrawn="0"/>
        </p:nvSpPr>
        <p:spPr bwMode="auto">
          <a:xfrm>
            <a:off x="3573035" y="4729512"/>
            <a:ext cx="68264" cy="2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3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Montserrat Bold"/>
              </a:rPr>
              <a:t> </a:t>
            </a:r>
            <a:endParaRPr/>
          </a:p>
        </p:txBody>
      </p:sp>
      <p:sp>
        <p:nvSpPr>
          <p:cNvPr id="5" name="TextBox 5" hidden="0"/>
          <p:cNvSpPr txBox="1"/>
          <p:nvPr isPhoto="0" userDrawn="0"/>
        </p:nvSpPr>
        <p:spPr bwMode="auto">
          <a:xfrm>
            <a:off x="1552782" y="2872686"/>
            <a:ext cx="5854704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20 </a:t>
            </a:r>
            <a:r>
              <a:rPr lang="en-US" sz="2200">
                <a:solidFill>
                  <a:srgbClr val="000000"/>
                </a:solidFill>
              </a:rPr>
              <a:t>Minuten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gemeinsam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mit</a:t>
            </a:r>
            <a:r>
              <a:rPr lang="en-US" sz="2200">
                <a:solidFill>
                  <a:srgbClr val="000000"/>
                </a:solidFill>
              </a:rPr>
              <a:t> der </a:t>
            </a:r>
            <a:r>
              <a:rPr lang="en-US" sz="2200">
                <a:solidFill>
                  <a:srgbClr val="000000"/>
                </a:solidFill>
              </a:rPr>
              <a:t>ganzen</a:t>
            </a:r>
            <a:r>
              <a:rPr lang="en-US" sz="2200">
                <a:solidFill>
                  <a:srgbClr val="000000"/>
                </a:solidFill>
              </a:rPr>
              <a:t> Gruppe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1552782" y="4003314"/>
            <a:ext cx="5000525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buFont typeface="Arial"/>
              <a:buChar char="•"/>
              <a:defRPr/>
            </a:pPr>
            <a:r>
              <a:rPr lang="en-US" sz="2200">
                <a:solidFill>
                  <a:srgbClr val="000000"/>
                </a:solidFill>
              </a:rPr>
              <a:t>Partizipative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Entwicklung</a:t>
            </a:r>
            <a:r>
              <a:rPr lang="en-US" sz="2200">
                <a:solidFill>
                  <a:srgbClr val="000000"/>
                </a:solidFill>
              </a:rPr>
              <a:t> des Trainings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Schaffung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einer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entspannten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Atmosphäre</a:t>
            </a:r>
            <a:r>
              <a:rPr lang="en-US" sz="2200">
                <a:solidFill>
                  <a:srgbClr val="000000"/>
                </a:solidFill>
              </a:rPr>
              <a:t>, in der </a:t>
            </a:r>
            <a:r>
              <a:rPr lang="en-US" sz="2200">
                <a:solidFill>
                  <a:srgbClr val="000000"/>
                </a:solidFill>
              </a:rPr>
              <a:t>jede:r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offen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sprechen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kann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Diskussion</a:t>
            </a:r>
            <a:r>
              <a:rPr lang="en-US" sz="2200">
                <a:solidFill>
                  <a:srgbClr val="000000"/>
                </a:solidFill>
              </a:rPr>
              <a:t> von </a:t>
            </a:r>
            <a:r>
              <a:rPr lang="en-US" sz="2200">
                <a:solidFill>
                  <a:srgbClr val="000000"/>
                </a:solidFill>
              </a:rPr>
              <a:t>Grenzen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Helfen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lang="en-US" sz="2200">
                <a:solidFill>
                  <a:srgbClr val="000000"/>
                </a:solidFill>
              </a:rPr>
              <a:t>nicht-diskriminierende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Kommunikation</a:t>
            </a:r>
            <a:r>
              <a:rPr lang="en-US" sz="2200">
                <a:solidFill>
                  <a:srgbClr val="000000"/>
                </a:solidFill>
              </a:rPr>
              <a:t> und Empowerment </a:t>
            </a:r>
            <a:r>
              <a:rPr lang="en-US" sz="2200">
                <a:solidFill>
                  <a:srgbClr val="000000"/>
                </a:solidFill>
              </a:rPr>
              <a:t>zu</a:t>
            </a:r>
            <a:r>
              <a:rPr lang="en-US" sz="2200">
                <a:solidFill>
                  <a:srgbClr val="000000"/>
                </a:solidFill>
              </a:rPr>
              <a:t> verstehen  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552782" y="7128559"/>
            <a:ext cx="5281829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Flipchartpapier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oder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anderes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großes</a:t>
            </a:r>
            <a:r>
              <a:rPr lang="en-US" sz="2200">
                <a:solidFill>
                  <a:srgbClr val="000000"/>
                </a:solidFill>
              </a:rPr>
              <a:t> Papier (A2), </a:t>
            </a:r>
            <a:r>
              <a:rPr lang="en-US" sz="2200">
                <a:solidFill>
                  <a:srgbClr val="000000"/>
                </a:solidFill>
              </a:rPr>
              <a:t>breite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Stifte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lang="en-US" sz="2200">
                <a:solidFill>
                  <a:srgbClr val="000000"/>
                </a:solidFill>
              </a:rPr>
              <a:t>Klebeband</a:t>
            </a:r>
            <a:r>
              <a:rPr lang="en-US" sz="2200">
                <a:solidFill>
                  <a:srgbClr val="000000"/>
                </a:solidFill>
              </a:rPr>
              <a:t>/</a:t>
            </a:r>
            <a:r>
              <a:rPr lang="en-US" sz="2200">
                <a:solidFill>
                  <a:srgbClr val="000000"/>
                </a:solidFill>
              </a:rPr>
              <a:t>Stifte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oder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Pinnwand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mit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Stecknadeln</a:t>
            </a:r>
            <a:r>
              <a:rPr lang="en-US" sz="2200">
                <a:solidFill>
                  <a:srgbClr val="000000"/>
                </a:solidFill>
              </a:rPr>
              <a:t>.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7265278" y="1145923"/>
            <a:ext cx="454572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1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000000"/>
                </a:solidFill>
              </a:rPr>
              <a:t>Beschreibung</a:t>
            </a:r>
            <a:r>
              <a:rPr lang="en-US" sz="2500">
                <a:solidFill>
                  <a:srgbClr val="000000"/>
                </a:solidFill>
              </a:rPr>
              <a:t> der </a:t>
            </a:r>
            <a:r>
              <a:rPr lang="en-US" sz="2500">
                <a:solidFill>
                  <a:srgbClr val="000000"/>
                </a:solidFill>
              </a:rPr>
              <a:t>Methode</a:t>
            </a:r>
            <a:r>
              <a:rPr lang="en-US" sz="2500">
                <a:solidFill>
                  <a:srgbClr val="000000"/>
                </a:solidFill>
              </a:rPr>
              <a:t>: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pic>
        <p:nvPicPr>
          <p:cNvPr id="9" name="Picture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75308" y="1915093"/>
            <a:ext cx="644826" cy="394956"/>
          </a:xfrm>
          <a:prstGeom prst="rect">
            <a:avLst/>
          </a:prstGeom>
        </p:spPr>
      </p:pic>
      <p:pic>
        <p:nvPicPr>
          <p:cNvPr id="10" name="Picture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55981" y="2824063"/>
            <a:ext cx="581467" cy="581467"/>
          </a:xfrm>
          <a:prstGeom prst="rect">
            <a:avLst/>
          </a:prstGeom>
        </p:spPr>
      </p:pic>
      <p:pic>
        <p:nvPicPr>
          <p:cNvPr id="11" name="Picture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37853" y="3891828"/>
            <a:ext cx="711653" cy="571924"/>
          </a:xfrm>
          <a:prstGeom prst="rect">
            <a:avLst/>
          </a:prstGeom>
        </p:spPr>
      </p:pic>
      <p:pic>
        <p:nvPicPr>
          <p:cNvPr id="12" name="Picture 1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47778" y="6881471"/>
            <a:ext cx="499885" cy="714122"/>
          </a:xfrm>
          <a:prstGeom prst="rect">
            <a:avLst/>
          </a:prstGeom>
        </p:spPr>
      </p:pic>
      <p:sp>
        <p:nvSpPr>
          <p:cNvPr id="14" name="TextBox 14" hidden="0"/>
          <p:cNvSpPr txBox="1"/>
          <p:nvPr isPhoto="0" userDrawn="0"/>
        </p:nvSpPr>
        <p:spPr bwMode="auto">
          <a:xfrm>
            <a:off x="7265277" y="1819798"/>
            <a:ext cx="9221884" cy="494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9"/>
              </a:lnSpc>
              <a:defRPr/>
            </a:pPr>
            <a:r>
              <a:rPr lang="en-US">
                <a:solidFill>
                  <a:srgbClr val="000000"/>
                </a:solidFill>
              </a:rPr>
              <a:t>Entwickeln</a:t>
            </a:r>
            <a:r>
              <a:rPr lang="en-US">
                <a:solidFill>
                  <a:srgbClr val="000000"/>
                </a:solidFill>
              </a:rPr>
              <a:t> Sie </a:t>
            </a:r>
            <a:r>
              <a:rPr lang="en-US">
                <a:solidFill>
                  <a:srgbClr val="000000"/>
                </a:solidFill>
              </a:rPr>
              <a:t>gemeinsam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Kriterien</a:t>
            </a:r>
            <a:r>
              <a:rPr lang="en-US">
                <a:solidFill>
                  <a:srgbClr val="000000"/>
                </a:solidFill>
              </a:rPr>
              <a:t> für </a:t>
            </a:r>
            <a:r>
              <a:rPr lang="en-US">
                <a:solidFill>
                  <a:srgbClr val="000000"/>
                </a:solidFill>
              </a:rPr>
              <a:t>eine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gute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Diskussionsatmosphäre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>
                <a:solidFill>
                  <a:srgbClr val="000000"/>
                </a:solidFill>
              </a:rPr>
              <a:t>Der:die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Moderator:in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sollte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Vorschläge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machen</a:t>
            </a:r>
            <a:r>
              <a:rPr lang="en-US">
                <a:solidFill>
                  <a:srgbClr val="000000"/>
                </a:solidFill>
              </a:rPr>
              <a:t>, die die </a:t>
            </a:r>
            <a:r>
              <a:rPr lang="en-US">
                <a:solidFill>
                  <a:srgbClr val="000000"/>
                </a:solidFill>
              </a:rPr>
              <a:t>Teilnehmer:innen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dann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erweitern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können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Folgende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Vorschläge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können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beispielsweise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aufgelistet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werden</a:t>
            </a:r>
            <a:r>
              <a:rPr lang="en-US">
                <a:solidFill>
                  <a:srgbClr val="000000"/>
                </a:solidFill>
              </a:rPr>
              <a:t>: </a:t>
            </a:r>
            <a:br>
              <a:rPr lang="en-US">
                <a:solidFill>
                  <a:srgbClr val="000000"/>
                </a:solidFill>
              </a:rPr>
            </a:br>
            <a:endParaRPr/>
          </a:p>
          <a:p>
            <a:pPr marL="316020" lvl="1" indent="-158010" algn="l">
              <a:lnSpc>
                <a:spcPts val="2049"/>
              </a:lnSpc>
              <a:buFont typeface="Arial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formuliere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meine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eigenen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Grenzen</a:t>
            </a:r>
            <a:r>
              <a:rPr lang="en-US">
                <a:solidFill>
                  <a:srgbClr val="000000"/>
                </a:solidFill>
              </a:rPr>
              <a:t>: Was </a:t>
            </a:r>
            <a:r>
              <a:rPr lang="en-US">
                <a:solidFill>
                  <a:srgbClr val="000000"/>
                </a:solidFill>
              </a:rPr>
              <a:t>möchte</a:t>
            </a:r>
            <a:r>
              <a:rPr lang="en-US">
                <a:solidFill>
                  <a:srgbClr val="000000"/>
                </a:solidFill>
              </a:rPr>
              <a:t> ich </a:t>
            </a:r>
            <a:r>
              <a:rPr lang="en-US">
                <a:solidFill>
                  <a:srgbClr val="000000"/>
                </a:solidFill>
              </a:rPr>
              <a:t>mit</a:t>
            </a:r>
            <a:r>
              <a:rPr lang="en-US">
                <a:solidFill>
                  <a:srgbClr val="000000"/>
                </a:solidFill>
              </a:rPr>
              <a:t> den </a:t>
            </a:r>
            <a:r>
              <a:rPr lang="en-US">
                <a:solidFill>
                  <a:srgbClr val="000000"/>
                </a:solidFill>
              </a:rPr>
              <a:t>anderen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teilen</a:t>
            </a:r>
            <a:r>
              <a:rPr lang="en-US">
                <a:solidFill>
                  <a:srgbClr val="000000"/>
                </a:solidFill>
              </a:rPr>
              <a:t> und was </a:t>
            </a:r>
            <a:r>
              <a:rPr lang="en-US">
                <a:solidFill>
                  <a:srgbClr val="000000"/>
                </a:solidFill>
              </a:rPr>
              <a:t>nicht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spreche</a:t>
            </a:r>
            <a:r>
              <a:rPr lang="en-US">
                <a:solidFill>
                  <a:srgbClr val="000000"/>
                </a:solidFill>
              </a:rPr>
              <a:t> von </a:t>
            </a:r>
            <a:r>
              <a:rPr lang="en-US">
                <a:solidFill>
                  <a:srgbClr val="000000"/>
                </a:solidFill>
              </a:rPr>
              <a:t>meinen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eigenen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Erfahrungen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vermeide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Verallgemeinerungen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gehe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respektvoll</a:t>
            </a:r>
            <a:r>
              <a:rPr lang="en-US">
                <a:solidFill>
                  <a:srgbClr val="000000"/>
                </a:solidFill>
              </a:rPr>
              <a:t> und </a:t>
            </a:r>
            <a:r>
              <a:rPr lang="en-US">
                <a:solidFill>
                  <a:srgbClr val="000000"/>
                </a:solidFill>
              </a:rPr>
              <a:t>höflich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mit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unterschiedlichen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Perspektiven</a:t>
            </a:r>
            <a:r>
              <a:rPr lang="en-US">
                <a:solidFill>
                  <a:srgbClr val="000000"/>
                </a:solidFill>
              </a:rPr>
              <a:t> um.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lasse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persönliche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Informationen</a:t>
            </a:r>
            <a:r>
              <a:rPr lang="en-US">
                <a:solidFill>
                  <a:srgbClr val="000000"/>
                </a:solidFill>
              </a:rPr>
              <a:t> von </a:t>
            </a:r>
            <a:r>
              <a:rPr lang="en-US">
                <a:solidFill>
                  <a:srgbClr val="000000"/>
                </a:solidFill>
              </a:rPr>
              <a:t>anderen</a:t>
            </a:r>
            <a:r>
              <a:rPr lang="en-US">
                <a:solidFill>
                  <a:srgbClr val="000000"/>
                </a:solidFill>
              </a:rPr>
              <a:t> in der Gruppe.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teile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Pausen</a:t>
            </a:r>
            <a:r>
              <a:rPr lang="en-US">
                <a:solidFill>
                  <a:srgbClr val="000000"/>
                </a:solidFill>
              </a:rPr>
              <a:t> der </a:t>
            </a:r>
            <a:r>
              <a:rPr lang="en-US">
                <a:solidFill>
                  <a:srgbClr val="000000"/>
                </a:solidFill>
              </a:rPr>
              <a:t>Stille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als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eine</a:t>
            </a:r>
            <a:r>
              <a:rPr lang="en-US">
                <a:solidFill>
                  <a:srgbClr val="000000"/>
                </a:solidFill>
              </a:rPr>
              <a:t> Zeit, um </a:t>
            </a:r>
            <a:r>
              <a:rPr lang="en-US">
                <a:solidFill>
                  <a:srgbClr val="000000"/>
                </a:solidFill>
              </a:rPr>
              <a:t>Luft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zu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holen</a:t>
            </a:r>
            <a:r>
              <a:rPr lang="en-US">
                <a:solidFill>
                  <a:srgbClr val="000000"/>
                </a:solidFill>
              </a:rPr>
              <a:t> und </a:t>
            </a:r>
            <a:r>
              <a:rPr lang="en-US">
                <a:solidFill>
                  <a:srgbClr val="000000"/>
                </a:solidFill>
              </a:rPr>
              <a:t>nachzudenken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beschäme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niemanden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oder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mache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ihn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zum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Sündenbock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teile</a:t>
            </a:r>
            <a:r>
              <a:rPr lang="en-US">
                <a:solidFill>
                  <a:srgbClr val="000000"/>
                </a:solidFill>
              </a:rPr>
              <a:t> den </a:t>
            </a:r>
            <a:r>
              <a:rPr lang="en-US">
                <a:solidFill>
                  <a:srgbClr val="000000"/>
                </a:solidFill>
              </a:rPr>
              <a:t>Hintergrund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meiner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Fragen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lege</a:t>
            </a:r>
            <a:r>
              <a:rPr lang="en-US">
                <a:solidFill>
                  <a:srgbClr val="000000"/>
                </a:solidFill>
              </a:rPr>
              <a:t> den </a:t>
            </a:r>
            <a:r>
              <a:rPr lang="en-US">
                <a:solidFill>
                  <a:srgbClr val="000000"/>
                </a:solidFill>
              </a:rPr>
              <a:t>Fokus</a:t>
            </a:r>
            <a:r>
              <a:rPr lang="en-US">
                <a:solidFill>
                  <a:srgbClr val="000000"/>
                </a:solidFill>
              </a:rPr>
              <a:t> auf </a:t>
            </a:r>
            <a:r>
              <a:rPr lang="en-US">
                <a:solidFill>
                  <a:srgbClr val="000000"/>
                </a:solidFill>
              </a:rPr>
              <a:t>mein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eigenes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Lernen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Ich </a:t>
            </a:r>
            <a:r>
              <a:rPr lang="en-US">
                <a:solidFill>
                  <a:srgbClr val="000000"/>
                </a:solidFill>
              </a:rPr>
              <a:t>übernehme</a:t>
            </a:r>
            <a:r>
              <a:rPr lang="en-US">
                <a:solidFill>
                  <a:srgbClr val="000000"/>
                </a:solidFill>
              </a:rPr>
              <a:t> die </a:t>
            </a:r>
            <a:r>
              <a:rPr lang="en-US">
                <a:solidFill>
                  <a:srgbClr val="000000"/>
                </a:solidFill>
              </a:rPr>
              <a:t>Verantwortung</a:t>
            </a:r>
            <a:r>
              <a:rPr lang="en-US">
                <a:solidFill>
                  <a:srgbClr val="000000"/>
                </a:solidFill>
              </a:rPr>
              <a:t> für </a:t>
            </a:r>
            <a:r>
              <a:rPr lang="en-US">
                <a:solidFill>
                  <a:srgbClr val="000000"/>
                </a:solidFill>
              </a:rPr>
              <a:t>meine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Redezeit</a:t>
            </a:r>
            <a:r>
              <a:rPr lang="en-US">
                <a:solidFill>
                  <a:srgbClr val="000000"/>
                </a:solidFill>
              </a:rPr>
              <a:t> und für das, was ich sage. </a:t>
            </a:r>
            <a:br>
              <a:rPr lang="en-US">
                <a:solidFill>
                  <a:srgbClr val="000000"/>
                </a:solidFill>
              </a:rPr>
            </a:br>
            <a:endParaRPr/>
          </a:p>
          <a:p>
            <a:pPr algn="l">
              <a:lnSpc>
                <a:spcPts val="2049"/>
              </a:lnSpc>
              <a:defRPr/>
            </a:pPr>
            <a:r>
              <a:rPr lang="en-US">
                <a:solidFill>
                  <a:srgbClr val="000000"/>
                </a:solidFill>
              </a:rPr>
              <a:t>Was </a:t>
            </a:r>
            <a:r>
              <a:rPr lang="en-US">
                <a:solidFill>
                  <a:srgbClr val="000000"/>
                </a:solidFill>
              </a:rPr>
              <a:t>ist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Ihnen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sonst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noch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wichtig</a:t>
            </a:r>
            <a:r>
              <a:rPr lang="en-US">
                <a:solidFill>
                  <a:srgbClr val="000000"/>
                </a:solidFill>
              </a:rPr>
              <a:t>?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Die </a:t>
            </a:r>
            <a:r>
              <a:rPr lang="en-US">
                <a:solidFill>
                  <a:srgbClr val="000000"/>
                </a:solidFill>
              </a:rPr>
              <a:t>Vorschläge</a:t>
            </a:r>
            <a:r>
              <a:rPr lang="en-US">
                <a:solidFill>
                  <a:srgbClr val="000000"/>
                </a:solidFill>
              </a:rPr>
              <a:t> für </a:t>
            </a:r>
            <a:r>
              <a:rPr lang="en-US">
                <a:solidFill>
                  <a:srgbClr val="000000"/>
                </a:solidFill>
              </a:rPr>
              <a:t>Ergänzungen</a:t>
            </a:r>
            <a:r>
              <a:rPr lang="en-US">
                <a:solidFill>
                  <a:srgbClr val="000000"/>
                </a:solidFill>
              </a:rPr>
              <a:t> und </a:t>
            </a:r>
            <a:r>
              <a:rPr lang="en-US">
                <a:solidFill>
                  <a:srgbClr val="000000"/>
                </a:solidFill>
              </a:rPr>
              <a:t>Änderungen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werden</a:t>
            </a:r>
            <a:r>
              <a:rPr lang="en-US">
                <a:solidFill>
                  <a:srgbClr val="000000"/>
                </a:solidFill>
              </a:rPr>
              <a:t> dem Plenum </a:t>
            </a:r>
            <a:r>
              <a:rPr lang="en-US">
                <a:solidFill>
                  <a:srgbClr val="000000"/>
                </a:solidFill>
              </a:rPr>
              <a:t>vorgelegt</a:t>
            </a:r>
            <a:r>
              <a:rPr lang="en-US">
                <a:solidFill>
                  <a:srgbClr val="000000"/>
                </a:solidFill>
              </a:rPr>
              <a:t>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und </a:t>
            </a:r>
            <a:r>
              <a:rPr lang="en-US">
                <a:solidFill>
                  <a:srgbClr val="000000"/>
                </a:solidFill>
              </a:rPr>
              <a:t>aufgenommen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5" name="TextBox 15" hidden="0"/>
          <p:cNvSpPr txBox="1"/>
          <p:nvPr isPhoto="0" userDrawn="0"/>
        </p:nvSpPr>
        <p:spPr bwMode="auto">
          <a:xfrm>
            <a:off x="808876" y="8935043"/>
            <a:ext cx="6315697" cy="628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defRPr/>
            </a:pPr>
            <a:r>
              <a:rPr lang="en-US" sz="900">
                <a:solidFill>
                  <a:srgbClr val="000000"/>
                </a:solidFill>
              </a:rPr>
              <a:t>Leah Carola Czollek et al., Praxishandbuch</a:t>
            </a:r>
            <a:endParaRPr/>
          </a:p>
          <a:p>
            <a:pPr>
              <a:lnSpc>
                <a:spcPts val="1680"/>
              </a:lnSpc>
              <a:spcBef>
                <a:spcPts val="0"/>
              </a:spcBef>
              <a:defRPr/>
            </a:pPr>
            <a:r>
              <a:rPr lang="en-US" sz="900">
                <a:solidFill>
                  <a:srgbClr val="000000"/>
                </a:solidFill>
              </a:rPr>
              <a:t>Social Justice und Diversity Theorien, Training, Methoden, Übungen</a:t>
            </a:r>
            <a:endParaRPr/>
          </a:p>
          <a:p>
            <a:pPr>
              <a:lnSpc>
                <a:spcPts val="1680"/>
              </a:lnSpc>
              <a:spcBef>
                <a:spcPts val="0"/>
              </a:spcBef>
              <a:defRPr/>
            </a:pPr>
            <a:r>
              <a:rPr lang="en-US" sz="900">
                <a:solidFill>
                  <a:srgbClr val="000000"/>
                </a:solidFill>
              </a:rPr>
              <a:t>2., vollständig überarbeitete und erweiterte Auflage, 2019 Beltz Juventa, Page 65</a:t>
            </a:r>
            <a:endParaRPr/>
          </a:p>
        </p:txBody>
      </p:sp>
      <p:cxnSp>
        <p:nvCxnSpPr>
          <p:cNvPr id="16" name="Straight Connector 15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 hidden="0"/>
          <p:cNvSpPr txBox="1"/>
          <p:nvPr isPhoto="0" userDrawn="0"/>
        </p:nvSpPr>
        <p:spPr bwMode="auto">
          <a:xfrm>
            <a:off x="1524000" y="495300"/>
            <a:ext cx="12877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6200" b="1">
                <a:solidFill>
                  <a:schemeClr val="tx2"/>
                </a:solidFill>
              </a:rPr>
              <a:t>WAS IST EMPOWERMENT?</a:t>
            </a:r>
            <a:br>
              <a:rPr lang="de-DE" sz="6200" b="1">
                <a:solidFill>
                  <a:schemeClr val="tx2"/>
                </a:solidFill>
              </a:rPr>
            </a:br>
            <a:endParaRPr sz="6200" b="1">
              <a:solidFill>
                <a:schemeClr val="tx2"/>
              </a:solidFill>
            </a:endParaRPr>
          </a:p>
        </p:txBody>
      </p:sp>
      <p:sp>
        <p:nvSpPr>
          <p:cNvPr id="7" name="Textfeld 6" hidden="0"/>
          <p:cNvSpPr txBox="1"/>
          <p:nvPr isPhoto="0" userDrawn="0"/>
        </p:nvSpPr>
        <p:spPr bwMode="auto">
          <a:xfrm>
            <a:off x="1371600" y="1844070"/>
            <a:ext cx="13258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>
                <a:ea typeface="Times New Roman"/>
              </a:rPr>
              <a:t> </a:t>
            </a:r>
            <a:endParaRPr lang="de-DE" sz="2400">
              <a:ea typeface="Times New Roman"/>
            </a:endParaRPr>
          </a:p>
          <a:p>
            <a:pPr>
              <a:defRPr/>
            </a:pPr>
            <a:r>
              <a:rPr lang="en-US" sz="2400">
                <a:ea typeface="Times New Roman"/>
              </a:rPr>
              <a:t>"(...) Empowerment </a:t>
            </a:r>
            <a:r>
              <a:rPr lang="en-US" sz="2400">
                <a:ea typeface="Times New Roman"/>
              </a:rPr>
              <a:t>zielt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darauf</a:t>
            </a:r>
            <a:r>
              <a:rPr lang="en-US" sz="2400">
                <a:ea typeface="Times New Roman"/>
              </a:rPr>
              <a:t> ab, </a:t>
            </a:r>
            <a:r>
              <a:rPr lang="en-US" sz="2400">
                <a:ea typeface="Times New Roman"/>
              </a:rPr>
              <a:t>gesellschaftliche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Teilhabe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fördern</a:t>
            </a:r>
            <a:r>
              <a:rPr lang="en-US" sz="2400">
                <a:ea typeface="Times New Roman"/>
              </a:rPr>
              <a:t>. Empowerment-</a:t>
            </a:r>
            <a:r>
              <a:rPr lang="en-US" sz="2400">
                <a:ea typeface="Times New Roman"/>
              </a:rPr>
              <a:t>Ansätze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beinhalten</a:t>
            </a:r>
            <a:r>
              <a:rPr lang="en-US" sz="2400">
                <a:ea typeface="Times New Roman"/>
              </a:rPr>
              <a:t> die </a:t>
            </a:r>
            <a:r>
              <a:rPr lang="en-US" sz="2400">
                <a:ea typeface="Times New Roman"/>
              </a:rPr>
              <a:t>Bereitstellung</a:t>
            </a:r>
            <a:r>
              <a:rPr lang="en-US" sz="2400">
                <a:ea typeface="Times New Roman"/>
              </a:rPr>
              <a:t> von </a:t>
            </a:r>
            <a:r>
              <a:rPr lang="en-US" sz="2400">
                <a:ea typeface="Times New Roman"/>
              </a:rPr>
              <a:t>Räumen</a:t>
            </a:r>
            <a:r>
              <a:rPr lang="en-US" sz="2400">
                <a:ea typeface="Times New Roman"/>
              </a:rPr>
              <a:t> für Menschen, um </a:t>
            </a:r>
            <a:r>
              <a:rPr lang="en-US" sz="2400">
                <a:ea typeface="Times New Roman"/>
              </a:rPr>
              <a:t>ihre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Ressourcen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entdecken</a:t>
            </a:r>
            <a:r>
              <a:rPr lang="en-US" sz="2400">
                <a:ea typeface="Times New Roman"/>
              </a:rPr>
              <a:t> und </a:t>
            </a:r>
            <a:r>
              <a:rPr lang="en-US" sz="2400">
                <a:ea typeface="Times New Roman"/>
              </a:rPr>
              <a:t>sie</a:t>
            </a:r>
            <a:r>
              <a:rPr lang="en-US" sz="2400">
                <a:ea typeface="Times New Roman"/>
              </a:rPr>
              <a:t> in die Lage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versetzen</a:t>
            </a:r>
            <a:r>
              <a:rPr lang="en-US" sz="2400">
                <a:ea typeface="Times New Roman"/>
              </a:rPr>
              <a:t>, </a:t>
            </a:r>
            <a:r>
              <a:rPr lang="en-US" sz="2400">
                <a:ea typeface="Times New Roman"/>
              </a:rPr>
              <a:t>aktive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Akteur:innen</a:t>
            </a:r>
            <a:r>
              <a:rPr lang="en-US" sz="2400">
                <a:ea typeface="Times New Roman"/>
              </a:rPr>
              <a:t> in </a:t>
            </a:r>
            <a:r>
              <a:rPr lang="en-US" sz="2400">
                <a:ea typeface="Times New Roman"/>
              </a:rPr>
              <a:t>ihrem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eigenen</a:t>
            </a:r>
            <a:r>
              <a:rPr lang="en-US" sz="2400">
                <a:ea typeface="Times New Roman"/>
              </a:rPr>
              <a:t> Leben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werden</a:t>
            </a:r>
            <a:r>
              <a:rPr lang="en-US" sz="2400">
                <a:ea typeface="Times New Roman"/>
              </a:rPr>
              <a:t>. </a:t>
            </a:r>
            <a:r>
              <a:rPr lang="en-US" sz="2400">
                <a:ea typeface="Times New Roman"/>
              </a:rPr>
              <a:t>Dabei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geht</a:t>
            </a:r>
            <a:r>
              <a:rPr lang="en-US" sz="2400">
                <a:ea typeface="Times New Roman"/>
              </a:rPr>
              <a:t> es </a:t>
            </a:r>
            <a:r>
              <a:rPr lang="en-US" sz="2400">
                <a:ea typeface="Times New Roman"/>
              </a:rPr>
              <a:t>nicht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primär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darum</a:t>
            </a:r>
            <a:r>
              <a:rPr lang="en-US" sz="2400">
                <a:ea typeface="Times New Roman"/>
              </a:rPr>
              <a:t>, Wissen und </a:t>
            </a:r>
            <a:r>
              <a:rPr lang="en-US" sz="2400">
                <a:ea typeface="Times New Roman"/>
              </a:rPr>
              <a:t>Strategien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sozusagen</a:t>
            </a:r>
            <a:r>
              <a:rPr lang="en-US" sz="2400">
                <a:ea typeface="Times New Roman"/>
              </a:rPr>
              <a:t> von </a:t>
            </a:r>
            <a:r>
              <a:rPr lang="en-US" sz="2400">
                <a:ea typeface="Times New Roman"/>
              </a:rPr>
              <a:t>außen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vermitteln</a:t>
            </a:r>
            <a:r>
              <a:rPr lang="en-US" sz="2400">
                <a:ea typeface="Times New Roman"/>
              </a:rPr>
              <a:t>, </a:t>
            </a:r>
            <a:r>
              <a:rPr lang="en-US" sz="2400">
                <a:ea typeface="Times New Roman"/>
              </a:rPr>
              <a:t>sondern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diese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gemeinsam</a:t>
            </a:r>
            <a:r>
              <a:rPr lang="en-US" sz="2400">
                <a:ea typeface="Times New Roman"/>
              </a:rPr>
              <a:t> auf Basis der </a:t>
            </a:r>
            <a:r>
              <a:rPr lang="en-US" sz="2400">
                <a:ea typeface="Times New Roman"/>
              </a:rPr>
              <a:t>Erfahrungen</a:t>
            </a:r>
            <a:r>
              <a:rPr lang="en-US" sz="2400">
                <a:ea typeface="Times New Roman"/>
              </a:rPr>
              <a:t> und </a:t>
            </a:r>
            <a:r>
              <a:rPr lang="en-US" sz="2400">
                <a:ea typeface="Times New Roman"/>
              </a:rPr>
              <a:t>Kenntnisse</a:t>
            </a:r>
            <a:r>
              <a:rPr lang="en-US" sz="2400">
                <a:ea typeface="Times New Roman"/>
              </a:rPr>
              <a:t> der </a:t>
            </a:r>
            <a:r>
              <a:rPr lang="en-US" sz="2400">
                <a:ea typeface="Times New Roman"/>
              </a:rPr>
              <a:t>Teilnehmer:innen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entwickeln</a:t>
            </a:r>
            <a:r>
              <a:rPr lang="en-US" sz="2400">
                <a:ea typeface="Times New Roman"/>
              </a:rPr>
              <a:t>. Empowerment </a:t>
            </a:r>
            <a:r>
              <a:rPr lang="en-US" sz="2400">
                <a:ea typeface="Times New Roman"/>
              </a:rPr>
              <a:t>ist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kein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einheitliches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Konzept</a:t>
            </a:r>
            <a:r>
              <a:rPr lang="en-US" sz="2400">
                <a:ea typeface="Times New Roman"/>
              </a:rPr>
              <a:t>, </a:t>
            </a:r>
            <a:r>
              <a:rPr lang="en-US" sz="2400">
                <a:ea typeface="Times New Roman"/>
              </a:rPr>
              <a:t>sondern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eine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Reihe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unterschiedlicher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ressourcenorientierter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Ansätze</a:t>
            </a:r>
            <a:r>
              <a:rPr lang="en-US" sz="2400">
                <a:ea typeface="Times New Roman"/>
              </a:rPr>
              <a:t>, die </a:t>
            </a:r>
            <a:r>
              <a:rPr lang="en-US" sz="2400">
                <a:ea typeface="Times New Roman"/>
              </a:rPr>
              <a:t>aufbauend</a:t>
            </a:r>
            <a:r>
              <a:rPr lang="en-US" sz="2400">
                <a:ea typeface="Times New Roman"/>
              </a:rPr>
              <a:t> auf dem </a:t>
            </a:r>
            <a:r>
              <a:rPr lang="en-US" sz="2400">
                <a:ea typeface="Times New Roman"/>
              </a:rPr>
              <a:t>Erfahrungsaustausch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darauf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ausgerichtet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sind</a:t>
            </a:r>
            <a:r>
              <a:rPr lang="en-US" sz="2400">
                <a:ea typeface="Times New Roman"/>
              </a:rPr>
              <a:t>, </a:t>
            </a:r>
            <a:r>
              <a:rPr lang="en-US" sz="2400">
                <a:ea typeface="Times New Roman"/>
              </a:rPr>
              <a:t>individuelle</a:t>
            </a:r>
            <a:r>
              <a:rPr lang="en-US" sz="2400">
                <a:ea typeface="Times New Roman"/>
              </a:rPr>
              <a:t> und </a:t>
            </a:r>
            <a:r>
              <a:rPr lang="en-US" sz="2400">
                <a:ea typeface="Times New Roman"/>
              </a:rPr>
              <a:t>kollektive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Handlungsmöglichkeiten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im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Umgang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mit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gesellschaftlichen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Machtverhältnissen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zu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eröffnen</a:t>
            </a:r>
            <a:r>
              <a:rPr lang="en-US" sz="2400">
                <a:ea typeface="Times New Roman"/>
              </a:rPr>
              <a:t>. </a:t>
            </a:r>
            <a:r>
              <a:rPr lang="en-US" sz="2400">
                <a:ea typeface="Times New Roman"/>
              </a:rPr>
              <a:t>Aspekte</a:t>
            </a:r>
            <a:r>
              <a:rPr lang="en-US" sz="2400">
                <a:ea typeface="Times New Roman"/>
              </a:rPr>
              <a:t> des Empowerments </a:t>
            </a:r>
            <a:r>
              <a:rPr lang="en-US" sz="2400">
                <a:ea typeface="Times New Roman"/>
              </a:rPr>
              <a:t>wurden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bereits</a:t>
            </a:r>
            <a:r>
              <a:rPr lang="en-US" sz="2400">
                <a:ea typeface="Times New Roman"/>
              </a:rPr>
              <a:t> in </a:t>
            </a:r>
            <a:r>
              <a:rPr lang="en-US" sz="2400">
                <a:ea typeface="Times New Roman"/>
              </a:rPr>
              <a:t>einer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Vielzahl</a:t>
            </a:r>
            <a:r>
              <a:rPr lang="en-US" sz="2400">
                <a:ea typeface="Times New Roman"/>
              </a:rPr>
              <a:t> von </a:t>
            </a:r>
            <a:r>
              <a:rPr lang="en-US" sz="2400">
                <a:ea typeface="Times New Roman"/>
              </a:rPr>
              <a:t>Kontexten</a:t>
            </a:r>
            <a:r>
              <a:rPr lang="en-US" sz="2400">
                <a:ea typeface="Times New Roman"/>
              </a:rPr>
              <a:t> von </a:t>
            </a:r>
            <a:r>
              <a:rPr lang="en-US" sz="2400">
                <a:ea typeface="Times New Roman"/>
              </a:rPr>
              <a:t>verschiedenen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Akteur:innen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angewendet</a:t>
            </a:r>
            <a:r>
              <a:rPr lang="en-US" sz="2400">
                <a:ea typeface="Times New Roman"/>
              </a:rPr>
              <a:t>. </a:t>
            </a:r>
            <a:r>
              <a:rPr lang="en-US" sz="2400">
                <a:ea typeface="Times New Roman"/>
              </a:rPr>
              <a:t>Bekannt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wurden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sie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vor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allem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durch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ihre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Nutzung</a:t>
            </a:r>
            <a:r>
              <a:rPr lang="en-US" sz="2400">
                <a:ea typeface="Times New Roman"/>
              </a:rPr>
              <a:t> </a:t>
            </a:r>
            <a:r>
              <a:rPr lang="en-US" sz="2400">
                <a:ea typeface="Times New Roman"/>
              </a:rPr>
              <a:t>durch</a:t>
            </a:r>
            <a:r>
              <a:rPr lang="en-US" sz="2400">
                <a:ea typeface="Times New Roman"/>
              </a:rPr>
              <a:t> die </a:t>
            </a:r>
            <a:r>
              <a:rPr lang="en-US" sz="2400">
                <a:ea typeface="Times New Roman"/>
              </a:rPr>
              <a:t>Bürgerrechtsbewegungen</a:t>
            </a:r>
            <a:r>
              <a:rPr lang="en-US" sz="2400">
                <a:ea typeface="Times New Roman"/>
              </a:rPr>
              <a:t> der 1960er Jahre."</a:t>
            </a:r>
            <a:br>
              <a:rPr lang="en-US" sz="2400">
                <a:ea typeface="Times New Roman"/>
              </a:rPr>
            </a:br>
            <a:endParaRPr/>
          </a:p>
          <a:p>
            <a:pPr>
              <a:defRPr/>
            </a:pPr>
            <a:r>
              <a:rPr lang="en-US">
                <a:ea typeface="Times New Roman"/>
              </a:rPr>
              <a:t>(</a:t>
            </a:r>
            <a:r>
              <a:rPr lang="en-US">
                <a:ea typeface="Times New Roman"/>
              </a:rPr>
              <a:t>Zitiert</a:t>
            </a:r>
            <a:r>
              <a:rPr lang="en-US">
                <a:ea typeface="Times New Roman"/>
              </a:rPr>
              <a:t> </a:t>
            </a:r>
            <a:r>
              <a:rPr lang="en-US">
                <a:ea typeface="Times New Roman"/>
              </a:rPr>
              <a:t>aus</a:t>
            </a:r>
            <a:r>
              <a:rPr lang="en-US">
                <a:ea typeface="Times New Roman"/>
              </a:rPr>
              <a:t>: </a:t>
            </a:r>
            <a:r>
              <a:rPr lang="de-DE" sz="1800"/>
              <a:t>Prange, Christian et al., 2013. </a:t>
            </a:r>
            <a:r>
              <a:rPr lang="en-US">
                <a:ea typeface="Times New Roman"/>
              </a:rPr>
              <a:t>Broschüre</a:t>
            </a:r>
            <a:r>
              <a:rPr lang="en-US">
                <a:ea typeface="Times New Roman"/>
              </a:rPr>
              <a:t> ”Good Practice Approaches – Ways to Combat Racism in </a:t>
            </a:r>
            <a:endParaRPr/>
          </a:p>
          <a:p>
            <a:pPr>
              <a:defRPr/>
            </a:pPr>
            <a:r>
              <a:rPr lang="en-US">
                <a:ea typeface="Times New Roman"/>
              </a:rPr>
              <a:t>Your City ‘ECAR – European Cities against Racism’ Project “, </a:t>
            </a:r>
            <a:r>
              <a:rPr lang="de-DE"/>
              <a:t>Seite </a:t>
            </a:r>
            <a:r>
              <a:rPr lang="de-DE" sz="1800"/>
              <a:t>55. </a:t>
            </a:r>
            <a:r>
              <a:rPr lang="de-DE" sz="1800" u="sng">
                <a:hlinkClick r:id="rId2" tooltip="https://ec.europa.eu/migrant-integration/integration-practice/good-practice-approaches-ways-combat-racism-your-city-ecar-european-cities_en"/>
              </a:rPr>
              <a:t>https://ec.europa.eu/migrant-integration/integration-practice/good-practice-approaches-ways-combat-racism-your-city-ecar-european-cities_en</a:t>
            </a:r>
            <a:r>
              <a:rPr lang="de-DE"/>
              <a:t>. </a:t>
            </a:r>
            <a:r>
              <a:rPr lang="en-GB"/>
              <a:t>Zugriff</a:t>
            </a:r>
            <a:r>
              <a:rPr lang="en-GB"/>
              <a:t>: 27. </a:t>
            </a:r>
            <a:r>
              <a:rPr lang="en-GB"/>
              <a:t>Oktober</a:t>
            </a:r>
            <a:r>
              <a:rPr lang="en-GB"/>
              <a:t> 2022</a:t>
            </a:r>
            <a:r>
              <a:rPr lang="en-GB" sz="1800"/>
              <a:t>. ) </a:t>
            </a:r>
            <a:endParaRPr lang="en-GB"/>
          </a:p>
          <a:p>
            <a:pPr>
              <a:defRPr/>
            </a:pPr>
            <a:endParaRPr lang="en-US">
              <a:latin typeface="Calibri"/>
              <a:ea typeface="Times New Roman"/>
            </a:endParaRPr>
          </a:p>
          <a:p>
            <a:pPr>
              <a:defRPr/>
            </a:pPr>
            <a:endParaRPr lang="de-DE" sz="2000">
              <a:latin typeface="Times New Roman"/>
              <a:ea typeface="Times New Roman"/>
            </a:endParaRPr>
          </a:p>
        </p:txBody>
      </p:sp>
      <p:cxnSp>
        <p:nvCxnSpPr>
          <p:cNvPr id="2" name="Straight Connector 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 hidden="0"/>
          <p:cNvSpPr txBox="1"/>
          <p:nvPr isPhoto="0" userDrawn="0"/>
        </p:nvSpPr>
        <p:spPr bwMode="auto">
          <a:xfrm>
            <a:off x="762000" y="495300"/>
            <a:ext cx="1402079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chemeClr val="tx2"/>
                </a:solidFill>
              </a:rPr>
              <a:t>Beispiel: HAKRA Empowerment Konzept </a:t>
            </a:r>
            <a:br>
              <a:rPr lang="de-DE" sz="4000" b="1">
                <a:solidFill>
                  <a:schemeClr val="tx2"/>
                </a:solidFill>
              </a:rPr>
            </a:br>
            <a:r>
              <a:rPr lang="de-DE" sz="4000" b="1">
                <a:solidFill>
                  <a:schemeClr val="tx2"/>
                </a:solidFill>
              </a:rPr>
              <a:t>(Empowerment-Ansatz aus der PoC-Perspektive) (1)</a:t>
            </a:r>
            <a:br>
              <a:rPr lang="de-DE" sz="4000" b="1">
                <a:solidFill>
                  <a:schemeClr val="tx2"/>
                </a:solidFill>
              </a:rPr>
            </a:br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4" name="Textfeld 3" hidden="0"/>
          <p:cNvSpPr txBox="1"/>
          <p:nvPr isPhoto="0" userDrawn="0"/>
        </p:nvSpPr>
        <p:spPr bwMode="auto">
          <a:xfrm>
            <a:off x="748004" y="2171700"/>
            <a:ext cx="140347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2800"/>
          </a:p>
          <a:p>
            <a:pPr marL="285750" indent="-285750" algn="just">
              <a:buFont typeface="Arial"/>
              <a:buChar char="•"/>
              <a:defRPr/>
            </a:pP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Individuelle</a:t>
            </a:r>
            <a:r>
              <a:rPr lang="en-GB" sz="2800">
                <a:ea typeface="Calibri"/>
                <a:cs typeface="Times New Roman"/>
              </a:rPr>
              <a:t> und </a:t>
            </a:r>
            <a:r>
              <a:rPr lang="en-GB" sz="2800">
                <a:ea typeface="Calibri"/>
                <a:cs typeface="Times New Roman"/>
              </a:rPr>
              <a:t>kollektive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Selbstermächtigung</a:t>
            </a:r>
            <a:r>
              <a:rPr lang="en-GB" sz="2800">
                <a:ea typeface="Calibri"/>
                <a:cs typeface="Times New Roman"/>
              </a:rPr>
              <a:t>, </a:t>
            </a:r>
            <a:r>
              <a:rPr lang="en-GB" sz="2800">
                <a:ea typeface="Calibri"/>
                <a:cs typeface="Times New Roman"/>
              </a:rPr>
              <a:t>Selbstbestimmung</a:t>
            </a:r>
            <a:r>
              <a:rPr lang="en-GB" sz="2800">
                <a:ea typeface="Calibri"/>
                <a:cs typeface="Times New Roman"/>
              </a:rPr>
              <a:t>, </a:t>
            </a:r>
            <a:r>
              <a:rPr lang="en-GB" sz="2800">
                <a:ea typeface="Calibri"/>
                <a:cs typeface="Times New Roman"/>
              </a:rPr>
              <a:t>Vernetzung</a:t>
            </a:r>
            <a:r>
              <a:rPr lang="en-GB" sz="2800">
                <a:ea typeface="Calibri"/>
                <a:cs typeface="Times New Roman"/>
              </a:rPr>
              <a:t> und </a:t>
            </a:r>
            <a:r>
              <a:rPr lang="en-GB" sz="2800">
                <a:ea typeface="Calibri"/>
                <a:cs typeface="Times New Roman"/>
              </a:rPr>
              <a:t>Stärkung</a:t>
            </a:r>
            <a:r>
              <a:rPr lang="en-GB" sz="2800">
                <a:ea typeface="Calibri"/>
                <a:cs typeface="Times New Roman"/>
              </a:rPr>
              <a:t> der </a:t>
            </a:r>
            <a:r>
              <a:rPr lang="en-GB" sz="2800">
                <a:ea typeface="Calibri"/>
                <a:cs typeface="Times New Roman"/>
              </a:rPr>
              <a:t>gesellschaftspolitischen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Teilhabe</a:t>
            </a:r>
            <a:r>
              <a:rPr lang="en-GB" sz="2800">
                <a:ea typeface="Calibri"/>
                <a:cs typeface="Times New Roman"/>
              </a:rPr>
              <a:t> von People of Colour</a:t>
            </a:r>
            <a:endParaRPr/>
          </a:p>
          <a:p>
            <a:pPr algn="just">
              <a:defRPr/>
            </a:pPr>
            <a:endParaRPr lang="de-DE" sz="2800">
              <a:ea typeface="Calibri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GB" sz="2800">
                <a:ea typeface="Calibri"/>
                <a:cs typeface="Times New Roman"/>
              </a:rPr>
              <a:t>Schaffung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eines</a:t>
            </a:r>
            <a:r>
              <a:rPr lang="en-GB" sz="2800">
                <a:ea typeface="Calibri"/>
                <a:cs typeface="Times New Roman"/>
              </a:rPr>
              <a:t> Dialogs </a:t>
            </a:r>
            <a:r>
              <a:rPr lang="en-GB" sz="2800">
                <a:ea typeface="Calibri"/>
                <a:cs typeface="Times New Roman"/>
              </a:rPr>
              <a:t>zwischen</a:t>
            </a:r>
            <a:r>
              <a:rPr lang="en-GB" sz="2800">
                <a:ea typeface="Calibri"/>
                <a:cs typeface="Times New Roman"/>
              </a:rPr>
              <a:t> People of </a:t>
            </a:r>
            <a:r>
              <a:rPr lang="en-GB" sz="2800">
                <a:ea typeface="Calibri"/>
                <a:cs typeface="Times New Roman"/>
              </a:rPr>
              <a:t>Color</a:t>
            </a:r>
            <a:r>
              <a:rPr lang="en-GB" sz="2800">
                <a:ea typeface="Calibri"/>
                <a:cs typeface="Times New Roman"/>
              </a:rPr>
              <a:t> und </a:t>
            </a:r>
            <a:r>
              <a:rPr lang="en-GB" sz="2800">
                <a:ea typeface="Calibri"/>
                <a:cs typeface="Times New Roman"/>
              </a:rPr>
              <a:t>Mitgliedern</a:t>
            </a:r>
            <a:r>
              <a:rPr lang="en-GB" sz="2800">
                <a:ea typeface="Calibri"/>
                <a:cs typeface="Times New Roman"/>
              </a:rPr>
              <a:t> der </a:t>
            </a:r>
            <a:r>
              <a:rPr lang="en-GB" sz="2800">
                <a:ea typeface="Calibri"/>
                <a:cs typeface="Times New Roman"/>
              </a:rPr>
              <a:t>Mehrheitsgesellschaft</a:t>
            </a:r>
            <a:endParaRPr lang="en-GB" sz="2800">
              <a:ea typeface="Calibri"/>
              <a:cs typeface="Times New Roman"/>
            </a:endParaRPr>
          </a:p>
          <a:p>
            <a:pPr algn="just">
              <a:defRPr/>
            </a:pPr>
            <a:endParaRPr lang="de-DE" sz="2800">
              <a:ea typeface="Calibri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2800">
                <a:ea typeface="Calibri"/>
                <a:cs typeface="Times New Roman"/>
              </a:rPr>
              <a:t>Power-Sharing-Ansatz: </a:t>
            </a:r>
            <a:r>
              <a:rPr lang="en-US" sz="2800">
                <a:ea typeface="Calibri"/>
                <a:cs typeface="Times New Roman"/>
              </a:rPr>
              <a:t>Kritik</a:t>
            </a:r>
            <a:r>
              <a:rPr lang="en-US" sz="2800">
                <a:ea typeface="Calibri"/>
                <a:cs typeface="Times New Roman"/>
              </a:rPr>
              <a:t> an </a:t>
            </a:r>
            <a:r>
              <a:rPr lang="en-US" sz="2800">
                <a:ea typeface="Calibri"/>
                <a:cs typeface="Times New Roman"/>
              </a:rPr>
              <a:t>sozialer</a:t>
            </a:r>
            <a:r>
              <a:rPr lang="en-US" sz="2800">
                <a:ea typeface="Calibri"/>
                <a:cs typeface="Times New Roman"/>
              </a:rPr>
              <a:t> </a:t>
            </a:r>
            <a:r>
              <a:rPr lang="en-US" sz="2800">
                <a:ea typeface="Calibri"/>
                <a:cs typeface="Times New Roman"/>
              </a:rPr>
              <a:t>Ungleichheit</a:t>
            </a:r>
            <a:r>
              <a:rPr lang="en-US" sz="2800">
                <a:ea typeface="Calibri"/>
                <a:cs typeface="Times New Roman"/>
              </a:rPr>
              <a:t> in </a:t>
            </a:r>
            <a:r>
              <a:rPr lang="en-US" sz="2800">
                <a:ea typeface="Calibri"/>
                <a:cs typeface="Times New Roman"/>
              </a:rPr>
              <a:t>Bezug</a:t>
            </a:r>
            <a:r>
              <a:rPr lang="en-US" sz="2800">
                <a:ea typeface="Calibri"/>
                <a:cs typeface="Times New Roman"/>
              </a:rPr>
              <a:t> auf </a:t>
            </a:r>
            <a:r>
              <a:rPr lang="en-US" sz="2800">
                <a:ea typeface="Calibri"/>
                <a:cs typeface="Times New Roman"/>
              </a:rPr>
              <a:t>Ressourcen</a:t>
            </a:r>
            <a:r>
              <a:rPr lang="en-US" sz="2800">
                <a:ea typeface="Calibri"/>
                <a:cs typeface="Times New Roman"/>
              </a:rPr>
              <a:t>, </a:t>
            </a:r>
            <a:r>
              <a:rPr lang="en-US" sz="2800">
                <a:ea typeface="Calibri"/>
                <a:cs typeface="Times New Roman"/>
              </a:rPr>
              <a:t>Privilegien</a:t>
            </a:r>
            <a:r>
              <a:rPr lang="en-US" sz="2800">
                <a:ea typeface="Calibri"/>
                <a:cs typeface="Times New Roman"/>
              </a:rPr>
              <a:t> und </a:t>
            </a:r>
            <a:r>
              <a:rPr lang="en-US" sz="2800">
                <a:ea typeface="Calibri"/>
                <a:cs typeface="Times New Roman"/>
              </a:rPr>
              <a:t>Macht</a:t>
            </a:r>
            <a:r>
              <a:rPr lang="en-US" sz="2800">
                <a:ea typeface="Calibri"/>
                <a:cs typeface="Times New Roman"/>
              </a:rPr>
              <a:t>, </a:t>
            </a:r>
            <a:r>
              <a:rPr lang="en-US" sz="2800">
                <a:ea typeface="Calibri"/>
                <a:cs typeface="Times New Roman"/>
              </a:rPr>
              <a:t>Machtteilung</a:t>
            </a:r>
            <a:r>
              <a:rPr lang="en-US" sz="2800">
                <a:ea typeface="Calibri"/>
                <a:cs typeface="Times New Roman"/>
              </a:rPr>
              <a:t> (</a:t>
            </a:r>
            <a:r>
              <a:rPr lang="en-US" sz="2800">
                <a:ea typeface="Calibri"/>
                <a:cs typeface="Times New Roman"/>
              </a:rPr>
              <a:t>Umverteilung</a:t>
            </a:r>
            <a:r>
              <a:rPr lang="en-US" sz="2800">
                <a:ea typeface="Calibri"/>
                <a:cs typeface="Times New Roman"/>
              </a:rPr>
              <a:t> der </a:t>
            </a:r>
            <a:r>
              <a:rPr lang="en-US" sz="2800">
                <a:ea typeface="Calibri"/>
                <a:cs typeface="Times New Roman"/>
              </a:rPr>
              <a:t>Macht</a:t>
            </a:r>
            <a:r>
              <a:rPr lang="en-US" sz="2800">
                <a:ea typeface="Calibri"/>
                <a:cs typeface="Times New Roman"/>
              </a:rPr>
              <a:t>) </a:t>
            </a:r>
            <a:r>
              <a:rPr lang="en-US" sz="2800">
                <a:ea typeface="Calibri"/>
                <a:cs typeface="Times New Roman"/>
              </a:rPr>
              <a:t>seitens</a:t>
            </a:r>
            <a:r>
              <a:rPr lang="en-US" sz="2800">
                <a:ea typeface="Calibri"/>
                <a:cs typeface="Times New Roman"/>
              </a:rPr>
              <a:t> der </a:t>
            </a:r>
            <a:r>
              <a:rPr lang="en-US" sz="2800">
                <a:ea typeface="Calibri"/>
                <a:cs typeface="Times New Roman"/>
              </a:rPr>
              <a:t>weißen</a:t>
            </a:r>
            <a:r>
              <a:rPr lang="en-US" sz="2800">
                <a:ea typeface="Calibri"/>
                <a:cs typeface="Times New Roman"/>
              </a:rPr>
              <a:t> </a:t>
            </a:r>
            <a:r>
              <a:rPr lang="en-US" sz="2800">
                <a:ea typeface="Calibri"/>
                <a:cs typeface="Times New Roman"/>
              </a:rPr>
              <a:t>dominanten</a:t>
            </a:r>
            <a:r>
              <a:rPr lang="en-US" sz="2800">
                <a:ea typeface="Calibri"/>
                <a:cs typeface="Times New Roman"/>
              </a:rPr>
              <a:t> Gesellschaft. </a:t>
            </a:r>
            <a:br>
              <a:rPr lang="en-US" sz="2800">
                <a:ea typeface="Calibri"/>
                <a:cs typeface="Times New Roman"/>
              </a:rPr>
            </a:b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en-GB" sz="2800">
                <a:ea typeface="Calibri"/>
                <a:cs typeface="Times New Roman"/>
              </a:rPr>
              <a:t>Der “Critical Whiteness”-Ansatz der Critical Whiteness Studies </a:t>
            </a:r>
            <a:r>
              <a:rPr lang="en-GB" sz="2800">
                <a:ea typeface="Calibri"/>
                <a:cs typeface="Times New Roman"/>
              </a:rPr>
              <a:t>aus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dem</a:t>
            </a:r>
            <a:r>
              <a:rPr lang="en-GB" sz="2800">
                <a:ea typeface="Calibri"/>
                <a:cs typeface="Times New Roman"/>
              </a:rPr>
              <a:t> US-</a:t>
            </a:r>
            <a:r>
              <a:rPr lang="en-GB" sz="2800">
                <a:ea typeface="Calibri"/>
                <a:cs typeface="Times New Roman"/>
              </a:rPr>
              <a:t>amerikanischen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Kontext</a:t>
            </a:r>
            <a:r>
              <a:rPr lang="en-GB" sz="2800">
                <a:ea typeface="Calibri"/>
                <a:cs typeface="Times New Roman"/>
              </a:rPr>
              <a:t> (</a:t>
            </a:r>
            <a:r>
              <a:rPr lang="en-GB" sz="2800">
                <a:ea typeface="Calibri"/>
                <a:cs typeface="Times New Roman"/>
              </a:rPr>
              <a:t>kritische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Erweiterung</a:t>
            </a:r>
            <a:r>
              <a:rPr lang="en-GB" sz="2800">
                <a:ea typeface="Calibri"/>
                <a:cs typeface="Times New Roman"/>
              </a:rPr>
              <a:t> des </a:t>
            </a:r>
            <a:r>
              <a:rPr lang="en-GB" sz="2800">
                <a:ea typeface="Calibri"/>
                <a:cs typeface="Times New Roman"/>
              </a:rPr>
              <a:t>Blicks</a:t>
            </a:r>
            <a:r>
              <a:rPr lang="en-GB" sz="2800">
                <a:ea typeface="Calibri"/>
                <a:cs typeface="Times New Roman"/>
              </a:rPr>
              <a:t> von </a:t>
            </a:r>
            <a:r>
              <a:rPr lang="en-GB" sz="2800">
                <a:ea typeface="Calibri"/>
                <a:cs typeface="Times New Roman"/>
              </a:rPr>
              <a:t>Rassismusbetroffenen</a:t>
            </a:r>
            <a:r>
              <a:rPr lang="en-GB" sz="2800">
                <a:ea typeface="Calibri"/>
                <a:cs typeface="Times New Roman"/>
              </a:rPr>
              <a:t>, </a:t>
            </a:r>
            <a:r>
              <a:rPr lang="en-GB" sz="2800">
                <a:ea typeface="Calibri"/>
                <a:cs typeface="Times New Roman"/>
              </a:rPr>
              <a:t>wie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sie</a:t>
            </a:r>
            <a:r>
              <a:rPr lang="en-GB" sz="2800">
                <a:ea typeface="Calibri"/>
                <a:cs typeface="Times New Roman"/>
              </a:rPr>
              <a:t> in Black Studies </a:t>
            </a:r>
            <a:r>
              <a:rPr lang="en-GB" sz="2800">
                <a:ea typeface="Calibri"/>
                <a:cs typeface="Times New Roman"/>
              </a:rPr>
              <a:t>vertreten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sind</a:t>
            </a:r>
            <a:r>
              <a:rPr lang="en-GB" sz="2800">
                <a:ea typeface="Calibri"/>
                <a:cs typeface="Times New Roman"/>
              </a:rPr>
              <a:t>, auf die </a:t>
            </a:r>
            <a:r>
              <a:rPr lang="en-GB" sz="2800">
                <a:ea typeface="Calibri"/>
                <a:cs typeface="Times New Roman"/>
              </a:rPr>
              <a:t>rassistische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weiße</a:t>
            </a:r>
            <a:r>
              <a:rPr lang="en-GB" sz="2800">
                <a:ea typeface="Calibri"/>
                <a:cs typeface="Times New Roman"/>
              </a:rPr>
              <a:t> Gesellschaft und </a:t>
            </a:r>
            <a:r>
              <a:rPr lang="en-GB" sz="2800">
                <a:ea typeface="Calibri"/>
                <a:cs typeface="Times New Roman"/>
              </a:rPr>
              <a:t>ihre</a:t>
            </a:r>
            <a:r>
              <a:rPr lang="en-GB" sz="2800">
                <a:ea typeface="Calibri"/>
                <a:cs typeface="Times New Roman"/>
              </a:rPr>
              <a:t> </a:t>
            </a:r>
            <a:r>
              <a:rPr lang="en-GB" sz="2800">
                <a:ea typeface="Calibri"/>
                <a:cs typeface="Times New Roman"/>
              </a:rPr>
              <a:t>Akteur:innen</a:t>
            </a:r>
            <a:r>
              <a:rPr lang="en-GB" sz="2800">
                <a:ea typeface="Calibri"/>
                <a:cs typeface="Times New Roman"/>
              </a:rPr>
              <a:t>). </a:t>
            </a:r>
            <a:br>
              <a:rPr lang="en-GB" sz="2800">
                <a:ea typeface="Calibri"/>
                <a:cs typeface="Times New Roman"/>
              </a:rPr>
            </a:br>
            <a:endParaRPr lang="de-DE" sz="2000"/>
          </a:p>
          <a:p>
            <a:pPr algn="just"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/>
          </a:p>
        </p:txBody>
      </p:sp>
      <p:sp>
        <p:nvSpPr>
          <p:cNvPr id="6" name="Textfeld 5" hidden="0"/>
          <p:cNvSpPr txBox="1"/>
          <p:nvPr isPhoto="0" userDrawn="0"/>
        </p:nvSpPr>
        <p:spPr bwMode="auto">
          <a:xfrm>
            <a:off x="609600" y="8496300"/>
            <a:ext cx="132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900"/>
              <a:t>Halil</a:t>
            </a:r>
            <a:r>
              <a:rPr lang="en-GB" sz="900"/>
              <a:t> Can 2013. Empowerment </a:t>
            </a:r>
            <a:r>
              <a:rPr lang="en-GB" sz="900"/>
              <a:t>aus</a:t>
            </a:r>
            <a:r>
              <a:rPr lang="en-GB" sz="900"/>
              <a:t> der People of </a:t>
            </a:r>
            <a:r>
              <a:rPr lang="en-GB" sz="900"/>
              <a:t>Color-Perspektive</a:t>
            </a:r>
            <a:r>
              <a:rPr lang="en-GB" sz="900"/>
              <a:t> </a:t>
            </a:r>
            <a:r>
              <a:rPr lang="en-GB" sz="900"/>
              <a:t>Reflexionen</a:t>
            </a:r>
            <a:r>
              <a:rPr lang="en-GB" sz="900"/>
              <a:t> und </a:t>
            </a:r>
            <a:r>
              <a:rPr lang="en-GB" sz="900"/>
              <a:t>Empfehlungen</a:t>
            </a:r>
            <a:r>
              <a:rPr lang="en-GB" sz="900"/>
              <a:t> </a:t>
            </a:r>
            <a:r>
              <a:rPr lang="en-GB" sz="900"/>
              <a:t>zur</a:t>
            </a:r>
            <a:r>
              <a:rPr lang="en-GB" sz="900"/>
              <a:t> </a:t>
            </a:r>
            <a:r>
              <a:rPr lang="en-GB" sz="900"/>
              <a:t>Durchführung</a:t>
            </a:r>
            <a:r>
              <a:rPr lang="en-GB" sz="900"/>
              <a:t> von Empowerment-Workshops </a:t>
            </a:r>
            <a:r>
              <a:rPr lang="en-GB" sz="900"/>
              <a:t>gegen</a:t>
            </a:r>
            <a:r>
              <a:rPr lang="en-GB" sz="900"/>
              <a:t> </a:t>
            </a:r>
            <a:r>
              <a:rPr lang="en-GB" sz="900"/>
              <a:t>Rassismus</a:t>
            </a:r>
            <a:r>
              <a:rPr lang="en-GB" sz="900"/>
              <a:t>, </a:t>
            </a:r>
            <a:r>
              <a:rPr lang="de-DE" sz="900">
                <a:latin typeface="Calibri"/>
              </a:rPr>
              <a:t>Senatsverwaltung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Integration, Arbeit und Soziales</a:t>
            </a:r>
            <a:br>
              <a:rPr lang="de-DE" sz="900">
                <a:latin typeface="Calibri"/>
              </a:rPr>
            </a:br>
            <a:r>
              <a:rPr lang="de-DE" sz="900">
                <a:latin typeface="Calibri"/>
              </a:rPr>
              <a:t>Landesstelle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Gleichbehandlung – gegen Diskriminierung (LADS). Seite </a:t>
            </a:r>
            <a:r>
              <a:rPr lang="en-GB" sz="900"/>
              <a:t>11-12. </a:t>
            </a:r>
            <a:r>
              <a:rPr lang="en-GB" sz="900" u="sng">
                <a:hlinkClick r:id="rId2" tooltip="https://www.eccar.info/sites/default/files/document/empowerment_webbroschuere_barrierefrei.pdf"/>
              </a:rPr>
              <a:t>https://www.eccar.info/sites/default/files/document/empowerment_webbroschuere_barrierefrei.pdf</a:t>
            </a:r>
            <a:r>
              <a:rPr lang="en-GB" sz="900"/>
              <a:t>. </a:t>
            </a:r>
            <a:r>
              <a:rPr lang="en-GB" sz="900"/>
              <a:t>Zugriff</a:t>
            </a:r>
            <a:r>
              <a:rPr lang="en-GB" sz="900"/>
              <a:t>: 27. </a:t>
            </a:r>
            <a:r>
              <a:rPr lang="en-GB" sz="900"/>
              <a:t>Oktober</a:t>
            </a:r>
            <a:r>
              <a:rPr lang="en-GB" sz="900"/>
              <a:t> 2022. </a:t>
            </a:r>
            <a:endParaRPr/>
          </a:p>
        </p:txBody>
      </p:sp>
      <p:cxnSp>
        <p:nvCxnSpPr>
          <p:cNvPr id="2" name="Straight Connector 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feld 2" hidden="0"/>
          <p:cNvSpPr txBox="1"/>
          <p:nvPr isPhoto="0" userDrawn="0"/>
        </p:nvSpPr>
        <p:spPr bwMode="auto">
          <a:xfrm>
            <a:off x="645161" y="240690"/>
            <a:ext cx="1577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chemeClr val="tx2"/>
                </a:solidFill>
              </a:rPr>
              <a:t>Beispiel: HAKRA Empowerment Konzept </a:t>
            </a:r>
            <a:br>
              <a:rPr lang="de-DE" sz="4000" b="1">
                <a:solidFill>
                  <a:schemeClr val="tx2"/>
                </a:solidFill>
              </a:rPr>
            </a:br>
            <a:r>
              <a:rPr lang="de-DE" sz="4000" b="1">
                <a:solidFill>
                  <a:schemeClr val="tx2"/>
                </a:solidFill>
              </a:rPr>
              <a:t>(Empowerment-Ansatz aus der PoC-Perspektive) (2)</a:t>
            </a:r>
            <a:br>
              <a:rPr lang="de-DE" sz="4000" b="1">
                <a:solidFill>
                  <a:schemeClr val="tx2"/>
                </a:solidFill>
              </a:rPr>
            </a:br>
            <a:endParaRPr/>
          </a:p>
        </p:txBody>
      </p:sp>
      <p:sp>
        <p:nvSpPr>
          <p:cNvPr id="5" name="Textfeld 4" hidden="0"/>
          <p:cNvSpPr txBox="1"/>
          <p:nvPr isPhoto="0" userDrawn="0"/>
        </p:nvSpPr>
        <p:spPr bwMode="auto">
          <a:xfrm>
            <a:off x="1066800" y="2337112"/>
            <a:ext cx="12725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/>
              <a:t>Leitprinzipien</a:t>
            </a:r>
            <a:br>
              <a:rPr lang="en-GB" sz="2800"/>
            </a:b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en-GB" sz="2800"/>
              <a:t>Sensibilisierung</a:t>
            </a:r>
            <a:r>
              <a:rPr lang="en-GB" sz="2800"/>
              <a:t> und </a:t>
            </a:r>
            <a:r>
              <a:rPr lang="en-GB" sz="2800"/>
              <a:t>Visualisierung</a:t>
            </a:r>
            <a:r>
              <a:rPr lang="en-GB" sz="2800"/>
              <a:t> und </a:t>
            </a:r>
            <a:r>
              <a:rPr lang="en-GB" sz="2800"/>
              <a:t>schließlich</a:t>
            </a:r>
            <a:r>
              <a:rPr lang="en-GB" sz="2800"/>
              <a:t> (Re-)</a:t>
            </a:r>
            <a:r>
              <a:rPr lang="en-GB" sz="2800"/>
              <a:t>Aktivierung</a:t>
            </a:r>
            <a:r>
              <a:rPr lang="en-GB" sz="2800"/>
              <a:t> von (</a:t>
            </a:r>
            <a:r>
              <a:rPr lang="en-GB" sz="2800"/>
              <a:t>eigenen</a:t>
            </a:r>
            <a:r>
              <a:rPr lang="en-GB" sz="2800"/>
              <a:t>) </a:t>
            </a:r>
            <a:r>
              <a:rPr lang="en-GB" sz="2800"/>
              <a:t>Ressourcen</a:t>
            </a:r>
            <a:r>
              <a:rPr lang="en-GB" sz="2800"/>
              <a:t> </a:t>
            </a:r>
            <a:br>
              <a:rPr lang="en-GB" sz="2800"/>
            </a:br>
            <a:r>
              <a:rPr lang="en-GB" sz="2800"/>
              <a:t>Schaffung</a:t>
            </a:r>
            <a:r>
              <a:rPr lang="en-GB" sz="2800"/>
              <a:t> von </a:t>
            </a:r>
            <a:r>
              <a:rPr lang="en-GB" sz="2800"/>
              <a:t>multigeschützten</a:t>
            </a:r>
            <a:r>
              <a:rPr lang="en-GB" sz="2800"/>
              <a:t> </a:t>
            </a:r>
            <a:r>
              <a:rPr lang="en-GB" sz="2800"/>
              <a:t>Räumen</a:t>
            </a:r>
            <a:r>
              <a:rPr lang="en-GB" sz="2800"/>
              <a:t> von und für People of Colour, in </a:t>
            </a:r>
            <a:r>
              <a:rPr lang="en-GB" sz="2800"/>
              <a:t>denen</a:t>
            </a:r>
            <a:r>
              <a:rPr lang="en-GB" sz="2800"/>
              <a:t> Dialog und </a:t>
            </a:r>
            <a:r>
              <a:rPr lang="en-GB" sz="2800"/>
              <a:t>solidarischer</a:t>
            </a:r>
            <a:r>
              <a:rPr lang="en-GB" sz="2800"/>
              <a:t> Dialog </a:t>
            </a:r>
            <a:r>
              <a:rPr lang="en-GB" sz="2800"/>
              <a:t>erlebbar</a:t>
            </a:r>
            <a:r>
              <a:rPr lang="en-GB" sz="2800"/>
              <a:t> </a:t>
            </a:r>
            <a:r>
              <a:rPr lang="en-GB" sz="2800"/>
              <a:t>werden</a:t>
            </a:r>
            <a:r>
              <a:rPr lang="en-GB" sz="2800"/>
              <a:t> </a:t>
            </a:r>
            <a:r>
              <a:rPr lang="en-GB" sz="2800"/>
              <a:t>können</a:t>
            </a:r>
            <a:r>
              <a:rPr lang="en-GB" sz="2800"/>
              <a:t> </a:t>
            </a:r>
            <a:br>
              <a:rPr lang="en-GB" sz="2800"/>
            </a:br>
            <a:r>
              <a:rPr lang="en-GB" sz="2800"/>
              <a:t>Prinzip</a:t>
            </a:r>
            <a:r>
              <a:rPr lang="en-GB" sz="2800"/>
              <a:t> der </a:t>
            </a:r>
            <a:r>
              <a:rPr lang="en-GB" sz="2800"/>
              <a:t>Gleichheit</a:t>
            </a:r>
            <a:r>
              <a:rPr lang="en-GB" sz="2800"/>
              <a:t> in der </a:t>
            </a:r>
            <a:r>
              <a:rPr lang="en-GB" sz="2800"/>
              <a:t>Vielfalt</a:t>
            </a:r>
            <a:r>
              <a:rPr lang="en-GB" sz="2800"/>
              <a:t> und </a:t>
            </a:r>
            <a:r>
              <a:rPr lang="en-GB" sz="2800"/>
              <a:t>Vielfalt</a:t>
            </a:r>
            <a:r>
              <a:rPr lang="en-GB" sz="2800"/>
              <a:t> in der </a:t>
            </a:r>
            <a:r>
              <a:rPr lang="en-GB" sz="2800"/>
              <a:t>Gleichheit</a:t>
            </a:r>
            <a:r>
              <a:rPr lang="en-GB" sz="2800"/>
              <a:t> (</a:t>
            </a:r>
            <a:r>
              <a:rPr lang="en-GB" sz="2800"/>
              <a:t>jede:r</a:t>
            </a:r>
            <a:r>
              <a:rPr lang="en-GB" sz="2800"/>
              <a:t> in der </a:t>
            </a:r>
            <a:r>
              <a:rPr lang="en-GB" sz="2800"/>
              <a:t>Vielfalt</a:t>
            </a:r>
            <a:r>
              <a:rPr lang="en-GB" sz="2800"/>
              <a:t> </a:t>
            </a:r>
            <a:r>
              <a:rPr lang="en-GB" sz="2800"/>
              <a:t>ist</a:t>
            </a:r>
            <a:r>
              <a:rPr lang="en-GB" sz="2800"/>
              <a:t> </a:t>
            </a:r>
            <a:r>
              <a:rPr lang="en-GB" sz="2800"/>
              <a:t>anders</a:t>
            </a:r>
            <a:r>
              <a:rPr lang="en-GB" sz="2800"/>
              <a:t> und </a:t>
            </a:r>
            <a:r>
              <a:rPr lang="en-GB" sz="2800"/>
              <a:t>kann</a:t>
            </a:r>
            <a:r>
              <a:rPr lang="en-GB" sz="2800"/>
              <a:t> </a:t>
            </a:r>
            <a:r>
              <a:rPr lang="en-GB" sz="2800"/>
              <a:t>gleichzeitig</a:t>
            </a:r>
            <a:r>
              <a:rPr lang="en-GB" sz="2800"/>
              <a:t> </a:t>
            </a:r>
            <a:r>
              <a:rPr lang="en-GB" sz="2800"/>
              <a:t>ähnlich</a:t>
            </a:r>
            <a:r>
              <a:rPr lang="en-GB" sz="2800"/>
              <a:t> sein) – "</a:t>
            </a:r>
            <a:r>
              <a:rPr lang="en-GB" sz="2800"/>
              <a:t>Multiperspektivität</a:t>
            </a:r>
            <a:r>
              <a:rPr lang="en-GB" sz="2800"/>
              <a:t>" und "</a:t>
            </a:r>
            <a:r>
              <a:rPr lang="en-GB" sz="2800"/>
              <a:t>Transkulturalität</a:t>
            </a:r>
            <a:r>
              <a:rPr lang="en-GB" sz="2800"/>
              <a:t>" </a:t>
            </a:r>
            <a:br>
              <a:rPr lang="en-GB" sz="2800"/>
            </a:br>
            <a:r>
              <a:rPr lang="en-GB" sz="2800"/>
              <a:t> </a:t>
            </a:r>
            <a:r>
              <a:rPr lang="en-GB" sz="2800"/>
              <a:t>Konzept</a:t>
            </a:r>
            <a:r>
              <a:rPr lang="en-GB" sz="2800"/>
              <a:t> der </a:t>
            </a:r>
            <a:r>
              <a:rPr lang="en-GB" sz="2800"/>
              <a:t>Prozessorientierung</a:t>
            </a:r>
            <a:r>
              <a:rPr lang="en-GB" sz="2800"/>
              <a:t> (</a:t>
            </a:r>
            <a:r>
              <a:rPr lang="en-GB" sz="2800"/>
              <a:t>nichts</a:t>
            </a:r>
            <a:r>
              <a:rPr lang="en-GB" sz="2800"/>
              <a:t> </a:t>
            </a:r>
            <a:r>
              <a:rPr lang="en-GB" sz="2800"/>
              <a:t>ist</a:t>
            </a:r>
            <a:r>
              <a:rPr lang="en-GB" sz="2800"/>
              <a:t> </a:t>
            </a:r>
            <a:r>
              <a:rPr lang="en-GB" sz="2800"/>
              <a:t>statisch</a:t>
            </a:r>
            <a:r>
              <a:rPr lang="en-GB" sz="2800"/>
              <a:t>, </a:t>
            </a:r>
            <a:r>
              <a:rPr lang="en-GB" sz="2800"/>
              <a:t>somit</a:t>
            </a:r>
            <a:r>
              <a:rPr lang="en-GB" sz="2800"/>
              <a:t> </a:t>
            </a:r>
            <a:r>
              <a:rPr lang="en-GB" sz="2800"/>
              <a:t>ist</a:t>
            </a:r>
            <a:r>
              <a:rPr lang="en-GB" sz="2800"/>
              <a:t> </a:t>
            </a:r>
            <a:r>
              <a:rPr lang="en-GB" sz="2800"/>
              <a:t>alles</a:t>
            </a:r>
            <a:r>
              <a:rPr lang="en-GB" sz="2800"/>
              <a:t> in </a:t>
            </a:r>
            <a:r>
              <a:rPr lang="en-GB" sz="2800"/>
              <a:t>Bewegung</a:t>
            </a:r>
            <a:r>
              <a:rPr lang="en-GB" sz="2800"/>
              <a:t> und </a:t>
            </a:r>
            <a:r>
              <a:rPr lang="en-GB" sz="2800"/>
              <a:t>veränderbar</a:t>
            </a:r>
            <a:r>
              <a:rPr lang="en-GB" sz="2800"/>
              <a:t>)</a:t>
            </a:r>
            <a:br>
              <a:rPr lang="en-GB" sz="2800"/>
            </a:br>
            <a:r>
              <a:rPr lang="en-GB" sz="2800"/>
              <a:t>Ganzheitliche</a:t>
            </a:r>
            <a:r>
              <a:rPr lang="en-GB" sz="2800"/>
              <a:t> </a:t>
            </a:r>
            <a:r>
              <a:rPr lang="en-GB" sz="2800"/>
              <a:t>Perspektive</a:t>
            </a:r>
            <a:r>
              <a:rPr lang="en-GB" sz="2800"/>
              <a:t> </a:t>
            </a:r>
            <a:r>
              <a:rPr lang="en-GB" sz="2800"/>
              <a:t>zukunftsorientiert</a:t>
            </a:r>
            <a:r>
              <a:rPr lang="en-GB" sz="2800"/>
              <a:t> und </a:t>
            </a:r>
            <a:r>
              <a:rPr lang="en-GB" sz="2800"/>
              <a:t>doch</a:t>
            </a:r>
            <a:r>
              <a:rPr lang="en-GB" sz="2800"/>
              <a:t> </a:t>
            </a:r>
            <a:r>
              <a:rPr lang="en-GB" sz="2800"/>
              <a:t>vergangenheitsbewusst</a:t>
            </a:r>
            <a:r>
              <a:rPr lang="en-GB" sz="2800"/>
              <a:t> (</a:t>
            </a:r>
            <a:r>
              <a:rPr lang="en-GB" sz="2800"/>
              <a:t>Generationenband</a:t>
            </a:r>
            <a:r>
              <a:rPr lang="en-GB" sz="2800"/>
              <a:t>)</a:t>
            </a:r>
            <a:br>
              <a:rPr lang="en-GB" sz="2800"/>
            </a:br>
            <a:r>
              <a:rPr lang="en-GB" sz="2800"/>
              <a:t>Vernetzung</a:t>
            </a:r>
            <a:r>
              <a:rPr lang="en-GB" sz="2800"/>
              <a:t> und </a:t>
            </a:r>
            <a:r>
              <a:rPr lang="en-GB" sz="2800"/>
              <a:t>Austausch</a:t>
            </a:r>
            <a:r>
              <a:rPr lang="en-GB" sz="2800"/>
              <a:t> ("</a:t>
            </a:r>
            <a:r>
              <a:rPr lang="en-GB" sz="2800"/>
              <a:t>kollektiver</a:t>
            </a:r>
            <a:r>
              <a:rPr lang="en-GB" sz="2800"/>
              <a:t> Aufbau von </a:t>
            </a:r>
            <a:r>
              <a:rPr lang="en-GB" sz="2800"/>
              <a:t>Ressourcen</a:t>
            </a:r>
            <a:r>
              <a:rPr lang="en-GB" sz="2800"/>
              <a:t>")</a:t>
            </a:r>
            <a:br>
              <a:rPr lang="en-GB" sz="2800"/>
            </a:b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9" name="Textfeld 8" hidden="0"/>
          <p:cNvSpPr txBox="1"/>
          <p:nvPr isPhoto="0" userDrawn="0"/>
        </p:nvSpPr>
        <p:spPr bwMode="auto">
          <a:xfrm>
            <a:off x="990604" y="8441974"/>
            <a:ext cx="1386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/>
              <a:t>Halil</a:t>
            </a:r>
            <a:r>
              <a:rPr lang="en-GB" sz="900"/>
              <a:t> Can 2013. Empowerment </a:t>
            </a:r>
            <a:r>
              <a:rPr lang="en-GB" sz="900"/>
              <a:t>aus</a:t>
            </a:r>
            <a:r>
              <a:rPr lang="en-GB" sz="900"/>
              <a:t> der People of </a:t>
            </a:r>
            <a:r>
              <a:rPr lang="en-GB" sz="900"/>
              <a:t>Color-Perspektive</a:t>
            </a:r>
            <a:r>
              <a:rPr lang="en-GB" sz="900"/>
              <a:t> </a:t>
            </a:r>
            <a:r>
              <a:rPr lang="en-GB" sz="900"/>
              <a:t>Reflexionen</a:t>
            </a:r>
            <a:r>
              <a:rPr lang="en-GB" sz="900"/>
              <a:t> und </a:t>
            </a:r>
            <a:r>
              <a:rPr lang="en-GB" sz="900"/>
              <a:t>Empfehlungen</a:t>
            </a:r>
            <a:r>
              <a:rPr lang="en-GB" sz="900"/>
              <a:t> </a:t>
            </a:r>
            <a:r>
              <a:rPr lang="en-GB" sz="900"/>
              <a:t>zur</a:t>
            </a:r>
            <a:r>
              <a:rPr lang="en-GB" sz="900"/>
              <a:t> </a:t>
            </a:r>
            <a:r>
              <a:rPr lang="en-GB" sz="900"/>
              <a:t>Durchführung</a:t>
            </a:r>
            <a:r>
              <a:rPr lang="en-GB" sz="900"/>
              <a:t> von Empowerment-Workshops </a:t>
            </a:r>
            <a:r>
              <a:rPr lang="en-GB" sz="900"/>
              <a:t>gegen</a:t>
            </a:r>
            <a:r>
              <a:rPr lang="en-GB" sz="900"/>
              <a:t> </a:t>
            </a:r>
            <a:r>
              <a:rPr lang="en-GB" sz="900"/>
              <a:t>Rassismus</a:t>
            </a:r>
            <a:r>
              <a:rPr lang="en-GB" sz="900"/>
              <a:t>, </a:t>
            </a:r>
            <a:r>
              <a:rPr lang="de-DE" sz="900">
                <a:latin typeface="Calibri"/>
              </a:rPr>
              <a:t>Senatsverwaltung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Integration, Arbeit und Soziales</a:t>
            </a:r>
            <a:br>
              <a:rPr lang="de-DE" sz="900">
                <a:latin typeface="Calibri"/>
              </a:rPr>
            </a:br>
            <a:r>
              <a:rPr lang="de-DE" sz="900">
                <a:latin typeface="Calibri"/>
              </a:rPr>
              <a:t>Landesstelle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Gleichbehandlung – gegen Diskriminierung (LADS). Seite </a:t>
            </a:r>
            <a:r>
              <a:rPr lang="en-GB" sz="900"/>
              <a:t>11-12. </a:t>
            </a:r>
            <a:r>
              <a:rPr lang="en-GB" sz="900" u="sng">
                <a:hlinkClick r:id="rId2" tooltip="https://www.eccar.info/sites/default/files/document/empowerment_webbroschuere_barrierefrei.pdf"/>
              </a:rPr>
              <a:t>https://www.eccar.info/sites/default/files/document/empowerment_webbroschuere_barrierefrei.pdf</a:t>
            </a:r>
            <a:r>
              <a:rPr lang="en-GB" sz="900"/>
              <a:t>. </a:t>
            </a:r>
            <a:r>
              <a:rPr lang="en-GB" sz="900"/>
              <a:t>Zugriff</a:t>
            </a:r>
            <a:r>
              <a:rPr lang="en-GB" sz="900"/>
              <a:t>: 27. </a:t>
            </a:r>
            <a:r>
              <a:rPr lang="en-GB" sz="900"/>
              <a:t>Oktober</a:t>
            </a:r>
            <a:r>
              <a:rPr lang="en-GB" sz="900"/>
              <a:t> 2022. </a:t>
            </a:r>
            <a:endParaRPr/>
          </a:p>
        </p:txBody>
      </p:sp>
      <p:cxnSp>
        <p:nvCxnSpPr>
          <p:cNvPr id="2" name="Straight Connector 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 hidden="0"/>
          <p:cNvSpPr txBox="1"/>
          <p:nvPr isPhoto="0" userDrawn="0"/>
        </p:nvSpPr>
        <p:spPr bwMode="auto">
          <a:xfrm>
            <a:off x="971382" y="419099"/>
            <a:ext cx="13482129" cy="853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defRPr/>
            </a:pPr>
            <a:r>
              <a:rPr lang="en-US" sz="4000">
                <a:solidFill>
                  <a:srgbClr val="0C45A6"/>
                </a:solidFill>
              </a:rPr>
              <a:t>METHODE: </a:t>
            </a:r>
            <a:r>
              <a:rPr lang="en-US" sz="4000">
                <a:solidFill>
                  <a:srgbClr val="0C45A6"/>
                </a:solidFill>
              </a:rPr>
              <a:t>Postkarten</a:t>
            </a:r>
            <a:r>
              <a:rPr lang="en-US" sz="4000">
                <a:solidFill>
                  <a:srgbClr val="0C45A6"/>
                </a:solidFill>
              </a:rPr>
              <a:t> (Empowerment Workshop)</a:t>
            </a:r>
            <a:br>
              <a:rPr lang="en-US" sz="4000">
                <a:solidFill>
                  <a:srgbClr val="0C45A6"/>
                </a:solidFill>
              </a:rPr>
            </a:br>
            <a:endParaRPr/>
          </a:p>
        </p:txBody>
      </p:sp>
      <p:sp>
        <p:nvSpPr>
          <p:cNvPr id="3" name="TextBox 3" hidden="0"/>
          <p:cNvSpPr txBox="1"/>
          <p:nvPr isPhoto="0" userDrawn="0"/>
        </p:nvSpPr>
        <p:spPr bwMode="auto">
          <a:xfrm>
            <a:off x="1247511" y="2043576"/>
            <a:ext cx="2638689" cy="43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3-15 </a:t>
            </a:r>
            <a:r>
              <a:rPr lang="en-US" sz="2200">
                <a:solidFill>
                  <a:srgbClr val="000000"/>
                </a:solidFill>
              </a:rPr>
              <a:t>Personen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4" name="TextBox 4" hidden="0"/>
          <p:cNvSpPr txBox="1"/>
          <p:nvPr isPhoto="0" userDrawn="0"/>
        </p:nvSpPr>
        <p:spPr bwMode="auto">
          <a:xfrm>
            <a:off x="3573035" y="4729512"/>
            <a:ext cx="68264" cy="2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3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Montserrat Bold"/>
              </a:rPr>
              <a:t> </a:t>
            </a:r>
            <a:endParaRPr/>
          </a:p>
        </p:txBody>
      </p:sp>
      <p:sp>
        <p:nvSpPr>
          <p:cNvPr id="5" name="TextBox 5" hidden="0"/>
          <p:cNvSpPr txBox="1"/>
          <p:nvPr isPhoto="0" userDrawn="0"/>
        </p:nvSpPr>
        <p:spPr bwMode="auto">
          <a:xfrm>
            <a:off x="1552782" y="2872686"/>
            <a:ext cx="5854704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20 </a:t>
            </a:r>
            <a:r>
              <a:rPr lang="en-US" sz="2200">
                <a:solidFill>
                  <a:srgbClr val="000000"/>
                </a:solidFill>
              </a:rPr>
              <a:t>Minuten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gemeinsam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mit</a:t>
            </a:r>
            <a:r>
              <a:rPr lang="en-US" sz="2200">
                <a:solidFill>
                  <a:srgbClr val="000000"/>
                </a:solidFill>
              </a:rPr>
              <a:t> der </a:t>
            </a:r>
            <a:r>
              <a:rPr lang="en-US" sz="2200">
                <a:solidFill>
                  <a:srgbClr val="000000"/>
                </a:solidFill>
              </a:rPr>
              <a:t>ganzen</a:t>
            </a:r>
            <a:r>
              <a:rPr lang="en-US" sz="2200">
                <a:solidFill>
                  <a:srgbClr val="000000"/>
                </a:solidFill>
              </a:rPr>
              <a:t> Gruppe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1552782" y="4003314"/>
            <a:ext cx="5000525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buFont typeface="Arial"/>
              <a:buChar char="•"/>
              <a:defRPr/>
            </a:pPr>
            <a:r>
              <a:rPr lang="en-US" sz="2200">
                <a:solidFill>
                  <a:srgbClr val="000000"/>
                </a:solidFill>
              </a:rPr>
              <a:t>Kennenlernen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Helfen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zu</a:t>
            </a:r>
            <a:r>
              <a:rPr lang="en-US" sz="2200">
                <a:solidFill>
                  <a:srgbClr val="000000"/>
                </a:solidFill>
              </a:rPr>
              <a:t> verstehen, </a:t>
            </a:r>
            <a:r>
              <a:rPr lang="en-US" sz="2200">
                <a:solidFill>
                  <a:srgbClr val="000000"/>
                </a:solidFill>
              </a:rPr>
              <a:t>warum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jemand</a:t>
            </a:r>
            <a:r>
              <a:rPr lang="en-US" sz="2200">
                <a:solidFill>
                  <a:srgbClr val="000000"/>
                </a:solidFill>
              </a:rPr>
              <a:t> an </a:t>
            </a:r>
            <a:r>
              <a:rPr lang="en-US" sz="2200">
                <a:solidFill>
                  <a:srgbClr val="000000"/>
                </a:solidFill>
              </a:rPr>
              <a:t>diesem</a:t>
            </a:r>
            <a:r>
              <a:rPr lang="en-US" sz="2200">
                <a:solidFill>
                  <a:srgbClr val="000000"/>
                </a:solidFill>
              </a:rPr>
              <a:t> Workshop </a:t>
            </a:r>
            <a:r>
              <a:rPr lang="en-US" sz="2200">
                <a:solidFill>
                  <a:srgbClr val="000000"/>
                </a:solidFill>
              </a:rPr>
              <a:t>teilnimmt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Etwas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über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die:den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Trainer:in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erfahren</a:t>
            </a: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693105" y="6327805"/>
            <a:ext cx="528182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  <a:latin typeface="Montserrat Semi-Bold"/>
              </a:rPr>
              <a:t>Mindestens</a:t>
            </a:r>
            <a:r>
              <a:rPr lang="en-US" sz="220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200">
                <a:solidFill>
                  <a:srgbClr val="000000"/>
                </a:solidFill>
                <a:latin typeface="Montserrat Semi-Bold"/>
              </a:rPr>
              <a:t>eine</a:t>
            </a:r>
            <a:r>
              <a:rPr lang="en-US" sz="220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200">
                <a:solidFill>
                  <a:srgbClr val="000000"/>
                </a:solidFill>
                <a:latin typeface="Montserrat Semi-Bold"/>
              </a:rPr>
              <a:t>Postkarte</a:t>
            </a:r>
            <a:r>
              <a:rPr lang="en-US" sz="2200">
                <a:solidFill>
                  <a:srgbClr val="000000"/>
                </a:solidFill>
                <a:latin typeface="Montserrat Semi-Bold"/>
              </a:rPr>
              <a:t> pro Person</a:t>
            </a:r>
            <a:br>
              <a:rPr lang="en-US" sz="2200">
                <a:solidFill>
                  <a:srgbClr val="000000"/>
                </a:solidFill>
                <a:latin typeface="Montserrat Semi-Bold"/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10081712" y="3106358"/>
            <a:ext cx="454572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1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000000"/>
                </a:solidFill>
              </a:rPr>
              <a:t>Beschreibung</a:t>
            </a:r>
            <a:r>
              <a:rPr lang="en-US" sz="2500">
                <a:solidFill>
                  <a:srgbClr val="000000"/>
                </a:solidFill>
              </a:rPr>
              <a:t> der </a:t>
            </a:r>
            <a:r>
              <a:rPr lang="en-US" sz="2500">
                <a:solidFill>
                  <a:srgbClr val="000000"/>
                </a:solidFill>
              </a:rPr>
              <a:t>Methode</a:t>
            </a:r>
            <a:r>
              <a:rPr lang="en-US" sz="2500">
                <a:solidFill>
                  <a:srgbClr val="000000"/>
                </a:solidFill>
              </a:rPr>
              <a:t>: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pic>
        <p:nvPicPr>
          <p:cNvPr id="9" name="Picture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34500" y="1931576"/>
            <a:ext cx="644826" cy="394956"/>
          </a:xfrm>
          <a:prstGeom prst="rect">
            <a:avLst/>
          </a:prstGeom>
        </p:spPr>
      </p:pic>
      <p:pic>
        <p:nvPicPr>
          <p:cNvPr id="10" name="Picture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9511" y="2793603"/>
            <a:ext cx="581467" cy="581467"/>
          </a:xfrm>
          <a:prstGeom prst="rect">
            <a:avLst/>
          </a:prstGeom>
        </p:spPr>
      </p:pic>
      <p:pic>
        <p:nvPicPr>
          <p:cNvPr id="11" name="Picture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67673" y="3921677"/>
            <a:ext cx="711653" cy="571924"/>
          </a:xfrm>
          <a:prstGeom prst="rect">
            <a:avLst/>
          </a:prstGeom>
        </p:spPr>
      </p:pic>
      <p:pic>
        <p:nvPicPr>
          <p:cNvPr id="12" name="Picture 1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747626" y="5801990"/>
            <a:ext cx="499885" cy="714122"/>
          </a:xfrm>
          <a:prstGeom prst="rect">
            <a:avLst/>
          </a:prstGeom>
        </p:spPr>
      </p:pic>
      <p:sp>
        <p:nvSpPr>
          <p:cNvPr id="16" name="Textfeld 15" hidden="0"/>
          <p:cNvSpPr txBox="1"/>
          <p:nvPr isPhoto="0" userDrawn="0"/>
        </p:nvSpPr>
        <p:spPr bwMode="auto">
          <a:xfrm>
            <a:off x="10081712" y="3822958"/>
            <a:ext cx="572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/>
              <a:t>Die Gruppe </a:t>
            </a:r>
            <a:r>
              <a:rPr lang="en-GB"/>
              <a:t>mit</a:t>
            </a:r>
            <a:r>
              <a:rPr lang="en-GB"/>
              <a:t> </a:t>
            </a:r>
            <a:r>
              <a:rPr lang="en-GB"/>
              <a:t>der:dem</a:t>
            </a:r>
            <a:r>
              <a:rPr lang="en-GB"/>
              <a:t> </a:t>
            </a:r>
            <a:r>
              <a:rPr lang="en-GB"/>
              <a:t>Trainer:in</a:t>
            </a:r>
            <a:r>
              <a:rPr lang="en-GB"/>
              <a:t> </a:t>
            </a:r>
            <a:r>
              <a:rPr lang="en-GB"/>
              <a:t>sollte</a:t>
            </a:r>
            <a:r>
              <a:rPr lang="en-GB"/>
              <a:t> </a:t>
            </a:r>
            <a:r>
              <a:rPr lang="en-GB"/>
              <a:t>im</a:t>
            </a:r>
            <a:r>
              <a:rPr lang="en-GB"/>
              <a:t> Kreis </a:t>
            </a:r>
            <a:r>
              <a:rPr lang="en-GB"/>
              <a:t>sitzen</a:t>
            </a:r>
            <a:r>
              <a:rPr lang="en-GB"/>
              <a:t>. </a:t>
            </a:r>
            <a:r>
              <a:rPr lang="en-GB"/>
              <a:t>Lassen</a:t>
            </a:r>
            <a:r>
              <a:rPr lang="en-GB"/>
              <a:t> Sie alle auf </a:t>
            </a:r>
            <a:r>
              <a:rPr lang="en-GB"/>
              <a:t>Postkarten</a:t>
            </a:r>
            <a:r>
              <a:rPr lang="en-GB"/>
              <a:t> </a:t>
            </a:r>
            <a:r>
              <a:rPr lang="en-GB"/>
              <a:t>schreiben</a:t>
            </a:r>
            <a:r>
              <a:rPr lang="en-GB"/>
              <a:t>: Die </a:t>
            </a:r>
            <a:r>
              <a:rPr lang="en-GB"/>
              <a:t>eigene</a:t>
            </a:r>
            <a:r>
              <a:rPr lang="en-GB"/>
              <a:t> Motivation, </a:t>
            </a:r>
            <a:r>
              <a:rPr lang="en-GB"/>
              <a:t>Wünsche</a:t>
            </a:r>
            <a:r>
              <a:rPr lang="en-GB"/>
              <a:t>, </a:t>
            </a:r>
            <a:r>
              <a:rPr lang="en-GB"/>
              <a:t>Erwartungen</a:t>
            </a:r>
            <a:r>
              <a:rPr lang="en-GB"/>
              <a:t> und </a:t>
            </a:r>
            <a:r>
              <a:rPr lang="en-GB"/>
              <a:t>Ängste</a:t>
            </a:r>
            <a:r>
              <a:rPr lang="en-GB"/>
              <a:t> (</a:t>
            </a:r>
            <a:r>
              <a:rPr lang="en-GB"/>
              <a:t>bezogen</a:t>
            </a:r>
            <a:r>
              <a:rPr lang="en-GB"/>
              <a:t> auf das Training </a:t>
            </a:r>
            <a:r>
              <a:rPr lang="en-GB"/>
              <a:t>aber</a:t>
            </a:r>
            <a:r>
              <a:rPr lang="en-GB"/>
              <a:t> </a:t>
            </a:r>
            <a:r>
              <a:rPr lang="en-GB"/>
              <a:t>auch</a:t>
            </a:r>
            <a:r>
              <a:rPr lang="en-GB"/>
              <a:t> </a:t>
            </a:r>
            <a:r>
              <a:rPr lang="en-GB"/>
              <a:t>allgemeiner</a:t>
            </a:r>
            <a:r>
              <a:rPr lang="en-GB"/>
              <a:t>) </a:t>
            </a:r>
            <a:br>
              <a:rPr lang="en-GB"/>
            </a:br>
            <a:r>
              <a:rPr lang="en-GB"/>
              <a:t>Lassen</a:t>
            </a:r>
            <a:r>
              <a:rPr lang="en-GB"/>
              <a:t> Sie alle die </a:t>
            </a:r>
            <a:r>
              <a:rPr lang="en-GB"/>
              <a:t>Karten</a:t>
            </a:r>
            <a:r>
              <a:rPr lang="en-GB"/>
              <a:t> </a:t>
            </a:r>
            <a:r>
              <a:rPr lang="en-GB"/>
              <a:t>präsentieren</a:t>
            </a:r>
            <a:br>
              <a:rPr lang="en-GB"/>
            </a:br>
            <a:r>
              <a:rPr lang="en-GB"/>
              <a:t>Der:die</a:t>
            </a:r>
            <a:r>
              <a:rPr lang="en-GB"/>
              <a:t> </a:t>
            </a:r>
            <a:r>
              <a:rPr lang="en-GB"/>
              <a:t>Trainer:in</a:t>
            </a:r>
            <a:r>
              <a:rPr lang="en-GB"/>
              <a:t> </a:t>
            </a:r>
            <a:r>
              <a:rPr lang="en-GB"/>
              <a:t>kann</a:t>
            </a:r>
            <a:r>
              <a:rPr lang="en-GB"/>
              <a:t> </a:t>
            </a:r>
            <a:r>
              <a:rPr lang="en-GB"/>
              <a:t>auch</a:t>
            </a:r>
            <a:r>
              <a:rPr lang="en-GB"/>
              <a:t> </a:t>
            </a:r>
            <a:r>
              <a:rPr lang="en-GB"/>
              <a:t>Karten</a:t>
            </a:r>
            <a:r>
              <a:rPr lang="en-GB"/>
              <a:t> </a:t>
            </a:r>
            <a:r>
              <a:rPr lang="en-GB"/>
              <a:t>erstellen</a:t>
            </a:r>
            <a:r>
              <a:rPr lang="en-GB"/>
              <a:t>, um </a:t>
            </a:r>
            <a:r>
              <a:rPr lang="en-GB"/>
              <a:t>ihre:seine</a:t>
            </a:r>
            <a:r>
              <a:rPr lang="en-GB"/>
              <a:t> Motivation </a:t>
            </a:r>
            <a:r>
              <a:rPr lang="en-GB"/>
              <a:t>zu</a:t>
            </a:r>
            <a:r>
              <a:rPr lang="en-GB"/>
              <a:t> </a:t>
            </a:r>
            <a:r>
              <a:rPr lang="en-GB"/>
              <a:t>erklären</a:t>
            </a:r>
            <a:r>
              <a:rPr lang="en-GB"/>
              <a:t>, </a:t>
            </a:r>
            <a:r>
              <a:rPr lang="en-GB"/>
              <a:t>ein:e</a:t>
            </a:r>
            <a:r>
              <a:rPr lang="en-GB"/>
              <a:t> </a:t>
            </a:r>
            <a:r>
              <a:rPr lang="en-GB"/>
              <a:t>Empowerment-Trainer:in</a:t>
            </a:r>
            <a:r>
              <a:rPr lang="en-GB"/>
              <a:t> </a:t>
            </a:r>
            <a:r>
              <a:rPr lang="en-GB"/>
              <a:t>zu</a:t>
            </a:r>
            <a:r>
              <a:rPr lang="en-GB"/>
              <a:t> </a:t>
            </a:r>
            <a:r>
              <a:rPr lang="en-GB"/>
              <a:t>werden</a:t>
            </a:r>
            <a:r>
              <a:rPr lang="en-GB"/>
              <a:t> </a:t>
            </a:r>
            <a:br>
              <a:rPr lang="en-GB"/>
            </a:br>
            <a:endParaRPr/>
          </a:p>
        </p:txBody>
      </p:sp>
      <p:sp>
        <p:nvSpPr>
          <p:cNvPr id="17" name="Textfeld 16" hidden="0"/>
          <p:cNvSpPr txBox="1"/>
          <p:nvPr isPhoto="0" userDrawn="0"/>
        </p:nvSpPr>
        <p:spPr bwMode="auto">
          <a:xfrm>
            <a:off x="12373182" y="571500"/>
            <a:ext cx="55338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>
                <a:solidFill>
                  <a:srgbClr val="FF0000"/>
                </a:solidFill>
              </a:rPr>
              <a:t>Stellen</a:t>
            </a:r>
            <a:r>
              <a:rPr lang="en-GB" sz="2500">
                <a:solidFill>
                  <a:srgbClr val="FF0000"/>
                </a:solidFill>
              </a:rPr>
              <a:t> Sie </a:t>
            </a:r>
            <a:r>
              <a:rPr lang="en-GB" sz="2500">
                <a:solidFill>
                  <a:srgbClr val="FF0000"/>
                </a:solidFill>
              </a:rPr>
              <a:t>sicher</a:t>
            </a:r>
            <a:r>
              <a:rPr lang="en-GB" sz="2500">
                <a:solidFill>
                  <a:srgbClr val="FF0000"/>
                </a:solidFill>
              </a:rPr>
              <a:t>, </a:t>
            </a:r>
            <a:r>
              <a:rPr lang="en-GB" sz="2500">
                <a:solidFill>
                  <a:srgbClr val="FF0000"/>
                </a:solidFill>
              </a:rPr>
              <a:t>dass</a:t>
            </a:r>
            <a:r>
              <a:rPr lang="en-GB" sz="2500">
                <a:solidFill>
                  <a:srgbClr val="FF0000"/>
                </a:solidFill>
              </a:rPr>
              <a:t> Sie </a:t>
            </a:r>
            <a:r>
              <a:rPr lang="en-GB" sz="2500">
                <a:solidFill>
                  <a:srgbClr val="FF0000"/>
                </a:solidFill>
              </a:rPr>
              <a:t>einen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sicheren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Raum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nur</a:t>
            </a:r>
            <a:r>
              <a:rPr lang="en-GB" sz="2500">
                <a:solidFill>
                  <a:srgbClr val="FF0000"/>
                </a:solidFill>
              </a:rPr>
              <a:t> für </a:t>
            </a:r>
            <a:r>
              <a:rPr lang="en-GB" sz="2500">
                <a:solidFill>
                  <a:srgbClr val="FF0000"/>
                </a:solidFill>
              </a:rPr>
              <a:t>BPoC</a:t>
            </a:r>
            <a:r>
              <a:rPr lang="en-GB" sz="2500">
                <a:solidFill>
                  <a:srgbClr val="FF0000"/>
                </a:solidFill>
              </a:rPr>
              <a:t>/</a:t>
            </a:r>
            <a:r>
              <a:rPr lang="en-GB" sz="2500">
                <a:solidFill>
                  <a:srgbClr val="FF0000"/>
                </a:solidFill>
              </a:rPr>
              <a:t>BIPoC</a:t>
            </a:r>
            <a:r>
              <a:rPr lang="en-GB" sz="2500">
                <a:solidFill>
                  <a:srgbClr val="FF0000"/>
                </a:solidFill>
              </a:rPr>
              <a:t>- </a:t>
            </a:r>
            <a:r>
              <a:rPr lang="en-GB" sz="2500">
                <a:solidFill>
                  <a:srgbClr val="FF0000"/>
                </a:solidFill>
              </a:rPr>
              <a:t>oder</a:t>
            </a:r>
            <a:r>
              <a:rPr lang="en-GB" sz="2500">
                <a:solidFill>
                  <a:srgbClr val="FF0000"/>
                </a:solidFill>
              </a:rPr>
              <a:t> PoC-</a:t>
            </a:r>
            <a:r>
              <a:rPr lang="en-GB" sz="2500">
                <a:solidFill>
                  <a:srgbClr val="FF0000"/>
                </a:solidFill>
              </a:rPr>
              <a:t>Personen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schaffen</a:t>
            </a:r>
            <a:r>
              <a:rPr lang="en-GB" sz="2500">
                <a:solidFill>
                  <a:srgbClr val="FF0000"/>
                </a:solidFill>
              </a:rPr>
              <a:t> (</a:t>
            </a:r>
            <a:r>
              <a:rPr lang="en-GB" sz="2500">
                <a:solidFill>
                  <a:srgbClr val="FF0000"/>
                </a:solidFill>
              </a:rPr>
              <a:t>denken</a:t>
            </a:r>
            <a:r>
              <a:rPr lang="en-GB" sz="2500">
                <a:solidFill>
                  <a:srgbClr val="FF0000"/>
                </a:solidFill>
              </a:rPr>
              <a:t> Sie </a:t>
            </a:r>
            <a:r>
              <a:rPr lang="en-GB" sz="2500">
                <a:solidFill>
                  <a:srgbClr val="FF0000"/>
                </a:solidFill>
              </a:rPr>
              <a:t>auch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daran</a:t>
            </a:r>
            <a:r>
              <a:rPr lang="en-GB" sz="2500">
                <a:solidFill>
                  <a:srgbClr val="FF0000"/>
                </a:solidFill>
              </a:rPr>
              <a:t>, </a:t>
            </a:r>
            <a:r>
              <a:rPr lang="en-GB" sz="2500">
                <a:solidFill>
                  <a:srgbClr val="FF0000"/>
                </a:solidFill>
              </a:rPr>
              <a:t>eine:n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Trainer:in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nach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diesen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Kriterien</a:t>
            </a:r>
            <a:r>
              <a:rPr lang="en-GB" sz="2500">
                <a:solidFill>
                  <a:srgbClr val="FF0000"/>
                </a:solidFill>
              </a:rPr>
              <a:t> </a:t>
            </a:r>
            <a:r>
              <a:rPr lang="en-GB" sz="2500">
                <a:solidFill>
                  <a:srgbClr val="FF0000"/>
                </a:solidFill>
              </a:rPr>
              <a:t>einzustellen</a:t>
            </a:r>
            <a:r>
              <a:rPr lang="en-GB" sz="2500">
                <a:solidFill>
                  <a:srgbClr val="FF0000"/>
                </a:solidFill>
              </a:rPr>
              <a:t>)</a:t>
            </a:r>
            <a:br>
              <a:rPr lang="en-GB" sz="2800">
                <a:solidFill>
                  <a:srgbClr val="FF0000"/>
                </a:solidFill>
              </a:rPr>
            </a:br>
            <a:endParaRPr/>
          </a:p>
        </p:txBody>
      </p:sp>
      <p:sp>
        <p:nvSpPr>
          <p:cNvPr id="20" name="Textfeld 19" hidden="0"/>
          <p:cNvSpPr txBox="1"/>
          <p:nvPr isPhoto="0" userDrawn="0"/>
        </p:nvSpPr>
        <p:spPr bwMode="auto">
          <a:xfrm>
            <a:off x="517730" y="9179132"/>
            <a:ext cx="111301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/>
              <a:t>Halil</a:t>
            </a:r>
            <a:r>
              <a:rPr lang="en-GB" sz="900"/>
              <a:t> Can 2013. Empowerment </a:t>
            </a:r>
            <a:r>
              <a:rPr lang="en-GB" sz="900"/>
              <a:t>aus</a:t>
            </a:r>
            <a:r>
              <a:rPr lang="en-GB" sz="900"/>
              <a:t> der People of </a:t>
            </a:r>
            <a:r>
              <a:rPr lang="en-GB" sz="900"/>
              <a:t>Color-Perspektive</a:t>
            </a:r>
            <a:r>
              <a:rPr lang="en-GB" sz="900"/>
              <a:t> </a:t>
            </a:r>
            <a:r>
              <a:rPr lang="en-GB" sz="900"/>
              <a:t>Reflexionen</a:t>
            </a:r>
            <a:r>
              <a:rPr lang="en-GB" sz="900"/>
              <a:t> und </a:t>
            </a:r>
            <a:r>
              <a:rPr lang="en-GB" sz="900"/>
              <a:t>Empfehlungen</a:t>
            </a:r>
            <a:r>
              <a:rPr lang="en-GB" sz="900"/>
              <a:t> </a:t>
            </a:r>
            <a:r>
              <a:rPr lang="en-GB" sz="900"/>
              <a:t>zur</a:t>
            </a:r>
            <a:r>
              <a:rPr lang="en-GB" sz="900"/>
              <a:t> </a:t>
            </a:r>
            <a:r>
              <a:rPr lang="en-GB" sz="900"/>
              <a:t>Durchführung</a:t>
            </a:r>
            <a:r>
              <a:rPr lang="en-GB" sz="900"/>
              <a:t> von Empowerment-Workshops </a:t>
            </a:r>
            <a:r>
              <a:rPr lang="en-GB" sz="900"/>
              <a:t>gegen</a:t>
            </a:r>
            <a:r>
              <a:rPr lang="en-GB" sz="900"/>
              <a:t> </a:t>
            </a:r>
            <a:r>
              <a:rPr lang="en-GB" sz="900"/>
              <a:t>Rassismus</a:t>
            </a:r>
            <a:r>
              <a:rPr lang="en-GB" sz="900"/>
              <a:t>, </a:t>
            </a:r>
            <a:r>
              <a:rPr lang="de-DE" sz="900">
                <a:latin typeface="Calibri"/>
              </a:rPr>
              <a:t>Senatsverwaltung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Integration, Arbeit und Soziales</a:t>
            </a:r>
            <a:br>
              <a:rPr lang="de-DE" sz="900">
                <a:latin typeface="Calibri"/>
              </a:rPr>
            </a:br>
            <a:r>
              <a:rPr lang="de-DE" sz="900">
                <a:latin typeface="Calibri"/>
              </a:rPr>
              <a:t>Landesstelle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Gleichbehandlung – gegen Diskriminierung (LADS),</a:t>
            </a:r>
            <a:endParaRPr lang="de-DE" sz="900"/>
          </a:p>
          <a:p>
            <a:pPr>
              <a:defRPr/>
            </a:pPr>
            <a:r>
              <a:rPr lang="en-GB" sz="900"/>
              <a:t>Seite</a:t>
            </a:r>
            <a:r>
              <a:rPr lang="en-GB" sz="900"/>
              <a:t> 18. </a:t>
            </a:r>
            <a:r>
              <a:rPr lang="en-GB" sz="900" u="sng">
                <a:hlinkClick r:id="rId6" tooltip="https://www.eccar.info/sites/default/files/document/empowerment_webbroschuere_barrierefrei.pdf"/>
              </a:rPr>
              <a:t>https://www.eccar.info/sites/default/files/document/empowerment_webbroschuere_barrierefrei.pdf</a:t>
            </a:r>
            <a:r>
              <a:rPr lang="en-GB" sz="900"/>
              <a:t>. </a:t>
            </a:r>
            <a:r>
              <a:rPr lang="en-GB" sz="900"/>
              <a:t>Zugriff</a:t>
            </a:r>
            <a:r>
              <a:rPr lang="en-GB" sz="900"/>
              <a:t>: 27. </a:t>
            </a:r>
            <a:r>
              <a:rPr lang="en-GB" sz="900"/>
              <a:t>Oktober</a:t>
            </a:r>
            <a:r>
              <a:rPr lang="en-GB" sz="900"/>
              <a:t> 2022. </a:t>
            </a:r>
            <a:endParaRPr/>
          </a:p>
        </p:txBody>
      </p:sp>
      <p:cxnSp>
        <p:nvCxnSpPr>
          <p:cNvPr id="14" name="Straight Connector 13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 hidden="0"/>
          <p:cNvSpPr txBox="1"/>
          <p:nvPr isPhoto="0" userDrawn="0"/>
        </p:nvSpPr>
        <p:spPr bwMode="auto">
          <a:xfrm>
            <a:off x="767670" y="384678"/>
            <a:ext cx="13482129" cy="1263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  <a:defRPr/>
            </a:pPr>
            <a:r>
              <a:rPr lang="en-GB" sz="4000">
                <a:solidFill>
                  <a:srgbClr val="0C45A6"/>
                </a:solidFill>
              </a:rPr>
              <a:t>METHODE: </a:t>
            </a:r>
            <a:r>
              <a:rPr lang="en-GB" sz="4000">
                <a:solidFill>
                  <a:srgbClr val="0C45A6"/>
                </a:solidFill>
              </a:rPr>
              <a:t>Biographische</a:t>
            </a:r>
            <a:r>
              <a:rPr lang="en-GB" sz="4000">
                <a:solidFill>
                  <a:srgbClr val="0C45A6"/>
                </a:solidFill>
              </a:rPr>
              <a:t> Arbeit </a:t>
            </a:r>
            <a:br>
              <a:rPr lang="en-GB" sz="4000">
                <a:solidFill>
                  <a:srgbClr val="0C45A6"/>
                </a:solidFill>
              </a:rPr>
            </a:br>
            <a:r>
              <a:rPr lang="en-GB" sz="4000">
                <a:solidFill>
                  <a:srgbClr val="0C45A6"/>
                </a:solidFill>
              </a:rPr>
              <a:t>(Empowerment Workshop für Women of Colour)</a:t>
            </a:r>
            <a:br>
              <a:rPr lang="en-GB" sz="4000">
                <a:solidFill>
                  <a:srgbClr val="0C45A6"/>
                </a:solidFill>
              </a:rPr>
            </a:br>
            <a:endParaRPr/>
          </a:p>
        </p:txBody>
      </p:sp>
      <p:sp>
        <p:nvSpPr>
          <p:cNvPr id="3" name="TextBox 3" hidden="0"/>
          <p:cNvSpPr txBox="1"/>
          <p:nvPr isPhoto="0" userDrawn="0"/>
        </p:nvSpPr>
        <p:spPr bwMode="auto">
          <a:xfrm>
            <a:off x="1187393" y="2333758"/>
            <a:ext cx="2638689" cy="43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3-15 </a:t>
            </a:r>
            <a:r>
              <a:rPr lang="en-US" sz="2200">
                <a:solidFill>
                  <a:srgbClr val="000000"/>
                </a:solidFill>
              </a:rPr>
              <a:t>Personen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4" name="TextBox 4" hidden="0"/>
          <p:cNvSpPr txBox="1"/>
          <p:nvPr isPhoto="0" userDrawn="0"/>
        </p:nvSpPr>
        <p:spPr bwMode="auto">
          <a:xfrm>
            <a:off x="3573035" y="4729512"/>
            <a:ext cx="68264" cy="2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3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000000"/>
                </a:solidFill>
                <a:latin typeface="Montserrat Bold"/>
              </a:rPr>
              <a:t> </a:t>
            </a:r>
            <a:endParaRPr/>
          </a:p>
        </p:txBody>
      </p:sp>
      <p:sp>
        <p:nvSpPr>
          <p:cNvPr id="5" name="TextBox 5" hidden="0"/>
          <p:cNvSpPr txBox="1"/>
          <p:nvPr isPhoto="0" userDrawn="0"/>
        </p:nvSpPr>
        <p:spPr bwMode="auto">
          <a:xfrm>
            <a:off x="1552782" y="3041705"/>
            <a:ext cx="5854704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3-6 </a:t>
            </a:r>
            <a:r>
              <a:rPr lang="en-US" sz="2200">
                <a:solidFill>
                  <a:srgbClr val="000000"/>
                </a:solidFill>
              </a:rPr>
              <a:t>Stunden</a:t>
            </a:r>
            <a:r>
              <a:rPr lang="en-US" sz="2200">
                <a:solidFill>
                  <a:srgbClr val="000000"/>
                </a:solidFill>
              </a:rPr>
              <a:t> (je </a:t>
            </a:r>
            <a:r>
              <a:rPr lang="en-US" sz="2200">
                <a:solidFill>
                  <a:srgbClr val="000000"/>
                </a:solidFill>
              </a:rPr>
              <a:t>nach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Kapazität</a:t>
            </a:r>
            <a:r>
              <a:rPr lang="en-US" sz="2200">
                <a:solidFill>
                  <a:srgbClr val="000000"/>
                </a:solidFill>
              </a:rPr>
              <a:t>) 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1552782" y="4003314"/>
            <a:ext cx="5000525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buFont typeface="Arial"/>
              <a:buChar char="•"/>
              <a:defRPr/>
            </a:pPr>
            <a:r>
              <a:rPr lang="en-US" sz="2200">
                <a:solidFill>
                  <a:srgbClr val="000000"/>
                </a:solidFill>
              </a:rPr>
              <a:t>Lernen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über</a:t>
            </a:r>
            <a:r>
              <a:rPr lang="en-US" sz="2200">
                <a:solidFill>
                  <a:srgbClr val="000000"/>
                </a:solidFill>
              </a:rPr>
              <a:t> und </a:t>
            </a:r>
            <a:r>
              <a:rPr lang="en-US" sz="2200">
                <a:solidFill>
                  <a:srgbClr val="000000"/>
                </a:solidFill>
              </a:rPr>
              <a:t>aus</a:t>
            </a:r>
            <a:r>
              <a:rPr lang="en-US" sz="2200">
                <a:solidFill>
                  <a:srgbClr val="000000"/>
                </a:solidFill>
              </a:rPr>
              <a:t> den </a:t>
            </a:r>
            <a:r>
              <a:rPr lang="en-US" sz="2200">
                <a:solidFill>
                  <a:srgbClr val="000000"/>
                </a:solidFill>
              </a:rPr>
              <a:t>Erfahrungen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anderer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Austausch</a:t>
            </a:r>
            <a:r>
              <a:rPr lang="en-US" sz="2200">
                <a:solidFill>
                  <a:srgbClr val="000000"/>
                </a:solidFill>
              </a:rPr>
              <a:t> von </a:t>
            </a:r>
            <a:r>
              <a:rPr lang="en-US" sz="2200">
                <a:solidFill>
                  <a:srgbClr val="000000"/>
                </a:solidFill>
              </a:rPr>
              <a:t>Diskriminierungserfahrungen</a:t>
            </a:r>
            <a:r>
              <a:rPr lang="en-US" sz="2200">
                <a:solidFill>
                  <a:srgbClr val="000000"/>
                </a:solidFill>
              </a:rPr>
              <a:t> (</a:t>
            </a:r>
            <a:r>
              <a:rPr lang="en-US" sz="2200">
                <a:solidFill>
                  <a:srgbClr val="000000"/>
                </a:solidFill>
              </a:rPr>
              <a:t>Rassismus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lang="en-US" sz="2200">
                <a:solidFill>
                  <a:srgbClr val="000000"/>
                </a:solidFill>
              </a:rPr>
              <a:t>Sexismus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u.a.</a:t>
            </a:r>
            <a:r>
              <a:rPr lang="en-US" sz="2200">
                <a:solidFill>
                  <a:srgbClr val="000000"/>
                </a:solidFill>
              </a:rPr>
              <a:t>)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Verständnis</a:t>
            </a:r>
            <a:r>
              <a:rPr lang="en-US" sz="2200">
                <a:solidFill>
                  <a:srgbClr val="000000"/>
                </a:solidFill>
              </a:rPr>
              <a:t> der </a:t>
            </a:r>
            <a:r>
              <a:rPr lang="en-US" sz="2200">
                <a:solidFill>
                  <a:srgbClr val="000000"/>
                </a:solidFill>
              </a:rPr>
              <a:t>Identitätskämpfe</a:t>
            </a:r>
            <a:r>
              <a:rPr lang="en-US" sz="2200">
                <a:solidFill>
                  <a:srgbClr val="000000"/>
                </a:solidFill>
              </a:rPr>
              <a:t> und </a:t>
            </a:r>
            <a:r>
              <a:rPr lang="en-US" sz="2200">
                <a:solidFill>
                  <a:srgbClr val="000000"/>
                </a:solidFill>
              </a:rPr>
              <a:t>Wege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zur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eigenen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Identität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Selbstermächtigung</a:t>
            </a:r>
            <a:r>
              <a:rPr lang="en-US" sz="2200">
                <a:solidFill>
                  <a:srgbClr val="000000"/>
                </a:solidFill>
              </a:rPr>
              <a:t> 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552782" y="7394059"/>
            <a:ext cx="5281829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200">
                <a:solidFill>
                  <a:srgbClr val="000000"/>
                </a:solidFill>
              </a:rPr>
              <a:t>Papier und </a:t>
            </a:r>
            <a:r>
              <a:rPr lang="en-US" sz="2200">
                <a:solidFill>
                  <a:srgbClr val="000000"/>
                </a:solidFill>
              </a:rPr>
              <a:t>Stifte</a:t>
            </a:r>
            <a:br>
              <a:rPr lang="en-US" sz="22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8229600" y="2387783"/>
            <a:ext cx="454572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1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000000"/>
                </a:solidFill>
              </a:rPr>
              <a:t>Beschreibung</a:t>
            </a:r>
            <a:r>
              <a:rPr lang="en-US" sz="2500">
                <a:solidFill>
                  <a:srgbClr val="000000"/>
                </a:solidFill>
              </a:rPr>
              <a:t> der </a:t>
            </a:r>
            <a:r>
              <a:rPr lang="en-US" sz="2500">
                <a:solidFill>
                  <a:srgbClr val="000000"/>
                </a:solidFill>
              </a:rPr>
              <a:t>Methode</a:t>
            </a:r>
            <a:r>
              <a:rPr lang="en-US" sz="2500">
                <a:solidFill>
                  <a:srgbClr val="000000"/>
                </a:solidFill>
              </a:rPr>
              <a:t>:</a:t>
            </a:r>
            <a:br>
              <a:rPr lang="en-US" sz="2500">
                <a:solidFill>
                  <a:srgbClr val="000000"/>
                </a:solidFill>
              </a:rPr>
            </a:br>
            <a:endParaRPr/>
          </a:p>
        </p:txBody>
      </p:sp>
      <p:pic>
        <p:nvPicPr>
          <p:cNvPr id="9" name="Picture 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1065" y="2125970"/>
            <a:ext cx="644826" cy="394956"/>
          </a:xfrm>
          <a:prstGeom prst="rect">
            <a:avLst/>
          </a:prstGeom>
        </p:spPr>
      </p:pic>
      <p:pic>
        <p:nvPicPr>
          <p:cNvPr id="10" name="Picture 1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76157" y="3125532"/>
            <a:ext cx="581467" cy="581467"/>
          </a:xfrm>
          <a:prstGeom prst="rect">
            <a:avLst/>
          </a:prstGeom>
        </p:spPr>
      </p:pic>
      <p:pic>
        <p:nvPicPr>
          <p:cNvPr id="11" name="Picture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11065" y="4569994"/>
            <a:ext cx="711653" cy="571924"/>
          </a:xfrm>
          <a:prstGeom prst="rect">
            <a:avLst/>
          </a:prstGeom>
        </p:spPr>
      </p:pic>
      <p:pic>
        <p:nvPicPr>
          <p:cNvPr id="12" name="Picture 1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760241" y="7206275"/>
            <a:ext cx="499885" cy="714122"/>
          </a:xfrm>
          <a:prstGeom prst="rect">
            <a:avLst/>
          </a:prstGeom>
        </p:spPr>
      </p:pic>
      <p:sp>
        <p:nvSpPr>
          <p:cNvPr id="17" name="Textfeld 16" hidden="0"/>
          <p:cNvSpPr txBox="1"/>
          <p:nvPr isPhoto="0" userDrawn="0"/>
        </p:nvSpPr>
        <p:spPr bwMode="auto">
          <a:xfrm>
            <a:off x="12484116" y="518096"/>
            <a:ext cx="534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Stellen</a:t>
            </a:r>
            <a:r>
              <a:rPr lang="en-GB" sz="2400">
                <a:solidFill>
                  <a:srgbClr val="FF0000"/>
                </a:solidFill>
              </a:rPr>
              <a:t> Sie </a:t>
            </a:r>
            <a:r>
              <a:rPr lang="en-GB" sz="2400">
                <a:solidFill>
                  <a:srgbClr val="FF0000"/>
                </a:solidFill>
              </a:rPr>
              <a:t>sicher</a:t>
            </a:r>
            <a:r>
              <a:rPr lang="en-GB" sz="2400">
                <a:solidFill>
                  <a:srgbClr val="FF0000"/>
                </a:solidFill>
              </a:rPr>
              <a:t>, </a:t>
            </a:r>
            <a:r>
              <a:rPr lang="en-GB" sz="2400">
                <a:solidFill>
                  <a:srgbClr val="FF0000"/>
                </a:solidFill>
              </a:rPr>
              <a:t>dass</a:t>
            </a:r>
            <a:r>
              <a:rPr lang="en-GB" sz="2400">
                <a:solidFill>
                  <a:srgbClr val="FF0000"/>
                </a:solidFill>
              </a:rPr>
              <a:t> Sie </a:t>
            </a:r>
            <a:r>
              <a:rPr lang="en-GB" sz="2400">
                <a:solidFill>
                  <a:srgbClr val="FF0000"/>
                </a:solidFill>
              </a:rPr>
              <a:t>einen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sicheren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Raum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nur</a:t>
            </a:r>
            <a:r>
              <a:rPr lang="en-GB" sz="2400">
                <a:solidFill>
                  <a:srgbClr val="FF0000"/>
                </a:solidFill>
              </a:rPr>
              <a:t> für </a:t>
            </a:r>
            <a:r>
              <a:rPr lang="en-GB" sz="2400">
                <a:solidFill>
                  <a:srgbClr val="FF0000"/>
                </a:solidFill>
              </a:rPr>
              <a:t>BPoC</a:t>
            </a:r>
            <a:r>
              <a:rPr lang="en-GB" sz="2400">
                <a:solidFill>
                  <a:srgbClr val="FF0000"/>
                </a:solidFill>
              </a:rPr>
              <a:t>/</a:t>
            </a:r>
            <a:r>
              <a:rPr lang="en-GB" sz="2400">
                <a:solidFill>
                  <a:srgbClr val="FF0000"/>
                </a:solidFill>
              </a:rPr>
              <a:t>BIPoC</a:t>
            </a:r>
            <a:r>
              <a:rPr lang="en-GB" sz="2400">
                <a:solidFill>
                  <a:srgbClr val="FF0000"/>
                </a:solidFill>
              </a:rPr>
              <a:t>- </a:t>
            </a:r>
            <a:r>
              <a:rPr lang="en-GB" sz="2400">
                <a:solidFill>
                  <a:srgbClr val="FF0000"/>
                </a:solidFill>
              </a:rPr>
              <a:t>oder</a:t>
            </a:r>
            <a:r>
              <a:rPr lang="en-GB" sz="2400">
                <a:solidFill>
                  <a:srgbClr val="FF0000"/>
                </a:solidFill>
              </a:rPr>
              <a:t> PoC-Leute </a:t>
            </a:r>
            <a:r>
              <a:rPr lang="en-GB" sz="2400">
                <a:solidFill>
                  <a:srgbClr val="FF0000"/>
                </a:solidFill>
              </a:rPr>
              <a:t>schaffen</a:t>
            </a:r>
            <a:r>
              <a:rPr lang="en-GB" sz="2400">
                <a:solidFill>
                  <a:srgbClr val="FF0000"/>
                </a:solidFill>
              </a:rPr>
              <a:t> (</a:t>
            </a:r>
            <a:r>
              <a:rPr lang="en-GB" sz="2400">
                <a:solidFill>
                  <a:srgbClr val="FF0000"/>
                </a:solidFill>
              </a:rPr>
              <a:t>erwägen</a:t>
            </a:r>
            <a:r>
              <a:rPr lang="en-GB" sz="2400">
                <a:solidFill>
                  <a:srgbClr val="FF0000"/>
                </a:solidFill>
              </a:rPr>
              <a:t> Sie </a:t>
            </a:r>
            <a:r>
              <a:rPr lang="en-GB" sz="2400">
                <a:solidFill>
                  <a:srgbClr val="FF0000"/>
                </a:solidFill>
              </a:rPr>
              <a:t>auch</a:t>
            </a:r>
            <a:r>
              <a:rPr lang="en-GB" sz="2400">
                <a:solidFill>
                  <a:srgbClr val="FF0000"/>
                </a:solidFill>
              </a:rPr>
              <a:t>, </a:t>
            </a:r>
            <a:r>
              <a:rPr lang="en-GB" sz="2400">
                <a:solidFill>
                  <a:srgbClr val="FF0000"/>
                </a:solidFill>
              </a:rPr>
              <a:t>eine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weibliche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Trainerin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entsprechend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diesen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Kriterien</a:t>
            </a:r>
            <a:r>
              <a:rPr lang="en-GB" sz="24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einzustellen</a:t>
            </a:r>
            <a:r>
              <a:rPr lang="en-GB" sz="2400">
                <a:solidFill>
                  <a:srgbClr val="FF0000"/>
                </a:solidFill>
              </a:rPr>
              <a:t>)</a:t>
            </a:r>
            <a:br>
              <a:rPr lang="en-GB" sz="2400">
                <a:solidFill>
                  <a:srgbClr val="FF0000"/>
                </a:solidFill>
              </a:rPr>
            </a:br>
            <a:endParaRPr/>
          </a:p>
        </p:txBody>
      </p:sp>
      <p:sp>
        <p:nvSpPr>
          <p:cNvPr id="15" name="Textfeld 14" hidden="0"/>
          <p:cNvSpPr txBox="1"/>
          <p:nvPr isPhoto="0" userDrawn="0"/>
        </p:nvSpPr>
        <p:spPr bwMode="auto">
          <a:xfrm>
            <a:off x="8373599" y="2875129"/>
            <a:ext cx="915416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/>
              <a:t>Es </a:t>
            </a:r>
            <a:r>
              <a:rPr lang="en-GB" sz="2000"/>
              <a:t>gibt</a:t>
            </a:r>
            <a:r>
              <a:rPr lang="en-GB" sz="2000"/>
              <a:t> </a:t>
            </a:r>
            <a:r>
              <a:rPr lang="en-GB" sz="2000"/>
              <a:t>zwei</a:t>
            </a:r>
            <a:r>
              <a:rPr lang="en-GB" sz="2000"/>
              <a:t> </a:t>
            </a:r>
            <a:r>
              <a:rPr lang="en-GB" sz="2000"/>
              <a:t>Phasen</a:t>
            </a:r>
            <a:r>
              <a:rPr lang="en-GB" sz="2000"/>
              <a:t> </a:t>
            </a:r>
            <a:r>
              <a:rPr lang="en-GB" sz="2000"/>
              <a:t>biographischer</a:t>
            </a:r>
            <a:r>
              <a:rPr lang="en-GB" sz="2000"/>
              <a:t> Arbeit.</a:t>
            </a:r>
            <a:br>
              <a:rPr lang="en-GB" sz="2000"/>
            </a:br>
            <a:endParaRPr/>
          </a:p>
          <a:p>
            <a:pPr>
              <a:defRPr/>
            </a:pPr>
            <a:r>
              <a:rPr lang="en-GB" sz="2000"/>
              <a:t>Teil 1: </a:t>
            </a:r>
            <a:r>
              <a:rPr lang="en-GB" sz="2000"/>
              <a:t>Lebenslinie</a:t>
            </a:r>
            <a:br>
              <a:rPr lang="en-GB" sz="2000"/>
            </a:br>
            <a:r>
              <a:rPr lang="en-GB" sz="2000"/>
              <a:t>Jede</a:t>
            </a:r>
            <a:r>
              <a:rPr lang="en-GB" sz="2000"/>
              <a:t> </a:t>
            </a:r>
            <a:r>
              <a:rPr lang="en-GB" sz="2000"/>
              <a:t>Teilnehmerin</a:t>
            </a:r>
            <a:r>
              <a:rPr lang="en-GB" sz="2000"/>
              <a:t> </a:t>
            </a:r>
            <a:r>
              <a:rPr lang="en-GB" sz="2000"/>
              <a:t>soll</a:t>
            </a:r>
            <a:r>
              <a:rPr lang="en-GB" sz="2000"/>
              <a:t> </a:t>
            </a:r>
            <a:r>
              <a:rPr lang="en-GB" sz="2000"/>
              <a:t>zunächst</a:t>
            </a:r>
            <a:r>
              <a:rPr lang="en-GB" sz="2000"/>
              <a:t> </a:t>
            </a:r>
            <a:r>
              <a:rPr lang="en-GB" sz="2000"/>
              <a:t>ihre</a:t>
            </a:r>
            <a:r>
              <a:rPr lang="en-GB" sz="2000"/>
              <a:t> </a:t>
            </a:r>
            <a:r>
              <a:rPr lang="en-GB" sz="2000"/>
              <a:t>eigene</a:t>
            </a:r>
            <a:r>
              <a:rPr lang="en-GB" sz="2000"/>
              <a:t> </a:t>
            </a:r>
            <a:r>
              <a:rPr lang="en-GB" sz="2000"/>
              <a:t>Lebenslinie</a:t>
            </a:r>
            <a:r>
              <a:rPr lang="en-GB" sz="2000"/>
              <a:t> in </a:t>
            </a:r>
            <a:r>
              <a:rPr lang="en-GB" sz="2000"/>
              <a:t>individuellen</a:t>
            </a:r>
            <a:r>
              <a:rPr lang="en-GB" sz="2000"/>
              <a:t> </a:t>
            </a:r>
            <a:r>
              <a:rPr lang="en-GB" sz="2000"/>
              <a:t>Arbeiten</a:t>
            </a:r>
            <a:r>
              <a:rPr lang="en-GB" sz="2000"/>
              <a:t> </a:t>
            </a:r>
            <a:r>
              <a:rPr lang="en-GB" sz="2000"/>
              <a:t>rekonstruieren</a:t>
            </a:r>
            <a:r>
              <a:rPr lang="en-GB" sz="2000"/>
              <a:t> und </a:t>
            </a:r>
            <a:r>
              <a:rPr lang="en-GB" sz="2000"/>
              <a:t>drei</a:t>
            </a:r>
            <a:r>
              <a:rPr lang="en-GB" sz="2000"/>
              <a:t> </a:t>
            </a:r>
            <a:r>
              <a:rPr lang="en-GB" sz="2000"/>
              <a:t>Lebensphasen</a:t>
            </a:r>
            <a:r>
              <a:rPr lang="en-GB" sz="2000"/>
              <a:t> </a:t>
            </a:r>
            <a:r>
              <a:rPr lang="en-GB" sz="2000"/>
              <a:t>bildlich</a:t>
            </a:r>
            <a:r>
              <a:rPr lang="en-GB" sz="2000"/>
              <a:t> </a:t>
            </a:r>
            <a:r>
              <a:rPr lang="en-GB" sz="2000"/>
              <a:t>oder</a:t>
            </a:r>
            <a:r>
              <a:rPr lang="en-GB" sz="2000"/>
              <a:t> </a:t>
            </a:r>
            <a:r>
              <a:rPr lang="en-GB" sz="2000"/>
              <a:t>mit</a:t>
            </a:r>
            <a:r>
              <a:rPr lang="en-GB" sz="2000"/>
              <a:t> </a:t>
            </a:r>
            <a:r>
              <a:rPr lang="en-GB" sz="2000"/>
              <a:t>Familienfotos</a:t>
            </a:r>
            <a:r>
              <a:rPr lang="en-GB" sz="2000"/>
              <a:t> </a:t>
            </a:r>
            <a:r>
              <a:rPr lang="en-GB" sz="2000"/>
              <a:t>darstellen</a:t>
            </a:r>
            <a:r>
              <a:rPr lang="en-GB" sz="2000"/>
              <a:t>. </a:t>
            </a:r>
            <a:r>
              <a:rPr lang="en-GB" sz="2000"/>
              <a:t>Im</a:t>
            </a:r>
            <a:r>
              <a:rPr lang="en-GB" sz="2000"/>
              <a:t> </a:t>
            </a:r>
            <a:r>
              <a:rPr lang="en-GB" sz="2000"/>
              <a:t>nächsten</a:t>
            </a:r>
            <a:r>
              <a:rPr lang="en-GB" sz="2000"/>
              <a:t> Schritt </a:t>
            </a:r>
            <a:r>
              <a:rPr lang="en-GB" sz="2000"/>
              <a:t>sollen</a:t>
            </a:r>
            <a:r>
              <a:rPr lang="en-GB" sz="2000"/>
              <a:t> die </a:t>
            </a:r>
            <a:r>
              <a:rPr lang="en-GB" sz="2000"/>
              <a:t>biographischen</a:t>
            </a:r>
            <a:r>
              <a:rPr lang="en-GB" sz="2000"/>
              <a:t> </a:t>
            </a:r>
            <a:r>
              <a:rPr lang="en-GB" sz="2000"/>
              <a:t>Zeugnisse</a:t>
            </a:r>
            <a:r>
              <a:rPr lang="en-GB" sz="2000"/>
              <a:t>, also </a:t>
            </a:r>
            <a:r>
              <a:rPr lang="en-GB" sz="2000"/>
              <a:t>Zeichnungen</a:t>
            </a:r>
            <a:r>
              <a:rPr lang="en-GB" sz="2000"/>
              <a:t>, </a:t>
            </a:r>
            <a:r>
              <a:rPr lang="en-GB" sz="2000"/>
              <a:t>Grafiken</a:t>
            </a:r>
            <a:r>
              <a:rPr lang="en-GB" sz="2000"/>
              <a:t>, </a:t>
            </a:r>
            <a:r>
              <a:rPr lang="en-GB" sz="2000"/>
              <a:t>Fotos</a:t>
            </a:r>
            <a:r>
              <a:rPr lang="en-GB" sz="2000"/>
              <a:t>, </a:t>
            </a:r>
            <a:r>
              <a:rPr lang="en-GB" sz="2000"/>
              <a:t>Daten</a:t>
            </a:r>
            <a:r>
              <a:rPr lang="en-GB" sz="2000"/>
              <a:t>, in der Gruppe </a:t>
            </a:r>
            <a:r>
              <a:rPr lang="en-GB" sz="2000"/>
              <a:t>präsentiert</a:t>
            </a:r>
            <a:r>
              <a:rPr lang="en-GB" sz="2000"/>
              <a:t> </a:t>
            </a:r>
            <a:r>
              <a:rPr lang="en-GB" sz="2000"/>
              <a:t>werden</a:t>
            </a:r>
            <a:r>
              <a:rPr lang="en-GB" sz="2000"/>
              <a:t>. </a:t>
            </a:r>
            <a:br>
              <a:rPr lang="en-GB" sz="2000"/>
            </a:br>
            <a:endParaRPr/>
          </a:p>
          <a:p>
            <a:pPr>
              <a:defRPr/>
            </a:pPr>
            <a:r>
              <a:rPr lang="en-GB" sz="2000"/>
              <a:t>Teil 2: </a:t>
            </a:r>
            <a:r>
              <a:rPr lang="en-GB" sz="2000"/>
              <a:t>Phasenmodell</a:t>
            </a:r>
            <a:br>
              <a:rPr lang="en-GB" sz="2000"/>
            </a:br>
            <a:r>
              <a:rPr lang="en-GB" sz="2000"/>
              <a:t>beschreibt</a:t>
            </a:r>
            <a:r>
              <a:rPr lang="en-GB" sz="2000"/>
              <a:t> </a:t>
            </a:r>
            <a:r>
              <a:rPr lang="en-GB" sz="2000"/>
              <a:t>vereinfacht</a:t>
            </a:r>
            <a:r>
              <a:rPr lang="en-GB" sz="2000"/>
              <a:t> die </a:t>
            </a:r>
            <a:r>
              <a:rPr lang="en-GB" sz="2000"/>
              <a:t>Prozesse</a:t>
            </a:r>
            <a:r>
              <a:rPr lang="en-GB" sz="2000"/>
              <a:t> der </a:t>
            </a:r>
            <a:r>
              <a:rPr lang="en-GB" sz="2000"/>
              <a:t>Identitätsaushandlung</a:t>
            </a:r>
            <a:r>
              <a:rPr lang="en-GB" sz="2000"/>
              <a:t> </a:t>
            </a:r>
            <a:br>
              <a:rPr lang="en-GB" sz="2000"/>
            </a:br>
            <a:r>
              <a:rPr lang="de-AT" sz="1800">
                <a:latin typeface="Calibri"/>
              </a:rPr>
              <a:t> 1. Weiß­orientierte Phase</a:t>
            </a:r>
            <a:r>
              <a:rPr lang="de-AT" sz="1800">
                <a:latin typeface="Wingdings"/>
              </a:rPr>
              <a:t></a:t>
            </a:r>
            <a:r>
              <a:rPr lang="de-AT" sz="1800">
                <a:latin typeface="Calibri"/>
              </a:rPr>
              <a:t>2. Konfrontationsphase</a:t>
            </a:r>
            <a:r>
              <a:rPr lang="de-AT" sz="1800">
                <a:latin typeface="Wingdings"/>
              </a:rPr>
              <a:t></a:t>
            </a:r>
            <a:r>
              <a:rPr lang="de-AT" sz="1800">
                <a:latin typeface="Calibri"/>
              </a:rPr>
              <a:t>3. </a:t>
            </a:r>
            <a:r>
              <a:rPr lang="de-AT" sz="1800">
                <a:latin typeface="Calibri"/>
              </a:rPr>
              <a:t>Integrations­</a:t>
            </a:r>
            <a:r>
              <a:rPr lang="de-AT" sz="1800">
                <a:latin typeface="Calibri"/>
              </a:rPr>
              <a:t> </a:t>
            </a:r>
            <a:r>
              <a:rPr lang="de-AT" sz="1800">
                <a:latin typeface="Calibri"/>
              </a:rPr>
              <a:t>phase</a:t>
            </a:r>
            <a:r>
              <a:rPr lang="de-AT" sz="1800">
                <a:latin typeface="Calibri"/>
              </a:rPr>
              <a:t>/Desintegrationsphase/Eintauchen – Auftauchen</a:t>
            </a:r>
            <a:r>
              <a:rPr lang="de-AT" sz="1800">
                <a:latin typeface="Wingdings"/>
              </a:rPr>
              <a:t></a:t>
            </a:r>
            <a:r>
              <a:rPr lang="de-AT" sz="1800">
                <a:latin typeface="Calibri"/>
              </a:rPr>
              <a:t>4. Integrationsphase</a:t>
            </a:r>
            <a:r>
              <a:rPr lang="de-AT" sz="1800">
                <a:latin typeface="Wingdings"/>
              </a:rPr>
              <a:t></a:t>
            </a:r>
            <a:r>
              <a:rPr lang="de-AT" sz="1800">
                <a:latin typeface="Calibri"/>
              </a:rPr>
              <a:t>5. </a:t>
            </a:r>
            <a:r>
              <a:rPr lang="de-AT" sz="1800">
                <a:latin typeface="Calibri"/>
              </a:rPr>
              <a:t>Selbstbestim</a:t>
            </a:r>
            <a:r>
              <a:rPr lang="de-AT" sz="1800">
                <a:latin typeface="Calibri"/>
              </a:rPr>
              <a:t>­ </a:t>
            </a:r>
            <a:r>
              <a:rPr lang="de-AT" sz="1800">
                <a:latin typeface="Calibri"/>
              </a:rPr>
              <a:t>mung</a:t>
            </a:r>
            <a:r>
              <a:rPr lang="de-AT" sz="1800">
                <a:latin typeface="Calibri"/>
              </a:rPr>
              <a:t>/konkretes Handeln.</a:t>
            </a:r>
            <a:endParaRPr/>
          </a:p>
          <a:p>
            <a:pPr>
              <a:defRPr/>
            </a:pPr>
            <a:r>
              <a:rPr lang="de-AT" sz="1800">
                <a:latin typeface="Calibri"/>
              </a:rPr>
              <a:t>Das Phasenmodell beschreibt einen konflikthaften </a:t>
            </a:r>
            <a:r>
              <a:rPr lang="de-AT" sz="1800">
                <a:latin typeface="Calibri"/>
              </a:rPr>
              <a:t>Identitätsaushandlungs­prozess</a:t>
            </a:r>
            <a:r>
              <a:rPr lang="de-AT" sz="1800">
                <a:latin typeface="Calibri"/>
              </a:rPr>
              <a:t> bei People </a:t>
            </a:r>
            <a:r>
              <a:rPr lang="de-AT" sz="1800">
                <a:latin typeface="Calibri"/>
              </a:rPr>
              <a:t>of</a:t>
            </a:r>
            <a:r>
              <a:rPr lang="de-AT" sz="1800">
                <a:latin typeface="Calibri"/>
              </a:rPr>
              <a:t> Color, die in ihrem Alltag mit Rassismus konfrontiert sind. Zu verstehen ist das Phasenmodell nicht als eine geradlinige Entwicklung. Vielmehr sollen damit Tendenzen von </a:t>
            </a:r>
            <a:r>
              <a:rPr lang="de-AT" sz="1800">
                <a:latin typeface="Calibri"/>
              </a:rPr>
              <a:t>Identitätsprozessen</a:t>
            </a:r>
            <a:r>
              <a:rPr lang="de-AT" sz="1800">
                <a:latin typeface="Calibri"/>
              </a:rPr>
              <a:t> mit </a:t>
            </a:r>
            <a:r>
              <a:rPr lang="de-AT" sz="1800">
                <a:latin typeface="Calibri"/>
              </a:rPr>
              <a:t>Vorwärts</a:t>
            </a:r>
            <a:r>
              <a:rPr lang="de-AT" sz="1800">
                <a:latin typeface="Calibri"/>
              </a:rPr>
              <a:t>­ und </a:t>
            </a:r>
            <a:r>
              <a:rPr lang="de-AT" sz="1800">
                <a:latin typeface="Calibri"/>
              </a:rPr>
              <a:t>Rückwärtsschritten</a:t>
            </a:r>
            <a:r>
              <a:rPr lang="de-AT" sz="1800">
                <a:latin typeface="Calibri"/>
              </a:rPr>
              <a:t> bei Schwarzen Menschen bzw. People </a:t>
            </a:r>
            <a:r>
              <a:rPr lang="de-AT" sz="1800">
                <a:latin typeface="Calibri"/>
              </a:rPr>
              <a:t>of</a:t>
            </a:r>
            <a:r>
              <a:rPr lang="de-AT" sz="1800">
                <a:latin typeface="Calibri"/>
              </a:rPr>
              <a:t> Color veranschaulicht werden. Im Grunde beschreibt es den Weg von der Fremd­- zur Selbstzuschreibung, von der Ohnmacht zur Selbstbemäc­htigung (Empowerment) bzw. Selbstbefreiung bis hin zum solidarischen Empowerment</a:t>
            </a:r>
            <a:r>
              <a:rPr lang="en-GB" sz="2000"/>
              <a:t>. </a:t>
            </a:r>
            <a:br>
              <a:rPr lang="en-GB" sz="2000"/>
            </a:br>
            <a:endParaRPr/>
          </a:p>
          <a:p>
            <a:pPr>
              <a:defRPr/>
            </a:pPr>
            <a:endParaRPr lang="en-GB" sz="2000"/>
          </a:p>
        </p:txBody>
      </p:sp>
      <p:sp>
        <p:nvSpPr>
          <p:cNvPr id="20" name="Textfeld 19" hidden="0"/>
          <p:cNvSpPr txBox="1"/>
          <p:nvPr isPhoto="0" userDrawn="0"/>
        </p:nvSpPr>
        <p:spPr bwMode="auto">
          <a:xfrm>
            <a:off x="893326" y="9138382"/>
            <a:ext cx="7173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/>
              <a:t>Halil</a:t>
            </a:r>
            <a:r>
              <a:rPr lang="en-GB" sz="900"/>
              <a:t> Can 2013. Empowerment </a:t>
            </a:r>
            <a:r>
              <a:rPr lang="en-GB" sz="900"/>
              <a:t>aus</a:t>
            </a:r>
            <a:r>
              <a:rPr lang="en-GB" sz="900"/>
              <a:t> der People of </a:t>
            </a:r>
            <a:r>
              <a:rPr lang="en-GB" sz="900"/>
              <a:t>Color-Perspektive</a:t>
            </a:r>
            <a:r>
              <a:rPr lang="en-GB" sz="900"/>
              <a:t> </a:t>
            </a:r>
            <a:r>
              <a:rPr lang="en-GB" sz="900"/>
              <a:t>Reflexionen</a:t>
            </a:r>
            <a:r>
              <a:rPr lang="en-GB" sz="900"/>
              <a:t> und </a:t>
            </a:r>
            <a:r>
              <a:rPr lang="en-GB" sz="900"/>
              <a:t>Empfehlungen</a:t>
            </a:r>
            <a:r>
              <a:rPr lang="en-GB" sz="900"/>
              <a:t> </a:t>
            </a:r>
            <a:r>
              <a:rPr lang="en-GB" sz="900"/>
              <a:t>zur</a:t>
            </a:r>
            <a:r>
              <a:rPr lang="en-GB" sz="900"/>
              <a:t> </a:t>
            </a:r>
            <a:r>
              <a:rPr lang="en-GB" sz="900"/>
              <a:t>Durchführung</a:t>
            </a:r>
            <a:r>
              <a:rPr lang="en-GB" sz="900"/>
              <a:t> von Empowerment-Workshops </a:t>
            </a:r>
            <a:r>
              <a:rPr lang="en-GB" sz="900"/>
              <a:t>gegen</a:t>
            </a:r>
            <a:r>
              <a:rPr lang="en-GB" sz="900"/>
              <a:t> </a:t>
            </a:r>
            <a:r>
              <a:rPr lang="en-GB" sz="900"/>
              <a:t>Rassismus</a:t>
            </a:r>
            <a:r>
              <a:rPr lang="en-GB" sz="900"/>
              <a:t>, </a:t>
            </a:r>
            <a:r>
              <a:rPr lang="de-DE" sz="900">
                <a:latin typeface="Calibri"/>
              </a:rPr>
              <a:t>Senatsverwaltung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Integration, Arbeit und Soziales</a:t>
            </a:r>
            <a:br>
              <a:rPr lang="de-DE" sz="900">
                <a:latin typeface="Calibri"/>
              </a:rPr>
            </a:br>
            <a:r>
              <a:rPr lang="de-DE" sz="900">
                <a:latin typeface="Calibri"/>
              </a:rPr>
              <a:t>Landesstelle </a:t>
            </a:r>
            <a:r>
              <a:rPr lang="de-DE" sz="900">
                <a:latin typeface="Calibri"/>
              </a:rPr>
              <a:t>für</a:t>
            </a:r>
            <a:r>
              <a:rPr lang="de-DE" sz="900">
                <a:latin typeface="Calibri"/>
              </a:rPr>
              <a:t> Gleichbehandlung – gegen Diskriminierung (LADS)</a:t>
            </a:r>
            <a:endParaRPr lang="de-DE" sz="900"/>
          </a:p>
          <a:p>
            <a:pPr>
              <a:defRPr/>
            </a:pPr>
            <a:r>
              <a:rPr lang="en-GB" sz="900"/>
              <a:t>Seite</a:t>
            </a:r>
            <a:r>
              <a:rPr lang="en-GB" sz="900"/>
              <a:t> 19. </a:t>
            </a:r>
            <a:r>
              <a:rPr lang="en-GB" sz="900" u="sng">
                <a:hlinkClick r:id="rId6" tooltip="https://www.eccar.info/sites/default/files/document/empowerment_webbroschuere_barrierefrei.pdf"/>
              </a:rPr>
              <a:t>https://www.eccar.info/sites/default/files/document/empowerment_webbroschuere_barrierefrei.pdf</a:t>
            </a:r>
            <a:r>
              <a:rPr lang="en-GB" sz="900"/>
              <a:t>. </a:t>
            </a:r>
            <a:r>
              <a:rPr lang="en-GB" sz="900"/>
              <a:t>Zugriff</a:t>
            </a:r>
            <a:r>
              <a:rPr lang="en-GB" sz="900"/>
              <a:t>: 27. </a:t>
            </a:r>
            <a:r>
              <a:rPr lang="en-GB" sz="900"/>
              <a:t>Oktober</a:t>
            </a:r>
            <a:r>
              <a:rPr lang="en-GB" sz="900"/>
              <a:t> 2022. </a:t>
            </a:r>
            <a:endParaRPr/>
          </a:p>
        </p:txBody>
      </p:sp>
      <p:cxnSp>
        <p:nvCxnSpPr>
          <p:cNvPr id="14" name="Straight Connector 13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028700" y="1841034"/>
            <a:ext cx="13857838" cy="6295532"/>
            <a:chOff x="0" y="89599"/>
            <a:chExt cx="18477117" cy="8394043"/>
          </a:xfrm>
        </p:grpSpPr>
        <p:sp>
          <p:nvSpPr>
            <p:cNvPr id="3" name="TextBox 3" hidden="0"/>
            <p:cNvSpPr txBox="1"/>
            <p:nvPr isPhoto="0" userDrawn="0"/>
          </p:nvSpPr>
          <p:spPr bwMode="auto">
            <a:xfrm>
              <a:off x="0" y="89599"/>
              <a:ext cx="18477117" cy="125566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35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WAS IST DISKRIMINIERUNG? (1)</a:t>
              </a:r>
              <a:endParaRPr/>
            </a:p>
          </p:txBody>
        </p:sp>
        <p:sp>
          <p:nvSpPr>
            <p:cNvPr id="4" name="AutoShape 4" hidden="0"/>
            <p:cNvSpPr/>
            <p:nvPr isPhoto="0" userDrawn="0"/>
          </p:nvSpPr>
          <p:spPr bwMode="auto">
            <a:xfrm>
              <a:off x="8716157" y="2365047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 hidden="0"/>
            <p:cNvSpPr txBox="1"/>
            <p:nvPr isPhoto="0" userDrawn="0"/>
          </p:nvSpPr>
          <p:spPr bwMode="auto">
            <a:xfrm>
              <a:off x="0" y="3467739"/>
              <a:ext cx="18477117" cy="501590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7"/>
                </a:lnSpc>
                <a:defRPr/>
              </a:pPr>
              <a:r>
                <a:rPr lang="en-US" sz="2500">
                  <a:solidFill>
                    <a:srgbClr val="16214B"/>
                  </a:solidFill>
                </a:rPr>
                <a:t>Ungleichbehandlung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r>
                <a:rPr lang="en-US" sz="2500">
                  <a:solidFill>
                    <a:srgbClr val="16214B"/>
                  </a:solidFill>
                </a:rPr>
                <a:t>einer</a:t>
              </a:r>
              <a:r>
                <a:rPr lang="en-US" sz="2500">
                  <a:solidFill>
                    <a:srgbClr val="16214B"/>
                  </a:solidFill>
                </a:rPr>
                <a:t> Person </a:t>
              </a:r>
              <a:r>
                <a:rPr lang="en-US" sz="2500">
                  <a:solidFill>
                    <a:srgbClr val="16214B"/>
                  </a:solidFill>
                </a:rPr>
                <a:t>oder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br>
                <a:rPr lang="en-US" sz="2500">
                  <a:solidFill>
                    <a:srgbClr val="16214B"/>
                  </a:solidFill>
                </a:rPr>
              </a:br>
              <a:r>
                <a:rPr lang="en-US" sz="2500">
                  <a:solidFill>
                    <a:srgbClr val="16214B"/>
                  </a:solidFill>
                </a:rPr>
                <a:t>Personengruppen</a:t>
              </a:r>
              <a:r>
                <a:rPr lang="en-US" sz="2500">
                  <a:solidFill>
                    <a:srgbClr val="16214B"/>
                  </a:solidFill>
                </a:rPr>
                <a:t>, </a:t>
              </a:r>
              <a:r>
                <a:rPr lang="en-US" sz="2500">
                  <a:solidFill>
                    <a:srgbClr val="16214B"/>
                  </a:solidFill>
                </a:rPr>
                <a:t>aufgrund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r>
                <a:rPr lang="en-US" sz="2500">
                  <a:solidFill>
                    <a:srgbClr val="16214B"/>
                  </a:solidFill>
                </a:rPr>
                <a:t>bestimmter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r>
                <a:rPr lang="en-US" sz="2500">
                  <a:solidFill>
                    <a:srgbClr val="16214B"/>
                  </a:solidFill>
                </a:rPr>
                <a:t>Merkmale</a:t>
              </a:r>
              <a:endParaRPr lang="en-US" sz="2500">
                <a:solidFill>
                  <a:srgbClr val="16214B"/>
                </a:solidFill>
              </a:endParaRPr>
            </a:p>
            <a:p>
              <a:pPr>
                <a:lnSpc>
                  <a:spcPts val="3747"/>
                </a:lnSpc>
                <a:defRPr/>
              </a:pPr>
              <a:br>
                <a:rPr lang="en-US" sz="2500">
                  <a:solidFill>
                    <a:srgbClr val="16214B"/>
                  </a:solidFill>
                </a:rPr>
              </a:br>
              <a:r>
                <a:rPr lang="en-US" sz="2500">
                  <a:solidFill>
                    <a:srgbClr val="16214B"/>
                  </a:solidFill>
                </a:rPr>
                <a:t>Diskriminierung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r>
                <a:rPr lang="en-US" sz="2500">
                  <a:solidFill>
                    <a:srgbClr val="16214B"/>
                  </a:solidFill>
                </a:rPr>
                <a:t>findet</a:t>
              </a:r>
              <a:r>
                <a:rPr lang="en-US" sz="2500">
                  <a:solidFill>
                    <a:srgbClr val="16214B"/>
                  </a:solidFill>
                </a:rPr>
                <a:t> auf </a:t>
              </a:r>
              <a:r>
                <a:rPr lang="en-US" sz="2500">
                  <a:solidFill>
                    <a:srgbClr val="16214B"/>
                  </a:solidFill>
                </a:rPr>
                <a:t>verschiedenen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r>
                <a:rPr lang="en-US" sz="2500">
                  <a:solidFill>
                    <a:srgbClr val="16214B"/>
                  </a:solidFill>
                </a:rPr>
                <a:t>Ebenen</a:t>
              </a:r>
              <a:r>
                <a:rPr lang="en-US" sz="2500">
                  <a:solidFill>
                    <a:srgbClr val="16214B"/>
                  </a:solidFill>
                </a:rPr>
                <a:t> </a:t>
              </a:r>
              <a:r>
                <a:rPr lang="en-US" sz="2500">
                  <a:solidFill>
                    <a:srgbClr val="16214B"/>
                  </a:solidFill>
                </a:rPr>
                <a:t>statt</a:t>
              </a:r>
              <a:r>
                <a:rPr lang="en-US" sz="2500">
                  <a:solidFill>
                    <a:srgbClr val="16214B"/>
                  </a:solidFill>
                </a:rPr>
                <a:t>:</a:t>
              </a:r>
              <a:br>
                <a:rPr lang="en-US" sz="2500">
                  <a:solidFill>
                    <a:srgbClr val="16214B"/>
                  </a:solidFill>
                </a:rPr>
              </a:br>
              <a:r>
                <a:rPr lang="en-US" sz="2500">
                  <a:solidFill>
                    <a:srgbClr val="16214B"/>
                  </a:solidFill>
                </a:rPr>
                <a:t>Individuum</a:t>
              </a:r>
              <a:br>
                <a:rPr lang="en-US" sz="2500">
                  <a:solidFill>
                    <a:srgbClr val="16214B"/>
                  </a:solidFill>
                </a:rPr>
              </a:br>
              <a:r>
                <a:rPr lang="en-US" sz="2500">
                  <a:solidFill>
                    <a:srgbClr val="16214B"/>
                  </a:solidFill>
                </a:rPr>
                <a:t>Institutionell</a:t>
              </a:r>
              <a:br>
                <a:rPr lang="en-US" sz="2500">
                  <a:solidFill>
                    <a:srgbClr val="16214B"/>
                  </a:solidFill>
                </a:rPr>
              </a:br>
              <a:r>
                <a:rPr lang="en-US" sz="2500">
                  <a:solidFill>
                    <a:srgbClr val="16214B"/>
                  </a:solidFill>
                </a:rPr>
                <a:t>Strukturell</a:t>
              </a:r>
              <a:br>
                <a:rPr lang="en-US" sz="2500">
                  <a:solidFill>
                    <a:srgbClr val="16214B"/>
                  </a:solidFill>
                </a:rPr>
              </a:br>
              <a:r>
                <a:rPr lang="en-US" sz="2500">
                  <a:solidFill>
                    <a:srgbClr val="16214B"/>
                  </a:solidFill>
                </a:rPr>
                <a:t>Diskursiv</a:t>
              </a:r>
              <a:endParaRPr/>
            </a:p>
          </p:txBody>
        </p:sp>
      </p:grpSp>
      <p:pic>
        <p:nvPicPr>
          <p:cNvPr id="7" name="Pictur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1911301" y="4104450"/>
            <a:ext cx="4161618" cy="4114800"/>
          </a:xfrm>
          <a:prstGeom prst="rect">
            <a:avLst/>
          </a:prstGeom>
        </p:spPr>
      </p:pic>
      <p:sp>
        <p:nvSpPr>
          <p:cNvPr id="9" name="TextBox 9" hidden="0"/>
          <p:cNvSpPr txBox="1"/>
          <p:nvPr isPhoto="0" userDrawn="0"/>
        </p:nvSpPr>
        <p:spPr bwMode="auto">
          <a:xfrm>
            <a:off x="1679311" y="8792882"/>
            <a:ext cx="8933679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)</a:t>
            </a:r>
            <a:endParaRPr/>
          </a:p>
        </p:txBody>
      </p:sp>
      <p:cxnSp>
        <p:nvCxnSpPr>
          <p:cNvPr id="10" name="Straight Connector 9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5" hidden="0"/>
          <p:cNvSpPr txBox="1"/>
          <p:nvPr isPhoto="0" userDrawn="0"/>
        </p:nvSpPr>
        <p:spPr bwMode="auto">
          <a:xfrm>
            <a:off x="990600" y="3843797"/>
            <a:ext cx="13857838" cy="376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7"/>
              </a:lnSpc>
              <a:defRPr/>
            </a:pPr>
            <a:r>
              <a:rPr lang="en-US" sz="2500">
                <a:solidFill>
                  <a:schemeClr val="tx2"/>
                </a:solidFill>
              </a:rPr>
              <a:t>Soziale</a:t>
            </a:r>
            <a:r>
              <a:rPr lang="en-US" sz="2500">
                <a:solidFill>
                  <a:schemeClr val="tx2"/>
                </a:solidFill>
              </a:rPr>
              <a:t> </a:t>
            </a:r>
            <a:r>
              <a:rPr lang="en-US" sz="2500">
                <a:solidFill>
                  <a:schemeClr val="tx2"/>
                </a:solidFill>
              </a:rPr>
              <a:t>Machtverhältnisse</a:t>
            </a:r>
            <a:r>
              <a:rPr lang="en-US" sz="2500">
                <a:solidFill>
                  <a:schemeClr val="tx2"/>
                </a:solidFill>
              </a:rPr>
              <a:t> </a:t>
            </a:r>
            <a:br>
              <a:rPr lang="en-US" sz="2500">
                <a:solidFill>
                  <a:schemeClr val="tx2"/>
                </a:solidFill>
              </a:rPr>
            </a:br>
            <a:r>
              <a:rPr lang="en-US" sz="2500">
                <a:solidFill>
                  <a:schemeClr val="tx2"/>
                </a:solidFill>
              </a:rPr>
              <a:t>Rassismus</a:t>
            </a:r>
            <a:br>
              <a:rPr lang="en-US" sz="2500">
                <a:solidFill>
                  <a:schemeClr val="tx2"/>
                </a:solidFill>
              </a:rPr>
            </a:br>
            <a:r>
              <a:rPr lang="en-US" sz="2500">
                <a:solidFill>
                  <a:schemeClr val="tx2"/>
                </a:solidFill>
              </a:rPr>
              <a:t>Sexismus</a:t>
            </a:r>
            <a:br>
              <a:rPr lang="en-US" sz="2500">
                <a:solidFill>
                  <a:schemeClr val="tx2"/>
                </a:solidFill>
              </a:rPr>
            </a:br>
            <a:r>
              <a:rPr lang="en-US" sz="2500">
                <a:solidFill>
                  <a:schemeClr val="tx2"/>
                </a:solidFill>
              </a:rPr>
              <a:t>Heterosexismus</a:t>
            </a:r>
            <a:r>
              <a:rPr lang="en-US" sz="2500">
                <a:solidFill>
                  <a:schemeClr val="tx2"/>
                </a:solidFill>
              </a:rPr>
              <a:t> (</a:t>
            </a:r>
            <a:r>
              <a:rPr lang="en-US" sz="2500">
                <a:solidFill>
                  <a:schemeClr val="tx2"/>
                </a:solidFill>
              </a:rPr>
              <a:t>gegen</a:t>
            </a:r>
            <a:r>
              <a:rPr lang="en-US" sz="2500">
                <a:solidFill>
                  <a:schemeClr val="tx2"/>
                </a:solidFill>
              </a:rPr>
              <a:t> </a:t>
            </a:r>
            <a:r>
              <a:rPr lang="en-US" sz="2500">
                <a:solidFill>
                  <a:schemeClr val="tx2"/>
                </a:solidFill>
              </a:rPr>
              <a:t>Lesben</a:t>
            </a:r>
            <a:r>
              <a:rPr lang="en-US" sz="2500">
                <a:solidFill>
                  <a:schemeClr val="tx2"/>
                </a:solidFill>
              </a:rPr>
              <a:t>, </a:t>
            </a:r>
            <a:r>
              <a:rPr lang="en-US" sz="2500">
                <a:solidFill>
                  <a:schemeClr val="tx2"/>
                </a:solidFill>
              </a:rPr>
              <a:t>Schwule</a:t>
            </a:r>
            <a:r>
              <a:rPr lang="en-US" sz="2500">
                <a:solidFill>
                  <a:schemeClr val="tx2"/>
                </a:solidFill>
              </a:rPr>
              <a:t>, </a:t>
            </a:r>
            <a:r>
              <a:rPr lang="en-US" sz="2500">
                <a:solidFill>
                  <a:schemeClr val="tx2"/>
                </a:solidFill>
              </a:rPr>
              <a:t>Transpersonen</a:t>
            </a:r>
            <a:r>
              <a:rPr lang="en-US" sz="2500">
                <a:solidFill>
                  <a:schemeClr val="tx2"/>
                </a:solidFill>
              </a:rPr>
              <a:t>)</a:t>
            </a:r>
            <a:br>
              <a:rPr lang="en-US" sz="2500">
                <a:solidFill>
                  <a:schemeClr val="tx2"/>
                </a:solidFill>
              </a:rPr>
            </a:br>
            <a:r>
              <a:rPr lang="en-US" sz="2500">
                <a:solidFill>
                  <a:schemeClr val="tx2"/>
                </a:solidFill>
              </a:rPr>
              <a:t>Ableismus</a:t>
            </a:r>
            <a:r>
              <a:rPr lang="en-US" sz="2500">
                <a:solidFill>
                  <a:schemeClr val="tx2"/>
                </a:solidFill>
              </a:rPr>
              <a:t> (</a:t>
            </a:r>
            <a:r>
              <a:rPr lang="en-US" sz="2500">
                <a:solidFill>
                  <a:schemeClr val="tx2"/>
                </a:solidFill>
              </a:rPr>
              <a:t>gegen</a:t>
            </a:r>
            <a:r>
              <a:rPr lang="en-US" sz="2500">
                <a:solidFill>
                  <a:schemeClr val="tx2"/>
                </a:solidFill>
              </a:rPr>
              <a:t> Menschen </a:t>
            </a:r>
            <a:r>
              <a:rPr lang="en-US" sz="2500">
                <a:solidFill>
                  <a:schemeClr val="tx2"/>
                </a:solidFill>
              </a:rPr>
              <a:t>mit</a:t>
            </a:r>
            <a:r>
              <a:rPr lang="en-US" sz="2500">
                <a:solidFill>
                  <a:schemeClr val="tx2"/>
                </a:solidFill>
              </a:rPr>
              <a:t> </a:t>
            </a:r>
            <a:r>
              <a:rPr lang="en-US" sz="2500">
                <a:solidFill>
                  <a:schemeClr val="tx2"/>
                </a:solidFill>
              </a:rPr>
              <a:t>Behinderungen</a:t>
            </a:r>
            <a:r>
              <a:rPr lang="en-US" sz="2500">
                <a:solidFill>
                  <a:schemeClr val="tx2"/>
                </a:solidFill>
              </a:rPr>
              <a:t>)</a:t>
            </a:r>
            <a:br>
              <a:rPr lang="en-US" sz="2500">
                <a:solidFill>
                  <a:schemeClr val="tx2"/>
                </a:solidFill>
              </a:rPr>
            </a:br>
            <a:r>
              <a:rPr lang="en-US" sz="2500">
                <a:solidFill>
                  <a:schemeClr val="tx2"/>
                </a:solidFill>
              </a:rPr>
              <a:t>Genozid</a:t>
            </a:r>
            <a:br>
              <a:rPr lang="en-US" sz="2500">
                <a:solidFill>
                  <a:schemeClr val="tx2"/>
                </a:solidFill>
              </a:rPr>
            </a:br>
            <a:r>
              <a:rPr lang="en-US" sz="2500">
                <a:solidFill>
                  <a:schemeClr val="tx2"/>
                </a:solidFill>
              </a:rPr>
              <a:t>Intersektionale</a:t>
            </a:r>
            <a:r>
              <a:rPr lang="en-US" sz="2500">
                <a:solidFill>
                  <a:schemeClr val="tx2"/>
                </a:solidFill>
              </a:rPr>
              <a:t> </a:t>
            </a:r>
            <a:r>
              <a:rPr lang="en-US" sz="2500">
                <a:solidFill>
                  <a:schemeClr val="tx2"/>
                </a:solidFill>
              </a:rPr>
              <a:t>Diskriminierung</a:t>
            </a:r>
            <a:br>
              <a:rPr lang="en-US" sz="2500">
                <a:solidFill>
                  <a:schemeClr val="tx2"/>
                </a:solidFill>
              </a:rPr>
            </a:br>
            <a:endParaRPr/>
          </a:p>
        </p:txBody>
      </p:sp>
      <p:pic>
        <p:nvPicPr>
          <p:cNvPr id="8" name="Picture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517886" y="6401085"/>
            <a:ext cx="3252225" cy="680011"/>
          </a:xfrm>
          <a:prstGeom prst="rect">
            <a:avLst/>
          </a:prstGeom>
        </p:spPr>
      </p:pic>
      <p:sp>
        <p:nvSpPr>
          <p:cNvPr id="9" name="TextBox 9" hidden="0"/>
          <p:cNvSpPr txBox="1"/>
          <p:nvPr isPhoto="0" userDrawn="0"/>
        </p:nvSpPr>
        <p:spPr bwMode="auto">
          <a:xfrm>
            <a:off x="11670956" y="5491807"/>
            <a:ext cx="2731010" cy="1778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000000"/>
                </a:solidFill>
              </a:rPr>
              <a:t>Form, </a:t>
            </a:r>
            <a:r>
              <a:rPr lang="de-AT" sz="2500">
                <a:solidFill>
                  <a:srgbClr val="000000"/>
                </a:solidFill>
              </a:rPr>
              <a:t>Handlung/Aktion, Auswirkung/Folge: Diskriminierung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1099133" y="9149988"/>
            <a:ext cx="8933679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1200">
                <a:solidFill>
                  <a:srgbClr val="000000"/>
                </a:solidFill>
                <a:latin typeface="Canva Sans"/>
              </a:rPr>
              <a:t>)</a:t>
            </a:r>
            <a:endParaRPr lang="en-US" sz="1200"/>
          </a:p>
        </p:txBody>
      </p:sp>
      <p:sp>
        <p:nvSpPr>
          <p:cNvPr id="11" name="TextBox 3" hidden="0"/>
          <p:cNvSpPr txBox="1"/>
          <p:nvPr isPhoto="0" userDrawn="0"/>
        </p:nvSpPr>
        <p:spPr bwMode="auto">
          <a:xfrm>
            <a:off x="1077362" y="1841034"/>
            <a:ext cx="1385783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5"/>
              </a:lnSpc>
              <a:defRPr/>
            </a:pPr>
            <a:r>
              <a:rPr lang="en-US" sz="6200">
                <a:solidFill>
                  <a:srgbClr val="0C45A6"/>
                </a:solidFill>
              </a:rPr>
              <a:t>WAS IST DISKRIMINIERUNG? (2)</a:t>
            </a:r>
            <a:br>
              <a:rPr lang="en-US" sz="6200">
                <a:solidFill>
                  <a:srgbClr val="0C45A6"/>
                </a:solidFill>
              </a:rPr>
            </a:br>
            <a:endParaRPr lang="en-US"/>
          </a:p>
        </p:txBody>
      </p:sp>
      <p:cxnSp>
        <p:nvCxnSpPr>
          <p:cNvPr id="2" name="Straight Connector 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 hidden="0"/>
          <p:cNvSpPr txBox="1"/>
          <p:nvPr isPhoto="0" userDrawn="0"/>
        </p:nvSpPr>
        <p:spPr bwMode="auto">
          <a:xfrm>
            <a:off x="2232855" y="1862572"/>
            <a:ext cx="11179596" cy="681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defRPr/>
            </a:pPr>
            <a:r>
              <a:rPr lang="en-US" sz="6200">
                <a:solidFill>
                  <a:srgbClr val="0C45A6"/>
                </a:solidFill>
              </a:rPr>
              <a:t>RASSISTISCHE DISKRIMINIERUNG </a:t>
            </a:r>
            <a:endParaRPr/>
          </a:p>
        </p:txBody>
      </p:sp>
      <p:sp>
        <p:nvSpPr>
          <p:cNvPr id="6" name="TextBox 6" hidden="0"/>
          <p:cNvSpPr txBox="1"/>
          <p:nvPr isPhoto="0" userDrawn="0"/>
        </p:nvSpPr>
        <p:spPr bwMode="auto">
          <a:xfrm>
            <a:off x="1028700" y="3635444"/>
            <a:ext cx="13587905" cy="1767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de-AT" sz="2500">
                <a:solidFill>
                  <a:srgbClr val="0C45A6"/>
                </a:solidFill>
              </a:rPr>
              <a:t>Konvention gegen Rassismus (ICERD): „Internationales Übereinkommen zur Beseitigung jeder Form von rassistischer Diskriminierung“ </a:t>
            </a:r>
            <a:r>
              <a:rPr lang="en-US" sz="2500">
                <a:solidFill>
                  <a:srgbClr val="0C45A6"/>
                </a:solidFill>
              </a:rPr>
              <a:t>(1</a:t>
            </a:r>
            <a:r>
              <a:rPr lang="de-AT" sz="2500">
                <a:solidFill>
                  <a:srgbClr val="0C45A6"/>
                </a:solidFill>
              </a:rPr>
              <a:t>996)</a:t>
            </a:r>
            <a:endParaRPr/>
          </a:p>
          <a:p>
            <a:pPr>
              <a:lnSpc>
                <a:spcPts val="3500"/>
              </a:lnSpc>
              <a:defRPr/>
            </a:pPr>
            <a:endParaRPr lang="de-AT" sz="2500">
              <a:solidFill>
                <a:srgbClr val="0C45A6"/>
              </a:solidFill>
            </a:endParaRPr>
          </a:p>
          <a:p>
            <a:pPr>
              <a:lnSpc>
                <a:spcPts val="3500"/>
              </a:lnSpc>
              <a:defRPr/>
            </a:pPr>
            <a:r>
              <a:rPr lang="de-AT" sz="2500">
                <a:solidFill>
                  <a:srgbClr val="0C45A6"/>
                </a:solidFill>
              </a:rPr>
              <a:t>Artikel 1 (1)</a:t>
            </a:r>
            <a:endParaRPr lang="de-AT"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1028701" y="5095875"/>
            <a:ext cx="14235604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ts val="0"/>
              </a:spcBef>
              <a:defRPr/>
            </a:pPr>
            <a:endParaRPr lang="en-GB"/>
          </a:p>
          <a:p>
            <a:pPr>
              <a:defRPr/>
            </a:pPr>
            <a:r>
              <a:rPr lang="en-GB" sz="2000">
                <a:solidFill>
                  <a:srgbClr val="000000"/>
                </a:solidFill>
              </a:rPr>
              <a:t>[...] </a:t>
            </a:r>
            <a:r>
              <a:rPr lang="de-AT" sz="2000">
                <a:latin typeface="MicrosoftSansSerif"/>
              </a:rPr>
              <a:t>der Ausdruck "Rassistische Diskriminierung" bedeutet jede auf </a:t>
            </a:r>
            <a:r>
              <a:rPr lang="de-AT" sz="2000" i="1">
                <a:latin typeface="MicrosoftSansSerif"/>
              </a:rPr>
              <a:t>race</a:t>
            </a:r>
            <a:r>
              <a:rPr lang="de-AT" sz="2000">
                <a:latin typeface="MicrosoftSansSerif"/>
              </a:rPr>
              <a:t>, Hautfarbe, Abstammung, dem nationalen Hintergrund oder der Ethnizität beruhende Unterscheidung, Ausschließung, </a:t>
            </a:r>
            <a:r>
              <a:rPr lang="de-AT" sz="2000">
                <a:latin typeface="MicrosoftSansSerif"/>
              </a:rPr>
              <a:t>Ein</a:t>
            </a:r>
            <a:r>
              <a:rPr lang="de-AT" sz="2000">
                <a:latin typeface="MicrosoftSansSerif"/>
              </a:rPr>
              <a:t>schränkung</a:t>
            </a:r>
            <a:r>
              <a:rPr lang="de-AT" sz="2000">
                <a:latin typeface="MicrosoftSansSerif"/>
              </a:rPr>
              <a:t> oder Bevorzugung, die zum Ziel oder zur Folge hat, dass dadurch ein gleichberechtigtes Anerkennen, Genießen oder </a:t>
            </a:r>
            <a:r>
              <a:rPr lang="de-AT" sz="2000">
                <a:latin typeface="MicrosoftSansSerif"/>
              </a:rPr>
              <a:t>Ausüben</a:t>
            </a:r>
            <a:r>
              <a:rPr lang="de-AT" sz="2000">
                <a:latin typeface="MicrosoftSansSerif"/>
              </a:rPr>
              <a:t> von Menschenrechten und Grundfreiheiten im politischen, wirtschaftlichen, sozialen, kulturellen oder jedem sonstigen Bereich des </a:t>
            </a:r>
            <a:r>
              <a:rPr lang="de-AT" sz="2000">
                <a:latin typeface="MicrosoftSansSerif"/>
              </a:rPr>
              <a:t>öffentlichen</a:t>
            </a:r>
            <a:r>
              <a:rPr lang="de-AT" sz="2000">
                <a:latin typeface="MicrosoftSansSerif"/>
              </a:rPr>
              <a:t> Lebens vereitelt oder </a:t>
            </a:r>
            <a:r>
              <a:rPr lang="de-AT" sz="2000">
                <a:latin typeface="MicrosoftSansSerif"/>
              </a:rPr>
              <a:t>beeinträchtigt</a:t>
            </a:r>
            <a:r>
              <a:rPr lang="de-AT" sz="2000">
                <a:latin typeface="MicrosoftSansSerif"/>
              </a:rPr>
              <a:t> wird. </a:t>
            </a:r>
            <a:endParaRPr lang="de-AT" sz="2000"/>
          </a:p>
        </p:txBody>
      </p:sp>
      <p:cxnSp>
        <p:nvCxnSpPr>
          <p:cNvPr id="2" name="Straight Connector 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224643" y="787029"/>
            <a:ext cx="13857838" cy="1807727"/>
            <a:chOff x="0" y="0"/>
            <a:chExt cx="18477117" cy="2410303"/>
          </a:xfrm>
        </p:grpSpPr>
        <p:sp>
          <p:nvSpPr>
            <p:cNvPr id="3" name="TextBox 3" hidden="0"/>
            <p:cNvSpPr txBox="1"/>
            <p:nvPr isPhoto="0" userDrawn="0"/>
          </p:nvSpPr>
          <p:spPr bwMode="auto">
            <a:xfrm>
              <a:off x="0" y="-9525"/>
              <a:ext cx="18477117" cy="125566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35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WAS IST DISKRIMINIERUNG? (3)</a:t>
              </a:r>
              <a:endParaRPr/>
            </a:p>
          </p:txBody>
        </p:sp>
        <p:sp>
          <p:nvSpPr>
            <p:cNvPr id="4" name="AutoShape 4" hidden="0"/>
            <p:cNvSpPr/>
            <p:nvPr isPhoto="0" userDrawn="0"/>
          </p:nvSpPr>
          <p:spPr bwMode="auto">
            <a:xfrm>
              <a:off x="8716157" y="2265922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</p:grpSp>
      <p:sp>
        <p:nvSpPr>
          <p:cNvPr id="7" name="TextBox 7" hidden="0"/>
          <p:cNvSpPr txBox="1"/>
          <p:nvPr isPhoto="0" userDrawn="0"/>
        </p:nvSpPr>
        <p:spPr bwMode="auto">
          <a:xfrm>
            <a:off x="914400" y="2409548"/>
            <a:ext cx="5867399" cy="1192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defRPr/>
            </a:pPr>
            <a:r>
              <a:rPr lang="en-US" sz="3400">
                <a:solidFill>
                  <a:srgbClr val="0C45A6"/>
                </a:solidFill>
              </a:rPr>
              <a:t>Ebenen</a:t>
            </a:r>
            <a:r>
              <a:rPr lang="en-US" sz="3400">
                <a:solidFill>
                  <a:srgbClr val="0C45A6"/>
                </a:solidFill>
              </a:rPr>
              <a:t> der </a:t>
            </a:r>
            <a:r>
              <a:rPr lang="en-US" sz="3400">
                <a:solidFill>
                  <a:srgbClr val="0C45A6"/>
                </a:solidFill>
              </a:rPr>
              <a:t>Diskriminierung</a:t>
            </a:r>
            <a:br>
              <a:rPr lang="en-US" sz="3400">
                <a:solidFill>
                  <a:srgbClr val="0C45A6"/>
                </a:solidFill>
              </a:rPr>
            </a:br>
            <a:endParaRPr/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1960248" y="3370451"/>
            <a:ext cx="11961359" cy="128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</a:rPr>
              <a:t>Individuum/</a:t>
            </a:r>
            <a:r>
              <a:rPr lang="en-US" sz="2000" b="1">
                <a:solidFill>
                  <a:srgbClr val="000000"/>
                </a:solidFill>
              </a:rPr>
              <a:t>Alltag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>
                <a:solidFill>
                  <a:srgbClr val="000000"/>
                </a:solidFill>
              </a:rPr>
              <a:t>Einstellungen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Gefühle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Vorurteile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führen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zu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diskriminierende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Aussagen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oder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Handlungen</a:t>
            </a:r>
            <a:r>
              <a:rPr lang="en-US" sz="2000">
                <a:solidFill>
                  <a:srgbClr val="000000"/>
                </a:solidFill>
              </a:rPr>
              <a:t> auf </a:t>
            </a:r>
            <a:r>
              <a:rPr lang="en-US" sz="2000">
                <a:solidFill>
                  <a:srgbClr val="000000"/>
                </a:solidFill>
              </a:rPr>
              <a:t>persönlicher</a:t>
            </a:r>
            <a:r>
              <a:rPr lang="en-US" sz="2000">
                <a:solidFill>
                  <a:srgbClr val="000000"/>
                </a:solidFill>
              </a:rPr>
              <a:t> Ebene </a:t>
            </a:r>
            <a:r>
              <a:rPr lang="en-US" sz="2000">
                <a:solidFill>
                  <a:srgbClr val="000000"/>
                </a:solidFill>
              </a:rPr>
              <a:t>zwischen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Einzelpersonen</a:t>
            </a:r>
            <a:r>
              <a:rPr lang="en-US" sz="2000">
                <a:solidFill>
                  <a:srgbClr val="0C45A6"/>
                </a:solidFill>
              </a:rPr>
              <a:t>.</a:t>
            </a:r>
            <a:endParaRPr/>
          </a:p>
          <a:p>
            <a:pPr algn="ctr">
              <a:lnSpc>
                <a:spcPts val="4759"/>
              </a:lnSpc>
              <a:defRPr/>
            </a:pPr>
            <a:endParaRPr lang="en-US" sz="2000">
              <a:solidFill>
                <a:srgbClr val="0C45A6"/>
              </a:solidFill>
              <a:latin typeface="Canva Sans"/>
            </a:endParaRPr>
          </a:p>
        </p:txBody>
      </p:sp>
      <p:sp>
        <p:nvSpPr>
          <p:cNvPr id="9" name="TextBox 9" hidden="0"/>
          <p:cNvSpPr txBox="1"/>
          <p:nvPr isPhoto="0" userDrawn="0"/>
        </p:nvSpPr>
        <p:spPr bwMode="auto">
          <a:xfrm>
            <a:off x="1960248" y="4328572"/>
            <a:ext cx="11978321" cy="248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</a:rPr>
              <a:t>Institutionell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Institutionalisierte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Prozesse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strukturelle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Barrieren</a:t>
            </a:r>
            <a:r>
              <a:rPr lang="en-US" sz="2000">
                <a:solidFill>
                  <a:srgbClr val="000000"/>
                </a:solidFill>
              </a:rPr>
              <a:t>, die oft </a:t>
            </a:r>
            <a:r>
              <a:rPr lang="en-US" sz="2000">
                <a:solidFill>
                  <a:srgbClr val="000000"/>
                </a:solidFill>
              </a:rPr>
              <a:t>unsichtbar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sind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führen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zu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Nachteilen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/>
          </a:p>
          <a:p>
            <a:pPr algn="just">
              <a:lnSpc>
                <a:spcPts val="2800"/>
              </a:lnSpc>
              <a:defRPr/>
            </a:pP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Strukturell</a:t>
            </a:r>
            <a:endParaRPr lang="en-US" b="1"/>
          </a:p>
          <a:p>
            <a:pPr algn="just"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Ungleichheiten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entstehen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durch</a:t>
            </a:r>
            <a:r>
              <a:rPr lang="en-US" sz="2000">
                <a:solidFill>
                  <a:srgbClr val="000000"/>
                </a:solidFill>
              </a:rPr>
              <a:t> das </a:t>
            </a:r>
            <a:r>
              <a:rPr lang="en-US" sz="2000">
                <a:solidFill>
                  <a:srgbClr val="000000"/>
                </a:solidFill>
              </a:rPr>
              <a:t>soziale</a:t>
            </a:r>
            <a:r>
              <a:rPr lang="en-US" sz="2000">
                <a:solidFill>
                  <a:srgbClr val="000000"/>
                </a:solidFill>
              </a:rPr>
              <a:t> System, </a:t>
            </a:r>
            <a:r>
              <a:rPr lang="en-US" sz="2000">
                <a:solidFill>
                  <a:srgbClr val="000000"/>
                </a:solidFill>
              </a:rPr>
              <a:t>Normen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politschen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wirtschaftlichen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Strukturen</a:t>
            </a:r>
            <a:r>
              <a:rPr lang="en-US" sz="2000">
                <a:solidFill>
                  <a:srgbClr val="000000"/>
                </a:solidFill>
              </a:rPr>
              <a:t>. </a:t>
            </a:r>
            <a:r>
              <a:rPr lang="en-US" sz="2000">
                <a:solidFill>
                  <a:srgbClr val="000000"/>
                </a:solidFill>
              </a:rPr>
              <a:t>Diese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de-AT" sz="2000">
                <a:solidFill>
                  <a:srgbClr val="000000"/>
                </a:solidFill>
              </a:rPr>
              <a:t>haben einen Einfluss auf Organisationen und führen zu festgefahrenen Gewohnheiten und etablierten Handlungsmustern.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1960248" y="7068871"/>
            <a:ext cx="11199336" cy="177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</a:rPr>
              <a:t>Diskursiv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Diskriminierungen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entstehen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durch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gesellschaftliche</a:t>
            </a:r>
            <a:r>
              <a:rPr lang="en-US" sz="2000">
                <a:solidFill>
                  <a:srgbClr val="000000"/>
                </a:solidFill>
              </a:rPr>
              <a:t> Wert- und </a:t>
            </a:r>
            <a:r>
              <a:rPr lang="en-US" sz="2000">
                <a:solidFill>
                  <a:srgbClr val="000000"/>
                </a:solidFill>
              </a:rPr>
              <a:t>Normvorstellungen</a:t>
            </a:r>
            <a:r>
              <a:rPr lang="en-US" sz="2000">
                <a:solidFill>
                  <a:srgbClr val="000000"/>
                </a:solidFill>
              </a:rPr>
              <a:t>.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Das </a:t>
            </a:r>
            <a:r>
              <a:rPr lang="en-US" sz="2000">
                <a:solidFill>
                  <a:srgbClr val="000000"/>
                </a:solidFill>
              </a:rPr>
              <a:t>Denken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Reden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</a:t>
            </a:r>
            <a:r>
              <a:rPr lang="en-US" sz="2000">
                <a:solidFill>
                  <a:srgbClr val="000000"/>
                </a:solidFill>
              </a:rPr>
              <a:t> "</a:t>
            </a:r>
            <a:r>
              <a:rPr lang="en-US" sz="2000">
                <a:solidFill>
                  <a:srgbClr val="000000"/>
                </a:solidFill>
              </a:rPr>
              <a:t>uns</a:t>
            </a:r>
            <a:r>
              <a:rPr lang="en-US" sz="2000">
                <a:solidFill>
                  <a:srgbClr val="000000"/>
                </a:solidFill>
              </a:rPr>
              <a:t>" und die "</a:t>
            </a:r>
            <a:r>
              <a:rPr lang="en-US" sz="2000">
                <a:solidFill>
                  <a:srgbClr val="000000"/>
                </a:solidFill>
              </a:rPr>
              <a:t>Anderen</a:t>
            </a:r>
            <a:r>
              <a:rPr lang="en-US" sz="2000">
                <a:solidFill>
                  <a:srgbClr val="000000"/>
                </a:solidFill>
              </a:rPr>
              <a:t>" in </a:t>
            </a:r>
            <a:r>
              <a:rPr lang="en-US" sz="2000">
                <a:solidFill>
                  <a:srgbClr val="000000"/>
                </a:solidFill>
              </a:rPr>
              <a:t>Wissenschaft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Literatur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Medien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Politik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oder</a:t>
            </a:r>
            <a:r>
              <a:rPr lang="en-US" sz="2000">
                <a:solidFill>
                  <a:srgbClr val="000000"/>
                </a:solidFill>
              </a:rPr>
              <a:t> in </a:t>
            </a:r>
            <a:r>
              <a:rPr lang="en-US" sz="2000">
                <a:solidFill>
                  <a:srgbClr val="000000"/>
                </a:solidFill>
              </a:rPr>
              <a:t>privaten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Kreisen</a:t>
            </a:r>
            <a:r>
              <a:rPr lang="en-US" sz="2000">
                <a:solidFill>
                  <a:srgbClr val="000000"/>
                </a:solidFill>
              </a:rPr>
              <a:t>.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10363200" y="9151128"/>
            <a:ext cx="4871807" cy="41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9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)</a:t>
            </a:r>
            <a:endParaRPr lang="en-US" sz="900"/>
          </a:p>
        </p:txBody>
      </p:sp>
      <p:cxnSp>
        <p:nvCxnSpPr>
          <p:cNvPr id="5" name="Straight Connector 4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759278" y="697122"/>
            <a:ext cx="12956720" cy="1997117"/>
            <a:chOff x="0" y="0"/>
            <a:chExt cx="10118072" cy="2662816"/>
          </a:xfrm>
        </p:grpSpPr>
        <p:sp>
          <p:nvSpPr>
            <p:cNvPr id="3" name="AutoShape 3" hidden="0"/>
            <p:cNvSpPr/>
            <p:nvPr isPhoto="0" userDrawn="0"/>
          </p:nvSpPr>
          <p:spPr bwMode="auto">
            <a:xfrm>
              <a:off x="0" y="2537223"/>
              <a:ext cx="908843" cy="125593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 hidden="0"/>
            <p:cNvSpPr txBox="1"/>
            <p:nvPr isPhoto="0" userDrawn="0"/>
          </p:nvSpPr>
          <p:spPr bwMode="auto">
            <a:xfrm>
              <a:off x="0" y="0"/>
              <a:ext cx="10118074" cy="230182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9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DISKRIMINIERUNGS-GRÜNDE (TATSÄCHLICHE ODER VERMUTETE) </a:t>
              </a:r>
              <a:br>
                <a:rPr lang="en-US" sz="6200">
                  <a:solidFill>
                    <a:srgbClr val="0C45A6"/>
                  </a:solidFill>
                </a:rPr>
              </a:br>
              <a:endParaRPr/>
            </a:p>
          </p:txBody>
        </p:sp>
      </p:grpSp>
      <p:sp>
        <p:nvSpPr>
          <p:cNvPr id="5" name="TextBox 5" hidden="0"/>
          <p:cNvSpPr txBox="1"/>
          <p:nvPr isPhoto="0" userDrawn="0"/>
        </p:nvSpPr>
        <p:spPr bwMode="auto">
          <a:xfrm>
            <a:off x="759279" y="3260726"/>
            <a:ext cx="14275662" cy="644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6214B"/>
                </a:solidFill>
              </a:rPr>
              <a:t>Alter</a:t>
            </a:r>
            <a:r>
              <a:rPr lang="en-US" sz="2000">
                <a:solidFill>
                  <a:srgbClr val="16214B"/>
                </a:solidFill>
              </a:rPr>
              <a:t> = </a:t>
            </a:r>
            <a:r>
              <a:rPr lang="en-US" sz="2000">
                <a:solidFill>
                  <a:srgbClr val="16214B"/>
                </a:solidFill>
              </a:rPr>
              <a:t>Jugend</a:t>
            </a:r>
            <a:r>
              <a:rPr lang="en-US" sz="2000">
                <a:solidFill>
                  <a:srgbClr val="16214B"/>
                </a:solidFill>
              </a:rPr>
              <a:t>, Alter, </a:t>
            </a:r>
            <a:r>
              <a:rPr lang="en-US" sz="2000">
                <a:solidFill>
                  <a:srgbClr val="16214B"/>
                </a:solidFill>
              </a:rPr>
              <a:t>Altersunterschiede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usw</a:t>
            </a:r>
            <a:r>
              <a:rPr lang="en-US" sz="2000">
                <a:solidFill>
                  <a:srgbClr val="16214B"/>
                </a:solidFill>
              </a:rPr>
              <a:t>.</a:t>
            </a:r>
            <a:br>
              <a:rPr lang="en-US" sz="2000">
                <a:solidFill>
                  <a:srgbClr val="16214B"/>
                </a:solidFill>
              </a:rPr>
            </a:br>
            <a:endParaRPr lang="en-US" sz="2000" b="1">
              <a:solidFill>
                <a:srgbClr val="16214B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6214B"/>
                </a:solidFill>
              </a:rPr>
              <a:t>Behinderung</a:t>
            </a:r>
            <a:r>
              <a:rPr lang="en-US" sz="2000" b="1">
                <a:solidFill>
                  <a:srgbClr val="16214B"/>
                </a:solidFill>
              </a:rPr>
              <a:t> und </a:t>
            </a:r>
            <a:r>
              <a:rPr lang="en-US" sz="2000" b="1">
                <a:solidFill>
                  <a:srgbClr val="16214B"/>
                </a:solidFill>
              </a:rPr>
              <a:t>chronische</a:t>
            </a:r>
            <a:r>
              <a:rPr lang="en-US" sz="2000" b="1">
                <a:solidFill>
                  <a:srgbClr val="16214B"/>
                </a:solidFill>
              </a:rPr>
              <a:t> </a:t>
            </a:r>
            <a:r>
              <a:rPr lang="en-US" sz="2000" b="1">
                <a:solidFill>
                  <a:srgbClr val="16214B"/>
                </a:solidFill>
              </a:rPr>
              <a:t>Krankheit</a:t>
            </a:r>
            <a:r>
              <a:rPr lang="en-US" sz="2000" b="1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= </a:t>
            </a:r>
            <a:r>
              <a:rPr lang="en-US" sz="2000">
                <a:solidFill>
                  <a:srgbClr val="16214B"/>
                </a:solidFill>
              </a:rPr>
              <a:t>körperliche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Beeinträchtigung</a:t>
            </a:r>
            <a:r>
              <a:rPr lang="en-US" sz="2000">
                <a:solidFill>
                  <a:srgbClr val="16214B"/>
                </a:solidFill>
              </a:rPr>
              <a:t> und</a:t>
            </a:r>
            <a:br>
              <a:rPr lang="en-US" sz="2000">
                <a:solidFill>
                  <a:srgbClr val="16214B"/>
                </a:solidFill>
              </a:rPr>
            </a:br>
            <a:r>
              <a:rPr lang="en-US" sz="2000">
                <a:solidFill>
                  <a:srgbClr val="16214B"/>
                </a:solidFill>
              </a:rPr>
              <a:t>chronische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Erkrankungen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Beeinträchtigungen</a:t>
            </a:r>
            <a:r>
              <a:rPr lang="en-US" sz="2000">
                <a:solidFill>
                  <a:srgbClr val="16214B"/>
                </a:solidFill>
              </a:rPr>
              <a:t> der </a:t>
            </a:r>
            <a:r>
              <a:rPr lang="en-US" sz="2000">
                <a:solidFill>
                  <a:srgbClr val="16214B"/>
                </a:solidFill>
              </a:rPr>
              <a:t>Wahrnehmungs</a:t>
            </a:r>
            <a:r>
              <a:rPr lang="en-US" sz="2000">
                <a:solidFill>
                  <a:srgbClr val="16214B"/>
                </a:solidFill>
              </a:rPr>
              <a:t>- und </a:t>
            </a:r>
            <a:r>
              <a:rPr lang="en-US" sz="2000">
                <a:solidFill>
                  <a:srgbClr val="16214B"/>
                </a:solidFill>
              </a:rPr>
              <a:t>Ausdrucksfähigkeit</a:t>
            </a:r>
            <a:r>
              <a:rPr lang="en-US" sz="2000">
                <a:solidFill>
                  <a:srgbClr val="16214B"/>
                </a:solidFill>
              </a:rPr>
              <a:t>, </a:t>
            </a:r>
            <a:endParaRPr/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16214B"/>
                </a:solidFill>
              </a:rPr>
              <a:t>Sinneswahrnehmungen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geistige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Beeinträchtigungen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usw</a:t>
            </a:r>
            <a:r>
              <a:rPr lang="en-US" sz="2000">
                <a:solidFill>
                  <a:srgbClr val="16214B"/>
                </a:solidFill>
              </a:rPr>
              <a:t>.</a:t>
            </a:r>
            <a:br>
              <a:rPr lang="en-US" sz="2000">
                <a:solidFill>
                  <a:srgbClr val="16214B"/>
                </a:solidFill>
              </a:rPr>
            </a:br>
            <a:r>
              <a:rPr lang="en-US" sz="2000">
                <a:solidFill>
                  <a:srgbClr val="16214B"/>
                </a:solidFill>
              </a:rPr>
              <a:t>Psychische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Beeinträchtigungen</a:t>
            </a:r>
            <a:br>
              <a:rPr lang="en-US" sz="2000">
                <a:solidFill>
                  <a:srgbClr val="16214B"/>
                </a:solidFill>
              </a:rPr>
            </a:br>
            <a:endParaRPr/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6214B"/>
                </a:solidFill>
              </a:rPr>
              <a:t>Gender</a:t>
            </a:r>
            <a:r>
              <a:rPr lang="en-US" sz="2000">
                <a:solidFill>
                  <a:srgbClr val="16214B"/>
                </a:solidFill>
              </a:rPr>
              <a:t> = </a:t>
            </a:r>
            <a:r>
              <a:rPr lang="en-US" sz="2000">
                <a:solidFill>
                  <a:srgbClr val="16214B"/>
                </a:solidFill>
              </a:rPr>
              <a:t>weiblich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männlich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Schwangerschaft</a:t>
            </a:r>
            <a:r>
              <a:rPr lang="en-US" sz="2000">
                <a:solidFill>
                  <a:srgbClr val="16214B"/>
                </a:solidFill>
              </a:rPr>
              <a:t>; </a:t>
            </a:r>
            <a:r>
              <a:rPr lang="en-US" sz="2000">
                <a:solidFill>
                  <a:srgbClr val="16214B"/>
                </a:solidFill>
              </a:rPr>
              <a:t>transsexuell</a:t>
            </a:r>
            <a:r>
              <a:rPr lang="en-US" sz="2000">
                <a:solidFill>
                  <a:srgbClr val="16214B"/>
                </a:solidFill>
              </a:rPr>
              <a:t>, transgender, </a:t>
            </a:r>
            <a:r>
              <a:rPr lang="en-US" sz="2000">
                <a:solidFill>
                  <a:srgbClr val="16214B"/>
                </a:solidFill>
              </a:rPr>
              <a:t>intersexuell</a:t>
            </a:r>
            <a:r>
              <a:rPr lang="en-US" sz="2000">
                <a:solidFill>
                  <a:srgbClr val="16214B"/>
                </a:solidFill>
              </a:rPr>
              <a:t>, queer, genderfluid, </a:t>
            </a:r>
            <a:r>
              <a:rPr lang="en-US" sz="2000">
                <a:solidFill>
                  <a:srgbClr val="16214B"/>
                </a:solidFill>
              </a:rPr>
              <a:t>usw</a:t>
            </a:r>
            <a:r>
              <a:rPr lang="en-US" sz="2000">
                <a:solidFill>
                  <a:srgbClr val="16214B"/>
                </a:solidFill>
              </a:rPr>
              <a:t>.</a:t>
            </a:r>
            <a:endParaRPr/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br>
              <a:rPr lang="en-US" sz="2000">
                <a:solidFill>
                  <a:srgbClr val="16214B"/>
                </a:solidFill>
              </a:rPr>
            </a:br>
            <a:r>
              <a:rPr lang="en-US" sz="2000" b="1">
                <a:solidFill>
                  <a:srgbClr val="16214B"/>
                </a:solidFill>
              </a:rPr>
              <a:t>Nationalität</a:t>
            </a:r>
            <a:r>
              <a:rPr lang="en-US" sz="2000" b="1">
                <a:solidFill>
                  <a:srgbClr val="16214B"/>
                </a:solidFill>
              </a:rPr>
              <a:t> und </a:t>
            </a:r>
            <a:r>
              <a:rPr lang="en-US" sz="2000" b="1">
                <a:solidFill>
                  <a:srgbClr val="16214B"/>
                </a:solidFill>
              </a:rPr>
              <a:t>Ethnizität</a:t>
            </a:r>
            <a:r>
              <a:rPr lang="en-US" sz="2000" b="1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= </a:t>
            </a:r>
            <a:r>
              <a:rPr lang="en-US" sz="2000">
                <a:solidFill>
                  <a:srgbClr val="16214B"/>
                </a:solidFill>
              </a:rPr>
              <a:t>ethnische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Zugehörigkeit</a:t>
            </a:r>
            <a:r>
              <a:rPr lang="en-US" sz="2000">
                <a:solidFill>
                  <a:srgbClr val="16214B"/>
                </a:solidFill>
              </a:rPr>
              <a:t>/</a:t>
            </a:r>
            <a:r>
              <a:rPr lang="en-US" sz="2000">
                <a:solidFill>
                  <a:srgbClr val="16214B"/>
                </a:solidFill>
              </a:rPr>
              <a:t>Zuschreibung</a:t>
            </a:r>
            <a:r>
              <a:rPr lang="en-US" sz="2000">
                <a:solidFill>
                  <a:srgbClr val="16214B"/>
                </a:solidFill>
              </a:rPr>
              <a:t>,</a:t>
            </a:r>
            <a:br>
              <a:rPr lang="en-US" sz="2000">
                <a:solidFill>
                  <a:srgbClr val="16214B"/>
                </a:solidFill>
              </a:rPr>
            </a:br>
            <a:r>
              <a:rPr lang="en-US" sz="2000">
                <a:solidFill>
                  <a:srgbClr val="16214B"/>
                </a:solidFill>
              </a:rPr>
              <a:t>Herkunft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äußeres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Erscheinungsbild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Hautfarbe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Sprache</a:t>
            </a:r>
            <a:r>
              <a:rPr lang="en-US" sz="2000">
                <a:solidFill>
                  <a:srgbClr val="16214B"/>
                </a:solidFill>
              </a:rPr>
              <a:t>, Name, </a:t>
            </a:r>
            <a:r>
              <a:rPr lang="en-US" sz="2000">
                <a:solidFill>
                  <a:srgbClr val="16214B"/>
                </a:solidFill>
              </a:rPr>
              <a:t>Migrationsgeschichte</a:t>
            </a:r>
            <a:r>
              <a:rPr lang="en-US" sz="2000">
                <a:solidFill>
                  <a:srgbClr val="16214B"/>
                </a:solidFill>
              </a:rPr>
              <a:t>,</a:t>
            </a:r>
            <a:br>
              <a:rPr lang="en-US" sz="2000">
                <a:solidFill>
                  <a:srgbClr val="16214B"/>
                </a:solidFill>
              </a:rPr>
            </a:br>
            <a:r>
              <a:rPr lang="en-US" sz="2000">
                <a:solidFill>
                  <a:srgbClr val="16214B"/>
                </a:solidFill>
              </a:rPr>
              <a:t>Migrationshintergrund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usw</a:t>
            </a:r>
            <a:r>
              <a:rPr lang="en-US" sz="2000">
                <a:solidFill>
                  <a:srgbClr val="16214B"/>
                </a:solidFill>
              </a:rPr>
              <a:t>.</a:t>
            </a:r>
            <a:br>
              <a:rPr lang="en-US" sz="2000">
                <a:solidFill>
                  <a:srgbClr val="16214B"/>
                </a:solidFill>
              </a:rPr>
            </a:br>
            <a:endParaRPr/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6214B"/>
                </a:solidFill>
              </a:rPr>
              <a:t>Religion </a:t>
            </a:r>
            <a:r>
              <a:rPr lang="en-US" sz="2000" b="1">
                <a:solidFill>
                  <a:srgbClr val="16214B"/>
                </a:solidFill>
              </a:rPr>
              <a:t>oder</a:t>
            </a:r>
            <a:r>
              <a:rPr lang="en-US" sz="2000" b="1">
                <a:solidFill>
                  <a:srgbClr val="16214B"/>
                </a:solidFill>
              </a:rPr>
              <a:t> Weltanschauung </a:t>
            </a:r>
            <a:r>
              <a:rPr lang="en-US" sz="2000">
                <a:solidFill>
                  <a:srgbClr val="16214B"/>
                </a:solidFill>
              </a:rPr>
              <a:t>= </a:t>
            </a:r>
            <a:r>
              <a:rPr lang="en-US" sz="2000">
                <a:solidFill>
                  <a:srgbClr val="16214B"/>
                </a:solidFill>
              </a:rPr>
              <a:t>Religionszugehörigkeit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Zugehörigkeit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zu</a:t>
            </a:r>
            <a:r>
              <a:rPr lang="en-US" sz="2000">
                <a:solidFill>
                  <a:srgbClr val="16214B"/>
                </a:solidFill>
              </a:rPr>
              <a:t> </a:t>
            </a:r>
            <a:r>
              <a:rPr lang="en-US" sz="2000">
                <a:solidFill>
                  <a:srgbClr val="16214B"/>
                </a:solidFill>
              </a:rPr>
              <a:t>einer</a:t>
            </a:r>
            <a:br>
              <a:rPr lang="en-US" sz="2000">
                <a:solidFill>
                  <a:srgbClr val="16214B"/>
                </a:solidFill>
              </a:rPr>
            </a:br>
            <a:r>
              <a:rPr lang="en-US" sz="2000">
                <a:solidFill>
                  <a:srgbClr val="16214B"/>
                </a:solidFill>
              </a:rPr>
              <a:t>Weltanschauung, </a:t>
            </a:r>
            <a:r>
              <a:rPr lang="en-US" sz="2000">
                <a:solidFill>
                  <a:srgbClr val="16214B"/>
                </a:solidFill>
              </a:rPr>
              <a:t>Konfession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Atheismus</a:t>
            </a:r>
            <a:br>
              <a:rPr lang="en-US" sz="2000">
                <a:solidFill>
                  <a:srgbClr val="16214B"/>
                </a:solidFill>
              </a:rPr>
            </a:br>
            <a:endParaRPr/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16214B"/>
                </a:solidFill>
              </a:rPr>
              <a:t>Sexuelle</a:t>
            </a:r>
            <a:r>
              <a:rPr lang="en-US" sz="2000" b="1">
                <a:solidFill>
                  <a:srgbClr val="16214B"/>
                </a:solidFill>
              </a:rPr>
              <a:t> </a:t>
            </a:r>
            <a:r>
              <a:rPr lang="en-US" sz="2000" b="1">
                <a:solidFill>
                  <a:srgbClr val="16214B"/>
                </a:solidFill>
              </a:rPr>
              <a:t>Orientierung</a:t>
            </a:r>
            <a:r>
              <a:rPr lang="en-US" sz="2000" b="1">
                <a:solidFill>
                  <a:srgbClr val="16214B"/>
                </a:solidFill>
              </a:rPr>
              <a:t>  </a:t>
            </a:r>
            <a:r>
              <a:rPr lang="en-US" sz="2000">
                <a:solidFill>
                  <a:srgbClr val="16214B"/>
                </a:solidFill>
              </a:rPr>
              <a:t>= </a:t>
            </a:r>
            <a:r>
              <a:rPr lang="en-US" sz="2000">
                <a:solidFill>
                  <a:srgbClr val="16214B"/>
                </a:solidFill>
              </a:rPr>
              <a:t>schwul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lesbisch</a:t>
            </a:r>
            <a:r>
              <a:rPr lang="en-US" sz="2000">
                <a:solidFill>
                  <a:srgbClr val="16214B"/>
                </a:solidFill>
              </a:rPr>
              <a:t>, </a:t>
            </a:r>
            <a:r>
              <a:rPr lang="en-US" sz="2000">
                <a:solidFill>
                  <a:srgbClr val="16214B"/>
                </a:solidFill>
              </a:rPr>
              <a:t>bisexuell</a:t>
            </a:r>
            <a:r>
              <a:rPr lang="en-US" sz="2000">
                <a:solidFill>
                  <a:srgbClr val="16214B"/>
                </a:solidFill>
              </a:rPr>
              <a:t>, etc.</a:t>
            </a:r>
            <a:br>
              <a:rPr lang="en-US" sz="2000">
                <a:solidFill>
                  <a:srgbClr val="16214B"/>
                </a:solidFill>
              </a:rPr>
            </a:b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6248400" y="9400921"/>
            <a:ext cx="8933679" cy="19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9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)</a:t>
            </a:r>
            <a:endParaRPr lang="en-US" sz="900"/>
          </a:p>
        </p:txBody>
      </p:sp>
      <p:cxnSp>
        <p:nvCxnSpPr>
          <p:cNvPr id="8" name="Straight Connector 7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485492" y="880064"/>
            <a:ext cx="13105981" cy="2582827"/>
            <a:chOff x="0" y="103271"/>
            <a:chExt cx="17474642" cy="3443769"/>
          </a:xfrm>
        </p:grpSpPr>
        <p:sp>
          <p:nvSpPr>
            <p:cNvPr id="3" name="TextBox 3" hidden="0"/>
            <p:cNvSpPr txBox="1"/>
            <p:nvPr isPhoto="0" userDrawn="0"/>
          </p:nvSpPr>
          <p:spPr bwMode="auto">
            <a:xfrm>
              <a:off x="0" y="103271"/>
              <a:ext cx="17474642" cy="192565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72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STRUKTURELLE DISKRIMINIERUNG</a:t>
              </a:r>
              <a:br>
                <a:rPr lang="en-US" sz="6200">
                  <a:solidFill>
                    <a:srgbClr val="0C45A6"/>
                  </a:solidFill>
                </a:rPr>
              </a:br>
              <a:endParaRPr/>
            </a:p>
          </p:txBody>
        </p:sp>
        <p:sp>
          <p:nvSpPr>
            <p:cNvPr id="4" name="AutoShape 4" hidden="0"/>
            <p:cNvSpPr/>
            <p:nvPr isPhoto="0" userDrawn="0"/>
          </p:nvSpPr>
          <p:spPr bwMode="auto">
            <a:xfrm>
              <a:off x="8243262" y="1972604"/>
              <a:ext cx="988118" cy="136547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 hidden="0"/>
            <p:cNvSpPr txBox="1"/>
            <p:nvPr isPhoto="0" userDrawn="0"/>
          </p:nvSpPr>
          <p:spPr bwMode="auto">
            <a:xfrm>
              <a:off x="0" y="3002327"/>
              <a:ext cx="17474642" cy="54471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4"/>
                </a:lnSpc>
                <a:defRPr/>
              </a:pPr>
              <a:endParaRPr/>
            </a:p>
          </p:txBody>
        </p:sp>
      </p:grpSp>
      <p:pic>
        <p:nvPicPr>
          <p:cNvPr id="7" name="Picture 7" hidden="0"/>
          <p:cNvPicPr>
            <a:picLocks noChangeAspect="1"/>
          </p:cNvPicPr>
          <p:nvPr isPhoto="0" userDrawn="0"/>
        </p:nvPicPr>
        <p:blipFill>
          <a:blip r:embed="rId2"/>
          <a:srcRect l="112" t="0" r="111" b="0"/>
          <a:stretch/>
        </p:blipFill>
        <p:spPr bwMode="auto">
          <a:xfrm>
            <a:off x="10935674" y="3196072"/>
            <a:ext cx="5184953" cy="5107178"/>
          </a:xfrm>
          <a:prstGeom prst="rect">
            <a:avLst/>
          </a:prstGeom>
        </p:spPr>
      </p:pic>
      <p:sp>
        <p:nvSpPr>
          <p:cNvPr id="8" name="TextBox 8" hidden="0"/>
          <p:cNvSpPr txBox="1"/>
          <p:nvPr isPhoto="0" userDrawn="0"/>
        </p:nvSpPr>
        <p:spPr bwMode="auto">
          <a:xfrm>
            <a:off x="587829" y="2437266"/>
            <a:ext cx="8855393" cy="141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000000"/>
                </a:solidFill>
              </a:rPr>
              <a:t>Strukturell</a:t>
            </a:r>
            <a:endParaRPr b="1"/>
          </a:p>
          <a:p>
            <a:pPr algn="just"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+mj-lt"/>
              </a:rPr>
              <a:t>Ungleichheiten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entstehen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durch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das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soziale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System,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durch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Normen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und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politsche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und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wirtschaftlich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Strukturen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Diese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 </a:t>
            </a:r>
            <a:r>
              <a:rPr lang="de-AT" sz="2000" i="0" u="none" strike="noStrike">
                <a:solidFill>
                  <a:srgbClr val="000000"/>
                </a:solidFill>
                <a:latin typeface="+mj-lt"/>
              </a:rPr>
              <a:t>haben einen Einfluss auf Organisationen </a:t>
            </a:r>
            <a:r>
              <a:rPr lang="de-AT" sz="2000">
                <a:solidFill>
                  <a:srgbClr val="000000"/>
                </a:solidFill>
                <a:latin typeface="+mj-lt"/>
              </a:rPr>
              <a:t>und</a:t>
            </a:r>
            <a:r>
              <a:rPr lang="de-AT" sz="2000" i="0" u="none" strike="noStrike">
                <a:solidFill>
                  <a:srgbClr val="000000"/>
                </a:solidFill>
                <a:latin typeface="+mj-lt"/>
              </a:rPr>
              <a:t> führen zu festgefahrenen Gewohnheiten und etablierten Handlungsmustern.</a:t>
            </a:r>
            <a:endParaRPr lang="en-US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9" hidden="0"/>
          <p:cNvSpPr txBox="1"/>
          <p:nvPr isPhoto="0" userDrawn="0"/>
        </p:nvSpPr>
        <p:spPr bwMode="auto">
          <a:xfrm>
            <a:off x="587829" y="4354058"/>
            <a:ext cx="8409214" cy="613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9"/>
              </a:lnSpc>
              <a:defRPr/>
            </a:pPr>
            <a:endParaRPr/>
          </a:p>
          <a:p>
            <a:pPr>
              <a:lnSpc>
                <a:spcPts val="2419"/>
              </a:lnSpc>
              <a:defRPr/>
            </a:pPr>
            <a:r>
              <a:rPr lang="en-US" sz="2000" b="1">
                <a:solidFill>
                  <a:srgbClr val="000000"/>
                </a:solidFill>
              </a:rPr>
              <a:t>Ein </a:t>
            </a:r>
            <a:r>
              <a:rPr lang="en-US" sz="2000" b="1">
                <a:solidFill>
                  <a:srgbClr val="000000"/>
                </a:solidFill>
              </a:rPr>
              <a:t>sehr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wichtiges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Konzept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ist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soziale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Gerechtigkeit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"Der </a:t>
            </a:r>
            <a:r>
              <a:rPr lang="en-US" sz="2000">
                <a:solidFill>
                  <a:srgbClr val="000000"/>
                </a:solidFill>
              </a:rPr>
              <a:t>Begriff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soziale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Gerechtigkeit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bezieht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sich</a:t>
            </a:r>
            <a:r>
              <a:rPr lang="en-US" sz="2000">
                <a:solidFill>
                  <a:srgbClr val="000000"/>
                </a:solidFill>
              </a:rPr>
              <a:t> auf </a:t>
            </a:r>
            <a:r>
              <a:rPr lang="en-US" sz="2000">
                <a:solidFill>
                  <a:srgbClr val="000000"/>
                </a:solidFill>
              </a:rPr>
              <a:t>eine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spezifische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Denkweise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Gerechtigkeit</a:t>
            </a:r>
            <a:r>
              <a:rPr lang="en-US" sz="2000">
                <a:solidFill>
                  <a:srgbClr val="000000"/>
                </a:solidFill>
              </a:rPr>
              <a:t>, die </a:t>
            </a:r>
            <a:r>
              <a:rPr lang="en-US" sz="2000">
                <a:solidFill>
                  <a:srgbClr val="000000"/>
                </a:solidFill>
              </a:rPr>
              <a:t>gleichzeitig</a:t>
            </a:r>
            <a:r>
              <a:rPr lang="en-US" sz="2000">
                <a:solidFill>
                  <a:srgbClr val="000000"/>
                </a:solidFill>
              </a:rPr>
              <a:t> die </a:t>
            </a:r>
            <a:r>
              <a:rPr lang="en-US" sz="2000">
                <a:solidFill>
                  <a:srgbClr val="000000"/>
                </a:solidFill>
              </a:rPr>
              <a:t>Verteilung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Anerkennung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Ermächtigung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Verwirklichung</a:t>
            </a:r>
            <a:r>
              <a:rPr lang="en-US" sz="2000">
                <a:solidFill>
                  <a:srgbClr val="000000"/>
                </a:solidFill>
              </a:rPr>
              <a:t> von </a:t>
            </a:r>
            <a:r>
              <a:rPr lang="en-US" sz="2000">
                <a:solidFill>
                  <a:srgbClr val="000000"/>
                </a:solidFill>
              </a:rPr>
              <a:t>Rechten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berücksichtigt</a:t>
            </a:r>
            <a:r>
              <a:rPr lang="en-US" sz="2000">
                <a:solidFill>
                  <a:srgbClr val="000000"/>
                </a:solidFill>
              </a:rPr>
              <a:t>.”</a:t>
            </a:r>
            <a:endParaRPr/>
          </a:p>
          <a:p>
            <a:pPr>
              <a:lnSpc>
                <a:spcPts val="2419"/>
              </a:lnSpc>
              <a:defRPr/>
            </a:pP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ts val="2419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(S. 24, Leah Carola </a:t>
            </a:r>
            <a:r>
              <a:rPr lang="en-US" sz="2000">
                <a:solidFill>
                  <a:srgbClr val="000000"/>
                </a:solidFill>
              </a:rPr>
              <a:t>Czollek</a:t>
            </a:r>
            <a:r>
              <a:rPr lang="en-US" sz="2000">
                <a:solidFill>
                  <a:srgbClr val="000000"/>
                </a:solidFill>
              </a:rPr>
              <a:t> et al., </a:t>
            </a:r>
            <a:r>
              <a:rPr lang="en-US" sz="2000">
                <a:solidFill>
                  <a:srgbClr val="000000"/>
                </a:solidFill>
              </a:rPr>
              <a:t>Praxishandbuch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Social Justice und Diversity - </a:t>
            </a:r>
            <a:r>
              <a:rPr lang="en-US" sz="2000">
                <a:solidFill>
                  <a:srgbClr val="000000"/>
                </a:solidFill>
              </a:rPr>
              <a:t>Theorien</a:t>
            </a:r>
            <a:r>
              <a:rPr lang="en-US" sz="2000">
                <a:solidFill>
                  <a:srgbClr val="000000"/>
                </a:solidFill>
              </a:rPr>
              <a:t>, Training, </a:t>
            </a:r>
            <a:r>
              <a:rPr lang="en-US" sz="2000">
                <a:solidFill>
                  <a:srgbClr val="000000"/>
                </a:solidFill>
              </a:rPr>
              <a:t>Methoden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Übungen</a:t>
            </a:r>
            <a:r>
              <a:rPr lang="en-US" sz="2000">
                <a:solidFill>
                  <a:srgbClr val="000000"/>
                </a:solidFill>
              </a:rPr>
              <a:t>.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2., </a:t>
            </a:r>
            <a:r>
              <a:rPr lang="en-US" sz="2000">
                <a:solidFill>
                  <a:srgbClr val="000000"/>
                </a:solidFill>
              </a:rPr>
              <a:t>vollständig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überarbeitete</a:t>
            </a:r>
            <a:r>
              <a:rPr lang="en-US" sz="2000">
                <a:solidFill>
                  <a:srgbClr val="000000"/>
                </a:solidFill>
              </a:rPr>
              <a:t> und </a:t>
            </a:r>
            <a:r>
              <a:rPr lang="en-US" sz="2000">
                <a:solidFill>
                  <a:srgbClr val="000000"/>
                </a:solidFill>
              </a:rPr>
              <a:t>erweiterte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Auflage</a:t>
            </a:r>
            <a:r>
              <a:rPr lang="en-US" sz="2000">
                <a:solidFill>
                  <a:srgbClr val="000000"/>
                </a:solidFill>
              </a:rPr>
              <a:t>, 2019, </a:t>
            </a:r>
            <a:r>
              <a:rPr lang="en-US" sz="2000">
                <a:solidFill>
                  <a:srgbClr val="000000"/>
                </a:solidFill>
              </a:rPr>
              <a:t>Beltz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Juventa</a:t>
            </a:r>
            <a:r>
              <a:rPr lang="en-US" sz="2000">
                <a:solidFill>
                  <a:srgbClr val="000000"/>
                </a:solidFill>
              </a:rPr>
              <a:t>) </a:t>
            </a:r>
            <a:br>
              <a:rPr lang="en-US" sz="2000" b="1">
                <a:solidFill>
                  <a:srgbClr val="000000"/>
                </a:solidFill>
              </a:rPr>
            </a:b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ts val="2419"/>
              </a:lnSpc>
              <a:defRPr/>
            </a:pPr>
            <a:r>
              <a:rPr lang="en-US" sz="2000" b="1">
                <a:solidFill>
                  <a:srgbClr val="000000"/>
                </a:solidFill>
              </a:rPr>
              <a:t>Empfohlene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Autor:innen</a:t>
            </a:r>
            <a:r>
              <a:rPr lang="en-US" sz="2000" b="1">
                <a:solidFill>
                  <a:srgbClr val="000000"/>
                </a:solidFill>
              </a:rPr>
              <a:t>: 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Leah Carola </a:t>
            </a:r>
            <a:r>
              <a:rPr lang="en-US" sz="2000">
                <a:solidFill>
                  <a:srgbClr val="000000"/>
                </a:solidFill>
              </a:rPr>
              <a:t>Czollek</a:t>
            </a:r>
            <a:r>
              <a:rPr lang="en-US" sz="2000">
                <a:solidFill>
                  <a:srgbClr val="000000"/>
                </a:solidFill>
              </a:rPr>
              <a:t> et al.: </a:t>
            </a:r>
            <a:r>
              <a:rPr lang="en-US" sz="2000">
                <a:solidFill>
                  <a:srgbClr val="000000"/>
                </a:solidFill>
              </a:rPr>
              <a:t>Praxishandbuch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Social Justice und Diversity </a:t>
            </a:r>
            <a:r>
              <a:rPr lang="en-US" sz="2000">
                <a:solidFill>
                  <a:srgbClr val="000000"/>
                </a:solidFill>
              </a:rPr>
              <a:t>Theorien</a:t>
            </a:r>
            <a:r>
              <a:rPr lang="en-US" sz="2000">
                <a:solidFill>
                  <a:srgbClr val="000000"/>
                </a:solidFill>
              </a:rPr>
              <a:t>, Training, </a:t>
            </a:r>
            <a:r>
              <a:rPr lang="en-US" sz="2000">
                <a:solidFill>
                  <a:srgbClr val="000000"/>
                </a:solidFill>
              </a:rPr>
              <a:t>Methoden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Iris Marion Young: Justice and the Politics of Difference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Hannah Arendt, Essay We Refugees </a:t>
            </a:r>
            <a:r>
              <a:rPr lang="en-US" sz="2000">
                <a:solidFill>
                  <a:srgbClr val="000000"/>
                </a:solidFill>
              </a:rPr>
              <a:t>sowie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weitere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Publikationen</a:t>
            </a:r>
            <a:br>
              <a:rPr lang="en-US" sz="1750" b="1">
                <a:solidFill>
                  <a:srgbClr val="000000"/>
                </a:solidFill>
              </a:rPr>
            </a:br>
            <a:endParaRPr lang="en-US" sz="175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419"/>
              </a:lnSpc>
              <a:defRPr/>
            </a:pPr>
            <a:endParaRPr lang="en-US" sz="175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419"/>
              </a:lnSpc>
              <a:defRPr/>
            </a:pPr>
            <a:endParaRPr lang="en-US" sz="175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419"/>
              </a:lnSpc>
              <a:defRPr/>
            </a:pPr>
            <a:endParaRPr lang="en-US" sz="175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419"/>
              </a:lnSpc>
              <a:defRPr/>
            </a:pPr>
            <a:endParaRPr lang="en-US" sz="175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11942732" y="4354057"/>
            <a:ext cx="3172344" cy="192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000000"/>
                </a:solidFill>
              </a:rPr>
              <a:t>—&gt; </a:t>
            </a:r>
            <a:r>
              <a:rPr lang="en-US">
                <a:solidFill>
                  <a:srgbClr val="000000"/>
                </a:solidFill>
              </a:rPr>
              <a:t>nationale</a:t>
            </a:r>
            <a:r>
              <a:rPr lang="en-US">
                <a:solidFill>
                  <a:srgbClr val="000000"/>
                </a:solidFill>
              </a:rPr>
              <a:t> und </a:t>
            </a:r>
            <a:r>
              <a:rPr lang="en-US">
                <a:solidFill>
                  <a:srgbClr val="000000"/>
                </a:solidFill>
              </a:rPr>
              <a:t>lokale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Beispiele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sozialer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Bewegungen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000000"/>
                </a:solidFill>
              </a:rPr>
              <a:t>Projekte</a:t>
            </a:r>
            <a:r>
              <a:rPr lang="en-US">
                <a:solidFill>
                  <a:srgbClr val="000000"/>
                </a:solidFill>
              </a:rPr>
              <a:t> und </a:t>
            </a:r>
            <a:r>
              <a:rPr lang="en-US">
                <a:solidFill>
                  <a:srgbClr val="000000"/>
                </a:solidFill>
              </a:rPr>
              <a:t>Methoden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zur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Überwindung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struktureller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Diskriminierung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werden vorgestellt bzw. besucht</a:t>
            </a:r>
            <a:br>
              <a:rPr lang="en-US">
                <a:solidFill>
                  <a:srgbClr val="000000"/>
                </a:solidFill>
              </a:rPr>
            </a:br>
            <a:endParaRPr/>
          </a:p>
        </p:txBody>
      </p:sp>
      <p:cxnSp>
        <p:nvCxnSpPr>
          <p:cNvPr id="11" name="Straight Connector 10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485492" y="880064"/>
            <a:ext cx="13105981" cy="2582827"/>
            <a:chOff x="0" y="103271"/>
            <a:chExt cx="17474642" cy="3443769"/>
          </a:xfrm>
        </p:grpSpPr>
        <p:sp>
          <p:nvSpPr>
            <p:cNvPr id="3" name="TextBox 3" hidden="0"/>
            <p:cNvSpPr txBox="1"/>
            <p:nvPr isPhoto="0" userDrawn="0"/>
          </p:nvSpPr>
          <p:spPr bwMode="auto">
            <a:xfrm>
              <a:off x="0" y="103271"/>
              <a:ext cx="17474642" cy="192565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72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INTERSEKTIONALE DISKRIMINIERUNG</a:t>
              </a:r>
              <a:br>
                <a:rPr lang="en-US" sz="6200">
                  <a:solidFill>
                    <a:srgbClr val="0C45A6"/>
                  </a:solidFill>
                </a:rPr>
              </a:br>
              <a:endParaRPr/>
            </a:p>
          </p:txBody>
        </p:sp>
        <p:sp>
          <p:nvSpPr>
            <p:cNvPr id="4" name="AutoShape 4" hidden="0"/>
            <p:cNvSpPr/>
            <p:nvPr isPhoto="0" userDrawn="0"/>
          </p:nvSpPr>
          <p:spPr bwMode="auto">
            <a:xfrm>
              <a:off x="8243262" y="1972604"/>
              <a:ext cx="988118" cy="136547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 hidden="0"/>
            <p:cNvSpPr txBox="1"/>
            <p:nvPr isPhoto="0" userDrawn="0"/>
          </p:nvSpPr>
          <p:spPr bwMode="auto">
            <a:xfrm>
              <a:off x="0" y="3002327"/>
              <a:ext cx="17474642" cy="54471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4"/>
                </a:lnSpc>
                <a:defRPr/>
              </a:pPr>
              <a:endParaRPr/>
            </a:p>
          </p:txBody>
        </p:sp>
      </p:grpSp>
      <p:pic>
        <p:nvPicPr>
          <p:cNvPr id="6" name="Picture 6" hidden="0"/>
          <p:cNvPicPr>
            <a:picLocks noChangeAspect="1"/>
          </p:cNvPicPr>
          <p:nvPr isPhoto="0" userDrawn="0"/>
        </p:nvPicPr>
        <p:blipFill>
          <a:blip r:embed="rId2">
            <a:alphaModFix amt="60000"/>
          </a:blip>
          <a:stretch/>
        </p:blipFill>
        <p:spPr bwMode="auto">
          <a:xfrm>
            <a:off x="10996514" y="2172198"/>
            <a:ext cx="6720264" cy="6182642"/>
          </a:xfrm>
          <a:prstGeom prst="rect">
            <a:avLst/>
          </a:prstGeom>
        </p:spPr>
      </p:pic>
      <p:sp>
        <p:nvSpPr>
          <p:cNvPr id="7" name="TextBox 7" hidden="0"/>
          <p:cNvSpPr txBox="1"/>
          <p:nvPr isPhoto="0" userDrawn="0"/>
        </p:nvSpPr>
        <p:spPr bwMode="auto">
          <a:xfrm>
            <a:off x="641962" y="2983279"/>
            <a:ext cx="10339305" cy="228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1"/>
              </a:lnSpc>
              <a:spcBef>
                <a:spcPts val="0"/>
              </a:spcBef>
              <a:defRPr/>
            </a:pPr>
            <a:r>
              <a:rPr lang="en-GB" sz="2150"/>
              <a:t>... </a:t>
            </a:r>
            <a:r>
              <a:rPr lang="en-GB" sz="2150"/>
              <a:t>untersucht</a:t>
            </a:r>
            <a:r>
              <a:rPr lang="en-GB" sz="2150"/>
              <a:t>, </a:t>
            </a:r>
            <a:r>
              <a:rPr lang="en-GB" sz="2150"/>
              <a:t>wie</a:t>
            </a:r>
            <a:r>
              <a:rPr lang="en-GB" sz="2150"/>
              <a:t> </a:t>
            </a:r>
            <a:r>
              <a:rPr lang="en-GB" sz="2150"/>
              <a:t>mehrere</a:t>
            </a:r>
            <a:r>
              <a:rPr lang="en-GB" sz="2150"/>
              <a:t> </a:t>
            </a:r>
            <a:r>
              <a:rPr lang="en-GB" sz="2150"/>
              <a:t>tatsächliche</a:t>
            </a:r>
            <a:r>
              <a:rPr lang="en-GB" sz="2150"/>
              <a:t> </a:t>
            </a:r>
            <a:r>
              <a:rPr lang="en-GB" sz="2150"/>
              <a:t>oder</a:t>
            </a:r>
            <a:r>
              <a:rPr lang="en-GB" sz="2150"/>
              <a:t> </a:t>
            </a:r>
            <a:r>
              <a:rPr lang="en-GB" sz="2150"/>
              <a:t>angenommene</a:t>
            </a:r>
            <a:r>
              <a:rPr lang="en-GB" sz="2150"/>
              <a:t> </a:t>
            </a:r>
            <a:r>
              <a:rPr lang="en-GB" sz="2150"/>
              <a:t>Identitätsmerkmale</a:t>
            </a:r>
            <a:r>
              <a:rPr lang="en-GB" sz="2150"/>
              <a:t> </a:t>
            </a:r>
            <a:r>
              <a:rPr lang="en-GB" sz="2150"/>
              <a:t>oder</a:t>
            </a:r>
            <a:r>
              <a:rPr lang="en-GB" sz="2150"/>
              <a:t> </a:t>
            </a:r>
            <a:r>
              <a:rPr lang="en-GB" sz="2150"/>
              <a:t>Zugehörigkeiten</a:t>
            </a:r>
            <a:r>
              <a:rPr lang="en-GB" sz="2150"/>
              <a:t> </a:t>
            </a:r>
            <a:r>
              <a:rPr lang="en-GB" sz="2150"/>
              <a:t>zu</a:t>
            </a:r>
            <a:r>
              <a:rPr lang="en-GB" sz="2150"/>
              <a:t> </a:t>
            </a:r>
            <a:r>
              <a:rPr lang="en-GB" sz="2150"/>
              <a:t>Formen</a:t>
            </a:r>
            <a:r>
              <a:rPr lang="en-GB" sz="2150"/>
              <a:t> der </a:t>
            </a:r>
            <a:r>
              <a:rPr lang="en-GB" sz="2150"/>
              <a:t>Diskriminierung</a:t>
            </a:r>
            <a:r>
              <a:rPr lang="en-GB" sz="2150"/>
              <a:t> </a:t>
            </a:r>
            <a:r>
              <a:rPr lang="en-GB" sz="2150"/>
              <a:t>miteeinander</a:t>
            </a:r>
            <a:r>
              <a:rPr lang="en-GB" sz="2150"/>
              <a:t> </a:t>
            </a:r>
            <a:r>
              <a:rPr lang="en-GB" sz="2150"/>
              <a:t>verflochten</a:t>
            </a:r>
            <a:r>
              <a:rPr lang="en-GB" sz="2150"/>
              <a:t> </a:t>
            </a:r>
            <a:r>
              <a:rPr lang="en-GB" sz="2150"/>
              <a:t>sind</a:t>
            </a:r>
            <a:r>
              <a:rPr lang="en-GB" sz="2150"/>
              <a:t>.</a:t>
            </a:r>
            <a:br>
              <a:rPr lang="en-GB" sz="2150"/>
            </a:br>
            <a:r>
              <a:rPr lang="en-GB" sz="2150"/>
              <a:t>Die </a:t>
            </a:r>
            <a:r>
              <a:rPr lang="en-GB" sz="2150"/>
              <a:t>eindimensionale</a:t>
            </a:r>
            <a:r>
              <a:rPr lang="en-GB" sz="2150"/>
              <a:t> Analyse von </a:t>
            </a:r>
            <a:r>
              <a:rPr lang="en-GB" sz="2150"/>
              <a:t>Diskriminierung</a:t>
            </a:r>
            <a:r>
              <a:rPr lang="en-GB" sz="2150"/>
              <a:t> </a:t>
            </a:r>
            <a:r>
              <a:rPr lang="en-GB" sz="2150"/>
              <a:t>übersieht</a:t>
            </a:r>
            <a:r>
              <a:rPr lang="en-GB" sz="2150"/>
              <a:t> die </a:t>
            </a:r>
            <a:r>
              <a:rPr lang="en-GB" sz="2150"/>
              <a:t>Erfahrungen</a:t>
            </a:r>
            <a:r>
              <a:rPr lang="en-GB" sz="2150"/>
              <a:t> </a:t>
            </a:r>
            <a:r>
              <a:rPr lang="en-GB" sz="2150"/>
              <a:t>derjenigen</a:t>
            </a:r>
            <a:r>
              <a:rPr lang="en-GB" sz="2150"/>
              <a:t>, die </a:t>
            </a:r>
            <a:r>
              <a:rPr lang="en-GB" sz="2150"/>
              <a:t>mit</a:t>
            </a:r>
            <a:r>
              <a:rPr lang="en-GB" sz="2150"/>
              <a:t> </a:t>
            </a:r>
            <a:r>
              <a:rPr lang="en-GB" sz="2150"/>
              <a:t>mehrfachen</a:t>
            </a:r>
            <a:r>
              <a:rPr lang="en-GB" sz="2150"/>
              <a:t>, </a:t>
            </a:r>
            <a:r>
              <a:rPr lang="en-GB" sz="2150"/>
              <a:t>sich</a:t>
            </a:r>
            <a:r>
              <a:rPr lang="en-GB" sz="2150"/>
              <a:t> </a:t>
            </a:r>
            <a:r>
              <a:rPr lang="en-GB" sz="2150"/>
              <a:t>überschneidenen</a:t>
            </a:r>
            <a:r>
              <a:rPr lang="en-GB" sz="2150"/>
              <a:t> </a:t>
            </a:r>
            <a:r>
              <a:rPr lang="en-GB" sz="2150"/>
              <a:t>diskriminierenden</a:t>
            </a:r>
            <a:r>
              <a:rPr lang="en-GB" sz="2150"/>
              <a:t> </a:t>
            </a:r>
            <a:r>
              <a:rPr lang="en-GB" sz="2150"/>
              <a:t>Gründen</a:t>
            </a:r>
            <a:r>
              <a:rPr lang="en-GB" sz="2150"/>
              <a:t> </a:t>
            </a:r>
            <a:r>
              <a:rPr lang="en-GB" sz="2150"/>
              <a:t>konfrontiert</a:t>
            </a:r>
            <a:r>
              <a:rPr lang="en-GB" sz="2150"/>
              <a:t> </a:t>
            </a:r>
            <a:r>
              <a:rPr lang="en-GB" sz="2150"/>
              <a:t>sind</a:t>
            </a:r>
            <a:r>
              <a:rPr lang="en-GB" sz="2150"/>
              <a:t> (</a:t>
            </a:r>
            <a:r>
              <a:rPr lang="en-GB" sz="2150"/>
              <a:t>z.B</a:t>
            </a:r>
            <a:r>
              <a:rPr lang="en-GB" sz="2150"/>
              <a:t>: </a:t>
            </a:r>
            <a:r>
              <a:rPr lang="en-GB" sz="2150" i="1"/>
              <a:t>race </a:t>
            </a:r>
            <a:r>
              <a:rPr lang="en-GB" sz="2150"/>
              <a:t>und</a:t>
            </a:r>
            <a:r>
              <a:rPr lang="en-GB" sz="2150" i="1"/>
              <a:t> </a:t>
            </a:r>
            <a:r>
              <a:rPr lang="en-GB" sz="2150"/>
              <a:t>Gender).</a:t>
            </a:r>
            <a:br>
              <a:rPr lang="en-GB" sz="2150"/>
            </a:br>
            <a:endParaRPr lang="en-US" sz="2150">
              <a:latin typeface="Montserrat"/>
            </a:endParaRPr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 rot="-296001">
            <a:off x="11481813" y="2682746"/>
            <a:ext cx="3891631" cy="186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500">
                <a:solidFill>
                  <a:srgbClr val="000000"/>
                </a:solidFill>
              </a:rPr>
              <a:t>Kimberlé</a:t>
            </a:r>
            <a:r>
              <a:rPr lang="en-US" sz="1500">
                <a:solidFill>
                  <a:srgbClr val="000000"/>
                </a:solidFill>
              </a:rPr>
              <a:t> Crenshaw </a:t>
            </a:r>
            <a:r>
              <a:rPr lang="en-US" sz="1500">
                <a:solidFill>
                  <a:srgbClr val="000000"/>
                </a:solidFill>
              </a:rPr>
              <a:t>ist</a:t>
            </a:r>
            <a:r>
              <a:rPr lang="en-US" sz="1500">
                <a:solidFill>
                  <a:srgbClr val="000000"/>
                </a:solidFill>
              </a:rPr>
              <a:t> die </a:t>
            </a:r>
            <a:r>
              <a:rPr lang="en-US" sz="1500">
                <a:solidFill>
                  <a:srgbClr val="000000"/>
                </a:solidFill>
              </a:rPr>
              <a:t>führende</a:t>
            </a: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00"/>
                </a:solidFill>
              </a:rPr>
              <a:t>Professorin</a:t>
            </a:r>
            <a:r>
              <a:rPr lang="en-US" sz="1500">
                <a:solidFill>
                  <a:srgbClr val="000000"/>
                </a:solidFill>
              </a:rPr>
              <a:t> für </a:t>
            </a:r>
            <a:r>
              <a:rPr lang="en-US" sz="1500">
                <a:solidFill>
                  <a:srgbClr val="000000"/>
                </a:solidFill>
              </a:rPr>
              <a:t>Recht</a:t>
            </a:r>
            <a:r>
              <a:rPr lang="en-US" sz="1500">
                <a:solidFill>
                  <a:srgbClr val="000000"/>
                </a:solidFill>
              </a:rPr>
              <a:t> an der UCLA und der Columbia Law School und </a:t>
            </a:r>
            <a:r>
              <a:rPr lang="en-US" sz="1500">
                <a:solidFill>
                  <a:srgbClr val="000000"/>
                </a:solidFill>
              </a:rPr>
              <a:t>Direktorin</a:t>
            </a:r>
            <a:r>
              <a:rPr lang="en-US" sz="1500">
                <a:solidFill>
                  <a:srgbClr val="000000"/>
                </a:solidFill>
              </a:rPr>
              <a:t> des African American Policy Forum. Sie </a:t>
            </a:r>
            <a:r>
              <a:rPr lang="en-US" sz="1500">
                <a:solidFill>
                  <a:srgbClr val="000000"/>
                </a:solidFill>
              </a:rPr>
              <a:t>erklärt</a:t>
            </a:r>
            <a:r>
              <a:rPr lang="en-US" sz="1500">
                <a:solidFill>
                  <a:srgbClr val="000000"/>
                </a:solidFill>
              </a:rPr>
              <a:t> Intersektionalität in </a:t>
            </a:r>
            <a:r>
              <a:rPr lang="en-US" sz="1500">
                <a:solidFill>
                  <a:srgbClr val="000000"/>
                </a:solidFill>
              </a:rPr>
              <a:t>diesem</a:t>
            </a:r>
            <a:r>
              <a:rPr lang="en-US" sz="1500">
                <a:solidFill>
                  <a:srgbClr val="000000"/>
                </a:solidFill>
              </a:rPr>
              <a:t> Video: https://</a:t>
            </a:r>
            <a:r>
              <a:rPr lang="en-US" sz="1500">
                <a:solidFill>
                  <a:srgbClr val="000000"/>
                </a:solidFill>
              </a:rPr>
              <a:t>www.youtube.com</a:t>
            </a:r>
            <a:r>
              <a:rPr lang="en-US" sz="1500">
                <a:solidFill>
                  <a:srgbClr val="000000"/>
                </a:solidFill>
              </a:rPr>
              <a:t>/</a:t>
            </a:r>
            <a:r>
              <a:rPr lang="en-US" sz="1500">
                <a:solidFill>
                  <a:srgbClr val="000000"/>
                </a:solidFill>
              </a:rPr>
              <a:t>watch?v</a:t>
            </a:r>
            <a:r>
              <a:rPr lang="en-US" sz="1500">
                <a:solidFill>
                  <a:srgbClr val="000000"/>
                </a:solidFill>
              </a:rPr>
              <a:t>=xh2Z4XoCPLU 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914400" y="6210822"/>
            <a:ext cx="13198225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endParaRPr lang="en-US" sz="200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Weiterführende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Literatur</a:t>
            </a:r>
            <a:r>
              <a:rPr lang="en-US" sz="2000">
                <a:solidFill>
                  <a:srgbClr val="000000"/>
                </a:solidFill>
              </a:rPr>
              <a:t>: </a:t>
            </a:r>
            <a:endParaRPr/>
          </a:p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Kimberlé</a:t>
            </a:r>
            <a:r>
              <a:rPr lang="en-US" sz="2000">
                <a:solidFill>
                  <a:srgbClr val="000000"/>
                </a:solidFill>
              </a:rPr>
              <a:t> Crenshaw,</a:t>
            </a:r>
            <a:endParaRPr/>
          </a:p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https://</a:t>
            </a:r>
            <a:r>
              <a:rPr lang="en-US" sz="2000">
                <a:solidFill>
                  <a:srgbClr val="000000"/>
                </a:solidFill>
              </a:rPr>
              <a:t>www.oxfordpublicphilosophy.com</a:t>
            </a:r>
            <a:r>
              <a:rPr lang="en-US" sz="2000">
                <a:solidFill>
                  <a:srgbClr val="000000"/>
                </a:solidFill>
              </a:rPr>
              <a:t>/philosophers-</a:t>
            </a:r>
            <a:r>
              <a:rPr lang="en-US" sz="2000">
                <a:solidFill>
                  <a:srgbClr val="000000"/>
                </a:solidFill>
              </a:rPr>
              <a:t>racialised</a:t>
            </a:r>
            <a:r>
              <a:rPr lang="en-US" sz="2000">
                <a:solidFill>
                  <a:srgbClr val="000000"/>
                </a:solidFill>
              </a:rPr>
              <a:t>-as-black/</a:t>
            </a:r>
            <a:r>
              <a:rPr lang="en-US" sz="2000">
                <a:solidFill>
                  <a:srgbClr val="000000"/>
                </a:solidFill>
              </a:rPr>
              <a:t>kimberl</a:t>
            </a:r>
            <a:r>
              <a:rPr lang="en-US" sz="2000">
                <a:solidFill>
                  <a:srgbClr val="000000"/>
                </a:solidFill>
              </a:rPr>
              <a:t>-w-crenshaw</a:t>
            </a:r>
            <a:endParaRPr/>
          </a:p>
          <a:p>
            <a:pPr>
              <a:lnSpc>
                <a:spcPts val="2800"/>
              </a:lnSpc>
              <a:defRPr/>
            </a:pP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“Factsheet - Race in Germany and Europe”, Center for Intersectional Justice </a:t>
            </a:r>
            <a:r>
              <a:rPr lang="en-US" sz="2000">
                <a:solidFill>
                  <a:srgbClr val="000000"/>
                </a:solidFill>
              </a:rPr>
              <a:t>e.V.</a:t>
            </a:r>
            <a:r>
              <a:rPr lang="en-US" sz="2000">
                <a:solidFill>
                  <a:srgbClr val="000000"/>
                </a:solidFill>
              </a:rPr>
              <a:t>:</a:t>
            </a:r>
            <a:endParaRPr/>
          </a:p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https://</a:t>
            </a:r>
            <a:r>
              <a:rPr lang="en-US" sz="2000">
                <a:solidFill>
                  <a:srgbClr val="000000"/>
                </a:solidFill>
              </a:rPr>
              <a:t>drive.google.com</a:t>
            </a:r>
            <a:r>
              <a:rPr lang="en-US" sz="2000">
                <a:solidFill>
                  <a:srgbClr val="000000"/>
                </a:solidFill>
              </a:rPr>
              <a:t>/file/d/1LR1q6XX5AAjGFF4BU2Ks-MKcct46UKS0/view</a:t>
            </a:r>
            <a:endParaRPr/>
          </a:p>
        </p:txBody>
      </p:sp>
      <p:sp>
        <p:nvSpPr>
          <p:cNvPr id="11" name="TextBox 11" hidden="0"/>
          <p:cNvSpPr txBox="1"/>
          <p:nvPr isPhoto="0" userDrawn="0"/>
        </p:nvSpPr>
        <p:spPr bwMode="auto">
          <a:xfrm>
            <a:off x="6324600" y="9309954"/>
            <a:ext cx="8933679" cy="19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9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)</a:t>
            </a:r>
            <a:endParaRPr lang="en-US" sz="900"/>
          </a:p>
        </p:txBody>
      </p:sp>
      <p:cxnSp>
        <p:nvCxnSpPr>
          <p:cNvPr id="12" name="Straight Connector 11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 hidden="0"/>
          <p:cNvGrpSpPr/>
          <p:nvPr isPhoto="0" userDrawn="0"/>
        </p:nvGrpSpPr>
        <p:grpSpPr bwMode="auto">
          <a:xfrm>
            <a:off x="1616528" y="460014"/>
            <a:ext cx="13857838" cy="2370931"/>
            <a:chOff x="0" y="9525"/>
            <a:chExt cx="18477117" cy="3161242"/>
          </a:xfrm>
        </p:grpSpPr>
        <p:sp>
          <p:nvSpPr>
            <p:cNvPr id="3" name="TextBox 3" hidden="0"/>
            <p:cNvSpPr txBox="1"/>
            <p:nvPr isPhoto="0" userDrawn="0"/>
          </p:nvSpPr>
          <p:spPr bwMode="auto">
            <a:xfrm>
              <a:off x="0" y="9525"/>
              <a:ext cx="18477117" cy="310119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5"/>
                </a:lnSpc>
                <a:defRPr/>
              </a:pPr>
              <a:r>
                <a:rPr lang="en-US" sz="6200">
                  <a:solidFill>
                    <a:srgbClr val="0C45A6"/>
                  </a:solidFill>
                </a:rPr>
                <a:t>WAS KÖNNEN SIE TUN, WENN SIE DISKRIMINIERUNG ERFAHREN?</a:t>
              </a:r>
              <a:br>
                <a:rPr lang="en-US" sz="6200">
                  <a:solidFill>
                    <a:srgbClr val="0C45A6"/>
                  </a:solidFill>
                </a:rPr>
              </a:br>
              <a:endParaRPr/>
            </a:p>
          </p:txBody>
        </p:sp>
        <p:sp>
          <p:nvSpPr>
            <p:cNvPr id="4" name="AutoShape 4" hidden="0"/>
            <p:cNvSpPr/>
            <p:nvPr isPhoto="0" userDrawn="0"/>
          </p:nvSpPr>
          <p:spPr bwMode="auto">
            <a:xfrm>
              <a:off x="8716157" y="3026386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</p:grpSp>
      <p:pic>
        <p:nvPicPr>
          <p:cNvPr id="5" name="Picture 5" hidden="0"/>
          <p:cNvPicPr>
            <a:picLocks noChangeAspect="1"/>
          </p:cNvPicPr>
          <p:nvPr isPhoto="0" userDrawn="0"/>
        </p:nvPicPr>
        <p:blipFill>
          <a:blip r:embed="rId2"/>
          <a:srcRect l="112" t="0" r="111" b="0"/>
          <a:stretch/>
        </p:blipFill>
        <p:spPr bwMode="auto">
          <a:xfrm>
            <a:off x="471370" y="2218735"/>
            <a:ext cx="4732259" cy="4661276"/>
          </a:xfrm>
          <a:prstGeom prst="rect">
            <a:avLst/>
          </a:prstGeom>
        </p:spPr>
      </p:pic>
      <p:sp>
        <p:nvSpPr>
          <p:cNvPr id="6" name="TextBox 6" hidden="0"/>
          <p:cNvSpPr txBox="1"/>
          <p:nvPr isPhoto="0" userDrawn="0"/>
        </p:nvSpPr>
        <p:spPr bwMode="auto">
          <a:xfrm>
            <a:off x="1433177" y="3295242"/>
            <a:ext cx="2967099" cy="213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Vorstellung</a:t>
            </a:r>
            <a:r>
              <a:rPr lang="en-US" sz="2000">
                <a:solidFill>
                  <a:srgbClr val="000000"/>
                </a:solidFill>
              </a:rPr>
              <a:t> der </a:t>
            </a:r>
            <a:r>
              <a:rPr lang="en-US" sz="2000">
                <a:solidFill>
                  <a:srgbClr val="000000"/>
                </a:solidFill>
              </a:rPr>
              <a:t>Antidiskriminierungsstelle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Steiermark und Vorarlberg</a:t>
            </a:r>
            <a:endParaRPr lang="en-US" sz="2000">
              <a:solidFill>
                <a:srgbClr val="00000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en-US" sz="2000">
              <a:solidFill>
                <a:srgbClr val="000000"/>
              </a:solidFill>
            </a:endParaRPr>
          </a:p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 </a:t>
            </a:r>
            <a:r>
              <a:rPr lang="en-US" sz="2000">
                <a:solidFill>
                  <a:srgbClr val="000000"/>
                </a:solidFill>
              </a:rPr>
              <a:t>Besuch</a:t>
            </a:r>
            <a:r>
              <a:rPr lang="en-US" sz="2000">
                <a:solidFill>
                  <a:srgbClr val="000000"/>
                </a:solidFill>
              </a:rPr>
              <a:t> und Input</a:t>
            </a:r>
            <a:br>
              <a:rPr lang="en-US" sz="2000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7" name="TextBox 7" hidden="0"/>
          <p:cNvSpPr txBox="1"/>
          <p:nvPr isPhoto="0" userDrawn="0"/>
        </p:nvSpPr>
        <p:spPr bwMode="auto">
          <a:xfrm>
            <a:off x="6165335" y="3189378"/>
            <a:ext cx="8990625" cy="213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000000"/>
                </a:solidFill>
              </a:rPr>
              <a:t>Schreiben</a:t>
            </a:r>
            <a:r>
              <a:rPr lang="en-US" sz="2000">
                <a:solidFill>
                  <a:srgbClr val="000000"/>
                </a:solidFill>
              </a:rPr>
              <a:t> Sie </a:t>
            </a:r>
            <a:r>
              <a:rPr lang="en-US" sz="2000">
                <a:solidFill>
                  <a:srgbClr val="000000"/>
                </a:solidFill>
              </a:rPr>
              <a:t>einen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Bericht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aus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Ihrem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Gedächtnis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darüber</a:t>
            </a:r>
            <a:r>
              <a:rPr lang="en-US" sz="2000">
                <a:solidFill>
                  <a:srgbClr val="000000"/>
                </a:solidFill>
              </a:rPr>
              <a:t>, was, </a:t>
            </a:r>
            <a:r>
              <a:rPr lang="en-US" sz="2000">
                <a:solidFill>
                  <a:srgbClr val="000000"/>
                </a:solidFill>
              </a:rPr>
              <a:t>wann</a:t>
            </a:r>
            <a:r>
              <a:rPr lang="en-US" sz="2000">
                <a:solidFill>
                  <a:srgbClr val="000000"/>
                </a:solidFill>
              </a:rPr>
              <a:t> und wo es </a:t>
            </a:r>
            <a:r>
              <a:rPr lang="en-US" sz="2000">
                <a:solidFill>
                  <a:srgbClr val="000000"/>
                </a:solidFill>
              </a:rPr>
              <a:t>passiert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ist</a:t>
            </a:r>
            <a:r>
              <a:rPr lang="en-US" sz="2000">
                <a:solidFill>
                  <a:srgbClr val="000000"/>
                </a:solidFill>
              </a:rPr>
              <a:t>. Dies </a:t>
            </a:r>
            <a:r>
              <a:rPr lang="en-US" sz="2000">
                <a:solidFill>
                  <a:srgbClr val="000000"/>
                </a:solidFill>
              </a:rPr>
              <a:t>hilft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Ihnen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sich</a:t>
            </a:r>
            <a:r>
              <a:rPr lang="en-US" sz="2000">
                <a:solidFill>
                  <a:srgbClr val="000000"/>
                </a:solidFill>
              </a:rPr>
              <a:t> an </a:t>
            </a:r>
            <a:r>
              <a:rPr lang="en-US" sz="2000">
                <a:solidFill>
                  <a:srgbClr val="000000"/>
                </a:solidFill>
              </a:rPr>
              <a:t>wichtige</a:t>
            </a:r>
            <a:r>
              <a:rPr lang="en-US" sz="2000">
                <a:solidFill>
                  <a:srgbClr val="000000"/>
                </a:solidFill>
              </a:rPr>
              <a:t> Details </a:t>
            </a:r>
            <a:r>
              <a:rPr lang="en-US" sz="2000">
                <a:solidFill>
                  <a:srgbClr val="000000"/>
                </a:solidFill>
              </a:rPr>
              <a:t>zu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erinnern</a:t>
            </a:r>
            <a:r>
              <a:rPr lang="en-US" sz="2000">
                <a:solidFill>
                  <a:srgbClr val="000000"/>
                </a:solidFill>
              </a:rPr>
              <a:t>, die </a:t>
            </a:r>
            <a:r>
              <a:rPr lang="en-US" sz="2000">
                <a:solidFill>
                  <a:srgbClr val="000000"/>
                </a:solidFill>
              </a:rPr>
              <a:t>nach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einiger</a:t>
            </a:r>
            <a:r>
              <a:rPr lang="en-US" sz="2000">
                <a:solidFill>
                  <a:srgbClr val="000000"/>
                </a:solidFill>
              </a:rPr>
              <a:t> Zeit </a:t>
            </a:r>
            <a:r>
              <a:rPr lang="en-US" sz="2000">
                <a:solidFill>
                  <a:srgbClr val="000000"/>
                </a:solidFill>
              </a:rPr>
              <a:t>vergessen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werden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können</a:t>
            </a:r>
            <a:r>
              <a:rPr lang="en-US" sz="2000">
                <a:solidFill>
                  <a:srgbClr val="000000"/>
                </a:solidFill>
              </a:rPr>
              <a:t>. Dies </a:t>
            </a:r>
            <a:r>
              <a:rPr lang="en-US" sz="2000">
                <a:solidFill>
                  <a:srgbClr val="000000"/>
                </a:solidFill>
              </a:rPr>
              <a:t>ist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wichtig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wenn</a:t>
            </a:r>
            <a:r>
              <a:rPr lang="en-US" sz="2000">
                <a:solidFill>
                  <a:srgbClr val="000000"/>
                </a:solidFill>
              </a:rPr>
              <a:t> Sie </a:t>
            </a:r>
            <a:r>
              <a:rPr lang="en-US" sz="2000">
                <a:solidFill>
                  <a:srgbClr val="000000"/>
                </a:solidFill>
              </a:rPr>
              <a:t>möchten</a:t>
            </a:r>
            <a:r>
              <a:rPr lang="en-US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dass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jemand</a:t>
            </a:r>
            <a:r>
              <a:rPr lang="en-US" sz="2000">
                <a:solidFill>
                  <a:srgbClr val="000000"/>
                </a:solidFill>
              </a:rPr>
              <a:t> die Situation </a:t>
            </a:r>
            <a:r>
              <a:rPr lang="en-US" sz="2000">
                <a:solidFill>
                  <a:srgbClr val="000000"/>
                </a:solidFill>
              </a:rPr>
              <a:t>erklärt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oder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wenn</a:t>
            </a:r>
            <a:r>
              <a:rPr lang="en-US" sz="2000">
                <a:solidFill>
                  <a:srgbClr val="000000"/>
                </a:solidFill>
              </a:rPr>
              <a:t> Sie die Person / Institution auf </a:t>
            </a:r>
            <a:r>
              <a:rPr lang="en-US" sz="2000">
                <a:solidFill>
                  <a:srgbClr val="000000"/>
                </a:solidFill>
              </a:rPr>
              <a:t>Entschädigung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verklagen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möchten</a:t>
            </a:r>
            <a:r>
              <a:rPr lang="en-US" sz="2000">
                <a:solidFill>
                  <a:srgbClr val="000000"/>
                </a:solidFill>
              </a:rPr>
              <a:t>.</a:t>
            </a:r>
            <a:br>
              <a:rPr lang="en-US" sz="2000">
                <a:solidFill>
                  <a:srgbClr val="000000"/>
                </a:solidFill>
              </a:rPr>
            </a:br>
            <a:endParaRPr lang="en-US" sz="200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" name="TextBox 8" hidden="0"/>
          <p:cNvSpPr txBox="1"/>
          <p:nvPr isPhoto="0" userDrawn="0"/>
        </p:nvSpPr>
        <p:spPr bwMode="auto">
          <a:xfrm>
            <a:off x="4320780" y="5831092"/>
            <a:ext cx="11886883" cy="356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000000"/>
                </a:solidFill>
              </a:rPr>
              <a:t>KLÄRUNG BEI DISKRIMINIERENDEN VORFÄLLEN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1. Wo fand die </a:t>
            </a:r>
            <a:r>
              <a:rPr lang="en-US" sz="2500">
                <a:solidFill>
                  <a:srgbClr val="000000"/>
                </a:solidFill>
              </a:rPr>
              <a:t>Diskriminierung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statt</a:t>
            </a:r>
            <a:r>
              <a:rPr lang="en-US" sz="2500">
                <a:solidFill>
                  <a:srgbClr val="000000"/>
                </a:solidFill>
              </a:rPr>
              <a:t>?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2. Was </a:t>
            </a:r>
            <a:r>
              <a:rPr lang="en-US" sz="2500">
                <a:solidFill>
                  <a:srgbClr val="000000"/>
                </a:solidFill>
              </a:rPr>
              <a:t>genau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ist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passiert</a:t>
            </a:r>
            <a:r>
              <a:rPr lang="en-US" sz="2500">
                <a:solidFill>
                  <a:srgbClr val="000000"/>
                </a:solidFill>
              </a:rPr>
              <a:t>?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3. </a:t>
            </a:r>
            <a:r>
              <a:rPr lang="en-US" sz="2500">
                <a:solidFill>
                  <a:srgbClr val="000000"/>
                </a:solidFill>
              </a:rPr>
              <a:t>Wer</a:t>
            </a:r>
            <a:r>
              <a:rPr lang="en-US" sz="2500">
                <a:solidFill>
                  <a:srgbClr val="000000"/>
                </a:solidFill>
              </a:rPr>
              <a:t> war an dem </a:t>
            </a:r>
            <a:r>
              <a:rPr lang="en-US" sz="2500">
                <a:solidFill>
                  <a:srgbClr val="000000"/>
                </a:solidFill>
              </a:rPr>
              <a:t>Vorfall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beteiligt</a:t>
            </a:r>
            <a:r>
              <a:rPr lang="en-US" sz="2500">
                <a:solidFill>
                  <a:srgbClr val="000000"/>
                </a:solidFill>
              </a:rPr>
              <a:t>?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(</a:t>
            </a:r>
            <a:r>
              <a:rPr lang="en-US" sz="2500">
                <a:solidFill>
                  <a:srgbClr val="000000"/>
                </a:solidFill>
              </a:rPr>
              <a:t>Diskriminierungsverantwortliche:r</a:t>
            </a:r>
            <a:r>
              <a:rPr lang="en-US" sz="2500">
                <a:solidFill>
                  <a:srgbClr val="000000"/>
                </a:solidFill>
              </a:rPr>
              <a:t>, </a:t>
            </a:r>
            <a:r>
              <a:rPr lang="en-US" sz="2500">
                <a:solidFill>
                  <a:srgbClr val="000000"/>
                </a:solidFill>
              </a:rPr>
              <a:t>Betroffene:r</a:t>
            </a:r>
            <a:r>
              <a:rPr lang="en-US" sz="2500">
                <a:solidFill>
                  <a:srgbClr val="000000"/>
                </a:solidFill>
              </a:rPr>
              <a:t>, </a:t>
            </a:r>
            <a:r>
              <a:rPr lang="en-US" sz="2500">
                <a:solidFill>
                  <a:srgbClr val="000000"/>
                </a:solidFill>
              </a:rPr>
              <a:t>Zeuge</a:t>
            </a:r>
            <a:r>
              <a:rPr lang="en-US" sz="2500">
                <a:solidFill>
                  <a:srgbClr val="000000"/>
                </a:solidFill>
              </a:rPr>
              <a:t>)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4. </a:t>
            </a:r>
            <a:r>
              <a:rPr lang="en-US" sz="2500">
                <a:solidFill>
                  <a:srgbClr val="000000"/>
                </a:solidFill>
              </a:rPr>
              <a:t>Welche</a:t>
            </a:r>
            <a:r>
              <a:rPr lang="en-US" sz="2500">
                <a:solidFill>
                  <a:srgbClr val="000000"/>
                </a:solidFill>
              </a:rPr>
              <a:t> Form der </a:t>
            </a:r>
            <a:r>
              <a:rPr lang="en-US" sz="2500">
                <a:solidFill>
                  <a:srgbClr val="000000"/>
                </a:solidFill>
              </a:rPr>
              <a:t>Diskriminierung</a:t>
            </a:r>
            <a:r>
              <a:rPr lang="en-US" sz="2500">
                <a:solidFill>
                  <a:srgbClr val="000000"/>
                </a:solidFill>
              </a:rPr>
              <a:t> hat </a:t>
            </a:r>
            <a:r>
              <a:rPr lang="en-US" sz="2500">
                <a:solidFill>
                  <a:srgbClr val="000000"/>
                </a:solidFill>
              </a:rPr>
              <a:t>stattgefunden</a:t>
            </a:r>
            <a:r>
              <a:rPr lang="en-US" sz="2500">
                <a:solidFill>
                  <a:srgbClr val="000000"/>
                </a:solidFill>
              </a:rPr>
              <a:t>?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5. </a:t>
            </a:r>
            <a:r>
              <a:rPr lang="en-US" sz="2500">
                <a:solidFill>
                  <a:srgbClr val="000000"/>
                </a:solidFill>
              </a:rPr>
              <a:t>Mit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welchen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Merkmalen</a:t>
            </a:r>
            <a:r>
              <a:rPr lang="en-US" sz="2500">
                <a:solidFill>
                  <a:srgbClr val="000000"/>
                </a:solidFill>
              </a:rPr>
              <a:t> war die </a:t>
            </a:r>
            <a:r>
              <a:rPr lang="en-US" sz="2500">
                <a:solidFill>
                  <a:srgbClr val="000000"/>
                </a:solidFill>
              </a:rPr>
              <a:t>Diskriminierung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verbunden</a:t>
            </a:r>
            <a:r>
              <a:rPr lang="en-US" sz="2500">
                <a:solidFill>
                  <a:srgbClr val="000000"/>
                </a:solidFill>
              </a:rPr>
              <a:t>?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6. </a:t>
            </a:r>
            <a:r>
              <a:rPr lang="en-US" sz="2500">
                <a:solidFill>
                  <a:srgbClr val="000000"/>
                </a:solidFill>
              </a:rPr>
              <a:t>Welche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Folgen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</a:rPr>
              <a:t>hatte</a:t>
            </a:r>
            <a:r>
              <a:rPr lang="en-US" sz="2500">
                <a:solidFill>
                  <a:srgbClr val="000000"/>
                </a:solidFill>
              </a:rPr>
              <a:t> die </a:t>
            </a:r>
            <a:r>
              <a:rPr lang="en-US" sz="2500">
                <a:solidFill>
                  <a:srgbClr val="000000"/>
                </a:solidFill>
              </a:rPr>
              <a:t>Diskriminierung</a:t>
            </a:r>
            <a:r>
              <a:rPr lang="en-US" sz="2500">
                <a:solidFill>
                  <a:srgbClr val="000000"/>
                </a:solidFill>
              </a:rPr>
              <a:t> für Sie </a:t>
            </a:r>
            <a:r>
              <a:rPr lang="en-US" sz="2500">
                <a:solidFill>
                  <a:srgbClr val="000000"/>
                </a:solidFill>
              </a:rPr>
              <a:t>oder</a:t>
            </a:r>
            <a:r>
              <a:rPr lang="en-US" sz="2500">
                <a:solidFill>
                  <a:srgbClr val="000000"/>
                </a:solidFill>
              </a:rPr>
              <a:t> das </a:t>
            </a:r>
            <a:r>
              <a:rPr lang="en-US" sz="2500">
                <a:solidFill>
                  <a:srgbClr val="000000"/>
                </a:solidFill>
              </a:rPr>
              <a:t>Opfer</a:t>
            </a:r>
            <a:r>
              <a:rPr lang="en-US" sz="2500">
                <a:solidFill>
                  <a:srgbClr val="000000"/>
                </a:solidFill>
              </a:rPr>
              <a:t>?</a:t>
            </a:r>
            <a:endParaRPr/>
          </a:p>
        </p:txBody>
      </p:sp>
      <p:sp>
        <p:nvSpPr>
          <p:cNvPr id="10" name="TextBox 10" hidden="0"/>
          <p:cNvSpPr txBox="1"/>
          <p:nvPr isPhoto="0" userDrawn="0"/>
        </p:nvSpPr>
        <p:spPr bwMode="auto">
          <a:xfrm>
            <a:off x="488961" y="9925196"/>
            <a:ext cx="8933679" cy="19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defRPr/>
            </a:pPr>
            <a:r>
              <a:rPr lang="en-US" sz="900">
                <a:solidFill>
                  <a:srgbClr val="000000"/>
                </a:solidFill>
                <a:latin typeface="Canva Sans"/>
              </a:rPr>
              <a:t>Quelle: Marcus Osei &amp; Hartmut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Reiners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ARIC-NRW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e.V.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Seminarreihe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zur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Antidiskriminierungsarbeit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für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Bundesverband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Netzwerke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von 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Mirgant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innenorganisationen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NeMO</a:t>
            </a:r>
            <a:r>
              <a:rPr lang="en-US" sz="900">
                <a:solidFill>
                  <a:srgbClr val="000000"/>
                </a:solidFill>
                <a:latin typeface="Canva Sans"/>
              </a:rPr>
              <a:t>)</a:t>
            </a:r>
            <a:endParaRPr lang="en-US" sz="900"/>
          </a:p>
        </p:txBody>
      </p:sp>
      <p:cxnSp>
        <p:nvCxnSpPr>
          <p:cNvPr id="11" name="Straight Connector 10" hidden="0"/>
          <p:cNvCxnSpPr>
            <a:cxnSpLocks/>
          </p:cNvCxnSpPr>
          <p:nvPr isPhoto="0" userDrawn="0"/>
        </p:nvCxnSpPr>
        <p:spPr bwMode="auto">
          <a:xfrm>
            <a:off x="381000" y="571500"/>
            <a:ext cx="0" cy="8991600"/>
          </a:xfrm>
          <a:prstGeom prst="line">
            <a:avLst/>
          </a:prstGeom>
          <a:ln w="76200">
            <a:solidFill>
              <a:srgbClr val="AED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4401803" y="8210312"/>
            <a:ext cx="3886197" cy="2076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ONLYOFFICE/7.0.0.132</Application>
  <DocSecurity>0</DocSecurity>
  <PresentationFormat>Benutzerdefiniert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Empowerment</dc:title>
  <dc:subject/>
  <dc:creator>move</dc:creator>
  <cp:keywords/>
  <dc:description/>
  <dc:identifier>DAFNgGNpOu8</dc:identifier>
  <dc:language/>
  <cp:lastModifiedBy>Lena Gruber</cp:lastModifiedBy>
  <cp:revision>20</cp:revision>
  <dcterms:created xsi:type="dcterms:W3CDTF">2006-08-16T00:00:00Z</dcterms:created>
  <dcterms:modified xsi:type="dcterms:W3CDTF">2022-11-30T10:48:35Z</dcterms:modified>
  <cp:category/>
  <cp:contentStatus/>
  <cp:version/>
</cp:coreProperties>
</file>