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75" r:id="rId10"/>
    <p:sldId id="264" r:id="rId11"/>
    <p:sldId id="276" r:id="rId12"/>
    <p:sldId id="265" r:id="rId13"/>
    <p:sldId id="266" r:id="rId14"/>
    <p:sldId id="267" r:id="rId15"/>
    <p:sldId id="268" r:id="rId16"/>
    <p:sldId id="269" r:id="rId17"/>
    <p:sldId id="270" r:id="rId18"/>
    <p:sldId id="277" r:id="rId19"/>
    <p:sldId id="271" r:id="rId20"/>
    <p:sldId id="272" r:id="rId21"/>
    <p:sldId id="273" r:id="rId22"/>
    <p:sldId id="274" r:id="rId23"/>
  </p:sldIdLst>
  <p:sldSz cx="18288000" cy="10287000"/>
  <p:notesSz cx="18288000" cy="10287000"/>
  <p:embeddedFontLst>
    <p:embeddedFont>
      <p:font typeface="Roboto"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Montserrat" panose="020B0604020202020204" charset="0"/>
      <p:regular r:id="rId33"/>
      <p:bold r:id="rId34"/>
      <p:italic r:id="rId35"/>
      <p:boldItalic r:id="rId36"/>
    </p:embeddedFont>
  </p:embeddedFontLst>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p:cViewPr varScale="1">
        <p:scale>
          <a:sx n="74" d="100"/>
          <a:sy n="74" d="100"/>
        </p:scale>
        <p:origin x="5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3ECFE55A-2E4C-EA4B-9A19-7F4DFA9906AC}" type="datetimeFigureOut">
              <a:rPr lang="de-DE" smtClean="0"/>
              <a:t>29.11.2022</a:t>
            </a:fld>
            <a:endParaRPr lang="de-DE"/>
          </a:p>
        </p:txBody>
      </p:sp>
      <p:sp>
        <p:nvSpPr>
          <p:cNvPr id="4" name="Folienbildplatzhalt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64F832DB-A90F-B047-8E13-D61A449A47AF}" type="slidenum">
              <a:rPr lang="de-DE" smtClean="0"/>
              <a:t>‹Nr.›</a:t>
            </a:fld>
            <a:endParaRPr lang="de-DE"/>
          </a:p>
        </p:txBody>
      </p:sp>
    </p:spTree>
    <p:extLst>
      <p:ext uri="{BB962C8B-B14F-4D97-AF65-F5344CB8AC3E}">
        <p14:creationId xmlns:p14="http://schemas.microsoft.com/office/powerpoint/2010/main" val="225374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4F832DB-A90F-B047-8E13-D61A449A47AF}" type="slidenum">
              <a:rPr lang="de-DE" smtClean="0"/>
              <a:t>21</a:t>
            </a:fld>
            <a:endParaRPr lang="de-DE"/>
          </a:p>
        </p:txBody>
      </p:sp>
    </p:spTree>
    <p:extLst>
      <p:ext uri="{BB962C8B-B14F-4D97-AF65-F5344CB8AC3E}">
        <p14:creationId xmlns:p14="http://schemas.microsoft.com/office/powerpoint/2010/main" val="3868296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85800" y="2130425"/>
            <a:ext cx="7772400" cy="1470025"/>
          </a:xfrm>
        </p:spPr>
        <p:txBody>
          <a:bodyPr/>
          <a:lstStyle/>
          <a:p>
            <a:pPr>
              <a:defRPr/>
            </a:pPr>
            <a:r>
              <a:rPr lang="en-US"/>
              <a:t>Click to edit Master title style</a:t>
            </a:r>
            <a:endParaRPr/>
          </a:p>
        </p:txBody>
      </p:sp>
      <p:sp>
        <p:nvSpPr>
          <p:cNvPr id="3" name="Subtitle 2"/>
          <p:cNvSpPr>
            <a:spLocks noGrp="1"/>
          </p:cNvSpPr>
          <p:nvPr>
            <p:ph type="subTitle" idx="1"/>
          </p:nvPr>
        </p:nvSpPr>
        <p:spPr bwMode="auto">
          <a:xfrm>
            <a:off x="1371600" y="3886200"/>
            <a:ext cx="6400800"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a:t>Click to edit Master subtitle style</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629400" y="274638"/>
            <a:ext cx="2057400" cy="5851525"/>
          </a:xfrm>
        </p:spPr>
        <p:txBody>
          <a:bodyPr vert="eaVert"/>
          <a:lstStyle/>
          <a:p>
            <a:pPr>
              <a:defRPr/>
            </a:pPr>
            <a:r>
              <a:rPr lang="en-US"/>
              <a:t>Click to edit Master title style</a:t>
            </a:r>
            <a:endParaRPr/>
          </a:p>
        </p:txBody>
      </p:sp>
      <p:sp>
        <p:nvSpPr>
          <p:cNvPr id="3" name="Vertical Text Placeholder 2"/>
          <p:cNvSpPr>
            <a:spLocks noGrp="1"/>
          </p:cNvSpPr>
          <p:nvPr>
            <p:ph type="body" orient="vert" idx="1"/>
          </p:nvPr>
        </p:nvSpPr>
        <p:spPr bwMode="auto">
          <a:xfrm>
            <a:off x="457200" y="274638"/>
            <a:ext cx="6019800" cy="5851525"/>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22313" y="4406900"/>
            <a:ext cx="7772400" cy="1362075"/>
          </a:xfrm>
        </p:spPr>
        <p:txBody>
          <a:bodyPr anchor="t"/>
          <a:lstStyle>
            <a:lvl1pPr algn="l">
              <a:defRPr sz="4000" b="1" cap="all"/>
            </a:lvl1pPr>
          </a:lstStyle>
          <a:p>
            <a:pPr>
              <a:defRPr/>
            </a:pPr>
            <a:r>
              <a:rPr lang="en-US"/>
              <a:t>Click to edit Master title style</a:t>
            </a:r>
            <a:endParaRPr/>
          </a:p>
        </p:txBody>
      </p:sp>
      <p:sp>
        <p:nvSpPr>
          <p:cNvPr id="3" name="Text Placeholder 2"/>
          <p:cNvSpPr>
            <a:spLocks noGrp="1"/>
          </p:cNvSpPr>
          <p:nvPr>
            <p:ph type="body" idx="1"/>
          </p:nvPr>
        </p:nvSpPr>
        <p:spPr bwMode="auto">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sz="half" idx="1"/>
          </p:nvPr>
        </p:nvSpPr>
        <p:spPr bwMode="auto">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Content Placeholder 3"/>
          <p:cNvSpPr>
            <a:spLocks noGrp="1"/>
          </p:cNvSpPr>
          <p:nvPr>
            <p:ph sz="half" idx="2"/>
          </p:nvPr>
        </p:nvSpPr>
        <p:spPr bwMode="auto">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Date Placeholder 4"/>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lvl1pPr>
          </a:lstStyle>
          <a:p>
            <a:pPr>
              <a:defRPr/>
            </a:pPr>
            <a:r>
              <a:rPr lang="en-US"/>
              <a:t>Click to edit Master title style</a:t>
            </a:r>
            <a:endParaRPr/>
          </a:p>
        </p:txBody>
      </p:sp>
      <p:sp>
        <p:nvSpPr>
          <p:cNvPr id="3" name="Text Placeholder 2"/>
          <p:cNvSpPr>
            <a:spLocks noGrp="1"/>
          </p:cNvSpPr>
          <p:nvPr>
            <p:ph type="body" idx="1"/>
          </p:nvPr>
        </p:nvSpPr>
        <p:spPr bwMode="auto">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Text Placeholder 4"/>
          <p:cNvSpPr>
            <a:spLocks noGrp="1"/>
          </p:cNvSpPr>
          <p:nvPr>
            <p:ph type="body" sz="quarter" idx="3"/>
          </p:nvPr>
        </p:nvSpPr>
        <p:spPr bwMode="auto">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6"/>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9" name="Slide Number Placeholder 8"/>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Date Placeholder 2"/>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457200" y="273050"/>
            <a:ext cx="3008313" cy="1162050"/>
          </a:xfrm>
        </p:spPr>
        <p:txBody>
          <a:bodyPr anchor="b"/>
          <a:lstStyle>
            <a:lvl1pPr algn="l">
              <a:defRPr sz="2000" b="1"/>
            </a:lvl1pPr>
          </a:lstStyle>
          <a:p>
            <a:pPr>
              <a:defRPr/>
            </a:pPr>
            <a:r>
              <a:rPr lang="en-US"/>
              <a:t>Click to edit Master title style</a:t>
            </a:r>
            <a:endParaRPr/>
          </a:p>
        </p:txBody>
      </p:sp>
      <p:sp>
        <p:nvSpPr>
          <p:cNvPr id="3" name="Content Placeholder 2"/>
          <p:cNvSpPr>
            <a:spLocks noGrp="1"/>
          </p:cNvSpPr>
          <p:nvPr>
            <p:ph idx="1"/>
          </p:nvPr>
        </p:nvSpPr>
        <p:spPr bwMode="auto">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Text Placeholder 3"/>
          <p:cNvSpPr>
            <a:spLocks noGrp="1"/>
          </p:cNvSpPr>
          <p:nvPr>
            <p:ph type="body" sz="half" idx="2"/>
          </p:nvPr>
        </p:nvSpPr>
        <p:spPr bwMode="auto">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792288" y="4800600"/>
            <a:ext cx="5486400" cy="566738"/>
          </a:xfrm>
        </p:spPr>
        <p:txBody>
          <a:bodyPr anchor="b"/>
          <a:lstStyle>
            <a:lvl1pPr algn="l">
              <a:defRPr sz="2000" b="1"/>
            </a:lvl1pPr>
          </a:lstStyle>
          <a:p>
            <a:pPr>
              <a:defRPr/>
            </a:pPr>
            <a:r>
              <a:rPr lang="en-US"/>
              <a:t>Click to edit Master title style</a:t>
            </a:r>
            <a:endParaRPr/>
          </a:p>
        </p:txBody>
      </p:sp>
      <p:sp>
        <p:nvSpPr>
          <p:cNvPr id="3" name="Picture Placeholder 2"/>
          <p:cNvSpPr>
            <a:spLocks noGrp="1"/>
          </p:cNvSpPr>
          <p:nvPr>
            <p:ph type="pic" idx="1"/>
          </p:nvPr>
        </p:nvSpPr>
        <p:spPr bwMode="auto">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4" name="Text Placeholder 3"/>
          <p:cNvSpPr>
            <a:spLocks noGrp="1"/>
          </p:cNvSpPr>
          <p:nvPr>
            <p:ph type="body" sz="half" idx="2"/>
          </p:nvPr>
        </p:nvSpPr>
        <p:spPr bwMode="auto">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1D8BD707-D9CF-40AE-B4C6-C98DA3205C09}" type="datetimeFigureOut">
              <a:rPr lang="en-US"/>
              <a:t>11/29/2022</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en-US"/>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457200" y="274638"/>
            <a:ext cx="8229600" cy="1143000"/>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3" name="Text Placeholder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2"/>
          </p:nvPr>
        </p:nvSpPr>
        <p:spPr bwMode="auto">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D8BD707-D9CF-40AE-B4C6-C98DA3205C09}" type="datetimeFigureOut">
              <a:rPr lang="en-US"/>
              <a:t>11/29/2022</a:t>
            </a:fld>
            <a:endParaRPr lang="en-US"/>
          </a:p>
        </p:txBody>
      </p:sp>
      <p:sp>
        <p:nvSpPr>
          <p:cNvPr id="5" name="Footer Placeholder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F15528-21DE-4FAA-801E-634DDDAF4B2B}" type="slidenum">
              <a:rPr lang="en-US"/>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YPMlpYKT9K8?feature=oembed" TargetMode="External"/><Relationship Id="rId6" Type="http://schemas.openxmlformats.org/officeDocument/2006/relationships/hyperlink" Target="https://www.youtube.com/watch?v=YPMlpYKT9K8" TargetMode="External"/><Relationship Id="rId5" Type="http://schemas.openxmlformats.org/officeDocument/2006/relationships/hyperlink" Target="https://wirsind-viele.de/fileadmin/user_upload/22_10_26_Praxishandbuch_Webversion.pdf" TargetMode="External"/><Relationship Id="rId4" Type="http://schemas.openxmlformats.org/officeDocument/2006/relationships/hyperlink" Target="https://wirsind-viele.d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gladt.de/" TargetMode="External"/><Relationship Id="rId3" Type="http://schemas.openxmlformats.org/officeDocument/2006/relationships/image" Target="../media/image5.png"/><Relationship Id="rId7" Type="http://schemas.openxmlformats.org/officeDocument/2006/relationships/hyperlink" Target="https://www.eoto-archiv.de/" TargetMode="External"/><Relationship Id="rId2" Type="http://schemas.openxmlformats.org/officeDocument/2006/relationships/hyperlink" Target="https://www.berlin.de/sen/lads/beratung/diskriminierung/" TargetMode="External"/><Relationship Id="rId1" Type="http://schemas.openxmlformats.org/officeDocument/2006/relationships/slideLayout" Target="../slideLayouts/slideLayout7.xml"/><Relationship Id="rId6" Type="http://schemas.openxmlformats.org/officeDocument/2006/relationships/hyperlink" Target="https://amaroforo.de/vorfaelle-melden/" TargetMode="External"/><Relationship Id="rId11" Type="http://schemas.openxmlformats.org/officeDocument/2006/relationships/image" Target="../media/image12.png"/><Relationship Id="rId5" Type="http://schemas.openxmlformats.org/officeDocument/2006/relationships/hyperlink" Target="https://www.adnb.de/de/" TargetMode="External"/><Relationship Id="rId10" Type="http://schemas.openxmlformats.org/officeDocument/2006/relationships/hyperlink" Target="https://www.inssan.de/projekte/netzwerk-gegen-diskriminierung-und-islamfeindlichkeit" TargetMode="External"/><Relationship Id="rId4" Type="http://schemas.openxmlformats.org/officeDocument/2006/relationships/hyperlink" Target="https://fairmieten-fairwohnen.de/beratung/" TargetMode="External"/><Relationship Id="rId9" Type="http://schemas.openxmlformats.org/officeDocument/2006/relationships/hyperlink" Target="https://www.korientation.d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berlin.de/sen/lads/recht/ladg/fragen-und-antworten/" TargetMode="External"/><Relationship Id="rId3" Type="http://schemas.openxmlformats.org/officeDocument/2006/relationships/hyperlink" Target="https://www.antidiskriminierungsstelle.de/DE/startseite/startseite-node.html" TargetMode="External"/><Relationship Id="rId7" Type="http://schemas.openxmlformats.org/officeDocument/2006/relationships/hyperlink" Target="https://www.berlin.de/sen/lads/recht/agg/haeufige-fragen/"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berlin.de/sen/lads/recht/agg/" TargetMode="External"/><Relationship Id="rId5" Type="http://schemas.openxmlformats.org/officeDocument/2006/relationships/hyperlink" Target="https://fra.europa.eu/de/themes/equality-non-discrimination-and-racism" TargetMode="External"/><Relationship Id="rId4" Type="http://schemas.openxmlformats.org/officeDocument/2006/relationships/hyperlink" Target="https://www.berlin.de/sen/lads/" TargetMode="External"/><Relationship Id="rId9" Type="http://schemas.openxmlformats.org/officeDocument/2006/relationships/hyperlink" Target="https://www.berlin.de/sen/lads/recht/chancengleichheitsgesetz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antidiskriminierungsstelle.de/SharedDocs/downloads/DE/publikationen/Refugees/fluechtlingsbroschuere_englisch.pdf?__blob=publicationFile&amp;v=5" TargetMode="External"/><Relationship Id="rId2" Type="http://schemas.openxmlformats.org/officeDocument/2006/relationships/hyperlink" Target="https://fra.europa.eu/de/about-fundamental-rights/where-to-turn"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antidiskriminierungsstelle.de/SharedDocs/downloads/DE/publikationen/Flyer/die_antidiskriminierungsstelle_stellt_sich_vor_englisch_barrierefrei.pdf?__blob=publicationFile&amp;v=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c.europa.eu/migrant-integration/integration-practice/good-practice-approaches-ways-combat-racism-your-city-ecar-european-cities_en"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VPjW5Kcrr5A?feature=oembed" TargetMode="External"/><Relationship Id="rId6" Type="http://schemas.openxmlformats.org/officeDocument/2006/relationships/hyperlink" Target="https://heimatkunde.boell.de/sites/default/files/frauen_und_flucht_17_04_18_1.pdf" TargetMode="External"/><Relationship Id="rId5" Type="http://schemas.openxmlformats.org/officeDocument/2006/relationships/hyperlink" Target="https://www.youtube.com/watch?v=VPjW5Kcrr5A"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ccar.info/sites/default/files/document/empowerment_webbroschuere_barrierefrei.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uezX4ri7_aM?feature=oembed" TargetMode="External"/><Relationship Id="rId5" Type="http://schemas.openxmlformats.org/officeDocument/2006/relationships/image" Target="../media/image6.jpeg"/><Relationship Id="rId4" Type="http://schemas.openxmlformats.org/officeDocument/2006/relationships/hyperlink" Target="https://www.youtube.com/watch?v=uezX4ri7_aMAbgerufen%20am%2029.11.202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ccar.info/sites/default/files/document/empowerment_webbroschuere_barrierefrei.pd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hyperlink" Target="https://www.eccar.info/sites/default/files/document/empowerment_webbroschuere_barrierefrei.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www.eccar.info/sites/default/files/document/empowerment_webbroschuere_barrierefrei.pdf"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rTgVH5a4n8I&amp;t=26s" TargetMode="External"/><Relationship Id="rId2" Type="http://schemas.openxmlformats.org/officeDocument/2006/relationships/slideLayout" Target="../slideLayouts/slideLayout7.xml"/><Relationship Id="rId1" Type="http://schemas.openxmlformats.org/officeDocument/2006/relationships/video" Target="https://www.youtube.com/embed/rTgVH5a4n8I?start=26&amp;feature=oembed" TargetMode="External"/><Relationship Id="rId5" Type="http://schemas.openxmlformats.org/officeDocument/2006/relationships/image" Target="../media/image8.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xh2Z4XoCPLU"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drive.google.com/file/d/1LR1q6XX5AAjGFF4BU2Ks-MKcct46UKS0/view" TargetMode="External"/><Relationship Id="rId4" Type="http://schemas.openxmlformats.org/officeDocument/2006/relationships/hyperlink" Target="https://www.oxfordpublicphilosophy.com/philosophers-racialised-as-black/kimberl-w-crensha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ideo" Target="https://www.youtube.com/embed/wBmgyFIsRTc?feature=oembed" TargetMode="External"/><Relationship Id="rId6" Type="http://schemas.openxmlformats.org/officeDocument/2006/relationships/image" Target="../media/image10.jpeg"/><Relationship Id="rId5" Type="http://schemas.openxmlformats.org/officeDocument/2006/relationships/hyperlink" Target="https://www.youtube.com/watch?v=wBmgyFIsRTc" TargetMode="External"/><Relationship Id="rId4" Type="http://schemas.openxmlformats.org/officeDocument/2006/relationships/hyperlink" Target="https://jamieschearer.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AutoShape 2"/>
          <p:cNvSpPr/>
          <p:nvPr/>
        </p:nvSpPr>
        <p:spPr bwMode="auto">
          <a:xfrm>
            <a:off x="4386619" y="-2688"/>
            <a:ext cx="13901381" cy="10287000"/>
          </a:xfrm>
          <a:prstGeom prst="rect">
            <a:avLst/>
          </a:prstGeom>
          <a:solidFill>
            <a:srgbClr val="FDCF60"/>
          </a:solidFill>
        </p:spPr>
      </p:sp>
      <p:pic>
        <p:nvPicPr>
          <p:cNvPr id="3" name="Picture 3"/>
          <p:cNvPicPr>
            <a:picLocks noChangeAspect="1"/>
          </p:cNvPicPr>
          <p:nvPr/>
        </p:nvPicPr>
        <p:blipFill>
          <a:blip r:embed="rId2"/>
          <a:stretch/>
        </p:blipFill>
        <p:spPr bwMode="auto">
          <a:xfrm>
            <a:off x="15453614" y="124857"/>
            <a:ext cx="2638443" cy="2063639"/>
          </a:xfrm>
          <a:prstGeom prst="rect">
            <a:avLst/>
          </a:prstGeom>
        </p:spPr>
      </p:pic>
      <p:pic>
        <p:nvPicPr>
          <p:cNvPr id="4" name="Picture 4"/>
          <p:cNvPicPr>
            <a:picLocks noChangeAspect="1"/>
          </p:cNvPicPr>
          <p:nvPr/>
        </p:nvPicPr>
        <p:blipFill>
          <a:blip r:embed="rId3"/>
          <a:stretch/>
        </p:blipFill>
        <p:spPr bwMode="auto">
          <a:xfrm>
            <a:off x="0" y="8718089"/>
            <a:ext cx="2983732" cy="1568911"/>
          </a:xfrm>
          <a:prstGeom prst="rect">
            <a:avLst/>
          </a:prstGeom>
        </p:spPr>
      </p:pic>
      <p:pic>
        <p:nvPicPr>
          <p:cNvPr id="5" name="Picture 5"/>
          <p:cNvPicPr>
            <a:picLocks noChangeAspect="1"/>
          </p:cNvPicPr>
          <p:nvPr/>
        </p:nvPicPr>
        <p:blipFill>
          <a:blip r:embed="rId4"/>
          <a:stretch/>
        </p:blipFill>
        <p:spPr bwMode="auto">
          <a:xfrm>
            <a:off x="8007908" y="5879409"/>
            <a:ext cx="10280092" cy="4407590"/>
          </a:xfrm>
          <a:prstGeom prst="rect">
            <a:avLst/>
          </a:prstGeom>
        </p:spPr>
      </p:pic>
      <p:sp>
        <p:nvSpPr>
          <p:cNvPr id="6" name="TextBox 6"/>
          <p:cNvSpPr txBox="1"/>
          <p:nvPr/>
        </p:nvSpPr>
        <p:spPr bwMode="auto">
          <a:xfrm>
            <a:off x="304800" y="3176483"/>
            <a:ext cx="15811500" cy="2462213"/>
          </a:xfrm>
          <a:prstGeom prst="rect">
            <a:avLst/>
          </a:prstGeom>
        </p:spPr>
        <p:txBody>
          <a:bodyPr wrap="square" lIns="0" tIns="0" rIns="0" bIns="0" rtlCol="0" anchor="t">
            <a:spAutoFit/>
          </a:bodyPr>
          <a:lstStyle/>
          <a:p>
            <a:pPr>
              <a:lnSpc>
                <a:spcPts val="9646"/>
              </a:lnSpc>
              <a:defRPr/>
            </a:pPr>
            <a:r>
              <a:rPr lang="en-GB" sz="8950" dirty="0" err="1">
                <a:solidFill>
                  <a:srgbClr val="0C45A6"/>
                </a:solidFill>
              </a:rPr>
              <a:t>Diskriminierung</a:t>
            </a:r>
            <a:r>
              <a:rPr lang="en-GB" sz="8950" dirty="0">
                <a:solidFill>
                  <a:srgbClr val="0C45A6"/>
                </a:solidFill>
              </a:rPr>
              <a:t> </a:t>
            </a:r>
            <a:r>
              <a:rPr lang="en-US" sz="8950" dirty="0">
                <a:solidFill>
                  <a:srgbClr val="0C45A6"/>
                </a:solidFill>
              </a:rPr>
              <a:t>und Empowerment</a:t>
            </a:r>
            <a:endParaRPr dirty="0"/>
          </a:p>
        </p:txBody>
      </p:sp>
      <p:pic>
        <p:nvPicPr>
          <p:cNvPr id="7" name="Picture 6" descr="Text&#10;&#10;Description automatically generated"/>
          <p:cNvPicPr/>
          <p:nvPr/>
        </p:nvPicPr>
        <p:blipFill>
          <a:blip r:embed="rId5"/>
          <a:stretch/>
        </p:blipFill>
        <p:spPr bwMode="auto">
          <a:xfrm>
            <a:off x="304800" y="617072"/>
            <a:ext cx="4120740" cy="971170"/>
          </a:xfrm>
          <a:prstGeom prst="rect">
            <a:avLst/>
          </a:prstGeom>
        </p:spPr>
      </p:pic>
      <p:sp>
        <p:nvSpPr>
          <p:cNvPr id="8" name="Textfeld 7"/>
          <p:cNvSpPr txBox="1"/>
          <p:nvPr/>
        </p:nvSpPr>
        <p:spPr bwMode="auto">
          <a:xfrm>
            <a:off x="2621614" y="9315985"/>
            <a:ext cx="5360894" cy="861774"/>
          </a:xfrm>
          <a:prstGeom prst="rect">
            <a:avLst/>
          </a:prstGeom>
          <a:noFill/>
        </p:spPr>
        <p:txBody>
          <a:bodyPr wrap="square" rtlCol="0">
            <a:spAutoFit/>
          </a:bodyPr>
          <a:lstStyle/>
          <a:p>
            <a:pPr>
              <a:defRPr/>
            </a:pPr>
            <a:r>
              <a:rPr lang="de-DE" sz="1000" i="1"/>
              <a:t>Das Projekt wird durch den Asyl-, Migrations- und Integrationsfonds der Europäischen Union kofinanziert. Der Inhalt dieser Präsentation gibt ausschließlich die Meinung des EMVI-Projektkonsortiums wieder und liegt in dessen alleiniger Verantwortung. Die Europäische Kommission übernimmt keine Verantwortung für die Verwendung der darin enthaltenen Informationen.</a:t>
            </a:r>
            <a:endParaRPr lang="de-AT" sz="1000"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1616528" y="460014"/>
            <a:ext cx="13857838" cy="2370931"/>
            <a:chOff x="0" y="9525"/>
            <a:chExt cx="18477117" cy="3161242"/>
          </a:xfrm>
        </p:grpSpPr>
        <p:sp>
          <p:nvSpPr>
            <p:cNvPr id="3" name="TextBox 3"/>
            <p:cNvSpPr txBox="1"/>
            <p:nvPr/>
          </p:nvSpPr>
          <p:spPr bwMode="auto">
            <a:xfrm>
              <a:off x="0" y="9525"/>
              <a:ext cx="18477117" cy="2902505"/>
            </a:xfrm>
            <a:prstGeom prst="rect">
              <a:avLst/>
            </a:prstGeom>
            <a:grpFill/>
          </p:spPr>
          <p:txBody>
            <a:bodyPr lIns="0" tIns="0" rIns="0" bIns="0" rtlCol="0" anchor="t">
              <a:spAutoFit/>
            </a:bodyPr>
            <a:lstStyle/>
            <a:p>
              <a:pPr>
                <a:lnSpc>
                  <a:spcPts val="5995"/>
                </a:lnSpc>
                <a:defRPr/>
              </a:pPr>
              <a:r>
                <a:rPr lang="en-US" sz="6200" dirty="0">
                  <a:solidFill>
                    <a:srgbClr val="0C45A6"/>
                  </a:solidFill>
                </a:rPr>
                <a:t>WAS KÖNNEN SIE TUN, WENN SIE DISKRIMINIERUNG ERFAHREN? (1)</a:t>
              </a:r>
              <a:br>
                <a:rPr lang="en-US" sz="6200" dirty="0">
                  <a:solidFill>
                    <a:srgbClr val="0C45A6"/>
                  </a:solidFill>
                </a:rPr>
              </a:br>
              <a:endParaRPr dirty="0"/>
            </a:p>
          </p:txBody>
        </p:sp>
        <p:sp>
          <p:nvSpPr>
            <p:cNvPr id="4" name="AutoShape 4"/>
            <p:cNvSpPr/>
            <p:nvPr/>
          </p:nvSpPr>
          <p:spPr bwMode="auto">
            <a:xfrm>
              <a:off x="8716157" y="3026386"/>
              <a:ext cx="1044803" cy="144381"/>
            </a:xfrm>
            <a:prstGeom prst="rect">
              <a:avLst/>
            </a:prstGeom>
            <a:solidFill>
              <a:srgbClr val="0C45A6"/>
            </a:solidFill>
          </p:spPr>
        </p:sp>
      </p:grpSp>
      <p:sp>
        <p:nvSpPr>
          <p:cNvPr id="6" name="TextBox 6"/>
          <p:cNvSpPr txBox="1"/>
          <p:nvPr/>
        </p:nvSpPr>
        <p:spPr bwMode="auto">
          <a:xfrm>
            <a:off x="1433178" y="3295242"/>
            <a:ext cx="2966560" cy="689291"/>
          </a:xfrm>
          <a:prstGeom prst="rect">
            <a:avLst/>
          </a:prstGeom>
        </p:spPr>
        <p:txBody>
          <a:bodyPr lIns="0" tIns="0" rIns="0" bIns="0" rtlCol="0" anchor="t">
            <a:spAutoFit/>
          </a:bodyPr>
          <a:lstStyle/>
          <a:p>
            <a:pPr algn="ctr">
              <a:lnSpc>
                <a:spcPts val="2800"/>
              </a:lnSpc>
              <a:defRPr/>
            </a:pPr>
            <a:r>
              <a:rPr lang="en-US" sz="2000" dirty="0">
                <a:solidFill>
                  <a:srgbClr val="000000"/>
                </a:solidFill>
              </a:rPr>
              <a:t/>
            </a:r>
            <a:br>
              <a:rPr lang="en-US" sz="2000" dirty="0">
                <a:solidFill>
                  <a:srgbClr val="000000"/>
                </a:solidFill>
              </a:rPr>
            </a:br>
            <a:endParaRPr dirty="0"/>
          </a:p>
        </p:txBody>
      </p:sp>
      <p:sp>
        <p:nvSpPr>
          <p:cNvPr id="7" name="TextBox 7"/>
          <p:cNvSpPr txBox="1"/>
          <p:nvPr/>
        </p:nvSpPr>
        <p:spPr bwMode="auto">
          <a:xfrm>
            <a:off x="1007096" y="3086501"/>
            <a:ext cx="8990625" cy="2132379"/>
          </a:xfrm>
          <a:prstGeom prst="rect">
            <a:avLst/>
          </a:prstGeom>
        </p:spPr>
        <p:txBody>
          <a:bodyPr lIns="0" tIns="0" rIns="0" bIns="0" rtlCol="0" anchor="t">
            <a:spAutoFit/>
          </a:bodyPr>
          <a:lstStyle/>
          <a:p>
            <a:pPr>
              <a:lnSpc>
                <a:spcPts val="2800"/>
              </a:lnSpc>
              <a:defRPr/>
            </a:pPr>
            <a:r>
              <a:rPr lang="en-US" sz="2000" b="1" dirty="0" err="1">
                <a:solidFill>
                  <a:srgbClr val="000000"/>
                </a:solidFill>
              </a:rPr>
              <a:t>Schreiben</a:t>
            </a:r>
            <a:r>
              <a:rPr lang="en-US" sz="2000" b="1" dirty="0">
                <a:solidFill>
                  <a:srgbClr val="000000"/>
                </a:solidFill>
              </a:rPr>
              <a:t> Sie </a:t>
            </a:r>
            <a:r>
              <a:rPr lang="en-US" sz="2000" b="1" dirty="0" err="1">
                <a:solidFill>
                  <a:srgbClr val="000000"/>
                </a:solidFill>
              </a:rPr>
              <a:t>einen</a:t>
            </a:r>
            <a:r>
              <a:rPr lang="en-US" sz="2000" b="1" dirty="0">
                <a:solidFill>
                  <a:srgbClr val="000000"/>
                </a:solidFill>
              </a:rPr>
              <a:t> </a:t>
            </a:r>
            <a:r>
              <a:rPr lang="en-US" sz="2000" b="1" dirty="0" err="1">
                <a:solidFill>
                  <a:srgbClr val="000000"/>
                </a:solidFill>
              </a:rPr>
              <a:t>Bericht</a:t>
            </a:r>
            <a:r>
              <a:rPr lang="en-US" sz="2000" b="1" dirty="0">
                <a:solidFill>
                  <a:srgbClr val="000000"/>
                </a:solidFill>
              </a:rPr>
              <a:t> </a:t>
            </a:r>
            <a:r>
              <a:rPr lang="en-US" sz="2000" b="1" dirty="0" err="1">
                <a:solidFill>
                  <a:srgbClr val="000000"/>
                </a:solidFill>
              </a:rPr>
              <a:t>aus</a:t>
            </a:r>
            <a:r>
              <a:rPr lang="en-US" sz="2000" b="1" dirty="0">
                <a:solidFill>
                  <a:srgbClr val="000000"/>
                </a:solidFill>
              </a:rPr>
              <a:t> </a:t>
            </a:r>
            <a:r>
              <a:rPr lang="en-US" sz="2000" b="1" dirty="0" err="1">
                <a:solidFill>
                  <a:srgbClr val="000000"/>
                </a:solidFill>
              </a:rPr>
              <a:t>Ihrem</a:t>
            </a:r>
            <a:r>
              <a:rPr lang="en-US" sz="2000" b="1" dirty="0">
                <a:solidFill>
                  <a:srgbClr val="000000"/>
                </a:solidFill>
              </a:rPr>
              <a:t> </a:t>
            </a:r>
            <a:r>
              <a:rPr lang="en-US" sz="2000" b="1" dirty="0" err="1">
                <a:solidFill>
                  <a:srgbClr val="000000"/>
                </a:solidFill>
              </a:rPr>
              <a:t>Gedächtnis</a:t>
            </a:r>
            <a:r>
              <a:rPr lang="en-US" sz="2000" b="1" dirty="0">
                <a:solidFill>
                  <a:srgbClr val="000000"/>
                </a:solidFill>
              </a:rPr>
              <a:t> </a:t>
            </a:r>
            <a:r>
              <a:rPr lang="en-US" sz="2000" b="1" dirty="0" err="1">
                <a:solidFill>
                  <a:srgbClr val="000000"/>
                </a:solidFill>
              </a:rPr>
              <a:t>darüber</a:t>
            </a:r>
            <a:r>
              <a:rPr lang="en-US" sz="2000" b="1" dirty="0">
                <a:solidFill>
                  <a:srgbClr val="000000"/>
                </a:solidFill>
              </a:rPr>
              <a:t>, was, </a:t>
            </a:r>
            <a:r>
              <a:rPr lang="en-US" sz="2000" b="1" dirty="0" err="1">
                <a:solidFill>
                  <a:srgbClr val="000000"/>
                </a:solidFill>
              </a:rPr>
              <a:t>wann</a:t>
            </a:r>
            <a:r>
              <a:rPr lang="en-US" sz="2000" b="1" dirty="0">
                <a:solidFill>
                  <a:srgbClr val="000000"/>
                </a:solidFill>
              </a:rPr>
              <a:t> und wo es </a:t>
            </a:r>
            <a:r>
              <a:rPr lang="en-US" sz="2000" b="1" dirty="0" err="1">
                <a:solidFill>
                  <a:srgbClr val="000000"/>
                </a:solidFill>
              </a:rPr>
              <a:t>passiert</a:t>
            </a:r>
            <a:r>
              <a:rPr lang="en-US" sz="2000" b="1" dirty="0">
                <a:solidFill>
                  <a:srgbClr val="000000"/>
                </a:solidFill>
              </a:rPr>
              <a:t> </a:t>
            </a:r>
            <a:r>
              <a:rPr lang="en-US" sz="2000" b="1" dirty="0" err="1">
                <a:solidFill>
                  <a:srgbClr val="000000"/>
                </a:solidFill>
              </a:rPr>
              <a:t>ist</a:t>
            </a:r>
            <a:r>
              <a:rPr lang="en-US" sz="2000" b="1" dirty="0">
                <a:solidFill>
                  <a:srgbClr val="000000"/>
                </a:solidFill>
              </a:rPr>
              <a:t>. Dies </a:t>
            </a:r>
            <a:r>
              <a:rPr lang="en-US" sz="2000" b="1" dirty="0" err="1">
                <a:solidFill>
                  <a:srgbClr val="000000"/>
                </a:solidFill>
              </a:rPr>
              <a:t>hilft</a:t>
            </a:r>
            <a:r>
              <a:rPr lang="en-US" sz="2000" b="1" dirty="0">
                <a:solidFill>
                  <a:srgbClr val="000000"/>
                </a:solidFill>
              </a:rPr>
              <a:t> </a:t>
            </a:r>
            <a:r>
              <a:rPr lang="en-US" sz="2000" b="1" dirty="0" err="1">
                <a:solidFill>
                  <a:srgbClr val="000000"/>
                </a:solidFill>
              </a:rPr>
              <a:t>Ihnen</a:t>
            </a:r>
            <a:r>
              <a:rPr lang="en-US" sz="2000" b="1" dirty="0">
                <a:solidFill>
                  <a:srgbClr val="000000"/>
                </a:solidFill>
              </a:rPr>
              <a:t>, </a:t>
            </a:r>
            <a:r>
              <a:rPr lang="en-US" sz="2000" b="1" dirty="0" err="1">
                <a:solidFill>
                  <a:srgbClr val="000000"/>
                </a:solidFill>
              </a:rPr>
              <a:t>sich</a:t>
            </a:r>
            <a:r>
              <a:rPr lang="en-US" sz="2000" b="1" dirty="0">
                <a:solidFill>
                  <a:srgbClr val="000000"/>
                </a:solidFill>
              </a:rPr>
              <a:t> an </a:t>
            </a:r>
            <a:r>
              <a:rPr lang="en-US" sz="2000" b="1" dirty="0" err="1">
                <a:solidFill>
                  <a:srgbClr val="000000"/>
                </a:solidFill>
              </a:rPr>
              <a:t>wichtige</a:t>
            </a:r>
            <a:r>
              <a:rPr lang="en-US" sz="2000" b="1" dirty="0">
                <a:solidFill>
                  <a:srgbClr val="000000"/>
                </a:solidFill>
              </a:rPr>
              <a:t> Details </a:t>
            </a:r>
            <a:r>
              <a:rPr lang="en-US" sz="2000" b="1" dirty="0" err="1">
                <a:solidFill>
                  <a:srgbClr val="000000"/>
                </a:solidFill>
              </a:rPr>
              <a:t>zu</a:t>
            </a:r>
            <a:r>
              <a:rPr lang="en-US" sz="2000" b="1" dirty="0">
                <a:solidFill>
                  <a:srgbClr val="000000"/>
                </a:solidFill>
              </a:rPr>
              <a:t> </a:t>
            </a:r>
            <a:r>
              <a:rPr lang="en-US" sz="2000" b="1" dirty="0" err="1">
                <a:solidFill>
                  <a:srgbClr val="000000"/>
                </a:solidFill>
              </a:rPr>
              <a:t>erinnern</a:t>
            </a:r>
            <a:r>
              <a:rPr lang="en-US" sz="2000" b="1" dirty="0">
                <a:solidFill>
                  <a:srgbClr val="000000"/>
                </a:solidFill>
              </a:rPr>
              <a:t>, die </a:t>
            </a:r>
            <a:r>
              <a:rPr lang="en-US" sz="2000" b="1" dirty="0" err="1">
                <a:solidFill>
                  <a:srgbClr val="000000"/>
                </a:solidFill>
              </a:rPr>
              <a:t>nach</a:t>
            </a:r>
            <a:r>
              <a:rPr lang="en-US" sz="2000" b="1" dirty="0">
                <a:solidFill>
                  <a:srgbClr val="000000"/>
                </a:solidFill>
              </a:rPr>
              <a:t> </a:t>
            </a:r>
            <a:r>
              <a:rPr lang="en-US" sz="2000" b="1" dirty="0" err="1">
                <a:solidFill>
                  <a:srgbClr val="000000"/>
                </a:solidFill>
              </a:rPr>
              <a:t>einiger</a:t>
            </a:r>
            <a:r>
              <a:rPr lang="en-US" sz="2000" b="1" dirty="0">
                <a:solidFill>
                  <a:srgbClr val="000000"/>
                </a:solidFill>
              </a:rPr>
              <a:t> Zeit </a:t>
            </a:r>
            <a:r>
              <a:rPr lang="en-US" sz="2000" b="1" dirty="0" err="1">
                <a:solidFill>
                  <a:srgbClr val="000000"/>
                </a:solidFill>
              </a:rPr>
              <a:t>vergessen</a:t>
            </a:r>
            <a:r>
              <a:rPr lang="en-US" sz="2000" b="1" dirty="0">
                <a:solidFill>
                  <a:srgbClr val="000000"/>
                </a:solidFill>
              </a:rPr>
              <a:t> </a:t>
            </a:r>
            <a:r>
              <a:rPr lang="en-US" sz="2000" b="1" dirty="0" err="1">
                <a:solidFill>
                  <a:srgbClr val="000000"/>
                </a:solidFill>
              </a:rPr>
              <a:t>werden</a:t>
            </a:r>
            <a:r>
              <a:rPr lang="en-US" sz="2000" b="1" dirty="0">
                <a:solidFill>
                  <a:srgbClr val="000000"/>
                </a:solidFill>
              </a:rPr>
              <a:t> </a:t>
            </a:r>
            <a:r>
              <a:rPr lang="en-US" sz="2000" b="1" dirty="0" err="1">
                <a:solidFill>
                  <a:srgbClr val="000000"/>
                </a:solidFill>
              </a:rPr>
              <a:t>können</a:t>
            </a:r>
            <a:r>
              <a:rPr lang="en-US" sz="2000" b="1" dirty="0">
                <a:solidFill>
                  <a:srgbClr val="000000"/>
                </a:solidFill>
              </a:rPr>
              <a:t>. Dies </a:t>
            </a:r>
            <a:r>
              <a:rPr lang="en-US" sz="2000" b="1" dirty="0" err="1">
                <a:solidFill>
                  <a:srgbClr val="000000"/>
                </a:solidFill>
              </a:rPr>
              <a:t>ist</a:t>
            </a:r>
            <a:r>
              <a:rPr lang="en-US" sz="2000" b="1" dirty="0">
                <a:solidFill>
                  <a:srgbClr val="000000"/>
                </a:solidFill>
              </a:rPr>
              <a:t> </a:t>
            </a:r>
            <a:r>
              <a:rPr lang="en-US" sz="2000" b="1" dirty="0" err="1">
                <a:solidFill>
                  <a:srgbClr val="000000"/>
                </a:solidFill>
              </a:rPr>
              <a:t>wichtig</a:t>
            </a:r>
            <a:r>
              <a:rPr lang="en-US" sz="2000" b="1" dirty="0">
                <a:solidFill>
                  <a:srgbClr val="000000"/>
                </a:solidFill>
              </a:rPr>
              <a:t>, </a:t>
            </a:r>
            <a:r>
              <a:rPr lang="en-US" sz="2000" b="1" dirty="0" err="1">
                <a:solidFill>
                  <a:srgbClr val="000000"/>
                </a:solidFill>
              </a:rPr>
              <a:t>wenn</a:t>
            </a:r>
            <a:r>
              <a:rPr lang="en-US" sz="2000" b="1" dirty="0">
                <a:solidFill>
                  <a:srgbClr val="000000"/>
                </a:solidFill>
              </a:rPr>
              <a:t> Sie </a:t>
            </a:r>
            <a:r>
              <a:rPr lang="en-US" sz="2000" b="1" dirty="0" err="1">
                <a:solidFill>
                  <a:srgbClr val="000000"/>
                </a:solidFill>
              </a:rPr>
              <a:t>möchten</a:t>
            </a:r>
            <a:r>
              <a:rPr lang="en-US" sz="2000" b="1" dirty="0">
                <a:solidFill>
                  <a:srgbClr val="000000"/>
                </a:solidFill>
              </a:rPr>
              <a:t>, </a:t>
            </a:r>
            <a:r>
              <a:rPr lang="en-US" sz="2000" b="1" dirty="0" err="1">
                <a:solidFill>
                  <a:srgbClr val="000000"/>
                </a:solidFill>
              </a:rPr>
              <a:t>dass</a:t>
            </a:r>
            <a:r>
              <a:rPr lang="en-US" sz="2000" b="1" dirty="0">
                <a:solidFill>
                  <a:srgbClr val="000000"/>
                </a:solidFill>
              </a:rPr>
              <a:t> </a:t>
            </a:r>
            <a:r>
              <a:rPr lang="en-US" sz="2000" b="1" dirty="0" err="1">
                <a:solidFill>
                  <a:srgbClr val="000000"/>
                </a:solidFill>
              </a:rPr>
              <a:t>jemand</a:t>
            </a:r>
            <a:r>
              <a:rPr lang="en-US" sz="2000" b="1" dirty="0">
                <a:solidFill>
                  <a:srgbClr val="000000"/>
                </a:solidFill>
              </a:rPr>
              <a:t> die Situation </a:t>
            </a:r>
            <a:r>
              <a:rPr lang="en-US" sz="2000" b="1" dirty="0" err="1">
                <a:solidFill>
                  <a:srgbClr val="000000"/>
                </a:solidFill>
              </a:rPr>
              <a:t>erklärt</a:t>
            </a:r>
            <a:r>
              <a:rPr lang="en-US" sz="2000" b="1" dirty="0">
                <a:solidFill>
                  <a:srgbClr val="000000"/>
                </a:solidFill>
              </a:rPr>
              <a:t> </a:t>
            </a:r>
            <a:r>
              <a:rPr lang="en-US" sz="2000" b="1" dirty="0" err="1">
                <a:solidFill>
                  <a:srgbClr val="000000"/>
                </a:solidFill>
              </a:rPr>
              <a:t>oder</a:t>
            </a:r>
            <a:r>
              <a:rPr lang="en-US" sz="2000" b="1" dirty="0">
                <a:solidFill>
                  <a:srgbClr val="000000"/>
                </a:solidFill>
              </a:rPr>
              <a:t> </a:t>
            </a:r>
            <a:r>
              <a:rPr lang="en-US" sz="2000" b="1" dirty="0" err="1">
                <a:solidFill>
                  <a:srgbClr val="000000"/>
                </a:solidFill>
              </a:rPr>
              <a:t>wenn</a:t>
            </a:r>
            <a:r>
              <a:rPr lang="en-US" sz="2000" b="1" dirty="0">
                <a:solidFill>
                  <a:srgbClr val="000000"/>
                </a:solidFill>
              </a:rPr>
              <a:t> Sie die Person / Institution auf </a:t>
            </a:r>
            <a:r>
              <a:rPr lang="en-US" sz="2000" b="1" dirty="0" err="1">
                <a:solidFill>
                  <a:srgbClr val="000000"/>
                </a:solidFill>
              </a:rPr>
              <a:t>Entschädigung</a:t>
            </a:r>
            <a:r>
              <a:rPr lang="en-US" sz="2000" b="1" dirty="0">
                <a:solidFill>
                  <a:srgbClr val="000000"/>
                </a:solidFill>
              </a:rPr>
              <a:t> </a:t>
            </a:r>
            <a:r>
              <a:rPr lang="en-US" sz="2000" b="1" dirty="0" err="1">
                <a:solidFill>
                  <a:srgbClr val="000000"/>
                </a:solidFill>
              </a:rPr>
              <a:t>verklagen</a:t>
            </a:r>
            <a:r>
              <a:rPr lang="en-US" sz="2000" b="1" dirty="0">
                <a:solidFill>
                  <a:srgbClr val="000000"/>
                </a:solidFill>
              </a:rPr>
              <a:t> </a:t>
            </a:r>
            <a:r>
              <a:rPr lang="en-US" sz="2000" b="1" dirty="0" err="1">
                <a:solidFill>
                  <a:srgbClr val="000000"/>
                </a:solidFill>
              </a:rPr>
              <a:t>möchten</a:t>
            </a:r>
            <a:r>
              <a:rPr lang="en-US" sz="2000" b="1" dirty="0">
                <a:solidFill>
                  <a:srgbClr val="000000"/>
                </a:solidFill>
              </a:rPr>
              <a:t>.</a:t>
            </a:r>
            <a:r>
              <a:rPr lang="en-US" sz="2000" dirty="0">
                <a:solidFill>
                  <a:srgbClr val="000000"/>
                </a:solidFill>
              </a:rPr>
              <a:t/>
            </a:r>
            <a:br>
              <a:rPr lang="en-US" sz="2000" dirty="0">
                <a:solidFill>
                  <a:srgbClr val="000000"/>
                </a:solidFill>
              </a:rPr>
            </a:br>
            <a:endParaRPr lang="en-US" sz="2000" dirty="0">
              <a:solidFill>
                <a:srgbClr val="000000"/>
              </a:solidFill>
              <a:latin typeface="Canva Sans"/>
            </a:endParaRPr>
          </a:p>
        </p:txBody>
      </p:sp>
      <p:sp>
        <p:nvSpPr>
          <p:cNvPr id="8" name="TextBox 8"/>
          <p:cNvSpPr txBox="1"/>
          <p:nvPr/>
        </p:nvSpPr>
        <p:spPr bwMode="auto">
          <a:xfrm>
            <a:off x="978795" y="5022762"/>
            <a:ext cx="4512676" cy="4468058"/>
          </a:xfrm>
          <a:prstGeom prst="rect">
            <a:avLst/>
          </a:prstGeom>
        </p:spPr>
        <p:txBody>
          <a:bodyPr wrap="square" lIns="0" tIns="0" rIns="0" bIns="0" rtlCol="0" anchor="t">
            <a:spAutoFit/>
          </a:bodyPr>
          <a:lstStyle/>
          <a:p>
            <a:pPr>
              <a:lnSpc>
                <a:spcPts val="3500"/>
              </a:lnSpc>
              <a:spcBef>
                <a:spcPts val="0"/>
              </a:spcBef>
              <a:defRPr/>
            </a:pPr>
            <a:r>
              <a:rPr lang="de-DE" sz="1400" dirty="0">
                <a:solidFill>
                  <a:srgbClr val="000000"/>
                </a:solidFill>
              </a:rPr>
              <a:t>KLÄRUNG BEI DISKRIMINIERENDEN VORFÄLLEN</a:t>
            </a:r>
            <a:br>
              <a:rPr lang="de-DE" sz="1400" dirty="0">
                <a:solidFill>
                  <a:srgbClr val="000000"/>
                </a:solidFill>
              </a:rPr>
            </a:br>
            <a:r>
              <a:rPr lang="de-DE" sz="1400" dirty="0">
                <a:solidFill>
                  <a:srgbClr val="000000"/>
                </a:solidFill>
              </a:rPr>
              <a:t>1. Wo fand die Diskriminierung statt?</a:t>
            </a:r>
            <a:br>
              <a:rPr lang="de-DE" sz="1400" dirty="0">
                <a:solidFill>
                  <a:srgbClr val="000000"/>
                </a:solidFill>
              </a:rPr>
            </a:br>
            <a:r>
              <a:rPr lang="de-DE" sz="1400" dirty="0">
                <a:solidFill>
                  <a:srgbClr val="000000"/>
                </a:solidFill>
              </a:rPr>
              <a:t>2. Was genau ist passiert?</a:t>
            </a:r>
            <a:br>
              <a:rPr lang="de-DE" sz="1400" dirty="0">
                <a:solidFill>
                  <a:srgbClr val="000000"/>
                </a:solidFill>
              </a:rPr>
            </a:br>
            <a:r>
              <a:rPr lang="de-DE" sz="1400" dirty="0">
                <a:solidFill>
                  <a:srgbClr val="000000"/>
                </a:solidFill>
              </a:rPr>
              <a:t>3. Wer war an dem Vorfall beteiligt?</a:t>
            </a:r>
            <a:br>
              <a:rPr lang="de-DE" sz="1400" dirty="0">
                <a:solidFill>
                  <a:srgbClr val="000000"/>
                </a:solidFill>
              </a:rPr>
            </a:br>
            <a:r>
              <a:rPr lang="de-DE" sz="1400" dirty="0">
                <a:solidFill>
                  <a:srgbClr val="000000"/>
                </a:solidFill>
              </a:rPr>
              <a:t>(</a:t>
            </a:r>
            <a:r>
              <a:rPr lang="de-DE" sz="1400" dirty="0" err="1">
                <a:solidFill>
                  <a:srgbClr val="000000"/>
                </a:solidFill>
              </a:rPr>
              <a:t>Diskriminierungsverantwortliche:r</a:t>
            </a:r>
            <a:r>
              <a:rPr lang="de-DE" sz="1400" dirty="0">
                <a:solidFill>
                  <a:srgbClr val="000000"/>
                </a:solidFill>
              </a:rPr>
              <a:t>, </a:t>
            </a:r>
            <a:r>
              <a:rPr lang="de-DE" sz="1400" dirty="0" err="1">
                <a:solidFill>
                  <a:srgbClr val="000000"/>
                </a:solidFill>
              </a:rPr>
              <a:t>Betroffene:r</a:t>
            </a:r>
            <a:r>
              <a:rPr lang="de-DE" sz="1400" dirty="0">
                <a:solidFill>
                  <a:srgbClr val="000000"/>
                </a:solidFill>
              </a:rPr>
              <a:t>, Zeuge)</a:t>
            </a:r>
            <a:br>
              <a:rPr lang="de-DE" sz="1400" dirty="0">
                <a:solidFill>
                  <a:srgbClr val="000000"/>
                </a:solidFill>
              </a:rPr>
            </a:br>
            <a:r>
              <a:rPr lang="de-DE" sz="1400" dirty="0">
                <a:solidFill>
                  <a:srgbClr val="000000"/>
                </a:solidFill>
              </a:rPr>
              <a:t>4. Welche Form der Diskriminierung hat stattgefunden?</a:t>
            </a:r>
            <a:br>
              <a:rPr lang="de-DE" sz="1400" dirty="0">
                <a:solidFill>
                  <a:srgbClr val="000000"/>
                </a:solidFill>
              </a:rPr>
            </a:br>
            <a:r>
              <a:rPr lang="de-DE" sz="1400" dirty="0">
                <a:solidFill>
                  <a:srgbClr val="000000"/>
                </a:solidFill>
              </a:rPr>
              <a:t>5. Mit welchen Merkmalen war die Diskriminierung verbunden?</a:t>
            </a:r>
            <a:br>
              <a:rPr lang="de-DE" sz="1400" dirty="0">
                <a:solidFill>
                  <a:srgbClr val="000000"/>
                </a:solidFill>
              </a:rPr>
            </a:br>
            <a:r>
              <a:rPr lang="de-DE" sz="1400" dirty="0">
                <a:solidFill>
                  <a:srgbClr val="000000"/>
                </a:solidFill>
              </a:rPr>
              <a:t>6. Welche Folgen hatte die Diskriminierung für Sie oder das Opfer?</a:t>
            </a:r>
            <a:endParaRPr lang="de-DE" sz="1400" dirty="0"/>
          </a:p>
        </p:txBody>
      </p:sp>
      <p:sp>
        <p:nvSpPr>
          <p:cNvPr id="10" name="TextBox 10"/>
          <p:cNvSpPr txBox="1"/>
          <p:nvPr/>
        </p:nvSpPr>
        <p:spPr bwMode="auto">
          <a:xfrm>
            <a:off x="503215" y="9714113"/>
            <a:ext cx="6408538" cy="422167"/>
          </a:xfrm>
          <a:prstGeom prst="rect">
            <a:avLst/>
          </a:prstGeom>
        </p:spPr>
        <p:txBody>
          <a:bodyPr wrap="square" lIns="0" tIns="0" rIns="0" bIns="0" rtlCol="0" anchor="t">
            <a:spAutoFit/>
          </a:bodyPr>
          <a:lstStyle/>
          <a:p>
            <a:pPr>
              <a:lnSpc>
                <a:spcPts val="1680"/>
              </a:lnSpc>
              <a:defRPr/>
            </a:pPr>
            <a:r>
              <a:rPr lang="en-US" sz="1200" dirty="0">
                <a:solidFill>
                  <a:srgbClr val="000000"/>
                </a:solidFill>
                <a:latin typeface="Canva Sans"/>
              </a:rPr>
              <a:t>Quelle: Marcus Osei &amp; Hartmut </a:t>
            </a:r>
            <a:r>
              <a:rPr lang="en-US" sz="1200" dirty="0" err="1">
                <a:solidFill>
                  <a:srgbClr val="000000"/>
                </a:solidFill>
                <a:latin typeface="Canva Sans"/>
              </a:rPr>
              <a:t>Reiners</a:t>
            </a:r>
            <a:r>
              <a:rPr lang="en-US" sz="1200" dirty="0">
                <a:solidFill>
                  <a:srgbClr val="000000"/>
                </a:solidFill>
                <a:latin typeface="Canva Sans"/>
              </a:rPr>
              <a:t>, ARIC-NRW </a:t>
            </a:r>
            <a:r>
              <a:rPr lang="en-US" sz="1200" dirty="0" err="1">
                <a:solidFill>
                  <a:srgbClr val="000000"/>
                </a:solidFill>
                <a:latin typeface="Canva Sans"/>
              </a:rPr>
              <a:t>e.V.</a:t>
            </a:r>
            <a:r>
              <a:rPr lang="en-US" sz="1200" dirty="0">
                <a:solidFill>
                  <a:srgbClr val="000000"/>
                </a:solidFill>
                <a:latin typeface="Canva Sans"/>
              </a:rPr>
              <a:t>, </a:t>
            </a:r>
            <a:r>
              <a:rPr lang="en-US" sz="1200" dirty="0" err="1">
                <a:solidFill>
                  <a:srgbClr val="000000"/>
                </a:solidFill>
                <a:latin typeface="Canva Sans"/>
              </a:rPr>
              <a:t>Seminarreihe</a:t>
            </a:r>
            <a:r>
              <a:rPr lang="en-US" sz="1200" dirty="0">
                <a:solidFill>
                  <a:srgbClr val="000000"/>
                </a:solidFill>
                <a:latin typeface="Canva Sans"/>
              </a:rPr>
              <a:t> </a:t>
            </a:r>
            <a:r>
              <a:rPr lang="en-US" sz="1200" dirty="0" err="1">
                <a:solidFill>
                  <a:srgbClr val="000000"/>
                </a:solidFill>
                <a:latin typeface="Canva Sans"/>
              </a:rPr>
              <a:t>zur</a:t>
            </a:r>
            <a:r>
              <a:rPr lang="en-US" sz="1200" dirty="0">
                <a:solidFill>
                  <a:srgbClr val="000000"/>
                </a:solidFill>
                <a:latin typeface="Canva Sans"/>
              </a:rPr>
              <a:t> </a:t>
            </a:r>
            <a:r>
              <a:rPr lang="en-US" sz="1200" dirty="0" err="1">
                <a:solidFill>
                  <a:srgbClr val="000000"/>
                </a:solidFill>
                <a:latin typeface="Canva Sans"/>
              </a:rPr>
              <a:t>Antidiskriminierungsarbeit</a:t>
            </a:r>
            <a:r>
              <a:rPr lang="en-US" sz="1200" dirty="0">
                <a:solidFill>
                  <a:srgbClr val="000000"/>
                </a:solidFill>
                <a:latin typeface="Canva Sans"/>
              </a:rPr>
              <a:t> für </a:t>
            </a:r>
            <a:r>
              <a:rPr lang="en-US" sz="1200" dirty="0" err="1">
                <a:solidFill>
                  <a:srgbClr val="000000"/>
                </a:solidFill>
                <a:latin typeface="Canva Sans"/>
              </a:rPr>
              <a:t>Bundesverband</a:t>
            </a:r>
            <a:r>
              <a:rPr lang="en-US" sz="1200" dirty="0">
                <a:solidFill>
                  <a:srgbClr val="000000"/>
                </a:solidFill>
                <a:latin typeface="Canva Sans"/>
              </a:rPr>
              <a:t> </a:t>
            </a:r>
            <a:r>
              <a:rPr lang="en-US" sz="1200" dirty="0" err="1">
                <a:solidFill>
                  <a:srgbClr val="000000"/>
                </a:solidFill>
                <a:latin typeface="Canva Sans"/>
              </a:rPr>
              <a:t>Netzwerke</a:t>
            </a:r>
            <a:r>
              <a:rPr lang="en-US" sz="1200" dirty="0">
                <a:solidFill>
                  <a:srgbClr val="000000"/>
                </a:solidFill>
                <a:latin typeface="Canva Sans"/>
              </a:rPr>
              <a:t> von </a:t>
            </a:r>
            <a:r>
              <a:rPr lang="en-US" sz="1200" dirty="0" err="1">
                <a:solidFill>
                  <a:srgbClr val="000000"/>
                </a:solidFill>
                <a:latin typeface="Canva Sans"/>
              </a:rPr>
              <a:t>Mirgant</a:t>
            </a:r>
            <a:r>
              <a:rPr lang="en-US" sz="1200" dirty="0">
                <a:solidFill>
                  <a:srgbClr val="000000"/>
                </a:solidFill>
                <a:latin typeface="Canva Sans"/>
              </a:rPr>
              <a:t>*</a:t>
            </a:r>
            <a:r>
              <a:rPr lang="en-US" sz="1200" dirty="0" err="1">
                <a:solidFill>
                  <a:srgbClr val="000000"/>
                </a:solidFill>
                <a:latin typeface="Canva Sans"/>
              </a:rPr>
              <a:t>innenorganisationen</a:t>
            </a:r>
            <a:r>
              <a:rPr lang="en-US" sz="1200" dirty="0">
                <a:solidFill>
                  <a:srgbClr val="000000"/>
                </a:solidFill>
                <a:latin typeface="Canva Sans"/>
              </a:rPr>
              <a:t> (</a:t>
            </a:r>
            <a:r>
              <a:rPr lang="en-US" sz="1200" dirty="0" err="1">
                <a:solidFill>
                  <a:srgbClr val="000000"/>
                </a:solidFill>
                <a:latin typeface="Canva Sans"/>
              </a:rPr>
              <a:t>NeMO</a:t>
            </a:r>
            <a:r>
              <a:rPr lang="en-US" sz="900" dirty="0">
                <a:solidFill>
                  <a:srgbClr val="000000"/>
                </a:solidFill>
                <a:latin typeface="Canva Sans"/>
              </a:rPr>
              <a:t>)</a:t>
            </a:r>
            <a:endParaRPr lang="en-US" sz="900" dirty="0"/>
          </a:p>
        </p:txBody>
      </p:sp>
      <p:cxnSp>
        <p:nvCxnSpPr>
          <p:cNvPr id="11" name="Straight Connector 10"/>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p:blipFill>
        <p:spPr bwMode="auto">
          <a:xfrm>
            <a:off x="14401803" y="8210312"/>
            <a:ext cx="3886197" cy="2076687"/>
          </a:xfrm>
          <a:prstGeom prst="rect">
            <a:avLst/>
          </a:prstGeom>
        </p:spPr>
      </p:pic>
      <p:sp>
        <p:nvSpPr>
          <p:cNvPr id="13" name="Textfeld 12">
            <a:extLst>
              <a:ext uri="{FF2B5EF4-FFF2-40B4-BE49-F238E27FC236}">
                <a16:creationId xmlns:a16="http://schemas.microsoft.com/office/drawing/2014/main" xmlns="" id="{29BF0A3A-D14D-AFDA-1581-DF61A6B8A3F5}"/>
              </a:ext>
            </a:extLst>
          </p:cNvPr>
          <p:cNvSpPr txBox="1"/>
          <p:nvPr/>
        </p:nvSpPr>
        <p:spPr>
          <a:xfrm>
            <a:off x="10380372" y="2266682"/>
            <a:ext cx="5516039" cy="3435198"/>
          </a:xfrm>
          <a:prstGeom prst="rect">
            <a:avLst/>
          </a:prstGeom>
          <a:noFill/>
        </p:spPr>
        <p:txBody>
          <a:bodyPr wrap="square">
            <a:spAutoFit/>
          </a:bodyPr>
          <a:lstStyle/>
          <a:p>
            <a:r>
              <a:rPr lang="de-DE" b="1" dirty="0"/>
              <a:t>Projekt vom Bundesverband Nemo: Wir sind viele gegen Rassismus und Diskriminierung </a:t>
            </a:r>
            <a:endParaRPr lang="de-DE" b="1" dirty="0">
              <a:hlinkClick r:id="rId4"/>
            </a:endParaRPr>
          </a:p>
          <a:p>
            <a:r>
              <a:rPr lang="de-DE" dirty="0">
                <a:hlinkClick r:id="rId4"/>
              </a:rPr>
              <a:t>https://wirsind-viele.de</a:t>
            </a:r>
            <a:endParaRPr lang="de-DE" dirty="0"/>
          </a:p>
          <a:p>
            <a:endParaRPr lang="de-DE" b="0" i="0" u="none" strike="noStrike" dirty="0">
              <a:solidFill>
                <a:srgbClr val="BCA580"/>
              </a:solidFill>
              <a:effectLst/>
            </a:endParaRPr>
          </a:p>
          <a:p>
            <a:r>
              <a:rPr lang="de-DE" dirty="0">
                <a:solidFill>
                  <a:srgbClr val="BCA580"/>
                </a:solidFill>
              </a:rPr>
              <a:t>Online-Praxishandbuch zum Umgang mit Rassismus und Diskriminierung:</a:t>
            </a:r>
          </a:p>
          <a:p>
            <a:r>
              <a:rPr lang="de-DE" b="0" i="0" u="none" strike="noStrike" dirty="0">
                <a:effectLst/>
              </a:rPr>
              <a:t>Praxishandbuch Konstruktiv handeln in der Migrationsgesellschaft </a:t>
            </a:r>
          </a:p>
          <a:p>
            <a:r>
              <a:rPr lang="de-DE" b="0" i="0" u="none" strike="noStrike" dirty="0">
                <a:solidFill>
                  <a:srgbClr val="BCA580"/>
                </a:solidFill>
                <a:effectLst/>
                <a:hlinkClick r:id="rId5"/>
              </a:rPr>
              <a:t>https://wirsind-viele.de/fileadmin/user_upload/22_10_26_Praxishandbuch_Webversion.pdf</a:t>
            </a:r>
            <a:endParaRPr lang="de-DE" b="0" i="0" u="none" strike="noStrike" dirty="0">
              <a:solidFill>
                <a:srgbClr val="BCA580"/>
              </a:solidFill>
              <a:effectLst/>
            </a:endParaRPr>
          </a:p>
          <a:p>
            <a:endParaRPr lang="de-DE" dirty="0">
              <a:solidFill>
                <a:srgbClr val="BCA580"/>
              </a:solidFill>
            </a:endParaRPr>
          </a:p>
        </p:txBody>
      </p:sp>
      <p:sp>
        <p:nvSpPr>
          <p:cNvPr id="14" name="Textfeld 13">
            <a:extLst>
              <a:ext uri="{FF2B5EF4-FFF2-40B4-BE49-F238E27FC236}">
                <a16:creationId xmlns:a16="http://schemas.microsoft.com/office/drawing/2014/main" xmlns="" id="{0E8868A0-32F0-D619-8509-DF01DAA8B69B}"/>
              </a:ext>
            </a:extLst>
          </p:cNvPr>
          <p:cNvSpPr txBox="1"/>
          <p:nvPr/>
        </p:nvSpPr>
        <p:spPr>
          <a:xfrm>
            <a:off x="8229600" y="5756856"/>
            <a:ext cx="7666811" cy="2308324"/>
          </a:xfrm>
          <a:prstGeom prst="rect">
            <a:avLst/>
          </a:prstGeom>
          <a:noFill/>
        </p:spPr>
        <p:txBody>
          <a:bodyPr wrap="square" rtlCol="0">
            <a:spAutoFit/>
          </a:bodyPr>
          <a:lstStyle/>
          <a:p>
            <a:r>
              <a:rPr lang="de-DE" dirty="0">
                <a:latin typeface="+mj-lt"/>
              </a:rPr>
              <a:t>Podcast mit  </a:t>
            </a:r>
            <a:r>
              <a:rPr lang="de-DE" b="0" i="0" u="none" strike="noStrike" dirty="0">
                <a:solidFill>
                  <a:srgbClr val="0F0F0F"/>
                </a:solidFill>
                <a:effectLst/>
                <a:latin typeface="+mj-lt"/>
              </a:rPr>
              <a:t>Said Rezek ist Politikwissenschaftler, Trainer, Blogger, Journalist und Autor. Er schreibt unter anderem für den NDR, das </a:t>
            </a:r>
            <a:r>
              <a:rPr lang="de-DE" b="0" i="0" u="none" strike="noStrike" dirty="0" err="1">
                <a:solidFill>
                  <a:srgbClr val="0F0F0F"/>
                </a:solidFill>
                <a:effectLst/>
                <a:latin typeface="+mj-lt"/>
              </a:rPr>
              <a:t>MiGAZIN</a:t>
            </a:r>
            <a:r>
              <a:rPr lang="de-DE" b="0" i="0" u="none" strike="noStrike" dirty="0">
                <a:solidFill>
                  <a:srgbClr val="0F0F0F"/>
                </a:solidFill>
                <a:effectLst/>
                <a:latin typeface="+mj-lt"/>
              </a:rPr>
              <a:t> sowie die taz.</a:t>
            </a:r>
          </a:p>
          <a:p>
            <a:r>
              <a:rPr lang="de-DE" dirty="0">
                <a:solidFill>
                  <a:srgbClr val="0F0F0F"/>
                </a:solidFill>
                <a:latin typeface="+mj-lt"/>
              </a:rPr>
              <a:t>Zu Rassismus-und diskriminierungssensibler Netzwerkarbeit. </a:t>
            </a:r>
          </a:p>
          <a:p>
            <a:r>
              <a:rPr lang="de-DE" dirty="0">
                <a:solidFill>
                  <a:srgbClr val="0F0F0F"/>
                </a:solidFill>
                <a:latin typeface="+mj-lt"/>
                <a:hlinkClick r:id="rId6"/>
              </a:rPr>
              <a:t>https://www.youtube.com/watch?v=YPMlpYKT9K8</a:t>
            </a:r>
            <a:r>
              <a:rPr lang="de-DE" dirty="0">
                <a:solidFill>
                  <a:srgbClr val="0F0F0F"/>
                </a:solidFill>
                <a:latin typeface="+mj-lt"/>
              </a:rPr>
              <a:t>, abgerufen am 29.11.2022</a:t>
            </a:r>
          </a:p>
          <a:p>
            <a:endParaRPr lang="de-DE" dirty="0">
              <a:solidFill>
                <a:srgbClr val="0F0F0F"/>
              </a:solidFill>
              <a:latin typeface="+mj-lt"/>
            </a:endParaRPr>
          </a:p>
          <a:p>
            <a:endParaRPr lang="de-DE" dirty="0">
              <a:solidFill>
                <a:srgbClr val="0F0F0F"/>
              </a:solidFill>
              <a:latin typeface="+mj-lt"/>
            </a:endParaRPr>
          </a:p>
          <a:p>
            <a:endParaRPr lang="de-DE" b="0" i="0" u="none" strike="noStrike" dirty="0">
              <a:solidFill>
                <a:srgbClr val="0F0F0F"/>
              </a:solidFill>
              <a:effectLst/>
              <a:latin typeface="+mj-lt"/>
            </a:endParaRPr>
          </a:p>
          <a:p>
            <a:endParaRPr lang="de-DE" dirty="0">
              <a:latin typeface="+mj-lt"/>
            </a:endParaRPr>
          </a:p>
        </p:txBody>
      </p:sp>
      <p:pic>
        <p:nvPicPr>
          <p:cNvPr id="15" name="Onlinemedien 14" descr="Podcast mit Said Rezek">
            <a:hlinkClick r:id="" action="ppaction://media"/>
            <a:extLst>
              <a:ext uri="{FF2B5EF4-FFF2-40B4-BE49-F238E27FC236}">
                <a16:creationId xmlns:a16="http://schemas.microsoft.com/office/drawing/2014/main" xmlns="" id="{6BE72977-7703-9312-6A0E-BE7C8195CEE0}"/>
              </a:ext>
            </a:extLst>
          </p:cNvPr>
          <p:cNvPicPr>
            <a:picLocks noRot="1" noChangeAspect="1"/>
          </p:cNvPicPr>
          <p:nvPr>
            <a:videoFile r:link="rId1"/>
          </p:nvPr>
        </p:nvPicPr>
        <p:blipFill>
          <a:blip r:embed="rId7"/>
          <a:stretch>
            <a:fillRect/>
          </a:stretch>
        </p:blipFill>
        <p:spPr>
          <a:xfrm>
            <a:off x="9045599" y="7657393"/>
            <a:ext cx="3059135" cy="17284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1616528" y="460014"/>
            <a:ext cx="13857838" cy="1695428"/>
            <a:chOff x="0" y="9525"/>
            <a:chExt cx="18477117" cy="2260571"/>
          </a:xfrm>
        </p:grpSpPr>
        <p:sp>
          <p:nvSpPr>
            <p:cNvPr id="3" name="TextBox 3"/>
            <p:cNvSpPr txBox="1"/>
            <p:nvPr/>
          </p:nvSpPr>
          <p:spPr bwMode="auto">
            <a:xfrm>
              <a:off x="0" y="9525"/>
              <a:ext cx="18477117" cy="1957802"/>
            </a:xfrm>
            <a:prstGeom prst="rect">
              <a:avLst/>
            </a:prstGeom>
            <a:grpFill/>
          </p:spPr>
          <p:txBody>
            <a:bodyPr lIns="0" tIns="0" rIns="0" bIns="0" rtlCol="0" anchor="t">
              <a:spAutoFit/>
            </a:bodyPr>
            <a:lstStyle/>
            <a:p>
              <a:pPr>
                <a:lnSpc>
                  <a:spcPts val="5995"/>
                </a:lnSpc>
                <a:defRPr/>
              </a:pPr>
              <a:r>
                <a:rPr lang="en-US" sz="3600" dirty="0">
                  <a:solidFill>
                    <a:srgbClr val="0C45A6"/>
                  </a:solidFill>
                </a:rPr>
                <a:t>WAS KÖNNEN SIE TUN, WENN SIE DISKRIMINIERUNG ERFAHREN? (2)</a:t>
              </a:r>
              <a:br>
                <a:rPr lang="en-US" sz="3600" dirty="0">
                  <a:solidFill>
                    <a:srgbClr val="0C45A6"/>
                  </a:solidFill>
                </a:rPr>
              </a:br>
              <a:endParaRPr sz="3600" dirty="0"/>
            </a:p>
          </p:txBody>
        </p:sp>
        <p:sp>
          <p:nvSpPr>
            <p:cNvPr id="4" name="AutoShape 4"/>
            <p:cNvSpPr/>
            <p:nvPr/>
          </p:nvSpPr>
          <p:spPr bwMode="auto">
            <a:xfrm>
              <a:off x="8340312" y="2125715"/>
              <a:ext cx="1044803" cy="144381"/>
            </a:xfrm>
            <a:prstGeom prst="rect">
              <a:avLst/>
            </a:prstGeom>
            <a:solidFill>
              <a:srgbClr val="0C45A6"/>
            </a:solidFill>
          </p:spPr>
        </p:sp>
      </p:grpSp>
      <p:sp>
        <p:nvSpPr>
          <p:cNvPr id="6" name="TextBox 6"/>
          <p:cNvSpPr txBox="1"/>
          <p:nvPr/>
        </p:nvSpPr>
        <p:spPr bwMode="auto">
          <a:xfrm>
            <a:off x="1433178" y="3295242"/>
            <a:ext cx="2966560" cy="689291"/>
          </a:xfrm>
          <a:prstGeom prst="rect">
            <a:avLst/>
          </a:prstGeom>
        </p:spPr>
        <p:txBody>
          <a:bodyPr lIns="0" tIns="0" rIns="0" bIns="0" rtlCol="0" anchor="t">
            <a:spAutoFit/>
          </a:bodyPr>
          <a:lstStyle/>
          <a:p>
            <a:pPr algn="ctr">
              <a:lnSpc>
                <a:spcPts val="2800"/>
              </a:lnSpc>
              <a:defRPr/>
            </a:pPr>
            <a:r>
              <a:rPr lang="en-US" sz="2000" dirty="0">
                <a:solidFill>
                  <a:srgbClr val="000000"/>
                </a:solidFill>
              </a:rPr>
              <a:t/>
            </a:r>
            <a:br>
              <a:rPr lang="en-US" sz="2000" dirty="0">
                <a:solidFill>
                  <a:srgbClr val="000000"/>
                </a:solidFill>
              </a:rPr>
            </a:br>
            <a:endParaRPr dirty="0"/>
          </a:p>
        </p:txBody>
      </p:sp>
      <p:sp>
        <p:nvSpPr>
          <p:cNvPr id="7" name="TextBox 7"/>
          <p:cNvSpPr txBox="1"/>
          <p:nvPr/>
        </p:nvSpPr>
        <p:spPr bwMode="auto">
          <a:xfrm>
            <a:off x="708338" y="2459865"/>
            <a:ext cx="8572087" cy="7421262"/>
          </a:xfrm>
          <a:prstGeom prst="rect">
            <a:avLst/>
          </a:prstGeom>
        </p:spPr>
        <p:txBody>
          <a:bodyPr wrap="square" lIns="0" tIns="0" rIns="0" bIns="0" rtlCol="0" anchor="t">
            <a:spAutoFit/>
          </a:bodyPr>
          <a:lstStyle/>
          <a:p>
            <a:pPr>
              <a:lnSpc>
                <a:spcPts val="2800"/>
              </a:lnSpc>
              <a:defRPr/>
            </a:pPr>
            <a:r>
              <a:rPr lang="en-US" b="1" dirty="0" err="1">
                <a:solidFill>
                  <a:srgbClr val="000000"/>
                </a:solidFill>
              </a:rPr>
              <a:t>Beratungsstellen</a:t>
            </a:r>
            <a:r>
              <a:rPr lang="en-US" b="1" dirty="0">
                <a:solidFill>
                  <a:srgbClr val="000000"/>
                </a:solidFill>
              </a:rPr>
              <a:t> </a:t>
            </a:r>
            <a:r>
              <a:rPr lang="en-US" b="1" dirty="0" err="1">
                <a:solidFill>
                  <a:srgbClr val="000000"/>
                </a:solidFill>
              </a:rPr>
              <a:t>zu</a:t>
            </a:r>
            <a:r>
              <a:rPr lang="en-US" b="1" dirty="0">
                <a:solidFill>
                  <a:srgbClr val="000000"/>
                </a:solidFill>
              </a:rPr>
              <a:t> </a:t>
            </a:r>
            <a:r>
              <a:rPr lang="en-US" b="1" dirty="0" err="1">
                <a:solidFill>
                  <a:srgbClr val="000000"/>
                </a:solidFill>
              </a:rPr>
              <a:t>Diskriminierung</a:t>
            </a:r>
            <a:r>
              <a:rPr lang="en-US" b="1" dirty="0">
                <a:solidFill>
                  <a:srgbClr val="000000"/>
                </a:solidFill>
              </a:rPr>
              <a:t> in Berlin:</a:t>
            </a:r>
          </a:p>
          <a:p>
            <a:pPr>
              <a:lnSpc>
                <a:spcPts val="2800"/>
              </a:lnSpc>
              <a:defRPr/>
            </a:pPr>
            <a:r>
              <a:rPr lang="en-US" b="1" dirty="0">
                <a:solidFill>
                  <a:srgbClr val="000000"/>
                </a:solidFill>
              </a:rPr>
              <a:t/>
            </a:r>
            <a:br>
              <a:rPr lang="en-US" b="1" dirty="0">
                <a:solidFill>
                  <a:srgbClr val="000000"/>
                </a:solidFill>
              </a:rPr>
            </a:br>
            <a:r>
              <a:rPr lang="de-DE" i="0" u="none" strike="noStrike" dirty="0">
                <a:solidFill>
                  <a:srgbClr val="000000"/>
                </a:solidFill>
                <a:effectLst/>
              </a:rPr>
              <a:t>Berliner Beratungswegweiser gegen Diskriminierung (zum Download auf der Webseite der Landesstelle für Gleichbehandlung gegen Diskriminierung (LADS), Beratungsangebote nach  Merkmalen und Handlungsfeldern:</a:t>
            </a:r>
          </a:p>
          <a:p>
            <a:pPr>
              <a:lnSpc>
                <a:spcPts val="2800"/>
              </a:lnSpc>
              <a:defRPr/>
            </a:pPr>
            <a:r>
              <a:rPr lang="de-DE" i="0" u="none" strike="noStrike" dirty="0">
                <a:solidFill>
                  <a:srgbClr val="000000"/>
                </a:solidFill>
                <a:effectLst/>
              </a:rPr>
              <a:t>Arbeit</a:t>
            </a:r>
          </a:p>
          <a:p>
            <a:pPr>
              <a:lnSpc>
                <a:spcPts val="2800"/>
              </a:lnSpc>
              <a:defRPr/>
            </a:pPr>
            <a:r>
              <a:rPr lang="de-DE" dirty="0">
                <a:solidFill>
                  <a:srgbClr val="000000"/>
                </a:solidFill>
              </a:rPr>
              <a:t>Bildung</a:t>
            </a:r>
          </a:p>
          <a:p>
            <a:pPr>
              <a:lnSpc>
                <a:spcPts val="2800"/>
              </a:lnSpc>
              <a:defRPr/>
            </a:pPr>
            <a:r>
              <a:rPr lang="de-DE" i="0" u="none" strike="noStrike" dirty="0">
                <a:solidFill>
                  <a:srgbClr val="000000"/>
                </a:solidFill>
                <a:effectLst/>
              </a:rPr>
              <a:t>Kultur und Freizeit</a:t>
            </a:r>
          </a:p>
          <a:p>
            <a:pPr>
              <a:lnSpc>
                <a:spcPts val="2800"/>
              </a:lnSpc>
              <a:defRPr/>
            </a:pPr>
            <a:r>
              <a:rPr lang="de-DE" i="0" u="none" strike="noStrike" dirty="0">
                <a:solidFill>
                  <a:srgbClr val="000000"/>
                </a:solidFill>
                <a:effectLst/>
              </a:rPr>
              <a:t>Wohnungsmarkt</a:t>
            </a:r>
          </a:p>
          <a:p>
            <a:pPr>
              <a:lnSpc>
                <a:spcPts val="2800"/>
              </a:lnSpc>
              <a:defRPr/>
            </a:pPr>
            <a:r>
              <a:rPr lang="de-DE" i="0" u="none" strike="noStrike" dirty="0">
                <a:solidFill>
                  <a:srgbClr val="000000"/>
                </a:solidFill>
                <a:effectLst/>
              </a:rPr>
              <a:t>Verbraucher*</a:t>
            </a:r>
            <a:r>
              <a:rPr lang="de-DE" i="0" u="none" strike="noStrike" dirty="0" err="1">
                <a:solidFill>
                  <a:srgbClr val="000000"/>
                </a:solidFill>
                <a:effectLst/>
              </a:rPr>
              <a:t>innenschutz</a:t>
            </a:r>
            <a:endParaRPr lang="de-DE" i="0" u="none" strike="noStrike" dirty="0">
              <a:solidFill>
                <a:srgbClr val="000000"/>
              </a:solidFill>
              <a:effectLst/>
            </a:endParaRPr>
          </a:p>
          <a:p>
            <a:pPr>
              <a:lnSpc>
                <a:spcPts val="2800"/>
              </a:lnSpc>
              <a:defRPr/>
            </a:pPr>
            <a:r>
              <a:rPr lang="de-DE" i="0" u="none" strike="noStrike" dirty="0">
                <a:solidFill>
                  <a:srgbClr val="000000"/>
                </a:solidFill>
                <a:effectLst/>
              </a:rPr>
              <a:t>Gesundheitswesen</a:t>
            </a:r>
          </a:p>
          <a:p>
            <a:pPr>
              <a:lnSpc>
                <a:spcPts val="2800"/>
              </a:lnSpc>
              <a:defRPr/>
            </a:pPr>
            <a:r>
              <a:rPr lang="de-DE" i="0" u="none" strike="noStrike" dirty="0">
                <a:solidFill>
                  <a:srgbClr val="000000"/>
                </a:solidFill>
                <a:effectLst/>
              </a:rPr>
              <a:t>Internet und soziale Netzwerke</a:t>
            </a:r>
          </a:p>
          <a:p>
            <a:pPr>
              <a:lnSpc>
                <a:spcPts val="2800"/>
              </a:lnSpc>
              <a:defRPr/>
            </a:pPr>
            <a:r>
              <a:rPr lang="de-DE" i="0" u="none" strike="noStrike" dirty="0">
                <a:solidFill>
                  <a:srgbClr val="000000"/>
                </a:solidFill>
                <a:effectLst/>
              </a:rPr>
              <a:t>Berliner Verwaltung und Polizei </a:t>
            </a:r>
          </a:p>
          <a:p>
            <a:pPr>
              <a:lnSpc>
                <a:spcPts val="2800"/>
              </a:lnSpc>
              <a:defRPr/>
            </a:pPr>
            <a:r>
              <a:rPr lang="en-US" i="0" u="none" strike="noStrike" dirty="0">
                <a:solidFill>
                  <a:srgbClr val="000000"/>
                </a:solidFill>
                <a:effectLst/>
              </a:rPr>
              <a:t> </a:t>
            </a:r>
            <a:r>
              <a:rPr lang="en-US" i="0" u="none" strike="noStrike" dirty="0">
                <a:solidFill>
                  <a:srgbClr val="000000"/>
                </a:solidFill>
                <a:effectLst/>
                <a:hlinkClick r:id="rId2"/>
              </a:rPr>
              <a:t>https://www.berlin.de/sen/lads/beratung/diskriminierung/</a:t>
            </a:r>
            <a:endParaRPr lang="en-US" i="0" u="none" strike="noStrike" dirty="0">
              <a:solidFill>
                <a:srgbClr val="000000"/>
              </a:solidFill>
              <a:effectLst/>
            </a:endParaRPr>
          </a:p>
          <a:p>
            <a:pPr>
              <a:lnSpc>
                <a:spcPts val="2800"/>
              </a:lnSpc>
              <a:defRPr/>
            </a:pPr>
            <a:endParaRPr lang="en-US" b="1" dirty="0">
              <a:solidFill>
                <a:srgbClr val="000000"/>
              </a:solidFill>
            </a:endParaRPr>
          </a:p>
          <a:p>
            <a:r>
              <a:rPr lang="de-DE" dirty="0">
                <a:effectLst/>
                <a:latin typeface="BerlinType"/>
              </a:rPr>
              <a:t> </a:t>
            </a:r>
            <a:endParaRPr lang="de-DE" dirty="0"/>
          </a:p>
          <a:p>
            <a:pPr marL="285750" indent="-285750">
              <a:lnSpc>
                <a:spcPts val="2800"/>
              </a:lnSpc>
              <a:buFont typeface="Arial" panose="020B0604020202020204" pitchFamily="34" charset="0"/>
              <a:buChar char="•"/>
              <a:defRPr/>
            </a:pPr>
            <a:endParaRPr lang="de-DE" dirty="0"/>
          </a:p>
          <a:p>
            <a:pPr>
              <a:lnSpc>
                <a:spcPts val="2800"/>
              </a:lnSpc>
              <a:defRPr/>
            </a:pPr>
            <a:endParaRPr lang="en-US" dirty="0">
              <a:solidFill>
                <a:srgbClr val="000000"/>
              </a:solidFill>
              <a:latin typeface="+mj-lt"/>
            </a:endParaRPr>
          </a:p>
          <a:p>
            <a:pPr>
              <a:lnSpc>
                <a:spcPts val="2800"/>
              </a:lnSpc>
              <a:defRPr/>
            </a:pPr>
            <a:endParaRPr lang="de-DE" dirty="0">
              <a:solidFill>
                <a:srgbClr val="000000"/>
              </a:solidFill>
              <a:latin typeface="+mj-lt"/>
            </a:endParaRPr>
          </a:p>
          <a:p>
            <a:pPr>
              <a:lnSpc>
                <a:spcPts val="2800"/>
              </a:lnSpc>
              <a:defRPr/>
            </a:pPr>
            <a:endParaRPr lang="de-DE" b="1" i="0" u="none" strike="noStrike" dirty="0">
              <a:solidFill>
                <a:srgbClr val="000000"/>
              </a:solidFill>
              <a:effectLst/>
              <a:latin typeface="+mj-lt"/>
            </a:endParaRPr>
          </a:p>
          <a:p>
            <a:pPr>
              <a:lnSpc>
                <a:spcPts val="2800"/>
              </a:lnSpc>
              <a:defRPr/>
            </a:pPr>
            <a:endParaRPr lang="de-DE" i="0" u="none" strike="noStrike" dirty="0">
              <a:solidFill>
                <a:srgbClr val="000000"/>
              </a:solidFill>
              <a:effectLst/>
              <a:latin typeface="Arial" panose="020B0604020202020204" pitchFamily="34" charset="0"/>
            </a:endParaRPr>
          </a:p>
        </p:txBody>
      </p:sp>
      <p:cxnSp>
        <p:nvCxnSpPr>
          <p:cNvPr id="11" name="Straight Connector 10"/>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p:blipFill>
        <p:spPr bwMode="auto">
          <a:xfrm>
            <a:off x="14401803" y="8210312"/>
            <a:ext cx="3886197" cy="2076687"/>
          </a:xfrm>
          <a:prstGeom prst="rect">
            <a:avLst/>
          </a:prstGeom>
        </p:spPr>
      </p:pic>
      <p:sp>
        <p:nvSpPr>
          <p:cNvPr id="14" name="Textfeld 13">
            <a:extLst>
              <a:ext uri="{FF2B5EF4-FFF2-40B4-BE49-F238E27FC236}">
                <a16:creationId xmlns:a16="http://schemas.microsoft.com/office/drawing/2014/main" xmlns="" id="{0E8868A0-32F0-D619-8509-DF01DAA8B69B}"/>
              </a:ext>
            </a:extLst>
          </p:cNvPr>
          <p:cNvSpPr txBox="1"/>
          <p:nvPr/>
        </p:nvSpPr>
        <p:spPr>
          <a:xfrm>
            <a:off x="8263563" y="5795762"/>
            <a:ext cx="7632848" cy="1200329"/>
          </a:xfrm>
          <a:prstGeom prst="rect">
            <a:avLst/>
          </a:prstGeom>
          <a:noFill/>
        </p:spPr>
        <p:txBody>
          <a:bodyPr wrap="square" rtlCol="0">
            <a:spAutoFit/>
          </a:bodyPr>
          <a:lstStyle/>
          <a:p>
            <a:endParaRPr lang="de-DE" dirty="0">
              <a:solidFill>
                <a:srgbClr val="0F0F0F"/>
              </a:solidFill>
              <a:latin typeface="Roboto" panose="02000000000000000000" pitchFamily="2" charset="0"/>
            </a:endParaRPr>
          </a:p>
          <a:p>
            <a:endParaRPr lang="de-DE" dirty="0">
              <a:solidFill>
                <a:srgbClr val="0F0F0F"/>
              </a:solidFill>
              <a:latin typeface="Roboto" panose="02000000000000000000" pitchFamily="2" charset="0"/>
            </a:endParaRPr>
          </a:p>
          <a:p>
            <a:endParaRPr lang="de-DE" b="0" i="0" u="none" strike="noStrike" dirty="0">
              <a:solidFill>
                <a:srgbClr val="0F0F0F"/>
              </a:solidFill>
              <a:effectLst/>
              <a:latin typeface="Roboto" panose="02000000000000000000" pitchFamily="2" charset="0"/>
            </a:endParaRPr>
          </a:p>
          <a:p>
            <a:endParaRPr lang="de-DE" dirty="0"/>
          </a:p>
        </p:txBody>
      </p:sp>
      <p:sp>
        <p:nvSpPr>
          <p:cNvPr id="5" name="Textfeld 4">
            <a:extLst>
              <a:ext uri="{FF2B5EF4-FFF2-40B4-BE49-F238E27FC236}">
                <a16:creationId xmlns:a16="http://schemas.microsoft.com/office/drawing/2014/main" xmlns="" id="{07C0EC79-44C9-B326-CFAD-045FC966A3E5}"/>
              </a:ext>
            </a:extLst>
          </p:cNvPr>
          <p:cNvSpPr txBox="1"/>
          <p:nvPr/>
        </p:nvSpPr>
        <p:spPr>
          <a:xfrm>
            <a:off x="9968248" y="1790164"/>
            <a:ext cx="6355468" cy="9346080"/>
          </a:xfrm>
          <a:prstGeom prst="rect">
            <a:avLst/>
          </a:prstGeom>
          <a:noFill/>
        </p:spPr>
        <p:txBody>
          <a:bodyPr wrap="square" rtlCol="0">
            <a:spAutoFit/>
          </a:bodyPr>
          <a:lstStyle/>
          <a:p>
            <a:pPr>
              <a:lnSpc>
                <a:spcPts val="2800"/>
              </a:lnSpc>
              <a:defRPr/>
            </a:pPr>
            <a:r>
              <a:rPr lang="en-US" sz="1800" b="1" dirty="0">
                <a:solidFill>
                  <a:srgbClr val="000000"/>
                </a:solidFill>
              </a:rPr>
              <a:t>Ausgewählte </a:t>
            </a:r>
            <a:r>
              <a:rPr lang="en-US" sz="1800" b="1" dirty="0" err="1">
                <a:solidFill>
                  <a:srgbClr val="000000"/>
                </a:solidFill>
              </a:rPr>
              <a:t>Beratungsstellen</a:t>
            </a:r>
            <a:r>
              <a:rPr lang="en-US" sz="1800" b="1" dirty="0">
                <a:solidFill>
                  <a:srgbClr val="000000"/>
                </a:solidFill>
              </a:rPr>
              <a:t>:</a:t>
            </a:r>
          </a:p>
          <a:p>
            <a:pPr marL="342900" indent="-342900">
              <a:lnSpc>
                <a:spcPts val="2800"/>
              </a:lnSpc>
              <a:buFont typeface="Arial" panose="020B0604020202020204" pitchFamily="34" charset="0"/>
              <a:buChar char="•"/>
              <a:defRPr/>
            </a:pPr>
            <a:r>
              <a:rPr lang="en-US" sz="1800" dirty="0" err="1">
                <a:solidFill>
                  <a:srgbClr val="000000"/>
                </a:solidFill>
              </a:rPr>
              <a:t>Diskriminierung</a:t>
            </a:r>
            <a:r>
              <a:rPr lang="en-US" sz="1800" dirty="0">
                <a:solidFill>
                  <a:srgbClr val="000000"/>
                </a:solidFill>
              </a:rPr>
              <a:t> auf dem </a:t>
            </a:r>
            <a:r>
              <a:rPr lang="en-US" sz="1800" dirty="0" err="1">
                <a:solidFill>
                  <a:srgbClr val="000000"/>
                </a:solidFill>
              </a:rPr>
              <a:t>Wohnungsmarkt</a:t>
            </a:r>
            <a:r>
              <a:rPr lang="en-US" sz="1800" dirty="0">
                <a:solidFill>
                  <a:srgbClr val="000000"/>
                </a:solidFill>
              </a:rPr>
              <a:t>: </a:t>
            </a:r>
            <a:r>
              <a:rPr lang="en-US" sz="1800" dirty="0">
                <a:solidFill>
                  <a:srgbClr val="000000"/>
                </a:solidFill>
                <a:hlinkClick r:id="rId4"/>
              </a:rPr>
              <a:t>https://fairmieten-fairwohnen.de/beratung/</a:t>
            </a:r>
            <a:endParaRPr lang="en-US" sz="1800" dirty="0">
              <a:solidFill>
                <a:srgbClr val="000000"/>
              </a:solidFill>
            </a:endParaRPr>
          </a:p>
          <a:p>
            <a:pPr marL="285750" indent="-285750">
              <a:lnSpc>
                <a:spcPts val="2800"/>
              </a:lnSpc>
              <a:buFont typeface="Arial" panose="020B0604020202020204" pitchFamily="34" charset="0"/>
              <a:buChar char="•"/>
              <a:defRPr/>
            </a:pPr>
            <a:r>
              <a:rPr lang="de-DE" sz="1800" b="1" dirty="0">
                <a:effectLst/>
              </a:rPr>
              <a:t>ADNB des </a:t>
            </a:r>
            <a:r>
              <a:rPr lang="de-DE" sz="1800" b="1" dirty="0" err="1">
                <a:effectLst/>
              </a:rPr>
              <a:t>Türkischer</a:t>
            </a:r>
            <a:r>
              <a:rPr lang="de-DE" sz="1800" b="1" dirty="0">
                <a:effectLst/>
              </a:rPr>
              <a:t> Bund Berlin Brandenburg (TBB) –</a:t>
            </a:r>
            <a:br>
              <a:rPr lang="de-DE" sz="1800" b="1" dirty="0">
                <a:effectLst/>
              </a:rPr>
            </a:br>
            <a:r>
              <a:rPr lang="de-DE" sz="1800" b="1" dirty="0">
                <a:effectLst/>
              </a:rPr>
              <a:t>Antidiskriminierungsnetzwerk Berlin</a:t>
            </a:r>
            <a:r>
              <a:rPr lang="de-DE" sz="1800" b="1" dirty="0"/>
              <a:t> </a:t>
            </a:r>
            <a:r>
              <a:rPr lang="de-DE" sz="1800" dirty="0">
                <a:effectLst/>
              </a:rPr>
              <a:t>ist eine Beratungsstelle </a:t>
            </a:r>
            <a:r>
              <a:rPr lang="de-DE" sz="1800" dirty="0" err="1">
                <a:effectLst/>
              </a:rPr>
              <a:t>primär</a:t>
            </a:r>
            <a:r>
              <a:rPr lang="de-DE" sz="1800" dirty="0">
                <a:effectLst/>
              </a:rPr>
              <a:t> </a:t>
            </a:r>
            <a:r>
              <a:rPr lang="de-DE" sz="1800" dirty="0" err="1">
                <a:effectLst/>
              </a:rPr>
              <a:t>für</a:t>
            </a:r>
            <a:r>
              <a:rPr lang="de-DE" sz="1800" dirty="0">
                <a:effectLst/>
              </a:rPr>
              <a:t> in Berlin lebende Menschen, die rassistische und damit </a:t>
            </a:r>
            <a:r>
              <a:rPr lang="de-DE" sz="1800" dirty="0" err="1">
                <a:effectLst/>
              </a:rPr>
              <a:t>zusammenhängende</a:t>
            </a:r>
            <a:r>
              <a:rPr lang="de-DE" sz="1800" dirty="0">
                <a:effectLst/>
              </a:rPr>
              <a:t> Diskriminierungserfahrungen machen (People </a:t>
            </a:r>
            <a:r>
              <a:rPr lang="de-DE" sz="1800" dirty="0" err="1">
                <a:effectLst/>
              </a:rPr>
              <a:t>of</a:t>
            </a:r>
            <a:r>
              <a:rPr lang="de-DE" sz="1800" dirty="0">
                <a:effectLst/>
              </a:rPr>
              <a:t> Color bzw. Schwarze Menschen, Muslime, Romnja*, </a:t>
            </a:r>
            <a:r>
              <a:rPr lang="de-DE" sz="1800" dirty="0" err="1">
                <a:effectLst/>
              </a:rPr>
              <a:t>Sintezza</a:t>
            </a:r>
            <a:r>
              <a:rPr lang="de-DE" sz="1800" dirty="0">
                <a:effectLst/>
              </a:rPr>
              <a:t>*, </a:t>
            </a:r>
            <a:r>
              <a:rPr lang="de-DE" sz="1800" dirty="0" err="1">
                <a:effectLst/>
              </a:rPr>
              <a:t>Jüd</a:t>
            </a:r>
            <a:r>
              <a:rPr lang="de-DE" sz="1800" dirty="0">
                <a:effectLst/>
              </a:rPr>
              <a:t>*innen, Menschen mit Migrationsgeschichte, Fluchterfahrung und/oder andere). </a:t>
            </a:r>
            <a:r>
              <a:rPr lang="de-DE" sz="1800" dirty="0">
                <a:effectLst/>
                <a:hlinkClick r:id="rId5"/>
              </a:rPr>
              <a:t>https://www.adnb.de/de/</a:t>
            </a:r>
            <a:endParaRPr lang="de-DE" sz="1800" dirty="0">
              <a:effectLst/>
            </a:endParaRPr>
          </a:p>
          <a:p>
            <a:pPr marL="285750" indent="-285750">
              <a:buFont typeface="Arial" panose="020B0604020202020204" pitchFamily="34" charset="0"/>
              <a:buChar char="•"/>
            </a:pPr>
            <a:r>
              <a:rPr lang="de-DE" sz="1800" b="1" dirty="0">
                <a:effectLst/>
              </a:rPr>
              <a:t>DOSTA – Dokumentationsstelle Antiziganismus, </a:t>
            </a:r>
            <a:r>
              <a:rPr lang="de-DE" sz="1800" b="1" dirty="0">
                <a:effectLst/>
                <a:hlinkClick r:id="rId6"/>
              </a:rPr>
              <a:t>https://amaroforo.de/vorfaelle-melden/</a:t>
            </a:r>
            <a:endParaRPr lang="de-DE" sz="1800" b="1" dirty="0">
              <a:effectLst/>
            </a:endParaRPr>
          </a:p>
          <a:p>
            <a:pPr marL="285750" indent="-285750">
              <a:buFont typeface="Arial" panose="020B0604020202020204" pitchFamily="34" charset="0"/>
              <a:buChar char="•"/>
            </a:pPr>
            <a:r>
              <a:rPr lang="de-DE" sz="1800" b="1" dirty="0" err="1">
                <a:effectLst/>
              </a:rPr>
              <a:t>Each</a:t>
            </a:r>
            <a:r>
              <a:rPr lang="de-DE" sz="1800" b="1" dirty="0">
                <a:effectLst/>
              </a:rPr>
              <a:t> </a:t>
            </a:r>
            <a:r>
              <a:rPr lang="de-DE" sz="1800" b="1" dirty="0" err="1">
                <a:effectLst/>
              </a:rPr>
              <a:t>One</a:t>
            </a:r>
            <a:r>
              <a:rPr lang="de-DE" sz="1800" b="1" dirty="0">
                <a:effectLst/>
              </a:rPr>
              <a:t> </a:t>
            </a:r>
            <a:r>
              <a:rPr lang="de-DE" sz="1800" b="1" dirty="0" err="1">
                <a:effectLst/>
              </a:rPr>
              <a:t>Teach</a:t>
            </a:r>
            <a:r>
              <a:rPr lang="de-DE" sz="1800" b="1" dirty="0">
                <a:effectLst/>
              </a:rPr>
              <a:t> </a:t>
            </a:r>
            <a:r>
              <a:rPr lang="de-DE" sz="1800" b="1" dirty="0" err="1">
                <a:effectLst/>
              </a:rPr>
              <a:t>One</a:t>
            </a:r>
            <a:r>
              <a:rPr lang="de-DE" sz="1800" b="1" dirty="0">
                <a:effectLst/>
              </a:rPr>
              <a:t> (EOTO) e. V. , </a:t>
            </a:r>
            <a:r>
              <a:rPr lang="de-DE" sz="1800" dirty="0">
                <a:effectLst/>
              </a:rPr>
              <a:t>Antidiskriminierungsstelle für </a:t>
            </a:r>
            <a:r>
              <a:rPr lang="de-DE" sz="1800" dirty="0" err="1">
                <a:effectLst/>
              </a:rPr>
              <a:t>ür</a:t>
            </a:r>
            <a:r>
              <a:rPr lang="de-DE" sz="1800" dirty="0">
                <a:effectLst/>
              </a:rPr>
              <a:t> die Interessen Schwarzer, afrikanischer und </a:t>
            </a:r>
            <a:r>
              <a:rPr lang="de-DE" sz="1800" dirty="0" err="1">
                <a:effectLst/>
              </a:rPr>
              <a:t>afrodiasporischer</a:t>
            </a:r>
            <a:r>
              <a:rPr lang="de-DE" sz="1800" dirty="0">
                <a:effectLst/>
              </a:rPr>
              <a:t> Menschen, </a:t>
            </a:r>
            <a:r>
              <a:rPr lang="de-DE" sz="1800" dirty="0">
                <a:effectLst/>
                <a:hlinkClick r:id="rId7"/>
              </a:rPr>
              <a:t>https://www.eoto-archiv.de</a:t>
            </a:r>
            <a:endParaRPr lang="de-DE" sz="1800" dirty="0">
              <a:effectLst/>
            </a:endParaRPr>
          </a:p>
          <a:p>
            <a:pPr marL="285750" indent="-285750">
              <a:buFont typeface="Arial" panose="020B0604020202020204" pitchFamily="34" charset="0"/>
              <a:buChar char="•"/>
            </a:pPr>
            <a:r>
              <a:rPr lang="de-DE" sz="1800" b="1" dirty="0" err="1" smtClean="0">
                <a:effectLst/>
              </a:rPr>
              <a:t>Gladt.V</a:t>
            </a:r>
            <a:r>
              <a:rPr lang="de-DE" sz="1800" b="1" dirty="0">
                <a:effectLst/>
              </a:rPr>
              <a:t>. </a:t>
            </a:r>
            <a:r>
              <a:rPr lang="de-DE" b="1" dirty="0"/>
              <a:t>, </a:t>
            </a:r>
            <a:r>
              <a:rPr lang="de-DE" sz="1800" dirty="0">
                <a:effectLst/>
              </a:rPr>
              <a:t>Beraten werden Menschen mit Migrationsgeschichte, </a:t>
            </a:r>
            <a:r>
              <a:rPr lang="de-DE" sz="1800" dirty="0" err="1">
                <a:effectLst/>
              </a:rPr>
              <a:t>geflüchtete</a:t>
            </a:r>
            <a:r>
              <a:rPr lang="de-DE" sz="1800" dirty="0">
                <a:effectLst/>
              </a:rPr>
              <a:t> LSBT*IQ, Personen </a:t>
            </a:r>
            <a:r>
              <a:rPr lang="de-DE" sz="1800" dirty="0" err="1">
                <a:effectLst/>
              </a:rPr>
              <a:t>of</a:t>
            </a:r>
            <a:r>
              <a:rPr lang="de-DE" sz="1800" dirty="0">
                <a:effectLst/>
              </a:rPr>
              <a:t> Color und Schwarze Menschen, Menschen, die von Mehrfachdiskriminierung betroffen sind, </a:t>
            </a:r>
            <a:r>
              <a:rPr lang="de-DE" sz="1800" dirty="0">
                <a:effectLst/>
                <a:hlinkClick r:id="rId8"/>
              </a:rPr>
              <a:t>https://gladt.de</a:t>
            </a:r>
            <a:endParaRPr lang="de-DE" sz="1800" dirty="0">
              <a:effectLst/>
            </a:endParaRPr>
          </a:p>
          <a:p>
            <a:pPr marL="285750" indent="-285750">
              <a:buFont typeface="Arial" panose="020B0604020202020204" pitchFamily="34" charset="0"/>
              <a:buChar char="•"/>
            </a:pPr>
            <a:r>
              <a:rPr lang="de-DE" sz="1800" b="1" dirty="0" err="1">
                <a:effectLst/>
              </a:rPr>
              <a:t>korientation</a:t>
            </a:r>
            <a:r>
              <a:rPr lang="de-DE" sz="1800" b="1" dirty="0">
                <a:effectLst/>
              </a:rPr>
              <a:t> – Netzwerk </a:t>
            </a:r>
            <a:r>
              <a:rPr lang="de-DE" sz="1800" b="1" dirty="0" err="1">
                <a:effectLst/>
              </a:rPr>
              <a:t>für</a:t>
            </a:r>
            <a:r>
              <a:rPr lang="de-DE" sz="1800" b="1" dirty="0">
                <a:effectLst/>
              </a:rPr>
              <a:t> Asiatisch-Deutsche Perspektiven e. V. </a:t>
            </a:r>
            <a:r>
              <a:rPr lang="de-DE" b="1" dirty="0"/>
              <a:t>, </a:t>
            </a:r>
            <a:r>
              <a:rPr lang="de-DE" dirty="0">
                <a:hlinkClick r:id="rId9"/>
              </a:rPr>
              <a:t>https://www.korientation.de</a:t>
            </a:r>
            <a:endParaRPr lang="de-DE" dirty="0"/>
          </a:p>
          <a:p>
            <a:pPr marL="285750" indent="-285750">
              <a:buFont typeface="Arial" panose="020B0604020202020204" pitchFamily="34" charset="0"/>
              <a:buChar char="•"/>
            </a:pPr>
            <a:r>
              <a:rPr lang="de-DE" dirty="0" err="1"/>
              <a:t>Inssan</a:t>
            </a:r>
            <a:r>
              <a:rPr lang="de-DE" dirty="0"/>
              <a:t> e.V., Islamfeindlichkeit, </a:t>
            </a:r>
            <a:r>
              <a:rPr lang="de-DE" dirty="0">
                <a:hlinkClick r:id="rId10"/>
              </a:rPr>
              <a:t>https://www.inssan.de/projekte/netzwerk-gegen-diskriminierung-und-islamfeindlichkeit</a:t>
            </a:r>
            <a:endParaRPr lang="de-DE" dirty="0"/>
          </a:p>
          <a:p>
            <a:pPr marL="285750" indent="-285750">
              <a:buFont typeface="Arial" panose="020B0604020202020204" pitchFamily="34" charset="0"/>
              <a:buChar char="•"/>
            </a:pPr>
            <a:endParaRPr lang="de-DE" dirty="0"/>
          </a:p>
          <a:p>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sz="1800" dirty="0">
              <a:effectLst/>
            </a:endParaRPr>
          </a:p>
          <a:p>
            <a:endParaRPr lang="de-DE" dirty="0"/>
          </a:p>
        </p:txBody>
      </p:sp>
      <p:pic>
        <p:nvPicPr>
          <p:cNvPr id="17" name="Grafik 16">
            <a:extLst>
              <a:ext uri="{FF2B5EF4-FFF2-40B4-BE49-F238E27FC236}">
                <a16:creationId xmlns:a16="http://schemas.microsoft.com/office/drawing/2014/main" xmlns="" id="{E93D9850-DCA0-4255-32A8-C0CFC73967B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1359" y="4462140"/>
            <a:ext cx="3757229" cy="5364846"/>
          </a:xfrm>
          <a:prstGeom prst="rect">
            <a:avLst/>
          </a:prstGeom>
        </p:spPr>
      </p:pic>
    </p:spTree>
    <p:extLst>
      <p:ext uri="{BB962C8B-B14F-4D97-AF65-F5344CB8AC3E}">
        <p14:creationId xmlns:p14="http://schemas.microsoft.com/office/powerpoint/2010/main" val="3599462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Box 6"/>
          <p:cNvSpPr txBox="1"/>
          <p:nvPr/>
        </p:nvSpPr>
        <p:spPr bwMode="auto">
          <a:xfrm>
            <a:off x="999555" y="2556035"/>
            <a:ext cx="8432471" cy="1387431"/>
          </a:xfrm>
          <a:prstGeom prst="rect">
            <a:avLst/>
          </a:prstGeom>
        </p:spPr>
        <p:txBody>
          <a:bodyPr wrap="square" lIns="0" tIns="0" rIns="0" bIns="0" rtlCol="0" anchor="t">
            <a:spAutoFit/>
          </a:bodyPr>
          <a:lstStyle/>
          <a:p>
            <a:pPr>
              <a:lnSpc>
                <a:spcPts val="3780"/>
              </a:lnSpc>
              <a:defRPr/>
            </a:pPr>
            <a:endParaRPr lang="en-US" sz="1400" b="1" dirty="0">
              <a:solidFill>
                <a:srgbClr val="000000"/>
              </a:solidFill>
            </a:endParaRPr>
          </a:p>
          <a:p>
            <a:pPr>
              <a:lnSpc>
                <a:spcPts val="3780"/>
              </a:lnSpc>
              <a:defRPr/>
            </a:pPr>
            <a:r>
              <a:rPr lang="en-US" sz="1400" b="1" dirty="0">
                <a:solidFill>
                  <a:srgbClr val="000000"/>
                </a:solidFill>
              </a:rPr>
              <a:t/>
            </a:r>
            <a:br>
              <a:rPr lang="en-US" sz="1400" b="1" dirty="0">
                <a:solidFill>
                  <a:srgbClr val="000000"/>
                </a:solidFill>
              </a:rPr>
            </a:br>
            <a:endParaRPr sz="1400" dirty="0"/>
          </a:p>
        </p:txBody>
      </p:sp>
      <p:sp>
        <p:nvSpPr>
          <p:cNvPr id="7" name="TextBox 7"/>
          <p:cNvSpPr txBox="1"/>
          <p:nvPr/>
        </p:nvSpPr>
        <p:spPr bwMode="auto">
          <a:xfrm>
            <a:off x="1697182" y="7549903"/>
            <a:ext cx="11901193" cy="1047750"/>
          </a:xfrm>
          <a:prstGeom prst="rect">
            <a:avLst/>
          </a:prstGeom>
        </p:spPr>
        <p:txBody>
          <a:bodyPr lIns="0" tIns="0" rIns="0" bIns="0" rtlCol="0" anchor="t">
            <a:spAutoFit/>
          </a:bodyPr>
          <a:lstStyle/>
          <a:p>
            <a:pPr>
              <a:lnSpc>
                <a:spcPts val="4200"/>
              </a:lnSpc>
              <a:defRPr/>
            </a:pPr>
            <a:r>
              <a:rPr lang="en-US" sz="3000" dirty="0">
                <a:solidFill>
                  <a:srgbClr val="000000"/>
                </a:solidFill>
              </a:rPr>
              <a:t/>
            </a:r>
            <a:br>
              <a:rPr lang="en-US" sz="3000" dirty="0">
                <a:solidFill>
                  <a:srgbClr val="000000"/>
                </a:solidFill>
              </a:rPr>
            </a:br>
            <a:endParaRPr lang="en-US" sz="3000" dirty="0">
              <a:solidFill>
                <a:srgbClr val="000000"/>
              </a:solidFill>
              <a:latin typeface="Canva Sans"/>
            </a:endParaRPr>
          </a:p>
        </p:txBody>
      </p:sp>
      <p:sp>
        <p:nvSpPr>
          <p:cNvPr id="9" name="TextBox 9"/>
          <p:cNvSpPr txBox="1"/>
          <p:nvPr/>
        </p:nvSpPr>
        <p:spPr bwMode="auto">
          <a:xfrm>
            <a:off x="13325344" y="3951913"/>
            <a:ext cx="3905286" cy="621965"/>
          </a:xfrm>
          <a:prstGeom prst="rect">
            <a:avLst/>
          </a:prstGeom>
        </p:spPr>
        <p:txBody>
          <a:bodyPr lIns="0" tIns="0" rIns="0" bIns="0" rtlCol="0" anchor="t">
            <a:spAutoFit/>
          </a:bodyPr>
          <a:lstStyle/>
          <a:p>
            <a:pPr>
              <a:lnSpc>
                <a:spcPts val="2520"/>
              </a:lnSpc>
              <a:defRPr/>
            </a:pPr>
            <a:r>
              <a:rPr lang="en-US" dirty="0">
                <a:solidFill>
                  <a:srgbClr val="000000"/>
                </a:solidFill>
              </a:rPr>
              <a:t/>
            </a:r>
            <a:br>
              <a:rPr lang="en-US" dirty="0">
                <a:solidFill>
                  <a:srgbClr val="000000"/>
                </a:solidFill>
              </a:rPr>
            </a:br>
            <a:endParaRPr dirty="0"/>
          </a:p>
        </p:txBody>
      </p:sp>
      <p:sp>
        <p:nvSpPr>
          <p:cNvPr id="10" name="TextBox 10"/>
          <p:cNvSpPr txBox="1"/>
          <p:nvPr/>
        </p:nvSpPr>
        <p:spPr bwMode="auto">
          <a:xfrm>
            <a:off x="869615" y="2679583"/>
            <a:ext cx="8644231" cy="913712"/>
          </a:xfrm>
          <a:prstGeom prst="rect">
            <a:avLst/>
          </a:prstGeom>
        </p:spPr>
        <p:txBody>
          <a:bodyPr wrap="square" lIns="0" tIns="0" rIns="0" bIns="0" rtlCol="0" anchor="t">
            <a:spAutoFit/>
          </a:bodyPr>
          <a:lstStyle/>
          <a:p>
            <a:pPr>
              <a:lnSpc>
                <a:spcPts val="3780"/>
              </a:lnSpc>
              <a:defRPr/>
            </a:pPr>
            <a:r>
              <a:rPr lang="en-US" sz="2800" b="1" dirty="0">
                <a:solidFill>
                  <a:srgbClr val="000000"/>
                </a:solidFill>
              </a:rPr>
              <a:t/>
            </a:r>
            <a:br>
              <a:rPr lang="en-US" sz="2800" b="1" dirty="0">
                <a:solidFill>
                  <a:srgbClr val="000000"/>
                </a:solidFill>
              </a:rPr>
            </a:br>
            <a:endParaRPr dirty="0"/>
          </a:p>
        </p:txBody>
      </p:sp>
      <p:sp>
        <p:nvSpPr>
          <p:cNvPr id="15" name="TextBox 3"/>
          <p:cNvSpPr txBox="1"/>
          <p:nvPr/>
        </p:nvSpPr>
        <p:spPr bwMode="auto">
          <a:xfrm>
            <a:off x="769757" y="505077"/>
            <a:ext cx="15359017" cy="1692771"/>
          </a:xfrm>
          <a:prstGeom prst="rect">
            <a:avLst/>
          </a:prstGeom>
        </p:spPr>
        <p:txBody>
          <a:bodyPr wrap="square" lIns="0" tIns="0" rIns="0" bIns="0" rtlCol="0" anchor="t">
            <a:spAutoFit/>
          </a:bodyPr>
          <a:lstStyle/>
          <a:p>
            <a:pPr>
              <a:lnSpc>
                <a:spcPts val="6595"/>
              </a:lnSpc>
              <a:defRPr/>
            </a:pPr>
            <a:r>
              <a:rPr lang="en-US" sz="6200" dirty="0">
                <a:solidFill>
                  <a:srgbClr val="0C45A6"/>
                </a:solidFill>
              </a:rPr>
              <a:t>INTERNATIONALER UND NATIONALER RAHMEN ZUR BEKÄMPFUNG VON DISKRIMINIERUNG</a:t>
            </a:r>
            <a:endParaRPr dirty="0"/>
          </a:p>
        </p:txBody>
      </p:sp>
      <p:cxnSp>
        <p:nvCxnSpPr>
          <p:cNvPr id="12" name="Straight Connector 11"/>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a:stretch/>
        </p:blipFill>
        <p:spPr bwMode="auto">
          <a:xfrm>
            <a:off x="14401803" y="8210312"/>
            <a:ext cx="3886197" cy="2076687"/>
          </a:xfrm>
          <a:prstGeom prst="rect">
            <a:avLst/>
          </a:prstGeom>
        </p:spPr>
      </p:pic>
      <p:sp>
        <p:nvSpPr>
          <p:cNvPr id="2" name="Textfeld 1">
            <a:extLst>
              <a:ext uri="{FF2B5EF4-FFF2-40B4-BE49-F238E27FC236}">
                <a16:creationId xmlns:a16="http://schemas.microsoft.com/office/drawing/2014/main" xmlns="" id="{4BFECFAE-AECB-ECE6-D32F-AC80382078F2}"/>
              </a:ext>
            </a:extLst>
          </p:cNvPr>
          <p:cNvSpPr txBox="1"/>
          <p:nvPr/>
        </p:nvSpPr>
        <p:spPr>
          <a:xfrm>
            <a:off x="869615" y="5143500"/>
            <a:ext cx="7424365" cy="2308324"/>
          </a:xfrm>
          <a:prstGeom prst="rect">
            <a:avLst/>
          </a:prstGeom>
          <a:noFill/>
        </p:spPr>
        <p:txBody>
          <a:bodyPr wrap="square" rtlCol="0">
            <a:spAutoFit/>
          </a:bodyPr>
          <a:lstStyle/>
          <a:p>
            <a:r>
              <a:rPr lang="de-DE" b="1" dirty="0"/>
              <a:t>Antidiskriminierungsstelle des Bundes: </a:t>
            </a:r>
            <a:endParaRPr lang="de-DE" dirty="0"/>
          </a:p>
          <a:p>
            <a:r>
              <a:rPr lang="de-DE" dirty="0">
                <a:hlinkClick r:id="rId3"/>
              </a:rPr>
              <a:t>https://www.antidiskriminierungsstelle.de/DE/startseite/startseite-node.html</a:t>
            </a:r>
            <a:endParaRPr lang="de-DE" dirty="0"/>
          </a:p>
          <a:p>
            <a:endParaRPr lang="de-DE" dirty="0"/>
          </a:p>
          <a:p>
            <a:r>
              <a:rPr lang="de-DE" b="1" dirty="0"/>
              <a:t>Antidiskriminierungsstelle des Landes Berlin (LADS- Landesstelle für Gleichbehandlung gegen Diskriminierung:</a:t>
            </a:r>
            <a:endParaRPr lang="de-DE" dirty="0"/>
          </a:p>
          <a:p>
            <a:r>
              <a:rPr lang="de-DE" dirty="0">
                <a:hlinkClick r:id="rId4"/>
              </a:rPr>
              <a:t>https://www.berlin.de/sen/lads/</a:t>
            </a:r>
            <a:endParaRPr lang="de-DE" dirty="0"/>
          </a:p>
          <a:p>
            <a:endParaRPr lang="de-DE" dirty="0"/>
          </a:p>
        </p:txBody>
      </p:sp>
      <p:sp>
        <p:nvSpPr>
          <p:cNvPr id="17" name="Textfeld 16">
            <a:extLst>
              <a:ext uri="{FF2B5EF4-FFF2-40B4-BE49-F238E27FC236}">
                <a16:creationId xmlns:a16="http://schemas.microsoft.com/office/drawing/2014/main" xmlns="" id="{4A86D526-4E6E-E4C0-75BD-601F4B185813}"/>
              </a:ext>
            </a:extLst>
          </p:cNvPr>
          <p:cNvSpPr txBox="1"/>
          <p:nvPr/>
        </p:nvSpPr>
        <p:spPr>
          <a:xfrm>
            <a:off x="893754" y="2588550"/>
            <a:ext cx="9144000" cy="2308324"/>
          </a:xfrm>
          <a:prstGeom prst="rect">
            <a:avLst/>
          </a:prstGeom>
          <a:noFill/>
        </p:spPr>
        <p:txBody>
          <a:bodyPr wrap="square">
            <a:spAutoFit/>
          </a:bodyPr>
          <a:lstStyle/>
          <a:p>
            <a:r>
              <a:rPr lang="de-DE" sz="1800" b="1" dirty="0">
                <a:effectLst/>
                <a:latin typeface="Calibri" panose="020F0502020204030204" pitchFamily="34" charset="0"/>
                <a:ea typeface="Calibri" panose="020F0502020204030204" pitchFamily="34" charset="0"/>
                <a:cs typeface="Times New Roman" panose="02020603050405020304" pitchFamily="18" charset="0"/>
              </a:rPr>
              <a:t>Allgemeine Informationen zu Diskriminierungsfragen in der Europäischen Union</a:t>
            </a:r>
            <a:br>
              <a:rPr lang="de-DE" sz="1800" b="1" dirty="0">
                <a:effectLst/>
                <a:latin typeface="Calibri" panose="020F0502020204030204" pitchFamily="34" charset="0"/>
                <a:ea typeface="Calibri" panose="020F0502020204030204" pitchFamily="34" charset="0"/>
                <a:cs typeface="Times New Roman" panose="02020603050405020304" pitchFamily="18" charset="0"/>
              </a:rPr>
            </a:br>
            <a:r>
              <a:rPr lang="de-DE" sz="1800" b="1" dirty="0">
                <a:effectLst/>
                <a:latin typeface="Calibri" panose="020F0502020204030204" pitchFamily="34" charset="0"/>
                <a:ea typeface="Calibri" panose="020F0502020204030204" pitchFamily="34" charset="0"/>
                <a:cs typeface="Times New Roman" panose="02020603050405020304" pitchFamily="18" charset="0"/>
              </a:rPr>
              <a:t>Agentur der Europäischen Union für Grundrechte (FRA), </a:t>
            </a:r>
            <a:r>
              <a:rPr lang="de-DE"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https://fra.europa.eu/de/themes/equality-non-discrimination-and-racism</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b="1" dirty="0">
                <a:effectLst/>
                <a:latin typeface="Calibri" panose="020F0502020204030204" pitchFamily="34" charset="0"/>
                <a:ea typeface="Calibri" panose="020F0502020204030204" pitchFamily="34" charset="0"/>
                <a:cs typeface="Times New Roman" panose="02020603050405020304" pitchFamily="18" charset="0"/>
              </a:rPr>
              <a:t>EU-Antidiskriminierungsrecht (E-Learning-Module)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Die Richtlinien zur Gleichbehandlung der Europäischen Union</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https://</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www.antidiskriminierungsstelle.de</a:t>
            </a:r>
            <a:r>
              <a:rPr lang="de-DE" sz="1800" dirty="0">
                <a:effectLst/>
                <a:latin typeface="Calibri" panose="020F0502020204030204" pitchFamily="34" charset="0"/>
                <a:ea typeface="Calibri" panose="020F0502020204030204" pitchFamily="34" charset="0"/>
                <a:cs typeface="Times New Roman" panose="02020603050405020304" pitchFamily="18" charset="0"/>
              </a:rPr>
              <a:t>/DE/</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ueber</a:t>
            </a:r>
            <a:r>
              <a:rPr lang="de-DE" sz="1800" dirty="0">
                <a:effectLst/>
                <a:latin typeface="Calibri" panose="020F0502020204030204" pitchFamily="34" charset="0"/>
                <a:ea typeface="Calibri" panose="020F0502020204030204" pitchFamily="34" charset="0"/>
                <a:cs typeface="Times New Roman" panose="02020603050405020304" pitchFamily="18" charset="0"/>
              </a:rPr>
              <a:t>-diskriminierung/recht-und-gesetz/richtlinien-der-</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eu</a:t>
            </a:r>
            <a:r>
              <a:rPr lang="de-DE" sz="1800" dirty="0">
                <a:effectLst/>
                <a:latin typeface="Calibri" panose="020F0502020204030204" pitchFamily="34" charset="0"/>
                <a:ea typeface="Calibri" panose="020F0502020204030204" pitchFamily="34" charset="0"/>
                <a:cs typeface="Times New Roman" panose="02020603050405020304" pitchFamily="18" charset="0"/>
              </a:rPr>
              <a:t>/richtlinien-der-</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eu</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node.html</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feld 18">
            <a:extLst>
              <a:ext uri="{FF2B5EF4-FFF2-40B4-BE49-F238E27FC236}">
                <a16:creationId xmlns:a16="http://schemas.microsoft.com/office/drawing/2014/main" xmlns="" id="{30F397A8-6306-354B-52C3-B834678E71FF}"/>
              </a:ext>
            </a:extLst>
          </p:cNvPr>
          <p:cNvSpPr txBox="1"/>
          <p:nvPr/>
        </p:nvSpPr>
        <p:spPr>
          <a:xfrm>
            <a:off x="9116618" y="2588550"/>
            <a:ext cx="9144000" cy="5632311"/>
          </a:xfrm>
          <a:prstGeom prst="rect">
            <a:avLst/>
          </a:prstGeom>
          <a:noFill/>
        </p:spPr>
        <p:txBody>
          <a:bodyPr wrap="square">
            <a:spAutoFit/>
          </a:bodyPr>
          <a:lstStyle/>
          <a:p>
            <a:pPr algn="l"/>
            <a:r>
              <a:rPr lang="de-DE" b="1" dirty="0">
                <a:solidFill>
                  <a:srgbClr val="000000"/>
                </a:solidFill>
              </a:rPr>
              <a:t>Nationale und Berliner Gesetze zur Durchsetzung von internationalen Anti-Diskriminierungs-Normen:</a:t>
            </a:r>
          </a:p>
          <a:p>
            <a:pPr algn="l"/>
            <a:endParaRPr lang="de-DE" b="1" dirty="0">
              <a:solidFill>
                <a:srgbClr val="000000"/>
              </a:solidFill>
            </a:endParaRPr>
          </a:p>
          <a:p>
            <a:pPr algn="l"/>
            <a:endParaRPr lang="de-DE" b="1" i="0" u="none" strike="noStrike" dirty="0">
              <a:solidFill>
                <a:srgbClr val="000000"/>
              </a:solidFill>
              <a:effectLst/>
            </a:endParaRPr>
          </a:p>
          <a:p>
            <a:pPr algn="l"/>
            <a:r>
              <a:rPr lang="de-DE" b="1" i="0" u="none" strike="noStrike" dirty="0">
                <a:solidFill>
                  <a:srgbClr val="000000"/>
                </a:solidFill>
                <a:effectLst/>
              </a:rPr>
              <a:t>Allgemeines Gleichbehandlungsgesetz (AGG)</a:t>
            </a:r>
          </a:p>
          <a:p>
            <a:pPr algn="l"/>
            <a:r>
              <a:rPr lang="de-DE" i="0" u="none" strike="noStrike" dirty="0">
                <a:solidFill>
                  <a:srgbClr val="000000"/>
                </a:solidFill>
                <a:effectLst/>
                <a:hlinkClick r:id="rId6"/>
              </a:rPr>
              <a:t>https://www.berlin.de/sen/lads/recht/agg/</a:t>
            </a:r>
            <a:endParaRPr lang="de-DE" dirty="0">
              <a:solidFill>
                <a:srgbClr val="000000"/>
              </a:solidFill>
            </a:endParaRPr>
          </a:p>
          <a:p>
            <a:pPr algn="l"/>
            <a:r>
              <a:rPr lang="de-DE" b="1" dirty="0">
                <a:solidFill>
                  <a:srgbClr val="000000"/>
                </a:solidFill>
              </a:rPr>
              <a:t>FAQ AGG: </a:t>
            </a:r>
            <a:r>
              <a:rPr lang="de-DE" dirty="0">
                <a:solidFill>
                  <a:srgbClr val="000000"/>
                </a:solidFill>
                <a:hlinkClick r:id="rId7"/>
              </a:rPr>
              <a:t>https://www.berlin.de/sen/lads/recht/agg/haeufige-fragen/</a:t>
            </a:r>
            <a:endParaRPr lang="de-DE" dirty="0">
              <a:solidFill>
                <a:srgbClr val="000000"/>
              </a:solidFill>
            </a:endParaRPr>
          </a:p>
          <a:p>
            <a:pPr algn="l"/>
            <a:endParaRPr lang="de-DE" dirty="0">
              <a:solidFill>
                <a:srgbClr val="000000"/>
              </a:solidFill>
            </a:endParaRPr>
          </a:p>
          <a:p>
            <a:pPr algn="l"/>
            <a:endParaRPr lang="de-DE" dirty="0">
              <a:solidFill>
                <a:srgbClr val="000000"/>
              </a:solidFill>
            </a:endParaRPr>
          </a:p>
          <a:p>
            <a:r>
              <a:rPr lang="de-DE" b="1" i="0" u="none" strike="noStrike" dirty="0">
                <a:solidFill>
                  <a:srgbClr val="000000"/>
                </a:solidFill>
                <a:effectLst/>
              </a:rPr>
              <a:t>Berliner Landesantidiskriminierungsgesetz (LADG)</a:t>
            </a:r>
          </a:p>
          <a:p>
            <a:pPr algn="l"/>
            <a:r>
              <a:rPr lang="de-DE" b="0" i="0" u="none" strike="noStrike" dirty="0">
                <a:solidFill>
                  <a:srgbClr val="000000"/>
                </a:solidFill>
                <a:effectLst/>
              </a:rPr>
              <a:t>Das Berliner Landes-Antidiskriminierungsgesetz ist das erste seiner Art in Deutschland und schließt eine Rechtslücke, die gerade im Bereich des behördlichen Handelns noch besteht.</a:t>
            </a:r>
          </a:p>
          <a:p>
            <a:pPr algn="l"/>
            <a:r>
              <a:rPr lang="de-DE" b="1" dirty="0">
                <a:solidFill>
                  <a:srgbClr val="000000"/>
                </a:solidFill>
              </a:rPr>
              <a:t>FAQ LADG: </a:t>
            </a:r>
            <a:r>
              <a:rPr lang="de-DE" dirty="0">
                <a:solidFill>
                  <a:srgbClr val="000000"/>
                </a:solidFill>
                <a:hlinkClick r:id="rId8"/>
              </a:rPr>
              <a:t>https://www.berlin.de/sen/lads/recht/ladg/fragen-und-antworten/</a:t>
            </a:r>
            <a:endParaRPr lang="de-DE" dirty="0">
              <a:solidFill>
                <a:srgbClr val="000000"/>
              </a:solidFill>
            </a:endParaRPr>
          </a:p>
          <a:p>
            <a:pPr algn="l"/>
            <a:endParaRPr lang="de-DE" dirty="0">
              <a:solidFill>
                <a:srgbClr val="000000"/>
              </a:solidFill>
            </a:endParaRPr>
          </a:p>
          <a:p>
            <a:r>
              <a:rPr lang="de-DE" b="1" i="0" u="none" strike="noStrike" dirty="0">
                <a:solidFill>
                  <a:srgbClr val="000000"/>
                </a:solidFill>
                <a:effectLst/>
              </a:rPr>
              <a:t>Berliner Chancengleichheitsgesetze</a:t>
            </a:r>
          </a:p>
          <a:p>
            <a:pPr algn="l"/>
            <a:r>
              <a:rPr lang="de-DE" dirty="0">
                <a:solidFill>
                  <a:srgbClr val="000000"/>
                </a:solidFill>
                <a:hlinkClick r:id="rId9"/>
              </a:rPr>
              <a:t>https://www.berlin.de/sen/lads/recht/chancengleichheitsgesetze/</a:t>
            </a:r>
            <a:endParaRPr lang="de-DE" dirty="0">
              <a:solidFill>
                <a:srgbClr val="000000"/>
              </a:solidFill>
            </a:endParaRPr>
          </a:p>
          <a:p>
            <a:pPr algn="l"/>
            <a:endParaRPr lang="de-DE" dirty="0">
              <a:solidFill>
                <a:srgbClr val="000000"/>
              </a:solidFill>
            </a:endParaRPr>
          </a:p>
          <a:p>
            <a:pPr algn="l"/>
            <a:endParaRPr lang="de-DE" b="1" dirty="0">
              <a:solidFill>
                <a:srgbClr val="000000"/>
              </a:solidFill>
            </a:endParaRPr>
          </a:p>
          <a:p>
            <a:pPr algn="l"/>
            <a:endParaRPr lang="de-DE" b="1" i="0" u="none" strike="noStrike" dirty="0">
              <a:solidFill>
                <a:srgbClr val="000000"/>
              </a:solidFill>
              <a:effectLst/>
            </a:endParaRPr>
          </a:p>
          <a:p>
            <a:pPr algn="l"/>
            <a:endParaRPr lang="de-DE" b="1" i="0" u="none" strike="noStrike" dirty="0">
              <a:solidFill>
                <a:srgbClr val="000000"/>
              </a:solidFill>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Picture 2"/>
          <p:cNvPicPr>
            <a:picLocks noChangeAspect="1"/>
          </p:cNvPicPr>
          <p:nvPr/>
        </p:nvPicPr>
        <p:blipFill>
          <a:blip r:embed="rId2"/>
          <a:stretch/>
        </p:blipFill>
        <p:spPr bwMode="auto">
          <a:xfrm>
            <a:off x="6427929" y="3498446"/>
            <a:ext cx="4114800" cy="4114800"/>
          </a:xfrm>
          <a:prstGeom prst="rect">
            <a:avLst/>
          </a:prstGeom>
        </p:spPr>
      </p:pic>
      <p:grpSp>
        <p:nvGrpSpPr>
          <p:cNvPr id="3" name="Group 3"/>
          <p:cNvGrpSpPr/>
          <p:nvPr/>
        </p:nvGrpSpPr>
        <p:grpSpPr bwMode="auto">
          <a:xfrm>
            <a:off x="1900416" y="335406"/>
            <a:ext cx="13796784" cy="2092325"/>
            <a:chOff x="0" y="0"/>
            <a:chExt cx="18477117" cy="2789767"/>
          </a:xfrm>
        </p:grpSpPr>
        <p:sp>
          <p:nvSpPr>
            <p:cNvPr id="4" name="TextBox 4"/>
            <p:cNvSpPr txBox="1"/>
            <p:nvPr/>
          </p:nvSpPr>
          <p:spPr bwMode="auto">
            <a:xfrm>
              <a:off x="0" y="0"/>
              <a:ext cx="18477117" cy="2536934"/>
            </a:xfrm>
            <a:prstGeom prst="rect">
              <a:avLst/>
            </a:prstGeom>
            <a:grpFill/>
          </p:spPr>
          <p:txBody>
            <a:bodyPr lIns="0" tIns="0" rIns="0" bIns="0" rtlCol="0" anchor="t">
              <a:spAutoFit/>
            </a:bodyPr>
            <a:lstStyle/>
            <a:p>
              <a:pPr>
                <a:lnSpc>
                  <a:spcPts val="4800"/>
                </a:lnSpc>
                <a:defRPr/>
              </a:pPr>
              <a:r>
                <a:rPr lang="en-US" sz="6000">
                  <a:solidFill>
                    <a:srgbClr val="0C45A6"/>
                  </a:solidFill>
                </a:rPr>
                <a:t>MENSCHENRECHTLICHE VERPFLICHTUNGEN</a:t>
              </a:r>
              <a:br>
                <a:rPr lang="en-US" sz="6000">
                  <a:solidFill>
                    <a:srgbClr val="0C45A6"/>
                  </a:solidFill>
                </a:rPr>
              </a:br>
              <a:r>
                <a:rPr lang="en-US" sz="6000">
                  <a:solidFill>
                    <a:srgbClr val="0C45A6"/>
                  </a:solidFill>
                </a:rPr>
                <a:t>IM SCHUTZ VOR DISKRIMINIERUNG</a:t>
              </a:r>
              <a:br>
                <a:rPr lang="en-US" sz="6000">
                  <a:solidFill>
                    <a:srgbClr val="0C45A6"/>
                  </a:solidFill>
                </a:rPr>
              </a:br>
              <a:endParaRPr/>
            </a:p>
          </p:txBody>
        </p:sp>
        <p:sp>
          <p:nvSpPr>
            <p:cNvPr id="5" name="AutoShape 5"/>
            <p:cNvSpPr/>
            <p:nvPr/>
          </p:nvSpPr>
          <p:spPr bwMode="auto">
            <a:xfrm>
              <a:off x="8716157" y="2645386"/>
              <a:ext cx="1044803" cy="144381"/>
            </a:xfrm>
            <a:prstGeom prst="rect">
              <a:avLst/>
            </a:prstGeom>
            <a:solidFill>
              <a:srgbClr val="0C45A6"/>
            </a:solidFill>
          </p:spPr>
        </p:sp>
      </p:grpSp>
      <p:sp>
        <p:nvSpPr>
          <p:cNvPr id="6" name="TextBox 6"/>
          <p:cNvSpPr txBox="1"/>
          <p:nvPr/>
        </p:nvSpPr>
        <p:spPr bwMode="auto">
          <a:xfrm>
            <a:off x="7353754" y="2715194"/>
            <a:ext cx="2951162" cy="696088"/>
          </a:xfrm>
          <a:prstGeom prst="rect">
            <a:avLst/>
          </a:prstGeom>
        </p:spPr>
        <p:txBody>
          <a:bodyPr lIns="0" tIns="0" rIns="0" bIns="0" rtlCol="0" anchor="t">
            <a:spAutoFit/>
          </a:bodyPr>
          <a:lstStyle/>
          <a:p>
            <a:pPr algn="ctr">
              <a:lnSpc>
                <a:spcPts val="2800"/>
              </a:lnSpc>
              <a:spcBef>
                <a:spcPts val="0"/>
              </a:spcBef>
              <a:defRPr/>
            </a:pPr>
            <a:r>
              <a:rPr lang="en-US" sz="2000">
                <a:solidFill>
                  <a:srgbClr val="000000"/>
                </a:solidFill>
              </a:rPr>
              <a:t>EU-Aufnahmerichtlinie</a:t>
            </a:r>
            <a:br>
              <a:rPr lang="en-US" sz="2000">
                <a:solidFill>
                  <a:srgbClr val="000000"/>
                </a:solidFill>
              </a:rPr>
            </a:br>
            <a:endParaRPr/>
          </a:p>
        </p:txBody>
      </p:sp>
      <p:sp>
        <p:nvSpPr>
          <p:cNvPr id="7" name="TextBox 7"/>
          <p:cNvSpPr txBox="1"/>
          <p:nvPr/>
        </p:nvSpPr>
        <p:spPr bwMode="auto">
          <a:xfrm>
            <a:off x="11246303" y="2954655"/>
            <a:ext cx="3263106" cy="696088"/>
          </a:xfrm>
          <a:prstGeom prst="rect">
            <a:avLst/>
          </a:prstGeom>
        </p:spPr>
        <p:txBody>
          <a:bodyPr lIns="0" tIns="0" rIns="0" bIns="0" rtlCol="0" anchor="t">
            <a:spAutoFit/>
          </a:bodyPr>
          <a:lstStyle/>
          <a:p>
            <a:pPr algn="ctr">
              <a:lnSpc>
                <a:spcPts val="2800"/>
              </a:lnSpc>
              <a:spcBef>
                <a:spcPts val="0"/>
              </a:spcBef>
              <a:defRPr/>
            </a:pPr>
            <a:r>
              <a:rPr lang="en-US" sz="2000">
                <a:solidFill>
                  <a:srgbClr val="000000"/>
                </a:solidFill>
              </a:rPr>
              <a:t>EU-Qualifikationsrichtlinie</a:t>
            </a:r>
            <a:br>
              <a:rPr lang="en-US" sz="2000">
                <a:solidFill>
                  <a:srgbClr val="000000"/>
                </a:solidFill>
              </a:rPr>
            </a:br>
            <a:endParaRPr/>
          </a:p>
        </p:txBody>
      </p:sp>
      <p:sp>
        <p:nvSpPr>
          <p:cNvPr id="8" name="TextBox 8"/>
          <p:cNvSpPr txBox="1"/>
          <p:nvPr/>
        </p:nvSpPr>
        <p:spPr bwMode="auto">
          <a:xfrm>
            <a:off x="11682072" y="3824855"/>
            <a:ext cx="3105467" cy="696088"/>
          </a:xfrm>
          <a:prstGeom prst="rect">
            <a:avLst/>
          </a:prstGeom>
        </p:spPr>
        <p:txBody>
          <a:bodyPr lIns="0" tIns="0" rIns="0" bIns="0" rtlCol="0" anchor="t">
            <a:spAutoFit/>
          </a:bodyPr>
          <a:lstStyle/>
          <a:p>
            <a:pPr algn="ctr">
              <a:lnSpc>
                <a:spcPts val="2800"/>
              </a:lnSpc>
              <a:spcBef>
                <a:spcPts val="0"/>
              </a:spcBef>
              <a:defRPr/>
            </a:pPr>
            <a:r>
              <a:rPr lang="en-US" sz="2000">
                <a:solidFill>
                  <a:srgbClr val="000000"/>
                </a:solidFill>
              </a:rPr>
              <a:t>EU-Verfahrensrichtlinie</a:t>
            </a:r>
            <a:br>
              <a:rPr lang="en-US" sz="2000">
                <a:solidFill>
                  <a:srgbClr val="000000"/>
                </a:solidFill>
              </a:rPr>
            </a:br>
            <a:endParaRPr/>
          </a:p>
        </p:txBody>
      </p:sp>
      <p:sp>
        <p:nvSpPr>
          <p:cNvPr id="9" name="TextBox 9"/>
          <p:cNvSpPr txBox="1"/>
          <p:nvPr/>
        </p:nvSpPr>
        <p:spPr bwMode="auto">
          <a:xfrm>
            <a:off x="11461251" y="4835841"/>
            <a:ext cx="6096317" cy="696088"/>
          </a:xfrm>
          <a:prstGeom prst="rect">
            <a:avLst/>
          </a:prstGeom>
        </p:spPr>
        <p:txBody>
          <a:bodyPr lIns="0" tIns="0" rIns="0" bIns="0" rtlCol="0" anchor="t">
            <a:spAutoFit/>
          </a:bodyPr>
          <a:lstStyle/>
          <a:p>
            <a:pPr algn="ctr">
              <a:lnSpc>
                <a:spcPts val="2800"/>
              </a:lnSpc>
              <a:spcBef>
                <a:spcPts val="0"/>
              </a:spcBef>
              <a:defRPr/>
            </a:pPr>
            <a:r>
              <a:rPr lang="en-US" sz="2000">
                <a:solidFill>
                  <a:srgbClr val="000000"/>
                </a:solidFill>
              </a:rPr>
              <a:t>Europäische Menschenrechtskonvention (EMRK)</a:t>
            </a:r>
            <a:br>
              <a:rPr lang="en-US" sz="2000">
                <a:solidFill>
                  <a:srgbClr val="000000"/>
                </a:solidFill>
              </a:rPr>
            </a:br>
            <a:endParaRPr/>
          </a:p>
        </p:txBody>
      </p:sp>
      <p:sp>
        <p:nvSpPr>
          <p:cNvPr id="10" name="TextBox 10"/>
          <p:cNvSpPr txBox="1"/>
          <p:nvPr/>
        </p:nvSpPr>
        <p:spPr bwMode="auto">
          <a:xfrm>
            <a:off x="11246303" y="5861367"/>
            <a:ext cx="3977005" cy="696088"/>
          </a:xfrm>
          <a:prstGeom prst="rect">
            <a:avLst/>
          </a:prstGeom>
        </p:spPr>
        <p:txBody>
          <a:bodyPr lIns="0" tIns="0" rIns="0" bIns="0" rtlCol="0" anchor="t">
            <a:spAutoFit/>
          </a:bodyPr>
          <a:lstStyle/>
          <a:p>
            <a:pPr algn="ctr">
              <a:lnSpc>
                <a:spcPts val="2800"/>
              </a:lnSpc>
              <a:spcBef>
                <a:spcPts val="0"/>
              </a:spcBef>
              <a:defRPr/>
            </a:pPr>
            <a:r>
              <a:rPr lang="en-US" sz="2000">
                <a:solidFill>
                  <a:srgbClr val="000000"/>
                </a:solidFill>
              </a:rPr>
              <a:t>Charta der Grundrechte</a:t>
            </a:r>
            <a:br>
              <a:rPr lang="en-US" sz="2000">
                <a:solidFill>
                  <a:srgbClr val="000000"/>
                </a:solidFill>
              </a:rPr>
            </a:br>
            <a:endParaRPr/>
          </a:p>
        </p:txBody>
      </p:sp>
      <p:sp>
        <p:nvSpPr>
          <p:cNvPr id="11" name="TextBox 11"/>
          <p:cNvSpPr txBox="1"/>
          <p:nvPr/>
        </p:nvSpPr>
        <p:spPr bwMode="auto">
          <a:xfrm>
            <a:off x="10726851" y="7115491"/>
            <a:ext cx="5995670" cy="696088"/>
          </a:xfrm>
          <a:prstGeom prst="rect">
            <a:avLst/>
          </a:prstGeom>
        </p:spPr>
        <p:txBody>
          <a:bodyPr lIns="0" tIns="0" rIns="0" bIns="0" rtlCol="0" anchor="t">
            <a:spAutoFit/>
          </a:bodyPr>
          <a:lstStyle/>
          <a:p>
            <a:pPr algn="ctr">
              <a:lnSpc>
                <a:spcPts val="2800"/>
              </a:lnSpc>
              <a:spcBef>
                <a:spcPts val="0"/>
              </a:spcBef>
              <a:defRPr/>
            </a:pPr>
            <a:r>
              <a:rPr lang="en-US" sz="2000">
                <a:solidFill>
                  <a:srgbClr val="000000"/>
                </a:solidFill>
              </a:rPr>
              <a:t>Allgemeine Erklärung der Menschenrechte</a:t>
            </a:r>
            <a:br>
              <a:rPr lang="en-US" sz="2000">
                <a:solidFill>
                  <a:srgbClr val="000000"/>
                </a:solidFill>
              </a:rPr>
            </a:br>
            <a:endParaRPr/>
          </a:p>
        </p:txBody>
      </p:sp>
      <p:sp>
        <p:nvSpPr>
          <p:cNvPr id="12" name="TextBox 12"/>
          <p:cNvSpPr txBox="1"/>
          <p:nvPr/>
        </p:nvSpPr>
        <p:spPr bwMode="auto">
          <a:xfrm>
            <a:off x="8301208" y="8146646"/>
            <a:ext cx="3649821" cy="696088"/>
          </a:xfrm>
          <a:prstGeom prst="rect">
            <a:avLst/>
          </a:prstGeom>
        </p:spPr>
        <p:txBody>
          <a:bodyPr lIns="0" tIns="0" rIns="0" bIns="0" rtlCol="0" anchor="t">
            <a:spAutoFit/>
          </a:bodyPr>
          <a:lstStyle/>
          <a:p>
            <a:pPr algn="ctr">
              <a:lnSpc>
                <a:spcPts val="2800"/>
              </a:lnSpc>
              <a:spcBef>
                <a:spcPts val="0"/>
              </a:spcBef>
              <a:defRPr/>
            </a:pPr>
            <a:r>
              <a:rPr lang="en-US" sz="2000">
                <a:solidFill>
                  <a:srgbClr val="000000"/>
                </a:solidFill>
              </a:rPr>
              <a:t>Genfer Flüchtlingskonvention</a:t>
            </a:r>
            <a:br>
              <a:rPr lang="en-US" sz="2000">
                <a:solidFill>
                  <a:srgbClr val="000000"/>
                </a:solidFill>
              </a:rPr>
            </a:br>
            <a:endParaRPr/>
          </a:p>
        </p:txBody>
      </p:sp>
      <p:sp>
        <p:nvSpPr>
          <p:cNvPr id="13" name="TextBox 13"/>
          <p:cNvSpPr txBox="1"/>
          <p:nvPr/>
        </p:nvSpPr>
        <p:spPr bwMode="auto">
          <a:xfrm>
            <a:off x="5793859" y="8934045"/>
            <a:ext cx="5382940" cy="1055161"/>
          </a:xfrm>
          <a:prstGeom prst="rect">
            <a:avLst/>
          </a:prstGeom>
        </p:spPr>
        <p:txBody>
          <a:bodyPr lIns="0" tIns="0" rIns="0" bIns="0" rtlCol="0" anchor="t">
            <a:spAutoFit/>
          </a:bodyPr>
          <a:lstStyle/>
          <a:p>
            <a:pPr>
              <a:lnSpc>
                <a:spcPts val="2800"/>
              </a:lnSpc>
              <a:spcBef>
                <a:spcPts val="0"/>
              </a:spcBef>
              <a:defRPr/>
            </a:pPr>
            <a:r>
              <a:rPr lang="en-US" sz="2000">
                <a:solidFill>
                  <a:srgbClr val="000000"/>
                </a:solidFill>
              </a:rPr>
              <a:t>Übereinkommen zur Beseitigung jeder Form von Diskriminierung der Frau (CEDAW)</a:t>
            </a:r>
            <a:br>
              <a:rPr lang="en-US" sz="2000">
                <a:solidFill>
                  <a:srgbClr val="000000"/>
                </a:solidFill>
              </a:rPr>
            </a:br>
            <a:endParaRPr/>
          </a:p>
        </p:txBody>
      </p:sp>
      <p:sp>
        <p:nvSpPr>
          <p:cNvPr id="14" name="TextBox 14"/>
          <p:cNvSpPr txBox="1"/>
          <p:nvPr/>
        </p:nvSpPr>
        <p:spPr bwMode="auto">
          <a:xfrm>
            <a:off x="1517407" y="8490354"/>
            <a:ext cx="5274627" cy="696088"/>
          </a:xfrm>
          <a:prstGeom prst="rect">
            <a:avLst/>
          </a:prstGeom>
        </p:spPr>
        <p:txBody>
          <a:bodyPr lIns="0" tIns="0" rIns="0" bIns="0" rtlCol="0" anchor="t">
            <a:spAutoFit/>
          </a:bodyPr>
          <a:lstStyle/>
          <a:p>
            <a:pPr algn="ctr">
              <a:lnSpc>
                <a:spcPts val="2800"/>
              </a:lnSpc>
              <a:spcBef>
                <a:spcPts val="0"/>
              </a:spcBef>
              <a:defRPr/>
            </a:pPr>
            <a:r>
              <a:rPr lang="en-US" sz="2000">
                <a:solidFill>
                  <a:srgbClr val="000000"/>
                </a:solidFill>
              </a:rPr>
              <a:t>UN-Kinderrechtskonvention</a:t>
            </a:r>
            <a:br>
              <a:rPr lang="en-US" sz="2000">
                <a:solidFill>
                  <a:srgbClr val="000000"/>
                </a:solidFill>
              </a:rPr>
            </a:br>
            <a:endParaRPr/>
          </a:p>
        </p:txBody>
      </p:sp>
      <p:sp>
        <p:nvSpPr>
          <p:cNvPr id="15" name="TextBox 15"/>
          <p:cNvSpPr txBox="1"/>
          <p:nvPr/>
        </p:nvSpPr>
        <p:spPr bwMode="auto">
          <a:xfrm>
            <a:off x="1900416" y="6883717"/>
            <a:ext cx="4798740" cy="1414233"/>
          </a:xfrm>
          <a:prstGeom prst="rect">
            <a:avLst/>
          </a:prstGeom>
        </p:spPr>
        <p:txBody>
          <a:bodyPr lIns="0" tIns="0" rIns="0" bIns="0" rtlCol="0" anchor="t">
            <a:spAutoFit/>
          </a:bodyPr>
          <a:lstStyle/>
          <a:p>
            <a:pPr>
              <a:lnSpc>
                <a:spcPts val="2800"/>
              </a:lnSpc>
              <a:spcBef>
                <a:spcPts val="0"/>
              </a:spcBef>
              <a:defRPr/>
            </a:pPr>
            <a:r>
              <a:rPr lang="en-US" sz="2000">
                <a:solidFill>
                  <a:srgbClr val="000000"/>
                </a:solidFill>
              </a:rPr>
              <a:t>Übereinkommen der Vereinten Nationen über die Rechte von Menschen mit Behinderungen (BRK)</a:t>
            </a:r>
            <a:br>
              <a:rPr lang="en-US" sz="2000">
                <a:solidFill>
                  <a:srgbClr val="000000"/>
                </a:solidFill>
              </a:rPr>
            </a:br>
            <a:endParaRPr/>
          </a:p>
        </p:txBody>
      </p:sp>
      <p:sp>
        <p:nvSpPr>
          <p:cNvPr id="16" name="TextBox 16"/>
          <p:cNvSpPr txBox="1"/>
          <p:nvPr/>
        </p:nvSpPr>
        <p:spPr bwMode="auto">
          <a:xfrm>
            <a:off x="1596601" y="5181523"/>
            <a:ext cx="3095285" cy="1414233"/>
          </a:xfrm>
          <a:prstGeom prst="rect">
            <a:avLst/>
          </a:prstGeom>
        </p:spPr>
        <p:txBody>
          <a:bodyPr lIns="0" tIns="0" rIns="0" bIns="0" rtlCol="0" anchor="t">
            <a:spAutoFit/>
          </a:bodyPr>
          <a:lstStyle/>
          <a:p>
            <a:pPr>
              <a:lnSpc>
                <a:spcPts val="2800"/>
              </a:lnSpc>
              <a:spcBef>
                <a:spcPts val="0"/>
              </a:spcBef>
              <a:defRPr/>
            </a:pPr>
            <a:r>
              <a:rPr lang="en-US" sz="2000">
                <a:solidFill>
                  <a:srgbClr val="000000"/>
                </a:solidFill>
              </a:rPr>
              <a:t>Internationaler Pakt über wirtschaftliche, soziale und kulturelle Rechte</a:t>
            </a:r>
            <a:br>
              <a:rPr lang="en-US" sz="2000">
                <a:solidFill>
                  <a:srgbClr val="000000"/>
                </a:solidFill>
              </a:rPr>
            </a:br>
            <a:endParaRPr/>
          </a:p>
        </p:txBody>
      </p:sp>
      <p:sp>
        <p:nvSpPr>
          <p:cNvPr id="17" name="TextBox 17"/>
          <p:cNvSpPr txBox="1"/>
          <p:nvPr/>
        </p:nvSpPr>
        <p:spPr bwMode="auto">
          <a:xfrm>
            <a:off x="1813229" y="2331932"/>
            <a:ext cx="4237899" cy="1414233"/>
          </a:xfrm>
          <a:prstGeom prst="rect">
            <a:avLst/>
          </a:prstGeom>
        </p:spPr>
        <p:txBody>
          <a:bodyPr lIns="0" tIns="0" rIns="0" bIns="0" rtlCol="0" anchor="t">
            <a:spAutoFit/>
          </a:bodyPr>
          <a:lstStyle/>
          <a:p>
            <a:pPr>
              <a:lnSpc>
                <a:spcPts val="2800"/>
              </a:lnSpc>
              <a:spcBef>
                <a:spcPts val="0"/>
              </a:spcBef>
              <a:defRPr/>
            </a:pPr>
            <a:r>
              <a:rPr lang="en-US" sz="2000">
                <a:solidFill>
                  <a:srgbClr val="000000"/>
                </a:solidFill>
              </a:rPr>
              <a:t>Internationales Übereinkommen zur Beseitigung jeder Form von Rassendiskriminierung</a:t>
            </a:r>
            <a:br>
              <a:rPr lang="en-US" sz="2000">
                <a:solidFill>
                  <a:srgbClr val="000000"/>
                </a:solidFill>
              </a:rPr>
            </a:br>
            <a:endParaRPr/>
          </a:p>
        </p:txBody>
      </p:sp>
      <p:sp>
        <p:nvSpPr>
          <p:cNvPr id="18" name="TextBox 18"/>
          <p:cNvSpPr txBox="1"/>
          <p:nvPr/>
        </p:nvSpPr>
        <p:spPr bwMode="auto">
          <a:xfrm>
            <a:off x="1252393" y="3863568"/>
            <a:ext cx="3670073" cy="1055161"/>
          </a:xfrm>
          <a:prstGeom prst="rect">
            <a:avLst/>
          </a:prstGeom>
        </p:spPr>
        <p:txBody>
          <a:bodyPr lIns="0" tIns="0" rIns="0" bIns="0" rtlCol="0" anchor="t">
            <a:spAutoFit/>
          </a:bodyPr>
          <a:lstStyle/>
          <a:p>
            <a:pPr>
              <a:lnSpc>
                <a:spcPts val="2800"/>
              </a:lnSpc>
              <a:spcBef>
                <a:spcPts val="0"/>
              </a:spcBef>
              <a:defRPr/>
            </a:pPr>
            <a:r>
              <a:rPr lang="en-US" sz="2000">
                <a:solidFill>
                  <a:srgbClr val="000000"/>
                </a:solidFill>
              </a:rPr>
              <a:t>Internationaler Pakt über bürgerliche und politische Rechte</a:t>
            </a:r>
            <a:br>
              <a:rPr lang="en-US" sz="2000">
                <a:solidFill>
                  <a:srgbClr val="000000"/>
                </a:solidFill>
              </a:rPr>
            </a:br>
            <a:endParaRPr/>
          </a:p>
        </p:txBody>
      </p:sp>
      <p:sp>
        <p:nvSpPr>
          <p:cNvPr id="20" name="TextBox 20"/>
          <p:cNvSpPr txBox="1"/>
          <p:nvPr/>
        </p:nvSpPr>
        <p:spPr bwMode="auto">
          <a:xfrm>
            <a:off x="10315802" y="9515070"/>
            <a:ext cx="5403567" cy="411266"/>
          </a:xfrm>
          <a:prstGeom prst="rect">
            <a:avLst/>
          </a:prstGeom>
        </p:spPr>
        <p:txBody>
          <a:bodyPr lIns="0" tIns="0" rIns="0" bIns="0" rtlCol="0" anchor="t">
            <a:spAutoFit/>
          </a:bodyPr>
          <a:lstStyle/>
          <a:p>
            <a:pPr>
              <a:lnSpc>
                <a:spcPts val="1680"/>
              </a:lnSpc>
              <a:defRPr/>
            </a:pPr>
            <a:r>
              <a:rPr lang="en-US" sz="900">
                <a:solidFill>
                  <a:srgbClr val="000000"/>
                </a:solidFill>
                <a:latin typeface="Canva Sans"/>
              </a:rPr>
              <a:t>Quelle: Marcus Osei &amp; Hartmut Reiners, ARIC-NRW e.V., Seminarreihe zur Antidiskriminierungsarbeit für Bundesverband Netzwerke von Mirgant*innenorganisationen (NeMO)</a:t>
            </a:r>
            <a:endParaRPr lang="en-US" sz="900"/>
          </a:p>
        </p:txBody>
      </p:sp>
      <p:cxnSp>
        <p:nvCxnSpPr>
          <p:cNvPr id="21" name="Straight Connector 20"/>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3"/>
          <a:stretch/>
        </p:blipFill>
        <p:spPr bwMode="auto">
          <a:xfrm>
            <a:off x="14401803" y="8210312"/>
            <a:ext cx="3886197" cy="20766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1224643" y="425655"/>
            <a:ext cx="13857838" cy="2539157"/>
            <a:chOff x="0" y="0"/>
            <a:chExt cx="18477117" cy="3385543"/>
          </a:xfrm>
        </p:grpSpPr>
        <p:sp>
          <p:nvSpPr>
            <p:cNvPr id="3" name="TextBox 3"/>
            <p:cNvSpPr txBox="1"/>
            <p:nvPr/>
          </p:nvSpPr>
          <p:spPr bwMode="auto">
            <a:xfrm>
              <a:off x="0" y="0"/>
              <a:ext cx="18477117" cy="3385543"/>
            </a:xfrm>
            <a:prstGeom prst="rect">
              <a:avLst/>
            </a:prstGeom>
            <a:grpFill/>
          </p:spPr>
          <p:txBody>
            <a:bodyPr lIns="0" tIns="0" rIns="0" bIns="0" rtlCol="0" anchor="t">
              <a:spAutoFit/>
            </a:bodyPr>
            <a:lstStyle/>
            <a:p>
              <a:pPr algn="ctr">
                <a:lnSpc>
                  <a:spcPts val="6595"/>
                </a:lnSpc>
                <a:defRPr/>
              </a:pPr>
              <a:r>
                <a:rPr lang="en-US" sz="6200">
                  <a:solidFill>
                    <a:srgbClr val="0C45A6"/>
                  </a:solidFill>
                </a:rPr>
                <a:t>NATIONALE RAHMENBEDINGUNGEN GEGEN DISKRIMINIERUNG</a:t>
              </a:r>
              <a:br>
                <a:rPr lang="en-US" sz="6200">
                  <a:solidFill>
                    <a:srgbClr val="0C45A6"/>
                  </a:solidFill>
                </a:rPr>
              </a:br>
              <a:endParaRPr/>
            </a:p>
          </p:txBody>
        </p:sp>
        <p:sp>
          <p:nvSpPr>
            <p:cNvPr id="4" name="AutoShape 4"/>
            <p:cNvSpPr/>
            <p:nvPr/>
          </p:nvSpPr>
          <p:spPr bwMode="auto">
            <a:xfrm>
              <a:off x="8716157" y="3229586"/>
              <a:ext cx="1044803" cy="144381"/>
            </a:xfrm>
            <a:prstGeom prst="rect">
              <a:avLst/>
            </a:prstGeom>
            <a:solidFill>
              <a:srgbClr val="0C45A6"/>
            </a:solidFill>
          </p:spPr>
        </p:sp>
      </p:grpSp>
      <p:sp>
        <p:nvSpPr>
          <p:cNvPr id="7" name="TextBox 7"/>
          <p:cNvSpPr txBox="1"/>
          <p:nvPr/>
        </p:nvSpPr>
        <p:spPr bwMode="auto">
          <a:xfrm>
            <a:off x="12796737" y="4762500"/>
            <a:ext cx="3976098" cy="689291"/>
          </a:xfrm>
          <a:prstGeom prst="rect">
            <a:avLst/>
          </a:prstGeom>
        </p:spPr>
        <p:txBody>
          <a:bodyPr lIns="0" tIns="0" rIns="0" bIns="0" rtlCol="0" anchor="t">
            <a:spAutoFit/>
          </a:bodyPr>
          <a:lstStyle/>
          <a:p>
            <a:pPr>
              <a:lnSpc>
                <a:spcPts val="2800"/>
              </a:lnSpc>
              <a:defRPr/>
            </a:pPr>
            <a:r>
              <a:rPr lang="en-US" sz="1600" dirty="0">
                <a:solidFill>
                  <a:srgbClr val="000000"/>
                </a:solidFill>
              </a:rPr>
              <a:t/>
            </a:r>
            <a:br>
              <a:rPr lang="en-US" sz="1600" dirty="0">
                <a:solidFill>
                  <a:srgbClr val="000000"/>
                </a:solidFill>
              </a:rPr>
            </a:br>
            <a:endParaRPr dirty="0"/>
          </a:p>
        </p:txBody>
      </p:sp>
      <p:sp>
        <p:nvSpPr>
          <p:cNvPr id="8" name="TextBox 8"/>
          <p:cNvSpPr txBox="1"/>
          <p:nvPr/>
        </p:nvSpPr>
        <p:spPr bwMode="auto">
          <a:xfrm>
            <a:off x="796607" y="3002065"/>
            <a:ext cx="9304950" cy="1318951"/>
          </a:xfrm>
          <a:prstGeom prst="rect">
            <a:avLst/>
          </a:prstGeom>
        </p:spPr>
        <p:txBody>
          <a:bodyPr lIns="0" tIns="0" rIns="0" bIns="0" rtlCol="0" anchor="t">
            <a:spAutoFit/>
          </a:bodyPr>
          <a:lstStyle/>
          <a:p>
            <a:pPr>
              <a:lnSpc>
                <a:spcPts val="3500"/>
              </a:lnSpc>
              <a:defRPr/>
            </a:pPr>
            <a:r>
              <a:rPr lang="en-US" sz="2500">
                <a:solidFill>
                  <a:srgbClr val="000000"/>
                </a:solidFill>
              </a:rPr>
              <a:t>Wo Sie Hilfe bekommen, wenn Sie sich diskriminiert fühlen (nach EU-Land):</a:t>
            </a:r>
            <a:br>
              <a:rPr lang="en-US" sz="2500">
                <a:solidFill>
                  <a:srgbClr val="000000"/>
                </a:solidFill>
              </a:rPr>
            </a:br>
            <a:endParaRPr/>
          </a:p>
        </p:txBody>
      </p:sp>
      <p:sp>
        <p:nvSpPr>
          <p:cNvPr id="9" name="TextBox 9"/>
          <p:cNvSpPr txBox="1"/>
          <p:nvPr/>
        </p:nvSpPr>
        <p:spPr bwMode="auto">
          <a:xfrm>
            <a:off x="796607" y="3846615"/>
            <a:ext cx="10147618" cy="421269"/>
          </a:xfrm>
          <a:prstGeom prst="rect">
            <a:avLst/>
          </a:prstGeom>
        </p:spPr>
        <p:txBody>
          <a:bodyPr lIns="0" tIns="0" rIns="0" bIns="0" rtlCol="0" anchor="t">
            <a:spAutoFit/>
          </a:bodyPr>
          <a:lstStyle/>
          <a:p>
            <a:pPr>
              <a:lnSpc>
                <a:spcPts val="3500"/>
              </a:lnSpc>
              <a:defRPr/>
            </a:pPr>
            <a:r>
              <a:rPr lang="en-US" sz="2500" dirty="0">
                <a:solidFill>
                  <a:srgbClr val="000000"/>
                </a:solidFill>
                <a:hlinkClick r:id="rId2"/>
              </a:rPr>
              <a:t>https://fra.europa.eu/de/about-fundamental-rights/where-to-turn</a:t>
            </a:r>
            <a:endParaRPr dirty="0"/>
          </a:p>
        </p:txBody>
      </p:sp>
      <p:sp>
        <p:nvSpPr>
          <p:cNvPr id="10" name="TextBox 10"/>
          <p:cNvSpPr txBox="1"/>
          <p:nvPr/>
        </p:nvSpPr>
        <p:spPr bwMode="auto">
          <a:xfrm>
            <a:off x="796607" y="9056686"/>
            <a:ext cx="10412388" cy="846386"/>
          </a:xfrm>
          <a:prstGeom prst="rect">
            <a:avLst/>
          </a:prstGeom>
        </p:spPr>
        <p:txBody>
          <a:bodyPr lIns="0" tIns="0" rIns="0" bIns="0" rtlCol="0" anchor="t">
            <a:spAutoFit/>
          </a:bodyPr>
          <a:lstStyle/>
          <a:p>
            <a:pPr>
              <a:lnSpc>
                <a:spcPts val="3500"/>
              </a:lnSpc>
              <a:defRPr/>
            </a:pPr>
            <a:r>
              <a:rPr lang="en-US" sz="2500" dirty="0">
                <a:solidFill>
                  <a:srgbClr val="FF1616"/>
                </a:solidFill>
              </a:rPr>
              <a:t/>
            </a:r>
            <a:br>
              <a:rPr lang="en-US" sz="2500" dirty="0">
                <a:solidFill>
                  <a:srgbClr val="FF1616"/>
                </a:solidFill>
              </a:rPr>
            </a:br>
            <a:endParaRPr dirty="0"/>
          </a:p>
        </p:txBody>
      </p:sp>
      <p:sp>
        <p:nvSpPr>
          <p:cNvPr id="11" name="TextBox 11"/>
          <p:cNvSpPr txBox="1"/>
          <p:nvPr/>
        </p:nvSpPr>
        <p:spPr bwMode="auto">
          <a:xfrm>
            <a:off x="796607" y="4937125"/>
            <a:ext cx="11147175" cy="1318951"/>
          </a:xfrm>
          <a:prstGeom prst="rect">
            <a:avLst/>
          </a:prstGeom>
        </p:spPr>
        <p:txBody>
          <a:bodyPr lIns="0" tIns="0" rIns="0" bIns="0" rtlCol="0" anchor="t">
            <a:spAutoFit/>
          </a:bodyPr>
          <a:lstStyle/>
          <a:p>
            <a:pPr>
              <a:lnSpc>
                <a:spcPts val="3500"/>
              </a:lnSpc>
              <a:defRPr/>
            </a:pPr>
            <a:r>
              <a:rPr lang="en-US" sz="2500">
                <a:solidFill>
                  <a:srgbClr val="000000"/>
                </a:solidFill>
              </a:rPr>
              <a:t>Broschüre Schutz vor Diskriminierung: Ein Leitfaden für geflüchtete Personen und Neuzugewanderte</a:t>
            </a:r>
            <a:br>
              <a:rPr lang="en-US" sz="2500">
                <a:solidFill>
                  <a:srgbClr val="000000"/>
                </a:solidFill>
              </a:rPr>
            </a:br>
            <a:endParaRPr/>
          </a:p>
        </p:txBody>
      </p:sp>
      <p:sp>
        <p:nvSpPr>
          <p:cNvPr id="12" name="TextBox 12"/>
          <p:cNvSpPr txBox="1"/>
          <p:nvPr/>
        </p:nvSpPr>
        <p:spPr bwMode="auto">
          <a:xfrm>
            <a:off x="796607" y="5854699"/>
            <a:ext cx="9871393" cy="696088"/>
          </a:xfrm>
          <a:prstGeom prst="rect">
            <a:avLst/>
          </a:prstGeom>
        </p:spPr>
        <p:txBody>
          <a:bodyPr wrap="square" lIns="0" tIns="0" rIns="0" bIns="0" rtlCol="0" anchor="t">
            <a:spAutoFit/>
          </a:bodyPr>
          <a:lstStyle/>
          <a:p>
            <a:pPr>
              <a:lnSpc>
                <a:spcPts val="2800"/>
              </a:lnSpc>
              <a:spcBef>
                <a:spcPts val="0"/>
              </a:spcBef>
              <a:defRPr/>
            </a:pPr>
            <a:r>
              <a:rPr lang="en-US" sz="2000" dirty="0">
                <a:solidFill>
                  <a:srgbClr val="000000"/>
                </a:solidFill>
                <a:hlinkClick r:id="rId3"/>
              </a:rPr>
              <a:t>https://www.antidiskriminierungsstelle.de/SharedDocs/downloads/DE/publikationen/Refugees/fluechtlingsbroschuere_englisch.pdf?__blob=publicationFile&amp;v=5</a:t>
            </a:r>
            <a:endParaRPr dirty="0"/>
          </a:p>
        </p:txBody>
      </p:sp>
      <p:sp>
        <p:nvSpPr>
          <p:cNvPr id="13" name="TextBox 13"/>
          <p:cNvSpPr txBox="1"/>
          <p:nvPr/>
        </p:nvSpPr>
        <p:spPr bwMode="auto">
          <a:xfrm>
            <a:off x="796607" y="6890990"/>
            <a:ext cx="6457633" cy="897682"/>
          </a:xfrm>
          <a:prstGeom prst="rect">
            <a:avLst/>
          </a:prstGeom>
        </p:spPr>
        <p:txBody>
          <a:bodyPr lIns="0" tIns="0" rIns="0" bIns="0" rtlCol="0" anchor="t">
            <a:spAutoFit/>
          </a:bodyPr>
          <a:lstStyle/>
          <a:p>
            <a:pPr>
              <a:lnSpc>
                <a:spcPts val="3500"/>
              </a:lnSpc>
              <a:defRPr/>
            </a:pPr>
            <a:r>
              <a:rPr lang="en-US" sz="2500" dirty="0">
                <a:solidFill>
                  <a:srgbClr val="000000"/>
                </a:solidFill>
              </a:rPr>
              <a:t>Die </a:t>
            </a:r>
            <a:r>
              <a:rPr lang="en-US" sz="2500" dirty="0" err="1">
                <a:solidFill>
                  <a:srgbClr val="000000"/>
                </a:solidFill>
              </a:rPr>
              <a:t>Antidiskriminierungsstelle</a:t>
            </a:r>
            <a:r>
              <a:rPr lang="en-US" sz="2500" dirty="0">
                <a:solidFill>
                  <a:srgbClr val="000000"/>
                </a:solidFill>
              </a:rPr>
              <a:t> des </a:t>
            </a:r>
            <a:r>
              <a:rPr lang="en-US" sz="2500" dirty="0" err="1">
                <a:solidFill>
                  <a:srgbClr val="000000"/>
                </a:solidFill>
              </a:rPr>
              <a:t>Bundes</a:t>
            </a:r>
            <a:r>
              <a:rPr lang="en-US" sz="2500" dirty="0">
                <a:solidFill>
                  <a:srgbClr val="000000"/>
                </a:solidFill>
              </a:rPr>
              <a:t/>
            </a:r>
            <a:br>
              <a:rPr lang="en-US" sz="2500" dirty="0">
                <a:solidFill>
                  <a:srgbClr val="000000"/>
                </a:solidFill>
              </a:rPr>
            </a:br>
            <a:endParaRPr dirty="0"/>
          </a:p>
        </p:txBody>
      </p:sp>
      <p:sp>
        <p:nvSpPr>
          <p:cNvPr id="14" name="TextBox 14"/>
          <p:cNvSpPr txBox="1"/>
          <p:nvPr/>
        </p:nvSpPr>
        <p:spPr bwMode="auto">
          <a:xfrm>
            <a:off x="796607" y="7272336"/>
            <a:ext cx="10147618" cy="1318951"/>
          </a:xfrm>
          <a:prstGeom prst="rect">
            <a:avLst/>
          </a:prstGeom>
        </p:spPr>
        <p:txBody>
          <a:bodyPr lIns="0" tIns="0" rIns="0" bIns="0" rtlCol="0" anchor="t">
            <a:spAutoFit/>
          </a:bodyPr>
          <a:lstStyle/>
          <a:p>
            <a:pPr>
              <a:lnSpc>
                <a:spcPts val="3500"/>
              </a:lnSpc>
              <a:defRPr/>
            </a:pPr>
            <a:r>
              <a:rPr lang="en-US" sz="2500" dirty="0">
                <a:solidFill>
                  <a:srgbClr val="000000"/>
                </a:solidFill>
                <a:hlinkClick r:id="rId4"/>
              </a:rPr>
              <a:t>https://www.antidiskriminierungsstelle.de/SharedDocs/downloads/DE/publikationen/Flyer/die_antidiskriminierungsstelle_stellt_sich_vor_englisch_barrierefrei.pdf?__blob=publicationFile&amp;v=3</a:t>
            </a:r>
            <a:endParaRPr dirty="0"/>
          </a:p>
        </p:txBody>
      </p:sp>
      <p:cxnSp>
        <p:nvCxnSpPr>
          <p:cNvPr id="15" name="Straight Connector 14"/>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a:stretch/>
        </p:blipFill>
        <p:spPr bwMode="auto">
          <a:xfrm>
            <a:off x="14401803" y="8210312"/>
            <a:ext cx="3886197" cy="207668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Picture 2"/>
          <p:cNvPicPr>
            <a:picLocks noChangeAspect="1"/>
          </p:cNvPicPr>
          <p:nvPr/>
        </p:nvPicPr>
        <p:blipFill>
          <a:blip r:embed="rId2"/>
          <a:stretch/>
        </p:blipFill>
        <p:spPr bwMode="auto">
          <a:xfrm>
            <a:off x="8570789" y="7781422"/>
            <a:ext cx="644826" cy="394956"/>
          </a:xfrm>
          <a:prstGeom prst="rect">
            <a:avLst/>
          </a:prstGeom>
        </p:spPr>
      </p:pic>
      <p:pic>
        <p:nvPicPr>
          <p:cNvPr id="3" name="Picture 3"/>
          <p:cNvPicPr>
            <a:picLocks noChangeAspect="1"/>
          </p:cNvPicPr>
          <p:nvPr/>
        </p:nvPicPr>
        <p:blipFill>
          <a:blip r:embed="rId3"/>
          <a:stretch/>
        </p:blipFill>
        <p:spPr bwMode="auto">
          <a:xfrm>
            <a:off x="1118734" y="7704138"/>
            <a:ext cx="581467" cy="581467"/>
          </a:xfrm>
          <a:prstGeom prst="rect">
            <a:avLst/>
          </a:prstGeom>
        </p:spPr>
      </p:pic>
      <p:pic>
        <p:nvPicPr>
          <p:cNvPr id="4" name="Picture 4"/>
          <p:cNvPicPr>
            <a:picLocks noChangeAspect="1"/>
          </p:cNvPicPr>
          <p:nvPr/>
        </p:nvPicPr>
        <p:blipFill>
          <a:blip r:embed="rId4"/>
          <a:stretch/>
        </p:blipFill>
        <p:spPr bwMode="auto">
          <a:xfrm>
            <a:off x="1092721" y="8601843"/>
            <a:ext cx="711653" cy="571924"/>
          </a:xfrm>
          <a:prstGeom prst="rect">
            <a:avLst/>
          </a:prstGeom>
        </p:spPr>
      </p:pic>
      <p:pic>
        <p:nvPicPr>
          <p:cNvPr id="5" name="Picture 5"/>
          <p:cNvPicPr>
            <a:picLocks noChangeAspect="1"/>
          </p:cNvPicPr>
          <p:nvPr/>
        </p:nvPicPr>
        <p:blipFill>
          <a:blip r:embed="rId5"/>
          <a:stretch/>
        </p:blipFill>
        <p:spPr bwMode="auto">
          <a:xfrm>
            <a:off x="8570789" y="8386255"/>
            <a:ext cx="499885" cy="714122"/>
          </a:xfrm>
          <a:prstGeom prst="rect">
            <a:avLst/>
          </a:prstGeom>
        </p:spPr>
      </p:pic>
      <p:pic>
        <p:nvPicPr>
          <p:cNvPr id="6" name="Picture 6"/>
          <p:cNvPicPr>
            <a:picLocks noChangeAspect="1"/>
          </p:cNvPicPr>
          <p:nvPr/>
        </p:nvPicPr>
        <p:blipFill>
          <a:blip r:embed="rId6">
            <a:alphaModFix amt="63000"/>
          </a:blip>
          <a:stretch/>
        </p:blipFill>
        <p:spPr bwMode="auto">
          <a:xfrm>
            <a:off x="11292462" y="1192520"/>
            <a:ext cx="3434049" cy="2847139"/>
          </a:xfrm>
          <a:prstGeom prst="rect">
            <a:avLst/>
          </a:prstGeom>
        </p:spPr>
      </p:pic>
      <p:sp>
        <p:nvSpPr>
          <p:cNvPr id="7" name="TextBox 7"/>
          <p:cNvSpPr txBox="1"/>
          <p:nvPr/>
        </p:nvSpPr>
        <p:spPr bwMode="auto">
          <a:xfrm>
            <a:off x="1357508" y="349512"/>
            <a:ext cx="16145468" cy="1674305"/>
          </a:xfrm>
          <a:prstGeom prst="rect">
            <a:avLst/>
          </a:prstGeom>
        </p:spPr>
        <p:txBody>
          <a:bodyPr lIns="0" tIns="0" rIns="0" bIns="0" rtlCol="0" anchor="t">
            <a:spAutoFit/>
          </a:bodyPr>
          <a:lstStyle/>
          <a:p>
            <a:pPr>
              <a:lnSpc>
                <a:spcPts val="3190"/>
              </a:lnSpc>
              <a:defRPr/>
            </a:pPr>
            <a:r>
              <a:rPr lang="en-US" sz="4000">
                <a:solidFill>
                  <a:srgbClr val="0C45A6"/>
                </a:solidFill>
              </a:rPr>
              <a:t>METHODE : STRUKTURELLE DISKRIMINIERUNG: MECHANISMEN, PRAKTIKEN, FUNKTIONEN (ÜBER VERSCHIEDENE FORMEN DER DISKRIMINIERUNG SPRECHEN)</a:t>
            </a:r>
            <a:br>
              <a:rPr lang="en-US" sz="4000">
                <a:solidFill>
                  <a:srgbClr val="0C45A6"/>
                </a:solidFill>
              </a:rPr>
            </a:br>
            <a:endParaRPr/>
          </a:p>
        </p:txBody>
      </p:sp>
      <p:sp>
        <p:nvSpPr>
          <p:cNvPr id="8" name="TextBox 8"/>
          <p:cNvSpPr txBox="1"/>
          <p:nvPr/>
        </p:nvSpPr>
        <p:spPr bwMode="auto">
          <a:xfrm>
            <a:off x="9733941" y="7839062"/>
            <a:ext cx="1194911" cy="213360"/>
          </a:xfrm>
          <a:prstGeom prst="rect">
            <a:avLst/>
          </a:prstGeom>
        </p:spPr>
        <p:txBody>
          <a:bodyPr lIns="0" tIns="0" rIns="0" bIns="0" rtlCol="0" anchor="t">
            <a:spAutoFit/>
          </a:bodyPr>
          <a:lstStyle/>
          <a:p>
            <a:pPr algn="ctr">
              <a:lnSpc>
                <a:spcPts val="1620"/>
              </a:lnSpc>
              <a:spcBef>
                <a:spcPts val="0"/>
              </a:spcBef>
              <a:defRPr/>
            </a:pPr>
            <a:r>
              <a:rPr lang="en-US" sz="1500">
                <a:solidFill>
                  <a:srgbClr val="000000"/>
                </a:solidFill>
              </a:rPr>
              <a:t>3-30 People </a:t>
            </a:r>
            <a:endParaRPr/>
          </a:p>
        </p:txBody>
      </p:sp>
      <p:sp>
        <p:nvSpPr>
          <p:cNvPr id="9" name="TextBox 9"/>
          <p:cNvSpPr txBox="1"/>
          <p:nvPr/>
        </p:nvSpPr>
        <p:spPr bwMode="auto">
          <a:xfrm>
            <a:off x="3581528" y="4710462"/>
            <a:ext cx="51275" cy="213360"/>
          </a:xfrm>
          <a:prstGeom prst="rect">
            <a:avLst/>
          </a:prstGeom>
        </p:spPr>
        <p:txBody>
          <a:bodyPr lIns="0" tIns="0" rIns="0" bIns="0" rtlCol="0" anchor="t">
            <a:spAutoFit/>
          </a:bodyPr>
          <a:lstStyle/>
          <a:p>
            <a:pPr algn="ctr">
              <a:lnSpc>
                <a:spcPts val="1620"/>
              </a:lnSpc>
              <a:spcBef>
                <a:spcPts val="0"/>
              </a:spcBef>
              <a:defRPr/>
            </a:pPr>
            <a:r>
              <a:rPr lang="en-US" sz="1500">
                <a:solidFill>
                  <a:srgbClr val="000000"/>
                </a:solidFill>
                <a:latin typeface="Montserrat Bold"/>
              </a:rPr>
              <a:t> </a:t>
            </a:r>
            <a:endParaRPr/>
          </a:p>
        </p:txBody>
      </p:sp>
      <p:sp>
        <p:nvSpPr>
          <p:cNvPr id="10" name="TextBox 10"/>
          <p:cNvSpPr txBox="1"/>
          <p:nvPr/>
        </p:nvSpPr>
        <p:spPr bwMode="auto">
          <a:xfrm>
            <a:off x="2151168" y="7672195"/>
            <a:ext cx="5353386" cy="820738"/>
          </a:xfrm>
          <a:prstGeom prst="rect">
            <a:avLst/>
          </a:prstGeom>
        </p:spPr>
        <p:txBody>
          <a:bodyPr lIns="0" tIns="0" rIns="0" bIns="0" rtlCol="0" anchor="t">
            <a:spAutoFit/>
          </a:bodyPr>
          <a:lstStyle/>
          <a:p>
            <a:pPr>
              <a:lnSpc>
                <a:spcPts val="1620"/>
              </a:lnSpc>
              <a:spcBef>
                <a:spcPts val="0"/>
              </a:spcBef>
              <a:defRPr/>
            </a:pPr>
            <a:r>
              <a:rPr lang="en-US" sz="1500">
                <a:solidFill>
                  <a:srgbClr val="000000"/>
                </a:solidFill>
              </a:rPr>
              <a:t>20 Minuten bis 40 Minuten Gruppenarbeit</a:t>
            </a:r>
          </a:p>
          <a:p>
            <a:pPr>
              <a:lnSpc>
                <a:spcPts val="1620"/>
              </a:lnSpc>
              <a:spcBef>
                <a:spcPts val="0"/>
              </a:spcBef>
              <a:defRPr/>
            </a:pPr>
            <a:r>
              <a:rPr lang="en-US" sz="1500">
                <a:solidFill>
                  <a:srgbClr val="000000"/>
                </a:solidFill>
              </a:rPr>
              <a:t>ca. 15 bis 20 Minuten Präsentation , a. 5 Minuten pro Arbeitsgruppe, Auswertung ca. 10 Minuten </a:t>
            </a:r>
            <a:br>
              <a:rPr lang="en-US" sz="1500">
                <a:solidFill>
                  <a:srgbClr val="000000"/>
                </a:solidFill>
              </a:rPr>
            </a:br>
            <a:endParaRPr/>
          </a:p>
        </p:txBody>
      </p:sp>
      <p:sp>
        <p:nvSpPr>
          <p:cNvPr id="11" name="TextBox 11"/>
          <p:cNvSpPr txBox="1"/>
          <p:nvPr/>
        </p:nvSpPr>
        <p:spPr bwMode="auto">
          <a:xfrm>
            <a:off x="1987561" y="8484824"/>
            <a:ext cx="6168027" cy="1025922"/>
          </a:xfrm>
          <a:prstGeom prst="rect">
            <a:avLst/>
          </a:prstGeom>
        </p:spPr>
        <p:txBody>
          <a:bodyPr lIns="0" tIns="0" rIns="0" bIns="0" rtlCol="0" anchor="t">
            <a:spAutoFit/>
          </a:bodyPr>
          <a:lstStyle/>
          <a:p>
            <a:pPr marL="323850" lvl="1" indent="-161925">
              <a:lnSpc>
                <a:spcPts val="1620"/>
              </a:lnSpc>
              <a:buFont typeface="Arial"/>
              <a:buChar char="•"/>
              <a:defRPr/>
            </a:pPr>
            <a:r>
              <a:rPr lang="en-US" sz="1500">
                <a:solidFill>
                  <a:srgbClr val="000000"/>
                </a:solidFill>
              </a:rPr>
              <a:t>Förderung der Diskussion von Konzepten</a:t>
            </a:r>
            <a:br>
              <a:rPr lang="en-US" sz="1500">
                <a:solidFill>
                  <a:srgbClr val="000000"/>
                </a:solidFill>
              </a:rPr>
            </a:br>
            <a:r>
              <a:rPr lang="en-US" sz="1500">
                <a:solidFill>
                  <a:srgbClr val="000000"/>
                </a:solidFill>
              </a:rPr>
              <a:t>Anregung von Austausch- und Kommunikationsprozessen zwischen mehreren Personen</a:t>
            </a:r>
            <a:br>
              <a:rPr lang="en-US" sz="1500">
                <a:solidFill>
                  <a:srgbClr val="000000"/>
                </a:solidFill>
              </a:rPr>
            </a:br>
            <a:r>
              <a:rPr lang="en-US" sz="1500">
                <a:solidFill>
                  <a:srgbClr val="000000"/>
                </a:solidFill>
              </a:rPr>
              <a:t>Konzepte klären und definieren</a:t>
            </a:r>
            <a:br>
              <a:rPr lang="en-US" sz="1500">
                <a:solidFill>
                  <a:srgbClr val="000000"/>
                </a:solidFill>
              </a:rPr>
            </a:br>
            <a:endParaRPr/>
          </a:p>
        </p:txBody>
      </p:sp>
      <p:sp>
        <p:nvSpPr>
          <p:cNvPr id="12" name="TextBox 12"/>
          <p:cNvSpPr txBox="1"/>
          <p:nvPr/>
        </p:nvSpPr>
        <p:spPr bwMode="auto">
          <a:xfrm>
            <a:off x="9482567" y="8681112"/>
            <a:ext cx="5311610" cy="820738"/>
          </a:xfrm>
          <a:prstGeom prst="rect">
            <a:avLst/>
          </a:prstGeom>
        </p:spPr>
        <p:txBody>
          <a:bodyPr lIns="0" tIns="0" rIns="0" bIns="0" rtlCol="0" anchor="t">
            <a:spAutoFit/>
          </a:bodyPr>
          <a:lstStyle/>
          <a:p>
            <a:pPr>
              <a:lnSpc>
                <a:spcPts val="1620"/>
              </a:lnSpc>
              <a:spcBef>
                <a:spcPts val="0"/>
              </a:spcBef>
              <a:defRPr/>
            </a:pPr>
            <a:r>
              <a:rPr lang="en-US" sz="1500">
                <a:solidFill>
                  <a:srgbClr val="000000"/>
                </a:solidFill>
              </a:rPr>
              <a:t>Flipchartpapier oder anderes großes Papier (A2) für Gruppenarbeiten, breite Stifte, Klebeband/Stifte oder Pinnwand mit Stecknadeln.</a:t>
            </a:r>
            <a:br>
              <a:rPr lang="en-US" sz="1500">
                <a:solidFill>
                  <a:srgbClr val="000000"/>
                </a:solidFill>
              </a:rPr>
            </a:br>
            <a:endParaRPr/>
          </a:p>
        </p:txBody>
      </p:sp>
      <p:sp>
        <p:nvSpPr>
          <p:cNvPr id="13" name="TextBox 13"/>
          <p:cNvSpPr txBox="1"/>
          <p:nvPr/>
        </p:nvSpPr>
        <p:spPr bwMode="auto">
          <a:xfrm>
            <a:off x="4643844" y="1606909"/>
            <a:ext cx="5090097" cy="692497"/>
          </a:xfrm>
          <a:prstGeom prst="rect">
            <a:avLst/>
          </a:prstGeom>
        </p:spPr>
        <p:txBody>
          <a:bodyPr wrap="square" lIns="0" tIns="0" rIns="0" bIns="0" rtlCol="0" anchor="t">
            <a:spAutoFit/>
          </a:bodyPr>
          <a:lstStyle/>
          <a:p>
            <a:pPr algn="ctr">
              <a:lnSpc>
                <a:spcPts val="2691"/>
              </a:lnSpc>
              <a:spcBef>
                <a:spcPts val="0"/>
              </a:spcBef>
              <a:defRPr/>
            </a:pPr>
            <a:r>
              <a:rPr lang="en-US" sz="2500">
                <a:solidFill>
                  <a:srgbClr val="000000"/>
                </a:solidFill>
              </a:rPr>
              <a:t>Beschreibung der Methode:</a:t>
            </a:r>
            <a:br>
              <a:rPr lang="en-US" sz="2500">
                <a:solidFill>
                  <a:srgbClr val="000000"/>
                </a:solidFill>
              </a:rPr>
            </a:br>
            <a:endParaRPr/>
          </a:p>
        </p:txBody>
      </p:sp>
      <p:sp>
        <p:nvSpPr>
          <p:cNvPr id="14" name="TextBox 14"/>
          <p:cNvSpPr txBox="1"/>
          <p:nvPr/>
        </p:nvSpPr>
        <p:spPr bwMode="auto">
          <a:xfrm>
            <a:off x="13226561" y="3730817"/>
            <a:ext cx="8739873" cy="4827668"/>
          </a:xfrm>
          <a:prstGeom prst="rect">
            <a:avLst/>
          </a:prstGeom>
        </p:spPr>
        <p:txBody>
          <a:bodyPr lIns="0" tIns="0" rIns="0" bIns="0" rtlCol="0" anchor="t">
            <a:spAutoFit/>
          </a:bodyPr>
          <a:lstStyle/>
          <a:p>
            <a:pPr>
              <a:lnSpc>
                <a:spcPts val="2100"/>
              </a:lnSpc>
              <a:spcBef>
                <a:spcPts val="0"/>
              </a:spcBef>
              <a:defRPr/>
            </a:pPr>
            <a:r>
              <a:rPr lang="en-US" sz="1500" dirty="0">
                <a:solidFill>
                  <a:srgbClr val="000000"/>
                </a:solidFill>
              </a:rPr>
              <a:t>3. </a:t>
            </a:r>
            <a:r>
              <a:rPr lang="en-US" sz="1500" dirty="0" err="1">
                <a:solidFill>
                  <a:srgbClr val="000000"/>
                </a:solidFill>
              </a:rPr>
              <a:t>Hintergründe</a:t>
            </a:r>
            <a:r>
              <a:rPr lang="en-US" sz="1500" dirty="0">
                <a:solidFill>
                  <a:srgbClr val="000000"/>
                </a:solidFill>
              </a:rPr>
              <a:t> </a:t>
            </a:r>
            <a:endParaRPr dirty="0"/>
          </a:p>
          <a:p>
            <a:pPr>
              <a:lnSpc>
                <a:spcPts val="2100"/>
              </a:lnSpc>
              <a:spcBef>
                <a:spcPts val="0"/>
              </a:spcBef>
              <a:defRPr/>
            </a:pPr>
            <a:endParaRPr lang="en-US" sz="1500" dirty="0">
              <a:solidFill>
                <a:srgbClr val="000000"/>
              </a:solidFill>
            </a:endParaRPr>
          </a:p>
          <a:p>
            <a:pPr>
              <a:lnSpc>
                <a:spcPts val="2100"/>
              </a:lnSpc>
              <a:spcBef>
                <a:spcPts val="0"/>
              </a:spcBef>
              <a:defRPr/>
            </a:pPr>
            <a:r>
              <a:rPr lang="en-US" sz="1500" dirty="0" err="1">
                <a:solidFill>
                  <a:srgbClr val="000000"/>
                </a:solidFill>
              </a:rPr>
              <a:t>Historische</a:t>
            </a:r>
            <a:r>
              <a:rPr lang="en-US" sz="1500" dirty="0">
                <a:solidFill>
                  <a:srgbClr val="000000"/>
                </a:solidFill>
              </a:rPr>
              <a:t> </a:t>
            </a:r>
            <a:r>
              <a:rPr lang="en-US" sz="1500" dirty="0" err="1">
                <a:solidFill>
                  <a:srgbClr val="000000"/>
                </a:solidFill>
              </a:rPr>
              <a:t>Verankerung</a:t>
            </a:r>
            <a:r>
              <a:rPr lang="en-US" sz="1500" dirty="0">
                <a:solidFill>
                  <a:srgbClr val="000000"/>
                </a:solidFill>
              </a:rPr>
              <a:t> von </a:t>
            </a:r>
            <a:r>
              <a:rPr lang="en-US" sz="1500" dirty="0" err="1">
                <a:solidFill>
                  <a:srgbClr val="000000"/>
                </a:solidFill>
              </a:rPr>
              <a:t>Stereotypen</a:t>
            </a:r>
            <a:r>
              <a:rPr lang="en-US" sz="1500" dirty="0">
                <a:solidFill>
                  <a:srgbClr val="000000"/>
                </a:solidFill>
              </a:rPr>
              <a:t> </a:t>
            </a:r>
            <a:br>
              <a:rPr lang="en-US" sz="1500" dirty="0">
                <a:solidFill>
                  <a:srgbClr val="000000"/>
                </a:solidFill>
              </a:rPr>
            </a:br>
            <a:r>
              <a:rPr lang="en-US" sz="1500" dirty="0">
                <a:solidFill>
                  <a:srgbClr val="000000"/>
                </a:solidFill>
              </a:rPr>
              <a:t>in der </a:t>
            </a:r>
            <a:r>
              <a:rPr lang="en-US" sz="1500" dirty="0" err="1">
                <a:solidFill>
                  <a:srgbClr val="000000"/>
                </a:solidFill>
              </a:rPr>
              <a:t>Diskriminierungsmatrix</a:t>
            </a:r>
            <a:r>
              <a:rPr lang="en-US" sz="1500" dirty="0">
                <a:solidFill>
                  <a:srgbClr val="000000"/>
                </a:solidFill>
              </a:rPr>
              <a:t>,</a:t>
            </a:r>
            <a:endParaRPr dirty="0"/>
          </a:p>
          <a:p>
            <a:pPr>
              <a:lnSpc>
                <a:spcPts val="2100"/>
              </a:lnSpc>
              <a:spcBef>
                <a:spcPts val="0"/>
              </a:spcBef>
              <a:defRPr/>
            </a:pPr>
            <a:r>
              <a:rPr lang="en-US" sz="1500" dirty="0">
                <a:solidFill>
                  <a:srgbClr val="000000"/>
                </a:solidFill>
              </a:rPr>
              <a:t>die </a:t>
            </a:r>
            <a:r>
              <a:rPr lang="en-US" sz="1500" dirty="0" err="1">
                <a:solidFill>
                  <a:srgbClr val="000000"/>
                </a:solidFill>
              </a:rPr>
              <a:t>Teil</a:t>
            </a:r>
            <a:r>
              <a:rPr lang="en-US" sz="1500" dirty="0">
                <a:solidFill>
                  <a:srgbClr val="000000"/>
                </a:solidFill>
              </a:rPr>
              <a:t> von </a:t>
            </a:r>
            <a:r>
              <a:rPr lang="en-US" sz="1500" dirty="0" err="1">
                <a:solidFill>
                  <a:srgbClr val="000000"/>
                </a:solidFill>
              </a:rPr>
              <a:t>aktuellen</a:t>
            </a:r>
            <a:r>
              <a:rPr lang="en-US" sz="1500" dirty="0">
                <a:solidFill>
                  <a:srgbClr val="000000"/>
                </a:solidFill>
              </a:rPr>
              <a:t> </a:t>
            </a:r>
            <a:r>
              <a:rPr lang="en-US" sz="1500" dirty="0" err="1">
                <a:solidFill>
                  <a:srgbClr val="000000"/>
                </a:solidFill>
              </a:rPr>
              <a:t>Formen</a:t>
            </a:r>
            <a:r>
              <a:rPr lang="en-US" sz="1500" dirty="0">
                <a:solidFill>
                  <a:srgbClr val="000000"/>
                </a:solidFill>
              </a:rPr>
              <a:t> </a:t>
            </a:r>
            <a:r>
              <a:rPr lang="en-US" sz="1500" dirty="0" err="1">
                <a:solidFill>
                  <a:srgbClr val="000000"/>
                </a:solidFill>
              </a:rPr>
              <a:t>struktureller</a:t>
            </a:r>
            <a:r>
              <a:rPr lang="en-US" sz="1500" dirty="0">
                <a:solidFill>
                  <a:srgbClr val="000000"/>
                </a:solidFill>
              </a:rPr>
              <a:t> </a:t>
            </a:r>
            <a:r>
              <a:rPr lang="en-US" sz="1500" dirty="0" err="1">
                <a:solidFill>
                  <a:srgbClr val="000000"/>
                </a:solidFill>
              </a:rPr>
              <a:t>Diskriminierung</a:t>
            </a:r>
            <a:r>
              <a:rPr lang="en-US" sz="1500" dirty="0">
                <a:solidFill>
                  <a:srgbClr val="000000"/>
                </a:solidFill>
              </a:rPr>
              <a:t> </a:t>
            </a:r>
            <a:r>
              <a:rPr lang="en-US" sz="1500" dirty="0" err="1">
                <a:solidFill>
                  <a:srgbClr val="000000"/>
                </a:solidFill>
              </a:rPr>
              <a:t>sind</a:t>
            </a:r>
            <a:r>
              <a:rPr lang="en-US" sz="1500" dirty="0">
                <a:solidFill>
                  <a:srgbClr val="000000"/>
                </a:solidFill>
              </a:rPr>
              <a:t> </a:t>
            </a:r>
            <a:br>
              <a:rPr lang="en-US" sz="1500" dirty="0">
                <a:solidFill>
                  <a:srgbClr val="000000"/>
                </a:solidFill>
              </a:rPr>
            </a:br>
            <a:endParaRPr dirty="0"/>
          </a:p>
          <a:p>
            <a:pPr>
              <a:lnSpc>
                <a:spcPts val="2100"/>
              </a:lnSpc>
              <a:spcBef>
                <a:spcPts val="0"/>
              </a:spcBef>
              <a:defRPr/>
            </a:pPr>
            <a:r>
              <a:rPr lang="en-US" sz="1500" dirty="0" err="1">
                <a:solidFill>
                  <a:srgbClr val="000000"/>
                </a:solidFill>
              </a:rPr>
              <a:t>Weltanschauungen</a:t>
            </a:r>
            <a:r>
              <a:rPr lang="en-US" sz="1500" dirty="0">
                <a:solidFill>
                  <a:srgbClr val="000000"/>
                </a:solidFill>
              </a:rPr>
              <a:t>, </a:t>
            </a:r>
            <a:r>
              <a:rPr lang="en-US" sz="1500" dirty="0" err="1">
                <a:solidFill>
                  <a:srgbClr val="000000"/>
                </a:solidFill>
              </a:rPr>
              <a:t>denen</a:t>
            </a:r>
            <a:r>
              <a:rPr lang="en-US" sz="1500" dirty="0">
                <a:solidFill>
                  <a:srgbClr val="000000"/>
                </a:solidFill>
              </a:rPr>
              <a:t> </a:t>
            </a:r>
            <a:br>
              <a:rPr lang="en-US" sz="1500" dirty="0">
                <a:solidFill>
                  <a:srgbClr val="000000"/>
                </a:solidFill>
              </a:rPr>
            </a:br>
            <a:r>
              <a:rPr lang="en-US" sz="1500" dirty="0" err="1">
                <a:solidFill>
                  <a:srgbClr val="000000"/>
                </a:solidFill>
              </a:rPr>
              <a:t>Konzepte</a:t>
            </a:r>
            <a:r>
              <a:rPr lang="en-US" sz="1500" dirty="0">
                <a:solidFill>
                  <a:srgbClr val="000000"/>
                </a:solidFill>
              </a:rPr>
              <a:t> von </a:t>
            </a:r>
            <a:r>
              <a:rPr lang="en-US" sz="1500" dirty="0" err="1">
                <a:solidFill>
                  <a:srgbClr val="000000"/>
                </a:solidFill>
              </a:rPr>
              <a:t>Wahrheit</a:t>
            </a:r>
            <a:r>
              <a:rPr lang="en-US" sz="1500" dirty="0">
                <a:solidFill>
                  <a:srgbClr val="000000"/>
                </a:solidFill>
              </a:rPr>
              <a:t>, Einheit und </a:t>
            </a:r>
            <a:r>
              <a:rPr lang="en-US" sz="1500" dirty="0" err="1">
                <a:solidFill>
                  <a:srgbClr val="000000"/>
                </a:solidFill>
              </a:rPr>
              <a:t>Totalität</a:t>
            </a:r>
            <a:r>
              <a:rPr lang="en-US" sz="1500" dirty="0">
                <a:solidFill>
                  <a:srgbClr val="000000"/>
                </a:solidFill>
              </a:rPr>
              <a:t> </a:t>
            </a:r>
            <a:br>
              <a:rPr lang="en-US" sz="1500" dirty="0">
                <a:solidFill>
                  <a:srgbClr val="000000"/>
                </a:solidFill>
              </a:rPr>
            </a:br>
            <a:r>
              <a:rPr lang="en-US" sz="1500" dirty="0" err="1">
                <a:solidFill>
                  <a:srgbClr val="000000"/>
                </a:solidFill>
              </a:rPr>
              <a:t>zu</a:t>
            </a:r>
            <a:r>
              <a:rPr lang="en-US" sz="1500" dirty="0">
                <a:solidFill>
                  <a:srgbClr val="000000"/>
                </a:solidFill>
              </a:rPr>
              <a:t> </a:t>
            </a:r>
            <a:r>
              <a:rPr lang="en-US" sz="1500" dirty="0" err="1">
                <a:solidFill>
                  <a:srgbClr val="000000"/>
                </a:solidFill>
              </a:rPr>
              <a:t>Grunde</a:t>
            </a:r>
            <a:r>
              <a:rPr lang="en-US" sz="1500" dirty="0">
                <a:solidFill>
                  <a:srgbClr val="000000"/>
                </a:solidFill>
              </a:rPr>
              <a:t> </a:t>
            </a:r>
            <a:r>
              <a:rPr lang="en-US" sz="1500" dirty="0" err="1">
                <a:solidFill>
                  <a:srgbClr val="000000"/>
                </a:solidFill>
              </a:rPr>
              <a:t>liegen</a:t>
            </a:r>
            <a:r>
              <a:rPr lang="en-US" sz="1500" dirty="0">
                <a:solidFill>
                  <a:srgbClr val="000000"/>
                </a:solidFill>
              </a:rPr>
              <a:t/>
            </a:r>
            <a:br>
              <a:rPr lang="en-US" sz="1500" dirty="0">
                <a:solidFill>
                  <a:srgbClr val="000000"/>
                </a:solidFill>
              </a:rPr>
            </a:br>
            <a:endParaRPr dirty="0"/>
          </a:p>
          <a:p>
            <a:pPr>
              <a:lnSpc>
                <a:spcPts val="2100"/>
              </a:lnSpc>
              <a:spcBef>
                <a:spcPts val="0"/>
              </a:spcBef>
              <a:defRPr/>
            </a:pPr>
            <a:r>
              <a:rPr lang="en-US" sz="1500" dirty="0" err="1">
                <a:solidFill>
                  <a:srgbClr val="000000"/>
                </a:solidFill>
              </a:rPr>
              <a:t>Soziale</a:t>
            </a:r>
            <a:r>
              <a:rPr lang="en-US" sz="1500" dirty="0">
                <a:solidFill>
                  <a:srgbClr val="000000"/>
                </a:solidFill>
              </a:rPr>
              <a:t>, </a:t>
            </a:r>
            <a:r>
              <a:rPr lang="en-US" sz="1500" dirty="0" err="1">
                <a:solidFill>
                  <a:srgbClr val="000000"/>
                </a:solidFill>
              </a:rPr>
              <a:t>strukturell</a:t>
            </a:r>
            <a:r>
              <a:rPr lang="en-US" sz="1500" dirty="0">
                <a:solidFill>
                  <a:srgbClr val="000000"/>
                </a:solidFill>
              </a:rPr>
              <a:t> </a:t>
            </a:r>
            <a:r>
              <a:rPr lang="en-US" sz="1500" dirty="0" err="1">
                <a:solidFill>
                  <a:srgbClr val="000000"/>
                </a:solidFill>
              </a:rPr>
              <a:t>verankerte</a:t>
            </a:r>
            <a:r>
              <a:rPr lang="en-US" sz="1500" dirty="0">
                <a:solidFill>
                  <a:srgbClr val="000000"/>
                </a:solidFill>
              </a:rPr>
              <a:t> </a:t>
            </a:r>
            <a:r>
              <a:rPr lang="en-US" sz="1500" dirty="0" err="1">
                <a:solidFill>
                  <a:srgbClr val="000000"/>
                </a:solidFill>
              </a:rPr>
              <a:t>Hegemonie</a:t>
            </a:r>
            <a:r>
              <a:rPr lang="en-US" sz="1500" dirty="0">
                <a:solidFill>
                  <a:srgbClr val="000000"/>
                </a:solidFill>
              </a:rPr>
              <a:t> </a:t>
            </a:r>
            <a:br>
              <a:rPr lang="en-US" sz="1500" dirty="0">
                <a:solidFill>
                  <a:srgbClr val="000000"/>
                </a:solidFill>
              </a:rPr>
            </a:br>
            <a:r>
              <a:rPr lang="en-US" sz="1500" dirty="0">
                <a:solidFill>
                  <a:srgbClr val="000000"/>
                </a:solidFill>
              </a:rPr>
              <a:t>(</a:t>
            </a:r>
            <a:r>
              <a:rPr lang="en-US" sz="1500" dirty="0" err="1">
                <a:solidFill>
                  <a:srgbClr val="000000"/>
                </a:solidFill>
              </a:rPr>
              <a:t>Vorherrschaft</a:t>
            </a:r>
            <a:r>
              <a:rPr lang="en-US" sz="1500" dirty="0">
                <a:solidFill>
                  <a:srgbClr val="000000"/>
                </a:solidFill>
              </a:rPr>
              <a:t>) </a:t>
            </a:r>
            <a:r>
              <a:rPr lang="en-US" sz="1500" dirty="0" err="1">
                <a:solidFill>
                  <a:srgbClr val="000000"/>
                </a:solidFill>
              </a:rPr>
              <a:t>im</a:t>
            </a:r>
            <a:r>
              <a:rPr lang="en-US" sz="1500" dirty="0">
                <a:solidFill>
                  <a:srgbClr val="000000"/>
                </a:solidFill>
              </a:rPr>
              <a:t> </a:t>
            </a:r>
            <a:r>
              <a:rPr lang="en-US" sz="1500" dirty="0" err="1">
                <a:solidFill>
                  <a:srgbClr val="000000"/>
                </a:solidFill>
              </a:rPr>
              <a:t>Kontext</a:t>
            </a:r>
            <a:r>
              <a:rPr lang="en-US" sz="1500" dirty="0">
                <a:solidFill>
                  <a:srgbClr val="000000"/>
                </a:solidFill>
              </a:rPr>
              <a:t> von</a:t>
            </a:r>
            <a:br>
              <a:rPr lang="en-US" sz="1500" dirty="0">
                <a:solidFill>
                  <a:srgbClr val="000000"/>
                </a:solidFill>
              </a:rPr>
            </a:br>
            <a:r>
              <a:rPr lang="en-US" sz="1500" dirty="0" err="1">
                <a:solidFill>
                  <a:srgbClr val="000000"/>
                </a:solidFill>
              </a:rPr>
              <a:t>von</a:t>
            </a:r>
            <a:r>
              <a:rPr lang="en-US" sz="1500" dirty="0">
                <a:solidFill>
                  <a:srgbClr val="000000"/>
                </a:solidFill>
              </a:rPr>
              <a:t> </a:t>
            </a:r>
            <a:r>
              <a:rPr lang="en-US" sz="1500" dirty="0" err="1">
                <a:solidFill>
                  <a:srgbClr val="000000"/>
                </a:solidFill>
              </a:rPr>
              <a:t>Macht</a:t>
            </a:r>
            <a:r>
              <a:rPr lang="en-US" sz="1500" dirty="0">
                <a:solidFill>
                  <a:srgbClr val="000000"/>
                </a:solidFill>
              </a:rPr>
              <a:t>- und </a:t>
            </a:r>
            <a:r>
              <a:rPr lang="en-US" sz="1500" dirty="0" err="1">
                <a:solidFill>
                  <a:srgbClr val="000000"/>
                </a:solidFill>
              </a:rPr>
              <a:t>Herrschaftsverhältnissen</a:t>
            </a:r>
            <a:r>
              <a:rPr lang="en-US" sz="1500" dirty="0">
                <a:solidFill>
                  <a:srgbClr val="000000"/>
                </a:solidFill>
              </a:rPr>
              <a:t> </a:t>
            </a:r>
            <a:r>
              <a:rPr lang="en-US" sz="1500" dirty="0" err="1">
                <a:solidFill>
                  <a:srgbClr val="000000"/>
                </a:solidFill>
              </a:rPr>
              <a:t>als</a:t>
            </a:r>
            <a:r>
              <a:rPr lang="en-US" sz="1500" dirty="0">
                <a:solidFill>
                  <a:srgbClr val="000000"/>
                </a:solidFill>
              </a:rPr>
              <a:t/>
            </a:r>
            <a:br>
              <a:rPr lang="en-US" sz="1500" dirty="0">
                <a:solidFill>
                  <a:srgbClr val="000000"/>
                </a:solidFill>
              </a:rPr>
            </a:br>
            <a:r>
              <a:rPr lang="en-US" sz="1500" dirty="0">
                <a:solidFill>
                  <a:srgbClr val="000000"/>
                </a:solidFill>
              </a:rPr>
              <a:t> Standard und Norm </a:t>
            </a:r>
            <a:br>
              <a:rPr lang="en-US" sz="1500" dirty="0">
                <a:solidFill>
                  <a:srgbClr val="000000"/>
                </a:solidFill>
              </a:rPr>
            </a:br>
            <a:r>
              <a:rPr lang="en-US" sz="1500" dirty="0" err="1">
                <a:solidFill>
                  <a:srgbClr val="000000"/>
                </a:solidFill>
              </a:rPr>
              <a:t>Reproduktion</a:t>
            </a:r>
            <a:r>
              <a:rPr lang="en-US" sz="1500" dirty="0">
                <a:solidFill>
                  <a:srgbClr val="000000"/>
                </a:solidFill>
              </a:rPr>
              <a:t> auf  </a:t>
            </a:r>
            <a:r>
              <a:rPr lang="en-US" sz="1500" dirty="0" err="1">
                <a:solidFill>
                  <a:srgbClr val="000000"/>
                </a:solidFill>
              </a:rPr>
              <a:t>individueller</a:t>
            </a:r>
            <a:r>
              <a:rPr lang="en-US" sz="1500" dirty="0">
                <a:solidFill>
                  <a:srgbClr val="000000"/>
                </a:solidFill>
              </a:rPr>
              <a:t>, </a:t>
            </a:r>
            <a:br>
              <a:rPr lang="en-US" sz="1500" dirty="0">
                <a:solidFill>
                  <a:srgbClr val="000000"/>
                </a:solidFill>
              </a:rPr>
            </a:br>
            <a:r>
              <a:rPr lang="en-US" sz="1500" dirty="0" err="1">
                <a:solidFill>
                  <a:srgbClr val="000000"/>
                </a:solidFill>
              </a:rPr>
              <a:t>institutionelle</a:t>
            </a:r>
            <a:r>
              <a:rPr lang="en-US" sz="1500" dirty="0">
                <a:solidFill>
                  <a:srgbClr val="000000"/>
                </a:solidFill>
              </a:rPr>
              <a:t> und </a:t>
            </a:r>
            <a:r>
              <a:rPr lang="en-US" sz="1500" dirty="0" err="1">
                <a:solidFill>
                  <a:srgbClr val="000000"/>
                </a:solidFill>
              </a:rPr>
              <a:t>kulturelle</a:t>
            </a:r>
            <a:r>
              <a:rPr lang="en-US" sz="1500" dirty="0">
                <a:solidFill>
                  <a:srgbClr val="000000"/>
                </a:solidFill>
              </a:rPr>
              <a:t> </a:t>
            </a:r>
            <a:r>
              <a:rPr lang="en-US" sz="1500" dirty="0" err="1">
                <a:solidFill>
                  <a:srgbClr val="000000"/>
                </a:solidFill>
              </a:rPr>
              <a:t>Ebene</a:t>
            </a:r>
            <a:r>
              <a:rPr lang="en-US" sz="1500" dirty="0">
                <a:solidFill>
                  <a:srgbClr val="000000"/>
                </a:solidFill>
              </a:rPr>
              <a:t/>
            </a:r>
            <a:br>
              <a:rPr lang="en-US" sz="1500" dirty="0">
                <a:solidFill>
                  <a:srgbClr val="000000"/>
                </a:solidFill>
              </a:rPr>
            </a:br>
            <a:endParaRPr lang="en-US" sz="1500" dirty="0">
              <a:solidFill>
                <a:srgbClr val="000000"/>
              </a:solidFill>
              <a:latin typeface="Montserrat"/>
            </a:endParaRPr>
          </a:p>
          <a:p>
            <a:pPr>
              <a:lnSpc>
                <a:spcPts val="2100"/>
              </a:lnSpc>
              <a:spcBef>
                <a:spcPts val="0"/>
              </a:spcBef>
              <a:defRPr/>
            </a:pPr>
            <a:endParaRPr lang="en-US" sz="1500" dirty="0">
              <a:solidFill>
                <a:srgbClr val="000000"/>
              </a:solidFill>
              <a:latin typeface="Montserrat"/>
            </a:endParaRPr>
          </a:p>
        </p:txBody>
      </p:sp>
      <p:sp>
        <p:nvSpPr>
          <p:cNvPr id="15" name="TextBox 15"/>
          <p:cNvSpPr txBox="1"/>
          <p:nvPr/>
        </p:nvSpPr>
        <p:spPr bwMode="auto">
          <a:xfrm>
            <a:off x="1385482" y="3730817"/>
            <a:ext cx="6229529" cy="3483711"/>
          </a:xfrm>
          <a:prstGeom prst="rect">
            <a:avLst/>
          </a:prstGeom>
        </p:spPr>
        <p:txBody>
          <a:bodyPr lIns="0" tIns="0" rIns="0" bIns="0" rtlCol="0" anchor="t">
            <a:spAutoFit/>
          </a:bodyPr>
          <a:lstStyle/>
          <a:p>
            <a:pPr algn="just">
              <a:lnSpc>
                <a:spcPts val="2100"/>
              </a:lnSpc>
              <a:defRPr/>
            </a:pPr>
            <a:r>
              <a:rPr lang="en-US" sz="1500" dirty="0">
                <a:solidFill>
                  <a:srgbClr val="000000"/>
                </a:solidFill>
              </a:rPr>
              <a:t>1. </a:t>
            </a:r>
            <a:r>
              <a:rPr lang="en-US" sz="1500" dirty="0" err="1">
                <a:solidFill>
                  <a:srgbClr val="000000"/>
                </a:solidFill>
              </a:rPr>
              <a:t>Mechanismen</a:t>
            </a:r>
            <a:r>
              <a:rPr lang="en-US" sz="1500" dirty="0">
                <a:solidFill>
                  <a:srgbClr val="000000"/>
                </a:solidFill>
              </a:rPr>
              <a:t> und </a:t>
            </a:r>
            <a:r>
              <a:rPr lang="en-US" sz="1500" dirty="0" err="1">
                <a:solidFill>
                  <a:srgbClr val="000000"/>
                </a:solidFill>
              </a:rPr>
              <a:t>Praktiken</a:t>
            </a:r>
            <a:r>
              <a:rPr lang="en-US" sz="1500" dirty="0">
                <a:solidFill>
                  <a:srgbClr val="000000"/>
                </a:solidFill>
              </a:rPr>
              <a:t> </a:t>
            </a:r>
            <a:r>
              <a:rPr lang="en-US" sz="1500" dirty="0" err="1">
                <a:solidFill>
                  <a:srgbClr val="000000"/>
                </a:solidFill>
              </a:rPr>
              <a:t>struktureller</a:t>
            </a:r>
            <a:r>
              <a:rPr lang="en-US" sz="1500" dirty="0">
                <a:solidFill>
                  <a:srgbClr val="000000"/>
                </a:solidFill>
              </a:rPr>
              <a:t> </a:t>
            </a:r>
            <a:r>
              <a:rPr lang="en-US" sz="1500" dirty="0" err="1">
                <a:solidFill>
                  <a:srgbClr val="000000"/>
                </a:solidFill>
              </a:rPr>
              <a:t>Diskriminierung</a:t>
            </a:r>
            <a:r>
              <a:rPr lang="en-US" sz="1500" dirty="0">
                <a:solidFill>
                  <a:srgbClr val="000000"/>
                </a:solidFill>
              </a:rPr>
              <a:t> </a:t>
            </a:r>
            <a:endParaRPr dirty="0"/>
          </a:p>
          <a:p>
            <a:pPr marL="285750" indent="-285750">
              <a:lnSpc>
                <a:spcPts val="2100"/>
              </a:lnSpc>
              <a:buFont typeface="Arial"/>
              <a:buChar char="•"/>
              <a:defRPr/>
            </a:pPr>
            <a:r>
              <a:rPr lang="en-US" sz="1500" dirty="0">
                <a:solidFill>
                  <a:srgbClr val="000000"/>
                </a:solidFill>
              </a:rPr>
              <a:t/>
            </a:r>
            <a:br>
              <a:rPr lang="en-US" sz="1500" dirty="0">
                <a:solidFill>
                  <a:srgbClr val="000000"/>
                </a:solidFill>
              </a:rPr>
            </a:br>
            <a:r>
              <a:rPr lang="en-US" sz="1500" dirty="0">
                <a:solidFill>
                  <a:srgbClr val="000000"/>
                </a:solidFill>
              </a:rPr>
              <a:t>Menschen </a:t>
            </a:r>
            <a:r>
              <a:rPr lang="en-US" sz="1500" dirty="0" err="1">
                <a:solidFill>
                  <a:srgbClr val="000000"/>
                </a:solidFill>
              </a:rPr>
              <a:t>durch</a:t>
            </a:r>
            <a:r>
              <a:rPr lang="en-US" sz="1500" dirty="0">
                <a:solidFill>
                  <a:srgbClr val="000000"/>
                </a:solidFill>
              </a:rPr>
              <a:t> </a:t>
            </a:r>
            <a:r>
              <a:rPr lang="en-US" sz="1500" dirty="0" err="1">
                <a:solidFill>
                  <a:srgbClr val="000000"/>
                </a:solidFill>
              </a:rPr>
              <a:t>Stereotypisierung</a:t>
            </a:r>
            <a:r>
              <a:rPr lang="en-US" sz="1500" dirty="0">
                <a:solidFill>
                  <a:srgbClr val="000000"/>
                </a:solidFill>
              </a:rPr>
              <a:t> </a:t>
            </a:r>
            <a:r>
              <a:rPr lang="en-US" sz="1500" dirty="0" err="1">
                <a:solidFill>
                  <a:srgbClr val="000000"/>
                </a:solidFill>
              </a:rPr>
              <a:t>zum</a:t>
            </a:r>
            <a:r>
              <a:rPr lang="en-US" sz="1500" dirty="0">
                <a:solidFill>
                  <a:srgbClr val="000000"/>
                </a:solidFill>
              </a:rPr>
              <a:t> </a:t>
            </a:r>
            <a:r>
              <a:rPr lang="en-US" sz="1500" dirty="0" err="1">
                <a:solidFill>
                  <a:srgbClr val="000000"/>
                </a:solidFill>
              </a:rPr>
              <a:t>Anderen</a:t>
            </a:r>
            <a:r>
              <a:rPr lang="en-US" sz="1500" dirty="0">
                <a:solidFill>
                  <a:srgbClr val="000000"/>
                </a:solidFill>
              </a:rPr>
              <a:t> </a:t>
            </a:r>
            <a:r>
              <a:rPr lang="en-US" sz="1500" dirty="0" err="1">
                <a:solidFill>
                  <a:srgbClr val="000000"/>
                </a:solidFill>
              </a:rPr>
              <a:t>machen</a:t>
            </a:r>
            <a:r>
              <a:rPr lang="en-US" sz="1500" dirty="0">
                <a:solidFill>
                  <a:srgbClr val="000000"/>
                </a:solidFill>
              </a:rPr>
              <a:t> (Othering) </a:t>
            </a:r>
            <a:br>
              <a:rPr lang="en-US" sz="1500" dirty="0">
                <a:solidFill>
                  <a:srgbClr val="000000"/>
                </a:solidFill>
              </a:rPr>
            </a:br>
            <a:r>
              <a:rPr lang="en-US" sz="1500" dirty="0" err="1" smtClean="0">
                <a:solidFill>
                  <a:srgbClr val="000000"/>
                </a:solidFill>
              </a:rPr>
              <a:t>Zuordnung</a:t>
            </a:r>
            <a:r>
              <a:rPr lang="en-US" sz="1500" dirty="0" smtClean="0">
                <a:solidFill>
                  <a:srgbClr val="000000"/>
                </a:solidFill>
              </a:rPr>
              <a:t> der </a:t>
            </a:r>
            <a:r>
              <a:rPr lang="en-US" sz="1500" dirty="0" err="1">
                <a:solidFill>
                  <a:srgbClr val="000000"/>
                </a:solidFill>
              </a:rPr>
              <a:t>Identität</a:t>
            </a:r>
            <a:r>
              <a:rPr lang="en-US" sz="1500" dirty="0">
                <a:solidFill>
                  <a:srgbClr val="000000"/>
                </a:solidFill>
              </a:rPr>
              <a:t> </a:t>
            </a:r>
            <a:br>
              <a:rPr lang="en-US" sz="1500" dirty="0">
                <a:solidFill>
                  <a:srgbClr val="000000"/>
                </a:solidFill>
              </a:rPr>
            </a:br>
            <a:r>
              <a:rPr lang="en-US" sz="1500" dirty="0" err="1">
                <a:solidFill>
                  <a:srgbClr val="000000"/>
                </a:solidFill>
              </a:rPr>
              <a:t>Abwertungen</a:t>
            </a:r>
            <a:r>
              <a:rPr lang="en-US" sz="1500" dirty="0">
                <a:solidFill>
                  <a:srgbClr val="000000"/>
                </a:solidFill>
              </a:rPr>
              <a:t> </a:t>
            </a:r>
            <a:br>
              <a:rPr lang="en-US" sz="1500" dirty="0">
                <a:solidFill>
                  <a:srgbClr val="000000"/>
                </a:solidFill>
              </a:rPr>
            </a:br>
            <a:r>
              <a:rPr lang="en-US" sz="1500" dirty="0" err="1">
                <a:solidFill>
                  <a:srgbClr val="000000"/>
                </a:solidFill>
              </a:rPr>
              <a:t>Verachtung</a:t>
            </a:r>
            <a:r>
              <a:rPr lang="en-US" sz="1500" dirty="0">
                <a:solidFill>
                  <a:srgbClr val="000000"/>
                </a:solidFill>
              </a:rPr>
              <a:t> </a:t>
            </a:r>
            <a:br>
              <a:rPr lang="en-US" sz="1500" dirty="0">
                <a:solidFill>
                  <a:srgbClr val="000000"/>
                </a:solidFill>
              </a:rPr>
            </a:br>
            <a:r>
              <a:rPr lang="en-US" sz="1500" dirty="0" err="1">
                <a:solidFill>
                  <a:srgbClr val="000000"/>
                </a:solidFill>
              </a:rPr>
              <a:t>Steuerung</a:t>
            </a:r>
            <a:r>
              <a:rPr lang="en-US" sz="1500" dirty="0">
                <a:solidFill>
                  <a:srgbClr val="000000"/>
                </a:solidFill>
              </a:rPr>
              <a:t> </a:t>
            </a:r>
            <a:br>
              <a:rPr lang="en-US" sz="1500" dirty="0">
                <a:solidFill>
                  <a:srgbClr val="000000"/>
                </a:solidFill>
              </a:rPr>
            </a:br>
            <a:r>
              <a:rPr lang="en-US" sz="1500" dirty="0" err="1">
                <a:solidFill>
                  <a:srgbClr val="000000"/>
                </a:solidFill>
              </a:rPr>
              <a:t>Stigmatisierung</a:t>
            </a:r>
            <a:r>
              <a:rPr lang="en-US" sz="1500" dirty="0">
                <a:solidFill>
                  <a:srgbClr val="000000"/>
                </a:solidFill>
              </a:rPr>
              <a:t> </a:t>
            </a:r>
            <a:br>
              <a:rPr lang="en-US" sz="1500" dirty="0">
                <a:solidFill>
                  <a:srgbClr val="000000"/>
                </a:solidFill>
              </a:rPr>
            </a:br>
            <a:r>
              <a:rPr lang="en-US" sz="1500" dirty="0" err="1">
                <a:solidFill>
                  <a:srgbClr val="000000"/>
                </a:solidFill>
              </a:rPr>
              <a:t>Beleidigungen</a:t>
            </a:r>
            <a:r>
              <a:rPr lang="en-US" sz="1500" dirty="0">
                <a:solidFill>
                  <a:srgbClr val="000000"/>
                </a:solidFill>
              </a:rPr>
              <a:t> </a:t>
            </a:r>
            <a:br>
              <a:rPr lang="en-US" sz="1500" dirty="0">
                <a:solidFill>
                  <a:srgbClr val="000000"/>
                </a:solidFill>
              </a:rPr>
            </a:br>
            <a:r>
              <a:rPr lang="en-US" sz="1500" dirty="0" err="1">
                <a:solidFill>
                  <a:srgbClr val="000000"/>
                </a:solidFill>
              </a:rPr>
              <a:t>Verunglimpfung</a:t>
            </a:r>
            <a:r>
              <a:rPr lang="en-US" sz="1500" dirty="0">
                <a:solidFill>
                  <a:srgbClr val="000000"/>
                </a:solidFill>
              </a:rPr>
              <a:t/>
            </a:r>
            <a:br>
              <a:rPr lang="en-US" sz="1500" dirty="0">
                <a:solidFill>
                  <a:srgbClr val="000000"/>
                </a:solidFill>
              </a:rPr>
            </a:br>
            <a:r>
              <a:rPr lang="en-US" sz="1500" dirty="0" err="1">
                <a:solidFill>
                  <a:srgbClr val="000000"/>
                </a:solidFill>
              </a:rPr>
              <a:t>Gewaltanwendung</a:t>
            </a:r>
            <a:r>
              <a:rPr lang="en-US" sz="1500" dirty="0">
                <a:solidFill>
                  <a:srgbClr val="000000"/>
                </a:solidFill>
              </a:rPr>
              <a:t> </a:t>
            </a:r>
            <a:br>
              <a:rPr lang="en-US" sz="1500" dirty="0">
                <a:solidFill>
                  <a:srgbClr val="000000"/>
                </a:solidFill>
              </a:rPr>
            </a:br>
            <a:r>
              <a:rPr lang="en-US" sz="1500" dirty="0" err="1">
                <a:solidFill>
                  <a:srgbClr val="000000"/>
                </a:solidFill>
              </a:rPr>
              <a:t>Respektlosigkeit</a:t>
            </a:r>
            <a:r>
              <a:rPr lang="en-US" sz="1500" dirty="0">
                <a:solidFill>
                  <a:srgbClr val="000000"/>
                </a:solidFill>
              </a:rPr>
              <a:t> </a:t>
            </a:r>
            <a:r>
              <a:rPr lang="en-US" sz="1500" dirty="0" err="1">
                <a:solidFill>
                  <a:srgbClr val="000000"/>
                </a:solidFill>
              </a:rPr>
              <a:t>gegenüber</a:t>
            </a:r>
            <a:r>
              <a:rPr lang="en-US" sz="1500" dirty="0">
                <a:solidFill>
                  <a:srgbClr val="000000"/>
                </a:solidFill>
              </a:rPr>
              <a:t> </a:t>
            </a:r>
            <a:r>
              <a:rPr lang="en-US" sz="1500" dirty="0" err="1">
                <a:solidFill>
                  <a:srgbClr val="000000"/>
                </a:solidFill>
              </a:rPr>
              <a:t>dem</a:t>
            </a:r>
            <a:r>
              <a:rPr lang="en-US" sz="1500" dirty="0">
                <a:solidFill>
                  <a:srgbClr val="000000"/>
                </a:solidFill>
              </a:rPr>
              <a:t> </a:t>
            </a:r>
            <a:r>
              <a:rPr lang="en-US" sz="1500" dirty="0" err="1">
                <a:solidFill>
                  <a:srgbClr val="000000"/>
                </a:solidFill>
              </a:rPr>
              <a:t>Individuum</a:t>
            </a:r>
            <a:r>
              <a:rPr lang="en-US" sz="1500" dirty="0">
                <a:solidFill>
                  <a:srgbClr val="000000"/>
                </a:solidFill>
              </a:rPr>
              <a:t> </a:t>
            </a:r>
            <a:br>
              <a:rPr lang="en-US" sz="1500" dirty="0">
                <a:solidFill>
                  <a:srgbClr val="000000"/>
                </a:solidFill>
              </a:rPr>
            </a:br>
            <a:r>
              <a:rPr lang="en-US" sz="1500" dirty="0" err="1">
                <a:solidFill>
                  <a:srgbClr val="000000"/>
                </a:solidFill>
              </a:rPr>
              <a:t>Anwendung</a:t>
            </a:r>
            <a:r>
              <a:rPr lang="en-US" sz="1500" dirty="0">
                <a:solidFill>
                  <a:srgbClr val="000000"/>
                </a:solidFill>
              </a:rPr>
              <a:t> von </a:t>
            </a:r>
            <a:r>
              <a:rPr lang="en-US" sz="1500" dirty="0" err="1">
                <a:solidFill>
                  <a:srgbClr val="000000"/>
                </a:solidFill>
              </a:rPr>
              <a:t>Zwang</a:t>
            </a:r>
            <a:r>
              <a:rPr lang="en-US" sz="1500" dirty="0">
                <a:solidFill>
                  <a:srgbClr val="000000"/>
                </a:solidFill>
              </a:rPr>
              <a:t> </a:t>
            </a:r>
            <a:endParaRPr lang="en-US" sz="1500" dirty="0">
              <a:solidFill>
                <a:srgbClr val="000000"/>
              </a:solidFill>
              <a:latin typeface="Montserrat"/>
            </a:endParaRPr>
          </a:p>
        </p:txBody>
      </p:sp>
      <p:sp>
        <p:nvSpPr>
          <p:cNvPr id="16" name="TextBox 16"/>
          <p:cNvSpPr txBox="1"/>
          <p:nvPr/>
        </p:nvSpPr>
        <p:spPr bwMode="auto">
          <a:xfrm>
            <a:off x="7780939" y="3711740"/>
            <a:ext cx="4451826" cy="2407197"/>
          </a:xfrm>
          <a:prstGeom prst="rect">
            <a:avLst/>
          </a:prstGeom>
        </p:spPr>
        <p:txBody>
          <a:bodyPr lIns="0" tIns="0" rIns="0" bIns="0" rtlCol="0" anchor="t">
            <a:spAutoFit/>
          </a:bodyPr>
          <a:lstStyle/>
          <a:p>
            <a:pPr>
              <a:lnSpc>
                <a:spcPts val="2100"/>
              </a:lnSpc>
              <a:spcBef>
                <a:spcPts val="0"/>
              </a:spcBef>
              <a:defRPr/>
            </a:pPr>
            <a:r>
              <a:rPr lang="en-US" sz="1500" dirty="0">
                <a:solidFill>
                  <a:srgbClr val="000000"/>
                </a:solidFill>
              </a:rPr>
              <a:t>2. </a:t>
            </a:r>
            <a:r>
              <a:rPr lang="en-US" sz="1500" dirty="0" err="1">
                <a:solidFill>
                  <a:srgbClr val="000000"/>
                </a:solidFill>
              </a:rPr>
              <a:t>Funktionen</a:t>
            </a:r>
            <a:r>
              <a:rPr lang="en-US" sz="1500" dirty="0">
                <a:solidFill>
                  <a:srgbClr val="000000"/>
                </a:solidFill>
              </a:rPr>
              <a:t> </a:t>
            </a:r>
            <a:r>
              <a:rPr lang="en-US" sz="1500" dirty="0" err="1">
                <a:solidFill>
                  <a:srgbClr val="000000"/>
                </a:solidFill>
              </a:rPr>
              <a:t>dieser</a:t>
            </a:r>
            <a:r>
              <a:rPr lang="en-US" sz="1500" dirty="0">
                <a:solidFill>
                  <a:srgbClr val="000000"/>
                </a:solidFill>
              </a:rPr>
              <a:t> </a:t>
            </a:r>
            <a:r>
              <a:rPr lang="en-US" sz="1500" dirty="0" err="1">
                <a:solidFill>
                  <a:srgbClr val="000000"/>
                </a:solidFill>
              </a:rPr>
              <a:t>Praktiken</a:t>
            </a:r>
            <a:r>
              <a:rPr lang="en-US" sz="1500" dirty="0">
                <a:solidFill>
                  <a:srgbClr val="000000"/>
                </a:solidFill>
              </a:rPr>
              <a:t> </a:t>
            </a:r>
            <a:endParaRPr dirty="0"/>
          </a:p>
          <a:p>
            <a:pPr marL="285750" indent="-285750">
              <a:lnSpc>
                <a:spcPts val="2100"/>
              </a:lnSpc>
              <a:spcBef>
                <a:spcPts val="0"/>
              </a:spcBef>
              <a:buFont typeface="Arial"/>
              <a:buChar char="•"/>
              <a:defRPr/>
            </a:pPr>
            <a:r>
              <a:rPr lang="en-US" sz="1500" dirty="0">
                <a:solidFill>
                  <a:srgbClr val="000000"/>
                </a:solidFill>
              </a:rPr>
              <a:t/>
            </a:r>
            <a:br>
              <a:rPr lang="en-US" sz="1500" dirty="0">
                <a:solidFill>
                  <a:srgbClr val="000000"/>
                </a:solidFill>
              </a:rPr>
            </a:br>
            <a:r>
              <a:rPr lang="en-US" sz="1500" dirty="0" err="1">
                <a:solidFill>
                  <a:srgbClr val="000000"/>
                </a:solidFill>
              </a:rPr>
              <a:t>Aufrechterhaltung</a:t>
            </a:r>
            <a:r>
              <a:rPr lang="en-US" sz="1500" dirty="0">
                <a:solidFill>
                  <a:srgbClr val="000000"/>
                </a:solidFill>
              </a:rPr>
              <a:t> der </a:t>
            </a:r>
            <a:r>
              <a:rPr lang="en-US" sz="1500" dirty="0" err="1">
                <a:solidFill>
                  <a:srgbClr val="000000"/>
                </a:solidFill>
              </a:rPr>
              <a:t>eigenen</a:t>
            </a:r>
            <a:r>
              <a:rPr lang="en-US" sz="1500" dirty="0">
                <a:solidFill>
                  <a:srgbClr val="000000"/>
                </a:solidFill>
              </a:rPr>
              <a:t> </a:t>
            </a:r>
            <a:r>
              <a:rPr lang="en-US" sz="1500" dirty="0" err="1">
                <a:solidFill>
                  <a:srgbClr val="000000"/>
                </a:solidFill>
              </a:rPr>
              <a:t>Privilegien</a:t>
            </a:r>
            <a:r>
              <a:rPr lang="en-US" sz="1500" dirty="0">
                <a:solidFill>
                  <a:srgbClr val="000000"/>
                </a:solidFill>
              </a:rPr>
              <a:t> </a:t>
            </a:r>
            <a:br>
              <a:rPr lang="en-US" sz="1500" dirty="0">
                <a:solidFill>
                  <a:srgbClr val="000000"/>
                </a:solidFill>
              </a:rPr>
            </a:br>
            <a:r>
              <a:rPr lang="en-US" sz="1500" dirty="0">
                <a:solidFill>
                  <a:srgbClr val="000000"/>
                </a:solidFill>
              </a:rPr>
              <a:t>Legitimation </a:t>
            </a:r>
            <a:r>
              <a:rPr lang="en-US" sz="1500" dirty="0" err="1">
                <a:solidFill>
                  <a:srgbClr val="000000"/>
                </a:solidFill>
              </a:rPr>
              <a:t>gesellschaftlicher</a:t>
            </a:r>
            <a:r>
              <a:rPr lang="en-US" sz="1500" dirty="0">
                <a:solidFill>
                  <a:srgbClr val="000000"/>
                </a:solidFill>
              </a:rPr>
              <a:t> </a:t>
            </a:r>
            <a:r>
              <a:rPr lang="en-US" sz="1500" dirty="0" err="1">
                <a:solidFill>
                  <a:srgbClr val="000000"/>
                </a:solidFill>
              </a:rPr>
              <a:t>Positionen</a:t>
            </a:r>
            <a:r>
              <a:rPr lang="en-US" sz="1500" dirty="0">
                <a:solidFill>
                  <a:srgbClr val="000000"/>
                </a:solidFill>
              </a:rPr>
              <a:t> </a:t>
            </a:r>
            <a:br>
              <a:rPr lang="en-US" sz="1500" dirty="0">
                <a:solidFill>
                  <a:srgbClr val="000000"/>
                </a:solidFill>
              </a:rPr>
            </a:br>
            <a:r>
              <a:rPr lang="en-US" sz="1500" dirty="0" err="1">
                <a:solidFill>
                  <a:srgbClr val="000000"/>
                </a:solidFill>
              </a:rPr>
              <a:t>Festigung</a:t>
            </a:r>
            <a:r>
              <a:rPr lang="en-US" sz="1500" dirty="0">
                <a:solidFill>
                  <a:srgbClr val="000000"/>
                </a:solidFill>
              </a:rPr>
              <a:t> der </a:t>
            </a:r>
            <a:r>
              <a:rPr lang="en-US" sz="1500" dirty="0" err="1">
                <a:solidFill>
                  <a:srgbClr val="000000"/>
                </a:solidFill>
              </a:rPr>
              <a:t>eigenen</a:t>
            </a:r>
            <a:r>
              <a:rPr lang="en-US" sz="1500" dirty="0">
                <a:solidFill>
                  <a:srgbClr val="000000"/>
                </a:solidFill>
              </a:rPr>
              <a:t> </a:t>
            </a:r>
            <a:r>
              <a:rPr lang="en-US" sz="1500" dirty="0" err="1">
                <a:solidFill>
                  <a:srgbClr val="000000"/>
                </a:solidFill>
              </a:rPr>
              <a:t>Identitäten</a:t>
            </a:r>
            <a:r>
              <a:rPr lang="en-US" sz="1500" dirty="0">
                <a:solidFill>
                  <a:srgbClr val="000000"/>
                </a:solidFill>
              </a:rPr>
              <a:t> </a:t>
            </a:r>
            <a:br>
              <a:rPr lang="en-US" sz="1500" dirty="0">
                <a:solidFill>
                  <a:srgbClr val="000000"/>
                </a:solidFill>
              </a:rPr>
            </a:br>
            <a:r>
              <a:rPr lang="en-US" sz="1500" dirty="0" err="1">
                <a:solidFill>
                  <a:srgbClr val="000000"/>
                </a:solidFill>
              </a:rPr>
              <a:t>Etablierung</a:t>
            </a:r>
            <a:r>
              <a:rPr lang="en-US" sz="1500" dirty="0">
                <a:solidFill>
                  <a:srgbClr val="000000"/>
                </a:solidFill>
              </a:rPr>
              <a:t> </a:t>
            </a:r>
            <a:r>
              <a:rPr lang="en-US" sz="1500" dirty="0" err="1">
                <a:solidFill>
                  <a:srgbClr val="000000"/>
                </a:solidFill>
              </a:rPr>
              <a:t>sozialer</a:t>
            </a:r>
            <a:r>
              <a:rPr lang="en-US" sz="1500" dirty="0">
                <a:solidFill>
                  <a:srgbClr val="000000"/>
                </a:solidFill>
              </a:rPr>
              <a:t> </a:t>
            </a:r>
            <a:r>
              <a:rPr lang="en-US" sz="1500" dirty="0" err="1">
                <a:solidFill>
                  <a:srgbClr val="000000"/>
                </a:solidFill>
              </a:rPr>
              <a:t>Normen</a:t>
            </a:r>
            <a:r>
              <a:rPr lang="en-US" sz="1500" dirty="0">
                <a:solidFill>
                  <a:srgbClr val="000000"/>
                </a:solidFill>
              </a:rPr>
              <a:t> und </a:t>
            </a:r>
            <a:r>
              <a:rPr lang="en-US" sz="1500" dirty="0" err="1">
                <a:solidFill>
                  <a:srgbClr val="000000"/>
                </a:solidFill>
              </a:rPr>
              <a:t>nationaler</a:t>
            </a:r>
            <a:r>
              <a:rPr lang="en-US" sz="1500" dirty="0">
                <a:solidFill>
                  <a:srgbClr val="000000"/>
                </a:solidFill>
              </a:rPr>
              <a:t> </a:t>
            </a:r>
            <a:r>
              <a:rPr lang="en-US" sz="1500" dirty="0" err="1">
                <a:solidFill>
                  <a:srgbClr val="000000"/>
                </a:solidFill>
              </a:rPr>
              <a:t>Normen</a:t>
            </a:r>
            <a:r>
              <a:rPr lang="en-US" sz="1500" dirty="0">
                <a:solidFill>
                  <a:srgbClr val="000000"/>
                </a:solidFill>
              </a:rPr>
              <a:t> und </a:t>
            </a:r>
            <a:r>
              <a:rPr lang="en-US" sz="1500" dirty="0" err="1">
                <a:solidFill>
                  <a:srgbClr val="000000"/>
                </a:solidFill>
              </a:rPr>
              <a:t>gruppenspezifische</a:t>
            </a:r>
            <a:r>
              <a:rPr lang="en-US" sz="1500" dirty="0">
                <a:solidFill>
                  <a:srgbClr val="000000"/>
                </a:solidFill>
              </a:rPr>
              <a:t> </a:t>
            </a:r>
            <a:r>
              <a:rPr lang="en-US" sz="1500" dirty="0" err="1">
                <a:solidFill>
                  <a:srgbClr val="000000"/>
                </a:solidFill>
              </a:rPr>
              <a:t>Homogenität</a:t>
            </a:r>
            <a:r>
              <a:rPr lang="en-US" sz="1500" dirty="0">
                <a:solidFill>
                  <a:srgbClr val="000000"/>
                </a:solidFill>
              </a:rPr>
              <a:t> </a:t>
            </a:r>
            <a:br>
              <a:rPr lang="en-US" sz="1500" dirty="0">
                <a:solidFill>
                  <a:srgbClr val="000000"/>
                </a:solidFill>
              </a:rPr>
            </a:br>
            <a:r>
              <a:rPr lang="en-US" sz="1500" dirty="0" err="1">
                <a:solidFill>
                  <a:srgbClr val="000000"/>
                </a:solidFill>
              </a:rPr>
              <a:t>Aufrechterhaltung</a:t>
            </a:r>
            <a:r>
              <a:rPr lang="en-US" sz="1500" dirty="0">
                <a:solidFill>
                  <a:srgbClr val="000000"/>
                </a:solidFill>
              </a:rPr>
              <a:t> der </a:t>
            </a:r>
            <a:r>
              <a:rPr lang="en-US" sz="1500" dirty="0" err="1">
                <a:solidFill>
                  <a:srgbClr val="000000"/>
                </a:solidFill>
              </a:rPr>
              <a:t>ungleichen</a:t>
            </a:r>
            <a:r>
              <a:rPr lang="en-US" sz="1500" dirty="0">
                <a:solidFill>
                  <a:srgbClr val="000000"/>
                </a:solidFill>
              </a:rPr>
              <a:t> </a:t>
            </a:r>
            <a:r>
              <a:rPr lang="en-US" sz="1500" dirty="0" err="1">
                <a:solidFill>
                  <a:srgbClr val="000000"/>
                </a:solidFill>
              </a:rPr>
              <a:t>Verteilung</a:t>
            </a:r>
            <a:r>
              <a:rPr lang="en-US" sz="1500" dirty="0">
                <a:solidFill>
                  <a:srgbClr val="000000"/>
                </a:solidFill>
              </a:rPr>
              <a:t> der </a:t>
            </a:r>
            <a:r>
              <a:rPr lang="en-US" sz="1500" dirty="0" err="1">
                <a:solidFill>
                  <a:srgbClr val="000000"/>
                </a:solidFill>
              </a:rPr>
              <a:t>Ressourcen</a:t>
            </a:r>
            <a:r>
              <a:rPr lang="en-US" sz="1500" dirty="0">
                <a:solidFill>
                  <a:srgbClr val="000000"/>
                </a:solidFill>
              </a:rPr>
              <a:t>  </a:t>
            </a:r>
            <a:endParaRPr dirty="0"/>
          </a:p>
        </p:txBody>
      </p:sp>
      <p:sp>
        <p:nvSpPr>
          <p:cNvPr id="17" name="TextBox 17"/>
          <p:cNvSpPr txBox="1"/>
          <p:nvPr/>
        </p:nvSpPr>
        <p:spPr bwMode="auto">
          <a:xfrm>
            <a:off x="2674657" y="2427138"/>
            <a:ext cx="8124947" cy="1060675"/>
          </a:xfrm>
          <a:prstGeom prst="rect">
            <a:avLst/>
          </a:prstGeom>
        </p:spPr>
        <p:txBody>
          <a:bodyPr lIns="0" tIns="0" rIns="0" bIns="0" rtlCol="0" anchor="t">
            <a:spAutoFit/>
          </a:bodyPr>
          <a:lstStyle/>
          <a:p>
            <a:pPr>
              <a:lnSpc>
                <a:spcPts val="2100"/>
              </a:lnSpc>
              <a:spcBef>
                <a:spcPts val="0"/>
              </a:spcBef>
              <a:defRPr/>
            </a:pPr>
            <a:r>
              <a:rPr lang="en-US" sz="1500" dirty="0" err="1">
                <a:solidFill>
                  <a:srgbClr val="000000"/>
                </a:solidFill>
              </a:rPr>
              <a:t>Während</a:t>
            </a:r>
            <a:r>
              <a:rPr lang="en-US" sz="1500" dirty="0">
                <a:solidFill>
                  <a:srgbClr val="000000"/>
                </a:solidFill>
              </a:rPr>
              <a:t> </a:t>
            </a:r>
            <a:r>
              <a:rPr lang="en-US" sz="1500" dirty="0" err="1">
                <a:solidFill>
                  <a:srgbClr val="000000"/>
                </a:solidFill>
              </a:rPr>
              <a:t>dieser</a:t>
            </a:r>
            <a:r>
              <a:rPr lang="en-US" sz="1500" dirty="0">
                <a:solidFill>
                  <a:srgbClr val="000000"/>
                </a:solidFill>
              </a:rPr>
              <a:t> </a:t>
            </a:r>
            <a:r>
              <a:rPr lang="en-US" sz="1500" dirty="0" err="1">
                <a:solidFill>
                  <a:srgbClr val="000000"/>
                </a:solidFill>
              </a:rPr>
              <a:t>Übung</a:t>
            </a:r>
            <a:r>
              <a:rPr lang="en-US" sz="1500" dirty="0">
                <a:solidFill>
                  <a:srgbClr val="000000"/>
                </a:solidFill>
              </a:rPr>
              <a:t> </a:t>
            </a:r>
            <a:r>
              <a:rPr lang="en-US" sz="1500" dirty="0" err="1">
                <a:solidFill>
                  <a:srgbClr val="000000"/>
                </a:solidFill>
              </a:rPr>
              <a:t>beschäftigen</a:t>
            </a:r>
            <a:r>
              <a:rPr lang="en-US" sz="1500" dirty="0">
                <a:solidFill>
                  <a:srgbClr val="000000"/>
                </a:solidFill>
              </a:rPr>
              <a:t> </a:t>
            </a:r>
            <a:r>
              <a:rPr lang="en-US" sz="1500" dirty="0" err="1">
                <a:solidFill>
                  <a:srgbClr val="000000"/>
                </a:solidFill>
              </a:rPr>
              <a:t>sich</a:t>
            </a:r>
            <a:r>
              <a:rPr lang="en-US" sz="1500" dirty="0">
                <a:solidFill>
                  <a:srgbClr val="000000"/>
                </a:solidFill>
              </a:rPr>
              <a:t> die </a:t>
            </a:r>
            <a:r>
              <a:rPr lang="en-US" sz="1500" dirty="0" err="1">
                <a:solidFill>
                  <a:srgbClr val="000000"/>
                </a:solidFill>
              </a:rPr>
              <a:t>Teilnehmer:innen</a:t>
            </a:r>
            <a:r>
              <a:rPr lang="en-US" sz="1500" dirty="0">
                <a:solidFill>
                  <a:srgbClr val="000000"/>
                </a:solidFill>
              </a:rPr>
              <a:t> </a:t>
            </a:r>
            <a:r>
              <a:rPr lang="en-US" sz="1500" dirty="0" err="1">
                <a:solidFill>
                  <a:srgbClr val="000000"/>
                </a:solidFill>
              </a:rPr>
              <a:t>mit</a:t>
            </a:r>
            <a:r>
              <a:rPr lang="en-US" sz="1500" dirty="0">
                <a:solidFill>
                  <a:srgbClr val="000000"/>
                </a:solidFill>
              </a:rPr>
              <a:t> </a:t>
            </a:r>
            <a:r>
              <a:rPr lang="en-US" sz="1500" dirty="0" err="1">
                <a:solidFill>
                  <a:srgbClr val="000000"/>
                </a:solidFill>
              </a:rPr>
              <a:t>Mechanismen</a:t>
            </a:r>
            <a:r>
              <a:rPr lang="en-US" sz="1500" dirty="0">
                <a:solidFill>
                  <a:srgbClr val="000000"/>
                </a:solidFill>
              </a:rPr>
              <a:t>, </a:t>
            </a:r>
            <a:r>
              <a:rPr lang="en-US" sz="1500" dirty="0" err="1">
                <a:solidFill>
                  <a:srgbClr val="000000"/>
                </a:solidFill>
              </a:rPr>
              <a:t>Praktiken</a:t>
            </a:r>
            <a:r>
              <a:rPr lang="en-US" sz="1500" dirty="0">
                <a:solidFill>
                  <a:srgbClr val="000000"/>
                </a:solidFill>
              </a:rPr>
              <a:t>, </a:t>
            </a:r>
            <a:r>
              <a:rPr lang="en-US" sz="1500" dirty="0" err="1">
                <a:solidFill>
                  <a:srgbClr val="000000"/>
                </a:solidFill>
              </a:rPr>
              <a:t>Funktionen</a:t>
            </a:r>
            <a:r>
              <a:rPr lang="en-US" sz="1500" dirty="0">
                <a:solidFill>
                  <a:srgbClr val="000000"/>
                </a:solidFill>
              </a:rPr>
              <a:t> und </a:t>
            </a:r>
            <a:r>
              <a:rPr lang="en-US" sz="1500" dirty="0" err="1">
                <a:solidFill>
                  <a:srgbClr val="000000"/>
                </a:solidFill>
              </a:rPr>
              <a:t>Konsequenzen</a:t>
            </a:r>
            <a:r>
              <a:rPr lang="en-US" sz="1500" dirty="0">
                <a:solidFill>
                  <a:srgbClr val="000000"/>
                </a:solidFill>
              </a:rPr>
              <a:t> </a:t>
            </a:r>
            <a:r>
              <a:rPr lang="en-US" sz="1500" dirty="0" err="1">
                <a:solidFill>
                  <a:srgbClr val="000000"/>
                </a:solidFill>
              </a:rPr>
              <a:t>struktureller</a:t>
            </a:r>
            <a:r>
              <a:rPr lang="en-US" sz="1500" dirty="0">
                <a:solidFill>
                  <a:srgbClr val="000000"/>
                </a:solidFill>
              </a:rPr>
              <a:t> </a:t>
            </a:r>
            <a:r>
              <a:rPr lang="en-US" sz="1500" dirty="0" err="1">
                <a:solidFill>
                  <a:srgbClr val="000000"/>
                </a:solidFill>
              </a:rPr>
              <a:t>Diskriminierung</a:t>
            </a:r>
            <a:r>
              <a:rPr lang="en-US" sz="1500" dirty="0">
                <a:solidFill>
                  <a:srgbClr val="000000"/>
                </a:solidFill>
              </a:rPr>
              <a:t>. </a:t>
            </a:r>
            <a:r>
              <a:rPr lang="en-US" sz="1500" dirty="0" err="1">
                <a:solidFill>
                  <a:srgbClr val="000000"/>
                </a:solidFill>
              </a:rPr>
              <a:t>Dazu</a:t>
            </a:r>
            <a:r>
              <a:rPr lang="en-US" sz="1500" dirty="0">
                <a:solidFill>
                  <a:srgbClr val="000000"/>
                </a:solidFill>
              </a:rPr>
              <a:t> </a:t>
            </a:r>
            <a:r>
              <a:rPr lang="en-US" sz="1500" dirty="0" err="1">
                <a:solidFill>
                  <a:srgbClr val="000000"/>
                </a:solidFill>
              </a:rPr>
              <a:t>wird</a:t>
            </a:r>
            <a:r>
              <a:rPr lang="en-US" sz="1500" dirty="0">
                <a:solidFill>
                  <a:srgbClr val="000000"/>
                </a:solidFill>
              </a:rPr>
              <a:t> </a:t>
            </a:r>
            <a:r>
              <a:rPr lang="en-US" sz="1500" dirty="0" err="1">
                <a:solidFill>
                  <a:srgbClr val="000000"/>
                </a:solidFill>
              </a:rPr>
              <a:t>ein</a:t>
            </a:r>
            <a:r>
              <a:rPr lang="en-US" sz="1500" dirty="0">
                <a:solidFill>
                  <a:srgbClr val="000000"/>
                </a:solidFill>
              </a:rPr>
              <a:t> </a:t>
            </a:r>
            <a:r>
              <a:rPr lang="en-US" sz="1500" dirty="0" err="1">
                <a:solidFill>
                  <a:srgbClr val="000000"/>
                </a:solidFill>
              </a:rPr>
              <a:t>Arbeitsblatt</a:t>
            </a:r>
            <a:r>
              <a:rPr lang="en-US" sz="1500" dirty="0">
                <a:solidFill>
                  <a:srgbClr val="000000"/>
                </a:solidFill>
              </a:rPr>
              <a:t> </a:t>
            </a:r>
            <a:r>
              <a:rPr lang="en-US" sz="1500" dirty="0" err="1">
                <a:solidFill>
                  <a:srgbClr val="000000"/>
                </a:solidFill>
              </a:rPr>
              <a:t>ausgehändigt</a:t>
            </a:r>
            <a:r>
              <a:rPr lang="en-US" sz="1500" dirty="0">
                <a:solidFill>
                  <a:srgbClr val="000000"/>
                </a:solidFill>
              </a:rPr>
              <a:t> und </a:t>
            </a:r>
            <a:r>
              <a:rPr lang="en-US" sz="1500" dirty="0" err="1">
                <a:solidFill>
                  <a:srgbClr val="000000"/>
                </a:solidFill>
              </a:rPr>
              <a:t>besprochen</a:t>
            </a:r>
            <a:r>
              <a:rPr lang="en-US" sz="1500" dirty="0">
                <a:solidFill>
                  <a:srgbClr val="000000"/>
                </a:solidFill>
              </a:rPr>
              <a:t>, das </a:t>
            </a:r>
            <a:r>
              <a:rPr lang="en-US" sz="1500" dirty="0" err="1">
                <a:solidFill>
                  <a:srgbClr val="000000"/>
                </a:solidFill>
              </a:rPr>
              <a:t>folgende</a:t>
            </a:r>
            <a:r>
              <a:rPr lang="en-US" sz="1500" dirty="0">
                <a:solidFill>
                  <a:srgbClr val="000000"/>
                </a:solidFill>
              </a:rPr>
              <a:t> </a:t>
            </a:r>
            <a:r>
              <a:rPr lang="en-US" sz="1500" dirty="0" err="1">
                <a:solidFill>
                  <a:srgbClr val="000000"/>
                </a:solidFill>
              </a:rPr>
              <a:t>Punkte</a:t>
            </a:r>
            <a:r>
              <a:rPr lang="en-US" sz="1500" dirty="0">
                <a:solidFill>
                  <a:srgbClr val="000000"/>
                </a:solidFill>
              </a:rPr>
              <a:t> </a:t>
            </a:r>
            <a:r>
              <a:rPr lang="en-US" sz="1500" dirty="0" err="1">
                <a:solidFill>
                  <a:srgbClr val="000000"/>
                </a:solidFill>
              </a:rPr>
              <a:t>enthält</a:t>
            </a:r>
            <a:r>
              <a:rPr lang="en-US" sz="1500" dirty="0">
                <a:solidFill>
                  <a:srgbClr val="000000"/>
                </a:solidFill>
              </a:rPr>
              <a:t>: </a:t>
            </a:r>
            <a:br>
              <a:rPr lang="en-US" sz="1500" dirty="0">
                <a:solidFill>
                  <a:srgbClr val="000000"/>
                </a:solidFill>
              </a:rPr>
            </a:br>
            <a:endParaRPr dirty="0"/>
          </a:p>
        </p:txBody>
      </p:sp>
      <p:sp>
        <p:nvSpPr>
          <p:cNvPr id="18" name="TextBox 18"/>
          <p:cNvSpPr txBox="1"/>
          <p:nvPr/>
        </p:nvSpPr>
        <p:spPr bwMode="auto">
          <a:xfrm>
            <a:off x="11931549" y="1881348"/>
            <a:ext cx="2470254" cy="1076128"/>
          </a:xfrm>
          <a:prstGeom prst="rect">
            <a:avLst/>
          </a:prstGeom>
        </p:spPr>
        <p:txBody>
          <a:bodyPr lIns="0" tIns="0" rIns="0" bIns="0" rtlCol="0" anchor="t">
            <a:spAutoFit/>
          </a:bodyPr>
          <a:lstStyle/>
          <a:p>
            <a:pPr>
              <a:lnSpc>
                <a:spcPts val="1680"/>
              </a:lnSpc>
              <a:spcBef>
                <a:spcPts val="0"/>
              </a:spcBef>
              <a:defRPr/>
            </a:pPr>
            <a:r>
              <a:rPr lang="en-US" sz="1200">
                <a:solidFill>
                  <a:srgbClr val="000000"/>
                </a:solidFill>
              </a:rPr>
              <a:t>Die Teilnehmer:innen werden dann gebeten, konkrete Beispiele für die einzelnen Punkte zu finden, die sie der gesamten Gruppe präsentieren.</a:t>
            </a:r>
            <a:br>
              <a:rPr lang="en-US" sz="1200">
                <a:solidFill>
                  <a:srgbClr val="000000"/>
                </a:solidFill>
              </a:rPr>
            </a:br>
            <a:endParaRPr/>
          </a:p>
        </p:txBody>
      </p:sp>
      <p:sp>
        <p:nvSpPr>
          <p:cNvPr id="20" name="TextBox 20"/>
          <p:cNvSpPr txBox="1"/>
          <p:nvPr/>
        </p:nvSpPr>
        <p:spPr bwMode="auto">
          <a:xfrm>
            <a:off x="867501" y="9735049"/>
            <a:ext cx="10653204" cy="193964"/>
          </a:xfrm>
          <a:prstGeom prst="rect">
            <a:avLst/>
          </a:prstGeom>
        </p:spPr>
        <p:txBody>
          <a:bodyPr wrap="square" lIns="0" tIns="0" rIns="0" bIns="0" rtlCol="0" anchor="t">
            <a:spAutoFit/>
          </a:bodyPr>
          <a:lstStyle/>
          <a:p>
            <a:pPr>
              <a:lnSpc>
                <a:spcPts val="1680"/>
              </a:lnSpc>
              <a:spcBef>
                <a:spcPts val="0"/>
              </a:spcBef>
              <a:defRPr/>
            </a:pPr>
            <a:r>
              <a:rPr lang="en-US" sz="900">
                <a:solidFill>
                  <a:srgbClr val="000000"/>
                </a:solidFill>
              </a:rPr>
              <a:t>Leah Carola Czollek et al., Praxishandbuch Social Justice und Diversity Theorien, Training, Methoden, Übungen. 2., vollständig überarbeitete und erweiterte Auflage, 2019 Beltz Juventa, Page 69</a:t>
            </a:r>
            <a:endParaRPr/>
          </a:p>
        </p:txBody>
      </p:sp>
      <p:cxnSp>
        <p:nvCxnSpPr>
          <p:cNvPr id="21" name="Straight Connector 20"/>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7"/>
          <a:stretch/>
        </p:blipFill>
        <p:spPr bwMode="auto">
          <a:xfrm>
            <a:off x="14357340" y="8179392"/>
            <a:ext cx="3886197" cy="207668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2"/>
          <p:cNvSpPr txBox="1"/>
          <p:nvPr/>
        </p:nvSpPr>
        <p:spPr bwMode="auto">
          <a:xfrm>
            <a:off x="1022072" y="417043"/>
            <a:ext cx="13482129" cy="853567"/>
          </a:xfrm>
          <a:prstGeom prst="rect">
            <a:avLst/>
          </a:prstGeom>
        </p:spPr>
        <p:txBody>
          <a:bodyPr wrap="square" lIns="0" tIns="0" rIns="0" bIns="0" rtlCol="0" anchor="t">
            <a:spAutoFit/>
          </a:bodyPr>
          <a:lstStyle/>
          <a:p>
            <a:pPr>
              <a:lnSpc>
                <a:spcPts val="3190"/>
              </a:lnSpc>
              <a:defRPr/>
            </a:pPr>
            <a:r>
              <a:rPr lang="en-US" sz="4000">
                <a:solidFill>
                  <a:srgbClr val="0C45A6"/>
                </a:solidFill>
              </a:rPr>
              <a:t>METHODE: ENTWICKLUNG VON KOMMUNIKATIONSHILFEN </a:t>
            </a:r>
            <a:br>
              <a:rPr lang="en-US" sz="4000">
                <a:solidFill>
                  <a:srgbClr val="0C45A6"/>
                </a:solidFill>
              </a:rPr>
            </a:br>
            <a:endParaRPr/>
          </a:p>
        </p:txBody>
      </p:sp>
      <p:sp>
        <p:nvSpPr>
          <p:cNvPr id="3" name="TextBox 3"/>
          <p:cNvSpPr txBox="1"/>
          <p:nvPr/>
        </p:nvSpPr>
        <p:spPr bwMode="auto">
          <a:xfrm>
            <a:off x="1247511" y="2043576"/>
            <a:ext cx="2162461" cy="433517"/>
          </a:xfrm>
          <a:prstGeom prst="rect">
            <a:avLst/>
          </a:prstGeom>
        </p:spPr>
        <p:txBody>
          <a:bodyPr wrap="square" lIns="0" tIns="0" rIns="0" bIns="0" rtlCol="0" anchor="t">
            <a:spAutoFit/>
          </a:bodyPr>
          <a:lstStyle/>
          <a:p>
            <a:pPr algn="ctr">
              <a:lnSpc>
                <a:spcPts val="1620"/>
              </a:lnSpc>
              <a:spcBef>
                <a:spcPts val="0"/>
              </a:spcBef>
              <a:defRPr/>
            </a:pPr>
            <a:r>
              <a:rPr lang="en-US" sz="2200">
                <a:solidFill>
                  <a:srgbClr val="000000"/>
                </a:solidFill>
              </a:rPr>
              <a:t>3-30 Personen </a:t>
            </a:r>
            <a:br>
              <a:rPr lang="en-US" sz="2200">
                <a:solidFill>
                  <a:srgbClr val="000000"/>
                </a:solidFill>
              </a:rPr>
            </a:br>
            <a:endParaRPr/>
          </a:p>
        </p:txBody>
      </p:sp>
      <p:sp>
        <p:nvSpPr>
          <p:cNvPr id="4" name="TextBox 4"/>
          <p:cNvSpPr txBox="1"/>
          <p:nvPr/>
        </p:nvSpPr>
        <p:spPr bwMode="auto">
          <a:xfrm>
            <a:off x="3573035" y="4729512"/>
            <a:ext cx="68264" cy="270915"/>
          </a:xfrm>
          <a:prstGeom prst="rect">
            <a:avLst/>
          </a:prstGeom>
        </p:spPr>
        <p:txBody>
          <a:bodyPr lIns="0" tIns="0" rIns="0" bIns="0" rtlCol="0" anchor="t">
            <a:spAutoFit/>
          </a:bodyPr>
          <a:lstStyle/>
          <a:p>
            <a:pPr algn="ctr">
              <a:lnSpc>
                <a:spcPts val="2153"/>
              </a:lnSpc>
              <a:spcBef>
                <a:spcPts val="0"/>
              </a:spcBef>
              <a:defRPr/>
            </a:pPr>
            <a:r>
              <a:rPr lang="en-US" sz="2000">
                <a:solidFill>
                  <a:srgbClr val="000000"/>
                </a:solidFill>
                <a:latin typeface="Montserrat Bold"/>
              </a:rPr>
              <a:t> </a:t>
            </a:r>
            <a:endParaRPr/>
          </a:p>
        </p:txBody>
      </p:sp>
      <p:sp>
        <p:nvSpPr>
          <p:cNvPr id="5" name="TextBox 5"/>
          <p:cNvSpPr txBox="1"/>
          <p:nvPr/>
        </p:nvSpPr>
        <p:spPr bwMode="auto">
          <a:xfrm>
            <a:off x="1552782" y="2872686"/>
            <a:ext cx="5854704" cy="677108"/>
          </a:xfrm>
          <a:prstGeom prst="rect">
            <a:avLst/>
          </a:prstGeom>
        </p:spPr>
        <p:txBody>
          <a:bodyPr lIns="0" tIns="0" rIns="0" bIns="0" rtlCol="0" anchor="t">
            <a:spAutoFit/>
          </a:bodyPr>
          <a:lstStyle/>
          <a:p>
            <a:pPr>
              <a:spcBef>
                <a:spcPts val="0"/>
              </a:spcBef>
              <a:defRPr/>
            </a:pPr>
            <a:r>
              <a:rPr lang="en-US" sz="2200">
                <a:solidFill>
                  <a:srgbClr val="000000"/>
                </a:solidFill>
              </a:rPr>
              <a:t>20 Minuten gemeinsam mit der ganzen Gruppe</a:t>
            </a:r>
            <a:br>
              <a:rPr lang="en-US" sz="2200">
                <a:solidFill>
                  <a:srgbClr val="000000"/>
                </a:solidFill>
              </a:rPr>
            </a:br>
            <a:endParaRPr/>
          </a:p>
        </p:txBody>
      </p:sp>
      <p:sp>
        <p:nvSpPr>
          <p:cNvPr id="6" name="TextBox 6"/>
          <p:cNvSpPr txBox="1"/>
          <p:nvPr/>
        </p:nvSpPr>
        <p:spPr bwMode="auto">
          <a:xfrm>
            <a:off x="1552782" y="4003314"/>
            <a:ext cx="5000525" cy="3046988"/>
          </a:xfrm>
          <a:prstGeom prst="rect">
            <a:avLst/>
          </a:prstGeom>
        </p:spPr>
        <p:txBody>
          <a:bodyPr lIns="0" tIns="0" rIns="0" bIns="0" rtlCol="0" anchor="t">
            <a:spAutoFit/>
          </a:bodyPr>
          <a:lstStyle/>
          <a:p>
            <a:pPr marL="323850" lvl="1" indent="-161925">
              <a:buFont typeface="Arial"/>
              <a:buChar char="•"/>
              <a:defRPr/>
            </a:pPr>
            <a:r>
              <a:rPr lang="en-US" sz="2200" dirty="0" err="1">
                <a:solidFill>
                  <a:srgbClr val="000000"/>
                </a:solidFill>
              </a:rPr>
              <a:t>Partizipative</a:t>
            </a:r>
            <a:r>
              <a:rPr lang="en-US" sz="2200" dirty="0">
                <a:solidFill>
                  <a:srgbClr val="000000"/>
                </a:solidFill>
              </a:rPr>
              <a:t> </a:t>
            </a:r>
            <a:r>
              <a:rPr lang="en-US" sz="2200" dirty="0" err="1">
                <a:solidFill>
                  <a:srgbClr val="000000"/>
                </a:solidFill>
              </a:rPr>
              <a:t>Entwicklung</a:t>
            </a:r>
            <a:r>
              <a:rPr lang="en-US" sz="2200" dirty="0">
                <a:solidFill>
                  <a:srgbClr val="000000"/>
                </a:solidFill>
              </a:rPr>
              <a:t> des Trainings</a:t>
            </a:r>
            <a:br>
              <a:rPr lang="en-US" sz="2200" dirty="0">
                <a:solidFill>
                  <a:srgbClr val="000000"/>
                </a:solidFill>
              </a:rPr>
            </a:br>
            <a:r>
              <a:rPr lang="en-US" sz="2200" dirty="0" err="1">
                <a:solidFill>
                  <a:srgbClr val="000000"/>
                </a:solidFill>
              </a:rPr>
              <a:t>Schaffung</a:t>
            </a:r>
            <a:r>
              <a:rPr lang="en-US" sz="2200" dirty="0">
                <a:solidFill>
                  <a:srgbClr val="000000"/>
                </a:solidFill>
              </a:rPr>
              <a:t> </a:t>
            </a:r>
            <a:r>
              <a:rPr lang="en-US" sz="2200" dirty="0" err="1">
                <a:solidFill>
                  <a:srgbClr val="000000"/>
                </a:solidFill>
              </a:rPr>
              <a:t>einer</a:t>
            </a:r>
            <a:r>
              <a:rPr lang="en-US" sz="2200" dirty="0">
                <a:solidFill>
                  <a:srgbClr val="000000"/>
                </a:solidFill>
              </a:rPr>
              <a:t> </a:t>
            </a:r>
            <a:r>
              <a:rPr lang="en-US" sz="2200" dirty="0" err="1">
                <a:solidFill>
                  <a:srgbClr val="000000"/>
                </a:solidFill>
              </a:rPr>
              <a:t>entspannten</a:t>
            </a:r>
            <a:r>
              <a:rPr lang="en-US" sz="2200" dirty="0">
                <a:solidFill>
                  <a:srgbClr val="000000"/>
                </a:solidFill>
              </a:rPr>
              <a:t> </a:t>
            </a:r>
            <a:r>
              <a:rPr lang="en-US" sz="2200" dirty="0" err="1">
                <a:solidFill>
                  <a:srgbClr val="000000"/>
                </a:solidFill>
              </a:rPr>
              <a:t>Atmosphäre</a:t>
            </a:r>
            <a:r>
              <a:rPr lang="en-US" sz="2200" dirty="0">
                <a:solidFill>
                  <a:srgbClr val="000000"/>
                </a:solidFill>
              </a:rPr>
              <a:t>, in der </a:t>
            </a:r>
            <a:r>
              <a:rPr lang="en-US" sz="2200" dirty="0" err="1">
                <a:solidFill>
                  <a:srgbClr val="000000"/>
                </a:solidFill>
              </a:rPr>
              <a:t>jede:r</a:t>
            </a:r>
            <a:r>
              <a:rPr lang="en-US" sz="2200" dirty="0">
                <a:solidFill>
                  <a:srgbClr val="000000"/>
                </a:solidFill>
              </a:rPr>
              <a:t> </a:t>
            </a:r>
            <a:r>
              <a:rPr lang="en-US" sz="2200" dirty="0" err="1">
                <a:solidFill>
                  <a:srgbClr val="000000"/>
                </a:solidFill>
              </a:rPr>
              <a:t>offen</a:t>
            </a:r>
            <a:r>
              <a:rPr lang="en-US" sz="2200" dirty="0">
                <a:solidFill>
                  <a:srgbClr val="000000"/>
                </a:solidFill>
              </a:rPr>
              <a:t> </a:t>
            </a:r>
            <a:r>
              <a:rPr lang="en-US" sz="2200" dirty="0" err="1">
                <a:solidFill>
                  <a:srgbClr val="000000"/>
                </a:solidFill>
              </a:rPr>
              <a:t>sprechen</a:t>
            </a:r>
            <a:r>
              <a:rPr lang="en-US" sz="2200" dirty="0">
                <a:solidFill>
                  <a:srgbClr val="000000"/>
                </a:solidFill>
              </a:rPr>
              <a:t> </a:t>
            </a:r>
            <a:r>
              <a:rPr lang="en-US" sz="2200" dirty="0" err="1">
                <a:solidFill>
                  <a:srgbClr val="000000"/>
                </a:solidFill>
              </a:rPr>
              <a:t>kann</a:t>
            </a:r>
            <a:r>
              <a:rPr lang="en-US" sz="2200" dirty="0">
                <a:solidFill>
                  <a:srgbClr val="000000"/>
                </a:solidFill>
              </a:rPr>
              <a:t/>
            </a:r>
            <a:br>
              <a:rPr lang="en-US" sz="2200" dirty="0">
                <a:solidFill>
                  <a:srgbClr val="000000"/>
                </a:solidFill>
              </a:rPr>
            </a:br>
            <a:r>
              <a:rPr lang="en-US" sz="2200" dirty="0" err="1">
                <a:solidFill>
                  <a:srgbClr val="000000"/>
                </a:solidFill>
              </a:rPr>
              <a:t>Diskussion</a:t>
            </a:r>
            <a:r>
              <a:rPr lang="en-US" sz="2200" dirty="0">
                <a:solidFill>
                  <a:srgbClr val="000000"/>
                </a:solidFill>
              </a:rPr>
              <a:t> von </a:t>
            </a:r>
            <a:r>
              <a:rPr lang="en-US" sz="2200" dirty="0" err="1">
                <a:solidFill>
                  <a:srgbClr val="000000"/>
                </a:solidFill>
              </a:rPr>
              <a:t>Grenzen</a:t>
            </a:r>
            <a:r>
              <a:rPr lang="en-US" sz="2200" dirty="0">
                <a:solidFill>
                  <a:srgbClr val="000000"/>
                </a:solidFill>
              </a:rPr>
              <a:t> </a:t>
            </a:r>
            <a:br>
              <a:rPr lang="en-US" sz="2200" dirty="0">
                <a:solidFill>
                  <a:srgbClr val="000000"/>
                </a:solidFill>
              </a:rPr>
            </a:br>
            <a:r>
              <a:rPr lang="en-US" sz="2200" dirty="0" err="1">
                <a:solidFill>
                  <a:srgbClr val="000000"/>
                </a:solidFill>
              </a:rPr>
              <a:t>Helfen</a:t>
            </a:r>
            <a:r>
              <a:rPr lang="en-US" sz="2200" dirty="0">
                <a:solidFill>
                  <a:srgbClr val="000000"/>
                </a:solidFill>
              </a:rPr>
              <a:t>, </a:t>
            </a:r>
            <a:r>
              <a:rPr lang="en-US" sz="2200" dirty="0" err="1">
                <a:solidFill>
                  <a:srgbClr val="000000"/>
                </a:solidFill>
              </a:rPr>
              <a:t>nicht-diskriminierende</a:t>
            </a:r>
            <a:r>
              <a:rPr lang="en-US" sz="2200" dirty="0">
                <a:solidFill>
                  <a:srgbClr val="000000"/>
                </a:solidFill>
              </a:rPr>
              <a:t> </a:t>
            </a:r>
            <a:r>
              <a:rPr lang="en-US" sz="2200" dirty="0" err="1">
                <a:solidFill>
                  <a:srgbClr val="000000"/>
                </a:solidFill>
              </a:rPr>
              <a:t>Kommunikation</a:t>
            </a:r>
            <a:r>
              <a:rPr lang="en-US" sz="2200" dirty="0">
                <a:solidFill>
                  <a:srgbClr val="000000"/>
                </a:solidFill>
              </a:rPr>
              <a:t> und Empowerment </a:t>
            </a:r>
            <a:r>
              <a:rPr lang="en-US" sz="2200" dirty="0" err="1">
                <a:solidFill>
                  <a:srgbClr val="000000"/>
                </a:solidFill>
              </a:rPr>
              <a:t>zu</a:t>
            </a:r>
            <a:r>
              <a:rPr lang="en-US" sz="2200" dirty="0">
                <a:solidFill>
                  <a:srgbClr val="000000"/>
                </a:solidFill>
              </a:rPr>
              <a:t> verstehen  </a:t>
            </a:r>
            <a:br>
              <a:rPr lang="en-US" sz="2200" dirty="0">
                <a:solidFill>
                  <a:srgbClr val="000000"/>
                </a:solidFill>
              </a:rPr>
            </a:br>
            <a:endParaRPr dirty="0"/>
          </a:p>
        </p:txBody>
      </p:sp>
      <p:sp>
        <p:nvSpPr>
          <p:cNvPr id="7" name="TextBox 7"/>
          <p:cNvSpPr txBox="1"/>
          <p:nvPr/>
        </p:nvSpPr>
        <p:spPr bwMode="auto">
          <a:xfrm>
            <a:off x="1552782" y="7128559"/>
            <a:ext cx="5281829" cy="1354217"/>
          </a:xfrm>
          <a:prstGeom prst="rect">
            <a:avLst/>
          </a:prstGeom>
        </p:spPr>
        <p:txBody>
          <a:bodyPr lIns="0" tIns="0" rIns="0" bIns="0" rtlCol="0" anchor="t">
            <a:spAutoFit/>
          </a:bodyPr>
          <a:lstStyle/>
          <a:p>
            <a:pPr>
              <a:spcBef>
                <a:spcPts val="0"/>
              </a:spcBef>
              <a:defRPr/>
            </a:pPr>
            <a:r>
              <a:rPr lang="en-US" sz="2200" dirty="0" err="1">
                <a:solidFill>
                  <a:srgbClr val="000000"/>
                </a:solidFill>
              </a:rPr>
              <a:t>Flipchartpapier</a:t>
            </a:r>
            <a:r>
              <a:rPr lang="en-US" sz="2200" dirty="0">
                <a:solidFill>
                  <a:srgbClr val="000000"/>
                </a:solidFill>
              </a:rPr>
              <a:t> </a:t>
            </a:r>
            <a:r>
              <a:rPr lang="en-US" sz="2200" dirty="0" err="1">
                <a:solidFill>
                  <a:srgbClr val="000000"/>
                </a:solidFill>
              </a:rPr>
              <a:t>oder</a:t>
            </a:r>
            <a:r>
              <a:rPr lang="en-US" sz="2200" dirty="0">
                <a:solidFill>
                  <a:srgbClr val="000000"/>
                </a:solidFill>
              </a:rPr>
              <a:t> </a:t>
            </a:r>
            <a:r>
              <a:rPr lang="en-US" sz="2200" dirty="0" err="1">
                <a:solidFill>
                  <a:srgbClr val="000000"/>
                </a:solidFill>
              </a:rPr>
              <a:t>anderes</a:t>
            </a:r>
            <a:r>
              <a:rPr lang="en-US" sz="2200" dirty="0">
                <a:solidFill>
                  <a:srgbClr val="000000"/>
                </a:solidFill>
              </a:rPr>
              <a:t> </a:t>
            </a:r>
            <a:r>
              <a:rPr lang="en-US" sz="2200" dirty="0" err="1">
                <a:solidFill>
                  <a:srgbClr val="000000"/>
                </a:solidFill>
              </a:rPr>
              <a:t>großes</a:t>
            </a:r>
            <a:r>
              <a:rPr lang="en-US" sz="2200" dirty="0">
                <a:solidFill>
                  <a:srgbClr val="000000"/>
                </a:solidFill>
              </a:rPr>
              <a:t> Papier (A2), </a:t>
            </a:r>
            <a:r>
              <a:rPr lang="en-US" sz="2200" dirty="0" err="1">
                <a:solidFill>
                  <a:srgbClr val="000000"/>
                </a:solidFill>
              </a:rPr>
              <a:t>breite</a:t>
            </a:r>
            <a:r>
              <a:rPr lang="en-US" sz="2200" dirty="0">
                <a:solidFill>
                  <a:srgbClr val="000000"/>
                </a:solidFill>
              </a:rPr>
              <a:t> </a:t>
            </a:r>
            <a:r>
              <a:rPr lang="en-US" sz="2200" dirty="0" err="1">
                <a:solidFill>
                  <a:srgbClr val="000000"/>
                </a:solidFill>
              </a:rPr>
              <a:t>Stifte</a:t>
            </a:r>
            <a:r>
              <a:rPr lang="en-US" sz="2200" dirty="0">
                <a:solidFill>
                  <a:srgbClr val="000000"/>
                </a:solidFill>
              </a:rPr>
              <a:t>, </a:t>
            </a:r>
            <a:r>
              <a:rPr lang="en-US" sz="2200" dirty="0" err="1">
                <a:solidFill>
                  <a:srgbClr val="000000"/>
                </a:solidFill>
              </a:rPr>
              <a:t>Klebeband</a:t>
            </a:r>
            <a:r>
              <a:rPr lang="en-US" sz="2200" dirty="0">
                <a:solidFill>
                  <a:srgbClr val="000000"/>
                </a:solidFill>
              </a:rPr>
              <a:t>/</a:t>
            </a:r>
            <a:r>
              <a:rPr lang="en-US" sz="2200" dirty="0" err="1">
                <a:solidFill>
                  <a:srgbClr val="000000"/>
                </a:solidFill>
              </a:rPr>
              <a:t>Stifte</a:t>
            </a:r>
            <a:r>
              <a:rPr lang="en-US" sz="2200" dirty="0">
                <a:solidFill>
                  <a:srgbClr val="000000"/>
                </a:solidFill>
              </a:rPr>
              <a:t> </a:t>
            </a:r>
            <a:r>
              <a:rPr lang="en-US" sz="2200" dirty="0" err="1">
                <a:solidFill>
                  <a:srgbClr val="000000"/>
                </a:solidFill>
              </a:rPr>
              <a:t>oder</a:t>
            </a:r>
            <a:r>
              <a:rPr lang="en-US" sz="2200" dirty="0">
                <a:solidFill>
                  <a:srgbClr val="000000"/>
                </a:solidFill>
              </a:rPr>
              <a:t> </a:t>
            </a:r>
            <a:r>
              <a:rPr lang="en-US" sz="2200" dirty="0" err="1">
                <a:solidFill>
                  <a:srgbClr val="000000"/>
                </a:solidFill>
              </a:rPr>
              <a:t>Pinnwand</a:t>
            </a:r>
            <a:r>
              <a:rPr lang="en-US" sz="2200" dirty="0">
                <a:solidFill>
                  <a:srgbClr val="000000"/>
                </a:solidFill>
              </a:rPr>
              <a:t> </a:t>
            </a:r>
            <a:r>
              <a:rPr lang="en-US" sz="2200" dirty="0" err="1">
                <a:solidFill>
                  <a:srgbClr val="000000"/>
                </a:solidFill>
              </a:rPr>
              <a:t>mit</a:t>
            </a:r>
            <a:r>
              <a:rPr lang="en-US" sz="2200" dirty="0">
                <a:solidFill>
                  <a:srgbClr val="000000"/>
                </a:solidFill>
              </a:rPr>
              <a:t> </a:t>
            </a:r>
            <a:r>
              <a:rPr lang="en-US" sz="2200" dirty="0" err="1">
                <a:solidFill>
                  <a:srgbClr val="000000"/>
                </a:solidFill>
              </a:rPr>
              <a:t>Stecknadeln</a:t>
            </a:r>
            <a:r>
              <a:rPr lang="en-US" sz="2200" dirty="0">
                <a:solidFill>
                  <a:srgbClr val="000000"/>
                </a:solidFill>
              </a:rPr>
              <a:t>.</a:t>
            </a:r>
            <a:br>
              <a:rPr lang="en-US" sz="2200" dirty="0">
                <a:solidFill>
                  <a:srgbClr val="000000"/>
                </a:solidFill>
              </a:rPr>
            </a:br>
            <a:endParaRPr dirty="0"/>
          </a:p>
        </p:txBody>
      </p:sp>
      <p:sp>
        <p:nvSpPr>
          <p:cNvPr id="8" name="TextBox 8"/>
          <p:cNvSpPr txBox="1"/>
          <p:nvPr/>
        </p:nvSpPr>
        <p:spPr bwMode="auto">
          <a:xfrm>
            <a:off x="7265278" y="1145923"/>
            <a:ext cx="4545722" cy="692497"/>
          </a:xfrm>
          <a:prstGeom prst="rect">
            <a:avLst/>
          </a:prstGeom>
        </p:spPr>
        <p:txBody>
          <a:bodyPr wrap="square" lIns="0" tIns="0" rIns="0" bIns="0" rtlCol="0" anchor="t">
            <a:spAutoFit/>
          </a:bodyPr>
          <a:lstStyle/>
          <a:p>
            <a:pPr algn="ctr">
              <a:lnSpc>
                <a:spcPts val="2691"/>
              </a:lnSpc>
              <a:spcBef>
                <a:spcPts val="0"/>
              </a:spcBef>
              <a:defRPr/>
            </a:pPr>
            <a:r>
              <a:rPr lang="en-US" sz="2500">
                <a:solidFill>
                  <a:srgbClr val="000000"/>
                </a:solidFill>
              </a:rPr>
              <a:t>Beschreibung der Methode:</a:t>
            </a:r>
            <a:br>
              <a:rPr lang="en-US" sz="2500">
                <a:solidFill>
                  <a:srgbClr val="000000"/>
                </a:solidFill>
              </a:rPr>
            </a:br>
            <a:endParaRPr/>
          </a:p>
        </p:txBody>
      </p:sp>
      <p:pic>
        <p:nvPicPr>
          <p:cNvPr id="9" name="Picture 9"/>
          <p:cNvPicPr>
            <a:picLocks noChangeAspect="1"/>
          </p:cNvPicPr>
          <p:nvPr/>
        </p:nvPicPr>
        <p:blipFill>
          <a:blip r:embed="rId2"/>
          <a:stretch/>
        </p:blipFill>
        <p:spPr bwMode="auto">
          <a:xfrm>
            <a:off x="775308" y="1915093"/>
            <a:ext cx="644826" cy="394956"/>
          </a:xfrm>
          <a:prstGeom prst="rect">
            <a:avLst/>
          </a:prstGeom>
        </p:spPr>
      </p:pic>
      <p:pic>
        <p:nvPicPr>
          <p:cNvPr id="10" name="Picture 10"/>
          <p:cNvPicPr>
            <a:picLocks noChangeAspect="1"/>
          </p:cNvPicPr>
          <p:nvPr/>
        </p:nvPicPr>
        <p:blipFill>
          <a:blip r:embed="rId3"/>
          <a:stretch/>
        </p:blipFill>
        <p:spPr bwMode="auto">
          <a:xfrm>
            <a:off x="755981" y="2824063"/>
            <a:ext cx="581467" cy="581467"/>
          </a:xfrm>
          <a:prstGeom prst="rect">
            <a:avLst/>
          </a:prstGeom>
        </p:spPr>
      </p:pic>
      <p:pic>
        <p:nvPicPr>
          <p:cNvPr id="11" name="Picture 11"/>
          <p:cNvPicPr>
            <a:picLocks noChangeAspect="1"/>
          </p:cNvPicPr>
          <p:nvPr/>
        </p:nvPicPr>
        <p:blipFill>
          <a:blip r:embed="rId4"/>
          <a:stretch/>
        </p:blipFill>
        <p:spPr bwMode="auto">
          <a:xfrm>
            <a:off x="837853" y="3891828"/>
            <a:ext cx="711653" cy="571924"/>
          </a:xfrm>
          <a:prstGeom prst="rect">
            <a:avLst/>
          </a:prstGeom>
        </p:spPr>
      </p:pic>
      <p:pic>
        <p:nvPicPr>
          <p:cNvPr id="12" name="Picture 12"/>
          <p:cNvPicPr>
            <a:picLocks noChangeAspect="1"/>
          </p:cNvPicPr>
          <p:nvPr/>
        </p:nvPicPr>
        <p:blipFill>
          <a:blip r:embed="rId5"/>
          <a:stretch/>
        </p:blipFill>
        <p:spPr bwMode="auto">
          <a:xfrm>
            <a:off x="847778" y="6881471"/>
            <a:ext cx="499885" cy="714122"/>
          </a:xfrm>
          <a:prstGeom prst="rect">
            <a:avLst/>
          </a:prstGeom>
        </p:spPr>
      </p:pic>
      <p:sp>
        <p:nvSpPr>
          <p:cNvPr id="14" name="TextBox 14"/>
          <p:cNvSpPr txBox="1"/>
          <p:nvPr/>
        </p:nvSpPr>
        <p:spPr bwMode="auto">
          <a:xfrm>
            <a:off x="7265277" y="1819798"/>
            <a:ext cx="9221884" cy="4944272"/>
          </a:xfrm>
          <a:prstGeom prst="rect">
            <a:avLst/>
          </a:prstGeom>
        </p:spPr>
        <p:txBody>
          <a:bodyPr lIns="0" tIns="0" rIns="0" bIns="0" rtlCol="0" anchor="t">
            <a:spAutoFit/>
          </a:bodyPr>
          <a:lstStyle/>
          <a:p>
            <a:pPr algn="l">
              <a:lnSpc>
                <a:spcPts val="2049"/>
              </a:lnSpc>
              <a:defRPr/>
            </a:pPr>
            <a:r>
              <a:rPr lang="en-US" dirty="0" err="1">
                <a:solidFill>
                  <a:srgbClr val="000000"/>
                </a:solidFill>
              </a:rPr>
              <a:t>Entwickeln</a:t>
            </a:r>
            <a:r>
              <a:rPr lang="en-US" dirty="0">
                <a:solidFill>
                  <a:srgbClr val="000000"/>
                </a:solidFill>
              </a:rPr>
              <a:t> </a:t>
            </a:r>
            <a:r>
              <a:rPr lang="en-US" dirty="0" err="1">
                <a:solidFill>
                  <a:srgbClr val="000000"/>
                </a:solidFill>
              </a:rPr>
              <a:t>Sie</a:t>
            </a:r>
            <a:r>
              <a:rPr lang="en-US" dirty="0">
                <a:solidFill>
                  <a:srgbClr val="000000"/>
                </a:solidFill>
              </a:rPr>
              <a:t> </a:t>
            </a:r>
            <a:r>
              <a:rPr lang="en-US" dirty="0" err="1">
                <a:solidFill>
                  <a:srgbClr val="000000"/>
                </a:solidFill>
              </a:rPr>
              <a:t>gemeinsam</a:t>
            </a:r>
            <a:r>
              <a:rPr lang="en-US" dirty="0">
                <a:solidFill>
                  <a:srgbClr val="000000"/>
                </a:solidFill>
              </a:rPr>
              <a:t> </a:t>
            </a:r>
            <a:r>
              <a:rPr lang="en-US" dirty="0" err="1">
                <a:solidFill>
                  <a:srgbClr val="000000"/>
                </a:solidFill>
              </a:rPr>
              <a:t>Kriterien</a:t>
            </a:r>
            <a:r>
              <a:rPr lang="en-US" dirty="0">
                <a:solidFill>
                  <a:srgbClr val="000000"/>
                </a:solidFill>
              </a:rPr>
              <a:t> </a:t>
            </a:r>
            <a:r>
              <a:rPr lang="en-US" dirty="0" err="1">
                <a:solidFill>
                  <a:srgbClr val="000000"/>
                </a:solidFill>
              </a:rPr>
              <a:t>für</a:t>
            </a:r>
            <a:r>
              <a:rPr lang="en-US" dirty="0">
                <a:solidFill>
                  <a:srgbClr val="000000"/>
                </a:solidFill>
              </a:rPr>
              <a:t> </a:t>
            </a:r>
            <a:r>
              <a:rPr lang="en-US" dirty="0" err="1">
                <a:solidFill>
                  <a:srgbClr val="000000"/>
                </a:solidFill>
              </a:rPr>
              <a:t>eine</a:t>
            </a:r>
            <a:r>
              <a:rPr lang="en-US" dirty="0">
                <a:solidFill>
                  <a:srgbClr val="000000"/>
                </a:solidFill>
              </a:rPr>
              <a:t> </a:t>
            </a:r>
            <a:r>
              <a:rPr lang="en-US" dirty="0" err="1">
                <a:solidFill>
                  <a:srgbClr val="000000"/>
                </a:solidFill>
              </a:rPr>
              <a:t>gute</a:t>
            </a:r>
            <a:r>
              <a:rPr lang="en-US" dirty="0">
                <a:solidFill>
                  <a:srgbClr val="000000"/>
                </a:solidFill>
              </a:rPr>
              <a:t> </a:t>
            </a:r>
            <a:r>
              <a:rPr lang="en-US" dirty="0" err="1">
                <a:solidFill>
                  <a:srgbClr val="000000"/>
                </a:solidFill>
              </a:rPr>
              <a:t>Diskussionsatmosphäre</a:t>
            </a:r>
            <a:r>
              <a:rPr lang="en-US" dirty="0">
                <a:solidFill>
                  <a:srgbClr val="000000"/>
                </a:solidFill>
              </a:rPr>
              <a:t>. </a:t>
            </a:r>
            <a:r>
              <a:rPr lang="en-US" dirty="0" err="1">
                <a:solidFill>
                  <a:srgbClr val="000000"/>
                </a:solidFill>
              </a:rPr>
              <a:t>Der:die</a:t>
            </a:r>
            <a:r>
              <a:rPr lang="en-US" dirty="0">
                <a:solidFill>
                  <a:srgbClr val="000000"/>
                </a:solidFill>
              </a:rPr>
              <a:t> </a:t>
            </a:r>
            <a:r>
              <a:rPr lang="en-US" dirty="0" err="1">
                <a:solidFill>
                  <a:srgbClr val="000000"/>
                </a:solidFill>
              </a:rPr>
              <a:t>Moderator:in</a:t>
            </a:r>
            <a:r>
              <a:rPr lang="en-US" dirty="0">
                <a:solidFill>
                  <a:srgbClr val="000000"/>
                </a:solidFill>
              </a:rPr>
              <a:t> </a:t>
            </a:r>
            <a:r>
              <a:rPr lang="en-US" dirty="0" err="1">
                <a:solidFill>
                  <a:srgbClr val="000000"/>
                </a:solidFill>
              </a:rPr>
              <a:t>sollte</a:t>
            </a:r>
            <a:r>
              <a:rPr lang="en-US" dirty="0">
                <a:solidFill>
                  <a:srgbClr val="000000"/>
                </a:solidFill>
              </a:rPr>
              <a:t> </a:t>
            </a:r>
            <a:r>
              <a:rPr lang="en-US" dirty="0" err="1">
                <a:solidFill>
                  <a:srgbClr val="000000"/>
                </a:solidFill>
              </a:rPr>
              <a:t>Vorschläge</a:t>
            </a:r>
            <a:r>
              <a:rPr lang="en-US" dirty="0">
                <a:solidFill>
                  <a:srgbClr val="000000"/>
                </a:solidFill>
              </a:rPr>
              <a:t> </a:t>
            </a:r>
            <a:r>
              <a:rPr lang="en-US" dirty="0" err="1">
                <a:solidFill>
                  <a:srgbClr val="000000"/>
                </a:solidFill>
              </a:rPr>
              <a:t>machen</a:t>
            </a:r>
            <a:r>
              <a:rPr lang="en-US" dirty="0">
                <a:solidFill>
                  <a:srgbClr val="000000"/>
                </a:solidFill>
              </a:rPr>
              <a:t>, die </a:t>
            </a:r>
            <a:r>
              <a:rPr lang="en-US" dirty="0" err="1">
                <a:solidFill>
                  <a:srgbClr val="000000"/>
                </a:solidFill>
              </a:rPr>
              <a:t>die</a:t>
            </a:r>
            <a:r>
              <a:rPr lang="en-US" dirty="0">
                <a:solidFill>
                  <a:srgbClr val="000000"/>
                </a:solidFill>
              </a:rPr>
              <a:t> </a:t>
            </a:r>
            <a:r>
              <a:rPr lang="en-US" dirty="0" err="1">
                <a:solidFill>
                  <a:srgbClr val="000000"/>
                </a:solidFill>
              </a:rPr>
              <a:t>Teilnehmer:innen</a:t>
            </a:r>
            <a:r>
              <a:rPr lang="en-US" dirty="0">
                <a:solidFill>
                  <a:srgbClr val="000000"/>
                </a:solidFill>
              </a:rPr>
              <a:t> </a:t>
            </a:r>
            <a:r>
              <a:rPr lang="en-US" dirty="0" err="1">
                <a:solidFill>
                  <a:srgbClr val="000000"/>
                </a:solidFill>
              </a:rPr>
              <a:t>dann</a:t>
            </a:r>
            <a:r>
              <a:rPr lang="en-US" dirty="0">
                <a:solidFill>
                  <a:srgbClr val="000000"/>
                </a:solidFill>
              </a:rPr>
              <a:t> </a:t>
            </a:r>
            <a:r>
              <a:rPr lang="en-US" dirty="0" err="1">
                <a:solidFill>
                  <a:srgbClr val="000000"/>
                </a:solidFill>
              </a:rPr>
              <a:t>erweitern</a:t>
            </a:r>
            <a:r>
              <a:rPr lang="en-US" dirty="0">
                <a:solidFill>
                  <a:srgbClr val="000000"/>
                </a:solidFill>
              </a:rPr>
              <a:t> </a:t>
            </a:r>
            <a:r>
              <a:rPr lang="en-US" dirty="0" err="1">
                <a:solidFill>
                  <a:srgbClr val="000000"/>
                </a:solidFill>
              </a:rPr>
              <a:t>können</a:t>
            </a:r>
            <a:r>
              <a:rPr lang="en-US" dirty="0">
                <a:solidFill>
                  <a:srgbClr val="000000"/>
                </a:solidFill>
              </a:rPr>
              <a:t>. </a:t>
            </a:r>
            <a:br>
              <a:rPr lang="en-US" dirty="0">
                <a:solidFill>
                  <a:srgbClr val="000000"/>
                </a:solidFill>
              </a:rPr>
            </a:br>
            <a:r>
              <a:rPr lang="en-US" dirty="0" err="1">
                <a:solidFill>
                  <a:srgbClr val="000000"/>
                </a:solidFill>
              </a:rPr>
              <a:t>Folgende</a:t>
            </a:r>
            <a:r>
              <a:rPr lang="en-US" dirty="0">
                <a:solidFill>
                  <a:srgbClr val="000000"/>
                </a:solidFill>
              </a:rPr>
              <a:t> </a:t>
            </a:r>
            <a:r>
              <a:rPr lang="en-US" dirty="0" err="1">
                <a:solidFill>
                  <a:srgbClr val="000000"/>
                </a:solidFill>
              </a:rPr>
              <a:t>Vorschläge</a:t>
            </a:r>
            <a:r>
              <a:rPr lang="en-US" dirty="0">
                <a:solidFill>
                  <a:srgbClr val="000000"/>
                </a:solidFill>
              </a:rPr>
              <a:t> </a:t>
            </a:r>
            <a:r>
              <a:rPr lang="en-US" dirty="0" err="1">
                <a:solidFill>
                  <a:srgbClr val="000000"/>
                </a:solidFill>
              </a:rPr>
              <a:t>können</a:t>
            </a:r>
            <a:r>
              <a:rPr lang="en-US" dirty="0">
                <a:solidFill>
                  <a:srgbClr val="000000"/>
                </a:solidFill>
              </a:rPr>
              <a:t> </a:t>
            </a:r>
            <a:r>
              <a:rPr lang="en-US" dirty="0" err="1">
                <a:solidFill>
                  <a:srgbClr val="000000"/>
                </a:solidFill>
              </a:rPr>
              <a:t>beispielsweise</a:t>
            </a:r>
            <a:r>
              <a:rPr lang="en-US" dirty="0">
                <a:solidFill>
                  <a:srgbClr val="000000"/>
                </a:solidFill>
              </a:rPr>
              <a:t> </a:t>
            </a:r>
            <a:r>
              <a:rPr lang="en-US" dirty="0" err="1">
                <a:solidFill>
                  <a:srgbClr val="000000"/>
                </a:solidFill>
              </a:rPr>
              <a:t>aufgelistet</a:t>
            </a:r>
            <a:r>
              <a:rPr lang="en-US" dirty="0">
                <a:solidFill>
                  <a:srgbClr val="000000"/>
                </a:solidFill>
              </a:rPr>
              <a:t> </a:t>
            </a:r>
            <a:r>
              <a:rPr lang="en-US" dirty="0" err="1">
                <a:solidFill>
                  <a:srgbClr val="000000"/>
                </a:solidFill>
              </a:rPr>
              <a:t>werden</a:t>
            </a:r>
            <a:r>
              <a:rPr lang="en-US" dirty="0">
                <a:solidFill>
                  <a:srgbClr val="000000"/>
                </a:solidFill>
              </a:rPr>
              <a:t>: </a:t>
            </a:r>
            <a:br>
              <a:rPr lang="en-US" dirty="0">
                <a:solidFill>
                  <a:srgbClr val="000000"/>
                </a:solidFill>
              </a:rPr>
            </a:br>
            <a:endParaRPr dirty="0"/>
          </a:p>
          <a:p>
            <a:pPr marL="316020" lvl="1" indent="-158010" algn="l">
              <a:lnSpc>
                <a:spcPts val="2049"/>
              </a:lnSpc>
              <a:buFont typeface="Arial"/>
              <a:buChar char="•"/>
              <a:defRPr/>
            </a:pPr>
            <a:r>
              <a:rPr lang="en-US" dirty="0" err="1">
                <a:solidFill>
                  <a:srgbClr val="000000"/>
                </a:solidFill>
              </a:rPr>
              <a:t>Ich</a:t>
            </a:r>
            <a:r>
              <a:rPr lang="en-US" dirty="0">
                <a:solidFill>
                  <a:srgbClr val="000000"/>
                </a:solidFill>
              </a:rPr>
              <a:t> </a:t>
            </a:r>
            <a:r>
              <a:rPr lang="en-US" dirty="0" err="1">
                <a:solidFill>
                  <a:srgbClr val="000000"/>
                </a:solidFill>
              </a:rPr>
              <a:t>formuliere</a:t>
            </a:r>
            <a:r>
              <a:rPr lang="en-US" dirty="0">
                <a:solidFill>
                  <a:srgbClr val="000000"/>
                </a:solidFill>
              </a:rPr>
              <a:t> </a:t>
            </a:r>
            <a:r>
              <a:rPr lang="en-US" dirty="0" err="1">
                <a:solidFill>
                  <a:srgbClr val="000000"/>
                </a:solidFill>
              </a:rPr>
              <a:t>meine</a:t>
            </a:r>
            <a:r>
              <a:rPr lang="en-US" dirty="0">
                <a:solidFill>
                  <a:srgbClr val="000000"/>
                </a:solidFill>
              </a:rPr>
              <a:t> </a:t>
            </a:r>
            <a:r>
              <a:rPr lang="en-US" dirty="0" err="1">
                <a:solidFill>
                  <a:srgbClr val="000000"/>
                </a:solidFill>
              </a:rPr>
              <a:t>eigenen</a:t>
            </a:r>
            <a:r>
              <a:rPr lang="en-US" dirty="0">
                <a:solidFill>
                  <a:srgbClr val="000000"/>
                </a:solidFill>
              </a:rPr>
              <a:t> </a:t>
            </a:r>
            <a:r>
              <a:rPr lang="en-US" dirty="0" err="1">
                <a:solidFill>
                  <a:srgbClr val="000000"/>
                </a:solidFill>
              </a:rPr>
              <a:t>Grenzen</a:t>
            </a:r>
            <a:r>
              <a:rPr lang="en-US" dirty="0">
                <a:solidFill>
                  <a:srgbClr val="000000"/>
                </a:solidFill>
              </a:rPr>
              <a:t>: Was </a:t>
            </a:r>
            <a:r>
              <a:rPr lang="en-US" dirty="0" err="1">
                <a:solidFill>
                  <a:srgbClr val="000000"/>
                </a:solidFill>
              </a:rPr>
              <a:t>möchte</a:t>
            </a:r>
            <a:r>
              <a:rPr lang="en-US" dirty="0">
                <a:solidFill>
                  <a:srgbClr val="000000"/>
                </a:solidFill>
              </a:rPr>
              <a:t> </a:t>
            </a:r>
            <a:r>
              <a:rPr lang="en-US" dirty="0" err="1">
                <a:solidFill>
                  <a:srgbClr val="000000"/>
                </a:solidFill>
              </a:rPr>
              <a:t>ich</a:t>
            </a:r>
            <a:r>
              <a:rPr lang="en-US" dirty="0">
                <a:solidFill>
                  <a:srgbClr val="000000"/>
                </a:solidFill>
              </a:rPr>
              <a:t> </a:t>
            </a:r>
            <a:r>
              <a:rPr lang="en-US" dirty="0" err="1">
                <a:solidFill>
                  <a:srgbClr val="000000"/>
                </a:solidFill>
              </a:rPr>
              <a:t>mit</a:t>
            </a:r>
            <a:r>
              <a:rPr lang="en-US" dirty="0">
                <a:solidFill>
                  <a:srgbClr val="000000"/>
                </a:solidFill>
              </a:rPr>
              <a:t> den </a:t>
            </a:r>
            <a:r>
              <a:rPr lang="en-US" dirty="0" err="1">
                <a:solidFill>
                  <a:srgbClr val="000000"/>
                </a:solidFill>
              </a:rPr>
              <a:t>anderen</a:t>
            </a:r>
            <a:r>
              <a:rPr lang="en-US" dirty="0">
                <a:solidFill>
                  <a:srgbClr val="000000"/>
                </a:solidFill>
              </a:rPr>
              <a:t> </a:t>
            </a:r>
            <a:r>
              <a:rPr lang="en-US" dirty="0" err="1">
                <a:solidFill>
                  <a:srgbClr val="000000"/>
                </a:solidFill>
              </a:rPr>
              <a:t>teilen</a:t>
            </a:r>
            <a:r>
              <a:rPr lang="en-US" dirty="0">
                <a:solidFill>
                  <a:srgbClr val="000000"/>
                </a:solidFill>
              </a:rPr>
              <a:t> und was </a:t>
            </a:r>
            <a:r>
              <a:rPr lang="en-US" dirty="0" err="1">
                <a:solidFill>
                  <a:srgbClr val="000000"/>
                </a:solidFill>
              </a:rPr>
              <a:t>nicht</a:t>
            </a:r>
            <a:r>
              <a:rPr lang="en-US" dirty="0">
                <a:solidFill>
                  <a:srgbClr val="000000"/>
                </a:solidFill>
              </a:rPr>
              <a:t>. </a:t>
            </a:r>
            <a:br>
              <a:rPr lang="en-US" dirty="0">
                <a:solidFill>
                  <a:srgbClr val="000000"/>
                </a:solidFill>
              </a:rPr>
            </a:br>
            <a:r>
              <a:rPr lang="en-US" dirty="0" err="1">
                <a:solidFill>
                  <a:srgbClr val="000000"/>
                </a:solidFill>
              </a:rPr>
              <a:t>Ich</a:t>
            </a:r>
            <a:r>
              <a:rPr lang="en-US" dirty="0">
                <a:solidFill>
                  <a:srgbClr val="000000"/>
                </a:solidFill>
              </a:rPr>
              <a:t> </a:t>
            </a:r>
            <a:r>
              <a:rPr lang="en-US" dirty="0" err="1">
                <a:solidFill>
                  <a:srgbClr val="000000"/>
                </a:solidFill>
              </a:rPr>
              <a:t>spreche</a:t>
            </a:r>
            <a:r>
              <a:rPr lang="en-US" dirty="0">
                <a:solidFill>
                  <a:srgbClr val="000000"/>
                </a:solidFill>
              </a:rPr>
              <a:t> von </a:t>
            </a:r>
            <a:r>
              <a:rPr lang="en-US" dirty="0" err="1">
                <a:solidFill>
                  <a:srgbClr val="000000"/>
                </a:solidFill>
              </a:rPr>
              <a:t>meinen</a:t>
            </a:r>
            <a:r>
              <a:rPr lang="en-US" dirty="0">
                <a:solidFill>
                  <a:srgbClr val="000000"/>
                </a:solidFill>
              </a:rPr>
              <a:t> </a:t>
            </a:r>
            <a:r>
              <a:rPr lang="en-US" dirty="0" err="1">
                <a:solidFill>
                  <a:srgbClr val="000000"/>
                </a:solidFill>
              </a:rPr>
              <a:t>eigenen</a:t>
            </a:r>
            <a:r>
              <a:rPr lang="en-US" dirty="0">
                <a:solidFill>
                  <a:srgbClr val="000000"/>
                </a:solidFill>
              </a:rPr>
              <a:t> </a:t>
            </a:r>
            <a:r>
              <a:rPr lang="en-US" dirty="0" err="1">
                <a:solidFill>
                  <a:srgbClr val="000000"/>
                </a:solidFill>
              </a:rPr>
              <a:t>Erfahrungen</a:t>
            </a:r>
            <a:r>
              <a:rPr lang="en-US" dirty="0">
                <a:solidFill>
                  <a:srgbClr val="000000"/>
                </a:solidFill>
              </a:rPr>
              <a:t>. </a:t>
            </a:r>
            <a:br>
              <a:rPr lang="en-US" dirty="0">
                <a:solidFill>
                  <a:srgbClr val="000000"/>
                </a:solidFill>
              </a:rPr>
            </a:br>
            <a:r>
              <a:rPr lang="en-US" dirty="0" err="1">
                <a:solidFill>
                  <a:srgbClr val="000000"/>
                </a:solidFill>
              </a:rPr>
              <a:t>Ich</a:t>
            </a:r>
            <a:r>
              <a:rPr lang="en-US" dirty="0">
                <a:solidFill>
                  <a:srgbClr val="000000"/>
                </a:solidFill>
              </a:rPr>
              <a:t> </a:t>
            </a:r>
            <a:r>
              <a:rPr lang="en-US" dirty="0" err="1">
                <a:solidFill>
                  <a:srgbClr val="000000"/>
                </a:solidFill>
              </a:rPr>
              <a:t>vermeide</a:t>
            </a:r>
            <a:r>
              <a:rPr lang="en-US" dirty="0">
                <a:solidFill>
                  <a:srgbClr val="000000"/>
                </a:solidFill>
              </a:rPr>
              <a:t> </a:t>
            </a:r>
            <a:r>
              <a:rPr lang="en-US" dirty="0" err="1">
                <a:solidFill>
                  <a:srgbClr val="000000"/>
                </a:solidFill>
              </a:rPr>
              <a:t>Verallgemeinerungen</a:t>
            </a:r>
            <a:r>
              <a:rPr lang="en-US" dirty="0">
                <a:solidFill>
                  <a:srgbClr val="000000"/>
                </a:solidFill>
              </a:rPr>
              <a:t>. </a:t>
            </a:r>
            <a:br>
              <a:rPr lang="en-US" dirty="0">
                <a:solidFill>
                  <a:srgbClr val="000000"/>
                </a:solidFill>
              </a:rPr>
            </a:br>
            <a:r>
              <a:rPr lang="en-US" dirty="0" err="1">
                <a:solidFill>
                  <a:srgbClr val="000000"/>
                </a:solidFill>
              </a:rPr>
              <a:t>Ich</a:t>
            </a:r>
            <a:r>
              <a:rPr lang="en-US" dirty="0">
                <a:solidFill>
                  <a:srgbClr val="000000"/>
                </a:solidFill>
              </a:rPr>
              <a:t> </a:t>
            </a:r>
            <a:r>
              <a:rPr lang="en-US" dirty="0" err="1">
                <a:solidFill>
                  <a:srgbClr val="000000"/>
                </a:solidFill>
              </a:rPr>
              <a:t>gehe</a:t>
            </a:r>
            <a:r>
              <a:rPr lang="en-US" dirty="0">
                <a:solidFill>
                  <a:srgbClr val="000000"/>
                </a:solidFill>
              </a:rPr>
              <a:t> </a:t>
            </a:r>
            <a:r>
              <a:rPr lang="en-US" dirty="0" err="1">
                <a:solidFill>
                  <a:srgbClr val="000000"/>
                </a:solidFill>
              </a:rPr>
              <a:t>respektvoll</a:t>
            </a:r>
            <a:r>
              <a:rPr lang="en-US" dirty="0">
                <a:solidFill>
                  <a:srgbClr val="000000"/>
                </a:solidFill>
              </a:rPr>
              <a:t> und </a:t>
            </a:r>
            <a:r>
              <a:rPr lang="en-US" dirty="0" err="1">
                <a:solidFill>
                  <a:srgbClr val="000000"/>
                </a:solidFill>
              </a:rPr>
              <a:t>höflich</a:t>
            </a:r>
            <a:r>
              <a:rPr lang="en-US" dirty="0">
                <a:solidFill>
                  <a:srgbClr val="000000"/>
                </a:solidFill>
              </a:rPr>
              <a:t> </a:t>
            </a:r>
            <a:r>
              <a:rPr lang="en-US" dirty="0" err="1">
                <a:solidFill>
                  <a:srgbClr val="000000"/>
                </a:solidFill>
              </a:rPr>
              <a:t>mit</a:t>
            </a:r>
            <a:r>
              <a:rPr lang="en-US" dirty="0">
                <a:solidFill>
                  <a:srgbClr val="000000"/>
                </a:solidFill>
              </a:rPr>
              <a:t> </a:t>
            </a:r>
            <a:r>
              <a:rPr lang="en-US" dirty="0" err="1">
                <a:solidFill>
                  <a:srgbClr val="000000"/>
                </a:solidFill>
              </a:rPr>
              <a:t>unterschiedlichen</a:t>
            </a:r>
            <a:r>
              <a:rPr lang="en-US" dirty="0">
                <a:solidFill>
                  <a:srgbClr val="000000"/>
                </a:solidFill>
              </a:rPr>
              <a:t> </a:t>
            </a:r>
            <a:r>
              <a:rPr lang="en-US" dirty="0" err="1">
                <a:solidFill>
                  <a:srgbClr val="000000"/>
                </a:solidFill>
              </a:rPr>
              <a:t>Perspektiven</a:t>
            </a:r>
            <a:r>
              <a:rPr lang="en-US" dirty="0">
                <a:solidFill>
                  <a:srgbClr val="000000"/>
                </a:solidFill>
              </a:rPr>
              <a:t> um. </a:t>
            </a:r>
            <a:br>
              <a:rPr lang="en-US" dirty="0">
                <a:solidFill>
                  <a:srgbClr val="000000"/>
                </a:solidFill>
              </a:rPr>
            </a:br>
            <a:r>
              <a:rPr lang="en-US" dirty="0" err="1">
                <a:solidFill>
                  <a:srgbClr val="000000"/>
                </a:solidFill>
              </a:rPr>
              <a:t>Ich</a:t>
            </a:r>
            <a:r>
              <a:rPr lang="en-US" dirty="0">
                <a:solidFill>
                  <a:srgbClr val="000000"/>
                </a:solidFill>
              </a:rPr>
              <a:t> </a:t>
            </a:r>
            <a:r>
              <a:rPr lang="en-US" dirty="0" err="1">
                <a:solidFill>
                  <a:srgbClr val="000000"/>
                </a:solidFill>
              </a:rPr>
              <a:t>lasse</a:t>
            </a:r>
            <a:r>
              <a:rPr lang="en-US" dirty="0">
                <a:solidFill>
                  <a:srgbClr val="000000"/>
                </a:solidFill>
              </a:rPr>
              <a:t> </a:t>
            </a:r>
            <a:r>
              <a:rPr lang="en-US" dirty="0" err="1">
                <a:solidFill>
                  <a:srgbClr val="000000"/>
                </a:solidFill>
              </a:rPr>
              <a:t>persönliche</a:t>
            </a:r>
            <a:r>
              <a:rPr lang="en-US" dirty="0">
                <a:solidFill>
                  <a:srgbClr val="000000"/>
                </a:solidFill>
              </a:rPr>
              <a:t> </a:t>
            </a:r>
            <a:r>
              <a:rPr lang="en-US" dirty="0" err="1">
                <a:solidFill>
                  <a:srgbClr val="000000"/>
                </a:solidFill>
              </a:rPr>
              <a:t>Informationen</a:t>
            </a:r>
            <a:r>
              <a:rPr lang="en-US" dirty="0">
                <a:solidFill>
                  <a:srgbClr val="000000"/>
                </a:solidFill>
              </a:rPr>
              <a:t> von </a:t>
            </a:r>
            <a:r>
              <a:rPr lang="en-US" dirty="0" err="1">
                <a:solidFill>
                  <a:srgbClr val="000000"/>
                </a:solidFill>
              </a:rPr>
              <a:t>anderen</a:t>
            </a:r>
            <a:r>
              <a:rPr lang="en-US" dirty="0">
                <a:solidFill>
                  <a:srgbClr val="000000"/>
                </a:solidFill>
              </a:rPr>
              <a:t> in der </a:t>
            </a:r>
            <a:r>
              <a:rPr lang="en-US" dirty="0" err="1">
                <a:solidFill>
                  <a:srgbClr val="000000"/>
                </a:solidFill>
              </a:rPr>
              <a:t>Gruppe</a:t>
            </a:r>
            <a:r>
              <a:rPr lang="en-US" dirty="0">
                <a:solidFill>
                  <a:srgbClr val="000000"/>
                </a:solidFill>
              </a:rPr>
              <a:t>. </a:t>
            </a:r>
            <a:br>
              <a:rPr lang="en-US" dirty="0">
                <a:solidFill>
                  <a:srgbClr val="000000"/>
                </a:solidFill>
              </a:rPr>
            </a:br>
            <a:r>
              <a:rPr lang="en-US" dirty="0" err="1">
                <a:solidFill>
                  <a:srgbClr val="000000"/>
                </a:solidFill>
              </a:rPr>
              <a:t>Ich</a:t>
            </a:r>
            <a:r>
              <a:rPr lang="en-US" dirty="0">
                <a:solidFill>
                  <a:srgbClr val="000000"/>
                </a:solidFill>
              </a:rPr>
              <a:t> </a:t>
            </a:r>
            <a:r>
              <a:rPr lang="en-US" dirty="0" err="1">
                <a:solidFill>
                  <a:srgbClr val="000000"/>
                </a:solidFill>
              </a:rPr>
              <a:t>teile</a:t>
            </a:r>
            <a:r>
              <a:rPr lang="en-US" dirty="0">
                <a:solidFill>
                  <a:srgbClr val="000000"/>
                </a:solidFill>
              </a:rPr>
              <a:t> </a:t>
            </a:r>
            <a:r>
              <a:rPr lang="en-US" dirty="0" err="1">
                <a:solidFill>
                  <a:srgbClr val="000000"/>
                </a:solidFill>
              </a:rPr>
              <a:t>Pausen</a:t>
            </a:r>
            <a:r>
              <a:rPr lang="en-US" dirty="0">
                <a:solidFill>
                  <a:srgbClr val="000000"/>
                </a:solidFill>
              </a:rPr>
              <a:t> der </a:t>
            </a:r>
            <a:r>
              <a:rPr lang="en-US" dirty="0" err="1">
                <a:solidFill>
                  <a:srgbClr val="000000"/>
                </a:solidFill>
              </a:rPr>
              <a:t>Stille</a:t>
            </a:r>
            <a:r>
              <a:rPr lang="en-US" dirty="0">
                <a:solidFill>
                  <a:srgbClr val="000000"/>
                </a:solidFill>
              </a:rPr>
              <a:t> </a:t>
            </a:r>
            <a:r>
              <a:rPr lang="en-US" dirty="0" err="1">
                <a:solidFill>
                  <a:srgbClr val="000000"/>
                </a:solidFill>
              </a:rPr>
              <a:t>als</a:t>
            </a:r>
            <a:r>
              <a:rPr lang="en-US" dirty="0">
                <a:solidFill>
                  <a:srgbClr val="000000"/>
                </a:solidFill>
              </a:rPr>
              <a:t> </a:t>
            </a:r>
            <a:r>
              <a:rPr lang="en-US" dirty="0" err="1">
                <a:solidFill>
                  <a:srgbClr val="000000"/>
                </a:solidFill>
              </a:rPr>
              <a:t>eine</a:t>
            </a:r>
            <a:r>
              <a:rPr lang="en-US" dirty="0">
                <a:solidFill>
                  <a:srgbClr val="000000"/>
                </a:solidFill>
              </a:rPr>
              <a:t> </a:t>
            </a:r>
            <a:r>
              <a:rPr lang="en-US" dirty="0" err="1">
                <a:solidFill>
                  <a:srgbClr val="000000"/>
                </a:solidFill>
              </a:rPr>
              <a:t>Zeit</a:t>
            </a:r>
            <a:r>
              <a:rPr lang="en-US" dirty="0">
                <a:solidFill>
                  <a:srgbClr val="000000"/>
                </a:solidFill>
              </a:rPr>
              <a:t>, um </a:t>
            </a:r>
            <a:r>
              <a:rPr lang="en-US" dirty="0" err="1">
                <a:solidFill>
                  <a:srgbClr val="000000"/>
                </a:solidFill>
              </a:rPr>
              <a:t>Luft</a:t>
            </a:r>
            <a:r>
              <a:rPr lang="en-US" dirty="0">
                <a:solidFill>
                  <a:srgbClr val="000000"/>
                </a:solidFill>
              </a:rPr>
              <a:t> </a:t>
            </a:r>
            <a:r>
              <a:rPr lang="en-US" dirty="0" err="1">
                <a:solidFill>
                  <a:srgbClr val="000000"/>
                </a:solidFill>
              </a:rPr>
              <a:t>zu</a:t>
            </a:r>
            <a:r>
              <a:rPr lang="en-US" dirty="0">
                <a:solidFill>
                  <a:srgbClr val="000000"/>
                </a:solidFill>
              </a:rPr>
              <a:t> </a:t>
            </a:r>
            <a:r>
              <a:rPr lang="en-US" dirty="0" err="1">
                <a:solidFill>
                  <a:srgbClr val="000000"/>
                </a:solidFill>
              </a:rPr>
              <a:t>holen</a:t>
            </a:r>
            <a:r>
              <a:rPr lang="en-US" dirty="0">
                <a:solidFill>
                  <a:srgbClr val="000000"/>
                </a:solidFill>
              </a:rPr>
              <a:t> und </a:t>
            </a:r>
            <a:r>
              <a:rPr lang="en-US" dirty="0" err="1">
                <a:solidFill>
                  <a:srgbClr val="000000"/>
                </a:solidFill>
              </a:rPr>
              <a:t>nachzudenken</a:t>
            </a:r>
            <a:r>
              <a:rPr lang="en-US" dirty="0">
                <a:solidFill>
                  <a:srgbClr val="000000"/>
                </a:solidFill>
              </a:rPr>
              <a:t>. </a:t>
            </a:r>
            <a:br>
              <a:rPr lang="en-US" dirty="0">
                <a:solidFill>
                  <a:srgbClr val="000000"/>
                </a:solidFill>
              </a:rPr>
            </a:br>
            <a:r>
              <a:rPr lang="en-US" dirty="0" err="1">
                <a:solidFill>
                  <a:srgbClr val="000000"/>
                </a:solidFill>
              </a:rPr>
              <a:t>Ich</a:t>
            </a:r>
            <a:r>
              <a:rPr lang="en-US" dirty="0">
                <a:solidFill>
                  <a:srgbClr val="000000"/>
                </a:solidFill>
              </a:rPr>
              <a:t> </a:t>
            </a:r>
            <a:r>
              <a:rPr lang="en-US" dirty="0" err="1">
                <a:solidFill>
                  <a:srgbClr val="000000"/>
                </a:solidFill>
              </a:rPr>
              <a:t>beschäme</a:t>
            </a:r>
            <a:r>
              <a:rPr lang="en-US" dirty="0">
                <a:solidFill>
                  <a:srgbClr val="000000"/>
                </a:solidFill>
              </a:rPr>
              <a:t> </a:t>
            </a:r>
            <a:r>
              <a:rPr lang="en-US" dirty="0" err="1">
                <a:solidFill>
                  <a:srgbClr val="000000"/>
                </a:solidFill>
              </a:rPr>
              <a:t>niemanden</a:t>
            </a:r>
            <a:r>
              <a:rPr lang="en-US" dirty="0">
                <a:solidFill>
                  <a:srgbClr val="000000"/>
                </a:solidFill>
              </a:rPr>
              <a:t> </a:t>
            </a:r>
            <a:r>
              <a:rPr lang="en-US" dirty="0" err="1">
                <a:solidFill>
                  <a:srgbClr val="000000"/>
                </a:solidFill>
              </a:rPr>
              <a:t>oder</a:t>
            </a:r>
            <a:r>
              <a:rPr lang="en-US" dirty="0">
                <a:solidFill>
                  <a:srgbClr val="000000"/>
                </a:solidFill>
              </a:rPr>
              <a:t> </a:t>
            </a:r>
            <a:r>
              <a:rPr lang="en-US" dirty="0" err="1">
                <a:solidFill>
                  <a:srgbClr val="000000"/>
                </a:solidFill>
              </a:rPr>
              <a:t>mache</a:t>
            </a:r>
            <a:r>
              <a:rPr lang="en-US" dirty="0">
                <a:solidFill>
                  <a:srgbClr val="000000"/>
                </a:solidFill>
              </a:rPr>
              <a:t> </a:t>
            </a:r>
            <a:r>
              <a:rPr lang="en-US" dirty="0" err="1">
                <a:solidFill>
                  <a:srgbClr val="000000"/>
                </a:solidFill>
              </a:rPr>
              <a:t>ihn</a:t>
            </a:r>
            <a:r>
              <a:rPr lang="en-US" dirty="0">
                <a:solidFill>
                  <a:srgbClr val="000000"/>
                </a:solidFill>
              </a:rPr>
              <a:t> </a:t>
            </a:r>
            <a:r>
              <a:rPr lang="en-US" dirty="0" err="1">
                <a:solidFill>
                  <a:srgbClr val="000000"/>
                </a:solidFill>
              </a:rPr>
              <a:t>zum</a:t>
            </a:r>
            <a:r>
              <a:rPr lang="en-US" dirty="0">
                <a:solidFill>
                  <a:srgbClr val="000000"/>
                </a:solidFill>
              </a:rPr>
              <a:t> </a:t>
            </a:r>
            <a:r>
              <a:rPr lang="en-US" dirty="0" err="1">
                <a:solidFill>
                  <a:srgbClr val="000000"/>
                </a:solidFill>
              </a:rPr>
              <a:t>Sündenbock</a:t>
            </a:r>
            <a:r>
              <a:rPr lang="en-US" dirty="0">
                <a:solidFill>
                  <a:srgbClr val="000000"/>
                </a:solidFill>
              </a:rPr>
              <a:t>. </a:t>
            </a:r>
            <a:br>
              <a:rPr lang="en-US" dirty="0">
                <a:solidFill>
                  <a:srgbClr val="000000"/>
                </a:solidFill>
              </a:rPr>
            </a:br>
            <a:r>
              <a:rPr lang="en-US" dirty="0" err="1">
                <a:solidFill>
                  <a:srgbClr val="000000"/>
                </a:solidFill>
              </a:rPr>
              <a:t>Ich</a:t>
            </a:r>
            <a:r>
              <a:rPr lang="en-US" dirty="0">
                <a:solidFill>
                  <a:srgbClr val="000000"/>
                </a:solidFill>
              </a:rPr>
              <a:t> </a:t>
            </a:r>
            <a:r>
              <a:rPr lang="en-US" dirty="0" err="1">
                <a:solidFill>
                  <a:srgbClr val="000000"/>
                </a:solidFill>
              </a:rPr>
              <a:t>teile</a:t>
            </a:r>
            <a:r>
              <a:rPr lang="en-US" dirty="0">
                <a:solidFill>
                  <a:srgbClr val="000000"/>
                </a:solidFill>
              </a:rPr>
              <a:t> den </a:t>
            </a:r>
            <a:r>
              <a:rPr lang="en-US" dirty="0" err="1">
                <a:solidFill>
                  <a:srgbClr val="000000"/>
                </a:solidFill>
              </a:rPr>
              <a:t>Hintergrund</a:t>
            </a:r>
            <a:r>
              <a:rPr lang="en-US" dirty="0">
                <a:solidFill>
                  <a:srgbClr val="000000"/>
                </a:solidFill>
              </a:rPr>
              <a:t> </a:t>
            </a:r>
            <a:r>
              <a:rPr lang="en-US" dirty="0" err="1">
                <a:solidFill>
                  <a:srgbClr val="000000"/>
                </a:solidFill>
              </a:rPr>
              <a:t>meiner</a:t>
            </a:r>
            <a:r>
              <a:rPr lang="en-US" dirty="0">
                <a:solidFill>
                  <a:srgbClr val="000000"/>
                </a:solidFill>
              </a:rPr>
              <a:t> </a:t>
            </a:r>
            <a:r>
              <a:rPr lang="en-US" dirty="0" err="1">
                <a:solidFill>
                  <a:srgbClr val="000000"/>
                </a:solidFill>
              </a:rPr>
              <a:t>Fragen</a:t>
            </a:r>
            <a:r>
              <a:rPr lang="en-US" dirty="0">
                <a:solidFill>
                  <a:srgbClr val="000000"/>
                </a:solidFill>
              </a:rPr>
              <a:t>. </a:t>
            </a:r>
            <a:br>
              <a:rPr lang="en-US" dirty="0">
                <a:solidFill>
                  <a:srgbClr val="000000"/>
                </a:solidFill>
              </a:rPr>
            </a:br>
            <a:r>
              <a:rPr lang="en-US" dirty="0" err="1">
                <a:solidFill>
                  <a:srgbClr val="000000"/>
                </a:solidFill>
              </a:rPr>
              <a:t>Ich</a:t>
            </a:r>
            <a:r>
              <a:rPr lang="en-US" dirty="0">
                <a:solidFill>
                  <a:srgbClr val="000000"/>
                </a:solidFill>
              </a:rPr>
              <a:t> </a:t>
            </a:r>
            <a:r>
              <a:rPr lang="en-US" dirty="0" err="1">
                <a:solidFill>
                  <a:srgbClr val="000000"/>
                </a:solidFill>
              </a:rPr>
              <a:t>lege</a:t>
            </a:r>
            <a:r>
              <a:rPr lang="en-US" dirty="0">
                <a:solidFill>
                  <a:srgbClr val="000000"/>
                </a:solidFill>
              </a:rPr>
              <a:t> den </a:t>
            </a:r>
            <a:r>
              <a:rPr lang="en-US" dirty="0" err="1">
                <a:solidFill>
                  <a:srgbClr val="000000"/>
                </a:solidFill>
              </a:rPr>
              <a:t>Fokus</a:t>
            </a:r>
            <a:r>
              <a:rPr lang="en-US" dirty="0">
                <a:solidFill>
                  <a:srgbClr val="000000"/>
                </a:solidFill>
              </a:rPr>
              <a:t> auf </a:t>
            </a:r>
            <a:r>
              <a:rPr lang="en-US" dirty="0" err="1">
                <a:solidFill>
                  <a:srgbClr val="000000"/>
                </a:solidFill>
              </a:rPr>
              <a:t>mein</a:t>
            </a:r>
            <a:r>
              <a:rPr lang="en-US" dirty="0">
                <a:solidFill>
                  <a:srgbClr val="000000"/>
                </a:solidFill>
              </a:rPr>
              <a:t> </a:t>
            </a:r>
            <a:r>
              <a:rPr lang="en-US" dirty="0" err="1">
                <a:solidFill>
                  <a:srgbClr val="000000"/>
                </a:solidFill>
              </a:rPr>
              <a:t>eigenes</a:t>
            </a:r>
            <a:r>
              <a:rPr lang="en-US" dirty="0">
                <a:solidFill>
                  <a:srgbClr val="000000"/>
                </a:solidFill>
              </a:rPr>
              <a:t> </a:t>
            </a:r>
            <a:r>
              <a:rPr lang="en-US" dirty="0" err="1">
                <a:solidFill>
                  <a:srgbClr val="000000"/>
                </a:solidFill>
              </a:rPr>
              <a:t>Lernen</a:t>
            </a:r>
            <a:r>
              <a:rPr lang="en-US" dirty="0">
                <a:solidFill>
                  <a:srgbClr val="000000"/>
                </a:solidFill>
              </a:rPr>
              <a:t>. </a:t>
            </a:r>
            <a:br>
              <a:rPr lang="en-US" dirty="0">
                <a:solidFill>
                  <a:srgbClr val="000000"/>
                </a:solidFill>
              </a:rPr>
            </a:br>
            <a:r>
              <a:rPr lang="en-US" dirty="0" err="1">
                <a:solidFill>
                  <a:srgbClr val="000000"/>
                </a:solidFill>
              </a:rPr>
              <a:t>Ich</a:t>
            </a:r>
            <a:r>
              <a:rPr lang="en-US" dirty="0">
                <a:solidFill>
                  <a:srgbClr val="000000"/>
                </a:solidFill>
              </a:rPr>
              <a:t> </a:t>
            </a:r>
            <a:r>
              <a:rPr lang="en-US" dirty="0" err="1">
                <a:solidFill>
                  <a:srgbClr val="000000"/>
                </a:solidFill>
              </a:rPr>
              <a:t>übernehme</a:t>
            </a:r>
            <a:r>
              <a:rPr lang="en-US" dirty="0">
                <a:solidFill>
                  <a:srgbClr val="000000"/>
                </a:solidFill>
              </a:rPr>
              <a:t> die </a:t>
            </a:r>
            <a:r>
              <a:rPr lang="en-US" dirty="0" err="1">
                <a:solidFill>
                  <a:srgbClr val="000000"/>
                </a:solidFill>
              </a:rPr>
              <a:t>Verantwortung</a:t>
            </a:r>
            <a:r>
              <a:rPr lang="en-US" dirty="0">
                <a:solidFill>
                  <a:srgbClr val="000000"/>
                </a:solidFill>
              </a:rPr>
              <a:t> </a:t>
            </a:r>
            <a:r>
              <a:rPr lang="en-US" dirty="0" err="1">
                <a:solidFill>
                  <a:srgbClr val="000000"/>
                </a:solidFill>
              </a:rPr>
              <a:t>für</a:t>
            </a:r>
            <a:r>
              <a:rPr lang="en-US" dirty="0">
                <a:solidFill>
                  <a:srgbClr val="000000"/>
                </a:solidFill>
              </a:rPr>
              <a:t> </a:t>
            </a:r>
            <a:r>
              <a:rPr lang="en-US" dirty="0" err="1">
                <a:solidFill>
                  <a:srgbClr val="000000"/>
                </a:solidFill>
              </a:rPr>
              <a:t>meine</a:t>
            </a:r>
            <a:r>
              <a:rPr lang="en-US" dirty="0">
                <a:solidFill>
                  <a:srgbClr val="000000"/>
                </a:solidFill>
              </a:rPr>
              <a:t> </a:t>
            </a:r>
            <a:r>
              <a:rPr lang="en-US" dirty="0" err="1">
                <a:solidFill>
                  <a:srgbClr val="000000"/>
                </a:solidFill>
              </a:rPr>
              <a:t>Redezeit</a:t>
            </a:r>
            <a:r>
              <a:rPr lang="en-US" dirty="0">
                <a:solidFill>
                  <a:srgbClr val="000000"/>
                </a:solidFill>
              </a:rPr>
              <a:t> und </a:t>
            </a:r>
            <a:r>
              <a:rPr lang="en-US" dirty="0" err="1">
                <a:solidFill>
                  <a:srgbClr val="000000"/>
                </a:solidFill>
              </a:rPr>
              <a:t>für</a:t>
            </a:r>
            <a:r>
              <a:rPr lang="en-US" dirty="0">
                <a:solidFill>
                  <a:srgbClr val="000000"/>
                </a:solidFill>
              </a:rPr>
              <a:t> das, was </a:t>
            </a:r>
            <a:r>
              <a:rPr lang="en-US" dirty="0" err="1">
                <a:solidFill>
                  <a:srgbClr val="000000"/>
                </a:solidFill>
              </a:rPr>
              <a:t>ich</a:t>
            </a:r>
            <a:r>
              <a:rPr lang="en-US" dirty="0">
                <a:solidFill>
                  <a:srgbClr val="000000"/>
                </a:solidFill>
              </a:rPr>
              <a:t> sage. </a:t>
            </a:r>
            <a:br>
              <a:rPr lang="en-US" dirty="0">
                <a:solidFill>
                  <a:srgbClr val="000000"/>
                </a:solidFill>
              </a:rPr>
            </a:br>
            <a:endParaRPr dirty="0"/>
          </a:p>
          <a:p>
            <a:pPr algn="l">
              <a:lnSpc>
                <a:spcPts val="2049"/>
              </a:lnSpc>
              <a:defRPr/>
            </a:pPr>
            <a:r>
              <a:rPr lang="en-US" dirty="0">
                <a:solidFill>
                  <a:srgbClr val="000000"/>
                </a:solidFill>
              </a:rPr>
              <a:t>Was </a:t>
            </a:r>
            <a:r>
              <a:rPr lang="en-US" dirty="0" err="1">
                <a:solidFill>
                  <a:srgbClr val="000000"/>
                </a:solidFill>
              </a:rPr>
              <a:t>ist</a:t>
            </a:r>
            <a:r>
              <a:rPr lang="en-US" dirty="0">
                <a:solidFill>
                  <a:srgbClr val="000000"/>
                </a:solidFill>
              </a:rPr>
              <a:t> </a:t>
            </a:r>
            <a:r>
              <a:rPr lang="en-US" dirty="0" err="1">
                <a:solidFill>
                  <a:srgbClr val="000000"/>
                </a:solidFill>
              </a:rPr>
              <a:t>Ihnen</a:t>
            </a:r>
            <a:r>
              <a:rPr lang="en-US" dirty="0">
                <a:solidFill>
                  <a:srgbClr val="000000"/>
                </a:solidFill>
              </a:rPr>
              <a:t> </a:t>
            </a:r>
            <a:r>
              <a:rPr lang="en-US" dirty="0" err="1">
                <a:solidFill>
                  <a:srgbClr val="000000"/>
                </a:solidFill>
              </a:rPr>
              <a:t>sonst</a:t>
            </a:r>
            <a:r>
              <a:rPr lang="en-US" dirty="0">
                <a:solidFill>
                  <a:srgbClr val="000000"/>
                </a:solidFill>
              </a:rPr>
              <a:t> </a:t>
            </a:r>
            <a:r>
              <a:rPr lang="en-US" dirty="0" err="1">
                <a:solidFill>
                  <a:srgbClr val="000000"/>
                </a:solidFill>
              </a:rPr>
              <a:t>noch</a:t>
            </a:r>
            <a:r>
              <a:rPr lang="en-US" dirty="0">
                <a:solidFill>
                  <a:srgbClr val="000000"/>
                </a:solidFill>
              </a:rPr>
              <a:t> </a:t>
            </a:r>
            <a:r>
              <a:rPr lang="en-US" dirty="0" err="1">
                <a:solidFill>
                  <a:srgbClr val="000000"/>
                </a:solidFill>
              </a:rPr>
              <a:t>wichtig</a:t>
            </a:r>
            <a:r>
              <a:rPr lang="en-US" dirty="0">
                <a:solidFill>
                  <a:srgbClr val="000000"/>
                </a:solidFill>
              </a:rPr>
              <a:t>? </a:t>
            </a:r>
            <a:br>
              <a:rPr lang="en-US" dirty="0">
                <a:solidFill>
                  <a:srgbClr val="000000"/>
                </a:solidFill>
              </a:rPr>
            </a:br>
            <a:r>
              <a:rPr lang="en-US" dirty="0">
                <a:solidFill>
                  <a:srgbClr val="000000"/>
                </a:solidFill>
              </a:rPr>
              <a:t>Die </a:t>
            </a:r>
            <a:r>
              <a:rPr lang="en-US" dirty="0" err="1">
                <a:solidFill>
                  <a:srgbClr val="000000"/>
                </a:solidFill>
              </a:rPr>
              <a:t>Vorschläge</a:t>
            </a:r>
            <a:r>
              <a:rPr lang="en-US" dirty="0">
                <a:solidFill>
                  <a:srgbClr val="000000"/>
                </a:solidFill>
              </a:rPr>
              <a:t> </a:t>
            </a:r>
            <a:r>
              <a:rPr lang="en-US" dirty="0" err="1">
                <a:solidFill>
                  <a:srgbClr val="000000"/>
                </a:solidFill>
              </a:rPr>
              <a:t>für</a:t>
            </a:r>
            <a:r>
              <a:rPr lang="en-US" dirty="0">
                <a:solidFill>
                  <a:srgbClr val="000000"/>
                </a:solidFill>
              </a:rPr>
              <a:t> </a:t>
            </a:r>
            <a:r>
              <a:rPr lang="en-US" dirty="0" err="1">
                <a:solidFill>
                  <a:srgbClr val="000000"/>
                </a:solidFill>
              </a:rPr>
              <a:t>Ergänzungen</a:t>
            </a:r>
            <a:r>
              <a:rPr lang="en-US" dirty="0">
                <a:solidFill>
                  <a:srgbClr val="000000"/>
                </a:solidFill>
              </a:rPr>
              <a:t> und </a:t>
            </a:r>
            <a:r>
              <a:rPr lang="en-US" dirty="0" err="1">
                <a:solidFill>
                  <a:srgbClr val="000000"/>
                </a:solidFill>
              </a:rPr>
              <a:t>Änderungen</a:t>
            </a:r>
            <a:r>
              <a:rPr lang="en-US" dirty="0">
                <a:solidFill>
                  <a:srgbClr val="000000"/>
                </a:solidFill>
              </a:rPr>
              <a:t> </a:t>
            </a:r>
            <a:r>
              <a:rPr lang="en-US" dirty="0" err="1">
                <a:solidFill>
                  <a:srgbClr val="000000"/>
                </a:solidFill>
              </a:rPr>
              <a:t>werden</a:t>
            </a:r>
            <a:r>
              <a:rPr lang="en-US" dirty="0">
                <a:solidFill>
                  <a:srgbClr val="000000"/>
                </a:solidFill>
              </a:rPr>
              <a:t> </a:t>
            </a:r>
            <a:r>
              <a:rPr lang="en-US" dirty="0" err="1">
                <a:solidFill>
                  <a:srgbClr val="000000"/>
                </a:solidFill>
              </a:rPr>
              <a:t>dem</a:t>
            </a:r>
            <a:r>
              <a:rPr lang="en-US" dirty="0">
                <a:solidFill>
                  <a:srgbClr val="000000"/>
                </a:solidFill>
              </a:rPr>
              <a:t> Plenum </a:t>
            </a:r>
            <a:r>
              <a:rPr lang="en-US" dirty="0" err="1">
                <a:solidFill>
                  <a:srgbClr val="000000"/>
                </a:solidFill>
              </a:rPr>
              <a:t>vorgelegt</a:t>
            </a:r>
            <a:r>
              <a:rPr lang="en-US" dirty="0">
                <a:solidFill>
                  <a:srgbClr val="000000"/>
                </a:solidFill>
              </a:rPr>
              <a:t> </a:t>
            </a:r>
            <a:br>
              <a:rPr lang="en-US" dirty="0">
                <a:solidFill>
                  <a:srgbClr val="000000"/>
                </a:solidFill>
              </a:rPr>
            </a:br>
            <a:r>
              <a:rPr lang="en-US" dirty="0">
                <a:solidFill>
                  <a:srgbClr val="000000"/>
                </a:solidFill>
              </a:rPr>
              <a:t>und </a:t>
            </a:r>
            <a:r>
              <a:rPr lang="en-US" dirty="0" err="1">
                <a:solidFill>
                  <a:srgbClr val="000000"/>
                </a:solidFill>
              </a:rPr>
              <a:t>aufgenommen</a:t>
            </a:r>
            <a:r>
              <a:rPr lang="en-US" dirty="0">
                <a:solidFill>
                  <a:srgbClr val="000000"/>
                </a:solidFill>
              </a:rPr>
              <a:t>. </a:t>
            </a:r>
            <a:br>
              <a:rPr lang="en-US" dirty="0">
                <a:solidFill>
                  <a:srgbClr val="000000"/>
                </a:solidFill>
              </a:rPr>
            </a:br>
            <a:endParaRPr dirty="0"/>
          </a:p>
        </p:txBody>
      </p:sp>
      <p:sp>
        <p:nvSpPr>
          <p:cNvPr id="15" name="TextBox 15"/>
          <p:cNvSpPr txBox="1"/>
          <p:nvPr/>
        </p:nvSpPr>
        <p:spPr bwMode="auto">
          <a:xfrm>
            <a:off x="808876" y="8935043"/>
            <a:ext cx="6315697" cy="628057"/>
          </a:xfrm>
          <a:prstGeom prst="rect">
            <a:avLst/>
          </a:prstGeom>
        </p:spPr>
        <p:txBody>
          <a:bodyPr lIns="0" tIns="0" rIns="0" bIns="0" rtlCol="0" anchor="t">
            <a:spAutoFit/>
          </a:bodyPr>
          <a:lstStyle/>
          <a:p>
            <a:pPr>
              <a:lnSpc>
                <a:spcPts val="1680"/>
              </a:lnSpc>
              <a:spcBef>
                <a:spcPts val="0"/>
              </a:spcBef>
              <a:defRPr/>
            </a:pPr>
            <a:r>
              <a:rPr lang="en-US" sz="900">
                <a:solidFill>
                  <a:srgbClr val="000000"/>
                </a:solidFill>
              </a:rPr>
              <a:t>Leah Carola Czollek et al., Praxishandbuch</a:t>
            </a:r>
            <a:endParaRPr/>
          </a:p>
          <a:p>
            <a:pPr>
              <a:lnSpc>
                <a:spcPts val="1680"/>
              </a:lnSpc>
              <a:spcBef>
                <a:spcPts val="0"/>
              </a:spcBef>
              <a:defRPr/>
            </a:pPr>
            <a:r>
              <a:rPr lang="en-US" sz="900">
                <a:solidFill>
                  <a:srgbClr val="000000"/>
                </a:solidFill>
              </a:rPr>
              <a:t>Social Justice und Diversity Theorien, Training, Methoden, Übungen</a:t>
            </a:r>
            <a:endParaRPr/>
          </a:p>
          <a:p>
            <a:pPr>
              <a:lnSpc>
                <a:spcPts val="1680"/>
              </a:lnSpc>
              <a:spcBef>
                <a:spcPts val="0"/>
              </a:spcBef>
              <a:defRPr/>
            </a:pPr>
            <a:r>
              <a:rPr lang="en-US" sz="900">
                <a:solidFill>
                  <a:srgbClr val="000000"/>
                </a:solidFill>
              </a:rPr>
              <a:t>2., vollständig überarbeitete und erweiterte Auflage, 2019 Beltz Juventa, Page 65</a:t>
            </a:r>
            <a:endParaRPr/>
          </a:p>
        </p:txBody>
      </p:sp>
      <p:cxnSp>
        <p:nvCxnSpPr>
          <p:cNvPr id="16" name="Straight Connector 15"/>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6"/>
          <a:stretch/>
        </p:blipFill>
        <p:spPr bwMode="auto">
          <a:xfrm>
            <a:off x="14401803" y="8210312"/>
            <a:ext cx="3886197" cy="207668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1524000" y="495300"/>
            <a:ext cx="12877799" cy="2000548"/>
          </a:xfrm>
          <a:prstGeom prst="rect">
            <a:avLst/>
          </a:prstGeom>
          <a:noFill/>
        </p:spPr>
        <p:txBody>
          <a:bodyPr wrap="square" rtlCol="0">
            <a:spAutoFit/>
          </a:bodyPr>
          <a:lstStyle/>
          <a:p>
            <a:pPr>
              <a:defRPr/>
            </a:pPr>
            <a:r>
              <a:rPr lang="de-DE" sz="6200" b="1">
                <a:solidFill>
                  <a:schemeClr val="tx2"/>
                </a:solidFill>
              </a:rPr>
              <a:t>WAS IST EMPOWERMENT?</a:t>
            </a:r>
            <a:br>
              <a:rPr lang="de-DE" sz="6200" b="1">
                <a:solidFill>
                  <a:schemeClr val="tx2"/>
                </a:solidFill>
              </a:rPr>
            </a:br>
            <a:endParaRPr sz="6200" b="1">
              <a:solidFill>
                <a:schemeClr val="tx2"/>
              </a:solidFill>
            </a:endParaRPr>
          </a:p>
        </p:txBody>
      </p:sp>
      <p:sp>
        <p:nvSpPr>
          <p:cNvPr id="7" name="Textfeld 6"/>
          <p:cNvSpPr txBox="1"/>
          <p:nvPr/>
        </p:nvSpPr>
        <p:spPr bwMode="auto">
          <a:xfrm>
            <a:off x="1371600" y="1844070"/>
            <a:ext cx="13258800" cy="5940088"/>
          </a:xfrm>
          <a:prstGeom prst="rect">
            <a:avLst/>
          </a:prstGeom>
          <a:noFill/>
        </p:spPr>
        <p:txBody>
          <a:bodyPr wrap="square">
            <a:spAutoFit/>
          </a:bodyPr>
          <a:lstStyle/>
          <a:p>
            <a:pPr>
              <a:defRPr/>
            </a:pPr>
            <a:r>
              <a:rPr lang="en-US" sz="2400" dirty="0">
                <a:ea typeface="Times New Roman"/>
              </a:rPr>
              <a:t> </a:t>
            </a:r>
            <a:endParaRPr lang="de-DE" sz="2400" dirty="0">
              <a:ea typeface="Times New Roman"/>
            </a:endParaRPr>
          </a:p>
          <a:p>
            <a:pPr>
              <a:defRPr/>
            </a:pPr>
            <a:r>
              <a:rPr lang="en-US" sz="2400" dirty="0">
                <a:ea typeface="Times New Roman"/>
              </a:rPr>
              <a:t>"(...) Empowerment </a:t>
            </a:r>
            <a:r>
              <a:rPr lang="en-US" sz="2400" dirty="0" err="1">
                <a:ea typeface="Times New Roman"/>
              </a:rPr>
              <a:t>zielt</a:t>
            </a:r>
            <a:r>
              <a:rPr lang="en-US" sz="2400" dirty="0">
                <a:ea typeface="Times New Roman"/>
              </a:rPr>
              <a:t> </a:t>
            </a:r>
            <a:r>
              <a:rPr lang="en-US" sz="2400" dirty="0" err="1">
                <a:ea typeface="Times New Roman"/>
              </a:rPr>
              <a:t>darauf</a:t>
            </a:r>
            <a:r>
              <a:rPr lang="en-US" sz="2400" dirty="0">
                <a:ea typeface="Times New Roman"/>
              </a:rPr>
              <a:t> ab, </a:t>
            </a:r>
            <a:r>
              <a:rPr lang="en-US" sz="2400" dirty="0" err="1">
                <a:ea typeface="Times New Roman"/>
              </a:rPr>
              <a:t>gesellschaftliche</a:t>
            </a:r>
            <a:r>
              <a:rPr lang="en-US" sz="2400" dirty="0">
                <a:ea typeface="Times New Roman"/>
              </a:rPr>
              <a:t> </a:t>
            </a:r>
            <a:r>
              <a:rPr lang="en-US" sz="2400" dirty="0" err="1">
                <a:ea typeface="Times New Roman"/>
              </a:rPr>
              <a:t>Teilhabe</a:t>
            </a:r>
            <a:r>
              <a:rPr lang="en-US" sz="2400" dirty="0">
                <a:ea typeface="Times New Roman"/>
              </a:rPr>
              <a:t> </a:t>
            </a:r>
            <a:r>
              <a:rPr lang="en-US" sz="2400" dirty="0" err="1">
                <a:ea typeface="Times New Roman"/>
              </a:rPr>
              <a:t>zu</a:t>
            </a:r>
            <a:r>
              <a:rPr lang="en-US" sz="2400" dirty="0">
                <a:ea typeface="Times New Roman"/>
              </a:rPr>
              <a:t> </a:t>
            </a:r>
            <a:r>
              <a:rPr lang="en-US" sz="2400" dirty="0" err="1">
                <a:ea typeface="Times New Roman"/>
              </a:rPr>
              <a:t>fördern</a:t>
            </a:r>
            <a:r>
              <a:rPr lang="en-US" sz="2400" dirty="0">
                <a:ea typeface="Times New Roman"/>
              </a:rPr>
              <a:t>. Empowerment-</a:t>
            </a:r>
            <a:r>
              <a:rPr lang="en-US" sz="2400" dirty="0" err="1">
                <a:ea typeface="Times New Roman"/>
              </a:rPr>
              <a:t>Ansätze</a:t>
            </a:r>
            <a:r>
              <a:rPr lang="en-US" sz="2400" dirty="0">
                <a:ea typeface="Times New Roman"/>
              </a:rPr>
              <a:t> </a:t>
            </a:r>
            <a:r>
              <a:rPr lang="en-US" sz="2400" dirty="0" err="1">
                <a:ea typeface="Times New Roman"/>
              </a:rPr>
              <a:t>beinhalten</a:t>
            </a:r>
            <a:r>
              <a:rPr lang="en-US" sz="2400" dirty="0">
                <a:ea typeface="Times New Roman"/>
              </a:rPr>
              <a:t> die </a:t>
            </a:r>
            <a:r>
              <a:rPr lang="en-US" sz="2400" dirty="0" err="1">
                <a:ea typeface="Times New Roman"/>
              </a:rPr>
              <a:t>Bereitstellung</a:t>
            </a:r>
            <a:r>
              <a:rPr lang="en-US" sz="2400" dirty="0">
                <a:ea typeface="Times New Roman"/>
              </a:rPr>
              <a:t> von </a:t>
            </a:r>
            <a:r>
              <a:rPr lang="en-US" sz="2400" dirty="0" err="1">
                <a:ea typeface="Times New Roman"/>
              </a:rPr>
              <a:t>Räumen</a:t>
            </a:r>
            <a:r>
              <a:rPr lang="en-US" sz="2400" dirty="0">
                <a:ea typeface="Times New Roman"/>
              </a:rPr>
              <a:t> </a:t>
            </a:r>
            <a:r>
              <a:rPr lang="en-US" sz="2400" dirty="0" err="1">
                <a:ea typeface="Times New Roman"/>
              </a:rPr>
              <a:t>für</a:t>
            </a:r>
            <a:r>
              <a:rPr lang="en-US" sz="2400" dirty="0">
                <a:ea typeface="Times New Roman"/>
              </a:rPr>
              <a:t> Menschen, um </a:t>
            </a:r>
            <a:r>
              <a:rPr lang="en-US" sz="2400" dirty="0" err="1">
                <a:ea typeface="Times New Roman"/>
              </a:rPr>
              <a:t>ihre</a:t>
            </a:r>
            <a:r>
              <a:rPr lang="en-US" sz="2400" dirty="0">
                <a:ea typeface="Times New Roman"/>
              </a:rPr>
              <a:t> </a:t>
            </a:r>
            <a:r>
              <a:rPr lang="en-US" sz="2400" dirty="0" err="1">
                <a:ea typeface="Times New Roman"/>
              </a:rPr>
              <a:t>Ressourcen</a:t>
            </a:r>
            <a:r>
              <a:rPr lang="en-US" sz="2400" dirty="0">
                <a:ea typeface="Times New Roman"/>
              </a:rPr>
              <a:t> </a:t>
            </a:r>
            <a:r>
              <a:rPr lang="en-US" sz="2400" dirty="0" err="1">
                <a:ea typeface="Times New Roman"/>
              </a:rPr>
              <a:t>zu</a:t>
            </a:r>
            <a:r>
              <a:rPr lang="en-US" sz="2400" dirty="0">
                <a:ea typeface="Times New Roman"/>
              </a:rPr>
              <a:t> </a:t>
            </a:r>
            <a:r>
              <a:rPr lang="en-US" sz="2400" dirty="0" err="1">
                <a:ea typeface="Times New Roman"/>
              </a:rPr>
              <a:t>entdecken</a:t>
            </a:r>
            <a:r>
              <a:rPr lang="en-US" sz="2400" dirty="0">
                <a:ea typeface="Times New Roman"/>
              </a:rPr>
              <a:t> und </a:t>
            </a:r>
            <a:r>
              <a:rPr lang="en-US" sz="2400" dirty="0" err="1">
                <a:ea typeface="Times New Roman"/>
              </a:rPr>
              <a:t>sie</a:t>
            </a:r>
            <a:r>
              <a:rPr lang="en-US" sz="2400" dirty="0">
                <a:ea typeface="Times New Roman"/>
              </a:rPr>
              <a:t> in die </a:t>
            </a:r>
            <a:r>
              <a:rPr lang="en-US" sz="2400" dirty="0" err="1">
                <a:ea typeface="Times New Roman"/>
              </a:rPr>
              <a:t>Lage</a:t>
            </a:r>
            <a:r>
              <a:rPr lang="en-US" sz="2400" dirty="0">
                <a:ea typeface="Times New Roman"/>
              </a:rPr>
              <a:t> </a:t>
            </a:r>
            <a:r>
              <a:rPr lang="en-US" sz="2400" dirty="0" err="1">
                <a:ea typeface="Times New Roman"/>
              </a:rPr>
              <a:t>zu</a:t>
            </a:r>
            <a:r>
              <a:rPr lang="en-US" sz="2400" dirty="0">
                <a:ea typeface="Times New Roman"/>
              </a:rPr>
              <a:t> </a:t>
            </a:r>
            <a:r>
              <a:rPr lang="en-US" sz="2400" dirty="0" err="1">
                <a:ea typeface="Times New Roman"/>
              </a:rPr>
              <a:t>versetzen</a:t>
            </a:r>
            <a:r>
              <a:rPr lang="en-US" sz="2400" dirty="0">
                <a:ea typeface="Times New Roman"/>
              </a:rPr>
              <a:t>, </a:t>
            </a:r>
            <a:r>
              <a:rPr lang="en-US" sz="2400" dirty="0" err="1">
                <a:ea typeface="Times New Roman"/>
              </a:rPr>
              <a:t>aktive</a:t>
            </a:r>
            <a:r>
              <a:rPr lang="en-US" sz="2400" dirty="0">
                <a:ea typeface="Times New Roman"/>
              </a:rPr>
              <a:t> </a:t>
            </a:r>
            <a:r>
              <a:rPr lang="en-US" sz="2400" dirty="0" err="1">
                <a:ea typeface="Times New Roman"/>
              </a:rPr>
              <a:t>Akteur:innen</a:t>
            </a:r>
            <a:r>
              <a:rPr lang="en-US" sz="2400" dirty="0">
                <a:ea typeface="Times New Roman"/>
              </a:rPr>
              <a:t> in </a:t>
            </a:r>
            <a:r>
              <a:rPr lang="en-US" sz="2400" dirty="0" err="1">
                <a:ea typeface="Times New Roman"/>
              </a:rPr>
              <a:t>ihrem</a:t>
            </a:r>
            <a:r>
              <a:rPr lang="en-US" sz="2400" dirty="0">
                <a:ea typeface="Times New Roman"/>
              </a:rPr>
              <a:t> </a:t>
            </a:r>
            <a:r>
              <a:rPr lang="en-US" sz="2400" dirty="0" err="1">
                <a:ea typeface="Times New Roman"/>
              </a:rPr>
              <a:t>eigenen</a:t>
            </a:r>
            <a:r>
              <a:rPr lang="en-US" sz="2400" dirty="0">
                <a:ea typeface="Times New Roman"/>
              </a:rPr>
              <a:t> </a:t>
            </a:r>
            <a:r>
              <a:rPr lang="en-US" sz="2400" dirty="0" err="1">
                <a:ea typeface="Times New Roman"/>
              </a:rPr>
              <a:t>Leben</a:t>
            </a:r>
            <a:r>
              <a:rPr lang="en-US" sz="2400" dirty="0">
                <a:ea typeface="Times New Roman"/>
              </a:rPr>
              <a:t> </a:t>
            </a:r>
            <a:r>
              <a:rPr lang="en-US" sz="2400" dirty="0" err="1">
                <a:ea typeface="Times New Roman"/>
              </a:rPr>
              <a:t>zu</a:t>
            </a:r>
            <a:r>
              <a:rPr lang="en-US" sz="2400" dirty="0">
                <a:ea typeface="Times New Roman"/>
              </a:rPr>
              <a:t> </a:t>
            </a:r>
            <a:r>
              <a:rPr lang="en-US" sz="2400" dirty="0" err="1">
                <a:ea typeface="Times New Roman"/>
              </a:rPr>
              <a:t>werden</a:t>
            </a:r>
            <a:r>
              <a:rPr lang="en-US" sz="2400" dirty="0">
                <a:ea typeface="Times New Roman"/>
              </a:rPr>
              <a:t>. </a:t>
            </a:r>
            <a:r>
              <a:rPr lang="en-US" sz="2400" dirty="0" err="1">
                <a:ea typeface="Times New Roman"/>
              </a:rPr>
              <a:t>Dabei</a:t>
            </a:r>
            <a:r>
              <a:rPr lang="en-US" sz="2400" dirty="0">
                <a:ea typeface="Times New Roman"/>
              </a:rPr>
              <a:t> </a:t>
            </a:r>
            <a:r>
              <a:rPr lang="en-US" sz="2400" dirty="0" err="1">
                <a:ea typeface="Times New Roman"/>
              </a:rPr>
              <a:t>geht</a:t>
            </a:r>
            <a:r>
              <a:rPr lang="en-US" sz="2400" dirty="0">
                <a:ea typeface="Times New Roman"/>
              </a:rPr>
              <a:t> </a:t>
            </a:r>
            <a:r>
              <a:rPr lang="en-US" sz="2400" dirty="0" err="1">
                <a:ea typeface="Times New Roman"/>
              </a:rPr>
              <a:t>es</a:t>
            </a:r>
            <a:r>
              <a:rPr lang="en-US" sz="2400" dirty="0">
                <a:ea typeface="Times New Roman"/>
              </a:rPr>
              <a:t> </a:t>
            </a:r>
            <a:r>
              <a:rPr lang="en-US" sz="2400" dirty="0" err="1">
                <a:ea typeface="Times New Roman"/>
              </a:rPr>
              <a:t>nicht</a:t>
            </a:r>
            <a:r>
              <a:rPr lang="en-US" sz="2400" dirty="0">
                <a:ea typeface="Times New Roman"/>
              </a:rPr>
              <a:t> </a:t>
            </a:r>
            <a:r>
              <a:rPr lang="en-US" sz="2400" dirty="0" err="1">
                <a:ea typeface="Times New Roman"/>
              </a:rPr>
              <a:t>primär</a:t>
            </a:r>
            <a:r>
              <a:rPr lang="en-US" sz="2400" dirty="0">
                <a:ea typeface="Times New Roman"/>
              </a:rPr>
              <a:t> </a:t>
            </a:r>
            <a:r>
              <a:rPr lang="en-US" sz="2400" dirty="0" err="1">
                <a:ea typeface="Times New Roman"/>
              </a:rPr>
              <a:t>darum</a:t>
            </a:r>
            <a:r>
              <a:rPr lang="en-US" sz="2400" dirty="0">
                <a:ea typeface="Times New Roman"/>
              </a:rPr>
              <a:t>, </a:t>
            </a:r>
            <a:r>
              <a:rPr lang="en-US" sz="2400" dirty="0" err="1">
                <a:ea typeface="Times New Roman"/>
              </a:rPr>
              <a:t>Wissen</a:t>
            </a:r>
            <a:r>
              <a:rPr lang="en-US" sz="2400" dirty="0">
                <a:ea typeface="Times New Roman"/>
              </a:rPr>
              <a:t> und </a:t>
            </a:r>
            <a:r>
              <a:rPr lang="en-US" sz="2400" dirty="0" err="1">
                <a:ea typeface="Times New Roman"/>
              </a:rPr>
              <a:t>Strategien</a:t>
            </a:r>
            <a:r>
              <a:rPr lang="en-US" sz="2400" dirty="0">
                <a:ea typeface="Times New Roman"/>
              </a:rPr>
              <a:t> </a:t>
            </a:r>
            <a:r>
              <a:rPr lang="en-US" sz="2400" dirty="0" err="1">
                <a:ea typeface="Times New Roman"/>
              </a:rPr>
              <a:t>sozusagen</a:t>
            </a:r>
            <a:r>
              <a:rPr lang="en-US" sz="2400" dirty="0">
                <a:ea typeface="Times New Roman"/>
              </a:rPr>
              <a:t> von </a:t>
            </a:r>
            <a:r>
              <a:rPr lang="en-US" sz="2400" dirty="0" err="1">
                <a:ea typeface="Times New Roman"/>
              </a:rPr>
              <a:t>außen</a:t>
            </a:r>
            <a:r>
              <a:rPr lang="en-US" sz="2400" dirty="0">
                <a:ea typeface="Times New Roman"/>
              </a:rPr>
              <a:t> </a:t>
            </a:r>
            <a:r>
              <a:rPr lang="en-US" sz="2400" dirty="0" err="1">
                <a:ea typeface="Times New Roman"/>
              </a:rPr>
              <a:t>zu</a:t>
            </a:r>
            <a:r>
              <a:rPr lang="en-US" sz="2400" dirty="0">
                <a:ea typeface="Times New Roman"/>
              </a:rPr>
              <a:t> </a:t>
            </a:r>
            <a:r>
              <a:rPr lang="en-US" sz="2400" dirty="0" err="1">
                <a:ea typeface="Times New Roman"/>
              </a:rPr>
              <a:t>vermitteln</a:t>
            </a:r>
            <a:r>
              <a:rPr lang="en-US" sz="2400" dirty="0">
                <a:ea typeface="Times New Roman"/>
              </a:rPr>
              <a:t>, </a:t>
            </a:r>
            <a:r>
              <a:rPr lang="en-US" sz="2400" dirty="0" err="1">
                <a:ea typeface="Times New Roman"/>
              </a:rPr>
              <a:t>sondern</a:t>
            </a:r>
            <a:r>
              <a:rPr lang="en-US" sz="2400" dirty="0">
                <a:ea typeface="Times New Roman"/>
              </a:rPr>
              <a:t> </a:t>
            </a:r>
            <a:r>
              <a:rPr lang="en-US" sz="2400" dirty="0" err="1">
                <a:ea typeface="Times New Roman"/>
              </a:rPr>
              <a:t>diese</a:t>
            </a:r>
            <a:r>
              <a:rPr lang="en-US" sz="2400" dirty="0">
                <a:ea typeface="Times New Roman"/>
              </a:rPr>
              <a:t> </a:t>
            </a:r>
            <a:r>
              <a:rPr lang="en-US" sz="2400" dirty="0" err="1">
                <a:ea typeface="Times New Roman"/>
              </a:rPr>
              <a:t>gemeinsam</a:t>
            </a:r>
            <a:r>
              <a:rPr lang="en-US" sz="2400" dirty="0">
                <a:ea typeface="Times New Roman"/>
              </a:rPr>
              <a:t> auf Basis der </a:t>
            </a:r>
            <a:r>
              <a:rPr lang="en-US" sz="2400" dirty="0" err="1">
                <a:ea typeface="Times New Roman"/>
              </a:rPr>
              <a:t>Erfahrungen</a:t>
            </a:r>
            <a:r>
              <a:rPr lang="en-US" sz="2400" dirty="0">
                <a:ea typeface="Times New Roman"/>
              </a:rPr>
              <a:t> und </a:t>
            </a:r>
            <a:r>
              <a:rPr lang="en-US" sz="2400" dirty="0" err="1">
                <a:ea typeface="Times New Roman"/>
              </a:rPr>
              <a:t>Kenntnisse</a:t>
            </a:r>
            <a:r>
              <a:rPr lang="en-US" sz="2400" dirty="0">
                <a:ea typeface="Times New Roman"/>
              </a:rPr>
              <a:t> der </a:t>
            </a:r>
            <a:r>
              <a:rPr lang="en-US" sz="2400" dirty="0" err="1">
                <a:ea typeface="Times New Roman"/>
              </a:rPr>
              <a:t>Teilnehmer:innen</a:t>
            </a:r>
            <a:r>
              <a:rPr lang="en-US" sz="2400" dirty="0">
                <a:ea typeface="Times New Roman"/>
              </a:rPr>
              <a:t> </a:t>
            </a:r>
            <a:r>
              <a:rPr lang="en-US" sz="2400" dirty="0" err="1">
                <a:ea typeface="Times New Roman"/>
              </a:rPr>
              <a:t>zu</a:t>
            </a:r>
            <a:r>
              <a:rPr lang="en-US" sz="2400" dirty="0">
                <a:ea typeface="Times New Roman"/>
              </a:rPr>
              <a:t> </a:t>
            </a:r>
            <a:r>
              <a:rPr lang="en-US" sz="2400" dirty="0" err="1">
                <a:ea typeface="Times New Roman"/>
              </a:rPr>
              <a:t>entwickeln</a:t>
            </a:r>
            <a:r>
              <a:rPr lang="en-US" sz="2400" dirty="0">
                <a:ea typeface="Times New Roman"/>
              </a:rPr>
              <a:t>. Empowerment </a:t>
            </a:r>
            <a:r>
              <a:rPr lang="en-US" sz="2400" dirty="0" err="1">
                <a:ea typeface="Times New Roman"/>
              </a:rPr>
              <a:t>ist</a:t>
            </a:r>
            <a:r>
              <a:rPr lang="en-US" sz="2400" dirty="0">
                <a:ea typeface="Times New Roman"/>
              </a:rPr>
              <a:t> </a:t>
            </a:r>
            <a:r>
              <a:rPr lang="en-US" sz="2400" dirty="0" err="1">
                <a:ea typeface="Times New Roman"/>
              </a:rPr>
              <a:t>kein</a:t>
            </a:r>
            <a:r>
              <a:rPr lang="en-US" sz="2400" dirty="0">
                <a:ea typeface="Times New Roman"/>
              </a:rPr>
              <a:t> </a:t>
            </a:r>
            <a:r>
              <a:rPr lang="en-US" sz="2400" dirty="0" err="1">
                <a:ea typeface="Times New Roman"/>
              </a:rPr>
              <a:t>einheitliches</a:t>
            </a:r>
            <a:r>
              <a:rPr lang="en-US" sz="2400" dirty="0">
                <a:ea typeface="Times New Roman"/>
              </a:rPr>
              <a:t> </a:t>
            </a:r>
            <a:r>
              <a:rPr lang="en-US" sz="2400" dirty="0" err="1">
                <a:ea typeface="Times New Roman"/>
              </a:rPr>
              <a:t>Konzept</a:t>
            </a:r>
            <a:r>
              <a:rPr lang="en-US" sz="2400" dirty="0">
                <a:ea typeface="Times New Roman"/>
              </a:rPr>
              <a:t>, </a:t>
            </a:r>
            <a:r>
              <a:rPr lang="en-US" sz="2400" dirty="0" err="1">
                <a:ea typeface="Times New Roman"/>
              </a:rPr>
              <a:t>sondern</a:t>
            </a:r>
            <a:r>
              <a:rPr lang="en-US" sz="2400" dirty="0">
                <a:ea typeface="Times New Roman"/>
              </a:rPr>
              <a:t> </a:t>
            </a:r>
            <a:r>
              <a:rPr lang="en-US" sz="2400" dirty="0" err="1">
                <a:ea typeface="Times New Roman"/>
              </a:rPr>
              <a:t>eine</a:t>
            </a:r>
            <a:r>
              <a:rPr lang="en-US" sz="2400" dirty="0">
                <a:ea typeface="Times New Roman"/>
              </a:rPr>
              <a:t> </a:t>
            </a:r>
            <a:r>
              <a:rPr lang="en-US" sz="2400" dirty="0" err="1">
                <a:ea typeface="Times New Roman"/>
              </a:rPr>
              <a:t>Reihe</a:t>
            </a:r>
            <a:r>
              <a:rPr lang="en-US" sz="2400" dirty="0">
                <a:ea typeface="Times New Roman"/>
              </a:rPr>
              <a:t> </a:t>
            </a:r>
            <a:r>
              <a:rPr lang="en-US" sz="2400" dirty="0" err="1">
                <a:ea typeface="Times New Roman"/>
              </a:rPr>
              <a:t>unterschiedlicher</a:t>
            </a:r>
            <a:r>
              <a:rPr lang="en-US" sz="2400" dirty="0">
                <a:ea typeface="Times New Roman"/>
              </a:rPr>
              <a:t> </a:t>
            </a:r>
            <a:r>
              <a:rPr lang="en-US" sz="2400" dirty="0" err="1">
                <a:ea typeface="Times New Roman"/>
              </a:rPr>
              <a:t>ressourcenorientierter</a:t>
            </a:r>
            <a:r>
              <a:rPr lang="en-US" sz="2400" dirty="0">
                <a:ea typeface="Times New Roman"/>
              </a:rPr>
              <a:t> </a:t>
            </a:r>
            <a:r>
              <a:rPr lang="en-US" sz="2400" dirty="0" err="1">
                <a:ea typeface="Times New Roman"/>
              </a:rPr>
              <a:t>Ansätze</a:t>
            </a:r>
            <a:r>
              <a:rPr lang="en-US" sz="2400" dirty="0">
                <a:ea typeface="Times New Roman"/>
              </a:rPr>
              <a:t>, die </a:t>
            </a:r>
            <a:r>
              <a:rPr lang="en-US" sz="2400" dirty="0" err="1">
                <a:ea typeface="Times New Roman"/>
              </a:rPr>
              <a:t>aufbauend</a:t>
            </a:r>
            <a:r>
              <a:rPr lang="en-US" sz="2400" dirty="0">
                <a:ea typeface="Times New Roman"/>
              </a:rPr>
              <a:t> auf </a:t>
            </a:r>
            <a:r>
              <a:rPr lang="en-US" sz="2400" dirty="0" err="1">
                <a:ea typeface="Times New Roman"/>
              </a:rPr>
              <a:t>dem</a:t>
            </a:r>
            <a:r>
              <a:rPr lang="en-US" sz="2400" dirty="0">
                <a:ea typeface="Times New Roman"/>
              </a:rPr>
              <a:t> </a:t>
            </a:r>
            <a:r>
              <a:rPr lang="en-US" sz="2400" dirty="0" err="1">
                <a:ea typeface="Times New Roman"/>
              </a:rPr>
              <a:t>Erfahrungsaustausch</a:t>
            </a:r>
            <a:r>
              <a:rPr lang="en-US" sz="2400" dirty="0">
                <a:ea typeface="Times New Roman"/>
              </a:rPr>
              <a:t> </a:t>
            </a:r>
            <a:r>
              <a:rPr lang="en-US" sz="2400" dirty="0" err="1">
                <a:ea typeface="Times New Roman"/>
              </a:rPr>
              <a:t>darauf</a:t>
            </a:r>
            <a:r>
              <a:rPr lang="en-US" sz="2400" dirty="0">
                <a:ea typeface="Times New Roman"/>
              </a:rPr>
              <a:t> </a:t>
            </a:r>
            <a:r>
              <a:rPr lang="en-US" sz="2400" dirty="0" err="1">
                <a:ea typeface="Times New Roman"/>
              </a:rPr>
              <a:t>ausgerichtet</a:t>
            </a:r>
            <a:r>
              <a:rPr lang="en-US" sz="2400" dirty="0">
                <a:ea typeface="Times New Roman"/>
              </a:rPr>
              <a:t> </a:t>
            </a:r>
            <a:r>
              <a:rPr lang="en-US" sz="2400" dirty="0" err="1">
                <a:ea typeface="Times New Roman"/>
              </a:rPr>
              <a:t>sind</a:t>
            </a:r>
            <a:r>
              <a:rPr lang="en-US" sz="2400" dirty="0">
                <a:ea typeface="Times New Roman"/>
              </a:rPr>
              <a:t>, </a:t>
            </a:r>
            <a:r>
              <a:rPr lang="en-US" sz="2400" dirty="0" err="1">
                <a:ea typeface="Times New Roman"/>
              </a:rPr>
              <a:t>individuelle</a:t>
            </a:r>
            <a:r>
              <a:rPr lang="en-US" sz="2400" dirty="0">
                <a:ea typeface="Times New Roman"/>
              </a:rPr>
              <a:t> und </a:t>
            </a:r>
            <a:r>
              <a:rPr lang="en-US" sz="2400" dirty="0" err="1">
                <a:ea typeface="Times New Roman"/>
              </a:rPr>
              <a:t>kollektive</a:t>
            </a:r>
            <a:r>
              <a:rPr lang="en-US" sz="2400" dirty="0">
                <a:ea typeface="Times New Roman"/>
              </a:rPr>
              <a:t> </a:t>
            </a:r>
            <a:r>
              <a:rPr lang="en-US" sz="2400" dirty="0" err="1">
                <a:ea typeface="Times New Roman"/>
              </a:rPr>
              <a:t>Handlungsmöglichkeiten</a:t>
            </a:r>
            <a:r>
              <a:rPr lang="en-US" sz="2400" dirty="0">
                <a:ea typeface="Times New Roman"/>
              </a:rPr>
              <a:t> </a:t>
            </a:r>
            <a:r>
              <a:rPr lang="en-US" sz="2400" dirty="0" err="1">
                <a:ea typeface="Times New Roman"/>
              </a:rPr>
              <a:t>im</a:t>
            </a:r>
            <a:r>
              <a:rPr lang="en-US" sz="2400" dirty="0">
                <a:ea typeface="Times New Roman"/>
              </a:rPr>
              <a:t> </a:t>
            </a:r>
            <a:r>
              <a:rPr lang="en-US" sz="2400" dirty="0" err="1">
                <a:ea typeface="Times New Roman"/>
              </a:rPr>
              <a:t>Umgang</a:t>
            </a:r>
            <a:r>
              <a:rPr lang="en-US" sz="2400" dirty="0">
                <a:ea typeface="Times New Roman"/>
              </a:rPr>
              <a:t> </a:t>
            </a:r>
            <a:r>
              <a:rPr lang="en-US" sz="2400" dirty="0" err="1">
                <a:ea typeface="Times New Roman"/>
              </a:rPr>
              <a:t>mit</a:t>
            </a:r>
            <a:r>
              <a:rPr lang="en-US" sz="2400" dirty="0">
                <a:ea typeface="Times New Roman"/>
              </a:rPr>
              <a:t> </a:t>
            </a:r>
            <a:r>
              <a:rPr lang="en-US" sz="2400" dirty="0" err="1">
                <a:ea typeface="Times New Roman"/>
              </a:rPr>
              <a:t>gesellschaftlichen</a:t>
            </a:r>
            <a:r>
              <a:rPr lang="en-US" sz="2400" dirty="0">
                <a:ea typeface="Times New Roman"/>
              </a:rPr>
              <a:t> </a:t>
            </a:r>
            <a:r>
              <a:rPr lang="en-US" sz="2400" dirty="0" err="1">
                <a:ea typeface="Times New Roman"/>
              </a:rPr>
              <a:t>Machtverhältnissen</a:t>
            </a:r>
            <a:r>
              <a:rPr lang="en-US" sz="2400" dirty="0">
                <a:ea typeface="Times New Roman"/>
              </a:rPr>
              <a:t> </a:t>
            </a:r>
            <a:r>
              <a:rPr lang="en-US" sz="2400" dirty="0" err="1">
                <a:ea typeface="Times New Roman"/>
              </a:rPr>
              <a:t>zu</a:t>
            </a:r>
            <a:r>
              <a:rPr lang="en-US" sz="2400" dirty="0">
                <a:ea typeface="Times New Roman"/>
              </a:rPr>
              <a:t> </a:t>
            </a:r>
            <a:r>
              <a:rPr lang="en-US" sz="2400" dirty="0" err="1">
                <a:ea typeface="Times New Roman"/>
              </a:rPr>
              <a:t>eröffnen</a:t>
            </a:r>
            <a:r>
              <a:rPr lang="en-US" sz="2400" dirty="0">
                <a:ea typeface="Times New Roman"/>
              </a:rPr>
              <a:t>. </a:t>
            </a:r>
            <a:r>
              <a:rPr lang="en-US" sz="2400" dirty="0" err="1">
                <a:ea typeface="Times New Roman"/>
              </a:rPr>
              <a:t>Aspekte</a:t>
            </a:r>
            <a:r>
              <a:rPr lang="en-US" sz="2400" dirty="0">
                <a:ea typeface="Times New Roman"/>
              </a:rPr>
              <a:t> des Empowerments </a:t>
            </a:r>
            <a:r>
              <a:rPr lang="en-US" sz="2400" dirty="0" err="1">
                <a:ea typeface="Times New Roman"/>
              </a:rPr>
              <a:t>wurden</a:t>
            </a:r>
            <a:r>
              <a:rPr lang="en-US" sz="2400" dirty="0">
                <a:ea typeface="Times New Roman"/>
              </a:rPr>
              <a:t> </a:t>
            </a:r>
            <a:r>
              <a:rPr lang="en-US" sz="2400" dirty="0" err="1">
                <a:ea typeface="Times New Roman"/>
              </a:rPr>
              <a:t>bereits</a:t>
            </a:r>
            <a:r>
              <a:rPr lang="en-US" sz="2400" dirty="0">
                <a:ea typeface="Times New Roman"/>
              </a:rPr>
              <a:t> in </a:t>
            </a:r>
            <a:r>
              <a:rPr lang="en-US" sz="2400" dirty="0" err="1">
                <a:ea typeface="Times New Roman"/>
              </a:rPr>
              <a:t>einer</a:t>
            </a:r>
            <a:r>
              <a:rPr lang="en-US" sz="2400" dirty="0">
                <a:ea typeface="Times New Roman"/>
              </a:rPr>
              <a:t> </a:t>
            </a:r>
            <a:r>
              <a:rPr lang="en-US" sz="2400" dirty="0" err="1">
                <a:ea typeface="Times New Roman"/>
              </a:rPr>
              <a:t>Vielzahl</a:t>
            </a:r>
            <a:r>
              <a:rPr lang="en-US" sz="2400" dirty="0">
                <a:ea typeface="Times New Roman"/>
              </a:rPr>
              <a:t> von </a:t>
            </a:r>
            <a:r>
              <a:rPr lang="en-US" sz="2400" dirty="0" err="1">
                <a:ea typeface="Times New Roman"/>
              </a:rPr>
              <a:t>Kontexten</a:t>
            </a:r>
            <a:r>
              <a:rPr lang="en-US" sz="2400" dirty="0">
                <a:ea typeface="Times New Roman"/>
              </a:rPr>
              <a:t> von </a:t>
            </a:r>
            <a:r>
              <a:rPr lang="en-US" sz="2400" dirty="0" err="1">
                <a:ea typeface="Times New Roman"/>
              </a:rPr>
              <a:t>verschiedenen</a:t>
            </a:r>
            <a:r>
              <a:rPr lang="en-US" sz="2400" dirty="0">
                <a:ea typeface="Times New Roman"/>
              </a:rPr>
              <a:t> </a:t>
            </a:r>
            <a:r>
              <a:rPr lang="en-US" sz="2400" dirty="0" err="1">
                <a:ea typeface="Times New Roman"/>
              </a:rPr>
              <a:t>Akteur:innen</a:t>
            </a:r>
            <a:r>
              <a:rPr lang="en-US" sz="2400" dirty="0">
                <a:ea typeface="Times New Roman"/>
              </a:rPr>
              <a:t> </a:t>
            </a:r>
            <a:r>
              <a:rPr lang="en-US" sz="2400" dirty="0" err="1">
                <a:ea typeface="Times New Roman"/>
              </a:rPr>
              <a:t>angewendet</a:t>
            </a:r>
            <a:r>
              <a:rPr lang="en-US" sz="2400" dirty="0">
                <a:ea typeface="Times New Roman"/>
              </a:rPr>
              <a:t>. </a:t>
            </a:r>
            <a:r>
              <a:rPr lang="en-US" sz="2400" dirty="0" err="1">
                <a:ea typeface="Times New Roman"/>
              </a:rPr>
              <a:t>Bekannt</a:t>
            </a:r>
            <a:r>
              <a:rPr lang="en-US" sz="2400" dirty="0">
                <a:ea typeface="Times New Roman"/>
              </a:rPr>
              <a:t> </a:t>
            </a:r>
            <a:r>
              <a:rPr lang="en-US" sz="2400" dirty="0" err="1">
                <a:ea typeface="Times New Roman"/>
              </a:rPr>
              <a:t>wurden</a:t>
            </a:r>
            <a:r>
              <a:rPr lang="en-US" sz="2400" dirty="0">
                <a:ea typeface="Times New Roman"/>
              </a:rPr>
              <a:t> </a:t>
            </a:r>
            <a:r>
              <a:rPr lang="en-US" sz="2400" dirty="0" err="1">
                <a:ea typeface="Times New Roman"/>
              </a:rPr>
              <a:t>sie</a:t>
            </a:r>
            <a:r>
              <a:rPr lang="en-US" sz="2400" dirty="0">
                <a:ea typeface="Times New Roman"/>
              </a:rPr>
              <a:t> </a:t>
            </a:r>
            <a:r>
              <a:rPr lang="en-US" sz="2400" dirty="0" err="1">
                <a:ea typeface="Times New Roman"/>
              </a:rPr>
              <a:t>vor</a:t>
            </a:r>
            <a:r>
              <a:rPr lang="en-US" sz="2400" dirty="0">
                <a:ea typeface="Times New Roman"/>
              </a:rPr>
              <a:t> </a:t>
            </a:r>
            <a:r>
              <a:rPr lang="en-US" sz="2400" dirty="0" err="1">
                <a:ea typeface="Times New Roman"/>
              </a:rPr>
              <a:t>allem</a:t>
            </a:r>
            <a:r>
              <a:rPr lang="en-US" sz="2400" dirty="0">
                <a:ea typeface="Times New Roman"/>
              </a:rPr>
              <a:t> </a:t>
            </a:r>
            <a:r>
              <a:rPr lang="en-US" sz="2400" dirty="0" err="1">
                <a:ea typeface="Times New Roman"/>
              </a:rPr>
              <a:t>durch</a:t>
            </a:r>
            <a:r>
              <a:rPr lang="en-US" sz="2400" dirty="0">
                <a:ea typeface="Times New Roman"/>
              </a:rPr>
              <a:t> </a:t>
            </a:r>
            <a:r>
              <a:rPr lang="en-US" sz="2400" dirty="0" err="1">
                <a:ea typeface="Times New Roman"/>
              </a:rPr>
              <a:t>ihre</a:t>
            </a:r>
            <a:r>
              <a:rPr lang="en-US" sz="2400" dirty="0">
                <a:ea typeface="Times New Roman"/>
              </a:rPr>
              <a:t> </a:t>
            </a:r>
            <a:r>
              <a:rPr lang="en-US" sz="2400" dirty="0" err="1">
                <a:ea typeface="Times New Roman"/>
              </a:rPr>
              <a:t>Nutzung</a:t>
            </a:r>
            <a:r>
              <a:rPr lang="en-US" sz="2400" dirty="0">
                <a:ea typeface="Times New Roman"/>
              </a:rPr>
              <a:t> </a:t>
            </a:r>
            <a:r>
              <a:rPr lang="en-US" sz="2400" dirty="0" err="1">
                <a:ea typeface="Times New Roman"/>
              </a:rPr>
              <a:t>durch</a:t>
            </a:r>
            <a:r>
              <a:rPr lang="en-US" sz="2400" dirty="0">
                <a:ea typeface="Times New Roman"/>
              </a:rPr>
              <a:t> die </a:t>
            </a:r>
            <a:r>
              <a:rPr lang="en-US" sz="2400" dirty="0" err="1">
                <a:ea typeface="Times New Roman"/>
              </a:rPr>
              <a:t>Bürgerrechtsbewegungen</a:t>
            </a:r>
            <a:r>
              <a:rPr lang="en-US" sz="2400" dirty="0">
                <a:ea typeface="Times New Roman"/>
              </a:rPr>
              <a:t> der 1960er </a:t>
            </a:r>
            <a:r>
              <a:rPr lang="en-US" sz="2400" dirty="0" err="1">
                <a:ea typeface="Times New Roman"/>
              </a:rPr>
              <a:t>Jahre</a:t>
            </a:r>
            <a:r>
              <a:rPr lang="en-US" sz="2400" dirty="0">
                <a:ea typeface="Times New Roman"/>
              </a:rPr>
              <a:t>."</a:t>
            </a:r>
            <a:br>
              <a:rPr lang="en-US" sz="2400" dirty="0">
                <a:ea typeface="Times New Roman"/>
              </a:rPr>
            </a:br>
            <a:endParaRPr dirty="0"/>
          </a:p>
          <a:p>
            <a:pPr>
              <a:defRPr/>
            </a:pPr>
            <a:r>
              <a:rPr lang="en-US" dirty="0">
                <a:ea typeface="Times New Roman"/>
              </a:rPr>
              <a:t>(</a:t>
            </a:r>
            <a:r>
              <a:rPr lang="en-US" dirty="0" err="1">
                <a:ea typeface="Times New Roman"/>
              </a:rPr>
              <a:t>Zitiert</a:t>
            </a:r>
            <a:r>
              <a:rPr lang="en-US" dirty="0">
                <a:ea typeface="Times New Roman"/>
              </a:rPr>
              <a:t> </a:t>
            </a:r>
            <a:r>
              <a:rPr lang="en-US" dirty="0" err="1">
                <a:ea typeface="Times New Roman"/>
              </a:rPr>
              <a:t>aus</a:t>
            </a:r>
            <a:r>
              <a:rPr lang="en-US" dirty="0">
                <a:ea typeface="Times New Roman"/>
              </a:rPr>
              <a:t>: </a:t>
            </a:r>
            <a:r>
              <a:rPr lang="de-DE" sz="1800" dirty="0"/>
              <a:t>Prange, Christian et al., 2013. </a:t>
            </a:r>
            <a:r>
              <a:rPr lang="en-US" dirty="0" err="1">
                <a:ea typeface="Times New Roman"/>
              </a:rPr>
              <a:t>Broschüre</a:t>
            </a:r>
            <a:r>
              <a:rPr lang="en-US" dirty="0">
                <a:ea typeface="Times New Roman"/>
              </a:rPr>
              <a:t> ”Good Practice Approaches – Ways to Combat Racism in </a:t>
            </a:r>
            <a:endParaRPr dirty="0"/>
          </a:p>
          <a:p>
            <a:pPr>
              <a:defRPr/>
            </a:pPr>
            <a:r>
              <a:rPr lang="en-US" dirty="0">
                <a:ea typeface="Times New Roman"/>
              </a:rPr>
              <a:t>Your City ‘ECAR – European Cities against Racism’ Project “, </a:t>
            </a:r>
            <a:r>
              <a:rPr lang="de-DE" dirty="0"/>
              <a:t>Seite </a:t>
            </a:r>
            <a:r>
              <a:rPr lang="de-DE" sz="1800" dirty="0"/>
              <a:t>55. </a:t>
            </a:r>
            <a:r>
              <a:rPr lang="de-DE" sz="1800" u="sng" dirty="0">
                <a:hlinkClick r:id="rId2" tooltip="https://ec.europa.eu/migrant-integration/integration-practice/good-practice-approaches-ways-combat-racism-your-city-ecar-european-cities_en"/>
              </a:rPr>
              <a:t>https://ec.europa.eu/migrant-integration/integration-practice/good-practice-approaches-ways-combat-racism-your-city-ecar-european-cities_en</a:t>
            </a:r>
            <a:r>
              <a:rPr lang="de-DE" dirty="0"/>
              <a:t>. </a:t>
            </a:r>
            <a:r>
              <a:rPr lang="en-GB" dirty="0" err="1"/>
              <a:t>Zugriff</a:t>
            </a:r>
            <a:r>
              <a:rPr lang="en-GB" dirty="0"/>
              <a:t>: 27. </a:t>
            </a:r>
            <a:r>
              <a:rPr lang="en-GB" dirty="0" err="1"/>
              <a:t>Oktober</a:t>
            </a:r>
            <a:r>
              <a:rPr lang="en-GB" dirty="0"/>
              <a:t> 2022</a:t>
            </a:r>
            <a:r>
              <a:rPr lang="en-GB" sz="1800" dirty="0"/>
              <a:t>. ) </a:t>
            </a:r>
            <a:endParaRPr lang="en-GB" dirty="0"/>
          </a:p>
          <a:p>
            <a:pPr>
              <a:defRPr/>
            </a:pPr>
            <a:endParaRPr lang="en-US" dirty="0">
              <a:latin typeface="Calibri"/>
              <a:ea typeface="Times New Roman"/>
            </a:endParaRPr>
          </a:p>
          <a:p>
            <a:pPr>
              <a:defRPr/>
            </a:pPr>
            <a:endParaRPr lang="de-DE" sz="2000" dirty="0">
              <a:latin typeface="Times New Roman"/>
              <a:ea typeface="Times New Roman"/>
            </a:endParaRPr>
          </a:p>
        </p:txBody>
      </p:sp>
      <p:cxnSp>
        <p:nvCxnSpPr>
          <p:cNvPr id="2" name="Straight Connector 1"/>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p:blipFill>
        <p:spPr bwMode="auto">
          <a:xfrm>
            <a:off x="14401803" y="8210312"/>
            <a:ext cx="3886197" cy="207668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1524000" y="495300"/>
            <a:ext cx="16188948" cy="2431435"/>
          </a:xfrm>
          <a:prstGeom prst="rect">
            <a:avLst/>
          </a:prstGeom>
          <a:noFill/>
        </p:spPr>
        <p:txBody>
          <a:bodyPr wrap="square" rtlCol="0">
            <a:spAutoFit/>
          </a:bodyPr>
          <a:lstStyle/>
          <a:p>
            <a:pPr>
              <a:defRPr/>
            </a:pPr>
            <a:r>
              <a:rPr lang="de-DE" sz="3000" b="1" dirty="0">
                <a:solidFill>
                  <a:schemeClr val="tx2"/>
                </a:solidFill>
              </a:rPr>
              <a:t>Beispiel Empowerment Projekt:</a:t>
            </a:r>
          </a:p>
          <a:p>
            <a:pPr>
              <a:defRPr/>
            </a:pPr>
            <a:r>
              <a:rPr lang="de-DE" sz="3000" b="1" dirty="0">
                <a:solidFill>
                  <a:schemeClr val="tx2"/>
                </a:solidFill>
              </a:rPr>
              <a:t>Projekt „MUT-Macherinnen*“ von </a:t>
            </a:r>
            <a:r>
              <a:rPr lang="de-DE" sz="3000" b="1" dirty="0" err="1">
                <a:solidFill>
                  <a:schemeClr val="tx2"/>
                </a:solidFill>
              </a:rPr>
              <a:t>DaMigra</a:t>
            </a:r>
            <a:r>
              <a:rPr lang="de-DE" sz="3000" b="1" dirty="0">
                <a:solidFill>
                  <a:schemeClr val="tx2"/>
                </a:solidFill>
              </a:rPr>
              <a:t> e.V. möchte geflüchteten Frauen das Ankommen in Deutschland erleichtern und ihnen mehr aktive Teilhabemöglichkeiten schaffen.</a:t>
            </a:r>
            <a:r>
              <a:rPr lang="de-DE" sz="6200" b="1" dirty="0">
                <a:solidFill>
                  <a:schemeClr val="tx2"/>
                </a:solidFill>
              </a:rPr>
              <a:t/>
            </a:r>
            <a:br>
              <a:rPr lang="de-DE" sz="6200" b="1" dirty="0">
                <a:solidFill>
                  <a:schemeClr val="tx2"/>
                </a:solidFill>
              </a:rPr>
            </a:br>
            <a:endParaRPr sz="6200" b="1" dirty="0">
              <a:solidFill>
                <a:schemeClr val="tx2"/>
              </a:solidFill>
            </a:endParaRPr>
          </a:p>
        </p:txBody>
      </p:sp>
      <p:sp>
        <p:nvSpPr>
          <p:cNvPr id="7" name="Textfeld 6"/>
          <p:cNvSpPr txBox="1"/>
          <p:nvPr/>
        </p:nvSpPr>
        <p:spPr bwMode="auto">
          <a:xfrm>
            <a:off x="-2593304" y="1711017"/>
            <a:ext cx="13258800" cy="677108"/>
          </a:xfrm>
          <a:prstGeom prst="rect">
            <a:avLst/>
          </a:prstGeom>
          <a:noFill/>
        </p:spPr>
        <p:txBody>
          <a:bodyPr wrap="square">
            <a:spAutoFit/>
          </a:bodyPr>
          <a:lstStyle/>
          <a:p>
            <a:pPr>
              <a:defRPr/>
            </a:pPr>
            <a:endParaRPr lang="en-US" dirty="0">
              <a:latin typeface="Calibri"/>
              <a:ea typeface="Times New Roman"/>
            </a:endParaRPr>
          </a:p>
          <a:p>
            <a:pPr>
              <a:defRPr/>
            </a:pPr>
            <a:endParaRPr lang="de-DE" sz="2000" dirty="0">
              <a:latin typeface="Times New Roman"/>
              <a:ea typeface="Times New Roman"/>
            </a:endParaRPr>
          </a:p>
        </p:txBody>
      </p:sp>
      <p:cxnSp>
        <p:nvCxnSpPr>
          <p:cNvPr id="2" name="Straight Connector 1"/>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p:blipFill>
        <p:spPr bwMode="auto">
          <a:xfrm>
            <a:off x="14401803" y="8210312"/>
            <a:ext cx="3886197" cy="2076687"/>
          </a:xfrm>
          <a:prstGeom prst="rect">
            <a:avLst/>
          </a:prstGeom>
        </p:spPr>
      </p:pic>
      <p:sp>
        <p:nvSpPr>
          <p:cNvPr id="6" name="Textfeld 5">
            <a:extLst>
              <a:ext uri="{FF2B5EF4-FFF2-40B4-BE49-F238E27FC236}">
                <a16:creationId xmlns:a16="http://schemas.microsoft.com/office/drawing/2014/main" xmlns="" id="{2320B0C3-6A97-AD3A-9F3A-F20EF0B9B2F9}"/>
              </a:ext>
            </a:extLst>
          </p:cNvPr>
          <p:cNvSpPr txBox="1"/>
          <p:nvPr/>
        </p:nvSpPr>
        <p:spPr>
          <a:xfrm>
            <a:off x="1557607" y="2226544"/>
            <a:ext cx="10515600" cy="646331"/>
          </a:xfrm>
          <a:prstGeom prst="rect">
            <a:avLst/>
          </a:prstGeom>
          <a:noFill/>
        </p:spPr>
        <p:txBody>
          <a:bodyPr wrap="square">
            <a:spAutoFit/>
          </a:bodyPr>
          <a:lstStyle/>
          <a:p>
            <a:r>
              <a:rPr lang="de-DE" dirty="0"/>
              <a:t>Mehr zum Projekt gibt es auf der Webseite von </a:t>
            </a:r>
            <a:r>
              <a:rPr lang="de-DE" dirty="0" err="1"/>
              <a:t>DaMigra</a:t>
            </a:r>
            <a:r>
              <a:rPr lang="de-DE" dirty="0"/>
              <a:t>:</a:t>
            </a:r>
          </a:p>
          <a:p>
            <a:r>
              <a:rPr lang="de-DE" dirty="0"/>
              <a:t>https://</a:t>
            </a:r>
            <a:r>
              <a:rPr lang="de-DE" dirty="0" err="1"/>
              <a:t>www.damigra.de</a:t>
            </a:r>
            <a:r>
              <a:rPr lang="de-DE" dirty="0"/>
              <a:t>/</a:t>
            </a:r>
            <a:r>
              <a:rPr lang="de-DE" dirty="0" err="1"/>
              <a:t>projekte</a:t>
            </a:r>
            <a:r>
              <a:rPr lang="de-DE" dirty="0"/>
              <a:t>/</a:t>
            </a:r>
            <a:r>
              <a:rPr lang="de-DE" dirty="0" err="1"/>
              <a:t>mut-macherinnen</a:t>
            </a:r>
            <a:r>
              <a:rPr lang="de-DE" dirty="0"/>
              <a:t>/</a:t>
            </a:r>
            <a:r>
              <a:rPr lang="de-DE" dirty="0" err="1"/>
              <a:t>ueber</a:t>
            </a:r>
            <a:r>
              <a:rPr lang="de-DE" dirty="0"/>
              <a:t>-das-projekt/</a:t>
            </a:r>
          </a:p>
        </p:txBody>
      </p:sp>
      <p:sp>
        <p:nvSpPr>
          <p:cNvPr id="9" name="Textfeld 8">
            <a:extLst>
              <a:ext uri="{FF2B5EF4-FFF2-40B4-BE49-F238E27FC236}">
                <a16:creationId xmlns:a16="http://schemas.microsoft.com/office/drawing/2014/main" xmlns="" id="{74D4128F-B1BB-3686-E445-A35D53BA6999}"/>
              </a:ext>
            </a:extLst>
          </p:cNvPr>
          <p:cNvSpPr txBox="1"/>
          <p:nvPr/>
        </p:nvSpPr>
        <p:spPr>
          <a:xfrm>
            <a:off x="1524000" y="3564338"/>
            <a:ext cx="10440954" cy="369332"/>
          </a:xfrm>
          <a:prstGeom prst="rect">
            <a:avLst/>
          </a:prstGeom>
          <a:noFill/>
        </p:spPr>
        <p:txBody>
          <a:bodyPr wrap="square">
            <a:spAutoFit/>
          </a:bodyPr>
          <a:lstStyle/>
          <a:p>
            <a:pPr algn="l"/>
            <a:r>
              <a:rPr lang="de-DE" b="1" i="0" u="none" strike="noStrike" dirty="0">
                <a:solidFill>
                  <a:srgbClr val="0F0F0F"/>
                </a:solidFill>
                <a:effectLst/>
                <a:latin typeface="YouTube Sans"/>
              </a:rPr>
              <a:t>MUT-Macherinnen* 2020: Ehrenamtlerinnen*</a:t>
            </a:r>
          </a:p>
        </p:txBody>
      </p:sp>
      <p:pic>
        <p:nvPicPr>
          <p:cNvPr id="10" name="Onlinemedien 9" descr="MUT-Macherinnen* 2020: Ehrenamtlerinnen*">
            <a:hlinkClick r:id="" action="ppaction://media"/>
            <a:extLst>
              <a:ext uri="{FF2B5EF4-FFF2-40B4-BE49-F238E27FC236}">
                <a16:creationId xmlns:a16="http://schemas.microsoft.com/office/drawing/2014/main" xmlns="" id="{5A5BF5CE-EEC4-6D4C-96D1-F77D6A4DE2F1}"/>
              </a:ext>
            </a:extLst>
          </p:cNvPr>
          <p:cNvPicPr>
            <a:picLocks noRot="1" noChangeAspect="1"/>
          </p:cNvPicPr>
          <p:nvPr>
            <a:videoFile r:link="rId1"/>
          </p:nvPr>
        </p:nvPicPr>
        <p:blipFill>
          <a:blip r:embed="rId4"/>
          <a:stretch>
            <a:fillRect/>
          </a:stretch>
        </p:blipFill>
        <p:spPr>
          <a:xfrm>
            <a:off x="1557607" y="4163754"/>
            <a:ext cx="7750715" cy="4379154"/>
          </a:xfrm>
          <a:prstGeom prst="rect">
            <a:avLst/>
          </a:prstGeom>
        </p:spPr>
      </p:pic>
      <p:sp>
        <p:nvSpPr>
          <p:cNvPr id="11" name="Textfeld 10">
            <a:extLst>
              <a:ext uri="{FF2B5EF4-FFF2-40B4-BE49-F238E27FC236}">
                <a16:creationId xmlns:a16="http://schemas.microsoft.com/office/drawing/2014/main" xmlns="" id="{344A5595-6DC1-D13E-0C9B-5B3FAE6425B4}"/>
              </a:ext>
            </a:extLst>
          </p:cNvPr>
          <p:cNvSpPr txBox="1"/>
          <p:nvPr/>
        </p:nvSpPr>
        <p:spPr>
          <a:xfrm>
            <a:off x="1557607" y="8575983"/>
            <a:ext cx="6146233" cy="923330"/>
          </a:xfrm>
          <a:prstGeom prst="rect">
            <a:avLst/>
          </a:prstGeom>
          <a:noFill/>
        </p:spPr>
        <p:txBody>
          <a:bodyPr wrap="square" rtlCol="0">
            <a:spAutoFit/>
          </a:bodyPr>
          <a:lstStyle/>
          <a:p>
            <a:r>
              <a:rPr lang="de-DE" dirty="0"/>
              <a:t>Quelle: </a:t>
            </a:r>
            <a:r>
              <a:rPr lang="de-DE" dirty="0" err="1"/>
              <a:t>DaMigra</a:t>
            </a:r>
            <a:r>
              <a:rPr lang="de-DE" dirty="0"/>
              <a:t> e.V.</a:t>
            </a:r>
          </a:p>
          <a:p>
            <a:r>
              <a:rPr lang="de-DE" dirty="0">
                <a:hlinkClick r:id="rId5"/>
              </a:rPr>
              <a:t>https://www.youtube.com/watch?v=VPjW5Kcrr5A</a:t>
            </a:r>
            <a:endParaRPr lang="de-DE" dirty="0"/>
          </a:p>
          <a:p>
            <a:r>
              <a:rPr lang="de-DE" dirty="0"/>
              <a:t>Abgerufen am 29.11.2022</a:t>
            </a:r>
          </a:p>
        </p:txBody>
      </p:sp>
      <p:sp>
        <p:nvSpPr>
          <p:cNvPr id="12" name="Textfeld 11">
            <a:extLst>
              <a:ext uri="{FF2B5EF4-FFF2-40B4-BE49-F238E27FC236}">
                <a16:creationId xmlns:a16="http://schemas.microsoft.com/office/drawing/2014/main" xmlns="" id="{8D109B6B-3A67-6ABE-96F6-7888F3E6F82F}"/>
              </a:ext>
            </a:extLst>
          </p:cNvPr>
          <p:cNvSpPr txBox="1"/>
          <p:nvPr/>
        </p:nvSpPr>
        <p:spPr>
          <a:xfrm>
            <a:off x="10296938" y="2531165"/>
            <a:ext cx="5471797" cy="3711863"/>
          </a:xfrm>
          <a:prstGeom prst="rect">
            <a:avLst/>
          </a:prstGeom>
          <a:noFill/>
        </p:spPr>
        <p:txBody>
          <a:bodyPr wrap="square" rtlCol="0">
            <a:spAutoFit/>
          </a:bodyPr>
          <a:lstStyle/>
          <a:p>
            <a:r>
              <a:rPr lang="de-DE" dirty="0"/>
              <a:t>Lese-Tipp:</a:t>
            </a:r>
          </a:p>
          <a:p>
            <a:r>
              <a:rPr lang="de-DE" sz="1800" dirty="0">
                <a:effectLst/>
              </a:rPr>
              <a:t>Frauen und </a:t>
            </a:r>
            <a:endParaRPr lang="de-DE" dirty="0">
              <a:effectLst/>
            </a:endParaRPr>
          </a:p>
          <a:p>
            <a:r>
              <a:rPr lang="de-DE" sz="1800" dirty="0">
                <a:effectLst/>
              </a:rPr>
              <a:t>Flucht: </a:t>
            </a:r>
            <a:endParaRPr lang="de-DE" dirty="0">
              <a:effectLst/>
            </a:endParaRPr>
          </a:p>
          <a:p>
            <a:r>
              <a:rPr lang="de-DE" sz="1800" dirty="0">
                <a:effectLst/>
              </a:rPr>
              <a:t>Vulnerabilität – Empowerment – </a:t>
            </a:r>
            <a:endParaRPr lang="de-DE" dirty="0">
              <a:effectLst/>
            </a:endParaRPr>
          </a:p>
          <a:p>
            <a:r>
              <a:rPr lang="de-DE" sz="1800" dirty="0">
                <a:effectLst/>
              </a:rPr>
              <a:t>Teilhabe, Dossier Heinrich Böll Stiftung</a:t>
            </a:r>
          </a:p>
          <a:p>
            <a:r>
              <a:rPr lang="de-DE" sz="1800" dirty="0" err="1" smtClean="0">
                <a:effectLst/>
              </a:rPr>
              <a:t>Jesuthasan</a:t>
            </a:r>
            <a:r>
              <a:rPr lang="de-DE" sz="1800" dirty="0">
                <a:effectLst/>
              </a:rPr>
              <a:t>, Jenny und Abels, </a:t>
            </a:r>
            <a:r>
              <a:rPr lang="de-DE" sz="1800" dirty="0" err="1">
                <a:effectLst/>
              </a:rPr>
              <a:t>Ingar</a:t>
            </a:r>
            <a:r>
              <a:rPr lang="de-DE" sz="1800" dirty="0">
                <a:effectLst/>
              </a:rPr>
              <a:t> et al. März 2018, Heinrich Böll Stiftung e.V., </a:t>
            </a:r>
            <a:r>
              <a:rPr lang="de-DE" sz="1800" dirty="0">
                <a:effectLst/>
                <a:hlinkClick r:id="rId6"/>
              </a:rPr>
              <a:t>https://heimatkunde.boell.de/sites/default/files/frauen_und_flucht_17_04_18_1.pdf</a:t>
            </a:r>
            <a:endParaRPr lang="de-DE" sz="1800" dirty="0">
              <a:effectLst/>
            </a:endParaRPr>
          </a:p>
          <a:p>
            <a:r>
              <a:rPr lang="de-DE" dirty="0"/>
              <a:t>Abgerufen am 29.11.2022</a:t>
            </a:r>
          </a:p>
          <a:p>
            <a:endParaRPr lang="de-DE" sz="1800" dirty="0">
              <a:effectLst/>
            </a:endParaRPr>
          </a:p>
          <a:p>
            <a:endParaRPr lang="de-DE" dirty="0">
              <a:effectLst/>
            </a:endParaRPr>
          </a:p>
          <a:p>
            <a:endParaRPr lang="de-DE" dirty="0"/>
          </a:p>
        </p:txBody>
      </p:sp>
    </p:spTree>
    <p:extLst>
      <p:ext uri="{BB962C8B-B14F-4D97-AF65-F5344CB8AC3E}">
        <p14:creationId xmlns:p14="http://schemas.microsoft.com/office/powerpoint/2010/main" val="30286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762000" y="495300"/>
            <a:ext cx="14020799" cy="2000548"/>
          </a:xfrm>
          <a:prstGeom prst="rect">
            <a:avLst/>
          </a:prstGeom>
          <a:noFill/>
        </p:spPr>
        <p:txBody>
          <a:bodyPr wrap="square">
            <a:spAutoFit/>
          </a:bodyPr>
          <a:lstStyle/>
          <a:p>
            <a:pPr>
              <a:defRPr/>
            </a:pPr>
            <a:r>
              <a:rPr lang="de-DE" sz="4000" b="1">
                <a:solidFill>
                  <a:schemeClr val="tx2"/>
                </a:solidFill>
              </a:rPr>
              <a:t>Beispiel: HAKRA Empowerment Konzept </a:t>
            </a:r>
            <a:br>
              <a:rPr lang="de-DE" sz="4000" b="1">
                <a:solidFill>
                  <a:schemeClr val="tx2"/>
                </a:solidFill>
              </a:rPr>
            </a:br>
            <a:r>
              <a:rPr lang="de-DE" sz="4000" b="1">
                <a:solidFill>
                  <a:schemeClr val="tx2"/>
                </a:solidFill>
              </a:rPr>
              <a:t>(Empowerment-Ansatz aus der PoC-Perspektive) (1)</a:t>
            </a:r>
            <a:br>
              <a:rPr lang="de-DE" sz="4000" b="1">
                <a:solidFill>
                  <a:schemeClr val="tx2"/>
                </a:solidFill>
              </a:rPr>
            </a:br>
            <a:endParaRPr lang="de-DE" sz="4400" b="1">
              <a:solidFill>
                <a:schemeClr val="tx2"/>
              </a:solidFill>
            </a:endParaRPr>
          </a:p>
        </p:txBody>
      </p:sp>
      <p:sp>
        <p:nvSpPr>
          <p:cNvPr id="4" name="Textfeld 3"/>
          <p:cNvSpPr txBox="1"/>
          <p:nvPr/>
        </p:nvSpPr>
        <p:spPr bwMode="auto">
          <a:xfrm>
            <a:off x="748004" y="2171700"/>
            <a:ext cx="14034796" cy="6801862"/>
          </a:xfrm>
          <a:prstGeom prst="rect">
            <a:avLst/>
          </a:prstGeom>
          <a:noFill/>
        </p:spPr>
        <p:txBody>
          <a:bodyPr wrap="square" rtlCol="0">
            <a:spAutoFit/>
          </a:bodyPr>
          <a:lstStyle/>
          <a:p>
            <a:pPr>
              <a:defRPr/>
            </a:pPr>
            <a:endParaRPr lang="de-DE" sz="2800"/>
          </a:p>
          <a:p>
            <a:pPr marL="285750" indent="-285750" algn="just">
              <a:buFont typeface="Arial"/>
              <a:buChar char="•"/>
              <a:defRPr/>
            </a:pPr>
            <a:r>
              <a:rPr lang="en-GB" sz="2800">
                <a:ea typeface="Calibri"/>
                <a:cs typeface="Times New Roman"/>
              </a:rPr>
              <a:t> Individuelle und kollektive Selbstermächtigung, Selbstbestimmung, Vernetzung und Stärkung der gesellschaftspolitischen Teilhabe von People of Colour</a:t>
            </a:r>
            <a:endParaRPr/>
          </a:p>
          <a:p>
            <a:pPr algn="just">
              <a:defRPr/>
            </a:pPr>
            <a:endParaRPr lang="de-DE" sz="2800">
              <a:ea typeface="Calibri"/>
              <a:cs typeface="Times New Roman"/>
            </a:endParaRPr>
          </a:p>
          <a:p>
            <a:pPr marL="285750" indent="-285750" algn="just">
              <a:buFont typeface="Arial"/>
              <a:buChar char="•"/>
              <a:defRPr/>
            </a:pPr>
            <a:r>
              <a:rPr lang="en-GB" sz="2800">
                <a:ea typeface="Calibri"/>
                <a:cs typeface="Times New Roman"/>
              </a:rPr>
              <a:t>Schaffung eines Dialogs zwischen People of Color und Mitgliedern der Mehrheitsgesellschaft</a:t>
            </a:r>
          </a:p>
          <a:p>
            <a:pPr algn="just">
              <a:defRPr/>
            </a:pPr>
            <a:endParaRPr lang="de-DE" sz="2800">
              <a:ea typeface="Calibri"/>
              <a:cs typeface="Times New Roman"/>
            </a:endParaRPr>
          </a:p>
          <a:p>
            <a:pPr marL="285750" indent="-285750" algn="just">
              <a:buFont typeface="Arial"/>
              <a:buChar char="•"/>
              <a:defRPr/>
            </a:pPr>
            <a:r>
              <a:rPr lang="en-US" sz="2800">
                <a:ea typeface="Calibri"/>
                <a:cs typeface="Times New Roman"/>
              </a:rPr>
              <a:t>Power-Sharing-Ansatz: Kritik an sozialer Ungleichheit in Bezug auf Ressourcen, Privilegien und Macht, Machtteilung (Umverteilung der Macht) seitens der weißen dominanten Gesellschaft. </a:t>
            </a:r>
            <a:br>
              <a:rPr lang="en-US" sz="2800">
                <a:ea typeface="Calibri"/>
                <a:cs typeface="Times New Roman"/>
              </a:rPr>
            </a:br>
            <a:endParaRPr/>
          </a:p>
          <a:p>
            <a:pPr marL="285750" indent="-285750" algn="just">
              <a:buFont typeface="Arial"/>
              <a:buChar char="•"/>
              <a:defRPr/>
            </a:pPr>
            <a:r>
              <a:rPr lang="en-GB" sz="2800">
                <a:ea typeface="Calibri"/>
                <a:cs typeface="Times New Roman"/>
              </a:rPr>
              <a:t>Der “Critical Whiteness”-Ansatz der Critical Whiteness Studies aus dem US-amerikanischen Kontext (kritische Erweiterung des Blicks von Rassismusbetroffenen, wie sie in Black Studies vertreten sind, auf die rassistische weiße Gesellschaft und ihre Akteur:innen). </a:t>
            </a:r>
            <a:br>
              <a:rPr lang="en-GB" sz="2800">
                <a:ea typeface="Calibri"/>
                <a:cs typeface="Times New Roman"/>
              </a:rPr>
            </a:br>
            <a:endParaRPr lang="de-DE" sz="2000"/>
          </a:p>
          <a:p>
            <a:pPr algn="just">
              <a:defRPr/>
            </a:pPr>
            <a:endParaRPr lang="de-DE"/>
          </a:p>
          <a:p>
            <a:pPr>
              <a:defRPr/>
            </a:pPr>
            <a:endParaRPr lang="de-DE"/>
          </a:p>
          <a:p>
            <a:pPr>
              <a:defRPr/>
            </a:pPr>
            <a:endParaRPr lang="de-DE"/>
          </a:p>
          <a:p>
            <a:pPr>
              <a:defRPr/>
            </a:pPr>
            <a:endParaRPr/>
          </a:p>
        </p:txBody>
      </p:sp>
      <p:sp>
        <p:nvSpPr>
          <p:cNvPr id="6" name="Textfeld 5"/>
          <p:cNvSpPr txBox="1"/>
          <p:nvPr/>
        </p:nvSpPr>
        <p:spPr bwMode="auto">
          <a:xfrm>
            <a:off x="609600" y="8496300"/>
            <a:ext cx="13258800" cy="369332"/>
          </a:xfrm>
          <a:prstGeom prst="rect">
            <a:avLst/>
          </a:prstGeom>
          <a:noFill/>
        </p:spPr>
        <p:txBody>
          <a:bodyPr wrap="square" rtlCol="0">
            <a:spAutoFit/>
          </a:bodyPr>
          <a:lstStyle/>
          <a:p>
            <a:pPr>
              <a:defRPr/>
            </a:pPr>
            <a:r>
              <a:rPr lang="en-GB" sz="900"/>
              <a:t>Halil Can 2013. Empowerment aus der People of Color-Perspektive Reflexionen und Empfehlungen zur Durchführung von Empowerment-Workshops gegen Rassismus, </a:t>
            </a:r>
            <a:r>
              <a:rPr lang="de-DE" sz="900">
                <a:latin typeface="Calibri"/>
              </a:rPr>
              <a:t>Senatsverwaltung für Integration, Arbeit und Soziales</a:t>
            </a:r>
            <a:br>
              <a:rPr lang="de-DE" sz="900">
                <a:latin typeface="Calibri"/>
              </a:rPr>
            </a:br>
            <a:r>
              <a:rPr lang="de-DE" sz="900">
                <a:latin typeface="Calibri"/>
              </a:rPr>
              <a:t>Landesstelle für Gleichbehandlung – gegen Diskriminierung (LADS). Seite </a:t>
            </a:r>
            <a:r>
              <a:rPr lang="en-GB" sz="900"/>
              <a:t>11-12. </a:t>
            </a:r>
            <a:r>
              <a:rPr lang="en-GB" sz="900" u="sng">
                <a:hlinkClick r:id="rId2" tooltip="https://www.eccar.info/sites/default/files/document/empowerment_webbroschuere_barrierefrei.pdf"/>
              </a:rPr>
              <a:t>https://www.eccar.info/sites/default/files/document/empowerment_webbroschuere_barrierefrei.pdf</a:t>
            </a:r>
            <a:r>
              <a:rPr lang="en-GB" sz="900"/>
              <a:t>. Zugriff: 27. Oktober 2022. </a:t>
            </a:r>
            <a:endParaRPr/>
          </a:p>
        </p:txBody>
      </p:sp>
      <p:cxnSp>
        <p:nvCxnSpPr>
          <p:cNvPr id="2" name="Straight Connector 1"/>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p:blipFill>
        <p:spPr bwMode="auto">
          <a:xfrm>
            <a:off x="14401803" y="8210312"/>
            <a:ext cx="3886197" cy="20766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636899" y="571500"/>
            <a:ext cx="13857838" cy="6844815"/>
            <a:chOff x="-522401" y="-1603113"/>
            <a:chExt cx="18477117" cy="9126419"/>
          </a:xfrm>
        </p:grpSpPr>
        <p:sp>
          <p:nvSpPr>
            <p:cNvPr id="3" name="TextBox 3"/>
            <p:cNvSpPr txBox="1"/>
            <p:nvPr/>
          </p:nvSpPr>
          <p:spPr bwMode="auto">
            <a:xfrm>
              <a:off x="-522401" y="-1603113"/>
              <a:ext cx="18477117" cy="1255661"/>
            </a:xfrm>
            <a:prstGeom prst="rect">
              <a:avLst/>
            </a:prstGeom>
            <a:grpFill/>
          </p:spPr>
          <p:txBody>
            <a:bodyPr lIns="0" tIns="0" rIns="0" bIns="0" rtlCol="0" anchor="t">
              <a:spAutoFit/>
            </a:bodyPr>
            <a:lstStyle/>
            <a:p>
              <a:pPr algn="ctr">
                <a:lnSpc>
                  <a:spcPts val="7435"/>
                </a:lnSpc>
                <a:defRPr/>
              </a:pPr>
              <a:r>
                <a:rPr lang="en-US" sz="6200" dirty="0">
                  <a:solidFill>
                    <a:srgbClr val="0C45A6"/>
                  </a:solidFill>
                </a:rPr>
                <a:t>WAS IST DISKRIMINIERUNG? (1)</a:t>
              </a:r>
              <a:endParaRPr dirty="0"/>
            </a:p>
          </p:txBody>
        </p:sp>
        <p:sp>
          <p:nvSpPr>
            <p:cNvPr id="4" name="AutoShape 4"/>
            <p:cNvSpPr/>
            <p:nvPr/>
          </p:nvSpPr>
          <p:spPr bwMode="auto">
            <a:xfrm>
              <a:off x="8193756" y="-115625"/>
              <a:ext cx="1044803" cy="144381"/>
            </a:xfrm>
            <a:prstGeom prst="rect">
              <a:avLst/>
            </a:prstGeom>
            <a:solidFill>
              <a:srgbClr val="0C45A6"/>
            </a:solidFill>
          </p:spPr>
        </p:sp>
        <p:sp>
          <p:nvSpPr>
            <p:cNvPr id="5" name="TextBox 5"/>
            <p:cNvSpPr txBox="1"/>
            <p:nvPr/>
          </p:nvSpPr>
          <p:spPr bwMode="auto">
            <a:xfrm>
              <a:off x="-248130" y="1242100"/>
              <a:ext cx="8036085" cy="6281206"/>
            </a:xfrm>
            <a:prstGeom prst="rect">
              <a:avLst/>
            </a:prstGeom>
            <a:grpFill/>
          </p:spPr>
          <p:txBody>
            <a:bodyPr wrap="square" lIns="0" tIns="0" rIns="0" bIns="0" rtlCol="0" anchor="t">
              <a:spAutoFit/>
            </a:bodyPr>
            <a:lstStyle/>
            <a:p>
              <a:pPr>
                <a:lnSpc>
                  <a:spcPts val="3747"/>
                </a:lnSpc>
                <a:defRPr/>
              </a:pPr>
              <a:r>
                <a:rPr lang="de-DE" sz="2500" dirty="0">
                  <a:solidFill>
                    <a:srgbClr val="16214B"/>
                  </a:solidFill>
                </a:rPr>
                <a:t>Ungleichbehandlung einer Person oder </a:t>
              </a:r>
              <a:br>
                <a:rPr lang="de-DE" sz="2500" dirty="0">
                  <a:solidFill>
                    <a:srgbClr val="16214B"/>
                  </a:solidFill>
                </a:rPr>
              </a:br>
              <a:r>
                <a:rPr lang="de-DE" sz="2500" dirty="0">
                  <a:solidFill>
                    <a:srgbClr val="16214B"/>
                  </a:solidFill>
                </a:rPr>
                <a:t>Personengruppen, aufgrund bestimmter Merkmale</a:t>
              </a:r>
            </a:p>
            <a:p>
              <a:pPr>
                <a:lnSpc>
                  <a:spcPts val="3747"/>
                </a:lnSpc>
                <a:defRPr/>
              </a:pPr>
              <a:r>
                <a:rPr lang="de-DE" sz="2500" dirty="0">
                  <a:solidFill>
                    <a:srgbClr val="16214B"/>
                  </a:solidFill>
                </a:rPr>
                <a:t/>
              </a:r>
              <a:br>
                <a:rPr lang="de-DE" sz="2500" dirty="0">
                  <a:solidFill>
                    <a:srgbClr val="16214B"/>
                  </a:solidFill>
                </a:rPr>
              </a:br>
              <a:r>
                <a:rPr lang="de-DE" sz="2500" dirty="0">
                  <a:solidFill>
                    <a:srgbClr val="16214B"/>
                  </a:solidFill>
                </a:rPr>
                <a:t>Diskriminierung findet auf verschiedenen Ebenen statt:</a:t>
              </a:r>
              <a:br>
                <a:rPr lang="de-DE" sz="2500" dirty="0">
                  <a:solidFill>
                    <a:srgbClr val="16214B"/>
                  </a:solidFill>
                </a:rPr>
              </a:br>
              <a:r>
                <a:rPr lang="de-DE" sz="2500" dirty="0">
                  <a:solidFill>
                    <a:srgbClr val="16214B"/>
                  </a:solidFill>
                </a:rPr>
                <a:t>Individuell</a:t>
              </a:r>
              <a:br>
                <a:rPr lang="de-DE" sz="2500" dirty="0">
                  <a:solidFill>
                    <a:srgbClr val="16214B"/>
                  </a:solidFill>
                </a:rPr>
              </a:br>
              <a:r>
                <a:rPr lang="de-DE" sz="2500" dirty="0">
                  <a:solidFill>
                    <a:srgbClr val="16214B"/>
                  </a:solidFill>
                </a:rPr>
                <a:t>Institutionell</a:t>
              </a:r>
              <a:br>
                <a:rPr lang="de-DE" sz="2500" dirty="0">
                  <a:solidFill>
                    <a:srgbClr val="16214B"/>
                  </a:solidFill>
                </a:rPr>
              </a:br>
              <a:r>
                <a:rPr lang="de-DE" sz="2500" dirty="0">
                  <a:solidFill>
                    <a:srgbClr val="16214B"/>
                  </a:solidFill>
                </a:rPr>
                <a:t>Strukturell</a:t>
              </a:r>
              <a:br>
                <a:rPr lang="de-DE" sz="2500" dirty="0">
                  <a:solidFill>
                    <a:srgbClr val="16214B"/>
                  </a:solidFill>
                </a:rPr>
              </a:br>
              <a:r>
                <a:rPr lang="de-DE" sz="2500" dirty="0">
                  <a:solidFill>
                    <a:srgbClr val="16214B"/>
                  </a:solidFill>
                </a:rPr>
                <a:t>Diskursiv/ in Diskursen</a:t>
              </a:r>
              <a:endParaRPr lang="de-DE" dirty="0"/>
            </a:p>
          </p:txBody>
        </p:sp>
      </p:grpSp>
      <p:sp>
        <p:nvSpPr>
          <p:cNvPr id="9" name="TextBox 9"/>
          <p:cNvSpPr txBox="1"/>
          <p:nvPr/>
        </p:nvSpPr>
        <p:spPr bwMode="auto">
          <a:xfrm>
            <a:off x="848077" y="7681829"/>
            <a:ext cx="5256580" cy="640175"/>
          </a:xfrm>
          <a:prstGeom prst="rect">
            <a:avLst/>
          </a:prstGeom>
        </p:spPr>
        <p:txBody>
          <a:bodyPr wrap="square" lIns="0" tIns="0" rIns="0" bIns="0" rtlCol="0" anchor="t">
            <a:spAutoFit/>
          </a:bodyPr>
          <a:lstStyle/>
          <a:p>
            <a:pPr>
              <a:lnSpc>
                <a:spcPts val="1680"/>
              </a:lnSpc>
              <a:defRPr/>
            </a:pPr>
            <a:r>
              <a:rPr lang="en-US" sz="1200" dirty="0">
                <a:solidFill>
                  <a:srgbClr val="000000"/>
                </a:solidFill>
                <a:latin typeface="Canva Sans"/>
              </a:rPr>
              <a:t>Quelle: Marcus Osei &amp; Hartmut </a:t>
            </a:r>
            <a:r>
              <a:rPr lang="en-US" sz="1200" dirty="0" err="1">
                <a:solidFill>
                  <a:srgbClr val="000000"/>
                </a:solidFill>
                <a:latin typeface="Canva Sans"/>
              </a:rPr>
              <a:t>Reiners</a:t>
            </a:r>
            <a:r>
              <a:rPr lang="en-US" sz="1200" dirty="0">
                <a:solidFill>
                  <a:srgbClr val="000000"/>
                </a:solidFill>
                <a:latin typeface="Canva Sans"/>
              </a:rPr>
              <a:t>, ARIC-NRW </a:t>
            </a:r>
            <a:r>
              <a:rPr lang="en-US" sz="1200" dirty="0" err="1">
                <a:solidFill>
                  <a:srgbClr val="000000"/>
                </a:solidFill>
                <a:latin typeface="Canva Sans"/>
              </a:rPr>
              <a:t>e.V.</a:t>
            </a:r>
            <a:r>
              <a:rPr lang="en-US" sz="1200" dirty="0">
                <a:solidFill>
                  <a:srgbClr val="000000"/>
                </a:solidFill>
                <a:latin typeface="Canva Sans"/>
              </a:rPr>
              <a:t>, </a:t>
            </a:r>
            <a:r>
              <a:rPr lang="en-US" sz="1200" dirty="0" err="1">
                <a:solidFill>
                  <a:srgbClr val="000000"/>
                </a:solidFill>
                <a:latin typeface="Canva Sans"/>
              </a:rPr>
              <a:t>Seminarreihe</a:t>
            </a:r>
            <a:r>
              <a:rPr lang="en-US" sz="1200" dirty="0">
                <a:solidFill>
                  <a:srgbClr val="000000"/>
                </a:solidFill>
                <a:latin typeface="Canva Sans"/>
              </a:rPr>
              <a:t> </a:t>
            </a:r>
            <a:r>
              <a:rPr lang="en-US" sz="1200" dirty="0" err="1">
                <a:solidFill>
                  <a:srgbClr val="000000"/>
                </a:solidFill>
                <a:latin typeface="Canva Sans"/>
              </a:rPr>
              <a:t>zur</a:t>
            </a:r>
            <a:r>
              <a:rPr lang="en-US" sz="1200" dirty="0">
                <a:solidFill>
                  <a:srgbClr val="000000"/>
                </a:solidFill>
                <a:latin typeface="Canva Sans"/>
              </a:rPr>
              <a:t> </a:t>
            </a:r>
            <a:r>
              <a:rPr lang="en-US" sz="1200" dirty="0" err="1">
                <a:solidFill>
                  <a:srgbClr val="000000"/>
                </a:solidFill>
                <a:latin typeface="Canva Sans"/>
              </a:rPr>
              <a:t>Antidiskriminierungsarbeit</a:t>
            </a:r>
            <a:r>
              <a:rPr lang="en-US" sz="1200" dirty="0">
                <a:solidFill>
                  <a:srgbClr val="000000"/>
                </a:solidFill>
                <a:latin typeface="Canva Sans"/>
              </a:rPr>
              <a:t> für </a:t>
            </a:r>
            <a:r>
              <a:rPr lang="en-US" sz="1200" dirty="0" err="1">
                <a:solidFill>
                  <a:srgbClr val="000000"/>
                </a:solidFill>
                <a:latin typeface="Canva Sans"/>
              </a:rPr>
              <a:t>Bundesverband</a:t>
            </a:r>
            <a:r>
              <a:rPr lang="en-US" sz="1200" dirty="0">
                <a:solidFill>
                  <a:srgbClr val="000000"/>
                </a:solidFill>
                <a:latin typeface="Canva Sans"/>
              </a:rPr>
              <a:t> </a:t>
            </a:r>
            <a:r>
              <a:rPr lang="en-US" sz="1200" dirty="0" err="1">
                <a:solidFill>
                  <a:srgbClr val="000000"/>
                </a:solidFill>
                <a:latin typeface="Canva Sans"/>
              </a:rPr>
              <a:t>Netzwerke</a:t>
            </a:r>
            <a:r>
              <a:rPr lang="en-US" sz="1200" dirty="0">
                <a:solidFill>
                  <a:srgbClr val="000000"/>
                </a:solidFill>
                <a:latin typeface="Canva Sans"/>
              </a:rPr>
              <a:t> von </a:t>
            </a:r>
            <a:r>
              <a:rPr lang="en-US" sz="1200" dirty="0" err="1">
                <a:solidFill>
                  <a:srgbClr val="000000"/>
                </a:solidFill>
                <a:latin typeface="Canva Sans"/>
              </a:rPr>
              <a:t>Mirgant</a:t>
            </a:r>
            <a:r>
              <a:rPr lang="en-US" sz="1200" dirty="0">
                <a:solidFill>
                  <a:srgbClr val="000000"/>
                </a:solidFill>
                <a:latin typeface="Canva Sans"/>
              </a:rPr>
              <a:t>*</a:t>
            </a:r>
            <a:r>
              <a:rPr lang="en-US" sz="1200" dirty="0" err="1">
                <a:solidFill>
                  <a:srgbClr val="000000"/>
                </a:solidFill>
                <a:latin typeface="Canva Sans"/>
              </a:rPr>
              <a:t>innenorganisationen</a:t>
            </a:r>
            <a:r>
              <a:rPr lang="en-US" sz="1200" dirty="0">
                <a:solidFill>
                  <a:srgbClr val="000000"/>
                </a:solidFill>
                <a:latin typeface="Canva Sans"/>
              </a:rPr>
              <a:t> (</a:t>
            </a:r>
            <a:r>
              <a:rPr lang="en-US" sz="1200" dirty="0" err="1">
                <a:solidFill>
                  <a:srgbClr val="000000"/>
                </a:solidFill>
                <a:latin typeface="Canva Sans"/>
              </a:rPr>
              <a:t>NeMO</a:t>
            </a:r>
            <a:r>
              <a:rPr lang="en-US" sz="1200" dirty="0">
                <a:solidFill>
                  <a:srgbClr val="000000"/>
                </a:solidFill>
                <a:latin typeface="Canva Sans"/>
              </a:rPr>
              <a:t>)</a:t>
            </a:r>
            <a:endParaRPr dirty="0"/>
          </a:p>
        </p:txBody>
      </p:sp>
      <p:cxnSp>
        <p:nvCxnSpPr>
          <p:cNvPr id="10" name="Straight Connector 9"/>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p:blipFill>
        <p:spPr bwMode="auto">
          <a:xfrm>
            <a:off x="14401803" y="8210312"/>
            <a:ext cx="3886197" cy="2076687"/>
          </a:xfrm>
          <a:prstGeom prst="rect">
            <a:avLst/>
          </a:prstGeom>
        </p:spPr>
      </p:pic>
      <p:sp>
        <p:nvSpPr>
          <p:cNvPr id="8" name="Textfeld 7">
            <a:extLst>
              <a:ext uri="{FF2B5EF4-FFF2-40B4-BE49-F238E27FC236}">
                <a16:creationId xmlns:a16="http://schemas.microsoft.com/office/drawing/2014/main" xmlns="" id="{CCA302F7-B1BD-95A1-07E1-C7A06C71CF05}"/>
              </a:ext>
            </a:extLst>
          </p:cNvPr>
          <p:cNvSpPr txBox="1"/>
          <p:nvPr/>
        </p:nvSpPr>
        <p:spPr>
          <a:xfrm>
            <a:off x="7233356" y="2419686"/>
            <a:ext cx="9144000" cy="1031051"/>
          </a:xfrm>
          <a:prstGeom prst="rect">
            <a:avLst/>
          </a:prstGeom>
          <a:noFill/>
        </p:spPr>
        <p:txBody>
          <a:bodyPr wrap="square">
            <a:spAutoFit/>
          </a:bodyPr>
          <a:lstStyle/>
          <a:p>
            <a:pPr algn="l"/>
            <a:r>
              <a:rPr lang="de-DE" sz="2500" b="1" i="0" u="none" strike="noStrike" dirty="0">
                <a:solidFill>
                  <a:srgbClr val="0F0F0F"/>
                </a:solidFill>
                <a:effectLst/>
                <a:latin typeface="YouTube Sans"/>
              </a:rPr>
              <a:t>Diskriminierung in </a:t>
            </a:r>
            <a:r>
              <a:rPr lang="de-DE" sz="2500" b="1" dirty="0">
                <a:solidFill>
                  <a:srgbClr val="0F0F0F"/>
                </a:solidFill>
                <a:latin typeface="YouTube Sans"/>
              </a:rPr>
              <a:t>4</a:t>
            </a:r>
            <a:r>
              <a:rPr lang="de-DE" sz="2500" b="1" i="0" u="none" strike="noStrike" dirty="0">
                <a:solidFill>
                  <a:srgbClr val="0F0F0F"/>
                </a:solidFill>
                <a:effectLst/>
                <a:latin typeface="YouTube Sans"/>
              </a:rPr>
              <a:t> Minuten erklärt:</a:t>
            </a:r>
          </a:p>
          <a:p>
            <a:pPr algn="l"/>
            <a:endParaRPr lang="de-DE" b="1" dirty="0">
              <a:solidFill>
                <a:srgbClr val="0F0F0F"/>
              </a:solidFill>
              <a:latin typeface="YouTube Sans"/>
            </a:endParaRPr>
          </a:p>
          <a:p>
            <a:pPr algn="l"/>
            <a:endParaRPr lang="de-DE" b="1" i="0" u="none" strike="noStrike" dirty="0">
              <a:solidFill>
                <a:srgbClr val="0F0F0F"/>
              </a:solidFill>
              <a:effectLst/>
              <a:latin typeface="YouTube Sans"/>
            </a:endParaRPr>
          </a:p>
        </p:txBody>
      </p:sp>
      <p:sp>
        <p:nvSpPr>
          <p:cNvPr id="12" name="Textfeld 11">
            <a:extLst>
              <a:ext uri="{FF2B5EF4-FFF2-40B4-BE49-F238E27FC236}">
                <a16:creationId xmlns:a16="http://schemas.microsoft.com/office/drawing/2014/main" xmlns="" id="{463DE35F-AEAF-F171-CE21-E8E21873CE5C}"/>
              </a:ext>
            </a:extLst>
          </p:cNvPr>
          <p:cNvSpPr txBox="1"/>
          <p:nvPr/>
        </p:nvSpPr>
        <p:spPr>
          <a:xfrm>
            <a:off x="7331267" y="8322004"/>
            <a:ext cx="8509476" cy="646331"/>
          </a:xfrm>
          <a:prstGeom prst="rect">
            <a:avLst/>
          </a:prstGeom>
          <a:noFill/>
        </p:spPr>
        <p:txBody>
          <a:bodyPr wrap="square" rtlCol="0">
            <a:spAutoFit/>
          </a:bodyPr>
          <a:lstStyle/>
          <a:p>
            <a:r>
              <a:rPr lang="de-DE" dirty="0"/>
              <a:t>Quelle: Förderprogramm "Integration durch Qualifizierung (IQ)“, </a:t>
            </a:r>
            <a:r>
              <a:rPr lang="de-DE" dirty="0">
                <a:hlinkClick r:id="rId4"/>
              </a:rPr>
              <a:t>https://</a:t>
            </a:r>
            <a:r>
              <a:rPr lang="de-DE" dirty="0" err="1">
                <a:hlinkClick r:id="rId4"/>
              </a:rPr>
              <a:t>www.youtube.com</a:t>
            </a:r>
            <a:r>
              <a:rPr lang="de-DE" dirty="0">
                <a:hlinkClick r:id="rId4"/>
              </a:rPr>
              <a:t>/</a:t>
            </a:r>
            <a:r>
              <a:rPr lang="de-DE" dirty="0" err="1">
                <a:hlinkClick r:id="rId4"/>
              </a:rPr>
              <a:t>watch?v</a:t>
            </a:r>
            <a:r>
              <a:rPr lang="de-DE" dirty="0">
                <a:hlinkClick r:id="rId4"/>
              </a:rPr>
              <a:t>=uezX4ri7_aMAbgerufen am 29.11.2022</a:t>
            </a:r>
            <a:endParaRPr lang="de-DE" dirty="0"/>
          </a:p>
        </p:txBody>
      </p:sp>
      <p:pic>
        <p:nvPicPr>
          <p:cNvPr id="15" name="Onlinemedien 14" descr="Erklärvideo: Was ist Diskriminierung?">
            <a:hlinkClick r:id="" action="ppaction://media"/>
            <a:extLst>
              <a:ext uri="{FF2B5EF4-FFF2-40B4-BE49-F238E27FC236}">
                <a16:creationId xmlns:a16="http://schemas.microsoft.com/office/drawing/2014/main" xmlns="" id="{75587A8F-3A30-EBA4-10DC-8067AACA981D}"/>
              </a:ext>
            </a:extLst>
          </p:cNvPr>
          <p:cNvPicPr>
            <a:picLocks noRot="1" noChangeAspect="1"/>
          </p:cNvPicPr>
          <p:nvPr>
            <a:videoFile r:link="rId1"/>
          </p:nvPr>
        </p:nvPicPr>
        <p:blipFill>
          <a:blip r:embed="rId5"/>
          <a:stretch>
            <a:fillRect/>
          </a:stretch>
        </p:blipFill>
        <p:spPr>
          <a:xfrm>
            <a:off x="7174017" y="2893788"/>
            <a:ext cx="9409777" cy="5316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645161" y="240690"/>
            <a:ext cx="15773400" cy="1938992"/>
          </a:xfrm>
          <a:prstGeom prst="rect">
            <a:avLst/>
          </a:prstGeom>
          <a:noFill/>
        </p:spPr>
        <p:txBody>
          <a:bodyPr wrap="square">
            <a:spAutoFit/>
          </a:bodyPr>
          <a:lstStyle/>
          <a:p>
            <a:pPr>
              <a:defRPr/>
            </a:pPr>
            <a:r>
              <a:rPr lang="de-DE" sz="4000" b="1">
                <a:solidFill>
                  <a:schemeClr val="tx2"/>
                </a:solidFill>
              </a:rPr>
              <a:t>Beispiel: HAKRA Empowerment Konzept </a:t>
            </a:r>
            <a:br>
              <a:rPr lang="de-DE" sz="4000" b="1">
                <a:solidFill>
                  <a:schemeClr val="tx2"/>
                </a:solidFill>
              </a:rPr>
            </a:br>
            <a:r>
              <a:rPr lang="de-DE" sz="4000" b="1">
                <a:solidFill>
                  <a:schemeClr val="tx2"/>
                </a:solidFill>
              </a:rPr>
              <a:t>(Empowerment-Ansatz aus der PoC-Perspektive) (2)</a:t>
            </a:r>
            <a:br>
              <a:rPr lang="de-DE" sz="4000" b="1">
                <a:solidFill>
                  <a:schemeClr val="tx2"/>
                </a:solidFill>
              </a:rPr>
            </a:br>
            <a:endParaRPr/>
          </a:p>
        </p:txBody>
      </p:sp>
      <p:sp>
        <p:nvSpPr>
          <p:cNvPr id="5" name="Textfeld 4"/>
          <p:cNvSpPr txBox="1"/>
          <p:nvPr/>
        </p:nvSpPr>
        <p:spPr bwMode="auto">
          <a:xfrm>
            <a:off x="1066800" y="2337112"/>
            <a:ext cx="12725400" cy="7109639"/>
          </a:xfrm>
          <a:prstGeom prst="rect">
            <a:avLst/>
          </a:prstGeom>
          <a:noFill/>
        </p:spPr>
        <p:txBody>
          <a:bodyPr wrap="square" rtlCol="0">
            <a:spAutoFit/>
          </a:bodyPr>
          <a:lstStyle/>
          <a:p>
            <a:pPr>
              <a:defRPr/>
            </a:pPr>
            <a:r>
              <a:rPr lang="en-GB" sz="2800"/>
              <a:t>Leitprinzipien</a:t>
            </a:r>
            <a:br>
              <a:rPr lang="en-GB" sz="2800"/>
            </a:br>
            <a:endParaRPr/>
          </a:p>
          <a:p>
            <a:pPr marL="457200" indent="-457200">
              <a:buFont typeface="Arial"/>
              <a:buChar char="•"/>
              <a:defRPr/>
            </a:pPr>
            <a:r>
              <a:rPr lang="en-GB" sz="2800"/>
              <a:t>Sensibilisierung und Visualisierung und schließlich (Re-)Aktivierung von (eigenen) Ressourcen </a:t>
            </a:r>
            <a:br>
              <a:rPr lang="en-GB" sz="2800"/>
            </a:br>
            <a:r>
              <a:rPr lang="en-GB" sz="2800"/>
              <a:t>Schaffung von multigeschützten Räumen von und für People of Colour, in denen Dialog und solidarischer Dialog erlebbar werden können </a:t>
            </a:r>
            <a:br>
              <a:rPr lang="en-GB" sz="2800"/>
            </a:br>
            <a:r>
              <a:rPr lang="en-GB" sz="2800"/>
              <a:t>Prinzip der Gleichheit in der Vielfalt und Vielfalt in der Gleichheit (jede:r in der Vielfalt ist anders und kann gleichzeitig ähnlich sein) – "Multiperspektivität" und "Transkulturalität" </a:t>
            </a:r>
            <a:br>
              <a:rPr lang="en-GB" sz="2800"/>
            </a:br>
            <a:r>
              <a:rPr lang="en-GB" sz="2800"/>
              <a:t> Konzept der Prozessorientierung (nichts ist statisch, somit ist alles in Bewegung und veränderbar)</a:t>
            </a:r>
            <a:br>
              <a:rPr lang="en-GB" sz="2800"/>
            </a:br>
            <a:r>
              <a:rPr lang="en-GB" sz="2800"/>
              <a:t>Ganzheitliche Perspektive zukunftsorientiert und doch vergangenheitsbewusst (Generationenband)</a:t>
            </a:r>
            <a:br>
              <a:rPr lang="en-GB" sz="2800"/>
            </a:br>
            <a:r>
              <a:rPr lang="en-GB" sz="2800"/>
              <a:t>Vernetzung und Austausch ("kollektiver Aufbau von Ressourcen")</a:t>
            </a:r>
            <a:br>
              <a:rPr lang="en-GB" sz="2800"/>
            </a:br>
            <a:endParaRPr lang="en-GB"/>
          </a:p>
          <a:p>
            <a:pPr>
              <a:defRPr/>
            </a:pPr>
            <a:endParaRPr lang="en-GB"/>
          </a:p>
          <a:p>
            <a:pPr>
              <a:defRPr/>
            </a:pPr>
            <a:endParaRPr lang="en-GB"/>
          </a:p>
        </p:txBody>
      </p:sp>
      <p:sp>
        <p:nvSpPr>
          <p:cNvPr id="9" name="Textfeld 8"/>
          <p:cNvSpPr txBox="1"/>
          <p:nvPr/>
        </p:nvSpPr>
        <p:spPr bwMode="auto">
          <a:xfrm>
            <a:off x="990604" y="8441974"/>
            <a:ext cx="13868400" cy="369332"/>
          </a:xfrm>
          <a:prstGeom prst="rect">
            <a:avLst/>
          </a:prstGeom>
          <a:noFill/>
        </p:spPr>
        <p:txBody>
          <a:bodyPr wrap="square">
            <a:spAutoFit/>
          </a:bodyPr>
          <a:lstStyle/>
          <a:p>
            <a:pPr>
              <a:defRPr/>
            </a:pPr>
            <a:r>
              <a:rPr lang="en-GB" sz="900"/>
              <a:t>Halil Can 2013. Empowerment aus der People of Color-Perspektive Reflexionen und Empfehlungen zur Durchführung von Empowerment-Workshops gegen Rassismus, </a:t>
            </a:r>
            <a:r>
              <a:rPr lang="de-DE" sz="900">
                <a:latin typeface="Calibri"/>
              </a:rPr>
              <a:t>Senatsverwaltung für Integration, Arbeit und Soziales</a:t>
            </a:r>
            <a:br>
              <a:rPr lang="de-DE" sz="900">
                <a:latin typeface="Calibri"/>
              </a:rPr>
            </a:br>
            <a:r>
              <a:rPr lang="de-DE" sz="900">
                <a:latin typeface="Calibri"/>
              </a:rPr>
              <a:t>Landesstelle für Gleichbehandlung – gegen Diskriminierung (LADS). Seite </a:t>
            </a:r>
            <a:r>
              <a:rPr lang="en-GB" sz="900"/>
              <a:t>11-12. </a:t>
            </a:r>
            <a:r>
              <a:rPr lang="en-GB" sz="900" u="sng">
                <a:hlinkClick r:id="rId2" tooltip="https://www.eccar.info/sites/default/files/document/empowerment_webbroschuere_barrierefrei.pdf"/>
              </a:rPr>
              <a:t>https://www.eccar.info/sites/default/files/document/empowerment_webbroschuere_barrierefrei.pdf</a:t>
            </a:r>
            <a:r>
              <a:rPr lang="en-GB" sz="900"/>
              <a:t>. Zugriff: 27. Oktober 2022. </a:t>
            </a:r>
            <a:endParaRPr/>
          </a:p>
        </p:txBody>
      </p:sp>
      <p:cxnSp>
        <p:nvCxnSpPr>
          <p:cNvPr id="2" name="Straight Connector 1"/>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p:blipFill>
        <p:spPr bwMode="auto">
          <a:xfrm>
            <a:off x="14401803" y="8210312"/>
            <a:ext cx="3886197" cy="207668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2"/>
          <p:cNvSpPr txBox="1"/>
          <p:nvPr/>
        </p:nvSpPr>
        <p:spPr bwMode="auto">
          <a:xfrm>
            <a:off x="971382" y="419099"/>
            <a:ext cx="13482129" cy="853567"/>
          </a:xfrm>
          <a:prstGeom prst="rect">
            <a:avLst/>
          </a:prstGeom>
        </p:spPr>
        <p:txBody>
          <a:bodyPr wrap="square" lIns="0" tIns="0" rIns="0" bIns="0" rtlCol="0" anchor="t">
            <a:spAutoFit/>
          </a:bodyPr>
          <a:lstStyle/>
          <a:p>
            <a:pPr>
              <a:lnSpc>
                <a:spcPts val="3190"/>
              </a:lnSpc>
              <a:defRPr/>
            </a:pPr>
            <a:r>
              <a:rPr lang="en-US" sz="4000">
                <a:solidFill>
                  <a:srgbClr val="0C45A6"/>
                </a:solidFill>
              </a:rPr>
              <a:t>METHODE: Postkarten (Empowerment Workshop)</a:t>
            </a:r>
            <a:br>
              <a:rPr lang="en-US" sz="4000">
                <a:solidFill>
                  <a:srgbClr val="0C45A6"/>
                </a:solidFill>
              </a:rPr>
            </a:br>
            <a:endParaRPr/>
          </a:p>
        </p:txBody>
      </p:sp>
      <p:sp>
        <p:nvSpPr>
          <p:cNvPr id="3" name="TextBox 3"/>
          <p:cNvSpPr txBox="1"/>
          <p:nvPr/>
        </p:nvSpPr>
        <p:spPr bwMode="auto">
          <a:xfrm>
            <a:off x="1247511" y="2043576"/>
            <a:ext cx="2638689" cy="433517"/>
          </a:xfrm>
          <a:prstGeom prst="rect">
            <a:avLst/>
          </a:prstGeom>
        </p:spPr>
        <p:txBody>
          <a:bodyPr wrap="square" lIns="0" tIns="0" rIns="0" bIns="0" rtlCol="0" anchor="t">
            <a:spAutoFit/>
          </a:bodyPr>
          <a:lstStyle/>
          <a:p>
            <a:pPr algn="ctr">
              <a:lnSpc>
                <a:spcPts val="1620"/>
              </a:lnSpc>
              <a:spcBef>
                <a:spcPts val="0"/>
              </a:spcBef>
              <a:defRPr/>
            </a:pPr>
            <a:r>
              <a:rPr lang="en-US" sz="2200">
                <a:solidFill>
                  <a:srgbClr val="000000"/>
                </a:solidFill>
              </a:rPr>
              <a:t>3-15 Personen </a:t>
            </a:r>
            <a:br>
              <a:rPr lang="en-US" sz="2200">
                <a:solidFill>
                  <a:srgbClr val="000000"/>
                </a:solidFill>
              </a:rPr>
            </a:br>
            <a:endParaRPr/>
          </a:p>
        </p:txBody>
      </p:sp>
      <p:sp>
        <p:nvSpPr>
          <p:cNvPr id="4" name="TextBox 4"/>
          <p:cNvSpPr txBox="1"/>
          <p:nvPr/>
        </p:nvSpPr>
        <p:spPr bwMode="auto">
          <a:xfrm>
            <a:off x="3573035" y="4729512"/>
            <a:ext cx="68264" cy="270915"/>
          </a:xfrm>
          <a:prstGeom prst="rect">
            <a:avLst/>
          </a:prstGeom>
        </p:spPr>
        <p:txBody>
          <a:bodyPr lIns="0" tIns="0" rIns="0" bIns="0" rtlCol="0" anchor="t">
            <a:spAutoFit/>
          </a:bodyPr>
          <a:lstStyle/>
          <a:p>
            <a:pPr algn="ctr">
              <a:lnSpc>
                <a:spcPts val="2153"/>
              </a:lnSpc>
              <a:spcBef>
                <a:spcPts val="0"/>
              </a:spcBef>
              <a:defRPr/>
            </a:pPr>
            <a:r>
              <a:rPr lang="en-US" sz="2000">
                <a:solidFill>
                  <a:srgbClr val="000000"/>
                </a:solidFill>
                <a:latin typeface="Montserrat Bold"/>
              </a:rPr>
              <a:t> </a:t>
            </a:r>
            <a:endParaRPr/>
          </a:p>
        </p:txBody>
      </p:sp>
      <p:sp>
        <p:nvSpPr>
          <p:cNvPr id="5" name="TextBox 5"/>
          <p:cNvSpPr txBox="1"/>
          <p:nvPr/>
        </p:nvSpPr>
        <p:spPr bwMode="auto">
          <a:xfrm>
            <a:off x="1552782" y="2872686"/>
            <a:ext cx="5854704" cy="677108"/>
          </a:xfrm>
          <a:prstGeom prst="rect">
            <a:avLst/>
          </a:prstGeom>
        </p:spPr>
        <p:txBody>
          <a:bodyPr lIns="0" tIns="0" rIns="0" bIns="0" rtlCol="0" anchor="t">
            <a:spAutoFit/>
          </a:bodyPr>
          <a:lstStyle/>
          <a:p>
            <a:pPr>
              <a:spcBef>
                <a:spcPts val="0"/>
              </a:spcBef>
              <a:defRPr/>
            </a:pPr>
            <a:r>
              <a:rPr lang="en-US" sz="2200">
                <a:solidFill>
                  <a:srgbClr val="000000"/>
                </a:solidFill>
              </a:rPr>
              <a:t>20 Minuten gemeinsam mit der ganzen Gruppe</a:t>
            </a:r>
            <a:br>
              <a:rPr lang="en-US" sz="2200">
                <a:solidFill>
                  <a:srgbClr val="000000"/>
                </a:solidFill>
              </a:rPr>
            </a:br>
            <a:endParaRPr/>
          </a:p>
        </p:txBody>
      </p:sp>
      <p:sp>
        <p:nvSpPr>
          <p:cNvPr id="6" name="TextBox 6"/>
          <p:cNvSpPr txBox="1"/>
          <p:nvPr/>
        </p:nvSpPr>
        <p:spPr bwMode="auto">
          <a:xfrm>
            <a:off x="1552782" y="4003314"/>
            <a:ext cx="5000525" cy="1354217"/>
          </a:xfrm>
          <a:prstGeom prst="rect">
            <a:avLst/>
          </a:prstGeom>
        </p:spPr>
        <p:txBody>
          <a:bodyPr lIns="0" tIns="0" rIns="0" bIns="0" rtlCol="0" anchor="t">
            <a:spAutoFit/>
          </a:bodyPr>
          <a:lstStyle/>
          <a:p>
            <a:pPr marL="323850" lvl="1" indent="-161925">
              <a:buFont typeface="Arial"/>
              <a:buChar char="•"/>
              <a:defRPr/>
            </a:pPr>
            <a:r>
              <a:rPr lang="en-US" sz="2200" dirty="0" err="1">
                <a:solidFill>
                  <a:srgbClr val="000000"/>
                </a:solidFill>
              </a:rPr>
              <a:t>Kennenlernen</a:t>
            </a:r>
            <a:r>
              <a:rPr lang="en-US" sz="2200" dirty="0">
                <a:solidFill>
                  <a:srgbClr val="000000"/>
                </a:solidFill>
              </a:rPr>
              <a:t/>
            </a:r>
            <a:br>
              <a:rPr lang="en-US" sz="2200" dirty="0">
                <a:solidFill>
                  <a:srgbClr val="000000"/>
                </a:solidFill>
              </a:rPr>
            </a:br>
            <a:r>
              <a:rPr lang="en-US" sz="2200" dirty="0" err="1">
                <a:solidFill>
                  <a:srgbClr val="000000"/>
                </a:solidFill>
              </a:rPr>
              <a:t>Helfen</a:t>
            </a:r>
            <a:r>
              <a:rPr lang="en-US" sz="2200" dirty="0">
                <a:solidFill>
                  <a:srgbClr val="000000"/>
                </a:solidFill>
              </a:rPr>
              <a:t> </a:t>
            </a:r>
            <a:r>
              <a:rPr lang="en-US" sz="2200" dirty="0" err="1">
                <a:solidFill>
                  <a:srgbClr val="000000"/>
                </a:solidFill>
              </a:rPr>
              <a:t>zu</a:t>
            </a:r>
            <a:r>
              <a:rPr lang="en-US" sz="2200" dirty="0">
                <a:solidFill>
                  <a:srgbClr val="000000"/>
                </a:solidFill>
              </a:rPr>
              <a:t> verstehen, </a:t>
            </a:r>
            <a:r>
              <a:rPr lang="en-US" sz="2200" dirty="0" err="1">
                <a:solidFill>
                  <a:srgbClr val="000000"/>
                </a:solidFill>
              </a:rPr>
              <a:t>warum</a:t>
            </a:r>
            <a:r>
              <a:rPr lang="en-US" sz="2200" dirty="0">
                <a:solidFill>
                  <a:srgbClr val="000000"/>
                </a:solidFill>
              </a:rPr>
              <a:t> </a:t>
            </a:r>
            <a:r>
              <a:rPr lang="en-US" sz="2200" dirty="0" err="1">
                <a:solidFill>
                  <a:srgbClr val="000000"/>
                </a:solidFill>
              </a:rPr>
              <a:t>jemand</a:t>
            </a:r>
            <a:r>
              <a:rPr lang="en-US" sz="2200" dirty="0">
                <a:solidFill>
                  <a:srgbClr val="000000"/>
                </a:solidFill>
              </a:rPr>
              <a:t> an </a:t>
            </a:r>
            <a:r>
              <a:rPr lang="en-US" sz="2200" dirty="0" err="1">
                <a:solidFill>
                  <a:srgbClr val="000000"/>
                </a:solidFill>
              </a:rPr>
              <a:t>diesem</a:t>
            </a:r>
            <a:r>
              <a:rPr lang="en-US" sz="2200" dirty="0">
                <a:solidFill>
                  <a:srgbClr val="000000"/>
                </a:solidFill>
              </a:rPr>
              <a:t> Workshop </a:t>
            </a:r>
            <a:r>
              <a:rPr lang="en-US" sz="2200" dirty="0" err="1">
                <a:solidFill>
                  <a:srgbClr val="000000"/>
                </a:solidFill>
              </a:rPr>
              <a:t>teilnimmt</a:t>
            </a:r>
            <a:r>
              <a:rPr lang="en-US" sz="2200" dirty="0">
                <a:solidFill>
                  <a:srgbClr val="000000"/>
                </a:solidFill>
              </a:rPr>
              <a:t/>
            </a:r>
            <a:br>
              <a:rPr lang="en-US" sz="2200" dirty="0">
                <a:solidFill>
                  <a:srgbClr val="000000"/>
                </a:solidFill>
              </a:rPr>
            </a:br>
            <a:r>
              <a:rPr lang="en-US" sz="2200" dirty="0" err="1">
                <a:solidFill>
                  <a:srgbClr val="000000"/>
                </a:solidFill>
              </a:rPr>
              <a:t>Etwas</a:t>
            </a:r>
            <a:r>
              <a:rPr lang="en-US" sz="2200" dirty="0">
                <a:solidFill>
                  <a:srgbClr val="000000"/>
                </a:solidFill>
              </a:rPr>
              <a:t> </a:t>
            </a:r>
            <a:r>
              <a:rPr lang="en-US" sz="2200" dirty="0" err="1">
                <a:solidFill>
                  <a:srgbClr val="000000"/>
                </a:solidFill>
              </a:rPr>
              <a:t>über</a:t>
            </a:r>
            <a:r>
              <a:rPr lang="en-US" sz="2200" dirty="0">
                <a:solidFill>
                  <a:srgbClr val="000000"/>
                </a:solidFill>
              </a:rPr>
              <a:t> </a:t>
            </a:r>
            <a:r>
              <a:rPr lang="en-US" sz="2200" dirty="0" err="1">
                <a:solidFill>
                  <a:srgbClr val="000000"/>
                </a:solidFill>
              </a:rPr>
              <a:t>die:den</a:t>
            </a:r>
            <a:r>
              <a:rPr lang="en-US" sz="2200" dirty="0">
                <a:solidFill>
                  <a:srgbClr val="000000"/>
                </a:solidFill>
              </a:rPr>
              <a:t> </a:t>
            </a:r>
            <a:r>
              <a:rPr lang="en-US" sz="2200" dirty="0" err="1">
                <a:solidFill>
                  <a:srgbClr val="000000"/>
                </a:solidFill>
              </a:rPr>
              <a:t>Trainer:in</a:t>
            </a:r>
            <a:r>
              <a:rPr lang="en-US" sz="2200" dirty="0">
                <a:solidFill>
                  <a:srgbClr val="000000"/>
                </a:solidFill>
              </a:rPr>
              <a:t> </a:t>
            </a:r>
            <a:r>
              <a:rPr lang="en-US" sz="2200" dirty="0" err="1">
                <a:solidFill>
                  <a:srgbClr val="000000"/>
                </a:solidFill>
              </a:rPr>
              <a:t>erfahren</a:t>
            </a:r>
            <a:endParaRPr dirty="0"/>
          </a:p>
        </p:txBody>
      </p:sp>
      <p:sp>
        <p:nvSpPr>
          <p:cNvPr id="7" name="TextBox 7"/>
          <p:cNvSpPr txBox="1"/>
          <p:nvPr/>
        </p:nvSpPr>
        <p:spPr bwMode="auto">
          <a:xfrm>
            <a:off x="1687133" y="6323527"/>
            <a:ext cx="5287802" cy="615553"/>
          </a:xfrm>
          <a:prstGeom prst="rect">
            <a:avLst/>
          </a:prstGeom>
        </p:spPr>
        <p:txBody>
          <a:bodyPr wrap="square" lIns="0" tIns="0" rIns="0" bIns="0" rtlCol="0" anchor="t">
            <a:spAutoFit/>
          </a:bodyPr>
          <a:lstStyle/>
          <a:p>
            <a:pPr>
              <a:spcBef>
                <a:spcPts val="0"/>
              </a:spcBef>
              <a:defRPr/>
            </a:pPr>
            <a:r>
              <a:rPr lang="en-US" sz="2200" dirty="0" err="1">
                <a:solidFill>
                  <a:srgbClr val="000000"/>
                </a:solidFill>
                <a:latin typeface="+mj-lt"/>
              </a:rPr>
              <a:t>Mindestens</a:t>
            </a:r>
            <a:r>
              <a:rPr lang="en-US" sz="2200" dirty="0">
                <a:solidFill>
                  <a:srgbClr val="000000"/>
                </a:solidFill>
                <a:latin typeface="+mj-lt"/>
              </a:rPr>
              <a:t> </a:t>
            </a:r>
            <a:r>
              <a:rPr lang="en-US" sz="2200" dirty="0" err="1">
                <a:solidFill>
                  <a:srgbClr val="000000"/>
                </a:solidFill>
                <a:latin typeface="+mj-lt"/>
              </a:rPr>
              <a:t>eine</a:t>
            </a:r>
            <a:r>
              <a:rPr lang="en-US" sz="2200" dirty="0">
                <a:solidFill>
                  <a:srgbClr val="000000"/>
                </a:solidFill>
                <a:latin typeface="+mj-lt"/>
              </a:rPr>
              <a:t> </a:t>
            </a:r>
            <a:r>
              <a:rPr lang="en-US" sz="2200" dirty="0" err="1">
                <a:solidFill>
                  <a:srgbClr val="000000"/>
                </a:solidFill>
                <a:latin typeface="+mj-lt"/>
              </a:rPr>
              <a:t>Postkarte</a:t>
            </a:r>
            <a:r>
              <a:rPr lang="en-US" sz="2200" dirty="0">
                <a:solidFill>
                  <a:srgbClr val="000000"/>
                </a:solidFill>
                <a:latin typeface="+mj-lt"/>
              </a:rPr>
              <a:t> pro Person</a:t>
            </a:r>
            <a:br>
              <a:rPr lang="en-US" sz="2200" dirty="0">
                <a:solidFill>
                  <a:srgbClr val="000000"/>
                </a:solidFill>
                <a:latin typeface="+mj-lt"/>
              </a:rPr>
            </a:br>
            <a:endParaRPr dirty="0">
              <a:latin typeface="+mj-lt"/>
            </a:endParaRPr>
          </a:p>
        </p:txBody>
      </p:sp>
      <p:sp>
        <p:nvSpPr>
          <p:cNvPr id="8" name="TextBox 8"/>
          <p:cNvSpPr txBox="1"/>
          <p:nvPr/>
        </p:nvSpPr>
        <p:spPr bwMode="auto">
          <a:xfrm>
            <a:off x="10081712" y="3106358"/>
            <a:ext cx="4545722" cy="692497"/>
          </a:xfrm>
          <a:prstGeom prst="rect">
            <a:avLst/>
          </a:prstGeom>
        </p:spPr>
        <p:txBody>
          <a:bodyPr wrap="square" lIns="0" tIns="0" rIns="0" bIns="0" rtlCol="0" anchor="t">
            <a:spAutoFit/>
          </a:bodyPr>
          <a:lstStyle/>
          <a:p>
            <a:pPr algn="ctr">
              <a:lnSpc>
                <a:spcPts val="2691"/>
              </a:lnSpc>
              <a:spcBef>
                <a:spcPts val="0"/>
              </a:spcBef>
              <a:defRPr/>
            </a:pPr>
            <a:r>
              <a:rPr lang="en-US" sz="2500">
                <a:solidFill>
                  <a:srgbClr val="000000"/>
                </a:solidFill>
              </a:rPr>
              <a:t>Beschreibung der Methode:</a:t>
            </a:r>
            <a:br>
              <a:rPr lang="en-US" sz="2500">
                <a:solidFill>
                  <a:srgbClr val="000000"/>
                </a:solidFill>
              </a:rPr>
            </a:br>
            <a:endParaRPr/>
          </a:p>
        </p:txBody>
      </p:sp>
      <p:pic>
        <p:nvPicPr>
          <p:cNvPr id="9" name="Picture 9"/>
          <p:cNvPicPr>
            <a:picLocks noChangeAspect="1"/>
          </p:cNvPicPr>
          <p:nvPr/>
        </p:nvPicPr>
        <p:blipFill>
          <a:blip r:embed="rId3"/>
          <a:stretch/>
        </p:blipFill>
        <p:spPr bwMode="auto">
          <a:xfrm>
            <a:off x="834500" y="1931576"/>
            <a:ext cx="644826" cy="394956"/>
          </a:xfrm>
          <a:prstGeom prst="rect">
            <a:avLst/>
          </a:prstGeom>
        </p:spPr>
      </p:pic>
      <p:pic>
        <p:nvPicPr>
          <p:cNvPr id="10" name="Picture 10"/>
          <p:cNvPicPr>
            <a:picLocks noChangeAspect="1"/>
          </p:cNvPicPr>
          <p:nvPr/>
        </p:nvPicPr>
        <p:blipFill>
          <a:blip r:embed="rId4"/>
          <a:stretch/>
        </p:blipFill>
        <p:spPr bwMode="auto">
          <a:xfrm>
            <a:off x="809511" y="2793603"/>
            <a:ext cx="581467" cy="581467"/>
          </a:xfrm>
          <a:prstGeom prst="rect">
            <a:avLst/>
          </a:prstGeom>
        </p:spPr>
      </p:pic>
      <p:pic>
        <p:nvPicPr>
          <p:cNvPr id="11" name="Picture 11"/>
          <p:cNvPicPr>
            <a:picLocks noChangeAspect="1"/>
          </p:cNvPicPr>
          <p:nvPr/>
        </p:nvPicPr>
        <p:blipFill>
          <a:blip r:embed="rId5"/>
          <a:stretch/>
        </p:blipFill>
        <p:spPr bwMode="auto">
          <a:xfrm>
            <a:off x="767673" y="3921677"/>
            <a:ext cx="711653" cy="571924"/>
          </a:xfrm>
          <a:prstGeom prst="rect">
            <a:avLst/>
          </a:prstGeom>
        </p:spPr>
      </p:pic>
      <p:pic>
        <p:nvPicPr>
          <p:cNvPr id="12" name="Picture 12"/>
          <p:cNvPicPr>
            <a:picLocks noChangeAspect="1"/>
          </p:cNvPicPr>
          <p:nvPr/>
        </p:nvPicPr>
        <p:blipFill>
          <a:blip r:embed="rId6"/>
          <a:stretch/>
        </p:blipFill>
        <p:spPr bwMode="auto">
          <a:xfrm>
            <a:off x="747626" y="5801990"/>
            <a:ext cx="499885" cy="714122"/>
          </a:xfrm>
          <a:prstGeom prst="rect">
            <a:avLst/>
          </a:prstGeom>
        </p:spPr>
      </p:pic>
      <p:sp>
        <p:nvSpPr>
          <p:cNvPr id="16" name="Textfeld 15"/>
          <p:cNvSpPr txBox="1"/>
          <p:nvPr/>
        </p:nvSpPr>
        <p:spPr bwMode="auto">
          <a:xfrm>
            <a:off x="10081712" y="3822958"/>
            <a:ext cx="5722168" cy="2585323"/>
          </a:xfrm>
          <a:prstGeom prst="rect">
            <a:avLst/>
          </a:prstGeom>
          <a:noFill/>
        </p:spPr>
        <p:txBody>
          <a:bodyPr wrap="square" rtlCol="0">
            <a:spAutoFit/>
          </a:bodyPr>
          <a:lstStyle/>
          <a:p>
            <a:pPr marL="285750" indent="-285750">
              <a:buFont typeface="Arial"/>
              <a:buChar char="•"/>
              <a:defRPr/>
            </a:pPr>
            <a:r>
              <a:rPr lang="en-GB"/>
              <a:t>Die Gruppe mit der:dem Trainer:in sollte im Kreis sitzen. Lassen Sie alle auf Postkarten schreiben: Die eigene Motivation, Wünsche, Erwartungen und Ängste (bezogen auf das Training aber auch allgemeiner) </a:t>
            </a:r>
            <a:br>
              <a:rPr lang="en-GB"/>
            </a:br>
            <a:r>
              <a:rPr lang="en-GB"/>
              <a:t>Lassen Sie alle die Karten präsentieren</a:t>
            </a:r>
            <a:br>
              <a:rPr lang="en-GB"/>
            </a:br>
            <a:r>
              <a:rPr lang="en-GB"/>
              <a:t>Der:die Trainer:in kann auch Karten erstellen, um ihre:seine Motivation zu erklären, ein:e Empowerment-Trainer:in zu werden </a:t>
            </a:r>
            <a:br>
              <a:rPr lang="en-GB"/>
            </a:br>
            <a:endParaRPr/>
          </a:p>
        </p:txBody>
      </p:sp>
      <p:sp>
        <p:nvSpPr>
          <p:cNvPr id="17" name="Textfeld 16"/>
          <p:cNvSpPr txBox="1"/>
          <p:nvPr/>
        </p:nvSpPr>
        <p:spPr bwMode="auto">
          <a:xfrm>
            <a:off x="12373182" y="571500"/>
            <a:ext cx="5533818" cy="2492990"/>
          </a:xfrm>
          <a:prstGeom prst="rect">
            <a:avLst/>
          </a:prstGeom>
          <a:noFill/>
        </p:spPr>
        <p:txBody>
          <a:bodyPr wrap="square" rtlCol="0">
            <a:spAutoFit/>
          </a:bodyPr>
          <a:lstStyle/>
          <a:p>
            <a:pPr>
              <a:defRPr/>
            </a:pPr>
            <a:r>
              <a:rPr lang="en-GB" sz="2500">
                <a:solidFill>
                  <a:srgbClr val="FF0000"/>
                </a:solidFill>
              </a:rPr>
              <a:t>Stellen Sie sicher, dass Sie einen sicheren Raum nur für BPoC/BIPoC- oder PoC-Personen schaffen (denken Sie auch daran, eine:n Trainer:in nach diesen Kriterien einzustellen)</a:t>
            </a:r>
            <a:r>
              <a:rPr lang="en-GB" sz="2800">
                <a:solidFill>
                  <a:srgbClr val="FF0000"/>
                </a:solidFill>
              </a:rPr>
              <a:t/>
            </a:r>
            <a:br>
              <a:rPr lang="en-GB" sz="2800">
                <a:solidFill>
                  <a:srgbClr val="FF0000"/>
                </a:solidFill>
              </a:rPr>
            </a:br>
            <a:endParaRPr/>
          </a:p>
        </p:txBody>
      </p:sp>
      <p:sp>
        <p:nvSpPr>
          <p:cNvPr id="20" name="Textfeld 19"/>
          <p:cNvSpPr txBox="1"/>
          <p:nvPr/>
        </p:nvSpPr>
        <p:spPr bwMode="auto">
          <a:xfrm>
            <a:off x="517730" y="9179132"/>
            <a:ext cx="11130173" cy="507831"/>
          </a:xfrm>
          <a:prstGeom prst="rect">
            <a:avLst/>
          </a:prstGeom>
          <a:noFill/>
        </p:spPr>
        <p:txBody>
          <a:bodyPr wrap="square">
            <a:spAutoFit/>
          </a:bodyPr>
          <a:lstStyle/>
          <a:p>
            <a:pPr>
              <a:defRPr/>
            </a:pPr>
            <a:r>
              <a:rPr lang="en-GB" sz="900"/>
              <a:t>Halil Can 2013. Empowerment aus der People of Color-Perspektive Reflexionen und Empfehlungen zur Durchführung von Empowerment-Workshops gegen Rassismus, </a:t>
            </a:r>
            <a:r>
              <a:rPr lang="de-DE" sz="900">
                <a:latin typeface="Calibri"/>
              </a:rPr>
              <a:t>Senatsverwaltung für Integration, Arbeit und Soziales</a:t>
            </a:r>
            <a:br>
              <a:rPr lang="de-DE" sz="900">
                <a:latin typeface="Calibri"/>
              </a:rPr>
            </a:br>
            <a:r>
              <a:rPr lang="de-DE" sz="900">
                <a:latin typeface="Calibri"/>
              </a:rPr>
              <a:t>Landesstelle für Gleichbehandlung – gegen Diskriminierung (LADS),</a:t>
            </a:r>
            <a:endParaRPr lang="de-DE" sz="900"/>
          </a:p>
          <a:p>
            <a:pPr>
              <a:defRPr/>
            </a:pPr>
            <a:r>
              <a:rPr lang="en-GB" sz="900"/>
              <a:t>Seite 18. </a:t>
            </a:r>
            <a:r>
              <a:rPr lang="en-GB" sz="900" u="sng">
                <a:hlinkClick r:id="rId7" tooltip="https://www.eccar.info/sites/default/files/document/empowerment_webbroschuere_barrierefrei.pdf"/>
              </a:rPr>
              <a:t>https://www.eccar.info/sites/default/files/document/empowerment_webbroschuere_barrierefrei.pdf</a:t>
            </a:r>
            <a:r>
              <a:rPr lang="en-GB" sz="900"/>
              <a:t>. Zugriff: 27. Oktober 2022. </a:t>
            </a:r>
            <a:endParaRPr/>
          </a:p>
        </p:txBody>
      </p:sp>
      <p:cxnSp>
        <p:nvCxnSpPr>
          <p:cNvPr id="14" name="Straight Connector 13"/>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8"/>
          <a:stretch/>
        </p:blipFill>
        <p:spPr bwMode="auto">
          <a:xfrm>
            <a:off x="14401803" y="8210312"/>
            <a:ext cx="3886197" cy="207668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2"/>
          <p:cNvSpPr txBox="1"/>
          <p:nvPr/>
        </p:nvSpPr>
        <p:spPr bwMode="auto">
          <a:xfrm>
            <a:off x="767670" y="384678"/>
            <a:ext cx="13482129" cy="1263936"/>
          </a:xfrm>
          <a:prstGeom prst="rect">
            <a:avLst/>
          </a:prstGeom>
        </p:spPr>
        <p:txBody>
          <a:bodyPr wrap="square" lIns="0" tIns="0" rIns="0" bIns="0" rtlCol="0" anchor="t">
            <a:spAutoFit/>
          </a:bodyPr>
          <a:lstStyle/>
          <a:p>
            <a:pPr>
              <a:lnSpc>
                <a:spcPts val="3190"/>
              </a:lnSpc>
              <a:defRPr/>
            </a:pPr>
            <a:r>
              <a:rPr lang="en-GB" sz="4000">
                <a:solidFill>
                  <a:srgbClr val="0C45A6"/>
                </a:solidFill>
              </a:rPr>
              <a:t>METHODE: Biographische Arbeit </a:t>
            </a:r>
            <a:br>
              <a:rPr lang="en-GB" sz="4000">
                <a:solidFill>
                  <a:srgbClr val="0C45A6"/>
                </a:solidFill>
              </a:rPr>
            </a:br>
            <a:r>
              <a:rPr lang="en-GB" sz="4000">
                <a:solidFill>
                  <a:srgbClr val="0C45A6"/>
                </a:solidFill>
              </a:rPr>
              <a:t>(Empowerment Workshop für Women of Colour)</a:t>
            </a:r>
            <a:br>
              <a:rPr lang="en-GB" sz="4000">
                <a:solidFill>
                  <a:srgbClr val="0C45A6"/>
                </a:solidFill>
              </a:rPr>
            </a:br>
            <a:endParaRPr/>
          </a:p>
        </p:txBody>
      </p:sp>
      <p:sp>
        <p:nvSpPr>
          <p:cNvPr id="3" name="TextBox 3"/>
          <p:cNvSpPr txBox="1"/>
          <p:nvPr/>
        </p:nvSpPr>
        <p:spPr bwMode="auto">
          <a:xfrm>
            <a:off x="1187393" y="2333758"/>
            <a:ext cx="2638689" cy="433517"/>
          </a:xfrm>
          <a:prstGeom prst="rect">
            <a:avLst/>
          </a:prstGeom>
        </p:spPr>
        <p:txBody>
          <a:bodyPr wrap="square" lIns="0" tIns="0" rIns="0" bIns="0" rtlCol="0" anchor="t">
            <a:spAutoFit/>
          </a:bodyPr>
          <a:lstStyle/>
          <a:p>
            <a:pPr algn="ctr">
              <a:lnSpc>
                <a:spcPts val="1620"/>
              </a:lnSpc>
              <a:spcBef>
                <a:spcPts val="0"/>
              </a:spcBef>
              <a:defRPr/>
            </a:pPr>
            <a:r>
              <a:rPr lang="en-US" sz="2200">
                <a:solidFill>
                  <a:srgbClr val="000000"/>
                </a:solidFill>
              </a:rPr>
              <a:t>3-15 Personen </a:t>
            </a:r>
            <a:br>
              <a:rPr lang="en-US" sz="2200">
                <a:solidFill>
                  <a:srgbClr val="000000"/>
                </a:solidFill>
              </a:rPr>
            </a:br>
            <a:endParaRPr/>
          </a:p>
        </p:txBody>
      </p:sp>
      <p:sp>
        <p:nvSpPr>
          <p:cNvPr id="4" name="TextBox 4"/>
          <p:cNvSpPr txBox="1"/>
          <p:nvPr/>
        </p:nvSpPr>
        <p:spPr bwMode="auto">
          <a:xfrm>
            <a:off x="3573035" y="4729512"/>
            <a:ext cx="68264" cy="270915"/>
          </a:xfrm>
          <a:prstGeom prst="rect">
            <a:avLst/>
          </a:prstGeom>
        </p:spPr>
        <p:txBody>
          <a:bodyPr lIns="0" tIns="0" rIns="0" bIns="0" rtlCol="0" anchor="t">
            <a:spAutoFit/>
          </a:bodyPr>
          <a:lstStyle/>
          <a:p>
            <a:pPr algn="ctr">
              <a:lnSpc>
                <a:spcPts val="2153"/>
              </a:lnSpc>
              <a:spcBef>
                <a:spcPts val="0"/>
              </a:spcBef>
              <a:defRPr/>
            </a:pPr>
            <a:r>
              <a:rPr lang="en-US" sz="2000">
                <a:solidFill>
                  <a:srgbClr val="000000"/>
                </a:solidFill>
                <a:latin typeface="Montserrat Bold"/>
              </a:rPr>
              <a:t> </a:t>
            </a:r>
            <a:endParaRPr/>
          </a:p>
        </p:txBody>
      </p:sp>
      <p:sp>
        <p:nvSpPr>
          <p:cNvPr id="5" name="TextBox 5"/>
          <p:cNvSpPr txBox="1"/>
          <p:nvPr/>
        </p:nvSpPr>
        <p:spPr bwMode="auto">
          <a:xfrm>
            <a:off x="1552782" y="3041705"/>
            <a:ext cx="5854704" cy="677108"/>
          </a:xfrm>
          <a:prstGeom prst="rect">
            <a:avLst/>
          </a:prstGeom>
        </p:spPr>
        <p:txBody>
          <a:bodyPr lIns="0" tIns="0" rIns="0" bIns="0" rtlCol="0" anchor="t">
            <a:spAutoFit/>
          </a:bodyPr>
          <a:lstStyle/>
          <a:p>
            <a:pPr>
              <a:spcBef>
                <a:spcPts val="0"/>
              </a:spcBef>
              <a:defRPr/>
            </a:pPr>
            <a:r>
              <a:rPr lang="en-US" sz="2200">
                <a:solidFill>
                  <a:srgbClr val="000000"/>
                </a:solidFill>
              </a:rPr>
              <a:t>3-6 Stunden (je nach Kapazität) </a:t>
            </a:r>
            <a:br>
              <a:rPr lang="en-US" sz="2200">
                <a:solidFill>
                  <a:srgbClr val="000000"/>
                </a:solidFill>
              </a:rPr>
            </a:br>
            <a:endParaRPr/>
          </a:p>
        </p:txBody>
      </p:sp>
      <p:sp>
        <p:nvSpPr>
          <p:cNvPr id="6" name="TextBox 6"/>
          <p:cNvSpPr txBox="1"/>
          <p:nvPr/>
        </p:nvSpPr>
        <p:spPr bwMode="auto">
          <a:xfrm>
            <a:off x="1552782" y="4003314"/>
            <a:ext cx="5000525" cy="3046988"/>
          </a:xfrm>
          <a:prstGeom prst="rect">
            <a:avLst/>
          </a:prstGeom>
        </p:spPr>
        <p:txBody>
          <a:bodyPr lIns="0" tIns="0" rIns="0" bIns="0" rtlCol="0" anchor="t">
            <a:spAutoFit/>
          </a:bodyPr>
          <a:lstStyle/>
          <a:p>
            <a:pPr marL="323850" lvl="1" indent="-161925">
              <a:buFont typeface="Arial"/>
              <a:buChar char="•"/>
              <a:defRPr/>
            </a:pPr>
            <a:r>
              <a:rPr lang="en-US" sz="2200">
                <a:solidFill>
                  <a:srgbClr val="000000"/>
                </a:solidFill>
              </a:rPr>
              <a:t>Lernen über und aus den Erfahrungen anderer</a:t>
            </a:r>
            <a:br>
              <a:rPr lang="en-US" sz="2200">
                <a:solidFill>
                  <a:srgbClr val="000000"/>
                </a:solidFill>
              </a:rPr>
            </a:br>
            <a:r>
              <a:rPr lang="en-US" sz="2200">
                <a:solidFill>
                  <a:srgbClr val="000000"/>
                </a:solidFill>
              </a:rPr>
              <a:t>Austausch von Diskriminierungserfahrungen (Rassismus, Sexismus u.a.)</a:t>
            </a:r>
            <a:br>
              <a:rPr lang="en-US" sz="2200">
                <a:solidFill>
                  <a:srgbClr val="000000"/>
                </a:solidFill>
              </a:rPr>
            </a:br>
            <a:r>
              <a:rPr lang="en-US" sz="2200">
                <a:solidFill>
                  <a:srgbClr val="000000"/>
                </a:solidFill>
              </a:rPr>
              <a:t>Verständnis der Identitätskämpfe und Wege zur eigenen Identität</a:t>
            </a:r>
            <a:br>
              <a:rPr lang="en-US" sz="2200">
                <a:solidFill>
                  <a:srgbClr val="000000"/>
                </a:solidFill>
              </a:rPr>
            </a:br>
            <a:r>
              <a:rPr lang="en-US" sz="2200">
                <a:solidFill>
                  <a:srgbClr val="000000"/>
                </a:solidFill>
              </a:rPr>
              <a:t>Selbstermächtigung </a:t>
            </a:r>
            <a:br>
              <a:rPr lang="en-US" sz="2200">
                <a:solidFill>
                  <a:srgbClr val="000000"/>
                </a:solidFill>
              </a:rPr>
            </a:br>
            <a:endParaRPr/>
          </a:p>
        </p:txBody>
      </p:sp>
      <p:sp>
        <p:nvSpPr>
          <p:cNvPr id="7" name="TextBox 7"/>
          <p:cNvSpPr txBox="1"/>
          <p:nvPr/>
        </p:nvSpPr>
        <p:spPr bwMode="auto">
          <a:xfrm>
            <a:off x="1552782" y="7394059"/>
            <a:ext cx="5281829" cy="677108"/>
          </a:xfrm>
          <a:prstGeom prst="rect">
            <a:avLst/>
          </a:prstGeom>
        </p:spPr>
        <p:txBody>
          <a:bodyPr lIns="0" tIns="0" rIns="0" bIns="0" rtlCol="0" anchor="t">
            <a:spAutoFit/>
          </a:bodyPr>
          <a:lstStyle/>
          <a:p>
            <a:pPr>
              <a:spcBef>
                <a:spcPts val="0"/>
              </a:spcBef>
              <a:defRPr/>
            </a:pPr>
            <a:r>
              <a:rPr lang="en-US" sz="2200">
                <a:solidFill>
                  <a:srgbClr val="000000"/>
                </a:solidFill>
              </a:rPr>
              <a:t>Papier und Stifte</a:t>
            </a:r>
            <a:br>
              <a:rPr lang="en-US" sz="2200">
                <a:solidFill>
                  <a:srgbClr val="000000"/>
                </a:solidFill>
              </a:rPr>
            </a:br>
            <a:endParaRPr/>
          </a:p>
        </p:txBody>
      </p:sp>
      <p:sp>
        <p:nvSpPr>
          <p:cNvPr id="8" name="TextBox 8"/>
          <p:cNvSpPr txBox="1"/>
          <p:nvPr/>
        </p:nvSpPr>
        <p:spPr bwMode="auto">
          <a:xfrm>
            <a:off x="8229600" y="2387783"/>
            <a:ext cx="4545722" cy="692497"/>
          </a:xfrm>
          <a:prstGeom prst="rect">
            <a:avLst/>
          </a:prstGeom>
        </p:spPr>
        <p:txBody>
          <a:bodyPr wrap="square" lIns="0" tIns="0" rIns="0" bIns="0" rtlCol="0" anchor="t">
            <a:spAutoFit/>
          </a:bodyPr>
          <a:lstStyle/>
          <a:p>
            <a:pPr algn="ctr">
              <a:lnSpc>
                <a:spcPts val="2691"/>
              </a:lnSpc>
              <a:spcBef>
                <a:spcPts val="0"/>
              </a:spcBef>
              <a:defRPr/>
            </a:pPr>
            <a:r>
              <a:rPr lang="en-US" sz="2500">
                <a:solidFill>
                  <a:srgbClr val="000000"/>
                </a:solidFill>
              </a:rPr>
              <a:t>Beschreibung der Methode:</a:t>
            </a:r>
            <a:br>
              <a:rPr lang="en-US" sz="2500">
                <a:solidFill>
                  <a:srgbClr val="000000"/>
                </a:solidFill>
              </a:rPr>
            </a:br>
            <a:endParaRPr/>
          </a:p>
        </p:txBody>
      </p:sp>
      <p:pic>
        <p:nvPicPr>
          <p:cNvPr id="9" name="Picture 9"/>
          <p:cNvPicPr>
            <a:picLocks noChangeAspect="1"/>
          </p:cNvPicPr>
          <p:nvPr/>
        </p:nvPicPr>
        <p:blipFill>
          <a:blip r:embed="rId2"/>
          <a:stretch/>
        </p:blipFill>
        <p:spPr bwMode="auto">
          <a:xfrm>
            <a:off x="611065" y="2125970"/>
            <a:ext cx="644826" cy="394956"/>
          </a:xfrm>
          <a:prstGeom prst="rect">
            <a:avLst/>
          </a:prstGeom>
        </p:spPr>
      </p:pic>
      <p:pic>
        <p:nvPicPr>
          <p:cNvPr id="10" name="Picture 10"/>
          <p:cNvPicPr>
            <a:picLocks noChangeAspect="1"/>
          </p:cNvPicPr>
          <p:nvPr/>
        </p:nvPicPr>
        <p:blipFill>
          <a:blip r:embed="rId3"/>
          <a:stretch/>
        </p:blipFill>
        <p:spPr bwMode="auto">
          <a:xfrm>
            <a:off x="676157" y="3125532"/>
            <a:ext cx="581467" cy="581467"/>
          </a:xfrm>
          <a:prstGeom prst="rect">
            <a:avLst/>
          </a:prstGeom>
        </p:spPr>
      </p:pic>
      <p:pic>
        <p:nvPicPr>
          <p:cNvPr id="11" name="Picture 11"/>
          <p:cNvPicPr>
            <a:picLocks noChangeAspect="1"/>
          </p:cNvPicPr>
          <p:nvPr/>
        </p:nvPicPr>
        <p:blipFill>
          <a:blip r:embed="rId4"/>
          <a:stretch/>
        </p:blipFill>
        <p:spPr bwMode="auto">
          <a:xfrm>
            <a:off x="611065" y="4569994"/>
            <a:ext cx="711653" cy="571924"/>
          </a:xfrm>
          <a:prstGeom prst="rect">
            <a:avLst/>
          </a:prstGeom>
        </p:spPr>
      </p:pic>
      <p:pic>
        <p:nvPicPr>
          <p:cNvPr id="12" name="Picture 12"/>
          <p:cNvPicPr>
            <a:picLocks noChangeAspect="1"/>
          </p:cNvPicPr>
          <p:nvPr/>
        </p:nvPicPr>
        <p:blipFill>
          <a:blip r:embed="rId5"/>
          <a:stretch/>
        </p:blipFill>
        <p:spPr bwMode="auto">
          <a:xfrm>
            <a:off x="760241" y="7206275"/>
            <a:ext cx="499885" cy="714122"/>
          </a:xfrm>
          <a:prstGeom prst="rect">
            <a:avLst/>
          </a:prstGeom>
        </p:spPr>
      </p:pic>
      <p:sp>
        <p:nvSpPr>
          <p:cNvPr id="17" name="Textfeld 16"/>
          <p:cNvSpPr txBox="1"/>
          <p:nvPr/>
        </p:nvSpPr>
        <p:spPr bwMode="auto">
          <a:xfrm>
            <a:off x="12484116" y="518096"/>
            <a:ext cx="5346148" cy="2308324"/>
          </a:xfrm>
          <a:prstGeom prst="rect">
            <a:avLst/>
          </a:prstGeom>
          <a:noFill/>
        </p:spPr>
        <p:txBody>
          <a:bodyPr wrap="square" rtlCol="0">
            <a:spAutoFit/>
          </a:bodyPr>
          <a:lstStyle/>
          <a:p>
            <a:pPr>
              <a:defRPr/>
            </a:pPr>
            <a:r>
              <a:rPr lang="en-GB" sz="2400">
                <a:solidFill>
                  <a:srgbClr val="FF0000"/>
                </a:solidFill>
              </a:rPr>
              <a:t>Stellen Sie sicher, dass Sie einen sicheren Raum nur für BPoC/BIPoC- oder PoC-Leute schaffen (erwägen Sie auch, eine weibliche Trainerin entsprechend diesen Kriterien einzustellen)</a:t>
            </a:r>
            <a:br>
              <a:rPr lang="en-GB" sz="2400">
                <a:solidFill>
                  <a:srgbClr val="FF0000"/>
                </a:solidFill>
              </a:rPr>
            </a:br>
            <a:endParaRPr/>
          </a:p>
        </p:txBody>
      </p:sp>
      <p:sp>
        <p:nvSpPr>
          <p:cNvPr id="15" name="Textfeld 14"/>
          <p:cNvSpPr txBox="1"/>
          <p:nvPr/>
        </p:nvSpPr>
        <p:spPr bwMode="auto">
          <a:xfrm>
            <a:off x="8373599" y="2875129"/>
            <a:ext cx="9154160" cy="6586418"/>
          </a:xfrm>
          <a:prstGeom prst="rect">
            <a:avLst/>
          </a:prstGeom>
          <a:noFill/>
        </p:spPr>
        <p:txBody>
          <a:bodyPr wrap="square">
            <a:spAutoFit/>
          </a:bodyPr>
          <a:lstStyle/>
          <a:p>
            <a:pPr>
              <a:defRPr/>
            </a:pPr>
            <a:r>
              <a:rPr lang="en-GB" sz="2000"/>
              <a:t>Es gibt zwei Phasen biographischer Arbeit.</a:t>
            </a:r>
            <a:br>
              <a:rPr lang="en-GB" sz="2000"/>
            </a:br>
            <a:endParaRPr/>
          </a:p>
          <a:p>
            <a:pPr>
              <a:defRPr/>
            </a:pPr>
            <a:r>
              <a:rPr lang="en-GB" sz="2000"/>
              <a:t>Teil 1: Lebenslinie</a:t>
            </a:r>
            <a:br>
              <a:rPr lang="en-GB" sz="2000"/>
            </a:br>
            <a:r>
              <a:rPr lang="en-GB" sz="2000"/>
              <a:t>Jede Teilnehmerin soll zunächst ihre eigene Lebenslinie in individuellen Arbeiten rekonstruieren und drei Lebensphasen bildlich oder mit Familienfotos darstellen. Im nächsten Schritt sollen die biographischen Zeugnisse, also Zeichnungen, Grafiken, Fotos, Daten, in der Gruppe präsentiert werden. </a:t>
            </a:r>
            <a:br>
              <a:rPr lang="en-GB" sz="2000"/>
            </a:br>
            <a:endParaRPr/>
          </a:p>
          <a:p>
            <a:pPr>
              <a:defRPr/>
            </a:pPr>
            <a:r>
              <a:rPr lang="en-GB" sz="2000"/>
              <a:t>Teil 2: Phasenmodell</a:t>
            </a:r>
            <a:br>
              <a:rPr lang="en-GB" sz="2000"/>
            </a:br>
            <a:r>
              <a:rPr lang="en-GB" sz="2000"/>
              <a:t>beschreibt vereinfacht die Prozesse der Identitätsaushandlung </a:t>
            </a:r>
            <a:br>
              <a:rPr lang="en-GB" sz="2000"/>
            </a:br>
            <a:r>
              <a:rPr lang="de-AT" sz="1800">
                <a:latin typeface="Calibri"/>
              </a:rPr>
              <a:t> 1. Weiß­orientierte Phase</a:t>
            </a:r>
            <a:r>
              <a:rPr lang="de-AT" sz="1800">
                <a:latin typeface="Wingdings"/>
              </a:rPr>
              <a:t></a:t>
            </a:r>
            <a:r>
              <a:rPr lang="de-AT" sz="1800">
                <a:latin typeface="Calibri"/>
              </a:rPr>
              <a:t>2. Konfrontationsphase</a:t>
            </a:r>
            <a:r>
              <a:rPr lang="de-AT" sz="1800">
                <a:latin typeface="Wingdings"/>
              </a:rPr>
              <a:t></a:t>
            </a:r>
            <a:r>
              <a:rPr lang="de-AT" sz="1800">
                <a:latin typeface="Calibri"/>
              </a:rPr>
              <a:t>3. Integrations­ phase/Desintegrationsphase/Eintauchen – Auftauchen</a:t>
            </a:r>
            <a:r>
              <a:rPr lang="de-AT" sz="1800">
                <a:latin typeface="Wingdings"/>
              </a:rPr>
              <a:t></a:t>
            </a:r>
            <a:r>
              <a:rPr lang="de-AT" sz="1800">
                <a:latin typeface="Calibri"/>
              </a:rPr>
              <a:t>4. Integrationsphase</a:t>
            </a:r>
            <a:r>
              <a:rPr lang="de-AT" sz="1800">
                <a:latin typeface="Wingdings"/>
              </a:rPr>
              <a:t></a:t>
            </a:r>
            <a:r>
              <a:rPr lang="de-AT" sz="1800">
                <a:latin typeface="Calibri"/>
              </a:rPr>
              <a:t>5. Selbstbestim­ mung/konkretes Handeln.</a:t>
            </a:r>
            <a:endParaRPr/>
          </a:p>
          <a:p>
            <a:pPr>
              <a:defRPr/>
            </a:pPr>
            <a:r>
              <a:rPr lang="de-AT" sz="1800">
                <a:latin typeface="Calibri"/>
              </a:rPr>
              <a:t>Das Phasenmodell beschreibt einen konflikthaften Identitätsaushandlungs­prozess bei People of Color, die in ihrem Alltag mit Rassismus konfrontiert sind. Zu verstehen ist das Phasenmodell nicht als eine geradlinige Entwicklung. Vielmehr sollen damit Tendenzen von Identitätsprozessen mit Vorwärts­ und Rückwärtsschritten bei Schwarzen Menschen bzw. People of Color veranschaulicht werden. Im Grunde beschreibt es den Weg von der Fremd­- zur Selbstzuschreibung, von der Ohnmacht zur Selbstbemäc­htigung (Empowerment) bzw. Selbstbefreiung bis hin zum solidarischen Empowerment</a:t>
            </a:r>
            <a:r>
              <a:rPr lang="en-GB" sz="2000"/>
              <a:t>. </a:t>
            </a:r>
            <a:br>
              <a:rPr lang="en-GB" sz="2000"/>
            </a:br>
            <a:endParaRPr/>
          </a:p>
          <a:p>
            <a:pPr>
              <a:defRPr/>
            </a:pPr>
            <a:endParaRPr lang="en-GB" sz="2000"/>
          </a:p>
        </p:txBody>
      </p:sp>
      <p:sp>
        <p:nvSpPr>
          <p:cNvPr id="20" name="Textfeld 19"/>
          <p:cNvSpPr txBox="1"/>
          <p:nvPr/>
        </p:nvSpPr>
        <p:spPr bwMode="auto">
          <a:xfrm>
            <a:off x="893326" y="9138382"/>
            <a:ext cx="7173616" cy="646331"/>
          </a:xfrm>
          <a:prstGeom prst="rect">
            <a:avLst/>
          </a:prstGeom>
          <a:noFill/>
        </p:spPr>
        <p:txBody>
          <a:bodyPr wrap="square">
            <a:spAutoFit/>
          </a:bodyPr>
          <a:lstStyle/>
          <a:p>
            <a:pPr>
              <a:defRPr/>
            </a:pPr>
            <a:r>
              <a:rPr lang="en-GB" sz="900"/>
              <a:t>Halil Can 2013. Empowerment aus der People of Color-Perspektive Reflexionen und Empfehlungen zur Durchführung von Empowerment-Workshops gegen Rassismus, </a:t>
            </a:r>
            <a:r>
              <a:rPr lang="de-DE" sz="900">
                <a:latin typeface="Calibri"/>
              </a:rPr>
              <a:t>Senatsverwaltung für Integration, Arbeit und Soziales</a:t>
            </a:r>
            <a:br>
              <a:rPr lang="de-DE" sz="900">
                <a:latin typeface="Calibri"/>
              </a:rPr>
            </a:br>
            <a:r>
              <a:rPr lang="de-DE" sz="900">
                <a:latin typeface="Calibri"/>
              </a:rPr>
              <a:t>Landesstelle für Gleichbehandlung – gegen Diskriminierung (LADS)</a:t>
            </a:r>
            <a:endParaRPr lang="de-DE" sz="900"/>
          </a:p>
          <a:p>
            <a:pPr>
              <a:defRPr/>
            </a:pPr>
            <a:r>
              <a:rPr lang="en-GB" sz="900"/>
              <a:t>Seite 19. </a:t>
            </a:r>
            <a:r>
              <a:rPr lang="en-GB" sz="900" u="sng">
                <a:hlinkClick r:id="rId6" tooltip="https://www.eccar.info/sites/default/files/document/empowerment_webbroschuere_barrierefrei.pdf"/>
              </a:rPr>
              <a:t>https://www.eccar.info/sites/default/files/document/empowerment_webbroschuere_barrierefrei.pdf</a:t>
            </a:r>
            <a:r>
              <a:rPr lang="en-GB" sz="900"/>
              <a:t>. Zugriff: 27. Oktober 2022. </a:t>
            </a:r>
            <a:endParaRPr/>
          </a:p>
        </p:txBody>
      </p:sp>
      <p:cxnSp>
        <p:nvCxnSpPr>
          <p:cNvPr id="14" name="Straight Connector 13"/>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7"/>
          <a:stretch/>
        </p:blipFill>
        <p:spPr bwMode="auto">
          <a:xfrm>
            <a:off x="14401803" y="8210312"/>
            <a:ext cx="3886197" cy="20766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5"/>
          <p:cNvSpPr txBox="1"/>
          <p:nvPr/>
        </p:nvSpPr>
        <p:spPr bwMode="auto">
          <a:xfrm>
            <a:off x="990600" y="3843797"/>
            <a:ext cx="13857838" cy="3761927"/>
          </a:xfrm>
          <a:prstGeom prst="rect">
            <a:avLst/>
          </a:prstGeom>
        </p:spPr>
        <p:txBody>
          <a:bodyPr lIns="0" tIns="0" rIns="0" bIns="0" rtlCol="0" anchor="t">
            <a:spAutoFit/>
          </a:bodyPr>
          <a:lstStyle/>
          <a:p>
            <a:pPr>
              <a:lnSpc>
                <a:spcPts val="3747"/>
              </a:lnSpc>
              <a:defRPr/>
            </a:pPr>
            <a:r>
              <a:rPr lang="en-US" sz="2500" dirty="0" err="1">
                <a:solidFill>
                  <a:schemeClr val="tx2"/>
                </a:solidFill>
              </a:rPr>
              <a:t>Soziale</a:t>
            </a:r>
            <a:r>
              <a:rPr lang="en-US" sz="2500" dirty="0">
                <a:solidFill>
                  <a:schemeClr val="tx2"/>
                </a:solidFill>
              </a:rPr>
              <a:t> </a:t>
            </a:r>
            <a:r>
              <a:rPr lang="en-US" sz="2500" dirty="0" err="1">
                <a:solidFill>
                  <a:schemeClr val="tx2"/>
                </a:solidFill>
              </a:rPr>
              <a:t>Machtverhältnisse</a:t>
            </a:r>
            <a:r>
              <a:rPr lang="en-US" sz="2500" dirty="0">
                <a:solidFill>
                  <a:schemeClr val="tx2"/>
                </a:solidFill>
              </a:rPr>
              <a:t> </a:t>
            </a:r>
            <a:br>
              <a:rPr lang="en-US" sz="2500" dirty="0">
                <a:solidFill>
                  <a:schemeClr val="tx2"/>
                </a:solidFill>
              </a:rPr>
            </a:br>
            <a:r>
              <a:rPr lang="en-US" sz="2500" dirty="0" err="1">
                <a:solidFill>
                  <a:schemeClr val="tx2"/>
                </a:solidFill>
              </a:rPr>
              <a:t>Rassismus</a:t>
            </a:r>
            <a:r>
              <a:rPr lang="en-US" sz="2500" dirty="0">
                <a:solidFill>
                  <a:schemeClr val="tx2"/>
                </a:solidFill>
              </a:rPr>
              <a:t/>
            </a:r>
            <a:br>
              <a:rPr lang="en-US" sz="2500" dirty="0">
                <a:solidFill>
                  <a:schemeClr val="tx2"/>
                </a:solidFill>
              </a:rPr>
            </a:br>
            <a:r>
              <a:rPr lang="en-US" sz="2500" dirty="0" err="1">
                <a:solidFill>
                  <a:schemeClr val="tx2"/>
                </a:solidFill>
              </a:rPr>
              <a:t>Sexismus</a:t>
            </a:r>
            <a:r>
              <a:rPr lang="en-US" sz="2500" dirty="0">
                <a:solidFill>
                  <a:schemeClr val="tx2"/>
                </a:solidFill>
              </a:rPr>
              <a:t/>
            </a:r>
            <a:br>
              <a:rPr lang="en-US" sz="2500" dirty="0">
                <a:solidFill>
                  <a:schemeClr val="tx2"/>
                </a:solidFill>
              </a:rPr>
            </a:br>
            <a:r>
              <a:rPr lang="en-US" sz="2500" dirty="0" err="1">
                <a:solidFill>
                  <a:schemeClr val="tx2"/>
                </a:solidFill>
              </a:rPr>
              <a:t>Heterosexismus</a:t>
            </a:r>
            <a:r>
              <a:rPr lang="en-US" sz="2500" dirty="0">
                <a:solidFill>
                  <a:schemeClr val="tx2"/>
                </a:solidFill>
              </a:rPr>
              <a:t> (</a:t>
            </a:r>
            <a:r>
              <a:rPr lang="en-US" sz="2500" dirty="0" err="1">
                <a:solidFill>
                  <a:schemeClr val="tx2"/>
                </a:solidFill>
              </a:rPr>
              <a:t>gegen</a:t>
            </a:r>
            <a:r>
              <a:rPr lang="en-US" sz="2500" dirty="0">
                <a:solidFill>
                  <a:schemeClr val="tx2"/>
                </a:solidFill>
              </a:rPr>
              <a:t> </a:t>
            </a:r>
            <a:r>
              <a:rPr lang="en-US" sz="2500" dirty="0" err="1">
                <a:solidFill>
                  <a:schemeClr val="tx2"/>
                </a:solidFill>
              </a:rPr>
              <a:t>Lesben</a:t>
            </a:r>
            <a:r>
              <a:rPr lang="en-US" sz="2500" dirty="0">
                <a:solidFill>
                  <a:schemeClr val="tx2"/>
                </a:solidFill>
              </a:rPr>
              <a:t>, </a:t>
            </a:r>
            <a:r>
              <a:rPr lang="en-US" sz="2500" dirty="0" err="1">
                <a:solidFill>
                  <a:schemeClr val="tx2"/>
                </a:solidFill>
              </a:rPr>
              <a:t>Schwule</a:t>
            </a:r>
            <a:r>
              <a:rPr lang="en-US" sz="2500" dirty="0">
                <a:solidFill>
                  <a:schemeClr val="tx2"/>
                </a:solidFill>
              </a:rPr>
              <a:t>, </a:t>
            </a:r>
            <a:r>
              <a:rPr lang="en-US" sz="2500" dirty="0" err="1">
                <a:solidFill>
                  <a:schemeClr val="tx2"/>
                </a:solidFill>
              </a:rPr>
              <a:t>Transpersonen</a:t>
            </a:r>
            <a:r>
              <a:rPr lang="en-US" sz="2500" dirty="0">
                <a:solidFill>
                  <a:schemeClr val="tx2"/>
                </a:solidFill>
              </a:rPr>
              <a:t>)</a:t>
            </a:r>
            <a:br>
              <a:rPr lang="en-US" sz="2500" dirty="0">
                <a:solidFill>
                  <a:schemeClr val="tx2"/>
                </a:solidFill>
              </a:rPr>
            </a:br>
            <a:r>
              <a:rPr lang="en-US" sz="2500" dirty="0" err="1">
                <a:solidFill>
                  <a:schemeClr val="tx2"/>
                </a:solidFill>
              </a:rPr>
              <a:t>Ableismus</a:t>
            </a:r>
            <a:r>
              <a:rPr lang="en-US" sz="2500" dirty="0">
                <a:solidFill>
                  <a:schemeClr val="tx2"/>
                </a:solidFill>
              </a:rPr>
              <a:t> (</a:t>
            </a:r>
            <a:r>
              <a:rPr lang="en-US" sz="2500" dirty="0" err="1">
                <a:solidFill>
                  <a:schemeClr val="tx2"/>
                </a:solidFill>
              </a:rPr>
              <a:t>gegen</a:t>
            </a:r>
            <a:r>
              <a:rPr lang="en-US" sz="2500" dirty="0">
                <a:solidFill>
                  <a:schemeClr val="tx2"/>
                </a:solidFill>
              </a:rPr>
              <a:t> Menschen </a:t>
            </a:r>
            <a:r>
              <a:rPr lang="en-US" sz="2500" dirty="0" err="1">
                <a:solidFill>
                  <a:schemeClr val="tx2"/>
                </a:solidFill>
              </a:rPr>
              <a:t>mit</a:t>
            </a:r>
            <a:r>
              <a:rPr lang="en-US" sz="2500" dirty="0">
                <a:solidFill>
                  <a:schemeClr val="tx2"/>
                </a:solidFill>
              </a:rPr>
              <a:t> </a:t>
            </a:r>
            <a:r>
              <a:rPr lang="en-US" sz="2500" dirty="0" err="1">
                <a:solidFill>
                  <a:schemeClr val="tx2"/>
                </a:solidFill>
              </a:rPr>
              <a:t>Behinderungen</a:t>
            </a:r>
            <a:r>
              <a:rPr lang="en-US" sz="2500" dirty="0">
                <a:solidFill>
                  <a:schemeClr val="tx2"/>
                </a:solidFill>
              </a:rPr>
              <a:t>)</a:t>
            </a:r>
            <a:br>
              <a:rPr lang="en-US" sz="2500" dirty="0">
                <a:solidFill>
                  <a:schemeClr val="tx2"/>
                </a:solidFill>
              </a:rPr>
            </a:br>
            <a:r>
              <a:rPr lang="en-US" sz="2500" dirty="0" err="1">
                <a:solidFill>
                  <a:schemeClr val="tx2"/>
                </a:solidFill>
              </a:rPr>
              <a:t>Genozid</a:t>
            </a:r>
            <a:r>
              <a:rPr lang="en-US" sz="2500" dirty="0">
                <a:solidFill>
                  <a:schemeClr val="tx2"/>
                </a:solidFill>
              </a:rPr>
              <a:t/>
            </a:r>
            <a:br>
              <a:rPr lang="en-US" sz="2500" dirty="0">
                <a:solidFill>
                  <a:schemeClr val="tx2"/>
                </a:solidFill>
              </a:rPr>
            </a:br>
            <a:r>
              <a:rPr lang="en-US" sz="2500" dirty="0" err="1">
                <a:solidFill>
                  <a:schemeClr val="tx2"/>
                </a:solidFill>
              </a:rPr>
              <a:t>Intersektionale</a:t>
            </a:r>
            <a:r>
              <a:rPr lang="en-US" sz="2500" dirty="0">
                <a:solidFill>
                  <a:schemeClr val="tx2"/>
                </a:solidFill>
              </a:rPr>
              <a:t> </a:t>
            </a:r>
            <a:r>
              <a:rPr lang="en-US" sz="2500" dirty="0" err="1">
                <a:solidFill>
                  <a:schemeClr val="tx2"/>
                </a:solidFill>
              </a:rPr>
              <a:t>Diskriminierung</a:t>
            </a:r>
            <a:r>
              <a:rPr lang="en-US" sz="2500" dirty="0">
                <a:solidFill>
                  <a:schemeClr val="tx2"/>
                </a:solidFill>
              </a:rPr>
              <a:t/>
            </a:r>
            <a:br>
              <a:rPr lang="en-US" sz="2500" dirty="0">
                <a:solidFill>
                  <a:schemeClr val="tx2"/>
                </a:solidFill>
              </a:rPr>
            </a:br>
            <a:endParaRPr dirty="0"/>
          </a:p>
        </p:txBody>
      </p:sp>
      <p:pic>
        <p:nvPicPr>
          <p:cNvPr id="8" name="Picture 8"/>
          <p:cNvPicPr>
            <a:picLocks noChangeAspect="1"/>
          </p:cNvPicPr>
          <p:nvPr/>
        </p:nvPicPr>
        <p:blipFill>
          <a:blip r:embed="rId2"/>
          <a:stretch/>
        </p:blipFill>
        <p:spPr bwMode="auto">
          <a:xfrm>
            <a:off x="7517886" y="6401085"/>
            <a:ext cx="3252225" cy="680011"/>
          </a:xfrm>
          <a:prstGeom prst="rect">
            <a:avLst/>
          </a:prstGeom>
        </p:spPr>
      </p:pic>
      <p:sp>
        <p:nvSpPr>
          <p:cNvPr id="9" name="TextBox 9"/>
          <p:cNvSpPr txBox="1"/>
          <p:nvPr/>
        </p:nvSpPr>
        <p:spPr bwMode="auto">
          <a:xfrm>
            <a:off x="11670957" y="5491808"/>
            <a:ext cx="2730831" cy="1767792"/>
          </a:xfrm>
          <a:prstGeom prst="rect">
            <a:avLst/>
          </a:prstGeom>
        </p:spPr>
        <p:txBody>
          <a:bodyPr wrap="square" lIns="0" tIns="0" rIns="0" bIns="0" rtlCol="0" anchor="t">
            <a:spAutoFit/>
          </a:bodyPr>
          <a:lstStyle/>
          <a:p>
            <a:pPr>
              <a:lnSpc>
                <a:spcPts val="3500"/>
              </a:lnSpc>
              <a:spcBef>
                <a:spcPts val="0"/>
              </a:spcBef>
              <a:defRPr/>
            </a:pPr>
            <a:r>
              <a:rPr lang="en-US" sz="2500" dirty="0">
                <a:solidFill>
                  <a:srgbClr val="000000"/>
                </a:solidFill>
              </a:rPr>
              <a:t>Form  </a:t>
            </a:r>
            <a:r>
              <a:rPr lang="de-AT" sz="2500" dirty="0">
                <a:solidFill>
                  <a:srgbClr val="000000"/>
                </a:solidFill>
              </a:rPr>
              <a:t>Handlung/Aktion, Auswirkung/Folge: Diskriminierung</a:t>
            </a:r>
            <a:endParaRPr dirty="0"/>
          </a:p>
        </p:txBody>
      </p:sp>
      <p:sp>
        <p:nvSpPr>
          <p:cNvPr id="10" name="TextBox 10"/>
          <p:cNvSpPr txBox="1"/>
          <p:nvPr/>
        </p:nvSpPr>
        <p:spPr bwMode="auto">
          <a:xfrm>
            <a:off x="1099133" y="9149988"/>
            <a:ext cx="8933679" cy="422167"/>
          </a:xfrm>
          <a:prstGeom prst="rect">
            <a:avLst/>
          </a:prstGeom>
        </p:spPr>
        <p:txBody>
          <a:bodyPr lIns="0" tIns="0" rIns="0" bIns="0" rtlCol="0" anchor="t">
            <a:spAutoFit/>
          </a:bodyPr>
          <a:lstStyle/>
          <a:p>
            <a:pPr>
              <a:lnSpc>
                <a:spcPts val="1680"/>
              </a:lnSpc>
              <a:defRPr/>
            </a:pPr>
            <a:r>
              <a:rPr lang="en-US" sz="1200">
                <a:solidFill>
                  <a:srgbClr val="000000"/>
                </a:solidFill>
                <a:latin typeface="Canva Sans"/>
              </a:rPr>
              <a:t>Quelle: Marcus Osei &amp; Hartmut Reiners, ARIC-NRW e.V., Seminarreihe zur Antidiskriminierungsarbeit für Bundesverband Netzwerke von Mirgant*innenorganisationen (NeMO)</a:t>
            </a:r>
            <a:endParaRPr lang="en-US" sz="1200"/>
          </a:p>
        </p:txBody>
      </p:sp>
      <p:sp>
        <p:nvSpPr>
          <p:cNvPr id="11" name="TextBox 3"/>
          <p:cNvSpPr txBox="1"/>
          <p:nvPr/>
        </p:nvSpPr>
        <p:spPr bwMode="auto">
          <a:xfrm>
            <a:off x="1077362" y="1841034"/>
            <a:ext cx="13857838" cy="1897955"/>
          </a:xfrm>
          <a:prstGeom prst="rect">
            <a:avLst/>
          </a:prstGeom>
        </p:spPr>
        <p:txBody>
          <a:bodyPr lIns="0" tIns="0" rIns="0" bIns="0" rtlCol="0" anchor="t">
            <a:spAutoFit/>
          </a:bodyPr>
          <a:lstStyle/>
          <a:p>
            <a:pPr algn="ctr">
              <a:lnSpc>
                <a:spcPts val="7435"/>
              </a:lnSpc>
              <a:defRPr/>
            </a:pPr>
            <a:r>
              <a:rPr lang="en-US" sz="6200">
                <a:solidFill>
                  <a:srgbClr val="0C45A6"/>
                </a:solidFill>
              </a:rPr>
              <a:t>WAS IST DISKRIMINIERUNG? (2)</a:t>
            </a:r>
            <a:br>
              <a:rPr lang="en-US" sz="6200">
                <a:solidFill>
                  <a:srgbClr val="0C45A6"/>
                </a:solidFill>
              </a:rPr>
            </a:br>
            <a:endParaRPr lang="en-US"/>
          </a:p>
        </p:txBody>
      </p:sp>
      <p:cxnSp>
        <p:nvCxnSpPr>
          <p:cNvPr id="2" name="Straight Connector 1"/>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p:blipFill>
        <p:spPr bwMode="auto">
          <a:xfrm>
            <a:off x="14401803" y="8210312"/>
            <a:ext cx="3886197" cy="20766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Box 4"/>
          <p:cNvSpPr txBox="1"/>
          <p:nvPr/>
        </p:nvSpPr>
        <p:spPr bwMode="auto">
          <a:xfrm>
            <a:off x="2232855" y="1862572"/>
            <a:ext cx="11179596" cy="681212"/>
          </a:xfrm>
          <a:prstGeom prst="rect">
            <a:avLst/>
          </a:prstGeom>
        </p:spPr>
        <p:txBody>
          <a:bodyPr wrap="square" lIns="0" tIns="0" rIns="0" bIns="0" rtlCol="0" anchor="t">
            <a:spAutoFit/>
          </a:bodyPr>
          <a:lstStyle/>
          <a:p>
            <a:pPr algn="ctr">
              <a:lnSpc>
                <a:spcPts val="4899"/>
              </a:lnSpc>
              <a:defRPr/>
            </a:pPr>
            <a:r>
              <a:rPr lang="en-US" sz="6200">
                <a:solidFill>
                  <a:srgbClr val="0C45A6"/>
                </a:solidFill>
              </a:rPr>
              <a:t>RASSISTISCHE DISKRIMINIERUNG </a:t>
            </a:r>
            <a:endParaRPr/>
          </a:p>
        </p:txBody>
      </p:sp>
      <p:sp>
        <p:nvSpPr>
          <p:cNvPr id="6" name="TextBox 6"/>
          <p:cNvSpPr txBox="1"/>
          <p:nvPr/>
        </p:nvSpPr>
        <p:spPr bwMode="auto">
          <a:xfrm>
            <a:off x="1003548" y="2876370"/>
            <a:ext cx="13587905" cy="1767792"/>
          </a:xfrm>
          <a:prstGeom prst="rect">
            <a:avLst/>
          </a:prstGeom>
        </p:spPr>
        <p:txBody>
          <a:bodyPr wrap="square" lIns="0" tIns="0" rIns="0" bIns="0" rtlCol="0" anchor="t">
            <a:spAutoFit/>
          </a:bodyPr>
          <a:lstStyle/>
          <a:p>
            <a:pPr>
              <a:lnSpc>
                <a:spcPts val="3500"/>
              </a:lnSpc>
              <a:defRPr/>
            </a:pPr>
            <a:r>
              <a:rPr lang="de-AT" sz="2500" dirty="0">
                <a:solidFill>
                  <a:srgbClr val="0C45A6"/>
                </a:solidFill>
              </a:rPr>
              <a:t>Konvention gegen Rassismus (ICERD): „Internationales Übereinkommen zur Beseitigung jeder Form von rassistischer Diskriminierung“ </a:t>
            </a:r>
            <a:r>
              <a:rPr lang="en-US" sz="2500" dirty="0">
                <a:solidFill>
                  <a:srgbClr val="0C45A6"/>
                </a:solidFill>
              </a:rPr>
              <a:t>(1</a:t>
            </a:r>
            <a:r>
              <a:rPr lang="de-AT" sz="2500" dirty="0">
                <a:solidFill>
                  <a:srgbClr val="0C45A6"/>
                </a:solidFill>
              </a:rPr>
              <a:t>996)</a:t>
            </a:r>
            <a:endParaRPr dirty="0"/>
          </a:p>
          <a:p>
            <a:pPr>
              <a:lnSpc>
                <a:spcPts val="3500"/>
              </a:lnSpc>
              <a:defRPr/>
            </a:pPr>
            <a:endParaRPr lang="de-AT" sz="2500" dirty="0">
              <a:solidFill>
                <a:srgbClr val="0C45A6"/>
              </a:solidFill>
            </a:endParaRPr>
          </a:p>
          <a:p>
            <a:pPr>
              <a:lnSpc>
                <a:spcPts val="3500"/>
              </a:lnSpc>
              <a:defRPr/>
            </a:pPr>
            <a:r>
              <a:rPr lang="de-AT" sz="2500" dirty="0">
                <a:solidFill>
                  <a:srgbClr val="0C45A6"/>
                </a:solidFill>
              </a:rPr>
              <a:t>Artikel 1 (1)</a:t>
            </a:r>
            <a:endParaRPr lang="de-AT" dirty="0"/>
          </a:p>
        </p:txBody>
      </p:sp>
      <p:sp>
        <p:nvSpPr>
          <p:cNvPr id="7" name="TextBox 7"/>
          <p:cNvSpPr txBox="1"/>
          <p:nvPr/>
        </p:nvSpPr>
        <p:spPr bwMode="auto">
          <a:xfrm>
            <a:off x="978794" y="4623516"/>
            <a:ext cx="14261574" cy="1590179"/>
          </a:xfrm>
          <a:prstGeom prst="rect">
            <a:avLst/>
          </a:prstGeom>
        </p:spPr>
        <p:txBody>
          <a:bodyPr wrap="square" lIns="0" tIns="0" rIns="0" bIns="0" rtlCol="0" anchor="t">
            <a:spAutoFit/>
          </a:bodyPr>
          <a:lstStyle/>
          <a:p>
            <a:pPr algn="just">
              <a:lnSpc>
                <a:spcPts val="2800"/>
              </a:lnSpc>
              <a:spcBef>
                <a:spcPts val="0"/>
              </a:spcBef>
              <a:defRPr/>
            </a:pPr>
            <a:endParaRPr lang="en-GB" dirty="0"/>
          </a:p>
          <a:p>
            <a:pPr>
              <a:defRPr/>
            </a:pPr>
            <a:r>
              <a:rPr lang="en-GB" sz="2000" dirty="0">
                <a:solidFill>
                  <a:srgbClr val="000000"/>
                </a:solidFill>
              </a:rPr>
              <a:t>[...] </a:t>
            </a:r>
            <a:r>
              <a:rPr lang="de-AT" sz="2000" dirty="0"/>
              <a:t>der Ausdruck "Rassistische Diskriminierung" bedeutet jede auf </a:t>
            </a:r>
            <a:r>
              <a:rPr lang="de-AT" sz="2000" i="1" dirty="0" err="1"/>
              <a:t>race</a:t>
            </a:r>
            <a:r>
              <a:rPr lang="de-AT" sz="2000" dirty="0"/>
              <a:t>, Hautfarbe, Abstammung, dem nationalen Hintergrund oder der Ethnizität beruhende Unterscheidung, Ausschließung, </a:t>
            </a:r>
            <a:r>
              <a:rPr lang="de-AT" sz="2000" dirty="0" err="1"/>
              <a:t>Einschränkung</a:t>
            </a:r>
            <a:r>
              <a:rPr lang="de-AT" sz="2000" dirty="0"/>
              <a:t> oder Bevorzugung, die zum Ziel oder zur Folge hat, dass dadurch ein gleichberechtigtes Anerkennen, Genießen oder </a:t>
            </a:r>
            <a:r>
              <a:rPr lang="de-AT" sz="2000" dirty="0" err="1"/>
              <a:t>Ausüben</a:t>
            </a:r>
            <a:r>
              <a:rPr lang="de-AT" sz="2000" dirty="0"/>
              <a:t> von Menschenrechten und Grundfreiheiten im politischen, wirtschaftlichen, sozialen, kulturellen oder jedem sonstigen Bereich des </a:t>
            </a:r>
            <a:r>
              <a:rPr lang="de-AT" sz="2000" dirty="0" err="1"/>
              <a:t>öffentlichen</a:t>
            </a:r>
            <a:r>
              <a:rPr lang="de-AT" sz="2000" dirty="0"/>
              <a:t> Lebens vereitelt oder </a:t>
            </a:r>
            <a:r>
              <a:rPr lang="de-AT" sz="2000" dirty="0" err="1"/>
              <a:t>beeinträchtigt</a:t>
            </a:r>
            <a:r>
              <a:rPr lang="de-AT" sz="2000" dirty="0"/>
              <a:t> wird. </a:t>
            </a:r>
          </a:p>
        </p:txBody>
      </p:sp>
      <p:cxnSp>
        <p:nvCxnSpPr>
          <p:cNvPr id="2" name="Straight Connector 1"/>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p:blipFill>
        <p:spPr bwMode="auto">
          <a:xfrm>
            <a:off x="14401803" y="8210312"/>
            <a:ext cx="3886197" cy="20766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1224643" y="787029"/>
            <a:ext cx="13857838" cy="1807727"/>
            <a:chOff x="0" y="0"/>
            <a:chExt cx="18477117" cy="2410303"/>
          </a:xfrm>
        </p:grpSpPr>
        <p:sp>
          <p:nvSpPr>
            <p:cNvPr id="3" name="TextBox 3"/>
            <p:cNvSpPr txBox="1"/>
            <p:nvPr/>
          </p:nvSpPr>
          <p:spPr bwMode="auto">
            <a:xfrm>
              <a:off x="0" y="-9525"/>
              <a:ext cx="18477117" cy="1255661"/>
            </a:xfrm>
            <a:prstGeom prst="rect">
              <a:avLst/>
            </a:prstGeom>
            <a:grpFill/>
          </p:spPr>
          <p:txBody>
            <a:bodyPr lIns="0" tIns="0" rIns="0" bIns="0" rtlCol="0" anchor="t">
              <a:spAutoFit/>
            </a:bodyPr>
            <a:lstStyle/>
            <a:p>
              <a:pPr algn="ctr">
                <a:lnSpc>
                  <a:spcPts val="7435"/>
                </a:lnSpc>
                <a:defRPr/>
              </a:pPr>
              <a:r>
                <a:rPr lang="en-US" sz="6200">
                  <a:solidFill>
                    <a:srgbClr val="0C45A6"/>
                  </a:solidFill>
                </a:rPr>
                <a:t>WAS IST DISKRIMINIERUNG? (3)</a:t>
              </a:r>
              <a:endParaRPr/>
            </a:p>
          </p:txBody>
        </p:sp>
        <p:sp>
          <p:nvSpPr>
            <p:cNvPr id="4" name="AutoShape 4"/>
            <p:cNvSpPr/>
            <p:nvPr/>
          </p:nvSpPr>
          <p:spPr bwMode="auto">
            <a:xfrm>
              <a:off x="8716157" y="2265922"/>
              <a:ext cx="1044803" cy="144381"/>
            </a:xfrm>
            <a:prstGeom prst="rect">
              <a:avLst/>
            </a:prstGeom>
            <a:solidFill>
              <a:srgbClr val="0C45A6"/>
            </a:solidFill>
          </p:spPr>
        </p:sp>
      </p:grpSp>
      <p:sp>
        <p:nvSpPr>
          <p:cNvPr id="7" name="TextBox 7"/>
          <p:cNvSpPr txBox="1"/>
          <p:nvPr/>
        </p:nvSpPr>
        <p:spPr bwMode="auto">
          <a:xfrm>
            <a:off x="914400" y="2409548"/>
            <a:ext cx="5867399" cy="1192314"/>
          </a:xfrm>
          <a:prstGeom prst="rect">
            <a:avLst/>
          </a:prstGeom>
        </p:spPr>
        <p:txBody>
          <a:bodyPr wrap="square" lIns="0" tIns="0" rIns="0" bIns="0" rtlCol="0" anchor="t">
            <a:spAutoFit/>
          </a:bodyPr>
          <a:lstStyle/>
          <a:p>
            <a:pPr algn="ctr">
              <a:lnSpc>
                <a:spcPts val="4759"/>
              </a:lnSpc>
              <a:defRPr/>
            </a:pPr>
            <a:r>
              <a:rPr lang="en-US" sz="3400">
                <a:solidFill>
                  <a:srgbClr val="0C45A6"/>
                </a:solidFill>
              </a:rPr>
              <a:t>Ebenen der Diskriminierung</a:t>
            </a:r>
            <a:br>
              <a:rPr lang="en-US" sz="3400">
                <a:solidFill>
                  <a:srgbClr val="0C45A6"/>
                </a:solidFill>
              </a:rPr>
            </a:br>
            <a:endParaRPr/>
          </a:p>
        </p:txBody>
      </p:sp>
      <p:sp>
        <p:nvSpPr>
          <p:cNvPr id="8" name="TextBox 8"/>
          <p:cNvSpPr txBox="1"/>
          <p:nvPr/>
        </p:nvSpPr>
        <p:spPr bwMode="auto">
          <a:xfrm>
            <a:off x="1960248" y="3370451"/>
            <a:ext cx="11961359" cy="1283970"/>
          </a:xfrm>
          <a:prstGeom prst="rect">
            <a:avLst/>
          </a:prstGeom>
        </p:spPr>
        <p:txBody>
          <a:bodyPr lIns="0" tIns="0" rIns="0" bIns="0" rtlCol="0" anchor="t">
            <a:spAutoFit/>
          </a:bodyPr>
          <a:lstStyle/>
          <a:p>
            <a:pPr>
              <a:lnSpc>
                <a:spcPts val="2800"/>
              </a:lnSpc>
              <a:defRPr/>
            </a:pPr>
            <a:r>
              <a:rPr lang="en-US" sz="2000" b="1" dirty="0">
                <a:solidFill>
                  <a:srgbClr val="000000"/>
                </a:solidFill>
              </a:rPr>
              <a:t>Individuum/</a:t>
            </a:r>
            <a:r>
              <a:rPr lang="en-US" sz="2000" b="1" dirty="0" err="1">
                <a:solidFill>
                  <a:srgbClr val="000000"/>
                </a:solidFill>
              </a:rPr>
              <a:t>Alltag</a:t>
            </a:r>
            <a:r>
              <a:rPr lang="en-US" sz="2000" dirty="0">
                <a:solidFill>
                  <a:srgbClr val="000000"/>
                </a:solidFill>
              </a:rPr>
              <a:t>: </a:t>
            </a:r>
            <a:r>
              <a:rPr lang="en-US" sz="2000" dirty="0" err="1">
                <a:solidFill>
                  <a:srgbClr val="000000"/>
                </a:solidFill>
              </a:rPr>
              <a:t>Einstellungen</a:t>
            </a:r>
            <a:r>
              <a:rPr lang="en-US" sz="2000" dirty="0">
                <a:solidFill>
                  <a:srgbClr val="000000"/>
                </a:solidFill>
              </a:rPr>
              <a:t>, </a:t>
            </a:r>
            <a:r>
              <a:rPr lang="en-US" sz="2000" dirty="0" err="1">
                <a:solidFill>
                  <a:srgbClr val="000000"/>
                </a:solidFill>
              </a:rPr>
              <a:t>Gefühle</a:t>
            </a:r>
            <a:r>
              <a:rPr lang="en-US" sz="2000" dirty="0">
                <a:solidFill>
                  <a:srgbClr val="000000"/>
                </a:solidFill>
              </a:rPr>
              <a:t> und </a:t>
            </a:r>
            <a:r>
              <a:rPr lang="en-US" sz="2000" dirty="0" err="1">
                <a:solidFill>
                  <a:srgbClr val="000000"/>
                </a:solidFill>
              </a:rPr>
              <a:t>Vorurteile</a:t>
            </a:r>
            <a:r>
              <a:rPr lang="en-US" sz="2000" dirty="0">
                <a:solidFill>
                  <a:srgbClr val="000000"/>
                </a:solidFill>
              </a:rPr>
              <a:t> </a:t>
            </a:r>
            <a:r>
              <a:rPr lang="en-US" sz="2000" dirty="0" err="1">
                <a:solidFill>
                  <a:srgbClr val="000000"/>
                </a:solidFill>
              </a:rPr>
              <a:t>führen</a:t>
            </a:r>
            <a:r>
              <a:rPr lang="en-US" sz="2000" dirty="0">
                <a:solidFill>
                  <a:srgbClr val="000000"/>
                </a:solidFill>
              </a:rPr>
              <a:t> </a:t>
            </a:r>
            <a:r>
              <a:rPr lang="en-US" sz="2000" dirty="0" err="1">
                <a:solidFill>
                  <a:srgbClr val="000000"/>
                </a:solidFill>
              </a:rPr>
              <a:t>zu</a:t>
            </a:r>
            <a:r>
              <a:rPr lang="en-US" sz="2000" dirty="0">
                <a:solidFill>
                  <a:srgbClr val="000000"/>
                </a:solidFill>
              </a:rPr>
              <a:t/>
            </a:r>
            <a:br>
              <a:rPr lang="en-US" sz="2000" dirty="0">
                <a:solidFill>
                  <a:srgbClr val="000000"/>
                </a:solidFill>
              </a:rPr>
            </a:br>
            <a:r>
              <a:rPr lang="en-US" sz="2000" dirty="0" err="1">
                <a:solidFill>
                  <a:srgbClr val="000000"/>
                </a:solidFill>
              </a:rPr>
              <a:t>diskriminierenden</a:t>
            </a:r>
            <a:r>
              <a:rPr lang="en-US" sz="2000" dirty="0">
                <a:solidFill>
                  <a:srgbClr val="000000"/>
                </a:solidFill>
              </a:rPr>
              <a:t> </a:t>
            </a:r>
            <a:r>
              <a:rPr lang="en-US" sz="2000" dirty="0" err="1">
                <a:solidFill>
                  <a:srgbClr val="000000"/>
                </a:solidFill>
              </a:rPr>
              <a:t>Aussagen</a:t>
            </a:r>
            <a:r>
              <a:rPr lang="en-US" sz="2000" dirty="0">
                <a:solidFill>
                  <a:srgbClr val="000000"/>
                </a:solidFill>
              </a:rPr>
              <a:t> </a:t>
            </a:r>
            <a:r>
              <a:rPr lang="en-US" sz="2000" dirty="0" err="1">
                <a:solidFill>
                  <a:srgbClr val="000000"/>
                </a:solidFill>
              </a:rPr>
              <a:t>oder</a:t>
            </a:r>
            <a:r>
              <a:rPr lang="en-US" sz="2000" dirty="0">
                <a:solidFill>
                  <a:srgbClr val="000000"/>
                </a:solidFill>
              </a:rPr>
              <a:t> </a:t>
            </a:r>
            <a:r>
              <a:rPr lang="en-US" sz="2000" dirty="0" err="1">
                <a:solidFill>
                  <a:srgbClr val="000000"/>
                </a:solidFill>
              </a:rPr>
              <a:t>Handlungen</a:t>
            </a:r>
            <a:r>
              <a:rPr lang="en-US" sz="2000" dirty="0">
                <a:solidFill>
                  <a:srgbClr val="000000"/>
                </a:solidFill>
              </a:rPr>
              <a:t> auf </a:t>
            </a:r>
            <a:r>
              <a:rPr lang="en-US" sz="2000" dirty="0" err="1">
                <a:solidFill>
                  <a:srgbClr val="000000"/>
                </a:solidFill>
              </a:rPr>
              <a:t>persönlicher</a:t>
            </a:r>
            <a:r>
              <a:rPr lang="en-US" sz="2000" dirty="0">
                <a:solidFill>
                  <a:srgbClr val="000000"/>
                </a:solidFill>
              </a:rPr>
              <a:t> Ebene </a:t>
            </a:r>
            <a:r>
              <a:rPr lang="en-US" sz="2000" dirty="0" err="1">
                <a:solidFill>
                  <a:srgbClr val="000000"/>
                </a:solidFill>
              </a:rPr>
              <a:t>zwischen</a:t>
            </a:r>
            <a:r>
              <a:rPr lang="en-US" sz="2000" dirty="0">
                <a:solidFill>
                  <a:srgbClr val="000000"/>
                </a:solidFill>
              </a:rPr>
              <a:t> </a:t>
            </a:r>
            <a:r>
              <a:rPr lang="en-US" sz="2000" dirty="0" err="1">
                <a:solidFill>
                  <a:srgbClr val="000000"/>
                </a:solidFill>
              </a:rPr>
              <a:t>Einzelpersonen</a:t>
            </a:r>
            <a:r>
              <a:rPr lang="en-US" sz="2000" dirty="0">
                <a:solidFill>
                  <a:srgbClr val="0C45A6"/>
                </a:solidFill>
              </a:rPr>
              <a:t>.</a:t>
            </a:r>
            <a:endParaRPr dirty="0"/>
          </a:p>
          <a:p>
            <a:pPr algn="ctr">
              <a:lnSpc>
                <a:spcPts val="4759"/>
              </a:lnSpc>
              <a:defRPr/>
            </a:pPr>
            <a:endParaRPr lang="en-US" sz="2000" dirty="0">
              <a:solidFill>
                <a:srgbClr val="0C45A6"/>
              </a:solidFill>
              <a:latin typeface="Canva Sans"/>
            </a:endParaRPr>
          </a:p>
        </p:txBody>
      </p:sp>
      <p:sp>
        <p:nvSpPr>
          <p:cNvPr id="9" name="TextBox 9"/>
          <p:cNvSpPr txBox="1"/>
          <p:nvPr/>
        </p:nvSpPr>
        <p:spPr bwMode="auto">
          <a:xfrm>
            <a:off x="1960248" y="4328572"/>
            <a:ext cx="11978321" cy="2489399"/>
          </a:xfrm>
          <a:prstGeom prst="rect">
            <a:avLst/>
          </a:prstGeom>
        </p:spPr>
        <p:txBody>
          <a:bodyPr lIns="0" tIns="0" rIns="0" bIns="0" rtlCol="0" anchor="t">
            <a:spAutoFit/>
          </a:bodyPr>
          <a:lstStyle/>
          <a:p>
            <a:pPr>
              <a:lnSpc>
                <a:spcPts val="2800"/>
              </a:lnSpc>
              <a:defRPr/>
            </a:pPr>
            <a:r>
              <a:rPr lang="en-US" sz="2000" b="1" dirty="0" err="1">
                <a:solidFill>
                  <a:srgbClr val="000000"/>
                </a:solidFill>
              </a:rPr>
              <a:t>Institutionell</a:t>
            </a:r>
            <a:r>
              <a:rPr lang="en-US" sz="2000" b="1" dirty="0">
                <a:solidFill>
                  <a:srgbClr val="000000"/>
                </a:solidFill>
              </a:rPr>
              <a:t/>
            </a:r>
            <a:br>
              <a:rPr lang="en-US" sz="2000" b="1" dirty="0">
                <a:solidFill>
                  <a:srgbClr val="000000"/>
                </a:solidFill>
              </a:rPr>
            </a:br>
            <a:r>
              <a:rPr lang="en-US" sz="2000" dirty="0" err="1">
                <a:solidFill>
                  <a:srgbClr val="000000"/>
                </a:solidFill>
              </a:rPr>
              <a:t>Institutionalisierte</a:t>
            </a:r>
            <a:r>
              <a:rPr lang="en-US" sz="2000" dirty="0">
                <a:solidFill>
                  <a:srgbClr val="000000"/>
                </a:solidFill>
              </a:rPr>
              <a:t> </a:t>
            </a:r>
            <a:r>
              <a:rPr lang="en-US" sz="2000" dirty="0" err="1">
                <a:solidFill>
                  <a:srgbClr val="000000"/>
                </a:solidFill>
              </a:rPr>
              <a:t>Prozesse</a:t>
            </a:r>
            <a:r>
              <a:rPr lang="en-US" sz="2000" dirty="0">
                <a:solidFill>
                  <a:srgbClr val="000000"/>
                </a:solidFill>
              </a:rPr>
              <a:t> und </a:t>
            </a:r>
            <a:r>
              <a:rPr lang="en-US" sz="2000" dirty="0" err="1">
                <a:solidFill>
                  <a:srgbClr val="000000"/>
                </a:solidFill>
              </a:rPr>
              <a:t>strukturelle</a:t>
            </a:r>
            <a:r>
              <a:rPr lang="en-US" sz="2000" dirty="0">
                <a:solidFill>
                  <a:srgbClr val="000000"/>
                </a:solidFill>
              </a:rPr>
              <a:t> </a:t>
            </a:r>
            <a:r>
              <a:rPr lang="en-US" sz="2000" dirty="0" err="1">
                <a:solidFill>
                  <a:srgbClr val="000000"/>
                </a:solidFill>
              </a:rPr>
              <a:t>Barrieren</a:t>
            </a:r>
            <a:r>
              <a:rPr lang="en-US" sz="2000" dirty="0">
                <a:solidFill>
                  <a:srgbClr val="000000"/>
                </a:solidFill>
              </a:rPr>
              <a:t>, die oft </a:t>
            </a:r>
            <a:r>
              <a:rPr lang="en-US" sz="2000" dirty="0" err="1">
                <a:solidFill>
                  <a:srgbClr val="000000"/>
                </a:solidFill>
              </a:rPr>
              <a:t>unsichtbar</a:t>
            </a:r>
            <a:r>
              <a:rPr lang="en-US" sz="2000" dirty="0">
                <a:solidFill>
                  <a:srgbClr val="000000"/>
                </a:solidFill>
              </a:rPr>
              <a:t> </a:t>
            </a:r>
            <a:r>
              <a:rPr lang="en-US" sz="2000" dirty="0" err="1">
                <a:solidFill>
                  <a:srgbClr val="000000"/>
                </a:solidFill>
              </a:rPr>
              <a:t>sind</a:t>
            </a:r>
            <a:r>
              <a:rPr lang="en-US" sz="2000" dirty="0">
                <a:solidFill>
                  <a:srgbClr val="000000"/>
                </a:solidFill>
              </a:rPr>
              <a:t>, </a:t>
            </a:r>
            <a:r>
              <a:rPr lang="en-US" sz="2000" dirty="0" err="1">
                <a:solidFill>
                  <a:srgbClr val="000000"/>
                </a:solidFill>
              </a:rPr>
              <a:t>führen</a:t>
            </a:r>
            <a:r>
              <a:rPr lang="en-US" sz="2000" dirty="0">
                <a:solidFill>
                  <a:srgbClr val="000000"/>
                </a:solidFill>
              </a:rPr>
              <a:t> </a:t>
            </a:r>
            <a:r>
              <a:rPr lang="en-US" sz="2000" dirty="0" err="1">
                <a:solidFill>
                  <a:srgbClr val="000000"/>
                </a:solidFill>
              </a:rPr>
              <a:t>zu</a:t>
            </a:r>
            <a:r>
              <a:rPr lang="en-US" sz="2000" dirty="0">
                <a:solidFill>
                  <a:srgbClr val="000000"/>
                </a:solidFill>
              </a:rPr>
              <a:t> </a:t>
            </a:r>
            <a:r>
              <a:rPr lang="en-US" sz="2000" dirty="0" err="1">
                <a:solidFill>
                  <a:srgbClr val="000000"/>
                </a:solidFill>
              </a:rPr>
              <a:t>Nachteilen</a:t>
            </a:r>
            <a:r>
              <a:rPr lang="en-US" sz="2000" dirty="0">
                <a:solidFill>
                  <a:srgbClr val="000000"/>
                </a:solidFill>
              </a:rPr>
              <a:t>.</a:t>
            </a:r>
            <a:endParaRPr dirty="0"/>
          </a:p>
          <a:p>
            <a:pPr algn="just">
              <a:lnSpc>
                <a:spcPts val="2800"/>
              </a:lnSpc>
              <a:defRPr/>
            </a:pPr>
            <a:r>
              <a:rPr lang="en-US" sz="2000" b="1" dirty="0">
                <a:solidFill>
                  <a:srgbClr val="000000"/>
                </a:solidFill>
              </a:rPr>
              <a:t/>
            </a:r>
            <a:br>
              <a:rPr lang="en-US" sz="2000" b="1" dirty="0">
                <a:solidFill>
                  <a:srgbClr val="000000"/>
                </a:solidFill>
              </a:rPr>
            </a:br>
            <a:r>
              <a:rPr lang="en-US" sz="2000" b="1" dirty="0" err="1">
                <a:solidFill>
                  <a:srgbClr val="000000"/>
                </a:solidFill>
              </a:rPr>
              <a:t>Strukturell</a:t>
            </a:r>
            <a:endParaRPr lang="en-US" b="1" dirty="0"/>
          </a:p>
          <a:p>
            <a:pPr algn="just">
              <a:lnSpc>
                <a:spcPts val="2800"/>
              </a:lnSpc>
              <a:defRPr/>
            </a:pPr>
            <a:r>
              <a:rPr lang="en-US" sz="2000" dirty="0" err="1">
                <a:solidFill>
                  <a:srgbClr val="000000"/>
                </a:solidFill>
              </a:rPr>
              <a:t>Ungleichheiten</a:t>
            </a:r>
            <a:r>
              <a:rPr lang="en-US" sz="2000" dirty="0">
                <a:solidFill>
                  <a:srgbClr val="000000"/>
                </a:solidFill>
              </a:rPr>
              <a:t> </a:t>
            </a:r>
            <a:r>
              <a:rPr lang="en-US" sz="2000" dirty="0" err="1">
                <a:solidFill>
                  <a:srgbClr val="000000"/>
                </a:solidFill>
              </a:rPr>
              <a:t>entstehen</a:t>
            </a:r>
            <a:r>
              <a:rPr lang="en-US" sz="2000" dirty="0">
                <a:solidFill>
                  <a:srgbClr val="000000"/>
                </a:solidFill>
              </a:rPr>
              <a:t> </a:t>
            </a:r>
            <a:r>
              <a:rPr lang="en-US" sz="2000" dirty="0" err="1">
                <a:solidFill>
                  <a:srgbClr val="000000"/>
                </a:solidFill>
              </a:rPr>
              <a:t>durch</a:t>
            </a:r>
            <a:r>
              <a:rPr lang="en-US" sz="2000" dirty="0">
                <a:solidFill>
                  <a:srgbClr val="000000"/>
                </a:solidFill>
              </a:rPr>
              <a:t> das </a:t>
            </a:r>
            <a:r>
              <a:rPr lang="en-US" sz="2000" dirty="0" err="1">
                <a:solidFill>
                  <a:srgbClr val="000000"/>
                </a:solidFill>
              </a:rPr>
              <a:t>soziale</a:t>
            </a:r>
            <a:r>
              <a:rPr lang="en-US" sz="2000" dirty="0">
                <a:solidFill>
                  <a:srgbClr val="000000"/>
                </a:solidFill>
              </a:rPr>
              <a:t> System, </a:t>
            </a:r>
            <a:r>
              <a:rPr lang="en-US" sz="2000" dirty="0" err="1">
                <a:solidFill>
                  <a:srgbClr val="000000"/>
                </a:solidFill>
              </a:rPr>
              <a:t>Normen</a:t>
            </a:r>
            <a:r>
              <a:rPr lang="en-US" sz="2000" dirty="0">
                <a:solidFill>
                  <a:srgbClr val="000000"/>
                </a:solidFill>
              </a:rPr>
              <a:t> und </a:t>
            </a:r>
            <a:r>
              <a:rPr lang="en-US" sz="2000" dirty="0" err="1">
                <a:solidFill>
                  <a:srgbClr val="000000"/>
                </a:solidFill>
              </a:rPr>
              <a:t>politsche</a:t>
            </a:r>
            <a:r>
              <a:rPr lang="en-US" sz="2000" dirty="0">
                <a:solidFill>
                  <a:srgbClr val="000000"/>
                </a:solidFill>
              </a:rPr>
              <a:t> und </a:t>
            </a:r>
            <a:r>
              <a:rPr lang="en-US" sz="2000" dirty="0" err="1">
                <a:solidFill>
                  <a:srgbClr val="000000"/>
                </a:solidFill>
              </a:rPr>
              <a:t>wirtschaftliche</a:t>
            </a:r>
            <a:r>
              <a:rPr lang="en-US" sz="2000" dirty="0">
                <a:solidFill>
                  <a:srgbClr val="000000"/>
                </a:solidFill>
              </a:rPr>
              <a:t> </a:t>
            </a:r>
            <a:r>
              <a:rPr lang="en-US" sz="2000" dirty="0" err="1">
                <a:solidFill>
                  <a:srgbClr val="000000"/>
                </a:solidFill>
              </a:rPr>
              <a:t>Strukturen</a:t>
            </a:r>
            <a:r>
              <a:rPr lang="en-US" sz="2000" dirty="0">
                <a:solidFill>
                  <a:srgbClr val="000000"/>
                </a:solidFill>
              </a:rPr>
              <a:t>. </a:t>
            </a:r>
            <a:r>
              <a:rPr lang="en-US" sz="2000" dirty="0" err="1">
                <a:solidFill>
                  <a:srgbClr val="000000"/>
                </a:solidFill>
              </a:rPr>
              <a:t>Diese</a:t>
            </a:r>
            <a:r>
              <a:rPr lang="en-US" sz="2000" dirty="0">
                <a:solidFill>
                  <a:srgbClr val="000000"/>
                </a:solidFill>
              </a:rPr>
              <a:t> </a:t>
            </a:r>
            <a:r>
              <a:rPr lang="de-AT" sz="2000" dirty="0">
                <a:solidFill>
                  <a:srgbClr val="000000"/>
                </a:solidFill>
              </a:rPr>
              <a:t>haben einen Einfluss auf Organisationen und führen zu festgefahrenen Gewohnheiten und etablierten Handlungsmustern.</a:t>
            </a:r>
            <a:endParaRPr lang="en-US" sz="2000" dirty="0">
              <a:solidFill>
                <a:srgbClr val="000000"/>
              </a:solidFill>
            </a:endParaRPr>
          </a:p>
        </p:txBody>
      </p:sp>
      <p:sp>
        <p:nvSpPr>
          <p:cNvPr id="10" name="TextBox 10"/>
          <p:cNvSpPr txBox="1"/>
          <p:nvPr/>
        </p:nvSpPr>
        <p:spPr bwMode="auto">
          <a:xfrm>
            <a:off x="1960248" y="7068871"/>
            <a:ext cx="11199336" cy="1773306"/>
          </a:xfrm>
          <a:prstGeom prst="rect">
            <a:avLst/>
          </a:prstGeom>
        </p:spPr>
        <p:txBody>
          <a:bodyPr lIns="0" tIns="0" rIns="0" bIns="0" rtlCol="0" anchor="t">
            <a:spAutoFit/>
          </a:bodyPr>
          <a:lstStyle/>
          <a:p>
            <a:pPr>
              <a:lnSpc>
                <a:spcPts val="2800"/>
              </a:lnSpc>
              <a:defRPr/>
            </a:pPr>
            <a:r>
              <a:rPr lang="en-US" sz="2000" b="1" dirty="0" err="1">
                <a:solidFill>
                  <a:srgbClr val="000000"/>
                </a:solidFill>
              </a:rPr>
              <a:t>Diskursiv</a:t>
            </a:r>
            <a:r>
              <a:rPr lang="en-US" sz="2000" dirty="0">
                <a:solidFill>
                  <a:srgbClr val="000000"/>
                </a:solidFill>
              </a:rPr>
              <a:t/>
            </a:r>
            <a:br>
              <a:rPr lang="en-US" sz="2000" dirty="0">
                <a:solidFill>
                  <a:srgbClr val="000000"/>
                </a:solidFill>
              </a:rPr>
            </a:br>
            <a:r>
              <a:rPr lang="en-US" sz="2000" dirty="0" err="1">
                <a:solidFill>
                  <a:srgbClr val="000000"/>
                </a:solidFill>
              </a:rPr>
              <a:t>Diskriminierungen</a:t>
            </a:r>
            <a:r>
              <a:rPr lang="en-US" sz="2000" dirty="0">
                <a:solidFill>
                  <a:srgbClr val="000000"/>
                </a:solidFill>
              </a:rPr>
              <a:t> </a:t>
            </a:r>
            <a:r>
              <a:rPr lang="en-US" sz="2000" dirty="0" err="1">
                <a:solidFill>
                  <a:srgbClr val="000000"/>
                </a:solidFill>
              </a:rPr>
              <a:t>entstehen</a:t>
            </a:r>
            <a:r>
              <a:rPr lang="en-US" sz="2000" dirty="0">
                <a:solidFill>
                  <a:srgbClr val="000000"/>
                </a:solidFill>
              </a:rPr>
              <a:t> </a:t>
            </a:r>
            <a:r>
              <a:rPr lang="en-US" sz="2000" dirty="0" err="1">
                <a:solidFill>
                  <a:srgbClr val="000000"/>
                </a:solidFill>
              </a:rPr>
              <a:t>durch</a:t>
            </a:r>
            <a:r>
              <a:rPr lang="en-US" sz="2000" dirty="0">
                <a:solidFill>
                  <a:srgbClr val="000000"/>
                </a:solidFill>
              </a:rPr>
              <a:t> </a:t>
            </a:r>
            <a:r>
              <a:rPr lang="en-US" sz="2000" dirty="0" err="1">
                <a:solidFill>
                  <a:srgbClr val="000000"/>
                </a:solidFill>
              </a:rPr>
              <a:t>gesellschaftliche</a:t>
            </a:r>
            <a:r>
              <a:rPr lang="en-US" sz="2000" dirty="0">
                <a:solidFill>
                  <a:srgbClr val="000000"/>
                </a:solidFill>
              </a:rPr>
              <a:t> Wert- und </a:t>
            </a:r>
            <a:r>
              <a:rPr lang="en-US" sz="2000" dirty="0" err="1">
                <a:solidFill>
                  <a:srgbClr val="000000"/>
                </a:solidFill>
              </a:rPr>
              <a:t>Normvorstellungen</a:t>
            </a:r>
            <a:r>
              <a:rPr lang="en-US" sz="2000" dirty="0">
                <a:solidFill>
                  <a:srgbClr val="000000"/>
                </a:solidFill>
              </a:rPr>
              <a:t>.</a:t>
            </a:r>
            <a:br>
              <a:rPr lang="en-US" sz="2000" dirty="0">
                <a:solidFill>
                  <a:srgbClr val="000000"/>
                </a:solidFill>
              </a:rPr>
            </a:br>
            <a:r>
              <a:rPr lang="en-US" sz="2000" dirty="0">
                <a:solidFill>
                  <a:srgbClr val="000000"/>
                </a:solidFill>
              </a:rPr>
              <a:t>Das </a:t>
            </a:r>
            <a:r>
              <a:rPr lang="en-US" sz="2000" dirty="0" err="1">
                <a:solidFill>
                  <a:srgbClr val="000000"/>
                </a:solidFill>
              </a:rPr>
              <a:t>Denken</a:t>
            </a:r>
            <a:r>
              <a:rPr lang="en-US" sz="2000" dirty="0">
                <a:solidFill>
                  <a:srgbClr val="000000"/>
                </a:solidFill>
              </a:rPr>
              <a:t> und </a:t>
            </a:r>
            <a:r>
              <a:rPr lang="en-US" sz="2000" dirty="0" err="1">
                <a:solidFill>
                  <a:srgbClr val="000000"/>
                </a:solidFill>
              </a:rPr>
              <a:t>Reden</a:t>
            </a:r>
            <a:r>
              <a:rPr lang="en-US" sz="2000" dirty="0">
                <a:solidFill>
                  <a:srgbClr val="000000"/>
                </a:solidFill>
              </a:rPr>
              <a:t> </a:t>
            </a:r>
            <a:r>
              <a:rPr lang="en-US" sz="2000" dirty="0" err="1">
                <a:solidFill>
                  <a:srgbClr val="000000"/>
                </a:solidFill>
              </a:rPr>
              <a:t>über</a:t>
            </a:r>
            <a:r>
              <a:rPr lang="en-US" sz="2000" dirty="0">
                <a:solidFill>
                  <a:srgbClr val="000000"/>
                </a:solidFill>
              </a:rPr>
              <a:t> "</a:t>
            </a:r>
            <a:r>
              <a:rPr lang="en-US" sz="2000" dirty="0" err="1">
                <a:solidFill>
                  <a:srgbClr val="000000"/>
                </a:solidFill>
              </a:rPr>
              <a:t>uns</a:t>
            </a:r>
            <a:r>
              <a:rPr lang="en-US" sz="2000" dirty="0">
                <a:solidFill>
                  <a:srgbClr val="000000"/>
                </a:solidFill>
              </a:rPr>
              <a:t>" und die "</a:t>
            </a:r>
            <a:r>
              <a:rPr lang="en-US" sz="2000" dirty="0" err="1">
                <a:solidFill>
                  <a:srgbClr val="000000"/>
                </a:solidFill>
              </a:rPr>
              <a:t>Anderen</a:t>
            </a:r>
            <a:r>
              <a:rPr lang="en-US" sz="2000" dirty="0">
                <a:solidFill>
                  <a:srgbClr val="000000"/>
                </a:solidFill>
              </a:rPr>
              <a:t>" in </a:t>
            </a:r>
            <a:r>
              <a:rPr lang="en-US" sz="2000" dirty="0" err="1">
                <a:solidFill>
                  <a:srgbClr val="000000"/>
                </a:solidFill>
              </a:rPr>
              <a:t>Wissenschaft</a:t>
            </a:r>
            <a:r>
              <a:rPr lang="en-US" sz="2000" dirty="0">
                <a:solidFill>
                  <a:srgbClr val="000000"/>
                </a:solidFill>
              </a:rPr>
              <a:t>, </a:t>
            </a:r>
            <a:r>
              <a:rPr lang="en-US" sz="2000" dirty="0" err="1">
                <a:solidFill>
                  <a:srgbClr val="000000"/>
                </a:solidFill>
              </a:rPr>
              <a:t>Literatur</a:t>
            </a:r>
            <a:r>
              <a:rPr lang="en-US" sz="2000" dirty="0">
                <a:solidFill>
                  <a:srgbClr val="000000"/>
                </a:solidFill>
              </a:rPr>
              <a:t>, </a:t>
            </a:r>
            <a:r>
              <a:rPr lang="en-US" sz="2000" dirty="0" err="1">
                <a:solidFill>
                  <a:srgbClr val="000000"/>
                </a:solidFill>
              </a:rPr>
              <a:t>Medien</a:t>
            </a:r>
            <a:r>
              <a:rPr lang="en-US" sz="2000" dirty="0">
                <a:solidFill>
                  <a:srgbClr val="000000"/>
                </a:solidFill>
              </a:rPr>
              <a:t>, </a:t>
            </a:r>
            <a:r>
              <a:rPr lang="en-US" sz="2000" dirty="0" err="1">
                <a:solidFill>
                  <a:srgbClr val="000000"/>
                </a:solidFill>
              </a:rPr>
              <a:t>Politik</a:t>
            </a:r>
            <a:r>
              <a:rPr lang="en-US" sz="2000" dirty="0">
                <a:solidFill>
                  <a:srgbClr val="000000"/>
                </a:solidFill>
              </a:rPr>
              <a:t> </a:t>
            </a:r>
            <a:r>
              <a:rPr lang="en-US" sz="2000" dirty="0" err="1">
                <a:solidFill>
                  <a:srgbClr val="000000"/>
                </a:solidFill>
              </a:rPr>
              <a:t>oder</a:t>
            </a:r>
            <a:r>
              <a:rPr lang="en-US" sz="2000" dirty="0">
                <a:solidFill>
                  <a:srgbClr val="000000"/>
                </a:solidFill>
              </a:rPr>
              <a:t> in </a:t>
            </a:r>
            <a:r>
              <a:rPr lang="en-US" sz="2000" dirty="0" err="1">
                <a:solidFill>
                  <a:srgbClr val="000000"/>
                </a:solidFill>
              </a:rPr>
              <a:t>privaten</a:t>
            </a:r>
            <a:r>
              <a:rPr lang="en-US" sz="2000" dirty="0">
                <a:solidFill>
                  <a:srgbClr val="000000"/>
                </a:solidFill>
              </a:rPr>
              <a:t> </a:t>
            </a:r>
            <a:r>
              <a:rPr lang="en-US" sz="2000" dirty="0" err="1">
                <a:solidFill>
                  <a:srgbClr val="000000"/>
                </a:solidFill>
              </a:rPr>
              <a:t>Kreisen</a:t>
            </a:r>
            <a:r>
              <a:rPr lang="en-US" sz="2000" dirty="0">
                <a:solidFill>
                  <a:srgbClr val="000000"/>
                </a:solidFill>
              </a:rPr>
              <a:t>.</a:t>
            </a:r>
            <a:br>
              <a:rPr lang="en-US" sz="2000" dirty="0">
                <a:solidFill>
                  <a:srgbClr val="000000"/>
                </a:solidFill>
              </a:rPr>
            </a:br>
            <a:endParaRPr dirty="0"/>
          </a:p>
        </p:txBody>
      </p:sp>
      <p:sp>
        <p:nvSpPr>
          <p:cNvPr id="11" name="TextBox 11"/>
          <p:cNvSpPr txBox="1"/>
          <p:nvPr/>
        </p:nvSpPr>
        <p:spPr bwMode="auto">
          <a:xfrm>
            <a:off x="10363200" y="9151128"/>
            <a:ext cx="4871807" cy="411972"/>
          </a:xfrm>
          <a:prstGeom prst="rect">
            <a:avLst/>
          </a:prstGeom>
        </p:spPr>
        <p:txBody>
          <a:bodyPr wrap="square" lIns="0" tIns="0" rIns="0" bIns="0" rtlCol="0" anchor="t">
            <a:spAutoFit/>
          </a:bodyPr>
          <a:lstStyle/>
          <a:p>
            <a:pPr>
              <a:lnSpc>
                <a:spcPts val="1680"/>
              </a:lnSpc>
              <a:defRPr/>
            </a:pPr>
            <a:r>
              <a:rPr lang="en-US" sz="900">
                <a:solidFill>
                  <a:srgbClr val="000000"/>
                </a:solidFill>
                <a:latin typeface="Canva Sans"/>
              </a:rPr>
              <a:t>Quelle: Marcus Osei &amp; Hartmut Reiners, ARIC-NRW e.V., Seminarreihe zur Antidiskriminierungsarbeit für Bundesverband Netzwerke von Mirgant*innenorganisationen (NeMO)</a:t>
            </a:r>
            <a:endParaRPr lang="en-US" sz="900"/>
          </a:p>
        </p:txBody>
      </p:sp>
      <p:cxnSp>
        <p:nvCxnSpPr>
          <p:cNvPr id="5" name="Straight Connector 4"/>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stretch/>
        </p:blipFill>
        <p:spPr bwMode="auto">
          <a:xfrm>
            <a:off x="14401803" y="8210312"/>
            <a:ext cx="3886197" cy="20766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759278" y="697122"/>
            <a:ext cx="12956723" cy="1997117"/>
            <a:chOff x="0" y="0"/>
            <a:chExt cx="10118074" cy="2662816"/>
          </a:xfrm>
        </p:grpSpPr>
        <p:sp>
          <p:nvSpPr>
            <p:cNvPr id="3" name="AutoShape 3"/>
            <p:cNvSpPr/>
            <p:nvPr/>
          </p:nvSpPr>
          <p:spPr bwMode="auto">
            <a:xfrm>
              <a:off x="0" y="2537223"/>
              <a:ext cx="908843" cy="125593"/>
            </a:xfrm>
            <a:prstGeom prst="rect">
              <a:avLst/>
            </a:prstGeom>
            <a:solidFill>
              <a:srgbClr val="0C45A6"/>
            </a:solidFill>
          </p:spPr>
        </p:sp>
        <p:sp>
          <p:nvSpPr>
            <p:cNvPr id="4" name="TextBox 4"/>
            <p:cNvSpPr txBox="1"/>
            <p:nvPr/>
          </p:nvSpPr>
          <p:spPr bwMode="auto">
            <a:xfrm>
              <a:off x="0" y="0"/>
              <a:ext cx="10118074" cy="2103135"/>
            </a:xfrm>
            <a:prstGeom prst="rect">
              <a:avLst/>
            </a:prstGeom>
            <a:grpFill/>
          </p:spPr>
          <p:txBody>
            <a:bodyPr lIns="0" tIns="0" rIns="0" bIns="0" rtlCol="0" anchor="t">
              <a:spAutoFit/>
            </a:bodyPr>
            <a:lstStyle/>
            <a:p>
              <a:pPr>
                <a:lnSpc>
                  <a:spcPts val="4299"/>
                </a:lnSpc>
                <a:defRPr/>
              </a:pPr>
              <a:r>
                <a:rPr lang="en-US" sz="6200" dirty="0">
                  <a:solidFill>
                    <a:srgbClr val="0C45A6"/>
                  </a:solidFill>
                </a:rPr>
                <a:t>DISKRIMINIERUNGSMERKMALE (TATSÄCHLICHE ODER ZIGESCHRIEBENE) </a:t>
              </a:r>
              <a:br>
                <a:rPr lang="en-US" sz="6200" dirty="0">
                  <a:solidFill>
                    <a:srgbClr val="0C45A6"/>
                  </a:solidFill>
                </a:rPr>
              </a:br>
              <a:endParaRPr dirty="0"/>
            </a:p>
          </p:txBody>
        </p:sp>
      </p:grpSp>
      <p:sp>
        <p:nvSpPr>
          <p:cNvPr id="5" name="TextBox 5"/>
          <p:cNvSpPr txBox="1"/>
          <p:nvPr/>
        </p:nvSpPr>
        <p:spPr bwMode="auto">
          <a:xfrm>
            <a:off x="759279" y="3260726"/>
            <a:ext cx="14275662" cy="6441250"/>
          </a:xfrm>
          <a:prstGeom prst="rect">
            <a:avLst/>
          </a:prstGeom>
        </p:spPr>
        <p:txBody>
          <a:bodyPr lIns="0" tIns="0" rIns="0" bIns="0" rtlCol="0" anchor="t">
            <a:spAutoFit/>
          </a:bodyPr>
          <a:lstStyle/>
          <a:p>
            <a:pPr>
              <a:lnSpc>
                <a:spcPts val="2800"/>
              </a:lnSpc>
              <a:spcBef>
                <a:spcPts val="0"/>
              </a:spcBef>
              <a:defRPr/>
            </a:pPr>
            <a:r>
              <a:rPr lang="en-US" sz="2000" b="1" dirty="0">
                <a:solidFill>
                  <a:srgbClr val="16214B"/>
                </a:solidFill>
              </a:rPr>
              <a:t>Alter</a:t>
            </a:r>
            <a:r>
              <a:rPr lang="en-US" sz="2000" dirty="0">
                <a:solidFill>
                  <a:srgbClr val="16214B"/>
                </a:solidFill>
              </a:rPr>
              <a:t> = </a:t>
            </a:r>
            <a:r>
              <a:rPr lang="en-US" sz="2000" dirty="0" err="1">
                <a:solidFill>
                  <a:srgbClr val="16214B"/>
                </a:solidFill>
              </a:rPr>
              <a:t>Jugend</a:t>
            </a:r>
            <a:r>
              <a:rPr lang="en-US" sz="2000" dirty="0">
                <a:solidFill>
                  <a:srgbClr val="16214B"/>
                </a:solidFill>
              </a:rPr>
              <a:t>, Alter, </a:t>
            </a:r>
            <a:r>
              <a:rPr lang="en-US" sz="2000" dirty="0" err="1">
                <a:solidFill>
                  <a:srgbClr val="16214B"/>
                </a:solidFill>
              </a:rPr>
              <a:t>Altersunterschiede</a:t>
            </a:r>
            <a:r>
              <a:rPr lang="en-US" sz="2000" dirty="0">
                <a:solidFill>
                  <a:srgbClr val="16214B"/>
                </a:solidFill>
              </a:rPr>
              <a:t>, </a:t>
            </a:r>
            <a:r>
              <a:rPr lang="en-US" sz="2000" dirty="0" err="1">
                <a:solidFill>
                  <a:srgbClr val="16214B"/>
                </a:solidFill>
              </a:rPr>
              <a:t>usw</a:t>
            </a:r>
            <a:r>
              <a:rPr lang="en-US" sz="2000" dirty="0">
                <a:solidFill>
                  <a:srgbClr val="16214B"/>
                </a:solidFill>
              </a:rPr>
              <a:t>.</a:t>
            </a:r>
            <a:br>
              <a:rPr lang="en-US" sz="2000" dirty="0">
                <a:solidFill>
                  <a:srgbClr val="16214B"/>
                </a:solidFill>
              </a:rPr>
            </a:br>
            <a:endParaRPr lang="en-US" sz="2000" b="1" dirty="0">
              <a:solidFill>
                <a:srgbClr val="16214B"/>
              </a:solidFill>
            </a:endParaRPr>
          </a:p>
          <a:p>
            <a:pPr>
              <a:lnSpc>
                <a:spcPts val="2800"/>
              </a:lnSpc>
              <a:spcBef>
                <a:spcPts val="0"/>
              </a:spcBef>
              <a:defRPr/>
            </a:pPr>
            <a:r>
              <a:rPr lang="en-US" sz="2000" b="1" dirty="0" err="1">
                <a:solidFill>
                  <a:srgbClr val="16214B"/>
                </a:solidFill>
              </a:rPr>
              <a:t>Behinderung</a:t>
            </a:r>
            <a:r>
              <a:rPr lang="en-US" sz="2000" b="1" dirty="0">
                <a:solidFill>
                  <a:srgbClr val="16214B"/>
                </a:solidFill>
              </a:rPr>
              <a:t> und </a:t>
            </a:r>
            <a:r>
              <a:rPr lang="en-US" sz="2000" b="1" dirty="0" err="1">
                <a:solidFill>
                  <a:srgbClr val="16214B"/>
                </a:solidFill>
              </a:rPr>
              <a:t>chronische</a:t>
            </a:r>
            <a:r>
              <a:rPr lang="en-US" sz="2000" b="1" dirty="0">
                <a:solidFill>
                  <a:srgbClr val="16214B"/>
                </a:solidFill>
              </a:rPr>
              <a:t> </a:t>
            </a:r>
            <a:r>
              <a:rPr lang="en-US" sz="2000" b="1" dirty="0" err="1">
                <a:solidFill>
                  <a:srgbClr val="16214B"/>
                </a:solidFill>
              </a:rPr>
              <a:t>Krankheit</a:t>
            </a:r>
            <a:r>
              <a:rPr lang="en-US" sz="2000" b="1" dirty="0">
                <a:solidFill>
                  <a:srgbClr val="16214B"/>
                </a:solidFill>
              </a:rPr>
              <a:t> </a:t>
            </a:r>
            <a:r>
              <a:rPr lang="en-US" sz="2000" dirty="0">
                <a:solidFill>
                  <a:srgbClr val="16214B"/>
                </a:solidFill>
              </a:rPr>
              <a:t>= </a:t>
            </a:r>
            <a:r>
              <a:rPr lang="en-US" sz="2000" dirty="0" err="1">
                <a:solidFill>
                  <a:srgbClr val="16214B"/>
                </a:solidFill>
              </a:rPr>
              <a:t>körperliche</a:t>
            </a:r>
            <a:r>
              <a:rPr lang="en-US" sz="2000" dirty="0">
                <a:solidFill>
                  <a:srgbClr val="16214B"/>
                </a:solidFill>
              </a:rPr>
              <a:t> </a:t>
            </a:r>
            <a:r>
              <a:rPr lang="en-US" sz="2000" dirty="0" err="1">
                <a:solidFill>
                  <a:srgbClr val="16214B"/>
                </a:solidFill>
              </a:rPr>
              <a:t>Beeinträchtigung</a:t>
            </a:r>
            <a:r>
              <a:rPr lang="en-US" sz="2000" dirty="0">
                <a:solidFill>
                  <a:srgbClr val="16214B"/>
                </a:solidFill>
              </a:rPr>
              <a:t> und</a:t>
            </a:r>
            <a:br>
              <a:rPr lang="en-US" sz="2000" dirty="0">
                <a:solidFill>
                  <a:srgbClr val="16214B"/>
                </a:solidFill>
              </a:rPr>
            </a:br>
            <a:r>
              <a:rPr lang="en-US" sz="2000" dirty="0" err="1">
                <a:solidFill>
                  <a:srgbClr val="16214B"/>
                </a:solidFill>
              </a:rPr>
              <a:t>chronische</a:t>
            </a:r>
            <a:r>
              <a:rPr lang="en-US" sz="2000" dirty="0">
                <a:solidFill>
                  <a:srgbClr val="16214B"/>
                </a:solidFill>
              </a:rPr>
              <a:t> </a:t>
            </a:r>
            <a:r>
              <a:rPr lang="en-US" sz="2000" dirty="0" err="1">
                <a:solidFill>
                  <a:srgbClr val="16214B"/>
                </a:solidFill>
              </a:rPr>
              <a:t>Erkrankungen</a:t>
            </a:r>
            <a:r>
              <a:rPr lang="en-US" sz="2000" dirty="0">
                <a:solidFill>
                  <a:srgbClr val="16214B"/>
                </a:solidFill>
              </a:rPr>
              <a:t>, </a:t>
            </a:r>
            <a:r>
              <a:rPr lang="en-US" sz="2000" dirty="0" err="1">
                <a:solidFill>
                  <a:srgbClr val="16214B"/>
                </a:solidFill>
              </a:rPr>
              <a:t>Beeinträchtigungen</a:t>
            </a:r>
            <a:r>
              <a:rPr lang="en-US" sz="2000" dirty="0">
                <a:solidFill>
                  <a:srgbClr val="16214B"/>
                </a:solidFill>
              </a:rPr>
              <a:t> der </a:t>
            </a:r>
            <a:r>
              <a:rPr lang="en-US" sz="2000" dirty="0" err="1">
                <a:solidFill>
                  <a:srgbClr val="16214B"/>
                </a:solidFill>
              </a:rPr>
              <a:t>Wahrnehmungs</a:t>
            </a:r>
            <a:r>
              <a:rPr lang="en-US" sz="2000" dirty="0">
                <a:solidFill>
                  <a:srgbClr val="16214B"/>
                </a:solidFill>
              </a:rPr>
              <a:t>- und </a:t>
            </a:r>
            <a:r>
              <a:rPr lang="en-US" sz="2000" dirty="0" err="1">
                <a:solidFill>
                  <a:srgbClr val="16214B"/>
                </a:solidFill>
              </a:rPr>
              <a:t>Ausdrucksfähigkeit</a:t>
            </a:r>
            <a:r>
              <a:rPr lang="en-US" sz="2000" dirty="0">
                <a:solidFill>
                  <a:srgbClr val="16214B"/>
                </a:solidFill>
              </a:rPr>
              <a:t>, </a:t>
            </a:r>
            <a:endParaRPr dirty="0"/>
          </a:p>
          <a:p>
            <a:pPr>
              <a:lnSpc>
                <a:spcPts val="2800"/>
              </a:lnSpc>
              <a:spcBef>
                <a:spcPts val="0"/>
              </a:spcBef>
              <a:defRPr/>
            </a:pPr>
            <a:r>
              <a:rPr lang="en-US" sz="2000" dirty="0" err="1">
                <a:solidFill>
                  <a:srgbClr val="16214B"/>
                </a:solidFill>
              </a:rPr>
              <a:t>Sinneswahrnehmungen</a:t>
            </a:r>
            <a:r>
              <a:rPr lang="en-US" sz="2000" dirty="0">
                <a:solidFill>
                  <a:srgbClr val="16214B"/>
                </a:solidFill>
              </a:rPr>
              <a:t>, </a:t>
            </a:r>
            <a:r>
              <a:rPr lang="en-US" sz="2000" dirty="0" err="1">
                <a:solidFill>
                  <a:srgbClr val="16214B"/>
                </a:solidFill>
              </a:rPr>
              <a:t>geistige</a:t>
            </a:r>
            <a:r>
              <a:rPr lang="en-US" sz="2000" dirty="0">
                <a:solidFill>
                  <a:srgbClr val="16214B"/>
                </a:solidFill>
              </a:rPr>
              <a:t> </a:t>
            </a:r>
            <a:r>
              <a:rPr lang="en-US" sz="2000" dirty="0" err="1">
                <a:solidFill>
                  <a:srgbClr val="16214B"/>
                </a:solidFill>
              </a:rPr>
              <a:t>Beeinträchtigungen</a:t>
            </a:r>
            <a:r>
              <a:rPr lang="en-US" sz="2000" dirty="0">
                <a:solidFill>
                  <a:srgbClr val="16214B"/>
                </a:solidFill>
              </a:rPr>
              <a:t> </a:t>
            </a:r>
            <a:r>
              <a:rPr lang="en-US" sz="2000" dirty="0" err="1">
                <a:solidFill>
                  <a:srgbClr val="16214B"/>
                </a:solidFill>
              </a:rPr>
              <a:t>usw</a:t>
            </a:r>
            <a:r>
              <a:rPr lang="en-US" sz="2000" dirty="0">
                <a:solidFill>
                  <a:srgbClr val="16214B"/>
                </a:solidFill>
              </a:rPr>
              <a:t>.</a:t>
            </a:r>
            <a:br>
              <a:rPr lang="en-US" sz="2000" dirty="0">
                <a:solidFill>
                  <a:srgbClr val="16214B"/>
                </a:solidFill>
              </a:rPr>
            </a:br>
            <a:r>
              <a:rPr lang="en-US" sz="2000" dirty="0" err="1">
                <a:solidFill>
                  <a:srgbClr val="16214B"/>
                </a:solidFill>
              </a:rPr>
              <a:t>Psychische</a:t>
            </a:r>
            <a:r>
              <a:rPr lang="en-US" sz="2000" dirty="0">
                <a:solidFill>
                  <a:srgbClr val="16214B"/>
                </a:solidFill>
              </a:rPr>
              <a:t> </a:t>
            </a:r>
            <a:r>
              <a:rPr lang="en-US" sz="2000" dirty="0" err="1">
                <a:solidFill>
                  <a:srgbClr val="16214B"/>
                </a:solidFill>
              </a:rPr>
              <a:t>Beeinträchtigungen</a:t>
            </a:r>
            <a:r>
              <a:rPr lang="en-US" sz="2000" dirty="0">
                <a:solidFill>
                  <a:srgbClr val="16214B"/>
                </a:solidFill>
              </a:rPr>
              <a:t/>
            </a:r>
            <a:br>
              <a:rPr lang="en-US" sz="2000" dirty="0">
                <a:solidFill>
                  <a:srgbClr val="16214B"/>
                </a:solidFill>
              </a:rPr>
            </a:br>
            <a:endParaRPr dirty="0"/>
          </a:p>
          <a:p>
            <a:pPr>
              <a:lnSpc>
                <a:spcPts val="2800"/>
              </a:lnSpc>
              <a:spcBef>
                <a:spcPts val="0"/>
              </a:spcBef>
              <a:defRPr/>
            </a:pPr>
            <a:r>
              <a:rPr lang="en-US" sz="2000" b="1" dirty="0">
                <a:solidFill>
                  <a:srgbClr val="16214B"/>
                </a:solidFill>
              </a:rPr>
              <a:t>Gender</a:t>
            </a:r>
            <a:r>
              <a:rPr lang="en-US" sz="2000" dirty="0">
                <a:solidFill>
                  <a:srgbClr val="16214B"/>
                </a:solidFill>
              </a:rPr>
              <a:t> = </a:t>
            </a:r>
            <a:r>
              <a:rPr lang="en-US" sz="2000" dirty="0" err="1">
                <a:solidFill>
                  <a:srgbClr val="16214B"/>
                </a:solidFill>
              </a:rPr>
              <a:t>weiblich</a:t>
            </a:r>
            <a:r>
              <a:rPr lang="en-US" sz="2000" dirty="0">
                <a:solidFill>
                  <a:srgbClr val="16214B"/>
                </a:solidFill>
              </a:rPr>
              <a:t>, </a:t>
            </a:r>
            <a:r>
              <a:rPr lang="en-US" sz="2000" dirty="0" err="1">
                <a:solidFill>
                  <a:srgbClr val="16214B"/>
                </a:solidFill>
              </a:rPr>
              <a:t>männlich</a:t>
            </a:r>
            <a:r>
              <a:rPr lang="en-US" sz="2000" dirty="0">
                <a:solidFill>
                  <a:srgbClr val="16214B"/>
                </a:solidFill>
              </a:rPr>
              <a:t>, </a:t>
            </a:r>
            <a:r>
              <a:rPr lang="en-US" sz="2000" dirty="0" err="1">
                <a:solidFill>
                  <a:srgbClr val="16214B"/>
                </a:solidFill>
              </a:rPr>
              <a:t>Schwangerschaft</a:t>
            </a:r>
            <a:r>
              <a:rPr lang="en-US" sz="2000" dirty="0">
                <a:solidFill>
                  <a:srgbClr val="16214B"/>
                </a:solidFill>
              </a:rPr>
              <a:t>; </a:t>
            </a:r>
            <a:r>
              <a:rPr lang="en-US" sz="2000" dirty="0" err="1">
                <a:solidFill>
                  <a:srgbClr val="16214B"/>
                </a:solidFill>
              </a:rPr>
              <a:t>transsexuell</a:t>
            </a:r>
            <a:r>
              <a:rPr lang="en-US" sz="2000" dirty="0">
                <a:solidFill>
                  <a:srgbClr val="16214B"/>
                </a:solidFill>
              </a:rPr>
              <a:t>, transgender, </a:t>
            </a:r>
            <a:r>
              <a:rPr lang="en-US" sz="2000" dirty="0" err="1">
                <a:solidFill>
                  <a:srgbClr val="16214B"/>
                </a:solidFill>
              </a:rPr>
              <a:t>intersexuell</a:t>
            </a:r>
            <a:r>
              <a:rPr lang="en-US" sz="2000" dirty="0">
                <a:solidFill>
                  <a:srgbClr val="16214B"/>
                </a:solidFill>
              </a:rPr>
              <a:t>, queer, genderfluid, </a:t>
            </a:r>
            <a:r>
              <a:rPr lang="en-US" sz="2000" dirty="0" err="1">
                <a:solidFill>
                  <a:srgbClr val="16214B"/>
                </a:solidFill>
              </a:rPr>
              <a:t>usw</a:t>
            </a:r>
            <a:r>
              <a:rPr lang="en-US" sz="2000" dirty="0">
                <a:solidFill>
                  <a:srgbClr val="16214B"/>
                </a:solidFill>
              </a:rPr>
              <a:t>.</a:t>
            </a:r>
            <a:endParaRPr dirty="0"/>
          </a:p>
          <a:p>
            <a:pPr>
              <a:lnSpc>
                <a:spcPts val="2800"/>
              </a:lnSpc>
              <a:spcBef>
                <a:spcPts val="0"/>
              </a:spcBef>
              <a:defRPr/>
            </a:pPr>
            <a:r>
              <a:rPr lang="en-US" sz="2000" dirty="0">
                <a:solidFill>
                  <a:srgbClr val="16214B"/>
                </a:solidFill>
              </a:rPr>
              <a:t/>
            </a:r>
            <a:br>
              <a:rPr lang="en-US" sz="2000" dirty="0">
                <a:solidFill>
                  <a:srgbClr val="16214B"/>
                </a:solidFill>
              </a:rPr>
            </a:br>
            <a:r>
              <a:rPr lang="en-US" sz="2000" b="1" dirty="0" err="1">
                <a:solidFill>
                  <a:srgbClr val="16214B"/>
                </a:solidFill>
              </a:rPr>
              <a:t>Nationalität</a:t>
            </a:r>
            <a:r>
              <a:rPr lang="en-US" sz="2000" b="1" dirty="0">
                <a:solidFill>
                  <a:srgbClr val="16214B"/>
                </a:solidFill>
              </a:rPr>
              <a:t> und </a:t>
            </a:r>
            <a:r>
              <a:rPr lang="en-US" sz="2000" b="1" dirty="0" err="1">
                <a:solidFill>
                  <a:srgbClr val="16214B"/>
                </a:solidFill>
              </a:rPr>
              <a:t>Ethnizität</a:t>
            </a:r>
            <a:r>
              <a:rPr lang="en-US" sz="2000" b="1" dirty="0">
                <a:solidFill>
                  <a:srgbClr val="16214B"/>
                </a:solidFill>
              </a:rPr>
              <a:t> </a:t>
            </a:r>
            <a:r>
              <a:rPr lang="en-US" sz="2000" dirty="0">
                <a:solidFill>
                  <a:srgbClr val="16214B"/>
                </a:solidFill>
              </a:rPr>
              <a:t>= </a:t>
            </a:r>
            <a:r>
              <a:rPr lang="en-US" sz="2000" dirty="0" err="1">
                <a:solidFill>
                  <a:srgbClr val="16214B"/>
                </a:solidFill>
              </a:rPr>
              <a:t>ethnische</a:t>
            </a:r>
            <a:r>
              <a:rPr lang="en-US" sz="2000" dirty="0">
                <a:solidFill>
                  <a:srgbClr val="16214B"/>
                </a:solidFill>
              </a:rPr>
              <a:t> </a:t>
            </a:r>
            <a:r>
              <a:rPr lang="en-US" sz="2000" dirty="0" err="1">
                <a:solidFill>
                  <a:srgbClr val="16214B"/>
                </a:solidFill>
              </a:rPr>
              <a:t>Zugehörigkeit</a:t>
            </a:r>
            <a:r>
              <a:rPr lang="en-US" sz="2000" dirty="0">
                <a:solidFill>
                  <a:srgbClr val="16214B"/>
                </a:solidFill>
              </a:rPr>
              <a:t>/</a:t>
            </a:r>
            <a:r>
              <a:rPr lang="en-US" sz="2000" dirty="0" err="1">
                <a:solidFill>
                  <a:srgbClr val="16214B"/>
                </a:solidFill>
              </a:rPr>
              <a:t>Zuschreibung</a:t>
            </a:r>
            <a:r>
              <a:rPr lang="en-US" sz="2000" dirty="0">
                <a:solidFill>
                  <a:srgbClr val="16214B"/>
                </a:solidFill>
              </a:rPr>
              <a:t>,</a:t>
            </a:r>
            <a:br>
              <a:rPr lang="en-US" sz="2000" dirty="0">
                <a:solidFill>
                  <a:srgbClr val="16214B"/>
                </a:solidFill>
              </a:rPr>
            </a:br>
            <a:r>
              <a:rPr lang="en-US" sz="2000" dirty="0" err="1">
                <a:solidFill>
                  <a:srgbClr val="16214B"/>
                </a:solidFill>
              </a:rPr>
              <a:t>Herkunft</a:t>
            </a:r>
            <a:r>
              <a:rPr lang="en-US" sz="2000" dirty="0">
                <a:solidFill>
                  <a:srgbClr val="16214B"/>
                </a:solidFill>
              </a:rPr>
              <a:t>, </a:t>
            </a:r>
            <a:r>
              <a:rPr lang="en-US" sz="2000" dirty="0" err="1">
                <a:solidFill>
                  <a:srgbClr val="16214B"/>
                </a:solidFill>
              </a:rPr>
              <a:t>äußeres</a:t>
            </a:r>
            <a:r>
              <a:rPr lang="en-US" sz="2000" dirty="0">
                <a:solidFill>
                  <a:srgbClr val="16214B"/>
                </a:solidFill>
              </a:rPr>
              <a:t> </a:t>
            </a:r>
            <a:r>
              <a:rPr lang="en-US" sz="2000" dirty="0" err="1">
                <a:solidFill>
                  <a:srgbClr val="16214B"/>
                </a:solidFill>
              </a:rPr>
              <a:t>Erscheinungsbild</a:t>
            </a:r>
            <a:r>
              <a:rPr lang="en-US" sz="2000" dirty="0">
                <a:solidFill>
                  <a:srgbClr val="16214B"/>
                </a:solidFill>
              </a:rPr>
              <a:t>, </a:t>
            </a:r>
            <a:r>
              <a:rPr lang="en-US" sz="2000" dirty="0" err="1">
                <a:solidFill>
                  <a:srgbClr val="16214B"/>
                </a:solidFill>
              </a:rPr>
              <a:t>Hautfarbe</a:t>
            </a:r>
            <a:r>
              <a:rPr lang="en-US" sz="2000" dirty="0">
                <a:solidFill>
                  <a:srgbClr val="16214B"/>
                </a:solidFill>
              </a:rPr>
              <a:t>, </a:t>
            </a:r>
            <a:r>
              <a:rPr lang="en-US" sz="2000" dirty="0" err="1">
                <a:solidFill>
                  <a:srgbClr val="16214B"/>
                </a:solidFill>
              </a:rPr>
              <a:t>Sprache</a:t>
            </a:r>
            <a:r>
              <a:rPr lang="en-US" sz="2000" dirty="0">
                <a:solidFill>
                  <a:srgbClr val="16214B"/>
                </a:solidFill>
              </a:rPr>
              <a:t>, Name, </a:t>
            </a:r>
            <a:r>
              <a:rPr lang="en-US" sz="2000" dirty="0" err="1">
                <a:solidFill>
                  <a:srgbClr val="16214B"/>
                </a:solidFill>
              </a:rPr>
              <a:t>Migrationsgeschichte</a:t>
            </a:r>
            <a:r>
              <a:rPr lang="en-US" sz="2000" dirty="0">
                <a:solidFill>
                  <a:srgbClr val="16214B"/>
                </a:solidFill>
              </a:rPr>
              <a:t>,</a:t>
            </a:r>
            <a:br>
              <a:rPr lang="en-US" sz="2000" dirty="0">
                <a:solidFill>
                  <a:srgbClr val="16214B"/>
                </a:solidFill>
              </a:rPr>
            </a:br>
            <a:r>
              <a:rPr lang="en-US" sz="2000" dirty="0" err="1">
                <a:solidFill>
                  <a:srgbClr val="16214B"/>
                </a:solidFill>
              </a:rPr>
              <a:t>Migrationshintergrund</a:t>
            </a:r>
            <a:r>
              <a:rPr lang="en-US" sz="2000" dirty="0">
                <a:solidFill>
                  <a:srgbClr val="16214B"/>
                </a:solidFill>
              </a:rPr>
              <a:t> </a:t>
            </a:r>
            <a:r>
              <a:rPr lang="en-US" sz="2000" dirty="0" err="1">
                <a:solidFill>
                  <a:srgbClr val="16214B"/>
                </a:solidFill>
              </a:rPr>
              <a:t>usw</a:t>
            </a:r>
            <a:r>
              <a:rPr lang="en-US" sz="2000" dirty="0">
                <a:solidFill>
                  <a:srgbClr val="16214B"/>
                </a:solidFill>
              </a:rPr>
              <a:t>.</a:t>
            </a:r>
            <a:br>
              <a:rPr lang="en-US" sz="2000" dirty="0">
                <a:solidFill>
                  <a:srgbClr val="16214B"/>
                </a:solidFill>
              </a:rPr>
            </a:br>
            <a:endParaRPr dirty="0"/>
          </a:p>
          <a:p>
            <a:pPr>
              <a:lnSpc>
                <a:spcPts val="2800"/>
              </a:lnSpc>
              <a:spcBef>
                <a:spcPts val="0"/>
              </a:spcBef>
              <a:defRPr/>
            </a:pPr>
            <a:r>
              <a:rPr lang="en-US" sz="2000" b="1" dirty="0">
                <a:solidFill>
                  <a:srgbClr val="16214B"/>
                </a:solidFill>
              </a:rPr>
              <a:t>Religion </a:t>
            </a:r>
            <a:r>
              <a:rPr lang="en-US" sz="2000" b="1" dirty="0" err="1">
                <a:solidFill>
                  <a:srgbClr val="16214B"/>
                </a:solidFill>
              </a:rPr>
              <a:t>oder</a:t>
            </a:r>
            <a:r>
              <a:rPr lang="en-US" sz="2000" b="1" dirty="0">
                <a:solidFill>
                  <a:srgbClr val="16214B"/>
                </a:solidFill>
              </a:rPr>
              <a:t> Weltanschauung </a:t>
            </a:r>
            <a:r>
              <a:rPr lang="en-US" sz="2000" dirty="0">
                <a:solidFill>
                  <a:srgbClr val="16214B"/>
                </a:solidFill>
              </a:rPr>
              <a:t>= </a:t>
            </a:r>
            <a:r>
              <a:rPr lang="en-US" sz="2000" dirty="0" err="1">
                <a:solidFill>
                  <a:srgbClr val="16214B"/>
                </a:solidFill>
              </a:rPr>
              <a:t>Religionszugehörigkeit</a:t>
            </a:r>
            <a:r>
              <a:rPr lang="en-US" sz="2000" dirty="0">
                <a:solidFill>
                  <a:srgbClr val="16214B"/>
                </a:solidFill>
              </a:rPr>
              <a:t>, </a:t>
            </a:r>
            <a:r>
              <a:rPr lang="en-US" sz="2000" dirty="0" err="1">
                <a:solidFill>
                  <a:srgbClr val="16214B"/>
                </a:solidFill>
              </a:rPr>
              <a:t>Zugehörigkeit</a:t>
            </a:r>
            <a:r>
              <a:rPr lang="en-US" sz="2000" dirty="0">
                <a:solidFill>
                  <a:srgbClr val="16214B"/>
                </a:solidFill>
              </a:rPr>
              <a:t> </a:t>
            </a:r>
            <a:r>
              <a:rPr lang="en-US" sz="2000" dirty="0" err="1">
                <a:solidFill>
                  <a:srgbClr val="16214B"/>
                </a:solidFill>
              </a:rPr>
              <a:t>zu</a:t>
            </a:r>
            <a:r>
              <a:rPr lang="en-US" sz="2000" dirty="0">
                <a:solidFill>
                  <a:srgbClr val="16214B"/>
                </a:solidFill>
              </a:rPr>
              <a:t> </a:t>
            </a:r>
            <a:r>
              <a:rPr lang="en-US" sz="2000" dirty="0" err="1">
                <a:solidFill>
                  <a:srgbClr val="16214B"/>
                </a:solidFill>
              </a:rPr>
              <a:t>einer</a:t>
            </a:r>
            <a:r>
              <a:rPr lang="en-US" sz="2000" dirty="0">
                <a:solidFill>
                  <a:srgbClr val="16214B"/>
                </a:solidFill>
              </a:rPr>
              <a:t/>
            </a:r>
            <a:br>
              <a:rPr lang="en-US" sz="2000" dirty="0">
                <a:solidFill>
                  <a:srgbClr val="16214B"/>
                </a:solidFill>
              </a:rPr>
            </a:br>
            <a:r>
              <a:rPr lang="en-US" sz="2000" dirty="0">
                <a:solidFill>
                  <a:srgbClr val="16214B"/>
                </a:solidFill>
              </a:rPr>
              <a:t>Weltanschauung, </a:t>
            </a:r>
            <a:r>
              <a:rPr lang="en-US" sz="2000" dirty="0" err="1">
                <a:solidFill>
                  <a:srgbClr val="16214B"/>
                </a:solidFill>
              </a:rPr>
              <a:t>Konfession</a:t>
            </a:r>
            <a:r>
              <a:rPr lang="en-US" sz="2000" dirty="0">
                <a:solidFill>
                  <a:srgbClr val="16214B"/>
                </a:solidFill>
              </a:rPr>
              <a:t>, </a:t>
            </a:r>
            <a:r>
              <a:rPr lang="en-US" sz="2000" dirty="0" err="1">
                <a:solidFill>
                  <a:srgbClr val="16214B"/>
                </a:solidFill>
              </a:rPr>
              <a:t>Atheismus</a:t>
            </a:r>
            <a:r>
              <a:rPr lang="en-US" sz="2000" dirty="0">
                <a:solidFill>
                  <a:srgbClr val="16214B"/>
                </a:solidFill>
              </a:rPr>
              <a:t/>
            </a:r>
            <a:br>
              <a:rPr lang="en-US" sz="2000" dirty="0">
                <a:solidFill>
                  <a:srgbClr val="16214B"/>
                </a:solidFill>
              </a:rPr>
            </a:br>
            <a:endParaRPr dirty="0"/>
          </a:p>
          <a:p>
            <a:pPr>
              <a:lnSpc>
                <a:spcPts val="2800"/>
              </a:lnSpc>
              <a:spcBef>
                <a:spcPts val="0"/>
              </a:spcBef>
              <a:defRPr/>
            </a:pPr>
            <a:r>
              <a:rPr lang="en-US" sz="2000" b="1" dirty="0" err="1">
                <a:solidFill>
                  <a:srgbClr val="16214B"/>
                </a:solidFill>
              </a:rPr>
              <a:t>Sexuelle</a:t>
            </a:r>
            <a:r>
              <a:rPr lang="en-US" sz="2000" b="1" dirty="0">
                <a:solidFill>
                  <a:srgbClr val="16214B"/>
                </a:solidFill>
              </a:rPr>
              <a:t> </a:t>
            </a:r>
            <a:r>
              <a:rPr lang="en-US" sz="2000" b="1" dirty="0" err="1">
                <a:solidFill>
                  <a:srgbClr val="16214B"/>
                </a:solidFill>
              </a:rPr>
              <a:t>Orientierung</a:t>
            </a:r>
            <a:r>
              <a:rPr lang="en-US" sz="2000" b="1" dirty="0">
                <a:solidFill>
                  <a:srgbClr val="16214B"/>
                </a:solidFill>
              </a:rPr>
              <a:t>  </a:t>
            </a:r>
            <a:r>
              <a:rPr lang="en-US" sz="2000" dirty="0">
                <a:solidFill>
                  <a:srgbClr val="16214B"/>
                </a:solidFill>
              </a:rPr>
              <a:t>= </a:t>
            </a:r>
            <a:r>
              <a:rPr lang="en-US" sz="2000" dirty="0" err="1">
                <a:solidFill>
                  <a:srgbClr val="16214B"/>
                </a:solidFill>
              </a:rPr>
              <a:t>schwul</a:t>
            </a:r>
            <a:r>
              <a:rPr lang="en-US" sz="2000" dirty="0">
                <a:solidFill>
                  <a:srgbClr val="16214B"/>
                </a:solidFill>
              </a:rPr>
              <a:t>, </a:t>
            </a:r>
            <a:r>
              <a:rPr lang="en-US" sz="2000" dirty="0" err="1">
                <a:solidFill>
                  <a:srgbClr val="16214B"/>
                </a:solidFill>
              </a:rPr>
              <a:t>lesbisch</a:t>
            </a:r>
            <a:r>
              <a:rPr lang="en-US" sz="2000" dirty="0">
                <a:solidFill>
                  <a:srgbClr val="16214B"/>
                </a:solidFill>
              </a:rPr>
              <a:t>, </a:t>
            </a:r>
            <a:r>
              <a:rPr lang="en-US" sz="2000" dirty="0" err="1">
                <a:solidFill>
                  <a:srgbClr val="16214B"/>
                </a:solidFill>
              </a:rPr>
              <a:t>bisexuell</a:t>
            </a:r>
            <a:r>
              <a:rPr lang="en-US" sz="2000" dirty="0">
                <a:solidFill>
                  <a:srgbClr val="16214B"/>
                </a:solidFill>
              </a:rPr>
              <a:t>, etc.</a:t>
            </a:r>
            <a:br>
              <a:rPr lang="en-US" sz="2000" dirty="0">
                <a:solidFill>
                  <a:srgbClr val="16214B"/>
                </a:solidFill>
              </a:rPr>
            </a:br>
            <a:endParaRPr dirty="0"/>
          </a:p>
        </p:txBody>
      </p:sp>
      <p:sp>
        <p:nvSpPr>
          <p:cNvPr id="7" name="TextBox 7"/>
          <p:cNvSpPr txBox="1"/>
          <p:nvPr/>
        </p:nvSpPr>
        <p:spPr bwMode="auto">
          <a:xfrm>
            <a:off x="6248400" y="9400921"/>
            <a:ext cx="8933679" cy="193964"/>
          </a:xfrm>
          <a:prstGeom prst="rect">
            <a:avLst/>
          </a:prstGeom>
        </p:spPr>
        <p:txBody>
          <a:bodyPr lIns="0" tIns="0" rIns="0" bIns="0" rtlCol="0" anchor="t">
            <a:spAutoFit/>
          </a:bodyPr>
          <a:lstStyle/>
          <a:p>
            <a:pPr>
              <a:lnSpc>
                <a:spcPts val="1680"/>
              </a:lnSpc>
              <a:defRPr/>
            </a:pPr>
            <a:r>
              <a:rPr lang="en-US" sz="900">
                <a:solidFill>
                  <a:srgbClr val="000000"/>
                </a:solidFill>
                <a:latin typeface="Canva Sans"/>
              </a:rPr>
              <a:t>Quelle: Marcus Osei &amp; Hartmut Reiners, ARIC-NRW e.V., Seminarreihe zur Antidiskriminierungsarbeit für Bundesverband Netzwerke von Mirgant*innenorganisationen (NeMO)</a:t>
            </a:r>
            <a:endParaRPr lang="en-US" sz="900"/>
          </a:p>
        </p:txBody>
      </p:sp>
      <p:cxnSp>
        <p:nvCxnSpPr>
          <p:cNvPr id="8" name="Straight Connector 7"/>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p:blipFill>
        <p:spPr bwMode="auto">
          <a:xfrm>
            <a:off x="14401803" y="8210312"/>
            <a:ext cx="3886197" cy="20766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1485492" y="880064"/>
            <a:ext cx="13105981" cy="2582827"/>
            <a:chOff x="0" y="103271"/>
            <a:chExt cx="17474642" cy="3443769"/>
          </a:xfrm>
        </p:grpSpPr>
        <p:sp>
          <p:nvSpPr>
            <p:cNvPr id="3" name="TextBox 3"/>
            <p:cNvSpPr txBox="1"/>
            <p:nvPr/>
          </p:nvSpPr>
          <p:spPr bwMode="auto">
            <a:xfrm>
              <a:off x="0" y="103271"/>
              <a:ext cx="17474642" cy="1925656"/>
            </a:xfrm>
            <a:prstGeom prst="rect">
              <a:avLst/>
            </a:prstGeom>
            <a:grpFill/>
          </p:spPr>
          <p:txBody>
            <a:bodyPr lIns="0" tIns="0" rIns="0" bIns="0" rtlCol="0" anchor="t">
              <a:spAutoFit/>
            </a:bodyPr>
            <a:lstStyle/>
            <a:p>
              <a:pPr algn="ctr">
                <a:lnSpc>
                  <a:spcPts val="5472"/>
                </a:lnSpc>
                <a:defRPr/>
              </a:pPr>
              <a:r>
                <a:rPr lang="en-US" sz="6200">
                  <a:solidFill>
                    <a:srgbClr val="0C45A6"/>
                  </a:solidFill>
                </a:rPr>
                <a:t>STRUKTURELLE DISKRIMINIERUNG</a:t>
              </a:r>
              <a:br>
                <a:rPr lang="en-US" sz="6200">
                  <a:solidFill>
                    <a:srgbClr val="0C45A6"/>
                  </a:solidFill>
                </a:rPr>
              </a:br>
              <a:endParaRPr/>
            </a:p>
          </p:txBody>
        </p:sp>
        <p:sp>
          <p:nvSpPr>
            <p:cNvPr id="4" name="AutoShape 4"/>
            <p:cNvSpPr/>
            <p:nvPr/>
          </p:nvSpPr>
          <p:spPr bwMode="auto">
            <a:xfrm>
              <a:off x="8243262" y="1972604"/>
              <a:ext cx="988118" cy="136547"/>
            </a:xfrm>
            <a:prstGeom prst="rect">
              <a:avLst/>
            </a:prstGeom>
            <a:solidFill>
              <a:srgbClr val="0C45A6"/>
            </a:solidFill>
          </p:spPr>
        </p:sp>
        <p:sp>
          <p:nvSpPr>
            <p:cNvPr id="5" name="TextBox 5"/>
            <p:cNvSpPr txBox="1"/>
            <p:nvPr/>
          </p:nvSpPr>
          <p:spPr bwMode="auto">
            <a:xfrm>
              <a:off x="0" y="3002327"/>
              <a:ext cx="17474642" cy="544713"/>
            </a:xfrm>
            <a:prstGeom prst="rect">
              <a:avLst/>
            </a:prstGeom>
            <a:grpFill/>
          </p:spPr>
          <p:txBody>
            <a:bodyPr lIns="0" tIns="0" rIns="0" bIns="0" rtlCol="0" anchor="t">
              <a:spAutoFit/>
            </a:bodyPr>
            <a:lstStyle/>
            <a:p>
              <a:pPr>
                <a:lnSpc>
                  <a:spcPts val="3544"/>
                </a:lnSpc>
                <a:defRPr/>
              </a:pPr>
              <a:endParaRPr/>
            </a:p>
          </p:txBody>
        </p:sp>
      </p:grpSp>
      <p:sp>
        <p:nvSpPr>
          <p:cNvPr id="8" name="TextBox 8"/>
          <p:cNvSpPr txBox="1"/>
          <p:nvPr/>
        </p:nvSpPr>
        <p:spPr bwMode="auto">
          <a:xfrm>
            <a:off x="587829" y="2437266"/>
            <a:ext cx="8855393" cy="1412181"/>
          </a:xfrm>
          <a:prstGeom prst="rect">
            <a:avLst/>
          </a:prstGeom>
        </p:spPr>
        <p:txBody>
          <a:bodyPr lIns="0" tIns="0" rIns="0" bIns="0" rtlCol="0" anchor="t">
            <a:spAutoFit/>
          </a:bodyPr>
          <a:lstStyle/>
          <a:p>
            <a:pPr>
              <a:lnSpc>
                <a:spcPts val="2800"/>
              </a:lnSpc>
              <a:spcBef>
                <a:spcPts val="0"/>
              </a:spcBef>
              <a:defRPr/>
            </a:pPr>
            <a:r>
              <a:rPr lang="en-US" sz="2000" b="1">
                <a:solidFill>
                  <a:srgbClr val="000000"/>
                </a:solidFill>
              </a:rPr>
              <a:t>Strukturell</a:t>
            </a:r>
            <a:endParaRPr b="1"/>
          </a:p>
          <a:p>
            <a:pPr algn="just">
              <a:lnSpc>
                <a:spcPts val="2800"/>
              </a:lnSpc>
              <a:defRPr/>
            </a:pPr>
            <a:r>
              <a:rPr lang="en-US" sz="2000">
                <a:solidFill>
                  <a:srgbClr val="000000"/>
                </a:solidFill>
                <a:latin typeface="+mj-lt"/>
              </a:rPr>
              <a:t>Ungleichheiten entstehen durch das soziale System, durch Normen und politsche und wirtschaftlich Strukturen. Diese </a:t>
            </a:r>
            <a:r>
              <a:rPr lang="de-AT" sz="2000" i="0" u="none" strike="noStrike">
                <a:solidFill>
                  <a:srgbClr val="000000"/>
                </a:solidFill>
                <a:latin typeface="+mj-lt"/>
              </a:rPr>
              <a:t>haben einen Einfluss auf Organisationen </a:t>
            </a:r>
            <a:r>
              <a:rPr lang="de-AT" sz="2000">
                <a:solidFill>
                  <a:srgbClr val="000000"/>
                </a:solidFill>
                <a:latin typeface="+mj-lt"/>
              </a:rPr>
              <a:t>und</a:t>
            </a:r>
            <a:r>
              <a:rPr lang="de-AT" sz="2000" i="0" u="none" strike="noStrike">
                <a:solidFill>
                  <a:srgbClr val="000000"/>
                </a:solidFill>
                <a:latin typeface="+mj-lt"/>
              </a:rPr>
              <a:t> führen zu festgefahrenen Gewohnheiten und etablierten Handlungsmustern.</a:t>
            </a:r>
            <a:endParaRPr lang="en-US" sz="2000">
              <a:solidFill>
                <a:srgbClr val="000000"/>
              </a:solidFill>
              <a:latin typeface="+mj-lt"/>
            </a:endParaRPr>
          </a:p>
        </p:txBody>
      </p:sp>
      <p:sp>
        <p:nvSpPr>
          <p:cNvPr id="9" name="TextBox 9"/>
          <p:cNvSpPr txBox="1"/>
          <p:nvPr/>
        </p:nvSpPr>
        <p:spPr bwMode="auto">
          <a:xfrm>
            <a:off x="587829" y="3784811"/>
            <a:ext cx="8409214" cy="6133987"/>
          </a:xfrm>
          <a:prstGeom prst="rect">
            <a:avLst/>
          </a:prstGeom>
        </p:spPr>
        <p:txBody>
          <a:bodyPr lIns="0" tIns="0" rIns="0" bIns="0" rtlCol="0" anchor="t">
            <a:spAutoFit/>
          </a:bodyPr>
          <a:lstStyle/>
          <a:p>
            <a:pPr>
              <a:lnSpc>
                <a:spcPts val="2419"/>
              </a:lnSpc>
              <a:defRPr/>
            </a:pPr>
            <a:endParaRPr dirty="0"/>
          </a:p>
          <a:p>
            <a:pPr>
              <a:lnSpc>
                <a:spcPts val="2419"/>
              </a:lnSpc>
              <a:defRPr/>
            </a:pPr>
            <a:r>
              <a:rPr lang="en-US" sz="2000" b="1" dirty="0">
                <a:solidFill>
                  <a:srgbClr val="000000"/>
                </a:solidFill>
              </a:rPr>
              <a:t>Ein </a:t>
            </a:r>
            <a:r>
              <a:rPr lang="en-US" sz="2000" b="1" dirty="0" err="1">
                <a:solidFill>
                  <a:srgbClr val="000000"/>
                </a:solidFill>
              </a:rPr>
              <a:t>sehr</a:t>
            </a:r>
            <a:r>
              <a:rPr lang="en-US" sz="2000" b="1" dirty="0">
                <a:solidFill>
                  <a:srgbClr val="000000"/>
                </a:solidFill>
              </a:rPr>
              <a:t> </a:t>
            </a:r>
            <a:r>
              <a:rPr lang="en-US" sz="2000" b="1" dirty="0" err="1">
                <a:solidFill>
                  <a:srgbClr val="000000"/>
                </a:solidFill>
              </a:rPr>
              <a:t>wichtiges</a:t>
            </a:r>
            <a:r>
              <a:rPr lang="en-US" sz="2000" b="1" dirty="0">
                <a:solidFill>
                  <a:srgbClr val="000000"/>
                </a:solidFill>
              </a:rPr>
              <a:t> </a:t>
            </a:r>
            <a:r>
              <a:rPr lang="en-US" sz="2000" b="1" dirty="0" err="1">
                <a:solidFill>
                  <a:srgbClr val="000000"/>
                </a:solidFill>
              </a:rPr>
              <a:t>Konzept</a:t>
            </a:r>
            <a:r>
              <a:rPr lang="en-US" sz="2000" b="1" dirty="0">
                <a:solidFill>
                  <a:srgbClr val="000000"/>
                </a:solidFill>
              </a:rPr>
              <a:t> </a:t>
            </a:r>
            <a:r>
              <a:rPr lang="en-US" sz="2000" b="1" dirty="0" err="1">
                <a:solidFill>
                  <a:srgbClr val="000000"/>
                </a:solidFill>
              </a:rPr>
              <a:t>ist</a:t>
            </a:r>
            <a:r>
              <a:rPr lang="en-US" sz="2000" b="1" dirty="0">
                <a:solidFill>
                  <a:srgbClr val="000000"/>
                </a:solidFill>
              </a:rPr>
              <a:t> </a:t>
            </a:r>
            <a:r>
              <a:rPr lang="en-US" sz="2000" b="1" dirty="0" err="1">
                <a:solidFill>
                  <a:srgbClr val="000000"/>
                </a:solidFill>
              </a:rPr>
              <a:t>soziale</a:t>
            </a:r>
            <a:r>
              <a:rPr lang="en-US" sz="2000" b="1" dirty="0">
                <a:solidFill>
                  <a:srgbClr val="000000"/>
                </a:solidFill>
              </a:rPr>
              <a:t> </a:t>
            </a:r>
            <a:r>
              <a:rPr lang="en-US" sz="2000" b="1" dirty="0" err="1">
                <a:solidFill>
                  <a:srgbClr val="000000"/>
                </a:solidFill>
              </a:rPr>
              <a:t>Gerechtigkeit</a:t>
            </a:r>
            <a:r>
              <a:rPr lang="en-US" sz="2000" b="1" dirty="0">
                <a:solidFill>
                  <a:srgbClr val="000000"/>
                </a:solidFill>
              </a:rPr>
              <a:t/>
            </a:r>
            <a:br>
              <a:rPr lang="en-US" sz="2000" b="1" dirty="0">
                <a:solidFill>
                  <a:srgbClr val="000000"/>
                </a:solidFill>
              </a:rPr>
            </a:br>
            <a:r>
              <a:rPr lang="en-US" sz="2000" dirty="0">
                <a:solidFill>
                  <a:srgbClr val="000000"/>
                </a:solidFill>
              </a:rPr>
              <a:t>"Der </a:t>
            </a:r>
            <a:r>
              <a:rPr lang="en-US" sz="2000" dirty="0" err="1">
                <a:solidFill>
                  <a:srgbClr val="000000"/>
                </a:solidFill>
              </a:rPr>
              <a:t>Begriff</a:t>
            </a:r>
            <a:r>
              <a:rPr lang="en-US" sz="2000" dirty="0">
                <a:solidFill>
                  <a:srgbClr val="000000"/>
                </a:solidFill>
              </a:rPr>
              <a:t> </a:t>
            </a:r>
            <a:r>
              <a:rPr lang="en-US" sz="2000" dirty="0" err="1">
                <a:solidFill>
                  <a:srgbClr val="000000"/>
                </a:solidFill>
              </a:rPr>
              <a:t>soziale</a:t>
            </a:r>
            <a:r>
              <a:rPr lang="en-US" sz="2000" dirty="0">
                <a:solidFill>
                  <a:srgbClr val="000000"/>
                </a:solidFill>
              </a:rPr>
              <a:t> </a:t>
            </a:r>
            <a:r>
              <a:rPr lang="en-US" sz="2000" dirty="0" err="1">
                <a:solidFill>
                  <a:srgbClr val="000000"/>
                </a:solidFill>
              </a:rPr>
              <a:t>Gerechtigkeit</a:t>
            </a:r>
            <a:r>
              <a:rPr lang="en-US" sz="2000" dirty="0">
                <a:solidFill>
                  <a:srgbClr val="000000"/>
                </a:solidFill>
              </a:rPr>
              <a:t> </a:t>
            </a:r>
            <a:r>
              <a:rPr lang="en-US" sz="2000" dirty="0" err="1">
                <a:solidFill>
                  <a:srgbClr val="000000"/>
                </a:solidFill>
              </a:rPr>
              <a:t>bezieht</a:t>
            </a:r>
            <a:r>
              <a:rPr lang="en-US" sz="2000" dirty="0">
                <a:solidFill>
                  <a:srgbClr val="000000"/>
                </a:solidFill>
              </a:rPr>
              <a:t> </a:t>
            </a:r>
            <a:r>
              <a:rPr lang="en-US" sz="2000" dirty="0" err="1">
                <a:solidFill>
                  <a:srgbClr val="000000"/>
                </a:solidFill>
              </a:rPr>
              <a:t>sich</a:t>
            </a:r>
            <a:r>
              <a:rPr lang="en-US" sz="2000" dirty="0">
                <a:solidFill>
                  <a:srgbClr val="000000"/>
                </a:solidFill>
              </a:rPr>
              <a:t> auf </a:t>
            </a:r>
            <a:r>
              <a:rPr lang="en-US" sz="2000" dirty="0" err="1">
                <a:solidFill>
                  <a:srgbClr val="000000"/>
                </a:solidFill>
              </a:rPr>
              <a:t>eine</a:t>
            </a:r>
            <a:r>
              <a:rPr lang="en-US" sz="2000" dirty="0">
                <a:solidFill>
                  <a:srgbClr val="000000"/>
                </a:solidFill>
              </a:rPr>
              <a:t> </a:t>
            </a:r>
            <a:r>
              <a:rPr lang="en-US" sz="2000" dirty="0" err="1">
                <a:solidFill>
                  <a:srgbClr val="000000"/>
                </a:solidFill>
              </a:rPr>
              <a:t>spezifische</a:t>
            </a:r>
            <a:r>
              <a:rPr lang="en-US" sz="2000" dirty="0">
                <a:solidFill>
                  <a:srgbClr val="000000"/>
                </a:solidFill>
              </a:rPr>
              <a:t> </a:t>
            </a:r>
            <a:r>
              <a:rPr lang="en-US" sz="2000" dirty="0" err="1">
                <a:solidFill>
                  <a:srgbClr val="000000"/>
                </a:solidFill>
              </a:rPr>
              <a:t>Denkweise</a:t>
            </a:r>
            <a:r>
              <a:rPr lang="en-US" sz="2000" dirty="0">
                <a:solidFill>
                  <a:srgbClr val="000000"/>
                </a:solidFill>
              </a:rPr>
              <a:t> </a:t>
            </a:r>
            <a:r>
              <a:rPr lang="en-US" sz="2000" dirty="0" err="1">
                <a:solidFill>
                  <a:srgbClr val="000000"/>
                </a:solidFill>
              </a:rPr>
              <a:t>über</a:t>
            </a:r>
            <a:r>
              <a:rPr lang="en-US" sz="2000" dirty="0">
                <a:solidFill>
                  <a:srgbClr val="000000"/>
                </a:solidFill>
              </a:rPr>
              <a:t> </a:t>
            </a:r>
            <a:r>
              <a:rPr lang="en-US" sz="2000" dirty="0" err="1">
                <a:solidFill>
                  <a:srgbClr val="000000"/>
                </a:solidFill>
              </a:rPr>
              <a:t>Gerechtigkeit</a:t>
            </a:r>
            <a:r>
              <a:rPr lang="en-US" sz="2000" dirty="0">
                <a:solidFill>
                  <a:srgbClr val="000000"/>
                </a:solidFill>
              </a:rPr>
              <a:t>, die </a:t>
            </a:r>
            <a:r>
              <a:rPr lang="en-US" sz="2000" dirty="0" err="1">
                <a:solidFill>
                  <a:srgbClr val="000000"/>
                </a:solidFill>
              </a:rPr>
              <a:t>gleichzeitig</a:t>
            </a:r>
            <a:r>
              <a:rPr lang="en-US" sz="2000" dirty="0">
                <a:solidFill>
                  <a:srgbClr val="000000"/>
                </a:solidFill>
              </a:rPr>
              <a:t> die </a:t>
            </a:r>
            <a:r>
              <a:rPr lang="en-US" sz="2000" dirty="0" err="1">
                <a:solidFill>
                  <a:srgbClr val="000000"/>
                </a:solidFill>
              </a:rPr>
              <a:t>Verteilung</a:t>
            </a:r>
            <a:r>
              <a:rPr lang="en-US" sz="2000" dirty="0">
                <a:solidFill>
                  <a:srgbClr val="000000"/>
                </a:solidFill>
              </a:rPr>
              <a:t>, </a:t>
            </a:r>
            <a:r>
              <a:rPr lang="en-US" sz="2000" dirty="0" err="1">
                <a:solidFill>
                  <a:srgbClr val="000000"/>
                </a:solidFill>
              </a:rPr>
              <a:t>Anerkennung</a:t>
            </a:r>
            <a:r>
              <a:rPr lang="en-US" sz="2000" dirty="0">
                <a:solidFill>
                  <a:srgbClr val="000000"/>
                </a:solidFill>
              </a:rPr>
              <a:t>, </a:t>
            </a:r>
            <a:r>
              <a:rPr lang="en-US" sz="2000" dirty="0" err="1">
                <a:solidFill>
                  <a:srgbClr val="000000"/>
                </a:solidFill>
              </a:rPr>
              <a:t>Ermächtigung</a:t>
            </a:r>
            <a:r>
              <a:rPr lang="en-US" sz="2000" dirty="0">
                <a:solidFill>
                  <a:srgbClr val="000000"/>
                </a:solidFill>
              </a:rPr>
              <a:t> und </a:t>
            </a:r>
            <a:r>
              <a:rPr lang="en-US" sz="2000" dirty="0" err="1">
                <a:solidFill>
                  <a:srgbClr val="000000"/>
                </a:solidFill>
              </a:rPr>
              <a:t>Verwirklichung</a:t>
            </a:r>
            <a:r>
              <a:rPr lang="en-US" sz="2000" dirty="0">
                <a:solidFill>
                  <a:srgbClr val="000000"/>
                </a:solidFill>
              </a:rPr>
              <a:t> von </a:t>
            </a:r>
            <a:r>
              <a:rPr lang="en-US" sz="2000" dirty="0" err="1">
                <a:solidFill>
                  <a:srgbClr val="000000"/>
                </a:solidFill>
              </a:rPr>
              <a:t>Rechten</a:t>
            </a:r>
            <a:r>
              <a:rPr lang="en-US" sz="2000" dirty="0">
                <a:solidFill>
                  <a:srgbClr val="000000"/>
                </a:solidFill>
              </a:rPr>
              <a:t> </a:t>
            </a:r>
            <a:r>
              <a:rPr lang="en-US" sz="2000" dirty="0" err="1">
                <a:solidFill>
                  <a:srgbClr val="000000"/>
                </a:solidFill>
              </a:rPr>
              <a:t>berücksichtigt</a:t>
            </a:r>
            <a:r>
              <a:rPr lang="en-US" sz="2000" dirty="0">
                <a:solidFill>
                  <a:srgbClr val="000000"/>
                </a:solidFill>
              </a:rPr>
              <a:t>.”</a:t>
            </a:r>
            <a:endParaRPr dirty="0"/>
          </a:p>
          <a:p>
            <a:pPr>
              <a:lnSpc>
                <a:spcPts val="2419"/>
              </a:lnSpc>
              <a:defRPr/>
            </a:pPr>
            <a:endParaRPr lang="en-US" sz="2000" dirty="0">
              <a:solidFill>
                <a:srgbClr val="000000"/>
              </a:solidFill>
            </a:endParaRPr>
          </a:p>
          <a:p>
            <a:pPr>
              <a:lnSpc>
                <a:spcPts val="2419"/>
              </a:lnSpc>
              <a:defRPr/>
            </a:pPr>
            <a:r>
              <a:rPr lang="en-US" sz="2000" dirty="0">
                <a:solidFill>
                  <a:srgbClr val="000000"/>
                </a:solidFill>
              </a:rPr>
              <a:t>(S. 24, Leah Carola </a:t>
            </a:r>
            <a:r>
              <a:rPr lang="en-US" sz="2000" dirty="0" err="1">
                <a:solidFill>
                  <a:srgbClr val="000000"/>
                </a:solidFill>
              </a:rPr>
              <a:t>Czollek</a:t>
            </a:r>
            <a:r>
              <a:rPr lang="en-US" sz="2000" dirty="0">
                <a:solidFill>
                  <a:srgbClr val="000000"/>
                </a:solidFill>
              </a:rPr>
              <a:t> et al., </a:t>
            </a:r>
            <a:r>
              <a:rPr lang="en-US" sz="2000" dirty="0" err="1">
                <a:solidFill>
                  <a:srgbClr val="000000"/>
                </a:solidFill>
              </a:rPr>
              <a:t>Praxishandbuch</a:t>
            </a:r>
            <a:r>
              <a:rPr lang="en-US" sz="2000" dirty="0">
                <a:solidFill>
                  <a:srgbClr val="000000"/>
                </a:solidFill>
              </a:rPr>
              <a:t/>
            </a:r>
            <a:br>
              <a:rPr lang="en-US" sz="2000" dirty="0">
                <a:solidFill>
                  <a:srgbClr val="000000"/>
                </a:solidFill>
              </a:rPr>
            </a:br>
            <a:r>
              <a:rPr lang="en-US" sz="2000" dirty="0">
                <a:solidFill>
                  <a:srgbClr val="000000"/>
                </a:solidFill>
              </a:rPr>
              <a:t>Social Justice und Diversity - </a:t>
            </a:r>
            <a:r>
              <a:rPr lang="en-US" sz="2000" dirty="0" err="1">
                <a:solidFill>
                  <a:srgbClr val="000000"/>
                </a:solidFill>
              </a:rPr>
              <a:t>Theorien</a:t>
            </a:r>
            <a:r>
              <a:rPr lang="en-US" sz="2000" dirty="0">
                <a:solidFill>
                  <a:srgbClr val="000000"/>
                </a:solidFill>
              </a:rPr>
              <a:t>, Training, </a:t>
            </a:r>
            <a:r>
              <a:rPr lang="en-US" sz="2000" dirty="0" err="1">
                <a:solidFill>
                  <a:srgbClr val="000000"/>
                </a:solidFill>
              </a:rPr>
              <a:t>Methoden</a:t>
            </a:r>
            <a:r>
              <a:rPr lang="en-US" sz="2000" dirty="0">
                <a:solidFill>
                  <a:srgbClr val="000000"/>
                </a:solidFill>
              </a:rPr>
              <a:t>, </a:t>
            </a:r>
            <a:r>
              <a:rPr lang="en-US" sz="2000" dirty="0" err="1">
                <a:solidFill>
                  <a:srgbClr val="000000"/>
                </a:solidFill>
              </a:rPr>
              <a:t>Übungen</a:t>
            </a:r>
            <a:r>
              <a:rPr lang="en-US" sz="2000" dirty="0">
                <a:solidFill>
                  <a:srgbClr val="000000"/>
                </a:solidFill>
              </a:rPr>
              <a:t>.</a:t>
            </a:r>
            <a:br>
              <a:rPr lang="en-US" sz="2000" dirty="0">
                <a:solidFill>
                  <a:srgbClr val="000000"/>
                </a:solidFill>
              </a:rPr>
            </a:br>
            <a:r>
              <a:rPr lang="en-US" sz="2000" dirty="0">
                <a:solidFill>
                  <a:srgbClr val="000000"/>
                </a:solidFill>
              </a:rPr>
              <a:t>2., </a:t>
            </a:r>
            <a:r>
              <a:rPr lang="en-US" sz="2000" dirty="0" err="1">
                <a:solidFill>
                  <a:srgbClr val="000000"/>
                </a:solidFill>
              </a:rPr>
              <a:t>vollständig</a:t>
            </a:r>
            <a:r>
              <a:rPr lang="en-US" sz="2000" dirty="0">
                <a:solidFill>
                  <a:srgbClr val="000000"/>
                </a:solidFill>
              </a:rPr>
              <a:t> </a:t>
            </a:r>
            <a:r>
              <a:rPr lang="en-US" sz="2000" dirty="0" err="1">
                <a:solidFill>
                  <a:srgbClr val="000000"/>
                </a:solidFill>
              </a:rPr>
              <a:t>überarbeitete</a:t>
            </a:r>
            <a:r>
              <a:rPr lang="en-US" sz="2000" dirty="0">
                <a:solidFill>
                  <a:srgbClr val="000000"/>
                </a:solidFill>
              </a:rPr>
              <a:t> und </a:t>
            </a:r>
            <a:r>
              <a:rPr lang="en-US" sz="2000" dirty="0" err="1">
                <a:solidFill>
                  <a:srgbClr val="000000"/>
                </a:solidFill>
              </a:rPr>
              <a:t>erweiterte</a:t>
            </a:r>
            <a:r>
              <a:rPr lang="en-US" sz="2000" dirty="0">
                <a:solidFill>
                  <a:srgbClr val="000000"/>
                </a:solidFill>
              </a:rPr>
              <a:t> </a:t>
            </a:r>
            <a:r>
              <a:rPr lang="en-US" sz="2000" dirty="0" err="1">
                <a:solidFill>
                  <a:srgbClr val="000000"/>
                </a:solidFill>
              </a:rPr>
              <a:t>Auflage</a:t>
            </a:r>
            <a:r>
              <a:rPr lang="en-US" sz="2000" dirty="0">
                <a:solidFill>
                  <a:srgbClr val="000000"/>
                </a:solidFill>
              </a:rPr>
              <a:t>, 2019, </a:t>
            </a:r>
            <a:r>
              <a:rPr lang="en-US" sz="2000" dirty="0" err="1">
                <a:solidFill>
                  <a:srgbClr val="000000"/>
                </a:solidFill>
              </a:rPr>
              <a:t>Beltz</a:t>
            </a:r>
            <a:r>
              <a:rPr lang="en-US" sz="2000" dirty="0">
                <a:solidFill>
                  <a:srgbClr val="000000"/>
                </a:solidFill>
              </a:rPr>
              <a:t> </a:t>
            </a:r>
            <a:r>
              <a:rPr lang="en-US" sz="2000" dirty="0" err="1">
                <a:solidFill>
                  <a:srgbClr val="000000"/>
                </a:solidFill>
              </a:rPr>
              <a:t>Juventa</a:t>
            </a:r>
            <a:r>
              <a:rPr lang="en-US" sz="2000" dirty="0">
                <a:solidFill>
                  <a:srgbClr val="000000"/>
                </a:solidFill>
              </a:rPr>
              <a:t>) </a:t>
            </a:r>
            <a:r>
              <a:rPr lang="en-US" sz="2000" b="1" dirty="0">
                <a:solidFill>
                  <a:srgbClr val="000000"/>
                </a:solidFill>
              </a:rPr>
              <a:t/>
            </a:r>
            <a:br>
              <a:rPr lang="en-US" sz="2000" b="1" dirty="0">
                <a:solidFill>
                  <a:srgbClr val="000000"/>
                </a:solidFill>
              </a:rPr>
            </a:br>
            <a:endParaRPr lang="en-US" sz="2000" dirty="0">
              <a:solidFill>
                <a:srgbClr val="000000"/>
              </a:solidFill>
            </a:endParaRPr>
          </a:p>
          <a:p>
            <a:pPr>
              <a:lnSpc>
                <a:spcPts val="2419"/>
              </a:lnSpc>
              <a:defRPr/>
            </a:pPr>
            <a:r>
              <a:rPr lang="en-US" sz="2000" b="1" dirty="0" err="1">
                <a:solidFill>
                  <a:srgbClr val="000000"/>
                </a:solidFill>
              </a:rPr>
              <a:t>Empfohlene</a:t>
            </a:r>
            <a:r>
              <a:rPr lang="en-US" sz="2000" b="1" dirty="0">
                <a:solidFill>
                  <a:srgbClr val="000000"/>
                </a:solidFill>
              </a:rPr>
              <a:t> </a:t>
            </a:r>
            <a:r>
              <a:rPr lang="en-US" sz="2000" b="1" dirty="0" err="1">
                <a:solidFill>
                  <a:srgbClr val="000000"/>
                </a:solidFill>
              </a:rPr>
              <a:t>Autor:innen</a:t>
            </a:r>
            <a:r>
              <a:rPr lang="en-US" sz="2000" b="1" dirty="0">
                <a:solidFill>
                  <a:srgbClr val="000000"/>
                </a:solidFill>
              </a:rPr>
              <a:t>: </a:t>
            </a:r>
            <a:br>
              <a:rPr lang="en-US" sz="2000" b="1" dirty="0">
                <a:solidFill>
                  <a:srgbClr val="000000"/>
                </a:solidFill>
              </a:rPr>
            </a:br>
            <a:r>
              <a:rPr lang="en-US" sz="2000" dirty="0">
                <a:solidFill>
                  <a:srgbClr val="000000"/>
                </a:solidFill>
              </a:rPr>
              <a:t>Leah Carola </a:t>
            </a:r>
            <a:r>
              <a:rPr lang="en-US" sz="2000" dirty="0" err="1">
                <a:solidFill>
                  <a:srgbClr val="000000"/>
                </a:solidFill>
              </a:rPr>
              <a:t>Czollek</a:t>
            </a:r>
            <a:r>
              <a:rPr lang="en-US" sz="2000" dirty="0">
                <a:solidFill>
                  <a:srgbClr val="000000"/>
                </a:solidFill>
              </a:rPr>
              <a:t> et al.: </a:t>
            </a:r>
            <a:r>
              <a:rPr lang="en-US" sz="2000" dirty="0" err="1">
                <a:solidFill>
                  <a:srgbClr val="000000"/>
                </a:solidFill>
              </a:rPr>
              <a:t>Praxishandbuch</a:t>
            </a:r>
            <a:r>
              <a:rPr lang="en-US" sz="2000" dirty="0">
                <a:solidFill>
                  <a:srgbClr val="000000"/>
                </a:solidFill>
              </a:rPr>
              <a:t/>
            </a:r>
            <a:br>
              <a:rPr lang="en-US" sz="2000" dirty="0">
                <a:solidFill>
                  <a:srgbClr val="000000"/>
                </a:solidFill>
              </a:rPr>
            </a:br>
            <a:r>
              <a:rPr lang="en-US" sz="2000" dirty="0">
                <a:solidFill>
                  <a:srgbClr val="000000"/>
                </a:solidFill>
              </a:rPr>
              <a:t>Social Justice und Diversity </a:t>
            </a:r>
            <a:r>
              <a:rPr lang="en-US" sz="2000" dirty="0" err="1">
                <a:solidFill>
                  <a:srgbClr val="000000"/>
                </a:solidFill>
              </a:rPr>
              <a:t>Theorien</a:t>
            </a:r>
            <a:r>
              <a:rPr lang="en-US" sz="2000" dirty="0">
                <a:solidFill>
                  <a:srgbClr val="000000"/>
                </a:solidFill>
              </a:rPr>
              <a:t>, Training, </a:t>
            </a:r>
            <a:r>
              <a:rPr lang="en-US" sz="2000" dirty="0" err="1">
                <a:solidFill>
                  <a:srgbClr val="000000"/>
                </a:solidFill>
              </a:rPr>
              <a:t>Methoden</a:t>
            </a:r>
            <a:r>
              <a:rPr lang="en-US" sz="2000" dirty="0">
                <a:solidFill>
                  <a:srgbClr val="000000"/>
                </a:solidFill>
              </a:rPr>
              <a:t/>
            </a:r>
            <a:br>
              <a:rPr lang="en-US" sz="2000" dirty="0">
                <a:solidFill>
                  <a:srgbClr val="000000"/>
                </a:solidFill>
              </a:rPr>
            </a:br>
            <a:r>
              <a:rPr lang="en-US" sz="2000" dirty="0">
                <a:solidFill>
                  <a:srgbClr val="000000"/>
                </a:solidFill>
              </a:rPr>
              <a:t>Iris Marion Young: Justice and the Politics of Difference</a:t>
            </a:r>
            <a:br>
              <a:rPr lang="en-US" sz="2000" dirty="0">
                <a:solidFill>
                  <a:srgbClr val="000000"/>
                </a:solidFill>
              </a:rPr>
            </a:br>
            <a:r>
              <a:rPr lang="en-US" sz="2000" dirty="0">
                <a:solidFill>
                  <a:srgbClr val="000000"/>
                </a:solidFill>
              </a:rPr>
              <a:t>Hannah Arendt, Essay We Refugees </a:t>
            </a:r>
            <a:r>
              <a:rPr lang="en-US" sz="2000" dirty="0" err="1">
                <a:solidFill>
                  <a:srgbClr val="000000"/>
                </a:solidFill>
              </a:rPr>
              <a:t>sowie</a:t>
            </a:r>
            <a:r>
              <a:rPr lang="en-US" sz="2000" dirty="0">
                <a:solidFill>
                  <a:srgbClr val="000000"/>
                </a:solidFill>
              </a:rPr>
              <a:t> </a:t>
            </a:r>
            <a:r>
              <a:rPr lang="en-US" sz="2000" dirty="0" err="1">
                <a:solidFill>
                  <a:srgbClr val="000000"/>
                </a:solidFill>
              </a:rPr>
              <a:t>weitere</a:t>
            </a:r>
            <a:r>
              <a:rPr lang="en-US" sz="2000" dirty="0">
                <a:solidFill>
                  <a:srgbClr val="000000"/>
                </a:solidFill>
              </a:rPr>
              <a:t> </a:t>
            </a:r>
            <a:r>
              <a:rPr lang="en-US" sz="2000" dirty="0" err="1">
                <a:solidFill>
                  <a:srgbClr val="000000"/>
                </a:solidFill>
              </a:rPr>
              <a:t>Publikationen</a:t>
            </a:r>
            <a:r>
              <a:rPr lang="en-US" sz="1750" b="1" dirty="0">
                <a:solidFill>
                  <a:srgbClr val="000000"/>
                </a:solidFill>
              </a:rPr>
              <a:t/>
            </a:r>
            <a:br>
              <a:rPr lang="en-US" sz="1750" b="1" dirty="0">
                <a:solidFill>
                  <a:srgbClr val="000000"/>
                </a:solidFill>
              </a:rPr>
            </a:br>
            <a:endParaRPr lang="en-US" sz="1750" dirty="0">
              <a:solidFill>
                <a:srgbClr val="000000"/>
              </a:solidFill>
              <a:latin typeface="Montserrat"/>
            </a:endParaRPr>
          </a:p>
          <a:p>
            <a:pPr>
              <a:lnSpc>
                <a:spcPts val="2419"/>
              </a:lnSpc>
              <a:defRPr/>
            </a:pPr>
            <a:endParaRPr lang="en-US" sz="1750" dirty="0">
              <a:solidFill>
                <a:srgbClr val="000000"/>
              </a:solidFill>
              <a:latin typeface="Montserrat"/>
            </a:endParaRPr>
          </a:p>
          <a:p>
            <a:pPr>
              <a:lnSpc>
                <a:spcPts val="2419"/>
              </a:lnSpc>
              <a:defRPr/>
            </a:pPr>
            <a:endParaRPr lang="en-US" sz="1750" dirty="0">
              <a:solidFill>
                <a:srgbClr val="000000"/>
              </a:solidFill>
              <a:latin typeface="Montserrat"/>
            </a:endParaRPr>
          </a:p>
          <a:p>
            <a:pPr>
              <a:lnSpc>
                <a:spcPts val="2419"/>
              </a:lnSpc>
              <a:defRPr/>
            </a:pPr>
            <a:endParaRPr lang="en-US" sz="1750" dirty="0">
              <a:solidFill>
                <a:srgbClr val="000000"/>
              </a:solidFill>
              <a:latin typeface="Montserrat"/>
            </a:endParaRPr>
          </a:p>
          <a:p>
            <a:pPr>
              <a:lnSpc>
                <a:spcPts val="2419"/>
              </a:lnSpc>
              <a:defRPr/>
            </a:pPr>
            <a:endParaRPr lang="en-US" sz="1750" dirty="0">
              <a:solidFill>
                <a:srgbClr val="000000"/>
              </a:solidFill>
              <a:latin typeface="Montserrat"/>
            </a:endParaRPr>
          </a:p>
        </p:txBody>
      </p:sp>
      <p:sp>
        <p:nvSpPr>
          <p:cNvPr id="10" name="TextBox 10"/>
          <p:cNvSpPr txBox="1"/>
          <p:nvPr/>
        </p:nvSpPr>
        <p:spPr bwMode="auto">
          <a:xfrm>
            <a:off x="10367493" y="2086377"/>
            <a:ext cx="6435014" cy="3516755"/>
          </a:xfrm>
          <a:prstGeom prst="rect">
            <a:avLst/>
          </a:prstGeom>
        </p:spPr>
        <p:txBody>
          <a:bodyPr wrap="square" lIns="0" tIns="0" rIns="0" bIns="0" rtlCol="0" anchor="t">
            <a:spAutoFit/>
          </a:bodyPr>
          <a:lstStyle/>
          <a:p>
            <a:pPr>
              <a:lnSpc>
                <a:spcPts val="2520"/>
              </a:lnSpc>
              <a:spcBef>
                <a:spcPts val="0"/>
              </a:spcBef>
              <a:defRPr/>
            </a:pPr>
            <a:r>
              <a:rPr lang="en-US" dirty="0">
                <a:solidFill>
                  <a:srgbClr val="000000"/>
                </a:solidFill>
              </a:rPr>
              <a:t/>
            </a:r>
            <a:br>
              <a:rPr lang="en-US" dirty="0">
                <a:solidFill>
                  <a:srgbClr val="000000"/>
                </a:solidFill>
              </a:rPr>
            </a:br>
            <a:r>
              <a:rPr lang="en-US" b="1" dirty="0" err="1">
                <a:solidFill>
                  <a:srgbClr val="000000"/>
                </a:solidFill>
              </a:rPr>
              <a:t>Exkurs</a:t>
            </a:r>
            <a:r>
              <a:rPr lang="en-US" b="1" dirty="0">
                <a:solidFill>
                  <a:srgbClr val="000000"/>
                </a:solidFill>
              </a:rPr>
              <a:t>: </a:t>
            </a:r>
          </a:p>
          <a:p>
            <a:pPr>
              <a:lnSpc>
                <a:spcPts val="2520"/>
              </a:lnSpc>
              <a:spcBef>
                <a:spcPts val="0"/>
              </a:spcBef>
              <a:defRPr/>
            </a:pPr>
            <a:r>
              <a:rPr lang="en-US" dirty="0" err="1">
                <a:solidFill>
                  <a:srgbClr val="000000"/>
                </a:solidFill>
              </a:rPr>
              <a:t>Vortrag</a:t>
            </a:r>
            <a:r>
              <a:rPr lang="en-US" dirty="0">
                <a:solidFill>
                  <a:srgbClr val="000000"/>
                </a:solidFill>
              </a:rPr>
              <a:t> von </a:t>
            </a:r>
            <a:r>
              <a:rPr lang="de-DE" b="0" i="0" u="none" strike="noStrike" dirty="0">
                <a:solidFill>
                  <a:srgbClr val="0F0F0F"/>
                </a:solidFill>
                <a:effectLst/>
              </a:rPr>
              <a:t>Leah Carola </a:t>
            </a:r>
            <a:r>
              <a:rPr lang="de-DE" b="0" i="0" u="none" strike="noStrike" dirty="0" err="1">
                <a:solidFill>
                  <a:srgbClr val="0F0F0F"/>
                </a:solidFill>
                <a:effectLst/>
              </a:rPr>
              <a:t>Czollek</a:t>
            </a:r>
            <a:r>
              <a:rPr lang="de-DE" b="0" i="0" u="none" strike="noStrike" dirty="0">
                <a:solidFill>
                  <a:srgbClr val="0F0F0F"/>
                </a:solidFill>
                <a:effectLst/>
              </a:rPr>
              <a:t> und Gudrun </a:t>
            </a:r>
            <a:r>
              <a:rPr lang="de-DE" b="0" i="0" u="none" strike="noStrike" dirty="0" err="1">
                <a:solidFill>
                  <a:srgbClr val="0F0F0F"/>
                </a:solidFill>
                <a:effectLst/>
              </a:rPr>
              <a:t>Perko</a:t>
            </a:r>
            <a:r>
              <a:rPr lang="de-DE" b="0" i="0" u="none" strike="noStrike" dirty="0">
                <a:solidFill>
                  <a:srgbClr val="0F0F0F"/>
                </a:solidFill>
                <a:effectLst/>
              </a:rPr>
              <a:t>: </a:t>
            </a:r>
            <a:r>
              <a:rPr lang="de-DE" b="0" i="0" u="none" strike="noStrike" dirty="0" err="1">
                <a:solidFill>
                  <a:srgbClr val="0F0F0F"/>
                </a:solidFill>
                <a:effectLst/>
              </a:rPr>
              <a:t>Wissenschaftsperfomance</a:t>
            </a:r>
            <a:r>
              <a:rPr lang="de-DE" b="0" i="0" u="none" strike="noStrike" dirty="0">
                <a:solidFill>
                  <a:srgbClr val="0F0F0F"/>
                </a:solidFill>
                <a:effectLst/>
              </a:rPr>
              <a:t> zu "</a:t>
            </a:r>
            <a:r>
              <a:rPr lang="de-DE" b="0" i="0" u="none" strike="noStrike" dirty="0" err="1">
                <a:solidFill>
                  <a:srgbClr val="0F0F0F"/>
                </a:solidFill>
                <a:effectLst/>
              </a:rPr>
              <a:t>Social</a:t>
            </a:r>
            <a:r>
              <a:rPr lang="de-DE" b="0" i="0" u="none" strike="noStrike" dirty="0">
                <a:solidFill>
                  <a:srgbClr val="0F0F0F"/>
                </a:solidFill>
                <a:effectLst/>
              </a:rPr>
              <a:t> Justice und </a:t>
            </a:r>
            <a:r>
              <a:rPr lang="de-DE" b="0" i="0" u="none" strike="noStrike" dirty="0" err="1">
                <a:solidFill>
                  <a:srgbClr val="0F0F0F"/>
                </a:solidFill>
                <a:effectLst/>
              </a:rPr>
              <a:t>Radical</a:t>
            </a:r>
            <a:r>
              <a:rPr lang="de-DE" b="0" i="0" u="none" strike="noStrike" dirty="0">
                <a:solidFill>
                  <a:srgbClr val="0F0F0F"/>
                </a:solidFill>
                <a:effectLst/>
              </a:rPr>
              <a:t> </a:t>
            </a:r>
            <a:r>
              <a:rPr lang="de-DE" b="0" i="0" u="none" strike="noStrike" dirty="0" err="1">
                <a:solidFill>
                  <a:srgbClr val="0F0F0F"/>
                </a:solidFill>
                <a:effectLst/>
              </a:rPr>
              <a:t>Diversity</a:t>
            </a:r>
            <a:r>
              <a:rPr lang="de-DE" b="0" i="0" u="none" strike="noStrike" dirty="0">
                <a:solidFill>
                  <a:srgbClr val="0F0F0F"/>
                </a:solidFill>
                <a:effectLst/>
              </a:rPr>
              <a:t>" an der Universität Klagenfurt vom 5. November 2019, abgerufen am 29.11.2022</a:t>
            </a:r>
          </a:p>
          <a:p>
            <a:pPr>
              <a:lnSpc>
                <a:spcPts val="2520"/>
              </a:lnSpc>
              <a:spcBef>
                <a:spcPts val="0"/>
              </a:spcBef>
              <a:defRPr/>
            </a:pPr>
            <a:r>
              <a:rPr lang="de-DE" b="0" i="0" u="none" strike="noStrike" dirty="0">
                <a:solidFill>
                  <a:srgbClr val="0F0F0F"/>
                </a:solidFill>
                <a:effectLst/>
                <a:hlinkClick r:id="rId3"/>
              </a:rPr>
              <a:t>https://www.youtube.com/watch?v=rTgVH5a4n8I&amp;t=26s</a:t>
            </a:r>
            <a:endParaRPr lang="de-DE" dirty="0">
              <a:solidFill>
                <a:srgbClr val="0F0F0F"/>
              </a:solidFill>
            </a:endParaRPr>
          </a:p>
          <a:p>
            <a:pPr>
              <a:lnSpc>
                <a:spcPts val="2520"/>
              </a:lnSpc>
              <a:spcBef>
                <a:spcPts val="0"/>
              </a:spcBef>
              <a:defRPr/>
            </a:pPr>
            <a:endParaRPr lang="de-DE" b="0" i="0" u="none" strike="noStrike" dirty="0">
              <a:solidFill>
                <a:srgbClr val="0F0F0F"/>
              </a:solidFill>
              <a:effectLst/>
            </a:endParaRPr>
          </a:p>
          <a:p>
            <a:pPr>
              <a:lnSpc>
                <a:spcPts val="2520"/>
              </a:lnSpc>
              <a:spcBef>
                <a:spcPts val="0"/>
              </a:spcBef>
              <a:defRPr/>
            </a:pPr>
            <a:endParaRPr lang="de-DE" b="0" i="0" u="none" strike="noStrike" dirty="0">
              <a:solidFill>
                <a:srgbClr val="0F0F0F"/>
              </a:solidFill>
              <a:effectLst/>
            </a:endParaRPr>
          </a:p>
          <a:p>
            <a:pPr>
              <a:lnSpc>
                <a:spcPts val="2520"/>
              </a:lnSpc>
              <a:spcBef>
                <a:spcPts val="0"/>
              </a:spcBef>
              <a:defRPr/>
            </a:pPr>
            <a:endParaRPr lang="de-DE" dirty="0">
              <a:solidFill>
                <a:srgbClr val="0F0F0F"/>
              </a:solidFill>
            </a:endParaRPr>
          </a:p>
          <a:p>
            <a:pPr>
              <a:lnSpc>
                <a:spcPts val="2520"/>
              </a:lnSpc>
              <a:spcBef>
                <a:spcPts val="0"/>
              </a:spcBef>
              <a:defRPr/>
            </a:pPr>
            <a:endParaRPr dirty="0"/>
          </a:p>
        </p:txBody>
      </p:sp>
      <p:cxnSp>
        <p:nvCxnSpPr>
          <p:cNvPr id="11" name="Straight Connector 10"/>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p:blipFill>
        <p:spPr bwMode="auto">
          <a:xfrm>
            <a:off x="14401803" y="8210312"/>
            <a:ext cx="3886197" cy="2076687"/>
          </a:xfrm>
          <a:prstGeom prst="rect">
            <a:avLst/>
          </a:prstGeom>
        </p:spPr>
      </p:pic>
      <p:pic>
        <p:nvPicPr>
          <p:cNvPr id="6" name="Onlinemedien 5" descr="Social Justice und Radikal Diversity">
            <a:hlinkClick r:id="" action="ppaction://media"/>
            <a:extLst>
              <a:ext uri="{FF2B5EF4-FFF2-40B4-BE49-F238E27FC236}">
                <a16:creationId xmlns:a16="http://schemas.microsoft.com/office/drawing/2014/main" xmlns="" id="{5461ACDB-422E-507B-7B60-DFC015511671}"/>
              </a:ext>
            </a:extLst>
          </p:cNvPr>
          <p:cNvPicPr>
            <a:picLocks noRot="1" noChangeAspect="1"/>
          </p:cNvPicPr>
          <p:nvPr>
            <a:videoFile r:link="rId1"/>
          </p:nvPr>
        </p:nvPicPr>
        <p:blipFill>
          <a:blip r:embed="rId5"/>
          <a:stretch>
            <a:fillRect/>
          </a:stretch>
        </p:blipFill>
        <p:spPr>
          <a:xfrm>
            <a:off x="10370116" y="4702942"/>
            <a:ext cx="6207735" cy="3507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1327465" y="640746"/>
            <a:ext cx="13105981" cy="2582827"/>
            <a:chOff x="0" y="103271"/>
            <a:chExt cx="17474642" cy="3443769"/>
          </a:xfrm>
        </p:grpSpPr>
        <p:sp>
          <p:nvSpPr>
            <p:cNvPr id="3" name="TextBox 3"/>
            <p:cNvSpPr txBox="1"/>
            <p:nvPr/>
          </p:nvSpPr>
          <p:spPr bwMode="auto">
            <a:xfrm>
              <a:off x="0" y="103271"/>
              <a:ext cx="17474642" cy="2667397"/>
            </a:xfrm>
            <a:prstGeom prst="rect">
              <a:avLst/>
            </a:prstGeom>
            <a:grpFill/>
          </p:spPr>
          <p:txBody>
            <a:bodyPr lIns="0" tIns="0" rIns="0" bIns="0" rtlCol="0" anchor="t">
              <a:spAutoFit/>
            </a:bodyPr>
            <a:lstStyle/>
            <a:p>
              <a:pPr algn="ctr">
                <a:lnSpc>
                  <a:spcPts val="5472"/>
                </a:lnSpc>
                <a:defRPr/>
              </a:pPr>
              <a:r>
                <a:rPr lang="en-US" sz="6200" dirty="0">
                  <a:solidFill>
                    <a:srgbClr val="0C45A6"/>
                  </a:solidFill>
                </a:rPr>
                <a:t>INTERSEKTIONALE DISKRIMINIERUNG (1/2)</a:t>
              </a:r>
              <a:br>
                <a:rPr lang="en-US" sz="6200" dirty="0">
                  <a:solidFill>
                    <a:srgbClr val="0C45A6"/>
                  </a:solidFill>
                </a:rPr>
              </a:br>
              <a:endParaRPr dirty="0"/>
            </a:p>
          </p:txBody>
        </p:sp>
        <p:sp>
          <p:nvSpPr>
            <p:cNvPr id="4" name="AutoShape 4"/>
            <p:cNvSpPr/>
            <p:nvPr/>
          </p:nvSpPr>
          <p:spPr bwMode="auto">
            <a:xfrm>
              <a:off x="8243262" y="1972604"/>
              <a:ext cx="988118" cy="136547"/>
            </a:xfrm>
            <a:prstGeom prst="rect">
              <a:avLst/>
            </a:prstGeom>
            <a:solidFill>
              <a:srgbClr val="0C45A6"/>
            </a:solidFill>
          </p:spPr>
        </p:sp>
        <p:sp>
          <p:nvSpPr>
            <p:cNvPr id="5" name="TextBox 5"/>
            <p:cNvSpPr txBox="1"/>
            <p:nvPr/>
          </p:nvSpPr>
          <p:spPr bwMode="auto">
            <a:xfrm>
              <a:off x="0" y="3002327"/>
              <a:ext cx="17474642" cy="544713"/>
            </a:xfrm>
            <a:prstGeom prst="rect">
              <a:avLst/>
            </a:prstGeom>
            <a:grpFill/>
          </p:spPr>
          <p:txBody>
            <a:bodyPr lIns="0" tIns="0" rIns="0" bIns="0" rtlCol="0" anchor="t">
              <a:spAutoFit/>
            </a:bodyPr>
            <a:lstStyle/>
            <a:p>
              <a:pPr>
                <a:lnSpc>
                  <a:spcPts val="3544"/>
                </a:lnSpc>
                <a:defRPr/>
              </a:pPr>
              <a:endParaRPr/>
            </a:p>
          </p:txBody>
        </p:sp>
      </p:grpSp>
      <p:pic>
        <p:nvPicPr>
          <p:cNvPr id="6" name="Picture 6"/>
          <p:cNvPicPr>
            <a:picLocks noChangeAspect="1"/>
          </p:cNvPicPr>
          <p:nvPr/>
        </p:nvPicPr>
        <p:blipFill>
          <a:blip r:embed="rId2">
            <a:alphaModFix amt="60000"/>
          </a:blip>
          <a:stretch/>
        </p:blipFill>
        <p:spPr bwMode="auto">
          <a:xfrm>
            <a:off x="10996514" y="2172198"/>
            <a:ext cx="6720264" cy="6182642"/>
          </a:xfrm>
          <a:prstGeom prst="rect">
            <a:avLst/>
          </a:prstGeom>
        </p:spPr>
      </p:pic>
      <p:sp>
        <p:nvSpPr>
          <p:cNvPr id="7" name="TextBox 7"/>
          <p:cNvSpPr txBox="1"/>
          <p:nvPr/>
        </p:nvSpPr>
        <p:spPr bwMode="auto">
          <a:xfrm>
            <a:off x="641962" y="2983279"/>
            <a:ext cx="10339305" cy="2280240"/>
          </a:xfrm>
          <a:prstGeom prst="rect">
            <a:avLst/>
          </a:prstGeom>
        </p:spPr>
        <p:txBody>
          <a:bodyPr lIns="0" tIns="0" rIns="0" bIns="0" rtlCol="0" anchor="t">
            <a:spAutoFit/>
          </a:bodyPr>
          <a:lstStyle/>
          <a:p>
            <a:pPr>
              <a:lnSpc>
                <a:spcPts val="3031"/>
              </a:lnSpc>
              <a:spcBef>
                <a:spcPts val="0"/>
              </a:spcBef>
              <a:defRPr/>
            </a:pPr>
            <a:r>
              <a:rPr lang="en-GB" sz="2150" dirty="0"/>
              <a:t>... </a:t>
            </a:r>
            <a:r>
              <a:rPr lang="en-GB" sz="2150" dirty="0" err="1"/>
              <a:t>untersucht</a:t>
            </a:r>
            <a:r>
              <a:rPr lang="en-GB" sz="2150" dirty="0"/>
              <a:t>, </a:t>
            </a:r>
            <a:r>
              <a:rPr lang="en-GB" sz="2150" dirty="0" err="1"/>
              <a:t>wie</a:t>
            </a:r>
            <a:r>
              <a:rPr lang="en-GB" sz="2150" dirty="0"/>
              <a:t> </a:t>
            </a:r>
            <a:r>
              <a:rPr lang="en-GB" sz="2150" dirty="0" err="1"/>
              <a:t>mehrere</a:t>
            </a:r>
            <a:r>
              <a:rPr lang="en-GB" sz="2150" dirty="0"/>
              <a:t> </a:t>
            </a:r>
            <a:r>
              <a:rPr lang="en-GB" sz="2150" dirty="0" err="1"/>
              <a:t>tatsächliche</a:t>
            </a:r>
            <a:r>
              <a:rPr lang="en-GB" sz="2150" dirty="0"/>
              <a:t> </a:t>
            </a:r>
            <a:r>
              <a:rPr lang="en-GB" sz="2150" dirty="0" err="1"/>
              <a:t>oder</a:t>
            </a:r>
            <a:r>
              <a:rPr lang="en-GB" sz="2150" dirty="0"/>
              <a:t> </a:t>
            </a:r>
            <a:r>
              <a:rPr lang="en-GB" sz="2150" dirty="0" err="1"/>
              <a:t>angenommene</a:t>
            </a:r>
            <a:r>
              <a:rPr lang="en-GB" sz="2150" dirty="0"/>
              <a:t> </a:t>
            </a:r>
            <a:r>
              <a:rPr lang="en-GB" sz="2150" dirty="0" err="1"/>
              <a:t>Identitätsmerkmale</a:t>
            </a:r>
            <a:r>
              <a:rPr lang="en-GB" sz="2150" dirty="0"/>
              <a:t> </a:t>
            </a:r>
            <a:r>
              <a:rPr lang="en-GB" sz="2150" dirty="0" err="1"/>
              <a:t>oder</a:t>
            </a:r>
            <a:r>
              <a:rPr lang="en-GB" sz="2150" dirty="0"/>
              <a:t> </a:t>
            </a:r>
            <a:r>
              <a:rPr lang="en-GB" sz="2150" dirty="0" err="1"/>
              <a:t>Zugehörigkeiten</a:t>
            </a:r>
            <a:r>
              <a:rPr lang="en-GB" sz="2150" dirty="0"/>
              <a:t> </a:t>
            </a:r>
            <a:r>
              <a:rPr lang="en-GB" sz="2150" dirty="0" err="1"/>
              <a:t>zu</a:t>
            </a:r>
            <a:r>
              <a:rPr lang="en-GB" sz="2150" dirty="0"/>
              <a:t> </a:t>
            </a:r>
            <a:r>
              <a:rPr lang="en-GB" sz="2150" dirty="0" err="1"/>
              <a:t>Formen</a:t>
            </a:r>
            <a:r>
              <a:rPr lang="en-GB" sz="2150" dirty="0"/>
              <a:t> der </a:t>
            </a:r>
            <a:r>
              <a:rPr lang="en-GB" sz="2150" dirty="0" err="1"/>
              <a:t>Diskriminierung</a:t>
            </a:r>
            <a:r>
              <a:rPr lang="en-GB" sz="2150" dirty="0"/>
              <a:t> </a:t>
            </a:r>
            <a:r>
              <a:rPr lang="en-GB" sz="2150" dirty="0" err="1"/>
              <a:t>miteeinander</a:t>
            </a:r>
            <a:r>
              <a:rPr lang="en-GB" sz="2150" dirty="0"/>
              <a:t> </a:t>
            </a:r>
            <a:r>
              <a:rPr lang="en-GB" sz="2150" dirty="0" err="1"/>
              <a:t>verflochten</a:t>
            </a:r>
            <a:r>
              <a:rPr lang="en-GB" sz="2150" dirty="0"/>
              <a:t> </a:t>
            </a:r>
            <a:r>
              <a:rPr lang="en-GB" sz="2150" dirty="0" err="1"/>
              <a:t>sind</a:t>
            </a:r>
            <a:r>
              <a:rPr lang="en-GB" sz="2150" dirty="0"/>
              <a:t>.</a:t>
            </a:r>
            <a:br>
              <a:rPr lang="en-GB" sz="2150" dirty="0"/>
            </a:br>
            <a:r>
              <a:rPr lang="en-GB" sz="2150" dirty="0"/>
              <a:t>Die </a:t>
            </a:r>
            <a:r>
              <a:rPr lang="en-GB" sz="2150" dirty="0" err="1"/>
              <a:t>eindimensionale</a:t>
            </a:r>
            <a:r>
              <a:rPr lang="en-GB" sz="2150" dirty="0"/>
              <a:t> Analyse von </a:t>
            </a:r>
            <a:r>
              <a:rPr lang="en-GB" sz="2150" dirty="0" err="1"/>
              <a:t>Diskriminierung</a:t>
            </a:r>
            <a:r>
              <a:rPr lang="en-GB" sz="2150" dirty="0"/>
              <a:t> </a:t>
            </a:r>
            <a:r>
              <a:rPr lang="en-GB" sz="2150" dirty="0" err="1"/>
              <a:t>übersieht</a:t>
            </a:r>
            <a:r>
              <a:rPr lang="en-GB" sz="2150" dirty="0"/>
              <a:t> die </a:t>
            </a:r>
            <a:r>
              <a:rPr lang="en-GB" sz="2150" dirty="0" err="1"/>
              <a:t>Erfahrungen</a:t>
            </a:r>
            <a:r>
              <a:rPr lang="en-GB" sz="2150" dirty="0"/>
              <a:t> </a:t>
            </a:r>
            <a:r>
              <a:rPr lang="en-GB" sz="2150" dirty="0" err="1"/>
              <a:t>derjenigen</a:t>
            </a:r>
            <a:r>
              <a:rPr lang="en-GB" sz="2150" dirty="0"/>
              <a:t>, die </a:t>
            </a:r>
            <a:r>
              <a:rPr lang="en-GB" sz="2150" dirty="0" err="1"/>
              <a:t>mit</a:t>
            </a:r>
            <a:r>
              <a:rPr lang="en-GB" sz="2150" dirty="0"/>
              <a:t> </a:t>
            </a:r>
            <a:r>
              <a:rPr lang="en-GB" sz="2150" dirty="0" err="1"/>
              <a:t>mehrfachen</a:t>
            </a:r>
            <a:r>
              <a:rPr lang="en-GB" sz="2150" dirty="0"/>
              <a:t>, </a:t>
            </a:r>
            <a:r>
              <a:rPr lang="en-GB" sz="2150" dirty="0" err="1"/>
              <a:t>sich</a:t>
            </a:r>
            <a:r>
              <a:rPr lang="en-GB" sz="2150" dirty="0"/>
              <a:t> </a:t>
            </a:r>
            <a:r>
              <a:rPr lang="en-GB" sz="2150" dirty="0" err="1"/>
              <a:t>überschneidenen</a:t>
            </a:r>
            <a:r>
              <a:rPr lang="en-GB" sz="2150" dirty="0"/>
              <a:t> </a:t>
            </a:r>
            <a:r>
              <a:rPr lang="en-GB" sz="2150" dirty="0" err="1"/>
              <a:t>diskriminierenden</a:t>
            </a:r>
            <a:r>
              <a:rPr lang="en-GB" sz="2150" dirty="0"/>
              <a:t> </a:t>
            </a:r>
            <a:r>
              <a:rPr lang="en-GB" sz="2150" dirty="0" err="1"/>
              <a:t>Gründen</a:t>
            </a:r>
            <a:r>
              <a:rPr lang="en-GB" sz="2150" dirty="0"/>
              <a:t> </a:t>
            </a:r>
            <a:r>
              <a:rPr lang="en-GB" sz="2150" dirty="0" err="1"/>
              <a:t>konfrontiert</a:t>
            </a:r>
            <a:r>
              <a:rPr lang="en-GB" sz="2150" dirty="0"/>
              <a:t> </a:t>
            </a:r>
            <a:r>
              <a:rPr lang="en-GB" sz="2150" dirty="0" err="1"/>
              <a:t>sind</a:t>
            </a:r>
            <a:r>
              <a:rPr lang="en-GB" sz="2150" dirty="0"/>
              <a:t> (</a:t>
            </a:r>
            <a:r>
              <a:rPr lang="en-GB" sz="2150" dirty="0" err="1"/>
              <a:t>z.B</a:t>
            </a:r>
            <a:r>
              <a:rPr lang="en-GB" sz="2150" dirty="0"/>
              <a:t>: </a:t>
            </a:r>
            <a:r>
              <a:rPr lang="en-GB" sz="2150" i="1" dirty="0"/>
              <a:t>race </a:t>
            </a:r>
            <a:r>
              <a:rPr lang="en-GB" sz="2150" dirty="0"/>
              <a:t>und</a:t>
            </a:r>
            <a:r>
              <a:rPr lang="en-GB" sz="2150" i="1" dirty="0"/>
              <a:t> </a:t>
            </a:r>
            <a:r>
              <a:rPr lang="en-GB" sz="2150" dirty="0"/>
              <a:t>Gender).</a:t>
            </a:r>
            <a:br>
              <a:rPr lang="en-GB" sz="2150" dirty="0"/>
            </a:br>
            <a:endParaRPr lang="en-US" sz="2150" dirty="0">
              <a:latin typeface="Montserrat"/>
            </a:endParaRPr>
          </a:p>
        </p:txBody>
      </p:sp>
      <p:sp>
        <p:nvSpPr>
          <p:cNvPr id="8" name="TextBox 8"/>
          <p:cNvSpPr txBox="1"/>
          <p:nvPr/>
        </p:nvSpPr>
        <p:spPr bwMode="auto">
          <a:xfrm rot="-296001">
            <a:off x="11481813" y="2682746"/>
            <a:ext cx="3891631" cy="1868588"/>
          </a:xfrm>
          <a:prstGeom prst="rect">
            <a:avLst/>
          </a:prstGeom>
        </p:spPr>
        <p:txBody>
          <a:bodyPr lIns="0" tIns="0" rIns="0" bIns="0" rtlCol="0" anchor="t">
            <a:spAutoFit/>
          </a:bodyPr>
          <a:lstStyle/>
          <a:p>
            <a:pPr>
              <a:lnSpc>
                <a:spcPts val="2100"/>
              </a:lnSpc>
              <a:spcBef>
                <a:spcPts val="0"/>
              </a:spcBef>
              <a:defRPr/>
            </a:pPr>
            <a:r>
              <a:rPr lang="en-US" sz="1500" dirty="0" err="1">
                <a:solidFill>
                  <a:srgbClr val="000000"/>
                </a:solidFill>
              </a:rPr>
              <a:t>Kimberlé</a:t>
            </a:r>
            <a:r>
              <a:rPr lang="en-US" sz="1500" dirty="0">
                <a:solidFill>
                  <a:srgbClr val="000000"/>
                </a:solidFill>
              </a:rPr>
              <a:t> Crenshaw </a:t>
            </a:r>
            <a:r>
              <a:rPr lang="en-US" sz="1500" dirty="0" err="1">
                <a:solidFill>
                  <a:srgbClr val="000000"/>
                </a:solidFill>
              </a:rPr>
              <a:t>ist</a:t>
            </a:r>
            <a:r>
              <a:rPr lang="en-US" sz="1500" dirty="0">
                <a:solidFill>
                  <a:srgbClr val="000000"/>
                </a:solidFill>
              </a:rPr>
              <a:t> die </a:t>
            </a:r>
            <a:r>
              <a:rPr lang="en-US" sz="1500" dirty="0" err="1">
                <a:solidFill>
                  <a:srgbClr val="000000"/>
                </a:solidFill>
              </a:rPr>
              <a:t>führende</a:t>
            </a:r>
            <a:r>
              <a:rPr lang="en-US" sz="1500" dirty="0">
                <a:solidFill>
                  <a:srgbClr val="000000"/>
                </a:solidFill>
              </a:rPr>
              <a:t> </a:t>
            </a:r>
            <a:r>
              <a:rPr lang="en-US" sz="1500" dirty="0" err="1">
                <a:solidFill>
                  <a:srgbClr val="000000"/>
                </a:solidFill>
              </a:rPr>
              <a:t>Professorin</a:t>
            </a:r>
            <a:r>
              <a:rPr lang="en-US" sz="1500" dirty="0">
                <a:solidFill>
                  <a:srgbClr val="000000"/>
                </a:solidFill>
              </a:rPr>
              <a:t> für </a:t>
            </a:r>
            <a:r>
              <a:rPr lang="en-US" sz="1500" dirty="0" err="1">
                <a:solidFill>
                  <a:srgbClr val="000000"/>
                </a:solidFill>
              </a:rPr>
              <a:t>Recht</a:t>
            </a:r>
            <a:r>
              <a:rPr lang="en-US" sz="1500" dirty="0">
                <a:solidFill>
                  <a:srgbClr val="000000"/>
                </a:solidFill>
              </a:rPr>
              <a:t> an der UCLA und der Columbia Law School und </a:t>
            </a:r>
            <a:r>
              <a:rPr lang="en-US" sz="1500" dirty="0" err="1">
                <a:solidFill>
                  <a:srgbClr val="000000"/>
                </a:solidFill>
              </a:rPr>
              <a:t>Direktorin</a:t>
            </a:r>
            <a:r>
              <a:rPr lang="en-US" sz="1500" dirty="0">
                <a:solidFill>
                  <a:srgbClr val="000000"/>
                </a:solidFill>
              </a:rPr>
              <a:t> des African American Policy Forum. Sie </a:t>
            </a:r>
            <a:r>
              <a:rPr lang="en-US" sz="1500" dirty="0" err="1">
                <a:solidFill>
                  <a:srgbClr val="000000"/>
                </a:solidFill>
              </a:rPr>
              <a:t>erklärt</a:t>
            </a:r>
            <a:r>
              <a:rPr lang="en-US" sz="1500" dirty="0">
                <a:solidFill>
                  <a:srgbClr val="000000"/>
                </a:solidFill>
              </a:rPr>
              <a:t> </a:t>
            </a:r>
            <a:r>
              <a:rPr lang="en-US" sz="1500" dirty="0" err="1">
                <a:solidFill>
                  <a:srgbClr val="000000"/>
                </a:solidFill>
              </a:rPr>
              <a:t>Intersektionalität</a:t>
            </a:r>
            <a:r>
              <a:rPr lang="en-US" sz="1500" dirty="0">
                <a:solidFill>
                  <a:srgbClr val="000000"/>
                </a:solidFill>
              </a:rPr>
              <a:t> in </a:t>
            </a:r>
            <a:r>
              <a:rPr lang="en-US" sz="1500" dirty="0" err="1">
                <a:solidFill>
                  <a:srgbClr val="000000"/>
                </a:solidFill>
              </a:rPr>
              <a:t>diesem</a:t>
            </a:r>
            <a:r>
              <a:rPr lang="en-US" sz="1500" dirty="0">
                <a:solidFill>
                  <a:srgbClr val="000000"/>
                </a:solidFill>
              </a:rPr>
              <a:t> Video: </a:t>
            </a:r>
            <a:r>
              <a:rPr lang="en-US" sz="1500" dirty="0">
                <a:solidFill>
                  <a:srgbClr val="000000"/>
                </a:solidFill>
                <a:hlinkClick r:id="rId3"/>
              </a:rPr>
              <a:t>https://</a:t>
            </a:r>
            <a:r>
              <a:rPr lang="en-US" sz="1500" dirty="0" err="1">
                <a:solidFill>
                  <a:srgbClr val="000000"/>
                </a:solidFill>
                <a:hlinkClick r:id="rId3"/>
              </a:rPr>
              <a:t>www.youtube.com</a:t>
            </a:r>
            <a:r>
              <a:rPr lang="en-US" sz="1500" dirty="0">
                <a:solidFill>
                  <a:srgbClr val="000000"/>
                </a:solidFill>
                <a:hlinkClick r:id="rId3"/>
              </a:rPr>
              <a:t>/</a:t>
            </a:r>
            <a:r>
              <a:rPr lang="en-US" sz="1500" dirty="0" err="1">
                <a:solidFill>
                  <a:srgbClr val="000000"/>
                </a:solidFill>
                <a:hlinkClick r:id="rId3"/>
              </a:rPr>
              <a:t>watch?v</a:t>
            </a:r>
            <a:r>
              <a:rPr lang="en-US" sz="1500" dirty="0">
                <a:solidFill>
                  <a:srgbClr val="000000"/>
                </a:solidFill>
                <a:hlinkClick r:id="rId3"/>
              </a:rPr>
              <a:t>=xh2Z4XoCPLU </a:t>
            </a:r>
            <a:endParaRPr dirty="0"/>
          </a:p>
        </p:txBody>
      </p:sp>
      <p:sp>
        <p:nvSpPr>
          <p:cNvPr id="10" name="TextBox 10"/>
          <p:cNvSpPr txBox="1"/>
          <p:nvPr/>
        </p:nvSpPr>
        <p:spPr bwMode="auto">
          <a:xfrm>
            <a:off x="914400" y="6210822"/>
            <a:ext cx="13198225" cy="2513509"/>
          </a:xfrm>
          <a:prstGeom prst="rect">
            <a:avLst/>
          </a:prstGeom>
        </p:spPr>
        <p:txBody>
          <a:bodyPr lIns="0" tIns="0" rIns="0" bIns="0" rtlCol="0" anchor="t">
            <a:spAutoFit/>
          </a:bodyPr>
          <a:lstStyle/>
          <a:p>
            <a:pPr>
              <a:lnSpc>
                <a:spcPts val="2800"/>
              </a:lnSpc>
              <a:defRPr/>
            </a:pPr>
            <a:endParaRPr lang="en-US" sz="2000" dirty="0">
              <a:solidFill>
                <a:srgbClr val="000000"/>
              </a:solidFill>
              <a:latin typeface="Canva Sans Bold"/>
            </a:endParaRPr>
          </a:p>
          <a:p>
            <a:pPr>
              <a:lnSpc>
                <a:spcPts val="2800"/>
              </a:lnSpc>
              <a:defRPr/>
            </a:pPr>
            <a:r>
              <a:rPr lang="en-US" sz="2000" dirty="0" err="1">
                <a:solidFill>
                  <a:srgbClr val="000000"/>
                </a:solidFill>
              </a:rPr>
              <a:t>Weiterführende</a:t>
            </a:r>
            <a:r>
              <a:rPr lang="en-US" sz="2000" dirty="0">
                <a:solidFill>
                  <a:srgbClr val="000000"/>
                </a:solidFill>
              </a:rPr>
              <a:t> </a:t>
            </a:r>
            <a:r>
              <a:rPr lang="en-US" sz="2000" dirty="0" err="1">
                <a:solidFill>
                  <a:srgbClr val="000000"/>
                </a:solidFill>
              </a:rPr>
              <a:t>Literatur</a:t>
            </a:r>
            <a:r>
              <a:rPr lang="en-US" sz="2000" dirty="0">
                <a:solidFill>
                  <a:srgbClr val="000000"/>
                </a:solidFill>
              </a:rPr>
              <a:t>: </a:t>
            </a:r>
            <a:endParaRPr dirty="0"/>
          </a:p>
          <a:p>
            <a:pPr>
              <a:lnSpc>
                <a:spcPts val="2800"/>
              </a:lnSpc>
              <a:defRPr/>
            </a:pPr>
            <a:r>
              <a:rPr lang="en-US" sz="2000" dirty="0" err="1">
                <a:solidFill>
                  <a:srgbClr val="000000"/>
                </a:solidFill>
              </a:rPr>
              <a:t>Kimberlé</a:t>
            </a:r>
            <a:r>
              <a:rPr lang="en-US" sz="2000" dirty="0">
                <a:solidFill>
                  <a:srgbClr val="000000"/>
                </a:solidFill>
              </a:rPr>
              <a:t> Crenshaw,</a:t>
            </a:r>
            <a:endParaRPr dirty="0"/>
          </a:p>
          <a:p>
            <a:pPr>
              <a:lnSpc>
                <a:spcPts val="2800"/>
              </a:lnSpc>
              <a:defRPr/>
            </a:pPr>
            <a:r>
              <a:rPr lang="en-US" sz="2000" dirty="0">
                <a:solidFill>
                  <a:srgbClr val="000000"/>
                </a:solidFill>
                <a:hlinkClick r:id="rId4"/>
              </a:rPr>
              <a:t>https://</a:t>
            </a:r>
            <a:r>
              <a:rPr lang="en-US" sz="2000" dirty="0" err="1">
                <a:solidFill>
                  <a:srgbClr val="000000"/>
                </a:solidFill>
                <a:hlinkClick r:id="rId4"/>
              </a:rPr>
              <a:t>www.oxfordpublicphilosophy.com</a:t>
            </a:r>
            <a:r>
              <a:rPr lang="en-US" sz="2000" dirty="0">
                <a:solidFill>
                  <a:srgbClr val="000000"/>
                </a:solidFill>
                <a:hlinkClick r:id="rId4"/>
              </a:rPr>
              <a:t>/philosophers-</a:t>
            </a:r>
            <a:r>
              <a:rPr lang="en-US" sz="2000" dirty="0" err="1">
                <a:solidFill>
                  <a:srgbClr val="000000"/>
                </a:solidFill>
                <a:hlinkClick r:id="rId4"/>
              </a:rPr>
              <a:t>racialised</a:t>
            </a:r>
            <a:r>
              <a:rPr lang="en-US" sz="2000" dirty="0">
                <a:solidFill>
                  <a:srgbClr val="000000"/>
                </a:solidFill>
                <a:hlinkClick r:id="rId4"/>
              </a:rPr>
              <a:t>-as-black/</a:t>
            </a:r>
            <a:r>
              <a:rPr lang="en-US" sz="2000" dirty="0" err="1">
                <a:solidFill>
                  <a:srgbClr val="000000"/>
                </a:solidFill>
                <a:hlinkClick r:id="rId4"/>
              </a:rPr>
              <a:t>kimberl</a:t>
            </a:r>
            <a:r>
              <a:rPr lang="en-US" sz="2000" dirty="0">
                <a:solidFill>
                  <a:srgbClr val="000000"/>
                </a:solidFill>
                <a:hlinkClick r:id="rId4"/>
              </a:rPr>
              <a:t>-w-crenshaw</a:t>
            </a:r>
            <a:endParaRPr dirty="0"/>
          </a:p>
          <a:p>
            <a:pPr>
              <a:lnSpc>
                <a:spcPts val="2800"/>
              </a:lnSpc>
              <a:defRPr/>
            </a:pPr>
            <a:endParaRPr lang="en-US" sz="2000" dirty="0">
              <a:solidFill>
                <a:srgbClr val="000000"/>
              </a:solidFill>
            </a:endParaRPr>
          </a:p>
          <a:p>
            <a:pPr>
              <a:lnSpc>
                <a:spcPts val="2800"/>
              </a:lnSpc>
              <a:defRPr/>
            </a:pPr>
            <a:r>
              <a:rPr lang="en-US" sz="2000" dirty="0">
                <a:solidFill>
                  <a:srgbClr val="000000"/>
                </a:solidFill>
              </a:rPr>
              <a:t>“Factsheet - Race in Germany and Europe”, Center for Intersectional Justice </a:t>
            </a:r>
            <a:r>
              <a:rPr lang="en-US" sz="2000" dirty="0" err="1">
                <a:solidFill>
                  <a:srgbClr val="000000"/>
                </a:solidFill>
              </a:rPr>
              <a:t>e.V.</a:t>
            </a:r>
            <a:r>
              <a:rPr lang="en-US" sz="2000" dirty="0">
                <a:solidFill>
                  <a:srgbClr val="000000"/>
                </a:solidFill>
              </a:rPr>
              <a:t>:</a:t>
            </a:r>
            <a:endParaRPr dirty="0"/>
          </a:p>
          <a:p>
            <a:pPr>
              <a:lnSpc>
                <a:spcPts val="2800"/>
              </a:lnSpc>
              <a:defRPr/>
            </a:pPr>
            <a:r>
              <a:rPr lang="en-US" sz="2000" dirty="0">
                <a:solidFill>
                  <a:srgbClr val="000000"/>
                </a:solidFill>
                <a:hlinkClick r:id="rId5"/>
              </a:rPr>
              <a:t>https://</a:t>
            </a:r>
            <a:r>
              <a:rPr lang="en-US" sz="2000" dirty="0" err="1">
                <a:solidFill>
                  <a:srgbClr val="000000"/>
                </a:solidFill>
                <a:hlinkClick r:id="rId5"/>
              </a:rPr>
              <a:t>drive.google.com</a:t>
            </a:r>
            <a:r>
              <a:rPr lang="en-US" sz="2000" dirty="0">
                <a:solidFill>
                  <a:srgbClr val="000000"/>
                </a:solidFill>
                <a:hlinkClick r:id="rId5"/>
              </a:rPr>
              <a:t>/file/d/1LR1q6XX5AAjGFF4BU2Ks-MKcct46UKS0/view</a:t>
            </a:r>
            <a:endParaRPr dirty="0"/>
          </a:p>
        </p:txBody>
      </p:sp>
      <p:sp>
        <p:nvSpPr>
          <p:cNvPr id="11" name="TextBox 11"/>
          <p:cNvSpPr txBox="1"/>
          <p:nvPr/>
        </p:nvSpPr>
        <p:spPr bwMode="auto">
          <a:xfrm>
            <a:off x="6324600" y="9309954"/>
            <a:ext cx="8933679" cy="193964"/>
          </a:xfrm>
          <a:prstGeom prst="rect">
            <a:avLst/>
          </a:prstGeom>
        </p:spPr>
        <p:txBody>
          <a:bodyPr lIns="0" tIns="0" rIns="0" bIns="0" rtlCol="0" anchor="t">
            <a:spAutoFit/>
          </a:bodyPr>
          <a:lstStyle/>
          <a:p>
            <a:pPr>
              <a:lnSpc>
                <a:spcPts val="1680"/>
              </a:lnSpc>
              <a:defRPr/>
            </a:pPr>
            <a:r>
              <a:rPr lang="en-US" sz="900">
                <a:solidFill>
                  <a:srgbClr val="000000"/>
                </a:solidFill>
                <a:latin typeface="Canva Sans"/>
              </a:rPr>
              <a:t>Quelle: Marcus Osei &amp; Hartmut Reiners, ARIC-NRW e.V., Seminarreihe zur Antidiskriminierungsarbeit für Bundesverband Netzwerke von Mirgant*innenorganisationen (NeMO)</a:t>
            </a:r>
            <a:endParaRPr lang="en-US" sz="900"/>
          </a:p>
        </p:txBody>
      </p:sp>
      <p:cxnSp>
        <p:nvCxnSpPr>
          <p:cNvPr id="12" name="Straight Connector 11"/>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6"/>
          <a:stretch/>
        </p:blipFill>
        <p:spPr bwMode="auto">
          <a:xfrm>
            <a:off x="14401803" y="8210312"/>
            <a:ext cx="3886197" cy="20766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1485492" y="880064"/>
            <a:ext cx="13105981" cy="2582827"/>
            <a:chOff x="0" y="103271"/>
            <a:chExt cx="17474642" cy="3443769"/>
          </a:xfrm>
        </p:grpSpPr>
        <p:sp>
          <p:nvSpPr>
            <p:cNvPr id="3" name="TextBox 3"/>
            <p:cNvSpPr txBox="1"/>
            <p:nvPr/>
          </p:nvSpPr>
          <p:spPr bwMode="auto">
            <a:xfrm>
              <a:off x="0" y="103271"/>
              <a:ext cx="17474642" cy="2667397"/>
            </a:xfrm>
            <a:prstGeom prst="rect">
              <a:avLst/>
            </a:prstGeom>
            <a:grpFill/>
          </p:spPr>
          <p:txBody>
            <a:bodyPr lIns="0" tIns="0" rIns="0" bIns="0" rtlCol="0" anchor="t">
              <a:spAutoFit/>
            </a:bodyPr>
            <a:lstStyle/>
            <a:p>
              <a:pPr algn="ctr">
                <a:lnSpc>
                  <a:spcPts val="5472"/>
                </a:lnSpc>
                <a:defRPr/>
              </a:pPr>
              <a:r>
                <a:rPr lang="en-US" sz="6200" dirty="0">
                  <a:solidFill>
                    <a:srgbClr val="0C45A6"/>
                  </a:solidFill>
                </a:rPr>
                <a:t>INTERSEKTIONALE DISKRIMINIERUNG (2/2)</a:t>
              </a:r>
              <a:br>
                <a:rPr lang="en-US" sz="6200" dirty="0">
                  <a:solidFill>
                    <a:srgbClr val="0C45A6"/>
                  </a:solidFill>
                </a:rPr>
              </a:br>
              <a:endParaRPr dirty="0"/>
            </a:p>
          </p:txBody>
        </p:sp>
        <p:sp>
          <p:nvSpPr>
            <p:cNvPr id="4" name="AutoShape 4"/>
            <p:cNvSpPr/>
            <p:nvPr/>
          </p:nvSpPr>
          <p:spPr bwMode="auto">
            <a:xfrm>
              <a:off x="8243262" y="1972604"/>
              <a:ext cx="988118" cy="136547"/>
            </a:xfrm>
            <a:prstGeom prst="rect">
              <a:avLst/>
            </a:prstGeom>
            <a:solidFill>
              <a:srgbClr val="0C45A6"/>
            </a:solidFill>
          </p:spPr>
        </p:sp>
        <p:sp>
          <p:nvSpPr>
            <p:cNvPr id="5" name="TextBox 5"/>
            <p:cNvSpPr txBox="1"/>
            <p:nvPr/>
          </p:nvSpPr>
          <p:spPr bwMode="auto">
            <a:xfrm>
              <a:off x="0" y="3002327"/>
              <a:ext cx="17474642" cy="544713"/>
            </a:xfrm>
            <a:prstGeom prst="rect">
              <a:avLst/>
            </a:prstGeom>
            <a:grpFill/>
          </p:spPr>
          <p:txBody>
            <a:bodyPr lIns="0" tIns="0" rIns="0" bIns="0" rtlCol="0" anchor="t">
              <a:spAutoFit/>
            </a:bodyPr>
            <a:lstStyle/>
            <a:p>
              <a:pPr>
                <a:lnSpc>
                  <a:spcPts val="3544"/>
                </a:lnSpc>
                <a:defRPr/>
              </a:pPr>
              <a:endParaRPr/>
            </a:p>
          </p:txBody>
        </p:sp>
      </p:grpSp>
      <p:cxnSp>
        <p:nvCxnSpPr>
          <p:cNvPr id="12" name="Straight Connector 11"/>
          <p:cNvCxnSpPr>
            <a:cxnSpLocks/>
          </p:cNvCxnSpPr>
          <p:nvPr/>
        </p:nvCxnSpPr>
        <p:spPr bwMode="auto">
          <a:xfrm>
            <a:off x="381000" y="571500"/>
            <a:ext cx="0" cy="8991600"/>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p:blipFill>
        <p:spPr bwMode="auto">
          <a:xfrm>
            <a:off x="14401803" y="8210313"/>
            <a:ext cx="3886197" cy="2076687"/>
          </a:xfrm>
          <a:prstGeom prst="rect">
            <a:avLst/>
          </a:prstGeom>
        </p:spPr>
      </p:pic>
      <p:sp>
        <p:nvSpPr>
          <p:cNvPr id="9" name="Textfeld 8">
            <a:extLst>
              <a:ext uri="{FF2B5EF4-FFF2-40B4-BE49-F238E27FC236}">
                <a16:creationId xmlns:a16="http://schemas.microsoft.com/office/drawing/2014/main" xmlns="" id="{16FFFB7D-813F-8B95-298B-0255BB81ACF4}"/>
              </a:ext>
            </a:extLst>
          </p:cNvPr>
          <p:cNvSpPr txBox="1"/>
          <p:nvPr/>
        </p:nvSpPr>
        <p:spPr>
          <a:xfrm>
            <a:off x="1485492" y="2946263"/>
            <a:ext cx="11690956" cy="1938992"/>
          </a:xfrm>
          <a:prstGeom prst="rect">
            <a:avLst/>
          </a:prstGeom>
          <a:noFill/>
        </p:spPr>
        <p:txBody>
          <a:bodyPr wrap="square" rtlCol="0">
            <a:spAutoFit/>
          </a:bodyPr>
          <a:lstStyle/>
          <a:p>
            <a:pPr algn="l"/>
            <a:r>
              <a:rPr lang="de-DE" sz="2400" b="1" i="0" u="none" strike="noStrike" dirty="0">
                <a:solidFill>
                  <a:srgbClr val="0F0F0F"/>
                </a:solidFill>
                <a:effectLst/>
                <a:latin typeface="YouTube Sans"/>
              </a:rPr>
              <a:t>BV Nemo Interview mit der Anti-Rassismus-Beraterin Jamie </a:t>
            </a:r>
            <a:r>
              <a:rPr lang="de-DE" sz="2400" b="1" i="0" u="none" strike="noStrike" dirty="0" err="1">
                <a:solidFill>
                  <a:srgbClr val="0F0F0F"/>
                </a:solidFill>
                <a:effectLst/>
                <a:latin typeface="YouTube Sans"/>
              </a:rPr>
              <a:t>Schearer-Udeh</a:t>
            </a:r>
            <a:r>
              <a:rPr lang="de-DE" sz="2400" b="1" i="0" u="none" strike="noStrike" dirty="0">
                <a:solidFill>
                  <a:srgbClr val="0F0F0F"/>
                </a:solidFill>
                <a:effectLst/>
                <a:latin typeface="YouTube Sans"/>
              </a:rPr>
              <a:t> "Netzwerke feministisch und intersektional gestalten“</a:t>
            </a:r>
          </a:p>
          <a:p>
            <a:pPr algn="l"/>
            <a:r>
              <a:rPr lang="de-DE" dirty="0">
                <a:solidFill>
                  <a:srgbClr val="0F0F0F"/>
                </a:solidFill>
                <a:latin typeface="YouTube Sans"/>
              </a:rPr>
              <a:t>Zur Person: </a:t>
            </a:r>
            <a:r>
              <a:rPr lang="de-DE" dirty="0">
                <a:solidFill>
                  <a:srgbClr val="0F0F0F"/>
                </a:solidFill>
                <a:latin typeface="YouTube Sans"/>
                <a:hlinkClick r:id="rId4"/>
              </a:rPr>
              <a:t>https://jamieschearer.com</a:t>
            </a:r>
            <a:endParaRPr lang="de-DE" dirty="0">
              <a:solidFill>
                <a:srgbClr val="0F0F0F"/>
              </a:solidFill>
              <a:latin typeface="YouTube Sans"/>
            </a:endParaRPr>
          </a:p>
          <a:p>
            <a:pPr algn="l"/>
            <a:r>
              <a:rPr lang="de-DE" dirty="0">
                <a:solidFill>
                  <a:srgbClr val="0F0F0F"/>
                </a:solidFill>
                <a:latin typeface="YouTube Sans"/>
              </a:rPr>
              <a:t>BV Nemo, </a:t>
            </a:r>
            <a:r>
              <a:rPr lang="de-DE" dirty="0">
                <a:solidFill>
                  <a:srgbClr val="0F0F0F"/>
                </a:solidFill>
                <a:latin typeface="YouTube Sans"/>
                <a:hlinkClick r:id="rId5"/>
              </a:rPr>
              <a:t>https://www.youtube.com/watch?v=wBmgyFIsRTc</a:t>
            </a:r>
            <a:r>
              <a:rPr lang="de-DE" dirty="0">
                <a:solidFill>
                  <a:srgbClr val="0F0F0F"/>
                </a:solidFill>
                <a:latin typeface="YouTube Sans"/>
              </a:rPr>
              <a:t>, abgerufen am 29.11.2022</a:t>
            </a:r>
          </a:p>
          <a:p>
            <a:pPr algn="l"/>
            <a:endParaRPr lang="de-DE" b="1" dirty="0">
              <a:solidFill>
                <a:srgbClr val="0F0F0F"/>
              </a:solidFill>
              <a:latin typeface="YouTube Sans"/>
            </a:endParaRPr>
          </a:p>
          <a:p>
            <a:pPr algn="l"/>
            <a:endParaRPr lang="de-DE" b="1" i="0" u="none" strike="noStrike" dirty="0">
              <a:solidFill>
                <a:srgbClr val="0F0F0F"/>
              </a:solidFill>
              <a:effectLst/>
              <a:latin typeface="YouTube Sans"/>
            </a:endParaRPr>
          </a:p>
        </p:txBody>
      </p:sp>
      <p:pic>
        <p:nvPicPr>
          <p:cNvPr id="14" name="Onlinemedien 13" descr="Interview mit Jamie Schearer-Udeh &quot;Netzwerke feministisch und intersektional gestalten&quot;">
            <a:hlinkClick r:id="" action="ppaction://media"/>
            <a:extLst>
              <a:ext uri="{FF2B5EF4-FFF2-40B4-BE49-F238E27FC236}">
                <a16:creationId xmlns:a16="http://schemas.microsoft.com/office/drawing/2014/main" xmlns="" id="{DBE6A9AE-C080-1AF2-A517-8C546A0C0A26}"/>
              </a:ext>
            </a:extLst>
          </p:cNvPr>
          <p:cNvPicPr>
            <a:picLocks noRot="1" noChangeAspect="1"/>
          </p:cNvPicPr>
          <p:nvPr>
            <a:videoFile r:link="rId1"/>
          </p:nvPr>
        </p:nvPicPr>
        <p:blipFill>
          <a:blip r:embed="rId6"/>
          <a:stretch>
            <a:fillRect/>
          </a:stretch>
        </p:blipFill>
        <p:spPr>
          <a:xfrm>
            <a:off x="2002089" y="4465580"/>
            <a:ext cx="9950219" cy="5621873"/>
          </a:xfrm>
          <a:prstGeom prst="rect">
            <a:avLst/>
          </a:prstGeom>
        </p:spPr>
      </p:pic>
    </p:spTree>
    <p:extLst>
      <p:ext uri="{BB962C8B-B14F-4D97-AF65-F5344CB8AC3E}">
        <p14:creationId xmlns:p14="http://schemas.microsoft.com/office/powerpoint/2010/main" val="59433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1700</Words>
  <Application>Microsoft Office PowerPoint</Application>
  <DocSecurity>0</DocSecurity>
  <PresentationFormat>Benutzerdefiniert</PresentationFormat>
  <Paragraphs>263</Paragraphs>
  <Slides>22</Slides>
  <Notes>1</Notes>
  <HiddenSlides>0</HiddenSlides>
  <MMClips>5</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22</vt:i4>
      </vt:variant>
    </vt:vector>
  </HeadingPairs>
  <TitlesOfParts>
    <vt:vector size="34" baseType="lpstr">
      <vt:lpstr>Times New Roman</vt:lpstr>
      <vt:lpstr>YouTube Sans</vt:lpstr>
      <vt:lpstr>Montserrat Bold</vt:lpstr>
      <vt:lpstr>Arial</vt:lpstr>
      <vt:lpstr>Roboto</vt:lpstr>
      <vt:lpstr>Canva Sans Bold</vt:lpstr>
      <vt:lpstr>BerlinType</vt:lpstr>
      <vt:lpstr>Wingdings</vt:lpstr>
      <vt:lpstr>Calibri</vt:lpstr>
      <vt:lpstr>Montserrat</vt:lpstr>
      <vt:lpstr>Canva Sans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dc:title>
  <dc:subject/>
  <dc:creator>move</dc:creator>
  <cp:keywords/>
  <dc:description/>
  <cp:lastModifiedBy>move</cp:lastModifiedBy>
  <cp:revision>38</cp:revision>
  <dcterms:created xsi:type="dcterms:W3CDTF">2006-08-16T00:00:00Z</dcterms:created>
  <dcterms:modified xsi:type="dcterms:W3CDTF">2022-11-29T13:34:15Z</dcterms:modified>
  <cp:category/>
  <dc:identifier>DAFNgGNpOu8</dc:identifier>
  <cp:contentStatus/>
  <dc:language/>
  <cp:version/>
</cp:coreProperties>
</file>