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3" r:id="rId8"/>
    <p:sldId id="262" r:id="rId9"/>
    <p:sldId id="267" r:id="rId10"/>
    <p:sldId id="265" r:id="rId11"/>
    <p:sldId id="264" r:id="rId12"/>
    <p:sldId id="266" r:id="rId13"/>
    <p:sldId id="269" r:id="rId14"/>
    <p:sldId id="268" r:id="rId15"/>
    <p:sldId id="270" r:id="rId16"/>
    <p:sldId id="271" r:id="rId17"/>
    <p:sldId id="272" r:id="rId18"/>
    <p:sldId id="273" r:id="rId19"/>
    <p:sldId id="274" r:id="rId20"/>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Canva Sans" panose="020B0604020202020204" charset="0"/>
      <p:regular r:id="rId26"/>
      <p:bold r:id="rId27"/>
      <p:italic r:id="rId28"/>
      <p:boldItalic r:id="rId29"/>
    </p:embeddedFont>
    <p:embeddedFont>
      <p:font typeface="Canva Sans Bold" panose="020B0604020202020204" charset="0"/>
      <p:regular r:id="rId30"/>
      <p:bold r:id="rId31"/>
    </p:embeddedFont>
    <p:embeddedFont>
      <p:font typeface="Montserrat" panose="00000500000000000000" pitchFamily="2" charset="0"/>
      <p:regular r:id="rId32"/>
      <p:bold r:id="rId33"/>
      <p:italic r:id="rId34"/>
      <p:boldItalic r:id="rId35"/>
    </p:embeddedFont>
    <p:embeddedFont>
      <p:font typeface="Montserrat Bold" panose="00000800000000000000" pitchFamily="2" charset="0"/>
      <p:regular r:id="rId36"/>
      <p:bold r:id="rId37"/>
      <p:italic r:id="rId38"/>
    </p:embeddedFont>
    <p:embeddedFont>
      <p:font typeface="Montserrat Semi-Bold" panose="020B0604020202020204" charset="0"/>
      <p:regular r:id="rId39"/>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78" autoAdjust="0"/>
    <p:restoredTop sz="94654" autoAdjust="0"/>
  </p:normalViewPr>
  <p:slideViewPr>
    <p:cSldViewPr>
      <p:cViewPr varScale="1">
        <p:scale>
          <a:sx n="53" d="100"/>
          <a:sy n="53" d="100"/>
        </p:scale>
        <p:origin x="73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2B0A3-987E-2048-B261-EB25E437457F}" type="datetimeFigureOut">
              <a:rPr lang="en-GB" smtClean="0"/>
              <a:t>29/10/2022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1D4688-788B-5746-8E37-B4867C860237}" type="slidenum">
              <a:rPr lang="en-GB" smtClean="0"/>
              <a:t>‹#›</a:t>
            </a:fld>
            <a:endParaRPr lang="en-GB"/>
          </a:p>
        </p:txBody>
      </p:sp>
    </p:spTree>
    <p:extLst>
      <p:ext uri="{BB962C8B-B14F-4D97-AF65-F5344CB8AC3E}">
        <p14:creationId xmlns:p14="http://schemas.microsoft.com/office/powerpoint/2010/main" val="189946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4F1D4688-788B-5746-8E37-B4867C860237}" type="slidenum">
              <a:rPr lang="en-GB" smtClean="0"/>
              <a:t>19</a:t>
            </a:fld>
            <a:endParaRPr lang="en-GB"/>
          </a:p>
        </p:txBody>
      </p:sp>
    </p:spTree>
    <p:extLst>
      <p:ext uri="{BB962C8B-B14F-4D97-AF65-F5344CB8AC3E}">
        <p14:creationId xmlns:p14="http://schemas.microsoft.com/office/powerpoint/2010/main" val="323349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10"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c.europa.eu/migrant-integration/integration-practice/good-practice-approaches-ways-combat-racism-your-city-ecar-european-cities_en"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eccar.info/sites/default/files/document/empowerment_webbroschuere_barrierefrei.p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eccar.info/sites/default/files/document/empowerment_webbroschuere_barrierefrei.pd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8.png"/><Relationship Id="rId5" Type="http://schemas.openxmlformats.org/officeDocument/2006/relationships/image" Target="../media/image19.svg"/><Relationship Id="rId10" Type="http://schemas.openxmlformats.org/officeDocument/2006/relationships/hyperlink" Target="https://www.eccar.info/sites/default/files/document/empowerment_webbroschuere_barrierefrei.pdf" TargetMode="External"/><Relationship Id="rId4" Type="http://schemas.openxmlformats.org/officeDocument/2006/relationships/image" Target="../media/image18.png"/><Relationship Id="rId9" Type="http://schemas.openxmlformats.org/officeDocument/2006/relationships/image" Target="../media/image23.svg"/></Relationships>
</file>

<file path=ppt/slides/_rels/slide1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hyperlink" Target="https://www.eccar.info/sites/default/files/document/empowerment_webbroschuere_barrierefrei.pdf" TargetMode="External"/><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386619" y="0"/>
            <a:ext cx="13901381" cy="10287000"/>
          </a:xfrm>
          <a:prstGeom prst="rect">
            <a:avLst/>
          </a:prstGeom>
          <a:solidFill>
            <a:srgbClr val="FDCF60"/>
          </a:solidFill>
        </p:spPr>
      </p:sp>
      <p:pic>
        <p:nvPicPr>
          <p:cNvPr id="3" name="Picture 3"/>
          <p:cNvPicPr>
            <a:picLocks noChangeAspect="1"/>
          </p:cNvPicPr>
          <p:nvPr/>
        </p:nvPicPr>
        <p:blipFill>
          <a:blip r:embed="rId2"/>
          <a:srcRect/>
          <a:stretch>
            <a:fillRect/>
          </a:stretch>
        </p:blipFill>
        <p:spPr>
          <a:xfrm>
            <a:off x="15453614" y="124857"/>
            <a:ext cx="2638443" cy="2063639"/>
          </a:xfrm>
          <a:prstGeom prst="rect">
            <a:avLst/>
          </a:prstGeom>
        </p:spPr>
      </p:pic>
      <p:pic>
        <p:nvPicPr>
          <p:cNvPr id="4" name="Picture 4"/>
          <p:cNvPicPr>
            <a:picLocks noChangeAspect="1"/>
          </p:cNvPicPr>
          <p:nvPr/>
        </p:nvPicPr>
        <p:blipFill>
          <a:blip r:embed="rId3"/>
          <a:srcRect/>
          <a:stretch>
            <a:fillRect/>
          </a:stretch>
        </p:blipFill>
        <p:spPr>
          <a:xfrm>
            <a:off x="0" y="8718089"/>
            <a:ext cx="2983732" cy="1568911"/>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07908" y="5879410"/>
            <a:ext cx="10280092" cy="4407590"/>
          </a:xfrm>
          <a:prstGeom prst="rect">
            <a:avLst/>
          </a:prstGeom>
        </p:spPr>
      </p:pic>
      <p:sp>
        <p:nvSpPr>
          <p:cNvPr id="6" name="TextBox 6"/>
          <p:cNvSpPr txBox="1"/>
          <p:nvPr/>
        </p:nvSpPr>
        <p:spPr>
          <a:xfrm>
            <a:off x="304800" y="3176484"/>
            <a:ext cx="15811500" cy="1231106"/>
          </a:xfrm>
          <a:prstGeom prst="rect">
            <a:avLst/>
          </a:prstGeom>
        </p:spPr>
        <p:txBody>
          <a:bodyPr wrap="square" lIns="0" tIns="0" rIns="0" bIns="0" rtlCol="0" anchor="t">
            <a:spAutoFit/>
          </a:bodyPr>
          <a:lstStyle/>
          <a:p>
            <a:pPr>
              <a:lnSpc>
                <a:spcPts val="9646"/>
              </a:lnSpc>
            </a:pPr>
            <a:r>
              <a:rPr lang="en-GB" sz="8931" dirty="0">
                <a:solidFill>
                  <a:srgbClr val="0C45A6"/>
                </a:solidFill>
              </a:rPr>
              <a:t>Discrimination </a:t>
            </a:r>
            <a:r>
              <a:rPr lang="en-US" sz="8931" dirty="0">
                <a:solidFill>
                  <a:srgbClr val="0C45A6"/>
                </a:solidFill>
              </a:rPr>
              <a:t>and Empowerment</a:t>
            </a:r>
          </a:p>
        </p:txBody>
      </p:sp>
      <p:pic>
        <p:nvPicPr>
          <p:cNvPr id="7" name="Picture 6" descr="Text&#10;&#10;Description automatically generated">
            <a:extLst>
              <a:ext uri="{FF2B5EF4-FFF2-40B4-BE49-F238E27FC236}">
                <a16:creationId xmlns:a16="http://schemas.microsoft.com/office/drawing/2014/main" id="{A3EB610F-392F-C03B-B9AD-E88B927A593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04800" y="617072"/>
            <a:ext cx="4120740" cy="971170"/>
          </a:xfrm>
          <a:prstGeom prst="rect">
            <a:avLst/>
          </a:prstGeom>
        </p:spPr>
      </p:pic>
      <p:sp>
        <p:nvSpPr>
          <p:cNvPr id="8" name="Textfeld 7">
            <a:extLst>
              <a:ext uri="{FF2B5EF4-FFF2-40B4-BE49-F238E27FC236}">
                <a16:creationId xmlns:a16="http://schemas.microsoft.com/office/drawing/2014/main" id="{D91E4662-2246-7E98-A4C1-52DF67B234E3}"/>
              </a:ext>
            </a:extLst>
          </p:cNvPr>
          <p:cNvSpPr txBox="1"/>
          <p:nvPr/>
        </p:nvSpPr>
        <p:spPr>
          <a:xfrm>
            <a:off x="2621614" y="9315985"/>
            <a:ext cx="5360894" cy="707886"/>
          </a:xfrm>
          <a:prstGeom prst="rect">
            <a:avLst/>
          </a:prstGeom>
          <a:noFill/>
        </p:spPr>
        <p:txBody>
          <a:bodyPr wrap="square" rtlCol="0">
            <a:spAutoFit/>
          </a:bodyPr>
          <a:lstStyle/>
          <a:p>
            <a:r>
              <a:rPr lang="de-DE" sz="1000" i="1" dirty="0"/>
              <a:t>The </a:t>
            </a:r>
            <a:r>
              <a:rPr lang="de-DE" sz="1000" i="1" dirty="0" err="1"/>
              <a:t>project</a:t>
            </a:r>
            <a:r>
              <a:rPr lang="de-DE" sz="1000" i="1" dirty="0"/>
              <a:t> </a:t>
            </a:r>
            <a:r>
              <a:rPr lang="de-DE" sz="1000" i="1" dirty="0" err="1"/>
              <a:t>is</a:t>
            </a:r>
            <a:r>
              <a:rPr lang="de-DE" sz="1000" i="1" dirty="0"/>
              <a:t> </a:t>
            </a:r>
            <a:r>
              <a:rPr lang="de-DE" sz="1000" i="1" dirty="0" err="1"/>
              <a:t>co-funded</a:t>
            </a:r>
            <a:r>
              <a:rPr lang="de-DE" sz="1000" i="1" baseline="0" dirty="0"/>
              <a:t> </a:t>
            </a:r>
            <a:r>
              <a:rPr lang="de-DE" sz="1000" i="1" baseline="0" dirty="0" err="1"/>
              <a:t>by</a:t>
            </a:r>
            <a:r>
              <a:rPr lang="de-DE" sz="1000" i="1" baseline="0" dirty="0"/>
              <a:t> </a:t>
            </a:r>
            <a:r>
              <a:rPr lang="de-DE" sz="1000" i="1" baseline="0" dirty="0" err="1"/>
              <a:t>the</a:t>
            </a:r>
            <a:r>
              <a:rPr lang="de-DE" sz="1000" i="1" baseline="0" dirty="0"/>
              <a:t> European </a:t>
            </a:r>
            <a:r>
              <a:rPr lang="de-DE" sz="1000" i="1" baseline="0" dirty="0" err="1"/>
              <a:t>Unions</a:t>
            </a:r>
            <a:r>
              <a:rPr lang="de-DE" sz="1000" i="1" baseline="0" dirty="0"/>
              <a:t>‘ </a:t>
            </a:r>
            <a:r>
              <a:rPr lang="de-DE" sz="1000" i="1" baseline="0" dirty="0" err="1"/>
              <a:t>Asylum</a:t>
            </a:r>
            <a:r>
              <a:rPr lang="de-DE" sz="1000" i="1" baseline="0" dirty="0"/>
              <a:t>, Migration </a:t>
            </a:r>
            <a:r>
              <a:rPr lang="de-DE" sz="1000" i="1" baseline="0" dirty="0" err="1"/>
              <a:t>and</a:t>
            </a:r>
            <a:r>
              <a:rPr lang="de-DE" sz="1000" i="1" baseline="0" dirty="0"/>
              <a:t> Integration Fund. </a:t>
            </a:r>
            <a:r>
              <a:rPr lang="en-US" sz="1000" b="0" i="1" u="none" strike="noStrike" kern="1200" baseline="0" dirty="0">
                <a:solidFill>
                  <a:schemeClr val="tx1"/>
                </a:solidFill>
                <a:latin typeface="+mn-lt"/>
                <a:ea typeface="+mn-ea"/>
                <a:cs typeface="+mn-cs"/>
              </a:rPr>
              <a:t>The content of this presentation represents the views of the EMVI project partnership only and is their sole responsibility. The European Commission does not accept any responsibility for use that may be made of the information it contains.</a:t>
            </a:r>
            <a:endParaRPr lang="de-AT" sz="10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l="112" r="112"/>
          <a:stretch>
            <a:fillRect/>
          </a:stretch>
        </p:blipFill>
        <p:spPr>
          <a:xfrm>
            <a:off x="12678017" y="2613945"/>
            <a:ext cx="5049264" cy="4973525"/>
          </a:xfrm>
          <a:prstGeom prst="rect">
            <a:avLst/>
          </a:prstGeom>
        </p:spPr>
      </p:pic>
      <p:sp>
        <p:nvSpPr>
          <p:cNvPr id="4" name="TextBox 4"/>
          <p:cNvSpPr txBox="1"/>
          <p:nvPr/>
        </p:nvSpPr>
        <p:spPr>
          <a:xfrm>
            <a:off x="1719266" y="8705856"/>
            <a:ext cx="10499439" cy="1047738"/>
          </a:xfrm>
          <a:prstGeom prst="rect">
            <a:avLst/>
          </a:prstGeom>
        </p:spPr>
        <p:txBody>
          <a:bodyPr lIns="0" tIns="0" rIns="0" bIns="0" rtlCol="0" anchor="t">
            <a:spAutoFit/>
          </a:bodyPr>
          <a:lstStyle/>
          <a:p>
            <a:pPr>
              <a:lnSpc>
                <a:spcPts val="4200"/>
              </a:lnSpc>
            </a:pPr>
            <a:r>
              <a:rPr lang="en-US" sz="3000" dirty="0">
                <a:solidFill>
                  <a:srgbClr val="FF1616"/>
                </a:solidFill>
                <a:latin typeface="Canva Sans"/>
              </a:rPr>
              <a:t>Anti-discrimination Advice and Support </a:t>
            </a:r>
            <a:r>
              <a:rPr lang="en-US" sz="3000" dirty="0" err="1">
                <a:solidFill>
                  <a:srgbClr val="FF1616"/>
                </a:solidFill>
                <a:latin typeface="Canva Sans"/>
              </a:rPr>
              <a:t>Centres</a:t>
            </a:r>
            <a:r>
              <a:rPr lang="en-US" sz="3000" dirty="0">
                <a:solidFill>
                  <a:srgbClr val="FF1616"/>
                </a:solidFill>
                <a:latin typeface="Canva Sans"/>
              </a:rPr>
              <a:t> </a:t>
            </a:r>
            <a:r>
              <a:rPr lang="en-US" sz="3000" dirty="0">
                <a:solidFill>
                  <a:srgbClr val="FF1616"/>
                </a:solidFill>
              </a:rPr>
              <a:t>(Country Specific)</a:t>
            </a:r>
          </a:p>
        </p:txBody>
      </p:sp>
      <p:sp>
        <p:nvSpPr>
          <p:cNvPr id="5" name="TextBox 5"/>
          <p:cNvSpPr txBox="1"/>
          <p:nvPr/>
        </p:nvSpPr>
        <p:spPr>
          <a:xfrm>
            <a:off x="744358" y="3433525"/>
            <a:ext cx="11640483" cy="421269"/>
          </a:xfrm>
          <a:prstGeom prst="rect">
            <a:avLst/>
          </a:prstGeom>
        </p:spPr>
        <p:txBody>
          <a:bodyPr wrap="square" lIns="0" tIns="0" rIns="0" bIns="0" rtlCol="0" anchor="t">
            <a:spAutoFit/>
          </a:bodyPr>
          <a:lstStyle/>
          <a:p>
            <a:pPr>
              <a:lnSpc>
                <a:spcPts val="3500"/>
              </a:lnSpc>
            </a:pPr>
            <a:r>
              <a:rPr lang="en-US" sz="2500" dirty="0">
                <a:solidFill>
                  <a:srgbClr val="000000"/>
                </a:solidFill>
              </a:rPr>
              <a:t>https://</a:t>
            </a:r>
            <a:r>
              <a:rPr lang="en-US" sz="2500" dirty="0" err="1">
                <a:solidFill>
                  <a:srgbClr val="000000"/>
                </a:solidFill>
              </a:rPr>
              <a:t>fra.europa.eu</a:t>
            </a:r>
            <a:r>
              <a:rPr lang="en-US" sz="2500" dirty="0">
                <a:solidFill>
                  <a:srgbClr val="000000"/>
                </a:solidFill>
              </a:rPr>
              <a:t>/</a:t>
            </a:r>
            <a:r>
              <a:rPr lang="en-US" sz="2500" dirty="0" err="1">
                <a:solidFill>
                  <a:srgbClr val="000000"/>
                </a:solidFill>
              </a:rPr>
              <a:t>en</a:t>
            </a:r>
            <a:r>
              <a:rPr lang="en-US" sz="2500" dirty="0">
                <a:solidFill>
                  <a:srgbClr val="000000"/>
                </a:solidFill>
              </a:rPr>
              <a:t>/themes/equality-non-discrimination-and-racism</a:t>
            </a:r>
          </a:p>
        </p:txBody>
      </p:sp>
      <p:sp>
        <p:nvSpPr>
          <p:cNvPr id="6" name="TextBox 6"/>
          <p:cNvSpPr txBox="1"/>
          <p:nvPr/>
        </p:nvSpPr>
        <p:spPr>
          <a:xfrm>
            <a:off x="960408" y="2559341"/>
            <a:ext cx="11690395" cy="905510"/>
          </a:xfrm>
          <a:prstGeom prst="rect">
            <a:avLst/>
          </a:prstGeom>
        </p:spPr>
        <p:txBody>
          <a:bodyPr lIns="0" tIns="0" rIns="0" bIns="0" rtlCol="0" anchor="t">
            <a:spAutoFit/>
          </a:bodyPr>
          <a:lstStyle/>
          <a:p>
            <a:pPr>
              <a:lnSpc>
                <a:spcPts val="3780"/>
              </a:lnSpc>
            </a:pPr>
            <a:r>
              <a:rPr lang="en-US" sz="2800" b="1" dirty="0">
                <a:solidFill>
                  <a:srgbClr val="000000"/>
                </a:solidFill>
              </a:rPr>
              <a:t>General Information on Discrimination Issues in the European Union:</a:t>
            </a:r>
          </a:p>
          <a:p>
            <a:pPr>
              <a:lnSpc>
                <a:spcPts val="3500"/>
              </a:lnSpc>
            </a:pPr>
            <a:r>
              <a:rPr lang="en-US" sz="2500" dirty="0">
                <a:solidFill>
                  <a:srgbClr val="000000"/>
                </a:solidFill>
              </a:rPr>
              <a:t>European Union Agency for Fundamental Rights</a:t>
            </a:r>
          </a:p>
        </p:txBody>
      </p:sp>
      <p:sp>
        <p:nvSpPr>
          <p:cNvPr id="7" name="TextBox 7"/>
          <p:cNvSpPr txBox="1"/>
          <p:nvPr/>
        </p:nvSpPr>
        <p:spPr>
          <a:xfrm>
            <a:off x="1697182" y="7549903"/>
            <a:ext cx="11901193" cy="1047750"/>
          </a:xfrm>
          <a:prstGeom prst="rect">
            <a:avLst/>
          </a:prstGeom>
        </p:spPr>
        <p:txBody>
          <a:bodyPr lIns="0" tIns="0" rIns="0" bIns="0" rtlCol="0" anchor="t">
            <a:spAutoFit/>
          </a:bodyPr>
          <a:lstStyle/>
          <a:p>
            <a:pPr>
              <a:lnSpc>
                <a:spcPts val="4200"/>
              </a:lnSpc>
            </a:pPr>
            <a:r>
              <a:rPr lang="en-US" sz="3000" dirty="0">
                <a:solidFill>
                  <a:srgbClr val="000000"/>
                </a:solidFill>
              </a:rPr>
              <a:t>Where to get help when you feel discriminated (by EU Country):</a:t>
            </a:r>
          </a:p>
          <a:p>
            <a:pPr algn="ctr">
              <a:lnSpc>
                <a:spcPts val="4200"/>
              </a:lnSpc>
            </a:pPr>
            <a:endParaRPr lang="en-US" sz="3000" dirty="0">
              <a:solidFill>
                <a:srgbClr val="000000"/>
              </a:solidFill>
              <a:latin typeface="Canva Sans"/>
            </a:endParaRPr>
          </a:p>
        </p:txBody>
      </p:sp>
      <p:sp>
        <p:nvSpPr>
          <p:cNvPr id="8" name="TextBox 8"/>
          <p:cNvSpPr txBox="1"/>
          <p:nvPr/>
        </p:nvSpPr>
        <p:spPr>
          <a:xfrm>
            <a:off x="1697182" y="8165853"/>
            <a:ext cx="15947775" cy="431799"/>
          </a:xfrm>
          <a:prstGeom prst="rect">
            <a:avLst/>
          </a:prstGeom>
        </p:spPr>
        <p:txBody>
          <a:bodyPr lIns="0" tIns="0" rIns="0" bIns="0" rtlCol="0" anchor="t">
            <a:spAutoFit/>
          </a:bodyPr>
          <a:lstStyle/>
          <a:p>
            <a:pPr>
              <a:lnSpc>
                <a:spcPts val="3500"/>
              </a:lnSpc>
            </a:pPr>
            <a:r>
              <a:rPr lang="en-US" sz="2500" dirty="0">
                <a:solidFill>
                  <a:srgbClr val="000000"/>
                </a:solidFill>
              </a:rPr>
              <a:t>https://</a:t>
            </a:r>
            <a:r>
              <a:rPr lang="en-US" sz="2500" dirty="0" err="1">
                <a:solidFill>
                  <a:srgbClr val="000000"/>
                </a:solidFill>
              </a:rPr>
              <a:t>fra.europa.eu</a:t>
            </a:r>
            <a:r>
              <a:rPr lang="en-US" sz="2500" dirty="0">
                <a:solidFill>
                  <a:srgbClr val="000000"/>
                </a:solidFill>
              </a:rPr>
              <a:t>/</a:t>
            </a:r>
            <a:r>
              <a:rPr lang="en-US" sz="2500" dirty="0" err="1">
                <a:solidFill>
                  <a:srgbClr val="000000"/>
                </a:solidFill>
              </a:rPr>
              <a:t>en</a:t>
            </a:r>
            <a:r>
              <a:rPr lang="en-US" sz="2500" dirty="0">
                <a:solidFill>
                  <a:srgbClr val="000000"/>
                </a:solidFill>
              </a:rPr>
              <a:t>/about-fundamental-rights/where-to-turn</a:t>
            </a:r>
          </a:p>
        </p:txBody>
      </p:sp>
      <p:sp>
        <p:nvSpPr>
          <p:cNvPr id="9" name="TextBox 9"/>
          <p:cNvSpPr txBox="1"/>
          <p:nvPr/>
        </p:nvSpPr>
        <p:spPr>
          <a:xfrm>
            <a:off x="13325344" y="3951913"/>
            <a:ext cx="3905286" cy="1261884"/>
          </a:xfrm>
          <a:prstGeom prst="rect">
            <a:avLst/>
          </a:prstGeom>
        </p:spPr>
        <p:txBody>
          <a:bodyPr lIns="0" tIns="0" rIns="0" bIns="0" rtlCol="0" anchor="t">
            <a:spAutoFit/>
          </a:bodyPr>
          <a:lstStyle/>
          <a:p>
            <a:pPr>
              <a:lnSpc>
                <a:spcPts val="2520"/>
              </a:lnSpc>
            </a:pPr>
            <a:r>
              <a:rPr lang="en-US" sz="1800" dirty="0">
                <a:solidFill>
                  <a:srgbClr val="000000"/>
                </a:solidFill>
              </a:rPr>
              <a:t>Include information on regional specificities and in the national language as well as in other languages spoken by migrants.</a:t>
            </a:r>
          </a:p>
        </p:txBody>
      </p:sp>
      <p:sp>
        <p:nvSpPr>
          <p:cNvPr id="10" name="TextBox 10"/>
          <p:cNvSpPr txBox="1"/>
          <p:nvPr/>
        </p:nvSpPr>
        <p:spPr>
          <a:xfrm>
            <a:off x="998220" y="4197126"/>
            <a:ext cx="10573158" cy="464820"/>
          </a:xfrm>
          <a:prstGeom prst="rect">
            <a:avLst/>
          </a:prstGeom>
        </p:spPr>
        <p:txBody>
          <a:bodyPr lIns="0" tIns="0" rIns="0" bIns="0" rtlCol="0" anchor="t">
            <a:spAutoFit/>
          </a:bodyPr>
          <a:lstStyle/>
          <a:p>
            <a:pPr>
              <a:lnSpc>
                <a:spcPts val="3780"/>
              </a:lnSpc>
            </a:pPr>
            <a:r>
              <a:rPr lang="en-US" sz="2800" b="1" dirty="0">
                <a:solidFill>
                  <a:srgbClr val="000000"/>
                </a:solidFill>
              </a:rPr>
              <a:t>EU Anti-Discrimination Law (E-Learning Modules)</a:t>
            </a:r>
          </a:p>
        </p:txBody>
      </p:sp>
      <p:sp>
        <p:nvSpPr>
          <p:cNvPr id="11" name="TextBox 11"/>
          <p:cNvSpPr txBox="1"/>
          <p:nvPr/>
        </p:nvSpPr>
        <p:spPr>
          <a:xfrm>
            <a:off x="973559" y="4762456"/>
            <a:ext cx="11245146" cy="431799"/>
          </a:xfrm>
          <a:prstGeom prst="rect">
            <a:avLst/>
          </a:prstGeom>
        </p:spPr>
        <p:txBody>
          <a:bodyPr lIns="0" tIns="0" rIns="0" bIns="0" rtlCol="0" anchor="t">
            <a:spAutoFit/>
          </a:bodyPr>
          <a:lstStyle/>
          <a:p>
            <a:pPr>
              <a:lnSpc>
                <a:spcPts val="3500"/>
              </a:lnSpc>
            </a:pPr>
            <a:r>
              <a:rPr lang="en-US" sz="2500" dirty="0">
                <a:solidFill>
                  <a:srgbClr val="000000"/>
                </a:solidFill>
              </a:rPr>
              <a:t>https://</a:t>
            </a:r>
            <a:r>
              <a:rPr lang="en-US" sz="2500" dirty="0" err="1">
                <a:solidFill>
                  <a:srgbClr val="000000"/>
                </a:solidFill>
              </a:rPr>
              <a:t>www.era-comm.eu</a:t>
            </a:r>
            <a:r>
              <a:rPr lang="en-US" sz="2500" dirty="0">
                <a:solidFill>
                  <a:srgbClr val="000000"/>
                </a:solidFill>
              </a:rPr>
              <a:t>/anti-</a:t>
            </a:r>
            <a:r>
              <a:rPr lang="en-US" sz="2500" dirty="0" err="1">
                <a:solidFill>
                  <a:srgbClr val="000000"/>
                </a:solidFill>
              </a:rPr>
              <a:t>discri</a:t>
            </a:r>
            <a:r>
              <a:rPr lang="en-US" sz="2500" dirty="0">
                <a:solidFill>
                  <a:srgbClr val="000000"/>
                </a:solidFill>
              </a:rPr>
              <a:t>/</a:t>
            </a:r>
            <a:r>
              <a:rPr lang="en-US" sz="2500" dirty="0" err="1">
                <a:solidFill>
                  <a:srgbClr val="000000"/>
                </a:solidFill>
              </a:rPr>
              <a:t>e_learning</a:t>
            </a:r>
            <a:r>
              <a:rPr lang="en-US" sz="2500" dirty="0">
                <a:solidFill>
                  <a:srgbClr val="000000"/>
                </a:solidFill>
              </a:rPr>
              <a:t>/</a:t>
            </a:r>
            <a:r>
              <a:rPr lang="en-US" sz="2500" dirty="0" err="1">
                <a:solidFill>
                  <a:srgbClr val="000000"/>
                </a:solidFill>
              </a:rPr>
              <a:t>overview.html</a:t>
            </a:r>
            <a:endParaRPr lang="en-US" sz="2500" dirty="0">
              <a:solidFill>
                <a:srgbClr val="000000"/>
              </a:solidFill>
            </a:endParaRPr>
          </a:p>
        </p:txBody>
      </p:sp>
      <p:sp>
        <p:nvSpPr>
          <p:cNvPr id="13" name="TextBox 13"/>
          <p:cNvSpPr txBox="1"/>
          <p:nvPr/>
        </p:nvSpPr>
        <p:spPr>
          <a:xfrm>
            <a:off x="960408" y="5370142"/>
            <a:ext cx="11208386" cy="431799"/>
          </a:xfrm>
          <a:prstGeom prst="rect">
            <a:avLst/>
          </a:prstGeom>
        </p:spPr>
        <p:txBody>
          <a:bodyPr lIns="0" tIns="0" rIns="0" bIns="0" rtlCol="0" anchor="t">
            <a:spAutoFit/>
          </a:bodyPr>
          <a:lstStyle/>
          <a:p>
            <a:pPr algn="just">
              <a:lnSpc>
                <a:spcPts val="3500"/>
              </a:lnSpc>
            </a:pPr>
            <a:r>
              <a:rPr lang="en-US" sz="2800" b="1" dirty="0">
                <a:solidFill>
                  <a:srgbClr val="000000"/>
                </a:solidFill>
              </a:rPr>
              <a:t>The Directives on Equal Treatment of the European Union</a:t>
            </a:r>
          </a:p>
        </p:txBody>
      </p:sp>
      <p:sp>
        <p:nvSpPr>
          <p:cNvPr id="14" name="TextBox 14"/>
          <p:cNvSpPr txBox="1"/>
          <p:nvPr/>
        </p:nvSpPr>
        <p:spPr>
          <a:xfrm>
            <a:off x="1028700" y="5799273"/>
            <a:ext cx="10002871" cy="870110"/>
          </a:xfrm>
          <a:prstGeom prst="rect">
            <a:avLst/>
          </a:prstGeom>
        </p:spPr>
        <p:txBody>
          <a:bodyPr lIns="0" tIns="0" rIns="0" bIns="0" rtlCol="0" anchor="t">
            <a:spAutoFit/>
          </a:bodyPr>
          <a:lstStyle/>
          <a:p>
            <a:pPr>
              <a:lnSpc>
                <a:spcPts val="3500"/>
              </a:lnSpc>
            </a:pPr>
            <a:r>
              <a:rPr lang="en-US" sz="2500" dirty="0">
                <a:solidFill>
                  <a:srgbClr val="000000"/>
                </a:solidFill>
              </a:rPr>
              <a:t>https://</a:t>
            </a:r>
            <a:r>
              <a:rPr lang="en-US" sz="2500" dirty="0" err="1">
                <a:solidFill>
                  <a:srgbClr val="000000"/>
                </a:solidFill>
              </a:rPr>
              <a:t>www.antidiskriminierungsstelle.de</a:t>
            </a:r>
            <a:r>
              <a:rPr lang="en-US" sz="2500" dirty="0">
                <a:solidFill>
                  <a:srgbClr val="000000"/>
                </a:solidFill>
              </a:rPr>
              <a:t>/EN/about-discrimination/order-and-law/directives-of-the-</a:t>
            </a:r>
            <a:r>
              <a:rPr lang="en-US" sz="2500" dirty="0" err="1">
                <a:solidFill>
                  <a:srgbClr val="000000"/>
                </a:solidFill>
              </a:rPr>
              <a:t>eu</a:t>
            </a:r>
            <a:r>
              <a:rPr lang="en-US" sz="2500" dirty="0">
                <a:solidFill>
                  <a:srgbClr val="000000"/>
                </a:solidFill>
              </a:rPr>
              <a:t>/directives-of-the-</a:t>
            </a:r>
            <a:r>
              <a:rPr lang="en-US" sz="2500" dirty="0" err="1">
                <a:solidFill>
                  <a:srgbClr val="000000"/>
                </a:solidFill>
              </a:rPr>
              <a:t>eu</a:t>
            </a:r>
            <a:r>
              <a:rPr lang="en-US" sz="2500" dirty="0">
                <a:solidFill>
                  <a:srgbClr val="000000"/>
                </a:solidFill>
              </a:rPr>
              <a:t>-</a:t>
            </a:r>
            <a:r>
              <a:rPr lang="en-US" sz="2500" dirty="0" err="1">
                <a:solidFill>
                  <a:srgbClr val="000000"/>
                </a:solidFill>
              </a:rPr>
              <a:t>node.html</a:t>
            </a:r>
            <a:endParaRPr lang="en-US" sz="2500" dirty="0">
              <a:solidFill>
                <a:srgbClr val="000000"/>
              </a:solidFill>
            </a:endParaRPr>
          </a:p>
        </p:txBody>
      </p:sp>
      <p:sp>
        <p:nvSpPr>
          <p:cNvPr id="15" name="TextBox 3">
            <a:extLst>
              <a:ext uri="{FF2B5EF4-FFF2-40B4-BE49-F238E27FC236}">
                <a16:creationId xmlns:a16="http://schemas.microsoft.com/office/drawing/2014/main" id="{CF16C2EE-E4AD-1FC5-27AB-83FB434DE37F}"/>
              </a:ext>
            </a:extLst>
          </p:cNvPr>
          <p:cNvSpPr txBox="1"/>
          <p:nvPr/>
        </p:nvSpPr>
        <p:spPr>
          <a:xfrm>
            <a:off x="769758" y="505077"/>
            <a:ext cx="13857838" cy="1692771"/>
          </a:xfrm>
          <a:prstGeom prst="rect">
            <a:avLst/>
          </a:prstGeom>
        </p:spPr>
        <p:txBody>
          <a:bodyPr lIns="0" tIns="0" rIns="0" bIns="0" rtlCol="0" anchor="t">
            <a:spAutoFit/>
          </a:bodyPr>
          <a:lstStyle/>
          <a:p>
            <a:pPr>
              <a:lnSpc>
                <a:spcPts val="6595"/>
              </a:lnSpc>
            </a:pPr>
            <a:r>
              <a:rPr lang="en-US" sz="6200" dirty="0">
                <a:solidFill>
                  <a:srgbClr val="0C45A6"/>
                </a:solidFill>
              </a:rPr>
              <a:t>INTERNATIONAL AND NATIONAL FRAMEWORK TO FIGHT DISCRIMINATION</a:t>
            </a:r>
          </a:p>
        </p:txBody>
      </p:sp>
      <p:cxnSp>
        <p:nvCxnSpPr>
          <p:cNvPr id="12" name="Straight Connector 11">
            <a:extLst>
              <a:ext uri="{FF2B5EF4-FFF2-40B4-BE49-F238E27FC236}">
                <a16:creationId xmlns:a16="http://schemas.microsoft.com/office/drawing/2014/main" id="{3787977E-C217-0C3C-1D75-8053571165C8}"/>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D9BD954-6136-9CF2-3F15-B99048AD3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27929" y="3498446"/>
            <a:ext cx="4114800" cy="4114800"/>
          </a:xfrm>
          <a:prstGeom prst="rect">
            <a:avLst/>
          </a:prstGeom>
        </p:spPr>
      </p:pic>
      <p:grpSp>
        <p:nvGrpSpPr>
          <p:cNvPr id="3" name="Group 3"/>
          <p:cNvGrpSpPr/>
          <p:nvPr/>
        </p:nvGrpSpPr>
        <p:grpSpPr>
          <a:xfrm>
            <a:off x="1900416" y="335406"/>
            <a:ext cx="13796784" cy="2092325"/>
            <a:chOff x="0" y="0"/>
            <a:chExt cx="18477118" cy="2789767"/>
          </a:xfrm>
        </p:grpSpPr>
        <p:sp>
          <p:nvSpPr>
            <p:cNvPr id="4" name="TextBox 4"/>
            <p:cNvSpPr txBox="1"/>
            <p:nvPr/>
          </p:nvSpPr>
          <p:spPr>
            <a:xfrm>
              <a:off x="0" y="0"/>
              <a:ext cx="18477118" cy="2536934"/>
            </a:xfrm>
            <a:prstGeom prst="rect">
              <a:avLst/>
            </a:prstGeom>
          </p:spPr>
          <p:txBody>
            <a:bodyPr lIns="0" tIns="0" rIns="0" bIns="0" rtlCol="0" anchor="t">
              <a:spAutoFit/>
            </a:bodyPr>
            <a:lstStyle/>
            <a:p>
              <a:pPr>
                <a:lnSpc>
                  <a:spcPts val="4800"/>
                </a:lnSpc>
              </a:pPr>
              <a:r>
                <a:rPr lang="en-US" sz="6000" dirty="0">
                  <a:solidFill>
                    <a:srgbClr val="0C45A6"/>
                  </a:solidFill>
                </a:rPr>
                <a:t>HUMAN RIGHTS OBLIGATIONS</a:t>
              </a:r>
            </a:p>
            <a:p>
              <a:pPr>
                <a:lnSpc>
                  <a:spcPts val="4800"/>
                </a:lnSpc>
              </a:pPr>
              <a:r>
                <a:rPr lang="en-US" sz="6000" dirty="0">
                  <a:solidFill>
                    <a:srgbClr val="0C45A6"/>
                  </a:solidFill>
                </a:rPr>
                <a:t>IN THE PROTECTION AGAINST DISCRIMINATION</a:t>
              </a:r>
            </a:p>
          </p:txBody>
        </p:sp>
        <p:sp>
          <p:nvSpPr>
            <p:cNvPr id="5" name="AutoShape 5"/>
            <p:cNvSpPr/>
            <p:nvPr/>
          </p:nvSpPr>
          <p:spPr>
            <a:xfrm>
              <a:off x="8716157" y="2645386"/>
              <a:ext cx="1044803" cy="144381"/>
            </a:xfrm>
            <a:prstGeom prst="rect">
              <a:avLst/>
            </a:prstGeom>
            <a:solidFill>
              <a:srgbClr val="0C45A6"/>
            </a:solidFill>
          </p:spPr>
        </p:sp>
      </p:grpSp>
      <p:sp>
        <p:nvSpPr>
          <p:cNvPr id="6" name="TextBox 6"/>
          <p:cNvSpPr txBox="1"/>
          <p:nvPr/>
        </p:nvSpPr>
        <p:spPr>
          <a:xfrm>
            <a:off x="7353754" y="2715194"/>
            <a:ext cx="2951162" cy="339724"/>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rPr>
              <a:t>EU Reception Directive</a:t>
            </a:r>
          </a:p>
        </p:txBody>
      </p:sp>
      <p:sp>
        <p:nvSpPr>
          <p:cNvPr id="7" name="TextBox 7"/>
          <p:cNvSpPr txBox="1"/>
          <p:nvPr/>
        </p:nvSpPr>
        <p:spPr>
          <a:xfrm>
            <a:off x="11246303" y="2954655"/>
            <a:ext cx="3263106" cy="339724"/>
          </a:xfrm>
          <a:prstGeom prst="rect">
            <a:avLst/>
          </a:prstGeom>
        </p:spPr>
        <p:txBody>
          <a:bodyPr lIns="0" tIns="0" rIns="0" bIns="0" rtlCol="0" anchor="t">
            <a:spAutoFit/>
          </a:bodyPr>
          <a:lstStyle/>
          <a:p>
            <a:pPr algn="ctr">
              <a:lnSpc>
                <a:spcPts val="2800"/>
              </a:lnSpc>
              <a:spcBef>
                <a:spcPct val="0"/>
              </a:spcBef>
            </a:pPr>
            <a:r>
              <a:rPr lang="en-US" sz="2000" dirty="0">
                <a:solidFill>
                  <a:srgbClr val="000000"/>
                </a:solidFill>
              </a:rPr>
              <a:t>EU Qualification Directive</a:t>
            </a:r>
          </a:p>
        </p:txBody>
      </p:sp>
      <p:sp>
        <p:nvSpPr>
          <p:cNvPr id="8" name="TextBox 8"/>
          <p:cNvSpPr txBox="1"/>
          <p:nvPr/>
        </p:nvSpPr>
        <p:spPr>
          <a:xfrm>
            <a:off x="11682072" y="3824855"/>
            <a:ext cx="3105467" cy="339724"/>
          </a:xfrm>
          <a:prstGeom prst="rect">
            <a:avLst/>
          </a:prstGeom>
        </p:spPr>
        <p:txBody>
          <a:bodyPr lIns="0" tIns="0" rIns="0" bIns="0" rtlCol="0" anchor="t">
            <a:spAutoFit/>
          </a:bodyPr>
          <a:lstStyle/>
          <a:p>
            <a:pPr algn="ctr">
              <a:lnSpc>
                <a:spcPts val="2800"/>
              </a:lnSpc>
              <a:spcBef>
                <a:spcPct val="0"/>
              </a:spcBef>
            </a:pPr>
            <a:r>
              <a:rPr lang="en-US" sz="2000" dirty="0">
                <a:solidFill>
                  <a:srgbClr val="000000"/>
                </a:solidFill>
              </a:rPr>
              <a:t>EU Procedures Directive</a:t>
            </a:r>
          </a:p>
        </p:txBody>
      </p:sp>
      <p:sp>
        <p:nvSpPr>
          <p:cNvPr id="9" name="TextBox 9"/>
          <p:cNvSpPr txBox="1"/>
          <p:nvPr/>
        </p:nvSpPr>
        <p:spPr>
          <a:xfrm>
            <a:off x="11461251" y="4835842"/>
            <a:ext cx="6096317" cy="339724"/>
          </a:xfrm>
          <a:prstGeom prst="rect">
            <a:avLst/>
          </a:prstGeom>
        </p:spPr>
        <p:txBody>
          <a:bodyPr lIns="0" tIns="0" rIns="0" bIns="0" rtlCol="0" anchor="t">
            <a:spAutoFit/>
          </a:bodyPr>
          <a:lstStyle/>
          <a:p>
            <a:pPr algn="ctr">
              <a:lnSpc>
                <a:spcPts val="2800"/>
              </a:lnSpc>
              <a:spcBef>
                <a:spcPct val="0"/>
              </a:spcBef>
            </a:pPr>
            <a:r>
              <a:rPr lang="en-US" sz="2000" dirty="0">
                <a:solidFill>
                  <a:srgbClr val="000000"/>
                </a:solidFill>
              </a:rPr>
              <a:t>European Convention on Human Rights (ECHR)</a:t>
            </a:r>
          </a:p>
        </p:txBody>
      </p:sp>
      <p:sp>
        <p:nvSpPr>
          <p:cNvPr id="10" name="TextBox 10"/>
          <p:cNvSpPr txBox="1"/>
          <p:nvPr/>
        </p:nvSpPr>
        <p:spPr>
          <a:xfrm>
            <a:off x="11246303" y="5861367"/>
            <a:ext cx="3977005" cy="339724"/>
          </a:xfrm>
          <a:prstGeom prst="rect">
            <a:avLst/>
          </a:prstGeom>
        </p:spPr>
        <p:txBody>
          <a:bodyPr lIns="0" tIns="0" rIns="0" bIns="0" rtlCol="0" anchor="t">
            <a:spAutoFit/>
          </a:bodyPr>
          <a:lstStyle/>
          <a:p>
            <a:pPr algn="ctr">
              <a:lnSpc>
                <a:spcPts val="2800"/>
              </a:lnSpc>
              <a:spcBef>
                <a:spcPct val="0"/>
              </a:spcBef>
            </a:pPr>
            <a:r>
              <a:rPr lang="en-US" sz="2000" dirty="0">
                <a:solidFill>
                  <a:srgbClr val="000000"/>
                </a:solidFill>
              </a:rPr>
              <a:t>Charter of Fundamental Rights</a:t>
            </a:r>
          </a:p>
        </p:txBody>
      </p:sp>
      <p:sp>
        <p:nvSpPr>
          <p:cNvPr id="11" name="TextBox 11"/>
          <p:cNvSpPr txBox="1"/>
          <p:nvPr/>
        </p:nvSpPr>
        <p:spPr>
          <a:xfrm>
            <a:off x="10726851" y="7115491"/>
            <a:ext cx="5995670" cy="339724"/>
          </a:xfrm>
          <a:prstGeom prst="rect">
            <a:avLst/>
          </a:prstGeom>
        </p:spPr>
        <p:txBody>
          <a:bodyPr lIns="0" tIns="0" rIns="0" bIns="0" rtlCol="0" anchor="t">
            <a:spAutoFit/>
          </a:bodyPr>
          <a:lstStyle/>
          <a:p>
            <a:pPr algn="ctr">
              <a:lnSpc>
                <a:spcPts val="2800"/>
              </a:lnSpc>
              <a:spcBef>
                <a:spcPct val="0"/>
              </a:spcBef>
            </a:pPr>
            <a:r>
              <a:rPr lang="en-US" sz="2000" dirty="0">
                <a:solidFill>
                  <a:srgbClr val="000000"/>
                </a:solidFill>
              </a:rPr>
              <a:t>Universal Declaration of Human Rights (UDHR)</a:t>
            </a:r>
          </a:p>
        </p:txBody>
      </p:sp>
      <p:sp>
        <p:nvSpPr>
          <p:cNvPr id="12" name="TextBox 12"/>
          <p:cNvSpPr txBox="1"/>
          <p:nvPr/>
        </p:nvSpPr>
        <p:spPr>
          <a:xfrm>
            <a:off x="8301208" y="8146646"/>
            <a:ext cx="3649821" cy="339724"/>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rPr>
              <a:t>Geneva Refugee Convention</a:t>
            </a:r>
          </a:p>
        </p:txBody>
      </p:sp>
      <p:sp>
        <p:nvSpPr>
          <p:cNvPr id="13" name="TextBox 13"/>
          <p:cNvSpPr txBox="1"/>
          <p:nvPr/>
        </p:nvSpPr>
        <p:spPr>
          <a:xfrm>
            <a:off x="5793859" y="8934045"/>
            <a:ext cx="5382940" cy="696088"/>
          </a:xfrm>
          <a:prstGeom prst="rect">
            <a:avLst/>
          </a:prstGeom>
        </p:spPr>
        <p:txBody>
          <a:bodyPr lIns="0" tIns="0" rIns="0" bIns="0" rtlCol="0" anchor="t">
            <a:spAutoFit/>
          </a:bodyPr>
          <a:lstStyle/>
          <a:p>
            <a:pPr>
              <a:lnSpc>
                <a:spcPts val="2800"/>
              </a:lnSpc>
              <a:spcBef>
                <a:spcPct val="0"/>
              </a:spcBef>
            </a:pPr>
            <a:r>
              <a:rPr lang="en-US" sz="2000">
                <a:solidFill>
                  <a:srgbClr val="000000"/>
                </a:solidFill>
              </a:rPr>
              <a:t>The Convention on the Elimination of All Forms of Discrimination against Women (CEDAW)</a:t>
            </a:r>
          </a:p>
        </p:txBody>
      </p:sp>
      <p:sp>
        <p:nvSpPr>
          <p:cNvPr id="14" name="TextBox 14"/>
          <p:cNvSpPr txBox="1"/>
          <p:nvPr/>
        </p:nvSpPr>
        <p:spPr>
          <a:xfrm>
            <a:off x="2410880" y="8022821"/>
            <a:ext cx="5274627" cy="339724"/>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rPr>
              <a:t>UN Convention on the Rights of the Child</a:t>
            </a:r>
          </a:p>
        </p:txBody>
      </p:sp>
      <p:sp>
        <p:nvSpPr>
          <p:cNvPr id="15" name="TextBox 15"/>
          <p:cNvSpPr txBox="1"/>
          <p:nvPr/>
        </p:nvSpPr>
        <p:spPr>
          <a:xfrm>
            <a:off x="1900416" y="6883717"/>
            <a:ext cx="4798740" cy="692149"/>
          </a:xfrm>
          <a:prstGeom prst="rect">
            <a:avLst/>
          </a:prstGeom>
        </p:spPr>
        <p:txBody>
          <a:bodyPr lIns="0" tIns="0" rIns="0" bIns="0" rtlCol="0" anchor="t">
            <a:spAutoFit/>
          </a:bodyPr>
          <a:lstStyle/>
          <a:p>
            <a:pPr>
              <a:lnSpc>
                <a:spcPts val="2800"/>
              </a:lnSpc>
              <a:spcBef>
                <a:spcPct val="0"/>
              </a:spcBef>
            </a:pPr>
            <a:r>
              <a:rPr lang="en-US" sz="2000">
                <a:solidFill>
                  <a:srgbClr val="000000"/>
                </a:solidFill>
              </a:rPr>
              <a:t>UN Convention on the Rights of Persons with Disabilities (CRPD)</a:t>
            </a:r>
          </a:p>
        </p:txBody>
      </p:sp>
      <p:sp>
        <p:nvSpPr>
          <p:cNvPr id="16" name="TextBox 16"/>
          <p:cNvSpPr txBox="1"/>
          <p:nvPr/>
        </p:nvSpPr>
        <p:spPr>
          <a:xfrm>
            <a:off x="1900416" y="5181917"/>
            <a:ext cx="3095285" cy="1055161"/>
          </a:xfrm>
          <a:prstGeom prst="rect">
            <a:avLst/>
          </a:prstGeom>
        </p:spPr>
        <p:txBody>
          <a:bodyPr lIns="0" tIns="0" rIns="0" bIns="0" rtlCol="0" anchor="t">
            <a:spAutoFit/>
          </a:bodyPr>
          <a:lstStyle/>
          <a:p>
            <a:pPr>
              <a:lnSpc>
                <a:spcPts val="2800"/>
              </a:lnSpc>
              <a:spcBef>
                <a:spcPct val="0"/>
              </a:spcBef>
            </a:pPr>
            <a:r>
              <a:rPr lang="en-US" sz="2000" dirty="0">
                <a:solidFill>
                  <a:srgbClr val="000000"/>
                </a:solidFill>
              </a:rPr>
              <a:t>International Covenant on Economic, Social and Cultural Rights, ICESCR</a:t>
            </a:r>
          </a:p>
        </p:txBody>
      </p:sp>
      <p:sp>
        <p:nvSpPr>
          <p:cNvPr id="17" name="TextBox 17"/>
          <p:cNvSpPr txBox="1"/>
          <p:nvPr/>
        </p:nvSpPr>
        <p:spPr>
          <a:xfrm>
            <a:off x="2005909" y="2715194"/>
            <a:ext cx="4237899" cy="1055161"/>
          </a:xfrm>
          <a:prstGeom prst="rect">
            <a:avLst/>
          </a:prstGeom>
        </p:spPr>
        <p:txBody>
          <a:bodyPr lIns="0" tIns="0" rIns="0" bIns="0" rtlCol="0" anchor="t">
            <a:spAutoFit/>
          </a:bodyPr>
          <a:lstStyle/>
          <a:p>
            <a:pPr>
              <a:lnSpc>
                <a:spcPts val="2800"/>
              </a:lnSpc>
              <a:spcBef>
                <a:spcPct val="0"/>
              </a:spcBef>
            </a:pPr>
            <a:r>
              <a:rPr lang="en-US" sz="2000" dirty="0">
                <a:solidFill>
                  <a:srgbClr val="000000"/>
                </a:solidFill>
              </a:rPr>
              <a:t>International Convention on the Elimination of All Forms of Racial Discrimination</a:t>
            </a:r>
          </a:p>
        </p:txBody>
      </p:sp>
      <p:sp>
        <p:nvSpPr>
          <p:cNvPr id="18" name="TextBox 18"/>
          <p:cNvSpPr txBox="1"/>
          <p:nvPr/>
        </p:nvSpPr>
        <p:spPr>
          <a:xfrm>
            <a:off x="1665515" y="3975667"/>
            <a:ext cx="3670073" cy="696088"/>
          </a:xfrm>
          <a:prstGeom prst="rect">
            <a:avLst/>
          </a:prstGeom>
        </p:spPr>
        <p:txBody>
          <a:bodyPr lIns="0" tIns="0" rIns="0" bIns="0" rtlCol="0" anchor="t">
            <a:spAutoFit/>
          </a:bodyPr>
          <a:lstStyle/>
          <a:p>
            <a:pPr>
              <a:lnSpc>
                <a:spcPts val="2800"/>
              </a:lnSpc>
              <a:spcBef>
                <a:spcPct val="0"/>
              </a:spcBef>
            </a:pPr>
            <a:r>
              <a:rPr lang="en-US" sz="2000" dirty="0">
                <a:solidFill>
                  <a:srgbClr val="000000"/>
                </a:solidFill>
              </a:rPr>
              <a:t>International Covenant on Civil and Political Rights, ICCPR</a:t>
            </a:r>
          </a:p>
        </p:txBody>
      </p:sp>
      <p:sp>
        <p:nvSpPr>
          <p:cNvPr id="20" name="TextBox 20"/>
          <p:cNvSpPr txBox="1"/>
          <p:nvPr/>
        </p:nvSpPr>
        <p:spPr>
          <a:xfrm>
            <a:off x="10315802" y="9515071"/>
            <a:ext cx="5403567" cy="411266"/>
          </a:xfrm>
          <a:prstGeom prst="rect">
            <a:avLst/>
          </a:prstGeom>
        </p:spPr>
        <p:txBody>
          <a:bodyPr lIns="0" tIns="0" rIns="0" bIns="0" rtlCol="0" anchor="t">
            <a:spAutoFit/>
          </a:bodyPr>
          <a:lstStyle/>
          <a:p>
            <a:pPr>
              <a:lnSpc>
                <a:spcPts val="1680"/>
              </a:lnSpc>
            </a:pPr>
            <a:r>
              <a:rPr lang="en-US" sz="900" dirty="0">
                <a:solidFill>
                  <a:srgbClr val="000000"/>
                </a:solidFill>
              </a:rPr>
              <a:t>Source: Marcus Osei &amp; Hartmut </a:t>
            </a:r>
            <a:r>
              <a:rPr lang="en-US" sz="900" dirty="0" err="1">
                <a:solidFill>
                  <a:srgbClr val="000000"/>
                </a:solidFill>
              </a:rPr>
              <a:t>Reiners</a:t>
            </a:r>
            <a:r>
              <a:rPr lang="en-US" sz="900" dirty="0">
                <a:solidFill>
                  <a:srgbClr val="000000"/>
                </a:solidFill>
              </a:rPr>
              <a:t>, ARIC-NRW </a:t>
            </a:r>
            <a:r>
              <a:rPr lang="en-US" sz="900" dirty="0" err="1">
                <a:solidFill>
                  <a:srgbClr val="000000"/>
                </a:solidFill>
              </a:rPr>
              <a:t>e.V.</a:t>
            </a:r>
            <a:r>
              <a:rPr lang="en-US" sz="900" dirty="0">
                <a:solidFill>
                  <a:srgbClr val="000000"/>
                </a:solidFill>
              </a:rPr>
              <a:t>, Training series on anti-discrimination work for </a:t>
            </a:r>
            <a:r>
              <a:rPr lang="en-US" sz="900" dirty="0" err="1">
                <a:solidFill>
                  <a:srgbClr val="000000"/>
                </a:solidFill>
              </a:rPr>
              <a:t>Bunsverband</a:t>
            </a:r>
            <a:r>
              <a:rPr lang="en-US" sz="900" dirty="0">
                <a:solidFill>
                  <a:srgbClr val="000000"/>
                </a:solidFill>
              </a:rPr>
              <a:t> </a:t>
            </a:r>
            <a:r>
              <a:rPr lang="en-US" sz="900" dirty="0" err="1">
                <a:solidFill>
                  <a:srgbClr val="000000"/>
                </a:solidFill>
              </a:rPr>
              <a:t>Bundesverband</a:t>
            </a:r>
            <a:r>
              <a:rPr lang="en-US" sz="900" dirty="0">
                <a:solidFill>
                  <a:srgbClr val="000000"/>
                </a:solidFill>
              </a:rPr>
              <a:t> </a:t>
            </a:r>
            <a:r>
              <a:rPr lang="en-US" sz="900" dirty="0" err="1">
                <a:solidFill>
                  <a:srgbClr val="000000"/>
                </a:solidFill>
              </a:rPr>
              <a:t>Netzwerke</a:t>
            </a:r>
            <a:r>
              <a:rPr lang="en-US" sz="900" dirty="0">
                <a:solidFill>
                  <a:srgbClr val="000000"/>
                </a:solidFill>
              </a:rPr>
              <a:t> von </a:t>
            </a:r>
            <a:r>
              <a:rPr lang="en-US" sz="900" dirty="0" err="1">
                <a:solidFill>
                  <a:srgbClr val="000000"/>
                </a:solidFill>
              </a:rPr>
              <a:t>Mirgant</a:t>
            </a:r>
            <a:r>
              <a:rPr lang="en-US" sz="900" dirty="0">
                <a:solidFill>
                  <a:srgbClr val="000000"/>
                </a:solidFill>
              </a:rPr>
              <a:t>*</a:t>
            </a:r>
            <a:r>
              <a:rPr lang="en-US" sz="900" dirty="0" err="1">
                <a:solidFill>
                  <a:srgbClr val="000000"/>
                </a:solidFill>
              </a:rPr>
              <a:t>innenorganisationen</a:t>
            </a:r>
            <a:r>
              <a:rPr lang="en-US" sz="900" dirty="0">
                <a:solidFill>
                  <a:srgbClr val="000000"/>
                </a:solidFill>
              </a:rPr>
              <a:t> (</a:t>
            </a:r>
            <a:r>
              <a:rPr lang="en-US" sz="900" dirty="0" err="1">
                <a:solidFill>
                  <a:srgbClr val="000000"/>
                </a:solidFill>
              </a:rPr>
              <a:t>NeMO</a:t>
            </a:r>
            <a:r>
              <a:rPr lang="en-US" sz="900" dirty="0">
                <a:solidFill>
                  <a:srgbClr val="000000"/>
                </a:solidFill>
              </a:rPr>
              <a:t>)</a:t>
            </a:r>
          </a:p>
        </p:txBody>
      </p:sp>
      <p:cxnSp>
        <p:nvCxnSpPr>
          <p:cNvPr id="21" name="Straight Connector 20">
            <a:extLst>
              <a:ext uri="{FF2B5EF4-FFF2-40B4-BE49-F238E27FC236}">
                <a16:creationId xmlns:a16="http://schemas.microsoft.com/office/drawing/2014/main" id="{731C8296-CEB4-E2E7-C572-ACE4497385A1}"/>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C008CC2D-DC8B-9D81-3E10-1A2A79F756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24643" y="425655"/>
            <a:ext cx="13857838" cy="2530475"/>
            <a:chOff x="0" y="0"/>
            <a:chExt cx="18477118" cy="3373967"/>
          </a:xfrm>
        </p:grpSpPr>
        <p:sp>
          <p:nvSpPr>
            <p:cNvPr id="3" name="TextBox 3"/>
            <p:cNvSpPr txBox="1"/>
            <p:nvPr/>
          </p:nvSpPr>
          <p:spPr>
            <a:xfrm>
              <a:off x="0" y="0"/>
              <a:ext cx="18477118" cy="2257028"/>
            </a:xfrm>
            <a:prstGeom prst="rect">
              <a:avLst/>
            </a:prstGeom>
          </p:spPr>
          <p:txBody>
            <a:bodyPr lIns="0" tIns="0" rIns="0" bIns="0" rtlCol="0" anchor="t">
              <a:spAutoFit/>
            </a:bodyPr>
            <a:lstStyle/>
            <a:p>
              <a:pPr algn="ctr">
                <a:lnSpc>
                  <a:spcPts val="6595"/>
                </a:lnSpc>
              </a:pPr>
              <a:r>
                <a:rPr lang="en-US" sz="6200" dirty="0">
                  <a:solidFill>
                    <a:srgbClr val="0C45A6"/>
                  </a:solidFill>
                </a:rPr>
                <a:t>NATIONAL FRAMEWORK AGAINST DISCRIMINATION</a:t>
              </a:r>
            </a:p>
          </p:txBody>
        </p:sp>
        <p:sp>
          <p:nvSpPr>
            <p:cNvPr id="4" name="AutoShape 4"/>
            <p:cNvSpPr/>
            <p:nvPr/>
          </p:nvSpPr>
          <p:spPr>
            <a:xfrm>
              <a:off x="8716157" y="3229586"/>
              <a:ext cx="1044803" cy="144381"/>
            </a:xfrm>
            <a:prstGeom prst="rect">
              <a:avLst/>
            </a:prstGeom>
            <a:solidFill>
              <a:srgbClr val="0C45A6"/>
            </a:solidFill>
          </p:spPr>
        </p:sp>
      </p:grpSp>
      <p:pic>
        <p:nvPicPr>
          <p:cNvPr id="6" name="Picture 6"/>
          <p:cNvPicPr>
            <a:picLocks noChangeAspect="1"/>
          </p:cNvPicPr>
          <p:nvPr/>
        </p:nvPicPr>
        <p:blipFill>
          <a:blip r:embed="rId2"/>
          <a:srcRect/>
          <a:stretch>
            <a:fillRect/>
          </a:stretch>
        </p:blipFill>
        <p:spPr>
          <a:xfrm>
            <a:off x="12109026" y="3292153"/>
            <a:ext cx="5150274" cy="5061594"/>
          </a:xfrm>
          <a:prstGeom prst="rect">
            <a:avLst/>
          </a:prstGeom>
        </p:spPr>
      </p:pic>
      <p:sp>
        <p:nvSpPr>
          <p:cNvPr id="7" name="TextBox 7"/>
          <p:cNvSpPr txBox="1"/>
          <p:nvPr/>
        </p:nvSpPr>
        <p:spPr>
          <a:xfrm>
            <a:off x="12796737" y="4762500"/>
            <a:ext cx="3976098" cy="1031821"/>
          </a:xfrm>
          <a:prstGeom prst="rect">
            <a:avLst/>
          </a:prstGeom>
        </p:spPr>
        <p:txBody>
          <a:bodyPr lIns="0" tIns="0" rIns="0" bIns="0" rtlCol="0" anchor="t">
            <a:spAutoFit/>
          </a:bodyPr>
          <a:lstStyle/>
          <a:p>
            <a:pPr>
              <a:lnSpc>
                <a:spcPts val="2800"/>
              </a:lnSpc>
            </a:pPr>
            <a:r>
              <a:rPr lang="en-US" sz="1600" dirty="0">
                <a:solidFill>
                  <a:srgbClr val="000000"/>
                </a:solidFill>
              </a:rPr>
              <a:t>Show here what national and regional laws, policies and approaches are available to reduce discrimination. </a:t>
            </a:r>
          </a:p>
        </p:txBody>
      </p:sp>
      <p:sp>
        <p:nvSpPr>
          <p:cNvPr id="8" name="TextBox 8"/>
          <p:cNvSpPr txBox="1"/>
          <p:nvPr/>
        </p:nvSpPr>
        <p:spPr>
          <a:xfrm>
            <a:off x="796607" y="3002065"/>
            <a:ext cx="9304950" cy="421269"/>
          </a:xfrm>
          <a:prstGeom prst="rect">
            <a:avLst/>
          </a:prstGeom>
        </p:spPr>
        <p:txBody>
          <a:bodyPr lIns="0" tIns="0" rIns="0" bIns="0" rtlCol="0" anchor="t">
            <a:spAutoFit/>
          </a:bodyPr>
          <a:lstStyle/>
          <a:p>
            <a:pPr>
              <a:lnSpc>
                <a:spcPts val="3500"/>
              </a:lnSpc>
            </a:pPr>
            <a:r>
              <a:rPr lang="en-US" sz="2500" dirty="0">
                <a:solidFill>
                  <a:srgbClr val="000000"/>
                </a:solidFill>
              </a:rPr>
              <a:t>Where to get help when you feel discriminated (by EU Country):</a:t>
            </a:r>
          </a:p>
        </p:txBody>
      </p:sp>
      <p:sp>
        <p:nvSpPr>
          <p:cNvPr id="9" name="TextBox 9"/>
          <p:cNvSpPr txBox="1"/>
          <p:nvPr/>
        </p:nvSpPr>
        <p:spPr>
          <a:xfrm>
            <a:off x="796607" y="3846615"/>
            <a:ext cx="10147618" cy="421269"/>
          </a:xfrm>
          <a:prstGeom prst="rect">
            <a:avLst/>
          </a:prstGeom>
        </p:spPr>
        <p:txBody>
          <a:bodyPr lIns="0" tIns="0" rIns="0" bIns="0" rtlCol="0" anchor="t">
            <a:spAutoFit/>
          </a:bodyPr>
          <a:lstStyle/>
          <a:p>
            <a:pPr>
              <a:lnSpc>
                <a:spcPts val="3500"/>
              </a:lnSpc>
            </a:pPr>
            <a:r>
              <a:rPr lang="en-US" sz="2500" dirty="0">
                <a:solidFill>
                  <a:srgbClr val="000000"/>
                </a:solidFill>
              </a:rPr>
              <a:t>https://</a:t>
            </a:r>
            <a:r>
              <a:rPr lang="en-US" sz="2500" dirty="0" err="1">
                <a:solidFill>
                  <a:srgbClr val="000000"/>
                </a:solidFill>
              </a:rPr>
              <a:t>fra.europa.eu</a:t>
            </a:r>
            <a:r>
              <a:rPr lang="en-US" sz="2500" dirty="0">
                <a:solidFill>
                  <a:srgbClr val="000000"/>
                </a:solidFill>
              </a:rPr>
              <a:t>/</a:t>
            </a:r>
            <a:r>
              <a:rPr lang="en-US" sz="2500" dirty="0" err="1">
                <a:solidFill>
                  <a:srgbClr val="000000"/>
                </a:solidFill>
              </a:rPr>
              <a:t>en</a:t>
            </a:r>
            <a:r>
              <a:rPr lang="en-US" sz="2500" dirty="0">
                <a:solidFill>
                  <a:srgbClr val="000000"/>
                </a:solidFill>
              </a:rPr>
              <a:t>/about-fundamental-rights/where-to-turn</a:t>
            </a:r>
          </a:p>
        </p:txBody>
      </p:sp>
      <p:sp>
        <p:nvSpPr>
          <p:cNvPr id="10" name="TextBox 10"/>
          <p:cNvSpPr txBox="1"/>
          <p:nvPr/>
        </p:nvSpPr>
        <p:spPr>
          <a:xfrm>
            <a:off x="796607" y="9056686"/>
            <a:ext cx="10412389" cy="870110"/>
          </a:xfrm>
          <a:prstGeom prst="rect">
            <a:avLst/>
          </a:prstGeom>
        </p:spPr>
        <p:txBody>
          <a:bodyPr lIns="0" tIns="0" rIns="0" bIns="0" rtlCol="0" anchor="t">
            <a:spAutoFit/>
          </a:bodyPr>
          <a:lstStyle/>
          <a:p>
            <a:pPr>
              <a:lnSpc>
                <a:spcPts val="3500"/>
              </a:lnSpc>
            </a:pPr>
            <a:r>
              <a:rPr lang="en-US" sz="2500" dirty="0">
                <a:solidFill>
                  <a:srgbClr val="FF1616"/>
                </a:solidFill>
              </a:rPr>
              <a:t>Introduce advisory and support </a:t>
            </a:r>
            <a:r>
              <a:rPr lang="en-US" sz="2500" dirty="0" err="1">
                <a:solidFill>
                  <a:srgbClr val="FF1616"/>
                </a:solidFill>
              </a:rPr>
              <a:t>centres</a:t>
            </a:r>
            <a:r>
              <a:rPr lang="en-US" sz="2500" dirty="0">
                <a:solidFill>
                  <a:srgbClr val="FF1616"/>
                </a:solidFill>
              </a:rPr>
              <a:t> or any other institutions and </a:t>
            </a:r>
            <a:r>
              <a:rPr lang="en-US" sz="2500" dirty="0" err="1">
                <a:solidFill>
                  <a:srgbClr val="FF1616"/>
                </a:solidFill>
              </a:rPr>
              <a:t>organisations</a:t>
            </a:r>
            <a:r>
              <a:rPr lang="en-US" sz="2500" dirty="0">
                <a:solidFill>
                  <a:srgbClr val="FF1616"/>
                </a:solidFill>
              </a:rPr>
              <a:t> where to get help</a:t>
            </a:r>
          </a:p>
        </p:txBody>
      </p:sp>
      <p:sp>
        <p:nvSpPr>
          <p:cNvPr id="11" name="TextBox 11"/>
          <p:cNvSpPr txBox="1"/>
          <p:nvPr/>
        </p:nvSpPr>
        <p:spPr>
          <a:xfrm>
            <a:off x="796607" y="4937125"/>
            <a:ext cx="11147175" cy="870110"/>
          </a:xfrm>
          <a:prstGeom prst="rect">
            <a:avLst/>
          </a:prstGeom>
        </p:spPr>
        <p:txBody>
          <a:bodyPr lIns="0" tIns="0" rIns="0" bIns="0" rtlCol="0" anchor="t">
            <a:spAutoFit/>
          </a:bodyPr>
          <a:lstStyle/>
          <a:p>
            <a:pPr>
              <a:lnSpc>
                <a:spcPts val="3500"/>
              </a:lnSpc>
            </a:pPr>
            <a:r>
              <a:rPr lang="en-US" sz="2500" dirty="0">
                <a:solidFill>
                  <a:srgbClr val="000000"/>
                </a:solidFill>
              </a:rPr>
              <a:t>German Brochure Protection against Discrimination: A Guide for Refugees and New Immigrants</a:t>
            </a:r>
          </a:p>
        </p:txBody>
      </p:sp>
      <p:sp>
        <p:nvSpPr>
          <p:cNvPr id="12" name="TextBox 12"/>
          <p:cNvSpPr txBox="1"/>
          <p:nvPr/>
        </p:nvSpPr>
        <p:spPr>
          <a:xfrm>
            <a:off x="796607" y="5854699"/>
            <a:ext cx="9871393" cy="696088"/>
          </a:xfrm>
          <a:prstGeom prst="rect">
            <a:avLst/>
          </a:prstGeom>
        </p:spPr>
        <p:txBody>
          <a:bodyPr wrap="square" lIns="0" tIns="0" rIns="0" bIns="0" rtlCol="0" anchor="t">
            <a:spAutoFit/>
          </a:bodyPr>
          <a:lstStyle/>
          <a:p>
            <a:pPr>
              <a:lnSpc>
                <a:spcPts val="2800"/>
              </a:lnSpc>
              <a:spcBef>
                <a:spcPct val="0"/>
              </a:spcBef>
            </a:pPr>
            <a:r>
              <a:rPr lang="en-US" sz="2000" dirty="0">
                <a:solidFill>
                  <a:srgbClr val="000000"/>
                </a:solidFill>
              </a:rPr>
              <a:t>https://</a:t>
            </a:r>
            <a:r>
              <a:rPr lang="en-US" sz="2000" dirty="0" err="1">
                <a:solidFill>
                  <a:srgbClr val="000000"/>
                </a:solidFill>
              </a:rPr>
              <a:t>www.antidiskriminierungsstelle.de</a:t>
            </a:r>
            <a:r>
              <a:rPr lang="en-US" sz="2000" dirty="0">
                <a:solidFill>
                  <a:srgbClr val="000000"/>
                </a:solidFill>
              </a:rPr>
              <a:t>/</a:t>
            </a:r>
            <a:r>
              <a:rPr lang="en-US" sz="2000" dirty="0" err="1">
                <a:solidFill>
                  <a:srgbClr val="000000"/>
                </a:solidFill>
              </a:rPr>
              <a:t>SharedDocs</a:t>
            </a:r>
            <a:r>
              <a:rPr lang="en-US" sz="2000" dirty="0">
                <a:solidFill>
                  <a:srgbClr val="000000"/>
                </a:solidFill>
              </a:rPr>
              <a:t>/downloads/DE/</a:t>
            </a:r>
            <a:r>
              <a:rPr lang="en-US" sz="2000" dirty="0" err="1">
                <a:solidFill>
                  <a:srgbClr val="000000"/>
                </a:solidFill>
              </a:rPr>
              <a:t>publikationen</a:t>
            </a:r>
            <a:r>
              <a:rPr lang="en-US" sz="2000" dirty="0">
                <a:solidFill>
                  <a:srgbClr val="000000"/>
                </a:solidFill>
              </a:rPr>
              <a:t>/Refugees/</a:t>
            </a:r>
            <a:r>
              <a:rPr lang="en-US" sz="2000" dirty="0" err="1">
                <a:solidFill>
                  <a:srgbClr val="000000"/>
                </a:solidFill>
              </a:rPr>
              <a:t>fluechtlingsbroschuere_englisch.pdf?__blob</a:t>
            </a:r>
            <a:r>
              <a:rPr lang="en-US" sz="2000" dirty="0">
                <a:solidFill>
                  <a:srgbClr val="000000"/>
                </a:solidFill>
              </a:rPr>
              <a:t>=</a:t>
            </a:r>
            <a:r>
              <a:rPr lang="en-US" sz="2000" dirty="0" err="1">
                <a:solidFill>
                  <a:srgbClr val="000000"/>
                </a:solidFill>
              </a:rPr>
              <a:t>publicationFile&amp;v</a:t>
            </a:r>
            <a:r>
              <a:rPr lang="en-US" sz="2000" dirty="0">
                <a:solidFill>
                  <a:srgbClr val="000000"/>
                </a:solidFill>
              </a:rPr>
              <a:t>=5</a:t>
            </a:r>
          </a:p>
        </p:txBody>
      </p:sp>
      <p:sp>
        <p:nvSpPr>
          <p:cNvPr id="13" name="TextBox 13"/>
          <p:cNvSpPr txBox="1"/>
          <p:nvPr/>
        </p:nvSpPr>
        <p:spPr>
          <a:xfrm>
            <a:off x="796607" y="6890990"/>
            <a:ext cx="6457633" cy="422274"/>
          </a:xfrm>
          <a:prstGeom prst="rect">
            <a:avLst/>
          </a:prstGeom>
        </p:spPr>
        <p:txBody>
          <a:bodyPr lIns="0" tIns="0" rIns="0" bIns="0" rtlCol="0" anchor="t">
            <a:spAutoFit/>
          </a:bodyPr>
          <a:lstStyle/>
          <a:p>
            <a:pPr algn="ctr">
              <a:lnSpc>
                <a:spcPts val="3500"/>
              </a:lnSpc>
            </a:pPr>
            <a:r>
              <a:rPr lang="en-US" sz="2500" dirty="0">
                <a:solidFill>
                  <a:srgbClr val="000000"/>
                </a:solidFill>
              </a:rPr>
              <a:t>The Federal Anti-Discrimination Agency</a:t>
            </a:r>
          </a:p>
        </p:txBody>
      </p:sp>
      <p:sp>
        <p:nvSpPr>
          <p:cNvPr id="14" name="TextBox 14"/>
          <p:cNvSpPr txBox="1"/>
          <p:nvPr/>
        </p:nvSpPr>
        <p:spPr>
          <a:xfrm>
            <a:off x="796607" y="7272336"/>
            <a:ext cx="10147618" cy="1318951"/>
          </a:xfrm>
          <a:prstGeom prst="rect">
            <a:avLst/>
          </a:prstGeom>
        </p:spPr>
        <p:txBody>
          <a:bodyPr lIns="0" tIns="0" rIns="0" bIns="0" rtlCol="0" anchor="t">
            <a:spAutoFit/>
          </a:bodyPr>
          <a:lstStyle/>
          <a:p>
            <a:pPr>
              <a:lnSpc>
                <a:spcPts val="3500"/>
              </a:lnSpc>
            </a:pPr>
            <a:r>
              <a:rPr lang="en-US" sz="2500" dirty="0">
                <a:solidFill>
                  <a:srgbClr val="000000"/>
                </a:solidFill>
              </a:rPr>
              <a:t>https://</a:t>
            </a:r>
            <a:r>
              <a:rPr lang="en-US" sz="2500" dirty="0" err="1">
                <a:solidFill>
                  <a:srgbClr val="000000"/>
                </a:solidFill>
              </a:rPr>
              <a:t>www.antidiskriminierungsstelle.de</a:t>
            </a:r>
            <a:r>
              <a:rPr lang="en-US" sz="2500" dirty="0">
                <a:solidFill>
                  <a:srgbClr val="000000"/>
                </a:solidFill>
              </a:rPr>
              <a:t>/</a:t>
            </a:r>
            <a:r>
              <a:rPr lang="en-US" sz="2500" dirty="0" err="1">
                <a:solidFill>
                  <a:srgbClr val="000000"/>
                </a:solidFill>
              </a:rPr>
              <a:t>SharedDocs</a:t>
            </a:r>
            <a:r>
              <a:rPr lang="en-US" sz="2500" dirty="0">
                <a:solidFill>
                  <a:srgbClr val="000000"/>
                </a:solidFill>
              </a:rPr>
              <a:t>/downloads/DE/</a:t>
            </a:r>
            <a:r>
              <a:rPr lang="en-US" sz="2500" dirty="0" err="1">
                <a:solidFill>
                  <a:srgbClr val="000000"/>
                </a:solidFill>
              </a:rPr>
              <a:t>publikationen</a:t>
            </a:r>
            <a:r>
              <a:rPr lang="en-US" sz="2500" dirty="0">
                <a:solidFill>
                  <a:srgbClr val="000000"/>
                </a:solidFill>
              </a:rPr>
              <a:t>/Flyer/die_antidiskriminierungsstelle_stellt_sich_vor_englisch_barrierefrei.pdf?__blob=</a:t>
            </a:r>
            <a:r>
              <a:rPr lang="en-US" sz="2500" dirty="0" err="1">
                <a:solidFill>
                  <a:srgbClr val="000000"/>
                </a:solidFill>
              </a:rPr>
              <a:t>publicationFile&amp;v</a:t>
            </a:r>
            <a:r>
              <a:rPr lang="en-US" sz="2500" dirty="0">
                <a:solidFill>
                  <a:srgbClr val="000000"/>
                </a:solidFill>
              </a:rPr>
              <a:t>=3</a:t>
            </a:r>
          </a:p>
        </p:txBody>
      </p:sp>
      <p:cxnSp>
        <p:nvCxnSpPr>
          <p:cNvPr id="15" name="Straight Connector 14">
            <a:extLst>
              <a:ext uri="{FF2B5EF4-FFF2-40B4-BE49-F238E27FC236}">
                <a16:creationId xmlns:a16="http://schemas.microsoft.com/office/drawing/2014/main" id="{392B1833-17AF-4D38-EB5B-678BD914279C}"/>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7BB4EA88-238D-7B18-3FDE-0593B12812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570789" y="7781422"/>
            <a:ext cx="644826" cy="39495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8734" y="7704138"/>
            <a:ext cx="581467" cy="58146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2721" y="8601843"/>
            <a:ext cx="711653" cy="571924"/>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570789" y="8386255"/>
            <a:ext cx="499885" cy="714122"/>
          </a:xfrm>
          <a:prstGeom prst="rect">
            <a:avLst/>
          </a:prstGeom>
        </p:spPr>
      </p:pic>
      <p:pic>
        <p:nvPicPr>
          <p:cNvPr id="6" name="Picture 6"/>
          <p:cNvPicPr>
            <a:picLocks noChangeAspect="1"/>
          </p:cNvPicPr>
          <p:nvPr/>
        </p:nvPicPr>
        <p:blipFill>
          <a:blip r:embed="rId10" cstate="print">
            <a:alphaModFix amt="63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292462" y="1192520"/>
            <a:ext cx="3434049" cy="2847139"/>
          </a:xfrm>
          <a:prstGeom prst="rect">
            <a:avLst/>
          </a:prstGeom>
        </p:spPr>
      </p:pic>
      <p:sp>
        <p:nvSpPr>
          <p:cNvPr id="7" name="TextBox 7"/>
          <p:cNvSpPr txBox="1"/>
          <p:nvPr/>
        </p:nvSpPr>
        <p:spPr>
          <a:xfrm>
            <a:off x="1357508" y="349512"/>
            <a:ext cx="16145468" cy="853567"/>
          </a:xfrm>
          <a:prstGeom prst="rect">
            <a:avLst/>
          </a:prstGeom>
        </p:spPr>
        <p:txBody>
          <a:bodyPr lIns="0" tIns="0" rIns="0" bIns="0" rtlCol="0" anchor="t">
            <a:spAutoFit/>
          </a:bodyPr>
          <a:lstStyle/>
          <a:p>
            <a:pPr>
              <a:lnSpc>
                <a:spcPts val="3190"/>
              </a:lnSpc>
            </a:pPr>
            <a:r>
              <a:rPr lang="en-US" sz="4000" dirty="0">
                <a:solidFill>
                  <a:srgbClr val="0C45A6"/>
                </a:solidFill>
              </a:rPr>
              <a:t>METHOD : STRUCTURAL DISCRIMINATION: MECHANISMS, PRACTICES, FUNCTIONS (TALKING ABOUT DIFFERENT FORMS OF DISCRIMINATION)</a:t>
            </a:r>
          </a:p>
        </p:txBody>
      </p:sp>
      <p:sp>
        <p:nvSpPr>
          <p:cNvPr id="8" name="TextBox 8"/>
          <p:cNvSpPr txBox="1"/>
          <p:nvPr/>
        </p:nvSpPr>
        <p:spPr>
          <a:xfrm>
            <a:off x="9733941" y="7839063"/>
            <a:ext cx="1194911" cy="213360"/>
          </a:xfrm>
          <a:prstGeom prst="rect">
            <a:avLst/>
          </a:prstGeom>
        </p:spPr>
        <p:txBody>
          <a:bodyPr lIns="0" tIns="0" rIns="0" bIns="0" rtlCol="0" anchor="t">
            <a:spAutoFit/>
          </a:bodyPr>
          <a:lstStyle/>
          <a:p>
            <a:pPr algn="ctr">
              <a:lnSpc>
                <a:spcPts val="1620"/>
              </a:lnSpc>
              <a:spcBef>
                <a:spcPct val="0"/>
              </a:spcBef>
            </a:pPr>
            <a:r>
              <a:rPr lang="en-US" sz="1500" dirty="0">
                <a:solidFill>
                  <a:srgbClr val="000000"/>
                </a:solidFill>
              </a:rPr>
              <a:t>3-30 People </a:t>
            </a:r>
          </a:p>
        </p:txBody>
      </p:sp>
      <p:sp>
        <p:nvSpPr>
          <p:cNvPr id="9" name="TextBox 9"/>
          <p:cNvSpPr txBox="1"/>
          <p:nvPr/>
        </p:nvSpPr>
        <p:spPr>
          <a:xfrm>
            <a:off x="3581528" y="4710462"/>
            <a:ext cx="51276" cy="213360"/>
          </a:xfrm>
          <a:prstGeom prst="rect">
            <a:avLst/>
          </a:prstGeom>
        </p:spPr>
        <p:txBody>
          <a:bodyPr lIns="0" tIns="0" rIns="0" bIns="0" rtlCol="0" anchor="t">
            <a:spAutoFit/>
          </a:bodyPr>
          <a:lstStyle/>
          <a:p>
            <a:pPr algn="ctr">
              <a:lnSpc>
                <a:spcPts val="1620"/>
              </a:lnSpc>
              <a:spcBef>
                <a:spcPct val="0"/>
              </a:spcBef>
            </a:pPr>
            <a:r>
              <a:rPr lang="en-US" sz="1500">
                <a:solidFill>
                  <a:srgbClr val="000000"/>
                </a:solidFill>
                <a:latin typeface="Montserrat Bold"/>
              </a:rPr>
              <a:t> </a:t>
            </a:r>
          </a:p>
        </p:txBody>
      </p:sp>
      <p:sp>
        <p:nvSpPr>
          <p:cNvPr id="10" name="TextBox 10"/>
          <p:cNvSpPr txBox="1"/>
          <p:nvPr/>
        </p:nvSpPr>
        <p:spPr>
          <a:xfrm>
            <a:off x="2151168" y="7672195"/>
            <a:ext cx="5353386" cy="613410"/>
          </a:xfrm>
          <a:prstGeom prst="rect">
            <a:avLst/>
          </a:prstGeom>
        </p:spPr>
        <p:txBody>
          <a:bodyPr lIns="0" tIns="0" rIns="0" bIns="0" rtlCol="0" anchor="t">
            <a:spAutoFit/>
          </a:bodyPr>
          <a:lstStyle/>
          <a:p>
            <a:pPr>
              <a:lnSpc>
                <a:spcPts val="1620"/>
              </a:lnSpc>
              <a:spcBef>
                <a:spcPct val="0"/>
              </a:spcBef>
            </a:pPr>
            <a:r>
              <a:rPr lang="en-US" sz="1500" dirty="0">
                <a:solidFill>
                  <a:srgbClr val="000000"/>
                </a:solidFill>
              </a:rPr>
              <a:t>20 minutes to 40 minutes Group work approx. 15 to 20 minutes, presentation approx. 5 minutes per working group, evaluation approx. 10 minutes </a:t>
            </a:r>
          </a:p>
        </p:txBody>
      </p:sp>
      <p:sp>
        <p:nvSpPr>
          <p:cNvPr id="11" name="TextBox 11"/>
          <p:cNvSpPr txBox="1"/>
          <p:nvPr/>
        </p:nvSpPr>
        <p:spPr>
          <a:xfrm>
            <a:off x="1987561" y="8484824"/>
            <a:ext cx="6168027" cy="615553"/>
          </a:xfrm>
          <a:prstGeom prst="rect">
            <a:avLst/>
          </a:prstGeom>
        </p:spPr>
        <p:txBody>
          <a:bodyPr lIns="0" tIns="0" rIns="0" bIns="0" rtlCol="0" anchor="t">
            <a:spAutoFit/>
          </a:bodyPr>
          <a:lstStyle/>
          <a:p>
            <a:pPr marL="323850" lvl="1" indent="-161925">
              <a:lnSpc>
                <a:spcPts val="1620"/>
              </a:lnSpc>
              <a:buFont typeface="Arial"/>
              <a:buChar char="•"/>
            </a:pPr>
            <a:r>
              <a:rPr lang="en-US" sz="1500" dirty="0">
                <a:solidFill>
                  <a:srgbClr val="000000"/>
                </a:solidFill>
              </a:rPr>
              <a:t>Promote discussion of concepts and conceptual fields.</a:t>
            </a:r>
          </a:p>
          <a:p>
            <a:pPr marL="323850" lvl="1" indent="-161925">
              <a:lnSpc>
                <a:spcPts val="1620"/>
              </a:lnSpc>
              <a:buFont typeface="Arial"/>
              <a:buChar char="•"/>
            </a:pPr>
            <a:r>
              <a:rPr lang="en-US" sz="1500" dirty="0">
                <a:solidFill>
                  <a:srgbClr val="000000"/>
                </a:solidFill>
              </a:rPr>
              <a:t>Stimulate exchange and communication processes between several people.</a:t>
            </a:r>
          </a:p>
          <a:p>
            <a:pPr marL="323850" lvl="1" indent="-161925">
              <a:lnSpc>
                <a:spcPts val="1620"/>
              </a:lnSpc>
              <a:buFont typeface="Arial"/>
              <a:buChar char="•"/>
            </a:pPr>
            <a:r>
              <a:rPr lang="en-US" sz="1500" dirty="0">
                <a:solidFill>
                  <a:srgbClr val="000000"/>
                </a:solidFill>
              </a:rPr>
              <a:t>Clarify and define concepts.</a:t>
            </a:r>
          </a:p>
        </p:txBody>
      </p:sp>
      <p:sp>
        <p:nvSpPr>
          <p:cNvPr id="12" name="TextBox 12"/>
          <p:cNvSpPr txBox="1"/>
          <p:nvPr/>
        </p:nvSpPr>
        <p:spPr>
          <a:xfrm>
            <a:off x="9482567" y="8681112"/>
            <a:ext cx="5311610" cy="413385"/>
          </a:xfrm>
          <a:prstGeom prst="rect">
            <a:avLst/>
          </a:prstGeom>
        </p:spPr>
        <p:txBody>
          <a:bodyPr lIns="0" tIns="0" rIns="0" bIns="0" rtlCol="0" anchor="t">
            <a:spAutoFit/>
          </a:bodyPr>
          <a:lstStyle/>
          <a:p>
            <a:pPr>
              <a:lnSpc>
                <a:spcPts val="1620"/>
              </a:lnSpc>
              <a:spcBef>
                <a:spcPct val="0"/>
              </a:spcBef>
            </a:pPr>
            <a:r>
              <a:rPr lang="en-US" sz="1500" dirty="0">
                <a:solidFill>
                  <a:srgbClr val="000000"/>
                </a:solidFill>
              </a:rPr>
              <a:t>Flipchart paper or other large paper (A2) for group work, wide pens, tape/pens or pin board with pins</a:t>
            </a:r>
            <a:r>
              <a:rPr lang="en-US" sz="1500" dirty="0">
                <a:solidFill>
                  <a:srgbClr val="000000"/>
                </a:solidFill>
                <a:latin typeface="Montserrat Semi-Bold"/>
              </a:rPr>
              <a:t>.</a:t>
            </a:r>
          </a:p>
        </p:txBody>
      </p:sp>
      <p:sp>
        <p:nvSpPr>
          <p:cNvPr id="13" name="TextBox 13"/>
          <p:cNvSpPr txBox="1"/>
          <p:nvPr/>
        </p:nvSpPr>
        <p:spPr>
          <a:xfrm>
            <a:off x="4643844" y="1606909"/>
            <a:ext cx="5090097" cy="346249"/>
          </a:xfrm>
          <a:prstGeom prst="rect">
            <a:avLst/>
          </a:prstGeom>
        </p:spPr>
        <p:txBody>
          <a:bodyPr wrap="square" lIns="0" tIns="0" rIns="0" bIns="0" rtlCol="0" anchor="t">
            <a:spAutoFit/>
          </a:bodyPr>
          <a:lstStyle/>
          <a:p>
            <a:pPr algn="ctr">
              <a:lnSpc>
                <a:spcPts val="2691"/>
              </a:lnSpc>
              <a:spcBef>
                <a:spcPct val="0"/>
              </a:spcBef>
            </a:pPr>
            <a:r>
              <a:rPr lang="en-US" sz="2492" dirty="0">
                <a:solidFill>
                  <a:srgbClr val="000000"/>
                </a:solidFill>
              </a:rPr>
              <a:t>Description of the method:</a:t>
            </a:r>
          </a:p>
        </p:txBody>
      </p:sp>
      <p:sp>
        <p:nvSpPr>
          <p:cNvPr id="14" name="TextBox 14"/>
          <p:cNvSpPr txBox="1"/>
          <p:nvPr/>
        </p:nvSpPr>
        <p:spPr>
          <a:xfrm>
            <a:off x="13285936" y="3710399"/>
            <a:ext cx="8739873" cy="5096973"/>
          </a:xfrm>
          <a:prstGeom prst="rect">
            <a:avLst/>
          </a:prstGeom>
        </p:spPr>
        <p:txBody>
          <a:bodyPr lIns="0" tIns="0" rIns="0" bIns="0" rtlCol="0" anchor="t">
            <a:spAutoFit/>
          </a:bodyPr>
          <a:lstStyle/>
          <a:p>
            <a:pPr>
              <a:lnSpc>
                <a:spcPts val="2100"/>
              </a:lnSpc>
              <a:spcBef>
                <a:spcPct val="0"/>
              </a:spcBef>
            </a:pPr>
            <a:r>
              <a:rPr lang="en-US" sz="1500" dirty="0">
                <a:solidFill>
                  <a:srgbClr val="000000"/>
                </a:solidFill>
              </a:rPr>
              <a:t>3. Backgrounds </a:t>
            </a:r>
          </a:p>
          <a:p>
            <a:pPr>
              <a:lnSpc>
                <a:spcPts val="2100"/>
              </a:lnSpc>
              <a:spcBef>
                <a:spcPct val="0"/>
              </a:spcBef>
            </a:pPr>
            <a:endParaRPr lang="en-US" sz="1500" dirty="0">
              <a:solidFill>
                <a:srgbClr val="000000"/>
              </a:solidFill>
            </a:endParaRPr>
          </a:p>
          <a:p>
            <a:pPr>
              <a:lnSpc>
                <a:spcPts val="2100"/>
              </a:lnSpc>
              <a:spcBef>
                <a:spcPct val="0"/>
              </a:spcBef>
            </a:pPr>
            <a:r>
              <a:rPr lang="en-US" sz="1500" dirty="0">
                <a:solidFill>
                  <a:srgbClr val="000000"/>
                </a:solidFill>
              </a:rPr>
              <a:t>Historical anchoring of stereotypes </a:t>
            </a:r>
          </a:p>
          <a:p>
            <a:pPr>
              <a:lnSpc>
                <a:spcPts val="2100"/>
              </a:lnSpc>
              <a:spcBef>
                <a:spcPct val="0"/>
              </a:spcBef>
            </a:pPr>
            <a:r>
              <a:rPr lang="en-US" sz="1500" dirty="0">
                <a:solidFill>
                  <a:srgbClr val="000000"/>
                </a:solidFill>
              </a:rPr>
              <a:t>in the discrimination matrix, which are part of</a:t>
            </a:r>
          </a:p>
          <a:p>
            <a:pPr>
              <a:lnSpc>
                <a:spcPts val="2100"/>
              </a:lnSpc>
              <a:spcBef>
                <a:spcPct val="0"/>
              </a:spcBef>
            </a:pPr>
            <a:r>
              <a:rPr lang="en-US" sz="1500" dirty="0">
                <a:solidFill>
                  <a:srgbClr val="000000"/>
                </a:solidFill>
              </a:rPr>
              <a:t>current forms of structural discrimination </a:t>
            </a:r>
          </a:p>
          <a:p>
            <a:pPr>
              <a:lnSpc>
                <a:spcPts val="2100"/>
              </a:lnSpc>
              <a:spcBef>
                <a:spcPct val="0"/>
              </a:spcBef>
            </a:pPr>
            <a:endParaRPr lang="en-US" sz="1500" dirty="0">
              <a:solidFill>
                <a:srgbClr val="000000"/>
              </a:solidFill>
            </a:endParaRPr>
          </a:p>
          <a:p>
            <a:pPr>
              <a:lnSpc>
                <a:spcPts val="2100"/>
              </a:lnSpc>
              <a:spcBef>
                <a:spcPct val="0"/>
              </a:spcBef>
            </a:pPr>
            <a:r>
              <a:rPr lang="en-US" sz="1500" dirty="0">
                <a:solidFill>
                  <a:srgbClr val="000000"/>
                </a:solidFill>
              </a:rPr>
              <a:t>Worldviews to which concepts of truth, </a:t>
            </a:r>
          </a:p>
          <a:p>
            <a:pPr>
              <a:lnSpc>
                <a:spcPts val="2100"/>
              </a:lnSpc>
              <a:spcBef>
                <a:spcPct val="0"/>
              </a:spcBef>
            </a:pPr>
            <a:r>
              <a:rPr lang="en-US" sz="1500" dirty="0">
                <a:solidFill>
                  <a:srgbClr val="000000"/>
                </a:solidFill>
              </a:rPr>
              <a:t>concepts of truth, unity and totality are</a:t>
            </a:r>
          </a:p>
          <a:p>
            <a:pPr>
              <a:lnSpc>
                <a:spcPts val="2100"/>
              </a:lnSpc>
              <a:spcBef>
                <a:spcPct val="0"/>
              </a:spcBef>
            </a:pPr>
            <a:r>
              <a:rPr lang="en-US" sz="1500" dirty="0">
                <a:solidFill>
                  <a:srgbClr val="000000"/>
                </a:solidFill>
              </a:rPr>
              <a:t>underlying </a:t>
            </a:r>
          </a:p>
          <a:p>
            <a:pPr>
              <a:lnSpc>
                <a:spcPts val="2100"/>
              </a:lnSpc>
              <a:spcBef>
                <a:spcPct val="0"/>
              </a:spcBef>
            </a:pPr>
            <a:endParaRPr lang="en-US" sz="1500" dirty="0">
              <a:solidFill>
                <a:srgbClr val="000000"/>
              </a:solidFill>
            </a:endParaRPr>
          </a:p>
          <a:p>
            <a:pPr>
              <a:lnSpc>
                <a:spcPts val="2100"/>
              </a:lnSpc>
              <a:spcBef>
                <a:spcPct val="0"/>
              </a:spcBef>
            </a:pPr>
            <a:r>
              <a:rPr lang="en-US" sz="1500" dirty="0">
                <a:solidFill>
                  <a:srgbClr val="000000"/>
                </a:solidFill>
              </a:rPr>
              <a:t>Social, structurally anchored hegemony </a:t>
            </a:r>
          </a:p>
          <a:p>
            <a:pPr>
              <a:lnSpc>
                <a:spcPts val="2100"/>
              </a:lnSpc>
              <a:spcBef>
                <a:spcPct val="0"/>
              </a:spcBef>
            </a:pPr>
            <a:r>
              <a:rPr lang="en-US" sz="1500" dirty="0">
                <a:solidFill>
                  <a:srgbClr val="000000"/>
                </a:solidFill>
              </a:rPr>
              <a:t>(supremacy) in the context of power and </a:t>
            </a:r>
          </a:p>
          <a:p>
            <a:pPr>
              <a:lnSpc>
                <a:spcPts val="2100"/>
              </a:lnSpc>
              <a:spcBef>
                <a:spcPct val="0"/>
              </a:spcBef>
            </a:pPr>
            <a:r>
              <a:rPr lang="en-US" sz="1500" dirty="0">
                <a:solidFill>
                  <a:srgbClr val="000000"/>
                </a:solidFill>
              </a:rPr>
              <a:t>of power and domination relations as a</a:t>
            </a:r>
          </a:p>
          <a:p>
            <a:pPr>
              <a:lnSpc>
                <a:spcPts val="2100"/>
              </a:lnSpc>
              <a:spcBef>
                <a:spcPct val="0"/>
              </a:spcBef>
            </a:pPr>
            <a:r>
              <a:rPr lang="en-US" sz="1500" dirty="0">
                <a:solidFill>
                  <a:srgbClr val="000000"/>
                </a:solidFill>
              </a:rPr>
              <a:t> standard and norm </a:t>
            </a:r>
          </a:p>
          <a:p>
            <a:pPr>
              <a:lnSpc>
                <a:spcPts val="2100"/>
              </a:lnSpc>
              <a:spcBef>
                <a:spcPct val="0"/>
              </a:spcBef>
            </a:pPr>
            <a:endParaRPr lang="en-US" sz="1500" dirty="0">
              <a:solidFill>
                <a:srgbClr val="000000"/>
              </a:solidFill>
            </a:endParaRPr>
          </a:p>
          <a:p>
            <a:pPr>
              <a:lnSpc>
                <a:spcPts val="2100"/>
              </a:lnSpc>
              <a:spcBef>
                <a:spcPct val="0"/>
              </a:spcBef>
            </a:pPr>
            <a:r>
              <a:rPr lang="en-US" sz="1500" dirty="0">
                <a:solidFill>
                  <a:srgbClr val="000000"/>
                </a:solidFill>
              </a:rPr>
              <a:t>Reproduction at individual, </a:t>
            </a:r>
          </a:p>
          <a:p>
            <a:pPr>
              <a:lnSpc>
                <a:spcPts val="2100"/>
              </a:lnSpc>
              <a:spcBef>
                <a:spcPct val="0"/>
              </a:spcBef>
            </a:pPr>
            <a:r>
              <a:rPr lang="en-US" sz="1500" dirty="0">
                <a:solidFill>
                  <a:srgbClr val="000000"/>
                </a:solidFill>
              </a:rPr>
              <a:t>institutional, and cultural level</a:t>
            </a:r>
          </a:p>
          <a:p>
            <a:pPr>
              <a:lnSpc>
                <a:spcPts val="2100"/>
              </a:lnSpc>
              <a:spcBef>
                <a:spcPct val="0"/>
              </a:spcBef>
            </a:pPr>
            <a:endParaRPr lang="en-US" sz="1500" dirty="0">
              <a:solidFill>
                <a:srgbClr val="000000"/>
              </a:solidFill>
              <a:latin typeface="Montserrat"/>
            </a:endParaRPr>
          </a:p>
          <a:p>
            <a:pPr>
              <a:lnSpc>
                <a:spcPts val="2100"/>
              </a:lnSpc>
              <a:spcBef>
                <a:spcPct val="0"/>
              </a:spcBef>
            </a:pPr>
            <a:endParaRPr lang="en-US" sz="1500" dirty="0">
              <a:solidFill>
                <a:srgbClr val="000000"/>
              </a:solidFill>
              <a:latin typeface="Montserrat"/>
            </a:endParaRPr>
          </a:p>
        </p:txBody>
      </p:sp>
      <p:sp>
        <p:nvSpPr>
          <p:cNvPr id="15" name="TextBox 15"/>
          <p:cNvSpPr txBox="1"/>
          <p:nvPr/>
        </p:nvSpPr>
        <p:spPr>
          <a:xfrm>
            <a:off x="1385482" y="3730817"/>
            <a:ext cx="6229529" cy="3724275"/>
          </a:xfrm>
          <a:prstGeom prst="rect">
            <a:avLst/>
          </a:prstGeom>
        </p:spPr>
        <p:txBody>
          <a:bodyPr lIns="0" tIns="0" rIns="0" bIns="0" rtlCol="0" anchor="t">
            <a:spAutoFit/>
          </a:bodyPr>
          <a:lstStyle/>
          <a:p>
            <a:pPr algn="just">
              <a:lnSpc>
                <a:spcPts val="2100"/>
              </a:lnSpc>
            </a:pPr>
            <a:r>
              <a:rPr lang="en-US" sz="1500" dirty="0">
                <a:solidFill>
                  <a:srgbClr val="000000"/>
                </a:solidFill>
              </a:rPr>
              <a:t>1. Mechanisms and Practices of Structural Discrimination </a:t>
            </a:r>
          </a:p>
          <a:p>
            <a:pPr algn="just">
              <a:lnSpc>
                <a:spcPts val="2100"/>
              </a:lnSpc>
            </a:pPr>
            <a:endParaRPr lang="en-US" sz="1500" dirty="0">
              <a:solidFill>
                <a:srgbClr val="000000"/>
              </a:solidFill>
            </a:endParaRPr>
          </a:p>
          <a:p>
            <a:pPr marL="323850" lvl="1" indent="-161925" algn="just">
              <a:lnSpc>
                <a:spcPts val="2100"/>
              </a:lnSpc>
              <a:buFont typeface="Arial"/>
              <a:buChar char="•"/>
            </a:pPr>
            <a:r>
              <a:rPr lang="en-US" sz="1500" dirty="0">
                <a:solidFill>
                  <a:srgbClr val="000000"/>
                </a:solidFill>
              </a:rPr>
              <a:t>Making people Other by means of stereotyping (Othering) </a:t>
            </a:r>
          </a:p>
          <a:p>
            <a:pPr marL="323850" lvl="1" indent="-161925" algn="just">
              <a:lnSpc>
                <a:spcPts val="2100"/>
              </a:lnSpc>
              <a:buFont typeface="Arial"/>
              <a:buChar char="•"/>
            </a:pPr>
            <a:r>
              <a:rPr lang="en-US" sz="1500" dirty="0">
                <a:solidFill>
                  <a:srgbClr val="000000"/>
                </a:solidFill>
              </a:rPr>
              <a:t>Attribution of identity </a:t>
            </a:r>
          </a:p>
          <a:p>
            <a:pPr marL="323850" lvl="1" indent="-161925" algn="just">
              <a:lnSpc>
                <a:spcPts val="2100"/>
              </a:lnSpc>
              <a:buFont typeface="Arial"/>
              <a:buChar char="•"/>
            </a:pPr>
            <a:r>
              <a:rPr lang="en-US" sz="1500" dirty="0">
                <a:solidFill>
                  <a:srgbClr val="000000"/>
                </a:solidFill>
              </a:rPr>
              <a:t>Devaluations </a:t>
            </a:r>
          </a:p>
          <a:p>
            <a:pPr marL="323850" lvl="1" indent="-161925" algn="just">
              <a:lnSpc>
                <a:spcPts val="2100"/>
              </a:lnSpc>
              <a:buFont typeface="Arial"/>
              <a:buChar char="•"/>
            </a:pPr>
            <a:r>
              <a:rPr lang="en-US" sz="1500" dirty="0">
                <a:solidFill>
                  <a:srgbClr val="000000"/>
                </a:solidFill>
              </a:rPr>
              <a:t>Contempt </a:t>
            </a:r>
          </a:p>
          <a:p>
            <a:pPr marL="323850" lvl="1" indent="-161925" algn="just">
              <a:lnSpc>
                <a:spcPts val="2100"/>
              </a:lnSpc>
              <a:buFont typeface="Arial"/>
              <a:buChar char="•"/>
            </a:pPr>
            <a:r>
              <a:rPr lang="en-US" sz="1500" dirty="0">
                <a:solidFill>
                  <a:srgbClr val="000000"/>
                </a:solidFill>
              </a:rPr>
              <a:t>Control </a:t>
            </a:r>
          </a:p>
          <a:p>
            <a:pPr marL="323850" lvl="1" indent="-161925" algn="just">
              <a:lnSpc>
                <a:spcPts val="2100"/>
              </a:lnSpc>
              <a:buFont typeface="Arial"/>
              <a:buChar char="•"/>
            </a:pPr>
            <a:r>
              <a:rPr lang="en-US" sz="1500" dirty="0" err="1">
                <a:solidFill>
                  <a:srgbClr val="000000"/>
                </a:solidFill>
              </a:rPr>
              <a:t>Stigmatisation</a:t>
            </a:r>
            <a:r>
              <a:rPr lang="en-US" sz="1500" dirty="0">
                <a:solidFill>
                  <a:srgbClr val="000000"/>
                </a:solidFill>
              </a:rPr>
              <a:t> </a:t>
            </a:r>
          </a:p>
          <a:p>
            <a:pPr marL="323850" lvl="1" indent="-161925" algn="just">
              <a:lnSpc>
                <a:spcPts val="2100"/>
              </a:lnSpc>
              <a:buFont typeface="Arial"/>
              <a:buChar char="•"/>
            </a:pPr>
            <a:r>
              <a:rPr lang="en-US" sz="1500" dirty="0">
                <a:solidFill>
                  <a:srgbClr val="000000"/>
                </a:solidFill>
              </a:rPr>
              <a:t>Insults </a:t>
            </a:r>
          </a:p>
          <a:p>
            <a:pPr marL="323850" lvl="1" indent="-161925" algn="just">
              <a:lnSpc>
                <a:spcPts val="2100"/>
              </a:lnSpc>
              <a:buFont typeface="Arial"/>
              <a:buChar char="•"/>
            </a:pPr>
            <a:r>
              <a:rPr lang="en-US" sz="1500" dirty="0">
                <a:solidFill>
                  <a:srgbClr val="000000"/>
                </a:solidFill>
              </a:rPr>
              <a:t>Disparagement</a:t>
            </a:r>
          </a:p>
          <a:p>
            <a:pPr marL="323850" lvl="1" indent="-161925" algn="just">
              <a:lnSpc>
                <a:spcPts val="2100"/>
              </a:lnSpc>
              <a:buFont typeface="Arial"/>
              <a:buChar char="•"/>
            </a:pPr>
            <a:r>
              <a:rPr lang="en-US" sz="1500" dirty="0">
                <a:solidFill>
                  <a:srgbClr val="000000"/>
                </a:solidFill>
              </a:rPr>
              <a:t>Use of violence </a:t>
            </a:r>
          </a:p>
          <a:p>
            <a:pPr marL="323850" lvl="1" indent="-161925" algn="just">
              <a:lnSpc>
                <a:spcPts val="2100"/>
              </a:lnSpc>
              <a:buFont typeface="Arial"/>
              <a:buChar char="•"/>
            </a:pPr>
            <a:r>
              <a:rPr lang="en-US" sz="1500" dirty="0">
                <a:solidFill>
                  <a:srgbClr val="000000"/>
                </a:solidFill>
              </a:rPr>
              <a:t>Disrespect towards the individual </a:t>
            </a:r>
          </a:p>
          <a:p>
            <a:pPr marL="323850" lvl="1" indent="-161925" algn="just">
              <a:lnSpc>
                <a:spcPts val="2100"/>
              </a:lnSpc>
              <a:buFont typeface="Arial"/>
              <a:buChar char="•"/>
            </a:pPr>
            <a:r>
              <a:rPr lang="en-US" sz="1500" dirty="0">
                <a:solidFill>
                  <a:srgbClr val="000000"/>
                </a:solidFill>
              </a:rPr>
              <a:t>Use of coercion </a:t>
            </a:r>
          </a:p>
          <a:p>
            <a:pPr algn="just">
              <a:lnSpc>
                <a:spcPts val="2100"/>
              </a:lnSpc>
            </a:pPr>
            <a:endParaRPr lang="en-US" sz="1500" dirty="0">
              <a:solidFill>
                <a:srgbClr val="000000"/>
              </a:solidFill>
              <a:latin typeface="Montserrat" panose="00000500000000000000" pitchFamily="2" charset="0"/>
            </a:endParaRPr>
          </a:p>
        </p:txBody>
      </p:sp>
      <p:sp>
        <p:nvSpPr>
          <p:cNvPr id="16" name="TextBox 16"/>
          <p:cNvSpPr txBox="1"/>
          <p:nvPr/>
        </p:nvSpPr>
        <p:spPr>
          <a:xfrm>
            <a:off x="7204329" y="3730817"/>
            <a:ext cx="4451826" cy="2137893"/>
          </a:xfrm>
          <a:prstGeom prst="rect">
            <a:avLst/>
          </a:prstGeom>
        </p:spPr>
        <p:txBody>
          <a:bodyPr lIns="0" tIns="0" rIns="0" bIns="0" rtlCol="0" anchor="t">
            <a:spAutoFit/>
          </a:bodyPr>
          <a:lstStyle/>
          <a:p>
            <a:pPr>
              <a:lnSpc>
                <a:spcPts val="2100"/>
              </a:lnSpc>
              <a:spcBef>
                <a:spcPct val="0"/>
              </a:spcBef>
            </a:pPr>
            <a:r>
              <a:rPr lang="en-US" sz="1500" dirty="0">
                <a:solidFill>
                  <a:srgbClr val="000000"/>
                </a:solidFill>
              </a:rPr>
              <a:t>2. Functions of these practices </a:t>
            </a:r>
          </a:p>
          <a:p>
            <a:pPr>
              <a:lnSpc>
                <a:spcPts val="2100"/>
              </a:lnSpc>
              <a:spcBef>
                <a:spcPct val="0"/>
              </a:spcBef>
            </a:pPr>
            <a:endParaRPr lang="en-US" sz="1500" dirty="0">
              <a:solidFill>
                <a:srgbClr val="000000"/>
              </a:solidFill>
            </a:endParaRPr>
          </a:p>
          <a:p>
            <a:pPr marL="323860" lvl="1" indent="-161930">
              <a:lnSpc>
                <a:spcPts val="2100"/>
              </a:lnSpc>
              <a:buFont typeface="Arial"/>
              <a:buChar char="•"/>
            </a:pPr>
            <a:r>
              <a:rPr lang="en-US" sz="1500" dirty="0">
                <a:solidFill>
                  <a:srgbClr val="000000"/>
                </a:solidFill>
              </a:rPr>
              <a:t>Maintaining one's privileges </a:t>
            </a:r>
          </a:p>
          <a:p>
            <a:pPr marL="323860" lvl="1" indent="-161930">
              <a:lnSpc>
                <a:spcPts val="2100"/>
              </a:lnSpc>
              <a:buFont typeface="Arial"/>
              <a:buChar char="•"/>
            </a:pPr>
            <a:r>
              <a:rPr lang="en-US" sz="1500" dirty="0" err="1">
                <a:solidFill>
                  <a:srgbClr val="000000"/>
                </a:solidFill>
              </a:rPr>
              <a:t>Legitimisation</a:t>
            </a:r>
            <a:r>
              <a:rPr lang="en-US" sz="1500" dirty="0">
                <a:solidFill>
                  <a:srgbClr val="000000"/>
                </a:solidFill>
              </a:rPr>
              <a:t> of social positions </a:t>
            </a:r>
          </a:p>
          <a:p>
            <a:pPr marL="323860" lvl="1" indent="-161930">
              <a:lnSpc>
                <a:spcPts val="2100"/>
              </a:lnSpc>
              <a:buFont typeface="Arial"/>
              <a:buChar char="•"/>
            </a:pPr>
            <a:r>
              <a:rPr lang="en-US" sz="1500" dirty="0">
                <a:solidFill>
                  <a:srgbClr val="000000"/>
                </a:solidFill>
              </a:rPr>
              <a:t>Consolidation of own identities </a:t>
            </a:r>
          </a:p>
          <a:p>
            <a:pPr marL="323860" lvl="1" indent="-161930">
              <a:lnSpc>
                <a:spcPts val="2100"/>
              </a:lnSpc>
              <a:buFont typeface="Arial"/>
              <a:buChar char="•"/>
            </a:pPr>
            <a:r>
              <a:rPr lang="en-US" sz="1500" dirty="0">
                <a:solidFill>
                  <a:srgbClr val="000000"/>
                </a:solidFill>
              </a:rPr>
              <a:t>Establishment of social norms and national</a:t>
            </a:r>
          </a:p>
          <a:p>
            <a:pPr>
              <a:lnSpc>
                <a:spcPts val="2100"/>
              </a:lnSpc>
            </a:pPr>
            <a:r>
              <a:rPr lang="en-US" sz="1500" dirty="0">
                <a:solidFill>
                  <a:srgbClr val="000000"/>
                </a:solidFill>
              </a:rPr>
              <a:t>      and group-specific homogeneity </a:t>
            </a:r>
          </a:p>
          <a:p>
            <a:pPr marL="323860" lvl="1" indent="-161930">
              <a:lnSpc>
                <a:spcPts val="2100"/>
              </a:lnSpc>
              <a:buFont typeface="Arial"/>
              <a:buChar char="•"/>
            </a:pPr>
            <a:r>
              <a:rPr lang="en-US" sz="1500" dirty="0">
                <a:solidFill>
                  <a:srgbClr val="000000"/>
                </a:solidFill>
              </a:rPr>
              <a:t>Maintenance of unequal distribution of resources  </a:t>
            </a:r>
          </a:p>
        </p:txBody>
      </p:sp>
      <p:sp>
        <p:nvSpPr>
          <p:cNvPr id="17" name="TextBox 17"/>
          <p:cNvSpPr txBox="1"/>
          <p:nvPr/>
        </p:nvSpPr>
        <p:spPr>
          <a:xfrm>
            <a:off x="3741728" y="2447937"/>
            <a:ext cx="8124947" cy="788101"/>
          </a:xfrm>
          <a:prstGeom prst="rect">
            <a:avLst/>
          </a:prstGeom>
        </p:spPr>
        <p:txBody>
          <a:bodyPr lIns="0" tIns="0" rIns="0" bIns="0" rtlCol="0" anchor="t">
            <a:spAutoFit/>
          </a:bodyPr>
          <a:lstStyle/>
          <a:p>
            <a:pPr>
              <a:lnSpc>
                <a:spcPts val="2100"/>
              </a:lnSpc>
              <a:spcBef>
                <a:spcPct val="0"/>
              </a:spcBef>
            </a:pPr>
            <a:r>
              <a:rPr lang="en-US" sz="1500" dirty="0">
                <a:solidFill>
                  <a:srgbClr val="000000"/>
                </a:solidFill>
              </a:rPr>
              <a:t>During this exercise, participants deal with mechanisms, practices, functions and consequences of structural discrimination. For this purpose, a worksheet is handed out and discussed which contains the following points: </a:t>
            </a:r>
          </a:p>
        </p:txBody>
      </p:sp>
      <p:sp>
        <p:nvSpPr>
          <p:cNvPr id="18" name="TextBox 18"/>
          <p:cNvSpPr txBox="1"/>
          <p:nvPr/>
        </p:nvSpPr>
        <p:spPr>
          <a:xfrm>
            <a:off x="11970192" y="2035235"/>
            <a:ext cx="2470254" cy="858120"/>
          </a:xfrm>
          <a:prstGeom prst="rect">
            <a:avLst/>
          </a:prstGeom>
        </p:spPr>
        <p:txBody>
          <a:bodyPr lIns="0" tIns="0" rIns="0" bIns="0" rtlCol="0" anchor="t">
            <a:spAutoFit/>
          </a:bodyPr>
          <a:lstStyle/>
          <a:p>
            <a:pPr>
              <a:lnSpc>
                <a:spcPts val="1680"/>
              </a:lnSpc>
              <a:spcBef>
                <a:spcPct val="0"/>
              </a:spcBef>
            </a:pPr>
            <a:r>
              <a:rPr lang="en-US" sz="1200" dirty="0">
                <a:solidFill>
                  <a:srgbClr val="000000"/>
                </a:solidFill>
              </a:rPr>
              <a:t>The participants are then asked to find concrete examples of the individual points, which they present to the whole group.</a:t>
            </a:r>
          </a:p>
        </p:txBody>
      </p:sp>
      <p:sp>
        <p:nvSpPr>
          <p:cNvPr id="20" name="TextBox 20"/>
          <p:cNvSpPr txBox="1"/>
          <p:nvPr/>
        </p:nvSpPr>
        <p:spPr>
          <a:xfrm>
            <a:off x="838200" y="9490005"/>
            <a:ext cx="10653204" cy="637547"/>
          </a:xfrm>
          <a:prstGeom prst="rect">
            <a:avLst/>
          </a:prstGeom>
        </p:spPr>
        <p:txBody>
          <a:bodyPr wrap="square" lIns="0" tIns="0" rIns="0" bIns="0" rtlCol="0" anchor="t">
            <a:spAutoFit/>
          </a:bodyPr>
          <a:lstStyle/>
          <a:p>
            <a:pPr>
              <a:lnSpc>
                <a:spcPts val="1680"/>
              </a:lnSpc>
              <a:spcBef>
                <a:spcPct val="0"/>
              </a:spcBef>
            </a:pPr>
            <a:r>
              <a:rPr lang="en-US" sz="900" dirty="0">
                <a:solidFill>
                  <a:srgbClr val="000000"/>
                </a:solidFill>
              </a:rPr>
              <a:t>Leah Carola </a:t>
            </a:r>
            <a:r>
              <a:rPr lang="en-US" sz="900" dirty="0" err="1">
                <a:solidFill>
                  <a:srgbClr val="000000"/>
                </a:solidFill>
              </a:rPr>
              <a:t>Czollek</a:t>
            </a:r>
            <a:r>
              <a:rPr lang="en-US" sz="900" dirty="0">
                <a:solidFill>
                  <a:srgbClr val="000000"/>
                </a:solidFill>
              </a:rPr>
              <a:t> et al., </a:t>
            </a:r>
            <a:r>
              <a:rPr lang="en-US" sz="900" dirty="0" err="1">
                <a:solidFill>
                  <a:srgbClr val="000000"/>
                </a:solidFill>
              </a:rPr>
              <a:t>Praxishandbuch</a:t>
            </a:r>
            <a:endParaRPr lang="en-US" sz="900" dirty="0">
              <a:solidFill>
                <a:srgbClr val="000000"/>
              </a:solidFill>
            </a:endParaRPr>
          </a:p>
          <a:p>
            <a:pPr>
              <a:lnSpc>
                <a:spcPts val="1680"/>
              </a:lnSpc>
              <a:spcBef>
                <a:spcPct val="0"/>
              </a:spcBef>
            </a:pPr>
            <a:r>
              <a:rPr lang="en-US" sz="900" dirty="0">
                <a:solidFill>
                  <a:srgbClr val="000000"/>
                </a:solidFill>
              </a:rPr>
              <a:t>Social Justice und Diversity </a:t>
            </a:r>
            <a:r>
              <a:rPr lang="en-US" sz="900" dirty="0" err="1">
                <a:solidFill>
                  <a:srgbClr val="000000"/>
                </a:solidFill>
              </a:rPr>
              <a:t>Theorien</a:t>
            </a:r>
            <a:r>
              <a:rPr lang="en-US" sz="900" dirty="0">
                <a:solidFill>
                  <a:srgbClr val="000000"/>
                </a:solidFill>
              </a:rPr>
              <a:t>, Training, </a:t>
            </a:r>
            <a:r>
              <a:rPr lang="en-US" sz="900" dirty="0" err="1">
                <a:solidFill>
                  <a:srgbClr val="000000"/>
                </a:solidFill>
              </a:rPr>
              <a:t>Methoden</a:t>
            </a:r>
            <a:r>
              <a:rPr lang="en-US" sz="900" dirty="0">
                <a:solidFill>
                  <a:srgbClr val="000000"/>
                </a:solidFill>
              </a:rPr>
              <a:t>, </a:t>
            </a:r>
            <a:r>
              <a:rPr lang="en-US" sz="900" dirty="0" err="1">
                <a:solidFill>
                  <a:srgbClr val="000000"/>
                </a:solidFill>
              </a:rPr>
              <a:t>Übungen</a:t>
            </a:r>
            <a:endParaRPr lang="en-US" sz="900" dirty="0">
              <a:solidFill>
                <a:srgbClr val="000000"/>
              </a:solidFill>
            </a:endParaRPr>
          </a:p>
          <a:p>
            <a:pPr>
              <a:lnSpc>
                <a:spcPts val="1680"/>
              </a:lnSpc>
              <a:spcBef>
                <a:spcPct val="0"/>
              </a:spcBef>
            </a:pPr>
            <a:r>
              <a:rPr lang="en-US" sz="900" dirty="0">
                <a:solidFill>
                  <a:srgbClr val="000000"/>
                </a:solidFill>
              </a:rPr>
              <a:t>2., </a:t>
            </a:r>
            <a:r>
              <a:rPr lang="en-US" sz="900" dirty="0" err="1">
                <a:solidFill>
                  <a:srgbClr val="000000"/>
                </a:solidFill>
              </a:rPr>
              <a:t>vollständig</a:t>
            </a:r>
            <a:r>
              <a:rPr lang="en-US" sz="900" dirty="0">
                <a:solidFill>
                  <a:srgbClr val="000000"/>
                </a:solidFill>
              </a:rPr>
              <a:t> </a:t>
            </a:r>
            <a:r>
              <a:rPr lang="en-US" sz="900" dirty="0" err="1">
                <a:solidFill>
                  <a:srgbClr val="000000"/>
                </a:solidFill>
              </a:rPr>
              <a:t>überarbeitete</a:t>
            </a:r>
            <a:r>
              <a:rPr lang="en-US" sz="900" dirty="0">
                <a:solidFill>
                  <a:srgbClr val="000000"/>
                </a:solidFill>
              </a:rPr>
              <a:t> und </a:t>
            </a:r>
            <a:r>
              <a:rPr lang="en-US" sz="900" dirty="0" err="1">
                <a:solidFill>
                  <a:srgbClr val="000000"/>
                </a:solidFill>
              </a:rPr>
              <a:t>erweiterte</a:t>
            </a:r>
            <a:r>
              <a:rPr lang="en-US" sz="900" dirty="0">
                <a:solidFill>
                  <a:srgbClr val="000000"/>
                </a:solidFill>
              </a:rPr>
              <a:t> </a:t>
            </a:r>
            <a:r>
              <a:rPr lang="en-US" sz="900" dirty="0" err="1">
                <a:solidFill>
                  <a:srgbClr val="000000"/>
                </a:solidFill>
              </a:rPr>
              <a:t>Auflage</a:t>
            </a:r>
            <a:r>
              <a:rPr lang="en-US" sz="900" dirty="0">
                <a:solidFill>
                  <a:srgbClr val="000000"/>
                </a:solidFill>
              </a:rPr>
              <a:t>, 2019 </a:t>
            </a:r>
            <a:r>
              <a:rPr lang="en-US" sz="900" dirty="0" err="1">
                <a:solidFill>
                  <a:srgbClr val="000000"/>
                </a:solidFill>
              </a:rPr>
              <a:t>Beltz</a:t>
            </a:r>
            <a:r>
              <a:rPr lang="en-US" sz="900" dirty="0">
                <a:solidFill>
                  <a:srgbClr val="000000"/>
                </a:solidFill>
              </a:rPr>
              <a:t> </a:t>
            </a:r>
            <a:r>
              <a:rPr lang="en-US" sz="900" dirty="0" err="1">
                <a:solidFill>
                  <a:srgbClr val="000000"/>
                </a:solidFill>
              </a:rPr>
              <a:t>Juventa</a:t>
            </a:r>
            <a:r>
              <a:rPr lang="en-US" sz="900" dirty="0">
                <a:solidFill>
                  <a:srgbClr val="000000"/>
                </a:solidFill>
              </a:rPr>
              <a:t>, Page 69</a:t>
            </a:r>
          </a:p>
        </p:txBody>
      </p:sp>
      <p:cxnSp>
        <p:nvCxnSpPr>
          <p:cNvPr id="21" name="Straight Connector 20">
            <a:extLst>
              <a:ext uri="{FF2B5EF4-FFF2-40B4-BE49-F238E27FC236}">
                <a16:creationId xmlns:a16="http://schemas.microsoft.com/office/drawing/2014/main" id="{114411A3-B8F9-CD6A-EE9D-A273564BE3E0}"/>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63030F1-9182-A067-8D07-B4047F78C56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2072" y="417043"/>
            <a:ext cx="13482129" cy="443198"/>
          </a:xfrm>
          <a:prstGeom prst="rect">
            <a:avLst/>
          </a:prstGeom>
        </p:spPr>
        <p:txBody>
          <a:bodyPr wrap="square" lIns="0" tIns="0" rIns="0" bIns="0" rtlCol="0" anchor="t">
            <a:spAutoFit/>
          </a:bodyPr>
          <a:lstStyle/>
          <a:p>
            <a:pPr>
              <a:lnSpc>
                <a:spcPts val="3190"/>
              </a:lnSpc>
            </a:pPr>
            <a:r>
              <a:rPr lang="en-US" sz="4000" dirty="0">
                <a:solidFill>
                  <a:srgbClr val="0C45A6"/>
                </a:solidFill>
              </a:rPr>
              <a:t>METHOD: DEVELOPMENT OF COMMUNICATION AIDS </a:t>
            </a:r>
          </a:p>
        </p:txBody>
      </p:sp>
      <p:sp>
        <p:nvSpPr>
          <p:cNvPr id="3" name="TextBox 3"/>
          <p:cNvSpPr txBox="1"/>
          <p:nvPr/>
        </p:nvSpPr>
        <p:spPr>
          <a:xfrm>
            <a:off x="1247511" y="2043576"/>
            <a:ext cx="2162461" cy="228332"/>
          </a:xfrm>
          <a:prstGeom prst="rect">
            <a:avLst/>
          </a:prstGeom>
        </p:spPr>
        <p:txBody>
          <a:bodyPr wrap="square" lIns="0" tIns="0" rIns="0" bIns="0" rtlCol="0" anchor="t">
            <a:spAutoFit/>
          </a:bodyPr>
          <a:lstStyle/>
          <a:p>
            <a:pPr algn="ctr">
              <a:lnSpc>
                <a:spcPts val="1620"/>
              </a:lnSpc>
              <a:spcBef>
                <a:spcPct val="0"/>
              </a:spcBef>
            </a:pPr>
            <a:r>
              <a:rPr lang="en-US" sz="2200" dirty="0">
                <a:solidFill>
                  <a:srgbClr val="000000"/>
                </a:solidFill>
              </a:rPr>
              <a:t>3-30 People </a:t>
            </a:r>
          </a:p>
        </p:txBody>
      </p:sp>
      <p:sp>
        <p:nvSpPr>
          <p:cNvPr id="4" name="TextBox 4"/>
          <p:cNvSpPr txBox="1"/>
          <p:nvPr/>
        </p:nvSpPr>
        <p:spPr>
          <a:xfrm>
            <a:off x="3573035" y="4729512"/>
            <a:ext cx="68264" cy="270915"/>
          </a:xfrm>
          <a:prstGeom prst="rect">
            <a:avLst/>
          </a:prstGeom>
        </p:spPr>
        <p:txBody>
          <a:bodyPr lIns="0" tIns="0" rIns="0" bIns="0" rtlCol="0" anchor="t">
            <a:spAutoFit/>
          </a:bodyPr>
          <a:lstStyle/>
          <a:p>
            <a:pPr algn="ctr">
              <a:lnSpc>
                <a:spcPts val="2153"/>
              </a:lnSpc>
              <a:spcBef>
                <a:spcPct val="0"/>
              </a:spcBef>
            </a:pPr>
            <a:r>
              <a:rPr lang="en-US" sz="1994">
                <a:solidFill>
                  <a:srgbClr val="000000"/>
                </a:solidFill>
                <a:latin typeface="Montserrat Bold"/>
              </a:rPr>
              <a:t> </a:t>
            </a:r>
          </a:p>
        </p:txBody>
      </p:sp>
      <p:sp>
        <p:nvSpPr>
          <p:cNvPr id="5" name="TextBox 5"/>
          <p:cNvSpPr txBox="1"/>
          <p:nvPr/>
        </p:nvSpPr>
        <p:spPr>
          <a:xfrm>
            <a:off x="1552782" y="2872686"/>
            <a:ext cx="5854704" cy="338554"/>
          </a:xfrm>
          <a:prstGeom prst="rect">
            <a:avLst/>
          </a:prstGeom>
        </p:spPr>
        <p:txBody>
          <a:bodyPr lIns="0" tIns="0" rIns="0" bIns="0" rtlCol="0" anchor="t">
            <a:spAutoFit/>
          </a:bodyPr>
          <a:lstStyle/>
          <a:p>
            <a:pPr>
              <a:spcBef>
                <a:spcPct val="0"/>
              </a:spcBef>
            </a:pPr>
            <a:r>
              <a:rPr lang="en-US" sz="2200" dirty="0">
                <a:solidFill>
                  <a:srgbClr val="000000"/>
                </a:solidFill>
              </a:rPr>
              <a:t>20 minutes together with the whole group</a:t>
            </a:r>
          </a:p>
        </p:txBody>
      </p:sp>
      <p:sp>
        <p:nvSpPr>
          <p:cNvPr id="6" name="TextBox 6"/>
          <p:cNvSpPr txBox="1"/>
          <p:nvPr/>
        </p:nvSpPr>
        <p:spPr>
          <a:xfrm>
            <a:off x="1552782" y="4003314"/>
            <a:ext cx="5000525" cy="2708434"/>
          </a:xfrm>
          <a:prstGeom prst="rect">
            <a:avLst/>
          </a:prstGeom>
        </p:spPr>
        <p:txBody>
          <a:bodyPr lIns="0" tIns="0" rIns="0" bIns="0" rtlCol="0" anchor="t">
            <a:spAutoFit/>
          </a:bodyPr>
          <a:lstStyle/>
          <a:p>
            <a:pPr marL="323850" lvl="1" indent="-161925">
              <a:buFont typeface="Arial"/>
              <a:buChar char="•"/>
            </a:pPr>
            <a:r>
              <a:rPr lang="en-US" sz="2200" dirty="0">
                <a:solidFill>
                  <a:srgbClr val="000000"/>
                </a:solidFill>
              </a:rPr>
              <a:t>Participatory development of the training</a:t>
            </a:r>
          </a:p>
          <a:p>
            <a:pPr marL="323850" lvl="1" indent="-161925">
              <a:buFont typeface="Arial"/>
              <a:buChar char="•"/>
            </a:pPr>
            <a:r>
              <a:rPr lang="en-US" sz="2200" dirty="0">
                <a:solidFill>
                  <a:srgbClr val="000000"/>
                </a:solidFill>
              </a:rPr>
              <a:t>Creation of a relaxed atmosphere in which everyone can speak openly</a:t>
            </a:r>
          </a:p>
          <a:p>
            <a:pPr marL="323850" lvl="1" indent="-161925">
              <a:buFont typeface="Arial"/>
              <a:buChar char="•"/>
            </a:pPr>
            <a:r>
              <a:rPr lang="en-US" sz="2200" dirty="0">
                <a:solidFill>
                  <a:srgbClr val="000000"/>
                </a:solidFill>
              </a:rPr>
              <a:t>Discussion of boundaries </a:t>
            </a:r>
          </a:p>
          <a:p>
            <a:pPr marL="323850" lvl="1" indent="-161925">
              <a:buFont typeface="Arial"/>
              <a:buChar char="•"/>
            </a:pPr>
            <a:r>
              <a:rPr lang="en-US" sz="2200" dirty="0">
                <a:solidFill>
                  <a:srgbClr val="000000"/>
                </a:solidFill>
              </a:rPr>
              <a:t>Helping to understand non-discriminative communication and empowerment  </a:t>
            </a:r>
          </a:p>
        </p:txBody>
      </p:sp>
      <p:sp>
        <p:nvSpPr>
          <p:cNvPr id="7" name="TextBox 7"/>
          <p:cNvSpPr txBox="1"/>
          <p:nvPr/>
        </p:nvSpPr>
        <p:spPr>
          <a:xfrm>
            <a:off x="1552782" y="7128559"/>
            <a:ext cx="5281829" cy="677108"/>
          </a:xfrm>
          <a:prstGeom prst="rect">
            <a:avLst/>
          </a:prstGeom>
        </p:spPr>
        <p:txBody>
          <a:bodyPr lIns="0" tIns="0" rIns="0" bIns="0" rtlCol="0" anchor="t">
            <a:spAutoFit/>
          </a:bodyPr>
          <a:lstStyle/>
          <a:p>
            <a:pPr>
              <a:spcBef>
                <a:spcPct val="0"/>
              </a:spcBef>
            </a:pPr>
            <a:r>
              <a:rPr lang="en-US" sz="2200" dirty="0">
                <a:solidFill>
                  <a:srgbClr val="000000"/>
                </a:solidFill>
              </a:rPr>
              <a:t>Flipchart paper or other large paper (A2), wide pens, tape/pens or pin board with pins.</a:t>
            </a:r>
          </a:p>
        </p:txBody>
      </p:sp>
      <p:sp>
        <p:nvSpPr>
          <p:cNvPr id="8" name="TextBox 8"/>
          <p:cNvSpPr txBox="1"/>
          <p:nvPr/>
        </p:nvSpPr>
        <p:spPr>
          <a:xfrm>
            <a:off x="7265278" y="1145923"/>
            <a:ext cx="4545722" cy="346249"/>
          </a:xfrm>
          <a:prstGeom prst="rect">
            <a:avLst/>
          </a:prstGeom>
        </p:spPr>
        <p:txBody>
          <a:bodyPr wrap="square" lIns="0" tIns="0" rIns="0" bIns="0" rtlCol="0" anchor="t">
            <a:spAutoFit/>
          </a:bodyPr>
          <a:lstStyle/>
          <a:p>
            <a:pPr algn="ctr">
              <a:lnSpc>
                <a:spcPts val="2691"/>
              </a:lnSpc>
              <a:spcBef>
                <a:spcPct val="0"/>
              </a:spcBef>
            </a:pPr>
            <a:r>
              <a:rPr lang="en-US" sz="2492" dirty="0">
                <a:solidFill>
                  <a:srgbClr val="000000"/>
                </a:solidFill>
              </a:rPr>
              <a:t>Description of the method:</a:t>
            </a: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75308" y="1915093"/>
            <a:ext cx="644826" cy="394956"/>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55981" y="2824063"/>
            <a:ext cx="581467" cy="581467"/>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7853" y="3891828"/>
            <a:ext cx="711653" cy="571924"/>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47778" y="6881471"/>
            <a:ext cx="499885" cy="714122"/>
          </a:xfrm>
          <a:prstGeom prst="rect">
            <a:avLst/>
          </a:prstGeom>
        </p:spPr>
      </p:pic>
      <p:sp>
        <p:nvSpPr>
          <p:cNvPr id="14" name="TextBox 14"/>
          <p:cNvSpPr txBox="1"/>
          <p:nvPr/>
        </p:nvSpPr>
        <p:spPr>
          <a:xfrm>
            <a:off x="7265278" y="1819799"/>
            <a:ext cx="9221849" cy="7181453"/>
          </a:xfrm>
          <a:prstGeom prst="rect">
            <a:avLst/>
          </a:prstGeom>
        </p:spPr>
        <p:txBody>
          <a:bodyPr lIns="0" tIns="0" rIns="0" bIns="0" rtlCol="0" anchor="t">
            <a:spAutoFit/>
          </a:bodyPr>
          <a:lstStyle/>
          <a:p>
            <a:pPr algn="just">
              <a:lnSpc>
                <a:spcPts val="2049"/>
              </a:lnSpc>
            </a:pPr>
            <a:r>
              <a:rPr lang="en-US" dirty="0">
                <a:solidFill>
                  <a:srgbClr val="000000"/>
                </a:solidFill>
              </a:rPr>
              <a:t>Work together to develop criteria for a good discussion atmosphere. The moderator should make suggestions, which the participants can then expand. </a:t>
            </a:r>
          </a:p>
          <a:p>
            <a:pPr algn="just">
              <a:lnSpc>
                <a:spcPts val="2049"/>
              </a:lnSpc>
            </a:pPr>
            <a:r>
              <a:rPr lang="en-US" dirty="0">
                <a:solidFill>
                  <a:srgbClr val="000000"/>
                </a:solidFill>
              </a:rPr>
              <a:t>The following suggestions can be listed, for example: </a:t>
            </a:r>
          </a:p>
          <a:p>
            <a:pPr algn="just">
              <a:lnSpc>
                <a:spcPts val="2049"/>
              </a:lnSpc>
            </a:pPr>
            <a:endParaRPr lang="en-US" dirty="0">
              <a:solidFill>
                <a:srgbClr val="000000"/>
              </a:solidFill>
            </a:endParaRPr>
          </a:p>
          <a:p>
            <a:pPr marL="316020" lvl="1" indent="-158010" algn="just">
              <a:lnSpc>
                <a:spcPts val="2049"/>
              </a:lnSpc>
              <a:buFont typeface="Arial"/>
              <a:buChar char="•"/>
            </a:pPr>
            <a:r>
              <a:rPr lang="en-US" dirty="0">
                <a:solidFill>
                  <a:srgbClr val="000000"/>
                </a:solidFill>
              </a:rPr>
              <a:t>I formulate my own boundaries: what do I want to share with the others and what not. </a:t>
            </a:r>
          </a:p>
          <a:p>
            <a:pPr marL="316020" lvl="1" indent="-158010" algn="just">
              <a:lnSpc>
                <a:spcPts val="2049"/>
              </a:lnSpc>
              <a:buFont typeface="Arial"/>
              <a:buChar char="•"/>
            </a:pPr>
            <a:endParaRPr lang="en-US" dirty="0">
              <a:solidFill>
                <a:srgbClr val="000000"/>
              </a:solidFill>
            </a:endParaRPr>
          </a:p>
          <a:p>
            <a:pPr marL="316020" lvl="1" indent="-158010" algn="just">
              <a:lnSpc>
                <a:spcPts val="2049"/>
              </a:lnSpc>
              <a:buFont typeface="Arial"/>
              <a:buChar char="•"/>
            </a:pPr>
            <a:r>
              <a:rPr lang="en-US" dirty="0">
                <a:solidFill>
                  <a:srgbClr val="000000"/>
                </a:solidFill>
              </a:rPr>
              <a:t>I speak of my own experiences. </a:t>
            </a:r>
          </a:p>
          <a:p>
            <a:pPr marL="316020" lvl="1" indent="-158010" algn="just">
              <a:lnSpc>
                <a:spcPts val="2049"/>
              </a:lnSpc>
              <a:buFont typeface="Arial"/>
              <a:buChar char="•"/>
            </a:pPr>
            <a:endParaRPr lang="en-US" dirty="0">
              <a:solidFill>
                <a:srgbClr val="000000"/>
              </a:solidFill>
            </a:endParaRPr>
          </a:p>
          <a:p>
            <a:pPr marL="316020" lvl="1" indent="-158010" algn="just">
              <a:lnSpc>
                <a:spcPts val="2049"/>
              </a:lnSpc>
              <a:buFont typeface="Arial"/>
              <a:buChar char="•"/>
            </a:pPr>
            <a:r>
              <a:rPr lang="en-US" dirty="0">
                <a:solidFill>
                  <a:srgbClr val="000000"/>
                </a:solidFill>
              </a:rPr>
              <a:t>I avoid </a:t>
            </a:r>
            <a:r>
              <a:rPr lang="en-US" dirty="0" err="1">
                <a:solidFill>
                  <a:srgbClr val="000000"/>
                </a:solidFill>
              </a:rPr>
              <a:t>generalisations</a:t>
            </a:r>
            <a:r>
              <a:rPr lang="en-US" dirty="0">
                <a:solidFill>
                  <a:srgbClr val="000000"/>
                </a:solidFill>
              </a:rPr>
              <a:t>. </a:t>
            </a:r>
          </a:p>
          <a:p>
            <a:pPr marL="316020" lvl="1" indent="-158010" algn="just">
              <a:lnSpc>
                <a:spcPts val="2049"/>
              </a:lnSpc>
              <a:buFont typeface="Arial"/>
              <a:buChar char="•"/>
            </a:pPr>
            <a:endParaRPr lang="en-US" dirty="0">
              <a:solidFill>
                <a:srgbClr val="000000"/>
              </a:solidFill>
            </a:endParaRPr>
          </a:p>
          <a:p>
            <a:pPr marL="316020" lvl="1" indent="-158010" algn="just">
              <a:lnSpc>
                <a:spcPts val="2049"/>
              </a:lnSpc>
              <a:buFont typeface="Arial"/>
              <a:buChar char="•"/>
            </a:pPr>
            <a:r>
              <a:rPr lang="en-US" dirty="0">
                <a:solidFill>
                  <a:srgbClr val="000000"/>
                </a:solidFill>
              </a:rPr>
              <a:t>I treat different perspectives respectfully and politely. </a:t>
            </a:r>
          </a:p>
          <a:p>
            <a:pPr marL="316020" lvl="1" indent="-158010" algn="just">
              <a:lnSpc>
                <a:spcPts val="2049"/>
              </a:lnSpc>
              <a:buFont typeface="Arial"/>
              <a:buChar char="•"/>
            </a:pPr>
            <a:endParaRPr lang="en-US" dirty="0">
              <a:solidFill>
                <a:srgbClr val="000000"/>
              </a:solidFill>
            </a:endParaRPr>
          </a:p>
          <a:p>
            <a:pPr marL="316020" lvl="1" indent="-158010" algn="just">
              <a:lnSpc>
                <a:spcPts val="2049"/>
              </a:lnSpc>
              <a:buFont typeface="Arial"/>
              <a:buChar char="•"/>
            </a:pPr>
            <a:r>
              <a:rPr lang="en-US" dirty="0">
                <a:solidFill>
                  <a:srgbClr val="000000"/>
                </a:solidFill>
              </a:rPr>
              <a:t>I leave personal information from others in the group. </a:t>
            </a:r>
          </a:p>
          <a:p>
            <a:pPr marL="316020" lvl="1" indent="-158010" algn="just">
              <a:lnSpc>
                <a:spcPts val="2049"/>
              </a:lnSpc>
              <a:buFont typeface="Arial"/>
              <a:buChar char="•"/>
            </a:pPr>
            <a:endParaRPr lang="en-US" dirty="0">
              <a:solidFill>
                <a:srgbClr val="000000"/>
              </a:solidFill>
            </a:endParaRPr>
          </a:p>
          <a:p>
            <a:pPr marL="316020" lvl="1" indent="-158010" algn="just">
              <a:lnSpc>
                <a:spcPts val="2049"/>
              </a:lnSpc>
              <a:buFont typeface="Arial"/>
              <a:buChar char="•"/>
            </a:pPr>
            <a:r>
              <a:rPr lang="en-US" dirty="0">
                <a:solidFill>
                  <a:srgbClr val="000000"/>
                </a:solidFill>
              </a:rPr>
              <a:t>I share pauses of silence as a time to take a breath and reflect. </a:t>
            </a:r>
          </a:p>
          <a:p>
            <a:pPr marL="316020" lvl="1" indent="-158010" algn="just">
              <a:lnSpc>
                <a:spcPts val="2049"/>
              </a:lnSpc>
              <a:buFont typeface="Arial"/>
              <a:buChar char="•"/>
            </a:pPr>
            <a:endParaRPr lang="en-US" dirty="0">
              <a:solidFill>
                <a:srgbClr val="000000"/>
              </a:solidFill>
            </a:endParaRPr>
          </a:p>
          <a:p>
            <a:pPr marL="316020" lvl="1" indent="-158010" algn="just">
              <a:lnSpc>
                <a:spcPts val="2049"/>
              </a:lnSpc>
              <a:buFont typeface="Arial"/>
              <a:buChar char="•"/>
            </a:pPr>
            <a:r>
              <a:rPr lang="en-US" dirty="0">
                <a:solidFill>
                  <a:srgbClr val="000000"/>
                </a:solidFill>
              </a:rPr>
              <a:t>I do not shame or scapegoat anyone. </a:t>
            </a:r>
          </a:p>
          <a:p>
            <a:pPr marL="316020" lvl="1" indent="-158010" algn="just">
              <a:lnSpc>
                <a:spcPts val="2049"/>
              </a:lnSpc>
              <a:buFont typeface="Arial"/>
              <a:buChar char="•"/>
            </a:pPr>
            <a:endParaRPr lang="en-US" dirty="0">
              <a:solidFill>
                <a:srgbClr val="000000"/>
              </a:solidFill>
            </a:endParaRPr>
          </a:p>
          <a:p>
            <a:pPr marL="316020" lvl="1" indent="-158010" algn="just">
              <a:lnSpc>
                <a:spcPts val="2049"/>
              </a:lnSpc>
              <a:buFont typeface="Arial"/>
              <a:buChar char="•"/>
            </a:pPr>
            <a:r>
              <a:rPr lang="en-US" dirty="0">
                <a:solidFill>
                  <a:srgbClr val="000000"/>
                </a:solidFill>
              </a:rPr>
              <a:t>I share the background to my questions. </a:t>
            </a:r>
          </a:p>
          <a:p>
            <a:pPr marL="316020" lvl="1" indent="-158010" algn="just">
              <a:lnSpc>
                <a:spcPts val="2049"/>
              </a:lnSpc>
              <a:buFont typeface="Arial"/>
              <a:buChar char="•"/>
            </a:pPr>
            <a:endParaRPr lang="en-US" dirty="0">
              <a:solidFill>
                <a:srgbClr val="000000"/>
              </a:solidFill>
            </a:endParaRPr>
          </a:p>
          <a:p>
            <a:pPr marL="316020" lvl="1" indent="-158010" algn="just">
              <a:lnSpc>
                <a:spcPts val="2049"/>
              </a:lnSpc>
              <a:buFont typeface="Arial"/>
              <a:buChar char="•"/>
            </a:pPr>
            <a:r>
              <a:rPr lang="en-US" dirty="0">
                <a:solidFill>
                  <a:srgbClr val="000000"/>
                </a:solidFill>
              </a:rPr>
              <a:t>I put the focus on my own learning. </a:t>
            </a:r>
          </a:p>
          <a:p>
            <a:pPr marL="316020" lvl="1" indent="-158010" algn="just">
              <a:lnSpc>
                <a:spcPts val="2049"/>
              </a:lnSpc>
              <a:buFont typeface="Arial"/>
              <a:buChar char="•"/>
            </a:pPr>
            <a:endParaRPr lang="en-US" dirty="0">
              <a:solidFill>
                <a:srgbClr val="000000"/>
              </a:solidFill>
            </a:endParaRPr>
          </a:p>
          <a:p>
            <a:pPr marL="316020" lvl="1" indent="-158010" algn="just">
              <a:lnSpc>
                <a:spcPts val="2049"/>
              </a:lnSpc>
              <a:buFont typeface="Arial"/>
              <a:buChar char="•"/>
            </a:pPr>
            <a:r>
              <a:rPr lang="en-US" dirty="0">
                <a:solidFill>
                  <a:srgbClr val="000000"/>
                </a:solidFill>
              </a:rPr>
              <a:t>I take responsibility for my speaking time and for what I say. </a:t>
            </a:r>
          </a:p>
          <a:p>
            <a:pPr algn="just">
              <a:lnSpc>
                <a:spcPts val="2049"/>
              </a:lnSpc>
            </a:pPr>
            <a:endParaRPr lang="en-US" dirty="0">
              <a:solidFill>
                <a:srgbClr val="000000"/>
              </a:solidFill>
            </a:endParaRPr>
          </a:p>
          <a:p>
            <a:pPr algn="just">
              <a:lnSpc>
                <a:spcPts val="2049"/>
              </a:lnSpc>
            </a:pPr>
            <a:r>
              <a:rPr lang="en-US" dirty="0">
                <a:solidFill>
                  <a:srgbClr val="000000"/>
                </a:solidFill>
              </a:rPr>
              <a:t>What else is important to you? </a:t>
            </a:r>
          </a:p>
          <a:p>
            <a:pPr algn="just">
              <a:lnSpc>
                <a:spcPts val="2049"/>
              </a:lnSpc>
            </a:pPr>
            <a:r>
              <a:rPr lang="en-US" dirty="0">
                <a:solidFill>
                  <a:srgbClr val="000000"/>
                </a:solidFill>
              </a:rPr>
              <a:t>The suggestions for additions and changes are presented to the plenary </a:t>
            </a:r>
          </a:p>
          <a:p>
            <a:pPr algn="just">
              <a:lnSpc>
                <a:spcPts val="2049"/>
              </a:lnSpc>
            </a:pPr>
            <a:r>
              <a:rPr lang="en-US" dirty="0">
                <a:solidFill>
                  <a:srgbClr val="000000"/>
                </a:solidFill>
              </a:rPr>
              <a:t>and  taken up. </a:t>
            </a:r>
          </a:p>
        </p:txBody>
      </p:sp>
      <p:sp>
        <p:nvSpPr>
          <p:cNvPr id="15" name="TextBox 15"/>
          <p:cNvSpPr txBox="1"/>
          <p:nvPr/>
        </p:nvSpPr>
        <p:spPr>
          <a:xfrm>
            <a:off x="808876" y="8935043"/>
            <a:ext cx="6315697" cy="628057"/>
          </a:xfrm>
          <a:prstGeom prst="rect">
            <a:avLst/>
          </a:prstGeom>
        </p:spPr>
        <p:txBody>
          <a:bodyPr lIns="0" tIns="0" rIns="0" bIns="0" rtlCol="0" anchor="t">
            <a:spAutoFit/>
          </a:bodyPr>
          <a:lstStyle/>
          <a:p>
            <a:pPr>
              <a:lnSpc>
                <a:spcPts val="1680"/>
              </a:lnSpc>
              <a:spcBef>
                <a:spcPct val="0"/>
              </a:spcBef>
            </a:pPr>
            <a:r>
              <a:rPr lang="en-US" sz="900" dirty="0">
                <a:solidFill>
                  <a:srgbClr val="000000"/>
                </a:solidFill>
              </a:rPr>
              <a:t>Leah Carola </a:t>
            </a:r>
            <a:r>
              <a:rPr lang="en-US" sz="900" dirty="0" err="1">
                <a:solidFill>
                  <a:srgbClr val="000000"/>
                </a:solidFill>
              </a:rPr>
              <a:t>Czollek</a:t>
            </a:r>
            <a:r>
              <a:rPr lang="en-US" sz="900" dirty="0">
                <a:solidFill>
                  <a:srgbClr val="000000"/>
                </a:solidFill>
              </a:rPr>
              <a:t> et al., </a:t>
            </a:r>
            <a:r>
              <a:rPr lang="en-US" sz="900" dirty="0" err="1">
                <a:solidFill>
                  <a:srgbClr val="000000"/>
                </a:solidFill>
              </a:rPr>
              <a:t>Praxishandbuch</a:t>
            </a:r>
            <a:endParaRPr lang="en-US" sz="900" dirty="0">
              <a:solidFill>
                <a:srgbClr val="000000"/>
              </a:solidFill>
            </a:endParaRPr>
          </a:p>
          <a:p>
            <a:pPr>
              <a:lnSpc>
                <a:spcPts val="1680"/>
              </a:lnSpc>
              <a:spcBef>
                <a:spcPct val="0"/>
              </a:spcBef>
            </a:pPr>
            <a:r>
              <a:rPr lang="en-US" sz="900" dirty="0">
                <a:solidFill>
                  <a:srgbClr val="000000"/>
                </a:solidFill>
              </a:rPr>
              <a:t>Social Justice und Diversity </a:t>
            </a:r>
            <a:r>
              <a:rPr lang="en-US" sz="900" dirty="0" err="1">
                <a:solidFill>
                  <a:srgbClr val="000000"/>
                </a:solidFill>
              </a:rPr>
              <a:t>Theorien</a:t>
            </a:r>
            <a:r>
              <a:rPr lang="en-US" sz="900" dirty="0">
                <a:solidFill>
                  <a:srgbClr val="000000"/>
                </a:solidFill>
              </a:rPr>
              <a:t>, Training, </a:t>
            </a:r>
            <a:r>
              <a:rPr lang="en-US" sz="900" dirty="0" err="1">
                <a:solidFill>
                  <a:srgbClr val="000000"/>
                </a:solidFill>
              </a:rPr>
              <a:t>Methoden</a:t>
            </a:r>
            <a:r>
              <a:rPr lang="en-US" sz="900" dirty="0">
                <a:solidFill>
                  <a:srgbClr val="000000"/>
                </a:solidFill>
              </a:rPr>
              <a:t>, </a:t>
            </a:r>
            <a:r>
              <a:rPr lang="en-US" sz="900" dirty="0" err="1">
                <a:solidFill>
                  <a:srgbClr val="000000"/>
                </a:solidFill>
              </a:rPr>
              <a:t>Übungen</a:t>
            </a:r>
            <a:endParaRPr lang="en-US" sz="900" dirty="0">
              <a:solidFill>
                <a:srgbClr val="000000"/>
              </a:solidFill>
            </a:endParaRPr>
          </a:p>
          <a:p>
            <a:pPr>
              <a:lnSpc>
                <a:spcPts val="1680"/>
              </a:lnSpc>
              <a:spcBef>
                <a:spcPct val="0"/>
              </a:spcBef>
            </a:pPr>
            <a:r>
              <a:rPr lang="en-US" sz="900" dirty="0">
                <a:solidFill>
                  <a:srgbClr val="000000"/>
                </a:solidFill>
              </a:rPr>
              <a:t>2., </a:t>
            </a:r>
            <a:r>
              <a:rPr lang="en-US" sz="900" dirty="0" err="1">
                <a:solidFill>
                  <a:srgbClr val="000000"/>
                </a:solidFill>
              </a:rPr>
              <a:t>vollständig</a:t>
            </a:r>
            <a:r>
              <a:rPr lang="en-US" sz="900" dirty="0">
                <a:solidFill>
                  <a:srgbClr val="000000"/>
                </a:solidFill>
              </a:rPr>
              <a:t> </a:t>
            </a:r>
            <a:r>
              <a:rPr lang="en-US" sz="900" dirty="0" err="1">
                <a:solidFill>
                  <a:srgbClr val="000000"/>
                </a:solidFill>
              </a:rPr>
              <a:t>überarbeitete</a:t>
            </a:r>
            <a:r>
              <a:rPr lang="en-US" sz="900" dirty="0">
                <a:solidFill>
                  <a:srgbClr val="000000"/>
                </a:solidFill>
              </a:rPr>
              <a:t> und </a:t>
            </a:r>
            <a:r>
              <a:rPr lang="en-US" sz="900" dirty="0" err="1">
                <a:solidFill>
                  <a:srgbClr val="000000"/>
                </a:solidFill>
              </a:rPr>
              <a:t>erweiterte</a:t>
            </a:r>
            <a:r>
              <a:rPr lang="en-US" sz="900" dirty="0">
                <a:solidFill>
                  <a:srgbClr val="000000"/>
                </a:solidFill>
              </a:rPr>
              <a:t> </a:t>
            </a:r>
            <a:r>
              <a:rPr lang="en-US" sz="900" dirty="0" err="1">
                <a:solidFill>
                  <a:srgbClr val="000000"/>
                </a:solidFill>
              </a:rPr>
              <a:t>Auflage</a:t>
            </a:r>
            <a:r>
              <a:rPr lang="en-US" sz="900" dirty="0">
                <a:solidFill>
                  <a:srgbClr val="000000"/>
                </a:solidFill>
              </a:rPr>
              <a:t>, 2019 </a:t>
            </a:r>
            <a:r>
              <a:rPr lang="en-US" sz="900" dirty="0" err="1">
                <a:solidFill>
                  <a:srgbClr val="000000"/>
                </a:solidFill>
              </a:rPr>
              <a:t>Beltz</a:t>
            </a:r>
            <a:r>
              <a:rPr lang="en-US" sz="900" dirty="0">
                <a:solidFill>
                  <a:srgbClr val="000000"/>
                </a:solidFill>
              </a:rPr>
              <a:t> </a:t>
            </a:r>
            <a:r>
              <a:rPr lang="en-US" sz="900" dirty="0" err="1">
                <a:solidFill>
                  <a:srgbClr val="000000"/>
                </a:solidFill>
              </a:rPr>
              <a:t>Juventa</a:t>
            </a:r>
            <a:r>
              <a:rPr lang="en-US" sz="900" dirty="0">
                <a:solidFill>
                  <a:srgbClr val="000000"/>
                </a:solidFill>
              </a:rPr>
              <a:t>, Page 65</a:t>
            </a:r>
          </a:p>
        </p:txBody>
      </p:sp>
      <p:cxnSp>
        <p:nvCxnSpPr>
          <p:cNvPr id="16" name="Straight Connector 15">
            <a:extLst>
              <a:ext uri="{FF2B5EF4-FFF2-40B4-BE49-F238E27FC236}">
                <a16:creationId xmlns:a16="http://schemas.microsoft.com/office/drawing/2014/main" id="{77DB32D8-070A-7D2B-86D2-7B4A0FE301B2}"/>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6B807CA-6F54-BDC8-C67C-482F6648B67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A0DCC0B3-08A7-B750-E03F-BDB5A7AF18BB}"/>
              </a:ext>
            </a:extLst>
          </p:cNvPr>
          <p:cNvSpPr txBox="1"/>
          <p:nvPr/>
        </p:nvSpPr>
        <p:spPr>
          <a:xfrm>
            <a:off x="1524000" y="495300"/>
            <a:ext cx="12877800" cy="1046440"/>
          </a:xfrm>
          <a:prstGeom prst="rect">
            <a:avLst/>
          </a:prstGeom>
          <a:noFill/>
        </p:spPr>
        <p:txBody>
          <a:bodyPr wrap="square" rtlCol="0">
            <a:spAutoFit/>
          </a:bodyPr>
          <a:lstStyle/>
          <a:p>
            <a:r>
              <a:rPr lang="de-DE" sz="6200" b="1" dirty="0">
                <a:solidFill>
                  <a:schemeClr val="tx2"/>
                </a:solidFill>
              </a:rPr>
              <a:t>WHAT IS EMPOWERMENT?</a:t>
            </a:r>
            <a:endParaRPr sz="6200" b="1" dirty="0">
              <a:solidFill>
                <a:schemeClr val="tx2"/>
              </a:solidFill>
            </a:endParaRPr>
          </a:p>
        </p:txBody>
      </p:sp>
      <p:sp>
        <p:nvSpPr>
          <p:cNvPr id="7" name="Textfeld 6">
            <a:extLst>
              <a:ext uri="{FF2B5EF4-FFF2-40B4-BE49-F238E27FC236}">
                <a16:creationId xmlns:a16="http://schemas.microsoft.com/office/drawing/2014/main" id="{93D82961-575F-3155-5DE1-72271E423902}"/>
              </a:ext>
            </a:extLst>
          </p:cNvPr>
          <p:cNvSpPr txBox="1"/>
          <p:nvPr/>
        </p:nvSpPr>
        <p:spPr>
          <a:xfrm>
            <a:off x="1371600" y="1844070"/>
            <a:ext cx="13258800" cy="5570756"/>
          </a:xfrm>
          <a:prstGeom prst="rect">
            <a:avLst/>
          </a:prstGeom>
          <a:noFill/>
        </p:spPr>
        <p:txBody>
          <a:bodyPr wrap="square">
            <a:spAutoFit/>
          </a:bodyPr>
          <a:lstStyle/>
          <a:p>
            <a:r>
              <a:rPr lang="en-US" sz="2400" dirty="0">
                <a:effectLst/>
                <a:ea typeface="Times New Roman" panose="02020603050405020304" pitchFamily="18" charset="0"/>
              </a:rPr>
              <a:t> </a:t>
            </a:r>
            <a:endParaRPr lang="de-DE" sz="2400" dirty="0">
              <a:effectLst/>
              <a:ea typeface="Times New Roman" panose="02020603050405020304" pitchFamily="18" charset="0"/>
            </a:endParaRPr>
          </a:p>
          <a:p>
            <a:r>
              <a:rPr lang="en-US" sz="2400" b="1" dirty="0">
                <a:ea typeface="Times New Roman" panose="02020603050405020304" pitchFamily="18" charset="0"/>
              </a:rPr>
              <a:t>“(…)</a:t>
            </a:r>
            <a:r>
              <a:rPr lang="en-US" sz="2400" b="1" dirty="0">
                <a:effectLst/>
                <a:ea typeface="Times New Roman" panose="02020603050405020304" pitchFamily="18" charset="0"/>
              </a:rPr>
              <a:t>empowerment is aimed at encouraging social participation</a:t>
            </a:r>
            <a:r>
              <a:rPr lang="en-US" sz="2400" dirty="0">
                <a:effectLst/>
                <a:ea typeface="Times New Roman" panose="02020603050405020304" pitchFamily="18" charset="0"/>
              </a:rPr>
              <a:t>. Empowerment approaches entail providing </a:t>
            </a:r>
            <a:r>
              <a:rPr lang="en-US" sz="2400" b="1" dirty="0">
                <a:effectLst/>
                <a:ea typeface="Times New Roman" panose="02020603050405020304" pitchFamily="18" charset="0"/>
              </a:rPr>
              <a:t>spaces for people to discover their resources and enabling them to become active agents within their own lives.</a:t>
            </a:r>
            <a:r>
              <a:rPr lang="en-US" sz="2400" dirty="0">
                <a:effectLst/>
                <a:ea typeface="Times New Roman" panose="02020603050405020304" pitchFamily="18" charset="0"/>
              </a:rPr>
              <a:t> This does not primarily refer to imparting knowledge and strategies from the outside, so to speak, but rather to jointly develop these on the basis of the experience and knowledge of the participants. Empowerment is not a uniform concept, but a range of different resource-oriented approaches that, building on the exchange of experiences, are geared towards opening up individual and collective opportunities for action in dealing with social power relations. Aspects of empowerment have already been applied in a variety of contexts by different actors. They became known in particular as a result of their use by the civil rights movements of the 1960s.”</a:t>
            </a:r>
          </a:p>
          <a:p>
            <a:endParaRPr lang="en-US" sz="2400" dirty="0">
              <a:effectLst/>
              <a:ea typeface="Times New Roman" panose="02020603050405020304" pitchFamily="18" charset="0"/>
            </a:endParaRPr>
          </a:p>
          <a:p>
            <a:r>
              <a:rPr lang="en-US" dirty="0">
                <a:ea typeface="Times New Roman" panose="02020603050405020304" pitchFamily="18" charset="0"/>
              </a:rPr>
              <a:t>(Quoted from: </a:t>
            </a:r>
            <a:r>
              <a:rPr lang="de-DE" sz="1800" dirty="0">
                <a:effectLst/>
              </a:rPr>
              <a:t>Prange, Christian et al., 2013. </a:t>
            </a:r>
            <a:r>
              <a:rPr lang="en-US" dirty="0">
                <a:ea typeface="Times New Roman" panose="02020603050405020304" pitchFamily="18" charset="0"/>
              </a:rPr>
              <a:t>Brochure ”Good Practice Approaches – Ways to Combat Racism in </a:t>
            </a:r>
          </a:p>
          <a:p>
            <a:r>
              <a:rPr lang="en-US" dirty="0">
                <a:ea typeface="Times New Roman" panose="02020603050405020304" pitchFamily="18" charset="0"/>
              </a:rPr>
              <a:t>Your City ‘ECAR – European Cities against Racism’ Project “, </a:t>
            </a:r>
            <a:r>
              <a:rPr lang="de-DE" sz="1800" dirty="0" err="1">
                <a:effectLst/>
              </a:rPr>
              <a:t>page</a:t>
            </a:r>
            <a:r>
              <a:rPr lang="de-DE" sz="1800" dirty="0">
                <a:effectLst/>
              </a:rPr>
              <a:t> 55. </a:t>
            </a:r>
            <a:r>
              <a:rPr lang="de-DE" sz="1800" dirty="0">
                <a:effectLst/>
                <a:hlinkClick r:id="rId2"/>
              </a:rPr>
              <a:t>https://ec.europa.eu/migrant-integration/integration-practice/good-practice-approaches-ways-combat-racism-your-city-ecar-european-cities_en</a:t>
            </a:r>
            <a:r>
              <a:rPr lang="de-DE" dirty="0"/>
              <a:t>. </a:t>
            </a:r>
            <a:r>
              <a:rPr lang="en-GB" dirty="0"/>
              <a:t>Accessed </a:t>
            </a:r>
            <a:r>
              <a:rPr lang="en-GB" sz="1800" dirty="0">
                <a:effectLst/>
              </a:rPr>
              <a:t>27 October, 2022. ) </a:t>
            </a:r>
            <a:endParaRPr lang="en-GB" dirty="0"/>
          </a:p>
          <a:p>
            <a:endParaRPr lang="en-US" dirty="0">
              <a:latin typeface="Calibri" panose="020F0502020204030204" pitchFamily="34" charset="0"/>
              <a:ea typeface="Times New Roman" panose="02020603050405020304" pitchFamily="18" charset="0"/>
            </a:endParaRPr>
          </a:p>
          <a:p>
            <a:endParaRPr lang="de-DE" sz="2000" dirty="0">
              <a:effectLst/>
              <a:latin typeface="Times New Roman" panose="02020603050405020304" pitchFamily="18" charset="0"/>
              <a:ea typeface="Times New Roman" panose="02020603050405020304" pitchFamily="18" charset="0"/>
            </a:endParaRPr>
          </a:p>
        </p:txBody>
      </p:sp>
      <p:cxnSp>
        <p:nvCxnSpPr>
          <p:cNvPr id="2" name="Straight Connector 1">
            <a:extLst>
              <a:ext uri="{FF2B5EF4-FFF2-40B4-BE49-F238E27FC236}">
                <a16:creationId xmlns:a16="http://schemas.microsoft.com/office/drawing/2014/main" id="{BCFEFD6E-C25E-A606-21CD-C872B68FA69A}"/>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A135274-94A7-78E2-2777-83E9AD1B5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extLst>
      <p:ext uri="{BB962C8B-B14F-4D97-AF65-F5344CB8AC3E}">
        <p14:creationId xmlns:p14="http://schemas.microsoft.com/office/powerpoint/2010/main" val="1904391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7B3DC16-06E0-BD73-5468-9325C80C9520}"/>
              </a:ext>
            </a:extLst>
          </p:cNvPr>
          <p:cNvSpPr txBox="1"/>
          <p:nvPr/>
        </p:nvSpPr>
        <p:spPr>
          <a:xfrm>
            <a:off x="762000" y="495300"/>
            <a:ext cx="14020800" cy="2000548"/>
          </a:xfrm>
          <a:prstGeom prst="rect">
            <a:avLst/>
          </a:prstGeom>
          <a:noFill/>
        </p:spPr>
        <p:txBody>
          <a:bodyPr wrap="square">
            <a:spAutoFit/>
          </a:bodyPr>
          <a:lstStyle/>
          <a:p>
            <a:r>
              <a:rPr lang="de-DE" sz="4000" b="1" dirty="0">
                <a:solidFill>
                  <a:schemeClr val="tx2"/>
                </a:solidFill>
              </a:rPr>
              <a:t>Example: HAKRA Empowerment Concept </a:t>
            </a:r>
          </a:p>
          <a:p>
            <a:r>
              <a:rPr lang="de-DE" sz="4000" b="1" dirty="0">
                <a:solidFill>
                  <a:schemeClr val="tx2"/>
                </a:solidFill>
              </a:rPr>
              <a:t>(</a:t>
            </a:r>
            <a:r>
              <a:rPr lang="en-GB" sz="4000" b="1" dirty="0">
                <a:solidFill>
                  <a:schemeClr val="tx2"/>
                </a:solidFill>
              </a:rPr>
              <a:t>Empowerment Approach from the PoC Perspective </a:t>
            </a:r>
            <a:r>
              <a:rPr lang="de-DE" sz="4000" b="1" dirty="0">
                <a:solidFill>
                  <a:schemeClr val="tx2"/>
                </a:solidFill>
              </a:rPr>
              <a:t>) (1)</a:t>
            </a:r>
          </a:p>
          <a:p>
            <a:endParaRPr lang="de-DE" sz="4400" b="1" dirty="0">
              <a:solidFill>
                <a:schemeClr val="tx2"/>
              </a:solidFill>
            </a:endParaRPr>
          </a:p>
        </p:txBody>
      </p:sp>
      <p:sp>
        <p:nvSpPr>
          <p:cNvPr id="4" name="Textfeld 3">
            <a:extLst>
              <a:ext uri="{FF2B5EF4-FFF2-40B4-BE49-F238E27FC236}">
                <a16:creationId xmlns:a16="http://schemas.microsoft.com/office/drawing/2014/main" id="{128E359E-F123-411B-01D6-7A88DC05D52B}"/>
              </a:ext>
            </a:extLst>
          </p:cNvPr>
          <p:cNvSpPr txBox="1"/>
          <p:nvPr/>
        </p:nvSpPr>
        <p:spPr>
          <a:xfrm>
            <a:off x="748004" y="2171700"/>
            <a:ext cx="14034796" cy="6678751"/>
          </a:xfrm>
          <a:prstGeom prst="rect">
            <a:avLst/>
          </a:prstGeom>
          <a:noFill/>
        </p:spPr>
        <p:txBody>
          <a:bodyPr wrap="square" rtlCol="0">
            <a:spAutoFit/>
          </a:bodyPr>
          <a:lstStyle/>
          <a:p>
            <a:endParaRPr lang="de-DE" sz="2800" dirty="0"/>
          </a:p>
          <a:p>
            <a:pPr marL="285750" indent="-285750" algn="just">
              <a:buFont typeface="Arial" panose="020B0604020202020204" pitchFamily="34" charset="0"/>
              <a:buChar char="•"/>
            </a:pPr>
            <a:r>
              <a:rPr lang="en-GB" sz="2800" dirty="0">
                <a:effectLst/>
                <a:ea typeface="Calibri" panose="020F0502020204030204" pitchFamily="34" charset="0"/>
                <a:cs typeface="Times New Roman" panose="02020603050405020304" pitchFamily="18" charset="0"/>
              </a:rPr>
              <a:t> Individual and collective self-empowerment, self-determination, networking and strengthening of the the socio-political participation of People of Colour</a:t>
            </a:r>
          </a:p>
          <a:p>
            <a:pPr algn="just"/>
            <a:endParaRPr lang="de-DE" sz="2800" dirty="0">
              <a:effectLst/>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GB" sz="2800" dirty="0">
                <a:effectLst/>
                <a:ea typeface="Calibri" panose="020F0502020204030204" pitchFamily="34" charset="0"/>
                <a:cs typeface="Times New Roman" panose="02020603050405020304" pitchFamily="18" charset="0"/>
              </a:rPr>
              <a:t>Creating a dialogue between people of colour a</a:t>
            </a:r>
            <a:r>
              <a:rPr lang="en-US" sz="2800" dirty="0" err="1">
                <a:effectLst/>
                <a:ea typeface="Calibri" panose="020F0502020204030204" pitchFamily="34" charset="0"/>
                <a:cs typeface="Times New Roman" panose="02020603050405020304" pitchFamily="18" charset="0"/>
              </a:rPr>
              <a:t>nd</a:t>
            </a:r>
            <a:r>
              <a:rPr lang="en-US" sz="2800" dirty="0">
                <a:effectLst/>
                <a:ea typeface="Calibri" panose="020F0502020204030204" pitchFamily="34" charset="0"/>
                <a:cs typeface="Times New Roman" panose="02020603050405020304" pitchFamily="18" charset="0"/>
              </a:rPr>
              <a:t> members of the majority society</a:t>
            </a:r>
            <a:endParaRPr lang="de-DE" sz="2800" dirty="0">
              <a:effectLst/>
              <a:ea typeface="Calibri" panose="020F0502020204030204" pitchFamily="34" charset="0"/>
              <a:cs typeface="Times New Roman" panose="02020603050405020304" pitchFamily="18" charset="0"/>
            </a:endParaRPr>
          </a:p>
          <a:p>
            <a:pPr algn="just"/>
            <a:r>
              <a:rPr lang="en-US" sz="2800" dirty="0">
                <a:effectLst/>
                <a:ea typeface="Calibri" panose="020F0502020204030204" pitchFamily="34" charset="0"/>
                <a:cs typeface="Times New Roman" panose="02020603050405020304" pitchFamily="18" charset="0"/>
              </a:rPr>
              <a:t> </a:t>
            </a:r>
            <a:endParaRPr lang="de-DE" sz="2800" dirty="0">
              <a:effectLst/>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sz="2800" dirty="0">
                <a:effectLst/>
                <a:ea typeface="Calibri" panose="020F0502020204030204" pitchFamily="34" charset="0"/>
                <a:cs typeface="Times New Roman" panose="02020603050405020304" pitchFamily="18" charset="0"/>
              </a:rPr>
              <a:t>Power-Sharing approach: critique of social inequality in terms of resources, privileges and power, </a:t>
            </a:r>
            <a:r>
              <a:rPr lang="en-GB" sz="2800" dirty="0">
                <a:effectLst/>
                <a:ea typeface="Calibri" panose="020F0502020204030204" pitchFamily="34" charset="0"/>
                <a:cs typeface="Times New Roman" panose="02020603050405020304" pitchFamily="18" charset="0"/>
              </a:rPr>
              <a:t>power-sharing (redistribution of power) on the part of the white dominant society. </a:t>
            </a:r>
          </a:p>
          <a:p>
            <a:pPr algn="just"/>
            <a:r>
              <a:rPr lang="en-GB" sz="2800" dirty="0">
                <a:effectLst/>
                <a:ea typeface="Calibri" panose="020F0502020204030204" pitchFamily="34" charset="0"/>
                <a:cs typeface="Times New Roman" panose="02020603050405020304" pitchFamily="18" charset="0"/>
              </a:rPr>
              <a:t> </a:t>
            </a:r>
          </a:p>
          <a:p>
            <a:pPr marL="285750" indent="-285750" algn="just">
              <a:buFont typeface="Arial" panose="020B0604020202020204" pitchFamily="34" charset="0"/>
              <a:buChar char="•"/>
            </a:pPr>
            <a:r>
              <a:rPr lang="en-GB" sz="2800" dirty="0">
                <a:effectLst/>
                <a:ea typeface="Calibri" panose="020F0502020204030204" pitchFamily="34" charset="0"/>
                <a:cs typeface="Times New Roman" panose="02020603050405020304" pitchFamily="18" charset="0"/>
              </a:rPr>
              <a:t>The critical whiteness approach of the Critical Whiteness Studies from the US-American context (critically expanding the view from those affected by racism, as represented in Black Studies, to the white society practising racism and its actors). </a:t>
            </a:r>
          </a:p>
          <a:p>
            <a:pPr algn="just"/>
            <a:endParaRPr lang="de-DE" sz="2000" dirty="0"/>
          </a:p>
          <a:p>
            <a:pPr algn="just"/>
            <a:endParaRPr lang="de-DE" dirty="0"/>
          </a:p>
          <a:p>
            <a:endParaRPr lang="de-DE" dirty="0"/>
          </a:p>
          <a:p>
            <a:endParaRPr lang="de-DE" dirty="0"/>
          </a:p>
          <a:p>
            <a:endParaRPr dirty="0"/>
          </a:p>
        </p:txBody>
      </p:sp>
      <p:sp>
        <p:nvSpPr>
          <p:cNvPr id="6" name="Textfeld 5">
            <a:extLst>
              <a:ext uri="{FF2B5EF4-FFF2-40B4-BE49-F238E27FC236}">
                <a16:creationId xmlns:a16="http://schemas.microsoft.com/office/drawing/2014/main" id="{B329ED5F-FFAE-E3B7-431B-40A48A39B4B0}"/>
              </a:ext>
            </a:extLst>
          </p:cNvPr>
          <p:cNvSpPr txBox="1"/>
          <p:nvPr/>
        </p:nvSpPr>
        <p:spPr>
          <a:xfrm>
            <a:off x="609600" y="8496300"/>
            <a:ext cx="13258800" cy="507831"/>
          </a:xfrm>
          <a:prstGeom prst="rect">
            <a:avLst/>
          </a:prstGeom>
          <a:noFill/>
        </p:spPr>
        <p:txBody>
          <a:bodyPr wrap="square" rtlCol="0">
            <a:spAutoFit/>
          </a:bodyPr>
          <a:lstStyle/>
          <a:p>
            <a:r>
              <a:rPr lang="en-GB" sz="900" dirty="0"/>
              <a:t>Halil Can 2013. Empowerment </a:t>
            </a:r>
            <a:r>
              <a:rPr lang="en-GB" sz="900" dirty="0" err="1"/>
              <a:t>aus</a:t>
            </a:r>
            <a:r>
              <a:rPr lang="en-GB" sz="900" dirty="0"/>
              <a:t> der People of </a:t>
            </a:r>
            <a:r>
              <a:rPr lang="en-GB" sz="900" dirty="0" err="1"/>
              <a:t>Color-Perspektive</a:t>
            </a:r>
            <a:r>
              <a:rPr lang="en-GB" sz="900" dirty="0"/>
              <a:t> </a:t>
            </a:r>
            <a:r>
              <a:rPr lang="en-GB" sz="900" dirty="0" err="1"/>
              <a:t>Reflexionen</a:t>
            </a:r>
            <a:r>
              <a:rPr lang="en-GB" sz="900" dirty="0"/>
              <a:t> und </a:t>
            </a:r>
            <a:r>
              <a:rPr lang="en-GB" sz="900" dirty="0" err="1"/>
              <a:t>Empfehlungen</a:t>
            </a:r>
            <a:r>
              <a:rPr lang="en-GB" sz="900" dirty="0"/>
              <a:t> </a:t>
            </a:r>
            <a:r>
              <a:rPr lang="en-GB" sz="900" dirty="0" err="1"/>
              <a:t>zur</a:t>
            </a:r>
            <a:r>
              <a:rPr lang="en-GB" sz="900" dirty="0"/>
              <a:t> </a:t>
            </a:r>
            <a:r>
              <a:rPr lang="en-GB" sz="900" dirty="0" err="1"/>
              <a:t>Durchführung</a:t>
            </a:r>
            <a:r>
              <a:rPr lang="en-GB" sz="900" dirty="0"/>
              <a:t> von Empowerment-Workshops </a:t>
            </a:r>
            <a:r>
              <a:rPr lang="en-GB" sz="900" dirty="0" err="1"/>
              <a:t>gegen</a:t>
            </a:r>
            <a:r>
              <a:rPr lang="en-GB" sz="900" dirty="0"/>
              <a:t> </a:t>
            </a:r>
            <a:r>
              <a:rPr lang="en-GB" sz="900" dirty="0" err="1"/>
              <a:t>Rassismus</a:t>
            </a:r>
            <a:r>
              <a:rPr lang="en-GB" sz="900" dirty="0"/>
              <a:t>, </a:t>
            </a:r>
            <a:r>
              <a:rPr lang="de-DE" sz="900" dirty="0">
                <a:effectLst/>
                <a:latin typeface="Calibri" panose="020F0502020204030204" pitchFamily="34" charset="0"/>
              </a:rPr>
              <a:t>Senatsverwaltung </a:t>
            </a:r>
            <a:r>
              <a:rPr lang="de-DE" sz="900" dirty="0" err="1">
                <a:effectLst/>
                <a:latin typeface="Calibri" panose="020F0502020204030204" pitchFamily="34" charset="0"/>
              </a:rPr>
              <a:t>für</a:t>
            </a:r>
            <a:r>
              <a:rPr lang="de-DE" sz="900" dirty="0">
                <a:effectLst/>
                <a:latin typeface="Calibri" panose="020F0502020204030204" pitchFamily="34" charset="0"/>
              </a:rPr>
              <a:t> Integration, Arbeit und Soziales</a:t>
            </a:r>
            <a:br>
              <a:rPr lang="de-DE" sz="900" dirty="0">
                <a:effectLst/>
                <a:latin typeface="Calibri" panose="020F0502020204030204" pitchFamily="34" charset="0"/>
              </a:rPr>
            </a:br>
            <a:r>
              <a:rPr lang="de-DE" sz="900" dirty="0">
                <a:effectLst/>
                <a:latin typeface="Calibri" panose="020F0502020204030204" pitchFamily="34" charset="0"/>
              </a:rPr>
              <a:t>Landesstelle </a:t>
            </a:r>
            <a:r>
              <a:rPr lang="de-DE" sz="900" dirty="0" err="1">
                <a:effectLst/>
                <a:latin typeface="Calibri" panose="020F0502020204030204" pitchFamily="34" charset="0"/>
              </a:rPr>
              <a:t>für</a:t>
            </a:r>
            <a:r>
              <a:rPr lang="de-DE" sz="900" dirty="0">
                <a:effectLst/>
                <a:latin typeface="Calibri" panose="020F0502020204030204" pitchFamily="34" charset="0"/>
              </a:rPr>
              <a:t> Gleichbehandlung – gegen Diskriminierung (LADS)</a:t>
            </a:r>
            <a:endParaRPr lang="de-DE" sz="900" dirty="0"/>
          </a:p>
          <a:p>
            <a:r>
              <a:rPr lang="en-GB" sz="900" dirty="0"/>
              <a:t>pages 11-12. </a:t>
            </a:r>
            <a:r>
              <a:rPr lang="en-GB" sz="900" dirty="0">
                <a:hlinkClick r:id="rId2"/>
              </a:rPr>
              <a:t>https://www.eccar.info/sites/default/files/document/empowerment_webbroschuere_barrierefrei.pdf</a:t>
            </a:r>
            <a:r>
              <a:rPr lang="en-GB" sz="900" dirty="0"/>
              <a:t>. Accessed: 27 October, 2022. </a:t>
            </a:r>
          </a:p>
        </p:txBody>
      </p:sp>
      <p:cxnSp>
        <p:nvCxnSpPr>
          <p:cNvPr id="2" name="Straight Connector 1">
            <a:extLst>
              <a:ext uri="{FF2B5EF4-FFF2-40B4-BE49-F238E27FC236}">
                <a16:creationId xmlns:a16="http://schemas.microsoft.com/office/drawing/2014/main" id="{99FA3E50-DCFF-FD16-0673-12DD0BC2193A}"/>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8833014-EDCA-55FD-8FA9-EC68323DF2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extLst>
      <p:ext uri="{BB962C8B-B14F-4D97-AF65-F5344CB8AC3E}">
        <p14:creationId xmlns:p14="http://schemas.microsoft.com/office/powerpoint/2010/main" val="2741288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68EAC6E-3817-1F74-5F96-A53EAFBB02BB}"/>
              </a:ext>
            </a:extLst>
          </p:cNvPr>
          <p:cNvSpPr txBox="1"/>
          <p:nvPr/>
        </p:nvSpPr>
        <p:spPr>
          <a:xfrm>
            <a:off x="645161" y="240690"/>
            <a:ext cx="15773400" cy="1323439"/>
          </a:xfrm>
          <a:prstGeom prst="rect">
            <a:avLst/>
          </a:prstGeom>
          <a:noFill/>
        </p:spPr>
        <p:txBody>
          <a:bodyPr wrap="square">
            <a:spAutoFit/>
          </a:bodyPr>
          <a:lstStyle/>
          <a:p>
            <a:r>
              <a:rPr lang="de-DE" sz="4000" b="1" dirty="0">
                <a:solidFill>
                  <a:schemeClr val="tx2"/>
                </a:solidFill>
              </a:rPr>
              <a:t>Example: HAKRA Empowerment Concept </a:t>
            </a:r>
          </a:p>
          <a:p>
            <a:r>
              <a:rPr lang="de-DE" sz="4000" b="1" dirty="0">
                <a:solidFill>
                  <a:schemeClr val="tx2"/>
                </a:solidFill>
              </a:rPr>
              <a:t>(</a:t>
            </a:r>
            <a:r>
              <a:rPr lang="en-GB" sz="4000" b="1" dirty="0">
                <a:solidFill>
                  <a:schemeClr val="tx2"/>
                </a:solidFill>
              </a:rPr>
              <a:t>Empowerment Approach from the PoC Perspective </a:t>
            </a:r>
            <a:r>
              <a:rPr lang="de-DE" sz="4000" b="1" dirty="0">
                <a:solidFill>
                  <a:schemeClr val="tx2"/>
                </a:solidFill>
              </a:rPr>
              <a:t>) (2)</a:t>
            </a:r>
          </a:p>
        </p:txBody>
      </p:sp>
      <p:sp>
        <p:nvSpPr>
          <p:cNvPr id="5" name="Textfeld 4">
            <a:extLst>
              <a:ext uri="{FF2B5EF4-FFF2-40B4-BE49-F238E27FC236}">
                <a16:creationId xmlns:a16="http://schemas.microsoft.com/office/drawing/2014/main" id="{C3B8F620-4D3F-E87D-2AD0-2D3C60703B2F}"/>
              </a:ext>
            </a:extLst>
          </p:cNvPr>
          <p:cNvSpPr txBox="1"/>
          <p:nvPr/>
        </p:nvSpPr>
        <p:spPr>
          <a:xfrm>
            <a:off x="1066800" y="2337112"/>
            <a:ext cx="12725400" cy="6093976"/>
          </a:xfrm>
          <a:prstGeom prst="rect">
            <a:avLst/>
          </a:prstGeom>
          <a:noFill/>
        </p:spPr>
        <p:txBody>
          <a:bodyPr wrap="square" rtlCol="0">
            <a:spAutoFit/>
          </a:bodyPr>
          <a:lstStyle/>
          <a:p>
            <a:r>
              <a:rPr lang="en-GB" sz="2800" dirty="0"/>
              <a:t>Guiding Principles</a:t>
            </a:r>
          </a:p>
          <a:p>
            <a:endParaRPr lang="en-GB" sz="2800" dirty="0"/>
          </a:p>
          <a:p>
            <a:pPr marL="457200" indent="-457200">
              <a:buFont typeface="Arial" panose="020B0604020202020204" pitchFamily="34" charset="0"/>
              <a:buChar char="•"/>
            </a:pPr>
            <a:r>
              <a:rPr lang="en-GB" sz="2800" dirty="0"/>
              <a:t>Awareness and visualisation and finally (re)activation of (own) resources </a:t>
            </a:r>
          </a:p>
          <a:p>
            <a:pPr marL="457200" indent="-457200">
              <a:buFont typeface="Arial" panose="020B0604020202020204" pitchFamily="34" charset="0"/>
              <a:buChar char="•"/>
            </a:pPr>
            <a:r>
              <a:rPr lang="en-GB" sz="2800" dirty="0"/>
              <a:t>Creation of multi-protected spaces by and for people of colour, in which a dialogue and solidary dialogue  can be experienced </a:t>
            </a:r>
          </a:p>
          <a:p>
            <a:pPr marL="457200" indent="-457200">
              <a:buFont typeface="Arial" panose="020B0604020202020204" pitchFamily="34" charset="0"/>
              <a:buChar char="•"/>
            </a:pPr>
            <a:r>
              <a:rPr lang="en-GB" sz="2800" dirty="0"/>
              <a:t>Principle of equality in diversity and diversity in equality (everyone in diversity is different and at the same time can be similar) – “multi-perspectivity” and “transculturality” </a:t>
            </a:r>
          </a:p>
          <a:p>
            <a:pPr marL="457200" indent="-457200">
              <a:buFont typeface="Arial" panose="020B0604020202020204" pitchFamily="34" charset="0"/>
              <a:buChar char="•"/>
            </a:pPr>
            <a:r>
              <a:rPr lang="en-GB" sz="2800" dirty="0"/>
              <a:t> Concept of process orientation (nothing is static, thus everything is in motion and changeable)</a:t>
            </a:r>
          </a:p>
          <a:p>
            <a:pPr marL="457200" indent="-457200">
              <a:buFont typeface="Arial" panose="020B0604020202020204" pitchFamily="34" charset="0"/>
              <a:buChar char="•"/>
            </a:pPr>
            <a:r>
              <a:rPr lang="en-GB" sz="2800" dirty="0"/>
              <a:t>Holistic perspective future-oriented yet aware of the past (bond of generations)</a:t>
            </a:r>
          </a:p>
          <a:p>
            <a:pPr marL="457200" indent="-457200">
              <a:buFont typeface="Arial" panose="020B0604020202020204" pitchFamily="34" charset="0"/>
              <a:buChar char="•"/>
            </a:pPr>
            <a:r>
              <a:rPr lang="en-GB" sz="2800" dirty="0"/>
              <a:t>Networking and Exchange (“collective building of resources”)</a:t>
            </a:r>
          </a:p>
          <a:p>
            <a:endParaRPr lang="en-GB" dirty="0"/>
          </a:p>
          <a:p>
            <a:endParaRPr lang="en-GB" dirty="0"/>
          </a:p>
          <a:p>
            <a:endParaRPr lang="en-GB" dirty="0"/>
          </a:p>
        </p:txBody>
      </p:sp>
      <p:sp>
        <p:nvSpPr>
          <p:cNvPr id="9" name="Textfeld 8">
            <a:extLst>
              <a:ext uri="{FF2B5EF4-FFF2-40B4-BE49-F238E27FC236}">
                <a16:creationId xmlns:a16="http://schemas.microsoft.com/office/drawing/2014/main" id="{C0C70149-BF1F-56A4-D4B4-A49B0E6F4626}"/>
              </a:ext>
            </a:extLst>
          </p:cNvPr>
          <p:cNvSpPr txBox="1"/>
          <p:nvPr/>
        </p:nvSpPr>
        <p:spPr>
          <a:xfrm>
            <a:off x="990604" y="8441974"/>
            <a:ext cx="13868400" cy="507831"/>
          </a:xfrm>
          <a:prstGeom prst="rect">
            <a:avLst/>
          </a:prstGeom>
          <a:noFill/>
        </p:spPr>
        <p:txBody>
          <a:bodyPr wrap="square">
            <a:spAutoFit/>
          </a:bodyPr>
          <a:lstStyle/>
          <a:p>
            <a:r>
              <a:rPr lang="en-GB" sz="900" dirty="0"/>
              <a:t>Halil Can 2013. Empowerment </a:t>
            </a:r>
            <a:r>
              <a:rPr lang="en-GB" sz="900" dirty="0" err="1"/>
              <a:t>aus</a:t>
            </a:r>
            <a:r>
              <a:rPr lang="en-GB" sz="900" dirty="0"/>
              <a:t> der People of </a:t>
            </a:r>
            <a:r>
              <a:rPr lang="en-GB" sz="900" dirty="0" err="1"/>
              <a:t>Color-Perspektive</a:t>
            </a:r>
            <a:r>
              <a:rPr lang="en-GB" sz="900" dirty="0"/>
              <a:t> </a:t>
            </a:r>
            <a:r>
              <a:rPr lang="en-GB" sz="900" dirty="0" err="1"/>
              <a:t>Reflexionen</a:t>
            </a:r>
            <a:r>
              <a:rPr lang="en-GB" sz="900" dirty="0"/>
              <a:t> und </a:t>
            </a:r>
            <a:r>
              <a:rPr lang="en-GB" sz="900" dirty="0" err="1"/>
              <a:t>Empfehlungen</a:t>
            </a:r>
            <a:r>
              <a:rPr lang="en-GB" sz="900" dirty="0"/>
              <a:t> </a:t>
            </a:r>
            <a:r>
              <a:rPr lang="en-GB" sz="900" dirty="0" err="1"/>
              <a:t>zur</a:t>
            </a:r>
            <a:r>
              <a:rPr lang="en-GB" sz="900" dirty="0"/>
              <a:t> </a:t>
            </a:r>
            <a:r>
              <a:rPr lang="en-GB" sz="900" dirty="0" err="1"/>
              <a:t>Durchführung</a:t>
            </a:r>
            <a:r>
              <a:rPr lang="en-GB" sz="900" dirty="0"/>
              <a:t> von Empowerment-Workshops </a:t>
            </a:r>
            <a:r>
              <a:rPr lang="en-GB" sz="900" dirty="0" err="1"/>
              <a:t>gegen</a:t>
            </a:r>
            <a:r>
              <a:rPr lang="en-GB" sz="900" dirty="0"/>
              <a:t> </a:t>
            </a:r>
            <a:r>
              <a:rPr lang="en-GB" sz="900" dirty="0" err="1"/>
              <a:t>Rassismus</a:t>
            </a:r>
            <a:r>
              <a:rPr lang="en-GB" sz="900" dirty="0"/>
              <a:t>, </a:t>
            </a:r>
            <a:r>
              <a:rPr lang="de-DE" sz="900" dirty="0">
                <a:effectLst/>
                <a:latin typeface="Calibri" panose="020F0502020204030204" pitchFamily="34" charset="0"/>
              </a:rPr>
              <a:t>Senatsverwaltung </a:t>
            </a:r>
            <a:r>
              <a:rPr lang="de-DE" sz="900" dirty="0" err="1">
                <a:effectLst/>
                <a:latin typeface="Calibri" panose="020F0502020204030204" pitchFamily="34" charset="0"/>
              </a:rPr>
              <a:t>für</a:t>
            </a:r>
            <a:r>
              <a:rPr lang="de-DE" sz="900" dirty="0">
                <a:effectLst/>
                <a:latin typeface="Calibri" panose="020F0502020204030204" pitchFamily="34" charset="0"/>
              </a:rPr>
              <a:t> Integration, Arbeit und Soziales</a:t>
            </a:r>
            <a:br>
              <a:rPr lang="de-DE" sz="900" dirty="0">
                <a:effectLst/>
                <a:latin typeface="Calibri" panose="020F0502020204030204" pitchFamily="34" charset="0"/>
              </a:rPr>
            </a:br>
            <a:r>
              <a:rPr lang="de-DE" sz="900" dirty="0">
                <a:effectLst/>
                <a:latin typeface="Calibri" panose="020F0502020204030204" pitchFamily="34" charset="0"/>
              </a:rPr>
              <a:t>Landesstelle </a:t>
            </a:r>
            <a:r>
              <a:rPr lang="de-DE" sz="900" dirty="0" err="1">
                <a:effectLst/>
                <a:latin typeface="Calibri" panose="020F0502020204030204" pitchFamily="34" charset="0"/>
              </a:rPr>
              <a:t>für</a:t>
            </a:r>
            <a:r>
              <a:rPr lang="de-DE" sz="900" dirty="0">
                <a:effectLst/>
                <a:latin typeface="Calibri" panose="020F0502020204030204" pitchFamily="34" charset="0"/>
              </a:rPr>
              <a:t> Gleichbehandlung – gegen Diskriminierung (LADS)</a:t>
            </a:r>
            <a:endParaRPr lang="de-DE" sz="900" dirty="0"/>
          </a:p>
          <a:p>
            <a:r>
              <a:rPr lang="en-GB" sz="900" dirty="0"/>
              <a:t>pages 11-12. </a:t>
            </a:r>
            <a:r>
              <a:rPr lang="en-GB" sz="900" dirty="0">
                <a:hlinkClick r:id="rId2"/>
              </a:rPr>
              <a:t>https://www.eccar.info/sites/default/files/document/empowerment_webbroschuere_barrierefrei.pdf</a:t>
            </a:r>
            <a:r>
              <a:rPr lang="en-GB" sz="900" dirty="0"/>
              <a:t>. Accessed: 27 October, 2022. </a:t>
            </a:r>
          </a:p>
        </p:txBody>
      </p:sp>
      <p:cxnSp>
        <p:nvCxnSpPr>
          <p:cNvPr id="2" name="Straight Connector 1">
            <a:extLst>
              <a:ext uri="{FF2B5EF4-FFF2-40B4-BE49-F238E27FC236}">
                <a16:creationId xmlns:a16="http://schemas.microsoft.com/office/drawing/2014/main" id="{93CBA5F4-25AB-5AB3-2AF2-37B2A72FA9FB}"/>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D6EE4A3-F7DF-229B-8583-7060BE840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extLst>
      <p:ext uri="{BB962C8B-B14F-4D97-AF65-F5344CB8AC3E}">
        <p14:creationId xmlns:p14="http://schemas.microsoft.com/office/powerpoint/2010/main" val="566224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71382" y="419099"/>
            <a:ext cx="13482129" cy="443198"/>
          </a:xfrm>
          <a:prstGeom prst="rect">
            <a:avLst/>
          </a:prstGeom>
        </p:spPr>
        <p:txBody>
          <a:bodyPr wrap="square" lIns="0" tIns="0" rIns="0" bIns="0" rtlCol="0" anchor="t">
            <a:spAutoFit/>
          </a:bodyPr>
          <a:lstStyle/>
          <a:p>
            <a:pPr>
              <a:lnSpc>
                <a:spcPts val="3190"/>
              </a:lnSpc>
            </a:pPr>
            <a:r>
              <a:rPr lang="en-US" sz="4000" dirty="0">
                <a:solidFill>
                  <a:srgbClr val="0C45A6"/>
                </a:solidFill>
              </a:rPr>
              <a:t>METHOD: Postcards (Empowerment Workshop)</a:t>
            </a:r>
          </a:p>
        </p:txBody>
      </p:sp>
      <p:sp>
        <p:nvSpPr>
          <p:cNvPr id="3" name="TextBox 3"/>
          <p:cNvSpPr txBox="1"/>
          <p:nvPr/>
        </p:nvSpPr>
        <p:spPr>
          <a:xfrm>
            <a:off x="1247511" y="2043576"/>
            <a:ext cx="2638689" cy="228332"/>
          </a:xfrm>
          <a:prstGeom prst="rect">
            <a:avLst/>
          </a:prstGeom>
        </p:spPr>
        <p:txBody>
          <a:bodyPr wrap="square" lIns="0" tIns="0" rIns="0" bIns="0" rtlCol="0" anchor="t">
            <a:spAutoFit/>
          </a:bodyPr>
          <a:lstStyle/>
          <a:p>
            <a:pPr algn="ctr">
              <a:lnSpc>
                <a:spcPts val="1620"/>
              </a:lnSpc>
              <a:spcBef>
                <a:spcPct val="0"/>
              </a:spcBef>
            </a:pPr>
            <a:r>
              <a:rPr lang="en-US" sz="2200" dirty="0">
                <a:solidFill>
                  <a:srgbClr val="000000"/>
                </a:solidFill>
              </a:rPr>
              <a:t>3-15 People </a:t>
            </a:r>
          </a:p>
        </p:txBody>
      </p:sp>
      <p:sp>
        <p:nvSpPr>
          <p:cNvPr id="4" name="TextBox 4"/>
          <p:cNvSpPr txBox="1"/>
          <p:nvPr/>
        </p:nvSpPr>
        <p:spPr>
          <a:xfrm>
            <a:off x="3573035" y="4729512"/>
            <a:ext cx="68264" cy="270915"/>
          </a:xfrm>
          <a:prstGeom prst="rect">
            <a:avLst/>
          </a:prstGeom>
        </p:spPr>
        <p:txBody>
          <a:bodyPr lIns="0" tIns="0" rIns="0" bIns="0" rtlCol="0" anchor="t">
            <a:spAutoFit/>
          </a:bodyPr>
          <a:lstStyle/>
          <a:p>
            <a:pPr algn="ctr">
              <a:lnSpc>
                <a:spcPts val="2153"/>
              </a:lnSpc>
              <a:spcBef>
                <a:spcPct val="0"/>
              </a:spcBef>
            </a:pPr>
            <a:r>
              <a:rPr lang="en-US" sz="1994">
                <a:solidFill>
                  <a:srgbClr val="000000"/>
                </a:solidFill>
                <a:latin typeface="Montserrat Bold"/>
              </a:rPr>
              <a:t> </a:t>
            </a:r>
          </a:p>
        </p:txBody>
      </p:sp>
      <p:sp>
        <p:nvSpPr>
          <p:cNvPr id="5" name="TextBox 5"/>
          <p:cNvSpPr txBox="1"/>
          <p:nvPr/>
        </p:nvSpPr>
        <p:spPr>
          <a:xfrm>
            <a:off x="1552782" y="2872686"/>
            <a:ext cx="5854704" cy="338554"/>
          </a:xfrm>
          <a:prstGeom prst="rect">
            <a:avLst/>
          </a:prstGeom>
        </p:spPr>
        <p:txBody>
          <a:bodyPr lIns="0" tIns="0" rIns="0" bIns="0" rtlCol="0" anchor="t">
            <a:spAutoFit/>
          </a:bodyPr>
          <a:lstStyle/>
          <a:p>
            <a:pPr>
              <a:spcBef>
                <a:spcPct val="0"/>
              </a:spcBef>
            </a:pPr>
            <a:r>
              <a:rPr lang="en-US" sz="2200" dirty="0">
                <a:solidFill>
                  <a:srgbClr val="000000"/>
                </a:solidFill>
              </a:rPr>
              <a:t>20 minutes together with the whole group</a:t>
            </a:r>
          </a:p>
        </p:txBody>
      </p:sp>
      <p:sp>
        <p:nvSpPr>
          <p:cNvPr id="6" name="TextBox 6"/>
          <p:cNvSpPr txBox="1"/>
          <p:nvPr/>
        </p:nvSpPr>
        <p:spPr>
          <a:xfrm>
            <a:off x="1552782" y="4003314"/>
            <a:ext cx="5000525" cy="1354217"/>
          </a:xfrm>
          <a:prstGeom prst="rect">
            <a:avLst/>
          </a:prstGeom>
        </p:spPr>
        <p:txBody>
          <a:bodyPr lIns="0" tIns="0" rIns="0" bIns="0" rtlCol="0" anchor="t">
            <a:spAutoFit/>
          </a:bodyPr>
          <a:lstStyle/>
          <a:p>
            <a:pPr marL="323850" lvl="1" indent="-161925">
              <a:buFont typeface="Arial"/>
              <a:buChar char="•"/>
            </a:pPr>
            <a:r>
              <a:rPr lang="en-US" sz="2200" dirty="0">
                <a:solidFill>
                  <a:srgbClr val="000000"/>
                </a:solidFill>
              </a:rPr>
              <a:t>Getting to know each other</a:t>
            </a:r>
          </a:p>
          <a:p>
            <a:pPr marL="323850" lvl="1" indent="-161925">
              <a:buFont typeface="Arial"/>
              <a:buChar char="•"/>
            </a:pPr>
            <a:r>
              <a:rPr lang="en-US" sz="2200" dirty="0">
                <a:solidFill>
                  <a:srgbClr val="000000"/>
                </a:solidFill>
              </a:rPr>
              <a:t>Helping to understand why someone participates in this workshop</a:t>
            </a:r>
          </a:p>
          <a:p>
            <a:pPr marL="323850" lvl="1" indent="-161925">
              <a:buFont typeface="Arial"/>
              <a:buChar char="•"/>
            </a:pPr>
            <a:r>
              <a:rPr lang="en-US" sz="2200" dirty="0">
                <a:solidFill>
                  <a:srgbClr val="000000"/>
                </a:solidFill>
              </a:rPr>
              <a:t>Learning something about the trainer</a:t>
            </a:r>
          </a:p>
        </p:txBody>
      </p:sp>
      <p:sp>
        <p:nvSpPr>
          <p:cNvPr id="7" name="TextBox 7"/>
          <p:cNvSpPr txBox="1"/>
          <p:nvPr/>
        </p:nvSpPr>
        <p:spPr>
          <a:xfrm>
            <a:off x="1693105" y="6327805"/>
            <a:ext cx="5281829" cy="338554"/>
          </a:xfrm>
          <a:prstGeom prst="rect">
            <a:avLst/>
          </a:prstGeom>
        </p:spPr>
        <p:txBody>
          <a:bodyPr lIns="0" tIns="0" rIns="0" bIns="0" rtlCol="0" anchor="t">
            <a:spAutoFit/>
          </a:bodyPr>
          <a:lstStyle/>
          <a:p>
            <a:pPr>
              <a:spcBef>
                <a:spcPct val="0"/>
              </a:spcBef>
            </a:pPr>
            <a:r>
              <a:rPr lang="en-US" sz="2200" dirty="0">
                <a:solidFill>
                  <a:srgbClr val="000000"/>
                </a:solidFill>
                <a:latin typeface="Montserrat Semi-Bold"/>
              </a:rPr>
              <a:t>At least one postcard per person</a:t>
            </a:r>
          </a:p>
        </p:txBody>
      </p:sp>
      <p:sp>
        <p:nvSpPr>
          <p:cNvPr id="8" name="TextBox 8"/>
          <p:cNvSpPr txBox="1"/>
          <p:nvPr/>
        </p:nvSpPr>
        <p:spPr>
          <a:xfrm>
            <a:off x="10081712" y="3106358"/>
            <a:ext cx="4545722" cy="346249"/>
          </a:xfrm>
          <a:prstGeom prst="rect">
            <a:avLst/>
          </a:prstGeom>
        </p:spPr>
        <p:txBody>
          <a:bodyPr wrap="square" lIns="0" tIns="0" rIns="0" bIns="0" rtlCol="0" anchor="t">
            <a:spAutoFit/>
          </a:bodyPr>
          <a:lstStyle/>
          <a:p>
            <a:pPr algn="ctr">
              <a:lnSpc>
                <a:spcPts val="2691"/>
              </a:lnSpc>
              <a:spcBef>
                <a:spcPct val="0"/>
              </a:spcBef>
            </a:pPr>
            <a:r>
              <a:rPr lang="en-US" sz="2492" dirty="0">
                <a:solidFill>
                  <a:srgbClr val="000000"/>
                </a:solidFill>
              </a:rPr>
              <a:t>Description of the method:</a:t>
            </a: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4500" y="1931576"/>
            <a:ext cx="644826" cy="394956"/>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9511" y="2793603"/>
            <a:ext cx="581467" cy="581467"/>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67673" y="3921677"/>
            <a:ext cx="711653" cy="571924"/>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47626" y="5801990"/>
            <a:ext cx="499885" cy="714122"/>
          </a:xfrm>
          <a:prstGeom prst="rect">
            <a:avLst/>
          </a:prstGeom>
        </p:spPr>
      </p:pic>
      <p:sp>
        <p:nvSpPr>
          <p:cNvPr id="16" name="Textfeld 15">
            <a:extLst>
              <a:ext uri="{FF2B5EF4-FFF2-40B4-BE49-F238E27FC236}">
                <a16:creationId xmlns:a16="http://schemas.microsoft.com/office/drawing/2014/main" id="{6BDE7D4B-AA38-4D42-C1A5-E8D5A952C46C}"/>
              </a:ext>
            </a:extLst>
          </p:cNvPr>
          <p:cNvSpPr txBox="1"/>
          <p:nvPr/>
        </p:nvSpPr>
        <p:spPr>
          <a:xfrm>
            <a:off x="10081712" y="3822958"/>
            <a:ext cx="5722168" cy="2031325"/>
          </a:xfrm>
          <a:prstGeom prst="rect">
            <a:avLst/>
          </a:prstGeom>
          <a:noFill/>
        </p:spPr>
        <p:txBody>
          <a:bodyPr wrap="square" rtlCol="0">
            <a:spAutoFit/>
          </a:bodyPr>
          <a:lstStyle/>
          <a:p>
            <a:pPr marL="285750" indent="-285750">
              <a:buFont typeface="Arial" panose="020B0604020202020204" pitchFamily="34" charset="0"/>
              <a:buChar char="•"/>
            </a:pPr>
            <a:r>
              <a:rPr lang="en-GB" dirty="0"/>
              <a:t>The group with the trainer should sit in a circle. Let everyone write on postcards: One’s own motivation, wishes, expectations and fears (related to the training but also more general </a:t>
            </a:r>
          </a:p>
          <a:p>
            <a:pPr marL="285750" indent="-285750">
              <a:buFont typeface="Arial" panose="020B0604020202020204" pitchFamily="34" charset="0"/>
              <a:buChar char="•"/>
            </a:pPr>
            <a:r>
              <a:rPr lang="en-GB" dirty="0"/>
              <a:t>Let everyone present the cards</a:t>
            </a:r>
          </a:p>
          <a:p>
            <a:pPr marL="285750" indent="-285750">
              <a:buFont typeface="Arial" panose="020B0604020202020204" pitchFamily="34" charset="0"/>
              <a:buChar char="•"/>
            </a:pPr>
            <a:r>
              <a:rPr lang="en-GB" dirty="0"/>
              <a:t>The trainer can also make cards to explain its motivation for becoming an empowerment trainer </a:t>
            </a:r>
          </a:p>
        </p:txBody>
      </p:sp>
      <p:sp>
        <p:nvSpPr>
          <p:cNvPr id="17" name="Textfeld 16">
            <a:extLst>
              <a:ext uri="{FF2B5EF4-FFF2-40B4-BE49-F238E27FC236}">
                <a16:creationId xmlns:a16="http://schemas.microsoft.com/office/drawing/2014/main" id="{DAB6E4F1-E23D-7CA2-6406-73ADBDB6F0E5}"/>
              </a:ext>
            </a:extLst>
          </p:cNvPr>
          <p:cNvSpPr txBox="1"/>
          <p:nvPr/>
        </p:nvSpPr>
        <p:spPr>
          <a:xfrm>
            <a:off x="11201400" y="419099"/>
            <a:ext cx="5533818" cy="1815882"/>
          </a:xfrm>
          <a:prstGeom prst="rect">
            <a:avLst/>
          </a:prstGeom>
          <a:noFill/>
        </p:spPr>
        <p:txBody>
          <a:bodyPr wrap="square" rtlCol="0">
            <a:spAutoFit/>
          </a:bodyPr>
          <a:lstStyle/>
          <a:p>
            <a:r>
              <a:rPr lang="en-GB" sz="2800" dirty="0">
                <a:solidFill>
                  <a:srgbClr val="FF0000"/>
                </a:solidFill>
              </a:rPr>
              <a:t>Make sure that you create a safe space only for </a:t>
            </a:r>
            <a:r>
              <a:rPr lang="en-GB" sz="2800" dirty="0" err="1">
                <a:solidFill>
                  <a:srgbClr val="FF0000"/>
                </a:solidFill>
              </a:rPr>
              <a:t>BPoC</a:t>
            </a:r>
            <a:r>
              <a:rPr lang="en-GB" sz="2800" dirty="0">
                <a:solidFill>
                  <a:srgbClr val="FF0000"/>
                </a:solidFill>
              </a:rPr>
              <a:t>/</a:t>
            </a:r>
            <a:r>
              <a:rPr lang="en-GB" sz="2800" dirty="0" err="1">
                <a:solidFill>
                  <a:srgbClr val="FF0000"/>
                </a:solidFill>
              </a:rPr>
              <a:t>BIPoC</a:t>
            </a:r>
            <a:r>
              <a:rPr lang="en-GB" sz="2800" dirty="0">
                <a:solidFill>
                  <a:srgbClr val="FF0000"/>
                </a:solidFill>
              </a:rPr>
              <a:t> or PoC people (consider also to hire a trainer corresponding to this criteria)</a:t>
            </a:r>
          </a:p>
        </p:txBody>
      </p:sp>
      <p:sp>
        <p:nvSpPr>
          <p:cNvPr id="20" name="Textfeld 19">
            <a:extLst>
              <a:ext uri="{FF2B5EF4-FFF2-40B4-BE49-F238E27FC236}">
                <a16:creationId xmlns:a16="http://schemas.microsoft.com/office/drawing/2014/main" id="{B5220C12-EFE5-DC37-FBCB-62444BC903EB}"/>
              </a:ext>
            </a:extLst>
          </p:cNvPr>
          <p:cNvSpPr txBox="1"/>
          <p:nvPr/>
        </p:nvSpPr>
        <p:spPr>
          <a:xfrm>
            <a:off x="517730" y="9179132"/>
            <a:ext cx="11130173" cy="507831"/>
          </a:xfrm>
          <a:prstGeom prst="rect">
            <a:avLst/>
          </a:prstGeom>
          <a:noFill/>
        </p:spPr>
        <p:txBody>
          <a:bodyPr wrap="square">
            <a:spAutoFit/>
          </a:bodyPr>
          <a:lstStyle/>
          <a:p>
            <a:r>
              <a:rPr lang="en-GB" sz="900" dirty="0"/>
              <a:t>Halil Can 2013. Empowerment </a:t>
            </a:r>
            <a:r>
              <a:rPr lang="en-GB" sz="900" dirty="0" err="1"/>
              <a:t>aus</a:t>
            </a:r>
            <a:r>
              <a:rPr lang="en-GB" sz="900" dirty="0"/>
              <a:t> der People of </a:t>
            </a:r>
            <a:r>
              <a:rPr lang="en-GB" sz="900" dirty="0" err="1"/>
              <a:t>Color-Perspektive</a:t>
            </a:r>
            <a:r>
              <a:rPr lang="en-GB" sz="900" dirty="0"/>
              <a:t> </a:t>
            </a:r>
            <a:r>
              <a:rPr lang="en-GB" sz="900" dirty="0" err="1"/>
              <a:t>Reflexionen</a:t>
            </a:r>
            <a:r>
              <a:rPr lang="en-GB" sz="900" dirty="0"/>
              <a:t> und </a:t>
            </a:r>
            <a:r>
              <a:rPr lang="en-GB" sz="900" dirty="0" err="1"/>
              <a:t>Empfehlungen</a:t>
            </a:r>
            <a:r>
              <a:rPr lang="en-GB" sz="900" dirty="0"/>
              <a:t> </a:t>
            </a:r>
            <a:r>
              <a:rPr lang="en-GB" sz="900" dirty="0" err="1"/>
              <a:t>zur</a:t>
            </a:r>
            <a:r>
              <a:rPr lang="en-GB" sz="900" dirty="0"/>
              <a:t> </a:t>
            </a:r>
            <a:r>
              <a:rPr lang="en-GB" sz="900" dirty="0" err="1"/>
              <a:t>Durchführung</a:t>
            </a:r>
            <a:r>
              <a:rPr lang="en-GB" sz="900" dirty="0"/>
              <a:t> von Empowerment-Workshops </a:t>
            </a:r>
            <a:r>
              <a:rPr lang="en-GB" sz="900" dirty="0" err="1"/>
              <a:t>gegen</a:t>
            </a:r>
            <a:r>
              <a:rPr lang="en-GB" sz="900" dirty="0"/>
              <a:t> </a:t>
            </a:r>
            <a:r>
              <a:rPr lang="en-GB" sz="900" dirty="0" err="1"/>
              <a:t>Rassismus</a:t>
            </a:r>
            <a:r>
              <a:rPr lang="en-GB" sz="900" dirty="0"/>
              <a:t>, </a:t>
            </a:r>
            <a:r>
              <a:rPr lang="de-DE" sz="900" dirty="0">
                <a:effectLst/>
                <a:latin typeface="Calibri" panose="020F0502020204030204" pitchFamily="34" charset="0"/>
              </a:rPr>
              <a:t>Senatsverwaltung </a:t>
            </a:r>
            <a:r>
              <a:rPr lang="de-DE" sz="900" dirty="0" err="1">
                <a:effectLst/>
                <a:latin typeface="Calibri" panose="020F0502020204030204" pitchFamily="34" charset="0"/>
              </a:rPr>
              <a:t>für</a:t>
            </a:r>
            <a:r>
              <a:rPr lang="de-DE" sz="900" dirty="0">
                <a:effectLst/>
                <a:latin typeface="Calibri" panose="020F0502020204030204" pitchFamily="34" charset="0"/>
              </a:rPr>
              <a:t> Integration, Arbeit und Soziales</a:t>
            </a:r>
            <a:br>
              <a:rPr lang="de-DE" sz="900" dirty="0">
                <a:effectLst/>
                <a:latin typeface="Calibri" panose="020F0502020204030204" pitchFamily="34" charset="0"/>
              </a:rPr>
            </a:br>
            <a:r>
              <a:rPr lang="de-DE" sz="900" dirty="0">
                <a:effectLst/>
                <a:latin typeface="Calibri" panose="020F0502020204030204" pitchFamily="34" charset="0"/>
              </a:rPr>
              <a:t>Landesstelle </a:t>
            </a:r>
            <a:r>
              <a:rPr lang="de-DE" sz="900" dirty="0" err="1">
                <a:effectLst/>
                <a:latin typeface="Calibri" panose="020F0502020204030204" pitchFamily="34" charset="0"/>
              </a:rPr>
              <a:t>für</a:t>
            </a:r>
            <a:r>
              <a:rPr lang="de-DE" sz="900" dirty="0">
                <a:effectLst/>
                <a:latin typeface="Calibri" panose="020F0502020204030204" pitchFamily="34" charset="0"/>
              </a:rPr>
              <a:t> Gleichbehandlung – gegen Diskriminierung (LADS),</a:t>
            </a:r>
            <a:endParaRPr lang="de-DE" sz="900" dirty="0"/>
          </a:p>
          <a:p>
            <a:r>
              <a:rPr lang="en-GB" sz="900" dirty="0"/>
              <a:t>page 18. </a:t>
            </a:r>
            <a:r>
              <a:rPr lang="en-GB" sz="900" dirty="0">
                <a:hlinkClick r:id="rId10"/>
              </a:rPr>
              <a:t>https://www.eccar.info/sites/default/files/document/empowerment_webbroschuere_barrierefrei.pdf</a:t>
            </a:r>
            <a:r>
              <a:rPr lang="en-GB" sz="900" dirty="0"/>
              <a:t>. Accessed: 27 October, 2022. </a:t>
            </a:r>
          </a:p>
        </p:txBody>
      </p:sp>
      <p:cxnSp>
        <p:nvCxnSpPr>
          <p:cNvPr id="14" name="Straight Connector 13">
            <a:extLst>
              <a:ext uri="{FF2B5EF4-FFF2-40B4-BE49-F238E27FC236}">
                <a16:creationId xmlns:a16="http://schemas.microsoft.com/office/drawing/2014/main" id="{AF9ABC21-E91A-73AD-6D5E-B5B262F4680E}"/>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27FA68E7-3847-1F66-7607-5FFCD845EE4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extLst>
      <p:ext uri="{BB962C8B-B14F-4D97-AF65-F5344CB8AC3E}">
        <p14:creationId xmlns:p14="http://schemas.microsoft.com/office/powerpoint/2010/main" val="222286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67670" y="384678"/>
            <a:ext cx="13482129" cy="853567"/>
          </a:xfrm>
          <a:prstGeom prst="rect">
            <a:avLst/>
          </a:prstGeom>
        </p:spPr>
        <p:txBody>
          <a:bodyPr wrap="square" lIns="0" tIns="0" rIns="0" bIns="0" rtlCol="0" anchor="t">
            <a:spAutoFit/>
          </a:bodyPr>
          <a:lstStyle/>
          <a:p>
            <a:pPr>
              <a:lnSpc>
                <a:spcPts val="3190"/>
              </a:lnSpc>
            </a:pPr>
            <a:r>
              <a:rPr lang="en-GB" sz="4000" dirty="0">
                <a:solidFill>
                  <a:srgbClr val="0C45A6"/>
                </a:solidFill>
              </a:rPr>
              <a:t>METHOD: Biographical Work </a:t>
            </a:r>
          </a:p>
          <a:p>
            <a:pPr>
              <a:lnSpc>
                <a:spcPts val="3190"/>
              </a:lnSpc>
            </a:pPr>
            <a:r>
              <a:rPr lang="en-GB" sz="4000" dirty="0">
                <a:solidFill>
                  <a:srgbClr val="0C45A6"/>
                </a:solidFill>
              </a:rPr>
              <a:t>(Empowerment Workshop for Women of Colour)</a:t>
            </a:r>
          </a:p>
        </p:txBody>
      </p:sp>
      <p:sp>
        <p:nvSpPr>
          <p:cNvPr id="3" name="TextBox 3"/>
          <p:cNvSpPr txBox="1"/>
          <p:nvPr/>
        </p:nvSpPr>
        <p:spPr>
          <a:xfrm>
            <a:off x="1187393" y="2333758"/>
            <a:ext cx="2638689" cy="228332"/>
          </a:xfrm>
          <a:prstGeom prst="rect">
            <a:avLst/>
          </a:prstGeom>
        </p:spPr>
        <p:txBody>
          <a:bodyPr wrap="square" lIns="0" tIns="0" rIns="0" bIns="0" rtlCol="0" anchor="t">
            <a:spAutoFit/>
          </a:bodyPr>
          <a:lstStyle/>
          <a:p>
            <a:pPr algn="ctr">
              <a:lnSpc>
                <a:spcPts val="1620"/>
              </a:lnSpc>
              <a:spcBef>
                <a:spcPct val="0"/>
              </a:spcBef>
            </a:pPr>
            <a:r>
              <a:rPr lang="en-US" sz="2200" dirty="0">
                <a:solidFill>
                  <a:srgbClr val="000000"/>
                </a:solidFill>
              </a:rPr>
              <a:t>3-15 People </a:t>
            </a:r>
          </a:p>
        </p:txBody>
      </p:sp>
      <p:sp>
        <p:nvSpPr>
          <p:cNvPr id="4" name="TextBox 4"/>
          <p:cNvSpPr txBox="1"/>
          <p:nvPr/>
        </p:nvSpPr>
        <p:spPr>
          <a:xfrm>
            <a:off x="3573035" y="4729512"/>
            <a:ext cx="68264" cy="270915"/>
          </a:xfrm>
          <a:prstGeom prst="rect">
            <a:avLst/>
          </a:prstGeom>
        </p:spPr>
        <p:txBody>
          <a:bodyPr lIns="0" tIns="0" rIns="0" bIns="0" rtlCol="0" anchor="t">
            <a:spAutoFit/>
          </a:bodyPr>
          <a:lstStyle/>
          <a:p>
            <a:pPr algn="ctr">
              <a:lnSpc>
                <a:spcPts val="2153"/>
              </a:lnSpc>
              <a:spcBef>
                <a:spcPct val="0"/>
              </a:spcBef>
            </a:pPr>
            <a:r>
              <a:rPr lang="en-US" sz="1994">
                <a:solidFill>
                  <a:srgbClr val="000000"/>
                </a:solidFill>
                <a:latin typeface="Montserrat Bold"/>
              </a:rPr>
              <a:t> </a:t>
            </a:r>
          </a:p>
        </p:txBody>
      </p:sp>
      <p:sp>
        <p:nvSpPr>
          <p:cNvPr id="5" name="TextBox 5"/>
          <p:cNvSpPr txBox="1"/>
          <p:nvPr/>
        </p:nvSpPr>
        <p:spPr>
          <a:xfrm>
            <a:off x="1552782" y="3041705"/>
            <a:ext cx="5854704" cy="338554"/>
          </a:xfrm>
          <a:prstGeom prst="rect">
            <a:avLst/>
          </a:prstGeom>
        </p:spPr>
        <p:txBody>
          <a:bodyPr lIns="0" tIns="0" rIns="0" bIns="0" rtlCol="0" anchor="t">
            <a:spAutoFit/>
          </a:bodyPr>
          <a:lstStyle/>
          <a:p>
            <a:pPr>
              <a:spcBef>
                <a:spcPct val="0"/>
              </a:spcBef>
            </a:pPr>
            <a:r>
              <a:rPr lang="en-US" sz="2200" dirty="0">
                <a:solidFill>
                  <a:srgbClr val="000000"/>
                </a:solidFill>
              </a:rPr>
              <a:t>3-6 hours (depending on capacity) </a:t>
            </a:r>
          </a:p>
        </p:txBody>
      </p:sp>
      <p:sp>
        <p:nvSpPr>
          <p:cNvPr id="6" name="TextBox 6"/>
          <p:cNvSpPr txBox="1"/>
          <p:nvPr/>
        </p:nvSpPr>
        <p:spPr>
          <a:xfrm>
            <a:off x="1552782" y="4003314"/>
            <a:ext cx="5000525" cy="2369880"/>
          </a:xfrm>
          <a:prstGeom prst="rect">
            <a:avLst/>
          </a:prstGeom>
        </p:spPr>
        <p:txBody>
          <a:bodyPr lIns="0" tIns="0" rIns="0" bIns="0" rtlCol="0" anchor="t">
            <a:spAutoFit/>
          </a:bodyPr>
          <a:lstStyle/>
          <a:p>
            <a:pPr marL="323850" lvl="1" indent="-161925">
              <a:buFont typeface="Arial"/>
              <a:buChar char="•"/>
            </a:pPr>
            <a:r>
              <a:rPr lang="en-US" sz="2200" dirty="0">
                <a:solidFill>
                  <a:srgbClr val="000000"/>
                </a:solidFill>
              </a:rPr>
              <a:t>Learning about and from the experiences of others</a:t>
            </a:r>
          </a:p>
          <a:p>
            <a:pPr marL="323850" lvl="1" indent="-161925">
              <a:buFont typeface="Arial"/>
              <a:buChar char="•"/>
            </a:pPr>
            <a:r>
              <a:rPr lang="en-US" sz="2200" dirty="0">
                <a:solidFill>
                  <a:srgbClr val="000000"/>
                </a:solidFill>
              </a:rPr>
              <a:t>Sharing of experiences of discrimination (racism, sexism e.g.)</a:t>
            </a:r>
          </a:p>
          <a:p>
            <a:pPr marL="323850" lvl="1" indent="-161925">
              <a:buFont typeface="Arial"/>
              <a:buChar char="•"/>
            </a:pPr>
            <a:r>
              <a:rPr lang="en-US" sz="2200" dirty="0">
                <a:solidFill>
                  <a:srgbClr val="000000"/>
                </a:solidFill>
              </a:rPr>
              <a:t>Understanding the identity struggles and baths to one’s own identity</a:t>
            </a:r>
          </a:p>
          <a:p>
            <a:pPr marL="323850" lvl="1" indent="-161925">
              <a:buFont typeface="Arial"/>
              <a:buChar char="•"/>
            </a:pPr>
            <a:r>
              <a:rPr lang="en-US" sz="2200" dirty="0">
                <a:solidFill>
                  <a:srgbClr val="000000"/>
                </a:solidFill>
              </a:rPr>
              <a:t>Self-empowerment </a:t>
            </a:r>
          </a:p>
        </p:txBody>
      </p:sp>
      <p:sp>
        <p:nvSpPr>
          <p:cNvPr id="7" name="TextBox 7"/>
          <p:cNvSpPr txBox="1"/>
          <p:nvPr/>
        </p:nvSpPr>
        <p:spPr>
          <a:xfrm>
            <a:off x="1552782" y="7394059"/>
            <a:ext cx="5281829" cy="338554"/>
          </a:xfrm>
          <a:prstGeom prst="rect">
            <a:avLst/>
          </a:prstGeom>
        </p:spPr>
        <p:txBody>
          <a:bodyPr lIns="0" tIns="0" rIns="0" bIns="0" rtlCol="0" anchor="t">
            <a:spAutoFit/>
          </a:bodyPr>
          <a:lstStyle/>
          <a:p>
            <a:pPr>
              <a:spcBef>
                <a:spcPct val="0"/>
              </a:spcBef>
            </a:pPr>
            <a:r>
              <a:rPr lang="en-US" sz="2200" dirty="0">
                <a:solidFill>
                  <a:srgbClr val="000000"/>
                </a:solidFill>
              </a:rPr>
              <a:t>Paper and Pens</a:t>
            </a:r>
          </a:p>
        </p:txBody>
      </p:sp>
      <p:sp>
        <p:nvSpPr>
          <p:cNvPr id="8" name="TextBox 8"/>
          <p:cNvSpPr txBox="1"/>
          <p:nvPr/>
        </p:nvSpPr>
        <p:spPr>
          <a:xfrm>
            <a:off x="8229600" y="2387783"/>
            <a:ext cx="4545722" cy="346249"/>
          </a:xfrm>
          <a:prstGeom prst="rect">
            <a:avLst/>
          </a:prstGeom>
        </p:spPr>
        <p:txBody>
          <a:bodyPr wrap="square" lIns="0" tIns="0" rIns="0" bIns="0" rtlCol="0" anchor="t">
            <a:spAutoFit/>
          </a:bodyPr>
          <a:lstStyle/>
          <a:p>
            <a:pPr algn="ctr">
              <a:lnSpc>
                <a:spcPts val="2691"/>
              </a:lnSpc>
              <a:spcBef>
                <a:spcPct val="0"/>
              </a:spcBef>
            </a:pPr>
            <a:r>
              <a:rPr lang="en-US" sz="2492" dirty="0">
                <a:solidFill>
                  <a:srgbClr val="000000"/>
                </a:solidFill>
              </a:rPr>
              <a:t>Description of the method:</a:t>
            </a:r>
          </a:p>
        </p:txBody>
      </p:sp>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11065" y="2125970"/>
            <a:ext cx="644826" cy="394956"/>
          </a:xfrm>
          <a:prstGeom prst="rect">
            <a:avLst/>
          </a:prstGeom>
        </p:spPr>
      </p:pic>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76157" y="3125532"/>
            <a:ext cx="581467" cy="581467"/>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11065" y="4569994"/>
            <a:ext cx="711653" cy="571924"/>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60241" y="7206275"/>
            <a:ext cx="499885" cy="714122"/>
          </a:xfrm>
          <a:prstGeom prst="rect">
            <a:avLst/>
          </a:prstGeom>
        </p:spPr>
      </p:pic>
      <p:sp>
        <p:nvSpPr>
          <p:cNvPr id="17" name="Textfeld 16">
            <a:extLst>
              <a:ext uri="{FF2B5EF4-FFF2-40B4-BE49-F238E27FC236}">
                <a16:creationId xmlns:a16="http://schemas.microsoft.com/office/drawing/2014/main" id="{DAB6E4F1-E23D-7CA2-6406-73ADBDB6F0E5}"/>
              </a:ext>
            </a:extLst>
          </p:cNvPr>
          <p:cNvSpPr txBox="1"/>
          <p:nvPr/>
        </p:nvSpPr>
        <p:spPr>
          <a:xfrm>
            <a:off x="12174182" y="654005"/>
            <a:ext cx="5346148" cy="1569660"/>
          </a:xfrm>
          <a:prstGeom prst="rect">
            <a:avLst/>
          </a:prstGeom>
          <a:noFill/>
        </p:spPr>
        <p:txBody>
          <a:bodyPr wrap="square" rtlCol="0">
            <a:spAutoFit/>
          </a:bodyPr>
          <a:lstStyle/>
          <a:p>
            <a:r>
              <a:rPr lang="en-GB" sz="2400" dirty="0">
                <a:solidFill>
                  <a:srgbClr val="FF0000"/>
                </a:solidFill>
              </a:rPr>
              <a:t>Make sure that you create a safe space only for </a:t>
            </a:r>
            <a:r>
              <a:rPr lang="en-GB" sz="2400" dirty="0" err="1">
                <a:solidFill>
                  <a:srgbClr val="FF0000"/>
                </a:solidFill>
              </a:rPr>
              <a:t>BPoC</a:t>
            </a:r>
            <a:r>
              <a:rPr lang="en-GB" sz="2400" dirty="0">
                <a:solidFill>
                  <a:srgbClr val="FF0000"/>
                </a:solidFill>
              </a:rPr>
              <a:t>/</a:t>
            </a:r>
            <a:r>
              <a:rPr lang="en-GB" sz="2400" dirty="0" err="1">
                <a:solidFill>
                  <a:srgbClr val="FF0000"/>
                </a:solidFill>
              </a:rPr>
              <a:t>BIPoC</a:t>
            </a:r>
            <a:r>
              <a:rPr lang="en-GB" sz="2400" dirty="0">
                <a:solidFill>
                  <a:srgbClr val="FF0000"/>
                </a:solidFill>
              </a:rPr>
              <a:t> or PoC people (consider also to hire a female trainer corresponding to this criteria)</a:t>
            </a:r>
          </a:p>
        </p:txBody>
      </p:sp>
      <p:sp>
        <p:nvSpPr>
          <p:cNvPr id="15" name="Textfeld 14">
            <a:extLst>
              <a:ext uri="{FF2B5EF4-FFF2-40B4-BE49-F238E27FC236}">
                <a16:creationId xmlns:a16="http://schemas.microsoft.com/office/drawing/2014/main" id="{D5DEE0FD-D6A3-313C-44C2-66448BD1E610}"/>
              </a:ext>
            </a:extLst>
          </p:cNvPr>
          <p:cNvSpPr txBox="1"/>
          <p:nvPr/>
        </p:nvSpPr>
        <p:spPr>
          <a:xfrm>
            <a:off x="8774611" y="2710623"/>
            <a:ext cx="9154160" cy="6555641"/>
          </a:xfrm>
          <a:prstGeom prst="rect">
            <a:avLst/>
          </a:prstGeom>
          <a:noFill/>
        </p:spPr>
        <p:txBody>
          <a:bodyPr wrap="square">
            <a:spAutoFit/>
          </a:bodyPr>
          <a:lstStyle/>
          <a:p>
            <a:r>
              <a:rPr lang="en-GB" sz="2000" dirty="0"/>
              <a:t>There are two phases of biographical work.</a:t>
            </a:r>
          </a:p>
          <a:p>
            <a:endParaRPr lang="en-GB" sz="2000" dirty="0"/>
          </a:p>
          <a:p>
            <a:r>
              <a:rPr lang="en-GB" sz="2000" dirty="0"/>
              <a:t>Part 1: Life Line</a:t>
            </a:r>
          </a:p>
          <a:p>
            <a:r>
              <a:rPr lang="en-GB" sz="2000" dirty="0"/>
              <a:t>Each participant should first reconstruct her own life line in individual work and depict three phases of life by illustration or with family photos. In the next step, the biographical testimonies, i.e. drawings, graphics, photos, dates, should be presented in the group. </a:t>
            </a:r>
          </a:p>
          <a:p>
            <a:endParaRPr lang="en-GB" sz="2000" dirty="0"/>
          </a:p>
          <a:p>
            <a:r>
              <a:rPr lang="en-GB" sz="2000" dirty="0"/>
              <a:t>Part 2: Model of Stages</a:t>
            </a:r>
          </a:p>
          <a:p>
            <a:r>
              <a:rPr lang="en-GB" sz="2000" dirty="0"/>
              <a:t>describes in a simplified way the processes of identity negotiation </a:t>
            </a:r>
          </a:p>
          <a:p>
            <a:r>
              <a:rPr lang="en-GB" sz="2000" dirty="0"/>
              <a:t> 1. white-oriented phase2. confrontation phase 3. integration phase/disintegration phase/immersion – emergence 4. integration phase 5. self-determination/concrete action. The phase model describes a conflictual identity negotiation process of </a:t>
            </a:r>
            <a:r>
              <a:rPr lang="en-GB" sz="2000" dirty="0" err="1"/>
              <a:t>BPoC</a:t>
            </a:r>
            <a:r>
              <a:rPr lang="en-GB" sz="2000" dirty="0"/>
              <a:t> (can also be used as a method for PoC) who are confronted with racism in everyday life. The different stages are not meant to describe a linear process but should visualise the struggle in the identity process in order to reflect on their own situation. This is meant as an exercise to show the process from ascription to self-attribution. On the same time it should create awareness of self-empowerment and collective solidarity among the participants </a:t>
            </a:r>
          </a:p>
          <a:p>
            <a:endParaRPr lang="en-GB" sz="2000" dirty="0"/>
          </a:p>
          <a:p>
            <a:endParaRPr lang="en-GB" sz="2000" dirty="0"/>
          </a:p>
        </p:txBody>
      </p:sp>
      <p:sp>
        <p:nvSpPr>
          <p:cNvPr id="20" name="Textfeld 19">
            <a:extLst>
              <a:ext uri="{FF2B5EF4-FFF2-40B4-BE49-F238E27FC236}">
                <a16:creationId xmlns:a16="http://schemas.microsoft.com/office/drawing/2014/main" id="{8777B24E-DBE6-C098-5582-479756764BD4}"/>
              </a:ext>
            </a:extLst>
          </p:cNvPr>
          <p:cNvSpPr txBox="1"/>
          <p:nvPr/>
        </p:nvSpPr>
        <p:spPr>
          <a:xfrm>
            <a:off x="893326" y="9138382"/>
            <a:ext cx="7173616" cy="646331"/>
          </a:xfrm>
          <a:prstGeom prst="rect">
            <a:avLst/>
          </a:prstGeom>
          <a:noFill/>
        </p:spPr>
        <p:txBody>
          <a:bodyPr wrap="square">
            <a:spAutoFit/>
          </a:bodyPr>
          <a:lstStyle/>
          <a:p>
            <a:r>
              <a:rPr lang="en-GB" sz="900" dirty="0"/>
              <a:t>Halil Can 2013. Empowerment </a:t>
            </a:r>
            <a:r>
              <a:rPr lang="en-GB" sz="900" dirty="0" err="1"/>
              <a:t>aus</a:t>
            </a:r>
            <a:r>
              <a:rPr lang="en-GB" sz="900" dirty="0"/>
              <a:t> der People of </a:t>
            </a:r>
            <a:r>
              <a:rPr lang="en-GB" sz="900" dirty="0" err="1"/>
              <a:t>Color-Perspektive</a:t>
            </a:r>
            <a:r>
              <a:rPr lang="en-GB" sz="900" dirty="0"/>
              <a:t> </a:t>
            </a:r>
            <a:r>
              <a:rPr lang="en-GB" sz="900" dirty="0" err="1"/>
              <a:t>Reflexionen</a:t>
            </a:r>
            <a:r>
              <a:rPr lang="en-GB" sz="900" dirty="0"/>
              <a:t> und </a:t>
            </a:r>
            <a:r>
              <a:rPr lang="en-GB" sz="900" dirty="0" err="1"/>
              <a:t>Empfehlungen</a:t>
            </a:r>
            <a:r>
              <a:rPr lang="en-GB" sz="900" dirty="0"/>
              <a:t> </a:t>
            </a:r>
            <a:r>
              <a:rPr lang="en-GB" sz="900" dirty="0" err="1"/>
              <a:t>zur</a:t>
            </a:r>
            <a:r>
              <a:rPr lang="en-GB" sz="900" dirty="0"/>
              <a:t> </a:t>
            </a:r>
            <a:r>
              <a:rPr lang="en-GB" sz="900" dirty="0" err="1"/>
              <a:t>Durchführung</a:t>
            </a:r>
            <a:r>
              <a:rPr lang="en-GB" sz="900" dirty="0"/>
              <a:t> von Empowerment-Workshops </a:t>
            </a:r>
            <a:r>
              <a:rPr lang="en-GB" sz="900" dirty="0" err="1"/>
              <a:t>gegen</a:t>
            </a:r>
            <a:r>
              <a:rPr lang="en-GB" sz="900" dirty="0"/>
              <a:t> </a:t>
            </a:r>
            <a:r>
              <a:rPr lang="en-GB" sz="900" dirty="0" err="1"/>
              <a:t>Rassismus</a:t>
            </a:r>
            <a:r>
              <a:rPr lang="en-GB" sz="900" dirty="0"/>
              <a:t>, </a:t>
            </a:r>
            <a:r>
              <a:rPr lang="de-DE" sz="900" dirty="0">
                <a:effectLst/>
                <a:latin typeface="Calibri" panose="020F0502020204030204" pitchFamily="34" charset="0"/>
              </a:rPr>
              <a:t>Senatsverwaltung </a:t>
            </a:r>
            <a:r>
              <a:rPr lang="de-DE" sz="900" dirty="0" err="1">
                <a:effectLst/>
                <a:latin typeface="Calibri" panose="020F0502020204030204" pitchFamily="34" charset="0"/>
              </a:rPr>
              <a:t>für</a:t>
            </a:r>
            <a:r>
              <a:rPr lang="de-DE" sz="900" dirty="0">
                <a:effectLst/>
                <a:latin typeface="Calibri" panose="020F0502020204030204" pitchFamily="34" charset="0"/>
              </a:rPr>
              <a:t> Integration, Arbeit und Soziales</a:t>
            </a:r>
            <a:br>
              <a:rPr lang="de-DE" sz="900" dirty="0">
                <a:effectLst/>
                <a:latin typeface="Calibri" panose="020F0502020204030204" pitchFamily="34" charset="0"/>
              </a:rPr>
            </a:br>
            <a:r>
              <a:rPr lang="de-DE" sz="900" dirty="0">
                <a:effectLst/>
                <a:latin typeface="Calibri" panose="020F0502020204030204" pitchFamily="34" charset="0"/>
              </a:rPr>
              <a:t>Landesstelle </a:t>
            </a:r>
            <a:r>
              <a:rPr lang="de-DE" sz="900" dirty="0" err="1">
                <a:effectLst/>
                <a:latin typeface="Calibri" panose="020F0502020204030204" pitchFamily="34" charset="0"/>
              </a:rPr>
              <a:t>für</a:t>
            </a:r>
            <a:r>
              <a:rPr lang="de-DE" sz="900" dirty="0">
                <a:effectLst/>
                <a:latin typeface="Calibri" panose="020F0502020204030204" pitchFamily="34" charset="0"/>
              </a:rPr>
              <a:t> Gleichbehandlung – gegen Diskriminierung (LADS)</a:t>
            </a:r>
            <a:endParaRPr lang="de-DE" sz="900" dirty="0"/>
          </a:p>
          <a:p>
            <a:r>
              <a:rPr lang="en-GB" sz="900" dirty="0"/>
              <a:t>pages 19. </a:t>
            </a:r>
            <a:r>
              <a:rPr lang="en-GB" sz="900" dirty="0">
                <a:hlinkClick r:id="rId11"/>
              </a:rPr>
              <a:t>https://www.eccar.info/sites/default/files/document/empowerment_webbroschuere_barrierefrei.pdf</a:t>
            </a:r>
            <a:r>
              <a:rPr lang="en-GB" sz="900" dirty="0"/>
              <a:t>. Accessed: 27 October, 2022. </a:t>
            </a:r>
          </a:p>
        </p:txBody>
      </p:sp>
      <p:cxnSp>
        <p:nvCxnSpPr>
          <p:cNvPr id="14" name="Straight Connector 13">
            <a:extLst>
              <a:ext uri="{FF2B5EF4-FFF2-40B4-BE49-F238E27FC236}">
                <a16:creationId xmlns:a16="http://schemas.microsoft.com/office/drawing/2014/main" id="{29E09436-D500-771C-AFE8-993D82A7B9F8}"/>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F8F45EC9-6F7D-E443-E595-90F7D71B7AB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extLst>
      <p:ext uri="{BB962C8B-B14F-4D97-AF65-F5344CB8AC3E}">
        <p14:creationId xmlns:p14="http://schemas.microsoft.com/office/powerpoint/2010/main" val="2779458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773835"/>
            <a:ext cx="13857838" cy="6445415"/>
            <a:chOff x="0" y="0"/>
            <a:chExt cx="18477118" cy="8593887"/>
          </a:xfrm>
        </p:grpSpPr>
        <p:sp>
          <p:nvSpPr>
            <p:cNvPr id="3" name="TextBox 3"/>
            <p:cNvSpPr txBox="1"/>
            <p:nvPr/>
          </p:nvSpPr>
          <p:spPr>
            <a:xfrm>
              <a:off x="0" y="89599"/>
              <a:ext cx="18477118" cy="1255661"/>
            </a:xfrm>
            <a:prstGeom prst="rect">
              <a:avLst/>
            </a:prstGeom>
          </p:spPr>
          <p:txBody>
            <a:bodyPr lIns="0" tIns="0" rIns="0" bIns="0" rtlCol="0" anchor="t">
              <a:spAutoFit/>
            </a:bodyPr>
            <a:lstStyle/>
            <a:p>
              <a:pPr algn="ctr">
                <a:lnSpc>
                  <a:spcPts val="7435"/>
                </a:lnSpc>
              </a:pPr>
              <a:r>
                <a:rPr lang="en-US" sz="6196" dirty="0">
                  <a:solidFill>
                    <a:srgbClr val="0C45A6"/>
                  </a:solidFill>
                </a:rPr>
                <a:t>WHAT IS DISCRIMINATION? (1)</a:t>
              </a:r>
            </a:p>
          </p:txBody>
        </p:sp>
        <p:sp>
          <p:nvSpPr>
            <p:cNvPr id="4" name="AutoShape 4"/>
            <p:cNvSpPr/>
            <p:nvPr/>
          </p:nvSpPr>
          <p:spPr>
            <a:xfrm>
              <a:off x="8716157" y="2365047"/>
              <a:ext cx="1044803" cy="144381"/>
            </a:xfrm>
            <a:prstGeom prst="rect">
              <a:avLst/>
            </a:prstGeom>
            <a:solidFill>
              <a:srgbClr val="0C45A6"/>
            </a:solidFill>
          </p:spPr>
        </p:sp>
        <p:sp>
          <p:nvSpPr>
            <p:cNvPr id="5" name="TextBox 5"/>
            <p:cNvSpPr txBox="1"/>
            <p:nvPr/>
          </p:nvSpPr>
          <p:spPr>
            <a:xfrm>
              <a:off x="0" y="3467739"/>
              <a:ext cx="18477118" cy="4968965"/>
            </a:xfrm>
            <a:prstGeom prst="rect">
              <a:avLst/>
            </a:prstGeom>
          </p:spPr>
          <p:txBody>
            <a:bodyPr lIns="0" tIns="0" rIns="0" bIns="0" rtlCol="0" anchor="t">
              <a:spAutoFit/>
            </a:bodyPr>
            <a:lstStyle/>
            <a:p>
              <a:pPr>
                <a:lnSpc>
                  <a:spcPts val="3747"/>
                </a:lnSpc>
              </a:pPr>
              <a:r>
                <a:rPr lang="en-US" sz="2498" dirty="0">
                  <a:solidFill>
                    <a:srgbClr val="16214B"/>
                  </a:solidFill>
                </a:rPr>
                <a:t>Unequal treatment of an individual or </a:t>
              </a:r>
            </a:p>
            <a:p>
              <a:pPr>
                <a:lnSpc>
                  <a:spcPts val="3747"/>
                </a:lnSpc>
              </a:pPr>
              <a:r>
                <a:rPr lang="en-US" sz="2498" dirty="0">
                  <a:solidFill>
                    <a:srgbClr val="16214B"/>
                  </a:solidFill>
                </a:rPr>
                <a:t>groups of people, on the basis of certain characteristics</a:t>
              </a:r>
            </a:p>
            <a:p>
              <a:pPr>
                <a:lnSpc>
                  <a:spcPts val="3747"/>
                </a:lnSpc>
              </a:pPr>
              <a:endParaRPr lang="en-US" sz="2498" dirty="0">
                <a:solidFill>
                  <a:srgbClr val="16214B"/>
                </a:solidFill>
              </a:endParaRPr>
            </a:p>
            <a:p>
              <a:pPr>
                <a:lnSpc>
                  <a:spcPts val="3747"/>
                </a:lnSpc>
              </a:pPr>
              <a:r>
                <a:rPr lang="en-US" sz="2498" dirty="0">
                  <a:solidFill>
                    <a:srgbClr val="16214B"/>
                  </a:solidFill>
                </a:rPr>
                <a:t>Discrimination takes place on different levels:</a:t>
              </a:r>
            </a:p>
            <a:p>
              <a:pPr marL="539367" lvl="1" indent="-269684">
                <a:lnSpc>
                  <a:spcPts val="3747"/>
                </a:lnSpc>
                <a:buFont typeface="Arial"/>
                <a:buChar char="•"/>
              </a:pPr>
              <a:r>
                <a:rPr lang="en-US" sz="2498" dirty="0">
                  <a:solidFill>
                    <a:srgbClr val="16214B"/>
                  </a:solidFill>
                </a:rPr>
                <a:t>Individual</a:t>
              </a:r>
            </a:p>
            <a:p>
              <a:pPr marL="539367" lvl="1" indent="-269684">
                <a:lnSpc>
                  <a:spcPts val="3747"/>
                </a:lnSpc>
                <a:buFont typeface="Arial"/>
                <a:buChar char="•"/>
              </a:pPr>
              <a:r>
                <a:rPr lang="en-US" sz="2498" dirty="0">
                  <a:solidFill>
                    <a:srgbClr val="16214B"/>
                  </a:solidFill>
                </a:rPr>
                <a:t>Institutional</a:t>
              </a:r>
            </a:p>
            <a:p>
              <a:pPr marL="539367" lvl="1" indent="-269684">
                <a:lnSpc>
                  <a:spcPts val="3747"/>
                </a:lnSpc>
                <a:buFont typeface="Arial"/>
                <a:buChar char="•"/>
              </a:pPr>
              <a:r>
                <a:rPr lang="en-US" sz="2498" dirty="0">
                  <a:solidFill>
                    <a:srgbClr val="16214B"/>
                  </a:solidFill>
                </a:rPr>
                <a:t>Structural</a:t>
              </a:r>
            </a:p>
            <a:p>
              <a:pPr marL="539367" lvl="1" indent="-269684">
                <a:lnSpc>
                  <a:spcPts val="3747"/>
                </a:lnSpc>
                <a:buFont typeface="Arial"/>
                <a:buChar char="•"/>
              </a:pPr>
              <a:r>
                <a:rPr lang="en-US" sz="2498" dirty="0">
                  <a:solidFill>
                    <a:srgbClr val="16214B"/>
                  </a:solidFill>
                </a:rPr>
                <a:t>Discursive</a:t>
              </a:r>
            </a:p>
          </p:txBody>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911301" y="4104450"/>
            <a:ext cx="4161618" cy="4114800"/>
          </a:xfrm>
          <a:prstGeom prst="rect">
            <a:avLst/>
          </a:prstGeom>
        </p:spPr>
      </p:pic>
      <p:sp>
        <p:nvSpPr>
          <p:cNvPr id="9" name="TextBox 9"/>
          <p:cNvSpPr txBox="1"/>
          <p:nvPr/>
        </p:nvSpPr>
        <p:spPr>
          <a:xfrm>
            <a:off x="1679311" y="8792882"/>
            <a:ext cx="8933679" cy="407669"/>
          </a:xfrm>
          <a:prstGeom prst="rect">
            <a:avLst/>
          </a:prstGeom>
        </p:spPr>
        <p:txBody>
          <a:bodyPr lIns="0" tIns="0" rIns="0" bIns="0" rtlCol="0" anchor="t">
            <a:spAutoFit/>
          </a:bodyPr>
          <a:lstStyle/>
          <a:p>
            <a:pPr>
              <a:lnSpc>
                <a:spcPts val="1680"/>
              </a:lnSpc>
            </a:pPr>
            <a:r>
              <a:rPr lang="en-US" sz="1200" dirty="0">
                <a:solidFill>
                  <a:srgbClr val="000000"/>
                </a:solidFill>
                <a:latin typeface="Canva Sans"/>
              </a:rPr>
              <a:t>Source: Marcus Osei &amp; Hartmut </a:t>
            </a:r>
            <a:r>
              <a:rPr lang="en-US" sz="1200" dirty="0" err="1">
                <a:solidFill>
                  <a:srgbClr val="000000"/>
                </a:solidFill>
                <a:latin typeface="Canva Sans"/>
              </a:rPr>
              <a:t>Reiners</a:t>
            </a:r>
            <a:r>
              <a:rPr lang="en-US" sz="1200" dirty="0">
                <a:solidFill>
                  <a:srgbClr val="000000"/>
                </a:solidFill>
                <a:latin typeface="Canva Sans"/>
              </a:rPr>
              <a:t>, ARIC-NRW </a:t>
            </a:r>
            <a:r>
              <a:rPr lang="en-US" sz="1200" dirty="0" err="1">
                <a:solidFill>
                  <a:srgbClr val="000000"/>
                </a:solidFill>
                <a:latin typeface="Canva Sans"/>
              </a:rPr>
              <a:t>e.V.</a:t>
            </a:r>
            <a:r>
              <a:rPr lang="en-US" sz="1200" dirty="0">
                <a:solidFill>
                  <a:srgbClr val="000000"/>
                </a:solidFill>
                <a:latin typeface="Canva Sans"/>
              </a:rPr>
              <a:t>, Training series on anti-discrimination work for </a:t>
            </a:r>
            <a:r>
              <a:rPr lang="en-US" sz="1200" dirty="0" err="1">
                <a:solidFill>
                  <a:srgbClr val="000000"/>
                </a:solidFill>
                <a:latin typeface="Canva Sans"/>
              </a:rPr>
              <a:t>Bunsverband</a:t>
            </a:r>
            <a:r>
              <a:rPr lang="en-US" sz="1200" dirty="0">
                <a:solidFill>
                  <a:srgbClr val="000000"/>
                </a:solidFill>
                <a:latin typeface="Canva Sans"/>
              </a:rPr>
              <a:t> </a:t>
            </a:r>
            <a:r>
              <a:rPr lang="en-US" sz="1200" dirty="0" err="1">
                <a:solidFill>
                  <a:srgbClr val="000000"/>
                </a:solidFill>
                <a:latin typeface="Canva Sans"/>
              </a:rPr>
              <a:t>Bundesverband</a:t>
            </a:r>
            <a:r>
              <a:rPr lang="en-US" sz="1200" dirty="0">
                <a:solidFill>
                  <a:srgbClr val="000000"/>
                </a:solidFill>
                <a:latin typeface="Canva Sans"/>
              </a:rPr>
              <a:t> </a:t>
            </a:r>
            <a:r>
              <a:rPr lang="en-US" sz="1200" dirty="0" err="1">
                <a:solidFill>
                  <a:srgbClr val="000000"/>
                </a:solidFill>
                <a:latin typeface="Canva Sans"/>
              </a:rPr>
              <a:t>Netzwerke</a:t>
            </a:r>
            <a:r>
              <a:rPr lang="en-US" sz="1200" dirty="0">
                <a:solidFill>
                  <a:srgbClr val="000000"/>
                </a:solidFill>
                <a:latin typeface="Canva Sans"/>
              </a:rPr>
              <a:t> von </a:t>
            </a:r>
            <a:r>
              <a:rPr lang="en-US" sz="1200" dirty="0" err="1">
                <a:solidFill>
                  <a:srgbClr val="000000"/>
                </a:solidFill>
                <a:latin typeface="Canva Sans"/>
              </a:rPr>
              <a:t>Mirgant</a:t>
            </a:r>
            <a:r>
              <a:rPr lang="en-US" sz="1200" dirty="0">
                <a:solidFill>
                  <a:srgbClr val="000000"/>
                </a:solidFill>
                <a:latin typeface="Canva Sans"/>
              </a:rPr>
              <a:t>*</a:t>
            </a:r>
            <a:r>
              <a:rPr lang="en-US" sz="1200" dirty="0" err="1">
                <a:solidFill>
                  <a:srgbClr val="000000"/>
                </a:solidFill>
                <a:latin typeface="Canva Sans"/>
              </a:rPr>
              <a:t>innenorganisationen</a:t>
            </a:r>
            <a:r>
              <a:rPr lang="en-US" sz="1200" dirty="0">
                <a:solidFill>
                  <a:srgbClr val="000000"/>
                </a:solidFill>
                <a:latin typeface="Canva Sans"/>
              </a:rPr>
              <a:t> (</a:t>
            </a:r>
            <a:r>
              <a:rPr lang="en-US" sz="1200" dirty="0" err="1">
                <a:solidFill>
                  <a:srgbClr val="000000"/>
                </a:solidFill>
                <a:latin typeface="Canva Sans"/>
              </a:rPr>
              <a:t>NeMO</a:t>
            </a:r>
            <a:r>
              <a:rPr lang="en-US" sz="1200" dirty="0">
                <a:solidFill>
                  <a:srgbClr val="000000"/>
                </a:solidFill>
                <a:latin typeface="Canva Sans"/>
              </a:rPr>
              <a:t>)</a:t>
            </a:r>
          </a:p>
        </p:txBody>
      </p:sp>
      <p:cxnSp>
        <p:nvCxnSpPr>
          <p:cNvPr id="10" name="Straight Connector 9">
            <a:extLst>
              <a:ext uri="{FF2B5EF4-FFF2-40B4-BE49-F238E27FC236}">
                <a16:creationId xmlns:a16="http://schemas.microsoft.com/office/drawing/2014/main" id="{FBD01F02-9D55-482D-DEA3-4BF9792195AC}"/>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CC670F0-15A5-5223-9916-B8CD8D33DE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990600" y="3843797"/>
            <a:ext cx="13857838" cy="3321422"/>
          </a:xfrm>
          <a:prstGeom prst="rect">
            <a:avLst/>
          </a:prstGeom>
        </p:spPr>
        <p:txBody>
          <a:bodyPr lIns="0" tIns="0" rIns="0" bIns="0" rtlCol="0" anchor="t">
            <a:spAutoFit/>
          </a:bodyPr>
          <a:lstStyle/>
          <a:p>
            <a:pPr>
              <a:lnSpc>
                <a:spcPts val="3747"/>
              </a:lnSpc>
            </a:pPr>
            <a:r>
              <a:rPr lang="en-US" sz="2498" dirty="0">
                <a:solidFill>
                  <a:schemeClr val="tx2"/>
                </a:solidFill>
              </a:rPr>
              <a:t>Social Power relations </a:t>
            </a:r>
          </a:p>
          <a:p>
            <a:pPr marL="539367" lvl="1" indent="-269684">
              <a:lnSpc>
                <a:spcPts val="3747"/>
              </a:lnSpc>
              <a:buFont typeface="Arial"/>
              <a:buChar char="•"/>
            </a:pPr>
            <a:r>
              <a:rPr lang="en-US" sz="2498" dirty="0">
                <a:solidFill>
                  <a:schemeClr val="tx2"/>
                </a:solidFill>
              </a:rPr>
              <a:t>Racism</a:t>
            </a:r>
          </a:p>
          <a:p>
            <a:pPr marL="539367" lvl="1" indent="-269684">
              <a:lnSpc>
                <a:spcPts val="3747"/>
              </a:lnSpc>
              <a:buFont typeface="Arial"/>
              <a:buChar char="•"/>
            </a:pPr>
            <a:r>
              <a:rPr lang="en-US" sz="2498" dirty="0">
                <a:solidFill>
                  <a:schemeClr val="tx2"/>
                </a:solidFill>
              </a:rPr>
              <a:t>Sexism</a:t>
            </a:r>
          </a:p>
          <a:p>
            <a:pPr marL="539367" lvl="1" indent="-269684">
              <a:lnSpc>
                <a:spcPts val="3747"/>
              </a:lnSpc>
              <a:buFont typeface="Arial"/>
              <a:buChar char="•"/>
            </a:pPr>
            <a:r>
              <a:rPr lang="en-US" sz="2498" dirty="0">
                <a:solidFill>
                  <a:schemeClr val="tx2"/>
                </a:solidFill>
              </a:rPr>
              <a:t>Heterosexism (against lesbians, gays, trans people)</a:t>
            </a:r>
          </a:p>
          <a:p>
            <a:pPr marL="539367" lvl="1" indent="-269684">
              <a:lnSpc>
                <a:spcPts val="3747"/>
              </a:lnSpc>
              <a:buFont typeface="Arial"/>
              <a:buChar char="•"/>
            </a:pPr>
            <a:r>
              <a:rPr lang="en-US" sz="2498" dirty="0">
                <a:solidFill>
                  <a:schemeClr val="tx2"/>
                </a:solidFill>
              </a:rPr>
              <a:t>Ableism (against people with disabilities)</a:t>
            </a:r>
          </a:p>
          <a:p>
            <a:pPr marL="539367" lvl="1" indent="-269684">
              <a:lnSpc>
                <a:spcPts val="3747"/>
              </a:lnSpc>
              <a:buFont typeface="Arial"/>
              <a:buChar char="•"/>
            </a:pPr>
            <a:r>
              <a:rPr lang="en-US" sz="2498" dirty="0">
                <a:solidFill>
                  <a:schemeClr val="tx2"/>
                </a:solidFill>
              </a:rPr>
              <a:t>Social status</a:t>
            </a:r>
          </a:p>
          <a:p>
            <a:pPr marL="539367" lvl="1" indent="-269684">
              <a:lnSpc>
                <a:spcPts val="3747"/>
              </a:lnSpc>
              <a:buFont typeface="Arial"/>
              <a:buChar char="•"/>
            </a:pPr>
            <a:r>
              <a:rPr lang="en-US" sz="2498" dirty="0">
                <a:solidFill>
                  <a:schemeClr val="tx2"/>
                </a:solidFill>
              </a:rPr>
              <a:t>Intersectional discrimination</a:t>
            </a:r>
          </a:p>
        </p:txBody>
      </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517887" y="6401085"/>
            <a:ext cx="3252225" cy="680011"/>
          </a:xfrm>
          <a:prstGeom prst="rect">
            <a:avLst/>
          </a:prstGeom>
        </p:spPr>
      </p:pic>
      <p:sp>
        <p:nvSpPr>
          <p:cNvPr id="9" name="TextBox 9"/>
          <p:cNvSpPr txBox="1"/>
          <p:nvPr/>
        </p:nvSpPr>
        <p:spPr>
          <a:xfrm>
            <a:off x="11670958" y="5491808"/>
            <a:ext cx="2286794" cy="1308099"/>
          </a:xfrm>
          <a:prstGeom prst="rect">
            <a:avLst/>
          </a:prstGeom>
        </p:spPr>
        <p:txBody>
          <a:bodyPr lIns="0" tIns="0" rIns="0" bIns="0" rtlCol="0" anchor="t">
            <a:spAutoFit/>
          </a:bodyPr>
          <a:lstStyle/>
          <a:p>
            <a:pPr>
              <a:lnSpc>
                <a:spcPts val="3500"/>
              </a:lnSpc>
              <a:spcBef>
                <a:spcPct val="0"/>
              </a:spcBef>
            </a:pPr>
            <a:r>
              <a:rPr lang="en-US" sz="2500" dirty="0">
                <a:solidFill>
                  <a:srgbClr val="000000"/>
                </a:solidFill>
              </a:rPr>
              <a:t>Form, action,</a:t>
            </a:r>
          </a:p>
          <a:p>
            <a:pPr>
              <a:lnSpc>
                <a:spcPts val="3500"/>
              </a:lnSpc>
              <a:spcBef>
                <a:spcPct val="0"/>
              </a:spcBef>
            </a:pPr>
            <a:r>
              <a:rPr lang="en-US" sz="2500" dirty="0">
                <a:solidFill>
                  <a:srgbClr val="000000"/>
                </a:solidFill>
              </a:rPr>
              <a:t>Impact:</a:t>
            </a:r>
          </a:p>
          <a:p>
            <a:pPr>
              <a:lnSpc>
                <a:spcPts val="3500"/>
              </a:lnSpc>
              <a:spcBef>
                <a:spcPct val="0"/>
              </a:spcBef>
            </a:pPr>
            <a:r>
              <a:rPr lang="en-US" sz="2500" dirty="0">
                <a:solidFill>
                  <a:srgbClr val="000000"/>
                </a:solidFill>
              </a:rPr>
              <a:t>Discrimination</a:t>
            </a:r>
          </a:p>
        </p:txBody>
      </p:sp>
      <p:sp>
        <p:nvSpPr>
          <p:cNvPr id="10" name="TextBox 10"/>
          <p:cNvSpPr txBox="1"/>
          <p:nvPr/>
        </p:nvSpPr>
        <p:spPr>
          <a:xfrm>
            <a:off x="1099133" y="9149988"/>
            <a:ext cx="8933679" cy="407669"/>
          </a:xfrm>
          <a:prstGeom prst="rect">
            <a:avLst/>
          </a:prstGeom>
        </p:spPr>
        <p:txBody>
          <a:bodyPr lIns="0" tIns="0" rIns="0" bIns="0" rtlCol="0" anchor="t">
            <a:spAutoFit/>
          </a:bodyPr>
          <a:lstStyle/>
          <a:p>
            <a:pPr>
              <a:lnSpc>
                <a:spcPts val="1680"/>
              </a:lnSpc>
            </a:pPr>
            <a:r>
              <a:rPr lang="en-US" sz="1200" dirty="0">
                <a:solidFill>
                  <a:srgbClr val="000000"/>
                </a:solidFill>
                <a:latin typeface="Canva Sans"/>
              </a:rPr>
              <a:t>Source: Marcus Osei &amp; Hartmut </a:t>
            </a:r>
            <a:r>
              <a:rPr lang="en-US" sz="1200" dirty="0" err="1">
                <a:solidFill>
                  <a:srgbClr val="000000"/>
                </a:solidFill>
                <a:latin typeface="Canva Sans"/>
              </a:rPr>
              <a:t>Reiners</a:t>
            </a:r>
            <a:r>
              <a:rPr lang="en-US" sz="1200" dirty="0">
                <a:solidFill>
                  <a:srgbClr val="000000"/>
                </a:solidFill>
                <a:latin typeface="Canva Sans"/>
              </a:rPr>
              <a:t>, ARIC-NRW </a:t>
            </a:r>
            <a:r>
              <a:rPr lang="en-US" sz="1200" dirty="0" err="1">
                <a:solidFill>
                  <a:srgbClr val="000000"/>
                </a:solidFill>
                <a:latin typeface="Canva Sans"/>
              </a:rPr>
              <a:t>e.V.</a:t>
            </a:r>
            <a:r>
              <a:rPr lang="en-US" sz="1200" dirty="0">
                <a:solidFill>
                  <a:srgbClr val="000000"/>
                </a:solidFill>
                <a:latin typeface="Canva Sans"/>
              </a:rPr>
              <a:t>, Training series on anti-discrimination work for </a:t>
            </a:r>
            <a:r>
              <a:rPr lang="en-US" sz="1200" dirty="0" err="1">
                <a:solidFill>
                  <a:srgbClr val="000000"/>
                </a:solidFill>
                <a:latin typeface="Canva Sans"/>
              </a:rPr>
              <a:t>Bunsverband</a:t>
            </a:r>
            <a:r>
              <a:rPr lang="en-US" sz="1200" dirty="0">
                <a:solidFill>
                  <a:srgbClr val="000000"/>
                </a:solidFill>
                <a:latin typeface="Canva Sans"/>
              </a:rPr>
              <a:t> </a:t>
            </a:r>
            <a:r>
              <a:rPr lang="en-US" sz="1200" dirty="0" err="1">
                <a:solidFill>
                  <a:srgbClr val="000000"/>
                </a:solidFill>
                <a:latin typeface="Canva Sans"/>
              </a:rPr>
              <a:t>Bundesverband</a:t>
            </a:r>
            <a:r>
              <a:rPr lang="en-US" sz="1200" dirty="0">
                <a:solidFill>
                  <a:srgbClr val="000000"/>
                </a:solidFill>
                <a:latin typeface="Canva Sans"/>
              </a:rPr>
              <a:t> </a:t>
            </a:r>
            <a:r>
              <a:rPr lang="en-US" sz="1200" dirty="0" err="1">
                <a:solidFill>
                  <a:srgbClr val="000000"/>
                </a:solidFill>
                <a:latin typeface="Canva Sans"/>
              </a:rPr>
              <a:t>Netzwerke</a:t>
            </a:r>
            <a:r>
              <a:rPr lang="en-US" sz="1200" dirty="0">
                <a:solidFill>
                  <a:srgbClr val="000000"/>
                </a:solidFill>
                <a:latin typeface="Canva Sans"/>
              </a:rPr>
              <a:t> von </a:t>
            </a:r>
            <a:r>
              <a:rPr lang="en-US" sz="1200" dirty="0" err="1">
                <a:solidFill>
                  <a:srgbClr val="000000"/>
                </a:solidFill>
                <a:latin typeface="Canva Sans"/>
              </a:rPr>
              <a:t>Mirgant</a:t>
            </a:r>
            <a:r>
              <a:rPr lang="en-US" sz="1200" dirty="0">
                <a:solidFill>
                  <a:srgbClr val="000000"/>
                </a:solidFill>
                <a:latin typeface="Canva Sans"/>
              </a:rPr>
              <a:t>*</a:t>
            </a:r>
            <a:r>
              <a:rPr lang="en-US" sz="1200" dirty="0" err="1">
                <a:solidFill>
                  <a:srgbClr val="000000"/>
                </a:solidFill>
                <a:latin typeface="Canva Sans"/>
              </a:rPr>
              <a:t>innenorganisationen</a:t>
            </a:r>
            <a:r>
              <a:rPr lang="en-US" sz="1200" dirty="0">
                <a:solidFill>
                  <a:srgbClr val="000000"/>
                </a:solidFill>
                <a:latin typeface="Canva Sans"/>
              </a:rPr>
              <a:t> (</a:t>
            </a:r>
            <a:r>
              <a:rPr lang="en-US" sz="1200" dirty="0" err="1">
                <a:solidFill>
                  <a:srgbClr val="000000"/>
                </a:solidFill>
                <a:latin typeface="Canva Sans"/>
              </a:rPr>
              <a:t>NeMO</a:t>
            </a:r>
            <a:r>
              <a:rPr lang="en-US" sz="1200" dirty="0">
                <a:solidFill>
                  <a:srgbClr val="000000"/>
                </a:solidFill>
                <a:latin typeface="Canva Sans"/>
              </a:rPr>
              <a:t>)</a:t>
            </a:r>
          </a:p>
        </p:txBody>
      </p:sp>
      <p:sp>
        <p:nvSpPr>
          <p:cNvPr id="11" name="TextBox 3">
            <a:extLst>
              <a:ext uri="{FF2B5EF4-FFF2-40B4-BE49-F238E27FC236}">
                <a16:creationId xmlns:a16="http://schemas.microsoft.com/office/drawing/2014/main" id="{D5FDE1A9-38E0-AD62-1CF3-FD17D9C54BB4}"/>
              </a:ext>
            </a:extLst>
          </p:cNvPr>
          <p:cNvSpPr txBox="1"/>
          <p:nvPr/>
        </p:nvSpPr>
        <p:spPr>
          <a:xfrm>
            <a:off x="1077362" y="1841034"/>
            <a:ext cx="13857838" cy="941746"/>
          </a:xfrm>
          <a:prstGeom prst="rect">
            <a:avLst/>
          </a:prstGeom>
        </p:spPr>
        <p:txBody>
          <a:bodyPr lIns="0" tIns="0" rIns="0" bIns="0" rtlCol="0" anchor="t">
            <a:spAutoFit/>
          </a:bodyPr>
          <a:lstStyle/>
          <a:p>
            <a:pPr algn="ctr">
              <a:lnSpc>
                <a:spcPts val="7435"/>
              </a:lnSpc>
            </a:pPr>
            <a:r>
              <a:rPr lang="en-US" sz="6196" dirty="0">
                <a:solidFill>
                  <a:srgbClr val="0C45A6"/>
                </a:solidFill>
              </a:rPr>
              <a:t>WHAT IS DISCRIMINATION? (2)</a:t>
            </a:r>
          </a:p>
        </p:txBody>
      </p:sp>
      <p:cxnSp>
        <p:nvCxnSpPr>
          <p:cNvPr id="2" name="Straight Connector 1">
            <a:extLst>
              <a:ext uri="{FF2B5EF4-FFF2-40B4-BE49-F238E27FC236}">
                <a16:creationId xmlns:a16="http://schemas.microsoft.com/office/drawing/2014/main" id="{F88D6EB7-6FED-84A4-993E-581DFB7721C7}"/>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64C5D76-8B98-48AC-0440-47695B2D5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886200" y="687234"/>
            <a:ext cx="9829800" cy="681212"/>
          </a:xfrm>
          <a:prstGeom prst="rect">
            <a:avLst/>
          </a:prstGeom>
        </p:spPr>
        <p:txBody>
          <a:bodyPr wrap="square" lIns="0" tIns="0" rIns="0" bIns="0" rtlCol="0" anchor="t">
            <a:spAutoFit/>
          </a:bodyPr>
          <a:lstStyle/>
          <a:p>
            <a:pPr algn="ctr">
              <a:lnSpc>
                <a:spcPts val="4899"/>
              </a:lnSpc>
            </a:pPr>
            <a:r>
              <a:rPr lang="en-US" sz="6200" dirty="0">
                <a:solidFill>
                  <a:srgbClr val="0C45A6"/>
                </a:solidFill>
              </a:rPr>
              <a:t>RACIAL DISCRIMINATION </a:t>
            </a:r>
          </a:p>
        </p:txBody>
      </p:sp>
      <p:sp>
        <p:nvSpPr>
          <p:cNvPr id="6" name="TextBox 6"/>
          <p:cNvSpPr txBox="1"/>
          <p:nvPr/>
        </p:nvSpPr>
        <p:spPr>
          <a:xfrm>
            <a:off x="1028700" y="4273551"/>
            <a:ext cx="12153674" cy="869949"/>
          </a:xfrm>
          <a:prstGeom prst="rect">
            <a:avLst/>
          </a:prstGeom>
        </p:spPr>
        <p:txBody>
          <a:bodyPr lIns="0" tIns="0" rIns="0" bIns="0" rtlCol="0" anchor="t">
            <a:spAutoFit/>
          </a:bodyPr>
          <a:lstStyle/>
          <a:p>
            <a:pPr>
              <a:lnSpc>
                <a:spcPts val="3500"/>
              </a:lnSpc>
            </a:pPr>
            <a:r>
              <a:rPr lang="en-US" sz="2500" dirty="0">
                <a:solidFill>
                  <a:srgbClr val="0C45A6"/>
                </a:solidFill>
              </a:rPr>
              <a:t>International Convention on the Elimination of All Forms of Racial Discrimination (1996) Article 1 (1)</a:t>
            </a:r>
          </a:p>
        </p:txBody>
      </p:sp>
      <p:sp>
        <p:nvSpPr>
          <p:cNvPr id="7" name="TextBox 7"/>
          <p:cNvSpPr txBox="1"/>
          <p:nvPr/>
        </p:nvSpPr>
        <p:spPr>
          <a:xfrm>
            <a:off x="1028700" y="5095875"/>
            <a:ext cx="17332779" cy="2132379"/>
          </a:xfrm>
          <a:prstGeom prst="rect">
            <a:avLst/>
          </a:prstGeom>
        </p:spPr>
        <p:txBody>
          <a:bodyPr lIns="0" tIns="0" rIns="0" bIns="0" rtlCol="0" anchor="t">
            <a:spAutoFit/>
          </a:bodyPr>
          <a:lstStyle/>
          <a:p>
            <a:pPr algn="just">
              <a:lnSpc>
                <a:spcPts val="2800"/>
              </a:lnSpc>
              <a:spcBef>
                <a:spcPct val="0"/>
              </a:spcBef>
            </a:pPr>
            <a:endParaRPr lang="en-GB" dirty="0"/>
          </a:p>
          <a:p>
            <a:pPr algn="just">
              <a:lnSpc>
                <a:spcPts val="2800"/>
              </a:lnSpc>
              <a:spcBef>
                <a:spcPct val="0"/>
              </a:spcBef>
            </a:pPr>
            <a:r>
              <a:rPr lang="en-GB" sz="2000" dirty="0">
                <a:solidFill>
                  <a:srgbClr val="000000"/>
                </a:solidFill>
              </a:rPr>
              <a:t>[...] the term "racial discrimination" shall mean any distinction, exclusion, restriction</a:t>
            </a:r>
          </a:p>
          <a:p>
            <a:pPr algn="just">
              <a:lnSpc>
                <a:spcPts val="2800"/>
              </a:lnSpc>
              <a:spcBef>
                <a:spcPct val="0"/>
              </a:spcBef>
            </a:pPr>
            <a:r>
              <a:rPr lang="en-GB" sz="2000" dirty="0">
                <a:solidFill>
                  <a:srgbClr val="000000"/>
                </a:solidFill>
              </a:rPr>
              <a:t>or preference based on race, colour, descent, or national or ethnic origin which has the purpose or</a:t>
            </a:r>
          </a:p>
          <a:p>
            <a:pPr algn="just">
              <a:lnSpc>
                <a:spcPts val="2800"/>
              </a:lnSpc>
              <a:spcBef>
                <a:spcPct val="0"/>
              </a:spcBef>
            </a:pPr>
            <a:r>
              <a:rPr lang="en-GB" sz="2000" dirty="0">
                <a:solidFill>
                  <a:srgbClr val="000000"/>
                </a:solidFill>
              </a:rPr>
              <a:t>effect of nullifying or impairing the recognition, enjoyment or exercise, on an equal footing, of human</a:t>
            </a:r>
          </a:p>
          <a:p>
            <a:pPr algn="just">
              <a:lnSpc>
                <a:spcPts val="2800"/>
              </a:lnSpc>
              <a:spcBef>
                <a:spcPct val="0"/>
              </a:spcBef>
            </a:pPr>
            <a:r>
              <a:rPr lang="en-GB" sz="2000" dirty="0">
                <a:solidFill>
                  <a:srgbClr val="000000"/>
                </a:solidFill>
              </a:rPr>
              <a:t>rights and fundamental freedoms in the political, economic, social, cultural or any other field of public</a:t>
            </a:r>
          </a:p>
          <a:p>
            <a:pPr algn="just">
              <a:lnSpc>
                <a:spcPts val="2800"/>
              </a:lnSpc>
              <a:spcBef>
                <a:spcPct val="0"/>
              </a:spcBef>
            </a:pPr>
            <a:r>
              <a:rPr lang="en-GB" sz="2000" dirty="0">
                <a:solidFill>
                  <a:srgbClr val="000000"/>
                </a:solidFill>
              </a:rPr>
              <a:t>life.</a:t>
            </a:r>
          </a:p>
        </p:txBody>
      </p:sp>
      <p:cxnSp>
        <p:nvCxnSpPr>
          <p:cNvPr id="2" name="Straight Connector 1">
            <a:extLst>
              <a:ext uri="{FF2B5EF4-FFF2-40B4-BE49-F238E27FC236}">
                <a16:creationId xmlns:a16="http://schemas.microsoft.com/office/drawing/2014/main" id="{90B26F63-ED69-2C3D-18B5-D04A10C5BBE0}"/>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1188BAA-3435-2F6B-BA6A-24CF6777E3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24643" y="787029"/>
            <a:ext cx="13857838" cy="1807727"/>
            <a:chOff x="0" y="0"/>
            <a:chExt cx="18477118" cy="2410303"/>
          </a:xfrm>
        </p:grpSpPr>
        <p:sp>
          <p:nvSpPr>
            <p:cNvPr id="3" name="TextBox 3"/>
            <p:cNvSpPr txBox="1"/>
            <p:nvPr/>
          </p:nvSpPr>
          <p:spPr>
            <a:xfrm>
              <a:off x="0" y="-9525"/>
              <a:ext cx="18477118" cy="1255661"/>
            </a:xfrm>
            <a:prstGeom prst="rect">
              <a:avLst/>
            </a:prstGeom>
          </p:spPr>
          <p:txBody>
            <a:bodyPr lIns="0" tIns="0" rIns="0" bIns="0" rtlCol="0" anchor="t">
              <a:spAutoFit/>
            </a:bodyPr>
            <a:lstStyle/>
            <a:p>
              <a:pPr algn="ctr">
                <a:lnSpc>
                  <a:spcPts val="7435"/>
                </a:lnSpc>
              </a:pPr>
              <a:r>
                <a:rPr lang="en-US" sz="6196" dirty="0">
                  <a:solidFill>
                    <a:srgbClr val="0C45A6"/>
                  </a:solidFill>
                </a:rPr>
                <a:t>WHAT IS DISCRIMINATION? (3)</a:t>
              </a:r>
            </a:p>
          </p:txBody>
        </p:sp>
        <p:sp>
          <p:nvSpPr>
            <p:cNvPr id="4" name="AutoShape 4"/>
            <p:cNvSpPr/>
            <p:nvPr/>
          </p:nvSpPr>
          <p:spPr>
            <a:xfrm>
              <a:off x="8716157" y="2265922"/>
              <a:ext cx="1044803" cy="144381"/>
            </a:xfrm>
            <a:prstGeom prst="rect">
              <a:avLst/>
            </a:prstGeom>
            <a:solidFill>
              <a:srgbClr val="0C45A6"/>
            </a:solidFill>
          </p:spPr>
        </p:sp>
      </p:grpSp>
      <p:sp>
        <p:nvSpPr>
          <p:cNvPr id="7" name="TextBox 7"/>
          <p:cNvSpPr txBox="1"/>
          <p:nvPr/>
        </p:nvSpPr>
        <p:spPr>
          <a:xfrm>
            <a:off x="914400" y="2409548"/>
            <a:ext cx="5867400" cy="576696"/>
          </a:xfrm>
          <a:prstGeom prst="rect">
            <a:avLst/>
          </a:prstGeom>
        </p:spPr>
        <p:txBody>
          <a:bodyPr wrap="square" lIns="0" tIns="0" rIns="0" bIns="0" rtlCol="0" anchor="t">
            <a:spAutoFit/>
          </a:bodyPr>
          <a:lstStyle/>
          <a:p>
            <a:pPr algn="ctr">
              <a:lnSpc>
                <a:spcPts val="4759"/>
              </a:lnSpc>
            </a:pPr>
            <a:r>
              <a:rPr lang="en-US" sz="3399" dirty="0">
                <a:solidFill>
                  <a:srgbClr val="0C45A6"/>
                </a:solidFill>
              </a:rPr>
              <a:t>Levels of Discrimination</a:t>
            </a:r>
          </a:p>
        </p:txBody>
      </p:sp>
      <p:sp>
        <p:nvSpPr>
          <p:cNvPr id="8" name="TextBox 8"/>
          <p:cNvSpPr txBox="1"/>
          <p:nvPr/>
        </p:nvSpPr>
        <p:spPr>
          <a:xfrm>
            <a:off x="1960248" y="3370451"/>
            <a:ext cx="11961359" cy="1283970"/>
          </a:xfrm>
          <a:prstGeom prst="rect">
            <a:avLst/>
          </a:prstGeom>
        </p:spPr>
        <p:txBody>
          <a:bodyPr lIns="0" tIns="0" rIns="0" bIns="0" rtlCol="0" anchor="t">
            <a:spAutoFit/>
          </a:bodyPr>
          <a:lstStyle/>
          <a:p>
            <a:pPr>
              <a:lnSpc>
                <a:spcPts val="2800"/>
              </a:lnSpc>
            </a:pPr>
            <a:r>
              <a:rPr lang="en-US" sz="2000" b="1" dirty="0">
                <a:solidFill>
                  <a:srgbClr val="000000"/>
                </a:solidFill>
              </a:rPr>
              <a:t>Ind</a:t>
            </a:r>
            <a:r>
              <a:rPr lang="en-US" sz="2000" dirty="0">
                <a:solidFill>
                  <a:srgbClr val="000000"/>
                </a:solidFill>
              </a:rPr>
              <a:t>ividual/everyday life: Attitudes, feelings and prejudices lead to</a:t>
            </a:r>
          </a:p>
          <a:p>
            <a:pPr>
              <a:lnSpc>
                <a:spcPts val="2800"/>
              </a:lnSpc>
            </a:pPr>
            <a:r>
              <a:rPr lang="en-US" sz="2000" dirty="0">
                <a:solidFill>
                  <a:srgbClr val="000000"/>
                </a:solidFill>
              </a:rPr>
              <a:t>discriminatory statements or actions on a personal level between individuals</a:t>
            </a:r>
            <a:r>
              <a:rPr lang="en-US" sz="2000" dirty="0">
                <a:solidFill>
                  <a:srgbClr val="0C45A6"/>
                </a:solidFill>
              </a:rPr>
              <a:t>.</a:t>
            </a:r>
          </a:p>
          <a:p>
            <a:pPr algn="ctr">
              <a:lnSpc>
                <a:spcPts val="4759"/>
              </a:lnSpc>
            </a:pPr>
            <a:endParaRPr lang="en-US" sz="2000" dirty="0">
              <a:solidFill>
                <a:srgbClr val="0C45A6"/>
              </a:solidFill>
              <a:latin typeface="Canva Sans"/>
            </a:endParaRPr>
          </a:p>
        </p:txBody>
      </p:sp>
      <p:sp>
        <p:nvSpPr>
          <p:cNvPr id="9" name="TextBox 9"/>
          <p:cNvSpPr txBox="1"/>
          <p:nvPr/>
        </p:nvSpPr>
        <p:spPr>
          <a:xfrm>
            <a:off x="1960248" y="4328572"/>
            <a:ext cx="11978322" cy="2850524"/>
          </a:xfrm>
          <a:prstGeom prst="rect">
            <a:avLst/>
          </a:prstGeom>
        </p:spPr>
        <p:txBody>
          <a:bodyPr lIns="0" tIns="0" rIns="0" bIns="0" rtlCol="0" anchor="t">
            <a:spAutoFit/>
          </a:bodyPr>
          <a:lstStyle/>
          <a:p>
            <a:pPr algn="just">
              <a:lnSpc>
                <a:spcPts val="2800"/>
              </a:lnSpc>
            </a:pPr>
            <a:r>
              <a:rPr lang="en-US" sz="2000" b="1" dirty="0">
                <a:solidFill>
                  <a:srgbClr val="000000"/>
                </a:solidFill>
              </a:rPr>
              <a:t>Insti</a:t>
            </a:r>
            <a:r>
              <a:rPr lang="en-US" sz="2000" dirty="0">
                <a:solidFill>
                  <a:srgbClr val="000000"/>
                </a:solidFill>
              </a:rPr>
              <a:t>tutional</a:t>
            </a:r>
          </a:p>
          <a:p>
            <a:pPr algn="just">
              <a:lnSpc>
                <a:spcPts val="2800"/>
              </a:lnSpc>
            </a:pPr>
            <a:r>
              <a:rPr lang="en-US" sz="2000" dirty="0" err="1">
                <a:solidFill>
                  <a:srgbClr val="000000"/>
                </a:solidFill>
              </a:rPr>
              <a:t>Institutionalised</a:t>
            </a:r>
            <a:r>
              <a:rPr lang="en-US" sz="2000" dirty="0">
                <a:solidFill>
                  <a:srgbClr val="000000"/>
                </a:solidFill>
              </a:rPr>
              <a:t> processes and structural barriers, which are often invisible, lead to disadvantage.</a:t>
            </a:r>
          </a:p>
          <a:p>
            <a:pPr algn="just">
              <a:lnSpc>
                <a:spcPts val="2800"/>
              </a:lnSpc>
            </a:pPr>
            <a:endParaRPr lang="en-US" sz="2000" dirty="0">
              <a:solidFill>
                <a:srgbClr val="000000"/>
              </a:solidFill>
            </a:endParaRPr>
          </a:p>
          <a:p>
            <a:pPr algn="just">
              <a:lnSpc>
                <a:spcPts val="2800"/>
              </a:lnSpc>
            </a:pPr>
            <a:r>
              <a:rPr lang="en-US" sz="2000" dirty="0">
                <a:solidFill>
                  <a:srgbClr val="000000"/>
                </a:solidFill>
              </a:rPr>
              <a:t>Structural</a:t>
            </a:r>
          </a:p>
          <a:p>
            <a:pPr algn="just">
              <a:lnSpc>
                <a:spcPts val="2800"/>
              </a:lnSpc>
            </a:pPr>
            <a:r>
              <a:rPr lang="en-US" sz="2000" dirty="0">
                <a:solidFill>
                  <a:srgbClr val="000000"/>
                </a:solidFill>
              </a:rPr>
              <a:t>Inequalities generated by the social system with its</a:t>
            </a:r>
          </a:p>
          <a:p>
            <a:pPr algn="just">
              <a:lnSpc>
                <a:spcPts val="2800"/>
              </a:lnSpc>
            </a:pPr>
            <a:r>
              <a:rPr lang="en-US" sz="2000" dirty="0">
                <a:solidFill>
                  <a:srgbClr val="000000"/>
                </a:solidFill>
              </a:rPr>
              <a:t>norms and its political and economic structures have an impact on</a:t>
            </a:r>
          </a:p>
          <a:p>
            <a:pPr algn="just">
              <a:lnSpc>
                <a:spcPts val="2800"/>
              </a:lnSpc>
            </a:pPr>
            <a:r>
              <a:rPr lang="en-US" sz="2000" dirty="0" err="1">
                <a:solidFill>
                  <a:srgbClr val="000000"/>
                </a:solidFill>
              </a:rPr>
              <a:t>organisations</a:t>
            </a:r>
            <a:r>
              <a:rPr lang="en-US" sz="2000" dirty="0">
                <a:solidFill>
                  <a:srgbClr val="000000"/>
                </a:solidFill>
              </a:rPr>
              <a:t>, which can lead to entrenched habits, established</a:t>
            </a:r>
          </a:p>
          <a:p>
            <a:pPr algn="just">
              <a:lnSpc>
                <a:spcPts val="2800"/>
              </a:lnSpc>
            </a:pPr>
            <a:r>
              <a:rPr lang="en-US" sz="2000" dirty="0">
                <a:solidFill>
                  <a:srgbClr val="000000"/>
                </a:solidFill>
              </a:rPr>
              <a:t>action patterns.</a:t>
            </a:r>
          </a:p>
        </p:txBody>
      </p:sp>
      <p:sp>
        <p:nvSpPr>
          <p:cNvPr id="10" name="TextBox 10"/>
          <p:cNvSpPr txBox="1"/>
          <p:nvPr/>
        </p:nvSpPr>
        <p:spPr>
          <a:xfrm>
            <a:off x="1960248" y="7714501"/>
            <a:ext cx="11199336" cy="1436291"/>
          </a:xfrm>
          <a:prstGeom prst="rect">
            <a:avLst/>
          </a:prstGeom>
        </p:spPr>
        <p:txBody>
          <a:bodyPr lIns="0" tIns="0" rIns="0" bIns="0" rtlCol="0" anchor="t">
            <a:spAutoFit/>
          </a:bodyPr>
          <a:lstStyle/>
          <a:p>
            <a:pPr algn="just">
              <a:lnSpc>
                <a:spcPts val="2800"/>
              </a:lnSpc>
            </a:pPr>
            <a:r>
              <a:rPr lang="en-US" sz="2000" dirty="0">
                <a:solidFill>
                  <a:srgbClr val="000000"/>
                </a:solidFill>
              </a:rPr>
              <a:t>Discursive</a:t>
            </a:r>
          </a:p>
          <a:p>
            <a:pPr algn="just">
              <a:lnSpc>
                <a:spcPts val="2800"/>
              </a:lnSpc>
            </a:pPr>
            <a:r>
              <a:rPr lang="en-US" sz="2000" dirty="0">
                <a:solidFill>
                  <a:srgbClr val="000000"/>
                </a:solidFill>
              </a:rPr>
              <a:t>Discriminations are created by social value and norm propositions,</a:t>
            </a:r>
          </a:p>
          <a:p>
            <a:pPr algn="just">
              <a:lnSpc>
                <a:spcPts val="2800"/>
              </a:lnSpc>
            </a:pPr>
            <a:r>
              <a:rPr lang="en-US" sz="2000" dirty="0">
                <a:solidFill>
                  <a:srgbClr val="000000"/>
                </a:solidFill>
              </a:rPr>
              <a:t>the thinking and talking about "us" and the "others" in science, literature, the media, politics or in private circles.</a:t>
            </a:r>
          </a:p>
        </p:txBody>
      </p:sp>
      <p:sp>
        <p:nvSpPr>
          <p:cNvPr id="11" name="TextBox 11"/>
          <p:cNvSpPr txBox="1"/>
          <p:nvPr/>
        </p:nvSpPr>
        <p:spPr>
          <a:xfrm>
            <a:off x="10363200" y="9151128"/>
            <a:ext cx="4871807" cy="411972"/>
          </a:xfrm>
          <a:prstGeom prst="rect">
            <a:avLst/>
          </a:prstGeom>
        </p:spPr>
        <p:txBody>
          <a:bodyPr wrap="square" lIns="0" tIns="0" rIns="0" bIns="0" rtlCol="0" anchor="t">
            <a:spAutoFit/>
          </a:bodyPr>
          <a:lstStyle/>
          <a:p>
            <a:pPr>
              <a:lnSpc>
                <a:spcPts val="1680"/>
              </a:lnSpc>
            </a:pPr>
            <a:r>
              <a:rPr lang="en-US" sz="900" dirty="0">
                <a:solidFill>
                  <a:srgbClr val="000000"/>
                </a:solidFill>
              </a:rPr>
              <a:t>Source: Marcus Osei &amp; Hartmut </a:t>
            </a:r>
            <a:r>
              <a:rPr lang="en-US" sz="900" dirty="0" err="1">
                <a:solidFill>
                  <a:srgbClr val="000000"/>
                </a:solidFill>
              </a:rPr>
              <a:t>Reiners</a:t>
            </a:r>
            <a:r>
              <a:rPr lang="en-US" sz="900" dirty="0">
                <a:solidFill>
                  <a:srgbClr val="000000"/>
                </a:solidFill>
              </a:rPr>
              <a:t>, ARIC-NRW </a:t>
            </a:r>
            <a:r>
              <a:rPr lang="en-US" sz="900" dirty="0" err="1">
                <a:solidFill>
                  <a:srgbClr val="000000"/>
                </a:solidFill>
              </a:rPr>
              <a:t>e.V.</a:t>
            </a:r>
            <a:r>
              <a:rPr lang="en-US" sz="900" dirty="0">
                <a:solidFill>
                  <a:srgbClr val="000000"/>
                </a:solidFill>
              </a:rPr>
              <a:t>, Training series on anti-discrimination work for </a:t>
            </a:r>
            <a:r>
              <a:rPr lang="en-US" sz="900" dirty="0" err="1">
                <a:solidFill>
                  <a:srgbClr val="000000"/>
                </a:solidFill>
              </a:rPr>
              <a:t>Bunsverband</a:t>
            </a:r>
            <a:r>
              <a:rPr lang="en-US" sz="900" dirty="0">
                <a:solidFill>
                  <a:srgbClr val="000000"/>
                </a:solidFill>
              </a:rPr>
              <a:t> </a:t>
            </a:r>
            <a:r>
              <a:rPr lang="en-US" sz="900" dirty="0" err="1">
                <a:solidFill>
                  <a:srgbClr val="000000"/>
                </a:solidFill>
              </a:rPr>
              <a:t>Bundesverband</a:t>
            </a:r>
            <a:r>
              <a:rPr lang="en-US" sz="900" dirty="0">
                <a:solidFill>
                  <a:srgbClr val="000000"/>
                </a:solidFill>
              </a:rPr>
              <a:t> </a:t>
            </a:r>
            <a:r>
              <a:rPr lang="en-US" sz="900" dirty="0" err="1">
                <a:solidFill>
                  <a:srgbClr val="000000"/>
                </a:solidFill>
              </a:rPr>
              <a:t>Netzwerke</a:t>
            </a:r>
            <a:r>
              <a:rPr lang="en-US" sz="900" dirty="0">
                <a:solidFill>
                  <a:srgbClr val="000000"/>
                </a:solidFill>
              </a:rPr>
              <a:t> von </a:t>
            </a:r>
            <a:r>
              <a:rPr lang="en-US" sz="900" dirty="0" err="1">
                <a:solidFill>
                  <a:srgbClr val="000000"/>
                </a:solidFill>
              </a:rPr>
              <a:t>Mirgant</a:t>
            </a:r>
            <a:r>
              <a:rPr lang="en-US" sz="900" dirty="0">
                <a:solidFill>
                  <a:srgbClr val="000000"/>
                </a:solidFill>
              </a:rPr>
              <a:t>*</a:t>
            </a:r>
            <a:r>
              <a:rPr lang="en-US" sz="900" dirty="0" err="1">
                <a:solidFill>
                  <a:srgbClr val="000000"/>
                </a:solidFill>
              </a:rPr>
              <a:t>innenorganisationen</a:t>
            </a:r>
            <a:r>
              <a:rPr lang="en-US" sz="900" dirty="0">
                <a:solidFill>
                  <a:srgbClr val="000000"/>
                </a:solidFill>
              </a:rPr>
              <a:t> (</a:t>
            </a:r>
            <a:r>
              <a:rPr lang="en-US" sz="900" dirty="0" err="1">
                <a:solidFill>
                  <a:srgbClr val="000000"/>
                </a:solidFill>
              </a:rPr>
              <a:t>NeMO</a:t>
            </a:r>
            <a:r>
              <a:rPr lang="en-US" sz="900" dirty="0">
                <a:solidFill>
                  <a:srgbClr val="000000"/>
                </a:solidFill>
              </a:rPr>
              <a:t>)</a:t>
            </a:r>
          </a:p>
        </p:txBody>
      </p:sp>
      <p:cxnSp>
        <p:nvCxnSpPr>
          <p:cNvPr id="5" name="Straight Connector 4">
            <a:extLst>
              <a:ext uri="{FF2B5EF4-FFF2-40B4-BE49-F238E27FC236}">
                <a16:creationId xmlns:a16="http://schemas.microsoft.com/office/drawing/2014/main" id="{3ED27FF7-7DB4-9513-42C3-8691B0E3D1D0}"/>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6F8BAB2-ECA4-349E-F460-8B7AF63D7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9278" y="697122"/>
            <a:ext cx="12956721" cy="1997112"/>
            <a:chOff x="0" y="0"/>
            <a:chExt cx="10118074" cy="2662816"/>
          </a:xfrm>
        </p:grpSpPr>
        <p:sp>
          <p:nvSpPr>
            <p:cNvPr id="3" name="AutoShape 3"/>
            <p:cNvSpPr/>
            <p:nvPr/>
          </p:nvSpPr>
          <p:spPr>
            <a:xfrm>
              <a:off x="0" y="2537223"/>
              <a:ext cx="908843" cy="125593"/>
            </a:xfrm>
            <a:prstGeom prst="rect">
              <a:avLst/>
            </a:prstGeom>
            <a:solidFill>
              <a:srgbClr val="0C45A6"/>
            </a:solidFill>
          </p:spPr>
        </p:sp>
        <p:sp>
          <p:nvSpPr>
            <p:cNvPr id="4" name="TextBox 4"/>
            <p:cNvSpPr txBox="1"/>
            <p:nvPr/>
          </p:nvSpPr>
          <p:spPr>
            <a:xfrm>
              <a:off x="0" y="0"/>
              <a:ext cx="10118074" cy="2301827"/>
            </a:xfrm>
            <a:prstGeom prst="rect">
              <a:avLst/>
            </a:prstGeom>
          </p:spPr>
          <p:txBody>
            <a:bodyPr lIns="0" tIns="0" rIns="0" bIns="0" rtlCol="0" anchor="t">
              <a:spAutoFit/>
            </a:bodyPr>
            <a:lstStyle/>
            <a:p>
              <a:pPr>
                <a:lnSpc>
                  <a:spcPts val="4299"/>
                </a:lnSpc>
              </a:pPr>
              <a:r>
                <a:rPr lang="en-US" sz="6200" dirty="0">
                  <a:solidFill>
                    <a:srgbClr val="0C45A6"/>
                  </a:solidFill>
                </a:rPr>
                <a:t>DISCRIMINATORY GROUNDS (ACTUAL OR ASSUMED) </a:t>
              </a:r>
            </a:p>
          </p:txBody>
        </p:sp>
      </p:grpSp>
      <p:sp>
        <p:nvSpPr>
          <p:cNvPr id="5" name="TextBox 5"/>
          <p:cNvSpPr txBox="1"/>
          <p:nvPr/>
        </p:nvSpPr>
        <p:spPr>
          <a:xfrm>
            <a:off x="759279" y="3260726"/>
            <a:ext cx="14275662" cy="6104235"/>
          </a:xfrm>
          <a:prstGeom prst="rect">
            <a:avLst/>
          </a:prstGeom>
        </p:spPr>
        <p:txBody>
          <a:bodyPr lIns="0" tIns="0" rIns="0" bIns="0" rtlCol="0" anchor="t">
            <a:spAutoFit/>
          </a:bodyPr>
          <a:lstStyle/>
          <a:p>
            <a:pPr>
              <a:lnSpc>
                <a:spcPts val="2800"/>
              </a:lnSpc>
              <a:spcBef>
                <a:spcPct val="0"/>
              </a:spcBef>
            </a:pPr>
            <a:r>
              <a:rPr lang="en-US" sz="2000" dirty="0">
                <a:solidFill>
                  <a:srgbClr val="16214B"/>
                </a:solidFill>
              </a:rPr>
              <a:t>Age = young age, old age, age limits, etc.</a:t>
            </a:r>
          </a:p>
          <a:p>
            <a:pPr>
              <a:lnSpc>
                <a:spcPts val="2800"/>
              </a:lnSpc>
              <a:spcBef>
                <a:spcPct val="0"/>
              </a:spcBef>
            </a:pPr>
            <a:endParaRPr lang="en-US" sz="2000" dirty="0">
              <a:solidFill>
                <a:srgbClr val="16214B"/>
              </a:solidFill>
            </a:endParaRPr>
          </a:p>
          <a:p>
            <a:pPr>
              <a:lnSpc>
                <a:spcPts val="2800"/>
              </a:lnSpc>
              <a:spcBef>
                <a:spcPct val="0"/>
              </a:spcBef>
            </a:pPr>
            <a:r>
              <a:rPr lang="en-US" sz="2000" dirty="0">
                <a:solidFill>
                  <a:srgbClr val="16214B"/>
                </a:solidFill>
              </a:rPr>
              <a:t>Disability and chronic illness = physical impairment and</a:t>
            </a:r>
          </a:p>
          <a:p>
            <a:pPr>
              <a:lnSpc>
                <a:spcPts val="2800"/>
              </a:lnSpc>
              <a:spcBef>
                <a:spcPct val="0"/>
              </a:spcBef>
            </a:pPr>
            <a:r>
              <a:rPr lang="en-US" sz="2000" dirty="0">
                <a:solidFill>
                  <a:srgbClr val="16214B"/>
                </a:solidFill>
              </a:rPr>
              <a:t>chronic illnesses, impairments of the perceptive and expressive faculty</a:t>
            </a:r>
          </a:p>
          <a:p>
            <a:pPr>
              <a:lnSpc>
                <a:spcPts val="2800"/>
              </a:lnSpc>
              <a:spcBef>
                <a:spcPct val="0"/>
              </a:spcBef>
            </a:pPr>
            <a:r>
              <a:rPr lang="en-US" sz="2000" dirty="0">
                <a:solidFill>
                  <a:srgbClr val="16214B"/>
                </a:solidFill>
              </a:rPr>
              <a:t>expression, sensory perceptions, mental impairments, etc.</a:t>
            </a:r>
          </a:p>
          <a:p>
            <a:pPr>
              <a:lnSpc>
                <a:spcPts val="2800"/>
              </a:lnSpc>
              <a:spcBef>
                <a:spcPct val="0"/>
              </a:spcBef>
            </a:pPr>
            <a:r>
              <a:rPr lang="en-US" sz="2000" dirty="0">
                <a:solidFill>
                  <a:srgbClr val="16214B"/>
                </a:solidFill>
              </a:rPr>
              <a:t>mental impairments</a:t>
            </a:r>
          </a:p>
          <a:p>
            <a:pPr>
              <a:lnSpc>
                <a:spcPts val="2800"/>
              </a:lnSpc>
              <a:spcBef>
                <a:spcPct val="0"/>
              </a:spcBef>
            </a:pPr>
            <a:endParaRPr lang="en-US" sz="2000" dirty="0">
              <a:solidFill>
                <a:srgbClr val="16214B"/>
              </a:solidFill>
            </a:endParaRPr>
          </a:p>
          <a:p>
            <a:pPr>
              <a:lnSpc>
                <a:spcPts val="2800"/>
              </a:lnSpc>
              <a:spcBef>
                <a:spcPct val="0"/>
              </a:spcBef>
            </a:pPr>
            <a:r>
              <a:rPr lang="en-US" sz="2000" dirty="0">
                <a:solidFill>
                  <a:srgbClr val="16214B"/>
                </a:solidFill>
              </a:rPr>
              <a:t>Gender = female, male, pregnancy; transsexual, transgender,</a:t>
            </a:r>
          </a:p>
          <a:p>
            <a:pPr>
              <a:lnSpc>
                <a:spcPts val="2800"/>
              </a:lnSpc>
              <a:spcBef>
                <a:spcPct val="0"/>
              </a:spcBef>
            </a:pPr>
            <a:r>
              <a:rPr lang="en-US" sz="2000" dirty="0" err="1">
                <a:solidFill>
                  <a:srgbClr val="16214B"/>
                </a:solidFill>
              </a:rPr>
              <a:t>transident</a:t>
            </a:r>
            <a:r>
              <a:rPr lang="en-US" sz="2000" dirty="0">
                <a:solidFill>
                  <a:srgbClr val="16214B"/>
                </a:solidFill>
              </a:rPr>
              <a:t>, intersex, etc. </a:t>
            </a:r>
          </a:p>
          <a:p>
            <a:pPr>
              <a:lnSpc>
                <a:spcPts val="2800"/>
              </a:lnSpc>
              <a:spcBef>
                <a:spcPct val="0"/>
              </a:spcBef>
            </a:pPr>
            <a:r>
              <a:rPr lang="en-US" sz="2000" dirty="0">
                <a:solidFill>
                  <a:srgbClr val="16214B"/>
                </a:solidFill>
              </a:rPr>
              <a:t>Nationality and ethnicity = ethnic affiliation/attribution,</a:t>
            </a:r>
          </a:p>
          <a:p>
            <a:pPr>
              <a:lnSpc>
                <a:spcPts val="2800"/>
              </a:lnSpc>
              <a:spcBef>
                <a:spcPct val="0"/>
              </a:spcBef>
            </a:pPr>
            <a:r>
              <a:rPr lang="en-US" sz="2000" dirty="0">
                <a:solidFill>
                  <a:srgbClr val="16214B"/>
                </a:solidFill>
              </a:rPr>
              <a:t>origin, external appearance, skin </a:t>
            </a:r>
            <a:r>
              <a:rPr lang="en-US" sz="2000" dirty="0" err="1">
                <a:solidFill>
                  <a:srgbClr val="16214B"/>
                </a:solidFill>
              </a:rPr>
              <a:t>colour</a:t>
            </a:r>
            <a:r>
              <a:rPr lang="en-US" sz="2000" dirty="0">
                <a:solidFill>
                  <a:srgbClr val="16214B"/>
                </a:solidFill>
              </a:rPr>
              <a:t>, language, name, migration history,</a:t>
            </a:r>
          </a:p>
          <a:p>
            <a:pPr>
              <a:lnSpc>
                <a:spcPts val="2800"/>
              </a:lnSpc>
              <a:spcBef>
                <a:spcPct val="0"/>
              </a:spcBef>
            </a:pPr>
            <a:r>
              <a:rPr lang="en-US" sz="2000" dirty="0">
                <a:solidFill>
                  <a:srgbClr val="16214B"/>
                </a:solidFill>
              </a:rPr>
              <a:t>migration background, etc.</a:t>
            </a:r>
          </a:p>
          <a:p>
            <a:pPr>
              <a:lnSpc>
                <a:spcPts val="2800"/>
              </a:lnSpc>
              <a:spcBef>
                <a:spcPct val="0"/>
              </a:spcBef>
            </a:pPr>
            <a:endParaRPr lang="en-US" sz="2000" dirty="0">
              <a:solidFill>
                <a:srgbClr val="16214B"/>
              </a:solidFill>
            </a:endParaRPr>
          </a:p>
          <a:p>
            <a:pPr>
              <a:lnSpc>
                <a:spcPts val="2800"/>
              </a:lnSpc>
              <a:spcBef>
                <a:spcPct val="0"/>
              </a:spcBef>
            </a:pPr>
            <a:r>
              <a:rPr lang="en-US" sz="2000" dirty="0">
                <a:solidFill>
                  <a:srgbClr val="16214B"/>
                </a:solidFill>
              </a:rPr>
              <a:t>Religion or world view = religious affiliation, membership of a</a:t>
            </a:r>
          </a:p>
          <a:p>
            <a:pPr>
              <a:lnSpc>
                <a:spcPts val="2800"/>
              </a:lnSpc>
              <a:spcBef>
                <a:spcPct val="0"/>
              </a:spcBef>
            </a:pPr>
            <a:r>
              <a:rPr lang="en-US" sz="2000" dirty="0">
                <a:solidFill>
                  <a:srgbClr val="16214B"/>
                </a:solidFill>
              </a:rPr>
              <a:t>worldview, denomination, atheism</a:t>
            </a:r>
          </a:p>
          <a:p>
            <a:pPr>
              <a:lnSpc>
                <a:spcPts val="2800"/>
              </a:lnSpc>
              <a:spcBef>
                <a:spcPct val="0"/>
              </a:spcBef>
            </a:pPr>
            <a:endParaRPr lang="en-US" sz="2000" dirty="0">
              <a:solidFill>
                <a:srgbClr val="16214B"/>
              </a:solidFill>
            </a:endParaRPr>
          </a:p>
          <a:p>
            <a:pPr>
              <a:lnSpc>
                <a:spcPts val="2800"/>
              </a:lnSpc>
              <a:spcBef>
                <a:spcPct val="0"/>
              </a:spcBef>
            </a:pPr>
            <a:r>
              <a:rPr lang="en-US" sz="2000" dirty="0">
                <a:solidFill>
                  <a:srgbClr val="16214B"/>
                </a:solidFill>
              </a:rPr>
              <a:t>Sexual identity = gay, lesbian, bisexual, etc.</a:t>
            </a:r>
          </a:p>
        </p:txBody>
      </p:sp>
      <p:sp>
        <p:nvSpPr>
          <p:cNvPr id="7" name="TextBox 7"/>
          <p:cNvSpPr txBox="1"/>
          <p:nvPr/>
        </p:nvSpPr>
        <p:spPr>
          <a:xfrm>
            <a:off x="6248400" y="9400921"/>
            <a:ext cx="8933679" cy="193964"/>
          </a:xfrm>
          <a:prstGeom prst="rect">
            <a:avLst/>
          </a:prstGeom>
        </p:spPr>
        <p:txBody>
          <a:bodyPr lIns="0" tIns="0" rIns="0" bIns="0" rtlCol="0" anchor="t">
            <a:spAutoFit/>
          </a:bodyPr>
          <a:lstStyle/>
          <a:p>
            <a:pPr>
              <a:lnSpc>
                <a:spcPts val="1680"/>
              </a:lnSpc>
            </a:pPr>
            <a:r>
              <a:rPr lang="en-US" sz="900" dirty="0">
                <a:solidFill>
                  <a:srgbClr val="000000"/>
                </a:solidFill>
              </a:rPr>
              <a:t>Source: Marcus Osei &amp; Hartmut </a:t>
            </a:r>
            <a:r>
              <a:rPr lang="en-US" sz="900" dirty="0" err="1">
                <a:solidFill>
                  <a:srgbClr val="000000"/>
                </a:solidFill>
              </a:rPr>
              <a:t>Reiners</a:t>
            </a:r>
            <a:r>
              <a:rPr lang="en-US" sz="900" dirty="0">
                <a:solidFill>
                  <a:srgbClr val="000000"/>
                </a:solidFill>
              </a:rPr>
              <a:t>, ARIC-NRW </a:t>
            </a:r>
            <a:r>
              <a:rPr lang="en-US" sz="900" dirty="0" err="1">
                <a:solidFill>
                  <a:srgbClr val="000000"/>
                </a:solidFill>
              </a:rPr>
              <a:t>e.V.</a:t>
            </a:r>
            <a:r>
              <a:rPr lang="en-US" sz="900" dirty="0">
                <a:solidFill>
                  <a:srgbClr val="000000"/>
                </a:solidFill>
              </a:rPr>
              <a:t>, Training series on anti-discrimination work for </a:t>
            </a:r>
            <a:r>
              <a:rPr lang="en-US" sz="900" dirty="0" err="1">
                <a:solidFill>
                  <a:srgbClr val="000000"/>
                </a:solidFill>
              </a:rPr>
              <a:t>Bunsverband</a:t>
            </a:r>
            <a:r>
              <a:rPr lang="en-US" sz="900" dirty="0">
                <a:solidFill>
                  <a:srgbClr val="000000"/>
                </a:solidFill>
              </a:rPr>
              <a:t> </a:t>
            </a:r>
            <a:r>
              <a:rPr lang="en-US" sz="900" dirty="0" err="1">
                <a:solidFill>
                  <a:srgbClr val="000000"/>
                </a:solidFill>
              </a:rPr>
              <a:t>Bundesverband</a:t>
            </a:r>
            <a:r>
              <a:rPr lang="en-US" sz="900" dirty="0">
                <a:solidFill>
                  <a:srgbClr val="000000"/>
                </a:solidFill>
              </a:rPr>
              <a:t> </a:t>
            </a:r>
            <a:r>
              <a:rPr lang="en-US" sz="900" dirty="0" err="1">
                <a:solidFill>
                  <a:srgbClr val="000000"/>
                </a:solidFill>
              </a:rPr>
              <a:t>Netzwerke</a:t>
            </a:r>
            <a:r>
              <a:rPr lang="en-US" sz="900" dirty="0">
                <a:solidFill>
                  <a:srgbClr val="000000"/>
                </a:solidFill>
              </a:rPr>
              <a:t> von </a:t>
            </a:r>
            <a:r>
              <a:rPr lang="en-US" sz="900" dirty="0" err="1">
                <a:solidFill>
                  <a:srgbClr val="000000"/>
                </a:solidFill>
              </a:rPr>
              <a:t>Mirgant</a:t>
            </a:r>
            <a:r>
              <a:rPr lang="en-US" sz="900" dirty="0">
                <a:solidFill>
                  <a:srgbClr val="000000"/>
                </a:solidFill>
              </a:rPr>
              <a:t>*</a:t>
            </a:r>
            <a:r>
              <a:rPr lang="en-US" sz="900" dirty="0" err="1">
                <a:solidFill>
                  <a:srgbClr val="000000"/>
                </a:solidFill>
              </a:rPr>
              <a:t>innenorganisationen</a:t>
            </a:r>
            <a:r>
              <a:rPr lang="en-US" sz="900" dirty="0">
                <a:solidFill>
                  <a:srgbClr val="000000"/>
                </a:solidFill>
              </a:rPr>
              <a:t> (</a:t>
            </a:r>
            <a:r>
              <a:rPr lang="en-US" sz="900" dirty="0" err="1">
                <a:solidFill>
                  <a:srgbClr val="000000"/>
                </a:solidFill>
              </a:rPr>
              <a:t>NeMO</a:t>
            </a:r>
            <a:r>
              <a:rPr lang="en-US" sz="900" dirty="0">
                <a:solidFill>
                  <a:srgbClr val="000000"/>
                </a:solidFill>
              </a:rPr>
              <a:t>)</a:t>
            </a:r>
          </a:p>
        </p:txBody>
      </p:sp>
      <p:cxnSp>
        <p:nvCxnSpPr>
          <p:cNvPr id="8" name="Straight Connector 7">
            <a:extLst>
              <a:ext uri="{FF2B5EF4-FFF2-40B4-BE49-F238E27FC236}">
                <a16:creationId xmlns:a16="http://schemas.microsoft.com/office/drawing/2014/main" id="{926ACC32-060A-71CC-BEDC-F8AD4F8F5CEB}"/>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751E408-4093-D8C6-7A51-DBD8AD887E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85492" y="880064"/>
            <a:ext cx="13105981" cy="2582827"/>
            <a:chOff x="0" y="103271"/>
            <a:chExt cx="17474642" cy="3443769"/>
          </a:xfrm>
        </p:grpSpPr>
        <p:sp>
          <p:nvSpPr>
            <p:cNvPr id="3" name="TextBox 3"/>
            <p:cNvSpPr txBox="1"/>
            <p:nvPr/>
          </p:nvSpPr>
          <p:spPr>
            <a:xfrm>
              <a:off x="0" y="103271"/>
              <a:ext cx="17474642" cy="985227"/>
            </a:xfrm>
            <a:prstGeom prst="rect">
              <a:avLst/>
            </a:prstGeom>
          </p:spPr>
          <p:txBody>
            <a:bodyPr lIns="0" tIns="0" rIns="0" bIns="0" rtlCol="0" anchor="t">
              <a:spAutoFit/>
            </a:bodyPr>
            <a:lstStyle/>
            <a:p>
              <a:pPr algn="ctr">
                <a:lnSpc>
                  <a:spcPts val="5472"/>
                </a:lnSpc>
              </a:pPr>
              <a:r>
                <a:rPr lang="en-US" sz="6200" dirty="0">
                  <a:solidFill>
                    <a:srgbClr val="0C45A6"/>
                  </a:solidFill>
                </a:rPr>
                <a:t>STRUCTUAL DISCRIMINATION</a:t>
              </a:r>
            </a:p>
          </p:txBody>
        </p:sp>
        <p:sp>
          <p:nvSpPr>
            <p:cNvPr id="4" name="AutoShape 4"/>
            <p:cNvSpPr/>
            <p:nvPr/>
          </p:nvSpPr>
          <p:spPr>
            <a:xfrm>
              <a:off x="8243262" y="1972604"/>
              <a:ext cx="988118" cy="136547"/>
            </a:xfrm>
            <a:prstGeom prst="rect">
              <a:avLst/>
            </a:prstGeom>
            <a:solidFill>
              <a:srgbClr val="0C45A6"/>
            </a:solidFill>
          </p:spPr>
        </p:sp>
        <p:sp>
          <p:nvSpPr>
            <p:cNvPr id="5" name="TextBox 5"/>
            <p:cNvSpPr txBox="1"/>
            <p:nvPr/>
          </p:nvSpPr>
          <p:spPr>
            <a:xfrm>
              <a:off x="0" y="3002327"/>
              <a:ext cx="17474642" cy="544713"/>
            </a:xfrm>
            <a:prstGeom prst="rect">
              <a:avLst/>
            </a:prstGeom>
          </p:spPr>
          <p:txBody>
            <a:bodyPr lIns="0" tIns="0" rIns="0" bIns="0" rtlCol="0" anchor="t">
              <a:spAutoFit/>
            </a:bodyPr>
            <a:lstStyle/>
            <a:p>
              <a:pPr>
                <a:lnSpc>
                  <a:spcPts val="3544"/>
                </a:lnSpc>
              </a:pPr>
              <a:endParaRPr/>
            </a:p>
          </p:txBody>
        </p:sp>
      </p:grpSp>
      <p:pic>
        <p:nvPicPr>
          <p:cNvPr id="7" name="Picture 7"/>
          <p:cNvPicPr>
            <a:picLocks noChangeAspect="1"/>
          </p:cNvPicPr>
          <p:nvPr/>
        </p:nvPicPr>
        <p:blipFill>
          <a:blip r:embed="rId2"/>
          <a:srcRect l="112" r="112"/>
          <a:stretch>
            <a:fillRect/>
          </a:stretch>
        </p:blipFill>
        <p:spPr>
          <a:xfrm>
            <a:off x="10935674" y="3196072"/>
            <a:ext cx="5184953" cy="5107178"/>
          </a:xfrm>
          <a:prstGeom prst="rect">
            <a:avLst/>
          </a:prstGeom>
        </p:spPr>
      </p:pic>
      <p:sp>
        <p:nvSpPr>
          <p:cNvPr id="8" name="TextBox 8"/>
          <p:cNvSpPr txBox="1"/>
          <p:nvPr/>
        </p:nvSpPr>
        <p:spPr>
          <a:xfrm>
            <a:off x="587829" y="2437266"/>
            <a:ext cx="8855393" cy="1773306"/>
          </a:xfrm>
          <a:prstGeom prst="rect">
            <a:avLst/>
          </a:prstGeom>
        </p:spPr>
        <p:txBody>
          <a:bodyPr lIns="0" tIns="0" rIns="0" bIns="0" rtlCol="0" anchor="t">
            <a:spAutoFit/>
          </a:bodyPr>
          <a:lstStyle/>
          <a:p>
            <a:pPr>
              <a:lnSpc>
                <a:spcPts val="2800"/>
              </a:lnSpc>
              <a:spcBef>
                <a:spcPct val="0"/>
              </a:spcBef>
            </a:pPr>
            <a:r>
              <a:rPr lang="en-US" sz="2000" dirty="0">
                <a:solidFill>
                  <a:srgbClr val="000000"/>
                </a:solidFill>
              </a:rPr>
              <a:t>Structural</a:t>
            </a:r>
          </a:p>
          <a:p>
            <a:pPr>
              <a:lnSpc>
                <a:spcPts val="2800"/>
              </a:lnSpc>
              <a:spcBef>
                <a:spcPct val="0"/>
              </a:spcBef>
            </a:pPr>
            <a:r>
              <a:rPr lang="en-US" sz="2000" dirty="0">
                <a:solidFill>
                  <a:srgbClr val="000000"/>
                </a:solidFill>
              </a:rPr>
              <a:t>Inequalities generated by the social system with its</a:t>
            </a:r>
          </a:p>
          <a:p>
            <a:pPr>
              <a:lnSpc>
                <a:spcPts val="2800"/>
              </a:lnSpc>
              <a:spcBef>
                <a:spcPct val="0"/>
              </a:spcBef>
            </a:pPr>
            <a:r>
              <a:rPr lang="en-US" sz="2000" dirty="0">
                <a:solidFill>
                  <a:srgbClr val="000000"/>
                </a:solidFill>
              </a:rPr>
              <a:t>norms and its political and economic structures have an impact on</a:t>
            </a:r>
          </a:p>
          <a:p>
            <a:pPr>
              <a:lnSpc>
                <a:spcPts val="2800"/>
              </a:lnSpc>
              <a:spcBef>
                <a:spcPct val="0"/>
              </a:spcBef>
            </a:pPr>
            <a:r>
              <a:rPr lang="en-US" sz="2000" dirty="0" err="1">
                <a:solidFill>
                  <a:srgbClr val="000000"/>
                </a:solidFill>
              </a:rPr>
              <a:t>organisations</a:t>
            </a:r>
            <a:r>
              <a:rPr lang="en-US" sz="2000" dirty="0">
                <a:solidFill>
                  <a:srgbClr val="000000"/>
                </a:solidFill>
              </a:rPr>
              <a:t>, which can lead to entrenched habits, established</a:t>
            </a:r>
          </a:p>
          <a:p>
            <a:pPr>
              <a:lnSpc>
                <a:spcPts val="2800"/>
              </a:lnSpc>
              <a:spcBef>
                <a:spcPct val="0"/>
              </a:spcBef>
            </a:pPr>
            <a:r>
              <a:rPr lang="en-US" sz="2000" dirty="0">
                <a:solidFill>
                  <a:srgbClr val="000000"/>
                </a:solidFill>
              </a:rPr>
              <a:t>action patterns.</a:t>
            </a:r>
          </a:p>
        </p:txBody>
      </p:sp>
      <p:sp>
        <p:nvSpPr>
          <p:cNvPr id="9" name="TextBox 9"/>
          <p:cNvSpPr txBox="1"/>
          <p:nvPr/>
        </p:nvSpPr>
        <p:spPr>
          <a:xfrm>
            <a:off x="587829" y="4354058"/>
            <a:ext cx="8409214" cy="6380607"/>
          </a:xfrm>
          <a:prstGeom prst="rect">
            <a:avLst/>
          </a:prstGeom>
        </p:spPr>
        <p:txBody>
          <a:bodyPr lIns="0" tIns="0" rIns="0" bIns="0" rtlCol="0" anchor="t">
            <a:spAutoFit/>
          </a:bodyPr>
          <a:lstStyle/>
          <a:p>
            <a:pPr>
              <a:lnSpc>
                <a:spcPts val="2419"/>
              </a:lnSpc>
            </a:pPr>
            <a:endParaRPr dirty="0"/>
          </a:p>
          <a:p>
            <a:pPr>
              <a:lnSpc>
                <a:spcPts val="2419"/>
              </a:lnSpc>
            </a:pPr>
            <a:r>
              <a:rPr lang="en-US" sz="1728" b="1" dirty="0">
                <a:solidFill>
                  <a:srgbClr val="000000"/>
                </a:solidFill>
              </a:rPr>
              <a:t>A very important concept is Social Justice</a:t>
            </a:r>
          </a:p>
          <a:p>
            <a:pPr>
              <a:lnSpc>
                <a:spcPts val="2419"/>
              </a:lnSpc>
            </a:pPr>
            <a:r>
              <a:rPr lang="en-US" sz="1728" dirty="0">
                <a:solidFill>
                  <a:srgbClr val="000000"/>
                </a:solidFill>
              </a:rPr>
              <a:t>"The term social justice refers to a specific way of thinking about justice that simultaneously considers the distribution, recognition, empowerment and </a:t>
            </a:r>
            <a:r>
              <a:rPr lang="en-US" sz="1728" dirty="0" err="1">
                <a:solidFill>
                  <a:srgbClr val="000000"/>
                </a:solidFill>
              </a:rPr>
              <a:t>realisation</a:t>
            </a:r>
            <a:r>
              <a:rPr lang="en-US" sz="1728" dirty="0">
                <a:solidFill>
                  <a:srgbClr val="000000"/>
                </a:solidFill>
              </a:rPr>
              <a:t> of rights." (p. 24 Leah Carola </a:t>
            </a:r>
            <a:r>
              <a:rPr lang="en-US" sz="1728" dirty="0" err="1">
                <a:solidFill>
                  <a:srgbClr val="000000"/>
                </a:solidFill>
              </a:rPr>
              <a:t>Czollek</a:t>
            </a:r>
            <a:r>
              <a:rPr lang="en-US" sz="1728" dirty="0">
                <a:solidFill>
                  <a:srgbClr val="000000"/>
                </a:solidFill>
              </a:rPr>
              <a:t> et al., </a:t>
            </a:r>
            <a:r>
              <a:rPr lang="en-US" sz="1728" dirty="0" err="1">
                <a:solidFill>
                  <a:srgbClr val="000000"/>
                </a:solidFill>
              </a:rPr>
              <a:t>Praxishandbuch</a:t>
            </a:r>
            <a:endParaRPr lang="en-US" sz="1728" dirty="0">
              <a:solidFill>
                <a:srgbClr val="000000"/>
              </a:solidFill>
            </a:endParaRPr>
          </a:p>
          <a:p>
            <a:pPr>
              <a:lnSpc>
                <a:spcPts val="2419"/>
              </a:lnSpc>
            </a:pPr>
            <a:r>
              <a:rPr lang="en-US" sz="1728" dirty="0">
                <a:solidFill>
                  <a:srgbClr val="000000"/>
                </a:solidFill>
              </a:rPr>
              <a:t>Social Justice und Diversity </a:t>
            </a:r>
            <a:r>
              <a:rPr lang="en-US" sz="1728" dirty="0" err="1">
                <a:solidFill>
                  <a:srgbClr val="000000"/>
                </a:solidFill>
              </a:rPr>
              <a:t>Theorien</a:t>
            </a:r>
            <a:r>
              <a:rPr lang="en-US" sz="1728" dirty="0">
                <a:solidFill>
                  <a:srgbClr val="000000"/>
                </a:solidFill>
              </a:rPr>
              <a:t>, Training, </a:t>
            </a:r>
            <a:r>
              <a:rPr lang="en-US" sz="1728" dirty="0" err="1">
                <a:solidFill>
                  <a:srgbClr val="000000"/>
                </a:solidFill>
              </a:rPr>
              <a:t>Methoden</a:t>
            </a:r>
            <a:r>
              <a:rPr lang="en-US" sz="1728" dirty="0">
                <a:solidFill>
                  <a:srgbClr val="000000"/>
                </a:solidFill>
              </a:rPr>
              <a:t>, </a:t>
            </a:r>
            <a:r>
              <a:rPr lang="en-US" sz="1728" dirty="0" err="1">
                <a:solidFill>
                  <a:srgbClr val="000000"/>
                </a:solidFill>
              </a:rPr>
              <a:t>Übungen</a:t>
            </a:r>
            <a:endParaRPr lang="en-US" sz="1728" dirty="0">
              <a:solidFill>
                <a:srgbClr val="000000"/>
              </a:solidFill>
            </a:endParaRPr>
          </a:p>
          <a:p>
            <a:pPr>
              <a:lnSpc>
                <a:spcPts val="2419"/>
              </a:lnSpc>
            </a:pPr>
            <a:r>
              <a:rPr lang="en-US" sz="1728" dirty="0">
                <a:solidFill>
                  <a:srgbClr val="000000"/>
                </a:solidFill>
              </a:rPr>
              <a:t>2., </a:t>
            </a:r>
            <a:r>
              <a:rPr lang="en-US" sz="1728" dirty="0" err="1">
                <a:solidFill>
                  <a:srgbClr val="000000"/>
                </a:solidFill>
              </a:rPr>
              <a:t>vollständig</a:t>
            </a:r>
            <a:r>
              <a:rPr lang="en-US" sz="1728" dirty="0">
                <a:solidFill>
                  <a:srgbClr val="000000"/>
                </a:solidFill>
              </a:rPr>
              <a:t> </a:t>
            </a:r>
            <a:r>
              <a:rPr lang="en-US" sz="1728" dirty="0" err="1">
                <a:solidFill>
                  <a:srgbClr val="000000"/>
                </a:solidFill>
              </a:rPr>
              <a:t>überarbeitete</a:t>
            </a:r>
            <a:r>
              <a:rPr lang="en-US" sz="1728" dirty="0">
                <a:solidFill>
                  <a:srgbClr val="000000"/>
                </a:solidFill>
              </a:rPr>
              <a:t> und </a:t>
            </a:r>
            <a:r>
              <a:rPr lang="en-US" sz="1728" dirty="0" err="1">
                <a:solidFill>
                  <a:srgbClr val="000000"/>
                </a:solidFill>
              </a:rPr>
              <a:t>erweiterte</a:t>
            </a:r>
            <a:r>
              <a:rPr lang="en-US" sz="1728" dirty="0">
                <a:solidFill>
                  <a:srgbClr val="000000"/>
                </a:solidFill>
              </a:rPr>
              <a:t> </a:t>
            </a:r>
            <a:r>
              <a:rPr lang="en-US" sz="1728" dirty="0" err="1">
                <a:solidFill>
                  <a:srgbClr val="000000"/>
                </a:solidFill>
              </a:rPr>
              <a:t>Auflage</a:t>
            </a:r>
            <a:r>
              <a:rPr lang="en-US" sz="1728" dirty="0">
                <a:solidFill>
                  <a:srgbClr val="000000"/>
                </a:solidFill>
              </a:rPr>
              <a:t>, 2019 </a:t>
            </a:r>
            <a:r>
              <a:rPr lang="en-US" sz="1728" dirty="0" err="1">
                <a:solidFill>
                  <a:srgbClr val="000000"/>
                </a:solidFill>
              </a:rPr>
              <a:t>Beltz</a:t>
            </a:r>
            <a:r>
              <a:rPr lang="en-US" sz="1728" dirty="0">
                <a:solidFill>
                  <a:srgbClr val="000000"/>
                </a:solidFill>
              </a:rPr>
              <a:t> </a:t>
            </a:r>
            <a:r>
              <a:rPr lang="en-US" sz="1728" dirty="0" err="1">
                <a:solidFill>
                  <a:srgbClr val="000000"/>
                </a:solidFill>
              </a:rPr>
              <a:t>Juventa</a:t>
            </a:r>
            <a:r>
              <a:rPr lang="en-US" sz="1728" dirty="0">
                <a:solidFill>
                  <a:srgbClr val="000000"/>
                </a:solidFill>
              </a:rPr>
              <a:t>) </a:t>
            </a:r>
          </a:p>
          <a:p>
            <a:pPr>
              <a:lnSpc>
                <a:spcPts val="2419"/>
              </a:lnSpc>
            </a:pPr>
            <a:endParaRPr lang="en-US" sz="1728" dirty="0">
              <a:solidFill>
                <a:srgbClr val="000000"/>
              </a:solidFill>
            </a:endParaRPr>
          </a:p>
          <a:p>
            <a:pPr>
              <a:lnSpc>
                <a:spcPts val="2419"/>
              </a:lnSpc>
            </a:pPr>
            <a:r>
              <a:rPr lang="en-US" sz="1728" b="1" dirty="0">
                <a:solidFill>
                  <a:srgbClr val="000000"/>
                </a:solidFill>
              </a:rPr>
              <a:t>Suggested Authors: </a:t>
            </a:r>
          </a:p>
          <a:p>
            <a:pPr>
              <a:lnSpc>
                <a:spcPts val="2419"/>
              </a:lnSpc>
            </a:pPr>
            <a:endParaRPr lang="en-US" sz="1728" dirty="0">
              <a:solidFill>
                <a:srgbClr val="000000"/>
              </a:solidFill>
            </a:endParaRPr>
          </a:p>
          <a:p>
            <a:pPr>
              <a:lnSpc>
                <a:spcPts val="2419"/>
              </a:lnSpc>
            </a:pPr>
            <a:r>
              <a:rPr lang="en-US" sz="1728" dirty="0">
                <a:solidFill>
                  <a:srgbClr val="000000"/>
                </a:solidFill>
              </a:rPr>
              <a:t>Leah Carola </a:t>
            </a:r>
            <a:r>
              <a:rPr lang="en-US" sz="1728" dirty="0" err="1">
                <a:solidFill>
                  <a:srgbClr val="000000"/>
                </a:solidFill>
              </a:rPr>
              <a:t>Czollek</a:t>
            </a:r>
            <a:r>
              <a:rPr lang="en-US" sz="1728" dirty="0">
                <a:solidFill>
                  <a:srgbClr val="000000"/>
                </a:solidFill>
              </a:rPr>
              <a:t> et al., </a:t>
            </a:r>
            <a:r>
              <a:rPr lang="en-US" sz="1728" dirty="0" err="1">
                <a:solidFill>
                  <a:srgbClr val="000000"/>
                </a:solidFill>
              </a:rPr>
              <a:t>Praxishandbuch</a:t>
            </a:r>
            <a:endParaRPr lang="en-US" sz="1728" dirty="0">
              <a:solidFill>
                <a:srgbClr val="000000"/>
              </a:solidFill>
            </a:endParaRPr>
          </a:p>
          <a:p>
            <a:pPr>
              <a:lnSpc>
                <a:spcPts val="2419"/>
              </a:lnSpc>
            </a:pPr>
            <a:r>
              <a:rPr lang="en-US" sz="1728" dirty="0">
                <a:solidFill>
                  <a:srgbClr val="000000"/>
                </a:solidFill>
              </a:rPr>
              <a:t>Social Justice und Diversity </a:t>
            </a:r>
            <a:r>
              <a:rPr lang="en-US" sz="1728" dirty="0" err="1">
                <a:solidFill>
                  <a:srgbClr val="000000"/>
                </a:solidFill>
              </a:rPr>
              <a:t>Theorien</a:t>
            </a:r>
            <a:r>
              <a:rPr lang="en-US" sz="1728" dirty="0">
                <a:solidFill>
                  <a:srgbClr val="000000"/>
                </a:solidFill>
              </a:rPr>
              <a:t>, Training, </a:t>
            </a:r>
            <a:r>
              <a:rPr lang="en-US" sz="1728" dirty="0" err="1">
                <a:solidFill>
                  <a:srgbClr val="000000"/>
                </a:solidFill>
              </a:rPr>
              <a:t>Methoden</a:t>
            </a:r>
            <a:endParaRPr lang="en-US" sz="1728" dirty="0">
              <a:solidFill>
                <a:srgbClr val="000000"/>
              </a:solidFill>
            </a:endParaRPr>
          </a:p>
          <a:p>
            <a:pPr>
              <a:lnSpc>
                <a:spcPts val="2419"/>
              </a:lnSpc>
            </a:pPr>
            <a:endParaRPr lang="en-US" sz="1728" dirty="0">
              <a:solidFill>
                <a:srgbClr val="000000"/>
              </a:solidFill>
            </a:endParaRPr>
          </a:p>
          <a:p>
            <a:pPr>
              <a:lnSpc>
                <a:spcPts val="2419"/>
              </a:lnSpc>
            </a:pPr>
            <a:r>
              <a:rPr lang="en-US" sz="1728" dirty="0">
                <a:solidFill>
                  <a:srgbClr val="000000"/>
                </a:solidFill>
              </a:rPr>
              <a:t>Iris Marion Young, Book Justice and the Politics of Difference</a:t>
            </a:r>
          </a:p>
          <a:p>
            <a:pPr>
              <a:lnSpc>
                <a:spcPts val="2419"/>
              </a:lnSpc>
            </a:pPr>
            <a:endParaRPr lang="en-US" sz="1728" dirty="0">
              <a:solidFill>
                <a:srgbClr val="000000"/>
              </a:solidFill>
            </a:endParaRPr>
          </a:p>
          <a:p>
            <a:pPr>
              <a:lnSpc>
                <a:spcPts val="2419"/>
              </a:lnSpc>
            </a:pPr>
            <a:r>
              <a:rPr lang="en-US" sz="1728" dirty="0">
                <a:solidFill>
                  <a:srgbClr val="000000"/>
                </a:solidFill>
              </a:rPr>
              <a:t>Hannah Arendt, Essay We Refugees as well as other Publications</a:t>
            </a:r>
          </a:p>
          <a:p>
            <a:pPr>
              <a:lnSpc>
                <a:spcPts val="2419"/>
              </a:lnSpc>
            </a:pPr>
            <a:endParaRPr lang="en-US" sz="1728" dirty="0">
              <a:solidFill>
                <a:srgbClr val="000000"/>
              </a:solidFill>
              <a:latin typeface="Montserrat" panose="00000500000000000000" pitchFamily="2" charset="0"/>
            </a:endParaRPr>
          </a:p>
          <a:p>
            <a:pPr>
              <a:lnSpc>
                <a:spcPts val="2419"/>
              </a:lnSpc>
            </a:pPr>
            <a:endParaRPr lang="en-US" sz="1728" dirty="0">
              <a:solidFill>
                <a:srgbClr val="000000"/>
              </a:solidFill>
              <a:latin typeface="Montserrat" panose="00000500000000000000" pitchFamily="2" charset="0"/>
            </a:endParaRPr>
          </a:p>
          <a:p>
            <a:pPr>
              <a:lnSpc>
                <a:spcPts val="2419"/>
              </a:lnSpc>
            </a:pPr>
            <a:endParaRPr lang="en-US" sz="1728" dirty="0">
              <a:solidFill>
                <a:srgbClr val="000000"/>
              </a:solidFill>
              <a:latin typeface="Montserrat" panose="00000500000000000000" pitchFamily="2" charset="0"/>
            </a:endParaRPr>
          </a:p>
          <a:p>
            <a:pPr>
              <a:lnSpc>
                <a:spcPts val="2419"/>
              </a:lnSpc>
            </a:pPr>
            <a:endParaRPr lang="en-US" sz="1728" dirty="0">
              <a:solidFill>
                <a:srgbClr val="000000"/>
              </a:solidFill>
              <a:latin typeface="Montserrat" panose="00000500000000000000" pitchFamily="2" charset="0"/>
            </a:endParaRPr>
          </a:p>
          <a:p>
            <a:pPr>
              <a:lnSpc>
                <a:spcPts val="2419"/>
              </a:lnSpc>
            </a:pPr>
            <a:endParaRPr lang="en-US" sz="1728" dirty="0">
              <a:solidFill>
                <a:srgbClr val="000000"/>
              </a:solidFill>
              <a:latin typeface="Montserrat" panose="00000500000000000000" pitchFamily="2" charset="0"/>
            </a:endParaRPr>
          </a:p>
        </p:txBody>
      </p:sp>
      <p:sp>
        <p:nvSpPr>
          <p:cNvPr id="10" name="TextBox 10"/>
          <p:cNvSpPr txBox="1"/>
          <p:nvPr/>
        </p:nvSpPr>
        <p:spPr>
          <a:xfrm>
            <a:off x="11942733" y="4354058"/>
            <a:ext cx="3170833" cy="1923604"/>
          </a:xfrm>
          <a:prstGeom prst="rect">
            <a:avLst/>
          </a:prstGeom>
        </p:spPr>
        <p:txBody>
          <a:bodyPr lIns="0" tIns="0" rIns="0" bIns="0" rtlCol="0" anchor="t">
            <a:spAutoFit/>
          </a:bodyPr>
          <a:lstStyle/>
          <a:p>
            <a:pPr>
              <a:lnSpc>
                <a:spcPts val="2520"/>
              </a:lnSpc>
              <a:spcBef>
                <a:spcPct val="0"/>
              </a:spcBef>
            </a:pPr>
            <a:r>
              <a:rPr lang="en-US" sz="1800" dirty="0">
                <a:solidFill>
                  <a:srgbClr val="000000"/>
                </a:solidFill>
              </a:rPr>
              <a:t>Here, we recommend also including national and </a:t>
            </a:r>
            <a:r>
              <a:rPr lang="en-US" dirty="0">
                <a:solidFill>
                  <a:srgbClr val="000000"/>
                </a:solidFill>
              </a:rPr>
              <a:t>local </a:t>
            </a:r>
            <a:r>
              <a:rPr lang="en-US" sz="1800" dirty="0">
                <a:solidFill>
                  <a:srgbClr val="000000"/>
                </a:solidFill>
              </a:rPr>
              <a:t>examples of social movements, projects and methods to overcome structural discrimination. </a:t>
            </a:r>
          </a:p>
        </p:txBody>
      </p:sp>
      <p:cxnSp>
        <p:nvCxnSpPr>
          <p:cNvPr id="11" name="Straight Connector 10">
            <a:extLst>
              <a:ext uri="{FF2B5EF4-FFF2-40B4-BE49-F238E27FC236}">
                <a16:creationId xmlns:a16="http://schemas.microsoft.com/office/drawing/2014/main" id="{5BB92E1F-B306-BD1A-4DCA-433B7C4291E5}"/>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F83107D-F9CA-07EF-F456-7983B0048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85492" y="880064"/>
            <a:ext cx="13105981" cy="2582827"/>
            <a:chOff x="0" y="103271"/>
            <a:chExt cx="17474642" cy="3443769"/>
          </a:xfrm>
        </p:grpSpPr>
        <p:sp>
          <p:nvSpPr>
            <p:cNvPr id="3" name="TextBox 3"/>
            <p:cNvSpPr txBox="1"/>
            <p:nvPr/>
          </p:nvSpPr>
          <p:spPr>
            <a:xfrm>
              <a:off x="0" y="103271"/>
              <a:ext cx="17474642" cy="985227"/>
            </a:xfrm>
            <a:prstGeom prst="rect">
              <a:avLst/>
            </a:prstGeom>
          </p:spPr>
          <p:txBody>
            <a:bodyPr lIns="0" tIns="0" rIns="0" bIns="0" rtlCol="0" anchor="t">
              <a:spAutoFit/>
            </a:bodyPr>
            <a:lstStyle/>
            <a:p>
              <a:pPr algn="ctr">
                <a:lnSpc>
                  <a:spcPts val="5472"/>
                </a:lnSpc>
              </a:pPr>
              <a:r>
                <a:rPr lang="en-US" sz="6200" dirty="0">
                  <a:solidFill>
                    <a:srgbClr val="0C45A6"/>
                  </a:solidFill>
                </a:rPr>
                <a:t>INTERSECTIONAL DISCRIMINATION</a:t>
              </a:r>
            </a:p>
          </p:txBody>
        </p:sp>
        <p:sp>
          <p:nvSpPr>
            <p:cNvPr id="4" name="AutoShape 4"/>
            <p:cNvSpPr/>
            <p:nvPr/>
          </p:nvSpPr>
          <p:spPr>
            <a:xfrm>
              <a:off x="8243262" y="1972604"/>
              <a:ext cx="988118" cy="136547"/>
            </a:xfrm>
            <a:prstGeom prst="rect">
              <a:avLst/>
            </a:prstGeom>
            <a:solidFill>
              <a:srgbClr val="0C45A6"/>
            </a:solidFill>
          </p:spPr>
        </p:sp>
        <p:sp>
          <p:nvSpPr>
            <p:cNvPr id="5" name="TextBox 5"/>
            <p:cNvSpPr txBox="1"/>
            <p:nvPr/>
          </p:nvSpPr>
          <p:spPr>
            <a:xfrm>
              <a:off x="0" y="3002327"/>
              <a:ext cx="17474642" cy="544713"/>
            </a:xfrm>
            <a:prstGeom prst="rect">
              <a:avLst/>
            </a:prstGeom>
          </p:spPr>
          <p:txBody>
            <a:bodyPr lIns="0" tIns="0" rIns="0" bIns="0" rtlCol="0" anchor="t">
              <a:spAutoFit/>
            </a:bodyPr>
            <a:lstStyle/>
            <a:p>
              <a:pPr>
                <a:lnSpc>
                  <a:spcPts val="3544"/>
                </a:lnSpc>
              </a:pPr>
              <a:endParaRPr/>
            </a:p>
          </p:txBody>
        </p:sp>
      </p:grpSp>
      <p:pic>
        <p:nvPicPr>
          <p:cNvPr id="6" name="Picture 6"/>
          <p:cNvPicPr>
            <a:picLocks noChangeAspect="1"/>
          </p:cNvPicPr>
          <p:nvPr/>
        </p:nvPicPr>
        <p:blipFill>
          <a:blip r:embed="rId2"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041671" y="2052179"/>
            <a:ext cx="6720264" cy="6182642"/>
          </a:xfrm>
          <a:prstGeom prst="rect">
            <a:avLst/>
          </a:prstGeom>
        </p:spPr>
      </p:pic>
      <p:sp>
        <p:nvSpPr>
          <p:cNvPr id="7" name="TextBox 7"/>
          <p:cNvSpPr txBox="1"/>
          <p:nvPr/>
        </p:nvSpPr>
        <p:spPr>
          <a:xfrm>
            <a:off x="641962" y="2983279"/>
            <a:ext cx="10339305" cy="1896032"/>
          </a:xfrm>
          <a:prstGeom prst="rect">
            <a:avLst/>
          </a:prstGeom>
        </p:spPr>
        <p:txBody>
          <a:bodyPr lIns="0" tIns="0" rIns="0" bIns="0" rtlCol="0" anchor="t">
            <a:spAutoFit/>
          </a:bodyPr>
          <a:lstStyle/>
          <a:p>
            <a:pPr>
              <a:lnSpc>
                <a:spcPts val="3031"/>
              </a:lnSpc>
              <a:spcBef>
                <a:spcPct val="0"/>
              </a:spcBef>
            </a:pPr>
            <a:r>
              <a:rPr lang="en-GB" sz="2165" dirty="0"/>
              <a:t>...looks at how actual or assumed identity markers or affiliations intertwine  to form unique forms of discrimination.</a:t>
            </a:r>
          </a:p>
          <a:p>
            <a:pPr>
              <a:lnSpc>
                <a:spcPts val="3031"/>
              </a:lnSpc>
              <a:spcBef>
                <a:spcPct val="0"/>
              </a:spcBef>
            </a:pPr>
            <a:r>
              <a:rPr lang="en-GB" sz="2165" dirty="0"/>
              <a:t>Analysing discrimination only one-dimensionally overlooks the experiences of those who face the compounding of discriminatory grounds.  </a:t>
            </a:r>
          </a:p>
          <a:p>
            <a:pPr>
              <a:lnSpc>
                <a:spcPts val="3031"/>
              </a:lnSpc>
              <a:spcBef>
                <a:spcPct val="0"/>
              </a:spcBef>
            </a:pPr>
            <a:endParaRPr lang="en-US" sz="2165" dirty="0">
              <a:latin typeface="Montserrat"/>
            </a:endParaRPr>
          </a:p>
        </p:txBody>
      </p:sp>
      <p:sp>
        <p:nvSpPr>
          <p:cNvPr id="8" name="TextBox 8"/>
          <p:cNvSpPr txBox="1"/>
          <p:nvPr/>
        </p:nvSpPr>
        <p:spPr>
          <a:xfrm rot="-296001">
            <a:off x="11481813" y="2817398"/>
            <a:ext cx="3891631" cy="1599284"/>
          </a:xfrm>
          <a:prstGeom prst="rect">
            <a:avLst/>
          </a:prstGeom>
        </p:spPr>
        <p:txBody>
          <a:bodyPr lIns="0" tIns="0" rIns="0" bIns="0" rtlCol="0" anchor="t">
            <a:spAutoFit/>
          </a:bodyPr>
          <a:lstStyle/>
          <a:p>
            <a:pPr>
              <a:lnSpc>
                <a:spcPts val="2100"/>
              </a:lnSpc>
              <a:spcBef>
                <a:spcPct val="0"/>
              </a:spcBef>
            </a:pPr>
            <a:r>
              <a:rPr lang="en-US" sz="1500" dirty="0" err="1">
                <a:solidFill>
                  <a:srgbClr val="000000"/>
                </a:solidFill>
              </a:rPr>
              <a:t>Kimberlé</a:t>
            </a:r>
            <a:r>
              <a:rPr lang="en-US" sz="1500" dirty="0">
                <a:solidFill>
                  <a:srgbClr val="000000"/>
                </a:solidFill>
              </a:rPr>
              <a:t> Crenshaw, is the leading  professor of Law at UCLA and Columbia Law School &amp; executive director of the African American Policy Forum. She explains intersectionality in this video: https://</a:t>
            </a:r>
            <a:r>
              <a:rPr lang="en-US" sz="1500" dirty="0" err="1">
                <a:solidFill>
                  <a:srgbClr val="000000"/>
                </a:solidFill>
              </a:rPr>
              <a:t>www.youtube.com</a:t>
            </a:r>
            <a:r>
              <a:rPr lang="en-US" sz="1500" dirty="0">
                <a:solidFill>
                  <a:srgbClr val="000000"/>
                </a:solidFill>
              </a:rPr>
              <a:t>/</a:t>
            </a:r>
            <a:r>
              <a:rPr lang="en-US" sz="1500" dirty="0" err="1">
                <a:solidFill>
                  <a:srgbClr val="000000"/>
                </a:solidFill>
              </a:rPr>
              <a:t>watch?v</a:t>
            </a:r>
            <a:r>
              <a:rPr lang="en-US" sz="1500" dirty="0">
                <a:solidFill>
                  <a:srgbClr val="000000"/>
                </a:solidFill>
              </a:rPr>
              <a:t>=xh2Z4XoCPLU </a:t>
            </a:r>
          </a:p>
        </p:txBody>
      </p:sp>
      <p:sp>
        <p:nvSpPr>
          <p:cNvPr id="10" name="TextBox 10"/>
          <p:cNvSpPr txBox="1"/>
          <p:nvPr/>
        </p:nvSpPr>
        <p:spPr>
          <a:xfrm>
            <a:off x="914400" y="6210823"/>
            <a:ext cx="13198225" cy="2513509"/>
          </a:xfrm>
          <a:prstGeom prst="rect">
            <a:avLst/>
          </a:prstGeom>
        </p:spPr>
        <p:txBody>
          <a:bodyPr lIns="0" tIns="0" rIns="0" bIns="0" rtlCol="0" anchor="t">
            <a:spAutoFit/>
          </a:bodyPr>
          <a:lstStyle/>
          <a:p>
            <a:pPr>
              <a:lnSpc>
                <a:spcPts val="2800"/>
              </a:lnSpc>
            </a:pPr>
            <a:endParaRPr lang="en-US" sz="2000" dirty="0">
              <a:solidFill>
                <a:srgbClr val="000000"/>
              </a:solidFill>
              <a:latin typeface="Canva Sans Bold"/>
            </a:endParaRPr>
          </a:p>
          <a:p>
            <a:pPr>
              <a:lnSpc>
                <a:spcPts val="2800"/>
              </a:lnSpc>
            </a:pPr>
            <a:r>
              <a:rPr lang="en-US" sz="2000" dirty="0">
                <a:solidFill>
                  <a:srgbClr val="000000"/>
                </a:solidFill>
              </a:rPr>
              <a:t>Further Reading: </a:t>
            </a:r>
          </a:p>
          <a:p>
            <a:pPr>
              <a:lnSpc>
                <a:spcPts val="2800"/>
              </a:lnSpc>
            </a:pPr>
            <a:r>
              <a:rPr lang="en-US" sz="2000" dirty="0" err="1">
                <a:solidFill>
                  <a:srgbClr val="000000"/>
                </a:solidFill>
              </a:rPr>
              <a:t>Kimberlé</a:t>
            </a:r>
            <a:r>
              <a:rPr lang="en-US" sz="2000" dirty="0">
                <a:solidFill>
                  <a:srgbClr val="000000"/>
                </a:solidFill>
              </a:rPr>
              <a:t> Crenshaw,</a:t>
            </a:r>
          </a:p>
          <a:p>
            <a:pPr>
              <a:lnSpc>
                <a:spcPts val="2800"/>
              </a:lnSpc>
            </a:pPr>
            <a:r>
              <a:rPr lang="en-US" sz="2000" dirty="0">
                <a:solidFill>
                  <a:srgbClr val="000000"/>
                </a:solidFill>
              </a:rPr>
              <a:t>https://</a:t>
            </a:r>
            <a:r>
              <a:rPr lang="en-US" sz="2000" dirty="0" err="1">
                <a:solidFill>
                  <a:srgbClr val="000000"/>
                </a:solidFill>
              </a:rPr>
              <a:t>www.oxfordpublicphilosophy.com</a:t>
            </a:r>
            <a:r>
              <a:rPr lang="en-US" sz="2000" dirty="0">
                <a:solidFill>
                  <a:srgbClr val="000000"/>
                </a:solidFill>
              </a:rPr>
              <a:t>/philosophers-</a:t>
            </a:r>
            <a:r>
              <a:rPr lang="en-US" sz="2000" dirty="0" err="1">
                <a:solidFill>
                  <a:srgbClr val="000000"/>
                </a:solidFill>
              </a:rPr>
              <a:t>racialised</a:t>
            </a:r>
            <a:r>
              <a:rPr lang="en-US" sz="2000" dirty="0">
                <a:solidFill>
                  <a:srgbClr val="000000"/>
                </a:solidFill>
              </a:rPr>
              <a:t>-as-black/</a:t>
            </a:r>
            <a:r>
              <a:rPr lang="en-US" sz="2000" dirty="0" err="1">
                <a:solidFill>
                  <a:srgbClr val="000000"/>
                </a:solidFill>
              </a:rPr>
              <a:t>kimberl</a:t>
            </a:r>
            <a:r>
              <a:rPr lang="en-US" sz="2000" dirty="0">
                <a:solidFill>
                  <a:srgbClr val="000000"/>
                </a:solidFill>
              </a:rPr>
              <a:t>-w-crenshaw</a:t>
            </a:r>
          </a:p>
          <a:p>
            <a:pPr>
              <a:lnSpc>
                <a:spcPts val="2800"/>
              </a:lnSpc>
            </a:pPr>
            <a:endParaRPr lang="en-US" sz="2000" dirty="0">
              <a:solidFill>
                <a:srgbClr val="000000"/>
              </a:solidFill>
            </a:endParaRPr>
          </a:p>
          <a:p>
            <a:pPr>
              <a:lnSpc>
                <a:spcPts val="2800"/>
              </a:lnSpc>
            </a:pPr>
            <a:r>
              <a:rPr lang="en-US" sz="2000" dirty="0">
                <a:solidFill>
                  <a:srgbClr val="000000"/>
                </a:solidFill>
              </a:rPr>
              <a:t>Factsheet - Race in Germany and Europe, Center for Intersectional Justice </a:t>
            </a:r>
            <a:r>
              <a:rPr lang="en-US" sz="2000" dirty="0" err="1">
                <a:solidFill>
                  <a:srgbClr val="000000"/>
                </a:solidFill>
              </a:rPr>
              <a:t>e.V.</a:t>
            </a:r>
            <a:r>
              <a:rPr lang="en-US" sz="2000" dirty="0">
                <a:solidFill>
                  <a:srgbClr val="000000"/>
                </a:solidFill>
              </a:rPr>
              <a:t>:</a:t>
            </a:r>
          </a:p>
          <a:p>
            <a:pPr>
              <a:lnSpc>
                <a:spcPts val="2800"/>
              </a:lnSpc>
            </a:pPr>
            <a:r>
              <a:rPr lang="en-US" sz="2000" dirty="0">
                <a:solidFill>
                  <a:srgbClr val="000000"/>
                </a:solidFill>
              </a:rPr>
              <a:t>https://</a:t>
            </a:r>
            <a:r>
              <a:rPr lang="en-US" sz="2000" dirty="0" err="1">
                <a:solidFill>
                  <a:srgbClr val="000000"/>
                </a:solidFill>
              </a:rPr>
              <a:t>drive.google.com</a:t>
            </a:r>
            <a:r>
              <a:rPr lang="en-US" sz="2000" dirty="0">
                <a:solidFill>
                  <a:srgbClr val="000000"/>
                </a:solidFill>
              </a:rPr>
              <a:t>/file/d/1LR1q6XX5AAjGFF4BU2Ks-MKcct46UKS0/view</a:t>
            </a:r>
          </a:p>
        </p:txBody>
      </p:sp>
      <p:sp>
        <p:nvSpPr>
          <p:cNvPr id="11" name="TextBox 11"/>
          <p:cNvSpPr txBox="1"/>
          <p:nvPr/>
        </p:nvSpPr>
        <p:spPr>
          <a:xfrm>
            <a:off x="6324600" y="9309954"/>
            <a:ext cx="8933679" cy="193964"/>
          </a:xfrm>
          <a:prstGeom prst="rect">
            <a:avLst/>
          </a:prstGeom>
        </p:spPr>
        <p:txBody>
          <a:bodyPr lIns="0" tIns="0" rIns="0" bIns="0" rtlCol="0" anchor="t">
            <a:spAutoFit/>
          </a:bodyPr>
          <a:lstStyle/>
          <a:p>
            <a:pPr>
              <a:lnSpc>
                <a:spcPts val="1680"/>
              </a:lnSpc>
            </a:pPr>
            <a:r>
              <a:rPr lang="en-US" sz="900" dirty="0">
                <a:solidFill>
                  <a:srgbClr val="000000"/>
                </a:solidFill>
              </a:rPr>
              <a:t>Source: Marcus Osei &amp; Hartmut </a:t>
            </a:r>
            <a:r>
              <a:rPr lang="en-US" sz="900" dirty="0" err="1">
                <a:solidFill>
                  <a:srgbClr val="000000"/>
                </a:solidFill>
              </a:rPr>
              <a:t>Reiners</a:t>
            </a:r>
            <a:r>
              <a:rPr lang="en-US" sz="900" dirty="0">
                <a:solidFill>
                  <a:srgbClr val="000000"/>
                </a:solidFill>
              </a:rPr>
              <a:t>, ARIC-NRW </a:t>
            </a:r>
            <a:r>
              <a:rPr lang="en-US" sz="900" dirty="0" err="1">
                <a:solidFill>
                  <a:srgbClr val="000000"/>
                </a:solidFill>
              </a:rPr>
              <a:t>e.V.</a:t>
            </a:r>
            <a:r>
              <a:rPr lang="en-US" sz="900" dirty="0">
                <a:solidFill>
                  <a:srgbClr val="000000"/>
                </a:solidFill>
              </a:rPr>
              <a:t>, Training series on anti-discrimination work for </a:t>
            </a:r>
            <a:r>
              <a:rPr lang="en-US" sz="900" dirty="0" err="1">
                <a:solidFill>
                  <a:srgbClr val="000000"/>
                </a:solidFill>
              </a:rPr>
              <a:t>Bunsverband</a:t>
            </a:r>
            <a:r>
              <a:rPr lang="en-US" sz="900" dirty="0">
                <a:solidFill>
                  <a:srgbClr val="000000"/>
                </a:solidFill>
              </a:rPr>
              <a:t> </a:t>
            </a:r>
            <a:r>
              <a:rPr lang="en-US" sz="900" dirty="0" err="1">
                <a:solidFill>
                  <a:srgbClr val="000000"/>
                </a:solidFill>
              </a:rPr>
              <a:t>Bundesverband</a:t>
            </a:r>
            <a:r>
              <a:rPr lang="en-US" sz="900" dirty="0">
                <a:solidFill>
                  <a:srgbClr val="000000"/>
                </a:solidFill>
              </a:rPr>
              <a:t> </a:t>
            </a:r>
            <a:r>
              <a:rPr lang="en-US" sz="900" dirty="0" err="1">
                <a:solidFill>
                  <a:srgbClr val="000000"/>
                </a:solidFill>
              </a:rPr>
              <a:t>Netzwerke</a:t>
            </a:r>
            <a:r>
              <a:rPr lang="en-US" sz="900" dirty="0">
                <a:solidFill>
                  <a:srgbClr val="000000"/>
                </a:solidFill>
              </a:rPr>
              <a:t> von </a:t>
            </a:r>
            <a:r>
              <a:rPr lang="en-US" sz="900" dirty="0" err="1">
                <a:solidFill>
                  <a:srgbClr val="000000"/>
                </a:solidFill>
              </a:rPr>
              <a:t>Mirgant</a:t>
            </a:r>
            <a:r>
              <a:rPr lang="en-US" sz="900" dirty="0">
                <a:solidFill>
                  <a:srgbClr val="000000"/>
                </a:solidFill>
              </a:rPr>
              <a:t>*</a:t>
            </a:r>
            <a:r>
              <a:rPr lang="en-US" sz="900" dirty="0" err="1">
                <a:solidFill>
                  <a:srgbClr val="000000"/>
                </a:solidFill>
              </a:rPr>
              <a:t>innenorganisationen</a:t>
            </a:r>
            <a:r>
              <a:rPr lang="en-US" sz="900" dirty="0">
                <a:solidFill>
                  <a:srgbClr val="000000"/>
                </a:solidFill>
              </a:rPr>
              <a:t> (</a:t>
            </a:r>
            <a:r>
              <a:rPr lang="en-US" sz="900" dirty="0" err="1">
                <a:solidFill>
                  <a:srgbClr val="000000"/>
                </a:solidFill>
              </a:rPr>
              <a:t>NeMO</a:t>
            </a:r>
            <a:r>
              <a:rPr lang="en-US" sz="900" dirty="0">
                <a:solidFill>
                  <a:srgbClr val="000000"/>
                </a:solidFill>
              </a:rPr>
              <a:t>)</a:t>
            </a:r>
          </a:p>
        </p:txBody>
      </p:sp>
      <p:cxnSp>
        <p:nvCxnSpPr>
          <p:cNvPr id="12" name="Straight Connector 11">
            <a:extLst>
              <a:ext uri="{FF2B5EF4-FFF2-40B4-BE49-F238E27FC236}">
                <a16:creationId xmlns:a16="http://schemas.microsoft.com/office/drawing/2014/main" id="{4020FEDB-0847-D998-3FCC-223D4B3E535B}"/>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AD2E49D-9051-192F-8D61-2A0EC38EBD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16529" y="460014"/>
            <a:ext cx="13857838" cy="2370931"/>
            <a:chOff x="0" y="9525"/>
            <a:chExt cx="18477118" cy="3161242"/>
          </a:xfrm>
        </p:grpSpPr>
        <p:sp>
          <p:nvSpPr>
            <p:cNvPr id="3" name="TextBox 3"/>
            <p:cNvSpPr txBox="1"/>
            <p:nvPr/>
          </p:nvSpPr>
          <p:spPr>
            <a:xfrm>
              <a:off x="0" y="9525"/>
              <a:ext cx="18477118" cy="2075270"/>
            </a:xfrm>
            <a:prstGeom prst="rect">
              <a:avLst/>
            </a:prstGeom>
          </p:spPr>
          <p:txBody>
            <a:bodyPr lIns="0" tIns="0" rIns="0" bIns="0" rtlCol="0" anchor="t">
              <a:spAutoFit/>
            </a:bodyPr>
            <a:lstStyle/>
            <a:p>
              <a:pPr>
                <a:lnSpc>
                  <a:spcPts val="5995"/>
                </a:lnSpc>
              </a:pPr>
              <a:r>
                <a:rPr lang="en-US" sz="6200" dirty="0">
                  <a:solidFill>
                    <a:srgbClr val="0C45A6"/>
                  </a:solidFill>
                </a:rPr>
                <a:t>WHAT CAN YOU DO IF YOU EXPERIENCE DISCRIMINATION?</a:t>
              </a:r>
            </a:p>
          </p:txBody>
        </p:sp>
        <p:sp>
          <p:nvSpPr>
            <p:cNvPr id="4" name="AutoShape 4"/>
            <p:cNvSpPr/>
            <p:nvPr/>
          </p:nvSpPr>
          <p:spPr>
            <a:xfrm>
              <a:off x="8716157" y="3026386"/>
              <a:ext cx="1044803" cy="144381"/>
            </a:xfrm>
            <a:prstGeom prst="rect">
              <a:avLst/>
            </a:prstGeom>
            <a:solidFill>
              <a:srgbClr val="0C45A6"/>
            </a:solidFill>
          </p:spPr>
        </p:sp>
      </p:grpSp>
      <p:pic>
        <p:nvPicPr>
          <p:cNvPr id="5" name="Picture 5"/>
          <p:cNvPicPr>
            <a:picLocks noChangeAspect="1"/>
          </p:cNvPicPr>
          <p:nvPr/>
        </p:nvPicPr>
        <p:blipFill>
          <a:blip r:embed="rId2"/>
          <a:srcRect l="112" r="112"/>
          <a:stretch>
            <a:fillRect/>
          </a:stretch>
        </p:blipFill>
        <p:spPr>
          <a:xfrm>
            <a:off x="471370" y="2218735"/>
            <a:ext cx="4732259" cy="4661276"/>
          </a:xfrm>
          <a:prstGeom prst="rect">
            <a:avLst/>
          </a:prstGeom>
        </p:spPr>
      </p:pic>
      <p:sp>
        <p:nvSpPr>
          <p:cNvPr id="6" name="TextBox 6"/>
          <p:cNvSpPr txBox="1"/>
          <p:nvPr/>
        </p:nvSpPr>
        <p:spPr>
          <a:xfrm>
            <a:off x="1354220" y="3198903"/>
            <a:ext cx="2966560" cy="1773306"/>
          </a:xfrm>
          <a:prstGeom prst="rect">
            <a:avLst/>
          </a:prstGeom>
        </p:spPr>
        <p:txBody>
          <a:bodyPr lIns="0" tIns="0" rIns="0" bIns="0" rtlCol="0" anchor="t">
            <a:spAutoFit/>
          </a:bodyPr>
          <a:lstStyle/>
          <a:p>
            <a:pPr>
              <a:lnSpc>
                <a:spcPts val="2800"/>
              </a:lnSpc>
            </a:pPr>
            <a:r>
              <a:rPr lang="en-US" sz="2000" dirty="0">
                <a:solidFill>
                  <a:srgbClr val="000000"/>
                </a:solidFill>
              </a:rPr>
              <a:t>Introduce advisory and support </a:t>
            </a:r>
            <a:r>
              <a:rPr lang="en-US" sz="2000" dirty="0" err="1">
                <a:solidFill>
                  <a:srgbClr val="000000"/>
                </a:solidFill>
              </a:rPr>
              <a:t>centres</a:t>
            </a:r>
            <a:r>
              <a:rPr lang="en-US" sz="2000" dirty="0">
                <a:solidFill>
                  <a:srgbClr val="000000"/>
                </a:solidFill>
              </a:rPr>
              <a:t> or any other institutions and </a:t>
            </a:r>
            <a:r>
              <a:rPr lang="en-US" sz="2000" dirty="0" err="1">
                <a:solidFill>
                  <a:srgbClr val="000000"/>
                </a:solidFill>
              </a:rPr>
              <a:t>organisations</a:t>
            </a:r>
            <a:r>
              <a:rPr lang="en-US" sz="2000" dirty="0">
                <a:solidFill>
                  <a:srgbClr val="000000"/>
                </a:solidFill>
              </a:rPr>
              <a:t> where to get help</a:t>
            </a:r>
          </a:p>
        </p:txBody>
      </p:sp>
      <p:sp>
        <p:nvSpPr>
          <p:cNvPr id="7" name="TextBox 7"/>
          <p:cNvSpPr txBox="1"/>
          <p:nvPr/>
        </p:nvSpPr>
        <p:spPr>
          <a:xfrm>
            <a:off x="6165335" y="3189378"/>
            <a:ext cx="8990625" cy="1771832"/>
          </a:xfrm>
          <a:prstGeom prst="rect">
            <a:avLst/>
          </a:prstGeom>
        </p:spPr>
        <p:txBody>
          <a:bodyPr lIns="0" tIns="0" rIns="0" bIns="0" rtlCol="0" anchor="t">
            <a:spAutoFit/>
          </a:bodyPr>
          <a:lstStyle/>
          <a:p>
            <a:pPr>
              <a:lnSpc>
                <a:spcPts val="2800"/>
              </a:lnSpc>
            </a:pPr>
            <a:r>
              <a:rPr lang="en-US" sz="2000" dirty="0">
                <a:solidFill>
                  <a:srgbClr val="000000"/>
                </a:solidFill>
              </a:rPr>
              <a:t>Write a report from your memory of what, when and where it has happened. This helps you to remember important details which may get confused after some time. This is important if you want someone to explain the situation or when you want to sue the person/institution for compensation</a:t>
            </a:r>
          </a:p>
          <a:p>
            <a:pPr algn="ctr">
              <a:lnSpc>
                <a:spcPts val="2800"/>
              </a:lnSpc>
            </a:pPr>
            <a:endParaRPr lang="en-US" sz="2000" dirty="0">
              <a:solidFill>
                <a:srgbClr val="000000"/>
              </a:solidFill>
              <a:latin typeface="Canva Sans"/>
            </a:endParaRPr>
          </a:p>
        </p:txBody>
      </p:sp>
      <p:sp>
        <p:nvSpPr>
          <p:cNvPr id="8" name="TextBox 8"/>
          <p:cNvSpPr txBox="1"/>
          <p:nvPr/>
        </p:nvSpPr>
        <p:spPr>
          <a:xfrm>
            <a:off x="4320780" y="5831092"/>
            <a:ext cx="11886883" cy="3563155"/>
          </a:xfrm>
          <a:prstGeom prst="rect">
            <a:avLst/>
          </a:prstGeom>
        </p:spPr>
        <p:txBody>
          <a:bodyPr lIns="0" tIns="0" rIns="0" bIns="0" rtlCol="0" anchor="t">
            <a:spAutoFit/>
          </a:bodyPr>
          <a:lstStyle/>
          <a:p>
            <a:pPr>
              <a:lnSpc>
                <a:spcPts val="3500"/>
              </a:lnSpc>
              <a:spcBef>
                <a:spcPct val="0"/>
              </a:spcBef>
            </a:pPr>
            <a:r>
              <a:rPr lang="en-US" sz="2500" dirty="0">
                <a:solidFill>
                  <a:srgbClr val="000000"/>
                </a:solidFill>
              </a:rPr>
              <a:t>CLARIFICATION IN CASE OF DISCRIMINATORY INCIDENTS</a:t>
            </a:r>
          </a:p>
          <a:p>
            <a:pPr>
              <a:lnSpc>
                <a:spcPts val="3500"/>
              </a:lnSpc>
              <a:spcBef>
                <a:spcPct val="0"/>
              </a:spcBef>
            </a:pPr>
            <a:r>
              <a:rPr lang="en-US" sz="2500" dirty="0">
                <a:solidFill>
                  <a:srgbClr val="000000"/>
                </a:solidFill>
              </a:rPr>
              <a:t>1. Where did the discrimination take place?</a:t>
            </a:r>
          </a:p>
          <a:p>
            <a:pPr>
              <a:lnSpc>
                <a:spcPts val="3500"/>
              </a:lnSpc>
              <a:spcBef>
                <a:spcPct val="0"/>
              </a:spcBef>
            </a:pPr>
            <a:r>
              <a:rPr lang="en-US" sz="2500" dirty="0">
                <a:solidFill>
                  <a:srgbClr val="000000"/>
                </a:solidFill>
              </a:rPr>
              <a:t>2. What exactly happened?</a:t>
            </a:r>
          </a:p>
          <a:p>
            <a:pPr>
              <a:lnSpc>
                <a:spcPts val="3500"/>
              </a:lnSpc>
              <a:spcBef>
                <a:spcPct val="0"/>
              </a:spcBef>
            </a:pPr>
            <a:r>
              <a:rPr lang="en-US" sz="2500" dirty="0">
                <a:solidFill>
                  <a:srgbClr val="000000"/>
                </a:solidFill>
              </a:rPr>
              <a:t>3. Who was involved in the incident?</a:t>
            </a:r>
          </a:p>
          <a:p>
            <a:pPr>
              <a:lnSpc>
                <a:spcPts val="3500"/>
              </a:lnSpc>
              <a:spcBef>
                <a:spcPct val="0"/>
              </a:spcBef>
            </a:pPr>
            <a:r>
              <a:rPr lang="en-US" sz="2500" dirty="0">
                <a:solidFill>
                  <a:srgbClr val="000000"/>
                </a:solidFill>
              </a:rPr>
              <a:t>(Person responsible for discrimination, person affected, witness)</a:t>
            </a:r>
          </a:p>
          <a:p>
            <a:pPr>
              <a:lnSpc>
                <a:spcPts val="3500"/>
              </a:lnSpc>
              <a:spcBef>
                <a:spcPct val="0"/>
              </a:spcBef>
            </a:pPr>
            <a:r>
              <a:rPr lang="en-US" sz="2500" dirty="0">
                <a:solidFill>
                  <a:srgbClr val="000000"/>
                </a:solidFill>
              </a:rPr>
              <a:t>4. What form of discrimination occurred?</a:t>
            </a:r>
          </a:p>
          <a:p>
            <a:pPr>
              <a:lnSpc>
                <a:spcPts val="3500"/>
              </a:lnSpc>
              <a:spcBef>
                <a:spcPct val="0"/>
              </a:spcBef>
            </a:pPr>
            <a:r>
              <a:rPr lang="en-US" sz="2500" dirty="0">
                <a:solidFill>
                  <a:srgbClr val="000000"/>
                </a:solidFill>
              </a:rPr>
              <a:t>5. To which characteristic(s) was the discrimination linked?</a:t>
            </a:r>
          </a:p>
          <a:p>
            <a:pPr>
              <a:lnSpc>
                <a:spcPts val="3500"/>
              </a:lnSpc>
              <a:spcBef>
                <a:spcPct val="0"/>
              </a:spcBef>
            </a:pPr>
            <a:r>
              <a:rPr lang="en-US" sz="2500" dirty="0">
                <a:solidFill>
                  <a:srgbClr val="000000"/>
                </a:solidFill>
              </a:rPr>
              <a:t>6. What were the consequences of the discrimination for you or the victim?</a:t>
            </a:r>
          </a:p>
        </p:txBody>
      </p:sp>
      <p:sp>
        <p:nvSpPr>
          <p:cNvPr id="10" name="TextBox 10"/>
          <p:cNvSpPr txBox="1"/>
          <p:nvPr/>
        </p:nvSpPr>
        <p:spPr>
          <a:xfrm>
            <a:off x="0" y="9879331"/>
            <a:ext cx="8933679" cy="193964"/>
          </a:xfrm>
          <a:prstGeom prst="rect">
            <a:avLst/>
          </a:prstGeom>
        </p:spPr>
        <p:txBody>
          <a:bodyPr lIns="0" tIns="0" rIns="0" bIns="0" rtlCol="0" anchor="t">
            <a:spAutoFit/>
          </a:bodyPr>
          <a:lstStyle/>
          <a:p>
            <a:pPr>
              <a:lnSpc>
                <a:spcPts val="1680"/>
              </a:lnSpc>
            </a:pPr>
            <a:r>
              <a:rPr lang="en-US" sz="900" dirty="0">
                <a:solidFill>
                  <a:srgbClr val="000000"/>
                </a:solidFill>
              </a:rPr>
              <a:t>Source: Marcus Osei &amp; Hartmut </a:t>
            </a:r>
            <a:r>
              <a:rPr lang="en-US" sz="900" dirty="0" err="1">
                <a:solidFill>
                  <a:srgbClr val="000000"/>
                </a:solidFill>
              </a:rPr>
              <a:t>Reiners</a:t>
            </a:r>
            <a:r>
              <a:rPr lang="en-US" sz="900" dirty="0">
                <a:solidFill>
                  <a:srgbClr val="000000"/>
                </a:solidFill>
              </a:rPr>
              <a:t>, ARIC-NRW </a:t>
            </a:r>
            <a:r>
              <a:rPr lang="en-US" sz="900" dirty="0" err="1">
                <a:solidFill>
                  <a:srgbClr val="000000"/>
                </a:solidFill>
              </a:rPr>
              <a:t>e.V.</a:t>
            </a:r>
            <a:r>
              <a:rPr lang="en-US" sz="900" dirty="0">
                <a:solidFill>
                  <a:srgbClr val="000000"/>
                </a:solidFill>
              </a:rPr>
              <a:t>, Training series on anti-discrimination work for </a:t>
            </a:r>
            <a:r>
              <a:rPr lang="en-US" sz="900" dirty="0" err="1">
                <a:solidFill>
                  <a:srgbClr val="000000"/>
                </a:solidFill>
              </a:rPr>
              <a:t>Bunsverband</a:t>
            </a:r>
            <a:r>
              <a:rPr lang="en-US" sz="900" dirty="0">
                <a:solidFill>
                  <a:srgbClr val="000000"/>
                </a:solidFill>
              </a:rPr>
              <a:t> </a:t>
            </a:r>
            <a:r>
              <a:rPr lang="en-US" sz="900" dirty="0" err="1">
                <a:solidFill>
                  <a:srgbClr val="000000"/>
                </a:solidFill>
              </a:rPr>
              <a:t>Bundesverband</a:t>
            </a:r>
            <a:r>
              <a:rPr lang="en-US" sz="900" dirty="0">
                <a:solidFill>
                  <a:srgbClr val="000000"/>
                </a:solidFill>
              </a:rPr>
              <a:t> </a:t>
            </a:r>
            <a:r>
              <a:rPr lang="en-US" sz="900" dirty="0" err="1">
                <a:solidFill>
                  <a:srgbClr val="000000"/>
                </a:solidFill>
              </a:rPr>
              <a:t>Netzwerke</a:t>
            </a:r>
            <a:r>
              <a:rPr lang="en-US" sz="900" dirty="0">
                <a:solidFill>
                  <a:srgbClr val="000000"/>
                </a:solidFill>
              </a:rPr>
              <a:t> von </a:t>
            </a:r>
            <a:r>
              <a:rPr lang="en-US" sz="900" dirty="0" err="1">
                <a:solidFill>
                  <a:srgbClr val="000000"/>
                </a:solidFill>
              </a:rPr>
              <a:t>Mirgant</a:t>
            </a:r>
            <a:r>
              <a:rPr lang="en-US" sz="900" dirty="0">
                <a:solidFill>
                  <a:srgbClr val="000000"/>
                </a:solidFill>
              </a:rPr>
              <a:t>*</a:t>
            </a:r>
            <a:r>
              <a:rPr lang="en-US" sz="900" dirty="0" err="1">
                <a:solidFill>
                  <a:srgbClr val="000000"/>
                </a:solidFill>
              </a:rPr>
              <a:t>innenorganisationen</a:t>
            </a:r>
            <a:r>
              <a:rPr lang="en-US" sz="900" dirty="0">
                <a:solidFill>
                  <a:srgbClr val="000000"/>
                </a:solidFill>
              </a:rPr>
              <a:t> (</a:t>
            </a:r>
            <a:r>
              <a:rPr lang="en-US" sz="900" dirty="0" err="1">
                <a:solidFill>
                  <a:srgbClr val="000000"/>
                </a:solidFill>
              </a:rPr>
              <a:t>NeMO</a:t>
            </a:r>
            <a:r>
              <a:rPr lang="en-US" sz="900" dirty="0">
                <a:solidFill>
                  <a:srgbClr val="000000"/>
                </a:solidFill>
              </a:rPr>
              <a:t>)</a:t>
            </a:r>
          </a:p>
        </p:txBody>
      </p:sp>
      <p:cxnSp>
        <p:nvCxnSpPr>
          <p:cNvPr id="11" name="Straight Connector 10">
            <a:extLst>
              <a:ext uri="{FF2B5EF4-FFF2-40B4-BE49-F238E27FC236}">
                <a16:creationId xmlns:a16="http://schemas.microsoft.com/office/drawing/2014/main" id="{9694E45E-2D42-C14C-FC9C-75340978148F}"/>
              </a:ext>
            </a:extLst>
          </p:cNvPr>
          <p:cNvCxnSpPr>
            <a:cxnSpLocks/>
          </p:cNvCxnSpPr>
          <p:nvPr/>
        </p:nvCxnSpPr>
        <p:spPr>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183EDFF-8942-B756-2646-6EB0B0AD2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3309</Words>
  <Application>Microsoft Office PowerPoint</Application>
  <PresentationFormat>Custom</PresentationFormat>
  <Paragraphs>315</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Times New Roman</vt:lpstr>
      <vt:lpstr>Montserrat Bold</vt:lpstr>
      <vt:lpstr>Canva Sans</vt:lpstr>
      <vt:lpstr>Canva Sans Bold</vt:lpstr>
      <vt:lpstr>Montserrat</vt:lpstr>
      <vt:lpstr>Calibri</vt:lpstr>
      <vt:lpstr>Montserrat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Empowerment</dc:title>
  <dc:creator>move</dc:creator>
  <cp:lastModifiedBy>Flavia Fini</cp:lastModifiedBy>
  <cp:revision>12</cp:revision>
  <dcterms:created xsi:type="dcterms:W3CDTF">2006-08-16T00:00:00Z</dcterms:created>
  <dcterms:modified xsi:type="dcterms:W3CDTF">2022-10-29T18:53:10Z</dcterms:modified>
  <dc:identifier>DAFNgGNpOu8</dc:identifier>
</cp:coreProperties>
</file>