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18288000" cy="10287000"/>
  <p:embeddedFontLst>
    <p:embeddedFont>
      <p:font typeface="Calibri" panose="020F050202020403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Bold" panose="00000800000000000000" charset="0"/>
      <p:bold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94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a:p>
        </p:txBody>
      </p:sp>
      <p:sp>
        <p:nvSpPr>
          <p:cNvPr id="3"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11/28/2022</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fra.europa.eu/en/themes/equality-non-discrimination-and-racism" TargetMode="Externa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antidiskriminierungsstelle.de/EN/about-discrimination/order-and-law/directives-of-the-eu/directives-of-the-eu-node.html" TargetMode="External"/><Relationship Id="rId5" Type="http://schemas.openxmlformats.org/officeDocument/2006/relationships/hyperlink" Target="https://www.era-comm.eu/anti-discri/e_learning/overview.html" TargetMode="External"/><Relationship Id="rId4" Type="http://schemas.openxmlformats.org/officeDocument/2006/relationships/hyperlink" Target="https://fra.europa.eu/en/about-fundamental-rights/where-to-tur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mnesty.gr/universal-declaration-of-human-rights"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fra.europa.eu/en/about-fundamental-rights/where-to-turn"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antidiskriminierungsstelle.de/SharedDocs/downloads/DE/publikationen/Flyer/die_antidiskriminierungsstelle_stellt_sich_vor_englisch_barrierefrei.pdf?__blob=publicationFile&amp;v=3" TargetMode="External"/><Relationship Id="rId4" Type="http://schemas.openxmlformats.org/officeDocument/2006/relationships/hyperlink" Target="https://www.antidiskriminierungsstelle.de/SharedDocs/downloads/DE/publikationen/Refugees/fluechtlingsbroschuere_englisch.pdf?__blob=publicationFile&amp;v=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c.europa.eu/migrant-integration/integration-practice/good-practice-approaches-ways-combat-racism-your-city-ecar-european-cities_e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eccar.info/sites/default/files/document/empowerment_webbroschuere_barrierefrei.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eccar.info/sites/default/files/document/empowerment_webbroschuere_barrierefrei.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h2Z4XoCPLU"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drive.google.com/file/d/1LR1q6XX5AAjGFF4BU2Ks-MKcct46UKS0/view" TargetMode="External"/><Relationship Id="rId4" Type="http://schemas.openxmlformats.org/officeDocument/2006/relationships/hyperlink" Target="https://www.oxfordpublicphilosophy.com/philosophers-racialised-as-black/kimberl-w-crensha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utoShape 2"/>
          <p:cNvSpPr/>
          <p:nvPr/>
        </p:nvSpPr>
        <p:spPr bwMode="auto">
          <a:xfrm>
            <a:off x="4386619" y="0"/>
            <a:ext cx="13901381" cy="10287000"/>
          </a:xfrm>
          <a:prstGeom prst="rect">
            <a:avLst/>
          </a:prstGeom>
          <a:solidFill>
            <a:srgbClr val="FDCF60"/>
          </a:solidFill>
        </p:spPr>
      </p:sp>
      <p:pic>
        <p:nvPicPr>
          <p:cNvPr id="3" name="Picture 3"/>
          <p:cNvPicPr>
            <a:picLocks noChangeAspect="1"/>
          </p:cNvPicPr>
          <p:nvPr/>
        </p:nvPicPr>
        <p:blipFill>
          <a:blip r:embed="rId2"/>
          <a:stretch/>
        </p:blipFill>
        <p:spPr bwMode="auto">
          <a:xfrm>
            <a:off x="15453614" y="124857"/>
            <a:ext cx="2638443" cy="2063639"/>
          </a:xfrm>
          <a:prstGeom prst="rect">
            <a:avLst/>
          </a:prstGeom>
        </p:spPr>
      </p:pic>
      <p:pic>
        <p:nvPicPr>
          <p:cNvPr id="4" name="Picture 4"/>
          <p:cNvPicPr>
            <a:picLocks noChangeAspect="1"/>
          </p:cNvPicPr>
          <p:nvPr/>
        </p:nvPicPr>
        <p:blipFill>
          <a:blip r:embed="rId3"/>
          <a:stretch/>
        </p:blipFill>
        <p:spPr bwMode="auto">
          <a:xfrm>
            <a:off x="0" y="8718089"/>
            <a:ext cx="2983732" cy="1568911"/>
          </a:xfrm>
          <a:prstGeom prst="rect">
            <a:avLst/>
          </a:prstGeom>
        </p:spPr>
      </p:pic>
      <p:pic>
        <p:nvPicPr>
          <p:cNvPr id="5" name="Picture 5"/>
          <p:cNvPicPr>
            <a:picLocks noChangeAspect="1"/>
          </p:cNvPicPr>
          <p:nvPr/>
        </p:nvPicPr>
        <p:blipFill>
          <a:blip r:embed="rId4"/>
          <a:stretch/>
        </p:blipFill>
        <p:spPr bwMode="auto">
          <a:xfrm>
            <a:off x="8007908" y="5879409"/>
            <a:ext cx="10280092" cy="4407590"/>
          </a:xfrm>
          <a:prstGeom prst="rect">
            <a:avLst/>
          </a:prstGeom>
        </p:spPr>
      </p:pic>
      <p:sp>
        <p:nvSpPr>
          <p:cNvPr id="6" name="TextBox 6"/>
          <p:cNvSpPr txBox="1"/>
          <p:nvPr/>
        </p:nvSpPr>
        <p:spPr bwMode="auto">
          <a:xfrm>
            <a:off x="304800" y="3176483"/>
            <a:ext cx="15811500" cy="1231106"/>
          </a:xfrm>
          <a:prstGeom prst="rect">
            <a:avLst/>
          </a:prstGeom>
        </p:spPr>
        <p:txBody>
          <a:bodyPr wrap="square" lIns="0" tIns="0" rIns="0" bIns="0" rtlCol="0" anchor="t">
            <a:spAutoFit/>
          </a:bodyPr>
          <a:lstStyle/>
          <a:p>
            <a:pPr>
              <a:lnSpc>
                <a:spcPts val="9646"/>
              </a:lnSpc>
              <a:defRPr/>
            </a:pPr>
            <a:r>
              <a:rPr lang="el-GR" sz="8950" dirty="0">
                <a:solidFill>
                  <a:srgbClr val="0C45A6"/>
                </a:solidFill>
              </a:rPr>
              <a:t>Διακρίσεις και ενδυνάμωση</a:t>
            </a:r>
          </a:p>
        </p:txBody>
      </p:sp>
      <p:pic>
        <p:nvPicPr>
          <p:cNvPr id="7" name="Picture 6" descr="Text&#10;&#10;Description automatically generated"/>
          <p:cNvPicPr/>
          <p:nvPr/>
        </p:nvPicPr>
        <p:blipFill>
          <a:blip r:embed="rId5"/>
          <a:stretch/>
        </p:blipFill>
        <p:spPr bwMode="auto">
          <a:xfrm>
            <a:off x="304800" y="617072"/>
            <a:ext cx="4120740" cy="971170"/>
          </a:xfrm>
          <a:prstGeom prst="rect">
            <a:avLst/>
          </a:prstGeom>
        </p:spPr>
      </p:pic>
      <p:sp>
        <p:nvSpPr>
          <p:cNvPr id="8" name="Textfeld 7"/>
          <p:cNvSpPr txBox="1"/>
          <p:nvPr/>
        </p:nvSpPr>
        <p:spPr bwMode="auto">
          <a:xfrm>
            <a:off x="2621614" y="9315985"/>
            <a:ext cx="5360894" cy="707886"/>
          </a:xfrm>
          <a:prstGeom prst="rect">
            <a:avLst/>
          </a:prstGeom>
          <a:noFill/>
        </p:spPr>
        <p:txBody>
          <a:bodyPr wrap="square" rtlCol="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3"/>
          <p:cNvPicPr>
            <a:picLocks noChangeAspect="1"/>
          </p:cNvPicPr>
          <p:nvPr/>
        </p:nvPicPr>
        <p:blipFill>
          <a:blip r:embed="rId2"/>
          <a:srcRect l="112" r="111"/>
          <a:stretch/>
        </p:blipFill>
        <p:spPr bwMode="auto">
          <a:xfrm>
            <a:off x="12678017" y="2613945"/>
            <a:ext cx="5049264" cy="4973525"/>
          </a:xfrm>
          <a:prstGeom prst="rect">
            <a:avLst/>
          </a:prstGeom>
        </p:spPr>
      </p:pic>
      <p:sp>
        <p:nvSpPr>
          <p:cNvPr id="4" name="TextBox 4"/>
          <p:cNvSpPr txBox="1"/>
          <p:nvPr/>
        </p:nvSpPr>
        <p:spPr bwMode="auto">
          <a:xfrm>
            <a:off x="769758" y="8727032"/>
            <a:ext cx="12537299" cy="1044132"/>
          </a:xfrm>
          <a:prstGeom prst="rect">
            <a:avLst/>
          </a:prstGeom>
        </p:spPr>
        <p:txBody>
          <a:bodyPr wrap="square" lIns="0" tIns="0" rIns="0" bIns="0" rtlCol="0" anchor="t">
            <a:spAutoFit/>
          </a:bodyPr>
          <a:lstStyle/>
          <a:p>
            <a:pPr>
              <a:lnSpc>
                <a:spcPts val="4200"/>
              </a:lnSpc>
              <a:defRPr/>
            </a:pPr>
            <a:r>
              <a:rPr lang="el-GR" sz="3000" dirty="0">
                <a:solidFill>
                  <a:srgbClr val="FF1616"/>
                </a:solidFill>
                <a:latin typeface="Canva Sans"/>
              </a:rPr>
              <a:t>Κέντρα παροχής συμβουλών και υποστήριξης κατά των διακρίσεων (ανά χώρα όπου υπάρχουν)</a:t>
            </a:r>
          </a:p>
        </p:txBody>
      </p:sp>
      <p:sp>
        <p:nvSpPr>
          <p:cNvPr id="5" name="TextBox 5"/>
          <p:cNvSpPr txBox="1"/>
          <p:nvPr/>
        </p:nvSpPr>
        <p:spPr bwMode="auto">
          <a:xfrm>
            <a:off x="744358" y="3433525"/>
            <a:ext cx="11640483" cy="846386"/>
          </a:xfrm>
          <a:prstGeom prst="rect">
            <a:avLst/>
          </a:prstGeom>
        </p:spPr>
        <p:txBody>
          <a:bodyPr wrap="square" lIns="0" tIns="0" rIns="0" bIns="0" rtlCol="0" anchor="t">
            <a:spAutoFit/>
          </a:bodyPr>
          <a:lstStyle/>
          <a:p>
            <a:pPr>
              <a:lnSpc>
                <a:spcPts val="3500"/>
              </a:lnSpc>
              <a:defRPr/>
            </a:pPr>
            <a:r>
              <a:rPr lang="en-US" sz="2500" dirty="0">
                <a:solidFill>
                  <a:srgbClr val="000000"/>
                </a:solidFill>
                <a:hlinkClick r:id="rId3"/>
              </a:rPr>
              <a:t>https://fra.europa.eu/en/themes/equality-non-discrimination-and-racism</a:t>
            </a:r>
            <a:endParaRPr lang="el-GR" sz="2500" dirty="0">
              <a:solidFill>
                <a:srgbClr val="000000"/>
              </a:solidFill>
            </a:endParaRPr>
          </a:p>
          <a:p>
            <a:pPr>
              <a:lnSpc>
                <a:spcPts val="3500"/>
              </a:lnSpc>
              <a:defRPr/>
            </a:pPr>
            <a:endParaRPr dirty="0"/>
          </a:p>
        </p:txBody>
      </p:sp>
      <p:sp>
        <p:nvSpPr>
          <p:cNvPr id="6" name="TextBox 6"/>
          <p:cNvSpPr txBox="1"/>
          <p:nvPr/>
        </p:nvSpPr>
        <p:spPr bwMode="auto">
          <a:xfrm>
            <a:off x="744358" y="2352128"/>
            <a:ext cx="11690395" cy="908582"/>
          </a:xfrm>
          <a:prstGeom prst="rect">
            <a:avLst/>
          </a:prstGeom>
        </p:spPr>
        <p:txBody>
          <a:bodyPr lIns="0" tIns="0" rIns="0" bIns="0" rtlCol="0" anchor="t">
            <a:spAutoFit/>
          </a:bodyPr>
          <a:lstStyle/>
          <a:p>
            <a:pPr>
              <a:lnSpc>
                <a:spcPts val="3780"/>
              </a:lnSpc>
              <a:defRPr/>
            </a:pPr>
            <a:r>
              <a:rPr lang="el-GR" sz="2800" b="1" dirty="0">
                <a:solidFill>
                  <a:srgbClr val="000000"/>
                </a:solidFill>
              </a:rPr>
              <a:t>Γενικές πληροφορίες για θέματα διακρίσεων στην Ευρωπαϊκή Ένωση:</a:t>
            </a:r>
          </a:p>
          <a:p>
            <a:pPr>
              <a:lnSpc>
                <a:spcPts val="3500"/>
              </a:lnSpc>
              <a:defRPr/>
            </a:pPr>
            <a:r>
              <a:rPr lang="el-GR" sz="2500" dirty="0">
                <a:solidFill>
                  <a:srgbClr val="000000"/>
                </a:solidFill>
              </a:rPr>
              <a:t>Οργανισμός Θεμελιωδών Δικαιωμάτων της Ευρωπαϊκής Ένωσης:</a:t>
            </a:r>
            <a:endParaRPr dirty="0"/>
          </a:p>
        </p:txBody>
      </p:sp>
      <p:sp>
        <p:nvSpPr>
          <p:cNvPr id="7" name="TextBox 7"/>
          <p:cNvSpPr txBox="1"/>
          <p:nvPr/>
        </p:nvSpPr>
        <p:spPr bwMode="auto">
          <a:xfrm>
            <a:off x="768540" y="6968914"/>
            <a:ext cx="11901193" cy="1582741"/>
          </a:xfrm>
          <a:prstGeom prst="rect">
            <a:avLst/>
          </a:prstGeom>
        </p:spPr>
        <p:txBody>
          <a:bodyPr lIns="0" tIns="0" rIns="0" bIns="0" rtlCol="0" anchor="t">
            <a:spAutoFit/>
          </a:bodyPr>
          <a:lstStyle/>
          <a:p>
            <a:pPr>
              <a:lnSpc>
                <a:spcPts val="4200"/>
              </a:lnSpc>
              <a:defRPr/>
            </a:pPr>
            <a:r>
              <a:rPr lang="el-GR" sz="3000" dirty="0">
                <a:solidFill>
                  <a:srgbClr val="000000"/>
                </a:solidFill>
              </a:rPr>
              <a:t>Πού μπορείτε να ζητήσετε βοήθεια όταν αισθάνεστε ότι υφίσταστε διακρίσεις (ανά χώρα της ΕΕ):</a:t>
            </a:r>
          </a:p>
          <a:p>
            <a:pPr algn="ctr">
              <a:lnSpc>
                <a:spcPts val="4200"/>
              </a:lnSpc>
              <a:defRPr/>
            </a:pPr>
            <a:endParaRPr lang="en-US" sz="3000" dirty="0">
              <a:solidFill>
                <a:srgbClr val="000000"/>
              </a:solidFill>
              <a:latin typeface="Canva Sans"/>
            </a:endParaRPr>
          </a:p>
        </p:txBody>
      </p:sp>
      <p:sp>
        <p:nvSpPr>
          <p:cNvPr id="8" name="TextBox 8"/>
          <p:cNvSpPr txBox="1"/>
          <p:nvPr/>
        </p:nvSpPr>
        <p:spPr bwMode="auto">
          <a:xfrm>
            <a:off x="769758" y="8245902"/>
            <a:ext cx="15947775" cy="431799"/>
          </a:xfrm>
          <a:prstGeom prst="rect">
            <a:avLst/>
          </a:prstGeom>
        </p:spPr>
        <p:txBody>
          <a:bodyPr lIns="0" tIns="0" rIns="0" bIns="0" rtlCol="0" anchor="t">
            <a:spAutoFit/>
          </a:bodyPr>
          <a:lstStyle/>
          <a:p>
            <a:pPr>
              <a:lnSpc>
                <a:spcPts val="3500"/>
              </a:lnSpc>
              <a:defRPr/>
            </a:pPr>
            <a:r>
              <a:rPr lang="en-US" sz="2500" dirty="0">
                <a:solidFill>
                  <a:srgbClr val="000000"/>
                </a:solidFill>
                <a:hlinkClick r:id="rId4"/>
              </a:rPr>
              <a:t>https://fra.europa.eu/en/about-fundamental-rights/where-to-turn</a:t>
            </a:r>
            <a:r>
              <a:rPr lang="el-GR" sz="2500" dirty="0">
                <a:solidFill>
                  <a:srgbClr val="000000"/>
                </a:solidFill>
              </a:rPr>
              <a:t> </a:t>
            </a:r>
            <a:endParaRPr dirty="0"/>
          </a:p>
        </p:txBody>
      </p:sp>
      <p:sp>
        <p:nvSpPr>
          <p:cNvPr id="9" name="TextBox 9"/>
          <p:cNvSpPr txBox="1"/>
          <p:nvPr/>
        </p:nvSpPr>
        <p:spPr bwMode="auto">
          <a:xfrm>
            <a:off x="13320464" y="4005562"/>
            <a:ext cx="3905286" cy="1603003"/>
          </a:xfrm>
          <a:prstGeom prst="rect">
            <a:avLst/>
          </a:prstGeom>
        </p:spPr>
        <p:txBody>
          <a:bodyPr lIns="0" tIns="0" rIns="0" bIns="0" rtlCol="0" anchor="t">
            <a:spAutoFit/>
          </a:bodyPr>
          <a:lstStyle/>
          <a:p>
            <a:pPr algn="ctr">
              <a:lnSpc>
                <a:spcPts val="2520"/>
              </a:lnSpc>
              <a:defRPr/>
            </a:pPr>
            <a:r>
              <a:rPr lang="el-GR" sz="1800" dirty="0">
                <a:solidFill>
                  <a:srgbClr val="000000"/>
                </a:solidFill>
              </a:rPr>
              <a:t>Συμπεριλάβετε πληροφορίες σχετικά με τις τοπικές ιδιαιτερότητες και στην εθνική γλώσσα καθώς και σε άλλες ομιλούμενες από τους μετανάστες γλώσσες.</a:t>
            </a:r>
            <a:endParaRPr dirty="0"/>
          </a:p>
        </p:txBody>
      </p:sp>
      <p:sp>
        <p:nvSpPr>
          <p:cNvPr id="10" name="TextBox 10"/>
          <p:cNvSpPr txBox="1"/>
          <p:nvPr/>
        </p:nvSpPr>
        <p:spPr bwMode="auto">
          <a:xfrm>
            <a:off x="744358" y="4233311"/>
            <a:ext cx="10573158" cy="464820"/>
          </a:xfrm>
          <a:prstGeom prst="rect">
            <a:avLst/>
          </a:prstGeom>
        </p:spPr>
        <p:txBody>
          <a:bodyPr lIns="0" tIns="0" rIns="0" bIns="0" rtlCol="0" anchor="t">
            <a:spAutoFit/>
          </a:bodyPr>
          <a:lstStyle/>
          <a:p>
            <a:pPr>
              <a:lnSpc>
                <a:spcPts val="3780"/>
              </a:lnSpc>
              <a:defRPr/>
            </a:pPr>
            <a:r>
              <a:rPr lang="el-GR" sz="2800" b="1" dirty="0">
                <a:solidFill>
                  <a:srgbClr val="000000"/>
                </a:solidFill>
              </a:rPr>
              <a:t>Δίκαιο της ΕΕ κατά των διακρίσεων (E-Learning Modules)</a:t>
            </a:r>
          </a:p>
        </p:txBody>
      </p:sp>
      <p:sp>
        <p:nvSpPr>
          <p:cNvPr id="11" name="TextBox 11"/>
          <p:cNvSpPr txBox="1"/>
          <p:nvPr/>
        </p:nvSpPr>
        <p:spPr bwMode="auto">
          <a:xfrm>
            <a:off x="768540" y="4846176"/>
            <a:ext cx="11245146" cy="421269"/>
          </a:xfrm>
          <a:prstGeom prst="rect">
            <a:avLst/>
          </a:prstGeom>
        </p:spPr>
        <p:txBody>
          <a:bodyPr lIns="0" tIns="0" rIns="0" bIns="0" rtlCol="0" anchor="t">
            <a:spAutoFit/>
          </a:bodyPr>
          <a:lstStyle/>
          <a:p>
            <a:pPr>
              <a:lnSpc>
                <a:spcPts val="3500"/>
              </a:lnSpc>
              <a:defRPr/>
            </a:pPr>
            <a:r>
              <a:rPr lang="en-US" sz="2500" dirty="0">
                <a:solidFill>
                  <a:srgbClr val="000000"/>
                </a:solidFill>
                <a:hlinkClick r:id="rId5"/>
              </a:rPr>
              <a:t>https://www.era-comm.eu/anti-discri/e_learning/overview.html</a:t>
            </a:r>
            <a:r>
              <a:rPr lang="el-GR" sz="2500" dirty="0">
                <a:solidFill>
                  <a:srgbClr val="000000"/>
                </a:solidFill>
              </a:rPr>
              <a:t> </a:t>
            </a:r>
          </a:p>
        </p:txBody>
      </p:sp>
      <p:sp>
        <p:nvSpPr>
          <p:cNvPr id="13" name="TextBox 13"/>
          <p:cNvSpPr txBox="1"/>
          <p:nvPr/>
        </p:nvSpPr>
        <p:spPr bwMode="auto">
          <a:xfrm>
            <a:off x="776522" y="5369439"/>
            <a:ext cx="11208386" cy="431799"/>
          </a:xfrm>
          <a:prstGeom prst="rect">
            <a:avLst/>
          </a:prstGeom>
        </p:spPr>
        <p:txBody>
          <a:bodyPr lIns="0" tIns="0" rIns="0" bIns="0" rtlCol="0" anchor="t">
            <a:spAutoFit/>
          </a:bodyPr>
          <a:lstStyle/>
          <a:p>
            <a:pPr algn="just">
              <a:lnSpc>
                <a:spcPts val="3500"/>
              </a:lnSpc>
              <a:defRPr/>
            </a:pPr>
            <a:r>
              <a:rPr lang="el-GR" sz="2800" b="1" dirty="0">
                <a:solidFill>
                  <a:srgbClr val="000000"/>
                </a:solidFill>
              </a:rPr>
              <a:t>Οι οδηγίες για την ίση μεταχείριση στην Ευρωπαϊκή Ένωση</a:t>
            </a:r>
          </a:p>
        </p:txBody>
      </p:sp>
      <p:sp>
        <p:nvSpPr>
          <p:cNvPr id="14" name="TextBox 14"/>
          <p:cNvSpPr txBox="1"/>
          <p:nvPr/>
        </p:nvSpPr>
        <p:spPr bwMode="auto">
          <a:xfrm>
            <a:off x="776522" y="5787659"/>
            <a:ext cx="10002871" cy="1318951"/>
          </a:xfrm>
          <a:prstGeom prst="rect">
            <a:avLst/>
          </a:prstGeom>
        </p:spPr>
        <p:txBody>
          <a:bodyPr lIns="0" tIns="0" rIns="0" bIns="0" rtlCol="0" anchor="t">
            <a:spAutoFit/>
          </a:bodyPr>
          <a:lstStyle/>
          <a:p>
            <a:pPr>
              <a:lnSpc>
                <a:spcPts val="3500"/>
              </a:lnSpc>
              <a:defRPr/>
            </a:pPr>
            <a:r>
              <a:rPr lang="en-US" sz="2500" dirty="0">
                <a:solidFill>
                  <a:srgbClr val="000000"/>
                </a:solidFill>
                <a:hlinkClick r:id="rId6"/>
              </a:rPr>
              <a:t>https://www.antidiskriminierungsstelle.de/EN/about-discrimination/order-and-law/directives-of-the-eu/directives-of-the-eu-node.html</a:t>
            </a:r>
            <a:r>
              <a:rPr lang="el-GR" sz="2500" dirty="0">
                <a:solidFill>
                  <a:srgbClr val="000000"/>
                </a:solidFill>
              </a:rPr>
              <a:t>  </a:t>
            </a:r>
          </a:p>
          <a:p>
            <a:pPr>
              <a:lnSpc>
                <a:spcPts val="3500"/>
              </a:lnSpc>
              <a:defRPr/>
            </a:pPr>
            <a:endParaRPr lang="en-US" sz="2500" dirty="0">
              <a:solidFill>
                <a:srgbClr val="000000"/>
              </a:solidFill>
            </a:endParaRPr>
          </a:p>
        </p:txBody>
      </p:sp>
      <p:sp>
        <p:nvSpPr>
          <p:cNvPr id="15" name="TextBox 3"/>
          <p:cNvSpPr txBox="1"/>
          <p:nvPr/>
        </p:nvSpPr>
        <p:spPr bwMode="auto">
          <a:xfrm>
            <a:off x="769758" y="505077"/>
            <a:ext cx="13857838" cy="2388474"/>
          </a:xfrm>
          <a:prstGeom prst="rect">
            <a:avLst/>
          </a:prstGeom>
        </p:spPr>
        <p:txBody>
          <a:bodyPr lIns="0" tIns="0" rIns="0" bIns="0" rtlCol="0" anchor="t">
            <a:spAutoFit/>
          </a:bodyPr>
          <a:lstStyle/>
          <a:p>
            <a:pPr>
              <a:lnSpc>
                <a:spcPts val="6595"/>
              </a:lnSpc>
              <a:defRPr/>
            </a:pPr>
            <a:r>
              <a:rPr lang="el-GR" sz="6200" dirty="0">
                <a:solidFill>
                  <a:srgbClr val="0C45A6"/>
                </a:solidFill>
              </a:rPr>
              <a:t>Διεθνές και εθνικό πλαίσιο για την καταπολέμηση των διακρίσεων</a:t>
            </a:r>
            <a:endParaRPr lang="en-US" sz="6200" dirty="0">
              <a:solidFill>
                <a:srgbClr val="0C45A6"/>
              </a:solidFill>
            </a:endParaRPr>
          </a:p>
          <a:p>
            <a:pPr>
              <a:lnSpc>
                <a:spcPts val="6595"/>
              </a:lnSpc>
              <a:defRPr/>
            </a:pPr>
            <a:endParaRPr dirty="0"/>
          </a:p>
        </p:txBody>
      </p:sp>
      <p:cxnSp>
        <p:nvCxnSpPr>
          <p:cNvPr id="12" name="Straight Connector 1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stretch/>
        </p:blipFill>
        <p:spPr bwMode="auto">
          <a:xfrm>
            <a:off x="14401803" y="8210312"/>
            <a:ext cx="3886197" cy="2076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2"/>
          <a:stretch/>
        </p:blipFill>
        <p:spPr bwMode="auto">
          <a:xfrm>
            <a:off x="6427929" y="3498446"/>
            <a:ext cx="4114800" cy="4114800"/>
          </a:xfrm>
          <a:prstGeom prst="rect">
            <a:avLst/>
          </a:prstGeom>
        </p:spPr>
      </p:pic>
      <p:grpSp>
        <p:nvGrpSpPr>
          <p:cNvPr id="3" name="Group 3"/>
          <p:cNvGrpSpPr/>
          <p:nvPr/>
        </p:nvGrpSpPr>
        <p:grpSpPr bwMode="auto">
          <a:xfrm>
            <a:off x="1900416" y="335406"/>
            <a:ext cx="13796784" cy="2369238"/>
            <a:chOff x="0" y="0"/>
            <a:chExt cx="18477117" cy="3158984"/>
          </a:xfrm>
        </p:grpSpPr>
        <p:sp>
          <p:nvSpPr>
            <p:cNvPr id="4" name="TextBox 4"/>
            <p:cNvSpPr txBox="1"/>
            <p:nvPr/>
          </p:nvSpPr>
          <p:spPr bwMode="auto">
            <a:xfrm>
              <a:off x="0" y="0"/>
              <a:ext cx="18477117" cy="3158984"/>
            </a:xfrm>
            <a:prstGeom prst="rect">
              <a:avLst/>
            </a:prstGeom>
            <a:grpFill/>
          </p:spPr>
          <p:txBody>
            <a:bodyPr lIns="0" tIns="0" rIns="0" bIns="0" rtlCol="0" anchor="t">
              <a:spAutoFit/>
            </a:bodyPr>
            <a:lstStyle/>
            <a:p>
              <a:pPr>
                <a:lnSpc>
                  <a:spcPts val="4800"/>
                </a:lnSpc>
                <a:defRPr/>
              </a:pPr>
              <a:endParaRPr lang="el-GR" sz="6000" dirty="0">
                <a:solidFill>
                  <a:srgbClr val="0C45A6"/>
                </a:solidFill>
              </a:endParaRPr>
            </a:p>
            <a:p>
              <a:pPr algn="ctr">
                <a:lnSpc>
                  <a:spcPts val="4800"/>
                </a:lnSpc>
                <a:defRPr/>
              </a:pPr>
              <a:r>
                <a:rPr lang="el-GR" sz="6000" dirty="0">
                  <a:solidFill>
                    <a:srgbClr val="0C45A6"/>
                  </a:solidFill>
                </a:rPr>
                <a:t>Υποχρεώσεις ανθρωπινων δικαιωμάτων στην προστασία κατα των διακρίσεων</a:t>
              </a:r>
              <a:endParaRPr lang="en-US" sz="6000" dirty="0">
                <a:solidFill>
                  <a:srgbClr val="0C45A6"/>
                </a:solidFill>
              </a:endParaRPr>
            </a:p>
            <a:p>
              <a:pPr>
                <a:lnSpc>
                  <a:spcPts val="4800"/>
                </a:lnSpc>
                <a:defRPr/>
              </a:pPr>
              <a:endParaRPr lang="en-US" dirty="0"/>
            </a:p>
          </p:txBody>
        </p:sp>
        <p:sp>
          <p:nvSpPr>
            <p:cNvPr id="5" name="AutoShape 5"/>
            <p:cNvSpPr/>
            <p:nvPr/>
          </p:nvSpPr>
          <p:spPr bwMode="auto">
            <a:xfrm>
              <a:off x="8716157" y="2645386"/>
              <a:ext cx="1044803" cy="144381"/>
            </a:xfrm>
            <a:prstGeom prst="rect">
              <a:avLst/>
            </a:prstGeom>
            <a:solidFill>
              <a:srgbClr val="0C45A6"/>
            </a:solidFill>
          </p:spPr>
        </p:sp>
      </p:grpSp>
      <p:sp>
        <p:nvSpPr>
          <p:cNvPr id="6" name="TextBox 6"/>
          <p:cNvSpPr txBox="1"/>
          <p:nvPr/>
        </p:nvSpPr>
        <p:spPr bwMode="auto">
          <a:xfrm>
            <a:off x="7008229" y="2674593"/>
            <a:ext cx="3373096" cy="337015"/>
          </a:xfrm>
          <a:prstGeom prst="rect">
            <a:avLst/>
          </a:prstGeom>
        </p:spPr>
        <p:txBody>
          <a:bodyPr wrap="square" lIns="0" tIns="0" rIns="0" bIns="0" rtlCol="0" anchor="t">
            <a:spAutoFit/>
          </a:bodyPr>
          <a:lstStyle/>
          <a:p>
            <a:pPr algn="ctr">
              <a:lnSpc>
                <a:spcPts val="2800"/>
              </a:lnSpc>
              <a:spcBef>
                <a:spcPts val="0"/>
              </a:spcBef>
              <a:defRPr/>
            </a:pPr>
            <a:r>
              <a:rPr lang="el-GR" sz="2000" dirty="0">
                <a:solidFill>
                  <a:srgbClr val="000000"/>
                </a:solidFill>
              </a:rPr>
              <a:t>Οδηγία της ΕΕ για την υποδοχή</a:t>
            </a:r>
          </a:p>
        </p:txBody>
      </p:sp>
      <p:sp>
        <p:nvSpPr>
          <p:cNvPr id="7" name="TextBox 7"/>
          <p:cNvSpPr txBox="1"/>
          <p:nvPr/>
        </p:nvSpPr>
        <p:spPr bwMode="auto">
          <a:xfrm>
            <a:off x="11246303" y="2954655"/>
            <a:ext cx="3263106" cy="339724"/>
          </a:xfrm>
          <a:prstGeom prst="rect">
            <a:avLst/>
          </a:prstGeom>
        </p:spPr>
        <p:txBody>
          <a:bodyPr lIns="0" tIns="0" rIns="0" bIns="0" rtlCol="0" anchor="t">
            <a:spAutoFit/>
          </a:bodyPr>
          <a:lstStyle/>
          <a:p>
            <a:pPr algn="ctr">
              <a:lnSpc>
                <a:spcPts val="2800"/>
              </a:lnSpc>
              <a:spcBef>
                <a:spcPts val="0"/>
              </a:spcBef>
              <a:defRPr/>
            </a:pPr>
            <a:r>
              <a:rPr lang="el-GR" sz="2000" dirty="0">
                <a:solidFill>
                  <a:srgbClr val="000000"/>
                </a:solidFill>
              </a:rPr>
              <a:t>Οδηγία της ΕΕ για τα προσόντα</a:t>
            </a:r>
            <a:endParaRPr dirty="0"/>
          </a:p>
        </p:txBody>
      </p:sp>
      <p:sp>
        <p:nvSpPr>
          <p:cNvPr id="8" name="TextBox 8"/>
          <p:cNvSpPr txBox="1"/>
          <p:nvPr/>
        </p:nvSpPr>
        <p:spPr bwMode="auto">
          <a:xfrm>
            <a:off x="11682072" y="3824855"/>
            <a:ext cx="4037297" cy="337015"/>
          </a:xfrm>
          <a:prstGeom prst="rect">
            <a:avLst/>
          </a:prstGeom>
        </p:spPr>
        <p:txBody>
          <a:bodyPr wrap="square" lIns="0" tIns="0" rIns="0" bIns="0" rtlCol="0" anchor="t">
            <a:spAutoFit/>
          </a:bodyPr>
          <a:lstStyle/>
          <a:p>
            <a:pPr algn="ctr">
              <a:lnSpc>
                <a:spcPts val="2800"/>
              </a:lnSpc>
              <a:spcBef>
                <a:spcPts val="0"/>
              </a:spcBef>
              <a:defRPr/>
            </a:pPr>
            <a:r>
              <a:rPr lang="el-GR" sz="2000" dirty="0">
                <a:solidFill>
                  <a:srgbClr val="000000"/>
                </a:solidFill>
              </a:rPr>
              <a:t>Οδηγία της ΕΕ για τις διαδικασίες</a:t>
            </a:r>
          </a:p>
        </p:txBody>
      </p:sp>
      <p:sp>
        <p:nvSpPr>
          <p:cNvPr id="9" name="TextBox 9"/>
          <p:cNvSpPr txBox="1"/>
          <p:nvPr/>
        </p:nvSpPr>
        <p:spPr bwMode="auto">
          <a:xfrm>
            <a:off x="11461251" y="4835841"/>
            <a:ext cx="6096317" cy="339724"/>
          </a:xfrm>
          <a:prstGeom prst="rect">
            <a:avLst/>
          </a:prstGeom>
        </p:spPr>
        <p:txBody>
          <a:bodyPr lIns="0" tIns="0" rIns="0" bIns="0" rtlCol="0" anchor="t">
            <a:spAutoFit/>
          </a:bodyPr>
          <a:lstStyle/>
          <a:p>
            <a:pPr algn="ctr">
              <a:lnSpc>
                <a:spcPts val="2800"/>
              </a:lnSpc>
              <a:spcBef>
                <a:spcPts val="0"/>
              </a:spcBef>
              <a:defRPr/>
            </a:pPr>
            <a:r>
              <a:rPr lang="el-GR" sz="2000" dirty="0">
                <a:solidFill>
                  <a:srgbClr val="000000"/>
                </a:solidFill>
              </a:rPr>
              <a:t>Ευρωπαϊκή Σύμβαση Δικαιωμάτων του Ανθρώπου (ΕΣΔΑ)</a:t>
            </a:r>
          </a:p>
        </p:txBody>
      </p:sp>
      <p:sp>
        <p:nvSpPr>
          <p:cNvPr id="10" name="TextBox 10"/>
          <p:cNvSpPr txBox="1"/>
          <p:nvPr/>
        </p:nvSpPr>
        <p:spPr bwMode="auto">
          <a:xfrm>
            <a:off x="11246303" y="5861367"/>
            <a:ext cx="3977005" cy="339724"/>
          </a:xfrm>
          <a:prstGeom prst="rect">
            <a:avLst/>
          </a:prstGeom>
        </p:spPr>
        <p:txBody>
          <a:bodyPr lIns="0" tIns="0" rIns="0" bIns="0" rtlCol="0" anchor="t">
            <a:spAutoFit/>
          </a:bodyPr>
          <a:lstStyle/>
          <a:p>
            <a:pPr algn="ctr">
              <a:lnSpc>
                <a:spcPts val="2800"/>
              </a:lnSpc>
              <a:spcBef>
                <a:spcPts val="0"/>
              </a:spcBef>
              <a:defRPr/>
            </a:pPr>
            <a:r>
              <a:rPr lang="el-GR" sz="2000" dirty="0">
                <a:solidFill>
                  <a:srgbClr val="000000"/>
                </a:solidFill>
              </a:rPr>
              <a:t>Χάρτης Θεμελιωδών Δικαιωμάτων</a:t>
            </a:r>
          </a:p>
        </p:txBody>
      </p:sp>
      <p:sp>
        <p:nvSpPr>
          <p:cNvPr id="11" name="TextBox 11"/>
          <p:cNvSpPr txBox="1"/>
          <p:nvPr/>
        </p:nvSpPr>
        <p:spPr bwMode="auto">
          <a:xfrm>
            <a:off x="10726850" y="7115491"/>
            <a:ext cx="6096315" cy="696088"/>
          </a:xfrm>
          <a:prstGeom prst="rect">
            <a:avLst/>
          </a:prstGeom>
        </p:spPr>
        <p:txBody>
          <a:bodyPr wrap="square" lIns="0" tIns="0" rIns="0" bIns="0" rtlCol="0" anchor="t">
            <a:spAutoFit/>
          </a:bodyPr>
          <a:lstStyle/>
          <a:p>
            <a:pPr algn="ctr">
              <a:lnSpc>
                <a:spcPts val="2800"/>
              </a:lnSpc>
              <a:defRPr/>
            </a:pPr>
            <a:r>
              <a:rPr lang="el-GR" sz="2000" dirty="0">
                <a:solidFill>
                  <a:srgbClr val="000000"/>
                </a:solidFill>
              </a:rPr>
              <a:t>Οικουμενική</a:t>
            </a:r>
            <a:r>
              <a:rPr lang="el-GR" sz="2000" dirty="0">
                <a:solidFill>
                  <a:srgbClr val="000000"/>
                </a:solidFill>
                <a:hlinkClick r:id="rId3">
                  <a:extLst>
                    <a:ext uri="{A12FA001-AC4F-418D-AE19-62706E023703}">
                      <ahyp:hlinkClr xmlns:ahyp="http://schemas.microsoft.com/office/drawing/2018/hyperlinkcolor" val="tx"/>
                    </a:ext>
                  </a:extLst>
                </a:hlinkClick>
              </a:rPr>
              <a:t> </a:t>
            </a:r>
            <a:r>
              <a:rPr lang="el-GR" sz="2000" dirty="0">
                <a:solidFill>
                  <a:srgbClr val="000000"/>
                </a:solidFill>
              </a:rPr>
              <a:t>Διακήρυξη των Δικαιωμάτων του Ανθρώπου</a:t>
            </a:r>
          </a:p>
          <a:p>
            <a:pPr algn="ctr">
              <a:lnSpc>
                <a:spcPts val="2800"/>
              </a:lnSpc>
              <a:spcBef>
                <a:spcPts val="0"/>
              </a:spcBef>
              <a:defRPr/>
            </a:pPr>
            <a:r>
              <a:rPr lang="en-US" sz="2000" dirty="0">
                <a:solidFill>
                  <a:srgbClr val="000000"/>
                </a:solidFill>
              </a:rPr>
              <a:t>(UDHR)</a:t>
            </a:r>
            <a:endParaRPr dirty="0"/>
          </a:p>
        </p:txBody>
      </p:sp>
      <p:sp>
        <p:nvSpPr>
          <p:cNvPr id="12" name="TextBox 12"/>
          <p:cNvSpPr txBox="1"/>
          <p:nvPr/>
        </p:nvSpPr>
        <p:spPr bwMode="auto">
          <a:xfrm>
            <a:off x="10315802" y="8025530"/>
            <a:ext cx="4587206" cy="337015"/>
          </a:xfrm>
          <a:prstGeom prst="rect">
            <a:avLst/>
          </a:prstGeom>
        </p:spPr>
        <p:txBody>
          <a:bodyPr wrap="square" lIns="0" tIns="0" rIns="0" bIns="0" rtlCol="0" anchor="t">
            <a:spAutoFit/>
          </a:bodyPr>
          <a:lstStyle/>
          <a:p>
            <a:pPr algn="ctr">
              <a:lnSpc>
                <a:spcPts val="2800"/>
              </a:lnSpc>
              <a:spcBef>
                <a:spcPts val="0"/>
              </a:spcBef>
              <a:defRPr/>
            </a:pPr>
            <a:r>
              <a:rPr lang="el-GR" sz="2000" dirty="0">
                <a:solidFill>
                  <a:srgbClr val="000000"/>
                </a:solidFill>
              </a:rPr>
              <a:t>Σύμβαση της Γενεύης για τους πρόσφυγες</a:t>
            </a:r>
          </a:p>
        </p:txBody>
      </p:sp>
      <p:sp>
        <p:nvSpPr>
          <p:cNvPr id="13" name="TextBox 13"/>
          <p:cNvSpPr txBox="1"/>
          <p:nvPr/>
        </p:nvSpPr>
        <p:spPr bwMode="auto">
          <a:xfrm>
            <a:off x="5793859" y="8724349"/>
            <a:ext cx="5382940" cy="615553"/>
          </a:xfrm>
          <a:prstGeom prst="rect">
            <a:avLst/>
          </a:prstGeom>
        </p:spPr>
        <p:txBody>
          <a:bodyPr lIns="0" tIns="0" rIns="0" bIns="0" rtlCol="0" anchor="t">
            <a:spAutoFit/>
          </a:bodyPr>
          <a:lstStyle/>
          <a:p>
            <a:pPr algn="ctr"/>
            <a:r>
              <a:rPr lang="el-GR" sz="2000" b="0" i="0" dirty="0">
                <a:solidFill>
                  <a:srgbClr val="333333"/>
                </a:solidFill>
                <a:effectLst/>
                <a:latin typeface="Roboto" panose="02000000000000000000" pitchFamily="2" charset="0"/>
              </a:rPr>
              <a:t>Σύμβαση για την εξάλειψη όλων των μορφών διακρίσεως κατά των γυναικών</a:t>
            </a:r>
          </a:p>
        </p:txBody>
      </p:sp>
      <p:sp>
        <p:nvSpPr>
          <p:cNvPr id="14" name="TextBox 14"/>
          <p:cNvSpPr txBox="1"/>
          <p:nvPr/>
        </p:nvSpPr>
        <p:spPr bwMode="auto">
          <a:xfrm>
            <a:off x="2410880" y="8022821"/>
            <a:ext cx="5274627" cy="339724"/>
          </a:xfrm>
          <a:prstGeom prst="rect">
            <a:avLst/>
          </a:prstGeom>
        </p:spPr>
        <p:txBody>
          <a:bodyPr lIns="0" tIns="0" rIns="0" bIns="0" rtlCol="0" anchor="t">
            <a:spAutoFit/>
          </a:bodyPr>
          <a:lstStyle/>
          <a:p>
            <a:pPr algn="ctr">
              <a:lnSpc>
                <a:spcPts val="2800"/>
              </a:lnSpc>
              <a:spcBef>
                <a:spcPts val="0"/>
              </a:spcBef>
              <a:defRPr/>
            </a:pPr>
            <a:r>
              <a:rPr lang="el-GR" sz="2000" dirty="0">
                <a:solidFill>
                  <a:srgbClr val="000000"/>
                </a:solidFill>
              </a:rPr>
              <a:t>Σύμβαση του ΟΗΕ για τα δικαιώματα του παιδιού</a:t>
            </a:r>
          </a:p>
        </p:txBody>
      </p:sp>
      <p:sp>
        <p:nvSpPr>
          <p:cNvPr id="15" name="TextBox 15"/>
          <p:cNvSpPr txBox="1"/>
          <p:nvPr/>
        </p:nvSpPr>
        <p:spPr bwMode="auto">
          <a:xfrm>
            <a:off x="1900415" y="6883717"/>
            <a:ext cx="4795313" cy="696088"/>
          </a:xfrm>
          <a:prstGeom prst="rect">
            <a:avLst/>
          </a:prstGeom>
        </p:spPr>
        <p:txBody>
          <a:bodyPr wrap="square" lIns="0" tIns="0" rIns="0" bIns="0" rtlCol="0" anchor="t">
            <a:spAutoFit/>
          </a:bodyPr>
          <a:lstStyle/>
          <a:p>
            <a:pPr>
              <a:lnSpc>
                <a:spcPts val="2800"/>
              </a:lnSpc>
              <a:defRPr/>
            </a:pPr>
            <a:r>
              <a:rPr lang="el-GR" sz="2000" dirty="0">
                <a:solidFill>
                  <a:srgbClr val="000000"/>
                </a:solidFill>
              </a:rPr>
              <a:t>Σύμβαση των Ηνωμένων Εθνών για τα Δικαιώματα των Ατόμων με Αναπηρία</a:t>
            </a:r>
            <a:r>
              <a:rPr lang="en-US" sz="2000" dirty="0">
                <a:solidFill>
                  <a:srgbClr val="000000"/>
                </a:solidFill>
              </a:rPr>
              <a:t>(CRPD)</a:t>
            </a:r>
            <a:endParaRPr dirty="0"/>
          </a:p>
        </p:txBody>
      </p:sp>
      <p:sp>
        <p:nvSpPr>
          <p:cNvPr id="16" name="TextBox 16"/>
          <p:cNvSpPr txBox="1"/>
          <p:nvPr/>
        </p:nvSpPr>
        <p:spPr bwMode="auto">
          <a:xfrm>
            <a:off x="1900416" y="5181917"/>
            <a:ext cx="3608991" cy="1055161"/>
          </a:xfrm>
          <a:prstGeom prst="rect">
            <a:avLst/>
          </a:prstGeom>
        </p:spPr>
        <p:txBody>
          <a:bodyPr wrap="square" lIns="0" tIns="0" rIns="0" bIns="0" rtlCol="0" anchor="t">
            <a:spAutoFit/>
          </a:bodyPr>
          <a:lstStyle/>
          <a:p>
            <a:pPr algn="ctr">
              <a:lnSpc>
                <a:spcPts val="2800"/>
              </a:lnSpc>
              <a:spcBef>
                <a:spcPts val="0"/>
              </a:spcBef>
              <a:defRPr/>
            </a:pPr>
            <a:r>
              <a:rPr lang="el-GR" sz="2000" b="0" i="0" dirty="0">
                <a:solidFill>
                  <a:srgbClr val="202124"/>
                </a:solidFill>
                <a:effectLst/>
                <a:latin typeface="Google Sans"/>
              </a:rPr>
              <a:t>Διεθνές Σύμφωνο για τα Οικονομικά, Κοινωνικά και Πολιτιστικά Δικαιώματα</a:t>
            </a:r>
            <a:r>
              <a:rPr lang="en-US" sz="2000" dirty="0">
                <a:solidFill>
                  <a:srgbClr val="000000"/>
                </a:solidFill>
              </a:rPr>
              <a:t>, ICESCR</a:t>
            </a:r>
            <a:endParaRPr dirty="0"/>
          </a:p>
        </p:txBody>
      </p:sp>
      <p:sp>
        <p:nvSpPr>
          <p:cNvPr id="17" name="TextBox 17"/>
          <p:cNvSpPr txBox="1"/>
          <p:nvPr/>
        </p:nvSpPr>
        <p:spPr bwMode="auto">
          <a:xfrm>
            <a:off x="2005909" y="2715194"/>
            <a:ext cx="4237899" cy="696088"/>
          </a:xfrm>
          <a:prstGeom prst="rect">
            <a:avLst/>
          </a:prstGeom>
        </p:spPr>
        <p:txBody>
          <a:bodyPr lIns="0" tIns="0" rIns="0" bIns="0" rtlCol="0" anchor="t">
            <a:spAutoFit/>
          </a:bodyPr>
          <a:lstStyle/>
          <a:p>
            <a:pPr>
              <a:lnSpc>
                <a:spcPts val="2800"/>
              </a:lnSpc>
              <a:spcBef>
                <a:spcPts val="0"/>
              </a:spcBef>
              <a:defRPr/>
            </a:pPr>
            <a:r>
              <a:rPr lang="el-GR" sz="2000" dirty="0"/>
              <a:t>Διεθνής Σύμβαση για την Κατάργηση κάθε Μορφής Φυλετικών Διακρίσεων</a:t>
            </a:r>
            <a:endParaRPr dirty="0"/>
          </a:p>
        </p:txBody>
      </p:sp>
      <p:sp>
        <p:nvSpPr>
          <p:cNvPr id="18" name="TextBox 18"/>
          <p:cNvSpPr txBox="1"/>
          <p:nvPr/>
        </p:nvSpPr>
        <p:spPr bwMode="auto">
          <a:xfrm>
            <a:off x="1665514" y="3975667"/>
            <a:ext cx="3670073" cy="696088"/>
          </a:xfrm>
          <a:prstGeom prst="rect">
            <a:avLst/>
          </a:prstGeom>
        </p:spPr>
        <p:txBody>
          <a:bodyPr lIns="0" tIns="0" rIns="0" bIns="0" rtlCol="0" anchor="t">
            <a:spAutoFit/>
          </a:bodyPr>
          <a:lstStyle/>
          <a:p>
            <a:pPr algn="ctr">
              <a:lnSpc>
                <a:spcPts val="2800"/>
              </a:lnSpc>
              <a:spcBef>
                <a:spcPts val="0"/>
              </a:spcBef>
              <a:defRPr/>
            </a:pPr>
            <a:r>
              <a:rPr lang="el-GR" sz="2000" dirty="0"/>
              <a:t>Διεθνές Σύμφωνο για τα Ατομικά και Πολιτικά Δικαιώματα</a:t>
            </a:r>
            <a:endParaRPr dirty="0"/>
          </a:p>
        </p:txBody>
      </p:sp>
      <p:sp>
        <p:nvSpPr>
          <p:cNvPr id="20" name="TextBox 20"/>
          <p:cNvSpPr txBox="1"/>
          <p:nvPr/>
        </p:nvSpPr>
        <p:spPr bwMode="auto">
          <a:xfrm>
            <a:off x="10315802" y="9515070"/>
            <a:ext cx="5403567" cy="411266"/>
          </a:xfrm>
          <a:prstGeom prst="rect">
            <a:avLst/>
          </a:prstGeom>
        </p:spPr>
        <p:txBody>
          <a:bodyPr lIns="0" tIns="0" rIns="0" bIns="0" rtlCol="0" anchor="t">
            <a:spAutoFit/>
          </a:bodyPr>
          <a:lstStyle/>
          <a:p>
            <a:pPr>
              <a:lnSpc>
                <a:spcPts val="1680"/>
              </a:lnSpc>
              <a:defRPr/>
            </a:pPr>
            <a:r>
              <a:rPr lang="el-GR" sz="900" dirty="0">
                <a:solidFill>
                  <a:srgbClr val="000000"/>
                </a:solidFill>
              </a:rPr>
              <a:t>Πηγή</a:t>
            </a:r>
            <a:r>
              <a:rPr lang="en-US" sz="900" dirty="0">
                <a:solidFill>
                  <a:srgbClr val="000000"/>
                </a:solidFill>
              </a:rPr>
              <a:t>: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endParaRPr dirty="0"/>
          </a:p>
        </p:txBody>
      </p:sp>
      <p:cxnSp>
        <p:nvCxnSpPr>
          <p:cNvPr id="21" name="Straight Connector 2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p:blipFill>
        <p:spPr bwMode="auto">
          <a:xfrm>
            <a:off x="14401803" y="8210312"/>
            <a:ext cx="3886197" cy="2076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24643" y="425655"/>
            <a:ext cx="13857838" cy="2530475"/>
            <a:chOff x="0" y="0"/>
            <a:chExt cx="18477117" cy="3373967"/>
          </a:xfrm>
        </p:grpSpPr>
        <p:sp>
          <p:nvSpPr>
            <p:cNvPr id="3" name="TextBox 3"/>
            <p:cNvSpPr txBox="1"/>
            <p:nvPr/>
          </p:nvSpPr>
          <p:spPr bwMode="auto">
            <a:xfrm>
              <a:off x="0" y="0"/>
              <a:ext cx="18477117" cy="2257028"/>
            </a:xfrm>
            <a:prstGeom prst="rect">
              <a:avLst/>
            </a:prstGeom>
            <a:grpFill/>
          </p:spPr>
          <p:txBody>
            <a:bodyPr lIns="0" tIns="0" rIns="0" bIns="0" rtlCol="0" anchor="t">
              <a:spAutoFit/>
            </a:bodyPr>
            <a:lstStyle/>
            <a:p>
              <a:pPr algn="ctr">
                <a:lnSpc>
                  <a:spcPts val="6595"/>
                </a:lnSpc>
                <a:defRPr/>
              </a:pPr>
              <a:r>
                <a:rPr lang="el-GR" sz="6200" dirty="0">
                  <a:solidFill>
                    <a:srgbClr val="0C45A6"/>
                  </a:solidFill>
                </a:rPr>
                <a:t>Εθνικό πλαίσιο για την καταπολέμηση των διακρίσεων</a:t>
              </a:r>
              <a:endParaRPr dirty="0"/>
            </a:p>
          </p:txBody>
        </p:sp>
        <p:sp>
          <p:nvSpPr>
            <p:cNvPr id="4" name="AutoShape 4"/>
            <p:cNvSpPr/>
            <p:nvPr/>
          </p:nvSpPr>
          <p:spPr bwMode="auto">
            <a:xfrm>
              <a:off x="8716157" y="3229586"/>
              <a:ext cx="1044803" cy="144381"/>
            </a:xfrm>
            <a:prstGeom prst="rect">
              <a:avLst/>
            </a:prstGeom>
            <a:solidFill>
              <a:srgbClr val="0C45A6"/>
            </a:solidFill>
          </p:spPr>
        </p:sp>
      </p:grpSp>
      <p:pic>
        <p:nvPicPr>
          <p:cNvPr id="6" name="Picture 6"/>
          <p:cNvPicPr>
            <a:picLocks noChangeAspect="1"/>
          </p:cNvPicPr>
          <p:nvPr/>
        </p:nvPicPr>
        <p:blipFill>
          <a:blip r:embed="rId2"/>
          <a:stretch/>
        </p:blipFill>
        <p:spPr bwMode="auto">
          <a:xfrm>
            <a:off x="12109026" y="3292153"/>
            <a:ext cx="5150274" cy="5061594"/>
          </a:xfrm>
          <a:prstGeom prst="rect">
            <a:avLst/>
          </a:prstGeom>
        </p:spPr>
      </p:pic>
      <p:sp>
        <p:nvSpPr>
          <p:cNvPr id="7" name="TextBox 7"/>
          <p:cNvSpPr txBox="1"/>
          <p:nvPr/>
        </p:nvSpPr>
        <p:spPr bwMode="auto">
          <a:xfrm>
            <a:off x="12428176" y="4781185"/>
            <a:ext cx="4511973" cy="1041567"/>
          </a:xfrm>
          <a:prstGeom prst="rect">
            <a:avLst/>
          </a:prstGeom>
        </p:spPr>
        <p:txBody>
          <a:bodyPr wrap="square" lIns="0" tIns="0" rIns="0" bIns="0" rtlCol="0" anchor="t">
            <a:spAutoFit/>
          </a:bodyPr>
          <a:lstStyle/>
          <a:p>
            <a:pPr algn="ctr">
              <a:lnSpc>
                <a:spcPts val="2800"/>
              </a:lnSpc>
              <a:defRPr/>
            </a:pPr>
            <a:r>
              <a:rPr lang="el-GR" sz="1400" dirty="0">
                <a:solidFill>
                  <a:srgbClr val="000000"/>
                </a:solidFill>
              </a:rPr>
              <a:t>Παρουσιάστε εδώ τους εθνικούς και περιφερειακούς </a:t>
            </a:r>
          </a:p>
          <a:p>
            <a:pPr algn="ctr">
              <a:lnSpc>
                <a:spcPts val="2800"/>
              </a:lnSpc>
              <a:defRPr/>
            </a:pPr>
            <a:r>
              <a:rPr lang="el-GR" sz="1400" dirty="0">
                <a:solidFill>
                  <a:srgbClr val="000000"/>
                </a:solidFill>
              </a:rPr>
              <a:t> νόμους, τις πολιτικές και τις προσεγγίσεις που είναι διαθέσιμες για τον περιορισμό των διακρίσεων. </a:t>
            </a:r>
          </a:p>
        </p:txBody>
      </p:sp>
      <p:sp>
        <p:nvSpPr>
          <p:cNvPr id="8" name="TextBox 8"/>
          <p:cNvSpPr txBox="1"/>
          <p:nvPr/>
        </p:nvSpPr>
        <p:spPr bwMode="auto">
          <a:xfrm>
            <a:off x="796607" y="3002065"/>
            <a:ext cx="10563224" cy="870110"/>
          </a:xfrm>
          <a:prstGeom prst="rect">
            <a:avLst/>
          </a:prstGeom>
        </p:spPr>
        <p:txBody>
          <a:bodyPr wrap="square" lIns="0" tIns="0" rIns="0" bIns="0" rtlCol="0" anchor="t">
            <a:spAutoFit/>
          </a:bodyPr>
          <a:lstStyle/>
          <a:p>
            <a:pPr>
              <a:lnSpc>
                <a:spcPts val="3500"/>
              </a:lnSpc>
              <a:defRPr/>
            </a:pPr>
            <a:r>
              <a:rPr lang="el-GR" sz="2500" dirty="0">
                <a:solidFill>
                  <a:srgbClr val="000000"/>
                </a:solidFill>
              </a:rPr>
              <a:t>Πού μπορείτε να ζητήσετε βοήθεια όταν αισθάνεστε ότι υφίσταστε διακρίσεις (ανά χώρα της ΕΕ):</a:t>
            </a:r>
          </a:p>
        </p:txBody>
      </p:sp>
      <p:sp>
        <p:nvSpPr>
          <p:cNvPr id="9" name="TextBox 9"/>
          <p:cNvSpPr txBox="1"/>
          <p:nvPr/>
        </p:nvSpPr>
        <p:spPr bwMode="auto">
          <a:xfrm>
            <a:off x="796607" y="3846615"/>
            <a:ext cx="10147618" cy="421269"/>
          </a:xfrm>
          <a:prstGeom prst="rect">
            <a:avLst/>
          </a:prstGeom>
        </p:spPr>
        <p:txBody>
          <a:bodyPr lIns="0" tIns="0" rIns="0" bIns="0" rtlCol="0" anchor="t">
            <a:spAutoFit/>
          </a:bodyPr>
          <a:lstStyle/>
          <a:p>
            <a:pPr>
              <a:lnSpc>
                <a:spcPts val="3500"/>
              </a:lnSpc>
              <a:defRPr/>
            </a:pPr>
            <a:r>
              <a:rPr lang="en-US" sz="2500" dirty="0">
                <a:solidFill>
                  <a:srgbClr val="000000"/>
                </a:solidFill>
                <a:hlinkClick r:id="rId3"/>
              </a:rPr>
              <a:t>https://fra.europa.eu/en/about-fundamental-rights/where-to-turn</a:t>
            </a:r>
            <a:r>
              <a:rPr lang="el-GR" sz="2500" dirty="0">
                <a:solidFill>
                  <a:srgbClr val="000000"/>
                </a:solidFill>
              </a:rPr>
              <a:t> </a:t>
            </a:r>
            <a:endParaRPr dirty="0"/>
          </a:p>
        </p:txBody>
      </p:sp>
      <p:sp>
        <p:nvSpPr>
          <p:cNvPr id="10" name="TextBox 10"/>
          <p:cNvSpPr txBox="1"/>
          <p:nvPr/>
        </p:nvSpPr>
        <p:spPr bwMode="auto">
          <a:xfrm>
            <a:off x="796607" y="9056686"/>
            <a:ext cx="10412388" cy="1295226"/>
          </a:xfrm>
          <a:prstGeom prst="rect">
            <a:avLst/>
          </a:prstGeom>
        </p:spPr>
        <p:txBody>
          <a:bodyPr lIns="0" tIns="0" rIns="0" bIns="0" rtlCol="0" anchor="t">
            <a:spAutoFit/>
          </a:bodyPr>
          <a:lstStyle/>
          <a:p>
            <a:pPr>
              <a:lnSpc>
                <a:spcPts val="3500"/>
              </a:lnSpc>
              <a:defRPr/>
            </a:pPr>
            <a:r>
              <a:rPr lang="el-GR" sz="2500" dirty="0">
                <a:solidFill>
                  <a:srgbClr val="FF1616"/>
                </a:solidFill>
              </a:rPr>
              <a:t>Παρουσίαση συμβουλευτικών και υποστηρικτικών κέντρων ή οποιουδήποτε άλλου ιδρύματος και οργανισμού, από τον οποίο μπορείτε να λάβετε βοήθεια</a:t>
            </a:r>
          </a:p>
          <a:p>
            <a:pPr>
              <a:lnSpc>
                <a:spcPts val="3500"/>
              </a:lnSpc>
              <a:defRPr/>
            </a:pPr>
            <a:endParaRPr dirty="0"/>
          </a:p>
        </p:txBody>
      </p:sp>
      <p:sp>
        <p:nvSpPr>
          <p:cNvPr id="11" name="TextBox 11"/>
          <p:cNvSpPr txBox="1"/>
          <p:nvPr/>
        </p:nvSpPr>
        <p:spPr bwMode="auto">
          <a:xfrm>
            <a:off x="796607" y="4937125"/>
            <a:ext cx="11147175" cy="870110"/>
          </a:xfrm>
          <a:prstGeom prst="rect">
            <a:avLst/>
          </a:prstGeom>
        </p:spPr>
        <p:txBody>
          <a:bodyPr lIns="0" tIns="0" rIns="0" bIns="0" rtlCol="0" anchor="t">
            <a:spAutoFit/>
          </a:bodyPr>
          <a:lstStyle/>
          <a:p>
            <a:pPr>
              <a:lnSpc>
                <a:spcPts val="3500"/>
              </a:lnSpc>
              <a:defRPr/>
            </a:pPr>
            <a:r>
              <a:rPr lang="el-GR" sz="2500" dirty="0">
                <a:solidFill>
                  <a:srgbClr val="000000"/>
                </a:solidFill>
              </a:rPr>
              <a:t>Παράδειγμα: Γερμανικό φυλλάδιο Προστασία κατά των διακρίσεων:  Ένας οδηγός για πρόσφυγες και νέους μετανάστες</a:t>
            </a:r>
            <a:endParaRPr dirty="0"/>
          </a:p>
        </p:txBody>
      </p:sp>
      <p:sp>
        <p:nvSpPr>
          <p:cNvPr id="12" name="TextBox 12"/>
          <p:cNvSpPr txBox="1"/>
          <p:nvPr/>
        </p:nvSpPr>
        <p:spPr bwMode="auto">
          <a:xfrm>
            <a:off x="796607" y="5854699"/>
            <a:ext cx="9871393" cy="696088"/>
          </a:xfrm>
          <a:prstGeom prst="rect">
            <a:avLst/>
          </a:prstGeom>
        </p:spPr>
        <p:txBody>
          <a:bodyPr wrap="square" lIns="0" tIns="0" rIns="0" bIns="0" rtlCol="0" anchor="t">
            <a:spAutoFit/>
          </a:bodyPr>
          <a:lstStyle/>
          <a:p>
            <a:pPr>
              <a:lnSpc>
                <a:spcPts val="2800"/>
              </a:lnSpc>
              <a:spcBef>
                <a:spcPts val="0"/>
              </a:spcBef>
              <a:defRPr/>
            </a:pPr>
            <a:r>
              <a:rPr lang="en-US" sz="2000" dirty="0">
                <a:solidFill>
                  <a:srgbClr val="000000"/>
                </a:solidFill>
                <a:hlinkClick r:id="rId4"/>
              </a:rPr>
              <a:t>https://www.antidiskriminierungsstelle.de/SharedDocs/downloads/DE/publikationen/Refugees/fluechtlingsbroschuere_englisch.pdf?__blob=publicationFile&amp;v=5</a:t>
            </a:r>
            <a:r>
              <a:rPr lang="el-GR" sz="2000" dirty="0">
                <a:solidFill>
                  <a:srgbClr val="000000"/>
                </a:solidFill>
              </a:rPr>
              <a:t> </a:t>
            </a:r>
            <a:endParaRPr dirty="0"/>
          </a:p>
        </p:txBody>
      </p:sp>
      <p:sp>
        <p:nvSpPr>
          <p:cNvPr id="13" name="TextBox 13"/>
          <p:cNvSpPr txBox="1"/>
          <p:nvPr/>
        </p:nvSpPr>
        <p:spPr bwMode="auto">
          <a:xfrm>
            <a:off x="796607" y="6784122"/>
            <a:ext cx="9715544" cy="421269"/>
          </a:xfrm>
          <a:prstGeom prst="rect">
            <a:avLst/>
          </a:prstGeom>
        </p:spPr>
        <p:txBody>
          <a:bodyPr wrap="square" lIns="0" tIns="0" rIns="0" bIns="0" rtlCol="0" anchor="t">
            <a:spAutoFit/>
          </a:bodyPr>
          <a:lstStyle/>
          <a:p>
            <a:pPr>
              <a:lnSpc>
                <a:spcPts val="3500"/>
              </a:lnSpc>
              <a:defRPr/>
            </a:pPr>
            <a:r>
              <a:rPr lang="el-GR" sz="2500" dirty="0">
                <a:solidFill>
                  <a:srgbClr val="000000"/>
                </a:solidFill>
              </a:rPr>
              <a:t>Ομοσπονδιακός Οργανισμός για την Καταπολέμηση των Διακρίσεων</a:t>
            </a:r>
            <a:endParaRPr lang="en-US" sz="2500" dirty="0">
              <a:solidFill>
                <a:srgbClr val="000000"/>
              </a:solidFill>
            </a:endParaRPr>
          </a:p>
        </p:txBody>
      </p:sp>
      <p:sp>
        <p:nvSpPr>
          <p:cNvPr id="14" name="TextBox 14"/>
          <p:cNvSpPr txBox="1"/>
          <p:nvPr/>
        </p:nvSpPr>
        <p:spPr bwMode="auto">
          <a:xfrm>
            <a:off x="796607" y="7272336"/>
            <a:ext cx="10147618" cy="1318951"/>
          </a:xfrm>
          <a:prstGeom prst="rect">
            <a:avLst/>
          </a:prstGeom>
        </p:spPr>
        <p:txBody>
          <a:bodyPr lIns="0" tIns="0" rIns="0" bIns="0" rtlCol="0" anchor="t">
            <a:spAutoFit/>
          </a:bodyPr>
          <a:lstStyle/>
          <a:p>
            <a:pPr>
              <a:lnSpc>
                <a:spcPts val="3500"/>
              </a:lnSpc>
              <a:defRPr/>
            </a:pPr>
            <a:r>
              <a:rPr lang="en-US" sz="2500" dirty="0">
                <a:solidFill>
                  <a:srgbClr val="000000"/>
                </a:solidFill>
                <a:hlinkClick r:id="rId5"/>
              </a:rPr>
              <a:t>https://www.antidiskriminierung</a:t>
            </a:r>
            <a:r>
              <a:rPr lang="en-US" sz="2500" dirty="0">
                <a:solidFill>
                  <a:srgbClr val="000000"/>
                </a:solidFill>
                <a:hlinkClick r:id="rId5"/>
              </a:rPr>
              <a:t>sstelle.de/SharedDocs/downloads/DE/publikationen/Flyer/die_antidiskriminierungsstelle_stellt_sich_vor_englisch_barrierefrei.pdf?__blob=publicationFile&amp;v=3</a:t>
            </a:r>
            <a:r>
              <a:rPr lang="el-GR" sz="2500" dirty="0">
                <a:solidFill>
                  <a:srgbClr val="000000"/>
                </a:solidFill>
              </a:rPr>
              <a:t> </a:t>
            </a:r>
            <a:endParaRPr dirty="0"/>
          </a:p>
        </p:txBody>
      </p:sp>
      <p:cxnSp>
        <p:nvCxnSpPr>
          <p:cNvPr id="15" name="Straight Connector 14"/>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stretch/>
        </p:blipFill>
        <p:spPr bwMode="auto">
          <a:xfrm>
            <a:off x="14401803" y="8210312"/>
            <a:ext cx="3886197" cy="20766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2"/>
          <a:stretch/>
        </p:blipFill>
        <p:spPr bwMode="auto">
          <a:xfrm>
            <a:off x="8570789" y="7781422"/>
            <a:ext cx="644826" cy="394956"/>
          </a:xfrm>
          <a:prstGeom prst="rect">
            <a:avLst/>
          </a:prstGeom>
        </p:spPr>
      </p:pic>
      <p:pic>
        <p:nvPicPr>
          <p:cNvPr id="3" name="Picture 3"/>
          <p:cNvPicPr>
            <a:picLocks noChangeAspect="1"/>
          </p:cNvPicPr>
          <p:nvPr/>
        </p:nvPicPr>
        <p:blipFill>
          <a:blip r:embed="rId3"/>
          <a:stretch/>
        </p:blipFill>
        <p:spPr bwMode="auto">
          <a:xfrm>
            <a:off x="1118734" y="7704138"/>
            <a:ext cx="581467" cy="581467"/>
          </a:xfrm>
          <a:prstGeom prst="rect">
            <a:avLst/>
          </a:prstGeom>
        </p:spPr>
      </p:pic>
      <p:pic>
        <p:nvPicPr>
          <p:cNvPr id="4" name="Picture 4"/>
          <p:cNvPicPr>
            <a:picLocks noChangeAspect="1"/>
          </p:cNvPicPr>
          <p:nvPr/>
        </p:nvPicPr>
        <p:blipFill>
          <a:blip r:embed="rId4"/>
          <a:stretch/>
        </p:blipFill>
        <p:spPr bwMode="auto">
          <a:xfrm>
            <a:off x="1092721" y="8601843"/>
            <a:ext cx="711653" cy="571924"/>
          </a:xfrm>
          <a:prstGeom prst="rect">
            <a:avLst/>
          </a:prstGeom>
        </p:spPr>
      </p:pic>
      <p:pic>
        <p:nvPicPr>
          <p:cNvPr id="5" name="Picture 5"/>
          <p:cNvPicPr>
            <a:picLocks noChangeAspect="1"/>
          </p:cNvPicPr>
          <p:nvPr/>
        </p:nvPicPr>
        <p:blipFill>
          <a:blip r:embed="rId5"/>
          <a:stretch/>
        </p:blipFill>
        <p:spPr bwMode="auto">
          <a:xfrm>
            <a:off x="8570789" y="8386255"/>
            <a:ext cx="499885" cy="714122"/>
          </a:xfrm>
          <a:prstGeom prst="rect">
            <a:avLst/>
          </a:prstGeom>
        </p:spPr>
      </p:pic>
      <p:pic>
        <p:nvPicPr>
          <p:cNvPr id="6" name="Picture 6"/>
          <p:cNvPicPr>
            <a:picLocks noChangeAspect="1"/>
          </p:cNvPicPr>
          <p:nvPr/>
        </p:nvPicPr>
        <p:blipFill>
          <a:blip r:embed="rId6">
            <a:alphaModFix amt="63000"/>
          </a:blip>
          <a:stretch/>
        </p:blipFill>
        <p:spPr bwMode="auto">
          <a:xfrm>
            <a:off x="11292462" y="1192520"/>
            <a:ext cx="3434049" cy="2847139"/>
          </a:xfrm>
          <a:prstGeom prst="rect">
            <a:avLst/>
          </a:prstGeom>
        </p:spPr>
      </p:pic>
      <p:sp>
        <p:nvSpPr>
          <p:cNvPr id="7" name="TextBox 7"/>
          <p:cNvSpPr txBox="1"/>
          <p:nvPr/>
        </p:nvSpPr>
        <p:spPr bwMode="auto">
          <a:xfrm>
            <a:off x="1357508" y="234503"/>
            <a:ext cx="16145468" cy="1599797"/>
          </a:xfrm>
          <a:prstGeom prst="rect">
            <a:avLst/>
          </a:prstGeom>
        </p:spPr>
        <p:txBody>
          <a:bodyPr lIns="0" tIns="0" rIns="0" bIns="0" rtlCol="0" anchor="t">
            <a:spAutoFit/>
          </a:bodyPr>
          <a:lstStyle/>
          <a:p>
            <a:pPr>
              <a:lnSpc>
                <a:spcPts val="3190"/>
              </a:lnSpc>
              <a:defRPr/>
            </a:pPr>
            <a:endParaRPr lang="el-GR" sz="4000" dirty="0">
              <a:solidFill>
                <a:srgbClr val="0C45A6"/>
              </a:solidFill>
            </a:endParaRPr>
          </a:p>
          <a:p>
            <a:pPr>
              <a:lnSpc>
                <a:spcPts val="3190"/>
              </a:lnSpc>
              <a:defRPr/>
            </a:pPr>
            <a:r>
              <a:rPr lang="el-GR" sz="4000" dirty="0">
                <a:solidFill>
                  <a:srgbClr val="0C45A6"/>
                </a:solidFill>
              </a:rPr>
              <a:t>Μέθοδος: Δομικές διακρίσεις: μηχανισμοί, πρακτικές, λειτουργίες (μιλώντας για τις διάφορες μορφές διακρίσεων)</a:t>
            </a:r>
            <a:endParaRPr lang="en-US" sz="4000" dirty="0">
              <a:solidFill>
                <a:srgbClr val="0C45A6"/>
              </a:solidFill>
            </a:endParaRPr>
          </a:p>
          <a:p>
            <a:pPr>
              <a:lnSpc>
                <a:spcPts val="3190"/>
              </a:lnSpc>
              <a:defRPr/>
            </a:pPr>
            <a:endParaRPr dirty="0"/>
          </a:p>
        </p:txBody>
      </p:sp>
      <p:sp>
        <p:nvSpPr>
          <p:cNvPr id="8" name="TextBox 8"/>
          <p:cNvSpPr txBox="1"/>
          <p:nvPr/>
        </p:nvSpPr>
        <p:spPr bwMode="auto">
          <a:xfrm>
            <a:off x="9733941" y="7839062"/>
            <a:ext cx="1194911" cy="213360"/>
          </a:xfrm>
          <a:prstGeom prst="rect">
            <a:avLst/>
          </a:prstGeom>
        </p:spPr>
        <p:txBody>
          <a:bodyPr lIns="0" tIns="0" rIns="0" bIns="0" rtlCol="0" anchor="t">
            <a:spAutoFit/>
          </a:bodyPr>
          <a:lstStyle/>
          <a:p>
            <a:pPr algn="ctr">
              <a:lnSpc>
                <a:spcPts val="1620"/>
              </a:lnSpc>
              <a:spcBef>
                <a:spcPts val="0"/>
              </a:spcBef>
              <a:defRPr/>
            </a:pPr>
            <a:r>
              <a:rPr lang="el-GR" sz="1500" dirty="0">
                <a:solidFill>
                  <a:srgbClr val="000000"/>
                </a:solidFill>
              </a:rPr>
              <a:t>3-30 άτομα </a:t>
            </a:r>
          </a:p>
        </p:txBody>
      </p:sp>
      <p:sp>
        <p:nvSpPr>
          <p:cNvPr id="9" name="TextBox 9"/>
          <p:cNvSpPr txBox="1"/>
          <p:nvPr/>
        </p:nvSpPr>
        <p:spPr bwMode="auto">
          <a:xfrm>
            <a:off x="3581528" y="4710462"/>
            <a:ext cx="51275" cy="213360"/>
          </a:xfrm>
          <a:prstGeom prst="rect">
            <a:avLst/>
          </a:prstGeom>
        </p:spPr>
        <p:txBody>
          <a:bodyPr lIns="0" tIns="0" rIns="0" bIns="0" rtlCol="0" anchor="t">
            <a:spAutoFit/>
          </a:bodyPr>
          <a:lstStyle/>
          <a:p>
            <a:pPr algn="ctr">
              <a:lnSpc>
                <a:spcPts val="1620"/>
              </a:lnSpc>
              <a:spcBef>
                <a:spcPts val="0"/>
              </a:spcBef>
              <a:defRPr/>
            </a:pPr>
            <a:r>
              <a:rPr lang="en-US" sz="1500">
                <a:solidFill>
                  <a:srgbClr val="000000"/>
                </a:solidFill>
                <a:latin typeface="Montserrat Bold"/>
              </a:rPr>
              <a:t> </a:t>
            </a:r>
            <a:endParaRPr/>
          </a:p>
        </p:txBody>
      </p:sp>
      <p:sp>
        <p:nvSpPr>
          <p:cNvPr id="10" name="TextBox 10"/>
          <p:cNvSpPr txBox="1"/>
          <p:nvPr/>
        </p:nvSpPr>
        <p:spPr bwMode="auto">
          <a:xfrm>
            <a:off x="2151168" y="7672195"/>
            <a:ext cx="5353386" cy="613410"/>
          </a:xfrm>
          <a:prstGeom prst="rect">
            <a:avLst/>
          </a:prstGeom>
        </p:spPr>
        <p:txBody>
          <a:bodyPr lIns="0" tIns="0" rIns="0" bIns="0" rtlCol="0" anchor="t">
            <a:spAutoFit/>
          </a:bodyPr>
          <a:lstStyle/>
          <a:p>
            <a:pPr>
              <a:lnSpc>
                <a:spcPts val="1620"/>
              </a:lnSpc>
              <a:spcBef>
                <a:spcPts val="0"/>
              </a:spcBef>
              <a:defRPr/>
            </a:pPr>
            <a:r>
              <a:rPr lang="el-GR" sz="1500" dirty="0">
                <a:solidFill>
                  <a:srgbClr val="000000"/>
                </a:solidFill>
              </a:rPr>
              <a:t>20 έως 40 λεπτά Ομαδική εργασία περίπου 15 έως 20 λεπτά, παρουσίαση περίπου 5 λεπτά ανά ομάδα εργασίας, αξιολόγηση περίπου 10 λεπτά. </a:t>
            </a:r>
          </a:p>
        </p:txBody>
      </p:sp>
      <p:sp>
        <p:nvSpPr>
          <p:cNvPr id="11" name="TextBox 11"/>
          <p:cNvSpPr txBox="1"/>
          <p:nvPr/>
        </p:nvSpPr>
        <p:spPr bwMode="auto">
          <a:xfrm>
            <a:off x="1987561" y="8484824"/>
            <a:ext cx="6168027" cy="820738"/>
          </a:xfrm>
          <a:prstGeom prst="rect">
            <a:avLst/>
          </a:prstGeom>
        </p:spPr>
        <p:txBody>
          <a:bodyPr lIns="0" tIns="0" rIns="0" bIns="0" rtlCol="0" anchor="t">
            <a:spAutoFit/>
          </a:bodyPr>
          <a:lstStyle/>
          <a:p>
            <a:pPr marL="323850" lvl="1" indent="-161925">
              <a:lnSpc>
                <a:spcPts val="1620"/>
              </a:lnSpc>
              <a:buFont typeface="Arial"/>
              <a:buChar char="•"/>
              <a:defRPr/>
            </a:pPr>
            <a:r>
              <a:rPr lang="el-GR" sz="1500" dirty="0">
                <a:solidFill>
                  <a:srgbClr val="000000"/>
                </a:solidFill>
              </a:rPr>
              <a:t>Προώθηση της συζήτησης εννοιών και εννοιολογικών πεδίων.</a:t>
            </a:r>
          </a:p>
          <a:p>
            <a:pPr marL="323850" lvl="1" indent="-161925">
              <a:lnSpc>
                <a:spcPts val="1620"/>
              </a:lnSpc>
              <a:buFont typeface="Arial"/>
              <a:buChar char="•"/>
              <a:defRPr/>
            </a:pPr>
            <a:r>
              <a:rPr lang="el-GR" sz="1500" dirty="0">
                <a:solidFill>
                  <a:srgbClr val="000000"/>
                </a:solidFill>
              </a:rPr>
              <a:t>Ενθάρρυνση των διαδικασιών ανταλλαγής και επικοινωνίας μεταξύ διαφόρων ατόμων.</a:t>
            </a:r>
          </a:p>
          <a:p>
            <a:pPr marL="323850" lvl="1" indent="-161925">
              <a:lnSpc>
                <a:spcPts val="1620"/>
              </a:lnSpc>
              <a:buFont typeface="Arial"/>
              <a:buChar char="•"/>
              <a:defRPr/>
            </a:pPr>
            <a:r>
              <a:rPr lang="el-GR" sz="1500" dirty="0">
                <a:solidFill>
                  <a:srgbClr val="000000"/>
                </a:solidFill>
              </a:rPr>
              <a:t>Αποσαφήνιση και προσδιορισμός εννοιών.</a:t>
            </a:r>
          </a:p>
        </p:txBody>
      </p:sp>
      <p:sp>
        <p:nvSpPr>
          <p:cNvPr id="12" name="TextBox 12"/>
          <p:cNvSpPr txBox="1"/>
          <p:nvPr/>
        </p:nvSpPr>
        <p:spPr bwMode="auto">
          <a:xfrm>
            <a:off x="9482567" y="8681112"/>
            <a:ext cx="5311610" cy="413385"/>
          </a:xfrm>
          <a:prstGeom prst="rect">
            <a:avLst/>
          </a:prstGeom>
        </p:spPr>
        <p:txBody>
          <a:bodyPr lIns="0" tIns="0" rIns="0" bIns="0" rtlCol="0" anchor="t">
            <a:spAutoFit/>
          </a:bodyPr>
          <a:lstStyle/>
          <a:p>
            <a:pPr>
              <a:lnSpc>
                <a:spcPts val="1620"/>
              </a:lnSpc>
              <a:spcBef>
                <a:spcPts val="0"/>
              </a:spcBef>
              <a:defRPr/>
            </a:pPr>
            <a:r>
              <a:rPr lang="el-GR" sz="1500" dirty="0">
                <a:solidFill>
                  <a:srgbClr val="000000"/>
                </a:solidFill>
              </a:rPr>
              <a:t>Χαρτί Flipchart ή άλλο μεγάλο χαρτί (Α2) για ομαδική εργασία, φαρδιά στυλό, ταινία/στυλό ή πίνακας με καρφίτσες.</a:t>
            </a:r>
          </a:p>
        </p:txBody>
      </p:sp>
      <p:sp>
        <p:nvSpPr>
          <p:cNvPr id="13" name="TextBox 13"/>
          <p:cNvSpPr txBox="1"/>
          <p:nvPr/>
        </p:nvSpPr>
        <p:spPr bwMode="auto">
          <a:xfrm>
            <a:off x="4643844" y="1606909"/>
            <a:ext cx="5090097" cy="346249"/>
          </a:xfrm>
          <a:prstGeom prst="rect">
            <a:avLst/>
          </a:prstGeom>
        </p:spPr>
        <p:txBody>
          <a:bodyPr wrap="square" lIns="0" tIns="0" rIns="0" bIns="0" rtlCol="0" anchor="t">
            <a:spAutoFit/>
          </a:bodyPr>
          <a:lstStyle/>
          <a:p>
            <a:pPr algn="ctr">
              <a:lnSpc>
                <a:spcPts val="2691"/>
              </a:lnSpc>
              <a:spcBef>
                <a:spcPts val="0"/>
              </a:spcBef>
              <a:defRPr/>
            </a:pPr>
            <a:r>
              <a:rPr lang="el-GR" sz="2500" dirty="0">
                <a:solidFill>
                  <a:srgbClr val="000000"/>
                </a:solidFill>
              </a:rPr>
              <a:t>Περιγραφή της μεθόδου:</a:t>
            </a:r>
          </a:p>
        </p:txBody>
      </p:sp>
      <p:sp>
        <p:nvSpPr>
          <p:cNvPr id="14" name="TextBox 14"/>
          <p:cNvSpPr txBox="1"/>
          <p:nvPr/>
        </p:nvSpPr>
        <p:spPr bwMode="auto">
          <a:xfrm>
            <a:off x="13283827" y="3730817"/>
            <a:ext cx="4788839" cy="4019755"/>
          </a:xfrm>
          <a:prstGeom prst="rect">
            <a:avLst/>
          </a:prstGeom>
        </p:spPr>
        <p:txBody>
          <a:bodyPr wrap="square" lIns="0" tIns="0" rIns="0" bIns="0" rtlCol="0" anchor="t">
            <a:spAutoFit/>
          </a:bodyPr>
          <a:lstStyle/>
          <a:p>
            <a:pPr algn="just">
              <a:lnSpc>
                <a:spcPts val="2100"/>
              </a:lnSpc>
              <a:spcBef>
                <a:spcPts val="0"/>
              </a:spcBef>
              <a:defRPr/>
            </a:pPr>
            <a:r>
              <a:rPr lang="en-US" sz="1500" dirty="0">
                <a:solidFill>
                  <a:srgbClr val="000000"/>
                </a:solidFill>
              </a:rPr>
              <a:t>3. </a:t>
            </a:r>
            <a:r>
              <a:rPr lang="el-GR" sz="1500" dirty="0">
                <a:solidFill>
                  <a:srgbClr val="000000"/>
                </a:solidFill>
              </a:rPr>
              <a:t>Υπόβαθρα </a:t>
            </a:r>
            <a:r>
              <a:rPr lang="en-US" sz="1500" dirty="0">
                <a:solidFill>
                  <a:srgbClr val="000000"/>
                </a:solidFill>
              </a:rPr>
              <a:t> </a:t>
            </a:r>
            <a:endParaRPr dirty="0"/>
          </a:p>
          <a:p>
            <a:pPr algn="just">
              <a:lnSpc>
                <a:spcPts val="2100"/>
              </a:lnSpc>
              <a:spcBef>
                <a:spcPts val="0"/>
              </a:spcBef>
              <a:defRPr/>
            </a:pPr>
            <a:endParaRPr lang="en-US" sz="1500" dirty="0">
              <a:solidFill>
                <a:srgbClr val="000000"/>
              </a:solidFill>
            </a:endParaRPr>
          </a:p>
          <a:p>
            <a:pPr algn="just">
              <a:lnSpc>
                <a:spcPts val="2100"/>
              </a:lnSpc>
              <a:spcBef>
                <a:spcPts val="0"/>
              </a:spcBef>
              <a:defRPr/>
            </a:pPr>
            <a:r>
              <a:rPr lang="el-GR" sz="1500" dirty="0">
                <a:solidFill>
                  <a:srgbClr val="000000"/>
                </a:solidFill>
              </a:rPr>
              <a:t>Ιστορική εδραίωση των στερεοτύπων στον πηρύνα  των διακρίσεων, τα οποία αποτελούν μέρος των σημερινών μορφών δομικών διακρίσεων </a:t>
            </a:r>
          </a:p>
          <a:p>
            <a:pPr algn="just">
              <a:lnSpc>
                <a:spcPts val="2100"/>
              </a:lnSpc>
              <a:spcBef>
                <a:spcPts val="0"/>
              </a:spcBef>
              <a:defRPr/>
            </a:pPr>
            <a:endParaRPr lang="en-US" sz="1500" dirty="0">
              <a:solidFill>
                <a:srgbClr val="000000"/>
              </a:solidFill>
            </a:endParaRPr>
          </a:p>
          <a:p>
            <a:pPr algn="just">
              <a:lnSpc>
                <a:spcPts val="2100"/>
              </a:lnSpc>
              <a:spcBef>
                <a:spcPts val="0"/>
              </a:spcBef>
              <a:defRPr/>
            </a:pPr>
            <a:r>
              <a:rPr lang="el-GR" sz="1500" dirty="0">
                <a:solidFill>
                  <a:srgbClr val="000000"/>
                </a:solidFill>
              </a:rPr>
              <a:t>Κοσμοθεωρίες στις οποίες οι έννοιες της αλήθειας, της ενότητας και της ολότητας είναι θεμελιώδεις </a:t>
            </a:r>
          </a:p>
          <a:p>
            <a:pPr algn="just">
              <a:lnSpc>
                <a:spcPts val="2100"/>
              </a:lnSpc>
              <a:spcBef>
                <a:spcPts val="0"/>
              </a:spcBef>
              <a:defRPr/>
            </a:pPr>
            <a:endParaRPr lang="en-US" sz="1500" dirty="0">
              <a:solidFill>
                <a:srgbClr val="000000"/>
              </a:solidFill>
            </a:endParaRPr>
          </a:p>
          <a:p>
            <a:pPr algn="just">
              <a:lnSpc>
                <a:spcPts val="2100"/>
              </a:lnSpc>
              <a:spcBef>
                <a:spcPts val="0"/>
              </a:spcBef>
              <a:defRPr/>
            </a:pPr>
            <a:r>
              <a:rPr lang="el-GR" sz="1500" dirty="0">
                <a:solidFill>
                  <a:srgbClr val="000000"/>
                </a:solidFill>
              </a:rPr>
              <a:t>Κοινωνική, δομικά εδραιωμένη ηγεμονία (υπεροχή) στο πλαίσιο της εξουσίας και των σχέσεων εξουσίας και κυριαρχίας ως πρότυπο και κανόνας </a:t>
            </a:r>
          </a:p>
          <a:p>
            <a:pPr algn="just">
              <a:lnSpc>
                <a:spcPts val="2100"/>
              </a:lnSpc>
              <a:spcBef>
                <a:spcPts val="0"/>
              </a:spcBef>
              <a:defRPr/>
            </a:pPr>
            <a:endParaRPr lang="en-US" sz="1500" dirty="0">
              <a:solidFill>
                <a:srgbClr val="000000"/>
              </a:solidFill>
            </a:endParaRPr>
          </a:p>
          <a:p>
            <a:pPr algn="just">
              <a:lnSpc>
                <a:spcPts val="2100"/>
              </a:lnSpc>
              <a:defRPr/>
            </a:pPr>
            <a:r>
              <a:rPr lang="el-GR" sz="1500" dirty="0">
                <a:solidFill>
                  <a:srgbClr val="000000"/>
                </a:solidFill>
              </a:rPr>
              <a:t>Αναπαραγωγή σε ατομικό,  θεσμικό και πολιτισμικό επίπεδο</a:t>
            </a:r>
          </a:p>
          <a:p>
            <a:pPr algn="just">
              <a:lnSpc>
                <a:spcPts val="2100"/>
              </a:lnSpc>
              <a:spcBef>
                <a:spcPts val="0"/>
              </a:spcBef>
              <a:defRPr/>
            </a:pPr>
            <a:endParaRPr lang="en-US" sz="1500" dirty="0">
              <a:solidFill>
                <a:srgbClr val="000000"/>
              </a:solidFill>
              <a:latin typeface="Montserrat"/>
            </a:endParaRPr>
          </a:p>
        </p:txBody>
      </p:sp>
      <p:sp>
        <p:nvSpPr>
          <p:cNvPr id="15" name="TextBox 15"/>
          <p:cNvSpPr txBox="1"/>
          <p:nvPr/>
        </p:nvSpPr>
        <p:spPr bwMode="auto">
          <a:xfrm>
            <a:off x="1275025" y="3730817"/>
            <a:ext cx="6229529" cy="3753015"/>
          </a:xfrm>
          <a:prstGeom prst="rect">
            <a:avLst/>
          </a:prstGeom>
        </p:spPr>
        <p:txBody>
          <a:bodyPr lIns="0" tIns="0" rIns="0" bIns="0" rtlCol="0" anchor="t">
            <a:spAutoFit/>
          </a:bodyPr>
          <a:lstStyle/>
          <a:p>
            <a:pPr algn="just">
              <a:lnSpc>
                <a:spcPts val="2100"/>
              </a:lnSpc>
              <a:defRPr/>
            </a:pPr>
            <a:r>
              <a:rPr lang="en-US" sz="1500" dirty="0">
                <a:solidFill>
                  <a:srgbClr val="000000"/>
                </a:solidFill>
              </a:rPr>
              <a:t>1. </a:t>
            </a:r>
            <a:r>
              <a:rPr lang="el-GR" sz="1500" dirty="0">
                <a:solidFill>
                  <a:srgbClr val="000000"/>
                </a:solidFill>
              </a:rPr>
              <a:t>Μηχανισμοί και πρακτικές δομικών διακρίσεων </a:t>
            </a:r>
            <a:endParaRPr dirty="0"/>
          </a:p>
          <a:p>
            <a:pPr algn="just">
              <a:lnSpc>
                <a:spcPts val="2100"/>
              </a:lnSpc>
              <a:defRPr/>
            </a:pPr>
            <a:endParaRPr lang="en-US" sz="1500" dirty="0">
              <a:solidFill>
                <a:srgbClr val="000000"/>
              </a:solidFill>
            </a:endParaRPr>
          </a:p>
          <a:p>
            <a:pPr marL="323850" lvl="1" indent="-161925" algn="just">
              <a:lnSpc>
                <a:spcPts val="2100"/>
              </a:lnSpc>
              <a:buFont typeface="Arial"/>
              <a:buChar char="•"/>
              <a:defRPr/>
            </a:pPr>
            <a:r>
              <a:rPr lang="el-GR" sz="1500" dirty="0">
                <a:solidFill>
                  <a:srgbClr val="000000"/>
                </a:solidFill>
              </a:rPr>
              <a:t>Καθιστώντας τους ανθρώπους Άλλους μέσω</a:t>
            </a:r>
          </a:p>
          <a:p>
            <a:pPr marL="161925" lvl="1" algn="just">
              <a:lnSpc>
                <a:spcPts val="2100"/>
              </a:lnSpc>
              <a:defRPr/>
            </a:pPr>
            <a:r>
              <a:rPr lang="el-GR" sz="1500" dirty="0">
                <a:solidFill>
                  <a:srgbClr val="000000"/>
                </a:solidFill>
              </a:rPr>
              <a:t> στερεοτύπων (Περιθωριοποίηση - Διαφοροποίηση) </a:t>
            </a:r>
          </a:p>
          <a:p>
            <a:pPr marL="323850" lvl="1" indent="-161925" algn="just">
              <a:lnSpc>
                <a:spcPts val="2100"/>
              </a:lnSpc>
              <a:buFont typeface="Arial"/>
              <a:buChar char="•"/>
              <a:defRPr/>
            </a:pPr>
            <a:r>
              <a:rPr lang="el-GR" sz="1500" dirty="0">
                <a:solidFill>
                  <a:srgbClr val="000000"/>
                </a:solidFill>
              </a:rPr>
              <a:t>Απόδοση της ταυτότητας </a:t>
            </a:r>
          </a:p>
          <a:p>
            <a:pPr marL="323850" lvl="1" indent="-161925" algn="just">
              <a:lnSpc>
                <a:spcPts val="2100"/>
              </a:lnSpc>
              <a:buFont typeface="Arial"/>
              <a:buChar char="•"/>
              <a:defRPr/>
            </a:pPr>
            <a:r>
              <a:rPr lang="el-GR" sz="1500" dirty="0">
                <a:solidFill>
                  <a:srgbClr val="000000"/>
                </a:solidFill>
              </a:rPr>
              <a:t>Απαξίωση </a:t>
            </a:r>
          </a:p>
          <a:p>
            <a:pPr marL="323850" lvl="1" indent="-161925" algn="just">
              <a:lnSpc>
                <a:spcPts val="2100"/>
              </a:lnSpc>
              <a:buFont typeface="Arial"/>
              <a:buChar char="•"/>
              <a:defRPr/>
            </a:pPr>
            <a:r>
              <a:rPr lang="el-GR" sz="1500" dirty="0">
                <a:solidFill>
                  <a:srgbClr val="000000"/>
                </a:solidFill>
              </a:rPr>
              <a:t>Περιφρόνηση </a:t>
            </a:r>
          </a:p>
          <a:p>
            <a:pPr marL="323850" lvl="1" indent="-161925" algn="just">
              <a:lnSpc>
                <a:spcPts val="2100"/>
              </a:lnSpc>
              <a:buFont typeface="Arial"/>
              <a:buChar char="•"/>
              <a:defRPr/>
            </a:pPr>
            <a:r>
              <a:rPr lang="el-GR" sz="1500" dirty="0">
                <a:solidFill>
                  <a:srgbClr val="000000"/>
                </a:solidFill>
              </a:rPr>
              <a:t>Έλεγχος </a:t>
            </a:r>
          </a:p>
          <a:p>
            <a:pPr marL="323850" lvl="1" indent="-161925" algn="just">
              <a:lnSpc>
                <a:spcPts val="2100"/>
              </a:lnSpc>
              <a:buFont typeface="Arial"/>
              <a:buChar char="•"/>
              <a:defRPr/>
            </a:pPr>
            <a:r>
              <a:rPr lang="el-GR" sz="1500" dirty="0">
                <a:solidFill>
                  <a:srgbClr val="000000"/>
                </a:solidFill>
              </a:rPr>
              <a:t>Στιγματισμός </a:t>
            </a:r>
          </a:p>
          <a:p>
            <a:pPr marL="323850" lvl="1" indent="-161925" algn="just">
              <a:lnSpc>
                <a:spcPts val="2100"/>
              </a:lnSpc>
              <a:buFont typeface="Arial"/>
              <a:buChar char="•"/>
              <a:defRPr/>
            </a:pPr>
            <a:r>
              <a:rPr lang="el-GR" sz="1500" dirty="0">
                <a:solidFill>
                  <a:srgbClr val="000000"/>
                </a:solidFill>
              </a:rPr>
              <a:t>Προσβολές </a:t>
            </a:r>
          </a:p>
          <a:p>
            <a:pPr marL="323850" lvl="1" indent="-161925" algn="just">
              <a:lnSpc>
                <a:spcPts val="2100"/>
              </a:lnSpc>
              <a:buFont typeface="Arial"/>
              <a:buChar char="•"/>
              <a:defRPr/>
            </a:pPr>
            <a:r>
              <a:rPr lang="el-GR" sz="1500" dirty="0">
                <a:solidFill>
                  <a:srgbClr val="000000"/>
                </a:solidFill>
              </a:rPr>
              <a:t>Υποτίμηση</a:t>
            </a:r>
          </a:p>
          <a:p>
            <a:pPr marL="323850" lvl="1" indent="-161925" algn="just">
              <a:lnSpc>
                <a:spcPts val="2100"/>
              </a:lnSpc>
              <a:buFont typeface="Arial"/>
              <a:buChar char="•"/>
              <a:defRPr/>
            </a:pPr>
            <a:r>
              <a:rPr lang="el-GR" sz="1500" dirty="0">
                <a:solidFill>
                  <a:srgbClr val="000000"/>
                </a:solidFill>
              </a:rPr>
              <a:t>Χρήση βίας </a:t>
            </a:r>
          </a:p>
          <a:p>
            <a:pPr marL="323850" lvl="1" indent="-161925" algn="just">
              <a:lnSpc>
                <a:spcPts val="2100"/>
              </a:lnSpc>
              <a:buFont typeface="Arial"/>
              <a:buChar char="•"/>
              <a:defRPr/>
            </a:pPr>
            <a:r>
              <a:rPr lang="el-GR" sz="1500" dirty="0">
                <a:solidFill>
                  <a:srgbClr val="000000"/>
                </a:solidFill>
              </a:rPr>
              <a:t>Ασέβεια προς το άτομο </a:t>
            </a:r>
          </a:p>
          <a:p>
            <a:pPr marL="323850" lvl="1" indent="-161925" algn="just">
              <a:lnSpc>
                <a:spcPts val="2100"/>
              </a:lnSpc>
              <a:buFont typeface="Arial"/>
              <a:buChar char="•"/>
              <a:defRPr/>
            </a:pPr>
            <a:r>
              <a:rPr lang="el-GR" sz="1500" dirty="0">
                <a:solidFill>
                  <a:srgbClr val="000000"/>
                </a:solidFill>
              </a:rPr>
              <a:t>Χρήση εξαναγκασμού </a:t>
            </a:r>
            <a:endParaRPr lang="en-US" sz="1500" dirty="0">
              <a:solidFill>
                <a:srgbClr val="000000"/>
              </a:solidFill>
              <a:latin typeface="Montserrat"/>
            </a:endParaRPr>
          </a:p>
        </p:txBody>
      </p:sp>
      <p:sp>
        <p:nvSpPr>
          <p:cNvPr id="16" name="TextBox 16"/>
          <p:cNvSpPr txBox="1"/>
          <p:nvPr/>
        </p:nvSpPr>
        <p:spPr bwMode="auto">
          <a:xfrm>
            <a:off x="7204329" y="3730817"/>
            <a:ext cx="4451826" cy="2137893"/>
          </a:xfrm>
          <a:prstGeom prst="rect">
            <a:avLst/>
          </a:prstGeom>
        </p:spPr>
        <p:txBody>
          <a:bodyPr lIns="0" tIns="0" rIns="0" bIns="0" rtlCol="0" anchor="t">
            <a:spAutoFit/>
          </a:bodyPr>
          <a:lstStyle/>
          <a:p>
            <a:pPr>
              <a:lnSpc>
                <a:spcPts val="2100"/>
              </a:lnSpc>
              <a:spcBef>
                <a:spcPts val="0"/>
              </a:spcBef>
              <a:defRPr/>
            </a:pPr>
            <a:r>
              <a:rPr lang="el-GR" sz="1500" dirty="0">
                <a:solidFill>
                  <a:srgbClr val="000000"/>
                </a:solidFill>
              </a:rPr>
              <a:t>2. Λειτουργίες αυτών των πρακτικών </a:t>
            </a:r>
          </a:p>
          <a:p>
            <a:pPr>
              <a:lnSpc>
                <a:spcPts val="2100"/>
              </a:lnSpc>
              <a:spcBef>
                <a:spcPts val="0"/>
              </a:spcBef>
              <a:defRPr/>
            </a:pPr>
            <a:endParaRPr lang="el-GR" sz="1500" dirty="0">
              <a:solidFill>
                <a:srgbClr val="000000"/>
              </a:solidFill>
            </a:endParaRPr>
          </a:p>
          <a:p>
            <a:pPr marL="285750" indent="-285750">
              <a:lnSpc>
                <a:spcPts val="2100"/>
              </a:lnSpc>
              <a:spcBef>
                <a:spcPts val="0"/>
              </a:spcBef>
              <a:buFont typeface="Arial" panose="020B0604020202020204" pitchFamily="34" charset="0"/>
              <a:buChar char="•"/>
              <a:defRPr/>
            </a:pPr>
            <a:r>
              <a:rPr lang="el-GR" sz="1500" dirty="0">
                <a:solidFill>
                  <a:srgbClr val="000000"/>
                </a:solidFill>
              </a:rPr>
              <a:t>Διατήρηση των προνομίων </a:t>
            </a:r>
          </a:p>
          <a:p>
            <a:pPr marL="285750" indent="-285750">
              <a:lnSpc>
                <a:spcPts val="2100"/>
              </a:lnSpc>
              <a:spcBef>
                <a:spcPts val="0"/>
              </a:spcBef>
              <a:buFont typeface="Arial" panose="020B0604020202020204" pitchFamily="34" charset="0"/>
              <a:buChar char="•"/>
              <a:defRPr/>
            </a:pPr>
            <a:r>
              <a:rPr lang="el-GR" sz="1500" dirty="0">
                <a:solidFill>
                  <a:srgbClr val="000000"/>
                </a:solidFill>
              </a:rPr>
              <a:t>Νομιμοποίηση κοινωνικών θέσεων </a:t>
            </a:r>
          </a:p>
          <a:p>
            <a:pPr marL="285750" indent="-285750">
              <a:lnSpc>
                <a:spcPts val="2100"/>
              </a:lnSpc>
              <a:spcBef>
                <a:spcPts val="0"/>
              </a:spcBef>
              <a:buFont typeface="Arial" panose="020B0604020202020204" pitchFamily="34" charset="0"/>
              <a:buChar char="•"/>
              <a:defRPr/>
            </a:pPr>
            <a:r>
              <a:rPr lang="el-GR" sz="1500" dirty="0">
                <a:solidFill>
                  <a:srgbClr val="000000"/>
                </a:solidFill>
              </a:rPr>
              <a:t>Παγίωση των δικών τους ταυτοτήτων </a:t>
            </a:r>
          </a:p>
          <a:p>
            <a:pPr marL="285750" indent="-285750">
              <a:lnSpc>
                <a:spcPts val="2100"/>
              </a:lnSpc>
              <a:spcBef>
                <a:spcPts val="0"/>
              </a:spcBef>
              <a:buFont typeface="Arial" panose="020B0604020202020204" pitchFamily="34" charset="0"/>
              <a:buChar char="•"/>
              <a:defRPr/>
            </a:pPr>
            <a:r>
              <a:rPr lang="el-GR" sz="1500" dirty="0">
                <a:solidFill>
                  <a:srgbClr val="000000"/>
                </a:solidFill>
              </a:rPr>
              <a:t>Καθιέρωση κοινωνικών νόρμων και εθνικής -  ειδικής για κάθε ομάδα ομοιογένειας </a:t>
            </a:r>
          </a:p>
          <a:p>
            <a:pPr marL="285750" indent="-285750">
              <a:lnSpc>
                <a:spcPts val="2100"/>
              </a:lnSpc>
              <a:spcBef>
                <a:spcPts val="0"/>
              </a:spcBef>
              <a:buFont typeface="Arial" panose="020B0604020202020204" pitchFamily="34" charset="0"/>
              <a:buChar char="•"/>
              <a:defRPr/>
            </a:pPr>
            <a:r>
              <a:rPr lang="el-GR" sz="1500" dirty="0">
                <a:solidFill>
                  <a:srgbClr val="000000"/>
                </a:solidFill>
              </a:rPr>
              <a:t>Διατήρηση της άνισης κατανομής των πόρων </a:t>
            </a:r>
            <a:endParaRPr dirty="0"/>
          </a:p>
        </p:txBody>
      </p:sp>
      <p:sp>
        <p:nvSpPr>
          <p:cNvPr id="17" name="TextBox 17"/>
          <p:cNvSpPr txBox="1"/>
          <p:nvPr/>
        </p:nvSpPr>
        <p:spPr bwMode="auto">
          <a:xfrm>
            <a:off x="2926566" y="2111713"/>
            <a:ext cx="8124947" cy="788101"/>
          </a:xfrm>
          <a:prstGeom prst="rect">
            <a:avLst/>
          </a:prstGeom>
        </p:spPr>
        <p:txBody>
          <a:bodyPr lIns="0" tIns="0" rIns="0" bIns="0" rtlCol="0" anchor="t">
            <a:spAutoFit/>
          </a:bodyPr>
          <a:lstStyle/>
          <a:p>
            <a:pPr algn="just">
              <a:lnSpc>
                <a:spcPts val="2100"/>
              </a:lnSpc>
              <a:spcBef>
                <a:spcPts val="0"/>
              </a:spcBef>
              <a:defRPr/>
            </a:pPr>
            <a:r>
              <a:rPr lang="el-GR" sz="1500" dirty="0">
                <a:solidFill>
                  <a:srgbClr val="000000"/>
                </a:solidFill>
              </a:rPr>
              <a:t>Κατά τη διάρκεια αυτής της άσκησης, οι συμμετέχοντες ασχολούνται με τους μηχανισμούς, τις πρακτικές, τις λειτουργίες και τις συνέπειες των δομικών διακρίσεων. Για το σκοπό αυτό, μοιράζεται και συζητείται ένα φύλλο εργασίας το οποίο περιέχει τα ακόλουθα σημεία: </a:t>
            </a:r>
          </a:p>
        </p:txBody>
      </p:sp>
      <p:sp>
        <p:nvSpPr>
          <p:cNvPr id="18" name="TextBox 18"/>
          <p:cNvSpPr txBox="1"/>
          <p:nvPr/>
        </p:nvSpPr>
        <p:spPr bwMode="auto">
          <a:xfrm>
            <a:off x="11774359" y="1918643"/>
            <a:ext cx="2470254" cy="1076192"/>
          </a:xfrm>
          <a:prstGeom prst="rect">
            <a:avLst/>
          </a:prstGeom>
        </p:spPr>
        <p:txBody>
          <a:bodyPr lIns="0" tIns="0" rIns="0" bIns="0" rtlCol="0" anchor="t">
            <a:spAutoFit/>
          </a:bodyPr>
          <a:lstStyle/>
          <a:p>
            <a:pPr algn="just">
              <a:lnSpc>
                <a:spcPts val="1680"/>
              </a:lnSpc>
              <a:spcBef>
                <a:spcPts val="0"/>
              </a:spcBef>
              <a:defRPr/>
            </a:pPr>
            <a:r>
              <a:rPr lang="el-GR" sz="1200" dirty="0">
                <a:solidFill>
                  <a:srgbClr val="000000"/>
                </a:solidFill>
              </a:rPr>
              <a:t>Στη συνέχεια, οι συμμετέχοντες καλούνται να βρουν συγκεκριμένα παραδείγματα των επιμέρους σημείων, τα οποία παρουσιάζουν σε όλη την ομάδα.</a:t>
            </a:r>
          </a:p>
        </p:txBody>
      </p:sp>
      <p:sp>
        <p:nvSpPr>
          <p:cNvPr id="20" name="TextBox 20"/>
          <p:cNvSpPr txBox="1"/>
          <p:nvPr/>
        </p:nvSpPr>
        <p:spPr bwMode="auto">
          <a:xfrm>
            <a:off x="838200" y="9490005"/>
            <a:ext cx="10653204" cy="637547"/>
          </a:xfrm>
          <a:prstGeom prst="rect">
            <a:avLst/>
          </a:prstGeom>
        </p:spPr>
        <p:txBody>
          <a:bodyPr wrap="square" lIns="0" tIns="0" rIns="0" bIns="0" rtlCol="0" anchor="t">
            <a:spAutoFit/>
          </a:bodyPr>
          <a:lstStyle/>
          <a:p>
            <a:pPr>
              <a:lnSpc>
                <a:spcPts val="1680"/>
              </a:lnSpc>
              <a:spcBef>
                <a:spcPts val="0"/>
              </a:spcBef>
              <a:defRPr/>
            </a:pPr>
            <a:r>
              <a:rPr lang="en-US" sz="900" dirty="0">
                <a:solidFill>
                  <a:srgbClr val="000000"/>
                </a:solidFill>
              </a:rPr>
              <a:t>Leah Carola </a:t>
            </a:r>
            <a:r>
              <a:rPr lang="en-US" sz="900" dirty="0" err="1">
                <a:solidFill>
                  <a:srgbClr val="000000"/>
                </a:solidFill>
              </a:rPr>
              <a:t>Czollek</a:t>
            </a:r>
            <a:r>
              <a:rPr lang="en-US" sz="900" dirty="0">
                <a:solidFill>
                  <a:srgbClr val="000000"/>
                </a:solidFill>
              </a:rPr>
              <a:t> et al., </a:t>
            </a:r>
            <a:r>
              <a:rPr lang="en-US" sz="900" dirty="0" err="1">
                <a:solidFill>
                  <a:srgbClr val="000000"/>
                </a:solidFill>
              </a:rPr>
              <a:t>Praxishandbuch</a:t>
            </a:r>
            <a:endParaRPr lang="en-US" sz="900" dirty="0">
              <a:solidFill>
                <a:srgbClr val="000000"/>
              </a:solidFill>
            </a:endParaRPr>
          </a:p>
          <a:p>
            <a:pPr>
              <a:lnSpc>
                <a:spcPts val="1680"/>
              </a:lnSpc>
              <a:spcBef>
                <a:spcPts val="0"/>
              </a:spcBef>
              <a:defRPr/>
            </a:pPr>
            <a:r>
              <a:rPr lang="en-US" sz="900" dirty="0">
                <a:solidFill>
                  <a:srgbClr val="000000"/>
                </a:solidFill>
              </a:rPr>
              <a:t>Social Justice und Diversity </a:t>
            </a:r>
            <a:r>
              <a:rPr lang="en-US" sz="900" dirty="0" err="1">
                <a:solidFill>
                  <a:srgbClr val="000000"/>
                </a:solidFill>
              </a:rPr>
              <a:t>Theorien</a:t>
            </a:r>
            <a:r>
              <a:rPr lang="en-US" sz="900" dirty="0">
                <a:solidFill>
                  <a:srgbClr val="000000"/>
                </a:solidFill>
              </a:rPr>
              <a:t>, Training, </a:t>
            </a:r>
            <a:r>
              <a:rPr lang="en-US" sz="900" dirty="0" err="1">
                <a:solidFill>
                  <a:srgbClr val="000000"/>
                </a:solidFill>
              </a:rPr>
              <a:t>Methoden</a:t>
            </a:r>
            <a:r>
              <a:rPr lang="en-US" sz="900" dirty="0">
                <a:solidFill>
                  <a:srgbClr val="000000"/>
                </a:solidFill>
              </a:rPr>
              <a:t>, </a:t>
            </a:r>
            <a:r>
              <a:rPr lang="en-US" sz="900" dirty="0" err="1">
                <a:solidFill>
                  <a:srgbClr val="000000"/>
                </a:solidFill>
              </a:rPr>
              <a:t>Übungen</a:t>
            </a:r>
            <a:endParaRPr lang="en-US" sz="900" dirty="0">
              <a:solidFill>
                <a:srgbClr val="000000"/>
              </a:solidFill>
            </a:endParaRPr>
          </a:p>
          <a:p>
            <a:pPr>
              <a:lnSpc>
                <a:spcPts val="1680"/>
              </a:lnSpc>
              <a:spcBef>
                <a:spcPts val="0"/>
              </a:spcBef>
              <a:defRPr/>
            </a:pPr>
            <a:r>
              <a:rPr lang="en-US" sz="900" dirty="0">
                <a:solidFill>
                  <a:srgbClr val="000000"/>
                </a:solidFill>
              </a:rPr>
              <a:t>2., </a:t>
            </a:r>
            <a:r>
              <a:rPr lang="en-US" sz="900" dirty="0" err="1">
                <a:solidFill>
                  <a:srgbClr val="000000"/>
                </a:solidFill>
              </a:rPr>
              <a:t>vollständig</a:t>
            </a:r>
            <a:r>
              <a:rPr lang="en-US" sz="900" dirty="0">
                <a:solidFill>
                  <a:srgbClr val="000000"/>
                </a:solidFill>
              </a:rPr>
              <a:t> </a:t>
            </a:r>
            <a:r>
              <a:rPr lang="en-US" sz="900" dirty="0" err="1">
                <a:solidFill>
                  <a:srgbClr val="000000"/>
                </a:solidFill>
              </a:rPr>
              <a:t>überarbeitete</a:t>
            </a:r>
            <a:r>
              <a:rPr lang="en-US" sz="900" dirty="0">
                <a:solidFill>
                  <a:srgbClr val="000000"/>
                </a:solidFill>
              </a:rPr>
              <a:t> und </a:t>
            </a:r>
            <a:r>
              <a:rPr lang="en-US" sz="900" dirty="0" err="1">
                <a:solidFill>
                  <a:srgbClr val="000000"/>
                </a:solidFill>
              </a:rPr>
              <a:t>erweiterte</a:t>
            </a:r>
            <a:r>
              <a:rPr lang="en-US" sz="900" dirty="0">
                <a:solidFill>
                  <a:srgbClr val="000000"/>
                </a:solidFill>
              </a:rPr>
              <a:t> </a:t>
            </a:r>
            <a:r>
              <a:rPr lang="en-US" sz="900" dirty="0" err="1">
                <a:solidFill>
                  <a:srgbClr val="000000"/>
                </a:solidFill>
              </a:rPr>
              <a:t>Auflage</a:t>
            </a:r>
            <a:r>
              <a:rPr lang="en-US" sz="900" dirty="0">
                <a:solidFill>
                  <a:srgbClr val="000000"/>
                </a:solidFill>
              </a:rPr>
              <a:t>, 2019 </a:t>
            </a:r>
            <a:r>
              <a:rPr lang="en-US" sz="900" dirty="0" err="1">
                <a:solidFill>
                  <a:srgbClr val="000000"/>
                </a:solidFill>
              </a:rPr>
              <a:t>Beltz</a:t>
            </a:r>
            <a:r>
              <a:rPr lang="en-US" sz="900" dirty="0">
                <a:solidFill>
                  <a:srgbClr val="000000"/>
                </a:solidFill>
              </a:rPr>
              <a:t> </a:t>
            </a:r>
            <a:r>
              <a:rPr lang="en-US" sz="900" dirty="0" err="1">
                <a:solidFill>
                  <a:srgbClr val="000000"/>
                </a:solidFill>
              </a:rPr>
              <a:t>Juventa</a:t>
            </a:r>
            <a:r>
              <a:rPr lang="en-US" sz="900" dirty="0">
                <a:solidFill>
                  <a:srgbClr val="000000"/>
                </a:solidFill>
              </a:rPr>
              <a:t>, Page 69</a:t>
            </a:r>
            <a:endParaRPr dirty="0"/>
          </a:p>
        </p:txBody>
      </p:sp>
      <p:cxnSp>
        <p:nvCxnSpPr>
          <p:cNvPr id="21" name="Straight Connector 2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p:blipFill>
        <p:spPr bwMode="auto">
          <a:xfrm>
            <a:off x="14401803" y="8210312"/>
            <a:ext cx="3886197" cy="2076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1022072" y="417043"/>
            <a:ext cx="13482129" cy="443198"/>
          </a:xfrm>
          <a:prstGeom prst="rect">
            <a:avLst/>
          </a:prstGeom>
        </p:spPr>
        <p:txBody>
          <a:bodyPr wrap="square" lIns="0" tIns="0" rIns="0" bIns="0" rtlCol="0" anchor="t">
            <a:spAutoFit/>
          </a:bodyPr>
          <a:lstStyle/>
          <a:p>
            <a:pPr>
              <a:lnSpc>
                <a:spcPts val="3190"/>
              </a:lnSpc>
              <a:defRPr/>
            </a:pPr>
            <a:r>
              <a:rPr lang="el-GR" sz="4000" dirty="0">
                <a:solidFill>
                  <a:srgbClr val="0C45A6"/>
                </a:solidFill>
              </a:rPr>
              <a:t>Μέθοδος: ανάπτυξη μέσων επικοινωνίας</a:t>
            </a:r>
            <a:r>
              <a:rPr lang="en-US" sz="4000" dirty="0">
                <a:solidFill>
                  <a:srgbClr val="0C45A6"/>
                </a:solidFill>
              </a:rPr>
              <a:t> </a:t>
            </a:r>
          </a:p>
        </p:txBody>
      </p:sp>
      <p:sp>
        <p:nvSpPr>
          <p:cNvPr id="3" name="TextBox 3"/>
          <p:cNvSpPr txBox="1"/>
          <p:nvPr/>
        </p:nvSpPr>
        <p:spPr bwMode="auto">
          <a:xfrm>
            <a:off x="1420134" y="2033536"/>
            <a:ext cx="2162461" cy="228332"/>
          </a:xfrm>
          <a:prstGeom prst="rect">
            <a:avLst/>
          </a:prstGeom>
        </p:spPr>
        <p:txBody>
          <a:bodyPr wrap="square" lIns="0" tIns="0" rIns="0" bIns="0" rtlCol="0" anchor="t">
            <a:spAutoFit/>
          </a:bodyPr>
          <a:lstStyle/>
          <a:p>
            <a:pPr algn="ctr">
              <a:lnSpc>
                <a:spcPts val="1620"/>
              </a:lnSpc>
              <a:spcBef>
                <a:spcPts val="0"/>
              </a:spcBef>
              <a:defRPr/>
            </a:pPr>
            <a:r>
              <a:rPr lang="el-GR" sz="2200" dirty="0">
                <a:solidFill>
                  <a:srgbClr val="000000"/>
                </a:solidFill>
              </a:rPr>
              <a:t>  </a:t>
            </a:r>
            <a:r>
              <a:rPr lang="en-US" sz="2200" dirty="0">
                <a:solidFill>
                  <a:srgbClr val="000000"/>
                </a:solidFill>
              </a:rPr>
              <a:t>3-30</a:t>
            </a:r>
            <a:r>
              <a:rPr lang="el-GR" sz="2200" dirty="0">
                <a:solidFill>
                  <a:srgbClr val="000000"/>
                </a:solidFill>
              </a:rPr>
              <a:t> Άνθρωποι</a:t>
            </a:r>
            <a:r>
              <a:rPr lang="en-US" sz="2200" dirty="0">
                <a:solidFill>
                  <a:srgbClr val="000000"/>
                </a:solidFill>
              </a:rPr>
              <a:t> </a:t>
            </a:r>
            <a:endParaRPr dirty="0"/>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552782" y="2872686"/>
            <a:ext cx="5854704" cy="338554"/>
          </a:xfrm>
          <a:prstGeom prst="rect">
            <a:avLst/>
          </a:prstGeom>
        </p:spPr>
        <p:txBody>
          <a:bodyPr lIns="0" tIns="0" rIns="0" bIns="0" rtlCol="0" anchor="t">
            <a:spAutoFit/>
          </a:bodyPr>
          <a:lstStyle/>
          <a:p>
            <a:pPr>
              <a:spcBef>
                <a:spcPts val="0"/>
              </a:spcBef>
              <a:defRPr/>
            </a:pPr>
            <a:r>
              <a:rPr lang="el-GR" sz="2200" dirty="0">
                <a:solidFill>
                  <a:srgbClr val="000000"/>
                </a:solidFill>
              </a:rPr>
              <a:t>20 λεπτά μαζί με όλη την ομάδα</a:t>
            </a:r>
          </a:p>
        </p:txBody>
      </p:sp>
      <p:sp>
        <p:nvSpPr>
          <p:cNvPr id="6" name="TextBox 6"/>
          <p:cNvSpPr txBox="1"/>
          <p:nvPr/>
        </p:nvSpPr>
        <p:spPr bwMode="auto">
          <a:xfrm>
            <a:off x="1552782" y="4003314"/>
            <a:ext cx="5000525" cy="2708434"/>
          </a:xfrm>
          <a:prstGeom prst="rect">
            <a:avLst/>
          </a:prstGeom>
        </p:spPr>
        <p:txBody>
          <a:bodyPr lIns="0" tIns="0" rIns="0" bIns="0" rtlCol="0" anchor="t">
            <a:spAutoFit/>
          </a:bodyPr>
          <a:lstStyle/>
          <a:p>
            <a:pPr marL="323850" lvl="1" indent="-161925">
              <a:buFont typeface="Arial"/>
              <a:buChar char="•"/>
              <a:defRPr/>
            </a:pPr>
            <a:r>
              <a:rPr lang="el-GR" sz="2200" dirty="0">
                <a:solidFill>
                  <a:srgbClr val="000000"/>
                </a:solidFill>
              </a:rPr>
              <a:t>Συμμετοχική ανάπτυξη της κατάρτισης</a:t>
            </a:r>
          </a:p>
          <a:p>
            <a:pPr marL="323850" lvl="1" indent="-161925">
              <a:buFont typeface="Arial"/>
              <a:buChar char="•"/>
              <a:defRPr/>
            </a:pPr>
            <a:r>
              <a:rPr lang="el-GR" sz="2200" dirty="0">
                <a:solidFill>
                  <a:srgbClr val="000000"/>
                </a:solidFill>
              </a:rPr>
              <a:t>Δημιουργία χαλαρής ατμόσφαιρας στην οποία ο καθένας μπορεί να μιλήσει ανοιχτά</a:t>
            </a:r>
          </a:p>
          <a:p>
            <a:pPr marL="323850" lvl="1" indent="-161925">
              <a:buFont typeface="Arial"/>
              <a:buChar char="•"/>
              <a:defRPr/>
            </a:pPr>
            <a:r>
              <a:rPr lang="el-GR" sz="2200" dirty="0">
                <a:solidFill>
                  <a:srgbClr val="000000"/>
                </a:solidFill>
              </a:rPr>
              <a:t>Συζήτηση των ορίων </a:t>
            </a:r>
          </a:p>
          <a:p>
            <a:pPr marL="323850" lvl="1" indent="-161925">
              <a:buFont typeface="Arial"/>
              <a:buChar char="•"/>
              <a:defRPr/>
            </a:pPr>
            <a:r>
              <a:rPr lang="el-GR" sz="2200" dirty="0">
                <a:solidFill>
                  <a:srgbClr val="000000"/>
                </a:solidFill>
              </a:rPr>
              <a:t>Υποστήριξη για την κατανόηση της επικοινωνίας χωρίς διακρίσεις και της ενδυνάμωσης </a:t>
            </a:r>
            <a:endParaRPr dirty="0"/>
          </a:p>
        </p:txBody>
      </p:sp>
      <p:sp>
        <p:nvSpPr>
          <p:cNvPr id="7" name="TextBox 7"/>
          <p:cNvSpPr txBox="1"/>
          <p:nvPr/>
        </p:nvSpPr>
        <p:spPr bwMode="auto">
          <a:xfrm>
            <a:off x="1552782" y="7128559"/>
            <a:ext cx="5281829" cy="1015663"/>
          </a:xfrm>
          <a:prstGeom prst="rect">
            <a:avLst/>
          </a:prstGeom>
        </p:spPr>
        <p:txBody>
          <a:bodyPr lIns="0" tIns="0" rIns="0" bIns="0" rtlCol="0" anchor="t">
            <a:spAutoFit/>
          </a:bodyPr>
          <a:lstStyle/>
          <a:p>
            <a:pPr>
              <a:spcBef>
                <a:spcPts val="0"/>
              </a:spcBef>
              <a:defRPr/>
            </a:pPr>
            <a:r>
              <a:rPr lang="el-GR" sz="2200" dirty="0">
                <a:solidFill>
                  <a:srgbClr val="000000"/>
                </a:solidFill>
              </a:rPr>
              <a:t>Χαρτί Flipchart ή άλλο μεγάλο χαρτί (Α2), φαρδιά στυλό, ταινία/στυλό ή πίνακας με καρφίτσες.</a:t>
            </a:r>
          </a:p>
        </p:txBody>
      </p:sp>
      <p:sp>
        <p:nvSpPr>
          <p:cNvPr id="8" name="TextBox 8"/>
          <p:cNvSpPr txBox="1"/>
          <p:nvPr/>
        </p:nvSpPr>
        <p:spPr bwMode="auto">
          <a:xfrm>
            <a:off x="7265278" y="1145923"/>
            <a:ext cx="4545722" cy="346249"/>
          </a:xfrm>
          <a:prstGeom prst="rect">
            <a:avLst/>
          </a:prstGeom>
        </p:spPr>
        <p:txBody>
          <a:bodyPr wrap="square" lIns="0" tIns="0" rIns="0" bIns="0" rtlCol="0" anchor="t">
            <a:spAutoFit/>
          </a:bodyPr>
          <a:lstStyle/>
          <a:p>
            <a:pPr algn="ctr">
              <a:lnSpc>
                <a:spcPts val="2691"/>
              </a:lnSpc>
              <a:spcBef>
                <a:spcPts val="0"/>
              </a:spcBef>
              <a:defRPr/>
            </a:pPr>
            <a:r>
              <a:rPr lang="el-GR" sz="2500" dirty="0">
                <a:solidFill>
                  <a:srgbClr val="000000"/>
                </a:solidFill>
              </a:rPr>
              <a:t>Περιγραφή της μεθόδου:</a:t>
            </a:r>
          </a:p>
        </p:txBody>
      </p:sp>
      <p:pic>
        <p:nvPicPr>
          <p:cNvPr id="9" name="Picture 9"/>
          <p:cNvPicPr>
            <a:picLocks noChangeAspect="1"/>
          </p:cNvPicPr>
          <p:nvPr/>
        </p:nvPicPr>
        <p:blipFill>
          <a:blip r:embed="rId2"/>
          <a:stretch/>
        </p:blipFill>
        <p:spPr bwMode="auto">
          <a:xfrm>
            <a:off x="775308" y="1915093"/>
            <a:ext cx="644826" cy="394956"/>
          </a:xfrm>
          <a:prstGeom prst="rect">
            <a:avLst/>
          </a:prstGeom>
        </p:spPr>
      </p:pic>
      <p:pic>
        <p:nvPicPr>
          <p:cNvPr id="10" name="Picture 10"/>
          <p:cNvPicPr>
            <a:picLocks noChangeAspect="1"/>
          </p:cNvPicPr>
          <p:nvPr/>
        </p:nvPicPr>
        <p:blipFill>
          <a:blip r:embed="rId3"/>
          <a:stretch/>
        </p:blipFill>
        <p:spPr bwMode="auto">
          <a:xfrm>
            <a:off x="755981" y="2824063"/>
            <a:ext cx="581467" cy="581467"/>
          </a:xfrm>
          <a:prstGeom prst="rect">
            <a:avLst/>
          </a:prstGeom>
        </p:spPr>
      </p:pic>
      <p:pic>
        <p:nvPicPr>
          <p:cNvPr id="11" name="Picture 11"/>
          <p:cNvPicPr>
            <a:picLocks noChangeAspect="1"/>
          </p:cNvPicPr>
          <p:nvPr/>
        </p:nvPicPr>
        <p:blipFill>
          <a:blip r:embed="rId4"/>
          <a:stretch/>
        </p:blipFill>
        <p:spPr bwMode="auto">
          <a:xfrm>
            <a:off x="837853" y="3891828"/>
            <a:ext cx="711653" cy="571924"/>
          </a:xfrm>
          <a:prstGeom prst="rect">
            <a:avLst/>
          </a:prstGeom>
        </p:spPr>
      </p:pic>
      <p:pic>
        <p:nvPicPr>
          <p:cNvPr id="12" name="Picture 12"/>
          <p:cNvPicPr>
            <a:picLocks noChangeAspect="1"/>
          </p:cNvPicPr>
          <p:nvPr/>
        </p:nvPicPr>
        <p:blipFill>
          <a:blip r:embed="rId5"/>
          <a:stretch/>
        </p:blipFill>
        <p:spPr bwMode="auto">
          <a:xfrm>
            <a:off x="847778" y="6881471"/>
            <a:ext cx="499885" cy="714122"/>
          </a:xfrm>
          <a:prstGeom prst="rect">
            <a:avLst/>
          </a:prstGeom>
        </p:spPr>
      </p:pic>
      <p:sp>
        <p:nvSpPr>
          <p:cNvPr id="14" name="TextBox 14"/>
          <p:cNvSpPr txBox="1"/>
          <p:nvPr/>
        </p:nvSpPr>
        <p:spPr bwMode="auto">
          <a:xfrm>
            <a:off x="7265278" y="1819799"/>
            <a:ext cx="9221849" cy="7181453"/>
          </a:xfrm>
          <a:prstGeom prst="rect">
            <a:avLst/>
          </a:prstGeom>
        </p:spPr>
        <p:txBody>
          <a:bodyPr lIns="0" tIns="0" rIns="0" bIns="0" rtlCol="0" anchor="t">
            <a:spAutoFit/>
          </a:bodyPr>
          <a:lstStyle/>
          <a:p>
            <a:pPr algn="just">
              <a:lnSpc>
                <a:spcPts val="2049"/>
              </a:lnSpc>
              <a:defRPr/>
            </a:pPr>
            <a:r>
              <a:rPr lang="el-GR" dirty="0">
                <a:solidFill>
                  <a:srgbClr val="000000"/>
                </a:solidFill>
              </a:rPr>
              <a:t>Συνεργαστείτε για να αναπτύξετε κριτήρια για μια καλή ατμόσφαιρα συζήτησης. Ο συντονιστής θα πρέπει να κάνει προτάσεις, τις οποίες οι συμμετέχοντες μπορούν στη συνέχεια να επεκτείνουν. </a:t>
            </a:r>
          </a:p>
          <a:p>
            <a:pPr algn="just">
              <a:lnSpc>
                <a:spcPts val="2049"/>
              </a:lnSpc>
              <a:defRPr/>
            </a:pPr>
            <a:r>
              <a:rPr lang="el-GR" dirty="0">
                <a:solidFill>
                  <a:srgbClr val="000000"/>
                </a:solidFill>
              </a:rPr>
              <a:t>Μπορούν να συμπεριληφθούν, για παράδειγμα, οι ακόλουθες προτάσεις: </a:t>
            </a:r>
          </a:p>
          <a:p>
            <a:pPr algn="just">
              <a:lnSpc>
                <a:spcPts val="2049"/>
              </a:lnSpc>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Διαμορφώνω τα δικά μου όρια: τι θέλω να μοιραστώ με τους άλλους και τι όχι.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Μιλάω για τις δικές μου εμπειρίες.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Αποφεύγω τις γενικεύσεις.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Αντιμετωπίζω τις διαφορετικές οπτικές με σεβασμό και ευγένεια.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Αφήνω προσωπικές πληροφορίες από τους άλλους στην ομάδα.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Μοιράζομαι τις στιγμές σιωπής ως χρόνο για να πάρω μια ανάσα και να σκεφτώ.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Δεν εξευτελίζω ή αποδίδω σε κανέναν το ρόλο του αποδιοπομπαίου τράγου.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Μοιράζομαι το ιστορικό των ερωτήσεών μου.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Δίνω έμφαση στη δική μου μάθηση. </a:t>
            </a:r>
          </a:p>
          <a:p>
            <a:pPr marL="285750" indent="-285750" algn="just">
              <a:lnSpc>
                <a:spcPts val="2049"/>
              </a:lnSpc>
              <a:buFont typeface="Arial" panose="020B0604020202020204" pitchFamily="34" charset="0"/>
              <a:buChar char="•"/>
              <a:defRPr/>
            </a:pPr>
            <a:endParaRPr lang="el-GR" dirty="0">
              <a:solidFill>
                <a:srgbClr val="000000"/>
              </a:solidFill>
            </a:endParaRPr>
          </a:p>
          <a:p>
            <a:pPr marL="285750" indent="-285750" algn="just">
              <a:lnSpc>
                <a:spcPts val="2049"/>
              </a:lnSpc>
              <a:buFont typeface="Arial" panose="020B0604020202020204" pitchFamily="34" charset="0"/>
              <a:buChar char="•"/>
              <a:defRPr/>
            </a:pPr>
            <a:r>
              <a:rPr lang="el-GR" dirty="0">
                <a:solidFill>
                  <a:srgbClr val="000000"/>
                </a:solidFill>
              </a:rPr>
              <a:t>Αναλαμβάνω την ευθύνη για τον χρόνο ομιλίας μου και για όσα λέω. </a:t>
            </a:r>
          </a:p>
          <a:p>
            <a:pPr algn="just">
              <a:lnSpc>
                <a:spcPts val="2049"/>
              </a:lnSpc>
              <a:defRPr/>
            </a:pPr>
            <a:endParaRPr lang="el-GR" dirty="0">
              <a:solidFill>
                <a:srgbClr val="000000"/>
              </a:solidFill>
            </a:endParaRPr>
          </a:p>
          <a:p>
            <a:pPr algn="just">
              <a:lnSpc>
                <a:spcPts val="2049"/>
              </a:lnSpc>
              <a:defRPr/>
            </a:pPr>
            <a:r>
              <a:rPr lang="el-GR" dirty="0">
                <a:solidFill>
                  <a:srgbClr val="000000"/>
                </a:solidFill>
              </a:rPr>
              <a:t>Τι άλλο είναι σημαντικό για εσάς; </a:t>
            </a:r>
          </a:p>
          <a:p>
            <a:pPr algn="just">
              <a:lnSpc>
                <a:spcPts val="2049"/>
              </a:lnSpc>
              <a:defRPr/>
            </a:pPr>
            <a:r>
              <a:rPr lang="el-GR" dirty="0">
                <a:solidFill>
                  <a:srgbClr val="000000"/>
                </a:solidFill>
              </a:rPr>
              <a:t>Οι προτάσεις για προσθήκες και αλλαγές παρουσιάζονται στην ολομέλεια </a:t>
            </a:r>
          </a:p>
          <a:p>
            <a:pPr algn="just">
              <a:lnSpc>
                <a:spcPts val="2049"/>
              </a:lnSpc>
              <a:defRPr/>
            </a:pPr>
            <a:r>
              <a:rPr lang="el-GR" dirty="0">
                <a:solidFill>
                  <a:srgbClr val="000000"/>
                </a:solidFill>
              </a:rPr>
              <a:t>και υιοθετούνται. </a:t>
            </a:r>
          </a:p>
        </p:txBody>
      </p:sp>
      <p:sp>
        <p:nvSpPr>
          <p:cNvPr id="15" name="TextBox 15"/>
          <p:cNvSpPr txBox="1"/>
          <p:nvPr/>
        </p:nvSpPr>
        <p:spPr bwMode="auto">
          <a:xfrm>
            <a:off x="808876" y="8935043"/>
            <a:ext cx="6315697" cy="628057"/>
          </a:xfrm>
          <a:prstGeom prst="rect">
            <a:avLst/>
          </a:prstGeom>
        </p:spPr>
        <p:txBody>
          <a:bodyPr lIns="0" tIns="0" rIns="0" bIns="0" rtlCol="0" anchor="t">
            <a:spAutoFit/>
          </a:bodyPr>
          <a:lstStyle/>
          <a:p>
            <a:pPr>
              <a:lnSpc>
                <a:spcPts val="1680"/>
              </a:lnSpc>
              <a:spcBef>
                <a:spcPts val="0"/>
              </a:spcBef>
              <a:defRPr/>
            </a:pPr>
            <a:r>
              <a:rPr lang="en-US" sz="900">
                <a:solidFill>
                  <a:srgbClr val="000000"/>
                </a:solidFill>
              </a:rPr>
              <a:t>Leah Carola Czollek et al., Praxishandbuch</a:t>
            </a:r>
          </a:p>
          <a:p>
            <a:pPr>
              <a:lnSpc>
                <a:spcPts val="1680"/>
              </a:lnSpc>
              <a:spcBef>
                <a:spcPts val="0"/>
              </a:spcBef>
              <a:defRPr/>
            </a:pPr>
            <a:r>
              <a:rPr lang="en-US" sz="900">
                <a:solidFill>
                  <a:srgbClr val="000000"/>
                </a:solidFill>
              </a:rPr>
              <a:t>Social Justice und Diversity Theorien, Training, Methoden, Übungen</a:t>
            </a:r>
          </a:p>
          <a:p>
            <a:pPr>
              <a:lnSpc>
                <a:spcPts val="1680"/>
              </a:lnSpc>
              <a:spcBef>
                <a:spcPts val="0"/>
              </a:spcBef>
              <a:defRPr/>
            </a:pPr>
            <a:r>
              <a:rPr lang="en-US" sz="900">
                <a:solidFill>
                  <a:srgbClr val="000000"/>
                </a:solidFill>
              </a:rPr>
              <a:t>2., vollständig überarbeitete und erweiterte Auflage, 2019 Beltz Juventa, Page 65</a:t>
            </a:r>
            <a:endParaRPr/>
          </a:p>
        </p:txBody>
      </p:sp>
      <p:cxnSp>
        <p:nvCxnSpPr>
          <p:cNvPr id="16" name="Straight Connector 15"/>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stretch/>
        </p:blipFill>
        <p:spPr bwMode="auto">
          <a:xfrm>
            <a:off x="14401803" y="8210312"/>
            <a:ext cx="3886197" cy="20766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1524000" y="495300"/>
            <a:ext cx="12877799" cy="2000548"/>
          </a:xfrm>
          <a:prstGeom prst="rect">
            <a:avLst/>
          </a:prstGeom>
          <a:noFill/>
        </p:spPr>
        <p:txBody>
          <a:bodyPr wrap="square" rtlCol="0">
            <a:spAutoFit/>
          </a:bodyPr>
          <a:lstStyle/>
          <a:p>
            <a:pPr>
              <a:defRPr/>
            </a:pPr>
            <a:r>
              <a:rPr lang="el-GR" sz="6200" b="1" dirty="0">
                <a:solidFill>
                  <a:schemeClr val="tx2"/>
                </a:solidFill>
              </a:rPr>
              <a:t>Τι είναι η ενδυνάμωση;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sz="6200" b="1" dirty="0">
              <a:solidFill>
                <a:schemeClr val="tx2"/>
              </a:solidFill>
            </a:endParaRPr>
          </a:p>
        </p:txBody>
      </p:sp>
      <p:sp>
        <p:nvSpPr>
          <p:cNvPr id="7" name="Textfeld 6"/>
          <p:cNvSpPr txBox="1"/>
          <p:nvPr/>
        </p:nvSpPr>
        <p:spPr bwMode="auto">
          <a:xfrm>
            <a:off x="1371600" y="1844070"/>
            <a:ext cx="13258800" cy="6309420"/>
          </a:xfrm>
          <a:prstGeom prst="rect">
            <a:avLst/>
          </a:prstGeom>
          <a:noFill/>
        </p:spPr>
        <p:txBody>
          <a:bodyPr wrap="square">
            <a:spAutoFit/>
          </a:bodyPr>
          <a:lstStyle/>
          <a:p>
            <a:pPr>
              <a:defRPr/>
            </a:pPr>
            <a:r>
              <a:rPr lang="en-US" sz="2400" dirty="0">
                <a:ea typeface="Times New Roman"/>
              </a:rPr>
              <a:t> </a:t>
            </a:r>
            <a:endParaRPr lang="de-DE" sz="2400" dirty="0">
              <a:ea typeface="Times New Roman"/>
            </a:endParaRPr>
          </a:p>
          <a:p>
            <a:pPr algn="just">
              <a:defRPr/>
            </a:pPr>
            <a:r>
              <a:rPr lang="el-GR" sz="2400" b="1" dirty="0">
                <a:ea typeface="Times New Roman"/>
              </a:rPr>
              <a:t>«(...)Η ενδυνάμωση αποσκοπεί στην ενθάρρυνση της κοινωνικής συμμετοχής.</a:t>
            </a:r>
            <a:r>
              <a:rPr lang="en-US" sz="2400" dirty="0">
                <a:ea typeface="Times New Roman"/>
              </a:rPr>
              <a:t> </a:t>
            </a:r>
            <a:r>
              <a:rPr lang="el-GR" sz="2400" dirty="0">
                <a:ea typeface="Times New Roman"/>
              </a:rPr>
              <a:t>Οι προσεγγίσεις ενδυνάμωσης συνεπάγονται </a:t>
            </a:r>
            <a:r>
              <a:rPr lang="el-GR" sz="2400" b="1" dirty="0">
                <a:ea typeface="Times New Roman"/>
              </a:rPr>
              <a:t>την παροχή χώρων στους ανθρώπους για να ανακαλύψουν τους πόρους τους και να τους δώσουν τη δυνατότητα να γίνουν ενεργοί παράγοντες στη ζωή τους. </a:t>
            </a:r>
            <a:r>
              <a:rPr lang="el-GR" sz="2400" dirty="0">
                <a:ea typeface="Times New Roman"/>
              </a:rPr>
              <a:t>Αυτό δεν αναφέρεται πρωτίστως στη μετάδοση γνώσεων και στρατηγικών από έξω, κατά κάποιο τρόπο, αλλά μάλλον στην από κοινού ανάπτυξη αυτών με βάση την εμπειρία και τη γνώση των συμμετεχόντων. Η ενδυνάμωση δεν είναι μια ενιαία έννοια, αλλά μια σειρά διαφορετικών προσεγγίσεων προσανατολισμένων στους πόρους, οι οποίες, βασιζόμενες στην ανταλλαγή εμπειριών, αποσκοπούν στο άνοιγμα ατομικών και συλλογικών ευκαιριών δράσης για την αντιμετώπιση των κοινωνικών σχέσεων εξουσίας. Πτυχές της ενδυνάμωσης έχουν ήδη εφαρμοστεί σε διάφορα πλαίσια από διαφορετικούς φορείς. Έγιναν ιδιαίτερα γνωστές ως αποτέλεσμα της αξιοποίησής τους από τα κινήματα για τα πολιτικά δικαιώματα της δεκαετίας του 1960".</a:t>
            </a:r>
            <a:endParaRPr dirty="0"/>
          </a:p>
          <a:p>
            <a:pPr>
              <a:defRPr/>
            </a:pPr>
            <a:endParaRPr lang="en-US" sz="2400" dirty="0">
              <a:ea typeface="Times New Roman"/>
            </a:endParaRPr>
          </a:p>
          <a:p>
            <a:pPr>
              <a:defRPr/>
            </a:pPr>
            <a:r>
              <a:rPr lang="en-US" dirty="0">
                <a:ea typeface="Times New Roman"/>
              </a:rPr>
              <a:t>(</a:t>
            </a:r>
            <a:r>
              <a:rPr lang="el-GR" dirty="0">
                <a:ea typeface="Times New Roman"/>
              </a:rPr>
              <a:t>Παρατίθεται από </a:t>
            </a:r>
            <a:r>
              <a:rPr lang="en-US" dirty="0">
                <a:ea typeface="Times New Roman"/>
              </a:rPr>
              <a:t>: </a:t>
            </a:r>
            <a:r>
              <a:rPr lang="de-DE" sz="1800" dirty="0"/>
              <a:t>Prange, Christian et al., 2013. </a:t>
            </a:r>
            <a:r>
              <a:rPr lang="en-US" dirty="0">
                <a:ea typeface="Times New Roman"/>
              </a:rPr>
              <a:t>Brochure ”Good Practice Approaches – Ways to Combat Racism in </a:t>
            </a:r>
            <a:endParaRPr dirty="0"/>
          </a:p>
          <a:p>
            <a:pPr>
              <a:defRPr/>
            </a:pPr>
            <a:r>
              <a:rPr lang="en-US" dirty="0">
                <a:ea typeface="Times New Roman"/>
              </a:rPr>
              <a:t>Your City ‘ECAR – European Cities against Racism’ Project “, </a:t>
            </a:r>
            <a:r>
              <a:rPr lang="el-GR" sz="1800" dirty="0"/>
              <a:t>σελ</a:t>
            </a:r>
            <a:r>
              <a:rPr lang="de-DE" sz="1800" dirty="0"/>
              <a:t> 55. </a:t>
            </a:r>
            <a:r>
              <a:rPr lang="de-DE" sz="1800" u="sng" dirty="0">
                <a:hlinkClick r:id="rId2" tooltip="https://ec.europa.eu/migrant-integration/integration-practice/good-practice-approaches-ways-combat-racism-your-city-ecar-european-cities_en"/>
              </a:rPr>
              <a:t>https://ec.europa.eu/migrant-integration/integration-practice/good-practice-approaches-ways-combat-racism-your-city-ecar-european-cities_en</a:t>
            </a:r>
            <a:r>
              <a:rPr lang="de-DE" dirty="0"/>
              <a:t>. </a:t>
            </a:r>
            <a:r>
              <a:rPr lang="el-GR" dirty="0"/>
              <a:t>Πρόσβαση</a:t>
            </a:r>
            <a:r>
              <a:rPr lang="en-GB" dirty="0"/>
              <a:t> </a:t>
            </a:r>
            <a:r>
              <a:rPr lang="en-GB" sz="1800" dirty="0"/>
              <a:t>27 </a:t>
            </a:r>
            <a:r>
              <a:rPr lang="el-GR" sz="1800" dirty="0"/>
              <a:t>Οκτωβρίου</a:t>
            </a:r>
            <a:r>
              <a:rPr lang="en-GB" sz="1800" dirty="0"/>
              <a:t>, 2022. ) </a:t>
            </a:r>
            <a:endParaRPr lang="en-GB" dirty="0"/>
          </a:p>
          <a:p>
            <a:pPr>
              <a:defRPr/>
            </a:pPr>
            <a:endParaRPr lang="en-US" dirty="0">
              <a:latin typeface="Calibri"/>
              <a:ea typeface="Times New Roman"/>
            </a:endParaRPr>
          </a:p>
          <a:p>
            <a:pPr>
              <a:defRPr/>
            </a:pPr>
            <a:endParaRPr lang="de-DE" sz="2000" dirty="0">
              <a:latin typeface="Times New Roman"/>
              <a:ea typeface="Times New Roman"/>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762000" y="495300"/>
            <a:ext cx="14020799" cy="1323439"/>
          </a:xfrm>
          <a:prstGeom prst="rect">
            <a:avLst/>
          </a:prstGeom>
          <a:noFill/>
        </p:spPr>
        <p:txBody>
          <a:bodyPr wrap="square">
            <a:spAutoFit/>
          </a:bodyPr>
          <a:lstStyle/>
          <a:p>
            <a:pPr>
              <a:defRPr/>
            </a:pPr>
            <a:r>
              <a:rPr lang="el-GR" sz="4000" b="1" dirty="0">
                <a:solidFill>
                  <a:schemeClr val="tx2"/>
                </a:solidFill>
              </a:rPr>
              <a:t>Παράδειγμα: HAKRA Empowerment Concept </a:t>
            </a:r>
            <a:endParaRPr lang="el-GR" sz="4000" dirty="0"/>
          </a:p>
          <a:p>
            <a:pPr>
              <a:defRPr/>
            </a:pPr>
            <a:r>
              <a:rPr lang="el-GR" sz="4000" b="1" dirty="0">
                <a:solidFill>
                  <a:schemeClr val="tx2"/>
                </a:solidFill>
              </a:rPr>
              <a:t>(Προσέγγιση της ενδυνάμωσης από την οπτική γωνία των PoC) </a:t>
            </a:r>
          </a:p>
        </p:txBody>
      </p:sp>
      <p:sp>
        <p:nvSpPr>
          <p:cNvPr id="4" name="Textfeld 3"/>
          <p:cNvSpPr txBox="1"/>
          <p:nvPr/>
        </p:nvSpPr>
        <p:spPr bwMode="auto">
          <a:xfrm>
            <a:off x="748004" y="2171700"/>
            <a:ext cx="14034796" cy="7817525"/>
          </a:xfrm>
          <a:prstGeom prst="rect">
            <a:avLst/>
          </a:prstGeom>
          <a:noFill/>
        </p:spPr>
        <p:txBody>
          <a:bodyPr wrap="square" rtlCol="0">
            <a:spAutoFit/>
          </a:bodyPr>
          <a:lstStyle/>
          <a:p>
            <a:pPr>
              <a:defRPr/>
            </a:pPr>
            <a:endParaRPr lang="de-DE" sz="2800" dirty="0"/>
          </a:p>
          <a:p>
            <a:pPr marL="285750" indent="-285750" algn="just">
              <a:buFont typeface="Arial"/>
              <a:buChar char="•"/>
              <a:defRPr/>
            </a:pPr>
            <a:r>
              <a:rPr lang="en-GB" sz="2800" dirty="0">
                <a:ea typeface="Calibri"/>
                <a:cs typeface="Times New Roman"/>
              </a:rPr>
              <a:t> </a:t>
            </a:r>
            <a:r>
              <a:rPr lang="el-GR" sz="2800" dirty="0">
                <a:ea typeface="Calibri"/>
                <a:cs typeface="Times New Roman"/>
              </a:rPr>
              <a:t>Ατομική και συλλογική αυτοδυνάμωση, αυτοδιάθεση, δικτύωση και ενίσχυση της κοινωνικοπολιτικής συμμετοχής των έγχρωμων ατόμων.</a:t>
            </a:r>
          </a:p>
          <a:p>
            <a:pPr marL="285750" indent="-285750" algn="just">
              <a:buFont typeface="Arial"/>
              <a:buChar char="•"/>
              <a:defRPr/>
            </a:pPr>
            <a:endParaRPr lang="el-GR" sz="2800" dirty="0">
              <a:ea typeface="Calibri"/>
              <a:cs typeface="Times New Roman"/>
            </a:endParaRPr>
          </a:p>
          <a:p>
            <a:pPr marL="285750" indent="-285750" algn="just">
              <a:buFont typeface="Arial"/>
              <a:buChar char="•"/>
              <a:defRPr/>
            </a:pPr>
            <a:r>
              <a:rPr lang="el-GR" sz="2800" dirty="0">
                <a:ea typeface="Calibri"/>
                <a:cs typeface="Times New Roman"/>
              </a:rPr>
              <a:t>Δημιουργία διαλόγου μεταξύ των έγχρωμων ατόμων και των μελών της πλειοψηφούσας κοινότητας.</a:t>
            </a:r>
            <a:endParaRPr lang="en-US" sz="2800" dirty="0">
              <a:ea typeface="Calibri"/>
              <a:cs typeface="Times New Roman"/>
            </a:endParaRPr>
          </a:p>
          <a:p>
            <a:pPr algn="just">
              <a:defRPr/>
            </a:pPr>
            <a:r>
              <a:rPr lang="en-US" sz="2800" dirty="0">
                <a:ea typeface="Calibri"/>
                <a:cs typeface="Times New Roman"/>
              </a:rPr>
              <a:t> </a:t>
            </a:r>
            <a:endParaRPr lang="de-DE" sz="2800" dirty="0">
              <a:ea typeface="Calibri"/>
              <a:cs typeface="Times New Roman"/>
            </a:endParaRPr>
          </a:p>
          <a:p>
            <a:pPr marL="285750" indent="-285750" algn="just">
              <a:buFont typeface="Arial"/>
              <a:buChar char="•"/>
              <a:defRPr/>
            </a:pPr>
            <a:r>
              <a:rPr lang="el-GR" sz="2800" dirty="0">
                <a:ea typeface="Calibri"/>
                <a:cs typeface="Times New Roman"/>
              </a:rPr>
              <a:t>Προσέγγιση του διαμοιρασμού της εξουσίας: κριτική της κοινωνικής ανισότητας όσον αφορά τους πόρους, τα προνόμια και την εξουσία, διαμοιρασμός της εξουσίας (ανακατανομή της εξουσίας) από την πλευρά της κυρίαρχης λευκής κοινωνίας. </a:t>
            </a:r>
          </a:p>
          <a:p>
            <a:pPr algn="just">
              <a:defRPr/>
            </a:pPr>
            <a:endParaRPr dirty="0"/>
          </a:p>
          <a:p>
            <a:pPr marL="285750" indent="-285750" algn="just">
              <a:buFont typeface="Arial"/>
              <a:buChar char="•"/>
              <a:defRPr/>
            </a:pPr>
            <a:r>
              <a:rPr lang="el-GR" sz="2800" dirty="0">
                <a:ea typeface="Calibri"/>
                <a:cs typeface="Times New Roman"/>
              </a:rPr>
              <a:t>Η προσέγγιση της κριτικής λευκότητας των </a:t>
            </a:r>
            <a:r>
              <a:rPr lang="en-US" sz="2800" dirty="0">
                <a:ea typeface="Calibri"/>
                <a:cs typeface="Times New Roman"/>
              </a:rPr>
              <a:t>“</a:t>
            </a:r>
            <a:r>
              <a:rPr lang="el-GR" sz="2800" dirty="0">
                <a:ea typeface="Calibri"/>
                <a:cs typeface="Times New Roman"/>
              </a:rPr>
              <a:t>Critical Whiteness Studies</a:t>
            </a:r>
            <a:r>
              <a:rPr lang="en-US" sz="2800" dirty="0">
                <a:ea typeface="Calibri"/>
                <a:cs typeface="Times New Roman"/>
              </a:rPr>
              <a:t>”</a:t>
            </a:r>
            <a:r>
              <a:rPr lang="el-GR" sz="2800" dirty="0">
                <a:ea typeface="Calibri"/>
                <a:cs typeface="Times New Roman"/>
              </a:rPr>
              <a:t> από το αμερικανικό πλαίσιο (κριτική διεύρυνση της οπτικής από τους θιγόμενους από το ρατσισμό, όπως εκπροσωπείται στον τομέα των </a:t>
            </a:r>
            <a:r>
              <a:rPr lang="en-US" sz="2800" dirty="0">
                <a:ea typeface="Calibri"/>
                <a:cs typeface="Times New Roman"/>
              </a:rPr>
              <a:t>“Black Studies”</a:t>
            </a:r>
            <a:r>
              <a:rPr lang="el-GR" sz="2800" dirty="0">
                <a:ea typeface="Calibri"/>
                <a:cs typeface="Times New Roman"/>
              </a:rPr>
              <a:t>, στη λευκή κοινωνία που ασκεί το ρατσισμό και τους φορείς της). </a:t>
            </a:r>
          </a:p>
          <a:p>
            <a:pPr algn="just">
              <a:defRPr/>
            </a:pPr>
            <a:endParaRPr lang="de-DE" sz="2000" dirty="0"/>
          </a:p>
          <a:p>
            <a:pPr algn="just">
              <a:defRPr/>
            </a:pPr>
            <a:endParaRPr lang="de-DE" dirty="0"/>
          </a:p>
          <a:p>
            <a:pPr>
              <a:defRPr/>
            </a:pPr>
            <a:endParaRPr lang="de-DE" dirty="0"/>
          </a:p>
          <a:p>
            <a:pPr>
              <a:defRPr/>
            </a:pPr>
            <a:endParaRPr lang="de-DE" dirty="0"/>
          </a:p>
          <a:p>
            <a:pPr>
              <a:defRPr/>
            </a:pPr>
            <a:endParaRPr dirty="0"/>
          </a:p>
        </p:txBody>
      </p:sp>
      <p:sp>
        <p:nvSpPr>
          <p:cNvPr id="6" name="Textfeld 5"/>
          <p:cNvSpPr txBox="1"/>
          <p:nvPr/>
        </p:nvSpPr>
        <p:spPr bwMode="auto">
          <a:xfrm>
            <a:off x="609600" y="8496300"/>
            <a:ext cx="13258800" cy="507831"/>
          </a:xfrm>
          <a:prstGeom prst="rect">
            <a:avLst/>
          </a:prstGeom>
          <a:noFill/>
        </p:spPr>
        <p:txBody>
          <a:bodyPr wrap="square" rtlCol="0">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a:t>
            </a:r>
            <a:endParaRPr lang="de-DE" sz="900"/>
          </a:p>
          <a:p>
            <a:pPr>
              <a:defRPr/>
            </a:pPr>
            <a:r>
              <a:rPr lang="en-GB" sz="900"/>
              <a:t>pages 11-12. </a:t>
            </a:r>
            <a:r>
              <a:rPr lang="en-GB" sz="900" u="sng">
                <a:hlinkClick r:id="rId2" tooltip="https://www.eccar.info/sites/default/files/document/empowerment_webbroschuere_barrierefrei.pdf"/>
              </a:rPr>
              <a:t>https://www.eccar.info/sites/default/files/document/empowerment_webbroschuere_barrierefrei.pdf</a:t>
            </a:r>
            <a:r>
              <a:rPr lang="en-GB" sz="900"/>
              <a:t>. Accessed: 27 October, 2022. </a:t>
            </a:r>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645161" y="240690"/>
            <a:ext cx="15773400" cy="1323439"/>
          </a:xfrm>
          <a:prstGeom prst="rect">
            <a:avLst/>
          </a:prstGeom>
          <a:noFill/>
        </p:spPr>
        <p:txBody>
          <a:bodyPr wrap="square">
            <a:spAutoFit/>
          </a:bodyPr>
          <a:lstStyle/>
          <a:p>
            <a:pPr>
              <a:defRPr/>
            </a:pPr>
            <a:r>
              <a:rPr lang="el-GR" sz="4000" b="1" dirty="0">
                <a:solidFill>
                  <a:schemeClr val="tx2"/>
                </a:solidFill>
              </a:rPr>
              <a:t>Παράδειγμα</a:t>
            </a:r>
            <a:r>
              <a:rPr lang="de-DE" sz="4000" b="1" dirty="0">
                <a:solidFill>
                  <a:schemeClr val="tx2"/>
                </a:solidFill>
              </a:rPr>
              <a:t>: HAKRA Empowerment Concept </a:t>
            </a:r>
            <a:endParaRPr dirty="0"/>
          </a:p>
          <a:p>
            <a:pPr>
              <a:defRPr/>
            </a:pPr>
            <a:r>
              <a:rPr lang="el-GR" sz="4000" b="1" dirty="0">
                <a:solidFill>
                  <a:schemeClr val="tx2"/>
                </a:solidFill>
              </a:rPr>
              <a:t>(Προσέγγιση της ενδυνάμωσης από την οπτική γωνία των PoC) (2)</a:t>
            </a:r>
          </a:p>
        </p:txBody>
      </p:sp>
      <p:sp>
        <p:nvSpPr>
          <p:cNvPr id="5" name="Textfeld 4"/>
          <p:cNvSpPr txBox="1"/>
          <p:nvPr/>
        </p:nvSpPr>
        <p:spPr bwMode="auto">
          <a:xfrm>
            <a:off x="1066800" y="2337112"/>
            <a:ext cx="12725400" cy="5663089"/>
          </a:xfrm>
          <a:prstGeom prst="rect">
            <a:avLst/>
          </a:prstGeom>
          <a:noFill/>
        </p:spPr>
        <p:txBody>
          <a:bodyPr wrap="square" rtlCol="0">
            <a:spAutoFit/>
          </a:bodyPr>
          <a:lstStyle/>
          <a:p>
            <a:pPr>
              <a:defRPr/>
            </a:pPr>
            <a:r>
              <a:rPr lang="el-GR" sz="2000" dirty="0"/>
              <a:t>Κατευθυντήριες αρχές</a:t>
            </a:r>
          </a:p>
          <a:p>
            <a:pPr>
              <a:defRPr/>
            </a:pPr>
            <a:endParaRPr lang="el-GR" sz="2000" dirty="0"/>
          </a:p>
          <a:p>
            <a:pPr marL="342900" indent="-342900">
              <a:buFont typeface="Arial" panose="020B0604020202020204" pitchFamily="34" charset="0"/>
              <a:buChar char="•"/>
              <a:defRPr/>
            </a:pPr>
            <a:r>
              <a:rPr lang="el-GR" sz="2000" dirty="0"/>
              <a:t>Συνειδητοποίηση - απεικόνιση και τελικά (επαν)ενεργοποίηση των ( ιδίων) πόρων </a:t>
            </a:r>
            <a:endParaRPr lang="en-US"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l-GR" sz="2000" dirty="0"/>
              <a:t>Δημιουργία πολυ-προστατευμένων χώρων από και για έγχρωμους ανθρώπους, στους οποίους μπορεί να υπάρξει  ο διάλογος και ο αλληλέγγυος διάλογος. </a:t>
            </a:r>
            <a:endParaRPr lang="en-US"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l-GR" sz="2000" dirty="0"/>
              <a:t>Αρχή της ισότητας στη διαφορετικότητα και της διαφορετικότητας στην ισότητα (όλοι στη διαφορετικότητα είναι διαφορετικοί και ταυτόχρονα μπορούν να είναι όμοιοι) - " πολλαπλή προοπτική " και "διαπολιτισμικότητα" </a:t>
            </a:r>
            <a:endParaRPr lang="en-US"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l-GR" sz="2000" dirty="0"/>
              <a:t>Έννοια του προσανατολισμού στη διαδικασία (τίποτα δεν είναι στατικό, επομένως όλα είναι σε κίνηση και μεταβλητά)</a:t>
            </a:r>
            <a:endParaRPr lang="en-US"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l-GR" sz="2000" dirty="0"/>
              <a:t>Ολιστική προοπτική προσανατολισμένη στο μέλλον αλλά με επίγνωση του παρελθόντος (δεσμός γενεών)</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l-GR" sz="2000" dirty="0"/>
              <a:t>Δικτύωση και ανταλλαγή ("συλλογική οικοδόμηση πόρων")</a:t>
            </a:r>
          </a:p>
          <a:p>
            <a:pPr>
              <a:defRPr/>
            </a:pPr>
            <a:endParaRPr lang="en-GB" sz="1400" dirty="0"/>
          </a:p>
          <a:p>
            <a:pPr>
              <a:defRPr/>
            </a:pPr>
            <a:endParaRPr lang="en-GB" sz="1400" dirty="0"/>
          </a:p>
          <a:p>
            <a:pPr>
              <a:defRPr/>
            </a:pPr>
            <a:endParaRPr lang="en-GB" sz="1400" dirty="0"/>
          </a:p>
        </p:txBody>
      </p:sp>
      <p:sp>
        <p:nvSpPr>
          <p:cNvPr id="9" name="Textfeld 8"/>
          <p:cNvSpPr txBox="1"/>
          <p:nvPr/>
        </p:nvSpPr>
        <p:spPr bwMode="auto">
          <a:xfrm>
            <a:off x="990604" y="8441974"/>
            <a:ext cx="13868400" cy="507831"/>
          </a:xfrm>
          <a:prstGeom prst="rect">
            <a:avLst/>
          </a:prstGeom>
          <a:noFill/>
        </p:spPr>
        <p:txBody>
          <a:bodyPr wrap="square">
            <a:spAutoFit/>
          </a:bodyPr>
          <a:lstStyle/>
          <a:p>
            <a:pPr>
              <a:defRPr/>
            </a:pPr>
            <a:r>
              <a:rPr lang="en-GB" sz="900" dirty="0" err="1"/>
              <a:t>Halil</a:t>
            </a:r>
            <a:r>
              <a:rPr lang="en-GB" sz="900" dirty="0"/>
              <a:t> Can 2013. Empowerment </a:t>
            </a:r>
            <a:r>
              <a:rPr lang="en-GB" sz="900" dirty="0" err="1"/>
              <a:t>aus</a:t>
            </a:r>
            <a:r>
              <a:rPr lang="en-GB" sz="900" dirty="0"/>
              <a:t> der People of </a:t>
            </a:r>
            <a:r>
              <a:rPr lang="en-GB" sz="900" dirty="0" err="1"/>
              <a:t>Color-Perspektive</a:t>
            </a:r>
            <a:r>
              <a:rPr lang="en-GB" sz="900" dirty="0"/>
              <a:t> </a:t>
            </a:r>
            <a:r>
              <a:rPr lang="en-GB" sz="900" dirty="0" err="1"/>
              <a:t>Reflexionen</a:t>
            </a:r>
            <a:r>
              <a:rPr lang="en-GB" sz="900" dirty="0"/>
              <a:t> und </a:t>
            </a:r>
            <a:r>
              <a:rPr lang="en-GB" sz="900" dirty="0" err="1"/>
              <a:t>Empfehlungen</a:t>
            </a:r>
            <a:r>
              <a:rPr lang="en-GB" sz="900" dirty="0"/>
              <a:t> </a:t>
            </a:r>
            <a:r>
              <a:rPr lang="en-GB" sz="900" dirty="0" err="1"/>
              <a:t>zur</a:t>
            </a:r>
            <a:r>
              <a:rPr lang="en-GB" sz="900" dirty="0"/>
              <a:t> </a:t>
            </a:r>
            <a:r>
              <a:rPr lang="en-GB" sz="900" dirty="0" err="1"/>
              <a:t>Durchführung</a:t>
            </a:r>
            <a:r>
              <a:rPr lang="en-GB" sz="900" dirty="0"/>
              <a:t> von Empowerment-Workshops </a:t>
            </a:r>
            <a:r>
              <a:rPr lang="en-GB" sz="900" dirty="0" err="1"/>
              <a:t>gegen</a:t>
            </a:r>
            <a:r>
              <a:rPr lang="en-GB" sz="900" dirty="0"/>
              <a:t> </a:t>
            </a:r>
            <a:r>
              <a:rPr lang="en-GB" sz="900" dirty="0" err="1"/>
              <a:t>Rassismus</a:t>
            </a:r>
            <a:r>
              <a:rPr lang="en-GB" sz="900" dirty="0"/>
              <a:t>, </a:t>
            </a:r>
            <a:r>
              <a:rPr lang="de-DE" sz="900" dirty="0">
                <a:latin typeface="Calibri"/>
              </a:rPr>
              <a:t>Senatsverwaltung für Integration, Arbeit und Soziales</a:t>
            </a:r>
            <a:br>
              <a:rPr lang="de-DE" sz="900" dirty="0">
                <a:latin typeface="Calibri"/>
              </a:rPr>
            </a:br>
            <a:r>
              <a:rPr lang="de-DE" sz="900" dirty="0">
                <a:latin typeface="Calibri"/>
              </a:rPr>
              <a:t>Landesstelle für Gleichbehandlung – gegen Diskriminierung (LADS)</a:t>
            </a:r>
            <a:endParaRPr lang="de-DE" sz="900" dirty="0"/>
          </a:p>
          <a:p>
            <a:pPr>
              <a:defRPr/>
            </a:pPr>
            <a:r>
              <a:rPr lang="en-GB" sz="900" dirty="0"/>
              <a:t>pages 11-12. </a:t>
            </a:r>
            <a:r>
              <a:rPr lang="en-GB" sz="900" u="sng" dirty="0">
                <a:hlinkClick r:id="rId2" tooltip="https://www.eccar.info/sites/default/files/document/empowerment_webbroschuere_barrierefrei.pdf"/>
              </a:rPr>
              <a:t>https://www.eccar.info/sites/default/files/document/empowerment_webbroschuere_barrierefrei.pdf</a:t>
            </a:r>
            <a:r>
              <a:rPr lang="en-GB" sz="900" dirty="0"/>
              <a:t>. Accessed: 27 October, 2022. </a:t>
            </a:r>
            <a:endParaRPr dirty="0"/>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971382" y="419099"/>
            <a:ext cx="13482129" cy="443198"/>
          </a:xfrm>
          <a:prstGeom prst="rect">
            <a:avLst/>
          </a:prstGeom>
        </p:spPr>
        <p:txBody>
          <a:bodyPr wrap="square" lIns="0" tIns="0" rIns="0" bIns="0" rtlCol="0" anchor="t">
            <a:spAutoFit/>
          </a:bodyPr>
          <a:lstStyle/>
          <a:p>
            <a:pPr>
              <a:lnSpc>
                <a:spcPts val="3190"/>
              </a:lnSpc>
              <a:defRPr/>
            </a:pPr>
            <a:r>
              <a:rPr lang="en-US" sz="4000">
                <a:solidFill>
                  <a:srgbClr val="0C45A6"/>
                </a:solidFill>
              </a:rPr>
              <a:t>METHOD: Postcards (Empowerment Workshop)</a:t>
            </a:r>
            <a:endParaRPr/>
          </a:p>
        </p:txBody>
      </p:sp>
      <p:sp>
        <p:nvSpPr>
          <p:cNvPr id="3" name="TextBox 3"/>
          <p:cNvSpPr txBox="1"/>
          <p:nvPr/>
        </p:nvSpPr>
        <p:spPr bwMode="auto">
          <a:xfrm>
            <a:off x="1247511" y="2043576"/>
            <a:ext cx="2638689" cy="228332"/>
          </a:xfrm>
          <a:prstGeom prst="rect">
            <a:avLst/>
          </a:prstGeom>
        </p:spPr>
        <p:txBody>
          <a:bodyPr wrap="square" lIns="0" tIns="0" rIns="0" bIns="0" rtlCol="0" anchor="t">
            <a:spAutoFit/>
          </a:bodyPr>
          <a:lstStyle/>
          <a:p>
            <a:pPr algn="ctr">
              <a:lnSpc>
                <a:spcPts val="1620"/>
              </a:lnSpc>
              <a:spcBef>
                <a:spcPts val="0"/>
              </a:spcBef>
              <a:defRPr/>
            </a:pPr>
            <a:r>
              <a:rPr lang="en-US" sz="2200" dirty="0">
                <a:solidFill>
                  <a:srgbClr val="000000"/>
                </a:solidFill>
              </a:rPr>
              <a:t>3-15 </a:t>
            </a:r>
            <a:r>
              <a:rPr lang="el-GR" sz="2200" dirty="0">
                <a:solidFill>
                  <a:srgbClr val="000000"/>
                </a:solidFill>
              </a:rPr>
              <a:t>Άτομα</a:t>
            </a:r>
            <a:r>
              <a:rPr lang="en-US" sz="2200" dirty="0">
                <a:solidFill>
                  <a:srgbClr val="000000"/>
                </a:solidFill>
              </a:rPr>
              <a:t> </a:t>
            </a:r>
            <a:endParaRPr dirty="0"/>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552782" y="2872686"/>
            <a:ext cx="5854704" cy="338554"/>
          </a:xfrm>
          <a:prstGeom prst="rect">
            <a:avLst/>
          </a:prstGeom>
        </p:spPr>
        <p:txBody>
          <a:bodyPr lIns="0" tIns="0" rIns="0" bIns="0" rtlCol="0" anchor="t">
            <a:spAutoFit/>
          </a:bodyPr>
          <a:lstStyle/>
          <a:p>
            <a:pPr>
              <a:spcBef>
                <a:spcPts val="0"/>
              </a:spcBef>
              <a:defRPr/>
            </a:pPr>
            <a:r>
              <a:rPr lang="el-GR" sz="2200" dirty="0">
                <a:solidFill>
                  <a:srgbClr val="000000"/>
                </a:solidFill>
              </a:rPr>
              <a:t>20 λεπτά μαζί με όλη την ομάδα</a:t>
            </a:r>
          </a:p>
        </p:txBody>
      </p:sp>
      <p:sp>
        <p:nvSpPr>
          <p:cNvPr id="6" name="TextBox 6"/>
          <p:cNvSpPr txBox="1"/>
          <p:nvPr/>
        </p:nvSpPr>
        <p:spPr bwMode="auto">
          <a:xfrm>
            <a:off x="1552782" y="4003314"/>
            <a:ext cx="5000525" cy="1692771"/>
          </a:xfrm>
          <a:prstGeom prst="rect">
            <a:avLst/>
          </a:prstGeom>
        </p:spPr>
        <p:txBody>
          <a:bodyPr lIns="0" tIns="0" rIns="0" bIns="0" rtlCol="0" anchor="t">
            <a:spAutoFit/>
          </a:bodyPr>
          <a:lstStyle/>
          <a:p>
            <a:pPr marL="323850" lvl="1" indent="-161925">
              <a:buFont typeface="Arial"/>
              <a:buChar char="•"/>
              <a:defRPr/>
            </a:pPr>
            <a:r>
              <a:rPr lang="el-GR" sz="2200" dirty="0">
                <a:solidFill>
                  <a:srgbClr val="000000"/>
                </a:solidFill>
              </a:rPr>
              <a:t>Γνωριμία μεταξύ μας</a:t>
            </a:r>
          </a:p>
          <a:p>
            <a:pPr marL="323850" lvl="1" indent="-161925">
              <a:buFont typeface="Arial"/>
              <a:buChar char="•"/>
              <a:defRPr/>
            </a:pPr>
            <a:r>
              <a:rPr lang="el-GR" sz="2200" dirty="0">
                <a:solidFill>
                  <a:srgbClr val="000000"/>
                </a:solidFill>
              </a:rPr>
              <a:t>Κατανόηση των λόγων για τους οποίους κάποιος συμμετέχει σε αυτό το εργαστήριο</a:t>
            </a:r>
          </a:p>
          <a:p>
            <a:pPr marL="323850" lvl="1" indent="-161925">
              <a:buFont typeface="Arial"/>
              <a:buChar char="•"/>
              <a:defRPr/>
            </a:pPr>
            <a:r>
              <a:rPr lang="el-GR" sz="2200" dirty="0">
                <a:solidFill>
                  <a:srgbClr val="000000"/>
                </a:solidFill>
              </a:rPr>
              <a:t>Να μάθετε κάτι για τον εκπαιδευτή</a:t>
            </a:r>
          </a:p>
        </p:txBody>
      </p:sp>
      <p:sp>
        <p:nvSpPr>
          <p:cNvPr id="7" name="TextBox 7"/>
          <p:cNvSpPr txBox="1"/>
          <p:nvPr/>
        </p:nvSpPr>
        <p:spPr bwMode="auto">
          <a:xfrm>
            <a:off x="1693105" y="6327805"/>
            <a:ext cx="5281829" cy="338554"/>
          </a:xfrm>
          <a:prstGeom prst="rect">
            <a:avLst/>
          </a:prstGeom>
        </p:spPr>
        <p:txBody>
          <a:bodyPr lIns="0" tIns="0" rIns="0" bIns="0" rtlCol="0" anchor="t">
            <a:spAutoFit/>
          </a:bodyPr>
          <a:lstStyle/>
          <a:p>
            <a:pPr>
              <a:spcBef>
                <a:spcPts val="0"/>
              </a:spcBef>
              <a:defRPr/>
            </a:pPr>
            <a:r>
              <a:rPr lang="el-GR" sz="2200" dirty="0">
                <a:solidFill>
                  <a:srgbClr val="000000"/>
                </a:solidFill>
                <a:latin typeface="Montserrat Semi-Bold"/>
              </a:rPr>
              <a:t>Τουλάχιστον μία </a:t>
            </a:r>
            <a:r>
              <a:rPr lang="el-GR" sz="2200" dirty="0">
                <a:latin typeface="Montserrat Semi-Bold"/>
              </a:rPr>
              <a:t>κάρτα</a:t>
            </a:r>
            <a:r>
              <a:rPr lang="el-GR" sz="2200" dirty="0">
                <a:solidFill>
                  <a:srgbClr val="000000"/>
                </a:solidFill>
                <a:latin typeface="Montserrat Semi-Bold"/>
              </a:rPr>
              <a:t> ανά άτομο</a:t>
            </a:r>
          </a:p>
        </p:txBody>
      </p:sp>
      <p:sp>
        <p:nvSpPr>
          <p:cNvPr id="8" name="TextBox 8"/>
          <p:cNvSpPr txBox="1"/>
          <p:nvPr/>
        </p:nvSpPr>
        <p:spPr bwMode="auto">
          <a:xfrm>
            <a:off x="10081712" y="3106358"/>
            <a:ext cx="4545722" cy="346249"/>
          </a:xfrm>
          <a:prstGeom prst="rect">
            <a:avLst/>
          </a:prstGeom>
        </p:spPr>
        <p:txBody>
          <a:bodyPr wrap="square" lIns="0" tIns="0" rIns="0" bIns="0" rtlCol="0" anchor="t">
            <a:spAutoFit/>
          </a:bodyPr>
          <a:lstStyle/>
          <a:p>
            <a:pPr algn="ctr">
              <a:lnSpc>
                <a:spcPts val="2691"/>
              </a:lnSpc>
              <a:spcBef>
                <a:spcPts val="0"/>
              </a:spcBef>
              <a:defRPr/>
            </a:pPr>
            <a:r>
              <a:rPr lang="el-GR" sz="2500" dirty="0">
                <a:solidFill>
                  <a:srgbClr val="000000"/>
                </a:solidFill>
              </a:rPr>
              <a:t>Περιγραφή της μεθόδου:</a:t>
            </a:r>
          </a:p>
        </p:txBody>
      </p:sp>
      <p:pic>
        <p:nvPicPr>
          <p:cNvPr id="9" name="Picture 9"/>
          <p:cNvPicPr>
            <a:picLocks noChangeAspect="1"/>
          </p:cNvPicPr>
          <p:nvPr/>
        </p:nvPicPr>
        <p:blipFill>
          <a:blip r:embed="rId2"/>
          <a:stretch/>
        </p:blipFill>
        <p:spPr bwMode="auto">
          <a:xfrm>
            <a:off x="834500" y="1931576"/>
            <a:ext cx="644826" cy="394956"/>
          </a:xfrm>
          <a:prstGeom prst="rect">
            <a:avLst/>
          </a:prstGeom>
        </p:spPr>
      </p:pic>
      <p:pic>
        <p:nvPicPr>
          <p:cNvPr id="10" name="Picture 10"/>
          <p:cNvPicPr>
            <a:picLocks noChangeAspect="1"/>
          </p:cNvPicPr>
          <p:nvPr/>
        </p:nvPicPr>
        <p:blipFill>
          <a:blip r:embed="rId3"/>
          <a:stretch/>
        </p:blipFill>
        <p:spPr bwMode="auto">
          <a:xfrm>
            <a:off x="809511" y="2793603"/>
            <a:ext cx="581467" cy="581467"/>
          </a:xfrm>
          <a:prstGeom prst="rect">
            <a:avLst/>
          </a:prstGeom>
        </p:spPr>
      </p:pic>
      <p:pic>
        <p:nvPicPr>
          <p:cNvPr id="11" name="Picture 11"/>
          <p:cNvPicPr>
            <a:picLocks noChangeAspect="1"/>
          </p:cNvPicPr>
          <p:nvPr/>
        </p:nvPicPr>
        <p:blipFill>
          <a:blip r:embed="rId4"/>
          <a:stretch/>
        </p:blipFill>
        <p:spPr bwMode="auto">
          <a:xfrm>
            <a:off x="767673" y="3921677"/>
            <a:ext cx="711653" cy="571924"/>
          </a:xfrm>
          <a:prstGeom prst="rect">
            <a:avLst/>
          </a:prstGeom>
        </p:spPr>
      </p:pic>
      <p:pic>
        <p:nvPicPr>
          <p:cNvPr id="12" name="Picture 12"/>
          <p:cNvPicPr>
            <a:picLocks noChangeAspect="1"/>
          </p:cNvPicPr>
          <p:nvPr/>
        </p:nvPicPr>
        <p:blipFill>
          <a:blip r:embed="rId5"/>
          <a:stretch/>
        </p:blipFill>
        <p:spPr bwMode="auto">
          <a:xfrm>
            <a:off x="747626" y="5801990"/>
            <a:ext cx="499885" cy="714122"/>
          </a:xfrm>
          <a:prstGeom prst="rect">
            <a:avLst/>
          </a:prstGeom>
        </p:spPr>
      </p:pic>
      <p:sp>
        <p:nvSpPr>
          <p:cNvPr id="16" name="Textfeld 15"/>
          <p:cNvSpPr txBox="1"/>
          <p:nvPr/>
        </p:nvSpPr>
        <p:spPr bwMode="auto">
          <a:xfrm>
            <a:off x="10081712" y="3822958"/>
            <a:ext cx="5722168" cy="2585323"/>
          </a:xfrm>
          <a:prstGeom prst="rect">
            <a:avLst/>
          </a:prstGeom>
          <a:noFill/>
        </p:spPr>
        <p:txBody>
          <a:bodyPr wrap="square" rtlCol="0">
            <a:spAutoFit/>
          </a:bodyPr>
          <a:lstStyle/>
          <a:p>
            <a:pPr marL="285750" indent="-285750">
              <a:buFont typeface="Arial"/>
              <a:buChar char="•"/>
              <a:defRPr/>
            </a:pPr>
            <a:r>
              <a:rPr lang="el-GR" dirty="0"/>
              <a:t>Η ομάδα με τον εκπαιδευτή θα πρέπει να καθίσει σε κύκλο. Αφήστε τον καθένα να γράψει σε μια κάρτα: Τα δικά του κίνητρα, τις επιθυμίες, τις προσδοκίες και τους φόβους του (που σχετίζονται με την εκπαίδευση αλλά και γενικότερα. </a:t>
            </a:r>
          </a:p>
          <a:p>
            <a:pPr marL="285750" indent="-285750">
              <a:buFont typeface="Arial"/>
              <a:buChar char="•"/>
              <a:defRPr/>
            </a:pPr>
            <a:r>
              <a:rPr lang="el-GR" dirty="0"/>
              <a:t>Αφήστε τον καθένα να παρουσιάσει τις κάρτες. </a:t>
            </a:r>
          </a:p>
          <a:p>
            <a:pPr marL="285750" indent="-285750">
              <a:buFont typeface="Arial"/>
              <a:buChar char="•"/>
              <a:defRPr/>
            </a:pPr>
            <a:r>
              <a:rPr lang="el-GR" dirty="0"/>
              <a:t>Ο εκπαιδευτής μπορεί επίσης να φτιάξει κάρτες για να εξηγήσει τα κίνητρά του για να γίνει εκπαιδευτής ενδυνάμωσης </a:t>
            </a:r>
          </a:p>
        </p:txBody>
      </p:sp>
      <p:sp>
        <p:nvSpPr>
          <p:cNvPr id="17" name="Textfeld 16"/>
          <p:cNvSpPr txBox="1"/>
          <p:nvPr/>
        </p:nvSpPr>
        <p:spPr bwMode="auto">
          <a:xfrm>
            <a:off x="11201400" y="419099"/>
            <a:ext cx="5533818" cy="1938992"/>
          </a:xfrm>
          <a:prstGeom prst="rect">
            <a:avLst/>
          </a:prstGeom>
          <a:noFill/>
        </p:spPr>
        <p:txBody>
          <a:bodyPr wrap="square" rtlCol="0">
            <a:spAutoFit/>
          </a:bodyPr>
          <a:lstStyle/>
          <a:p>
            <a:pPr algn="just">
              <a:defRPr/>
            </a:pPr>
            <a:r>
              <a:rPr lang="el-GR" sz="2400" dirty="0">
                <a:solidFill>
                  <a:srgbClr val="FF0000"/>
                </a:solidFill>
              </a:rPr>
              <a:t>Βεβαιωθείτε ότι έχετε δημιουργήσει έναν ασφαλή χώρο μόνο για άτομα ΒΡοC/ΒΡοC ή PoC (σκεφτείτε επίσης να προσλάβετε έναν εκπαιδευτή που να ανταποκρίνεται σε αυτό το κριτήριο).</a:t>
            </a:r>
          </a:p>
        </p:txBody>
      </p:sp>
      <p:sp>
        <p:nvSpPr>
          <p:cNvPr id="20" name="Textfeld 19"/>
          <p:cNvSpPr txBox="1"/>
          <p:nvPr/>
        </p:nvSpPr>
        <p:spPr bwMode="auto">
          <a:xfrm>
            <a:off x="517730" y="9179132"/>
            <a:ext cx="11130173" cy="507831"/>
          </a:xfrm>
          <a:prstGeom prst="rect">
            <a:avLst/>
          </a:prstGeom>
          <a:noFill/>
        </p:spPr>
        <p:txBody>
          <a:bodyPr wrap="square">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a:t>
            </a:r>
            <a:endParaRPr lang="de-DE" sz="900"/>
          </a:p>
          <a:p>
            <a:pPr>
              <a:defRPr/>
            </a:pPr>
            <a:r>
              <a:rPr lang="en-GB" sz="900"/>
              <a:t>page 18. </a:t>
            </a:r>
            <a:r>
              <a:rPr lang="en-GB" sz="900" u="sng">
                <a:hlinkClick r:id="rId6" tooltip="https://www.eccar.info/sites/default/files/document/empowerment_webbroschuere_barrierefrei.pdf"/>
              </a:rPr>
              <a:t>https://www.eccar.info/sites/default/files/document/empowerment_webbroschuere_barrierefrei.pdf</a:t>
            </a:r>
            <a:r>
              <a:rPr lang="en-GB" sz="900"/>
              <a:t>. Accessed: 27 October, 2022. </a:t>
            </a:r>
            <a:endParaRPr/>
          </a:p>
        </p:txBody>
      </p:sp>
      <p:cxnSp>
        <p:nvCxnSpPr>
          <p:cNvPr id="14" name="Straight Connector 13"/>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p:blipFill>
        <p:spPr bwMode="auto">
          <a:xfrm>
            <a:off x="14401803" y="8210312"/>
            <a:ext cx="3886197" cy="20766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767670" y="384678"/>
            <a:ext cx="13482129" cy="1599797"/>
          </a:xfrm>
          <a:prstGeom prst="rect">
            <a:avLst/>
          </a:prstGeom>
        </p:spPr>
        <p:txBody>
          <a:bodyPr wrap="square" lIns="0" tIns="0" rIns="0" bIns="0" rtlCol="0" anchor="t">
            <a:spAutoFit/>
          </a:bodyPr>
          <a:lstStyle/>
          <a:p>
            <a:pPr>
              <a:lnSpc>
                <a:spcPts val="3190"/>
              </a:lnSpc>
              <a:defRPr/>
            </a:pPr>
            <a:endParaRPr lang="el-GR" sz="4000" dirty="0">
              <a:solidFill>
                <a:srgbClr val="0C45A6"/>
              </a:solidFill>
            </a:endParaRPr>
          </a:p>
          <a:p>
            <a:pPr>
              <a:lnSpc>
                <a:spcPts val="3190"/>
              </a:lnSpc>
              <a:defRPr/>
            </a:pPr>
            <a:r>
              <a:rPr lang="el-GR" sz="4000" dirty="0">
                <a:solidFill>
                  <a:srgbClr val="0C45A6"/>
                </a:solidFill>
              </a:rPr>
              <a:t>Μέθοδος: Βιογραφικό έργο </a:t>
            </a:r>
          </a:p>
          <a:p>
            <a:pPr>
              <a:lnSpc>
                <a:spcPts val="3190"/>
              </a:lnSpc>
              <a:defRPr/>
            </a:pPr>
            <a:r>
              <a:rPr lang="el-GR" sz="4000" dirty="0">
                <a:solidFill>
                  <a:srgbClr val="0C45A6"/>
                </a:solidFill>
              </a:rPr>
              <a:t>(Εργαστήριο ενδυνάμωσης για έγχρωμες γυναίκες)</a:t>
            </a:r>
          </a:p>
          <a:p>
            <a:pPr>
              <a:lnSpc>
                <a:spcPts val="3190"/>
              </a:lnSpc>
              <a:defRPr/>
            </a:pPr>
            <a:endParaRPr dirty="0"/>
          </a:p>
        </p:txBody>
      </p:sp>
      <p:sp>
        <p:nvSpPr>
          <p:cNvPr id="3" name="TextBox 3"/>
          <p:cNvSpPr txBox="1"/>
          <p:nvPr/>
        </p:nvSpPr>
        <p:spPr bwMode="auto">
          <a:xfrm>
            <a:off x="1187393" y="2333758"/>
            <a:ext cx="2638689" cy="228332"/>
          </a:xfrm>
          <a:prstGeom prst="rect">
            <a:avLst/>
          </a:prstGeom>
        </p:spPr>
        <p:txBody>
          <a:bodyPr wrap="square" lIns="0" tIns="0" rIns="0" bIns="0" rtlCol="0" anchor="t">
            <a:spAutoFit/>
          </a:bodyPr>
          <a:lstStyle/>
          <a:p>
            <a:pPr algn="ctr">
              <a:lnSpc>
                <a:spcPts val="1620"/>
              </a:lnSpc>
              <a:spcBef>
                <a:spcPts val="0"/>
              </a:spcBef>
              <a:defRPr/>
            </a:pPr>
            <a:r>
              <a:rPr lang="en-US" sz="2200" dirty="0">
                <a:solidFill>
                  <a:srgbClr val="000000"/>
                </a:solidFill>
              </a:rPr>
              <a:t>3-15 </a:t>
            </a:r>
            <a:r>
              <a:rPr lang="el-GR" sz="2200" dirty="0">
                <a:solidFill>
                  <a:srgbClr val="000000"/>
                </a:solidFill>
              </a:rPr>
              <a:t>Άτομα</a:t>
            </a:r>
            <a:r>
              <a:rPr lang="en-US" sz="2200" dirty="0">
                <a:solidFill>
                  <a:srgbClr val="000000"/>
                </a:solidFill>
              </a:rPr>
              <a:t> </a:t>
            </a:r>
            <a:endParaRPr dirty="0"/>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798370" y="3202460"/>
            <a:ext cx="5854704" cy="338554"/>
          </a:xfrm>
          <a:prstGeom prst="rect">
            <a:avLst/>
          </a:prstGeom>
        </p:spPr>
        <p:txBody>
          <a:bodyPr lIns="0" tIns="0" rIns="0" bIns="0" rtlCol="0" anchor="t">
            <a:spAutoFit/>
          </a:bodyPr>
          <a:lstStyle/>
          <a:p>
            <a:pPr>
              <a:spcBef>
                <a:spcPts val="0"/>
              </a:spcBef>
              <a:defRPr/>
            </a:pPr>
            <a:r>
              <a:rPr lang="el-GR" sz="2200" dirty="0">
                <a:solidFill>
                  <a:srgbClr val="000000"/>
                </a:solidFill>
              </a:rPr>
              <a:t>3-6 ώρες (ανάλογα με τη χωρητικότητα) </a:t>
            </a:r>
          </a:p>
        </p:txBody>
      </p:sp>
      <p:sp>
        <p:nvSpPr>
          <p:cNvPr id="6" name="TextBox 6"/>
          <p:cNvSpPr txBox="1"/>
          <p:nvPr/>
        </p:nvSpPr>
        <p:spPr bwMode="auto">
          <a:xfrm>
            <a:off x="1552782" y="4003314"/>
            <a:ext cx="5000525" cy="2708434"/>
          </a:xfrm>
          <a:prstGeom prst="rect">
            <a:avLst/>
          </a:prstGeom>
        </p:spPr>
        <p:txBody>
          <a:bodyPr lIns="0" tIns="0" rIns="0" bIns="0" rtlCol="0" anchor="t">
            <a:spAutoFit/>
          </a:bodyPr>
          <a:lstStyle/>
          <a:p>
            <a:pPr marL="323850" lvl="1" indent="-161925">
              <a:buFont typeface="Arial"/>
              <a:buChar char="•"/>
              <a:defRPr/>
            </a:pPr>
            <a:r>
              <a:rPr lang="el-GR" sz="2200" dirty="0">
                <a:solidFill>
                  <a:srgbClr val="000000"/>
                </a:solidFill>
              </a:rPr>
              <a:t>Μαθαίνοντας για και από τις εμπειρίες των άλλων</a:t>
            </a:r>
          </a:p>
          <a:p>
            <a:pPr marL="323850" lvl="1" indent="-161925">
              <a:buFont typeface="Arial"/>
              <a:buChar char="•"/>
              <a:defRPr/>
            </a:pPr>
            <a:r>
              <a:rPr lang="el-GR" sz="2200" dirty="0">
                <a:solidFill>
                  <a:srgbClr val="000000"/>
                </a:solidFill>
              </a:rPr>
              <a:t>Ανταλλαγή εμπειριών από διακρίσεις (ρατσισμός, σεξισμός κ. α.)</a:t>
            </a:r>
          </a:p>
          <a:p>
            <a:pPr marL="323850" lvl="1" indent="-161925">
              <a:buFont typeface="Arial"/>
              <a:buChar char="•"/>
              <a:defRPr/>
            </a:pPr>
            <a:r>
              <a:rPr lang="el-GR" sz="2200" dirty="0"/>
              <a:t>Κατανόηση των αγώνων ταυτότητας και αποσαφήνισης  της ταυτότητας του ατόμου</a:t>
            </a:r>
          </a:p>
          <a:p>
            <a:pPr marL="323850" lvl="1" indent="-161925">
              <a:buFont typeface="Arial"/>
              <a:buChar char="•"/>
              <a:defRPr/>
            </a:pPr>
            <a:r>
              <a:rPr lang="el-GR" sz="2200" dirty="0">
                <a:solidFill>
                  <a:srgbClr val="000000"/>
                </a:solidFill>
              </a:rPr>
              <a:t>Αυτοενδυνάμωση</a:t>
            </a:r>
          </a:p>
        </p:txBody>
      </p:sp>
      <p:sp>
        <p:nvSpPr>
          <p:cNvPr id="7" name="TextBox 7"/>
          <p:cNvSpPr txBox="1"/>
          <p:nvPr/>
        </p:nvSpPr>
        <p:spPr bwMode="auto">
          <a:xfrm>
            <a:off x="1552782" y="7394059"/>
            <a:ext cx="5281829" cy="338554"/>
          </a:xfrm>
          <a:prstGeom prst="rect">
            <a:avLst/>
          </a:prstGeom>
        </p:spPr>
        <p:txBody>
          <a:bodyPr lIns="0" tIns="0" rIns="0" bIns="0" rtlCol="0" anchor="t">
            <a:spAutoFit/>
          </a:bodyPr>
          <a:lstStyle/>
          <a:p>
            <a:pPr>
              <a:spcBef>
                <a:spcPts val="0"/>
              </a:spcBef>
              <a:defRPr/>
            </a:pPr>
            <a:r>
              <a:rPr lang="el-GR" sz="2200" dirty="0">
                <a:solidFill>
                  <a:srgbClr val="000000"/>
                </a:solidFill>
              </a:rPr>
              <a:t>Χαρτί και στυλό</a:t>
            </a:r>
          </a:p>
        </p:txBody>
      </p:sp>
      <p:sp>
        <p:nvSpPr>
          <p:cNvPr id="8" name="TextBox 8"/>
          <p:cNvSpPr txBox="1"/>
          <p:nvPr/>
        </p:nvSpPr>
        <p:spPr bwMode="auto">
          <a:xfrm>
            <a:off x="8229600" y="2387783"/>
            <a:ext cx="4545722" cy="346249"/>
          </a:xfrm>
          <a:prstGeom prst="rect">
            <a:avLst/>
          </a:prstGeom>
        </p:spPr>
        <p:txBody>
          <a:bodyPr wrap="square" lIns="0" tIns="0" rIns="0" bIns="0" rtlCol="0" anchor="t">
            <a:spAutoFit/>
          </a:bodyPr>
          <a:lstStyle/>
          <a:p>
            <a:pPr algn="ctr">
              <a:lnSpc>
                <a:spcPts val="2691"/>
              </a:lnSpc>
              <a:spcBef>
                <a:spcPts val="0"/>
              </a:spcBef>
              <a:defRPr/>
            </a:pPr>
            <a:r>
              <a:rPr lang="el-GR" sz="2500" dirty="0">
                <a:solidFill>
                  <a:srgbClr val="000000"/>
                </a:solidFill>
              </a:rPr>
              <a:t>Περιγραφή της μεθόδου:</a:t>
            </a:r>
          </a:p>
        </p:txBody>
      </p:sp>
      <p:pic>
        <p:nvPicPr>
          <p:cNvPr id="9" name="Picture 9"/>
          <p:cNvPicPr>
            <a:picLocks noChangeAspect="1"/>
          </p:cNvPicPr>
          <p:nvPr/>
        </p:nvPicPr>
        <p:blipFill>
          <a:blip r:embed="rId2"/>
          <a:stretch/>
        </p:blipFill>
        <p:spPr bwMode="auto">
          <a:xfrm>
            <a:off x="611065" y="2125970"/>
            <a:ext cx="644826" cy="394956"/>
          </a:xfrm>
          <a:prstGeom prst="rect">
            <a:avLst/>
          </a:prstGeom>
        </p:spPr>
      </p:pic>
      <p:pic>
        <p:nvPicPr>
          <p:cNvPr id="10" name="Picture 10"/>
          <p:cNvPicPr>
            <a:picLocks noChangeAspect="1"/>
          </p:cNvPicPr>
          <p:nvPr/>
        </p:nvPicPr>
        <p:blipFill>
          <a:blip r:embed="rId3"/>
          <a:stretch/>
        </p:blipFill>
        <p:spPr bwMode="auto">
          <a:xfrm>
            <a:off x="676157" y="3125532"/>
            <a:ext cx="581467" cy="581467"/>
          </a:xfrm>
          <a:prstGeom prst="rect">
            <a:avLst/>
          </a:prstGeom>
        </p:spPr>
      </p:pic>
      <p:pic>
        <p:nvPicPr>
          <p:cNvPr id="11" name="Picture 11"/>
          <p:cNvPicPr>
            <a:picLocks noChangeAspect="1"/>
          </p:cNvPicPr>
          <p:nvPr/>
        </p:nvPicPr>
        <p:blipFill>
          <a:blip r:embed="rId4"/>
          <a:stretch/>
        </p:blipFill>
        <p:spPr bwMode="auto">
          <a:xfrm>
            <a:off x="611065" y="4569994"/>
            <a:ext cx="711653" cy="571924"/>
          </a:xfrm>
          <a:prstGeom prst="rect">
            <a:avLst/>
          </a:prstGeom>
        </p:spPr>
      </p:pic>
      <p:pic>
        <p:nvPicPr>
          <p:cNvPr id="12" name="Picture 12"/>
          <p:cNvPicPr>
            <a:picLocks noChangeAspect="1"/>
          </p:cNvPicPr>
          <p:nvPr/>
        </p:nvPicPr>
        <p:blipFill>
          <a:blip r:embed="rId5"/>
          <a:stretch/>
        </p:blipFill>
        <p:spPr bwMode="auto">
          <a:xfrm>
            <a:off x="760241" y="7206275"/>
            <a:ext cx="499885" cy="714122"/>
          </a:xfrm>
          <a:prstGeom prst="rect">
            <a:avLst/>
          </a:prstGeom>
        </p:spPr>
      </p:pic>
      <p:sp>
        <p:nvSpPr>
          <p:cNvPr id="17" name="Textfeld 16"/>
          <p:cNvSpPr txBox="1"/>
          <p:nvPr/>
        </p:nvSpPr>
        <p:spPr bwMode="auto">
          <a:xfrm>
            <a:off x="12174182" y="654005"/>
            <a:ext cx="5346148" cy="1631216"/>
          </a:xfrm>
          <a:prstGeom prst="rect">
            <a:avLst/>
          </a:prstGeom>
          <a:noFill/>
        </p:spPr>
        <p:txBody>
          <a:bodyPr wrap="square" rtlCol="0">
            <a:spAutoFit/>
          </a:bodyPr>
          <a:lstStyle/>
          <a:p>
            <a:pPr algn="just">
              <a:defRPr/>
            </a:pPr>
            <a:r>
              <a:rPr lang="el-GR" sz="2000" dirty="0">
                <a:solidFill>
                  <a:srgbClr val="FF0000"/>
                </a:solidFill>
              </a:rPr>
              <a:t>Βεβαιωθείτε ότι έχετε δημιουργήσει έναν ασφαλή χώρο μόνο για άτομα με </a:t>
            </a:r>
            <a:r>
              <a:rPr lang="en-US" sz="2000" dirty="0" err="1">
                <a:solidFill>
                  <a:srgbClr val="FF0000"/>
                </a:solidFill>
              </a:rPr>
              <a:t>BPoC</a:t>
            </a:r>
            <a:r>
              <a:rPr lang="en-US" sz="2000" dirty="0">
                <a:solidFill>
                  <a:srgbClr val="FF0000"/>
                </a:solidFill>
              </a:rPr>
              <a:t>/</a:t>
            </a:r>
            <a:r>
              <a:rPr lang="en-US" sz="2000" dirty="0" err="1">
                <a:solidFill>
                  <a:srgbClr val="FF0000"/>
                </a:solidFill>
              </a:rPr>
              <a:t>BIPoC</a:t>
            </a:r>
            <a:r>
              <a:rPr lang="en-US" sz="2000" dirty="0">
                <a:solidFill>
                  <a:srgbClr val="FF0000"/>
                </a:solidFill>
              </a:rPr>
              <a:t> </a:t>
            </a:r>
            <a:r>
              <a:rPr lang="el-GR" sz="2000" dirty="0">
                <a:solidFill>
                  <a:srgbClr val="FF0000"/>
                </a:solidFill>
              </a:rPr>
              <a:t>ή PoC (σκεφτείτε επίσης να προσλάβετε μια γυναίκα εκπαιδεύτρια που να ανταποκρίνεται σε αυτό το κριτήριο).</a:t>
            </a:r>
          </a:p>
        </p:txBody>
      </p:sp>
      <p:sp>
        <p:nvSpPr>
          <p:cNvPr id="15" name="Textfeld 14"/>
          <p:cNvSpPr txBox="1"/>
          <p:nvPr/>
        </p:nvSpPr>
        <p:spPr bwMode="auto">
          <a:xfrm>
            <a:off x="8752840" y="2697716"/>
            <a:ext cx="9154160" cy="6186309"/>
          </a:xfrm>
          <a:prstGeom prst="rect">
            <a:avLst/>
          </a:prstGeom>
          <a:noFill/>
        </p:spPr>
        <p:txBody>
          <a:bodyPr wrap="square">
            <a:spAutoFit/>
          </a:bodyPr>
          <a:lstStyle/>
          <a:p>
            <a:pPr algn="just">
              <a:defRPr/>
            </a:pPr>
            <a:r>
              <a:rPr lang="el-GR" dirty="0"/>
              <a:t>Υπάρχουν δύο φάσεις βιογραφικού έργου.</a:t>
            </a:r>
          </a:p>
          <a:p>
            <a:pPr algn="just">
              <a:defRPr/>
            </a:pPr>
            <a:endParaRPr lang="el-GR" dirty="0"/>
          </a:p>
          <a:p>
            <a:pPr algn="just">
              <a:defRPr/>
            </a:pPr>
            <a:r>
              <a:rPr lang="el-GR" dirty="0"/>
              <a:t>Μέρος 1: Γραμμή ζωής</a:t>
            </a:r>
          </a:p>
          <a:p>
            <a:pPr algn="just">
              <a:defRPr/>
            </a:pPr>
            <a:r>
              <a:rPr lang="el-GR" dirty="0"/>
              <a:t>Κάθε συμμετέχων θα πρέπει πρώτα να ανασυνθέσει τη δική του γραμμή ζωής μεμονωμένα και να απεικονίσει τρεις φάσεις της ζωής του με εικονογράφηση ή με οικογενειακές φωτογραφίες. Στο επόμενο στάδιο, οι βιογραφικές μαρτυρίες, δηλαδή σχέδια, γραφικά, φωτογραφίες, ημερομηνίες, θα πρέπει να παρουσιαστούν στην ομάδα</a:t>
            </a:r>
          </a:p>
          <a:p>
            <a:pPr algn="just">
              <a:defRPr/>
            </a:pPr>
            <a:endParaRPr lang="en-GB" dirty="0"/>
          </a:p>
          <a:p>
            <a:pPr algn="just">
              <a:defRPr/>
            </a:pPr>
            <a:r>
              <a:rPr lang="el-GR" dirty="0"/>
              <a:t>Μέρος 2: Υπόδειγμα των σταδίων περιγράφει με απλουστευμένο τρόπο τις διαδικασίες διαπραγμάτευσης της ταυτότητας  </a:t>
            </a:r>
          </a:p>
          <a:p>
            <a:pPr algn="just">
              <a:defRPr/>
            </a:pPr>
            <a:endParaRPr lang="el-GR" dirty="0"/>
          </a:p>
          <a:p>
            <a:pPr algn="just">
              <a:defRPr/>
            </a:pPr>
            <a:r>
              <a:rPr lang="el-GR" dirty="0"/>
              <a:t>1. Φάση προσανατολισμού στο λευκό2. Φάση αντιπαράθεσης 3. Φάση ενσωμάτωσης/φάση αποδόμησης </a:t>
            </a:r>
            <a:r>
              <a:rPr lang="en-GB" dirty="0"/>
              <a:t>/</a:t>
            </a:r>
            <a:r>
              <a:rPr lang="el-GR" dirty="0"/>
              <a:t> βύθιση – ανάδυση  4. φάση ολοκλήρωσης 5. αυτοδιάθεση/συγκεκριμένη δράση. Το μοντέλο των φάσεων περιγράφει μια συγκρουσιακή διαδικασία διαπραγμάτευσης της ταυτότητας των BPoC (μπορεί επίσης να χρησιμοποιηθεί ως μέθοδος για τους PoC) που έρχονται αντιμέτωποι με τον ρατσισμό στην καθημερινή ζωή. Τα διάφορα στάδια δεν έχουν σκοπό να περιγράψουν μια γραμμική διαδικασία, αλλά θα πρέπει να απεικονίζουν τον αγώνα στη διαδικασία της ταυτότητας, προκειμένου να προβληματιστούν σχετικά με τη δική τους κατάσταση.  Αυτό προορίζεται ως άσκηση ανάδειξης της διαδικασίας από την απόδοση στην αυτοαπόδοση.</a:t>
            </a:r>
            <a:r>
              <a:rPr lang="en-GB" dirty="0"/>
              <a:t> </a:t>
            </a:r>
            <a:r>
              <a:rPr lang="el-GR" dirty="0"/>
              <a:t>Ταυτόχρονα, θα πρέπει να ευαισθητοποιήσει τους συμμετέχοντες για την αυτο-ενδυνάμωση και τη συλλογική αλληλεγγύη. </a:t>
            </a:r>
            <a:endParaRPr lang="en-GB" dirty="0"/>
          </a:p>
          <a:p>
            <a:pPr algn="just">
              <a:defRPr/>
            </a:pPr>
            <a:endParaRPr lang="en-GB" dirty="0"/>
          </a:p>
        </p:txBody>
      </p:sp>
      <p:sp>
        <p:nvSpPr>
          <p:cNvPr id="20" name="Textfeld 19"/>
          <p:cNvSpPr txBox="1"/>
          <p:nvPr/>
        </p:nvSpPr>
        <p:spPr bwMode="auto">
          <a:xfrm>
            <a:off x="893326" y="9138382"/>
            <a:ext cx="7173616" cy="646331"/>
          </a:xfrm>
          <a:prstGeom prst="rect">
            <a:avLst/>
          </a:prstGeom>
          <a:noFill/>
        </p:spPr>
        <p:txBody>
          <a:bodyPr wrap="square">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a:t>
            </a:r>
            <a:endParaRPr lang="de-DE" sz="900"/>
          </a:p>
          <a:p>
            <a:pPr>
              <a:defRPr/>
            </a:pPr>
            <a:r>
              <a:rPr lang="en-GB" sz="900"/>
              <a:t>pages 19. </a:t>
            </a:r>
            <a:r>
              <a:rPr lang="en-GB" sz="900" u="sng">
                <a:hlinkClick r:id="rId6" tooltip="https://www.eccar.info/sites/default/files/document/empowerment_webbroschuere_barrierefrei.pdf"/>
              </a:rPr>
              <a:t>https://www.eccar.info/sites/default/files/document/empowerment_webbroschuere_barrierefrei.pdf</a:t>
            </a:r>
            <a:r>
              <a:rPr lang="en-GB" sz="900"/>
              <a:t>. Accessed: 27 October, 2022. </a:t>
            </a:r>
            <a:endParaRPr/>
          </a:p>
        </p:txBody>
      </p:sp>
      <p:cxnSp>
        <p:nvCxnSpPr>
          <p:cNvPr id="14" name="Straight Connector 13"/>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stretch/>
        </p:blipFill>
        <p:spPr bwMode="auto">
          <a:xfrm>
            <a:off x="14401803" y="8210312"/>
            <a:ext cx="3886197" cy="2076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028700" y="1841034"/>
            <a:ext cx="13857838" cy="6295532"/>
            <a:chOff x="0" y="89599"/>
            <a:chExt cx="18477117" cy="8394043"/>
          </a:xfrm>
        </p:grpSpPr>
        <p:sp>
          <p:nvSpPr>
            <p:cNvPr id="3" name="TextBox 3"/>
            <p:cNvSpPr txBox="1"/>
            <p:nvPr/>
          </p:nvSpPr>
          <p:spPr bwMode="auto">
            <a:xfrm>
              <a:off x="0" y="89599"/>
              <a:ext cx="18477117" cy="2530607"/>
            </a:xfrm>
            <a:prstGeom prst="rect">
              <a:avLst/>
            </a:prstGeom>
            <a:grpFill/>
          </p:spPr>
          <p:txBody>
            <a:bodyPr lIns="0" tIns="0" rIns="0" bIns="0" rtlCol="0" anchor="t">
              <a:spAutoFit/>
            </a:bodyPr>
            <a:lstStyle/>
            <a:p>
              <a:pPr algn="ctr">
                <a:lnSpc>
                  <a:spcPts val="7435"/>
                </a:lnSpc>
                <a:defRPr/>
              </a:pPr>
              <a:r>
                <a:rPr lang="el-GR" sz="6200" dirty="0">
                  <a:solidFill>
                    <a:srgbClr val="0C45A6"/>
                  </a:solidFill>
                </a:rPr>
                <a:t>Π</a:t>
              </a:r>
              <a:r>
                <a:rPr lang="en-US" sz="6200" dirty="0">
                  <a:solidFill>
                    <a:srgbClr val="0C45A6"/>
                  </a:solidFill>
                </a:rPr>
                <a:t>ω</a:t>
              </a:r>
              <a:r>
                <a:rPr lang="el-GR" sz="6200" dirty="0">
                  <a:solidFill>
                    <a:srgbClr val="0C45A6"/>
                  </a:solidFill>
                </a:rPr>
                <a:t>ς</a:t>
              </a:r>
              <a:r>
                <a:rPr lang="en-US" sz="6200" dirty="0">
                  <a:solidFill>
                    <a:srgbClr val="0C45A6"/>
                  </a:solidFill>
                </a:rPr>
                <a:t> </a:t>
              </a:r>
              <a:r>
                <a:rPr lang="en-US" sz="6200" dirty="0" err="1">
                  <a:solidFill>
                    <a:srgbClr val="0C45A6"/>
                  </a:solidFill>
                </a:rPr>
                <a:t>ορ</a:t>
              </a:r>
              <a:r>
                <a:rPr lang="el-GR" sz="6200" dirty="0">
                  <a:solidFill>
                    <a:srgbClr val="0C45A6"/>
                  </a:solidFill>
                </a:rPr>
                <a:t>ί</a:t>
              </a:r>
              <a:r>
                <a:rPr lang="en-US" sz="6200" dirty="0" err="1">
                  <a:solidFill>
                    <a:srgbClr val="0C45A6"/>
                  </a:solidFill>
                </a:rPr>
                <a:t>ζοντ</a:t>
              </a:r>
              <a:r>
                <a:rPr lang="en-US" sz="6200" dirty="0">
                  <a:solidFill>
                    <a:srgbClr val="0C45A6"/>
                  </a:solidFill>
                </a:rPr>
                <a:t>αι οι διακρ</a:t>
              </a:r>
              <a:r>
                <a:rPr lang="el-GR" sz="6200" dirty="0">
                  <a:solidFill>
                    <a:srgbClr val="0C45A6"/>
                  </a:solidFill>
                </a:rPr>
                <a:t>ί</a:t>
              </a:r>
              <a:r>
                <a:rPr lang="en-US" sz="6200" dirty="0" err="1">
                  <a:solidFill>
                    <a:srgbClr val="0C45A6"/>
                  </a:solidFill>
                </a:rPr>
                <a:t>σει</a:t>
              </a:r>
              <a:r>
                <a:rPr lang="el-GR" sz="6200" dirty="0">
                  <a:solidFill>
                    <a:srgbClr val="0C45A6"/>
                  </a:solidFill>
                </a:rPr>
                <a:t>ς</a:t>
              </a:r>
              <a:r>
                <a:rPr lang="en-US" sz="6200" dirty="0">
                  <a:solidFill>
                    <a:srgbClr val="0C45A6"/>
                  </a:solidFill>
                </a:rPr>
                <a:t>; (1)</a:t>
              </a:r>
            </a:p>
            <a:p>
              <a:pPr algn="ctr">
                <a:lnSpc>
                  <a:spcPts val="7435"/>
                </a:lnSpc>
                <a:defRPr/>
              </a:pPr>
              <a:endParaRPr lang="en-US" sz="6200" dirty="0">
                <a:solidFill>
                  <a:srgbClr val="0C45A6"/>
                </a:solidFill>
              </a:endParaRPr>
            </a:p>
          </p:txBody>
        </p:sp>
        <p:sp>
          <p:nvSpPr>
            <p:cNvPr id="4" name="AutoShape 4"/>
            <p:cNvSpPr/>
            <p:nvPr/>
          </p:nvSpPr>
          <p:spPr bwMode="auto">
            <a:xfrm>
              <a:off x="8716157" y="2365047"/>
              <a:ext cx="1044803" cy="144381"/>
            </a:xfrm>
            <a:prstGeom prst="rect">
              <a:avLst/>
            </a:prstGeom>
            <a:solidFill>
              <a:srgbClr val="0C45A6"/>
            </a:solidFill>
          </p:spPr>
        </p:sp>
        <p:sp>
          <p:nvSpPr>
            <p:cNvPr id="5" name="TextBox 5"/>
            <p:cNvSpPr txBox="1"/>
            <p:nvPr/>
          </p:nvSpPr>
          <p:spPr bwMode="auto">
            <a:xfrm>
              <a:off x="0" y="3467739"/>
              <a:ext cx="18477117" cy="5015903"/>
            </a:xfrm>
            <a:prstGeom prst="rect">
              <a:avLst/>
            </a:prstGeom>
            <a:grpFill/>
          </p:spPr>
          <p:txBody>
            <a:bodyPr lIns="0" tIns="0" rIns="0" bIns="0" rtlCol="0" anchor="t">
              <a:spAutoFit/>
            </a:bodyPr>
            <a:lstStyle/>
            <a:p>
              <a:pPr>
                <a:lnSpc>
                  <a:spcPts val="3747"/>
                </a:lnSpc>
                <a:defRPr/>
              </a:pPr>
              <a:r>
                <a:rPr lang="el-GR" sz="2500" dirty="0">
                  <a:solidFill>
                    <a:srgbClr val="16214B"/>
                  </a:solidFill>
                </a:rPr>
                <a:t>Άνιση μεταχείριση ενός ατόμου ή ομάδων ανθρώπων, </a:t>
              </a:r>
            </a:p>
            <a:p>
              <a:pPr>
                <a:lnSpc>
                  <a:spcPts val="3747"/>
                </a:lnSpc>
                <a:defRPr/>
              </a:pPr>
              <a:r>
                <a:rPr lang="el-GR" sz="2500" dirty="0">
                  <a:solidFill>
                    <a:srgbClr val="16214B"/>
                  </a:solidFill>
                </a:rPr>
                <a:t>βάσει ορισμένων χαρακτηριστικών</a:t>
              </a:r>
              <a:endParaRPr lang="en-US" sz="2500" dirty="0">
                <a:solidFill>
                  <a:srgbClr val="16214B"/>
                </a:solidFill>
              </a:endParaRPr>
            </a:p>
            <a:p>
              <a:pPr>
                <a:lnSpc>
                  <a:spcPts val="3747"/>
                </a:lnSpc>
                <a:defRPr/>
              </a:pPr>
              <a:endParaRPr lang="el-GR" sz="2500" dirty="0">
                <a:solidFill>
                  <a:srgbClr val="16214B"/>
                </a:solidFill>
              </a:endParaRPr>
            </a:p>
            <a:p>
              <a:pPr>
                <a:lnSpc>
                  <a:spcPts val="3747"/>
                </a:lnSpc>
                <a:defRPr/>
              </a:pPr>
              <a:r>
                <a:rPr lang="el-GR" sz="2500" dirty="0">
                  <a:solidFill>
                    <a:srgbClr val="16214B"/>
                  </a:solidFill>
                </a:rPr>
                <a:t>Οι διακρίσεις λαμβάνουν χώρα σε διάφορα επίπεδα:</a:t>
              </a:r>
            </a:p>
            <a:p>
              <a:pPr marL="539367" lvl="1" indent="-269684">
                <a:lnSpc>
                  <a:spcPts val="3747"/>
                </a:lnSpc>
                <a:buFont typeface="Arial"/>
                <a:buChar char="•"/>
                <a:defRPr/>
              </a:pPr>
              <a:r>
                <a:rPr lang="el-GR" sz="2500" dirty="0">
                  <a:solidFill>
                    <a:srgbClr val="16214B"/>
                  </a:solidFill>
                </a:rPr>
                <a:t>Ατομικό</a:t>
              </a:r>
            </a:p>
            <a:p>
              <a:pPr marL="539367" lvl="1" indent="-269684">
                <a:lnSpc>
                  <a:spcPts val="3747"/>
                </a:lnSpc>
                <a:buFont typeface="Arial"/>
                <a:buChar char="•"/>
                <a:defRPr/>
              </a:pPr>
              <a:r>
                <a:rPr lang="el-GR" sz="2500" dirty="0">
                  <a:solidFill>
                    <a:srgbClr val="16214B"/>
                  </a:solidFill>
                </a:rPr>
                <a:t>Θεσμικό</a:t>
              </a:r>
            </a:p>
            <a:p>
              <a:pPr marL="539367" lvl="1" indent="-269684">
                <a:lnSpc>
                  <a:spcPts val="3747"/>
                </a:lnSpc>
                <a:buFont typeface="Arial"/>
                <a:buChar char="•"/>
                <a:defRPr/>
              </a:pPr>
              <a:r>
                <a:rPr lang="el-GR" sz="2500" dirty="0">
                  <a:solidFill>
                    <a:srgbClr val="16214B"/>
                  </a:solidFill>
                </a:rPr>
                <a:t>Δομικό</a:t>
              </a:r>
            </a:p>
            <a:p>
              <a:pPr marL="539367" lvl="1" indent="-269684">
                <a:lnSpc>
                  <a:spcPts val="3747"/>
                </a:lnSpc>
                <a:buFont typeface="Arial"/>
                <a:buChar char="•"/>
                <a:defRPr/>
              </a:pPr>
              <a:r>
                <a:rPr lang="el-GR" sz="2500" dirty="0">
                  <a:solidFill>
                    <a:srgbClr val="16214B"/>
                  </a:solidFill>
                </a:rPr>
                <a:t>Διαλογικό</a:t>
              </a:r>
              <a:r>
                <a:rPr lang="en-US" sz="2500" dirty="0">
                  <a:solidFill>
                    <a:srgbClr val="16214B"/>
                  </a:solidFill>
                </a:rPr>
                <a:t> </a:t>
              </a:r>
              <a:r>
                <a:rPr lang="el-GR" sz="2500" dirty="0">
                  <a:solidFill>
                    <a:srgbClr val="16214B"/>
                  </a:solidFill>
                </a:rPr>
                <a:t>/ αφηγηματικό</a:t>
              </a:r>
              <a:endParaRPr dirty="0"/>
            </a:p>
          </p:txBody>
        </p:sp>
      </p:grpSp>
      <p:pic>
        <p:nvPicPr>
          <p:cNvPr id="7" name="Picture 7"/>
          <p:cNvPicPr>
            <a:picLocks noChangeAspect="1"/>
          </p:cNvPicPr>
          <p:nvPr/>
        </p:nvPicPr>
        <p:blipFill>
          <a:blip r:embed="rId2"/>
          <a:stretch/>
        </p:blipFill>
        <p:spPr bwMode="auto">
          <a:xfrm>
            <a:off x="11911301" y="4104450"/>
            <a:ext cx="4161618" cy="4114800"/>
          </a:xfrm>
          <a:prstGeom prst="rect">
            <a:avLst/>
          </a:prstGeom>
        </p:spPr>
      </p:pic>
      <p:sp>
        <p:nvSpPr>
          <p:cNvPr id="9" name="TextBox 9"/>
          <p:cNvSpPr txBox="1"/>
          <p:nvPr/>
        </p:nvSpPr>
        <p:spPr bwMode="auto">
          <a:xfrm>
            <a:off x="1679311" y="8792882"/>
            <a:ext cx="8933679" cy="422167"/>
          </a:xfrm>
          <a:prstGeom prst="rect">
            <a:avLst/>
          </a:prstGeom>
        </p:spPr>
        <p:txBody>
          <a:bodyPr lIns="0" tIns="0" rIns="0" bIns="0" rtlCol="0" anchor="t">
            <a:spAutoFit/>
          </a:bodyPr>
          <a:lstStyle/>
          <a:p>
            <a:pPr>
              <a:lnSpc>
                <a:spcPts val="1680"/>
              </a:lnSpc>
              <a:defRPr/>
            </a:pPr>
            <a:r>
              <a:rPr lang="el-GR" sz="1200" dirty="0">
                <a:solidFill>
                  <a:srgbClr val="000000"/>
                </a:solidFill>
                <a:latin typeface="Canva Sans"/>
              </a:rPr>
              <a:t>Πηγή</a:t>
            </a:r>
            <a:r>
              <a:rPr lang="en-US" sz="1200" dirty="0">
                <a:solidFill>
                  <a:srgbClr val="000000"/>
                </a:solidFill>
                <a:latin typeface="Canva Sans"/>
              </a:rPr>
              <a:t>: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Training series on anti-discrimination work for </a:t>
            </a:r>
            <a:r>
              <a:rPr lang="en-US" sz="1200" dirty="0" err="1">
                <a:solidFill>
                  <a:srgbClr val="000000"/>
                </a:solidFill>
                <a:latin typeface="Canva Sans"/>
              </a:rPr>
              <a:t>Bunsverband</a:t>
            </a:r>
            <a:r>
              <a:rPr lang="en-US" sz="1200" dirty="0">
                <a:solidFill>
                  <a:srgbClr val="000000"/>
                </a:solidFill>
                <a:latin typeface="Canva Sans"/>
              </a:rPr>
              <a:t>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1200" dirty="0">
                <a:solidFill>
                  <a:srgbClr val="000000"/>
                </a:solidFill>
                <a:latin typeface="Canva Sans"/>
              </a:rPr>
              <a:t>)</a:t>
            </a:r>
            <a:endParaRPr dirty="0"/>
          </a:p>
        </p:txBody>
      </p:sp>
      <p:cxnSp>
        <p:nvCxnSpPr>
          <p:cNvPr id="10" name="Straight Connector 9"/>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5"/>
          <p:cNvSpPr txBox="1"/>
          <p:nvPr/>
        </p:nvSpPr>
        <p:spPr bwMode="auto">
          <a:xfrm>
            <a:off x="990600" y="3843797"/>
            <a:ext cx="13857838" cy="3287438"/>
          </a:xfrm>
          <a:prstGeom prst="rect">
            <a:avLst/>
          </a:prstGeom>
        </p:spPr>
        <p:txBody>
          <a:bodyPr lIns="0" tIns="0" rIns="0" bIns="0" rtlCol="0" anchor="t">
            <a:spAutoFit/>
          </a:bodyPr>
          <a:lstStyle/>
          <a:p>
            <a:pPr>
              <a:lnSpc>
                <a:spcPts val="3747"/>
              </a:lnSpc>
              <a:defRPr/>
            </a:pPr>
            <a:r>
              <a:rPr lang="el-GR" sz="2500" dirty="0">
                <a:solidFill>
                  <a:schemeClr val="tx2"/>
                </a:solidFill>
              </a:rPr>
              <a:t>Κοινωνικές σχέσεις εξουσίας </a:t>
            </a:r>
          </a:p>
          <a:p>
            <a:pPr marL="342900" indent="-342900">
              <a:lnSpc>
                <a:spcPts val="3747"/>
              </a:lnSpc>
              <a:buFont typeface="Arial" panose="020B0604020202020204" pitchFamily="34" charset="0"/>
              <a:buChar char="•"/>
              <a:defRPr/>
            </a:pPr>
            <a:r>
              <a:rPr lang="el-GR" sz="2500" dirty="0">
                <a:solidFill>
                  <a:schemeClr val="tx2"/>
                </a:solidFill>
              </a:rPr>
              <a:t>Ρατσισμός</a:t>
            </a:r>
          </a:p>
          <a:p>
            <a:pPr marL="342900" indent="-342900">
              <a:lnSpc>
                <a:spcPts val="3747"/>
              </a:lnSpc>
              <a:buFont typeface="Arial" panose="020B0604020202020204" pitchFamily="34" charset="0"/>
              <a:buChar char="•"/>
              <a:defRPr/>
            </a:pPr>
            <a:r>
              <a:rPr lang="el-GR" sz="2500" dirty="0">
                <a:solidFill>
                  <a:schemeClr val="tx2"/>
                </a:solidFill>
              </a:rPr>
              <a:t>Σεξισμός</a:t>
            </a:r>
          </a:p>
          <a:p>
            <a:pPr marL="342900" indent="-342900">
              <a:lnSpc>
                <a:spcPts val="3747"/>
              </a:lnSpc>
              <a:buFont typeface="Arial" panose="020B0604020202020204" pitchFamily="34" charset="0"/>
              <a:buChar char="•"/>
              <a:defRPr/>
            </a:pPr>
            <a:r>
              <a:rPr lang="el-GR" sz="2500" dirty="0">
                <a:solidFill>
                  <a:schemeClr val="tx2"/>
                </a:solidFill>
              </a:rPr>
              <a:t>Ετεροσεξισμός (κατά των ομοφυλόφιλων και των τρανς ατόμων)</a:t>
            </a:r>
          </a:p>
          <a:p>
            <a:pPr marL="342900" indent="-342900">
              <a:lnSpc>
                <a:spcPts val="3747"/>
              </a:lnSpc>
              <a:buFont typeface="Arial" panose="020B0604020202020204" pitchFamily="34" charset="0"/>
              <a:buChar char="•"/>
              <a:defRPr/>
            </a:pPr>
            <a:r>
              <a:rPr lang="el-GR" sz="2500" dirty="0">
                <a:solidFill>
                  <a:schemeClr val="tx2"/>
                </a:solidFill>
              </a:rPr>
              <a:t>Αμπλεισμός (κατά των ατόμων με αναπηρίες)</a:t>
            </a:r>
          </a:p>
          <a:p>
            <a:pPr marL="342900" indent="-342900">
              <a:lnSpc>
                <a:spcPts val="3747"/>
              </a:lnSpc>
              <a:buFont typeface="Arial" panose="020B0604020202020204" pitchFamily="34" charset="0"/>
              <a:buChar char="•"/>
              <a:defRPr/>
            </a:pPr>
            <a:r>
              <a:rPr lang="el-GR" sz="2500" dirty="0">
                <a:solidFill>
                  <a:schemeClr val="tx2"/>
                </a:solidFill>
              </a:rPr>
              <a:t>Κοινωνική κατάσταση</a:t>
            </a:r>
          </a:p>
          <a:p>
            <a:pPr marL="342900" indent="-342900">
              <a:lnSpc>
                <a:spcPts val="3747"/>
              </a:lnSpc>
              <a:buFont typeface="Arial" panose="020B0604020202020204" pitchFamily="34" charset="0"/>
              <a:buChar char="•"/>
              <a:defRPr/>
            </a:pPr>
            <a:r>
              <a:rPr lang="el-GR" sz="2500" dirty="0">
                <a:solidFill>
                  <a:schemeClr val="tx2"/>
                </a:solidFill>
              </a:rPr>
              <a:t>Συνδυαστικές ή Διατομεακές διακρίσεις</a:t>
            </a:r>
            <a:endParaRPr dirty="0"/>
          </a:p>
        </p:txBody>
      </p:sp>
      <p:pic>
        <p:nvPicPr>
          <p:cNvPr id="8" name="Picture 8"/>
          <p:cNvPicPr>
            <a:picLocks noChangeAspect="1"/>
          </p:cNvPicPr>
          <p:nvPr/>
        </p:nvPicPr>
        <p:blipFill>
          <a:blip r:embed="rId2"/>
          <a:stretch/>
        </p:blipFill>
        <p:spPr bwMode="auto">
          <a:xfrm>
            <a:off x="7517886" y="6401085"/>
            <a:ext cx="3252225" cy="680011"/>
          </a:xfrm>
          <a:prstGeom prst="rect">
            <a:avLst/>
          </a:prstGeom>
        </p:spPr>
      </p:pic>
      <p:sp>
        <p:nvSpPr>
          <p:cNvPr id="9" name="TextBox 9"/>
          <p:cNvSpPr txBox="1"/>
          <p:nvPr/>
        </p:nvSpPr>
        <p:spPr bwMode="auto">
          <a:xfrm>
            <a:off x="11670958" y="5491808"/>
            <a:ext cx="2286794" cy="1308099"/>
          </a:xfrm>
          <a:prstGeom prst="rect">
            <a:avLst/>
          </a:prstGeom>
        </p:spPr>
        <p:txBody>
          <a:bodyPr lIns="0" tIns="0" rIns="0" bIns="0" rtlCol="0" anchor="t">
            <a:spAutoFit/>
          </a:bodyPr>
          <a:lstStyle/>
          <a:p>
            <a:pPr>
              <a:lnSpc>
                <a:spcPts val="3500"/>
              </a:lnSpc>
              <a:spcBef>
                <a:spcPts val="0"/>
              </a:spcBef>
              <a:defRPr/>
            </a:pPr>
            <a:r>
              <a:rPr lang="el-GR" sz="2500" dirty="0">
                <a:solidFill>
                  <a:srgbClr val="000000"/>
                </a:solidFill>
              </a:rPr>
              <a:t>Μορφή, δράση,</a:t>
            </a:r>
          </a:p>
          <a:p>
            <a:pPr>
              <a:lnSpc>
                <a:spcPts val="3500"/>
              </a:lnSpc>
              <a:spcBef>
                <a:spcPts val="0"/>
              </a:spcBef>
              <a:defRPr/>
            </a:pPr>
            <a:r>
              <a:rPr lang="el-GR" sz="2500" dirty="0">
                <a:solidFill>
                  <a:srgbClr val="000000"/>
                </a:solidFill>
              </a:rPr>
              <a:t>αντίκτυπο:</a:t>
            </a:r>
          </a:p>
          <a:p>
            <a:pPr>
              <a:lnSpc>
                <a:spcPts val="3500"/>
              </a:lnSpc>
              <a:spcBef>
                <a:spcPts val="0"/>
              </a:spcBef>
              <a:defRPr/>
            </a:pPr>
            <a:r>
              <a:rPr lang="el-GR" sz="2500" dirty="0">
                <a:solidFill>
                  <a:srgbClr val="000000"/>
                </a:solidFill>
              </a:rPr>
              <a:t>Διακρίσεις</a:t>
            </a:r>
          </a:p>
        </p:txBody>
      </p:sp>
      <p:sp>
        <p:nvSpPr>
          <p:cNvPr id="10" name="TextBox 10"/>
          <p:cNvSpPr txBox="1"/>
          <p:nvPr/>
        </p:nvSpPr>
        <p:spPr bwMode="auto">
          <a:xfrm>
            <a:off x="1099133" y="9149988"/>
            <a:ext cx="8933679" cy="422167"/>
          </a:xfrm>
          <a:prstGeom prst="rect">
            <a:avLst/>
          </a:prstGeom>
        </p:spPr>
        <p:txBody>
          <a:bodyPr lIns="0" tIns="0" rIns="0" bIns="0" rtlCol="0" anchor="t">
            <a:spAutoFit/>
          </a:bodyPr>
          <a:lstStyle/>
          <a:p>
            <a:pPr>
              <a:lnSpc>
                <a:spcPts val="1680"/>
              </a:lnSpc>
              <a:defRPr/>
            </a:pPr>
            <a:r>
              <a:rPr lang="el-GR" sz="1200" dirty="0">
                <a:solidFill>
                  <a:srgbClr val="000000"/>
                </a:solidFill>
                <a:latin typeface="Canva Sans"/>
              </a:rPr>
              <a:t>Πηγή</a:t>
            </a:r>
            <a:r>
              <a:rPr lang="en-US" sz="1200" dirty="0">
                <a:solidFill>
                  <a:srgbClr val="000000"/>
                </a:solidFill>
                <a:latin typeface="Canva Sans"/>
              </a:rPr>
              <a:t>: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Training series on anti-discrimination work for </a:t>
            </a:r>
            <a:r>
              <a:rPr lang="en-US" sz="1200" dirty="0" err="1">
                <a:solidFill>
                  <a:srgbClr val="000000"/>
                </a:solidFill>
                <a:latin typeface="Canva Sans"/>
              </a:rPr>
              <a:t>Bunsverband</a:t>
            </a:r>
            <a:r>
              <a:rPr lang="en-US" sz="1200" dirty="0">
                <a:solidFill>
                  <a:srgbClr val="000000"/>
                </a:solidFill>
                <a:latin typeface="Canva Sans"/>
              </a:rPr>
              <a:t>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1200" dirty="0">
                <a:solidFill>
                  <a:srgbClr val="000000"/>
                </a:solidFill>
                <a:latin typeface="Canva Sans"/>
              </a:rPr>
              <a:t>)</a:t>
            </a:r>
            <a:endParaRPr dirty="0"/>
          </a:p>
        </p:txBody>
      </p:sp>
      <p:sp>
        <p:nvSpPr>
          <p:cNvPr id="11" name="TextBox 3"/>
          <p:cNvSpPr txBox="1"/>
          <p:nvPr/>
        </p:nvSpPr>
        <p:spPr bwMode="auto">
          <a:xfrm>
            <a:off x="1077362" y="1841034"/>
            <a:ext cx="13857838" cy="1897955"/>
          </a:xfrm>
          <a:prstGeom prst="rect">
            <a:avLst/>
          </a:prstGeom>
        </p:spPr>
        <p:txBody>
          <a:bodyPr lIns="0" tIns="0" rIns="0" bIns="0" rtlCol="0" anchor="t">
            <a:spAutoFit/>
          </a:bodyPr>
          <a:lstStyle/>
          <a:p>
            <a:pPr algn="ctr">
              <a:lnSpc>
                <a:spcPts val="7435"/>
              </a:lnSpc>
              <a:defRPr/>
            </a:pPr>
            <a:r>
              <a:rPr lang="el-GR" sz="6200" dirty="0">
                <a:solidFill>
                  <a:srgbClr val="0C45A6"/>
                </a:solidFill>
              </a:rPr>
              <a:t>Π</a:t>
            </a:r>
            <a:r>
              <a:rPr lang="en-US" sz="6200" dirty="0">
                <a:solidFill>
                  <a:srgbClr val="0C45A6"/>
                </a:solidFill>
              </a:rPr>
              <a:t>ω</a:t>
            </a:r>
            <a:r>
              <a:rPr lang="el-GR" sz="6200" dirty="0">
                <a:solidFill>
                  <a:srgbClr val="0C45A6"/>
                </a:solidFill>
              </a:rPr>
              <a:t>ς</a:t>
            </a:r>
            <a:r>
              <a:rPr lang="en-US" sz="6200" dirty="0">
                <a:solidFill>
                  <a:srgbClr val="0C45A6"/>
                </a:solidFill>
              </a:rPr>
              <a:t> </a:t>
            </a:r>
            <a:r>
              <a:rPr lang="en-US" sz="6200" dirty="0" err="1">
                <a:solidFill>
                  <a:srgbClr val="0C45A6"/>
                </a:solidFill>
              </a:rPr>
              <a:t>ορ</a:t>
            </a:r>
            <a:r>
              <a:rPr lang="el-GR" sz="6200" dirty="0">
                <a:solidFill>
                  <a:srgbClr val="0C45A6"/>
                </a:solidFill>
              </a:rPr>
              <a:t>ί</a:t>
            </a:r>
            <a:r>
              <a:rPr lang="en-US" sz="6200" dirty="0" err="1">
                <a:solidFill>
                  <a:srgbClr val="0C45A6"/>
                </a:solidFill>
              </a:rPr>
              <a:t>ζοντ</a:t>
            </a:r>
            <a:r>
              <a:rPr lang="en-US" sz="6200" dirty="0">
                <a:solidFill>
                  <a:srgbClr val="0C45A6"/>
                </a:solidFill>
              </a:rPr>
              <a:t>αι οι διακρ</a:t>
            </a:r>
            <a:r>
              <a:rPr lang="el-GR" sz="6200" dirty="0">
                <a:solidFill>
                  <a:srgbClr val="0C45A6"/>
                </a:solidFill>
              </a:rPr>
              <a:t>ί</a:t>
            </a:r>
            <a:r>
              <a:rPr lang="en-US" sz="6200" dirty="0" err="1">
                <a:solidFill>
                  <a:srgbClr val="0C45A6"/>
                </a:solidFill>
              </a:rPr>
              <a:t>σει</a:t>
            </a:r>
            <a:r>
              <a:rPr lang="el-GR" sz="6200" dirty="0">
                <a:solidFill>
                  <a:srgbClr val="0C45A6"/>
                </a:solidFill>
              </a:rPr>
              <a:t>ς</a:t>
            </a:r>
            <a:r>
              <a:rPr lang="en-US" sz="6200" dirty="0">
                <a:solidFill>
                  <a:srgbClr val="0C45A6"/>
                </a:solidFill>
              </a:rPr>
              <a:t>; (</a:t>
            </a:r>
            <a:r>
              <a:rPr lang="el-GR" sz="6200" dirty="0">
                <a:solidFill>
                  <a:srgbClr val="0C45A6"/>
                </a:solidFill>
              </a:rPr>
              <a:t>2</a:t>
            </a:r>
            <a:r>
              <a:rPr lang="en-US" sz="6200" dirty="0">
                <a:solidFill>
                  <a:srgbClr val="0C45A6"/>
                </a:solidFill>
              </a:rPr>
              <a:t>)</a:t>
            </a:r>
          </a:p>
          <a:p>
            <a:pPr algn="ctr">
              <a:lnSpc>
                <a:spcPts val="7435"/>
              </a:lnSpc>
              <a:defRPr/>
            </a:pPr>
            <a:endParaRPr lang="en-US" sz="6200" dirty="0">
              <a:solidFill>
                <a:srgbClr val="0C45A6"/>
              </a:solidFill>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txBox="1"/>
          <p:nvPr/>
        </p:nvSpPr>
        <p:spPr bwMode="auto">
          <a:xfrm>
            <a:off x="3886200" y="687234"/>
            <a:ext cx="9829800" cy="1309526"/>
          </a:xfrm>
          <a:prstGeom prst="rect">
            <a:avLst/>
          </a:prstGeom>
        </p:spPr>
        <p:txBody>
          <a:bodyPr wrap="square" lIns="0" tIns="0" rIns="0" bIns="0" rtlCol="0" anchor="t">
            <a:spAutoFit/>
          </a:bodyPr>
          <a:lstStyle/>
          <a:p>
            <a:pPr algn="ctr">
              <a:lnSpc>
                <a:spcPts val="4899"/>
              </a:lnSpc>
              <a:defRPr/>
            </a:pPr>
            <a:r>
              <a:rPr lang="el-GR" sz="6200" dirty="0">
                <a:solidFill>
                  <a:srgbClr val="0C45A6"/>
                </a:solidFill>
              </a:rPr>
              <a:t>Φυλετικές Διακρίσεις</a:t>
            </a:r>
            <a:endParaRPr lang="en-US" sz="6200" dirty="0">
              <a:solidFill>
                <a:srgbClr val="0C45A6"/>
              </a:solidFill>
            </a:endParaRPr>
          </a:p>
          <a:p>
            <a:pPr algn="ctr">
              <a:lnSpc>
                <a:spcPts val="4899"/>
              </a:lnSpc>
              <a:defRPr/>
            </a:pPr>
            <a:r>
              <a:rPr lang="en-US" sz="6200" dirty="0">
                <a:solidFill>
                  <a:srgbClr val="0C45A6"/>
                </a:solidFill>
              </a:rPr>
              <a:t> </a:t>
            </a:r>
            <a:endParaRPr lang="en-US" dirty="0"/>
          </a:p>
        </p:txBody>
      </p:sp>
      <p:sp>
        <p:nvSpPr>
          <p:cNvPr id="6" name="TextBox 6"/>
          <p:cNvSpPr txBox="1"/>
          <p:nvPr/>
        </p:nvSpPr>
        <p:spPr bwMode="auto">
          <a:xfrm>
            <a:off x="1028700" y="4273551"/>
            <a:ext cx="12939836" cy="421269"/>
          </a:xfrm>
          <a:prstGeom prst="rect">
            <a:avLst/>
          </a:prstGeom>
        </p:spPr>
        <p:txBody>
          <a:bodyPr wrap="square" lIns="0" tIns="0" rIns="0" bIns="0" rtlCol="0" anchor="t">
            <a:spAutoFit/>
          </a:bodyPr>
          <a:lstStyle/>
          <a:p>
            <a:pPr>
              <a:lnSpc>
                <a:spcPts val="3500"/>
              </a:lnSpc>
              <a:defRPr/>
            </a:pPr>
            <a:r>
              <a:rPr lang="el-GR" sz="2500" dirty="0">
                <a:solidFill>
                  <a:srgbClr val="0C45A6"/>
                </a:solidFill>
              </a:rPr>
              <a:t>Διεθνής Σύμβαση για την Κατάργηση κάθε Μορφής Φυλετικών Διακρίσεων (1996) Άρθρο 1(1)</a:t>
            </a:r>
            <a:endParaRPr lang="en-US" sz="2500" dirty="0">
              <a:solidFill>
                <a:srgbClr val="0C45A6"/>
              </a:solidFill>
            </a:endParaRPr>
          </a:p>
        </p:txBody>
      </p:sp>
      <p:sp>
        <p:nvSpPr>
          <p:cNvPr id="7" name="TextBox 7"/>
          <p:cNvSpPr txBox="1"/>
          <p:nvPr/>
        </p:nvSpPr>
        <p:spPr bwMode="auto">
          <a:xfrm>
            <a:off x="1028700" y="5592181"/>
            <a:ext cx="8115300" cy="2154436"/>
          </a:xfrm>
          <a:prstGeom prst="rect">
            <a:avLst/>
          </a:prstGeom>
        </p:spPr>
        <p:txBody>
          <a:bodyPr wrap="square" lIns="0" tIns="0" rIns="0" bIns="0" rtlCol="0" anchor="t">
            <a:spAutoFit/>
          </a:bodyPr>
          <a:lstStyle/>
          <a:p>
            <a:pPr algn="just">
              <a:lnSpc>
                <a:spcPts val="2800"/>
              </a:lnSpc>
              <a:spcBef>
                <a:spcPts val="0"/>
              </a:spcBef>
              <a:defRPr/>
            </a:pPr>
            <a:r>
              <a:rPr lang="el-GR" dirty="0"/>
              <a:t>[...] με τον όρο "φυλετική διάκριση" νοείται  κάθε διάκριση, αποκλεισμός, περιορισμός ή προτίμηση με βάση τη φυλή, το χρώμα, την καταγωγή ή την εθνική ή εθνοτική καταγωγή, η οποία έχει ως σκοπό να ακυρώσει ή να μειώσει την αναγνώριση, την απόλαυση ή την άσκηση, επί ίσοις όροις, των ανθρωπίνων δικαιωμάτων και  θεμελιωδών ελευθεριών στον πολιτικό, οικονομικό, κοινωνικό, πολιτιστικό ή σε οποιοδήποτε άλλο  τομέα του δημοσίου βίου.</a:t>
            </a:r>
            <a:endParaRPr dirty="0"/>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24643" y="779885"/>
            <a:ext cx="13857838" cy="1897955"/>
            <a:chOff x="0" y="-9525"/>
            <a:chExt cx="18477117" cy="2530607"/>
          </a:xfrm>
        </p:grpSpPr>
        <p:sp>
          <p:nvSpPr>
            <p:cNvPr id="3" name="TextBox 3"/>
            <p:cNvSpPr txBox="1"/>
            <p:nvPr/>
          </p:nvSpPr>
          <p:spPr bwMode="auto">
            <a:xfrm>
              <a:off x="0" y="-9525"/>
              <a:ext cx="18477117" cy="2530607"/>
            </a:xfrm>
            <a:prstGeom prst="rect">
              <a:avLst/>
            </a:prstGeom>
            <a:grpFill/>
          </p:spPr>
          <p:txBody>
            <a:bodyPr lIns="0" tIns="0" rIns="0" bIns="0" rtlCol="0" anchor="t">
              <a:spAutoFit/>
            </a:bodyPr>
            <a:lstStyle/>
            <a:p>
              <a:pPr algn="ctr">
                <a:lnSpc>
                  <a:spcPts val="7435"/>
                </a:lnSpc>
                <a:defRPr/>
              </a:pPr>
              <a:r>
                <a:rPr lang="el-GR" sz="6200" dirty="0">
                  <a:solidFill>
                    <a:srgbClr val="0C45A6"/>
                  </a:solidFill>
                </a:rPr>
                <a:t>Π</a:t>
              </a:r>
              <a:r>
                <a:rPr lang="en-US" sz="6200" dirty="0">
                  <a:solidFill>
                    <a:srgbClr val="0C45A6"/>
                  </a:solidFill>
                </a:rPr>
                <a:t>ω</a:t>
              </a:r>
              <a:r>
                <a:rPr lang="el-GR" sz="6200" dirty="0">
                  <a:solidFill>
                    <a:srgbClr val="0C45A6"/>
                  </a:solidFill>
                </a:rPr>
                <a:t>ς</a:t>
              </a:r>
              <a:r>
                <a:rPr lang="en-US" sz="6200" dirty="0">
                  <a:solidFill>
                    <a:srgbClr val="0C45A6"/>
                  </a:solidFill>
                </a:rPr>
                <a:t> </a:t>
              </a:r>
              <a:r>
                <a:rPr lang="en-US" sz="6200" dirty="0" err="1">
                  <a:solidFill>
                    <a:srgbClr val="0C45A6"/>
                  </a:solidFill>
                </a:rPr>
                <a:t>ορ</a:t>
              </a:r>
              <a:r>
                <a:rPr lang="el-GR" sz="6200" dirty="0">
                  <a:solidFill>
                    <a:srgbClr val="0C45A6"/>
                  </a:solidFill>
                </a:rPr>
                <a:t>ί</a:t>
              </a:r>
              <a:r>
                <a:rPr lang="en-US" sz="6200" dirty="0" err="1">
                  <a:solidFill>
                    <a:srgbClr val="0C45A6"/>
                  </a:solidFill>
                </a:rPr>
                <a:t>ζοντ</a:t>
              </a:r>
              <a:r>
                <a:rPr lang="en-US" sz="6200" dirty="0">
                  <a:solidFill>
                    <a:srgbClr val="0C45A6"/>
                  </a:solidFill>
                </a:rPr>
                <a:t>αι οι διακρ</a:t>
              </a:r>
              <a:r>
                <a:rPr lang="el-GR" sz="6200" dirty="0">
                  <a:solidFill>
                    <a:srgbClr val="0C45A6"/>
                  </a:solidFill>
                </a:rPr>
                <a:t>ί</a:t>
              </a:r>
              <a:r>
                <a:rPr lang="en-US" sz="6200" dirty="0" err="1">
                  <a:solidFill>
                    <a:srgbClr val="0C45A6"/>
                  </a:solidFill>
                </a:rPr>
                <a:t>σει</a:t>
              </a:r>
              <a:r>
                <a:rPr lang="el-GR" sz="6200" dirty="0">
                  <a:solidFill>
                    <a:srgbClr val="0C45A6"/>
                  </a:solidFill>
                </a:rPr>
                <a:t>ς</a:t>
              </a:r>
              <a:r>
                <a:rPr lang="en-US" sz="6200" dirty="0">
                  <a:solidFill>
                    <a:srgbClr val="0C45A6"/>
                  </a:solidFill>
                </a:rPr>
                <a:t>; (</a:t>
              </a:r>
              <a:r>
                <a:rPr lang="el-GR" sz="6200" dirty="0">
                  <a:solidFill>
                    <a:srgbClr val="0C45A6"/>
                  </a:solidFill>
                </a:rPr>
                <a:t>3</a:t>
              </a:r>
              <a:r>
                <a:rPr lang="en-US" sz="6200" dirty="0">
                  <a:solidFill>
                    <a:srgbClr val="0C45A6"/>
                  </a:solidFill>
                </a:rPr>
                <a:t>)</a:t>
              </a:r>
            </a:p>
            <a:p>
              <a:pPr algn="ctr">
                <a:lnSpc>
                  <a:spcPts val="7435"/>
                </a:lnSpc>
                <a:defRPr/>
              </a:pPr>
              <a:endParaRPr lang="en-US" sz="6200" dirty="0">
                <a:solidFill>
                  <a:srgbClr val="0C45A6"/>
                </a:solidFill>
              </a:endParaRPr>
            </a:p>
          </p:txBody>
        </p:sp>
        <p:sp>
          <p:nvSpPr>
            <p:cNvPr id="4" name="AutoShape 4"/>
            <p:cNvSpPr/>
            <p:nvPr/>
          </p:nvSpPr>
          <p:spPr bwMode="auto">
            <a:xfrm>
              <a:off x="8716157" y="2265922"/>
              <a:ext cx="1044803" cy="144381"/>
            </a:xfrm>
            <a:prstGeom prst="rect">
              <a:avLst/>
            </a:prstGeom>
            <a:solidFill>
              <a:srgbClr val="0C45A6"/>
            </a:solidFill>
          </p:spPr>
        </p:sp>
      </p:grpSp>
      <p:sp>
        <p:nvSpPr>
          <p:cNvPr id="7" name="TextBox 7"/>
          <p:cNvSpPr txBox="1"/>
          <p:nvPr/>
        </p:nvSpPr>
        <p:spPr bwMode="auto">
          <a:xfrm>
            <a:off x="914400" y="2409548"/>
            <a:ext cx="5867399" cy="576696"/>
          </a:xfrm>
          <a:prstGeom prst="rect">
            <a:avLst/>
          </a:prstGeom>
        </p:spPr>
        <p:txBody>
          <a:bodyPr wrap="square" lIns="0" tIns="0" rIns="0" bIns="0" rtlCol="0" anchor="t">
            <a:spAutoFit/>
          </a:bodyPr>
          <a:lstStyle/>
          <a:p>
            <a:pPr algn="ctr">
              <a:lnSpc>
                <a:spcPts val="4759"/>
              </a:lnSpc>
              <a:defRPr/>
            </a:pPr>
            <a:r>
              <a:rPr lang="el-GR" sz="3400" dirty="0">
                <a:solidFill>
                  <a:srgbClr val="0C45A6"/>
                </a:solidFill>
              </a:rPr>
              <a:t>Επίπεδα διακρίσεων</a:t>
            </a:r>
          </a:p>
        </p:txBody>
      </p:sp>
      <p:sp>
        <p:nvSpPr>
          <p:cNvPr id="8" name="TextBox 8"/>
          <p:cNvSpPr txBox="1"/>
          <p:nvPr/>
        </p:nvSpPr>
        <p:spPr bwMode="auto">
          <a:xfrm>
            <a:off x="1960248" y="3370451"/>
            <a:ext cx="11961359" cy="696088"/>
          </a:xfrm>
          <a:prstGeom prst="rect">
            <a:avLst/>
          </a:prstGeom>
        </p:spPr>
        <p:txBody>
          <a:bodyPr lIns="0" tIns="0" rIns="0" bIns="0" rtlCol="0" anchor="t">
            <a:spAutoFit/>
          </a:bodyPr>
          <a:lstStyle/>
          <a:p>
            <a:pPr>
              <a:lnSpc>
                <a:spcPts val="2800"/>
              </a:lnSpc>
              <a:defRPr/>
            </a:pPr>
            <a:r>
              <a:rPr lang="el-GR" sz="2000" b="1" dirty="0">
                <a:solidFill>
                  <a:srgbClr val="000000"/>
                </a:solidFill>
              </a:rPr>
              <a:t>Ατομική/καθημερινή ζωή: </a:t>
            </a:r>
            <a:r>
              <a:rPr lang="el-GR" sz="2000" dirty="0">
                <a:solidFill>
                  <a:srgbClr val="000000"/>
                </a:solidFill>
              </a:rPr>
              <a:t>Στάσεις, συναισθήματα και προκαταλήψεις οδηγούν σε  δηλώσεις ή πράξεις διακρίσεων σε προσωπικό επίπεδο μεταξύ των ατόμων.</a:t>
            </a:r>
          </a:p>
        </p:txBody>
      </p:sp>
      <p:sp>
        <p:nvSpPr>
          <p:cNvPr id="9" name="TextBox 9"/>
          <p:cNvSpPr txBox="1"/>
          <p:nvPr/>
        </p:nvSpPr>
        <p:spPr bwMode="auto">
          <a:xfrm>
            <a:off x="1960248" y="4328572"/>
            <a:ext cx="11978321" cy="2850524"/>
          </a:xfrm>
          <a:prstGeom prst="rect">
            <a:avLst/>
          </a:prstGeom>
        </p:spPr>
        <p:txBody>
          <a:bodyPr lIns="0" tIns="0" rIns="0" bIns="0" rtlCol="0" anchor="t">
            <a:spAutoFit/>
          </a:bodyPr>
          <a:lstStyle/>
          <a:p>
            <a:pPr algn="just">
              <a:lnSpc>
                <a:spcPts val="2800"/>
              </a:lnSpc>
              <a:defRPr/>
            </a:pPr>
            <a:r>
              <a:rPr lang="el-GR" sz="2000" b="1" dirty="0">
                <a:solidFill>
                  <a:srgbClr val="000000"/>
                </a:solidFill>
              </a:rPr>
              <a:t>Θεσμικό</a:t>
            </a:r>
          </a:p>
          <a:p>
            <a:pPr algn="just">
              <a:lnSpc>
                <a:spcPts val="2800"/>
              </a:lnSpc>
              <a:defRPr/>
            </a:pPr>
            <a:r>
              <a:rPr lang="el-GR" sz="2000" dirty="0">
                <a:solidFill>
                  <a:srgbClr val="000000"/>
                </a:solidFill>
              </a:rPr>
              <a:t>Οι θεσμοθετημένες διαδικασίες και τα δομικά εμπόδια, τα οποία συχνά είναι αόρατα, οδηγούν σε μειονεκτική θέση.</a:t>
            </a:r>
          </a:p>
          <a:p>
            <a:pPr algn="just">
              <a:lnSpc>
                <a:spcPts val="2800"/>
              </a:lnSpc>
              <a:defRPr/>
            </a:pPr>
            <a:endParaRPr lang="el-GR" sz="2000" b="1" dirty="0">
              <a:solidFill>
                <a:srgbClr val="000000"/>
              </a:solidFill>
            </a:endParaRPr>
          </a:p>
          <a:p>
            <a:pPr algn="just">
              <a:lnSpc>
                <a:spcPts val="2800"/>
              </a:lnSpc>
              <a:defRPr/>
            </a:pPr>
            <a:r>
              <a:rPr lang="el-GR" sz="2000" b="1" dirty="0">
                <a:solidFill>
                  <a:srgbClr val="000000"/>
                </a:solidFill>
              </a:rPr>
              <a:t>Δομικό</a:t>
            </a:r>
          </a:p>
          <a:p>
            <a:pPr algn="just">
              <a:lnSpc>
                <a:spcPts val="2800"/>
              </a:lnSpc>
              <a:defRPr/>
            </a:pPr>
            <a:r>
              <a:rPr lang="el-GR" sz="2000" dirty="0">
                <a:solidFill>
                  <a:srgbClr val="000000"/>
                </a:solidFill>
              </a:rPr>
              <a:t>Οι ανισότητες που δημιουργούνται από το κοινωνικό σύστημα με τους κανόνες και τις πολιτικές και οικονομικές του δομές έχουν αντίκτυπο στους οργανισμούς, που μπορεί να οδηγήσει σε παγιωμένες συνήθειες και καθιερωμένα μοτίβα δράσης.</a:t>
            </a:r>
          </a:p>
        </p:txBody>
      </p:sp>
      <p:sp>
        <p:nvSpPr>
          <p:cNvPr id="10" name="TextBox 10"/>
          <p:cNvSpPr txBox="1"/>
          <p:nvPr/>
        </p:nvSpPr>
        <p:spPr bwMode="auto">
          <a:xfrm>
            <a:off x="1960248" y="7714500"/>
            <a:ext cx="11199336" cy="1436291"/>
          </a:xfrm>
          <a:prstGeom prst="rect">
            <a:avLst/>
          </a:prstGeom>
        </p:spPr>
        <p:txBody>
          <a:bodyPr lIns="0" tIns="0" rIns="0" bIns="0" rtlCol="0" anchor="t">
            <a:spAutoFit/>
          </a:bodyPr>
          <a:lstStyle/>
          <a:p>
            <a:pPr algn="just">
              <a:lnSpc>
                <a:spcPts val="2800"/>
              </a:lnSpc>
              <a:defRPr/>
            </a:pPr>
            <a:r>
              <a:rPr lang="el-GR" b="1" dirty="0"/>
              <a:t>Αφηγηματικό</a:t>
            </a:r>
            <a:endParaRPr b="1" dirty="0"/>
          </a:p>
          <a:p>
            <a:pPr algn="just">
              <a:lnSpc>
                <a:spcPts val="2800"/>
              </a:lnSpc>
              <a:defRPr/>
            </a:pPr>
            <a:r>
              <a:rPr lang="el-GR" sz="2000" dirty="0">
                <a:solidFill>
                  <a:srgbClr val="000000"/>
                </a:solidFill>
              </a:rPr>
              <a:t>Οι διακρίσεις δημιουργούνται από κοινωνικές αξίες και νόρμες,</a:t>
            </a:r>
          </a:p>
          <a:p>
            <a:pPr algn="just">
              <a:lnSpc>
                <a:spcPts val="2800"/>
              </a:lnSpc>
              <a:defRPr/>
            </a:pPr>
            <a:r>
              <a:rPr lang="el-GR" sz="2000" dirty="0">
                <a:solidFill>
                  <a:srgbClr val="000000"/>
                </a:solidFill>
              </a:rPr>
              <a:t>η σκέψη και η συζήτηση για "εμάς" και τους "άλλους" στην επιστήμη, τη λογοτεχνία, τα μέσα μαζικής ενημέρωσης, την πολιτική και την ιδιωτική σφαίρα.</a:t>
            </a:r>
          </a:p>
        </p:txBody>
      </p:sp>
      <p:sp>
        <p:nvSpPr>
          <p:cNvPr id="11" name="TextBox 11"/>
          <p:cNvSpPr txBox="1"/>
          <p:nvPr/>
        </p:nvSpPr>
        <p:spPr bwMode="auto">
          <a:xfrm>
            <a:off x="10363200" y="9151128"/>
            <a:ext cx="4871807" cy="411972"/>
          </a:xfrm>
          <a:prstGeom prst="rect">
            <a:avLst/>
          </a:prstGeom>
        </p:spPr>
        <p:txBody>
          <a:bodyPr wrap="square" lIns="0" tIns="0" rIns="0" bIns="0" rtlCol="0" anchor="t">
            <a:spAutoFit/>
          </a:bodyPr>
          <a:lstStyle/>
          <a:p>
            <a:pPr>
              <a:lnSpc>
                <a:spcPts val="1680"/>
              </a:lnSpc>
              <a:defRPr/>
            </a:pPr>
            <a:r>
              <a:rPr lang="el-GR" sz="900" dirty="0">
                <a:solidFill>
                  <a:srgbClr val="000000"/>
                </a:solidFill>
              </a:rPr>
              <a:t>Πηγή</a:t>
            </a:r>
            <a:r>
              <a:rPr lang="en-US" sz="900" dirty="0">
                <a:solidFill>
                  <a:srgbClr val="000000"/>
                </a:solidFill>
              </a:rPr>
              <a:t>: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endParaRPr dirty="0"/>
          </a:p>
        </p:txBody>
      </p:sp>
      <p:cxnSp>
        <p:nvCxnSpPr>
          <p:cNvPr id="5" name="Straight Connector 4"/>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759278" y="697122"/>
            <a:ext cx="14577410" cy="1997112"/>
            <a:chOff x="0" y="0"/>
            <a:chExt cx="10118074" cy="2662816"/>
          </a:xfrm>
        </p:grpSpPr>
        <p:sp>
          <p:nvSpPr>
            <p:cNvPr id="3" name="AutoShape 3"/>
            <p:cNvSpPr/>
            <p:nvPr/>
          </p:nvSpPr>
          <p:spPr bwMode="auto">
            <a:xfrm>
              <a:off x="0" y="2537223"/>
              <a:ext cx="908843" cy="125593"/>
            </a:xfrm>
            <a:prstGeom prst="rect">
              <a:avLst/>
            </a:prstGeom>
            <a:solidFill>
              <a:srgbClr val="0C45A6"/>
            </a:solidFill>
          </p:spPr>
        </p:sp>
        <p:sp>
          <p:nvSpPr>
            <p:cNvPr id="4" name="TextBox 4"/>
            <p:cNvSpPr txBox="1"/>
            <p:nvPr/>
          </p:nvSpPr>
          <p:spPr bwMode="auto">
            <a:xfrm>
              <a:off x="0" y="0"/>
              <a:ext cx="10118074" cy="1530420"/>
            </a:xfrm>
            <a:prstGeom prst="rect">
              <a:avLst/>
            </a:prstGeom>
            <a:grpFill/>
          </p:spPr>
          <p:txBody>
            <a:bodyPr lIns="0" tIns="0" rIns="0" bIns="0" rtlCol="0" anchor="t">
              <a:spAutoFit/>
            </a:bodyPr>
            <a:lstStyle/>
            <a:p>
              <a:pPr>
                <a:lnSpc>
                  <a:spcPts val="4299"/>
                </a:lnSpc>
                <a:defRPr/>
              </a:pPr>
              <a:endParaRPr lang="el-GR" sz="5400" dirty="0">
                <a:solidFill>
                  <a:srgbClr val="0C45A6"/>
                </a:solidFill>
              </a:endParaRPr>
            </a:p>
            <a:p>
              <a:pPr>
                <a:lnSpc>
                  <a:spcPts val="4299"/>
                </a:lnSpc>
                <a:defRPr/>
              </a:pPr>
              <a:r>
                <a:rPr lang="el-GR" sz="5400" dirty="0">
                  <a:solidFill>
                    <a:srgbClr val="0C45A6"/>
                  </a:solidFill>
                </a:rPr>
                <a:t>Λόγοι Διακρίσεων (Πραγματικοί ή Εικαζόμενοι)</a:t>
              </a:r>
              <a:endParaRPr lang="en-US" sz="5400" dirty="0">
                <a:solidFill>
                  <a:srgbClr val="0C45A6"/>
                </a:solidFill>
              </a:endParaRPr>
            </a:p>
          </p:txBody>
        </p:sp>
      </p:grpSp>
      <p:sp>
        <p:nvSpPr>
          <p:cNvPr id="5" name="TextBox 5"/>
          <p:cNvSpPr txBox="1"/>
          <p:nvPr/>
        </p:nvSpPr>
        <p:spPr bwMode="auto">
          <a:xfrm>
            <a:off x="759279" y="3260726"/>
            <a:ext cx="7592631" cy="5723105"/>
          </a:xfrm>
          <a:prstGeom prst="rect">
            <a:avLst/>
          </a:prstGeom>
        </p:spPr>
        <p:txBody>
          <a:bodyPr wrap="square" lIns="0" tIns="0" rIns="0" bIns="0" rtlCol="0" anchor="t">
            <a:spAutoFit/>
          </a:bodyPr>
          <a:lstStyle/>
          <a:p>
            <a:pPr algn="just">
              <a:lnSpc>
                <a:spcPts val="2800"/>
              </a:lnSpc>
              <a:spcBef>
                <a:spcPts val="0"/>
              </a:spcBef>
              <a:defRPr/>
            </a:pPr>
            <a:r>
              <a:rPr lang="el-GR" sz="2000" dirty="0">
                <a:solidFill>
                  <a:srgbClr val="16214B"/>
                </a:solidFill>
              </a:rPr>
              <a:t>Ηλικία = νεαρή ηλικία, μεγάλη ηλικία, όρια ηλικίας κ.λπ.</a:t>
            </a:r>
          </a:p>
          <a:p>
            <a:pPr algn="just">
              <a:lnSpc>
                <a:spcPts val="2800"/>
              </a:lnSpc>
              <a:spcBef>
                <a:spcPts val="0"/>
              </a:spcBef>
              <a:defRPr/>
            </a:pPr>
            <a:endParaRPr lang="en-US" sz="2000" dirty="0">
              <a:solidFill>
                <a:srgbClr val="16214B"/>
              </a:solidFill>
            </a:endParaRPr>
          </a:p>
          <a:p>
            <a:pPr algn="just">
              <a:lnSpc>
                <a:spcPts val="2800"/>
              </a:lnSpc>
              <a:spcBef>
                <a:spcPts val="0"/>
              </a:spcBef>
              <a:defRPr/>
            </a:pPr>
            <a:r>
              <a:rPr lang="el-GR" sz="2000" dirty="0">
                <a:solidFill>
                  <a:srgbClr val="16214B"/>
                </a:solidFill>
              </a:rPr>
              <a:t>Αναπηρία και χρόνια ασθένεια = σωματική βλάβη και χρόνιες ασθένειες, διαταραχές της αντιληπτικής και εκφραστικής ικανότητας, αισθητηριακές αντιλήψεις, ψυχικές διαταραχές κ.λπ.</a:t>
            </a:r>
          </a:p>
          <a:p>
            <a:pPr algn="just">
              <a:lnSpc>
                <a:spcPts val="2800"/>
              </a:lnSpc>
              <a:spcBef>
                <a:spcPts val="0"/>
              </a:spcBef>
              <a:defRPr/>
            </a:pPr>
            <a:endParaRPr lang="en-US" sz="2000" dirty="0">
              <a:solidFill>
                <a:srgbClr val="16214B"/>
              </a:solidFill>
            </a:endParaRPr>
          </a:p>
          <a:p>
            <a:pPr algn="just">
              <a:lnSpc>
                <a:spcPts val="2800"/>
              </a:lnSpc>
              <a:spcBef>
                <a:spcPts val="0"/>
              </a:spcBef>
              <a:defRPr/>
            </a:pPr>
            <a:r>
              <a:rPr lang="el-GR" sz="2000" dirty="0">
                <a:solidFill>
                  <a:srgbClr val="16214B"/>
                </a:solidFill>
              </a:rPr>
              <a:t>Φύλο = θηλυκό, αρσενικό, </a:t>
            </a:r>
            <a:r>
              <a:rPr lang="en-US" sz="2000" dirty="0">
                <a:solidFill>
                  <a:srgbClr val="16214B"/>
                </a:solidFill>
              </a:rPr>
              <a:t>transsexual, transgender, intersex, </a:t>
            </a:r>
            <a:r>
              <a:rPr lang="el-GR" sz="2000" dirty="0">
                <a:solidFill>
                  <a:srgbClr val="16214B"/>
                </a:solidFill>
              </a:rPr>
              <a:t>κ.λπ.</a:t>
            </a:r>
          </a:p>
          <a:p>
            <a:pPr algn="just">
              <a:lnSpc>
                <a:spcPts val="2800"/>
              </a:lnSpc>
              <a:spcBef>
                <a:spcPts val="0"/>
              </a:spcBef>
              <a:defRPr/>
            </a:pPr>
            <a:endParaRPr dirty="0"/>
          </a:p>
          <a:p>
            <a:pPr algn="just">
              <a:lnSpc>
                <a:spcPts val="2800"/>
              </a:lnSpc>
              <a:spcBef>
                <a:spcPts val="0"/>
              </a:spcBef>
              <a:defRPr/>
            </a:pPr>
            <a:r>
              <a:rPr lang="el-GR" sz="2000" dirty="0">
                <a:solidFill>
                  <a:srgbClr val="16214B"/>
                </a:solidFill>
              </a:rPr>
              <a:t>Εθνικότητα και εθνοτική καταγωγή = καταγωγή, εξωτερική εμφάνιση, χρώμα δέρματος, γλώσσα, όνομα, μεταναστευτικό ιστορικό, μεταναστευτικό υπόβαθρο, κ.λπ.</a:t>
            </a:r>
          </a:p>
          <a:p>
            <a:pPr algn="just">
              <a:lnSpc>
                <a:spcPts val="2800"/>
              </a:lnSpc>
              <a:spcBef>
                <a:spcPts val="0"/>
              </a:spcBef>
              <a:defRPr/>
            </a:pPr>
            <a:endParaRPr lang="en-US" sz="2000" dirty="0">
              <a:solidFill>
                <a:srgbClr val="16214B"/>
              </a:solidFill>
            </a:endParaRPr>
          </a:p>
          <a:p>
            <a:pPr algn="just">
              <a:lnSpc>
                <a:spcPts val="2800"/>
              </a:lnSpc>
              <a:spcBef>
                <a:spcPts val="0"/>
              </a:spcBef>
              <a:defRPr/>
            </a:pPr>
            <a:r>
              <a:rPr lang="el-GR" sz="2000" dirty="0">
                <a:solidFill>
                  <a:srgbClr val="16214B"/>
                </a:solidFill>
              </a:rPr>
              <a:t>Θρησκεία ή κοσμοθεωρία = θρησκευτική πίστη, συμμετοχή σε</a:t>
            </a:r>
          </a:p>
          <a:p>
            <a:pPr algn="just">
              <a:lnSpc>
                <a:spcPts val="2800"/>
              </a:lnSpc>
              <a:spcBef>
                <a:spcPts val="0"/>
              </a:spcBef>
              <a:defRPr/>
            </a:pPr>
            <a:r>
              <a:rPr lang="el-GR" sz="2000" dirty="0">
                <a:solidFill>
                  <a:srgbClr val="16214B"/>
                </a:solidFill>
              </a:rPr>
              <a:t>κοσμοθεωρία, δόγμα, αθεΐα</a:t>
            </a:r>
          </a:p>
          <a:p>
            <a:pPr algn="just">
              <a:lnSpc>
                <a:spcPts val="2800"/>
              </a:lnSpc>
              <a:spcBef>
                <a:spcPts val="0"/>
              </a:spcBef>
              <a:defRPr/>
            </a:pPr>
            <a:endParaRPr lang="en-US" sz="2000" dirty="0">
              <a:solidFill>
                <a:srgbClr val="16214B"/>
              </a:solidFill>
            </a:endParaRPr>
          </a:p>
          <a:p>
            <a:pPr algn="just">
              <a:lnSpc>
                <a:spcPts val="2800"/>
              </a:lnSpc>
              <a:spcBef>
                <a:spcPts val="0"/>
              </a:spcBef>
              <a:defRPr/>
            </a:pPr>
            <a:r>
              <a:rPr lang="el-GR" sz="2000" dirty="0">
                <a:solidFill>
                  <a:srgbClr val="16214B"/>
                </a:solidFill>
              </a:rPr>
              <a:t>Σεξουαλική ταυτότητα = ομοφυλόφιλοι, λεσβίες, αμφιφυλόφιλοι κ.λπ.</a:t>
            </a:r>
          </a:p>
        </p:txBody>
      </p:sp>
      <p:sp>
        <p:nvSpPr>
          <p:cNvPr id="7" name="TextBox 7"/>
          <p:cNvSpPr txBox="1"/>
          <p:nvPr/>
        </p:nvSpPr>
        <p:spPr bwMode="auto">
          <a:xfrm>
            <a:off x="6248400" y="9400921"/>
            <a:ext cx="8933679" cy="193964"/>
          </a:xfrm>
          <a:prstGeom prst="rect">
            <a:avLst/>
          </a:prstGeom>
        </p:spPr>
        <p:txBody>
          <a:bodyPr lIns="0" tIns="0" rIns="0" bIns="0" rtlCol="0" anchor="t">
            <a:spAutoFit/>
          </a:bodyPr>
          <a:lstStyle/>
          <a:p>
            <a:pPr>
              <a:lnSpc>
                <a:spcPts val="1680"/>
              </a:lnSpc>
              <a:defRPr/>
            </a:pPr>
            <a:r>
              <a:rPr lang="el-GR" sz="900" dirty="0">
                <a:solidFill>
                  <a:srgbClr val="000000"/>
                </a:solidFill>
              </a:rPr>
              <a:t>Πηγή</a:t>
            </a:r>
            <a:r>
              <a:rPr lang="en-US" sz="900" dirty="0">
                <a:solidFill>
                  <a:srgbClr val="000000"/>
                </a:solidFill>
              </a:rPr>
              <a:t>: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endParaRPr dirty="0"/>
          </a:p>
        </p:txBody>
      </p:sp>
      <p:cxnSp>
        <p:nvCxnSpPr>
          <p:cNvPr id="8" name="Straight Connector 7"/>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485492" y="880064"/>
            <a:ext cx="13105981" cy="2582827"/>
            <a:chOff x="0" y="103271"/>
            <a:chExt cx="17474642" cy="3443769"/>
          </a:xfrm>
        </p:grpSpPr>
        <p:sp>
          <p:nvSpPr>
            <p:cNvPr id="3" name="TextBox 3"/>
            <p:cNvSpPr txBox="1"/>
            <p:nvPr/>
          </p:nvSpPr>
          <p:spPr bwMode="auto">
            <a:xfrm>
              <a:off x="0" y="103271"/>
              <a:ext cx="17474642" cy="1726968"/>
            </a:xfrm>
            <a:prstGeom prst="rect">
              <a:avLst/>
            </a:prstGeom>
            <a:grpFill/>
          </p:spPr>
          <p:txBody>
            <a:bodyPr lIns="0" tIns="0" rIns="0" bIns="0" rtlCol="0" anchor="t">
              <a:spAutoFit/>
            </a:bodyPr>
            <a:lstStyle/>
            <a:p>
              <a:pPr algn="ctr">
                <a:lnSpc>
                  <a:spcPts val="5472"/>
                </a:lnSpc>
                <a:defRPr/>
              </a:pPr>
              <a:r>
                <a:rPr lang="el-GR" sz="6200" dirty="0">
                  <a:solidFill>
                    <a:srgbClr val="0C45A6"/>
                  </a:solidFill>
                </a:rPr>
                <a:t>Δομικές Διακρίσεις</a:t>
              </a:r>
              <a:endParaRPr lang="en-US" sz="6200" dirty="0">
                <a:solidFill>
                  <a:srgbClr val="0C45A6"/>
                </a:solidFill>
              </a:endParaRPr>
            </a:p>
            <a:p>
              <a:pPr algn="ctr">
                <a:lnSpc>
                  <a:spcPts val="5472"/>
                </a:lnSpc>
                <a:defRPr/>
              </a:pPr>
              <a:endParaRPr lang="en-US" dirty="0"/>
            </a:p>
          </p:txBody>
        </p:sp>
        <p:sp>
          <p:nvSpPr>
            <p:cNvPr id="4" name="AutoShape 4"/>
            <p:cNvSpPr/>
            <p:nvPr/>
          </p:nvSpPr>
          <p:spPr bwMode="auto">
            <a:xfrm>
              <a:off x="8243262" y="1972604"/>
              <a:ext cx="988118" cy="136547"/>
            </a:xfrm>
            <a:prstGeom prst="rect">
              <a:avLst/>
            </a:prstGeom>
            <a:solidFill>
              <a:srgbClr val="0C45A6"/>
            </a:solidFill>
          </p:spPr>
        </p:sp>
        <p:sp>
          <p:nvSpPr>
            <p:cNvPr id="5" name="TextBox 5"/>
            <p:cNvSpPr txBox="1"/>
            <p:nvPr/>
          </p:nvSpPr>
          <p:spPr bwMode="auto">
            <a:xfrm>
              <a:off x="0" y="3002327"/>
              <a:ext cx="17474642" cy="544713"/>
            </a:xfrm>
            <a:prstGeom prst="rect">
              <a:avLst/>
            </a:prstGeom>
            <a:grpFill/>
          </p:spPr>
          <p:txBody>
            <a:bodyPr lIns="0" tIns="0" rIns="0" bIns="0" rtlCol="0" anchor="t">
              <a:spAutoFit/>
            </a:bodyPr>
            <a:lstStyle/>
            <a:p>
              <a:pPr>
                <a:lnSpc>
                  <a:spcPts val="3544"/>
                </a:lnSpc>
                <a:defRPr/>
              </a:pPr>
              <a:endParaRPr/>
            </a:p>
          </p:txBody>
        </p:sp>
      </p:grpSp>
      <p:pic>
        <p:nvPicPr>
          <p:cNvPr id="7" name="Picture 7"/>
          <p:cNvPicPr>
            <a:picLocks noChangeAspect="1"/>
          </p:cNvPicPr>
          <p:nvPr/>
        </p:nvPicPr>
        <p:blipFill>
          <a:blip r:embed="rId2"/>
          <a:srcRect l="112" r="111"/>
          <a:stretch/>
        </p:blipFill>
        <p:spPr bwMode="auto">
          <a:xfrm>
            <a:off x="10935674" y="3196072"/>
            <a:ext cx="5184953" cy="5107178"/>
          </a:xfrm>
          <a:prstGeom prst="rect">
            <a:avLst/>
          </a:prstGeom>
        </p:spPr>
      </p:pic>
      <p:sp>
        <p:nvSpPr>
          <p:cNvPr id="8" name="TextBox 8"/>
          <p:cNvSpPr txBox="1"/>
          <p:nvPr/>
        </p:nvSpPr>
        <p:spPr bwMode="auto">
          <a:xfrm>
            <a:off x="587829" y="2437266"/>
            <a:ext cx="8855393" cy="1414233"/>
          </a:xfrm>
          <a:prstGeom prst="rect">
            <a:avLst/>
          </a:prstGeom>
        </p:spPr>
        <p:txBody>
          <a:bodyPr lIns="0" tIns="0" rIns="0" bIns="0" rtlCol="0" anchor="t">
            <a:spAutoFit/>
          </a:bodyPr>
          <a:lstStyle/>
          <a:p>
            <a:pPr>
              <a:lnSpc>
                <a:spcPts val="2800"/>
              </a:lnSpc>
              <a:spcBef>
                <a:spcPts val="0"/>
              </a:spcBef>
              <a:defRPr/>
            </a:pPr>
            <a:endParaRPr dirty="0"/>
          </a:p>
          <a:p>
            <a:pPr algn="just">
              <a:lnSpc>
                <a:spcPts val="2800"/>
              </a:lnSpc>
              <a:defRPr/>
            </a:pPr>
            <a:r>
              <a:rPr lang="el-GR" sz="2000" dirty="0">
                <a:solidFill>
                  <a:srgbClr val="000000"/>
                </a:solidFill>
              </a:rPr>
              <a:t>Ανισότητες που δημιουργούνται από το κοινωνικό σύστημα με τους κανόνες και τις πολιτικές και οικονομικές του δομές έχουν αντίκτυπο στους οργανισμούς, που μπορεί να οδηγήσει σε παγιωμένες συνήθειες και καθιερωμένα μοτίβα δράσης.</a:t>
            </a:r>
          </a:p>
        </p:txBody>
      </p:sp>
      <p:sp>
        <p:nvSpPr>
          <p:cNvPr id="9" name="TextBox 9"/>
          <p:cNvSpPr txBox="1"/>
          <p:nvPr/>
        </p:nvSpPr>
        <p:spPr bwMode="auto">
          <a:xfrm>
            <a:off x="587829" y="4354058"/>
            <a:ext cx="8409214" cy="6463308"/>
          </a:xfrm>
          <a:prstGeom prst="rect">
            <a:avLst/>
          </a:prstGeom>
        </p:spPr>
        <p:txBody>
          <a:bodyPr lIns="0" tIns="0" rIns="0" bIns="0" rtlCol="0" anchor="t">
            <a:spAutoFit/>
          </a:bodyPr>
          <a:lstStyle/>
          <a:p>
            <a:pPr algn="just">
              <a:lnSpc>
                <a:spcPts val="2419"/>
              </a:lnSpc>
              <a:defRPr/>
            </a:pPr>
            <a:endParaRPr dirty="0"/>
          </a:p>
          <a:p>
            <a:pPr algn="just">
              <a:lnSpc>
                <a:spcPts val="2419"/>
              </a:lnSpc>
              <a:defRPr/>
            </a:pPr>
            <a:r>
              <a:rPr lang="el-GR" sz="1750" b="1" dirty="0">
                <a:solidFill>
                  <a:srgbClr val="000000"/>
                </a:solidFill>
              </a:rPr>
              <a:t>Μια πολύ σημαντική έννοια είναι η κοινωνική δικαιοσύνη</a:t>
            </a:r>
          </a:p>
          <a:p>
            <a:pPr algn="just">
              <a:lnSpc>
                <a:spcPts val="2419"/>
              </a:lnSpc>
              <a:defRPr/>
            </a:pPr>
            <a:r>
              <a:rPr lang="el-GR" sz="1750" dirty="0">
                <a:solidFill>
                  <a:srgbClr val="000000"/>
                </a:solidFill>
              </a:rPr>
              <a:t>"Ο όρος κοινωνική δικαιοσύνη αναφέρεται σε έναν συγκεκριμένο τρόπο σκέψης για τη δικαιοσύνη που εξετάζει ταυτόχρονα την απονομή, την αναγνώριση, την ενδυνάμωση και την εφαρμογή δικαιωμάτων". (σελ. 24 </a:t>
            </a:r>
            <a:r>
              <a:rPr lang="en-US" sz="1750" dirty="0">
                <a:solidFill>
                  <a:srgbClr val="000000"/>
                </a:solidFill>
              </a:rPr>
              <a:t>Leah Carola </a:t>
            </a:r>
            <a:r>
              <a:rPr lang="en-US" sz="1750" dirty="0" err="1">
                <a:solidFill>
                  <a:srgbClr val="000000"/>
                </a:solidFill>
              </a:rPr>
              <a:t>Czollek</a:t>
            </a:r>
            <a:r>
              <a:rPr lang="en-US" sz="1750" dirty="0">
                <a:solidFill>
                  <a:srgbClr val="000000"/>
                </a:solidFill>
              </a:rPr>
              <a:t> et al., </a:t>
            </a:r>
            <a:r>
              <a:rPr lang="en-US" sz="1750" dirty="0" err="1">
                <a:solidFill>
                  <a:srgbClr val="000000"/>
                </a:solidFill>
              </a:rPr>
              <a:t>Praxishandbuch</a:t>
            </a:r>
            <a:endParaRPr lang="en-US" sz="1750" dirty="0">
              <a:solidFill>
                <a:srgbClr val="000000"/>
              </a:solidFill>
            </a:endParaRPr>
          </a:p>
          <a:p>
            <a:pPr algn="just">
              <a:lnSpc>
                <a:spcPts val="2419"/>
              </a:lnSpc>
              <a:defRPr/>
            </a:pPr>
            <a:r>
              <a:rPr lang="en-US" sz="1750" dirty="0">
                <a:solidFill>
                  <a:srgbClr val="000000"/>
                </a:solidFill>
              </a:rPr>
              <a:t>Social Justice und Diversity </a:t>
            </a:r>
            <a:r>
              <a:rPr lang="en-US" sz="1750" dirty="0" err="1">
                <a:solidFill>
                  <a:srgbClr val="000000"/>
                </a:solidFill>
              </a:rPr>
              <a:t>Theorien</a:t>
            </a:r>
            <a:r>
              <a:rPr lang="en-US" sz="1750" dirty="0">
                <a:solidFill>
                  <a:srgbClr val="000000"/>
                </a:solidFill>
              </a:rPr>
              <a:t>, Training, </a:t>
            </a:r>
            <a:r>
              <a:rPr lang="en-US" sz="1750" dirty="0" err="1">
                <a:solidFill>
                  <a:srgbClr val="000000"/>
                </a:solidFill>
              </a:rPr>
              <a:t>Methoden</a:t>
            </a:r>
            <a:r>
              <a:rPr lang="en-US" sz="1750" dirty="0">
                <a:solidFill>
                  <a:srgbClr val="000000"/>
                </a:solidFill>
              </a:rPr>
              <a:t>, </a:t>
            </a:r>
            <a:r>
              <a:rPr lang="en-US" sz="1750" dirty="0" err="1">
                <a:solidFill>
                  <a:srgbClr val="000000"/>
                </a:solidFill>
              </a:rPr>
              <a:t>Übungen</a:t>
            </a:r>
            <a:r>
              <a:rPr lang="el-GR" sz="1750" dirty="0">
                <a:solidFill>
                  <a:srgbClr val="000000"/>
                </a:solidFill>
              </a:rPr>
              <a:t> </a:t>
            </a:r>
            <a:r>
              <a:rPr lang="en-US" sz="1750" dirty="0">
                <a:solidFill>
                  <a:srgbClr val="000000"/>
                </a:solidFill>
              </a:rPr>
              <a:t>2., </a:t>
            </a:r>
            <a:r>
              <a:rPr lang="en-US" sz="1750" dirty="0" err="1">
                <a:solidFill>
                  <a:srgbClr val="000000"/>
                </a:solidFill>
              </a:rPr>
              <a:t>vollständig</a:t>
            </a:r>
            <a:r>
              <a:rPr lang="en-US" sz="1750" dirty="0">
                <a:solidFill>
                  <a:srgbClr val="000000"/>
                </a:solidFill>
              </a:rPr>
              <a:t> </a:t>
            </a:r>
            <a:r>
              <a:rPr lang="en-US" sz="1750" dirty="0" err="1">
                <a:solidFill>
                  <a:srgbClr val="000000"/>
                </a:solidFill>
              </a:rPr>
              <a:t>überarbeitete</a:t>
            </a:r>
            <a:r>
              <a:rPr lang="en-US" sz="1750" dirty="0">
                <a:solidFill>
                  <a:srgbClr val="000000"/>
                </a:solidFill>
              </a:rPr>
              <a:t> und </a:t>
            </a:r>
            <a:r>
              <a:rPr lang="en-US" sz="1750" dirty="0" err="1">
                <a:solidFill>
                  <a:srgbClr val="000000"/>
                </a:solidFill>
              </a:rPr>
              <a:t>erweiterte</a:t>
            </a:r>
            <a:r>
              <a:rPr lang="en-US" sz="1750" dirty="0">
                <a:solidFill>
                  <a:srgbClr val="000000"/>
                </a:solidFill>
              </a:rPr>
              <a:t> </a:t>
            </a:r>
            <a:r>
              <a:rPr lang="en-US" sz="1750" dirty="0" err="1">
                <a:solidFill>
                  <a:srgbClr val="000000"/>
                </a:solidFill>
              </a:rPr>
              <a:t>Auflage</a:t>
            </a:r>
            <a:r>
              <a:rPr lang="en-US" sz="1750" dirty="0">
                <a:solidFill>
                  <a:srgbClr val="000000"/>
                </a:solidFill>
              </a:rPr>
              <a:t>, 2019 </a:t>
            </a:r>
            <a:r>
              <a:rPr lang="en-US" sz="1750" dirty="0" err="1">
                <a:solidFill>
                  <a:srgbClr val="000000"/>
                </a:solidFill>
              </a:rPr>
              <a:t>Beltz</a:t>
            </a:r>
            <a:r>
              <a:rPr lang="en-US" sz="1750" dirty="0">
                <a:solidFill>
                  <a:srgbClr val="000000"/>
                </a:solidFill>
              </a:rPr>
              <a:t> </a:t>
            </a:r>
            <a:r>
              <a:rPr lang="en-US" sz="1750" dirty="0" err="1">
                <a:solidFill>
                  <a:srgbClr val="000000"/>
                </a:solidFill>
              </a:rPr>
              <a:t>Juventa</a:t>
            </a:r>
            <a:r>
              <a:rPr lang="en-US" sz="1750" dirty="0">
                <a:solidFill>
                  <a:srgbClr val="000000"/>
                </a:solidFill>
              </a:rPr>
              <a:t>) </a:t>
            </a:r>
            <a:endParaRPr dirty="0"/>
          </a:p>
          <a:p>
            <a:pPr algn="just">
              <a:lnSpc>
                <a:spcPts val="2419"/>
              </a:lnSpc>
              <a:defRPr/>
            </a:pPr>
            <a:endParaRPr lang="en-US" sz="1750" dirty="0">
              <a:solidFill>
                <a:srgbClr val="000000"/>
              </a:solidFill>
            </a:endParaRPr>
          </a:p>
          <a:p>
            <a:pPr algn="just">
              <a:lnSpc>
                <a:spcPts val="2419"/>
              </a:lnSpc>
              <a:defRPr/>
            </a:pPr>
            <a:r>
              <a:rPr lang="el-GR" sz="1750" b="1" dirty="0">
                <a:solidFill>
                  <a:srgbClr val="000000"/>
                </a:solidFill>
              </a:rPr>
              <a:t>Προτεινόμενοι συγγραφείς: </a:t>
            </a:r>
          </a:p>
          <a:p>
            <a:pPr algn="just">
              <a:lnSpc>
                <a:spcPts val="2419"/>
              </a:lnSpc>
              <a:defRPr/>
            </a:pPr>
            <a:endParaRPr lang="en-US" sz="1750" dirty="0">
              <a:solidFill>
                <a:srgbClr val="000000"/>
              </a:solidFill>
            </a:endParaRPr>
          </a:p>
          <a:p>
            <a:pPr algn="just">
              <a:lnSpc>
                <a:spcPts val="2419"/>
              </a:lnSpc>
              <a:defRPr/>
            </a:pPr>
            <a:r>
              <a:rPr lang="en-US" sz="1750" dirty="0">
                <a:solidFill>
                  <a:srgbClr val="000000"/>
                </a:solidFill>
              </a:rPr>
              <a:t>Leah Carola </a:t>
            </a:r>
            <a:r>
              <a:rPr lang="en-US" sz="1750" dirty="0" err="1">
                <a:solidFill>
                  <a:srgbClr val="000000"/>
                </a:solidFill>
              </a:rPr>
              <a:t>Czollek</a:t>
            </a:r>
            <a:r>
              <a:rPr lang="en-US" sz="1750" dirty="0">
                <a:solidFill>
                  <a:srgbClr val="000000"/>
                </a:solidFill>
              </a:rPr>
              <a:t> et al., </a:t>
            </a:r>
            <a:r>
              <a:rPr lang="en-US" sz="1750" dirty="0" err="1">
                <a:solidFill>
                  <a:srgbClr val="000000"/>
                </a:solidFill>
              </a:rPr>
              <a:t>Praxishandbuch</a:t>
            </a:r>
            <a:endParaRPr lang="en-US" sz="1750" dirty="0">
              <a:solidFill>
                <a:srgbClr val="000000"/>
              </a:solidFill>
            </a:endParaRPr>
          </a:p>
          <a:p>
            <a:pPr algn="just">
              <a:lnSpc>
                <a:spcPts val="2419"/>
              </a:lnSpc>
              <a:defRPr/>
            </a:pPr>
            <a:r>
              <a:rPr lang="en-US" sz="1750" dirty="0">
                <a:solidFill>
                  <a:srgbClr val="000000"/>
                </a:solidFill>
              </a:rPr>
              <a:t>Social Justice und Diversity </a:t>
            </a:r>
            <a:r>
              <a:rPr lang="en-US" sz="1750" dirty="0" err="1">
                <a:solidFill>
                  <a:srgbClr val="000000"/>
                </a:solidFill>
              </a:rPr>
              <a:t>Theorien</a:t>
            </a:r>
            <a:r>
              <a:rPr lang="en-US" sz="1750" dirty="0">
                <a:solidFill>
                  <a:srgbClr val="000000"/>
                </a:solidFill>
              </a:rPr>
              <a:t>, Training, </a:t>
            </a:r>
            <a:r>
              <a:rPr lang="en-US" sz="1750" dirty="0" err="1">
                <a:solidFill>
                  <a:srgbClr val="000000"/>
                </a:solidFill>
              </a:rPr>
              <a:t>Methoden</a:t>
            </a:r>
            <a:endParaRPr lang="en-US" sz="1750" dirty="0">
              <a:solidFill>
                <a:srgbClr val="000000"/>
              </a:solidFill>
            </a:endParaRPr>
          </a:p>
          <a:p>
            <a:pPr algn="just">
              <a:lnSpc>
                <a:spcPts val="2419"/>
              </a:lnSpc>
              <a:defRPr/>
            </a:pPr>
            <a:endParaRPr lang="en-US" sz="1750" dirty="0">
              <a:solidFill>
                <a:srgbClr val="000000"/>
              </a:solidFill>
            </a:endParaRPr>
          </a:p>
          <a:p>
            <a:pPr algn="just">
              <a:lnSpc>
                <a:spcPts val="2419"/>
              </a:lnSpc>
              <a:defRPr/>
            </a:pPr>
            <a:r>
              <a:rPr lang="en-US" sz="1750" dirty="0">
                <a:solidFill>
                  <a:srgbClr val="000000"/>
                </a:solidFill>
              </a:rPr>
              <a:t>Iris Marion Young, Book Justice and the Politics of Difference</a:t>
            </a:r>
            <a:endParaRPr dirty="0"/>
          </a:p>
          <a:p>
            <a:pPr algn="just">
              <a:lnSpc>
                <a:spcPts val="2419"/>
              </a:lnSpc>
              <a:defRPr/>
            </a:pPr>
            <a:endParaRPr lang="en-US" sz="1750" dirty="0">
              <a:solidFill>
                <a:srgbClr val="000000"/>
              </a:solidFill>
            </a:endParaRPr>
          </a:p>
          <a:p>
            <a:pPr algn="just">
              <a:lnSpc>
                <a:spcPts val="2419"/>
              </a:lnSpc>
              <a:defRPr/>
            </a:pPr>
            <a:r>
              <a:rPr lang="en-US" sz="1750" dirty="0">
                <a:solidFill>
                  <a:srgbClr val="000000"/>
                </a:solidFill>
              </a:rPr>
              <a:t>Hannah Arendt, Essay We Refugees as well as other Publications</a:t>
            </a:r>
            <a:endParaRPr dirty="0"/>
          </a:p>
          <a:p>
            <a:pPr algn="just">
              <a:lnSpc>
                <a:spcPts val="2419"/>
              </a:lnSpc>
              <a:defRPr/>
            </a:pPr>
            <a:endParaRPr lang="en-US" sz="1750" dirty="0">
              <a:solidFill>
                <a:srgbClr val="000000"/>
              </a:solidFill>
              <a:latin typeface="Montserrat"/>
            </a:endParaRPr>
          </a:p>
          <a:p>
            <a:pPr lvl="1" algn="just">
              <a:lnSpc>
                <a:spcPts val="2419"/>
              </a:lnSpc>
              <a:defRPr/>
            </a:pPr>
            <a:endParaRPr lang="en-US" sz="1750" dirty="0">
              <a:solidFill>
                <a:srgbClr val="000000"/>
              </a:solidFill>
              <a:latin typeface="Montserrat"/>
            </a:endParaRPr>
          </a:p>
          <a:p>
            <a:pPr algn="just">
              <a:lnSpc>
                <a:spcPts val="2419"/>
              </a:lnSpc>
              <a:defRPr/>
            </a:pPr>
            <a:endParaRPr lang="en-US" sz="1750" dirty="0">
              <a:solidFill>
                <a:srgbClr val="000000"/>
              </a:solidFill>
              <a:latin typeface="Montserrat"/>
            </a:endParaRPr>
          </a:p>
          <a:p>
            <a:pPr algn="just">
              <a:lnSpc>
                <a:spcPts val="2419"/>
              </a:lnSpc>
              <a:defRPr/>
            </a:pPr>
            <a:endParaRPr lang="en-US" sz="1750" dirty="0">
              <a:solidFill>
                <a:srgbClr val="000000"/>
              </a:solidFill>
              <a:latin typeface="Montserrat"/>
            </a:endParaRPr>
          </a:p>
          <a:p>
            <a:pPr algn="just">
              <a:lnSpc>
                <a:spcPts val="2419"/>
              </a:lnSpc>
              <a:defRPr/>
            </a:pPr>
            <a:endParaRPr lang="en-US" sz="1750" dirty="0">
              <a:solidFill>
                <a:srgbClr val="000000"/>
              </a:solidFill>
              <a:latin typeface="Montserrat"/>
            </a:endParaRPr>
          </a:p>
        </p:txBody>
      </p:sp>
      <p:sp>
        <p:nvSpPr>
          <p:cNvPr id="10" name="TextBox 10"/>
          <p:cNvSpPr txBox="1"/>
          <p:nvPr/>
        </p:nvSpPr>
        <p:spPr bwMode="auto">
          <a:xfrm>
            <a:off x="11942733" y="4354058"/>
            <a:ext cx="3170833" cy="1923604"/>
          </a:xfrm>
          <a:prstGeom prst="rect">
            <a:avLst/>
          </a:prstGeom>
        </p:spPr>
        <p:txBody>
          <a:bodyPr lIns="0" tIns="0" rIns="0" bIns="0" rtlCol="0" anchor="t">
            <a:spAutoFit/>
          </a:bodyPr>
          <a:lstStyle/>
          <a:p>
            <a:pPr algn="ctr">
              <a:lnSpc>
                <a:spcPts val="2520"/>
              </a:lnSpc>
              <a:spcBef>
                <a:spcPts val="0"/>
              </a:spcBef>
              <a:defRPr/>
            </a:pPr>
            <a:r>
              <a:rPr lang="el-GR" sz="1800" dirty="0">
                <a:solidFill>
                  <a:srgbClr val="000000"/>
                </a:solidFill>
              </a:rPr>
              <a:t>Εδώ, συνιστούμε να συμπεριληφθούν επίσης εθνικά και τοπικά παραδείγματα κοινωνικών κινημάτων, έργων και μεθόδων για την υπέρβαση των </a:t>
            </a:r>
            <a:r>
              <a:rPr lang="el-GR" dirty="0">
                <a:solidFill>
                  <a:srgbClr val="000000"/>
                </a:solidFill>
              </a:rPr>
              <a:t>δομικών</a:t>
            </a:r>
            <a:r>
              <a:rPr lang="el-GR" sz="1800" dirty="0">
                <a:solidFill>
                  <a:srgbClr val="000000"/>
                </a:solidFill>
              </a:rPr>
              <a:t> διακρίσεων. </a:t>
            </a:r>
          </a:p>
        </p:txBody>
      </p:sp>
      <p:cxnSp>
        <p:nvCxnSpPr>
          <p:cNvPr id="11" name="Straight Connector 1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485492" y="880064"/>
            <a:ext cx="13105981" cy="2582827"/>
            <a:chOff x="0" y="103271"/>
            <a:chExt cx="17474642" cy="3443769"/>
          </a:xfrm>
        </p:grpSpPr>
        <p:sp>
          <p:nvSpPr>
            <p:cNvPr id="3" name="TextBox 3"/>
            <p:cNvSpPr txBox="1"/>
            <p:nvPr/>
          </p:nvSpPr>
          <p:spPr bwMode="auto">
            <a:xfrm>
              <a:off x="0" y="103271"/>
              <a:ext cx="17474642" cy="985143"/>
            </a:xfrm>
            <a:prstGeom prst="rect">
              <a:avLst/>
            </a:prstGeom>
            <a:grpFill/>
          </p:spPr>
          <p:txBody>
            <a:bodyPr lIns="0" tIns="0" rIns="0" bIns="0" rtlCol="0" anchor="t">
              <a:spAutoFit/>
            </a:bodyPr>
            <a:lstStyle/>
            <a:p>
              <a:pPr algn="ctr">
                <a:lnSpc>
                  <a:spcPts val="5472"/>
                </a:lnSpc>
                <a:defRPr/>
              </a:pPr>
              <a:r>
                <a:rPr lang="el-GR" sz="6200" dirty="0">
                  <a:solidFill>
                    <a:srgbClr val="0C45A6"/>
                  </a:solidFill>
                </a:rPr>
                <a:t>Συνδυαστικές ή διατομεακές διακρίσεις</a:t>
              </a:r>
              <a:endParaRPr sz="6200" dirty="0">
                <a:solidFill>
                  <a:srgbClr val="0C45A6"/>
                </a:solidFill>
              </a:endParaRPr>
            </a:p>
          </p:txBody>
        </p:sp>
        <p:sp>
          <p:nvSpPr>
            <p:cNvPr id="4" name="AutoShape 4"/>
            <p:cNvSpPr/>
            <p:nvPr/>
          </p:nvSpPr>
          <p:spPr bwMode="auto">
            <a:xfrm>
              <a:off x="8243262" y="1972604"/>
              <a:ext cx="988118" cy="136547"/>
            </a:xfrm>
            <a:prstGeom prst="rect">
              <a:avLst/>
            </a:prstGeom>
            <a:solidFill>
              <a:srgbClr val="0C45A6"/>
            </a:solidFill>
          </p:spPr>
        </p:sp>
        <p:sp>
          <p:nvSpPr>
            <p:cNvPr id="5" name="TextBox 5"/>
            <p:cNvSpPr txBox="1"/>
            <p:nvPr/>
          </p:nvSpPr>
          <p:spPr bwMode="auto">
            <a:xfrm>
              <a:off x="0" y="3002327"/>
              <a:ext cx="17474642" cy="544713"/>
            </a:xfrm>
            <a:prstGeom prst="rect">
              <a:avLst/>
            </a:prstGeom>
            <a:grpFill/>
          </p:spPr>
          <p:txBody>
            <a:bodyPr lIns="0" tIns="0" rIns="0" bIns="0" rtlCol="0" anchor="t">
              <a:spAutoFit/>
            </a:bodyPr>
            <a:lstStyle/>
            <a:p>
              <a:pPr>
                <a:lnSpc>
                  <a:spcPts val="3544"/>
                </a:lnSpc>
                <a:defRPr/>
              </a:pPr>
              <a:endParaRPr/>
            </a:p>
          </p:txBody>
        </p:sp>
      </p:grpSp>
      <p:pic>
        <p:nvPicPr>
          <p:cNvPr id="6" name="Picture 6"/>
          <p:cNvPicPr>
            <a:picLocks noChangeAspect="1"/>
          </p:cNvPicPr>
          <p:nvPr/>
        </p:nvPicPr>
        <p:blipFill>
          <a:blip r:embed="rId2">
            <a:alphaModFix amt="60000"/>
          </a:blip>
          <a:stretch/>
        </p:blipFill>
        <p:spPr bwMode="auto">
          <a:xfrm>
            <a:off x="11041671" y="2052179"/>
            <a:ext cx="6720264" cy="6182642"/>
          </a:xfrm>
          <a:prstGeom prst="rect">
            <a:avLst/>
          </a:prstGeom>
        </p:spPr>
      </p:pic>
      <p:sp>
        <p:nvSpPr>
          <p:cNvPr id="7" name="TextBox 7"/>
          <p:cNvSpPr txBox="1"/>
          <p:nvPr/>
        </p:nvSpPr>
        <p:spPr bwMode="auto">
          <a:xfrm>
            <a:off x="641962" y="2983279"/>
            <a:ext cx="10339305" cy="1514454"/>
          </a:xfrm>
          <a:prstGeom prst="rect">
            <a:avLst/>
          </a:prstGeom>
        </p:spPr>
        <p:txBody>
          <a:bodyPr lIns="0" tIns="0" rIns="0" bIns="0" rtlCol="0" anchor="t">
            <a:spAutoFit/>
          </a:bodyPr>
          <a:lstStyle/>
          <a:p>
            <a:pPr algn="just">
              <a:lnSpc>
                <a:spcPts val="3031"/>
              </a:lnSpc>
              <a:spcBef>
                <a:spcPts val="0"/>
              </a:spcBef>
              <a:defRPr/>
            </a:pPr>
            <a:r>
              <a:rPr lang="el-GR" sz="2150" dirty="0"/>
              <a:t>...εξετάζει τον τρόπο με τον οποίο οι πραγματικοί ή υποτιθέμενοι προσδιορισμοί ταυτότητας ή συσχετισμοί διαπλέκονται για να σχηματίσουν μοναδικές μορφές διακρίσεων.</a:t>
            </a:r>
          </a:p>
          <a:p>
            <a:pPr>
              <a:lnSpc>
                <a:spcPts val="3031"/>
              </a:lnSpc>
              <a:spcBef>
                <a:spcPts val="0"/>
              </a:spcBef>
              <a:defRPr/>
            </a:pPr>
            <a:r>
              <a:rPr lang="el-GR" sz="2150" dirty="0"/>
              <a:t>Η μονοδιάστατη ανάλυση των διακρίσεων παραβλέπει τις εμπειρίες εκείνων, που </a:t>
            </a:r>
          </a:p>
          <a:p>
            <a:pPr>
              <a:lnSpc>
                <a:spcPts val="3031"/>
              </a:lnSpc>
              <a:spcBef>
                <a:spcPts val="0"/>
              </a:spcBef>
              <a:defRPr/>
            </a:pPr>
            <a:r>
              <a:rPr lang="el-GR" sz="2150" dirty="0"/>
              <a:t>έρχονται αντιμέτωποι με διαφορετικούς παράγοντες διακρίσεων. </a:t>
            </a:r>
            <a:endParaRPr lang="en-US" sz="2150" dirty="0">
              <a:latin typeface="Montserrat"/>
            </a:endParaRPr>
          </a:p>
        </p:txBody>
      </p:sp>
      <p:sp>
        <p:nvSpPr>
          <p:cNvPr id="8" name="TextBox 8"/>
          <p:cNvSpPr txBox="1"/>
          <p:nvPr/>
        </p:nvSpPr>
        <p:spPr bwMode="auto">
          <a:xfrm rot="-296001">
            <a:off x="11481813" y="2682746"/>
            <a:ext cx="3891631" cy="1868588"/>
          </a:xfrm>
          <a:prstGeom prst="rect">
            <a:avLst/>
          </a:prstGeom>
        </p:spPr>
        <p:txBody>
          <a:bodyPr lIns="0" tIns="0" rIns="0" bIns="0" rtlCol="0" anchor="t">
            <a:spAutoFit/>
          </a:bodyPr>
          <a:lstStyle/>
          <a:p>
            <a:pPr>
              <a:lnSpc>
                <a:spcPts val="2100"/>
              </a:lnSpc>
              <a:spcBef>
                <a:spcPts val="0"/>
              </a:spcBef>
              <a:defRPr/>
            </a:pPr>
            <a:r>
              <a:rPr lang="el-GR" sz="1500" dirty="0">
                <a:solidFill>
                  <a:srgbClr val="000000"/>
                </a:solidFill>
              </a:rPr>
              <a:t>Η Kimberlé Crenshaw, είναι κορυφαία καθηγήτρια Νομικής στο UCLA και στη Νομική Σχολή του Columbia και εκτελεστική διευθύντρια του Φόρουμ Αφροαμερικανικής Πολιτικής. Εξηγεί τη διατομεακότητα στο παρακάτω βίντεο: </a:t>
            </a:r>
            <a:r>
              <a:rPr lang="el-GR" sz="1500" dirty="0">
                <a:solidFill>
                  <a:srgbClr val="000000"/>
                </a:solidFill>
                <a:hlinkClick r:id="rId3"/>
              </a:rPr>
              <a:t>https://www.youtube.com/watch?v=xh2Z4XoCPLU</a:t>
            </a:r>
            <a:r>
              <a:rPr lang="el-GR" sz="1500" dirty="0">
                <a:solidFill>
                  <a:srgbClr val="000000"/>
                </a:solidFill>
              </a:rPr>
              <a:t>  </a:t>
            </a:r>
            <a:endParaRPr dirty="0"/>
          </a:p>
        </p:txBody>
      </p:sp>
      <p:sp>
        <p:nvSpPr>
          <p:cNvPr id="10" name="TextBox 10"/>
          <p:cNvSpPr txBox="1"/>
          <p:nvPr/>
        </p:nvSpPr>
        <p:spPr bwMode="auto">
          <a:xfrm>
            <a:off x="914400" y="6210822"/>
            <a:ext cx="13198225" cy="2850524"/>
          </a:xfrm>
          <a:prstGeom prst="rect">
            <a:avLst/>
          </a:prstGeom>
        </p:spPr>
        <p:txBody>
          <a:bodyPr lIns="0" tIns="0" rIns="0" bIns="0" rtlCol="0" anchor="t">
            <a:spAutoFit/>
          </a:bodyPr>
          <a:lstStyle/>
          <a:p>
            <a:pPr>
              <a:lnSpc>
                <a:spcPts val="2800"/>
              </a:lnSpc>
              <a:defRPr/>
            </a:pPr>
            <a:endParaRPr lang="en-US" sz="2000" dirty="0">
              <a:solidFill>
                <a:srgbClr val="000000"/>
              </a:solidFill>
              <a:latin typeface="Canva Sans Bold"/>
            </a:endParaRPr>
          </a:p>
          <a:p>
            <a:pPr>
              <a:lnSpc>
                <a:spcPts val="2800"/>
              </a:lnSpc>
              <a:defRPr/>
            </a:pPr>
            <a:r>
              <a:rPr lang="el-GR" sz="2000" dirty="0">
                <a:solidFill>
                  <a:srgbClr val="000000"/>
                </a:solidFill>
              </a:rPr>
              <a:t>Περαιτέρω ανάγνωση: </a:t>
            </a:r>
          </a:p>
          <a:p>
            <a:pPr>
              <a:lnSpc>
                <a:spcPts val="2800"/>
              </a:lnSpc>
              <a:defRPr/>
            </a:pPr>
            <a:r>
              <a:rPr lang="en-US" sz="2000" dirty="0" err="1">
                <a:solidFill>
                  <a:srgbClr val="000000"/>
                </a:solidFill>
              </a:rPr>
              <a:t>Kimberlé</a:t>
            </a:r>
            <a:r>
              <a:rPr lang="en-US" sz="2000" dirty="0">
                <a:solidFill>
                  <a:srgbClr val="000000"/>
                </a:solidFill>
              </a:rPr>
              <a:t> Crenshaw,</a:t>
            </a:r>
            <a:endParaRPr dirty="0"/>
          </a:p>
          <a:p>
            <a:pPr>
              <a:lnSpc>
                <a:spcPts val="2800"/>
              </a:lnSpc>
              <a:defRPr/>
            </a:pPr>
            <a:r>
              <a:rPr lang="en-US" sz="2000" dirty="0">
                <a:solidFill>
                  <a:srgbClr val="000000"/>
                </a:solidFill>
                <a:hlinkClick r:id="rId4"/>
              </a:rPr>
              <a:t>https://www.oxfordpublicphilosophy.com/philosophers-racialised-as-black/kimberl-w-crenshaw</a:t>
            </a:r>
            <a:endParaRPr lang="el-GR" sz="2000" dirty="0">
              <a:solidFill>
                <a:srgbClr val="000000"/>
              </a:solidFill>
            </a:endParaRPr>
          </a:p>
          <a:p>
            <a:pPr>
              <a:lnSpc>
                <a:spcPts val="2800"/>
              </a:lnSpc>
              <a:defRPr/>
            </a:pPr>
            <a:endParaRPr dirty="0"/>
          </a:p>
          <a:p>
            <a:pPr>
              <a:lnSpc>
                <a:spcPts val="2800"/>
              </a:lnSpc>
              <a:defRPr/>
            </a:pPr>
            <a:endParaRPr lang="en-US" sz="2000" dirty="0">
              <a:solidFill>
                <a:srgbClr val="000000"/>
              </a:solidFill>
            </a:endParaRPr>
          </a:p>
          <a:p>
            <a:pPr>
              <a:lnSpc>
                <a:spcPts val="2800"/>
              </a:lnSpc>
              <a:defRPr/>
            </a:pPr>
            <a:r>
              <a:rPr lang="en-US" sz="2000" dirty="0">
                <a:solidFill>
                  <a:srgbClr val="000000"/>
                </a:solidFill>
              </a:rPr>
              <a:t>Factsheet - Race in Germany and Europe, Center for Intersectional Justice </a:t>
            </a:r>
            <a:r>
              <a:rPr lang="en-US" sz="2000" dirty="0" err="1">
                <a:solidFill>
                  <a:srgbClr val="000000"/>
                </a:solidFill>
              </a:rPr>
              <a:t>e.V.</a:t>
            </a:r>
            <a:r>
              <a:rPr lang="en-US" sz="2000" dirty="0">
                <a:solidFill>
                  <a:srgbClr val="000000"/>
                </a:solidFill>
              </a:rPr>
              <a:t>:</a:t>
            </a:r>
            <a:endParaRPr dirty="0"/>
          </a:p>
          <a:p>
            <a:pPr>
              <a:lnSpc>
                <a:spcPts val="2800"/>
              </a:lnSpc>
              <a:defRPr/>
            </a:pPr>
            <a:r>
              <a:rPr lang="en-US" sz="2000" dirty="0">
                <a:solidFill>
                  <a:srgbClr val="000000"/>
                </a:solidFill>
                <a:hlinkClick r:id="rId5"/>
              </a:rPr>
              <a:t>https://drive.google.com/file/d/1LR1q6XX5AAjGFF4BU2Ks-MKcct46UKS0/view</a:t>
            </a:r>
            <a:r>
              <a:rPr lang="el-GR" sz="2000" dirty="0">
                <a:solidFill>
                  <a:srgbClr val="000000"/>
                </a:solidFill>
              </a:rPr>
              <a:t> </a:t>
            </a:r>
            <a:endParaRPr dirty="0"/>
          </a:p>
        </p:txBody>
      </p:sp>
      <p:sp>
        <p:nvSpPr>
          <p:cNvPr id="11" name="TextBox 11"/>
          <p:cNvSpPr txBox="1"/>
          <p:nvPr/>
        </p:nvSpPr>
        <p:spPr bwMode="auto">
          <a:xfrm>
            <a:off x="6324600" y="9309954"/>
            <a:ext cx="8933679" cy="193964"/>
          </a:xfrm>
          <a:prstGeom prst="rect">
            <a:avLst/>
          </a:prstGeom>
        </p:spPr>
        <p:txBody>
          <a:bodyPr lIns="0" tIns="0" rIns="0" bIns="0" rtlCol="0" anchor="t">
            <a:spAutoFit/>
          </a:bodyPr>
          <a:lstStyle/>
          <a:p>
            <a:pPr>
              <a:lnSpc>
                <a:spcPts val="1680"/>
              </a:lnSpc>
              <a:defRPr/>
            </a:pPr>
            <a:r>
              <a:rPr lang="en-US" sz="900">
                <a:solidFill>
                  <a:srgbClr val="000000"/>
                </a:solidFill>
              </a:rPr>
              <a:t>Source: Marcus Osei &amp; Hartmut Reiners, ARIC-NRW e.V., Training series on anti-discrimination work for Bunsverband Bundesverband Netzwerke von Mirgant*innenorganisationen (NeMO)</a:t>
            </a:r>
            <a:endParaRPr/>
          </a:p>
        </p:txBody>
      </p:sp>
      <p:cxnSp>
        <p:nvCxnSpPr>
          <p:cNvPr id="12" name="Straight Connector 1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stretch/>
        </p:blipFill>
        <p:spPr bwMode="auto">
          <a:xfrm>
            <a:off x="14401803" y="8210312"/>
            <a:ext cx="3886197" cy="2076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616528" y="460014"/>
            <a:ext cx="13857838" cy="2370931"/>
            <a:chOff x="0" y="9525"/>
            <a:chExt cx="18477117" cy="3161242"/>
          </a:xfrm>
        </p:grpSpPr>
        <p:sp>
          <p:nvSpPr>
            <p:cNvPr id="3" name="TextBox 3"/>
            <p:cNvSpPr txBox="1"/>
            <p:nvPr/>
          </p:nvSpPr>
          <p:spPr bwMode="auto">
            <a:xfrm>
              <a:off x="0" y="9525"/>
              <a:ext cx="18477117" cy="2075270"/>
            </a:xfrm>
            <a:prstGeom prst="rect">
              <a:avLst/>
            </a:prstGeom>
            <a:grpFill/>
          </p:spPr>
          <p:txBody>
            <a:bodyPr lIns="0" tIns="0" rIns="0" bIns="0" rtlCol="0" anchor="t">
              <a:spAutoFit/>
            </a:bodyPr>
            <a:lstStyle/>
            <a:p>
              <a:pPr>
                <a:lnSpc>
                  <a:spcPts val="5995"/>
                </a:lnSpc>
                <a:defRPr/>
              </a:pPr>
              <a:r>
                <a:rPr lang="el-GR" sz="6200" dirty="0">
                  <a:solidFill>
                    <a:srgbClr val="0C45A6"/>
                  </a:solidFill>
                </a:rPr>
                <a:t>Τι μπορείτε να κάνετε σε περίπτωση που βιώσετε διακρίσεις;</a:t>
              </a:r>
              <a:endParaRPr dirty="0"/>
            </a:p>
          </p:txBody>
        </p:sp>
        <p:sp>
          <p:nvSpPr>
            <p:cNvPr id="4" name="AutoShape 4"/>
            <p:cNvSpPr/>
            <p:nvPr/>
          </p:nvSpPr>
          <p:spPr bwMode="auto">
            <a:xfrm>
              <a:off x="8716157" y="3026386"/>
              <a:ext cx="1044803" cy="144381"/>
            </a:xfrm>
            <a:prstGeom prst="rect">
              <a:avLst/>
            </a:prstGeom>
            <a:solidFill>
              <a:srgbClr val="0C45A6"/>
            </a:solidFill>
          </p:spPr>
        </p:sp>
      </p:grpSp>
      <p:pic>
        <p:nvPicPr>
          <p:cNvPr id="5" name="Picture 5"/>
          <p:cNvPicPr>
            <a:picLocks noChangeAspect="1"/>
          </p:cNvPicPr>
          <p:nvPr/>
        </p:nvPicPr>
        <p:blipFill>
          <a:blip r:embed="rId2"/>
          <a:srcRect l="112" r="111"/>
          <a:stretch/>
        </p:blipFill>
        <p:spPr bwMode="auto">
          <a:xfrm>
            <a:off x="471370" y="2218735"/>
            <a:ext cx="4732259" cy="4661276"/>
          </a:xfrm>
          <a:prstGeom prst="rect">
            <a:avLst/>
          </a:prstGeom>
        </p:spPr>
      </p:pic>
      <p:sp>
        <p:nvSpPr>
          <p:cNvPr id="6" name="TextBox 6"/>
          <p:cNvSpPr txBox="1"/>
          <p:nvPr/>
        </p:nvSpPr>
        <p:spPr bwMode="auto">
          <a:xfrm>
            <a:off x="1354220" y="3198903"/>
            <a:ext cx="2966560" cy="2125582"/>
          </a:xfrm>
          <a:prstGeom prst="rect">
            <a:avLst/>
          </a:prstGeom>
        </p:spPr>
        <p:txBody>
          <a:bodyPr lIns="0" tIns="0" rIns="0" bIns="0" rtlCol="0" anchor="t">
            <a:spAutoFit/>
          </a:bodyPr>
          <a:lstStyle/>
          <a:p>
            <a:pPr algn="ctr">
              <a:lnSpc>
                <a:spcPts val="2800"/>
              </a:lnSpc>
              <a:defRPr/>
            </a:pPr>
            <a:r>
              <a:rPr lang="el-GR" dirty="0">
                <a:solidFill>
                  <a:srgbClr val="000000"/>
                </a:solidFill>
              </a:rPr>
              <a:t>Παρουσίαση συμβουλευτικών και υποστηρικτικών κέντρων ή οποιουδήποτε άλλου ιδρύματος και οργανισμού, όπου μπορείτε να λάβετε βοήθεια</a:t>
            </a:r>
            <a:endParaRPr sz="1600" dirty="0"/>
          </a:p>
        </p:txBody>
      </p:sp>
      <p:sp>
        <p:nvSpPr>
          <p:cNvPr id="7" name="TextBox 7"/>
          <p:cNvSpPr txBox="1"/>
          <p:nvPr/>
        </p:nvSpPr>
        <p:spPr bwMode="auto">
          <a:xfrm>
            <a:off x="6165335" y="3189378"/>
            <a:ext cx="8990625" cy="1771832"/>
          </a:xfrm>
          <a:prstGeom prst="rect">
            <a:avLst/>
          </a:prstGeom>
        </p:spPr>
        <p:txBody>
          <a:bodyPr lIns="0" tIns="0" rIns="0" bIns="0" rtlCol="0" anchor="t">
            <a:spAutoFit/>
          </a:bodyPr>
          <a:lstStyle/>
          <a:p>
            <a:pPr algn="just">
              <a:lnSpc>
                <a:spcPts val="2800"/>
              </a:lnSpc>
              <a:defRPr/>
            </a:pPr>
            <a:r>
              <a:rPr lang="el-GR" sz="2000" dirty="0">
                <a:solidFill>
                  <a:srgbClr val="000000"/>
                </a:solidFill>
              </a:rPr>
              <a:t>Γράψτε μια αναφορά για το τι, πότε και πού συνέβη. Αυτό σας βοηθά να θυμάστε σημαντικές λεπτομέρειες που μπορεί να μπερδευτούν μετά από κάποιο χρονικό διάστημα. Αυτό είναι σημαντικό εάν θέλετε να σας εξηγήσει κάποιος την κατάσταση ή όταν θέλετε να μηνύσετε το άτομο/οργανισμό για αποζημίωση</a:t>
            </a:r>
          </a:p>
          <a:p>
            <a:pPr>
              <a:lnSpc>
                <a:spcPts val="2800"/>
              </a:lnSpc>
              <a:defRPr/>
            </a:pPr>
            <a:endParaRPr lang="el-GR" sz="2000" dirty="0">
              <a:solidFill>
                <a:srgbClr val="000000"/>
              </a:solidFill>
            </a:endParaRPr>
          </a:p>
        </p:txBody>
      </p:sp>
      <p:sp>
        <p:nvSpPr>
          <p:cNvPr id="8" name="TextBox 8"/>
          <p:cNvSpPr txBox="1"/>
          <p:nvPr/>
        </p:nvSpPr>
        <p:spPr bwMode="auto">
          <a:xfrm>
            <a:off x="4320780" y="5831092"/>
            <a:ext cx="11886883" cy="3563155"/>
          </a:xfrm>
          <a:prstGeom prst="rect">
            <a:avLst/>
          </a:prstGeom>
        </p:spPr>
        <p:txBody>
          <a:bodyPr lIns="0" tIns="0" rIns="0" bIns="0" rtlCol="0" anchor="t">
            <a:spAutoFit/>
          </a:bodyPr>
          <a:lstStyle/>
          <a:p>
            <a:pPr>
              <a:lnSpc>
                <a:spcPts val="3500"/>
              </a:lnSpc>
              <a:defRPr/>
            </a:pPr>
            <a:r>
              <a:rPr lang="en-US" sz="2500" dirty="0">
                <a:solidFill>
                  <a:srgbClr val="000000"/>
                </a:solidFill>
              </a:rPr>
              <a:t>Διευκρινίσει</a:t>
            </a:r>
            <a:r>
              <a:rPr lang="el-GR" sz="2500" dirty="0">
                <a:solidFill>
                  <a:srgbClr val="000000"/>
                </a:solidFill>
              </a:rPr>
              <a:t>ς σ</a:t>
            </a:r>
            <a:r>
              <a:rPr lang="en-US" sz="2500" dirty="0">
                <a:solidFill>
                  <a:srgbClr val="000000"/>
                </a:solidFill>
              </a:rPr>
              <a:t>ε </a:t>
            </a:r>
            <a:r>
              <a:rPr lang="en-US" sz="2500" dirty="0" err="1">
                <a:solidFill>
                  <a:srgbClr val="000000"/>
                </a:solidFill>
              </a:rPr>
              <a:t>Περιστ</a:t>
            </a:r>
            <a:r>
              <a:rPr lang="en-US" sz="2500" dirty="0">
                <a:solidFill>
                  <a:srgbClr val="000000"/>
                </a:solidFill>
              </a:rPr>
              <a:t>ατικά Διακρίσεων</a:t>
            </a:r>
            <a:r>
              <a:rPr lang="el-GR" sz="2500" dirty="0">
                <a:solidFill>
                  <a:srgbClr val="000000"/>
                </a:solidFill>
              </a:rPr>
              <a:t> (Τεκμηρίωση)</a:t>
            </a:r>
            <a:endParaRPr lang="en-US" sz="2500" dirty="0">
              <a:solidFill>
                <a:srgbClr val="000000"/>
              </a:solidFill>
            </a:endParaRPr>
          </a:p>
          <a:p>
            <a:pPr>
              <a:lnSpc>
                <a:spcPts val="3500"/>
              </a:lnSpc>
              <a:spcBef>
                <a:spcPts val="0"/>
              </a:spcBef>
              <a:defRPr/>
            </a:pPr>
            <a:r>
              <a:rPr lang="el-GR" sz="2500" dirty="0">
                <a:solidFill>
                  <a:srgbClr val="000000"/>
                </a:solidFill>
              </a:rPr>
              <a:t>1. Πού έλαβε χώρα η διάκριση;</a:t>
            </a:r>
          </a:p>
          <a:p>
            <a:pPr>
              <a:lnSpc>
                <a:spcPts val="3500"/>
              </a:lnSpc>
              <a:spcBef>
                <a:spcPts val="0"/>
              </a:spcBef>
              <a:defRPr/>
            </a:pPr>
            <a:r>
              <a:rPr lang="el-GR" sz="2500" dirty="0">
                <a:solidFill>
                  <a:srgbClr val="000000"/>
                </a:solidFill>
              </a:rPr>
              <a:t>2. Τι ακριβώς συνέβη;</a:t>
            </a:r>
          </a:p>
          <a:p>
            <a:pPr>
              <a:lnSpc>
                <a:spcPts val="3500"/>
              </a:lnSpc>
              <a:spcBef>
                <a:spcPts val="0"/>
              </a:spcBef>
              <a:defRPr/>
            </a:pPr>
            <a:r>
              <a:rPr lang="el-GR" sz="2500" dirty="0">
                <a:solidFill>
                  <a:srgbClr val="000000"/>
                </a:solidFill>
              </a:rPr>
              <a:t>3. Ποιος ενεπλάκη στο περιστατικό;</a:t>
            </a:r>
          </a:p>
          <a:p>
            <a:pPr>
              <a:lnSpc>
                <a:spcPts val="3500"/>
              </a:lnSpc>
              <a:spcBef>
                <a:spcPts val="0"/>
              </a:spcBef>
              <a:defRPr/>
            </a:pPr>
            <a:r>
              <a:rPr lang="el-GR" sz="2500" dirty="0">
                <a:solidFill>
                  <a:srgbClr val="000000"/>
                </a:solidFill>
              </a:rPr>
              <a:t>(Υπεύθυνος για τη διάκριση, άτομο που επλήγη, μάρτυρας)</a:t>
            </a:r>
          </a:p>
          <a:p>
            <a:pPr>
              <a:lnSpc>
                <a:spcPts val="3500"/>
              </a:lnSpc>
              <a:spcBef>
                <a:spcPts val="0"/>
              </a:spcBef>
              <a:defRPr/>
            </a:pPr>
            <a:r>
              <a:rPr lang="el-GR" sz="2500" dirty="0">
                <a:solidFill>
                  <a:srgbClr val="000000"/>
                </a:solidFill>
              </a:rPr>
              <a:t>4. Ποια μορφή διάκρισης συνέβη;</a:t>
            </a:r>
          </a:p>
          <a:p>
            <a:pPr>
              <a:lnSpc>
                <a:spcPts val="3500"/>
              </a:lnSpc>
              <a:spcBef>
                <a:spcPts val="0"/>
              </a:spcBef>
              <a:defRPr/>
            </a:pPr>
            <a:r>
              <a:rPr lang="el-GR" sz="2500" dirty="0">
                <a:solidFill>
                  <a:srgbClr val="000000"/>
                </a:solidFill>
              </a:rPr>
              <a:t>5. Με ποιο(-α) χαρακτηριστικό(-α) συνδέθηκε η διάκριση;</a:t>
            </a:r>
          </a:p>
          <a:p>
            <a:pPr>
              <a:lnSpc>
                <a:spcPts val="3500"/>
              </a:lnSpc>
              <a:spcBef>
                <a:spcPts val="0"/>
              </a:spcBef>
              <a:defRPr/>
            </a:pPr>
            <a:r>
              <a:rPr lang="el-GR" sz="2500" dirty="0">
                <a:solidFill>
                  <a:srgbClr val="000000"/>
                </a:solidFill>
              </a:rPr>
              <a:t>6. Ποιες ήταν οι συνέπειες της διάκρισης για εσάς ή το θύμα;</a:t>
            </a:r>
            <a:endParaRPr lang="en-US" sz="2500" dirty="0">
              <a:solidFill>
                <a:srgbClr val="000000"/>
              </a:solidFill>
            </a:endParaRPr>
          </a:p>
        </p:txBody>
      </p:sp>
      <p:sp>
        <p:nvSpPr>
          <p:cNvPr id="10" name="TextBox 10"/>
          <p:cNvSpPr txBox="1"/>
          <p:nvPr/>
        </p:nvSpPr>
        <p:spPr bwMode="auto">
          <a:xfrm>
            <a:off x="0" y="9879331"/>
            <a:ext cx="8933679" cy="193964"/>
          </a:xfrm>
          <a:prstGeom prst="rect">
            <a:avLst/>
          </a:prstGeom>
        </p:spPr>
        <p:txBody>
          <a:bodyPr lIns="0" tIns="0" rIns="0" bIns="0" rtlCol="0" anchor="t">
            <a:spAutoFit/>
          </a:bodyPr>
          <a:lstStyle/>
          <a:p>
            <a:pPr>
              <a:lnSpc>
                <a:spcPts val="1680"/>
              </a:lnSpc>
              <a:defRPr/>
            </a:pPr>
            <a:r>
              <a:rPr lang="el-GR" sz="900" dirty="0">
                <a:solidFill>
                  <a:srgbClr val="000000"/>
                </a:solidFill>
              </a:rPr>
              <a:t>Πηγή</a:t>
            </a:r>
            <a:r>
              <a:rPr lang="en-US" sz="900" dirty="0">
                <a:solidFill>
                  <a:srgbClr val="000000"/>
                </a:solidFill>
              </a:rPr>
              <a:t>: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endParaRPr dirty="0"/>
          </a:p>
        </p:txBody>
      </p:sp>
      <p:cxnSp>
        <p:nvCxnSpPr>
          <p:cNvPr id="11" name="Straight Connector 1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3432</Words>
  <Application>Microsoft Office PowerPoint</Application>
  <DocSecurity>0</DocSecurity>
  <PresentationFormat>Custom</PresentationFormat>
  <Paragraphs>301</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Calibri</vt:lpstr>
      <vt:lpstr>Montserrat Bold</vt:lpstr>
      <vt:lpstr>Times New Roman</vt:lpstr>
      <vt:lpstr>Canva Sans Bold</vt:lpstr>
      <vt:lpstr>Arial</vt:lpstr>
      <vt:lpstr>Montserrat Semi-Bold</vt:lpstr>
      <vt:lpstr>Montserrat</vt:lpstr>
      <vt:lpstr>Canva Sans</vt:lpstr>
      <vt:lpstr>Roboto</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subject/>
  <dc:creator>move</dc:creator>
  <cp:keywords/>
  <dc:description/>
  <cp:lastModifiedBy>Despina Syrri</cp:lastModifiedBy>
  <cp:revision>21</cp:revision>
  <dcterms:created xsi:type="dcterms:W3CDTF">2006-08-16T00:00:00Z</dcterms:created>
  <dcterms:modified xsi:type="dcterms:W3CDTF">2022-11-28T13:01:11Z</dcterms:modified>
  <cp:category/>
  <dc:identifier>DAFNgGNpOu8</dc:identifier>
  <cp:contentStatus/>
  <dc:language/>
  <cp:version/>
</cp:coreProperties>
</file>