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1"/>
  </p:notesMasterIdLst>
  <p:sldIdLst>
    <p:sldId id="256" r:id="rId2"/>
    <p:sldId id="257" r:id="rId3"/>
    <p:sldId id="258" r:id="rId4"/>
    <p:sldId id="259" r:id="rId5"/>
    <p:sldId id="260" r:id="rId6"/>
    <p:sldId id="261" r:id="rId7"/>
    <p:sldId id="263" r:id="rId8"/>
    <p:sldId id="262" r:id="rId9"/>
    <p:sldId id="267" r:id="rId10"/>
    <p:sldId id="265" r:id="rId11"/>
    <p:sldId id="264" r:id="rId12"/>
    <p:sldId id="266" r:id="rId13"/>
    <p:sldId id="269" r:id="rId14"/>
    <p:sldId id="268" r:id="rId15"/>
    <p:sldId id="270" r:id="rId16"/>
    <p:sldId id="271" r:id="rId17"/>
    <p:sldId id="272" r:id="rId18"/>
    <p:sldId id="273" r:id="rId19"/>
    <p:sldId id="274" r:id="rId20"/>
  </p:sldIdLst>
  <p:sldSz cx="18288000" cy="10287000"/>
  <p:notesSz cx="6858000" cy="9144000"/>
  <p:embeddedFontLst>
    <p:embeddedFont>
      <p:font typeface="Calibri" panose="020F0502020204030204" pitchFamily="34" charset="0"/>
      <p:regular r:id="rId22"/>
      <p:bold r:id="rId23"/>
      <p:italic r:id="rId24"/>
      <p:boldItalic r:id="rId25"/>
    </p:embeddedFont>
    <p:embeddedFont>
      <p:font typeface="Canva Sans" panose="020B0604020202020204" charset="0"/>
      <p:regular r:id="rId26"/>
      <p:bold r:id="rId27"/>
      <p:italic r:id="rId28"/>
      <p:boldItalic r:id="rId29"/>
    </p:embeddedFont>
    <p:embeddedFont>
      <p:font typeface="Canva Sans Bold" panose="020B0604020202020204" charset="0"/>
      <p:regular r:id="rId30"/>
      <p:bold r:id="rId31"/>
    </p:embeddedFont>
    <p:embeddedFont>
      <p:font typeface="Montserrat" panose="00000500000000000000" pitchFamily="2" charset="0"/>
      <p:regular r:id="rId32"/>
      <p:bold r:id="rId33"/>
      <p:italic r:id="rId34"/>
      <p:boldItalic r:id="rId35"/>
    </p:embeddedFont>
    <p:embeddedFont>
      <p:font typeface="Montserrat Bold" panose="00000800000000000000" charset="0"/>
      <p:regular r:id="rId36"/>
      <p:bold r:id="rId37"/>
      <p:italic r:id="rId38"/>
    </p:embeddedFont>
    <p:embeddedFont>
      <p:font typeface="Montserrat Semi-Bold" panose="020B0604020202020204" charset="0"/>
      <p:regular r:id="rId39"/>
      <p:bold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78" autoAdjust="0"/>
    <p:restoredTop sz="94654" autoAdjust="0"/>
  </p:normalViewPr>
  <p:slideViewPr>
    <p:cSldViewPr>
      <p:cViewPr varScale="1">
        <p:scale>
          <a:sx n="39" d="100"/>
          <a:sy n="39" d="100"/>
        </p:scale>
        <p:origin x="880"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font" Target="fonts/font18.fntdata"/><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font" Target="fonts/font1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62B0A3-987E-2048-B261-EB25E437457F}" type="datetimeFigureOut">
              <a:rPr lang="en-GB" smtClean="0"/>
              <a:t>30/11/2022</a:t>
            </a:fld>
            <a:endParaRPr lang="en-GB"/>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Formato Mastertext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1D4688-788B-5746-8E37-B4867C860237}" type="slidenum">
              <a:rPr lang="en-GB" smtClean="0"/>
              <a:t>‹N›</a:t>
            </a:fld>
            <a:endParaRPr lang="en-GB"/>
          </a:p>
        </p:txBody>
      </p:sp>
    </p:spTree>
    <p:extLst>
      <p:ext uri="{BB962C8B-B14F-4D97-AF65-F5344CB8AC3E}">
        <p14:creationId xmlns:p14="http://schemas.microsoft.com/office/powerpoint/2010/main" val="1899464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4F1D4688-788B-5746-8E37-B4867C860237}" type="slidenum">
              <a:rPr lang="en-GB" smtClean="0"/>
              <a:t>19</a:t>
            </a:fld>
            <a:endParaRPr lang="en-GB"/>
          </a:p>
        </p:txBody>
      </p:sp>
    </p:spTree>
    <p:extLst>
      <p:ext uri="{BB962C8B-B14F-4D97-AF65-F5344CB8AC3E}">
        <p14:creationId xmlns:p14="http://schemas.microsoft.com/office/powerpoint/2010/main" val="3233491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11/30/2022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11/30/2022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Fare clic per modificare lo stile del titolo Master</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Fare clic per modificare gli stili di testo Master</a:t>
            </a:r>
          </a:p>
          <a:p>
            <a:pPr lvl="1"/>
            <a:r>
              <a:rPr lang="en-US"/>
              <a:t>Secondo livello</a:t>
            </a:r>
          </a:p>
          <a:p>
            <a:pPr lvl="2"/>
            <a:r>
              <a:rPr lang="en-US"/>
              <a:t>Terzo livello</a:t>
            </a:r>
          </a:p>
          <a:p>
            <a:pPr lvl="3"/>
            <a:r>
              <a:rPr lang="en-US"/>
              <a:t>Quarto livello</a:t>
            </a:r>
          </a:p>
          <a:p>
            <a:pPr lvl="4"/>
            <a:r>
              <a:rPr lang="en-US"/>
              <a:t>Quinto livello</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11/30/2022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svg"/><Relationship Id="rId7" Type="http://schemas.openxmlformats.org/officeDocument/2006/relationships/image" Target="../media/image21.svg"/><Relationship Id="rId12" Type="http://schemas.openxmlformats.org/officeDocument/2006/relationships/image" Target="../media/image8.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19.sv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svg"/></Relationships>
</file>

<file path=ppt/slides/_rels/slide1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svg"/><Relationship Id="rId10" Type="http://schemas.openxmlformats.org/officeDocument/2006/relationships/image" Target="../media/image8.png"/><Relationship Id="rId4" Type="http://schemas.openxmlformats.org/officeDocument/2006/relationships/image" Target="../media/image18.png"/><Relationship Id="rId9" Type="http://schemas.openxmlformats.org/officeDocument/2006/relationships/image" Target="../media/image23.svg"/></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svg"/><Relationship Id="rId10" Type="http://schemas.openxmlformats.org/officeDocument/2006/relationships/image" Target="../media/image8.png"/><Relationship Id="rId4" Type="http://schemas.openxmlformats.org/officeDocument/2006/relationships/image" Target="../media/image18.png"/><Relationship Id="rId9" Type="http://schemas.openxmlformats.org/officeDocument/2006/relationships/image" Target="../media/image23.svg"/></Relationships>
</file>

<file path=ppt/slides/_rels/slide19.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9.svg"/><Relationship Id="rId11" Type="http://schemas.openxmlformats.org/officeDocument/2006/relationships/image" Target="../media/image8.pn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4386619" y="0"/>
            <a:ext cx="13901381" cy="10287000"/>
          </a:xfrm>
          <a:prstGeom prst="rect">
            <a:avLst/>
          </a:prstGeom>
          <a:solidFill>
            <a:srgbClr val="FDCF60"/>
          </a:solidFill>
        </p:spPr>
      </p:sp>
      <p:pic>
        <p:nvPicPr>
          <p:cNvPr id="3" name="Picture 3"/>
          <p:cNvPicPr>
            <a:picLocks noChangeAspect="1"/>
          </p:cNvPicPr>
          <p:nvPr/>
        </p:nvPicPr>
        <p:blipFill>
          <a:blip r:embed="rId2"/>
          <a:srcRect/>
          <a:stretch>
            <a:fillRect/>
          </a:stretch>
        </p:blipFill>
        <p:spPr>
          <a:xfrm>
            <a:off x="15453614" y="124857"/>
            <a:ext cx="2638443" cy="2063639"/>
          </a:xfrm>
          <a:prstGeom prst="rect">
            <a:avLst/>
          </a:prstGeom>
        </p:spPr>
      </p:pic>
      <p:pic>
        <p:nvPicPr>
          <p:cNvPr id="4" name="Picture 4"/>
          <p:cNvPicPr>
            <a:picLocks noChangeAspect="1"/>
          </p:cNvPicPr>
          <p:nvPr/>
        </p:nvPicPr>
        <p:blipFill>
          <a:blip r:embed="rId3"/>
          <a:srcRect/>
          <a:stretch>
            <a:fillRect/>
          </a:stretch>
        </p:blipFill>
        <p:spPr>
          <a:xfrm>
            <a:off x="0" y="8718089"/>
            <a:ext cx="2983732" cy="1568911"/>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007908" y="5879410"/>
            <a:ext cx="10280092" cy="4407590"/>
          </a:xfrm>
          <a:prstGeom prst="rect">
            <a:avLst/>
          </a:prstGeom>
        </p:spPr>
      </p:pic>
      <p:sp>
        <p:nvSpPr>
          <p:cNvPr id="6" name="TextBox 6"/>
          <p:cNvSpPr txBox="1"/>
          <p:nvPr/>
        </p:nvSpPr>
        <p:spPr>
          <a:xfrm>
            <a:off x="304800" y="3176484"/>
            <a:ext cx="15811500" cy="1231106"/>
          </a:xfrm>
          <a:prstGeom prst="rect">
            <a:avLst/>
          </a:prstGeom>
        </p:spPr>
        <p:txBody>
          <a:bodyPr wrap="square" lIns="0" tIns="0" rIns="0" bIns="0" rtlCol="0" anchor="t">
            <a:spAutoFit/>
          </a:bodyPr>
          <a:lstStyle/>
          <a:p>
            <a:pPr>
              <a:lnSpc>
                <a:spcPts val="9646"/>
              </a:lnSpc>
            </a:pPr>
            <a:r>
              <a:rPr lang="en-GB" sz="8931" dirty="0">
                <a:solidFill>
                  <a:srgbClr val="0C45A6"/>
                </a:solidFill>
              </a:rPr>
              <a:t>Discriminazione </a:t>
            </a:r>
            <a:r>
              <a:rPr lang="en-US" sz="8931" dirty="0">
                <a:solidFill>
                  <a:srgbClr val="0C45A6"/>
                </a:solidFill>
              </a:rPr>
              <a:t>e empowerment</a:t>
            </a:r>
          </a:p>
        </p:txBody>
      </p:sp>
      <p:pic>
        <p:nvPicPr>
          <p:cNvPr id="7" name="Picture 6" descr="Text&#10;&#10;Description automatically generated">
            <a:extLst>
              <a:ext uri="{FF2B5EF4-FFF2-40B4-BE49-F238E27FC236}">
                <a16:creationId xmlns:a16="http://schemas.microsoft.com/office/drawing/2014/main" id="{A3EB610F-392F-C03B-B9AD-E88B927A5939}"/>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304800" y="617072"/>
            <a:ext cx="4120740" cy="971170"/>
          </a:xfrm>
          <a:prstGeom prst="rect">
            <a:avLst/>
          </a:prstGeom>
        </p:spPr>
      </p:pic>
      <p:sp>
        <p:nvSpPr>
          <p:cNvPr id="8" name="Textfeld 7">
            <a:extLst>
              <a:ext uri="{FF2B5EF4-FFF2-40B4-BE49-F238E27FC236}">
                <a16:creationId xmlns:a16="http://schemas.microsoft.com/office/drawing/2014/main" id="{D91E4662-2246-7E98-A4C1-52DF67B234E3}"/>
              </a:ext>
            </a:extLst>
          </p:cNvPr>
          <p:cNvSpPr txBox="1"/>
          <p:nvPr/>
        </p:nvSpPr>
        <p:spPr>
          <a:xfrm>
            <a:off x="2621614" y="9315985"/>
            <a:ext cx="5360894" cy="707886"/>
          </a:xfrm>
          <a:prstGeom prst="rect">
            <a:avLst/>
          </a:prstGeom>
          <a:noFill/>
        </p:spPr>
        <p:txBody>
          <a:bodyPr wrap="square" rtlCol="0">
            <a:spAutoFit/>
          </a:bodyPr>
          <a:lstStyle/>
          <a:p>
            <a:r>
              <a:rPr lang="de-DE" sz="1000" i="1" dirty="0"/>
              <a:t>Il </a:t>
            </a:r>
            <a:r>
              <a:rPr lang="de-DE" sz="1000" i="1" dirty="0" err="1"/>
              <a:t>progetto è cofinanziato </a:t>
            </a:r>
            <a:r>
              <a:rPr lang="de-DE" sz="1000" i="1" baseline="0" dirty="0" err="1"/>
              <a:t>dal </a:t>
            </a:r>
            <a:r>
              <a:rPr lang="de-DE" sz="1000" i="1" baseline="0" dirty="0"/>
              <a:t>Fondo per </a:t>
            </a:r>
            <a:r>
              <a:rPr lang="de-DE" sz="1000" i="1" baseline="0" dirty="0" err="1"/>
              <a:t>l'asilo</a:t>
            </a:r>
            <a:r>
              <a:rPr lang="de-DE" sz="1000" i="1" baseline="0" dirty="0"/>
              <a:t>, la migrazione </a:t>
            </a:r>
            <a:r>
              <a:rPr lang="de-DE" sz="1000" i="1" baseline="0" dirty="0" err="1"/>
              <a:t>e l'</a:t>
            </a:r>
            <a:r>
              <a:rPr lang="de-DE" sz="1000" i="1" baseline="0" dirty="0"/>
              <a:t>integrazione dell'</a:t>
            </a:r>
            <a:r>
              <a:rPr lang="de-DE" sz="1000" i="1" baseline="0" dirty="0" err="1"/>
              <a:t>Unione </a:t>
            </a:r>
            <a:r>
              <a:rPr lang="de-DE" sz="1000" i="1" baseline="0" dirty="0"/>
              <a:t>Europea. </a:t>
            </a:r>
            <a:r>
              <a:rPr lang="en-US" sz="1000" b="0" i="1" u="none" strike="noStrike" kern="1200" baseline="0" dirty="0">
                <a:solidFill>
                  <a:schemeClr val="tx1"/>
                </a:solidFill>
                <a:latin typeface="+mn-lt"/>
                <a:ea typeface="+mn-ea"/>
                <a:cs typeface="+mn-cs"/>
              </a:rPr>
              <a:t>Il contenuto di questa presentazione rappresenta esclusivamente il punto di vista del partenariato del progetto EMVI ed è di loro esclusiva responsabilità. La Commissione europea non si assume alcuna responsabilità per l'uso che può essere fatto delle informazioni in essa contenute.</a:t>
            </a:r>
            <a:endParaRPr lang="de-AT" sz="1000" i="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srcRect l="112" r="112"/>
          <a:stretch>
            <a:fillRect/>
          </a:stretch>
        </p:blipFill>
        <p:spPr>
          <a:xfrm>
            <a:off x="12453133" y="2559341"/>
            <a:ext cx="5049264" cy="4973525"/>
          </a:xfrm>
          <a:prstGeom prst="rect">
            <a:avLst/>
          </a:prstGeom>
        </p:spPr>
      </p:pic>
      <p:sp>
        <p:nvSpPr>
          <p:cNvPr id="5" name="TextBox 5"/>
          <p:cNvSpPr txBox="1"/>
          <p:nvPr/>
        </p:nvSpPr>
        <p:spPr>
          <a:xfrm>
            <a:off x="744358" y="3433525"/>
            <a:ext cx="11640483" cy="421269"/>
          </a:xfrm>
          <a:prstGeom prst="rect">
            <a:avLst/>
          </a:prstGeom>
        </p:spPr>
        <p:txBody>
          <a:bodyPr wrap="square" lIns="0" tIns="0" rIns="0" bIns="0" rtlCol="0" anchor="t">
            <a:spAutoFit/>
          </a:bodyPr>
          <a:lstStyle/>
          <a:p>
            <a:pPr>
              <a:lnSpc>
                <a:spcPts val="3500"/>
              </a:lnSpc>
            </a:pPr>
            <a:r>
              <a:rPr lang="en-US" sz="2500" dirty="0">
                <a:solidFill>
                  <a:srgbClr val="000000"/>
                </a:solidFill>
              </a:rPr>
              <a:t>https://fra.europa.eu/en/themes/equality-non-discrimination-and-racism</a:t>
            </a:r>
          </a:p>
        </p:txBody>
      </p:sp>
      <p:sp>
        <p:nvSpPr>
          <p:cNvPr id="6" name="TextBox 6"/>
          <p:cNvSpPr txBox="1"/>
          <p:nvPr/>
        </p:nvSpPr>
        <p:spPr>
          <a:xfrm>
            <a:off x="960408" y="2559341"/>
            <a:ext cx="11690395" cy="905510"/>
          </a:xfrm>
          <a:prstGeom prst="rect">
            <a:avLst/>
          </a:prstGeom>
        </p:spPr>
        <p:txBody>
          <a:bodyPr lIns="0" tIns="0" rIns="0" bIns="0" rtlCol="0" anchor="t">
            <a:spAutoFit/>
          </a:bodyPr>
          <a:lstStyle/>
          <a:p>
            <a:pPr>
              <a:lnSpc>
                <a:spcPts val="3780"/>
              </a:lnSpc>
            </a:pPr>
            <a:r>
              <a:rPr lang="en-US" sz="2800" b="1" dirty="0">
                <a:solidFill>
                  <a:srgbClr val="000000"/>
                </a:solidFill>
              </a:rPr>
              <a:t>Informazioni generali sulle questioni di discriminazione nell'Unione europea:</a:t>
            </a:r>
          </a:p>
          <a:p>
            <a:pPr>
              <a:lnSpc>
                <a:spcPts val="3500"/>
              </a:lnSpc>
            </a:pPr>
            <a:r>
              <a:rPr lang="en-US" sz="2500" dirty="0">
                <a:solidFill>
                  <a:srgbClr val="000000"/>
                </a:solidFill>
              </a:rPr>
              <a:t>Agenzia dell'Unione europea per i diritti fondamentali</a:t>
            </a:r>
          </a:p>
        </p:txBody>
      </p:sp>
      <p:sp>
        <p:nvSpPr>
          <p:cNvPr id="7" name="TextBox 7"/>
          <p:cNvSpPr txBox="1"/>
          <p:nvPr/>
        </p:nvSpPr>
        <p:spPr>
          <a:xfrm>
            <a:off x="674177" y="6893743"/>
            <a:ext cx="11901193" cy="1047750"/>
          </a:xfrm>
          <a:prstGeom prst="rect">
            <a:avLst/>
          </a:prstGeom>
        </p:spPr>
        <p:txBody>
          <a:bodyPr lIns="0" tIns="0" rIns="0" bIns="0" rtlCol="0" anchor="t">
            <a:spAutoFit/>
          </a:bodyPr>
          <a:lstStyle/>
          <a:p>
            <a:pPr>
              <a:lnSpc>
                <a:spcPts val="4200"/>
              </a:lnSpc>
            </a:pPr>
            <a:r>
              <a:rPr lang="en-US" sz="3000" dirty="0">
                <a:solidFill>
                  <a:srgbClr val="000000"/>
                </a:solidFill>
              </a:rPr>
              <a:t>Dove trovare aiuto quando ci si sente </a:t>
            </a:r>
            <a:r>
              <a:rPr lang="en-US" sz="3000" dirty="0" err="1">
                <a:solidFill>
                  <a:srgbClr val="000000"/>
                </a:solidFill>
              </a:rPr>
              <a:t>discriminati</a:t>
            </a:r>
            <a:r>
              <a:rPr lang="en-US" sz="3000" dirty="0">
                <a:solidFill>
                  <a:srgbClr val="000000"/>
                </a:solidFill>
              </a:rPr>
              <a:t> :</a:t>
            </a:r>
          </a:p>
          <a:p>
            <a:pPr algn="ctr">
              <a:lnSpc>
                <a:spcPts val="4200"/>
              </a:lnSpc>
            </a:pPr>
            <a:endParaRPr lang="en-US" sz="3000" dirty="0">
              <a:solidFill>
                <a:srgbClr val="000000"/>
              </a:solidFill>
              <a:latin typeface="Canva Sans"/>
            </a:endParaRPr>
          </a:p>
        </p:txBody>
      </p:sp>
      <p:sp>
        <p:nvSpPr>
          <p:cNvPr id="8" name="TextBox 8"/>
          <p:cNvSpPr txBox="1"/>
          <p:nvPr/>
        </p:nvSpPr>
        <p:spPr>
          <a:xfrm>
            <a:off x="775201" y="7563339"/>
            <a:ext cx="15947775" cy="3114314"/>
          </a:xfrm>
          <a:prstGeom prst="rect">
            <a:avLst/>
          </a:prstGeom>
        </p:spPr>
        <p:txBody>
          <a:bodyPr lIns="0" tIns="0" rIns="0" bIns="0" rtlCol="0" anchor="t">
            <a:spAutoFit/>
          </a:bodyPr>
          <a:lstStyle/>
          <a:p>
            <a:pPr>
              <a:lnSpc>
                <a:spcPts val="3500"/>
              </a:lnSpc>
            </a:pPr>
            <a:r>
              <a:rPr lang="en-US" sz="2500" dirty="0">
                <a:solidFill>
                  <a:srgbClr val="000000"/>
                </a:solidFill>
              </a:rPr>
              <a:t>Le </a:t>
            </a:r>
            <a:r>
              <a:rPr lang="en-US" sz="2500" dirty="0" err="1">
                <a:solidFill>
                  <a:srgbClr val="000000"/>
                </a:solidFill>
              </a:rPr>
              <a:t>informazioni</a:t>
            </a:r>
            <a:r>
              <a:rPr lang="en-US" sz="2500" dirty="0">
                <a:solidFill>
                  <a:srgbClr val="000000"/>
                </a:solidFill>
              </a:rPr>
              <a:t> </a:t>
            </a:r>
            <a:r>
              <a:rPr lang="en-US" sz="2500" dirty="0" err="1">
                <a:solidFill>
                  <a:srgbClr val="000000"/>
                </a:solidFill>
              </a:rPr>
              <a:t>su</a:t>
            </a:r>
            <a:r>
              <a:rPr lang="en-US" sz="2500" dirty="0">
                <a:solidFill>
                  <a:srgbClr val="000000"/>
                </a:solidFill>
              </a:rPr>
              <a:t> </a:t>
            </a:r>
            <a:r>
              <a:rPr lang="en-US" sz="2500" dirty="0" err="1">
                <a:solidFill>
                  <a:srgbClr val="000000"/>
                </a:solidFill>
              </a:rPr>
              <a:t>uffici</a:t>
            </a:r>
            <a:r>
              <a:rPr lang="en-US" sz="2500" dirty="0">
                <a:solidFill>
                  <a:srgbClr val="000000"/>
                </a:solidFill>
              </a:rPr>
              <a:t> per </a:t>
            </a:r>
            <a:r>
              <a:rPr lang="en-US" sz="2500" dirty="0" err="1">
                <a:solidFill>
                  <a:srgbClr val="000000"/>
                </a:solidFill>
              </a:rPr>
              <a:t>tipo</a:t>
            </a:r>
            <a:r>
              <a:rPr lang="en-US" sz="2500" dirty="0">
                <a:solidFill>
                  <a:srgbClr val="000000"/>
                </a:solidFill>
              </a:rPr>
              <a:t> di </a:t>
            </a:r>
            <a:r>
              <a:rPr lang="en-US" sz="2500" dirty="0" err="1">
                <a:solidFill>
                  <a:srgbClr val="000000"/>
                </a:solidFill>
              </a:rPr>
              <a:t>discriminazione</a:t>
            </a:r>
            <a:r>
              <a:rPr lang="en-US" sz="2500" dirty="0">
                <a:solidFill>
                  <a:srgbClr val="000000"/>
                </a:solidFill>
              </a:rPr>
              <a:t> </a:t>
            </a:r>
            <a:r>
              <a:rPr lang="en-US" sz="2500" dirty="0" err="1">
                <a:solidFill>
                  <a:srgbClr val="000000"/>
                </a:solidFill>
              </a:rPr>
              <a:t>si</a:t>
            </a:r>
            <a:r>
              <a:rPr lang="en-US" sz="2500" dirty="0">
                <a:solidFill>
                  <a:srgbClr val="000000"/>
                </a:solidFill>
              </a:rPr>
              <a:t> </a:t>
            </a:r>
            <a:r>
              <a:rPr lang="en-US" sz="2500" dirty="0" err="1">
                <a:solidFill>
                  <a:srgbClr val="000000"/>
                </a:solidFill>
              </a:rPr>
              <a:t>possono</a:t>
            </a:r>
            <a:r>
              <a:rPr lang="en-US" sz="2500" dirty="0">
                <a:solidFill>
                  <a:srgbClr val="000000"/>
                </a:solidFill>
              </a:rPr>
              <a:t> </a:t>
            </a:r>
            <a:r>
              <a:rPr lang="en-US" sz="2500" dirty="0" err="1">
                <a:solidFill>
                  <a:srgbClr val="000000"/>
                </a:solidFill>
              </a:rPr>
              <a:t>trovare</a:t>
            </a:r>
            <a:r>
              <a:rPr lang="en-US" sz="2500" dirty="0">
                <a:solidFill>
                  <a:srgbClr val="000000"/>
                </a:solidFill>
              </a:rPr>
              <a:t> </a:t>
            </a:r>
            <a:r>
              <a:rPr lang="en-US" sz="2500" dirty="0" err="1">
                <a:solidFill>
                  <a:srgbClr val="000000"/>
                </a:solidFill>
              </a:rPr>
              <a:t>anche</a:t>
            </a:r>
            <a:r>
              <a:rPr lang="en-US" sz="2500" dirty="0">
                <a:solidFill>
                  <a:srgbClr val="000000"/>
                </a:solidFill>
              </a:rPr>
              <a:t> qui : https://fra.europa.eu/en/about-fundamental-rights/where-to-turn</a:t>
            </a:r>
          </a:p>
          <a:p>
            <a:pPr>
              <a:lnSpc>
                <a:spcPts val="3500"/>
              </a:lnSpc>
            </a:pPr>
            <a:r>
              <a:rPr lang="en-US" sz="2500" dirty="0" err="1">
                <a:solidFill>
                  <a:srgbClr val="000000"/>
                </a:solidFill>
              </a:rPr>
              <a:t>Denunciare</a:t>
            </a:r>
            <a:r>
              <a:rPr lang="en-US" sz="2500" dirty="0">
                <a:solidFill>
                  <a:srgbClr val="000000"/>
                </a:solidFill>
              </a:rPr>
              <a:t> </a:t>
            </a:r>
            <a:r>
              <a:rPr lang="en-US" sz="2500" dirty="0" err="1">
                <a:solidFill>
                  <a:srgbClr val="000000"/>
                </a:solidFill>
              </a:rPr>
              <a:t>all’UNAR</a:t>
            </a:r>
            <a:r>
              <a:rPr lang="en-US" sz="2500" dirty="0">
                <a:solidFill>
                  <a:srgbClr val="000000"/>
                </a:solidFill>
              </a:rPr>
              <a:t> : http://www.unar.it/</a:t>
            </a:r>
          </a:p>
          <a:p>
            <a:pPr>
              <a:lnSpc>
                <a:spcPts val="3500"/>
              </a:lnSpc>
            </a:pPr>
            <a:r>
              <a:rPr lang="en-US" sz="2500" dirty="0" err="1">
                <a:solidFill>
                  <a:srgbClr val="000000"/>
                </a:solidFill>
              </a:rPr>
              <a:t>Denunciare</a:t>
            </a:r>
            <a:r>
              <a:rPr lang="en-US" sz="2500" dirty="0">
                <a:solidFill>
                  <a:srgbClr val="000000"/>
                </a:solidFill>
              </a:rPr>
              <a:t> a OSCAD: https://www.interno.gov.it/it/ministero/osservatori-commissioni-e-centri-coordinamento/osservatorio-sicurezza-contro-atti-discriminatori-oscad</a:t>
            </a:r>
          </a:p>
          <a:p>
            <a:pPr>
              <a:lnSpc>
                <a:spcPts val="3500"/>
              </a:lnSpc>
            </a:pPr>
            <a:endParaRPr lang="en-US" sz="2500" dirty="0">
              <a:solidFill>
                <a:srgbClr val="000000"/>
              </a:solidFill>
            </a:endParaRPr>
          </a:p>
          <a:p>
            <a:pPr>
              <a:lnSpc>
                <a:spcPts val="3500"/>
              </a:lnSpc>
            </a:pPr>
            <a:endParaRPr lang="en-US" sz="2500" dirty="0">
              <a:solidFill>
                <a:srgbClr val="000000"/>
              </a:solidFill>
            </a:endParaRPr>
          </a:p>
        </p:txBody>
      </p:sp>
      <p:sp>
        <p:nvSpPr>
          <p:cNvPr id="9" name="TextBox 9"/>
          <p:cNvSpPr txBox="1"/>
          <p:nvPr/>
        </p:nvSpPr>
        <p:spPr>
          <a:xfrm>
            <a:off x="13325344" y="3951913"/>
            <a:ext cx="3905286" cy="1263166"/>
          </a:xfrm>
          <a:prstGeom prst="rect">
            <a:avLst/>
          </a:prstGeom>
        </p:spPr>
        <p:txBody>
          <a:bodyPr lIns="0" tIns="0" rIns="0" bIns="0" rtlCol="0" anchor="t">
            <a:spAutoFit/>
          </a:bodyPr>
          <a:lstStyle/>
          <a:p>
            <a:pPr>
              <a:lnSpc>
                <a:spcPts val="2520"/>
              </a:lnSpc>
            </a:pPr>
            <a:r>
              <a:rPr lang="en-US" sz="1800" dirty="0">
                <a:solidFill>
                  <a:srgbClr val="000000"/>
                </a:solidFill>
              </a:rPr>
              <a:t>Se </a:t>
            </a:r>
            <a:r>
              <a:rPr lang="en-US" sz="1800" dirty="0" err="1">
                <a:solidFill>
                  <a:srgbClr val="000000"/>
                </a:solidFill>
              </a:rPr>
              <a:t>hai</a:t>
            </a:r>
            <a:r>
              <a:rPr lang="en-US" sz="1800" dirty="0">
                <a:solidFill>
                  <a:srgbClr val="000000"/>
                </a:solidFill>
              </a:rPr>
              <a:t> </a:t>
            </a:r>
            <a:r>
              <a:rPr lang="en-US" sz="1800" dirty="0" err="1">
                <a:solidFill>
                  <a:srgbClr val="000000"/>
                </a:solidFill>
              </a:rPr>
              <a:t>bisogno</a:t>
            </a:r>
            <a:r>
              <a:rPr lang="en-US" sz="1800" dirty="0">
                <a:solidFill>
                  <a:srgbClr val="000000"/>
                </a:solidFill>
              </a:rPr>
              <a:t> di </a:t>
            </a:r>
            <a:r>
              <a:rPr lang="en-US" sz="1800" dirty="0" err="1">
                <a:solidFill>
                  <a:srgbClr val="000000"/>
                </a:solidFill>
              </a:rPr>
              <a:t>supporto</a:t>
            </a:r>
            <a:r>
              <a:rPr lang="en-US" sz="1800" dirty="0">
                <a:solidFill>
                  <a:srgbClr val="000000"/>
                </a:solidFill>
              </a:rPr>
              <a:t> e se sei </a:t>
            </a:r>
            <a:r>
              <a:rPr lang="en-US" sz="1800" dirty="0" err="1">
                <a:solidFill>
                  <a:srgbClr val="000000"/>
                </a:solidFill>
              </a:rPr>
              <a:t>stato</a:t>
            </a:r>
            <a:r>
              <a:rPr lang="en-US" sz="1800" dirty="0">
                <a:solidFill>
                  <a:srgbClr val="000000"/>
                </a:solidFill>
              </a:rPr>
              <a:t>/a </a:t>
            </a:r>
            <a:r>
              <a:rPr lang="en-US" sz="1800" dirty="0" err="1">
                <a:solidFill>
                  <a:srgbClr val="000000"/>
                </a:solidFill>
              </a:rPr>
              <a:t>vittima</a:t>
            </a:r>
            <a:r>
              <a:rPr lang="en-US" sz="1800" dirty="0">
                <a:solidFill>
                  <a:srgbClr val="000000"/>
                </a:solidFill>
              </a:rPr>
              <a:t> di </a:t>
            </a:r>
            <a:r>
              <a:rPr lang="en-US" sz="1800" dirty="0" err="1">
                <a:solidFill>
                  <a:srgbClr val="000000"/>
                </a:solidFill>
              </a:rPr>
              <a:t>atti</a:t>
            </a:r>
            <a:r>
              <a:rPr lang="en-US" sz="1800" dirty="0">
                <a:solidFill>
                  <a:srgbClr val="000000"/>
                </a:solidFill>
              </a:rPr>
              <a:t> </a:t>
            </a:r>
            <a:r>
              <a:rPr lang="en-US" sz="1800" dirty="0" err="1">
                <a:solidFill>
                  <a:srgbClr val="000000"/>
                </a:solidFill>
              </a:rPr>
              <a:t>discriminatori</a:t>
            </a:r>
            <a:r>
              <a:rPr lang="en-US" sz="1800" dirty="0">
                <a:solidFill>
                  <a:srgbClr val="000000"/>
                </a:solidFill>
              </a:rPr>
              <a:t> </a:t>
            </a:r>
            <a:r>
              <a:rPr lang="en-US" sz="1800" dirty="0" err="1">
                <a:solidFill>
                  <a:srgbClr val="000000"/>
                </a:solidFill>
              </a:rPr>
              <a:t>fai</a:t>
            </a:r>
            <a:r>
              <a:rPr lang="en-US" sz="1800" dirty="0">
                <a:solidFill>
                  <a:srgbClr val="000000"/>
                </a:solidFill>
              </a:rPr>
              <a:t> </a:t>
            </a:r>
            <a:r>
              <a:rPr lang="en-US" sz="1800" dirty="0" err="1">
                <a:solidFill>
                  <a:srgbClr val="000000"/>
                </a:solidFill>
              </a:rPr>
              <a:t>rifermento</a:t>
            </a:r>
            <a:r>
              <a:rPr lang="en-US" sz="1800" dirty="0">
                <a:solidFill>
                  <a:srgbClr val="000000"/>
                </a:solidFill>
              </a:rPr>
              <a:t> ai </a:t>
            </a:r>
            <a:r>
              <a:rPr lang="en-US" sz="1800" dirty="0" err="1">
                <a:solidFill>
                  <a:srgbClr val="000000"/>
                </a:solidFill>
              </a:rPr>
              <a:t>servizi</a:t>
            </a:r>
            <a:r>
              <a:rPr lang="en-US" sz="1800" dirty="0">
                <a:solidFill>
                  <a:srgbClr val="000000"/>
                </a:solidFill>
              </a:rPr>
              <a:t> </a:t>
            </a:r>
            <a:r>
              <a:rPr lang="en-US" sz="1800" dirty="0" err="1">
                <a:solidFill>
                  <a:srgbClr val="000000"/>
                </a:solidFill>
              </a:rPr>
              <a:t>nazionali</a:t>
            </a:r>
            <a:r>
              <a:rPr lang="en-US" sz="1800" dirty="0">
                <a:solidFill>
                  <a:srgbClr val="000000"/>
                </a:solidFill>
              </a:rPr>
              <a:t> o </a:t>
            </a:r>
            <a:r>
              <a:rPr lang="en-US" sz="1800" dirty="0" err="1">
                <a:solidFill>
                  <a:srgbClr val="000000"/>
                </a:solidFill>
              </a:rPr>
              <a:t>informati</a:t>
            </a:r>
            <a:r>
              <a:rPr lang="en-US" sz="1800" dirty="0">
                <a:solidFill>
                  <a:srgbClr val="000000"/>
                </a:solidFill>
              </a:rPr>
              <a:t> sui </a:t>
            </a:r>
            <a:r>
              <a:rPr lang="en-US" sz="1800" dirty="0" err="1">
                <a:solidFill>
                  <a:srgbClr val="000000"/>
                </a:solidFill>
              </a:rPr>
              <a:t>servizi</a:t>
            </a:r>
            <a:r>
              <a:rPr lang="en-US" sz="1800" dirty="0">
                <a:solidFill>
                  <a:srgbClr val="000000"/>
                </a:solidFill>
              </a:rPr>
              <a:t> </a:t>
            </a:r>
            <a:r>
              <a:rPr lang="en-US" sz="1800" dirty="0" err="1">
                <a:solidFill>
                  <a:srgbClr val="000000"/>
                </a:solidFill>
              </a:rPr>
              <a:t>attivi</a:t>
            </a:r>
            <a:r>
              <a:rPr lang="en-US" sz="1800" dirty="0">
                <a:solidFill>
                  <a:srgbClr val="000000"/>
                </a:solidFill>
              </a:rPr>
              <a:t> </a:t>
            </a:r>
            <a:r>
              <a:rPr lang="en-US" dirty="0" err="1">
                <a:solidFill>
                  <a:srgbClr val="000000"/>
                </a:solidFill>
              </a:rPr>
              <a:t>n</a:t>
            </a:r>
            <a:r>
              <a:rPr lang="en-US" sz="1800" dirty="0" err="1">
                <a:solidFill>
                  <a:srgbClr val="000000"/>
                </a:solidFill>
              </a:rPr>
              <a:t>ella</a:t>
            </a:r>
            <a:r>
              <a:rPr lang="en-US" sz="1800" dirty="0">
                <a:solidFill>
                  <a:srgbClr val="000000"/>
                </a:solidFill>
              </a:rPr>
              <a:t> </a:t>
            </a:r>
            <a:r>
              <a:rPr lang="en-US" sz="1800" dirty="0" err="1">
                <a:solidFill>
                  <a:srgbClr val="000000"/>
                </a:solidFill>
              </a:rPr>
              <a:t>tua</a:t>
            </a:r>
            <a:r>
              <a:rPr lang="en-US" sz="1800" dirty="0">
                <a:solidFill>
                  <a:srgbClr val="000000"/>
                </a:solidFill>
              </a:rPr>
              <a:t> </a:t>
            </a:r>
            <a:r>
              <a:rPr lang="en-US" sz="1800" dirty="0" err="1">
                <a:solidFill>
                  <a:srgbClr val="000000"/>
                </a:solidFill>
              </a:rPr>
              <a:t>città</a:t>
            </a:r>
            <a:r>
              <a:rPr lang="en-US" sz="1800" dirty="0">
                <a:solidFill>
                  <a:srgbClr val="000000"/>
                </a:solidFill>
              </a:rPr>
              <a:t> o </a:t>
            </a:r>
            <a:r>
              <a:rPr lang="en-US" sz="1800" dirty="0" err="1">
                <a:solidFill>
                  <a:srgbClr val="000000"/>
                </a:solidFill>
              </a:rPr>
              <a:t>regione</a:t>
            </a:r>
            <a:endParaRPr lang="en-US" sz="1800" dirty="0">
              <a:solidFill>
                <a:srgbClr val="000000"/>
              </a:solidFill>
            </a:endParaRPr>
          </a:p>
        </p:txBody>
      </p:sp>
      <p:sp>
        <p:nvSpPr>
          <p:cNvPr id="10" name="TextBox 10"/>
          <p:cNvSpPr txBox="1"/>
          <p:nvPr/>
        </p:nvSpPr>
        <p:spPr>
          <a:xfrm>
            <a:off x="998220" y="4197126"/>
            <a:ext cx="10573158" cy="464820"/>
          </a:xfrm>
          <a:prstGeom prst="rect">
            <a:avLst/>
          </a:prstGeom>
        </p:spPr>
        <p:txBody>
          <a:bodyPr lIns="0" tIns="0" rIns="0" bIns="0" rtlCol="0" anchor="t">
            <a:spAutoFit/>
          </a:bodyPr>
          <a:lstStyle/>
          <a:p>
            <a:pPr>
              <a:lnSpc>
                <a:spcPts val="3780"/>
              </a:lnSpc>
            </a:pPr>
            <a:r>
              <a:rPr lang="en-US" sz="2800" b="1" dirty="0">
                <a:solidFill>
                  <a:srgbClr val="000000"/>
                </a:solidFill>
              </a:rPr>
              <a:t>Diritto antidiscriminatorio dell'UE (Moduli di apprendimento online)</a:t>
            </a:r>
          </a:p>
        </p:txBody>
      </p:sp>
      <p:sp>
        <p:nvSpPr>
          <p:cNvPr id="11" name="TextBox 11"/>
          <p:cNvSpPr txBox="1"/>
          <p:nvPr/>
        </p:nvSpPr>
        <p:spPr>
          <a:xfrm>
            <a:off x="973559" y="4762456"/>
            <a:ext cx="11245146" cy="431799"/>
          </a:xfrm>
          <a:prstGeom prst="rect">
            <a:avLst/>
          </a:prstGeom>
        </p:spPr>
        <p:txBody>
          <a:bodyPr lIns="0" tIns="0" rIns="0" bIns="0" rtlCol="0" anchor="t">
            <a:spAutoFit/>
          </a:bodyPr>
          <a:lstStyle/>
          <a:p>
            <a:pPr>
              <a:lnSpc>
                <a:spcPts val="3500"/>
              </a:lnSpc>
            </a:pPr>
            <a:r>
              <a:rPr lang="en-US" sz="2500" dirty="0">
                <a:solidFill>
                  <a:srgbClr val="000000"/>
                </a:solidFill>
              </a:rPr>
              <a:t>https://www.era-comm.eu/anti-discri/e_learning/overview.html</a:t>
            </a:r>
          </a:p>
        </p:txBody>
      </p:sp>
      <p:sp>
        <p:nvSpPr>
          <p:cNvPr id="13" name="TextBox 13"/>
          <p:cNvSpPr txBox="1"/>
          <p:nvPr/>
        </p:nvSpPr>
        <p:spPr>
          <a:xfrm>
            <a:off x="960408" y="5370142"/>
            <a:ext cx="11208386" cy="431799"/>
          </a:xfrm>
          <a:prstGeom prst="rect">
            <a:avLst/>
          </a:prstGeom>
        </p:spPr>
        <p:txBody>
          <a:bodyPr lIns="0" tIns="0" rIns="0" bIns="0" rtlCol="0" anchor="t">
            <a:spAutoFit/>
          </a:bodyPr>
          <a:lstStyle/>
          <a:p>
            <a:pPr algn="just">
              <a:lnSpc>
                <a:spcPts val="3500"/>
              </a:lnSpc>
            </a:pPr>
            <a:r>
              <a:rPr lang="en-US" sz="2800" b="1" dirty="0">
                <a:solidFill>
                  <a:srgbClr val="000000"/>
                </a:solidFill>
              </a:rPr>
              <a:t>Le direttive sulla parità di trattamento dell'Unione Europea</a:t>
            </a:r>
          </a:p>
        </p:txBody>
      </p:sp>
      <p:sp>
        <p:nvSpPr>
          <p:cNvPr id="14" name="TextBox 14"/>
          <p:cNvSpPr txBox="1"/>
          <p:nvPr/>
        </p:nvSpPr>
        <p:spPr>
          <a:xfrm>
            <a:off x="1028700" y="5799273"/>
            <a:ext cx="10002871" cy="870110"/>
          </a:xfrm>
          <a:prstGeom prst="rect">
            <a:avLst/>
          </a:prstGeom>
        </p:spPr>
        <p:txBody>
          <a:bodyPr lIns="0" tIns="0" rIns="0" bIns="0" rtlCol="0" anchor="t">
            <a:spAutoFit/>
          </a:bodyPr>
          <a:lstStyle/>
          <a:p>
            <a:pPr>
              <a:lnSpc>
                <a:spcPts val="3500"/>
              </a:lnSpc>
            </a:pPr>
            <a:r>
              <a:rPr lang="en-US" sz="2500" dirty="0">
                <a:solidFill>
                  <a:srgbClr val="000000"/>
                </a:solidFill>
              </a:rPr>
              <a:t>https://www.antidiskriminierungsstelle.de/EN/about-discrimination/order-and-law/directives-of-the-eu/directives-of-the-eu-node.html</a:t>
            </a:r>
          </a:p>
        </p:txBody>
      </p:sp>
      <p:sp>
        <p:nvSpPr>
          <p:cNvPr id="15" name="TextBox 3">
            <a:extLst>
              <a:ext uri="{FF2B5EF4-FFF2-40B4-BE49-F238E27FC236}">
                <a16:creationId xmlns:a16="http://schemas.microsoft.com/office/drawing/2014/main" id="{CF16C2EE-E4AD-1FC5-27AB-83FB434DE37F}"/>
              </a:ext>
            </a:extLst>
          </p:cNvPr>
          <p:cNvSpPr txBox="1"/>
          <p:nvPr/>
        </p:nvSpPr>
        <p:spPr>
          <a:xfrm>
            <a:off x="769758" y="505077"/>
            <a:ext cx="13857838" cy="1692771"/>
          </a:xfrm>
          <a:prstGeom prst="rect">
            <a:avLst/>
          </a:prstGeom>
        </p:spPr>
        <p:txBody>
          <a:bodyPr lIns="0" tIns="0" rIns="0" bIns="0" rtlCol="0" anchor="t">
            <a:spAutoFit/>
          </a:bodyPr>
          <a:lstStyle/>
          <a:p>
            <a:pPr>
              <a:lnSpc>
                <a:spcPts val="6595"/>
              </a:lnSpc>
            </a:pPr>
            <a:r>
              <a:rPr lang="en-US" sz="6200" dirty="0">
                <a:solidFill>
                  <a:srgbClr val="0C45A6"/>
                </a:solidFill>
              </a:rPr>
              <a:t>QUADRO INTERNAZIONALE E NAZIONALE PER LA LOTTA ALLA DISCRIMINAZIONE</a:t>
            </a:r>
          </a:p>
        </p:txBody>
      </p:sp>
      <p:cxnSp>
        <p:nvCxnSpPr>
          <p:cNvPr id="12" name="Straight Connector 11">
            <a:extLst>
              <a:ext uri="{FF2B5EF4-FFF2-40B4-BE49-F238E27FC236}">
                <a16:creationId xmlns:a16="http://schemas.microsoft.com/office/drawing/2014/main" id="{3787977E-C217-0C3C-1D75-8053571165C8}"/>
              </a:ext>
            </a:extLst>
          </p:cNvPr>
          <p:cNvCxnSpPr>
            <a:cxnSpLocks/>
          </p:cNvCxnSpPr>
          <p:nvPr/>
        </p:nvCxnSpPr>
        <p:spPr>
          <a:xfrm>
            <a:off x="381000" y="571500"/>
            <a:ext cx="0" cy="8991600"/>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1D9BD954-6136-9CF2-3F15-B99048AD39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01803" y="8210313"/>
            <a:ext cx="3886197" cy="207668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427929" y="3498446"/>
            <a:ext cx="4114800" cy="4114800"/>
          </a:xfrm>
          <a:prstGeom prst="rect">
            <a:avLst/>
          </a:prstGeom>
        </p:spPr>
      </p:pic>
      <p:grpSp>
        <p:nvGrpSpPr>
          <p:cNvPr id="3" name="Group 3"/>
          <p:cNvGrpSpPr/>
          <p:nvPr/>
        </p:nvGrpSpPr>
        <p:grpSpPr>
          <a:xfrm>
            <a:off x="1900416" y="335406"/>
            <a:ext cx="13796784" cy="2092325"/>
            <a:chOff x="0" y="0"/>
            <a:chExt cx="18477118" cy="2789767"/>
          </a:xfrm>
        </p:grpSpPr>
        <p:sp>
          <p:nvSpPr>
            <p:cNvPr id="4" name="TextBox 4"/>
            <p:cNvSpPr txBox="1"/>
            <p:nvPr/>
          </p:nvSpPr>
          <p:spPr>
            <a:xfrm>
              <a:off x="0" y="0"/>
              <a:ext cx="18477118" cy="2536934"/>
            </a:xfrm>
            <a:prstGeom prst="rect">
              <a:avLst/>
            </a:prstGeom>
          </p:spPr>
          <p:txBody>
            <a:bodyPr lIns="0" tIns="0" rIns="0" bIns="0" rtlCol="0" anchor="t">
              <a:spAutoFit/>
            </a:bodyPr>
            <a:lstStyle/>
            <a:p>
              <a:pPr>
                <a:lnSpc>
                  <a:spcPts val="4800"/>
                </a:lnSpc>
              </a:pPr>
              <a:r>
                <a:rPr lang="en-US" sz="6000" dirty="0">
                  <a:solidFill>
                    <a:srgbClr val="0C45A6"/>
                  </a:solidFill>
                </a:rPr>
                <a:t>OBBLIGHI IN MATERIA DI DIRITTI UMANI</a:t>
              </a:r>
            </a:p>
            <a:p>
              <a:pPr>
                <a:lnSpc>
                  <a:spcPts val="4800"/>
                </a:lnSpc>
              </a:pPr>
              <a:r>
                <a:rPr lang="en-US" sz="6000" dirty="0">
                  <a:solidFill>
                    <a:srgbClr val="0C45A6"/>
                  </a:solidFill>
                </a:rPr>
                <a:t>NELLA PROTEZIONE CONTRO LA DISCRIMINAZIONE</a:t>
              </a:r>
            </a:p>
          </p:txBody>
        </p:sp>
        <p:sp>
          <p:nvSpPr>
            <p:cNvPr id="5" name="AutoShape 5"/>
            <p:cNvSpPr/>
            <p:nvPr/>
          </p:nvSpPr>
          <p:spPr>
            <a:xfrm>
              <a:off x="8716157" y="2645386"/>
              <a:ext cx="1044803" cy="144381"/>
            </a:xfrm>
            <a:prstGeom prst="rect">
              <a:avLst/>
            </a:prstGeom>
            <a:solidFill>
              <a:srgbClr val="0C45A6"/>
            </a:solidFill>
          </p:spPr>
        </p:sp>
      </p:grpSp>
      <p:sp>
        <p:nvSpPr>
          <p:cNvPr id="6" name="TextBox 6"/>
          <p:cNvSpPr txBox="1"/>
          <p:nvPr/>
        </p:nvSpPr>
        <p:spPr>
          <a:xfrm>
            <a:off x="7353754" y="2715194"/>
            <a:ext cx="2951162" cy="339724"/>
          </a:xfrm>
          <a:prstGeom prst="rect">
            <a:avLst/>
          </a:prstGeom>
        </p:spPr>
        <p:txBody>
          <a:bodyPr lIns="0" tIns="0" rIns="0" bIns="0" rtlCol="0" anchor="t">
            <a:spAutoFit/>
          </a:bodyPr>
          <a:lstStyle/>
          <a:p>
            <a:pPr algn="ctr">
              <a:lnSpc>
                <a:spcPts val="2800"/>
              </a:lnSpc>
              <a:spcBef>
                <a:spcPct val="0"/>
              </a:spcBef>
            </a:pPr>
            <a:r>
              <a:rPr lang="en-US" sz="2000">
                <a:solidFill>
                  <a:srgbClr val="000000"/>
                </a:solidFill>
              </a:rPr>
              <a:t>Direttiva UE sull'accoglienza</a:t>
            </a:r>
          </a:p>
        </p:txBody>
      </p:sp>
      <p:sp>
        <p:nvSpPr>
          <p:cNvPr id="7" name="TextBox 7"/>
          <p:cNvSpPr txBox="1"/>
          <p:nvPr/>
        </p:nvSpPr>
        <p:spPr>
          <a:xfrm>
            <a:off x="11246303" y="2954655"/>
            <a:ext cx="3263106" cy="339724"/>
          </a:xfrm>
          <a:prstGeom prst="rect">
            <a:avLst/>
          </a:prstGeom>
        </p:spPr>
        <p:txBody>
          <a:bodyPr lIns="0" tIns="0" rIns="0" bIns="0" rtlCol="0" anchor="t">
            <a:spAutoFit/>
          </a:bodyPr>
          <a:lstStyle/>
          <a:p>
            <a:pPr algn="ctr">
              <a:lnSpc>
                <a:spcPts val="2800"/>
              </a:lnSpc>
              <a:spcBef>
                <a:spcPct val="0"/>
              </a:spcBef>
            </a:pPr>
            <a:r>
              <a:rPr lang="en-US" sz="2000" dirty="0">
                <a:solidFill>
                  <a:srgbClr val="000000"/>
                </a:solidFill>
              </a:rPr>
              <a:t>Direttiva UE sulle qualifiche</a:t>
            </a:r>
          </a:p>
        </p:txBody>
      </p:sp>
      <p:sp>
        <p:nvSpPr>
          <p:cNvPr id="8" name="TextBox 8"/>
          <p:cNvSpPr txBox="1"/>
          <p:nvPr/>
        </p:nvSpPr>
        <p:spPr>
          <a:xfrm>
            <a:off x="11682072" y="3824855"/>
            <a:ext cx="3105467" cy="339724"/>
          </a:xfrm>
          <a:prstGeom prst="rect">
            <a:avLst/>
          </a:prstGeom>
        </p:spPr>
        <p:txBody>
          <a:bodyPr lIns="0" tIns="0" rIns="0" bIns="0" rtlCol="0" anchor="t">
            <a:spAutoFit/>
          </a:bodyPr>
          <a:lstStyle/>
          <a:p>
            <a:pPr algn="ctr">
              <a:lnSpc>
                <a:spcPts val="2800"/>
              </a:lnSpc>
              <a:spcBef>
                <a:spcPct val="0"/>
              </a:spcBef>
            </a:pPr>
            <a:r>
              <a:rPr lang="en-US" sz="2000" dirty="0">
                <a:solidFill>
                  <a:srgbClr val="000000"/>
                </a:solidFill>
              </a:rPr>
              <a:t>Direttiva procedure UE</a:t>
            </a:r>
          </a:p>
        </p:txBody>
      </p:sp>
      <p:sp>
        <p:nvSpPr>
          <p:cNvPr id="9" name="TextBox 9"/>
          <p:cNvSpPr txBox="1"/>
          <p:nvPr/>
        </p:nvSpPr>
        <p:spPr>
          <a:xfrm>
            <a:off x="11461251" y="4835842"/>
            <a:ext cx="6096317" cy="339724"/>
          </a:xfrm>
          <a:prstGeom prst="rect">
            <a:avLst/>
          </a:prstGeom>
        </p:spPr>
        <p:txBody>
          <a:bodyPr lIns="0" tIns="0" rIns="0" bIns="0" rtlCol="0" anchor="t">
            <a:spAutoFit/>
          </a:bodyPr>
          <a:lstStyle/>
          <a:p>
            <a:pPr algn="ctr">
              <a:lnSpc>
                <a:spcPts val="2800"/>
              </a:lnSpc>
              <a:spcBef>
                <a:spcPct val="0"/>
              </a:spcBef>
            </a:pPr>
            <a:r>
              <a:rPr lang="en-US" sz="2000" dirty="0">
                <a:solidFill>
                  <a:srgbClr val="000000"/>
                </a:solidFill>
              </a:rPr>
              <a:t>Convenzione europea dei diritti dell'uomo (CEDU)</a:t>
            </a:r>
          </a:p>
        </p:txBody>
      </p:sp>
      <p:sp>
        <p:nvSpPr>
          <p:cNvPr id="10" name="TextBox 10"/>
          <p:cNvSpPr txBox="1"/>
          <p:nvPr/>
        </p:nvSpPr>
        <p:spPr>
          <a:xfrm>
            <a:off x="11246303" y="5861367"/>
            <a:ext cx="3977005" cy="339724"/>
          </a:xfrm>
          <a:prstGeom prst="rect">
            <a:avLst/>
          </a:prstGeom>
        </p:spPr>
        <p:txBody>
          <a:bodyPr lIns="0" tIns="0" rIns="0" bIns="0" rtlCol="0" anchor="t">
            <a:spAutoFit/>
          </a:bodyPr>
          <a:lstStyle/>
          <a:p>
            <a:pPr algn="ctr">
              <a:lnSpc>
                <a:spcPts val="2800"/>
              </a:lnSpc>
              <a:spcBef>
                <a:spcPct val="0"/>
              </a:spcBef>
            </a:pPr>
            <a:r>
              <a:rPr lang="en-US" sz="2000" dirty="0">
                <a:solidFill>
                  <a:srgbClr val="000000"/>
                </a:solidFill>
              </a:rPr>
              <a:t>Carta dei diritti fondamentali</a:t>
            </a:r>
          </a:p>
        </p:txBody>
      </p:sp>
      <p:sp>
        <p:nvSpPr>
          <p:cNvPr id="11" name="TextBox 11"/>
          <p:cNvSpPr txBox="1"/>
          <p:nvPr/>
        </p:nvSpPr>
        <p:spPr>
          <a:xfrm>
            <a:off x="10726851" y="7115491"/>
            <a:ext cx="5995670" cy="339724"/>
          </a:xfrm>
          <a:prstGeom prst="rect">
            <a:avLst/>
          </a:prstGeom>
        </p:spPr>
        <p:txBody>
          <a:bodyPr lIns="0" tIns="0" rIns="0" bIns="0" rtlCol="0" anchor="t">
            <a:spAutoFit/>
          </a:bodyPr>
          <a:lstStyle/>
          <a:p>
            <a:pPr algn="ctr">
              <a:lnSpc>
                <a:spcPts val="2800"/>
              </a:lnSpc>
              <a:spcBef>
                <a:spcPct val="0"/>
              </a:spcBef>
            </a:pPr>
            <a:r>
              <a:rPr lang="en-US" sz="2000" dirty="0">
                <a:solidFill>
                  <a:srgbClr val="000000"/>
                </a:solidFill>
              </a:rPr>
              <a:t>Dichiarazione universale dei diritti umani (UDHR)</a:t>
            </a:r>
          </a:p>
        </p:txBody>
      </p:sp>
      <p:sp>
        <p:nvSpPr>
          <p:cNvPr id="12" name="TextBox 12"/>
          <p:cNvSpPr txBox="1"/>
          <p:nvPr/>
        </p:nvSpPr>
        <p:spPr>
          <a:xfrm>
            <a:off x="8301208" y="8146646"/>
            <a:ext cx="3649821" cy="339724"/>
          </a:xfrm>
          <a:prstGeom prst="rect">
            <a:avLst/>
          </a:prstGeom>
        </p:spPr>
        <p:txBody>
          <a:bodyPr lIns="0" tIns="0" rIns="0" bIns="0" rtlCol="0" anchor="t">
            <a:spAutoFit/>
          </a:bodyPr>
          <a:lstStyle/>
          <a:p>
            <a:pPr algn="ctr">
              <a:lnSpc>
                <a:spcPts val="2800"/>
              </a:lnSpc>
              <a:spcBef>
                <a:spcPct val="0"/>
              </a:spcBef>
            </a:pPr>
            <a:r>
              <a:rPr lang="en-US" sz="2000">
                <a:solidFill>
                  <a:srgbClr val="000000"/>
                </a:solidFill>
              </a:rPr>
              <a:t>Convenzione di Ginevra sui rifugiati</a:t>
            </a:r>
          </a:p>
        </p:txBody>
      </p:sp>
      <p:sp>
        <p:nvSpPr>
          <p:cNvPr id="13" name="TextBox 13"/>
          <p:cNvSpPr txBox="1"/>
          <p:nvPr/>
        </p:nvSpPr>
        <p:spPr>
          <a:xfrm>
            <a:off x="5793859" y="8934045"/>
            <a:ext cx="5382940" cy="696088"/>
          </a:xfrm>
          <a:prstGeom prst="rect">
            <a:avLst/>
          </a:prstGeom>
        </p:spPr>
        <p:txBody>
          <a:bodyPr lIns="0" tIns="0" rIns="0" bIns="0" rtlCol="0" anchor="t">
            <a:spAutoFit/>
          </a:bodyPr>
          <a:lstStyle/>
          <a:p>
            <a:pPr>
              <a:lnSpc>
                <a:spcPts val="2800"/>
              </a:lnSpc>
              <a:spcBef>
                <a:spcPct val="0"/>
              </a:spcBef>
            </a:pPr>
            <a:r>
              <a:rPr lang="en-US" sz="2000">
                <a:solidFill>
                  <a:srgbClr val="000000"/>
                </a:solidFill>
              </a:rPr>
              <a:t>La Convenzione sull'eliminazione di tutte le forme di discriminazione contro le donne (CEDAW)</a:t>
            </a:r>
          </a:p>
        </p:txBody>
      </p:sp>
      <p:sp>
        <p:nvSpPr>
          <p:cNvPr id="14" name="TextBox 14"/>
          <p:cNvSpPr txBox="1"/>
          <p:nvPr/>
        </p:nvSpPr>
        <p:spPr>
          <a:xfrm>
            <a:off x="2410880" y="8022821"/>
            <a:ext cx="5274627" cy="339724"/>
          </a:xfrm>
          <a:prstGeom prst="rect">
            <a:avLst/>
          </a:prstGeom>
        </p:spPr>
        <p:txBody>
          <a:bodyPr lIns="0" tIns="0" rIns="0" bIns="0" rtlCol="0" anchor="t">
            <a:spAutoFit/>
          </a:bodyPr>
          <a:lstStyle/>
          <a:p>
            <a:pPr algn="ctr">
              <a:lnSpc>
                <a:spcPts val="2800"/>
              </a:lnSpc>
              <a:spcBef>
                <a:spcPct val="0"/>
              </a:spcBef>
            </a:pPr>
            <a:r>
              <a:rPr lang="en-US" sz="2000">
                <a:solidFill>
                  <a:srgbClr val="000000"/>
                </a:solidFill>
              </a:rPr>
              <a:t>Convenzione ONU sui diritti del fanciullo</a:t>
            </a:r>
          </a:p>
        </p:txBody>
      </p:sp>
      <p:sp>
        <p:nvSpPr>
          <p:cNvPr id="15" name="TextBox 15"/>
          <p:cNvSpPr txBox="1"/>
          <p:nvPr/>
        </p:nvSpPr>
        <p:spPr>
          <a:xfrm>
            <a:off x="1900416" y="6883717"/>
            <a:ext cx="4798740" cy="692149"/>
          </a:xfrm>
          <a:prstGeom prst="rect">
            <a:avLst/>
          </a:prstGeom>
        </p:spPr>
        <p:txBody>
          <a:bodyPr lIns="0" tIns="0" rIns="0" bIns="0" rtlCol="0" anchor="t">
            <a:spAutoFit/>
          </a:bodyPr>
          <a:lstStyle/>
          <a:p>
            <a:pPr>
              <a:lnSpc>
                <a:spcPts val="2800"/>
              </a:lnSpc>
              <a:spcBef>
                <a:spcPct val="0"/>
              </a:spcBef>
            </a:pPr>
            <a:r>
              <a:rPr lang="en-US" sz="2000">
                <a:solidFill>
                  <a:srgbClr val="000000"/>
                </a:solidFill>
              </a:rPr>
              <a:t>Convenzione ONU sui diritti delle persone con disabilità (CRPD)</a:t>
            </a:r>
          </a:p>
        </p:txBody>
      </p:sp>
      <p:sp>
        <p:nvSpPr>
          <p:cNvPr id="16" name="TextBox 16"/>
          <p:cNvSpPr txBox="1"/>
          <p:nvPr/>
        </p:nvSpPr>
        <p:spPr>
          <a:xfrm>
            <a:off x="1900416" y="5181917"/>
            <a:ext cx="3095285" cy="1055161"/>
          </a:xfrm>
          <a:prstGeom prst="rect">
            <a:avLst/>
          </a:prstGeom>
        </p:spPr>
        <p:txBody>
          <a:bodyPr lIns="0" tIns="0" rIns="0" bIns="0" rtlCol="0" anchor="t">
            <a:spAutoFit/>
          </a:bodyPr>
          <a:lstStyle/>
          <a:p>
            <a:pPr>
              <a:lnSpc>
                <a:spcPts val="2800"/>
              </a:lnSpc>
              <a:spcBef>
                <a:spcPct val="0"/>
              </a:spcBef>
            </a:pPr>
            <a:r>
              <a:rPr lang="en-US" sz="2000" dirty="0">
                <a:solidFill>
                  <a:srgbClr val="000000"/>
                </a:solidFill>
              </a:rPr>
              <a:t>Patto internazionale sui diritti economici, sociali e culturali (ICESCR).</a:t>
            </a:r>
          </a:p>
        </p:txBody>
      </p:sp>
      <p:sp>
        <p:nvSpPr>
          <p:cNvPr id="17" name="TextBox 17"/>
          <p:cNvSpPr txBox="1"/>
          <p:nvPr/>
        </p:nvSpPr>
        <p:spPr>
          <a:xfrm>
            <a:off x="2005909" y="2715194"/>
            <a:ext cx="4237899" cy="1055161"/>
          </a:xfrm>
          <a:prstGeom prst="rect">
            <a:avLst/>
          </a:prstGeom>
        </p:spPr>
        <p:txBody>
          <a:bodyPr lIns="0" tIns="0" rIns="0" bIns="0" rtlCol="0" anchor="t">
            <a:spAutoFit/>
          </a:bodyPr>
          <a:lstStyle/>
          <a:p>
            <a:pPr>
              <a:lnSpc>
                <a:spcPts val="2800"/>
              </a:lnSpc>
              <a:spcBef>
                <a:spcPct val="0"/>
              </a:spcBef>
            </a:pPr>
            <a:r>
              <a:rPr lang="en-US" sz="2000" dirty="0">
                <a:solidFill>
                  <a:srgbClr val="000000"/>
                </a:solidFill>
              </a:rPr>
              <a:t>Convenzione internazionale sull'eliminazione di tutte le forme di discriminazione razziale</a:t>
            </a:r>
          </a:p>
        </p:txBody>
      </p:sp>
      <p:sp>
        <p:nvSpPr>
          <p:cNvPr id="18" name="TextBox 18"/>
          <p:cNvSpPr txBox="1"/>
          <p:nvPr/>
        </p:nvSpPr>
        <p:spPr>
          <a:xfrm>
            <a:off x="1665515" y="3975667"/>
            <a:ext cx="3670073" cy="696088"/>
          </a:xfrm>
          <a:prstGeom prst="rect">
            <a:avLst/>
          </a:prstGeom>
        </p:spPr>
        <p:txBody>
          <a:bodyPr lIns="0" tIns="0" rIns="0" bIns="0" rtlCol="0" anchor="t">
            <a:spAutoFit/>
          </a:bodyPr>
          <a:lstStyle/>
          <a:p>
            <a:pPr>
              <a:lnSpc>
                <a:spcPts val="2800"/>
              </a:lnSpc>
              <a:spcBef>
                <a:spcPct val="0"/>
              </a:spcBef>
            </a:pPr>
            <a:r>
              <a:rPr lang="en-US" sz="2000" dirty="0">
                <a:solidFill>
                  <a:srgbClr val="000000"/>
                </a:solidFill>
              </a:rPr>
              <a:t>Patto internazionale sui diritti civili e politici, ICCPR</a:t>
            </a:r>
          </a:p>
        </p:txBody>
      </p:sp>
      <p:sp>
        <p:nvSpPr>
          <p:cNvPr id="20" name="TextBox 20"/>
          <p:cNvSpPr txBox="1"/>
          <p:nvPr/>
        </p:nvSpPr>
        <p:spPr>
          <a:xfrm>
            <a:off x="10315802" y="9515071"/>
            <a:ext cx="5403567" cy="411266"/>
          </a:xfrm>
          <a:prstGeom prst="rect">
            <a:avLst/>
          </a:prstGeom>
        </p:spPr>
        <p:txBody>
          <a:bodyPr lIns="0" tIns="0" rIns="0" bIns="0" rtlCol="0" anchor="t">
            <a:spAutoFit/>
          </a:bodyPr>
          <a:lstStyle/>
          <a:p>
            <a:pPr>
              <a:lnSpc>
                <a:spcPts val="1680"/>
              </a:lnSpc>
            </a:pPr>
            <a:r>
              <a:rPr lang="en-US" sz="900" dirty="0">
                <a:solidFill>
                  <a:srgbClr val="000000"/>
                </a:solidFill>
              </a:rPr>
              <a:t>Fonte: Marcus Osei &amp; Hartmut </a:t>
            </a:r>
            <a:r>
              <a:rPr lang="en-US" sz="900" dirty="0" err="1">
                <a:solidFill>
                  <a:srgbClr val="000000"/>
                </a:solidFill>
              </a:rPr>
              <a:t>Reiners</a:t>
            </a:r>
            <a:r>
              <a:rPr lang="en-US" sz="900" dirty="0">
                <a:solidFill>
                  <a:srgbClr val="000000"/>
                </a:solidFill>
              </a:rPr>
              <a:t>, ARIC-NRW </a:t>
            </a:r>
            <a:r>
              <a:rPr lang="en-US" sz="900" dirty="0" err="1">
                <a:solidFill>
                  <a:srgbClr val="000000"/>
                </a:solidFill>
              </a:rPr>
              <a:t>e.V. </a:t>
            </a:r>
            <a:r>
              <a:rPr lang="en-US" sz="900" dirty="0">
                <a:solidFill>
                  <a:srgbClr val="000000"/>
                </a:solidFill>
              </a:rPr>
              <a:t>, Serie di formazione sul lavoro antidiscriminatorio per </a:t>
            </a:r>
            <a:r>
              <a:rPr lang="en-US" sz="900" dirty="0" err="1">
                <a:solidFill>
                  <a:srgbClr val="000000"/>
                </a:solidFill>
              </a:rPr>
              <a:t>Bunsverband Bundesverband Netzwerke </a:t>
            </a:r>
            <a:r>
              <a:rPr lang="en-US" sz="900" dirty="0">
                <a:solidFill>
                  <a:srgbClr val="000000"/>
                </a:solidFill>
              </a:rPr>
              <a:t>von </a:t>
            </a:r>
            <a:r>
              <a:rPr lang="en-US" sz="900" dirty="0" err="1">
                <a:solidFill>
                  <a:srgbClr val="000000"/>
                </a:solidFill>
              </a:rPr>
              <a:t>Mirgant*innenorganisationen </a:t>
            </a:r>
            <a:r>
              <a:rPr lang="en-US" sz="900" dirty="0">
                <a:solidFill>
                  <a:srgbClr val="000000"/>
                </a:solidFill>
              </a:rPr>
              <a:t>(</a:t>
            </a:r>
            <a:r>
              <a:rPr lang="en-US" sz="900" dirty="0" err="1">
                <a:solidFill>
                  <a:srgbClr val="000000"/>
                </a:solidFill>
              </a:rPr>
              <a:t>NeMO</a:t>
            </a:r>
            <a:r>
              <a:rPr lang="en-US" sz="900" dirty="0">
                <a:solidFill>
                  <a:srgbClr val="000000"/>
                </a:solidFill>
              </a:rPr>
              <a:t>)</a:t>
            </a:r>
          </a:p>
        </p:txBody>
      </p:sp>
      <p:cxnSp>
        <p:nvCxnSpPr>
          <p:cNvPr id="21" name="Straight Connector 20">
            <a:extLst>
              <a:ext uri="{FF2B5EF4-FFF2-40B4-BE49-F238E27FC236}">
                <a16:creationId xmlns:a16="http://schemas.microsoft.com/office/drawing/2014/main" id="{731C8296-CEB4-E2E7-C572-ACE4497385A1}"/>
              </a:ext>
            </a:extLst>
          </p:cNvPr>
          <p:cNvCxnSpPr>
            <a:cxnSpLocks/>
          </p:cNvCxnSpPr>
          <p:nvPr/>
        </p:nvCxnSpPr>
        <p:spPr>
          <a:xfrm>
            <a:off x="381000" y="571500"/>
            <a:ext cx="0" cy="8991600"/>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C008CC2D-DC8B-9D81-3E10-1A2A79F756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01803" y="8210313"/>
            <a:ext cx="3886197" cy="207668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24643" y="425655"/>
            <a:ext cx="13857838" cy="2530475"/>
            <a:chOff x="0" y="0"/>
            <a:chExt cx="18477118" cy="3373967"/>
          </a:xfrm>
        </p:grpSpPr>
        <p:sp>
          <p:nvSpPr>
            <p:cNvPr id="3" name="TextBox 3"/>
            <p:cNvSpPr txBox="1"/>
            <p:nvPr/>
          </p:nvSpPr>
          <p:spPr>
            <a:xfrm>
              <a:off x="0" y="0"/>
              <a:ext cx="18477118" cy="2257028"/>
            </a:xfrm>
            <a:prstGeom prst="rect">
              <a:avLst/>
            </a:prstGeom>
          </p:spPr>
          <p:txBody>
            <a:bodyPr lIns="0" tIns="0" rIns="0" bIns="0" rtlCol="0" anchor="t">
              <a:spAutoFit/>
            </a:bodyPr>
            <a:lstStyle/>
            <a:p>
              <a:pPr algn="ctr">
                <a:lnSpc>
                  <a:spcPts val="6595"/>
                </a:lnSpc>
              </a:pPr>
              <a:r>
                <a:rPr lang="en-US" sz="6200" dirty="0">
                  <a:solidFill>
                    <a:srgbClr val="0C45A6"/>
                  </a:solidFill>
                </a:rPr>
                <a:t>QUADRO NAZIONALE CONTRO LA DISCRIMINAZIONE</a:t>
              </a:r>
            </a:p>
          </p:txBody>
        </p:sp>
        <p:sp>
          <p:nvSpPr>
            <p:cNvPr id="4" name="AutoShape 4"/>
            <p:cNvSpPr/>
            <p:nvPr/>
          </p:nvSpPr>
          <p:spPr>
            <a:xfrm>
              <a:off x="8716157" y="3229586"/>
              <a:ext cx="1044803" cy="144381"/>
            </a:xfrm>
            <a:prstGeom prst="rect">
              <a:avLst/>
            </a:prstGeom>
            <a:solidFill>
              <a:srgbClr val="0C45A6"/>
            </a:solidFill>
          </p:spPr>
        </p:sp>
      </p:grpSp>
      <p:sp>
        <p:nvSpPr>
          <p:cNvPr id="8" name="TextBox 8"/>
          <p:cNvSpPr txBox="1"/>
          <p:nvPr/>
        </p:nvSpPr>
        <p:spPr>
          <a:xfrm>
            <a:off x="796607" y="3002065"/>
            <a:ext cx="9304950" cy="421269"/>
          </a:xfrm>
          <a:prstGeom prst="rect">
            <a:avLst/>
          </a:prstGeom>
        </p:spPr>
        <p:txBody>
          <a:bodyPr lIns="0" tIns="0" rIns="0" bIns="0" rtlCol="0" anchor="t">
            <a:spAutoFit/>
          </a:bodyPr>
          <a:lstStyle/>
          <a:p>
            <a:pPr>
              <a:lnSpc>
                <a:spcPts val="3500"/>
              </a:lnSpc>
            </a:pPr>
            <a:r>
              <a:rPr lang="en-US" sz="2500" dirty="0">
                <a:solidFill>
                  <a:srgbClr val="000000"/>
                </a:solidFill>
              </a:rPr>
              <a:t>Dove trovare aiuto quando ci si sente discriminate/</a:t>
            </a:r>
            <a:r>
              <a:rPr lang="en-US" sz="2500" dirty="0" err="1">
                <a:solidFill>
                  <a:srgbClr val="000000"/>
                </a:solidFill>
              </a:rPr>
              <a:t>i</a:t>
            </a:r>
            <a:r>
              <a:rPr lang="en-US" sz="2500" dirty="0">
                <a:solidFill>
                  <a:srgbClr val="000000"/>
                </a:solidFill>
              </a:rPr>
              <a:t>:</a:t>
            </a:r>
          </a:p>
        </p:txBody>
      </p:sp>
      <p:sp>
        <p:nvSpPr>
          <p:cNvPr id="9" name="TextBox 9"/>
          <p:cNvSpPr txBox="1"/>
          <p:nvPr/>
        </p:nvSpPr>
        <p:spPr>
          <a:xfrm>
            <a:off x="796607" y="3781422"/>
            <a:ext cx="10147618" cy="421269"/>
          </a:xfrm>
          <a:prstGeom prst="rect">
            <a:avLst/>
          </a:prstGeom>
        </p:spPr>
        <p:txBody>
          <a:bodyPr lIns="0" tIns="0" rIns="0" bIns="0" rtlCol="0" anchor="t">
            <a:spAutoFit/>
          </a:bodyPr>
          <a:lstStyle/>
          <a:p>
            <a:pPr>
              <a:lnSpc>
                <a:spcPts val="3500"/>
              </a:lnSpc>
            </a:pPr>
            <a:r>
              <a:rPr lang="en-US" sz="2500" dirty="0">
                <a:solidFill>
                  <a:srgbClr val="000000"/>
                </a:solidFill>
              </a:rPr>
              <a:t>https://fra.europa.eu/en/about-fundamental-rights/where-to-turn</a:t>
            </a:r>
          </a:p>
        </p:txBody>
      </p:sp>
      <p:sp>
        <p:nvSpPr>
          <p:cNvPr id="13" name="TextBox 13"/>
          <p:cNvSpPr txBox="1"/>
          <p:nvPr/>
        </p:nvSpPr>
        <p:spPr>
          <a:xfrm>
            <a:off x="609601" y="4560779"/>
            <a:ext cx="17297399" cy="6705041"/>
          </a:xfrm>
          <a:prstGeom prst="rect">
            <a:avLst/>
          </a:prstGeom>
        </p:spPr>
        <p:txBody>
          <a:bodyPr wrap="square" lIns="0" tIns="0" rIns="0" bIns="0" rtlCol="0" anchor="t">
            <a:spAutoFit/>
          </a:bodyPr>
          <a:lstStyle/>
          <a:p>
            <a:pPr algn="just">
              <a:lnSpc>
                <a:spcPts val="3500"/>
              </a:lnSpc>
            </a:pPr>
            <a:r>
              <a:rPr lang="it-IT" sz="2500" dirty="0">
                <a:solidFill>
                  <a:srgbClr val="000000"/>
                </a:solidFill>
              </a:rPr>
              <a:t>O.S.C.A.D. - Osservatorio per la Sicurezza Contro gli Atti Discriminatori, oscad@dcpc.interno.it (www.interno.gov.it/it/</a:t>
            </a:r>
          </a:p>
          <a:p>
            <a:pPr algn="just">
              <a:lnSpc>
                <a:spcPts val="3500"/>
              </a:lnSpc>
            </a:pPr>
            <a:r>
              <a:rPr lang="it-IT" sz="2500" dirty="0">
                <a:solidFill>
                  <a:srgbClr val="000000"/>
                </a:solidFill>
              </a:rPr>
              <a:t>ministero/osservatori/osservatorio-sicurezza-con-tro-atti-discriminatori-</a:t>
            </a:r>
            <a:r>
              <a:rPr lang="it-IT" sz="2500" dirty="0" err="1">
                <a:solidFill>
                  <a:srgbClr val="000000"/>
                </a:solidFill>
              </a:rPr>
              <a:t>oscad</a:t>
            </a:r>
            <a:r>
              <a:rPr lang="it-IT" sz="2500" dirty="0">
                <a:solidFill>
                  <a:srgbClr val="000000"/>
                </a:solidFill>
              </a:rPr>
              <a:t>)</a:t>
            </a:r>
          </a:p>
          <a:p>
            <a:pPr algn="just">
              <a:lnSpc>
                <a:spcPts val="3500"/>
              </a:lnSpc>
            </a:pPr>
            <a:r>
              <a:rPr lang="it-IT" sz="2500" dirty="0">
                <a:solidFill>
                  <a:srgbClr val="000000"/>
                </a:solidFill>
              </a:rPr>
              <a:t>U.N.A.R.- Ufficio Nazionale Antidiscriminazioni Razziali, unar@unar.it (www.unar.it/cosa-facciamo/contact-center/fai-una-segnalazione/). Tel. 800 901010</a:t>
            </a:r>
          </a:p>
          <a:p>
            <a:pPr algn="just">
              <a:lnSpc>
                <a:spcPts val="3500"/>
              </a:lnSpc>
            </a:pPr>
            <a:r>
              <a:rPr lang="it-IT" sz="2500" dirty="0">
                <a:solidFill>
                  <a:srgbClr val="000000"/>
                </a:solidFill>
              </a:rPr>
              <a:t>ASGI - Servizio antidiscriminazione, razzismoantidiscriminazione@asgi.it, www.asgi.it/servizio-antidiscriminazione, Tel. 351 5542008</a:t>
            </a:r>
          </a:p>
          <a:p>
            <a:pPr algn="just">
              <a:lnSpc>
                <a:spcPts val="3500"/>
              </a:lnSpc>
            </a:pPr>
            <a:r>
              <a:rPr lang="it-IT" sz="2500" dirty="0">
                <a:solidFill>
                  <a:srgbClr val="000000"/>
                </a:solidFill>
              </a:rPr>
              <a:t>Lunaria - Sportello contro il razzismo, segnalazioni@cronachediordinariorazzismo.org, Tel. 06.8841880, www.lunaria.org/sportello-contro-il-razzismo</a:t>
            </a:r>
          </a:p>
          <a:p>
            <a:pPr algn="just">
              <a:lnSpc>
                <a:spcPts val="3500"/>
              </a:lnSpc>
            </a:pPr>
            <a:r>
              <a:rPr lang="it-IT" sz="2500" dirty="0">
                <a:solidFill>
                  <a:srgbClr val="000000"/>
                </a:solidFill>
              </a:rPr>
              <a:t>COSPE -Sportello contro il razzismo, </a:t>
            </a:r>
            <a:r>
              <a:rPr lang="de-DE" sz="2500" dirty="0">
                <a:solidFill>
                  <a:srgbClr val="000000"/>
                </a:solidFill>
              </a:rPr>
              <a:t>Tel. 392 5386480, denunciailrazzismo@cospe.org, www.cospe.org</a:t>
            </a:r>
          </a:p>
          <a:p>
            <a:pPr algn="just">
              <a:lnSpc>
                <a:spcPts val="3500"/>
              </a:lnSpc>
            </a:pPr>
            <a:r>
              <a:rPr lang="it-IT" sz="2500" dirty="0">
                <a:solidFill>
                  <a:srgbClr val="000000"/>
                </a:solidFill>
              </a:rPr>
              <a:t>Articolo 3 –Osservatorio sulle discriminazioni, </a:t>
            </a:r>
            <a:r>
              <a:rPr lang="de-DE" sz="2500" dirty="0">
                <a:solidFill>
                  <a:srgbClr val="000000"/>
                </a:solidFill>
              </a:rPr>
              <a:t>Tel. 393 1010118 / 0376 1510429, osservatorio@articolo3.org, www.articolo3.org</a:t>
            </a:r>
          </a:p>
          <a:p>
            <a:pPr algn="just">
              <a:lnSpc>
                <a:spcPts val="3500"/>
              </a:lnSpc>
            </a:pPr>
            <a:r>
              <a:rPr lang="it-IT" sz="2500" dirty="0">
                <a:solidFill>
                  <a:srgbClr val="000000"/>
                </a:solidFill>
              </a:rPr>
              <a:t>Rete Dafne- </a:t>
            </a:r>
            <a:r>
              <a:rPr lang="de-DE" sz="2500" dirty="0">
                <a:solidFill>
                  <a:srgbClr val="000000"/>
                </a:solidFill>
              </a:rPr>
              <a:t>Tel. 800 777811, italia@retedafne.it, www.retedafne.it</a:t>
            </a:r>
          </a:p>
          <a:p>
            <a:pPr algn="just">
              <a:lnSpc>
                <a:spcPts val="3500"/>
              </a:lnSpc>
            </a:pPr>
            <a:r>
              <a:rPr lang="it-IT" sz="2500" dirty="0">
                <a:solidFill>
                  <a:srgbClr val="000000"/>
                </a:solidFill>
              </a:rPr>
              <a:t>Rete VIS -Sportello VIS - Piazza del Municipio, 4 – Livorno, Tel. 0586 257229, sportellovis@provincia.livorno.it,</a:t>
            </a:r>
          </a:p>
          <a:p>
            <a:pPr algn="just">
              <a:lnSpc>
                <a:spcPts val="3500"/>
              </a:lnSpc>
            </a:pPr>
            <a:r>
              <a:rPr lang="it-IT" sz="2500" dirty="0">
                <a:solidFill>
                  <a:srgbClr val="000000"/>
                </a:solidFill>
              </a:rPr>
              <a:t>www.provincia.livorno.it/fileadmin/Pari_Opportunita/provincia_depliant.p</a:t>
            </a:r>
          </a:p>
          <a:p>
            <a:pPr algn="just">
              <a:lnSpc>
                <a:spcPts val="3500"/>
              </a:lnSpc>
            </a:pPr>
            <a:r>
              <a:rPr lang="it-IT" sz="2500" dirty="0">
                <a:solidFill>
                  <a:srgbClr val="000000"/>
                </a:solidFill>
              </a:rPr>
              <a:t>  </a:t>
            </a:r>
          </a:p>
          <a:p>
            <a:pPr algn="just">
              <a:lnSpc>
                <a:spcPts val="3500"/>
              </a:lnSpc>
            </a:pPr>
            <a:endParaRPr lang="it-IT" sz="2500" dirty="0">
              <a:solidFill>
                <a:srgbClr val="000000"/>
              </a:solidFill>
            </a:endParaRPr>
          </a:p>
          <a:p>
            <a:pPr algn="ctr">
              <a:lnSpc>
                <a:spcPts val="3500"/>
              </a:lnSpc>
            </a:pPr>
            <a:endParaRPr lang="en-US" sz="2500" dirty="0">
              <a:solidFill>
                <a:srgbClr val="000000"/>
              </a:solidFill>
            </a:endParaRPr>
          </a:p>
        </p:txBody>
      </p:sp>
      <p:cxnSp>
        <p:nvCxnSpPr>
          <p:cNvPr id="15" name="Straight Connector 14">
            <a:extLst>
              <a:ext uri="{FF2B5EF4-FFF2-40B4-BE49-F238E27FC236}">
                <a16:creationId xmlns:a16="http://schemas.microsoft.com/office/drawing/2014/main" id="{392B1833-17AF-4D38-EB5B-678BD914279C}"/>
              </a:ext>
            </a:extLst>
          </p:cNvPr>
          <p:cNvCxnSpPr>
            <a:cxnSpLocks/>
          </p:cNvCxnSpPr>
          <p:nvPr/>
        </p:nvCxnSpPr>
        <p:spPr>
          <a:xfrm>
            <a:off x="381000" y="571500"/>
            <a:ext cx="0" cy="8991600"/>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7BB4EA88-238D-7B18-3FDE-0593B12812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01803" y="8210313"/>
            <a:ext cx="3886197" cy="2076687"/>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570789" y="7781422"/>
            <a:ext cx="644826" cy="394956"/>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18734" y="7704138"/>
            <a:ext cx="581467" cy="581467"/>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92721" y="8601843"/>
            <a:ext cx="711653" cy="571924"/>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8570789" y="8386255"/>
            <a:ext cx="499885" cy="714122"/>
          </a:xfrm>
          <a:prstGeom prst="rect">
            <a:avLst/>
          </a:prstGeom>
        </p:spPr>
      </p:pic>
      <p:pic>
        <p:nvPicPr>
          <p:cNvPr id="6" name="Picture 6"/>
          <p:cNvPicPr>
            <a:picLocks noChangeAspect="1"/>
          </p:cNvPicPr>
          <p:nvPr/>
        </p:nvPicPr>
        <p:blipFill>
          <a:blip r:embed="rId10" cstate="print">
            <a:alphaModFix amt="6300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1292462" y="1192520"/>
            <a:ext cx="3434049" cy="2847139"/>
          </a:xfrm>
          <a:prstGeom prst="rect">
            <a:avLst/>
          </a:prstGeom>
        </p:spPr>
      </p:pic>
      <p:sp>
        <p:nvSpPr>
          <p:cNvPr id="7" name="TextBox 7"/>
          <p:cNvSpPr txBox="1"/>
          <p:nvPr/>
        </p:nvSpPr>
        <p:spPr>
          <a:xfrm>
            <a:off x="1357508" y="349512"/>
            <a:ext cx="16145468" cy="853567"/>
          </a:xfrm>
          <a:prstGeom prst="rect">
            <a:avLst/>
          </a:prstGeom>
        </p:spPr>
        <p:txBody>
          <a:bodyPr lIns="0" tIns="0" rIns="0" bIns="0" rtlCol="0" anchor="t">
            <a:spAutoFit/>
          </a:bodyPr>
          <a:lstStyle/>
          <a:p>
            <a:pPr>
              <a:lnSpc>
                <a:spcPts val="3190"/>
              </a:lnSpc>
            </a:pPr>
            <a:r>
              <a:rPr lang="en-US" sz="4000" dirty="0">
                <a:solidFill>
                  <a:srgbClr val="0C45A6"/>
                </a:solidFill>
              </a:rPr>
              <a:t>METODO: DISCRIMINAZIONE STRUTTURALE: MECCANISMI, PRATICHE, FUNZIONI (PARLARE DI DIVERSE FORME DI DISCRIMINAZIONE)</a:t>
            </a:r>
          </a:p>
        </p:txBody>
      </p:sp>
      <p:sp>
        <p:nvSpPr>
          <p:cNvPr id="8" name="TextBox 8"/>
          <p:cNvSpPr txBox="1"/>
          <p:nvPr/>
        </p:nvSpPr>
        <p:spPr>
          <a:xfrm>
            <a:off x="9733941" y="7839063"/>
            <a:ext cx="1194911" cy="213360"/>
          </a:xfrm>
          <a:prstGeom prst="rect">
            <a:avLst/>
          </a:prstGeom>
        </p:spPr>
        <p:txBody>
          <a:bodyPr lIns="0" tIns="0" rIns="0" bIns="0" rtlCol="0" anchor="t">
            <a:spAutoFit/>
          </a:bodyPr>
          <a:lstStyle/>
          <a:p>
            <a:pPr algn="ctr">
              <a:lnSpc>
                <a:spcPts val="1620"/>
              </a:lnSpc>
              <a:spcBef>
                <a:spcPct val="0"/>
              </a:spcBef>
            </a:pPr>
            <a:r>
              <a:rPr lang="en-US" sz="1500" dirty="0">
                <a:solidFill>
                  <a:srgbClr val="000000"/>
                </a:solidFill>
              </a:rPr>
              <a:t>3-30 Persone </a:t>
            </a:r>
          </a:p>
        </p:txBody>
      </p:sp>
      <p:sp>
        <p:nvSpPr>
          <p:cNvPr id="9" name="TextBox 9"/>
          <p:cNvSpPr txBox="1"/>
          <p:nvPr/>
        </p:nvSpPr>
        <p:spPr>
          <a:xfrm>
            <a:off x="3581528" y="4710462"/>
            <a:ext cx="51276" cy="213360"/>
          </a:xfrm>
          <a:prstGeom prst="rect">
            <a:avLst/>
          </a:prstGeom>
        </p:spPr>
        <p:txBody>
          <a:bodyPr lIns="0" tIns="0" rIns="0" bIns="0" rtlCol="0" anchor="t">
            <a:spAutoFit/>
          </a:bodyPr>
          <a:lstStyle/>
          <a:p>
            <a:pPr algn="ctr">
              <a:lnSpc>
                <a:spcPts val="1620"/>
              </a:lnSpc>
              <a:spcBef>
                <a:spcPct val="0"/>
              </a:spcBef>
            </a:pPr>
            <a:r>
              <a:rPr lang="en-US" sz="1500">
                <a:solidFill>
                  <a:srgbClr val="000000"/>
                </a:solidFill>
                <a:latin typeface="Montserrat Bold"/>
              </a:rPr>
              <a:t> </a:t>
            </a:r>
          </a:p>
        </p:txBody>
      </p:sp>
      <p:sp>
        <p:nvSpPr>
          <p:cNvPr id="10" name="TextBox 10"/>
          <p:cNvSpPr txBox="1"/>
          <p:nvPr/>
        </p:nvSpPr>
        <p:spPr>
          <a:xfrm>
            <a:off x="2151168" y="7672195"/>
            <a:ext cx="5353386" cy="613410"/>
          </a:xfrm>
          <a:prstGeom prst="rect">
            <a:avLst/>
          </a:prstGeom>
        </p:spPr>
        <p:txBody>
          <a:bodyPr lIns="0" tIns="0" rIns="0" bIns="0" rtlCol="0" anchor="t">
            <a:spAutoFit/>
          </a:bodyPr>
          <a:lstStyle/>
          <a:p>
            <a:pPr>
              <a:lnSpc>
                <a:spcPts val="1620"/>
              </a:lnSpc>
              <a:spcBef>
                <a:spcPct val="0"/>
              </a:spcBef>
            </a:pPr>
            <a:r>
              <a:rPr lang="en-US" sz="1500" dirty="0">
                <a:solidFill>
                  <a:srgbClr val="000000"/>
                </a:solidFill>
              </a:rPr>
              <a:t>Da 20 minuti a 40 minuti Lavoro di gruppo da 15 a 20 minuti circa, presentazione da 5 minuti circa per gruppo di lavoro, valutazione da 10 minuti circa. </a:t>
            </a:r>
          </a:p>
        </p:txBody>
      </p:sp>
      <p:sp>
        <p:nvSpPr>
          <p:cNvPr id="11" name="TextBox 11"/>
          <p:cNvSpPr txBox="1"/>
          <p:nvPr/>
        </p:nvSpPr>
        <p:spPr>
          <a:xfrm>
            <a:off x="1987561" y="8484824"/>
            <a:ext cx="6168027" cy="615553"/>
          </a:xfrm>
          <a:prstGeom prst="rect">
            <a:avLst/>
          </a:prstGeom>
        </p:spPr>
        <p:txBody>
          <a:bodyPr lIns="0" tIns="0" rIns="0" bIns="0" rtlCol="0" anchor="t">
            <a:spAutoFit/>
          </a:bodyPr>
          <a:lstStyle/>
          <a:p>
            <a:pPr marL="323850" lvl="1" indent="-161925">
              <a:lnSpc>
                <a:spcPts val="1620"/>
              </a:lnSpc>
              <a:buFont typeface="Arial"/>
              <a:buChar char="•"/>
            </a:pPr>
            <a:r>
              <a:rPr lang="en-US" sz="1500" dirty="0">
                <a:solidFill>
                  <a:srgbClr val="000000"/>
                </a:solidFill>
              </a:rPr>
              <a:t>Promuovere la discussione di concetti e campi concettuali.</a:t>
            </a:r>
          </a:p>
          <a:p>
            <a:pPr marL="323850" lvl="1" indent="-161925">
              <a:lnSpc>
                <a:spcPts val="1620"/>
              </a:lnSpc>
              <a:buFont typeface="Arial"/>
              <a:buChar char="•"/>
            </a:pPr>
            <a:r>
              <a:rPr lang="en-US" sz="1500" dirty="0">
                <a:solidFill>
                  <a:srgbClr val="000000"/>
                </a:solidFill>
              </a:rPr>
              <a:t>Stimolare i processi di scambio e comunicazione tra più persone.</a:t>
            </a:r>
          </a:p>
          <a:p>
            <a:pPr marL="323850" lvl="1" indent="-161925">
              <a:lnSpc>
                <a:spcPts val="1620"/>
              </a:lnSpc>
              <a:buFont typeface="Arial"/>
              <a:buChar char="•"/>
            </a:pPr>
            <a:r>
              <a:rPr lang="en-US" sz="1500" dirty="0">
                <a:solidFill>
                  <a:srgbClr val="000000"/>
                </a:solidFill>
              </a:rPr>
              <a:t>Chiarire e definire i concetti.</a:t>
            </a:r>
          </a:p>
        </p:txBody>
      </p:sp>
      <p:sp>
        <p:nvSpPr>
          <p:cNvPr id="12" name="TextBox 12"/>
          <p:cNvSpPr txBox="1"/>
          <p:nvPr/>
        </p:nvSpPr>
        <p:spPr>
          <a:xfrm>
            <a:off x="9482567" y="8681112"/>
            <a:ext cx="5311610" cy="413385"/>
          </a:xfrm>
          <a:prstGeom prst="rect">
            <a:avLst/>
          </a:prstGeom>
        </p:spPr>
        <p:txBody>
          <a:bodyPr lIns="0" tIns="0" rIns="0" bIns="0" rtlCol="0" anchor="t">
            <a:spAutoFit/>
          </a:bodyPr>
          <a:lstStyle/>
          <a:p>
            <a:pPr>
              <a:lnSpc>
                <a:spcPts val="1620"/>
              </a:lnSpc>
              <a:spcBef>
                <a:spcPct val="0"/>
              </a:spcBef>
            </a:pPr>
            <a:r>
              <a:rPr lang="en-US" sz="1500" dirty="0">
                <a:solidFill>
                  <a:srgbClr val="000000"/>
                </a:solidFill>
              </a:rPr>
              <a:t>Carta per lavagna a fogli mobili o altri fogli grandi (A2) per il lavoro di gruppo, penne larghe, nastro adesivo/penna o bacheca con spilli</a:t>
            </a:r>
            <a:r>
              <a:rPr lang="en-US" sz="1500" dirty="0">
                <a:solidFill>
                  <a:srgbClr val="000000"/>
                </a:solidFill>
                <a:latin typeface="Montserrat Semi-Bold"/>
              </a:rPr>
              <a:t>.</a:t>
            </a:r>
          </a:p>
        </p:txBody>
      </p:sp>
      <p:sp>
        <p:nvSpPr>
          <p:cNvPr id="13" name="TextBox 13"/>
          <p:cNvSpPr txBox="1"/>
          <p:nvPr/>
        </p:nvSpPr>
        <p:spPr>
          <a:xfrm>
            <a:off x="4643844" y="1606909"/>
            <a:ext cx="5090097" cy="346249"/>
          </a:xfrm>
          <a:prstGeom prst="rect">
            <a:avLst/>
          </a:prstGeom>
        </p:spPr>
        <p:txBody>
          <a:bodyPr wrap="square" lIns="0" tIns="0" rIns="0" bIns="0" rtlCol="0" anchor="t">
            <a:spAutoFit/>
          </a:bodyPr>
          <a:lstStyle/>
          <a:p>
            <a:pPr algn="ctr">
              <a:lnSpc>
                <a:spcPts val="2691"/>
              </a:lnSpc>
              <a:spcBef>
                <a:spcPct val="0"/>
              </a:spcBef>
            </a:pPr>
            <a:r>
              <a:rPr lang="en-US" sz="2492" dirty="0">
                <a:solidFill>
                  <a:srgbClr val="000000"/>
                </a:solidFill>
              </a:rPr>
              <a:t>Descrizione del metodo:</a:t>
            </a:r>
          </a:p>
        </p:txBody>
      </p:sp>
      <p:sp>
        <p:nvSpPr>
          <p:cNvPr id="14" name="TextBox 14"/>
          <p:cNvSpPr txBox="1"/>
          <p:nvPr/>
        </p:nvSpPr>
        <p:spPr>
          <a:xfrm>
            <a:off x="13285936" y="3710399"/>
            <a:ext cx="8739873" cy="5096973"/>
          </a:xfrm>
          <a:prstGeom prst="rect">
            <a:avLst/>
          </a:prstGeom>
        </p:spPr>
        <p:txBody>
          <a:bodyPr lIns="0" tIns="0" rIns="0" bIns="0" rtlCol="0" anchor="t">
            <a:spAutoFit/>
          </a:bodyPr>
          <a:lstStyle/>
          <a:p>
            <a:pPr>
              <a:lnSpc>
                <a:spcPts val="2100"/>
              </a:lnSpc>
              <a:spcBef>
                <a:spcPct val="0"/>
              </a:spcBef>
            </a:pPr>
            <a:r>
              <a:rPr lang="en-US" sz="1500" dirty="0">
                <a:solidFill>
                  <a:srgbClr val="000000"/>
                </a:solidFill>
              </a:rPr>
              <a:t>3. Sfondi </a:t>
            </a:r>
          </a:p>
          <a:p>
            <a:pPr>
              <a:lnSpc>
                <a:spcPts val="2100"/>
              </a:lnSpc>
              <a:spcBef>
                <a:spcPct val="0"/>
              </a:spcBef>
            </a:pPr>
            <a:endParaRPr lang="en-US" sz="1500" dirty="0">
              <a:solidFill>
                <a:srgbClr val="000000"/>
              </a:solidFill>
            </a:endParaRPr>
          </a:p>
          <a:p>
            <a:pPr>
              <a:lnSpc>
                <a:spcPts val="2100"/>
              </a:lnSpc>
              <a:spcBef>
                <a:spcPct val="0"/>
              </a:spcBef>
            </a:pPr>
            <a:r>
              <a:rPr lang="en-US" sz="1500" dirty="0">
                <a:solidFill>
                  <a:srgbClr val="000000"/>
                </a:solidFill>
              </a:rPr>
              <a:t>Ancoraggio storico degli stereotipi </a:t>
            </a:r>
          </a:p>
          <a:p>
            <a:pPr>
              <a:lnSpc>
                <a:spcPts val="2100"/>
              </a:lnSpc>
              <a:spcBef>
                <a:spcPct val="0"/>
              </a:spcBef>
            </a:pPr>
            <a:r>
              <a:rPr lang="en-US" sz="1500" dirty="0">
                <a:solidFill>
                  <a:srgbClr val="000000"/>
                </a:solidFill>
              </a:rPr>
              <a:t>nella matrice di discriminazione, che fanno parte di</a:t>
            </a:r>
          </a:p>
          <a:p>
            <a:pPr>
              <a:lnSpc>
                <a:spcPts val="2100"/>
              </a:lnSpc>
              <a:spcBef>
                <a:spcPct val="0"/>
              </a:spcBef>
            </a:pPr>
            <a:r>
              <a:rPr lang="en-US" sz="1500" dirty="0">
                <a:solidFill>
                  <a:srgbClr val="000000"/>
                </a:solidFill>
              </a:rPr>
              <a:t>forme attuali di discriminazione strutturale </a:t>
            </a:r>
          </a:p>
          <a:p>
            <a:pPr>
              <a:lnSpc>
                <a:spcPts val="2100"/>
              </a:lnSpc>
              <a:spcBef>
                <a:spcPct val="0"/>
              </a:spcBef>
            </a:pPr>
            <a:endParaRPr lang="en-US" sz="1500" dirty="0">
              <a:solidFill>
                <a:srgbClr val="000000"/>
              </a:solidFill>
            </a:endParaRPr>
          </a:p>
          <a:p>
            <a:pPr>
              <a:lnSpc>
                <a:spcPts val="2100"/>
              </a:lnSpc>
              <a:spcBef>
                <a:spcPct val="0"/>
              </a:spcBef>
            </a:pPr>
            <a:r>
              <a:rPr lang="en-US" sz="1500" dirty="0">
                <a:solidFill>
                  <a:srgbClr val="000000"/>
                </a:solidFill>
              </a:rPr>
              <a:t>Visioni del mondo a cui corrispondono concetti di verità, </a:t>
            </a:r>
          </a:p>
          <a:p>
            <a:pPr>
              <a:lnSpc>
                <a:spcPts val="2100"/>
              </a:lnSpc>
              <a:spcBef>
                <a:spcPct val="0"/>
              </a:spcBef>
            </a:pPr>
            <a:r>
              <a:rPr lang="en-US" sz="1500" dirty="0">
                <a:solidFill>
                  <a:srgbClr val="000000"/>
                </a:solidFill>
              </a:rPr>
              <a:t>I concetti di verità, unità e totalità sono</a:t>
            </a:r>
          </a:p>
          <a:p>
            <a:pPr>
              <a:lnSpc>
                <a:spcPts val="2100"/>
              </a:lnSpc>
              <a:spcBef>
                <a:spcPct val="0"/>
              </a:spcBef>
            </a:pPr>
            <a:r>
              <a:rPr lang="en-US" sz="1500" dirty="0">
                <a:solidFill>
                  <a:srgbClr val="000000"/>
                </a:solidFill>
              </a:rPr>
              <a:t>sottostante </a:t>
            </a:r>
          </a:p>
          <a:p>
            <a:pPr>
              <a:lnSpc>
                <a:spcPts val="2100"/>
              </a:lnSpc>
              <a:spcBef>
                <a:spcPct val="0"/>
              </a:spcBef>
            </a:pPr>
            <a:endParaRPr lang="en-US" sz="1500" dirty="0">
              <a:solidFill>
                <a:srgbClr val="000000"/>
              </a:solidFill>
            </a:endParaRPr>
          </a:p>
          <a:p>
            <a:pPr>
              <a:lnSpc>
                <a:spcPts val="2100"/>
              </a:lnSpc>
              <a:spcBef>
                <a:spcPct val="0"/>
              </a:spcBef>
            </a:pPr>
            <a:r>
              <a:rPr lang="en-US" sz="1500" dirty="0">
                <a:solidFill>
                  <a:srgbClr val="000000"/>
                </a:solidFill>
              </a:rPr>
              <a:t>Egemonia sociale, strutturalmente radicata </a:t>
            </a:r>
          </a:p>
          <a:p>
            <a:pPr>
              <a:lnSpc>
                <a:spcPts val="2100"/>
              </a:lnSpc>
              <a:spcBef>
                <a:spcPct val="0"/>
              </a:spcBef>
            </a:pPr>
            <a:r>
              <a:rPr lang="en-US" sz="1500" dirty="0">
                <a:solidFill>
                  <a:srgbClr val="000000"/>
                </a:solidFill>
              </a:rPr>
              <a:t>(supremazia) in un contesto di potere e di </a:t>
            </a:r>
          </a:p>
          <a:p>
            <a:pPr>
              <a:lnSpc>
                <a:spcPts val="2100"/>
              </a:lnSpc>
              <a:spcBef>
                <a:spcPct val="0"/>
              </a:spcBef>
            </a:pPr>
            <a:r>
              <a:rPr lang="en-US" sz="1500" dirty="0">
                <a:solidFill>
                  <a:srgbClr val="000000"/>
                </a:solidFill>
              </a:rPr>
              <a:t>delle relazioni di potere e di dominio come</a:t>
            </a:r>
          </a:p>
          <a:p>
            <a:pPr>
              <a:lnSpc>
                <a:spcPts val="2100"/>
              </a:lnSpc>
              <a:spcBef>
                <a:spcPct val="0"/>
              </a:spcBef>
            </a:pPr>
            <a:r>
              <a:rPr lang="en-US" sz="1500" dirty="0">
                <a:solidFill>
                  <a:srgbClr val="000000"/>
                </a:solidFill>
              </a:rPr>
              <a:t> standard e norma </a:t>
            </a:r>
          </a:p>
          <a:p>
            <a:pPr>
              <a:lnSpc>
                <a:spcPts val="2100"/>
              </a:lnSpc>
              <a:spcBef>
                <a:spcPct val="0"/>
              </a:spcBef>
            </a:pPr>
            <a:endParaRPr lang="en-US" sz="1500" dirty="0">
              <a:solidFill>
                <a:srgbClr val="000000"/>
              </a:solidFill>
            </a:endParaRPr>
          </a:p>
          <a:p>
            <a:pPr>
              <a:lnSpc>
                <a:spcPts val="2100"/>
              </a:lnSpc>
              <a:spcBef>
                <a:spcPct val="0"/>
              </a:spcBef>
            </a:pPr>
            <a:r>
              <a:rPr lang="en-US" sz="1500" dirty="0">
                <a:solidFill>
                  <a:srgbClr val="000000"/>
                </a:solidFill>
              </a:rPr>
              <a:t>Riproduzione individuale, </a:t>
            </a:r>
          </a:p>
          <a:p>
            <a:pPr>
              <a:lnSpc>
                <a:spcPts val="2100"/>
              </a:lnSpc>
              <a:spcBef>
                <a:spcPct val="0"/>
              </a:spcBef>
            </a:pPr>
            <a:r>
              <a:rPr lang="en-US" sz="1500" dirty="0">
                <a:solidFill>
                  <a:srgbClr val="000000"/>
                </a:solidFill>
              </a:rPr>
              <a:t>livello istituzionale e culturale</a:t>
            </a:r>
          </a:p>
          <a:p>
            <a:pPr>
              <a:lnSpc>
                <a:spcPts val="2100"/>
              </a:lnSpc>
              <a:spcBef>
                <a:spcPct val="0"/>
              </a:spcBef>
            </a:pPr>
            <a:endParaRPr lang="en-US" sz="1500" dirty="0">
              <a:solidFill>
                <a:srgbClr val="000000"/>
              </a:solidFill>
              <a:latin typeface="Montserrat"/>
            </a:endParaRPr>
          </a:p>
          <a:p>
            <a:pPr>
              <a:lnSpc>
                <a:spcPts val="2100"/>
              </a:lnSpc>
              <a:spcBef>
                <a:spcPct val="0"/>
              </a:spcBef>
            </a:pPr>
            <a:endParaRPr lang="en-US" sz="1500" dirty="0">
              <a:solidFill>
                <a:srgbClr val="000000"/>
              </a:solidFill>
              <a:latin typeface="Montserrat"/>
            </a:endParaRPr>
          </a:p>
        </p:txBody>
      </p:sp>
      <p:sp>
        <p:nvSpPr>
          <p:cNvPr id="15" name="TextBox 15"/>
          <p:cNvSpPr txBox="1"/>
          <p:nvPr/>
        </p:nvSpPr>
        <p:spPr>
          <a:xfrm>
            <a:off x="1385482" y="3730817"/>
            <a:ext cx="6229529" cy="3724275"/>
          </a:xfrm>
          <a:prstGeom prst="rect">
            <a:avLst/>
          </a:prstGeom>
        </p:spPr>
        <p:txBody>
          <a:bodyPr lIns="0" tIns="0" rIns="0" bIns="0" rtlCol="0" anchor="t">
            <a:spAutoFit/>
          </a:bodyPr>
          <a:lstStyle/>
          <a:p>
            <a:pPr algn="just">
              <a:lnSpc>
                <a:spcPts val="2100"/>
              </a:lnSpc>
            </a:pPr>
            <a:r>
              <a:rPr lang="en-US" sz="1500" dirty="0">
                <a:solidFill>
                  <a:srgbClr val="000000"/>
                </a:solidFill>
              </a:rPr>
              <a:t>1. Meccanismi e pratiche di discriminazione strutturale </a:t>
            </a:r>
          </a:p>
          <a:p>
            <a:pPr algn="just">
              <a:lnSpc>
                <a:spcPts val="2100"/>
              </a:lnSpc>
            </a:pPr>
            <a:endParaRPr lang="en-US" sz="1500" dirty="0">
              <a:solidFill>
                <a:srgbClr val="000000"/>
              </a:solidFill>
            </a:endParaRPr>
          </a:p>
          <a:p>
            <a:pPr marL="323850" lvl="1" indent="-161925" algn="just">
              <a:lnSpc>
                <a:spcPts val="2100"/>
              </a:lnSpc>
              <a:buFont typeface="Arial"/>
              <a:buChar char="•"/>
            </a:pPr>
            <a:r>
              <a:rPr lang="en-US" sz="1500" dirty="0">
                <a:solidFill>
                  <a:srgbClr val="000000"/>
                </a:solidFill>
              </a:rPr>
              <a:t>Rendere le persone "altre" per mezzo di stereotipi (Othering) </a:t>
            </a:r>
          </a:p>
          <a:p>
            <a:pPr marL="323850" lvl="1" indent="-161925" algn="just">
              <a:lnSpc>
                <a:spcPts val="2100"/>
              </a:lnSpc>
              <a:buFont typeface="Arial"/>
              <a:buChar char="•"/>
            </a:pPr>
            <a:r>
              <a:rPr lang="en-US" sz="1500" dirty="0">
                <a:solidFill>
                  <a:srgbClr val="000000"/>
                </a:solidFill>
              </a:rPr>
              <a:t>Attribuzione dell'identità </a:t>
            </a:r>
          </a:p>
          <a:p>
            <a:pPr marL="323850" lvl="1" indent="-161925" algn="just">
              <a:lnSpc>
                <a:spcPts val="2100"/>
              </a:lnSpc>
              <a:buFont typeface="Arial"/>
              <a:buChar char="•"/>
            </a:pPr>
            <a:r>
              <a:rPr lang="en-US" sz="1500" dirty="0">
                <a:solidFill>
                  <a:srgbClr val="000000"/>
                </a:solidFill>
              </a:rPr>
              <a:t>Svalutazioni </a:t>
            </a:r>
          </a:p>
          <a:p>
            <a:pPr marL="323850" lvl="1" indent="-161925" algn="just">
              <a:lnSpc>
                <a:spcPts val="2100"/>
              </a:lnSpc>
              <a:buFont typeface="Arial"/>
              <a:buChar char="•"/>
            </a:pPr>
            <a:r>
              <a:rPr lang="en-US" sz="1500" dirty="0">
                <a:solidFill>
                  <a:srgbClr val="000000"/>
                </a:solidFill>
              </a:rPr>
              <a:t>Disprezzo </a:t>
            </a:r>
          </a:p>
          <a:p>
            <a:pPr marL="323850" lvl="1" indent="-161925" algn="just">
              <a:lnSpc>
                <a:spcPts val="2100"/>
              </a:lnSpc>
              <a:buFont typeface="Arial"/>
              <a:buChar char="•"/>
            </a:pPr>
            <a:r>
              <a:rPr lang="en-US" sz="1500" dirty="0">
                <a:solidFill>
                  <a:srgbClr val="000000"/>
                </a:solidFill>
              </a:rPr>
              <a:t>Controllo </a:t>
            </a:r>
          </a:p>
          <a:p>
            <a:pPr marL="323850" lvl="1" indent="-161925" algn="just">
              <a:lnSpc>
                <a:spcPts val="2100"/>
              </a:lnSpc>
              <a:buFont typeface="Arial"/>
              <a:buChar char="•"/>
            </a:pPr>
            <a:r>
              <a:rPr lang="en-US" sz="1500" dirty="0" err="1">
                <a:solidFill>
                  <a:srgbClr val="000000"/>
                </a:solidFill>
              </a:rPr>
              <a:t>Stigmatizzazione </a:t>
            </a:r>
          </a:p>
          <a:p>
            <a:pPr marL="323850" lvl="1" indent="-161925" algn="just">
              <a:lnSpc>
                <a:spcPts val="2100"/>
              </a:lnSpc>
              <a:buFont typeface="Arial"/>
              <a:buChar char="•"/>
            </a:pPr>
            <a:r>
              <a:rPr lang="en-US" sz="1500" dirty="0">
                <a:solidFill>
                  <a:srgbClr val="000000"/>
                </a:solidFill>
              </a:rPr>
              <a:t>Insulti </a:t>
            </a:r>
          </a:p>
          <a:p>
            <a:pPr marL="323850" lvl="1" indent="-161925" algn="just">
              <a:lnSpc>
                <a:spcPts val="2100"/>
              </a:lnSpc>
              <a:buFont typeface="Arial"/>
              <a:buChar char="•"/>
            </a:pPr>
            <a:r>
              <a:rPr lang="en-US" sz="1500" dirty="0">
                <a:solidFill>
                  <a:srgbClr val="000000"/>
                </a:solidFill>
              </a:rPr>
              <a:t>Discriminazione</a:t>
            </a:r>
          </a:p>
          <a:p>
            <a:pPr marL="323850" lvl="1" indent="-161925" algn="just">
              <a:lnSpc>
                <a:spcPts val="2100"/>
              </a:lnSpc>
              <a:buFont typeface="Arial"/>
              <a:buChar char="•"/>
            </a:pPr>
            <a:r>
              <a:rPr lang="en-US" sz="1500" dirty="0">
                <a:solidFill>
                  <a:srgbClr val="000000"/>
                </a:solidFill>
              </a:rPr>
              <a:t>Uso della violenza </a:t>
            </a:r>
          </a:p>
          <a:p>
            <a:pPr marL="323850" lvl="1" indent="-161925" algn="just">
              <a:lnSpc>
                <a:spcPts val="2100"/>
              </a:lnSpc>
              <a:buFont typeface="Arial"/>
              <a:buChar char="•"/>
            </a:pPr>
            <a:r>
              <a:rPr lang="en-US" sz="1500" dirty="0">
                <a:solidFill>
                  <a:srgbClr val="000000"/>
                </a:solidFill>
              </a:rPr>
              <a:t>Mancanza di rispetto nei confronti dell'individuo </a:t>
            </a:r>
          </a:p>
          <a:p>
            <a:pPr marL="323850" lvl="1" indent="-161925" algn="just">
              <a:lnSpc>
                <a:spcPts val="2100"/>
              </a:lnSpc>
              <a:buFont typeface="Arial"/>
              <a:buChar char="•"/>
            </a:pPr>
            <a:r>
              <a:rPr lang="en-US" sz="1500" dirty="0">
                <a:solidFill>
                  <a:srgbClr val="000000"/>
                </a:solidFill>
              </a:rPr>
              <a:t>Uso della coercizione </a:t>
            </a:r>
          </a:p>
          <a:p>
            <a:pPr algn="just">
              <a:lnSpc>
                <a:spcPts val="2100"/>
              </a:lnSpc>
            </a:pPr>
            <a:endParaRPr lang="en-US" sz="1500" dirty="0">
              <a:solidFill>
                <a:srgbClr val="000000"/>
              </a:solidFill>
              <a:latin typeface="Montserrat" panose="00000500000000000000" pitchFamily="2" charset="0"/>
            </a:endParaRPr>
          </a:p>
        </p:txBody>
      </p:sp>
      <p:sp>
        <p:nvSpPr>
          <p:cNvPr id="16" name="TextBox 16"/>
          <p:cNvSpPr txBox="1"/>
          <p:nvPr/>
        </p:nvSpPr>
        <p:spPr>
          <a:xfrm>
            <a:off x="7204329" y="3730817"/>
            <a:ext cx="4451826" cy="2137893"/>
          </a:xfrm>
          <a:prstGeom prst="rect">
            <a:avLst/>
          </a:prstGeom>
        </p:spPr>
        <p:txBody>
          <a:bodyPr lIns="0" tIns="0" rIns="0" bIns="0" rtlCol="0" anchor="t">
            <a:spAutoFit/>
          </a:bodyPr>
          <a:lstStyle/>
          <a:p>
            <a:pPr>
              <a:lnSpc>
                <a:spcPts val="2100"/>
              </a:lnSpc>
              <a:spcBef>
                <a:spcPct val="0"/>
              </a:spcBef>
            </a:pPr>
            <a:r>
              <a:rPr lang="en-US" sz="1500" dirty="0">
                <a:solidFill>
                  <a:srgbClr val="000000"/>
                </a:solidFill>
              </a:rPr>
              <a:t>2. Funzioni di queste pratiche </a:t>
            </a:r>
          </a:p>
          <a:p>
            <a:pPr>
              <a:lnSpc>
                <a:spcPts val="2100"/>
              </a:lnSpc>
              <a:spcBef>
                <a:spcPct val="0"/>
              </a:spcBef>
            </a:pPr>
            <a:endParaRPr lang="en-US" sz="1500" dirty="0">
              <a:solidFill>
                <a:srgbClr val="000000"/>
              </a:solidFill>
            </a:endParaRPr>
          </a:p>
          <a:p>
            <a:pPr marL="323860" lvl="1" indent="-161930">
              <a:lnSpc>
                <a:spcPts val="2100"/>
              </a:lnSpc>
              <a:buFont typeface="Arial"/>
              <a:buChar char="•"/>
            </a:pPr>
            <a:r>
              <a:rPr lang="en-US" sz="1500" dirty="0">
                <a:solidFill>
                  <a:srgbClr val="000000"/>
                </a:solidFill>
              </a:rPr>
              <a:t>Mantenere i propri privilegi </a:t>
            </a:r>
          </a:p>
          <a:p>
            <a:pPr marL="323860" lvl="1" indent="-161930">
              <a:lnSpc>
                <a:spcPts val="2100"/>
              </a:lnSpc>
              <a:buFont typeface="Arial"/>
              <a:buChar char="•"/>
            </a:pPr>
            <a:r>
              <a:rPr lang="en-US" sz="1500" dirty="0" err="1">
                <a:solidFill>
                  <a:srgbClr val="000000"/>
                </a:solidFill>
              </a:rPr>
              <a:t>Legittimazione </a:t>
            </a:r>
            <a:r>
              <a:rPr lang="en-US" sz="1500" dirty="0">
                <a:solidFill>
                  <a:srgbClr val="000000"/>
                </a:solidFill>
              </a:rPr>
              <a:t>delle posizioni sociali </a:t>
            </a:r>
          </a:p>
          <a:p>
            <a:pPr marL="323860" lvl="1" indent="-161930">
              <a:lnSpc>
                <a:spcPts val="2100"/>
              </a:lnSpc>
              <a:buFont typeface="Arial"/>
              <a:buChar char="•"/>
            </a:pPr>
            <a:r>
              <a:rPr lang="en-US" sz="1500" dirty="0">
                <a:solidFill>
                  <a:srgbClr val="000000"/>
                </a:solidFill>
              </a:rPr>
              <a:t>Consolidamento della propria identità </a:t>
            </a:r>
          </a:p>
          <a:p>
            <a:pPr marL="323860" lvl="1" indent="-161930">
              <a:lnSpc>
                <a:spcPts val="2100"/>
              </a:lnSpc>
              <a:buFont typeface="Arial"/>
              <a:buChar char="•"/>
            </a:pPr>
            <a:r>
              <a:rPr lang="en-US" sz="1500" dirty="0">
                <a:solidFill>
                  <a:srgbClr val="000000"/>
                </a:solidFill>
              </a:rPr>
              <a:t>Stabilimento di norme sociali e nazionali</a:t>
            </a:r>
          </a:p>
          <a:p>
            <a:pPr>
              <a:lnSpc>
                <a:spcPts val="2100"/>
              </a:lnSpc>
            </a:pPr>
            <a:r>
              <a:rPr lang="en-US" sz="1500" dirty="0">
                <a:solidFill>
                  <a:srgbClr val="000000"/>
                </a:solidFill>
              </a:rPr>
              <a:t>      e l'omogeneità specifica del gruppo </a:t>
            </a:r>
          </a:p>
          <a:p>
            <a:pPr marL="323860" lvl="1" indent="-161930">
              <a:lnSpc>
                <a:spcPts val="2100"/>
              </a:lnSpc>
              <a:buFont typeface="Arial"/>
              <a:buChar char="•"/>
            </a:pPr>
            <a:r>
              <a:rPr lang="en-US" sz="1500" dirty="0">
                <a:solidFill>
                  <a:srgbClr val="000000"/>
                </a:solidFill>
              </a:rPr>
              <a:t>Mantenimento di una distribuzione ineguale delle risorse  </a:t>
            </a:r>
          </a:p>
        </p:txBody>
      </p:sp>
      <p:sp>
        <p:nvSpPr>
          <p:cNvPr id="17" name="TextBox 17"/>
          <p:cNvSpPr txBox="1"/>
          <p:nvPr/>
        </p:nvSpPr>
        <p:spPr>
          <a:xfrm>
            <a:off x="3741728" y="2447937"/>
            <a:ext cx="8124947" cy="788101"/>
          </a:xfrm>
          <a:prstGeom prst="rect">
            <a:avLst/>
          </a:prstGeom>
        </p:spPr>
        <p:txBody>
          <a:bodyPr lIns="0" tIns="0" rIns="0" bIns="0" rtlCol="0" anchor="t">
            <a:spAutoFit/>
          </a:bodyPr>
          <a:lstStyle/>
          <a:p>
            <a:pPr>
              <a:lnSpc>
                <a:spcPts val="2100"/>
              </a:lnSpc>
              <a:spcBef>
                <a:spcPct val="0"/>
              </a:spcBef>
            </a:pPr>
            <a:r>
              <a:rPr lang="en-US" sz="1500" dirty="0">
                <a:solidFill>
                  <a:srgbClr val="000000"/>
                </a:solidFill>
              </a:rPr>
              <a:t>Durante questo esercizio, i partecipanti affrontano i meccanismi, le pratiche, le funzioni e le conseguenze della discriminazione strutturale. A tal fine, viene consegnato e discusso un foglio di lavoro che contiene i seguenti punti: </a:t>
            </a:r>
          </a:p>
        </p:txBody>
      </p:sp>
      <p:sp>
        <p:nvSpPr>
          <p:cNvPr id="18" name="TextBox 18"/>
          <p:cNvSpPr txBox="1"/>
          <p:nvPr/>
        </p:nvSpPr>
        <p:spPr>
          <a:xfrm>
            <a:off x="11970192" y="2035235"/>
            <a:ext cx="2470254" cy="858120"/>
          </a:xfrm>
          <a:prstGeom prst="rect">
            <a:avLst/>
          </a:prstGeom>
        </p:spPr>
        <p:txBody>
          <a:bodyPr lIns="0" tIns="0" rIns="0" bIns="0" rtlCol="0" anchor="t">
            <a:spAutoFit/>
          </a:bodyPr>
          <a:lstStyle/>
          <a:p>
            <a:pPr>
              <a:lnSpc>
                <a:spcPts val="1680"/>
              </a:lnSpc>
              <a:spcBef>
                <a:spcPct val="0"/>
              </a:spcBef>
            </a:pPr>
            <a:r>
              <a:rPr lang="en-US" sz="1200" dirty="0">
                <a:solidFill>
                  <a:srgbClr val="000000"/>
                </a:solidFill>
              </a:rPr>
              <a:t>Ai partecipanti viene poi chiesto di trovare esempi concreti dei singoli punti, da presentare all'intero gruppo.</a:t>
            </a:r>
          </a:p>
        </p:txBody>
      </p:sp>
      <p:sp>
        <p:nvSpPr>
          <p:cNvPr id="20" name="TextBox 20"/>
          <p:cNvSpPr txBox="1"/>
          <p:nvPr/>
        </p:nvSpPr>
        <p:spPr>
          <a:xfrm>
            <a:off x="838200" y="9490005"/>
            <a:ext cx="10653204" cy="637547"/>
          </a:xfrm>
          <a:prstGeom prst="rect">
            <a:avLst/>
          </a:prstGeom>
        </p:spPr>
        <p:txBody>
          <a:bodyPr wrap="square" lIns="0" tIns="0" rIns="0" bIns="0" rtlCol="0" anchor="t">
            <a:spAutoFit/>
          </a:bodyPr>
          <a:lstStyle/>
          <a:p>
            <a:pPr>
              <a:lnSpc>
                <a:spcPts val="1680"/>
              </a:lnSpc>
              <a:spcBef>
                <a:spcPct val="0"/>
              </a:spcBef>
            </a:pPr>
            <a:r>
              <a:rPr lang="en-US" sz="900" dirty="0">
                <a:solidFill>
                  <a:srgbClr val="000000"/>
                </a:solidFill>
              </a:rPr>
              <a:t>Leah Carola </a:t>
            </a:r>
            <a:r>
              <a:rPr lang="en-US" sz="900" dirty="0" err="1">
                <a:solidFill>
                  <a:srgbClr val="000000"/>
                </a:solidFill>
              </a:rPr>
              <a:t>Czollek </a:t>
            </a:r>
            <a:r>
              <a:rPr lang="en-US" sz="900" dirty="0">
                <a:solidFill>
                  <a:srgbClr val="000000"/>
                </a:solidFill>
              </a:rPr>
              <a:t>et al., </a:t>
            </a:r>
            <a:r>
              <a:rPr lang="en-US" sz="900" dirty="0" err="1">
                <a:solidFill>
                  <a:srgbClr val="000000"/>
                </a:solidFill>
              </a:rPr>
              <a:t>Praxishandbuch</a:t>
            </a:r>
            <a:endParaRPr lang="en-US" sz="900" dirty="0">
              <a:solidFill>
                <a:srgbClr val="000000"/>
              </a:solidFill>
            </a:endParaRPr>
          </a:p>
          <a:p>
            <a:pPr>
              <a:lnSpc>
                <a:spcPts val="1680"/>
              </a:lnSpc>
              <a:spcBef>
                <a:spcPct val="0"/>
              </a:spcBef>
            </a:pPr>
            <a:r>
              <a:rPr lang="en-US" sz="900" dirty="0">
                <a:solidFill>
                  <a:srgbClr val="000000"/>
                </a:solidFill>
              </a:rPr>
              <a:t>Giustizia sociale e diversità </a:t>
            </a:r>
            <a:r>
              <a:rPr lang="en-US" sz="900" dirty="0" err="1">
                <a:solidFill>
                  <a:srgbClr val="000000"/>
                </a:solidFill>
              </a:rPr>
              <a:t>Teorie</a:t>
            </a:r>
            <a:r>
              <a:rPr lang="en-US" sz="900" dirty="0">
                <a:solidFill>
                  <a:srgbClr val="000000"/>
                </a:solidFill>
              </a:rPr>
              <a:t>, formazione, </a:t>
            </a:r>
            <a:r>
              <a:rPr lang="en-US" sz="900" dirty="0" err="1">
                <a:solidFill>
                  <a:srgbClr val="000000"/>
                </a:solidFill>
              </a:rPr>
              <a:t>metodi</a:t>
            </a:r>
            <a:r>
              <a:rPr lang="en-US" sz="900" dirty="0">
                <a:solidFill>
                  <a:srgbClr val="000000"/>
                </a:solidFill>
              </a:rPr>
              <a:t>, </a:t>
            </a:r>
            <a:r>
              <a:rPr lang="en-US" sz="900" dirty="0" err="1">
                <a:solidFill>
                  <a:srgbClr val="000000"/>
                </a:solidFill>
              </a:rPr>
              <a:t>esperienze</a:t>
            </a:r>
            <a:endParaRPr lang="en-US" sz="900" dirty="0">
              <a:solidFill>
                <a:srgbClr val="000000"/>
              </a:solidFill>
            </a:endParaRPr>
          </a:p>
          <a:p>
            <a:pPr>
              <a:lnSpc>
                <a:spcPts val="1680"/>
              </a:lnSpc>
              <a:spcBef>
                <a:spcPct val="0"/>
              </a:spcBef>
            </a:pPr>
            <a:r>
              <a:rPr lang="en-US" sz="900" dirty="0">
                <a:solidFill>
                  <a:srgbClr val="000000"/>
                </a:solidFill>
              </a:rPr>
              <a:t>2., </a:t>
            </a:r>
            <a:r>
              <a:rPr lang="en-US" sz="900" dirty="0" err="1">
                <a:solidFill>
                  <a:srgbClr val="000000"/>
                </a:solidFill>
              </a:rPr>
              <a:t>vollständig überarbeitete </a:t>
            </a:r>
            <a:r>
              <a:rPr lang="en-US" sz="900" dirty="0">
                <a:solidFill>
                  <a:srgbClr val="000000"/>
                </a:solidFill>
              </a:rPr>
              <a:t>und </a:t>
            </a:r>
            <a:r>
              <a:rPr lang="en-US" sz="900" dirty="0" err="1">
                <a:solidFill>
                  <a:srgbClr val="000000"/>
                </a:solidFill>
              </a:rPr>
              <a:t>erweiterte Auflage</a:t>
            </a:r>
            <a:r>
              <a:rPr lang="en-US" sz="900" dirty="0">
                <a:solidFill>
                  <a:srgbClr val="000000"/>
                </a:solidFill>
              </a:rPr>
              <a:t>, 2019 </a:t>
            </a:r>
            <a:r>
              <a:rPr lang="en-US" sz="900" dirty="0" err="1">
                <a:solidFill>
                  <a:srgbClr val="000000"/>
                </a:solidFill>
              </a:rPr>
              <a:t>Beltz Juventa</a:t>
            </a:r>
            <a:r>
              <a:rPr lang="en-US" sz="900" dirty="0">
                <a:solidFill>
                  <a:srgbClr val="000000"/>
                </a:solidFill>
              </a:rPr>
              <a:t>, Pagina 69</a:t>
            </a:r>
          </a:p>
        </p:txBody>
      </p:sp>
      <p:cxnSp>
        <p:nvCxnSpPr>
          <p:cNvPr id="21" name="Straight Connector 20">
            <a:extLst>
              <a:ext uri="{FF2B5EF4-FFF2-40B4-BE49-F238E27FC236}">
                <a16:creationId xmlns:a16="http://schemas.microsoft.com/office/drawing/2014/main" id="{114411A3-B8F9-CD6A-EE9D-A273564BE3E0}"/>
              </a:ext>
            </a:extLst>
          </p:cNvPr>
          <p:cNvCxnSpPr>
            <a:cxnSpLocks/>
          </p:cNvCxnSpPr>
          <p:nvPr/>
        </p:nvCxnSpPr>
        <p:spPr>
          <a:xfrm>
            <a:off x="381000" y="571500"/>
            <a:ext cx="0" cy="8991600"/>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963030F1-9182-A067-8D07-B4047F78C56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4401803" y="8210313"/>
            <a:ext cx="3886197" cy="2076687"/>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2072" y="417043"/>
            <a:ext cx="13482129" cy="443198"/>
          </a:xfrm>
          <a:prstGeom prst="rect">
            <a:avLst/>
          </a:prstGeom>
        </p:spPr>
        <p:txBody>
          <a:bodyPr wrap="square" lIns="0" tIns="0" rIns="0" bIns="0" rtlCol="0" anchor="t">
            <a:spAutoFit/>
          </a:bodyPr>
          <a:lstStyle/>
          <a:p>
            <a:pPr>
              <a:lnSpc>
                <a:spcPts val="3190"/>
              </a:lnSpc>
            </a:pPr>
            <a:r>
              <a:rPr lang="en-US" sz="4000" dirty="0">
                <a:solidFill>
                  <a:srgbClr val="0C45A6"/>
                </a:solidFill>
              </a:rPr>
              <a:t>METODO: SVILUPPO DI AUSILI PER LA COMUNICAZIONE </a:t>
            </a:r>
          </a:p>
        </p:txBody>
      </p:sp>
      <p:sp>
        <p:nvSpPr>
          <p:cNvPr id="3" name="TextBox 3"/>
          <p:cNvSpPr txBox="1"/>
          <p:nvPr/>
        </p:nvSpPr>
        <p:spPr>
          <a:xfrm>
            <a:off x="1247511" y="2043576"/>
            <a:ext cx="2162461" cy="228332"/>
          </a:xfrm>
          <a:prstGeom prst="rect">
            <a:avLst/>
          </a:prstGeom>
        </p:spPr>
        <p:txBody>
          <a:bodyPr wrap="square" lIns="0" tIns="0" rIns="0" bIns="0" rtlCol="0" anchor="t">
            <a:spAutoFit/>
          </a:bodyPr>
          <a:lstStyle/>
          <a:p>
            <a:pPr algn="ctr">
              <a:lnSpc>
                <a:spcPts val="1620"/>
              </a:lnSpc>
              <a:spcBef>
                <a:spcPct val="0"/>
              </a:spcBef>
            </a:pPr>
            <a:r>
              <a:rPr lang="en-US" sz="2200" dirty="0">
                <a:solidFill>
                  <a:srgbClr val="000000"/>
                </a:solidFill>
              </a:rPr>
              <a:t>3-30 Persone </a:t>
            </a:r>
          </a:p>
        </p:txBody>
      </p:sp>
      <p:sp>
        <p:nvSpPr>
          <p:cNvPr id="4" name="TextBox 4"/>
          <p:cNvSpPr txBox="1"/>
          <p:nvPr/>
        </p:nvSpPr>
        <p:spPr>
          <a:xfrm>
            <a:off x="3573035" y="4729512"/>
            <a:ext cx="68264" cy="270915"/>
          </a:xfrm>
          <a:prstGeom prst="rect">
            <a:avLst/>
          </a:prstGeom>
        </p:spPr>
        <p:txBody>
          <a:bodyPr lIns="0" tIns="0" rIns="0" bIns="0" rtlCol="0" anchor="t">
            <a:spAutoFit/>
          </a:bodyPr>
          <a:lstStyle/>
          <a:p>
            <a:pPr algn="ctr">
              <a:lnSpc>
                <a:spcPts val="2153"/>
              </a:lnSpc>
              <a:spcBef>
                <a:spcPct val="0"/>
              </a:spcBef>
            </a:pPr>
            <a:r>
              <a:rPr lang="en-US" sz="1994">
                <a:solidFill>
                  <a:srgbClr val="000000"/>
                </a:solidFill>
                <a:latin typeface="Montserrat Bold"/>
              </a:rPr>
              <a:t> </a:t>
            </a:r>
          </a:p>
        </p:txBody>
      </p:sp>
      <p:sp>
        <p:nvSpPr>
          <p:cNvPr id="5" name="TextBox 5"/>
          <p:cNvSpPr txBox="1"/>
          <p:nvPr/>
        </p:nvSpPr>
        <p:spPr>
          <a:xfrm>
            <a:off x="1552782" y="2872686"/>
            <a:ext cx="5854704" cy="338554"/>
          </a:xfrm>
          <a:prstGeom prst="rect">
            <a:avLst/>
          </a:prstGeom>
        </p:spPr>
        <p:txBody>
          <a:bodyPr lIns="0" tIns="0" rIns="0" bIns="0" rtlCol="0" anchor="t">
            <a:spAutoFit/>
          </a:bodyPr>
          <a:lstStyle/>
          <a:p>
            <a:pPr>
              <a:spcBef>
                <a:spcPct val="0"/>
              </a:spcBef>
            </a:pPr>
            <a:r>
              <a:rPr lang="en-US" sz="2200" dirty="0">
                <a:solidFill>
                  <a:srgbClr val="000000"/>
                </a:solidFill>
              </a:rPr>
              <a:t>20 minuti insieme a tutto il gruppo</a:t>
            </a:r>
          </a:p>
        </p:txBody>
      </p:sp>
      <p:sp>
        <p:nvSpPr>
          <p:cNvPr id="6" name="TextBox 6"/>
          <p:cNvSpPr txBox="1"/>
          <p:nvPr/>
        </p:nvSpPr>
        <p:spPr>
          <a:xfrm>
            <a:off x="1552782" y="4003314"/>
            <a:ext cx="5000525" cy="2708434"/>
          </a:xfrm>
          <a:prstGeom prst="rect">
            <a:avLst/>
          </a:prstGeom>
        </p:spPr>
        <p:txBody>
          <a:bodyPr lIns="0" tIns="0" rIns="0" bIns="0" rtlCol="0" anchor="t">
            <a:spAutoFit/>
          </a:bodyPr>
          <a:lstStyle/>
          <a:p>
            <a:pPr marL="323850" lvl="1" indent="-161925">
              <a:buFont typeface="Arial"/>
              <a:buChar char="•"/>
            </a:pPr>
            <a:r>
              <a:rPr lang="en-US" sz="2200" dirty="0">
                <a:solidFill>
                  <a:srgbClr val="000000"/>
                </a:solidFill>
              </a:rPr>
              <a:t>Sviluppo partecipativo della formazione</a:t>
            </a:r>
          </a:p>
          <a:p>
            <a:pPr marL="323850" lvl="1" indent="-161925">
              <a:buFont typeface="Arial"/>
              <a:buChar char="•"/>
            </a:pPr>
            <a:r>
              <a:rPr lang="en-US" sz="2200" dirty="0">
                <a:solidFill>
                  <a:srgbClr val="000000"/>
                </a:solidFill>
              </a:rPr>
              <a:t>Creare un'atmosfera rilassata in cui tutti possano parlare apertamente.</a:t>
            </a:r>
          </a:p>
          <a:p>
            <a:pPr marL="323850" lvl="1" indent="-161925">
              <a:buFont typeface="Arial"/>
              <a:buChar char="•"/>
            </a:pPr>
            <a:r>
              <a:rPr lang="en-US" sz="2200" dirty="0">
                <a:solidFill>
                  <a:srgbClr val="000000"/>
                </a:solidFill>
              </a:rPr>
              <a:t>Discussione sui confini </a:t>
            </a:r>
          </a:p>
          <a:p>
            <a:pPr marL="323850" lvl="1" indent="-161925">
              <a:buFont typeface="Arial"/>
              <a:buChar char="•"/>
            </a:pPr>
            <a:r>
              <a:rPr lang="en-US" sz="2200" dirty="0">
                <a:solidFill>
                  <a:srgbClr val="000000"/>
                </a:solidFill>
              </a:rPr>
              <a:t>Aiutare a comprendere la comunicazione non discriminatoria e l'empowerment  </a:t>
            </a:r>
          </a:p>
        </p:txBody>
      </p:sp>
      <p:sp>
        <p:nvSpPr>
          <p:cNvPr id="7" name="TextBox 7"/>
          <p:cNvSpPr txBox="1"/>
          <p:nvPr/>
        </p:nvSpPr>
        <p:spPr>
          <a:xfrm>
            <a:off x="1552782" y="7128559"/>
            <a:ext cx="5281829" cy="677108"/>
          </a:xfrm>
          <a:prstGeom prst="rect">
            <a:avLst/>
          </a:prstGeom>
        </p:spPr>
        <p:txBody>
          <a:bodyPr lIns="0" tIns="0" rIns="0" bIns="0" rtlCol="0" anchor="t">
            <a:spAutoFit/>
          </a:bodyPr>
          <a:lstStyle/>
          <a:p>
            <a:pPr>
              <a:spcBef>
                <a:spcPct val="0"/>
              </a:spcBef>
            </a:pPr>
            <a:r>
              <a:rPr lang="en-US" sz="2200" dirty="0">
                <a:solidFill>
                  <a:srgbClr val="000000"/>
                </a:solidFill>
              </a:rPr>
              <a:t>Carta per lavagna a fogli mobili o altra carta grande (A2), penne larghe, nastro adesivo/penna o lavagna con spilli.</a:t>
            </a:r>
          </a:p>
        </p:txBody>
      </p:sp>
      <p:sp>
        <p:nvSpPr>
          <p:cNvPr id="8" name="TextBox 8"/>
          <p:cNvSpPr txBox="1"/>
          <p:nvPr/>
        </p:nvSpPr>
        <p:spPr>
          <a:xfrm>
            <a:off x="7265278" y="1145923"/>
            <a:ext cx="4545722" cy="346249"/>
          </a:xfrm>
          <a:prstGeom prst="rect">
            <a:avLst/>
          </a:prstGeom>
        </p:spPr>
        <p:txBody>
          <a:bodyPr wrap="square" lIns="0" tIns="0" rIns="0" bIns="0" rtlCol="0" anchor="t">
            <a:spAutoFit/>
          </a:bodyPr>
          <a:lstStyle/>
          <a:p>
            <a:pPr algn="ctr">
              <a:lnSpc>
                <a:spcPts val="2691"/>
              </a:lnSpc>
              <a:spcBef>
                <a:spcPct val="0"/>
              </a:spcBef>
            </a:pPr>
            <a:r>
              <a:rPr lang="en-US" sz="2492" dirty="0">
                <a:solidFill>
                  <a:srgbClr val="000000"/>
                </a:solidFill>
              </a:rPr>
              <a:t>Descrizione del metodo:</a:t>
            </a:r>
          </a:p>
        </p:txBody>
      </p:sp>
      <p:pic>
        <p:nvPicPr>
          <p:cNvPr id="9" name="Picture 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75308" y="1915093"/>
            <a:ext cx="644826" cy="394956"/>
          </a:xfrm>
          <a:prstGeom prst="rect">
            <a:avLst/>
          </a:prstGeom>
        </p:spPr>
      </p:pic>
      <p:pic>
        <p:nvPicPr>
          <p:cNvPr id="10" name="Picture 1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55981" y="2824063"/>
            <a:ext cx="581467" cy="581467"/>
          </a:xfrm>
          <a:prstGeom prst="rect">
            <a:avLst/>
          </a:prstGeom>
        </p:spPr>
      </p:pic>
      <p:pic>
        <p:nvPicPr>
          <p:cNvPr id="11"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37853" y="3891828"/>
            <a:ext cx="711653" cy="571924"/>
          </a:xfrm>
          <a:prstGeom prst="rect">
            <a:avLst/>
          </a:prstGeom>
        </p:spPr>
      </p:pic>
      <p:pic>
        <p:nvPicPr>
          <p:cNvPr id="12" name="Picture 1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847778" y="6881471"/>
            <a:ext cx="499885" cy="714122"/>
          </a:xfrm>
          <a:prstGeom prst="rect">
            <a:avLst/>
          </a:prstGeom>
        </p:spPr>
      </p:pic>
      <p:sp>
        <p:nvSpPr>
          <p:cNvPr id="14" name="TextBox 14"/>
          <p:cNvSpPr txBox="1"/>
          <p:nvPr/>
        </p:nvSpPr>
        <p:spPr>
          <a:xfrm>
            <a:off x="7265278" y="1819799"/>
            <a:ext cx="9221849" cy="7181453"/>
          </a:xfrm>
          <a:prstGeom prst="rect">
            <a:avLst/>
          </a:prstGeom>
        </p:spPr>
        <p:txBody>
          <a:bodyPr lIns="0" tIns="0" rIns="0" bIns="0" rtlCol="0" anchor="t">
            <a:spAutoFit/>
          </a:bodyPr>
          <a:lstStyle/>
          <a:p>
            <a:pPr algn="just">
              <a:lnSpc>
                <a:spcPts val="2049"/>
              </a:lnSpc>
            </a:pPr>
            <a:r>
              <a:rPr lang="en-US" dirty="0">
                <a:solidFill>
                  <a:srgbClr val="000000"/>
                </a:solidFill>
              </a:rPr>
              <a:t>Lavorate insieme per sviluppare i criteri di un buon clima di discussione. Il moderatore deve dare suggerimenti che i partecipanti possono poi ampliare. </a:t>
            </a:r>
          </a:p>
          <a:p>
            <a:pPr algn="just">
              <a:lnSpc>
                <a:spcPts val="2049"/>
              </a:lnSpc>
            </a:pPr>
            <a:r>
              <a:rPr lang="en-US" dirty="0">
                <a:solidFill>
                  <a:srgbClr val="000000"/>
                </a:solidFill>
              </a:rPr>
              <a:t>Si possono elencare, ad esempio, i seguenti suggerimenti: </a:t>
            </a:r>
          </a:p>
          <a:p>
            <a:pPr algn="just">
              <a:lnSpc>
                <a:spcPts val="2049"/>
              </a:lnSpc>
            </a:pPr>
            <a:endParaRPr lang="en-US" dirty="0">
              <a:solidFill>
                <a:srgbClr val="000000"/>
              </a:solidFill>
            </a:endParaRPr>
          </a:p>
          <a:p>
            <a:pPr marL="316020" lvl="1" indent="-158010" algn="just">
              <a:lnSpc>
                <a:spcPts val="2049"/>
              </a:lnSpc>
              <a:buFont typeface="Arial"/>
              <a:buChar char="•"/>
            </a:pPr>
            <a:r>
              <a:rPr lang="en-US" dirty="0">
                <a:solidFill>
                  <a:srgbClr val="000000"/>
                </a:solidFill>
              </a:rPr>
              <a:t>Formulo i miei confini: cosa voglio condividere con gli altri e cosa no. </a:t>
            </a:r>
          </a:p>
          <a:p>
            <a:pPr marL="316020" lvl="1" indent="-158010" algn="just">
              <a:lnSpc>
                <a:spcPts val="2049"/>
              </a:lnSpc>
              <a:buFont typeface="Arial"/>
              <a:buChar char="•"/>
            </a:pPr>
            <a:endParaRPr lang="en-US" dirty="0">
              <a:solidFill>
                <a:srgbClr val="000000"/>
              </a:solidFill>
            </a:endParaRPr>
          </a:p>
          <a:p>
            <a:pPr marL="316020" lvl="1" indent="-158010" algn="just">
              <a:lnSpc>
                <a:spcPts val="2049"/>
              </a:lnSpc>
              <a:buFont typeface="Arial"/>
              <a:buChar char="•"/>
            </a:pPr>
            <a:r>
              <a:rPr lang="en-US" dirty="0">
                <a:solidFill>
                  <a:srgbClr val="000000"/>
                </a:solidFill>
              </a:rPr>
              <a:t>Parlo delle mie esperienze personali. </a:t>
            </a:r>
          </a:p>
          <a:p>
            <a:pPr marL="316020" lvl="1" indent="-158010" algn="just">
              <a:lnSpc>
                <a:spcPts val="2049"/>
              </a:lnSpc>
              <a:buFont typeface="Arial"/>
              <a:buChar char="•"/>
            </a:pPr>
            <a:endParaRPr lang="en-US" dirty="0">
              <a:solidFill>
                <a:srgbClr val="000000"/>
              </a:solidFill>
            </a:endParaRPr>
          </a:p>
          <a:p>
            <a:pPr marL="316020" lvl="1" indent="-158010" algn="just">
              <a:lnSpc>
                <a:spcPts val="2049"/>
              </a:lnSpc>
              <a:buFont typeface="Arial"/>
              <a:buChar char="•"/>
            </a:pPr>
            <a:r>
              <a:rPr lang="en-US" dirty="0">
                <a:solidFill>
                  <a:srgbClr val="000000"/>
                </a:solidFill>
              </a:rPr>
              <a:t>Evito le </a:t>
            </a:r>
            <a:r>
              <a:rPr lang="en-US" dirty="0" err="1">
                <a:solidFill>
                  <a:srgbClr val="000000"/>
                </a:solidFill>
              </a:rPr>
              <a:t>generalizzazioni</a:t>
            </a:r>
            <a:r>
              <a:rPr lang="en-US" dirty="0">
                <a:solidFill>
                  <a:srgbClr val="000000"/>
                </a:solidFill>
              </a:rPr>
              <a:t>. </a:t>
            </a:r>
          </a:p>
          <a:p>
            <a:pPr marL="316020" lvl="1" indent="-158010" algn="just">
              <a:lnSpc>
                <a:spcPts val="2049"/>
              </a:lnSpc>
              <a:buFont typeface="Arial"/>
              <a:buChar char="•"/>
            </a:pPr>
            <a:endParaRPr lang="en-US" dirty="0">
              <a:solidFill>
                <a:srgbClr val="000000"/>
              </a:solidFill>
            </a:endParaRPr>
          </a:p>
          <a:p>
            <a:pPr marL="316020" lvl="1" indent="-158010" algn="just">
              <a:lnSpc>
                <a:spcPts val="2049"/>
              </a:lnSpc>
              <a:buFont typeface="Arial"/>
              <a:buChar char="•"/>
            </a:pPr>
            <a:r>
              <a:rPr lang="en-US" dirty="0">
                <a:solidFill>
                  <a:srgbClr val="000000"/>
                </a:solidFill>
              </a:rPr>
              <a:t>Tratto i diversi punti di vista con rispetto e cortesia. </a:t>
            </a:r>
          </a:p>
          <a:p>
            <a:pPr marL="316020" lvl="1" indent="-158010" algn="just">
              <a:lnSpc>
                <a:spcPts val="2049"/>
              </a:lnSpc>
              <a:buFont typeface="Arial"/>
              <a:buChar char="•"/>
            </a:pPr>
            <a:endParaRPr lang="en-US" dirty="0">
              <a:solidFill>
                <a:srgbClr val="000000"/>
              </a:solidFill>
            </a:endParaRPr>
          </a:p>
          <a:p>
            <a:pPr marL="316020" lvl="1" indent="-158010" algn="just">
              <a:lnSpc>
                <a:spcPts val="2049"/>
              </a:lnSpc>
              <a:buFont typeface="Arial"/>
              <a:buChar char="•"/>
            </a:pPr>
            <a:r>
              <a:rPr lang="en-US" dirty="0">
                <a:solidFill>
                  <a:srgbClr val="000000"/>
                </a:solidFill>
              </a:rPr>
              <a:t>Lascio le informazioni personali degli altri nel gruppo. </a:t>
            </a:r>
          </a:p>
          <a:p>
            <a:pPr marL="316020" lvl="1" indent="-158010" algn="just">
              <a:lnSpc>
                <a:spcPts val="2049"/>
              </a:lnSpc>
              <a:buFont typeface="Arial"/>
              <a:buChar char="•"/>
            </a:pPr>
            <a:endParaRPr lang="en-US" dirty="0">
              <a:solidFill>
                <a:srgbClr val="000000"/>
              </a:solidFill>
            </a:endParaRPr>
          </a:p>
          <a:p>
            <a:pPr marL="316020" lvl="1" indent="-158010" algn="just">
              <a:lnSpc>
                <a:spcPts val="2049"/>
              </a:lnSpc>
              <a:buFont typeface="Arial"/>
              <a:buChar char="•"/>
            </a:pPr>
            <a:r>
              <a:rPr lang="en-US" dirty="0">
                <a:solidFill>
                  <a:srgbClr val="000000"/>
                </a:solidFill>
              </a:rPr>
              <a:t>Condivido le pause di silenzio come momento per prendere fiato e riflettere. </a:t>
            </a:r>
          </a:p>
          <a:p>
            <a:pPr marL="316020" lvl="1" indent="-158010" algn="just">
              <a:lnSpc>
                <a:spcPts val="2049"/>
              </a:lnSpc>
              <a:buFont typeface="Arial"/>
              <a:buChar char="•"/>
            </a:pPr>
            <a:endParaRPr lang="en-US" dirty="0">
              <a:solidFill>
                <a:srgbClr val="000000"/>
              </a:solidFill>
            </a:endParaRPr>
          </a:p>
          <a:p>
            <a:pPr marL="316020" lvl="1" indent="-158010" algn="just">
              <a:lnSpc>
                <a:spcPts val="2049"/>
              </a:lnSpc>
              <a:buFont typeface="Arial"/>
              <a:buChar char="•"/>
            </a:pPr>
            <a:r>
              <a:rPr lang="en-US" dirty="0">
                <a:solidFill>
                  <a:srgbClr val="000000"/>
                </a:solidFill>
              </a:rPr>
              <a:t>Non mi vergogno e non faccio da capro espiatorio a nessuno. </a:t>
            </a:r>
          </a:p>
          <a:p>
            <a:pPr marL="316020" lvl="1" indent="-158010" algn="just">
              <a:lnSpc>
                <a:spcPts val="2049"/>
              </a:lnSpc>
              <a:buFont typeface="Arial"/>
              <a:buChar char="•"/>
            </a:pPr>
            <a:endParaRPr lang="en-US" dirty="0">
              <a:solidFill>
                <a:srgbClr val="000000"/>
              </a:solidFill>
            </a:endParaRPr>
          </a:p>
          <a:p>
            <a:pPr marL="316020" lvl="1" indent="-158010" algn="just">
              <a:lnSpc>
                <a:spcPts val="2049"/>
              </a:lnSpc>
              <a:buFont typeface="Arial"/>
              <a:buChar char="•"/>
            </a:pPr>
            <a:r>
              <a:rPr lang="en-US" dirty="0">
                <a:solidFill>
                  <a:srgbClr val="000000"/>
                </a:solidFill>
              </a:rPr>
              <a:t>Condivido il contesto delle mie domande. </a:t>
            </a:r>
          </a:p>
          <a:p>
            <a:pPr marL="316020" lvl="1" indent="-158010" algn="just">
              <a:lnSpc>
                <a:spcPts val="2049"/>
              </a:lnSpc>
              <a:buFont typeface="Arial"/>
              <a:buChar char="•"/>
            </a:pPr>
            <a:endParaRPr lang="en-US" dirty="0">
              <a:solidFill>
                <a:srgbClr val="000000"/>
              </a:solidFill>
            </a:endParaRPr>
          </a:p>
          <a:p>
            <a:pPr marL="316020" lvl="1" indent="-158010" algn="just">
              <a:lnSpc>
                <a:spcPts val="2049"/>
              </a:lnSpc>
              <a:buFont typeface="Arial"/>
              <a:buChar char="•"/>
            </a:pPr>
            <a:r>
              <a:rPr lang="en-US" dirty="0">
                <a:solidFill>
                  <a:srgbClr val="000000"/>
                </a:solidFill>
              </a:rPr>
              <a:t>Mi concentro sul mio apprendimento. </a:t>
            </a:r>
          </a:p>
          <a:p>
            <a:pPr marL="316020" lvl="1" indent="-158010" algn="just">
              <a:lnSpc>
                <a:spcPts val="2049"/>
              </a:lnSpc>
              <a:buFont typeface="Arial"/>
              <a:buChar char="•"/>
            </a:pPr>
            <a:endParaRPr lang="en-US" dirty="0">
              <a:solidFill>
                <a:srgbClr val="000000"/>
              </a:solidFill>
            </a:endParaRPr>
          </a:p>
          <a:p>
            <a:pPr marL="316020" lvl="1" indent="-158010" algn="just">
              <a:lnSpc>
                <a:spcPts val="2049"/>
              </a:lnSpc>
              <a:buFont typeface="Arial"/>
              <a:buChar char="•"/>
            </a:pPr>
            <a:r>
              <a:rPr lang="en-US" dirty="0">
                <a:solidFill>
                  <a:srgbClr val="000000"/>
                </a:solidFill>
              </a:rPr>
              <a:t>Mi assumo la responsabilità del mio tempo di parola e di ciò che dico. </a:t>
            </a:r>
          </a:p>
          <a:p>
            <a:pPr algn="just">
              <a:lnSpc>
                <a:spcPts val="2049"/>
              </a:lnSpc>
            </a:pPr>
            <a:endParaRPr lang="en-US" dirty="0">
              <a:solidFill>
                <a:srgbClr val="000000"/>
              </a:solidFill>
            </a:endParaRPr>
          </a:p>
          <a:p>
            <a:pPr algn="just">
              <a:lnSpc>
                <a:spcPts val="2049"/>
              </a:lnSpc>
            </a:pPr>
            <a:r>
              <a:rPr lang="en-US" dirty="0">
                <a:solidFill>
                  <a:srgbClr val="000000"/>
                </a:solidFill>
              </a:rPr>
              <a:t>Cos'altro è importante per voi? </a:t>
            </a:r>
          </a:p>
          <a:p>
            <a:pPr algn="just">
              <a:lnSpc>
                <a:spcPts val="2049"/>
              </a:lnSpc>
            </a:pPr>
            <a:r>
              <a:rPr lang="en-US" dirty="0">
                <a:solidFill>
                  <a:srgbClr val="000000"/>
                </a:solidFill>
              </a:rPr>
              <a:t>I suggerimenti per le aggiunte e le modifiche vengono presentati alla plenaria. </a:t>
            </a:r>
          </a:p>
          <a:p>
            <a:pPr algn="just">
              <a:lnSpc>
                <a:spcPts val="2049"/>
              </a:lnSpc>
            </a:pPr>
            <a:r>
              <a:rPr lang="en-US" dirty="0">
                <a:solidFill>
                  <a:srgbClr val="000000"/>
                </a:solidFill>
              </a:rPr>
              <a:t>e preso in mano. </a:t>
            </a:r>
          </a:p>
        </p:txBody>
      </p:sp>
      <p:sp>
        <p:nvSpPr>
          <p:cNvPr id="15" name="TextBox 15"/>
          <p:cNvSpPr txBox="1"/>
          <p:nvPr/>
        </p:nvSpPr>
        <p:spPr>
          <a:xfrm>
            <a:off x="808876" y="8935043"/>
            <a:ext cx="6315697" cy="628057"/>
          </a:xfrm>
          <a:prstGeom prst="rect">
            <a:avLst/>
          </a:prstGeom>
        </p:spPr>
        <p:txBody>
          <a:bodyPr lIns="0" tIns="0" rIns="0" bIns="0" rtlCol="0" anchor="t">
            <a:spAutoFit/>
          </a:bodyPr>
          <a:lstStyle/>
          <a:p>
            <a:pPr>
              <a:lnSpc>
                <a:spcPts val="1680"/>
              </a:lnSpc>
              <a:spcBef>
                <a:spcPct val="0"/>
              </a:spcBef>
            </a:pPr>
            <a:r>
              <a:rPr lang="en-US" sz="900" dirty="0">
                <a:solidFill>
                  <a:srgbClr val="000000"/>
                </a:solidFill>
              </a:rPr>
              <a:t>Leah Carola </a:t>
            </a:r>
            <a:r>
              <a:rPr lang="en-US" sz="900" dirty="0" err="1">
                <a:solidFill>
                  <a:srgbClr val="000000"/>
                </a:solidFill>
              </a:rPr>
              <a:t>Czollek </a:t>
            </a:r>
            <a:r>
              <a:rPr lang="en-US" sz="900" dirty="0">
                <a:solidFill>
                  <a:srgbClr val="000000"/>
                </a:solidFill>
              </a:rPr>
              <a:t>e altri, </a:t>
            </a:r>
            <a:r>
              <a:rPr lang="en-US" sz="900" dirty="0" err="1">
                <a:solidFill>
                  <a:srgbClr val="000000"/>
                </a:solidFill>
              </a:rPr>
              <a:t>Praxishandbuch</a:t>
            </a:r>
            <a:endParaRPr lang="en-US" sz="900" dirty="0">
              <a:solidFill>
                <a:srgbClr val="000000"/>
              </a:solidFill>
            </a:endParaRPr>
          </a:p>
          <a:p>
            <a:pPr>
              <a:lnSpc>
                <a:spcPts val="1680"/>
              </a:lnSpc>
              <a:spcBef>
                <a:spcPct val="0"/>
              </a:spcBef>
            </a:pPr>
            <a:r>
              <a:rPr lang="en-US" sz="900" dirty="0">
                <a:solidFill>
                  <a:srgbClr val="000000"/>
                </a:solidFill>
              </a:rPr>
              <a:t>Giustizia sociale e diversità </a:t>
            </a:r>
            <a:r>
              <a:rPr lang="en-US" sz="900" dirty="0" err="1">
                <a:solidFill>
                  <a:srgbClr val="000000"/>
                </a:solidFill>
              </a:rPr>
              <a:t>Teorie</a:t>
            </a:r>
            <a:r>
              <a:rPr lang="en-US" sz="900" dirty="0">
                <a:solidFill>
                  <a:srgbClr val="000000"/>
                </a:solidFill>
              </a:rPr>
              <a:t>, formazione, </a:t>
            </a:r>
            <a:r>
              <a:rPr lang="en-US" sz="900" dirty="0" err="1">
                <a:solidFill>
                  <a:srgbClr val="000000"/>
                </a:solidFill>
              </a:rPr>
              <a:t>metodi</a:t>
            </a:r>
            <a:r>
              <a:rPr lang="en-US" sz="900" dirty="0">
                <a:solidFill>
                  <a:srgbClr val="000000"/>
                </a:solidFill>
              </a:rPr>
              <a:t>, </a:t>
            </a:r>
            <a:r>
              <a:rPr lang="en-US" sz="900" dirty="0" err="1">
                <a:solidFill>
                  <a:srgbClr val="000000"/>
                </a:solidFill>
              </a:rPr>
              <a:t>esperienze</a:t>
            </a:r>
            <a:endParaRPr lang="en-US" sz="900" dirty="0">
              <a:solidFill>
                <a:srgbClr val="000000"/>
              </a:solidFill>
            </a:endParaRPr>
          </a:p>
          <a:p>
            <a:pPr>
              <a:lnSpc>
                <a:spcPts val="1680"/>
              </a:lnSpc>
              <a:spcBef>
                <a:spcPct val="0"/>
              </a:spcBef>
            </a:pPr>
            <a:r>
              <a:rPr lang="en-US" sz="900" dirty="0">
                <a:solidFill>
                  <a:srgbClr val="000000"/>
                </a:solidFill>
              </a:rPr>
              <a:t>2., </a:t>
            </a:r>
            <a:r>
              <a:rPr lang="en-US" sz="900" dirty="0" err="1">
                <a:solidFill>
                  <a:srgbClr val="000000"/>
                </a:solidFill>
              </a:rPr>
              <a:t>vollständig überarbeitete </a:t>
            </a:r>
            <a:r>
              <a:rPr lang="en-US" sz="900" dirty="0">
                <a:solidFill>
                  <a:srgbClr val="000000"/>
                </a:solidFill>
              </a:rPr>
              <a:t>und </a:t>
            </a:r>
            <a:r>
              <a:rPr lang="en-US" sz="900" dirty="0" err="1">
                <a:solidFill>
                  <a:srgbClr val="000000"/>
                </a:solidFill>
              </a:rPr>
              <a:t>erweiterte Auflage</a:t>
            </a:r>
            <a:r>
              <a:rPr lang="en-US" sz="900" dirty="0">
                <a:solidFill>
                  <a:srgbClr val="000000"/>
                </a:solidFill>
              </a:rPr>
              <a:t>, 2019 </a:t>
            </a:r>
            <a:r>
              <a:rPr lang="en-US" sz="900" dirty="0" err="1">
                <a:solidFill>
                  <a:srgbClr val="000000"/>
                </a:solidFill>
              </a:rPr>
              <a:t>Beltz Juventa</a:t>
            </a:r>
            <a:r>
              <a:rPr lang="en-US" sz="900" dirty="0">
                <a:solidFill>
                  <a:srgbClr val="000000"/>
                </a:solidFill>
              </a:rPr>
              <a:t>, Pagina 65</a:t>
            </a:r>
          </a:p>
        </p:txBody>
      </p:sp>
      <p:cxnSp>
        <p:nvCxnSpPr>
          <p:cNvPr id="16" name="Straight Connector 15">
            <a:extLst>
              <a:ext uri="{FF2B5EF4-FFF2-40B4-BE49-F238E27FC236}">
                <a16:creationId xmlns:a16="http://schemas.microsoft.com/office/drawing/2014/main" id="{77DB32D8-070A-7D2B-86D2-7B4A0FE301B2}"/>
              </a:ext>
            </a:extLst>
          </p:cNvPr>
          <p:cNvCxnSpPr>
            <a:cxnSpLocks/>
          </p:cNvCxnSpPr>
          <p:nvPr/>
        </p:nvCxnSpPr>
        <p:spPr>
          <a:xfrm>
            <a:off x="381000" y="571500"/>
            <a:ext cx="0" cy="8991600"/>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76B807CA-6F54-BDC8-C67C-482F6648B67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401803" y="8210313"/>
            <a:ext cx="3886197" cy="2076687"/>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A0DCC0B3-08A7-B750-E03F-BDB5A7AF18BB}"/>
              </a:ext>
            </a:extLst>
          </p:cNvPr>
          <p:cNvSpPr txBox="1"/>
          <p:nvPr/>
        </p:nvSpPr>
        <p:spPr>
          <a:xfrm>
            <a:off x="1524000" y="495300"/>
            <a:ext cx="12877800" cy="1046440"/>
          </a:xfrm>
          <a:prstGeom prst="rect">
            <a:avLst/>
          </a:prstGeom>
          <a:noFill/>
        </p:spPr>
        <p:txBody>
          <a:bodyPr wrap="square" rtlCol="0">
            <a:spAutoFit/>
          </a:bodyPr>
          <a:lstStyle/>
          <a:p>
            <a:r>
              <a:rPr lang="de-DE" sz="6200" b="1" dirty="0">
                <a:solidFill>
                  <a:schemeClr val="tx2"/>
                </a:solidFill>
              </a:rPr>
              <a:t>CHE COS'È L'EMPOWERMENT?</a:t>
            </a:r>
            <a:endParaRPr sz="6200" b="1" dirty="0">
              <a:solidFill>
                <a:schemeClr val="tx2"/>
              </a:solidFill>
            </a:endParaRPr>
          </a:p>
        </p:txBody>
      </p:sp>
      <p:sp>
        <p:nvSpPr>
          <p:cNvPr id="7" name="Textfeld 6">
            <a:extLst>
              <a:ext uri="{FF2B5EF4-FFF2-40B4-BE49-F238E27FC236}">
                <a16:creationId xmlns:a16="http://schemas.microsoft.com/office/drawing/2014/main" id="{93D82961-575F-3155-5DE1-72271E423902}"/>
              </a:ext>
            </a:extLst>
          </p:cNvPr>
          <p:cNvSpPr txBox="1"/>
          <p:nvPr/>
        </p:nvSpPr>
        <p:spPr>
          <a:xfrm>
            <a:off x="1371600" y="1844070"/>
            <a:ext cx="13258800" cy="5570756"/>
          </a:xfrm>
          <a:prstGeom prst="rect">
            <a:avLst/>
          </a:prstGeom>
          <a:noFill/>
        </p:spPr>
        <p:txBody>
          <a:bodyPr wrap="square">
            <a:spAutoFit/>
          </a:bodyPr>
          <a:lstStyle/>
          <a:p>
            <a:r>
              <a:rPr lang="en-US" sz="2400" dirty="0">
                <a:effectLst/>
                <a:ea typeface="Times New Roman" panose="02020603050405020304" pitchFamily="18" charset="0"/>
              </a:rPr>
              <a:t> </a:t>
            </a:r>
            <a:endParaRPr lang="de-DE" sz="2400" dirty="0">
              <a:effectLst/>
              <a:ea typeface="Times New Roman" panose="02020603050405020304" pitchFamily="18" charset="0"/>
            </a:endParaRPr>
          </a:p>
          <a:p>
            <a:r>
              <a:rPr lang="en-US" sz="2400" b="1" dirty="0">
                <a:ea typeface="Times New Roman" panose="02020603050405020304" pitchFamily="18" charset="0"/>
              </a:rPr>
              <a:t>"(...) L'</a:t>
            </a:r>
            <a:r>
              <a:rPr lang="en-US" sz="2400" b="1" dirty="0">
                <a:effectLst/>
                <a:ea typeface="Times New Roman" panose="02020603050405020304" pitchFamily="18" charset="0"/>
              </a:rPr>
              <a:t>empowerment mira a incoraggiare la partecipazione sociale</a:t>
            </a:r>
            <a:r>
              <a:rPr lang="en-US" sz="2400" dirty="0">
                <a:effectLst/>
                <a:ea typeface="Times New Roman" panose="02020603050405020304" pitchFamily="18" charset="0"/>
              </a:rPr>
              <a:t>. Gli approcci all'empowerment implicano l'offerta di </a:t>
            </a:r>
            <a:r>
              <a:rPr lang="en-US" sz="2400" b="1" dirty="0">
                <a:effectLst/>
                <a:ea typeface="Times New Roman" panose="02020603050405020304" pitchFamily="18" charset="0"/>
              </a:rPr>
              <a:t>spazi per le persone che scoprono le proprie risorse e le mettono in grado di diventare agenti attivi all'interno della propria vita.</a:t>
            </a:r>
            <a:r>
              <a:rPr lang="en-US" sz="2400" dirty="0">
                <a:effectLst/>
                <a:ea typeface="Times New Roman" panose="02020603050405020304" pitchFamily="18" charset="0"/>
              </a:rPr>
              <a:t> Non si tratta di impartire conoscenze e strategie dall'esterno, per così dire, ma di svilupparle insieme sulla base dell'esperienza e delle conoscenze dei partecipanti. L'empowerment non è un concetto uniforme, ma una serie di diversi approcci orientati alle risorse che, basandosi sullo scambio di esperienze, sono orientati ad aprire opportunità di azione individuali e collettive per affrontare le relazioni di potere sociale. Aspetti dell'empowerment sono già stati applicati in una varietà di contesti da diversi attori. Sono diventati noti in particolare grazie al loro utilizzo da parte dei movimenti per i diritti civili degli anni '60".</a:t>
            </a:r>
          </a:p>
          <a:p>
            <a:endParaRPr lang="en-US" sz="2400" dirty="0">
              <a:effectLst/>
              <a:ea typeface="Times New Roman" panose="02020603050405020304" pitchFamily="18" charset="0"/>
            </a:endParaRPr>
          </a:p>
          <a:p>
            <a:r>
              <a:rPr lang="en-US" dirty="0">
                <a:ea typeface="Times New Roman" panose="02020603050405020304" pitchFamily="18" charset="0"/>
              </a:rPr>
              <a:t>(Citato da: </a:t>
            </a:r>
            <a:r>
              <a:rPr lang="de-DE" sz="1800" dirty="0">
                <a:effectLst/>
              </a:rPr>
              <a:t>Prange, Christian et al., 2013. </a:t>
            </a:r>
            <a:r>
              <a:rPr lang="en-US" dirty="0">
                <a:ea typeface="Times New Roman" panose="02020603050405020304" pitchFamily="18" charset="0"/>
              </a:rPr>
              <a:t>Opuscolo "Approcci di buona pratica - Modi per combattere il razzismo in </a:t>
            </a:r>
          </a:p>
          <a:p>
            <a:r>
              <a:rPr lang="en-US" dirty="0">
                <a:ea typeface="Times New Roman" panose="02020603050405020304" pitchFamily="18" charset="0"/>
              </a:rPr>
              <a:t>Your City 'ECAR - European Cities against Racism' Project", </a:t>
            </a:r>
            <a:r>
              <a:rPr lang="de-DE" sz="1800" dirty="0" err="1">
                <a:effectLst/>
              </a:rPr>
              <a:t>pagina </a:t>
            </a:r>
            <a:r>
              <a:rPr lang="de-DE" sz="1800" dirty="0">
                <a:effectLst/>
              </a:rPr>
              <a:t>55. </a:t>
            </a:r>
            <a:r>
              <a:rPr lang="de-DE" dirty="0"/>
              <a:t>https://ec.europa.eu/migrant-integration/integration-practice/good-practice-approaches-ways-combat-racism-your-city-ecar-european-cities_en. </a:t>
            </a:r>
            <a:r>
              <a:rPr lang="en-GB" dirty="0"/>
              <a:t>Accesso al </a:t>
            </a:r>
            <a:r>
              <a:rPr lang="en-GB" sz="1800" dirty="0">
                <a:effectLst/>
              </a:rPr>
              <a:t>27 ottobre 2022. ) </a:t>
            </a:r>
            <a:endParaRPr lang="en-GB" dirty="0"/>
          </a:p>
          <a:p>
            <a:endParaRPr lang="en-US" dirty="0">
              <a:latin typeface="Calibri" panose="020F0502020204030204" pitchFamily="34" charset="0"/>
              <a:ea typeface="Times New Roman" panose="02020603050405020304" pitchFamily="18" charset="0"/>
            </a:endParaRPr>
          </a:p>
          <a:p>
            <a:endParaRPr lang="de-DE" sz="2000" dirty="0">
              <a:effectLst/>
              <a:latin typeface="Times New Roman" panose="02020603050405020304" pitchFamily="18" charset="0"/>
              <a:ea typeface="Times New Roman" panose="02020603050405020304" pitchFamily="18" charset="0"/>
            </a:endParaRPr>
          </a:p>
        </p:txBody>
      </p:sp>
      <p:cxnSp>
        <p:nvCxnSpPr>
          <p:cNvPr id="2" name="Straight Connector 1">
            <a:extLst>
              <a:ext uri="{FF2B5EF4-FFF2-40B4-BE49-F238E27FC236}">
                <a16:creationId xmlns:a16="http://schemas.microsoft.com/office/drawing/2014/main" id="{BCFEFD6E-C25E-A606-21CD-C872B68FA69A}"/>
              </a:ext>
            </a:extLst>
          </p:cNvPr>
          <p:cNvCxnSpPr>
            <a:cxnSpLocks/>
          </p:cNvCxnSpPr>
          <p:nvPr/>
        </p:nvCxnSpPr>
        <p:spPr>
          <a:xfrm>
            <a:off x="381000" y="571500"/>
            <a:ext cx="0" cy="8991600"/>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3A135274-94A7-78E2-2777-83E9AD1B5E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01803" y="8210313"/>
            <a:ext cx="3886197" cy="2076687"/>
          </a:xfrm>
          <a:prstGeom prst="rect">
            <a:avLst/>
          </a:prstGeom>
        </p:spPr>
      </p:pic>
    </p:spTree>
    <p:extLst>
      <p:ext uri="{BB962C8B-B14F-4D97-AF65-F5344CB8AC3E}">
        <p14:creationId xmlns:p14="http://schemas.microsoft.com/office/powerpoint/2010/main" val="19043916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47B3DC16-06E0-BD73-5468-9325C80C9520}"/>
              </a:ext>
            </a:extLst>
          </p:cNvPr>
          <p:cNvSpPr txBox="1"/>
          <p:nvPr/>
        </p:nvSpPr>
        <p:spPr>
          <a:xfrm>
            <a:off x="762000" y="495300"/>
            <a:ext cx="14020800" cy="2000548"/>
          </a:xfrm>
          <a:prstGeom prst="rect">
            <a:avLst/>
          </a:prstGeom>
          <a:noFill/>
        </p:spPr>
        <p:txBody>
          <a:bodyPr wrap="square">
            <a:spAutoFit/>
          </a:bodyPr>
          <a:lstStyle/>
          <a:p>
            <a:r>
              <a:rPr lang="de-DE" sz="4000" b="1" dirty="0">
                <a:solidFill>
                  <a:schemeClr val="tx2"/>
                </a:solidFill>
              </a:rPr>
              <a:t>Esempio: Concetto di empowerment HAKRA </a:t>
            </a:r>
          </a:p>
          <a:p>
            <a:r>
              <a:rPr lang="de-DE" sz="4000" b="1" dirty="0">
                <a:solidFill>
                  <a:schemeClr val="tx2"/>
                </a:solidFill>
              </a:rPr>
              <a:t>(</a:t>
            </a:r>
            <a:r>
              <a:rPr lang="en-GB" sz="4000" b="1" dirty="0">
                <a:solidFill>
                  <a:schemeClr val="tx2"/>
                </a:solidFill>
              </a:rPr>
              <a:t>Approccio di empowerment dal punto di vista dei PoC</a:t>
            </a:r>
            <a:r>
              <a:rPr lang="de-DE" sz="4000" b="1" dirty="0">
                <a:solidFill>
                  <a:schemeClr val="tx2"/>
                </a:solidFill>
              </a:rPr>
              <a:t>) (1)</a:t>
            </a:r>
          </a:p>
          <a:p>
            <a:endParaRPr lang="de-DE" sz="4400" b="1" dirty="0">
              <a:solidFill>
                <a:schemeClr val="tx2"/>
              </a:solidFill>
            </a:endParaRPr>
          </a:p>
        </p:txBody>
      </p:sp>
      <p:sp>
        <p:nvSpPr>
          <p:cNvPr id="4" name="Textfeld 3">
            <a:extLst>
              <a:ext uri="{FF2B5EF4-FFF2-40B4-BE49-F238E27FC236}">
                <a16:creationId xmlns:a16="http://schemas.microsoft.com/office/drawing/2014/main" id="{128E359E-F123-411B-01D6-7A88DC05D52B}"/>
              </a:ext>
            </a:extLst>
          </p:cNvPr>
          <p:cNvSpPr txBox="1"/>
          <p:nvPr/>
        </p:nvSpPr>
        <p:spPr>
          <a:xfrm>
            <a:off x="748004" y="2171700"/>
            <a:ext cx="14034796" cy="6678751"/>
          </a:xfrm>
          <a:prstGeom prst="rect">
            <a:avLst/>
          </a:prstGeom>
          <a:noFill/>
        </p:spPr>
        <p:txBody>
          <a:bodyPr wrap="square" rtlCol="0">
            <a:spAutoFit/>
          </a:bodyPr>
          <a:lstStyle/>
          <a:p>
            <a:endParaRPr lang="de-DE" sz="2800" dirty="0"/>
          </a:p>
          <a:p>
            <a:pPr marL="285750" indent="-285750" algn="just">
              <a:buFont typeface="Arial" panose="020B0604020202020204" pitchFamily="34" charset="0"/>
              <a:buChar char="•"/>
            </a:pPr>
            <a:r>
              <a:rPr lang="en-GB" sz="2800" dirty="0">
                <a:effectLst/>
                <a:ea typeface="Calibri" panose="020F0502020204030204" pitchFamily="34" charset="0"/>
                <a:cs typeface="Times New Roman" panose="02020603050405020304" pitchFamily="18" charset="0"/>
              </a:rPr>
              <a:t> L'autoimprenditorialità individuale e collettiva, l'autodeterminazione, la creazione di reti e il rafforzamento della partecipazione socio-politica delle persone di colore.</a:t>
            </a:r>
          </a:p>
          <a:p>
            <a:pPr algn="just"/>
            <a:endParaRPr lang="de-DE" sz="2800" dirty="0">
              <a:effectLst/>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en-GB" sz="2800" dirty="0">
                <a:effectLst/>
                <a:ea typeface="Calibri" panose="020F0502020204030204" pitchFamily="34" charset="0"/>
                <a:cs typeface="Times New Roman" panose="02020603050405020304" pitchFamily="18" charset="0"/>
              </a:rPr>
              <a:t>Creare un dialogo tra persone di colore </a:t>
            </a:r>
            <a:r>
              <a:rPr lang="en-US" sz="2800" dirty="0" err="1">
                <a:effectLst/>
                <a:ea typeface="Calibri" panose="020F0502020204030204" pitchFamily="34" charset="0"/>
                <a:cs typeface="Times New Roman" panose="02020603050405020304" pitchFamily="18" charset="0"/>
              </a:rPr>
              <a:t>e </a:t>
            </a:r>
            <a:r>
              <a:rPr lang="en-US" sz="2800" dirty="0">
                <a:effectLst/>
                <a:ea typeface="Calibri" panose="020F0502020204030204" pitchFamily="34" charset="0"/>
                <a:cs typeface="Times New Roman" panose="02020603050405020304" pitchFamily="18" charset="0"/>
              </a:rPr>
              <a:t>membri della società maggioritaria</a:t>
            </a:r>
            <a:endParaRPr lang="de-DE" sz="2800" dirty="0">
              <a:effectLst/>
              <a:ea typeface="Calibri" panose="020F0502020204030204" pitchFamily="34" charset="0"/>
              <a:cs typeface="Times New Roman" panose="02020603050405020304" pitchFamily="18" charset="0"/>
            </a:endParaRPr>
          </a:p>
          <a:p>
            <a:pPr algn="just"/>
            <a:r>
              <a:rPr lang="en-US" sz="2800" dirty="0">
                <a:effectLst/>
                <a:ea typeface="Calibri" panose="020F0502020204030204" pitchFamily="34" charset="0"/>
                <a:cs typeface="Times New Roman" panose="02020603050405020304" pitchFamily="18" charset="0"/>
              </a:rPr>
              <a:t> </a:t>
            </a:r>
            <a:endParaRPr lang="de-DE" sz="2800" dirty="0">
              <a:effectLst/>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en-US" sz="2800" dirty="0">
                <a:effectLst/>
                <a:ea typeface="Calibri" panose="020F0502020204030204" pitchFamily="34" charset="0"/>
                <a:cs typeface="Times New Roman" panose="02020603050405020304" pitchFamily="18" charset="0"/>
              </a:rPr>
              <a:t>Approccio della condivisione del potere: critica della disuguaglianza sociale in termini di risorse, privilegi e potere, </a:t>
            </a:r>
            <a:r>
              <a:rPr lang="en-GB" sz="2800" dirty="0">
                <a:effectLst/>
                <a:ea typeface="Calibri" panose="020F0502020204030204" pitchFamily="34" charset="0"/>
                <a:cs typeface="Times New Roman" panose="02020603050405020304" pitchFamily="18" charset="0"/>
              </a:rPr>
              <a:t>condivisione del potere (ridistribuzione del potere) da parte della società bianca dominante. </a:t>
            </a:r>
          </a:p>
          <a:p>
            <a:pPr algn="just"/>
            <a:r>
              <a:rPr lang="en-GB" sz="2800" dirty="0">
                <a:effectLst/>
                <a:ea typeface="Calibri" panose="020F0502020204030204" pitchFamily="34" charset="0"/>
                <a:cs typeface="Times New Roman" panose="02020603050405020304" pitchFamily="18" charset="0"/>
              </a:rPr>
              <a:t> </a:t>
            </a:r>
          </a:p>
          <a:p>
            <a:pPr marL="285750" indent="-285750" algn="just">
              <a:buFont typeface="Arial" panose="020B0604020202020204" pitchFamily="34" charset="0"/>
              <a:buChar char="•"/>
            </a:pPr>
            <a:r>
              <a:rPr lang="en-GB" sz="2800" dirty="0">
                <a:effectLst/>
                <a:ea typeface="Calibri" panose="020F0502020204030204" pitchFamily="34" charset="0"/>
                <a:cs typeface="Times New Roman" panose="02020603050405020304" pitchFamily="18" charset="0"/>
              </a:rPr>
              <a:t>L'approccio critico alla whiteness dei Critical Whiteness Studies dal contesto statunitense (allargando criticamente lo sguardo da chi è colpito dal razzismo, come rappresentato nei Black Studies, alla società bianca che pratica il razzismo e ai suoi attori). </a:t>
            </a:r>
          </a:p>
          <a:p>
            <a:pPr algn="just"/>
            <a:endParaRPr lang="de-DE" sz="2000" dirty="0"/>
          </a:p>
          <a:p>
            <a:pPr algn="just"/>
            <a:endParaRPr lang="de-DE" dirty="0"/>
          </a:p>
          <a:p>
            <a:endParaRPr lang="de-DE" dirty="0"/>
          </a:p>
          <a:p>
            <a:endParaRPr lang="de-DE" dirty="0"/>
          </a:p>
          <a:p>
            <a:endParaRPr dirty="0"/>
          </a:p>
        </p:txBody>
      </p:sp>
      <p:sp>
        <p:nvSpPr>
          <p:cNvPr id="6" name="Textfeld 5">
            <a:extLst>
              <a:ext uri="{FF2B5EF4-FFF2-40B4-BE49-F238E27FC236}">
                <a16:creationId xmlns:a16="http://schemas.microsoft.com/office/drawing/2014/main" id="{B329ED5F-FFAE-E3B7-431B-40A48A39B4B0}"/>
              </a:ext>
            </a:extLst>
          </p:cNvPr>
          <p:cNvSpPr txBox="1"/>
          <p:nvPr/>
        </p:nvSpPr>
        <p:spPr>
          <a:xfrm>
            <a:off x="609600" y="8496300"/>
            <a:ext cx="13258800" cy="507831"/>
          </a:xfrm>
          <a:prstGeom prst="rect">
            <a:avLst/>
          </a:prstGeom>
          <a:noFill/>
        </p:spPr>
        <p:txBody>
          <a:bodyPr wrap="square" rtlCol="0">
            <a:spAutoFit/>
          </a:bodyPr>
          <a:lstStyle/>
          <a:p>
            <a:r>
              <a:rPr lang="en-GB" sz="900" dirty="0"/>
              <a:t>Halil Can 2013. Empowerment </a:t>
            </a:r>
            <a:r>
              <a:rPr lang="en-GB" sz="900" dirty="0" err="1"/>
              <a:t>aus </a:t>
            </a:r>
            <a:r>
              <a:rPr lang="en-GB" sz="900" dirty="0"/>
              <a:t>der People of </a:t>
            </a:r>
            <a:r>
              <a:rPr lang="en-GB" sz="900" dirty="0" err="1"/>
              <a:t>Color-Perspektive Reflexionen </a:t>
            </a:r>
            <a:r>
              <a:rPr lang="en-GB" sz="900" dirty="0"/>
              <a:t>und </a:t>
            </a:r>
            <a:r>
              <a:rPr lang="en-GB" sz="900" dirty="0" err="1"/>
              <a:t>Empfehlungen zur Durchführung </a:t>
            </a:r>
            <a:r>
              <a:rPr lang="en-GB" sz="900" dirty="0"/>
              <a:t>von Empowerment-Workshops </a:t>
            </a:r>
            <a:r>
              <a:rPr lang="en-GB" sz="900" dirty="0" err="1"/>
              <a:t>gegen Rassismus</a:t>
            </a:r>
            <a:r>
              <a:rPr lang="en-GB" sz="900" dirty="0"/>
              <a:t>, </a:t>
            </a:r>
            <a:r>
              <a:rPr lang="de-DE" sz="900" dirty="0">
                <a:effectLst/>
                <a:latin typeface="Calibri" panose="020F0502020204030204" pitchFamily="34" charset="0"/>
              </a:rPr>
              <a:t>Senatsverwaltung </a:t>
            </a:r>
            <a:r>
              <a:rPr lang="de-DE" sz="900" dirty="0" err="1">
                <a:effectLst/>
                <a:latin typeface="Calibri" panose="020F0502020204030204" pitchFamily="34" charset="0"/>
              </a:rPr>
              <a:t>für </a:t>
            </a:r>
            <a:r>
              <a:rPr lang="de-DE" sz="900" dirty="0">
                <a:effectLst/>
                <a:latin typeface="Calibri" panose="020F0502020204030204" pitchFamily="34" charset="0"/>
              </a:rPr>
              <a:t>Integration, Arbeit und Soziales</a:t>
            </a:r>
            <a:br>
              <a:rPr lang="de-DE" sz="900" dirty="0">
                <a:effectLst/>
                <a:latin typeface="Calibri" panose="020F0502020204030204" pitchFamily="34" charset="0"/>
              </a:rPr>
            </a:br>
            <a:r>
              <a:rPr lang="de-DE" sz="900" dirty="0">
                <a:effectLst/>
                <a:latin typeface="Calibri" panose="020F0502020204030204" pitchFamily="34" charset="0"/>
              </a:rPr>
              <a:t>Landesstelle </a:t>
            </a:r>
            <a:r>
              <a:rPr lang="de-DE" sz="900" dirty="0" err="1">
                <a:effectLst/>
                <a:latin typeface="Calibri" panose="020F0502020204030204" pitchFamily="34" charset="0"/>
              </a:rPr>
              <a:t>für </a:t>
            </a:r>
            <a:r>
              <a:rPr lang="de-DE" sz="900" dirty="0">
                <a:effectLst/>
                <a:latin typeface="Calibri" panose="020F0502020204030204" pitchFamily="34" charset="0"/>
              </a:rPr>
              <a:t>Gleichbehandlung - gegen Diskriminierung (LADS)</a:t>
            </a:r>
            <a:endParaRPr lang="de-DE" sz="900" dirty="0"/>
          </a:p>
          <a:p>
            <a:r>
              <a:rPr lang="en-GB" sz="900" dirty="0"/>
              <a:t>pagine 11-12. https://www.eccar.info/sites/default/files/document/empowerment_webbroschuere_barrierefrei.pdf. Accesso: 27 ottobre 2022. </a:t>
            </a:r>
          </a:p>
        </p:txBody>
      </p:sp>
      <p:cxnSp>
        <p:nvCxnSpPr>
          <p:cNvPr id="2" name="Straight Connector 1">
            <a:extLst>
              <a:ext uri="{FF2B5EF4-FFF2-40B4-BE49-F238E27FC236}">
                <a16:creationId xmlns:a16="http://schemas.microsoft.com/office/drawing/2014/main" id="{99FA3E50-DCFF-FD16-0673-12DD0BC2193A}"/>
              </a:ext>
            </a:extLst>
          </p:cNvPr>
          <p:cNvCxnSpPr>
            <a:cxnSpLocks/>
          </p:cNvCxnSpPr>
          <p:nvPr/>
        </p:nvCxnSpPr>
        <p:spPr>
          <a:xfrm>
            <a:off x="381000" y="571500"/>
            <a:ext cx="0" cy="8991600"/>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88833014-EDCA-55FD-8FA9-EC68323DF2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01803" y="8210313"/>
            <a:ext cx="3886197" cy="2076687"/>
          </a:xfrm>
          <a:prstGeom prst="rect">
            <a:avLst/>
          </a:prstGeom>
        </p:spPr>
      </p:pic>
    </p:spTree>
    <p:extLst>
      <p:ext uri="{BB962C8B-B14F-4D97-AF65-F5344CB8AC3E}">
        <p14:creationId xmlns:p14="http://schemas.microsoft.com/office/powerpoint/2010/main" val="27412883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A68EAC6E-3817-1F74-5F96-A53EAFBB02BB}"/>
              </a:ext>
            </a:extLst>
          </p:cNvPr>
          <p:cNvSpPr txBox="1"/>
          <p:nvPr/>
        </p:nvSpPr>
        <p:spPr>
          <a:xfrm>
            <a:off x="645161" y="240690"/>
            <a:ext cx="15773400" cy="1323439"/>
          </a:xfrm>
          <a:prstGeom prst="rect">
            <a:avLst/>
          </a:prstGeom>
          <a:noFill/>
        </p:spPr>
        <p:txBody>
          <a:bodyPr wrap="square">
            <a:spAutoFit/>
          </a:bodyPr>
          <a:lstStyle/>
          <a:p>
            <a:r>
              <a:rPr lang="de-DE" sz="4000" b="1" dirty="0">
                <a:solidFill>
                  <a:schemeClr val="tx2"/>
                </a:solidFill>
              </a:rPr>
              <a:t>Esempio: Concetto di empowerment HAKRA </a:t>
            </a:r>
          </a:p>
          <a:p>
            <a:r>
              <a:rPr lang="de-DE" sz="4000" b="1" dirty="0">
                <a:solidFill>
                  <a:schemeClr val="tx2"/>
                </a:solidFill>
              </a:rPr>
              <a:t>(</a:t>
            </a:r>
            <a:r>
              <a:rPr lang="en-GB" sz="4000" b="1" dirty="0">
                <a:solidFill>
                  <a:schemeClr val="tx2"/>
                </a:solidFill>
              </a:rPr>
              <a:t>Approccio di empowerment dal punto di vista dei PoC</a:t>
            </a:r>
            <a:r>
              <a:rPr lang="de-DE" sz="4000" b="1" dirty="0">
                <a:solidFill>
                  <a:schemeClr val="tx2"/>
                </a:solidFill>
              </a:rPr>
              <a:t>) (2)</a:t>
            </a:r>
          </a:p>
        </p:txBody>
      </p:sp>
      <p:sp>
        <p:nvSpPr>
          <p:cNvPr id="5" name="Textfeld 4">
            <a:extLst>
              <a:ext uri="{FF2B5EF4-FFF2-40B4-BE49-F238E27FC236}">
                <a16:creationId xmlns:a16="http://schemas.microsoft.com/office/drawing/2014/main" id="{C3B8F620-4D3F-E87D-2AD0-2D3C60703B2F}"/>
              </a:ext>
            </a:extLst>
          </p:cNvPr>
          <p:cNvSpPr txBox="1"/>
          <p:nvPr/>
        </p:nvSpPr>
        <p:spPr>
          <a:xfrm>
            <a:off x="1066800" y="2337112"/>
            <a:ext cx="12725400" cy="6093976"/>
          </a:xfrm>
          <a:prstGeom prst="rect">
            <a:avLst/>
          </a:prstGeom>
          <a:noFill/>
        </p:spPr>
        <p:txBody>
          <a:bodyPr wrap="square" rtlCol="0">
            <a:spAutoFit/>
          </a:bodyPr>
          <a:lstStyle/>
          <a:p>
            <a:r>
              <a:rPr lang="en-GB" sz="2800" dirty="0"/>
              <a:t>Principi guida</a:t>
            </a:r>
          </a:p>
          <a:p>
            <a:endParaRPr lang="en-GB" sz="2800" dirty="0"/>
          </a:p>
          <a:p>
            <a:pPr marL="457200" indent="-457200">
              <a:buFont typeface="Arial" panose="020B0604020202020204" pitchFamily="34" charset="0"/>
              <a:buChar char="•"/>
            </a:pPr>
            <a:r>
              <a:rPr lang="en-GB" sz="2800" dirty="0"/>
              <a:t>Consapevolezza e visualizzazione e infine (ri)attivazione delle (proprie) risorse </a:t>
            </a:r>
          </a:p>
          <a:p>
            <a:pPr marL="457200" indent="-457200">
              <a:buFont typeface="Arial" panose="020B0604020202020204" pitchFamily="34" charset="0"/>
              <a:buChar char="•"/>
            </a:pPr>
            <a:r>
              <a:rPr lang="en-GB" sz="2800" dirty="0"/>
              <a:t>Creazione di spazi multiprotetti da e per le persone di colore, in cui si possa sperimentare un dialogo e un confronto solidale </a:t>
            </a:r>
          </a:p>
          <a:p>
            <a:pPr marL="457200" indent="-457200">
              <a:buFont typeface="Arial" panose="020B0604020202020204" pitchFamily="34" charset="0"/>
              <a:buChar char="•"/>
            </a:pPr>
            <a:r>
              <a:rPr lang="en-GB" sz="2800" dirty="0"/>
              <a:t>Principio dell'uguaglianza nella diversità e della diversità nell'uguaglianza (ognuno nella diversità è diverso e allo stesso tempo può essere simile) - "multi-perspettività" e "transculturalità". </a:t>
            </a:r>
          </a:p>
          <a:p>
            <a:pPr marL="457200" indent="-457200">
              <a:buFont typeface="Arial" panose="020B0604020202020204" pitchFamily="34" charset="0"/>
              <a:buChar char="•"/>
            </a:pPr>
            <a:r>
              <a:rPr lang="en-GB" sz="2800" dirty="0"/>
              <a:t> Concetto di orientamento al processo (nulla è statico, quindi tutto è in movimento e modificabile)</a:t>
            </a:r>
          </a:p>
          <a:p>
            <a:pPr marL="457200" indent="-457200">
              <a:buFont typeface="Arial" panose="020B0604020202020204" pitchFamily="34" charset="0"/>
              <a:buChar char="•"/>
            </a:pPr>
            <a:r>
              <a:rPr lang="en-GB" sz="2800" dirty="0"/>
              <a:t>Prospettiva olistica orientata al futuro ma consapevole del passato (legame tra generazioni)</a:t>
            </a:r>
          </a:p>
          <a:p>
            <a:pPr marL="457200" indent="-457200">
              <a:buFont typeface="Arial" panose="020B0604020202020204" pitchFamily="34" charset="0"/>
              <a:buChar char="•"/>
            </a:pPr>
            <a:r>
              <a:rPr lang="en-GB" sz="2800" dirty="0"/>
              <a:t>Networking e scambio ("costruzione collettiva di risorse")</a:t>
            </a:r>
          </a:p>
          <a:p>
            <a:endParaRPr lang="en-GB" dirty="0"/>
          </a:p>
          <a:p>
            <a:endParaRPr lang="en-GB" dirty="0"/>
          </a:p>
          <a:p>
            <a:endParaRPr lang="en-GB" dirty="0"/>
          </a:p>
        </p:txBody>
      </p:sp>
      <p:sp>
        <p:nvSpPr>
          <p:cNvPr id="9" name="Textfeld 8">
            <a:extLst>
              <a:ext uri="{FF2B5EF4-FFF2-40B4-BE49-F238E27FC236}">
                <a16:creationId xmlns:a16="http://schemas.microsoft.com/office/drawing/2014/main" id="{C0C70149-BF1F-56A4-D4B4-A49B0E6F4626}"/>
              </a:ext>
            </a:extLst>
          </p:cNvPr>
          <p:cNvSpPr txBox="1"/>
          <p:nvPr/>
        </p:nvSpPr>
        <p:spPr>
          <a:xfrm>
            <a:off x="990604" y="8441974"/>
            <a:ext cx="13868400" cy="507831"/>
          </a:xfrm>
          <a:prstGeom prst="rect">
            <a:avLst/>
          </a:prstGeom>
          <a:noFill/>
        </p:spPr>
        <p:txBody>
          <a:bodyPr wrap="square">
            <a:spAutoFit/>
          </a:bodyPr>
          <a:lstStyle/>
          <a:p>
            <a:r>
              <a:rPr lang="en-GB" sz="900" dirty="0"/>
              <a:t>Halil Can 2013. Empowerment </a:t>
            </a:r>
            <a:r>
              <a:rPr lang="en-GB" sz="900" dirty="0" err="1"/>
              <a:t>aus </a:t>
            </a:r>
            <a:r>
              <a:rPr lang="en-GB" sz="900" dirty="0"/>
              <a:t>der People of </a:t>
            </a:r>
            <a:r>
              <a:rPr lang="en-GB" sz="900" dirty="0" err="1"/>
              <a:t>Color-Perspektive Reflexionen </a:t>
            </a:r>
            <a:r>
              <a:rPr lang="en-GB" sz="900" dirty="0"/>
              <a:t>und </a:t>
            </a:r>
            <a:r>
              <a:rPr lang="en-GB" sz="900" dirty="0" err="1"/>
              <a:t>Empfehlungen zur Durchführung </a:t>
            </a:r>
            <a:r>
              <a:rPr lang="en-GB" sz="900" dirty="0"/>
              <a:t>von Empowerment-Workshops </a:t>
            </a:r>
            <a:r>
              <a:rPr lang="en-GB" sz="900" dirty="0" err="1"/>
              <a:t>gegen Rassismus</a:t>
            </a:r>
            <a:r>
              <a:rPr lang="en-GB" sz="900" dirty="0"/>
              <a:t>, </a:t>
            </a:r>
            <a:r>
              <a:rPr lang="de-DE" sz="900" dirty="0">
                <a:effectLst/>
                <a:latin typeface="Calibri" panose="020F0502020204030204" pitchFamily="34" charset="0"/>
              </a:rPr>
              <a:t>Senatsverwaltung </a:t>
            </a:r>
            <a:r>
              <a:rPr lang="de-DE" sz="900" dirty="0" err="1">
                <a:effectLst/>
                <a:latin typeface="Calibri" panose="020F0502020204030204" pitchFamily="34" charset="0"/>
              </a:rPr>
              <a:t>für </a:t>
            </a:r>
            <a:r>
              <a:rPr lang="de-DE" sz="900" dirty="0">
                <a:effectLst/>
                <a:latin typeface="Calibri" panose="020F0502020204030204" pitchFamily="34" charset="0"/>
              </a:rPr>
              <a:t>Integration, Arbeit und Soziales</a:t>
            </a:r>
            <a:br>
              <a:rPr lang="de-DE" sz="900" dirty="0">
                <a:effectLst/>
                <a:latin typeface="Calibri" panose="020F0502020204030204" pitchFamily="34" charset="0"/>
              </a:rPr>
            </a:br>
            <a:r>
              <a:rPr lang="de-DE" sz="900" dirty="0">
                <a:effectLst/>
                <a:latin typeface="Calibri" panose="020F0502020204030204" pitchFamily="34" charset="0"/>
              </a:rPr>
              <a:t>Landesstelle </a:t>
            </a:r>
            <a:r>
              <a:rPr lang="de-DE" sz="900" dirty="0" err="1">
                <a:effectLst/>
                <a:latin typeface="Calibri" panose="020F0502020204030204" pitchFamily="34" charset="0"/>
              </a:rPr>
              <a:t>für </a:t>
            </a:r>
            <a:r>
              <a:rPr lang="de-DE" sz="900" dirty="0">
                <a:effectLst/>
                <a:latin typeface="Calibri" panose="020F0502020204030204" pitchFamily="34" charset="0"/>
              </a:rPr>
              <a:t>Gleichbehandlung - gegen Diskriminierung (LADS)</a:t>
            </a:r>
            <a:endParaRPr lang="de-DE" sz="900" dirty="0"/>
          </a:p>
          <a:p>
            <a:r>
              <a:rPr lang="en-GB" sz="900" dirty="0"/>
              <a:t>pagine 11-12. https://www.eccar.info/sites/default/files/document/empowerment_webbroschuere_barrierefrei.pdf. Accesso: 27 ottobre 2022. </a:t>
            </a:r>
          </a:p>
        </p:txBody>
      </p:sp>
      <p:cxnSp>
        <p:nvCxnSpPr>
          <p:cNvPr id="2" name="Straight Connector 1">
            <a:extLst>
              <a:ext uri="{FF2B5EF4-FFF2-40B4-BE49-F238E27FC236}">
                <a16:creationId xmlns:a16="http://schemas.microsoft.com/office/drawing/2014/main" id="{93CBA5F4-25AB-5AB3-2AF2-37B2A72FA9FB}"/>
              </a:ext>
            </a:extLst>
          </p:cNvPr>
          <p:cNvCxnSpPr>
            <a:cxnSpLocks/>
          </p:cNvCxnSpPr>
          <p:nvPr/>
        </p:nvCxnSpPr>
        <p:spPr>
          <a:xfrm>
            <a:off x="381000" y="571500"/>
            <a:ext cx="0" cy="8991600"/>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3D6EE4A3-F7DF-229B-8583-7060BE840C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01803" y="8210313"/>
            <a:ext cx="3886197" cy="2076687"/>
          </a:xfrm>
          <a:prstGeom prst="rect">
            <a:avLst/>
          </a:prstGeom>
        </p:spPr>
      </p:pic>
    </p:spTree>
    <p:extLst>
      <p:ext uri="{BB962C8B-B14F-4D97-AF65-F5344CB8AC3E}">
        <p14:creationId xmlns:p14="http://schemas.microsoft.com/office/powerpoint/2010/main" val="5662240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71382" y="419099"/>
            <a:ext cx="13482129" cy="443198"/>
          </a:xfrm>
          <a:prstGeom prst="rect">
            <a:avLst/>
          </a:prstGeom>
        </p:spPr>
        <p:txBody>
          <a:bodyPr wrap="square" lIns="0" tIns="0" rIns="0" bIns="0" rtlCol="0" anchor="t">
            <a:spAutoFit/>
          </a:bodyPr>
          <a:lstStyle/>
          <a:p>
            <a:pPr>
              <a:lnSpc>
                <a:spcPts val="3190"/>
              </a:lnSpc>
            </a:pPr>
            <a:r>
              <a:rPr lang="en-US" sz="4000" dirty="0">
                <a:solidFill>
                  <a:srgbClr val="0C45A6"/>
                </a:solidFill>
              </a:rPr>
              <a:t>METODO: Cartoline (Laboratorio di empowerment)</a:t>
            </a:r>
          </a:p>
        </p:txBody>
      </p:sp>
      <p:sp>
        <p:nvSpPr>
          <p:cNvPr id="3" name="TextBox 3"/>
          <p:cNvSpPr txBox="1"/>
          <p:nvPr/>
        </p:nvSpPr>
        <p:spPr>
          <a:xfrm>
            <a:off x="1247511" y="2043576"/>
            <a:ext cx="2638689" cy="228332"/>
          </a:xfrm>
          <a:prstGeom prst="rect">
            <a:avLst/>
          </a:prstGeom>
        </p:spPr>
        <p:txBody>
          <a:bodyPr wrap="square" lIns="0" tIns="0" rIns="0" bIns="0" rtlCol="0" anchor="t">
            <a:spAutoFit/>
          </a:bodyPr>
          <a:lstStyle/>
          <a:p>
            <a:pPr algn="ctr">
              <a:lnSpc>
                <a:spcPts val="1620"/>
              </a:lnSpc>
              <a:spcBef>
                <a:spcPct val="0"/>
              </a:spcBef>
            </a:pPr>
            <a:r>
              <a:rPr lang="en-US" sz="2200" dirty="0">
                <a:solidFill>
                  <a:srgbClr val="000000"/>
                </a:solidFill>
              </a:rPr>
              <a:t>3-15 persone </a:t>
            </a:r>
          </a:p>
        </p:txBody>
      </p:sp>
      <p:sp>
        <p:nvSpPr>
          <p:cNvPr id="4" name="TextBox 4"/>
          <p:cNvSpPr txBox="1"/>
          <p:nvPr/>
        </p:nvSpPr>
        <p:spPr>
          <a:xfrm>
            <a:off x="3573035" y="4729512"/>
            <a:ext cx="68264" cy="270915"/>
          </a:xfrm>
          <a:prstGeom prst="rect">
            <a:avLst/>
          </a:prstGeom>
        </p:spPr>
        <p:txBody>
          <a:bodyPr lIns="0" tIns="0" rIns="0" bIns="0" rtlCol="0" anchor="t">
            <a:spAutoFit/>
          </a:bodyPr>
          <a:lstStyle/>
          <a:p>
            <a:pPr algn="ctr">
              <a:lnSpc>
                <a:spcPts val="2153"/>
              </a:lnSpc>
              <a:spcBef>
                <a:spcPct val="0"/>
              </a:spcBef>
            </a:pPr>
            <a:r>
              <a:rPr lang="en-US" sz="1994">
                <a:solidFill>
                  <a:srgbClr val="000000"/>
                </a:solidFill>
                <a:latin typeface="Montserrat Bold"/>
              </a:rPr>
              <a:t> </a:t>
            </a:r>
          </a:p>
        </p:txBody>
      </p:sp>
      <p:sp>
        <p:nvSpPr>
          <p:cNvPr id="5" name="TextBox 5"/>
          <p:cNvSpPr txBox="1"/>
          <p:nvPr/>
        </p:nvSpPr>
        <p:spPr>
          <a:xfrm>
            <a:off x="1552782" y="2872686"/>
            <a:ext cx="5854704" cy="338554"/>
          </a:xfrm>
          <a:prstGeom prst="rect">
            <a:avLst/>
          </a:prstGeom>
        </p:spPr>
        <p:txBody>
          <a:bodyPr lIns="0" tIns="0" rIns="0" bIns="0" rtlCol="0" anchor="t">
            <a:spAutoFit/>
          </a:bodyPr>
          <a:lstStyle/>
          <a:p>
            <a:pPr>
              <a:spcBef>
                <a:spcPct val="0"/>
              </a:spcBef>
            </a:pPr>
            <a:r>
              <a:rPr lang="en-US" sz="2200" dirty="0">
                <a:solidFill>
                  <a:srgbClr val="000000"/>
                </a:solidFill>
              </a:rPr>
              <a:t>20 minuti insieme a tutto il gruppo</a:t>
            </a:r>
          </a:p>
        </p:txBody>
      </p:sp>
      <p:sp>
        <p:nvSpPr>
          <p:cNvPr id="6" name="TextBox 6"/>
          <p:cNvSpPr txBox="1"/>
          <p:nvPr/>
        </p:nvSpPr>
        <p:spPr>
          <a:xfrm>
            <a:off x="1552782" y="4003314"/>
            <a:ext cx="5000525" cy="1354217"/>
          </a:xfrm>
          <a:prstGeom prst="rect">
            <a:avLst/>
          </a:prstGeom>
        </p:spPr>
        <p:txBody>
          <a:bodyPr lIns="0" tIns="0" rIns="0" bIns="0" rtlCol="0" anchor="t">
            <a:spAutoFit/>
          </a:bodyPr>
          <a:lstStyle/>
          <a:p>
            <a:pPr marL="323850" lvl="1" indent="-161925">
              <a:buFont typeface="Arial"/>
              <a:buChar char="•"/>
            </a:pPr>
            <a:r>
              <a:rPr lang="en-US" sz="2200" dirty="0">
                <a:solidFill>
                  <a:srgbClr val="000000"/>
                </a:solidFill>
              </a:rPr>
              <a:t>Conoscere e conoscersi</a:t>
            </a:r>
          </a:p>
          <a:p>
            <a:pPr marL="323850" lvl="1" indent="-161925">
              <a:buFont typeface="Arial"/>
              <a:buChar char="•"/>
            </a:pPr>
            <a:r>
              <a:rPr lang="en-US" sz="2200" dirty="0">
                <a:solidFill>
                  <a:srgbClr val="000000"/>
                </a:solidFill>
              </a:rPr>
              <a:t>Aiutare a capire perché qualcuno partecipa a questo workshop</a:t>
            </a:r>
          </a:p>
          <a:p>
            <a:pPr marL="323850" lvl="1" indent="-161925">
              <a:buFont typeface="Arial"/>
              <a:buChar char="•"/>
            </a:pPr>
            <a:r>
              <a:rPr lang="en-US" sz="2200" dirty="0">
                <a:solidFill>
                  <a:srgbClr val="000000"/>
                </a:solidFill>
              </a:rPr>
              <a:t>Imparare qualcosa sul formatore</a:t>
            </a:r>
          </a:p>
        </p:txBody>
      </p:sp>
      <p:sp>
        <p:nvSpPr>
          <p:cNvPr id="7" name="TextBox 7"/>
          <p:cNvSpPr txBox="1"/>
          <p:nvPr/>
        </p:nvSpPr>
        <p:spPr>
          <a:xfrm>
            <a:off x="1693105" y="6327805"/>
            <a:ext cx="5281829" cy="338554"/>
          </a:xfrm>
          <a:prstGeom prst="rect">
            <a:avLst/>
          </a:prstGeom>
        </p:spPr>
        <p:txBody>
          <a:bodyPr lIns="0" tIns="0" rIns="0" bIns="0" rtlCol="0" anchor="t">
            <a:spAutoFit/>
          </a:bodyPr>
          <a:lstStyle/>
          <a:p>
            <a:pPr>
              <a:spcBef>
                <a:spcPct val="0"/>
              </a:spcBef>
            </a:pPr>
            <a:r>
              <a:rPr lang="en-US" sz="2200" dirty="0">
                <a:solidFill>
                  <a:srgbClr val="000000"/>
                </a:solidFill>
                <a:latin typeface="Montserrat Semi-Bold"/>
              </a:rPr>
              <a:t>Almeno una cartolina per persona</a:t>
            </a:r>
          </a:p>
        </p:txBody>
      </p:sp>
      <p:sp>
        <p:nvSpPr>
          <p:cNvPr id="8" name="TextBox 8"/>
          <p:cNvSpPr txBox="1"/>
          <p:nvPr/>
        </p:nvSpPr>
        <p:spPr>
          <a:xfrm>
            <a:off x="10081712" y="3106358"/>
            <a:ext cx="4545722" cy="346249"/>
          </a:xfrm>
          <a:prstGeom prst="rect">
            <a:avLst/>
          </a:prstGeom>
        </p:spPr>
        <p:txBody>
          <a:bodyPr wrap="square" lIns="0" tIns="0" rIns="0" bIns="0" rtlCol="0" anchor="t">
            <a:spAutoFit/>
          </a:bodyPr>
          <a:lstStyle/>
          <a:p>
            <a:pPr algn="ctr">
              <a:lnSpc>
                <a:spcPts val="2691"/>
              </a:lnSpc>
              <a:spcBef>
                <a:spcPct val="0"/>
              </a:spcBef>
            </a:pPr>
            <a:r>
              <a:rPr lang="en-US" sz="2492" dirty="0">
                <a:solidFill>
                  <a:srgbClr val="000000"/>
                </a:solidFill>
              </a:rPr>
              <a:t>Descrizione del metodo:</a:t>
            </a:r>
          </a:p>
        </p:txBody>
      </p:sp>
      <p:pic>
        <p:nvPicPr>
          <p:cNvPr id="9" name="Picture 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34500" y="1931576"/>
            <a:ext cx="644826" cy="394956"/>
          </a:xfrm>
          <a:prstGeom prst="rect">
            <a:avLst/>
          </a:prstGeom>
        </p:spPr>
      </p:pic>
      <p:pic>
        <p:nvPicPr>
          <p:cNvPr id="10" name="Picture 1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09511" y="2793603"/>
            <a:ext cx="581467" cy="581467"/>
          </a:xfrm>
          <a:prstGeom prst="rect">
            <a:avLst/>
          </a:prstGeom>
        </p:spPr>
      </p:pic>
      <p:pic>
        <p:nvPicPr>
          <p:cNvPr id="11"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67673" y="3921677"/>
            <a:ext cx="711653" cy="571924"/>
          </a:xfrm>
          <a:prstGeom prst="rect">
            <a:avLst/>
          </a:prstGeom>
        </p:spPr>
      </p:pic>
      <p:pic>
        <p:nvPicPr>
          <p:cNvPr id="12" name="Picture 1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47626" y="5801990"/>
            <a:ext cx="499885" cy="714122"/>
          </a:xfrm>
          <a:prstGeom prst="rect">
            <a:avLst/>
          </a:prstGeom>
        </p:spPr>
      </p:pic>
      <p:sp>
        <p:nvSpPr>
          <p:cNvPr id="16" name="Textfeld 15">
            <a:extLst>
              <a:ext uri="{FF2B5EF4-FFF2-40B4-BE49-F238E27FC236}">
                <a16:creationId xmlns:a16="http://schemas.microsoft.com/office/drawing/2014/main" id="{6BDE7D4B-AA38-4D42-C1A5-E8D5A952C46C}"/>
              </a:ext>
            </a:extLst>
          </p:cNvPr>
          <p:cNvSpPr txBox="1"/>
          <p:nvPr/>
        </p:nvSpPr>
        <p:spPr>
          <a:xfrm>
            <a:off x="10081712" y="3822958"/>
            <a:ext cx="5722168" cy="2031325"/>
          </a:xfrm>
          <a:prstGeom prst="rect">
            <a:avLst/>
          </a:prstGeom>
          <a:noFill/>
        </p:spPr>
        <p:txBody>
          <a:bodyPr wrap="square" rtlCol="0">
            <a:spAutoFit/>
          </a:bodyPr>
          <a:lstStyle/>
          <a:p>
            <a:pPr marL="285750" indent="-285750">
              <a:buFont typeface="Arial" panose="020B0604020202020204" pitchFamily="34" charset="0"/>
              <a:buChar char="•"/>
            </a:pPr>
            <a:r>
              <a:rPr lang="en-GB" dirty="0"/>
              <a:t>Il gruppo con il formatore deve sedersi in cerchio. Lasciate che ognuno scriva su cartoline: Le proprie motivazioni, i desideri, le aspettative e le paure (relative alla formazione ma anche più generali). </a:t>
            </a:r>
          </a:p>
          <a:p>
            <a:pPr marL="285750" indent="-285750">
              <a:buFont typeface="Arial" panose="020B0604020202020204" pitchFamily="34" charset="0"/>
              <a:buChar char="•"/>
            </a:pPr>
            <a:r>
              <a:rPr lang="en-GB" dirty="0"/>
              <a:t>Lasciate che tutti presentino le carte</a:t>
            </a:r>
          </a:p>
          <a:p>
            <a:pPr marL="285750" indent="-285750">
              <a:buFont typeface="Arial" panose="020B0604020202020204" pitchFamily="34" charset="0"/>
              <a:buChar char="•"/>
            </a:pPr>
            <a:r>
              <a:rPr lang="en-GB" dirty="0"/>
              <a:t>Il formatore può anche realizzare delle schede per spiegare la motivazione che lo spinge a diventare un formatore per l'empowerment. </a:t>
            </a:r>
          </a:p>
        </p:txBody>
      </p:sp>
      <p:sp>
        <p:nvSpPr>
          <p:cNvPr id="17" name="Textfeld 16">
            <a:extLst>
              <a:ext uri="{FF2B5EF4-FFF2-40B4-BE49-F238E27FC236}">
                <a16:creationId xmlns:a16="http://schemas.microsoft.com/office/drawing/2014/main" id="{DAB6E4F1-E23D-7CA2-6406-73ADBDB6F0E5}"/>
              </a:ext>
            </a:extLst>
          </p:cNvPr>
          <p:cNvSpPr txBox="1"/>
          <p:nvPr/>
        </p:nvSpPr>
        <p:spPr>
          <a:xfrm>
            <a:off x="11201400" y="419099"/>
            <a:ext cx="5533818" cy="1815882"/>
          </a:xfrm>
          <a:prstGeom prst="rect">
            <a:avLst/>
          </a:prstGeom>
          <a:noFill/>
        </p:spPr>
        <p:txBody>
          <a:bodyPr wrap="square" rtlCol="0">
            <a:spAutoFit/>
          </a:bodyPr>
          <a:lstStyle/>
          <a:p>
            <a:r>
              <a:rPr lang="en-GB" sz="2800" dirty="0">
                <a:solidFill>
                  <a:srgbClr val="FF0000"/>
                </a:solidFill>
              </a:rPr>
              <a:t>Assicurarsi di creare uno spazio sicuro solo per persone </a:t>
            </a:r>
            <a:r>
              <a:rPr lang="en-GB" sz="2800" dirty="0" err="1">
                <a:solidFill>
                  <a:srgbClr val="FF0000"/>
                </a:solidFill>
              </a:rPr>
              <a:t>BPoC/BIPoC </a:t>
            </a:r>
            <a:r>
              <a:rPr lang="en-GB" sz="2800" dirty="0">
                <a:solidFill>
                  <a:srgbClr val="FF0000"/>
                </a:solidFill>
              </a:rPr>
              <a:t>o PoC (considerare anche l'assunzione di un formatore che corrisponda a questo criterio)</a:t>
            </a:r>
          </a:p>
        </p:txBody>
      </p:sp>
      <p:sp>
        <p:nvSpPr>
          <p:cNvPr id="20" name="Textfeld 19">
            <a:extLst>
              <a:ext uri="{FF2B5EF4-FFF2-40B4-BE49-F238E27FC236}">
                <a16:creationId xmlns:a16="http://schemas.microsoft.com/office/drawing/2014/main" id="{B5220C12-EFE5-DC37-FBCB-62444BC903EB}"/>
              </a:ext>
            </a:extLst>
          </p:cNvPr>
          <p:cNvSpPr txBox="1"/>
          <p:nvPr/>
        </p:nvSpPr>
        <p:spPr>
          <a:xfrm>
            <a:off x="517730" y="9179132"/>
            <a:ext cx="11130173" cy="507831"/>
          </a:xfrm>
          <a:prstGeom prst="rect">
            <a:avLst/>
          </a:prstGeom>
          <a:noFill/>
        </p:spPr>
        <p:txBody>
          <a:bodyPr wrap="square">
            <a:spAutoFit/>
          </a:bodyPr>
          <a:lstStyle/>
          <a:p>
            <a:r>
              <a:rPr lang="en-GB" sz="900" dirty="0"/>
              <a:t>Halil Can 2013. Empowerment </a:t>
            </a:r>
            <a:r>
              <a:rPr lang="en-GB" sz="900" dirty="0" err="1"/>
              <a:t>aus </a:t>
            </a:r>
            <a:r>
              <a:rPr lang="en-GB" sz="900" dirty="0"/>
              <a:t>der People of </a:t>
            </a:r>
            <a:r>
              <a:rPr lang="en-GB" sz="900" dirty="0" err="1"/>
              <a:t>Color-Perspektive Reflexionen </a:t>
            </a:r>
            <a:r>
              <a:rPr lang="en-GB" sz="900" dirty="0"/>
              <a:t>und </a:t>
            </a:r>
            <a:r>
              <a:rPr lang="en-GB" sz="900" dirty="0" err="1"/>
              <a:t>Empfehlungen zur Durchführung </a:t>
            </a:r>
            <a:r>
              <a:rPr lang="en-GB" sz="900" dirty="0"/>
              <a:t>von Empowerment-Workshops </a:t>
            </a:r>
            <a:r>
              <a:rPr lang="en-GB" sz="900" dirty="0" err="1"/>
              <a:t>gegen Rassismus</a:t>
            </a:r>
            <a:r>
              <a:rPr lang="en-GB" sz="900" dirty="0"/>
              <a:t>, </a:t>
            </a:r>
            <a:r>
              <a:rPr lang="de-DE" sz="900" dirty="0">
                <a:effectLst/>
                <a:latin typeface="Calibri" panose="020F0502020204030204" pitchFamily="34" charset="0"/>
              </a:rPr>
              <a:t>Senatsverwaltung </a:t>
            </a:r>
            <a:r>
              <a:rPr lang="de-DE" sz="900" dirty="0" err="1">
                <a:effectLst/>
                <a:latin typeface="Calibri" panose="020F0502020204030204" pitchFamily="34" charset="0"/>
              </a:rPr>
              <a:t>für </a:t>
            </a:r>
            <a:r>
              <a:rPr lang="de-DE" sz="900" dirty="0">
                <a:effectLst/>
                <a:latin typeface="Calibri" panose="020F0502020204030204" pitchFamily="34" charset="0"/>
              </a:rPr>
              <a:t>Integration, Arbeit und Soziales</a:t>
            </a:r>
            <a:br>
              <a:rPr lang="de-DE" sz="900" dirty="0">
                <a:effectLst/>
                <a:latin typeface="Calibri" panose="020F0502020204030204" pitchFamily="34" charset="0"/>
              </a:rPr>
            </a:br>
            <a:r>
              <a:rPr lang="de-DE" sz="900" dirty="0">
                <a:effectLst/>
                <a:latin typeface="Calibri" panose="020F0502020204030204" pitchFamily="34" charset="0"/>
              </a:rPr>
              <a:t>Landesstelle </a:t>
            </a:r>
            <a:r>
              <a:rPr lang="de-DE" sz="900" dirty="0" err="1">
                <a:effectLst/>
                <a:latin typeface="Calibri" panose="020F0502020204030204" pitchFamily="34" charset="0"/>
              </a:rPr>
              <a:t>für </a:t>
            </a:r>
            <a:r>
              <a:rPr lang="de-DE" sz="900" dirty="0">
                <a:effectLst/>
                <a:latin typeface="Calibri" panose="020F0502020204030204" pitchFamily="34" charset="0"/>
              </a:rPr>
              <a:t>Gleichbehandlung - gegen Diskriminierung (LADS),</a:t>
            </a:r>
            <a:endParaRPr lang="de-DE" sz="900" dirty="0"/>
          </a:p>
          <a:p>
            <a:r>
              <a:rPr lang="en-GB" sz="900" dirty="0"/>
              <a:t>pagina 18. https://www.eccar.info/sites/default/files/document/empowerment_webbroschuere_barrierefrei.pdf. Accesso: 27 ottobre 2022. </a:t>
            </a:r>
          </a:p>
        </p:txBody>
      </p:sp>
      <p:cxnSp>
        <p:nvCxnSpPr>
          <p:cNvPr id="14" name="Straight Connector 13">
            <a:extLst>
              <a:ext uri="{FF2B5EF4-FFF2-40B4-BE49-F238E27FC236}">
                <a16:creationId xmlns:a16="http://schemas.microsoft.com/office/drawing/2014/main" id="{AF9ABC21-E91A-73AD-6D5E-B5B262F4680E}"/>
              </a:ext>
            </a:extLst>
          </p:cNvPr>
          <p:cNvCxnSpPr>
            <a:cxnSpLocks/>
          </p:cNvCxnSpPr>
          <p:nvPr/>
        </p:nvCxnSpPr>
        <p:spPr>
          <a:xfrm>
            <a:off x="381000" y="571500"/>
            <a:ext cx="0" cy="8991600"/>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27FA68E7-3847-1F66-7607-5FFCD845EE4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401803" y="8210313"/>
            <a:ext cx="3886197" cy="2076687"/>
          </a:xfrm>
          <a:prstGeom prst="rect">
            <a:avLst/>
          </a:prstGeom>
        </p:spPr>
      </p:pic>
    </p:spTree>
    <p:extLst>
      <p:ext uri="{BB962C8B-B14F-4D97-AF65-F5344CB8AC3E}">
        <p14:creationId xmlns:p14="http://schemas.microsoft.com/office/powerpoint/2010/main" val="2222861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67670" y="384678"/>
            <a:ext cx="13482129" cy="853567"/>
          </a:xfrm>
          <a:prstGeom prst="rect">
            <a:avLst/>
          </a:prstGeom>
        </p:spPr>
        <p:txBody>
          <a:bodyPr wrap="square" lIns="0" tIns="0" rIns="0" bIns="0" rtlCol="0" anchor="t">
            <a:spAutoFit/>
          </a:bodyPr>
          <a:lstStyle/>
          <a:p>
            <a:pPr>
              <a:lnSpc>
                <a:spcPts val="3190"/>
              </a:lnSpc>
            </a:pPr>
            <a:r>
              <a:rPr lang="en-GB" sz="4000" dirty="0">
                <a:solidFill>
                  <a:srgbClr val="0C45A6"/>
                </a:solidFill>
              </a:rPr>
              <a:t>METODO: Lavoro biografico </a:t>
            </a:r>
          </a:p>
          <a:p>
            <a:pPr>
              <a:lnSpc>
                <a:spcPts val="3190"/>
              </a:lnSpc>
            </a:pPr>
            <a:r>
              <a:rPr lang="en-GB" sz="4000" dirty="0">
                <a:solidFill>
                  <a:srgbClr val="0C45A6"/>
                </a:solidFill>
              </a:rPr>
              <a:t>(Laboratorio di empowerment per </a:t>
            </a:r>
            <a:r>
              <a:rPr lang="en-GB" sz="4000" dirty="0" err="1">
                <a:solidFill>
                  <a:srgbClr val="0C45A6"/>
                </a:solidFill>
              </a:rPr>
              <a:t>donne</a:t>
            </a:r>
            <a:r>
              <a:rPr lang="en-GB" sz="4000" dirty="0">
                <a:solidFill>
                  <a:srgbClr val="0C45A6"/>
                </a:solidFill>
              </a:rPr>
              <a:t> </a:t>
            </a:r>
            <a:r>
              <a:rPr lang="en-GB" sz="4000" dirty="0" err="1">
                <a:solidFill>
                  <a:srgbClr val="0C45A6"/>
                </a:solidFill>
              </a:rPr>
              <a:t>afrodiscendenti</a:t>
            </a:r>
            <a:r>
              <a:rPr lang="en-GB" sz="4000" dirty="0">
                <a:solidFill>
                  <a:srgbClr val="0C45A6"/>
                </a:solidFill>
              </a:rPr>
              <a:t>/</a:t>
            </a:r>
            <a:r>
              <a:rPr lang="en-GB" sz="4000" dirty="0" err="1">
                <a:solidFill>
                  <a:srgbClr val="0C45A6"/>
                </a:solidFill>
              </a:rPr>
              <a:t>nere</a:t>
            </a:r>
            <a:r>
              <a:rPr lang="en-GB" sz="4000" dirty="0">
                <a:solidFill>
                  <a:srgbClr val="0C45A6"/>
                </a:solidFill>
              </a:rPr>
              <a:t>)</a:t>
            </a:r>
          </a:p>
        </p:txBody>
      </p:sp>
      <p:sp>
        <p:nvSpPr>
          <p:cNvPr id="3" name="TextBox 3"/>
          <p:cNvSpPr txBox="1"/>
          <p:nvPr/>
        </p:nvSpPr>
        <p:spPr>
          <a:xfrm>
            <a:off x="1187393" y="2333758"/>
            <a:ext cx="2638689" cy="228332"/>
          </a:xfrm>
          <a:prstGeom prst="rect">
            <a:avLst/>
          </a:prstGeom>
        </p:spPr>
        <p:txBody>
          <a:bodyPr wrap="square" lIns="0" tIns="0" rIns="0" bIns="0" rtlCol="0" anchor="t">
            <a:spAutoFit/>
          </a:bodyPr>
          <a:lstStyle/>
          <a:p>
            <a:pPr algn="ctr">
              <a:lnSpc>
                <a:spcPts val="1620"/>
              </a:lnSpc>
              <a:spcBef>
                <a:spcPct val="0"/>
              </a:spcBef>
            </a:pPr>
            <a:r>
              <a:rPr lang="en-US" sz="2200" dirty="0">
                <a:solidFill>
                  <a:srgbClr val="000000"/>
                </a:solidFill>
              </a:rPr>
              <a:t>3-15 Persone </a:t>
            </a:r>
          </a:p>
        </p:txBody>
      </p:sp>
      <p:sp>
        <p:nvSpPr>
          <p:cNvPr id="4" name="TextBox 4"/>
          <p:cNvSpPr txBox="1"/>
          <p:nvPr/>
        </p:nvSpPr>
        <p:spPr>
          <a:xfrm>
            <a:off x="3573035" y="4729512"/>
            <a:ext cx="68264" cy="270915"/>
          </a:xfrm>
          <a:prstGeom prst="rect">
            <a:avLst/>
          </a:prstGeom>
        </p:spPr>
        <p:txBody>
          <a:bodyPr lIns="0" tIns="0" rIns="0" bIns="0" rtlCol="0" anchor="t">
            <a:spAutoFit/>
          </a:bodyPr>
          <a:lstStyle/>
          <a:p>
            <a:pPr algn="ctr">
              <a:lnSpc>
                <a:spcPts val="2153"/>
              </a:lnSpc>
              <a:spcBef>
                <a:spcPct val="0"/>
              </a:spcBef>
            </a:pPr>
            <a:r>
              <a:rPr lang="en-US" sz="1994">
                <a:solidFill>
                  <a:srgbClr val="000000"/>
                </a:solidFill>
                <a:latin typeface="Montserrat Bold"/>
              </a:rPr>
              <a:t> </a:t>
            </a:r>
          </a:p>
        </p:txBody>
      </p:sp>
      <p:sp>
        <p:nvSpPr>
          <p:cNvPr id="5" name="TextBox 5"/>
          <p:cNvSpPr txBox="1"/>
          <p:nvPr/>
        </p:nvSpPr>
        <p:spPr>
          <a:xfrm>
            <a:off x="1552782" y="3041705"/>
            <a:ext cx="5854704" cy="338554"/>
          </a:xfrm>
          <a:prstGeom prst="rect">
            <a:avLst/>
          </a:prstGeom>
        </p:spPr>
        <p:txBody>
          <a:bodyPr lIns="0" tIns="0" rIns="0" bIns="0" rtlCol="0" anchor="t">
            <a:spAutoFit/>
          </a:bodyPr>
          <a:lstStyle/>
          <a:p>
            <a:pPr>
              <a:spcBef>
                <a:spcPct val="0"/>
              </a:spcBef>
            </a:pPr>
            <a:r>
              <a:rPr lang="en-US" sz="2200" dirty="0">
                <a:solidFill>
                  <a:srgbClr val="000000"/>
                </a:solidFill>
              </a:rPr>
              <a:t>3-6 ore (a seconda della capacità) </a:t>
            </a:r>
          </a:p>
        </p:txBody>
      </p:sp>
      <p:sp>
        <p:nvSpPr>
          <p:cNvPr id="6" name="TextBox 6"/>
          <p:cNvSpPr txBox="1"/>
          <p:nvPr/>
        </p:nvSpPr>
        <p:spPr>
          <a:xfrm>
            <a:off x="1552782" y="4003314"/>
            <a:ext cx="5000525" cy="2369880"/>
          </a:xfrm>
          <a:prstGeom prst="rect">
            <a:avLst/>
          </a:prstGeom>
        </p:spPr>
        <p:txBody>
          <a:bodyPr lIns="0" tIns="0" rIns="0" bIns="0" rtlCol="0" anchor="t">
            <a:spAutoFit/>
          </a:bodyPr>
          <a:lstStyle/>
          <a:p>
            <a:pPr marL="323850" lvl="1" indent="-161925">
              <a:buFont typeface="Arial"/>
              <a:buChar char="•"/>
            </a:pPr>
            <a:r>
              <a:rPr lang="en-US" sz="2200" dirty="0">
                <a:solidFill>
                  <a:srgbClr val="000000"/>
                </a:solidFill>
              </a:rPr>
              <a:t>Imparare a conoscere e a trarre vantaggio dalle esperienze degli altri</a:t>
            </a:r>
          </a:p>
          <a:p>
            <a:pPr marL="323850" lvl="1" indent="-161925">
              <a:buFont typeface="Arial"/>
              <a:buChar char="•"/>
            </a:pPr>
            <a:r>
              <a:rPr lang="en-US" sz="2200" dirty="0">
                <a:solidFill>
                  <a:srgbClr val="000000"/>
                </a:solidFill>
              </a:rPr>
              <a:t>Condivisione di esperienze di discriminazione (razzismo, sessismo, ecc.)</a:t>
            </a:r>
          </a:p>
          <a:p>
            <a:pPr marL="323850" lvl="1" indent="-161925">
              <a:buFont typeface="Arial"/>
              <a:buChar char="•"/>
            </a:pPr>
            <a:r>
              <a:rPr lang="en-US" sz="2200" dirty="0">
                <a:solidFill>
                  <a:srgbClr val="000000"/>
                </a:solidFill>
              </a:rPr>
              <a:t>Comprendere le lotte identitarie e i bagni nella propria identità</a:t>
            </a:r>
          </a:p>
          <a:p>
            <a:pPr marL="323850" lvl="1" indent="-161925">
              <a:buFont typeface="Arial"/>
              <a:buChar char="•"/>
            </a:pPr>
            <a:r>
              <a:rPr lang="en-US" sz="2200" dirty="0">
                <a:solidFill>
                  <a:srgbClr val="000000"/>
                </a:solidFill>
              </a:rPr>
              <a:t>L'auto-imprenditorialità </a:t>
            </a:r>
          </a:p>
        </p:txBody>
      </p:sp>
      <p:sp>
        <p:nvSpPr>
          <p:cNvPr id="7" name="TextBox 7"/>
          <p:cNvSpPr txBox="1"/>
          <p:nvPr/>
        </p:nvSpPr>
        <p:spPr>
          <a:xfrm>
            <a:off x="1552782" y="7394059"/>
            <a:ext cx="5281829" cy="338554"/>
          </a:xfrm>
          <a:prstGeom prst="rect">
            <a:avLst/>
          </a:prstGeom>
        </p:spPr>
        <p:txBody>
          <a:bodyPr lIns="0" tIns="0" rIns="0" bIns="0" rtlCol="0" anchor="t">
            <a:spAutoFit/>
          </a:bodyPr>
          <a:lstStyle/>
          <a:p>
            <a:pPr>
              <a:spcBef>
                <a:spcPct val="0"/>
              </a:spcBef>
            </a:pPr>
            <a:r>
              <a:rPr lang="en-US" sz="2200" dirty="0">
                <a:solidFill>
                  <a:srgbClr val="000000"/>
                </a:solidFill>
              </a:rPr>
              <a:t>Carta e </a:t>
            </a:r>
            <a:r>
              <a:rPr lang="en-US" sz="2200" dirty="0" err="1">
                <a:solidFill>
                  <a:srgbClr val="000000"/>
                </a:solidFill>
              </a:rPr>
              <a:t>penna</a:t>
            </a:r>
            <a:endParaRPr lang="en-US" sz="2200" dirty="0">
              <a:solidFill>
                <a:srgbClr val="000000"/>
              </a:solidFill>
            </a:endParaRPr>
          </a:p>
        </p:txBody>
      </p:sp>
      <p:sp>
        <p:nvSpPr>
          <p:cNvPr id="8" name="TextBox 8"/>
          <p:cNvSpPr txBox="1"/>
          <p:nvPr/>
        </p:nvSpPr>
        <p:spPr>
          <a:xfrm>
            <a:off x="8229600" y="2387783"/>
            <a:ext cx="4545722" cy="346249"/>
          </a:xfrm>
          <a:prstGeom prst="rect">
            <a:avLst/>
          </a:prstGeom>
        </p:spPr>
        <p:txBody>
          <a:bodyPr wrap="square" lIns="0" tIns="0" rIns="0" bIns="0" rtlCol="0" anchor="t">
            <a:spAutoFit/>
          </a:bodyPr>
          <a:lstStyle/>
          <a:p>
            <a:pPr algn="ctr">
              <a:lnSpc>
                <a:spcPts val="2691"/>
              </a:lnSpc>
              <a:spcBef>
                <a:spcPct val="0"/>
              </a:spcBef>
            </a:pPr>
            <a:r>
              <a:rPr lang="en-US" sz="2492" dirty="0">
                <a:solidFill>
                  <a:srgbClr val="000000"/>
                </a:solidFill>
              </a:rPr>
              <a:t>Descrizione del metodo:</a:t>
            </a:r>
          </a:p>
        </p:txBody>
      </p:sp>
      <p:pic>
        <p:nvPicPr>
          <p:cNvPr id="9" name="Picture 9"/>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11065" y="2125970"/>
            <a:ext cx="644826" cy="394956"/>
          </a:xfrm>
          <a:prstGeom prst="rect">
            <a:avLst/>
          </a:prstGeom>
        </p:spPr>
      </p:pic>
      <p:pic>
        <p:nvPicPr>
          <p:cNvPr id="10" name="Picture 10"/>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76157" y="3125532"/>
            <a:ext cx="581467" cy="581467"/>
          </a:xfrm>
          <a:prstGeom prst="rect">
            <a:avLst/>
          </a:prstGeom>
        </p:spPr>
      </p:pic>
      <p:pic>
        <p:nvPicPr>
          <p:cNvPr id="11" name="Picture 11"/>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611065" y="4569994"/>
            <a:ext cx="711653" cy="571924"/>
          </a:xfrm>
          <a:prstGeom prst="rect">
            <a:avLst/>
          </a:prstGeom>
        </p:spPr>
      </p:pic>
      <p:pic>
        <p:nvPicPr>
          <p:cNvPr id="12" name="Picture 12"/>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760241" y="7206275"/>
            <a:ext cx="499885" cy="714122"/>
          </a:xfrm>
          <a:prstGeom prst="rect">
            <a:avLst/>
          </a:prstGeom>
        </p:spPr>
      </p:pic>
      <p:sp>
        <p:nvSpPr>
          <p:cNvPr id="17" name="Textfeld 16">
            <a:extLst>
              <a:ext uri="{FF2B5EF4-FFF2-40B4-BE49-F238E27FC236}">
                <a16:creationId xmlns:a16="http://schemas.microsoft.com/office/drawing/2014/main" id="{DAB6E4F1-E23D-7CA2-6406-73ADBDB6F0E5}"/>
              </a:ext>
            </a:extLst>
          </p:cNvPr>
          <p:cNvSpPr txBox="1"/>
          <p:nvPr/>
        </p:nvSpPr>
        <p:spPr>
          <a:xfrm>
            <a:off x="12941852" y="1276758"/>
            <a:ext cx="5346148" cy="1569660"/>
          </a:xfrm>
          <a:prstGeom prst="rect">
            <a:avLst/>
          </a:prstGeom>
          <a:noFill/>
        </p:spPr>
        <p:txBody>
          <a:bodyPr wrap="square" rtlCol="0">
            <a:spAutoFit/>
          </a:bodyPr>
          <a:lstStyle/>
          <a:p>
            <a:r>
              <a:rPr lang="en-GB" sz="2400" dirty="0">
                <a:solidFill>
                  <a:srgbClr val="FF0000"/>
                </a:solidFill>
              </a:rPr>
              <a:t>Assicurarsi di creare uno spazio sicuro solo per persone </a:t>
            </a:r>
            <a:r>
              <a:rPr lang="en-GB" sz="2400" dirty="0" err="1">
                <a:solidFill>
                  <a:srgbClr val="FF0000"/>
                </a:solidFill>
              </a:rPr>
              <a:t>BPoC/BIPoC </a:t>
            </a:r>
            <a:r>
              <a:rPr lang="en-GB" sz="2400" dirty="0">
                <a:solidFill>
                  <a:srgbClr val="FF0000"/>
                </a:solidFill>
              </a:rPr>
              <a:t>o PoC (considerare anche l'assunzione di un formatore donna che corrisponda a questo criterio)</a:t>
            </a:r>
          </a:p>
        </p:txBody>
      </p:sp>
      <p:sp>
        <p:nvSpPr>
          <p:cNvPr id="15" name="Textfeld 14">
            <a:extLst>
              <a:ext uri="{FF2B5EF4-FFF2-40B4-BE49-F238E27FC236}">
                <a16:creationId xmlns:a16="http://schemas.microsoft.com/office/drawing/2014/main" id="{D5DEE0FD-D6A3-313C-44C2-66448BD1E610}"/>
              </a:ext>
            </a:extLst>
          </p:cNvPr>
          <p:cNvSpPr txBox="1"/>
          <p:nvPr/>
        </p:nvSpPr>
        <p:spPr>
          <a:xfrm>
            <a:off x="8359598" y="2913067"/>
            <a:ext cx="9154160" cy="6555641"/>
          </a:xfrm>
          <a:prstGeom prst="rect">
            <a:avLst/>
          </a:prstGeom>
          <a:noFill/>
        </p:spPr>
        <p:txBody>
          <a:bodyPr wrap="square">
            <a:spAutoFit/>
          </a:bodyPr>
          <a:lstStyle/>
          <a:p>
            <a:r>
              <a:rPr lang="en-GB" sz="2000" dirty="0"/>
              <a:t>Il lavoro biografico si articola in due fasi.</a:t>
            </a:r>
          </a:p>
          <a:p>
            <a:endParaRPr lang="en-GB" sz="2000" dirty="0"/>
          </a:p>
          <a:p>
            <a:r>
              <a:rPr lang="en-GB" sz="2000" dirty="0"/>
              <a:t>Parte 1: Linea di vita</a:t>
            </a:r>
          </a:p>
          <a:p>
            <a:r>
              <a:rPr lang="en-GB" sz="2000" dirty="0"/>
              <a:t>Ogni partecipante deve innanzitutto ricostruire la propria linea di vita in un lavoro individuale e rappresentare tre fasi della vita attraverso illustrazioni o foto di famiglia. Nella fase successiva, le testimonianze biografiche, cioè disegni, grafici, foto, date, devono essere presentate in gruppo. </a:t>
            </a:r>
          </a:p>
          <a:p>
            <a:endParaRPr lang="en-GB" sz="2000" dirty="0"/>
          </a:p>
          <a:p>
            <a:r>
              <a:rPr lang="en-GB" sz="2000" dirty="0"/>
              <a:t>Parte 2: Modello delle fasi</a:t>
            </a:r>
          </a:p>
          <a:p>
            <a:r>
              <a:rPr lang="en-GB" sz="2000" dirty="0"/>
              <a:t>descrive in modo semplificato i processi di negoziazione dell'identità </a:t>
            </a:r>
          </a:p>
          <a:p>
            <a:r>
              <a:rPr lang="en-GB" sz="2000" dirty="0"/>
              <a:t> 1. fase orientata al bianco2. fase di confronto 3. fase di integrazione/fase di disintegrazione/immersione - emersione 4. fase di integrazione 5. autodeterminazione/azione concreta. Il modello a fasi descrive un processo di negoziazione conflittuale dell'identità dei </a:t>
            </a:r>
            <a:r>
              <a:rPr lang="en-GB" sz="2000" dirty="0" err="1"/>
              <a:t>BPoC </a:t>
            </a:r>
            <a:r>
              <a:rPr lang="en-GB" sz="2000" dirty="0"/>
              <a:t>(può essere utilizzato anche come metodo per i PoC) che si confrontano con il razzismo nella vita quotidiana. Le diverse fasi non intendono descrivere un processo lineare, ma dovrebbero visualizzare la lotta nel processo identitario per riflettere sulla propria situazione. Si tratta di un esercizio per mostrare il processo che va dall'ascrizione all'autoattribuzione. Allo stesso tempo, dovrebbe creare nei partecipanti la consapevolezza dell'auto-emancipazione e della solidarietà collettiva. </a:t>
            </a:r>
          </a:p>
          <a:p>
            <a:endParaRPr lang="en-GB" sz="2000" dirty="0"/>
          </a:p>
          <a:p>
            <a:endParaRPr lang="en-GB" sz="2000" dirty="0"/>
          </a:p>
        </p:txBody>
      </p:sp>
      <p:sp>
        <p:nvSpPr>
          <p:cNvPr id="20" name="Textfeld 19">
            <a:extLst>
              <a:ext uri="{FF2B5EF4-FFF2-40B4-BE49-F238E27FC236}">
                <a16:creationId xmlns:a16="http://schemas.microsoft.com/office/drawing/2014/main" id="{8777B24E-DBE6-C098-5582-479756764BD4}"/>
              </a:ext>
            </a:extLst>
          </p:cNvPr>
          <p:cNvSpPr txBox="1"/>
          <p:nvPr/>
        </p:nvSpPr>
        <p:spPr>
          <a:xfrm>
            <a:off x="893326" y="9138382"/>
            <a:ext cx="7173616" cy="646331"/>
          </a:xfrm>
          <a:prstGeom prst="rect">
            <a:avLst/>
          </a:prstGeom>
          <a:noFill/>
        </p:spPr>
        <p:txBody>
          <a:bodyPr wrap="square">
            <a:spAutoFit/>
          </a:bodyPr>
          <a:lstStyle/>
          <a:p>
            <a:r>
              <a:rPr lang="en-GB" sz="900" dirty="0"/>
              <a:t>Halil Can 2013. Empowerment </a:t>
            </a:r>
            <a:r>
              <a:rPr lang="en-GB" sz="900" dirty="0" err="1"/>
              <a:t>aus </a:t>
            </a:r>
            <a:r>
              <a:rPr lang="en-GB" sz="900" dirty="0"/>
              <a:t>der People of </a:t>
            </a:r>
            <a:r>
              <a:rPr lang="en-GB" sz="900" dirty="0" err="1"/>
              <a:t>Color-Perspektive Reflexionen </a:t>
            </a:r>
            <a:r>
              <a:rPr lang="en-GB" sz="900" dirty="0"/>
              <a:t>und </a:t>
            </a:r>
            <a:r>
              <a:rPr lang="en-GB" sz="900" dirty="0" err="1"/>
              <a:t>Empfehlungen zur Durchführung </a:t>
            </a:r>
            <a:r>
              <a:rPr lang="en-GB" sz="900" dirty="0"/>
              <a:t>von Empowerment-Workshops </a:t>
            </a:r>
            <a:r>
              <a:rPr lang="en-GB" sz="900" dirty="0" err="1"/>
              <a:t>gegen Rassismus</a:t>
            </a:r>
            <a:r>
              <a:rPr lang="en-GB" sz="900" dirty="0"/>
              <a:t>, </a:t>
            </a:r>
            <a:r>
              <a:rPr lang="de-DE" sz="900" dirty="0">
                <a:effectLst/>
                <a:latin typeface="Calibri" panose="020F0502020204030204" pitchFamily="34" charset="0"/>
              </a:rPr>
              <a:t>Senatsverwaltung </a:t>
            </a:r>
            <a:r>
              <a:rPr lang="de-DE" sz="900" dirty="0" err="1">
                <a:effectLst/>
                <a:latin typeface="Calibri" panose="020F0502020204030204" pitchFamily="34" charset="0"/>
              </a:rPr>
              <a:t>für </a:t>
            </a:r>
            <a:r>
              <a:rPr lang="de-DE" sz="900" dirty="0">
                <a:effectLst/>
                <a:latin typeface="Calibri" panose="020F0502020204030204" pitchFamily="34" charset="0"/>
              </a:rPr>
              <a:t>Integration, Arbeit und Soziales</a:t>
            </a:r>
            <a:br>
              <a:rPr lang="de-DE" sz="900" dirty="0">
                <a:effectLst/>
                <a:latin typeface="Calibri" panose="020F0502020204030204" pitchFamily="34" charset="0"/>
              </a:rPr>
            </a:br>
            <a:r>
              <a:rPr lang="de-DE" sz="900" dirty="0">
                <a:effectLst/>
                <a:latin typeface="Calibri" panose="020F0502020204030204" pitchFamily="34" charset="0"/>
              </a:rPr>
              <a:t>Landesstelle </a:t>
            </a:r>
            <a:r>
              <a:rPr lang="de-DE" sz="900" dirty="0" err="1">
                <a:effectLst/>
                <a:latin typeface="Calibri" panose="020F0502020204030204" pitchFamily="34" charset="0"/>
              </a:rPr>
              <a:t>für </a:t>
            </a:r>
            <a:r>
              <a:rPr lang="de-DE" sz="900" dirty="0">
                <a:effectLst/>
                <a:latin typeface="Calibri" panose="020F0502020204030204" pitchFamily="34" charset="0"/>
              </a:rPr>
              <a:t>Gleichbehandlung - gegen Diskriminierung (LADS)</a:t>
            </a:r>
            <a:endParaRPr lang="de-DE" sz="900" dirty="0"/>
          </a:p>
          <a:p>
            <a:r>
              <a:rPr lang="en-GB" sz="900" dirty="0"/>
              <a:t>pagine 19. https://www.eccar.info/sites/default/files/document/empowerment_webbroschuere_barrierefrei.pdf. Accesso: 27 ottobre 2022. </a:t>
            </a:r>
          </a:p>
        </p:txBody>
      </p:sp>
      <p:cxnSp>
        <p:nvCxnSpPr>
          <p:cNvPr id="14" name="Straight Connector 13">
            <a:extLst>
              <a:ext uri="{FF2B5EF4-FFF2-40B4-BE49-F238E27FC236}">
                <a16:creationId xmlns:a16="http://schemas.microsoft.com/office/drawing/2014/main" id="{29E09436-D500-771C-AFE8-993D82A7B9F8}"/>
              </a:ext>
            </a:extLst>
          </p:cNvPr>
          <p:cNvCxnSpPr>
            <a:cxnSpLocks/>
          </p:cNvCxnSpPr>
          <p:nvPr/>
        </p:nvCxnSpPr>
        <p:spPr>
          <a:xfrm>
            <a:off x="381000" y="571500"/>
            <a:ext cx="0" cy="8991600"/>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F8F45EC9-6F7D-E443-E595-90F7D71B7AB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4401803" y="8210313"/>
            <a:ext cx="3886197" cy="2076687"/>
          </a:xfrm>
          <a:prstGeom prst="rect">
            <a:avLst/>
          </a:prstGeom>
        </p:spPr>
      </p:pic>
    </p:spTree>
    <p:extLst>
      <p:ext uri="{BB962C8B-B14F-4D97-AF65-F5344CB8AC3E}">
        <p14:creationId xmlns:p14="http://schemas.microsoft.com/office/powerpoint/2010/main" val="2779458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773835"/>
            <a:ext cx="13857838" cy="6445415"/>
            <a:chOff x="0" y="0"/>
            <a:chExt cx="18477118" cy="8593887"/>
          </a:xfrm>
        </p:grpSpPr>
        <p:sp>
          <p:nvSpPr>
            <p:cNvPr id="3" name="TextBox 3"/>
            <p:cNvSpPr txBox="1"/>
            <p:nvPr/>
          </p:nvSpPr>
          <p:spPr>
            <a:xfrm>
              <a:off x="0" y="89599"/>
              <a:ext cx="18477118" cy="1255661"/>
            </a:xfrm>
            <a:prstGeom prst="rect">
              <a:avLst/>
            </a:prstGeom>
          </p:spPr>
          <p:txBody>
            <a:bodyPr lIns="0" tIns="0" rIns="0" bIns="0" rtlCol="0" anchor="t">
              <a:spAutoFit/>
            </a:bodyPr>
            <a:lstStyle/>
            <a:p>
              <a:pPr algn="ctr">
                <a:lnSpc>
                  <a:spcPts val="7435"/>
                </a:lnSpc>
              </a:pPr>
              <a:r>
                <a:rPr lang="en-US" sz="6196" dirty="0">
                  <a:solidFill>
                    <a:srgbClr val="0C45A6"/>
                  </a:solidFill>
                </a:rPr>
                <a:t>CHE COS'È LA DISCRIMINAZIONE? (1)</a:t>
              </a:r>
            </a:p>
          </p:txBody>
        </p:sp>
        <p:sp>
          <p:nvSpPr>
            <p:cNvPr id="4" name="AutoShape 4"/>
            <p:cNvSpPr/>
            <p:nvPr/>
          </p:nvSpPr>
          <p:spPr>
            <a:xfrm>
              <a:off x="8716157" y="2365047"/>
              <a:ext cx="1044803" cy="144381"/>
            </a:xfrm>
            <a:prstGeom prst="rect">
              <a:avLst/>
            </a:prstGeom>
            <a:solidFill>
              <a:srgbClr val="0C45A6"/>
            </a:solidFill>
          </p:spPr>
        </p:sp>
        <p:sp>
          <p:nvSpPr>
            <p:cNvPr id="5" name="TextBox 5"/>
            <p:cNvSpPr txBox="1"/>
            <p:nvPr/>
          </p:nvSpPr>
          <p:spPr>
            <a:xfrm>
              <a:off x="0" y="3467739"/>
              <a:ext cx="18477118" cy="4968965"/>
            </a:xfrm>
            <a:prstGeom prst="rect">
              <a:avLst/>
            </a:prstGeom>
          </p:spPr>
          <p:txBody>
            <a:bodyPr lIns="0" tIns="0" rIns="0" bIns="0" rtlCol="0" anchor="t">
              <a:spAutoFit/>
            </a:bodyPr>
            <a:lstStyle/>
            <a:p>
              <a:pPr>
                <a:lnSpc>
                  <a:spcPts val="3747"/>
                </a:lnSpc>
              </a:pPr>
              <a:r>
                <a:rPr lang="en-US" sz="2498" dirty="0">
                  <a:solidFill>
                    <a:srgbClr val="16214B"/>
                  </a:solidFill>
                </a:rPr>
                <a:t>Disparità di trattamento di un individuo o </a:t>
              </a:r>
            </a:p>
            <a:p>
              <a:pPr>
                <a:lnSpc>
                  <a:spcPts val="3747"/>
                </a:lnSpc>
              </a:pPr>
              <a:r>
                <a:rPr lang="en-US" sz="2498" dirty="0">
                  <a:solidFill>
                    <a:srgbClr val="16214B"/>
                  </a:solidFill>
                </a:rPr>
                <a:t>gruppi di persone, sulla base di determinate caratteristiche</a:t>
              </a:r>
            </a:p>
            <a:p>
              <a:pPr>
                <a:lnSpc>
                  <a:spcPts val="3747"/>
                </a:lnSpc>
              </a:pPr>
              <a:endParaRPr lang="en-US" sz="2498" dirty="0">
                <a:solidFill>
                  <a:srgbClr val="16214B"/>
                </a:solidFill>
              </a:endParaRPr>
            </a:p>
            <a:p>
              <a:pPr>
                <a:lnSpc>
                  <a:spcPts val="3747"/>
                </a:lnSpc>
              </a:pPr>
              <a:r>
                <a:rPr lang="en-US" sz="2498" dirty="0">
                  <a:solidFill>
                    <a:srgbClr val="16214B"/>
                  </a:solidFill>
                </a:rPr>
                <a:t>La discriminazione avviene a diversi livelli:</a:t>
              </a:r>
            </a:p>
            <a:p>
              <a:pPr marL="539367" lvl="1" indent="-269684">
                <a:lnSpc>
                  <a:spcPts val="3747"/>
                </a:lnSpc>
                <a:buFont typeface="Arial"/>
                <a:buChar char="•"/>
              </a:pPr>
              <a:r>
                <a:rPr lang="en-US" sz="2498" dirty="0">
                  <a:solidFill>
                    <a:srgbClr val="16214B"/>
                  </a:solidFill>
                </a:rPr>
                <a:t>Individuale</a:t>
              </a:r>
            </a:p>
            <a:p>
              <a:pPr marL="539367" lvl="1" indent="-269684">
                <a:lnSpc>
                  <a:spcPts val="3747"/>
                </a:lnSpc>
                <a:buFont typeface="Arial"/>
                <a:buChar char="•"/>
              </a:pPr>
              <a:r>
                <a:rPr lang="en-US" sz="2498" dirty="0">
                  <a:solidFill>
                    <a:srgbClr val="16214B"/>
                  </a:solidFill>
                </a:rPr>
                <a:t>Istituzionale</a:t>
              </a:r>
            </a:p>
            <a:p>
              <a:pPr marL="539367" lvl="1" indent="-269684">
                <a:lnSpc>
                  <a:spcPts val="3747"/>
                </a:lnSpc>
                <a:buFont typeface="Arial"/>
                <a:buChar char="•"/>
              </a:pPr>
              <a:r>
                <a:rPr lang="en-US" sz="2498" dirty="0">
                  <a:solidFill>
                    <a:srgbClr val="16214B"/>
                  </a:solidFill>
                </a:rPr>
                <a:t>Strutturale</a:t>
              </a:r>
            </a:p>
            <a:p>
              <a:pPr marL="539367" lvl="1" indent="-269684">
                <a:lnSpc>
                  <a:spcPts val="3747"/>
                </a:lnSpc>
                <a:buFont typeface="Arial"/>
                <a:buChar char="•"/>
              </a:pPr>
              <a:r>
                <a:rPr lang="en-US" sz="2498" dirty="0">
                  <a:solidFill>
                    <a:srgbClr val="16214B"/>
                  </a:solidFill>
                </a:rPr>
                <a:t>Discorsivo</a:t>
              </a:r>
            </a:p>
          </p:txBody>
        </p:sp>
      </p:grpSp>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911301" y="4104450"/>
            <a:ext cx="4161618" cy="4114800"/>
          </a:xfrm>
          <a:prstGeom prst="rect">
            <a:avLst/>
          </a:prstGeom>
        </p:spPr>
      </p:pic>
      <p:sp>
        <p:nvSpPr>
          <p:cNvPr id="9" name="TextBox 9"/>
          <p:cNvSpPr txBox="1"/>
          <p:nvPr/>
        </p:nvSpPr>
        <p:spPr>
          <a:xfrm>
            <a:off x="1679311" y="8792882"/>
            <a:ext cx="8933679" cy="407669"/>
          </a:xfrm>
          <a:prstGeom prst="rect">
            <a:avLst/>
          </a:prstGeom>
        </p:spPr>
        <p:txBody>
          <a:bodyPr lIns="0" tIns="0" rIns="0" bIns="0" rtlCol="0" anchor="t">
            <a:spAutoFit/>
          </a:bodyPr>
          <a:lstStyle/>
          <a:p>
            <a:pPr>
              <a:lnSpc>
                <a:spcPts val="1680"/>
              </a:lnSpc>
            </a:pPr>
            <a:r>
              <a:rPr lang="en-US" sz="1200" dirty="0">
                <a:solidFill>
                  <a:srgbClr val="000000"/>
                </a:solidFill>
                <a:latin typeface="Canva Sans"/>
              </a:rPr>
              <a:t>Fonte: Marcus Osei &amp; Hartmut </a:t>
            </a:r>
            <a:r>
              <a:rPr lang="en-US" sz="1200" dirty="0" err="1">
                <a:solidFill>
                  <a:srgbClr val="000000"/>
                </a:solidFill>
                <a:latin typeface="Canva Sans"/>
              </a:rPr>
              <a:t>Reiners</a:t>
            </a:r>
            <a:r>
              <a:rPr lang="en-US" sz="1200" dirty="0">
                <a:solidFill>
                  <a:srgbClr val="000000"/>
                </a:solidFill>
                <a:latin typeface="Canva Sans"/>
              </a:rPr>
              <a:t>, ARIC-NRW </a:t>
            </a:r>
            <a:r>
              <a:rPr lang="en-US" sz="1200" dirty="0" err="1">
                <a:solidFill>
                  <a:srgbClr val="000000"/>
                </a:solidFill>
                <a:latin typeface="Canva Sans"/>
              </a:rPr>
              <a:t>e.V. </a:t>
            </a:r>
            <a:r>
              <a:rPr lang="en-US" sz="1200" dirty="0">
                <a:solidFill>
                  <a:srgbClr val="000000"/>
                </a:solidFill>
                <a:latin typeface="Canva Sans"/>
              </a:rPr>
              <a:t>, Serie di formazione sul lavoro antidiscriminatorio per </a:t>
            </a:r>
            <a:r>
              <a:rPr lang="en-US" sz="1200" dirty="0" err="1">
                <a:solidFill>
                  <a:srgbClr val="000000"/>
                </a:solidFill>
                <a:latin typeface="Canva Sans"/>
              </a:rPr>
              <a:t>Bunsverband Bundesverband Netzwerke </a:t>
            </a:r>
            <a:r>
              <a:rPr lang="en-US" sz="1200" dirty="0">
                <a:solidFill>
                  <a:srgbClr val="000000"/>
                </a:solidFill>
                <a:latin typeface="Canva Sans"/>
              </a:rPr>
              <a:t>von </a:t>
            </a:r>
            <a:r>
              <a:rPr lang="en-US" sz="1200" dirty="0" err="1">
                <a:solidFill>
                  <a:srgbClr val="000000"/>
                </a:solidFill>
                <a:latin typeface="Canva Sans"/>
              </a:rPr>
              <a:t>Mirgant*innenorganisationen </a:t>
            </a:r>
            <a:r>
              <a:rPr lang="en-US" sz="1200" dirty="0">
                <a:solidFill>
                  <a:srgbClr val="000000"/>
                </a:solidFill>
                <a:latin typeface="Canva Sans"/>
              </a:rPr>
              <a:t>(</a:t>
            </a:r>
            <a:r>
              <a:rPr lang="en-US" sz="1200" dirty="0" err="1">
                <a:solidFill>
                  <a:srgbClr val="000000"/>
                </a:solidFill>
                <a:latin typeface="Canva Sans"/>
              </a:rPr>
              <a:t>NeMO</a:t>
            </a:r>
            <a:r>
              <a:rPr lang="en-US" sz="1200" dirty="0">
                <a:solidFill>
                  <a:srgbClr val="000000"/>
                </a:solidFill>
                <a:latin typeface="Canva Sans"/>
              </a:rPr>
              <a:t>)</a:t>
            </a:r>
          </a:p>
        </p:txBody>
      </p:sp>
      <p:cxnSp>
        <p:nvCxnSpPr>
          <p:cNvPr id="10" name="Straight Connector 9">
            <a:extLst>
              <a:ext uri="{FF2B5EF4-FFF2-40B4-BE49-F238E27FC236}">
                <a16:creationId xmlns:a16="http://schemas.microsoft.com/office/drawing/2014/main" id="{FBD01F02-9D55-482D-DEA3-4BF9792195AC}"/>
              </a:ext>
            </a:extLst>
          </p:cNvPr>
          <p:cNvCxnSpPr>
            <a:cxnSpLocks/>
          </p:cNvCxnSpPr>
          <p:nvPr/>
        </p:nvCxnSpPr>
        <p:spPr>
          <a:xfrm>
            <a:off x="381000" y="571500"/>
            <a:ext cx="0" cy="8991600"/>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ECC670F0-15A5-5223-9916-B8CD8D33DE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01803" y="8210313"/>
            <a:ext cx="3886197" cy="207668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990600" y="3843797"/>
            <a:ext cx="13857838" cy="3321422"/>
          </a:xfrm>
          <a:prstGeom prst="rect">
            <a:avLst/>
          </a:prstGeom>
        </p:spPr>
        <p:txBody>
          <a:bodyPr lIns="0" tIns="0" rIns="0" bIns="0" rtlCol="0" anchor="t">
            <a:spAutoFit/>
          </a:bodyPr>
          <a:lstStyle/>
          <a:p>
            <a:pPr>
              <a:lnSpc>
                <a:spcPts val="3747"/>
              </a:lnSpc>
            </a:pPr>
            <a:r>
              <a:rPr lang="en-US" sz="2498" dirty="0">
                <a:solidFill>
                  <a:schemeClr val="tx2"/>
                </a:solidFill>
              </a:rPr>
              <a:t>Relazioni di potere sociale </a:t>
            </a:r>
          </a:p>
          <a:p>
            <a:pPr marL="539367" lvl="1" indent="-269684">
              <a:lnSpc>
                <a:spcPts val="3747"/>
              </a:lnSpc>
              <a:buFont typeface="Arial"/>
              <a:buChar char="•"/>
            </a:pPr>
            <a:r>
              <a:rPr lang="en-US" sz="2498" dirty="0">
                <a:solidFill>
                  <a:schemeClr val="tx2"/>
                </a:solidFill>
              </a:rPr>
              <a:t>Il razzismo</a:t>
            </a:r>
          </a:p>
          <a:p>
            <a:pPr marL="539367" lvl="1" indent="-269684">
              <a:lnSpc>
                <a:spcPts val="3747"/>
              </a:lnSpc>
              <a:buFont typeface="Arial"/>
              <a:buChar char="•"/>
            </a:pPr>
            <a:r>
              <a:rPr lang="en-US" sz="2498" dirty="0">
                <a:solidFill>
                  <a:schemeClr val="tx2"/>
                </a:solidFill>
              </a:rPr>
              <a:t>Sessismo</a:t>
            </a:r>
          </a:p>
          <a:p>
            <a:pPr marL="539367" lvl="1" indent="-269684">
              <a:lnSpc>
                <a:spcPts val="3747"/>
              </a:lnSpc>
              <a:buFont typeface="Arial"/>
              <a:buChar char="•"/>
            </a:pPr>
            <a:r>
              <a:rPr lang="en-US" sz="2498" dirty="0">
                <a:solidFill>
                  <a:schemeClr val="tx2"/>
                </a:solidFill>
              </a:rPr>
              <a:t>Eterosessismo (contro lesbiche, gay, trans)</a:t>
            </a:r>
          </a:p>
          <a:p>
            <a:pPr marL="539367" lvl="1" indent="-269684">
              <a:lnSpc>
                <a:spcPts val="3747"/>
              </a:lnSpc>
              <a:buFont typeface="Arial"/>
              <a:buChar char="•"/>
            </a:pPr>
            <a:r>
              <a:rPr lang="en-US" sz="2498" dirty="0">
                <a:solidFill>
                  <a:schemeClr val="tx2"/>
                </a:solidFill>
              </a:rPr>
              <a:t>Ableismo (contro le persone con disabilità)</a:t>
            </a:r>
          </a:p>
          <a:p>
            <a:pPr marL="539367" lvl="1" indent="-269684">
              <a:lnSpc>
                <a:spcPts val="3747"/>
              </a:lnSpc>
              <a:buFont typeface="Arial"/>
              <a:buChar char="•"/>
            </a:pPr>
            <a:r>
              <a:rPr lang="en-US" sz="2498" dirty="0">
                <a:solidFill>
                  <a:schemeClr val="tx2"/>
                </a:solidFill>
              </a:rPr>
              <a:t>Stato sociale</a:t>
            </a:r>
          </a:p>
          <a:p>
            <a:pPr marL="539367" lvl="1" indent="-269684">
              <a:lnSpc>
                <a:spcPts val="3747"/>
              </a:lnSpc>
              <a:buFont typeface="Arial"/>
              <a:buChar char="•"/>
            </a:pPr>
            <a:r>
              <a:rPr lang="en-US" sz="2498" dirty="0">
                <a:solidFill>
                  <a:schemeClr val="tx2"/>
                </a:solidFill>
              </a:rPr>
              <a:t>Discriminazione intersezionale</a:t>
            </a:r>
          </a:p>
        </p:txBody>
      </p:sp>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517887" y="6401085"/>
            <a:ext cx="3252225" cy="680011"/>
          </a:xfrm>
          <a:prstGeom prst="rect">
            <a:avLst/>
          </a:prstGeom>
        </p:spPr>
      </p:pic>
      <p:sp>
        <p:nvSpPr>
          <p:cNvPr id="9" name="TextBox 9"/>
          <p:cNvSpPr txBox="1"/>
          <p:nvPr/>
        </p:nvSpPr>
        <p:spPr>
          <a:xfrm>
            <a:off x="11670958" y="5491808"/>
            <a:ext cx="2286794" cy="1308099"/>
          </a:xfrm>
          <a:prstGeom prst="rect">
            <a:avLst/>
          </a:prstGeom>
        </p:spPr>
        <p:txBody>
          <a:bodyPr lIns="0" tIns="0" rIns="0" bIns="0" rtlCol="0" anchor="t">
            <a:spAutoFit/>
          </a:bodyPr>
          <a:lstStyle/>
          <a:p>
            <a:pPr>
              <a:lnSpc>
                <a:spcPts val="3500"/>
              </a:lnSpc>
              <a:spcBef>
                <a:spcPct val="0"/>
              </a:spcBef>
            </a:pPr>
            <a:r>
              <a:rPr lang="en-US" sz="2500" dirty="0">
                <a:solidFill>
                  <a:srgbClr val="000000"/>
                </a:solidFill>
              </a:rPr>
              <a:t>Forma, azione,</a:t>
            </a:r>
          </a:p>
          <a:p>
            <a:pPr>
              <a:lnSpc>
                <a:spcPts val="3500"/>
              </a:lnSpc>
              <a:spcBef>
                <a:spcPct val="0"/>
              </a:spcBef>
            </a:pPr>
            <a:r>
              <a:rPr lang="en-US" sz="2500" dirty="0">
                <a:solidFill>
                  <a:srgbClr val="000000"/>
                </a:solidFill>
              </a:rPr>
              <a:t>Impatto:</a:t>
            </a:r>
          </a:p>
          <a:p>
            <a:pPr>
              <a:lnSpc>
                <a:spcPts val="3500"/>
              </a:lnSpc>
              <a:spcBef>
                <a:spcPct val="0"/>
              </a:spcBef>
            </a:pPr>
            <a:r>
              <a:rPr lang="en-US" sz="2500" dirty="0">
                <a:solidFill>
                  <a:srgbClr val="000000"/>
                </a:solidFill>
              </a:rPr>
              <a:t>Discriminazione</a:t>
            </a:r>
          </a:p>
        </p:txBody>
      </p:sp>
      <p:sp>
        <p:nvSpPr>
          <p:cNvPr id="10" name="TextBox 10"/>
          <p:cNvSpPr txBox="1"/>
          <p:nvPr/>
        </p:nvSpPr>
        <p:spPr>
          <a:xfrm>
            <a:off x="1099133" y="9149988"/>
            <a:ext cx="8933679" cy="407669"/>
          </a:xfrm>
          <a:prstGeom prst="rect">
            <a:avLst/>
          </a:prstGeom>
        </p:spPr>
        <p:txBody>
          <a:bodyPr lIns="0" tIns="0" rIns="0" bIns="0" rtlCol="0" anchor="t">
            <a:spAutoFit/>
          </a:bodyPr>
          <a:lstStyle/>
          <a:p>
            <a:pPr>
              <a:lnSpc>
                <a:spcPts val="1680"/>
              </a:lnSpc>
            </a:pPr>
            <a:r>
              <a:rPr lang="en-US" sz="1200" dirty="0">
                <a:solidFill>
                  <a:srgbClr val="000000"/>
                </a:solidFill>
                <a:latin typeface="Canva Sans"/>
              </a:rPr>
              <a:t>Fonte: Marcus Osei &amp; Hartmut </a:t>
            </a:r>
            <a:r>
              <a:rPr lang="en-US" sz="1200" dirty="0" err="1">
                <a:solidFill>
                  <a:srgbClr val="000000"/>
                </a:solidFill>
                <a:latin typeface="Canva Sans"/>
              </a:rPr>
              <a:t>Reiners</a:t>
            </a:r>
            <a:r>
              <a:rPr lang="en-US" sz="1200" dirty="0">
                <a:solidFill>
                  <a:srgbClr val="000000"/>
                </a:solidFill>
                <a:latin typeface="Canva Sans"/>
              </a:rPr>
              <a:t>, ARIC-NRW </a:t>
            </a:r>
            <a:r>
              <a:rPr lang="en-US" sz="1200" dirty="0" err="1">
                <a:solidFill>
                  <a:srgbClr val="000000"/>
                </a:solidFill>
                <a:latin typeface="Canva Sans"/>
              </a:rPr>
              <a:t>e.V. </a:t>
            </a:r>
            <a:r>
              <a:rPr lang="en-US" sz="1200" dirty="0">
                <a:solidFill>
                  <a:srgbClr val="000000"/>
                </a:solidFill>
                <a:latin typeface="Canva Sans"/>
              </a:rPr>
              <a:t>, Serie di formazione sul lavoro antidiscriminatorio per </a:t>
            </a:r>
            <a:r>
              <a:rPr lang="en-US" sz="1200" dirty="0" err="1">
                <a:solidFill>
                  <a:srgbClr val="000000"/>
                </a:solidFill>
                <a:latin typeface="Canva Sans"/>
              </a:rPr>
              <a:t>Bunsverband Bundesverband Netzwerke </a:t>
            </a:r>
            <a:r>
              <a:rPr lang="en-US" sz="1200" dirty="0">
                <a:solidFill>
                  <a:srgbClr val="000000"/>
                </a:solidFill>
                <a:latin typeface="Canva Sans"/>
              </a:rPr>
              <a:t>von </a:t>
            </a:r>
            <a:r>
              <a:rPr lang="en-US" sz="1200" dirty="0" err="1">
                <a:solidFill>
                  <a:srgbClr val="000000"/>
                </a:solidFill>
                <a:latin typeface="Canva Sans"/>
              </a:rPr>
              <a:t>Mirgant*innenorganisationen </a:t>
            </a:r>
            <a:r>
              <a:rPr lang="en-US" sz="1200" dirty="0">
                <a:solidFill>
                  <a:srgbClr val="000000"/>
                </a:solidFill>
                <a:latin typeface="Canva Sans"/>
              </a:rPr>
              <a:t>(</a:t>
            </a:r>
            <a:r>
              <a:rPr lang="en-US" sz="1200" dirty="0" err="1">
                <a:solidFill>
                  <a:srgbClr val="000000"/>
                </a:solidFill>
                <a:latin typeface="Canva Sans"/>
              </a:rPr>
              <a:t>NeMO</a:t>
            </a:r>
            <a:r>
              <a:rPr lang="en-US" sz="1200" dirty="0">
                <a:solidFill>
                  <a:srgbClr val="000000"/>
                </a:solidFill>
                <a:latin typeface="Canva Sans"/>
              </a:rPr>
              <a:t>)</a:t>
            </a:r>
          </a:p>
        </p:txBody>
      </p:sp>
      <p:sp>
        <p:nvSpPr>
          <p:cNvPr id="11" name="TextBox 3">
            <a:extLst>
              <a:ext uri="{FF2B5EF4-FFF2-40B4-BE49-F238E27FC236}">
                <a16:creationId xmlns:a16="http://schemas.microsoft.com/office/drawing/2014/main" id="{D5FDE1A9-38E0-AD62-1CF3-FD17D9C54BB4}"/>
              </a:ext>
            </a:extLst>
          </p:cNvPr>
          <p:cNvSpPr txBox="1"/>
          <p:nvPr/>
        </p:nvSpPr>
        <p:spPr>
          <a:xfrm>
            <a:off x="1077362" y="1841034"/>
            <a:ext cx="13857838" cy="941746"/>
          </a:xfrm>
          <a:prstGeom prst="rect">
            <a:avLst/>
          </a:prstGeom>
        </p:spPr>
        <p:txBody>
          <a:bodyPr lIns="0" tIns="0" rIns="0" bIns="0" rtlCol="0" anchor="t">
            <a:spAutoFit/>
          </a:bodyPr>
          <a:lstStyle/>
          <a:p>
            <a:pPr algn="ctr">
              <a:lnSpc>
                <a:spcPts val="7435"/>
              </a:lnSpc>
            </a:pPr>
            <a:r>
              <a:rPr lang="en-US" sz="6196" dirty="0">
                <a:solidFill>
                  <a:srgbClr val="0C45A6"/>
                </a:solidFill>
              </a:rPr>
              <a:t>CHE COS'È LA DISCRIMINAZIONE? (2)</a:t>
            </a:r>
          </a:p>
        </p:txBody>
      </p:sp>
      <p:cxnSp>
        <p:nvCxnSpPr>
          <p:cNvPr id="2" name="Straight Connector 1">
            <a:extLst>
              <a:ext uri="{FF2B5EF4-FFF2-40B4-BE49-F238E27FC236}">
                <a16:creationId xmlns:a16="http://schemas.microsoft.com/office/drawing/2014/main" id="{F88D6EB7-6FED-84A4-993E-581DFB7721C7}"/>
              </a:ext>
            </a:extLst>
          </p:cNvPr>
          <p:cNvCxnSpPr>
            <a:cxnSpLocks/>
          </p:cNvCxnSpPr>
          <p:nvPr/>
        </p:nvCxnSpPr>
        <p:spPr>
          <a:xfrm>
            <a:off x="381000" y="571500"/>
            <a:ext cx="0" cy="8991600"/>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664C5D76-8B98-48AC-0440-47695B2D58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01803" y="8210313"/>
            <a:ext cx="3886197" cy="207668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3886200" y="687234"/>
            <a:ext cx="9829800" cy="681212"/>
          </a:xfrm>
          <a:prstGeom prst="rect">
            <a:avLst/>
          </a:prstGeom>
        </p:spPr>
        <p:txBody>
          <a:bodyPr wrap="square" lIns="0" tIns="0" rIns="0" bIns="0" rtlCol="0" anchor="t">
            <a:spAutoFit/>
          </a:bodyPr>
          <a:lstStyle/>
          <a:p>
            <a:pPr algn="ctr">
              <a:lnSpc>
                <a:spcPts val="4899"/>
              </a:lnSpc>
            </a:pPr>
            <a:r>
              <a:rPr lang="en-US" sz="6200" dirty="0">
                <a:solidFill>
                  <a:srgbClr val="0C45A6"/>
                </a:solidFill>
              </a:rPr>
              <a:t>DISCRIMINAZIONE RAZZIALE </a:t>
            </a:r>
          </a:p>
        </p:txBody>
      </p:sp>
      <p:sp>
        <p:nvSpPr>
          <p:cNvPr id="6" name="TextBox 6"/>
          <p:cNvSpPr txBox="1"/>
          <p:nvPr/>
        </p:nvSpPr>
        <p:spPr>
          <a:xfrm>
            <a:off x="1028700" y="4273551"/>
            <a:ext cx="12153674" cy="869949"/>
          </a:xfrm>
          <a:prstGeom prst="rect">
            <a:avLst/>
          </a:prstGeom>
        </p:spPr>
        <p:txBody>
          <a:bodyPr lIns="0" tIns="0" rIns="0" bIns="0" rtlCol="0" anchor="t">
            <a:spAutoFit/>
          </a:bodyPr>
          <a:lstStyle/>
          <a:p>
            <a:pPr>
              <a:lnSpc>
                <a:spcPts val="3500"/>
              </a:lnSpc>
            </a:pPr>
            <a:r>
              <a:rPr lang="en-US" sz="2500" dirty="0">
                <a:solidFill>
                  <a:srgbClr val="0C45A6"/>
                </a:solidFill>
              </a:rPr>
              <a:t>Convenzione internazionale sull'eliminazione di tutte le forme di discriminazione razziale (1996) Articolo 1 (1)</a:t>
            </a:r>
          </a:p>
        </p:txBody>
      </p:sp>
      <p:sp>
        <p:nvSpPr>
          <p:cNvPr id="7" name="TextBox 7"/>
          <p:cNvSpPr txBox="1"/>
          <p:nvPr/>
        </p:nvSpPr>
        <p:spPr>
          <a:xfrm>
            <a:off x="1028700" y="5095875"/>
            <a:ext cx="17332779" cy="2132379"/>
          </a:xfrm>
          <a:prstGeom prst="rect">
            <a:avLst/>
          </a:prstGeom>
        </p:spPr>
        <p:txBody>
          <a:bodyPr lIns="0" tIns="0" rIns="0" bIns="0" rtlCol="0" anchor="t">
            <a:spAutoFit/>
          </a:bodyPr>
          <a:lstStyle/>
          <a:p>
            <a:pPr algn="just">
              <a:lnSpc>
                <a:spcPts val="2800"/>
              </a:lnSpc>
              <a:spcBef>
                <a:spcPct val="0"/>
              </a:spcBef>
            </a:pPr>
            <a:endParaRPr lang="en-GB" dirty="0"/>
          </a:p>
          <a:p>
            <a:pPr algn="just">
              <a:lnSpc>
                <a:spcPts val="2800"/>
              </a:lnSpc>
              <a:spcBef>
                <a:spcPct val="0"/>
              </a:spcBef>
            </a:pPr>
            <a:r>
              <a:rPr lang="en-GB" sz="2000" dirty="0">
                <a:solidFill>
                  <a:srgbClr val="000000"/>
                </a:solidFill>
              </a:rPr>
              <a:t>[...] per "discriminazione razziale" si intende qualsiasi distinzione, esclusione, restrizione, ecc.</a:t>
            </a:r>
          </a:p>
          <a:p>
            <a:pPr algn="just">
              <a:lnSpc>
                <a:spcPts val="2800"/>
              </a:lnSpc>
              <a:spcBef>
                <a:spcPct val="0"/>
              </a:spcBef>
            </a:pPr>
            <a:r>
              <a:rPr lang="en-GB" sz="2000" dirty="0">
                <a:solidFill>
                  <a:srgbClr val="000000"/>
                </a:solidFill>
              </a:rPr>
              <a:t>o preferenza basata sulla razza, il colore, l'ascendenza o l'origine nazionale o etnica che abbia come scopo o</a:t>
            </a:r>
          </a:p>
          <a:p>
            <a:pPr algn="just">
              <a:lnSpc>
                <a:spcPts val="2800"/>
              </a:lnSpc>
              <a:spcBef>
                <a:spcPct val="0"/>
              </a:spcBef>
            </a:pPr>
            <a:r>
              <a:rPr lang="en-GB" sz="2000" dirty="0">
                <a:solidFill>
                  <a:srgbClr val="000000"/>
                </a:solidFill>
              </a:rPr>
              <a:t>effetto di annullare o pregiudicare il riconoscimento, il godimento o l'esercizio, su un piano di uguaglianza, dei diritti umani.</a:t>
            </a:r>
          </a:p>
          <a:p>
            <a:pPr algn="just">
              <a:lnSpc>
                <a:spcPts val="2800"/>
              </a:lnSpc>
              <a:spcBef>
                <a:spcPct val="0"/>
              </a:spcBef>
            </a:pPr>
            <a:r>
              <a:rPr lang="en-GB" sz="2000" dirty="0">
                <a:solidFill>
                  <a:srgbClr val="000000"/>
                </a:solidFill>
              </a:rPr>
              <a:t>diritti e le libertà fondamentali in ambito politico, economico, sociale, culturale o in qualsiasi altro campo della vita pubblica.</a:t>
            </a:r>
          </a:p>
          <a:p>
            <a:pPr algn="just">
              <a:lnSpc>
                <a:spcPts val="2800"/>
              </a:lnSpc>
              <a:spcBef>
                <a:spcPct val="0"/>
              </a:spcBef>
            </a:pPr>
            <a:r>
              <a:rPr lang="en-GB" sz="2000" dirty="0">
                <a:solidFill>
                  <a:srgbClr val="000000"/>
                </a:solidFill>
              </a:rPr>
              <a:t>vita.</a:t>
            </a:r>
          </a:p>
        </p:txBody>
      </p:sp>
      <p:cxnSp>
        <p:nvCxnSpPr>
          <p:cNvPr id="2" name="Straight Connector 1">
            <a:extLst>
              <a:ext uri="{FF2B5EF4-FFF2-40B4-BE49-F238E27FC236}">
                <a16:creationId xmlns:a16="http://schemas.microsoft.com/office/drawing/2014/main" id="{90B26F63-ED69-2C3D-18B5-D04A10C5BBE0}"/>
              </a:ext>
            </a:extLst>
          </p:cNvPr>
          <p:cNvCxnSpPr>
            <a:cxnSpLocks/>
          </p:cNvCxnSpPr>
          <p:nvPr/>
        </p:nvCxnSpPr>
        <p:spPr>
          <a:xfrm>
            <a:off x="381000" y="571500"/>
            <a:ext cx="0" cy="8991600"/>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91188BAA-3435-2F6B-BA6A-24CF6777E3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01803" y="8210313"/>
            <a:ext cx="3886197" cy="207668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24643" y="787029"/>
            <a:ext cx="13857838" cy="1807727"/>
            <a:chOff x="0" y="0"/>
            <a:chExt cx="18477118" cy="2410303"/>
          </a:xfrm>
        </p:grpSpPr>
        <p:sp>
          <p:nvSpPr>
            <p:cNvPr id="3" name="TextBox 3"/>
            <p:cNvSpPr txBox="1"/>
            <p:nvPr/>
          </p:nvSpPr>
          <p:spPr>
            <a:xfrm>
              <a:off x="0" y="-9525"/>
              <a:ext cx="18477118" cy="1255661"/>
            </a:xfrm>
            <a:prstGeom prst="rect">
              <a:avLst/>
            </a:prstGeom>
          </p:spPr>
          <p:txBody>
            <a:bodyPr lIns="0" tIns="0" rIns="0" bIns="0" rtlCol="0" anchor="t">
              <a:spAutoFit/>
            </a:bodyPr>
            <a:lstStyle/>
            <a:p>
              <a:pPr algn="ctr">
                <a:lnSpc>
                  <a:spcPts val="7435"/>
                </a:lnSpc>
              </a:pPr>
              <a:r>
                <a:rPr lang="en-US" sz="6196" dirty="0">
                  <a:solidFill>
                    <a:srgbClr val="0C45A6"/>
                  </a:solidFill>
                </a:rPr>
                <a:t>CHE COS'È LA DISCRIMINAZIONE? (3)</a:t>
              </a:r>
            </a:p>
          </p:txBody>
        </p:sp>
        <p:sp>
          <p:nvSpPr>
            <p:cNvPr id="4" name="AutoShape 4"/>
            <p:cNvSpPr/>
            <p:nvPr/>
          </p:nvSpPr>
          <p:spPr>
            <a:xfrm>
              <a:off x="8716157" y="2265922"/>
              <a:ext cx="1044803" cy="144381"/>
            </a:xfrm>
            <a:prstGeom prst="rect">
              <a:avLst/>
            </a:prstGeom>
            <a:solidFill>
              <a:srgbClr val="0C45A6"/>
            </a:solidFill>
          </p:spPr>
        </p:sp>
      </p:grpSp>
      <p:sp>
        <p:nvSpPr>
          <p:cNvPr id="7" name="TextBox 7"/>
          <p:cNvSpPr txBox="1"/>
          <p:nvPr/>
        </p:nvSpPr>
        <p:spPr>
          <a:xfrm>
            <a:off x="914400" y="2409548"/>
            <a:ext cx="5867400" cy="576696"/>
          </a:xfrm>
          <a:prstGeom prst="rect">
            <a:avLst/>
          </a:prstGeom>
        </p:spPr>
        <p:txBody>
          <a:bodyPr wrap="square" lIns="0" tIns="0" rIns="0" bIns="0" rtlCol="0" anchor="t">
            <a:spAutoFit/>
          </a:bodyPr>
          <a:lstStyle/>
          <a:p>
            <a:pPr algn="ctr">
              <a:lnSpc>
                <a:spcPts val="4759"/>
              </a:lnSpc>
            </a:pPr>
            <a:r>
              <a:rPr lang="en-US" sz="3399" dirty="0">
                <a:solidFill>
                  <a:srgbClr val="0C45A6"/>
                </a:solidFill>
              </a:rPr>
              <a:t>Livelli di discriminazione</a:t>
            </a:r>
          </a:p>
        </p:txBody>
      </p:sp>
      <p:sp>
        <p:nvSpPr>
          <p:cNvPr id="8" name="TextBox 8"/>
          <p:cNvSpPr txBox="1"/>
          <p:nvPr/>
        </p:nvSpPr>
        <p:spPr>
          <a:xfrm>
            <a:off x="1960248" y="3370451"/>
            <a:ext cx="11961359" cy="1283970"/>
          </a:xfrm>
          <a:prstGeom prst="rect">
            <a:avLst/>
          </a:prstGeom>
        </p:spPr>
        <p:txBody>
          <a:bodyPr lIns="0" tIns="0" rIns="0" bIns="0" rtlCol="0" anchor="t">
            <a:spAutoFit/>
          </a:bodyPr>
          <a:lstStyle/>
          <a:p>
            <a:pPr>
              <a:lnSpc>
                <a:spcPts val="2800"/>
              </a:lnSpc>
            </a:pPr>
            <a:r>
              <a:rPr lang="en-US" sz="2000" dirty="0">
                <a:solidFill>
                  <a:srgbClr val="000000"/>
                </a:solidFill>
              </a:rPr>
              <a:t>Individuo/vita quotidiana: Atteggiamenti, sentimenti e pregiudizi portano a</a:t>
            </a:r>
          </a:p>
          <a:p>
            <a:pPr>
              <a:lnSpc>
                <a:spcPts val="2800"/>
              </a:lnSpc>
            </a:pPr>
            <a:r>
              <a:rPr lang="en-US" sz="2000" dirty="0">
                <a:solidFill>
                  <a:srgbClr val="000000"/>
                </a:solidFill>
              </a:rPr>
              <a:t>dichiarazioni o azioni discriminatorie a livello personale tra individui</a:t>
            </a:r>
            <a:r>
              <a:rPr lang="en-US" sz="2000" dirty="0">
                <a:solidFill>
                  <a:srgbClr val="0C45A6"/>
                </a:solidFill>
              </a:rPr>
              <a:t>.</a:t>
            </a:r>
          </a:p>
          <a:p>
            <a:pPr algn="ctr">
              <a:lnSpc>
                <a:spcPts val="4759"/>
              </a:lnSpc>
            </a:pPr>
            <a:endParaRPr lang="en-US" sz="2000" dirty="0">
              <a:solidFill>
                <a:srgbClr val="0C45A6"/>
              </a:solidFill>
              <a:latin typeface="Canva Sans"/>
            </a:endParaRPr>
          </a:p>
        </p:txBody>
      </p:sp>
      <p:sp>
        <p:nvSpPr>
          <p:cNvPr id="9" name="TextBox 9"/>
          <p:cNvSpPr txBox="1"/>
          <p:nvPr/>
        </p:nvSpPr>
        <p:spPr>
          <a:xfrm>
            <a:off x="1960248" y="4328572"/>
            <a:ext cx="11978322" cy="2850524"/>
          </a:xfrm>
          <a:prstGeom prst="rect">
            <a:avLst/>
          </a:prstGeom>
        </p:spPr>
        <p:txBody>
          <a:bodyPr lIns="0" tIns="0" rIns="0" bIns="0" rtlCol="0" anchor="t">
            <a:spAutoFit/>
          </a:bodyPr>
          <a:lstStyle/>
          <a:p>
            <a:pPr algn="just">
              <a:lnSpc>
                <a:spcPts val="2800"/>
              </a:lnSpc>
            </a:pPr>
            <a:r>
              <a:rPr lang="en-US" sz="2000" dirty="0">
                <a:solidFill>
                  <a:srgbClr val="000000"/>
                </a:solidFill>
              </a:rPr>
              <a:t>Istituzionale</a:t>
            </a:r>
          </a:p>
          <a:p>
            <a:pPr algn="just">
              <a:lnSpc>
                <a:spcPts val="2800"/>
              </a:lnSpc>
            </a:pPr>
            <a:r>
              <a:rPr lang="en-US" sz="2000" dirty="0">
                <a:solidFill>
                  <a:srgbClr val="000000"/>
                </a:solidFill>
              </a:rPr>
              <a:t>I processi </a:t>
            </a:r>
            <a:r>
              <a:rPr lang="en-US" sz="2000" dirty="0" err="1">
                <a:solidFill>
                  <a:srgbClr val="000000"/>
                </a:solidFill>
              </a:rPr>
              <a:t>istituzionalizzati </a:t>
            </a:r>
            <a:r>
              <a:rPr lang="en-US" sz="2000" dirty="0">
                <a:solidFill>
                  <a:srgbClr val="000000"/>
                </a:solidFill>
              </a:rPr>
              <a:t>e le barriere strutturali, spesso invisibili, portano allo svantaggio.</a:t>
            </a:r>
          </a:p>
          <a:p>
            <a:pPr algn="just">
              <a:lnSpc>
                <a:spcPts val="2800"/>
              </a:lnSpc>
            </a:pPr>
            <a:endParaRPr lang="en-US" sz="2000" dirty="0">
              <a:solidFill>
                <a:srgbClr val="000000"/>
              </a:solidFill>
            </a:endParaRPr>
          </a:p>
          <a:p>
            <a:pPr algn="just">
              <a:lnSpc>
                <a:spcPts val="2800"/>
              </a:lnSpc>
            </a:pPr>
            <a:r>
              <a:rPr lang="en-US" sz="2000" dirty="0">
                <a:solidFill>
                  <a:srgbClr val="000000"/>
                </a:solidFill>
              </a:rPr>
              <a:t>Strutturale</a:t>
            </a:r>
          </a:p>
          <a:p>
            <a:pPr algn="just">
              <a:lnSpc>
                <a:spcPts val="2800"/>
              </a:lnSpc>
            </a:pPr>
            <a:r>
              <a:rPr lang="en-US" sz="2000" dirty="0">
                <a:solidFill>
                  <a:srgbClr val="000000"/>
                </a:solidFill>
              </a:rPr>
              <a:t>Le disuguaglianze generate dal sistema sociale con le sue</a:t>
            </a:r>
          </a:p>
          <a:p>
            <a:pPr algn="just">
              <a:lnSpc>
                <a:spcPts val="2800"/>
              </a:lnSpc>
            </a:pPr>
            <a:r>
              <a:rPr lang="en-US" sz="2000" dirty="0">
                <a:solidFill>
                  <a:srgbClr val="000000"/>
                </a:solidFill>
              </a:rPr>
              <a:t>e le sue strutture politiche ed economiche hanno un impatto su</a:t>
            </a:r>
          </a:p>
          <a:p>
            <a:pPr algn="just">
              <a:lnSpc>
                <a:spcPts val="2800"/>
              </a:lnSpc>
            </a:pPr>
            <a:r>
              <a:rPr lang="en-US" sz="2000" dirty="0" err="1">
                <a:solidFill>
                  <a:srgbClr val="000000"/>
                </a:solidFill>
              </a:rPr>
              <a:t>organizzazioni</a:t>
            </a:r>
            <a:r>
              <a:rPr lang="en-US" sz="2000" dirty="0">
                <a:solidFill>
                  <a:srgbClr val="000000"/>
                </a:solidFill>
              </a:rPr>
              <a:t>, che può portare ad abitudini consolidate, a</a:t>
            </a:r>
          </a:p>
          <a:p>
            <a:pPr algn="just">
              <a:lnSpc>
                <a:spcPts val="2800"/>
              </a:lnSpc>
            </a:pPr>
            <a:r>
              <a:rPr lang="en-US" sz="2000" dirty="0">
                <a:solidFill>
                  <a:srgbClr val="000000"/>
                </a:solidFill>
              </a:rPr>
              <a:t>modelli di azione.</a:t>
            </a:r>
          </a:p>
        </p:txBody>
      </p:sp>
      <p:sp>
        <p:nvSpPr>
          <p:cNvPr id="10" name="TextBox 10"/>
          <p:cNvSpPr txBox="1"/>
          <p:nvPr/>
        </p:nvSpPr>
        <p:spPr>
          <a:xfrm>
            <a:off x="1960248" y="7714501"/>
            <a:ext cx="11199336" cy="1436291"/>
          </a:xfrm>
          <a:prstGeom prst="rect">
            <a:avLst/>
          </a:prstGeom>
        </p:spPr>
        <p:txBody>
          <a:bodyPr lIns="0" tIns="0" rIns="0" bIns="0" rtlCol="0" anchor="t">
            <a:spAutoFit/>
          </a:bodyPr>
          <a:lstStyle/>
          <a:p>
            <a:pPr algn="just">
              <a:lnSpc>
                <a:spcPts val="2800"/>
              </a:lnSpc>
            </a:pPr>
            <a:r>
              <a:rPr lang="en-US" sz="2000" dirty="0">
                <a:solidFill>
                  <a:srgbClr val="000000"/>
                </a:solidFill>
              </a:rPr>
              <a:t>Discorsivo</a:t>
            </a:r>
          </a:p>
          <a:p>
            <a:pPr algn="just">
              <a:lnSpc>
                <a:spcPts val="2800"/>
              </a:lnSpc>
            </a:pPr>
            <a:r>
              <a:rPr lang="en-US" sz="2000" dirty="0">
                <a:solidFill>
                  <a:srgbClr val="000000"/>
                </a:solidFill>
              </a:rPr>
              <a:t>Le discriminazioni sono create da proposte di valori e norme sociali,</a:t>
            </a:r>
          </a:p>
          <a:p>
            <a:pPr algn="just">
              <a:lnSpc>
                <a:spcPts val="2800"/>
              </a:lnSpc>
            </a:pPr>
            <a:r>
              <a:rPr lang="en-US" sz="2000" dirty="0">
                <a:solidFill>
                  <a:srgbClr val="000000"/>
                </a:solidFill>
              </a:rPr>
              <a:t>il pensare e il parlare di "noi" e degli "altri" nella scienza, nella letteratura, nei media, nella politica o nei circoli privati.</a:t>
            </a:r>
          </a:p>
        </p:txBody>
      </p:sp>
      <p:sp>
        <p:nvSpPr>
          <p:cNvPr id="11" name="TextBox 11"/>
          <p:cNvSpPr txBox="1"/>
          <p:nvPr/>
        </p:nvSpPr>
        <p:spPr>
          <a:xfrm>
            <a:off x="10363200" y="9151128"/>
            <a:ext cx="4871807" cy="411972"/>
          </a:xfrm>
          <a:prstGeom prst="rect">
            <a:avLst/>
          </a:prstGeom>
        </p:spPr>
        <p:txBody>
          <a:bodyPr wrap="square" lIns="0" tIns="0" rIns="0" bIns="0" rtlCol="0" anchor="t">
            <a:spAutoFit/>
          </a:bodyPr>
          <a:lstStyle/>
          <a:p>
            <a:pPr>
              <a:lnSpc>
                <a:spcPts val="1680"/>
              </a:lnSpc>
            </a:pPr>
            <a:r>
              <a:rPr lang="en-US" sz="900" dirty="0">
                <a:solidFill>
                  <a:srgbClr val="000000"/>
                </a:solidFill>
              </a:rPr>
              <a:t>Fonte: Marcus Osei &amp; Hartmut </a:t>
            </a:r>
            <a:r>
              <a:rPr lang="en-US" sz="900" dirty="0" err="1">
                <a:solidFill>
                  <a:srgbClr val="000000"/>
                </a:solidFill>
              </a:rPr>
              <a:t>Reiners</a:t>
            </a:r>
            <a:r>
              <a:rPr lang="en-US" sz="900" dirty="0">
                <a:solidFill>
                  <a:srgbClr val="000000"/>
                </a:solidFill>
              </a:rPr>
              <a:t>, ARIC-NRW </a:t>
            </a:r>
            <a:r>
              <a:rPr lang="en-US" sz="900" dirty="0" err="1">
                <a:solidFill>
                  <a:srgbClr val="000000"/>
                </a:solidFill>
              </a:rPr>
              <a:t>e.V. </a:t>
            </a:r>
            <a:r>
              <a:rPr lang="en-US" sz="900" dirty="0">
                <a:solidFill>
                  <a:srgbClr val="000000"/>
                </a:solidFill>
              </a:rPr>
              <a:t>, Serie di formazione sul lavoro antidiscriminatorio per </a:t>
            </a:r>
            <a:r>
              <a:rPr lang="en-US" sz="900" dirty="0" err="1">
                <a:solidFill>
                  <a:srgbClr val="000000"/>
                </a:solidFill>
              </a:rPr>
              <a:t>Bunsverband Bundesverband Netzwerke </a:t>
            </a:r>
            <a:r>
              <a:rPr lang="en-US" sz="900" dirty="0">
                <a:solidFill>
                  <a:srgbClr val="000000"/>
                </a:solidFill>
              </a:rPr>
              <a:t>von </a:t>
            </a:r>
            <a:r>
              <a:rPr lang="en-US" sz="900" dirty="0" err="1">
                <a:solidFill>
                  <a:srgbClr val="000000"/>
                </a:solidFill>
              </a:rPr>
              <a:t>Mirgant*innenorganisationen </a:t>
            </a:r>
            <a:r>
              <a:rPr lang="en-US" sz="900" dirty="0">
                <a:solidFill>
                  <a:srgbClr val="000000"/>
                </a:solidFill>
              </a:rPr>
              <a:t>(</a:t>
            </a:r>
            <a:r>
              <a:rPr lang="en-US" sz="900" dirty="0" err="1">
                <a:solidFill>
                  <a:srgbClr val="000000"/>
                </a:solidFill>
              </a:rPr>
              <a:t>NeMO</a:t>
            </a:r>
            <a:r>
              <a:rPr lang="en-US" sz="900" dirty="0">
                <a:solidFill>
                  <a:srgbClr val="000000"/>
                </a:solidFill>
              </a:rPr>
              <a:t>)</a:t>
            </a:r>
          </a:p>
        </p:txBody>
      </p:sp>
      <p:cxnSp>
        <p:nvCxnSpPr>
          <p:cNvPr id="5" name="Straight Connector 4">
            <a:extLst>
              <a:ext uri="{FF2B5EF4-FFF2-40B4-BE49-F238E27FC236}">
                <a16:creationId xmlns:a16="http://schemas.microsoft.com/office/drawing/2014/main" id="{3ED27FF7-7DB4-9513-42C3-8691B0E3D1D0}"/>
              </a:ext>
            </a:extLst>
          </p:cNvPr>
          <p:cNvCxnSpPr>
            <a:cxnSpLocks/>
          </p:cNvCxnSpPr>
          <p:nvPr/>
        </p:nvCxnSpPr>
        <p:spPr>
          <a:xfrm>
            <a:off x="381000" y="571500"/>
            <a:ext cx="0" cy="8991600"/>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86F8BAB2-ECA4-349E-F460-8B7AF63D70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01803" y="8210313"/>
            <a:ext cx="3886197" cy="207668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59278" y="697122"/>
            <a:ext cx="12956721" cy="1997112"/>
            <a:chOff x="0" y="0"/>
            <a:chExt cx="10118074" cy="2662816"/>
          </a:xfrm>
        </p:grpSpPr>
        <p:sp>
          <p:nvSpPr>
            <p:cNvPr id="3" name="AutoShape 3"/>
            <p:cNvSpPr/>
            <p:nvPr/>
          </p:nvSpPr>
          <p:spPr>
            <a:xfrm>
              <a:off x="0" y="2537223"/>
              <a:ext cx="908843" cy="125593"/>
            </a:xfrm>
            <a:prstGeom prst="rect">
              <a:avLst/>
            </a:prstGeom>
            <a:solidFill>
              <a:srgbClr val="0C45A6"/>
            </a:solidFill>
          </p:spPr>
        </p:sp>
        <p:sp>
          <p:nvSpPr>
            <p:cNvPr id="4" name="TextBox 4"/>
            <p:cNvSpPr txBox="1"/>
            <p:nvPr/>
          </p:nvSpPr>
          <p:spPr>
            <a:xfrm>
              <a:off x="0" y="0"/>
              <a:ext cx="10118074" cy="2301827"/>
            </a:xfrm>
            <a:prstGeom prst="rect">
              <a:avLst/>
            </a:prstGeom>
          </p:spPr>
          <p:txBody>
            <a:bodyPr lIns="0" tIns="0" rIns="0" bIns="0" rtlCol="0" anchor="t">
              <a:spAutoFit/>
            </a:bodyPr>
            <a:lstStyle/>
            <a:p>
              <a:pPr>
                <a:lnSpc>
                  <a:spcPts val="4299"/>
                </a:lnSpc>
              </a:pPr>
              <a:r>
                <a:rPr lang="en-US" sz="6200" dirty="0">
                  <a:solidFill>
                    <a:srgbClr val="0C45A6"/>
                  </a:solidFill>
                </a:rPr>
                <a:t>MOTIVI DISCRIMINATORI (REALI O PRESUNTI) </a:t>
              </a:r>
            </a:p>
          </p:txBody>
        </p:sp>
      </p:grpSp>
      <p:sp>
        <p:nvSpPr>
          <p:cNvPr id="5" name="TextBox 5"/>
          <p:cNvSpPr txBox="1"/>
          <p:nvPr/>
        </p:nvSpPr>
        <p:spPr>
          <a:xfrm>
            <a:off x="759279" y="3260726"/>
            <a:ext cx="14275662" cy="6104235"/>
          </a:xfrm>
          <a:prstGeom prst="rect">
            <a:avLst/>
          </a:prstGeom>
        </p:spPr>
        <p:txBody>
          <a:bodyPr lIns="0" tIns="0" rIns="0" bIns="0" rtlCol="0" anchor="t">
            <a:spAutoFit/>
          </a:bodyPr>
          <a:lstStyle/>
          <a:p>
            <a:pPr>
              <a:lnSpc>
                <a:spcPts val="2800"/>
              </a:lnSpc>
              <a:spcBef>
                <a:spcPct val="0"/>
              </a:spcBef>
            </a:pPr>
            <a:r>
              <a:rPr lang="en-US" sz="2000" dirty="0">
                <a:solidFill>
                  <a:srgbClr val="16214B"/>
                </a:solidFill>
              </a:rPr>
              <a:t>Età = giovane età, vecchiaia, limiti di età, ecc.</a:t>
            </a:r>
          </a:p>
          <a:p>
            <a:pPr>
              <a:lnSpc>
                <a:spcPts val="2800"/>
              </a:lnSpc>
              <a:spcBef>
                <a:spcPct val="0"/>
              </a:spcBef>
            </a:pPr>
            <a:endParaRPr lang="en-US" sz="2000" dirty="0">
              <a:solidFill>
                <a:srgbClr val="16214B"/>
              </a:solidFill>
            </a:endParaRPr>
          </a:p>
          <a:p>
            <a:pPr>
              <a:lnSpc>
                <a:spcPts val="2800"/>
              </a:lnSpc>
              <a:spcBef>
                <a:spcPct val="0"/>
              </a:spcBef>
            </a:pPr>
            <a:r>
              <a:rPr lang="en-US" sz="2000" dirty="0">
                <a:solidFill>
                  <a:srgbClr val="16214B"/>
                </a:solidFill>
              </a:rPr>
              <a:t>Disabilità e malattia cronica = menomazioni fisiche e</a:t>
            </a:r>
          </a:p>
          <a:p>
            <a:pPr>
              <a:lnSpc>
                <a:spcPts val="2800"/>
              </a:lnSpc>
              <a:spcBef>
                <a:spcPct val="0"/>
              </a:spcBef>
            </a:pPr>
            <a:r>
              <a:rPr lang="en-US" sz="2000" dirty="0">
                <a:solidFill>
                  <a:srgbClr val="16214B"/>
                </a:solidFill>
              </a:rPr>
              <a:t>malattie croniche, disturbi della facoltà percettiva ed espressiva</a:t>
            </a:r>
          </a:p>
          <a:p>
            <a:pPr>
              <a:lnSpc>
                <a:spcPts val="2800"/>
              </a:lnSpc>
              <a:spcBef>
                <a:spcPct val="0"/>
              </a:spcBef>
            </a:pPr>
            <a:r>
              <a:rPr lang="en-US" sz="2000" dirty="0">
                <a:solidFill>
                  <a:srgbClr val="16214B"/>
                </a:solidFill>
              </a:rPr>
              <a:t>espressione, percezioni sensoriali, disabilità mentali, ecc.</a:t>
            </a:r>
          </a:p>
          <a:p>
            <a:pPr>
              <a:lnSpc>
                <a:spcPts val="2800"/>
              </a:lnSpc>
              <a:spcBef>
                <a:spcPct val="0"/>
              </a:spcBef>
            </a:pPr>
            <a:r>
              <a:rPr lang="en-US" sz="2000" dirty="0">
                <a:solidFill>
                  <a:srgbClr val="16214B"/>
                </a:solidFill>
              </a:rPr>
              <a:t>disturbi mentali</a:t>
            </a:r>
          </a:p>
          <a:p>
            <a:pPr>
              <a:lnSpc>
                <a:spcPts val="2800"/>
              </a:lnSpc>
              <a:spcBef>
                <a:spcPct val="0"/>
              </a:spcBef>
            </a:pPr>
            <a:endParaRPr lang="en-US" sz="2000" dirty="0">
              <a:solidFill>
                <a:srgbClr val="16214B"/>
              </a:solidFill>
            </a:endParaRPr>
          </a:p>
          <a:p>
            <a:pPr>
              <a:lnSpc>
                <a:spcPts val="2800"/>
              </a:lnSpc>
              <a:spcBef>
                <a:spcPct val="0"/>
              </a:spcBef>
            </a:pPr>
            <a:r>
              <a:rPr lang="en-US" sz="2000" dirty="0">
                <a:solidFill>
                  <a:srgbClr val="16214B"/>
                </a:solidFill>
              </a:rPr>
              <a:t>Genere = femmina, maschio, gravidanza; transessuale, transgender,</a:t>
            </a:r>
          </a:p>
          <a:p>
            <a:pPr>
              <a:lnSpc>
                <a:spcPts val="2800"/>
              </a:lnSpc>
              <a:spcBef>
                <a:spcPct val="0"/>
              </a:spcBef>
            </a:pPr>
            <a:r>
              <a:rPr lang="en-US" sz="2000" dirty="0" err="1">
                <a:solidFill>
                  <a:srgbClr val="16214B"/>
                </a:solidFill>
              </a:rPr>
              <a:t>transessuali</a:t>
            </a:r>
            <a:r>
              <a:rPr lang="en-US" sz="2000" dirty="0">
                <a:solidFill>
                  <a:srgbClr val="16214B"/>
                </a:solidFill>
              </a:rPr>
              <a:t>, intersessuali, ecc. </a:t>
            </a:r>
          </a:p>
          <a:p>
            <a:pPr>
              <a:lnSpc>
                <a:spcPts val="2800"/>
              </a:lnSpc>
              <a:spcBef>
                <a:spcPct val="0"/>
              </a:spcBef>
            </a:pPr>
            <a:r>
              <a:rPr lang="en-US" sz="2000" dirty="0">
                <a:solidFill>
                  <a:srgbClr val="16214B"/>
                </a:solidFill>
              </a:rPr>
              <a:t>Nazionalità ed etnia = appartenenza/attribuzione etnica,</a:t>
            </a:r>
          </a:p>
          <a:p>
            <a:pPr>
              <a:lnSpc>
                <a:spcPts val="2800"/>
              </a:lnSpc>
              <a:spcBef>
                <a:spcPct val="0"/>
              </a:spcBef>
            </a:pPr>
            <a:r>
              <a:rPr lang="en-US" sz="2000" dirty="0">
                <a:solidFill>
                  <a:srgbClr val="16214B"/>
                </a:solidFill>
              </a:rPr>
              <a:t>origine, aspetto esteriore, </a:t>
            </a:r>
            <a:r>
              <a:rPr lang="en-US" sz="2000" dirty="0" err="1">
                <a:solidFill>
                  <a:srgbClr val="16214B"/>
                </a:solidFill>
              </a:rPr>
              <a:t>colore </a:t>
            </a:r>
            <a:r>
              <a:rPr lang="en-US" sz="2000" dirty="0">
                <a:solidFill>
                  <a:srgbClr val="16214B"/>
                </a:solidFill>
              </a:rPr>
              <a:t>della pelle, lingua, nome, storia migratoria,</a:t>
            </a:r>
          </a:p>
          <a:p>
            <a:pPr>
              <a:lnSpc>
                <a:spcPts val="2800"/>
              </a:lnSpc>
              <a:spcBef>
                <a:spcPct val="0"/>
              </a:spcBef>
            </a:pPr>
            <a:r>
              <a:rPr lang="en-US" sz="2000" dirty="0">
                <a:solidFill>
                  <a:srgbClr val="16214B"/>
                </a:solidFill>
              </a:rPr>
              <a:t>sfondo migratorio, ecc.</a:t>
            </a:r>
          </a:p>
          <a:p>
            <a:pPr>
              <a:lnSpc>
                <a:spcPts val="2800"/>
              </a:lnSpc>
              <a:spcBef>
                <a:spcPct val="0"/>
              </a:spcBef>
            </a:pPr>
            <a:endParaRPr lang="en-US" sz="2000" dirty="0">
              <a:solidFill>
                <a:srgbClr val="16214B"/>
              </a:solidFill>
            </a:endParaRPr>
          </a:p>
          <a:p>
            <a:pPr>
              <a:lnSpc>
                <a:spcPts val="2800"/>
              </a:lnSpc>
              <a:spcBef>
                <a:spcPct val="0"/>
              </a:spcBef>
            </a:pPr>
            <a:r>
              <a:rPr lang="en-US" sz="2000" dirty="0">
                <a:solidFill>
                  <a:srgbClr val="16214B"/>
                </a:solidFill>
              </a:rPr>
              <a:t>Religione o visione del mondo = affiliazione religiosa, appartenenza a un'associazione o a un gruppo di persone.</a:t>
            </a:r>
          </a:p>
          <a:p>
            <a:pPr>
              <a:lnSpc>
                <a:spcPts val="2800"/>
              </a:lnSpc>
              <a:spcBef>
                <a:spcPct val="0"/>
              </a:spcBef>
            </a:pPr>
            <a:r>
              <a:rPr lang="en-US" sz="2000" dirty="0">
                <a:solidFill>
                  <a:srgbClr val="16214B"/>
                </a:solidFill>
              </a:rPr>
              <a:t>visione del mondo, denominazione, ateismo</a:t>
            </a:r>
          </a:p>
          <a:p>
            <a:pPr>
              <a:lnSpc>
                <a:spcPts val="2800"/>
              </a:lnSpc>
              <a:spcBef>
                <a:spcPct val="0"/>
              </a:spcBef>
            </a:pPr>
            <a:endParaRPr lang="en-US" sz="2000" dirty="0">
              <a:solidFill>
                <a:srgbClr val="16214B"/>
              </a:solidFill>
            </a:endParaRPr>
          </a:p>
          <a:p>
            <a:pPr>
              <a:lnSpc>
                <a:spcPts val="2800"/>
              </a:lnSpc>
              <a:spcBef>
                <a:spcPct val="0"/>
              </a:spcBef>
            </a:pPr>
            <a:r>
              <a:rPr lang="en-US" sz="2000" dirty="0">
                <a:solidFill>
                  <a:srgbClr val="16214B"/>
                </a:solidFill>
              </a:rPr>
              <a:t>Identità sessuale = gay, lesbica, bisessuale, ecc.</a:t>
            </a:r>
          </a:p>
        </p:txBody>
      </p:sp>
      <p:sp>
        <p:nvSpPr>
          <p:cNvPr id="7" name="TextBox 7"/>
          <p:cNvSpPr txBox="1"/>
          <p:nvPr/>
        </p:nvSpPr>
        <p:spPr>
          <a:xfrm>
            <a:off x="6248400" y="9400921"/>
            <a:ext cx="8933679" cy="193964"/>
          </a:xfrm>
          <a:prstGeom prst="rect">
            <a:avLst/>
          </a:prstGeom>
        </p:spPr>
        <p:txBody>
          <a:bodyPr lIns="0" tIns="0" rIns="0" bIns="0" rtlCol="0" anchor="t">
            <a:spAutoFit/>
          </a:bodyPr>
          <a:lstStyle/>
          <a:p>
            <a:pPr>
              <a:lnSpc>
                <a:spcPts val="1680"/>
              </a:lnSpc>
            </a:pPr>
            <a:r>
              <a:rPr lang="en-US" sz="900" dirty="0">
                <a:solidFill>
                  <a:srgbClr val="000000"/>
                </a:solidFill>
              </a:rPr>
              <a:t>Fonte: Marcus Osei &amp; Hartmut </a:t>
            </a:r>
            <a:r>
              <a:rPr lang="en-US" sz="900" dirty="0" err="1">
                <a:solidFill>
                  <a:srgbClr val="000000"/>
                </a:solidFill>
              </a:rPr>
              <a:t>Reiners</a:t>
            </a:r>
            <a:r>
              <a:rPr lang="en-US" sz="900" dirty="0">
                <a:solidFill>
                  <a:srgbClr val="000000"/>
                </a:solidFill>
              </a:rPr>
              <a:t>, ARIC-NRW </a:t>
            </a:r>
            <a:r>
              <a:rPr lang="en-US" sz="900" dirty="0" err="1">
                <a:solidFill>
                  <a:srgbClr val="000000"/>
                </a:solidFill>
              </a:rPr>
              <a:t>e.V. </a:t>
            </a:r>
            <a:r>
              <a:rPr lang="en-US" sz="900" dirty="0">
                <a:solidFill>
                  <a:srgbClr val="000000"/>
                </a:solidFill>
              </a:rPr>
              <a:t>, Serie di formazione sul lavoro antidiscriminatorio per </a:t>
            </a:r>
            <a:r>
              <a:rPr lang="en-US" sz="900" dirty="0" err="1">
                <a:solidFill>
                  <a:srgbClr val="000000"/>
                </a:solidFill>
              </a:rPr>
              <a:t>Bunsverband Bundesverband Netzwerke </a:t>
            </a:r>
            <a:r>
              <a:rPr lang="en-US" sz="900" dirty="0">
                <a:solidFill>
                  <a:srgbClr val="000000"/>
                </a:solidFill>
              </a:rPr>
              <a:t>von </a:t>
            </a:r>
            <a:r>
              <a:rPr lang="en-US" sz="900" dirty="0" err="1">
                <a:solidFill>
                  <a:srgbClr val="000000"/>
                </a:solidFill>
              </a:rPr>
              <a:t>Mirgant*innenorganisationen </a:t>
            </a:r>
            <a:r>
              <a:rPr lang="en-US" sz="900" dirty="0">
                <a:solidFill>
                  <a:srgbClr val="000000"/>
                </a:solidFill>
              </a:rPr>
              <a:t>(</a:t>
            </a:r>
            <a:r>
              <a:rPr lang="en-US" sz="900" dirty="0" err="1">
                <a:solidFill>
                  <a:srgbClr val="000000"/>
                </a:solidFill>
              </a:rPr>
              <a:t>NeMO</a:t>
            </a:r>
            <a:r>
              <a:rPr lang="en-US" sz="900" dirty="0">
                <a:solidFill>
                  <a:srgbClr val="000000"/>
                </a:solidFill>
              </a:rPr>
              <a:t>)</a:t>
            </a:r>
          </a:p>
        </p:txBody>
      </p:sp>
      <p:cxnSp>
        <p:nvCxnSpPr>
          <p:cNvPr id="8" name="Straight Connector 7">
            <a:extLst>
              <a:ext uri="{FF2B5EF4-FFF2-40B4-BE49-F238E27FC236}">
                <a16:creationId xmlns:a16="http://schemas.microsoft.com/office/drawing/2014/main" id="{926ACC32-060A-71CC-BEDC-F8AD4F8F5CEB}"/>
              </a:ext>
            </a:extLst>
          </p:cNvPr>
          <p:cNvCxnSpPr>
            <a:cxnSpLocks/>
          </p:cNvCxnSpPr>
          <p:nvPr/>
        </p:nvCxnSpPr>
        <p:spPr>
          <a:xfrm>
            <a:off x="381000" y="571500"/>
            <a:ext cx="0" cy="8991600"/>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5751E408-4093-D8C6-7A51-DBD8AD887E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01803" y="8210313"/>
            <a:ext cx="3886197" cy="207668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85492" y="880064"/>
            <a:ext cx="13105981" cy="2582827"/>
            <a:chOff x="0" y="103271"/>
            <a:chExt cx="17474642" cy="3443769"/>
          </a:xfrm>
        </p:grpSpPr>
        <p:sp>
          <p:nvSpPr>
            <p:cNvPr id="3" name="TextBox 3"/>
            <p:cNvSpPr txBox="1"/>
            <p:nvPr/>
          </p:nvSpPr>
          <p:spPr>
            <a:xfrm>
              <a:off x="0" y="103271"/>
              <a:ext cx="17474642" cy="985227"/>
            </a:xfrm>
            <a:prstGeom prst="rect">
              <a:avLst/>
            </a:prstGeom>
          </p:spPr>
          <p:txBody>
            <a:bodyPr lIns="0" tIns="0" rIns="0" bIns="0" rtlCol="0" anchor="t">
              <a:spAutoFit/>
            </a:bodyPr>
            <a:lstStyle/>
            <a:p>
              <a:pPr algn="ctr">
                <a:lnSpc>
                  <a:spcPts val="5472"/>
                </a:lnSpc>
              </a:pPr>
              <a:r>
                <a:rPr lang="en-US" sz="6200" dirty="0">
                  <a:solidFill>
                    <a:srgbClr val="0C45A6"/>
                  </a:solidFill>
                </a:rPr>
                <a:t>DISCRIMINAZIONE STRUTTURALE</a:t>
              </a:r>
            </a:p>
          </p:txBody>
        </p:sp>
        <p:sp>
          <p:nvSpPr>
            <p:cNvPr id="4" name="AutoShape 4"/>
            <p:cNvSpPr/>
            <p:nvPr/>
          </p:nvSpPr>
          <p:spPr>
            <a:xfrm>
              <a:off x="8243262" y="1972604"/>
              <a:ext cx="988118" cy="136547"/>
            </a:xfrm>
            <a:prstGeom prst="rect">
              <a:avLst/>
            </a:prstGeom>
            <a:solidFill>
              <a:srgbClr val="0C45A6"/>
            </a:solidFill>
          </p:spPr>
        </p:sp>
        <p:sp>
          <p:nvSpPr>
            <p:cNvPr id="5" name="TextBox 5"/>
            <p:cNvSpPr txBox="1"/>
            <p:nvPr/>
          </p:nvSpPr>
          <p:spPr>
            <a:xfrm>
              <a:off x="0" y="3002327"/>
              <a:ext cx="17474642" cy="544713"/>
            </a:xfrm>
            <a:prstGeom prst="rect">
              <a:avLst/>
            </a:prstGeom>
          </p:spPr>
          <p:txBody>
            <a:bodyPr lIns="0" tIns="0" rIns="0" bIns="0" rtlCol="0" anchor="t">
              <a:spAutoFit/>
            </a:bodyPr>
            <a:lstStyle/>
            <a:p>
              <a:pPr>
                <a:lnSpc>
                  <a:spcPts val="3544"/>
                </a:lnSpc>
              </a:pPr>
              <a:endParaRPr/>
            </a:p>
          </p:txBody>
        </p:sp>
      </p:grpSp>
      <p:pic>
        <p:nvPicPr>
          <p:cNvPr id="7" name="Picture 7"/>
          <p:cNvPicPr>
            <a:picLocks noChangeAspect="1"/>
          </p:cNvPicPr>
          <p:nvPr/>
        </p:nvPicPr>
        <p:blipFill>
          <a:blip r:embed="rId2"/>
          <a:srcRect l="112" r="112"/>
          <a:stretch>
            <a:fillRect/>
          </a:stretch>
        </p:blipFill>
        <p:spPr>
          <a:xfrm>
            <a:off x="10935672" y="3428034"/>
            <a:ext cx="5184953" cy="5107178"/>
          </a:xfrm>
          <a:prstGeom prst="rect">
            <a:avLst/>
          </a:prstGeom>
        </p:spPr>
      </p:pic>
      <p:sp>
        <p:nvSpPr>
          <p:cNvPr id="8" name="TextBox 8"/>
          <p:cNvSpPr txBox="1"/>
          <p:nvPr/>
        </p:nvSpPr>
        <p:spPr>
          <a:xfrm>
            <a:off x="587829" y="2437266"/>
            <a:ext cx="8855393" cy="1773306"/>
          </a:xfrm>
          <a:prstGeom prst="rect">
            <a:avLst/>
          </a:prstGeom>
        </p:spPr>
        <p:txBody>
          <a:bodyPr lIns="0" tIns="0" rIns="0" bIns="0" rtlCol="0" anchor="t">
            <a:spAutoFit/>
          </a:bodyPr>
          <a:lstStyle/>
          <a:p>
            <a:pPr>
              <a:lnSpc>
                <a:spcPts val="2800"/>
              </a:lnSpc>
              <a:spcBef>
                <a:spcPct val="0"/>
              </a:spcBef>
            </a:pPr>
            <a:r>
              <a:rPr lang="en-US" sz="2000" dirty="0">
                <a:solidFill>
                  <a:srgbClr val="000000"/>
                </a:solidFill>
              </a:rPr>
              <a:t>Strutturale</a:t>
            </a:r>
          </a:p>
          <a:p>
            <a:pPr>
              <a:lnSpc>
                <a:spcPts val="2800"/>
              </a:lnSpc>
              <a:spcBef>
                <a:spcPct val="0"/>
              </a:spcBef>
            </a:pPr>
            <a:r>
              <a:rPr lang="en-US" sz="2000" dirty="0">
                <a:solidFill>
                  <a:srgbClr val="000000"/>
                </a:solidFill>
              </a:rPr>
              <a:t>Le disuguaglianze generate dal sistema sociale con le sue</a:t>
            </a:r>
          </a:p>
          <a:p>
            <a:pPr>
              <a:lnSpc>
                <a:spcPts val="2800"/>
              </a:lnSpc>
              <a:spcBef>
                <a:spcPct val="0"/>
              </a:spcBef>
            </a:pPr>
            <a:r>
              <a:rPr lang="en-US" sz="2000" dirty="0">
                <a:solidFill>
                  <a:srgbClr val="000000"/>
                </a:solidFill>
              </a:rPr>
              <a:t>e le sue strutture politiche ed economiche hanno un impatto su</a:t>
            </a:r>
          </a:p>
          <a:p>
            <a:pPr>
              <a:lnSpc>
                <a:spcPts val="2800"/>
              </a:lnSpc>
              <a:spcBef>
                <a:spcPct val="0"/>
              </a:spcBef>
            </a:pPr>
            <a:r>
              <a:rPr lang="en-US" sz="2000" dirty="0" err="1">
                <a:solidFill>
                  <a:srgbClr val="000000"/>
                </a:solidFill>
              </a:rPr>
              <a:t>organizzazioni</a:t>
            </a:r>
            <a:r>
              <a:rPr lang="en-US" sz="2000" dirty="0">
                <a:solidFill>
                  <a:srgbClr val="000000"/>
                </a:solidFill>
              </a:rPr>
              <a:t>, che può portare ad abitudini consolidate, a</a:t>
            </a:r>
          </a:p>
          <a:p>
            <a:pPr>
              <a:lnSpc>
                <a:spcPts val="2800"/>
              </a:lnSpc>
              <a:spcBef>
                <a:spcPct val="0"/>
              </a:spcBef>
            </a:pPr>
            <a:r>
              <a:rPr lang="en-US" sz="2000" dirty="0">
                <a:solidFill>
                  <a:srgbClr val="000000"/>
                </a:solidFill>
              </a:rPr>
              <a:t>modelli di azione.</a:t>
            </a:r>
          </a:p>
        </p:txBody>
      </p:sp>
      <p:sp>
        <p:nvSpPr>
          <p:cNvPr id="9" name="TextBox 9"/>
          <p:cNvSpPr txBox="1"/>
          <p:nvPr/>
        </p:nvSpPr>
        <p:spPr>
          <a:xfrm>
            <a:off x="587829" y="4354058"/>
            <a:ext cx="8409214" cy="6380607"/>
          </a:xfrm>
          <a:prstGeom prst="rect">
            <a:avLst/>
          </a:prstGeom>
        </p:spPr>
        <p:txBody>
          <a:bodyPr lIns="0" tIns="0" rIns="0" bIns="0" rtlCol="0" anchor="t">
            <a:spAutoFit/>
          </a:bodyPr>
          <a:lstStyle/>
          <a:p>
            <a:pPr>
              <a:lnSpc>
                <a:spcPts val="2419"/>
              </a:lnSpc>
            </a:pPr>
            <a:endParaRPr dirty="0"/>
          </a:p>
          <a:p>
            <a:pPr>
              <a:lnSpc>
                <a:spcPts val="2419"/>
              </a:lnSpc>
            </a:pPr>
            <a:r>
              <a:rPr lang="en-US" sz="1728" b="1" dirty="0">
                <a:solidFill>
                  <a:srgbClr val="000000"/>
                </a:solidFill>
              </a:rPr>
              <a:t>Un concetto molto importante è quello di giustizia sociale</a:t>
            </a:r>
          </a:p>
          <a:p>
            <a:pPr>
              <a:lnSpc>
                <a:spcPts val="2419"/>
              </a:lnSpc>
            </a:pPr>
            <a:r>
              <a:rPr lang="en-US" sz="1728" dirty="0">
                <a:solidFill>
                  <a:srgbClr val="000000"/>
                </a:solidFill>
              </a:rPr>
              <a:t>"Il termine giustizia sociale si riferisce a un modo specifico di pensare alla giustizia che considera contemporaneamente la distribuzione, il riconoscimento, il potenziamento e la </a:t>
            </a:r>
            <a:r>
              <a:rPr lang="en-US" sz="1728" dirty="0" err="1">
                <a:solidFill>
                  <a:srgbClr val="000000"/>
                </a:solidFill>
              </a:rPr>
              <a:t>realizzazione </a:t>
            </a:r>
            <a:r>
              <a:rPr lang="en-US" sz="1728" dirty="0">
                <a:solidFill>
                  <a:srgbClr val="000000"/>
                </a:solidFill>
              </a:rPr>
              <a:t>dei diritti." (p. 24 Leah Carola </a:t>
            </a:r>
            <a:r>
              <a:rPr lang="en-US" sz="1728" dirty="0" err="1">
                <a:solidFill>
                  <a:srgbClr val="000000"/>
                </a:solidFill>
              </a:rPr>
              <a:t>Czollek </a:t>
            </a:r>
            <a:r>
              <a:rPr lang="en-US" sz="1728" dirty="0">
                <a:solidFill>
                  <a:srgbClr val="000000"/>
                </a:solidFill>
              </a:rPr>
              <a:t>et al., </a:t>
            </a:r>
            <a:r>
              <a:rPr lang="en-US" sz="1728" dirty="0" err="1">
                <a:solidFill>
                  <a:srgbClr val="000000"/>
                </a:solidFill>
              </a:rPr>
              <a:t>Praxishandbuch).</a:t>
            </a:r>
            <a:endParaRPr lang="en-US" sz="1728" dirty="0">
              <a:solidFill>
                <a:srgbClr val="000000"/>
              </a:solidFill>
            </a:endParaRPr>
          </a:p>
          <a:p>
            <a:pPr>
              <a:lnSpc>
                <a:spcPts val="2419"/>
              </a:lnSpc>
            </a:pPr>
            <a:r>
              <a:rPr lang="en-US" sz="1728" dirty="0">
                <a:solidFill>
                  <a:srgbClr val="000000"/>
                </a:solidFill>
              </a:rPr>
              <a:t>Giustizia sociale e diversità </a:t>
            </a:r>
            <a:r>
              <a:rPr lang="en-US" sz="1728" dirty="0" err="1">
                <a:solidFill>
                  <a:srgbClr val="000000"/>
                </a:solidFill>
              </a:rPr>
              <a:t>Teorie</a:t>
            </a:r>
            <a:r>
              <a:rPr lang="en-US" sz="1728" dirty="0">
                <a:solidFill>
                  <a:srgbClr val="000000"/>
                </a:solidFill>
              </a:rPr>
              <a:t>, formazione, </a:t>
            </a:r>
            <a:r>
              <a:rPr lang="en-US" sz="1728" dirty="0" err="1">
                <a:solidFill>
                  <a:srgbClr val="000000"/>
                </a:solidFill>
              </a:rPr>
              <a:t>metodi</a:t>
            </a:r>
            <a:r>
              <a:rPr lang="en-US" sz="1728" dirty="0">
                <a:solidFill>
                  <a:srgbClr val="000000"/>
                </a:solidFill>
              </a:rPr>
              <a:t>, </a:t>
            </a:r>
            <a:r>
              <a:rPr lang="en-US" sz="1728" dirty="0" err="1">
                <a:solidFill>
                  <a:srgbClr val="000000"/>
                </a:solidFill>
              </a:rPr>
              <a:t>esperienze</a:t>
            </a:r>
            <a:endParaRPr lang="en-US" sz="1728" dirty="0">
              <a:solidFill>
                <a:srgbClr val="000000"/>
              </a:solidFill>
            </a:endParaRPr>
          </a:p>
          <a:p>
            <a:pPr>
              <a:lnSpc>
                <a:spcPts val="2419"/>
              </a:lnSpc>
            </a:pPr>
            <a:r>
              <a:rPr lang="en-US" sz="1728" dirty="0">
                <a:solidFill>
                  <a:srgbClr val="000000"/>
                </a:solidFill>
              </a:rPr>
              <a:t>2., </a:t>
            </a:r>
            <a:r>
              <a:rPr lang="en-US" sz="1728" dirty="0" err="1">
                <a:solidFill>
                  <a:srgbClr val="000000"/>
                </a:solidFill>
              </a:rPr>
              <a:t>vollständig überarbeitete </a:t>
            </a:r>
            <a:r>
              <a:rPr lang="en-US" sz="1728" dirty="0">
                <a:solidFill>
                  <a:srgbClr val="000000"/>
                </a:solidFill>
              </a:rPr>
              <a:t>und </a:t>
            </a:r>
            <a:r>
              <a:rPr lang="en-US" sz="1728" dirty="0" err="1">
                <a:solidFill>
                  <a:srgbClr val="000000"/>
                </a:solidFill>
              </a:rPr>
              <a:t>erweiterte Auflage</a:t>
            </a:r>
            <a:r>
              <a:rPr lang="en-US" sz="1728" dirty="0">
                <a:solidFill>
                  <a:srgbClr val="000000"/>
                </a:solidFill>
              </a:rPr>
              <a:t>, 2019 </a:t>
            </a:r>
            <a:r>
              <a:rPr lang="en-US" sz="1728" dirty="0" err="1">
                <a:solidFill>
                  <a:srgbClr val="000000"/>
                </a:solidFill>
              </a:rPr>
              <a:t>Beltz Juventa</a:t>
            </a:r>
            <a:r>
              <a:rPr lang="en-US" sz="1728" dirty="0">
                <a:solidFill>
                  <a:srgbClr val="000000"/>
                </a:solidFill>
              </a:rPr>
              <a:t>) </a:t>
            </a:r>
          </a:p>
          <a:p>
            <a:pPr>
              <a:lnSpc>
                <a:spcPts val="2419"/>
              </a:lnSpc>
            </a:pPr>
            <a:endParaRPr lang="en-US" sz="1728" dirty="0">
              <a:solidFill>
                <a:srgbClr val="000000"/>
              </a:solidFill>
            </a:endParaRPr>
          </a:p>
          <a:p>
            <a:pPr>
              <a:lnSpc>
                <a:spcPts val="2419"/>
              </a:lnSpc>
            </a:pPr>
            <a:r>
              <a:rPr lang="en-US" sz="1728" b="1" dirty="0">
                <a:solidFill>
                  <a:srgbClr val="000000"/>
                </a:solidFill>
              </a:rPr>
              <a:t>Autori suggeriti: </a:t>
            </a:r>
          </a:p>
          <a:p>
            <a:pPr>
              <a:lnSpc>
                <a:spcPts val="2419"/>
              </a:lnSpc>
            </a:pPr>
            <a:endParaRPr lang="en-US" sz="1728" dirty="0">
              <a:solidFill>
                <a:srgbClr val="000000"/>
              </a:solidFill>
            </a:endParaRPr>
          </a:p>
          <a:p>
            <a:pPr>
              <a:lnSpc>
                <a:spcPts val="2419"/>
              </a:lnSpc>
            </a:pPr>
            <a:r>
              <a:rPr lang="en-US" sz="1728" dirty="0">
                <a:solidFill>
                  <a:srgbClr val="000000"/>
                </a:solidFill>
              </a:rPr>
              <a:t>Leah Carola </a:t>
            </a:r>
            <a:r>
              <a:rPr lang="en-US" sz="1728" dirty="0" err="1">
                <a:solidFill>
                  <a:srgbClr val="000000"/>
                </a:solidFill>
              </a:rPr>
              <a:t>Czollek </a:t>
            </a:r>
            <a:r>
              <a:rPr lang="en-US" sz="1728" dirty="0">
                <a:solidFill>
                  <a:srgbClr val="000000"/>
                </a:solidFill>
              </a:rPr>
              <a:t>e altri, </a:t>
            </a:r>
            <a:r>
              <a:rPr lang="en-US" sz="1728" dirty="0" err="1">
                <a:solidFill>
                  <a:srgbClr val="000000"/>
                </a:solidFill>
              </a:rPr>
              <a:t>Praxishandbuch</a:t>
            </a:r>
            <a:endParaRPr lang="en-US" sz="1728" dirty="0">
              <a:solidFill>
                <a:srgbClr val="000000"/>
              </a:solidFill>
            </a:endParaRPr>
          </a:p>
          <a:p>
            <a:pPr>
              <a:lnSpc>
                <a:spcPts val="2419"/>
              </a:lnSpc>
            </a:pPr>
            <a:r>
              <a:rPr lang="en-US" sz="1728" dirty="0">
                <a:solidFill>
                  <a:srgbClr val="000000"/>
                </a:solidFill>
              </a:rPr>
              <a:t>Giustizia sociale e diversità </a:t>
            </a:r>
            <a:r>
              <a:rPr lang="en-US" sz="1728" dirty="0" err="1">
                <a:solidFill>
                  <a:srgbClr val="000000"/>
                </a:solidFill>
              </a:rPr>
              <a:t>Teorie</a:t>
            </a:r>
            <a:r>
              <a:rPr lang="en-US" sz="1728" dirty="0">
                <a:solidFill>
                  <a:srgbClr val="000000"/>
                </a:solidFill>
              </a:rPr>
              <a:t>, formazione, </a:t>
            </a:r>
            <a:r>
              <a:rPr lang="en-US" sz="1728" dirty="0" err="1">
                <a:solidFill>
                  <a:srgbClr val="000000"/>
                </a:solidFill>
              </a:rPr>
              <a:t>metodi</a:t>
            </a:r>
            <a:endParaRPr lang="en-US" sz="1728" dirty="0">
              <a:solidFill>
                <a:srgbClr val="000000"/>
              </a:solidFill>
            </a:endParaRPr>
          </a:p>
          <a:p>
            <a:pPr>
              <a:lnSpc>
                <a:spcPts val="2419"/>
              </a:lnSpc>
            </a:pPr>
            <a:endParaRPr lang="en-US" sz="1728" dirty="0">
              <a:solidFill>
                <a:srgbClr val="000000"/>
              </a:solidFill>
            </a:endParaRPr>
          </a:p>
          <a:p>
            <a:pPr>
              <a:lnSpc>
                <a:spcPts val="2419"/>
              </a:lnSpc>
            </a:pPr>
            <a:r>
              <a:rPr lang="en-US" sz="1728" dirty="0">
                <a:solidFill>
                  <a:srgbClr val="000000"/>
                </a:solidFill>
              </a:rPr>
              <a:t>Iris Marion Young, La giustizia del libro e la politica della differenza</a:t>
            </a:r>
          </a:p>
          <a:p>
            <a:pPr>
              <a:lnSpc>
                <a:spcPts val="2419"/>
              </a:lnSpc>
            </a:pPr>
            <a:endParaRPr lang="en-US" sz="1728" dirty="0">
              <a:solidFill>
                <a:srgbClr val="000000"/>
              </a:solidFill>
            </a:endParaRPr>
          </a:p>
          <a:p>
            <a:pPr>
              <a:lnSpc>
                <a:spcPts val="2419"/>
              </a:lnSpc>
            </a:pPr>
            <a:r>
              <a:rPr lang="en-US" sz="1728" dirty="0">
                <a:solidFill>
                  <a:srgbClr val="000000"/>
                </a:solidFill>
              </a:rPr>
              <a:t>Hannah Arendt, Saggio sui rifugiati e altre pubblicazioni.</a:t>
            </a:r>
          </a:p>
          <a:p>
            <a:pPr>
              <a:lnSpc>
                <a:spcPts val="2419"/>
              </a:lnSpc>
            </a:pPr>
            <a:endParaRPr lang="en-US" sz="1728" dirty="0">
              <a:solidFill>
                <a:srgbClr val="000000"/>
              </a:solidFill>
              <a:latin typeface="Montserrat" panose="00000500000000000000" pitchFamily="2" charset="0"/>
            </a:endParaRPr>
          </a:p>
          <a:p>
            <a:pPr>
              <a:lnSpc>
                <a:spcPts val="2419"/>
              </a:lnSpc>
            </a:pPr>
            <a:endParaRPr lang="en-US" sz="1728" dirty="0">
              <a:solidFill>
                <a:srgbClr val="000000"/>
              </a:solidFill>
              <a:latin typeface="Montserrat" panose="00000500000000000000" pitchFamily="2" charset="0"/>
            </a:endParaRPr>
          </a:p>
          <a:p>
            <a:pPr>
              <a:lnSpc>
                <a:spcPts val="2419"/>
              </a:lnSpc>
            </a:pPr>
            <a:endParaRPr lang="en-US" sz="1728" dirty="0">
              <a:solidFill>
                <a:srgbClr val="000000"/>
              </a:solidFill>
              <a:latin typeface="Montserrat" panose="00000500000000000000" pitchFamily="2" charset="0"/>
            </a:endParaRPr>
          </a:p>
          <a:p>
            <a:pPr>
              <a:lnSpc>
                <a:spcPts val="2419"/>
              </a:lnSpc>
            </a:pPr>
            <a:endParaRPr lang="en-US" sz="1728" dirty="0">
              <a:solidFill>
                <a:srgbClr val="000000"/>
              </a:solidFill>
              <a:latin typeface="Montserrat" panose="00000500000000000000" pitchFamily="2" charset="0"/>
            </a:endParaRPr>
          </a:p>
          <a:p>
            <a:pPr>
              <a:lnSpc>
                <a:spcPts val="2419"/>
              </a:lnSpc>
            </a:pPr>
            <a:endParaRPr lang="en-US" sz="1728" dirty="0">
              <a:solidFill>
                <a:srgbClr val="000000"/>
              </a:solidFill>
              <a:latin typeface="Montserrat" panose="00000500000000000000" pitchFamily="2" charset="0"/>
            </a:endParaRPr>
          </a:p>
        </p:txBody>
      </p:sp>
      <p:sp>
        <p:nvSpPr>
          <p:cNvPr id="10" name="TextBox 10"/>
          <p:cNvSpPr txBox="1"/>
          <p:nvPr/>
        </p:nvSpPr>
        <p:spPr>
          <a:xfrm>
            <a:off x="11942733" y="4354058"/>
            <a:ext cx="3170833" cy="2545569"/>
          </a:xfrm>
          <a:prstGeom prst="rect">
            <a:avLst/>
          </a:prstGeom>
        </p:spPr>
        <p:txBody>
          <a:bodyPr lIns="0" tIns="0" rIns="0" bIns="0" rtlCol="0" anchor="t">
            <a:spAutoFit/>
          </a:bodyPr>
          <a:lstStyle/>
          <a:p>
            <a:pPr>
              <a:lnSpc>
                <a:spcPts val="2520"/>
              </a:lnSpc>
              <a:spcBef>
                <a:spcPct val="0"/>
              </a:spcBef>
            </a:pPr>
            <a:r>
              <a:rPr lang="en-US" dirty="0">
                <a:solidFill>
                  <a:srgbClr val="000000"/>
                </a:solidFill>
              </a:rPr>
              <a:t>In Italia </a:t>
            </a:r>
            <a:r>
              <a:rPr lang="en-US" dirty="0" err="1">
                <a:solidFill>
                  <a:srgbClr val="000000"/>
                </a:solidFill>
              </a:rPr>
              <a:t>l’ufficio</a:t>
            </a:r>
            <a:r>
              <a:rPr lang="en-US" dirty="0">
                <a:solidFill>
                  <a:srgbClr val="000000"/>
                </a:solidFill>
              </a:rPr>
              <a:t> di </a:t>
            </a:r>
            <a:r>
              <a:rPr lang="en-US" dirty="0" err="1">
                <a:solidFill>
                  <a:srgbClr val="000000"/>
                </a:solidFill>
              </a:rPr>
              <a:t>riferimento</a:t>
            </a:r>
            <a:r>
              <a:rPr lang="en-US" dirty="0">
                <a:solidFill>
                  <a:srgbClr val="000000"/>
                </a:solidFill>
              </a:rPr>
              <a:t> per la lotta </a:t>
            </a:r>
            <a:r>
              <a:rPr lang="en-US" dirty="0" err="1">
                <a:solidFill>
                  <a:srgbClr val="000000"/>
                </a:solidFill>
              </a:rPr>
              <a:t>contro</a:t>
            </a:r>
            <a:r>
              <a:rPr lang="en-US" dirty="0">
                <a:solidFill>
                  <a:srgbClr val="000000"/>
                </a:solidFill>
              </a:rPr>
              <a:t> </a:t>
            </a:r>
            <a:r>
              <a:rPr lang="en-US" dirty="0" err="1">
                <a:solidFill>
                  <a:srgbClr val="000000"/>
                </a:solidFill>
              </a:rPr>
              <a:t>ogni</a:t>
            </a:r>
            <a:r>
              <a:rPr lang="en-US" dirty="0">
                <a:solidFill>
                  <a:srgbClr val="000000"/>
                </a:solidFill>
              </a:rPr>
              <a:t> </a:t>
            </a:r>
            <a:r>
              <a:rPr lang="en-US" dirty="0" err="1">
                <a:solidFill>
                  <a:srgbClr val="000000"/>
                </a:solidFill>
              </a:rPr>
              <a:t>tipo</a:t>
            </a:r>
            <a:r>
              <a:rPr lang="en-US" dirty="0">
                <a:solidFill>
                  <a:srgbClr val="000000"/>
                </a:solidFill>
              </a:rPr>
              <a:t> di </a:t>
            </a:r>
            <a:r>
              <a:rPr lang="en-US" dirty="0" err="1">
                <a:solidFill>
                  <a:srgbClr val="000000"/>
                </a:solidFill>
              </a:rPr>
              <a:t>discriminazione</a:t>
            </a:r>
            <a:r>
              <a:rPr lang="en-US" dirty="0">
                <a:solidFill>
                  <a:srgbClr val="000000"/>
                </a:solidFill>
              </a:rPr>
              <a:t> è </a:t>
            </a:r>
            <a:r>
              <a:rPr lang="en-US" dirty="0" err="1">
                <a:solidFill>
                  <a:srgbClr val="000000"/>
                </a:solidFill>
              </a:rPr>
              <a:t>l’UNAR</a:t>
            </a:r>
            <a:r>
              <a:rPr lang="en-US" dirty="0">
                <a:solidFill>
                  <a:srgbClr val="000000"/>
                </a:solidFill>
              </a:rPr>
              <a:t> - </a:t>
            </a:r>
            <a:r>
              <a:rPr lang="it-IT" b="0" i="0" dirty="0">
                <a:solidFill>
                  <a:srgbClr val="202124"/>
                </a:solidFill>
                <a:effectLst/>
                <a:latin typeface="Google Sans"/>
              </a:rPr>
              <a:t>Ufficio nazionale antidiscriminazioni razziali , promosso dalla Presidenza del Consiglio dei Ministri, Dipartimento per le pari opportunità</a:t>
            </a:r>
            <a:endParaRPr lang="en-US" sz="1800" dirty="0">
              <a:solidFill>
                <a:srgbClr val="000000"/>
              </a:solidFill>
            </a:endParaRPr>
          </a:p>
        </p:txBody>
      </p:sp>
      <p:cxnSp>
        <p:nvCxnSpPr>
          <p:cNvPr id="11" name="Straight Connector 10">
            <a:extLst>
              <a:ext uri="{FF2B5EF4-FFF2-40B4-BE49-F238E27FC236}">
                <a16:creationId xmlns:a16="http://schemas.microsoft.com/office/drawing/2014/main" id="{5BB92E1F-B306-BD1A-4DCA-433B7C4291E5}"/>
              </a:ext>
            </a:extLst>
          </p:cNvPr>
          <p:cNvCxnSpPr>
            <a:cxnSpLocks/>
          </p:cNvCxnSpPr>
          <p:nvPr/>
        </p:nvCxnSpPr>
        <p:spPr>
          <a:xfrm>
            <a:off x="381000" y="571500"/>
            <a:ext cx="0" cy="8991600"/>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8F83107D-F9CA-07EF-F456-7983B0048C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01803" y="8210313"/>
            <a:ext cx="3886197" cy="207668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85492" y="880064"/>
            <a:ext cx="13105981" cy="2582827"/>
            <a:chOff x="0" y="103271"/>
            <a:chExt cx="17474642" cy="3443769"/>
          </a:xfrm>
        </p:grpSpPr>
        <p:sp>
          <p:nvSpPr>
            <p:cNvPr id="3" name="TextBox 3"/>
            <p:cNvSpPr txBox="1"/>
            <p:nvPr/>
          </p:nvSpPr>
          <p:spPr>
            <a:xfrm>
              <a:off x="0" y="103271"/>
              <a:ext cx="17474642" cy="985227"/>
            </a:xfrm>
            <a:prstGeom prst="rect">
              <a:avLst/>
            </a:prstGeom>
          </p:spPr>
          <p:txBody>
            <a:bodyPr lIns="0" tIns="0" rIns="0" bIns="0" rtlCol="0" anchor="t">
              <a:spAutoFit/>
            </a:bodyPr>
            <a:lstStyle/>
            <a:p>
              <a:pPr algn="ctr">
                <a:lnSpc>
                  <a:spcPts val="5472"/>
                </a:lnSpc>
              </a:pPr>
              <a:r>
                <a:rPr lang="en-US" sz="6200" dirty="0">
                  <a:solidFill>
                    <a:srgbClr val="0C45A6"/>
                  </a:solidFill>
                </a:rPr>
                <a:t>DISCRIMINAZIONE INTERSEZIONALE</a:t>
              </a:r>
            </a:p>
          </p:txBody>
        </p:sp>
        <p:sp>
          <p:nvSpPr>
            <p:cNvPr id="4" name="AutoShape 4"/>
            <p:cNvSpPr/>
            <p:nvPr/>
          </p:nvSpPr>
          <p:spPr>
            <a:xfrm>
              <a:off x="8243262" y="1972604"/>
              <a:ext cx="988118" cy="136547"/>
            </a:xfrm>
            <a:prstGeom prst="rect">
              <a:avLst/>
            </a:prstGeom>
            <a:solidFill>
              <a:srgbClr val="0C45A6"/>
            </a:solidFill>
          </p:spPr>
        </p:sp>
        <p:sp>
          <p:nvSpPr>
            <p:cNvPr id="5" name="TextBox 5"/>
            <p:cNvSpPr txBox="1"/>
            <p:nvPr/>
          </p:nvSpPr>
          <p:spPr>
            <a:xfrm>
              <a:off x="0" y="3002327"/>
              <a:ext cx="17474642" cy="544713"/>
            </a:xfrm>
            <a:prstGeom prst="rect">
              <a:avLst/>
            </a:prstGeom>
          </p:spPr>
          <p:txBody>
            <a:bodyPr lIns="0" tIns="0" rIns="0" bIns="0" rtlCol="0" anchor="t">
              <a:spAutoFit/>
            </a:bodyPr>
            <a:lstStyle/>
            <a:p>
              <a:pPr>
                <a:lnSpc>
                  <a:spcPts val="3544"/>
                </a:lnSpc>
              </a:pPr>
              <a:endParaRPr/>
            </a:p>
          </p:txBody>
        </p:sp>
      </p:grpSp>
      <p:pic>
        <p:nvPicPr>
          <p:cNvPr id="6" name="Picture 6"/>
          <p:cNvPicPr>
            <a:picLocks noChangeAspect="1"/>
          </p:cNvPicPr>
          <p:nvPr/>
        </p:nvPicPr>
        <p:blipFill>
          <a:blip r:embed="rId2" cstate="print">
            <a:alphaModFix amt="6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041671" y="2052179"/>
            <a:ext cx="6720264" cy="6182642"/>
          </a:xfrm>
          <a:prstGeom prst="rect">
            <a:avLst/>
          </a:prstGeom>
        </p:spPr>
      </p:pic>
      <p:sp>
        <p:nvSpPr>
          <p:cNvPr id="7" name="TextBox 7"/>
          <p:cNvSpPr txBox="1"/>
          <p:nvPr/>
        </p:nvSpPr>
        <p:spPr>
          <a:xfrm>
            <a:off x="641962" y="2983279"/>
            <a:ext cx="10339305" cy="1896032"/>
          </a:xfrm>
          <a:prstGeom prst="rect">
            <a:avLst/>
          </a:prstGeom>
        </p:spPr>
        <p:txBody>
          <a:bodyPr lIns="0" tIns="0" rIns="0" bIns="0" rtlCol="0" anchor="t">
            <a:spAutoFit/>
          </a:bodyPr>
          <a:lstStyle/>
          <a:p>
            <a:pPr>
              <a:lnSpc>
                <a:spcPts val="3031"/>
              </a:lnSpc>
              <a:spcBef>
                <a:spcPct val="0"/>
              </a:spcBef>
            </a:pPr>
            <a:r>
              <a:rPr lang="en-GB" sz="2165" dirty="0"/>
              <a:t>... esamina come i marcatori di identità o le affiliazioni reali o presunte si intreccino per formare forme uniche di discriminazione.</a:t>
            </a:r>
          </a:p>
          <a:p>
            <a:pPr>
              <a:lnSpc>
                <a:spcPts val="3031"/>
              </a:lnSpc>
              <a:spcBef>
                <a:spcPct val="0"/>
              </a:spcBef>
            </a:pPr>
            <a:r>
              <a:rPr lang="en-GB" sz="2165" dirty="0"/>
              <a:t>L'analisi della discriminazione solo unidimensionale trascura le esperienze di coloro che si trovano ad affrontare il sommarsi di motivi discriminatori.  </a:t>
            </a:r>
          </a:p>
          <a:p>
            <a:pPr>
              <a:lnSpc>
                <a:spcPts val="3031"/>
              </a:lnSpc>
              <a:spcBef>
                <a:spcPct val="0"/>
              </a:spcBef>
            </a:pPr>
            <a:endParaRPr lang="en-US" sz="2165" dirty="0">
              <a:latin typeface="Montserrat"/>
            </a:endParaRPr>
          </a:p>
        </p:txBody>
      </p:sp>
      <p:sp>
        <p:nvSpPr>
          <p:cNvPr id="8" name="TextBox 8"/>
          <p:cNvSpPr txBox="1"/>
          <p:nvPr/>
        </p:nvSpPr>
        <p:spPr>
          <a:xfrm rot="-296001">
            <a:off x="11481813" y="2817398"/>
            <a:ext cx="3891631" cy="1599284"/>
          </a:xfrm>
          <a:prstGeom prst="rect">
            <a:avLst/>
          </a:prstGeom>
        </p:spPr>
        <p:txBody>
          <a:bodyPr lIns="0" tIns="0" rIns="0" bIns="0" rtlCol="0" anchor="t">
            <a:spAutoFit/>
          </a:bodyPr>
          <a:lstStyle/>
          <a:p>
            <a:pPr>
              <a:lnSpc>
                <a:spcPts val="2100"/>
              </a:lnSpc>
              <a:spcBef>
                <a:spcPct val="0"/>
              </a:spcBef>
            </a:pPr>
            <a:r>
              <a:rPr lang="en-US" sz="1500" dirty="0" err="1">
                <a:solidFill>
                  <a:srgbClr val="000000"/>
                </a:solidFill>
              </a:rPr>
              <a:t>Kimberlé </a:t>
            </a:r>
            <a:r>
              <a:rPr lang="en-US" sz="1500" dirty="0">
                <a:solidFill>
                  <a:srgbClr val="000000"/>
                </a:solidFill>
              </a:rPr>
              <a:t>Crenshaw è professore di diritto all'UCLA e alla Columbia Law School e direttore esecutivo dell'African American Policy Forum. Spiega l'intersezionalità in questo video: </a:t>
            </a:r>
            <a:r>
              <a:rPr lang="en-US" sz="1500" dirty="0" err="1">
                <a:solidFill>
                  <a:srgbClr val="000000"/>
                </a:solidFill>
              </a:rPr>
              <a:t>https:</a:t>
            </a:r>
            <a:r>
              <a:rPr lang="en-US" sz="1500" dirty="0">
                <a:solidFill>
                  <a:srgbClr val="000000"/>
                </a:solidFill>
              </a:rPr>
              <a:t>//www.youtube.com/watch?v=xh2Z4XoCPLU </a:t>
            </a:r>
          </a:p>
        </p:txBody>
      </p:sp>
      <p:sp>
        <p:nvSpPr>
          <p:cNvPr id="10" name="TextBox 10"/>
          <p:cNvSpPr txBox="1"/>
          <p:nvPr/>
        </p:nvSpPr>
        <p:spPr>
          <a:xfrm>
            <a:off x="914400" y="6210823"/>
            <a:ext cx="13198225" cy="2513509"/>
          </a:xfrm>
          <a:prstGeom prst="rect">
            <a:avLst/>
          </a:prstGeom>
        </p:spPr>
        <p:txBody>
          <a:bodyPr lIns="0" tIns="0" rIns="0" bIns="0" rtlCol="0" anchor="t">
            <a:spAutoFit/>
          </a:bodyPr>
          <a:lstStyle/>
          <a:p>
            <a:pPr>
              <a:lnSpc>
                <a:spcPts val="2800"/>
              </a:lnSpc>
            </a:pPr>
            <a:endParaRPr lang="en-US" sz="2000" dirty="0">
              <a:solidFill>
                <a:srgbClr val="000000"/>
              </a:solidFill>
              <a:latin typeface="Canva Sans Bold"/>
            </a:endParaRPr>
          </a:p>
          <a:p>
            <a:pPr>
              <a:lnSpc>
                <a:spcPts val="2800"/>
              </a:lnSpc>
            </a:pPr>
            <a:r>
              <a:rPr lang="en-US" sz="2000" dirty="0">
                <a:solidFill>
                  <a:srgbClr val="000000"/>
                </a:solidFill>
              </a:rPr>
              <a:t>Ulteriori letture: </a:t>
            </a:r>
          </a:p>
          <a:p>
            <a:pPr>
              <a:lnSpc>
                <a:spcPts val="2800"/>
              </a:lnSpc>
            </a:pPr>
            <a:r>
              <a:rPr lang="en-US" sz="2000" dirty="0" err="1">
                <a:solidFill>
                  <a:srgbClr val="000000"/>
                </a:solidFill>
              </a:rPr>
              <a:t>Kimberlé </a:t>
            </a:r>
            <a:r>
              <a:rPr lang="en-US" sz="2000" dirty="0">
                <a:solidFill>
                  <a:srgbClr val="000000"/>
                </a:solidFill>
              </a:rPr>
              <a:t>Crenshaw,</a:t>
            </a:r>
          </a:p>
          <a:p>
            <a:pPr>
              <a:lnSpc>
                <a:spcPts val="2800"/>
              </a:lnSpc>
            </a:pPr>
            <a:r>
              <a:rPr lang="en-US" sz="2000" dirty="0">
                <a:solidFill>
                  <a:srgbClr val="000000"/>
                </a:solidFill>
              </a:rPr>
              <a:t>https://www.oxfordpublicphilosophy.com/philosophers-racialised-as-black/kimberl-w-crenshaw</a:t>
            </a:r>
          </a:p>
          <a:p>
            <a:pPr>
              <a:lnSpc>
                <a:spcPts val="2800"/>
              </a:lnSpc>
            </a:pPr>
            <a:endParaRPr lang="en-US" sz="2000" dirty="0">
              <a:solidFill>
                <a:srgbClr val="000000"/>
              </a:solidFill>
            </a:endParaRPr>
          </a:p>
          <a:p>
            <a:pPr>
              <a:lnSpc>
                <a:spcPts val="2800"/>
              </a:lnSpc>
            </a:pPr>
            <a:r>
              <a:rPr lang="en-US" sz="2000" dirty="0">
                <a:solidFill>
                  <a:srgbClr val="000000"/>
                </a:solidFill>
              </a:rPr>
              <a:t>Scheda informativa - La razza in Germania e in Europa, Center for Intersectional Justice </a:t>
            </a:r>
            <a:r>
              <a:rPr lang="en-US" sz="2000" dirty="0" err="1">
                <a:solidFill>
                  <a:srgbClr val="000000"/>
                </a:solidFill>
              </a:rPr>
              <a:t>e.V. </a:t>
            </a:r>
            <a:r>
              <a:rPr lang="en-US" sz="2000" dirty="0">
                <a:solidFill>
                  <a:srgbClr val="000000"/>
                </a:solidFill>
              </a:rPr>
              <a:t>:</a:t>
            </a:r>
          </a:p>
          <a:p>
            <a:pPr>
              <a:lnSpc>
                <a:spcPts val="2800"/>
              </a:lnSpc>
            </a:pPr>
            <a:r>
              <a:rPr lang="en-US" sz="2000" dirty="0">
                <a:solidFill>
                  <a:srgbClr val="000000"/>
                </a:solidFill>
              </a:rPr>
              <a:t>https://drive.google.com/file/d/1LR1q6XX5AAjGFF4BU2Ks-MKcct46UKS0/view</a:t>
            </a:r>
          </a:p>
        </p:txBody>
      </p:sp>
      <p:sp>
        <p:nvSpPr>
          <p:cNvPr id="11" name="TextBox 11"/>
          <p:cNvSpPr txBox="1"/>
          <p:nvPr/>
        </p:nvSpPr>
        <p:spPr>
          <a:xfrm>
            <a:off x="6324600" y="9309954"/>
            <a:ext cx="8933679" cy="193964"/>
          </a:xfrm>
          <a:prstGeom prst="rect">
            <a:avLst/>
          </a:prstGeom>
        </p:spPr>
        <p:txBody>
          <a:bodyPr lIns="0" tIns="0" rIns="0" bIns="0" rtlCol="0" anchor="t">
            <a:spAutoFit/>
          </a:bodyPr>
          <a:lstStyle/>
          <a:p>
            <a:pPr>
              <a:lnSpc>
                <a:spcPts val="1680"/>
              </a:lnSpc>
            </a:pPr>
            <a:r>
              <a:rPr lang="en-US" sz="900" dirty="0">
                <a:solidFill>
                  <a:srgbClr val="000000"/>
                </a:solidFill>
              </a:rPr>
              <a:t>Fonte: Marcus Osei &amp; Hartmut </a:t>
            </a:r>
            <a:r>
              <a:rPr lang="en-US" sz="900" dirty="0" err="1">
                <a:solidFill>
                  <a:srgbClr val="000000"/>
                </a:solidFill>
              </a:rPr>
              <a:t>Reiners</a:t>
            </a:r>
            <a:r>
              <a:rPr lang="en-US" sz="900" dirty="0">
                <a:solidFill>
                  <a:srgbClr val="000000"/>
                </a:solidFill>
              </a:rPr>
              <a:t>, ARIC-NRW </a:t>
            </a:r>
            <a:r>
              <a:rPr lang="en-US" sz="900" dirty="0" err="1">
                <a:solidFill>
                  <a:srgbClr val="000000"/>
                </a:solidFill>
              </a:rPr>
              <a:t>e.V. </a:t>
            </a:r>
            <a:r>
              <a:rPr lang="en-US" sz="900" dirty="0">
                <a:solidFill>
                  <a:srgbClr val="000000"/>
                </a:solidFill>
              </a:rPr>
              <a:t>, Serie di formazione sul lavoro antidiscriminatorio per </a:t>
            </a:r>
            <a:r>
              <a:rPr lang="en-US" sz="900" dirty="0" err="1">
                <a:solidFill>
                  <a:srgbClr val="000000"/>
                </a:solidFill>
              </a:rPr>
              <a:t>Bunsverband Bundesverband Netzwerke </a:t>
            </a:r>
            <a:r>
              <a:rPr lang="en-US" sz="900" dirty="0">
                <a:solidFill>
                  <a:srgbClr val="000000"/>
                </a:solidFill>
              </a:rPr>
              <a:t>von </a:t>
            </a:r>
            <a:r>
              <a:rPr lang="en-US" sz="900" dirty="0" err="1">
                <a:solidFill>
                  <a:srgbClr val="000000"/>
                </a:solidFill>
              </a:rPr>
              <a:t>Mirgant*innenorganisationen </a:t>
            </a:r>
            <a:r>
              <a:rPr lang="en-US" sz="900" dirty="0">
                <a:solidFill>
                  <a:srgbClr val="000000"/>
                </a:solidFill>
              </a:rPr>
              <a:t>(</a:t>
            </a:r>
            <a:r>
              <a:rPr lang="en-US" sz="900" dirty="0" err="1">
                <a:solidFill>
                  <a:srgbClr val="000000"/>
                </a:solidFill>
              </a:rPr>
              <a:t>NeMO</a:t>
            </a:r>
            <a:r>
              <a:rPr lang="en-US" sz="900" dirty="0">
                <a:solidFill>
                  <a:srgbClr val="000000"/>
                </a:solidFill>
              </a:rPr>
              <a:t>)</a:t>
            </a:r>
          </a:p>
        </p:txBody>
      </p:sp>
      <p:cxnSp>
        <p:nvCxnSpPr>
          <p:cNvPr id="12" name="Straight Connector 11">
            <a:extLst>
              <a:ext uri="{FF2B5EF4-FFF2-40B4-BE49-F238E27FC236}">
                <a16:creationId xmlns:a16="http://schemas.microsoft.com/office/drawing/2014/main" id="{4020FEDB-0847-D998-3FCC-223D4B3E535B}"/>
              </a:ext>
            </a:extLst>
          </p:cNvPr>
          <p:cNvCxnSpPr>
            <a:cxnSpLocks/>
          </p:cNvCxnSpPr>
          <p:nvPr/>
        </p:nvCxnSpPr>
        <p:spPr>
          <a:xfrm>
            <a:off x="381000" y="571500"/>
            <a:ext cx="0" cy="8991600"/>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AD2E49D-9051-192F-8D61-2A0EC38EBD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01803" y="8210313"/>
            <a:ext cx="3886197" cy="207668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16529" y="460014"/>
            <a:ext cx="13857838" cy="2370931"/>
            <a:chOff x="0" y="9525"/>
            <a:chExt cx="18477118" cy="3161242"/>
          </a:xfrm>
        </p:grpSpPr>
        <p:sp>
          <p:nvSpPr>
            <p:cNvPr id="3" name="TextBox 3"/>
            <p:cNvSpPr txBox="1"/>
            <p:nvPr/>
          </p:nvSpPr>
          <p:spPr>
            <a:xfrm>
              <a:off x="0" y="9525"/>
              <a:ext cx="18477118" cy="2075270"/>
            </a:xfrm>
            <a:prstGeom prst="rect">
              <a:avLst/>
            </a:prstGeom>
          </p:spPr>
          <p:txBody>
            <a:bodyPr lIns="0" tIns="0" rIns="0" bIns="0" rtlCol="0" anchor="t">
              <a:spAutoFit/>
            </a:bodyPr>
            <a:lstStyle/>
            <a:p>
              <a:pPr>
                <a:lnSpc>
                  <a:spcPts val="5995"/>
                </a:lnSpc>
              </a:pPr>
              <a:r>
                <a:rPr lang="en-US" sz="6200" dirty="0">
                  <a:solidFill>
                    <a:srgbClr val="0C45A6"/>
                  </a:solidFill>
                </a:rPr>
                <a:t>COSA SI PUÒ FARE SE SI SUBISCE UNA DISCRIMINAZIONE?</a:t>
              </a:r>
            </a:p>
          </p:txBody>
        </p:sp>
        <p:sp>
          <p:nvSpPr>
            <p:cNvPr id="4" name="AutoShape 4"/>
            <p:cNvSpPr/>
            <p:nvPr/>
          </p:nvSpPr>
          <p:spPr>
            <a:xfrm>
              <a:off x="8716157" y="3026386"/>
              <a:ext cx="1044803" cy="144381"/>
            </a:xfrm>
            <a:prstGeom prst="rect">
              <a:avLst/>
            </a:prstGeom>
            <a:solidFill>
              <a:srgbClr val="0C45A6"/>
            </a:solidFill>
          </p:spPr>
        </p:sp>
      </p:grpSp>
      <p:pic>
        <p:nvPicPr>
          <p:cNvPr id="5" name="Picture 5"/>
          <p:cNvPicPr>
            <a:picLocks noChangeAspect="1"/>
          </p:cNvPicPr>
          <p:nvPr/>
        </p:nvPicPr>
        <p:blipFill>
          <a:blip r:embed="rId2"/>
          <a:srcRect l="112" r="112"/>
          <a:stretch>
            <a:fillRect/>
          </a:stretch>
        </p:blipFill>
        <p:spPr>
          <a:xfrm>
            <a:off x="37721" y="2321811"/>
            <a:ext cx="5599557" cy="5515565"/>
          </a:xfrm>
          <a:prstGeom prst="rect">
            <a:avLst/>
          </a:prstGeom>
        </p:spPr>
      </p:pic>
      <p:sp>
        <p:nvSpPr>
          <p:cNvPr id="6" name="TextBox 6"/>
          <p:cNvSpPr txBox="1"/>
          <p:nvPr/>
        </p:nvSpPr>
        <p:spPr>
          <a:xfrm>
            <a:off x="1354220" y="3198903"/>
            <a:ext cx="2966560" cy="2850524"/>
          </a:xfrm>
          <a:prstGeom prst="rect">
            <a:avLst/>
          </a:prstGeom>
        </p:spPr>
        <p:txBody>
          <a:bodyPr lIns="0" tIns="0" rIns="0" bIns="0" rtlCol="0" anchor="t">
            <a:spAutoFit/>
          </a:bodyPr>
          <a:lstStyle/>
          <a:p>
            <a:pPr>
              <a:lnSpc>
                <a:spcPts val="2800"/>
              </a:lnSpc>
            </a:pPr>
            <a:r>
              <a:rPr lang="en-US" sz="2000" dirty="0" err="1">
                <a:solidFill>
                  <a:srgbClr val="000000"/>
                </a:solidFill>
              </a:rPr>
              <a:t>Esistono</a:t>
            </a:r>
            <a:r>
              <a:rPr lang="en-US" sz="2000" dirty="0">
                <a:solidFill>
                  <a:srgbClr val="000000"/>
                </a:solidFill>
              </a:rPr>
              <a:t> tanti </a:t>
            </a:r>
            <a:r>
              <a:rPr lang="en-US" sz="2000" dirty="0" err="1">
                <a:solidFill>
                  <a:srgbClr val="000000"/>
                </a:solidFill>
              </a:rPr>
              <a:t>sportelli</a:t>
            </a:r>
            <a:r>
              <a:rPr lang="en-US" sz="2000" dirty="0">
                <a:solidFill>
                  <a:srgbClr val="000000"/>
                </a:solidFill>
              </a:rPr>
              <a:t> e </a:t>
            </a:r>
            <a:r>
              <a:rPr lang="en-US" sz="2000" dirty="0" err="1">
                <a:solidFill>
                  <a:srgbClr val="000000"/>
                </a:solidFill>
              </a:rPr>
              <a:t>associazioni</a:t>
            </a:r>
            <a:r>
              <a:rPr lang="en-US" sz="2000" dirty="0">
                <a:solidFill>
                  <a:srgbClr val="000000"/>
                </a:solidFill>
              </a:rPr>
              <a:t> </a:t>
            </a:r>
            <a:r>
              <a:rPr lang="en-US" sz="2000" dirty="0" err="1">
                <a:solidFill>
                  <a:srgbClr val="000000"/>
                </a:solidFill>
              </a:rPr>
              <a:t>che</a:t>
            </a:r>
            <a:r>
              <a:rPr lang="en-US" sz="2000" dirty="0">
                <a:solidFill>
                  <a:srgbClr val="000000"/>
                </a:solidFill>
              </a:rPr>
              <a:t> </a:t>
            </a:r>
            <a:r>
              <a:rPr lang="en-US" sz="2000" dirty="0" err="1">
                <a:solidFill>
                  <a:srgbClr val="000000"/>
                </a:solidFill>
              </a:rPr>
              <a:t>offrono</a:t>
            </a:r>
            <a:r>
              <a:rPr lang="en-US" sz="2000" dirty="0">
                <a:solidFill>
                  <a:srgbClr val="000000"/>
                </a:solidFill>
              </a:rPr>
              <a:t> </a:t>
            </a:r>
            <a:r>
              <a:rPr lang="en-US" sz="2000" dirty="0" err="1">
                <a:solidFill>
                  <a:srgbClr val="000000"/>
                </a:solidFill>
              </a:rPr>
              <a:t>supporto</a:t>
            </a:r>
            <a:r>
              <a:rPr lang="en-US" sz="2000" dirty="0">
                <a:solidFill>
                  <a:srgbClr val="000000"/>
                </a:solidFill>
              </a:rPr>
              <a:t> a </a:t>
            </a:r>
            <a:r>
              <a:rPr lang="en-US" sz="2000" dirty="0" err="1">
                <a:solidFill>
                  <a:srgbClr val="000000"/>
                </a:solidFill>
              </a:rPr>
              <a:t>livello</a:t>
            </a:r>
            <a:r>
              <a:rPr lang="en-US" sz="2000" dirty="0">
                <a:solidFill>
                  <a:srgbClr val="000000"/>
                </a:solidFill>
              </a:rPr>
              <a:t> </a:t>
            </a:r>
            <a:r>
              <a:rPr lang="en-US" sz="2000" dirty="0" err="1">
                <a:solidFill>
                  <a:srgbClr val="000000"/>
                </a:solidFill>
              </a:rPr>
              <a:t>nazionale</a:t>
            </a:r>
            <a:r>
              <a:rPr lang="en-US" sz="2000" dirty="0">
                <a:solidFill>
                  <a:srgbClr val="000000"/>
                </a:solidFill>
              </a:rPr>
              <a:t> per </a:t>
            </a:r>
            <a:r>
              <a:rPr lang="en-US" sz="2000" dirty="0" err="1">
                <a:solidFill>
                  <a:srgbClr val="000000"/>
                </a:solidFill>
              </a:rPr>
              <a:t>coloro</a:t>
            </a:r>
            <a:r>
              <a:rPr lang="en-US" sz="2000" dirty="0">
                <a:solidFill>
                  <a:srgbClr val="000000"/>
                </a:solidFill>
              </a:rPr>
              <a:t> </a:t>
            </a:r>
            <a:r>
              <a:rPr lang="en-US" sz="2000" dirty="0" err="1">
                <a:solidFill>
                  <a:srgbClr val="000000"/>
                </a:solidFill>
              </a:rPr>
              <a:t>che</a:t>
            </a:r>
            <a:r>
              <a:rPr lang="en-US" sz="2000" dirty="0">
                <a:solidFill>
                  <a:srgbClr val="000000"/>
                </a:solidFill>
              </a:rPr>
              <a:t> </a:t>
            </a:r>
            <a:r>
              <a:rPr lang="en-US" sz="2000" dirty="0" err="1">
                <a:solidFill>
                  <a:srgbClr val="000000"/>
                </a:solidFill>
              </a:rPr>
              <a:t>sono</a:t>
            </a:r>
            <a:r>
              <a:rPr lang="en-US" sz="2000" dirty="0">
                <a:solidFill>
                  <a:srgbClr val="000000"/>
                </a:solidFill>
              </a:rPr>
              <a:t> </a:t>
            </a:r>
            <a:r>
              <a:rPr lang="en-US" sz="2000" dirty="0" err="1">
                <a:solidFill>
                  <a:srgbClr val="000000"/>
                </a:solidFill>
              </a:rPr>
              <a:t>vittime</a:t>
            </a:r>
            <a:r>
              <a:rPr lang="en-US" sz="2000" dirty="0">
                <a:solidFill>
                  <a:srgbClr val="000000"/>
                </a:solidFill>
              </a:rPr>
              <a:t> di </a:t>
            </a:r>
            <a:r>
              <a:rPr lang="en-US" sz="2000" dirty="0" err="1">
                <a:solidFill>
                  <a:srgbClr val="000000"/>
                </a:solidFill>
              </a:rPr>
              <a:t>atti</a:t>
            </a:r>
            <a:r>
              <a:rPr lang="en-US" sz="2000" dirty="0">
                <a:solidFill>
                  <a:srgbClr val="000000"/>
                </a:solidFill>
              </a:rPr>
              <a:t> </a:t>
            </a:r>
            <a:r>
              <a:rPr lang="en-US" sz="2000" dirty="0" err="1">
                <a:solidFill>
                  <a:srgbClr val="000000"/>
                </a:solidFill>
              </a:rPr>
              <a:t>discriminatori</a:t>
            </a:r>
            <a:r>
              <a:rPr lang="en-US" sz="2000" dirty="0">
                <a:solidFill>
                  <a:srgbClr val="000000"/>
                </a:solidFill>
              </a:rPr>
              <a:t>. Un </a:t>
            </a:r>
            <a:r>
              <a:rPr lang="en-US" sz="2000" dirty="0" err="1">
                <a:solidFill>
                  <a:srgbClr val="000000"/>
                </a:solidFill>
              </a:rPr>
              <a:t>esempio</a:t>
            </a:r>
            <a:r>
              <a:rPr lang="en-US" sz="2000" dirty="0">
                <a:solidFill>
                  <a:srgbClr val="000000"/>
                </a:solidFill>
              </a:rPr>
              <a:t> è OSCAD – </a:t>
            </a:r>
            <a:r>
              <a:rPr lang="en-US" sz="2000" dirty="0" err="1">
                <a:solidFill>
                  <a:srgbClr val="000000"/>
                </a:solidFill>
              </a:rPr>
              <a:t>Osservatorio</a:t>
            </a:r>
            <a:r>
              <a:rPr lang="en-US" sz="2000" dirty="0">
                <a:solidFill>
                  <a:srgbClr val="000000"/>
                </a:solidFill>
              </a:rPr>
              <a:t> per la </a:t>
            </a:r>
            <a:r>
              <a:rPr lang="en-US" sz="2000" dirty="0" err="1">
                <a:solidFill>
                  <a:srgbClr val="000000"/>
                </a:solidFill>
              </a:rPr>
              <a:t>sicurezza</a:t>
            </a:r>
            <a:r>
              <a:rPr lang="en-US" sz="2000" dirty="0">
                <a:solidFill>
                  <a:srgbClr val="000000"/>
                </a:solidFill>
              </a:rPr>
              <a:t> </a:t>
            </a:r>
            <a:r>
              <a:rPr lang="en-US" sz="2000" dirty="0" err="1">
                <a:solidFill>
                  <a:srgbClr val="000000"/>
                </a:solidFill>
              </a:rPr>
              <a:t>contro</a:t>
            </a:r>
            <a:r>
              <a:rPr lang="en-US" sz="2000" dirty="0">
                <a:solidFill>
                  <a:srgbClr val="000000"/>
                </a:solidFill>
              </a:rPr>
              <a:t> </a:t>
            </a:r>
            <a:r>
              <a:rPr lang="en-US" sz="2000" dirty="0" err="1">
                <a:solidFill>
                  <a:srgbClr val="000000"/>
                </a:solidFill>
              </a:rPr>
              <a:t>gli</a:t>
            </a:r>
            <a:r>
              <a:rPr lang="en-US" sz="2000" dirty="0">
                <a:solidFill>
                  <a:srgbClr val="000000"/>
                </a:solidFill>
              </a:rPr>
              <a:t> </a:t>
            </a:r>
            <a:r>
              <a:rPr lang="en-US" sz="2000" dirty="0" err="1">
                <a:solidFill>
                  <a:srgbClr val="000000"/>
                </a:solidFill>
              </a:rPr>
              <a:t>atti</a:t>
            </a:r>
            <a:r>
              <a:rPr lang="en-US" sz="2000" dirty="0">
                <a:solidFill>
                  <a:srgbClr val="000000"/>
                </a:solidFill>
              </a:rPr>
              <a:t> </a:t>
            </a:r>
            <a:r>
              <a:rPr lang="en-US" sz="2000" dirty="0" err="1">
                <a:solidFill>
                  <a:srgbClr val="000000"/>
                </a:solidFill>
              </a:rPr>
              <a:t>discriminatori</a:t>
            </a:r>
            <a:endParaRPr lang="en-US" sz="2000" dirty="0">
              <a:solidFill>
                <a:srgbClr val="000000"/>
              </a:solidFill>
            </a:endParaRPr>
          </a:p>
        </p:txBody>
      </p:sp>
      <p:sp>
        <p:nvSpPr>
          <p:cNvPr id="7" name="TextBox 7"/>
          <p:cNvSpPr txBox="1"/>
          <p:nvPr/>
        </p:nvSpPr>
        <p:spPr>
          <a:xfrm>
            <a:off x="6165335" y="3189378"/>
            <a:ext cx="8990625" cy="1771832"/>
          </a:xfrm>
          <a:prstGeom prst="rect">
            <a:avLst/>
          </a:prstGeom>
        </p:spPr>
        <p:txBody>
          <a:bodyPr lIns="0" tIns="0" rIns="0" bIns="0" rtlCol="0" anchor="t">
            <a:spAutoFit/>
          </a:bodyPr>
          <a:lstStyle/>
          <a:p>
            <a:pPr>
              <a:lnSpc>
                <a:spcPts val="2800"/>
              </a:lnSpc>
            </a:pPr>
            <a:r>
              <a:rPr lang="en-US" sz="2000" dirty="0">
                <a:solidFill>
                  <a:srgbClr val="000000"/>
                </a:solidFill>
              </a:rPr>
              <a:t>Scrivete a memoria cosa, quando e dove è successo. Questo vi aiuta a ricordare dettagli importanti che potrebbero confondersi dopo qualche tempo. Questo è importante se volete che qualcuno vi spieghi la situazione o se volete fare causa alla persona/istituzione per ottenere un risarcimento.</a:t>
            </a:r>
          </a:p>
          <a:p>
            <a:pPr algn="ctr">
              <a:lnSpc>
                <a:spcPts val="2800"/>
              </a:lnSpc>
            </a:pPr>
            <a:endParaRPr lang="en-US" sz="2000" dirty="0">
              <a:solidFill>
                <a:srgbClr val="000000"/>
              </a:solidFill>
              <a:latin typeface="Canva Sans"/>
            </a:endParaRPr>
          </a:p>
        </p:txBody>
      </p:sp>
      <p:sp>
        <p:nvSpPr>
          <p:cNvPr id="8" name="TextBox 8"/>
          <p:cNvSpPr txBox="1"/>
          <p:nvPr/>
        </p:nvSpPr>
        <p:spPr>
          <a:xfrm>
            <a:off x="6401117" y="5483408"/>
            <a:ext cx="11886883" cy="3563155"/>
          </a:xfrm>
          <a:prstGeom prst="rect">
            <a:avLst/>
          </a:prstGeom>
        </p:spPr>
        <p:txBody>
          <a:bodyPr lIns="0" tIns="0" rIns="0" bIns="0" rtlCol="0" anchor="t">
            <a:spAutoFit/>
          </a:bodyPr>
          <a:lstStyle/>
          <a:p>
            <a:pPr>
              <a:lnSpc>
                <a:spcPts val="3500"/>
              </a:lnSpc>
              <a:spcBef>
                <a:spcPct val="0"/>
              </a:spcBef>
            </a:pPr>
            <a:r>
              <a:rPr lang="en-US" sz="2500" dirty="0">
                <a:solidFill>
                  <a:srgbClr val="000000"/>
                </a:solidFill>
              </a:rPr>
              <a:t>CHIARIMENTI IN CASO DI EPISODI DI DISCRIMINAZIONE</a:t>
            </a:r>
          </a:p>
          <a:p>
            <a:pPr>
              <a:lnSpc>
                <a:spcPts val="3500"/>
              </a:lnSpc>
              <a:spcBef>
                <a:spcPct val="0"/>
              </a:spcBef>
            </a:pPr>
            <a:r>
              <a:rPr lang="en-US" sz="2500" dirty="0">
                <a:solidFill>
                  <a:srgbClr val="000000"/>
                </a:solidFill>
              </a:rPr>
              <a:t>1. Dove si è verificata la discriminazione?</a:t>
            </a:r>
          </a:p>
          <a:p>
            <a:pPr>
              <a:lnSpc>
                <a:spcPts val="3500"/>
              </a:lnSpc>
              <a:spcBef>
                <a:spcPct val="0"/>
              </a:spcBef>
            </a:pPr>
            <a:r>
              <a:rPr lang="en-US" sz="2500" dirty="0">
                <a:solidFill>
                  <a:srgbClr val="000000"/>
                </a:solidFill>
              </a:rPr>
              <a:t>2. Cosa è successo esattamente?</a:t>
            </a:r>
          </a:p>
          <a:p>
            <a:pPr>
              <a:lnSpc>
                <a:spcPts val="3500"/>
              </a:lnSpc>
              <a:spcBef>
                <a:spcPct val="0"/>
              </a:spcBef>
            </a:pPr>
            <a:r>
              <a:rPr lang="en-US" sz="2500" dirty="0">
                <a:solidFill>
                  <a:srgbClr val="000000"/>
                </a:solidFill>
              </a:rPr>
              <a:t>3. Chi è stato coinvolto nell'incidente?</a:t>
            </a:r>
          </a:p>
          <a:p>
            <a:pPr>
              <a:lnSpc>
                <a:spcPts val="3500"/>
              </a:lnSpc>
              <a:spcBef>
                <a:spcPct val="0"/>
              </a:spcBef>
            </a:pPr>
            <a:r>
              <a:rPr lang="en-US" sz="2500" dirty="0">
                <a:solidFill>
                  <a:srgbClr val="000000"/>
                </a:solidFill>
              </a:rPr>
              <a:t>(Persona responsabile della discriminazione, persona colpita, testimone)</a:t>
            </a:r>
          </a:p>
          <a:p>
            <a:pPr>
              <a:lnSpc>
                <a:spcPts val="3500"/>
              </a:lnSpc>
              <a:spcBef>
                <a:spcPct val="0"/>
              </a:spcBef>
            </a:pPr>
            <a:r>
              <a:rPr lang="en-US" sz="2500" dirty="0">
                <a:solidFill>
                  <a:srgbClr val="000000"/>
                </a:solidFill>
              </a:rPr>
              <a:t>4. Quale forma di discriminazione si è verificata?</a:t>
            </a:r>
          </a:p>
          <a:p>
            <a:pPr>
              <a:lnSpc>
                <a:spcPts val="3500"/>
              </a:lnSpc>
              <a:spcBef>
                <a:spcPct val="0"/>
              </a:spcBef>
            </a:pPr>
            <a:r>
              <a:rPr lang="en-US" sz="2500" dirty="0">
                <a:solidFill>
                  <a:srgbClr val="000000"/>
                </a:solidFill>
              </a:rPr>
              <a:t>5. A quali caratteristiche era legata la discriminazione?</a:t>
            </a:r>
          </a:p>
          <a:p>
            <a:pPr>
              <a:lnSpc>
                <a:spcPts val="3500"/>
              </a:lnSpc>
              <a:spcBef>
                <a:spcPct val="0"/>
              </a:spcBef>
            </a:pPr>
            <a:r>
              <a:rPr lang="en-US" sz="2500" dirty="0">
                <a:solidFill>
                  <a:srgbClr val="000000"/>
                </a:solidFill>
              </a:rPr>
              <a:t>6. Quali sono state le conseguenze della discriminazione per voi o per la vittima?</a:t>
            </a:r>
          </a:p>
        </p:txBody>
      </p:sp>
      <p:sp>
        <p:nvSpPr>
          <p:cNvPr id="10" name="TextBox 10"/>
          <p:cNvSpPr txBox="1"/>
          <p:nvPr/>
        </p:nvSpPr>
        <p:spPr>
          <a:xfrm>
            <a:off x="0" y="9879331"/>
            <a:ext cx="8933679" cy="193964"/>
          </a:xfrm>
          <a:prstGeom prst="rect">
            <a:avLst/>
          </a:prstGeom>
        </p:spPr>
        <p:txBody>
          <a:bodyPr lIns="0" tIns="0" rIns="0" bIns="0" rtlCol="0" anchor="t">
            <a:spAutoFit/>
          </a:bodyPr>
          <a:lstStyle/>
          <a:p>
            <a:pPr>
              <a:lnSpc>
                <a:spcPts val="1680"/>
              </a:lnSpc>
            </a:pPr>
            <a:r>
              <a:rPr lang="en-US" sz="900" dirty="0">
                <a:solidFill>
                  <a:srgbClr val="000000"/>
                </a:solidFill>
              </a:rPr>
              <a:t>Fonte: Marcus Osei &amp; Hartmut </a:t>
            </a:r>
            <a:r>
              <a:rPr lang="en-US" sz="900" dirty="0" err="1">
                <a:solidFill>
                  <a:srgbClr val="000000"/>
                </a:solidFill>
              </a:rPr>
              <a:t>Reiners</a:t>
            </a:r>
            <a:r>
              <a:rPr lang="en-US" sz="900" dirty="0">
                <a:solidFill>
                  <a:srgbClr val="000000"/>
                </a:solidFill>
              </a:rPr>
              <a:t>, ARIC-NRW </a:t>
            </a:r>
            <a:r>
              <a:rPr lang="en-US" sz="900" dirty="0" err="1">
                <a:solidFill>
                  <a:srgbClr val="000000"/>
                </a:solidFill>
              </a:rPr>
              <a:t>e.V. </a:t>
            </a:r>
            <a:r>
              <a:rPr lang="en-US" sz="900" dirty="0">
                <a:solidFill>
                  <a:srgbClr val="000000"/>
                </a:solidFill>
              </a:rPr>
              <a:t>, Serie di formazione sul lavoro antidiscriminatorio per </a:t>
            </a:r>
            <a:r>
              <a:rPr lang="en-US" sz="900" dirty="0" err="1">
                <a:solidFill>
                  <a:srgbClr val="000000"/>
                </a:solidFill>
              </a:rPr>
              <a:t>Bunsverband Bundesverband Netzwerke </a:t>
            </a:r>
            <a:r>
              <a:rPr lang="en-US" sz="900" dirty="0">
                <a:solidFill>
                  <a:srgbClr val="000000"/>
                </a:solidFill>
              </a:rPr>
              <a:t>von </a:t>
            </a:r>
            <a:r>
              <a:rPr lang="en-US" sz="900" dirty="0" err="1">
                <a:solidFill>
                  <a:srgbClr val="000000"/>
                </a:solidFill>
              </a:rPr>
              <a:t>Mirgant*innenorganisationen </a:t>
            </a:r>
            <a:r>
              <a:rPr lang="en-US" sz="900" dirty="0">
                <a:solidFill>
                  <a:srgbClr val="000000"/>
                </a:solidFill>
              </a:rPr>
              <a:t>(</a:t>
            </a:r>
            <a:r>
              <a:rPr lang="en-US" sz="900" dirty="0" err="1">
                <a:solidFill>
                  <a:srgbClr val="000000"/>
                </a:solidFill>
              </a:rPr>
              <a:t>NeMO</a:t>
            </a:r>
            <a:r>
              <a:rPr lang="en-US" sz="900" dirty="0">
                <a:solidFill>
                  <a:srgbClr val="000000"/>
                </a:solidFill>
              </a:rPr>
              <a:t>)</a:t>
            </a:r>
          </a:p>
        </p:txBody>
      </p:sp>
      <p:cxnSp>
        <p:nvCxnSpPr>
          <p:cNvPr id="11" name="Straight Connector 10">
            <a:extLst>
              <a:ext uri="{FF2B5EF4-FFF2-40B4-BE49-F238E27FC236}">
                <a16:creationId xmlns:a16="http://schemas.microsoft.com/office/drawing/2014/main" id="{9694E45E-2D42-C14C-FC9C-75340978148F}"/>
              </a:ext>
            </a:extLst>
          </p:cNvPr>
          <p:cNvCxnSpPr>
            <a:cxnSpLocks/>
          </p:cNvCxnSpPr>
          <p:nvPr/>
        </p:nvCxnSpPr>
        <p:spPr>
          <a:xfrm>
            <a:off x="381000" y="571500"/>
            <a:ext cx="0" cy="8991600"/>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1183EDFF-8942-B756-2646-6EB0B0AD26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01803" y="8210313"/>
            <a:ext cx="3886197" cy="2076687"/>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TotalTime>
  <Words>3593</Words>
  <Application>Microsoft Office PowerPoint</Application>
  <PresentationFormat>Personalizzato</PresentationFormat>
  <Paragraphs>321</Paragraphs>
  <Slides>19</Slides>
  <Notes>1</Notes>
  <HiddenSlides>0</HiddenSlides>
  <MMClips>0</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19</vt:i4>
      </vt:variant>
    </vt:vector>
  </HeadingPairs>
  <TitlesOfParts>
    <vt:vector size="29" baseType="lpstr">
      <vt:lpstr>Arial</vt:lpstr>
      <vt:lpstr>Montserrat Bold</vt:lpstr>
      <vt:lpstr>Montserrat Semi-Bold</vt:lpstr>
      <vt:lpstr>Montserrat</vt:lpstr>
      <vt:lpstr>Canva Sans Bold</vt:lpstr>
      <vt:lpstr>Calibri</vt:lpstr>
      <vt:lpstr>Canva Sans</vt:lpstr>
      <vt:lpstr>Google Sans</vt:lpstr>
      <vt:lpstr>Times New Roman</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Empowerment</dc:title>
  <dc:creator>move</dc:creator>
  <cp:keywords>, docId:D7387670ED306BF50376F0A1534D333E</cp:keywords>
  <cp:lastModifiedBy>Sonila Tafili</cp:lastModifiedBy>
  <cp:revision>13</cp:revision>
  <dcterms:created xsi:type="dcterms:W3CDTF">2006-08-16T00:00:00Z</dcterms:created>
  <dcterms:modified xsi:type="dcterms:W3CDTF">2022-11-30T12:02:58Z</dcterms:modified>
  <dc:identifier>DAFNgGNpOu8</dc:identifier>
</cp:coreProperties>
</file>