
<file path=[Content_Types].xml><?xml version="1.0" encoding="utf-8"?>
<Types xmlns="http://schemas.openxmlformats.org/package/2006/content-types">
  <Default Extension="png" ContentType="image/png"/>
  <Default Extension="svg" ContentType="image/sv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3" r:id="rId8"/>
    <p:sldId id="262" r:id="rId9"/>
    <p:sldId id="267" r:id="rId10"/>
    <p:sldId id="265" r:id="rId11"/>
    <p:sldId id="264" r:id="rId12"/>
    <p:sldId id="266" r:id="rId13"/>
    <p:sldId id="269" r:id="rId14"/>
    <p:sldId id="268" r:id="rId15"/>
    <p:sldId id="270" r:id="rId16"/>
    <p:sldId id="271" r:id="rId17"/>
    <p:sldId id="272" r:id="rId18"/>
    <p:sldId id="273" r:id="rId19"/>
    <p:sldId id="274" r:id="rId20"/>
  </p:sldIdLst>
  <p:sldSz cx="18288000" cy="10287000"/>
  <p:notesSz cx="6858000" cy="9144000"/>
  <p:embeddedFontLst>
    <p:embeddedFont>
      <p:font typeface="Montserrat" panose="020B0604020202020204" charset="-18"/>
      <p:regular r:id="rId22"/>
      <p:bold r:id="rId23"/>
      <p:italic r:id="rId24"/>
      <p:boldItalic r:id="rId25"/>
    </p:embeddedFont>
    <p:embeddedFont>
      <p:font typeface="Canva Sans" panose="020B0604020202020204" charset="0"/>
      <p:regular r:id="rId26"/>
      <p:bold r:id="rId27"/>
      <p:italic r:id="rId28"/>
      <p:boldItalic r:id="rId29"/>
    </p:embeddedFont>
    <p:embeddedFont>
      <p:font typeface="Montserrat Semi-Bold" panose="020B0604020202020204" charset="-18"/>
      <p:regular r:id="rId30"/>
      <p:bold r:id="rId31"/>
    </p:embeddedFont>
    <p:embeddedFont>
      <p:font typeface="Canva Sans Bold" panose="020B0604020202020204" charset="0"/>
      <p:regular r:id="rId32"/>
      <p:bold r:id="rId33"/>
    </p:embeddedFont>
    <p:embeddedFont>
      <p:font typeface="Calibri" panose="020F0502020204030204" pitchFamily="34" charset="0"/>
      <p:regular r:id="rId34"/>
      <p:bold r:id="rId35"/>
      <p:italic r:id="rId36"/>
      <p:boldItalic r:id="rId37"/>
    </p:embeddedFont>
    <p:embeddedFont>
      <p:font typeface="Montserrat Bold" panose="020B0604020202020204" charset="-18"/>
      <p:regular r:id="rId38"/>
      <p:bold r:id="rId39"/>
      <p: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autoAdjust="0"/>
    <p:restoredTop sz="94654" autoAdjust="0"/>
  </p:normalViewPr>
  <p:slideViewPr>
    <p:cSldViewPr>
      <p:cViewPr>
        <p:scale>
          <a:sx n="60" d="100"/>
          <a:sy n="60" d="100"/>
        </p:scale>
        <p:origin x="-43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2B0A3-987E-2048-B261-EB25E437457F}" type="datetimeFigureOut">
              <a:rPr lang="en-GB" smtClean="0"/>
              <a:t>29/11/2022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4688-788B-5746-8E37-B4867C860237}" type="slidenum">
              <a:rPr lang="en-GB" smtClean="0"/>
              <a:t>‹#›</a:t>
            </a:fld>
            <a:endParaRPr lang="en-GB"/>
          </a:p>
        </p:txBody>
      </p:sp>
    </p:spTree>
    <p:extLst>
      <p:ext uri="{BB962C8B-B14F-4D97-AF65-F5344CB8AC3E}">
        <p14:creationId xmlns:p14="http://schemas.microsoft.com/office/powerpoint/2010/main" val="189946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4F1D4688-788B-5746-8E37-B4867C860237}" type="slidenum">
              <a:rPr lang="en-GB" smtClean="0"/>
              <a:t>19</a:t>
            </a:fld>
            <a:endParaRPr lang="en-GB"/>
          </a:p>
        </p:txBody>
      </p:sp>
    </p:spTree>
    <p:extLst>
      <p:ext uri="{BB962C8B-B14F-4D97-AF65-F5344CB8AC3E}">
        <p14:creationId xmlns:p14="http://schemas.microsoft.com/office/powerpoint/2010/main" val="32334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fra.europa.eu/en/themes/equality-non-discrimination-and-racism" TargetMode="External"/><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antidiskriminierungsstelle.de/EN/about-discrimination/order-and-law/directives-of-the-eu/directives-of-the-eu-node.html" TargetMode="External"/><Relationship Id="rId4" Type="http://schemas.openxmlformats.org/officeDocument/2006/relationships/hyperlink" Target="https://www.era-comm.eu/anti-discri/e_learning/overview.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www.ip-rs.si/" TargetMode="External"/><Relationship Id="rId3" Type="http://schemas.openxmlformats.org/officeDocument/2006/relationships/hyperlink" Target="https://www.antidiskriminierungsstelle.de/SharedDocs/downloads/DE/publikationen/Refugees/fluechtlingsbroschuere_englisch.pdf?__blob=publicationFile&amp;v=5" TargetMode="External"/><Relationship Id="rId7" Type="http://schemas.openxmlformats.org/officeDocument/2006/relationships/hyperlink" Target="https://zagovornik.si/" TargetMode="External"/><Relationship Id="rId2" Type="http://schemas.openxmlformats.org/officeDocument/2006/relationships/hyperlink" Target="https://fra.europa.eu/en/about-fundamental-rights/where-to-turn" TargetMode="External"/><Relationship Id="rId1" Type="http://schemas.openxmlformats.org/officeDocument/2006/relationships/slideLayout" Target="../slideLayouts/slideLayout7.xml"/><Relationship Id="rId6" Type="http://schemas.openxmlformats.org/officeDocument/2006/relationships/hyperlink" Target="https://www.varuh-rs.si/" TargetMode="External"/><Relationship Id="rId5" Type="http://schemas.openxmlformats.org/officeDocument/2006/relationships/image" Target="../media/image6.png"/><Relationship Id="rId4" Type="http://schemas.openxmlformats.org/officeDocument/2006/relationships/hyperlink" Target="https://www.antidiskriminierungsstelle.de/SharedDocs/downloads/DE/publikationen/Flyer/die_antidiskriminierungsstelle_stellt_sich_vor_englisch_barrierefrei.pdf?__blob=publicationFile&amp;v=3"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9.sv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c.europa.eu/migrant-integration/integration-practice/good-practice-approaches-ways-combat-racism-your-city-ecar-european-cities_e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9.svg"/><Relationship Id="rId10" Type="http://schemas.openxmlformats.org/officeDocument/2006/relationships/hyperlink" Target="https://www.eccar.info/sites/default/files/document/empowerment_webbroschuere_barrierefrei.pdf" TargetMode="External"/><Relationship Id="rId4" Type="http://schemas.openxmlformats.org/officeDocument/2006/relationships/image" Target="../media/image12.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hyperlink" Target="https://www.eccar.info/sites/default/files/document/empowerment_webbroschuere_barrierefrei.pdf" TargetMode="External"/><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6619" y="0"/>
            <a:ext cx="13901381" cy="10287000"/>
          </a:xfrm>
          <a:prstGeom prst="rect">
            <a:avLst/>
          </a:prstGeom>
          <a:solidFill>
            <a:srgbClr val="FDCF60"/>
          </a:solidFill>
        </p:spPr>
        <p:txBody>
          <a:bodyPr/>
          <a:lstStyle/>
          <a:p>
            <a:endParaRPr/>
          </a:p>
        </p:txBody>
      </p:sp>
      <p:pic>
        <p:nvPicPr>
          <p:cNvPr id="3" name="Picture 3"/>
          <p:cNvPicPr>
            <a:picLocks noChangeAspect="1"/>
          </p:cNvPicPr>
          <p:nvPr/>
        </p:nvPicPr>
        <p:blipFill>
          <a:blip r:embed="rId2"/>
          <a:stretch>
            <a:fillRect/>
          </a:stretch>
        </p:blipFill>
        <p:spPr>
          <a:xfrm>
            <a:off x="15453613" y="124857"/>
            <a:ext cx="2638443" cy="2063639"/>
          </a:xfrm>
          <a:prstGeom prst="rect">
            <a:avLst/>
          </a:prstGeom>
        </p:spPr>
      </p:pic>
      <p:pic>
        <p:nvPicPr>
          <p:cNvPr id="4" name="Picture 4"/>
          <p:cNvPicPr>
            <a:picLocks noChangeAspect="1"/>
          </p:cNvPicPr>
          <p:nvPr/>
        </p:nvPicPr>
        <p:blipFill>
          <a:blip r:embed="rId3"/>
          <a:stretch>
            <a:fillRect/>
          </a:stretch>
        </p:blipFill>
        <p:spPr>
          <a:xfrm>
            <a:off x="0" y="8718089"/>
            <a:ext cx="2983732" cy="15689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07908" y="5879410"/>
            <a:ext cx="10280092" cy="4407590"/>
          </a:xfrm>
          <a:prstGeom prst="rect">
            <a:avLst/>
          </a:prstGeom>
        </p:spPr>
      </p:pic>
      <p:sp>
        <p:nvSpPr>
          <p:cNvPr id="6" name="TextBox 6"/>
          <p:cNvSpPr txBox="1"/>
          <p:nvPr/>
        </p:nvSpPr>
        <p:spPr>
          <a:xfrm>
            <a:off x="304800" y="3176484"/>
            <a:ext cx="15811500" cy="1254971"/>
          </a:xfrm>
          <a:prstGeom prst="rect">
            <a:avLst/>
          </a:prstGeom>
        </p:spPr>
        <p:txBody>
          <a:bodyPr wrap="square" lIns="0" tIns="0" rIns="0" bIns="0" rtlCol="0" anchor="t">
            <a:spAutoFit/>
          </a:bodyPr>
          <a:lstStyle/>
          <a:p>
            <a:pPr>
              <a:lnSpc>
                <a:spcPts val="9646"/>
              </a:lnSpc>
            </a:pPr>
            <a:r>
              <a:rPr lang="sl" sz="8931" b="0" i="0" strike="noStrike" cap="none" spc="0" baseline="0">
                <a:solidFill>
                  <a:srgbClr val="0C45A6"/>
                </a:solidFill>
                <a:effectLst/>
                <a:latin typeface="Calibri"/>
                <a:ea typeface="Calibri" panose="020F0502020204030204"/>
                <a:cs typeface="Calibri"/>
              </a:rPr>
              <a:t>Diskriminacija in opolnomočenje</a:t>
            </a:r>
          </a:p>
        </p:txBody>
      </p:sp>
      <p:pic>
        <p:nvPicPr>
          <p:cNvPr id="7" name="Picture 6" descr="Text&#10;&#10;Description automatically generated">
            <a:extLst>
              <a:ext uri="{FF2B5EF4-FFF2-40B4-BE49-F238E27FC236}">
                <a16:creationId xmlns:a16="http://schemas.microsoft.com/office/drawing/2014/main" xmlns="" id="{A3EB610F-392F-C03B-B9AD-E88B927A5939}"/>
              </a:ext>
            </a:extLst>
          </p:cNvPr>
          <p:cNvPicPr/>
          <p:nvPr/>
        </p:nvPicPr>
        <p:blipFill>
          <a:blip r:embed="rId6">
            <a:extLst>
              <a:ext uri="{28A0092B-C50C-407E-A947-70E740481C1C}">
                <a14:useLocalDpi xmlns:a14="http://schemas.microsoft.com/office/drawing/2010/main" val="0"/>
              </a:ext>
            </a:extLst>
          </a:blip>
          <a:stretch>
            <a:fillRect/>
          </a:stretch>
        </p:blipFill>
        <p:spPr>
          <a:xfrm>
            <a:off x="304800" y="617072"/>
            <a:ext cx="4120740" cy="971170"/>
          </a:xfrm>
          <a:prstGeom prst="rect">
            <a:avLst/>
          </a:prstGeom>
        </p:spPr>
      </p:pic>
      <p:sp>
        <p:nvSpPr>
          <p:cNvPr id="8" name="Textfeld 7">
            <a:extLst>
              <a:ext uri="{FF2B5EF4-FFF2-40B4-BE49-F238E27FC236}">
                <a16:creationId xmlns:a16="http://schemas.microsoft.com/office/drawing/2014/main" xmlns="" id="{D91E4662-2246-7E98-A4C1-52DF67B234E3}"/>
              </a:ext>
            </a:extLst>
          </p:cNvPr>
          <p:cNvSpPr txBox="1"/>
          <p:nvPr/>
        </p:nvSpPr>
        <p:spPr>
          <a:xfrm>
            <a:off x="2621614" y="9315985"/>
            <a:ext cx="5360894" cy="548640"/>
          </a:xfrm>
          <a:prstGeom prst="rect">
            <a:avLst/>
          </a:prstGeom>
          <a:noFill/>
        </p:spPr>
        <p:txBody>
          <a:bodyPr wrap="square" rtlCol="0">
            <a:spAutoFit/>
          </a:bodyPr>
          <a:lstStyle/>
          <a:p>
            <a:r>
              <a:rPr lang="sl" sz="1000" b="0" i="1" strike="noStrike" cap="none" spc="0" baseline="0">
                <a:solidFill>
                  <a:srgbClr val="000000"/>
                </a:solidFill>
                <a:effectLst/>
                <a:latin typeface="Calibri"/>
                <a:ea typeface="Calibri" panose="020F0502020204030204"/>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lang="de-AT" sz="1000" i="1"/>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112" r="112"/>
          <a:stretch>
            <a:fillRect/>
          </a:stretch>
        </p:blipFill>
        <p:spPr>
          <a:xfrm>
            <a:off x="12646396" y="976340"/>
            <a:ext cx="5328745" cy="5248814"/>
          </a:xfrm>
          <a:prstGeom prst="rect">
            <a:avLst/>
          </a:prstGeom>
        </p:spPr>
      </p:pic>
      <p:sp>
        <p:nvSpPr>
          <p:cNvPr id="6" name="TextBox 6"/>
          <p:cNvSpPr txBox="1"/>
          <p:nvPr/>
        </p:nvSpPr>
        <p:spPr>
          <a:xfrm>
            <a:off x="609600" y="2400300"/>
            <a:ext cx="9441042" cy="4975721"/>
          </a:xfrm>
          <a:prstGeom prst="rect">
            <a:avLst/>
          </a:prstGeom>
        </p:spPr>
        <p:txBody>
          <a:bodyPr wrap="square" lIns="0" tIns="0" rIns="0" bIns="0" rtlCol="0" anchor="t">
            <a:spAutoFit/>
          </a:bodyPr>
          <a:lstStyle/>
          <a:p>
            <a:pPr>
              <a:lnSpc>
                <a:spcPts val="3780"/>
              </a:lnSpc>
            </a:pPr>
            <a:r>
              <a:rPr lang="sl" sz="2400" b="1" i="0" strike="noStrike" cap="none" spc="0" baseline="0" dirty="0">
                <a:solidFill>
                  <a:srgbClr val="000000"/>
                </a:solidFill>
                <a:effectLst/>
                <a:latin typeface="Calibri"/>
                <a:ea typeface="Calibri" panose="020F0502020204030204"/>
                <a:cs typeface="Calibri"/>
              </a:rPr>
              <a:t>Splošne informacije o vprašanjih diskriminacije v Evropski uniji:</a:t>
            </a:r>
          </a:p>
          <a:p>
            <a:pPr>
              <a:lnSpc>
                <a:spcPts val="3500"/>
              </a:lnSpc>
            </a:pPr>
            <a:r>
              <a:rPr lang="sl" sz="2000" b="1" i="0" strike="noStrike" cap="none" spc="0" baseline="0" dirty="0">
                <a:solidFill>
                  <a:srgbClr val="000000"/>
                </a:solidFill>
                <a:effectLst/>
                <a:latin typeface="Calibri"/>
                <a:ea typeface="Calibri" panose="020F0502020204030204"/>
                <a:cs typeface="Calibri"/>
              </a:rPr>
              <a:t>Agencija Evropske unije za temeljne </a:t>
            </a:r>
            <a:r>
              <a:rPr lang="sl" sz="2000" b="1" i="0" strike="noStrike" cap="none" spc="0" baseline="0" dirty="0" smtClean="0">
                <a:solidFill>
                  <a:srgbClr val="000000"/>
                </a:solidFill>
                <a:effectLst/>
                <a:latin typeface="Calibri"/>
                <a:ea typeface="Calibri" panose="020F0502020204030204"/>
                <a:cs typeface="Calibri"/>
              </a:rPr>
              <a:t>pravice</a:t>
            </a:r>
          </a:p>
          <a:p>
            <a:pPr>
              <a:lnSpc>
                <a:spcPts val="3500"/>
              </a:lnSpc>
            </a:pPr>
            <a:r>
              <a:rPr lang="en-GB" sz="2000" dirty="0">
                <a:solidFill>
                  <a:srgbClr val="000000"/>
                </a:solidFill>
                <a:cs typeface="Calibri"/>
                <a:hlinkClick r:id="rId3"/>
              </a:rPr>
              <a:t>https://</a:t>
            </a:r>
            <a:r>
              <a:rPr lang="en-GB" sz="2000" dirty="0" smtClean="0">
                <a:solidFill>
                  <a:srgbClr val="000000"/>
                </a:solidFill>
                <a:cs typeface="Calibri"/>
                <a:hlinkClick r:id="rId3"/>
              </a:rPr>
              <a:t>fra.europa.eu/en/themes/equality-non-discrimination-and-racism</a:t>
            </a:r>
            <a:endParaRPr lang="sl-SI" sz="2000" dirty="0" smtClean="0">
              <a:solidFill>
                <a:srgbClr val="000000"/>
              </a:solidFill>
              <a:cs typeface="Calibri"/>
            </a:endParaRPr>
          </a:p>
          <a:p>
            <a:pPr>
              <a:lnSpc>
                <a:spcPts val="3500"/>
              </a:lnSpc>
            </a:pPr>
            <a:endParaRPr lang="sl-SI" sz="2000" dirty="0">
              <a:solidFill>
                <a:srgbClr val="000000"/>
              </a:solidFill>
              <a:cs typeface="Calibri"/>
            </a:endParaRPr>
          </a:p>
          <a:p>
            <a:pPr>
              <a:lnSpc>
                <a:spcPts val="3500"/>
              </a:lnSpc>
            </a:pPr>
            <a:r>
              <a:rPr lang="sl-SI" sz="2000" b="1" dirty="0" err="1" smtClean="0">
                <a:solidFill>
                  <a:srgbClr val="000000"/>
                </a:solidFill>
                <a:cs typeface="Calibri"/>
              </a:rPr>
              <a:t>Protidiskriminacijska</a:t>
            </a:r>
            <a:r>
              <a:rPr lang="sl-SI" sz="2000" b="1" dirty="0" smtClean="0">
                <a:solidFill>
                  <a:srgbClr val="000000"/>
                </a:solidFill>
                <a:cs typeface="Calibri"/>
              </a:rPr>
              <a:t> zakonodaja EU (moduli e-učenja)</a:t>
            </a:r>
          </a:p>
          <a:p>
            <a:pPr>
              <a:lnSpc>
                <a:spcPts val="3500"/>
              </a:lnSpc>
            </a:pPr>
            <a:r>
              <a:rPr lang="sl-SI" sz="2000" dirty="0">
                <a:solidFill>
                  <a:srgbClr val="000000"/>
                </a:solidFill>
                <a:cs typeface="Calibri"/>
                <a:hlinkClick r:id="rId4"/>
              </a:rPr>
              <a:t>https://</a:t>
            </a:r>
            <a:r>
              <a:rPr lang="sl-SI" sz="2000" dirty="0" smtClean="0">
                <a:solidFill>
                  <a:srgbClr val="000000"/>
                </a:solidFill>
                <a:cs typeface="Calibri"/>
                <a:hlinkClick r:id="rId4"/>
              </a:rPr>
              <a:t>www.era-comm.eu/anti-discri/e_learning/overview.html</a:t>
            </a:r>
            <a:endParaRPr lang="sl-SI" sz="2000" dirty="0" smtClean="0">
              <a:solidFill>
                <a:srgbClr val="000000"/>
              </a:solidFill>
              <a:cs typeface="Calibri"/>
            </a:endParaRPr>
          </a:p>
          <a:p>
            <a:pPr>
              <a:lnSpc>
                <a:spcPts val="3500"/>
              </a:lnSpc>
            </a:pPr>
            <a:endParaRPr lang="sl-SI" sz="2000" dirty="0">
              <a:solidFill>
                <a:srgbClr val="000000"/>
              </a:solidFill>
              <a:cs typeface="Calibri"/>
            </a:endParaRPr>
          </a:p>
          <a:p>
            <a:pPr>
              <a:lnSpc>
                <a:spcPts val="3500"/>
              </a:lnSpc>
            </a:pPr>
            <a:r>
              <a:rPr lang="sl-SI" sz="2000" b="1" dirty="0" smtClean="0">
                <a:solidFill>
                  <a:srgbClr val="000000"/>
                </a:solidFill>
                <a:cs typeface="Calibri"/>
              </a:rPr>
              <a:t>Direktive o enakem obravnavanju EU</a:t>
            </a:r>
          </a:p>
          <a:p>
            <a:pPr>
              <a:lnSpc>
                <a:spcPts val="3500"/>
              </a:lnSpc>
            </a:pPr>
            <a:r>
              <a:rPr lang="sl-SI" sz="2000" dirty="0">
                <a:solidFill>
                  <a:srgbClr val="000000"/>
                </a:solidFill>
                <a:cs typeface="Calibri"/>
                <a:hlinkClick r:id="rId5"/>
              </a:rPr>
              <a:t>https://</a:t>
            </a:r>
            <a:r>
              <a:rPr lang="sl-SI" sz="2000" dirty="0" smtClean="0">
                <a:solidFill>
                  <a:srgbClr val="000000"/>
                </a:solidFill>
                <a:cs typeface="Calibri"/>
                <a:hlinkClick r:id="rId5"/>
              </a:rPr>
              <a:t>www.antidiskriminierungsstelle.de/EN/about-discrimination/order-and-law/directives-of-the-eu/directives-of-the-eu-node.html</a:t>
            </a:r>
            <a:endParaRPr lang="sl-SI" sz="2000" dirty="0" smtClean="0">
              <a:solidFill>
                <a:srgbClr val="000000"/>
              </a:solidFill>
              <a:cs typeface="Calibri"/>
            </a:endParaRPr>
          </a:p>
          <a:p>
            <a:pPr>
              <a:lnSpc>
                <a:spcPts val="3500"/>
              </a:lnSpc>
            </a:pPr>
            <a:endParaRPr lang="sl" sz="2500" b="0" i="0" strike="noStrike" cap="none" spc="0" baseline="0" dirty="0">
              <a:solidFill>
                <a:srgbClr val="000000"/>
              </a:solidFill>
              <a:effectLst/>
              <a:latin typeface="Calibri"/>
              <a:ea typeface="Calibri" panose="020F0502020204030204"/>
              <a:cs typeface="Calibri"/>
            </a:endParaRPr>
          </a:p>
        </p:txBody>
      </p:sp>
      <p:sp>
        <p:nvSpPr>
          <p:cNvPr id="15" name="TextBox 3">
            <a:extLst>
              <a:ext uri="{FF2B5EF4-FFF2-40B4-BE49-F238E27FC236}">
                <a16:creationId xmlns:a16="http://schemas.microsoft.com/office/drawing/2014/main" xmlns="" id="{CF16C2EE-E4AD-1FC5-27AB-83FB434DE37F}"/>
              </a:ext>
            </a:extLst>
          </p:cNvPr>
          <p:cNvSpPr txBox="1"/>
          <p:nvPr/>
        </p:nvSpPr>
        <p:spPr>
          <a:xfrm>
            <a:off x="769758" y="505077"/>
            <a:ext cx="13857838" cy="1698739"/>
          </a:xfrm>
          <a:prstGeom prst="rect">
            <a:avLst/>
          </a:prstGeom>
        </p:spPr>
        <p:txBody>
          <a:bodyPr lIns="0" tIns="0" rIns="0" bIns="0" rtlCol="0" anchor="t">
            <a:spAutoFit/>
          </a:bodyPr>
          <a:lstStyle/>
          <a:p>
            <a:pPr>
              <a:lnSpc>
                <a:spcPts val="6595"/>
              </a:lnSpc>
            </a:pPr>
            <a:r>
              <a:rPr lang="sl" sz="6200" b="0" i="0" strike="noStrike" cap="none" spc="0" baseline="0" dirty="0">
                <a:solidFill>
                  <a:srgbClr val="0C45A6"/>
                </a:solidFill>
                <a:effectLst/>
                <a:latin typeface="Calibri"/>
                <a:ea typeface="Calibri" panose="020F0502020204030204"/>
                <a:cs typeface="Calibri"/>
              </a:rPr>
              <a:t>MEDNARODNI IN NACIONALNI OKVIR ZA BOJ PROTI DISKRIMINACIJI</a:t>
            </a:r>
          </a:p>
        </p:txBody>
      </p:sp>
      <p:cxnSp>
        <p:nvCxnSpPr>
          <p:cNvPr id="12" name="Straight Connector 11">
            <a:extLst>
              <a:ext uri="{FF2B5EF4-FFF2-40B4-BE49-F238E27FC236}">
                <a16:creationId xmlns:a16="http://schemas.microsoft.com/office/drawing/2014/main" xmlns="" id="{3787977E-C217-0C3C-1D75-8053571165C8}"/>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1D9BD954-6136-9CF2-3F15-B99048AD39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
        <p:nvSpPr>
          <p:cNvPr id="2" name="PoljeZBesedilom 1"/>
          <p:cNvSpPr txBox="1"/>
          <p:nvPr/>
        </p:nvSpPr>
        <p:spPr>
          <a:xfrm>
            <a:off x="13650310" y="2205130"/>
            <a:ext cx="3581400" cy="1938992"/>
          </a:xfrm>
          <a:prstGeom prst="rect">
            <a:avLst/>
          </a:prstGeom>
          <a:noFill/>
        </p:spPr>
        <p:txBody>
          <a:bodyPr wrap="square" rtlCol="0">
            <a:spAutoFit/>
          </a:bodyPr>
          <a:lstStyle/>
          <a:p>
            <a:r>
              <a:rPr lang="sl-SI" sz="2000" b="1" dirty="0" smtClean="0"/>
              <a:t>Slovenske nacionalne institucije za varovanje človekovih pravic:</a:t>
            </a:r>
          </a:p>
          <a:p>
            <a:pPr marL="285750" indent="-285750">
              <a:buFont typeface="Arial" panose="020B0604020202020204" pitchFamily="34" charset="0"/>
              <a:buChar char="•"/>
            </a:pPr>
            <a:r>
              <a:rPr lang="sl-SI" sz="2000" b="1" dirty="0" smtClean="0"/>
              <a:t>Varuh človekovih pravic,</a:t>
            </a:r>
          </a:p>
          <a:p>
            <a:pPr marL="285750" indent="-285750">
              <a:buFont typeface="Arial" panose="020B0604020202020204" pitchFamily="34" charset="0"/>
              <a:buChar char="•"/>
            </a:pPr>
            <a:r>
              <a:rPr lang="sl-SI" sz="2000" b="1" dirty="0" smtClean="0"/>
              <a:t>Varuh otrokovih pravic,</a:t>
            </a:r>
          </a:p>
          <a:p>
            <a:pPr marL="285750" indent="-285750">
              <a:buFont typeface="Arial" panose="020B0604020202020204" pitchFamily="34" charset="0"/>
              <a:buChar char="•"/>
            </a:pPr>
            <a:r>
              <a:rPr lang="sl-SI" sz="2000" b="1" dirty="0" smtClean="0"/>
              <a:t>Zagovornik načela enakosti,</a:t>
            </a:r>
          </a:p>
          <a:p>
            <a:pPr marL="285750" indent="-285750">
              <a:buFont typeface="Arial" panose="020B0604020202020204" pitchFamily="34" charset="0"/>
              <a:buChar char="•"/>
            </a:pPr>
            <a:r>
              <a:rPr lang="sl-SI" sz="2000" b="1" dirty="0" smtClean="0"/>
              <a:t>Informacijski pooblaščenec.</a:t>
            </a:r>
            <a:endParaRPr lang="en-GB" sz="2000" b="1" dirty="0"/>
          </a:p>
        </p:txBody>
      </p:sp>
      <p:sp>
        <p:nvSpPr>
          <p:cNvPr id="17" name="PoljeZBesedilom 16"/>
          <p:cNvSpPr txBox="1"/>
          <p:nvPr/>
        </p:nvSpPr>
        <p:spPr>
          <a:xfrm>
            <a:off x="2438399" y="7086928"/>
            <a:ext cx="11963403"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l-SI" sz="2800" dirty="0" smtClean="0">
                <a:solidFill>
                  <a:srgbClr val="C00000"/>
                </a:solidFill>
              </a:rPr>
              <a:t>V boju proti diskriminaciji so poleg državnih in evropskih institucij ključni tudi nevladne organizacije, gibanja in aktivistične mreže. V Sloveniji delujejo Slovenska filantropija, Pravno-informacijski center PIC, Mirovni inštitut, Kulturno društvo Gmajna, </a:t>
            </a:r>
            <a:r>
              <a:rPr lang="sl-SI" sz="2800" dirty="0" err="1" smtClean="0">
                <a:solidFill>
                  <a:srgbClr val="C00000"/>
                </a:solidFill>
              </a:rPr>
              <a:t>Infokolpa</a:t>
            </a:r>
            <a:r>
              <a:rPr lang="sl-SI" sz="2800" dirty="0" smtClean="0">
                <a:solidFill>
                  <a:srgbClr val="C00000"/>
                </a:solidFill>
              </a:rPr>
              <a:t> in drugi, ki opozarjajo na kršitve pravic in nudijo podporo osebam, ki so deležne diskriminacije</a:t>
            </a:r>
            <a:r>
              <a:rPr lang="sl-SI" sz="2000" dirty="0" smtClean="0">
                <a:solidFill>
                  <a:srgbClr val="C00000"/>
                </a:solidFill>
              </a:rPr>
              <a:t>.</a:t>
            </a:r>
            <a:endParaRPr lang="en-GB" sz="2000" dirty="0">
              <a:solidFill>
                <a:srgbClr val="C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27929" y="3498446"/>
            <a:ext cx="4114800" cy="4114800"/>
          </a:xfrm>
          <a:prstGeom prst="rect">
            <a:avLst/>
          </a:prstGeom>
        </p:spPr>
      </p:pic>
      <p:grpSp>
        <p:nvGrpSpPr>
          <p:cNvPr id="3" name="Group 3"/>
          <p:cNvGrpSpPr/>
          <p:nvPr/>
        </p:nvGrpSpPr>
        <p:grpSpPr>
          <a:xfrm>
            <a:off x="1900416" y="335406"/>
            <a:ext cx="13796784" cy="2092325"/>
            <a:chOff x="0" y="0"/>
            <a:chExt cx="18477119" cy="2789767"/>
          </a:xfrm>
        </p:grpSpPr>
        <p:sp>
          <p:nvSpPr>
            <p:cNvPr id="4" name="TextBox 4"/>
            <p:cNvSpPr txBox="1"/>
            <p:nvPr/>
          </p:nvSpPr>
          <p:spPr>
            <a:xfrm>
              <a:off x="0" y="0"/>
              <a:ext cx="18477119" cy="1715008"/>
            </a:xfrm>
            <a:prstGeom prst="rect">
              <a:avLst/>
            </a:prstGeom>
          </p:spPr>
          <p:txBody>
            <a:bodyPr lIns="0" tIns="0" rIns="0" bIns="0" rtlCol="0" anchor="t">
              <a:spAutoFit/>
            </a:bodyPr>
            <a:lstStyle/>
            <a:p>
              <a:pPr>
                <a:lnSpc>
                  <a:spcPts val="4800"/>
                </a:lnSpc>
              </a:pPr>
              <a:r>
                <a:rPr lang="sl" sz="6000" b="0" i="0" strike="noStrike" cap="none" spc="0" baseline="0">
                  <a:solidFill>
                    <a:srgbClr val="0C45A6"/>
                  </a:solidFill>
                  <a:effectLst/>
                  <a:latin typeface="Calibri"/>
                  <a:ea typeface="Calibri" panose="020F0502020204030204"/>
                  <a:cs typeface="Calibri"/>
                </a:rPr>
                <a:t>OBVEZNOSTI GLEDE ČLOVEKOVIH PRAVIC</a:t>
              </a:r>
            </a:p>
            <a:p>
              <a:pPr>
                <a:lnSpc>
                  <a:spcPts val="4800"/>
                </a:lnSpc>
              </a:pPr>
              <a:r>
                <a:rPr lang="sl" sz="6000" b="0" i="0" strike="noStrike" cap="none" spc="0" baseline="0">
                  <a:solidFill>
                    <a:srgbClr val="0C45A6"/>
                  </a:solidFill>
                  <a:effectLst/>
                  <a:latin typeface="Calibri"/>
                  <a:ea typeface="Calibri" panose="020F0502020204030204"/>
                  <a:cs typeface="Calibri"/>
                </a:rPr>
                <a:t>V VARSTVU PRED DISKRIMINACIJO</a:t>
              </a:r>
            </a:p>
          </p:txBody>
        </p:sp>
        <p:sp>
          <p:nvSpPr>
            <p:cNvPr id="5" name="AutoShape 5"/>
            <p:cNvSpPr/>
            <p:nvPr/>
          </p:nvSpPr>
          <p:spPr>
            <a:xfrm>
              <a:off x="8716157" y="2645386"/>
              <a:ext cx="1044803" cy="144381"/>
            </a:xfrm>
            <a:prstGeom prst="rect">
              <a:avLst/>
            </a:prstGeom>
            <a:solidFill>
              <a:srgbClr val="0C45A6"/>
            </a:solidFill>
          </p:spPr>
          <p:txBody>
            <a:bodyPr/>
            <a:lstStyle/>
            <a:p>
              <a:endParaRPr/>
            </a:p>
          </p:txBody>
        </p:sp>
      </p:grpSp>
      <p:sp>
        <p:nvSpPr>
          <p:cNvPr id="6" name="TextBox 6"/>
          <p:cNvSpPr txBox="1"/>
          <p:nvPr/>
        </p:nvSpPr>
        <p:spPr>
          <a:xfrm>
            <a:off x="7353754" y="2715194"/>
            <a:ext cx="2951162"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Direktiva EU o sprejemu</a:t>
            </a:r>
          </a:p>
        </p:txBody>
      </p:sp>
      <p:sp>
        <p:nvSpPr>
          <p:cNvPr id="7" name="TextBox 7"/>
          <p:cNvSpPr txBox="1"/>
          <p:nvPr/>
        </p:nvSpPr>
        <p:spPr>
          <a:xfrm>
            <a:off x="11246303" y="2954655"/>
            <a:ext cx="3263106"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Direktiva EU o pogojih za azil</a:t>
            </a:r>
          </a:p>
        </p:txBody>
      </p:sp>
      <p:sp>
        <p:nvSpPr>
          <p:cNvPr id="8" name="TextBox 8"/>
          <p:cNvSpPr txBox="1"/>
          <p:nvPr/>
        </p:nvSpPr>
        <p:spPr>
          <a:xfrm>
            <a:off x="11682073" y="3824855"/>
            <a:ext cx="3105467"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Direktiva EU o postopku</a:t>
            </a:r>
          </a:p>
        </p:txBody>
      </p:sp>
      <p:sp>
        <p:nvSpPr>
          <p:cNvPr id="9" name="TextBox 9"/>
          <p:cNvSpPr txBox="1"/>
          <p:nvPr/>
        </p:nvSpPr>
        <p:spPr>
          <a:xfrm>
            <a:off x="11461251" y="4835842"/>
            <a:ext cx="6096317"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Evropska konvencija o človekovih pravicah (EKČP)</a:t>
            </a:r>
          </a:p>
        </p:txBody>
      </p:sp>
      <p:sp>
        <p:nvSpPr>
          <p:cNvPr id="10" name="TextBox 10"/>
          <p:cNvSpPr txBox="1"/>
          <p:nvPr/>
        </p:nvSpPr>
        <p:spPr>
          <a:xfrm>
            <a:off x="11246302" y="5861367"/>
            <a:ext cx="3977005"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Listina o temeljnih pravicah</a:t>
            </a:r>
          </a:p>
        </p:txBody>
      </p:sp>
      <p:sp>
        <p:nvSpPr>
          <p:cNvPr id="11" name="TextBox 11"/>
          <p:cNvSpPr txBox="1"/>
          <p:nvPr/>
        </p:nvSpPr>
        <p:spPr>
          <a:xfrm>
            <a:off x="10726851" y="7115491"/>
            <a:ext cx="5995670"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Splošna deklaracija človekovih pravic (SDČP)</a:t>
            </a:r>
          </a:p>
        </p:txBody>
      </p:sp>
      <p:sp>
        <p:nvSpPr>
          <p:cNvPr id="12" name="TextBox 12"/>
          <p:cNvSpPr txBox="1"/>
          <p:nvPr/>
        </p:nvSpPr>
        <p:spPr>
          <a:xfrm>
            <a:off x="10700575" y="8017233"/>
            <a:ext cx="3649821" cy="7000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Ženevska konvencija o statusu beguncev</a:t>
            </a:r>
          </a:p>
        </p:txBody>
      </p:sp>
      <p:sp>
        <p:nvSpPr>
          <p:cNvPr id="13" name="TextBox 13"/>
          <p:cNvSpPr txBox="1"/>
          <p:nvPr/>
        </p:nvSpPr>
        <p:spPr>
          <a:xfrm>
            <a:off x="6420046" y="8815047"/>
            <a:ext cx="5382940" cy="700024"/>
          </a:xfrm>
          <a:prstGeom prst="rect">
            <a:avLst/>
          </a:prstGeom>
        </p:spPr>
        <p:txBody>
          <a:bodyPr lIns="0" tIns="0" rIns="0" bIns="0" rtlCol="0" anchor="t">
            <a:spAutoFit/>
          </a:bodyPr>
          <a:lstStyle/>
          <a:p>
            <a:pPr>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Konvencija o odpravi vseh oblik diskriminacije žensk (CEDAW)</a:t>
            </a:r>
          </a:p>
        </p:txBody>
      </p:sp>
      <p:sp>
        <p:nvSpPr>
          <p:cNvPr id="14" name="TextBox 14"/>
          <p:cNvSpPr txBox="1"/>
          <p:nvPr/>
        </p:nvSpPr>
        <p:spPr>
          <a:xfrm>
            <a:off x="2410880" y="8022821"/>
            <a:ext cx="5274627" cy="344424"/>
          </a:xfrm>
          <a:prstGeom prst="rect">
            <a:avLst/>
          </a:prstGeom>
        </p:spPr>
        <p:txBody>
          <a:bodyPr lIns="0" tIns="0" rIns="0" bIns="0" rtlCol="0" anchor="t">
            <a:spAutoFit/>
          </a:bodyPr>
          <a:lstStyle/>
          <a:p>
            <a:pPr algn="ct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Konvencija ZN o otrokovih pravicah</a:t>
            </a:r>
          </a:p>
        </p:txBody>
      </p:sp>
      <p:sp>
        <p:nvSpPr>
          <p:cNvPr id="15" name="TextBox 15"/>
          <p:cNvSpPr txBox="1"/>
          <p:nvPr/>
        </p:nvSpPr>
        <p:spPr>
          <a:xfrm>
            <a:off x="1900416" y="6883717"/>
            <a:ext cx="4798740" cy="344424"/>
          </a:xfrm>
          <a:prstGeom prst="rect">
            <a:avLst/>
          </a:prstGeom>
        </p:spPr>
        <p:txBody>
          <a:bodyPr lIns="0" tIns="0" rIns="0" bIns="0" rtlCol="0" anchor="t">
            <a:spAutoFit/>
          </a:bodyPr>
          <a:lstStyle/>
          <a:p>
            <a:pP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Konvencija ZN o pravicah invalidov (CRPD)</a:t>
            </a:r>
          </a:p>
        </p:txBody>
      </p:sp>
      <p:sp>
        <p:nvSpPr>
          <p:cNvPr id="16" name="TextBox 16"/>
          <p:cNvSpPr txBox="1"/>
          <p:nvPr/>
        </p:nvSpPr>
        <p:spPr>
          <a:xfrm>
            <a:off x="1900416" y="5181917"/>
            <a:ext cx="3095285" cy="1055624"/>
          </a:xfrm>
          <a:prstGeom prst="rect">
            <a:avLst/>
          </a:prstGeom>
        </p:spPr>
        <p:txBody>
          <a:bodyPr lIns="0" tIns="0" rIns="0" bIns="0" rtlCol="0" anchor="t">
            <a:spAutoFit/>
          </a:bodyPr>
          <a:lstStyle/>
          <a:p>
            <a:pP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Mednarodni pakt o ekonomskih, socialnih in kulturnih pravicah (MPESKP)</a:t>
            </a:r>
          </a:p>
        </p:txBody>
      </p:sp>
      <p:sp>
        <p:nvSpPr>
          <p:cNvPr id="17" name="TextBox 17"/>
          <p:cNvSpPr txBox="1"/>
          <p:nvPr/>
        </p:nvSpPr>
        <p:spPr>
          <a:xfrm>
            <a:off x="2005909" y="2715194"/>
            <a:ext cx="4237899" cy="700024"/>
          </a:xfrm>
          <a:prstGeom prst="rect">
            <a:avLst/>
          </a:prstGeom>
        </p:spPr>
        <p:txBody>
          <a:bodyPr lIns="0" tIns="0" rIns="0" bIns="0" rtlCol="0" anchor="t">
            <a:spAutoFit/>
          </a:bodyPr>
          <a:lstStyle/>
          <a:p>
            <a:pP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Mednarodna konvencija o odpravi vseh oblik rasne diskriminacije</a:t>
            </a:r>
          </a:p>
        </p:txBody>
      </p:sp>
      <p:sp>
        <p:nvSpPr>
          <p:cNvPr id="18" name="TextBox 18"/>
          <p:cNvSpPr txBox="1"/>
          <p:nvPr/>
        </p:nvSpPr>
        <p:spPr>
          <a:xfrm>
            <a:off x="1665515" y="3975667"/>
            <a:ext cx="3670073" cy="700024"/>
          </a:xfrm>
          <a:prstGeom prst="rect">
            <a:avLst/>
          </a:prstGeom>
        </p:spPr>
        <p:txBody>
          <a:bodyPr lIns="0" tIns="0" rIns="0" bIns="0" rtlCol="0" anchor="t">
            <a:spAutoFit/>
          </a:bodyPr>
          <a:lstStyle/>
          <a:p>
            <a:pPr>
              <a:lnSpc>
                <a:spcPts val="2800"/>
              </a:lnSpc>
              <a:spcBef>
                <a:spcPct val="0"/>
              </a:spcBef>
            </a:pPr>
            <a:r>
              <a:rPr lang="sl" sz="2000" b="0" i="0" strike="noStrike" cap="none" spc="0" baseline="0">
                <a:solidFill>
                  <a:srgbClr val="000000"/>
                </a:solidFill>
                <a:effectLst/>
                <a:latin typeface="Calibri"/>
                <a:ea typeface="Calibri" panose="020F0502020204030204"/>
                <a:cs typeface="Calibri"/>
              </a:rPr>
              <a:t>Mednarodni pakt o državljanskih in političnih pravicah (MPDPP)</a:t>
            </a:r>
          </a:p>
        </p:txBody>
      </p:sp>
      <p:sp>
        <p:nvSpPr>
          <p:cNvPr id="20" name="TextBox 20"/>
          <p:cNvSpPr txBox="1"/>
          <p:nvPr/>
        </p:nvSpPr>
        <p:spPr>
          <a:xfrm>
            <a:off x="10315801" y="9515071"/>
            <a:ext cx="5403567" cy="409956"/>
          </a:xfrm>
          <a:prstGeom prst="rect">
            <a:avLst/>
          </a:prstGeom>
        </p:spPr>
        <p:txBody>
          <a:bodyPr lIns="0" tIns="0" rIns="0" bIns="0" rtlCol="0" anchor="t">
            <a:spAutoFit/>
          </a:bodyPr>
          <a:lstStyle/>
          <a:p>
            <a:pPr>
              <a:lnSpc>
                <a:spcPts val="1680"/>
              </a:lnSpc>
            </a:pPr>
            <a:r>
              <a:rPr lang="sl" sz="900" b="0" i="0" strike="noStrike" cap="none" spc="0" baseline="0" dirty="0">
                <a:solidFill>
                  <a:srgbClr val="000000"/>
                </a:solidFill>
                <a:effectLst/>
                <a:latin typeface="Calibri"/>
                <a:ea typeface="Calibri" panose="020F0502020204030204"/>
                <a:cs typeface="Calibri"/>
              </a:rPr>
              <a:t>Vir: Marcus Osei in Hartmut Reiners, ARIC-NRW e.V., Training series on anti-discrimination work for Bunsverband Bundesverband Netzwerke von Mirgant*innenorganisationen (NeMO)</a:t>
            </a:r>
          </a:p>
        </p:txBody>
      </p:sp>
      <p:cxnSp>
        <p:nvCxnSpPr>
          <p:cNvPr id="21" name="Straight Connector 20">
            <a:extLst>
              <a:ext uri="{FF2B5EF4-FFF2-40B4-BE49-F238E27FC236}">
                <a16:creationId xmlns:a16="http://schemas.microsoft.com/office/drawing/2014/main" xmlns="" id="{731C8296-CEB4-E2E7-C572-ACE4497385A1}"/>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C008CC2D-DC8B-9D81-3E10-1A2A79F7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425655"/>
            <a:ext cx="13857838" cy="2530475"/>
            <a:chOff x="0" y="0"/>
            <a:chExt cx="18477119" cy="3373967"/>
          </a:xfrm>
        </p:grpSpPr>
        <p:sp>
          <p:nvSpPr>
            <p:cNvPr id="3" name="TextBox 3"/>
            <p:cNvSpPr txBox="1"/>
            <p:nvPr/>
          </p:nvSpPr>
          <p:spPr>
            <a:xfrm>
              <a:off x="0" y="0"/>
              <a:ext cx="18477119" cy="2264986"/>
            </a:xfrm>
            <a:prstGeom prst="rect">
              <a:avLst/>
            </a:prstGeom>
          </p:spPr>
          <p:txBody>
            <a:bodyPr lIns="0" tIns="0" rIns="0" bIns="0" rtlCol="0" anchor="t">
              <a:spAutoFit/>
            </a:bodyPr>
            <a:lstStyle/>
            <a:p>
              <a:pPr algn="ctr">
                <a:lnSpc>
                  <a:spcPts val="6595"/>
                </a:lnSpc>
              </a:pPr>
              <a:r>
                <a:rPr lang="sl" sz="6200" b="0" i="0" strike="noStrike" cap="none" spc="0" baseline="0">
                  <a:solidFill>
                    <a:srgbClr val="0C45A6"/>
                  </a:solidFill>
                  <a:effectLst/>
                  <a:latin typeface="Calibri"/>
                  <a:ea typeface="Calibri" panose="020F0502020204030204"/>
                  <a:cs typeface="Calibri"/>
                </a:rPr>
                <a:t>NACIONALNI PROTIDISKRIMINACIJSKI OKVIR</a:t>
              </a:r>
            </a:p>
          </p:txBody>
        </p:sp>
        <p:sp>
          <p:nvSpPr>
            <p:cNvPr id="4" name="AutoShape 4"/>
            <p:cNvSpPr/>
            <p:nvPr/>
          </p:nvSpPr>
          <p:spPr>
            <a:xfrm>
              <a:off x="8716157" y="3229586"/>
              <a:ext cx="1044803" cy="144381"/>
            </a:xfrm>
            <a:prstGeom prst="rect">
              <a:avLst/>
            </a:prstGeom>
            <a:solidFill>
              <a:srgbClr val="0C45A6"/>
            </a:solidFill>
          </p:spPr>
          <p:txBody>
            <a:bodyPr/>
            <a:lstStyle/>
            <a:p>
              <a:endParaRPr/>
            </a:p>
          </p:txBody>
        </p:sp>
      </p:grpSp>
      <p:sp>
        <p:nvSpPr>
          <p:cNvPr id="8" name="TextBox 8"/>
          <p:cNvSpPr txBox="1"/>
          <p:nvPr/>
        </p:nvSpPr>
        <p:spPr>
          <a:xfrm>
            <a:off x="796607" y="3002065"/>
            <a:ext cx="9304950" cy="430463"/>
          </a:xfrm>
          <a:prstGeom prst="rect">
            <a:avLst/>
          </a:prstGeom>
        </p:spPr>
        <p:txBody>
          <a:bodyPr lIns="0" tIns="0" rIns="0" bIns="0" rtlCol="0" anchor="t">
            <a:spAutoFit/>
          </a:bodyPr>
          <a:lstStyle/>
          <a:p>
            <a:pPr>
              <a:lnSpc>
                <a:spcPts val="3500"/>
              </a:lnSpc>
            </a:pPr>
            <a:r>
              <a:rPr lang="sl" sz="2500" b="0" i="0" strike="noStrike" cap="none" spc="0" baseline="0" dirty="0">
                <a:solidFill>
                  <a:srgbClr val="000000"/>
                </a:solidFill>
                <a:effectLst/>
                <a:latin typeface="Calibri"/>
                <a:ea typeface="Calibri" panose="020F0502020204030204"/>
                <a:cs typeface="Calibri"/>
              </a:rPr>
              <a:t>Kje poiskati pomoč, če se počutite diskriminirani (po državah EU):</a:t>
            </a:r>
          </a:p>
        </p:txBody>
      </p:sp>
      <p:sp>
        <p:nvSpPr>
          <p:cNvPr id="9" name="TextBox 9"/>
          <p:cNvSpPr txBox="1"/>
          <p:nvPr/>
        </p:nvSpPr>
        <p:spPr>
          <a:xfrm>
            <a:off x="774836" y="3490914"/>
            <a:ext cx="10147618" cy="870110"/>
          </a:xfrm>
          <a:prstGeom prst="rect">
            <a:avLst/>
          </a:prstGeom>
        </p:spPr>
        <p:txBody>
          <a:bodyPr lIns="0" tIns="0" rIns="0" bIns="0" rtlCol="0" anchor="t">
            <a:spAutoFit/>
          </a:bodyPr>
          <a:lstStyle/>
          <a:p>
            <a:pPr>
              <a:lnSpc>
                <a:spcPts val="3500"/>
              </a:lnSpc>
            </a:pPr>
            <a:r>
              <a:rPr lang="sl" sz="2500" b="0" i="0" strike="noStrike" cap="none" spc="0" baseline="0" dirty="0">
                <a:solidFill>
                  <a:srgbClr val="000000"/>
                </a:solidFill>
                <a:effectLst/>
                <a:latin typeface="Calibri"/>
                <a:ea typeface="Calibri" panose="020F0502020204030204"/>
                <a:cs typeface="Calibri"/>
                <a:hlinkClick r:id="rId2"/>
              </a:rPr>
              <a:t>https://</a:t>
            </a:r>
            <a:r>
              <a:rPr lang="sl" sz="2500" b="0" i="0" strike="noStrike" cap="none" spc="0" baseline="0" dirty="0" smtClean="0">
                <a:solidFill>
                  <a:srgbClr val="000000"/>
                </a:solidFill>
                <a:effectLst/>
                <a:latin typeface="Calibri"/>
                <a:ea typeface="Calibri" panose="020F0502020204030204"/>
                <a:cs typeface="Calibri"/>
                <a:hlinkClick r:id="rId2"/>
              </a:rPr>
              <a:t>fra.europa.eu/en/about-fundamental-rights/where-to-turn</a:t>
            </a:r>
            <a:endParaRPr lang="sl" sz="2500" b="0" i="0" strike="noStrike" cap="none" spc="0" baseline="0" dirty="0" smtClean="0">
              <a:solidFill>
                <a:srgbClr val="000000"/>
              </a:solidFill>
              <a:effectLst/>
              <a:latin typeface="Calibri"/>
              <a:ea typeface="Calibri" panose="020F0502020204030204"/>
              <a:cs typeface="Calibri"/>
            </a:endParaRPr>
          </a:p>
          <a:p>
            <a:pPr>
              <a:lnSpc>
                <a:spcPts val="3500"/>
              </a:lnSpc>
            </a:pPr>
            <a:endParaRPr lang="sl" sz="2500" b="0" i="0" strike="noStrike" cap="none" spc="0" baseline="0" dirty="0">
              <a:solidFill>
                <a:srgbClr val="000000"/>
              </a:solidFill>
              <a:effectLst/>
              <a:latin typeface="Calibri"/>
              <a:ea typeface="Calibri" panose="020F0502020204030204"/>
              <a:cs typeface="Calibri"/>
            </a:endParaRPr>
          </a:p>
        </p:txBody>
      </p:sp>
      <p:sp>
        <p:nvSpPr>
          <p:cNvPr id="11" name="TextBox 11"/>
          <p:cNvSpPr txBox="1"/>
          <p:nvPr/>
        </p:nvSpPr>
        <p:spPr>
          <a:xfrm>
            <a:off x="10820400" y="3619500"/>
            <a:ext cx="7138015" cy="4039567"/>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nSpc>
                <a:spcPts val="3500"/>
              </a:lnSpc>
            </a:pPr>
            <a:r>
              <a:rPr lang="sl" sz="1600" b="1" i="0" strike="noStrike" cap="none" spc="0" baseline="0" dirty="0" smtClean="0">
                <a:solidFill>
                  <a:schemeClr val="tx2">
                    <a:lumMod val="60000"/>
                    <a:lumOff val="40000"/>
                  </a:schemeClr>
                </a:solidFill>
                <a:effectLst/>
                <a:latin typeface="Calibri"/>
                <a:ea typeface="Calibri" panose="020F0502020204030204"/>
                <a:cs typeface="Calibri"/>
              </a:rPr>
              <a:t>Primeri iz Nemčije:</a:t>
            </a:r>
          </a:p>
          <a:p>
            <a:pPr marL="342900" indent="-342900">
              <a:lnSpc>
                <a:spcPts val="3500"/>
              </a:lnSpc>
              <a:buFont typeface="Arial" panose="020B0604020202020204" pitchFamily="34" charset="0"/>
              <a:buChar char="•"/>
            </a:pPr>
            <a:r>
              <a:rPr lang="en-GB" sz="1400" b="1" i="0" strike="noStrike" cap="none" spc="0" baseline="0" dirty="0" smtClean="0">
                <a:solidFill>
                  <a:srgbClr val="000000"/>
                </a:solidFill>
                <a:effectLst/>
                <a:latin typeface="Calibri"/>
                <a:ea typeface="Calibri" panose="020F0502020204030204"/>
                <a:cs typeface="Calibri"/>
              </a:rPr>
              <a:t>B</a:t>
            </a:r>
            <a:r>
              <a:rPr lang="sl" sz="1400" b="1" i="0" strike="noStrike" cap="none" spc="0" baseline="0" dirty="0" smtClean="0">
                <a:solidFill>
                  <a:srgbClr val="000000"/>
                </a:solidFill>
                <a:effectLst/>
                <a:latin typeface="Calibri"/>
                <a:ea typeface="Calibri" panose="020F0502020204030204"/>
                <a:cs typeface="Calibri"/>
              </a:rPr>
              <a:t>rošura</a:t>
            </a:r>
            <a:r>
              <a:rPr lang="sl" sz="1400" b="1" i="0" strike="noStrike" cap="none" spc="0" dirty="0" smtClean="0">
                <a:solidFill>
                  <a:srgbClr val="000000"/>
                </a:solidFill>
                <a:effectLst/>
                <a:latin typeface="Calibri"/>
                <a:ea typeface="Calibri" panose="020F0502020204030204"/>
                <a:cs typeface="Calibri"/>
              </a:rPr>
              <a:t> </a:t>
            </a:r>
            <a:r>
              <a:rPr lang="sl" sz="1400" b="1" i="0" strike="noStrike" cap="none" spc="0" baseline="0" dirty="0" smtClean="0">
                <a:solidFill>
                  <a:srgbClr val="000000"/>
                </a:solidFill>
                <a:effectLst/>
                <a:latin typeface="Calibri"/>
                <a:ea typeface="Calibri" panose="020F0502020204030204"/>
                <a:cs typeface="Calibri"/>
              </a:rPr>
              <a:t>Varstvo </a:t>
            </a:r>
            <a:r>
              <a:rPr lang="sl" sz="1400" b="1" i="0" strike="noStrike" cap="none" spc="0" baseline="0" dirty="0">
                <a:solidFill>
                  <a:srgbClr val="000000"/>
                </a:solidFill>
                <a:effectLst/>
                <a:latin typeface="Calibri"/>
                <a:ea typeface="Calibri" panose="020F0502020204030204"/>
                <a:cs typeface="Calibri"/>
              </a:rPr>
              <a:t>pred diskriminacijo: Vodnik za begunce in nove </a:t>
            </a:r>
            <a:r>
              <a:rPr lang="sl" sz="1400" b="1" i="0" strike="noStrike" cap="none" spc="0" baseline="0" dirty="0" smtClean="0">
                <a:solidFill>
                  <a:srgbClr val="000000"/>
                </a:solidFill>
                <a:effectLst/>
                <a:latin typeface="Calibri"/>
                <a:ea typeface="Calibri" panose="020F0502020204030204"/>
                <a:cs typeface="Calibri"/>
              </a:rPr>
              <a:t>priseljence</a:t>
            </a:r>
            <a:r>
              <a:rPr lang="sl" sz="1400" b="0" i="0" strike="noStrike" cap="none" spc="0" dirty="0" smtClean="0">
                <a:solidFill>
                  <a:srgbClr val="000000"/>
                </a:solidFill>
                <a:effectLst/>
                <a:latin typeface="Calibri"/>
                <a:ea typeface="Calibri" panose="020F0502020204030204"/>
                <a:cs typeface="Calibri"/>
              </a:rPr>
              <a:t> (v angleščini): </a:t>
            </a:r>
            <a:r>
              <a:rPr lang="en-GB" sz="1400" dirty="0" smtClean="0">
                <a:solidFill>
                  <a:srgbClr val="000000"/>
                </a:solidFill>
                <a:cs typeface="Calibri"/>
                <a:hlinkClick r:id="rId3"/>
              </a:rPr>
              <a:t>https</a:t>
            </a:r>
            <a:r>
              <a:rPr lang="en-GB" sz="1400" dirty="0">
                <a:solidFill>
                  <a:srgbClr val="000000"/>
                </a:solidFill>
                <a:cs typeface="Calibri"/>
                <a:hlinkClick r:id="rId3"/>
              </a:rPr>
              <a:t>://www.antidiskriminierungsstelle.de/SharedDocs/downloads/DE/publikationen/Refugees/fluechtlingsbroschuere_englisch.pdf?__</a:t>
            </a:r>
            <a:r>
              <a:rPr lang="en-GB" sz="1400" dirty="0" smtClean="0">
                <a:solidFill>
                  <a:srgbClr val="000000"/>
                </a:solidFill>
                <a:cs typeface="Calibri"/>
                <a:hlinkClick r:id="rId3"/>
              </a:rPr>
              <a:t>blob=publicationFile&amp;v=5</a:t>
            </a:r>
            <a:endParaRPr lang="sl-SI" sz="1400" dirty="0" smtClean="0">
              <a:solidFill>
                <a:srgbClr val="000000"/>
              </a:solidFill>
              <a:cs typeface="Calibri"/>
            </a:endParaRPr>
          </a:p>
          <a:p>
            <a:pPr marL="342900" indent="-342900">
              <a:lnSpc>
                <a:spcPts val="3500"/>
              </a:lnSpc>
              <a:buFont typeface="Arial" panose="020B0604020202020204" pitchFamily="34" charset="0"/>
              <a:buChar char="•"/>
            </a:pPr>
            <a:r>
              <a:rPr lang="sl" sz="1400" b="1" baseline="0" dirty="0" smtClean="0">
                <a:solidFill>
                  <a:srgbClr val="000000"/>
                </a:solidFill>
                <a:latin typeface="Calibri"/>
                <a:ea typeface="Calibri" panose="020F0502020204030204"/>
                <a:cs typeface="Calibri"/>
              </a:rPr>
              <a:t>Zvezna</a:t>
            </a:r>
            <a:r>
              <a:rPr lang="sl" sz="1400" b="1" dirty="0" smtClean="0">
                <a:solidFill>
                  <a:srgbClr val="000000"/>
                </a:solidFill>
                <a:latin typeface="Calibri"/>
                <a:ea typeface="Calibri" panose="020F0502020204030204"/>
                <a:cs typeface="Calibri"/>
              </a:rPr>
              <a:t> agencija za boj proti diskriminaciji </a:t>
            </a:r>
            <a:r>
              <a:rPr lang="sl" sz="1400" dirty="0" smtClean="0">
                <a:solidFill>
                  <a:srgbClr val="000000"/>
                </a:solidFill>
                <a:latin typeface="Calibri"/>
                <a:ea typeface="Calibri" panose="020F0502020204030204"/>
                <a:cs typeface="Calibri"/>
              </a:rPr>
              <a:t>(v angleščini): </a:t>
            </a:r>
            <a:r>
              <a:rPr lang="en-GB" sz="1400" dirty="0">
                <a:solidFill>
                  <a:srgbClr val="000000"/>
                </a:solidFill>
                <a:cs typeface="Calibri"/>
                <a:hlinkClick r:id="rId4"/>
              </a:rPr>
              <a:t>https://www.antidiskriminierungsstelle.de/SharedDocs/downloads/DE/publikationen/Flyer/die_antidiskriminierungsstelle_stellt_sich_vor_englisch_barrierefrei.pdf?__</a:t>
            </a:r>
            <a:r>
              <a:rPr lang="en-GB" sz="1400" dirty="0" smtClean="0">
                <a:solidFill>
                  <a:srgbClr val="000000"/>
                </a:solidFill>
                <a:cs typeface="Calibri"/>
                <a:hlinkClick r:id="rId4"/>
              </a:rPr>
              <a:t>blob=publicationFile&amp;v=3</a:t>
            </a:r>
            <a:endParaRPr lang="sl-SI" sz="1400" dirty="0" smtClean="0">
              <a:solidFill>
                <a:srgbClr val="000000"/>
              </a:solidFill>
              <a:cs typeface="Calibri"/>
            </a:endParaRPr>
          </a:p>
          <a:p>
            <a:pPr marL="342900" indent="-342900">
              <a:lnSpc>
                <a:spcPts val="3500"/>
              </a:lnSpc>
              <a:buFont typeface="Arial" panose="020B0604020202020204" pitchFamily="34" charset="0"/>
              <a:buChar char="•"/>
            </a:pPr>
            <a:endParaRPr lang="sl" sz="2500" b="0" i="0" strike="noStrike" cap="none" spc="0" baseline="0" dirty="0" smtClean="0">
              <a:solidFill>
                <a:srgbClr val="000000"/>
              </a:solidFill>
              <a:effectLst/>
              <a:latin typeface="Calibri"/>
              <a:ea typeface="Calibri" panose="020F0502020204030204"/>
              <a:cs typeface="Calibri"/>
            </a:endParaRPr>
          </a:p>
        </p:txBody>
      </p:sp>
      <p:cxnSp>
        <p:nvCxnSpPr>
          <p:cNvPr id="15" name="Straight Connector 14">
            <a:extLst>
              <a:ext uri="{FF2B5EF4-FFF2-40B4-BE49-F238E27FC236}">
                <a16:creationId xmlns:a16="http://schemas.microsoft.com/office/drawing/2014/main" xmlns="" id="{392B1833-17AF-4D38-EB5B-678BD914279C}"/>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7BB4EA88-238D-7B18-3FDE-0593B1281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
        <p:nvSpPr>
          <p:cNvPr id="12" name="PoljeZBesedilom 11"/>
          <p:cNvSpPr txBox="1"/>
          <p:nvPr/>
        </p:nvSpPr>
        <p:spPr>
          <a:xfrm>
            <a:off x="796607" y="4305300"/>
            <a:ext cx="9871393" cy="5262979"/>
          </a:xfrm>
          <a:prstGeom prst="rect">
            <a:avLst/>
          </a:prstGeom>
          <a:noFill/>
        </p:spPr>
        <p:txBody>
          <a:bodyPr wrap="square" rtlCol="0">
            <a:spAutoFit/>
          </a:bodyPr>
          <a:lstStyle/>
          <a:p>
            <a:r>
              <a:rPr lang="en-GB" sz="2400" dirty="0" err="1"/>
              <a:t>Slovenske</a:t>
            </a:r>
            <a:r>
              <a:rPr lang="en-GB" sz="2400" dirty="0"/>
              <a:t> </a:t>
            </a:r>
            <a:r>
              <a:rPr lang="en-GB" sz="2400" b="1" dirty="0" err="1"/>
              <a:t>nacionalne</a:t>
            </a:r>
            <a:r>
              <a:rPr lang="en-GB" sz="2400" b="1" dirty="0"/>
              <a:t> </a:t>
            </a:r>
            <a:r>
              <a:rPr lang="en-GB" sz="2400" b="1" dirty="0" err="1"/>
              <a:t>institucije</a:t>
            </a:r>
            <a:r>
              <a:rPr lang="en-GB" sz="2400" b="1" dirty="0"/>
              <a:t> </a:t>
            </a:r>
            <a:r>
              <a:rPr lang="en-GB" sz="2400" dirty="0" err="1"/>
              <a:t>za</a:t>
            </a:r>
            <a:r>
              <a:rPr lang="en-GB" sz="2400" dirty="0"/>
              <a:t> </a:t>
            </a:r>
            <a:r>
              <a:rPr lang="en-GB" sz="2400" dirty="0" err="1"/>
              <a:t>varovanje</a:t>
            </a:r>
            <a:r>
              <a:rPr lang="en-GB" sz="2400" dirty="0"/>
              <a:t> </a:t>
            </a:r>
            <a:r>
              <a:rPr lang="en-GB" sz="2400" dirty="0" err="1"/>
              <a:t>človekovih</a:t>
            </a:r>
            <a:r>
              <a:rPr lang="en-GB" sz="2400" dirty="0"/>
              <a:t> </a:t>
            </a:r>
            <a:r>
              <a:rPr lang="en-GB" sz="2400" dirty="0" err="1"/>
              <a:t>pravic</a:t>
            </a:r>
            <a:r>
              <a:rPr lang="en-GB" sz="2400" dirty="0"/>
              <a:t>:</a:t>
            </a:r>
          </a:p>
          <a:p>
            <a:pPr marL="342900" indent="-342900">
              <a:buFont typeface="Arial" panose="020B0604020202020204" pitchFamily="34" charset="0"/>
              <a:buChar char="•"/>
            </a:pPr>
            <a:r>
              <a:rPr lang="en-GB" sz="2400" b="1" dirty="0" err="1"/>
              <a:t>Varuh</a:t>
            </a:r>
            <a:r>
              <a:rPr lang="en-GB" sz="2400" b="1" dirty="0"/>
              <a:t> </a:t>
            </a:r>
            <a:r>
              <a:rPr lang="en-GB" sz="2400" b="1" dirty="0" err="1"/>
              <a:t>človekovih</a:t>
            </a:r>
            <a:r>
              <a:rPr lang="en-GB" sz="2400" b="1" dirty="0"/>
              <a:t> </a:t>
            </a:r>
            <a:r>
              <a:rPr lang="en-GB" sz="2400" b="1" dirty="0" err="1" smtClean="0"/>
              <a:t>pravic</a:t>
            </a:r>
            <a:r>
              <a:rPr lang="sl-SI" sz="2400" b="1" dirty="0" smtClean="0"/>
              <a:t> RS</a:t>
            </a:r>
            <a:r>
              <a:rPr lang="sl-SI" sz="2400" dirty="0" smtClean="0"/>
              <a:t>: </a:t>
            </a:r>
            <a:r>
              <a:rPr lang="sl-SI" sz="2400" dirty="0"/>
              <a:t>omejuje </a:t>
            </a:r>
            <a:r>
              <a:rPr lang="sl-SI" sz="2400" dirty="0" smtClean="0"/>
              <a:t>samovoljo </a:t>
            </a:r>
            <a:r>
              <a:rPr lang="sl-SI" sz="2400" dirty="0"/>
              <a:t>oblasti pri poseganju v človekove pravice in temeljne svoboščine posameznikov in določenih </a:t>
            </a:r>
            <a:r>
              <a:rPr lang="sl-SI" sz="2400" dirty="0" smtClean="0"/>
              <a:t>skupin; vključuje varuha otrokovi pravic. </a:t>
            </a:r>
            <a:r>
              <a:rPr lang="sl-SI" sz="2400" dirty="0"/>
              <a:t>(</a:t>
            </a:r>
            <a:r>
              <a:rPr lang="sl-SI" sz="2400" dirty="0">
                <a:hlinkClick r:id="rId6"/>
              </a:rPr>
              <a:t>https://www.varuh-rs.si</a:t>
            </a:r>
            <a:r>
              <a:rPr lang="sl-SI" sz="2400" dirty="0" smtClean="0">
                <a:hlinkClick r:id="rId6"/>
              </a:rPr>
              <a:t>/</a:t>
            </a:r>
            <a:r>
              <a:rPr lang="sl-SI" sz="2400" dirty="0" smtClean="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err="1" smtClean="0"/>
              <a:t>Zagovornik</a:t>
            </a:r>
            <a:r>
              <a:rPr lang="en-GB" sz="2400" b="1" dirty="0" smtClean="0"/>
              <a:t> </a:t>
            </a:r>
            <a:r>
              <a:rPr lang="en-GB" sz="2400" b="1" dirty="0" err="1"/>
              <a:t>načela</a:t>
            </a:r>
            <a:r>
              <a:rPr lang="en-GB" sz="2400" b="1" dirty="0"/>
              <a:t> </a:t>
            </a:r>
            <a:r>
              <a:rPr lang="en-GB" sz="2400" b="1" dirty="0" err="1" smtClean="0"/>
              <a:t>enakosti</a:t>
            </a:r>
            <a:r>
              <a:rPr lang="sl-SI" sz="2400" dirty="0"/>
              <a:t>: </a:t>
            </a:r>
            <a:r>
              <a:rPr lang="sl-SI" sz="2400" dirty="0" smtClean="0"/>
              <a:t>pristojen </a:t>
            </a:r>
            <a:r>
              <a:rPr lang="sl-SI" sz="2400" dirty="0"/>
              <a:t>za varstvo pred diskriminacijo v javnem in zasebnem sektorju, v določenih primerih lahko pred neenako obravnavo varuje tudi pravne osebe. (</a:t>
            </a:r>
            <a:r>
              <a:rPr lang="sl-SI" sz="2400" dirty="0">
                <a:hlinkClick r:id="rId7"/>
              </a:rPr>
              <a:t>https://zagovornik.si</a:t>
            </a:r>
            <a:r>
              <a:rPr lang="sl-SI" sz="2400" dirty="0" smtClean="0">
                <a:hlinkClick r:id="rId7"/>
              </a:rPr>
              <a:t>/</a:t>
            </a:r>
            <a:r>
              <a:rPr lang="sl-SI" sz="2400" dirty="0" smtClean="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err="1"/>
              <a:t>Informacijski</a:t>
            </a:r>
            <a:r>
              <a:rPr lang="en-GB" sz="2400" b="1" dirty="0"/>
              <a:t> </a:t>
            </a:r>
            <a:r>
              <a:rPr lang="en-GB" sz="2400" b="1" dirty="0" err="1" smtClean="0"/>
              <a:t>pooblaščenec</a:t>
            </a:r>
            <a:r>
              <a:rPr lang="sl-SI" sz="2400" dirty="0"/>
              <a:t>: pod svojo streho združuje dostop do informacij javnega značaja in varstvo osebnih </a:t>
            </a:r>
            <a:r>
              <a:rPr lang="sl-SI" sz="2400" dirty="0" smtClean="0"/>
              <a:t>podatkov.</a:t>
            </a:r>
          </a:p>
          <a:p>
            <a:r>
              <a:rPr lang="sl-SI" sz="2400" dirty="0" smtClean="0"/>
              <a:t>     (</a:t>
            </a:r>
            <a:r>
              <a:rPr lang="sl-SI" sz="2400" dirty="0" smtClean="0">
                <a:hlinkClick r:id="rId8"/>
              </a:rPr>
              <a:t>https</a:t>
            </a:r>
            <a:r>
              <a:rPr lang="sl-SI" sz="2400" dirty="0">
                <a:hlinkClick r:id="rId8"/>
              </a:rPr>
              <a:t>://www.ip-rs.si</a:t>
            </a:r>
            <a:r>
              <a:rPr lang="sl-SI" sz="2400" dirty="0" smtClean="0">
                <a:hlinkClick r:id="rId8"/>
              </a:rPr>
              <a:t>/</a:t>
            </a:r>
            <a:r>
              <a:rPr lang="sl-SI" sz="2400" dirty="0" smtClean="0"/>
              <a:t>)</a:t>
            </a:r>
          </a:p>
          <a:p>
            <a:endParaRPr lang="sl-SI" sz="2400" dirty="0" smtClean="0"/>
          </a:p>
          <a:p>
            <a:pPr marL="342900" indent="-342900">
              <a:buFont typeface="Arial" panose="020B0604020202020204" pitchFamily="34" charset="0"/>
              <a:buChar char="•"/>
            </a:pPr>
            <a:endParaRPr lang="en-GB" sz="2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70789" y="7781422"/>
            <a:ext cx="644826" cy="39495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8734" y="7704138"/>
            <a:ext cx="581467" cy="58146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2721" y="8601843"/>
            <a:ext cx="711653" cy="57192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70789" y="8386255"/>
            <a:ext cx="499885" cy="714122"/>
          </a:xfrm>
          <a:prstGeom prst="rect">
            <a:avLst/>
          </a:prstGeom>
        </p:spPr>
      </p:pic>
      <p:pic>
        <p:nvPicPr>
          <p:cNvPr id="6" name="Picture 6"/>
          <p:cNvPicPr>
            <a:picLocks noChangeAspect="1"/>
          </p:cNvPicPr>
          <p:nvPr/>
        </p:nvPicPr>
        <p:blipFill>
          <a:blip r:embed="rId10">
            <a:alphaModFix amt="63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568911" y="1203079"/>
            <a:ext cx="3434049" cy="2847139"/>
          </a:xfrm>
          <a:prstGeom prst="rect">
            <a:avLst/>
          </a:prstGeom>
        </p:spPr>
      </p:pic>
      <p:sp>
        <p:nvSpPr>
          <p:cNvPr id="7" name="TextBox 7"/>
          <p:cNvSpPr txBox="1"/>
          <p:nvPr/>
        </p:nvSpPr>
        <p:spPr>
          <a:xfrm>
            <a:off x="1357508" y="349512"/>
            <a:ext cx="16145469" cy="855243"/>
          </a:xfrm>
          <a:prstGeom prst="rect">
            <a:avLst/>
          </a:prstGeom>
        </p:spPr>
        <p:txBody>
          <a:bodyPr lIns="0" tIns="0" rIns="0" bIns="0" rtlCol="0" anchor="t">
            <a:spAutoFit/>
          </a:bodyPr>
          <a:lstStyle/>
          <a:p>
            <a:pPr>
              <a:lnSpc>
                <a:spcPts val="3190"/>
              </a:lnSpc>
            </a:pPr>
            <a:r>
              <a:rPr lang="sl" sz="4000" b="0" i="0" strike="noStrike" cap="none" spc="0" baseline="0">
                <a:solidFill>
                  <a:srgbClr val="0C45A6"/>
                </a:solidFill>
                <a:effectLst/>
                <a:latin typeface="Calibri"/>
                <a:ea typeface="Calibri" panose="020F0502020204030204"/>
                <a:cs typeface="Calibri"/>
              </a:rPr>
              <a:t>METODA: STRUKTURNA DISKRIMINACIJA: MEHANIZMI, PRAKSE, FUNKCIJE (GOVORIMO O RAZLIČNIH OBLIKAH DISKRIMINACIJE)</a:t>
            </a:r>
          </a:p>
        </p:txBody>
      </p:sp>
      <p:sp>
        <p:nvSpPr>
          <p:cNvPr id="8" name="TextBox 8"/>
          <p:cNvSpPr txBox="1"/>
          <p:nvPr/>
        </p:nvSpPr>
        <p:spPr>
          <a:xfrm>
            <a:off x="9733940" y="7839063"/>
            <a:ext cx="1194911" cy="210769"/>
          </a:xfrm>
          <a:prstGeom prst="rect">
            <a:avLst/>
          </a:prstGeom>
        </p:spPr>
        <p:txBody>
          <a:bodyPr lIns="0" tIns="0" rIns="0" bIns="0" rtlCol="0" anchor="t">
            <a:spAutoFit/>
          </a:bodyPr>
          <a:lstStyle/>
          <a:p>
            <a:pPr algn="ctr">
              <a:lnSpc>
                <a:spcPts val="1620"/>
              </a:lnSpc>
              <a:spcBef>
                <a:spcPct val="0"/>
              </a:spcBef>
            </a:pPr>
            <a:r>
              <a:rPr lang="sl" sz="1500" b="0" i="0" strike="noStrike" cap="none" spc="0" baseline="0" dirty="0">
                <a:solidFill>
                  <a:srgbClr val="000000"/>
                </a:solidFill>
                <a:effectLst/>
                <a:latin typeface="Calibri"/>
                <a:ea typeface="Calibri" panose="020F0502020204030204"/>
                <a:cs typeface="Calibri"/>
              </a:rPr>
              <a:t>3–30 oseb </a:t>
            </a:r>
          </a:p>
        </p:txBody>
      </p:sp>
      <p:sp>
        <p:nvSpPr>
          <p:cNvPr id="9" name="TextBox 9"/>
          <p:cNvSpPr txBox="1"/>
          <p:nvPr/>
        </p:nvSpPr>
        <p:spPr>
          <a:xfrm>
            <a:off x="3581528" y="4710462"/>
            <a:ext cx="51276" cy="213360"/>
          </a:xfrm>
          <a:prstGeom prst="rect">
            <a:avLst/>
          </a:prstGeom>
        </p:spPr>
        <p:txBody>
          <a:bodyPr lIns="0" tIns="0" rIns="0" bIns="0" rtlCol="0" anchor="t">
            <a:spAutoFit/>
          </a:bodyPr>
          <a:lstStyle/>
          <a:p>
            <a:pPr algn="ctr">
              <a:lnSpc>
                <a:spcPts val="1620"/>
              </a:lnSpc>
              <a:spcBef>
                <a:spcPct val="0"/>
              </a:spcBef>
            </a:pPr>
            <a:r>
              <a:rPr lang="en-US" sz="1500">
                <a:solidFill>
                  <a:srgbClr val="000000"/>
                </a:solidFill>
                <a:latin typeface="Montserrat Bold"/>
              </a:rPr>
              <a:t> </a:t>
            </a:r>
          </a:p>
        </p:txBody>
      </p:sp>
      <p:sp>
        <p:nvSpPr>
          <p:cNvPr id="10" name="TextBox 10"/>
          <p:cNvSpPr txBox="1"/>
          <p:nvPr/>
        </p:nvSpPr>
        <p:spPr>
          <a:xfrm>
            <a:off x="2151168" y="7672195"/>
            <a:ext cx="5353386" cy="416509"/>
          </a:xfrm>
          <a:prstGeom prst="rect">
            <a:avLst/>
          </a:prstGeom>
        </p:spPr>
        <p:txBody>
          <a:bodyPr lIns="0" tIns="0" rIns="0" bIns="0" rtlCol="0" anchor="t">
            <a:spAutoFit/>
          </a:bodyPr>
          <a:lstStyle/>
          <a:p>
            <a:pPr>
              <a:lnSpc>
                <a:spcPts val="1620"/>
              </a:lnSpc>
              <a:spcBef>
                <a:spcPct val="0"/>
              </a:spcBef>
            </a:pPr>
            <a:r>
              <a:rPr lang="sl" sz="1500" b="0" i="0" strike="noStrike" cap="none" spc="0" baseline="0" dirty="0">
                <a:solidFill>
                  <a:srgbClr val="000000"/>
                </a:solidFill>
                <a:effectLst/>
                <a:latin typeface="Calibri"/>
                <a:ea typeface="Calibri" panose="020F0502020204030204"/>
                <a:cs typeface="Calibri"/>
              </a:rPr>
              <a:t>20 do 40 minut: skupinsko delo pribl. 15 do 20 minut, predstavitev pribl. 5 minut na delovno skupino, ovrednotenje pribl. 10 minut </a:t>
            </a:r>
          </a:p>
        </p:txBody>
      </p:sp>
      <p:sp>
        <p:nvSpPr>
          <p:cNvPr id="11" name="TextBox 11"/>
          <p:cNvSpPr txBox="1"/>
          <p:nvPr/>
        </p:nvSpPr>
        <p:spPr>
          <a:xfrm>
            <a:off x="1987561" y="8484824"/>
            <a:ext cx="6168027" cy="622249"/>
          </a:xfrm>
          <a:prstGeom prst="rect">
            <a:avLst/>
          </a:prstGeom>
        </p:spPr>
        <p:txBody>
          <a:bodyPr lIns="0" tIns="0" rIns="0" bIns="0" rtlCol="0" anchor="t">
            <a:spAutoFit/>
          </a:bodyPr>
          <a:lstStyle/>
          <a:p>
            <a:pPr marL="323850" lvl="1" indent="-161925">
              <a:lnSpc>
                <a:spcPts val="1620"/>
              </a:lnSpc>
              <a:buFont typeface="Arial"/>
              <a:buChar char="•"/>
            </a:pPr>
            <a:r>
              <a:rPr lang="sl" sz="1500" b="0" i="0" strike="noStrike" cap="none" spc="0" baseline="0">
                <a:solidFill>
                  <a:srgbClr val="000000"/>
                </a:solidFill>
                <a:effectLst/>
                <a:latin typeface="Calibri"/>
                <a:ea typeface="Calibri" panose="020F0502020204030204"/>
                <a:cs typeface="Calibri"/>
              </a:rPr>
              <a:t>Spodbudite razpravo o konceptih in konceptualnih področjih.</a:t>
            </a:r>
          </a:p>
          <a:p>
            <a:pPr marL="323850" lvl="1" indent="-161925">
              <a:lnSpc>
                <a:spcPts val="1620"/>
              </a:lnSpc>
              <a:buFont typeface="Arial"/>
              <a:buChar char="•"/>
            </a:pPr>
            <a:r>
              <a:rPr lang="sl" sz="1500" b="0" i="0" strike="noStrike" cap="none" spc="0" baseline="0">
                <a:solidFill>
                  <a:srgbClr val="000000"/>
                </a:solidFill>
                <a:effectLst/>
                <a:latin typeface="Calibri"/>
                <a:ea typeface="Calibri" panose="020F0502020204030204"/>
                <a:cs typeface="Calibri"/>
              </a:rPr>
              <a:t>Spodbudite izmenjavo in komunikacijske procese med več ljudmi.</a:t>
            </a:r>
          </a:p>
          <a:p>
            <a:pPr marL="323850" lvl="1" indent="-161925">
              <a:lnSpc>
                <a:spcPts val="1620"/>
              </a:lnSpc>
              <a:buFont typeface="Arial"/>
              <a:buChar char="•"/>
            </a:pPr>
            <a:r>
              <a:rPr lang="sl" sz="1500" b="0" i="0" strike="noStrike" cap="none" spc="0" baseline="0">
                <a:solidFill>
                  <a:srgbClr val="000000"/>
                </a:solidFill>
                <a:effectLst/>
                <a:latin typeface="Calibri"/>
                <a:ea typeface="Calibri" panose="020F0502020204030204"/>
                <a:cs typeface="Calibri"/>
              </a:rPr>
              <a:t>Pojasnite in opredelite pojme.</a:t>
            </a:r>
          </a:p>
        </p:txBody>
      </p:sp>
      <p:sp>
        <p:nvSpPr>
          <p:cNvPr id="12" name="TextBox 12"/>
          <p:cNvSpPr txBox="1"/>
          <p:nvPr/>
        </p:nvSpPr>
        <p:spPr>
          <a:xfrm>
            <a:off x="9482567" y="8681112"/>
            <a:ext cx="5311610" cy="416509"/>
          </a:xfrm>
          <a:prstGeom prst="rect">
            <a:avLst/>
          </a:prstGeom>
        </p:spPr>
        <p:txBody>
          <a:bodyPr lIns="0" tIns="0" rIns="0" bIns="0" rtlCol="0" anchor="t">
            <a:spAutoFit/>
          </a:bodyPr>
          <a:lstStyle/>
          <a:p>
            <a:pPr>
              <a:lnSpc>
                <a:spcPts val="1620"/>
              </a:lnSpc>
              <a:spcBef>
                <a:spcPct val="0"/>
              </a:spcBef>
            </a:pPr>
            <a:r>
              <a:rPr lang="sl" sz="1500" b="0" i="0" strike="noStrike" cap="none" spc="0" baseline="0" dirty="0">
                <a:solidFill>
                  <a:srgbClr val="000000"/>
                </a:solidFill>
                <a:effectLst/>
                <a:latin typeface="Calibri"/>
                <a:ea typeface="Calibri" panose="020F0502020204030204"/>
                <a:cs typeface="Calibri"/>
              </a:rPr>
              <a:t>Papir na tabli ali drug velik papir (A2) za skupinsko delo, široka pisala, lepilni trak/pisala ali tabla z žebljičk</a:t>
            </a:r>
            <a:r>
              <a:rPr lang="sl" sz="1500" i="0" strike="noStrike" cap="none" spc="0" baseline="0" dirty="0">
                <a:solidFill>
                  <a:srgbClr val="000000"/>
                </a:solidFill>
                <a:effectLst/>
                <a:latin typeface="Calibri"/>
                <a:ea typeface="Calibri" panose="020F0502020204030204"/>
                <a:cs typeface="Calibri"/>
              </a:rPr>
              <a:t>i</a:t>
            </a:r>
            <a:r>
              <a:rPr lang="sl" sz="1500" i="0" strike="noStrike" cap="none" spc="0" baseline="0" dirty="0">
                <a:solidFill>
                  <a:srgbClr val="000000"/>
                </a:solidFill>
                <a:effectLst/>
                <a:latin typeface="Montserrat Semi-Bold"/>
                <a:ea typeface="Montserrat Semi-Bold"/>
                <a:cs typeface="Montserrat Semi-Bold"/>
              </a:rPr>
              <a:t>.</a:t>
            </a:r>
          </a:p>
        </p:txBody>
      </p:sp>
      <p:sp>
        <p:nvSpPr>
          <p:cNvPr id="13" name="TextBox 13"/>
          <p:cNvSpPr txBox="1"/>
          <p:nvPr/>
        </p:nvSpPr>
        <p:spPr>
          <a:xfrm>
            <a:off x="4643844" y="1606909"/>
            <a:ext cx="5090097" cy="350122"/>
          </a:xfrm>
          <a:prstGeom prst="rect">
            <a:avLst/>
          </a:prstGeom>
        </p:spPr>
        <p:txBody>
          <a:bodyPr wrap="square" lIns="0" tIns="0" rIns="0" bIns="0" rtlCol="0" anchor="t">
            <a:spAutoFit/>
          </a:bodyPr>
          <a:lstStyle/>
          <a:p>
            <a:pPr algn="ctr">
              <a:lnSpc>
                <a:spcPts val="2691"/>
              </a:lnSpc>
              <a:spcBef>
                <a:spcPct val="0"/>
              </a:spcBef>
            </a:pPr>
            <a:r>
              <a:rPr lang="sl" sz="2492" b="0" i="0" strike="noStrike" cap="none" spc="0" baseline="0">
                <a:solidFill>
                  <a:srgbClr val="000000"/>
                </a:solidFill>
                <a:effectLst/>
                <a:latin typeface="Calibri"/>
                <a:ea typeface="Calibri" panose="020F0502020204030204"/>
                <a:cs typeface="Calibri"/>
              </a:rPr>
              <a:t>Opis metode:</a:t>
            </a:r>
          </a:p>
        </p:txBody>
      </p:sp>
      <p:sp>
        <p:nvSpPr>
          <p:cNvPr id="14" name="TextBox 14"/>
          <p:cNvSpPr txBox="1"/>
          <p:nvPr/>
        </p:nvSpPr>
        <p:spPr>
          <a:xfrm>
            <a:off x="13285936" y="3710399"/>
            <a:ext cx="8739873" cy="4019755"/>
          </a:xfrm>
          <a:prstGeom prst="rect">
            <a:avLst/>
          </a:prstGeom>
        </p:spPr>
        <p:txBody>
          <a:bodyPr lIns="0" tIns="0" rIns="0" bIns="0" rtlCol="0" anchor="t">
            <a:spAutoFit/>
          </a:bodyPr>
          <a:lstStyle/>
          <a:p>
            <a:pPr>
              <a:lnSpc>
                <a:spcPts val="2100"/>
              </a:lnSpc>
              <a:spcBef>
                <a:spcPct val="0"/>
              </a:spcBef>
            </a:pPr>
            <a:r>
              <a:rPr lang="sl" sz="1500" b="1" i="0" strike="noStrike" cap="none" spc="0" baseline="0" dirty="0">
                <a:solidFill>
                  <a:srgbClr val="000000"/>
                </a:solidFill>
                <a:effectLst/>
                <a:latin typeface="Calibri"/>
                <a:ea typeface="Calibri" panose="020F0502020204030204"/>
                <a:cs typeface="Calibri"/>
              </a:rPr>
              <a:t>3.  Ozadje </a:t>
            </a:r>
          </a:p>
          <a:p>
            <a:pPr>
              <a:lnSpc>
                <a:spcPts val="2100"/>
              </a:lnSpc>
              <a:spcBef>
                <a:spcPct val="0"/>
              </a:spcBef>
            </a:pPr>
            <a:endParaRPr lang="en-US" sz="1500" dirty="0">
              <a:solidFill>
                <a:srgbClr val="000000"/>
              </a:solidFill>
            </a:endParaRP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Zgodovinska zasidranost stereotipov </a:t>
            </a: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v diskriminacijski matriki, ki sta del</a:t>
            </a: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trenutne oblike strukturne diskriminacije </a:t>
            </a:r>
          </a:p>
          <a:p>
            <a:pPr>
              <a:lnSpc>
                <a:spcPts val="2100"/>
              </a:lnSpc>
              <a:spcBef>
                <a:spcPct val="0"/>
              </a:spcBef>
            </a:pPr>
            <a:endParaRPr lang="en-US" sz="1500" dirty="0">
              <a:solidFill>
                <a:srgbClr val="000000"/>
              </a:solidFill>
            </a:endParaRP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Svetovni nazori, katerih koncepti resnice, enotnosti in celovitosti </a:t>
            </a:r>
            <a:endParaRPr lang="sl-SI" sz="1500" dirty="0">
              <a:solidFill>
                <a:srgbClr val="000000"/>
              </a:solidFill>
            </a:endParaRP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utemeljujejo družbeno strukturno zasidrano hegemonijo </a:t>
            </a: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(supremacija) v kontekstu razmerij moči in prevlade </a:t>
            </a:r>
            <a:endParaRPr lang="sl-SI" sz="1500" dirty="0">
              <a:solidFill>
                <a:srgbClr val="000000"/>
              </a:solidFill>
            </a:endParaRP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kot standard in norma </a:t>
            </a:r>
          </a:p>
          <a:p>
            <a:pPr>
              <a:lnSpc>
                <a:spcPts val="2100"/>
              </a:lnSpc>
              <a:spcBef>
                <a:spcPct val="0"/>
              </a:spcBef>
            </a:pPr>
            <a:endParaRPr lang="en-US" sz="1500" dirty="0">
              <a:solidFill>
                <a:srgbClr val="000000"/>
              </a:solidFill>
            </a:endParaRP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Reprodukcija na ravni posameznika, </a:t>
            </a:r>
          </a:p>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institucionalni in kulturni ravni</a:t>
            </a:r>
          </a:p>
          <a:p>
            <a:pPr>
              <a:lnSpc>
                <a:spcPts val="2100"/>
              </a:lnSpc>
              <a:spcBef>
                <a:spcPct val="0"/>
              </a:spcBef>
            </a:pPr>
            <a:endParaRPr lang="en-US" sz="1500" dirty="0">
              <a:solidFill>
                <a:srgbClr val="000000"/>
              </a:solidFill>
              <a:latin typeface="Montserrat"/>
            </a:endParaRPr>
          </a:p>
          <a:p>
            <a:pPr>
              <a:lnSpc>
                <a:spcPts val="2100"/>
              </a:lnSpc>
              <a:spcBef>
                <a:spcPct val="0"/>
              </a:spcBef>
            </a:pPr>
            <a:endParaRPr lang="en-US" sz="1500" dirty="0">
              <a:solidFill>
                <a:srgbClr val="000000"/>
              </a:solidFill>
              <a:latin typeface="Montserrat"/>
            </a:endParaRPr>
          </a:p>
        </p:txBody>
      </p:sp>
      <p:sp>
        <p:nvSpPr>
          <p:cNvPr id="15" name="TextBox 15"/>
          <p:cNvSpPr txBox="1"/>
          <p:nvPr/>
        </p:nvSpPr>
        <p:spPr>
          <a:xfrm>
            <a:off x="1385482" y="3730818"/>
            <a:ext cx="6229529" cy="3726340"/>
          </a:xfrm>
          <a:prstGeom prst="rect">
            <a:avLst/>
          </a:prstGeom>
        </p:spPr>
        <p:txBody>
          <a:bodyPr lIns="0" tIns="0" rIns="0" bIns="0" rtlCol="0" anchor="t">
            <a:spAutoFit/>
          </a:bodyPr>
          <a:lstStyle/>
          <a:p>
            <a:pPr algn="just">
              <a:lnSpc>
                <a:spcPts val="2100"/>
              </a:lnSpc>
            </a:pPr>
            <a:r>
              <a:rPr lang="sl" sz="1500" b="1" i="0" strike="noStrike" cap="none" spc="0" baseline="0" dirty="0">
                <a:solidFill>
                  <a:srgbClr val="000000"/>
                </a:solidFill>
                <a:effectLst/>
                <a:latin typeface="Calibri"/>
                <a:ea typeface="Calibri" panose="020F0502020204030204"/>
                <a:cs typeface="Calibri"/>
              </a:rPr>
              <a:t>1.  Mehanizmi in prakse strukturne diskriminacije </a:t>
            </a:r>
          </a:p>
          <a:p>
            <a:pPr algn="just">
              <a:lnSpc>
                <a:spcPts val="2100"/>
              </a:lnSpc>
            </a:pPr>
            <a:endParaRPr lang="en-US" sz="1500" dirty="0">
              <a:solidFill>
                <a:srgbClr val="000000"/>
              </a:solidFill>
            </a:endParaRP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n</a:t>
            </a:r>
            <a:r>
              <a:rPr lang="sl" sz="1500" b="0" i="0" strike="noStrike" cap="none" spc="0" baseline="0" dirty="0">
                <a:solidFill>
                  <a:srgbClr val="000000"/>
                </a:solidFill>
                <a:effectLst/>
                <a:latin typeface="Calibri"/>
                <a:ea typeface="Calibri" panose="020F0502020204030204"/>
                <a:cs typeface="Calibri"/>
              </a:rPr>
              <a:t>arediti ljudi Druge prek stereotipov (</a:t>
            </a:r>
            <a:r>
              <a:rPr lang="sl" sz="1500" b="0" i="1" strike="noStrike" cap="none" spc="0" baseline="0" dirty="0">
                <a:solidFill>
                  <a:srgbClr val="000000"/>
                </a:solidFill>
                <a:effectLst/>
                <a:latin typeface="Calibri"/>
                <a:ea typeface="Calibri" panose="020F0502020204030204"/>
                <a:cs typeface="Calibri"/>
              </a:rPr>
              <a:t>Othering</a:t>
            </a:r>
            <a:r>
              <a:rPr lang="sl" sz="1500" b="0" i="0" strike="noStrike" cap="none" spc="0" baseline="0" dirty="0">
                <a:solidFill>
                  <a:srgbClr val="000000"/>
                </a:solidFill>
                <a:effectLst/>
                <a:latin typeface="Calibri"/>
                <a:ea typeface="Calibri" panose="020F0502020204030204"/>
                <a:cs typeface="Calibri"/>
              </a:rPr>
              <a:t>)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p</a:t>
            </a:r>
            <a:r>
              <a:rPr lang="sl" sz="1500" b="0" i="0" strike="noStrike" cap="none" spc="0" baseline="0" dirty="0">
                <a:solidFill>
                  <a:srgbClr val="000000"/>
                </a:solidFill>
                <a:effectLst/>
                <a:latin typeface="Calibri"/>
                <a:ea typeface="Calibri" panose="020F0502020204030204"/>
                <a:cs typeface="Calibri"/>
              </a:rPr>
              <a:t>ripisovanje identitete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r</a:t>
            </a:r>
            <a:r>
              <a:rPr lang="sl" sz="1500" b="0" i="0" strike="noStrike" cap="none" spc="0" baseline="0" dirty="0">
                <a:solidFill>
                  <a:srgbClr val="000000"/>
                </a:solidFill>
                <a:effectLst/>
                <a:latin typeface="Calibri"/>
                <a:ea typeface="Calibri" panose="020F0502020204030204"/>
                <a:cs typeface="Calibri"/>
              </a:rPr>
              <a:t>azvrednotenja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p</a:t>
            </a:r>
            <a:r>
              <a:rPr lang="sl" sz="1500" b="0" i="0" strike="noStrike" cap="none" spc="0" baseline="0" dirty="0">
                <a:solidFill>
                  <a:srgbClr val="000000"/>
                </a:solidFill>
                <a:effectLst/>
                <a:latin typeface="Calibri"/>
                <a:ea typeface="Calibri" panose="020F0502020204030204"/>
                <a:cs typeface="Calibri"/>
              </a:rPr>
              <a:t>rezir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n</a:t>
            </a:r>
            <a:r>
              <a:rPr lang="sl" sz="1500" b="0" i="0" strike="noStrike" cap="none" spc="0" baseline="0" dirty="0">
                <a:solidFill>
                  <a:srgbClr val="000000"/>
                </a:solidFill>
                <a:effectLst/>
                <a:latin typeface="Calibri"/>
                <a:ea typeface="Calibri" panose="020F0502020204030204"/>
                <a:cs typeface="Calibri"/>
              </a:rPr>
              <a:t>adzor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s</a:t>
            </a:r>
            <a:r>
              <a:rPr lang="sl" sz="1500" b="0" i="0" strike="noStrike" cap="none" spc="0" baseline="0" dirty="0">
                <a:solidFill>
                  <a:srgbClr val="000000"/>
                </a:solidFill>
                <a:effectLst/>
                <a:latin typeface="Calibri"/>
                <a:ea typeface="Calibri" panose="020F0502020204030204"/>
                <a:cs typeface="Calibri"/>
              </a:rPr>
              <a:t>tigmatizacija </a:t>
            </a:r>
            <a:endParaRPr lang="en-US" sz="1500" dirty="0">
              <a:solidFill>
                <a:srgbClr val="000000"/>
              </a:solidFill>
            </a:endParaRP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ž</a:t>
            </a:r>
            <a:r>
              <a:rPr lang="sl" sz="1500" b="0" i="0" strike="noStrike" cap="none" spc="0" baseline="0" dirty="0">
                <a:solidFill>
                  <a:srgbClr val="000000"/>
                </a:solidFill>
                <a:effectLst/>
                <a:latin typeface="Calibri"/>
                <a:ea typeface="Calibri" panose="020F0502020204030204"/>
                <a:cs typeface="Calibri"/>
              </a:rPr>
              <a:t>alitve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o</a:t>
            </a:r>
            <a:r>
              <a:rPr lang="sl" sz="1500" b="0" i="0" strike="noStrike" cap="none" spc="0" baseline="0" dirty="0">
                <a:solidFill>
                  <a:srgbClr val="000000"/>
                </a:solidFill>
                <a:effectLst/>
                <a:latin typeface="Calibri"/>
                <a:ea typeface="Calibri" panose="020F0502020204030204"/>
                <a:cs typeface="Calibri"/>
              </a:rPr>
              <a:t>malovaževanje</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u</a:t>
            </a:r>
            <a:r>
              <a:rPr lang="sl" sz="1500" b="0" i="0" strike="noStrike" cap="none" spc="0" baseline="0" dirty="0">
                <a:solidFill>
                  <a:srgbClr val="000000"/>
                </a:solidFill>
                <a:effectLst/>
                <a:latin typeface="Calibri"/>
                <a:ea typeface="Calibri" panose="020F0502020204030204"/>
                <a:cs typeface="Calibri"/>
              </a:rPr>
              <a:t>poraba nasilja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n</a:t>
            </a:r>
            <a:r>
              <a:rPr lang="sl" sz="1500" b="0" i="0" strike="noStrike" cap="none" spc="0" baseline="0" dirty="0">
                <a:solidFill>
                  <a:srgbClr val="000000"/>
                </a:solidFill>
                <a:effectLst/>
                <a:latin typeface="Calibri"/>
                <a:ea typeface="Calibri" panose="020F0502020204030204"/>
                <a:cs typeface="Calibri"/>
              </a:rPr>
              <a:t>espoštovanje posameznika </a:t>
            </a:r>
          </a:p>
          <a:p>
            <a:pPr marL="323850" lvl="1" indent="-161925" algn="just">
              <a:lnSpc>
                <a:spcPts val="2100"/>
              </a:lnSpc>
              <a:buFont typeface="Arial"/>
              <a:buChar char="•"/>
            </a:pPr>
            <a:r>
              <a:rPr lang="sl" sz="1500" dirty="0">
                <a:solidFill>
                  <a:srgbClr val="000000"/>
                </a:solidFill>
                <a:latin typeface="Calibri"/>
                <a:ea typeface="Calibri" panose="020F0502020204030204"/>
                <a:cs typeface="Calibri"/>
              </a:rPr>
              <a:t>u</a:t>
            </a:r>
            <a:r>
              <a:rPr lang="sl" sz="1500" b="0" i="0" strike="noStrike" cap="none" spc="0" baseline="0" dirty="0">
                <a:solidFill>
                  <a:srgbClr val="000000"/>
                </a:solidFill>
                <a:effectLst/>
                <a:latin typeface="Calibri"/>
                <a:ea typeface="Calibri" panose="020F0502020204030204"/>
                <a:cs typeface="Calibri"/>
              </a:rPr>
              <a:t>poraba prisile </a:t>
            </a:r>
          </a:p>
          <a:p>
            <a:pPr algn="just">
              <a:lnSpc>
                <a:spcPts val="2100"/>
              </a:lnSpc>
            </a:pPr>
            <a:endParaRPr lang="en-US" sz="1500" dirty="0">
              <a:solidFill>
                <a:srgbClr val="000000"/>
              </a:solidFill>
              <a:latin typeface="Montserrat" panose="00000500000000000000" pitchFamily="2" charset="0"/>
            </a:endParaRPr>
          </a:p>
        </p:txBody>
      </p:sp>
      <p:sp>
        <p:nvSpPr>
          <p:cNvPr id="16" name="TextBox 16"/>
          <p:cNvSpPr txBox="1"/>
          <p:nvPr/>
        </p:nvSpPr>
        <p:spPr>
          <a:xfrm>
            <a:off x="7204329" y="3730817"/>
            <a:ext cx="4451826" cy="2154436"/>
          </a:xfrm>
          <a:prstGeom prst="rect">
            <a:avLst/>
          </a:prstGeom>
        </p:spPr>
        <p:txBody>
          <a:bodyPr lIns="0" tIns="0" rIns="0" bIns="0" rtlCol="0" anchor="t">
            <a:spAutoFit/>
          </a:bodyPr>
          <a:lstStyle/>
          <a:p>
            <a:pPr>
              <a:lnSpc>
                <a:spcPts val="2100"/>
              </a:lnSpc>
              <a:spcBef>
                <a:spcPct val="0"/>
              </a:spcBef>
            </a:pPr>
            <a:r>
              <a:rPr lang="sl" sz="1500" b="1" i="0" strike="noStrike" cap="none" spc="0" baseline="0" dirty="0">
                <a:solidFill>
                  <a:srgbClr val="000000"/>
                </a:solidFill>
                <a:effectLst/>
                <a:latin typeface="Calibri"/>
                <a:ea typeface="Calibri" panose="020F0502020204030204"/>
                <a:cs typeface="Calibri"/>
              </a:rPr>
              <a:t>2.  Funkcije teh praks </a:t>
            </a:r>
          </a:p>
          <a:p>
            <a:pPr>
              <a:lnSpc>
                <a:spcPts val="2100"/>
              </a:lnSpc>
              <a:spcBef>
                <a:spcPct val="0"/>
              </a:spcBef>
            </a:pPr>
            <a:endParaRPr lang="en-US" sz="1500" dirty="0">
              <a:solidFill>
                <a:srgbClr val="000000"/>
              </a:solidFill>
            </a:endParaRPr>
          </a:p>
          <a:p>
            <a:pPr marL="323860" lvl="1" indent="-161930">
              <a:lnSpc>
                <a:spcPts val="2100"/>
              </a:lnSpc>
              <a:buFont typeface="Arial"/>
              <a:buChar char="•"/>
            </a:pPr>
            <a:r>
              <a:rPr lang="sl" sz="1500" dirty="0">
                <a:solidFill>
                  <a:srgbClr val="000000"/>
                </a:solidFill>
                <a:latin typeface="Calibri"/>
                <a:ea typeface="Calibri" panose="020F0502020204030204"/>
                <a:cs typeface="Calibri"/>
              </a:rPr>
              <a:t>o</a:t>
            </a:r>
            <a:r>
              <a:rPr lang="sl" sz="1500" b="0" i="0" strike="noStrike" cap="none" spc="0" baseline="0" dirty="0">
                <a:solidFill>
                  <a:srgbClr val="000000"/>
                </a:solidFill>
                <a:effectLst/>
                <a:latin typeface="Calibri"/>
                <a:ea typeface="Calibri" panose="020F0502020204030204"/>
                <a:cs typeface="Calibri"/>
              </a:rPr>
              <a:t>hranjanje lastnih privilegijev </a:t>
            </a:r>
          </a:p>
          <a:p>
            <a:pPr marL="323860" lvl="1" indent="-161930">
              <a:lnSpc>
                <a:spcPts val="2100"/>
              </a:lnSpc>
              <a:buFont typeface="Arial"/>
              <a:buChar char="•"/>
            </a:pPr>
            <a:r>
              <a:rPr lang="sl" sz="1500" dirty="0">
                <a:solidFill>
                  <a:srgbClr val="000000"/>
                </a:solidFill>
                <a:latin typeface="Calibri"/>
                <a:ea typeface="Calibri" panose="020F0502020204030204"/>
                <a:cs typeface="Calibri"/>
              </a:rPr>
              <a:t>l</a:t>
            </a:r>
            <a:r>
              <a:rPr lang="sl" sz="1500" b="0" i="0" strike="noStrike" cap="none" spc="0" baseline="0" dirty="0">
                <a:solidFill>
                  <a:srgbClr val="000000"/>
                </a:solidFill>
                <a:effectLst/>
                <a:latin typeface="Calibri"/>
                <a:ea typeface="Calibri" panose="020F0502020204030204"/>
                <a:cs typeface="Calibri"/>
              </a:rPr>
              <a:t>egitimizacija družbenih položajev </a:t>
            </a:r>
          </a:p>
          <a:p>
            <a:pPr marL="323860" lvl="1" indent="-161930">
              <a:lnSpc>
                <a:spcPts val="2100"/>
              </a:lnSpc>
              <a:buFont typeface="Arial"/>
              <a:buChar char="•"/>
            </a:pPr>
            <a:r>
              <a:rPr lang="sl" sz="1500" dirty="0">
                <a:solidFill>
                  <a:srgbClr val="000000"/>
                </a:solidFill>
                <a:latin typeface="Calibri"/>
                <a:ea typeface="Calibri" panose="020F0502020204030204"/>
                <a:cs typeface="Calibri"/>
              </a:rPr>
              <a:t>u</a:t>
            </a:r>
            <a:r>
              <a:rPr lang="sl" sz="1500" b="0" i="0" strike="noStrike" cap="none" spc="0" baseline="0" dirty="0">
                <a:solidFill>
                  <a:srgbClr val="000000"/>
                </a:solidFill>
                <a:effectLst/>
                <a:latin typeface="Calibri"/>
                <a:ea typeface="Calibri" panose="020F0502020204030204"/>
                <a:cs typeface="Calibri"/>
              </a:rPr>
              <a:t>trjevanje lastnih identitet </a:t>
            </a:r>
          </a:p>
          <a:p>
            <a:pPr marL="323860" lvl="1" indent="-161930">
              <a:lnSpc>
                <a:spcPts val="2100"/>
              </a:lnSpc>
              <a:buFont typeface="Arial"/>
              <a:buChar char="•"/>
            </a:pPr>
            <a:r>
              <a:rPr lang="sl" sz="1500" dirty="0">
                <a:solidFill>
                  <a:srgbClr val="000000"/>
                </a:solidFill>
                <a:latin typeface="Calibri"/>
                <a:ea typeface="Calibri" panose="020F0502020204030204"/>
                <a:cs typeface="Calibri"/>
              </a:rPr>
              <a:t>v</a:t>
            </a:r>
            <a:r>
              <a:rPr lang="sl" sz="1500" b="0" i="0" strike="noStrike" cap="none" spc="0" baseline="0" dirty="0">
                <a:solidFill>
                  <a:srgbClr val="000000"/>
                </a:solidFill>
                <a:effectLst/>
                <a:latin typeface="Calibri"/>
                <a:ea typeface="Calibri" panose="020F0502020204030204"/>
                <a:cs typeface="Calibri"/>
              </a:rPr>
              <a:t>zpostavitev družbenih norm in nacionalne</a:t>
            </a:r>
          </a:p>
          <a:p>
            <a:pPr>
              <a:lnSpc>
                <a:spcPts val="2100"/>
              </a:lnSpc>
            </a:pPr>
            <a:r>
              <a:rPr lang="sl" sz="1500" b="0" i="0" strike="noStrike" cap="none" spc="0" baseline="0" dirty="0">
                <a:solidFill>
                  <a:srgbClr val="000000"/>
                </a:solidFill>
                <a:effectLst/>
                <a:latin typeface="Calibri"/>
                <a:ea typeface="Calibri" panose="020F0502020204030204"/>
                <a:cs typeface="Calibri"/>
              </a:rPr>
              <a:t>      ter za skupino specifične homogenosti </a:t>
            </a:r>
          </a:p>
          <a:p>
            <a:pPr marL="323860" lvl="1" indent="-161930">
              <a:lnSpc>
                <a:spcPts val="2100"/>
              </a:lnSpc>
              <a:buFont typeface="Arial"/>
              <a:buChar char="•"/>
            </a:pPr>
            <a:r>
              <a:rPr lang="sl" sz="1500" dirty="0">
                <a:solidFill>
                  <a:srgbClr val="000000"/>
                </a:solidFill>
                <a:latin typeface="Calibri"/>
                <a:ea typeface="Calibri" panose="020F0502020204030204"/>
                <a:cs typeface="Calibri"/>
              </a:rPr>
              <a:t>v</a:t>
            </a:r>
            <a:r>
              <a:rPr lang="sl" sz="1500" b="0" i="0" strike="noStrike" cap="none" spc="0" baseline="0" dirty="0">
                <a:solidFill>
                  <a:srgbClr val="000000"/>
                </a:solidFill>
                <a:effectLst/>
                <a:latin typeface="Calibri"/>
                <a:ea typeface="Calibri" panose="020F0502020204030204"/>
                <a:cs typeface="Calibri"/>
              </a:rPr>
              <a:t>zdrževanje neenakomerne porazdelitve virov  </a:t>
            </a:r>
          </a:p>
        </p:txBody>
      </p:sp>
      <p:sp>
        <p:nvSpPr>
          <p:cNvPr id="17" name="TextBox 17"/>
          <p:cNvSpPr txBox="1"/>
          <p:nvPr/>
        </p:nvSpPr>
        <p:spPr>
          <a:xfrm>
            <a:off x="3276600" y="2165042"/>
            <a:ext cx="8124947" cy="807913"/>
          </a:xfrm>
          <a:prstGeom prst="rect">
            <a:avLst/>
          </a:prstGeom>
        </p:spPr>
        <p:txBody>
          <a:bodyPr lIns="0" tIns="0" rIns="0" bIns="0" rtlCol="0" anchor="t">
            <a:spAutoFit/>
          </a:bodyPr>
          <a:lstStyle/>
          <a:p>
            <a:pPr>
              <a:lnSpc>
                <a:spcPts val="2100"/>
              </a:lnSpc>
              <a:spcBef>
                <a:spcPct val="0"/>
              </a:spcBef>
            </a:pPr>
            <a:r>
              <a:rPr lang="sl" sz="2000" b="0" i="0" strike="noStrike" cap="none" spc="0" baseline="0" dirty="0">
                <a:solidFill>
                  <a:srgbClr val="000000"/>
                </a:solidFill>
                <a:effectLst/>
                <a:latin typeface="Calibri"/>
                <a:ea typeface="Calibri" panose="020F0502020204030204"/>
                <a:cs typeface="Calibri"/>
              </a:rPr>
              <a:t>Med </a:t>
            </a:r>
            <a:r>
              <a:rPr lang="sl" sz="2000" b="0" i="0" strike="noStrike" cap="none" spc="0" baseline="0" dirty="0" smtClean="0">
                <a:solidFill>
                  <a:srgbClr val="000000"/>
                </a:solidFill>
                <a:effectLst/>
                <a:latin typeface="Calibri"/>
                <a:ea typeface="Calibri" panose="020F0502020204030204"/>
                <a:cs typeface="Calibri"/>
              </a:rPr>
              <a:t>vajo </a:t>
            </a:r>
            <a:r>
              <a:rPr lang="sl" sz="2000" b="0" i="0" strike="noStrike" cap="none" spc="0" baseline="0" dirty="0">
                <a:solidFill>
                  <a:srgbClr val="000000"/>
                </a:solidFill>
                <a:effectLst/>
                <a:latin typeface="Calibri"/>
                <a:ea typeface="Calibri" panose="020F0502020204030204"/>
                <a:cs typeface="Calibri"/>
              </a:rPr>
              <a:t>se udeleženci ukvarjajo z mehanizmi, praksami, funkcijami in posledicami strukturne diskriminacije. V ta namen se razdeli delovni list in se o njem pogovori. Vsebuje naslednje točke: </a:t>
            </a:r>
          </a:p>
        </p:txBody>
      </p:sp>
      <p:sp>
        <p:nvSpPr>
          <p:cNvPr id="18" name="TextBox 18"/>
          <p:cNvSpPr txBox="1"/>
          <p:nvPr/>
        </p:nvSpPr>
        <p:spPr>
          <a:xfrm>
            <a:off x="12050808" y="1882913"/>
            <a:ext cx="2470254" cy="1090042"/>
          </a:xfrm>
          <a:prstGeom prst="rect">
            <a:avLst/>
          </a:prstGeom>
        </p:spPr>
        <p:txBody>
          <a:bodyPr lIns="0" tIns="0" rIns="0" bIns="0" rtlCol="0" anchor="t">
            <a:spAutoFit/>
          </a:bodyPr>
          <a:lstStyle/>
          <a:p>
            <a:pPr algn="ctr">
              <a:lnSpc>
                <a:spcPts val="1680"/>
              </a:lnSpc>
              <a:spcBef>
                <a:spcPct val="0"/>
              </a:spcBef>
            </a:pPr>
            <a:r>
              <a:rPr lang="sl" b="0" i="0" strike="noStrike" cap="none" spc="0" baseline="0" dirty="0">
                <a:solidFill>
                  <a:srgbClr val="000000"/>
                </a:solidFill>
                <a:effectLst/>
                <a:latin typeface="Calibri"/>
                <a:ea typeface="Calibri" panose="020F0502020204030204"/>
                <a:cs typeface="Calibri"/>
              </a:rPr>
              <a:t>Udeleženci naj poiščejo konkretne primere posameznih točk, ki jih predstavijo celotni skupini.</a:t>
            </a:r>
          </a:p>
        </p:txBody>
      </p:sp>
      <p:sp>
        <p:nvSpPr>
          <p:cNvPr id="20" name="TextBox 20"/>
          <p:cNvSpPr txBox="1"/>
          <p:nvPr/>
        </p:nvSpPr>
        <p:spPr>
          <a:xfrm>
            <a:off x="838200" y="9490005"/>
            <a:ext cx="10653204" cy="623316"/>
          </a:xfrm>
          <a:prstGeom prst="rect">
            <a:avLst/>
          </a:prstGeom>
        </p:spPr>
        <p:txBody>
          <a:bodyPr wrap="square" lIns="0" tIns="0" rIns="0" bIns="0" rtlCol="0" anchor="t">
            <a:spAutoFit/>
          </a:bodyPr>
          <a:lstStyle/>
          <a:p>
            <a:pPr>
              <a:lnSpc>
                <a:spcPts val="1680"/>
              </a:lnSpc>
              <a:spcBef>
                <a:spcPct val="0"/>
              </a:spcBef>
            </a:pPr>
            <a:r>
              <a:rPr lang="sl" sz="900" b="0" i="0" strike="noStrike" cap="none" spc="0" baseline="0" dirty="0">
                <a:solidFill>
                  <a:srgbClr val="000000"/>
                </a:solidFill>
                <a:effectLst/>
                <a:latin typeface="Calibri"/>
                <a:ea typeface="Calibri" panose="020F0502020204030204"/>
                <a:cs typeface="Calibri"/>
              </a:rPr>
              <a:t>Leah Carola Czollek in drugi, Praxishandbuch</a:t>
            </a:r>
            <a:endParaRPr lang="en-US" sz="900" dirty="0">
              <a:solidFill>
                <a:srgbClr val="000000"/>
              </a:solidFill>
            </a:endParaRPr>
          </a:p>
          <a:p>
            <a:pPr>
              <a:lnSpc>
                <a:spcPts val="1680"/>
              </a:lnSpc>
              <a:spcBef>
                <a:spcPct val="0"/>
              </a:spcBef>
            </a:pPr>
            <a:r>
              <a:rPr lang="sl" sz="900" b="0" i="0" strike="noStrike" cap="none" spc="0" baseline="0" dirty="0">
                <a:solidFill>
                  <a:srgbClr val="000000"/>
                </a:solidFill>
                <a:effectLst/>
                <a:latin typeface="Calibri"/>
                <a:ea typeface="Calibri" panose="020F0502020204030204"/>
                <a:cs typeface="Calibri"/>
              </a:rPr>
              <a:t>Social Justice und Diversity Theorien, Training, Methoden, Übungen</a:t>
            </a:r>
            <a:endParaRPr lang="en-US" sz="900" dirty="0">
              <a:solidFill>
                <a:srgbClr val="000000"/>
              </a:solidFill>
            </a:endParaRPr>
          </a:p>
          <a:p>
            <a:pPr>
              <a:lnSpc>
                <a:spcPts val="1680"/>
              </a:lnSpc>
              <a:spcBef>
                <a:spcPct val="0"/>
              </a:spcBef>
            </a:pPr>
            <a:r>
              <a:rPr lang="sl" sz="900" b="0" i="0" strike="noStrike" cap="none" spc="0" baseline="0" dirty="0">
                <a:solidFill>
                  <a:srgbClr val="000000"/>
                </a:solidFill>
                <a:effectLst/>
                <a:latin typeface="Calibri"/>
                <a:ea typeface="Calibri" panose="020F0502020204030204"/>
                <a:cs typeface="Calibri"/>
              </a:rPr>
              <a:t>2., vollständig überarbeitete und erweiterte Auflage, 2019 Beltz Juventa, stran 69</a:t>
            </a:r>
          </a:p>
        </p:txBody>
      </p:sp>
      <p:cxnSp>
        <p:nvCxnSpPr>
          <p:cNvPr id="21" name="Straight Connector 20">
            <a:extLst>
              <a:ext uri="{FF2B5EF4-FFF2-40B4-BE49-F238E27FC236}">
                <a16:creationId xmlns:a16="http://schemas.microsoft.com/office/drawing/2014/main" xmlns="" id="{114411A3-B8F9-CD6A-EE9D-A273564BE3E0}"/>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963030F1-9182-A067-8D07-B4047F78C5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2072" y="417043"/>
            <a:ext cx="13482129" cy="410369"/>
          </a:xfrm>
          <a:prstGeom prst="rect">
            <a:avLst/>
          </a:prstGeom>
        </p:spPr>
        <p:txBody>
          <a:bodyPr wrap="square" lIns="0" tIns="0" rIns="0" bIns="0" rtlCol="0" anchor="t">
            <a:spAutoFit/>
          </a:bodyPr>
          <a:lstStyle/>
          <a:p>
            <a:pPr>
              <a:lnSpc>
                <a:spcPts val="3190"/>
              </a:lnSpc>
            </a:pPr>
            <a:r>
              <a:rPr lang="sl" sz="4000" b="0" i="0" strike="noStrike" cap="none" spc="0" baseline="0" dirty="0">
                <a:solidFill>
                  <a:srgbClr val="0C45A6"/>
                </a:solidFill>
                <a:effectLst/>
                <a:latin typeface="Calibri"/>
                <a:ea typeface="Calibri" panose="020F0502020204030204"/>
                <a:cs typeface="Calibri"/>
              </a:rPr>
              <a:t>METODA: RAZVOJ KOMUNIKACIJSKIH </a:t>
            </a:r>
            <a:r>
              <a:rPr lang="sl" sz="4000" b="0" i="0" strike="noStrike" cap="none" spc="0" baseline="0" dirty="0" smtClean="0">
                <a:solidFill>
                  <a:srgbClr val="0C45A6"/>
                </a:solidFill>
                <a:effectLst/>
                <a:latin typeface="Calibri"/>
                <a:ea typeface="Calibri" panose="020F0502020204030204"/>
                <a:cs typeface="Calibri"/>
              </a:rPr>
              <a:t>ORODIJ </a:t>
            </a:r>
            <a:endParaRPr lang="sl" sz="4000" b="0" i="0" strike="noStrike" cap="none" spc="0" baseline="0" dirty="0">
              <a:solidFill>
                <a:srgbClr val="0C45A6"/>
              </a:solidFill>
              <a:effectLst/>
              <a:latin typeface="Calibri"/>
              <a:ea typeface="Calibri" panose="020F0502020204030204"/>
              <a:cs typeface="Calibri"/>
            </a:endParaRPr>
          </a:p>
        </p:txBody>
      </p:sp>
      <p:sp>
        <p:nvSpPr>
          <p:cNvPr id="3" name="TextBox 3"/>
          <p:cNvSpPr txBox="1"/>
          <p:nvPr/>
        </p:nvSpPr>
        <p:spPr>
          <a:xfrm>
            <a:off x="1247511" y="2043576"/>
            <a:ext cx="2162461" cy="234239"/>
          </a:xfrm>
          <a:prstGeom prst="rect">
            <a:avLst/>
          </a:prstGeom>
        </p:spPr>
        <p:txBody>
          <a:bodyPr wrap="square" lIns="0" tIns="0" rIns="0" bIns="0" rtlCol="0" anchor="t">
            <a:spAutoFit/>
          </a:bodyPr>
          <a:lstStyle/>
          <a:p>
            <a:pPr algn="ctr">
              <a:lnSpc>
                <a:spcPts val="1620"/>
              </a:lnSpc>
              <a:spcBef>
                <a:spcPct val="0"/>
              </a:spcBef>
            </a:pPr>
            <a:r>
              <a:rPr lang="sl" sz="2200" b="0" i="0" strike="noStrike" cap="none" spc="0" baseline="0" dirty="0">
                <a:solidFill>
                  <a:srgbClr val="000000"/>
                </a:solidFill>
                <a:effectLst/>
                <a:latin typeface="Calibri"/>
                <a:ea typeface="Calibri" panose="020F0502020204030204"/>
                <a:cs typeface="Calibri"/>
              </a:rPr>
              <a:t>3–30 oseb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5280"/>
          </a:xfrm>
          <a:prstGeom prst="rect">
            <a:avLst/>
          </a:prstGeom>
        </p:spPr>
        <p:txBody>
          <a:bodyPr lIns="0" tIns="0" rIns="0" bIns="0" rtlCol="0" anchor="t">
            <a:spAutoFit/>
          </a:bodyPr>
          <a:lstStyle/>
          <a:p>
            <a:pPr>
              <a:spcBef>
                <a:spcPct val="0"/>
              </a:spcBef>
            </a:pPr>
            <a:r>
              <a:rPr lang="sl" sz="2200" b="0" i="0" strike="noStrike" cap="none" spc="0" baseline="0">
                <a:solidFill>
                  <a:srgbClr val="000000"/>
                </a:solidFill>
                <a:effectLst/>
                <a:latin typeface="Calibri"/>
                <a:ea typeface="Calibri" panose="020F0502020204030204"/>
                <a:cs typeface="Calibri"/>
              </a:rPr>
              <a:t>20 minut skupaj s celotno skupino</a:t>
            </a:r>
          </a:p>
        </p:txBody>
      </p:sp>
      <p:sp>
        <p:nvSpPr>
          <p:cNvPr id="6" name="TextBox 6"/>
          <p:cNvSpPr txBox="1"/>
          <p:nvPr/>
        </p:nvSpPr>
        <p:spPr>
          <a:xfrm>
            <a:off x="1552782" y="4003314"/>
            <a:ext cx="5000525" cy="2346960"/>
          </a:xfrm>
          <a:prstGeom prst="rect">
            <a:avLst/>
          </a:prstGeom>
        </p:spPr>
        <p:txBody>
          <a:bodyPr lIns="0" tIns="0" rIns="0" bIns="0" rtlCol="0" anchor="t">
            <a:spAutoFit/>
          </a:bodyPr>
          <a:lstStyle/>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Participativni razvoj usposabljanja</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Ustvarjanje sproščenega ozračja, v katerem lahko vsi odkrito spregovorijo</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Razprava o mejah </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Pomoč pri razumevanju nediskriminatorne komunikacije in opolnomočenja  </a:t>
            </a:r>
          </a:p>
        </p:txBody>
      </p:sp>
      <p:sp>
        <p:nvSpPr>
          <p:cNvPr id="7" name="TextBox 7"/>
          <p:cNvSpPr txBox="1"/>
          <p:nvPr/>
        </p:nvSpPr>
        <p:spPr>
          <a:xfrm>
            <a:off x="1552782" y="7128559"/>
            <a:ext cx="5281829" cy="677108"/>
          </a:xfrm>
          <a:prstGeom prst="rect">
            <a:avLst/>
          </a:prstGeom>
        </p:spPr>
        <p:txBody>
          <a:bodyPr lIns="0" tIns="0" rIns="0" bIns="0" rtlCol="0" anchor="t">
            <a:spAutoFit/>
          </a:bodyPr>
          <a:lstStyle/>
          <a:p>
            <a:pPr>
              <a:spcBef>
                <a:spcPct val="0"/>
              </a:spcBef>
            </a:pPr>
            <a:r>
              <a:rPr lang="sl" sz="2200" b="0" i="0" strike="noStrike" cap="none" spc="0" baseline="0" dirty="0">
                <a:solidFill>
                  <a:srgbClr val="000000"/>
                </a:solidFill>
                <a:effectLst/>
                <a:latin typeface="Calibri"/>
                <a:ea typeface="Calibri" panose="020F0502020204030204"/>
                <a:cs typeface="Calibri"/>
              </a:rPr>
              <a:t>Papir na tabli ali drug velik papir (A2), široka pisala, lepilni trak/pisala ali tabla z žebljički.</a:t>
            </a:r>
          </a:p>
        </p:txBody>
      </p:sp>
      <p:sp>
        <p:nvSpPr>
          <p:cNvPr id="8" name="TextBox 8"/>
          <p:cNvSpPr txBox="1"/>
          <p:nvPr/>
        </p:nvSpPr>
        <p:spPr>
          <a:xfrm>
            <a:off x="7265278" y="1145923"/>
            <a:ext cx="4545722" cy="350122"/>
          </a:xfrm>
          <a:prstGeom prst="rect">
            <a:avLst/>
          </a:prstGeom>
        </p:spPr>
        <p:txBody>
          <a:bodyPr wrap="square" lIns="0" tIns="0" rIns="0" bIns="0" rtlCol="0" anchor="t">
            <a:spAutoFit/>
          </a:bodyPr>
          <a:lstStyle/>
          <a:p>
            <a:pPr algn="ctr">
              <a:lnSpc>
                <a:spcPts val="2691"/>
              </a:lnSpc>
              <a:spcBef>
                <a:spcPct val="0"/>
              </a:spcBef>
            </a:pPr>
            <a:r>
              <a:rPr lang="sl" sz="2492" b="0" i="0" strike="noStrike" cap="none" spc="0" baseline="0">
                <a:solidFill>
                  <a:srgbClr val="000000"/>
                </a:solidFill>
                <a:effectLst/>
                <a:latin typeface="Calibri"/>
                <a:ea typeface="Calibri" panose="020F0502020204030204"/>
                <a:cs typeface="Calibri"/>
              </a:rPr>
              <a:t>Opis metode:</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308" y="1915093"/>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5981" y="282406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7853" y="3891828"/>
            <a:ext cx="711653" cy="57192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7778" y="6881471"/>
            <a:ext cx="499885" cy="714122"/>
          </a:xfrm>
          <a:prstGeom prst="rect">
            <a:avLst/>
          </a:prstGeom>
        </p:spPr>
      </p:pic>
      <p:sp>
        <p:nvSpPr>
          <p:cNvPr id="14" name="TextBox 14"/>
          <p:cNvSpPr txBox="1"/>
          <p:nvPr/>
        </p:nvSpPr>
        <p:spPr>
          <a:xfrm>
            <a:off x="7265277" y="1819799"/>
            <a:ext cx="9221849" cy="7029124"/>
          </a:xfrm>
          <a:prstGeom prst="rect">
            <a:avLst/>
          </a:prstGeom>
        </p:spPr>
        <p:txBody>
          <a:bodyPr lIns="0" tIns="0" rIns="0" bIns="0" rtlCol="0" anchor="t">
            <a:spAutoFit/>
          </a:bodyPr>
          <a:lstStyle/>
          <a:p>
            <a:pPr algn="just">
              <a:lnSpc>
                <a:spcPts val="2049"/>
              </a:lnSpc>
            </a:pPr>
            <a:r>
              <a:rPr lang="sl" sz="1800" b="0" i="0" strike="noStrike" cap="none" spc="0" baseline="0" dirty="0">
                <a:solidFill>
                  <a:srgbClr val="000000"/>
                </a:solidFill>
                <a:effectLst/>
                <a:latin typeface="Calibri"/>
                <a:ea typeface="Calibri" panose="020F0502020204030204"/>
                <a:cs typeface="Calibri"/>
              </a:rPr>
              <a:t>Sodelujte pri razvoju meril za ozračje, ki je ugodno za razpravo. Moderator naj poda predloge, ki jih udeleženci nato razširijo. </a:t>
            </a:r>
          </a:p>
          <a:p>
            <a:pPr algn="just">
              <a:lnSpc>
                <a:spcPts val="2049"/>
              </a:lnSpc>
            </a:pPr>
            <a:r>
              <a:rPr lang="sl" sz="1800" b="0" i="0" strike="noStrike" cap="none" spc="0" baseline="0" dirty="0">
                <a:solidFill>
                  <a:srgbClr val="000000"/>
                </a:solidFill>
                <a:effectLst/>
                <a:latin typeface="Calibri"/>
                <a:ea typeface="Calibri" panose="020F0502020204030204"/>
                <a:cs typeface="Calibri"/>
              </a:rPr>
              <a:t>Navedemo lahko na primer naslednje predloge: </a:t>
            </a:r>
          </a:p>
          <a:p>
            <a:pPr algn="just">
              <a:lnSpc>
                <a:spcPts val="2049"/>
              </a:lnSpc>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Sama oblikujem svoje meje: kaj želim deliti z drugimi in česa ne.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Govorim o lastnih izkušnjah.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Izogibam se posploševanju. </a:t>
            </a:r>
            <a:endParaRPr lang="en-US" dirty="0">
              <a:solidFill>
                <a:srgbClr val="000000"/>
              </a:solidFill>
            </a:endParaRP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Z drugačnimi pogledi ravnam spoštljivo in vljudno.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Osebni podatki drugih ostanejo v skupini.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Delim premore tišine kot čas za vdih in premislek.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Nikogar ne sramotim ali ga imam za grešnega kozla.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Delim ozadje svojih vprašanj.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Osredinjam se na lastno učenje. </a:t>
            </a:r>
          </a:p>
          <a:p>
            <a:pPr marL="316020" lvl="1" indent="-158010" algn="just">
              <a:lnSpc>
                <a:spcPts val="2049"/>
              </a:lnSpc>
              <a:buFont typeface="Arial"/>
              <a:buChar char="•"/>
            </a:pPr>
            <a:endParaRPr lang="en-US" dirty="0">
              <a:solidFill>
                <a:srgbClr val="000000"/>
              </a:solidFill>
            </a:endParaRPr>
          </a:p>
          <a:p>
            <a:pPr marL="316020" lvl="1" indent="-158010" algn="just">
              <a:lnSpc>
                <a:spcPts val="2049"/>
              </a:lnSpc>
              <a:buFont typeface="Arial"/>
              <a:buChar char="•"/>
            </a:pPr>
            <a:r>
              <a:rPr lang="sl" sz="1800" b="0" i="0" strike="noStrike" cap="none" spc="0" baseline="0" dirty="0">
                <a:solidFill>
                  <a:srgbClr val="000000"/>
                </a:solidFill>
                <a:effectLst/>
                <a:latin typeface="Calibri"/>
                <a:ea typeface="Calibri" panose="020F0502020204030204"/>
                <a:cs typeface="Calibri"/>
              </a:rPr>
              <a:t>Prevzemam odgovornost za svoj govorni čas in za to, kar povem. </a:t>
            </a:r>
          </a:p>
          <a:p>
            <a:pPr algn="just">
              <a:lnSpc>
                <a:spcPts val="2049"/>
              </a:lnSpc>
            </a:pPr>
            <a:endParaRPr lang="en-US" dirty="0">
              <a:solidFill>
                <a:srgbClr val="000000"/>
              </a:solidFill>
            </a:endParaRPr>
          </a:p>
          <a:p>
            <a:pPr algn="just">
              <a:lnSpc>
                <a:spcPts val="2049"/>
              </a:lnSpc>
            </a:pPr>
            <a:r>
              <a:rPr lang="sl" sz="1800" b="0" i="0" strike="noStrike" cap="none" spc="0" baseline="0" dirty="0">
                <a:solidFill>
                  <a:srgbClr val="000000"/>
                </a:solidFill>
                <a:effectLst/>
                <a:latin typeface="Calibri"/>
                <a:ea typeface="Calibri" panose="020F0502020204030204"/>
                <a:cs typeface="Calibri"/>
              </a:rPr>
              <a:t>Kaj je še pomembno za vas? </a:t>
            </a:r>
          </a:p>
          <a:p>
            <a:pPr algn="just">
              <a:lnSpc>
                <a:spcPts val="2049"/>
              </a:lnSpc>
            </a:pPr>
            <a:r>
              <a:rPr lang="sl" sz="1800" b="0" i="0" strike="noStrike" cap="none" spc="0" baseline="0" dirty="0">
                <a:solidFill>
                  <a:srgbClr val="000000"/>
                </a:solidFill>
                <a:effectLst/>
                <a:latin typeface="Calibri"/>
                <a:ea typeface="Calibri" panose="020F0502020204030204"/>
                <a:cs typeface="Calibri"/>
              </a:rPr>
              <a:t>Predlogi za dopolnitve in spremembe so predstavljeni na plenarnem zasedanju </a:t>
            </a:r>
          </a:p>
          <a:p>
            <a:pPr algn="just">
              <a:lnSpc>
                <a:spcPts val="2049"/>
              </a:lnSpc>
            </a:pPr>
            <a:r>
              <a:rPr lang="sl" sz="1800" b="0" i="0" strike="noStrike" cap="none" spc="0" baseline="0" dirty="0">
                <a:solidFill>
                  <a:srgbClr val="000000"/>
                </a:solidFill>
                <a:effectLst/>
                <a:latin typeface="Calibri"/>
                <a:ea typeface="Calibri" panose="020F0502020204030204"/>
                <a:cs typeface="Calibri"/>
              </a:rPr>
              <a:t>in se jih prevzame </a:t>
            </a:r>
          </a:p>
        </p:txBody>
      </p:sp>
      <p:sp>
        <p:nvSpPr>
          <p:cNvPr id="15" name="TextBox 15"/>
          <p:cNvSpPr txBox="1"/>
          <p:nvPr/>
        </p:nvSpPr>
        <p:spPr>
          <a:xfrm>
            <a:off x="808876" y="8935042"/>
            <a:ext cx="6315697" cy="623316"/>
          </a:xfrm>
          <a:prstGeom prst="rect">
            <a:avLst/>
          </a:prstGeom>
        </p:spPr>
        <p:txBody>
          <a:bodyPr lIns="0" tIns="0" rIns="0" bIns="0" rtlCol="0" anchor="t">
            <a:spAutoFit/>
          </a:bodyPr>
          <a:lstStyle/>
          <a:p>
            <a:pPr>
              <a:lnSpc>
                <a:spcPts val="1680"/>
              </a:lnSpc>
              <a:spcBef>
                <a:spcPct val="0"/>
              </a:spcBef>
            </a:pPr>
            <a:r>
              <a:rPr lang="sl" sz="900" b="0" i="0" strike="noStrike" cap="none" spc="0" baseline="0">
                <a:solidFill>
                  <a:srgbClr val="000000"/>
                </a:solidFill>
                <a:effectLst/>
                <a:latin typeface="Calibri"/>
                <a:ea typeface="Calibri" panose="020F0502020204030204"/>
                <a:cs typeface="Calibri"/>
              </a:rPr>
              <a:t>Leah Carola Czollek in drugi, Praxishandbuch</a:t>
            </a:r>
            <a:endParaRPr lang="en-US" sz="900">
              <a:solidFill>
                <a:srgbClr val="000000"/>
              </a:solidFill>
            </a:endParaRPr>
          </a:p>
          <a:p>
            <a:pPr>
              <a:lnSpc>
                <a:spcPts val="1680"/>
              </a:lnSpc>
              <a:spcBef>
                <a:spcPct val="0"/>
              </a:spcBef>
            </a:pPr>
            <a:r>
              <a:rPr lang="sl" sz="900" b="0" i="0" strike="noStrike" cap="none" spc="0" baseline="0">
                <a:solidFill>
                  <a:srgbClr val="000000"/>
                </a:solidFill>
                <a:effectLst/>
                <a:latin typeface="Calibri"/>
                <a:ea typeface="Calibri" panose="020F0502020204030204"/>
                <a:cs typeface="Calibri"/>
              </a:rPr>
              <a:t>Social Justice und Diversity Theorien, Training, Methoden, Übungen</a:t>
            </a:r>
            <a:endParaRPr lang="en-US" sz="900">
              <a:solidFill>
                <a:srgbClr val="000000"/>
              </a:solidFill>
            </a:endParaRPr>
          </a:p>
          <a:p>
            <a:pPr>
              <a:lnSpc>
                <a:spcPts val="1680"/>
              </a:lnSpc>
              <a:spcBef>
                <a:spcPct val="0"/>
              </a:spcBef>
            </a:pPr>
            <a:r>
              <a:rPr lang="sl" sz="900" b="0" i="0" strike="noStrike" cap="none" spc="0" baseline="0">
                <a:solidFill>
                  <a:srgbClr val="000000"/>
                </a:solidFill>
                <a:effectLst/>
                <a:latin typeface="Calibri"/>
                <a:ea typeface="Calibri" panose="020F0502020204030204"/>
                <a:cs typeface="Calibri"/>
              </a:rPr>
              <a:t>2., vollständig überarbeitete und erweiterte Auflage, 2019 Beltz Juventa, stran 65</a:t>
            </a:r>
          </a:p>
        </p:txBody>
      </p:sp>
      <p:cxnSp>
        <p:nvCxnSpPr>
          <p:cNvPr id="16" name="Straight Connector 15">
            <a:extLst>
              <a:ext uri="{FF2B5EF4-FFF2-40B4-BE49-F238E27FC236}">
                <a16:creationId xmlns:a16="http://schemas.microsoft.com/office/drawing/2014/main" xmlns="" id="{77DB32D8-070A-7D2B-86D2-7B4A0FE301B2}"/>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76B807CA-6F54-BDC8-C67C-482F6648B6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xmlns="" id="{A0DCC0B3-08A7-B750-E03F-BDB5A7AF18BB}"/>
              </a:ext>
            </a:extLst>
          </p:cNvPr>
          <p:cNvSpPr txBox="1"/>
          <p:nvPr/>
        </p:nvSpPr>
        <p:spPr>
          <a:xfrm>
            <a:off x="1524000" y="495300"/>
            <a:ext cx="12877800" cy="1036320"/>
          </a:xfrm>
          <a:prstGeom prst="rect">
            <a:avLst/>
          </a:prstGeom>
          <a:noFill/>
        </p:spPr>
        <p:txBody>
          <a:bodyPr wrap="square" rtlCol="0">
            <a:spAutoFit/>
          </a:bodyPr>
          <a:lstStyle/>
          <a:p>
            <a:r>
              <a:rPr lang="sl" sz="6200" b="1" i="0" strike="noStrike" cap="none" spc="0" baseline="0">
                <a:solidFill>
                  <a:srgbClr val="1F497D"/>
                </a:solidFill>
                <a:effectLst/>
                <a:latin typeface="Calibri"/>
                <a:ea typeface="Calibri" panose="020F0502020204030204"/>
                <a:cs typeface="Calibri"/>
              </a:rPr>
              <a:t>KAJ JE OPOLNOMOČENJE?</a:t>
            </a:r>
            <a:endParaRPr sz="6200" b="1">
              <a:solidFill>
                <a:schemeClr val="tx2"/>
              </a:solidFill>
            </a:endParaRPr>
          </a:p>
        </p:txBody>
      </p:sp>
      <p:sp>
        <p:nvSpPr>
          <p:cNvPr id="7" name="Textfeld 6">
            <a:extLst>
              <a:ext uri="{FF2B5EF4-FFF2-40B4-BE49-F238E27FC236}">
                <a16:creationId xmlns:a16="http://schemas.microsoft.com/office/drawing/2014/main" xmlns="" id="{93D82961-575F-3155-5DE1-72271E423902}"/>
              </a:ext>
            </a:extLst>
          </p:cNvPr>
          <p:cNvSpPr txBox="1"/>
          <p:nvPr/>
        </p:nvSpPr>
        <p:spPr>
          <a:xfrm>
            <a:off x="1371600" y="1844070"/>
            <a:ext cx="13258800" cy="5151120"/>
          </a:xfrm>
          <a:prstGeom prst="rect">
            <a:avLst/>
          </a:prstGeom>
          <a:noFill/>
        </p:spPr>
        <p:txBody>
          <a:bodyPr wrap="square">
            <a:spAutoFit/>
          </a:bodyPr>
          <a:lstStyle/>
          <a:p>
            <a:r>
              <a:rPr lang="en-US" sz="2400" dirty="0">
                <a:effectLst/>
                <a:ea typeface="Times New Roman" panose="02020603050405020304" pitchFamily="18" charset="0"/>
              </a:rPr>
              <a:t> </a:t>
            </a:r>
            <a:endParaRPr lang="de-DE" sz="2400" dirty="0">
              <a:effectLst/>
              <a:ea typeface="Times New Roman" panose="02020603050405020304" pitchFamily="18" charset="0"/>
            </a:endParaRPr>
          </a:p>
          <a:p>
            <a:r>
              <a:rPr lang="sl" sz="2400" b="1" i="0" strike="noStrike" cap="none" spc="0" baseline="0" dirty="0">
                <a:solidFill>
                  <a:srgbClr val="000000"/>
                </a:solidFill>
                <a:effectLst/>
                <a:latin typeface="Calibri"/>
                <a:ea typeface="Calibri" panose="020F0502020204030204"/>
                <a:cs typeface="Calibri"/>
              </a:rPr>
              <a:t>»(…) opolnomočenje je namenjeno spodbujanju socialne participacije</a:t>
            </a:r>
            <a:r>
              <a:rPr lang="sl" sz="2400" b="0" i="0" strike="noStrike" cap="none" spc="0" baseline="0" dirty="0">
                <a:solidFill>
                  <a:srgbClr val="000000"/>
                </a:solidFill>
                <a:effectLst/>
                <a:latin typeface="Calibri"/>
                <a:ea typeface="Calibri" panose="020F0502020204030204"/>
                <a:cs typeface="Calibri"/>
              </a:rPr>
              <a:t>. Pristopi opolnomočenja vključujejo zagotavljanje </a:t>
            </a:r>
            <a:r>
              <a:rPr lang="sl" sz="2400" b="1" i="0" strike="noStrike" cap="none" spc="0" baseline="0" dirty="0">
                <a:solidFill>
                  <a:srgbClr val="000000"/>
                </a:solidFill>
                <a:effectLst/>
                <a:latin typeface="Calibri"/>
                <a:ea typeface="Calibri" panose="020F0502020204030204"/>
                <a:cs typeface="Calibri"/>
              </a:rPr>
              <a:t>prostorov, kjer lahko ljudje odkrijejo svoje vire in jim omogočijo, da postanejo aktivni akterji v svojem življenju.</a:t>
            </a:r>
            <a:r>
              <a:rPr lang="sl" sz="2400" b="0" i="0" strike="noStrike" cap="none" spc="0" baseline="0" dirty="0">
                <a:solidFill>
                  <a:srgbClr val="000000"/>
                </a:solidFill>
                <a:effectLst/>
                <a:latin typeface="Calibri"/>
                <a:ea typeface="Calibri" panose="020F0502020204030204"/>
                <a:cs typeface="Calibri"/>
              </a:rPr>
              <a:t> Pri tem ne gre predvsem za posredovanje znanja in strategij tako rekoč od zunaj, temveč za skupno razvijanje teh na podlagi izkušenj in znanja udeležencev. Opolnomočenje ni enoten koncept, temveč niz različnih, v vire usmerjenih pristopov, ki so na podlagi izmenjave izkušenj usmerjeni v odpiranje individualnih in kolektivnih priložnosti za delovanje pri soočanju z razmerji družbene moči. Različni akterji so vidike opolnomočenja že uporabili v različnih kontekstih. Postali so znani zlasti po tem, da so jih uporabljala gibanja za državljanske pravice v šestdesetih letih.«</a:t>
            </a:r>
          </a:p>
          <a:p>
            <a:endParaRPr lang="en-US" sz="2400" dirty="0">
              <a:effectLst/>
              <a:ea typeface="Times New Roman" panose="02020603050405020304" pitchFamily="18" charset="0"/>
            </a:endParaRPr>
          </a:p>
          <a:p>
            <a:r>
              <a:rPr lang="sl" sz="1800" b="0" i="0" strike="noStrike" cap="none" spc="0" baseline="0" dirty="0">
                <a:solidFill>
                  <a:srgbClr val="000000"/>
                </a:solidFill>
                <a:effectLst/>
                <a:latin typeface="Calibri"/>
                <a:ea typeface="Calibri" panose="020F0502020204030204"/>
                <a:cs typeface="Calibri"/>
              </a:rPr>
              <a:t>(Citirano iz: Prange, Christian in drugi, 2013. Brošura „Good Practice Approaches – Ways to Combat Racism in </a:t>
            </a:r>
          </a:p>
          <a:p>
            <a:r>
              <a:rPr lang="sl" sz="1800" b="0" i="0" strike="noStrike" cap="none" spc="0" baseline="0" dirty="0">
                <a:solidFill>
                  <a:srgbClr val="000000"/>
                </a:solidFill>
                <a:effectLst/>
                <a:latin typeface="Calibri"/>
                <a:ea typeface="Calibri" panose="020F0502020204030204"/>
                <a:cs typeface="Calibri"/>
              </a:rPr>
              <a:t>Your City ‘ECAR – European Cities against Racism’ Project“, stran 55. </a:t>
            </a:r>
            <a:r>
              <a:rPr lang="sl" sz="1800" b="0" i="0" strike="noStrike" cap="none" spc="0" baseline="0" dirty="0">
                <a:solidFill>
                  <a:srgbClr val="000000"/>
                </a:solidFill>
                <a:effectLst/>
                <a:latin typeface="Calibri"/>
                <a:ea typeface="Calibri" panose="020F0502020204030204"/>
                <a:cs typeface="Calibri"/>
                <a:hlinkClick r:id="rId2" history="0"/>
              </a:rPr>
              <a:t>https://ec.europa.eu/migrant-integration/integration-practice/good-practice-approaches-ways-combat-racism-your-city-ecar-european-cities_en</a:t>
            </a:r>
            <a:r>
              <a:rPr lang="sl" sz="1800" b="0" i="0" strike="noStrike" cap="none" spc="0" baseline="0" dirty="0">
                <a:solidFill>
                  <a:srgbClr val="000000"/>
                </a:solidFill>
                <a:effectLst/>
                <a:latin typeface="Calibri"/>
                <a:ea typeface="Calibri" panose="020F0502020204030204"/>
                <a:cs typeface="Calibri"/>
              </a:rPr>
              <a:t>, dostopano 27. oktobra 2022) </a:t>
            </a:r>
            <a:endParaRPr lang="en-GB" dirty="0"/>
          </a:p>
          <a:p>
            <a:endParaRPr lang="en-US" dirty="0">
              <a:latin typeface="Calibri" panose="020F0502020204030204" pitchFamily="34" charset="0"/>
              <a:ea typeface="Times New Roman" panose="02020603050405020304" pitchFamily="18" charset="0"/>
            </a:endParaRPr>
          </a:p>
          <a:p>
            <a:endParaRPr lang="de-DE" sz="2000" dirty="0">
              <a:effectLst/>
              <a:latin typeface="Times New Roman" panose="02020603050405020304" pitchFamily="18" charset="0"/>
              <a:ea typeface="Times New Roman" panose="02020603050405020304" pitchFamily="18" charset="0"/>
            </a:endParaRPr>
          </a:p>
        </p:txBody>
      </p:sp>
      <p:cxnSp>
        <p:nvCxnSpPr>
          <p:cNvPr id="2" name="Straight Connector 1">
            <a:extLst>
              <a:ext uri="{FF2B5EF4-FFF2-40B4-BE49-F238E27FC236}">
                <a16:creationId xmlns:a16="http://schemas.microsoft.com/office/drawing/2014/main" xmlns="" id="{BCFEFD6E-C25E-A606-21CD-C872B68FA69A}"/>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3A135274-94A7-78E2-2777-83E9AD1B5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1904391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47B3DC16-06E0-BD73-5468-9325C80C9520}"/>
              </a:ext>
            </a:extLst>
          </p:cNvPr>
          <p:cNvSpPr txBox="1"/>
          <p:nvPr/>
        </p:nvSpPr>
        <p:spPr>
          <a:xfrm>
            <a:off x="762000" y="495300"/>
            <a:ext cx="14020800" cy="2590800"/>
          </a:xfrm>
          <a:prstGeom prst="rect">
            <a:avLst/>
          </a:prstGeom>
          <a:noFill/>
        </p:spPr>
        <p:txBody>
          <a:bodyPr wrap="square">
            <a:spAutoFit/>
          </a:bodyPr>
          <a:lstStyle/>
          <a:p>
            <a:r>
              <a:rPr lang="sl" sz="4000" b="1" i="0" strike="noStrike" cap="none" spc="0" baseline="0">
                <a:solidFill>
                  <a:srgbClr val="1F497D"/>
                </a:solidFill>
                <a:effectLst/>
                <a:latin typeface="Calibri"/>
                <a:ea typeface="Calibri" panose="020F0502020204030204"/>
                <a:cs typeface="Calibri"/>
              </a:rPr>
              <a:t>Primer: Koncept opolnomočenja HAKRA </a:t>
            </a:r>
          </a:p>
          <a:p>
            <a:r>
              <a:rPr lang="sl" sz="4000" b="1" i="0" strike="noStrike" cap="none" spc="0" baseline="0">
                <a:solidFill>
                  <a:srgbClr val="1F497D"/>
                </a:solidFill>
                <a:effectLst/>
                <a:latin typeface="Calibri"/>
                <a:ea typeface="Calibri" panose="020F0502020204030204"/>
                <a:cs typeface="Calibri"/>
              </a:rPr>
              <a:t>(Pristop opolnomočenja z vidika posameznikov drugačne polti) (1)</a:t>
            </a:r>
          </a:p>
          <a:p>
            <a:endParaRPr lang="de-DE" sz="4400" b="1">
              <a:solidFill>
                <a:schemeClr val="tx2"/>
              </a:solidFill>
            </a:endParaRPr>
          </a:p>
        </p:txBody>
      </p:sp>
      <p:sp>
        <p:nvSpPr>
          <p:cNvPr id="4" name="Textfeld 3">
            <a:extLst>
              <a:ext uri="{FF2B5EF4-FFF2-40B4-BE49-F238E27FC236}">
                <a16:creationId xmlns:a16="http://schemas.microsoft.com/office/drawing/2014/main" xmlns="" id="{128E359E-F123-411B-01D6-7A88DC05D52B}"/>
              </a:ext>
            </a:extLst>
          </p:cNvPr>
          <p:cNvSpPr txBox="1"/>
          <p:nvPr/>
        </p:nvSpPr>
        <p:spPr>
          <a:xfrm>
            <a:off x="748004" y="2171700"/>
            <a:ext cx="14034796" cy="6614160"/>
          </a:xfrm>
          <a:prstGeom prst="rect">
            <a:avLst/>
          </a:prstGeom>
          <a:noFill/>
        </p:spPr>
        <p:txBody>
          <a:bodyPr wrap="square" rtlCol="0">
            <a:spAutoFit/>
          </a:bodyPr>
          <a:lstStyle/>
          <a:p>
            <a:endParaRPr lang="de-DE" sz="2800" dirty="0"/>
          </a:p>
          <a:p>
            <a:pPr marL="285750" indent="-285750" algn="just">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individualno in kolektivno samoopolnomočenje, samoodločba, mreženje in krepitev družbeno-politične participacije ljudi drugačne polti</a:t>
            </a:r>
          </a:p>
          <a:p>
            <a:pPr algn="just"/>
            <a:endParaRPr lang="de-DE" sz="2800" dirty="0">
              <a:effectLst/>
              <a:ea typeface="Calibri" panose="020F0502020204030204" pitchFamily="34" charset="0"/>
              <a:cs typeface="Times New Roman" panose="02020603050405020304" pitchFamily="18" charset="0"/>
            </a:endParaRPr>
          </a:p>
          <a:p>
            <a:pPr marL="285750" indent="-285750" algn="just">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ustvarjanje dialoga med ljudmi drugačne polti in pripadniki večinske družbe</a:t>
            </a:r>
            <a:endParaRPr lang="de-DE" sz="2800" dirty="0">
              <a:effectLst/>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 </a:t>
            </a:r>
            <a:endParaRPr lang="de-DE" sz="2800" dirty="0">
              <a:effectLst/>
              <a:ea typeface="Calibri" panose="020F0502020204030204" pitchFamily="34" charset="0"/>
              <a:cs typeface="Times New Roman" panose="02020603050405020304" pitchFamily="18" charset="0"/>
            </a:endParaRPr>
          </a:p>
          <a:p>
            <a:pPr marL="285750" indent="-285750" algn="just">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pristop delitve moči: kritika družbene neenakosti v smislu virov, privilegijev in moči, delitev moči (prerazporeditev moči) s strani bele dominantne družbe. </a:t>
            </a:r>
          </a:p>
          <a:p>
            <a:pPr algn="just"/>
            <a:r>
              <a:rPr lang="en-GB" sz="2800" dirty="0">
                <a:effectLst/>
                <a:ea typeface="Calibri" panose="020F0502020204030204" pitchFamily="34" charset="0"/>
                <a:cs typeface="Times New Roman" panose="02020603050405020304" pitchFamily="18" charset="0"/>
              </a:rPr>
              <a:t> </a:t>
            </a:r>
          </a:p>
          <a:p>
            <a:pPr marL="285750" indent="-285750" algn="just">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pristop kritične beline </a:t>
            </a:r>
            <a:r>
              <a:rPr lang="sl" sz="2800" b="0" i="1" strike="noStrike" cap="none" spc="0" baseline="0" dirty="0">
                <a:solidFill>
                  <a:srgbClr val="000000"/>
                </a:solidFill>
                <a:effectLst/>
                <a:latin typeface="Calibri"/>
                <a:ea typeface="Calibri" panose="020F0502020204030204"/>
                <a:cs typeface="Calibri"/>
              </a:rPr>
              <a:t>Critical Whiteness Studies </a:t>
            </a:r>
            <a:r>
              <a:rPr lang="sl" sz="2800" b="0" i="0" strike="noStrike" cap="none" spc="0" baseline="0" dirty="0">
                <a:solidFill>
                  <a:srgbClr val="000000"/>
                </a:solidFill>
                <a:effectLst/>
                <a:latin typeface="Calibri"/>
                <a:ea typeface="Calibri" panose="020F0502020204030204"/>
                <a:cs typeface="Calibri"/>
              </a:rPr>
              <a:t>iz ameriškega konteksta (kritično širjenje pogleda od tistih, ki jih je prizadel rasizem, kot so predstavljeni v temnopoltih študijah, do bele družbe, ki izvaja rasizem, in njenih akterjev). </a:t>
            </a:r>
          </a:p>
          <a:p>
            <a:pPr algn="just"/>
            <a:endParaRPr lang="de-DE" sz="2000" dirty="0"/>
          </a:p>
          <a:p>
            <a:pPr algn="just"/>
            <a:endParaRPr lang="de-DE" dirty="0"/>
          </a:p>
          <a:p>
            <a:endParaRPr lang="de-DE" dirty="0"/>
          </a:p>
          <a:p>
            <a:endParaRPr lang="de-DE" dirty="0"/>
          </a:p>
          <a:p>
            <a:endParaRPr dirty="0"/>
          </a:p>
        </p:txBody>
      </p:sp>
      <p:sp>
        <p:nvSpPr>
          <p:cNvPr id="6" name="Textfeld 5">
            <a:extLst>
              <a:ext uri="{FF2B5EF4-FFF2-40B4-BE49-F238E27FC236}">
                <a16:creationId xmlns:a16="http://schemas.microsoft.com/office/drawing/2014/main" xmlns="" id="{B329ED5F-FFAE-E3B7-431B-40A48A39B4B0}"/>
              </a:ext>
            </a:extLst>
          </p:cNvPr>
          <p:cNvSpPr txBox="1"/>
          <p:nvPr/>
        </p:nvSpPr>
        <p:spPr>
          <a:xfrm>
            <a:off x="609600" y="8496300"/>
            <a:ext cx="13258800" cy="502920"/>
          </a:xfrm>
          <a:prstGeom prst="rect">
            <a:avLst/>
          </a:prstGeom>
          <a:noFill/>
        </p:spPr>
        <p:txBody>
          <a:bodyPr wrap="square" rtlCol="0">
            <a:spAutoFit/>
          </a:bodyPr>
          <a:lstStyle/>
          <a:p>
            <a:r>
              <a:rPr lang="sl" sz="900" b="0" i="0" strike="noStrike" cap="none" spc="0" baseline="0" dirty="0">
                <a:solidFill>
                  <a:srgbClr val="000000"/>
                </a:solidFill>
                <a:effectLst/>
                <a:latin typeface="Calibri"/>
                <a:ea typeface="Calibri" panose="020F0502020204030204"/>
                <a:cs typeface="Calibri"/>
              </a:rPr>
              <a:t>Halil Can 2013. Empowerment aus der People of Color-Perspektive Reflexionen und Empfehlungen zur Durchführung von Empowerment-Workshops gegen Rassismus, Senatsverwaltung für Integration, Arbeit und Soziales</a:t>
            </a:r>
            <a:r>
              <a:rPr sz="900" dirty="0"/>
              <a:t/>
            </a:r>
            <a:br>
              <a:rPr sz="900" dirty="0"/>
            </a:br>
            <a:r>
              <a:rPr lang="sl" sz="900" b="0" i="0" strike="noStrike" cap="none" spc="0" baseline="0" dirty="0">
                <a:solidFill>
                  <a:srgbClr val="000000"/>
                </a:solidFill>
                <a:effectLst/>
                <a:latin typeface="Calibri"/>
                <a:ea typeface="Calibri" panose="020F0502020204030204"/>
                <a:cs typeface="Calibri"/>
              </a:rPr>
              <a:t>Landesstelle für Gleichbehandlung – gegen Diskriminierung (LADS)</a:t>
            </a:r>
            <a:endParaRPr lang="de-DE" sz="900" dirty="0"/>
          </a:p>
          <a:p>
            <a:r>
              <a:rPr lang="sl" sz="900" b="0" i="0" strike="noStrike" cap="none" spc="0" baseline="0" dirty="0">
                <a:solidFill>
                  <a:srgbClr val="000000"/>
                </a:solidFill>
                <a:effectLst/>
                <a:latin typeface="Calibri"/>
                <a:ea typeface="Calibri" panose="020F0502020204030204"/>
                <a:cs typeface="Calibri"/>
              </a:rPr>
              <a:t>strani 11–12. </a:t>
            </a:r>
            <a:r>
              <a:rPr lang="sl" sz="900" b="0" i="0" strike="noStrike" cap="none" spc="0" baseline="0" dirty="0">
                <a:solidFill>
                  <a:srgbClr val="000000"/>
                </a:solidFill>
                <a:effectLst/>
                <a:latin typeface="Calibri"/>
                <a:ea typeface="Calibri" panose="020F0502020204030204"/>
                <a:cs typeface="Calibri"/>
                <a:hlinkClick r:id="rId2" history="0"/>
              </a:rPr>
              <a:t>https://www.eccar.info/sites/default/files/document/empowerment_webbroschuere_barrierefrei.pdf</a:t>
            </a:r>
            <a:r>
              <a:rPr lang="sl" sz="900" b="0" i="0" strike="noStrike" cap="none" spc="0" baseline="0" dirty="0">
                <a:solidFill>
                  <a:srgbClr val="000000"/>
                </a:solidFill>
                <a:effectLst/>
                <a:latin typeface="Calibri"/>
                <a:ea typeface="Calibri" panose="020F0502020204030204"/>
                <a:cs typeface="Calibri"/>
              </a:rPr>
              <a:t>, dostopano: 27. oktober 2022. </a:t>
            </a:r>
          </a:p>
        </p:txBody>
      </p:sp>
      <p:cxnSp>
        <p:nvCxnSpPr>
          <p:cNvPr id="2" name="Straight Connector 1">
            <a:extLst>
              <a:ext uri="{FF2B5EF4-FFF2-40B4-BE49-F238E27FC236}">
                <a16:creationId xmlns:a16="http://schemas.microsoft.com/office/drawing/2014/main" xmlns="" id="{99FA3E50-DCFF-FD16-0673-12DD0BC2193A}"/>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88833014-EDCA-55FD-8FA9-EC68323DF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412883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xmlns="" id="{A68EAC6E-3817-1F74-5F96-A53EAFBB02BB}"/>
              </a:ext>
            </a:extLst>
          </p:cNvPr>
          <p:cNvSpPr txBox="1"/>
          <p:nvPr/>
        </p:nvSpPr>
        <p:spPr>
          <a:xfrm>
            <a:off x="645161" y="240690"/>
            <a:ext cx="15773400" cy="1310640"/>
          </a:xfrm>
          <a:prstGeom prst="rect">
            <a:avLst/>
          </a:prstGeom>
          <a:noFill/>
        </p:spPr>
        <p:txBody>
          <a:bodyPr wrap="square">
            <a:spAutoFit/>
          </a:bodyPr>
          <a:lstStyle/>
          <a:p>
            <a:r>
              <a:rPr lang="sl" sz="4000" b="1" i="0" strike="noStrike" cap="none" spc="0" baseline="0">
                <a:solidFill>
                  <a:srgbClr val="1F497D"/>
                </a:solidFill>
                <a:effectLst/>
                <a:latin typeface="Calibri"/>
                <a:ea typeface="Calibri" panose="020F0502020204030204"/>
                <a:cs typeface="Calibri"/>
              </a:rPr>
              <a:t>Primer: Koncept opolnomočenja HAKRA </a:t>
            </a:r>
          </a:p>
          <a:p>
            <a:r>
              <a:rPr lang="sl" sz="4000" b="1" i="0" strike="noStrike" cap="none" spc="0" baseline="0">
                <a:solidFill>
                  <a:srgbClr val="1F497D"/>
                </a:solidFill>
                <a:effectLst/>
                <a:latin typeface="Calibri"/>
                <a:ea typeface="Calibri" panose="020F0502020204030204"/>
                <a:cs typeface="Calibri"/>
              </a:rPr>
              <a:t>(Pristop opolnomočenja z vidika posameznikov drugačne polti) (2)</a:t>
            </a:r>
          </a:p>
        </p:txBody>
      </p:sp>
      <p:sp>
        <p:nvSpPr>
          <p:cNvPr id="5" name="Textfeld 4">
            <a:extLst>
              <a:ext uri="{FF2B5EF4-FFF2-40B4-BE49-F238E27FC236}">
                <a16:creationId xmlns:a16="http://schemas.microsoft.com/office/drawing/2014/main" xmlns="" id="{C3B8F620-4D3F-E87D-2AD0-2D3C60703B2F}"/>
              </a:ext>
            </a:extLst>
          </p:cNvPr>
          <p:cNvSpPr txBox="1"/>
          <p:nvPr/>
        </p:nvSpPr>
        <p:spPr>
          <a:xfrm>
            <a:off x="1066800" y="2337112"/>
            <a:ext cx="12725400" cy="6461761"/>
          </a:xfrm>
          <a:prstGeom prst="rect">
            <a:avLst/>
          </a:prstGeom>
          <a:noFill/>
        </p:spPr>
        <p:txBody>
          <a:bodyPr wrap="square" rtlCol="0">
            <a:spAutoFit/>
          </a:bodyPr>
          <a:lstStyle/>
          <a:p>
            <a:r>
              <a:rPr lang="sl" sz="2800" b="0" i="0" strike="noStrike" cap="none" spc="0" baseline="0" dirty="0">
                <a:solidFill>
                  <a:srgbClr val="000000"/>
                </a:solidFill>
                <a:effectLst/>
                <a:latin typeface="Calibri"/>
                <a:ea typeface="Calibri" panose="020F0502020204030204"/>
                <a:cs typeface="Calibri"/>
              </a:rPr>
              <a:t>Vodilna načela </a:t>
            </a:r>
          </a:p>
          <a:p>
            <a:endParaRPr lang="en-GB" sz="2800" dirty="0"/>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ozaveščanje in vizualizacija ter končno (vnovično) aktiviranje (lastnih) virov </a:t>
            </a:r>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ustvarjanje večplastno zaščitenih prostorov s strani ljudi drugačne polti in za njih, v katerih je mogoče doživeti dialog in solidarnost </a:t>
            </a:r>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načelo enakopravnosti v različnosti in različnosti v enakopravnosti (v različnosti je vsakdo drugačen in hkrati lahko podoben) – „multiperspektivnost“ in „transkulturnost“ </a:t>
            </a:r>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koncept procesne usmerjenosti (nič ni statično, zato je vse v gibanju in spremenljivo)</a:t>
            </a:r>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holistična perspektiva, usmerjena v prihodnost, ki pa se zaveda preteklosti (medgeneracijska vez)</a:t>
            </a:r>
          </a:p>
          <a:p>
            <a:pPr marL="457200" indent="-457200">
              <a:buFont typeface="Arial" pitchFamily="34" charset="0"/>
              <a:buChar char="•"/>
            </a:pPr>
            <a:r>
              <a:rPr lang="sl" sz="2800" b="0" i="0" strike="noStrike" cap="none" spc="0" baseline="0" dirty="0">
                <a:solidFill>
                  <a:srgbClr val="000000"/>
                </a:solidFill>
                <a:effectLst/>
                <a:latin typeface="Calibri"/>
                <a:ea typeface="Calibri" panose="020F0502020204030204"/>
                <a:cs typeface="Calibri"/>
              </a:rPr>
              <a:t>mreženje in izmenjava („skupna izgradnja virov“)</a:t>
            </a:r>
          </a:p>
          <a:p>
            <a:endParaRPr lang="en-GB" dirty="0"/>
          </a:p>
          <a:p>
            <a:endParaRPr lang="en-GB" dirty="0"/>
          </a:p>
          <a:p>
            <a:endParaRPr lang="en-GB" dirty="0"/>
          </a:p>
        </p:txBody>
      </p:sp>
      <p:sp>
        <p:nvSpPr>
          <p:cNvPr id="9" name="Textfeld 8">
            <a:extLst>
              <a:ext uri="{FF2B5EF4-FFF2-40B4-BE49-F238E27FC236}">
                <a16:creationId xmlns:a16="http://schemas.microsoft.com/office/drawing/2014/main" xmlns="" id="{C0C70149-BF1F-56A4-D4B4-A49B0E6F4626}"/>
              </a:ext>
            </a:extLst>
          </p:cNvPr>
          <p:cNvSpPr txBox="1"/>
          <p:nvPr/>
        </p:nvSpPr>
        <p:spPr>
          <a:xfrm>
            <a:off x="990604" y="8441974"/>
            <a:ext cx="13868400" cy="502920"/>
          </a:xfrm>
          <a:prstGeom prst="rect">
            <a:avLst/>
          </a:prstGeom>
          <a:noFill/>
        </p:spPr>
        <p:txBody>
          <a:bodyPr wrap="square">
            <a:spAutoFit/>
          </a:bodyPr>
          <a:lstStyle/>
          <a:p>
            <a:r>
              <a:rPr lang="sl" sz="900" b="0" i="0" strike="noStrike" cap="none" spc="0" baseline="0" dirty="0">
                <a:solidFill>
                  <a:srgbClr val="000000"/>
                </a:solidFill>
                <a:effectLst/>
                <a:latin typeface="Calibri"/>
                <a:ea typeface="Calibri" panose="020F0502020204030204"/>
                <a:cs typeface="Calibri"/>
              </a:rPr>
              <a:t>Halil Can 2013. Empowerment aus der People of Color-Perspektive Reflexionen und Empfehlungen zur Durchführung von Empowerment-Workshops gegen Rassismus, Senatsverwaltung für Integration, Arbeit und Soziales</a:t>
            </a:r>
            <a:r>
              <a:rPr sz="900" dirty="0"/>
              <a:t/>
            </a:r>
            <a:br>
              <a:rPr sz="900" dirty="0"/>
            </a:br>
            <a:r>
              <a:rPr lang="sl" sz="900" b="0" i="0" strike="noStrike" cap="none" spc="0" baseline="0" dirty="0">
                <a:solidFill>
                  <a:srgbClr val="000000"/>
                </a:solidFill>
                <a:effectLst/>
                <a:latin typeface="Calibri"/>
                <a:ea typeface="Calibri" panose="020F0502020204030204"/>
                <a:cs typeface="Calibri"/>
              </a:rPr>
              <a:t>Landesstelle für Gleichbehandlung – gegen Diskriminierung (LADS)</a:t>
            </a:r>
            <a:endParaRPr lang="de-DE" sz="900" dirty="0"/>
          </a:p>
          <a:p>
            <a:r>
              <a:rPr lang="sl" sz="900" b="0" i="0" strike="noStrike" cap="none" spc="0" baseline="0" dirty="0">
                <a:solidFill>
                  <a:srgbClr val="000000"/>
                </a:solidFill>
                <a:effectLst/>
                <a:latin typeface="Calibri"/>
                <a:ea typeface="Calibri" panose="020F0502020204030204"/>
                <a:cs typeface="Calibri"/>
              </a:rPr>
              <a:t>strani 11–12. </a:t>
            </a:r>
            <a:r>
              <a:rPr lang="sl" sz="900" b="0" i="0" strike="noStrike" cap="none" spc="0" baseline="0" dirty="0">
                <a:solidFill>
                  <a:srgbClr val="000000"/>
                </a:solidFill>
                <a:effectLst/>
                <a:latin typeface="Calibri"/>
                <a:ea typeface="Calibri" panose="020F0502020204030204"/>
                <a:cs typeface="Calibri"/>
                <a:hlinkClick r:id="rId2" history="0"/>
              </a:rPr>
              <a:t>https://www.eccar.info/sites/default/files/document/empowerment_webbroschuere_barrierefrei.pdf</a:t>
            </a:r>
            <a:r>
              <a:rPr lang="sl" sz="900" b="0" i="0" strike="noStrike" cap="none" spc="0" baseline="0" dirty="0">
                <a:solidFill>
                  <a:srgbClr val="000000"/>
                </a:solidFill>
                <a:effectLst/>
                <a:latin typeface="Calibri"/>
                <a:ea typeface="Calibri" panose="020F0502020204030204"/>
                <a:cs typeface="Calibri"/>
              </a:rPr>
              <a:t>, dostopano: 27. oktober 2022. </a:t>
            </a:r>
          </a:p>
        </p:txBody>
      </p:sp>
      <p:cxnSp>
        <p:nvCxnSpPr>
          <p:cNvPr id="2" name="Straight Connector 1">
            <a:extLst>
              <a:ext uri="{FF2B5EF4-FFF2-40B4-BE49-F238E27FC236}">
                <a16:creationId xmlns:a16="http://schemas.microsoft.com/office/drawing/2014/main" xmlns="" id="{93CBA5F4-25AB-5AB3-2AF2-37B2A72FA9FB}"/>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3D6EE4A3-F7DF-229B-8583-7060BE840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5662240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1382" y="419099"/>
            <a:ext cx="13482129" cy="450113"/>
          </a:xfrm>
          <a:prstGeom prst="rect">
            <a:avLst/>
          </a:prstGeom>
        </p:spPr>
        <p:txBody>
          <a:bodyPr wrap="square" lIns="0" tIns="0" rIns="0" bIns="0" rtlCol="0" anchor="t">
            <a:spAutoFit/>
          </a:bodyPr>
          <a:lstStyle/>
          <a:p>
            <a:pPr>
              <a:lnSpc>
                <a:spcPts val="3190"/>
              </a:lnSpc>
            </a:pPr>
            <a:r>
              <a:rPr lang="sl" sz="4000" b="0" i="0" strike="noStrike" cap="none" spc="0" baseline="0">
                <a:solidFill>
                  <a:srgbClr val="0C45A6"/>
                </a:solidFill>
                <a:effectLst/>
                <a:latin typeface="Calibri"/>
                <a:ea typeface="Calibri" panose="020F0502020204030204"/>
                <a:cs typeface="Calibri"/>
              </a:rPr>
              <a:t>METODA: Razglednice (delavnica opolnomočenja)</a:t>
            </a:r>
          </a:p>
        </p:txBody>
      </p:sp>
      <p:sp>
        <p:nvSpPr>
          <p:cNvPr id="3" name="TextBox 3"/>
          <p:cNvSpPr txBox="1"/>
          <p:nvPr/>
        </p:nvSpPr>
        <p:spPr>
          <a:xfrm>
            <a:off x="1247511" y="2043576"/>
            <a:ext cx="2638689" cy="234239"/>
          </a:xfrm>
          <a:prstGeom prst="rect">
            <a:avLst/>
          </a:prstGeom>
        </p:spPr>
        <p:txBody>
          <a:bodyPr wrap="square" lIns="0" tIns="0" rIns="0" bIns="0" rtlCol="0" anchor="t">
            <a:spAutoFit/>
          </a:bodyPr>
          <a:lstStyle/>
          <a:p>
            <a:pPr algn="ctr">
              <a:lnSpc>
                <a:spcPts val="1620"/>
              </a:lnSpc>
              <a:spcBef>
                <a:spcPct val="0"/>
              </a:spcBef>
            </a:pPr>
            <a:r>
              <a:rPr lang="sl" sz="2200" b="0" i="0" strike="noStrike" cap="none" spc="0" baseline="0" dirty="0">
                <a:solidFill>
                  <a:srgbClr val="000000"/>
                </a:solidFill>
                <a:effectLst/>
                <a:latin typeface="Calibri"/>
                <a:ea typeface="Calibri" panose="020F0502020204030204"/>
                <a:cs typeface="Calibri"/>
              </a:rPr>
              <a:t>3–15 oseb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2872686"/>
            <a:ext cx="5854704" cy="335280"/>
          </a:xfrm>
          <a:prstGeom prst="rect">
            <a:avLst/>
          </a:prstGeom>
        </p:spPr>
        <p:txBody>
          <a:bodyPr lIns="0" tIns="0" rIns="0" bIns="0" rtlCol="0" anchor="t">
            <a:spAutoFit/>
          </a:bodyPr>
          <a:lstStyle/>
          <a:p>
            <a:pPr>
              <a:spcBef>
                <a:spcPct val="0"/>
              </a:spcBef>
            </a:pPr>
            <a:r>
              <a:rPr lang="sl" sz="2200" b="0" i="0" strike="noStrike" cap="none" spc="0" baseline="0">
                <a:solidFill>
                  <a:srgbClr val="000000"/>
                </a:solidFill>
                <a:effectLst/>
                <a:latin typeface="Calibri"/>
                <a:ea typeface="Calibri" panose="020F0502020204030204"/>
                <a:cs typeface="Calibri"/>
              </a:rPr>
              <a:t>20 minut skupaj s celotno skupino</a:t>
            </a:r>
          </a:p>
        </p:txBody>
      </p:sp>
      <p:sp>
        <p:nvSpPr>
          <p:cNvPr id="6" name="TextBox 6"/>
          <p:cNvSpPr txBox="1"/>
          <p:nvPr/>
        </p:nvSpPr>
        <p:spPr>
          <a:xfrm>
            <a:off x="1552782" y="4003315"/>
            <a:ext cx="5000525" cy="1341120"/>
          </a:xfrm>
          <a:prstGeom prst="rect">
            <a:avLst/>
          </a:prstGeom>
        </p:spPr>
        <p:txBody>
          <a:bodyPr lIns="0" tIns="0" rIns="0" bIns="0" rtlCol="0" anchor="t">
            <a:spAutoFit/>
          </a:bodyPr>
          <a:lstStyle/>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Spoznavanje drugih</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Pomagati razumeti, zakaj nekdo sodeluje na tej delavnici</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Ugotoviti nekaj o izvajalcu</a:t>
            </a:r>
          </a:p>
        </p:txBody>
      </p:sp>
      <p:sp>
        <p:nvSpPr>
          <p:cNvPr id="7" name="TextBox 7"/>
          <p:cNvSpPr txBox="1"/>
          <p:nvPr/>
        </p:nvSpPr>
        <p:spPr>
          <a:xfrm>
            <a:off x="1693105" y="6327805"/>
            <a:ext cx="5281829" cy="335280"/>
          </a:xfrm>
          <a:prstGeom prst="rect">
            <a:avLst/>
          </a:prstGeom>
        </p:spPr>
        <p:txBody>
          <a:bodyPr lIns="0" tIns="0" rIns="0" bIns="0" rtlCol="0" anchor="t">
            <a:spAutoFit/>
          </a:bodyPr>
          <a:lstStyle/>
          <a:p>
            <a:pPr>
              <a:spcBef>
                <a:spcPct val="0"/>
              </a:spcBef>
            </a:pPr>
            <a:r>
              <a:rPr lang="sl" sz="2200" b="0" i="0" strike="noStrike" cap="none" spc="0" baseline="0">
                <a:solidFill>
                  <a:srgbClr val="000000"/>
                </a:solidFill>
                <a:effectLst/>
                <a:latin typeface="Montserrat Semi-Bold"/>
                <a:ea typeface="Montserrat Semi-Bold"/>
                <a:cs typeface="Montserrat Semi-Bold"/>
              </a:rPr>
              <a:t>Vsaj ena razglednica na osebo</a:t>
            </a:r>
          </a:p>
        </p:txBody>
      </p:sp>
      <p:sp>
        <p:nvSpPr>
          <p:cNvPr id="8" name="TextBox 8"/>
          <p:cNvSpPr txBox="1"/>
          <p:nvPr/>
        </p:nvSpPr>
        <p:spPr>
          <a:xfrm>
            <a:off x="10081712" y="3106358"/>
            <a:ext cx="4545722" cy="350122"/>
          </a:xfrm>
          <a:prstGeom prst="rect">
            <a:avLst/>
          </a:prstGeom>
        </p:spPr>
        <p:txBody>
          <a:bodyPr wrap="square" lIns="0" tIns="0" rIns="0" bIns="0" rtlCol="0" anchor="t">
            <a:spAutoFit/>
          </a:bodyPr>
          <a:lstStyle/>
          <a:p>
            <a:pPr algn="ctr">
              <a:lnSpc>
                <a:spcPts val="2691"/>
              </a:lnSpc>
              <a:spcBef>
                <a:spcPct val="0"/>
              </a:spcBef>
            </a:pPr>
            <a:r>
              <a:rPr lang="sl" sz="2492" b="0" i="0" strike="noStrike" cap="none" spc="0" baseline="0">
                <a:solidFill>
                  <a:srgbClr val="000000"/>
                </a:solidFill>
                <a:effectLst/>
                <a:latin typeface="Calibri"/>
                <a:ea typeface="Calibri" panose="020F0502020204030204"/>
                <a:cs typeface="Calibri"/>
              </a:rPr>
              <a:t>Opis metode:</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4500" y="1931576"/>
            <a:ext cx="644826" cy="39495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9511" y="2793603"/>
            <a:ext cx="581467" cy="58146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67673" y="3921677"/>
            <a:ext cx="711653" cy="57192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47626" y="5801990"/>
            <a:ext cx="499885" cy="714122"/>
          </a:xfrm>
          <a:prstGeom prst="rect">
            <a:avLst/>
          </a:prstGeom>
        </p:spPr>
      </p:pic>
      <p:sp>
        <p:nvSpPr>
          <p:cNvPr id="16" name="Textfeld 15">
            <a:extLst>
              <a:ext uri="{FF2B5EF4-FFF2-40B4-BE49-F238E27FC236}">
                <a16:creationId xmlns:a16="http://schemas.microsoft.com/office/drawing/2014/main" xmlns="" id="{6BDE7D4B-AA38-4D42-C1A5-E8D5A952C46C}"/>
              </a:ext>
            </a:extLst>
          </p:cNvPr>
          <p:cNvSpPr txBox="1"/>
          <p:nvPr/>
        </p:nvSpPr>
        <p:spPr>
          <a:xfrm>
            <a:off x="10081711" y="3822958"/>
            <a:ext cx="5722168" cy="2011680"/>
          </a:xfrm>
          <a:prstGeom prst="rect">
            <a:avLst/>
          </a:prstGeom>
          <a:noFill/>
        </p:spPr>
        <p:txBody>
          <a:bodyPr wrap="square" rtlCol="0">
            <a:spAutoFit/>
          </a:bodyPr>
          <a:lstStyle/>
          <a:p>
            <a:pPr marL="285750" indent="-285750">
              <a:buFont typeface="Arial" pitchFamily="34" charset="0"/>
              <a:buChar char="•"/>
            </a:pPr>
            <a:r>
              <a:rPr lang="sl" sz="1800" b="0" i="0" strike="noStrike" cap="none" spc="0" baseline="0" dirty="0">
                <a:solidFill>
                  <a:srgbClr val="000000"/>
                </a:solidFill>
                <a:effectLst/>
                <a:latin typeface="Calibri"/>
                <a:ea typeface="Calibri" panose="020F0502020204030204"/>
                <a:cs typeface="Calibri"/>
              </a:rPr>
              <a:t>Skupina z izvajalcem naj sede v krog. Naj vsakdo napiše na razglednice: lastne motivacije, želje, pričakovanja in strahove, povezane z izvedbo delavnice, pa tudi širše </a:t>
            </a:r>
          </a:p>
          <a:p>
            <a:pPr marL="285750" indent="-285750">
              <a:buFont typeface="Arial" pitchFamily="34" charset="0"/>
              <a:buChar char="•"/>
            </a:pPr>
            <a:r>
              <a:rPr lang="sl" sz="1800" b="0" i="0" strike="noStrike" cap="none" spc="0" baseline="0" dirty="0">
                <a:solidFill>
                  <a:srgbClr val="000000"/>
                </a:solidFill>
                <a:effectLst/>
                <a:latin typeface="Calibri"/>
                <a:ea typeface="Calibri" panose="020F0502020204030204"/>
                <a:cs typeface="Calibri"/>
              </a:rPr>
              <a:t>Naj vsakdo predstavi svojo razglednico</a:t>
            </a:r>
          </a:p>
          <a:p>
            <a:pPr marL="285750" indent="-285750">
              <a:buFont typeface="Arial" pitchFamily="34" charset="0"/>
              <a:buChar char="•"/>
            </a:pPr>
            <a:r>
              <a:rPr lang="sl" sz="1800" b="0" i="0" strike="noStrike" cap="none" spc="0" baseline="0" dirty="0">
                <a:solidFill>
                  <a:srgbClr val="000000"/>
                </a:solidFill>
                <a:effectLst/>
                <a:latin typeface="Calibri"/>
                <a:ea typeface="Calibri" panose="020F0502020204030204"/>
                <a:cs typeface="Calibri"/>
              </a:rPr>
              <a:t>Izvajalec lahko izdela tudi kartice, s katerimi pojasni, kaj ga je motiviralo k temu, da je postal izvajalec opolnomočenja </a:t>
            </a:r>
          </a:p>
        </p:txBody>
      </p:sp>
      <p:sp>
        <p:nvSpPr>
          <p:cNvPr id="17" name="Textfeld 16">
            <a:extLst>
              <a:ext uri="{FF2B5EF4-FFF2-40B4-BE49-F238E27FC236}">
                <a16:creationId xmlns:a16="http://schemas.microsoft.com/office/drawing/2014/main" xmlns="" id="{DAB6E4F1-E23D-7CA2-6406-73ADBDB6F0E5}"/>
              </a:ext>
            </a:extLst>
          </p:cNvPr>
          <p:cNvSpPr txBox="1"/>
          <p:nvPr/>
        </p:nvSpPr>
        <p:spPr>
          <a:xfrm>
            <a:off x="12039600" y="1115968"/>
            <a:ext cx="5533818" cy="1631216"/>
          </a:xfrm>
          <a:prstGeom prst="rect">
            <a:avLst/>
          </a:prstGeom>
          <a:noFill/>
        </p:spPr>
        <p:txBody>
          <a:bodyPr wrap="square" rtlCol="0">
            <a:spAutoFit/>
          </a:bodyPr>
          <a:lstStyle/>
          <a:p>
            <a:r>
              <a:rPr lang="sl" sz="2000" b="0" i="0" strike="noStrike" cap="none" spc="0" baseline="0" dirty="0">
                <a:solidFill>
                  <a:srgbClr val="FF0000"/>
                </a:solidFill>
                <a:effectLst/>
                <a:latin typeface="Calibri"/>
                <a:ea typeface="Calibri" panose="020F0502020204030204"/>
                <a:cs typeface="Calibri"/>
              </a:rPr>
              <a:t>Prepričajte se, da ustvarite varen prostor </a:t>
            </a:r>
            <a:r>
              <a:rPr lang="sl" sz="2000" b="0" i="0" strike="noStrike" cap="none" spc="0" baseline="0" dirty="0" smtClean="0">
                <a:solidFill>
                  <a:srgbClr val="FF0000"/>
                </a:solidFill>
                <a:effectLst/>
                <a:latin typeface="Calibri"/>
                <a:ea typeface="Calibri" panose="020F0502020204030204"/>
                <a:cs typeface="Calibri"/>
              </a:rPr>
              <a:t>za </a:t>
            </a:r>
            <a:r>
              <a:rPr lang="sl" sz="2000" b="0" i="0" strike="noStrike" cap="none" spc="0" baseline="0" dirty="0">
                <a:solidFill>
                  <a:srgbClr val="FF0000"/>
                </a:solidFill>
                <a:effectLst/>
                <a:latin typeface="Calibri"/>
                <a:ea typeface="Calibri" panose="020F0502020204030204"/>
                <a:cs typeface="Calibri"/>
              </a:rPr>
              <a:t>osebe temnejše polti in pripadnike prvobitnih ljudstev temnejše polti ali ljudi drugačne polti (premislite tudi o tem, da najamete izvajalca, ki ustreza tem kriterijem)</a:t>
            </a:r>
          </a:p>
        </p:txBody>
      </p:sp>
      <p:sp>
        <p:nvSpPr>
          <p:cNvPr id="20" name="Textfeld 19">
            <a:extLst>
              <a:ext uri="{FF2B5EF4-FFF2-40B4-BE49-F238E27FC236}">
                <a16:creationId xmlns:a16="http://schemas.microsoft.com/office/drawing/2014/main" xmlns="" id="{B5220C12-EFE5-DC37-FBCB-62444BC903EB}"/>
              </a:ext>
            </a:extLst>
          </p:cNvPr>
          <p:cNvSpPr txBox="1"/>
          <p:nvPr/>
        </p:nvSpPr>
        <p:spPr>
          <a:xfrm>
            <a:off x="517730" y="9179132"/>
            <a:ext cx="11130173" cy="502920"/>
          </a:xfrm>
          <a:prstGeom prst="rect">
            <a:avLst/>
          </a:prstGeom>
          <a:noFill/>
        </p:spPr>
        <p:txBody>
          <a:bodyPr wrap="square">
            <a:spAutoFit/>
          </a:bodyPr>
          <a:lstStyle/>
          <a:p>
            <a:r>
              <a:rPr lang="sl" sz="900" b="0" i="0" strike="noStrike" cap="none" spc="0" baseline="0">
                <a:solidFill>
                  <a:srgbClr val="000000"/>
                </a:solidFill>
                <a:effectLst/>
                <a:latin typeface="Calibri"/>
                <a:ea typeface="Calibri" panose="020F0502020204030204"/>
                <a:cs typeface="Calibri"/>
              </a:rPr>
              <a:t>Halil Can 2013. Empowerment aus der People of Color-Perspektive Reflexionen und Empfehlungen zur Durchführung von Empowerment-Workshops gegen Rassismus, Senatsverwaltung für Integration, Arbeit und Soziales</a:t>
            </a:r>
            <a:r>
              <a:rPr sz="900"/>
              <a:t/>
            </a:r>
            <a:br>
              <a:rPr sz="900"/>
            </a:br>
            <a:r>
              <a:rPr lang="sl" sz="900" b="0" i="0" strike="noStrike" cap="none" spc="0" baseline="0">
                <a:solidFill>
                  <a:srgbClr val="000000"/>
                </a:solidFill>
                <a:effectLst/>
                <a:latin typeface="Calibri"/>
                <a:ea typeface="Calibri" panose="020F0502020204030204"/>
                <a:cs typeface="Calibri"/>
              </a:rPr>
              <a:t>Landesstelle für Gleichbehandlung – gegen Diskriminierung (LADS)</a:t>
            </a:r>
            <a:endParaRPr lang="de-DE" sz="900"/>
          </a:p>
          <a:p>
            <a:r>
              <a:rPr lang="sl" sz="900" b="0" i="0" strike="noStrike" cap="none" spc="0" baseline="0">
                <a:solidFill>
                  <a:srgbClr val="000000"/>
                </a:solidFill>
                <a:effectLst/>
                <a:latin typeface="Calibri"/>
                <a:ea typeface="Calibri" panose="020F0502020204030204"/>
                <a:cs typeface="Calibri"/>
              </a:rPr>
              <a:t>stran 18. </a:t>
            </a:r>
            <a:r>
              <a:rPr lang="sl" sz="900" b="0" i="0" strike="noStrike" cap="none" spc="0" baseline="0">
                <a:solidFill>
                  <a:srgbClr val="000000"/>
                </a:solidFill>
                <a:effectLst/>
                <a:latin typeface="Calibri"/>
                <a:ea typeface="Calibri" panose="020F0502020204030204"/>
                <a:cs typeface="Calibri"/>
                <a:hlinkClick r:id="rId10" history="0"/>
              </a:rPr>
              <a:t>https://www.eccar.info/sites/default/files/document/empowerment_webbroschuere_barrierefrei.pdf</a:t>
            </a:r>
            <a:r>
              <a:rPr lang="sl" sz="900" b="0" i="0" strike="noStrike" cap="none" spc="0" baseline="0">
                <a:solidFill>
                  <a:srgbClr val="000000"/>
                </a:solidFill>
                <a:effectLst/>
                <a:latin typeface="Calibri"/>
                <a:ea typeface="Calibri" panose="020F0502020204030204"/>
                <a:cs typeface="Calibri"/>
              </a:rPr>
              <a:t>. dostopano: 27. oktober 2022. </a:t>
            </a:r>
          </a:p>
        </p:txBody>
      </p:sp>
      <p:cxnSp>
        <p:nvCxnSpPr>
          <p:cNvPr id="14" name="Straight Connector 13">
            <a:extLst>
              <a:ext uri="{FF2B5EF4-FFF2-40B4-BE49-F238E27FC236}">
                <a16:creationId xmlns:a16="http://schemas.microsoft.com/office/drawing/2014/main" xmlns="" id="{AF9ABC21-E91A-73AD-6D5E-B5B262F4680E}"/>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27FA68E7-3847-1F66-7607-5FFCD845EE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22286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7670" y="384678"/>
            <a:ext cx="13482129" cy="855243"/>
          </a:xfrm>
          <a:prstGeom prst="rect">
            <a:avLst/>
          </a:prstGeom>
        </p:spPr>
        <p:txBody>
          <a:bodyPr wrap="square" lIns="0" tIns="0" rIns="0" bIns="0" rtlCol="0" anchor="t">
            <a:spAutoFit/>
          </a:bodyPr>
          <a:lstStyle/>
          <a:p>
            <a:pPr>
              <a:lnSpc>
                <a:spcPts val="3190"/>
              </a:lnSpc>
            </a:pPr>
            <a:r>
              <a:rPr lang="sl" sz="4000" b="0" i="0" strike="noStrike" cap="none" spc="0" baseline="0">
                <a:solidFill>
                  <a:srgbClr val="0C45A6"/>
                </a:solidFill>
                <a:effectLst/>
                <a:latin typeface="Calibri"/>
                <a:ea typeface="Calibri" panose="020F0502020204030204"/>
                <a:cs typeface="Calibri"/>
              </a:rPr>
              <a:t>METODA: Biografsko delo </a:t>
            </a:r>
          </a:p>
          <a:p>
            <a:pPr>
              <a:lnSpc>
                <a:spcPts val="3190"/>
              </a:lnSpc>
            </a:pPr>
            <a:r>
              <a:rPr lang="sl" sz="4000" b="0" i="0" strike="noStrike" cap="none" spc="0" baseline="0">
                <a:solidFill>
                  <a:srgbClr val="0C45A6"/>
                </a:solidFill>
                <a:effectLst/>
                <a:latin typeface="Calibri"/>
                <a:ea typeface="Calibri" panose="020F0502020204030204"/>
                <a:cs typeface="Calibri"/>
              </a:rPr>
              <a:t>(Delavnica opolnomočenja za ženske drugačne polti)</a:t>
            </a:r>
          </a:p>
        </p:txBody>
      </p:sp>
      <p:sp>
        <p:nvSpPr>
          <p:cNvPr id="3" name="TextBox 3"/>
          <p:cNvSpPr txBox="1"/>
          <p:nvPr/>
        </p:nvSpPr>
        <p:spPr>
          <a:xfrm>
            <a:off x="1187393" y="2333758"/>
            <a:ext cx="2638689" cy="234239"/>
          </a:xfrm>
          <a:prstGeom prst="rect">
            <a:avLst/>
          </a:prstGeom>
        </p:spPr>
        <p:txBody>
          <a:bodyPr wrap="square" lIns="0" tIns="0" rIns="0" bIns="0" rtlCol="0" anchor="t">
            <a:spAutoFit/>
          </a:bodyPr>
          <a:lstStyle/>
          <a:p>
            <a:pPr algn="ctr">
              <a:lnSpc>
                <a:spcPts val="1620"/>
              </a:lnSpc>
              <a:spcBef>
                <a:spcPct val="0"/>
              </a:spcBef>
            </a:pPr>
            <a:r>
              <a:rPr lang="sl" sz="2200" b="0" i="0" strike="noStrike" cap="none" spc="0" baseline="0" dirty="0">
                <a:solidFill>
                  <a:srgbClr val="000000"/>
                </a:solidFill>
                <a:effectLst/>
                <a:latin typeface="Calibri"/>
                <a:ea typeface="Calibri" panose="020F0502020204030204"/>
                <a:cs typeface="Calibri"/>
              </a:rPr>
              <a:t>3–15 oseb </a:t>
            </a:r>
          </a:p>
        </p:txBody>
      </p:sp>
      <p:sp>
        <p:nvSpPr>
          <p:cNvPr id="4" name="TextBox 4"/>
          <p:cNvSpPr txBox="1"/>
          <p:nvPr/>
        </p:nvSpPr>
        <p:spPr>
          <a:xfrm>
            <a:off x="3573035" y="4729512"/>
            <a:ext cx="68264" cy="270915"/>
          </a:xfrm>
          <a:prstGeom prst="rect">
            <a:avLst/>
          </a:prstGeom>
        </p:spPr>
        <p:txBody>
          <a:bodyPr lIns="0" tIns="0" rIns="0" bIns="0" rtlCol="0" anchor="t">
            <a:spAutoFit/>
          </a:bodyPr>
          <a:lstStyle/>
          <a:p>
            <a:pPr algn="ctr">
              <a:lnSpc>
                <a:spcPts val="2153"/>
              </a:lnSpc>
              <a:spcBef>
                <a:spcPct val="0"/>
              </a:spcBef>
            </a:pPr>
            <a:r>
              <a:rPr lang="en-US" sz="1994">
                <a:solidFill>
                  <a:srgbClr val="000000"/>
                </a:solidFill>
                <a:latin typeface="Montserrat Bold"/>
              </a:rPr>
              <a:t> </a:t>
            </a:r>
          </a:p>
        </p:txBody>
      </p:sp>
      <p:sp>
        <p:nvSpPr>
          <p:cNvPr id="5" name="TextBox 5"/>
          <p:cNvSpPr txBox="1"/>
          <p:nvPr/>
        </p:nvSpPr>
        <p:spPr>
          <a:xfrm>
            <a:off x="1552782" y="3041705"/>
            <a:ext cx="5854704" cy="335280"/>
          </a:xfrm>
          <a:prstGeom prst="rect">
            <a:avLst/>
          </a:prstGeom>
        </p:spPr>
        <p:txBody>
          <a:bodyPr lIns="0" tIns="0" rIns="0" bIns="0" rtlCol="0" anchor="t">
            <a:spAutoFit/>
          </a:bodyPr>
          <a:lstStyle/>
          <a:p>
            <a:pPr>
              <a:spcBef>
                <a:spcPct val="0"/>
              </a:spcBef>
            </a:pPr>
            <a:r>
              <a:rPr lang="sl" sz="2200" b="0" i="0" strike="noStrike" cap="none" spc="0" baseline="0" dirty="0">
                <a:solidFill>
                  <a:srgbClr val="000000"/>
                </a:solidFill>
                <a:effectLst/>
                <a:latin typeface="Calibri"/>
                <a:ea typeface="Calibri" panose="020F0502020204030204"/>
                <a:cs typeface="Calibri"/>
              </a:rPr>
              <a:t>3–6 ur (odvisno od zmogljivosti) </a:t>
            </a:r>
          </a:p>
        </p:txBody>
      </p:sp>
      <p:sp>
        <p:nvSpPr>
          <p:cNvPr id="6" name="TextBox 6"/>
          <p:cNvSpPr txBox="1"/>
          <p:nvPr/>
        </p:nvSpPr>
        <p:spPr>
          <a:xfrm>
            <a:off x="1552782" y="4003314"/>
            <a:ext cx="5000525" cy="2346960"/>
          </a:xfrm>
          <a:prstGeom prst="rect">
            <a:avLst/>
          </a:prstGeom>
        </p:spPr>
        <p:txBody>
          <a:bodyPr lIns="0" tIns="0" rIns="0" bIns="0" rtlCol="0" anchor="t">
            <a:spAutoFit/>
          </a:bodyPr>
          <a:lstStyle/>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Spoznavanje izkušenj drugih in učenje iz njih</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Izmenjava izkušenj o diskriminaciji (npr. rasizem, seksizem)</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Razumevanje identitetnih bojev v razmerju do lastne identitete</a:t>
            </a:r>
          </a:p>
          <a:p>
            <a:pPr marL="323850" lvl="1" indent="-161925">
              <a:buFont typeface="Arial"/>
              <a:buChar char="•"/>
            </a:pPr>
            <a:r>
              <a:rPr lang="sl" sz="2200" b="0" i="0" strike="noStrike" cap="none" spc="0" baseline="0">
                <a:solidFill>
                  <a:srgbClr val="000000"/>
                </a:solidFill>
                <a:effectLst/>
                <a:latin typeface="Calibri"/>
                <a:ea typeface="Calibri" panose="020F0502020204030204"/>
                <a:cs typeface="Calibri"/>
              </a:rPr>
              <a:t>Samozaposlitev </a:t>
            </a:r>
          </a:p>
        </p:txBody>
      </p:sp>
      <p:sp>
        <p:nvSpPr>
          <p:cNvPr id="7" name="TextBox 7"/>
          <p:cNvSpPr txBox="1"/>
          <p:nvPr/>
        </p:nvSpPr>
        <p:spPr>
          <a:xfrm>
            <a:off x="1552782" y="7394059"/>
            <a:ext cx="5281829" cy="335280"/>
          </a:xfrm>
          <a:prstGeom prst="rect">
            <a:avLst/>
          </a:prstGeom>
        </p:spPr>
        <p:txBody>
          <a:bodyPr lIns="0" tIns="0" rIns="0" bIns="0" rtlCol="0" anchor="t">
            <a:spAutoFit/>
          </a:bodyPr>
          <a:lstStyle/>
          <a:p>
            <a:pPr>
              <a:spcBef>
                <a:spcPct val="0"/>
              </a:spcBef>
            </a:pPr>
            <a:r>
              <a:rPr lang="sl" sz="2200" b="0" i="0" strike="noStrike" cap="none" spc="0" baseline="0">
                <a:solidFill>
                  <a:srgbClr val="000000"/>
                </a:solidFill>
                <a:effectLst/>
                <a:latin typeface="Calibri"/>
                <a:ea typeface="Calibri" panose="020F0502020204030204"/>
                <a:cs typeface="Calibri"/>
              </a:rPr>
              <a:t>Papir in pisala</a:t>
            </a:r>
          </a:p>
        </p:txBody>
      </p:sp>
      <p:sp>
        <p:nvSpPr>
          <p:cNvPr id="8" name="TextBox 8"/>
          <p:cNvSpPr txBox="1"/>
          <p:nvPr/>
        </p:nvSpPr>
        <p:spPr>
          <a:xfrm>
            <a:off x="8229600" y="2387783"/>
            <a:ext cx="4545722" cy="350122"/>
          </a:xfrm>
          <a:prstGeom prst="rect">
            <a:avLst/>
          </a:prstGeom>
        </p:spPr>
        <p:txBody>
          <a:bodyPr wrap="square" lIns="0" tIns="0" rIns="0" bIns="0" rtlCol="0" anchor="t">
            <a:spAutoFit/>
          </a:bodyPr>
          <a:lstStyle/>
          <a:p>
            <a:pPr algn="ctr">
              <a:lnSpc>
                <a:spcPts val="2691"/>
              </a:lnSpc>
              <a:spcBef>
                <a:spcPct val="0"/>
              </a:spcBef>
            </a:pPr>
            <a:r>
              <a:rPr lang="sl" sz="2492" b="0" i="0" strike="noStrike" cap="none" spc="0" baseline="0">
                <a:solidFill>
                  <a:srgbClr val="000000"/>
                </a:solidFill>
                <a:effectLst/>
                <a:latin typeface="Calibri"/>
                <a:ea typeface="Calibri" panose="020F0502020204030204"/>
                <a:cs typeface="Calibri"/>
              </a:rPr>
              <a:t>Opis metode:</a:t>
            </a:r>
          </a:p>
        </p:txBody>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1065" y="2125970"/>
            <a:ext cx="644826" cy="394956"/>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6157" y="3125532"/>
            <a:ext cx="581467" cy="58146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1065" y="4569994"/>
            <a:ext cx="711653" cy="57192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60241" y="7206275"/>
            <a:ext cx="499885" cy="714122"/>
          </a:xfrm>
          <a:prstGeom prst="rect">
            <a:avLst/>
          </a:prstGeom>
        </p:spPr>
      </p:pic>
      <p:sp>
        <p:nvSpPr>
          <p:cNvPr id="17" name="Textfeld 16">
            <a:extLst>
              <a:ext uri="{FF2B5EF4-FFF2-40B4-BE49-F238E27FC236}">
                <a16:creationId xmlns:a16="http://schemas.microsoft.com/office/drawing/2014/main" xmlns="" id="{DAB6E4F1-E23D-7CA2-6406-73ADBDB6F0E5}"/>
              </a:ext>
            </a:extLst>
          </p:cNvPr>
          <p:cNvSpPr txBox="1"/>
          <p:nvPr/>
        </p:nvSpPr>
        <p:spPr>
          <a:xfrm>
            <a:off x="12174181" y="654005"/>
            <a:ext cx="5346148" cy="1631216"/>
          </a:xfrm>
          <a:prstGeom prst="rect">
            <a:avLst/>
          </a:prstGeom>
          <a:noFill/>
        </p:spPr>
        <p:txBody>
          <a:bodyPr wrap="square" rtlCol="0">
            <a:spAutoFit/>
          </a:bodyPr>
          <a:lstStyle/>
          <a:p>
            <a:r>
              <a:rPr lang="sl" sz="2000" b="0" i="0" strike="noStrike" cap="none" spc="0" baseline="0" dirty="0">
                <a:solidFill>
                  <a:srgbClr val="FF0000"/>
                </a:solidFill>
                <a:effectLst/>
                <a:latin typeface="Calibri"/>
                <a:ea typeface="Calibri" panose="020F0502020204030204"/>
                <a:cs typeface="Calibri"/>
              </a:rPr>
              <a:t>Prepričajte se, da </a:t>
            </a:r>
            <a:r>
              <a:rPr lang="sl" sz="2000" b="0" i="0" strike="noStrike" cap="none" spc="0" baseline="0" dirty="0" smtClean="0">
                <a:solidFill>
                  <a:srgbClr val="FF0000"/>
                </a:solidFill>
                <a:effectLst/>
                <a:latin typeface="Calibri"/>
                <a:ea typeface="Calibri" panose="020F0502020204030204"/>
                <a:cs typeface="Calibri"/>
              </a:rPr>
              <a:t>ustvarjate </a:t>
            </a:r>
            <a:r>
              <a:rPr lang="sl" sz="2000" b="0" i="0" strike="noStrike" cap="none" spc="0" baseline="0" dirty="0">
                <a:solidFill>
                  <a:srgbClr val="FF0000"/>
                </a:solidFill>
                <a:effectLst/>
                <a:latin typeface="Calibri"/>
                <a:ea typeface="Calibri" panose="020F0502020204030204"/>
                <a:cs typeface="Calibri"/>
              </a:rPr>
              <a:t>varen </a:t>
            </a:r>
            <a:r>
              <a:rPr lang="sl" sz="2000" b="0" i="0" strike="noStrike" cap="none" spc="0" baseline="0" dirty="0" smtClean="0">
                <a:solidFill>
                  <a:srgbClr val="FF0000"/>
                </a:solidFill>
                <a:effectLst/>
                <a:latin typeface="Calibri"/>
                <a:ea typeface="Calibri" panose="020F0502020204030204"/>
                <a:cs typeface="Calibri"/>
              </a:rPr>
              <a:t>prostor</a:t>
            </a:r>
            <a:r>
              <a:rPr lang="sl" sz="2000" b="0" i="0" strike="noStrike" cap="none" spc="0" dirty="0" smtClean="0">
                <a:solidFill>
                  <a:srgbClr val="FF0000"/>
                </a:solidFill>
                <a:effectLst/>
                <a:latin typeface="Calibri"/>
                <a:ea typeface="Calibri" panose="020F0502020204030204"/>
                <a:cs typeface="Calibri"/>
              </a:rPr>
              <a:t> </a:t>
            </a:r>
            <a:r>
              <a:rPr lang="sl-SI" sz="2000" b="0" i="0" strike="noStrike" cap="none" spc="0" baseline="0" dirty="0" smtClean="0">
                <a:solidFill>
                  <a:srgbClr val="FF0000"/>
                </a:solidFill>
                <a:effectLst/>
                <a:latin typeface="Calibri"/>
                <a:ea typeface="Calibri" panose="020F0502020204030204"/>
                <a:cs typeface="Calibri"/>
              </a:rPr>
              <a:t>za </a:t>
            </a:r>
            <a:r>
              <a:rPr lang="sl-SI" sz="2000" b="0" i="0" strike="noStrike" cap="none" spc="0" baseline="0" dirty="0">
                <a:solidFill>
                  <a:srgbClr val="FF0000"/>
                </a:solidFill>
                <a:effectLst/>
                <a:latin typeface="Calibri"/>
                <a:ea typeface="Calibri" panose="020F0502020204030204"/>
                <a:cs typeface="Calibri"/>
              </a:rPr>
              <a:t>osebe temnejše polti in pripadnike prvobitnih ljudstev temnejše polti </a:t>
            </a:r>
            <a:r>
              <a:rPr lang="sl" sz="2000" b="0" i="0" strike="noStrike" cap="none" spc="0" baseline="0" dirty="0">
                <a:solidFill>
                  <a:srgbClr val="FF0000"/>
                </a:solidFill>
                <a:effectLst/>
                <a:latin typeface="Calibri"/>
                <a:ea typeface="Calibri" panose="020F0502020204030204"/>
                <a:cs typeface="Calibri"/>
              </a:rPr>
              <a:t>ali ljudi drugačne polti (premislite tudi o tem, da najamete izvajalko, ki ustreza tem kriterijem</a:t>
            </a:r>
            <a:r>
              <a:rPr lang="sl" sz="2000" b="0" i="0" strike="noStrike" cap="none" spc="0" baseline="0" dirty="0" smtClean="0">
                <a:solidFill>
                  <a:srgbClr val="FF0000"/>
                </a:solidFill>
                <a:effectLst/>
                <a:latin typeface="Calibri"/>
                <a:ea typeface="Calibri" panose="020F0502020204030204"/>
                <a:cs typeface="Calibri"/>
              </a:rPr>
              <a:t>).</a:t>
            </a:r>
            <a:endParaRPr lang="sl" sz="2000" b="0" i="0" strike="noStrike" cap="none" spc="0" baseline="0" dirty="0">
              <a:solidFill>
                <a:srgbClr val="FF0000"/>
              </a:solidFill>
              <a:effectLst/>
              <a:latin typeface="Calibri"/>
              <a:ea typeface="Calibri" panose="020F0502020204030204"/>
              <a:cs typeface="Calibri"/>
            </a:endParaRPr>
          </a:p>
        </p:txBody>
      </p:sp>
      <p:sp>
        <p:nvSpPr>
          <p:cNvPr id="15" name="Textfeld 14">
            <a:extLst>
              <a:ext uri="{FF2B5EF4-FFF2-40B4-BE49-F238E27FC236}">
                <a16:creationId xmlns:a16="http://schemas.microsoft.com/office/drawing/2014/main" xmlns="" id="{D5DEE0FD-D6A3-313C-44C2-66448BD1E610}"/>
              </a:ext>
            </a:extLst>
          </p:cNvPr>
          <p:cNvSpPr txBox="1"/>
          <p:nvPr/>
        </p:nvSpPr>
        <p:spPr>
          <a:xfrm>
            <a:off x="8774609" y="2710623"/>
            <a:ext cx="9154160" cy="5882640"/>
          </a:xfrm>
          <a:prstGeom prst="rect">
            <a:avLst/>
          </a:prstGeom>
          <a:noFill/>
        </p:spPr>
        <p:txBody>
          <a:bodyPr wrap="square">
            <a:spAutoFit/>
          </a:bodyPr>
          <a:lstStyle/>
          <a:p>
            <a:r>
              <a:rPr lang="sl" sz="2000" b="0" i="0" strike="noStrike" cap="none" spc="0" baseline="0" dirty="0">
                <a:solidFill>
                  <a:srgbClr val="000000"/>
                </a:solidFill>
                <a:effectLst/>
                <a:latin typeface="Calibri"/>
                <a:ea typeface="Calibri" panose="020F0502020204030204"/>
                <a:cs typeface="Calibri"/>
              </a:rPr>
              <a:t>Biografsko delo je razdeljeno na dva dela:</a:t>
            </a:r>
          </a:p>
          <a:p>
            <a:endParaRPr lang="en-GB" sz="2000" dirty="0"/>
          </a:p>
          <a:p>
            <a:r>
              <a:rPr lang="sl" sz="2000" b="0" i="0" strike="noStrike" cap="none" spc="0" baseline="0" dirty="0">
                <a:solidFill>
                  <a:srgbClr val="000000"/>
                </a:solidFill>
                <a:effectLst/>
                <a:latin typeface="Calibri"/>
                <a:ea typeface="Calibri" panose="020F0502020204030204"/>
                <a:cs typeface="Calibri"/>
              </a:rPr>
              <a:t>1. del: življenjska črta</a:t>
            </a:r>
          </a:p>
          <a:p>
            <a:r>
              <a:rPr lang="sl" sz="2000" b="0" i="0" strike="noStrike" cap="none" spc="0" baseline="0" dirty="0">
                <a:solidFill>
                  <a:srgbClr val="000000"/>
                </a:solidFill>
                <a:effectLst/>
                <a:latin typeface="Calibri"/>
                <a:ea typeface="Calibri" panose="020F0502020204030204"/>
                <a:cs typeface="Calibri"/>
              </a:rPr>
              <a:t>Vsak udeleženec naj najprej v samostojnem delu obnovi svojo življenjsko črto in z ilustracijo ali družinskimi fotografijami upodobi tri življenjska obdobja. V naslednjem koraku je treba v skupini predstaviti biografska pričevanja, torej risbe, grafike, fotografije, datume. </a:t>
            </a:r>
          </a:p>
          <a:p>
            <a:endParaRPr lang="en-GB" sz="2000" dirty="0"/>
          </a:p>
          <a:p>
            <a:r>
              <a:rPr lang="sl" sz="2000" b="0" i="0" strike="noStrike" cap="none" spc="0" baseline="0" dirty="0">
                <a:solidFill>
                  <a:srgbClr val="000000"/>
                </a:solidFill>
                <a:effectLst/>
                <a:latin typeface="Calibri"/>
                <a:ea typeface="Calibri" panose="020F0502020204030204"/>
                <a:cs typeface="Calibri"/>
              </a:rPr>
              <a:t>2. del: model stopenj na poenostavljen način opisuje procese pogajanja o identiteti </a:t>
            </a:r>
          </a:p>
          <a:p>
            <a:r>
              <a:rPr lang="sl" sz="2000" b="0" i="0" strike="noStrike" cap="none" spc="0" baseline="0" dirty="0">
                <a:solidFill>
                  <a:srgbClr val="000000"/>
                </a:solidFill>
                <a:effectLst/>
                <a:latin typeface="Calibri"/>
                <a:ea typeface="Calibri" panose="020F0502020204030204"/>
                <a:cs typeface="Calibri"/>
              </a:rPr>
              <a:t>1. belo usmerjena faza; 2. faza soočenja; 3. faza integracije/faza razpada/potopitev – vznik; 4. faza integracije; 5. samoodločba/konkretna akcija. Fazni model opisuje konfliktni proces pogajanj o identiteti </a:t>
            </a:r>
            <a:r>
              <a:rPr lang="sl-SI" sz="2000" b="0" i="0" strike="noStrike" cap="none" spc="0" baseline="0" dirty="0">
                <a:solidFill>
                  <a:srgbClr val="000000"/>
                </a:solidFill>
                <a:effectLst/>
                <a:latin typeface="Calibri"/>
                <a:ea typeface="Calibri" panose="020F0502020204030204"/>
                <a:cs typeface="Calibri"/>
              </a:rPr>
              <a:t>oseb temnejše polti </a:t>
            </a:r>
            <a:r>
              <a:rPr lang="sl" sz="2000" b="0" i="0" strike="noStrike" cap="none" spc="0" baseline="0" dirty="0">
                <a:solidFill>
                  <a:srgbClr val="000000"/>
                </a:solidFill>
                <a:effectLst/>
                <a:latin typeface="Calibri"/>
                <a:ea typeface="Calibri" panose="020F0502020204030204"/>
                <a:cs typeface="Calibri"/>
              </a:rPr>
              <a:t> (lahko se uporablja tudi kot metoda za ljudi drugačne polti), ki se v vsakdanjem življenju soočajo z rasizmom. Različne stopnje niso namenjene opisovanju linearnega procesa, temveč bi morale vizualizirati boj v procesu identitete, da bi premislili o lastni situaciji. To je mišljeno kot vaja za prikaz procesa od pripisovanja do samopripisovanja. Hkrati naj bi med udeleženci ustvarila zavest o samoopolnomočenju in kolektivni solidarnosti.</a:t>
            </a:r>
            <a:endParaRPr lang="en-GB" sz="2000" dirty="0"/>
          </a:p>
          <a:p>
            <a:endParaRPr lang="en-GB" sz="2000" dirty="0"/>
          </a:p>
          <a:p>
            <a:endParaRPr lang="en-GB" sz="2000" dirty="0"/>
          </a:p>
        </p:txBody>
      </p:sp>
      <p:sp>
        <p:nvSpPr>
          <p:cNvPr id="20" name="Textfeld 19">
            <a:extLst>
              <a:ext uri="{FF2B5EF4-FFF2-40B4-BE49-F238E27FC236}">
                <a16:creationId xmlns:a16="http://schemas.microsoft.com/office/drawing/2014/main" xmlns="" id="{8777B24E-DBE6-C098-5582-479756764BD4}"/>
              </a:ext>
            </a:extLst>
          </p:cNvPr>
          <p:cNvSpPr txBox="1"/>
          <p:nvPr/>
        </p:nvSpPr>
        <p:spPr>
          <a:xfrm>
            <a:off x="893326" y="9138382"/>
            <a:ext cx="7173616" cy="640080"/>
          </a:xfrm>
          <a:prstGeom prst="rect">
            <a:avLst/>
          </a:prstGeom>
          <a:noFill/>
        </p:spPr>
        <p:txBody>
          <a:bodyPr wrap="square">
            <a:spAutoFit/>
          </a:bodyPr>
          <a:lstStyle/>
          <a:p>
            <a:r>
              <a:rPr lang="sl" sz="900" b="0" i="0" strike="noStrike" cap="none" spc="0" baseline="0" dirty="0">
                <a:solidFill>
                  <a:srgbClr val="000000"/>
                </a:solidFill>
                <a:effectLst/>
                <a:latin typeface="Calibri"/>
                <a:ea typeface="Calibri" panose="020F0502020204030204"/>
                <a:cs typeface="Calibri"/>
              </a:rPr>
              <a:t>Halil Can 2013. Empowerment aus der People of Color-Perspektive Reflexionen und Empfehlungen zur Durchführung von Empowerment-Workshops gegen Rassismus, Senatsverwaltung für Integration, Arbeit und Soziales</a:t>
            </a:r>
            <a:r>
              <a:rPr sz="900" dirty="0"/>
              <a:t/>
            </a:r>
            <a:br>
              <a:rPr sz="900" dirty="0"/>
            </a:br>
            <a:r>
              <a:rPr lang="sl" sz="900" b="0" i="0" strike="noStrike" cap="none" spc="0" baseline="0" dirty="0">
                <a:solidFill>
                  <a:srgbClr val="000000"/>
                </a:solidFill>
                <a:effectLst/>
                <a:latin typeface="Calibri"/>
                <a:ea typeface="Calibri" panose="020F0502020204030204"/>
                <a:cs typeface="Calibri"/>
              </a:rPr>
              <a:t>Landesstelle für Gleichbehandlung – gegen Diskriminierung (LADS)</a:t>
            </a:r>
            <a:endParaRPr lang="de-DE" sz="900" dirty="0"/>
          </a:p>
          <a:p>
            <a:r>
              <a:rPr lang="sl" sz="900" b="0" i="0" strike="noStrike" cap="none" spc="0" baseline="0" dirty="0">
                <a:solidFill>
                  <a:srgbClr val="000000"/>
                </a:solidFill>
                <a:effectLst/>
                <a:latin typeface="Calibri"/>
                <a:ea typeface="Calibri" panose="020F0502020204030204"/>
                <a:cs typeface="Calibri"/>
              </a:rPr>
              <a:t>stran 19. </a:t>
            </a:r>
            <a:r>
              <a:rPr lang="sl" sz="900" b="0" i="0" strike="noStrike" cap="none" spc="0" baseline="0" dirty="0">
                <a:solidFill>
                  <a:srgbClr val="000000"/>
                </a:solidFill>
                <a:effectLst/>
                <a:latin typeface="Calibri"/>
                <a:ea typeface="Calibri" panose="020F0502020204030204"/>
                <a:cs typeface="Calibri"/>
                <a:hlinkClick r:id="rId11" history="0"/>
              </a:rPr>
              <a:t>https://www.eccar.info/sites/default/files/document/empowerment_webbroschuere_barrierefrei.pdf</a:t>
            </a:r>
            <a:r>
              <a:rPr lang="sl" sz="900" b="0" i="0" strike="noStrike" cap="none" spc="0" baseline="0" dirty="0">
                <a:solidFill>
                  <a:srgbClr val="000000"/>
                </a:solidFill>
                <a:effectLst/>
                <a:latin typeface="Calibri"/>
                <a:ea typeface="Calibri" panose="020F0502020204030204"/>
                <a:cs typeface="Calibri"/>
              </a:rPr>
              <a:t>, dostopano: 27. oktober 2022. </a:t>
            </a:r>
          </a:p>
        </p:txBody>
      </p:sp>
      <p:cxnSp>
        <p:nvCxnSpPr>
          <p:cNvPr id="14" name="Straight Connector 13">
            <a:extLst>
              <a:ext uri="{FF2B5EF4-FFF2-40B4-BE49-F238E27FC236}">
                <a16:creationId xmlns:a16="http://schemas.microsoft.com/office/drawing/2014/main" xmlns="" id="{29E09436-D500-771C-AFE8-993D82A7B9F8}"/>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F8F45EC9-6F7D-E443-E595-90F7D71B7A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extLst>
      <p:ext uri="{BB962C8B-B14F-4D97-AF65-F5344CB8AC3E}">
        <p14:creationId xmlns:p14="http://schemas.microsoft.com/office/powerpoint/2010/main" val="27794588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41034"/>
            <a:ext cx="13857838" cy="6329516"/>
            <a:chOff x="0" y="89599"/>
            <a:chExt cx="18477119" cy="8439355"/>
          </a:xfrm>
        </p:grpSpPr>
        <p:sp>
          <p:nvSpPr>
            <p:cNvPr id="3" name="TextBox 3"/>
            <p:cNvSpPr txBox="1"/>
            <p:nvPr/>
          </p:nvSpPr>
          <p:spPr>
            <a:xfrm>
              <a:off x="0" y="89599"/>
              <a:ext cx="18477119" cy="1259001"/>
            </a:xfrm>
            <a:prstGeom prst="rect">
              <a:avLst/>
            </a:prstGeom>
          </p:spPr>
          <p:txBody>
            <a:bodyPr lIns="0" tIns="0" rIns="0" bIns="0" rtlCol="0" anchor="t">
              <a:spAutoFit/>
            </a:bodyPr>
            <a:lstStyle/>
            <a:p>
              <a:pPr algn="ctr">
                <a:lnSpc>
                  <a:spcPts val="7435"/>
                </a:lnSpc>
              </a:pPr>
              <a:r>
                <a:rPr lang="sl" sz="6196" b="0" i="0" strike="noStrike" cap="none" spc="0" baseline="0">
                  <a:solidFill>
                    <a:srgbClr val="0C45A6"/>
                  </a:solidFill>
                  <a:effectLst/>
                  <a:latin typeface="Calibri"/>
                  <a:ea typeface="Calibri" panose="020F0502020204030204"/>
                  <a:cs typeface="Calibri"/>
                </a:rPr>
                <a:t>KAJ JE DISKRIMINACIJA? (1)</a:t>
              </a:r>
            </a:p>
          </p:txBody>
        </p:sp>
        <p:sp>
          <p:nvSpPr>
            <p:cNvPr id="4" name="AutoShape 4"/>
            <p:cNvSpPr/>
            <p:nvPr/>
          </p:nvSpPr>
          <p:spPr>
            <a:xfrm>
              <a:off x="8716157" y="2365047"/>
              <a:ext cx="1044803" cy="144381"/>
            </a:xfrm>
            <a:prstGeom prst="rect">
              <a:avLst/>
            </a:prstGeom>
            <a:solidFill>
              <a:srgbClr val="0C45A6"/>
            </a:solidFill>
          </p:spPr>
          <p:txBody>
            <a:bodyPr/>
            <a:lstStyle/>
            <a:p>
              <a:endParaRPr/>
            </a:p>
          </p:txBody>
        </p:sp>
        <p:sp>
          <p:nvSpPr>
            <p:cNvPr id="5" name="TextBox 5"/>
            <p:cNvSpPr txBox="1"/>
            <p:nvPr/>
          </p:nvSpPr>
          <p:spPr>
            <a:xfrm>
              <a:off x="0" y="3467740"/>
              <a:ext cx="18477119" cy="5048019"/>
            </a:xfrm>
            <a:prstGeom prst="rect">
              <a:avLst/>
            </a:prstGeom>
          </p:spPr>
          <p:txBody>
            <a:bodyPr lIns="0" tIns="0" rIns="0" bIns="0" rtlCol="0" anchor="t">
              <a:spAutoFit/>
            </a:bodyPr>
            <a:lstStyle/>
            <a:p>
              <a:pPr>
                <a:lnSpc>
                  <a:spcPts val="3747"/>
                </a:lnSpc>
              </a:pPr>
              <a:r>
                <a:rPr lang="sl" sz="2498" b="0" i="0" strike="noStrike" cap="none" spc="0" baseline="0">
                  <a:solidFill>
                    <a:srgbClr val="16214B"/>
                  </a:solidFill>
                  <a:effectLst/>
                  <a:latin typeface="Calibri"/>
                  <a:ea typeface="Calibri" panose="020F0502020204030204"/>
                  <a:cs typeface="Calibri"/>
                </a:rPr>
                <a:t>Neenakopravna obravnava posameznika ali </a:t>
              </a:r>
            </a:p>
            <a:p>
              <a:pPr>
                <a:lnSpc>
                  <a:spcPts val="3747"/>
                </a:lnSpc>
              </a:pPr>
              <a:r>
                <a:rPr lang="sl" sz="2498" b="0" i="0" strike="noStrike" cap="none" spc="0" baseline="0">
                  <a:solidFill>
                    <a:srgbClr val="16214B"/>
                  </a:solidFill>
                  <a:effectLst/>
                  <a:latin typeface="Calibri"/>
                  <a:ea typeface="Calibri" panose="020F0502020204030204"/>
                  <a:cs typeface="Calibri"/>
                </a:rPr>
                <a:t>skupine ljudi na podlagi določenih lastnosti</a:t>
              </a:r>
            </a:p>
            <a:p>
              <a:pPr>
                <a:lnSpc>
                  <a:spcPts val="3747"/>
                </a:lnSpc>
              </a:pPr>
              <a:endParaRPr lang="en-US" sz="2498">
                <a:solidFill>
                  <a:srgbClr val="16214B"/>
                </a:solidFill>
              </a:endParaRPr>
            </a:p>
            <a:p>
              <a:pPr>
                <a:lnSpc>
                  <a:spcPts val="3747"/>
                </a:lnSpc>
              </a:pPr>
              <a:r>
                <a:rPr lang="sl" sz="2498" b="0" i="0" strike="noStrike" cap="none" spc="0" baseline="0">
                  <a:solidFill>
                    <a:srgbClr val="16214B"/>
                  </a:solidFill>
                  <a:effectLst/>
                  <a:latin typeface="Calibri"/>
                  <a:ea typeface="Calibri" panose="020F0502020204030204"/>
                  <a:cs typeface="Calibri"/>
                </a:rPr>
                <a:t>Do diskriminacije prihaja na različnih ravneh:</a:t>
              </a:r>
            </a:p>
            <a:p>
              <a:pPr marL="539367" lvl="1" indent="-269684">
                <a:lnSpc>
                  <a:spcPts val="3747"/>
                </a:lnSpc>
                <a:buFont typeface="Arial"/>
                <a:buChar char="•"/>
              </a:pPr>
              <a:r>
                <a:rPr lang="sl" sz="2498" b="0" i="0" strike="noStrike" cap="none" spc="0" baseline="0">
                  <a:solidFill>
                    <a:srgbClr val="16214B"/>
                  </a:solidFill>
                  <a:effectLst/>
                  <a:latin typeface="Calibri"/>
                  <a:ea typeface="Calibri" panose="020F0502020204030204"/>
                  <a:cs typeface="Calibri"/>
                </a:rPr>
                <a:t>posamični</a:t>
              </a:r>
            </a:p>
            <a:p>
              <a:pPr marL="539367" lvl="1" indent="-269684">
                <a:lnSpc>
                  <a:spcPts val="3747"/>
                </a:lnSpc>
                <a:buFont typeface="Arial"/>
                <a:buChar char="•"/>
              </a:pPr>
              <a:r>
                <a:rPr lang="sl" sz="2498" b="0" i="0" strike="noStrike" cap="none" spc="0" baseline="0">
                  <a:solidFill>
                    <a:srgbClr val="16214B"/>
                  </a:solidFill>
                  <a:effectLst/>
                  <a:latin typeface="Calibri"/>
                  <a:ea typeface="Calibri" panose="020F0502020204030204"/>
                  <a:cs typeface="Calibri"/>
                </a:rPr>
                <a:t>institucionalni</a:t>
              </a:r>
            </a:p>
            <a:p>
              <a:pPr marL="539367" lvl="1" indent="-269684">
                <a:lnSpc>
                  <a:spcPts val="3747"/>
                </a:lnSpc>
                <a:buFont typeface="Arial"/>
                <a:buChar char="•"/>
              </a:pPr>
              <a:r>
                <a:rPr lang="sl" sz="2498" b="0" i="0" strike="noStrike" cap="none" spc="0" baseline="0">
                  <a:solidFill>
                    <a:srgbClr val="16214B"/>
                  </a:solidFill>
                  <a:effectLst/>
                  <a:latin typeface="Calibri"/>
                  <a:ea typeface="Calibri" panose="020F0502020204030204"/>
                  <a:cs typeface="Calibri"/>
                </a:rPr>
                <a:t>strukturni</a:t>
              </a:r>
            </a:p>
            <a:p>
              <a:pPr marL="539367" lvl="1" indent="-269684">
                <a:lnSpc>
                  <a:spcPts val="3747"/>
                </a:lnSpc>
                <a:buFont typeface="Arial"/>
                <a:buChar char="•"/>
              </a:pPr>
              <a:r>
                <a:rPr lang="sl" sz="2498" b="0" i="0" strike="noStrike" cap="none" spc="0" baseline="0">
                  <a:solidFill>
                    <a:srgbClr val="16214B"/>
                  </a:solidFill>
                  <a:effectLst/>
                  <a:latin typeface="Calibri"/>
                  <a:ea typeface="Calibri" panose="020F0502020204030204"/>
                  <a:cs typeface="Calibri"/>
                </a:rPr>
                <a:t>diskurzivni</a:t>
              </a: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911301" y="4104450"/>
            <a:ext cx="4161618" cy="4114800"/>
          </a:xfrm>
          <a:prstGeom prst="rect">
            <a:avLst/>
          </a:prstGeom>
        </p:spPr>
      </p:pic>
      <p:sp>
        <p:nvSpPr>
          <p:cNvPr id="9" name="TextBox 9"/>
          <p:cNvSpPr txBox="1"/>
          <p:nvPr/>
        </p:nvSpPr>
        <p:spPr>
          <a:xfrm>
            <a:off x="1679311" y="8792882"/>
            <a:ext cx="8933679" cy="420163"/>
          </a:xfrm>
          <a:prstGeom prst="rect">
            <a:avLst/>
          </a:prstGeom>
        </p:spPr>
        <p:txBody>
          <a:bodyPr lIns="0" tIns="0" rIns="0" bIns="0" rtlCol="0" anchor="t">
            <a:spAutoFit/>
          </a:bodyPr>
          <a:lstStyle/>
          <a:p>
            <a:pPr>
              <a:lnSpc>
                <a:spcPts val="1680"/>
              </a:lnSpc>
            </a:pPr>
            <a:r>
              <a:rPr lang="sl" sz="1200" b="0" i="0" strike="noStrike" cap="none" spc="0" baseline="0" dirty="0">
                <a:solidFill>
                  <a:srgbClr val="000000"/>
                </a:solidFill>
                <a:effectLst/>
                <a:latin typeface="Canva Sans"/>
                <a:ea typeface="Canva Sans"/>
                <a:cs typeface="Canva Sans"/>
              </a:rPr>
              <a:t>Vir: Marcus Osei in Hartmut Reiners, ARIC-NRW e.V., Training series on anti-discrimination work for Bunsverband Bundesverband Netzwerke von Mirgant*innenorganisationen (NeMO)</a:t>
            </a:r>
          </a:p>
        </p:txBody>
      </p:sp>
      <p:cxnSp>
        <p:nvCxnSpPr>
          <p:cNvPr id="10" name="Straight Connector 9">
            <a:extLst>
              <a:ext uri="{FF2B5EF4-FFF2-40B4-BE49-F238E27FC236}">
                <a16:creationId xmlns:a16="http://schemas.microsoft.com/office/drawing/2014/main" xmlns="" id="{FBD01F02-9D55-482D-DEA3-4BF9792195AC}"/>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ECC670F0-15A5-5223-9916-B8CD8D33D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90600" y="3843797"/>
            <a:ext cx="13857838" cy="3310145"/>
          </a:xfrm>
          <a:prstGeom prst="rect">
            <a:avLst/>
          </a:prstGeom>
        </p:spPr>
        <p:txBody>
          <a:bodyPr lIns="0" tIns="0" rIns="0" bIns="0" rtlCol="0" anchor="t">
            <a:spAutoFit/>
          </a:bodyPr>
          <a:lstStyle/>
          <a:p>
            <a:pPr>
              <a:lnSpc>
                <a:spcPts val="3747"/>
              </a:lnSpc>
            </a:pPr>
            <a:r>
              <a:rPr lang="sl" sz="2498" b="0" i="0" strike="noStrike" cap="none" spc="0" baseline="0" dirty="0">
                <a:solidFill>
                  <a:srgbClr val="1F497D"/>
                </a:solidFill>
                <a:effectLst/>
                <a:latin typeface="Calibri"/>
                <a:ea typeface="Calibri" panose="020F0502020204030204"/>
                <a:cs typeface="Calibri"/>
              </a:rPr>
              <a:t>Socialna razmerja moči </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rasizem</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seksizem</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heteroseksizem (proti lezbijkam, gejem, trans osebam)</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ableizem (diskriminacija oseb s posebnimi potrebami)</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socialni status</a:t>
            </a:r>
          </a:p>
          <a:p>
            <a:pPr marL="539367" lvl="1" indent="-269684">
              <a:lnSpc>
                <a:spcPts val="3747"/>
              </a:lnSpc>
              <a:buFont typeface="Arial"/>
              <a:buChar char="•"/>
            </a:pPr>
            <a:r>
              <a:rPr lang="sl" sz="2498" b="0" i="0" strike="noStrike" cap="none" spc="0" baseline="0" dirty="0">
                <a:solidFill>
                  <a:srgbClr val="1F497D"/>
                </a:solidFill>
                <a:effectLst/>
                <a:latin typeface="Calibri"/>
                <a:ea typeface="Calibri" panose="020F0502020204030204"/>
                <a:cs typeface="Calibri"/>
              </a:rPr>
              <a:t>intersekcijska diskriminacija</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17887" y="6401085"/>
            <a:ext cx="3252225" cy="680011"/>
          </a:xfrm>
          <a:prstGeom prst="rect">
            <a:avLst/>
          </a:prstGeom>
        </p:spPr>
      </p:pic>
      <p:sp>
        <p:nvSpPr>
          <p:cNvPr id="9" name="TextBox 9"/>
          <p:cNvSpPr txBox="1"/>
          <p:nvPr/>
        </p:nvSpPr>
        <p:spPr>
          <a:xfrm>
            <a:off x="11670959" y="5491808"/>
            <a:ext cx="4254842" cy="897682"/>
          </a:xfrm>
          <a:prstGeom prst="rect">
            <a:avLst/>
          </a:prstGeom>
        </p:spPr>
        <p:txBody>
          <a:bodyPr wrap="square" lIns="0" tIns="0" rIns="0" bIns="0" rtlCol="0" anchor="t">
            <a:spAutoFit/>
          </a:bodyPr>
          <a:lstStyle/>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Oblika in </a:t>
            </a:r>
            <a:r>
              <a:rPr lang="sl" sz="2500" b="0" i="0" strike="noStrike" cap="none" spc="0" baseline="0" dirty="0" smtClean="0">
                <a:solidFill>
                  <a:srgbClr val="000000"/>
                </a:solidFill>
                <a:effectLst/>
                <a:latin typeface="Calibri"/>
                <a:ea typeface="Calibri" panose="020F0502020204030204"/>
                <a:cs typeface="Calibri"/>
              </a:rPr>
              <a:t>delovanje -</a:t>
            </a:r>
            <a:endParaRPr lang="en-US" sz="2500" dirty="0">
              <a:solidFill>
                <a:srgbClr val="000000"/>
              </a:solidFill>
            </a:endParaRP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vpliv na diskriminacijo!</a:t>
            </a:r>
            <a:endParaRPr lang="en-US" sz="2500" dirty="0">
              <a:solidFill>
                <a:srgbClr val="000000"/>
              </a:solidFill>
            </a:endParaRPr>
          </a:p>
        </p:txBody>
      </p:sp>
      <p:sp>
        <p:nvSpPr>
          <p:cNvPr id="10" name="TextBox 10"/>
          <p:cNvSpPr txBox="1"/>
          <p:nvPr/>
        </p:nvSpPr>
        <p:spPr>
          <a:xfrm>
            <a:off x="1099133" y="9149988"/>
            <a:ext cx="8933679" cy="420163"/>
          </a:xfrm>
          <a:prstGeom prst="rect">
            <a:avLst/>
          </a:prstGeom>
        </p:spPr>
        <p:txBody>
          <a:bodyPr lIns="0" tIns="0" rIns="0" bIns="0" rtlCol="0" anchor="t">
            <a:spAutoFit/>
          </a:bodyPr>
          <a:lstStyle/>
          <a:p>
            <a:pPr>
              <a:lnSpc>
                <a:spcPts val="1680"/>
              </a:lnSpc>
            </a:pPr>
            <a:r>
              <a:rPr lang="sl" sz="1200" b="0" i="0" strike="noStrike" cap="none" spc="0" baseline="0" dirty="0">
                <a:solidFill>
                  <a:srgbClr val="000000"/>
                </a:solidFill>
                <a:effectLst/>
                <a:latin typeface="Canva Sans"/>
                <a:ea typeface="Canva Sans"/>
                <a:cs typeface="Canva Sans"/>
              </a:rPr>
              <a:t>Vir: Marcus Osei in Hartmut Reiners, ARIC-NRW e.V., Training series on anti-discrimination work for Bunsverband Bundesverband Netzwerke von Mirgant*innenorganisationen (NeMO)</a:t>
            </a:r>
          </a:p>
        </p:txBody>
      </p:sp>
      <p:sp>
        <p:nvSpPr>
          <p:cNvPr id="11" name="TextBox 3">
            <a:extLst>
              <a:ext uri="{FF2B5EF4-FFF2-40B4-BE49-F238E27FC236}">
                <a16:creationId xmlns:a16="http://schemas.microsoft.com/office/drawing/2014/main" xmlns="" id="{D5FDE1A9-38E0-AD62-1CF3-FD17D9C54BB4}"/>
              </a:ext>
            </a:extLst>
          </p:cNvPr>
          <p:cNvSpPr txBox="1"/>
          <p:nvPr/>
        </p:nvSpPr>
        <p:spPr>
          <a:xfrm>
            <a:off x="1077362" y="1841034"/>
            <a:ext cx="13857838" cy="944251"/>
          </a:xfrm>
          <a:prstGeom prst="rect">
            <a:avLst/>
          </a:prstGeom>
        </p:spPr>
        <p:txBody>
          <a:bodyPr lIns="0" tIns="0" rIns="0" bIns="0" rtlCol="0" anchor="t">
            <a:spAutoFit/>
          </a:bodyPr>
          <a:lstStyle/>
          <a:p>
            <a:pPr algn="ctr">
              <a:lnSpc>
                <a:spcPts val="7435"/>
              </a:lnSpc>
            </a:pPr>
            <a:r>
              <a:rPr lang="sl" sz="6196" b="0" i="0" strike="noStrike" cap="none" spc="0" baseline="0">
                <a:solidFill>
                  <a:srgbClr val="0C45A6"/>
                </a:solidFill>
                <a:effectLst/>
                <a:latin typeface="Calibri"/>
                <a:ea typeface="Calibri" panose="020F0502020204030204"/>
                <a:cs typeface="Calibri"/>
              </a:rPr>
              <a:t>KAJ JE DISKRIMINACIJA? (2)</a:t>
            </a:r>
          </a:p>
        </p:txBody>
      </p:sp>
      <p:cxnSp>
        <p:nvCxnSpPr>
          <p:cNvPr id="2" name="Straight Connector 1">
            <a:extLst>
              <a:ext uri="{FF2B5EF4-FFF2-40B4-BE49-F238E27FC236}">
                <a16:creationId xmlns:a16="http://schemas.microsoft.com/office/drawing/2014/main" xmlns="" id="{F88D6EB7-6FED-84A4-993E-581DFB7721C7}"/>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664C5D76-8B98-48AC-0440-47695B2D5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86200" y="687234"/>
            <a:ext cx="9829800" cy="693169"/>
          </a:xfrm>
          <a:prstGeom prst="rect">
            <a:avLst/>
          </a:prstGeom>
        </p:spPr>
        <p:txBody>
          <a:bodyPr wrap="square" lIns="0" tIns="0" rIns="0" bIns="0" rtlCol="0" anchor="t">
            <a:spAutoFit/>
          </a:bodyPr>
          <a:lstStyle/>
          <a:p>
            <a:pPr algn="ctr">
              <a:lnSpc>
                <a:spcPts val="4899"/>
              </a:lnSpc>
            </a:pPr>
            <a:r>
              <a:rPr lang="sl" sz="6200" b="0" i="0" strike="noStrike" cap="none" spc="0" baseline="0">
                <a:solidFill>
                  <a:srgbClr val="0C45A6"/>
                </a:solidFill>
                <a:effectLst/>
                <a:latin typeface="Calibri"/>
                <a:ea typeface="Calibri" panose="020F0502020204030204"/>
                <a:cs typeface="Calibri"/>
              </a:rPr>
              <a:t>RASNA DISKRIMINACIJA </a:t>
            </a:r>
          </a:p>
        </p:txBody>
      </p:sp>
      <p:sp>
        <p:nvSpPr>
          <p:cNvPr id="6" name="TextBox 6"/>
          <p:cNvSpPr txBox="1"/>
          <p:nvPr/>
        </p:nvSpPr>
        <p:spPr>
          <a:xfrm>
            <a:off x="1028700" y="4273551"/>
            <a:ext cx="12153674" cy="874963"/>
          </a:xfrm>
          <a:prstGeom prst="rect">
            <a:avLst/>
          </a:prstGeom>
        </p:spPr>
        <p:txBody>
          <a:bodyPr lIns="0" tIns="0" rIns="0" bIns="0" rtlCol="0" anchor="t">
            <a:spAutoFit/>
          </a:bodyPr>
          <a:lstStyle/>
          <a:p>
            <a:pPr>
              <a:lnSpc>
                <a:spcPts val="3500"/>
              </a:lnSpc>
            </a:pPr>
            <a:r>
              <a:rPr lang="sl" sz="2500" b="0" i="0" strike="noStrike" cap="none" spc="0" baseline="0">
                <a:solidFill>
                  <a:srgbClr val="0C45A6"/>
                </a:solidFill>
                <a:effectLst/>
                <a:latin typeface="Calibri"/>
                <a:ea typeface="Calibri" panose="020F0502020204030204"/>
                <a:cs typeface="Calibri"/>
              </a:rPr>
              <a:t>Mednarodna konvencija o odpravi vseh oblik rasne diskriminacije (1965), prvi odstavek 1. člena</a:t>
            </a:r>
          </a:p>
        </p:txBody>
      </p:sp>
      <p:sp>
        <p:nvSpPr>
          <p:cNvPr id="7" name="TextBox 7"/>
          <p:cNvSpPr txBox="1"/>
          <p:nvPr/>
        </p:nvSpPr>
        <p:spPr>
          <a:xfrm>
            <a:off x="1028700" y="5095875"/>
            <a:ext cx="17332779" cy="2122424"/>
          </a:xfrm>
          <a:prstGeom prst="rect">
            <a:avLst/>
          </a:prstGeom>
        </p:spPr>
        <p:txBody>
          <a:bodyPr lIns="0" tIns="0" rIns="0" bIns="0" rtlCol="0" anchor="t">
            <a:spAutoFit/>
          </a:bodyPr>
          <a:lstStyle/>
          <a:p>
            <a:pPr algn="just">
              <a:lnSpc>
                <a:spcPts val="2800"/>
              </a:lnSpc>
              <a:spcBef>
                <a:spcPct val="0"/>
              </a:spcBef>
            </a:pPr>
            <a:endParaRPr lang="en-GB" dirty="0"/>
          </a:p>
          <a:p>
            <a:pPr algn="just">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 izraz „rasna diskriminacija“ pomeni kakršnokoli razlikovanje, izključevanje, omejevanje</a:t>
            </a:r>
          </a:p>
          <a:p>
            <a:pPr algn="just">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ali dajanje prednosti na podlagi rase, barve kože, porekla ali narodnega ali etničnega izvora, ki ima namen ali</a:t>
            </a:r>
          </a:p>
          <a:p>
            <a:pPr algn="just">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dejanski učinek onemogočiti komurkoli ali ga prikrajšati za enakopravno priznavanje, uživanje ali uresničevanje človekovih pravic</a:t>
            </a:r>
          </a:p>
          <a:p>
            <a:pPr algn="just">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in temeljnih svoboščin na političnem, gospodarskem, socialnem, kulturnem in vsakem drugem področju javnega</a:t>
            </a:r>
          </a:p>
          <a:p>
            <a:pPr algn="just">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življenja.</a:t>
            </a:r>
          </a:p>
        </p:txBody>
      </p:sp>
      <p:cxnSp>
        <p:nvCxnSpPr>
          <p:cNvPr id="2" name="Straight Connector 1">
            <a:extLst>
              <a:ext uri="{FF2B5EF4-FFF2-40B4-BE49-F238E27FC236}">
                <a16:creationId xmlns:a16="http://schemas.microsoft.com/office/drawing/2014/main" xmlns="" id="{90B26F63-ED69-2C3D-18B5-D04A10C5BBE0}"/>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91188BAA-3435-2F6B-BA6A-24CF6777E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4643" y="787029"/>
            <a:ext cx="13857838" cy="1807727"/>
            <a:chOff x="0" y="0"/>
            <a:chExt cx="18477119" cy="2410303"/>
          </a:xfrm>
        </p:grpSpPr>
        <p:sp>
          <p:nvSpPr>
            <p:cNvPr id="3" name="TextBox 3"/>
            <p:cNvSpPr txBox="1"/>
            <p:nvPr/>
          </p:nvSpPr>
          <p:spPr>
            <a:xfrm>
              <a:off x="0" y="-9525"/>
              <a:ext cx="18477119" cy="1259001"/>
            </a:xfrm>
            <a:prstGeom prst="rect">
              <a:avLst/>
            </a:prstGeom>
          </p:spPr>
          <p:txBody>
            <a:bodyPr lIns="0" tIns="0" rIns="0" bIns="0" rtlCol="0" anchor="t">
              <a:spAutoFit/>
            </a:bodyPr>
            <a:lstStyle/>
            <a:p>
              <a:pPr algn="ctr">
                <a:lnSpc>
                  <a:spcPts val="7435"/>
                </a:lnSpc>
              </a:pPr>
              <a:r>
                <a:rPr lang="sl" sz="6196" b="0" i="0" strike="noStrike" cap="none" spc="0" baseline="0">
                  <a:solidFill>
                    <a:srgbClr val="0C45A6"/>
                  </a:solidFill>
                  <a:effectLst/>
                  <a:latin typeface="Calibri"/>
                  <a:ea typeface="Calibri" panose="020F0502020204030204"/>
                  <a:cs typeface="Calibri"/>
                </a:rPr>
                <a:t>KAJ JE DISKRIMINACIJA? (3)</a:t>
              </a:r>
            </a:p>
          </p:txBody>
        </p:sp>
        <p:sp>
          <p:nvSpPr>
            <p:cNvPr id="4" name="AutoShape 4"/>
            <p:cNvSpPr/>
            <p:nvPr/>
          </p:nvSpPr>
          <p:spPr>
            <a:xfrm>
              <a:off x="8716157" y="2265922"/>
              <a:ext cx="1044803" cy="144381"/>
            </a:xfrm>
            <a:prstGeom prst="rect">
              <a:avLst/>
            </a:prstGeom>
            <a:solidFill>
              <a:srgbClr val="0C45A6"/>
            </a:solidFill>
          </p:spPr>
          <p:txBody>
            <a:bodyPr/>
            <a:lstStyle/>
            <a:p>
              <a:endParaRPr/>
            </a:p>
          </p:txBody>
        </p:sp>
      </p:grpSp>
      <p:sp>
        <p:nvSpPr>
          <p:cNvPr id="7" name="TextBox 7"/>
          <p:cNvSpPr txBox="1"/>
          <p:nvPr/>
        </p:nvSpPr>
        <p:spPr>
          <a:xfrm>
            <a:off x="914400" y="2409548"/>
            <a:ext cx="5867400" cy="585388"/>
          </a:xfrm>
          <a:prstGeom prst="rect">
            <a:avLst/>
          </a:prstGeom>
        </p:spPr>
        <p:txBody>
          <a:bodyPr wrap="square" lIns="0" tIns="0" rIns="0" bIns="0" rtlCol="0" anchor="t">
            <a:spAutoFit/>
          </a:bodyPr>
          <a:lstStyle/>
          <a:p>
            <a:pPr>
              <a:lnSpc>
                <a:spcPts val="4759"/>
              </a:lnSpc>
            </a:pPr>
            <a:r>
              <a:rPr lang="sl" sz="3399" b="0" i="0" strike="noStrike" cap="none" spc="0" baseline="0" dirty="0">
                <a:solidFill>
                  <a:srgbClr val="0C45A6"/>
                </a:solidFill>
                <a:effectLst/>
                <a:latin typeface="Calibri"/>
                <a:ea typeface="Calibri" panose="020F0502020204030204"/>
                <a:cs typeface="Calibri"/>
              </a:rPr>
              <a:t>Ravni diskriminacije</a:t>
            </a:r>
          </a:p>
        </p:txBody>
      </p:sp>
      <p:sp>
        <p:nvSpPr>
          <p:cNvPr id="8" name="TextBox 8"/>
          <p:cNvSpPr txBox="1"/>
          <p:nvPr/>
        </p:nvSpPr>
        <p:spPr>
          <a:xfrm>
            <a:off x="1960248" y="3370451"/>
            <a:ext cx="11961359" cy="1962341"/>
          </a:xfrm>
          <a:prstGeom prst="rect">
            <a:avLst/>
          </a:prstGeom>
        </p:spPr>
        <p:txBody>
          <a:bodyPr lIns="0" tIns="0" rIns="0" bIns="0" rtlCol="0" anchor="t">
            <a:spAutoFit/>
          </a:bodyPr>
          <a:lstStyle/>
          <a:p>
            <a:pPr>
              <a:lnSpc>
                <a:spcPts val="2800"/>
              </a:lnSpc>
            </a:pPr>
            <a:r>
              <a:rPr lang="sl" sz="2000" b="1" i="0" strike="noStrike" cap="none" spc="0" baseline="0" dirty="0">
                <a:solidFill>
                  <a:srgbClr val="000000"/>
                </a:solidFill>
                <a:effectLst/>
                <a:latin typeface="Calibri"/>
                <a:ea typeface="Calibri" panose="020F0502020204030204"/>
                <a:cs typeface="Calibri"/>
              </a:rPr>
              <a:t>Posamezna / vsakdanje življenje</a:t>
            </a:r>
            <a:endParaRPr lang="sl-SI" sz="2000" b="1" dirty="0">
              <a:solidFill>
                <a:srgbClr val="000000"/>
              </a:solidFill>
            </a:endParaRPr>
          </a:p>
          <a:p>
            <a:pPr>
              <a:lnSpc>
                <a:spcPts val="2800"/>
              </a:lnSpc>
            </a:pPr>
            <a:r>
              <a:rPr lang="sl" sz="2000" b="0" i="0" strike="noStrike" cap="none" spc="0" baseline="0" dirty="0">
                <a:solidFill>
                  <a:srgbClr val="000000"/>
                </a:solidFill>
                <a:effectLst/>
                <a:latin typeface="Calibri"/>
                <a:ea typeface="Calibri" panose="020F0502020204030204"/>
                <a:cs typeface="Calibri"/>
              </a:rPr>
              <a:t>Stališča, občutki in predsodki vodijo do diskriminatornih izjav ali dejanj na osebni ravni med posamezniki</a:t>
            </a:r>
            <a:r>
              <a:rPr lang="sl" sz="2000" b="0" i="0" strike="noStrike" cap="none" spc="0" baseline="0" dirty="0">
                <a:solidFill>
                  <a:srgbClr val="0C45A6"/>
                </a:solidFill>
                <a:effectLst/>
                <a:latin typeface="Calibri"/>
                <a:ea typeface="Calibri" panose="020F0502020204030204"/>
                <a:cs typeface="Calibri"/>
              </a:rPr>
              <a:t>.</a:t>
            </a:r>
            <a:endParaRPr lang="sl-SI" sz="2000" dirty="0">
              <a:solidFill>
                <a:srgbClr val="0C45A6"/>
              </a:solidFill>
            </a:endParaRPr>
          </a:p>
          <a:p>
            <a:pPr>
              <a:lnSpc>
                <a:spcPts val="2800"/>
              </a:lnSpc>
            </a:pPr>
            <a:endParaRPr lang="sl-SI" sz="2000" dirty="0">
              <a:solidFill>
                <a:srgbClr val="0C45A6"/>
              </a:solidFill>
            </a:endParaRPr>
          </a:p>
          <a:p>
            <a:pPr>
              <a:lnSpc>
                <a:spcPts val="2800"/>
              </a:lnSpc>
            </a:pPr>
            <a:endParaRPr lang="en-US" sz="2000" dirty="0">
              <a:solidFill>
                <a:srgbClr val="0C45A6"/>
              </a:solidFill>
            </a:endParaRPr>
          </a:p>
          <a:p>
            <a:pPr algn="ctr">
              <a:lnSpc>
                <a:spcPts val="4759"/>
              </a:lnSpc>
            </a:pPr>
            <a:endParaRPr lang="en-US" sz="2000" dirty="0">
              <a:solidFill>
                <a:srgbClr val="0C45A6"/>
              </a:solidFill>
              <a:latin typeface="Canva Sans"/>
            </a:endParaRPr>
          </a:p>
        </p:txBody>
      </p:sp>
      <p:sp>
        <p:nvSpPr>
          <p:cNvPr id="9" name="TextBox 9"/>
          <p:cNvSpPr txBox="1"/>
          <p:nvPr/>
        </p:nvSpPr>
        <p:spPr>
          <a:xfrm>
            <a:off x="1960248" y="4328572"/>
            <a:ext cx="11978322" cy="2478024"/>
          </a:xfrm>
          <a:prstGeom prst="rect">
            <a:avLst/>
          </a:prstGeom>
        </p:spPr>
        <p:txBody>
          <a:bodyPr lIns="0" tIns="0" rIns="0" bIns="0" rtlCol="0" anchor="t">
            <a:spAutoFit/>
          </a:bodyPr>
          <a:lstStyle/>
          <a:p>
            <a:pPr algn="just">
              <a:lnSpc>
                <a:spcPts val="2800"/>
              </a:lnSpc>
            </a:pPr>
            <a:endParaRPr lang="sl-SI" sz="2000" b="1" dirty="0">
              <a:solidFill>
                <a:srgbClr val="000000"/>
              </a:solidFill>
            </a:endParaRPr>
          </a:p>
          <a:p>
            <a:pPr algn="just">
              <a:lnSpc>
                <a:spcPts val="2800"/>
              </a:lnSpc>
            </a:pPr>
            <a:r>
              <a:rPr lang="sl" sz="2000" b="1" i="0" strike="noStrike" cap="none" spc="0" baseline="0" dirty="0">
                <a:solidFill>
                  <a:srgbClr val="000000"/>
                </a:solidFill>
                <a:effectLst/>
                <a:latin typeface="Calibri"/>
                <a:ea typeface="Calibri" panose="020F0502020204030204"/>
                <a:cs typeface="Calibri"/>
              </a:rPr>
              <a:t>Institucionalna</a:t>
            </a:r>
            <a:endParaRPr lang="en-US" sz="2000" b="1" dirty="0">
              <a:solidFill>
                <a:srgbClr val="000000"/>
              </a:solidFill>
            </a:endParaRPr>
          </a:p>
          <a:p>
            <a:pPr algn="just">
              <a:lnSpc>
                <a:spcPts val="2800"/>
              </a:lnSpc>
            </a:pPr>
            <a:r>
              <a:rPr lang="sl" sz="2000" b="0" i="0" strike="noStrike" cap="none" spc="0" baseline="0" dirty="0">
                <a:solidFill>
                  <a:srgbClr val="000000"/>
                </a:solidFill>
                <a:effectLst/>
                <a:latin typeface="Calibri"/>
                <a:ea typeface="Calibri" panose="020F0502020204030204"/>
                <a:cs typeface="Calibri"/>
              </a:rPr>
              <a:t>Institucionalizirani procesi in strukturne ovire, ki so pogosto nevidne, vodijo v prikrajšanost.</a:t>
            </a:r>
          </a:p>
          <a:p>
            <a:pPr algn="just">
              <a:lnSpc>
                <a:spcPts val="2800"/>
              </a:lnSpc>
            </a:pPr>
            <a:endParaRPr lang="en-US" sz="2000" dirty="0">
              <a:solidFill>
                <a:srgbClr val="000000"/>
              </a:solidFill>
            </a:endParaRPr>
          </a:p>
          <a:p>
            <a:pPr algn="just">
              <a:lnSpc>
                <a:spcPts val="2800"/>
              </a:lnSpc>
            </a:pPr>
            <a:r>
              <a:rPr lang="sl" sz="2000" b="1" i="0" strike="noStrike" cap="none" spc="0" baseline="0" dirty="0">
                <a:solidFill>
                  <a:srgbClr val="000000"/>
                </a:solidFill>
                <a:effectLst/>
                <a:latin typeface="Calibri"/>
                <a:ea typeface="Calibri" panose="020F0502020204030204"/>
                <a:cs typeface="Calibri"/>
              </a:rPr>
              <a:t>Strukturna</a:t>
            </a:r>
          </a:p>
          <a:p>
            <a:pPr algn="just">
              <a:lnSpc>
                <a:spcPts val="2800"/>
              </a:lnSpc>
            </a:pPr>
            <a:r>
              <a:rPr lang="sl" sz="2000" b="0" i="0" strike="noStrike" cap="none" spc="0" baseline="0" dirty="0">
                <a:solidFill>
                  <a:srgbClr val="000000"/>
                </a:solidFill>
                <a:effectLst/>
                <a:latin typeface="Calibri"/>
                <a:ea typeface="Calibri" panose="020F0502020204030204"/>
                <a:cs typeface="Calibri"/>
              </a:rPr>
              <a:t>Neenakosti, ki jih ustvarjajo družbeni sistemi s svojimi normami ter svojimi političnimi in gospodarskimi strukturami, vplivajo na organizacije, kar lahko privede do utrjenih navad, ustaljenih vzorcev delovanja.</a:t>
            </a:r>
          </a:p>
        </p:txBody>
      </p:sp>
      <p:sp>
        <p:nvSpPr>
          <p:cNvPr id="10" name="TextBox 10"/>
          <p:cNvSpPr txBox="1"/>
          <p:nvPr/>
        </p:nvSpPr>
        <p:spPr>
          <a:xfrm>
            <a:off x="1960248" y="7277100"/>
            <a:ext cx="11199336" cy="1055624"/>
          </a:xfrm>
          <a:prstGeom prst="rect">
            <a:avLst/>
          </a:prstGeom>
        </p:spPr>
        <p:txBody>
          <a:bodyPr lIns="0" tIns="0" rIns="0" bIns="0" rtlCol="0" anchor="t">
            <a:spAutoFit/>
          </a:bodyPr>
          <a:lstStyle/>
          <a:p>
            <a:pPr algn="just">
              <a:lnSpc>
                <a:spcPts val="2800"/>
              </a:lnSpc>
            </a:pPr>
            <a:r>
              <a:rPr lang="sl" sz="2000" b="1" i="0" strike="noStrike" cap="none" spc="0" baseline="0" dirty="0">
                <a:solidFill>
                  <a:srgbClr val="000000"/>
                </a:solidFill>
                <a:effectLst/>
                <a:latin typeface="Calibri"/>
                <a:ea typeface="Calibri" panose="020F0502020204030204"/>
                <a:cs typeface="Calibri"/>
              </a:rPr>
              <a:t>Diskurzivna</a:t>
            </a:r>
          </a:p>
          <a:p>
            <a:pPr algn="just">
              <a:lnSpc>
                <a:spcPts val="2800"/>
              </a:lnSpc>
            </a:pPr>
            <a:r>
              <a:rPr lang="sl" sz="2000" b="0" i="0" strike="noStrike" cap="none" spc="0" baseline="0" dirty="0">
                <a:solidFill>
                  <a:srgbClr val="000000"/>
                </a:solidFill>
                <a:effectLst/>
                <a:latin typeface="Calibri"/>
                <a:ea typeface="Calibri" panose="020F0502020204030204"/>
                <a:cs typeface="Calibri"/>
              </a:rPr>
              <a:t>Diskriminacije ustvarjajo družbene vrednosti in predlogi norm, razmišljanje in govorjenje o „nas“ in „drugih“ v znanosti, literaturi, medijih, politiki ali v zasebnih krogih.</a:t>
            </a:r>
          </a:p>
        </p:txBody>
      </p:sp>
      <p:sp>
        <p:nvSpPr>
          <p:cNvPr id="11" name="TextBox 11"/>
          <p:cNvSpPr txBox="1"/>
          <p:nvPr/>
        </p:nvSpPr>
        <p:spPr>
          <a:xfrm>
            <a:off x="10363200" y="9151128"/>
            <a:ext cx="4871807" cy="409956"/>
          </a:xfrm>
          <a:prstGeom prst="rect">
            <a:avLst/>
          </a:prstGeom>
        </p:spPr>
        <p:txBody>
          <a:bodyPr wrap="square" lIns="0" tIns="0" rIns="0" bIns="0" rtlCol="0" anchor="t">
            <a:spAutoFit/>
          </a:bodyPr>
          <a:lstStyle/>
          <a:p>
            <a:pPr>
              <a:lnSpc>
                <a:spcPts val="1680"/>
              </a:lnSpc>
            </a:pPr>
            <a:r>
              <a:rPr lang="sl" sz="900" b="0" i="0" strike="noStrike" cap="none" spc="0" baseline="0">
                <a:solidFill>
                  <a:srgbClr val="000000"/>
                </a:solidFill>
                <a:effectLst/>
                <a:latin typeface="Calibri"/>
                <a:ea typeface="Calibri" panose="020F0502020204030204"/>
                <a:cs typeface="Calibri"/>
              </a:rPr>
              <a:t>Vir: Marcus Osei &amp; Hartmut Reiners, ARIC-NRW e.V., Training series on anti-discrimination work for Bunsverband Bundesverband Netzwerke von Mirgant*innenorganisationen (NeMO)</a:t>
            </a:r>
          </a:p>
        </p:txBody>
      </p:sp>
      <p:cxnSp>
        <p:nvCxnSpPr>
          <p:cNvPr id="5" name="Straight Connector 4">
            <a:extLst>
              <a:ext uri="{FF2B5EF4-FFF2-40B4-BE49-F238E27FC236}">
                <a16:creationId xmlns:a16="http://schemas.microsoft.com/office/drawing/2014/main" xmlns="" id="{3ED27FF7-7DB4-9513-42C3-8691B0E3D1D0}"/>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86F8BAB2-ECA4-349E-F460-8B7AF63D7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9278" y="697122"/>
            <a:ext cx="12956721" cy="1997112"/>
            <a:chOff x="0" y="0"/>
            <a:chExt cx="10118074" cy="2662816"/>
          </a:xfrm>
        </p:grpSpPr>
        <p:sp>
          <p:nvSpPr>
            <p:cNvPr id="3" name="AutoShape 3"/>
            <p:cNvSpPr/>
            <p:nvPr/>
          </p:nvSpPr>
          <p:spPr>
            <a:xfrm>
              <a:off x="0" y="2537223"/>
              <a:ext cx="908843" cy="125593"/>
            </a:xfrm>
            <a:prstGeom prst="rect">
              <a:avLst/>
            </a:prstGeom>
            <a:solidFill>
              <a:srgbClr val="0C45A6"/>
            </a:solidFill>
          </p:spPr>
          <p:txBody>
            <a:bodyPr/>
            <a:lstStyle/>
            <a:p>
              <a:endParaRPr/>
            </a:p>
          </p:txBody>
        </p:sp>
        <p:sp>
          <p:nvSpPr>
            <p:cNvPr id="4" name="TextBox 4"/>
            <p:cNvSpPr txBox="1"/>
            <p:nvPr/>
          </p:nvSpPr>
          <p:spPr>
            <a:xfrm>
              <a:off x="0" y="0"/>
              <a:ext cx="10118074" cy="1572941"/>
            </a:xfrm>
            <a:prstGeom prst="rect">
              <a:avLst/>
            </a:prstGeom>
          </p:spPr>
          <p:txBody>
            <a:bodyPr lIns="0" tIns="0" rIns="0" bIns="0" rtlCol="0" anchor="t">
              <a:spAutoFit/>
            </a:bodyPr>
            <a:lstStyle/>
            <a:p>
              <a:pPr>
                <a:lnSpc>
                  <a:spcPts val="4299"/>
                </a:lnSpc>
              </a:pPr>
              <a:r>
                <a:rPr lang="sl" sz="6200" b="0" i="0" strike="noStrike" cap="none" spc="0" baseline="0">
                  <a:solidFill>
                    <a:srgbClr val="0C45A6"/>
                  </a:solidFill>
                  <a:effectLst/>
                  <a:latin typeface="Calibri"/>
                  <a:ea typeface="Calibri" panose="020F0502020204030204"/>
                  <a:cs typeface="Calibri"/>
                </a:rPr>
                <a:t>DISKRIMINATORNI RAZLOGI (DEJANSKI ALI DOMNEVANI) </a:t>
              </a:r>
            </a:p>
          </p:txBody>
        </p:sp>
      </p:grpSp>
      <p:sp>
        <p:nvSpPr>
          <p:cNvPr id="5" name="TextBox 5"/>
          <p:cNvSpPr txBox="1"/>
          <p:nvPr/>
        </p:nvSpPr>
        <p:spPr>
          <a:xfrm>
            <a:off x="759279" y="3260727"/>
            <a:ext cx="14275662" cy="4256024"/>
          </a:xfrm>
          <a:prstGeom prst="rect">
            <a:avLst/>
          </a:prstGeom>
        </p:spPr>
        <p:txBody>
          <a:bodyPr lIns="0" tIns="0" rIns="0" bIns="0" rtlCol="0" anchor="t">
            <a:spAutoFit/>
          </a:bodyPr>
          <a:lstStyle/>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Starost = mladost, starost, starostne omejitve itd.</a:t>
            </a:r>
          </a:p>
          <a:p>
            <a:pPr>
              <a:lnSpc>
                <a:spcPts val="2800"/>
              </a:lnSpc>
              <a:spcBef>
                <a:spcPct val="0"/>
              </a:spcBef>
            </a:pPr>
            <a:endParaRPr lang="en-US" sz="2000">
              <a:solidFill>
                <a:srgbClr val="16214B"/>
              </a:solidFill>
            </a:endParaRP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Invalidnost in kronična bolezen = telesna okvara in kronične bolezni, okvare zaznavne in izražalne sposobnosti, duševne okvare itd.</a:t>
            </a:r>
          </a:p>
          <a:p>
            <a:pPr>
              <a:lnSpc>
                <a:spcPts val="2800"/>
              </a:lnSpc>
              <a:spcBef>
                <a:spcPct val="0"/>
              </a:spcBef>
            </a:pPr>
            <a:endParaRPr lang="en-US" sz="2000">
              <a:solidFill>
                <a:srgbClr val="16214B"/>
              </a:solidFill>
            </a:endParaRP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Spol = ženski, moški, nosečnost, transseksualec, transspolnost, interspolnost itd. </a:t>
            </a:r>
            <a:endParaRPr lang="sl-SI" sz="2000">
              <a:solidFill>
                <a:srgbClr val="16214B"/>
              </a:solidFill>
            </a:endParaRPr>
          </a:p>
          <a:p>
            <a:pPr>
              <a:lnSpc>
                <a:spcPts val="2800"/>
              </a:lnSpc>
              <a:spcBef>
                <a:spcPct val="0"/>
              </a:spcBef>
            </a:pPr>
            <a:endParaRPr lang="en-US" sz="2000">
              <a:solidFill>
                <a:srgbClr val="16214B"/>
              </a:solidFill>
            </a:endParaRP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Narodnost in etnična pripadnost = etnična pripadnost/pripis, poreklo, zunanji videz, barva kože, jezik, ime, zgodovina migracij,</a:t>
            </a: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migracijsko ozadje itd.</a:t>
            </a:r>
          </a:p>
          <a:p>
            <a:pPr>
              <a:lnSpc>
                <a:spcPts val="2800"/>
              </a:lnSpc>
              <a:spcBef>
                <a:spcPct val="0"/>
              </a:spcBef>
            </a:pPr>
            <a:endParaRPr lang="en-US" sz="2000">
              <a:solidFill>
                <a:srgbClr val="16214B"/>
              </a:solidFill>
            </a:endParaRP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Vera ali svetovni nazor = verska pripadnost, veroizpoved, različni svetovni nazori, ateizem itd.</a:t>
            </a:r>
          </a:p>
          <a:p>
            <a:pPr>
              <a:lnSpc>
                <a:spcPts val="2800"/>
              </a:lnSpc>
              <a:spcBef>
                <a:spcPct val="0"/>
              </a:spcBef>
            </a:pPr>
            <a:endParaRPr lang="en-US" sz="2000">
              <a:solidFill>
                <a:srgbClr val="16214B"/>
              </a:solidFill>
            </a:endParaRPr>
          </a:p>
          <a:p>
            <a:pPr>
              <a:lnSpc>
                <a:spcPts val="2800"/>
              </a:lnSpc>
              <a:spcBef>
                <a:spcPct val="0"/>
              </a:spcBef>
            </a:pPr>
            <a:r>
              <a:rPr lang="sl" sz="2000" b="0" i="0" strike="noStrike" cap="none" spc="0" baseline="0">
                <a:solidFill>
                  <a:srgbClr val="16214B"/>
                </a:solidFill>
                <a:effectLst/>
                <a:latin typeface="Calibri"/>
                <a:ea typeface="Calibri" panose="020F0502020204030204"/>
                <a:cs typeface="Calibri"/>
              </a:rPr>
              <a:t>Spolna identiteta = gej, lezbijka, biseksualec itd.</a:t>
            </a:r>
          </a:p>
        </p:txBody>
      </p:sp>
      <p:sp>
        <p:nvSpPr>
          <p:cNvPr id="7" name="TextBox 7"/>
          <p:cNvSpPr txBox="1"/>
          <p:nvPr/>
        </p:nvSpPr>
        <p:spPr>
          <a:xfrm>
            <a:off x="6248400" y="9400921"/>
            <a:ext cx="8933679" cy="196596"/>
          </a:xfrm>
          <a:prstGeom prst="rect">
            <a:avLst/>
          </a:prstGeom>
        </p:spPr>
        <p:txBody>
          <a:bodyPr lIns="0" tIns="0" rIns="0" bIns="0" rtlCol="0" anchor="t">
            <a:spAutoFit/>
          </a:bodyPr>
          <a:lstStyle/>
          <a:p>
            <a:pPr>
              <a:lnSpc>
                <a:spcPts val="1680"/>
              </a:lnSpc>
            </a:pPr>
            <a:r>
              <a:rPr lang="sl" sz="900" b="0" i="0" strike="noStrike" cap="none" spc="0" baseline="0" dirty="0">
                <a:solidFill>
                  <a:srgbClr val="000000"/>
                </a:solidFill>
                <a:effectLst/>
                <a:latin typeface="Calibri"/>
                <a:ea typeface="Calibri" panose="020F0502020204030204"/>
                <a:cs typeface="Calibri"/>
              </a:rPr>
              <a:t>Vir: Marcus Osei in Hartmut Reiners, ARIC-NRW e.V., Training series on anti-discrimination work for Bunsverband Bundesverband Netzwerke von Mirgant*innenorganisationen (NeMO)</a:t>
            </a:r>
          </a:p>
        </p:txBody>
      </p:sp>
      <p:cxnSp>
        <p:nvCxnSpPr>
          <p:cNvPr id="8" name="Straight Connector 7">
            <a:extLst>
              <a:ext uri="{FF2B5EF4-FFF2-40B4-BE49-F238E27FC236}">
                <a16:creationId xmlns:a16="http://schemas.microsoft.com/office/drawing/2014/main" xmlns="" id="{926ACC32-060A-71CC-BEDC-F8AD4F8F5CEB}"/>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5751E408-4093-D8C6-7A51-DBD8AD887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1" y="103271"/>
              <a:ext cx="17474642" cy="999907"/>
            </a:xfrm>
            <a:prstGeom prst="rect">
              <a:avLst/>
            </a:prstGeom>
          </p:spPr>
          <p:txBody>
            <a:bodyPr lIns="0" tIns="0" rIns="0" bIns="0" rtlCol="0" anchor="t">
              <a:spAutoFit/>
            </a:bodyPr>
            <a:lstStyle/>
            <a:p>
              <a:pPr algn="ctr">
                <a:lnSpc>
                  <a:spcPts val="5472"/>
                </a:lnSpc>
              </a:pPr>
              <a:r>
                <a:rPr lang="sl" sz="6200" b="0" i="0" strike="noStrike" cap="none" spc="0" baseline="0" dirty="0">
                  <a:solidFill>
                    <a:srgbClr val="0C45A6"/>
                  </a:solidFill>
                  <a:effectLst/>
                  <a:latin typeface="Calibri"/>
                  <a:ea typeface="Calibri" panose="020F0502020204030204"/>
                  <a:cs typeface="Calibri"/>
                </a:rPr>
                <a:t>STRUKTURNA DISKRIMINACIJA</a:t>
              </a:r>
            </a:p>
          </p:txBody>
        </p:sp>
        <p:sp>
          <p:nvSpPr>
            <p:cNvPr id="4" name="AutoShape 4"/>
            <p:cNvSpPr/>
            <p:nvPr/>
          </p:nvSpPr>
          <p:spPr>
            <a:xfrm>
              <a:off x="8243262" y="1972604"/>
              <a:ext cx="988118" cy="136547"/>
            </a:xfrm>
            <a:prstGeom prst="rect">
              <a:avLst/>
            </a:prstGeom>
            <a:solidFill>
              <a:srgbClr val="0C45A6"/>
            </a:solidFill>
          </p:spPr>
          <p:txBody>
            <a:bodyPr/>
            <a:lstStyle/>
            <a:p>
              <a:endParaRPr/>
            </a:p>
          </p:txBody>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7" name="Picture 7"/>
          <p:cNvPicPr>
            <a:picLocks noChangeAspect="1"/>
          </p:cNvPicPr>
          <p:nvPr/>
        </p:nvPicPr>
        <p:blipFill>
          <a:blip r:embed="rId2"/>
          <a:srcRect l="112" r="112"/>
          <a:stretch>
            <a:fillRect/>
          </a:stretch>
        </p:blipFill>
        <p:spPr>
          <a:xfrm>
            <a:off x="10582459" y="2744202"/>
            <a:ext cx="5184953" cy="5107178"/>
          </a:xfrm>
          <a:prstGeom prst="rect">
            <a:avLst/>
          </a:prstGeom>
        </p:spPr>
      </p:pic>
      <p:sp>
        <p:nvSpPr>
          <p:cNvPr id="8" name="TextBox 8"/>
          <p:cNvSpPr txBox="1"/>
          <p:nvPr/>
        </p:nvSpPr>
        <p:spPr>
          <a:xfrm>
            <a:off x="587829" y="2437266"/>
            <a:ext cx="8855393" cy="1055624"/>
          </a:xfrm>
          <a:prstGeom prst="rect">
            <a:avLst/>
          </a:prstGeom>
        </p:spPr>
        <p:txBody>
          <a:bodyPr lIns="0" tIns="0" rIns="0" bIns="0" rtlCol="0" anchor="t">
            <a:spAutoFit/>
          </a:bodyPr>
          <a:lstStyle/>
          <a:p>
            <a:pPr>
              <a:lnSpc>
                <a:spcPts val="2800"/>
              </a:lnSpc>
              <a:spcBef>
                <a:spcPct val="0"/>
              </a:spcBef>
            </a:pPr>
            <a:r>
              <a:rPr lang="sl" sz="2000" b="0" i="0" strike="noStrike" cap="none" spc="0" baseline="0" dirty="0">
                <a:solidFill>
                  <a:srgbClr val="000000"/>
                </a:solidFill>
                <a:effectLst/>
                <a:latin typeface="Calibri"/>
                <a:ea typeface="Calibri" panose="020F0502020204030204"/>
                <a:cs typeface="Calibri"/>
              </a:rPr>
              <a:t>Neenakosti, ki jih ustvarjajo družbeni sistem s svojimi normami, političnimi in gospodarskimi strukturami, vplivajo na organizacije, kar lahko privede do utrjenih navad in ustaljenih vzorcev diskriminatornega delovanja.</a:t>
            </a:r>
          </a:p>
        </p:txBody>
      </p:sp>
      <p:sp>
        <p:nvSpPr>
          <p:cNvPr id="9" name="TextBox 9"/>
          <p:cNvSpPr txBox="1"/>
          <p:nvPr/>
        </p:nvSpPr>
        <p:spPr>
          <a:xfrm>
            <a:off x="587829" y="4354058"/>
            <a:ext cx="8409214" cy="4292393"/>
          </a:xfrm>
          <a:prstGeom prst="rect">
            <a:avLst/>
          </a:prstGeom>
        </p:spPr>
        <p:txBody>
          <a:bodyPr lIns="0" tIns="0" rIns="0" bIns="0" rtlCol="0" anchor="t">
            <a:spAutoFit/>
          </a:bodyPr>
          <a:lstStyle/>
          <a:p>
            <a:pPr>
              <a:lnSpc>
                <a:spcPts val="2419"/>
              </a:lnSpc>
            </a:pPr>
            <a:endParaRPr dirty="0"/>
          </a:p>
          <a:p>
            <a:pPr>
              <a:lnSpc>
                <a:spcPts val="2419"/>
              </a:lnSpc>
            </a:pPr>
            <a:r>
              <a:rPr lang="sl" sz="1728" b="0" i="0" strike="noStrike" cap="none" spc="0" baseline="0" dirty="0">
                <a:solidFill>
                  <a:srgbClr val="000000"/>
                </a:solidFill>
                <a:effectLst/>
                <a:latin typeface="Calibri"/>
                <a:ea typeface="Calibri" panose="020F0502020204030204"/>
                <a:cs typeface="Calibri"/>
              </a:rPr>
              <a:t>Pomemben koncept je </a:t>
            </a:r>
            <a:r>
              <a:rPr lang="sl" sz="1728" b="1" i="0" strike="noStrike" cap="none" spc="0" baseline="0" dirty="0">
                <a:solidFill>
                  <a:srgbClr val="000000"/>
                </a:solidFill>
                <a:effectLst/>
                <a:latin typeface="Calibri"/>
                <a:ea typeface="Calibri" panose="020F0502020204030204"/>
                <a:cs typeface="Calibri"/>
              </a:rPr>
              <a:t>socialna pravičnost</a:t>
            </a:r>
          </a:p>
          <a:p>
            <a:pPr>
              <a:lnSpc>
                <a:spcPts val="2419"/>
              </a:lnSpc>
            </a:pPr>
            <a:r>
              <a:rPr lang="sl" sz="1728" b="0" i="0" strike="noStrike" cap="none" spc="0" baseline="0" dirty="0">
                <a:solidFill>
                  <a:srgbClr val="000000"/>
                </a:solidFill>
                <a:effectLst/>
                <a:latin typeface="Calibri"/>
                <a:ea typeface="Calibri" panose="020F0502020204030204"/>
                <a:cs typeface="Calibri"/>
              </a:rPr>
              <a:t>„</a:t>
            </a:r>
            <a:r>
              <a:rPr lang="sl" sz="2000" b="1" i="0" strike="noStrike" cap="none" spc="0" baseline="0" dirty="0">
                <a:solidFill>
                  <a:srgbClr val="000000"/>
                </a:solidFill>
                <a:effectLst/>
                <a:latin typeface="Calibri"/>
                <a:ea typeface="Calibri" panose="020F0502020204030204"/>
                <a:cs typeface="Calibri"/>
              </a:rPr>
              <a:t>Izraz socialna pravičnost se nanaša na specifičen način razmišljanja o pravičnosti, ki hkrati upošteva porazdelitev, priznavanje, opolnomočenje in uresničevanje pravic.</a:t>
            </a:r>
            <a:r>
              <a:rPr lang="sl" sz="1728" b="0" i="0" strike="noStrike" cap="none" spc="0" baseline="0" dirty="0">
                <a:solidFill>
                  <a:srgbClr val="000000"/>
                </a:solidFill>
                <a:effectLst/>
                <a:latin typeface="Calibri"/>
                <a:ea typeface="Calibri" panose="020F0502020204030204"/>
                <a:cs typeface="Calibri"/>
              </a:rPr>
              <a:t>“ </a:t>
            </a:r>
            <a:endParaRPr lang="sl-SI" sz="1728" dirty="0">
              <a:solidFill>
                <a:srgbClr val="000000"/>
              </a:solidFill>
            </a:endParaRPr>
          </a:p>
          <a:p>
            <a:pPr>
              <a:lnSpc>
                <a:spcPts val="2419"/>
              </a:lnSpc>
            </a:pPr>
            <a:r>
              <a:rPr lang="sl" sz="1728" b="0" i="0" strike="noStrike" cap="none" spc="0" baseline="0" dirty="0">
                <a:solidFill>
                  <a:srgbClr val="000000"/>
                </a:solidFill>
                <a:effectLst/>
                <a:latin typeface="Calibri"/>
                <a:ea typeface="Calibri" panose="020F0502020204030204"/>
                <a:cs typeface="Calibri"/>
              </a:rPr>
              <a:t>(Leah Carola Czollek in drugi, Praxishandbuch Social Justice und Diversity: Theorien, Training, Methoden, Übungen, 2. izdaja, Beltz Juventa, Weinheim, 2019, str. 24) </a:t>
            </a:r>
            <a:endParaRPr lang="en-US" sz="1728" dirty="0">
              <a:solidFill>
                <a:srgbClr val="000000"/>
              </a:solidFill>
            </a:endParaRPr>
          </a:p>
          <a:p>
            <a:pPr>
              <a:lnSpc>
                <a:spcPts val="2419"/>
              </a:lnSpc>
            </a:pPr>
            <a:endParaRPr lang="en-US" sz="1728" dirty="0">
              <a:solidFill>
                <a:srgbClr val="000000"/>
              </a:solidFill>
            </a:endParaRPr>
          </a:p>
          <a:p>
            <a:pPr>
              <a:lnSpc>
                <a:spcPts val="2419"/>
              </a:lnSpc>
            </a:pPr>
            <a:r>
              <a:rPr lang="sl" sz="1728" b="1" i="0" strike="noStrike" cap="none" spc="0" baseline="0" dirty="0">
                <a:solidFill>
                  <a:srgbClr val="000000"/>
                </a:solidFill>
                <a:effectLst/>
                <a:latin typeface="Calibri"/>
                <a:ea typeface="Calibri" panose="020F0502020204030204"/>
                <a:cs typeface="Calibri"/>
              </a:rPr>
              <a:t>Dodatni viri:</a:t>
            </a:r>
            <a:endParaRPr lang="en-US" sz="1728" b="1" dirty="0">
              <a:solidFill>
                <a:srgbClr val="000000"/>
              </a:solidFill>
            </a:endParaRPr>
          </a:p>
          <a:p>
            <a:pPr>
              <a:lnSpc>
                <a:spcPts val="2419"/>
              </a:lnSpc>
            </a:pPr>
            <a:r>
              <a:rPr lang="sl" sz="1728" b="0" i="0" strike="noStrike" cap="none" spc="0" baseline="0" dirty="0">
                <a:solidFill>
                  <a:srgbClr val="000000"/>
                </a:solidFill>
                <a:effectLst/>
                <a:latin typeface="Calibri"/>
                <a:ea typeface="Calibri" panose="020F0502020204030204"/>
                <a:cs typeface="Calibri"/>
              </a:rPr>
              <a:t>Iris Marion Young, Justice and the Politics of Difference (1990)</a:t>
            </a:r>
            <a:endParaRPr lang="en-US" sz="1728" dirty="0">
              <a:solidFill>
                <a:srgbClr val="000000"/>
              </a:solidFill>
            </a:endParaRPr>
          </a:p>
          <a:p>
            <a:pPr>
              <a:lnSpc>
                <a:spcPts val="2419"/>
              </a:lnSpc>
            </a:pPr>
            <a:r>
              <a:rPr lang="sl" sz="1728" b="0" i="0" strike="noStrike" cap="none" spc="0" baseline="0" dirty="0">
                <a:solidFill>
                  <a:srgbClr val="000000"/>
                </a:solidFill>
                <a:effectLst/>
                <a:latin typeface="Calibri"/>
                <a:ea typeface="Calibri" panose="020F0502020204030204"/>
                <a:cs typeface="Calibri"/>
              </a:rPr>
              <a:t>Hannah Arendt, We Refugees </a:t>
            </a: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a:p>
            <a:pPr>
              <a:lnSpc>
                <a:spcPts val="2419"/>
              </a:lnSpc>
            </a:pPr>
            <a:endParaRPr lang="en-US" sz="1728" dirty="0">
              <a:solidFill>
                <a:srgbClr val="000000"/>
              </a:solidFill>
              <a:latin typeface="Montserrat" panose="00000500000000000000" pitchFamily="2" charset="0"/>
            </a:endParaRPr>
          </a:p>
        </p:txBody>
      </p:sp>
      <p:cxnSp>
        <p:nvCxnSpPr>
          <p:cNvPr id="11" name="Straight Connector 10">
            <a:extLst>
              <a:ext uri="{FF2B5EF4-FFF2-40B4-BE49-F238E27FC236}">
                <a16:creationId xmlns:a16="http://schemas.microsoft.com/office/drawing/2014/main" xmlns="" id="{5BB92E1F-B306-BD1A-4DCA-433B7C4291E5}"/>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8F83107D-F9CA-07EF-F456-7983B0048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
        <p:nvSpPr>
          <p:cNvPr id="6" name="PoljeZBesedilom 5"/>
          <p:cNvSpPr txBox="1"/>
          <p:nvPr/>
        </p:nvSpPr>
        <p:spPr>
          <a:xfrm>
            <a:off x="11506200" y="3849980"/>
            <a:ext cx="3773714" cy="2554545"/>
          </a:xfrm>
          <a:prstGeom prst="rect">
            <a:avLst/>
          </a:prstGeom>
          <a:noFill/>
        </p:spPr>
        <p:txBody>
          <a:bodyPr wrap="square" rtlCol="0">
            <a:spAutoFit/>
          </a:bodyPr>
          <a:lstStyle/>
          <a:p>
            <a:r>
              <a:rPr lang="sl-SI" sz="1600" dirty="0" smtClean="0"/>
              <a:t>V Sloveniji so odmevali boji za pravice: </a:t>
            </a:r>
            <a:endParaRPr lang="sl-SI" sz="1600" dirty="0" smtClean="0"/>
          </a:p>
          <a:p>
            <a:pPr marL="285750" indent="-285750">
              <a:buFont typeface="Arial" panose="020B0604020202020204" pitchFamily="34" charset="0"/>
              <a:buChar char="•"/>
            </a:pPr>
            <a:r>
              <a:rPr lang="sl-SI" dirty="0" smtClean="0"/>
              <a:t>Izbrisanih,</a:t>
            </a:r>
          </a:p>
          <a:p>
            <a:pPr marL="285750" indent="-285750">
              <a:buFont typeface="Arial" panose="020B0604020202020204" pitchFamily="34" charset="0"/>
              <a:buChar char="•"/>
            </a:pPr>
            <a:r>
              <a:rPr lang="sl-SI" dirty="0" smtClean="0"/>
              <a:t>LGBT+ skupnosti,</a:t>
            </a:r>
          </a:p>
          <a:p>
            <a:pPr marL="285750" indent="-285750">
              <a:buFont typeface="Arial" panose="020B0604020202020204" pitchFamily="34" charset="0"/>
              <a:buChar char="•"/>
            </a:pPr>
            <a:r>
              <a:rPr lang="sl-SI" dirty="0" err="1" smtClean="0"/>
              <a:t>Migrantskih</a:t>
            </a:r>
            <a:r>
              <a:rPr lang="sl-SI" dirty="0" smtClean="0"/>
              <a:t> delavcev,</a:t>
            </a:r>
          </a:p>
          <a:p>
            <a:pPr marL="285750" indent="-285750">
              <a:buFont typeface="Arial" panose="020B0604020202020204" pitchFamily="34" charset="0"/>
              <a:buChar char="•"/>
            </a:pPr>
            <a:r>
              <a:rPr lang="sl-SI" dirty="0" smtClean="0"/>
              <a:t>Prosilcev za azil,</a:t>
            </a:r>
          </a:p>
          <a:p>
            <a:pPr marL="285750" indent="-285750">
              <a:buFont typeface="Arial" panose="020B0604020202020204" pitchFamily="34" charset="0"/>
              <a:buChar char="•"/>
            </a:pPr>
            <a:r>
              <a:rPr lang="sl-SI" dirty="0" smtClean="0"/>
              <a:t>Romov,</a:t>
            </a:r>
          </a:p>
          <a:p>
            <a:pPr marL="285750" indent="-285750">
              <a:buFont typeface="Arial" panose="020B0604020202020204" pitchFamily="34" charset="0"/>
              <a:buChar char="•"/>
            </a:pPr>
            <a:r>
              <a:rPr lang="sl-SI" dirty="0" err="1" smtClean="0"/>
              <a:t>Hendikepiranih</a:t>
            </a:r>
            <a:r>
              <a:rPr lang="sl-SI" dirty="0" smtClean="0"/>
              <a:t>... </a:t>
            </a:r>
          </a:p>
          <a:p>
            <a:endParaRPr lang="sl-SI" dirty="0" smtClean="0"/>
          </a:p>
          <a:p>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5492" y="880064"/>
            <a:ext cx="13105981" cy="2582827"/>
            <a:chOff x="0" y="103271"/>
            <a:chExt cx="17474642" cy="3443769"/>
          </a:xfrm>
        </p:grpSpPr>
        <p:sp>
          <p:nvSpPr>
            <p:cNvPr id="3" name="TextBox 3"/>
            <p:cNvSpPr txBox="1"/>
            <p:nvPr/>
          </p:nvSpPr>
          <p:spPr>
            <a:xfrm>
              <a:off x="-1" y="103271"/>
              <a:ext cx="17474642" cy="999907"/>
            </a:xfrm>
            <a:prstGeom prst="rect">
              <a:avLst/>
            </a:prstGeom>
          </p:spPr>
          <p:txBody>
            <a:bodyPr lIns="0" tIns="0" rIns="0" bIns="0" rtlCol="0" anchor="t">
              <a:spAutoFit/>
            </a:bodyPr>
            <a:lstStyle/>
            <a:p>
              <a:pPr algn="ctr">
                <a:lnSpc>
                  <a:spcPts val="5472"/>
                </a:lnSpc>
              </a:pPr>
              <a:r>
                <a:rPr lang="sl" sz="6200" b="0" i="0" strike="noStrike" cap="none" spc="0" baseline="0">
                  <a:solidFill>
                    <a:srgbClr val="0C45A6"/>
                  </a:solidFill>
                  <a:effectLst/>
                  <a:latin typeface="Calibri"/>
                  <a:ea typeface="Calibri" panose="020F0502020204030204"/>
                  <a:cs typeface="Calibri"/>
                </a:rPr>
                <a:t>INTERSEKCIJSKA DISKRIMINACIJA</a:t>
              </a:r>
            </a:p>
          </p:txBody>
        </p:sp>
        <p:sp>
          <p:nvSpPr>
            <p:cNvPr id="4" name="AutoShape 4"/>
            <p:cNvSpPr/>
            <p:nvPr/>
          </p:nvSpPr>
          <p:spPr>
            <a:xfrm>
              <a:off x="8243262" y="1972604"/>
              <a:ext cx="988118" cy="136547"/>
            </a:xfrm>
            <a:prstGeom prst="rect">
              <a:avLst/>
            </a:prstGeom>
            <a:solidFill>
              <a:srgbClr val="0C45A6"/>
            </a:solidFill>
          </p:spPr>
          <p:txBody>
            <a:bodyPr/>
            <a:lstStyle/>
            <a:p>
              <a:endParaRPr/>
            </a:p>
          </p:txBody>
        </p:sp>
        <p:sp>
          <p:nvSpPr>
            <p:cNvPr id="5" name="TextBox 5"/>
            <p:cNvSpPr txBox="1"/>
            <p:nvPr/>
          </p:nvSpPr>
          <p:spPr>
            <a:xfrm>
              <a:off x="0" y="3002327"/>
              <a:ext cx="17474642" cy="544713"/>
            </a:xfrm>
            <a:prstGeom prst="rect">
              <a:avLst/>
            </a:prstGeom>
          </p:spPr>
          <p:txBody>
            <a:bodyPr lIns="0" tIns="0" rIns="0" bIns="0" rtlCol="0" anchor="t">
              <a:spAutoFit/>
            </a:bodyPr>
            <a:lstStyle/>
            <a:p>
              <a:pPr>
                <a:lnSpc>
                  <a:spcPts val="3544"/>
                </a:lnSpc>
              </a:pPr>
              <a:endParaRPr/>
            </a:p>
          </p:txBody>
        </p:sp>
      </p:grpSp>
      <p:pic>
        <p:nvPicPr>
          <p:cNvPr id="6" name="Picture 6"/>
          <p:cNvPicPr>
            <a:picLocks noChangeAspect="1"/>
          </p:cNvPicPr>
          <p:nvPr/>
        </p:nvPicPr>
        <p:blipFill>
          <a:blip r:embed="rId2">
            <a:alphaModFix amt="6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41671" y="2052179"/>
            <a:ext cx="6720264" cy="6182642"/>
          </a:xfrm>
          <a:prstGeom prst="rect">
            <a:avLst/>
          </a:prstGeom>
        </p:spPr>
      </p:pic>
      <p:sp>
        <p:nvSpPr>
          <p:cNvPr id="7" name="TextBox 7"/>
          <p:cNvSpPr txBox="1"/>
          <p:nvPr/>
        </p:nvSpPr>
        <p:spPr>
          <a:xfrm>
            <a:off x="641962" y="2983280"/>
            <a:ext cx="10339305" cy="2308324"/>
          </a:xfrm>
          <a:prstGeom prst="rect">
            <a:avLst/>
          </a:prstGeom>
        </p:spPr>
        <p:txBody>
          <a:bodyPr lIns="0" tIns="0" rIns="0" bIns="0" rtlCol="0" anchor="t">
            <a:spAutoFit/>
          </a:bodyPr>
          <a:lstStyle/>
          <a:p>
            <a:pPr>
              <a:lnSpc>
                <a:spcPts val="3031"/>
              </a:lnSpc>
              <a:spcBef>
                <a:spcPct val="0"/>
              </a:spcBef>
            </a:pPr>
            <a:r>
              <a:rPr lang="sl" sz="2165" b="0" i="0" strike="noStrike" cap="none" spc="0" baseline="0" dirty="0">
                <a:solidFill>
                  <a:srgbClr val="000000"/>
                </a:solidFill>
                <a:effectLst/>
                <a:latin typeface="Calibri"/>
                <a:ea typeface="Calibri" panose="020F0502020204030204"/>
                <a:cs typeface="Calibri"/>
              </a:rPr>
              <a:t>Intersekcijska diskriminacija obravnava, kako se dejanski ali domnevni označevalci identitete ali pripadnosti prepletajo, da tvorijo edinstvene oblike diskriminacije</a:t>
            </a:r>
            <a:r>
              <a:rPr lang="sl" sz="2165" b="0" i="0" strike="noStrike" cap="none" spc="0" baseline="0" dirty="0" smtClean="0">
                <a:solidFill>
                  <a:srgbClr val="000000"/>
                </a:solidFill>
                <a:effectLst/>
                <a:latin typeface="Calibri"/>
                <a:ea typeface="Calibri" panose="020F0502020204030204"/>
                <a:cs typeface="Calibri"/>
              </a:rPr>
              <a:t>.</a:t>
            </a:r>
          </a:p>
          <a:p>
            <a:pPr>
              <a:lnSpc>
                <a:spcPts val="3031"/>
              </a:lnSpc>
              <a:spcBef>
                <a:spcPct val="0"/>
              </a:spcBef>
            </a:pPr>
            <a:endParaRPr lang="sl" sz="2165" b="0" i="0" strike="noStrike" cap="none" spc="0" baseline="0" dirty="0">
              <a:solidFill>
                <a:srgbClr val="000000"/>
              </a:solidFill>
              <a:effectLst/>
              <a:latin typeface="Calibri"/>
              <a:ea typeface="Calibri" panose="020F0502020204030204"/>
              <a:cs typeface="Calibri"/>
            </a:endParaRPr>
          </a:p>
          <a:p>
            <a:pPr>
              <a:lnSpc>
                <a:spcPts val="3031"/>
              </a:lnSpc>
              <a:spcBef>
                <a:spcPct val="0"/>
              </a:spcBef>
            </a:pPr>
            <a:r>
              <a:rPr lang="sl" sz="2165" b="0" i="0" strike="noStrike" cap="none" spc="0" baseline="0" dirty="0">
                <a:solidFill>
                  <a:srgbClr val="000000"/>
                </a:solidFill>
                <a:effectLst/>
                <a:latin typeface="Calibri"/>
                <a:ea typeface="Calibri" panose="020F0502020204030204"/>
                <a:cs typeface="Calibri"/>
              </a:rPr>
              <a:t>Samo enorazsežno analiziranje diskriminacije spregleda izkušnje tistih, ki se soočajo z več različnimi diskriminatornimi podlagami.  </a:t>
            </a:r>
          </a:p>
          <a:p>
            <a:pPr>
              <a:lnSpc>
                <a:spcPts val="3031"/>
              </a:lnSpc>
              <a:spcBef>
                <a:spcPct val="0"/>
              </a:spcBef>
            </a:pPr>
            <a:endParaRPr lang="en-US" sz="2165" dirty="0">
              <a:latin typeface="Montserrat"/>
            </a:endParaRPr>
          </a:p>
        </p:txBody>
      </p:sp>
      <p:sp>
        <p:nvSpPr>
          <p:cNvPr id="8" name="TextBox 8"/>
          <p:cNvSpPr txBox="1"/>
          <p:nvPr/>
        </p:nvSpPr>
        <p:spPr>
          <a:xfrm rot="21304000">
            <a:off x="11480644" y="2936927"/>
            <a:ext cx="3965199" cy="1329979"/>
          </a:xfrm>
          <a:prstGeom prst="rect">
            <a:avLst/>
          </a:prstGeom>
        </p:spPr>
        <p:txBody>
          <a:bodyPr wrap="square" lIns="0" tIns="0" rIns="0" bIns="0" rtlCol="0" anchor="t">
            <a:spAutoFit/>
          </a:bodyPr>
          <a:lstStyle/>
          <a:p>
            <a:pPr>
              <a:lnSpc>
                <a:spcPts val="2100"/>
              </a:lnSpc>
              <a:spcBef>
                <a:spcPct val="0"/>
              </a:spcBef>
            </a:pPr>
            <a:r>
              <a:rPr lang="sl" sz="1500" b="0" i="0" strike="noStrike" cap="none" spc="0" baseline="0" dirty="0">
                <a:solidFill>
                  <a:srgbClr val="000000"/>
                </a:solidFill>
                <a:effectLst/>
                <a:latin typeface="Calibri"/>
                <a:ea typeface="Calibri" panose="020F0502020204030204"/>
                <a:cs typeface="Calibri"/>
              </a:rPr>
              <a:t>Kimberlé Crenshaw je vodilna profesorica prava na UCLA in Columbia Law School ter izvršna direktorica Afroameriškega političnega foruma. Intersekcionalnost pojasnjuje v tem videu: https://www.youtube.com/watch?v=xh2Z4XoCPLU </a:t>
            </a:r>
          </a:p>
        </p:txBody>
      </p:sp>
      <p:sp>
        <p:nvSpPr>
          <p:cNvPr id="10" name="TextBox 10"/>
          <p:cNvSpPr txBox="1"/>
          <p:nvPr/>
        </p:nvSpPr>
        <p:spPr>
          <a:xfrm>
            <a:off x="914400" y="6210822"/>
            <a:ext cx="13198225" cy="2122424"/>
          </a:xfrm>
          <a:prstGeom prst="rect">
            <a:avLst/>
          </a:prstGeom>
        </p:spPr>
        <p:txBody>
          <a:bodyPr lIns="0" tIns="0" rIns="0" bIns="0" rtlCol="0" anchor="t">
            <a:spAutoFit/>
          </a:bodyPr>
          <a:lstStyle/>
          <a:p>
            <a:pPr>
              <a:lnSpc>
                <a:spcPts val="2800"/>
              </a:lnSpc>
            </a:pPr>
            <a:endParaRPr lang="en-US" sz="2000" dirty="0">
              <a:solidFill>
                <a:srgbClr val="000000"/>
              </a:solidFill>
              <a:latin typeface="Canva Sans Bold"/>
            </a:endParaRPr>
          </a:p>
          <a:p>
            <a:pPr>
              <a:lnSpc>
                <a:spcPts val="2800"/>
              </a:lnSpc>
            </a:pPr>
            <a:r>
              <a:rPr lang="sl" sz="2000" b="1" i="0" strike="noStrike" cap="none" spc="0" baseline="0" dirty="0">
                <a:solidFill>
                  <a:srgbClr val="000000"/>
                </a:solidFill>
                <a:effectLst/>
                <a:latin typeface="Calibri"/>
                <a:ea typeface="Calibri" panose="020F0502020204030204"/>
                <a:cs typeface="Calibri"/>
              </a:rPr>
              <a:t>Nadaljnje branje </a:t>
            </a:r>
            <a:endParaRPr lang="en-US" sz="2000" b="1" dirty="0">
              <a:solidFill>
                <a:srgbClr val="000000"/>
              </a:solidFill>
            </a:endParaRPr>
          </a:p>
          <a:p>
            <a:pPr>
              <a:lnSpc>
                <a:spcPts val="2800"/>
              </a:lnSpc>
            </a:pPr>
            <a:r>
              <a:rPr lang="sl" sz="2000" b="0" i="0" strike="noStrike" cap="none" spc="0" baseline="0" dirty="0">
                <a:solidFill>
                  <a:srgbClr val="000000"/>
                </a:solidFill>
                <a:effectLst/>
                <a:latin typeface="Calibri"/>
                <a:ea typeface="Calibri" panose="020F0502020204030204"/>
                <a:cs typeface="Calibri"/>
              </a:rPr>
              <a:t>Kimberlé Crenshaw (https://www.oxfordpublicphilosophy.com/philosophers-racialised-as-black/kimberl-w-crenshaw)</a:t>
            </a:r>
            <a:endParaRPr lang="en-US" sz="2000" dirty="0">
              <a:solidFill>
                <a:srgbClr val="000000"/>
              </a:solidFill>
            </a:endParaRPr>
          </a:p>
          <a:p>
            <a:pPr>
              <a:lnSpc>
                <a:spcPts val="2800"/>
              </a:lnSpc>
            </a:pPr>
            <a:endParaRPr lang="en-US" sz="2000" dirty="0">
              <a:solidFill>
                <a:srgbClr val="000000"/>
              </a:solidFill>
            </a:endParaRPr>
          </a:p>
          <a:p>
            <a:pPr>
              <a:lnSpc>
                <a:spcPts val="2800"/>
              </a:lnSpc>
            </a:pPr>
            <a:r>
              <a:rPr lang="sl" sz="2000" b="0" i="0" strike="noStrike" cap="none" spc="0" baseline="0" dirty="0">
                <a:solidFill>
                  <a:srgbClr val="000000"/>
                </a:solidFill>
                <a:effectLst/>
                <a:latin typeface="Calibri"/>
                <a:ea typeface="Calibri" panose="020F0502020204030204"/>
                <a:cs typeface="Calibri"/>
              </a:rPr>
              <a:t>Factsheet – Race in Germany and Europe, Center for Intersectional Justice e.V.</a:t>
            </a:r>
            <a:endParaRPr lang="en-US" sz="2000" dirty="0">
              <a:solidFill>
                <a:srgbClr val="000000"/>
              </a:solidFill>
            </a:endParaRPr>
          </a:p>
          <a:p>
            <a:pPr>
              <a:lnSpc>
                <a:spcPts val="2800"/>
              </a:lnSpc>
            </a:pPr>
            <a:r>
              <a:rPr lang="sl" sz="2000" b="0" i="0" strike="noStrike" cap="none" spc="0" baseline="0" dirty="0">
                <a:solidFill>
                  <a:srgbClr val="000000"/>
                </a:solidFill>
                <a:effectLst/>
                <a:latin typeface="Calibri"/>
                <a:ea typeface="Calibri" panose="020F0502020204030204"/>
                <a:cs typeface="Calibri"/>
              </a:rPr>
              <a:t>https://drive.google.com/file/d/1LR1q6XX5AAjGFF4BU2Ks-MKcct46UKS0/view</a:t>
            </a:r>
          </a:p>
        </p:txBody>
      </p:sp>
      <p:sp>
        <p:nvSpPr>
          <p:cNvPr id="11" name="TextBox 11"/>
          <p:cNvSpPr txBox="1"/>
          <p:nvPr/>
        </p:nvSpPr>
        <p:spPr>
          <a:xfrm>
            <a:off x="6324600" y="9309954"/>
            <a:ext cx="8933679" cy="196596"/>
          </a:xfrm>
          <a:prstGeom prst="rect">
            <a:avLst/>
          </a:prstGeom>
        </p:spPr>
        <p:txBody>
          <a:bodyPr lIns="0" tIns="0" rIns="0" bIns="0" rtlCol="0" anchor="t">
            <a:spAutoFit/>
          </a:bodyPr>
          <a:lstStyle/>
          <a:p>
            <a:pPr>
              <a:lnSpc>
                <a:spcPts val="1680"/>
              </a:lnSpc>
            </a:pPr>
            <a:r>
              <a:rPr lang="sl" sz="900" b="0" i="0" strike="noStrike" cap="none" spc="0" baseline="0" dirty="0">
                <a:solidFill>
                  <a:srgbClr val="000000"/>
                </a:solidFill>
                <a:effectLst/>
                <a:latin typeface="Calibri"/>
                <a:ea typeface="Calibri" panose="020F0502020204030204"/>
                <a:cs typeface="Calibri"/>
              </a:rPr>
              <a:t>Vir: Marcus Osei in Hartmut Reiners, ARIC-NRW e.V., Training series on anti-discrimination work for Bunsverband Bundesverband Netzwerke von Mirgant*innenorganisationen (NeMO)</a:t>
            </a:r>
          </a:p>
        </p:txBody>
      </p:sp>
      <p:cxnSp>
        <p:nvCxnSpPr>
          <p:cNvPr id="12" name="Straight Connector 11">
            <a:extLst>
              <a:ext uri="{FF2B5EF4-FFF2-40B4-BE49-F238E27FC236}">
                <a16:creationId xmlns:a16="http://schemas.microsoft.com/office/drawing/2014/main" xmlns="" id="{4020FEDB-0847-D998-3FCC-223D4B3E535B}"/>
              </a:ext>
            </a:extLst>
          </p:cNvPr>
          <p:cNvCxnSpPr/>
          <p:nvPr/>
        </p:nvCxnSpPr>
        <p:spPr>
          <a:xfrm flipH="1">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7AD2E49D-9051-192F-8D61-2A0EC38EB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6529" y="460014"/>
            <a:ext cx="13857838" cy="2370931"/>
            <a:chOff x="0" y="9525"/>
            <a:chExt cx="18477119" cy="3161242"/>
          </a:xfrm>
        </p:grpSpPr>
        <p:sp>
          <p:nvSpPr>
            <p:cNvPr id="3" name="TextBox 3"/>
            <p:cNvSpPr txBox="1"/>
            <p:nvPr/>
          </p:nvSpPr>
          <p:spPr>
            <a:xfrm>
              <a:off x="0" y="9525"/>
              <a:ext cx="18477119" cy="2084138"/>
            </a:xfrm>
            <a:prstGeom prst="rect">
              <a:avLst/>
            </a:prstGeom>
          </p:spPr>
          <p:txBody>
            <a:bodyPr lIns="0" tIns="0" rIns="0" bIns="0" rtlCol="0" anchor="t">
              <a:spAutoFit/>
            </a:bodyPr>
            <a:lstStyle/>
            <a:p>
              <a:pPr>
                <a:lnSpc>
                  <a:spcPts val="5995"/>
                </a:lnSpc>
              </a:pPr>
              <a:r>
                <a:rPr lang="sl" sz="6200" b="0" i="0" strike="noStrike" cap="none" spc="0" baseline="0">
                  <a:solidFill>
                    <a:srgbClr val="0C45A6"/>
                  </a:solidFill>
                  <a:effectLst/>
                  <a:latin typeface="Calibri"/>
                  <a:ea typeface="Calibri" panose="020F0502020204030204"/>
                  <a:cs typeface="Calibri"/>
                </a:rPr>
                <a:t>KAJ LAHKO STORITE, ČE DOŽIVETE DISKRIMINACIJO?</a:t>
              </a:r>
            </a:p>
          </p:txBody>
        </p:sp>
        <p:sp>
          <p:nvSpPr>
            <p:cNvPr id="4" name="AutoShape 4"/>
            <p:cNvSpPr/>
            <p:nvPr/>
          </p:nvSpPr>
          <p:spPr>
            <a:xfrm>
              <a:off x="8716157" y="3026386"/>
              <a:ext cx="1044803" cy="144381"/>
            </a:xfrm>
            <a:prstGeom prst="rect">
              <a:avLst/>
            </a:prstGeom>
            <a:solidFill>
              <a:srgbClr val="0C45A6"/>
            </a:solidFill>
          </p:spPr>
          <p:txBody>
            <a:bodyPr/>
            <a:lstStyle/>
            <a:p>
              <a:endParaRPr/>
            </a:p>
          </p:txBody>
        </p:sp>
      </p:grpSp>
      <p:pic>
        <p:nvPicPr>
          <p:cNvPr id="5" name="Picture 5"/>
          <p:cNvPicPr>
            <a:picLocks noChangeAspect="1"/>
          </p:cNvPicPr>
          <p:nvPr/>
        </p:nvPicPr>
        <p:blipFill>
          <a:blip r:embed="rId2"/>
          <a:srcRect l="112" r="112"/>
          <a:stretch>
            <a:fillRect/>
          </a:stretch>
        </p:blipFill>
        <p:spPr>
          <a:xfrm>
            <a:off x="0" y="2023117"/>
            <a:ext cx="5261911" cy="5406383"/>
          </a:xfrm>
          <a:prstGeom prst="rect">
            <a:avLst/>
          </a:prstGeom>
        </p:spPr>
      </p:pic>
      <p:sp>
        <p:nvSpPr>
          <p:cNvPr id="7" name="TextBox 7"/>
          <p:cNvSpPr txBox="1"/>
          <p:nvPr/>
        </p:nvSpPr>
        <p:spPr>
          <a:xfrm>
            <a:off x="6165335" y="3189378"/>
            <a:ext cx="8990625" cy="1411471"/>
          </a:xfrm>
          <a:prstGeom prst="rect">
            <a:avLst/>
          </a:prstGeom>
        </p:spPr>
        <p:txBody>
          <a:bodyPr lIns="0" tIns="0" rIns="0" bIns="0" rtlCol="0" anchor="t">
            <a:spAutoFit/>
          </a:bodyPr>
          <a:lstStyle/>
          <a:p>
            <a:pPr>
              <a:lnSpc>
                <a:spcPts val="2800"/>
              </a:lnSpc>
            </a:pPr>
            <a:r>
              <a:rPr lang="sl" sz="2000" b="0" i="0" strike="noStrike" cap="none" spc="0" baseline="0" dirty="0">
                <a:solidFill>
                  <a:srgbClr val="000000"/>
                </a:solidFill>
                <a:effectLst/>
                <a:latin typeface="Calibri"/>
                <a:ea typeface="Calibri" panose="020F0502020204030204"/>
                <a:cs typeface="Calibri"/>
              </a:rPr>
              <a:t>Po spominu napišite poročilo o tem, kaj, kdaj in kje se je zgodilo. To vam pomaga, da si zapomnite pomembne podrobnosti, ki lahko čez nekaj časa zbledijo. To je pomembno, če želite, da nekdo pojasni situacijo ali ko želite osebo/institucijo terjati za odškodnino.</a:t>
            </a:r>
          </a:p>
          <a:p>
            <a:pPr algn="ctr">
              <a:lnSpc>
                <a:spcPts val="2800"/>
              </a:lnSpc>
            </a:pPr>
            <a:endParaRPr lang="en-US" sz="2000" dirty="0">
              <a:solidFill>
                <a:srgbClr val="000000"/>
              </a:solidFill>
              <a:latin typeface="Canva Sans"/>
            </a:endParaRPr>
          </a:p>
        </p:txBody>
      </p:sp>
      <p:sp>
        <p:nvSpPr>
          <p:cNvPr id="8" name="TextBox 8"/>
          <p:cNvSpPr txBox="1"/>
          <p:nvPr/>
        </p:nvSpPr>
        <p:spPr>
          <a:xfrm>
            <a:off x="4320780" y="5831093"/>
            <a:ext cx="11886883" cy="3541963"/>
          </a:xfrm>
          <a:prstGeom prst="rect">
            <a:avLst/>
          </a:prstGeom>
        </p:spPr>
        <p:txBody>
          <a:bodyPr lIns="0" tIns="0" rIns="0" bIns="0" rtlCol="0" anchor="t">
            <a:spAutoFit/>
          </a:bodyPr>
          <a:lstStyle/>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POJASNILO V PRIMERU DISKRIMINATORNIH INCIDENTOV</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1.  Kje je prišlo do diskriminacije?</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2.  Kaj točno se je zgodilo?</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3.  Kdo je bil vpleten v incident?</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(oseba, odgovorna za diskriminacijo, prizadeta oseba, priča)</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4.  Do katere oblike diskriminacije je prišlo?</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5.  S katerimi značilnostmi je bila diskriminacija povezana?</a:t>
            </a:r>
          </a:p>
          <a:p>
            <a:pPr>
              <a:lnSpc>
                <a:spcPts val="3500"/>
              </a:lnSpc>
              <a:spcBef>
                <a:spcPct val="0"/>
              </a:spcBef>
            </a:pPr>
            <a:r>
              <a:rPr lang="sl" sz="2500" b="0" i="0" strike="noStrike" cap="none" spc="0" baseline="0" dirty="0">
                <a:solidFill>
                  <a:srgbClr val="000000"/>
                </a:solidFill>
                <a:effectLst/>
                <a:latin typeface="Calibri"/>
                <a:ea typeface="Calibri" panose="020F0502020204030204"/>
                <a:cs typeface="Calibri"/>
              </a:rPr>
              <a:t>6.  Kakšne so bile posledice diskriminacije za vas ali za žrtev?</a:t>
            </a:r>
          </a:p>
        </p:txBody>
      </p:sp>
      <p:sp>
        <p:nvSpPr>
          <p:cNvPr id="10" name="TextBox 10"/>
          <p:cNvSpPr txBox="1"/>
          <p:nvPr/>
        </p:nvSpPr>
        <p:spPr>
          <a:xfrm>
            <a:off x="0" y="9879331"/>
            <a:ext cx="8933679" cy="196596"/>
          </a:xfrm>
          <a:prstGeom prst="rect">
            <a:avLst/>
          </a:prstGeom>
        </p:spPr>
        <p:txBody>
          <a:bodyPr lIns="0" tIns="0" rIns="0" bIns="0" rtlCol="0" anchor="t">
            <a:spAutoFit/>
          </a:bodyPr>
          <a:lstStyle/>
          <a:p>
            <a:pPr>
              <a:lnSpc>
                <a:spcPts val="1680"/>
              </a:lnSpc>
            </a:pPr>
            <a:r>
              <a:rPr lang="sl" sz="900" b="0" i="0" strike="noStrike" cap="none" spc="0" baseline="0" dirty="0">
                <a:solidFill>
                  <a:srgbClr val="000000"/>
                </a:solidFill>
                <a:effectLst/>
                <a:latin typeface="Calibri"/>
                <a:ea typeface="Calibri" panose="020F0502020204030204"/>
                <a:cs typeface="Calibri"/>
              </a:rPr>
              <a:t>Vir: Marcus Osei in Hartmut Reiners, ARIC-NRW e.V., Training series on anti-discrimination work for Bunsverband Bundesverband Netzwerke von Mirgant*innenorganisationen (NeMO)</a:t>
            </a:r>
          </a:p>
        </p:txBody>
      </p:sp>
      <p:pic>
        <p:nvPicPr>
          <p:cNvPr id="12" name="Picture 11">
            <a:extLst>
              <a:ext uri="{FF2B5EF4-FFF2-40B4-BE49-F238E27FC236}">
                <a16:creationId xmlns:a16="http://schemas.microsoft.com/office/drawing/2014/main" xmlns="" id="{1183EDFF-8942-B756-2646-6EB0B0AD2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3" y="8210313"/>
            <a:ext cx="3886197" cy="2076687"/>
          </a:xfrm>
          <a:prstGeom prst="rect">
            <a:avLst/>
          </a:prstGeom>
        </p:spPr>
      </p:pic>
      <p:sp>
        <p:nvSpPr>
          <p:cNvPr id="9" name="PoljeZBesedilom 8"/>
          <p:cNvSpPr txBox="1"/>
          <p:nvPr/>
        </p:nvSpPr>
        <p:spPr>
          <a:xfrm>
            <a:off x="972207" y="3189378"/>
            <a:ext cx="3301151" cy="2693045"/>
          </a:xfrm>
          <a:prstGeom prst="rect">
            <a:avLst/>
          </a:prstGeom>
          <a:noFill/>
        </p:spPr>
        <p:txBody>
          <a:bodyPr wrap="square" rtlCol="0">
            <a:spAutoFit/>
          </a:bodyPr>
          <a:lstStyle/>
          <a:p>
            <a:pPr algn="ctr"/>
            <a:r>
              <a:rPr lang="sl-SI" sz="1700" b="1" dirty="0" smtClean="0"/>
              <a:t>NA KOGA SE OBRNITI:</a:t>
            </a:r>
          </a:p>
          <a:p>
            <a:pPr algn="ctr"/>
            <a:r>
              <a:rPr lang="sl-SI" sz="1700" b="1" dirty="0" smtClean="0"/>
              <a:t>Varuh </a:t>
            </a:r>
            <a:r>
              <a:rPr lang="sl-SI" sz="1700" b="1" dirty="0" smtClean="0"/>
              <a:t>človekovih pravic </a:t>
            </a:r>
            <a:r>
              <a:rPr lang="sl-SI" sz="1700" b="1" dirty="0" smtClean="0"/>
              <a:t>RS, Pravno-informacijski </a:t>
            </a:r>
            <a:r>
              <a:rPr lang="sl-SI" sz="1700" b="1" dirty="0" smtClean="0"/>
              <a:t>center </a:t>
            </a:r>
            <a:r>
              <a:rPr lang="sl-SI" sz="1700" b="1" dirty="0" smtClean="0"/>
              <a:t>PIC</a:t>
            </a:r>
            <a:r>
              <a:rPr lang="sl-SI" sz="1700" b="1" dirty="0" smtClean="0"/>
              <a:t>, </a:t>
            </a:r>
            <a:r>
              <a:rPr lang="sl-SI" sz="1700" b="1" dirty="0" smtClean="0"/>
              <a:t>Zagovornik </a:t>
            </a:r>
            <a:r>
              <a:rPr lang="sl-SI" sz="1700" b="1" dirty="0" smtClean="0"/>
              <a:t>načela enakosti </a:t>
            </a:r>
            <a:r>
              <a:rPr lang="sl-SI" sz="1700" b="1" dirty="0" smtClean="0"/>
              <a:t>RS, </a:t>
            </a:r>
            <a:r>
              <a:rPr lang="sl-SI" sz="1700" b="1" dirty="0" smtClean="0"/>
              <a:t>Informacijski pooblaščenec, Zastopniki </a:t>
            </a:r>
            <a:r>
              <a:rPr lang="sl-SI" sz="1700" b="1" dirty="0"/>
              <a:t>pacientov pravic, </a:t>
            </a:r>
            <a:r>
              <a:rPr lang="sl-SI" sz="1700" b="1" dirty="0" smtClean="0"/>
              <a:t>Slovenska filantropija, Mirovni inštitut, </a:t>
            </a:r>
            <a:r>
              <a:rPr lang="sl-SI" sz="1700" b="1" dirty="0" err="1" smtClean="0"/>
              <a:t>Legebitra</a:t>
            </a:r>
            <a:r>
              <a:rPr lang="sl-SI" sz="1700" b="1" dirty="0" smtClean="0"/>
              <a:t>, Transakcija, </a:t>
            </a:r>
            <a:r>
              <a:rPr lang="sl-SI" sz="1700" b="1" dirty="0" err="1" smtClean="0"/>
              <a:t>Infokolpa</a:t>
            </a:r>
            <a:r>
              <a:rPr lang="sl-SI" sz="1700" b="1" dirty="0" smtClean="0"/>
              <a:t>…</a:t>
            </a:r>
            <a:endParaRPr lang="en-GB" sz="1700" b="1" dirty="0"/>
          </a:p>
          <a:p>
            <a:pPr algn="ctr"/>
            <a:endParaRPr lang="en-GB" sz="16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2591</Words>
  <Application>Microsoft Office PowerPoint</Application>
  <PresentationFormat>Po meri</PresentationFormat>
  <Paragraphs>305</Paragraphs>
  <Slides>19</Slides>
  <Notes>1</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19</vt:i4>
      </vt:variant>
    </vt:vector>
  </HeadingPairs>
  <TitlesOfParts>
    <vt:vector size="28" baseType="lpstr">
      <vt:lpstr>Arial</vt:lpstr>
      <vt:lpstr>Montserrat</vt:lpstr>
      <vt:lpstr>Canva Sans</vt:lpstr>
      <vt:lpstr>Montserrat Semi-Bold</vt:lpstr>
      <vt:lpstr>Canva Sans Bold</vt:lpstr>
      <vt:lpstr>Times New Roman</vt:lpstr>
      <vt:lpstr>Calibri</vt:lpstr>
      <vt:lpstr>Montserrat Bold</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move</dc:creator>
  <cp:lastModifiedBy>Katja</cp:lastModifiedBy>
  <cp:revision>38</cp:revision>
  <dcterms:created xsi:type="dcterms:W3CDTF">2006-08-16T00:00:00Z</dcterms:created>
  <dcterms:modified xsi:type="dcterms:W3CDTF">2022-11-29T20:05:28Z</dcterms:modified>
</cp:coreProperties>
</file>