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comments/comment2.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9" r:id="rId4"/>
    <p:sldId id="270" r:id="rId5"/>
    <p:sldId id="268" r:id="rId6"/>
    <p:sldId id="271" r:id="rId7"/>
    <p:sldId id="291" r:id="rId8"/>
    <p:sldId id="292" r:id="rId9"/>
    <p:sldId id="293" r:id="rId10"/>
    <p:sldId id="294" r:id="rId11"/>
    <p:sldId id="272" r:id="rId12"/>
    <p:sldId id="282" r:id="rId13"/>
    <p:sldId id="283" r:id="rId14"/>
    <p:sldId id="289" r:id="rId15"/>
    <p:sldId id="284" r:id="rId16"/>
    <p:sldId id="285" r:id="rId17"/>
    <p:sldId id="286" r:id="rId18"/>
    <p:sldId id="287" r:id="rId19"/>
    <p:sldId id="265" r:id="rId20"/>
    <p:sldId id="267" r:id="rId21"/>
    <p:sldId id="290" r:id="rId22"/>
  </p:sldIdLst>
  <p:sldSz cx="9753600" cy="7315200"/>
  <p:notesSz cx="9753600" cy="73152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sop" initials="s" lastIdx="7" clrIdx="0">
    <p:extLst>
      <p:ext uri="{19B8F6BF-5375-455C-9EA6-DF929625EA0E}">
        <p15:presenceInfo xmlns:p15="http://schemas.microsoft.com/office/powerpoint/2012/main" userId="sysop" providerId="None"/>
      </p:ext>
    </p:extLst>
  </p:cmAuthor>
  <p:cmAuthor id="2" name="Daryna Sterina" initials="DS" lastIdx="5" clrIdx="1">
    <p:extLst>
      <p:ext uri="{19B8F6BF-5375-455C-9EA6-DF929625EA0E}">
        <p15:presenceInfo xmlns:p15="http://schemas.microsoft.com/office/powerpoint/2012/main" userId="S::ds693@kent.ac.uk::ac84a0af-c6e3-4db1-b0dc-7786bc4f5fcb" providerId="AD"/>
      </p:ext>
    </p:extLst>
  </p:cmAuthor>
  <p:cmAuthor id="3" name="user01" initials="u" lastIdx="7" clrIdx="2">
    <p:extLst>
      <p:ext uri="{19B8F6BF-5375-455C-9EA6-DF929625EA0E}">
        <p15:presenceInfo xmlns:p15="http://schemas.microsoft.com/office/powerpoint/2012/main" userId="user0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85"/>
    <p:restoredTop sz="94637"/>
  </p:normalViewPr>
  <p:slideViewPr>
    <p:cSldViewPr>
      <p:cViewPr varScale="1">
        <p:scale>
          <a:sx n="100" d="100"/>
          <a:sy n="100" d="100"/>
        </p:scale>
        <p:origin x="1272"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0-12T05:53:46.648" idx="2">
    <p:pos x="3529" y="3947"/>
    <p:text>to be adapted nationally</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10-12T05:55:11.741" idx="3">
    <p:pos x="4739" y="3395"/>
    <p:text>to be adapted nationally</p:text>
    <p:extLst>
      <p:ext uri="{C676402C-5697-4E1C-873F-D02D1690AC5C}">
        <p15:threadingInfo xmlns:p15="http://schemas.microsoft.com/office/powerpoint/2012/main" timeZoneBias="-120"/>
      </p:ext>
    </p:extLst>
  </p:cm>
  <p:cm authorId="1" dt="2022-10-13T20:40:27.865" idx="4">
    <p:pos x="4287" y="3828"/>
    <p:text>to be nationally adapted</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10-13T21:10:36.615" idx="5">
    <p:pos x="2911" y="3721"/>
    <p:text>to be nationaly adapted</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3" dt="2022-11-28T11:13:30.395" idx="6">
    <p:pos x="3639" y="3130"/>
    <p:text>ich habe hier festlegen</p:text>
    <p:extLst>
      <p:ext uri="{C676402C-5697-4E1C-873F-D02D1690AC5C}">
        <p15:threadingInfo xmlns:p15="http://schemas.microsoft.com/office/powerpoint/2012/main" timeZoneBias="-60"/>
      </p:ext>
    </p:extLst>
  </p:cm>
  <p:cm authorId="3" dt="2022-11-28T11:14:02.764" idx="7">
    <p:pos x="3639" y="3226"/>
    <p:text>fixieren finde ich nämlich komisch und binden auch irgendwie</p:text>
    <p:extLst>
      <p:ext uri="{C676402C-5697-4E1C-873F-D02D1690AC5C}">
        <p15:threadingInfo xmlns:p15="http://schemas.microsoft.com/office/powerpoint/2012/main" timeZoneBias="-60">
          <p15:parentCm authorId="3" idx="6"/>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225925" cy="366713"/>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5524500" y="0"/>
            <a:ext cx="4227513" cy="366713"/>
          </a:xfrm>
          <a:prstGeom prst="rect">
            <a:avLst/>
          </a:prstGeom>
        </p:spPr>
        <p:txBody>
          <a:bodyPr vert="horz" lIns="91440" tIns="45720" rIns="91440" bIns="45720" rtlCol="0"/>
          <a:lstStyle>
            <a:lvl1pPr algn="r">
              <a:defRPr sz="1200"/>
            </a:lvl1pPr>
          </a:lstStyle>
          <a:p>
            <a:fld id="{7FFEE545-1E11-4E9E-9CEF-09652B36440F}" type="datetimeFigureOut">
              <a:rPr lang="de-AT" smtClean="0"/>
              <a:t>29.11.2022</a:t>
            </a:fld>
            <a:endParaRPr lang="de-AT"/>
          </a:p>
        </p:txBody>
      </p:sp>
      <p:sp>
        <p:nvSpPr>
          <p:cNvPr id="4" name="Folienbildplatzhalter 3"/>
          <p:cNvSpPr>
            <a:spLocks noGrp="1" noRot="1" noChangeAspect="1"/>
          </p:cNvSpPr>
          <p:nvPr>
            <p:ph type="sldImg" idx="2"/>
          </p:nvPr>
        </p:nvSpPr>
        <p:spPr>
          <a:xfrm>
            <a:off x="3230563" y="914400"/>
            <a:ext cx="3292475" cy="2468563"/>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974725" y="3521075"/>
            <a:ext cx="7804150" cy="287972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6948488"/>
            <a:ext cx="4225925" cy="366712"/>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5524500" y="6948488"/>
            <a:ext cx="4227513" cy="366712"/>
          </a:xfrm>
          <a:prstGeom prst="rect">
            <a:avLst/>
          </a:prstGeom>
        </p:spPr>
        <p:txBody>
          <a:bodyPr vert="horz" lIns="91440" tIns="45720" rIns="91440" bIns="45720" rtlCol="0" anchor="b"/>
          <a:lstStyle>
            <a:lvl1pPr algn="r">
              <a:defRPr sz="1200"/>
            </a:lvl1pPr>
          </a:lstStyle>
          <a:p>
            <a:fld id="{ADB3DDA4-692F-475B-943A-E6B96E5F64BA}" type="slidenum">
              <a:rPr lang="de-AT" smtClean="0"/>
              <a:t>‹Nr.›</a:t>
            </a:fld>
            <a:endParaRPr lang="de-AT"/>
          </a:p>
        </p:txBody>
      </p:sp>
    </p:spTree>
    <p:extLst>
      <p:ext uri="{BB962C8B-B14F-4D97-AF65-F5344CB8AC3E}">
        <p14:creationId xmlns:p14="http://schemas.microsoft.com/office/powerpoint/2010/main" val="2311959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ADB3DDA4-692F-475B-943A-E6B96E5F64BA}" type="slidenum">
              <a:rPr lang="de-AT" smtClean="0"/>
              <a:t>5</a:t>
            </a:fld>
            <a:endParaRPr lang="de-AT"/>
          </a:p>
        </p:txBody>
      </p:sp>
    </p:spTree>
    <p:extLst>
      <p:ext uri="{BB962C8B-B14F-4D97-AF65-F5344CB8AC3E}">
        <p14:creationId xmlns:p14="http://schemas.microsoft.com/office/powerpoint/2010/main" val="3610432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12</a:t>
            </a:fld>
            <a:endParaRPr lang="de-DE" altLang="en-US"/>
          </a:p>
        </p:txBody>
      </p:sp>
    </p:spTree>
    <p:extLst>
      <p:ext uri="{BB962C8B-B14F-4D97-AF65-F5344CB8AC3E}">
        <p14:creationId xmlns:p14="http://schemas.microsoft.com/office/powerpoint/2010/main" val="3787233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13</a:t>
            </a:fld>
            <a:endParaRPr lang="de-DE" altLang="en-US"/>
          </a:p>
        </p:txBody>
      </p:sp>
    </p:spTree>
    <p:extLst>
      <p:ext uri="{BB962C8B-B14F-4D97-AF65-F5344CB8AC3E}">
        <p14:creationId xmlns:p14="http://schemas.microsoft.com/office/powerpoint/2010/main" val="2219585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14</a:t>
            </a:fld>
            <a:endParaRPr lang="de-DE" altLang="en-US"/>
          </a:p>
        </p:txBody>
      </p:sp>
    </p:spTree>
    <p:extLst>
      <p:ext uri="{BB962C8B-B14F-4D97-AF65-F5344CB8AC3E}">
        <p14:creationId xmlns:p14="http://schemas.microsoft.com/office/powerpoint/2010/main" val="704025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15</a:t>
            </a:fld>
            <a:endParaRPr lang="de-DE" altLang="en-US"/>
          </a:p>
        </p:txBody>
      </p:sp>
    </p:spTree>
    <p:extLst>
      <p:ext uri="{BB962C8B-B14F-4D97-AF65-F5344CB8AC3E}">
        <p14:creationId xmlns:p14="http://schemas.microsoft.com/office/powerpoint/2010/main" val="248806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16</a:t>
            </a:fld>
            <a:endParaRPr lang="de-DE" altLang="en-US"/>
          </a:p>
        </p:txBody>
      </p:sp>
    </p:spTree>
    <p:extLst>
      <p:ext uri="{BB962C8B-B14F-4D97-AF65-F5344CB8AC3E}">
        <p14:creationId xmlns:p14="http://schemas.microsoft.com/office/powerpoint/2010/main" val="2546528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17</a:t>
            </a:fld>
            <a:endParaRPr lang="de-DE" altLang="en-US"/>
          </a:p>
        </p:txBody>
      </p:sp>
    </p:spTree>
    <p:extLst>
      <p:ext uri="{BB962C8B-B14F-4D97-AF65-F5344CB8AC3E}">
        <p14:creationId xmlns:p14="http://schemas.microsoft.com/office/powerpoint/2010/main" val="2701741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18</a:t>
            </a:fld>
            <a:endParaRPr lang="de-DE" altLang="en-US"/>
          </a:p>
        </p:txBody>
      </p:sp>
    </p:spTree>
    <p:extLst>
      <p:ext uri="{BB962C8B-B14F-4D97-AF65-F5344CB8AC3E}">
        <p14:creationId xmlns:p14="http://schemas.microsoft.com/office/powerpoint/2010/main" val="3307353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31520" y="2267712"/>
            <a:ext cx="8290560" cy="153619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63040" y="4096512"/>
            <a:ext cx="6827520" cy="18288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rgbClr val="0C45A6"/>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95761" y="3498728"/>
            <a:ext cx="590550" cy="66675"/>
          </a:xfrm>
          <a:custGeom>
            <a:avLst/>
            <a:gdLst/>
            <a:ahLst/>
            <a:cxnLst/>
            <a:rect l="l" t="t" r="r" b="b"/>
            <a:pathLst>
              <a:path w="590550" h="66675">
                <a:moveTo>
                  <a:pt x="590549" y="66674"/>
                </a:moveTo>
                <a:lnTo>
                  <a:pt x="0" y="66674"/>
                </a:lnTo>
                <a:lnTo>
                  <a:pt x="0" y="0"/>
                </a:lnTo>
                <a:lnTo>
                  <a:pt x="590549" y="0"/>
                </a:lnTo>
                <a:lnTo>
                  <a:pt x="590549" y="66674"/>
                </a:lnTo>
                <a:close/>
              </a:path>
            </a:pathLst>
          </a:custGeom>
          <a:solidFill>
            <a:srgbClr val="0C45A6"/>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000" b="1" i="0">
                <a:solidFill>
                  <a:srgbClr val="0C45A6"/>
                </a:solidFill>
                <a:latin typeface="Tahoma"/>
                <a:cs typeface="Tahoma"/>
              </a:defRPr>
            </a:lvl1pPr>
          </a:lstStyle>
          <a:p>
            <a:endParaRPr/>
          </a:p>
        </p:txBody>
      </p:sp>
      <p:sp>
        <p:nvSpPr>
          <p:cNvPr id="3" name="Holder 3"/>
          <p:cNvSpPr>
            <a:spLocks noGrp="1"/>
          </p:cNvSpPr>
          <p:nvPr>
            <p:ph sz="half" idx="2"/>
          </p:nvPr>
        </p:nvSpPr>
        <p:spPr>
          <a:xfrm>
            <a:off x="487680" y="1682496"/>
            <a:ext cx="4242816" cy="482803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023104" y="1682496"/>
            <a:ext cx="4242816" cy="482803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752720" y="1285306"/>
            <a:ext cx="638175" cy="66675"/>
          </a:xfrm>
          <a:custGeom>
            <a:avLst/>
            <a:gdLst/>
            <a:ahLst/>
            <a:cxnLst/>
            <a:rect l="l" t="t" r="r" b="b"/>
            <a:pathLst>
              <a:path w="638175" h="66675">
                <a:moveTo>
                  <a:pt x="638174" y="66674"/>
                </a:moveTo>
                <a:lnTo>
                  <a:pt x="0" y="66674"/>
                </a:lnTo>
                <a:lnTo>
                  <a:pt x="0" y="0"/>
                </a:lnTo>
                <a:lnTo>
                  <a:pt x="638174" y="0"/>
                </a:lnTo>
                <a:lnTo>
                  <a:pt x="638174" y="66674"/>
                </a:lnTo>
                <a:close/>
              </a:path>
            </a:pathLst>
          </a:custGeom>
          <a:solidFill>
            <a:srgbClr val="0C45A6"/>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000" b="1" i="0">
                <a:solidFill>
                  <a:srgbClr val="0C45A6"/>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4324" y="908627"/>
            <a:ext cx="8684950" cy="939800"/>
          </a:xfrm>
          <a:prstGeom prst="rect">
            <a:avLst/>
          </a:prstGeom>
        </p:spPr>
        <p:txBody>
          <a:bodyPr wrap="square" lIns="0" tIns="0" rIns="0" bIns="0">
            <a:spAutoFit/>
          </a:bodyPr>
          <a:lstStyle>
            <a:lvl1pPr>
              <a:defRPr sz="3000" b="1" i="0">
                <a:solidFill>
                  <a:srgbClr val="0C45A6"/>
                </a:solidFill>
                <a:latin typeface="Tahoma"/>
                <a:cs typeface="Tahoma"/>
              </a:defRPr>
            </a:lvl1pPr>
          </a:lstStyle>
          <a:p>
            <a:endParaRPr/>
          </a:p>
        </p:txBody>
      </p:sp>
      <p:sp>
        <p:nvSpPr>
          <p:cNvPr id="3" name="Holder 3"/>
          <p:cNvSpPr>
            <a:spLocks noGrp="1"/>
          </p:cNvSpPr>
          <p:nvPr>
            <p:ph type="body" idx="1"/>
          </p:nvPr>
        </p:nvSpPr>
        <p:spPr>
          <a:xfrm>
            <a:off x="254873" y="2257674"/>
            <a:ext cx="9243852" cy="39160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316224" y="6803136"/>
            <a:ext cx="3121152" cy="3657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87680" y="6803136"/>
            <a:ext cx="2243328" cy="3657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6" name="Holder 6"/>
          <p:cNvSpPr>
            <a:spLocks noGrp="1"/>
          </p:cNvSpPr>
          <p:nvPr>
            <p:ph type="sldNum" sz="quarter" idx="7"/>
          </p:nvPr>
        </p:nvSpPr>
        <p:spPr>
          <a:xfrm>
            <a:off x="7022592" y="6803136"/>
            <a:ext cx="2243328" cy="3657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s://www.stiftungen.org/startseite.html"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s://www.einewelt-promotorinnen.de/programm/" TargetMode="External"/><Relationship Id="rId4" Type="http://schemas.openxmlformats.org/officeDocument/2006/relationships/hyperlink" Target="https://www.bamf.de/DE/Themen/Integration/AkteureEhrenamtlicheInteressierte/Migrantenorganisationen/Strukturfoerderung/strukturfoerderung-node.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kmo-berlin.de/foerderung/"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www.berlin.de/lb/intmig/themen/projektfoerderun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omments" Target="../comments/comment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omments" Target="../comments/commen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XVBqemOvnvI?feature=oembed" TargetMode="External"/><Relationship Id="rId5" Type="http://schemas.openxmlformats.org/officeDocument/2006/relationships/hyperlink" Target="https://www.youtube.com/watch?v=XVBqemOvnvI" TargetMode="Externa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amf.de/DE/Themen/Integration/AkteureEhrenamtlicheInteressierte/EhrenamtlichesEngagement/HousesOfRessources/housesofressources_node.html"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www.bamf.de/DE/Themen/Integration/TraegerLehrFachkraefte/TraegerProjektfoerderung/Frauenkurse/frauenkurse-node.html" TargetMode="External"/><Relationship Id="rId5" Type="http://schemas.openxmlformats.org/officeDocument/2006/relationships/hyperlink" Target="https://www.bgz-vorort.de/DE/Startseite/startseite_node.html" TargetMode="External"/><Relationship Id="rId4" Type="http://schemas.openxmlformats.org/officeDocument/2006/relationships/hyperlink" Target="https://www.bamf.de/DE/Themen/Integration/AkteureEhrenamtlicheInteressierte/Migrantenorganisationen/Strukturfoerderung/strukturfoerderung-node.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ntegrationsbeauftragte.de/ib-de/integrationsarbeit-in-den-bereichen/projektfoerderung/projektantraege-und-zuwendungen-1865970"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mfsfj.de/bmfsfj/themen/engagement-und-gesellschaft/engagement-staerken/menschen-staerken-menschen"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www.demokratie-leben.d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bmz.de/de/mitmachen/vereine-16454"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95578" y="0"/>
            <a:ext cx="9158022" cy="7315200"/>
            <a:chOff x="-777087" y="-30822"/>
            <a:chExt cx="10409986" cy="7315200"/>
          </a:xfrm>
        </p:grpSpPr>
        <p:sp>
          <p:nvSpPr>
            <p:cNvPr id="3" name="object 3"/>
            <p:cNvSpPr/>
            <p:nvPr/>
          </p:nvSpPr>
          <p:spPr>
            <a:xfrm>
              <a:off x="2727274" y="-30822"/>
              <a:ext cx="6905625" cy="7315200"/>
            </a:xfrm>
            <a:custGeom>
              <a:avLst/>
              <a:gdLst/>
              <a:ahLst/>
              <a:cxnLst/>
              <a:rect l="l" t="t" r="r" b="b"/>
              <a:pathLst>
                <a:path w="6905625" h="7315200">
                  <a:moveTo>
                    <a:pt x="6905624" y="7315199"/>
                  </a:moveTo>
                  <a:lnTo>
                    <a:pt x="0" y="7315199"/>
                  </a:lnTo>
                  <a:lnTo>
                    <a:pt x="0" y="0"/>
                  </a:lnTo>
                  <a:lnTo>
                    <a:pt x="6905624" y="0"/>
                  </a:lnTo>
                  <a:lnTo>
                    <a:pt x="6905624" y="7315199"/>
                  </a:lnTo>
                  <a:close/>
                </a:path>
              </a:pathLst>
            </a:custGeom>
            <a:solidFill>
              <a:srgbClr val="FDCF60"/>
            </a:solidFill>
          </p:spPr>
          <p:txBody>
            <a:bodyPr wrap="square" lIns="0" tIns="0" rIns="0" bIns="0" rtlCol="0"/>
            <a:lstStyle/>
            <a:p>
              <a:endParaRPr/>
            </a:p>
          </p:txBody>
        </p:sp>
        <p:pic>
          <p:nvPicPr>
            <p:cNvPr id="4" name="object 4"/>
            <p:cNvPicPr/>
            <p:nvPr/>
          </p:nvPicPr>
          <p:blipFill>
            <a:blip r:embed="rId2" cstate="print"/>
            <a:stretch>
              <a:fillRect/>
            </a:stretch>
          </p:blipFill>
          <p:spPr>
            <a:xfrm>
              <a:off x="-777087" y="289953"/>
              <a:ext cx="1456954" cy="995369"/>
            </a:xfrm>
            <a:prstGeom prst="rect">
              <a:avLst/>
            </a:prstGeom>
          </p:spPr>
        </p:pic>
      </p:grpSp>
      <p:sp>
        <p:nvSpPr>
          <p:cNvPr id="7" name="object 7"/>
          <p:cNvSpPr txBox="1"/>
          <p:nvPr/>
        </p:nvSpPr>
        <p:spPr>
          <a:xfrm>
            <a:off x="108626" y="2438400"/>
            <a:ext cx="3581400" cy="1714700"/>
          </a:xfrm>
          <a:prstGeom prst="rect">
            <a:avLst/>
          </a:prstGeom>
        </p:spPr>
        <p:txBody>
          <a:bodyPr vert="horz" wrap="square" lIns="0" tIns="119380" rIns="0" bIns="0" rtlCol="0">
            <a:spAutoFit/>
          </a:bodyPr>
          <a:lstStyle/>
          <a:p>
            <a:pPr marL="12700" marR="5080">
              <a:lnSpc>
                <a:spcPts val="6450"/>
              </a:lnSpc>
              <a:spcBef>
                <a:spcPts val="940"/>
              </a:spcBef>
            </a:pPr>
            <a:r>
              <a:rPr lang="de-DE" sz="3600" spc="120" dirty="0">
                <a:solidFill>
                  <a:srgbClr val="0C45A6"/>
                </a:solidFill>
                <a:latin typeface="+mj-lt"/>
                <a:cs typeface="Tahoma"/>
              </a:rPr>
              <a:t>Training M</a:t>
            </a:r>
            <a:r>
              <a:rPr sz="3600" spc="120" dirty="0" err="1">
                <a:solidFill>
                  <a:srgbClr val="0C45A6"/>
                </a:solidFill>
                <a:latin typeface="+mj-lt"/>
                <a:cs typeface="Tahoma"/>
              </a:rPr>
              <a:t>odul</a:t>
            </a:r>
            <a:r>
              <a:rPr sz="3600" spc="120" dirty="0">
                <a:solidFill>
                  <a:srgbClr val="0C45A6"/>
                </a:solidFill>
                <a:latin typeface="+mj-lt"/>
                <a:cs typeface="Tahoma"/>
              </a:rPr>
              <a:t>: </a:t>
            </a:r>
            <a:r>
              <a:rPr sz="3600" spc="125" dirty="0">
                <a:solidFill>
                  <a:srgbClr val="0C45A6"/>
                </a:solidFill>
                <a:latin typeface="+mj-lt"/>
                <a:cs typeface="Tahoma"/>
              </a:rPr>
              <a:t> </a:t>
            </a:r>
            <a:r>
              <a:rPr lang="de-DE" sz="3600" spc="125" dirty="0">
                <a:solidFill>
                  <a:srgbClr val="0C45A6"/>
                </a:solidFill>
                <a:latin typeface="+mj-lt"/>
                <a:cs typeface="Tahoma"/>
              </a:rPr>
              <a:t>Fundraising</a:t>
            </a:r>
            <a:endParaRPr sz="3600" dirty="0">
              <a:latin typeface="+mj-lt"/>
              <a:cs typeface="Tahoma"/>
            </a:endParaRPr>
          </a:p>
        </p:txBody>
      </p:sp>
      <p:sp>
        <p:nvSpPr>
          <p:cNvPr id="8" name="Textfeld 7"/>
          <p:cNvSpPr txBox="1"/>
          <p:nvPr/>
        </p:nvSpPr>
        <p:spPr>
          <a:xfrm>
            <a:off x="3954692" y="6346247"/>
            <a:ext cx="5360894" cy="707886"/>
          </a:xfrm>
          <a:prstGeom prst="rect">
            <a:avLst/>
          </a:prstGeom>
          <a:noFill/>
        </p:spPr>
        <p:txBody>
          <a:bodyPr wrap="square" rtlCol="0">
            <a:spAutoFit/>
          </a:bodyPr>
          <a:lstStyle/>
          <a:p>
            <a:r>
              <a:rPr lang="de-DE" sz="1000" i="1" dirty="0"/>
              <a:t>Das Projekt EMVI wird aus Mitteln des Asyl-, Migrations- und Integrationsfonds der Europäischen Union finanziert. Der Inhalt gibt ausschließlich die Meinung der EMVI-Projektpartner wieder und liegt in deren alleiniger Verantwortung. Die Europäische Kommission übernimmt keine Verantwortung für die Verwendung der darin enthaltenen Informationen. </a:t>
            </a:r>
            <a:endParaRPr lang="de-AT" sz="1000" i="1" dirty="0"/>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8813" y="6346247"/>
            <a:ext cx="2866388" cy="601355"/>
          </a:xfrm>
          <a:prstGeom prst="rect">
            <a:avLst/>
          </a:prstGeom>
        </p:spPr>
      </p:pic>
      <p:pic>
        <p:nvPicPr>
          <p:cNvPr id="9" name="Grafik 8">
            <a:extLst>
              <a:ext uri="{FF2B5EF4-FFF2-40B4-BE49-F238E27FC236}">
                <a16:creationId xmlns:a16="http://schemas.microsoft.com/office/drawing/2014/main" xmlns="" id="{A9B80609-DF98-4323-B183-2F4E956C9C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55957" y="563118"/>
            <a:ext cx="1927098" cy="65608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67099" y="1477494"/>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22578" y="342494"/>
            <a:ext cx="7859422"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a:latin typeface="+mj-lt"/>
              </a:rPr>
              <a:t>Andere Möglichkeiten für Fundraising:</a:t>
            </a:r>
            <a:br>
              <a:rPr lang="de-DE" sz="3200" spc="-45" dirty="0">
                <a:latin typeface="+mj-lt"/>
              </a:rPr>
            </a:br>
            <a:r>
              <a:rPr lang="de-DE" sz="3200" spc="-45" dirty="0">
                <a:latin typeface="+mj-lt"/>
              </a:rPr>
              <a:t>Stiftungen/Vereine/Unternehmen</a:t>
            </a:r>
            <a:endParaRPr sz="3200" dirty="0">
              <a:latin typeface="+mj-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cxnSp>
        <p:nvCxnSpPr>
          <p:cNvPr id="3" name="Straight Connector 2">
            <a:extLst>
              <a:ext uri="{FF2B5EF4-FFF2-40B4-BE49-F238E27FC236}">
                <a16:creationId xmlns:a16="http://schemas.microsoft.com/office/drawing/2014/main" xmlns="" id="{8A6B2CEF-05AD-A197-379F-13E8C5965D47}"/>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BED91A1C-0651-8C7F-7139-4F8950E4AE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
        <p:nvSpPr>
          <p:cNvPr id="8" name="Textfeld 7">
            <a:extLst>
              <a:ext uri="{FF2B5EF4-FFF2-40B4-BE49-F238E27FC236}">
                <a16:creationId xmlns:a16="http://schemas.microsoft.com/office/drawing/2014/main" xmlns="" id="{50A5E165-BC27-575D-712B-D47598DCF988}"/>
              </a:ext>
            </a:extLst>
          </p:cNvPr>
          <p:cNvSpPr txBox="1"/>
          <p:nvPr/>
        </p:nvSpPr>
        <p:spPr>
          <a:xfrm>
            <a:off x="445985" y="1686544"/>
            <a:ext cx="6473685" cy="5386090"/>
          </a:xfrm>
          <a:prstGeom prst="rect">
            <a:avLst/>
          </a:prstGeom>
          <a:noFill/>
        </p:spPr>
        <p:txBody>
          <a:bodyPr wrap="square">
            <a:spAutoFit/>
          </a:bodyPr>
          <a:lstStyle/>
          <a:p>
            <a:r>
              <a:rPr lang="de-DE" sz="1400" dirty="0"/>
              <a:t>Überblick über die deutsche Stiftungslandschaft gibt es hier: </a:t>
            </a:r>
          </a:p>
          <a:p>
            <a:r>
              <a:rPr lang="de-DE" sz="1400" dirty="0">
                <a:hlinkClick r:id="rId3"/>
              </a:rPr>
              <a:t>https://www.stiftungen.org/startseite.html</a:t>
            </a:r>
            <a:endParaRPr lang="de-DE" sz="1400" dirty="0"/>
          </a:p>
          <a:p>
            <a:endParaRPr lang="de-DE" sz="1400" dirty="0"/>
          </a:p>
          <a:p>
            <a:r>
              <a:rPr lang="de-DE" sz="1400" dirty="0"/>
              <a:t>Manchmal fördern auch Dachverbände von Migrant*innen-Organisationen Projekte, z.B. kann man auf der Seite von </a:t>
            </a:r>
            <a:r>
              <a:rPr lang="de-DE" sz="1400" dirty="0" err="1"/>
              <a:t>DaMigra</a:t>
            </a:r>
            <a:r>
              <a:rPr lang="de-DE" sz="1400" dirty="0"/>
              <a:t>, </a:t>
            </a:r>
            <a:r>
              <a:rPr lang="de-DE" sz="1400" dirty="0" err="1"/>
              <a:t>DamOST</a:t>
            </a:r>
            <a:r>
              <a:rPr lang="de-DE" sz="1400" dirty="0"/>
              <a:t> oder BV Nemo schauen. Einen Überblick über die Organisationen, die eine Strukturförderung erhalten gibt es hier:</a:t>
            </a:r>
          </a:p>
          <a:p>
            <a:r>
              <a:rPr lang="de-DE" sz="1400" dirty="0">
                <a:hlinkClick r:id="rId4"/>
              </a:rPr>
              <a:t>https://www.bamf.de/DE/Themen/Integration/AkteureEhrenamtlicheInteressierte/Migrantenorganisationen/Strukturfoerderung/strukturfoerderung-node.html</a:t>
            </a:r>
            <a:endParaRPr lang="de-DE" sz="1400" dirty="0"/>
          </a:p>
          <a:p>
            <a:endParaRPr lang="de-DE" sz="1400" dirty="0"/>
          </a:p>
          <a:p>
            <a:r>
              <a:rPr lang="de-DE" sz="1400" b="1" i="0" u="none" strike="noStrike" dirty="0">
                <a:solidFill>
                  <a:srgbClr val="282828"/>
                </a:solidFill>
                <a:effectLst/>
              </a:rPr>
              <a:t>Eine Welt-Promotor*innen-Programm: </a:t>
            </a:r>
            <a:r>
              <a:rPr lang="de-DE" sz="1400" i="0" u="none" strike="noStrike" dirty="0">
                <a:solidFill>
                  <a:srgbClr val="282828"/>
                </a:solidFill>
                <a:effectLst/>
                <a:hlinkClick r:id="rId5"/>
              </a:rPr>
              <a:t>https://www.einewelt-promotorinnen.de/programm/</a:t>
            </a:r>
            <a:endParaRPr lang="de-DE" sz="1400" i="0" u="none" strike="noStrike" dirty="0">
              <a:solidFill>
                <a:srgbClr val="282828"/>
              </a:solidFill>
              <a:effectLst/>
            </a:endParaRPr>
          </a:p>
          <a:p>
            <a:endParaRPr lang="de-DE" sz="1400" dirty="0">
              <a:solidFill>
                <a:srgbClr val="282828"/>
              </a:solidFill>
            </a:endParaRPr>
          </a:p>
          <a:p>
            <a:pPr marL="342900" indent="-342900">
              <a:buFont typeface="Arial" panose="020B0604020202020204" pitchFamily="34" charset="0"/>
              <a:buChar char="•"/>
            </a:pPr>
            <a:r>
              <a:rPr lang="de-DE" sz="1400" u="sng" dirty="0">
                <a:ea typeface="Tahoma" panose="020B0604030504040204" pitchFamily="34" charset="0"/>
                <a:cs typeface="Tahoma" panose="020B0604030504040204" pitchFamily="34" charset="0"/>
              </a:rPr>
              <a:t>Kooperationen</a:t>
            </a:r>
          </a:p>
          <a:p>
            <a:pPr marL="0" indent="0">
              <a:buNone/>
            </a:pPr>
            <a:r>
              <a:rPr lang="de-DE" sz="1400" dirty="0">
                <a:ea typeface="Tahoma" panose="020B0604030504040204" pitchFamily="34" charset="0"/>
                <a:cs typeface="Tahoma" panose="020B0604030504040204" pitchFamily="34" charset="0"/>
              </a:rPr>
              <a:t>Z.B. eine Kooperation mit einer Firma, die Dienstleistungen oder Sachspenden zur Verfügung stellt (z.B. Security, Bäckerei, Catering)</a:t>
            </a:r>
          </a:p>
          <a:p>
            <a:pPr marL="0" indent="0">
              <a:buNone/>
            </a:pPr>
            <a:r>
              <a:rPr lang="de-DE" sz="1400" dirty="0">
                <a:ea typeface="Tahoma" panose="020B0604030504040204" pitchFamily="34" charset="0"/>
                <a:cs typeface="Tahoma" panose="020B0604030504040204" pitchFamily="34" charset="0"/>
              </a:rPr>
              <a:t>Auch mit NGOs, die Räume kostenlos vermieten oder bestimmte Kosten übernehmen, z.B. bei EU-Projekten wie EMVI (z.B. </a:t>
            </a:r>
            <a:r>
              <a:rPr lang="de-DE" sz="1400" dirty="0" err="1">
                <a:ea typeface="Tahoma" panose="020B0604030504040204" pitchFamily="34" charset="0"/>
                <a:cs typeface="Tahoma" panose="020B0604030504040204" pitchFamily="34" charset="0"/>
              </a:rPr>
              <a:t>moveGLOBAL</a:t>
            </a:r>
            <a:r>
              <a:rPr lang="de-DE" sz="1400" dirty="0">
                <a:ea typeface="Tahoma" panose="020B0604030504040204" pitchFamily="34" charset="0"/>
                <a:cs typeface="Tahoma" panose="020B0604030504040204" pitchFamily="34" charset="0"/>
              </a:rPr>
              <a:t> e.V. im Projekt EMVI </a:t>
            </a:r>
            <a:r>
              <a:rPr lang="de-DE" sz="1400" dirty="0">
                <a:ea typeface="Tahoma" panose="020B0604030504040204" pitchFamily="34" charset="0"/>
                <a:cs typeface="Tahoma" panose="020B0604030504040204" pitchFamily="34" charset="0"/>
                <a:sym typeface="Wingdings" panose="05000000000000000000" pitchFamily="2" charset="2"/>
              </a:rPr>
              <a:t></a:t>
            </a:r>
            <a:r>
              <a:rPr lang="de-DE" sz="1400" dirty="0">
                <a:ea typeface="Tahoma" panose="020B0604030504040204" pitchFamily="34" charset="0"/>
                <a:cs typeface="Tahoma" panose="020B0604030504040204" pitchFamily="34" charset="0"/>
              </a:rPr>
              <a:t>)</a:t>
            </a:r>
          </a:p>
          <a:p>
            <a:endParaRPr lang="de-DE" sz="1400" i="0" u="none" strike="noStrike" dirty="0">
              <a:solidFill>
                <a:srgbClr val="282828"/>
              </a:solidFill>
              <a:effectLst/>
            </a:endParaRPr>
          </a:p>
          <a:p>
            <a:endParaRPr lang="de-DE" sz="1400" dirty="0"/>
          </a:p>
          <a:p>
            <a:endParaRPr lang="de-DE" sz="1400" dirty="0"/>
          </a:p>
          <a:p>
            <a:r>
              <a:rPr lang="de-DE" sz="1400" b="1" dirty="0"/>
              <a:t>Es lohnt sich auch immer Newsletter anderer Organisationen zu abonnieren und in seinen Netzwerken nach Fördermöglichkeiten zu suchen!</a:t>
            </a:r>
          </a:p>
          <a:p>
            <a:endParaRPr lang="de-DE" dirty="0"/>
          </a:p>
          <a:p>
            <a:endParaRPr lang="de-DE" dirty="0"/>
          </a:p>
        </p:txBody>
      </p:sp>
    </p:spTree>
    <p:extLst>
      <p:ext uri="{BB962C8B-B14F-4D97-AF65-F5344CB8AC3E}">
        <p14:creationId xmlns:p14="http://schemas.microsoft.com/office/powerpoint/2010/main" val="1760880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1074759"/>
            <a:ext cx="8403243" cy="1493999"/>
          </a:xfrm>
          <a:prstGeom prst="rect">
            <a:avLst/>
          </a:prstGeom>
        </p:spPr>
        <p:txBody>
          <a:bodyPr vert="horz" wrap="square" lIns="0" tIns="16510" rIns="0" bIns="0" rtlCol="0">
            <a:spAutoFit/>
          </a:bodyPr>
          <a:lstStyle/>
          <a:p>
            <a:pPr marL="12700">
              <a:lnSpc>
                <a:spcPct val="100000"/>
              </a:lnSpc>
              <a:spcBef>
                <a:spcPts val="130"/>
              </a:spcBef>
            </a:pPr>
            <a:r>
              <a:rPr lang="de-DE" sz="3200" b="1" dirty="0">
                <a:solidFill>
                  <a:srgbClr val="0C45A6"/>
                </a:solidFill>
                <a:latin typeface="+mj-lt"/>
              </a:rPr>
              <a:t>Institutionelles Fundraising:</a:t>
            </a:r>
            <a:br>
              <a:rPr lang="de-DE" sz="3200" b="1" dirty="0">
                <a:solidFill>
                  <a:srgbClr val="0C45A6"/>
                </a:solidFill>
                <a:latin typeface="+mj-lt"/>
              </a:rPr>
            </a:br>
            <a:r>
              <a:rPr lang="de-DE" sz="3200" b="1" dirty="0">
                <a:solidFill>
                  <a:srgbClr val="0C45A6"/>
                </a:solidFill>
                <a:latin typeface="+mj-lt"/>
              </a:rPr>
              <a:t>Förderung Teilhabe und Partizipation</a:t>
            </a:r>
            <a:br>
              <a:rPr lang="de-DE" sz="3200" b="1" dirty="0">
                <a:solidFill>
                  <a:srgbClr val="0C45A6"/>
                </a:solidFill>
                <a:latin typeface="+mj-lt"/>
              </a:rPr>
            </a:br>
            <a:r>
              <a:rPr lang="de-DE" sz="3200" b="1" dirty="0">
                <a:solidFill>
                  <a:srgbClr val="0C45A6"/>
                </a:solidFill>
                <a:latin typeface="+mj-lt"/>
              </a:rPr>
              <a:t>- Berlin und Bezirksebene</a:t>
            </a:r>
            <a:endParaRPr sz="3200" dirty="0">
              <a:latin typeface="+mj-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cxnSp>
        <p:nvCxnSpPr>
          <p:cNvPr id="3" name="Straight Connector 2">
            <a:extLst>
              <a:ext uri="{FF2B5EF4-FFF2-40B4-BE49-F238E27FC236}">
                <a16:creationId xmlns:a16="http://schemas.microsoft.com/office/drawing/2014/main" xmlns="" id="{F9DC2253-BCDF-0EA4-300D-865361B64C63}"/>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xmlns="" id="{431D274D-DBD1-02A7-DC41-F6535EC847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
        <p:nvSpPr>
          <p:cNvPr id="8" name="Textfeld 7">
            <a:extLst>
              <a:ext uri="{FF2B5EF4-FFF2-40B4-BE49-F238E27FC236}">
                <a16:creationId xmlns:a16="http://schemas.microsoft.com/office/drawing/2014/main" xmlns="" id="{8B3F9914-FC38-EC25-2458-083764D8F8B1}"/>
              </a:ext>
            </a:extLst>
          </p:cNvPr>
          <p:cNvSpPr txBox="1"/>
          <p:nvPr/>
        </p:nvSpPr>
        <p:spPr>
          <a:xfrm>
            <a:off x="575104" y="2766354"/>
            <a:ext cx="8035489" cy="3385542"/>
          </a:xfrm>
          <a:prstGeom prst="rect">
            <a:avLst/>
          </a:prstGeom>
          <a:noFill/>
        </p:spPr>
        <p:txBody>
          <a:bodyPr wrap="square">
            <a:spAutoFit/>
          </a:bodyPr>
          <a:lstStyle/>
          <a:p>
            <a:pPr fontAlgn="base"/>
            <a:r>
              <a:rPr lang="de-DE" sz="1400" b="1" i="0" u="none" strike="noStrike" dirty="0">
                <a:effectLst/>
                <a:latin typeface="+mj-lt"/>
              </a:rPr>
              <a:t>- Förderdatenbank Interkulturelles</a:t>
            </a:r>
            <a:br>
              <a:rPr lang="de-DE" sz="1400" b="1" i="0" u="none" strike="noStrike" dirty="0">
                <a:effectLst/>
                <a:latin typeface="+mj-lt"/>
              </a:rPr>
            </a:br>
            <a:r>
              <a:rPr lang="de-DE" sz="1400" b="1" i="0" u="none" strike="noStrike" dirty="0">
                <a:effectLst/>
                <a:latin typeface="+mj-lt"/>
              </a:rPr>
              <a:t>Kompetenz­netzwerk für</a:t>
            </a:r>
            <a:br>
              <a:rPr lang="de-DE" sz="1400" b="1" i="0" u="none" strike="noStrike" dirty="0">
                <a:effectLst/>
                <a:latin typeface="+mj-lt"/>
              </a:rPr>
            </a:br>
            <a:r>
              <a:rPr lang="de-DE" sz="1400" b="1" i="0" u="none" strike="noStrike" dirty="0">
                <a:effectLst/>
                <a:latin typeface="+mj-lt"/>
              </a:rPr>
              <a:t>Migrant*</a:t>
            </a:r>
            <a:r>
              <a:rPr lang="de-DE" sz="1400" b="1" i="0" u="none" strike="noStrike" dirty="0" err="1">
                <a:effectLst/>
                <a:latin typeface="+mj-lt"/>
              </a:rPr>
              <a:t>innen­organisationen</a:t>
            </a:r>
            <a:r>
              <a:rPr lang="de-DE" sz="1400" b="1" i="0" u="none" strike="noStrike" dirty="0">
                <a:effectLst/>
                <a:latin typeface="+mj-lt"/>
              </a:rPr>
              <a:t/>
            </a:r>
            <a:br>
              <a:rPr lang="de-DE" sz="1400" b="1" i="0" u="none" strike="noStrike" dirty="0">
                <a:effectLst/>
                <a:latin typeface="+mj-lt"/>
              </a:rPr>
            </a:br>
            <a:r>
              <a:rPr lang="de-DE" sz="1400" b="1" i="0" u="none" strike="noStrike" dirty="0">
                <a:effectLst/>
                <a:latin typeface="+mj-lt"/>
              </a:rPr>
              <a:t>Berlin</a:t>
            </a:r>
          </a:p>
          <a:p>
            <a:pPr fontAlgn="base"/>
            <a:r>
              <a:rPr lang="de-DE" sz="1400" i="0" u="none" strike="noStrike" dirty="0">
                <a:effectLst/>
                <a:latin typeface="+mj-lt"/>
                <a:hlinkClick r:id="rId3">
                  <a:extLst>
                    <a:ext uri="{A12FA001-AC4F-418D-AE19-62706E023703}">
                      <ahyp:hlinkClr xmlns:ahyp="http://schemas.microsoft.com/office/drawing/2018/hyperlinkcolor" xmlns="" val="tx"/>
                    </a:ext>
                  </a:extLst>
                </a:hlinkClick>
              </a:rPr>
              <a:t>http://ikmo-berlin.de/foerderung/</a:t>
            </a:r>
            <a:endParaRPr lang="de-DE" sz="1400" i="0" u="none" strike="noStrike" dirty="0">
              <a:effectLst/>
              <a:latin typeface="+mj-lt"/>
            </a:endParaRPr>
          </a:p>
          <a:p>
            <a:pPr fontAlgn="base"/>
            <a:endParaRPr lang="de-DE" b="1" i="0" u="none" strike="noStrike" dirty="0">
              <a:effectLst/>
              <a:latin typeface="Helvetica" pitchFamily="2" charset="0"/>
            </a:endParaRPr>
          </a:p>
          <a:p>
            <a:pPr fontAlgn="base"/>
            <a:endParaRPr lang="de-DE" sz="1400" b="1" dirty="0"/>
          </a:p>
          <a:p>
            <a:pPr fontAlgn="base"/>
            <a:r>
              <a:rPr lang="de-DE" sz="1400" b="1" i="0" u="none" strike="noStrike" dirty="0">
                <a:effectLst/>
              </a:rPr>
              <a:t>- Förderung aus dem Partizipations- und Integrationsprogramm</a:t>
            </a:r>
          </a:p>
          <a:p>
            <a:pPr fontAlgn="base"/>
            <a:r>
              <a:rPr lang="de-DE" sz="1400" i="0" u="none" strike="noStrike" dirty="0">
                <a:effectLst/>
                <a:hlinkClick r:id="rId4">
                  <a:extLst>
                    <a:ext uri="{A12FA001-AC4F-418D-AE19-62706E023703}">
                      <ahyp:hlinkClr xmlns:ahyp="http://schemas.microsoft.com/office/drawing/2018/hyperlinkcolor" xmlns="" val="tx"/>
                    </a:ext>
                  </a:extLst>
                </a:hlinkClick>
              </a:rPr>
              <a:t>https://www.berlin.de/lb/intmig/themen/projektfoerderung/</a:t>
            </a:r>
            <a:endParaRPr lang="de-DE" sz="1400" i="0" u="none" strike="noStrike" dirty="0">
              <a:effectLst/>
            </a:endParaRPr>
          </a:p>
          <a:p>
            <a:pPr fontAlgn="base"/>
            <a:endParaRPr lang="de-DE" sz="1400" b="1" dirty="0"/>
          </a:p>
          <a:p>
            <a:pPr fontAlgn="base"/>
            <a:endParaRPr lang="de-DE" sz="1400" b="1" dirty="0"/>
          </a:p>
          <a:p>
            <a:pPr fontAlgn="base"/>
            <a:r>
              <a:rPr lang="de-DE" sz="1400" b="1" i="0" u="none" strike="noStrike" dirty="0">
                <a:effectLst/>
              </a:rPr>
              <a:t>- Landeszentrale für politische Bildung, bietet Mikroförderung bis zu 5.500 Euro</a:t>
            </a:r>
          </a:p>
          <a:p>
            <a:pPr fontAlgn="base"/>
            <a:r>
              <a:rPr lang="de-DE" sz="1400" i="0" u="none" strike="noStrike" dirty="0">
                <a:effectLst/>
              </a:rPr>
              <a:t>https://</a:t>
            </a:r>
            <a:r>
              <a:rPr lang="de-DE" sz="1400" i="0" u="none" strike="noStrike" dirty="0" err="1">
                <a:effectLst/>
              </a:rPr>
              <a:t>www.berlin.de</a:t>
            </a:r>
            <a:r>
              <a:rPr lang="de-DE" sz="1400" i="0" u="none" strike="noStrike" dirty="0">
                <a:effectLst/>
              </a:rPr>
              <a:t>/politische-bildung/</a:t>
            </a:r>
            <a:r>
              <a:rPr lang="de-DE" sz="1400" i="0" u="none" strike="noStrike" dirty="0" err="1">
                <a:effectLst/>
              </a:rPr>
              <a:t>foerderung</a:t>
            </a:r>
            <a:r>
              <a:rPr lang="de-DE" sz="1400" i="0" u="none" strike="noStrike" dirty="0">
                <a:effectLst/>
              </a:rPr>
              <a:t>/</a:t>
            </a:r>
          </a:p>
          <a:p>
            <a:pPr fontAlgn="base"/>
            <a:endParaRPr lang="de-DE" sz="1400" b="1" dirty="0">
              <a:solidFill>
                <a:srgbClr val="404040"/>
              </a:solidFill>
            </a:endParaRPr>
          </a:p>
          <a:p>
            <a:pPr fontAlgn="base"/>
            <a:endParaRPr lang="de-DE" sz="1400" b="1" i="0" u="none" strike="noStrike" dirty="0">
              <a:solidFill>
                <a:srgbClr val="404040"/>
              </a:solidFill>
              <a:effectLst/>
            </a:endParaRPr>
          </a:p>
        </p:txBody>
      </p:sp>
    </p:spTree>
    <p:extLst>
      <p:ext uri="{BB962C8B-B14F-4D97-AF65-F5344CB8AC3E}">
        <p14:creationId xmlns:p14="http://schemas.microsoft.com/office/powerpoint/2010/main" val="2709991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xmlns="" id="{126C2A18-CED2-4814-9B51-853A51A7D069}"/>
              </a:ext>
            </a:extLst>
          </p:cNvPr>
          <p:cNvSpPr txBox="1"/>
          <p:nvPr/>
        </p:nvSpPr>
        <p:spPr>
          <a:xfrm>
            <a:off x="457200" y="1600200"/>
            <a:ext cx="8732505" cy="4715133"/>
          </a:xfrm>
          <a:prstGeom prst="rect">
            <a:avLst/>
          </a:prstGeom>
          <a:noFill/>
        </p:spPr>
        <p:txBody>
          <a:bodyPr wrap="square" lIns="97534" tIns="48766" rIns="97534" bIns="48766" rtlCol="0" anchor="t">
            <a:spAutoFit/>
          </a:bodyPr>
          <a:lstStyle/>
          <a:p>
            <a:r>
              <a:rPr lang="de-DE" sz="2000" b="1" dirty="0">
                <a:ea typeface="Tahoma" panose="020B0604030504040204" pitchFamily="34" charset="0"/>
                <a:cs typeface="Tahoma" panose="020B0604030504040204" pitchFamily="34" charset="0"/>
              </a:rPr>
              <a:t>Grundlegende Anforderungen:</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Registrierung als Verein erforderlich</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Finanziell "stabil" über mehrere Jahre (wirtschaftlich gesund)</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Erfahrung im Bereich der Finanzierung</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Registrierung im Teilnehmer*</a:t>
            </a:r>
            <a:r>
              <a:rPr lang="de-DE" sz="2000" dirty="0" err="1">
                <a:ea typeface="Tahoma" panose="020B0604030504040204" pitchFamily="34" charset="0"/>
                <a:cs typeface="Tahoma" panose="020B0604030504040204" pitchFamily="34" charset="0"/>
              </a:rPr>
              <a:t>innenportal</a:t>
            </a:r>
            <a:r>
              <a:rPr lang="de-DE" sz="2000" dirty="0">
                <a:ea typeface="Tahoma" panose="020B0604030504040204" pitchFamily="34" charset="0"/>
                <a:cs typeface="Tahoma" panose="020B0604030504040204" pitchFamily="34" charset="0"/>
              </a:rPr>
              <a:t> der europäischen Kommission (Registrierungsnummer PIC/OID) oder PADOR (</a:t>
            </a:r>
            <a:r>
              <a:rPr lang="de-DE" sz="2000" dirty="0" err="1">
                <a:ea typeface="Tahoma" panose="020B0604030504040204" pitchFamily="34" charset="0"/>
                <a:cs typeface="Tahoma" panose="020B0604030504040204" pitchFamily="34" charset="0"/>
              </a:rPr>
              <a:t>EuropeAid</a:t>
            </a:r>
            <a:r>
              <a:rPr lang="de-DE" sz="2000" dirty="0">
                <a:ea typeface="Tahoma" panose="020B0604030504040204" pitchFamily="34" charset="0"/>
                <a:cs typeface="Tahoma" panose="020B0604030504040204" pitchFamily="34" charset="0"/>
              </a:rPr>
              <a:t> ID)</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Unterstützende Dokumente müssen in die Online-Plattform hochgeladen werden</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mehr als 1 Land - gute europäische Partnerschaften </a:t>
            </a:r>
            <a:r>
              <a:rPr lang="de-DE" sz="2000" dirty="0">
                <a:ea typeface="Tahoma" panose="020B0604030504040204" pitchFamily="34" charset="0"/>
                <a:cs typeface="Tahoma" panose="020B0604030504040204" pitchFamily="34" charset="0"/>
                <a:sym typeface="Wingdings" panose="05000000000000000000" pitchFamily="2" charset="2"/>
              </a:rPr>
              <a:t> i</a:t>
            </a:r>
            <a:r>
              <a:rPr lang="de-DE" sz="2000" dirty="0">
                <a:ea typeface="Tahoma" panose="020B0604030504040204" pitchFamily="34" charset="0"/>
                <a:cs typeface="Tahoma" panose="020B0604030504040204" pitchFamily="34" charset="0"/>
              </a:rPr>
              <a:t>mmer besser oder teilweise notwendig </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Mehrjährig</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Projekte, nicht einzelne Aktivitäten oder Veranstaltungen</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Manchmal kompliziert, ABER keine Raketenwissenschaft</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Die meisten Projektfinanzierungen erfordern eine teilweise Eigenfinanzierung oder Kofinanzierung von 10-50%.</a:t>
            </a:r>
            <a:endParaRPr lang="de-AT" sz="2000" dirty="0">
              <a:ea typeface="Tahoma" panose="020B0604030504040204" pitchFamily="34" charset="0"/>
              <a:cs typeface="Tahoma" panose="020B0604030504040204" pitchFamily="34" charset="0"/>
            </a:endParaRPr>
          </a:p>
        </p:txBody>
      </p:sp>
      <p:sp>
        <p:nvSpPr>
          <p:cNvPr id="3" name="object 6"/>
          <p:cNvSpPr txBox="1">
            <a:spLocks/>
          </p:cNvSpPr>
          <p:nvPr/>
        </p:nvSpPr>
        <p:spPr>
          <a:xfrm>
            <a:off x="457200" y="404091"/>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j-lt"/>
              </a:rPr>
              <a:t>Institutionelles Fundraising</a:t>
            </a:r>
            <a:br>
              <a:rPr lang="de-AT" sz="3200" b="1" dirty="0">
                <a:solidFill>
                  <a:srgbClr val="0C45A6"/>
                </a:solidFill>
                <a:latin typeface="+mj-lt"/>
              </a:rPr>
            </a:br>
            <a:r>
              <a:rPr lang="de-AT" sz="3200" b="1" dirty="0">
                <a:solidFill>
                  <a:srgbClr val="0C45A6"/>
                </a:solidFill>
                <a:latin typeface="+mj-lt"/>
              </a:rPr>
              <a:t>- EU-Finanzierungsmöglichkeiten</a:t>
            </a:r>
            <a:endParaRPr lang="en-US" sz="3200" kern="0" dirty="0">
              <a:latin typeface="+mj-lt"/>
            </a:endParaRPr>
          </a:p>
        </p:txBody>
      </p:sp>
      <p:cxnSp>
        <p:nvCxnSpPr>
          <p:cNvPr id="2" name="Straight Connector 1">
            <a:extLst>
              <a:ext uri="{FF2B5EF4-FFF2-40B4-BE49-F238E27FC236}">
                <a16:creationId xmlns:a16="http://schemas.microsoft.com/office/drawing/2014/main" xmlns="" id="{09A44F7A-DB97-61F8-403E-5BB540EBC23A}"/>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D6286997-7E55-77BB-8DFB-E448445CC6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3934355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xmlns="" id="{126C2A18-CED2-4814-9B51-853A51A7D069}"/>
              </a:ext>
            </a:extLst>
          </p:cNvPr>
          <p:cNvSpPr txBox="1"/>
          <p:nvPr/>
        </p:nvSpPr>
        <p:spPr>
          <a:xfrm>
            <a:off x="360271" y="1143000"/>
            <a:ext cx="8732505" cy="5515352"/>
          </a:xfrm>
          <a:prstGeom prst="rect">
            <a:avLst/>
          </a:prstGeom>
          <a:noFill/>
        </p:spPr>
        <p:txBody>
          <a:bodyPr wrap="square" lIns="97534" tIns="48766" rIns="97534" bIns="48766" rtlCol="0" anchor="t">
            <a:spAutoFit/>
          </a:bodyPr>
          <a:lstStyle/>
          <a:p>
            <a:pPr marL="0" indent="0">
              <a:buNone/>
            </a:pPr>
            <a:endParaRPr lang="de-DE" sz="1600" b="1" dirty="0">
              <a:ea typeface="Tahoma" panose="020B0604030504040204" pitchFamily="34" charset="0"/>
              <a:cs typeface="Tahoma" panose="020B0604030504040204" pitchFamily="34" charset="0"/>
            </a:endParaRPr>
          </a:p>
          <a:p>
            <a:pPr marL="0" indent="0">
              <a:buNone/>
            </a:pPr>
            <a:r>
              <a:rPr lang="de-DE" sz="1600" b="1" dirty="0">
                <a:ea typeface="Tahoma" panose="020B0604030504040204" pitchFamily="34" charset="0"/>
                <a:cs typeface="Tahoma" panose="020B0604030504040204" pitchFamily="34" charset="0"/>
              </a:rPr>
              <a:t>Budgetzeilen</a:t>
            </a:r>
          </a:p>
          <a:p>
            <a:pPr marL="0" indent="0">
              <a:buNone/>
            </a:pPr>
            <a:endParaRPr lang="de-DE" sz="1600" u="sng" dirty="0">
              <a:ea typeface="Tahoma" panose="020B0604030504040204" pitchFamily="34" charset="0"/>
              <a:cs typeface="Tahoma" panose="020B0604030504040204" pitchFamily="34" charset="0"/>
            </a:endParaRPr>
          </a:p>
          <a:p>
            <a:pPr marL="0" indent="0">
              <a:buNone/>
            </a:pPr>
            <a:r>
              <a:rPr lang="de-DE" sz="1600" u="sng" dirty="0">
                <a:ea typeface="Tahoma" panose="020B0604030504040204" pitchFamily="34" charset="0"/>
                <a:cs typeface="Tahoma" panose="020B0604030504040204" pitchFamily="34" charset="0"/>
              </a:rPr>
              <a:t>CERV – Bürger*innen, Gleichstellung, Rechte und Werte</a:t>
            </a:r>
          </a:p>
          <a:p>
            <a:pPr marL="0" indent="0">
              <a:buNone/>
            </a:pPr>
            <a:endParaRPr lang="de-DE" sz="1600" dirty="0">
              <a:ea typeface="Tahoma" panose="020B0604030504040204" pitchFamily="34" charset="0"/>
              <a:cs typeface="Tahoma" panose="020B0604030504040204" pitchFamily="34" charset="0"/>
            </a:endParaRPr>
          </a:p>
          <a:p>
            <a:pPr marL="0" indent="0">
              <a:buNone/>
            </a:pPr>
            <a:r>
              <a:rPr lang="de-DE" sz="1600" dirty="0">
                <a:ea typeface="Tahoma" panose="020B0604030504040204" pitchFamily="34" charset="0"/>
                <a:cs typeface="Tahoma" panose="020B0604030504040204" pitchFamily="34" charset="0"/>
              </a:rPr>
              <a:t>Vier Säulen:</a:t>
            </a:r>
          </a:p>
          <a:p>
            <a:pPr marL="0" indent="0">
              <a:buNone/>
            </a:pPr>
            <a:r>
              <a:rPr lang="de-DE" sz="1600" dirty="0">
                <a:ea typeface="Tahoma" panose="020B0604030504040204" pitchFamily="34" charset="0"/>
                <a:cs typeface="Tahoma" panose="020B0604030504040204" pitchFamily="34" charset="0"/>
              </a:rPr>
              <a:t>- Gleichstellung, Rechte und Geschlechtergleichstellung: Förderung von Rechten, Nichtdiskriminierung, Gleichstellung (einschließlich der Gleichstellung von Frauen und Männern) und Förderung des Gender- und Non-Diskriminierungs-Mainstreaming</a:t>
            </a:r>
          </a:p>
          <a:p>
            <a:pPr marL="0" indent="0">
              <a:buNone/>
            </a:pPr>
            <a:r>
              <a:rPr lang="de-DE" sz="1600" dirty="0">
                <a:ea typeface="Tahoma" panose="020B0604030504040204" pitchFamily="34" charset="0"/>
                <a:cs typeface="Tahoma" panose="020B0604030504040204" pitchFamily="34" charset="0"/>
              </a:rPr>
              <a:t>- Engagement und Beteiligung der Bürger*innen: Förderung des Engagements und der Beteiligung der Bürger*innen am demokratischen Leben der Union, des Austauschs zwischen den Bürger*innen der verschiedenen Mitgliedstaaten und der Sensibilisierung für die gemeinsame europäische Geschichte</a:t>
            </a:r>
          </a:p>
          <a:p>
            <a:pPr marL="0" indent="0">
              <a:buNone/>
            </a:pPr>
            <a:r>
              <a:rPr lang="de-DE" sz="1600" dirty="0">
                <a:ea typeface="Tahoma" panose="020B0604030504040204" pitchFamily="34" charset="0"/>
                <a:cs typeface="Tahoma" panose="020B0604030504040204" pitchFamily="34" charset="0"/>
              </a:rPr>
              <a:t>- Daphne: Bekämpfung von Gewalt, einschließlich geschlechtsspezifischer Gewalt und Gewalt gegen Kinder</a:t>
            </a:r>
          </a:p>
          <a:p>
            <a:pPr marL="0" indent="0">
              <a:buNone/>
            </a:pPr>
            <a:r>
              <a:rPr lang="de-DE" sz="1600" dirty="0">
                <a:ea typeface="Tahoma" panose="020B0604030504040204" pitchFamily="34" charset="0"/>
                <a:cs typeface="Tahoma" panose="020B0604030504040204" pitchFamily="34" charset="0"/>
              </a:rPr>
              <a:t>- Werte der Union - Schutz und Förderung der Werte der Union</a:t>
            </a:r>
          </a:p>
          <a:p>
            <a:pPr marL="0" indent="0">
              <a:buNone/>
            </a:pPr>
            <a:endParaRPr lang="de-DE" sz="1600" dirty="0">
              <a:ea typeface="Tahoma" panose="020B0604030504040204" pitchFamily="34" charset="0"/>
              <a:cs typeface="Tahoma" panose="020B0604030504040204" pitchFamily="34" charset="0"/>
            </a:endParaRPr>
          </a:p>
          <a:p>
            <a:pPr marL="0" indent="0">
              <a:buNone/>
            </a:pPr>
            <a:r>
              <a:rPr lang="de-DE" sz="1600" dirty="0">
                <a:ea typeface="Tahoma" panose="020B0604030504040204" pitchFamily="34" charset="0"/>
                <a:cs typeface="Tahoma" panose="020B0604030504040204" pitchFamily="34" charset="0"/>
              </a:rPr>
              <a:t>CERV-Kontaktstelle für Österreich: https://www.cerv.at/ </a:t>
            </a:r>
          </a:p>
          <a:p>
            <a:pPr marL="0" indent="0">
              <a:buNone/>
            </a:pPr>
            <a:endParaRPr lang="de-DE" sz="1600" dirty="0">
              <a:ea typeface="Tahoma" panose="020B0604030504040204" pitchFamily="34" charset="0"/>
              <a:cs typeface="Tahoma" panose="020B0604030504040204" pitchFamily="34" charset="0"/>
            </a:endParaRPr>
          </a:p>
          <a:p>
            <a:pPr marL="0" indent="0">
              <a:buNone/>
            </a:pPr>
            <a:r>
              <a:rPr lang="de-DE" sz="1600" dirty="0">
                <a:ea typeface="Tahoma" panose="020B0604030504040204" pitchFamily="34" charset="0"/>
                <a:cs typeface="Tahoma" panose="020B0604030504040204" pitchFamily="34" charset="0"/>
              </a:rPr>
              <a:t>Weitere Informationen: https://ec.europa.eu/info/departments/justice-and-consumers/justice-and-consumers-funding-tenders/funding-programmes/citizens-equality-rights-and-values-programme_en </a:t>
            </a:r>
          </a:p>
          <a:p>
            <a:pPr marL="0" indent="0">
              <a:buNone/>
            </a:pPr>
            <a:endParaRPr lang="de-DE" sz="1600" dirty="0">
              <a:ea typeface="Tahoma" panose="020B0604030504040204" pitchFamily="34" charset="0"/>
              <a:cs typeface="Tahoma" panose="020B0604030504040204" pitchFamily="34" charset="0"/>
            </a:endParaRPr>
          </a:p>
          <a:p>
            <a:pPr marL="0" indent="0">
              <a:buNone/>
            </a:pPr>
            <a:r>
              <a:rPr lang="de-DE" sz="1600" dirty="0">
                <a:ea typeface="Tahoma" panose="020B0604030504040204" pitchFamily="34" charset="0"/>
                <a:cs typeface="Tahoma" panose="020B0604030504040204" pitchFamily="34" charset="0"/>
              </a:rPr>
              <a:t>Suche nach Aufrufen: https://ec.europa.eu/info/funding-tenders/opportunities/portal/screen/home </a:t>
            </a:r>
            <a:endParaRPr lang="de-AT" sz="1600" dirty="0">
              <a:ea typeface="Tahoma" panose="020B0604030504040204" pitchFamily="34" charset="0"/>
              <a:cs typeface="Tahoma" panose="020B0604030504040204" pitchFamily="34" charset="0"/>
            </a:endParaRPr>
          </a:p>
        </p:txBody>
      </p:sp>
      <p:sp>
        <p:nvSpPr>
          <p:cNvPr id="10" name="Textfeld 1">
            <a:extLst>
              <a:ext uri="{FF2B5EF4-FFF2-40B4-BE49-F238E27FC236}">
                <a16:creationId xmlns:a16="http://schemas.microsoft.com/office/drawing/2014/main" xmlns="" id="{F3BA85F7-49E2-4F73-804B-4DA65B804DFC}"/>
              </a:ext>
            </a:extLst>
          </p:cNvPr>
          <p:cNvSpPr txBox="1"/>
          <p:nvPr/>
        </p:nvSpPr>
        <p:spPr>
          <a:xfrm>
            <a:off x="404462" y="5733718"/>
            <a:ext cx="9397401" cy="1542288"/>
          </a:xfrm>
          <a:prstGeom prst="rect">
            <a:avLst/>
          </a:prstGeom>
        </p:spPr>
        <p:txBody>
          <a:bodyPr rot="0" spcFirstLastPara="0" vert="horz" lIns="73152" tIns="36576" rIns="73152" bIns="36576" numCol="1" spcCol="0" rtlCol="0" fromWordArt="0" anchor="t" anchorCtr="0" forceAA="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480"/>
              </a:spcAft>
            </a:pPr>
            <a:endParaRPr lang="en-US" sz="1120" dirty="0">
              <a:cs typeface="Arial"/>
            </a:endParaRPr>
          </a:p>
        </p:txBody>
      </p:sp>
      <p:sp>
        <p:nvSpPr>
          <p:cNvPr id="4" name="object 6"/>
          <p:cNvSpPr txBox="1">
            <a:spLocks/>
          </p:cNvSpPr>
          <p:nvPr/>
        </p:nvSpPr>
        <p:spPr>
          <a:xfrm>
            <a:off x="457200" y="152400"/>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j-lt"/>
              </a:rPr>
              <a:t>Institutionelles Fundraising</a:t>
            </a:r>
            <a:br>
              <a:rPr lang="de-AT" sz="3200" b="1" dirty="0">
                <a:solidFill>
                  <a:srgbClr val="0C45A6"/>
                </a:solidFill>
                <a:latin typeface="+mj-lt"/>
              </a:rPr>
            </a:br>
            <a:r>
              <a:rPr lang="de-AT" sz="3200" b="1" dirty="0">
                <a:solidFill>
                  <a:srgbClr val="0C45A6"/>
                </a:solidFill>
                <a:latin typeface="+mj-lt"/>
              </a:rPr>
              <a:t>- EU-Finanzierungsmöglichkeiten</a:t>
            </a:r>
            <a:endParaRPr lang="en-US" sz="3200" kern="0" dirty="0">
              <a:latin typeface="+mj-lt"/>
            </a:endParaRPr>
          </a:p>
        </p:txBody>
      </p:sp>
      <p:cxnSp>
        <p:nvCxnSpPr>
          <p:cNvPr id="2" name="Straight Connector 1">
            <a:extLst>
              <a:ext uri="{FF2B5EF4-FFF2-40B4-BE49-F238E27FC236}">
                <a16:creationId xmlns:a16="http://schemas.microsoft.com/office/drawing/2014/main" xmlns="" id="{6B6D2BC6-4366-7408-522A-3B67B5D85888}"/>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xmlns="" id="{A60B24D3-292F-E519-609C-EF8C4DD46D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3805855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xmlns="" id="{126C2A18-CED2-4814-9B51-853A51A7D069}"/>
              </a:ext>
            </a:extLst>
          </p:cNvPr>
          <p:cNvSpPr txBox="1"/>
          <p:nvPr/>
        </p:nvSpPr>
        <p:spPr>
          <a:xfrm>
            <a:off x="400181" y="967363"/>
            <a:ext cx="8732505" cy="5921617"/>
          </a:xfrm>
          <a:prstGeom prst="rect">
            <a:avLst/>
          </a:prstGeom>
          <a:noFill/>
        </p:spPr>
        <p:txBody>
          <a:bodyPr wrap="square" lIns="97534" tIns="48766" rIns="97534" bIns="48766" rtlCol="0" anchor="t">
            <a:spAutoFit/>
          </a:bodyPr>
          <a:lstStyle/>
          <a:p>
            <a:endParaRPr lang="en-GB" sz="2000" b="1" dirty="0"/>
          </a:p>
          <a:p>
            <a:pPr marL="0" indent="0">
              <a:buNone/>
            </a:pPr>
            <a:r>
              <a:rPr lang="de-DE" sz="1600" u="sng" dirty="0">
                <a:ea typeface="Tahoma" panose="020B0604030504040204" pitchFamily="34" charset="0"/>
                <a:cs typeface="Tahoma" panose="020B0604030504040204" pitchFamily="34" charset="0"/>
              </a:rPr>
              <a:t>Erasmus+</a:t>
            </a:r>
          </a:p>
          <a:p>
            <a:pPr marL="0" indent="0">
              <a:lnSpc>
                <a:spcPct val="120000"/>
              </a:lnSpc>
              <a:spcBef>
                <a:spcPts val="0"/>
              </a:spcBef>
              <a:buNone/>
            </a:pPr>
            <a:r>
              <a:rPr lang="de-DE" sz="1600" dirty="0">
                <a:ea typeface="Tahoma" panose="020B0604030504040204" pitchFamily="34" charset="0"/>
                <a:cs typeface="Tahoma" panose="020B0604030504040204" pitchFamily="34" charset="0"/>
              </a:rPr>
              <a:t>Bildung und Jugendarbeit in den Bereichen</a:t>
            </a:r>
          </a:p>
          <a:p>
            <a:pPr lvl="1">
              <a:lnSpc>
                <a:spcPct val="120000"/>
              </a:lnSpc>
              <a:buFontTx/>
              <a:buChar char="-"/>
            </a:pPr>
            <a:r>
              <a:rPr lang="de-DE" sz="1600" dirty="0">
                <a:ea typeface="Tahoma" panose="020B0604030504040204" pitchFamily="34" charset="0"/>
                <a:cs typeface="Tahoma" panose="020B0604030504040204" pitchFamily="34" charset="0"/>
              </a:rPr>
              <a:t>formale Bildung in Schulen</a:t>
            </a:r>
          </a:p>
          <a:p>
            <a:pPr lvl="1">
              <a:lnSpc>
                <a:spcPct val="120000"/>
              </a:lnSpc>
              <a:buFontTx/>
              <a:buChar char="-"/>
            </a:pPr>
            <a:r>
              <a:rPr lang="de-DE" sz="1600" dirty="0">
                <a:ea typeface="Tahoma" panose="020B0604030504040204" pitchFamily="34" charset="0"/>
                <a:cs typeface="Tahoma" panose="020B0604030504040204" pitchFamily="34" charset="0"/>
              </a:rPr>
              <a:t>berufliche Bildung</a:t>
            </a:r>
          </a:p>
          <a:p>
            <a:pPr lvl="1">
              <a:lnSpc>
                <a:spcPct val="120000"/>
              </a:lnSpc>
              <a:buFontTx/>
              <a:buChar char="-"/>
            </a:pPr>
            <a:r>
              <a:rPr lang="de-DE" sz="1600" dirty="0">
                <a:ea typeface="Tahoma" panose="020B0604030504040204" pitchFamily="34" charset="0"/>
                <a:cs typeface="Tahoma" panose="020B0604030504040204" pitchFamily="34" charset="0"/>
              </a:rPr>
              <a:t>Hochschulbildung (Universitäten)</a:t>
            </a:r>
          </a:p>
          <a:p>
            <a:pPr lvl="1">
              <a:lnSpc>
                <a:spcPct val="120000"/>
              </a:lnSpc>
              <a:buFontTx/>
              <a:buChar char="-"/>
            </a:pPr>
            <a:r>
              <a:rPr lang="de-DE" sz="1600" dirty="0">
                <a:ea typeface="Tahoma" panose="020B0604030504040204" pitchFamily="34" charset="0"/>
                <a:cs typeface="Tahoma" panose="020B0604030504040204" pitchFamily="34" charset="0"/>
              </a:rPr>
              <a:t>Erwachsenenbildung</a:t>
            </a:r>
          </a:p>
          <a:p>
            <a:pPr lvl="1">
              <a:lnSpc>
                <a:spcPct val="120000"/>
              </a:lnSpc>
              <a:buFontTx/>
              <a:buChar char="-"/>
            </a:pPr>
            <a:r>
              <a:rPr lang="de-DE" sz="1600" dirty="0">
                <a:ea typeface="Tahoma" panose="020B0604030504040204" pitchFamily="34" charset="0"/>
                <a:cs typeface="Tahoma" panose="020B0604030504040204" pitchFamily="34" charset="0"/>
              </a:rPr>
              <a:t>Jugend</a:t>
            </a:r>
          </a:p>
          <a:p>
            <a:pPr lvl="1">
              <a:lnSpc>
                <a:spcPct val="120000"/>
              </a:lnSpc>
              <a:buFontTx/>
              <a:buChar char="-"/>
            </a:pPr>
            <a:r>
              <a:rPr lang="de-DE" sz="1600" dirty="0">
                <a:ea typeface="Tahoma" panose="020B0604030504040204" pitchFamily="34" charset="0"/>
                <a:cs typeface="Tahoma" panose="020B0604030504040204" pitchFamily="34" charset="0"/>
              </a:rPr>
              <a:t>Sport</a:t>
            </a:r>
          </a:p>
          <a:p>
            <a:pPr marL="0" indent="0">
              <a:buNone/>
            </a:pPr>
            <a:r>
              <a:rPr lang="de-DE" sz="1600" dirty="0">
                <a:ea typeface="Tahoma" panose="020B0604030504040204" pitchFamily="34" charset="0"/>
                <a:cs typeface="Tahoma" panose="020B0604030504040204" pitchFamily="34" charset="0"/>
              </a:rPr>
              <a:t>Verschiedene Leitaktionen, Größenordnungen und Anforderungen:</a:t>
            </a:r>
          </a:p>
          <a:p>
            <a:pPr lvl="1">
              <a:buFontTx/>
              <a:buChar char="-"/>
            </a:pPr>
            <a:r>
              <a:rPr lang="de-DE" sz="1600" dirty="0">
                <a:ea typeface="Tahoma" panose="020B0604030504040204" pitchFamily="34" charset="0"/>
                <a:cs typeface="Tahoma" panose="020B0604030504040204" pitchFamily="34" charset="0"/>
              </a:rPr>
              <a:t>Leitaktion 1 - Mobilitäten für den Austausch</a:t>
            </a:r>
          </a:p>
          <a:p>
            <a:pPr lvl="1">
              <a:buFontTx/>
              <a:buChar char="-"/>
            </a:pPr>
            <a:r>
              <a:rPr lang="de-DE" sz="1600" dirty="0">
                <a:ea typeface="Tahoma" panose="020B0604030504040204" pitchFamily="34" charset="0"/>
                <a:cs typeface="Tahoma" panose="020B0604030504040204" pitchFamily="34" charset="0"/>
              </a:rPr>
              <a:t>Leitaktion 2 - Kleinere Partnerschaften Pauschalbeträge 30.000 € oder 60.000 €, mindestens 2 Länder, einfachere Anwendung</a:t>
            </a:r>
          </a:p>
          <a:p>
            <a:pPr lvl="1">
              <a:buFontTx/>
              <a:buChar char="-"/>
            </a:pPr>
            <a:r>
              <a:rPr lang="de-DE" sz="1600" dirty="0">
                <a:ea typeface="Tahoma" panose="020B0604030504040204" pitchFamily="34" charset="0"/>
                <a:cs typeface="Tahoma" panose="020B0604030504040204" pitchFamily="34" charset="0"/>
              </a:rPr>
              <a:t>Leitaktion 2 – Kooperationspartnerschaften Pauschalbeträge 120.000 €, 250.000 € oder 400.000 €, mind. 3 Länder, vollständige Anwendung </a:t>
            </a:r>
          </a:p>
          <a:p>
            <a:pPr lvl="1">
              <a:buFontTx/>
              <a:buChar char="-"/>
            </a:pPr>
            <a:r>
              <a:rPr lang="de-DE" sz="1600" dirty="0">
                <a:ea typeface="Tahoma" panose="020B0604030504040204" pitchFamily="34" charset="0"/>
                <a:cs typeface="Tahoma" panose="020B0604030504040204" pitchFamily="34" charset="0"/>
              </a:rPr>
              <a:t>Leitaktion 3- Unterstützung der Politikentwicklung und Zusammenarbeit</a:t>
            </a:r>
          </a:p>
          <a:p>
            <a:pPr marL="0" indent="0">
              <a:buNone/>
            </a:pPr>
            <a:endParaRPr lang="de-DE" sz="1600" dirty="0">
              <a:ea typeface="Tahoma" panose="020B0604030504040204" pitchFamily="34" charset="0"/>
              <a:cs typeface="Tahoma" panose="020B0604030504040204" pitchFamily="34" charset="0"/>
            </a:endParaRPr>
          </a:p>
          <a:p>
            <a:pPr marL="0" indent="0">
              <a:buNone/>
            </a:pPr>
            <a:r>
              <a:rPr lang="de-DE" sz="1600" dirty="0">
                <a:ea typeface="Tahoma" panose="020B0604030504040204" pitchFamily="34" charset="0"/>
                <a:cs typeface="Tahoma" panose="020B0604030504040204" pitchFamily="34" charset="0"/>
              </a:rPr>
              <a:t>Online-Antrag mit Anhängen 2 Mal pro Jahr (normalerweise März und Oktober)</a:t>
            </a:r>
          </a:p>
          <a:p>
            <a:pPr marL="0" indent="0">
              <a:buNone/>
            </a:pPr>
            <a:endParaRPr lang="de-DE" sz="1600" dirty="0">
              <a:ea typeface="Tahoma" panose="020B0604030504040204" pitchFamily="34" charset="0"/>
              <a:cs typeface="Tahoma" panose="020B0604030504040204" pitchFamily="34" charset="0"/>
            </a:endParaRPr>
          </a:p>
          <a:p>
            <a:pPr marL="0" indent="0">
              <a:buNone/>
            </a:pPr>
            <a:r>
              <a:rPr lang="de-DE" sz="1600" dirty="0">
                <a:ea typeface="Tahoma" panose="020B0604030504040204" pitchFamily="34" charset="0"/>
                <a:cs typeface="Tahoma" panose="020B0604030504040204" pitchFamily="34" charset="0"/>
              </a:rPr>
              <a:t>Nationale Agentur z.B. in Österreich: www.erasmusplus.at </a:t>
            </a:r>
          </a:p>
          <a:p>
            <a:pPr marL="0" indent="0">
              <a:buNone/>
            </a:pPr>
            <a:r>
              <a:rPr lang="de-DE" sz="1600" dirty="0">
                <a:ea typeface="Tahoma" panose="020B0604030504040204" pitchFamily="34" charset="0"/>
                <a:cs typeface="Tahoma" panose="020B0604030504040204" pitchFamily="34" charset="0"/>
              </a:rPr>
              <a:t>Weitere Informationen: https://erasmus-plus.ec.europa.eu/ </a:t>
            </a:r>
          </a:p>
          <a:p>
            <a:pPr marL="0" indent="0">
              <a:buNone/>
            </a:pPr>
            <a:r>
              <a:rPr lang="de-DE" sz="1600" dirty="0">
                <a:ea typeface="Tahoma" panose="020B0604030504040204" pitchFamily="34" charset="0"/>
                <a:cs typeface="Tahoma" panose="020B0604030504040204" pitchFamily="34" charset="0"/>
              </a:rPr>
              <a:t>Verschiedene Ausschreibungen: https://erasmus-plus.ec.europa.eu/funding? </a:t>
            </a:r>
            <a:endParaRPr lang="de-AT" sz="1600" dirty="0">
              <a:ea typeface="Tahoma" panose="020B0604030504040204" pitchFamily="34" charset="0"/>
              <a:cs typeface="Tahoma" panose="020B0604030504040204" pitchFamily="34" charset="0"/>
            </a:endParaRPr>
          </a:p>
        </p:txBody>
      </p:sp>
      <p:sp>
        <p:nvSpPr>
          <p:cNvPr id="10" name="Textfeld 1">
            <a:extLst>
              <a:ext uri="{FF2B5EF4-FFF2-40B4-BE49-F238E27FC236}">
                <a16:creationId xmlns:a16="http://schemas.microsoft.com/office/drawing/2014/main" xmlns="" id="{F3BA85F7-49E2-4F73-804B-4DA65B804DFC}"/>
              </a:ext>
            </a:extLst>
          </p:cNvPr>
          <p:cNvSpPr txBox="1"/>
          <p:nvPr/>
        </p:nvSpPr>
        <p:spPr>
          <a:xfrm>
            <a:off x="404462" y="5733718"/>
            <a:ext cx="9397401" cy="1542288"/>
          </a:xfrm>
          <a:prstGeom prst="rect">
            <a:avLst/>
          </a:prstGeom>
        </p:spPr>
        <p:txBody>
          <a:bodyPr rot="0" spcFirstLastPara="0" vert="horz" lIns="73152" tIns="36576" rIns="73152" bIns="36576" numCol="1" spcCol="0" rtlCol="0" fromWordArt="0" anchor="t" anchorCtr="0" forceAA="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480"/>
              </a:spcAft>
            </a:pPr>
            <a:endParaRPr lang="en-US" sz="1120" dirty="0">
              <a:cs typeface="Arial"/>
            </a:endParaRPr>
          </a:p>
        </p:txBody>
      </p:sp>
      <p:sp>
        <p:nvSpPr>
          <p:cNvPr id="4" name="object 6"/>
          <p:cNvSpPr txBox="1">
            <a:spLocks/>
          </p:cNvSpPr>
          <p:nvPr/>
        </p:nvSpPr>
        <p:spPr>
          <a:xfrm>
            <a:off x="457200" y="217644"/>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j-lt"/>
              </a:rPr>
              <a:t>Institutionelles Fundraising</a:t>
            </a:r>
            <a:br>
              <a:rPr lang="de-AT" sz="3200" b="1" dirty="0">
                <a:solidFill>
                  <a:srgbClr val="0C45A6"/>
                </a:solidFill>
                <a:latin typeface="+mj-lt"/>
              </a:rPr>
            </a:br>
            <a:r>
              <a:rPr lang="de-AT" sz="3200" b="1" dirty="0">
                <a:solidFill>
                  <a:srgbClr val="0C45A6"/>
                </a:solidFill>
                <a:latin typeface="+mj-lt"/>
              </a:rPr>
              <a:t>- EU-Finanzierungsmöglichkeiten</a:t>
            </a:r>
            <a:endParaRPr lang="en-US" sz="3200" kern="0" dirty="0">
              <a:latin typeface="+mj-lt"/>
            </a:endParaRPr>
          </a:p>
        </p:txBody>
      </p:sp>
      <p:cxnSp>
        <p:nvCxnSpPr>
          <p:cNvPr id="2" name="Straight Connector 1">
            <a:extLst>
              <a:ext uri="{FF2B5EF4-FFF2-40B4-BE49-F238E27FC236}">
                <a16:creationId xmlns:a16="http://schemas.microsoft.com/office/drawing/2014/main" xmlns="" id="{10B074D9-7D4A-90F9-4D86-7BCCA0B7254D}"/>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xmlns="" id="{5C1D4216-6093-0CB2-72EC-B1D0A8823A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1238083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xmlns="" id="{126C2A18-CED2-4814-9B51-853A51A7D069}"/>
              </a:ext>
            </a:extLst>
          </p:cNvPr>
          <p:cNvSpPr txBox="1"/>
          <p:nvPr/>
        </p:nvSpPr>
        <p:spPr>
          <a:xfrm>
            <a:off x="609600" y="1159272"/>
            <a:ext cx="8732505" cy="5915461"/>
          </a:xfrm>
          <a:prstGeom prst="rect">
            <a:avLst/>
          </a:prstGeom>
          <a:noFill/>
        </p:spPr>
        <p:txBody>
          <a:bodyPr wrap="square" lIns="97534" tIns="48766" rIns="97534" bIns="48766" rtlCol="0" anchor="t">
            <a:spAutoFit/>
          </a:bodyPr>
          <a:lstStyle/>
          <a:p>
            <a:pPr marL="0" indent="0">
              <a:buNone/>
            </a:pPr>
            <a:r>
              <a:rPr lang="de-DE" u="sng" dirty="0">
                <a:ea typeface="Tahoma" panose="020B0604030504040204" pitchFamily="34" charset="0"/>
                <a:cs typeface="Tahoma" panose="020B0604030504040204" pitchFamily="34" charset="0"/>
              </a:rPr>
              <a:t>AMIF - Asyl-, Migrations- und Integrationsfonds</a:t>
            </a:r>
          </a:p>
          <a:p>
            <a:pPr marL="0" indent="0">
              <a:buNone/>
            </a:pPr>
            <a:endParaRPr lang="de-DE" u="sng" dirty="0">
              <a:ea typeface="Tahoma" panose="020B0604030504040204" pitchFamily="34" charset="0"/>
              <a:cs typeface="Tahoma" panose="020B0604030504040204" pitchFamily="34" charset="0"/>
            </a:endParaRPr>
          </a:p>
          <a:p>
            <a:pPr marL="0" indent="0">
              <a:buNone/>
            </a:pPr>
            <a:r>
              <a:rPr lang="de-DE" u="sng" dirty="0">
                <a:ea typeface="Tahoma" panose="020B0604030504040204" pitchFamily="34" charset="0"/>
                <a:cs typeface="Tahoma" panose="020B0604030504040204" pitchFamily="34" charset="0"/>
              </a:rPr>
              <a:t>Vier spezifische Ziele</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Stärkung und Weiterentwicklung aller Aspekte des </a:t>
            </a:r>
            <a:r>
              <a:rPr lang="de-DE" b="1" dirty="0">
                <a:ea typeface="Tahoma" panose="020B0604030504040204" pitchFamily="34" charset="0"/>
                <a:cs typeface="Tahoma" panose="020B0604030504040204" pitchFamily="34" charset="0"/>
              </a:rPr>
              <a:t>gemeinsamen europäischen Asylsystems</a:t>
            </a:r>
            <a:r>
              <a:rPr lang="de-DE" dirty="0">
                <a:ea typeface="Tahoma" panose="020B0604030504040204" pitchFamily="34" charset="0"/>
                <a:cs typeface="Tahoma" panose="020B0604030504040204" pitchFamily="34" charset="0"/>
              </a:rPr>
              <a:t>, einschließlich seiner externen Dimension</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Unterstützung der </a:t>
            </a:r>
            <a:r>
              <a:rPr lang="de-DE" b="1" dirty="0">
                <a:ea typeface="Tahoma" panose="020B0604030504040204" pitchFamily="34" charset="0"/>
                <a:cs typeface="Tahoma" panose="020B0604030504040204" pitchFamily="34" charset="0"/>
              </a:rPr>
              <a:t>legalen Migration </a:t>
            </a:r>
            <a:r>
              <a:rPr lang="de-DE" dirty="0">
                <a:ea typeface="Tahoma" panose="020B0604030504040204" pitchFamily="34" charset="0"/>
                <a:cs typeface="Tahoma" panose="020B0604030504040204" pitchFamily="34" charset="0"/>
              </a:rPr>
              <a:t>in die Mitgliedstaaten, unter anderem durch einen Beitrag zur Integration von Drittstaatsangehörigen</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Beitrag zur </a:t>
            </a:r>
            <a:r>
              <a:rPr lang="de-DE" b="1" dirty="0">
                <a:ea typeface="Tahoma" panose="020B0604030504040204" pitchFamily="34" charset="0"/>
                <a:cs typeface="Tahoma" panose="020B0604030504040204" pitchFamily="34" charset="0"/>
              </a:rPr>
              <a:t>Bekämpfung der irregulären Migration </a:t>
            </a:r>
            <a:r>
              <a:rPr lang="de-DE" dirty="0">
                <a:ea typeface="Tahoma" panose="020B0604030504040204" pitchFamily="34" charset="0"/>
                <a:cs typeface="Tahoma" panose="020B0604030504040204" pitchFamily="34" charset="0"/>
              </a:rPr>
              <a:t>und zur Gewährleistung einer wirksamen Rückkehr und Rückübernahme in Drittstaaten</a:t>
            </a:r>
          </a:p>
          <a:p>
            <a:pPr marL="285750" indent="-285750">
              <a:buFont typeface="Arial" panose="020B0604020202020204" pitchFamily="34" charset="0"/>
              <a:buChar char="•"/>
            </a:pPr>
            <a:r>
              <a:rPr lang="de-DE" b="1" dirty="0">
                <a:ea typeface="Tahoma" panose="020B0604030504040204" pitchFamily="34" charset="0"/>
                <a:cs typeface="Tahoma" panose="020B0604030504040204" pitchFamily="34" charset="0"/>
              </a:rPr>
              <a:t>Stärkung der Solidarität </a:t>
            </a:r>
            <a:r>
              <a:rPr lang="de-DE" dirty="0">
                <a:ea typeface="Tahoma" panose="020B0604030504040204" pitchFamily="34" charset="0"/>
                <a:cs typeface="Tahoma" panose="020B0604030504040204" pitchFamily="34" charset="0"/>
              </a:rPr>
              <a:t>und der Aufteilung der Verantwortung zwischen den Mitgliedstaaten, insbesondere gegenüber denjenigen, die am stärksten von den Migrations- und Asylproblemen betroffen sind</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ca. 200.000-700.000 € für mehrere Länder je nach Aufforderung</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Weitere Informationen und spezifische Aufforderungen auf EU-Ebene: </a:t>
            </a:r>
          </a:p>
          <a:p>
            <a:pPr marL="0" indent="0">
              <a:buNone/>
            </a:pPr>
            <a:r>
              <a:rPr lang="de-DE" dirty="0">
                <a:ea typeface="Tahoma" panose="020B0604030504040204" pitchFamily="34" charset="0"/>
                <a:cs typeface="Tahoma" panose="020B0604030504040204" pitchFamily="34" charset="0"/>
              </a:rPr>
              <a:t>https://home-affairs.ec.europa.eu/funding/asylum-migration-and-integration-funds/asylum-migration-and-integration-fund-2021-2027_en </a:t>
            </a:r>
          </a:p>
          <a:p>
            <a:pPr marL="0" indent="0">
              <a:buNone/>
            </a:pPr>
            <a:r>
              <a:rPr lang="de-DE" dirty="0">
                <a:ea typeface="Tahoma" panose="020B0604030504040204" pitchFamily="34" charset="0"/>
                <a:cs typeface="Tahoma" panose="020B0604030504040204" pitchFamily="34" charset="0"/>
              </a:rPr>
              <a:t>https://ec.europa.eu/info/funding-tenders/opportunities/portal/screen/home </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Aufforderungen auf nationaler Ebene durch nationale Ministerien, z.B. für Österreich</a:t>
            </a:r>
            <a:endParaRPr lang="en-GB" b="1" dirty="0"/>
          </a:p>
        </p:txBody>
      </p:sp>
      <p:sp>
        <p:nvSpPr>
          <p:cNvPr id="3" name="object 6"/>
          <p:cNvSpPr txBox="1">
            <a:spLocks/>
          </p:cNvSpPr>
          <p:nvPr/>
        </p:nvSpPr>
        <p:spPr>
          <a:xfrm>
            <a:off x="457200" y="152400"/>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j-lt"/>
              </a:rPr>
              <a:t>Institutionelles Fundraising</a:t>
            </a:r>
            <a:br>
              <a:rPr lang="de-AT" sz="3200" b="1" dirty="0">
                <a:solidFill>
                  <a:srgbClr val="0C45A6"/>
                </a:solidFill>
                <a:latin typeface="+mj-lt"/>
              </a:rPr>
            </a:br>
            <a:r>
              <a:rPr lang="de-AT" sz="3200" b="1" dirty="0">
                <a:solidFill>
                  <a:srgbClr val="0C45A6"/>
                </a:solidFill>
                <a:latin typeface="+mj-lt"/>
              </a:rPr>
              <a:t>- EU-Finanzierungsmöglichkeiten</a:t>
            </a:r>
            <a:endParaRPr lang="en-US" sz="3200" kern="0" dirty="0">
              <a:latin typeface="+mj-lt"/>
            </a:endParaRPr>
          </a:p>
        </p:txBody>
      </p:sp>
      <p:cxnSp>
        <p:nvCxnSpPr>
          <p:cNvPr id="2" name="Straight Connector 1">
            <a:extLst>
              <a:ext uri="{FF2B5EF4-FFF2-40B4-BE49-F238E27FC236}">
                <a16:creationId xmlns:a16="http://schemas.microsoft.com/office/drawing/2014/main" xmlns="" id="{88BA129D-93E1-7C3A-AA86-5D0288F289FF}"/>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889E04A5-1788-4CDD-C501-3546465280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1935902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xmlns="" id="{126C2A18-CED2-4814-9B51-853A51A7D069}"/>
              </a:ext>
            </a:extLst>
          </p:cNvPr>
          <p:cNvSpPr txBox="1"/>
          <p:nvPr/>
        </p:nvSpPr>
        <p:spPr>
          <a:xfrm>
            <a:off x="404461" y="1489095"/>
            <a:ext cx="8732505" cy="3884136"/>
          </a:xfrm>
          <a:prstGeom prst="rect">
            <a:avLst/>
          </a:prstGeom>
          <a:noFill/>
        </p:spPr>
        <p:txBody>
          <a:bodyPr wrap="square" lIns="97534" tIns="48766" rIns="97534" bIns="48766" rtlCol="0" anchor="t">
            <a:spAutoFit/>
          </a:bodyPr>
          <a:lstStyle/>
          <a:p>
            <a:r>
              <a:rPr lang="de-DE" dirty="0">
                <a:ea typeface="Tahoma" panose="020B0604030504040204" pitchFamily="34" charset="0"/>
                <a:cs typeface="Tahoma" panose="020B0604030504040204" pitchFamily="34" charset="0"/>
              </a:rPr>
              <a:t>General </a:t>
            </a:r>
            <a:r>
              <a:rPr lang="de-DE" dirty="0" err="1">
                <a:ea typeface="Tahoma" panose="020B0604030504040204" pitchFamily="34" charset="0"/>
                <a:cs typeface="Tahoma" panose="020B0604030504040204" pitchFamily="34" charset="0"/>
              </a:rPr>
              <a:t>Direction</a:t>
            </a:r>
            <a:r>
              <a:rPr lang="de-DE" dirty="0">
                <a:ea typeface="Tahoma" panose="020B0604030504040204" pitchFamily="34" charset="0"/>
                <a:cs typeface="Tahoma" panose="020B0604030504040204" pitchFamily="34" charset="0"/>
              </a:rPr>
              <a:t> (GD) Internationale Partnerschaften/</a:t>
            </a:r>
            <a:r>
              <a:rPr lang="de-DE" dirty="0" err="1">
                <a:ea typeface="Tahoma" panose="020B0604030504040204" pitchFamily="34" charset="0"/>
                <a:cs typeface="Tahoma" panose="020B0604030504040204" pitchFamily="34" charset="0"/>
              </a:rPr>
              <a:t>EuropeAid</a:t>
            </a:r>
            <a:r>
              <a:rPr lang="de-DE" dirty="0">
                <a:ea typeface="Tahoma" panose="020B0604030504040204" pitchFamily="34" charset="0"/>
                <a:cs typeface="Tahoma" panose="020B0604030504040204" pitchFamily="34" charset="0"/>
              </a:rPr>
              <a:t> DEAR (Development Education, Awareness </a:t>
            </a:r>
            <a:r>
              <a:rPr lang="de-DE" dirty="0" err="1">
                <a:ea typeface="Tahoma" panose="020B0604030504040204" pitchFamily="34" charset="0"/>
                <a:cs typeface="Tahoma" panose="020B0604030504040204" pitchFamily="34" charset="0"/>
              </a:rPr>
              <a:t>Raising</a:t>
            </a:r>
            <a:r>
              <a:rPr lang="de-DE" dirty="0">
                <a:ea typeface="Tahoma" panose="020B0604030504040204" pitchFamily="34" charset="0"/>
                <a:cs typeface="Tahoma" panose="020B0604030504040204" pitchFamily="34" charset="0"/>
              </a:rPr>
              <a:t>)</a:t>
            </a:r>
          </a:p>
          <a:p>
            <a:pPr marL="0" indent="0">
              <a:buNone/>
            </a:pPr>
            <a:r>
              <a:rPr lang="de-DE" dirty="0">
                <a:ea typeface="Tahoma" panose="020B0604030504040204" pitchFamily="34" charset="0"/>
                <a:cs typeface="Tahoma" panose="020B0604030504040204" pitchFamily="34" charset="0"/>
              </a:rPr>
              <a:t>Budget ca. 5-10 Mio. (zahlreiche Partner, idealerweise Ergebnisse auf europäischer Ebene)</a:t>
            </a:r>
          </a:p>
          <a:p>
            <a:pPr marL="0" indent="0">
              <a:buNone/>
            </a:pPr>
            <a:r>
              <a:rPr lang="de-DE" dirty="0">
                <a:ea typeface="Tahoma" panose="020B0604030504040204" pitchFamily="34" charset="0"/>
                <a:cs typeface="Tahoma" panose="020B0604030504040204" pitchFamily="34" charset="0"/>
              </a:rPr>
              <a:t>Auch Migration ist manchmal eine (Unter-)Priorität</a:t>
            </a:r>
          </a:p>
          <a:p>
            <a:pPr marL="0" indent="0">
              <a:buNone/>
            </a:pPr>
            <a:r>
              <a:rPr lang="de-DE" dirty="0">
                <a:ea typeface="Tahoma" panose="020B0604030504040204" pitchFamily="34" charset="0"/>
                <a:cs typeface="Tahoma" panose="020B0604030504040204" pitchFamily="34" charset="0"/>
              </a:rPr>
              <a:t>Es ist auch möglich, als kleiner Partner in ein großes Projekt einzusteigen</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GD Internationale Partnerschaften/</a:t>
            </a:r>
            <a:r>
              <a:rPr lang="de-DE" dirty="0" err="1">
                <a:ea typeface="Tahoma" panose="020B0604030504040204" pitchFamily="34" charset="0"/>
                <a:cs typeface="Tahoma" panose="020B0604030504040204" pitchFamily="34" charset="0"/>
              </a:rPr>
              <a:t>EuropeAid</a:t>
            </a:r>
            <a:r>
              <a:rPr lang="de-DE" dirty="0">
                <a:ea typeface="Tahoma" panose="020B0604030504040204" pitchFamily="34" charset="0"/>
                <a:cs typeface="Tahoma" panose="020B0604030504040204" pitchFamily="34" charset="0"/>
              </a:rPr>
              <a:t> fordert Partnerländer auf. Fast alle sogenannten Entwicklungsländer der OECD/DAC rufen regelmäßig auf</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Zivilgesellschaft und lokale Gebietskörperschaften CSO/LA</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Stärkung von Menschenrechten und Demokratie</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Alle Ausschreibungen der GD INTPA finden Sie hier: </a:t>
            </a:r>
          </a:p>
          <a:p>
            <a:pPr marL="0" indent="0">
              <a:buNone/>
            </a:pPr>
            <a:r>
              <a:rPr lang="de-DE" dirty="0">
                <a:ea typeface="Tahoma" panose="020B0604030504040204" pitchFamily="34" charset="0"/>
                <a:cs typeface="Tahoma" panose="020B0604030504040204" pitchFamily="34" charset="0"/>
              </a:rPr>
              <a:t>https://international-partnerships.ec.europa.eu/funding/looking-funding_en</a:t>
            </a:r>
          </a:p>
          <a:p>
            <a:r>
              <a:rPr lang="en-GB" sz="1600" dirty="0"/>
              <a:t/>
            </a:r>
            <a:br>
              <a:rPr lang="en-GB" sz="1600" dirty="0"/>
            </a:br>
            <a:endParaRPr lang="de-AT" sz="1600" dirty="0"/>
          </a:p>
          <a:p>
            <a:endParaRPr lang="de-AT" sz="1600" b="1" dirty="0"/>
          </a:p>
        </p:txBody>
      </p:sp>
      <p:sp>
        <p:nvSpPr>
          <p:cNvPr id="4" name="object 6"/>
          <p:cNvSpPr txBox="1">
            <a:spLocks/>
          </p:cNvSpPr>
          <p:nvPr/>
        </p:nvSpPr>
        <p:spPr>
          <a:xfrm>
            <a:off x="457200" y="152400"/>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j-lt"/>
              </a:rPr>
              <a:t>Institutionelles Fundraising</a:t>
            </a:r>
            <a:br>
              <a:rPr lang="de-AT" sz="3200" b="1" dirty="0">
                <a:solidFill>
                  <a:srgbClr val="0C45A6"/>
                </a:solidFill>
                <a:latin typeface="+mj-lt"/>
              </a:rPr>
            </a:br>
            <a:r>
              <a:rPr lang="de-AT" sz="3200" b="1" dirty="0">
                <a:solidFill>
                  <a:srgbClr val="0C45A6"/>
                </a:solidFill>
                <a:latin typeface="+mj-lt"/>
              </a:rPr>
              <a:t>- EU-Finanzierungsmöglichkeiten</a:t>
            </a:r>
            <a:endParaRPr lang="en-US" sz="3200" kern="0" dirty="0">
              <a:latin typeface="+mj-lt"/>
            </a:endParaRPr>
          </a:p>
        </p:txBody>
      </p:sp>
      <p:cxnSp>
        <p:nvCxnSpPr>
          <p:cNvPr id="2" name="Straight Connector 1">
            <a:extLst>
              <a:ext uri="{FF2B5EF4-FFF2-40B4-BE49-F238E27FC236}">
                <a16:creationId xmlns:a16="http://schemas.microsoft.com/office/drawing/2014/main" xmlns="" id="{DEB5A9FE-2A80-2B9F-BAEE-0EE67A28600D}"/>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xmlns="" id="{B4C090C1-E7ED-F713-3BD9-56A0745844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1572504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xmlns="" id="{126C2A18-CED2-4814-9B51-853A51A7D069}"/>
              </a:ext>
            </a:extLst>
          </p:cNvPr>
          <p:cNvSpPr txBox="1"/>
          <p:nvPr/>
        </p:nvSpPr>
        <p:spPr>
          <a:xfrm>
            <a:off x="404461" y="1939314"/>
            <a:ext cx="8732505" cy="3699470"/>
          </a:xfrm>
          <a:prstGeom prst="rect">
            <a:avLst/>
          </a:prstGeom>
          <a:noFill/>
        </p:spPr>
        <p:txBody>
          <a:bodyPr wrap="square" lIns="97534" tIns="48766" rIns="97534" bIns="48766" rtlCol="0" anchor="t">
            <a:spAutoFit/>
          </a:bodyPr>
          <a:lstStyle/>
          <a:p>
            <a:pPr marL="0" indent="0">
              <a:buNone/>
            </a:pPr>
            <a:r>
              <a:rPr lang="de-DE" b="1" dirty="0">
                <a:ea typeface="Tahoma" panose="020B0604030504040204" pitchFamily="34" charset="0"/>
                <a:cs typeface="Tahoma" panose="020B0604030504040204" pitchFamily="34" charset="0"/>
              </a:rPr>
              <a:t>Weitere EU-Budgetzeilen</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ISF - Fonds für innere Sicherheit (hauptsächlich für die Polizei, aber auch für die Bekämpfung von Extremismus und Hassreden)</a:t>
            </a:r>
          </a:p>
          <a:p>
            <a:pPr marL="342892" lvl="1" indent="0">
              <a:buNone/>
            </a:pPr>
            <a:r>
              <a:rPr lang="de-DE" dirty="0">
                <a:ea typeface="Tahoma" panose="020B0604030504040204" pitchFamily="34" charset="0"/>
                <a:cs typeface="Tahoma" panose="020B0604030504040204" pitchFamily="34" charset="0"/>
              </a:rPr>
              <a:t>https://ec.europa.eu/info/funding-tenders/opportunities/portal/screen/programmes/isf </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Life - Programm - Umwelt und Klimapolitik</a:t>
            </a:r>
          </a:p>
          <a:p>
            <a:pPr marL="342892" lvl="1" indent="0">
              <a:buNone/>
            </a:pPr>
            <a:r>
              <a:rPr lang="de-DE" dirty="0">
                <a:ea typeface="Tahoma" panose="020B0604030504040204" pitchFamily="34" charset="0"/>
                <a:cs typeface="Tahoma" panose="020B0604030504040204" pitchFamily="34" charset="0"/>
              </a:rPr>
              <a:t>https://cinea.ec.europa.eu/programmes/life_en </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Horizon Europe für Forschung (nur mit Universitäten oder Forschungsinstituten in Partnerschaft)</a:t>
            </a:r>
          </a:p>
          <a:p>
            <a:pPr marL="342892" lvl="1" indent="0">
              <a:buNone/>
            </a:pPr>
            <a:r>
              <a:rPr lang="de-DE" dirty="0">
                <a:ea typeface="Tahoma" panose="020B0604030504040204" pitchFamily="34" charset="0"/>
                <a:cs typeface="Tahoma" panose="020B0604030504040204" pitchFamily="34" charset="0"/>
              </a:rPr>
              <a:t>https://research-and-innovation.ec.europa.eu/funding/funding-opportunities/funding-programmes-and-open-calls/horizon-europe_en </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Und viele weitere (Digital- und Kulturfinanzierung, Raumfahrt, Verteidigung usw.)</a:t>
            </a:r>
          </a:p>
          <a:p>
            <a:pPr marL="342892" lvl="1" indent="0">
              <a:buNone/>
            </a:pPr>
            <a:r>
              <a:rPr lang="de-DE" dirty="0">
                <a:ea typeface="Tahoma" panose="020B0604030504040204" pitchFamily="34" charset="0"/>
                <a:cs typeface="Tahoma" panose="020B0604030504040204" pitchFamily="34" charset="0"/>
              </a:rPr>
              <a:t>https://ec.europa.eu/info/funding-tenders/find-funding/eu-funding-programmes_en </a:t>
            </a:r>
            <a:endParaRPr lang="de-AT" dirty="0">
              <a:ea typeface="Tahoma" panose="020B0604030504040204" pitchFamily="34" charset="0"/>
              <a:cs typeface="Tahoma" panose="020B0604030504040204" pitchFamily="34" charset="0"/>
            </a:endParaRPr>
          </a:p>
        </p:txBody>
      </p:sp>
      <p:sp>
        <p:nvSpPr>
          <p:cNvPr id="6" name="object 6"/>
          <p:cNvSpPr txBox="1">
            <a:spLocks/>
          </p:cNvSpPr>
          <p:nvPr/>
        </p:nvSpPr>
        <p:spPr>
          <a:xfrm>
            <a:off x="457200" y="152400"/>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j-lt"/>
              </a:rPr>
              <a:t>Institutionelles Fundraising</a:t>
            </a:r>
            <a:br>
              <a:rPr lang="de-AT" sz="3200" b="1" dirty="0">
                <a:solidFill>
                  <a:srgbClr val="0C45A6"/>
                </a:solidFill>
                <a:latin typeface="+mj-lt"/>
              </a:rPr>
            </a:br>
            <a:r>
              <a:rPr lang="de-AT" sz="3200" b="1" dirty="0">
                <a:solidFill>
                  <a:srgbClr val="0C45A6"/>
                </a:solidFill>
                <a:latin typeface="+mj-lt"/>
              </a:rPr>
              <a:t>- EU-Finanzierungsmöglichkeiten</a:t>
            </a:r>
            <a:endParaRPr lang="en-US" sz="3200" kern="0" dirty="0">
              <a:latin typeface="+mj-lt"/>
            </a:endParaRPr>
          </a:p>
        </p:txBody>
      </p:sp>
      <p:cxnSp>
        <p:nvCxnSpPr>
          <p:cNvPr id="2" name="Straight Connector 1">
            <a:extLst>
              <a:ext uri="{FF2B5EF4-FFF2-40B4-BE49-F238E27FC236}">
                <a16:creationId xmlns:a16="http://schemas.microsoft.com/office/drawing/2014/main" xmlns="" id="{B0E31C81-F045-CC2A-DF63-43171E161FD2}"/>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xmlns="" id="{62E11A6A-CA4E-AAD2-9CC0-FD16DA1802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2560239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88E9DB2F-253D-F522-4066-A2B07AD8E8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
        <p:nvSpPr>
          <p:cNvPr id="12" name="TextBox 3">
            <a:extLst>
              <a:ext uri="{FF2B5EF4-FFF2-40B4-BE49-F238E27FC236}">
                <a16:creationId xmlns:a16="http://schemas.microsoft.com/office/drawing/2014/main" xmlns="" id="{126C2A18-CED2-4814-9B51-853A51A7D069}"/>
              </a:ext>
            </a:extLst>
          </p:cNvPr>
          <p:cNvSpPr txBox="1"/>
          <p:nvPr/>
        </p:nvSpPr>
        <p:spPr>
          <a:xfrm>
            <a:off x="427074" y="1028716"/>
            <a:ext cx="8732505" cy="6284793"/>
          </a:xfrm>
          <a:prstGeom prst="rect">
            <a:avLst/>
          </a:prstGeom>
          <a:noFill/>
        </p:spPr>
        <p:txBody>
          <a:bodyPr wrap="square" lIns="97534" tIns="48766" rIns="97534" bIns="48766" rtlCol="0" anchor="t">
            <a:spAutoFit/>
          </a:bodyPr>
          <a:lstStyle/>
          <a:p>
            <a:pPr marL="285750" indent="-285750">
              <a:buFont typeface="Arial" panose="020B0604020202020204" pitchFamily="34" charset="0"/>
              <a:buChar char="•"/>
            </a:pPr>
            <a:r>
              <a:rPr lang="de-DE" sz="2000" u="sng" dirty="0">
                <a:ea typeface="Tahoma" panose="020B0604030504040204" pitchFamily="34" charset="0"/>
                <a:cs typeface="Tahoma" panose="020B0604030504040204" pitchFamily="34" charset="0"/>
              </a:rPr>
              <a:t>Spenden</a:t>
            </a:r>
          </a:p>
          <a:p>
            <a:pPr marL="0" indent="0">
              <a:buNone/>
            </a:pPr>
            <a:r>
              <a:rPr lang="de-DE" sz="1800" dirty="0">
                <a:ea typeface="Tahoma" panose="020B0604030504040204" pitchFamily="34" charset="0"/>
                <a:cs typeface="Tahoma" panose="020B0604030504040204" pitchFamily="34" charset="0"/>
              </a:rPr>
              <a:t>Um Hilfe bitten: bei Veranstaltungen, durch Briefe, am Telefon usw.</a:t>
            </a:r>
          </a:p>
          <a:p>
            <a:pPr marL="0" indent="0">
              <a:buNone/>
            </a:pPr>
            <a:r>
              <a:rPr lang="de-DE" sz="1800" dirty="0">
                <a:ea typeface="Tahoma" panose="020B0604030504040204" pitchFamily="34" charset="0"/>
                <a:cs typeface="Tahoma" panose="020B0604030504040204" pitchFamily="34" charset="0"/>
              </a:rPr>
              <a:t>Mitgliedsbeiträge</a:t>
            </a:r>
          </a:p>
          <a:p>
            <a:pPr marL="0" indent="0">
              <a:buNone/>
            </a:pPr>
            <a:r>
              <a:rPr lang="de-DE" sz="1800" dirty="0">
                <a:ea typeface="Tahoma" panose="020B0604030504040204" pitchFamily="34" charset="0"/>
                <a:cs typeface="Tahoma" panose="020B0604030504040204" pitchFamily="34" charset="0"/>
              </a:rPr>
              <a:t>wer eine Organisation am besten kennt, spendet am liebsten für diese Organisation</a:t>
            </a:r>
          </a:p>
          <a:p>
            <a:pPr marL="0" indent="0">
              <a:buNone/>
            </a:pPr>
            <a:r>
              <a:rPr lang="de-DE" sz="1800" dirty="0">
                <a:ea typeface="Tahoma" panose="020B0604030504040204" pitchFamily="34" charset="0"/>
                <a:cs typeface="Tahoma" panose="020B0604030504040204" pitchFamily="34" charset="0"/>
              </a:rPr>
              <a:t>ältere Menschen spenden tendenziell mehr als jüngere Menschen.</a:t>
            </a:r>
          </a:p>
          <a:p>
            <a:pPr marL="0" indent="0">
              <a:buNone/>
            </a:pPr>
            <a:endParaRPr lang="de-DE" sz="18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de-DE" sz="2000" u="sng" dirty="0">
                <a:ea typeface="Tahoma" panose="020B0604030504040204" pitchFamily="34" charset="0"/>
                <a:cs typeface="Tahoma" panose="020B0604030504040204" pitchFamily="34" charset="0"/>
              </a:rPr>
              <a:t>Crowdfunding</a:t>
            </a:r>
            <a:r>
              <a:rPr lang="de-DE" sz="2000" dirty="0">
                <a:ea typeface="Tahoma" panose="020B0604030504040204" pitchFamily="34" charset="0"/>
                <a:cs typeface="Tahoma" panose="020B0604030504040204" pitchFamily="34" charset="0"/>
              </a:rPr>
              <a:t> </a:t>
            </a:r>
          </a:p>
          <a:p>
            <a:r>
              <a:rPr lang="de-DE" sz="1800" dirty="0">
                <a:ea typeface="Tahoma" panose="020B0604030504040204" pitchFamily="34" charset="0"/>
                <a:cs typeface="Tahoma" panose="020B0604030504040204" pitchFamily="34" charset="0"/>
              </a:rPr>
              <a:t>z.B. bei auf respekt.net, betterplace.org, </a:t>
            </a:r>
            <a:r>
              <a:rPr lang="de-DE" sz="1800" dirty="0" err="1">
                <a:ea typeface="Tahoma" panose="020B0604030504040204" pitchFamily="34" charset="0"/>
                <a:cs typeface="Tahoma" panose="020B0604030504040204" pitchFamily="34" charset="0"/>
              </a:rPr>
              <a:t>gofundme</a:t>
            </a:r>
            <a:r>
              <a:rPr lang="de-DE" sz="1800" dirty="0">
                <a:ea typeface="Tahoma" panose="020B0604030504040204" pitchFamily="34" charset="0"/>
                <a:cs typeface="Tahoma" panose="020B0604030504040204" pitchFamily="34" charset="0"/>
              </a:rPr>
              <a:t>, </a:t>
            </a:r>
            <a:r>
              <a:rPr lang="de-DE" sz="1800" dirty="0" err="1">
                <a:ea typeface="Tahoma" panose="020B0604030504040204" pitchFamily="34" charset="0"/>
                <a:cs typeface="Tahoma" panose="020B0604030504040204" pitchFamily="34" charset="0"/>
              </a:rPr>
              <a:t>kickstarter</a:t>
            </a:r>
            <a:endParaRPr lang="de-DE" sz="1800" dirty="0">
              <a:ea typeface="Tahoma" panose="020B0604030504040204" pitchFamily="34" charset="0"/>
              <a:cs typeface="Tahoma" panose="020B0604030504040204" pitchFamily="34" charset="0"/>
            </a:endParaRPr>
          </a:p>
          <a:p>
            <a:pPr marL="0" indent="0">
              <a:buNone/>
            </a:pPr>
            <a:r>
              <a:rPr lang="de-DE" sz="1800" dirty="0">
                <a:ea typeface="Tahoma" panose="020B0604030504040204" pitchFamily="34" charset="0"/>
                <a:cs typeface="Tahoma" panose="020B0604030504040204" pitchFamily="34" charset="0"/>
              </a:rPr>
              <a:t>bedeutet oft "Bring </a:t>
            </a:r>
            <a:r>
              <a:rPr lang="de-DE" sz="1800" dirty="0" err="1">
                <a:ea typeface="Tahoma" panose="020B0604030504040204" pitchFamily="34" charset="0"/>
                <a:cs typeface="Tahoma" panose="020B0604030504040204" pitchFamily="34" charset="0"/>
              </a:rPr>
              <a:t>your</a:t>
            </a:r>
            <a:r>
              <a:rPr lang="de-DE" sz="1800" dirty="0">
                <a:ea typeface="Tahoma" panose="020B0604030504040204" pitchFamily="34" charset="0"/>
                <a:cs typeface="Tahoma" panose="020B0604030504040204" pitchFamily="34" charset="0"/>
              </a:rPr>
              <a:t> </a:t>
            </a:r>
            <a:r>
              <a:rPr lang="de-DE" sz="1800" dirty="0" err="1">
                <a:ea typeface="Tahoma" panose="020B0604030504040204" pitchFamily="34" charset="0"/>
                <a:cs typeface="Tahoma" panose="020B0604030504040204" pitchFamily="34" charset="0"/>
              </a:rPr>
              <a:t>crowd</a:t>
            </a:r>
            <a:r>
              <a:rPr lang="de-DE" sz="1800" dirty="0">
                <a:ea typeface="Tahoma" panose="020B0604030504040204" pitchFamily="34" charset="0"/>
                <a:cs typeface="Tahoma" panose="020B0604030504040204" pitchFamily="34" charset="0"/>
              </a:rPr>
              <a:t>" - von alleine passiert nichts, viel Mobilisierung in der Community, auf </a:t>
            </a:r>
            <a:r>
              <a:rPr lang="de-DE" sz="1800" dirty="0" err="1">
                <a:ea typeface="Tahoma" panose="020B0604030504040204" pitchFamily="34" charset="0"/>
                <a:cs typeface="Tahoma" panose="020B0604030504040204" pitchFamily="34" charset="0"/>
              </a:rPr>
              <a:t>Social</a:t>
            </a:r>
            <a:r>
              <a:rPr lang="de-DE" sz="1800" dirty="0">
                <a:ea typeface="Tahoma" panose="020B0604030504040204" pitchFamily="34" charset="0"/>
                <a:cs typeface="Tahoma" panose="020B0604030504040204" pitchFamily="34" charset="0"/>
              </a:rPr>
              <a:t> Media etc. ist nötig; gute Möglichkeit vor allem für kleinere Vereine oder informelle Gruppen von Menschen</a:t>
            </a:r>
          </a:p>
          <a:p>
            <a:pPr marL="0" indent="0">
              <a:buNone/>
            </a:pPr>
            <a:endParaRPr lang="de-DE" sz="1800" dirty="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de-DE" sz="2000" u="sng" dirty="0">
                <a:ea typeface="Tahoma" panose="020B0604030504040204" pitchFamily="34" charset="0"/>
                <a:cs typeface="Tahoma" panose="020B0604030504040204" pitchFamily="34" charset="0"/>
              </a:rPr>
              <a:t>Sponsoring</a:t>
            </a:r>
            <a:r>
              <a:rPr lang="de-DE" sz="2000" dirty="0">
                <a:ea typeface="Tahoma" panose="020B0604030504040204" pitchFamily="34" charset="0"/>
                <a:cs typeface="Tahoma" panose="020B0604030504040204" pitchFamily="34" charset="0"/>
              </a:rPr>
              <a:t> (Geld- und Sachspenden)</a:t>
            </a:r>
          </a:p>
          <a:p>
            <a:pPr marL="0" indent="0">
              <a:buNone/>
            </a:pPr>
            <a:r>
              <a:rPr lang="de-DE" sz="1800" dirty="0">
                <a:ea typeface="Tahoma" panose="020B0604030504040204" pitchFamily="34" charset="0"/>
                <a:cs typeface="Tahoma" panose="020B0604030504040204" pitchFamily="34" charset="0"/>
              </a:rPr>
              <a:t>gute Möglichkeit vor allem für Veranstaltungen: Brot (z.B. von der Bäckerei </a:t>
            </a:r>
            <a:r>
              <a:rPr lang="de-DE" sz="1800" dirty="0" err="1">
                <a:ea typeface="Tahoma" panose="020B0604030504040204" pitchFamily="34" charset="0"/>
                <a:cs typeface="Tahoma" panose="020B0604030504040204" pitchFamily="34" charset="0"/>
              </a:rPr>
              <a:t>Ströck</a:t>
            </a:r>
            <a:r>
              <a:rPr lang="de-DE" sz="1800" dirty="0">
                <a:ea typeface="Tahoma" panose="020B0604030504040204" pitchFamily="34" charset="0"/>
                <a:cs typeface="Tahoma" panose="020B0604030504040204" pitchFamily="34" charset="0"/>
              </a:rPr>
              <a:t>) oder Lebensmittel vom Supermarkt (z.B. Spar) oder Geld</a:t>
            </a:r>
          </a:p>
          <a:p>
            <a:pPr marL="0" indent="0">
              <a:buNone/>
            </a:pPr>
            <a:r>
              <a:rPr lang="de-DE" sz="1800" dirty="0">
                <a:ea typeface="Tahoma" panose="020B0604030504040204" pitchFamily="34" charset="0"/>
                <a:cs typeface="Tahoma" panose="020B0604030504040204" pitchFamily="34" charset="0"/>
              </a:rPr>
              <a:t>Gegenleistung: Logo des Sponsors auf der Einladung, Banner des Sponsors auf der Bühne etc.</a:t>
            </a:r>
          </a:p>
          <a:p>
            <a:pPr marL="0" indent="0">
              <a:buNone/>
            </a:pPr>
            <a:endParaRPr lang="de-DE" sz="1800" dirty="0">
              <a:ea typeface="Tahoma" panose="020B0604030504040204" pitchFamily="34" charset="0"/>
              <a:cs typeface="Tahoma" panose="020B0604030504040204" pitchFamily="34" charset="0"/>
            </a:endParaRPr>
          </a:p>
          <a:p>
            <a:pPr marL="0" indent="0">
              <a:buNone/>
            </a:pPr>
            <a:r>
              <a:rPr lang="de-DE" sz="1800" dirty="0">
                <a:ea typeface="Tahoma" panose="020B0604030504040204" pitchFamily="34" charset="0"/>
                <a:cs typeface="Tahoma" panose="020B0604030504040204" pitchFamily="34" charset="0"/>
              </a:rPr>
              <a:t>Mehr Infos und kostenlose Webinare: https://www.fundraising-academy.org/training-education/webinars/ </a:t>
            </a:r>
          </a:p>
          <a:p>
            <a:pPr marL="0" indent="0">
              <a:buNone/>
            </a:pPr>
            <a:r>
              <a:rPr lang="de-DE" sz="1800" dirty="0">
                <a:ea typeface="Tahoma" panose="020B0604030504040204" pitchFamily="34" charset="0"/>
                <a:cs typeface="Tahoma" panose="020B0604030504040204" pitchFamily="34" charset="0"/>
              </a:rPr>
              <a:t>(teilweise) Kostenlose Fundraising-Materialien: https://ciof.org.uk/events-and-training </a:t>
            </a:r>
            <a:endParaRPr lang="de-AT" sz="1800" dirty="0">
              <a:ea typeface="Tahoma" panose="020B0604030504040204" pitchFamily="34" charset="0"/>
              <a:cs typeface="Tahoma" panose="020B0604030504040204" pitchFamily="34" charset="0"/>
            </a:endParaRPr>
          </a:p>
          <a:p>
            <a:endParaRPr lang="de-DE" dirty="0"/>
          </a:p>
        </p:txBody>
      </p:sp>
      <p:sp>
        <p:nvSpPr>
          <p:cNvPr id="6" name="object 6"/>
          <p:cNvSpPr txBox="1">
            <a:spLocks/>
          </p:cNvSpPr>
          <p:nvPr/>
        </p:nvSpPr>
        <p:spPr>
          <a:xfrm>
            <a:off x="457200" y="457200"/>
            <a:ext cx="8403243" cy="509114"/>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n-lt"/>
              </a:rPr>
              <a:t>Möglichkeiten des privaten Fundraising</a:t>
            </a:r>
            <a:endParaRPr lang="en-US" sz="3200" kern="0" dirty="0">
              <a:latin typeface="+mn-lt"/>
            </a:endParaRPr>
          </a:p>
        </p:txBody>
      </p:sp>
      <p:cxnSp>
        <p:nvCxnSpPr>
          <p:cNvPr id="2" name="Straight Connector 1">
            <a:extLst>
              <a:ext uri="{FF2B5EF4-FFF2-40B4-BE49-F238E27FC236}">
                <a16:creationId xmlns:a16="http://schemas.microsoft.com/office/drawing/2014/main" xmlns="" id="{ADE68887-AB19-11A3-9519-F05DEF47E5A8}"/>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219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583679"/>
            <a:ext cx="9753600" cy="733425"/>
          </a:xfrm>
          <a:custGeom>
            <a:avLst/>
            <a:gdLst/>
            <a:ahLst/>
            <a:cxnLst/>
            <a:rect l="l" t="t" r="r" b="b"/>
            <a:pathLst>
              <a:path w="9753600" h="733425">
                <a:moveTo>
                  <a:pt x="9753599" y="733424"/>
                </a:moveTo>
                <a:lnTo>
                  <a:pt x="0" y="733424"/>
                </a:lnTo>
                <a:lnTo>
                  <a:pt x="0" y="0"/>
                </a:lnTo>
                <a:lnTo>
                  <a:pt x="9753599" y="0"/>
                </a:lnTo>
                <a:lnTo>
                  <a:pt x="9753599" y="733424"/>
                </a:lnTo>
                <a:close/>
              </a:path>
            </a:pathLst>
          </a:custGeom>
          <a:solidFill>
            <a:srgbClr val="FDCF60"/>
          </a:solidFill>
        </p:spPr>
        <p:txBody>
          <a:bodyPr wrap="square" lIns="0" tIns="0" rIns="0" bIns="0" rtlCol="0"/>
          <a:lstStyle/>
          <a:p>
            <a:endParaRPr/>
          </a:p>
        </p:txBody>
      </p:sp>
      <p:sp>
        <p:nvSpPr>
          <p:cNvPr id="3" name="object 3"/>
          <p:cNvSpPr/>
          <p:nvPr/>
        </p:nvSpPr>
        <p:spPr>
          <a:xfrm>
            <a:off x="516675" y="2147124"/>
            <a:ext cx="590550" cy="66675"/>
          </a:xfrm>
          <a:custGeom>
            <a:avLst/>
            <a:gdLst/>
            <a:ahLst/>
            <a:cxnLst/>
            <a:rect l="l" t="t" r="r" b="b"/>
            <a:pathLst>
              <a:path w="590550" h="66675">
                <a:moveTo>
                  <a:pt x="590549" y="66674"/>
                </a:moveTo>
                <a:lnTo>
                  <a:pt x="0" y="66674"/>
                </a:lnTo>
                <a:lnTo>
                  <a:pt x="0" y="0"/>
                </a:lnTo>
                <a:lnTo>
                  <a:pt x="590549" y="0"/>
                </a:lnTo>
                <a:lnTo>
                  <a:pt x="590549" y="66674"/>
                </a:lnTo>
                <a:close/>
              </a:path>
            </a:pathLst>
          </a:custGeom>
          <a:solidFill>
            <a:srgbClr val="0C45A6"/>
          </a:solidFill>
        </p:spPr>
        <p:txBody>
          <a:bodyPr wrap="square" lIns="0" tIns="0" rIns="0" bIns="0" rtlCol="0"/>
          <a:lstStyle/>
          <a:p>
            <a:endParaRPr/>
          </a:p>
        </p:txBody>
      </p:sp>
      <p:sp>
        <p:nvSpPr>
          <p:cNvPr id="4" name="object 4"/>
          <p:cNvSpPr txBox="1">
            <a:spLocks noGrp="1"/>
          </p:cNvSpPr>
          <p:nvPr>
            <p:ph type="title"/>
          </p:nvPr>
        </p:nvSpPr>
        <p:spPr>
          <a:xfrm>
            <a:off x="485507" y="913638"/>
            <a:ext cx="3985260" cy="882292"/>
          </a:xfrm>
          <a:prstGeom prst="rect">
            <a:avLst/>
          </a:prstGeom>
        </p:spPr>
        <p:txBody>
          <a:bodyPr vert="horz" wrap="square" lIns="0" tIns="33019" rIns="0" bIns="0" rtlCol="0">
            <a:spAutoFit/>
          </a:bodyPr>
          <a:lstStyle/>
          <a:p>
            <a:pPr marL="12700" marR="5080">
              <a:lnSpc>
                <a:spcPts val="3300"/>
              </a:lnSpc>
              <a:spcBef>
                <a:spcPts val="259"/>
              </a:spcBef>
            </a:pPr>
            <a:r>
              <a:rPr lang="de-AT" sz="3200" spc="15" dirty="0">
                <a:latin typeface="+mn-lt"/>
              </a:rPr>
              <a:t>DIDAKTISCHE EMPFEHLUNGEN</a:t>
            </a:r>
            <a:endParaRPr sz="3200" dirty="0">
              <a:latin typeface="+mn-lt"/>
            </a:endParaRPr>
          </a:p>
        </p:txBody>
      </p:sp>
      <p:pic>
        <p:nvPicPr>
          <p:cNvPr id="5" name="object 5"/>
          <p:cNvPicPr/>
          <p:nvPr/>
        </p:nvPicPr>
        <p:blipFill>
          <a:blip r:embed="rId2" cstate="print"/>
          <a:stretch>
            <a:fillRect/>
          </a:stretch>
        </p:blipFill>
        <p:spPr>
          <a:xfrm>
            <a:off x="5774598" y="1381989"/>
            <a:ext cx="3493495" cy="4326986"/>
          </a:xfrm>
          <a:prstGeom prst="rect">
            <a:avLst/>
          </a:prstGeom>
        </p:spPr>
      </p:pic>
      <p:sp>
        <p:nvSpPr>
          <p:cNvPr id="15" name="object 15"/>
          <p:cNvSpPr txBox="1"/>
          <p:nvPr/>
        </p:nvSpPr>
        <p:spPr>
          <a:xfrm>
            <a:off x="381002" y="2282338"/>
            <a:ext cx="5929747" cy="3735638"/>
          </a:xfrm>
          <a:prstGeom prst="rect">
            <a:avLst/>
          </a:prstGeom>
        </p:spPr>
        <p:txBody>
          <a:bodyPr vert="horz" wrap="square" lIns="0" tIns="140970" rIns="0" bIns="0" rtlCol="0">
            <a:spAutoFit/>
          </a:bodyPr>
          <a:lstStyle/>
          <a:p>
            <a:pPr marL="182563" indent="-169863">
              <a:lnSpc>
                <a:spcPct val="100000"/>
              </a:lnSpc>
              <a:spcBef>
                <a:spcPts val="1110"/>
              </a:spcBef>
              <a:buFont typeface="+mj-lt"/>
              <a:buAutoNum type="arabicPeriod"/>
              <a:tabLst>
                <a:tab pos="192405" algn="l"/>
              </a:tabLst>
            </a:pPr>
            <a:r>
              <a:rPr lang="de-AT" sz="1500" b="1" spc="-55" dirty="0">
                <a:cs typeface="Verdana"/>
              </a:rPr>
              <a:t>Sprachbarrieren</a:t>
            </a:r>
          </a:p>
          <a:p>
            <a:r>
              <a:rPr lang="de-DE" sz="1200" dirty="0">
                <a:ea typeface="Tahoma" panose="020B0604030504040204" pitchFamily="34" charset="0"/>
                <a:cs typeface="Tahoma" panose="020B0604030504040204" pitchFamily="34" charset="0"/>
              </a:rPr>
              <a:t>Wenn Sie mit einer Gruppe arbeiten, die Sprachbarrieren hat, </a:t>
            </a:r>
          </a:p>
          <a:p>
            <a:pPr marL="171450" indent="-171450">
              <a:buFont typeface="Arial" panose="020B0604020202020204" pitchFamily="34" charset="0"/>
              <a:buChar char="•"/>
            </a:pPr>
            <a:r>
              <a:rPr lang="de-DE" sz="1200" dirty="0">
                <a:ea typeface="Tahoma" panose="020B0604030504040204" pitchFamily="34" charset="0"/>
                <a:cs typeface="Tahoma" panose="020B0604030504040204" pitchFamily="34" charset="0"/>
              </a:rPr>
              <a:t>versuchen Sie Beispiele und einfache Begriffe zu verwenden</a:t>
            </a:r>
          </a:p>
          <a:p>
            <a:pPr marL="171450" indent="-171450">
              <a:buFont typeface="Arial" panose="020B0604020202020204" pitchFamily="34" charset="0"/>
              <a:buChar char="•"/>
            </a:pPr>
            <a:r>
              <a:rPr lang="de-DE" sz="1200" dirty="0">
                <a:ea typeface="Tahoma" panose="020B0604030504040204" pitchFamily="34" charset="0"/>
                <a:cs typeface="Tahoma" panose="020B0604030504040204" pitchFamily="34" charset="0"/>
              </a:rPr>
              <a:t>Visualisieren Sie Ideen</a:t>
            </a:r>
          </a:p>
          <a:p>
            <a:pPr marL="171450" indent="-171450">
              <a:buFont typeface="Arial" panose="020B0604020202020204" pitchFamily="34" charset="0"/>
              <a:buChar char="•"/>
            </a:pPr>
            <a:r>
              <a:rPr lang="de-DE" sz="1200" dirty="0">
                <a:ea typeface="Tahoma" panose="020B0604030504040204" pitchFamily="34" charset="0"/>
                <a:cs typeface="Tahoma" panose="020B0604030504040204" pitchFamily="34" charset="0"/>
              </a:rPr>
              <a:t>Ziehen Sie in Erwägung, einen oder mehrere Übersetzer*innen zu engagieren, um auch den Austausch von Menschen zu ermöglichen, die nicht dieselbe Sprache sprechen.</a:t>
            </a:r>
          </a:p>
          <a:p>
            <a:pPr marL="171450" indent="-171450">
              <a:buFont typeface="Arial" panose="020B0604020202020204" pitchFamily="34" charset="0"/>
              <a:buChar char="•"/>
            </a:pPr>
            <a:endParaRPr lang="de-DE" sz="1200" b="1" dirty="0">
              <a:ea typeface="Tahoma" panose="020B0604030504040204" pitchFamily="34" charset="0"/>
              <a:cs typeface="Tahoma" panose="020B0604030504040204" pitchFamily="34" charset="0"/>
            </a:endParaRPr>
          </a:p>
          <a:p>
            <a:pPr>
              <a:lnSpc>
                <a:spcPct val="100000"/>
              </a:lnSpc>
              <a:spcBef>
                <a:spcPts val="10"/>
              </a:spcBef>
            </a:pPr>
            <a:endParaRPr sz="1150" dirty="0">
              <a:cs typeface="Verdana"/>
            </a:endParaRPr>
          </a:p>
          <a:p>
            <a:pPr marL="182563" indent="-182563">
              <a:buFont typeface="+mj-lt"/>
              <a:buAutoNum type="arabicPeriod" startAt="2"/>
            </a:pPr>
            <a:r>
              <a:rPr lang="de-DE" sz="1500" b="1" dirty="0">
                <a:ea typeface="Tahoma" panose="020B0604030504040204" pitchFamily="34" charset="0"/>
                <a:cs typeface="Tahoma" panose="020B0604030504040204" pitchFamily="34" charset="0"/>
              </a:rPr>
              <a:t>Diskriminierungssensibles Verhalten</a:t>
            </a:r>
          </a:p>
          <a:p>
            <a:pPr marL="171450" indent="-171450">
              <a:buFont typeface="Arial" panose="020B0604020202020204" pitchFamily="34" charset="0"/>
              <a:buChar char="•"/>
            </a:pPr>
            <a:r>
              <a:rPr lang="de-DE" sz="1200" spc="35" dirty="0">
                <a:cs typeface="Tahoma"/>
              </a:rPr>
              <a:t>Achten Sie darauf, dass sich jede*r in der Gruppe respektvoll und sensibel gegenüber den anderen verhält.</a:t>
            </a:r>
          </a:p>
          <a:p>
            <a:pPr marL="171450" indent="-171450">
              <a:buFont typeface="Arial" panose="020B0604020202020204" pitchFamily="34" charset="0"/>
              <a:buChar char="•"/>
            </a:pPr>
            <a:r>
              <a:rPr lang="de-DE" sz="1200" spc="35" dirty="0">
                <a:cs typeface="Tahoma"/>
              </a:rPr>
              <a:t>Stellen Sie sicher, dass jede*r die Möglichkeit hat, eigene Ideen einzubringen (achten Sie besonders auf Geschlechtersensibilität)</a:t>
            </a:r>
          </a:p>
          <a:p>
            <a:pPr marL="171450" indent="-171450">
              <a:buFont typeface="Arial" panose="020B0604020202020204" pitchFamily="34" charset="0"/>
              <a:buChar char="•"/>
            </a:pPr>
            <a:r>
              <a:rPr lang="de-DE" sz="1200" spc="35" dirty="0">
                <a:cs typeface="Tahoma"/>
              </a:rPr>
              <a:t>Bei interkulturellen Begegnungen treffen nicht Kulturen aufeinander, sondern konkrete Menschen mit ihren eigenen Meinungen, Einstellungen und Vorlieben</a:t>
            </a:r>
          </a:p>
          <a:p>
            <a:pPr marL="171450" indent="-171450">
              <a:buFont typeface="Arial" panose="020B0604020202020204" pitchFamily="34" charset="0"/>
              <a:buChar char="•"/>
            </a:pPr>
            <a:r>
              <a:rPr lang="de-DE" sz="1200" spc="35" dirty="0">
                <a:cs typeface="Tahoma"/>
              </a:rPr>
              <a:t>Tappen Sie nicht in die Falle und legen die Menschen auf kulturelle Muster fest. Letztlich sind es Individuen, die sich begegnen und ihre jeweiligen Meinungen, Überzeugungen und Weltanschauungen austauschen.</a:t>
            </a:r>
          </a:p>
          <a:p>
            <a:pPr marL="171450" indent="-171450">
              <a:buFont typeface="Arial" panose="020B0604020202020204" pitchFamily="34" charset="0"/>
              <a:buChar char="•"/>
            </a:pPr>
            <a:r>
              <a:rPr lang="de-DE" sz="1200" spc="35" dirty="0">
                <a:cs typeface="Tahoma"/>
              </a:rPr>
              <a:t>Geben Sie den Menschen die Zeit, ihre Meinungen zu verarbeiten und zu äußern </a:t>
            </a:r>
            <a:endParaRPr sz="1200" dirty="0">
              <a:cs typeface="Tahoma"/>
            </a:endParaRPr>
          </a:p>
        </p:txBody>
      </p:sp>
      <p:sp>
        <p:nvSpPr>
          <p:cNvPr id="16" name="object 16"/>
          <p:cNvSpPr txBox="1"/>
          <p:nvPr/>
        </p:nvSpPr>
        <p:spPr>
          <a:xfrm>
            <a:off x="7673391" y="4546838"/>
            <a:ext cx="1194435" cy="721351"/>
          </a:xfrm>
          <a:prstGeom prst="rect">
            <a:avLst/>
          </a:prstGeom>
        </p:spPr>
        <p:txBody>
          <a:bodyPr vert="horz" wrap="square" lIns="0" tIns="28575" rIns="0" bIns="0" rtlCol="0">
            <a:spAutoFit/>
          </a:bodyPr>
          <a:lstStyle/>
          <a:p>
            <a:pPr marL="12700" marR="5080">
              <a:lnSpc>
                <a:spcPts val="919"/>
              </a:lnSpc>
              <a:spcBef>
                <a:spcPts val="225"/>
              </a:spcBef>
            </a:pPr>
            <a:r>
              <a:rPr lang="de-DE" sz="850" b="1" spc="10" dirty="0">
                <a:cs typeface="Verdana"/>
              </a:rPr>
              <a:t>Vielleicht sollten Sie auch einen Babysitter engagieren oder ein Catering organisieren, um für eine gute Atmosphäre zu sorgen.</a:t>
            </a:r>
          </a:p>
        </p:txBody>
      </p:sp>
      <p:sp>
        <p:nvSpPr>
          <p:cNvPr id="19" name="Textfeld 18">
            <a:extLst>
              <a:ext uri="{FF2B5EF4-FFF2-40B4-BE49-F238E27FC236}">
                <a16:creationId xmlns:a16="http://schemas.microsoft.com/office/drawing/2014/main" xmlns="" id="{8EFE1D82-3406-C3C3-9724-8EAC3BD622C5}"/>
              </a:ext>
            </a:extLst>
          </p:cNvPr>
          <p:cNvSpPr txBox="1"/>
          <p:nvPr/>
        </p:nvSpPr>
        <p:spPr>
          <a:xfrm>
            <a:off x="507073" y="6781800"/>
            <a:ext cx="6983100" cy="374461"/>
          </a:xfrm>
          <a:prstGeom prst="rect">
            <a:avLst/>
          </a:prstGeom>
          <a:noFill/>
        </p:spPr>
        <p:txBody>
          <a:bodyPr wrap="square">
            <a:spAutoFit/>
          </a:bodyPr>
          <a:lstStyle/>
          <a:p>
            <a:pPr marL="12065" marR="5080">
              <a:lnSpc>
                <a:spcPts val="1050"/>
              </a:lnSpc>
              <a:spcBef>
                <a:spcPts val="254"/>
              </a:spcBef>
            </a:pPr>
            <a:r>
              <a:rPr lang="de-DE" sz="1000" spc="-30" dirty="0">
                <a:cs typeface="Verdana"/>
              </a:rPr>
              <a:t>Quelle: Tanja Berg, Oktober 2017, Praxishandreichung II Was heißt »gesellschaftliche Teilhabe« und was  heißt »Partizipation«? Ideen für eine praktische Auseinandersetzung mit Begriffen in der  </a:t>
            </a:r>
            <a:r>
              <a:rPr lang="de-DE" sz="1000" spc="-30" dirty="0" err="1">
                <a:cs typeface="Verdana"/>
              </a:rPr>
              <a:t>Geflüchtetenarbeit</a:t>
            </a:r>
            <a:endParaRPr lang="de-DE" sz="1000" spc="-30" dirty="0">
              <a:cs typeface="Verdana"/>
            </a:endParaRPr>
          </a:p>
        </p:txBody>
      </p:sp>
      <p:cxnSp>
        <p:nvCxnSpPr>
          <p:cNvPr id="6" name="Straight Connector 5">
            <a:extLst>
              <a:ext uri="{FF2B5EF4-FFF2-40B4-BE49-F238E27FC236}">
                <a16:creationId xmlns:a16="http://schemas.microsoft.com/office/drawing/2014/main" xmlns="" id="{5E884F05-C846-87C6-434C-416A1B380C2C}"/>
              </a:ext>
            </a:extLst>
          </p:cNvPr>
          <p:cNvCxnSpPr>
            <a:cxnSpLocks/>
          </p:cNvCxnSpPr>
          <p:nvPr/>
        </p:nvCxnSpPr>
        <p:spPr>
          <a:xfrm>
            <a:off x="258337"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xmlns="" id="{9F348CF7-F83C-9418-6495-71C953AB1C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1842723" y="1785247"/>
            <a:ext cx="2033270" cy="2905760"/>
            <a:chOff x="1842723" y="1785247"/>
            <a:chExt cx="2033270" cy="2905760"/>
          </a:xfrm>
        </p:grpSpPr>
        <p:sp>
          <p:nvSpPr>
            <p:cNvPr id="4" name="object 4"/>
            <p:cNvSpPr/>
            <p:nvPr/>
          </p:nvSpPr>
          <p:spPr>
            <a:xfrm>
              <a:off x="2050368" y="2260132"/>
              <a:ext cx="1557655" cy="2122170"/>
            </a:xfrm>
            <a:custGeom>
              <a:avLst/>
              <a:gdLst/>
              <a:ahLst/>
              <a:cxnLst/>
              <a:rect l="l" t="t" r="r" b="b"/>
              <a:pathLst>
                <a:path w="1557654" h="2122170">
                  <a:moveTo>
                    <a:pt x="690429" y="2121546"/>
                  </a:moveTo>
                  <a:lnTo>
                    <a:pt x="641552" y="2118473"/>
                  </a:lnTo>
                  <a:lnTo>
                    <a:pt x="598989" y="2110635"/>
                  </a:lnTo>
                  <a:lnTo>
                    <a:pt x="562248" y="2098348"/>
                  </a:lnTo>
                  <a:lnTo>
                    <a:pt x="504265" y="2061683"/>
                  </a:lnTo>
                  <a:lnTo>
                    <a:pt x="463670" y="2010998"/>
                  </a:lnTo>
                  <a:lnTo>
                    <a:pt x="436528" y="1948813"/>
                  </a:lnTo>
                  <a:lnTo>
                    <a:pt x="418905" y="1877649"/>
                  </a:lnTo>
                  <a:lnTo>
                    <a:pt x="412434" y="1839487"/>
                  </a:lnTo>
                  <a:lnTo>
                    <a:pt x="406866" y="1800025"/>
                  </a:lnTo>
                  <a:lnTo>
                    <a:pt x="396478" y="1718461"/>
                  </a:lnTo>
                  <a:lnTo>
                    <a:pt x="390672" y="1676989"/>
                  </a:lnTo>
                  <a:lnTo>
                    <a:pt x="383804" y="1635477"/>
                  </a:lnTo>
                  <a:lnTo>
                    <a:pt x="375381" y="1594241"/>
                  </a:lnTo>
                  <a:lnTo>
                    <a:pt x="364912" y="1553594"/>
                  </a:lnTo>
                  <a:lnTo>
                    <a:pt x="349356" y="1506541"/>
                  </a:lnTo>
                  <a:lnTo>
                    <a:pt x="330978" y="1461973"/>
                  </a:lnTo>
                  <a:lnTo>
                    <a:pt x="310204" y="1419572"/>
                  </a:lnTo>
                  <a:lnTo>
                    <a:pt x="287461" y="1379022"/>
                  </a:lnTo>
                  <a:lnTo>
                    <a:pt x="263175" y="1340006"/>
                  </a:lnTo>
                  <a:lnTo>
                    <a:pt x="237772" y="1302205"/>
                  </a:lnTo>
                  <a:lnTo>
                    <a:pt x="211680" y="1265303"/>
                  </a:lnTo>
                  <a:lnTo>
                    <a:pt x="159132" y="1192926"/>
                  </a:lnTo>
                  <a:lnTo>
                    <a:pt x="133529" y="1156816"/>
                  </a:lnTo>
                  <a:lnTo>
                    <a:pt x="108942" y="1120336"/>
                  </a:lnTo>
                  <a:lnTo>
                    <a:pt x="85798" y="1083168"/>
                  </a:lnTo>
                  <a:lnTo>
                    <a:pt x="64522" y="1044995"/>
                  </a:lnTo>
                  <a:lnTo>
                    <a:pt x="45542" y="1005500"/>
                  </a:lnTo>
                  <a:lnTo>
                    <a:pt x="29284" y="964365"/>
                  </a:lnTo>
                  <a:lnTo>
                    <a:pt x="16174" y="921274"/>
                  </a:lnTo>
                  <a:lnTo>
                    <a:pt x="6639" y="875908"/>
                  </a:lnTo>
                  <a:lnTo>
                    <a:pt x="1105" y="827950"/>
                  </a:lnTo>
                  <a:lnTo>
                    <a:pt x="0" y="777084"/>
                  </a:lnTo>
                  <a:lnTo>
                    <a:pt x="1694" y="736156"/>
                  </a:lnTo>
                  <a:lnTo>
                    <a:pt x="5098" y="693581"/>
                  </a:lnTo>
                  <a:lnTo>
                    <a:pt x="10531" y="649678"/>
                  </a:lnTo>
                  <a:lnTo>
                    <a:pt x="18310" y="604770"/>
                  </a:lnTo>
                  <a:lnTo>
                    <a:pt x="28753" y="559176"/>
                  </a:lnTo>
                  <a:lnTo>
                    <a:pt x="42179" y="513217"/>
                  </a:lnTo>
                  <a:lnTo>
                    <a:pt x="58905" y="467214"/>
                  </a:lnTo>
                  <a:lnTo>
                    <a:pt x="79249" y="421486"/>
                  </a:lnTo>
                  <a:lnTo>
                    <a:pt x="103531" y="376356"/>
                  </a:lnTo>
                  <a:lnTo>
                    <a:pt x="132067" y="332143"/>
                  </a:lnTo>
                  <a:lnTo>
                    <a:pt x="165175" y="289168"/>
                  </a:lnTo>
                  <a:lnTo>
                    <a:pt x="203175" y="247752"/>
                  </a:lnTo>
                  <a:lnTo>
                    <a:pt x="246384" y="208214"/>
                  </a:lnTo>
                  <a:lnTo>
                    <a:pt x="295119" y="170877"/>
                  </a:lnTo>
                  <a:lnTo>
                    <a:pt x="338557" y="142781"/>
                  </a:lnTo>
                  <a:lnTo>
                    <a:pt x="383788" y="117657"/>
                  </a:lnTo>
                  <a:lnTo>
                    <a:pt x="430439" y="95177"/>
                  </a:lnTo>
                  <a:lnTo>
                    <a:pt x="478141" y="75011"/>
                  </a:lnTo>
                  <a:lnTo>
                    <a:pt x="522730" y="58353"/>
                  </a:lnTo>
                  <a:lnTo>
                    <a:pt x="568281" y="43448"/>
                  </a:lnTo>
                  <a:lnTo>
                    <a:pt x="614608" y="30461"/>
                  </a:lnTo>
                  <a:lnTo>
                    <a:pt x="661525" y="19555"/>
                  </a:lnTo>
                  <a:lnTo>
                    <a:pt x="708847" y="10892"/>
                  </a:lnTo>
                  <a:lnTo>
                    <a:pt x="756390" y="4637"/>
                  </a:lnTo>
                  <a:lnTo>
                    <a:pt x="803968" y="951"/>
                  </a:lnTo>
                  <a:lnTo>
                    <a:pt x="851395" y="0"/>
                  </a:lnTo>
                  <a:lnTo>
                    <a:pt x="898487" y="1944"/>
                  </a:lnTo>
                  <a:lnTo>
                    <a:pt x="945058" y="6949"/>
                  </a:lnTo>
                  <a:lnTo>
                    <a:pt x="990924" y="15177"/>
                  </a:lnTo>
                  <a:lnTo>
                    <a:pt x="1035899" y="26791"/>
                  </a:lnTo>
                  <a:lnTo>
                    <a:pt x="1079797" y="41954"/>
                  </a:lnTo>
                  <a:lnTo>
                    <a:pt x="1122434" y="60831"/>
                  </a:lnTo>
                  <a:lnTo>
                    <a:pt x="1163624" y="83583"/>
                  </a:lnTo>
                  <a:lnTo>
                    <a:pt x="1202242" y="109596"/>
                  </a:lnTo>
                  <a:lnTo>
                    <a:pt x="1238668" y="138592"/>
                  </a:lnTo>
                  <a:lnTo>
                    <a:pt x="1273068" y="170089"/>
                  </a:lnTo>
                  <a:lnTo>
                    <a:pt x="1305611" y="203605"/>
                  </a:lnTo>
                  <a:lnTo>
                    <a:pt x="1336465" y="238659"/>
                  </a:lnTo>
                  <a:lnTo>
                    <a:pt x="1367632" y="277350"/>
                  </a:lnTo>
                  <a:lnTo>
                    <a:pt x="1397080" y="317446"/>
                  </a:lnTo>
                  <a:lnTo>
                    <a:pt x="1424632" y="358872"/>
                  </a:lnTo>
                  <a:lnTo>
                    <a:pt x="1450110" y="401550"/>
                  </a:lnTo>
                  <a:lnTo>
                    <a:pt x="1473335" y="445404"/>
                  </a:lnTo>
                  <a:lnTo>
                    <a:pt x="1494132" y="490358"/>
                  </a:lnTo>
                  <a:lnTo>
                    <a:pt x="1512320" y="536335"/>
                  </a:lnTo>
                  <a:lnTo>
                    <a:pt x="1527723" y="583258"/>
                  </a:lnTo>
                  <a:lnTo>
                    <a:pt x="1540163" y="631052"/>
                  </a:lnTo>
                  <a:lnTo>
                    <a:pt x="1549462" y="679640"/>
                  </a:lnTo>
                  <a:lnTo>
                    <a:pt x="1555346" y="728908"/>
                  </a:lnTo>
                  <a:lnTo>
                    <a:pt x="1557627" y="778569"/>
                  </a:lnTo>
                  <a:lnTo>
                    <a:pt x="1556262" y="828286"/>
                  </a:lnTo>
                  <a:lnTo>
                    <a:pt x="1551203" y="877721"/>
                  </a:lnTo>
                  <a:lnTo>
                    <a:pt x="1542407" y="926536"/>
                  </a:lnTo>
                  <a:lnTo>
                    <a:pt x="1529826" y="974393"/>
                  </a:lnTo>
                  <a:lnTo>
                    <a:pt x="1513417" y="1020955"/>
                  </a:lnTo>
                  <a:lnTo>
                    <a:pt x="1493132" y="1065884"/>
                  </a:lnTo>
                  <a:lnTo>
                    <a:pt x="1468928" y="1108843"/>
                  </a:lnTo>
                  <a:lnTo>
                    <a:pt x="1440758" y="1149493"/>
                  </a:lnTo>
                  <a:lnTo>
                    <a:pt x="1409311" y="1187114"/>
                  </a:lnTo>
                  <a:lnTo>
                    <a:pt x="1375112" y="1222556"/>
                  </a:lnTo>
                  <a:lnTo>
                    <a:pt x="1338971" y="1256422"/>
                  </a:lnTo>
                  <a:lnTo>
                    <a:pt x="1301697" y="1289313"/>
                  </a:lnTo>
                  <a:lnTo>
                    <a:pt x="1264101" y="1321830"/>
                  </a:lnTo>
                  <a:lnTo>
                    <a:pt x="1226992" y="1354575"/>
                  </a:lnTo>
                  <a:lnTo>
                    <a:pt x="1191179" y="1388149"/>
                  </a:lnTo>
                  <a:lnTo>
                    <a:pt x="1157473" y="1423154"/>
                  </a:lnTo>
                  <a:lnTo>
                    <a:pt x="1126683" y="1460191"/>
                  </a:lnTo>
                  <a:lnTo>
                    <a:pt x="1099618" y="1499861"/>
                  </a:lnTo>
                  <a:lnTo>
                    <a:pt x="1077090" y="1542767"/>
                  </a:lnTo>
                  <a:lnTo>
                    <a:pt x="1060762" y="1586170"/>
                  </a:lnTo>
                  <a:lnTo>
                    <a:pt x="1049327" y="1630781"/>
                  </a:lnTo>
                  <a:lnTo>
                    <a:pt x="1041823" y="1676378"/>
                  </a:lnTo>
                  <a:lnTo>
                    <a:pt x="1037289" y="1722736"/>
                  </a:lnTo>
                  <a:lnTo>
                    <a:pt x="1034762" y="1769634"/>
                  </a:lnTo>
                  <a:lnTo>
                    <a:pt x="1031880" y="1864153"/>
                  </a:lnTo>
                  <a:lnTo>
                    <a:pt x="1029601" y="1911328"/>
                  </a:lnTo>
                  <a:lnTo>
                    <a:pt x="1025480" y="1958150"/>
                  </a:lnTo>
                  <a:lnTo>
                    <a:pt x="1018554" y="2004394"/>
                  </a:lnTo>
                  <a:lnTo>
                    <a:pt x="1007863" y="2049838"/>
                  </a:lnTo>
                  <a:lnTo>
                    <a:pt x="987050" y="2089087"/>
                  </a:lnTo>
                  <a:lnTo>
                    <a:pt x="948969" y="2103297"/>
                  </a:lnTo>
                  <a:lnTo>
                    <a:pt x="746113" y="2119538"/>
                  </a:lnTo>
                  <a:lnTo>
                    <a:pt x="690429" y="2121546"/>
                  </a:lnTo>
                  <a:close/>
                </a:path>
              </a:pathLst>
            </a:custGeom>
            <a:solidFill>
              <a:srgbClr val="F9B346"/>
            </a:solidFill>
          </p:spPr>
          <p:txBody>
            <a:bodyPr wrap="square" lIns="0" tIns="0" rIns="0" bIns="0" rtlCol="0"/>
            <a:lstStyle/>
            <a:p>
              <a:endParaRPr/>
            </a:p>
          </p:txBody>
        </p:sp>
        <p:sp>
          <p:nvSpPr>
            <p:cNvPr id="5" name="object 5"/>
            <p:cNvSpPr/>
            <p:nvPr/>
          </p:nvSpPr>
          <p:spPr>
            <a:xfrm>
              <a:off x="2375160" y="3887255"/>
              <a:ext cx="788035" cy="803910"/>
            </a:xfrm>
            <a:custGeom>
              <a:avLst/>
              <a:gdLst/>
              <a:ahLst/>
              <a:cxnLst/>
              <a:rect l="l" t="t" r="r" b="b"/>
              <a:pathLst>
                <a:path w="788035" h="803910">
                  <a:moveTo>
                    <a:pt x="351485" y="803596"/>
                  </a:moveTo>
                  <a:lnTo>
                    <a:pt x="310292" y="800747"/>
                  </a:lnTo>
                  <a:lnTo>
                    <a:pt x="270424" y="790612"/>
                  </a:lnTo>
                  <a:lnTo>
                    <a:pt x="230195" y="763523"/>
                  </a:lnTo>
                  <a:lnTo>
                    <a:pt x="220103" y="734261"/>
                  </a:lnTo>
                  <a:lnTo>
                    <a:pt x="220752" y="718643"/>
                  </a:lnTo>
                  <a:lnTo>
                    <a:pt x="222482" y="702834"/>
                  </a:lnTo>
                  <a:lnTo>
                    <a:pt x="223141" y="687077"/>
                  </a:lnTo>
                  <a:lnTo>
                    <a:pt x="216616" y="668835"/>
                  </a:lnTo>
                  <a:lnTo>
                    <a:pt x="201310" y="662350"/>
                  </a:lnTo>
                  <a:lnTo>
                    <a:pt x="180829" y="658529"/>
                  </a:lnTo>
                  <a:lnTo>
                    <a:pt x="158778" y="648280"/>
                  </a:lnTo>
                  <a:lnTo>
                    <a:pt x="136598" y="632431"/>
                  </a:lnTo>
                  <a:lnTo>
                    <a:pt x="114111" y="616983"/>
                  </a:lnTo>
                  <a:lnTo>
                    <a:pt x="92494" y="600605"/>
                  </a:lnTo>
                  <a:lnTo>
                    <a:pt x="45964" y="540843"/>
                  </a:lnTo>
                  <a:lnTo>
                    <a:pt x="30239" y="494201"/>
                  </a:lnTo>
                  <a:lnTo>
                    <a:pt x="22078" y="444039"/>
                  </a:lnTo>
                  <a:lnTo>
                    <a:pt x="13763" y="341172"/>
                  </a:lnTo>
                  <a:lnTo>
                    <a:pt x="4401" y="262030"/>
                  </a:lnTo>
                  <a:lnTo>
                    <a:pt x="717" y="218223"/>
                  </a:lnTo>
                  <a:lnTo>
                    <a:pt x="0" y="173969"/>
                  </a:lnTo>
                  <a:lnTo>
                    <a:pt x="3974" y="131055"/>
                  </a:lnTo>
                  <a:lnTo>
                    <a:pt x="14367" y="91262"/>
                  </a:lnTo>
                  <a:lnTo>
                    <a:pt x="32904" y="56377"/>
                  </a:lnTo>
                  <a:lnTo>
                    <a:pt x="61311" y="28183"/>
                  </a:lnTo>
                  <a:lnTo>
                    <a:pt x="101315" y="8463"/>
                  </a:lnTo>
                  <a:lnTo>
                    <a:pt x="132988" y="3183"/>
                  </a:lnTo>
                  <a:lnTo>
                    <a:pt x="165848" y="4713"/>
                  </a:lnTo>
                  <a:lnTo>
                    <a:pt x="198793" y="9415"/>
                  </a:lnTo>
                  <a:lnTo>
                    <a:pt x="230720" y="13651"/>
                  </a:lnTo>
                  <a:lnTo>
                    <a:pt x="286810" y="16798"/>
                  </a:lnTo>
                  <a:lnTo>
                    <a:pt x="343228" y="17091"/>
                  </a:lnTo>
                  <a:lnTo>
                    <a:pt x="399667" y="15776"/>
                  </a:lnTo>
                  <a:lnTo>
                    <a:pt x="502924" y="12684"/>
                  </a:lnTo>
                  <a:lnTo>
                    <a:pt x="550009" y="10911"/>
                  </a:lnTo>
                  <a:lnTo>
                    <a:pt x="597074" y="8788"/>
                  </a:lnTo>
                  <a:lnTo>
                    <a:pt x="644121" y="6316"/>
                  </a:lnTo>
                  <a:lnTo>
                    <a:pt x="691149" y="3500"/>
                  </a:lnTo>
                  <a:lnTo>
                    <a:pt x="738158" y="343"/>
                  </a:lnTo>
                  <a:lnTo>
                    <a:pt x="746458" y="0"/>
                  </a:lnTo>
                  <a:lnTo>
                    <a:pt x="787024" y="355045"/>
                  </a:lnTo>
                  <a:lnTo>
                    <a:pt x="787874" y="381833"/>
                  </a:lnTo>
                  <a:lnTo>
                    <a:pt x="787378" y="408631"/>
                  </a:lnTo>
                  <a:lnTo>
                    <a:pt x="777296" y="460610"/>
                  </a:lnTo>
                  <a:lnTo>
                    <a:pt x="753805" y="502136"/>
                  </a:lnTo>
                  <a:lnTo>
                    <a:pt x="720546" y="537440"/>
                  </a:lnTo>
                  <a:lnTo>
                    <a:pt x="644389" y="601864"/>
                  </a:lnTo>
                  <a:lnTo>
                    <a:pt x="611327" y="637225"/>
                  </a:lnTo>
                  <a:lnTo>
                    <a:pt x="588166" y="678845"/>
                  </a:lnTo>
                  <a:lnTo>
                    <a:pt x="582470" y="696231"/>
                  </a:lnTo>
                  <a:lnTo>
                    <a:pt x="580093" y="704841"/>
                  </a:lnTo>
                  <a:lnTo>
                    <a:pt x="576634" y="712944"/>
                  </a:lnTo>
                  <a:lnTo>
                    <a:pt x="543169" y="756830"/>
                  </a:lnTo>
                  <a:lnTo>
                    <a:pt x="473253" y="788092"/>
                  </a:lnTo>
                  <a:lnTo>
                    <a:pt x="434668" y="795687"/>
                  </a:lnTo>
                  <a:lnTo>
                    <a:pt x="393209" y="801223"/>
                  </a:lnTo>
                  <a:lnTo>
                    <a:pt x="351485" y="803596"/>
                  </a:lnTo>
                  <a:close/>
                </a:path>
              </a:pathLst>
            </a:custGeom>
            <a:solidFill>
              <a:srgbClr val="CADEDE"/>
            </a:solidFill>
          </p:spPr>
          <p:txBody>
            <a:bodyPr wrap="square" lIns="0" tIns="0" rIns="0" bIns="0" rtlCol="0"/>
            <a:lstStyle/>
            <a:p>
              <a:endParaRPr/>
            </a:p>
          </p:txBody>
        </p:sp>
        <p:sp>
          <p:nvSpPr>
            <p:cNvPr id="6" name="object 6"/>
            <p:cNvSpPr/>
            <p:nvPr/>
          </p:nvSpPr>
          <p:spPr>
            <a:xfrm>
              <a:off x="1870966" y="1813523"/>
              <a:ext cx="1976755" cy="2588895"/>
            </a:xfrm>
            <a:custGeom>
              <a:avLst/>
              <a:gdLst/>
              <a:ahLst/>
              <a:cxnLst/>
              <a:rect l="l" t="t" r="r" b="b"/>
              <a:pathLst>
                <a:path w="1976754" h="2588895">
                  <a:moveTo>
                    <a:pt x="813190" y="2058173"/>
                  </a:moveTo>
                  <a:lnTo>
                    <a:pt x="812734" y="2010075"/>
                  </a:lnTo>
                  <a:lnTo>
                    <a:pt x="808600" y="1962415"/>
                  </a:lnTo>
                  <a:lnTo>
                    <a:pt x="801179" y="1915180"/>
                  </a:lnTo>
                  <a:lnTo>
                    <a:pt x="790860" y="1868356"/>
                  </a:lnTo>
                  <a:lnTo>
                    <a:pt x="778033" y="1821927"/>
                  </a:lnTo>
                  <a:lnTo>
                    <a:pt x="763087" y="1775880"/>
                  </a:lnTo>
                  <a:lnTo>
                    <a:pt x="746412" y="1730201"/>
                  </a:lnTo>
                  <a:lnTo>
                    <a:pt x="728397" y="1684876"/>
                  </a:lnTo>
                  <a:lnTo>
                    <a:pt x="709433" y="1639889"/>
                  </a:lnTo>
                  <a:lnTo>
                    <a:pt x="689908" y="1595227"/>
                  </a:lnTo>
                  <a:lnTo>
                    <a:pt x="670212" y="1550876"/>
                  </a:lnTo>
                  <a:lnTo>
                    <a:pt x="660201" y="1523017"/>
                  </a:lnTo>
                  <a:lnTo>
                    <a:pt x="655535" y="1493878"/>
                  </a:lnTo>
                  <a:lnTo>
                    <a:pt x="659904" y="1467721"/>
                  </a:lnTo>
                  <a:lnTo>
                    <a:pt x="676999" y="1448807"/>
                  </a:lnTo>
                  <a:lnTo>
                    <a:pt x="691874" y="1444060"/>
                  </a:lnTo>
                  <a:lnTo>
                    <a:pt x="707597" y="1444916"/>
                  </a:lnTo>
                  <a:lnTo>
                    <a:pt x="746883" y="1471355"/>
                  </a:lnTo>
                  <a:lnTo>
                    <a:pt x="769980" y="1513432"/>
                  </a:lnTo>
                  <a:lnTo>
                    <a:pt x="777170" y="1527313"/>
                  </a:lnTo>
                  <a:lnTo>
                    <a:pt x="786439" y="1539894"/>
                  </a:lnTo>
                  <a:lnTo>
                    <a:pt x="797913" y="1548689"/>
                  </a:lnTo>
                  <a:lnTo>
                    <a:pt x="811720" y="1551214"/>
                  </a:lnTo>
                  <a:lnTo>
                    <a:pt x="818433" y="1549664"/>
                  </a:lnTo>
                  <a:lnTo>
                    <a:pt x="857732" y="1519010"/>
                  </a:lnTo>
                  <a:lnTo>
                    <a:pt x="897283" y="1476945"/>
                  </a:lnTo>
                  <a:lnTo>
                    <a:pt x="915108" y="1454221"/>
                  </a:lnTo>
                  <a:lnTo>
                    <a:pt x="929334" y="1471777"/>
                  </a:lnTo>
                  <a:lnTo>
                    <a:pt x="960968" y="1503673"/>
                  </a:lnTo>
                  <a:lnTo>
                    <a:pt x="1000788" y="1524231"/>
                  </a:lnTo>
                  <a:lnTo>
                    <a:pt x="1023318" y="1526938"/>
                  </a:lnTo>
                  <a:lnTo>
                    <a:pt x="1045105" y="1523258"/>
                  </a:lnTo>
                  <a:lnTo>
                    <a:pt x="1064082" y="1512304"/>
                  </a:lnTo>
                  <a:lnTo>
                    <a:pt x="1072399" y="1503752"/>
                  </a:lnTo>
                  <a:lnTo>
                    <a:pt x="1080229" y="1494640"/>
                  </a:lnTo>
                  <a:lnTo>
                    <a:pt x="1088610" y="1486437"/>
                  </a:lnTo>
                  <a:lnTo>
                    <a:pt x="1098582" y="1480612"/>
                  </a:lnTo>
                  <a:lnTo>
                    <a:pt x="1115702" y="1479668"/>
                  </a:lnTo>
                  <a:lnTo>
                    <a:pt x="1131273" y="1487774"/>
                  </a:lnTo>
                  <a:lnTo>
                    <a:pt x="1143026" y="1502055"/>
                  </a:lnTo>
                  <a:lnTo>
                    <a:pt x="1148693" y="1519635"/>
                  </a:lnTo>
                  <a:lnTo>
                    <a:pt x="1148000" y="1537645"/>
                  </a:lnTo>
                  <a:lnTo>
                    <a:pt x="1143150" y="1555106"/>
                  </a:lnTo>
                  <a:lnTo>
                    <a:pt x="1135585" y="1571974"/>
                  </a:lnTo>
                  <a:lnTo>
                    <a:pt x="1126748" y="1588207"/>
                  </a:lnTo>
                  <a:lnTo>
                    <a:pt x="1102340" y="1631794"/>
                  </a:lnTo>
                  <a:lnTo>
                    <a:pt x="1078379" y="1676172"/>
                  </a:lnTo>
                  <a:lnTo>
                    <a:pt x="1055563" y="1721287"/>
                  </a:lnTo>
                  <a:lnTo>
                    <a:pt x="1034592" y="1767083"/>
                  </a:lnTo>
                  <a:lnTo>
                    <a:pt x="1016163" y="1813505"/>
                  </a:lnTo>
                  <a:lnTo>
                    <a:pt x="1000975" y="1860499"/>
                  </a:lnTo>
                  <a:lnTo>
                    <a:pt x="989726" y="1908011"/>
                  </a:lnTo>
                  <a:lnTo>
                    <a:pt x="983114" y="1955984"/>
                  </a:lnTo>
                  <a:lnTo>
                    <a:pt x="981839" y="2004365"/>
                  </a:lnTo>
                  <a:lnTo>
                    <a:pt x="986597" y="2053098"/>
                  </a:lnTo>
                </a:path>
                <a:path w="1976754" h="2588895">
                  <a:moveTo>
                    <a:pt x="222499" y="618388"/>
                  </a:moveTo>
                  <a:lnTo>
                    <a:pt x="198193" y="577870"/>
                  </a:lnTo>
                  <a:lnTo>
                    <a:pt x="167185" y="541583"/>
                  </a:lnTo>
                  <a:lnTo>
                    <a:pt x="134378" y="505922"/>
                  </a:lnTo>
                  <a:lnTo>
                    <a:pt x="101250" y="470544"/>
                  </a:lnTo>
                  <a:lnTo>
                    <a:pt x="67808" y="435458"/>
                  </a:lnTo>
                  <a:lnTo>
                    <a:pt x="34056" y="400674"/>
                  </a:lnTo>
                  <a:lnTo>
                    <a:pt x="0" y="366205"/>
                  </a:lnTo>
                  <a:lnTo>
                    <a:pt x="7239" y="365190"/>
                  </a:lnTo>
                  <a:lnTo>
                    <a:pt x="14931" y="366995"/>
                  </a:lnTo>
                  <a:lnTo>
                    <a:pt x="20926" y="371168"/>
                  </a:lnTo>
                </a:path>
                <a:path w="1976754" h="2588895">
                  <a:moveTo>
                    <a:pt x="600532" y="353912"/>
                  </a:moveTo>
                  <a:lnTo>
                    <a:pt x="605283" y="351092"/>
                  </a:lnTo>
                  <a:lnTo>
                    <a:pt x="604378" y="344100"/>
                  </a:lnTo>
                  <a:lnTo>
                    <a:pt x="602795" y="338799"/>
                  </a:lnTo>
                  <a:lnTo>
                    <a:pt x="585274" y="288570"/>
                  </a:lnTo>
                  <a:lnTo>
                    <a:pt x="565186" y="239036"/>
                  </a:lnTo>
                  <a:lnTo>
                    <a:pt x="544752" y="189672"/>
                  </a:lnTo>
                  <a:lnTo>
                    <a:pt x="526194" y="139950"/>
                  </a:lnTo>
                  <a:lnTo>
                    <a:pt x="511733" y="89345"/>
                  </a:lnTo>
                  <a:lnTo>
                    <a:pt x="503592" y="37331"/>
                  </a:lnTo>
                </a:path>
                <a:path w="1976754" h="2588895">
                  <a:moveTo>
                    <a:pt x="1008881" y="280716"/>
                  </a:moveTo>
                  <a:lnTo>
                    <a:pt x="1008194" y="232792"/>
                  </a:lnTo>
                  <a:lnTo>
                    <a:pt x="1011189" y="184955"/>
                  </a:lnTo>
                  <a:lnTo>
                    <a:pt x="1017817" y="137482"/>
                  </a:lnTo>
                  <a:lnTo>
                    <a:pt x="1028027" y="90648"/>
                  </a:lnTo>
                  <a:lnTo>
                    <a:pt x="1041768" y="44728"/>
                  </a:lnTo>
                  <a:lnTo>
                    <a:pt x="1058991" y="0"/>
                  </a:lnTo>
                </a:path>
                <a:path w="1976754" h="2588895">
                  <a:moveTo>
                    <a:pt x="1455915" y="425529"/>
                  </a:moveTo>
                  <a:lnTo>
                    <a:pt x="1479245" y="381515"/>
                  </a:lnTo>
                  <a:lnTo>
                    <a:pt x="1503081" y="337784"/>
                  </a:lnTo>
                  <a:lnTo>
                    <a:pt x="1527419" y="294334"/>
                  </a:lnTo>
                  <a:lnTo>
                    <a:pt x="1552257" y="251167"/>
                  </a:lnTo>
                  <a:lnTo>
                    <a:pt x="1577591" y="208281"/>
                  </a:lnTo>
                  <a:lnTo>
                    <a:pt x="1603419" y="165677"/>
                  </a:lnTo>
                  <a:lnTo>
                    <a:pt x="1607477" y="172256"/>
                  </a:lnTo>
                  <a:lnTo>
                    <a:pt x="1609753" y="179648"/>
                  </a:lnTo>
                  <a:lnTo>
                    <a:pt x="1610163" y="187358"/>
                  </a:lnTo>
                  <a:lnTo>
                    <a:pt x="1608622" y="194888"/>
                  </a:lnTo>
                </a:path>
                <a:path w="1976754" h="2588895">
                  <a:moveTo>
                    <a:pt x="1740402" y="673200"/>
                  </a:moveTo>
                  <a:lnTo>
                    <a:pt x="1738818" y="677147"/>
                  </a:lnTo>
                  <a:lnTo>
                    <a:pt x="1746171" y="677486"/>
                  </a:lnTo>
                  <a:lnTo>
                    <a:pt x="1749678" y="675117"/>
                  </a:lnTo>
                  <a:lnTo>
                    <a:pt x="1788645" y="648785"/>
                  </a:lnTo>
                  <a:lnTo>
                    <a:pt x="1827150" y="621788"/>
                  </a:lnTo>
                  <a:lnTo>
                    <a:pt x="1865183" y="594139"/>
                  </a:lnTo>
                  <a:lnTo>
                    <a:pt x="1902736" y="565852"/>
                  </a:lnTo>
                  <a:lnTo>
                    <a:pt x="1939799" y="536938"/>
                  </a:lnTo>
                  <a:lnTo>
                    <a:pt x="1976362" y="507409"/>
                  </a:lnTo>
                </a:path>
                <a:path w="1976754" h="2588895">
                  <a:moveTo>
                    <a:pt x="559471" y="2545959"/>
                  </a:moveTo>
                  <a:lnTo>
                    <a:pt x="604771" y="2555087"/>
                  </a:lnTo>
                  <a:lnTo>
                    <a:pt x="650473" y="2562602"/>
                  </a:lnTo>
                  <a:lnTo>
                    <a:pt x="696272" y="2566917"/>
                  </a:lnTo>
                  <a:lnTo>
                    <a:pt x="741865" y="2566447"/>
                  </a:lnTo>
                  <a:lnTo>
                    <a:pt x="786947" y="2559605"/>
                  </a:lnTo>
                </a:path>
                <a:path w="1976754" h="2588895">
                  <a:moveTo>
                    <a:pt x="564109" y="2404755"/>
                  </a:moveTo>
                  <a:lnTo>
                    <a:pt x="593480" y="2408374"/>
                  </a:lnTo>
                  <a:lnTo>
                    <a:pt x="622873" y="2411973"/>
                  </a:lnTo>
                  <a:lnTo>
                    <a:pt x="652265" y="2415571"/>
                  </a:lnTo>
                  <a:lnTo>
                    <a:pt x="681636" y="2419191"/>
                  </a:lnTo>
                </a:path>
                <a:path w="1976754" h="2588895">
                  <a:moveTo>
                    <a:pt x="1025735" y="2420431"/>
                  </a:moveTo>
                  <a:lnTo>
                    <a:pt x="1047217" y="2419060"/>
                  </a:lnTo>
                  <a:lnTo>
                    <a:pt x="1068719" y="2417668"/>
                  </a:lnTo>
                  <a:lnTo>
                    <a:pt x="1090222" y="2416276"/>
                  </a:lnTo>
                  <a:lnTo>
                    <a:pt x="1111703" y="2414905"/>
                  </a:lnTo>
                  <a:lnTo>
                    <a:pt x="1145559" y="2412336"/>
                  </a:lnTo>
                  <a:lnTo>
                    <a:pt x="1179191" y="2407884"/>
                  </a:lnTo>
                  <a:lnTo>
                    <a:pt x="1211742" y="2399838"/>
                  </a:lnTo>
                  <a:lnTo>
                    <a:pt x="1242353" y="2386484"/>
                  </a:lnTo>
                </a:path>
                <a:path w="1976754" h="2588895">
                  <a:moveTo>
                    <a:pt x="1051639" y="2588703"/>
                  </a:moveTo>
                  <a:lnTo>
                    <a:pt x="1081053" y="2575245"/>
                  </a:lnTo>
                  <a:lnTo>
                    <a:pt x="1111590" y="2564526"/>
                  </a:lnTo>
                  <a:lnTo>
                    <a:pt x="1142977" y="2556618"/>
                  </a:lnTo>
                  <a:lnTo>
                    <a:pt x="1174935" y="2551598"/>
                  </a:lnTo>
                </a:path>
              </a:pathLst>
            </a:custGeom>
            <a:ln w="56474">
              <a:solidFill>
                <a:srgbClr val="134678"/>
              </a:solidFill>
            </a:ln>
          </p:spPr>
          <p:txBody>
            <a:bodyPr wrap="square" lIns="0" tIns="0" rIns="0" bIns="0" rtlCol="0"/>
            <a:lstStyle/>
            <a:p>
              <a:endParaRPr/>
            </a:p>
          </p:txBody>
        </p:sp>
      </p:grpSp>
      <p:sp>
        <p:nvSpPr>
          <p:cNvPr id="7" name="object 7"/>
          <p:cNvSpPr txBox="1">
            <a:spLocks noGrp="1"/>
          </p:cNvSpPr>
          <p:nvPr>
            <p:ph type="title"/>
          </p:nvPr>
        </p:nvSpPr>
        <p:spPr>
          <a:xfrm>
            <a:off x="4724400" y="1441170"/>
            <a:ext cx="2729865" cy="330835"/>
          </a:xfrm>
          <a:prstGeom prst="rect">
            <a:avLst/>
          </a:prstGeom>
        </p:spPr>
        <p:txBody>
          <a:bodyPr vert="horz" wrap="square" lIns="0" tIns="12700" rIns="0" bIns="0" rtlCol="0">
            <a:spAutoFit/>
          </a:bodyPr>
          <a:lstStyle/>
          <a:p>
            <a:pPr marL="12700">
              <a:lnSpc>
                <a:spcPct val="100000"/>
              </a:lnSpc>
              <a:spcBef>
                <a:spcPts val="100"/>
              </a:spcBef>
            </a:pPr>
            <a:r>
              <a:rPr lang="de-AT" sz="2000" b="1" dirty="0">
                <a:solidFill>
                  <a:srgbClr val="0C45A6"/>
                </a:solidFill>
                <a:latin typeface="+mj-lt"/>
              </a:rPr>
              <a:t>Ziele </a:t>
            </a:r>
            <a:r>
              <a:rPr lang="de-AT" sz="2000" b="1" dirty="0">
                <a:solidFill>
                  <a:srgbClr val="0C45A6"/>
                </a:solidFill>
                <a:latin typeface="+mj-lt"/>
                <a:cs typeface="Calibri" panose="020F0502020204030204" pitchFamily="34" charset="0"/>
              </a:rPr>
              <a:t>dieses</a:t>
            </a:r>
            <a:r>
              <a:rPr lang="de-AT" sz="2000" b="1" dirty="0">
                <a:solidFill>
                  <a:srgbClr val="0C45A6"/>
                </a:solidFill>
                <a:latin typeface="+mj-lt"/>
              </a:rPr>
              <a:t> Moduls</a:t>
            </a:r>
            <a:endParaRPr sz="2000" dirty="0">
              <a:latin typeface="+mj-lt"/>
            </a:endParaRPr>
          </a:p>
        </p:txBody>
      </p:sp>
      <p:sp>
        <p:nvSpPr>
          <p:cNvPr id="9" name="object 9"/>
          <p:cNvSpPr txBox="1"/>
          <p:nvPr/>
        </p:nvSpPr>
        <p:spPr>
          <a:xfrm>
            <a:off x="4351915" y="2406671"/>
            <a:ext cx="4800597" cy="1768433"/>
          </a:xfrm>
          <a:prstGeom prst="rect">
            <a:avLst/>
          </a:prstGeom>
        </p:spPr>
        <p:txBody>
          <a:bodyPr vert="horz" wrap="square" lIns="0" tIns="44450" rIns="0" bIns="0" rtlCol="0">
            <a:spAutoFit/>
          </a:bodyPr>
          <a:lstStyle/>
          <a:p>
            <a:pPr marL="285750" indent="-285750">
              <a:buFont typeface="Arial" panose="020B0604020202020204" pitchFamily="34" charset="0"/>
              <a:buChar char="•"/>
            </a:pPr>
            <a:r>
              <a:rPr lang="de-DE" sz="1600" dirty="0">
                <a:ea typeface="Tahoma" panose="020B0604030504040204" pitchFamily="34" charset="0"/>
                <a:cs typeface="Tahoma" panose="020B0604030504040204" pitchFamily="34" charset="0"/>
              </a:rPr>
              <a:t>Verstehen der Formen und Ebenen des Fundraisings</a:t>
            </a:r>
          </a:p>
          <a:p>
            <a:pPr marL="285750" indent="-285750">
              <a:buFont typeface="Arial" panose="020B0604020202020204" pitchFamily="34" charset="0"/>
              <a:buChar char="•"/>
            </a:pPr>
            <a:r>
              <a:rPr lang="de-DE" sz="1600" dirty="0">
                <a:ea typeface="Tahoma" panose="020B0604030504040204" pitchFamily="34" charset="0"/>
                <a:cs typeface="Tahoma" panose="020B0604030504040204" pitchFamily="34" charset="0"/>
              </a:rPr>
              <a:t>Vorstellung verschiedener Möglichkeiten des Fundraisings auf unterschiedlichen Ebenen</a:t>
            </a:r>
          </a:p>
          <a:p>
            <a:pPr marL="285750" indent="-285750">
              <a:buFont typeface="Arial" panose="020B0604020202020204" pitchFamily="34" charset="0"/>
              <a:buChar char="•"/>
            </a:pPr>
            <a:r>
              <a:rPr lang="de-DE" sz="1600" dirty="0">
                <a:ea typeface="Tahoma" panose="020B0604030504040204" pitchFamily="34" charset="0"/>
                <a:cs typeface="Tahoma" panose="020B0604030504040204" pitchFamily="34" charset="0"/>
              </a:rPr>
              <a:t>Weitere Materialien zum selbstständigen Lernen</a:t>
            </a:r>
          </a:p>
          <a:p>
            <a:pPr marL="285750" indent="-285750">
              <a:buFont typeface="Arial" panose="020B0604020202020204" pitchFamily="34" charset="0"/>
              <a:buChar char="•"/>
            </a:pPr>
            <a:r>
              <a:rPr lang="de-DE" sz="1600" dirty="0">
                <a:ea typeface="Tahoma" panose="020B0604030504040204" pitchFamily="34" charset="0"/>
                <a:cs typeface="Tahoma" panose="020B0604030504040204" pitchFamily="34" charset="0"/>
              </a:rPr>
              <a:t>Vorstellung verschiedener Initiativen für weitere Informationen</a:t>
            </a:r>
          </a:p>
          <a:p>
            <a:pPr marL="285750" indent="-285750">
              <a:buFont typeface="Arial" panose="020B0604020202020204" pitchFamily="34" charset="0"/>
              <a:buChar char="•"/>
            </a:pPr>
            <a:r>
              <a:rPr lang="de-DE" sz="1600" dirty="0">
                <a:ea typeface="Tahoma" panose="020B0604030504040204" pitchFamily="34" charset="0"/>
                <a:cs typeface="Tahoma" panose="020B0604030504040204" pitchFamily="34" charset="0"/>
              </a:rPr>
              <a:t>Methoden für Gruppenarbeit</a:t>
            </a:r>
            <a:endParaRPr lang="de-AT" sz="1600" dirty="0">
              <a:ea typeface="Tahoma" panose="020B0604030504040204" pitchFamily="34" charset="0"/>
              <a:cs typeface="Tahoma" panose="020B0604030504040204" pitchFamily="34" charset="0"/>
            </a:endParaRPr>
          </a:p>
        </p:txBody>
      </p:sp>
      <p:cxnSp>
        <p:nvCxnSpPr>
          <p:cNvPr id="8" name="Straight Connector 7">
            <a:extLst>
              <a:ext uri="{FF2B5EF4-FFF2-40B4-BE49-F238E27FC236}">
                <a16:creationId xmlns:a16="http://schemas.microsoft.com/office/drawing/2014/main" xmlns="" id="{9C82FB47-BCB4-3FD2-EBB0-0E2F56DAA845}"/>
              </a:ext>
            </a:extLst>
          </p:cNvPr>
          <p:cNvCxnSpPr>
            <a:cxnSpLocks/>
          </p:cNvCxnSpPr>
          <p:nvPr/>
        </p:nvCxnSpPr>
        <p:spPr>
          <a:xfrm>
            <a:off x="317500" y="466319"/>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xmlns="" id="{D9DE5359-413A-4836-E933-AD200A7726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5686425"/>
            <a:ext cx="3048000" cy="162877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xmlns="" id="{799B70BC-EF41-1CB3-A6FA-25E53271AA28}"/>
              </a:ext>
            </a:extLst>
          </p:cNvPr>
          <p:cNvCxnSpPr>
            <a:cxnSpLocks/>
          </p:cNvCxnSpPr>
          <p:nvPr/>
        </p:nvCxnSpPr>
        <p:spPr>
          <a:xfrm>
            <a:off x="9296400" y="445917"/>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grpSp>
        <p:nvGrpSpPr>
          <p:cNvPr id="2" name="object 2"/>
          <p:cNvGrpSpPr/>
          <p:nvPr/>
        </p:nvGrpSpPr>
        <p:grpSpPr>
          <a:xfrm>
            <a:off x="202704" y="1927205"/>
            <a:ext cx="647065" cy="390525"/>
            <a:chOff x="203139" y="1982262"/>
            <a:chExt cx="647065" cy="390525"/>
          </a:xfrm>
        </p:grpSpPr>
        <p:sp>
          <p:nvSpPr>
            <p:cNvPr id="3" name="object 3"/>
            <p:cNvSpPr/>
            <p:nvPr/>
          </p:nvSpPr>
          <p:spPr>
            <a:xfrm>
              <a:off x="203136" y="1982266"/>
              <a:ext cx="647065" cy="324485"/>
            </a:xfrm>
            <a:custGeom>
              <a:avLst/>
              <a:gdLst/>
              <a:ahLst/>
              <a:cxnLst/>
              <a:rect l="l" t="t" r="r" b="b"/>
              <a:pathLst>
                <a:path w="647065" h="324485">
                  <a:moveTo>
                    <a:pt x="310921" y="289814"/>
                  </a:moveTo>
                  <a:lnTo>
                    <a:pt x="298627" y="242417"/>
                  </a:lnTo>
                  <a:lnTo>
                    <a:pt x="267347" y="209232"/>
                  </a:lnTo>
                  <a:lnTo>
                    <a:pt x="224637" y="187579"/>
                  </a:lnTo>
                  <a:lnTo>
                    <a:pt x="240639" y="171246"/>
                  </a:lnTo>
                  <a:lnTo>
                    <a:pt x="252818" y="151828"/>
                  </a:lnTo>
                  <a:lnTo>
                    <a:pt x="260565" y="129946"/>
                  </a:lnTo>
                  <a:lnTo>
                    <a:pt x="263283" y="106172"/>
                  </a:lnTo>
                  <a:lnTo>
                    <a:pt x="254800" y="64846"/>
                  </a:lnTo>
                  <a:lnTo>
                    <a:pt x="231698" y="31102"/>
                  </a:lnTo>
                  <a:lnTo>
                    <a:pt x="197421" y="8343"/>
                  </a:lnTo>
                  <a:lnTo>
                    <a:pt x="155448" y="0"/>
                  </a:lnTo>
                  <a:lnTo>
                    <a:pt x="113474" y="8343"/>
                  </a:lnTo>
                  <a:lnTo>
                    <a:pt x="79197" y="31102"/>
                  </a:lnTo>
                  <a:lnTo>
                    <a:pt x="56095" y="64846"/>
                  </a:lnTo>
                  <a:lnTo>
                    <a:pt x="47625" y="106172"/>
                  </a:lnTo>
                  <a:lnTo>
                    <a:pt x="50342" y="129946"/>
                  </a:lnTo>
                  <a:lnTo>
                    <a:pt x="58089" y="151828"/>
                  </a:lnTo>
                  <a:lnTo>
                    <a:pt x="70269" y="171246"/>
                  </a:lnTo>
                  <a:lnTo>
                    <a:pt x="86271" y="187579"/>
                  </a:lnTo>
                  <a:lnTo>
                    <a:pt x="74498" y="192049"/>
                  </a:lnTo>
                  <a:lnTo>
                    <a:pt x="25781" y="224739"/>
                  </a:lnTo>
                  <a:lnTo>
                    <a:pt x="3568" y="261835"/>
                  </a:lnTo>
                  <a:lnTo>
                    <a:pt x="0" y="289839"/>
                  </a:lnTo>
                  <a:lnTo>
                    <a:pt x="520" y="296494"/>
                  </a:lnTo>
                  <a:lnTo>
                    <a:pt x="35687" y="314833"/>
                  </a:lnTo>
                  <a:lnTo>
                    <a:pt x="112598" y="322922"/>
                  </a:lnTo>
                  <a:lnTo>
                    <a:pt x="155448" y="324015"/>
                  </a:lnTo>
                  <a:lnTo>
                    <a:pt x="198412" y="322922"/>
                  </a:lnTo>
                  <a:lnTo>
                    <a:pt x="238671" y="319773"/>
                  </a:lnTo>
                  <a:lnTo>
                    <a:pt x="308102" y="308152"/>
                  </a:lnTo>
                  <a:lnTo>
                    <a:pt x="310451" y="296443"/>
                  </a:lnTo>
                  <a:lnTo>
                    <a:pt x="310921" y="289814"/>
                  </a:lnTo>
                  <a:close/>
                </a:path>
                <a:path w="647065" h="324485">
                  <a:moveTo>
                    <a:pt x="647014" y="289814"/>
                  </a:moveTo>
                  <a:lnTo>
                    <a:pt x="634720" y="242417"/>
                  </a:lnTo>
                  <a:lnTo>
                    <a:pt x="603453" y="209232"/>
                  </a:lnTo>
                  <a:lnTo>
                    <a:pt x="560730" y="187579"/>
                  </a:lnTo>
                  <a:lnTo>
                    <a:pt x="576732" y="171246"/>
                  </a:lnTo>
                  <a:lnTo>
                    <a:pt x="588911" y="151828"/>
                  </a:lnTo>
                  <a:lnTo>
                    <a:pt x="596658" y="129946"/>
                  </a:lnTo>
                  <a:lnTo>
                    <a:pt x="599376" y="106172"/>
                  </a:lnTo>
                  <a:lnTo>
                    <a:pt x="590892" y="64846"/>
                  </a:lnTo>
                  <a:lnTo>
                    <a:pt x="567791" y="31102"/>
                  </a:lnTo>
                  <a:lnTo>
                    <a:pt x="533514" y="8343"/>
                  </a:lnTo>
                  <a:lnTo>
                    <a:pt x="491540" y="0"/>
                  </a:lnTo>
                  <a:lnTo>
                    <a:pt x="449567" y="8343"/>
                  </a:lnTo>
                  <a:lnTo>
                    <a:pt x="415290" y="31102"/>
                  </a:lnTo>
                  <a:lnTo>
                    <a:pt x="392188" y="64846"/>
                  </a:lnTo>
                  <a:lnTo>
                    <a:pt x="383717" y="106172"/>
                  </a:lnTo>
                  <a:lnTo>
                    <a:pt x="386435" y="129946"/>
                  </a:lnTo>
                  <a:lnTo>
                    <a:pt x="394182" y="151828"/>
                  </a:lnTo>
                  <a:lnTo>
                    <a:pt x="406361" y="171246"/>
                  </a:lnTo>
                  <a:lnTo>
                    <a:pt x="422363" y="187579"/>
                  </a:lnTo>
                  <a:lnTo>
                    <a:pt x="410591" y="192049"/>
                  </a:lnTo>
                  <a:lnTo>
                    <a:pt x="361873" y="224739"/>
                  </a:lnTo>
                  <a:lnTo>
                    <a:pt x="339661" y="261835"/>
                  </a:lnTo>
                  <a:lnTo>
                    <a:pt x="336092" y="289839"/>
                  </a:lnTo>
                  <a:lnTo>
                    <a:pt x="336613" y="296494"/>
                  </a:lnTo>
                  <a:lnTo>
                    <a:pt x="371779" y="314833"/>
                  </a:lnTo>
                  <a:lnTo>
                    <a:pt x="448691" y="322922"/>
                  </a:lnTo>
                  <a:lnTo>
                    <a:pt x="491540" y="324015"/>
                  </a:lnTo>
                  <a:lnTo>
                    <a:pt x="534504" y="322922"/>
                  </a:lnTo>
                  <a:lnTo>
                    <a:pt x="574763" y="319773"/>
                  </a:lnTo>
                  <a:lnTo>
                    <a:pt x="644194" y="308152"/>
                  </a:lnTo>
                  <a:lnTo>
                    <a:pt x="646544" y="296443"/>
                  </a:lnTo>
                  <a:lnTo>
                    <a:pt x="647014" y="289814"/>
                  </a:lnTo>
                  <a:close/>
                </a:path>
              </a:pathLst>
            </a:custGeom>
            <a:solidFill>
              <a:srgbClr val="287777"/>
            </a:solidFill>
          </p:spPr>
          <p:txBody>
            <a:bodyPr wrap="square" lIns="0" tIns="0" rIns="0" bIns="0" rtlCol="0"/>
            <a:lstStyle/>
            <a:p>
              <a:endParaRPr/>
            </a:p>
          </p:txBody>
        </p:sp>
        <p:sp>
          <p:nvSpPr>
            <p:cNvPr id="4" name="object 4"/>
            <p:cNvSpPr/>
            <p:nvPr/>
          </p:nvSpPr>
          <p:spPr>
            <a:xfrm>
              <a:off x="361386" y="2028024"/>
              <a:ext cx="330835" cy="344805"/>
            </a:xfrm>
            <a:custGeom>
              <a:avLst/>
              <a:gdLst/>
              <a:ahLst/>
              <a:cxnLst/>
              <a:rect l="l" t="t" r="r" b="b"/>
              <a:pathLst>
                <a:path w="330834" h="344805">
                  <a:moveTo>
                    <a:pt x="165259" y="344422"/>
                  </a:moveTo>
                  <a:lnTo>
                    <a:pt x="119702" y="343267"/>
                  </a:lnTo>
                  <a:lnTo>
                    <a:pt x="77000" y="339944"/>
                  </a:lnTo>
                  <a:lnTo>
                    <a:pt x="37938" y="334663"/>
                  </a:lnTo>
                  <a:lnTo>
                    <a:pt x="1671" y="321671"/>
                  </a:lnTo>
                  <a:lnTo>
                    <a:pt x="0" y="308110"/>
                  </a:lnTo>
                  <a:lnTo>
                    <a:pt x="10" y="300451"/>
                  </a:lnTo>
                  <a:lnTo>
                    <a:pt x="13084" y="257682"/>
                  </a:lnTo>
                  <a:lnTo>
                    <a:pt x="46314" y="222415"/>
                  </a:lnTo>
                  <a:lnTo>
                    <a:pt x="91705" y="199394"/>
                  </a:lnTo>
                  <a:lnTo>
                    <a:pt x="74697" y="182028"/>
                  </a:lnTo>
                  <a:lnTo>
                    <a:pt x="61753" y="161398"/>
                  </a:lnTo>
                  <a:lnTo>
                    <a:pt x="53515" y="138130"/>
                  </a:lnTo>
                  <a:lnTo>
                    <a:pt x="50626" y="112850"/>
                  </a:lnTo>
                  <a:lnTo>
                    <a:pt x="59634" y="68925"/>
                  </a:lnTo>
                  <a:lnTo>
                    <a:pt x="84199" y="33054"/>
                  </a:lnTo>
                  <a:lnTo>
                    <a:pt x="120636" y="8868"/>
                  </a:lnTo>
                  <a:lnTo>
                    <a:pt x="165259" y="0"/>
                  </a:lnTo>
                  <a:lnTo>
                    <a:pt x="209873" y="8868"/>
                  </a:lnTo>
                  <a:lnTo>
                    <a:pt x="246306" y="33054"/>
                  </a:lnTo>
                  <a:lnTo>
                    <a:pt x="270869" y="68925"/>
                  </a:lnTo>
                  <a:lnTo>
                    <a:pt x="279876" y="112850"/>
                  </a:lnTo>
                  <a:lnTo>
                    <a:pt x="276989" y="138130"/>
                  </a:lnTo>
                  <a:lnTo>
                    <a:pt x="268754" y="161397"/>
                  </a:lnTo>
                  <a:lnTo>
                    <a:pt x="255812" y="182025"/>
                  </a:lnTo>
                  <a:lnTo>
                    <a:pt x="238805" y="199387"/>
                  </a:lnTo>
                  <a:lnTo>
                    <a:pt x="251317" y="204135"/>
                  </a:lnTo>
                  <a:lnTo>
                    <a:pt x="303123" y="238902"/>
                  </a:lnTo>
                  <a:lnTo>
                    <a:pt x="326732" y="278337"/>
                  </a:lnTo>
                  <a:lnTo>
                    <a:pt x="330524" y="308075"/>
                  </a:lnTo>
                  <a:lnTo>
                    <a:pt x="330022" y="315114"/>
                  </a:lnTo>
                  <a:lnTo>
                    <a:pt x="292847" y="334618"/>
                  </a:lnTo>
                  <a:lnTo>
                    <a:pt x="253715" y="339921"/>
                  </a:lnTo>
                  <a:lnTo>
                    <a:pt x="210921" y="343261"/>
                  </a:lnTo>
                  <a:lnTo>
                    <a:pt x="165259" y="344422"/>
                  </a:lnTo>
                  <a:close/>
                </a:path>
              </a:pathLst>
            </a:custGeom>
            <a:solidFill>
              <a:srgbClr val="40BEBC"/>
            </a:solidFill>
          </p:spPr>
          <p:txBody>
            <a:bodyPr wrap="square" lIns="0" tIns="0" rIns="0" bIns="0" rtlCol="0"/>
            <a:lstStyle/>
            <a:p>
              <a:endParaRPr/>
            </a:p>
          </p:txBody>
        </p:sp>
      </p:grpSp>
      <p:grpSp>
        <p:nvGrpSpPr>
          <p:cNvPr id="5" name="object 5"/>
          <p:cNvGrpSpPr/>
          <p:nvPr/>
        </p:nvGrpSpPr>
        <p:grpSpPr>
          <a:xfrm>
            <a:off x="231584" y="2440976"/>
            <a:ext cx="581660" cy="581660"/>
            <a:chOff x="234345" y="2549278"/>
            <a:chExt cx="581660" cy="581660"/>
          </a:xfrm>
        </p:grpSpPr>
        <p:sp>
          <p:nvSpPr>
            <p:cNvPr id="6" name="object 6"/>
            <p:cNvSpPr/>
            <p:nvPr/>
          </p:nvSpPr>
          <p:spPr>
            <a:xfrm>
              <a:off x="234345" y="2549278"/>
              <a:ext cx="581660" cy="581660"/>
            </a:xfrm>
            <a:custGeom>
              <a:avLst/>
              <a:gdLst/>
              <a:ahLst/>
              <a:cxnLst/>
              <a:rect l="l" t="t" r="r" b="b"/>
              <a:pathLst>
                <a:path w="581660" h="581660">
                  <a:moveTo>
                    <a:pt x="290541" y="581083"/>
                  </a:moveTo>
                  <a:lnTo>
                    <a:pt x="243415" y="577280"/>
                  </a:lnTo>
                  <a:lnTo>
                    <a:pt x="198710" y="566270"/>
                  </a:lnTo>
                  <a:lnTo>
                    <a:pt x="157023" y="548652"/>
                  </a:lnTo>
                  <a:lnTo>
                    <a:pt x="118954" y="525024"/>
                  </a:lnTo>
                  <a:lnTo>
                    <a:pt x="85100" y="495983"/>
                  </a:lnTo>
                  <a:lnTo>
                    <a:pt x="56059" y="462129"/>
                  </a:lnTo>
                  <a:lnTo>
                    <a:pt x="32430" y="424059"/>
                  </a:lnTo>
                  <a:lnTo>
                    <a:pt x="14812" y="382373"/>
                  </a:lnTo>
                  <a:lnTo>
                    <a:pt x="3802" y="337667"/>
                  </a:lnTo>
                  <a:lnTo>
                    <a:pt x="0" y="290541"/>
                  </a:lnTo>
                  <a:lnTo>
                    <a:pt x="3802" y="243415"/>
                  </a:lnTo>
                  <a:lnTo>
                    <a:pt x="14812" y="198710"/>
                  </a:lnTo>
                  <a:lnTo>
                    <a:pt x="32430" y="157023"/>
                  </a:lnTo>
                  <a:lnTo>
                    <a:pt x="56059" y="118954"/>
                  </a:lnTo>
                  <a:lnTo>
                    <a:pt x="85100" y="85100"/>
                  </a:lnTo>
                  <a:lnTo>
                    <a:pt x="118954" y="56059"/>
                  </a:lnTo>
                  <a:lnTo>
                    <a:pt x="157023" y="32430"/>
                  </a:lnTo>
                  <a:lnTo>
                    <a:pt x="198710" y="14812"/>
                  </a:lnTo>
                  <a:lnTo>
                    <a:pt x="243415" y="3802"/>
                  </a:lnTo>
                  <a:lnTo>
                    <a:pt x="290541" y="0"/>
                  </a:lnTo>
                  <a:lnTo>
                    <a:pt x="337667" y="3802"/>
                  </a:lnTo>
                  <a:lnTo>
                    <a:pt x="382373" y="14812"/>
                  </a:lnTo>
                  <a:lnTo>
                    <a:pt x="424059" y="32430"/>
                  </a:lnTo>
                  <a:lnTo>
                    <a:pt x="462129" y="56059"/>
                  </a:lnTo>
                  <a:lnTo>
                    <a:pt x="495983" y="85100"/>
                  </a:lnTo>
                  <a:lnTo>
                    <a:pt x="525024" y="118954"/>
                  </a:lnTo>
                  <a:lnTo>
                    <a:pt x="548652" y="157023"/>
                  </a:lnTo>
                  <a:lnTo>
                    <a:pt x="566270" y="198710"/>
                  </a:lnTo>
                  <a:lnTo>
                    <a:pt x="577280" y="243415"/>
                  </a:lnTo>
                  <a:lnTo>
                    <a:pt x="581083" y="290541"/>
                  </a:lnTo>
                  <a:lnTo>
                    <a:pt x="577280" y="337667"/>
                  </a:lnTo>
                  <a:lnTo>
                    <a:pt x="566270" y="382373"/>
                  </a:lnTo>
                  <a:lnTo>
                    <a:pt x="548652" y="424059"/>
                  </a:lnTo>
                  <a:lnTo>
                    <a:pt x="525024" y="462129"/>
                  </a:lnTo>
                  <a:lnTo>
                    <a:pt x="495983" y="495983"/>
                  </a:lnTo>
                  <a:lnTo>
                    <a:pt x="462129" y="525024"/>
                  </a:lnTo>
                  <a:lnTo>
                    <a:pt x="424059" y="548652"/>
                  </a:lnTo>
                  <a:lnTo>
                    <a:pt x="382373" y="566270"/>
                  </a:lnTo>
                  <a:lnTo>
                    <a:pt x="337667" y="577280"/>
                  </a:lnTo>
                  <a:lnTo>
                    <a:pt x="290541" y="581083"/>
                  </a:lnTo>
                  <a:close/>
                </a:path>
              </a:pathLst>
            </a:custGeom>
            <a:solidFill>
              <a:srgbClr val="F26756"/>
            </a:solidFill>
          </p:spPr>
          <p:txBody>
            <a:bodyPr wrap="square" lIns="0" tIns="0" rIns="0" bIns="0" rtlCol="0"/>
            <a:lstStyle/>
            <a:p>
              <a:endParaRPr/>
            </a:p>
          </p:txBody>
        </p:sp>
        <p:sp>
          <p:nvSpPr>
            <p:cNvPr id="7" name="object 7"/>
            <p:cNvSpPr/>
            <p:nvPr/>
          </p:nvSpPr>
          <p:spPr>
            <a:xfrm>
              <a:off x="289577" y="2604510"/>
              <a:ext cx="471170" cy="471170"/>
            </a:xfrm>
            <a:custGeom>
              <a:avLst/>
              <a:gdLst/>
              <a:ahLst/>
              <a:cxnLst/>
              <a:rect l="l" t="t" r="r" b="b"/>
              <a:pathLst>
                <a:path w="471170" h="471169">
                  <a:moveTo>
                    <a:pt x="235309" y="470618"/>
                  </a:moveTo>
                  <a:lnTo>
                    <a:pt x="187882" y="465838"/>
                  </a:lnTo>
                  <a:lnTo>
                    <a:pt x="143711" y="452128"/>
                  </a:lnTo>
                  <a:lnTo>
                    <a:pt x="103740" y="430434"/>
                  </a:lnTo>
                  <a:lnTo>
                    <a:pt x="68916" y="401702"/>
                  </a:lnTo>
                  <a:lnTo>
                    <a:pt x="40184" y="366877"/>
                  </a:lnTo>
                  <a:lnTo>
                    <a:pt x="18490" y="326907"/>
                  </a:lnTo>
                  <a:lnTo>
                    <a:pt x="4780" y="282735"/>
                  </a:lnTo>
                  <a:lnTo>
                    <a:pt x="0" y="235309"/>
                  </a:lnTo>
                  <a:lnTo>
                    <a:pt x="4780" y="187882"/>
                  </a:lnTo>
                  <a:lnTo>
                    <a:pt x="18490" y="143711"/>
                  </a:lnTo>
                  <a:lnTo>
                    <a:pt x="40184" y="103740"/>
                  </a:lnTo>
                  <a:lnTo>
                    <a:pt x="68916" y="68916"/>
                  </a:lnTo>
                  <a:lnTo>
                    <a:pt x="103740" y="40184"/>
                  </a:lnTo>
                  <a:lnTo>
                    <a:pt x="143711" y="18490"/>
                  </a:lnTo>
                  <a:lnTo>
                    <a:pt x="187882" y="4780"/>
                  </a:lnTo>
                  <a:lnTo>
                    <a:pt x="235309" y="0"/>
                  </a:lnTo>
                  <a:lnTo>
                    <a:pt x="282735" y="4780"/>
                  </a:lnTo>
                  <a:lnTo>
                    <a:pt x="326907" y="18490"/>
                  </a:lnTo>
                  <a:lnTo>
                    <a:pt x="366877" y="40184"/>
                  </a:lnTo>
                  <a:lnTo>
                    <a:pt x="401702" y="68916"/>
                  </a:lnTo>
                  <a:lnTo>
                    <a:pt x="430434" y="103740"/>
                  </a:lnTo>
                  <a:lnTo>
                    <a:pt x="452128" y="143711"/>
                  </a:lnTo>
                  <a:lnTo>
                    <a:pt x="465838" y="187882"/>
                  </a:lnTo>
                  <a:lnTo>
                    <a:pt x="470618" y="235309"/>
                  </a:lnTo>
                  <a:lnTo>
                    <a:pt x="465838" y="282735"/>
                  </a:lnTo>
                  <a:lnTo>
                    <a:pt x="452128" y="326907"/>
                  </a:lnTo>
                  <a:lnTo>
                    <a:pt x="430434" y="366877"/>
                  </a:lnTo>
                  <a:lnTo>
                    <a:pt x="401702" y="401702"/>
                  </a:lnTo>
                  <a:lnTo>
                    <a:pt x="366877" y="430434"/>
                  </a:lnTo>
                  <a:lnTo>
                    <a:pt x="326907" y="452128"/>
                  </a:lnTo>
                  <a:lnTo>
                    <a:pt x="282735" y="465838"/>
                  </a:lnTo>
                  <a:lnTo>
                    <a:pt x="235309" y="470618"/>
                  </a:lnTo>
                  <a:close/>
                </a:path>
              </a:pathLst>
            </a:custGeom>
            <a:solidFill>
              <a:srgbClr val="FEF1D0"/>
            </a:solidFill>
          </p:spPr>
          <p:txBody>
            <a:bodyPr wrap="square" lIns="0" tIns="0" rIns="0" bIns="0" rtlCol="0"/>
            <a:lstStyle/>
            <a:p>
              <a:endParaRPr/>
            </a:p>
          </p:txBody>
        </p:sp>
        <p:sp>
          <p:nvSpPr>
            <p:cNvPr id="8" name="object 8"/>
            <p:cNvSpPr/>
            <p:nvPr/>
          </p:nvSpPr>
          <p:spPr>
            <a:xfrm>
              <a:off x="316227" y="2631160"/>
              <a:ext cx="417830" cy="417830"/>
            </a:xfrm>
            <a:custGeom>
              <a:avLst/>
              <a:gdLst/>
              <a:ahLst/>
              <a:cxnLst/>
              <a:rect l="l" t="t" r="r" b="b"/>
              <a:pathLst>
                <a:path w="417830" h="417830">
                  <a:moveTo>
                    <a:pt x="208659" y="0"/>
                  </a:moveTo>
                  <a:lnTo>
                    <a:pt x="208659" y="33678"/>
                  </a:lnTo>
                </a:path>
                <a:path w="417830" h="417830">
                  <a:moveTo>
                    <a:pt x="208659" y="383640"/>
                  </a:moveTo>
                  <a:lnTo>
                    <a:pt x="208659" y="417318"/>
                  </a:lnTo>
                </a:path>
                <a:path w="417830" h="417830">
                  <a:moveTo>
                    <a:pt x="417318" y="208659"/>
                  </a:moveTo>
                  <a:lnTo>
                    <a:pt x="383640" y="208659"/>
                  </a:lnTo>
                </a:path>
                <a:path w="417830" h="417830">
                  <a:moveTo>
                    <a:pt x="33678" y="208659"/>
                  </a:moveTo>
                  <a:lnTo>
                    <a:pt x="0" y="208659"/>
                  </a:lnTo>
                </a:path>
                <a:path w="417830" h="417830">
                  <a:moveTo>
                    <a:pt x="314995" y="29139"/>
                  </a:moveTo>
                  <a:lnTo>
                    <a:pt x="297833" y="58102"/>
                  </a:lnTo>
                </a:path>
                <a:path w="417830" h="417830">
                  <a:moveTo>
                    <a:pt x="119484" y="359216"/>
                  </a:moveTo>
                  <a:lnTo>
                    <a:pt x="102323" y="388209"/>
                  </a:lnTo>
                </a:path>
                <a:path w="417830" h="417830">
                  <a:moveTo>
                    <a:pt x="385778" y="98340"/>
                  </a:moveTo>
                  <a:lnTo>
                    <a:pt x="357195" y="116175"/>
                  </a:lnTo>
                </a:path>
                <a:path w="417830" h="417830">
                  <a:moveTo>
                    <a:pt x="60123" y="301172"/>
                  </a:moveTo>
                  <a:lnTo>
                    <a:pt x="31540" y="318978"/>
                  </a:lnTo>
                </a:path>
                <a:path w="417830" h="417830">
                  <a:moveTo>
                    <a:pt x="394007" y="304481"/>
                  </a:moveTo>
                  <a:lnTo>
                    <a:pt x="364107" y="289018"/>
                  </a:lnTo>
                </a:path>
                <a:path w="417830" h="417830">
                  <a:moveTo>
                    <a:pt x="53211" y="128299"/>
                  </a:moveTo>
                  <a:lnTo>
                    <a:pt x="23311" y="112837"/>
                  </a:lnTo>
                </a:path>
                <a:path w="417830" h="417830">
                  <a:moveTo>
                    <a:pt x="318304" y="386188"/>
                  </a:moveTo>
                  <a:lnTo>
                    <a:pt x="300616" y="357517"/>
                  </a:lnTo>
                </a:path>
                <a:path w="417830" h="417830">
                  <a:moveTo>
                    <a:pt x="116702" y="59801"/>
                  </a:moveTo>
                  <a:lnTo>
                    <a:pt x="99014" y="31130"/>
                  </a:lnTo>
                </a:path>
                <a:path w="417830" h="417830">
                  <a:moveTo>
                    <a:pt x="208659" y="78045"/>
                  </a:moveTo>
                  <a:lnTo>
                    <a:pt x="208659" y="183034"/>
                  </a:lnTo>
                </a:path>
                <a:path w="417830" h="417830">
                  <a:moveTo>
                    <a:pt x="197472" y="231677"/>
                  </a:moveTo>
                  <a:lnTo>
                    <a:pt x="99014" y="328437"/>
                  </a:lnTo>
                </a:path>
              </a:pathLst>
            </a:custGeom>
            <a:ln w="14642">
              <a:solidFill>
                <a:srgbClr val="24537C"/>
              </a:solidFill>
            </a:ln>
          </p:spPr>
          <p:txBody>
            <a:bodyPr wrap="square" lIns="0" tIns="0" rIns="0" bIns="0" rtlCol="0"/>
            <a:lstStyle/>
            <a:p>
              <a:endParaRPr/>
            </a:p>
          </p:txBody>
        </p:sp>
        <p:sp>
          <p:nvSpPr>
            <p:cNvPr id="9" name="object 9"/>
            <p:cNvSpPr/>
            <p:nvPr/>
          </p:nvSpPr>
          <p:spPr>
            <a:xfrm>
              <a:off x="499262" y="2814195"/>
              <a:ext cx="51435" cy="51435"/>
            </a:xfrm>
            <a:custGeom>
              <a:avLst/>
              <a:gdLst/>
              <a:ahLst/>
              <a:cxnLst/>
              <a:rect l="l" t="t" r="r" b="b"/>
              <a:pathLst>
                <a:path w="51434" h="51435">
                  <a:moveTo>
                    <a:pt x="51249" y="25624"/>
                  </a:moveTo>
                  <a:lnTo>
                    <a:pt x="49234" y="35596"/>
                  </a:lnTo>
                  <a:lnTo>
                    <a:pt x="43741" y="43741"/>
                  </a:lnTo>
                  <a:lnTo>
                    <a:pt x="35596" y="49234"/>
                  </a:lnTo>
                  <a:lnTo>
                    <a:pt x="25624" y="51249"/>
                  </a:lnTo>
                  <a:lnTo>
                    <a:pt x="15653" y="49234"/>
                  </a:lnTo>
                  <a:lnTo>
                    <a:pt x="7508" y="43741"/>
                  </a:lnTo>
                  <a:lnTo>
                    <a:pt x="2014" y="35596"/>
                  </a:lnTo>
                  <a:lnTo>
                    <a:pt x="0" y="25624"/>
                  </a:lnTo>
                  <a:lnTo>
                    <a:pt x="2014" y="15653"/>
                  </a:lnTo>
                  <a:lnTo>
                    <a:pt x="7508" y="7508"/>
                  </a:lnTo>
                  <a:lnTo>
                    <a:pt x="15653" y="2014"/>
                  </a:lnTo>
                  <a:lnTo>
                    <a:pt x="25624" y="0"/>
                  </a:lnTo>
                  <a:lnTo>
                    <a:pt x="35596" y="2014"/>
                  </a:lnTo>
                  <a:lnTo>
                    <a:pt x="43741" y="7508"/>
                  </a:lnTo>
                  <a:lnTo>
                    <a:pt x="49234" y="15653"/>
                  </a:lnTo>
                  <a:lnTo>
                    <a:pt x="51249" y="25624"/>
                  </a:lnTo>
                  <a:close/>
                </a:path>
              </a:pathLst>
            </a:custGeom>
            <a:ln w="14642">
              <a:solidFill>
                <a:srgbClr val="D6282E"/>
              </a:solidFill>
            </a:ln>
          </p:spPr>
          <p:txBody>
            <a:bodyPr wrap="square" lIns="0" tIns="0" rIns="0" bIns="0" rtlCol="0"/>
            <a:lstStyle/>
            <a:p>
              <a:endParaRPr/>
            </a:p>
          </p:txBody>
        </p:sp>
      </p:grpSp>
      <p:grpSp>
        <p:nvGrpSpPr>
          <p:cNvPr id="10" name="object 10"/>
          <p:cNvGrpSpPr/>
          <p:nvPr/>
        </p:nvGrpSpPr>
        <p:grpSpPr>
          <a:xfrm>
            <a:off x="202712" y="3262091"/>
            <a:ext cx="668020" cy="571500"/>
            <a:chOff x="202712" y="3262091"/>
            <a:chExt cx="668020" cy="571500"/>
          </a:xfrm>
        </p:grpSpPr>
        <p:sp>
          <p:nvSpPr>
            <p:cNvPr id="11" name="object 11"/>
            <p:cNvSpPr/>
            <p:nvPr/>
          </p:nvSpPr>
          <p:spPr>
            <a:xfrm>
              <a:off x="202712" y="3262091"/>
              <a:ext cx="574040" cy="571500"/>
            </a:xfrm>
            <a:custGeom>
              <a:avLst/>
              <a:gdLst/>
              <a:ahLst/>
              <a:cxnLst/>
              <a:rect l="l" t="t" r="r" b="b"/>
              <a:pathLst>
                <a:path w="574040" h="571500">
                  <a:moveTo>
                    <a:pt x="286952" y="571334"/>
                  </a:moveTo>
                  <a:lnTo>
                    <a:pt x="240407" y="567596"/>
                  </a:lnTo>
                  <a:lnTo>
                    <a:pt x="196253" y="556771"/>
                  </a:lnTo>
                  <a:lnTo>
                    <a:pt x="155081" y="539450"/>
                  </a:lnTo>
                  <a:lnTo>
                    <a:pt x="117482" y="516219"/>
                  </a:lnTo>
                  <a:lnTo>
                    <a:pt x="84046" y="487667"/>
                  </a:lnTo>
                  <a:lnTo>
                    <a:pt x="55365" y="454381"/>
                  </a:lnTo>
                  <a:lnTo>
                    <a:pt x="32029" y="416950"/>
                  </a:lnTo>
                  <a:lnTo>
                    <a:pt x="14629" y="375962"/>
                  </a:lnTo>
                  <a:lnTo>
                    <a:pt x="3755" y="332004"/>
                  </a:lnTo>
                  <a:lnTo>
                    <a:pt x="0" y="285665"/>
                  </a:lnTo>
                  <a:lnTo>
                    <a:pt x="3755" y="239327"/>
                  </a:lnTo>
                  <a:lnTo>
                    <a:pt x="14629" y="195371"/>
                  </a:lnTo>
                  <a:lnTo>
                    <a:pt x="32029" y="154383"/>
                  </a:lnTo>
                  <a:lnTo>
                    <a:pt x="55365" y="116952"/>
                  </a:lnTo>
                  <a:lnTo>
                    <a:pt x="84046" y="83667"/>
                  </a:lnTo>
                  <a:lnTo>
                    <a:pt x="117482" y="55115"/>
                  </a:lnTo>
                  <a:lnTo>
                    <a:pt x="155081" y="31884"/>
                  </a:lnTo>
                  <a:lnTo>
                    <a:pt x="196253" y="14562"/>
                  </a:lnTo>
                  <a:lnTo>
                    <a:pt x="240407" y="3738"/>
                  </a:lnTo>
                  <a:lnTo>
                    <a:pt x="286952" y="0"/>
                  </a:lnTo>
                  <a:lnTo>
                    <a:pt x="333498" y="3738"/>
                  </a:lnTo>
                  <a:lnTo>
                    <a:pt x="377653" y="14562"/>
                  </a:lnTo>
                  <a:lnTo>
                    <a:pt x="418825" y="31884"/>
                  </a:lnTo>
                  <a:lnTo>
                    <a:pt x="456425" y="55115"/>
                  </a:lnTo>
                  <a:lnTo>
                    <a:pt x="489860" y="83667"/>
                  </a:lnTo>
                  <a:lnTo>
                    <a:pt x="518540" y="116952"/>
                  </a:lnTo>
                  <a:lnTo>
                    <a:pt x="541876" y="154383"/>
                  </a:lnTo>
                  <a:lnTo>
                    <a:pt x="559275" y="195371"/>
                  </a:lnTo>
                  <a:lnTo>
                    <a:pt x="570148" y="239327"/>
                  </a:lnTo>
                  <a:lnTo>
                    <a:pt x="573904" y="285665"/>
                  </a:lnTo>
                  <a:lnTo>
                    <a:pt x="570148" y="332004"/>
                  </a:lnTo>
                  <a:lnTo>
                    <a:pt x="559275" y="375962"/>
                  </a:lnTo>
                  <a:lnTo>
                    <a:pt x="541876" y="416950"/>
                  </a:lnTo>
                  <a:lnTo>
                    <a:pt x="518540" y="454381"/>
                  </a:lnTo>
                  <a:lnTo>
                    <a:pt x="489860" y="487667"/>
                  </a:lnTo>
                  <a:lnTo>
                    <a:pt x="456425" y="516219"/>
                  </a:lnTo>
                  <a:lnTo>
                    <a:pt x="418825" y="539450"/>
                  </a:lnTo>
                  <a:lnTo>
                    <a:pt x="377653" y="556771"/>
                  </a:lnTo>
                  <a:lnTo>
                    <a:pt x="333498" y="567596"/>
                  </a:lnTo>
                  <a:lnTo>
                    <a:pt x="286952" y="571334"/>
                  </a:lnTo>
                  <a:close/>
                </a:path>
              </a:pathLst>
            </a:custGeom>
            <a:solidFill>
              <a:srgbClr val="ECF4DF"/>
            </a:solidFill>
          </p:spPr>
          <p:txBody>
            <a:bodyPr wrap="square" lIns="0" tIns="0" rIns="0" bIns="0" rtlCol="0"/>
            <a:lstStyle/>
            <a:p>
              <a:endParaRPr/>
            </a:p>
          </p:txBody>
        </p:sp>
        <p:sp>
          <p:nvSpPr>
            <p:cNvPr id="12" name="object 12"/>
            <p:cNvSpPr/>
            <p:nvPr/>
          </p:nvSpPr>
          <p:spPr>
            <a:xfrm>
              <a:off x="202704" y="3262096"/>
              <a:ext cx="574040" cy="571500"/>
            </a:xfrm>
            <a:custGeom>
              <a:avLst/>
              <a:gdLst/>
              <a:ahLst/>
              <a:cxnLst/>
              <a:rect l="l" t="t" r="r" b="b"/>
              <a:pathLst>
                <a:path w="574040" h="571500">
                  <a:moveTo>
                    <a:pt x="459117" y="285673"/>
                  </a:moveTo>
                  <a:lnTo>
                    <a:pt x="452970" y="240106"/>
                  </a:lnTo>
                  <a:lnTo>
                    <a:pt x="435622" y="199161"/>
                  </a:lnTo>
                  <a:lnTo>
                    <a:pt x="414070" y="171399"/>
                  </a:lnTo>
                  <a:lnTo>
                    <a:pt x="408698" y="164477"/>
                  </a:lnTo>
                  <a:lnTo>
                    <a:pt x="401739" y="159131"/>
                  </a:lnTo>
                  <a:lnTo>
                    <a:pt x="401739" y="285673"/>
                  </a:lnTo>
                  <a:lnTo>
                    <a:pt x="392696" y="330098"/>
                  </a:lnTo>
                  <a:lnTo>
                    <a:pt x="368071" y="366433"/>
                  </a:lnTo>
                  <a:lnTo>
                    <a:pt x="331584" y="390944"/>
                  </a:lnTo>
                  <a:lnTo>
                    <a:pt x="286956" y="399935"/>
                  </a:lnTo>
                  <a:lnTo>
                    <a:pt x="242316" y="390944"/>
                  </a:lnTo>
                  <a:lnTo>
                    <a:pt x="205828" y="366433"/>
                  </a:lnTo>
                  <a:lnTo>
                    <a:pt x="181203" y="330098"/>
                  </a:lnTo>
                  <a:lnTo>
                    <a:pt x="172173" y="285673"/>
                  </a:lnTo>
                  <a:lnTo>
                    <a:pt x="181203" y="241236"/>
                  </a:lnTo>
                  <a:lnTo>
                    <a:pt x="205828" y="204901"/>
                  </a:lnTo>
                  <a:lnTo>
                    <a:pt x="242316" y="180390"/>
                  </a:lnTo>
                  <a:lnTo>
                    <a:pt x="286956" y="171399"/>
                  </a:lnTo>
                  <a:lnTo>
                    <a:pt x="331584" y="180390"/>
                  </a:lnTo>
                  <a:lnTo>
                    <a:pt x="368071" y="204901"/>
                  </a:lnTo>
                  <a:lnTo>
                    <a:pt x="392696" y="241236"/>
                  </a:lnTo>
                  <a:lnTo>
                    <a:pt x="401739" y="285673"/>
                  </a:lnTo>
                  <a:lnTo>
                    <a:pt x="401739" y="159131"/>
                  </a:lnTo>
                  <a:lnTo>
                    <a:pt x="373849" y="137668"/>
                  </a:lnTo>
                  <a:lnTo>
                    <a:pt x="332727" y="120396"/>
                  </a:lnTo>
                  <a:lnTo>
                    <a:pt x="286956" y="114274"/>
                  </a:lnTo>
                  <a:lnTo>
                    <a:pt x="241185" y="120396"/>
                  </a:lnTo>
                  <a:lnTo>
                    <a:pt x="200063" y="137668"/>
                  </a:lnTo>
                  <a:lnTo>
                    <a:pt x="165214" y="164477"/>
                  </a:lnTo>
                  <a:lnTo>
                    <a:pt x="138290" y="199161"/>
                  </a:lnTo>
                  <a:lnTo>
                    <a:pt x="120929" y="240106"/>
                  </a:lnTo>
                  <a:lnTo>
                    <a:pt x="114782" y="285673"/>
                  </a:lnTo>
                  <a:lnTo>
                    <a:pt x="120929" y="331228"/>
                  </a:lnTo>
                  <a:lnTo>
                    <a:pt x="138290" y="372173"/>
                  </a:lnTo>
                  <a:lnTo>
                    <a:pt x="165214" y="406869"/>
                  </a:lnTo>
                  <a:lnTo>
                    <a:pt x="200063" y="433666"/>
                  </a:lnTo>
                  <a:lnTo>
                    <a:pt x="241185" y="450951"/>
                  </a:lnTo>
                  <a:lnTo>
                    <a:pt x="286956" y="457073"/>
                  </a:lnTo>
                  <a:lnTo>
                    <a:pt x="332727" y="450951"/>
                  </a:lnTo>
                  <a:lnTo>
                    <a:pt x="373849" y="433666"/>
                  </a:lnTo>
                  <a:lnTo>
                    <a:pt x="408698" y="406869"/>
                  </a:lnTo>
                  <a:lnTo>
                    <a:pt x="414070" y="399935"/>
                  </a:lnTo>
                  <a:lnTo>
                    <a:pt x="435622" y="372173"/>
                  </a:lnTo>
                  <a:lnTo>
                    <a:pt x="452970" y="331228"/>
                  </a:lnTo>
                  <a:lnTo>
                    <a:pt x="459117" y="285673"/>
                  </a:lnTo>
                  <a:close/>
                </a:path>
                <a:path w="574040" h="571500">
                  <a:moveTo>
                    <a:pt x="573900" y="285661"/>
                  </a:moveTo>
                  <a:lnTo>
                    <a:pt x="570153" y="239331"/>
                  </a:lnTo>
                  <a:lnTo>
                    <a:pt x="559282" y="195376"/>
                  </a:lnTo>
                  <a:lnTo>
                    <a:pt x="541883" y="154381"/>
                  </a:lnTo>
                  <a:lnTo>
                    <a:pt x="518541" y="116954"/>
                  </a:lnTo>
                  <a:lnTo>
                    <a:pt x="516509" y="114604"/>
                  </a:lnTo>
                  <a:lnTo>
                    <a:pt x="516509" y="285661"/>
                  </a:lnTo>
                  <a:lnTo>
                    <a:pt x="511848" y="331660"/>
                  </a:lnTo>
                  <a:lnTo>
                    <a:pt x="498449" y="374535"/>
                  </a:lnTo>
                  <a:lnTo>
                    <a:pt x="477253" y="413346"/>
                  </a:lnTo>
                  <a:lnTo>
                    <a:pt x="449199" y="447179"/>
                  </a:lnTo>
                  <a:lnTo>
                    <a:pt x="415213" y="475119"/>
                  </a:lnTo>
                  <a:lnTo>
                    <a:pt x="376224" y="496214"/>
                  </a:lnTo>
                  <a:lnTo>
                    <a:pt x="333159" y="509549"/>
                  </a:lnTo>
                  <a:lnTo>
                    <a:pt x="286956" y="514197"/>
                  </a:lnTo>
                  <a:lnTo>
                    <a:pt x="240753" y="509549"/>
                  </a:lnTo>
                  <a:lnTo>
                    <a:pt x="197688" y="496214"/>
                  </a:lnTo>
                  <a:lnTo>
                    <a:pt x="158686" y="475119"/>
                  </a:lnTo>
                  <a:lnTo>
                    <a:pt x="124701" y="447179"/>
                  </a:lnTo>
                  <a:lnTo>
                    <a:pt x="96647" y="413346"/>
                  </a:lnTo>
                  <a:lnTo>
                    <a:pt x="75450" y="374535"/>
                  </a:lnTo>
                  <a:lnTo>
                    <a:pt x="62064" y="331660"/>
                  </a:lnTo>
                  <a:lnTo>
                    <a:pt x="57391" y="285661"/>
                  </a:lnTo>
                  <a:lnTo>
                    <a:pt x="62064" y="239674"/>
                  </a:lnTo>
                  <a:lnTo>
                    <a:pt x="75450" y="196799"/>
                  </a:lnTo>
                  <a:lnTo>
                    <a:pt x="96647" y="157988"/>
                  </a:lnTo>
                  <a:lnTo>
                    <a:pt x="124701" y="124155"/>
                  </a:lnTo>
                  <a:lnTo>
                    <a:pt x="158686" y="96215"/>
                  </a:lnTo>
                  <a:lnTo>
                    <a:pt x="197688" y="75120"/>
                  </a:lnTo>
                  <a:lnTo>
                    <a:pt x="240753" y="61785"/>
                  </a:lnTo>
                  <a:lnTo>
                    <a:pt x="286956" y="57137"/>
                  </a:lnTo>
                  <a:lnTo>
                    <a:pt x="333159" y="61785"/>
                  </a:lnTo>
                  <a:lnTo>
                    <a:pt x="376224" y="75120"/>
                  </a:lnTo>
                  <a:lnTo>
                    <a:pt x="415213" y="96215"/>
                  </a:lnTo>
                  <a:lnTo>
                    <a:pt x="449199" y="124155"/>
                  </a:lnTo>
                  <a:lnTo>
                    <a:pt x="477253" y="157988"/>
                  </a:lnTo>
                  <a:lnTo>
                    <a:pt x="498449" y="196799"/>
                  </a:lnTo>
                  <a:lnTo>
                    <a:pt x="511848" y="239674"/>
                  </a:lnTo>
                  <a:lnTo>
                    <a:pt x="516509" y="285661"/>
                  </a:lnTo>
                  <a:lnTo>
                    <a:pt x="516509" y="114604"/>
                  </a:lnTo>
                  <a:lnTo>
                    <a:pt x="489864" y="83667"/>
                  </a:lnTo>
                  <a:lnTo>
                    <a:pt x="458787" y="57137"/>
                  </a:lnTo>
                  <a:lnTo>
                    <a:pt x="456425" y="55118"/>
                  </a:lnTo>
                  <a:lnTo>
                    <a:pt x="418833" y="31889"/>
                  </a:lnTo>
                  <a:lnTo>
                    <a:pt x="377659" y="14566"/>
                  </a:lnTo>
                  <a:lnTo>
                    <a:pt x="333502" y="3733"/>
                  </a:lnTo>
                  <a:lnTo>
                    <a:pt x="286956" y="0"/>
                  </a:lnTo>
                  <a:lnTo>
                    <a:pt x="240411" y="3733"/>
                  </a:lnTo>
                  <a:lnTo>
                    <a:pt x="196253" y="14566"/>
                  </a:lnTo>
                  <a:lnTo>
                    <a:pt x="155079" y="31889"/>
                  </a:lnTo>
                  <a:lnTo>
                    <a:pt x="117487" y="55118"/>
                  </a:lnTo>
                  <a:lnTo>
                    <a:pt x="84048" y="83667"/>
                  </a:lnTo>
                  <a:lnTo>
                    <a:pt x="55372" y="116954"/>
                  </a:lnTo>
                  <a:lnTo>
                    <a:pt x="32029" y="154381"/>
                  </a:lnTo>
                  <a:lnTo>
                    <a:pt x="14630" y="195376"/>
                  </a:lnTo>
                  <a:lnTo>
                    <a:pt x="3759" y="239331"/>
                  </a:lnTo>
                  <a:lnTo>
                    <a:pt x="0" y="285661"/>
                  </a:lnTo>
                  <a:lnTo>
                    <a:pt x="3759" y="332003"/>
                  </a:lnTo>
                  <a:lnTo>
                    <a:pt x="14630" y="375958"/>
                  </a:lnTo>
                  <a:lnTo>
                    <a:pt x="32029" y="416953"/>
                  </a:lnTo>
                  <a:lnTo>
                    <a:pt x="55372" y="454380"/>
                  </a:lnTo>
                  <a:lnTo>
                    <a:pt x="84048" y="487667"/>
                  </a:lnTo>
                  <a:lnTo>
                    <a:pt x="117487" y="516216"/>
                  </a:lnTo>
                  <a:lnTo>
                    <a:pt x="155079" y="539445"/>
                  </a:lnTo>
                  <a:lnTo>
                    <a:pt x="196253" y="556768"/>
                  </a:lnTo>
                  <a:lnTo>
                    <a:pt x="240411" y="567601"/>
                  </a:lnTo>
                  <a:lnTo>
                    <a:pt x="286956" y="571334"/>
                  </a:lnTo>
                  <a:lnTo>
                    <a:pt x="333502" y="567601"/>
                  </a:lnTo>
                  <a:lnTo>
                    <a:pt x="377659" y="556768"/>
                  </a:lnTo>
                  <a:lnTo>
                    <a:pt x="418833" y="539445"/>
                  </a:lnTo>
                  <a:lnTo>
                    <a:pt x="456425" y="516216"/>
                  </a:lnTo>
                  <a:lnTo>
                    <a:pt x="458787" y="514197"/>
                  </a:lnTo>
                  <a:lnTo>
                    <a:pt x="489864" y="487667"/>
                  </a:lnTo>
                  <a:lnTo>
                    <a:pt x="518541" y="454380"/>
                  </a:lnTo>
                  <a:lnTo>
                    <a:pt x="541883" y="416953"/>
                  </a:lnTo>
                  <a:lnTo>
                    <a:pt x="559282" y="375958"/>
                  </a:lnTo>
                  <a:lnTo>
                    <a:pt x="570153" y="332003"/>
                  </a:lnTo>
                  <a:lnTo>
                    <a:pt x="573900" y="285661"/>
                  </a:lnTo>
                  <a:close/>
                </a:path>
              </a:pathLst>
            </a:custGeom>
            <a:solidFill>
              <a:srgbClr val="DD3C4E"/>
            </a:solidFill>
          </p:spPr>
          <p:txBody>
            <a:bodyPr wrap="square" lIns="0" tIns="0" rIns="0" bIns="0" rtlCol="0"/>
            <a:lstStyle/>
            <a:p>
              <a:endParaRPr/>
            </a:p>
          </p:txBody>
        </p:sp>
        <p:pic>
          <p:nvPicPr>
            <p:cNvPr id="13" name="object 13"/>
            <p:cNvPicPr/>
            <p:nvPr/>
          </p:nvPicPr>
          <p:blipFill>
            <a:blip r:embed="rId2" cstate="print"/>
            <a:stretch>
              <a:fillRect/>
            </a:stretch>
          </p:blipFill>
          <p:spPr>
            <a:xfrm>
              <a:off x="432272" y="3490627"/>
              <a:ext cx="114778" cy="114266"/>
            </a:xfrm>
            <a:prstGeom prst="rect">
              <a:avLst/>
            </a:prstGeom>
          </p:spPr>
        </p:pic>
        <p:pic>
          <p:nvPicPr>
            <p:cNvPr id="14" name="object 14"/>
            <p:cNvPicPr/>
            <p:nvPr/>
          </p:nvPicPr>
          <p:blipFill>
            <a:blip r:embed="rId3" cstate="print"/>
            <a:stretch>
              <a:fillRect/>
            </a:stretch>
          </p:blipFill>
          <p:spPr>
            <a:xfrm>
              <a:off x="660217" y="3294059"/>
              <a:ext cx="209922" cy="176382"/>
            </a:xfrm>
            <a:prstGeom prst="rect">
              <a:avLst/>
            </a:prstGeom>
          </p:spPr>
        </p:pic>
        <p:sp>
          <p:nvSpPr>
            <p:cNvPr id="15" name="object 15"/>
            <p:cNvSpPr/>
            <p:nvPr/>
          </p:nvSpPr>
          <p:spPr>
            <a:xfrm>
              <a:off x="476551" y="3348813"/>
              <a:ext cx="354330" cy="213360"/>
            </a:xfrm>
            <a:custGeom>
              <a:avLst/>
              <a:gdLst/>
              <a:ahLst/>
              <a:cxnLst/>
              <a:rect l="l" t="t" r="r" b="b"/>
              <a:pathLst>
                <a:path w="354330" h="213360">
                  <a:moveTo>
                    <a:pt x="15074" y="213009"/>
                  </a:moveTo>
                  <a:lnTo>
                    <a:pt x="13125" y="213009"/>
                  </a:lnTo>
                  <a:lnTo>
                    <a:pt x="9153" y="213009"/>
                  </a:lnTo>
                  <a:lnTo>
                    <a:pt x="5307" y="210963"/>
                  </a:lnTo>
                  <a:lnTo>
                    <a:pt x="3172" y="207300"/>
                  </a:lnTo>
                  <a:lnTo>
                    <a:pt x="0" y="201830"/>
                  </a:lnTo>
                  <a:lnTo>
                    <a:pt x="1882" y="194840"/>
                  </a:lnTo>
                  <a:lnTo>
                    <a:pt x="335374" y="3167"/>
                  </a:lnTo>
                  <a:lnTo>
                    <a:pt x="340849" y="0"/>
                  </a:lnTo>
                  <a:lnTo>
                    <a:pt x="347871" y="1880"/>
                  </a:lnTo>
                  <a:lnTo>
                    <a:pt x="354230" y="12820"/>
                  </a:lnTo>
                  <a:lnTo>
                    <a:pt x="352346" y="19801"/>
                  </a:lnTo>
                  <a:lnTo>
                    <a:pt x="18857" y="211489"/>
                  </a:lnTo>
                  <a:lnTo>
                    <a:pt x="17045" y="212517"/>
                  </a:lnTo>
                  <a:lnTo>
                    <a:pt x="15074" y="213009"/>
                  </a:lnTo>
                  <a:close/>
                </a:path>
              </a:pathLst>
            </a:custGeom>
            <a:solidFill>
              <a:srgbClr val="4F616B"/>
            </a:solidFill>
          </p:spPr>
          <p:txBody>
            <a:bodyPr wrap="square" lIns="0" tIns="0" rIns="0" bIns="0" rtlCol="0"/>
            <a:lstStyle/>
            <a:p>
              <a:endParaRPr/>
            </a:p>
          </p:txBody>
        </p:sp>
      </p:grpSp>
      <p:sp>
        <p:nvSpPr>
          <p:cNvPr id="16" name="object 16"/>
          <p:cNvSpPr/>
          <p:nvPr/>
        </p:nvSpPr>
        <p:spPr>
          <a:xfrm>
            <a:off x="275399" y="4007827"/>
            <a:ext cx="494030" cy="714375"/>
          </a:xfrm>
          <a:custGeom>
            <a:avLst/>
            <a:gdLst/>
            <a:ahLst/>
            <a:cxnLst/>
            <a:rect l="l" t="t" r="r" b="b"/>
            <a:pathLst>
              <a:path w="494030" h="714375">
                <a:moveTo>
                  <a:pt x="258559" y="74180"/>
                </a:moveTo>
                <a:lnTo>
                  <a:pt x="235089" y="74180"/>
                </a:lnTo>
                <a:lnTo>
                  <a:pt x="235089" y="97878"/>
                </a:lnTo>
                <a:lnTo>
                  <a:pt x="258559" y="97878"/>
                </a:lnTo>
                <a:lnTo>
                  <a:pt x="258559" y="74180"/>
                </a:lnTo>
                <a:close/>
              </a:path>
              <a:path w="494030" h="714375">
                <a:moveTo>
                  <a:pt x="493649" y="297383"/>
                </a:moveTo>
                <a:lnTo>
                  <a:pt x="492594" y="293954"/>
                </a:lnTo>
                <a:lnTo>
                  <a:pt x="490347" y="291452"/>
                </a:lnTo>
                <a:lnTo>
                  <a:pt x="488099" y="288861"/>
                </a:lnTo>
                <a:lnTo>
                  <a:pt x="484936" y="287426"/>
                </a:lnTo>
                <a:lnTo>
                  <a:pt x="468299" y="287426"/>
                </a:lnTo>
                <a:lnTo>
                  <a:pt x="468299" y="311124"/>
                </a:lnTo>
                <a:lnTo>
                  <a:pt x="459498" y="382206"/>
                </a:lnTo>
                <a:lnTo>
                  <a:pt x="433781" y="382206"/>
                </a:lnTo>
                <a:lnTo>
                  <a:pt x="433781" y="405904"/>
                </a:lnTo>
                <a:lnTo>
                  <a:pt x="400672" y="690232"/>
                </a:lnTo>
                <a:lnTo>
                  <a:pt x="92964" y="690232"/>
                </a:lnTo>
                <a:lnTo>
                  <a:pt x="59867" y="405904"/>
                </a:lnTo>
                <a:lnTo>
                  <a:pt x="433781" y="405904"/>
                </a:lnTo>
                <a:lnTo>
                  <a:pt x="433781" y="382206"/>
                </a:lnTo>
                <a:lnTo>
                  <a:pt x="34150" y="382206"/>
                </a:lnTo>
                <a:lnTo>
                  <a:pt x="25349" y="311124"/>
                </a:lnTo>
                <a:lnTo>
                  <a:pt x="468299" y="311124"/>
                </a:lnTo>
                <a:lnTo>
                  <a:pt x="468299" y="287426"/>
                </a:lnTo>
                <a:lnTo>
                  <a:pt x="441617" y="287426"/>
                </a:lnTo>
                <a:lnTo>
                  <a:pt x="468845" y="131152"/>
                </a:lnTo>
                <a:lnTo>
                  <a:pt x="469442" y="127723"/>
                </a:lnTo>
                <a:lnTo>
                  <a:pt x="469811" y="126199"/>
                </a:lnTo>
                <a:lnTo>
                  <a:pt x="469671" y="124536"/>
                </a:lnTo>
                <a:lnTo>
                  <a:pt x="469379" y="123012"/>
                </a:lnTo>
                <a:lnTo>
                  <a:pt x="466420" y="110934"/>
                </a:lnTo>
                <a:lnTo>
                  <a:pt x="458635" y="79273"/>
                </a:lnTo>
                <a:lnTo>
                  <a:pt x="454050" y="60579"/>
                </a:lnTo>
                <a:lnTo>
                  <a:pt x="449287" y="41236"/>
                </a:lnTo>
                <a:lnTo>
                  <a:pt x="444373" y="21221"/>
                </a:lnTo>
                <a:lnTo>
                  <a:pt x="444373" y="135318"/>
                </a:lnTo>
                <a:lnTo>
                  <a:pt x="417830" y="287426"/>
                </a:lnTo>
                <a:lnTo>
                  <a:pt x="393979" y="287426"/>
                </a:lnTo>
                <a:lnTo>
                  <a:pt x="421220" y="131152"/>
                </a:lnTo>
                <a:lnTo>
                  <a:pt x="444373" y="135318"/>
                </a:lnTo>
                <a:lnTo>
                  <a:pt x="444373" y="21221"/>
                </a:lnTo>
                <a:lnTo>
                  <a:pt x="442264" y="12636"/>
                </a:lnTo>
                <a:lnTo>
                  <a:pt x="442264" y="110934"/>
                </a:lnTo>
                <a:lnTo>
                  <a:pt x="398106" y="102997"/>
                </a:lnTo>
                <a:lnTo>
                  <a:pt x="398106" y="127127"/>
                </a:lnTo>
                <a:lnTo>
                  <a:pt x="370192" y="287426"/>
                </a:lnTo>
                <a:lnTo>
                  <a:pt x="346354" y="287426"/>
                </a:lnTo>
                <a:lnTo>
                  <a:pt x="352793" y="250596"/>
                </a:lnTo>
                <a:lnTo>
                  <a:pt x="375094" y="123012"/>
                </a:lnTo>
                <a:lnTo>
                  <a:pt x="398106" y="127127"/>
                </a:lnTo>
                <a:lnTo>
                  <a:pt x="398106" y="102997"/>
                </a:lnTo>
                <a:lnTo>
                  <a:pt x="385406" y="100698"/>
                </a:lnTo>
                <a:lnTo>
                  <a:pt x="399757" y="79273"/>
                </a:lnTo>
                <a:lnTo>
                  <a:pt x="436029" y="85661"/>
                </a:lnTo>
                <a:lnTo>
                  <a:pt x="442264" y="110934"/>
                </a:lnTo>
                <a:lnTo>
                  <a:pt x="442264" y="12636"/>
                </a:lnTo>
                <a:lnTo>
                  <a:pt x="441528" y="9626"/>
                </a:lnTo>
                <a:lnTo>
                  <a:pt x="440474" y="5092"/>
                </a:lnTo>
                <a:lnTo>
                  <a:pt x="436714" y="1574"/>
                </a:lnTo>
                <a:lnTo>
                  <a:pt x="432130" y="838"/>
                </a:lnTo>
                <a:lnTo>
                  <a:pt x="429882" y="419"/>
                </a:lnTo>
                <a:lnTo>
                  <a:pt x="429882" y="60579"/>
                </a:lnTo>
                <a:lnTo>
                  <a:pt x="414058" y="57708"/>
                </a:lnTo>
                <a:lnTo>
                  <a:pt x="425107" y="41236"/>
                </a:lnTo>
                <a:lnTo>
                  <a:pt x="429882" y="60579"/>
                </a:lnTo>
                <a:lnTo>
                  <a:pt x="429882" y="419"/>
                </a:lnTo>
                <a:lnTo>
                  <a:pt x="355841" y="102603"/>
                </a:lnTo>
                <a:lnTo>
                  <a:pt x="354101" y="107226"/>
                </a:lnTo>
                <a:lnTo>
                  <a:pt x="328980" y="250596"/>
                </a:lnTo>
                <a:lnTo>
                  <a:pt x="328980" y="192659"/>
                </a:lnTo>
                <a:lnTo>
                  <a:pt x="328980" y="168960"/>
                </a:lnTo>
                <a:lnTo>
                  <a:pt x="328980" y="145262"/>
                </a:lnTo>
                <a:lnTo>
                  <a:pt x="328980" y="126898"/>
                </a:lnTo>
                <a:lnTo>
                  <a:pt x="323710" y="121577"/>
                </a:lnTo>
                <a:lnTo>
                  <a:pt x="305498" y="121577"/>
                </a:lnTo>
                <a:lnTo>
                  <a:pt x="305498" y="145262"/>
                </a:lnTo>
                <a:lnTo>
                  <a:pt x="305498" y="168960"/>
                </a:lnTo>
                <a:lnTo>
                  <a:pt x="305498" y="192659"/>
                </a:lnTo>
                <a:lnTo>
                  <a:pt x="305498" y="287426"/>
                </a:lnTo>
                <a:lnTo>
                  <a:pt x="282028" y="287426"/>
                </a:lnTo>
                <a:lnTo>
                  <a:pt x="282028" y="192659"/>
                </a:lnTo>
                <a:lnTo>
                  <a:pt x="305498" y="192659"/>
                </a:lnTo>
                <a:lnTo>
                  <a:pt x="305498" y="168960"/>
                </a:lnTo>
                <a:lnTo>
                  <a:pt x="258559" y="168960"/>
                </a:lnTo>
                <a:lnTo>
                  <a:pt x="258559" y="192659"/>
                </a:lnTo>
                <a:lnTo>
                  <a:pt x="258559" y="287426"/>
                </a:lnTo>
                <a:lnTo>
                  <a:pt x="235089" y="287426"/>
                </a:lnTo>
                <a:lnTo>
                  <a:pt x="235089" y="192659"/>
                </a:lnTo>
                <a:lnTo>
                  <a:pt x="258559" y="192659"/>
                </a:lnTo>
                <a:lnTo>
                  <a:pt x="258559" y="168960"/>
                </a:lnTo>
                <a:lnTo>
                  <a:pt x="211607" y="168960"/>
                </a:lnTo>
                <a:lnTo>
                  <a:pt x="211607" y="192659"/>
                </a:lnTo>
                <a:lnTo>
                  <a:pt x="211607" y="287426"/>
                </a:lnTo>
                <a:lnTo>
                  <a:pt x="188137" y="287426"/>
                </a:lnTo>
                <a:lnTo>
                  <a:pt x="188137" y="267766"/>
                </a:lnTo>
                <a:lnTo>
                  <a:pt x="188137" y="258419"/>
                </a:lnTo>
                <a:lnTo>
                  <a:pt x="188137" y="192659"/>
                </a:lnTo>
                <a:lnTo>
                  <a:pt x="211607" y="192659"/>
                </a:lnTo>
                <a:lnTo>
                  <a:pt x="211607" y="168960"/>
                </a:lnTo>
                <a:lnTo>
                  <a:pt x="188137" y="168960"/>
                </a:lnTo>
                <a:lnTo>
                  <a:pt x="188137" y="145262"/>
                </a:lnTo>
                <a:lnTo>
                  <a:pt x="305498" y="145262"/>
                </a:lnTo>
                <a:lnTo>
                  <a:pt x="305498" y="121577"/>
                </a:lnTo>
                <a:lnTo>
                  <a:pt x="293395" y="121577"/>
                </a:lnTo>
                <a:lnTo>
                  <a:pt x="298462" y="113703"/>
                </a:lnTo>
                <a:lnTo>
                  <a:pt x="302272" y="105092"/>
                </a:lnTo>
                <a:lnTo>
                  <a:pt x="304673" y="95834"/>
                </a:lnTo>
                <a:lnTo>
                  <a:pt x="305498" y="86029"/>
                </a:lnTo>
                <a:lnTo>
                  <a:pt x="301929" y="65697"/>
                </a:lnTo>
                <a:lnTo>
                  <a:pt x="293268" y="50495"/>
                </a:lnTo>
                <a:lnTo>
                  <a:pt x="292074" y="48387"/>
                </a:lnTo>
                <a:lnTo>
                  <a:pt x="282028" y="39624"/>
                </a:lnTo>
                <a:lnTo>
                  <a:pt x="282028" y="86029"/>
                </a:lnTo>
                <a:lnTo>
                  <a:pt x="279260" y="99822"/>
                </a:lnTo>
                <a:lnTo>
                  <a:pt x="271703" y="111125"/>
                </a:lnTo>
                <a:lnTo>
                  <a:pt x="260502" y="118770"/>
                </a:lnTo>
                <a:lnTo>
                  <a:pt x="246824" y="121577"/>
                </a:lnTo>
                <a:lnTo>
                  <a:pt x="233133" y="118770"/>
                </a:lnTo>
                <a:lnTo>
                  <a:pt x="221945" y="111125"/>
                </a:lnTo>
                <a:lnTo>
                  <a:pt x="214388" y="99822"/>
                </a:lnTo>
                <a:lnTo>
                  <a:pt x="211607" y="86029"/>
                </a:lnTo>
                <a:lnTo>
                  <a:pt x="214388" y="72237"/>
                </a:lnTo>
                <a:lnTo>
                  <a:pt x="221945" y="60934"/>
                </a:lnTo>
                <a:lnTo>
                  <a:pt x="233133" y="53301"/>
                </a:lnTo>
                <a:lnTo>
                  <a:pt x="246824" y="50495"/>
                </a:lnTo>
                <a:lnTo>
                  <a:pt x="260502" y="53301"/>
                </a:lnTo>
                <a:lnTo>
                  <a:pt x="271703" y="60934"/>
                </a:lnTo>
                <a:lnTo>
                  <a:pt x="279260" y="72237"/>
                </a:lnTo>
                <a:lnTo>
                  <a:pt x="282028" y="86029"/>
                </a:lnTo>
                <a:lnTo>
                  <a:pt x="282028" y="39624"/>
                </a:lnTo>
                <a:lnTo>
                  <a:pt x="277190" y="35394"/>
                </a:lnTo>
                <a:lnTo>
                  <a:pt x="258559" y="28003"/>
                </a:lnTo>
                <a:lnTo>
                  <a:pt x="258559" y="3098"/>
                </a:lnTo>
                <a:lnTo>
                  <a:pt x="235089" y="3098"/>
                </a:lnTo>
                <a:lnTo>
                  <a:pt x="235089" y="28003"/>
                </a:lnTo>
                <a:lnTo>
                  <a:pt x="216458" y="35394"/>
                </a:lnTo>
                <a:lnTo>
                  <a:pt x="201574" y="48387"/>
                </a:lnTo>
                <a:lnTo>
                  <a:pt x="191706" y="65697"/>
                </a:lnTo>
                <a:lnTo>
                  <a:pt x="188137" y="86029"/>
                </a:lnTo>
                <a:lnTo>
                  <a:pt x="188976" y="95834"/>
                </a:lnTo>
                <a:lnTo>
                  <a:pt x="191376" y="105092"/>
                </a:lnTo>
                <a:lnTo>
                  <a:pt x="195186" y="113703"/>
                </a:lnTo>
                <a:lnTo>
                  <a:pt x="200240" y="121577"/>
                </a:lnTo>
                <a:lnTo>
                  <a:pt x="169938" y="121577"/>
                </a:lnTo>
                <a:lnTo>
                  <a:pt x="164668" y="126898"/>
                </a:lnTo>
                <a:lnTo>
                  <a:pt x="164668" y="258419"/>
                </a:lnTo>
                <a:lnTo>
                  <a:pt x="163525" y="251421"/>
                </a:lnTo>
                <a:lnTo>
                  <a:pt x="163385" y="250913"/>
                </a:lnTo>
                <a:lnTo>
                  <a:pt x="163156" y="250367"/>
                </a:lnTo>
                <a:lnTo>
                  <a:pt x="158026" y="221068"/>
                </a:lnTo>
                <a:lnTo>
                  <a:pt x="149872" y="174421"/>
                </a:lnTo>
                <a:lnTo>
                  <a:pt x="145923" y="151879"/>
                </a:lnTo>
                <a:lnTo>
                  <a:pt x="145923" y="287426"/>
                </a:lnTo>
                <a:lnTo>
                  <a:pt x="74307" y="287426"/>
                </a:lnTo>
                <a:lnTo>
                  <a:pt x="32270" y="46837"/>
                </a:lnTo>
                <a:lnTo>
                  <a:pt x="101638" y="34480"/>
                </a:lnTo>
                <a:lnTo>
                  <a:pt x="105752" y="57708"/>
                </a:lnTo>
                <a:lnTo>
                  <a:pt x="59499" y="65989"/>
                </a:lnTo>
                <a:lnTo>
                  <a:pt x="63627" y="89369"/>
                </a:lnTo>
                <a:lnTo>
                  <a:pt x="109740" y="81076"/>
                </a:lnTo>
                <a:lnTo>
                  <a:pt x="113830" y="104406"/>
                </a:lnTo>
                <a:lnTo>
                  <a:pt x="90716" y="108521"/>
                </a:lnTo>
                <a:lnTo>
                  <a:pt x="94843" y="131889"/>
                </a:lnTo>
                <a:lnTo>
                  <a:pt x="117957" y="127723"/>
                </a:lnTo>
                <a:lnTo>
                  <a:pt x="121945" y="151053"/>
                </a:lnTo>
                <a:lnTo>
                  <a:pt x="98971" y="155219"/>
                </a:lnTo>
                <a:lnTo>
                  <a:pt x="103047" y="178536"/>
                </a:lnTo>
                <a:lnTo>
                  <a:pt x="126072" y="174421"/>
                </a:lnTo>
                <a:lnTo>
                  <a:pt x="130149" y="197751"/>
                </a:lnTo>
                <a:lnTo>
                  <a:pt x="83934" y="206032"/>
                </a:lnTo>
                <a:lnTo>
                  <a:pt x="88011" y="229400"/>
                </a:lnTo>
                <a:lnTo>
                  <a:pt x="134277" y="221068"/>
                </a:lnTo>
                <a:lnTo>
                  <a:pt x="138264" y="244436"/>
                </a:lnTo>
                <a:lnTo>
                  <a:pt x="115252" y="248564"/>
                </a:lnTo>
                <a:lnTo>
                  <a:pt x="119380" y="271932"/>
                </a:lnTo>
                <a:lnTo>
                  <a:pt x="142481" y="267766"/>
                </a:lnTo>
                <a:lnTo>
                  <a:pt x="145923" y="287426"/>
                </a:lnTo>
                <a:lnTo>
                  <a:pt x="145923" y="151879"/>
                </a:lnTo>
                <a:lnTo>
                  <a:pt x="141693" y="127723"/>
                </a:lnTo>
                <a:lnTo>
                  <a:pt x="133540" y="81076"/>
                </a:lnTo>
                <a:lnTo>
                  <a:pt x="125387" y="34480"/>
                </a:lnTo>
                <a:lnTo>
                  <a:pt x="122631" y="18745"/>
                </a:lnTo>
                <a:lnTo>
                  <a:pt x="121615" y="12217"/>
                </a:lnTo>
                <a:lnTo>
                  <a:pt x="115481" y="7962"/>
                </a:lnTo>
                <a:lnTo>
                  <a:pt x="109156" y="9169"/>
                </a:lnTo>
                <a:lnTo>
                  <a:pt x="16675" y="25590"/>
                </a:lnTo>
                <a:lnTo>
                  <a:pt x="10210" y="26657"/>
                </a:lnTo>
                <a:lnTo>
                  <a:pt x="5994" y="32854"/>
                </a:lnTo>
                <a:lnTo>
                  <a:pt x="7188" y="39243"/>
                </a:lnTo>
                <a:lnTo>
                  <a:pt x="50469" y="287426"/>
                </a:lnTo>
                <a:lnTo>
                  <a:pt x="8699" y="287426"/>
                </a:lnTo>
                <a:lnTo>
                  <a:pt x="5537" y="288861"/>
                </a:lnTo>
                <a:lnTo>
                  <a:pt x="3289" y="291452"/>
                </a:lnTo>
                <a:lnTo>
                  <a:pt x="1054" y="293954"/>
                </a:lnTo>
                <a:lnTo>
                  <a:pt x="0" y="297383"/>
                </a:lnTo>
                <a:lnTo>
                  <a:pt x="495" y="300710"/>
                </a:lnTo>
                <a:lnTo>
                  <a:pt x="12230" y="395490"/>
                </a:lnTo>
                <a:lnTo>
                  <a:pt x="12915" y="401408"/>
                </a:lnTo>
                <a:lnTo>
                  <a:pt x="17970" y="405904"/>
                </a:lnTo>
                <a:lnTo>
                  <a:pt x="36169" y="405904"/>
                </a:lnTo>
                <a:lnTo>
                  <a:pt x="71602" y="709434"/>
                </a:lnTo>
                <a:lnTo>
                  <a:pt x="76504" y="713930"/>
                </a:lnTo>
                <a:lnTo>
                  <a:pt x="417131" y="713930"/>
                </a:lnTo>
                <a:lnTo>
                  <a:pt x="422046" y="709434"/>
                </a:lnTo>
                <a:lnTo>
                  <a:pt x="424281" y="690232"/>
                </a:lnTo>
                <a:lnTo>
                  <a:pt x="457479" y="405904"/>
                </a:lnTo>
                <a:lnTo>
                  <a:pt x="475678" y="405904"/>
                </a:lnTo>
                <a:lnTo>
                  <a:pt x="480720" y="401408"/>
                </a:lnTo>
                <a:lnTo>
                  <a:pt x="481406" y="395490"/>
                </a:lnTo>
                <a:lnTo>
                  <a:pt x="483057" y="382206"/>
                </a:lnTo>
                <a:lnTo>
                  <a:pt x="491858" y="311124"/>
                </a:lnTo>
                <a:lnTo>
                  <a:pt x="493141" y="300710"/>
                </a:lnTo>
                <a:lnTo>
                  <a:pt x="493649" y="297383"/>
                </a:lnTo>
                <a:close/>
              </a:path>
            </a:pathLst>
          </a:custGeom>
          <a:solidFill>
            <a:srgbClr val="0F0E0D"/>
          </a:solidFill>
        </p:spPr>
        <p:txBody>
          <a:bodyPr wrap="square" lIns="0" tIns="0" rIns="0" bIns="0" rtlCol="0"/>
          <a:lstStyle/>
          <a:p>
            <a:endParaRPr dirty="0"/>
          </a:p>
        </p:txBody>
      </p:sp>
      <p:sp>
        <p:nvSpPr>
          <p:cNvPr id="17" name="object 17"/>
          <p:cNvSpPr txBox="1"/>
          <p:nvPr/>
        </p:nvSpPr>
        <p:spPr>
          <a:xfrm>
            <a:off x="76200" y="82133"/>
            <a:ext cx="6096000" cy="1421799"/>
          </a:xfrm>
          <a:prstGeom prst="rect">
            <a:avLst/>
          </a:prstGeom>
        </p:spPr>
        <p:txBody>
          <a:bodyPr vert="horz" wrap="square" lIns="0" tIns="12700" rIns="0" bIns="0" rtlCol="0">
            <a:spAutoFit/>
          </a:bodyPr>
          <a:lstStyle/>
          <a:p>
            <a:pPr marL="12700">
              <a:lnSpc>
                <a:spcPct val="100000"/>
              </a:lnSpc>
              <a:spcBef>
                <a:spcPts val="100"/>
              </a:spcBef>
            </a:pPr>
            <a:endParaRPr lang="en-GB" sz="1500" dirty="0">
              <a:cs typeface="Tahoma"/>
            </a:endParaRPr>
          </a:p>
          <a:p>
            <a:pPr>
              <a:lnSpc>
                <a:spcPct val="100000"/>
              </a:lnSpc>
            </a:pPr>
            <a:endParaRPr lang="en-GB" sz="1800" dirty="0">
              <a:cs typeface="Tahoma"/>
            </a:endParaRPr>
          </a:p>
          <a:p>
            <a:pPr marL="137160" marR="5080">
              <a:lnSpc>
                <a:spcPts val="1880"/>
              </a:lnSpc>
              <a:spcBef>
                <a:spcPts val="1270"/>
              </a:spcBef>
            </a:pPr>
            <a:r>
              <a:rPr lang="de-DE" sz="1900" b="1" spc="90" dirty="0">
                <a:solidFill>
                  <a:srgbClr val="0C45A6"/>
                </a:solidFill>
                <a:cs typeface="Tahoma"/>
              </a:rPr>
              <a:t>METHODE 1: </a:t>
            </a:r>
            <a:br>
              <a:rPr lang="de-DE" sz="1900" b="1" spc="90" dirty="0">
                <a:solidFill>
                  <a:srgbClr val="0C45A6"/>
                </a:solidFill>
                <a:cs typeface="Tahoma"/>
              </a:rPr>
            </a:br>
            <a:r>
              <a:rPr kumimoji="0" lang="de-DE" sz="1900" b="1" i="0" u="none" strike="noStrike" kern="0" cap="none" spc="85" normalizeH="0" baseline="0" noProof="0" dirty="0">
                <a:ln>
                  <a:noFill/>
                </a:ln>
                <a:solidFill>
                  <a:srgbClr val="0C45A6"/>
                </a:solidFill>
                <a:effectLst/>
                <a:uLnTx/>
                <a:uFillTx/>
                <a:latin typeface="Calibri"/>
                <a:ea typeface="+mj-ea"/>
                <a:cs typeface="Tahoma"/>
              </a:rPr>
              <a:t>Über Möglichkeiten nachdenken, </a:t>
            </a:r>
            <a:r>
              <a:rPr kumimoji="0" lang="de-DE" sz="1900" b="1" i="0" u="none" strike="noStrike" kern="0" cap="none" spc="85" normalizeH="0" baseline="0" noProof="0" dirty="0" err="1">
                <a:ln>
                  <a:noFill/>
                </a:ln>
                <a:solidFill>
                  <a:srgbClr val="0C45A6"/>
                </a:solidFill>
                <a:effectLst/>
                <a:uLnTx/>
                <a:uFillTx/>
                <a:latin typeface="Calibri"/>
                <a:ea typeface="+mj-ea"/>
                <a:cs typeface="Tahoma"/>
              </a:rPr>
              <a:t>googeln</a:t>
            </a:r>
            <a:r>
              <a:rPr kumimoji="0" lang="de-DE" sz="1900" b="1" i="0" u="none" strike="noStrike" kern="0" cap="none" spc="85" normalizeH="0" baseline="0" noProof="0" dirty="0">
                <a:ln>
                  <a:noFill/>
                </a:ln>
                <a:solidFill>
                  <a:srgbClr val="0C45A6"/>
                </a:solidFill>
                <a:effectLst/>
                <a:uLnTx/>
                <a:uFillTx/>
                <a:latin typeface="Calibri"/>
                <a:ea typeface="+mj-ea"/>
                <a:cs typeface="Tahoma"/>
              </a:rPr>
              <a:t> und eine Strategie für institutionelles Fundraising entwickeln</a:t>
            </a:r>
            <a:endParaRPr lang="en-GB" sz="1900" dirty="0">
              <a:cs typeface="Tahoma"/>
            </a:endParaRPr>
          </a:p>
        </p:txBody>
      </p:sp>
      <p:sp>
        <p:nvSpPr>
          <p:cNvPr id="21" name="object 21"/>
          <p:cNvSpPr txBox="1"/>
          <p:nvPr/>
        </p:nvSpPr>
        <p:spPr>
          <a:xfrm>
            <a:off x="1114490" y="1982266"/>
            <a:ext cx="7858822" cy="4303742"/>
          </a:xfrm>
          <a:prstGeom prst="rect">
            <a:avLst/>
          </a:prstGeom>
        </p:spPr>
        <p:txBody>
          <a:bodyPr vert="horz" wrap="square" lIns="0" tIns="12700" rIns="0" bIns="0" rtlCol="0">
            <a:spAutoFit/>
          </a:bodyPr>
          <a:lstStyle/>
          <a:p>
            <a:pPr>
              <a:lnSpc>
                <a:spcPct val="100000"/>
              </a:lnSpc>
              <a:spcBef>
                <a:spcPts val="50"/>
              </a:spcBef>
            </a:pPr>
            <a:r>
              <a:rPr lang="en-GB" sz="1200" dirty="0">
                <a:cs typeface="Verdana"/>
              </a:rPr>
              <a:t>3-7 </a:t>
            </a:r>
            <a:r>
              <a:rPr lang="en-GB" sz="1200" dirty="0" err="1">
                <a:cs typeface="Verdana"/>
              </a:rPr>
              <a:t>Personen</a:t>
            </a:r>
            <a:endParaRPr lang="en-GB" sz="1200" dirty="0">
              <a:cs typeface="Verdana"/>
            </a:endParaRPr>
          </a:p>
          <a:p>
            <a:pPr>
              <a:lnSpc>
                <a:spcPct val="100000"/>
              </a:lnSpc>
              <a:spcBef>
                <a:spcPts val="50"/>
              </a:spcBef>
            </a:pPr>
            <a:r>
              <a:rPr lang="en-GB" sz="1200" dirty="0">
                <a:cs typeface="Verdana"/>
              </a:rPr>
              <a:t/>
            </a:r>
            <a:br>
              <a:rPr lang="en-GB" sz="1200" dirty="0">
                <a:cs typeface="Verdana"/>
              </a:rPr>
            </a:br>
            <a:endParaRPr lang="en-GB" sz="1200" dirty="0">
              <a:cs typeface="Verdana"/>
            </a:endParaRPr>
          </a:p>
          <a:p>
            <a:pPr>
              <a:lnSpc>
                <a:spcPct val="100000"/>
              </a:lnSpc>
              <a:spcBef>
                <a:spcPts val="50"/>
              </a:spcBef>
            </a:pPr>
            <a:r>
              <a:rPr lang="en-GB" sz="1200" spc="45" dirty="0">
                <a:cs typeface="Verdana"/>
              </a:rPr>
              <a:t>60 - 90 </a:t>
            </a:r>
            <a:r>
              <a:rPr lang="de-DE" sz="1200" spc="45" dirty="0">
                <a:cs typeface="Verdana"/>
              </a:rPr>
              <a:t>Minuten</a:t>
            </a:r>
            <a:endParaRPr lang="en-GB" sz="1200" spc="45" dirty="0">
              <a:cs typeface="Verdana"/>
            </a:endParaRPr>
          </a:p>
          <a:p>
            <a:pPr>
              <a:lnSpc>
                <a:spcPct val="100000"/>
              </a:lnSpc>
              <a:spcBef>
                <a:spcPts val="50"/>
              </a:spcBef>
            </a:pPr>
            <a:endParaRPr lang="en-GB" sz="1200" spc="45" dirty="0">
              <a:cs typeface="Verdana"/>
            </a:endParaRPr>
          </a:p>
          <a:p>
            <a:pPr>
              <a:lnSpc>
                <a:spcPct val="100000"/>
              </a:lnSpc>
              <a:spcBef>
                <a:spcPts val="50"/>
              </a:spcBef>
            </a:pPr>
            <a:endParaRPr lang="en-GB" sz="1200" spc="45" dirty="0">
              <a:cs typeface="Verdana"/>
            </a:endParaRPr>
          </a:p>
          <a:p>
            <a:pPr marL="171450" indent="-171450">
              <a:lnSpc>
                <a:spcPct val="100000"/>
              </a:lnSpc>
              <a:spcBef>
                <a:spcPts val="50"/>
              </a:spcBef>
              <a:buFont typeface="Arial" panose="020B0604020202020204" pitchFamily="34" charset="0"/>
              <a:buChar char="•"/>
            </a:pPr>
            <a:r>
              <a:rPr lang="de-DE" sz="1200" spc="45" dirty="0">
                <a:cs typeface="Verdana"/>
              </a:rPr>
              <a:t>Sich einen Überblick über die Möglichkeiten verschaffen</a:t>
            </a:r>
          </a:p>
          <a:p>
            <a:pPr marL="171450" indent="-171450">
              <a:lnSpc>
                <a:spcPct val="100000"/>
              </a:lnSpc>
              <a:spcBef>
                <a:spcPts val="50"/>
              </a:spcBef>
              <a:buFont typeface="Arial" panose="020B0604020202020204" pitchFamily="34" charset="0"/>
              <a:buChar char="•"/>
            </a:pPr>
            <a:r>
              <a:rPr lang="de-DE" sz="1200" spc="45" dirty="0">
                <a:cs typeface="Verdana"/>
              </a:rPr>
              <a:t>Lernen zu schauen, was für uns interessant ist, was zu kompliziert ist, wo wir förderfähig/nicht förderfähig sind</a:t>
            </a:r>
          </a:p>
          <a:p>
            <a:pPr marL="171450" indent="-171450">
              <a:lnSpc>
                <a:spcPct val="100000"/>
              </a:lnSpc>
              <a:spcBef>
                <a:spcPts val="50"/>
              </a:spcBef>
              <a:buFont typeface="Arial" panose="020B0604020202020204" pitchFamily="34" charset="0"/>
              <a:buChar char="•"/>
            </a:pPr>
            <a:r>
              <a:rPr lang="de-DE" sz="1200" spc="45" dirty="0">
                <a:cs typeface="Verdana"/>
              </a:rPr>
              <a:t>Entwurf einer Strategie für institutionelles Fundraising liegt vor</a:t>
            </a:r>
          </a:p>
          <a:p>
            <a:pPr>
              <a:lnSpc>
                <a:spcPct val="100000"/>
              </a:lnSpc>
              <a:spcBef>
                <a:spcPts val="50"/>
              </a:spcBef>
            </a:pPr>
            <a:endParaRPr lang="de-DE" sz="1200" spc="25" dirty="0">
              <a:cs typeface="Tahoma"/>
            </a:endParaRPr>
          </a:p>
          <a:p>
            <a:pPr>
              <a:lnSpc>
                <a:spcPct val="100000"/>
              </a:lnSpc>
              <a:spcBef>
                <a:spcPts val="50"/>
              </a:spcBef>
            </a:pPr>
            <a:r>
              <a:rPr lang="de-DE" sz="1200" spc="25" dirty="0">
                <a:cs typeface="Tahoma"/>
              </a:rPr>
              <a:t>Ein großes Blatt Papier (A1) und dicke </a:t>
            </a:r>
            <a:r>
              <a:rPr lang="de-DE" sz="1200" spc="25" dirty="0" err="1">
                <a:cs typeface="Tahoma"/>
              </a:rPr>
              <a:t>Eddingstifte</a:t>
            </a:r>
            <a:r>
              <a:rPr lang="de-DE" sz="1200" spc="25" dirty="0">
                <a:cs typeface="Tahoma"/>
              </a:rPr>
              <a:t> für die </a:t>
            </a:r>
            <a:r>
              <a:rPr lang="de-DE" sz="1200" spc="25" dirty="0" err="1">
                <a:cs typeface="Tahoma"/>
              </a:rPr>
              <a:t>Mind</a:t>
            </a:r>
            <a:r>
              <a:rPr lang="de-DE" sz="1200" spc="25" dirty="0">
                <a:cs typeface="Tahoma"/>
              </a:rPr>
              <a:t> </a:t>
            </a:r>
            <a:r>
              <a:rPr lang="de-DE" sz="1200" spc="25" dirty="0" err="1">
                <a:cs typeface="Tahoma"/>
              </a:rPr>
              <a:t>Map</a:t>
            </a:r>
            <a:r>
              <a:rPr lang="de-DE" sz="1200" spc="25" dirty="0">
                <a:cs typeface="Tahoma"/>
              </a:rPr>
              <a:t>, Laptop/Handys mit Internetzugang um zu </a:t>
            </a:r>
            <a:r>
              <a:rPr lang="de-DE" sz="1200" spc="25" dirty="0" err="1">
                <a:cs typeface="Tahoma"/>
              </a:rPr>
              <a:t>googeln</a:t>
            </a:r>
            <a:endParaRPr lang="de-DE" sz="1200" spc="25" dirty="0">
              <a:cs typeface="Tahoma"/>
            </a:endParaRPr>
          </a:p>
          <a:p>
            <a:pPr marL="12700">
              <a:lnSpc>
                <a:spcPct val="100000"/>
              </a:lnSpc>
              <a:spcBef>
                <a:spcPts val="555"/>
              </a:spcBef>
            </a:pPr>
            <a:endParaRPr lang="en-GB" sz="1200" b="1" spc="40" dirty="0">
              <a:cs typeface="Tahoma"/>
            </a:endParaRPr>
          </a:p>
          <a:p>
            <a:pPr marL="12700">
              <a:lnSpc>
                <a:spcPct val="100000"/>
              </a:lnSpc>
              <a:spcBef>
                <a:spcPts val="555"/>
              </a:spcBef>
            </a:pPr>
            <a:endParaRPr lang="en-GB" sz="1200" b="1" spc="40" dirty="0">
              <a:cs typeface="Tahoma"/>
            </a:endParaRPr>
          </a:p>
          <a:p>
            <a:pPr marL="12700">
              <a:lnSpc>
                <a:spcPct val="100000"/>
              </a:lnSpc>
              <a:spcBef>
                <a:spcPts val="555"/>
              </a:spcBef>
            </a:pPr>
            <a:r>
              <a:rPr lang="en-GB" sz="1200" b="1" spc="40" dirty="0" err="1">
                <a:cs typeface="Tahoma"/>
              </a:rPr>
              <a:t>Beschreibung</a:t>
            </a:r>
            <a:r>
              <a:rPr lang="en-GB" sz="1200" b="1" spc="40" dirty="0">
                <a:cs typeface="Tahoma"/>
              </a:rPr>
              <a:t> der </a:t>
            </a:r>
            <a:r>
              <a:rPr lang="en-GB" sz="1200" b="1" spc="40" dirty="0" err="1">
                <a:cs typeface="Tahoma"/>
              </a:rPr>
              <a:t>Methode</a:t>
            </a:r>
            <a:r>
              <a:rPr lang="en-GB" sz="1200" b="1" spc="40" dirty="0">
                <a:cs typeface="Tahoma"/>
              </a:rPr>
              <a:t>:</a:t>
            </a:r>
          </a:p>
          <a:p>
            <a:pPr marL="73660" marR="5080">
              <a:lnSpc>
                <a:spcPts val="1280"/>
              </a:lnSpc>
              <a:spcBef>
                <a:spcPts val="490"/>
              </a:spcBef>
            </a:pPr>
            <a:r>
              <a:rPr lang="de-DE" sz="1200" spc="5" dirty="0">
                <a:cs typeface="Verdana"/>
              </a:rPr>
              <a:t>Schauen Sie sich zunächst gemeinsam in Ihrer Gruppe das Handout der Präsentation an und überlegen Sie, was für Sie/Ihre Organisation interessant sein könnte: Auf welcher Ebene (Bezirk, Gemeinde, Region, Staat, EU)? Wo könnten Sie förderfähig sein? Wie kompliziert ist es? Definieren Sie Budgetlinien, die interessanter sind (z.B. Erasmus Small </a:t>
            </a:r>
            <a:r>
              <a:rPr lang="de-DE" sz="1200" spc="5" dirty="0" err="1">
                <a:cs typeface="Verdana"/>
              </a:rPr>
              <a:t>Scale</a:t>
            </a:r>
            <a:r>
              <a:rPr lang="de-DE" sz="1200" spc="5" dirty="0">
                <a:cs typeface="Verdana"/>
              </a:rPr>
              <a:t> Partnerships - recht einfach, aber weniger Geld) oder weniger interessant (z.B. Horizon Europe - nur mit Forschungs-/Hochschulpartner möglich).</a:t>
            </a:r>
          </a:p>
          <a:p>
            <a:pPr marL="73660" marR="5080">
              <a:lnSpc>
                <a:spcPts val="1280"/>
              </a:lnSpc>
              <a:spcBef>
                <a:spcPts val="490"/>
              </a:spcBef>
            </a:pPr>
            <a:r>
              <a:rPr lang="de-DE" sz="1200" spc="5" dirty="0">
                <a:cs typeface="Verdana"/>
              </a:rPr>
              <a:t>Zweitens: Stellen Sie dem Trainer weitere Fragen, </a:t>
            </a:r>
            <a:r>
              <a:rPr lang="de-DE" sz="1200" spc="5" dirty="0" err="1">
                <a:cs typeface="Verdana"/>
              </a:rPr>
              <a:t>googeln</a:t>
            </a:r>
            <a:r>
              <a:rPr lang="de-DE" sz="1200" spc="5" dirty="0">
                <a:cs typeface="Verdana"/>
              </a:rPr>
              <a:t> Sie und recherchieren Sie weiter nach Finanzierungsmöglichkeiten</a:t>
            </a:r>
          </a:p>
          <a:p>
            <a:pPr marL="73660" marR="5080">
              <a:lnSpc>
                <a:spcPts val="1280"/>
              </a:lnSpc>
              <a:spcBef>
                <a:spcPts val="490"/>
              </a:spcBef>
            </a:pPr>
            <a:r>
              <a:rPr lang="de-DE" sz="1200" spc="5" dirty="0">
                <a:cs typeface="Verdana"/>
              </a:rPr>
              <a:t>Drittens: Schreiben Sie einen ersten Entwurf Ihrer institutionellen Fundraising-Strategie in Stichpunkten auf (Ebene, Geber, Budgetlinien)</a:t>
            </a:r>
            <a:endParaRPr lang="de-DE" sz="1200" spc="5" dirty="0">
              <a:latin typeface="Verdana"/>
              <a:cs typeface="Verdana"/>
            </a:endParaRPr>
          </a:p>
        </p:txBody>
      </p:sp>
      <p:pic>
        <p:nvPicPr>
          <p:cNvPr id="18" name="Picture 17">
            <a:extLst>
              <a:ext uri="{FF2B5EF4-FFF2-40B4-BE49-F238E27FC236}">
                <a16:creationId xmlns:a16="http://schemas.microsoft.com/office/drawing/2014/main" xmlns="" id="{B879CC6A-E211-E8D3-3A12-5320AE1D53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xmlns="" id="{799B70BC-EF41-1CB3-A6FA-25E53271AA28}"/>
              </a:ext>
            </a:extLst>
          </p:cNvPr>
          <p:cNvCxnSpPr>
            <a:cxnSpLocks/>
          </p:cNvCxnSpPr>
          <p:nvPr/>
        </p:nvCxnSpPr>
        <p:spPr>
          <a:xfrm>
            <a:off x="9296400" y="445917"/>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grpSp>
        <p:nvGrpSpPr>
          <p:cNvPr id="2" name="object 2"/>
          <p:cNvGrpSpPr/>
          <p:nvPr/>
        </p:nvGrpSpPr>
        <p:grpSpPr>
          <a:xfrm>
            <a:off x="202704" y="1927205"/>
            <a:ext cx="647065" cy="390525"/>
            <a:chOff x="203139" y="1982262"/>
            <a:chExt cx="647065" cy="390525"/>
          </a:xfrm>
        </p:grpSpPr>
        <p:sp>
          <p:nvSpPr>
            <p:cNvPr id="3" name="object 3"/>
            <p:cNvSpPr/>
            <p:nvPr/>
          </p:nvSpPr>
          <p:spPr>
            <a:xfrm>
              <a:off x="203136" y="1982266"/>
              <a:ext cx="647065" cy="324485"/>
            </a:xfrm>
            <a:custGeom>
              <a:avLst/>
              <a:gdLst/>
              <a:ahLst/>
              <a:cxnLst/>
              <a:rect l="l" t="t" r="r" b="b"/>
              <a:pathLst>
                <a:path w="647065" h="324485">
                  <a:moveTo>
                    <a:pt x="310921" y="289814"/>
                  </a:moveTo>
                  <a:lnTo>
                    <a:pt x="298627" y="242417"/>
                  </a:lnTo>
                  <a:lnTo>
                    <a:pt x="267347" y="209232"/>
                  </a:lnTo>
                  <a:lnTo>
                    <a:pt x="224637" y="187579"/>
                  </a:lnTo>
                  <a:lnTo>
                    <a:pt x="240639" y="171246"/>
                  </a:lnTo>
                  <a:lnTo>
                    <a:pt x="252818" y="151828"/>
                  </a:lnTo>
                  <a:lnTo>
                    <a:pt x="260565" y="129946"/>
                  </a:lnTo>
                  <a:lnTo>
                    <a:pt x="263283" y="106172"/>
                  </a:lnTo>
                  <a:lnTo>
                    <a:pt x="254800" y="64846"/>
                  </a:lnTo>
                  <a:lnTo>
                    <a:pt x="231698" y="31102"/>
                  </a:lnTo>
                  <a:lnTo>
                    <a:pt x="197421" y="8343"/>
                  </a:lnTo>
                  <a:lnTo>
                    <a:pt x="155448" y="0"/>
                  </a:lnTo>
                  <a:lnTo>
                    <a:pt x="113474" y="8343"/>
                  </a:lnTo>
                  <a:lnTo>
                    <a:pt x="79197" y="31102"/>
                  </a:lnTo>
                  <a:lnTo>
                    <a:pt x="56095" y="64846"/>
                  </a:lnTo>
                  <a:lnTo>
                    <a:pt x="47625" y="106172"/>
                  </a:lnTo>
                  <a:lnTo>
                    <a:pt x="50342" y="129946"/>
                  </a:lnTo>
                  <a:lnTo>
                    <a:pt x="58089" y="151828"/>
                  </a:lnTo>
                  <a:lnTo>
                    <a:pt x="70269" y="171246"/>
                  </a:lnTo>
                  <a:lnTo>
                    <a:pt x="86271" y="187579"/>
                  </a:lnTo>
                  <a:lnTo>
                    <a:pt x="74498" y="192049"/>
                  </a:lnTo>
                  <a:lnTo>
                    <a:pt x="25781" y="224739"/>
                  </a:lnTo>
                  <a:lnTo>
                    <a:pt x="3568" y="261835"/>
                  </a:lnTo>
                  <a:lnTo>
                    <a:pt x="0" y="289839"/>
                  </a:lnTo>
                  <a:lnTo>
                    <a:pt x="520" y="296494"/>
                  </a:lnTo>
                  <a:lnTo>
                    <a:pt x="35687" y="314833"/>
                  </a:lnTo>
                  <a:lnTo>
                    <a:pt x="112598" y="322922"/>
                  </a:lnTo>
                  <a:lnTo>
                    <a:pt x="155448" y="324015"/>
                  </a:lnTo>
                  <a:lnTo>
                    <a:pt x="198412" y="322922"/>
                  </a:lnTo>
                  <a:lnTo>
                    <a:pt x="238671" y="319773"/>
                  </a:lnTo>
                  <a:lnTo>
                    <a:pt x="308102" y="308152"/>
                  </a:lnTo>
                  <a:lnTo>
                    <a:pt x="310451" y="296443"/>
                  </a:lnTo>
                  <a:lnTo>
                    <a:pt x="310921" y="289814"/>
                  </a:lnTo>
                  <a:close/>
                </a:path>
                <a:path w="647065" h="324485">
                  <a:moveTo>
                    <a:pt x="647014" y="289814"/>
                  </a:moveTo>
                  <a:lnTo>
                    <a:pt x="634720" y="242417"/>
                  </a:lnTo>
                  <a:lnTo>
                    <a:pt x="603453" y="209232"/>
                  </a:lnTo>
                  <a:lnTo>
                    <a:pt x="560730" y="187579"/>
                  </a:lnTo>
                  <a:lnTo>
                    <a:pt x="576732" y="171246"/>
                  </a:lnTo>
                  <a:lnTo>
                    <a:pt x="588911" y="151828"/>
                  </a:lnTo>
                  <a:lnTo>
                    <a:pt x="596658" y="129946"/>
                  </a:lnTo>
                  <a:lnTo>
                    <a:pt x="599376" y="106172"/>
                  </a:lnTo>
                  <a:lnTo>
                    <a:pt x="590892" y="64846"/>
                  </a:lnTo>
                  <a:lnTo>
                    <a:pt x="567791" y="31102"/>
                  </a:lnTo>
                  <a:lnTo>
                    <a:pt x="533514" y="8343"/>
                  </a:lnTo>
                  <a:lnTo>
                    <a:pt x="491540" y="0"/>
                  </a:lnTo>
                  <a:lnTo>
                    <a:pt x="449567" y="8343"/>
                  </a:lnTo>
                  <a:lnTo>
                    <a:pt x="415290" y="31102"/>
                  </a:lnTo>
                  <a:lnTo>
                    <a:pt x="392188" y="64846"/>
                  </a:lnTo>
                  <a:lnTo>
                    <a:pt x="383717" y="106172"/>
                  </a:lnTo>
                  <a:lnTo>
                    <a:pt x="386435" y="129946"/>
                  </a:lnTo>
                  <a:lnTo>
                    <a:pt x="394182" y="151828"/>
                  </a:lnTo>
                  <a:lnTo>
                    <a:pt x="406361" y="171246"/>
                  </a:lnTo>
                  <a:lnTo>
                    <a:pt x="422363" y="187579"/>
                  </a:lnTo>
                  <a:lnTo>
                    <a:pt x="410591" y="192049"/>
                  </a:lnTo>
                  <a:lnTo>
                    <a:pt x="361873" y="224739"/>
                  </a:lnTo>
                  <a:lnTo>
                    <a:pt x="339661" y="261835"/>
                  </a:lnTo>
                  <a:lnTo>
                    <a:pt x="336092" y="289839"/>
                  </a:lnTo>
                  <a:lnTo>
                    <a:pt x="336613" y="296494"/>
                  </a:lnTo>
                  <a:lnTo>
                    <a:pt x="371779" y="314833"/>
                  </a:lnTo>
                  <a:lnTo>
                    <a:pt x="448691" y="322922"/>
                  </a:lnTo>
                  <a:lnTo>
                    <a:pt x="491540" y="324015"/>
                  </a:lnTo>
                  <a:lnTo>
                    <a:pt x="534504" y="322922"/>
                  </a:lnTo>
                  <a:lnTo>
                    <a:pt x="574763" y="319773"/>
                  </a:lnTo>
                  <a:lnTo>
                    <a:pt x="644194" y="308152"/>
                  </a:lnTo>
                  <a:lnTo>
                    <a:pt x="646544" y="296443"/>
                  </a:lnTo>
                  <a:lnTo>
                    <a:pt x="647014" y="289814"/>
                  </a:lnTo>
                  <a:close/>
                </a:path>
              </a:pathLst>
            </a:custGeom>
            <a:solidFill>
              <a:srgbClr val="287777"/>
            </a:solidFill>
          </p:spPr>
          <p:txBody>
            <a:bodyPr wrap="square" lIns="0" tIns="0" rIns="0" bIns="0" rtlCol="0"/>
            <a:lstStyle/>
            <a:p>
              <a:endParaRPr/>
            </a:p>
          </p:txBody>
        </p:sp>
        <p:sp>
          <p:nvSpPr>
            <p:cNvPr id="4" name="object 4"/>
            <p:cNvSpPr/>
            <p:nvPr/>
          </p:nvSpPr>
          <p:spPr>
            <a:xfrm>
              <a:off x="361386" y="2028024"/>
              <a:ext cx="330835" cy="344805"/>
            </a:xfrm>
            <a:custGeom>
              <a:avLst/>
              <a:gdLst/>
              <a:ahLst/>
              <a:cxnLst/>
              <a:rect l="l" t="t" r="r" b="b"/>
              <a:pathLst>
                <a:path w="330834" h="344805">
                  <a:moveTo>
                    <a:pt x="165259" y="344422"/>
                  </a:moveTo>
                  <a:lnTo>
                    <a:pt x="119702" y="343267"/>
                  </a:lnTo>
                  <a:lnTo>
                    <a:pt x="77000" y="339944"/>
                  </a:lnTo>
                  <a:lnTo>
                    <a:pt x="37938" y="334663"/>
                  </a:lnTo>
                  <a:lnTo>
                    <a:pt x="1671" y="321671"/>
                  </a:lnTo>
                  <a:lnTo>
                    <a:pt x="0" y="308110"/>
                  </a:lnTo>
                  <a:lnTo>
                    <a:pt x="10" y="300451"/>
                  </a:lnTo>
                  <a:lnTo>
                    <a:pt x="13084" y="257682"/>
                  </a:lnTo>
                  <a:lnTo>
                    <a:pt x="46314" y="222415"/>
                  </a:lnTo>
                  <a:lnTo>
                    <a:pt x="91705" y="199394"/>
                  </a:lnTo>
                  <a:lnTo>
                    <a:pt x="74697" y="182028"/>
                  </a:lnTo>
                  <a:lnTo>
                    <a:pt x="61753" y="161398"/>
                  </a:lnTo>
                  <a:lnTo>
                    <a:pt x="53515" y="138130"/>
                  </a:lnTo>
                  <a:lnTo>
                    <a:pt x="50626" y="112850"/>
                  </a:lnTo>
                  <a:lnTo>
                    <a:pt x="59634" y="68925"/>
                  </a:lnTo>
                  <a:lnTo>
                    <a:pt x="84199" y="33054"/>
                  </a:lnTo>
                  <a:lnTo>
                    <a:pt x="120636" y="8868"/>
                  </a:lnTo>
                  <a:lnTo>
                    <a:pt x="165259" y="0"/>
                  </a:lnTo>
                  <a:lnTo>
                    <a:pt x="209873" y="8868"/>
                  </a:lnTo>
                  <a:lnTo>
                    <a:pt x="246306" y="33054"/>
                  </a:lnTo>
                  <a:lnTo>
                    <a:pt x="270869" y="68925"/>
                  </a:lnTo>
                  <a:lnTo>
                    <a:pt x="279876" y="112850"/>
                  </a:lnTo>
                  <a:lnTo>
                    <a:pt x="276989" y="138130"/>
                  </a:lnTo>
                  <a:lnTo>
                    <a:pt x="268754" y="161397"/>
                  </a:lnTo>
                  <a:lnTo>
                    <a:pt x="255812" y="182025"/>
                  </a:lnTo>
                  <a:lnTo>
                    <a:pt x="238805" y="199387"/>
                  </a:lnTo>
                  <a:lnTo>
                    <a:pt x="251317" y="204135"/>
                  </a:lnTo>
                  <a:lnTo>
                    <a:pt x="303123" y="238902"/>
                  </a:lnTo>
                  <a:lnTo>
                    <a:pt x="326732" y="278337"/>
                  </a:lnTo>
                  <a:lnTo>
                    <a:pt x="330524" y="308075"/>
                  </a:lnTo>
                  <a:lnTo>
                    <a:pt x="330022" y="315114"/>
                  </a:lnTo>
                  <a:lnTo>
                    <a:pt x="292847" y="334618"/>
                  </a:lnTo>
                  <a:lnTo>
                    <a:pt x="253715" y="339921"/>
                  </a:lnTo>
                  <a:lnTo>
                    <a:pt x="210921" y="343261"/>
                  </a:lnTo>
                  <a:lnTo>
                    <a:pt x="165259" y="344422"/>
                  </a:lnTo>
                  <a:close/>
                </a:path>
              </a:pathLst>
            </a:custGeom>
            <a:solidFill>
              <a:srgbClr val="40BEBC"/>
            </a:solidFill>
          </p:spPr>
          <p:txBody>
            <a:bodyPr wrap="square" lIns="0" tIns="0" rIns="0" bIns="0" rtlCol="0"/>
            <a:lstStyle/>
            <a:p>
              <a:endParaRPr/>
            </a:p>
          </p:txBody>
        </p:sp>
      </p:grpSp>
      <p:grpSp>
        <p:nvGrpSpPr>
          <p:cNvPr id="5" name="object 5"/>
          <p:cNvGrpSpPr/>
          <p:nvPr/>
        </p:nvGrpSpPr>
        <p:grpSpPr>
          <a:xfrm>
            <a:off x="231584" y="2440976"/>
            <a:ext cx="581660" cy="581660"/>
            <a:chOff x="234345" y="2549278"/>
            <a:chExt cx="581660" cy="581660"/>
          </a:xfrm>
        </p:grpSpPr>
        <p:sp>
          <p:nvSpPr>
            <p:cNvPr id="6" name="object 6"/>
            <p:cNvSpPr/>
            <p:nvPr/>
          </p:nvSpPr>
          <p:spPr>
            <a:xfrm>
              <a:off x="234345" y="2549278"/>
              <a:ext cx="581660" cy="581660"/>
            </a:xfrm>
            <a:custGeom>
              <a:avLst/>
              <a:gdLst/>
              <a:ahLst/>
              <a:cxnLst/>
              <a:rect l="l" t="t" r="r" b="b"/>
              <a:pathLst>
                <a:path w="581660" h="581660">
                  <a:moveTo>
                    <a:pt x="290541" y="581083"/>
                  </a:moveTo>
                  <a:lnTo>
                    <a:pt x="243415" y="577280"/>
                  </a:lnTo>
                  <a:lnTo>
                    <a:pt x="198710" y="566270"/>
                  </a:lnTo>
                  <a:lnTo>
                    <a:pt x="157023" y="548652"/>
                  </a:lnTo>
                  <a:lnTo>
                    <a:pt x="118954" y="525024"/>
                  </a:lnTo>
                  <a:lnTo>
                    <a:pt x="85100" y="495983"/>
                  </a:lnTo>
                  <a:lnTo>
                    <a:pt x="56059" y="462129"/>
                  </a:lnTo>
                  <a:lnTo>
                    <a:pt x="32430" y="424059"/>
                  </a:lnTo>
                  <a:lnTo>
                    <a:pt x="14812" y="382373"/>
                  </a:lnTo>
                  <a:lnTo>
                    <a:pt x="3802" y="337667"/>
                  </a:lnTo>
                  <a:lnTo>
                    <a:pt x="0" y="290541"/>
                  </a:lnTo>
                  <a:lnTo>
                    <a:pt x="3802" y="243415"/>
                  </a:lnTo>
                  <a:lnTo>
                    <a:pt x="14812" y="198710"/>
                  </a:lnTo>
                  <a:lnTo>
                    <a:pt x="32430" y="157023"/>
                  </a:lnTo>
                  <a:lnTo>
                    <a:pt x="56059" y="118954"/>
                  </a:lnTo>
                  <a:lnTo>
                    <a:pt x="85100" y="85100"/>
                  </a:lnTo>
                  <a:lnTo>
                    <a:pt x="118954" y="56059"/>
                  </a:lnTo>
                  <a:lnTo>
                    <a:pt x="157023" y="32430"/>
                  </a:lnTo>
                  <a:lnTo>
                    <a:pt x="198710" y="14812"/>
                  </a:lnTo>
                  <a:lnTo>
                    <a:pt x="243415" y="3802"/>
                  </a:lnTo>
                  <a:lnTo>
                    <a:pt x="290541" y="0"/>
                  </a:lnTo>
                  <a:lnTo>
                    <a:pt x="337667" y="3802"/>
                  </a:lnTo>
                  <a:lnTo>
                    <a:pt x="382373" y="14812"/>
                  </a:lnTo>
                  <a:lnTo>
                    <a:pt x="424059" y="32430"/>
                  </a:lnTo>
                  <a:lnTo>
                    <a:pt x="462129" y="56059"/>
                  </a:lnTo>
                  <a:lnTo>
                    <a:pt x="495983" y="85100"/>
                  </a:lnTo>
                  <a:lnTo>
                    <a:pt x="525024" y="118954"/>
                  </a:lnTo>
                  <a:lnTo>
                    <a:pt x="548652" y="157023"/>
                  </a:lnTo>
                  <a:lnTo>
                    <a:pt x="566270" y="198710"/>
                  </a:lnTo>
                  <a:lnTo>
                    <a:pt x="577280" y="243415"/>
                  </a:lnTo>
                  <a:lnTo>
                    <a:pt x="581083" y="290541"/>
                  </a:lnTo>
                  <a:lnTo>
                    <a:pt x="577280" y="337667"/>
                  </a:lnTo>
                  <a:lnTo>
                    <a:pt x="566270" y="382373"/>
                  </a:lnTo>
                  <a:lnTo>
                    <a:pt x="548652" y="424059"/>
                  </a:lnTo>
                  <a:lnTo>
                    <a:pt x="525024" y="462129"/>
                  </a:lnTo>
                  <a:lnTo>
                    <a:pt x="495983" y="495983"/>
                  </a:lnTo>
                  <a:lnTo>
                    <a:pt x="462129" y="525024"/>
                  </a:lnTo>
                  <a:lnTo>
                    <a:pt x="424059" y="548652"/>
                  </a:lnTo>
                  <a:lnTo>
                    <a:pt x="382373" y="566270"/>
                  </a:lnTo>
                  <a:lnTo>
                    <a:pt x="337667" y="577280"/>
                  </a:lnTo>
                  <a:lnTo>
                    <a:pt x="290541" y="581083"/>
                  </a:lnTo>
                  <a:close/>
                </a:path>
              </a:pathLst>
            </a:custGeom>
            <a:solidFill>
              <a:srgbClr val="F26756"/>
            </a:solidFill>
          </p:spPr>
          <p:txBody>
            <a:bodyPr wrap="square" lIns="0" tIns="0" rIns="0" bIns="0" rtlCol="0"/>
            <a:lstStyle/>
            <a:p>
              <a:endParaRPr/>
            </a:p>
          </p:txBody>
        </p:sp>
        <p:sp>
          <p:nvSpPr>
            <p:cNvPr id="7" name="object 7"/>
            <p:cNvSpPr/>
            <p:nvPr/>
          </p:nvSpPr>
          <p:spPr>
            <a:xfrm>
              <a:off x="289577" y="2604510"/>
              <a:ext cx="471170" cy="471170"/>
            </a:xfrm>
            <a:custGeom>
              <a:avLst/>
              <a:gdLst/>
              <a:ahLst/>
              <a:cxnLst/>
              <a:rect l="l" t="t" r="r" b="b"/>
              <a:pathLst>
                <a:path w="471170" h="471169">
                  <a:moveTo>
                    <a:pt x="235309" y="470618"/>
                  </a:moveTo>
                  <a:lnTo>
                    <a:pt x="187882" y="465838"/>
                  </a:lnTo>
                  <a:lnTo>
                    <a:pt x="143711" y="452128"/>
                  </a:lnTo>
                  <a:lnTo>
                    <a:pt x="103740" y="430434"/>
                  </a:lnTo>
                  <a:lnTo>
                    <a:pt x="68916" y="401702"/>
                  </a:lnTo>
                  <a:lnTo>
                    <a:pt x="40184" y="366877"/>
                  </a:lnTo>
                  <a:lnTo>
                    <a:pt x="18490" y="326907"/>
                  </a:lnTo>
                  <a:lnTo>
                    <a:pt x="4780" y="282735"/>
                  </a:lnTo>
                  <a:lnTo>
                    <a:pt x="0" y="235309"/>
                  </a:lnTo>
                  <a:lnTo>
                    <a:pt x="4780" y="187882"/>
                  </a:lnTo>
                  <a:lnTo>
                    <a:pt x="18490" y="143711"/>
                  </a:lnTo>
                  <a:lnTo>
                    <a:pt x="40184" y="103740"/>
                  </a:lnTo>
                  <a:lnTo>
                    <a:pt x="68916" y="68916"/>
                  </a:lnTo>
                  <a:lnTo>
                    <a:pt x="103740" y="40184"/>
                  </a:lnTo>
                  <a:lnTo>
                    <a:pt x="143711" y="18490"/>
                  </a:lnTo>
                  <a:lnTo>
                    <a:pt x="187882" y="4780"/>
                  </a:lnTo>
                  <a:lnTo>
                    <a:pt x="235309" y="0"/>
                  </a:lnTo>
                  <a:lnTo>
                    <a:pt x="282735" y="4780"/>
                  </a:lnTo>
                  <a:lnTo>
                    <a:pt x="326907" y="18490"/>
                  </a:lnTo>
                  <a:lnTo>
                    <a:pt x="366877" y="40184"/>
                  </a:lnTo>
                  <a:lnTo>
                    <a:pt x="401702" y="68916"/>
                  </a:lnTo>
                  <a:lnTo>
                    <a:pt x="430434" y="103740"/>
                  </a:lnTo>
                  <a:lnTo>
                    <a:pt x="452128" y="143711"/>
                  </a:lnTo>
                  <a:lnTo>
                    <a:pt x="465838" y="187882"/>
                  </a:lnTo>
                  <a:lnTo>
                    <a:pt x="470618" y="235309"/>
                  </a:lnTo>
                  <a:lnTo>
                    <a:pt x="465838" y="282735"/>
                  </a:lnTo>
                  <a:lnTo>
                    <a:pt x="452128" y="326907"/>
                  </a:lnTo>
                  <a:lnTo>
                    <a:pt x="430434" y="366877"/>
                  </a:lnTo>
                  <a:lnTo>
                    <a:pt x="401702" y="401702"/>
                  </a:lnTo>
                  <a:lnTo>
                    <a:pt x="366877" y="430434"/>
                  </a:lnTo>
                  <a:lnTo>
                    <a:pt x="326907" y="452128"/>
                  </a:lnTo>
                  <a:lnTo>
                    <a:pt x="282735" y="465838"/>
                  </a:lnTo>
                  <a:lnTo>
                    <a:pt x="235309" y="470618"/>
                  </a:lnTo>
                  <a:close/>
                </a:path>
              </a:pathLst>
            </a:custGeom>
            <a:solidFill>
              <a:srgbClr val="FEF1D0"/>
            </a:solidFill>
          </p:spPr>
          <p:txBody>
            <a:bodyPr wrap="square" lIns="0" tIns="0" rIns="0" bIns="0" rtlCol="0"/>
            <a:lstStyle/>
            <a:p>
              <a:endParaRPr/>
            </a:p>
          </p:txBody>
        </p:sp>
        <p:sp>
          <p:nvSpPr>
            <p:cNvPr id="8" name="object 8"/>
            <p:cNvSpPr/>
            <p:nvPr/>
          </p:nvSpPr>
          <p:spPr>
            <a:xfrm>
              <a:off x="316227" y="2631160"/>
              <a:ext cx="417830" cy="417830"/>
            </a:xfrm>
            <a:custGeom>
              <a:avLst/>
              <a:gdLst/>
              <a:ahLst/>
              <a:cxnLst/>
              <a:rect l="l" t="t" r="r" b="b"/>
              <a:pathLst>
                <a:path w="417830" h="417830">
                  <a:moveTo>
                    <a:pt x="208659" y="0"/>
                  </a:moveTo>
                  <a:lnTo>
                    <a:pt x="208659" y="33678"/>
                  </a:lnTo>
                </a:path>
                <a:path w="417830" h="417830">
                  <a:moveTo>
                    <a:pt x="208659" y="383640"/>
                  </a:moveTo>
                  <a:lnTo>
                    <a:pt x="208659" y="417318"/>
                  </a:lnTo>
                </a:path>
                <a:path w="417830" h="417830">
                  <a:moveTo>
                    <a:pt x="417318" y="208659"/>
                  </a:moveTo>
                  <a:lnTo>
                    <a:pt x="383640" y="208659"/>
                  </a:lnTo>
                </a:path>
                <a:path w="417830" h="417830">
                  <a:moveTo>
                    <a:pt x="33678" y="208659"/>
                  </a:moveTo>
                  <a:lnTo>
                    <a:pt x="0" y="208659"/>
                  </a:lnTo>
                </a:path>
                <a:path w="417830" h="417830">
                  <a:moveTo>
                    <a:pt x="314995" y="29139"/>
                  </a:moveTo>
                  <a:lnTo>
                    <a:pt x="297833" y="58102"/>
                  </a:lnTo>
                </a:path>
                <a:path w="417830" h="417830">
                  <a:moveTo>
                    <a:pt x="119484" y="359216"/>
                  </a:moveTo>
                  <a:lnTo>
                    <a:pt x="102323" y="388209"/>
                  </a:lnTo>
                </a:path>
                <a:path w="417830" h="417830">
                  <a:moveTo>
                    <a:pt x="385778" y="98340"/>
                  </a:moveTo>
                  <a:lnTo>
                    <a:pt x="357195" y="116175"/>
                  </a:lnTo>
                </a:path>
                <a:path w="417830" h="417830">
                  <a:moveTo>
                    <a:pt x="60123" y="301172"/>
                  </a:moveTo>
                  <a:lnTo>
                    <a:pt x="31540" y="318978"/>
                  </a:lnTo>
                </a:path>
                <a:path w="417830" h="417830">
                  <a:moveTo>
                    <a:pt x="394007" y="304481"/>
                  </a:moveTo>
                  <a:lnTo>
                    <a:pt x="364107" y="289018"/>
                  </a:lnTo>
                </a:path>
                <a:path w="417830" h="417830">
                  <a:moveTo>
                    <a:pt x="53211" y="128299"/>
                  </a:moveTo>
                  <a:lnTo>
                    <a:pt x="23311" y="112837"/>
                  </a:lnTo>
                </a:path>
                <a:path w="417830" h="417830">
                  <a:moveTo>
                    <a:pt x="318304" y="386188"/>
                  </a:moveTo>
                  <a:lnTo>
                    <a:pt x="300616" y="357517"/>
                  </a:lnTo>
                </a:path>
                <a:path w="417830" h="417830">
                  <a:moveTo>
                    <a:pt x="116702" y="59801"/>
                  </a:moveTo>
                  <a:lnTo>
                    <a:pt x="99014" y="31130"/>
                  </a:lnTo>
                </a:path>
                <a:path w="417830" h="417830">
                  <a:moveTo>
                    <a:pt x="208659" y="78045"/>
                  </a:moveTo>
                  <a:lnTo>
                    <a:pt x="208659" y="183034"/>
                  </a:lnTo>
                </a:path>
                <a:path w="417830" h="417830">
                  <a:moveTo>
                    <a:pt x="197472" y="231677"/>
                  </a:moveTo>
                  <a:lnTo>
                    <a:pt x="99014" y="328437"/>
                  </a:lnTo>
                </a:path>
              </a:pathLst>
            </a:custGeom>
            <a:ln w="14642">
              <a:solidFill>
                <a:srgbClr val="24537C"/>
              </a:solidFill>
            </a:ln>
          </p:spPr>
          <p:txBody>
            <a:bodyPr wrap="square" lIns="0" tIns="0" rIns="0" bIns="0" rtlCol="0"/>
            <a:lstStyle/>
            <a:p>
              <a:endParaRPr/>
            </a:p>
          </p:txBody>
        </p:sp>
        <p:sp>
          <p:nvSpPr>
            <p:cNvPr id="9" name="object 9"/>
            <p:cNvSpPr/>
            <p:nvPr/>
          </p:nvSpPr>
          <p:spPr>
            <a:xfrm>
              <a:off x="499262" y="2814195"/>
              <a:ext cx="51435" cy="51435"/>
            </a:xfrm>
            <a:custGeom>
              <a:avLst/>
              <a:gdLst/>
              <a:ahLst/>
              <a:cxnLst/>
              <a:rect l="l" t="t" r="r" b="b"/>
              <a:pathLst>
                <a:path w="51434" h="51435">
                  <a:moveTo>
                    <a:pt x="51249" y="25624"/>
                  </a:moveTo>
                  <a:lnTo>
                    <a:pt x="49234" y="35596"/>
                  </a:lnTo>
                  <a:lnTo>
                    <a:pt x="43741" y="43741"/>
                  </a:lnTo>
                  <a:lnTo>
                    <a:pt x="35596" y="49234"/>
                  </a:lnTo>
                  <a:lnTo>
                    <a:pt x="25624" y="51249"/>
                  </a:lnTo>
                  <a:lnTo>
                    <a:pt x="15653" y="49234"/>
                  </a:lnTo>
                  <a:lnTo>
                    <a:pt x="7508" y="43741"/>
                  </a:lnTo>
                  <a:lnTo>
                    <a:pt x="2014" y="35596"/>
                  </a:lnTo>
                  <a:lnTo>
                    <a:pt x="0" y="25624"/>
                  </a:lnTo>
                  <a:lnTo>
                    <a:pt x="2014" y="15653"/>
                  </a:lnTo>
                  <a:lnTo>
                    <a:pt x="7508" y="7508"/>
                  </a:lnTo>
                  <a:lnTo>
                    <a:pt x="15653" y="2014"/>
                  </a:lnTo>
                  <a:lnTo>
                    <a:pt x="25624" y="0"/>
                  </a:lnTo>
                  <a:lnTo>
                    <a:pt x="35596" y="2014"/>
                  </a:lnTo>
                  <a:lnTo>
                    <a:pt x="43741" y="7508"/>
                  </a:lnTo>
                  <a:lnTo>
                    <a:pt x="49234" y="15653"/>
                  </a:lnTo>
                  <a:lnTo>
                    <a:pt x="51249" y="25624"/>
                  </a:lnTo>
                  <a:close/>
                </a:path>
              </a:pathLst>
            </a:custGeom>
            <a:ln w="14642">
              <a:solidFill>
                <a:srgbClr val="D6282E"/>
              </a:solidFill>
            </a:ln>
          </p:spPr>
          <p:txBody>
            <a:bodyPr wrap="square" lIns="0" tIns="0" rIns="0" bIns="0" rtlCol="0"/>
            <a:lstStyle/>
            <a:p>
              <a:endParaRPr/>
            </a:p>
          </p:txBody>
        </p:sp>
      </p:grpSp>
      <p:grpSp>
        <p:nvGrpSpPr>
          <p:cNvPr id="10" name="object 10"/>
          <p:cNvGrpSpPr/>
          <p:nvPr/>
        </p:nvGrpSpPr>
        <p:grpSpPr>
          <a:xfrm>
            <a:off x="202712" y="3262091"/>
            <a:ext cx="668020" cy="571500"/>
            <a:chOff x="202712" y="3262091"/>
            <a:chExt cx="668020" cy="571500"/>
          </a:xfrm>
        </p:grpSpPr>
        <p:sp>
          <p:nvSpPr>
            <p:cNvPr id="11" name="object 11"/>
            <p:cNvSpPr/>
            <p:nvPr/>
          </p:nvSpPr>
          <p:spPr>
            <a:xfrm>
              <a:off x="202712" y="3262091"/>
              <a:ext cx="574040" cy="571500"/>
            </a:xfrm>
            <a:custGeom>
              <a:avLst/>
              <a:gdLst/>
              <a:ahLst/>
              <a:cxnLst/>
              <a:rect l="l" t="t" r="r" b="b"/>
              <a:pathLst>
                <a:path w="574040" h="571500">
                  <a:moveTo>
                    <a:pt x="286952" y="571334"/>
                  </a:moveTo>
                  <a:lnTo>
                    <a:pt x="240407" y="567596"/>
                  </a:lnTo>
                  <a:lnTo>
                    <a:pt x="196253" y="556771"/>
                  </a:lnTo>
                  <a:lnTo>
                    <a:pt x="155081" y="539450"/>
                  </a:lnTo>
                  <a:lnTo>
                    <a:pt x="117482" y="516219"/>
                  </a:lnTo>
                  <a:lnTo>
                    <a:pt x="84046" y="487667"/>
                  </a:lnTo>
                  <a:lnTo>
                    <a:pt x="55365" y="454381"/>
                  </a:lnTo>
                  <a:lnTo>
                    <a:pt x="32029" y="416950"/>
                  </a:lnTo>
                  <a:lnTo>
                    <a:pt x="14629" y="375962"/>
                  </a:lnTo>
                  <a:lnTo>
                    <a:pt x="3755" y="332004"/>
                  </a:lnTo>
                  <a:lnTo>
                    <a:pt x="0" y="285665"/>
                  </a:lnTo>
                  <a:lnTo>
                    <a:pt x="3755" y="239327"/>
                  </a:lnTo>
                  <a:lnTo>
                    <a:pt x="14629" y="195371"/>
                  </a:lnTo>
                  <a:lnTo>
                    <a:pt x="32029" y="154383"/>
                  </a:lnTo>
                  <a:lnTo>
                    <a:pt x="55365" y="116952"/>
                  </a:lnTo>
                  <a:lnTo>
                    <a:pt x="84046" y="83667"/>
                  </a:lnTo>
                  <a:lnTo>
                    <a:pt x="117482" y="55115"/>
                  </a:lnTo>
                  <a:lnTo>
                    <a:pt x="155081" y="31884"/>
                  </a:lnTo>
                  <a:lnTo>
                    <a:pt x="196253" y="14562"/>
                  </a:lnTo>
                  <a:lnTo>
                    <a:pt x="240407" y="3738"/>
                  </a:lnTo>
                  <a:lnTo>
                    <a:pt x="286952" y="0"/>
                  </a:lnTo>
                  <a:lnTo>
                    <a:pt x="333498" y="3738"/>
                  </a:lnTo>
                  <a:lnTo>
                    <a:pt x="377653" y="14562"/>
                  </a:lnTo>
                  <a:lnTo>
                    <a:pt x="418825" y="31884"/>
                  </a:lnTo>
                  <a:lnTo>
                    <a:pt x="456425" y="55115"/>
                  </a:lnTo>
                  <a:lnTo>
                    <a:pt x="489860" y="83667"/>
                  </a:lnTo>
                  <a:lnTo>
                    <a:pt x="518540" y="116952"/>
                  </a:lnTo>
                  <a:lnTo>
                    <a:pt x="541876" y="154383"/>
                  </a:lnTo>
                  <a:lnTo>
                    <a:pt x="559275" y="195371"/>
                  </a:lnTo>
                  <a:lnTo>
                    <a:pt x="570148" y="239327"/>
                  </a:lnTo>
                  <a:lnTo>
                    <a:pt x="573904" y="285665"/>
                  </a:lnTo>
                  <a:lnTo>
                    <a:pt x="570148" y="332004"/>
                  </a:lnTo>
                  <a:lnTo>
                    <a:pt x="559275" y="375962"/>
                  </a:lnTo>
                  <a:lnTo>
                    <a:pt x="541876" y="416950"/>
                  </a:lnTo>
                  <a:lnTo>
                    <a:pt x="518540" y="454381"/>
                  </a:lnTo>
                  <a:lnTo>
                    <a:pt x="489860" y="487667"/>
                  </a:lnTo>
                  <a:lnTo>
                    <a:pt x="456425" y="516219"/>
                  </a:lnTo>
                  <a:lnTo>
                    <a:pt x="418825" y="539450"/>
                  </a:lnTo>
                  <a:lnTo>
                    <a:pt x="377653" y="556771"/>
                  </a:lnTo>
                  <a:lnTo>
                    <a:pt x="333498" y="567596"/>
                  </a:lnTo>
                  <a:lnTo>
                    <a:pt x="286952" y="571334"/>
                  </a:lnTo>
                  <a:close/>
                </a:path>
              </a:pathLst>
            </a:custGeom>
            <a:solidFill>
              <a:srgbClr val="ECF4DF"/>
            </a:solidFill>
          </p:spPr>
          <p:txBody>
            <a:bodyPr wrap="square" lIns="0" tIns="0" rIns="0" bIns="0" rtlCol="0"/>
            <a:lstStyle/>
            <a:p>
              <a:endParaRPr/>
            </a:p>
          </p:txBody>
        </p:sp>
        <p:sp>
          <p:nvSpPr>
            <p:cNvPr id="12" name="object 12"/>
            <p:cNvSpPr/>
            <p:nvPr/>
          </p:nvSpPr>
          <p:spPr>
            <a:xfrm>
              <a:off x="202704" y="3262096"/>
              <a:ext cx="574040" cy="571500"/>
            </a:xfrm>
            <a:custGeom>
              <a:avLst/>
              <a:gdLst/>
              <a:ahLst/>
              <a:cxnLst/>
              <a:rect l="l" t="t" r="r" b="b"/>
              <a:pathLst>
                <a:path w="574040" h="571500">
                  <a:moveTo>
                    <a:pt x="459117" y="285673"/>
                  </a:moveTo>
                  <a:lnTo>
                    <a:pt x="452970" y="240106"/>
                  </a:lnTo>
                  <a:lnTo>
                    <a:pt x="435622" y="199161"/>
                  </a:lnTo>
                  <a:lnTo>
                    <a:pt x="414070" y="171399"/>
                  </a:lnTo>
                  <a:lnTo>
                    <a:pt x="408698" y="164477"/>
                  </a:lnTo>
                  <a:lnTo>
                    <a:pt x="401739" y="159131"/>
                  </a:lnTo>
                  <a:lnTo>
                    <a:pt x="401739" y="285673"/>
                  </a:lnTo>
                  <a:lnTo>
                    <a:pt x="392696" y="330098"/>
                  </a:lnTo>
                  <a:lnTo>
                    <a:pt x="368071" y="366433"/>
                  </a:lnTo>
                  <a:lnTo>
                    <a:pt x="331584" y="390944"/>
                  </a:lnTo>
                  <a:lnTo>
                    <a:pt x="286956" y="399935"/>
                  </a:lnTo>
                  <a:lnTo>
                    <a:pt x="242316" y="390944"/>
                  </a:lnTo>
                  <a:lnTo>
                    <a:pt x="205828" y="366433"/>
                  </a:lnTo>
                  <a:lnTo>
                    <a:pt x="181203" y="330098"/>
                  </a:lnTo>
                  <a:lnTo>
                    <a:pt x="172173" y="285673"/>
                  </a:lnTo>
                  <a:lnTo>
                    <a:pt x="181203" y="241236"/>
                  </a:lnTo>
                  <a:lnTo>
                    <a:pt x="205828" y="204901"/>
                  </a:lnTo>
                  <a:lnTo>
                    <a:pt x="242316" y="180390"/>
                  </a:lnTo>
                  <a:lnTo>
                    <a:pt x="286956" y="171399"/>
                  </a:lnTo>
                  <a:lnTo>
                    <a:pt x="331584" y="180390"/>
                  </a:lnTo>
                  <a:lnTo>
                    <a:pt x="368071" y="204901"/>
                  </a:lnTo>
                  <a:lnTo>
                    <a:pt x="392696" y="241236"/>
                  </a:lnTo>
                  <a:lnTo>
                    <a:pt x="401739" y="285673"/>
                  </a:lnTo>
                  <a:lnTo>
                    <a:pt x="401739" y="159131"/>
                  </a:lnTo>
                  <a:lnTo>
                    <a:pt x="373849" y="137668"/>
                  </a:lnTo>
                  <a:lnTo>
                    <a:pt x="332727" y="120396"/>
                  </a:lnTo>
                  <a:lnTo>
                    <a:pt x="286956" y="114274"/>
                  </a:lnTo>
                  <a:lnTo>
                    <a:pt x="241185" y="120396"/>
                  </a:lnTo>
                  <a:lnTo>
                    <a:pt x="200063" y="137668"/>
                  </a:lnTo>
                  <a:lnTo>
                    <a:pt x="165214" y="164477"/>
                  </a:lnTo>
                  <a:lnTo>
                    <a:pt x="138290" y="199161"/>
                  </a:lnTo>
                  <a:lnTo>
                    <a:pt x="120929" y="240106"/>
                  </a:lnTo>
                  <a:lnTo>
                    <a:pt x="114782" y="285673"/>
                  </a:lnTo>
                  <a:lnTo>
                    <a:pt x="120929" y="331228"/>
                  </a:lnTo>
                  <a:lnTo>
                    <a:pt x="138290" y="372173"/>
                  </a:lnTo>
                  <a:lnTo>
                    <a:pt x="165214" y="406869"/>
                  </a:lnTo>
                  <a:lnTo>
                    <a:pt x="200063" y="433666"/>
                  </a:lnTo>
                  <a:lnTo>
                    <a:pt x="241185" y="450951"/>
                  </a:lnTo>
                  <a:lnTo>
                    <a:pt x="286956" y="457073"/>
                  </a:lnTo>
                  <a:lnTo>
                    <a:pt x="332727" y="450951"/>
                  </a:lnTo>
                  <a:lnTo>
                    <a:pt x="373849" y="433666"/>
                  </a:lnTo>
                  <a:lnTo>
                    <a:pt x="408698" y="406869"/>
                  </a:lnTo>
                  <a:lnTo>
                    <a:pt x="414070" y="399935"/>
                  </a:lnTo>
                  <a:lnTo>
                    <a:pt x="435622" y="372173"/>
                  </a:lnTo>
                  <a:lnTo>
                    <a:pt x="452970" y="331228"/>
                  </a:lnTo>
                  <a:lnTo>
                    <a:pt x="459117" y="285673"/>
                  </a:lnTo>
                  <a:close/>
                </a:path>
                <a:path w="574040" h="571500">
                  <a:moveTo>
                    <a:pt x="573900" y="285661"/>
                  </a:moveTo>
                  <a:lnTo>
                    <a:pt x="570153" y="239331"/>
                  </a:lnTo>
                  <a:lnTo>
                    <a:pt x="559282" y="195376"/>
                  </a:lnTo>
                  <a:lnTo>
                    <a:pt x="541883" y="154381"/>
                  </a:lnTo>
                  <a:lnTo>
                    <a:pt x="518541" y="116954"/>
                  </a:lnTo>
                  <a:lnTo>
                    <a:pt x="516509" y="114604"/>
                  </a:lnTo>
                  <a:lnTo>
                    <a:pt x="516509" y="285661"/>
                  </a:lnTo>
                  <a:lnTo>
                    <a:pt x="511848" y="331660"/>
                  </a:lnTo>
                  <a:lnTo>
                    <a:pt x="498449" y="374535"/>
                  </a:lnTo>
                  <a:lnTo>
                    <a:pt x="477253" y="413346"/>
                  </a:lnTo>
                  <a:lnTo>
                    <a:pt x="449199" y="447179"/>
                  </a:lnTo>
                  <a:lnTo>
                    <a:pt x="415213" y="475119"/>
                  </a:lnTo>
                  <a:lnTo>
                    <a:pt x="376224" y="496214"/>
                  </a:lnTo>
                  <a:lnTo>
                    <a:pt x="333159" y="509549"/>
                  </a:lnTo>
                  <a:lnTo>
                    <a:pt x="286956" y="514197"/>
                  </a:lnTo>
                  <a:lnTo>
                    <a:pt x="240753" y="509549"/>
                  </a:lnTo>
                  <a:lnTo>
                    <a:pt x="197688" y="496214"/>
                  </a:lnTo>
                  <a:lnTo>
                    <a:pt x="158686" y="475119"/>
                  </a:lnTo>
                  <a:lnTo>
                    <a:pt x="124701" y="447179"/>
                  </a:lnTo>
                  <a:lnTo>
                    <a:pt x="96647" y="413346"/>
                  </a:lnTo>
                  <a:lnTo>
                    <a:pt x="75450" y="374535"/>
                  </a:lnTo>
                  <a:lnTo>
                    <a:pt x="62064" y="331660"/>
                  </a:lnTo>
                  <a:lnTo>
                    <a:pt x="57391" y="285661"/>
                  </a:lnTo>
                  <a:lnTo>
                    <a:pt x="62064" y="239674"/>
                  </a:lnTo>
                  <a:lnTo>
                    <a:pt x="75450" y="196799"/>
                  </a:lnTo>
                  <a:lnTo>
                    <a:pt x="96647" y="157988"/>
                  </a:lnTo>
                  <a:lnTo>
                    <a:pt x="124701" y="124155"/>
                  </a:lnTo>
                  <a:lnTo>
                    <a:pt x="158686" y="96215"/>
                  </a:lnTo>
                  <a:lnTo>
                    <a:pt x="197688" y="75120"/>
                  </a:lnTo>
                  <a:lnTo>
                    <a:pt x="240753" y="61785"/>
                  </a:lnTo>
                  <a:lnTo>
                    <a:pt x="286956" y="57137"/>
                  </a:lnTo>
                  <a:lnTo>
                    <a:pt x="333159" y="61785"/>
                  </a:lnTo>
                  <a:lnTo>
                    <a:pt x="376224" y="75120"/>
                  </a:lnTo>
                  <a:lnTo>
                    <a:pt x="415213" y="96215"/>
                  </a:lnTo>
                  <a:lnTo>
                    <a:pt x="449199" y="124155"/>
                  </a:lnTo>
                  <a:lnTo>
                    <a:pt x="477253" y="157988"/>
                  </a:lnTo>
                  <a:lnTo>
                    <a:pt x="498449" y="196799"/>
                  </a:lnTo>
                  <a:lnTo>
                    <a:pt x="511848" y="239674"/>
                  </a:lnTo>
                  <a:lnTo>
                    <a:pt x="516509" y="285661"/>
                  </a:lnTo>
                  <a:lnTo>
                    <a:pt x="516509" y="114604"/>
                  </a:lnTo>
                  <a:lnTo>
                    <a:pt x="489864" y="83667"/>
                  </a:lnTo>
                  <a:lnTo>
                    <a:pt x="458787" y="57137"/>
                  </a:lnTo>
                  <a:lnTo>
                    <a:pt x="456425" y="55118"/>
                  </a:lnTo>
                  <a:lnTo>
                    <a:pt x="418833" y="31889"/>
                  </a:lnTo>
                  <a:lnTo>
                    <a:pt x="377659" y="14566"/>
                  </a:lnTo>
                  <a:lnTo>
                    <a:pt x="333502" y="3733"/>
                  </a:lnTo>
                  <a:lnTo>
                    <a:pt x="286956" y="0"/>
                  </a:lnTo>
                  <a:lnTo>
                    <a:pt x="240411" y="3733"/>
                  </a:lnTo>
                  <a:lnTo>
                    <a:pt x="196253" y="14566"/>
                  </a:lnTo>
                  <a:lnTo>
                    <a:pt x="155079" y="31889"/>
                  </a:lnTo>
                  <a:lnTo>
                    <a:pt x="117487" y="55118"/>
                  </a:lnTo>
                  <a:lnTo>
                    <a:pt x="84048" y="83667"/>
                  </a:lnTo>
                  <a:lnTo>
                    <a:pt x="55372" y="116954"/>
                  </a:lnTo>
                  <a:lnTo>
                    <a:pt x="32029" y="154381"/>
                  </a:lnTo>
                  <a:lnTo>
                    <a:pt x="14630" y="195376"/>
                  </a:lnTo>
                  <a:lnTo>
                    <a:pt x="3759" y="239331"/>
                  </a:lnTo>
                  <a:lnTo>
                    <a:pt x="0" y="285661"/>
                  </a:lnTo>
                  <a:lnTo>
                    <a:pt x="3759" y="332003"/>
                  </a:lnTo>
                  <a:lnTo>
                    <a:pt x="14630" y="375958"/>
                  </a:lnTo>
                  <a:lnTo>
                    <a:pt x="32029" y="416953"/>
                  </a:lnTo>
                  <a:lnTo>
                    <a:pt x="55372" y="454380"/>
                  </a:lnTo>
                  <a:lnTo>
                    <a:pt x="84048" y="487667"/>
                  </a:lnTo>
                  <a:lnTo>
                    <a:pt x="117487" y="516216"/>
                  </a:lnTo>
                  <a:lnTo>
                    <a:pt x="155079" y="539445"/>
                  </a:lnTo>
                  <a:lnTo>
                    <a:pt x="196253" y="556768"/>
                  </a:lnTo>
                  <a:lnTo>
                    <a:pt x="240411" y="567601"/>
                  </a:lnTo>
                  <a:lnTo>
                    <a:pt x="286956" y="571334"/>
                  </a:lnTo>
                  <a:lnTo>
                    <a:pt x="333502" y="567601"/>
                  </a:lnTo>
                  <a:lnTo>
                    <a:pt x="377659" y="556768"/>
                  </a:lnTo>
                  <a:lnTo>
                    <a:pt x="418833" y="539445"/>
                  </a:lnTo>
                  <a:lnTo>
                    <a:pt x="456425" y="516216"/>
                  </a:lnTo>
                  <a:lnTo>
                    <a:pt x="458787" y="514197"/>
                  </a:lnTo>
                  <a:lnTo>
                    <a:pt x="489864" y="487667"/>
                  </a:lnTo>
                  <a:lnTo>
                    <a:pt x="518541" y="454380"/>
                  </a:lnTo>
                  <a:lnTo>
                    <a:pt x="541883" y="416953"/>
                  </a:lnTo>
                  <a:lnTo>
                    <a:pt x="559282" y="375958"/>
                  </a:lnTo>
                  <a:lnTo>
                    <a:pt x="570153" y="332003"/>
                  </a:lnTo>
                  <a:lnTo>
                    <a:pt x="573900" y="285661"/>
                  </a:lnTo>
                  <a:close/>
                </a:path>
              </a:pathLst>
            </a:custGeom>
            <a:solidFill>
              <a:srgbClr val="DD3C4E"/>
            </a:solidFill>
          </p:spPr>
          <p:txBody>
            <a:bodyPr wrap="square" lIns="0" tIns="0" rIns="0" bIns="0" rtlCol="0"/>
            <a:lstStyle/>
            <a:p>
              <a:endParaRPr/>
            </a:p>
          </p:txBody>
        </p:sp>
        <p:pic>
          <p:nvPicPr>
            <p:cNvPr id="13" name="object 13"/>
            <p:cNvPicPr/>
            <p:nvPr/>
          </p:nvPicPr>
          <p:blipFill>
            <a:blip r:embed="rId2" cstate="print"/>
            <a:stretch>
              <a:fillRect/>
            </a:stretch>
          </p:blipFill>
          <p:spPr>
            <a:xfrm>
              <a:off x="432272" y="3490627"/>
              <a:ext cx="114778" cy="114266"/>
            </a:xfrm>
            <a:prstGeom prst="rect">
              <a:avLst/>
            </a:prstGeom>
          </p:spPr>
        </p:pic>
        <p:pic>
          <p:nvPicPr>
            <p:cNvPr id="14" name="object 14"/>
            <p:cNvPicPr/>
            <p:nvPr/>
          </p:nvPicPr>
          <p:blipFill>
            <a:blip r:embed="rId3" cstate="print"/>
            <a:stretch>
              <a:fillRect/>
            </a:stretch>
          </p:blipFill>
          <p:spPr>
            <a:xfrm>
              <a:off x="660217" y="3294059"/>
              <a:ext cx="209922" cy="176382"/>
            </a:xfrm>
            <a:prstGeom prst="rect">
              <a:avLst/>
            </a:prstGeom>
          </p:spPr>
        </p:pic>
        <p:sp>
          <p:nvSpPr>
            <p:cNvPr id="15" name="object 15"/>
            <p:cNvSpPr/>
            <p:nvPr/>
          </p:nvSpPr>
          <p:spPr>
            <a:xfrm>
              <a:off x="476551" y="3348813"/>
              <a:ext cx="354330" cy="213360"/>
            </a:xfrm>
            <a:custGeom>
              <a:avLst/>
              <a:gdLst/>
              <a:ahLst/>
              <a:cxnLst/>
              <a:rect l="l" t="t" r="r" b="b"/>
              <a:pathLst>
                <a:path w="354330" h="213360">
                  <a:moveTo>
                    <a:pt x="15074" y="213009"/>
                  </a:moveTo>
                  <a:lnTo>
                    <a:pt x="13125" y="213009"/>
                  </a:lnTo>
                  <a:lnTo>
                    <a:pt x="9153" y="213009"/>
                  </a:lnTo>
                  <a:lnTo>
                    <a:pt x="5307" y="210963"/>
                  </a:lnTo>
                  <a:lnTo>
                    <a:pt x="3172" y="207300"/>
                  </a:lnTo>
                  <a:lnTo>
                    <a:pt x="0" y="201830"/>
                  </a:lnTo>
                  <a:lnTo>
                    <a:pt x="1882" y="194840"/>
                  </a:lnTo>
                  <a:lnTo>
                    <a:pt x="335374" y="3167"/>
                  </a:lnTo>
                  <a:lnTo>
                    <a:pt x="340849" y="0"/>
                  </a:lnTo>
                  <a:lnTo>
                    <a:pt x="347871" y="1880"/>
                  </a:lnTo>
                  <a:lnTo>
                    <a:pt x="354230" y="12820"/>
                  </a:lnTo>
                  <a:lnTo>
                    <a:pt x="352346" y="19801"/>
                  </a:lnTo>
                  <a:lnTo>
                    <a:pt x="18857" y="211489"/>
                  </a:lnTo>
                  <a:lnTo>
                    <a:pt x="17045" y="212517"/>
                  </a:lnTo>
                  <a:lnTo>
                    <a:pt x="15074" y="213009"/>
                  </a:lnTo>
                  <a:close/>
                </a:path>
              </a:pathLst>
            </a:custGeom>
            <a:solidFill>
              <a:srgbClr val="4F616B"/>
            </a:solidFill>
          </p:spPr>
          <p:txBody>
            <a:bodyPr wrap="square" lIns="0" tIns="0" rIns="0" bIns="0" rtlCol="0"/>
            <a:lstStyle/>
            <a:p>
              <a:endParaRPr/>
            </a:p>
          </p:txBody>
        </p:sp>
      </p:grpSp>
      <p:sp>
        <p:nvSpPr>
          <p:cNvPr id="16" name="object 16"/>
          <p:cNvSpPr/>
          <p:nvPr/>
        </p:nvSpPr>
        <p:spPr>
          <a:xfrm>
            <a:off x="275399" y="4007827"/>
            <a:ext cx="494030" cy="714375"/>
          </a:xfrm>
          <a:custGeom>
            <a:avLst/>
            <a:gdLst/>
            <a:ahLst/>
            <a:cxnLst/>
            <a:rect l="l" t="t" r="r" b="b"/>
            <a:pathLst>
              <a:path w="494030" h="714375">
                <a:moveTo>
                  <a:pt x="258559" y="74180"/>
                </a:moveTo>
                <a:lnTo>
                  <a:pt x="235089" y="74180"/>
                </a:lnTo>
                <a:lnTo>
                  <a:pt x="235089" y="97878"/>
                </a:lnTo>
                <a:lnTo>
                  <a:pt x="258559" y="97878"/>
                </a:lnTo>
                <a:lnTo>
                  <a:pt x="258559" y="74180"/>
                </a:lnTo>
                <a:close/>
              </a:path>
              <a:path w="494030" h="714375">
                <a:moveTo>
                  <a:pt x="493649" y="297383"/>
                </a:moveTo>
                <a:lnTo>
                  <a:pt x="492594" y="293954"/>
                </a:lnTo>
                <a:lnTo>
                  <a:pt x="490347" y="291452"/>
                </a:lnTo>
                <a:lnTo>
                  <a:pt x="488099" y="288861"/>
                </a:lnTo>
                <a:lnTo>
                  <a:pt x="484936" y="287426"/>
                </a:lnTo>
                <a:lnTo>
                  <a:pt x="468299" y="287426"/>
                </a:lnTo>
                <a:lnTo>
                  <a:pt x="468299" y="311124"/>
                </a:lnTo>
                <a:lnTo>
                  <a:pt x="459498" y="382206"/>
                </a:lnTo>
                <a:lnTo>
                  <a:pt x="433781" y="382206"/>
                </a:lnTo>
                <a:lnTo>
                  <a:pt x="433781" y="405904"/>
                </a:lnTo>
                <a:lnTo>
                  <a:pt x="400672" y="690232"/>
                </a:lnTo>
                <a:lnTo>
                  <a:pt x="92964" y="690232"/>
                </a:lnTo>
                <a:lnTo>
                  <a:pt x="59867" y="405904"/>
                </a:lnTo>
                <a:lnTo>
                  <a:pt x="433781" y="405904"/>
                </a:lnTo>
                <a:lnTo>
                  <a:pt x="433781" y="382206"/>
                </a:lnTo>
                <a:lnTo>
                  <a:pt x="34150" y="382206"/>
                </a:lnTo>
                <a:lnTo>
                  <a:pt x="25349" y="311124"/>
                </a:lnTo>
                <a:lnTo>
                  <a:pt x="468299" y="311124"/>
                </a:lnTo>
                <a:lnTo>
                  <a:pt x="468299" y="287426"/>
                </a:lnTo>
                <a:lnTo>
                  <a:pt x="441617" y="287426"/>
                </a:lnTo>
                <a:lnTo>
                  <a:pt x="468845" y="131152"/>
                </a:lnTo>
                <a:lnTo>
                  <a:pt x="469442" y="127723"/>
                </a:lnTo>
                <a:lnTo>
                  <a:pt x="469811" y="126199"/>
                </a:lnTo>
                <a:lnTo>
                  <a:pt x="469671" y="124536"/>
                </a:lnTo>
                <a:lnTo>
                  <a:pt x="469379" y="123012"/>
                </a:lnTo>
                <a:lnTo>
                  <a:pt x="466420" y="110934"/>
                </a:lnTo>
                <a:lnTo>
                  <a:pt x="458635" y="79273"/>
                </a:lnTo>
                <a:lnTo>
                  <a:pt x="454050" y="60579"/>
                </a:lnTo>
                <a:lnTo>
                  <a:pt x="449287" y="41236"/>
                </a:lnTo>
                <a:lnTo>
                  <a:pt x="444373" y="21221"/>
                </a:lnTo>
                <a:lnTo>
                  <a:pt x="444373" y="135318"/>
                </a:lnTo>
                <a:lnTo>
                  <a:pt x="417830" y="287426"/>
                </a:lnTo>
                <a:lnTo>
                  <a:pt x="393979" y="287426"/>
                </a:lnTo>
                <a:lnTo>
                  <a:pt x="421220" y="131152"/>
                </a:lnTo>
                <a:lnTo>
                  <a:pt x="444373" y="135318"/>
                </a:lnTo>
                <a:lnTo>
                  <a:pt x="444373" y="21221"/>
                </a:lnTo>
                <a:lnTo>
                  <a:pt x="442264" y="12636"/>
                </a:lnTo>
                <a:lnTo>
                  <a:pt x="442264" y="110934"/>
                </a:lnTo>
                <a:lnTo>
                  <a:pt x="398106" y="102997"/>
                </a:lnTo>
                <a:lnTo>
                  <a:pt x="398106" y="127127"/>
                </a:lnTo>
                <a:lnTo>
                  <a:pt x="370192" y="287426"/>
                </a:lnTo>
                <a:lnTo>
                  <a:pt x="346354" y="287426"/>
                </a:lnTo>
                <a:lnTo>
                  <a:pt x="352793" y="250596"/>
                </a:lnTo>
                <a:lnTo>
                  <a:pt x="375094" y="123012"/>
                </a:lnTo>
                <a:lnTo>
                  <a:pt x="398106" y="127127"/>
                </a:lnTo>
                <a:lnTo>
                  <a:pt x="398106" y="102997"/>
                </a:lnTo>
                <a:lnTo>
                  <a:pt x="385406" y="100698"/>
                </a:lnTo>
                <a:lnTo>
                  <a:pt x="399757" y="79273"/>
                </a:lnTo>
                <a:lnTo>
                  <a:pt x="436029" y="85661"/>
                </a:lnTo>
                <a:lnTo>
                  <a:pt x="442264" y="110934"/>
                </a:lnTo>
                <a:lnTo>
                  <a:pt x="442264" y="12636"/>
                </a:lnTo>
                <a:lnTo>
                  <a:pt x="441528" y="9626"/>
                </a:lnTo>
                <a:lnTo>
                  <a:pt x="440474" y="5092"/>
                </a:lnTo>
                <a:lnTo>
                  <a:pt x="436714" y="1574"/>
                </a:lnTo>
                <a:lnTo>
                  <a:pt x="432130" y="838"/>
                </a:lnTo>
                <a:lnTo>
                  <a:pt x="429882" y="419"/>
                </a:lnTo>
                <a:lnTo>
                  <a:pt x="429882" y="60579"/>
                </a:lnTo>
                <a:lnTo>
                  <a:pt x="414058" y="57708"/>
                </a:lnTo>
                <a:lnTo>
                  <a:pt x="425107" y="41236"/>
                </a:lnTo>
                <a:lnTo>
                  <a:pt x="429882" y="60579"/>
                </a:lnTo>
                <a:lnTo>
                  <a:pt x="429882" y="419"/>
                </a:lnTo>
                <a:lnTo>
                  <a:pt x="355841" y="102603"/>
                </a:lnTo>
                <a:lnTo>
                  <a:pt x="354101" y="107226"/>
                </a:lnTo>
                <a:lnTo>
                  <a:pt x="328980" y="250596"/>
                </a:lnTo>
                <a:lnTo>
                  <a:pt x="328980" y="192659"/>
                </a:lnTo>
                <a:lnTo>
                  <a:pt x="328980" y="168960"/>
                </a:lnTo>
                <a:lnTo>
                  <a:pt x="328980" y="145262"/>
                </a:lnTo>
                <a:lnTo>
                  <a:pt x="328980" y="126898"/>
                </a:lnTo>
                <a:lnTo>
                  <a:pt x="323710" y="121577"/>
                </a:lnTo>
                <a:lnTo>
                  <a:pt x="305498" y="121577"/>
                </a:lnTo>
                <a:lnTo>
                  <a:pt x="305498" y="145262"/>
                </a:lnTo>
                <a:lnTo>
                  <a:pt x="305498" y="168960"/>
                </a:lnTo>
                <a:lnTo>
                  <a:pt x="305498" y="192659"/>
                </a:lnTo>
                <a:lnTo>
                  <a:pt x="305498" y="287426"/>
                </a:lnTo>
                <a:lnTo>
                  <a:pt x="282028" y="287426"/>
                </a:lnTo>
                <a:lnTo>
                  <a:pt x="282028" y="192659"/>
                </a:lnTo>
                <a:lnTo>
                  <a:pt x="305498" y="192659"/>
                </a:lnTo>
                <a:lnTo>
                  <a:pt x="305498" y="168960"/>
                </a:lnTo>
                <a:lnTo>
                  <a:pt x="258559" y="168960"/>
                </a:lnTo>
                <a:lnTo>
                  <a:pt x="258559" y="192659"/>
                </a:lnTo>
                <a:lnTo>
                  <a:pt x="258559" y="287426"/>
                </a:lnTo>
                <a:lnTo>
                  <a:pt x="235089" y="287426"/>
                </a:lnTo>
                <a:lnTo>
                  <a:pt x="235089" y="192659"/>
                </a:lnTo>
                <a:lnTo>
                  <a:pt x="258559" y="192659"/>
                </a:lnTo>
                <a:lnTo>
                  <a:pt x="258559" y="168960"/>
                </a:lnTo>
                <a:lnTo>
                  <a:pt x="211607" y="168960"/>
                </a:lnTo>
                <a:lnTo>
                  <a:pt x="211607" y="192659"/>
                </a:lnTo>
                <a:lnTo>
                  <a:pt x="211607" y="287426"/>
                </a:lnTo>
                <a:lnTo>
                  <a:pt x="188137" y="287426"/>
                </a:lnTo>
                <a:lnTo>
                  <a:pt x="188137" y="267766"/>
                </a:lnTo>
                <a:lnTo>
                  <a:pt x="188137" y="258419"/>
                </a:lnTo>
                <a:lnTo>
                  <a:pt x="188137" y="192659"/>
                </a:lnTo>
                <a:lnTo>
                  <a:pt x="211607" y="192659"/>
                </a:lnTo>
                <a:lnTo>
                  <a:pt x="211607" y="168960"/>
                </a:lnTo>
                <a:lnTo>
                  <a:pt x="188137" y="168960"/>
                </a:lnTo>
                <a:lnTo>
                  <a:pt x="188137" y="145262"/>
                </a:lnTo>
                <a:lnTo>
                  <a:pt x="305498" y="145262"/>
                </a:lnTo>
                <a:lnTo>
                  <a:pt x="305498" y="121577"/>
                </a:lnTo>
                <a:lnTo>
                  <a:pt x="293395" y="121577"/>
                </a:lnTo>
                <a:lnTo>
                  <a:pt x="298462" y="113703"/>
                </a:lnTo>
                <a:lnTo>
                  <a:pt x="302272" y="105092"/>
                </a:lnTo>
                <a:lnTo>
                  <a:pt x="304673" y="95834"/>
                </a:lnTo>
                <a:lnTo>
                  <a:pt x="305498" y="86029"/>
                </a:lnTo>
                <a:lnTo>
                  <a:pt x="301929" y="65697"/>
                </a:lnTo>
                <a:lnTo>
                  <a:pt x="293268" y="50495"/>
                </a:lnTo>
                <a:lnTo>
                  <a:pt x="292074" y="48387"/>
                </a:lnTo>
                <a:lnTo>
                  <a:pt x="282028" y="39624"/>
                </a:lnTo>
                <a:lnTo>
                  <a:pt x="282028" y="86029"/>
                </a:lnTo>
                <a:lnTo>
                  <a:pt x="279260" y="99822"/>
                </a:lnTo>
                <a:lnTo>
                  <a:pt x="271703" y="111125"/>
                </a:lnTo>
                <a:lnTo>
                  <a:pt x="260502" y="118770"/>
                </a:lnTo>
                <a:lnTo>
                  <a:pt x="246824" y="121577"/>
                </a:lnTo>
                <a:lnTo>
                  <a:pt x="233133" y="118770"/>
                </a:lnTo>
                <a:lnTo>
                  <a:pt x="221945" y="111125"/>
                </a:lnTo>
                <a:lnTo>
                  <a:pt x="214388" y="99822"/>
                </a:lnTo>
                <a:lnTo>
                  <a:pt x="211607" y="86029"/>
                </a:lnTo>
                <a:lnTo>
                  <a:pt x="214388" y="72237"/>
                </a:lnTo>
                <a:lnTo>
                  <a:pt x="221945" y="60934"/>
                </a:lnTo>
                <a:lnTo>
                  <a:pt x="233133" y="53301"/>
                </a:lnTo>
                <a:lnTo>
                  <a:pt x="246824" y="50495"/>
                </a:lnTo>
                <a:lnTo>
                  <a:pt x="260502" y="53301"/>
                </a:lnTo>
                <a:lnTo>
                  <a:pt x="271703" y="60934"/>
                </a:lnTo>
                <a:lnTo>
                  <a:pt x="279260" y="72237"/>
                </a:lnTo>
                <a:lnTo>
                  <a:pt x="282028" y="86029"/>
                </a:lnTo>
                <a:lnTo>
                  <a:pt x="282028" y="39624"/>
                </a:lnTo>
                <a:lnTo>
                  <a:pt x="277190" y="35394"/>
                </a:lnTo>
                <a:lnTo>
                  <a:pt x="258559" y="28003"/>
                </a:lnTo>
                <a:lnTo>
                  <a:pt x="258559" y="3098"/>
                </a:lnTo>
                <a:lnTo>
                  <a:pt x="235089" y="3098"/>
                </a:lnTo>
                <a:lnTo>
                  <a:pt x="235089" y="28003"/>
                </a:lnTo>
                <a:lnTo>
                  <a:pt x="216458" y="35394"/>
                </a:lnTo>
                <a:lnTo>
                  <a:pt x="201574" y="48387"/>
                </a:lnTo>
                <a:lnTo>
                  <a:pt x="191706" y="65697"/>
                </a:lnTo>
                <a:lnTo>
                  <a:pt x="188137" y="86029"/>
                </a:lnTo>
                <a:lnTo>
                  <a:pt x="188976" y="95834"/>
                </a:lnTo>
                <a:lnTo>
                  <a:pt x="191376" y="105092"/>
                </a:lnTo>
                <a:lnTo>
                  <a:pt x="195186" y="113703"/>
                </a:lnTo>
                <a:lnTo>
                  <a:pt x="200240" y="121577"/>
                </a:lnTo>
                <a:lnTo>
                  <a:pt x="169938" y="121577"/>
                </a:lnTo>
                <a:lnTo>
                  <a:pt x="164668" y="126898"/>
                </a:lnTo>
                <a:lnTo>
                  <a:pt x="164668" y="258419"/>
                </a:lnTo>
                <a:lnTo>
                  <a:pt x="163525" y="251421"/>
                </a:lnTo>
                <a:lnTo>
                  <a:pt x="163385" y="250913"/>
                </a:lnTo>
                <a:lnTo>
                  <a:pt x="163156" y="250367"/>
                </a:lnTo>
                <a:lnTo>
                  <a:pt x="158026" y="221068"/>
                </a:lnTo>
                <a:lnTo>
                  <a:pt x="149872" y="174421"/>
                </a:lnTo>
                <a:lnTo>
                  <a:pt x="145923" y="151879"/>
                </a:lnTo>
                <a:lnTo>
                  <a:pt x="145923" y="287426"/>
                </a:lnTo>
                <a:lnTo>
                  <a:pt x="74307" y="287426"/>
                </a:lnTo>
                <a:lnTo>
                  <a:pt x="32270" y="46837"/>
                </a:lnTo>
                <a:lnTo>
                  <a:pt x="101638" y="34480"/>
                </a:lnTo>
                <a:lnTo>
                  <a:pt x="105752" y="57708"/>
                </a:lnTo>
                <a:lnTo>
                  <a:pt x="59499" y="65989"/>
                </a:lnTo>
                <a:lnTo>
                  <a:pt x="63627" y="89369"/>
                </a:lnTo>
                <a:lnTo>
                  <a:pt x="109740" y="81076"/>
                </a:lnTo>
                <a:lnTo>
                  <a:pt x="113830" y="104406"/>
                </a:lnTo>
                <a:lnTo>
                  <a:pt x="90716" y="108521"/>
                </a:lnTo>
                <a:lnTo>
                  <a:pt x="94843" y="131889"/>
                </a:lnTo>
                <a:lnTo>
                  <a:pt x="117957" y="127723"/>
                </a:lnTo>
                <a:lnTo>
                  <a:pt x="121945" y="151053"/>
                </a:lnTo>
                <a:lnTo>
                  <a:pt x="98971" y="155219"/>
                </a:lnTo>
                <a:lnTo>
                  <a:pt x="103047" y="178536"/>
                </a:lnTo>
                <a:lnTo>
                  <a:pt x="126072" y="174421"/>
                </a:lnTo>
                <a:lnTo>
                  <a:pt x="130149" y="197751"/>
                </a:lnTo>
                <a:lnTo>
                  <a:pt x="83934" y="206032"/>
                </a:lnTo>
                <a:lnTo>
                  <a:pt x="88011" y="229400"/>
                </a:lnTo>
                <a:lnTo>
                  <a:pt x="134277" y="221068"/>
                </a:lnTo>
                <a:lnTo>
                  <a:pt x="138264" y="244436"/>
                </a:lnTo>
                <a:lnTo>
                  <a:pt x="115252" y="248564"/>
                </a:lnTo>
                <a:lnTo>
                  <a:pt x="119380" y="271932"/>
                </a:lnTo>
                <a:lnTo>
                  <a:pt x="142481" y="267766"/>
                </a:lnTo>
                <a:lnTo>
                  <a:pt x="145923" y="287426"/>
                </a:lnTo>
                <a:lnTo>
                  <a:pt x="145923" y="151879"/>
                </a:lnTo>
                <a:lnTo>
                  <a:pt x="141693" y="127723"/>
                </a:lnTo>
                <a:lnTo>
                  <a:pt x="133540" y="81076"/>
                </a:lnTo>
                <a:lnTo>
                  <a:pt x="125387" y="34480"/>
                </a:lnTo>
                <a:lnTo>
                  <a:pt x="122631" y="18745"/>
                </a:lnTo>
                <a:lnTo>
                  <a:pt x="121615" y="12217"/>
                </a:lnTo>
                <a:lnTo>
                  <a:pt x="115481" y="7962"/>
                </a:lnTo>
                <a:lnTo>
                  <a:pt x="109156" y="9169"/>
                </a:lnTo>
                <a:lnTo>
                  <a:pt x="16675" y="25590"/>
                </a:lnTo>
                <a:lnTo>
                  <a:pt x="10210" y="26657"/>
                </a:lnTo>
                <a:lnTo>
                  <a:pt x="5994" y="32854"/>
                </a:lnTo>
                <a:lnTo>
                  <a:pt x="7188" y="39243"/>
                </a:lnTo>
                <a:lnTo>
                  <a:pt x="50469" y="287426"/>
                </a:lnTo>
                <a:lnTo>
                  <a:pt x="8699" y="287426"/>
                </a:lnTo>
                <a:lnTo>
                  <a:pt x="5537" y="288861"/>
                </a:lnTo>
                <a:lnTo>
                  <a:pt x="3289" y="291452"/>
                </a:lnTo>
                <a:lnTo>
                  <a:pt x="1054" y="293954"/>
                </a:lnTo>
                <a:lnTo>
                  <a:pt x="0" y="297383"/>
                </a:lnTo>
                <a:lnTo>
                  <a:pt x="495" y="300710"/>
                </a:lnTo>
                <a:lnTo>
                  <a:pt x="12230" y="395490"/>
                </a:lnTo>
                <a:lnTo>
                  <a:pt x="12915" y="401408"/>
                </a:lnTo>
                <a:lnTo>
                  <a:pt x="17970" y="405904"/>
                </a:lnTo>
                <a:lnTo>
                  <a:pt x="36169" y="405904"/>
                </a:lnTo>
                <a:lnTo>
                  <a:pt x="71602" y="709434"/>
                </a:lnTo>
                <a:lnTo>
                  <a:pt x="76504" y="713930"/>
                </a:lnTo>
                <a:lnTo>
                  <a:pt x="417131" y="713930"/>
                </a:lnTo>
                <a:lnTo>
                  <a:pt x="422046" y="709434"/>
                </a:lnTo>
                <a:lnTo>
                  <a:pt x="424281" y="690232"/>
                </a:lnTo>
                <a:lnTo>
                  <a:pt x="457479" y="405904"/>
                </a:lnTo>
                <a:lnTo>
                  <a:pt x="475678" y="405904"/>
                </a:lnTo>
                <a:lnTo>
                  <a:pt x="480720" y="401408"/>
                </a:lnTo>
                <a:lnTo>
                  <a:pt x="481406" y="395490"/>
                </a:lnTo>
                <a:lnTo>
                  <a:pt x="483057" y="382206"/>
                </a:lnTo>
                <a:lnTo>
                  <a:pt x="491858" y="311124"/>
                </a:lnTo>
                <a:lnTo>
                  <a:pt x="493141" y="300710"/>
                </a:lnTo>
                <a:lnTo>
                  <a:pt x="493649" y="297383"/>
                </a:lnTo>
                <a:close/>
              </a:path>
            </a:pathLst>
          </a:custGeom>
          <a:solidFill>
            <a:srgbClr val="0F0E0D"/>
          </a:solidFill>
        </p:spPr>
        <p:txBody>
          <a:bodyPr wrap="square" lIns="0" tIns="0" rIns="0" bIns="0" rtlCol="0"/>
          <a:lstStyle/>
          <a:p>
            <a:endParaRPr dirty="0"/>
          </a:p>
        </p:txBody>
      </p:sp>
      <p:sp>
        <p:nvSpPr>
          <p:cNvPr id="17" name="object 17"/>
          <p:cNvSpPr txBox="1"/>
          <p:nvPr/>
        </p:nvSpPr>
        <p:spPr>
          <a:xfrm>
            <a:off x="76200" y="82133"/>
            <a:ext cx="5436235" cy="1421799"/>
          </a:xfrm>
          <a:prstGeom prst="rect">
            <a:avLst/>
          </a:prstGeom>
        </p:spPr>
        <p:txBody>
          <a:bodyPr vert="horz" wrap="square" lIns="0" tIns="12700" rIns="0" bIns="0" rtlCol="0">
            <a:spAutoFit/>
          </a:bodyPr>
          <a:lstStyle/>
          <a:p>
            <a:pPr marL="12700">
              <a:lnSpc>
                <a:spcPct val="100000"/>
              </a:lnSpc>
              <a:spcBef>
                <a:spcPts val="100"/>
              </a:spcBef>
            </a:pPr>
            <a:endParaRPr lang="en-GB" sz="1500" dirty="0">
              <a:cs typeface="Tahoma"/>
            </a:endParaRPr>
          </a:p>
          <a:p>
            <a:pPr>
              <a:lnSpc>
                <a:spcPct val="100000"/>
              </a:lnSpc>
            </a:pPr>
            <a:endParaRPr lang="en-GB" sz="1800" dirty="0">
              <a:cs typeface="Tahoma"/>
            </a:endParaRPr>
          </a:p>
          <a:p>
            <a:pPr marL="137160" marR="5080">
              <a:lnSpc>
                <a:spcPts val="1880"/>
              </a:lnSpc>
              <a:spcBef>
                <a:spcPts val="1270"/>
              </a:spcBef>
            </a:pPr>
            <a:r>
              <a:rPr lang="de-DE" sz="1900" b="1" spc="90" dirty="0">
                <a:solidFill>
                  <a:srgbClr val="0C45A6"/>
                </a:solidFill>
                <a:cs typeface="Tahoma"/>
              </a:rPr>
              <a:t>METHODE 2: </a:t>
            </a:r>
            <a:br>
              <a:rPr lang="de-DE" sz="1900" b="1" spc="90" dirty="0">
                <a:solidFill>
                  <a:srgbClr val="0C45A6"/>
                </a:solidFill>
                <a:cs typeface="Tahoma"/>
              </a:rPr>
            </a:br>
            <a:r>
              <a:rPr lang="de-DE" sz="1900" b="1" spc="90" dirty="0">
                <a:solidFill>
                  <a:srgbClr val="0C45A6"/>
                </a:solidFill>
                <a:cs typeface="Tahoma"/>
              </a:rPr>
              <a:t>Entwickeln Sie eine Fundraising-Strategie für Ihre nächste Veranstaltung </a:t>
            </a:r>
            <a:endParaRPr lang="en-GB" sz="1900" dirty="0">
              <a:cs typeface="Tahoma"/>
            </a:endParaRPr>
          </a:p>
        </p:txBody>
      </p:sp>
      <p:sp>
        <p:nvSpPr>
          <p:cNvPr id="21" name="object 21"/>
          <p:cNvSpPr txBox="1"/>
          <p:nvPr/>
        </p:nvSpPr>
        <p:spPr>
          <a:xfrm>
            <a:off x="1114490" y="1982266"/>
            <a:ext cx="7858822" cy="4431983"/>
          </a:xfrm>
          <a:prstGeom prst="rect">
            <a:avLst/>
          </a:prstGeom>
        </p:spPr>
        <p:txBody>
          <a:bodyPr vert="horz" wrap="square" lIns="0" tIns="12700" rIns="0" bIns="0" rtlCol="0">
            <a:spAutoFit/>
          </a:bodyPr>
          <a:lstStyle/>
          <a:p>
            <a:pPr>
              <a:lnSpc>
                <a:spcPct val="100000"/>
              </a:lnSpc>
              <a:spcBef>
                <a:spcPts val="50"/>
              </a:spcBef>
            </a:pPr>
            <a:r>
              <a:rPr lang="en-GB" sz="1200" dirty="0">
                <a:cs typeface="Verdana"/>
              </a:rPr>
              <a:t>3-7 </a:t>
            </a:r>
            <a:r>
              <a:rPr lang="en-GB" sz="1200" dirty="0" err="1">
                <a:cs typeface="Verdana"/>
              </a:rPr>
              <a:t>Personen</a:t>
            </a:r>
            <a:endParaRPr lang="en-GB" sz="1200" dirty="0">
              <a:cs typeface="Verdana"/>
            </a:endParaRPr>
          </a:p>
          <a:p>
            <a:pPr>
              <a:lnSpc>
                <a:spcPct val="100000"/>
              </a:lnSpc>
              <a:spcBef>
                <a:spcPts val="50"/>
              </a:spcBef>
            </a:pPr>
            <a:r>
              <a:rPr lang="en-GB" sz="1200" dirty="0">
                <a:cs typeface="Verdana"/>
              </a:rPr>
              <a:t/>
            </a:r>
            <a:br>
              <a:rPr lang="en-GB" sz="1200" dirty="0">
                <a:cs typeface="Verdana"/>
              </a:rPr>
            </a:br>
            <a:endParaRPr lang="en-GB" sz="1200" dirty="0">
              <a:cs typeface="Verdana"/>
            </a:endParaRPr>
          </a:p>
          <a:p>
            <a:pPr>
              <a:lnSpc>
                <a:spcPct val="100000"/>
              </a:lnSpc>
              <a:spcBef>
                <a:spcPts val="50"/>
              </a:spcBef>
            </a:pPr>
            <a:r>
              <a:rPr lang="en-GB" sz="1200" spc="45" dirty="0">
                <a:cs typeface="Verdana"/>
              </a:rPr>
              <a:t>40 </a:t>
            </a:r>
            <a:r>
              <a:rPr lang="de-DE" sz="1200" spc="45" dirty="0">
                <a:cs typeface="Verdana"/>
              </a:rPr>
              <a:t>Minuten Gruppenarbeit; ca. 5 Min. Präsentation; Feedback zu den Strategieentwürfen durch die Trainer*innen.</a:t>
            </a:r>
            <a:endParaRPr lang="en-GB" sz="1200" spc="45" dirty="0">
              <a:cs typeface="Verdana"/>
            </a:endParaRPr>
          </a:p>
          <a:p>
            <a:pPr>
              <a:lnSpc>
                <a:spcPct val="100000"/>
              </a:lnSpc>
              <a:spcBef>
                <a:spcPts val="50"/>
              </a:spcBef>
            </a:pPr>
            <a:endParaRPr lang="en-GB" sz="1200" spc="45" dirty="0">
              <a:cs typeface="Verdana"/>
            </a:endParaRPr>
          </a:p>
          <a:p>
            <a:pPr>
              <a:lnSpc>
                <a:spcPct val="100000"/>
              </a:lnSpc>
              <a:spcBef>
                <a:spcPts val="50"/>
              </a:spcBef>
            </a:pPr>
            <a:endParaRPr lang="en-GB" sz="1200" spc="45" dirty="0">
              <a:cs typeface="Verdana"/>
            </a:endParaRPr>
          </a:p>
          <a:p>
            <a:pPr marL="171450" indent="-171450">
              <a:lnSpc>
                <a:spcPct val="100000"/>
              </a:lnSpc>
              <a:spcBef>
                <a:spcPts val="50"/>
              </a:spcBef>
              <a:buFont typeface="Arial" panose="020B0604020202020204" pitchFamily="34" charset="0"/>
              <a:buChar char="•"/>
            </a:pPr>
            <a:r>
              <a:rPr lang="de-DE" sz="1200" spc="45" dirty="0">
                <a:cs typeface="Verdana"/>
              </a:rPr>
              <a:t>Liste der Finanzierungsanforderungen</a:t>
            </a:r>
          </a:p>
          <a:p>
            <a:pPr marL="171450" indent="-171450">
              <a:lnSpc>
                <a:spcPct val="100000"/>
              </a:lnSpc>
              <a:spcBef>
                <a:spcPts val="50"/>
              </a:spcBef>
              <a:buFont typeface="Arial" panose="020B0604020202020204" pitchFamily="34" charset="0"/>
              <a:buChar char="•"/>
            </a:pPr>
            <a:r>
              <a:rPr lang="de-DE" sz="1200" spc="45" dirty="0">
                <a:cs typeface="Verdana"/>
              </a:rPr>
              <a:t>Liste der potenziellen Sponsoren</a:t>
            </a:r>
          </a:p>
          <a:p>
            <a:pPr marL="171450" indent="-171450">
              <a:lnSpc>
                <a:spcPct val="100000"/>
              </a:lnSpc>
              <a:spcBef>
                <a:spcPts val="50"/>
              </a:spcBef>
              <a:buFont typeface="Arial" panose="020B0604020202020204" pitchFamily="34" charset="0"/>
              <a:buChar char="•"/>
            </a:pPr>
            <a:r>
              <a:rPr lang="de-DE" sz="1200" spc="45" dirty="0">
                <a:cs typeface="Verdana"/>
              </a:rPr>
              <a:t>Fundraising-Strategie für die Veranstaltung</a:t>
            </a:r>
            <a:endParaRPr lang="en-GB" sz="1200" spc="45" dirty="0">
              <a:cs typeface="Verdana"/>
            </a:endParaRPr>
          </a:p>
          <a:p>
            <a:pPr>
              <a:lnSpc>
                <a:spcPct val="100000"/>
              </a:lnSpc>
              <a:spcBef>
                <a:spcPts val="50"/>
              </a:spcBef>
            </a:pPr>
            <a:endParaRPr lang="de-DE" sz="1200" spc="25" dirty="0">
              <a:cs typeface="Tahoma"/>
            </a:endParaRPr>
          </a:p>
          <a:p>
            <a:pPr>
              <a:lnSpc>
                <a:spcPct val="100000"/>
              </a:lnSpc>
              <a:spcBef>
                <a:spcPts val="50"/>
              </a:spcBef>
            </a:pPr>
            <a:r>
              <a:rPr lang="de-DE" sz="1200" spc="25" dirty="0">
                <a:cs typeface="Tahoma"/>
              </a:rPr>
              <a:t>Flipchart-Papier oder anderes großes Papier (A2) für Gruppenarbeit, breite Stifte, Klebeband/Stifte oder Pinnwand mit Stiften. Laptop/Handys mit Internetzugang um zu </a:t>
            </a:r>
            <a:r>
              <a:rPr lang="de-DE" sz="1200" spc="25" dirty="0" err="1">
                <a:cs typeface="Tahoma"/>
              </a:rPr>
              <a:t>googlen</a:t>
            </a:r>
            <a:endParaRPr lang="en-GB" sz="1200" b="1" spc="40" dirty="0">
              <a:cs typeface="Tahoma"/>
            </a:endParaRPr>
          </a:p>
          <a:p>
            <a:pPr marL="12700">
              <a:lnSpc>
                <a:spcPct val="100000"/>
              </a:lnSpc>
              <a:spcBef>
                <a:spcPts val="555"/>
              </a:spcBef>
            </a:pPr>
            <a:endParaRPr lang="en-GB" sz="1200" b="1" spc="40" dirty="0">
              <a:cs typeface="Tahoma"/>
            </a:endParaRPr>
          </a:p>
          <a:p>
            <a:pPr marL="12700">
              <a:lnSpc>
                <a:spcPct val="100000"/>
              </a:lnSpc>
              <a:spcBef>
                <a:spcPts val="555"/>
              </a:spcBef>
            </a:pPr>
            <a:r>
              <a:rPr lang="en-GB" sz="1200" b="1" spc="40" dirty="0" err="1">
                <a:cs typeface="Tahoma"/>
              </a:rPr>
              <a:t>Beschreibung</a:t>
            </a:r>
            <a:r>
              <a:rPr lang="en-GB" sz="1200" b="1" spc="40" dirty="0">
                <a:cs typeface="Tahoma"/>
              </a:rPr>
              <a:t> der </a:t>
            </a:r>
            <a:r>
              <a:rPr lang="en-GB" sz="1200" b="1" spc="40" dirty="0" err="1">
                <a:cs typeface="Tahoma"/>
              </a:rPr>
              <a:t>Methode</a:t>
            </a:r>
            <a:r>
              <a:rPr lang="en-GB" sz="1200" b="1" spc="40" dirty="0">
                <a:cs typeface="Tahoma"/>
              </a:rPr>
              <a:t>:</a:t>
            </a:r>
          </a:p>
          <a:p>
            <a:pPr marL="73660" marR="5080">
              <a:lnSpc>
                <a:spcPts val="1280"/>
              </a:lnSpc>
              <a:spcBef>
                <a:spcPts val="490"/>
              </a:spcBef>
            </a:pPr>
            <a:r>
              <a:rPr lang="de-DE" sz="1200" spc="5" dirty="0">
                <a:cs typeface="Verdana"/>
              </a:rPr>
              <a:t>Erstellen Sie eine Liste mit Ihrem Finanzierungsbedarf: benötigtes Budget, Möglichkeiten für Sponsoring bei der Veranstaltung (z. B. ist ein Banner möglich), Vorbehalte gegen ein gewisses Sponsoring? Erstellen Sie eine Liste potenzieller Sponsoren: mit wem können Sie sich eine Zusammenarbeit vorstellen, wer könnte gesponsert werden, wer kommt nicht in Frage. Wo haben Sie bereits Kontakte. Was wären Möglichkeiten, die Veranstaltung für wen zu sponsern. Eine große Bank könnte z. B. nicht daran interessiert sein, Ihnen Geld zu geben, aber sie könnte Ihnen einen Saal kostenlos zur Verfügung stellen. Entwerfen Sie eine Fundraising-Strategie, beginnend mit dem Budget, dem durch Sponsoring/Privatspenden benötigten Budget und der Frage, wie Sie es bekommen können. Legen Sie auch Fundraising-Möglichkeiten auf der Veranstaltung fest: z. B. Spendenboxen, Spendenaufrufe von der Bühne aus, Möglichkeit, hohe Spenden auf der Bühne zu überreichen usw.</a:t>
            </a:r>
            <a:endParaRPr lang="de-DE" sz="1200" spc="5" dirty="0">
              <a:latin typeface="Verdana"/>
              <a:cs typeface="Verdana"/>
            </a:endParaRPr>
          </a:p>
        </p:txBody>
      </p:sp>
      <p:pic>
        <p:nvPicPr>
          <p:cNvPr id="18" name="Picture 17">
            <a:extLst>
              <a:ext uri="{FF2B5EF4-FFF2-40B4-BE49-F238E27FC236}">
                <a16:creationId xmlns:a16="http://schemas.microsoft.com/office/drawing/2014/main" xmlns="" id="{B879CC6A-E211-E8D3-3A12-5320AE1D53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36989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14309" y="966314"/>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5" name="object 5"/>
          <p:cNvSpPr txBox="1"/>
          <p:nvPr/>
        </p:nvSpPr>
        <p:spPr>
          <a:xfrm>
            <a:off x="624918" y="2057400"/>
            <a:ext cx="3976657" cy="2591222"/>
          </a:xfrm>
          <a:prstGeom prst="rect">
            <a:avLst/>
          </a:prstGeom>
        </p:spPr>
        <p:txBody>
          <a:bodyPr vert="horz" wrap="square" lIns="0" tIns="12700" rIns="0" bIns="0" rtlCol="0">
            <a:spAutoFit/>
          </a:bodyPr>
          <a:lstStyle/>
          <a:p>
            <a:pPr marL="184150" marR="27940" indent="-171450">
              <a:lnSpc>
                <a:spcPct val="119600"/>
              </a:lnSpc>
              <a:spcBef>
                <a:spcPts val="100"/>
              </a:spcBef>
              <a:buFont typeface="Arial" panose="020B0604020202020204" pitchFamily="34" charset="0"/>
              <a:buChar char="•"/>
            </a:pPr>
            <a:r>
              <a:rPr lang="de-DE" dirty="0"/>
              <a:t>systematische Beschaffung von Ressourcen, besonders Spendengeldern, für gemeinnützige, mildtätige (karitative) oder kirchliche Zwecke zu möglichst geringen Kosten</a:t>
            </a:r>
          </a:p>
          <a:p>
            <a:pPr marL="12700" marR="27940">
              <a:lnSpc>
                <a:spcPct val="119600"/>
              </a:lnSpc>
              <a:spcBef>
                <a:spcPts val="100"/>
              </a:spcBef>
            </a:pPr>
            <a:r>
              <a:rPr lang="de-DE" dirty="0"/>
              <a:t> </a:t>
            </a:r>
            <a:r>
              <a:rPr lang="de-DE" sz="1600" dirty="0"/>
              <a:t>https://www.duden.de/rechtschreibung/Fundraising</a:t>
            </a:r>
          </a:p>
        </p:txBody>
      </p:sp>
      <p:sp>
        <p:nvSpPr>
          <p:cNvPr id="6" name="object 6"/>
          <p:cNvSpPr txBox="1">
            <a:spLocks noGrp="1"/>
          </p:cNvSpPr>
          <p:nvPr>
            <p:ph type="title"/>
          </p:nvPr>
        </p:nvSpPr>
        <p:spPr>
          <a:xfrm>
            <a:off x="614309" y="457200"/>
            <a:ext cx="5634085" cy="509114"/>
          </a:xfrm>
          <a:prstGeom prst="rect">
            <a:avLst/>
          </a:prstGeom>
        </p:spPr>
        <p:txBody>
          <a:bodyPr vert="horz" wrap="square" lIns="0" tIns="16510" rIns="0" bIns="0" rtlCol="0">
            <a:spAutoFit/>
          </a:bodyPr>
          <a:lstStyle/>
          <a:p>
            <a:pPr marL="12700">
              <a:lnSpc>
                <a:spcPct val="100000"/>
              </a:lnSpc>
              <a:spcBef>
                <a:spcPts val="130"/>
              </a:spcBef>
            </a:pPr>
            <a:r>
              <a:rPr lang="de-AT" sz="3200" b="1" dirty="0">
                <a:solidFill>
                  <a:srgbClr val="0C45A6"/>
                </a:solidFill>
                <a:latin typeface="+mj-lt"/>
                <a:ea typeface="Tahoma" panose="020B0604030504040204" pitchFamily="34" charset="0"/>
                <a:cs typeface="Tahoma" panose="020B0604030504040204" pitchFamily="34" charset="0"/>
              </a:rPr>
              <a:t>Was ist Fundraising?</a:t>
            </a:r>
            <a:endParaRPr sz="3200" dirty="0">
              <a:latin typeface="+mn-lt"/>
            </a:endParaRPr>
          </a:p>
        </p:txBody>
      </p:sp>
      <p:sp>
        <p:nvSpPr>
          <p:cNvPr id="18" name="Textfeld 17"/>
          <p:cNvSpPr txBox="1"/>
          <p:nvPr/>
        </p:nvSpPr>
        <p:spPr>
          <a:xfrm>
            <a:off x="5105400" y="2590800"/>
            <a:ext cx="4191000" cy="2585323"/>
          </a:xfrm>
          <a:prstGeom prst="rect">
            <a:avLst/>
          </a:prstGeom>
          <a:noFill/>
        </p:spPr>
        <p:txBody>
          <a:bodyPr wrap="square" rtlCol="0">
            <a:spAutoFit/>
          </a:bodyPr>
          <a:lstStyle/>
          <a:p>
            <a:pPr marL="285750" indent="-285750">
              <a:buFont typeface="Arial" panose="020B0604020202020204" pitchFamily="34" charset="0"/>
              <a:buChar char="•"/>
            </a:pPr>
            <a:r>
              <a:rPr lang="de-DE" dirty="0"/>
              <a:t>Fundraising hat unterschiedliche Formen und Ebenen:</a:t>
            </a:r>
          </a:p>
          <a:p>
            <a:pPr marL="285750" indent="-285750">
              <a:buFont typeface="Arial" panose="020B0604020202020204" pitchFamily="34" charset="0"/>
              <a:buChar char="•"/>
            </a:pPr>
            <a:r>
              <a:rPr lang="de-DE" dirty="0"/>
              <a:t>institutionelles Fundraising, z.B. von Kommunen, Ministerien, der EU</a:t>
            </a:r>
          </a:p>
          <a:p>
            <a:pPr marL="285750" indent="-285750">
              <a:buFont typeface="Arial" panose="020B0604020202020204" pitchFamily="34" charset="0"/>
              <a:buChar char="•"/>
            </a:pPr>
            <a:r>
              <a:rPr lang="de-DE" dirty="0"/>
              <a:t>Spendenwerbung von privaten Spender*innen (z.B. Spendenmailings, Wohltätigkeitsdinner)</a:t>
            </a:r>
          </a:p>
          <a:p>
            <a:pPr marL="285750" indent="-285750">
              <a:buFont typeface="Arial" panose="020B0604020202020204" pitchFamily="34" charset="0"/>
              <a:buChar char="•"/>
            </a:pPr>
            <a:r>
              <a:rPr lang="de-DE" dirty="0"/>
              <a:t>Fundraising von privaten oder halbprivaten Stiftungen</a:t>
            </a:r>
          </a:p>
        </p:txBody>
      </p:sp>
      <p:cxnSp>
        <p:nvCxnSpPr>
          <p:cNvPr id="7" name="Straight Connector 6">
            <a:extLst>
              <a:ext uri="{FF2B5EF4-FFF2-40B4-BE49-F238E27FC236}">
                <a16:creationId xmlns:a16="http://schemas.microsoft.com/office/drawing/2014/main" xmlns="" id="{605268FC-D0C8-CA5C-5E31-5DB632FF87A4}"/>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xmlns="" id="{49CF9C01-DD87-BD21-500B-51DDA8FE4F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5686425"/>
            <a:ext cx="3048000" cy="1628775"/>
          </a:xfrm>
          <a:prstGeom prst="rect">
            <a:avLst/>
          </a:prstGeom>
        </p:spPr>
      </p:pic>
      <p:sp>
        <p:nvSpPr>
          <p:cNvPr id="3" name="Textfeld 2">
            <a:extLst>
              <a:ext uri="{FF2B5EF4-FFF2-40B4-BE49-F238E27FC236}">
                <a16:creationId xmlns:a16="http://schemas.microsoft.com/office/drawing/2014/main" xmlns="" id="{CE81C0D9-CE41-2479-3D36-A37212405FC9}"/>
              </a:ext>
            </a:extLst>
          </p:cNvPr>
          <p:cNvSpPr txBox="1"/>
          <p:nvPr/>
        </p:nvSpPr>
        <p:spPr>
          <a:xfrm>
            <a:off x="617622" y="1523688"/>
            <a:ext cx="3212201" cy="369332"/>
          </a:xfrm>
          <a:prstGeom prst="rect">
            <a:avLst/>
          </a:prstGeom>
          <a:noFill/>
        </p:spPr>
        <p:txBody>
          <a:bodyPr wrap="square" rtlCol="0">
            <a:spAutoFit/>
          </a:bodyPr>
          <a:lstStyle/>
          <a:p>
            <a:r>
              <a:rPr lang="de-DE" dirty="0"/>
              <a:t>Definition: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106680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601057" y="342494"/>
            <a:ext cx="8403243" cy="509114"/>
          </a:xfrm>
          <a:prstGeom prst="rect">
            <a:avLst/>
          </a:prstGeom>
        </p:spPr>
        <p:txBody>
          <a:bodyPr vert="horz" wrap="square" lIns="0" tIns="16510" rIns="0" bIns="0" rtlCol="0">
            <a:spAutoFit/>
          </a:bodyPr>
          <a:lstStyle/>
          <a:p>
            <a:pPr marL="12700">
              <a:lnSpc>
                <a:spcPct val="100000"/>
              </a:lnSpc>
              <a:spcBef>
                <a:spcPts val="130"/>
              </a:spcBef>
            </a:pPr>
            <a:r>
              <a:rPr lang="de-DE" sz="3200" spc="-45" dirty="0">
                <a:latin typeface="+mn-lt"/>
              </a:rPr>
              <a:t>Wie findet man als Verein Förderung? </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cxnSp>
        <p:nvCxnSpPr>
          <p:cNvPr id="3" name="Straight Connector 2">
            <a:extLst>
              <a:ext uri="{FF2B5EF4-FFF2-40B4-BE49-F238E27FC236}">
                <a16:creationId xmlns:a16="http://schemas.microsoft.com/office/drawing/2014/main" xmlns="" id="{563AA984-194E-51FA-6B7D-3BB2F830BB83}"/>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9A41A048-2066-DD19-2ACE-E9890141EB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5686425"/>
            <a:ext cx="3048000" cy="1628775"/>
          </a:xfrm>
          <a:prstGeom prst="rect">
            <a:avLst/>
          </a:prstGeom>
        </p:spPr>
      </p:pic>
      <p:sp>
        <p:nvSpPr>
          <p:cNvPr id="5" name="Textfeld 4">
            <a:extLst>
              <a:ext uri="{FF2B5EF4-FFF2-40B4-BE49-F238E27FC236}">
                <a16:creationId xmlns:a16="http://schemas.microsoft.com/office/drawing/2014/main" xmlns="" id="{4038AEFC-4457-F617-4C6E-CBFF1D0CE580}"/>
              </a:ext>
            </a:extLst>
          </p:cNvPr>
          <p:cNvSpPr txBox="1"/>
          <p:nvPr/>
        </p:nvSpPr>
        <p:spPr>
          <a:xfrm>
            <a:off x="601057" y="1752600"/>
            <a:ext cx="3970943" cy="1200329"/>
          </a:xfrm>
          <a:prstGeom prst="rect">
            <a:avLst/>
          </a:prstGeom>
          <a:noFill/>
        </p:spPr>
        <p:txBody>
          <a:bodyPr wrap="square" rtlCol="0">
            <a:spAutoFit/>
          </a:bodyPr>
          <a:lstStyle/>
          <a:p>
            <a:r>
              <a:rPr lang="de-DE" dirty="0"/>
              <a:t>Erklärvideo in 3 Minuten von </a:t>
            </a:r>
            <a:r>
              <a:rPr lang="de-DE" dirty="0" err="1"/>
              <a:t>Migrafrica</a:t>
            </a:r>
            <a:r>
              <a:rPr lang="de-DE" dirty="0"/>
              <a:t> (House </a:t>
            </a:r>
            <a:r>
              <a:rPr lang="de-DE" dirty="0" err="1"/>
              <a:t>of</a:t>
            </a:r>
            <a:r>
              <a:rPr lang="de-DE" dirty="0"/>
              <a:t> </a:t>
            </a:r>
            <a:r>
              <a:rPr lang="de-DE" dirty="0" err="1"/>
              <a:t>Ressources</a:t>
            </a:r>
            <a:r>
              <a:rPr lang="de-DE" dirty="0"/>
              <a:t> Köln)</a:t>
            </a:r>
          </a:p>
          <a:p>
            <a:endParaRPr lang="de-DE" dirty="0"/>
          </a:p>
          <a:p>
            <a:endParaRPr lang="de-DE" dirty="0"/>
          </a:p>
        </p:txBody>
      </p:sp>
      <p:pic>
        <p:nvPicPr>
          <p:cNvPr id="8" name="Onlinemedien 7" descr="Förderer finden für Vereine">
            <a:hlinkClick r:id="" action="ppaction://media"/>
            <a:extLst>
              <a:ext uri="{FF2B5EF4-FFF2-40B4-BE49-F238E27FC236}">
                <a16:creationId xmlns:a16="http://schemas.microsoft.com/office/drawing/2014/main" xmlns="" id="{4B1A8C72-B436-AF98-38D9-75D0AA570DF3}"/>
              </a:ext>
            </a:extLst>
          </p:cNvPr>
          <p:cNvPicPr>
            <a:picLocks noRot="1" noChangeAspect="1"/>
          </p:cNvPicPr>
          <p:nvPr>
            <a:videoFile r:link="rId1"/>
          </p:nvPr>
        </p:nvPicPr>
        <p:blipFill>
          <a:blip r:embed="rId4"/>
          <a:stretch>
            <a:fillRect/>
          </a:stretch>
        </p:blipFill>
        <p:spPr>
          <a:xfrm>
            <a:off x="796582" y="2529090"/>
            <a:ext cx="5659452" cy="3197590"/>
          </a:xfrm>
          <a:prstGeom prst="rect">
            <a:avLst/>
          </a:prstGeom>
        </p:spPr>
      </p:pic>
      <p:sp>
        <p:nvSpPr>
          <p:cNvPr id="9" name="Textfeld 8">
            <a:extLst>
              <a:ext uri="{FF2B5EF4-FFF2-40B4-BE49-F238E27FC236}">
                <a16:creationId xmlns:a16="http://schemas.microsoft.com/office/drawing/2014/main" xmlns="" id="{FEB51A8D-6FF1-BE70-4B43-B5E2DB46EF81}"/>
              </a:ext>
            </a:extLst>
          </p:cNvPr>
          <p:cNvSpPr txBox="1"/>
          <p:nvPr/>
        </p:nvSpPr>
        <p:spPr>
          <a:xfrm>
            <a:off x="879767" y="5726679"/>
            <a:ext cx="5825832" cy="738664"/>
          </a:xfrm>
          <a:prstGeom prst="rect">
            <a:avLst/>
          </a:prstGeom>
          <a:noFill/>
        </p:spPr>
        <p:txBody>
          <a:bodyPr wrap="square" rtlCol="0">
            <a:spAutoFit/>
          </a:bodyPr>
          <a:lstStyle/>
          <a:p>
            <a:r>
              <a:rPr lang="de-DE" sz="1400" b="0" i="0" u="none" strike="noStrike" dirty="0" err="1">
                <a:solidFill>
                  <a:srgbClr val="0F0F0F"/>
                </a:solidFill>
                <a:effectLst/>
                <a:latin typeface="Roboto" panose="02000000000000000000" pitchFamily="2" charset="0"/>
              </a:rPr>
              <a:t>Migrafrica</a:t>
            </a:r>
            <a:r>
              <a:rPr lang="de-DE" sz="1400" b="0" i="0" u="none" strike="noStrike" dirty="0">
                <a:solidFill>
                  <a:srgbClr val="0F0F0F"/>
                </a:solidFill>
                <a:effectLst/>
                <a:latin typeface="Roboto" panose="02000000000000000000" pitchFamily="2" charset="0"/>
              </a:rPr>
              <a:t> VJAAD e.V.</a:t>
            </a:r>
          </a:p>
          <a:p>
            <a:r>
              <a:rPr lang="de-DE" sz="1400" dirty="0">
                <a:hlinkClick r:id="rId5"/>
              </a:rPr>
              <a:t>https://www.youtube.com/watch?v=XVBqemOvnvI</a:t>
            </a:r>
            <a:endParaRPr lang="de-DE" sz="1400" dirty="0">
              <a:solidFill>
                <a:srgbClr val="0F0F0F"/>
              </a:solidFill>
              <a:latin typeface="Roboto" panose="02000000000000000000" pitchFamily="2" charset="0"/>
            </a:endParaRPr>
          </a:p>
          <a:p>
            <a:r>
              <a:rPr lang="de-DE" sz="1400" dirty="0"/>
              <a:t>Abgerufen am 29.11.2022</a:t>
            </a:r>
          </a:p>
        </p:txBody>
      </p:sp>
    </p:spTree>
    <p:extLst>
      <p:ext uri="{BB962C8B-B14F-4D97-AF65-F5344CB8AC3E}">
        <p14:creationId xmlns:p14="http://schemas.microsoft.com/office/powerpoint/2010/main" val="390954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4DDBA8D2-CC80-86D9-39E1-A7867F4936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5686425"/>
            <a:ext cx="3048000" cy="1628775"/>
          </a:xfrm>
          <a:prstGeom prst="rect">
            <a:avLst/>
          </a:prstGeom>
        </p:spPr>
      </p:pic>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63592" y="1102543"/>
            <a:ext cx="8403243" cy="509114"/>
          </a:xfrm>
          <a:prstGeom prst="rect">
            <a:avLst/>
          </a:prstGeom>
        </p:spPr>
        <p:txBody>
          <a:bodyPr vert="horz" wrap="square" lIns="0" tIns="16510" rIns="0" bIns="0" rtlCol="0">
            <a:spAutoFit/>
          </a:bodyPr>
          <a:lstStyle/>
          <a:p>
            <a:pPr marL="12700">
              <a:lnSpc>
                <a:spcPct val="100000"/>
              </a:lnSpc>
              <a:spcBef>
                <a:spcPts val="130"/>
              </a:spcBef>
            </a:pPr>
            <a:r>
              <a:rPr lang="en-GB" sz="3200" spc="-45" dirty="0" err="1">
                <a:latin typeface="+mn-lt"/>
              </a:rPr>
              <a:t>Institutionelles</a:t>
            </a:r>
            <a:r>
              <a:rPr lang="en-GB" sz="3200" spc="-45" dirty="0">
                <a:latin typeface="+mn-lt"/>
              </a:rPr>
              <a:t> Fundraising (</a:t>
            </a:r>
            <a:r>
              <a:rPr lang="en-GB" sz="3200" spc="-45" dirty="0" err="1">
                <a:latin typeface="+mn-lt"/>
              </a:rPr>
              <a:t>Überblick</a:t>
            </a:r>
            <a:r>
              <a:rPr lang="en-GB" sz="3200" spc="-45" dirty="0">
                <a:latin typeface="+mn-lt"/>
              </a:rPr>
              <a:t>)</a:t>
            </a:r>
            <a:endParaRPr lang="en-GB"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457200" y="1905000"/>
            <a:ext cx="8153400" cy="3970318"/>
          </a:xfrm>
          <a:prstGeom prst="rect">
            <a:avLst/>
          </a:prstGeom>
          <a:noFill/>
        </p:spPr>
        <p:txBody>
          <a:bodyPr wrap="square" rtlCol="0">
            <a:spAutoFit/>
          </a:bodyPr>
          <a:lstStyle/>
          <a:p>
            <a:endParaRPr lang="de-AT" sz="1400" dirty="0"/>
          </a:p>
          <a:p>
            <a:r>
              <a:rPr lang="de-DE" sz="1400" b="1" dirty="0"/>
              <a:t>Basiswissen:</a:t>
            </a:r>
          </a:p>
          <a:p>
            <a:pPr marL="285750" indent="-285750">
              <a:buFont typeface="Arial" panose="020B0604020202020204" pitchFamily="34" charset="0"/>
              <a:buChar char="•"/>
            </a:pPr>
            <a:r>
              <a:rPr lang="de-DE" sz="1400" dirty="0"/>
              <a:t>oft gibt es keine speziellen Förderprogramme für Migrant*innen und </a:t>
            </a:r>
          </a:p>
          <a:p>
            <a:pPr indent="92075"/>
            <a:r>
              <a:rPr lang="de-DE" sz="1400" dirty="0"/>
              <a:t>   Migrant*innen-Diasporaorganisationen</a:t>
            </a:r>
          </a:p>
          <a:p>
            <a:pPr marL="742950" lvl="1" indent="-285750">
              <a:buFont typeface="Symbol" panose="05050102010706020507" pitchFamily="18" charset="2"/>
              <a:buChar char="-"/>
            </a:pPr>
            <a:r>
              <a:rPr lang="de-DE" sz="1400" dirty="0"/>
              <a:t>das heißt, die Projekte von Migrant*</a:t>
            </a:r>
            <a:r>
              <a:rPr lang="de-DE" sz="1400" dirty="0" err="1"/>
              <a:t>innenorganisationen</a:t>
            </a:r>
            <a:r>
              <a:rPr lang="de-DE" sz="1400" dirty="0"/>
              <a:t> stehen in Konkurrenz zu allen anderen Projekten z.B. von NGOs</a:t>
            </a:r>
          </a:p>
          <a:p>
            <a:pPr marL="742950" lvl="1" indent="-285750">
              <a:buFont typeface="Symbol" panose="05050102010706020507" pitchFamily="18" charset="2"/>
              <a:buChar char="-"/>
            </a:pPr>
            <a:r>
              <a:rPr lang="de-DE" sz="1400" dirty="0"/>
              <a:t>Auf Bundesebene gibt es </a:t>
            </a:r>
            <a:r>
              <a:rPr lang="de-DE" sz="1400" dirty="0" err="1"/>
              <a:t>Strukutrförderung</a:t>
            </a:r>
            <a:r>
              <a:rPr lang="de-DE" sz="1400" dirty="0"/>
              <a:t> für MO:</a:t>
            </a:r>
            <a:r>
              <a:rPr lang="de-DE" sz="1400" dirty="0">
                <a:solidFill>
                  <a:srgbClr val="191919"/>
                </a:solidFill>
                <a:latin typeface="bundesserifweb"/>
              </a:rPr>
              <a:t> https://</a:t>
            </a:r>
            <a:r>
              <a:rPr lang="de-DE" sz="1400" dirty="0" err="1">
                <a:solidFill>
                  <a:srgbClr val="191919"/>
                </a:solidFill>
                <a:latin typeface="bundesserifweb"/>
              </a:rPr>
              <a:t>www.bmi.bund.de</a:t>
            </a:r>
            <a:r>
              <a:rPr lang="de-DE" sz="1400" dirty="0">
                <a:solidFill>
                  <a:srgbClr val="191919"/>
                </a:solidFill>
                <a:latin typeface="bundesserifweb"/>
              </a:rPr>
              <a:t>/DE/</a:t>
            </a:r>
            <a:r>
              <a:rPr lang="de-DE" sz="1400" dirty="0" err="1">
                <a:solidFill>
                  <a:srgbClr val="191919"/>
                </a:solidFill>
                <a:latin typeface="bundesserifweb"/>
              </a:rPr>
              <a:t>themen</a:t>
            </a:r>
            <a:r>
              <a:rPr lang="de-DE" sz="1400" dirty="0">
                <a:solidFill>
                  <a:srgbClr val="191919"/>
                </a:solidFill>
                <a:latin typeface="bundesserifweb"/>
              </a:rPr>
              <a:t>/heimat-integration/</a:t>
            </a:r>
            <a:r>
              <a:rPr lang="de-DE" sz="1400" dirty="0" err="1">
                <a:solidFill>
                  <a:srgbClr val="191919"/>
                </a:solidFill>
                <a:latin typeface="bundesserifweb"/>
              </a:rPr>
              <a:t>integration</a:t>
            </a:r>
            <a:r>
              <a:rPr lang="de-DE" sz="1400" dirty="0">
                <a:solidFill>
                  <a:srgbClr val="191919"/>
                </a:solidFill>
                <a:latin typeface="bundesserifweb"/>
              </a:rPr>
              <a:t>/</a:t>
            </a:r>
            <a:r>
              <a:rPr lang="de-DE" sz="1400" dirty="0" err="1">
                <a:solidFill>
                  <a:srgbClr val="191919"/>
                </a:solidFill>
                <a:latin typeface="bundesserifweb"/>
              </a:rPr>
              <a:t>migrantenorganisationen</a:t>
            </a:r>
            <a:r>
              <a:rPr lang="de-DE" sz="1400" dirty="0">
                <a:solidFill>
                  <a:srgbClr val="191919"/>
                </a:solidFill>
                <a:latin typeface="bundesserifweb"/>
              </a:rPr>
              <a:t>/</a:t>
            </a:r>
            <a:r>
              <a:rPr lang="de-DE" sz="1400" dirty="0" err="1">
                <a:solidFill>
                  <a:srgbClr val="191919"/>
                </a:solidFill>
                <a:latin typeface="bundesserifweb"/>
              </a:rPr>
              <a:t>migrantenorganisationen-node.html</a:t>
            </a:r>
            <a:endParaRPr lang="de-DE" sz="1400" dirty="0"/>
          </a:p>
          <a:p>
            <a:pPr marL="742950" lvl="1" indent="-285750">
              <a:buFont typeface="Symbol" panose="05050102010706020507" pitchFamily="18" charset="2"/>
              <a:buChar char="-"/>
            </a:pPr>
            <a:r>
              <a:rPr lang="de-DE" sz="1400" dirty="0"/>
              <a:t>Allerdings gibt es z.B. in Berlin ein spezielles Förderprogramm für Migrant*</a:t>
            </a:r>
            <a:r>
              <a:rPr lang="de-DE" sz="1400" dirty="0" err="1"/>
              <a:t>innenorganisationen</a:t>
            </a:r>
            <a:r>
              <a:rPr lang="de-DE" sz="1400" dirty="0"/>
              <a:t>: </a:t>
            </a:r>
            <a:r>
              <a:rPr lang="en-GB" sz="1400" dirty="0"/>
              <a:t>https://www.berlin.de/lb/intmig/service/presse/pressemitteilungen/2022/pressemitteilung.1237445.php </a:t>
            </a:r>
          </a:p>
          <a:p>
            <a:pPr marL="285750" indent="-285750">
              <a:buFont typeface="Arial" panose="020B0604020202020204" pitchFamily="34" charset="0"/>
              <a:buChar char="•"/>
            </a:pPr>
            <a:r>
              <a:rPr lang="de-DE" sz="1400" dirty="0"/>
              <a:t>es gibt institutionelle Fördermöglichkeiten von der Bezirks- bis zur Bundesebene sowie von europäischen und anderen regionalen und internationalen Gebern</a:t>
            </a:r>
          </a:p>
          <a:p>
            <a:endParaRPr lang="de-DE" sz="1400" dirty="0"/>
          </a:p>
          <a:p>
            <a:pPr marL="285750" indent="-285750">
              <a:buFont typeface="Arial" panose="020B0604020202020204" pitchFamily="34" charset="0"/>
              <a:buChar char="•"/>
            </a:pPr>
            <a:r>
              <a:rPr lang="de-DE" sz="1400" dirty="0"/>
              <a:t>je größer und komplexer das Projekt und der Fond sind, desto mehr Erfahrung und administrative Anforderungen sind erforderlich</a:t>
            </a:r>
          </a:p>
          <a:p>
            <a:r>
              <a:rPr lang="de-DE" sz="1400" dirty="0"/>
              <a:t>	(z.B. formale Registrierung, geprüfte Bilanz, nachgewiesene Erfahrung in 	der Projektabwicklung)</a:t>
            </a:r>
          </a:p>
        </p:txBody>
      </p:sp>
      <p:cxnSp>
        <p:nvCxnSpPr>
          <p:cNvPr id="3" name="Straight Connector 2">
            <a:extLst>
              <a:ext uri="{FF2B5EF4-FFF2-40B4-BE49-F238E27FC236}">
                <a16:creationId xmlns:a16="http://schemas.microsoft.com/office/drawing/2014/main" xmlns="" id="{A971F9BB-7883-6521-0C86-004AACD538C4}"/>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6746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22578" y="342494"/>
            <a:ext cx="7859422" cy="1493999"/>
          </a:xfrm>
          <a:prstGeom prst="rect">
            <a:avLst/>
          </a:prstGeom>
        </p:spPr>
        <p:txBody>
          <a:bodyPr vert="horz" wrap="square" lIns="0" tIns="16510" rIns="0" bIns="0" rtlCol="0">
            <a:spAutoFit/>
          </a:bodyPr>
          <a:lstStyle/>
          <a:p>
            <a:pPr marL="12700">
              <a:lnSpc>
                <a:spcPct val="100000"/>
              </a:lnSpc>
              <a:spcBef>
                <a:spcPts val="130"/>
              </a:spcBef>
            </a:pPr>
            <a:r>
              <a:rPr lang="de-DE" sz="3200" spc="-45" dirty="0">
                <a:latin typeface="+mj-lt"/>
              </a:rPr>
              <a:t>Institutionelles Fundraising: Migration/Integration/Flucht</a:t>
            </a:r>
            <a:br>
              <a:rPr lang="de-DE" sz="3200" spc="-45" dirty="0">
                <a:latin typeface="+mj-lt"/>
              </a:rPr>
            </a:br>
            <a:r>
              <a:rPr lang="de-DE" sz="3200" spc="-45" dirty="0">
                <a:latin typeface="+mj-lt"/>
              </a:rPr>
              <a:t>- Förderung vom Bund</a:t>
            </a:r>
            <a:endParaRPr sz="3200" dirty="0">
              <a:latin typeface="+mj-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cxnSp>
        <p:nvCxnSpPr>
          <p:cNvPr id="3" name="Straight Connector 2">
            <a:extLst>
              <a:ext uri="{FF2B5EF4-FFF2-40B4-BE49-F238E27FC236}">
                <a16:creationId xmlns:a16="http://schemas.microsoft.com/office/drawing/2014/main" xmlns="" id="{8A6B2CEF-05AD-A197-379F-13E8C5965D47}"/>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BED91A1C-0651-8C7F-7139-4F8950E4AE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
        <p:nvSpPr>
          <p:cNvPr id="5" name="Textfeld 4">
            <a:extLst>
              <a:ext uri="{FF2B5EF4-FFF2-40B4-BE49-F238E27FC236}">
                <a16:creationId xmlns:a16="http://schemas.microsoft.com/office/drawing/2014/main" xmlns="" id="{C92DFA4F-752D-AFD6-E12F-E75DB1B2F8BA}"/>
              </a:ext>
            </a:extLst>
          </p:cNvPr>
          <p:cNvSpPr txBox="1"/>
          <p:nvPr/>
        </p:nvSpPr>
        <p:spPr>
          <a:xfrm>
            <a:off x="512638" y="1836493"/>
            <a:ext cx="8118763" cy="5047536"/>
          </a:xfrm>
          <a:prstGeom prst="rect">
            <a:avLst/>
          </a:prstGeom>
          <a:noFill/>
        </p:spPr>
        <p:txBody>
          <a:bodyPr wrap="square" rtlCol="0">
            <a:spAutoFit/>
          </a:bodyPr>
          <a:lstStyle/>
          <a:p>
            <a:endParaRPr lang="de-DE" sz="1400" dirty="0"/>
          </a:p>
          <a:p>
            <a:endParaRPr lang="de-DE" sz="1400" b="1" dirty="0"/>
          </a:p>
          <a:p>
            <a:r>
              <a:rPr lang="de-DE" sz="1400" b="1" dirty="0"/>
              <a:t>Bundesamt für Migration und Flüchtlinge (BAMF)</a:t>
            </a:r>
          </a:p>
          <a:p>
            <a:pPr marL="285750" indent="-285750">
              <a:buFontTx/>
              <a:buChar char="-"/>
            </a:pPr>
            <a:r>
              <a:rPr lang="de-DE" sz="1400" dirty="0"/>
              <a:t>House </a:t>
            </a:r>
            <a:r>
              <a:rPr lang="de-DE" sz="1400" dirty="0" err="1"/>
              <a:t>of</a:t>
            </a:r>
            <a:r>
              <a:rPr lang="de-DE" sz="1400" dirty="0"/>
              <a:t> </a:t>
            </a:r>
            <a:r>
              <a:rPr lang="de-DE" sz="1400" dirty="0" err="1"/>
              <a:t>Ressources</a:t>
            </a:r>
            <a:r>
              <a:rPr lang="de-DE" sz="1400" dirty="0"/>
              <a:t>: </a:t>
            </a:r>
            <a:r>
              <a:rPr lang="de-DE" sz="1400" dirty="0">
                <a:hlinkClick r:id="rId3"/>
              </a:rPr>
              <a:t>https://www.bamf.de/DE/Themen/Integration/AkteureEhrenamtlicheInteressierte/EhrenamtlichesEngagement/HousesOfRessources/housesofressources_node.html</a:t>
            </a:r>
            <a:endParaRPr lang="de-DE" sz="1400" dirty="0"/>
          </a:p>
          <a:p>
            <a:pPr marL="285750" indent="-285750">
              <a:buFontTx/>
              <a:buChar char="-"/>
            </a:pPr>
            <a:r>
              <a:rPr lang="de-DE" sz="1400" dirty="0"/>
              <a:t>Informationen zu weiteren Möglichkeiten der Projektförderung vom BAMF</a:t>
            </a:r>
          </a:p>
          <a:p>
            <a:r>
              <a:rPr lang="de-DE" sz="1400" dirty="0">
                <a:hlinkClick r:id="rId3"/>
              </a:rPr>
              <a:t>https://www.bamf.de/DE/Themen/Integration/AkteureEhrenamtlicheInteressierte/EhrenamtlichesEngagement/HousesOfRessources/housesofressources_node.html</a:t>
            </a:r>
            <a:endParaRPr lang="de-DE" sz="1400" dirty="0"/>
          </a:p>
          <a:p>
            <a:endParaRPr lang="de-DE" sz="1400" dirty="0"/>
          </a:p>
          <a:p>
            <a:pPr marL="285750" indent="-285750">
              <a:buFontTx/>
              <a:buChar char="-"/>
            </a:pPr>
            <a:r>
              <a:rPr lang="de-DE" sz="1400" dirty="0"/>
              <a:t>Strukturförderung für ausgewählte Migrant*innen Organisationen</a:t>
            </a:r>
          </a:p>
          <a:p>
            <a:r>
              <a:rPr lang="de-DE" sz="1400" dirty="0">
                <a:hlinkClick r:id="rId4"/>
              </a:rPr>
              <a:t>https://www.bamf.de/DE/Themen/Integration/AkteureEhrenamtlicheInteressierte/Migrantenorganisationen/Strukturfoerderung/strukturfoerderung-node.html</a:t>
            </a:r>
            <a:endParaRPr lang="de-DE" sz="1400" dirty="0"/>
          </a:p>
          <a:p>
            <a:endParaRPr lang="de-DE" sz="1400" dirty="0"/>
          </a:p>
          <a:p>
            <a:r>
              <a:rPr lang="de-DE" sz="1400" dirty="0"/>
              <a:t>- Bundesprogramm „Gesellschaftlicher Zusammenhalt“</a:t>
            </a:r>
          </a:p>
          <a:p>
            <a:r>
              <a:rPr lang="de-DE" sz="1400" b="0" i="0" u="none" strike="noStrike" dirty="0">
                <a:solidFill>
                  <a:srgbClr val="191919"/>
                </a:solidFill>
                <a:effectLst/>
                <a:latin typeface="bundessansweb"/>
              </a:rPr>
              <a:t>Fördermittel für Projekte, um das interkulturelle Miteinander vor Ort zu verbessern sowie Angebote zur Weiterqualifizierung ehrenamtlicher Akteure aus dem Integrations- und </a:t>
            </a:r>
            <a:r>
              <a:rPr lang="de-DE" sz="1400" b="0" i="0" u="none" strike="noStrike" dirty="0" err="1">
                <a:solidFill>
                  <a:srgbClr val="191919"/>
                </a:solidFill>
                <a:effectLst/>
                <a:latin typeface="bundessansweb"/>
              </a:rPr>
              <a:t>Engagementbereich</a:t>
            </a:r>
            <a:r>
              <a:rPr lang="de-DE" sz="1400" b="0" i="0" u="none" strike="noStrike" dirty="0">
                <a:solidFill>
                  <a:srgbClr val="191919"/>
                </a:solidFill>
                <a:effectLst/>
                <a:latin typeface="bundessansweb"/>
              </a:rPr>
              <a:t>. </a:t>
            </a:r>
            <a:r>
              <a:rPr lang="de-DE" sz="1400" b="0" i="0" u="none" strike="noStrike" dirty="0">
                <a:solidFill>
                  <a:srgbClr val="191919"/>
                </a:solidFill>
                <a:effectLst/>
                <a:latin typeface="bundessansweb"/>
                <a:hlinkClick r:id="rId5"/>
              </a:rPr>
              <a:t>https://www.bgz-vorort.de/DE/Startseite/startseite_node.html</a:t>
            </a:r>
            <a:endParaRPr lang="de-DE" sz="1400" b="0" i="0" u="none" strike="noStrike" dirty="0">
              <a:solidFill>
                <a:srgbClr val="191919"/>
              </a:solidFill>
              <a:effectLst/>
              <a:latin typeface="bundessansweb"/>
            </a:endParaRPr>
          </a:p>
          <a:p>
            <a:endParaRPr lang="de-DE" sz="1400" dirty="0">
              <a:solidFill>
                <a:srgbClr val="191919"/>
              </a:solidFill>
              <a:latin typeface="bundessansweb"/>
            </a:endParaRPr>
          </a:p>
          <a:p>
            <a:r>
              <a:rPr lang="de-DE" sz="1400" dirty="0">
                <a:solidFill>
                  <a:srgbClr val="191919"/>
                </a:solidFill>
                <a:latin typeface="bundessansweb"/>
              </a:rPr>
              <a:t>- </a:t>
            </a:r>
            <a:r>
              <a:rPr lang="de-DE" sz="1400" b="1" i="0" u="none" strike="noStrike" dirty="0" err="1">
                <a:solidFill>
                  <a:srgbClr val="191919"/>
                </a:solidFill>
                <a:effectLst/>
                <a:latin typeface="bundessansweb"/>
              </a:rPr>
              <a:t>MiA</a:t>
            </a:r>
            <a:r>
              <a:rPr lang="de-DE" sz="1400" b="1" i="0" u="none" strike="noStrike" dirty="0">
                <a:solidFill>
                  <a:srgbClr val="191919"/>
                </a:solidFill>
                <a:effectLst/>
                <a:latin typeface="bundessansweb"/>
              </a:rPr>
              <a:t> – Migrantinnen einfach stark im Alltag, </a:t>
            </a:r>
            <a:r>
              <a:rPr lang="de-DE" sz="1400" i="0" u="none" strike="noStrike" dirty="0">
                <a:solidFill>
                  <a:srgbClr val="191919"/>
                </a:solidFill>
                <a:effectLst/>
                <a:latin typeface="bundessansweb"/>
              </a:rPr>
              <a:t>Kurs-und Seminarförderung für Träger*innen, die Kurse und Seminare für Frauen mit Migrationsgeschichte anbieten</a:t>
            </a:r>
            <a:endParaRPr lang="de-DE" sz="1400" dirty="0">
              <a:solidFill>
                <a:srgbClr val="191919"/>
              </a:solidFill>
              <a:latin typeface="bundessansweb"/>
            </a:endParaRPr>
          </a:p>
          <a:p>
            <a:r>
              <a:rPr lang="de-DE" sz="1400" dirty="0">
                <a:solidFill>
                  <a:srgbClr val="191919"/>
                </a:solidFill>
                <a:latin typeface="bundessansweb"/>
                <a:hlinkClick r:id="rId6"/>
              </a:rPr>
              <a:t>https://www.bamf.de/DE/Themen/Integration/TraegerLehrFachkraefte/TraegerProjektfoerderung/Frauenkurse/frauenkurse-node.html</a:t>
            </a:r>
            <a:r>
              <a:rPr lang="de-DE" sz="1400" dirty="0">
                <a:solidFill>
                  <a:srgbClr val="191919"/>
                </a:solidFill>
                <a:latin typeface="bundessansweb"/>
              </a:rPr>
              <a:t> </a:t>
            </a:r>
            <a:endParaRPr lang="de-DE" sz="1400" dirty="0"/>
          </a:p>
        </p:txBody>
      </p:sp>
    </p:spTree>
    <p:extLst>
      <p:ext uri="{BB962C8B-B14F-4D97-AF65-F5344CB8AC3E}">
        <p14:creationId xmlns:p14="http://schemas.microsoft.com/office/powerpoint/2010/main" val="1480699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22578" y="342494"/>
            <a:ext cx="7859422" cy="1493999"/>
          </a:xfrm>
          <a:prstGeom prst="rect">
            <a:avLst/>
          </a:prstGeom>
        </p:spPr>
        <p:txBody>
          <a:bodyPr vert="horz" wrap="square" lIns="0" tIns="16510" rIns="0" bIns="0" rtlCol="0">
            <a:spAutoFit/>
          </a:bodyPr>
          <a:lstStyle/>
          <a:p>
            <a:pPr marL="12700">
              <a:lnSpc>
                <a:spcPct val="100000"/>
              </a:lnSpc>
              <a:spcBef>
                <a:spcPts val="130"/>
              </a:spcBef>
            </a:pPr>
            <a:r>
              <a:rPr lang="de-DE" sz="3200" spc="-45" dirty="0">
                <a:latin typeface="+mj-lt"/>
              </a:rPr>
              <a:t>Institutionelles Fundraising: Migration/Integration/Flucht</a:t>
            </a:r>
            <a:br>
              <a:rPr lang="de-DE" sz="3200" spc="-45" dirty="0">
                <a:latin typeface="+mj-lt"/>
              </a:rPr>
            </a:br>
            <a:r>
              <a:rPr lang="de-DE" sz="3200" spc="-45" dirty="0">
                <a:latin typeface="+mj-lt"/>
              </a:rPr>
              <a:t>- Förderung vom Bund</a:t>
            </a:r>
            <a:endParaRPr sz="3200" dirty="0">
              <a:latin typeface="+mj-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cxnSp>
        <p:nvCxnSpPr>
          <p:cNvPr id="3" name="Straight Connector 2">
            <a:extLst>
              <a:ext uri="{FF2B5EF4-FFF2-40B4-BE49-F238E27FC236}">
                <a16:creationId xmlns:a16="http://schemas.microsoft.com/office/drawing/2014/main" xmlns="" id="{8A6B2CEF-05AD-A197-379F-13E8C5965D47}"/>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BED91A1C-0651-8C7F-7139-4F8950E4AE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
        <p:nvSpPr>
          <p:cNvPr id="5" name="Textfeld 4">
            <a:extLst>
              <a:ext uri="{FF2B5EF4-FFF2-40B4-BE49-F238E27FC236}">
                <a16:creationId xmlns:a16="http://schemas.microsoft.com/office/drawing/2014/main" xmlns="" id="{C92DFA4F-752D-AFD6-E12F-E75DB1B2F8BA}"/>
              </a:ext>
            </a:extLst>
          </p:cNvPr>
          <p:cNvSpPr txBox="1"/>
          <p:nvPr/>
        </p:nvSpPr>
        <p:spPr>
          <a:xfrm>
            <a:off x="522577" y="2210605"/>
            <a:ext cx="8118763" cy="3139321"/>
          </a:xfrm>
          <a:prstGeom prst="rect">
            <a:avLst/>
          </a:prstGeom>
          <a:noFill/>
        </p:spPr>
        <p:txBody>
          <a:bodyPr wrap="square" rtlCol="0">
            <a:spAutoFit/>
          </a:bodyPr>
          <a:lstStyle/>
          <a:p>
            <a:r>
              <a:rPr lang="de-DE" b="1" dirty="0"/>
              <a:t>Die Bundesbeauftragte der Bundesregierung für Migration, Flüchtlinge und Integration, Die Beauftragte der Bundesregierung für Antirassismus</a:t>
            </a:r>
          </a:p>
          <a:p>
            <a:endParaRPr lang="de-DE" b="1" dirty="0"/>
          </a:p>
          <a:p>
            <a:r>
              <a:rPr lang="de-DE" dirty="0"/>
              <a:t>Die Integrationsbeauftragte fördert Vereine und Organisationen, die sich für das gute Zusammenleben aller Menschen in Deutschland einsetzen.</a:t>
            </a:r>
          </a:p>
          <a:p>
            <a:r>
              <a:rPr lang="de-DE" b="1" dirty="0"/>
              <a:t>Eine Übersicht zu den Themen und Voraussetzungen für die Förderung gibt es hier:</a:t>
            </a:r>
          </a:p>
          <a:p>
            <a:r>
              <a:rPr lang="de-DE" dirty="0">
                <a:hlinkClick r:id="rId3"/>
              </a:rPr>
              <a:t>https://www.integrationsbeauftragte.de/ib-de/integrationsarbeit-in-den-bereichen/projektfoerderung/projektantraege-und-zuwendungen-1865970</a:t>
            </a:r>
            <a:endParaRPr lang="de-DE" dirty="0"/>
          </a:p>
          <a:p>
            <a:endParaRPr lang="de-DE" dirty="0"/>
          </a:p>
          <a:p>
            <a:endParaRPr lang="de-DE" b="1" i="0" u="none" strike="noStrike" dirty="0">
              <a:solidFill>
                <a:srgbClr val="282828"/>
              </a:solidFill>
              <a:effectLst/>
              <a:latin typeface="PT Sans" panose="020B0503020203020204" pitchFamily="34" charset="77"/>
            </a:endParaRPr>
          </a:p>
          <a:p>
            <a:endParaRPr lang="de-DE" dirty="0"/>
          </a:p>
        </p:txBody>
      </p:sp>
    </p:spTree>
    <p:extLst>
      <p:ext uri="{BB962C8B-B14F-4D97-AF65-F5344CB8AC3E}">
        <p14:creationId xmlns:p14="http://schemas.microsoft.com/office/powerpoint/2010/main" val="3233244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22578" y="342494"/>
            <a:ext cx="7859422" cy="1493999"/>
          </a:xfrm>
          <a:prstGeom prst="rect">
            <a:avLst/>
          </a:prstGeom>
        </p:spPr>
        <p:txBody>
          <a:bodyPr vert="horz" wrap="square" lIns="0" tIns="16510" rIns="0" bIns="0" rtlCol="0">
            <a:spAutoFit/>
          </a:bodyPr>
          <a:lstStyle/>
          <a:p>
            <a:pPr marL="12700">
              <a:lnSpc>
                <a:spcPct val="100000"/>
              </a:lnSpc>
              <a:spcBef>
                <a:spcPts val="130"/>
              </a:spcBef>
            </a:pPr>
            <a:r>
              <a:rPr lang="de-DE" sz="3200" spc="-45" dirty="0">
                <a:latin typeface="+mj-lt"/>
              </a:rPr>
              <a:t>Institutionelles Fundraising: Migration/Integration/Flucht</a:t>
            </a:r>
            <a:br>
              <a:rPr lang="de-DE" sz="3200" spc="-45" dirty="0">
                <a:latin typeface="+mj-lt"/>
              </a:rPr>
            </a:br>
            <a:r>
              <a:rPr lang="de-DE" sz="3200" spc="-45" dirty="0">
                <a:latin typeface="+mj-lt"/>
              </a:rPr>
              <a:t>- Förderung vom Bund</a:t>
            </a:r>
            <a:endParaRPr sz="3200" dirty="0">
              <a:latin typeface="+mj-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cxnSp>
        <p:nvCxnSpPr>
          <p:cNvPr id="3" name="Straight Connector 2">
            <a:extLst>
              <a:ext uri="{FF2B5EF4-FFF2-40B4-BE49-F238E27FC236}">
                <a16:creationId xmlns:a16="http://schemas.microsoft.com/office/drawing/2014/main" xmlns="" id="{8A6B2CEF-05AD-A197-379F-13E8C5965D47}"/>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BED91A1C-0651-8C7F-7139-4F8950E4AE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
        <p:nvSpPr>
          <p:cNvPr id="5" name="Textfeld 4">
            <a:extLst>
              <a:ext uri="{FF2B5EF4-FFF2-40B4-BE49-F238E27FC236}">
                <a16:creationId xmlns:a16="http://schemas.microsoft.com/office/drawing/2014/main" xmlns="" id="{C92DFA4F-752D-AFD6-E12F-E75DB1B2F8BA}"/>
              </a:ext>
            </a:extLst>
          </p:cNvPr>
          <p:cNvSpPr txBox="1"/>
          <p:nvPr/>
        </p:nvSpPr>
        <p:spPr>
          <a:xfrm>
            <a:off x="601057" y="2284085"/>
            <a:ext cx="8118763" cy="369332"/>
          </a:xfrm>
          <a:prstGeom prst="rect">
            <a:avLst/>
          </a:prstGeom>
          <a:noFill/>
        </p:spPr>
        <p:txBody>
          <a:bodyPr wrap="square" rtlCol="0">
            <a:spAutoFit/>
          </a:bodyPr>
          <a:lstStyle/>
          <a:p>
            <a:r>
              <a:rPr lang="de-DE" b="1" dirty="0"/>
              <a:t>Bundesministerium für Familie, Senioren, Frauen und Jugend (BMFSFJ) </a:t>
            </a:r>
          </a:p>
        </p:txBody>
      </p:sp>
      <p:sp>
        <p:nvSpPr>
          <p:cNvPr id="8" name="Textfeld 7">
            <a:extLst>
              <a:ext uri="{FF2B5EF4-FFF2-40B4-BE49-F238E27FC236}">
                <a16:creationId xmlns:a16="http://schemas.microsoft.com/office/drawing/2014/main" xmlns="" id="{50A5E165-BC27-575D-712B-D47598DCF988}"/>
              </a:ext>
            </a:extLst>
          </p:cNvPr>
          <p:cNvSpPr txBox="1"/>
          <p:nvPr/>
        </p:nvSpPr>
        <p:spPr>
          <a:xfrm>
            <a:off x="533756" y="2724835"/>
            <a:ext cx="6473685" cy="2862322"/>
          </a:xfrm>
          <a:prstGeom prst="rect">
            <a:avLst/>
          </a:prstGeom>
          <a:noFill/>
        </p:spPr>
        <p:txBody>
          <a:bodyPr wrap="square">
            <a:spAutoFit/>
          </a:bodyPr>
          <a:lstStyle/>
          <a:p>
            <a:pPr marL="285750" indent="-285750">
              <a:buFontTx/>
              <a:buChar char="-"/>
            </a:pPr>
            <a:r>
              <a:rPr lang="de-DE" dirty="0"/>
              <a:t>Allgemein</a:t>
            </a:r>
          </a:p>
          <a:p>
            <a:r>
              <a:rPr lang="de-DE" dirty="0">
                <a:hlinkClick r:id="rId3"/>
              </a:rPr>
              <a:t>https://www.bmfsfj.de/bmfsfj/themen/engagement-und-gesellschaft/engagement-staerken/menschen-staerken-menschen</a:t>
            </a:r>
            <a:endParaRPr lang="de-DE" dirty="0"/>
          </a:p>
          <a:p>
            <a:endParaRPr lang="de-DE" dirty="0"/>
          </a:p>
          <a:p>
            <a:pPr marL="285750" indent="-285750">
              <a:buFontTx/>
              <a:buChar char="-"/>
            </a:pPr>
            <a:r>
              <a:rPr lang="de-DE" dirty="0"/>
              <a:t>Demokratie leben! </a:t>
            </a:r>
          </a:p>
          <a:p>
            <a:r>
              <a:rPr lang="de-DE" dirty="0"/>
              <a:t>"Demokratie leben!" Projekte zur Demokratieförderung, Vielfalt­gestaltung und </a:t>
            </a:r>
            <a:r>
              <a:rPr lang="de-DE" dirty="0" err="1"/>
              <a:t>Extremismus­prävention</a:t>
            </a:r>
            <a:endParaRPr lang="de-DE" dirty="0"/>
          </a:p>
          <a:p>
            <a:r>
              <a:rPr lang="de-DE" dirty="0">
                <a:hlinkClick r:id="rId4"/>
              </a:rPr>
              <a:t>https://www.demokratie-leben.de</a:t>
            </a:r>
            <a:endParaRPr lang="de-DE" dirty="0"/>
          </a:p>
          <a:p>
            <a:endParaRPr lang="de-DE" dirty="0"/>
          </a:p>
          <a:p>
            <a:endParaRPr lang="de-DE" dirty="0"/>
          </a:p>
        </p:txBody>
      </p:sp>
    </p:spTree>
    <p:extLst>
      <p:ext uri="{BB962C8B-B14F-4D97-AF65-F5344CB8AC3E}">
        <p14:creationId xmlns:p14="http://schemas.microsoft.com/office/powerpoint/2010/main" val="3938465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22578" y="342494"/>
            <a:ext cx="7859422" cy="1493999"/>
          </a:xfrm>
          <a:prstGeom prst="rect">
            <a:avLst/>
          </a:prstGeom>
        </p:spPr>
        <p:txBody>
          <a:bodyPr vert="horz" wrap="square" lIns="0" tIns="16510" rIns="0" bIns="0" rtlCol="0">
            <a:spAutoFit/>
          </a:bodyPr>
          <a:lstStyle/>
          <a:p>
            <a:pPr marL="12700">
              <a:lnSpc>
                <a:spcPct val="100000"/>
              </a:lnSpc>
              <a:spcBef>
                <a:spcPts val="130"/>
              </a:spcBef>
            </a:pPr>
            <a:r>
              <a:rPr lang="de-DE" sz="3200" spc="-45" dirty="0">
                <a:latin typeface="+mj-lt"/>
              </a:rPr>
              <a:t>Institutionelles Fundraising: Entwicklungszusammenarbeit</a:t>
            </a:r>
            <a:br>
              <a:rPr lang="de-DE" sz="3200" spc="-45" dirty="0">
                <a:latin typeface="+mj-lt"/>
              </a:rPr>
            </a:br>
            <a:r>
              <a:rPr lang="de-DE" sz="3200" spc="-45" dirty="0">
                <a:latin typeface="+mj-lt"/>
              </a:rPr>
              <a:t>- Förderung vom Bund</a:t>
            </a:r>
            <a:endParaRPr sz="3200" dirty="0">
              <a:latin typeface="+mj-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cxnSp>
        <p:nvCxnSpPr>
          <p:cNvPr id="3" name="Straight Connector 2">
            <a:extLst>
              <a:ext uri="{FF2B5EF4-FFF2-40B4-BE49-F238E27FC236}">
                <a16:creationId xmlns:a16="http://schemas.microsoft.com/office/drawing/2014/main" xmlns="" id="{8A6B2CEF-05AD-A197-379F-13E8C5965D47}"/>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BED91A1C-0651-8C7F-7139-4F8950E4AE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
        <p:nvSpPr>
          <p:cNvPr id="8" name="Textfeld 7">
            <a:extLst>
              <a:ext uri="{FF2B5EF4-FFF2-40B4-BE49-F238E27FC236}">
                <a16:creationId xmlns:a16="http://schemas.microsoft.com/office/drawing/2014/main" xmlns="" id="{50A5E165-BC27-575D-712B-D47598DCF988}"/>
              </a:ext>
            </a:extLst>
          </p:cNvPr>
          <p:cNvSpPr txBox="1"/>
          <p:nvPr/>
        </p:nvSpPr>
        <p:spPr>
          <a:xfrm>
            <a:off x="512639" y="2504041"/>
            <a:ext cx="6473685" cy="2585323"/>
          </a:xfrm>
          <a:prstGeom prst="rect">
            <a:avLst/>
          </a:prstGeom>
          <a:noFill/>
        </p:spPr>
        <p:txBody>
          <a:bodyPr wrap="square">
            <a:spAutoFit/>
          </a:bodyPr>
          <a:lstStyle/>
          <a:p>
            <a:endParaRPr lang="de-DE" dirty="0"/>
          </a:p>
          <a:p>
            <a:r>
              <a:rPr lang="de-DE" b="1" dirty="0"/>
              <a:t>Bundesministerium für wirtschaftliche Zusammenarbeit und Entwicklung (BMZ)</a:t>
            </a:r>
          </a:p>
          <a:p>
            <a:endParaRPr lang="de-DE" dirty="0"/>
          </a:p>
          <a:p>
            <a:r>
              <a:rPr lang="de-DE" dirty="0"/>
              <a:t>Übersicht über alle Programme, zur Förderung von Vereinen:</a:t>
            </a:r>
          </a:p>
          <a:p>
            <a:r>
              <a:rPr lang="de-DE" dirty="0">
                <a:hlinkClick r:id="rId3"/>
              </a:rPr>
              <a:t>https://www.bmz.de/de/mitmachen/vereine-16454</a:t>
            </a:r>
            <a:endParaRPr lang="de-DE" dirty="0"/>
          </a:p>
          <a:p>
            <a:endParaRPr lang="de-DE" dirty="0"/>
          </a:p>
          <a:p>
            <a:endParaRPr lang="de-DE" dirty="0"/>
          </a:p>
          <a:p>
            <a:endParaRPr lang="de-DE" dirty="0"/>
          </a:p>
        </p:txBody>
      </p:sp>
    </p:spTree>
    <p:extLst>
      <p:ext uri="{BB962C8B-B14F-4D97-AF65-F5344CB8AC3E}">
        <p14:creationId xmlns:p14="http://schemas.microsoft.com/office/powerpoint/2010/main" val="853626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1580</Words>
  <Application>Microsoft Office PowerPoint</Application>
  <PresentationFormat>Benutzerdefiniert</PresentationFormat>
  <Paragraphs>261</Paragraphs>
  <Slides>21</Slides>
  <Notes>8</Notes>
  <HiddenSlides>0</HiddenSlides>
  <MMClips>1</MMClips>
  <ScaleCrop>false</ScaleCrop>
  <HeadingPairs>
    <vt:vector size="6" baseType="variant">
      <vt:variant>
        <vt:lpstr>Verwendete Schriftarten</vt:lpstr>
      </vt:variant>
      <vt:variant>
        <vt:i4>11</vt:i4>
      </vt:variant>
      <vt:variant>
        <vt:lpstr>Design</vt:lpstr>
      </vt:variant>
      <vt:variant>
        <vt:i4>1</vt:i4>
      </vt:variant>
      <vt:variant>
        <vt:lpstr>Folientitel</vt:lpstr>
      </vt:variant>
      <vt:variant>
        <vt:i4>21</vt:i4>
      </vt:variant>
    </vt:vector>
  </HeadingPairs>
  <TitlesOfParts>
    <vt:vector size="33" baseType="lpstr">
      <vt:lpstr>Arial</vt:lpstr>
      <vt:lpstr>bundessansweb</vt:lpstr>
      <vt:lpstr>bundesserifweb</vt:lpstr>
      <vt:lpstr>Calibri</vt:lpstr>
      <vt:lpstr>Helvetica</vt:lpstr>
      <vt:lpstr>PT Sans</vt:lpstr>
      <vt:lpstr>Roboto</vt:lpstr>
      <vt:lpstr>Symbol</vt:lpstr>
      <vt:lpstr>Tahoma</vt:lpstr>
      <vt:lpstr>Verdana</vt:lpstr>
      <vt:lpstr>Wingdings</vt:lpstr>
      <vt:lpstr>Office Theme</vt:lpstr>
      <vt:lpstr>PowerPoint-Präsentation</vt:lpstr>
      <vt:lpstr>Ziele dieses Moduls</vt:lpstr>
      <vt:lpstr>Was ist Fundraising?</vt:lpstr>
      <vt:lpstr>Wie findet man als Verein Förderung? </vt:lpstr>
      <vt:lpstr>Institutionelles Fundraising (Überblick)</vt:lpstr>
      <vt:lpstr>Institutionelles Fundraising: Migration/Integration/Flucht - Förderung vom Bund</vt:lpstr>
      <vt:lpstr>Institutionelles Fundraising: Migration/Integration/Flucht - Förderung vom Bund</vt:lpstr>
      <vt:lpstr>Institutionelles Fundraising: Migration/Integration/Flucht - Förderung vom Bund</vt:lpstr>
      <vt:lpstr>Institutionelles Fundraising: Entwicklungszusammenarbeit - Förderung vom Bund</vt:lpstr>
      <vt:lpstr>Andere Möglichkeiten für Fundraising: Stiftungen/Vereine/Unternehmen</vt:lpstr>
      <vt:lpstr>Institutionelles Fundraising: Förderung Teilhabe und Partizipation - Berlin und Bezirksebene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DIDAKTISCHE EMPFEHLUNGEN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Political Participation</dc:title>
  <dc:creator>move GLOBAL</dc:creator>
  <cp:keywords>DAFMG9UyOjA,BACzZMIKTpY</cp:keywords>
  <cp:lastModifiedBy>move</cp:lastModifiedBy>
  <cp:revision>70</cp:revision>
  <dcterms:created xsi:type="dcterms:W3CDTF">2022-09-15T06:41:24Z</dcterms:created>
  <dcterms:modified xsi:type="dcterms:W3CDTF">2022-11-29T14:37:26Z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2022-09-15T00:00:00Z</vt:filetime>
  </property>
  <property fmtid="{D5CDD505-2E9C-101B-9397-08002B2CF9AE}" pid="3" name="Creator">
    <vt:lpwstr>Canva</vt:lpwstr>
  </property>
  <property fmtid="{D5CDD505-2E9C-101B-9397-08002B2CF9AE}" pid="4" name="LastSaved">
    <vt:filetime>2022-09-15T00:00:00Z</vt:filetime>
  </property>
</Properties>
</file>