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4.xml" ContentType="application/vnd.openxmlformats-officedocument.presentationml.comments+xml"/>
  <Override PartName="/ppt/notesSlides/notesSlide4.xml" ContentType="application/vnd.openxmlformats-officedocument.presentationml.notesSlide+xml"/>
  <Override PartName="/ppt/comments/comment15.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omments/comment16.xml" ContentType="application/vnd.openxmlformats-officedocument.presentationml.comments+xml"/>
  <Override PartName="/ppt/notesSlides/notesSlide8.xml" ContentType="application/vnd.openxmlformats-officedocument.presentationml.notesSlide+xml"/>
  <Override PartName="/ppt/comments/comment1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256" r:id="rId2"/>
    <p:sldId id="257" r:id="rId3"/>
    <p:sldId id="258" r:id="rId4"/>
    <p:sldId id="259" r:id="rId5"/>
    <p:sldId id="268"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9" r:id="rId21"/>
    <p:sldId id="284" r:id="rId22"/>
    <p:sldId id="285" r:id="rId23"/>
    <p:sldId id="286" r:id="rId24"/>
    <p:sldId id="287" r:id="rId25"/>
    <p:sldId id="288" r:id="rId26"/>
    <p:sldId id="265" r:id="rId27"/>
    <p:sldId id="266" r:id="rId28"/>
    <p:sldId id="267" r:id="rId29"/>
  </p:sldIdLst>
  <p:sldSz cx="9753600" cy="7315200"/>
  <p:notesSz cx="9753600" cy="73152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sop" initials="s" lastIdx="7" clrIdx="0">
    <p:extLst>
      <p:ext uri="{19B8F6BF-5375-455C-9EA6-DF929625EA0E}">
        <p15:presenceInfo xmlns:p15="http://schemas.microsoft.com/office/powerpoint/2012/main" userId="sysop" providerId="None"/>
      </p:ext>
    </p:extLst>
  </p:cmAuthor>
  <p:cmAuthor id="2" name="Daryna Sterina" initials="DS" lastIdx="5" clrIdx="1">
    <p:extLst>
      <p:ext uri="{19B8F6BF-5375-455C-9EA6-DF929625EA0E}">
        <p15:presenceInfo xmlns:p15="http://schemas.microsoft.com/office/powerpoint/2012/main" userId="S::ds693@kent.ac.uk::ac84a0af-c6e3-4db1-b0dc-7786bc4f5f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5"/>
    <p:restoredTop sz="94637"/>
  </p:normalViewPr>
  <p:slideViewPr>
    <p:cSldViewPr>
      <p:cViewPr varScale="1">
        <p:scale>
          <a:sx n="74" d="100"/>
          <a:sy n="74" d="100"/>
        </p:scale>
        <p:origin x="1368"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2-10-28T12:41:25.242" idx="1">
    <p:pos x="768" y="334"/>
    <p:text>I deleted the numbers for my slides because I am not sure if all of them need to be used chronologically. People might just want to use them in an order which makes sense in the training</p:text>
    <p:extLst>
      <p:ext uri="{C676402C-5697-4E1C-873F-D02D1690AC5C}">
        <p15:threadingInfo xmlns:p15="http://schemas.microsoft.com/office/powerpoint/2012/main" timeZoneBias="-12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2-10-10T05:41:40.112" idx="1">
    <p:pos x="4097" y="2000"/>
    <p:text>to be nationally adapted</p:text>
    <p:extLst>
      <p:ext uri="{C676402C-5697-4E1C-873F-D02D1690AC5C}">
        <p15:threadingInfo xmlns:p15="http://schemas.microsoft.com/office/powerpoint/2012/main" timeZoneBias="-12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22-10-12T05:53:46.648" idx="2">
    <p:pos x="3511" y="4068"/>
    <p:text>to be adapted nationally</p:text>
    <p:extLst>
      <p:ext uri="{C676402C-5697-4E1C-873F-D02D1690AC5C}">
        <p15:threadingInfo xmlns:p15="http://schemas.microsoft.com/office/powerpoint/2012/main" timeZoneBias="-120"/>
      </p:ext>
    </p:extLst>
  </p:cm>
</p:cmLst>
</file>

<file path=ppt/comments/comment15.xml><?xml version="1.0" encoding="utf-8"?>
<p:cmLst xmlns:a="http://schemas.openxmlformats.org/drawingml/2006/main" xmlns:r="http://schemas.openxmlformats.org/officeDocument/2006/relationships" xmlns:p="http://schemas.openxmlformats.org/presentationml/2006/main">
  <p:cm authorId="1" dt="2022-10-12T05:55:11.741" idx="3">
    <p:pos x="3404" y="3618"/>
    <p:text>to be adapted nationally</p:text>
    <p:extLst>
      <p:ext uri="{C676402C-5697-4E1C-873F-D02D1690AC5C}">
        <p15:threadingInfo xmlns:p15="http://schemas.microsoft.com/office/powerpoint/2012/main" timeZoneBias="-120"/>
      </p:ext>
    </p:extLst>
  </p:cm>
  <p:cm authorId="1" dt="2022-10-13T20:40:27.865" idx="4">
    <p:pos x="4832" y="4074"/>
    <p:text>to be nationally adapted</p:text>
    <p:extLst>
      <p:ext uri="{C676402C-5697-4E1C-873F-D02D1690AC5C}">
        <p15:threadingInfo xmlns:p15="http://schemas.microsoft.com/office/powerpoint/2012/main" timeZoneBias="-120"/>
      </p:ext>
    </p:extLst>
  </p:cm>
</p:cmLst>
</file>

<file path=ppt/comments/comment16.xml><?xml version="1.0" encoding="utf-8"?>
<p:cmLst xmlns:a="http://schemas.openxmlformats.org/drawingml/2006/main" xmlns:r="http://schemas.openxmlformats.org/officeDocument/2006/relationships" xmlns:p="http://schemas.openxmlformats.org/presentationml/2006/main">
  <p:cm authorId="1" dt="2022-10-13T21:10:36.615" idx="5">
    <p:pos x="2181" y="2544"/>
    <p:text>to be nationaly adapted</p:text>
    <p:extLst>
      <p:ext uri="{C676402C-5697-4E1C-873F-D02D1690AC5C}">
        <p15:threadingInfo xmlns:p15="http://schemas.microsoft.com/office/powerpoint/2012/main" timeZoneBias="-120"/>
      </p:ext>
    </p:extLst>
  </p:cm>
</p:cmLst>
</file>

<file path=ppt/comments/comment17.xml><?xml version="1.0" encoding="utf-8"?>
<p:cmLst xmlns:a="http://schemas.openxmlformats.org/drawingml/2006/main" xmlns:r="http://schemas.openxmlformats.org/officeDocument/2006/relationships" xmlns:p="http://schemas.openxmlformats.org/presentationml/2006/main">
  <p:cm authorId="1" dt="2022-10-13T21:18:13.760" idx="6">
    <p:pos x="958" y="2278"/>
    <p:text>local adaptation needed</p:text>
    <p:extLst>
      <p:ext uri="{C676402C-5697-4E1C-873F-D02D1690AC5C}">
        <p15:threadingInfo xmlns:p15="http://schemas.microsoft.com/office/powerpoint/2012/main" timeZoneBias="-120"/>
      </p:ext>
    </p:extLst>
  </p:cm>
  <p:cm authorId="1" dt="2022-10-13T21:20:34.902" idx="7">
    <p:pos x="899" y="2537"/>
    <p:text>to be nationally adapated</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2-10-10T05:41:40.112" idx="1">
    <p:pos x="4278" y="1689"/>
    <p:text>to be nationally and regionally adapted</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4225925" cy="366713"/>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5524500" y="0"/>
            <a:ext cx="4227513" cy="366713"/>
          </a:xfrm>
          <a:prstGeom prst="rect">
            <a:avLst/>
          </a:prstGeom>
        </p:spPr>
        <p:txBody>
          <a:bodyPr vert="horz" lIns="91440" tIns="45720" rIns="91440" bIns="45720" rtlCol="0"/>
          <a:lstStyle>
            <a:lvl1pPr algn="r">
              <a:defRPr sz="1200"/>
            </a:lvl1pPr>
          </a:lstStyle>
          <a:p>
            <a:fld id="{7FFEE545-1E11-4E9E-9CEF-09652B36440F}" type="datetimeFigureOut">
              <a:rPr lang="de-AT" smtClean="0"/>
              <a:t>29.10.2022</a:t>
            </a:fld>
            <a:endParaRPr lang="de-AT"/>
          </a:p>
        </p:txBody>
      </p:sp>
      <p:sp>
        <p:nvSpPr>
          <p:cNvPr id="4" name="Folienbildplatzhalter 3"/>
          <p:cNvSpPr>
            <a:spLocks noGrp="1" noRot="1" noChangeAspect="1"/>
          </p:cNvSpPr>
          <p:nvPr>
            <p:ph type="sldImg" idx="2"/>
          </p:nvPr>
        </p:nvSpPr>
        <p:spPr>
          <a:xfrm>
            <a:off x="3230563" y="914400"/>
            <a:ext cx="3292475" cy="2468563"/>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974725" y="3521075"/>
            <a:ext cx="7804150" cy="28797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6948488"/>
            <a:ext cx="4225925" cy="366712"/>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5524500" y="6948488"/>
            <a:ext cx="4227513" cy="366712"/>
          </a:xfrm>
          <a:prstGeom prst="rect">
            <a:avLst/>
          </a:prstGeom>
        </p:spPr>
        <p:txBody>
          <a:bodyPr vert="horz" lIns="91440" tIns="45720" rIns="91440" bIns="45720" rtlCol="0" anchor="b"/>
          <a:lstStyle>
            <a:lvl1pPr algn="r">
              <a:defRPr sz="1200"/>
            </a:lvl1pPr>
          </a:lstStyle>
          <a:p>
            <a:fld id="{ADB3DDA4-692F-475B-943A-E6B96E5F64BA}" type="slidenum">
              <a:rPr lang="de-AT" smtClean="0"/>
              <a:t>‹#›</a:t>
            </a:fld>
            <a:endParaRPr lang="de-AT"/>
          </a:p>
        </p:txBody>
      </p:sp>
    </p:spTree>
    <p:extLst>
      <p:ext uri="{BB962C8B-B14F-4D97-AF65-F5344CB8AC3E}">
        <p14:creationId xmlns:p14="http://schemas.microsoft.com/office/powerpoint/2010/main" val="2311959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18</a:t>
            </a:fld>
            <a:endParaRPr lang="de-DE" altLang="en-US"/>
          </a:p>
        </p:txBody>
      </p:sp>
    </p:spTree>
    <p:extLst>
      <p:ext uri="{BB962C8B-B14F-4D97-AF65-F5344CB8AC3E}">
        <p14:creationId xmlns:p14="http://schemas.microsoft.com/office/powerpoint/2010/main" val="3787233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19</a:t>
            </a:fld>
            <a:endParaRPr lang="de-DE" altLang="en-US"/>
          </a:p>
        </p:txBody>
      </p:sp>
    </p:spTree>
    <p:extLst>
      <p:ext uri="{BB962C8B-B14F-4D97-AF65-F5344CB8AC3E}">
        <p14:creationId xmlns:p14="http://schemas.microsoft.com/office/powerpoint/2010/main" val="2219585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20</a:t>
            </a:fld>
            <a:endParaRPr lang="de-DE" altLang="en-US"/>
          </a:p>
        </p:txBody>
      </p:sp>
    </p:spTree>
    <p:extLst>
      <p:ext uri="{BB962C8B-B14F-4D97-AF65-F5344CB8AC3E}">
        <p14:creationId xmlns:p14="http://schemas.microsoft.com/office/powerpoint/2010/main" val="704025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21</a:t>
            </a:fld>
            <a:endParaRPr lang="de-DE" altLang="en-US"/>
          </a:p>
        </p:txBody>
      </p:sp>
    </p:spTree>
    <p:extLst>
      <p:ext uri="{BB962C8B-B14F-4D97-AF65-F5344CB8AC3E}">
        <p14:creationId xmlns:p14="http://schemas.microsoft.com/office/powerpoint/2010/main" val="248806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22</a:t>
            </a:fld>
            <a:endParaRPr lang="de-DE" altLang="en-US"/>
          </a:p>
        </p:txBody>
      </p:sp>
    </p:spTree>
    <p:extLst>
      <p:ext uri="{BB962C8B-B14F-4D97-AF65-F5344CB8AC3E}">
        <p14:creationId xmlns:p14="http://schemas.microsoft.com/office/powerpoint/2010/main" val="25465281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23</a:t>
            </a:fld>
            <a:endParaRPr lang="de-DE" altLang="en-US"/>
          </a:p>
        </p:txBody>
      </p:sp>
    </p:spTree>
    <p:extLst>
      <p:ext uri="{BB962C8B-B14F-4D97-AF65-F5344CB8AC3E}">
        <p14:creationId xmlns:p14="http://schemas.microsoft.com/office/powerpoint/2010/main" val="2701741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24</a:t>
            </a:fld>
            <a:endParaRPr lang="de-DE" altLang="en-US"/>
          </a:p>
        </p:txBody>
      </p:sp>
    </p:spTree>
    <p:extLst>
      <p:ext uri="{BB962C8B-B14F-4D97-AF65-F5344CB8AC3E}">
        <p14:creationId xmlns:p14="http://schemas.microsoft.com/office/powerpoint/2010/main" val="33073535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AF07764-9C53-4497-A15B-3F8408DF5D25}" type="slidenum">
              <a:rPr lang="de-DE" altLang="en-US" smtClean="0"/>
              <a:pPr>
                <a:defRPr/>
              </a:pPr>
              <a:t>25</a:t>
            </a:fld>
            <a:endParaRPr lang="de-DE" altLang="en-US"/>
          </a:p>
        </p:txBody>
      </p:sp>
    </p:spTree>
    <p:extLst>
      <p:ext uri="{BB962C8B-B14F-4D97-AF65-F5344CB8AC3E}">
        <p14:creationId xmlns:p14="http://schemas.microsoft.com/office/powerpoint/2010/main" val="8242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31520" y="2267712"/>
            <a:ext cx="8290560" cy="153619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463040" y="4096512"/>
            <a:ext cx="6827520" cy="18288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1" i="0">
                <a:solidFill>
                  <a:srgbClr val="0C45A6"/>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95761" y="3498728"/>
            <a:ext cx="590550" cy="66675"/>
          </a:xfrm>
          <a:custGeom>
            <a:avLst/>
            <a:gdLst/>
            <a:ahLst/>
            <a:cxnLst/>
            <a:rect l="l" t="t" r="r" b="b"/>
            <a:pathLst>
              <a:path w="590550" h="66675">
                <a:moveTo>
                  <a:pt x="590549" y="66674"/>
                </a:moveTo>
                <a:lnTo>
                  <a:pt x="0" y="66674"/>
                </a:lnTo>
                <a:lnTo>
                  <a:pt x="0" y="0"/>
                </a:lnTo>
                <a:lnTo>
                  <a:pt x="590549" y="0"/>
                </a:lnTo>
                <a:lnTo>
                  <a:pt x="590549" y="66674"/>
                </a:lnTo>
                <a:close/>
              </a:path>
            </a:pathLst>
          </a:custGeom>
          <a:solidFill>
            <a:srgbClr val="0C45A6"/>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000" b="1" i="0">
                <a:solidFill>
                  <a:srgbClr val="0C45A6"/>
                </a:solidFill>
                <a:latin typeface="Tahoma"/>
                <a:cs typeface="Tahoma"/>
              </a:defRPr>
            </a:lvl1pPr>
          </a:lstStyle>
          <a:p>
            <a:endParaRPr/>
          </a:p>
        </p:txBody>
      </p:sp>
      <p:sp>
        <p:nvSpPr>
          <p:cNvPr id="3" name="Holder 3"/>
          <p:cNvSpPr>
            <a:spLocks noGrp="1"/>
          </p:cNvSpPr>
          <p:nvPr>
            <p:ph sz="half" idx="2"/>
          </p:nvPr>
        </p:nvSpPr>
        <p:spPr>
          <a:xfrm>
            <a:off x="487680" y="1682496"/>
            <a:ext cx="4242816" cy="482803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023104" y="1682496"/>
            <a:ext cx="4242816" cy="482803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752720" y="1285306"/>
            <a:ext cx="638175" cy="66675"/>
          </a:xfrm>
          <a:custGeom>
            <a:avLst/>
            <a:gdLst/>
            <a:ahLst/>
            <a:cxnLst/>
            <a:rect l="l" t="t" r="r" b="b"/>
            <a:pathLst>
              <a:path w="638175" h="66675">
                <a:moveTo>
                  <a:pt x="638174" y="66674"/>
                </a:moveTo>
                <a:lnTo>
                  <a:pt x="0" y="66674"/>
                </a:lnTo>
                <a:lnTo>
                  <a:pt x="0" y="0"/>
                </a:lnTo>
                <a:lnTo>
                  <a:pt x="638174" y="0"/>
                </a:lnTo>
                <a:lnTo>
                  <a:pt x="638174" y="66674"/>
                </a:lnTo>
                <a:close/>
              </a:path>
            </a:pathLst>
          </a:custGeom>
          <a:solidFill>
            <a:srgbClr val="0C45A6"/>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000" b="1" i="0">
                <a:solidFill>
                  <a:srgbClr val="0C45A6"/>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4324" y="908627"/>
            <a:ext cx="8684950" cy="939800"/>
          </a:xfrm>
          <a:prstGeom prst="rect">
            <a:avLst/>
          </a:prstGeom>
        </p:spPr>
        <p:txBody>
          <a:bodyPr wrap="square" lIns="0" tIns="0" rIns="0" bIns="0">
            <a:spAutoFit/>
          </a:bodyPr>
          <a:lstStyle>
            <a:lvl1pPr>
              <a:defRPr sz="3000" b="1" i="0">
                <a:solidFill>
                  <a:srgbClr val="0C45A6"/>
                </a:solidFill>
                <a:latin typeface="Tahoma"/>
                <a:cs typeface="Tahoma"/>
              </a:defRPr>
            </a:lvl1pPr>
          </a:lstStyle>
          <a:p>
            <a:endParaRPr/>
          </a:p>
        </p:txBody>
      </p:sp>
      <p:sp>
        <p:nvSpPr>
          <p:cNvPr id="3" name="Holder 3"/>
          <p:cNvSpPr>
            <a:spLocks noGrp="1"/>
          </p:cNvSpPr>
          <p:nvPr>
            <p:ph type="body" idx="1"/>
          </p:nvPr>
        </p:nvSpPr>
        <p:spPr>
          <a:xfrm>
            <a:off x="254873" y="2257674"/>
            <a:ext cx="9243852" cy="39160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316224" y="6803136"/>
            <a:ext cx="3121152" cy="36576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87680" y="6803136"/>
            <a:ext cx="2243328" cy="36576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10/29/2022</a:t>
            </a:fld>
            <a:endParaRPr lang="en-US"/>
          </a:p>
        </p:txBody>
      </p:sp>
      <p:sp>
        <p:nvSpPr>
          <p:cNvPr id="6" name="Holder 6"/>
          <p:cNvSpPr>
            <a:spLocks noGrp="1"/>
          </p:cNvSpPr>
          <p:nvPr>
            <p:ph type="sldNum" sz="quarter" idx="7"/>
          </p:nvPr>
        </p:nvSpPr>
        <p:spPr>
          <a:xfrm>
            <a:off x="7022592" y="6803136"/>
            <a:ext cx="2243328" cy="36576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wien.gv.at/amtshelfer/gesellschaft-soziales/frauen/foerderungen/jahresfoerderung.html" TargetMode="External"/><Relationship Id="rId1" Type="http://schemas.openxmlformats.org/officeDocument/2006/relationships/slideLayout" Target="../slideLayouts/slideLayout2.xml"/><Relationship Id="rId4" Type="http://schemas.openxmlformats.org/officeDocument/2006/relationships/comments" Target="../comments/comment7.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wien.gv.at/amtshelfer/kultur/projekte/subventionen/bezirk.html" TargetMode="External"/><Relationship Id="rId1" Type="http://schemas.openxmlformats.org/officeDocument/2006/relationships/slideLayout" Target="../slideLayouts/slideLayout2.xml"/><Relationship Id="rId4" Type="http://schemas.openxmlformats.org/officeDocument/2006/relationships/comments" Target="../comments/comment9.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soziales.steiermark.at/cms/ziel/131663389/DE/" TargetMode="External"/><Relationship Id="rId1" Type="http://schemas.openxmlformats.org/officeDocument/2006/relationships/slideLayout" Target="../slideLayouts/slideLayout2.xml"/><Relationship Id="rId4" Type="http://schemas.openxmlformats.org/officeDocument/2006/relationships/comments" Target="../comments/comment10.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verwaltung.steiermark.at/cms/beitrag/11684625/104132566" TargetMode="External"/><Relationship Id="rId1" Type="http://schemas.openxmlformats.org/officeDocument/2006/relationships/slideLayout" Target="../slideLayouts/slideLayout2.xml"/><Relationship Id="rId4" Type="http://schemas.openxmlformats.org/officeDocument/2006/relationships/comments" Target="../comments/comment1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kultur.steiermark.at/cms/ziel/166340854/DE/" TargetMode="External"/><Relationship Id="rId1" Type="http://schemas.openxmlformats.org/officeDocument/2006/relationships/slideLayout" Target="../slideLayouts/slideLayout2.xml"/><Relationship Id="rId4" Type="http://schemas.openxmlformats.org/officeDocument/2006/relationships/comments" Target="../comments/comment12.xml"/></Relationships>
</file>

<file path=ppt/slides/_rels/slide17.xml.rels><?xml version="1.0" encoding="UTF-8" standalone="yes"?>
<Relationships xmlns="http://schemas.openxmlformats.org/package/2006/relationships"><Relationship Id="rId3" Type="http://schemas.openxmlformats.org/officeDocument/2006/relationships/hyperlink" Target="https://www.oeh.ac.at/sonderprojekte" TargetMode="External"/><Relationship Id="rId2" Type="http://schemas.openxmlformats.org/officeDocument/2006/relationships/hyperlink" Target="https://www.dka.at/was-wir-tun/projektarbeit" TargetMode="External"/><Relationship Id="rId1" Type="http://schemas.openxmlformats.org/officeDocument/2006/relationships/slideLayout" Target="../slideLayouts/slideLayout2.xml"/><Relationship Id="rId5" Type="http://schemas.openxmlformats.org/officeDocument/2006/relationships/comments" Target="../comments/comment13.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cerv.at/"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ec.europa.eu/info/funding-tenders/opportunities/portal/screen/home" TargetMode="External"/><Relationship Id="rId4" Type="http://schemas.openxmlformats.org/officeDocument/2006/relationships/hyperlink" Target="https://ec.europa.eu/info/departments/justice-and-consumers/justice-and-consumers-funding-tenders/funding-programmes/citizens-equality-rights-and-values-programme_en" TargetMode="Externa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erasmusplus.at/" TargetMode="External"/><Relationship Id="rId7" Type="http://schemas.openxmlformats.org/officeDocument/2006/relationships/comments" Target="../comments/comment14.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erasmus-plus.ec.europa.eu/funding" TargetMode="External"/><Relationship Id="rId4" Type="http://schemas.openxmlformats.org/officeDocument/2006/relationships/hyperlink" Target="https://erasmus-plus.ec.europa.eu/"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home-affairs.ec.europa.eu/funding/asylum-migration-and-integration-funds/asylum-migration-and-integration-fund-2021-2027_en" TargetMode="External"/><Relationship Id="rId7" Type="http://schemas.openxmlformats.org/officeDocument/2006/relationships/comments" Target="../comments/comment15.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www.bundeskanzleramt.gv.at/agenda/integration/projektfoerderung/asyl-migrations-und-integrationsfonds/aufruf-2023-2024.html" TargetMode="External"/><Relationship Id="rId4" Type="http://schemas.openxmlformats.org/officeDocument/2006/relationships/hyperlink" Target="https://ec.europa.eu/info/funding-tenders/opportunities/portal/screen/home"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ec.europa.eu/info/funding-tenders/opportunities/portal/screen/programmes/isf" TargetMode="External"/><Relationship Id="rId7"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ec.europa.eu/info/funding-tenders/find-funding/eu-funding-programmes_en" TargetMode="External"/><Relationship Id="rId5" Type="http://schemas.openxmlformats.org/officeDocument/2006/relationships/hyperlink" Target="https://research-and-innovation.ec.europa.eu/funding/funding-opportunities/funding-programmes-and-open-calls/horizon-europe_en" TargetMode="External"/><Relationship Id="rId4" Type="http://schemas.openxmlformats.org/officeDocument/2006/relationships/hyperlink" Target="https://cinea.ec.europa.eu/programmes/life_en"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undraising-academy.org/training-education/webinars/"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comments" Target="../comments/comment16.xml"/><Relationship Id="rId5" Type="http://schemas.openxmlformats.org/officeDocument/2006/relationships/image" Target="../media/image3.png"/><Relationship Id="rId4" Type="http://schemas.openxmlformats.org/officeDocument/2006/relationships/hyperlink" Target="https://ciof.org.uk/events-and-training" TargetMode="Externa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7.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hyperlink" Target="https://dictionary.cambridge.org/dictionary/english/charity" TargetMode="External"/><Relationship Id="rId3" Type="http://schemas.openxmlformats.org/officeDocument/2006/relationships/hyperlink" Target="https://dictionary.cambridge.org/dictionary/english/collect" TargetMode="External"/><Relationship Id="rId7" Type="http://schemas.openxmlformats.org/officeDocument/2006/relationships/hyperlink" Target="https://dictionary.cambridge.org/dictionary/english/especially" TargetMode="External"/><Relationship Id="rId2" Type="http://schemas.openxmlformats.org/officeDocument/2006/relationships/hyperlink" Target="https://dictionary.cambridge.org/dictionary/english/act" TargetMode="External"/><Relationship Id="rId1" Type="http://schemas.openxmlformats.org/officeDocument/2006/relationships/slideLayout" Target="../slideLayouts/slideLayout2.xml"/><Relationship Id="rId6" Type="http://schemas.openxmlformats.org/officeDocument/2006/relationships/hyperlink" Target="https://dictionary.cambridge.org/dictionary/english/purpose" TargetMode="External"/><Relationship Id="rId5" Type="http://schemas.openxmlformats.org/officeDocument/2006/relationships/hyperlink" Target="https://dictionary.cambridge.org/dictionary/english/particular" TargetMode="External"/><Relationship Id="rId4" Type="http://schemas.openxmlformats.org/officeDocument/2006/relationships/hyperlink" Target="https://dictionary.cambridge.org/dictionary/english/money" TargetMode="Externa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bundeskanzleramt.gv.at/agenda/integration/projektfoerderung/nationale-integrationsfoerderung.html" TargetMode="Externa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ntwicklung.at/ada/entwicklungspolitische-kommunikation-bildung-in-oesterreich/" TargetMode="Externa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wien.gv.at/amtshelfer/dokumente/aufenthalt/integration/foerderungen/integrationskleinprojekte.html" TargetMode="External"/><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wien.gv.at/amtshelfer/dokumente/aufenthalt/integration/foerderungen/integrationsgrossprojekte.html" TargetMode="External"/><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3889891" y="0"/>
            <a:ext cx="5867173" cy="7315200"/>
            <a:chOff x="2727274" y="-30822"/>
            <a:chExt cx="6905625" cy="7315200"/>
          </a:xfrm>
        </p:grpSpPr>
        <p:sp>
          <p:nvSpPr>
            <p:cNvPr id="3" name="object 3"/>
            <p:cNvSpPr/>
            <p:nvPr/>
          </p:nvSpPr>
          <p:spPr>
            <a:xfrm>
              <a:off x="2727274" y="-30822"/>
              <a:ext cx="6905625" cy="7315200"/>
            </a:xfrm>
            <a:custGeom>
              <a:avLst/>
              <a:gdLst/>
              <a:ahLst/>
              <a:cxnLst/>
              <a:rect l="l" t="t" r="r" b="b"/>
              <a:pathLst>
                <a:path w="6905625" h="7315200">
                  <a:moveTo>
                    <a:pt x="6905624" y="7315199"/>
                  </a:moveTo>
                  <a:lnTo>
                    <a:pt x="0" y="7315199"/>
                  </a:lnTo>
                  <a:lnTo>
                    <a:pt x="0" y="0"/>
                  </a:lnTo>
                  <a:lnTo>
                    <a:pt x="6905624" y="0"/>
                  </a:lnTo>
                  <a:lnTo>
                    <a:pt x="6905624" y="7315199"/>
                  </a:lnTo>
                  <a:close/>
                </a:path>
              </a:pathLst>
            </a:custGeom>
            <a:solidFill>
              <a:srgbClr val="FDCF60"/>
            </a:solidFill>
          </p:spPr>
          <p:txBody>
            <a:bodyPr wrap="square" lIns="0" tIns="0" rIns="0" bIns="0" rtlCol="0"/>
            <a:lstStyle/>
            <a:p>
              <a:endParaRPr/>
            </a:p>
          </p:txBody>
        </p:sp>
        <p:pic>
          <p:nvPicPr>
            <p:cNvPr id="4" name="object 4"/>
            <p:cNvPicPr/>
            <p:nvPr/>
          </p:nvPicPr>
          <p:blipFill>
            <a:blip r:embed="rId2" cstate="print"/>
            <a:stretch>
              <a:fillRect/>
            </a:stretch>
          </p:blipFill>
          <p:spPr>
            <a:xfrm>
              <a:off x="7924771" y="273978"/>
              <a:ext cx="1456953" cy="995369"/>
            </a:xfrm>
            <a:prstGeom prst="rect">
              <a:avLst/>
            </a:prstGeom>
          </p:spPr>
        </p:pic>
      </p:grpSp>
      <p:sp>
        <p:nvSpPr>
          <p:cNvPr id="7" name="object 7"/>
          <p:cNvSpPr txBox="1"/>
          <p:nvPr/>
        </p:nvSpPr>
        <p:spPr>
          <a:xfrm>
            <a:off x="1361330" y="2438400"/>
            <a:ext cx="5205095" cy="2621230"/>
          </a:xfrm>
          <a:prstGeom prst="rect">
            <a:avLst/>
          </a:prstGeom>
        </p:spPr>
        <p:txBody>
          <a:bodyPr vert="horz" wrap="square" lIns="0" tIns="119380" rIns="0" bIns="0" rtlCol="0">
            <a:spAutoFit/>
          </a:bodyPr>
          <a:lstStyle/>
          <a:p>
            <a:pPr marL="12700" marR="5080">
              <a:lnSpc>
                <a:spcPts val="6450"/>
              </a:lnSpc>
              <a:spcBef>
                <a:spcPts val="940"/>
              </a:spcBef>
            </a:pPr>
            <a:r>
              <a:rPr lang="de-DE" sz="6000" spc="120" dirty="0">
                <a:solidFill>
                  <a:srgbClr val="0C45A6"/>
                </a:solidFill>
                <a:latin typeface="Tahoma"/>
                <a:cs typeface="Tahoma"/>
              </a:rPr>
              <a:t>Training</a:t>
            </a:r>
            <a:r>
              <a:rPr lang="de-DE" sz="6000" b="1" spc="120" dirty="0">
                <a:solidFill>
                  <a:srgbClr val="0C45A6"/>
                </a:solidFill>
                <a:latin typeface="Tahoma"/>
                <a:cs typeface="Tahoma"/>
              </a:rPr>
              <a:t> </a:t>
            </a:r>
            <a:r>
              <a:rPr sz="6000" spc="120" dirty="0">
                <a:solidFill>
                  <a:srgbClr val="0C45A6"/>
                </a:solidFill>
                <a:latin typeface="Tahoma"/>
                <a:cs typeface="Tahoma"/>
              </a:rPr>
              <a:t>Module: </a:t>
            </a:r>
            <a:r>
              <a:rPr sz="6000" spc="125" dirty="0">
                <a:solidFill>
                  <a:srgbClr val="0C45A6"/>
                </a:solidFill>
                <a:latin typeface="Tahoma"/>
                <a:cs typeface="Tahoma"/>
              </a:rPr>
              <a:t> </a:t>
            </a:r>
            <a:r>
              <a:rPr lang="de-DE" sz="6000" spc="125" dirty="0">
                <a:solidFill>
                  <a:srgbClr val="0C45A6"/>
                </a:solidFill>
                <a:latin typeface="Tahoma"/>
                <a:cs typeface="Tahoma"/>
              </a:rPr>
              <a:t>Fundraising</a:t>
            </a:r>
            <a:endParaRPr sz="6000" dirty="0">
              <a:latin typeface="Tahoma"/>
              <a:cs typeface="Tahoma"/>
            </a:endParaRPr>
          </a:p>
        </p:txBody>
      </p:sp>
      <p:sp>
        <p:nvSpPr>
          <p:cNvPr id="8" name="Textfeld 7"/>
          <p:cNvSpPr txBox="1"/>
          <p:nvPr/>
        </p:nvSpPr>
        <p:spPr>
          <a:xfrm>
            <a:off x="2068884" y="6346247"/>
            <a:ext cx="5360894" cy="707886"/>
          </a:xfrm>
          <a:prstGeom prst="rect">
            <a:avLst/>
          </a:prstGeom>
          <a:noFill/>
        </p:spPr>
        <p:txBody>
          <a:bodyPr wrap="square" rtlCol="0">
            <a:spAutoFit/>
          </a:bodyPr>
          <a:lstStyle/>
          <a:p>
            <a:r>
              <a:rPr lang="de-DE" sz="1000" i="1" dirty="0"/>
              <a:t>The </a:t>
            </a:r>
            <a:r>
              <a:rPr lang="de-DE" sz="1000" i="1" dirty="0" err="1"/>
              <a:t>project</a:t>
            </a:r>
            <a:r>
              <a:rPr lang="de-DE" sz="1000" i="1" dirty="0"/>
              <a:t> </a:t>
            </a:r>
            <a:r>
              <a:rPr lang="de-DE" sz="1000" i="1" dirty="0" err="1"/>
              <a:t>is</a:t>
            </a:r>
            <a:r>
              <a:rPr lang="de-DE" sz="1000" i="1" dirty="0"/>
              <a:t> </a:t>
            </a:r>
            <a:r>
              <a:rPr lang="de-DE" sz="1000" i="1" dirty="0" err="1"/>
              <a:t>co-funded</a:t>
            </a:r>
            <a:r>
              <a:rPr lang="de-DE" sz="1000" i="1" baseline="0" dirty="0"/>
              <a:t> </a:t>
            </a:r>
            <a:r>
              <a:rPr lang="de-DE" sz="1000" i="1" baseline="0" dirty="0" err="1"/>
              <a:t>by</a:t>
            </a:r>
            <a:r>
              <a:rPr lang="de-DE" sz="1000" i="1" baseline="0" dirty="0"/>
              <a:t> </a:t>
            </a:r>
            <a:r>
              <a:rPr lang="de-DE" sz="1000" i="1" baseline="0" dirty="0" err="1"/>
              <a:t>the</a:t>
            </a:r>
            <a:r>
              <a:rPr lang="de-DE" sz="1000" i="1" baseline="0" dirty="0"/>
              <a:t> European </a:t>
            </a:r>
            <a:r>
              <a:rPr lang="de-DE" sz="1000" i="1" baseline="0" dirty="0" err="1"/>
              <a:t>Unions</a:t>
            </a:r>
            <a:r>
              <a:rPr lang="de-DE" sz="1000" i="1" baseline="0" dirty="0"/>
              <a:t>‘ </a:t>
            </a:r>
            <a:r>
              <a:rPr lang="de-DE" sz="1000" i="1" baseline="0" dirty="0" err="1"/>
              <a:t>Asylum</a:t>
            </a:r>
            <a:r>
              <a:rPr lang="de-DE" sz="1000" i="1" baseline="0" dirty="0"/>
              <a:t>, Migration </a:t>
            </a:r>
            <a:r>
              <a:rPr lang="de-DE" sz="1000" i="1" baseline="0" dirty="0" err="1"/>
              <a:t>and</a:t>
            </a:r>
            <a:r>
              <a:rPr lang="de-DE" sz="1000" i="1" baseline="0" dirty="0"/>
              <a:t> Integration Fund. </a:t>
            </a:r>
            <a:r>
              <a:rPr lang="en-US" sz="1000" b="0" i="1" u="none" strike="noStrike" kern="1200" baseline="0" dirty="0">
                <a:solidFill>
                  <a:schemeClr val="tx1"/>
                </a:solidFill>
                <a:latin typeface="+mn-lt"/>
                <a:ea typeface="+mn-ea"/>
                <a:cs typeface="+mn-cs"/>
              </a:rPr>
              <a:t>The content of this presentation represents the views of the EMVI project partnership only and is their sole responsibility. The European Commission does not accept any responsibility for use that may be made of the information it contains.</a:t>
            </a:r>
            <a:endParaRPr lang="de-AT" sz="1000" i="1" dirty="0"/>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473186"/>
            <a:ext cx="3251079" cy="682061"/>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1033335"/>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latin typeface="+mn-lt"/>
              </a:rPr>
              <a:t>Institutional</a:t>
            </a:r>
            <a:r>
              <a:rPr lang="de-DE" sz="3200" spc="-45" dirty="0">
                <a:latin typeface="+mn-lt"/>
              </a:rPr>
              <a:t> </a:t>
            </a:r>
            <a:r>
              <a:rPr lang="de-DE" sz="3200" spc="-45" dirty="0" err="1">
                <a:latin typeface="+mn-lt"/>
              </a:rPr>
              <a:t>fundraising</a:t>
            </a:r>
            <a:br>
              <a:rPr lang="de-DE" sz="3200" spc="-45" dirty="0">
                <a:latin typeface="+mn-lt"/>
              </a:rPr>
            </a:br>
            <a:r>
              <a:rPr lang="de-DE" sz="3200" spc="-45" dirty="0">
                <a:latin typeface="+mn-lt"/>
              </a:rPr>
              <a:t>The national </a:t>
            </a:r>
            <a:r>
              <a:rPr lang="de-DE" sz="3200" spc="-45" dirty="0" err="1">
                <a:latin typeface="+mn-lt"/>
              </a:rPr>
              <a:t>and</a:t>
            </a:r>
            <a:r>
              <a:rPr lang="de-DE" sz="3200" spc="-45" dirty="0">
                <a:latin typeface="+mn-lt"/>
              </a:rPr>
              <a:t> regional </a:t>
            </a:r>
            <a:r>
              <a:rPr lang="de-DE" sz="3200" spc="-45" dirty="0" err="1">
                <a:latin typeface="+mn-lt"/>
              </a:rPr>
              <a:t>levels</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838200" y="2362200"/>
            <a:ext cx="8153400" cy="4524315"/>
          </a:xfrm>
          <a:prstGeom prst="rect">
            <a:avLst/>
          </a:prstGeom>
          <a:noFill/>
        </p:spPr>
        <p:txBody>
          <a:bodyPr wrap="square" rtlCol="0">
            <a:spAutoFit/>
          </a:bodyPr>
          <a:lstStyle/>
          <a:p>
            <a:endParaRPr lang="de-AT" dirty="0"/>
          </a:p>
          <a:p>
            <a:endParaRPr lang="en-GB" dirty="0"/>
          </a:p>
          <a:p>
            <a:r>
              <a:rPr lang="en-GB" b="1" dirty="0"/>
              <a:t>City of X, (as example for projects on city level)</a:t>
            </a:r>
            <a:endParaRPr lang="en-GB" dirty="0"/>
          </a:p>
          <a:p>
            <a:r>
              <a:rPr lang="en-GB" b="1" dirty="0"/>
              <a:t>e.g. MA 57 – Department for Women – City of Vienna</a:t>
            </a:r>
            <a:endParaRPr lang="en-GB" dirty="0"/>
          </a:p>
          <a:p>
            <a:endParaRPr lang="en-GB" i="1" dirty="0"/>
          </a:p>
          <a:p>
            <a:r>
              <a:rPr lang="en-GB" i="1" dirty="0"/>
              <a:t>e.g. Financing for smaller projects for women/girls under 5.000 Euro</a:t>
            </a:r>
          </a:p>
          <a:p>
            <a:endParaRPr lang="en-GB" i="1" dirty="0"/>
          </a:p>
          <a:p>
            <a:r>
              <a:rPr lang="en-GB" dirty="0"/>
              <a:t>Yearly funding focus to be checked e.g. Strong and brave in Vienna: Girls and young women supported in their self-determination (2022)</a:t>
            </a:r>
          </a:p>
          <a:p>
            <a:endParaRPr lang="en-GB" dirty="0"/>
          </a:p>
          <a:p>
            <a:r>
              <a:rPr lang="en-GB" dirty="0"/>
              <a:t>online form with attachments (e.g. detailed description, registration, yearly balance)</a:t>
            </a:r>
          </a:p>
          <a:p>
            <a:endParaRPr lang="en-GB" dirty="0"/>
          </a:p>
          <a:p>
            <a:r>
              <a:rPr lang="en-GB" dirty="0"/>
              <a:t>Deadline: 8 weeks before the start of the project.</a:t>
            </a:r>
          </a:p>
          <a:p>
            <a:endParaRPr lang="en-GB" dirty="0"/>
          </a:p>
          <a:p>
            <a:r>
              <a:rPr lang="en-GB" dirty="0"/>
              <a:t>URL e.g. https://</a:t>
            </a:r>
            <a:r>
              <a:rPr lang="en-GB" dirty="0" err="1"/>
              <a:t>www.wien.gv.at</a:t>
            </a:r>
            <a:r>
              <a:rPr lang="en-GB" dirty="0"/>
              <a:t>/</a:t>
            </a:r>
            <a:r>
              <a:rPr lang="en-GB" dirty="0" err="1"/>
              <a:t>amtshelfer</a:t>
            </a:r>
            <a:r>
              <a:rPr lang="en-GB" dirty="0"/>
              <a:t>/gesellschaft-</a:t>
            </a:r>
            <a:r>
              <a:rPr lang="en-GB" dirty="0" err="1"/>
              <a:t>soziales</a:t>
            </a:r>
            <a:r>
              <a:rPr lang="en-GB" dirty="0"/>
              <a:t>/frauen/</a:t>
            </a:r>
            <a:r>
              <a:rPr lang="en-GB" dirty="0" err="1"/>
              <a:t>foerderungen</a:t>
            </a:r>
            <a:r>
              <a:rPr lang="en-GB" dirty="0"/>
              <a:t>/</a:t>
            </a:r>
            <a:r>
              <a:rPr lang="en-GB" dirty="0" err="1"/>
              <a:t>kleinprojektefoerderung.html</a:t>
            </a:r>
            <a:endParaRPr lang="en-GB" dirty="0"/>
          </a:p>
        </p:txBody>
      </p:sp>
      <p:cxnSp>
        <p:nvCxnSpPr>
          <p:cNvPr id="3" name="Straight Connector 2">
            <a:extLst>
              <a:ext uri="{FF2B5EF4-FFF2-40B4-BE49-F238E27FC236}">
                <a16:creationId xmlns:a16="http://schemas.microsoft.com/office/drawing/2014/main" id="{21834811-4772-FA02-62B9-3598F1F6915D}"/>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6208A7C2-5F54-EDC7-81D9-0F85A59E42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567324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10328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t>Institutional</a:t>
            </a:r>
            <a:r>
              <a:rPr lang="de-DE" sz="3200" spc="-45" dirty="0"/>
              <a:t> </a:t>
            </a:r>
            <a:r>
              <a:rPr lang="de-DE" sz="3200" spc="-45" dirty="0" err="1"/>
              <a:t>fundraising</a:t>
            </a:r>
            <a:br>
              <a:rPr lang="de-DE" sz="3200" spc="-45" dirty="0"/>
            </a:br>
            <a:r>
              <a:rPr lang="de-DE" sz="3200" spc="-45" dirty="0"/>
              <a:t>The national </a:t>
            </a:r>
            <a:r>
              <a:rPr lang="de-DE" sz="3200" spc="-45" dirty="0" err="1"/>
              <a:t>and</a:t>
            </a:r>
            <a:r>
              <a:rPr lang="de-DE" sz="3200" spc="-45" dirty="0"/>
              <a:t> regional </a:t>
            </a:r>
            <a:r>
              <a:rPr lang="de-DE" sz="3200" spc="-45" dirty="0" err="1"/>
              <a:t>levels</a:t>
            </a:r>
            <a:endParaRPr sz="3200" dirty="0"/>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838200" y="2362200"/>
            <a:ext cx="8153400" cy="4801314"/>
          </a:xfrm>
          <a:prstGeom prst="rect">
            <a:avLst/>
          </a:prstGeom>
          <a:noFill/>
        </p:spPr>
        <p:txBody>
          <a:bodyPr wrap="square" rtlCol="0">
            <a:spAutoFit/>
          </a:bodyPr>
          <a:lstStyle/>
          <a:p>
            <a:endParaRPr lang="en-GB" dirty="0"/>
          </a:p>
          <a:p>
            <a:endParaRPr lang="en-GB" dirty="0"/>
          </a:p>
          <a:p>
            <a:r>
              <a:rPr lang="en-GB" b="1" dirty="0"/>
              <a:t>City of X, (as example for projects on city level)</a:t>
            </a:r>
            <a:endParaRPr lang="en-GB" dirty="0"/>
          </a:p>
          <a:p>
            <a:r>
              <a:rPr lang="en-GB" b="1" dirty="0"/>
              <a:t>e.g. MA 57 – Department for Women – City of Vienna</a:t>
            </a:r>
            <a:endParaRPr lang="en-GB" dirty="0"/>
          </a:p>
          <a:p>
            <a:endParaRPr lang="en-GB" i="1" dirty="0"/>
          </a:p>
          <a:p>
            <a:r>
              <a:rPr lang="en-GB" i="1" dirty="0"/>
              <a:t>e.g. Yearly funding for women activities</a:t>
            </a:r>
          </a:p>
          <a:p>
            <a:endParaRPr lang="en-GB" i="1" dirty="0"/>
          </a:p>
          <a:p>
            <a:r>
              <a:rPr lang="en-GB" dirty="0"/>
              <a:t>Yearly funding focus to be checked e.g. Strong and brave in Vienna: Girls and young women supported in their self-determination (2022)</a:t>
            </a:r>
          </a:p>
          <a:p>
            <a:endParaRPr lang="en-GB" dirty="0"/>
          </a:p>
          <a:p>
            <a:r>
              <a:rPr lang="en-GB" dirty="0"/>
              <a:t>online form with numerous attachments (e.g. detailed description, registration, yearly balance)</a:t>
            </a:r>
          </a:p>
          <a:p>
            <a:endParaRPr lang="en-GB" dirty="0"/>
          </a:p>
          <a:p>
            <a:r>
              <a:rPr lang="en-GB" dirty="0"/>
              <a:t>Deadline: Yearly funding is given for the </a:t>
            </a:r>
            <a:r>
              <a:rPr lang="en-GB" dirty="0" err="1"/>
              <a:t>calender</a:t>
            </a:r>
            <a:r>
              <a:rPr lang="en-GB" dirty="0"/>
              <a:t> year so latest October for next year.</a:t>
            </a:r>
          </a:p>
          <a:p>
            <a:endParaRPr lang="en-GB" dirty="0"/>
          </a:p>
          <a:p>
            <a:r>
              <a:rPr lang="en-GB" dirty="0"/>
              <a:t>URL e.g. </a:t>
            </a:r>
            <a:r>
              <a:rPr lang="en-GB" dirty="0">
                <a:hlinkClick r:id="rId2"/>
              </a:rPr>
              <a:t>https://www.wien.gv.at/amtshelfer/gesellschaft-soziales/frauen/foerderungen/jahresfoerderung.html</a:t>
            </a:r>
            <a:r>
              <a:rPr lang="en-GB" dirty="0"/>
              <a:t> </a:t>
            </a:r>
          </a:p>
        </p:txBody>
      </p:sp>
      <p:cxnSp>
        <p:nvCxnSpPr>
          <p:cNvPr id="3" name="Straight Connector 2">
            <a:extLst>
              <a:ext uri="{FF2B5EF4-FFF2-40B4-BE49-F238E27FC236}">
                <a16:creationId xmlns:a16="http://schemas.microsoft.com/office/drawing/2014/main" id="{699391EC-5A20-9409-581E-5692FB9FBC19}"/>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87291370-9733-D232-A367-C09AB143CE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558771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t>Institutional</a:t>
            </a:r>
            <a:r>
              <a:rPr lang="de-DE" sz="3200" spc="-45" dirty="0"/>
              <a:t> </a:t>
            </a:r>
            <a:r>
              <a:rPr lang="de-DE" sz="3200" spc="-45" dirty="0" err="1"/>
              <a:t>fundraising</a:t>
            </a:r>
            <a:br>
              <a:rPr lang="de-DE" sz="3200" spc="-45" dirty="0"/>
            </a:br>
            <a:r>
              <a:rPr lang="de-DE" sz="3200" spc="-45" dirty="0"/>
              <a:t>The national </a:t>
            </a:r>
            <a:r>
              <a:rPr lang="de-DE" sz="3200" spc="-45" dirty="0" err="1"/>
              <a:t>and</a:t>
            </a:r>
            <a:r>
              <a:rPr lang="de-DE" sz="3200" spc="-45" dirty="0"/>
              <a:t> regional </a:t>
            </a:r>
            <a:r>
              <a:rPr lang="de-DE" sz="3200" spc="-45" dirty="0" err="1"/>
              <a:t>levels</a:t>
            </a:r>
            <a:endParaRPr sz="3200" dirty="0"/>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13278" y="1828800"/>
            <a:ext cx="8153400" cy="5078313"/>
          </a:xfrm>
          <a:prstGeom prst="rect">
            <a:avLst/>
          </a:prstGeom>
          <a:noFill/>
        </p:spPr>
        <p:txBody>
          <a:bodyPr wrap="square" rtlCol="0">
            <a:spAutoFit/>
          </a:bodyPr>
          <a:lstStyle/>
          <a:p>
            <a:endParaRPr lang="de-AT" dirty="0"/>
          </a:p>
          <a:p>
            <a:endParaRPr lang="en-GB" dirty="0"/>
          </a:p>
          <a:p>
            <a:r>
              <a:rPr lang="en-GB" b="1" dirty="0"/>
              <a:t>City of X, (as example for projects on city level)</a:t>
            </a:r>
            <a:endParaRPr lang="en-GB" dirty="0"/>
          </a:p>
          <a:p>
            <a:r>
              <a:rPr lang="en-GB" b="1" dirty="0"/>
              <a:t>e.g. MA 7 – Department for Culture – City of Vienna</a:t>
            </a:r>
            <a:endParaRPr lang="en-GB" dirty="0"/>
          </a:p>
          <a:p>
            <a:endParaRPr lang="en-GB" i="1" dirty="0"/>
          </a:p>
          <a:p>
            <a:r>
              <a:rPr lang="en-GB" i="1" dirty="0"/>
              <a:t>City quarter culture and intercultural activities - funding</a:t>
            </a:r>
          </a:p>
          <a:p>
            <a:endParaRPr lang="en-GB" dirty="0"/>
          </a:p>
          <a:p>
            <a:r>
              <a:rPr lang="en-GB" dirty="0"/>
              <a:t>Focussed on enhancing social interconnection in the city and the society in its cultural diversity</a:t>
            </a:r>
          </a:p>
          <a:p>
            <a:r>
              <a:rPr lang="en-GB" dirty="0"/>
              <a:t> </a:t>
            </a:r>
          </a:p>
          <a:p>
            <a:r>
              <a:rPr lang="en-GB" dirty="0"/>
              <a:t>online form with  attachments (e.g. detailed description, registration, yearly balance), small projects under 5.000 Euro, bigger projects over 5000 Euro and yearly funding possible</a:t>
            </a:r>
          </a:p>
          <a:p>
            <a:endParaRPr lang="en-GB" dirty="0"/>
          </a:p>
          <a:p>
            <a:r>
              <a:rPr lang="en-GB" dirty="0"/>
              <a:t>Deadline: 8 weeks before project start for small projects, two times a year for bigger projects and yearly funding 30th September for the next year</a:t>
            </a:r>
          </a:p>
          <a:p>
            <a:endParaRPr lang="en-GB" dirty="0"/>
          </a:p>
          <a:p>
            <a:r>
              <a:rPr lang="en-GB" dirty="0"/>
              <a:t>https://</a:t>
            </a:r>
            <a:r>
              <a:rPr lang="en-GB" dirty="0" err="1"/>
              <a:t>www.wien.gv.at</a:t>
            </a:r>
            <a:r>
              <a:rPr lang="en-GB" dirty="0"/>
              <a:t>/</a:t>
            </a:r>
            <a:r>
              <a:rPr lang="en-GB" dirty="0" err="1"/>
              <a:t>amtshelfer</a:t>
            </a:r>
            <a:r>
              <a:rPr lang="en-GB" dirty="0"/>
              <a:t>/kultur/</a:t>
            </a:r>
            <a:r>
              <a:rPr lang="en-GB" dirty="0" err="1"/>
              <a:t>projekte</a:t>
            </a:r>
            <a:r>
              <a:rPr lang="en-GB" dirty="0"/>
              <a:t>/</a:t>
            </a:r>
            <a:r>
              <a:rPr lang="en-GB" dirty="0" err="1"/>
              <a:t>subventionen</a:t>
            </a:r>
            <a:r>
              <a:rPr lang="en-GB" dirty="0"/>
              <a:t>/</a:t>
            </a:r>
            <a:r>
              <a:rPr lang="en-GB" dirty="0" err="1"/>
              <a:t>stadtteilkultur.htm</a:t>
            </a:r>
            <a:endParaRPr lang="en-GB" dirty="0"/>
          </a:p>
        </p:txBody>
      </p:sp>
      <p:cxnSp>
        <p:nvCxnSpPr>
          <p:cNvPr id="3" name="Straight Connector 2">
            <a:extLst>
              <a:ext uri="{FF2B5EF4-FFF2-40B4-BE49-F238E27FC236}">
                <a16:creationId xmlns:a16="http://schemas.microsoft.com/office/drawing/2014/main" id="{5860BC3B-1B20-ED92-CE82-3FEE7F377725}"/>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2DF6E7CD-94EA-0976-50AD-F192CAF686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2562458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latin typeface="+mn-lt"/>
              </a:rPr>
              <a:t>Institutional</a:t>
            </a:r>
            <a:r>
              <a:rPr lang="de-DE" sz="3200" spc="-45" dirty="0">
                <a:latin typeface="+mn-lt"/>
              </a:rPr>
              <a:t> </a:t>
            </a:r>
            <a:r>
              <a:rPr lang="de-DE" sz="3200" spc="-45" dirty="0" err="1">
                <a:latin typeface="+mn-lt"/>
              </a:rPr>
              <a:t>fundraising</a:t>
            </a:r>
            <a:br>
              <a:rPr lang="de-DE" sz="3200" spc="-45" dirty="0">
                <a:latin typeface="+mn-lt"/>
              </a:rPr>
            </a:br>
            <a:r>
              <a:rPr lang="de-DE" sz="3200" spc="-45" dirty="0">
                <a:latin typeface="+mn-lt"/>
              </a:rPr>
              <a:t>The national </a:t>
            </a:r>
            <a:r>
              <a:rPr lang="de-DE" sz="3200" spc="-45" dirty="0" err="1">
                <a:latin typeface="+mn-lt"/>
              </a:rPr>
              <a:t>and</a:t>
            </a:r>
            <a:r>
              <a:rPr lang="de-DE" sz="3200" spc="-45" dirty="0">
                <a:latin typeface="+mn-lt"/>
              </a:rPr>
              <a:t> regional </a:t>
            </a:r>
            <a:r>
              <a:rPr lang="de-DE" sz="3200" spc="-45" dirty="0" err="1">
                <a:latin typeface="+mn-lt"/>
              </a:rPr>
              <a:t>levels</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13278" y="1828800"/>
            <a:ext cx="8153400" cy="5355312"/>
          </a:xfrm>
          <a:prstGeom prst="rect">
            <a:avLst/>
          </a:prstGeom>
          <a:noFill/>
        </p:spPr>
        <p:txBody>
          <a:bodyPr wrap="square" rtlCol="0">
            <a:spAutoFit/>
          </a:bodyPr>
          <a:lstStyle/>
          <a:p>
            <a:endParaRPr lang="en-GB" dirty="0"/>
          </a:p>
          <a:p>
            <a:endParaRPr lang="en-GB" dirty="0"/>
          </a:p>
          <a:p>
            <a:r>
              <a:rPr lang="en-GB" b="1" dirty="0"/>
              <a:t>City of X, (as example for projects on city level)</a:t>
            </a:r>
            <a:endParaRPr lang="en-GB" dirty="0"/>
          </a:p>
          <a:p>
            <a:r>
              <a:rPr lang="en-GB" b="1" dirty="0"/>
              <a:t>e.g. District culture funding</a:t>
            </a:r>
            <a:endParaRPr lang="en-GB" dirty="0"/>
          </a:p>
          <a:p>
            <a:endParaRPr lang="en-GB" i="1" dirty="0"/>
          </a:p>
          <a:p>
            <a:r>
              <a:rPr lang="en-GB" i="1" dirty="0"/>
              <a:t>Responsible body: district administration</a:t>
            </a:r>
          </a:p>
          <a:p>
            <a:endParaRPr lang="en-GB" dirty="0"/>
          </a:p>
          <a:p>
            <a:r>
              <a:rPr lang="en-GB" dirty="0"/>
              <a:t>Funding for quarter and district cultural projects and activities having a certain relation to a district as well as intercultural projects and activities</a:t>
            </a:r>
          </a:p>
          <a:p>
            <a:endParaRPr lang="en-GB" dirty="0"/>
          </a:p>
          <a:p>
            <a:r>
              <a:rPr lang="en-GB" dirty="0"/>
              <a:t>online form with  attachments (e.g. detailed description, registration, yearly balance), small projects under 5.000 Euro, bigger projects over 5000 Euro and yearly funding possible</a:t>
            </a:r>
          </a:p>
          <a:p>
            <a:endParaRPr lang="en-GB" dirty="0"/>
          </a:p>
          <a:p>
            <a:r>
              <a:rPr lang="en-GB" dirty="0"/>
              <a:t>Deadline: 6 weeks before the event, yearly latest deadline end of October, special deadlines per district</a:t>
            </a:r>
          </a:p>
          <a:p>
            <a:endParaRPr lang="en-GB" dirty="0"/>
          </a:p>
          <a:p>
            <a:r>
              <a:rPr lang="en-GB" dirty="0">
                <a:hlinkClick r:id="rId2"/>
              </a:rPr>
              <a:t>https://www.wien.gv.at/amtshelfer/kultur/projekte/subventionen/bezirk.html</a:t>
            </a:r>
            <a:r>
              <a:rPr lang="en-GB" dirty="0"/>
              <a:t> </a:t>
            </a:r>
          </a:p>
          <a:p>
            <a:endParaRPr lang="de-DE" dirty="0"/>
          </a:p>
        </p:txBody>
      </p:sp>
      <p:cxnSp>
        <p:nvCxnSpPr>
          <p:cNvPr id="3" name="Straight Connector 2">
            <a:extLst>
              <a:ext uri="{FF2B5EF4-FFF2-40B4-BE49-F238E27FC236}">
                <a16:creationId xmlns:a16="http://schemas.microsoft.com/office/drawing/2014/main" id="{052A87D2-F7AD-DD81-F011-8A60264D3EFA}"/>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E1F91D6-C4A4-DFB3-4C38-78E6B48B5F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2309550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latin typeface="+mn-lt"/>
              </a:rPr>
              <a:t>Institutional</a:t>
            </a:r>
            <a:r>
              <a:rPr lang="de-DE" sz="3200" spc="-45" dirty="0">
                <a:latin typeface="+mn-lt"/>
              </a:rPr>
              <a:t> </a:t>
            </a:r>
            <a:r>
              <a:rPr lang="de-DE" sz="3200" spc="-45" dirty="0" err="1">
                <a:latin typeface="+mn-lt"/>
              </a:rPr>
              <a:t>fundraising</a:t>
            </a:r>
            <a:br>
              <a:rPr lang="de-DE" sz="3200" spc="-45" dirty="0">
                <a:latin typeface="+mn-lt"/>
              </a:rPr>
            </a:br>
            <a:r>
              <a:rPr lang="de-DE" sz="3200" spc="-45" dirty="0">
                <a:latin typeface="+mn-lt"/>
              </a:rPr>
              <a:t>The national </a:t>
            </a:r>
            <a:r>
              <a:rPr lang="de-DE" sz="3200" spc="-45" dirty="0" err="1">
                <a:latin typeface="+mn-lt"/>
              </a:rPr>
              <a:t>and</a:t>
            </a:r>
            <a:r>
              <a:rPr lang="de-DE" sz="3200" spc="-45" dirty="0">
                <a:latin typeface="+mn-lt"/>
              </a:rPr>
              <a:t> regional </a:t>
            </a:r>
            <a:r>
              <a:rPr lang="de-DE" sz="3200" spc="-45" dirty="0" err="1">
                <a:latin typeface="+mn-lt"/>
              </a:rPr>
              <a:t>levels</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13278" y="1828800"/>
            <a:ext cx="8153400" cy="5078313"/>
          </a:xfrm>
          <a:prstGeom prst="rect">
            <a:avLst/>
          </a:prstGeom>
          <a:noFill/>
        </p:spPr>
        <p:txBody>
          <a:bodyPr wrap="square" rtlCol="0">
            <a:spAutoFit/>
          </a:bodyPr>
          <a:lstStyle/>
          <a:p>
            <a:endParaRPr lang="en-GB" dirty="0"/>
          </a:p>
          <a:p>
            <a:endParaRPr lang="en-GB" dirty="0"/>
          </a:p>
          <a:p>
            <a:r>
              <a:rPr lang="en-GB" b="1" dirty="0"/>
              <a:t>Regional government of X, (as example for projects on regional level)</a:t>
            </a:r>
            <a:endParaRPr lang="en-GB" dirty="0"/>
          </a:p>
          <a:p>
            <a:r>
              <a:rPr lang="en-GB" b="1" dirty="0"/>
              <a:t>e.g. Regional government of Styria Integration and diversity</a:t>
            </a:r>
          </a:p>
          <a:p>
            <a:endParaRPr lang="en-GB" i="1" dirty="0"/>
          </a:p>
          <a:p>
            <a:r>
              <a:rPr lang="en-GB" dirty="0"/>
              <a:t>Responsible body: Social department of the regional government</a:t>
            </a:r>
          </a:p>
          <a:p>
            <a:endParaRPr lang="en-GB" dirty="0"/>
          </a:p>
          <a:p>
            <a:r>
              <a:rPr lang="en-GB" dirty="0"/>
              <a:t>The aim of this focus is to promote the shaping of a society that breaks down barriers, opens up opportunities for self-determined participation and development, strengthens civil courage and, in the sense of an orientation towards human rights, consolidates security, belonging and cohesion and counteracts anti-democratic tendencies.</a:t>
            </a:r>
          </a:p>
          <a:p>
            <a:endParaRPr lang="en-GB" dirty="0"/>
          </a:p>
          <a:p>
            <a:r>
              <a:rPr lang="en-GB" dirty="0"/>
              <a:t>online form with  attachments (e.g. detailed description, registration, yearly balance)</a:t>
            </a:r>
          </a:p>
          <a:p>
            <a:endParaRPr lang="en-GB" dirty="0"/>
          </a:p>
          <a:p>
            <a:r>
              <a:rPr lang="en-GB" dirty="0"/>
              <a:t>Deadline: 30 September for the next year</a:t>
            </a:r>
          </a:p>
          <a:p>
            <a:endParaRPr lang="en-GB" dirty="0"/>
          </a:p>
          <a:p>
            <a:r>
              <a:rPr lang="en-GB" dirty="0">
                <a:hlinkClick r:id="rId2"/>
              </a:rPr>
              <a:t>https://www.soziales.steiermark.at/cms/ziel/131663389/DE/</a:t>
            </a:r>
            <a:r>
              <a:rPr lang="en-GB" dirty="0"/>
              <a:t> </a:t>
            </a:r>
          </a:p>
        </p:txBody>
      </p:sp>
      <p:cxnSp>
        <p:nvCxnSpPr>
          <p:cNvPr id="3" name="Straight Connector 2">
            <a:extLst>
              <a:ext uri="{FF2B5EF4-FFF2-40B4-BE49-F238E27FC236}">
                <a16:creationId xmlns:a16="http://schemas.microsoft.com/office/drawing/2014/main" id="{95D893F5-79B9-58EC-B69C-A775E112BF48}"/>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2B2EFF6C-FFC2-1C0F-5133-79D0E37FB4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513240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latin typeface="+mn-lt"/>
              </a:rPr>
              <a:t>Institutional</a:t>
            </a:r>
            <a:r>
              <a:rPr lang="de-DE" sz="3200" spc="-45" dirty="0">
                <a:latin typeface="+mn-lt"/>
              </a:rPr>
              <a:t> </a:t>
            </a:r>
            <a:r>
              <a:rPr lang="de-DE" sz="3200" spc="-45" dirty="0" err="1">
                <a:latin typeface="+mn-lt"/>
              </a:rPr>
              <a:t>fundraising</a:t>
            </a:r>
            <a:br>
              <a:rPr lang="de-DE" sz="3200" spc="-45" dirty="0">
                <a:latin typeface="+mn-lt"/>
              </a:rPr>
            </a:br>
            <a:r>
              <a:rPr lang="de-DE" sz="3200" spc="-45" dirty="0">
                <a:latin typeface="+mn-lt"/>
              </a:rPr>
              <a:t>The national </a:t>
            </a:r>
            <a:r>
              <a:rPr lang="de-DE" sz="3200" spc="-45" dirty="0" err="1">
                <a:latin typeface="+mn-lt"/>
              </a:rPr>
              <a:t>and</a:t>
            </a:r>
            <a:r>
              <a:rPr lang="de-DE" sz="3200" spc="-45" dirty="0">
                <a:latin typeface="+mn-lt"/>
              </a:rPr>
              <a:t> regional </a:t>
            </a:r>
            <a:r>
              <a:rPr lang="de-DE" sz="3200" spc="-45" dirty="0" err="1">
                <a:latin typeface="+mn-lt"/>
              </a:rPr>
              <a:t>levels</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13278" y="1828800"/>
            <a:ext cx="8153400" cy="4524315"/>
          </a:xfrm>
          <a:prstGeom prst="rect">
            <a:avLst/>
          </a:prstGeom>
          <a:noFill/>
        </p:spPr>
        <p:txBody>
          <a:bodyPr wrap="square" rtlCol="0">
            <a:spAutoFit/>
          </a:bodyPr>
          <a:lstStyle/>
          <a:p>
            <a:endParaRPr lang="en-GB" dirty="0"/>
          </a:p>
          <a:p>
            <a:endParaRPr lang="en-GB" dirty="0"/>
          </a:p>
          <a:p>
            <a:r>
              <a:rPr lang="en-GB" b="1" dirty="0"/>
              <a:t>Regional government of X, (as example for projects on regional level)</a:t>
            </a:r>
            <a:endParaRPr lang="en-GB" dirty="0"/>
          </a:p>
          <a:p>
            <a:r>
              <a:rPr lang="en-GB" b="1" dirty="0"/>
              <a:t>e.g. Regional government of Styria women and equality</a:t>
            </a:r>
          </a:p>
          <a:p>
            <a:endParaRPr lang="en-GB" i="1" dirty="0"/>
          </a:p>
          <a:p>
            <a:r>
              <a:rPr lang="en-GB" dirty="0"/>
              <a:t>Responsible body: Office of the Styrian regional government</a:t>
            </a:r>
          </a:p>
          <a:p>
            <a:endParaRPr lang="en-GB" dirty="0"/>
          </a:p>
          <a:p>
            <a:r>
              <a:rPr lang="en-GB" dirty="0"/>
              <a:t>Grants to support the implementation of projects relevant to women and equality in accordance with the Directive on the Granting of Grants under the Act of 6 July 2010 on the Promotion of Equal Opportunities and Equality for Women</a:t>
            </a:r>
          </a:p>
          <a:p>
            <a:endParaRPr lang="en-GB" dirty="0"/>
          </a:p>
          <a:p>
            <a:r>
              <a:rPr lang="en-GB" dirty="0"/>
              <a:t>Grant form with  attachments (e.g. detailed description, registration, yearly balance)</a:t>
            </a:r>
          </a:p>
          <a:p>
            <a:endParaRPr lang="en-GB" dirty="0"/>
          </a:p>
          <a:p>
            <a:r>
              <a:rPr lang="en-GB" dirty="0"/>
              <a:t>Deadline: four times per year</a:t>
            </a:r>
          </a:p>
          <a:p>
            <a:endParaRPr lang="en-GB" dirty="0"/>
          </a:p>
          <a:p>
            <a:r>
              <a:rPr lang="en-GB" dirty="0">
                <a:hlinkClick r:id="rId2"/>
              </a:rPr>
              <a:t>https://www.verwaltung.steiermark.at/cms/beitrag/11684625/104132566</a:t>
            </a:r>
            <a:r>
              <a:rPr lang="en-GB" dirty="0"/>
              <a:t> </a:t>
            </a:r>
          </a:p>
        </p:txBody>
      </p:sp>
      <p:cxnSp>
        <p:nvCxnSpPr>
          <p:cNvPr id="3" name="Straight Connector 2">
            <a:extLst>
              <a:ext uri="{FF2B5EF4-FFF2-40B4-BE49-F238E27FC236}">
                <a16:creationId xmlns:a16="http://schemas.microsoft.com/office/drawing/2014/main" id="{720690DD-7D01-2E9D-ED1E-77F4B186B657}"/>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BC2BAB00-921F-6170-990A-D31E4B4BA0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548040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latin typeface="+mn-lt"/>
              </a:rPr>
              <a:t>Institutional</a:t>
            </a:r>
            <a:r>
              <a:rPr lang="de-DE" sz="3200" spc="-45" dirty="0">
                <a:latin typeface="+mn-lt"/>
              </a:rPr>
              <a:t> </a:t>
            </a:r>
            <a:r>
              <a:rPr lang="de-DE" sz="3200" spc="-45" dirty="0" err="1">
                <a:latin typeface="+mn-lt"/>
              </a:rPr>
              <a:t>fundraising</a:t>
            </a:r>
            <a:br>
              <a:rPr lang="de-DE" sz="3200" spc="-45" dirty="0">
                <a:latin typeface="+mn-lt"/>
              </a:rPr>
            </a:br>
            <a:r>
              <a:rPr lang="de-DE" sz="3200" spc="-45" dirty="0">
                <a:latin typeface="+mn-lt"/>
              </a:rPr>
              <a:t>The national </a:t>
            </a:r>
            <a:r>
              <a:rPr lang="de-DE" sz="3200" spc="-45" dirty="0" err="1">
                <a:latin typeface="+mn-lt"/>
              </a:rPr>
              <a:t>and</a:t>
            </a:r>
            <a:r>
              <a:rPr lang="de-DE" sz="3200" spc="-45" dirty="0">
                <a:latin typeface="+mn-lt"/>
              </a:rPr>
              <a:t> regional </a:t>
            </a:r>
            <a:r>
              <a:rPr lang="de-DE" sz="3200" spc="-45" dirty="0" err="1">
                <a:latin typeface="+mn-lt"/>
              </a:rPr>
              <a:t>levels</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13278" y="1828800"/>
            <a:ext cx="8153400" cy="4801314"/>
          </a:xfrm>
          <a:prstGeom prst="rect">
            <a:avLst/>
          </a:prstGeom>
          <a:noFill/>
        </p:spPr>
        <p:txBody>
          <a:bodyPr wrap="square" rtlCol="0">
            <a:spAutoFit/>
          </a:bodyPr>
          <a:lstStyle/>
          <a:p>
            <a:endParaRPr lang="en-GB" dirty="0"/>
          </a:p>
          <a:p>
            <a:endParaRPr lang="en-GB" dirty="0"/>
          </a:p>
          <a:p>
            <a:r>
              <a:rPr lang="en-GB" b="1" dirty="0"/>
              <a:t>Regional government of X, (as example for projects on regional level)</a:t>
            </a:r>
            <a:endParaRPr lang="en-GB" dirty="0"/>
          </a:p>
          <a:p>
            <a:r>
              <a:rPr lang="en-GB" b="1" dirty="0"/>
              <a:t>e.g. Regional government of Styria cultural grants</a:t>
            </a:r>
          </a:p>
          <a:p>
            <a:endParaRPr lang="en-GB" i="1" dirty="0"/>
          </a:p>
          <a:p>
            <a:r>
              <a:rPr lang="en-GB" dirty="0"/>
              <a:t>Responsible body: Department of Art, Cultural Heritage and Folk Culture of the regional government of Styria</a:t>
            </a:r>
          </a:p>
          <a:p>
            <a:endParaRPr lang="en-GB" dirty="0"/>
          </a:p>
          <a:p>
            <a:r>
              <a:rPr lang="en-GB" dirty="0"/>
              <a:t>Funding is provided for the conception, development, production and implementation of a wide variety of cultural and artistic projects. These should arouse social interest and be accessible to the public. A concrete reference to Styria or to Styrian artistic and cultural life is a prerequisite.</a:t>
            </a:r>
          </a:p>
          <a:p>
            <a:endParaRPr lang="en-GB" dirty="0"/>
          </a:p>
          <a:p>
            <a:r>
              <a:rPr lang="en-GB" dirty="0"/>
              <a:t>Online application with  attachments (e.g. detailed description, registration, yearly balance)</a:t>
            </a:r>
          </a:p>
          <a:p>
            <a:endParaRPr lang="en-GB" dirty="0"/>
          </a:p>
          <a:p>
            <a:r>
              <a:rPr lang="en-GB" dirty="0">
                <a:hlinkClick r:id="rId2"/>
              </a:rPr>
              <a:t>https://www.kultur.steiermark.at/cms/ziel/166340854/DE/</a:t>
            </a:r>
            <a:r>
              <a:rPr lang="en-GB" dirty="0"/>
              <a:t> </a:t>
            </a:r>
          </a:p>
        </p:txBody>
      </p:sp>
      <p:cxnSp>
        <p:nvCxnSpPr>
          <p:cNvPr id="3" name="Straight Connector 2">
            <a:extLst>
              <a:ext uri="{FF2B5EF4-FFF2-40B4-BE49-F238E27FC236}">
                <a16:creationId xmlns:a16="http://schemas.microsoft.com/office/drawing/2014/main" id="{E2D77838-42EB-4B80-3A72-FDA4E181329F}"/>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C2CB886C-440E-82E5-3B93-BB6846014A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261709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latin typeface="+mn-lt"/>
              </a:rPr>
              <a:t>Institutional</a:t>
            </a:r>
            <a:r>
              <a:rPr lang="de-DE" sz="3200" spc="-45" dirty="0">
                <a:latin typeface="+mn-lt"/>
              </a:rPr>
              <a:t> </a:t>
            </a:r>
            <a:r>
              <a:rPr lang="de-DE" sz="3200" spc="-45" dirty="0" err="1">
                <a:latin typeface="+mn-lt"/>
              </a:rPr>
              <a:t>fundraising</a:t>
            </a:r>
            <a:br>
              <a:rPr lang="de-DE" sz="3200" spc="-45" dirty="0">
                <a:latin typeface="+mn-lt"/>
              </a:rPr>
            </a:br>
            <a:r>
              <a:rPr lang="de-DE" sz="3200" spc="-45" dirty="0">
                <a:latin typeface="+mn-lt"/>
              </a:rPr>
              <a:t>Additional </a:t>
            </a:r>
            <a:r>
              <a:rPr lang="de-DE" sz="3200" spc="-45" dirty="0" err="1">
                <a:latin typeface="+mn-lt"/>
              </a:rPr>
              <a:t>funding</a:t>
            </a:r>
            <a:r>
              <a:rPr lang="de-DE" sz="3200" spc="-45" dirty="0">
                <a:latin typeface="+mn-lt"/>
              </a:rPr>
              <a:t> </a:t>
            </a:r>
            <a:r>
              <a:rPr lang="de-DE" sz="3200" spc="-45" dirty="0" err="1">
                <a:latin typeface="+mn-lt"/>
              </a:rPr>
              <a:t>possibilities</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713278" y="1828800"/>
            <a:ext cx="8153400" cy="646331"/>
          </a:xfrm>
          <a:prstGeom prst="rect">
            <a:avLst/>
          </a:prstGeom>
          <a:noFill/>
        </p:spPr>
        <p:txBody>
          <a:bodyPr wrap="square" rtlCol="0">
            <a:spAutoFit/>
          </a:bodyPr>
          <a:lstStyle/>
          <a:p>
            <a:endParaRPr lang="de-AT" dirty="0"/>
          </a:p>
          <a:p>
            <a:endParaRPr lang="de-AT" dirty="0"/>
          </a:p>
        </p:txBody>
      </p:sp>
      <p:sp>
        <p:nvSpPr>
          <p:cNvPr id="3" name="Rechteck 2"/>
          <p:cNvSpPr/>
          <p:nvPr/>
        </p:nvSpPr>
        <p:spPr>
          <a:xfrm>
            <a:off x="381000" y="2830356"/>
            <a:ext cx="8485678" cy="2754600"/>
          </a:xfrm>
          <a:prstGeom prst="rect">
            <a:avLst/>
          </a:prstGeom>
        </p:spPr>
        <p:txBody>
          <a:bodyPr wrap="square">
            <a:spAutoFit/>
          </a:bodyPr>
          <a:lstStyle/>
          <a:p>
            <a:endParaRPr lang="de-AT" sz="1100" dirty="0">
              <a:latin typeface="Arial" panose="020B0604020202020204" pitchFamily="34" charset="0"/>
            </a:endParaRPr>
          </a:p>
          <a:p>
            <a:r>
              <a:rPr lang="en-GB" b="1" dirty="0">
                <a:latin typeface="Arial" panose="020B0604020202020204" pitchFamily="34" charset="0"/>
              </a:rPr>
              <a:t>Additional possibilities (examples)</a:t>
            </a:r>
          </a:p>
          <a:p>
            <a:endParaRPr lang="en-GB" dirty="0">
              <a:latin typeface="Arial" panose="020B0604020202020204" pitchFamily="34" charset="0"/>
            </a:endParaRPr>
          </a:p>
          <a:p>
            <a:r>
              <a:rPr lang="en-GB" i="1" dirty="0" err="1">
                <a:latin typeface="Arial" panose="020B0604020202020204" pitchFamily="34" charset="0"/>
              </a:rPr>
              <a:t>Dreikönigsaktion</a:t>
            </a:r>
            <a:r>
              <a:rPr lang="en-GB" i="1" dirty="0">
                <a:latin typeface="Arial" panose="020B0604020202020204" pitchFamily="34" charset="0"/>
              </a:rPr>
              <a:t> </a:t>
            </a:r>
            <a:r>
              <a:rPr lang="en-GB" i="1" dirty="0" err="1">
                <a:latin typeface="Arial" panose="020B0604020202020204" pitchFamily="34" charset="0"/>
              </a:rPr>
              <a:t>Hilfswerk</a:t>
            </a:r>
            <a:r>
              <a:rPr lang="en-GB" i="1" dirty="0">
                <a:latin typeface="Arial" panose="020B0604020202020204" pitchFamily="34" charset="0"/>
              </a:rPr>
              <a:t> der. </a:t>
            </a:r>
            <a:r>
              <a:rPr lang="en-GB" i="1" dirty="0" err="1">
                <a:latin typeface="Arial" panose="020B0604020202020204" pitchFamily="34" charset="0"/>
              </a:rPr>
              <a:t>Katholischen</a:t>
            </a:r>
            <a:r>
              <a:rPr lang="en-GB" i="1" dirty="0">
                <a:latin typeface="Arial" panose="020B0604020202020204" pitchFamily="34" charset="0"/>
              </a:rPr>
              <a:t> </a:t>
            </a:r>
            <a:r>
              <a:rPr lang="en-GB" i="1" dirty="0" err="1">
                <a:latin typeface="Arial" panose="020B0604020202020204" pitchFamily="34" charset="0"/>
              </a:rPr>
              <a:t>Jungschar</a:t>
            </a:r>
            <a:r>
              <a:rPr lang="en-GB" i="1" dirty="0">
                <a:latin typeface="Arial" panose="020B0604020202020204" pitchFamily="34" charset="0"/>
              </a:rPr>
              <a:t> – Catholic youth funding for projects in developing countries</a:t>
            </a:r>
            <a:endParaRPr lang="en-GB" dirty="0">
              <a:latin typeface="Arial" panose="020B0604020202020204" pitchFamily="34" charset="0"/>
            </a:endParaRPr>
          </a:p>
          <a:p>
            <a:r>
              <a:rPr lang="en-GB" dirty="0">
                <a:latin typeface="Arial" panose="020B0604020202020204" pitchFamily="34" charset="0"/>
                <a:hlinkClick r:id="rId2"/>
              </a:rPr>
              <a:t>https://www.dka.at/was-wir-tun/projektarbeit</a:t>
            </a:r>
            <a:r>
              <a:rPr lang="en-GB" dirty="0">
                <a:latin typeface="Arial" panose="020B0604020202020204" pitchFamily="34" charset="0"/>
              </a:rPr>
              <a:t> </a:t>
            </a:r>
          </a:p>
          <a:p>
            <a:endParaRPr lang="en-GB" dirty="0">
              <a:latin typeface="Arial" panose="020B0604020202020204" pitchFamily="34" charset="0"/>
            </a:endParaRPr>
          </a:p>
          <a:p>
            <a:r>
              <a:rPr lang="en-GB" i="1" dirty="0">
                <a:latin typeface="Arial" panose="020B0604020202020204" pitchFamily="34" charset="0"/>
              </a:rPr>
              <a:t>Austrian students council – Special projects supporting activities of students</a:t>
            </a:r>
            <a:endParaRPr lang="en-GB" dirty="0">
              <a:latin typeface="Arial" panose="020B0604020202020204" pitchFamily="34" charset="0"/>
            </a:endParaRPr>
          </a:p>
          <a:p>
            <a:r>
              <a:rPr lang="en-GB" dirty="0">
                <a:latin typeface="Arial" panose="020B0604020202020204" pitchFamily="34" charset="0"/>
                <a:hlinkClick r:id="rId3"/>
              </a:rPr>
              <a:t>https://www.oeh.ac.at/sonderprojekte</a:t>
            </a:r>
            <a:endParaRPr lang="en-GB" dirty="0">
              <a:latin typeface="Arial" panose="020B0604020202020204" pitchFamily="34" charset="0"/>
            </a:endParaRPr>
          </a:p>
          <a:p>
            <a:endParaRPr lang="de-AT" dirty="0"/>
          </a:p>
        </p:txBody>
      </p:sp>
      <p:cxnSp>
        <p:nvCxnSpPr>
          <p:cNvPr id="4" name="Straight Connector 3">
            <a:extLst>
              <a:ext uri="{FF2B5EF4-FFF2-40B4-BE49-F238E27FC236}">
                <a16:creationId xmlns:a16="http://schemas.microsoft.com/office/drawing/2014/main" id="{B4B9FA99-3287-A289-7CBE-5E36B7F53394}"/>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D346450-9ABD-FBF0-EBAC-324AC5A25A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2118880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57200" y="1436469"/>
            <a:ext cx="8732505" cy="5269131"/>
          </a:xfrm>
          <a:prstGeom prst="rect">
            <a:avLst/>
          </a:prstGeom>
          <a:noFill/>
        </p:spPr>
        <p:txBody>
          <a:bodyPr wrap="square" lIns="97534" tIns="48766" rIns="97534" bIns="48766" rtlCol="0" anchor="t">
            <a:spAutoFit/>
          </a:bodyPr>
          <a:lstStyle/>
          <a:p>
            <a:r>
              <a:rPr lang="en-GB" sz="2400" b="1" dirty="0"/>
              <a:t>Basic Requirements:</a:t>
            </a:r>
          </a:p>
          <a:p>
            <a:pPr marL="274320" indent="-274320">
              <a:buFont typeface="Arial" panose="020B0604020202020204" pitchFamily="34" charset="0"/>
              <a:buChar char="•"/>
            </a:pPr>
            <a:r>
              <a:rPr lang="en-GB" sz="2400" dirty="0"/>
              <a:t>Registration as association necessary</a:t>
            </a:r>
          </a:p>
          <a:p>
            <a:pPr marL="274320" indent="-274320">
              <a:buFont typeface="Arial" panose="020B0604020202020204" pitchFamily="34" charset="0"/>
              <a:buChar char="•"/>
            </a:pPr>
            <a:r>
              <a:rPr lang="en-GB" sz="2400" dirty="0"/>
              <a:t>Financially “stable” over several years (economically sound)</a:t>
            </a:r>
          </a:p>
          <a:p>
            <a:pPr marL="274320" indent="-274320">
              <a:buFont typeface="Arial" panose="020B0604020202020204" pitchFamily="34" charset="0"/>
              <a:buChar char="•"/>
            </a:pPr>
            <a:r>
              <a:rPr lang="en-GB" sz="2400" dirty="0"/>
              <a:t>Experience in the area of funding</a:t>
            </a:r>
          </a:p>
          <a:p>
            <a:pPr marL="274320" indent="-274320">
              <a:buFont typeface="Arial" panose="020B0604020202020204" pitchFamily="34" charset="0"/>
              <a:buChar char="•"/>
            </a:pPr>
            <a:r>
              <a:rPr lang="en-GB" sz="2400" dirty="0"/>
              <a:t>Registration in the EC Participant Portal (Registration number PIC/OID) or PADOR (EuropeAid ID)</a:t>
            </a:r>
          </a:p>
          <a:p>
            <a:pPr marL="274320" indent="-274320">
              <a:buFont typeface="Arial" panose="020B0604020202020204" pitchFamily="34" charset="0"/>
              <a:buChar char="•"/>
            </a:pPr>
            <a:r>
              <a:rPr lang="en-GB" sz="2400" dirty="0"/>
              <a:t>Supporting documents have to be uploaded in the online platform</a:t>
            </a:r>
          </a:p>
          <a:p>
            <a:pPr marL="274320" indent="-274320">
              <a:buFont typeface="Arial" panose="020B0604020202020204" pitchFamily="34" charset="0"/>
              <a:buChar char="•"/>
            </a:pPr>
            <a:r>
              <a:rPr lang="en-GB" sz="2400" dirty="0"/>
              <a:t>Always better or necessary more than 1 country – good European partnerships</a:t>
            </a:r>
          </a:p>
          <a:p>
            <a:pPr marL="274320" indent="-274320">
              <a:buFont typeface="Arial" panose="020B0604020202020204" pitchFamily="34" charset="0"/>
              <a:buChar char="•"/>
            </a:pPr>
            <a:r>
              <a:rPr lang="en-GB" sz="2400" dirty="0"/>
              <a:t>Multi-annual</a:t>
            </a:r>
          </a:p>
          <a:p>
            <a:pPr marL="274320" indent="-274320">
              <a:buFont typeface="Arial" panose="020B0604020202020204" pitchFamily="34" charset="0"/>
              <a:buChar char="•"/>
            </a:pPr>
            <a:r>
              <a:rPr lang="en-GB" sz="2400" dirty="0"/>
              <a:t>Projects not single activities or events</a:t>
            </a:r>
          </a:p>
          <a:p>
            <a:pPr marL="274320" indent="-274320">
              <a:buFont typeface="Arial" panose="020B0604020202020204" pitchFamily="34" charset="0"/>
              <a:buChar char="•"/>
            </a:pPr>
            <a:r>
              <a:rPr lang="en-GB" sz="2400" dirty="0"/>
              <a:t>Sometimes complicated BUT no rocket science</a:t>
            </a:r>
          </a:p>
          <a:p>
            <a:pPr marL="274320" indent="-274320">
              <a:buFont typeface="Arial" panose="020B0604020202020204" pitchFamily="34" charset="0"/>
              <a:buChar char="•"/>
            </a:pPr>
            <a:r>
              <a:rPr lang="en-GB" sz="2400" dirty="0"/>
              <a:t>Most project funding demands partly own financing or co-funding of 10-50%</a:t>
            </a:r>
          </a:p>
        </p:txBody>
      </p:sp>
      <p:sp>
        <p:nvSpPr>
          <p:cNvPr id="3" name="object 6"/>
          <p:cNvSpPr txBox="1">
            <a:spLocks/>
          </p:cNvSpPr>
          <p:nvPr/>
        </p:nvSpPr>
        <p:spPr>
          <a:xfrm>
            <a:off x="457200" y="404091"/>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en-US" sz="3200" kern="0" spc="-45" dirty="0">
                <a:latin typeface="+mn-lt"/>
              </a:rPr>
              <a:t>Institutional fundraising</a:t>
            </a:r>
            <a:br>
              <a:rPr lang="en-US" sz="3200" kern="0" spc="-45" dirty="0">
                <a:latin typeface="+mn-lt"/>
              </a:rPr>
            </a:br>
            <a:r>
              <a:rPr lang="en-US" sz="3200" kern="0" spc="-45" dirty="0">
                <a:latin typeface="+mn-lt"/>
              </a:rPr>
              <a:t>EU funding possibilities</a:t>
            </a:r>
            <a:endParaRPr lang="en-US" sz="3200" kern="0" dirty="0">
              <a:latin typeface="+mn-lt"/>
            </a:endParaRPr>
          </a:p>
        </p:txBody>
      </p:sp>
      <p:cxnSp>
        <p:nvCxnSpPr>
          <p:cNvPr id="2" name="Straight Connector 1">
            <a:extLst>
              <a:ext uri="{FF2B5EF4-FFF2-40B4-BE49-F238E27FC236}">
                <a16:creationId xmlns:a16="http://schemas.microsoft.com/office/drawing/2014/main" id="{09A44F7A-DB97-61F8-403E-5BB540EBC23A}"/>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D6286997-7E55-77BB-8DFB-E448445CC6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934355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360271" y="1143000"/>
            <a:ext cx="8732505" cy="5423019"/>
          </a:xfrm>
          <a:prstGeom prst="rect">
            <a:avLst/>
          </a:prstGeom>
          <a:noFill/>
        </p:spPr>
        <p:txBody>
          <a:bodyPr wrap="square" lIns="97534" tIns="48766" rIns="97534" bIns="48766" rtlCol="0" anchor="t">
            <a:spAutoFit/>
          </a:bodyPr>
          <a:lstStyle/>
          <a:p>
            <a:r>
              <a:rPr lang="en-GB" sz="2000" b="1" dirty="0"/>
              <a:t>Budget lines</a:t>
            </a:r>
          </a:p>
          <a:p>
            <a:endParaRPr lang="en-GB" sz="2000" b="1" dirty="0"/>
          </a:p>
          <a:p>
            <a:r>
              <a:rPr lang="en-GB" u="sng" dirty="0"/>
              <a:t>CERV – Citizens, Equality, Rights and Values</a:t>
            </a:r>
            <a:br>
              <a:rPr lang="en-GB" dirty="0"/>
            </a:br>
            <a:br>
              <a:rPr lang="en-GB" dirty="0"/>
            </a:br>
            <a:r>
              <a:rPr lang="en-GB" dirty="0"/>
              <a:t>Four pillars:</a:t>
            </a:r>
            <a:br>
              <a:rPr lang="en-GB" dirty="0"/>
            </a:br>
            <a:r>
              <a:rPr lang="en-GB" dirty="0"/>
              <a:t>- Equality, Rights and Gender Equality: promoting rights, non-discrimination, equality (including gender equality), and advancing gender and non-discrimination mainstreaming</a:t>
            </a:r>
            <a:br>
              <a:rPr lang="en-GB" dirty="0"/>
            </a:br>
            <a:r>
              <a:rPr lang="en-GB" dirty="0"/>
              <a:t>-  Citizens' engagement and participation: promoting citizens engagement and participation in the democratic life of the Union, exchanges between citizens of different Member States, and raising awareness of the common European history</a:t>
            </a:r>
            <a:br>
              <a:rPr lang="en-GB" dirty="0"/>
            </a:br>
            <a:r>
              <a:rPr lang="en-GB" dirty="0"/>
              <a:t>- Daphne: fight violence, including gender-based violence and violence against children</a:t>
            </a:r>
            <a:br>
              <a:rPr lang="en-GB" dirty="0"/>
            </a:br>
            <a:r>
              <a:rPr lang="en-GB" dirty="0"/>
              <a:t>- Union values - protect and promote Union values</a:t>
            </a:r>
            <a:br>
              <a:rPr lang="en-GB" dirty="0"/>
            </a:br>
            <a:br>
              <a:rPr lang="en-GB" dirty="0"/>
            </a:br>
            <a:r>
              <a:rPr lang="en-GB" dirty="0"/>
              <a:t>CERV Contact point for Austria: </a:t>
            </a:r>
            <a:r>
              <a:rPr lang="en-GB" dirty="0">
                <a:hlinkClick r:id="rId3"/>
              </a:rPr>
              <a:t>https://www.cerv.at/</a:t>
            </a:r>
            <a:r>
              <a:rPr lang="en-GB" dirty="0"/>
              <a:t> </a:t>
            </a:r>
            <a:br>
              <a:rPr lang="en-GB" dirty="0"/>
            </a:br>
            <a:r>
              <a:rPr lang="en-GB" dirty="0"/>
              <a:t>Further Information: </a:t>
            </a:r>
            <a:r>
              <a:rPr lang="en-GB" dirty="0">
                <a:hlinkClick r:id="rId4"/>
              </a:rPr>
              <a:t>https://ec.europa.eu/info/departments/justice-and-consumers/justice-and-consumers-funding-tenders/funding-programmes/citizens-equality-rights-and-values-programme_en</a:t>
            </a:r>
            <a:r>
              <a:rPr lang="en-GB" dirty="0"/>
              <a:t> </a:t>
            </a:r>
            <a:br>
              <a:rPr lang="en-GB" dirty="0"/>
            </a:br>
            <a:r>
              <a:rPr lang="en-GB" dirty="0"/>
              <a:t>Search for calls: </a:t>
            </a:r>
            <a:r>
              <a:rPr lang="en-GB" dirty="0">
                <a:hlinkClick r:id="rId5"/>
              </a:rPr>
              <a:t>https://ec.europa.eu/info/funding-tenders</a:t>
            </a:r>
            <a:r>
              <a:rPr lang="en-US" dirty="0">
                <a:hlinkClick r:id="rId5"/>
              </a:rPr>
              <a:t>/opportunities/portal/screen/home</a:t>
            </a:r>
            <a:r>
              <a:rPr lang="en-US" dirty="0"/>
              <a:t> </a:t>
            </a:r>
          </a:p>
        </p:txBody>
      </p:sp>
      <p:sp>
        <p:nvSpPr>
          <p:cNvPr id="10" name="Textfeld 1">
            <a:extLst>
              <a:ext uri="{FF2B5EF4-FFF2-40B4-BE49-F238E27FC236}">
                <a16:creationId xmlns:a16="http://schemas.microsoft.com/office/drawing/2014/main" id="{F3BA85F7-49E2-4F73-804B-4DA65B804DFC}"/>
              </a:ext>
            </a:extLst>
          </p:cNvPr>
          <p:cNvSpPr txBox="1"/>
          <p:nvPr/>
        </p:nvSpPr>
        <p:spPr>
          <a:xfrm>
            <a:off x="404462" y="5733718"/>
            <a:ext cx="9397401" cy="1542288"/>
          </a:xfrm>
          <a:prstGeom prst="rect">
            <a:avLst/>
          </a:prstGeom>
        </p:spPr>
        <p:txBody>
          <a:bodyPr rot="0" spcFirstLastPara="0" vert="horz" lIns="73152" tIns="36576" rIns="73152" bIns="36576" numCol="1" spcCol="0" rtlCol="0" fromWordArt="0" anchor="t" anchorCtr="0" forceAA="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480"/>
              </a:spcAft>
            </a:pPr>
            <a:endParaRPr lang="en-US" sz="1120" dirty="0">
              <a:cs typeface="Arial"/>
            </a:endParaRPr>
          </a:p>
        </p:txBody>
      </p:sp>
      <p:sp>
        <p:nvSpPr>
          <p:cNvPr id="4"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en-US" sz="3200" kern="0" spc="-45" dirty="0">
                <a:latin typeface="+mn-lt"/>
              </a:rPr>
              <a:t>Institutional fundraising</a:t>
            </a:r>
            <a:br>
              <a:rPr lang="en-US" sz="3200" kern="0" spc="-45" dirty="0">
                <a:latin typeface="+mn-lt"/>
              </a:rPr>
            </a:br>
            <a:r>
              <a:rPr lang="en-US" sz="3200" kern="0" spc="-45" dirty="0">
                <a:latin typeface="+mn-lt"/>
              </a:rPr>
              <a:t>EU funding possibilities</a:t>
            </a:r>
            <a:endParaRPr lang="en-US" sz="3200" kern="0" dirty="0">
              <a:latin typeface="+mn-lt"/>
            </a:endParaRPr>
          </a:p>
        </p:txBody>
      </p:sp>
      <p:cxnSp>
        <p:nvCxnSpPr>
          <p:cNvPr id="2" name="Straight Connector 1">
            <a:extLst>
              <a:ext uri="{FF2B5EF4-FFF2-40B4-BE49-F238E27FC236}">
                <a16:creationId xmlns:a16="http://schemas.microsoft.com/office/drawing/2014/main" id="{6B6D2BC6-4366-7408-522A-3B67B5D85888}"/>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A60B24D3-292F-E519-609C-EF8C4DD46D1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38058551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 name="object 3"/>
          <p:cNvGrpSpPr/>
          <p:nvPr/>
        </p:nvGrpSpPr>
        <p:grpSpPr>
          <a:xfrm>
            <a:off x="1842723" y="1785247"/>
            <a:ext cx="2033270" cy="2905760"/>
            <a:chOff x="1842723" y="1785247"/>
            <a:chExt cx="2033270" cy="2905760"/>
          </a:xfrm>
        </p:grpSpPr>
        <p:sp>
          <p:nvSpPr>
            <p:cNvPr id="4" name="object 4"/>
            <p:cNvSpPr/>
            <p:nvPr/>
          </p:nvSpPr>
          <p:spPr>
            <a:xfrm>
              <a:off x="2050368" y="2260132"/>
              <a:ext cx="1557655" cy="2122170"/>
            </a:xfrm>
            <a:custGeom>
              <a:avLst/>
              <a:gdLst/>
              <a:ahLst/>
              <a:cxnLst/>
              <a:rect l="l" t="t" r="r" b="b"/>
              <a:pathLst>
                <a:path w="1557654" h="2122170">
                  <a:moveTo>
                    <a:pt x="690429" y="2121546"/>
                  </a:moveTo>
                  <a:lnTo>
                    <a:pt x="641552" y="2118473"/>
                  </a:lnTo>
                  <a:lnTo>
                    <a:pt x="598989" y="2110635"/>
                  </a:lnTo>
                  <a:lnTo>
                    <a:pt x="562248" y="2098348"/>
                  </a:lnTo>
                  <a:lnTo>
                    <a:pt x="504265" y="2061683"/>
                  </a:lnTo>
                  <a:lnTo>
                    <a:pt x="463670" y="2010998"/>
                  </a:lnTo>
                  <a:lnTo>
                    <a:pt x="436528" y="1948813"/>
                  </a:lnTo>
                  <a:lnTo>
                    <a:pt x="418905" y="1877649"/>
                  </a:lnTo>
                  <a:lnTo>
                    <a:pt x="412434" y="1839487"/>
                  </a:lnTo>
                  <a:lnTo>
                    <a:pt x="406866" y="1800025"/>
                  </a:lnTo>
                  <a:lnTo>
                    <a:pt x="396478" y="1718461"/>
                  </a:lnTo>
                  <a:lnTo>
                    <a:pt x="390672" y="1676989"/>
                  </a:lnTo>
                  <a:lnTo>
                    <a:pt x="383804" y="1635477"/>
                  </a:lnTo>
                  <a:lnTo>
                    <a:pt x="375381" y="1594241"/>
                  </a:lnTo>
                  <a:lnTo>
                    <a:pt x="364912" y="1553594"/>
                  </a:lnTo>
                  <a:lnTo>
                    <a:pt x="349356" y="1506541"/>
                  </a:lnTo>
                  <a:lnTo>
                    <a:pt x="330978" y="1461973"/>
                  </a:lnTo>
                  <a:lnTo>
                    <a:pt x="310204" y="1419572"/>
                  </a:lnTo>
                  <a:lnTo>
                    <a:pt x="287461" y="1379022"/>
                  </a:lnTo>
                  <a:lnTo>
                    <a:pt x="263175" y="1340006"/>
                  </a:lnTo>
                  <a:lnTo>
                    <a:pt x="237772" y="1302205"/>
                  </a:lnTo>
                  <a:lnTo>
                    <a:pt x="211680" y="1265303"/>
                  </a:lnTo>
                  <a:lnTo>
                    <a:pt x="159132" y="1192926"/>
                  </a:lnTo>
                  <a:lnTo>
                    <a:pt x="133529" y="1156816"/>
                  </a:lnTo>
                  <a:lnTo>
                    <a:pt x="108942" y="1120336"/>
                  </a:lnTo>
                  <a:lnTo>
                    <a:pt x="85798" y="1083168"/>
                  </a:lnTo>
                  <a:lnTo>
                    <a:pt x="64522" y="1044995"/>
                  </a:lnTo>
                  <a:lnTo>
                    <a:pt x="45542" y="1005500"/>
                  </a:lnTo>
                  <a:lnTo>
                    <a:pt x="29284" y="964365"/>
                  </a:lnTo>
                  <a:lnTo>
                    <a:pt x="16174" y="921274"/>
                  </a:lnTo>
                  <a:lnTo>
                    <a:pt x="6639" y="875908"/>
                  </a:lnTo>
                  <a:lnTo>
                    <a:pt x="1105" y="827950"/>
                  </a:lnTo>
                  <a:lnTo>
                    <a:pt x="0" y="777084"/>
                  </a:lnTo>
                  <a:lnTo>
                    <a:pt x="1694" y="736156"/>
                  </a:lnTo>
                  <a:lnTo>
                    <a:pt x="5098" y="693581"/>
                  </a:lnTo>
                  <a:lnTo>
                    <a:pt x="10531" y="649678"/>
                  </a:lnTo>
                  <a:lnTo>
                    <a:pt x="18310" y="604770"/>
                  </a:lnTo>
                  <a:lnTo>
                    <a:pt x="28753" y="559176"/>
                  </a:lnTo>
                  <a:lnTo>
                    <a:pt x="42179" y="513217"/>
                  </a:lnTo>
                  <a:lnTo>
                    <a:pt x="58905" y="467214"/>
                  </a:lnTo>
                  <a:lnTo>
                    <a:pt x="79249" y="421486"/>
                  </a:lnTo>
                  <a:lnTo>
                    <a:pt x="103531" y="376356"/>
                  </a:lnTo>
                  <a:lnTo>
                    <a:pt x="132067" y="332143"/>
                  </a:lnTo>
                  <a:lnTo>
                    <a:pt x="165175" y="289168"/>
                  </a:lnTo>
                  <a:lnTo>
                    <a:pt x="203175" y="247752"/>
                  </a:lnTo>
                  <a:lnTo>
                    <a:pt x="246384" y="208214"/>
                  </a:lnTo>
                  <a:lnTo>
                    <a:pt x="295119" y="170877"/>
                  </a:lnTo>
                  <a:lnTo>
                    <a:pt x="338557" y="142781"/>
                  </a:lnTo>
                  <a:lnTo>
                    <a:pt x="383788" y="117657"/>
                  </a:lnTo>
                  <a:lnTo>
                    <a:pt x="430439" y="95177"/>
                  </a:lnTo>
                  <a:lnTo>
                    <a:pt x="478141" y="75011"/>
                  </a:lnTo>
                  <a:lnTo>
                    <a:pt x="522730" y="58353"/>
                  </a:lnTo>
                  <a:lnTo>
                    <a:pt x="568281" y="43448"/>
                  </a:lnTo>
                  <a:lnTo>
                    <a:pt x="614608" y="30461"/>
                  </a:lnTo>
                  <a:lnTo>
                    <a:pt x="661525" y="19555"/>
                  </a:lnTo>
                  <a:lnTo>
                    <a:pt x="708847" y="10892"/>
                  </a:lnTo>
                  <a:lnTo>
                    <a:pt x="756390" y="4637"/>
                  </a:lnTo>
                  <a:lnTo>
                    <a:pt x="803968" y="951"/>
                  </a:lnTo>
                  <a:lnTo>
                    <a:pt x="851395" y="0"/>
                  </a:lnTo>
                  <a:lnTo>
                    <a:pt x="898487" y="1944"/>
                  </a:lnTo>
                  <a:lnTo>
                    <a:pt x="945058" y="6949"/>
                  </a:lnTo>
                  <a:lnTo>
                    <a:pt x="990924" y="15177"/>
                  </a:lnTo>
                  <a:lnTo>
                    <a:pt x="1035899" y="26791"/>
                  </a:lnTo>
                  <a:lnTo>
                    <a:pt x="1079797" y="41954"/>
                  </a:lnTo>
                  <a:lnTo>
                    <a:pt x="1122434" y="60831"/>
                  </a:lnTo>
                  <a:lnTo>
                    <a:pt x="1163624" y="83583"/>
                  </a:lnTo>
                  <a:lnTo>
                    <a:pt x="1202242" y="109596"/>
                  </a:lnTo>
                  <a:lnTo>
                    <a:pt x="1238668" y="138592"/>
                  </a:lnTo>
                  <a:lnTo>
                    <a:pt x="1273068" y="170089"/>
                  </a:lnTo>
                  <a:lnTo>
                    <a:pt x="1305611" y="203605"/>
                  </a:lnTo>
                  <a:lnTo>
                    <a:pt x="1336465" y="238659"/>
                  </a:lnTo>
                  <a:lnTo>
                    <a:pt x="1367632" y="277350"/>
                  </a:lnTo>
                  <a:lnTo>
                    <a:pt x="1397080" y="317446"/>
                  </a:lnTo>
                  <a:lnTo>
                    <a:pt x="1424632" y="358872"/>
                  </a:lnTo>
                  <a:lnTo>
                    <a:pt x="1450110" y="401550"/>
                  </a:lnTo>
                  <a:lnTo>
                    <a:pt x="1473335" y="445404"/>
                  </a:lnTo>
                  <a:lnTo>
                    <a:pt x="1494132" y="490358"/>
                  </a:lnTo>
                  <a:lnTo>
                    <a:pt x="1512320" y="536335"/>
                  </a:lnTo>
                  <a:lnTo>
                    <a:pt x="1527723" y="583258"/>
                  </a:lnTo>
                  <a:lnTo>
                    <a:pt x="1540163" y="631052"/>
                  </a:lnTo>
                  <a:lnTo>
                    <a:pt x="1549462" y="679640"/>
                  </a:lnTo>
                  <a:lnTo>
                    <a:pt x="1555346" y="728908"/>
                  </a:lnTo>
                  <a:lnTo>
                    <a:pt x="1557627" y="778569"/>
                  </a:lnTo>
                  <a:lnTo>
                    <a:pt x="1556262" y="828286"/>
                  </a:lnTo>
                  <a:lnTo>
                    <a:pt x="1551203" y="877721"/>
                  </a:lnTo>
                  <a:lnTo>
                    <a:pt x="1542407" y="926536"/>
                  </a:lnTo>
                  <a:lnTo>
                    <a:pt x="1529826" y="974393"/>
                  </a:lnTo>
                  <a:lnTo>
                    <a:pt x="1513417" y="1020955"/>
                  </a:lnTo>
                  <a:lnTo>
                    <a:pt x="1493132" y="1065884"/>
                  </a:lnTo>
                  <a:lnTo>
                    <a:pt x="1468928" y="1108843"/>
                  </a:lnTo>
                  <a:lnTo>
                    <a:pt x="1440758" y="1149493"/>
                  </a:lnTo>
                  <a:lnTo>
                    <a:pt x="1409311" y="1187114"/>
                  </a:lnTo>
                  <a:lnTo>
                    <a:pt x="1375112" y="1222556"/>
                  </a:lnTo>
                  <a:lnTo>
                    <a:pt x="1338971" y="1256422"/>
                  </a:lnTo>
                  <a:lnTo>
                    <a:pt x="1301697" y="1289313"/>
                  </a:lnTo>
                  <a:lnTo>
                    <a:pt x="1264101" y="1321830"/>
                  </a:lnTo>
                  <a:lnTo>
                    <a:pt x="1226992" y="1354575"/>
                  </a:lnTo>
                  <a:lnTo>
                    <a:pt x="1191179" y="1388149"/>
                  </a:lnTo>
                  <a:lnTo>
                    <a:pt x="1157473" y="1423154"/>
                  </a:lnTo>
                  <a:lnTo>
                    <a:pt x="1126683" y="1460191"/>
                  </a:lnTo>
                  <a:lnTo>
                    <a:pt x="1099618" y="1499861"/>
                  </a:lnTo>
                  <a:lnTo>
                    <a:pt x="1077090" y="1542767"/>
                  </a:lnTo>
                  <a:lnTo>
                    <a:pt x="1060762" y="1586170"/>
                  </a:lnTo>
                  <a:lnTo>
                    <a:pt x="1049327" y="1630781"/>
                  </a:lnTo>
                  <a:lnTo>
                    <a:pt x="1041823" y="1676378"/>
                  </a:lnTo>
                  <a:lnTo>
                    <a:pt x="1037289" y="1722736"/>
                  </a:lnTo>
                  <a:lnTo>
                    <a:pt x="1034762" y="1769634"/>
                  </a:lnTo>
                  <a:lnTo>
                    <a:pt x="1031880" y="1864153"/>
                  </a:lnTo>
                  <a:lnTo>
                    <a:pt x="1029601" y="1911328"/>
                  </a:lnTo>
                  <a:lnTo>
                    <a:pt x="1025480" y="1958150"/>
                  </a:lnTo>
                  <a:lnTo>
                    <a:pt x="1018554" y="2004394"/>
                  </a:lnTo>
                  <a:lnTo>
                    <a:pt x="1007863" y="2049838"/>
                  </a:lnTo>
                  <a:lnTo>
                    <a:pt x="987050" y="2089087"/>
                  </a:lnTo>
                  <a:lnTo>
                    <a:pt x="948969" y="2103297"/>
                  </a:lnTo>
                  <a:lnTo>
                    <a:pt x="746113" y="2119538"/>
                  </a:lnTo>
                  <a:lnTo>
                    <a:pt x="690429" y="2121546"/>
                  </a:lnTo>
                  <a:close/>
                </a:path>
              </a:pathLst>
            </a:custGeom>
            <a:solidFill>
              <a:srgbClr val="F9B346"/>
            </a:solidFill>
          </p:spPr>
          <p:txBody>
            <a:bodyPr wrap="square" lIns="0" tIns="0" rIns="0" bIns="0" rtlCol="0"/>
            <a:lstStyle/>
            <a:p>
              <a:endParaRPr/>
            </a:p>
          </p:txBody>
        </p:sp>
        <p:sp>
          <p:nvSpPr>
            <p:cNvPr id="5" name="object 5"/>
            <p:cNvSpPr/>
            <p:nvPr/>
          </p:nvSpPr>
          <p:spPr>
            <a:xfrm>
              <a:off x="2375160" y="3887255"/>
              <a:ext cx="788035" cy="803910"/>
            </a:xfrm>
            <a:custGeom>
              <a:avLst/>
              <a:gdLst/>
              <a:ahLst/>
              <a:cxnLst/>
              <a:rect l="l" t="t" r="r" b="b"/>
              <a:pathLst>
                <a:path w="788035" h="803910">
                  <a:moveTo>
                    <a:pt x="351485" y="803596"/>
                  </a:moveTo>
                  <a:lnTo>
                    <a:pt x="310292" y="800747"/>
                  </a:lnTo>
                  <a:lnTo>
                    <a:pt x="270424" y="790612"/>
                  </a:lnTo>
                  <a:lnTo>
                    <a:pt x="230195" y="763523"/>
                  </a:lnTo>
                  <a:lnTo>
                    <a:pt x="220103" y="734261"/>
                  </a:lnTo>
                  <a:lnTo>
                    <a:pt x="220752" y="718643"/>
                  </a:lnTo>
                  <a:lnTo>
                    <a:pt x="222482" y="702834"/>
                  </a:lnTo>
                  <a:lnTo>
                    <a:pt x="223141" y="687077"/>
                  </a:lnTo>
                  <a:lnTo>
                    <a:pt x="216616" y="668835"/>
                  </a:lnTo>
                  <a:lnTo>
                    <a:pt x="201310" y="662350"/>
                  </a:lnTo>
                  <a:lnTo>
                    <a:pt x="180829" y="658529"/>
                  </a:lnTo>
                  <a:lnTo>
                    <a:pt x="158778" y="648280"/>
                  </a:lnTo>
                  <a:lnTo>
                    <a:pt x="136598" y="632431"/>
                  </a:lnTo>
                  <a:lnTo>
                    <a:pt x="114111" y="616983"/>
                  </a:lnTo>
                  <a:lnTo>
                    <a:pt x="92494" y="600605"/>
                  </a:lnTo>
                  <a:lnTo>
                    <a:pt x="45964" y="540843"/>
                  </a:lnTo>
                  <a:lnTo>
                    <a:pt x="30239" y="494201"/>
                  </a:lnTo>
                  <a:lnTo>
                    <a:pt x="22078" y="444039"/>
                  </a:lnTo>
                  <a:lnTo>
                    <a:pt x="13763" y="341172"/>
                  </a:lnTo>
                  <a:lnTo>
                    <a:pt x="4401" y="262030"/>
                  </a:lnTo>
                  <a:lnTo>
                    <a:pt x="717" y="218223"/>
                  </a:lnTo>
                  <a:lnTo>
                    <a:pt x="0" y="173969"/>
                  </a:lnTo>
                  <a:lnTo>
                    <a:pt x="3974" y="131055"/>
                  </a:lnTo>
                  <a:lnTo>
                    <a:pt x="14367" y="91262"/>
                  </a:lnTo>
                  <a:lnTo>
                    <a:pt x="32904" y="56377"/>
                  </a:lnTo>
                  <a:lnTo>
                    <a:pt x="61311" y="28183"/>
                  </a:lnTo>
                  <a:lnTo>
                    <a:pt x="101315" y="8463"/>
                  </a:lnTo>
                  <a:lnTo>
                    <a:pt x="132988" y="3183"/>
                  </a:lnTo>
                  <a:lnTo>
                    <a:pt x="165848" y="4713"/>
                  </a:lnTo>
                  <a:lnTo>
                    <a:pt x="198793" y="9415"/>
                  </a:lnTo>
                  <a:lnTo>
                    <a:pt x="230720" y="13651"/>
                  </a:lnTo>
                  <a:lnTo>
                    <a:pt x="286810" y="16798"/>
                  </a:lnTo>
                  <a:lnTo>
                    <a:pt x="343228" y="17091"/>
                  </a:lnTo>
                  <a:lnTo>
                    <a:pt x="399667" y="15776"/>
                  </a:lnTo>
                  <a:lnTo>
                    <a:pt x="502924" y="12684"/>
                  </a:lnTo>
                  <a:lnTo>
                    <a:pt x="550009" y="10911"/>
                  </a:lnTo>
                  <a:lnTo>
                    <a:pt x="597074" y="8788"/>
                  </a:lnTo>
                  <a:lnTo>
                    <a:pt x="644121" y="6316"/>
                  </a:lnTo>
                  <a:lnTo>
                    <a:pt x="691149" y="3500"/>
                  </a:lnTo>
                  <a:lnTo>
                    <a:pt x="738158" y="343"/>
                  </a:lnTo>
                  <a:lnTo>
                    <a:pt x="746458" y="0"/>
                  </a:lnTo>
                  <a:lnTo>
                    <a:pt x="787024" y="355045"/>
                  </a:lnTo>
                  <a:lnTo>
                    <a:pt x="787874" y="381833"/>
                  </a:lnTo>
                  <a:lnTo>
                    <a:pt x="787378" y="408631"/>
                  </a:lnTo>
                  <a:lnTo>
                    <a:pt x="777296" y="460610"/>
                  </a:lnTo>
                  <a:lnTo>
                    <a:pt x="753805" y="502136"/>
                  </a:lnTo>
                  <a:lnTo>
                    <a:pt x="720546" y="537440"/>
                  </a:lnTo>
                  <a:lnTo>
                    <a:pt x="644389" y="601864"/>
                  </a:lnTo>
                  <a:lnTo>
                    <a:pt x="611327" y="637225"/>
                  </a:lnTo>
                  <a:lnTo>
                    <a:pt x="588166" y="678845"/>
                  </a:lnTo>
                  <a:lnTo>
                    <a:pt x="582470" y="696231"/>
                  </a:lnTo>
                  <a:lnTo>
                    <a:pt x="580093" y="704841"/>
                  </a:lnTo>
                  <a:lnTo>
                    <a:pt x="576634" y="712944"/>
                  </a:lnTo>
                  <a:lnTo>
                    <a:pt x="543169" y="756830"/>
                  </a:lnTo>
                  <a:lnTo>
                    <a:pt x="473253" y="788092"/>
                  </a:lnTo>
                  <a:lnTo>
                    <a:pt x="434668" y="795687"/>
                  </a:lnTo>
                  <a:lnTo>
                    <a:pt x="393209" y="801223"/>
                  </a:lnTo>
                  <a:lnTo>
                    <a:pt x="351485" y="803596"/>
                  </a:lnTo>
                  <a:close/>
                </a:path>
              </a:pathLst>
            </a:custGeom>
            <a:solidFill>
              <a:srgbClr val="CADEDE"/>
            </a:solidFill>
          </p:spPr>
          <p:txBody>
            <a:bodyPr wrap="square" lIns="0" tIns="0" rIns="0" bIns="0" rtlCol="0"/>
            <a:lstStyle/>
            <a:p>
              <a:endParaRPr/>
            </a:p>
          </p:txBody>
        </p:sp>
        <p:sp>
          <p:nvSpPr>
            <p:cNvPr id="6" name="object 6"/>
            <p:cNvSpPr/>
            <p:nvPr/>
          </p:nvSpPr>
          <p:spPr>
            <a:xfrm>
              <a:off x="1870966" y="1813523"/>
              <a:ext cx="1976755" cy="2588895"/>
            </a:xfrm>
            <a:custGeom>
              <a:avLst/>
              <a:gdLst/>
              <a:ahLst/>
              <a:cxnLst/>
              <a:rect l="l" t="t" r="r" b="b"/>
              <a:pathLst>
                <a:path w="1976754" h="2588895">
                  <a:moveTo>
                    <a:pt x="813190" y="2058173"/>
                  </a:moveTo>
                  <a:lnTo>
                    <a:pt x="812734" y="2010075"/>
                  </a:lnTo>
                  <a:lnTo>
                    <a:pt x="808600" y="1962415"/>
                  </a:lnTo>
                  <a:lnTo>
                    <a:pt x="801179" y="1915180"/>
                  </a:lnTo>
                  <a:lnTo>
                    <a:pt x="790860" y="1868356"/>
                  </a:lnTo>
                  <a:lnTo>
                    <a:pt x="778033" y="1821927"/>
                  </a:lnTo>
                  <a:lnTo>
                    <a:pt x="763087" y="1775880"/>
                  </a:lnTo>
                  <a:lnTo>
                    <a:pt x="746412" y="1730201"/>
                  </a:lnTo>
                  <a:lnTo>
                    <a:pt x="728397" y="1684876"/>
                  </a:lnTo>
                  <a:lnTo>
                    <a:pt x="709433" y="1639889"/>
                  </a:lnTo>
                  <a:lnTo>
                    <a:pt x="689908" y="1595227"/>
                  </a:lnTo>
                  <a:lnTo>
                    <a:pt x="670212" y="1550876"/>
                  </a:lnTo>
                  <a:lnTo>
                    <a:pt x="660201" y="1523017"/>
                  </a:lnTo>
                  <a:lnTo>
                    <a:pt x="655535" y="1493878"/>
                  </a:lnTo>
                  <a:lnTo>
                    <a:pt x="659904" y="1467721"/>
                  </a:lnTo>
                  <a:lnTo>
                    <a:pt x="676999" y="1448807"/>
                  </a:lnTo>
                  <a:lnTo>
                    <a:pt x="691874" y="1444060"/>
                  </a:lnTo>
                  <a:lnTo>
                    <a:pt x="707597" y="1444916"/>
                  </a:lnTo>
                  <a:lnTo>
                    <a:pt x="746883" y="1471355"/>
                  </a:lnTo>
                  <a:lnTo>
                    <a:pt x="769980" y="1513432"/>
                  </a:lnTo>
                  <a:lnTo>
                    <a:pt x="777170" y="1527313"/>
                  </a:lnTo>
                  <a:lnTo>
                    <a:pt x="786439" y="1539894"/>
                  </a:lnTo>
                  <a:lnTo>
                    <a:pt x="797913" y="1548689"/>
                  </a:lnTo>
                  <a:lnTo>
                    <a:pt x="811720" y="1551214"/>
                  </a:lnTo>
                  <a:lnTo>
                    <a:pt x="818433" y="1549664"/>
                  </a:lnTo>
                  <a:lnTo>
                    <a:pt x="857732" y="1519010"/>
                  </a:lnTo>
                  <a:lnTo>
                    <a:pt x="897283" y="1476945"/>
                  </a:lnTo>
                  <a:lnTo>
                    <a:pt x="915108" y="1454221"/>
                  </a:lnTo>
                  <a:lnTo>
                    <a:pt x="929334" y="1471777"/>
                  </a:lnTo>
                  <a:lnTo>
                    <a:pt x="960968" y="1503673"/>
                  </a:lnTo>
                  <a:lnTo>
                    <a:pt x="1000788" y="1524231"/>
                  </a:lnTo>
                  <a:lnTo>
                    <a:pt x="1023318" y="1526938"/>
                  </a:lnTo>
                  <a:lnTo>
                    <a:pt x="1045105" y="1523258"/>
                  </a:lnTo>
                  <a:lnTo>
                    <a:pt x="1064082" y="1512304"/>
                  </a:lnTo>
                  <a:lnTo>
                    <a:pt x="1072399" y="1503752"/>
                  </a:lnTo>
                  <a:lnTo>
                    <a:pt x="1080229" y="1494640"/>
                  </a:lnTo>
                  <a:lnTo>
                    <a:pt x="1088610" y="1486437"/>
                  </a:lnTo>
                  <a:lnTo>
                    <a:pt x="1098582" y="1480612"/>
                  </a:lnTo>
                  <a:lnTo>
                    <a:pt x="1115702" y="1479668"/>
                  </a:lnTo>
                  <a:lnTo>
                    <a:pt x="1131273" y="1487774"/>
                  </a:lnTo>
                  <a:lnTo>
                    <a:pt x="1143026" y="1502055"/>
                  </a:lnTo>
                  <a:lnTo>
                    <a:pt x="1148693" y="1519635"/>
                  </a:lnTo>
                  <a:lnTo>
                    <a:pt x="1148000" y="1537645"/>
                  </a:lnTo>
                  <a:lnTo>
                    <a:pt x="1143150" y="1555106"/>
                  </a:lnTo>
                  <a:lnTo>
                    <a:pt x="1135585" y="1571974"/>
                  </a:lnTo>
                  <a:lnTo>
                    <a:pt x="1126748" y="1588207"/>
                  </a:lnTo>
                  <a:lnTo>
                    <a:pt x="1102340" y="1631794"/>
                  </a:lnTo>
                  <a:lnTo>
                    <a:pt x="1078379" y="1676172"/>
                  </a:lnTo>
                  <a:lnTo>
                    <a:pt x="1055563" y="1721287"/>
                  </a:lnTo>
                  <a:lnTo>
                    <a:pt x="1034592" y="1767083"/>
                  </a:lnTo>
                  <a:lnTo>
                    <a:pt x="1016163" y="1813505"/>
                  </a:lnTo>
                  <a:lnTo>
                    <a:pt x="1000975" y="1860499"/>
                  </a:lnTo>
                  <a:lnTo>
                    <a:pt x="989726" y="1908011"/>
                  </a:lnTo>
                  <a:lnTo>
                    <a:pt x="983114" y="1955984"/>
                  </a:lnTo>
                  <a:lnTo>
                    <a:pt x="981839" y="2004365"/>
                  </a:lnTo>
                  <a:lnTo>
                    <a:pt x="986597" y="2053098"/>
                  </a:lnTo>
                </a:path>
                <a:path w="1976754" h="2588895">
                  <a:moveTo>
                    <a:pt x="222499" y="618388"/>
                  </a:moveTo>
                  <a:lnTo>
                    <a:pt x="198193" y="577870"/>
                  </a:lnTo>
                  <a:lnTo>
                    <a:pt x="167185" y="541583"/>
                  </a:lnTo>
                  <a:lnTo>
                    <a:pt x="134378" y="505922"/>
                  </a:lnTo>
                  <a:lnTo>
                    <a:pt x="101250" y="470544"/>
                  </a:lnTo>
                  <a:lnTo>
                    <a:pt x="67808" y="435458"/>
                  </a:lnTo>
                  <a:lnTo>
                    <a:pt x="34056" y="400674"/>
                  </a:lnTo>
                  <a:lnTo>
                    <a:pt x="0" y="366205"/>
                  </a:lnTo>
                  <a:lnTo>
                    <a:pt x="7239" y="365190"/>
                  </a:lnTo>
                  <a:lnTo>
                    <a:pt x="14931" y="366995"/>
                  </a:lnTo>
                  <a:lnTo>
                    <a:pt x="20926" y="371168"/>
                  </a:lnTo>
                </a:path>
                <a:path w="1976754" h="2588895">
                  <a:moveTo>
                    <a:pt x="600532" y="353912"/>
                  </a:moveTo>
                  <a:lnTo>
                    <a:pt x="605283" y="351092"/>
                  </a:lnTo>
                  <a:lnTo>
                    <a:pt x="604378" y="344100"/>
                  </a:lnTo>
                  <a:lnTo>
                    <a:pt x="602795" y="338799"/>
                  </a:lnTo>
                  <a:lnTo>
                    <a:pt x="585274" y="288570"/>
                  </a:lnTo>
                  <a:lnTo>
                    <a:pt x="565186" y="239036"/>
                  </a:lnTo>
                  <a:lnTo>
                    <a:pt x="544752" y="189672"/>
                  </a:lnTo>
                  <a:lnTo>
                    <a:pt x="526194" y="139950"/>
                  </a:lnTo>
                  <a:lnTo>
                    <a:pt x="511733" y="89345"/>
                  </a:lnTo>
                  <a:lnTo>
                    <a:pt x="503592" y="37331"/>
                  </a:lnTo>
                </a:path>
                <a:path w="1976754" h="2588895">
                  <a:moveTo>
                    <a:pt x="1008881" y="280716"/>
                  </a:moveTo>
                  <a:lnTo>
                    <a:pt x="1008194" y="232792"/>
                  </a:lnTo>
                  <a:lnTo>
                    <a:pt x="1011189" y="184955"/>
                  </a:lnTo>
                  <a:lnTo>
                    <a:pt x="1017817" y="137482"/>
                  </a:lnTo>
                  <a:lnTo>
                    <a:pt x="1028027" y="90648"/>
                  </a:lnTo>
                  <a:lnTo>
                    <a:pt x="1041768" y="44728"/>
                  </a:lnTo>
                  <a:lnTo>
                    <a:pt x="1058991" y="0"/>
                  </a:lnTo>
                </a:path>
                <a:path w="1976754" h="2588895">
                  <a:moveTo>
                    <a:pt x="1455915" y="425529"/>
                  </a:moveTo>
                  <a:lnTo>
                    <a:pt x="1479245" y="381515"/>
                  </a:lnTo>
                  <a:lnTo>
                    <a:pt x="1503081" y="337784"/>
                  </a:lnTo>
                  <a:lnTo>
                    <a:pt x="1527419" y="294334"/>
                  </a:lnTo>
                  <a:lnTo>
                    <a:pt x="1552257" y="251167"/>
                  </a:lnTo>
                  <a:lnTo>
                    <a:pt x="1577591" y="208281"/>
                  </a:lnTo>
                  <a:lnTo>
                    <a:pt x="1603419" y="165677"/>
                  </a:lnTo>
                  <a:lnTo>
                    <a:pt x="1607477" y="172256"/>
                  </a:lnTo>
                  <a:lnTo>
                    <a:pt x="1609753" y="179648"/>
                  </a:lnTo>
                  <a:lnTo>
                    <a:pt x="1610163" y="187358"/>
                  </a:lnTo>
                  <a:lnTo>
                    <a:pt x="1608622" y="194888"/>
                  </a:lnTo>
                </a:path>
                <a:path w="1976754" h="2588895">
                  <a:moveTo>
                    <a:pt x="1740402" y="673200"/>
                  </a:moveTo>
                  <a:lnTo>
                    <a:pt x="1738818" y="677147"/>
                  </a:lnTo>
                  <a:lnTo>
                    <a:pt x="1746171" y="677486"/>
                  </a:lnTo>
                  <a:lnTo>
                    <a:pt x="1749678" y="675117"/>
                  </a:lnTo>
                  <a:lnTo>
                    <a:pt x="1788645" y="648785"/>
                  </a:lnTo>
                  <a:lnTo>
                    <a:pt x="1827150" y="621788"/>
                  </a:lnTo>
                  <a:lnTo>
                    <a:pt x="1865183" y="594139"/>
                  </a:lnTo>
                  <a:lnTo>
                    <a:pt x="1902736" y="565852"/>
                  </a:lnTo>
                  <a:lnTo>
                    <a:pt x="1939799" y="536938"/>
                  </a:lnTo>
                  <a:lnTo>
                    <a:pt x="1976362" y="507409"/>
                  </a:lnTo>
                </a:path>
                <a:path w="1976754" h="2588895">
                  <a:moveTo>
                    <a:pt x="559471" y="2545959"/>
                  </a:moveTo>
                  <a:lnTo>
                    <a:pt x="604771" y="2555087"/>
                  </a:lnTo>
                  <a:lnTo>
                    <a:pt x="650473" y="2562602"/>
                  </a:lnTo>
                  <a:lnTo>
                    <a:pt x="696272" y="2566917"/>
                  </a:lnTo>
                  <a:lnTo>
                    <a:pt x="741865" y="2566447"/>
                  </a:lnTo>
                  <a:lnTo>
                    <a:pt x="786947" y="2559605"/>
                  </a:lnTo>
                </a:path>
                <a:path w="1976754" h="2588895">
                  <a:moveTo>
                    <a:pt x="564109" y="2404755"/>
                  </a:moveTo>
                  <a:lnTo>
                    <a:pt x="593480" y="2408374"/>
                  </a:lnTo>
                  <a:lnTo>
                    <a:pt x="622873" y="2411973"/>
                  </a:lnTo>
                  <a:lnTo>
                    <a:pt x="652265" y="2415571"/>
                  </a:lnTo>
                  <a:lnTo>
                    <a:pt x="681636" y="2419191"/>
                  </a:lnTo>
                </a:path>
                <a:path w="1976754" h="2588895">
                  <a:moveTo>
                    <a:pt x="1025735" y="2420431"/>
                  </a:moveTo>
                  <a:lnTo>
                    <a:pt x="1047217" y="2419060"/>
                  </a:lnTo>
                  <a:lnTo>
                    <a:pt x="1068719" y="2417668"/>
                  </a:lnTo>
                  <a:lnTo>
                    <a:pt x="1090222" y="2416276"/>
                  </a:lnTo>
                  <a:lnTo>
                    <a:pt x="1111703" y="2414905"/>
                  </a:lnTo>
                  <a:lnTo>
                    <a:pt x="1145559" y="2412336"/>
                  </a:lnTo>
                  <a:lnTo>
                    <a:pt x="1179191" y="2407884"/>
                  </a:lnTo>
                  <a:lnTo>
                    <a:pt x="1211742" y="2399838"/>
                  </a:lnTo>
                  <a:lnTo>
                    <a:pt x="1242353" y="2386484"/>
                  </a:lnTo>
                </a:path>
                <a:path w="1976754" h="2588895">
                  <a:moveTo>
                    <a:pt x="1051639" y="2588703"/>
                  </a:moveTo>
                  <a:lnTo>
                    <a:pt x="1081053" y="2575245"/>
                  </a:lnTo>
                  <a:lnTo>
                    <a:pt x="1111590" y="2564526"/>
                  </a:lnTo>
                  <a:lnTo>
                    <a:pt x="1142977" y="2556618"/>
                  </a:lnTo>
                  <a:lnTo>
                    <a:pt x="1174935" y="2551598"/>
                  </a:lnTo>
                </a:path>
              </a:pathLst>
            </a:custGeom>
            <a:ln w="56474">
              <a:solidFill>
                <a:srgbClr val="134678"/>
              </a:solidFill>
            </a:ln>
          </p:spPr>
          <p:txBody>
            <a:bodyPr wrap="square" lIns="0" tIns="0" rIns="0" bIns="0" rtlCol="0"/>
            <a:lstStyle/>
            <a:p>
              <a:endParaRPr/>
            </a:p>
          </p:txBody>
        </p:sp>
      </p:grpSp>
      <p:sp>
        <p:nvSpPr>
          <p:cNvPr id="7" name="object 7"/>
          <p:cNvSpPr txBox="1">
            <a:spLocks noGrp="1"/>
          </p:cNvSpPr>
          <p:nvPr>
            <p:ph type="title"/>
          </p:nvPr>
        </p:nvSpPr>
        <p:spPr>
          <a:xfrm>
            <a:off x="5186436" y="1903052"/>
            <a:ext cx="2729865" cy="330835"/>
          </a:xfrm>
          <a:prstGeom prst="rect">
            <a:avLst/>
          </a:prstGeom>
        </p:spPr>
        <p:txBody>
          <a:bodyPr vert="horz" wrap="square" lIns="0" tIns="12700" rIns="0" bIns="0" rtlCol="0">
            <a:spAutoFit/>
          </a:bodyPr>
          <a:lstStyle/>
          <a:p>
            <a:pPr marL="12700">
              <a:lnSpc>
                <a:spcPct val="100000"/>
              </a:lnSpc>
              <a:spcBef>
                <a:spcPts val="100"/>
              </a:spcBef>
            </a:pPr>
            <a:r>
              <a:rPr sz="2000" spc="35" dirty="0">
                <a:solidFill>
                  <a:srgbClr val="000000"/>
                </a:solidFill>
                <a:latin typeface="+mn-lt"/>
              </a:rPr>
              <a:t>Goals</a:t>
            </a:r>
            <a:r>
              <a:rPr sz="2000" spc="-45" dirty="0">
                <a:solidFill>
                  <a:srgbClr val="000000"/>
                </a:solidFill>
                <a:latin typeface="+mn-lt"/>
              </a:rPr>
              <a:t> </a:t>
            </a:r>
            <a:r>
              <a:rPr sz="2000" spc="40" dirty="0">
                <a:solidFill>
                  <a:srgbClr val="000000"/>
                </a:solidFill>
                <a:latin typeface="+mn-lt"/>
              </a:rPr>
              <a:t>of</a:t>
            </a:r>
            <a:r>
              <a:rPr sz="2000" spc="-45" dirty="0">
                <a:solidFill>
                  <a:srgbClr val="000000"/>
                </a:solidFill>
                <a:latin typeface="+mn-lt"/>
              </a:rPr>
              <a:t> </a:t>
            </a:r>
            <a:r>
              <a:rPr sz="2000" spc="35" dirty="0">
                <a:solidFill>
                  <a:srgbClr val="000000"/>
                </a:solidFill>
                <a:latin typeface="+mn-lt"/>
              </a:rPr>
              <a:t>this</a:t>
            </a:r>
            <a:r>
              <a:rPr sz="2000" spc="-45" dirty="0">
                <a:solidFill>
                  <a:srgbClr val="000000"/>
                </a:solidFill>
                <a:latin typeface="+mn-lt"/>
              </a:rPr>
              <a:t> </a:t>
            </a:r>
            <a:r>
              <a:rPr sz="2000" spc="75" dirty="0">
                <a:solidFill>
                  <a:srgbClr val="000000"/>
                </a:solidFill>
                <a:latin typeface="+mn-lt"/>
              </a:rPr>
              <a:t>Module</a:t>
            </a:r>
            <a:endParaRPr sz="2000" dirty="0">
              <a:latin typeface="+mn-lt"/>
            </a:endParaRPr>
          </a:p>
        </p:txBody>
      </p:sp>
      <p:sp>
        <p:nvSpPr>
          <p:cNvPr id="9" name="object 9"/>
          <p:cNvSpPr txBox="1"/>
          <p:nvPr/>
        </p:nvSpPr>
        <p:spPr>
          <a:xfrm>
            <a:off x="5185841" y="2524323"/>
            <a:ext cx="2774950" cy="2719975"/>
          </a:xfrm>
          <a:prstGeom prst="rect">
            <a:avLst/>
          </a:prstGeom>
        </p:spPr>
        <p:txBody>
          <a:bodyPr vert="horz" wrap="square" lIns="0" tIns="44450" rIns="0" bIns="0" rtlCol="0">
            <a:spAutoFit/>
          </a:bodyPr>
          <a:lstStyle/>
          <a:p>
            <a:pPr marL="12700" marR="231140">
              <a:lnSpc>
                <a:spcPts val="1639"/>
              </a:lnSpc>
              <a:spcBef>
                <a:spcPts val="350"/>
              </a:spcBef>
            </a:pPr>
            <a:r>
              <a:rPr sz="1550" spc="105" dirty="0">
                <a:cs typeface="Verdana"/>
              </a:rPr>
              <a:t>U</a:t>
            </a:r>
            <a:r>
              <a:rPr sz="1550" spc="70" dirty="0">
                <a:cs typeface="Verdana"/>
              </a:rPr>
              <a:t>n</a:t>
            </a:r>
            <a:r>
              <a:rPr sz="1550" spc="85" dirty="0">
                <a:cs typeface="Verdana"/>
              </a:rPr>
              <a:t>d</a:t>
            </a:r>
            <a:r>
              <a:rPr sz="1550" spc="5" dirty="0">
                <a:cs typeface="Verdana"/>
              </a:rPr>
              <a:t>e</a:t>
            </a:r>
            <a:r>
              <a:rPr sz="1550" spc="-50" dirty="0">
                <a:cs typeface="Verdana"/>
              </a:rPr>
              <a:t>r</a:t>
            </a:r>
            <a:r>
              <a:rPr sz="1550" spc="-65" dirty="0">
                <a:cs typeface="Verdana"/>
              </a:rPr>
              <a:t>s</a:t>
            </a:r>
            <a:r>
              <a:rPr sz="1550" spc="10" dirty="0">
                <a:cs typeface="Verdana"/>
              </a:rPr>
              <a:t>t</a:t>
            </a:r>
            <a:r>
              <a:rPr sz="1550" spc="-20" dirty="0">
                <a:cs typeface="Verdana"/>
              </a:rPr>
              <a:t>a</a:t>
            </a:r>
            <a:r>
              <a:rPr sz="1550" spc="70" dirty="0">
                <a:cs typeface="Verdana"/>
              </a:rPr>
              <a:t>n</a:t>
            </a:r>
            <a:r>
              <a:rPr sz="1550" spc="85" dirty="0">
                <a:cs typeface="Verdana"/>
              </a:rPr>
              <a:t>d</a:t>
            </a:r>
            <a:r>
              <a:rPr sz="1550" spc="-20" dirty="0">
                <a:cs typeface="Verdana"/>
              </a:rPr>
              <a:t>i</a:t>
            </a:r>
            <a:r>
              <a:rPr sz="1550" spc="70" dirty="0">
                <a:cs typeface="Verdana"/>
              </a:rPr>
              <a:t>n</a:t>
            </a:r>
            <a:r>
              <a:rPr sz="1550" spc="100" dirty="0">
                <a:cs typeface="Verdana"/>
              </a:rPr>
              <a:t>g</a:t>
            </a:r>
            <a:r>
              <a:rPr sz="1550" spc="-145" dirty="0">
                <a:cs typeface="Verdana"/>
              </a:rPr>
              <a:t> </a:t>
            </a:r>
            <a:r>
              <a:rPr sz="1550" spc="10" dirty="0">
                <a:cs typeface="Verdana"/>
              </a:rPr>
              <a:t>t</a:t>
            </a:r>
            <a:r>
              <a:rPr sz="1550" spc="70" dirty="0">
                <a:cs typeface="Verdana"/>
              </a:rPr>
              <a:t>h</a:t>
            </a:r>
            <a:r>
              <a:rPr sz="1550" spc="5" dirty="0">
                <a:cs typeface="Verdana"/>
              </a:rPr>
              <a:t>e</a:t>
            </a:r>
            <a:r>
              <a:rPr sz="1550" spc="-145" dirty="0">
                <a:cs typeface="Verdana"/>
              </a:rPr>
              <a:t> </a:t>
            </a:r>
            <a:r>
              <a:rPr sz="1550" spc="-35" dirty="0">
                <a:cs typeface="Verdana"/>
              </a:rPr>
              <a:t>f</a:t>
            </a:r>
            <a:r>
              <a:rPr sz="1550" spc="25" dirty="0">
                <a:cs typeface="Verdana"/>
              </a:rPr>
              <a:t>o</a:t>
            </a:r>
            <a:r>
              <a:rPr sz="1550" spc="-50" dirty="0">
                <a:cs typeface="Verdana"/>
              </a:rPr>
              <a:t>r</a:t>
            </a:r>
            <a:r>
              <a:rPr sz="1550" spc="155" dirty="0">
                <a:cs typeface="Verdana"/>
              </a:rPr>
              <a:t>m</a:t>
            </a:r>
            <a:r>
              <a:rPr sz="1550" spc="-50" dirty="0">
                <a:cs typeface="Verdana"/>
              </a:rPr>
              <a:t>s  </a:t>
            </a:r>
            <a:r>
              <a:rPr sz="1550" spc="-20" dirty="0">
                <a:cs typeface="Verdana"/>
              </a:rPr>
              <a:t>a</a:t>
            </a:r>
            <a:r>
              <a:rPr sz="1550" spc="70" dirty="0">
                <a:cs typeface="Verdana"/>
              </a:rPr>
              <a:t>n</a:t>
            </a:r>
            <a:r>
              <a:rPr sz="1550" spc="85" dirty="0">
                <a:cs typeface="Verdana"/>
              </a:rPr>
              <a:t>d</a:t>
            </a:r>
            <a:r>
              <a:rPr sz="1550" spc="-145" dirty="0">
                <a:cs typeface="Verdana"/>
              </a:rPr>
              <a:t> </a:t>
            </a:r>
            <a:r>
              <a:rPr sz="1550" spc="-20" dirty="0">
                <a:cs typeface="Verdana"/>
              </a:rPr>
              <a:t>l</a:t>
            </a:r>
            <a:r>
              <a:rPr sz="1550" spc="5" dirty="0">
                <a:cs typeface="Verdana"/>
              </a:rPr>
              <a:t>e</a:t>
            </a:r>
            <a:r>
              <a:rPr sz="1550" spc="-95" dirty="0">
                <a:cs typeface="Verdana"/>
              </a:rPr>
              <a:t>v</a:t>
            </a:r>
            <a:r>
              <a:rPr sz="1550" spc="5" dirty="0">
                <a:cs typeface="Verdana"/>
              </a:rPr>
              <a:t>e</a:t>
            </a:r>
            <a:r>
              <a:rPr sz="1550" spc="-20" dirty="0">
                <a:cs typeface="Verdana"/>
              </a:rPr>
              <a:t>l</a:t>
            </a:r>
            <a:r>
              <a:rPr sz="1550" spc="-65" dirty="0">
                <a:cs typeface="Verdana"/>
              </a:rPr>
              <a:t>s</a:t>
            </a:r>
            <a:r>
              <a:rPr sz="1550" spc="-145" dirty="0">
                <a:cs typeface="Verdana"/>
              </a:rPr>
              <a:t> </a:t>
            </a:r>
            <a:r>
              <a:rPr sz="1550" spc="25" dirty="0">
                <a:cs typeface="Verdana"/>
              </a:rPr>
              <a:t>o</a:t>
            </a:r>
            <a:r>
              <a:rPr sz="1550" spc="-35" dirty="0">
                <a:cs typeface="Verdana"/>
              </a:rPr>
              <a:t>f</a:t>
            </a:r>
            <a:r>
              <a:rPr sz="1550" spc="-145" dirty="0">
                <a:cs typeface="Verdana"/>
              </a:rPr>
              <a:t> </a:t>
            </a:r>
            <a:r>
              <a:rPr lang="de-DE" sz="1550" spc="85" dirty="0" err="1">
                <a:cs typeface="Verdana"/>
              </a:rPr>
              <a:t>fundraising</a:t>
            </a:r>
            <a:endParaRPr sz="1550" dirty="0">
              <a:cs typeface="Verdana"/>
            </a:endParaRPr>
          </a:p>
          <a:p>
            <a:pPr marL="12700" marR="14604">
              <a:lnSpc>
                <a:spcPts val="1639"/>
              </a:lnSpc>
              <a:spcBef>
                <a:spcPts val="1645"/>
              </a:spcBef>
            </a:pPr>
            <a:r>
              <a:rPr sz="1550" spc="180" dirty="0">
                <a:cs typeface="Verdana"/>
              </a:rPr>
              <a:t>P</a:t>
            </a:r>
            <a:r>
              <a:rPr sz="1550" spc="-50" dirty="0">
                <a:cs typeface="Verdana"/>
              </a:rPr>
              <a:t>r</a:t>
            </a:r>
            <a:r>
              <a:rPr sz="1550" spc="5" dirty="0">
                <a:cs typeface="Verdana"/>
              </a:rPr>
              <a:t>e</a:t>
            </a:r>
            <a:r>
              <a:rPr sz="1550" spc="-65" dirty="0">
                <a:cs typeface="Verdana"/>
              </a:rPr>
              <a:t>s</a:t>
            </a:r>
            <a:r>
              <a:rPr sz="1550" spc="5" dirty="0">
                <a:cs typeface="Verdana"/>
              </a:rPr>
              <a:t>e</a:t>
            </a:r>
            <a:r>
              <a:rPr sz="1550" spc="70" dirty="0">
                <a:cs typeface="Verdana"/>
              </a:rPr>
              <a:t>n</a:t>
            </a:r>
            <a:r>
              <a:rPr sz="1550" spc="10" dirty="0">
                <a:cs typeface="Verdana"/>
              </a:rPr>
              <a:t>t</a:t>
            </a:r>
            <a:r>
              <a:rPr sz="1550" spc="-20" dirty="0">
                <a:cs typeface="Verdana"/>
              </a:rPr>
              <a:t>a</a:t>
            </a:r>
            <a:r>
              <a:rPr sz="1550" spc="10" dirty="0">
                <a:cs typeface="Verdana"/>
              </a:rPr>
              <a:t>t</a:t>
            </a:r>
            <a:r>
              <a:rPr sz="1550" spc="-20" dirty="0">
                <a:cs typeface="Verdana"/>
              </a:rPr>
              <a:t>i</a:t>
            </a:r>
            <a:r>
              <a:rPr sz="1550" spc="25" dirty="0">
                <a:cs typeface="Verdana"/>
              </a:rPr>
              <a:t>o</a:t>
            </a:r>
            <a:r>
              <a:rPr sz="1550" spc="70" dirty="0">
                <a:cs typeface="Verdana"/>
              </a:rPr>
              <a:t>n</a:t>
            </a:r>
            <a:r>
              <a:rPr sz="1550" spc="-145" dirty="0">
                <a:cs typeface="Verdana"/>
              </a:rPr>
              <a:t> </a:t>
            </a:r>
            <a:r>
              <a:rPr sz="1550" spc="25" dirty="0">
                <a:cs typeface="Verdana"/>
              </a:rPr>
              <a:t>o</a:t>
            </a:r>
            <a:r>
              <a:rPr sz="1550" spc="-35" dirty="0">
                <a:cs typeface="Verdana"/>
              </a:rPr>
              <a:t>f</a:t>
            </a:r>
            <a:r>
              <a:rPr sz="1550" spc="-145" dirty="0">
                <a:cs typeface="Verdana"/>
              </a:rPr>
              <a:t> </a:t>
            </a:r>
            <a:r>
              <a:rPr lang="de-DE" sz="1550" spc="-65" dirty="0">
                <a:cs typeface="Verdana"/>
              </a:rPr>
              <a:t>different </a:t>
            </a:r>
            <a:r>
              <a:rPr lang="de-DE" sz="1550" spc="-65" dirty="0" err="1">
                <a:cs typeface="Verdana"/>
              </a:rPr>
              <a:t>possibilities</a:t>
            </a:r>
            <a:r>
              <a:rPr lang="de-DE" sz="1550" spc="-65" dirty="0">
                <a:cs typeface="Verdana"/>
              </a:rPr>
              <a:t> </a:t>
            </a:r>
            <a:r>
              <a:rPr lang="de-DE" sz="1550" spc="-65" dirty="0" err="1">
                <a:cs typeface="Verdana"/>
              </a:rPr>
              <a:t>for</a:t>
            </a:r>
            <a:r>
              <a:rPr lang="de-DE" sz="1550" spc="-65" dirty="0">
                <a:cs typeface="Verdana"/>
              </a:rPr>
              <a:t> </a:t>
            </a:r>
            <a:r>
              <a:rPr lang="de-DE" sz="1550" spc="-65" dirty="0" err="1">
                <a:cs typeface="Verdana"/>
              </a:rPr>
              <a:t>fundraising</a:t>
            </a:r>
            <a:r>
              <a:rPr lang="de-DE" sz="1550" spc="-65" dirty="0">
                <a:cs typeface="Verdana"/>
              </a:rPr>
              <a:t> on different </a:t>
            </a:r>
            <a:r>
              <a:rPr lang="de-DE" sz="1550" spc="-65" dirty="0" err="1">
                <a:cs typeface="Verdana"/>
              </a:rPr>
              <a:t>levels</a:t>
            </a:r>
            <a:endParaRPr sz="1550" dirty="0">
              <a:cs typeface="Verdana"/>
            </a:endParaRPr>
          </a:p>
          <a:p>
            <a:pPr marL="12700" marR="94615">
              <a:lnSpc>
                <a:spcPts val="1639"/>
              </a:lnSpc>
              <a:spcBef>
                <a:spcPts val="1645"/>
              </a:spcBef>
            </a:pPr>
            <a:r>
              <a:rPr sz="1550" spc="95" dirty="0">
                <a:cs typeface="Verdana"/>
              </a:rPr>
              <a:t>F</a:t>
            </a:r>
            <a:r>
              <a:rPr sz="1550" spc="60" dirty="0">
                <a:cs typeface="Verdana"/>
              </a:rPr>
              <a:t>u</a:t>
            </a:r>
            <a:r>
              <a:rPr sz="1550" spc="-50" dirty="0">
                <a:cs typeface="Verdana"/>
              </a:rPr>
              <a:t>r</a:t>
            </a:r>
            <a:r>
              <a:rPr sz="1550" spc="10" dirty="0">
                <a:cs typeface="Verdana"/>
              </a:rPr>
              <a:t>t</a:t>
            </a:r>
            <a:r>
              <a:rPr sz="1550" spc="70" dirty="0">
                <a:cs typeface="Verdana"/>
              </a:rPr>
              <a:t>h</a:t>
            </a:r>
            <a:r>
              <a:rPr sz="1550" spc="5" dirty="0">
                <a:cs typeface="Verdana"/>
              </a:rPr>
              <a:t>e</a:t>
            </a:r>
            <a:r>
              <a:rPr sz="1550" spc="-50" dirty="0">
                <a:cs typeface="Verdana"/>
              </a:rPr>
              <a:t>r</a:t>
            </a:r>
            <a:r>
              <a:rPr sz="1550" spc="-145" dirty="0">
                <a:cs typeface="Verdana"/>
              </a:rPr>
              <a:t> </a:t>
            </a:r>
            <a:r>
              <a:rPr sz="1550" spc="155" dirty="0">
                <a:cs typeface="Verdana"/>
              </a:rPr>
              <a:t>m</a:t>
            </a:r>
            <a:r>
              <a:rPr sz="1550" spc="-20" dirty="0">
                <a:cs typeface="Verdana"/>
              </a:rPr>
              <a:t>a</a:t>
            </a:r>
            <a:r>
              <a:rPr sz="1550" spc="10" dirty="0">
                <a:cs typeface="Verdana"/>
              </a:rPr>
              <a:t>t</a:t>
            </a:r>
            <a:r>
              <a:rPr sz="1550" spc="5" dirty="0">
                <a:cs typeface="Verdana"/>
              </a:rPr>
              <a:t>e</a:t>
            </a:r>
            <a:r>
              <a:rPr sz="1550" spc="-50" dirty="0">
                <a:cs typeface="Verdana"/>
              </a:rPr>
              <a:t>r</a:t>
            </a:r>
            <a:r>
              <a:rPr sz="1550" spc="-20" dirty="0">
                <a:cs typeface="Verdana"/>
              </a:rPr>
              <a:t>ial</a:t>
            </a:r>
            <a:r>
              <a:rPr sz="1550" spc="-65" dirty="0">
                <a:cs typeface="Verdana"/>
              </a:rPr>
              <a:t>s</a:t>
            </a:r>
            <a:r>
              <a:rPr sz="1550" spc="-145" dirty="0">
                <a:cs typeface="Verdana"/>
              </a:rPr>
              <a:t> </a:t>
            </a:r>
            <a:r>
              <a:rPr sz="1550" spc="-35" dirty="0">
                <a:cs typeface="Verdana"/>
              </a:rPr>
              <a:t>f</a:t>
            </a:r>
            <a:r>
              <a:rPr sz="1550" spc="25" dirty="0">
                <a:cs typeface="Verdana"/>
              </a:rPr>
              <a:t>o</a:t>
            </a:r>
            <a:r>
              <a:rPr sz="1550" spc="-45" dirty="0">
                <a:cs typeface="Verdana"/>
              </a:rPr>
              <a:t>r  </a:t>
            </a:r>
            <a:r>
              <a:rPr sz="1550" spc="-20" dirty="0">
                <a:cs typeface="Verdana"/>
              </a:rPr>
              <a:t>i</a:t>
            </a:r>
            <a:r>
              <a:rPr sz="1550" spc="70" dirty="0">
                <a:cs typeface="Verdana"/>
              </a:rPr>
              <a:t>n</a:t>
            </a:r>
            <a:r>
              <a:rPr sz="1550" spc="85" dirty="0">
                <a:cs typeface="Verdana"/>
              </a:rPr>
              <a:t>d</a:t>
            </a:r>
            <a:r>
              <a:rPr sz="1550" spc="5" dirty="0">
                <a:cs typeface="Verdana"/>
              </a:rPr>
              <a:t>e</a:t>
            </a:r>
            <a:r>
              <a:rPr sz="1550" spc="85" dirty="0">
                <a:cs typeface="Verdana"/>
              </a:rPr>
              <a:t>p</a:t>
            </a:r>
            <a:r>
              <a:rPr sz="1550" spc="5" dirty="0">
                <a:cs typeface="Verdana"/>
              </a:rPr>
              <a:t>e</a:t>
            </a:r>
            <a:r>
              <a:rPr sz="1550" spc="70" dirty="0">
                <a:cs typeface="Verdana"/>
              </a:rPr>
              <a:t>n</a:t>
            </a:r>
            <a:r>
              <a:rPr sz="1550" spc="85" dirty="0">
                <a:cs typeface="Verdana"/>
              </a:rPr>
              <a:t>d</a:t>
            </a:r>
            <a:r>
              <a:rPr sz="1550" spc="5" dirty="0">
                <a:cs typeface="Verdana"/>
              </a:rPr>
              <a:t>e</a:t>
            </a:r>
            <a:r>
              <a:rPr sz="1550" spc="70" dirty="0">
                <a:cs typeface="Verdana"/>
              </a:rPr>
              <a:t>n</a:t>
            </a:r>
            <a:r>
              <a:rPr sz="1550" spc="10" dirty="0">
                <a:cs typeface="Verdana"/>
              </a:rPr>
              <a:t>t</a:t>
            </a:r>
            <a:r>
              <a:rPr sz="1550" spc="-145" dirty="0">
                <a:cs typeface="Verdana"/>
              </a:rPr>
              <a:t> </a:t>
            </a:r>
            <a:r>
              <a:rPr sz="1550" spc="-20" dirty="0">
                <a:cs typeface="Verdana"/>
              </a:rPr>
              <a:t>l</a:t>
            </a:r>
            <a:r>
              <a:rPr sz="1550" spc="5" dirty="0">
                <a:cs typeface="Verdana"/>
              </a:rPr>
              <a:t>e</a:t>
            </a:r>
            <a:r>
              <a:rPr sz="1550" spc="-20" dirty="0">
                <a:cs typeface="Verdana"/>
              </a:rPr>
              <a:t>a</a:t>
            </a:r>
            <a:r>
              <a:rPr sz="1550" spc="-50" dirty="0">
                <a:cs typeface="Verdana"/>
              </a:rPr>
              <a:t>r</a:t>
            </a:r>
            <a:r>
              <a:rPr sz="1550" spc="70" dirty="0">
                <a:cs typeface="Verdana"/>
              </a:rPr>
              <a:t>n</a:t>
            </a:r>
            <a:r>
              <a:rPr sz="1550" spc="-20" dirty="0">
                <a:cs typeface="Verdana"/>
              </a:rPr>
              <a:t>i</a:t>
            </a:r>
            <a:r>
              <a:rPr sz="1550" spc="70" dirty="0">
                <a:cs typeface="Verdana"/>
              </a:rPr>
              <a:t>n</a:t>
            </a:r>
            <a:r>
              <a:rPr sz="1550" spc="100" dirty="0">
                <a:cs typeface="Verdana"/>
              </a:rPr>
              <a:t>g</a:t>
            </a:r>
            <a:endParaRPr lang="de-DE" sz="1550" spc="100" dirty="0">
              <a:cs typeface="Verdana"/>
            </a:endParaRPr>
          </a:p>
          <a:p>
            <a:pPr marL="12700" marR="94615">
              <a:lnSpc>
                <a:spcPts val="1639"/>
              </a:lnSpc>
              <a:spcBef>
                <a:spcPts val="1645"/>
              </a:spcBef>
            </a:pPr>
            <a:r>
              <a:rPr sz="1550" spc="180" dirty="0">
                <a:cs typeface="Verdana"/>
              </a:rPr>
              <a:t>P</a:t>
            </a:r>
            <a:r>
              <a:rPr sz="1550" spc="-50" dirty="0">
                <a:cs typeface="Verdana"/>
              </a:rPr>
              <a:t>r</a:t>
            </a:r>
            <a:r>
              <a:rPr sz="1550" spc="5" dirty="0">
                <a:cs typeface="Verdana"/>
              </a:rPr>
              <a:t>e</a:t>
            </a:r>
            <a:r>
              <a:rPr sz="1550" spc="-65" dirty="0">
                <a:cs typeface="Verdana"/>
              </a:rPr>
              <a:t>s</a:t>
            </a:r>
            <a:r>
              <a:rPr sz="1550" spc="5" dirty="0">
                <a:cs typeface="Verdana"/>
              </a:rPr>
              <a:t>e</a:t>
            </a:r>
            <a:r>
              <a:rPr sz="1550" spc="70" dirty="0">
                <a:cs typeface="Verdana"/>
              </a:rPr>
              <a:t>n</a:t>
            </a:r>
            <a:r>
              <a:rPr sz="1550" spc="10" dirty="0">
                <a:cs typeface="Verdana"/>
              </a:rPr>
              <a:t>t</a:t>
            </a:r>
            <a:r>
              <a:rPr sz="1550" spc="-20" dirty="0">
                <a:cs typeface="Verdana"/>
              </a:rPr>
              <a:t>a</a:t>
            </a:r>
            <a:r>
              <a:rPr sz="1550" spc="10" dirty="0">
                <a:cs typeface="Verdana"/>
              </a:rPr>
              <a:t>t</a:t>
            </a:r>
            <a:r>
              <a:rPr sz="1550" spc="-20" dirty="0">
                <a:cs typeface="Verdana"/>
              </a:rPr>
              <a:t>i</a:t>
            </a:r>
            <a:r>
              <a:rPr sz="1550" spc="25" dirty="0">
                <a:cs typeface="Verdana"/>
              </a:rPr>
              <a:t>o</a:t>
            </a:r>
            <a:r>
              <a:rPr sz="1550" spc="70" dirty="0">
                <a:cs typeface="Verdana"/>
              </a:rPr>
              <a:t>n</a:t>
            </a:r>
            <a:r>
              <a:rPr sz="1550" spc="-145" dirty="0">
                <a:cs typeface="Verdana"/>
              </a:rPr>
              <a:t> </a:t>
            </a:r>
            <a:r>
              <a:rPr sz="1550" spc="25" dirty="0">
                <a:cs typeface="Verdana"/>
              </a:rPr>
              <a:t>o</a:t>
            </a:r>
            <a:r>
              <a:rPr sz="1550" spc="-35" dirty="0">
                <a:cs typeface="Verdana"/>
              </a:rPr>
              <a:t>f</a:t>
            </a:r>
            <a:r>
              <a:rPr sz="1550" spc="-145" dirty="0">
                <a:cs typeface="Verdana"/>
              </a:rPr>
              <a:t> </a:t>
            </a:r>
            <a:r>
              <a:rPr sz="1550" spc="85" dirty="0">
                <a:cs typeface="Verdana"/>
              </a:rPr>
              <a:t>d</a:t>
            </a:r>
            <a:r>
              <a:rPr sz="1550" spc="-20" dirty="0">
                <a:cs typeface="Verdana"/>
              </a:rPr>
              <a:t>i</a:t>
            </a:r>
            <a:r>
              <a:rPr sz="1550" spc="-35" dirty="0">
                <a:cs typeface="Verdana"/>
              </a:rPr>
              <a:t>ff</a:t>
            </a:r>
            <a:r>
              <a:rPr sz="1550" spc="5" dirty="0">
                <a:cs typeface="Verdana"/>
              </a:rPr>
              <a:t>e</a:t>
            </a:r>
            <a:r>
              <a:rPr sz="1550" spc="-50" dirty="0">
                <a:cs typeface="Verdana"/>
              </a:rPr>
              <a:t>r</a:t>
            </a:r>
            <a:r>
              <a:rPr sz="1550" spc="5" dirty="0">
                <a:cs typeface="Verdana"/>
              </a:rPr>
              <a:t>e</a:t>
            </a:r>
            <a:r>
              <a:rPr sz="1550" spc="70" dirty="0">
                <a:cs typeface="Verdana"/>
              </a:rPr>
              <a:t>n</a:t>
            </a:r>
            <a:r>
              <a:rPr sz="1550" spc="10" dirty="0">
                <a:cs typeface="Verdana"/>
              </a:rPr>
              <a:t>t  </a:t>
            </a:r>
            <a:r>
              <a:rPr lang="de-DE" sz="1550" spc="25" dirty="0">
                <a:cs typeface="Verdana"/>
              </a:rPr>
              <a:t>initiatives </a:t>
            </a:r>
            <a:r>
              <a:rPr lang="de-DE" sz="1550" spc="25" dirty="0" err="1">
                <a:cs typeface="Verdana"/>
              </a:rPr>
              <a:t>for</a:t>
            </a:r>
            <a:r>
              <a:rPr lang="de-DE" sz="1550" spc="25" dirty="0">
                <a:cs typeface="Verdana"/>
              </a:rPr>
              <a:t> </a:t>
            </a:r>
            <a:r>
              <a:rPr lang="de-DE" sz="1550" spc="25" dirty="0" err="1">
                <a:cs typeface="Verdana"/>
              </a:rPr>
              <a:t>further</a:t>
            </a:r>
            <a:r>
              <a:rPr lang="de-DE" sz="1550" spc="25" dirty="0">
                <a:cs typeface="Verdana"/>
              </a:rPr>
              <a:t> </a:t>
            </a:r>
            <a:r>
              <a:rPr lang="de-DE" sz="1550" spc="25" dirty="0" err="1">
                <a:cs typeface="Verdana"/>
              </a:rPr>
              <a:t>info</a:t>
            </a:r>
            <a:endParaRPr sz="1550" dirty="0">
              <a:cs typeface="Verdana"/>
            </a:endParaRPr>
          </a:p>
          <a:p>
            <a:pPr marL="12700">
              <a:lnSpc>
                <a:spcPct val="100000"/>
              </a:lnSpc>
              <a:spcBef>
                <a:spcPts val="1410"/>
              </a:spcBef>
            </a:pPr>
            <a:r>
              <a:rPr sz="1550" spc="185" dirty="0">
                <a:cs typeface="Verdana"/>
              </a:rPr>
              <a:t>M</a:t>
            </a:r>
            <a:r>
              <a:rPr sz="1550" spc="5" dirty="0">
                <a:cs typeface="Verdana"/>
              </a:rPr>
              <a:t>e</a:t>
            </a:r>
            <a:r>
              <a:rPr sz="1550" spc="10" dirty="0">
                <a:cs typeface="Verdana"/>
              </a:rPr>
              <a:t>t</a:t>
            </a:r>
            <a:r>
              <a:rPr sz="1550" spc="70" dirty="0">
                <a:cs typeface="Verdana"/>
              </a:rPr>
              <a:t>h</a:t>
            </a:r>
            <a:r>
              <a:rPr sz="1550" spc="25" dirty="0">
                <a:cs typeface="Verdana"/>
              </a:rPr>
              <a:t>o</a:t>
            </a:r>
            <a:r>
              <a:rPr sz="1550" spc="85" dirty="0">
                <a:cs typeface="Verdana"/>
              </a:rPr>
              <a:t>d</a:t>
            </a:r>
            <a:r>
              <a:rPr sz="1550" spc="-65" dirty="0">
                <a:cs typeface="Verdana"/>
              </a:rPr>
              <a:t>s</a:t>
            </a:r>
            <a:r>
              <a:rPr sz="1550" spc="-145" dirty="0">
                <a:cs typeface="Verdana"/>
              </a:rPr>
              <a:t> </a:t>
            </a:r>
            <a:r>
              <a:rPr sz="1550" spc="-35" dirty="0">
                <a:cs typeface="Verdana"/>
              </a:rPr>
              <a:t>f</a:t>
            </a:r>
            <a:r>
              <a:rPr sz="1550" spc="25" dirty="0">
                <a:cs typeface="Verdana"/>
              </a:rPr>
              <a:t>o</a:t>
            </a:r>
            <a:r>
              <a:rPr sz="1550" spc="-50" dirty="0">
                <a:cs typeface="Verdana"/>
              </a:rPr>
              <a:t>r</a:t>
            </a:r>
            <a:r>
              <a:rPr sz="1550" spc="-145" dirty="0">
                <a:cs typeface="Verdana"/>
              </a:rPr>
              <a:t> </a:t>
            </a:r>
            <a:r>
              <a:rPr sz="1550" spc="5" dirty="0">
                <a:cs typeface="Verdana"/>
              </a:rPr>
              <a:t>G</a:t>
            </a:r>
            <a:r>
              <a:rPr sz="1550" spc="-50" dirty="0">
                <a:cs typeface="Verdana"/>
              </a:rPr>
              <a:t>r</a:t>
            </a:r>
            <a:r>
              <a:rPr sz="1550" spc="25" dirty="0">
                <a:cs typeface="Verdana"/>
              </a:rPr>
              <a:t>o</a:t>
            </a:r>
            <a:r>
              <a:rPr sz="1550" spc="60" dirty="0">
                <a:cs typeface="Verdana"/>
              </a:rPr>
              <a:t>u</a:t>
            </a:r>
            <a:r>
              <a:rPr sz="1550" spc="85" dirty="0">
                <a:cs typeface="Verdana"/>
              </a:rPr>
              <a:t>p</a:t>
            </a:r>
            <a:r>
              <a:rPr sz="1550" spc="-145" dirty="0">
                <a:cs typeface="Verdana"/>
              </a:rPr>
              <a:t> </a:t>
            </a:r>
            <a:r>
              <a:rPr sz="1550" spc="180" dirty="0">
                <a:cs typeface="Verdana"/>
              </a:rPr>
              <a:t>W</a:t>
            </a:r>
            <a:r>
              <a:rPr sz="1550" spc="25" dirty="0">
                <a:cs typeface="Verdana"/>
              </a:rPr>
              <a:t>o</a:t>
            </a:r>
            <a:r>
              <a:rPr sz="1550" spc="-50" dirty="0">
                <a:cs typeface="Verdana"/>
              </a:rPr>
              <a:t>r</a:t>
            </a:r>
            <a:r>
              <a:rPr sz="1550" dirty="0">
                <a:cs typeface="Verdana"/>
              </a:rPr>
              <a:t>k</a:t>
            </a:r>
          </a:p>
        </p:txBody>
      </p:sp>
      <p:cxnSp>
        <p:nvCxnSpPr>
          <p:cNvPr id="8" name="Straight Connector 7">
            <a:extLst>
              <a:ext uri="{FF2B5EF4-FFF2-40B4-BE49-F238E27FC236}">
                <a16:creationId xmlns:a16="http://schemas.microsoft.com/office/drawing/2014/main" id="{9C82FB47-BCB4-3FD2-EBB0-0E2F56DAA845}"/>
              </a:ext>
            </a:extLst>
          </p:cNvPr>
          <p:cNvCxnSpPr>
            <a:cxnSpLocks/>
          </p:cNvCxnSpPr>
          <p:nvPr/>
        </p:nvCxnSpPr>
        <p:spPr>
          <a:xfrm>
            <a:off x="317500" y="466319"/>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D9DE5359-413A-4836-E933-AD200A7726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00181" y="967363"/>
            <a:ext cx="8732505" cy="6500237"/>
          </a:xfrm>
          <a:prstGeom prst="rect">
            <a:avLst/>
          </a:prstGeom>
          <a:noFill/>
        </p:spPr>
        <p:txBody>
          <a:bodyPr wrap="square" lIns="97534" tIns="48766" rIns="97534" bIns="48766" rtlCol="0" anchor="t">
            <a:spAutoFit/>
          </a:bodyPr>
          <a:lstStyle/>
          <a:p>
            <a:endParaRPr lang="en-GB" sz="2000" b="1" dirty="0"/>
          </a:p>
          <a:p>
            <a:r>
              <a:rPr lang="en-GB" u="sng" dirty="0"/>
              <a:t>Erasmus+</a:t>
            </a:r>
            <a:br>
              <a:rPr lang="en-GB" dirty="0"/>
            </a:br>
            <a:r>
              <a:rPr lang="en-GB" dirty="0"/>
              <a:t>Education and youth work in the areas of</a:t>
            </a:r>
            <a:br>
              <a:rPr lang="en-GB" dirty="0"/>
            </a:br>
            <a:r>
              <a:rPr lang="en-GB" dirty="0"/>
              <a:t>- formal education in schools</a:t>
            </a:r>
            <a:br>
              <a:rPr lang="en-GB" dirty="0"/>
            </a:br>
            <a:r>
              <a:rPr lang="en-GB" dirty="0"/>
              <a:t>- vocational education</a:t>
            </a:r>
            <a:br>
              <a:rPr lang="en-GB" dirty="0"/>
            </a:br>
            <a:r>
              <a:rPr lang="en-GB" dirty="0"/>
              <a:t>- higher education (universities)</a:t>
            </a:r>
            <a:br>
              <a:rPr lang="en-GB" dirty="0"/>
            </a:br>
            <a:r>
              <a:rPr lang="en-GB" dirty="0"/>
              <a:t>- adult education</a:t>
            </a:r>
            <a:br>
              <a:rPr lang="en-GB" dirty="0"/>
            </a:br>
            <a:r>
              <a:rPr lang="en-GB" dirty="0"/>
              <a:t>- youth</a:t>
            </a:r>
            <a:br>
              <a:rPr lang="en-GB" dirty="0"/>
            </a:br>
            <a:r>
              <a:rPr lang="en-GB" dirty="0"/>
              <a:t>- sport</a:t>
            </a:r>
          </a:p>
          <a:p>
            <a:pPr marL="285750" indent="-285750">
              <a:buFont typeface="Arial" panose="020B0604020202020204" pitchFamily="34" charset="0"/>
              <a:buChar char="•"/>
            </a:pPr>
            <a:endParaRPr lang="en-GB" dirty="0"/>
          </a:p>
          <a:p>
            <a:r>
              <a:rPr lang="en-GB" dirty="0"/>
              <a:t>Different key actions, sizes and requirements:</a:t>
            </a:r>
            <a:br>
              <a:rPr lang="en-GB" dirty="0"/>
            </a:br>
            <a:r>
              <a:rPr lang="en-GB" dirty="0"/>
              <a:t>- Key action 1 Mobilities for exchange</a:t>
            </a:r>
          </a:p>
          <a:p>
            <a:pPr marL="285750" indent="-285750">
              <a:buFontTx/>
              <a:buChar char="-"/>
            </a:pPr>
            <a:r>
              <a:rPr lang="en-GB" dirty="0"/>
              <a:t>Key Action 2 Small scale partnerships lump sums 30.000 or 60.000, min. 2 countries, easier application</a:t>
            </a:r>
          </a:p>
          <a:p>
            <a:pPr marL="285750" indent="-285750">
              <a:buFontTx/>
              <a:buChar char="-"/>
            </a:pPr>
            <a:r>
              <a:rPr lang="en-GB" dirty="0"/>
              <a:t>Key Action 2 Cooperation partnerships lump sums 120.000, 250.000 or 400.000, min. 3 countries, full application </a:t>
            </a:r>
          </a:p>
          <a:p>
            <a:pPr marL="285750" indent="-285750">
              <a:buFontTx/>
              <a:buChar char="-"/>
            </a:pPr>
            <a:r>
              <a:rPr lang="en-GB" dirty="0"/>
              <a:t>Key Action 3 Support to Policy Development and Cooperation</a:t>
            </a:r>
          </a:p>
          <a:p>
            <a:pPr marL="285750" indent="-285750">
              <a:buFontTx/>
              <a:buChar char="-"/>
            </a:pPr>
            <a:endParaRPr lang="en-GB" dirty="0"/>
          </a:p>
          <a:p>
            <a:r>
              <a:rPr lang="en-GB" dirty="0"/>
              <a:t>Online application with attachments 2 times a year (usually March and October)</a:t>
            </a:r>
          </a:p>
          <a:p>
            <a:endParaRPr lang="en-GB" dirty="0"/>
          </a:p>
          <a:p>
            <a:r>
              <a:rPr lang="en-GB" dirty="0"/>
              <a:t>National agency e.g. in Austria: </a:t>
            </a:r>
            <a:r>
              <a:rPr lang="en-GB" dirty="0">
                <a:hlinkClick r:id="rId3"/>
              </a:rPr>
              <a:t>www.erasmusplus.at</a:t>
            </a:r>
            <a:r>
              <a:rPr lang="en-GB" dirty="0"/>
              <a:t> </a:t>
            </a:r>
          </a:p>
          <a:p>
            <a:r>
              <a:rPr lang="en-GB" dirty="0"/>
              <a:t>Further information: </a:t>
            </a:r>
            <a:r>
              <a:rPr lang="en-GB" dirty="0">
                <a:hlinkClick r:id="rId4"/>
              </a:rPr>
              <a:t>https://erasmus-plus.ec.europa.eu/</a:t>
            </a:r>
            <a:r>
              <a:rPr lang="en-GB" dirty="0"/>
              <a:t> </a:t>
            </a:r>
            <a:br>
              <a:rPr lang="en-GB" dirty="0"/>
            </a:br>
            <a:r>
              <a:rPr lang="en-GB" dirty="0"/>
              <a:t>Different calls: </a:t>
            </a:r>
            <a:r>
              <a:rPr lang="en-GB" dirty="0">
                <a:hlinkClick r:id="rId5"/>
              </a:rPr>
              <a:t>https://erasmus-plus.ec.europa.eu/funding</a:t>
            </a:r>
            <a:r>
              <a:rPr lang="en-GB" dirty="0"/>
              <a:t>? </a:t>
            </a:r>
          </a:p>
        </p:txBody>
      </p:sp>
      <p:sp>
        <p:nvSpPr>
          <p:cNvPr id="10" name="Textfeld 1">
            <a:extLst>
              <a:ext uri="{FF2B5EF4-FFF2-40B4-BE49-F238E27FC236}">
                <a16:creationId xmlns:a16="http://schemas.microsoft.com/office/drawing/2014/main" id="{F3BA85F7-49E2-4F73-804B-4DA65B804DFC}"/>
              </a:ext>
            </a:extLst>
          </p:cNvPr>
          <p:cNvSpPr txBox="1"/>
          <p:nvPr/>
        </p:nvSpPr>
        <p:spPr>
          <a:xfrm>
            <a:off x="404462" y="5733718"/>
            <a:ext cx="9397401" cy="1542288"/>
          </a:xfrm>
          <a:prstGeom prst="rect">
            <a:avLst/>
          </a:prstGeom>
        </p:spPr>
        <p:txBody>
          <a:bodyPr rot="0" spcFirstLastPara="0" vert="horz" lIns="73152" tIns="36576" rIns="73152" bIns="36576" numCol="1" spcCol="0" rtlCol="0" fromWordArt="0" anchor="t" anchorCtr="0" forceAA="0" compatLnSpc="1">
            <a:prstTxWarp prst="textNoShape">
              <a:avLst/>
            </a:prstTxWarp>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Aft>
                <a:spcPts val="480"/>
              </a:spcAft>
            </a:pPr>
            <a:endParaRPr lang="en-US" sz="1120" dirty="0">
              <a:cs typeface="Arial"/>
            </a:endParaRPr>
          </a:p>
        </p:txBody>
      </p:sp>
      <p:sp>
        <p:nvSpPr>
          <p:cNvPr id="4" name="object 6"/>
          <p:cNvSpPr txBox="1">
            <a:spLocks/>
          </p:cNvSpPr>
          <p:nvPr/>
        </p:nvSpPr>
        <p:spPr>
          <a:xfrm>
            <a:off x="457200" y="217644"/>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en-US" sz="3200" kern="0" spc="-45" dirty="0">
                <a:latin typeface="+mn-lt"/>
              </a:rPr>
              <a:t>Institutional fundraising</a:t>
            </a:r>
            <a:br>
              <a:rPr lang="en-US" sz="3200" kern="0" spc="-45" dirty="0">
                <a:latin typeface="+mn-lt"/>
              </a:rPr>
            </a:br>
            <a:r>
              <a:rPr lang="en-US" sz="3200" kern="0" spc="-45" dirty="0">
                <a:latin typeface="+mn-lt"/>
              </a:rPr>
              <a:t>EU funding possibilities</a:t>
            </a:r>
            <a:endParaRPr lang="en-US" sz="3200" kern="0" dirty="0">
              <a:latin typeface="+mn-lt"/>
            </a:endParaRPr>
          </a:p>
        </p:txBody>
      </p:sp>
      <p:cxnSp>
        <p:nvCxnSpPr>
          <p:cNvPr id="2" name="Straight Connector 1">
            <a:extLst>
              <a:ext uri="{FF2B5EF4-FFF2-40B4-BE49-F238E27FC236}">
                <a16:creationId xmlns:a16="http://schemas.microsoft.com/office/drawing/2014/main" id="{10B074D9-7D4A-90F9-4D86-7BCCA0B7254D}"/>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5C1D4216-6093-0CB2-72EC-B1D0A8823A6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238083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57200" y="1247339"/>
            <a:ext cx="8732505" cy="5915461"/>
          </a:xfrm>
          <a:prstGeom prst="rect">
            <a:avLst/>
          </a:prstGeom>
          <a:noFill/>
        </p:spPr>
        <p:txBody>
          <a:bodyPr wrap="square" lIns="97534" tIns="48766" rIns="97534" bIns="48766" rtlCol="0" anchor="t">
            <a:spAutoFit/>
          </a:bodyPr>
          <a:lstStyle/>
          <a:p>
            <a:r>
              <a:rPr lang="en-GB" u="sng" dirty="0"/>
              <a:t>AMIF – Asylum, Migration and Integration Fund</a:t>
            </a:r>
          </a:p>
          <a:p>
            <a:endParaRPr lang="en-GB" u="sng" dirty="0"/>
          </a:p>
          <a:p>
            <a:r>
              <a:rPr lang="en-GB" u="sng" dirty="0"/>
              <a:t>Four specific objectives</a:t>
            </a:r>
          </a:p>
          <a:p>
            <a:pPr marL="285750" indent="-285750">
              <a:buFont typeface="Arial" panose="020B0604020202020204" pitchFamily="34" charset="0"/>
              <a:buChar char="•"/>
            </a:pPr>
            <a:r>
              <a:rPr lang="en-GB" dirty="0"/>
              <a:t>to strengthen and develop all aspects of the </a:t>
            </a:r>
            <a:r>
              <a:rPr lang="en-GB" b="1" dirty="0"/>
              <a:t>common European asylum system</a:t>
            </a:r>
            <a:r>
              <a:rPr lang="en-GB" dirty="0"/>
              <a:t>, including its external dimension</a:t>
            </a:r>
          </a:p>
          <a:p>
            <a:pPr marL="285750" indent="-285750">
              <a:buFont typeface="Arial" panose="020B0604020202020204" pitchFamily="34" charset="0"/>
              <a:buChar char="•"/>
            </a:pPr>
            <a:r>
              <a:rPr lang="en-GB" dirty="0"/>
              <a:t>to support </a:t>
            </a:r>
            <a:r>
              <a:rPr lang="en-GB" b="1" dirty="0"/>
              <a:t>legal migration</a:t>
            </a:r>
            <a:r>
              <a:rPr lang="en-GB" dirty="0"/>
              <a:t> to the Member States, including by contributing to the integration of third-country nationals</a:t>
            </a:r>
          </a:p>
          <a:p>
            <a:pPr marL="285750" indent="-285750">
              <a:buFont typeface="Arial" panose="020B0604020202020204" pitchFamily="34" charset="0"/>
              <a:buChar char="•"/>
            </a:pPr>
            <a:r>
              <a:rPr lang="en-GB" dirty="0"/>
              <a:t>to contribute to </a:t>
            </a:r>
            <a:r>
              <a:rPr lang="en-GB" b="1" dirty="0"/>
              <a:t>countering irregular migration</a:t>
            </a:r>
            <a:r>
              <a:rPr lang="en-GB" dirty="0"/>
              <a:t> and ensuring effectiveness of return and readmission in third countries</a:t>
            </a:r>
          </a:p>
          <a:p>
            <a:pPr marL="285750" indent="-285750">
              <a:buFont typeface="Arial" panose="020B0604020202020204" pitchFamily="34" charset="0"/>
              <a:buChar char="•"/>
            </a:pPr>
            <a:r>
              <a:rPr lang="en-GB" dirty="0"/>
              <a:t>to </a:t>
            </a:r>
            <a:r>
              <a:rPr lang="en-GB" b="1" dirty="0"/>
              <a:t>enhance solidarity </a:t>
            </a:r>
            <a:r>
              <a:rPr lang="en-GB" dirty="0"/>
              <a:t>and responsibility sharing between the Member States, in particular towards those most affected by migration and asylum challenges</a:t>
            </a:r>
            <a:endParaRPr lang="en-GB" u="sng" dirty="0"/>
          </a:p>
          <a:p>
            <a:pPr marL="274320" indent="-274320">
              <a:buFont typeface="Arial" panose="020B0604020202020204" pitchFamily="34" charset="0"/>
              <a:buChar char="•"/>
            </a:pPr>
            <a:endParaRPr lang="en-GB" u="sng" dirty="0"/>
          </a:p>
          <a:p>
            <a:r>
              <a:rPr lang="en-GB" dirty="0"/>
              <a:t>ca 200.000-700.000 for multiple countries depending on call</a:t>
            </a:r>
            <a:br>
              <a:rPr lang="en-GB" dirty="0"/>
            </a:br>
            <a:r>
              <a:rPr lang="en-GB" dirty="0"/>
              <a:t>Further info and specific calls on EU-level: </a:t>
            </a:r>
          </a:p>
          <a:p>
            <a:r>
              <a:rPr lang="en-GB" dirty="0">
                <a:hlinkClick r:id="rId3"/>
              </a:rPr>
              <a:t>https://home-affairs.ec.europa.eu/funding/asylum-migration-and-integration-funds/asylum-migration-and-integration-fund-2021-2027_en</a:t>
            </a:r>
            <a:r>
              <a:rPr lang="en-GB" dirty="0"/>
              <a:t> </a:t>
            </a:r>
          </a:p>
          <a:p>
            <a:r>
              <a:rPr lang="en-GB" dirty="0">
                <a:hlinkClick r:id="rId4"/>
              </a:rPr>
              <a:t>https://ec.europa.eu/info/funding-tenders/opportunities/portal/screen/home</a:t>
            </a:r>
            <a:r>
              <a:rPr lang="en-GB" dirty="0"/>
              <a:t> </a:t>
            </a:r>
          </a:p>
          <a:p>
            <a:endParaRPr lang="en-GB" dirty="0"/>
          </a:p>
          <a:p>
            <a:r>
              <a:rPr lang="en-GB" dirty="0"/>
              <a:t>National level calls through national government ministries e.g. for Austria </a:t>
            </a:r>
            <a:r>
              <a:rPr lang="en-GB" dirty="0">
                <a:hlinkClick r:id="rId5"/>
              </a:rPr>
              <a:t>https://www.bundeskanzleramt.gv.at/agenda/integration/projektfoerderung/asyl-migrations-und-integrationsfonds/aufruf-2023-2024.html</a:t>
            </a:r>
            <a:r>
              <a:rPr lang="en-GB" dirty="0"/>
              <a:t> </a:t>
            </a:r>
            <a:endParaRPr lang="en-GB" b="1" dirty="0"/>
          </a:p>
        </p:txBody>
      </p:sp>
      <p:sp>
        <p:nvSpPr>
          <p:cNvPr id="3"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en-US" sz="3200" kern="0" spc="-45" dirty="0">
                <a:latin typeface="+mn-lt"/>
              </a:rPr>
              <a:t>Institutional fundraising</a:t>
            </a:r>
            <a:br>
              <a:rPr lang="en-US" sz="3200" kern="0" spc="-45" dirty="0">
                <a:latin typeface="+mn-lt"/>
              </a:rPr>
            </a:br>
            <a:r>
              <a:rPr lang="en-US" sz="3200" kern="0" spc="-45" dirty="0">
                <a:latin typeface="+mn-lt"/>
              </a:rPr>
              <a:t>EU funding possibilities</a:t>
            </a:r>
            <a:endParaRPr lang="en-US" sz="3200" kern="0" dirty="0">
              <a:latin typeface="+mn-lt"/>
            </a:endParaRPr>
          </a:p>
        </p:txBody>
      </p:sp>
      <p:cxnSp>
        <p:nvCxnSpPr>
          <p:cNvPr id="2" name="Straight Connector 1">
            <a:extLst>
              <a:ext uri="{FF2B5EF4-FFF2-40B4-BE49-F238E27FC236}">
                <a16:creationId xmlns:a16="http://schemas.microsoft.com/office/drawing/2014/main" id="{88BA129D-93E1-7C3A-AA86-5D0288F289FF}"/>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889E04A5-1788-4CDD-C501-3546465280E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935902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04461" y="1489095"/>
            <a:ext cx="8732505" cy="6130905"/>
          </a:xfrm>
          <a:prstGeom prst="rect">
            <a:avLst/>
          </a:prstGeom>
          <a:noFill/>
        </p:spPr>
        <p:txBody>
          <a:bodyPr wrap="square" lIns="97534" tIns="48766" rIns="97534" bIns="48766" rtlCol="0" anchor="t">
            <a:spAutoFit/>
          </a:bodyPr>
          <a:lstStyle/>
          <a:p>
            <a:pPr marL="274320" indent="-274320">
              <a:buFont typeface="Arial" panose="020B0604020202020204" pitchFamily="34" charset="0"/>
              <a:buChar char="•"/>
            </a:pPr>
            <a:r>
              <a:rPr lang="en-GB" sz="2400" dirty="0"/>
              <a:t>DG International Partnerships/</a:t>
            </a:r>
            <a:r>
              <a:rPr lang="en-GB" sz="2400" dirty="0" err="1"/>
              <a:t>EuropeAid</a:t>
            </a:r>
            <a:r>
              <a:rPr lang="en-GB" sz="2400" dirty="0"/>
              <a:t> DEAR (Development Education, Awareness Raising)</a:t>
            </a:r>
            <a:br>
              <a:rPr lang="en-GB" sz="2400" dirty="0"/>
            </a:br>
            <a:r>
              <a:rPr lang="en-GB" sz="2400" dirty="0"/>
              <a:t>Budget ca 5-10 Mio (numerous partners, ideally European level results)</a:t>
            </a:r>
            <a:br>
              <a:rPr lang="en-GB" sz="2400" dirty="0"/>
            </a:br>
            <a:r>
              <a:rPr lang="en-GB" sz="2400" dirty="0"/>
              <a:t>Also migration sometimes a (sub-)priority</a:t>
            </a:r>
            <a:br>
              <a:rPr lang="en-GB" sz="2400" dirty="0"/>
            </a:br>
            <a:r>
              <a:rPr lang="en-GB" sz="2400" dirty="0"/>
              <a:t>It is also possible to become small partner in a big project as a start</a:t>
            </a:r>
          </a:p>
          <a:p>
            <a:pPr marL="274320" indent="-274320">
              <a:buFont typeface="Arial" panose="020B0604020202020204" pitchFamily="34" charset="0"/>
              <a:buChar char="•"/>
            </a:pPr>
            <a:r>
              <a:rPr lang="en-GB" sz="2400" dirty="0"/>
              <a:t>DG International Partnerships/</a:t>
            </a:r>
            <a:r>
              <a:rPr lang="en-GB" sz="2400" dirty="0" err="1"/>
              <a:t>EuropeAid</a:t>
            </a:r>
            <a:r>
              <a:rPr lang="en-GB" sz="2400" dirty="0"/>
              <a:t> Calls for partner countries. Nearly all OECD/DAC so-called developing countries regular calls</a:t>
            </a:r>
          </a:p>
          <a:p>
            <a:pPr marL="274320" indent="-274320">
              <a:buFont typeface="Arial" panose="020B0604020202020204" pitchFamily="34" charset="0"/>
              <a:buChar char="•"/>
            </a:pPr>
            <a:r>
              <a:rPr lang="en-GB" sz="2400" dirty="0"/>
              <a:t>Civil Society and Local Authorities CSO/LA</a:t>
            </a:r>
          </a:p>
          <a:p>
            <a:pPr marL="274320" indent="-274320">
              <a:buFont typeface="Arial" panose="020B0604020202020204" pitchFamily="34" charset="0"/>
              <a:buChar char="•"/>
            </a:pPr>
            <a:r>
              <a:rPr lang="en-GB" sz="2400" dirty="0"/>
              <a:t>Strengthen Human Rights and Democracy</a:t>
            </a:r>
          </a:p>
          <a:p>
            <a:pPr marL="274320" indent="-274320">
              <a:buFont typeface="Arial" panose="020B0604020202020204" pitchFamily="34" charset="0"/>
              <a:buChar char="•"/>
            </a:pPr>
            <a:r>
              <a:rPr lang="en-GB" sz="2400" dirty="0"/>
              <a:t>All DG INTPA Calls can be found here: </a:t>
            </a:r>
            <a:br>
              <a:rPr lang="en-GB" sz="2400" dirty="0"/>
            </a:br>
            <a:r>
              <a:rPr lang="en-GB" sz="2400" dirty="0"/>
              <a:t>https://webgate.ec.europa.eu/europeaid/online-services/index.cfm?do=publi.welcome&amp;userlanguage=en</a:t>
            </a:r>
            <a:br>
              <a:rPr lang="en-GB" sz="1600" dirty="0"/>
            </a:br>
            <a:endParaRPr lang="de-AT" sz="1600" dirty="0"/>
          </a:p>
          <a:p>
            <a:endParaRPr lang="de-AT" sz="1600" b="1" dirty="0"/>
          </a:p>
        </p:txBody>
      </p:sp>
      <p:sp>
        <p:nvSpPr>
          <p:cNvPr id="4"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en-US" sz="3200" kern="0" spc="-45" dirty="0">
                <a:latin typeface="+mn-lt"/>
              </a:rPr>
              <a:t>Institutional fundraising</a:t>
            </a:r>
            <a:br>
              <a:rPr lang="en-US" sz="3200" kern="0" spc="-45" dirty="0">
                <a:latin typeface="+mn-lt"/>
              </a:rPr>
            </a:br>
            <a:r>
              <a:rPr lang="en-US" sz="3200" kern="0" spc="-45" dirty="0">
                <a:latin typeface="+mn-lt"/>
              </a:rPr>
              <a:t>EU funding possibilities</a:t>
            </a:r>
            <a:endParaRPr lang="en-US" sz="3200" kern="0" dirty="0">
              <a:latin typeface="+mn-lt"/>
            </a:endParaRPr>
          </a:p>
        </p:txBody>
      </p:sp>
      <p:cxnSp>
        <p:nvCxnSpPr>
          <p:cNvPr id="2" name="Straight Connector 1">
            <a:extLst>
              <a:ext uri="{FF2B5EF4-FFF2-40B4-BE49-F238E27FC236}">
                <a16:creationId xmlns:a16="http://schemas.microsoft.com/office/drawing/2014/main" id="{DEB5A9FE-2A80-2B9F-BAEE-0EE67A28600D}"/>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B4C090C1-E7ED-F713-3BD9-56A0745844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572504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04461" y="1939314"/>
            <a:ext cx="8732505" cy="4715133"/>
          </a:xfrm>
          <a:prstGeom prst="rect">
            <a:avLst/>
          </a:prstGeom>
          <a:noFill/>
        </p:spPr>
        <p:txBody>
          <a:bodyPr wrap="square" lIns="97534" tIns="48766" rIns="97534" bIns="48766" rtlCol="0" anchor="t">
            <a:spAutoFit/>
          </a:bodyPr>
          <a:lstStyle/>
          <a:p>
            <a:r>
              <a:rPr lang="de-AT" sz="2000" b="1" dirty="0"/>
              <a:t>Further EU Budget </a:t>
            </a:r>
            <a:r>
              <a:rPr lang="de-AT" sz="2000" b="1" dirty="0" err="1"/>
              <a:t>lines</a:t>
            </a:r>
            <a:endParaRPr lang="de-AT" sz="2000" b="1" dirty="0"/>
          </a:p>
          <a:p>
            <a:endParaRPr lang="en-GB" sz="2000" b="1" dirty="0"/>
          </a:p>
          <a:p>
            <a:pPr marL="274320" indent="-274320">
              <a:buFont typeface="Arial" panose="020B0604020202020204" pitchFamily="34" charset="0"/>
              <a:buChar char="•"/>
            </a:pPr>
            <a:r>
              <a:rPr lang="en-GB" sz="2000" u="sng" dirty="0"/>
              <a:t>ISF- Internal Security Fund (mostly for police, however some calls also against extremisms and </a:t>
            </a:r>
            <a:r>
              <a:rPr lang="en-GB" sz="2000" u="sng" dirty="0" err="1"/>
              <a:t>hatespeech</a:t>
            </a:r>
            <a:r>
              <a:rPr lang="en-GB" sz="2000" u="sng" dirty="0"/>
              <a:t>)</a:t>
            </a:r>
            <a:br>
              <a:rPr lang="en-GB" sz="2000" dirty="0"/>
            </a:br>
            <a:r>
              <a:rPr lang="en-GB" sz="2000" dirty="0">
                <a:hlinkClick r:id="rId3"/>
              </a:rPr>
              <a:t>https://ec.europa.eu/info/funding-tenders/opportunities/portal/screen/programmes/isf</a:t>
            </a:r>
            <a:r>
              <a:rPr lang="en-GB" sz="2000" dirty="0"/>
              <a:t> </a:t>
            </a:r>
          </a:p>
          <a:p>
            <a:pPr marL="274320" indent="-274320">
              <a:buFont typeface="Arial" panose="020B0604020202020204" pitchFamily="34" charset="0"/>
              <a:buChar char="•"/>
            </a:pPr>
            <a:r>
              <a:rPr lang="en-GB" sz="2000" u="sng" dirty="0"/>
              <a:t>Life – Programme – Environment and Climate Action</a:t>
            </a:r>
            <a:br>
              <a:rPr lang="en-GB" sz="2000" dirty="0"/>
            </a:br>
            <a:r>
              <a:rPr lang="en-GB" sz="2000" dirty="0">
                <a:hlinkClick r:id="rId4"/>
              </a:rPr>
              <a:t>https://cinea.ec.europa.eu/programmes/life_en</a:t>
            </a:r>
            <a:r>
              <a:rPr lang="en-GB" sz="2000" dirty="0"/>
              <a:t> </a:t>
            </a:r>
          </a:p>
          <a:p>
            <a:pPr marL="274320" indent="-274320">
              <a:buFont typeface="Arial" panose="020B0604020202020204" pitchFamily="34" charset="0"/>
              <a:buChar char="•"/>
            </a:pPr>
            <a:r>
              <a:rPr lang="en-GB" sz="2000" u="sng" dirty="0"/>
              <a:t>Horizon Europe</a:t>
            </a:r>
            <a:r>
              <a:rPr lang="en-GB" sz="2000" dirty="0"/>
              <a:t> for Research (only with universities or research institutes in partnership)</a:t>
            </a:r>
            <a:br>
              <a:rPr lang="en-GB" sz="2000" dirty="0"/>
            </a:br>
            <a:r>
              <a:rPr lang="en-GB" sz="2000" dirty="0">
                <a:hlinkClick r:id="rId5"/>
              </a:rPr>
              <a:t>https://research-and-innovation.ec.europa.eu/funding/funding-opportunities/funding-programmes-and-open-calls/horizon-europe_en</a:t>
            </a:r>
            <a:r>
              <a:rPr lang="en-GB" sz="2000" dirty="0"/>
              <a:t> </a:t>
            </a:r>
          </a:p>
          <a:p>
            <a:pPr marL="274320" indent="-274320">
              <a:buFont typeface="Arial" panose="020B0604020202020204" pitchFamily="34" charset="0"/>
              <a:buChar char="•"/>
            </a:pPr>
            <a:r>
              <a:rPr lang="en-GB" sz="2000" u="sng" dirty="0"/>
              <a:t>And many more (digital and culture funding, space, </a:t>
            </a:r>
            <a:r>
              <a:rPr lang="en-GB" sz="2000" u="sng" dirty="0" err="1"/>
              <a:t>defense</a:t>
            </a:r>
            <a:r>
              <a:rPr lang="en-GB" sz="2000" u="sng" dirty="0"/>
              <a:t> etc.)</a:t>
            </a:r>
            <a:br>
              <a:rPr lang="en-GB" sz="2000" dirty="0"/>
            </a:br>
            <a:r>
              <a:rPr lang="en-GB" sz="2000" dirty="0">
                <a:hlinkClick r:id="rId6"/>
              </a:rPr>
              <a:t>https://ec.europa.eu/info/funding-tenders/find-funding/eu-funding-programmes_en</a:t>
            </a:r>
            <a:r>
              <a:rPr lang="en-GB" sz="2000" dirty="0"/>
              <a:t> </a:t>
            </a:r>
            <a:endParaRPr lang="en-GB" sz="2000" b="1" dirty="0"/>
          </a:p>
        </p:txBody>
      </p:sp>
      <p:sp>
        <p:nvSpPr>
          <p:cNvPr id="6" name="object 6"/>
          <p:cNvSpPr txBox="1">
            <a:spLocks/>
          </p:cNvSpPr>
          <p:nvPr/>
        </p:nvSpPr>
        <p:spPr>
          <a:xfrm>
            <a:off x="457200" y="152400"/>
            <a:ext cx="8403243" cy="1001556"/>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en-US" sz="3200" kern="0" spc="-45" dirty="0">
                <a:latin typeface="+mn-lt"/>
              </a:rPr>
              <a:t>Institutional fundraising</a:t>
            </a:r>
            <a:br>
              <a:rPr lang="en-US" sz="3200" kern="0" spc="-45" dirty="0">
                <a:latin typeface="+mn-lt"/>
              </a:rPr>
            </a:br>
            <a:r>
              <a:rPr lang="en-US" sz="3200" kern="0" spc="-45" dirty="0">
                <a:latin typeface="+mn-lt"/>
              </a:rPr>
              <a:t>EU funding possibilities</a:t>
            </a:r>
            <a:endParaRPr lang="en-US" sz="3200" kern="0" dirty="0">
              <a:latin typeface="+mn-lt"/>
            </a:endParaRPr>
          </a:p>
        </p:txBody>
      </p:sp>
      <p:cxnSp>
        <p:nvCxnSpPr>
          <p:cNvPr id="2" name="Straight Connector 1">
            <a:extLst>
              <a:ext uri="{FF2B5EF4-FFF2-40B4-BE49-F238E27FC236}">
                <a16:creationId xmlns:a16="http://schemas.microsoft.com/office/drawing/2014/main" id="{B0E31C81-F045-CC2A-DF63-43171E161FD2}"/>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62E11A6A-CA4E-AAD2-9CC0-FD16DA180234}"/>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25602392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27074" y="1028716"/>
            <a:ext cx="8732505" cy="5829284"/>
          </a:xfrm>
          <a:prstGeom prst="rect">
            <a:avLst/>
          </a:prstGeom>
          <a:noFill/>
        </p:spPr>
        <p:txBody>
          <a:bodyPr wrap="square" lIns="97534" tIns="48766" rIns="97534" bIns="48766" rtlCol="0" anchor="t">
            <a:spAutoFit/>
          </a:bodyPr>
          <a:lstStyle/>
          <a:p>
            <a:endParaRPr lang="en-GB" sz="1440" dirty="0">
              <a:solidFill>
                <a:schemeClr val="bg1"/>
              </a:solidFill>
              <a:cs typeface="Arial"/>
            </a:endParaRPr>
          </a:p>
          <a:p>
            <a:pPr marL="274320" indent="-274320">
              <a:buFont typeface="Arial" panose="020B0604020202020204" pitchFamily="34" charset="0"/>
              <a:buChar char="•"/>
            </a:pPr>
            <a:r>
              <a:rPr lang="en-GB" u="sng" dirty="0"/>
              <a:t>Donations</a:t>
            </a:r>
            <a:br>
              <a:rPr lang="en-GB" u="sng" dirty="0"/>
            </a:br>
            <a:r>
              <a:rPr lang="en-GB" dirty="0"/>
              <a:t>Asking helps: at events, through letters, on the phone etc.</a:t>
            </a:r>
            <a:br>
              <a:rPr lang="en-GB" dirty="0"/>
            </a:br>
            <a:r>
              <a:rPr lang="en-GB" dirty="0"/>
              <a:t>membership fees</a:t>
            </a:r>
            <a:br>
              <a:rPr lang="en-GB" dirty="0"/>
            </a:br>
            <a:r>
              <a:rPr lang="en-GB" dirty="0"/>
              <a:t>who knows an organisation best loves most to donate for this organisation</a:t>
            </a:r>
            <a:br>
              <a:rPr lang="en-GB" dirty="0"/>
            </a:br>
            <a:r>
              <a:rPr lang="en-GB" dirty="0"/>
              <a:t>older people tend to donate more than younger people.</a:t>
            </a:r>
            <a:br>
              <a:rPr lang="en-GB" dirty="0"/>
            </a:br>
            <a:endParaRPr lang="en-GB" u="sng" dirty="0"/>
          </a:p>
          <a:p>
            <a:pPr marL="274320" indent="-274320">
              <a:buFont typeface="Arial" panose="020B0604020202020204" pitchFamily="34" charset="0"/>
              <a:buChar char="•"/>
            </a:pPr>
            <a:r>
              <a:rPr lang="en-GB" u="sng" dirty="0"/>
              <a:t>Crowdfunding</a:t>
            </a:r>
            <a:r>
              <a:rPr lang="en-GB" dirty="0"/>
              <a:t> e.g. at auf </a:t>
            </a:r>
            <a:r>
              <a:rPr lang="en-GB" dirty="0" err="1"/>
              <a:t>respekt.net</a:t>
            </a:r>
            <a:r>
              <a:rPr lang="en-GB" dirty="0"/>
              <a:t>, </a:t>
            </a:r>
            <a:r>
              <a:rPr lang="en-GB" dirty="0" err="1"/>
              <a:t>betterplace.org</a:t>
            </a:r>
            <a:r>
              <a:rPr lang="en-GB" dirty="0"/>
              <a:t>, </a:t>
            </a:r>
            <a:r>
              <a:rPr lang="en-GB" dirty="0" err="1"/>
              <a:t>gofundme</a:t>
            </a:r>
            <a:r>
              <a:rPr lang="en-GB" dirty="0"/>
              <a:t>, </a:t>
            </a:r>
            <a:r>
              <a:rPr lang="en-GB" dirty="0" err="1"/>
              <a:t>kickstarter</a:t>
            </a:r>
            <a:br>
              <a:rPr lang="en-GB" dirty="0"/>
            </a:br>
            <a:r>
              <a:rPr lang="en-GB" dirty="0"/>
              <a:t>often means „Bring your crowd“ – nothing happens on </a:t>
            </a:r>
            <a:r>
              <a:rPr lang="en-GB" dirty="0" err="1"/>
              <a:t>ist</a:t>
            </a:r>
            <a:r>
              <a:rPr lang="en-GB" dirty="0"/>
              <a:t> own, lot of mobilisation in community, on social media etc. needed. But good possibility especially for smaller associations or informal groups of people</a:t>
            </a:r>
          </a:p>
          <a:p>
            <a:endParaRPr lang="en-GB" dirty="0"/>
          </a:p>
          <a:p>
            <a:pPr marL="274320" indent="-274320">
              <a:buFont typeface="Arial" panose="020B0604020202020204" pitchFamily="34" charset="0"/>
              <a:buChar char="•"/>
            </a:pPr>
            <a:r>
              <a:rPr lang="en-GB" u="sng" dirty="0"/>
              <a:t>Sponsoring (money and donations in kind)</a:t>
            </a:r>
            <a:br>
              <a:rPr lang="en-GB" u="sng" dirty="0"/>
            </a:br>
            <a:r>
              <a:rPr lang="en-GB" dirty="0"/>
              <a:t>good possibility especially for events: Bread (e.g. from bakery </a:t>
            </a:r>
            <a:r>
              <a:rPr lang="en-GB" dirty="0" err="1"/>
              <a:t>Ströck</a:t>
            </a:r>
            <a:r>
              <a:rPr lang="en-GB" dirty="0"/>
              <a:t>) or food from Supermarket (e.g. Spar) or money</a:t>
            </a:r>
            <a:br>
              <a:rPr lang="en-GB" dirty="0"/>
            </a:br>
            <a:r>
              <a:rPr lang="en-GB" dirty="0"/>
              <a:t>in return: Logo of sponsor on invitation, banner of sponsor at stage etc.</a:t>
            </a:r>
          </a:p>
          <a:p>
            <a:endParaRPr lang="en-GB" dirty="0"/>
          </a:p>
          <a:p>
            <a:r>
              <a:rPr lang="en-GB" dirty="0"/>
              <a:t>More info and free webinars: </a:t>
            </a:r>
            <a:r>
              <a:rPr lang="en-GB" dirty="0">
                <a:hlinkClick r:id="rId3"/>
              </a:rPr>
              <a:t>https://www.fundraising-academy.org/training-education/webinars/</a:t>
            </a:r>
            <a:r>
              <a:rPr lang="en-GB" dirty="0"/>
              <a:t> </a:t>
            </a:r>
            <a:br>
              <a:rPr lang="en-GB" dirty="0"/>
            </a:br>
            <a:r>
              <a:rPr lang="en-GB" dirty="0"/>
              <a:t>(partly) Free fundraising materials: </a:t>
            </a:r>
            <a:r>
              <a:rPr lang="en-GB" dirty="0">
                <a:hlinkClick r:id="rId4"/>
              </a:rPr>
              <a:t>https://ciof.org.uk/events-and-training</a:t>
            </a:r>
            <a:r>
              <a:rPr lang="en-GB" dirty="0"/>
              <a:t> </a:t>
            </a:r>
          </a:p>
          <a:p>
            <a:endParaRPr lang="de-DE" sz="1600" dirty="0"/>
          </a:p>
        </p:txBody>
      </p:sp>
      <p:sp>
        <p:nvSpPr>
          <p:cNvPr id="6" name="object 6"/>
          <p:cNvSpPr txBox="1">
            <a:spLocks/>
          </p:cNvSpPr>
          <p:nvPr/>
        </p:nvSpPr>
        <p:spPr>
          <a:xfrm>
            <a:off x="457200" y="457200"/>
            <a:ext cx="8403243" cy="509114"/>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en-US" sz="3200" kern="0" spc="-45" dirty="0">
                <a:latin typeface="+mn-lt"/>
              </a:rPr>
              <a:t>Private fundraising possibilities</a:t>
            </a:r>
            <a:endParaRPr lang="en-US" sz="3200" kern="0" dirty="0">
              <a:latin typeface="+mn-lt"/>
            </a:endParaRPr>
          </a:p>
        </p:txBody>
      </p:sp>
      <p:cxnSp>
        <p:nvCxnSpPr>
          <p:cNvPr id="2" name="Straight Connector 1">
            <a:extLst>
              <a:ext uri="{FF2B5EF4-FFF2-40B4-BE49-F238E27FC236}">
                <a16:creationId xmlns:a16="http://schemas.microsoft.com/office/drawing/2014/main" id="{ADE68887-AB19-11A3-9519-F05DEF47E5A8}"/>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88E9DB2F-253D-F522-4066-A2B07AD8E8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713219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a:extLst>
              <a:ext uri="{FF2B5EF4-FFF2-40B4-BE49-F238E27FC236}">
                <a16:creationId xmlns:a16="http://schemas.microsoft.com/office/drawing/2014/main" id="{126C2A18-CED2-4814-9B51-853A51A7D069}"/>
              </a:ext>
            </a:extLst>
          </p:cNvPr>
          <p:cNvSpPr txBox="1"/>
          <p:nvPr/>
        </p:nvSpPr>
        <p:spPr>
          <a:xfrm>
            <a:off x="404461" y="1939314"/>
            <a:ext cx="8732505" cy="3484027"/>
          </a:xfrm>
          <a:prstGeom prst="rect">
            <a:avLst/>
          </a:prstGeom>
          <a:noFill/>
        </p:spPr>
        <p:txBody>
          <a:bodyPr wrap="square" lIns="97534" tIns="48766" rIns="97534" bIns="48766" rtlCol="0" anchor="t">
            <a:spAutoFit/>
          </a:bodyPr>
          <a:lstStyle/>
          <a:p>
            <a:endParaRPr lang="en-GB" sz="2000" dirty="0">
              <a:solidFill>
                <a:schemeClr val="bg1"/>
              </a:solidFill>
              <a:cs typeface="Arial"/>
            </a:endParaRPr>
          </a:p>
          <a:p>
            <a:pPr marL="274320" indent="-274320">
              <a:buFont typeface="Arial" panose="020B0604020202020204" pitchFamily="34" charset="0"/>
              <a:buChar char="•"/>
            </a:pPr>
            <a:r>
              <a:rPr lang="en-GB" sz="2000" u="sng" dirty="0" err="1"/>
              <a:t>Cooperations</a:t>
            </a:r>
            <a:br>
              <a:rPr lang="en-GB" sz="2000" u="sng" dirty="0"/>
            </a:br>
            <a:r>
              <a:rPr lang="en-GB" sz="2000" dirty="0"/>
              <a:t>E.g. a cooperation with a company that provide services or in kind donations (e.g. security, bakery, catering)</a:t>
            </a:r>
            <a:br>
              <a:rPr lang="en-GB" sz="2000" dirty="0"/>
            </a:br>
            <a:r>
              <a:rPr lang="en-GB" sz="2000" dirty="0"/>
              <a:t>Also with NGOs that rent rooms for free or take over certain costs e.g. in EU-projects like EMVI (e.g. </a:t>
            </a:r>
            <a:r>
              <a:rPr lang="en-GB" sz="2000" dirty="0" err="1"/>
              <a:t>Südwind</a:t>
            </a:r>
            <a:r>
              <a:rPr lang="en-GB" sz="2000" dirty="0"/>
              <a:t> ;-)</a:t>
            </a:r>
          </a:p>
          <a:p>
            <a:pPr marL="274320" indent="-274320">
              <a:buFont typeface="Arial" panose="020B0604020202020204" pitchFamily="34" charset="0"/>
              <a:buChar char="•"/>
            </a:pPr>
            <a:r>
              <a:rPr lang="en-GB" sz="2000" u="sng" dirty="0"/>
              <a:t>Foundations</a:t>
            </a:r>
            <a:br>
              <a:rPr lang="en-GB" sz="2000" u="sng" dirty="0"/>
            </a:br>
            <a:r>
              <a:rPr lang="en-GB" sz="2000" dirty="0"/>
              <a:t>In Austria difficult as few foundations serving the public good and most are private foundations</a:t>
            </a:r>
            <a:br>
              <a:rPr lang="en-GB" sz="2000" dirty="0"/>
            </a:br>
            <a:r>
              <a:rPr lang="en-GB" sz="2000" dirty="0"/>
              <a:t>personal contacts important</a:t>
            </a:r>
            <a:br>
              <a:rPr lang="en-GB" sz="2000" dirty="0"/>
            </a:br>
            <a:r>
              <a:rPr lang="en-GB" sz="2000" dirty="0" err="1"/>
              <a:t>Überblick</a:t>
            </a:r>
            <a:r>
              <a:rPr lang="en-GB" sz="2000" dirty="0"/>
              <a:t> </a:t>
            </a:r>
            <a:r>
              <a:rPr lang="en-GB" sz="2000" dirty="0" err="1"/>
              <a:t>unter</a:t>
            </a:r>
            <a:r>
              <a:rPr lang="en-GB" sz="2000" dirty="0"/>
              <a:t>: </a:t>
            </a:r>
            <a:r>
              <a:rPr lang="en-GB" sz="2000" dirty="0" err="1"/>
              <a:t>www.gemeinnuetzig-stiften.at</a:t>
            </a:r>
            <a:endParaRPr lang="en-GB" sz="2000" dirty="0"/>
          </a:p>
        </p:txBody>
      </p:sp>
      <p:sp>
        <p:nvSpPr>
          <p:cNvPr id="6" name="object 6"/>
          <p:cNvSpPr txBox="1">
            <a:spLocks/>
          </p:cNvSpPr>
          <p:nvPr/>
        </p:nvSpPr>
        <p:spPr>
          <a:xfrm>
            <a:off x="457200" y="457200"/>
            <a:ext cx="8403243" cy="509114"/>
          </a:xfrm>
          <a:prstGeom prst="rect">
            <a:avLst/>
          </a:prstGeom>
        </p:spPr>
        <p:txBody>
          <a:bodyPr vert="horz" wrap="square" lIns="0" tIns="16510" rIns="0" bIns="0" rtlCol="0">
            <a:spAutoFit/>
          </a:bodyPr>
          <a:lstStyle>
            <a:lvl1pPr>
              <a:defRPr sz="3000" b="1" i="0">
                <a:solidFill>
                  <a:srgbClr val="0C45A6"/>
                </a:solidFill>
                <a:latin typeface="Tahoma"/>
                <a:ea typeface="+mj-ea"/>
                <a:cs typeface="Tahoma"/>
              </a:defRPr>
            </a:lvl1pPr>
          </a:lstStyle>
          <a:p>
            <a:pPr marL="12700">
              <a:spcBef>
                <a:spcPts val="130"/>
              </a:spcBef>
            </a:pPr>
            <a:r>
              <a:rPr lang="en-US" sz="3200" kern="0" spc="-45" dirty="0">
                <a:latin typeface="+mn-lt"/>
              </a:rPr>
              <a:t>Private fundraising possibilities</a:t>
            </a:r>
            <a:endParaRPr lang="en-US" sz="3200" kern="0" dirty="0">
              <a:latin typeface="+mn-lt"/>
            </a:endParaRPr>
          </a:p>
        </p:txBody>
      </p:sp>
      <p:cxnSp>
        <p:nvCxnSpPr>
          <p:cNvPr id="2" name="Straight Connector 1">
            <a:extLst>
              <a:ext uri="{FF2B5EF4-FFF2-40B4-BE49-F238E27FC236}">
                <a16:creationId xmlns:a16="http://schemas.microsoft.com/office/drawing/2014/main" id="{1AF7E646-0B73-33BE-C2F7-BA9D52488DEC}"/>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68164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6583679"/>
            <a:ext cx="9753600" cy="733425"/>
          </a:xfrm>
          <a:custGeom>
            <a:avLst/>
            <a:gdLst/>
            <a:ahLst/>
            <a:cxnLst/>
            <a:rect l="l" t="t" r="r" b="b"/>
            <a:pathLst>
              <a:path w="9753600" h="733425">
                <a:moveTo>
                  <a:pt x="9753599" y="733424"/>
                </a:moveTo>
                <a:lnTo>
                  <a:pt x="0" y="733424"/>
                </a:lnTo>
                <a:lnTo>
                  <a:pt x="0" y="0"/>
                </a:lnTo>
                <a:lnTo>
                  <a:pt x="9753599" y="0"/>
                </a:lnTo>
                <a:lnTo>
                  <a:pt x="9753599" y="733424"/>
                </a:lnTo>
                <a:close/>
              </a:path>
            </a:pathLst>
          </a:custGeom>
          <a:solidFill>
            <a:srgbClr val="FDCF60"/>
          </a:solidFill>
        </p:spPr>
        <p:txBody>
          <a:bodyPr wrap="square" lIns="0" tIns="0" rIns="0" bIns="0" rtlCol="0"/>
          <a:lstStyle/>
          <a:p>
            <a:endParaRPr/>
          </a:p>
        </p:txBody>
      </p:sp>
      <p:sp>
        <p:nvSpPr>
          <p:cNvPr id="3" name="object 3"/>
          <p:cNvSpPr/>
          <p:nvPr/>
        </p:nvSpPr>
        <p:spPr>
          <a:xfrm>
            <a:off x="516675" y="2147124"/>
            <a:ext cx="590550" cy="66675"/>
          </a:xfrm>
          <a:custGeom>
            <a:avLst/>
            <a:gdLst/>
            <a:ahLst/>
            <a:cxnLst/>
            <a:rect l="l" t="t" r="r" b="b"/>
            <a:pathLst>
              <a:path w="590550" h="66675">
                <a:moveTo>
                  <a:pt x="590549" y="66674"/>
                </a:moveTo>
                <a:lnTo>
                  <a:pt x="0" y="66674"/>
                </a:lnTo>
                <a:lnTo>
                  <a:pt x="0" y="0"/>
                </a:lnTo>
                <a:lnTo>
                  <a:pt x="590549" y="0"/>
                </a:lnTo>
                <a:lnTo>
                  <a:pt x="590549" y="66674"/>
                </a:lnTo>
                <a:close/>
              </a:path>
            </a:pathLst>
          </a:custGeom>
          <a:solidFill>
            <a:srgbClr val="0C45A6"/>
          </a:solidFill>
        </p:spPr>
        <p:txBody>
          <a:bodyPr wrap="square" lIns="0" tIns="0" rIns="0" bIns="0" rtlCol="0"/>
          <a:lstStyle/>
          <a:p>
            <a:endParaRPr/>
          </a:p>
        </p:txBody>
      </p:sp>
      <p:sp>
        <p:nvSpPr>
          <p:cNvPr id="4" name="object 4"/>
          <p:cNvSpPr txBox="1">
            <a:spLocks noGrp="1"/>
          </p:cNvSpPr>
          <p:nvPr>
            <p:ph type="title"/>
          </p:nvPr>
        </p:nvSpPr>
        <p:spPr>
          <a:xfrm>
            <a:off x="485507" y="913638"/>
            <a:ext cx="3985260" cy="871219"/>
          </a:xfrm>
          <a:prstGeom prst="rect">
            <a:avLst/>
          </a:prstGeom>
        </p:spPr>
        <p:txBody>
          <a:bodyPr vert="horz" wrap="square" lIns="0" tIns="33019" rIns="0" bIns="0" rtlCol="0">
            <a:spAutoFit/>
          </a:bodyPr>
          <a:lstStyle/>
          <a:p>
            <a:pPr marL="12700" marR="5080">
              <a:lnSpc>
                <a:spcPts val="3300"/>
              </a:lnSpc>
              <a:spcBef>
                <a:spcPts val="259"/>
              </a:spcBef>
            </a:pPr>
            <a:r>
              <a:rPr sz="2800" spc="15" dirty="0">
                <a:latin typeface="+mn-lt"/>
              </a:rPr>
              <a:t>DIDACTICAL </a:t>
            </a:r>
            <a:r>
              <a:rPr sz="2800" spc="20" dirty="0">
                <a:latin typeface="+mn-lt"/>
              </a:rPr>
              <a:t> </a:t>
            </a:r>
            <a:r>
              <a:rPr sz="2800" spc="80" dirty="0">
                <a:latin typeface="+mn-lt"/>
              </a:rPr>
              <a:t>RECOMMENDATIONS</a:t>
            </a:r>
            <a:endParaRPr sz="2800" dirty="0">
              <a:latin typeface="+mn-lt"/>
            </a:endParaRPr>
          </a:p>
        </p:txBody>
      </p:sp>
      <p:pic>
        <p:nvPicPr>
          <p:cNvPr id="5" name="object 5"/>
          <p:cNvPicPr/>
          <p:nvPr/>
        </p:nvPicPr>
        <p:blipFill>
          <a:blip r:embed="rId2" cstate="print"/>
          <a:stretch>
            <a:fillRect/>
          </a:stretch>
        </p:blipFill>
        <p:spPr>
          <a:xfrm>
            <a:off x="5767671" y="1390894"/>
            <a:ext cx="3493495" cy="4326986"/>
          </a:xfrm>
          <a:prstGeom prst="rect">
            <a:avLst/>
          </a:prstGeom>
        </p:spPr>
      </p:pic>
      <p:sp>
        <p:nvSpPr>
          <p:cNvPr id="7" name="object 7"/>
          <p:cNvSpPr/>
          <p:nvPr/>
        </p:nvSpPr>
        <p:spPr>
          <a:xfrm>
            <a:off x="340797" y="2806133"/>
            <a:ext cx="47625" cy="47625"/>
          </a:xfrm>
          <a:custGeom>
            <a:avLst/>
            <a:gdLst/>
            <a:ahLst/>
            <a:cxnLst/>
            <a:rect l="l" t="t" r="r" b="b"/>
            <a:pathLst>
              <a:path w="47625" h="47625">
                <a:moveTo>
                  <a:pt x="26970" y="47624"/>
                </a:moveTo>
                <a:lnTo>
                  <a:pt x="20654" y="47624"/>
                </a:lnTo>
                <a:lnTo>
                  <a:pt x="17617" y="47020"/>
                </a:lnTo>
                <a:lnTo>
                  <a:pt x="0" y="26970"/>
                </a:lnTo>
                <a:lnTo>
                  <a:pt x="0" y="20654"/>
                </a:lnTo>
                <a:lnTo>
                  <a:pt x="20654" y="0"/>
                </a:lnTo>
                <a:lnTo>
                  <a:pt x="26970" y="0"/>
                </a:lnTo>
                <a:lnTo>
                  <a:pt x="47625" y="23812"/>
                </a:lnTo>
                <a:lnTo>
                  <a:pt x="47624" y="26970"/>
                </a:lnTo>
                <a:lnTo>
                  <a:pt x="26970" y="47624"/>
                </a:lnTo>
                <a:close/>
              </a:path>
            </a:pathLst>
          </a:custGeom>
          <a:solidFill>
            <a:srgbClr val="000000"/>
          </a:solidFill>
        </p:spPr>
        <p:txBody>
          <a:bodyPr wrap="square" lIns="0" tIns="0" rIns="0" bIns="0" rtlCol="0"/>
          <a:lstStyle/>
          <a:p>
            <a:endParaRPr/>
          </a:p>
        </p:txBody>
      </p:sp>
      <p:sp>
        <p:nvSpPr>
          <p:cNvPr id="8" name="object 8"/>
          <p:cNvSpPr/>
          <p:nvPr/>
        </p:nvSpPr>
        <p:spPr>
          <a:xfrm>
            <a:off x="340797" y="3129983"/>
            <a:ext cx="47625" cy="47625"/>
          </a:xfrm>
          <a:custGeom>
            <a:avLst/>
            <a:gdLst/>
            <a:ahLst/>
            <a:cxnLst/>
            <a:rect l="l" t="t" r="r" b="b"/>
            <a:pathLst>
              <a:path w="47625" h="47625">
                <a:moveTo>
                  <a:pt x="26970" y="47624"/>
                </a:moveTo>
                <a:lnTo>
                  <a:pt x="20654" y="47624"/>
                </a:lnTo>
                <a:lnTo>
                  <a:pt x="17617" y="47020"/>
                </a:lnTo>
                <a:lnTo>
                  <a:pt x="0" y="26970"/>
                </a:lnTo>
                <a:lnTo>
                  <a:pt x="0" y="20654"/>
                </a:lnTo>
                <a:lnTo>
                  <a:pt x="20654" y="0"/>
                </a:lnTo>
                <a:lnTo>
                  <a:pt x="26970" y="0"/>
                </a:lnTo>
                <a:lnTo>
                  <a:pt x="47625" y="23812"/>
                </a:lnTo>
                <a:lnTo>
                  <a:pt x="47624" y="26970"/>
                </a:lnTo>
                <a:lnTo>
                  <a:pt x="26970" y="47624"/>
                </a:lnTo>
                <a:close/>
              </a:path>
            </a:pathLst>
          </a:custGeom>
          <a:solidFill>
            <a:srgbClr val="000000"/>
          </a:solidFill>
        </p:spPr>
        <p:txBody>
          <a:bodyPr wrap="square" lIns="0" tIns="0" rIns="0" bIns="0" rtlCol="0"/>
          <a:lstStyle/>
          <a:p>
            <a:endParaRPr/>
          </a:p>
        </p:txBody>
      </p:sp>
      <p:sp>
        <p:nvSpPr>
          <p:cNvPr id="9" name="object 9"/>
          <p:cNvSpPr/>
          <p:nvPr/>
        </p:nvSpPr>
        <p:spPr>
          <a:xfrm>
            <a:off x="340797" y="3453833"/>
            <a:ext cx="47625" cy="47625"/>
          </a:xfrm>
          <a:custGeom>
            <a:avLst/>
            <a:gdLst/>
            <a:ahLst/>
            <a:cxnLst/>
            <a:rect l="l" t="t" r="r" b="b"/>
            <a:pathLst>
              <a:path w="47625" h="47625">
                <a:moveTo>
                  <a:pt x="26970" y="47624"/>
                </a:moveTo>
                <a:lnTo>
                  <a:pt x="20654" y="47624"/>
                </a:lnTo>
                <a:lnTo>
                  <a:pt x="17617" y="47020"/>
                </a:lnTo>
                <a:lnTo>
                  <a:pt x="0" y="26970"/>
                </a:lnTo>
                <a:lnTo>
                  <a:pt x="0" y="20654"/>
                </a:lnTo>
                <a:lnTo>
                  <a:pt x="20654" y="0"/>
                </a:lnTo>
                <a:lnTo>
                  <a:pt x="26970" y="0"/>
                </a:lnTo>
                <a:lnTo>
                  <a:pt x="47625" y="23812"/>
                </a:lnTo>
                <a:lnTo>
                  <a:pt x="47624" y="26970"/>
                </a:lnTo>
                <a:lnTo>
                  <a:pt x="26970" y="47624"/>
                </a:lnTo>
                <a:close/>
              </a:path>
            </a:pathLst>
          </a:custGeom>
          <a:solidFill>
            <a:srgbClr val="000000"/>
          </a:solidFill>
        </p:spPr>
        <p:txBody>
          <a:bodyPr wrap="square" lIns="0" tIns="0" rIns="0" bIns="0" rtlCol="0"/>
          <a:lstStyle/>
          <a:p>
            <a:endParaRPr/>
          </a:p>
        </p:txBody>
      </p:sp>
      <p:sp>
        <p:nvSpPr>
          <p:cNvPr id="10" name="object 10"/>
          <p:cNvSpPr/>
          <p:nvPr/>
        </p:nvSpPr>
        <p:spPr>
          <a:xfrm>
            <a:off x="445882" y="4596541"/>
            <a:ext cx="47625" cy="47625"/>
          </a:xfrm>
          <a:custGeom>
            <a:avLst/>
            <a:gdLst/>
            <a:ahLst/>
            <a:cxnLst/>
            <a:rect l="l" t="t" r="r" b="b"/>
            <a:pathLst>
              <a:path w="47625" h="47625">
                <a:moveTo>
                  <a:pt x="26970" y="47624"/>
                </a:moveTo>
                <a:lnTo>
                  <a:pt x="20654" y="47624"/>
                </a:lnTo>
                <a:lnTo>
                  <a:pt x="17617" y="47020"/>
                </a:lnTo>
                <a:lnTo>
                  <a:pt x="0" y="26970"/>
                </a:lnTo>
                <a:lnTo>
                  <a:pt x="0" y="20654"/>
                </a:lnTo>
                <a:lnTo>
                  <a:pt x="20654" y="0"/>
                </a:lnTo>
                <a:lnTo>
                  <a:pt x="26970" y="0"/>
                </a:lnTo>
                <a:lnTo>
                  <a:pt x="47625" y="23812"/>
                </a:lnTo>
                <a:lnTo>
                  <a:pt x="47624" y="26970"/>
                </a:lnTo>
                <a:lnTo>
                  <a:pt x="26970" y="47624"/>
                </a:lnTo>
                <a:close/>
              </a:path>
            </a:pathLst>
          </a:custGeom>
          <a:solidFill>
            <a:srgbClr val="000000"/>
          </a:solidFill>
        </p:spPr>
        <p:txBody>
          <a:bodyPr wrap="square" lIns="0" tIns="0" rIns="0" bIns="0" rtlCol="0"/>
          <a:lstStyle/>
          <a:p>
            <a:endParaRPr/>
          </a:p>
        </p:txBody>
      </p:sp>
      <p:sp>
        <p:nvSpPr>
          <p:cNvPr id="11" name="object 11"/>
          <p:cNvSpPr/>
          <p:nvPr/>
        </p:nvSpPr>
        <p:spPr>
          <a:xfrm>
            <a:off x="445882" y="4920391"/>
            <a:ext cx="47625" cy="47625"/>
          </a:xfrm>
          <a:custGeom>
            <a:avLst/>
            <a:gdLst/>
            <a:ahLst/>
            <a:cxnLst/>
            <a:rect l="l" t="t" r="r" b="b"/>
            <a:pathLst>
              <a:path w="47625" h="47625">
                <a:moveTo>
                  <a:pt x="26970" y="47624"/>
                </a:moveTo>
                <a:lnTo>
                  <a:pt x="20654" y="47624"/>
                </a:lnTo>
                <a:lnTo>
                  <a:pt x="17617" y="47020"/>
                </a:lnTo>
                <a:lnTo>
                  <a:pt x="0" y="26970"/>
                </a:lnTo>
                <a:lnTo>
                  <a:pt x="0" y="20654"/>
                </a:lnTo>
                <a:lnTo>
                  <a:pt x="20654" y="0"/>
                </a:lnTo>
                <a:lnTo>
                  <a:pt x="26970" y="0"/>
                </a:lnTo>
                <a:lnTo>
                  <a:pt x="47625" y="23812"/>
                </a:lnTo>
                <a:lnTo>
                  <a:pt x="47624" y="26970"/>
                </a:lnTo>
                <a:lnTo>
                  <a:pt x="26970" y="47624"/>
                </a:lnTo>
                <a:close/>
              </a:path>
            </a:pathLst>
          </a:custGeom>
          <a:solidFill>
            <a:srgbClr val="000000"/>
          </a:solidFill>
        </p:spPr>
        <p:txBody>
          <a:bodyPr wrap="square" lIns="0" tIns="0" rIns="0" bIns="0" rtlCol="0"/>
          <a:lstStyle/>
          <a:p>
            <a:endParaRPr/>
          </a:p>
        </p:txBody>
      </p:sp>
      <p:sp>
        <p:nvSpPr>
          <p:cNvPr id="12" name="object 12"/>
          <p:cNvSpPr/>
          <p:nvPr/>
        </p:nvSpPr>
        <p:spPr>
          <a:xfrm>
            <a:off x="445882" y="5244241"/>
            <a:ext cx="47625" cy="47625"/>
          </a:xfrm>
          <a:custGeom>
            <a:avLst/>
            <a:gdLst/>
            <a:ahLst/>
            <a:cxnLst/>
            <a:rect l="l" t="t" r="r" b="b"/>
            <a:pathLst>
              <a:path w="47625" h="47625">
                <a:moveTo>
                  <a:pt x="26970" y="47624"/>
                </a:moveTo>
                <a:lnTo>
                  <a:pt x="20654" y="47624"/>
                </a:lnTo>
                <a:lnTo>
                  <a:pt x="17617" y="47020"/>
                </a:lnTo>
                <a:lnTo>
                  <a:pt x="0" y="26970"/>
                </a:lnTo>
                <a:lnTo>
                  <a:pt x="0" y="20654"/>
                </a:lnTo>
                <a:lnTo>
                  <a:pt x="20654" y="0"/>
                </a:lnTo>
                <a:lnTo>
                  <a:pt x="26970" y="0"/>
                </a:lnTo>
                <a:lnTo>
                  <a:pt x="47625" y="23812"/>
                </a:lnTo>
                <a:lnTo>
                  <a:pt x="47624" y="26970"/>
                </a:lnTo>
                <a:lnTo>
                  <a:pt x="26970" y="47624"/>
                </a:lnTo>
                <a:close/>
              </a:path>
            </a:pathLst>
          </a:custGeom>
          <a:solidFill>
            <a:srgbClr val="000000"/>
          </a:solidFill>
        </p:spPr>
        <p:txBody>
          <a:bodyPr wrap="square" lIns="0" tIns="0" rIns="0" bIns="0" rtlCol="0"/>
          <a:lstStyle/>
          <a:p>
            <a:endParaRPr/>
          </a:p>
        </p:txBody>
      </p:sp>
      <p:sp>
        <p:nvSpPr>
          <p:cNvPr id="13" name="object 13"/>
          <p:cNvSpPr/>
          <p:nvPr/>
        </p:nvSpPr>
        <p:spPr>
          <a:xfrm>
            <a:off x="445882" y="5568091"/>
            <a:ext cx="47625" cy="47625"/>
          </a:xfrm>
          <a:custGeom>
            <a:avLst/>
            <a:gdLst/>
            <a:ahLst/>
            <a:cxnLst/>
            <a:rect l="l" t="t" r="r" b="b"/>
            <a:pathLst>
              <a:path w="47625" h="47625">
                <a:moveTo>
                  <a:pt x="26970" y="47624"/>
                </a:moveTo>
                <a:lnTo>
                  <a:pt x="20654" y="47624"/>
                </a:lnTo>
                <a:lnTo>
                  <a:pt x="17617" y="47020"/>
                </a:lnTo>
                <a:lnTo>
                  <a:pt x="0" y="26970"/>
                </a:lnTo>
                <a:lnTo>
                  <a:pt x="0" y="20654"/>
                </a:lnTo>
                <a:lnTo>
                  <a:pt x="20654" y="0"/>
                </a:lnTo>
                <a:lnTo>
                  <a:pt x="26970" y="0"/>
                </a:lnTo>
                <a:lnTo>
                  <a:pt x="47625" y="23812"/>
                </a:lnTo>
                <a:lnTo>
                  <a:pt x="47624" y="26970"/>
                </a:lnTo>
                <a:lnTo>
                  <a:pt x="26970" y="47624"/>
                </a:lnTo>
                <a:close/>
              </a:path>
            </a:pathLst>
          </a:custGeom>
          <a:solidFill>
            <a:srgbClr val="000000"/>
          </a:solidFill>
        </p:spPr>
        <p:txBody>
          <a:bodyPr wrap="square" lIns="0" tIns="0" rIns="0" bIns="0" rtlCol="0"/>
          <a:lstStyle/>
          <a:p>
            <a:endParaRPr/>
          </a:p>
        </p:txBody>
      </p:sp>
      <p:sp>
        <p:nvSpPr>
          <p:cNvPr id="14" name="object 14"/>
          <p:cNvSpPr/>
          <p:nvPr/>
        </p:nvSpPr>
        <p:spPr>
          <a:xfrm>
            <a:off x="445882" y="6053866"/>
            <a:ext cx="47625" cy="47625"/>
          </a:xfrm>
          <a:custGeom>
            <a:avLst/>
            <a:gdLst/>
            <a:ahLst/>
            <a:cxnLst/>
            <a:rect l="l" t="t" r="r" b="b"/>
            <a:pathLst>
              <a:path w="47625" h="47625">
                <a:moveTo>
                  <a:pt x="26970" y="47624"/>
                </a:moveTo>
                <a:lnTo>
                  <a:pt x="20654" y="47624"/>
                </a:lnTo>
                <a:lnTo>
                  <a:pt x="17617" y="47020"/>
                </a:lnTo>
                <a:lnTo>
                  <a:pt x="0" y="26970"/>
                </a:lnTo>
                <a:lnTo>
                  <a:pt x="0" y="20654"/>
                </a:lnTo>
                <a:lnTo>
                  <a:pt x="20654" y="0"/>
                </a:lnTo>
                <a:lnTo>
                  <a:pt x="26970" y="0"/>
                </a:lnTo>
                <a:lnTo>
                  <a:pt x="47625" y="23812"/>
                </a:lnTo>
                <a:lnTo>
                  <a:pt x="47624" y="26970"/>
                </a:lnTo>
                <a:lnTo>
                  <a:pt x="26970" y="47624"/>
                </a:lnTo>
                <a:close/>
              </a:path>
            </a:pathLst>
          </a:custGeom>
          <a:solidFill>
            <a:srgbClr val="000000"/>
          </a:solidFill>
        </p:spPr>
        <p:txBody>
          <a:bodyPr wrap="square" lIns="0" tIns="0" rIns="0" bIns="0" rtlCol="0"/>
          <a:lstStyle/>
          <a:p>
            <a:endParaRPr/>
          </a:p>
        </p:txBody>
      </p:sp>
      <p:sp>
        <p:nvSpPr>
          <p:cNvPr id="15" name="object 15"/>
          <p:cNvSpPr txBox="1"/>
          <p:nvPr/>
        </p:nvSpPr>
        <p:spPr>
          <a:xfrm>
            <a:off x="364609" y="2282338"/>
            <a:ext cx="5946140" cy="3794629"/>
          </a:xfrm>
          <a:prstGeom prst="rect">
            <a:avLst/>
          </a:prstGeom>
        </p:spPr>
        <p:txBody>
          <a:bodyPr vert="horz" wrap="square" lIns="0" tIns="140970" rIns="0" bIns="0" rtlCol="0">
            <a:spAutoFit/>
          </a:bodyPr>
          <a:lstStyle/>
          <a:p>
            <a:pPr marL="191770" indent="-179070">
              <a:lnSpc>
                <a:spcPct val="100000"/>
              </a:lnSpc>
              <a:spcBef>
                <a:spcPts val="1110"/>
              </a:spcBef>
              <a:buAutoNum type="arabicPeriod"/>
              <a:tabLst>
                <a:tab pos="192405" algn="l"/>
              </a:tabLst>
            </a:pPr>
            <a:r>
              <a:rPr sz="1500" b="1" spc="-55" dirty="0">
                <a:cs typeface="Verdana"/>
              </a:rPr>
              <a:t>L</a:t>
            </a:r>
            <a:r>
              <a:rPr sz="1500" b="1" spc="-85" dirty="0">
                <a:cs typeface="Verdana"/>
              </a:rPr>
              <a:t>a</a:t>
            </a:r>
            <a:r>
              <a:rPr sz="1500" b="1" spc="-40" dirty="0">
                <a:cs typeface="Verdana"/>
              </a:rPr>
              <a:t>n</a:t>
            </a:r>
            <a:r>
              <a:rPr sz="1500" b="1" spc="-5" dirty="0">
                <a:cs typeface="Verdana"/>
              </a:rPr>
              <a:t>g</a:t>
            </a:r>
            <a:r>
              <a:rPr sz="1500" b="1" spc="-45" dirty="0">
                <a:cs typeface="Verdana"/>
              </a:rPr>
              <a:t>u</a:t>
            </a:r>
            <a:r>
              <a:rPr sz="1500" b="1" spc="-85" dirty="0">
                <a:cs typeface="Verdana"/>
              </a:rPr>
              <a:t>a</a:t>
            </a:r>
            <a:r>
              <a:rPr sz="1500" b="1" spc="-5" dirty="0">
                <a:cs typeface="Verdana"/>
              </a:rPr>
              <a:t>g</a:t>
            </a:r>
            <a:r>
              <a:rPr sz="1500" b="1" spc="-50" dirty="0">
                <a:cs typeface="Verdana"/>
              </a:rPr>
              <a:t>e</a:t>
            </a:r>
            <a:r>
              <a:rPr sz="1500" b="1" spc="-90" dirty="0">
                <a:cs typeface="Verdana"/>
              </a:rPr>
              <a:t> </a:t>
            </a:r>
            <a:r>
              <a:rPr sz="1500" b="1" spc="-5" dirty="0">
                <a:cs typeface="Verdana"/>
              </a:rPr>
              <a:t>B</a:t>
            </a:r>
            <a:r>
              <a:rPr sz="1500" b="1" spc="-85" dirty="0">
                <a:cs typeface="Verdana"/>
              </a:rPr>
              <a:t>a</a:t>
            </a:r>
            <a:r>
              <a:rPr sz="1500" b="1" spc="-105" dirty="0">
                <a:cs typeface="Verdana"/>
              </a:rPr>
              <a:t>rr</a:t>
            </a:r>
            <a:r>
              <a:rPr sz="1500" b="1" spc="-70" dirty="0">
                <a:cs typeface="Verdana"/>
              </a:rPr>
              <a:t>i</a:t>
            </a:r>
            <a:r>
              <a:rPr sz="1500" b="1" spc="-55" dirty="0">
                <a:cs typeface="Verdana"/>
              </a:rPr>
              <a:t>e</a:t>
            </a:r>
            <a:r>
              <a:rPr sz="1500" b="1" spc="-105" dirty="0">
                <a:cs typeface="Verdana"/>
              </a:rPr>
              <a:t>r</a:t>
            </a:r>
            <a:r>
              <a:rPr sz="1500" b="1" spc="-100" dirty="0">
                <a:cs typeface="Verdana"/>
              </a:rPr>
              <a:t>s</a:t>
            </a:r>
            <a:r>
              <a:rPr sz="1500" b="1" spc="-95" dirty="0">
                <a:cs typeface="Verdana"/>
              </a:rPr>
              <a:t>s</a:t>
            </a:r>
            <a:endParaRPr sz="1500" dirty="0">
              <a:cs typeface="Verdana"/>
            </a:endParaRPr>
          </a:p>
          <a:p>
            <a:pPr marL="249554" marR="2829560" algn="just">
              <a:lnSpc>
                <a:spcPts val="1280"/>
              </a:lnSpc>
              <a:spcBef>
                <a:spcPts val="985"/>
              </a:spcBef>
            </a:pPr>
            <a:r>
              <a:rPr sz="1200" spc="155" dirty="0">
                <a:cs typeface="Verdana"/>
              </a:rPr>
              <a:t>W</a:t>
            </a:r>
            <a:r>
              <a:rPr sz="1200" spc="50" dirty="0">
                <a:cs typeface="Verdana"/>
              </a:rPr>
              <a:t>h</a:t>
            </a:r>
            <a:r>
              <a:rPr sz="1200" spc="10" dirty="0">
                <a:cs typeface="Verdana"/>
              </a:rPr>
              <a:t>e</a:t>
            </a:r>
            <a:r>
              <a:rPr sz="1200" spc="55" dirty="0">
                <a:cs typeface="Verdana"/>
              </a:rPr>
              <a:t>n</a:t>
            </a:r>
            <a:r>
              <a:rPr sz="1200" spc="-100" dirty="0">
                <a:cs typeface="Verdana"/>
              </a:rPr>
              <a:t> </a:t>
            </a:r>
            <a:r>
              <a:rPr sz="1200" spc="90" dirty="0">
                <a:cs typeface="Verdana"/>
              </a:rPr>
              <a:t>w</a:t>
            </a:r>
            <a:r>
              <a:rPr sz="1200" spc="25" dirty="0">
                <a:cs typeface="Verdana"/>
              </a:rPr>
              <a:t>o</a:t>
            </a:r>
            <a:r>
              <a:rPr sz="1200" spc="-30" dirty="0">
                <a:cs typeface="Verdana"/>
              </a:rPr>
              <a:t>r</a:t>
            </a:r>
            <a:r>
              <a:rPr sz="1200" spc="20" dirty="0">
                <a:cs typeface="Verdana"/>
              </a:rPr>
              <a:t>k</a:t>
            </a:r>
            <a:r>
              <a:rPr sz="1200" dirty="0">
                <a:cs typeface="Verdana"/>
              </a:rPr>
              <a:t>i</a:t>
            </a:r>
            <a:r>
              <a:rPr sz="1200" spc="50" dirty="0">
                <a:cs typeface="Verdana"/>
              </a:rPr>
              <a:t>n</a:t>
            </a:r>
            <a:r>
              <a:rPr sz="1200" spc="80" dirty="0">
                <a:cs typeface="Verdana"/>
              </a:rPr>
              <a:t>g</a:t>
            </a:r>
            <a:r>
              <a:rPr sz="1200" spc="-100" dirty="0">
                <a:cs typeface="Verdana"/>
              </a:rPr>
              <a:t> </a:t>
            </a:r>
            <a:r>
              <a:rPr sz="1200" spc="90" dirty="0">
                <a:cs typeface="Verdana"/>
              </a:rPr>
              <a:t>w</a:t>
            </a:r>
            <a:r>
              <a:rPr sz="1200" dirty="0">
                <a:cs typeface="Verdana"/>
              </a:rPr>
              <a:t>i</a:t>
            </a:r>
            <a:r>
              <a:rPr sz="1200" spc="15" dirty="0">
                <a:cs typeface="Verdana"/>
              </a:rPr>
              <a:t>t</a:t>
            </a:r>
            <a:r>
              <a:rPr sz="1200" spc="55" dirty="0">
                <a:cs typeface="Verdana"/>
              </a:rPr>
              <a:t>h</a:t>
            </a:r>
            <a:r>
              <a:rPr sz="1200" spc="-100" dirty="0">
                <a:cs typeface="Verdana"/>
              </a:rPr>
              <a:t> </a:t>
            </a:r>
            <a:r>
              <a:rPr sz="1200" spc="-5" dirty="0">
                <a:cs typeface="Verdana"/>
              </a:rPr>
              <a:t>a</a:t>
            </a:r>
            <a:r>
              <a:rPr sz="1200" spc="-100" dirty="0">
                <a:cs typeface="Verdana"/>
              </a:rPr>
              <a:t> </a:t>
            </a:r>
            <a:r>
              <a:rPr sz="1200" spc="75" dirty="0">
                <a:cs typeface="Verdana"/>
              </a:rPr>
              <a:t>g</a:t>
            </a:r>
            <a:r>
              <a:rPr sz="1200" spc="-30" dirty="0">
                <a:cs typeface="Verdana"/>
              </a:rPr>
              <a:t>r</a:t>
            </a:r>
            <a:r>
              <a:rPr sz="1200" spc="25" dirty="0">
                <a:cs typeface="Verdana"/>
              </a:rPr>
              <a:t>o</a:t>
            </a:r>
            <a:r>
              <a:rPr sz="1200" spc="45" dirty="0">
                <a:cs typeface="Verdana"/>
              </a:rPr>
              <a:t>u</a:t>
            </a:r>
            <a:r>
              <a:rPr sz="1200" spc="70" dirty="0">
                <a:cs typeface="Verdana"/>
              </a:rPr>
              <a:t>p</a:t>
            </a:r>
            <a:r>
              <a:rPr sz="1200" spc="-100" dirty="0">
                <a:cs typeface="Verdana"/>
              </a:rPr>
              <a:t> </a:t>
            </a:r>
            <a:r>
              <a:rPr sz="1200" spc="15" dirty="0">
                <a:cs typeface="Verdana"/>
              </a:rPr>
              <a:t>t</a:t>
            </a:r>
            <a:r>
              <a:rPr sz="1200" spc="50" dirty="0">
                <a:cs typeface="Verdana"/>
              </a:rPr>
              <a:t>h</a:t>
            </a:r>
            <a:r>
              <a:rPr sz="1200" spc="-10" dirty="0">
                <a:cs typeface="Verdana"/>
              </a:rPr>
              <a:t>a</a:t>
            </a:r>
            <a:r>
              <a:rPr sz="1200" spc="20" dirty="0">
                <a:cs typeface="Verdana"/>
              </a:rPr>
              <a:t>t</a:t>
            </a:r>
            <a:r>
              <a:rPr sz="1200" spc="-100" dirty="0">
                <a:cs typeface="Verdana"/>
              </a:rPr>
              <a:t> </a:t>
            </a:r>
            <a:r>
              <a:rPr sz="1200" spc="50" dirty="0">
                <a:cs typeface="Verdana"/>
              </a:rPr>
              <a:t>h</a:t>
            </a:r>
            <a:r>
              <a:rPr sz="1200" spc="-10" dirty="0">
                <a:cs typeface="Verdana"/>
              </a:rPr>
              <a:t>a</a:t>
            </a:r>
            <a:r>
              <a:rPr sz="1200" spc="-20" dirty="0">
                <a:cs typeface="Verdana"/>
              </a:rPr>
              <a:t>s  </a:t>
            </a:r>
            <a:r>
              <a:rPr sz="1200" spc="30" dirty="0">
                <a:cs typeface="Verdana"/>
              </a:rPr>
              <a:t>language</a:t>
            </a:r>
            <a:r>
              <a:rPr sz="1200" spc="-105" dirty="0">
                <a:cs typeface="Verdana"/>
              </a:rPr>
              <a:t> </a:t>
            </a:r>
            <a:r>
              <a:rPr sz="1200" spc="-5" dirty="0">
                <a:cs typeface="Verdana"/>
              </a:rPr>
              <a:t>barriers</a:t>
            </a:r>
            <a:endParaRPr sz="1200" dirty="0">
              <a:cs typeface="Verdana"/>
            </a:endParaRPr>
          </a:p>
          <a:p>
            <a:pPr marL="249554" algn="just">
              <a:lnSpc>
                <a:spcPts val="1170"/>
              </a:lnSpc>
            </a:pPr>
            <a:r>
              <a:rPr sz="1200" spc="15" dirty="0">
                <a:cs typeface="Verdana"/>
              </a:rPr>
              <a:t>t</a:t>
            </a:r>
            <a:r>
              <a:rPr sz="1200" spc="-30" dirty="0">
                <a:cs typeface="Verdana"/>
              </a:rPr>
              <a:t>r</a:t>
            </a:r>
            <a:r>
              <a:rPr sz="1200" spc="-40" dirty="0">
                <a:cs typeface="Verdana"/>
              </a:rPr>
              <a:t>y</a:t>
            </a:r>
            <a:r>
              <a:rPr sz="1200" spc="-100" dirty="0">
                <a:cs typeface="Verdana"/>
              </a:rPr>
              <a:t> </a:t>
            </a:r>
            <a:r>
              <a:rPr sz="1200" spc="15" dirty="0">
                <a:cs typeface="Verdana"/>
              </a:rPr>
              <a:t>t</a:t>
            </a:r>
            <a:r>
              <a:rPr sz="1200" spc="30" dirty="0">
                <a:cs typeface="Verdana"/>
              </a:rPr>
              <a:t>o</a:t>
            </a:r>
            <a:r>
              <a:rPr sz="1200" spc="-100" dirty="0">
                <a:cs typeface="Verdana"/>
              </a:rPr>
              <a:t> </a:t>
            </a:r>
            <a:r>
              <a:rPr sz="1200" spc="45" dirty="0">
                <a:cs typeface="Verdana"/>
              </a:rPr>
              <a:t>u</a:t>
            </a:r>
            <a:r>
              <a:rPr sz="1200" spc="-30" dirty="0">
                <a:cs typeface="Verdana"/>
              </a:rPr>
              <a:t>s</a:t>
            </a:r>
            <a:r>
              <a:rPr sz="1200" spc="15" dirty="0">
                <a:cs typeface="Verdana"/>
              </a:rPr>
              <a:t>e</a:t>
            </a:r>
            <a:r>
              <a:rPr sz="1200" spc="-100" dirty="0">
                <a:cs typeface="Verdana"/>
              </a:rPr>
              <a:t> </a:t>
            </a:r>
            <a:r>
              <a:rPr sz="1200" spc="10" dirty="0">
                <a:cs typeface="Verdana"/>
              </a:rPr>
              <a:t>e</a:t>
            </a:r>
            <a:r>
              <a:rPr sz="1200" spc="-55" dirty="0">
                <a:cs typeface="Verdana"/>
              </a:rPr>
              <a:t>x</a:t>
            </a:r>
            <a:r>
              <a:rPr sz="1200" spc="-10" dirty="0">
                <a:cs typeface="Verdana"/>
              </a:rPr>
              <a:t>a</a:t>
            </a:r>
            <a:r>
              <a:rPr sz="1200" spc="95" dirty="0">
                <a:cs typeface="Verdana"/>
              </a:rPr>
              <a:t>m</a:t>
            </a:r>
            <a:r>
              <a:rPr sz="1200" spc="65" dirty="0">
                <a:cs typeface="Verdana"/>
              </a:rPr>
              <a:t>p</a:t>
            </a:r>
            <a:r>
              <a:rPr sz="1200" dirty="0">
                <a:cs typeface="Verdana"/>
              </a:rPr>
              <a:t>l</a:t>
            </a:r>
            <a:r>
              <a:rPr sz="1200" spc="10" dirty="0">
                <a:cs typeface="Verdana"/>
              </a:rPr>
              <a:t>e</a:t>
            </a:r>
            <a:r>
              <a:rPr sz="1200" spc="-25" dirty="0">
                <a:cs typeface="Verdana"/>
              </a:rPr>
              <a:t>s</a:t>
            </a:r>
            <a:r>
              <a:rPr sz="1200" spc="-100" dirty="0">
                <a:cs typeface="Verdana"/>
              </a:rPr>
              <a:t> </a:t>
            </a:r>
            <a:r>
              <a:rPr sz="1200" spc="-10" dirty="0">
                <a:cs typeface="Verdana"/>
              </a:rPr>
              <a:t>a</a:t>
            </a:r>
            <a:r>
              <a:rPr sz="1200" spc="50" dirty="0">
                <a:cs typeface="Verdana"/>
              </a:rPr>
              <a:t>n</a:t>
            </a:r>
            <a:r>
              <a:rPr sz="1200" spc="70" dirty="0">
                <a:cs typeface="Verdana"/>
              </a:rPr>
              <a:t>d</a:t>
            </a:r>
            <a:r>
              <a:rPr sz="1200" spc="-100" dirty="0">
                <a:cs typeface="Verdana"/>
              </a:rPr>
              <a:t> </a:t>
            </a:r>
            <a:r>
              <a:rPr sz="1200" spc="10" dirty="0">
                <a:cs typeface="Verdana"/>
              </a:rPr>
              <a:t>e</a:t>
            </a:r>
            <a:r>
              <a:rPr sz="1200" spc="-10" dirty="0">
                <a:cs typeface="Verdana"/>
              </a:rPr>
              <a:t>a</a:t>
            </a:r>
            <a:r>
              <a:rPr sz="1200" spc="-30" dirty="0">
                <a:cs typeface="Verdana"/>
              </a:rPr>
              <a:t>s</a:t>
            </a:r>
            <a:r>
              <a:rPr sz="1200" spc="-40" dirty="0">
                <a:cs typeface="Verdana"/>
              </a:rPr>
              <a:t>y</a:t>
            </a:r>
            <a:r>
              <a:rPr sz="1200" spc="-100" dirty="0">
                <a:cs typeface="Verdana"/>
              </a:rPr>
              <a:t> </a:t>
            </a:r>
            <a:r>
              <a:rPr sz="1200" spc="15" dirty="0">
                <a:cs typeface="Verdana"/>
              </a:rPr>
              <a:t>t</a:t>
            </a:r>
            <a:r>
              <a:rPr sz="1200" spc="10" dirty="0">
                <a:cs typeface="Verdana"/>
              </a:rPr>
              <a:t>e</a:t>
            </a:r>
            <a:r>
              <a:rPr sz="1200" spc="-30" dirty="0">
                <a:cs typeface="Verdana"/>
              </a:rPr>
              <a:t>r</a:t>
            </a:r>
            <a:r>
              <a:rPr sz="1200" spc="95" dirty="0">
                <a:cs typeface="Verdana"/>
              </a:rPr>
              <a:t>m</a:t>
            </a:r>
            <a:r>
              <a:rPr sz="1200" spc="-25" dirty="0">
                <a:cs typeface="Verdana"/>
              </a:rPr>
              <a:t>s</a:t>
            </a:r>
            <a:endParaRPr sz="1200" dirty="0">
              <a:cs typeface="Verdana"/>
            </a:endParaRPr>
          </a:p>
          <a:p>
            <a:pPr marL="249554" algn="just">
              <a:lnSpc>
                <a:spcPts val="1275"/>
              </a:lnSpc>
            </a:pPr>
            <a:r>
              <a:rPr sz="1200" spc="25" dirty="0">
                <a:cs typeface="Verdana"/>
              </a:rPr>
              <a:t>V</a:t>
            </a:r>
            <a:r>
              <a:rPr sz="1200" dirty="0">
                <a:cs typeface="Verdana"/>
              </a:rPr>
              <a:t>i</a:t>
            </a:r>
            <a:r>
              <a:rPr sz="1200" spc="-30" dirty="0">
                <a:cs typeface="Verdana"/>
              </a:rPr>
              <a:t>s</a:t>
            </a:r>
            <a:r>
              <a:rPr sz="1200" spc="45" dirty="0">
                <a:cs typeface="Verdana"/>
              </a:rPr>
              <a:t>u</a:t>
            </a:r>
            <a:r>
              <a:rPr sz="1200" spc="-10" dirty="0">
                <a:cs typeface="Verdana"/>
              </a:rPr>
              <a:t>a</a:t>
            </a:r>
            <a:r>
              <a:rPr sz="1200" dirty="0">
                <a:cs typeface="Verdana"/>
              </a:rPr>
              <a:t>li</a:t>
            </a:r>
            <a:r>
              <a:rPr sz="1200" spc="-30" dirty="0">
                <a:cs typeface="Verdana"/>
              </a:rPr>
              <a:t>s</a:t>
            </a:r>
            <a:r>
              <a:rPr sz="1200" spc="15" dirty="0">
                <a:cs typeface="Verdana"/>
              </a:rPr>
              <a:t>e</a:t>
            </a:r>
            <a:r>
              <a:rPr sz="1200" spc="-100" dirty="0">
                <a:cs typeface="Verdana"/>
              </a:rPr>
              <a:t> </a:t>
            </a:r>
            <a:r>
              <a:rPr sz="1200" dirty="0">
                <a:cs typeface="Verdana"/>
              </a:rPr>
              <a:t>i</a:t>
            </a:r>
            <a:r>
              <a:rPr sz="1200" spc="65" dirty="0">
                <a:cs typeface="Verdana"/>
              </a:rPr>
              <a:t>d</a:t>
            </a:r>
            <a:r>
              <a:rPr sz="1200" spc="10" dirty="0">
                <a:cs typeface="Verdana"/>
              </a:rPr>
              <a:t>e</a:t>
            </a:r>
            <a:r>
              <a:rPr sz="1200" spc="-10" dirty="0">
                <a:cs typeface="Verdana"/>
              </a:rPr>
              <a:t>a</a:t>
            </a:r>
            <a:r>
              <a:rPr sz="1200" spc="-25" dirty="0">
                <a:cs typeface="Verdana"/>
              </a:rPr>
              <a:t>s</a:t>
            </a:r>
            <a:endParaRPr sz="1200" dirty="0">
              <a:cs typeface="Verdana"/>
            </a:endParaRPr>
          </a:p>
          <a:p>
            <a:pPr marL="249554" marR="2879090" algn="just">
              <a:lnSpc>
                <a:spcPts val="1280"/>
              </a:lnSpc>
              <a:spcBef>
                <a:spcPts val="90"/>
              </a:spcBef>
            </a:pPr>
            <a:r>
              <a:rPr sz="1200" spc="20" dirty="0">
                <a:cs typeface="Verdana"/>
              </a:rPr>
              <a:t>C</a:t>
            </a:r>
            <a:r>
              <a:rPr sz="1200" spc="25" dirty="0">
                <a:cs typeface="Verdana"/>
              </a:rPr>
              <a:t>o</a:t>
            </a:r>
            <a:r>
              <a:rPr sz="1200" spc="50" dirty="0">
                <a:cs typeface="Verdana"/>
              </a:rPr>
              <a:t>n</a:t>
            </a:r>
            <a:r>
              <a:rPr sz="1200" spc="-30" dirty="0">
                <a:cs typeface="Verdana"/>
              </a:rPr>
              <a:t>s</a:t>
            </a:r>
            <a:r>
              <a:rPr sz="1200" dirty="0">
                <a:cs typeface="Verdana"/>
              </a:rPr>
              <a:t>i</a:t>
            </a:r>
            <a:r>
              <a:rPr sz="1200" spc="65" dirty="0">
                <a:cs typeface="Verdana"/>
              </a:rPr>
              <a:t>d</a:t>
            </a:r>
            <a:r>
              <a:rPr sz="1200" spc="10" dirty="0">
                <a:cs typeface="Verdana"/>
              </a:rPr>
              <a:t>e</a:t>
            </a:r>
            <a:r>
              <a:rPr sz="1200" spc="-25" dirty="0">
                <a:cs typeface="Verdana"/>
              </a:rPr>
              <a:t>r</a:t>
            </a:r>
            <a:r>
              <a:rPr sz="1200" spc="-100" dirty="0">
                <a:cs typeface="Verdana"/>
              </a:rPr>
              <a:t> </a:t>
            </a:r>
            <a:r>
              <a:rPr sz="1200" spc="50" dirty="0">
                <a:cs typeface="Verdana"/>
              </a:rPr>
              <a:t>h</a:t>
            </a:r>
            <a:r>
              <a:rPr sz="1200" dirty="0">
                <a:cs typeface="Verdana"/>
              </a:rPr>
              <a:t>i</a:t>
            </a:r>
            <a:r>
              <a:rPr sz="1200" spc="-30" dirty="0">
                <a:cs typeface="Verdana"/>
              </a:rPr>
              <a:t>r</a:t>
            </a:r>
            <a:r>
              <a:rPr sz="1200" dirty="0">
                <a:cs typeface="Verdana"/>
              </a:rPr>
              <a:t>i</a:t>
            </a:r>
            <a:r>
              <a:rPr sz="1200" spc="50" dirty="0">
                <a:cs typeface="Verdana"/>
              </a:rPr>
              <a:t>n</a:t>
            </a:r>
            <a:r>
              <a:rPr sz="1200" spc="80" dirty="0">
                <a:cs typeface="Verdana"/>
              </a:rPr>
              <a:t>g</a:t>
            </a:r>
            <a:r>
              <a:rPr sz="1200" spc="-100" dirty="0">
                <a:cs typeface="Verdana"/>
              </a:rPr>
              <a:t> </a:t>
            </a:r>
            <a:r>
              <a:rPr sz="1200" spc="15" dirty="0">
                <a:cs typeface="Verdana"/>
              </a:rPr>
              <a:t>t</a:t>
            </a:r>
            <a:r>
              <a:rPr sz="1200" spc="-30" dirty="0">
                <a:cs typeface="Verdana"/>
              </a:rPr>
              <a:t>r</a:t>
            </a:r>
            <a:r>
              <a:rPr sz="1200" spc="-10" dirty="0">
                <a:cs typeface="Verdana"/>
              </a:rPr>
              <a:t>a</a:t>
            </a:r>
            <a:r>
              <a:rPr sz="1200" spc="50" dirty="0">
                <a:cs typeface="Verdana"/>
              </a:rPr>
              <a:t>n</a:t>
            </a:r>
            <a:r>
              <a:rPr sz="1200" spc="-30" dirty="0">
                <a:cs typeface="Verdana"/>
              </a:rPr>
              <a:t>s</a:t>
            </a:r>
            <a:r>
              <a:rPr sz="1200" dirty="0">
                <a:cs typeface="Verdana"/>
              </a:rPr>
              <a:t>l</a:t>
            </a:r>
            <a:r>
              <a:rPr sz="1200" spc="-10" dirty="0">
                <a:cs typeface="Verdana"/>
              </a:rPr>
              <a:t>a</a:t>
            </a:r>
            <a:r>
              <a:rPr sz="1200" spc="15" dirty="0">
                <a:cs typeface="Verdana"/>
              </a:rPr>
              <a:t>t</a:t>
            </a:r>
            <a:r>
              <a:rPr sz="1200" spc="10" dirty="0">
                <a:cs typeface="Verdana"/>
              </a:rPr>
              <a:t>e</a:t>
            </a:r>
            <a:r>
              <a:rPr sz="1200" spc="-30" dirty="0">
                <a:cs typeface="Verdana"/>
              </a:rPr>
              <a:t>r</a:t>
            </a:r>
            <a:r>
              <a:rPr sz="1200" spc="-150" dirty="0">
                <a:cs typeface="Verdana"/>
              </a:rPr>
              <a:t>(</a:t>
            </a:r>
            <a:r>
              <a:rPr sz="1200" spc="-30" dirty="0">
                <a:cs typeface="Verdana"/>
              </a:rPr>
              <a:t>s</a:t>
            </a:r>
            <a:r>
              <a:rPr sz="1200" spc="-140" dirty="0">
                <a:cs typeface="Verdana"/>
              </a:rPr>
              <a:t>)</a:t>
            </a:r>
            <a:r>
              <a:rPr sz="1200" spc="-100" dirty="0">
                <a:cs typeface="Verdana"/>
              </a:rPr>
              <a:t> </a:t>
            </a:r>
            <a:r>
              <a:rPr sz="1200" spc="15" dirty="0">
                <a:cs typeface="Verdana"/>
              </a:rPr>
              <a:t>t</a:t>
            </a:r>
            <a:r>
              <a:rPr sz="1200" spc="30" dirty="0">
                <a:cs typeface="Verdana"/>
              </a:rPr>
              <a:t>o</a:t>
            </a:r>
            <a:r>
              <a:rPr sz="1200" spc="-100" dirty="0">
                <a:cs typeface="Verdana"/>
              </a:rPr>
              <a:t> </a:t>
            </a:r>
            <a:r>
              <a:rPr sz="1200" spc="-10" dirty="0">
                <a:cs typeface="Verdana"/>
              </a:rPr>
              <a:t>a</a:t>
            </a:r>
            <a:r>
              <a:rPr sz="1200" dirty="0">
                <a:cs typeface="Verdana"/>
              </a:rPr>
              <a:t>ll</a:t>
            </a:r>
            <a:r>
              <a:rPr sz="1200" spc="25" dirty="0">
                <a:cs typeface="Verdana"/>
              </a:rPr>
              <a:t>o</a:t>
            </a:r>
            <a:r>
              <a:rPr sz="1200" spc="60" dirty="0">
                <a:cs typeface="Verdana"/>
              </a:rPr>
              <a:t>w  </a:t>
            </a:r>
            <a:r>
              <a:rPr sz="1200" spc="-10" dirty="0">
                <a:cs typeface="Verdana"/>
              </a:rPr>
              <a:t>a</a:t>
            </a:r>
            <a:r>
              <a:rPr sz="1200" dirty="0">
                <a:cs typeface="Verdana"/>
              </a:rPr>
              <a:t>l</a:t>
            </a:r>
            <a:r>
              <a:rPr sz="1200" spc="-30" dirty="0">
                <a:cs typeface="Verdana"/>
              </a:rPr>
              <a:t>s</a:t>
            </a:r>
            <a:r>
              <a:rPr sz="1200" spc="30" dirty="0">
                <a:cs typeface="Verdana"/>
              </a:rPr>
              <a:t>o</a:t>
            </a:r>
            <a:r>
              <a:rPr sz="1200" spc="-100" dirty="0">
                <a:cs typeface="Verdana"/>
              </a:rPr>
              <a:t> </a:t>
            </a:r>
            <a:r>
              <a:rPr sz="1200" spc="10" dirty="0">
                <a:cs typeface="Verdana"/>
              </a:rPr>
              <a:t>e</a:t>
            </a:r>
            <a:r>
              <a:rPr sz="1200" spc="-55" dirty="0">
                <a:cs typeface="Verdana"/>
              </a:rPr>
              <a:t>x</a:t>
            </a:r>
            <a:r>
              <a:rPr sz="1200" spc="55" dirty="0">
                <a:cs typeface="Verdana"/>
              </a:rPr>
              <a:t>c</a:t>
            </a:r>
            <a:r>
              <a:rPr sz="1200" spc="50" dirty="0">
                <a:cs typeface="Verdana"/>
              </a:rPr>
              <a:t>h</a:t>
            </a:r>
            <a:r>
              <a:rPr sz="1200" spc="-10" dirty="0">
                <a:cs typeface="Verdana"/>
              </a:rPr>
              <a:t>a</a:t>
            </a:r>
            <a:r>
              <a:rPr sz="1200" spc="50" dirty="0">
                <a:cs typeface="Verdana"/>
              </a:rPr>
              <a:t>n</a:t>
            </a:r>
            <a:r>
              <a:rPr sz="1200" spc="75" dirty="0">
                <a:cs typeface="Verdana"/>
              </a:rPr>
              <a:t>g</a:t>
            </a:r>
            <a:r>
              <a:rPr sz="1200" spc="15" dirty="0">
                <a:cs typeface="Verdana"/>
              </a:rPr>
              <a:t>e</a:t>
            </a:r>
            <a:r>
              <a:rPr sz="1200" spc="-100" dirty="0">
                <a:cs typeface="Verdana"/>
              </a:rPr>
              <a:t> </a:t>
            </a:r>
            <a:r>
              <a:rPr sz="1200" spc="25" dirty="0">
                <a:cs typeface="Verdana"/>
              </a:rPr>
              <a:t>o</a:t>
            </a:r>
            <a:r>
              <a:rPr sz="1200" dirty="0">
                <a:cs typeface="Verdana"/>
              </a:rPr>
              <a:t>f</a:t>
            </a:r>
            <a:r>
              <a:rPr sz="1200" spc="-100" dirty="0">
                <a:cs typeface="Verdana"/>
              </a:rPr>
              <a:t> </a:t>
            </a:r>
            <a:r>
              <a:rPr sz="1200" spc="65" dirty="0">
                <a:cs typeface="Verdana"/>
              </a:rPr>
              <a:t>p</a:t>
            </a:r>
            <a:r>
              <a:rPr sz="1200" spc="10" dirty="0">
                <a:cs typeface="Verdana"/>
              </a:rPr>
              <a:t>e</a:t>
            </a:r>
            <a:r>
              <a:rPr sz="1200" spc="25" dirty="0">
                <a:cs typeface="Verdana"/>
              </a:rPr>
              <a:t>o</a:t>
            </a:r>
            <a:r>
              <a:rPr sz="1200" spc="65" dirty="0">
                <a:cs typeface="Verdana"/>
              </a:rPr>
              <a:t>p</a:t>
            </a:r>
            <a:r>
              <a:rPr sz="1200" dirty="0">
                <a:cs typeface="Verdana"/>
              </a:rPr>
              <a:t>l</a:t>
            </a:r>
            <a:r>
              <a:rPr sz="1200" spc="15" dirty="0">
                <a:cs typeface="Verdana"/>
              </a:rPr>
              <a:t>e</a:t>
            </a:r>
            <a:r>
              <a:rPr sz="1200" spc="-100" dirty="0">
                <a:cs typeface="Verdana"/>
              </a:rPr>
              <a:t> </a:t>
            </a:r>
            <a:r>
              <a:rPr sz="1200" spc="90" dirty="0">
                <a:cs typeface="Verdana"/>
              </a:rPr>
              <a:t>w</a:t>
            </a:r>
            <a:r>
              <a:rPr sz="1200" spc="50" dirty="0">
                <a:cs typeface="Verdana"/>
              </a:rPr>
              <a:t>h</a:t>
            </a:r>
            <a:r>
              <a:rPr sz="1200" spc="30" dirty="0">
                <a:cs typeface="Verdana"/>
              </a:rPr>
              <a:t>o</a:t>
            </a:r>
            <a:r>
              <a:rPr sz="1200" spc="-100" dirty="0">
                <a:cs typeface="Verdana"/>
              </a:rPr>
              <a:t> </a:t>
            </a:r>
            <a:r>
              <a:rPr sz="1200" spc="65" dirty="0">
                <a:cs typeface="Verdana"/>
              </a:rPr>
              <a:t>d</a:t>
            </a:r>
            <a:r>
              <a:rPr sz="1200" spc="30" dirty="0">
                <a:cs typeface="Verdana"/>
              </a:rPr>
              <a:t>o</a:t>
            </a:r>
            <a:r>
              <a:rPr sz="1200" spc="-100" dirty="0">
                <a:cs typeface="Verdana"/>
              </a:rPr>
              <a:t> </a:t>
            </a:r>
            <a:r>
              <a:rPr sz="1200" spc="50" dirty="0">
                <a:cs typeface="Verdana"/>
              </a:rPr>
              <a:t>n</a:t>
            </a:r>
            <a:r>
              <a:rPr sz="1200" spc="25" dirty="0">
                <a:cs typeface="Verdana"/>
              </a:rPr>
              <a:t>o</a:t>
            </a:r>
            <a:r>
              <a:rPr sz="1200" spc="20" dirty="0">
                <a:cs typeface="Verdana"/>
              </a:rPr>
              <a:t>t  </a:t>
            </a:r>
            <a:r>
              <a:rPr sz="1200" spc="10" dirty="0">
                <a:cs typeface="Verdana"/>
              </a:rPr>
              <a:t>speak</a:t>
            </a:r>
            <a:r>
              <a:rPr sz="1200" spc="-105" dirty="0">
                <a:cs typeface="Verdana"/>
              </a:rPr>
              <a:t> </a:t>
            </a:r>
            <a:r>
              <a:rPr sz="1200" spc="30" dirty="0">
                <a:cs typeface="Verdana"/>
              </a:rPr>
              <a:t>the</a:t>
            </a:r>
            <a:r>
              <a:rPr sz="1200" spc="-105" dirty="0">
                <a:cs typeface="Verdana"/>
              </a:rPr>
              <a:t> </a:t>
            </a:r>
            <a:r>
              <a:rPr sz="1200" spc="15" dirty="0">
                <a:cs typeface="Verdana"/>
              </a:rPr>
              <a:t>same</a:t>
            </a:r>
            <a:r>
              <a:rPr sz="1200" spc="-100" dirty="0">
                <a:cs typeface="Verdana"/>
              </a:rPr>
              <a:t> </a:t>
            </a:r>
            <a:r>
              <a:rPr sz="1200" spc="25" dirty="0">
                <a:cs typeface="Verdana"/>
              </a:rPr>
              <a:t>languages</a:t>
            </a:r>
            <a:endParaRPr sz="1200" dirty="0">
              <a:cs typeface="Verdana"/>
            </a:endParaRPr>
          </a:p>
          <a:p>
            <a:pPr>
              <a:lnSpc>
                <a:spcPct val="100000"/>
              </a:lnSpc>
              <a:spcBef>
                <a:spcPts val="10"/>
              </a:spcBef>
            </a:pPr>
            <a:endParaRPr sz="1150" dirty="0">
              <a:cs typeface="Verdana"/>
            </a:endParaRPr>
          </a:p>
          <a:p>
            <a:pPr marL="12700" marR="3227070" indent="53340">
              <a:lnSpc>
                <a:spcPts val="1580"/>
              </a:lnSpc>
              <a:buAutoNum type="arabicPeriod" startAt="2"/>
              <a:tabLst>
                <a:tab pos="282575" algn="l"/>
              </a:tabLst>
            </a:pPr>
            <a:r>
              <a:rPr sz="1500" b="1" spc="-65" dirty="0">
                <a:cs typeface="Verdana"/>
              </a:rPr>
              <a:t>Discrimination-sensitive </a:t>
            </a:r>
            <a:r>
              <a:rPr sz="1500" b="1" spc="-500" dirty="0">
                <a:cs typeface="Verdana"/>
              </a:rPr>
              <a:t> </a:t>
            </a:r>
            <a:r>
              <a:rPr sz="1500" b="1" spc="-60" dirty="0">
                <a:cs typeface="Verdana"/>
              </a:rPr>
              <a:t>behaviour</a:t>
            </a:r>
            <a:endParaRPr sz="1500" b="1" dirty="0">
              <a:cs typeface="Verdana"/>
            </a:endParaRPr>
          </a:p>
          <a:p>
            <a:pPr marL="354330" marR="5080">
              <a:lnSpc>
                <a:spcPts val="1280"/>
              </a:lnSpc>
              <a:spcBef>
                <a:spcPts val="590"/>
              </a:spcBef>
            </a:pPr>
            <a:r>
              <a:rPr sz="1200" spc="35" dirty="0">
                <a:cs typeface="Tahoma"/>
              </a:rPr>
              <a:t>Make</a:t>
            </a:r>
            <a:r>
              <a:rPr sz="1200" spc="-25" dirty="0">
                <a:cs typeface="Tahoma"/>
              </a:rPr>
              <a:t> </a:t>
            </a:r>
            <a:r>
              <a:rPr sz="1200" spc="15" dirty="0">
                <a:cs typeface="Tahoma"/>
              </a:rPr>
              <a:t>sure</a:t>
            </a:r>
            <a:r>
              <a:rPr sz="1200" spc="-20" dirty="0">
                <a:cs typeface="Tahoma"/>
              </a:rPr>
              <a:t> </a:t>
            </a:r>
            <a:r>
              <a:rPr sz="1200" spc="20" dirty="0">
                <a:cs typeface="Tahoma"/>
              </a:rPr>
              <a:t>that</a:t>
            </a:r>
            <a:r>
              <a:rPr sz="1200" spc="-25" dirty="0">
                <a:cs typeface="Tahoma"/>
              </a:rPr>
              <a:t> </a:t>
            </a:r>
            <a:r>
              <a:rPr sz="1200" spc="20" dirty="0">
                <a:cs typeface="Tahoma"/>
              </a:rPr>
              <a:t>everyone</a:t>
            </a:r>
            <a:r>
              <a:rPr sz="1200" spc="-20" dirty="0">
                <a:cs typeface="Tahoma"/>
              </a:rPr>
              <a:t> </a:t>
            </a:r>
            <a:r>
              <a:rPr sz="1200" spc="15" dirty="0">
                <a:cs typeface="Tahoma"/>
              </a:rPr>
              <a:t>in</a:t>
            </a:r>
            <a:r>
              <a:rPr sz="1200" spc="-25" dirty="0">
                <a:cs typeface="Tahoma"/>
              </a:rPr>
              <a:t> </a:t>
            </a:r>
            <a:r>
              <a:rPr sz="1200" spc="30" dirty="0">
                <a:cs typeface="Tahoma"/>
              </a:rPr>
              <a:t>the</a:t>
            </a:r>
            <a:r>
              <a:rPr sz="1200" spc="-20" dirty="0">
                <a:cs typeface="Tahoma"/>
              </a:rPr>
              <a:t> </a:t>
            </a:r>
            <a:r>
              <a:rPr sz="1200" spc="40" dirty="0">
                <a:cs typeface="Tahoma"/>
              </a:rPr>
              <a:t>group</a:t>
            </a:r>
            <a:r>
              <a:rPr sz="1200" spc="-20" dirty="0">
                <a:cs typeface="Tahoma"/>
              </a:rPr>
              <a:t> </a:t>
            </a:r>
            <a:r>
              <a:rPr sz="1200" spc="25" dirty="0">
                <a:cs typeface="Tahoma"/>
              </a:rPr>
              <a:t>behaves</a:t>
            </a:r>
            <a:r>
              <a:rPr sz="1200" spc="-25" dirty="0">
                <a:cs typeface="Tahoma"/>
              </a:rPr>
              <a:t> </a:t>
            </a:r>
            <a:r>
              <a:rPr sz="1200" spc="20" dirty="0">
                <a:cs typeface="Tahoma"/>
              </a:rPr>
              <a:t>respectful</a:t>
            </a:r>
            <a:r>
              <a:rPr sz="1200" spc="-20" dirty="0">
                <a:cs typeface="Tahoma"/>
              </a:rPr>
              <a:t> </a:t>
            </a:r>
            <a:r>
              <a:rPr sz="1200" spc="40" dirty="0">
                <a:cs typeface="Tahoma"/>
              </a:rPr>
              <a:t>and</a:t>
            </a:r>
            <a:r>
              <a:rPr sz="1200" spc="-25" dirty="0">
                <a:cs typeface="Tahoma"/>
              </a:rPr>
              <a:t> </a:t>
            </a:r>
            <a:r>
              <a:rPr sz="1200" spc="10" dirty="0">
                <a:cs typeface="Tahoma"/>
              </a:rPr>
              <a:t>sensitive </a:t>
            </a:r>
            <a:r>
              <a:rPr sz="1200" spc="-335" dirty="0">
                <a:cs typeface="Tahoma"/>
              </a:rPr>
              <a:t> </a:t>
            </a:r>
            <a:r>
              <a:rPr sz="1200" spc="20" dirty="0">
                <a:cs typeface="Tahoma"/>
              </a:rPr>
              <a:t>towards</a:t>
            </a:r>
            <a:r>
              <a:rPr sz="1200" spc="-30" dirty="0">
                <a:cs typeface="Tahoma"/>
              </a:rPr>
              <a:t> </a:t>
            </a:r>
            <a:r>
              <a:rPr sz="1200" spc="30" dirty="0">
                <a:cs typeface="Tahoma"/>
              </a:rPr>
              <a:t>the</a:t>
            </a:r>
            <a:r>
              <a:rPr sz="1200" spc="-25" dirty="0">
                <a:cs typeface="Tahoma"/>
              </a:rPr>
              <a:t> </a:t>
            </a:r>
            <a:r>
              <a:rPr sz="1200" spc="15" dirty="0">
                <a:cs typeface="Tahoma"/>
              </a:rPr>
              <a:t>others</a:t>
            </a:r>
            <a:endParaRPr sz="1200" dirty="0">
              <a:cs typeface="Tahoma"/>
            </a:endParaRPr>
          </a:p>
          <a:p>
            <a:pPr marL="354330">
              <a:lnSpc>
                <a:spcPts val="1170"/>
              </a:lnSpc>
            </a:pPr>
            <a:r>
              <a:rPr sz="1200" spc="35" dirty="0">
                <a:cs typeface="Tahoma"/>
              </a:rPr>
              <a:t>Make</a:t>
            </a:r>
            <a:r>
              <a:rPr sz="1200" spc="-25" dirty="0">
                <a:cs typeface="Tahoma"/>
              </a:rPr>
              <a:t> </a:t>
            </a:r>
            <a:r>
              <a:rPr sz="1200" spc="15" dirty="0">
                <a:cs typeface="Tahoma"/>
              </a:rPr>
              <a:t>sure</a:t>
            </a:r>
            <a:r>
              <a:rPr sz="1200" spc="-20" dirty="0">
                <a:cs typeface="Tahoma"/>
              </a:rPr>
              <a:t> </a:t>
            </a:r>
            <a:r>
              <a:rPr sz="1200" spc="20" dirty="0">
                <a:cs typeface="Tahoma"/>
              </a:rPr>
              <a:t>that</a:t>
            </a:r>
            <a:r>
              <a:rPr sz="1200" spc="-25" dirty="0">
                <a:cs typeface="Tahoma"/>
              </a:rPr>
              <a:t> </a:t>
            </a:r>
            <a:r>
              <a:rPr sz="1200" spc="20" dirty="0">
                <a:cs typeface="Tahoma"/>
              </a:rPr>
              <a:t>everyone</a:t>
            </a:r>
            <a:r>
              <a:rPr sz="1200" spc="-20" dirty="0">
                <a:cs typeface="Tahoma"/>
              </a:rPr>
              <a:t> </a:t>
            </a:r>
            <a:r>
              <a:rPr sz="1200" spc="20" dirty="0">
                <a:cs typeface="Tahoma"/>
              </a:rPr>
              <a:t>has</a:t>
            </a:r>
            <a:r>
              <a:rPr sz="1200" spc="-25" dirty="0">
                <a:cs typeface="Tahoma"/>
              </a:rPr>
              <a:t> </a:t>
            </a:r>
            <a:r>
              <a:rPr sz="1200" spc="30" dirty="0">
                <a:cs typeface="Tahoma"/>
              </a:rPr>
              <a:t>the</a:t>
            </a:r>
            <a:r>
              <a:rPr sz="1200" spc="-20" dirty="0">
                <a:cs typeface="Tahoma"/>
              </a:rPr>
              <a:t> </a:t>
            </a:r>
            <a:r>
              <a:rPr sz="1200" spc="45" dirty="0">
                <a:cs typeface="Tahoma"/>
              </a:rPr>
              <a:t>chance</a:t>
            </a:r>
            <a:r>
              <a:rPr sz="1200" spc="-25" dirty="0">
                <a:cs typeface="Tahoma"/>
              </a:rPr>
              <a:t> </a:t>
            </a:r>
            <a:r>
              <a:rPr sz="1200" spc="20" dirty="0">
                <a:cs typeface="Tahoma"/>
              </a:rPr>
              <a:t>to</a:t>
            </a:r>
            <a:r>
              <a:rPr sz="1200" spc="-20" dirty="0">
                <a:cs typeface="Tahoma"/>
              </a:rPr>
              <a:t> </a:t>
            </a:r>
            <a:r>
              <a:rPr sz="1200" spc="15" dirty="0">
                <a:cs typeface="Tahoma"/>
              </a:rPr>
              <a:t>share</a:t>
            </a:r>
            <a:r>
              <a:rPr sz="1200" spc="-25" dirty="0">
                <a:cs typeface="Tahoma"/>
              </a:rPr>
              <a:t> </a:t>
            </a:r>
            <a:r>
              <a:rPr sz="1200" spc="10" dirty="0">
                <a:cs typeface="Tahoma"/>
              </a:rPr>
              <a:t>their</a:t>
            </a:r>
            <a:r>
              <a:rPr sz="1200" spc="-20" dirty="0">
                <a:cs typeface="Tahoma"/>
              </a:rPr>
              <a:t> </a:t>
            </a:r>
            <a:r>
              <a:rPr sz="1200" spc="15" dirty="0">
                <a:cs typeface="Tahoma"/>
              </a:rPr>
              <a:t>ideas</a:t>
            </a:r>
            <a:r>
              <a:rPr sz="1200" spc="-20" dirty="0">
                <a:cs typeface="Tahoma"/>
              </a:rPr>
              <a:t> </a:t>
            </a:r>
            <a:r>
              <a:rPr sz="1200" spc="-10" dirty="0">
                <a:cs typeface="Tahoma"/>
              </a:rPr>
              <a:t>(give</a:t>
            </a:r>
            <a:endParaRPr sz="1200" dirty="0">
              <a:cs typeface="Tahoma"/>
            </a:endParaRPr>
          </a:p>
          <a:p>
            <a:pPr marL="354330">
              <a:lnSpc>
                <a:spcPts val="1275"/>
              </a:lnSpc>
            </a:pPr>
            <a:r>
              <a:rPr sz="1200" spc="15" dirty="0">
                <a:cs typeface="Tahoma"/>
              </a:rPr>
              <a:t>especially</a:t>
            </a:r>
            <a:r>
              <a:rPr sz="1200" spc="-20" dirty="0">
                <a:cs typeface="Tahoma"/>
              </a:rPr>
              <a:t> </a:t>
            </a:r>
            <a:r>
              <a:rPr sz="1200" spc="20" dirty="0">
                <a:cs typeface="Tahoma"/>
              </a:rPr>
              <a:t>consideration</a:t>
            </a:r>
            <a:r>
              <a:rPr sz="1200" spc="-15" dirty="0">
                <a:cs typeface="Tahoma"/>
              </a:rPr>
              <a:t> </a:t>
            </a:r>
            <a:r>
              <a:rPr sz="1200" spc="20" dirty="0">
                <a:cs typeface="Tahoma"/>
              </a:rPr>
              <a:t>to</a:t>
            </a:r>
            <a:r>
              <a:rPr sz="1200" spc="-15" dirty="0">
                <a:cs typeface="Tahoma"/>
              </a:rPr>
              <a:t> </a:t>
            </a:r>
            <a:r>
              <a:rPr sz="1200" spc="40" dirty="0">
                <a:cs typeface="Tahoma"/>
              </a:rPr>
              <a:t>gender</a:t>
            </a:r>
            <a:r>
              <a:rPr sz="1200" spc="-15" dirty="0">
                <a:cs typeface="Tahoma"/>
              </a:rPr>
              <a:t> </a:t>
            </a:r>
            <a:r>
              <a:rPr sz="1200" spc="-10" dirty="0">
                <a:cs typeface="Tahoma"/>
              </a:rPr>
              <a:t>sensitivity)</a:t>
            </a:r>
            <a:endParaRPr sz="1200" dirty="0">
              <a:cs typeface="Tahoma"/>
            </a:endParaRPr>
          </a:p>
          <a:p>
            <a:pPr marL="354330" marR="246379">
              <a:lnSpc>
                <a:spcPts val="1280"/>
              </a:lnSpc>
              <a:spcBef>
                <a:spcPts val="95"/>
              </a:spcBef>
            </a:pPr>
            <a:r>
              <a:rPr sz="1200" spc="-75" dirty="0">
                <a:cs typeface="Tahoma"/>
              </a:rPr>
              <a:t>In</a:t>
            </a:r>
            <a:r>
              <a:rPr sz="1200" spc="-25" dirty="0">
                <a:cs typeface="Tahoma"/>
              </a:rPr>
              <a:t> </a:t>
            </a:r>
            <a:r>
              <a:rPr sz="1200" spc="15" dirty="0">
                <a:cs typeface="Tahoma"/>
              </a:rPr>
              <a:t>intercultural</a:t>
            </a:r>
            <a:r>
              <a:rPr sz="1200" spc="-25" dirty="0">
                <a:cs typeface="Tahoma"/>
              </a:rPr>
              <a:t> </a:t>
            </a:r>
            <a:r>
              <a:rPr sz="1200" spc="20" dirty="0">
                <a:cs typeface="Tahoma"/>
              </a:rPr>
              <a:t>encounters,</a:t>
            </a:r>
            <a:r>
              <a:rPr sz="1200" spc="-20" dirty="0">
                <a:cs typeface="Tahoma"/>
              </a:rPr>
              <a:t> </a:t>
            </a:r>
            <a:r>
              <a:rPr sz="1200" spc="-5" dirty="0">
                <a:cs typeface="Tahoma"/>
              </a:rPr>
              <a:t>it</a:t>
            </a:r>
            <a:r>
              <a:rPr sz="1200" spc="-25" dirty="0">
                <a:cs typeface="Tahoma"/>
              </a:rPr>
              <a:t> </a:t>
            </a:r>
            <a:r>
              <a:rPr sz="1200" spc="-10" dirty="0">
                <a:cs typeface="Tahoma"/>
              </a:rPr>
              <a:t>is</a:t>
            </a:r>
            <a:r>
              <a:rPr sz="1200" spc="-20" dirty="0">
                <a:cs typeface="Tahoma"/>
              </a:rPr>
              <a:t> </a:t>
            </a:r>
            <a:r>
              <a:rPr sz="1200" spc="30" dirty="0">
                <a:cs typeface="Tahoma"/>
              </a:rPr>
              <a:t>not</a:t>
            </a:r>
            <a:r>
              <a:rPr sz="1200" spc="-25" dirty="0">
                <a:cs typeface="Tahoma"/>
              </a:rPr>
              <a:t> </a:t>
            </a:r>
            <a:r>
              <a:rPr sz="1200" spc="20" dirty="0">
                <a:cs typeface="Tahoma"/>
              </a:rPr>
              <a:t>cultures</a:t>
            </a:r>
            <a:r>
              <a:rPr sz="1200" spc="-20" dirty="0">
                <a:cs typeface="Tahoma"/>
              </a:rPr>
              <a:t> </a:t>
            </a:r>
            <a:r>
              <a:rPr sz="1200" spc="20" dirty="0">
                <a:cs typeface="Tahoma"/>
              </a:rPr>
              <a:t>that</a:t>
            </a:r>
            <a:r>
              <a:rPr sz="1200" spc="-25" dirty="0">
                <a:cs typeface="Tahoma"/>
              </a:rPr>
              <a:t> </a:t>
            </a:r>
            <a:r>
              <a:rPr sz="1200" spc="45" dirty="0">
                <a:cs typeface="Tahoma"/>
              </a:rPr>
              <a:t>meet</a:t>
            </a:r>
            <a:r>
              <a:rPr sz="1200" spc="-20" dirty="0">
                <a:cs typeface="Tahoma"/>
              </a:rPr>
              <a:t> </a:t>
            </a:r>
            <a:r>
              <a:rPr sz="1200" spc="40" dirty="0">
                <a:cs typeface="Tahoma"/>
              </a:rPr>
              <a:t>but</a:t>
            </a:r>
            <a:r>
              <a:rPr sz="1200" spc="-25" dirty="0">
                <a:cs typeface="Tahoma"/>
              </a:rPr>
              <a:t> </a:t>
            </a:r>
            <a:r>
              <a:rPr sz="1200" spc="30" dirty="0">
                <a:cs typeface="Tahoma"/>
              </a:rPr>
              <a:t>concrete </a:t>
            </a:r>
            <a:r>
              <a:rPr sz="1200" spc="-335" dirty="0">
                <a:cs typeface="Tahoma"/>
              </a:rPr>
              <a:t> </a:t>
            </a:r>
            <a:r>
              <a:rPr sz="1200" spc="35" dirty="0">
                <a:cs typeface="Tahoma"/>
              </a:rPr>
              <a:t>people</a:t>
            </a:r>
            <a:r>
              <a:rPr sz="1200" spc="-25" dirty="0">
                <a:cs typeface="Tahoma"/>
              </a:rPr>
              <a:t> </a:t>
            </a:r>
            <a:r>
              <a:rPr sz="1200" spc="20" dirty="0">
                <a:cs typeface="Tahoma"/>
              </a:rPr>
              <a:t>with</a:t>
            </a:r>
            <a:r>
              <a:rPr sz="1200" spc="-25" dirty="0">
                <a:cs typeface="Tahoma"/>
              </a:rPr>
              <a:t> </a:t>
            </a:r>
            <a:r>
              <a:rPr sz="1200" spc="10" dirty="0">
                <a:cs typeface="Tahoma"/>
              </a:rPr>
              <a:t>their</a:t>
            </a:r>
            <a:r>
              <a:rPr sz="1200" spc="-20" dirty="0">
                <a:cs typeface="Tahoma"/>
              </a:rPr>
              <a:t> </a:t>
            </a:r>
            <a:r>
              <a:rPr sz="1200" spc="40" dirty="0">
                <a:cs typeface="Tahoma"/>
              </a:rPr>
              <a:t>own</a:t>
            </a:r>
            <a:r>
              <a:rPr sz="1200" spc="-25" dirty="0">
                <a:cs typeface="Tahoma"/>
              </a:rPr>
              <a:t> </a:t>
            </a:r>
            <a:r>
              <a:rPr sz="1200" spc="10" dirty="0">
                <a:cs typeface="Tahoma"/>
              </a:rPr>
              <a:t>opinions,</a:t>
            </a:r>
            <a:r>
              <a:rPr sz="1200" spc="-25" dirty="0">
                <a:cs typeface="Tahoma"/>
              </a:rPr>
              <a:t> </a:t>
            </a:r>
            <a:r>
              <a:rPr sz="1200" spc="15" dirty="0">
                <a:cs typeface="Tahoma"/>
              </a:rPr>
              <a:t>attitudes</a:t>
            </a:r>
            <a:r>
              <a:rPr sz="1200" spc="-20" dirty="0">
                <a:cs typeface="Tahoma"/>
              </a:rPr>
              <a:t> </a:t>
            </a:r>
            <a:r>
              <a:rPr sz="1200" spc="40" dirty="0">
                <a:cs typeface="Tahoma"/>
              </a:rPr>
              <a:t>and</a:t>
            </a:r>
            <a:r>
              <a:rPr sz="1200" spc="-25" dirty="0">
                <a:cs typeface="Tahoma"/>
              </a:rPr>
              <a:t> </a:t>
            </a:r>
            <a:r>
              <a:rPr sz="1200" spc="15" dirty="0">
                <a:cs typeface="Tahoma"/>
              </a:rPr>
              <a:t>preferences.</a:t>
            </a:r>
            <a:endParaRPr sz="1200" dirty="0">
              <a:cs typeface="Tahoma"/>
            </a:endParaRPr>
          </a:p>
          <a:p>
            <a:pPr marL="354330">
              <a:lnSpc>
                <a:spcPts val="1170"/>
              </a:lnSpc>
            </a:pPr>
            <a:r>
              <a:rPr sz="1200" spc="55" dirty="0">
                <a:cs typeface="Tahoma"/>
              </a:rPr>
              <a:t>Do</a:t>
            </a:r>
            <a:r>
              <a:rPr sz="1200" spc="-25" dirty="0">
                <a:cs typeface="Tahoma"/>
              </a:rPr>
              <a:t> </a:t>
            </a:r>
            <a:r>
              <a:rPr sz="1200" spc="30" dirty="0">
                <a:cs typeface="Tahoma"/>
              </a:rPr>
              <a:t>not</a:t>
            </a:r>
            <a:r>
              <a:rPr sz="1200" spc="-20" dirty="0">
                <a:cs typeface="Tahoma"/>
              </a:rPr>
              <a:t> </a:t>
            </a:r>
            <a:r>
              <a:rPr sz="1200" spc="55" dirty="0">
                <a:cs typeface="Tahoma"/>
              </a:rPr>
              <a:t>go</a:t>
            </a:r>
            <a:r>
              <a:rPr sz="1200" spc="-25" dirty="0">
                <a:cs typeface="Tahoma"/>
              </a:rPr>
              <a:t> </a:t>
            </a:r>
            <a:r>
              <a:rPr sz="1200" spc="20" dirty="0">
                <a:cs typeface="Tahoma"/>
              </a:rPr>
              <a:t>into</a:t>
            </a:r>
            <a:r>
              <a:rPr sz="1200" spc="-20" dirty="0">
                <a:cs typeface="Tahoma"/>
              </a:rPr>
              <a:t> </a:t>
            </a:r>
            <a:r>
              <a:rPr sz="1200" spc="30" dirty="0">
                <a:cs typeface="Tahoma"/>
              </a:rPr>
              <a:t>the</a:t>
            </a:r>
            <a:r>
              <a:rPr sz="1200" spc="-25" dirty="0">
                <a:cs typeface="Tahoma"/>
              </a:rPr>
              <a:t> </a:t>
            </a:r>
            <a:r>
              <a:rPr sz="1200" spc="15" dirty="0">
                <a:cs typeface="Tahoma"/>
              </a:rPr>
              <a:t>trap</a:t>
            </a:r>
            <a:r>
              <a:rPr sz="1200" spc="-20" dirty="0">
                <a:cs typeface="Tahoma"/>
              </a:rPr>
              <a:t> </a:t>
            </a:r>
            <a:r>
              <a:rPr sz="1200" spc="40" dirty="0">
                <a:cs typeface="Tahoma"/>
              </a:rPr>
              <a:t>and</a:t>
            </a:r>
            <a:r>
              <a:rPr sz="1200" spc="-25" dirty="0">
                <a:cs typeface="Tahoma"/>
              </a:rPr>
              <a:t> fix</a:t>
            </a:r>
            <a:r>
              <a:rPr sz="1200" spc="-20" dirty="0">
                <a:cs typeface="Tahoma"/>
              </a:rPr>
              <a:t> </a:t>
            </a:r>
            <a:r>
              <a:rPr sz="1200" spc="35" dirty="0">
                <a:cs typeface="Tahoma"/>
              </a:rPr>
              <a:t>people</a:t>
            </a:r>
            <a:r>
              <a:rPr sz="1200" spc="-20" dirty="0">
                <a:cs typeface="Tahoma"/>
              </a:rPr>
              <a:t> </a:t>
            </a:r>
            <a:r>
              <a:rPr sz="1200" spc="20" dirty="0">
                <a:cs typeface="Tahoma"/>
              </a:rPr>
              <a:t>to</a:t>
            </a:r>
            <a:r>
              <a:rPr sz="1200" spc="-25" dirty="0">
                <a:cs typeface="Tahoma"/>
              </a:rPr>
              <a:t> </a:t>
            </a:r>
            <a:r>
              <a:rPr sz="1200" spc="15" dirty="0">
                <a:cs typeface="Tahoma"/>
              </a:rPr>
              <a:t>cultural</a:t>
            </a:r>
            <a:r>
              <a:rPr sz="1200" spc="-20" dirty="0">
                <a:cs typeface="Tahoma"/>
              </a:rPr>
              <a:t> </a:t>
            </a:r>
            <a:r>
              <a:rPr sz="1200" spc="5" dirty="0">
                <a:cs typeface="Tahoma"/>
              </a:rPr>
              <a:t>patterns.</a:t>
            </a:r>
            <a:r>
              <a:rPr sz="1200" spc="-25" dirty="0">
                <a:cs typeface="Tahoma"/>
              </a:rPr>
              <a:t> </a:t>
            </a:r>
            <a:r>
              <a:rPr sz="1200" spc="10" dirty="0">
                <a:cs typeface="Tahoma"/>
              </a:rPr>
              <a:t>Ultimately,</a:t>
            </a:r>
            <a:endParaRPr sz="1200" dirty="0">
              <a:cs typeface="Tahoma"/>
            </a:endParaRPr>
          </a:p>
          <a:p>
            <a:pPr marL="354330" marR="14604">
              <a:lnSpc>
                <a:spcPts val="1280"/>
              </a:lnSpc>
              <a:spcBef>
                <a:spcPts val="95"/>
              </a:spcBef>
            </a:pPr>
            <a:r>
              <a:rPr sz="1200" spc="25" dirty="0">
                <a:cs typeface="Tahoma"/>
              </a:rPr>
              <a:t>they</a:t>
            </a:r>
            <a:r>
              <a:rPr sz="1200" spc="-20" dirty="0">
                <a:cs typeface="Tahoma"/>
              </a:rPr>
              <a:t> </a:t>
            </a:r>
            <a:r>
              <a:rPr sz="1200" spc="5" dirty="0">
                <a:cs typeface="Tahoma"/>
              </a:rPr>
              <a:t>are</a:t>
            </a:r>
            <a:r>
              <a:rPr sz="1200" spc="-20" dirty="0">
                <a:cs typeface="Tahoma"/>
              </a:rPr>
              <a:t> </a:t>
            </a:r>
            <a:r>
              <a:rPr sz="1200" spc="15" dirty="0">
                <a:cs typeface="Tahoma"/>
              </a:rPr>
              <a:t>individuals</a:t>
            </a:r>
            <a:r>
              <a:rPr sz="1200" spc="-20" dirty="0">
                <a:cs typeface="Tahoma"/>
              </a:rPr>
              <a:t> </a:t>
            </a:r>
            <a:r>
              <a:rPr sz="1200" spc="40" dirty="0">
                <a:cs typeface="Tahoma"/>
              </a:rPr>
              <a:t>who</a:t>
            </a:r>
            <a:r>
              <a:rPr sz="1200" spc="-20" dirty="0">
                <a:cs typeface="Tahoma"/>
              </a:rPr>
              <a:t> </a:t>
            </a:r>
            <a:r>
              <a:rPr sz="1200" spc="45" dirty="0">
                <a:cs typeface="Tahoma"/>
              </a:rPr>
              <a:t>meet</a:t>
            </a:r>
            <a:r>
              <a:rPr sz="1200" spc="-20" dirty="0">
                <a:cs typeface="Tahoma"/>
              </a:rPr>
              <a:t> </a:t>
            </a:r>
            <a:r>
              <a:rPr sz="1200" spc="40" dirty="0">
                <a:cs typeface="Tahoma"/>
              </a:rPr>
              <a:t>and</a:t>
            </a:r>
            <a:r>
              <a:rPr sz="1200" spc="-20" dirty="0">
                <a:cs typeface="Tahoma"/>
              </a:rPr>
              <a:t> </a:t>
            </a:r>
            <a:r>
              <a:rPr sz="1200" spc="35" dirty="0">
                <a:cs typeface="Tahoma"/>
              </a:rPr>
              <a:t>exchange</a:t>
            </a:r>
            <a:r>
              <a:rPr sz="1200" spc="-20" dirty="0">
                <a:cs typeface="Tahoma"/>
              </a:rPr>
              <a:t> </a:t>
            </a:r>
            <a:r>
              <a:rPr sz="1200" spc="10" dirty="0">
                <a:cs typeface="Tahoma"/>
              </a:rPr>
              <a:t>their</a:t>
            </a:r>
            <a:r>
              <a:rPr sz="1200" spc="-20" dirty="0">
                <a:cs typeface="Tahoma"/>
              </a:rPr>
              <a:t> </a:t>
            </a:r>
            <a:r>
              <a:rPr sz="1200" spc="20" dirty="0">
                <a:cs typeface="Tahoma"/>
              </a:rPr>
              <a:t>respective</a:t>
            </a:r>
            <a:r>
              <a:rPr sz="1200" spc="-20" dirty="0">
                <a:cs typeface="Tahoma"/>
              </a:rPr>
              <a:t> </a:t>
            </a:r>
            <a:r>
              <a:rPr sz="1200" spc="10" dirty="0">
                <a:cs typeface="Tahoma"/>
              </a:rPr>
              <a:t>opinions, </a:t>
            </a:r>
            <a:r>
              <a:rPr sz="1200" spc="-335" dirty="0">
                <a:cs typeface="Tahoma"/>
              </a:rPr>
              <a:t> </a:t>
            </a:r>
            <a:r>
              <a:rPr sz="1200" spc="25" dirty="0">
                <a:cs typeface="Tahoma"/>
              </a:rPr>
              <a:t>convictions</a:t>
            </a:r>
            <a:r>
              <a:rPr sz="1200" spc="-25" dirty="0">
                <a:cs typeface="Tahoma"/>
              </a:rPr>
              <a:t> </a:t>
            </a:r>
            <a:r>
              <a:rPr sz="1200" spc="40" dirty="0">
                <a:cs typeface="Tahoma"/>
              </a:rPr>
              <a:t>and</a:t>
            </a:r>
            <a:r>
              <a:rPr sz="1200" spc="-25" dirty="0">
                <a:cs typeface="Tahoma"/>
              </a:rPr>
              <a:t> </a:t>
            </a:r>
            <a:r>
              <a:rPr sz="1200" spc="20" dirty="0">
                <a:cs typeface="Tahoma"/>
              </a:rPr>
              <a:t>perspectives</a:t>
            </a:r>
            <a:r>
              <a:rPr sz="1200" spc="-25" dirty="0">
                <a:cs typeface="Tahoma"/>
              </a:rPr>
              <a:t> </a:t>
            </a:r>
            <a:r>
              <a:rPr sz="1200" spc="40" dirty="0">
                <a:cs typeface="Tahoma"/>
              </a:rPr>
              <a:t>on</a:t>
            </a:r>
            <a:r>
              <a:rPr sz="1200" spc="-25" dirty="0">
                <a:cs typeface="Tahoma"/>
              </a:rPr>
              <a:t> </a:t>
            </a:r>
            <a:r>
              <a:rPr sz="1200" spc="30" dirty="0">
                <a:cs typeface="Tahoma"/>
              </a:rPr>
              <a:t>the</a:t>
            </a:r>
            <a:r>
              <a:rPr sz="1200" spc="-25" dirty="0">
                <a:cs typeface="Tahoma"/>
              </a:rPr>
              <a:t> </a:t>
            </a:r>
            <a:r>
              <a:rPr sz="1200" dirty="0">
                <a:cs typeface="Tahoma"/>
              </a:rPr>
              <a:t>world.</a:t>
            </a:r>
          </a:p>
          <a:p>
            <a:pPr marL="354330">
              <a:lnSpc>
                <a:spcPts val="1255"/>
              </a:lnSpc>
            </a:pPr>
            <a:r>
              <a:rPr sz="1200" spc="10" dirty="0">
                <a:cs typeface="Tahoma"/>
              </a:rPr>
              <a:t>Give</a:t>
            </a:r>
            <a:r>
              <a:rPr sz="1200" spc="-25" dirty="0">
                <a:cs typeface="Tahoma"/>
              </a:rPr>
              <a:t> </a:t>
            </a:r>
            <a:r>
              <a:rPr sz="1200" spc="35" dirty="0">
                <a:cs typeface="Tahoma"/>
              </a:rPr>
              <a:t>people</a:t>
            </a:r>
            <a:r>
              <a:rPr sz="1200" spc="-25" dirty="0">
                <a:cs typeface="Tahoma"/>
              </a:rPr>
              <a:t> </a:t>
            </a:r>
            <a:r>
              <a:rPr sz="1200" spc="30" dirty="0">
                <a:cs typeface="Tahoma"/>
              </a:rPr>
              <a:t>the</a:t>
            </a:r>
            <a:r>
              <a:rPr sz="1200" spc="-25" dirty="0">
                <a:cs typeface="Tahoma"/>
              </a:rPr>
              <a:t> </a:t>
            </a:r>
            <a:r>
              <a:rPr sz="1200" spc="35" dirty="0">
                <a:cs typeface="Tahoma"/>
              </a:rPr>
              <a:t>time</a:t>
            </a:r>
            <a:r>
              <a:rPr sz="1200" spc="-25" dirty="0">
                <a:cs typeface="Tahoma"/>
              </a:rPr>
              <a:t> </a:t>
            </a:r>
            <a:r>
              <a:rPr sz="1200" spc="20" dirty="0">
                <a:cs typeface="Tahoma"/>
              </a:rPr>
              <a:t>to</a:t>
            </a:r>
            <a:r>
              <a:rPr sz="1200" spc="-25" dirty="0">
                <a:cs typeface="Tahoma"/>
              </a:rPr>
              <a:t> </a:t>
            </a:r>
            <a:r>
              <a:rPr sz="1200" spc="25" dirty="0">
                <a:cs typeface="Tahoma"/>
              </a:rPr>
              <a:t>process</a:t>
            </a:r>
            <a:r>
              <a:rPr sz="1200" spc="-25" dirty="0">
                <a:cs typeface="Tahoma"/>
              </a:rPr>
              <a:t> </a:t>
            </a:r>
            <a:r>
              <a:rPr sz="1200" spc="40" dirty="0">
                <a:cs typeface="Tahoma"/>
              </a:rPr>
              <a:t>and</a:t>
            </a:r>
            <a:r>
              <a:rPr sz="1200" spc="-25" dirty="0">
                <a:cs typeface="Tahoma"/>
              </a:rPr>
              <a:t> </a:t>
            </a:r>
            <a:r>
              <a:rPr sz="1200" spc="10" dirty="0">
                <a:cs typeface="Tahoma"/>
              </a:rPr>
              <a:t>express</a:t>
            </a:r>
            <a:r>
              <a:rPr sz="1200" spc="-25" dirty="0">
                <a:cs typeface="Tahoma"/>
              </a:rPr>
              <a:t> </a:t>
            </a:r>
            <a:r>
              <a:rPr sz="1200" spc="10" dirty="0">
                <a:cs typeface="Tahoma"/>
              </a:rPr>
              <a:t>their</a:t>
            </a:r>
            <a:r>
              <a:rPr sz="1200" spc="-25" dirty="0">
                <a:cs typeface="Tahoma"/>
              </a:rPr>
              <a:t> </a:t>
            </a:r>
            <a:r>
              <a:rPr sz="1200" spc="25" dirty="0">
                <a:cs typeface="Tahoma"/>
              </a:rPr>
              <a:t>opinions</a:t>
            </a:r>
            <a:endParaRPr sz="1200" dirty="0">
              <a:cs typeface="Tahoma"/>
            </a:endParaRPr>
          </a:p>
        </p:txBody>
      </p:sp>
      <p:sp>
        <p:nvSpPr>
          <p:cNvPr id="16" name="object 16"/>
          <p:cNvSpPr txBox="1"/>
          <p:nvPr/>
        </p:nvSpPr>
        <p:spPr>
          <a:xfrm>
            <a:off x="7642911" y="4527788"/>
            <a:ext cx="1194435" cy="490519"/>
          </a:xfrm>
          <a:prstGeom prst="rect">
            <a:avLst/>
          </a:prstGeom>
        </p:spPr>
        <p:txBody>
          <a:bodyPr vert="horz" wrap="square" lIns="0" tIns="28575" rIns="0" bIns="0" rtlCol="0">
            <a:spAutoFit/>
          </a:bodyPr>
          <a:lstStyle/>
          <a:p>
            <a:pPr marL="12700" marR="5080">
              <a:lnSpc>
                <a:spcPts val="919"/>
              </a:lnSpc>
              <a:spcBef>
                <a:spcPts val="225"/>
              </a:spcBef>
            </a:pPr>
            <a:r>
              <a:rPr sz="850" b="1" spc="10" dirty="0">
                <a:cs typeface="Verdana"/>
              </a:rPr>
              <a:t>M</a:t>
            </a:r>
            <a:r>
              <a:rPr sz="850" b="1" spc="-45" dirty="0">
                <a:cs typeface="Verdana"/>
              </a:rPr>
              <a:t>ay</a:t>
            </a:r>
            <a:r>
              <a:rPr sz="850" b="1" spc="-5" dirty="0">
                <a:cs typeface="Verdana"/>
              </a:rPr>
              <a:t>b</a:t>
            </a:r>
            <a:r>
              <a:rPr sz="850" b="1" spc="-25" dirty="0">
                <a:cs typeface="Verdana"/>
              </a:rPr>
              <a:t>e</a:t>
            </a:r>
            <a:r>
              <a:rPr sz="850" b="1" spc="-50" dirty="0">
                <a:cs typeface="Verdana"/>
              </a:rPr>
              <a:t> </a:t>
            </a:r>
            <a:r>
              <a:rPr sz="850" b="1" spc="-45" dirty="0">
                <a:cs typeface="Verdana"/>
              </a:rPr>
              <a:t>a</a:t>
            </a:r>
            <a:r>
              <a:rPr sz="850" b="1" spc="-40" dirty="0">
                <a:cs typeface="Verdana"/>
              </a:rPr>
              <a:t>l</a:t>
            </a:r>
            <a:r>
              <a:rPr sz="850" b="1" spc="-55" dirty="0">
                <a:cs typeface="Verdana"/>
              </a:rPr>
              <a:t>s</a:t>
            </a:r>
            <a:r>
              <a:rPr sz="850" b="1" spc="-20" dirty="0">
                <a:cs typeface="Verdana"/>
              </a:rPr>
              <a:t>o</a:t>
            </a:r>
            <a:r>
              <a:rPr sz="850" b="1" spc="-50" dirty="0">
                <a:cs typeface="Verdana"/>
              </a:rPr>
              <a:t> </a:t>
            </a:r>
            <a:r>
              <a:rPr sz="850" b="1" dirty="0">
                <a:cs typeface="Verdana"/>
              </a:rPr>
              <a:t>c</a:t>
            </a:r>
            <a:r>
              <a:rPr sz="850" b="1" spc="-25" dirty="0">
                <a:cs typeface="Verdana"/>
              </a:rPr>
              <a:t>o</a:t>
            </a:r>
            <a:r>
              <a:rPr sz="850" b="1" spc="-20" dirty="0">
                <a:cs typeface="Verdana"/>
              </a:rPr>
              <a:t>n</a:t>
            </a:r>
            <a:r>
              <a:rPr sz="850" b="1" spc="-55" dirty="0">
                <a:cs typeface="Verdana"/>
              </a:rPr>
              <a:t>s</a:t>
            </a:r>
            <a:r>
              <a:rPr sz="850" b="1" spc="-40" dirty="0">
                <a:cs typeface="Verdana"/>
              </a:rPr>
              <a:t>i</a:t>
            </a:r>
            <a:r>
              <a:rPr sz="850" b="1" spc="-5" dirty="0">
                <a:cs typeface="Verdana"/>
              </a:rPr>
              <a:t>d</a:t>
            </a:r>
            <a:r>
              <a:rPr sz="850" b="1" spc="-30" dirty="0">
                <a:cs typeface="Verdana"/>
              </a:rPr>
              <a:t>e</a:t>
            </a:r>
            <a:r>
              <a:rPr sz="850" b="1" spc="-45" dirty="0">
                <a:cs typeface="Verdana"/>
              </a:rPr>
              <a:t>r  </a:t>
            </a:r>
            <a:r>
              <a:rPr sz="850" b="1" spc="-20" dirty="0">
                <a:cs typeface="Verdana"/>
              </a:rPr>
              <a:t>to</a:t>
            </a:r>
            <a:r>
              <a:rPr sz="850" b="1" spc="-50" dirty="0">
                <a:cs typeface="Verdana"/>
              </a:rPr>
              <a:t> </a:t>
            </a:r>
            <a:r>
              <a:rPr sz="850" b="1" spc="-20" dirty="0">
                <a:cs typeface="Verdana"/>
              </a:rPr>
              <a:t>h</a:t>
            </a:r>
            <a:r>
              <a:rPr sz="850" b="1" spc="-40" dirty="0">
                <a:cs typeface="Verdana"/>
              </a:rPr>
              <a:t>i</a:t>
            </a:r>
            <a:r>
              <a:rPr sz="850" b="1" spc="-60" dirty="0">
                <a:cs typeface="Verdana"/>
              </a:rPr>
              <a:t>r</a:t>
            </a:r>
            <a:r>
              <a:rPr sz="850" b="1" spc="-25" dirty="0">
                <a:cs typeface="Verdana"/>
              </a:rPr>
              <a:t>e</a:t>
            </a:r>
            <a:r>
              <a:rPr sz="850" b="1" spc="-50" dirty="0">
                <a:cs typeface="Verdana"/>
              </a:rPr>
              <a:t> </a:t>
            </a:r>
            <a:r>
              <a:rPr sz="850" b="1" spc="-40" dirty="0">
                <a:cs typeface="Verdana"/>
              </a:rPr>
              <a:t>a</a:t>
            </a:r>
            <a:r>
              <a:rPr sz="850" b="1" spc="-50" dirty="0">
                <a:cs typeface="Verdana"/>
              </a:rPr>
              <a:t> </a:t>
            </a:r>
            <a:r>
              <a:rPr sz="850" b="1" spc="-5" dirty="0">
                <a:cs typeface="Verdana"/>
              </a:rPr>
              <a:t>b</a:t>
            </a:r>
            <a:r>
              <a:rPr sz="850" b="1" spc="-45" dirty="0">
                <a:cs typeface="Verdana"/>
              </a:rPr>
              <a:t>a</a:t>
            </a:r>
            <a:r>
              <a:rPr sz="850" b="1" spc="-5" dirty="0">
                <a:cs typeface="Verdana"/>
              </a:rPr>
              <a:t>b</a:t>
            </a:r>
            <a:r>
              <a:rPr sz="850" b="1" spc="-45" dirty="0">
                <a:cs typeface="Verdana"/>
              </a:rPr>
              <a:t>y</a:t>
            </a:r>
            <a:r>
              <a:rPr sz="850" b="1" spc="-55" dirty="0">
                <a:cs typeface="Verdana"/>
              </a:rPr>
              <a:t>s</a:t>
            </a:r>
            <a:r>
              <a:rPr sz="850" b="1" spc="-40" dirty="0">
                <a:cs typeface="Verdana"/>
              </a:rPr>
              <a:t>i</a:t>
            </a:r>
            <a:r>
              <a:rPr sz="850" b="1" spc="-20" dirty="0">
                <a:cs typeface="Verdana"/>
              </a:rPr>
              <a:t>tt</a:t>
            </a:r>
            <a:r>
              <a:rPr sz="850" b="1" spc="-30" dirty="0">
                <a:cs typeface="Verdana"/>
              </a:rPr>
              <a:t>e</a:t>
            </a:r>
            <a:r>
              <a:rPr sz="850" b="1" spc="-45" dirty="0">
                <a:cs typeface="Verdana"/>
              </a:rPr>
              <a:t>r  </a:t>
            </a:r>
            <a:r>
              <a:rPr sz="850" b="1" spc="-25" dirty="0">
                <a:cs typeface="Verdana"/>
              </a:rPr>
              <a:t>o</a:t>
            </a:r>
            <a:r>
              <a:rPr sz="850" b="1" spc="-55" dirty="0">
                <a:cs typeface="Verdana"/>
              </a:rPr>
              <a:t>r</a:t>
            </a:r>
            <a:r>
              <a:rPr sz="850" b="1" spc="-50" dirty="0">
                <a:cs typeface="Verdana"/>
              </a:rPr>
              <a:t> </a:t>
            </a:r>
            <a:r>
              <a:rPr sz="850" b="1" spc="-25" dirty="0">
                <a:cs typeface="Verdana"/>
              </a:rPr>
              <a:t>o</a:t>
            </a:r>
            <a:r>
              <a:rPr sz="850" b="1" spc="-60" dirty="0">
                <a:cs typeface="Verdana"/>
              </a:rPr>
              <a:t>r</a:t>
            </a:r>
            <a:r>
              <a:rPr sz="850" b="1" dirty="0">
                <a:cs typeface="Verdana"/>
              </a:rPr>
              <a:t>g</a:t>
            </a:r>
            <a:r>
              <a:rPr sz="850" b="1" spc="-45" dirty="0">
                <a:cs typeface="Verdana"/>
              </a:rPr>
              <a:t>a</a:t>
            </a:r>
            <a:r>
              <a:rPr sz="850" b="1" spc="-20" dirty="0">
                <a:cs typeface="Verdana"/>
              </a:rPr>
              <a:t>n</a:t>
            </a:r>
            <a:r>
              <a:rPr sz="850" b="1" spc="-40" dirty="0">
                <a:cs typeface="Verdana"/>
              </a:rPr>
              <a:t>i</a:t>
            </a:r>
            <a:r>
              <a:rPr sz="850" b="1" spc="-55" dirty="0">
                <a:cs typeface="Verdana"/>
              </a:rPr>
              <a:t>s</a:t>
            </a:r>
            <a:r>
              <a:rPr sz="850" b="1" spc="-25" dirty="0">
                <a:cs typeface="Verdana"/>
              </a:rPr>
              <a:t>e</a:t>
            </a:r>
            <a:r>
              <a:rPr sz="850" b="1" spc="-50" dirty="0">
                <a:cs typeface="Verdana"/>
              </a:rPr>
              <a:t> </a:t>
            </a:r>
            <a:r>
              <a:rPr sz="850" b="1" dirty="0">
                <a:cs typeface="Verdana"/>
              </a:rPr>
              <a:t>c</a:t>
            </a:r>
            <a:r>
              <a:rPr sz="850" b="1" spc="-45" dirty="0">
                <a:cs typeface="Verdana"/>
              </a:rPr>
              <a:t>a</a:t>
            </a:r>
            <a:r>
              <a:rPr sz="850" b="1" spc="-20" dirty="0">
                <a:cs typeface="Verdana"/>
              </a:rPr>
              <a:t>t</a:t>
            </a:r>
            <a:r>
              <a:rPr sz="850" b="1" spc="-30" dirty="0">
                <a:cs typeface="Verdana"/>
              </a:rPr>
              <a:t>e</a:t>
            </a:r>
            <a:r>
              <a:rPr sz="850" b="1" spc="-60" dirty="0">
                <a:cs typeface="Verdana"/>
              </a:rPr>
              <a:t>r</a:t>
            </a:r>
            <a:r>
              <a:rPr sz="850" b="1" spc="-40" dirty="0">
                <a:cs typeface="Verdana"/>
              </a:rPr>
              <a:t>i</a:t>
            </a:r>
            <a:r>
              <a:rPr sz="850" b="1" spc="-20" dirty="0">
                <a:cs typeface="Verdana"/>
              </a:rPr>
              <a:t>n</a:t>
            </a:r>
            <a:r>
              <a:rPr sz="850" b="1" spc="5" dirty="0">
                <a:cs typeface="Verdana"/>
              </a:rPr>
              <a:t>g  </a:t>
            </a:r>
            <a:r>
              <a:rPr sz="850" b="1" spc="-20" dirty="0">
                <a:cs typeface="Verdana"/>
              </a:rPr>
              <a:t>to</a:t>
            </a:r>
            <a:r>
              <a:rPr sz="850" b="1" spc="-50" dirty="0">
                <a:cs typeface="Verdana"/>
              </a:rPr>
              <a:t> </a:t>
            </a:r>
            <a:r>
              <a:rPr sz="850" b="1" spc="-45" dirty="0">
                <a:cs typeface="Verdana"/>
              </a:rPr>
              <a:t>a</a:t>
            </a:r>
            <a:r>
              <a:rPr sz="850" b="1" spc="-40" dirty="0">
                <a:cs typeface="Verdana"/>
              </a:rPr>
              <a:t>ll</a:t>
            </a:r>
            <a:r>
              <a:rPr sz="850" b="1" spc="-25" dirty="0">
                <a:cs typeface="Verdana"/>
              </a:rPr>
              <a:t>o</a:t>
            </a:r>
            <a:r>
              <a:rPr sz="850" b="1" spc="-30" dirty="0">
                <a:cs typeface="Verdana"/>
              </a:rPr>
              <a:t>w</a:t>
            </a:r>
            <a:r>
              <a:rPr sz="850" b="1" spc="-50" dirty="0">
                <a:cs typeface="Verdana"/>
              </a:rPr>
              <a:t> </a:t>
            </a:r>
            <a:r>
              <a:rPr sz="850" b="1" spc="-35" dirty="0">
                <a:cs typeface="Verdana"/>
              </a:rPr>
              <a:t>f</a:t>
            </a:r>
            <a:r>
              <a:rPr sz="850" b="1" spc="-25" dirty="0">
                <a:cs typeface="Verdana"/>
              </a:rPr>
              <a:t>o</a:t>
            </a:r>
            <a:r>
              <a:rPr sz="850" b="1" spc="-55" dirty="0">
                <a:cs typeface="Verdana"/>
              </a:rPr>
              <a:t>r</a:t>
            </a:r>
            <a:r>
              <a:rPr sz="850" b="1" spc="-50" dirty="0">
                <a:cs typeface="Verdana"/>
              </a:rPr>
              <a:t> </a:t>
            </a:r>
            <a:r>
              <a:rPr sz="850" b="1" spc="-40" dirty="0">
                <a:cs typeface="Verdana"/>
              </a:rPr>
              <a:t>a</a:t>
            </a:r>
            <a:r>
              <a:rPr sz="850" b="1" spc="-50" dirty="0">
                <a:cs typeface="Verdana"/>
              </a:rPr>
              <a:t> </a:t>
            </a:r>
            <a:r>
              <a:rPr sz="850" b="1" dirty="0">
                <a:cs typeface="Verdana"/>
              </a:rPr>
              <a:t>g</a:t>
            </a:r>
            <a:r>
              <a:rPr sz="850" b="1" spc="-25" dirty="0">
                <a:cs typeface="Verdana"/>
              </a:rPr>
              <a:t>oo</a:t>
            </a:r>
            <a:r>
              <a:rPr sz="850" b="1" dirty="0">
                <a:cs typeface="Verdana"/>
              </a:rPr>
              <a:t>d  </a:t>
            </a:r>
            <a:r>
              <a:rPr sz="850" b="1" spc="-30" dirty="0">
                <a:cs typeface="Verdana"/>
              </a:rPr>
              <a:t>atmosphere</a:t>
            </a:r>
            <a:endParaRPr sz="850" dirty="0">
              <a:cs typeface="Verdana"/>
            </a:endParaRPr>
          </a:p>
        </p:txBody>
      </p:sp>
      <p:sp>
        <p:nvSpPr>
          <p:cNvPr id="19" name="Textfeld 18">
            <a:extLst>
              <a:ext uri="{FF2B5EF4-FFF2-40B4-BE49-F238E27FC236}">
                <a16:creationId xmlns:a16="http://schemas.microsoft.com/office/drawing/2014/main" id="{8EFE1D82-3406-C3C3-9724-8EAC3BD622C5}"/>
              </a:ext>
            </a:extLst>
          </p:cNvPr>
          <p:cNvSpPr txBox="1"/>
          <p:nvPr/>
        </p:nvSpPr>
        <p:spPr>
          <a:xfrm>
            <a:off x="507073" y="6709469"/>
            <a:ext cx="6983100" cy="374461"/>
          </a:xfrm>
          <a:prstGeom prst="rect">
            <a:avLst/>
          </a:prstGeom>
          <a:noFill/>
        </p:spPr>
        <p:txBody>
          <a:bodyPr wrap="square">
            <a:spAutoFit/>
          </a:bodyPr>
          <a:lstStyle/>
          <a:p>
            <a:pPr marL="12065" marR="5080">
              <a:lnSpc>
                <a:spcPts val="1050"/>
              </a:lnSpc>
              <a:spcBef>
                <a:spcPts val="254"/>
              </a:spcBef>
            </a:pPr>
            <a:r>
              <a:rPr lang="de-DE" sz="1000" spc="-30" dirty="0">
                <a:cs typeface="Verdana"/>
              </a:rPr>
              <a:t>Source:</a:t>
            </a:r>
            <a:r>
              <a:rPr lang="de-DE" sz="1000" spc="-80" dirty="0">
                <a:cs typeface="Verdana"/>
              </a:rPr>
              <a:t> </a:t>
            </a:r>
            <a:r>
              <a:rPr lang="de-DE" sz="1000" spc="-15" dirty="0">
                <a:cs typeface="Verdana"/>
              </a:rPr>
              <a:t>Tanja</a:t>
            </a:r>
            <a:r>
              <a:rPr lang="de-DE" sz="1000" spc="-80" dirty="0">
                <a:cs typeface="Verdana"/>
              </a:rPr>
              <a:t> </a:t>
            </a:r>
            <a:r>
              <a:rPr lang="de-DE" sz="1000" spc="-5" dirty="0">
                <a:cs typeface="Verdana"/>
              </a:rPr>
              <a:t>Berg,</a:t>
            </a:r>
            <a:r>
              <a:rPr lang="de-DE" sz="1000" spc="-80" dirty="0">
                <a:cs typeface="Verdana"/>
              </a:rPr>
              <a:t> </a:t>
            </a:r>
            <a:r>
              <a:rPr lang="de-DE" sz="1000" spc="20" dirty="0">
                <a:cs typeface="Verdana"/>
              </a:rPr>
              <a:t>Oktober</a:t>
            </a:r>
            <a:r>
              <a:rPr lang="de-DE" sz="1000" spc="-80" dirty="0">
                <a:cs typeface="Verdana"/>
              </a:rPr>
              <a:t> </a:t>
            </a:r>
            <a:r>
              <a:rPr lang="de-DE" sz="1000" spc="-100" dirty="0">
                <a:cs typeface="Verdana"/>
              </a:rPr>
              <a:t>2017,</a:t>
            </a:r>
            <a:r>
              <a:rPr lang="de-DE" sz="1000" spc="-80" dirty="0">
                <a:cs typeface="Verdana"/>
              </a:rPr>
              <a:t> </a:t>
            </a:r>
            <a:r>
              <a:rPr lang="de-DE" sz="1000" spc="20" dirty="0">
                <a:cs typeface="Verdana"/>
              </a:rPr>
              <a:t>Praxishandreichung</a:t>
            </a:r>
            <a:r>
              <a:rPr lang="de-DE" sz="1000" spc="-80" dirty="0">
                <a:cs typeface="Verdana"/>
              </a:rPr>
              <a:t> </a:t>
            </a:r>
            <a:r>
              <a:rPr lang="de-DE" sz="1000" spc="-114" dirty="0">
                <a:cs typeface="Verdana"/>
              </a:rPr>
              <a:t>II</a:t>
            </a:r>
            <a:r>
              <a:rPr lang="de-DE" sz="1000" spc="-80" dirty="0">
                <a:cs typeface="Verdana"/>
              </a:rPr>
              <a:t> </a:t>
            </a:r>
            <a:r>
              <a:rPr lang="de-DE" sz="1000" spc="30" dirty="0">
                <a:cs typeface="Verdana"/>
              </a:rPr>
              <a:t>Was</a:t>
            </a:r>
            <a:r>
              <a:rPr lang="de-DE" sz="1000" spc="-75" dirty="0">
                <a:cs typeface="Verdana"/>
              </a:rPr>
              <a:t> </a:t>
            </a:r>
            <a:r>
              <a:rPr lang="de-DE" sz="1000" spc="20" dirty="0">
                <a:cs typeface="Verdana"/>
              </a:rPr>
              <a:t>heißt</a:t>
            </a:r>
            <a:r>
              <a:rPr lang="de-DE" sz="1000" spc="-80" dirty="0">
                <a:cs typeface="Verdana"/>
              </a:rPr>
              <a:t> </a:t>
            </a:r>
            <a:r>
              <a:rPr lang="de-DE" sz="1000" dirty="0">
                <a:cs typeface="Verdana"/>
              </a:rPr>
              <a:t>»gesellschaftliche</a:t>
            </a:r>
            <a:r>
              <a:rPr lang="de-DE" sz="1000" spc="-80" dirty="0">
                <a:cs typeface="Verdana"/>
              </a:rPr>
              <a:t> </a:t>
            </a:r>
            <a:r>
              <a:rPr lang="de-DE" sz="1000" spc="-10" dirty="0">
                <a:cs typeface="Verdana"/>
              </a:rPr>
              <a:t>Teilhabe«</a:t>
            </a:r>
            <a:r>
              <a:rPr lang="de-DE" sz="1000" spc="-80" dirty="0">
                <a:cs typeface="Verdana"/>
              </a:rPr>
              <a:t> </a:t>
            </a:r>
            <a:r>
              <a:rPr lang="de-DE" sz="1000" spc="45" dirty="0">
                <a:cs typeface="Verdana"/>
              </a:rPr>
              <a:t>und</a:t>
            </a:r>
            <a:r>
              <a:rPr lang="de-DE" sz="1000" spc="-80" dirty="0">
                <a:cs typeface="Verdana"/>
              </a:rPr>
              <a:t> </a:t>
            </a:r>
            <a:r>
              <a:rPr lang="de-DE" sz="1000" spc="15" dirty="0">
                <a:cs typeface="Verdana"/>
              </a:rPr>
              <a:t>was </a:t>
            </a:r>
            <a:r>
              <a:rPr lang="de-DE" sz="1000" spc="20" dirty="0">
                <a:cs typeface="Verdana"/>
              </a:rPr>
              <a:t> heißt </a:t>
            </a:r>
            <a:r>
              <a:rPr lang="de-DE" sz="1000" spc="-5" dirty="0">
                <a:cs typeface="Verdana"/>
              </a:rPr>
              <a:t>»Partizipation«? </a:t>
            </a:r>
            <a:r>
              <a:rPr lang="de-DE" sz="1000" dirty="0">
                <a:cs typeface="Verdana"/>
              </a:rPr>
              <a:t>Ideen </a:t>
            </a:r>
            <a:r>
              <a:rPr lang="de-DE" sz="1000" spc="5" dirty="0">
                <a:cs typeface="Verdana"/>
              </a:rPr>
              <a:t>für </a:t>
            </a:r>
            <a:r>
              <a:rPr lang="de-DE" sz="1000" spc="15" dirty="0">
                <a:cs typeface="Verdana"/>
              </a:rPr>
              <a:t>eine </a:t>
            </a:r>
            <a:r>
              <a:rPr lang="de-DE" sz="1000" spc="10" dirty="0">
                <a:cs typeface="Verdana"/>
              </a:rPr>
              <a:t>praktische </a:t>
            </a:r>
            <a:r>
              <a:rPr lang="de-DE" sz="1000" spc="15" dirty="0">
                <a:cs typeface="Verdana"/>
              </a:rPr>
              <a:t>Auseinandersetzung </a:t>
            </a:r>
            <a:r>
              <a:rPr lang="de-DE" sz="1000" spc="30" dirty="0">
                <a:cs typeface="Verdana"/>
              </a:rPr>
              <a:t>mit </a:t>
            </a:r>
            <a:r>
              <a:rPr lang="de-DE" sz="1000" spc="15" dirty="0">
                <a:cs typeface="Verdana"/>
              </a:rPr>
              <a:t>Begriffen </a:t>
            </a:r>
            <a:r>
              <a:rPr lang="de-DE" sz="1000" spc="20" dirty="0">
                <a:cs typeface="Verdana"/>
              </a:rPr>
              <a:t>in </a:t>
            </a:r>
            <a:r>
              <a:rPr lang="de-DE" sz="1000" spc="15" dirty="0">
                <a:cs typeface="Verdana"/>
              </a:rPr>
              <a:t>der </a:t>
            </a:r>
            <a:r>
              <a:rPr lang="de-DE" sz="1000" spc="20" dirty="0">
                <a:cs typeface="Verdana"/>
              </a:rPr>
              <a:t> </a:t>
            </a:r>
            <a:r>
              <a:rPr lang="de-DE" sz="1000" spc="10" dirty="0" err="1">
                <a:cs typeface="Verdana"/>
              </a:rPr>
              <a:t>Geflüchtetenarbeit</a:t>
            </a:r>
            <a:endParaRPr lang="de-DE" sz="1000" dirty="0">
              <a:cs typeface="Verdana"/>
            </a:endParaRPr>
          </a:p>
        </p:txBody>
      </p:sp>
      <p:cxnSp>
        <p:nvCxnSpPr>
          <p:cNvPr id="6" name="Straight Connector 5">
            <a:extLst>
              <a:ext uri="{FF2B5EF4-FFF2-40B4-BE49-F238E27FC236}">
                <a16:creationId xmlns:a16="http://schemas.microsoft.com/office/drawing/2014/main" id="{5E884F05-C846-87C6-434C-416A1B380C2C}"/>
              </a:ext>
            </a:extLst>
          </p:cNvPr>
          <p:cNvCxnSpPr>
            <a:cxnSpLocks/>
          </p:cNvCxnSpPr>
          <p:nvPr/>
        </p:nvCxnSpPr>
        <p:spPr>
          <a:xfrm>
            <a:off x="258337"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18" name="Picture 17">
            <a:extLst>
              <a:ext uri="{FF2B5EF4-FFF2-40B4-BE49-F238E27FC236}">
                <a16:creationId xmlns:a16="http://schemas.microsoft.com/office/drawing/2014/main" id="{9F348CF7-F83C-9418-6495-71C953AB1CB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D29B6720-32AE-C349-B280-D46E36E6F93D}"/>
              </a:ext>
            </a:extLst>
          </p:cNvPr>
          <p:cNvCxnSpPr>
            <a:cxnSpLocks/>
          </p:cNvCxnSpPr>
          <p:nvPr/>
        </p:nvCxnSpPr>
        <p:spPr>
          <a:xfrm>
            <a:off x="9423388"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grpSp>
        <p:nvGrpSpPr>
          <p:cNvPr id="2" name="object 2"/>
          <p:cNvGrpSpPr/>
          <p:nvPr/>
        </p:nvGrpSpPr>
        <p:grpSpPr>
          <a:xfrm>
            <a:off x="203139" y="1604572"/>
            <a:ext cx="647065" cy="390525"/>
            <a:chOff x="203139" y="1604572"/>
            <a:chExt cx="647065" cy="390525"/>
          </a:xfrm>
        </p:grpSpPr>
        <p:sp>
          <p:nvSpPr>
            <p:cNvPr id="3" name="object 3"/>
            <p:cNvSpPr/>
            <p:nvPr/>
          </p:nvSpPr>
          <p:spPr>
            <a:xfrm>
              <a:off x="203136" y="1604580"/>
              <a:ext cx="647065" cy="324485"/>
            </a:xfrm>
            <a:custGeom>
              <a:avLst/>
              <a:gdLst/>
              <a:ahLst/>
              <a:cxnLst/>
              <a:rect l="l" t="t" r="r" b="b"/>
              <a:pathLst>
                <a:path w="647065" h="324485">
                  <a:moveTo>
                    <a:pt x="310921" y="289814"/>
                  </a:moveTo>
                  <a:lnTo>
                    <a:pt x="298627" y="242404"/>
                  </a:lnTo>
                  <a:lnTo>
                    <a:pt x="267347" y="209232"/>
                  </a:lnTo>
                  <a:lnTo>
                    <a:pt x="224637" y="187579"/>
                  </a:lnTo>
                  <a:lnTo>
                    <a:pt x="240639" y="171234"/>
                  </a:lnTo>
                  <a:lnTo>
                    <a:pt x="252818" y="151828"/>
                  </a:lnTo>
                  <a:lnTo>
                    <a:pt x="260565" y="129946"/>
                  </a:lnTo>
                  <a:lnTo>
                    <a:pt x="263283" y="106159"/>
                  </a:lnTo>
                  <a:lnTo>
                    <a:pt x="254800" y="64846"/>
                  </a:lnTo>
                  <a:lnTo>
                    <a:pt x="231698" y="31089"/>
                  </a:lnTo>
                  <a:lnTo>
                    <a:pt x="197421" y="8343"/>
                  </a:lnTo>
                  <a:lnTo>
                    <a:pt x="155448" y="0"/>
                  </a:lnTo>
                  <a:lnTo>
                    <a:pt x="113474" y="8343"/>
                  </a:lnTo>
                  <a:lnTo>
                    <a:pt x="79197" y="31089"/>
                  </a:lnTo>
                  <a:lnTo>
                    <a:pt x="56095" y="64846"/>
                  </a:lnTo>
                  <a:lnTo>
                    <a:pt x="47625" y="106159"/>
                  </a:lnTo>
                  <a:lnTo>
                    <a:pt x="50342" y="129946"/>
                  </a:lnTo>
                  <a:lnTo>
                    <a:pt x="58089" y="151828"/>
                  </a:lnTo>
                  <a:lnTo>
                    <a:pt x="70269" y="171234"/>
                  </a:lnTo>
                  <a:lnTo>
                    <a:pt x="86271" y="187579"/>
                  </a:lnTo>
                  <a:lnTo>
                    <a:pt x="74498" y="192036"/>
                  </a:lnTo>
                  <a:lnTo>
                    <a:pt x="25781" y="224739"/>
                  </a:lnTo>
                  <a:lnTo>
                    <a:pt x="3568" y="261835"/>
                  </a:lnTo>
                  <a:lnTo>
                    <a:pt x="0" y="289839"/>
                  </a:lnTo>
                  <a:lnTo>
                    <a:pt x="520" y="296481"/>
                  </a:lnTo>
                  <a:lnTo>
                    <a:pt x="35687" y="314820"/>
                  </a:lnTo>
                  <a:lnTo>
                    <a:pt x="112598" y="322922"/>
                  </a:lnTo>
                  <a:lnTo>
                    <a:pt x="155448" y="324002"/>
                  </a:lnTo>
                  <a:lnTo>
                    <a:pt x="198412" y="322910"/>
                  </a:lnTo>
                  <a:lnTo>
                    <a:pt x="238671" y="319773"/>
                  </a:lnTo>
                  <a:lnTo>
                    <a:pt x="308102" y="308152"/>
                  </a:lnTo>
                  <a:lnTo>
                    <a:pt x="310451" y="296430"/>
                  </a:lnTo>
                  <a:lnTo>
                    <a:pt x="310921" y="289814"/>
                  </a:lnTo>
                  <a:close/>
                </a:path>
                <a:path w="647065" h="324485">
                  <a:moveTo>
                    <a:pt x="647014" y="289814"/>
                  </a:moveTo>
                  <a:lnTo>
                    <a:pt x="634720" y="242404"/>
                  </a:lnTo>
                  <a:lnTo>
                    <a:pt x="603453" y="209232"/>
                  </a:lnTo>
                  <a:lnTo>
                    <a:pt x="560730" y="187579"/>
                  </a:lnTo>
                  <a:lnTo>
                    <a:pt x="576732" y="171234"/>
                  </a:lnTo>
                  <a:lnTo>
                    <a:pt x="588911" y="151828"/>
                  </a:lnTo>
                  <a:lnTo>
                    <a:pt x="596658" y="129946"/>
                  </a:lnTo>
                  <a:lnTo>
                    <a:pt x="599376" y="106159"/>
                  </a:lnTo>
                  <a:lnTo>
                    <a:pt x="590892" y="64846"/>
                  </a:lnTo>
                  <a:lnTo>
                    <a:pt x="567791" y="31089"/>
                  </a:lnTo>
                  <a:lnTo>
                    <a:pt x="533514" y="8343"/>
                  </a:lnTo>
                  <a:lnTo>
                    <a:pt x="491540" y="0"/>
                  </a:lnTo>
                  <a:lnTo>
                    <a:pt x="449567" y="8343"/>
                  </a:lnTo>
                  <a:lnTo>
                    <a:pt x="415290" y="31089"/>
                  </a:lnTo>
                  <a:lnTo>
                    <a:pt x="392188" y="64846"/>
                  </a:lnTo>
                  <a:lnTo>
                    <a:pt x="383717" y="106159"/>
                  </a:lnTo>
                  <a:lnTo>
                    <a:pt x="386435" y="129946"/>
                  </a:lnTo>
                  <a:lnTo>
                    <a:pt x="394182" y="151828"/>
                  </a:lnTo>
                  <a:lnTo>
                    <a:pt x="406361" y="171234"/>
                  </a:lnTo>
                  <a:lnTo>
                    <a:pt x="422363" y="187579"/>
                  </a:lnTo>
                  <a:lnTo>
                    <a:pt x="410591" y="192036"/>
                  </a:lnTo>
                  <a:lnTo>
                    <a:pt x="361873" y="224739"/>
                  </a:lnTo>
                  <a:lnTo>
                    <a:pt x="339661" y="261835"/>
                  </a:lnTo>
                  <a:lnTo>
                    <a:pt x="336092" y="289839"/>
                  </a:lnTo>
                  <a:lnTo>
                    <a:pt x="336613" y="296481"/>
                  </a:lnTo>
                  <a:lnTo>
                    <a:pt x="371779" y="314820"/>
                  </a:lnTo>
                  <a:lnTo>
                    <a:pt x="448691" y="322922"/>
                  </a:lnTo>
                  <a:lnTo>
                    <a:pt x="491540" y="324002"/>
                  </a:lnTo>
                  <a:lnTo>
                    <a:pt x="534504" y="322910"/>
                  </a:lnTo>
                  <a:lnTo>
                    <a:pt x="574763" y="319773"/>
                  </a:lnTo>
                  <a:lnTo>
                    <a:pt x="644194" y="308152"/>
                  </a:lnTo>
                  <a:lnTo>
                    <a:pt x="646544" y="296430"/>
                  </a:lnTo>
                  <a:lnTo>
                    <a:pt x="647014" y="289814"/>
                  </a:lnTo>
                  <a:close/>
                </a:path>
              </a:pathLst>
            </a:custGeom>
            <a:solidFill>
              <a:srgbClr val="287777"/>
            </a:solidFill>
          </p:spPr>
          <p:txBody>
            <a:bodyPr wrap="square" lIns="0" tIns="0" rIns="0" bIns="0" rtlCol="0"/>
            <a:lstStyle/>
            <a:p>
              <a:endParaRPr/>
            </a:p>
          </p:txBody>
        </p:sp>
        <p:sp>
          <p:nvSpPr>
            <p:cNvPr id="4" name="object 4"/>
            <p:cNvSpPr/>
            <p:nvPr/>
          </p:nvSpPr>
          <p:spPr>
            <a:xfrm>
              <a:off x="361386" y="1650333"/>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5" name="object 5"/>
          <p:cNvGrpSpPr/>
          <p:nvPr/>
        </p:nvGrpSpPr>
        <p:grpSpPr>
          <a:xfrm>
            <a:off x="229273" y="2094193"/>
            <a:ext cx="581660" cy="581660"/>
            <a:chOff x="229273" y="2094193"/>
            <a:chExt cx="581660" cy="581660"/>
          </a:xfrm>
        </p:grpSpPr>
        <p:sp>
          <p:nvSpPr>
            <p:cNvPr id="6" name="object 6"/>
            <p:cNvSpPr/>
            <p:nvPr/>
          </p:nvSpPr>
          <p:spPr>
            <a:xfrm>
              <a:off x="229273" y="2094193"/>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7" name="object 7"/>
            <p:cNvSpPr/>
            <p:nvPr/>
          </p:nvSpPr>
          <p:spPr>
            <a:xfrm>
              <a:off x="284505" y="2149425"/>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8" name="object 8"/>
            <p:cNvSpPr/>
            <p:nvPr/>
          </p:nvSpPr>
          <p:spPr>
            <a:xfrm>
              <a:off x="311155" y="2176075"/>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9" name="object 9"/>
            <p:cNvSpPr/>
            <p:nvPr/>
          </p:nvSpPr>
          <p:spPr>
            <a:xfrm>
              <a:off x="494190" y="2359110"/>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0" name="object 10"/>
          <p:cNvGrpSpPr/>
          <p:nvPr/>
        </p:nvGrpSpPr>
        <p:grpSpPr>
          <a:xfrm>
            <a:off x="202712" y="2823313"/>
            <a:ext cx="668020" cy="571500"/>
            <a:chOff x="202712" y="2823313"/>
            <a:chExt cx="668020" cy="571500"/>
          </a:xfrm>
        </p:grpSpPr>
        <p:sp>
          <p:nvSpPr>
            <p:cNvPr id="11" name="object 11"/>
            <p:cNvSpPr/>
            <p:nvPr/>
          </p:nvSpPr>
          <p:spPr>
            <a:xfrm>
              <a:off x="202712" y="2823313"/>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2" name="object 12"/>
            <p:cNvSpPr/>
            <p:nvPr/>
          </p:nvSpPr>
          <p:spPr>
            <a:xfrm>
              <a:off x="202704" y="2823323"/>
              <a:ext cx="574040" cy="571500"/>
            </a:xfrm>
            <a:custGeom>
              <a:avLst/>
              <a:gdLst/>
              <a:ahLst/>
              <a:cxnLst/>
              <a:rect l="l" t="t" r="r" b="b"/>
              <a:pathLst>
                <a:path w="574040" h="571500">
                  <a:moveTo>
                    <a:pt x="459117" y="285661"/>
                  </a:moveTo>
                  <a:lnTo>
                    <a:pt x="452970" y="240093"/>
                  </a:lnTo>
                  <a:lnTo>
                    <a:pt x="435622" y="199161"/>
                  </a:lnTo>
                  <a:lnTo>
                    <a:pt x="414070" y="171399"/>
                  </a:lnTo>
                  <a:lnTo>
                    <a:pt x="408698" y="164465"/>
                  </a:lnTo>
                  <a:lnTo>
                    <a:pt x="401739" y="159118"/>
                  </a:lnTo>
                  <a:lnTo>
                    <a:pt x="401739" y="285661"/>
                  </a:lnTo>
                  <a:lnTo>
                    <a:pt x="392696" y="330098"/>
                  </a:lnTo>
                  <a:lnTo>
                    <a:pt x="368071" y="366420"/>
                  </a:lnTo>
                  <a:lnTo>
                    <a:pt x="331584" y="390931"/>
                  </a:lnTo>
                  <a:lnTo>
                    <a:pt x="286956" y="399923"/>
                  </a:lnTo>
                  <a:lnTo>
                    <a:pt x="242316" y="390931"/>
                  </a:lnTo>
                  <a:lnTo>
                    <a:pt x="205828" y="366420"/>
                  </a:lnTo>
                  <a:lnTo>
                    <a:pt x="181203" y="330098"/>
                  </a:lnTo>
                  <a:lnTo>
                    <a:pt x="172173" y="285661"/>
                  </a:lnTo>
                  <a:lnTo>
                    <a:pt x="181203" y="241223"/>
                  </a:lnTo>
                  <a:lnTo>
                    <a:pt x="205828" y="204901"/>
                  </a:lnTo>
                  <a:lnTo>
                    <a:pt x="242316" y="180390"/>
                  </a:lnTo>
                  <a:lnTo>
                    <a:pt x="286956" y="171399"/>
                  </a:lnTo>
                  <a:lnTo>
                    <a:pt x="331584" y="180390"/>
                  </a:lnTo>
                  <a:lnTo>
                    <a:pt x="368071" y="204901"/>
                  </a:lnTo>
                  <a:lnTo>
                    <a:pt x="392696" y="241223"/>
                  </a:lnTo>
                  <a:lnTo>
                    <a:pt x="401739" y="285661"/>
                  </a:lnTo>
                  <a:lnTo>
                    <a:pt x="401739" y="159118"/>
                  </a:lnTo>
                  <a:lnTo>
                    <a:pt x="373849" y="137668"/>
                  </a:lnTo>
                  <a:lnTo>
                    <a:pt x="332727" y="120383"/>
                  </a:lnTo>
                  <a:lnTo>
                    <a:pt x="286956" y="114261"/>
                  </a:lnTo>
                  <a:lnTo>
                    <a:pt x="241185" y="120383"/>
                  </a:lnTo>
                  <a:lnTo>
                    <a:pt x="200063" y="137668"/>
                  </a:lnTo>
                  <a:lnTo>
                    <a:pt x="165214" y="164465"/>
                  </a:lnTo>
                  <a:lnTo>
                    <a:pt x="138290" y="199161"/>
                  </a:lnTo>
                  <a:lnTo>
                    <a:pt x="120929" y="240093"/>
                  </a:lnTo>
                  <a:lnTo>
                    <a:pt x="114782" y="285661"/>
                  </a:lnTo>
                  <a:lnTo>
                    <a:pt x="120929" y="331228"/>
                  </a:lnTo>
                  <a:lnTo>
                    <a:pt x="138290" y="372173"/>
                  </a:lnTo>
                  <a:lnTo>
                    <a:pt x="165214" y="406857"/>
                  </a:lnTo>
                  <a:lnTo>
                    <a:pt x="200063" y="433666"/>
                  </a:lnTo>
                  <a:lnTo>
                    <a:pt x="241185" y="450938"/>
                  </a:lnTo>
                  <a:lnTo>
                    <a:pt x="286956" y="457060"/>
                  </a:lnTo>
                  <a:lnTo>
                    <a:pt x="332727" y="450938"/>
                  </a:lnTo>
                  <a:lnTo>
                    <a:pt x="373849" y="433666"/>
                  </a:lnTo>
                  <a:lnTo>
                    <a:pt x="408698" y="406857"/>
                  </a:lnTo>
                  <a:lnTo>
                    <a:pt x="414070" y="399923"/>
                  </a:lnTo>
                  <a:lnTo>
                    <a:pt x="435622" y="372173"/>
                  </a:lnTo>
                  <a:lnTo>
                    <a:pt x="452970" y="331228"/>
                  </a:lnTo>
                  <a:lnTo>
                    <a:pt x="459117" y="285661"/>
                  </a:lnTo>
                  <a:close/>
                </a:path>
                <a:path w="574040" h="571500">
                  <a:moveTo>
                    <a:pt x="573900" y="285661"/>
                  </a:moveTo>
                  <a:lnTo>
                    <a:pt x="570153" y="239318"/>
                  </a:lnTo>
                  <a:lnTo>
                    <a:pt x="559282" y="195364"/>
                  </a:lnTo>
                  <a:lnTo>
                    <a:pt x="541883" y="154381"/>
                  </a:lnTo>
                  <a:lnTo>
                    <a:pt x="518541" y="116954"/>
                  </a:lnTo>
                  <a:lnTo>
                    <a:pt x="516509" y="114604"/>
                  </a:lnTo>
                  <a:lnTo>
                    <a:pt x="516509" y="285661"/>
                  </a:lnTo>
                  <a:lnTo>
                    <a:pt x="511848" y="331660"/>
                  </a:lnTo>
                  <a:lnTo>
                    <a:pt x="498449" y="374523"/>
                  </a:lnTo>
                  <a:lnTo>
                    <a:pt x="477253" y="413346"/>
                  </a:lnTo>
                  <a:lnTo>
                    <a:pt x="449199" y="447179"/>
                  </a:lnTo>
                  <a:lnTo>
                    <a:pt x="415213" y="475107"/>
                  </a:lnTo>
                  <a:lnTo>
                    <a:pt x="376224" y="496201"/>
                  </a:lnTo>
                  <a:lnTo>
                    <a:pt x="333159" y="509549"/>
                  </a:lnTo>
                  <a:lnTo>
                    <a:pt x="286956" y="514197"/>
                  </a:lnTo>
                  <a:lnTo>
                    <a:pt x="240753" y="509549"/>
                  </a:lnTo>
                  <a:lnTo>
                    <a:pt x="197688" y="496201"/>
                  </a:lnTo>
                  <a:lnTo>
                    <a:pt x="158686" y="475107"/>
                  </a:lnTo>
                  <a:lnTo>
                    <a:pt x="124701" y="447179"/>
                  </a:lnTo>
                  <a:lnTo>
                    <a:pt x="96647" y="413346"/>
                  </a:lnTo>
                  <a:lnTo>
                    <a:pt x="75450" y="374523"/>
                  </a:lnTo>
                  <a:lnTo>
                    <a:pt x="62064" y="331660"/>
                  </a:lnTo>
                  <a:lnTo>
                    <a:pt x="57391" y="285661"/>
                  </a:lnTo>
                  <a:lnTo>
                    <a:pt x="62064" y="239661"/>
                  </a:lnTo>
                  <a:lnTo>
                    <a:pt x="75450" y="196799"/>
                  </a:lnTo>
                  <a:lnTo>
                    <a:pt x="96647" y="157975"/>
                  </a:lnTo>
                  <a:lnTo>
                    <a:pt x="124701" y="124142"/>
                  </a:lnTo>
                  <a:lnTo>
                    <a:pt x="158686" y="96215"/>
                  </a:lnTo>
                  <a:lnTo>
                    <a:pt x="197688" y="75120"/>
                  </a:lnTo>
                  <a:lnTo>
                    <a:pt x="240753" y="61785"/>
                  </a:lnTo>
                  <a:lnTo>
                    <a:pt x="286956" y="57124"/>
                  </a:lnTo>
                  <a:lnTo>
                    <a:pt x="333159" y="61785"/>
                  </a:lnTo>
                  <a:lnTo>
                    <a:pt x="376224" y="75120"/>
                  </a:lnTo>
                  <a:lnTo>
                    <a:pt x="415213" y="96215"/>
                  </a:lnTo>
                  <a:lnTo>
                    <a:pt x="449199" y="124142"/>
                  </a:lnTo>
                  <a:lnTo>
                    <a:pt x="477253" y="157975"/>
                  </a:lnTo>
                  <a:lnTo>
                    <a:pt x="498449" y="196799"/>
                  </a:lnTo>
                  <a:lnTo>
                    <a:pt x="511848" y="239661"/>
                  </a:lnTo>
                  <a:lnTo>
                    <a:pt x="516509" y="285661"/>
                  </a:lnTo>
                  <a:lnTo>
                    <a:pt x="516509" y="114604"/>
                  </a:lnTo>
                  <a:lnTo>
                    <a:pt x="489864" y="83667"/>
                  </a:lnTo>
                  <a:lnTo>
                    <a:pt x="458787" y="57124"/>
                  </a:lnTo>
                  <a:lnTo>
                    <a:pt x="456425" y="55105"/>
                  </a:lnTo>
                  <a:lnTo>
                    <a:pt x="418833" y="31877"/>
                  </a:lnTo>
                  <a:lnTo>
                    <a:pt x="377659" y="14554"/>
                  </a:lnTo>
                  <a:lnTo>
                    <a:pt x="333502" y="3733"/>
                  </a:lnTo>
                  <a:lnTo>
                    <a:pt x="286956" y="0"/>
                  </a:lnTo>
                  <a:lnTo>
                    <a:pt x="240411" y="3733"/>
                  </a:lnTo>
                  <a:lnTo>
                    <a:pt x="196253" y="14554"/>
                  </a:lnTo>
                  <a:lnTo>
                    <a:pt x="155079" y="31877"/>
                  </a:lnTo>
                  <a:lnTo>
                    <a:pt x="117487" y="55105"/>
                  </a:lnTo>
                  <a:lnTo>
                    <a:pt x="84048" y="83667"/>
                  </a:lnTo>
                  <a:lnTo>
                    <a:pt x="55372" y="116954"/>
                  </a:lnTo>
                  <a:lnTo>
                    <a:pt x="32029" y="154381"/>
                  </a:lnTo>
                  <a:lnTo>
                    <a:pt x="14630" y="195364"/>
                  </a:lnTo>
                  <a:lnTo>
                    <a:pt x="3759" y="239318"/>
                  </a:lnTo>
                  <a:lnTo>
                    <a:pt x="0" y="285661"/>
                  </a:lnTo>
                  <a:lnTo>
                    <a:pt x="3759" y="332003"/>
                  </a:lnTo>
                  <a:lnTo>
                    <a:pt x="14630" y="375958"/>
                  </a:lnTo>
                  <a:lnTo>
                    <a:pt x="32029" y="416941"/>
                  </a:lnTo>
                  <a:lnTo>
                    <a:pt x="55372" y="454380"/>
                  </a:lnTo>
                  <a:lnTo>
                    <a:pt x="84048" y="487667"/>
                  </a:lnTo>
                  <a:lnTo>
                    <a:pt x="117487" y="516216"/>
                  </a:lnTo>
                  <a:lnTo>
                    <a:pt x="155079" y="539445"/>
                  </a:lnTo>
                  <a:lnTo>
                    <a:pt x="196253" y="556768"/>
                  </a:lnTo>
                  <a:lnTo>
                    <a:pt x="240411" y="567588"/>
                  </a:lnTo>
                  <a:lnTo>
                    <a:pt x="286956" y="571334"/>
                  </a:lnTo>
                  <a:lnTo>
                    <a:pt x="333502" y="567588"/>
                  </a:lnTo>
                  <a:lnTo>
                    <a:pt x="377659" y="556768"/>
                  </a:lnTo>
                  <a:lnTo>
                    <a:pt x="418833" y="539445"/>
                  </a:lnTo>
                  <a:lnTo>
                    <a:pt x="456425" y="516216"/>
                  </a:lnTo>
                  <a:lnTo>
                    <a:pt x="458787" y="514197"/>
                  </a:lnTo>
                  <a:lnTo>
                    <a:pt x="489864" y="487667"/>
                  </a:lnTo>
                  <a:lnTo>
                    <a:pt x="518541" y="454380"/>
                  </a:lnTo>
                  <a:lnTo>
                    <a:pt x="541883" y="416941"/>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3" name="object 13"/>
            <p:cNvPicPr/>
            <p:nvPr/>
          </p:nvPicPr>
          <p:blipFill>
            <a:blip r:embed="rId2" cstate="print"/>
            <a:stretch>
              <a:fillRect/>
            </a:stretch>
          </p:blipFill>
          <p:spPr>
            <a:xfrm>
              <a:off x="432272" y="3051849"/>
              <a:ext cx="114778" cy="114266"/>
            </a:xfrm>
            <a:prstGeom prst="rect">
              <a:avLst/>
            </a:prstGeom>
          </p:spPr>
        </p:pic>
        <p:pic>
          <p:nvPicPr>
            <p:cNvPr id="14" name="object 14"/>
            <p:cNvPicPr/>
            <p:nvPr/>
          </p:nvPicPr>
          <p:blipFill>
            <a:blip r:embed="rId3" cstate="print"/>
            <a:stretch>
              <a:fillRect/>
            </a:stretch>
          </p:blipFill>
          <p:spPr>
            <a:xfrm>
              <a:off x="660217" y="2855281"/>
              <a:ext cx="209922" cy="176382"/>
            </a:xfrm>
            <a:prstGeom prst="rect">
              <a:avLst/>
            </a:prstGeom>
          </p:spPr>
        </p:pic>
        <p:sp>
          <p:nvSpPr>
            <p:cNvPr id="15" name="object 15"/>
            <p:cNvSpPr/>
            <p:nvPr/>
          </p:nvSpPr>
          <p:spPr>
            <a:xfrm>
              <a:off x="476551" y="2910034"/>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16" name="object 16"/>
          <p:cNvSpPr/>
          <p:nvPr/>
        </p:nvSpPr>
        <p:spPr>
          <a:xfrm>
            <a:off x="270319" y="3567442"/>
            <a:ext cx="494030" cy="714375"/>
          </a:xfrm>
          <a:custGeom>
            <a:avLst/>
            <a:gdLst/>
            <a:ahLst/>
            <a:cxnLst/>
            <a:rect l="l" t="t" r="r" b="b"/>
            <a:pathLst>
              <a:path w="494030" h="714375">
                <a:moveTo>
                  <a:pt x="258572" y="74193"/>
                </a:moveTo>
                <a:lnTo>
                  <a:pt x="235089" y="74193"/>
                </a:lnTo>
                <a:lnTo>
                  <a:pt x="235089" y="97878"/>
                </a:lnTo>
                <a:lnTo>
                  <a:pt x="258572" y="97878"/>
                </a:lnTo>
                <a:lnTo>
                  <a:pt x="258572" y="74193"/>
                </a:lnTo>
                <a:close/>
              </a:path>
              <a:path w="494030" h="714375">
                <a:moveTo>
                  <a:pt x="493661" y="297383"/>
                </a:moveTo>
                <a:lnTo>
                  <a:pt x="492607" y="293954"/>
                </a:lnTo>
                <a:lnTo>
                  <a:pt x="490359" y="291465"/>
                </a:lnTo>
                <a:lnTo>
                  <a:pt x="488111" y="288874"/>
                </a:lnTo>
                <a:lnTo>
                  <a:pt x="484949" y="287439"/>
                </a:lnTo>
                <a:lnTo>
                  <a:pt x="468312" y="287439"/>
                </a:lnTo>
                <a:lnTo>
                  <a:pt x="468312" y="311124"/>
                </a:lnTo>
                <a:lnTo>
                  <a:pt x="459498" y="382206"/>
                </a:lnTo>
                <a:lnTo>
                  <a:pt x="433781" y="382206"/>
                </a:lnTo>
                <a:lnTo>
                  <a:pt x="433781" y="405904"/>
                </a:lnTo>
                <a:lnTo>
                  <a:pt x="400685" y="690232"/>
                </a:lnTo>
                <a:lnTo>
                  <a:pt x="92976" y="690232"/>
                </a:lnTo>
                <a:lnTo>
                  <a:pt x="59880" y="405904"/>
                </a:lnTo>
                <a:lnTo>
                  <a:pt x="433781" y="405904"/>
                </a:lnTo>
                <a:lnTo>
                  <a:pt x="433781" y="382206"/>
                </a:lnTo>
                <a:lnTo>
                  <a:pt x="34150" y="382206"/>
                </a:lnTo>
                <a:lnTo>
                  <a:pt x="25349" y="311124"/>
                </a:lnTo>
                <a:lnTo>
                  <a:pt x="468312" y="311124"/>
                </a:lnTo>
                <a:lnTo>
                  <a:pt x="468312" y="287439"/>
                </a:lnTo>
                <a:lnTo>
                  <a:pt x="441629" y="287439"/>
                </a:lnTo>
                <a:lnTo>
                  <a:pt x="468858" y="131152"/>
                </a:lnTo>
                <a:lnTo>
                  <a:pt x="469455" y="127723"/>
                </a:lnTo>
                <a:lnTo>
                  <a:pt x="469823" y="126199"/>
                </a:lnTo>
                <a:lnTo>
                  <a:pt x="469684" y="124536"/>
                </a:lnTo>
                <a:lnTo>
                  <a:pt x="469392" y="123012"/>
                </a:lnTo>
                <a:lnTo>
                  <a:pt x="466432" y="110934"/>
                </a:lnTo>
                <a:lnTo>
                  <a:pt x="458647" y="79273"/>
                </a:lnTo>
                <a:lnTo>
                  <a:pt x="454050" y="60579"/>
                </a:lnTo>
                <a:lnTo>
                  <a:pt x="449300" y="41236"/>
                </a:lnTo>
                <a:lnTo>
                  <a:pt x="444373" y="21209"/>
                </a:lnTo>
                <a:lnTo>
                  <a:pt x="444373" y="135318"/>
                </a:lnTo>
                <a:lnTo>
                  <a:pt x="417830" y="287439"/>
                </a:lnTo>
                <a:lnTo>
                  <a:pt x="393992" y="287439"/>
                </a:lnTo>
                <a:lnTo>
                  <a:pt x="421220" y="131152"/>
                </a:lnTo>
                <a:lnTo>
                  <a:pt x="444373" y="135318"/>
                </a:lnTo>
                <a:lnTo>
                  <a:pt x="444373" y="21209"/>
                </a:lnTo>
                <a:lnTo>
                  <a:pt x="442264" y="12623"/>
                </a:lnTo>
                <a:lnTo>
                  <a:pt x="442264" y="110934"/>
                </a:lnTo>
                <a:lnTo>
                  <a:pt x="398119" y="102997"/>
                </a:lnTo>
                <a:lnTo>
                  <a:pt x="398119" y="127127"/>
                </a:lnTo>
                <a:lnTo>
                  <a:pt x="370205" y="287439"/>
                </a:lnTo>
                <a:lnTo>
                  <a:pt x="346354" y="287439"/>
                </a:lnTo>
                <a:lnTo>
                  <a:pt x="352806" y="250596"/>
                </a:lnTo>
                <a:lnTo>
                  <a:pt x="375107" y="123012"/>
                </a:lnTo>
                <a:lnTo>
                  <a:pt x="398119" y="127127"/>
                </a:lnTo>
                <a:lnTo>
                  <a:pt x="398119" y="102997"/>
                </a:lnTo>
                <a:lnTo>
                  <a:pt x="385419" y="100698"/>
                </a:lnTo>
                <a:lnTo>
                  <a:pt x="399770" y="79273"/>
                </a:lnTo>
                <a:lnTo>
                  <a:pt x="436029" y="85661"/>
                </a:lnTo>
                <a:lnTo>
                  <a:pt x="442264" y="110934"/>
                </a:lnTo>
                <a:lnTo>
                  <a:pt x="442264" y="12623"/>
                </a:lnTo>
                <a:lnTo>
                  <a:pt x="441528" y="9626"/>
                </a:lnTo>
                <a:lnTo>
                  <a:pt x="440474" y="5092"/>
                </a:lnTo>
                <a:lnTo>
                  <a:pt x="436714" y="1574"/>
                </a:lnTo>
                <a:lnTo>
                  <a:pt x="432130" y="838"/>
                </a:lnTo>
                <a:lnTo>
                  <a:pt x="429895" y="419"/>
                </a:lnTo>
                <a:lnTo>
                  <a:pt x="429895" y="60579"/>
                </a:lnTo>
                <a:lnTo>
                  <a:pt x="414070" y="57708"/>
                </a:lnTo>
                <a:lnTo>
                  <a:pt x="425119" y="41236"/>
                </a:lnTo>
                <a:lnTo>
                  <a:pt x="429895" y="60579"/>
                </a:lnTo>
                <a:lnTo>
                  <a:pt x="429895" y="419"/>
                </a:lnTo>
                <a:lnTo>
                  <a:pt x="355854" y="102603"/>
                </a:lnTo>
                <a:lnTo>
                  <a:pt x="354101" y="107226"/>
                </a:lnTo>
                <a:lnTo>
                  <a:pt x="328980" y="250596"/>
                </a:lnTo>
                <a:lnTo>
                  <a:pt x="328980" y="192659"/>
                </a:lnTo>
                <a:lnTo>
                  <a:pt x="328980" y="168960"/>
                </a:lnTo>
                <a:lnTo>
                  <a:pt x="328980" y="145275"/>
                </a:lnTo>
                <a:lnTo>
                  <a:pt x="328980" y="126898"/>
                </a:lnTo>
                <a:lnTo>
                  <a:pt x="323710" y="121577"/>
                </a:lnTo>
                <a:lnTo>
                  <a:pt x="305511" y="121577"/>
                </a:lnTo>
                <a:lnTo>
                  <a:pt x="305511" y="145275"/>
                </a:lnTo>
                <a:lnTo>
                  <a:pt x="305511" y="168960"/>
                </a:lnTo>
                <a:lnTo>
                  <a:pt x="305511" y="192659"/>
                </a:lnTo>
                <a:lnTo>
                  <a:pt x="305511" y="287439"/>
                </a:lnTo>
                <a:lnTo>
                  <a:pt x="282041" y="287439"/>
                </a:lnTo>
                <a:lnTo>
                  <a:pt x="282041" y="192659"/>
                </a:lnTo>
                <a:lnTo>
                  <a:pt x="305511" y="192659"/>
                </a:lnTo>
                <a:lnTo>
                  <a:pt x="305511" y="168960"/>
                </a:lnTo>
                <a:lnTo>
                  <a:pt x="258572" y="168960"/>
                </a:lnTo>
                <a:lnTo>
                  <a:pt x="258572" y="192659"/>
                </a:lnTo>
                <a:lnTo>
                  <a:pt x="258572" y="287439"/>
                </a:lnTo>
                <a:lnTo>
                  <a:pt x="235089" y="287439"/>
                </a:lnTo>
                <a:lnTo>
                  <a:pt x="235089" y="192659"/>
                </a:lnTo>
                <a:lnTo>
                  <a:pt x="258572" y="192659"/>
                </a:lnTo>
                <a:lnTo>
                  <a:pt x="258572" y="168960"/>
                </a:lnTo>
                <a:lnTo>
                  <a:pt x="211620" y="168960"/>
                </a:lnTo>
                <a:lnTo>
                  <a:pt x="211620" y="192659"/>
                </a:lnTo>
                <a:lnTo>
                  <a:pt x="211620" y="287439"/>
                </a:lnTo>
                <a:lnTo>
                  <a:pt x="188150" y="287439"/>
                </a:lnTo>
                <a:lnTo>
                  <a:pt x="188150" y="267766"/>
                </a:lnTo>
                <a:lnTo>
                  <a:pt x="188150" y="258419"/>
                </a:lnTo>
                <a:lnTo>
                  <a:pt x="188150" y="192659"/>
                </a:lnTo>
                <a:lnTo>
                  <a:pt x="211620" y="192659"/>
                </a:lnTo>
                <a:lnTo>
                  <a:pt x="211620" y="168960"/>
                </a:lnTo>
                <a:lnTo>
                  <a:pt x="188150" y="168960"/>
                </a:lnTo>
                <a:lnTo>
                  <a:pt x="188150" y="145275"/>
                </a:lnTo>
                <a:lnTo>
                  <a:pt x="305511" y="145275"/>
                </a:lnTo>
                <a:lnTo>
                  <a:pt x="305511" y="121577"/>
                </a:lnTo>
                <a:lnTo>
                  <a:pt x="293408" y="121577"/>
                </a:lnTo>
                <a:lnTo>
                  <a:pt x="298475" y="113703"/>
                </a:lnTo>
                <a:lnTo>
                  <a:pt x="302285" y="105092"/>
                </a:lnTo>
                <a:lnTo>
                  <a:pt x="304673" y="95834"/>
                </a:lnTo>
                <a:lnTo>
                  <a:pt x="305511" y="86029"/>
                </a:lnTo>
                <a:lnTo>
                  <a:pt x="301942" y="65697"/>
                </a:lnTo>
                <a:lnTo>
                  <a:pt x="293281" y="50495"/>
                </a:lnTo>
                <a:lnTo>
                  <a:pt x="292074" y="48387"/>
                </a:lnTo>
                <a:lnTo>
                  <a:pt x="282041" y="39624"/>
                </a:lnTo>
                <a:lnTo>
                  <a:pt x="282041" y="86029"/>
                </a:lnTo>
                <a:lnTo>
                  <a:pt x="279260" y="99822"/>
                </a:lnTo>
                <a:lnTo>
                  <a:pt x="271703" y="111125"/>
                </a:lnTo>
                <a:lnTo>
                  <a:pt x="260515" y="118770"/>
                </a:lnTo>
                <a:lnTo>
                  <a:pt x="246824" y="121577"/>
                </a:lnTo>
                <a:lnTo>
                  <a:pt x="233146" y="118770"/>
                </a:lnTo>
                <a:lnTo>
                  <a:pt x="221957" y="111125"/>
                </a:lnTo>
                <a:lnTo>
                  <a:pt x="214401" y="99822"/>
                </a:lnTo>
                <a:lnTo>
                  <a:pt x="211620" y="86029"/>
                </a:lnTo>
                <a:lnTo>
                  <a:pt x="214401" y="72237"/>
                </a:lnTo>
                <a:lnTo>
                  <a:pt x="221957" y="60934"/>
                </a:lnTo>
                <a:lnTo>
                  <a:pt x="233146" y="53301"/>
                </a:lnTo>
                <a:lnTo>
                  <a:pt x="246824" y="50495"/>
                </a:lnTo>
                <a:lnTo>
                  <a:pt x="260515" y="53301"/>
                </a:lnTo>
                <a:lnTo>
                  <a:pt x="271703" y="60934"/>
                </a:lnTo>
                <a:lnTo>
                  <a:pt x="279260" y="72237"/>
                </a:lnTo>
                <a:lnTo>
                  <a:pt x="282041" y="86029"/>
                </a:lnTo>
                <a:lnTo>
                  <a:pt x="282041" y="39624"/>
                </a:lnTo>
                <a:lnTo>
                  <a:pt x="277202" y="35394"/>
                </a:lnTo>
                <a:lnTo>
                  <a:pt x="258572" y="28003"/>
                </a:lnTo>
                <a:lnTo>
                  <a:pt x="258572" y="3098"/>
                </a:lnTo>
                <a:lnTo>
                  <a:pt x="235089" y="3098"/>
                </a:lnTo>
                <a:lnTo>
                  <a:pt x="235089" y="28003"/>
                </a:lnTo>
                <a:lnTo>
                  <a:pt x="216458" y="35394"/>
                </a:lnTo>
                <a:lnTo>
                  <a:pt x="201587" y="48387"/>
                </a:lnTo>
                <a:lnTo>
                  <a:pt x="191719" y="65697"/>
                </a:lnTo>
                <a:lnTo>
                  <a:pt x="188150" y="86029"/>
                </a:lnTo>
                <a:lnTo>
                  <a:pt x="188988" y="95834"/>
                </a:lnTo>
                <a:lnTo>
                  <a:pt x="191376" y="105092"/>
                </a:lnTo>
                <a:lnTo>
                  <a:pt x="195186" y="113703"/>
                </a:lnTo>
                <a:lnTo>
                  <a:pt x="200253" y="121577"/>
                </a:lnTo>
                <a:lnTo>
                  <a:pt x="169951" y="121577"/>
                </a:lnTo>
                <a:lnTo>
                  <a:pt x="164680" y="126898"/>
                </a:lnTo>
                <a:lnTo>
                  <a:pt x="164680" y="258419"/>
                </a:lnTo>
                <a:lnTo>
                  <a:pt x="163525" y="251434"/>
                </a:lnTo>
                <a:lnTo>
                  <a:pt x="163398" y="250926"/>
                </a:lnTo>
                <a:lnTo>
                  <a:pt x="163169" y="250367"/>
                </a:lnTo>
                <a:lnTo>
                  <a:pt x="158038" y="221068"/>
                </a:lnTo>
                <a:lnTo>
                  <a:pt x="149872" y="174421"/>
                </a:lnTo>
                <a:lnTo>
                  <a:pt x="145923" y="151841"/>
                </a:lnTo>
                <a:lnTo>
                  <a:pt x="145923" y="287439"/>
                </a:lnTo>
                <a:lnTo>
                  <a:pt x="74320" y="287439"/>
                </a:lnTo>
                <a:lnTo>
                  <a:pt x="32270" y="46837"/>
                </a:lnTo>
                <a:lnTo>
                  <a:pt x="101638" y="34480"/>
                </a:lnTo>
                <a:lnTo>
                  <a:pt x="105765" y="57708"/>
                </a:lnTo>
                <a:lnTo>
                  <a:pt x="59512" y="66001"/>
                </a:lnTo>
                <a:lnTo>
                  <a:pt x="63639" y="89369"/>
                </a:lnTo>
                <a:lnTo>
                  <a:pt x="109753" y="81076"/>
                </a:lnTo>
                <a:lnTo>
                  <a:pt x="113830" y="104406"/>
                </a:lnTo>
                <a:lnTo>
                  <a:pt x="90728" y="108521"/>
                </a:lnTo>
                <a:lnTo>
                  <a:pt x="94856" y="131889"/>
                </a:lnTo>
                <a:lnTo>
                  <a:pt x="117957" y="127723"/>
                </a:lnTo>
                <a:lnTo>
                  <a:pt x="121945" y="151053"/>
                </a:lnTo>
                <a:lnTo>
                  <a:pt x="98983" y="155219"/>
                </a:lnTo>
                <a:lnTo>
                  <a:pt x="103060" y="178536"/>
                </a:lnTo>
                <a:lnTo>
                  <a:pt x="126072" y="174421"/>
                </a:lnTo>
                <a:lnTo>
                  <a:pt x="130149" y="197751"/>
                </a:lnTo>
                <a:lnTo>
                  <a:pt x="83947" y="206032"/>
                </a:lnTo>
                <a:lnTo>
                  <a:pt x="88023" y="229400"/>
                </a:lnTo>
                <a:lnTo>
                  <a:pt x="134277" y="221068"/>
                </a:lnTo>
                <a:lnTo>
                  <a:pt x="138264" y="244436"/>
                </a:lnTo>
                <a:lnTo>
                  <a:pt x="115252" y="248564"/>
                </a:lnTo>
                <a:lnTo>
                  <a:pt x="119380" y="271932"/>
                </a:lnTo>
                <a:lnTo>
                  <a:pt x="142494" y="267766"/>
                </a:lnTo>
                <a:lnTo>
                  <a:pt x="145923" y="287439"/>
                </a:lnTo>
                <a:lnTo>
                  <a:pt x="145923" y="151841"/>
                </a:lnTo>
                <a:lnTo>
                  <a:pt x="141706" y="127723"/>
                </a:lnTo>
                <a:lnTo>
                  <a:pt x="133540" y="81076"/>
                </a:lnTo>
                <a:lnTo>
                  <a:pt x="125387" y="34480"/>
                </a:lnTo>
                <a:lnTo>
                  <a:pt x="122631" y="18745"/>
                </a:lnTo>
                <a:lnTo>
                  <a:pt x="121627" y="12217"/>
                </a:lnTo>
                <a:lnTo>
                  <a:pt x="115481" y="7962"/>
                </a:lnTo>
                <a:lnTo>
                  <a:pt x="109156" y="9169"/>
                </a:lnTo>
                <a:lnTo>
                  <a:pt x="16687" y="25590"/>
                </a:lnTo>
                <a:lnTo>
                  <a:pt x="10223" y="26657"/>
                </a:lnTo>
                <a:lnTo>
                  <a:pt x="6007" y="32867"/>
                </a:lnTo>
                <a:lnTo>
                  <a:pt x="7200" y="39243"/>
                </a:lnTo>
                <a:lnTo>
                  <a:pt x="50482" y="287439"/>
                </a:lnTo>
                <a:lnTo>
                  <a:pt x="8712" y="287439"/>
                </a:lnTo>
                <a:lnTo>
                  <a:pt x="5549" y="288874"/>
                </a:lnTo>
                <a:lnTo>
                  <a:pt x="3302" y="291465"/>
                </a:lnTo>
                <a:lnTo>
                  <a:pt x="1054" y="293954"/>
                </a:lnTo>
                <a:lnTo>
                  <a:pt x="0" y="297383"/>
                </a:lnTo>
                <a:lnTo>
                  <a:pt x="508" y="300710"/>
                </a:lnTo>
                <a:lnTo>
                  <a:pt x="12242" y="395490"/>
                </a:lnTo>
                <a:lnTo>
                  <a:pt x="12928" y="401408"/>
                </a:lnTo>
                <a:lnTo>
                  <a:pt x="17970" y="405904"/>
                </a:lnTo>
                <a:lnTo>
                  <a:pt x="36169" y="405904"/>
                </a:lnTo>
                <a:lnTo>
                  <a:pt x="71615" y="709434"/>
                </a:lnTo>
                <a:lnTo>
                  <a:pt x="76517" y="713930"/>
                </a:lnTo>
                <a:lnTo>
                  <a:pt x="417144" y="713930"/>
                </a:lnTo>
                <a:lnTo>
                  <a:pt x="422046" y="709434"/>
                </a:lnTo>
                <a:lnTo>
                  <a:pt x="424294" y="690232"/>
                </a:lnTo>
                <a:lnTo>
                  <a:pt x="457492" y="405904"/>
                </a:lnTo>
                <a:lnTo>
                  <a:pt x="475691" y="405904"/>
                </a:lnTo>
                <a:lnTo>
                  <a:pt x="480733" y="401408"/>
                </a:lnTo>
                <a:lnTo>
                  <a:pt x="481418" y="395490"/>
                </a:lnTo>
                <a:lnTo>
                  <a:pt x="483069" y="382206"/>
                </a:lnTo>
                <a:lnTo>
                  <a:pt x="491871" y="311124"/>
                </a:lnTo>
                <a:lnTo>
                  <a:pt x="493153" y="300710"/>
                </a:lnTo>
                <a:lnTo>
                  <a:pt x="493661" y="297383"/>
                </a:lnTo>
                <a:close/>
              </a:path>
            </a:pathLst>
          </a:custGeom>
          <a:solidFill>
            <a:srgbClr val="0F0E0D"/>
          </a:solidFill>
        </p:spPr>
        <p:txBody>
          <a:bodyPr wrap="square" lIns="0" tIns="0" rIns="0" bIns="0" rtlCol="0"/>
          <a:lstStyle/>
          <a:p>
            <a:endParaRPr/>
          </a:p>
        </p:txBody>
      </p:sp>
      <p:sp>
        <p:nvSpPr>
          <p:cNvPr id="17" name="object 17"/>
          <p:cNvSpPr txBox="1">
            <a:spLocks noGrp="1"/>
          </p:cNvSpPr>
          <p:nvPr>
            <p:ph type="title"/>
          </p:nvPr>
        </p:nvSpPr>
        <p:spPr>
          <a:xfrm>
            <a:off x="202704" y="311698"/>
            <a:ext cx="5378450" cy="910506"/>
          </a:xfrm>
          <a:prstGeom prst="rect">
            <a:avLst/>
          </a:prstGeom>
        </p:spPr>
        <p:txBody>
          <a:bodyPr vert="horz" wrap="square" lIns="0" tIns="12700" rIns="0" bIns="0" rtlCol="0">
            <a:spAutoFit/>
          </a:bodyPr>
          <a:lstStyle/>
          <a:p>
            <a:pPr marL="12700">
              <a:lnSpc>
                <a:spcPts val="2265"/>
              </a:lnSpc>
              <a:spcBef>
                <a:spcPts val="100"/>
              </a:spcBef>
            </a:pPr>
            <a:r>
              <a:rPr sz="1900" spc="85" dirty="0">
                <a:latin typeface="+mn-lt"/>
              </a:rPr>
              <a:t>METHOD</a:t>
            </a:r>
            <a:r>
              <a:rPr sz="1900" spc="-70" dirty="0">
                <a:latin typeface="+mn-lt"/>
              </a:rPr>
              <a:t> </a:t>
            </a:r>
            <a:r>
              <a:rPr sz="1900" spc="-360" dirty="0">
                <a:latin typeface="+mn-lt"/>
              </a:rPr>
              <a:t>1:</a:t>
            </a:r>
            <a:endParaRPr sz="1900" dirty="0">
              <a:latin typeface="+mn-lt"/>
            </a:endParaRPr>
          </a:p>
          <a:p>
            <a:pPr marL="12700" marR="5080">
              <a:lnSpc>
                <a:spcPts val="2250"/>
              </a:lnSpc>
              <a:spcBef>
                <a:spcPts val="85"/>
              </a:spcBef>
            </a:pPr>
            <a:r>
              <a:rPr lang="de-DE" sz="1900" spc="5" dirty="0" err="1">
                <a:latin typeface="+mn-lt"/>
              </a:rPr>
              <a:t>Reflect</a:t>
            </a:r>
            <a:r>
              <a:rPr lang="de-DE" sz="1900" spc="5" dirty="0">
                <a:latin typeface="+mn-lt"/>
              </a:rPr>
              <a:t> on </a:t>
            </a:r>
            <a:r>
              <a:rPr lang="de-DE" sz="1900" spc="5" dirty="0" err="1">
                <a:latin typeface="+mn-lt"/>
              </a:rPr>
              <a:t>possibilities</a:t>
            </a:r>
            <a:r>
              <a:rPr lang="de-DE" sz="1900" spc="5" dirty="0">
                <a:latin typeface="+mn-lt"/>
              </a:rPr>
              <a:t>, </a:t>
            </a:r>
            <a:r>
              <a:rPr lang="de-DE" sz="1900" spc="5" dirty="0" err="1">
                <a:latin typeface="+mn-lt"/>
              </a:rPr>
              <a:t>google</a:t>
            </a:r>
            <a:r>
              <a:rPr lang="de-DE" sz="1900" spc="5" dirty="0">
                <a:latin typeface="+mn-lt"/>
              </a:rPr>
              <a:t> </a:t>
            </a:r>
            <a:r>
              <a:rPr lang="de-DE" sz="1900" spc="5" dirty="0" err="1">
                <a:latin typeface="+mn-lt"/>
              </a:rPr>
              <a:t>and</a:t>
            </a:r>
            <a:r>
              <a:rPr lang="de-DE" sz="1900" spc="5" dirty="0">
                <a:latin typeface="+mn-lt"/>
              </a:rPr>
              <a:t> </a:t>
            </a:r>
            <a:r>
              <a:rPr lang="de-DE" sz="1900" spc="5" dirty="0" err="1">
                <a:latin typeface="+mn-lt"/>
              </a:rPr>
              <a:t>develop</a:t>
            </a:r>
            <a:r>
              <a:rPr lang="de-DE" sz="1900" spc="5" dirty="0">
                <a:latin typeface="+mn-lt"/>
              </a:rPr>
              <a:t> a </a:t>
            </a:r>
            <a:r>
              <a:rPr lang="de-DE" sz="1900" spc="5" dirty="0" err="1">
                <a:latin typeface="+mn-lt"/>
              </a:rPr>
              <a:t>strategy</a:t>
            </a:r>
            <a:r>
              <a:rPr lang="de-DE" sz="1900" spc="5" dirty="0">
                <a:latin typeface="+mn-lt"/>
              </a:rPr>
              <a:t> </a:t>
            </a:r>
            <a:r>
              <a:rPr lang="de-DE" sz="1900" spc="5" dirty="0" err="1">
                <a:latin typeface="+mn-lt"/>
              </a:rPr>
              <a:t>for</a:t>
            </a:r>
            <a:r>
              <a:rPr lang="de-DE" sz="1900" spc="5" dirty="0">
                <a:latin typeface="+mn-lt"/>
              </a:rPr>
              <a:t> </a:t>
            </a:r>
            <a:r>
              <a:rPr lang="de-DE" sz="1900" spc="5" dirty="0" err="1">
                <a:latin typeface="+mn-lt"/>
              </a:rPr>
              <a:t>institutional</a:t>
            </a:r>
            <a:r>
              <a:rPr lang="de-DE" sz="1900" spc="5" dirty="0">
                <a:latin typeface="+mn-lt"/>
              </a:rPr>
              <a:t> </a:t>
            </a:r>
            <a:r>
              <a:rPr lang="de-DE" sz="1900" spc="5" dirty="0" err="1">
                <a:latin typeface="+mn-lt"/>
              </a:rPr>
              <a:t>fundraising</a:t>
            </a:r>
            <a:endParaRPr sz="1900" dirty="0">
              <a:latin typeface="+mn-lt"/>
            </a:endParaRPr>
          </a:p>
        </p:txBody>
      </p:sp>
      <p:sp>
        <p:nvSpPr>
          <p:cNvPr id="21" name="object 21"/>
          <p:cNvSpPr txBox="1"/>
          <p:nvPr/>
        </p:nvSpPr>
        <p:spPr>
          <a:xfrm>
            <a:off x="357997" y="1974818"/>
            <a:ext cx="9034218" cy="4150239"/>
          </a:xfrm>
          <a:prstGeom prst="rect">
            <a:avLst/>
          </a:prstGeom>
        </p:spPr>
        <p:txBody>
          <a:bodyPr vert="horz" wrap="square" lIns="0" tIns="12700" rIns="0" bIns="0" rtlCol="0">
            <a:spAutoFit/>
          </a:bodyPr>
          <a:lstStyle/>
          <a:p>
            <a:pPr marL="1256030">
              <a:lnSpc>
                <a:spcPct val="100000"/>
              </a:lnSpc>
              <a:spcBef>
                <a:spcPts val="100"/>
              </a:spcBef>
            </a:pPr>
            <a:r>
              <a:rPr lang="en-GB" sz="1200" spc="130" dirty="0">
                <a:cs typeface="Verdana"/>
              </a:rPr>
              <a:t>3-7</a:t>
            </a:r>
            <a:endParaRPr lang="en-GB" sz="1200" dirty="0">
              <a:cs typeface="Verdana"/>
            </a:endParaRPr>
          </a:p>
          <a:p>
            <a:pPr marL="1304290" marR="4839970" indent="-36195">
              <a:lnSpc>
                <a:spcPct val="253200"/>
              </a:lnSpc>
              <a:spcBef>
                <a:spcPts val="944"/>
              </a:spcBef>
            </a:pPr>
            <a:r>
              <a:rPr lang="en-GB" sz="1200" spc="-85" dirty="0">
                <a:cs typeface="Verdana"/>
              </a:rPr>
              <a:t>60-90 minutes</a:t>
            </a:r>
          </a:p>
          <a:p>
            <a:pPr>
              <a:lnSpc>
                <a:spcPct val="100000"/>
              </a:lnSpc>
              <a:spcBef>
                <a:spcPts val="40"/>
              </a:spcBef>
            </a:pPr>
            <a:endParaRPr lang="en-GB" sz="1200" dirty="0">
              <a:cs typeface="Verdana"/>
            </a:endParaRPr>
          </a:p>
          <a:p>
            <a:pPr marL="1355725" indent="-171450">
              <a:lnSpc>
                <a:spcPct val="100000"/>
              </a:lnSpc>
              <a:buFont typeface="Arial" panose="020B0604020202020204" pitchFamily="34" charset="0"/>
              <a:buChar char="•"/>
            </a:pPr>
            <a:endParaRPr lang="en-GB" sz="1200" spc="-40" dirty="0">
              <a:cs typeface="Verdana"/>
            </a:endParaRPr>
          </a:p>
          <a:p>
            <a:pPr marL="1355725" indent="-171450">
              <a:buFont typeface="Arial" panose="020B0604020202020204" pitchFamily="34" charset="0"/>
              <a:buChar char="•"/>
            </a:pPr>
            <a:r>
              <a:rPr lang="en-GB" sz="1200" spc="-40" dirty="0">
                <a:cs typeface="Verdana"/>
              </a:rPr>
              <a:t>Getting an overview of possibilities</a:t>
            </a:r>
          </a:p>
          <a:p>
            <a:pPr marL="1355725" indent="-171450">
              <a:buFont typeface="Arial" panose="020B0604020202020204" pitchFamily="34" charset="0"/>
              <a:buChar char="•"/>
            </a:pPr>
            <a:r>
              <a:rPr lang="en-GB" sz="1200" spc="-40" dirty="0">
                <a:cs typeface="Verdana"/>
              </a:rPr>
              <a:t>Learn to look what is interesting for us, what is too complicated, where are we eligible/not eligible</a:t>
            </a:r>
          </a:p>
          <a:p>
            <a:pPr marL="1355725" indent="-171450">
              <a:buFont typeface="Arial" panose="020B0604020202020204" pitchFamily="34" charset="0"/>
              <a:buChar char="•"/>
            </a:pPr>
            <a:r>
              <a:rPr lang="en-GB" sz="1200" spc="-40" dirty="0">
                <a:cs typeface="Verdana"/>
              </a:rPr>
              <a:t>A draft strategy for institutional fundraising in place</a:t>
            </a:r>
          </a:p>
          <a:p>
            <a:pPr marL="1184275"/>
            <a:endParaRPr lang="en-GB" sz="1000" spc="-40" dirty="0">
              <a:cs typeface="Verdana"/>
            </a:endParaRPr>
          </a:p>
          <a:p>
            <a:pPr marL="1184275">
              <a:lnSpc>
                <a:spcPct val="100000"/>
              </a:lnSpc>
            </a:pPr>
            <a:endParaRPr lang="en-GB" sz="1200" spc="-40" dirty="0">
              <a:cs typeface="Verdana"/>
            </a:endParaRPr>
          </a:p>
          <a:p>
            <a:pPr marL="1184275">
              <a:lnSpc>
                <a:spcPct val="100000"/>
              </a:lnSpc>
            </a:pPr>
            <a:r>
              <a:rPr lang="en-GB" sz="1200" spc="-40" dirty="0">
                <a:cs typeface="Verdana"/>
              </a:rPr>
              <a:t>One large sheet of paper (A1) and thick </a:t>
            </a:r>
            <a:r>
              <a:rPr lang="en-GB" sz="1200" spc="-40" dirty="0" err="1">
                <a:cs typeface="Verdana"/>
              </a:rPr>
              <a:t>eddings</a:t>
            </a:r>
            <a:r>
              <a:rPr lang="en-GB" sz="1200" spc="-40" dirty="0">
                <a:cs typeface="Verdana"/>
              </a:rPr>
              <a:t> for mind map, laptop/mobile phones with internet access to google possibilities</a:t>
            </a:r>
          </a:p>
          <a:p>
            <a:pPr marL="1184275">
              <a:lnSpc>
                <a:spcPct val="100000"/>
              </a:lnSpc>
            </a:pPr>
            <a:endParaRPr lang="en-GB" sz="1200" spc="-40" dirty="0">
              <a:cs typeface="Verdana"/>
            </a:endParaRPr>
          </a:p>
          <a:p>
            <a:pPr marL="1184275">
              <a:lnSpc>
                <a:spcPct val="100000"/>
              </a:lnSpc>
            </a:pPr>
            <a:endParaRPr lang="en-GB" sz="1200" spc="-40" dirty="0">
              <a:cs typeface="Verdana"/>
            </a:endParaRPr>
          </a:p>
          <a:p>
            <a:pPr>
              <a:lnSpc>
                <a:spcPct val="100000"/>
              </a:lnSpc>
              <a:spcBef>
                <a:spcPts val="45"/>
              </a:spcBef>
            </a:pPr>
            <a:endParaRPr lang="en-GB" sz="1400" dirty="0">
              <a:cs typeface="Verdana"/>
            </a:endParaRPr>
          </a:p>
          <a:p>
            <a:pPr marL="12700">
              <a:lnSpc>
                <a:spcPct val="100000"/>
              </a:lnSpc>
            </a:pPr>
            <a:r>
              <a:rPr lang="en-GB" sz="1500" b="1" spc="40" dirty="0">
                <a:cs typeface="Tahoma"/>
              </a:rPr>
              <a:t>Description</a:t>
            </a:r>
            <a:r>
              <a:rPr lang="en-GB" sz="1500" b="1" spc="-30" dirty="0">
                <a:cs typeface="Tahoma"/>
              </a:rPr>
              <a:t> </a:t>
            </a:r>
            <a:r>
              <a:rPr lang="en-GB" sz="1500" b="1" spc="25" dirty="0">
                <a:cs typeface="Tahoma"/>
              </a:rPr>
              <a:t>of</a:t>
            </a:r>
            <a:r>
              <a:rPr lang="en-GB" sz="1500" b="1" spc="-25" dirty="0">
                <a:cs typeface="Tahoma"/>
              </a:rPr>
              <a:t> </a:t>
            </a:r>
            <a:r>
              <a:rPr lang="en-GB" sz="1500" b="1" spc="50" dirty="0">
                <a:cs typeface="Tahoma"/>
              </a:rPr>
              <a:t>the</a:t>
            </a:r>
            <a:r>
              <a:rPr lang="en-GB" sz="1500" b="1" spc="-25" dirty="0">
                <a:cs typeface="Tahoma"/>
              </a:rPr>
              <a:t> </a:t>
            </a:r>
            <a:r>
              <a:rPr lang="en-GB" sz="1500" b="1" spc="35" dirty="0">
                <a:cs typeface="Tahoma"/>
              </a:rPr>
              <a:t>method:</a:t>
            </a:r>
            <a:endParaRPr lang="en-GB" sz="1500" b="1" dirty="0">
              <a:cs typeface="Tahoma"/>
            </a:endParaRPr>
          </a:p>
          <a:p>
            <a:pPr marL="12700">
              <a:lnSpc>
                <a:spcPct val="100000"/>
              </a:lnSpc>
            </a:pPr>
            <a:r>
              <a:rPr lang="en-GB" sz="1200" spc="10" dirty="0">
                <a:cs typeface="Verdana"/>
              </a:rPr>
              <a:t>First together in your group look at the handout of the presentation and start thinking what can be interesting for you/your organisation: Which level (district, municipality, regional, national, EU)? Where could you be eligible? How complicated is it? Define budget lines that are more interesting (e.g. Erasmus small scale partnerships quite easy, but smaller money) or less interesting (e.g. Horizon Europe only possible with research/university partner)</a:t>
            </a:r>
          </a:p>
          <a:p>
            <a:pPr marL="12700">
              <a:lnSpc>
                <a:spcPct val="100000"/>
              </a:lnSpc>
            </a:pPr>
            <a:r>
              <a:rPr lang="en-GB" sz="1200" spc="10" dirty="0">
                <a:cs typeface="Verdana"/>
              </a:rPr>
              <a:t>Secondly ask the trainer further questions, google and do further research in funding possibilities</a:t>
            </a:r>
          </a:p>
          <a:p>
            <a:pPr marL="12700">
              <a:lnSpc>
                <a:spcPct val="100000"/>
              </a:lnSpc>
            </a:pPr>
            <a:r>
              <a:rPr lang="en-GB" sz="1200" spc="10" dirty="0">
                <a:cs typeface="Verdana"/>
              </a:rPr>
              <a:t>Thirdly: Write down a first draft in bullet points of your institutional fundraising strategy (level, donors, budget lines) </a:t>
            </a:r>
            <a:endParaRPr lang="en-GB" sz="1200" dirty="0">
              <a:cs typeface="Verdana"/>
            </a:endParaRPr>
          </a:p>
        </p:txBody>
      </p:sp>
      <p:pic>
        <p:nvPicPr>
          <p:cNvPr id="18" name="Picture 17">
            <a:extLst>
              <a:ext uri="{FF2B5EF4-FFF2-40B4-BE49-F238E27FC236}">
                <a16:creationId xmlns:a16="http://schemas.microsoft.com/office/drawing/2014/main" id="{30B9D4FE-823A-CF89-AE90-63918AEC92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cxnSp>
        <p:nvCxnSpPr>
          <p:cNvPr id="19" name="Straight Connector 18">
            <a:extLst>
              <a:ext uri="{FF2B5EF4-FFF2-40B4-BE49-F238E27FC236}">
                <a16:creationId xmlns:a16="http://schemas.microsoft.com/office/drawing/2014/main" id="{799B70BC-EF41-1CB3-A6FA-25E53271AA28}"/>
              </a:ext>
            </a:extLst>
          </p:cNvPr>
          <p:cNvCxnSpPr>
            <a:cxnSpLocks/>
          </p:cNvCxnSpPr>
          <p:nvPr/>
        </p:nvCxnSpPr>
        <p:spPr>
          <a:xfrm>
            <a:off x="9296400" y="445917"/>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grpSp>
        <p:nvGrpSpPr>
          <p:cNvPr id="2" name="object 2"/>
          <p:cNvGrpSpPr/>
          <p:nvPr/>
        </p:nvGrpSpPr>
        <p:grpSpPr>
          <a:xfrm>
            <a:off x="202704" y="1927205"/>
            <a:ext cx="647065" cy="390525"/>
            <a:chOff x="203139" y="1982262"/>
            <a:chExt cx="647065" cy="390525"/>
          </a:xfrm>
        </p:grpSpPr>
        <p:sp>
          <p:nvSpPr>
            <p:cNvPr id="3" name="object 3"/>
            <p:cNvSpPr/>
            <p:nvPr/>
          </p:nvSpPr>
          <p:spPr>
            <a:xfrm>
              <a:off x="203136" y="1982266"/>
              <a:ext cx="647065" cy="324485"/>
            </a:xfrm>
            <a:custGeom>
              <a:avLst/>
              <a:gdLst/>
              <a:ahLst/>
              <a:cxnLst/>
              <a:rect l="l" t="t" r="r" b="b"/>
              <a:pathLst>
                <a:path w="647065" h="324485">
                  <a:moveTo>
                    <a:pt x="310921" y="289814"/>
                  </a:moveTo>
                  <a:lnTo>
                    <a:pt x="298627" y="242417"/>
                  </a:lnTo>
                  <a:lnTo>
                    <a:pt x="267347" y="209232"/>
                  </a:lnTo>
                  <a:lnTo>
                    <a:pt x="224637" y="187579"/>
                  </a:lnTo>
                  <a:lnTo>
                    <a:pt x="240639" y="171246"/>
                  </a:lnTo>
                  <a:lnTo>
                    <a:pt x="252818" y="151828"/>
                  </a:lnTo>
                  <a:lnTo>
                    <a:pt x="260565" y="129946"/>
                  </a:lnTo>
                  <a:lnTo>
                    <a:pt x="263283" y="106172"/>
                  </a:lnTo>
                  <a:lnTo>
                    <a:pt x="254800" y="64846"/>
                  </a:lnTo>
                  <a:lnTo>
                    <a:pt x="231698" y="31102"/>
                  </a:lnTo>
                  <a:lnTo>
                    <a:pt x="197421" y="8343"/>
                  </a:lnTo>
                  <a:lnTo>
                    <a:pt x="155448" y="0"/>
                  </a:lnTo>
                  <a:lnTo>
                    <a:pt x="113474" y="8343"/>
                  </a:lnTo>
                  <a:lnTo>
                    <a:pt x="79197" y="31102"/>
                  </a:lnTo>
                  <a:lnTo>
                    <a:pt x="56095" y="64846"/>
                  </a:lnTo>
                  <a:lnTo>
                    <a:pt x="47625" y="106172"/>
                  </a:lnTo>
                  <a:lnTo>
                    <a:pt x="50342" y="129946"/>
                  </a:lnTo>
                  <a:lnTo>
                    <a:pt x="58089" y="151828"/>
                  </a:lnTo>
                  <a:lnTo>
                    <a:pt x="70269" y="171246"/>
                  </a:lnTo>
                  <a:lnTo>
                    <a:pt x="86271" y="187579"/>
                  </a:lnTo>
                  <a:lnTo>
                    <a:pt x="74498" y="192049"/>
                  </a:lnTo>
                  <a:lnTo>
                    <a:pt x="25781" y="224739"/>
                  </a:lnTo>
                  <a:lnTo>
                    <a:pt x="3568" y="261835"/>
                  </a:lnTo>
                  <a:lnTo>
                    <a:pt x="0" y="289839"/>
                  </a:lnTo>
                  <a:lnTo>
                    <a:pt x="520" y="296494"/>
                  </a:lnTo>
                  <a:lnTo>
                    <a:pt x="35687" y="314833"/>
                  </a:lnTo>
                  <a:lnTo>
                    <a:pt x="112598" y="322922"/>
                  </a:lnTo>
                  <a:lnTo>
                    <a:pt x="155448" y="324015"/>
                  </a:lnTo>
                  <a:lnTo>
                    <a:pt x="198412" y="322922"/>
                  </a:lnTo>
                  <a:lnTo>
                    <a:pt x="238671" y="319773"/>
                  </a:lnTo>
                  <a:lnTo>
                    <a:pt x="308102" y="308152"/>
                  </a:lnTo>
                  <a:lnTo>
                    <a:pt x="310451" y="296443"/>
                  </a:lnTo>
                  <a:lnTo>
                    <a:pt x="310921" y="289814"/>
                  </a:lnTo>
                  <a:close/>
                </a:path>
                <a:path w="647065" h="324485">
                  <a:moveTo>
                    <a:pt x="647014" y="289814"/>
                  </a:moveTo>
                  <a:lnTo>
                    <a:pt x="634720" y="242417"/>
                  </a:lnTo>
                  <a:lnTo>
                    <a:pt x="603453" y="209232"/>
                  </a:lnTo>
                  <a:lnTo>
                    <a:pt x="560730" y="187579"/>
                  </a:lnTo>
                  <a:lnTo>
                    <a:pt x="576732" y="171246"/>
                  </a:lnTo>
                  <a:lnTo>
                    <a:pt x="588911" y="151828"/>
                  </a:lnTo>
                  <a:lnTo>
                    <a:pt x="596658" y="129946"/>
                  </a:lnTo>
                  <a:lnTo>
                    <a:pt x="599376" y="106172"/>
                  </a:lnTo>
                  <a:lnTo>
                    <a:pt x="590892" y="64846"/>
                  </a:lnTo>
                  <a:lnTo>
                    <a:pt x="567791" y="31102"/>
                  </a:lnTo>
                  <a:lnTo>
                    <a:pt x="533514" y="8343"/>
                  </a:lnTo>
                  <a:lnTo>
                    <a:pt x="491540" y="0"/>
                  </a:lnTo>
                  <a:lnTo>
                    <a:pt x="449567" y="8343"/>
                  </a:lnTo>
                  <a:lnTo>
                    <a:pt x="415290" y="31102"/>
                  </a:lnTo>
                  <a:lnTo>
                    <a:pt x="392188" y="64846"/>
                  </a:lnTo>
                  <a:lnTo>
                    <a:pt x="383717" y="106172"/>
                  </a:lnTo>
                  <a:lnTo>
                    <a:pt x="386435" y="129946"/>
                  </a:lnTo>
                  <a:lnTo>
                    <a:pt x="394182" y="151828"/>
                  </a:lnTo>
                  <a:lnTo>
                    <a:pt x="406361" y="171246"/>
                  </a:lnTo>
                  <a:lnTo>
                    <a:pt x="422363" y="187579"/>
                  </a:lnTo>
                  <a:lnTo>
                    <a:pt x="410591" y="192049"/>
                  </a:lnTo>
                  <a:lnTo>
                    <a:pt x="361873" y="224739"/>
                  </a:lnTo>
                  <a:lnTo>
                    <a:pt x="339661" y="261835"/>
                  </a:lnTo>
                  <a:lnTo>
                    <a:pt x="336092" y="289839"/>
                  </a:lnTo>
                  <a:lnTo>
                    <a:pt x="336613" y="296494"/>
                  </a:lnTo>
                  <a:lnTo>
                    <a:pt x="371779" y="314833"/>
                  </a:lnTo>
                  <a:lnTo>
                    <a:pt x="448691" y="322922"/>
                  </a:lnTo>
                  <a:lnTo>
                    <a:pt x="491540" y="324015"/>
                  </a:lnTo>
                  <a:lnTo>
                    <a:pt x="534504" y="322922"/>
                  </a:lnTo>
                  <a:lnTo>
                    <a:pt x="574763" y="319773"/>
                  </a:lnTo>
                  <a:lnTo>
                    <a:pt x="644194" y="308152"/>
                  </a:lnTo>
                  <a:lnTo>
                    <a:pt x="646544" y="296443"/>
                  </a:lnTo>
                  <a:lnTo>
                    <a:pt x="647014" y="289814"/>
                  </a:lnTo>
                  <a:close/>
                </a:path>
              </a:pathLst>
            </a:custGeom>
            <a:solidFill>
              <a:srgbClr val="287777"/>
            </a:solidFill>
          </p:spPr>
          <p:txBody>
            <a:bodyPr wrap="square" lIns="0" tIns="0" rIns="0" bIns="0" rtlCol="0"/>
            <a:lstStyle/>
            <a:p>
              <a:endParaRPr/>
            </a:p>
          </p:txBody>
        </p:sp>
        <p:sp>
          <p:nvSpPr>
            <p:cNvPr id="4" name="object 4"/>
            <p:cNvSpPr/>
            <p:nvPr/>
          </p:nvSpPr>
          <p:spPr>
            <a:xfrm>
              <a:off x="361386" y="2028024"/>
              <a:ext cx="330835" cy="344805"/>
            </a:xfrm>
            <a:custGeom>
              <a:avLst/>
              <a:gdLst/>
              <a:ahLst/>
              <a:cxnLst/>
              <a:rect l="l" t="t" r="r" b="b"/>
              <a:pathLst>
                <a:path w="330834" h="344805">
                  <a:moveTo>
                    <a:pt x="165259" y="344422"/>
                  </a:moveTo>
                  <a:lnTo>
                    <a:pt x="119702" y="343267"/>
                  </a:lnTo>
                  <a:lnTo>
                    <a:pt x="77000" y="339944"/>
                  </a:lnTo>
                  <a:lnTo>
                    <a:pt x="37938" y="334663"/>
                  </a:lnTo>
                  <a:lnTo>
                    <a:pt x="1671" y="321671"/>
                  </a:lnTo>
                  <a:lnTo>
                    <a:pt x="0" y="308110"/>
                  </a:lnTo>
                  <a:lnTo>
                    <a:pt x="10" y="300451"/>
                  </a:lnTo>
                  <a:lnTo>
                    <a:pt x="13084" y="257682"/>
                  </a:lnTo>
                  <a:lnTo>
                    <a:pt x="46314" y="222415"/>
                  </a:lnTo>
                  <a:lnTo>
                    <a:pt x="91705" y="199394"/>
                  </a:lnTo>
                  <a:lnTo>
                    <a:pt x="74697" y="182028"/>
                  </a:lnTo>
                  <a:lnTo>
                    <a:pt x="61753" y="161398"/>
                  </a:lnTo>
                  <a:lnTo>
                    <a:pt x="53515" y="138130"/>
                  </a:lnTo>
                  <a:lnTo>
                    <a:pt x="50626" y="112850"/>
                  </a:lnTo>
                  <a:lnTo>
                    <a:pt x="59634" y="68925"/>
                  </a:lnTo>
                  <a:lnTo>
                    <a:pt x="84199" y="33054"/>
                  </a:lnTo>
                  <a:lnTo>
                    <a:pt x="120636" y="8868"/>
                  </a:lnTo>
                  <a:lnTo>
                    <a:pt x="165259" y="0"/>
                  </a:lnTo>
                  <a:lnTo>
                    <a:pt x="209873" y="8868"/>
                  </a:lnTo>
                  <a:lnTo>
                    <a:pt x="246306" y="33054"/>
                  </a:lnTo>
                  <a:lnTo>
                    <a:pt x="270869" y="68925"/>
                  </a:lnTo>
                  <a:lnTo>
                    <a:pt x="279876" y="112850"/>
                  </a:lnTo>
                  <a:lnTo>
                    <a:pt x="276989" y="138130"/>
                  </a:lnTo>
                  <a:lnTo>
                    <a:pt x="268754" y="161397"/>
                  </a:lnTo>
                  <a:lnTo>
                    <a:pt x="255812" y="182025"/>
                  </a:lnTo>
                  <a:lnTo>
                    <a:pt x="238805" y="199387"/>
                  </a:lnTo>
                  <a:lnTo>
                    <a:pt x="251317" y="204135"/>
                  </a:lnTo>
                  <a:lnTo>
                    <a:pt x="303123" y="238902"/>
                  </a:lnTo>
                  <a:lnTo>
                    <a:pt x="326732" y="278337"/>
                  </a:lnTo>
                  <a:lnTo>
                    <a:pt x="330524" y="308075"/>
                  </a:lnTo>
                  <a:lnTo>
                    <a:pt x="330022" y="315114"/>
                  </a:lnTo>
                  <a:lnTo>
                    <a:pt x="292847" y="334618"/>
                  </a:lnTo>
                  <a:lnTo>
                    <a:pt x="253715" y="339921"/>
                  </a:lnTo>
                  <a:lnTo>
                    <a:pt x="210921" y="343261"/>
                  </a:lnTo>
                  <a:lnTo>
                    <a:pt x="165259" y="344422"/>
                  </a:lnTo>
                  <a:close/>
                </a:path>
              </a:pathLst>
            </a:custGeom>
            <a:solidFill>
              <a:srgbClr val="40BEBC"/>
            </a:solidFill>
          </p:spPr>
          <p:txBody>
            <a:bodyPr wrap="square" lIns="0" tIns="0" rIns="0" bIns="0" rtlCol="0"/>
            <a:lstStyle/>
            <a:p>
              <a:endParaRPr/>
            </a:p>
          </p:txBody>
        </p:sp>
      </p:grpSp>
      <p:grpSp>
        <p:nvGrpSpPr>
          <p:cNvPr id="5" name="object 5"/>
          <p:cNvGrpSpPr/>
          <p:nvPr/>
        </p:nvGrpSpPr>
        <p:grpSpPr>
          <a:xfrm>
            <a:off x="231584" y="2440976"/>
            <a:ext cx="581660" cy="581660"/>
            <a:chOff x="234345" y="2549278"/>
            <a:chExt cx="581660" cy="581660"/>
          </a:xfrm>
        </p:grpSpPr>
        <p:sp>
          <p:nvSpPr>
            <p:cNvPr id="6" name="object 6"/>
            <p:cNvSpPr/>
            <p:nvPr/>
          </p:nvSpPr>
          <p:spPr>
            <a:xfrm>
              <a:off x="234345" y="2549278"/>
              <a:ext cx="581660" cy="581660"/>
            </a:xfrm>
            <a:custGeom>
              <a:avLst/>
              <a:gdLst/>
              <a:ahLst/>
              <a:cxnLst/>
              <a:rect l="l" t="t" r="r" b="b"/>
              <a:pathLst>
                <a:path w="581660" h="581660">
                  <a:moveTo>
                    <a:pt x="290541" y="581083"/>
                  </a:moveTo>
                  <a:lnTo>
                    <a:pt x="243415" y="577280"/>
                  </a:lnTo>
                  <a:lnTo>
                    <a:pt x="198710" y="566270"/>
                  </a:lnTo>
                  <a:lnTo>
                    <a:pt x="157023" y="548652"/>
                  </a:lnTo>
                  <a:lnTo>
                    <a:pt x="118954" y="525024"/>
                  </a:lnTo>
                  <a:lnTo>
                    <a:pt x="85100" y="495983"/>
                  </a:lnTo>
                  <a:lnTo>
                    <a:pt x="56059" y="462129"/>
                  </a:lnTo>
                  <a:lnTo>
                    <a:pt x="32430" y="424059"/>
                  </a:lnTo>
                  <a:lnTo>
                    <a:pt x="14812" y="382373"/>
                  </a:lnTo>
                  <a:lnTo>
                    <a:pt x="3802" y="337667"/>
                  </a:lnTo>
                  <a:lnTo>
                    <a:pt x="0" y="290541"/>
                  </a:lnTo>
                  <a:lnTo>
                    <a:pt x="3802" y="243415"/>
                  </a:lnTo>
                  <a:lnTo>
                    <a:pt x="14812" y="198710"/>
                  </a:lnTo>
                  <a:lnTo>
                    <a:pt x="32430" y="157023"/>
                  </a:lnTo>
                  <a:lnTo>
                    <a:pt x="56059" y="118954"/>
                  </a:lnTo>
                  <a:lnTo>
                    <a:pt x="85100" y="85100"/>
                  </a:lnTo>
                  <a:lnTo>
                    <a:pt x="118954" y="56059"/>
                  </a:lnTo>
                  <a:lnTo>
                    <a:pt x="157023" y="32430"/>
                  </a:lnTo>
                  <a:lnTo>
                    <a:pt x="198710" y="14812"/>
                  </a:lnTo>
                  <a:lnTo>
                    <a:pt x="243415" y="3802"/>
                  </a:lnTo>
                  <a:lnTo>
                    <a:pt x="290541" y="0"/>
                  </a:lnTo>
                  <a:lnTo>
                    <a:pt x="337667" y="3802"/>
                  </a:lnTo>
                  <a:lnTo>
                    <a:pt x="382373" y="14812"/>
                  </a:lnTo>
                  <a:lnTo>
                    <a:pt x="424059" y="32430"/>
                  </a:lnTo>
                  <a:lnTo>
                    <a:pt x="462129" y="56059"/>
                  </a:lnTo>
                  <a:lnTo>
                    <a:pt x="495983" y="85100"/>
                  </a:lnTo>
                  <a:lnTo>
                    <a:pt x="525024" y="118954"/>
                  </a:lnTo>
                  <a:lnTo>
                    <a:pt x="548652" y="157023"/>
                  </a:lnTo>
                  <a:lnTo>
                    <a:pt x="566270" y="198710"/>
                  </a:lnTo>
                  <a:lnTo>
                    <a:pt x="577280" y="243415"/>
                  </a:lnTo>
                  <a:lnTo>
                    <a:pt x="581083" y="290541"/>
                  </a:lnTo>
                  <a:lnTo>
                    <a:pt x="577280" y="337667"/>
                  </a:lnTo>
                  <a:lnTo>
                    <a:pt x="566270" y="382373"/>
                  </a:lnTo>
                  <a:lnTo>
                    <a:pt x="548652" y="424059"/>
                  </a:lnTo>
                  <a:lnTo>
                    <a:pt x="525024" y="462129"/>
                  </a:lnTo>
                  <a:lnTo>
                    <a:pt x="495983" y="495983"/>
                  </a:lnTo>
                  <a:lnTo>
                    <a:pt x="462129" y="525024"/>
                  </a:lnTo>
                  <a:lnTo>
                    <a:pt x="424059" y="548652"/>
                  </a:lnTo>
                  <a:lnTo>
                    <a:pt x="382373" y="566270"/>
                  </a:lnTo>
                  <a:lnTo>
                    <a:pt x="337667" y="577280"/>
                  </a:lnTo>
                  <a:lnTo>
                    <a:pt x="290541" y="581083"/>
                  </a:lnTo>
                  <a:close/>
                </a:path>
              </a:pathLst>
            </a:custGeom>
            <a:solidFill>
              <a:srgbClr val="F26756"/>
            </a:solidFill>
          </p:spPr>
          <p:txBody>
            <a:bodyPr wrap="square" lIns="0" tIns="0" rIns="0" bIns="0" rtlCol="0"/>
            <a:lstStyle/>
            <a:p>
              <a:endParaRPr/>
            </a:p>
          </p:txBody>
        </p:sp>
        <p:sp>
          <p:nvSpPr>
            <p:cNvPr id="7" name="object 7"/>
            <p:cNvSpPr/>
            <p:nvPr/>
          </p:nvSpPr>
          <p:spPr>
            <a:xfrm>
              <a:off x="289577" y="2604510"/>
              <a:ext cx="471170" cy="471170"/>
            </a:xfrm>
            <a:custGeom>
              <a:avLst/>
              <a:gdLst/>
              <a:ahLst/>
              <a:cxnLst/>
              <a:rect l="l" t="t" r="r" b="b"/>
              <a:pathLst>
                <a:path w="471170" h="471169">
                  <a:moveTo>
                    <a:pt x="235309" y="470618"/>
                  </a:moveTo>
                  <a:lnTo>
                    <a:pt x="187882" y="465838"/>
                  </a:lnTo>
                  <a:lnTo>
                    <a:pt x="143711" y="452128"/>
                  </a:lnTo>
                  <a:lnTo>
                    <a:pt x="103740" y="430434"/>
                  </a:lnTo>
                  <a:lnTo>
                    <a:pt x="68916" y="401702"/>
                  </a:lnTo>
                  <a:lnTo>
                    <a:pt x="40184" y="366877"/>
                  </a:lnTo>
                  <a:lnTo>
                    <a:pt x="18490" y="326907"/>
                  </a:lnTo>
                  <a:lnTo>
                    <a:pt x="4780" y="282735"/>
                  </a:lnTo>
                  <a:lnTo>
                    <a:pt x="0" y="235309"/>
                  </a:lnTo>
                  <a:lnTo>
                    <a:pt x="4780" y="187882"/>
                  </a:lnTo>
                  <a:lnTo>
                    <a:pt x="18490" y="143711"/>
                  </a:lnTo>
                  <a:lnTo>
                    <a:pt x="40184" y="103740"/>
                  </a:lnTo>
                  <a:lnTo>
                    <a:pt x="68916" y="68916"/>
                  </a:lnTo>
                  <a:lnTo>
                    <a:pt x="103740" y="40184"/>
                  </a:lnTo>
                  <a:lnTo>
                    <a:pt x="143711" y="18490"/>
                  </a:lnTo>
                  <a:lnTo>
                    <a:pt x="187882" y="4780"/>
                  </a:lnTo>
                  <a:lnTo>
                    <a:pt x="235309" y="0"/>
                  </a:lnTo>
                  <a:lnTo>
                    <a:pt x="282735" y="4780"/>
                  </a:lnTo>
                  <a:lnTo>
                    <a:pt x="326907" y="18490"/>
                  </a:lnTo>
                  <a:lnTo>
                    <a:pt x="366877" y="40184"/>
                  </a:lnTo>
                  <a:lnTo>
                    <a:pt x="401702" y="68916"/>
                  </a:lnTo>
                  <a:lnTo>
                    <a:pt x="430434" y="103740"/>
                  </a:lnTo>
                  <a:lnTo>
                    <a:pt x="452128" y="143711"/>
                  </a:lnTo>
                  <a:lnTo>
                    <a:pt x="465838" y="187882"/>
                  </a:lnTo>
                  <a:lnTo>
                    <a:pt x="470618" y="235309"/>
                  </a:lnTo>
                  <a:lnTo>
                    <a:pt x="465838" y="282735"/>
                  </a:lnTo>
                  <a:lnTo>
                    <a:pt x="452128" y="326907"/>
                  </a:lnTo>
                  <a:lnTo>
                    <a:pt x="430434" y="366877"/>
                  </a:lnTo>
                  <a:lnTo>
                    <a:pt x="401702" y="401702"/>
                  </a:lnTo>
                  <a:lnTo>
                    <a:pt x="366877" y="430434"/>
                  </a:lnTo>
                  <a:lnTo>
                    <a:pt x="326907" y="452128"/>
                  </a:lnTo>
                  <a:lnTo>
                    <a:pt x="282735" y="465838"/>
                  </a:lnTo>
                  <a:lnTo>
                    <a:pt x="235309" y="470618"/>
                  </a:lnTo>
                  <a:close/>
                </a:path>
              </a:pathLst>
            </a:custGeom>
            <a:solidFill>
              <a:srgbClr val="FEF1D0"/>
            </a:solidFill>
          </p:spPr>
          <p:txBody>
            <a:bodyPr wrap="square" lIns="0" tIns="0" rIns="0" bIns="0" rtlCol="0"/>
            <a:lstStyle/>
            <a:p>
              <a:endParaRPr/>
            </a:p>
          </p:txBody>
        </p:sp>
        <p:sp>
          <p:nvSpPr>
            <p:cNvPr id="8" name="object 8"/>
            <p:cNvSpPr/>
            <p:nvPr/>
          </p:nvSpPr>
          <p:spPr>
            <a:xfrm>
              <a:off x="316227" y="2631160"/>
              <a:ext cx="417830" cy="417830"/>
            </a:xfrm>
            <a:custGeom>
              <a:avLst/>
              <a:gdLst/>
              <a:ahLst/>
              <a:cxnLst/>
              <a:rect l="l" t="t" r="r" b="b"/>
              <a:pathLst>
                <a:path w="417830" h="417830">
                  <a:moveTo>
                    <a:pt x="208659" y="0"/>
                  </a:moveTo>
                  <a:lnTo>
                    <a:pt x="208659" y="33678"/>
                  </a:lnTo>
                </a:path>
                <a:path w="417830" h="417830">
                  <a:moveTo>
                    <a:pt x="208659" y="383640"/>
                  </a:moveTo>
                  <a:lnTo>
                    <a:pt x="208659" y="417318"/>
                  </a:lnTo>
                </a:path>
                <a:path w="417830" h="417830">
                  <a:moveTo>
                    <a:pt x="417318" y="208659"/>
                  </a:moveTo>
                  <a:lnTo>
                    <a:pt x="383640" y="208659"/>
                  </a:lnTo>
                </a:path>
                <a:path w="417830" h="417830">
                  <a:moveTo>
                    <a:pt x="33678" y="208659"/>
                  </a:moveTo>
                  <a:lnTo>
                    <a:pt x="0" y="208659"/>
                  </a:lnTo>
                </a:path>
                <a:path w="417830" h="417830">
                  <a:moveTo>
                    <a:pt x="314995" y="29139"/>
                  </a:moveTo>
                  <a:lnTo>
                    <a:pt x="297833" y="58102"/>
                  </a:lnTo>
                </a:path>
                <a:path w="417830" h="417830">
                  <a:moveTo>
                    <a:pt x="119484" y="359216"/>
                  </a:moveTo>
                  <a:lnTo>
                    <a:pt x="102323" y="388209"/>
                  </a:lnTo>
                </a:path>
                <a:path w="417830" h="417830">
                  <a:moveTo>
                    <a:pt x="385778" y="98340"/>
                  </a:moveTo>
                  <a:lnTo>
                    <a:pt x="357195" y="116175"/>
                  </a:lnTo>
                </a:path>
                <a:path w="417830" h="417830">
                  <a:moveTo>
                    <a:pt x="60123" y="301172"/>
                  </a:moveTo>
                  <a:lnTo>
                    <a:pt x="31540" y="318978"/>
                  </a:lnTo>
                </a:path>
                <a:path w="417830" h="417830">
                  <a:moveTo>
                    <a:pt x="394007" y="304481"/>
                  </a:moveTo>
                  <a:lnTo>
                    <a:pt x="364107" y="289018"/>
                  </a:lnTo>
                </a:path>
                <a:path w="417830" h="417830">
                  <a:moveTo>
                    <a:pt x="53211" y="128299"/>
                  </a:moveTo>
                  <a:lnTo>
                    <a:pt x="23311" y="112837"/>
                  </a:lnTo>
                </a:path>
                <a:path w="417830" h="417830">
                  <a:moveTo>
                    <a:pt x="318304" y="386188"/>
                  </a:moveTo>
                  <a:lnTo>
                    <a:pt x="300616" y="357517"/>
                  </a:lnTo>
                </a:path>
                <a:path w="417830" h="417830">
                  <a:moveTo>
                    <a:pt x="116702" y="59801"/>
                  </a:moveTo>
                  <a:lnTo>
                    <a:pt x="99014" y="31130"/>
                  </a:lnTo>
                </a:path>
                <a:path w="417830" h="417830">
                  <a:moveTo>
                    <a:pt x="208659" y="78045"/>
                  </a:moveTo>
                  <a:lnTo>
                    <a:pt x="208659" y="183034"/>
                  </a:lnTo>
                </a:path>
                <a:path w="417830" h="417830">
                  <a:moveTo>
                    <a:pt x="197472" y="231677"/>
                  </a:moveTo>
                  <a:lnTo>
                    <a:pt x="99014" y="328437"/>
                  </a:lnTo>
                </a:path>
              </a:pathLst>
            </a:custGeom>
            <a:ln w="14642">
              <a:solidFill>
                <a:srgbClr val="24537C"/>
              </a:solidFill>
            </a:ln>
          </p:spPr>
          <p:txBody>
            <a:bodyPr wrap="square" lIns="0" tIns="0" rIns="0" bIns="0" rtlCol="0"/>
            <a:lstStyle/>
            <a:p>
              <a:endParaRPr/>
            </a:p>
          </p:txBody>
        </p:sp>
        <p:sp>
          <p:nvSpPr>
            <p:cNvPr id="9" name="object 9"/>
            <p:cNvSpPr/>
            <p:nvPr/>
          </p:nvSpPr>
          <p:spPr>
            <a:xfrm>
              <a:off x="499262" y="2814195"/>
              <a:ext cx="51435" cy="51435"/>
            </a:xfrm>
            <a:custGeom>
              <a:avLst/>
              <a:gdLst/>
              <a:ahLst/>
              <a:cxnLst/>
              <a:rect l="l" t="t" r="r" b="b"/>
              <a:pathLst>
                <a:path w="51434" h="51435">
                  <a:moveTo>
                    <a:pt x="51249" y="25624"/>
                  </a:moveTo>
                  <a:lnTo>
                    <a:pt x="49234" y="35596"/>
                  </a:lnTo>
                  <a:lnTo>
                    <a:pt x="43741" y="43741"/>
                  </a:lnTo>
                  <a:lnTo>
                    <a:pt x="35596" y="49234"/>
                  </a:lnTo>
                  <a:lnTo>
                    <a:pt x="25624" y="51249"/>
                  </a:lnTo>
                  <a:lnTo>
                    <a:pt x="15653" y="49234"/>
                  </a:lnTo>
                  <a:lnTo>
                    <a:pt x="7508" y="43741"/>
                  </a:lnTo>
                  <a:lnTo>
                    <a:pt x="2014" y="35596"/>
                  </a:lnTo>
                  <a:lnTo>
                    <a:pt x="0" y="25624"/>
                  </a:lnTo>
                  <a:lnTo>
                    <a:pt x="2014" y="15653"/>
                  </a:lnTo>
                  <a:lnTo>
                    <a:pt x="7508" y="7508"/>
                  </a:lnTo>
                  <a:lnTo>
                    <a:pt x="15653" y="2014"/>
                  </a:lnTo>
                  <a:lnTo>
                    <a:pt x="25624" y="0"/>
                  </a:lnTo>
                  <a:lnTo>
                    <a:pt x="35596" y="2014"/>
                  </a:lnTo>
                  <a:lnTo>
                    <a:pt x="43741" y="7508"/>
                  </a:lnTo>
                  <a:lnTo>
                    <a:pt x="49234" y="15653"/>
                  </a:lnTo>
                  <a:lnTo>
                    <a:pt x="51249" y="25624"/>
                  </a:lnTo>
                  <a:close/>
                </a:path>
              </a:pathLst>
            </a:custGeom>
            <a:ln w="14642">
              <a:solidFill>
                <a:srgbClr val="D6282E"/>
              </a:solidFill>
            </a:ln>
          </p:spPr>
          <p:txBody>
            <a:bodyPr wrap="square" lIns="0" tIns="0" rIns="0" bIns="0" rtlCol="0"/>
            <a:lstStyle/>
            <a:p>
              <a:endParaRPr/>
            </a:p>
          </p:txBody>
        </p:sp>
      </p:grpSp>
      <p:grpSp>
        <p:nvGrpSpPr>
          <p:cNvPr id="10" name="object 10"/>
          <p:cNvGrpSpPr/>
          <p:nvPr/>
        </p:nvGrpSpPr>
        <p:grpSpPr>
          <a:xfrm>
            <a:off x="202712" y="3262091"/>
            <a:ext cx="668020" cy="571500"/>
            <a:chOff x="202712" y="3262091"/>
            <a:chExt cx="668020" cy="571500"/>
          </a:xfrm>
        </p:grpSpPr>
        <p:sp>
          <p:nvSpPr>
            <p:cNvPr id="11" name="object 11"/>
            <p:cNvSpPr/>
            <p:nvPr/>
          </p:nvSpPr>
          <p:spPr>
            <a:xfrm>
              <a:off x="202712" y="3262091"/>
              <a:ext cx="574040" cy="571500"/>
            </a:xfrm>
            <a:custGeom>
              <a:avLst/>
              <a:gdLst/>
              <a:ahLst/>
              <a:cxnLst/>
              <a:rect l="l" t="t" r="r" b="b"/>
              <a:pathLst>
                <a:path w="574040" h="571500">
                  <a:moveTo>
                    <a:pt x="286952" y="571334"/>
                  </a:moveTo>
                  <a:lnTo>
                    <a:pt x="240407" y="567596"/>
                  </a:lnTo>
                  <a:lnTo>
                    <a:pt x="196253" y="556771"/>
                  </a:lnTo>
                  <a:lnTo>
                    <a:pt x="155081" y="539450"/>
                  </a:lnTo>
                  <a:lnTo>
                    <a:pt x="117482" y="516219"/>
                  </a:lnTo>
                  <a:lnTo>
                    <a:pt x="84046" y="487667"/>
                  </a:lnTo>
                  <a:lnTo>
                    <a:pt x="55365" y="454381"/>
                  </a:lnTo>
                  <a:lnTo>
                    <a:pt x="32029" y="416950"/>
                  </a:lnTo>
                  <a:lnTo>
                    <a:pt x="14629" y="375962"/>
                  </a:lnTo>
                  <a:lnTo>
                    <a:pt x="3755" y="332004"/>
                  </a:lnTo>
                  <a:lnTo>
                    <a:pt x="0" y="285665"/>
                  </a:lnTo>
                  <a:lnTo>
                    <a:pt x="3755" y="239327"/>
                  </a:lnTo>
                  <a:lnTo>
                    <a:pt x="14629" y="195371"/>
                  </a:lnTo>
                  <a:lnTo>
                    <a:pt x="32029" y="154383"/>
                  </a:lnTo>
                  <a:lnTo>
                    <a:pt x="55365" y="116952"/>
                  </a:lnTo>
                  <a:lnTo>
                    <a:pt x="84046" y="83667"/>
                  </a:lnTo>
                  <a:lnTo>
                    <a:pt x="117482" y="55115"/>
                  </a:lnTo>
                  <a:lnTo>
                    <a:pt x="155081" y="31884"/>
                  </a:lnTo>
                  <a:lnTo>
                    <a:pt x="196253" y="14562"/>
                  </a:lnTo>
                  <a:lnTo>
                    <a:pt x="240407" y="3738"/>
                  </a:lnTo>
                  <a:lnTo>
                    <a:pt x="286952" y="0"/>
                  </a:lnTo>
                  <a:lnTo>
                    <a:pt x="333498" y="3738"/>
                  </a:lnTo>
                  <a:lnTo>
                    <a:pt x="377653" y="14562"/>
                  </a:lnTo>
                  <a:lnTo>
                    <a:pt x="418825" y="31884"/>
                  </a:lnTo>
                  <a:lnTo>
                    <a:pt x="456425" y="55115"/>
                  </a:lnTo>
                  <a:lnTo>
                    <a:pt x="489860" y="83667"/>
                  </a:lnTo>
                  <a:lnTo>
                    <a:pt x="518540" y="116952"/>
                  </a:lnTo>
                  <a:lnTo>
                    <a:pt x="541876" y="154383"/>
                  </a:lnTo>
                  <a:lnTo>
                    <a:pt x="559275" y="195371"/>
                  </a:lnTo>
                  <a:lnTo>
                    <a:pt x="570148" y="239327"/>
                  </a:lnTo>
                  <a:lnTo>
                    <a:pt x="573904" y="285665"/>
                  </a:lnTo>
                  <a:lnTo>
                    <a:pt x="570148" y="332004"/>
                  </a:lnTo>
                  <a:lnTo>
                    <a:pt x="559275" y="375962"/>
                  </a:lnTo>
                  <a:lnTo>
                    <a:pt x="541876" y="416950"/>
                  </a:lnTo>
                  <a:lnTo>
                    <a:pt x="518540" y="454381"/>
                  </a:lnTo>
                  <a:lnTo>
                    <a:pt x="489860" y="487667"/>
                  </a:lnTo>
                  <a:lnTo>
                    <a:pt x="456425" y="516219"/>
                  </a:lnTo>
                  <a:lnTo>
                    <a:pt x="418825" y="539450"/>
                  </a:lnTo>
                  <a:lnTo>
                    <a:pt x="377653" y="556771"/>
                  </a:lnTo>
                  <a:lnTo>
                    <a:pt x="333498" y="567596"/>
                  </a:lnTo>
                  <a:lnTo>
                    <a:pt x="286952" y="571334"/>
                  </a:lnTo>
                  <a:close/>
                </a:path>
              </a:pathLst>
            </a:custGeom>
            <a:solidFill>
              <a:srgbClr val="ECF4DF"/>
            </a:solidFill>
          </p:spPr>
          <p:txBody>
            <a:bodyPr wrap="square" lIns="0" tIns="0" rIns="0" bIns="0" rtlCol="0"/>
            <a:lstStyle/>
            <a:p>
              <a:endParaRPr/>
            </a:p>
          </p:txBody>
        </p:sp>
        <p:sp>
          <p:nvSpPr>
            <p:cNvPr id="12" name="object 12"/>
            <p:cNvSpPr/>
            <p:nvPr/>
          </p:nvSpPr>
          <p:spPr>
            <a:xfrm>
              <a:off x="202704" y="3262096"/>
              <a:ext cx="574040" cy="571500"/>
            </a:xfrm>
            <a:custGeom>
              <a:avLst/>
              <a:gdLst/>
              <a:ahLst/>
              <a:cxnLst/>
              <a:rect l="l" t="t" r="r" b="b"/>
              <a:pathLst>
                <a:path w="574040" h="571500">
                  <a:moveTo>
                    <a:pt x="459117" y="285673"/>
                  </a:moveTo>
                  <a:lnTo>
                    <a:pt x="452970" y="240106"/>
                  </a:lnTo>
                  <a:lnTo>
                    <a:pt x="435622" y="199161"/>
                  </a:lnTo>
                  <a:lnTo>
                    <a:pt x="414070" y="171399"/>
                  </a:lnTo>
                  <a:lnTo>
                    <a:pt x="408698" y="164477"/>
                  </a:lnTo>
                  <a:lnTo>
                    <a:pt x="401739" y="159131"/>
                  </a:lnTo>
                  <a:lnTo>
                    <a:pt x="401739" y="285673"/>
                  </a:lnTo>
                  <a:lnTo>
                    <a:pt x="392696" y="330098"/>
                  </a:lnTo>
                  <a:lnTo>
                    <a:pt x="368071" y="366433"/>
                  </a:lnTo>
                  <a:lnTo>
                    <a:pt x="331584" y="390944"/>
                  </a:lnTo>
                  <a:lnTo>
                    <a:pt x="286956" y="399935"/>
                  </a:lnTo>
                  <a:lnTo>
                    <a:pt x="242316" y="390944"/>
                  </a:lnTo>
                  <a:lnTo>
                    <a:pt x="205828" y="366433"/>
                  </a:lnTo>
                  <a:lnTo>
                    <a:pt x="181203" y="330098"/>
                  </a:lnTo>
                  <a:lnTo>
                    <a:pt x="172173" y="285673"/>
                  </a:lnTo>
                  <a:lnTo>
                    <a:pt x="181203" y="241236"/>
                  </a:lnTo>
                  <a:lnTo>
                    <a:pt x="205828" y="204901"/>
                  </a:lnTo>
                  <a:lnTo>
                    <a:pt x="242316" y="180390"/>
                  </a:lnTo>
                  <a:lnTo>
                    <a:pt x="286956" y="171399"/>
                  </a:lnTo>
                  <a:lnTo>
                    <a:pt x="331584" y="180390"/>
                  </a:lnTo>
                  <a:lnTo>
                    <a:pt x="368071" y="204901"/>
                  </a:lnTo>
                  <a:lnTo>
                    <a:pt x="392696" y="241236"/>
                  </a:lnTo>
                  <a:lnTo>
                    <a:pt x="401739" y="285673"/>
                  </a:lnTo>
                  <a:lnTo>
                    <a:pt x="401739" y="159131"/>
                  </a:lnTo>
                  <a:lnTo>
                    <a:pt x="373849" y="137668"/>
                  </a:lnTo>
                  <a:lnTo>
                    <a:pt x="332727" y="120396"/>
                  </a:lnTo>
                  <a:lnTo>
                    <a:pt x="286956" y="114274"/>
                  </a:lnTo>
                  <a:lnTo>
                    <a:pt x="241185" y="120396"/>
                  </a:lnTo>
                  <a:lnTo>
                    <a:pt x="200063" y="137668"/>
                  </a:lnTo>
                  <a:lnTo>
                    <a:pt x="165214" y="164477"/>
                  </a:lnTo>
                  <a:lnTo>
                    <a:pt x="138290" y="199161"/>
                  </a:lnTo>
                  <a:lnTo>
                    <a:pt x="120929" y="240106"/>
                  </a:lnTo>
                  <a:lnTo>
                    <a:pt x="114782" y="285673"/>
                  </a:lnTo>
                  <a:lnTo>
                    <a:pt x="120929" y="331228"/>
                  </a:lnTo>
                  <a:lnTo>
                    <a:pt x="138290" y="372173"/>
                  </a:lnTo>
                  <a:lnTo>
                    <a:pt x="165214" y="406869"/>
                  </a:lnTo>
                  <a:lnTo>
                    <a:pt x="200063" y="433666"/>
                  </a:lnTo>
                  <a:lnTo>
                    <a:pt x="241185" y="450951"/>
                  </a:lnTo>
                  <a:lnTo>
                    <a:pt x="286956" y="457073"/>
                  </a:lnTo>
                  <a:lnTo>
                    <a:pt x="332727" y="450951"/>
                  </a:lnTo>
                  <a:lnTo>
                    <a:pt x="373849" y="433666"/>
                  </a:lnTo>
                  <a:lnTo>
                    <a:pt x="408698" y="406869"/>
                  </a:lnTo>
                  <a:lnTo>
                    <a:pt x="414070" y="399935"/>
                  </a:lnTo>
                  <a:lnTo>
                    <a:pt x="435622" y="372173"/>
                  </a:lnTo>
                  <a:lnTo>
                    <a:pt x="452970" y="331228"/>
                  </a:lnTo>
                  <a:lnTo>
                    <a:pt x="459117" y="285673"/>
                  </a:lnTo>
                  <a:close/>
                </a:path>
                <a:path w="574040" h="571500">
                  <a:moveTo>
                    <a:pt x="573900" y="285661"/>
                  </a:moveTo>
                  <a:lnTo>
                    <a:pt x="570153" y="239331"/>
                  </a:lnTo>
                  <a:lnTo>
                    <a:pt x="559282" y="195376"/>
                  </a:lnTo>
                  <a:lnTo>
                    <a:pt x="541883" y="154381"/>
                  </a:lnTo>
                  <a:lnTo>
                    <a:pt x="518541" y="116954"/>
                  </a:lnTo>
                  <a:lnTo>
                    <a:pt x="516509" y="114604"/>
                  </a:lnTo>
                  <a:lnTo>
                    <a:pt x="516509" y="285661"/>
                  </a:lnTo>
                  <a:lnTo>
                    <a:pt x="511848" y="331660"/>
                  </a:lnTo>
                  <a:lnTo>
                    <a:pt x="498449" y="374535"/>
                  </a:lnTo>
                  <a:lnTo>
                    <a:pt x="477253" y="413346"/>
                  </a:lnTo>
                  <a:lnTo>
                    <a:pt x="449199" y="447179"/>
                  </a:lnTo>
                  <a:lnTo>
                    <a:pt x="415213" y="475119"/>
                  </a:lnTo>
                  <a:lnTo>
                    <a:pt x="376224" y="496214"/>
                  </a:lnTo>
                  <a:lnTo>
                    <a:pt x="333159" y="509549"/>
                  </a:lnTo>
                  <a:lnTo>
                    <a:pt x="286956" y="514197"/>
                  </a:lnTo>
                  <a:lnTo>
                    <a:pt x="240753" y="509549"/>
                  </a:lnTo>
                  <a:lnTo>
                    <a:pt x="197688" y="496214"/>
                  </a:lnTo>
                  <a:lnTo>
                    <a:pt x="158686" y="475119"/>
                  </a:lnTo>
                  <a:lnTo>
                    <a:pt x="124701" y="447179"/>
                  </a:lnTo>
                  <a:lnTo>
                    <a:pt x="96647" y="413346"/>
                  </a:lnTo>
                  <a:lnTo>
                    <a:pt x="75450" y="374535"/>
                  </a:lnTo>
                  <a:lnTo>
                    <a:pt x="62064" y="331660"/>
                  </a:lnTo>
                  <a:lnTo>
                    <a:pt x="57391" y="285661"/>
                  </a:lnTo>
                  <a:lnTo>
                    <a:pt x="62064" y="239674"/>
                  </a:lnTo>
                  <a:lnTo>
                    <a:pt x="75450" y="196799"/>
                  </a:lnTo>
                  <a:lnTo>
                    <a:pt x="96647" y="157988"/>
                  </a:lnTo>
                  <a:lnTo>
                    <a:pt x="124701" y="124155"/>
                  </a:lnTo>
                  <a:lnTo>
                    <a:pt x="158686" y="96215"/>
                  </a:lnTo>
                  <a:lnTo>
                    <a:pt x="197688" y="75120"/>
                  </a:lnTo>
                  <a:lnTo>
                    <a:pt x="240753" y="61785"/>
                  </a:lnTo>
                  <a:lnTo>
                    <a:pt x="286956" y="57137"/>
                  </a:lnTo>
                  <a:lnTo>
                    <a:pt x="333159" y="61785"/>
                  </a:lnTo>
                  <a:lnTo>
                    <a:pt x="376224" y="75120"/>
                  </a:lnTo>
                  <a:lnTo>
                    <a:pt x="415213" y="96215"/>
                  </a:lnTo>
                  <a:lnTo>
                    <a:pt x="449199" y="124155"/>
                  </a:lnTo>
                  <a:lnTo>
                    <a:pt x="477253" y="157988"/>
                  </a:lnTo>
                  <a:lnTo>
                    <a:pt x="498449" y="196799"/>
                  </a:lnTo>
                  <a:lnTo>
                    <a:pt x="511848" y="239674"/>
                  </a:lnTo>
                  <a:lnTo>
                    <a:pt x="516509" y="285661"/>
                  </a:lnTo>
                  <a:lnTo>
                    <a:pt x="516509" y="114604"/>
                  </a:lnTo>
                  <a:lnTo>
                    <a:pt x="489864" y="83667"/>
                  </a:lnTo>
                  <a:lnTo>
                    <a:pt x="458787" y="57137"/>
                  </a:lnTo>
                  <a:lnTo>
                    <a:pt x="456425" y="55118"/>
                  </a:lnTo>
                  <a:lnTo>
                    <a:pt x="418833" y="31889"/>
                  </a:lnTo>
                  <a:lnTo>
                    <a:pt x="377659" y="14566"/>
                  </a:lnTo>
                  <a:lnTo>
                    <a:pt x="333502" y="3733"/>
                  </a:lnTo>
                  <a:lnTo>
                    <a:pt x="286956" y="0"/>
                  </a:lnTo>
                  <a:lnTo>
                    <a:pt x="240411" y="3733"/>
                  </a:lnTo>
                  <a:lnTo>
                    <a:pt x="196253" y="14566"/>
                  </a:lnTo>
                  <a:lnTo>
                    <a:pt x="155079" y="31889"/>
                  </a:lnTo>
                  <a:lnTo>
                    <a:pt x="117487" y="55118"/>
                  </a:lnTo>
                  <a:lnTo>
                    <a:pt x="84048" y="83667"/>
                  </a:lnTo>
                  <a:lnTo>
                    <a:pt x="55372" y="116954"/>
                  </a:lnTo>
                  <a:lnTo>
                    <a:pt x="32029" y="154381"/>
                  </a:lnTo>
                  <a:lnTo>
                    <a:pt x="14630" y="195376"/>
                  </a:lnTo>
                  <a:lnTo>
                    <a:pt x="3759" y="239331"/>
                  </a:lnTo>
                  <a:lnTo>
                    <a:pt x="0" y="285661"/>
                  </a:lnTo>
                  <a:lnTo>
                    <a:pt x="3759" y="332003"/>
                  </a:lnTo>
                  <a:lnTo>
                    <a:pt x="14630" y="375958"/>
                  </a:lnTo>
                  <a:lnTo>
                    <a:pt x="32029" y="416953"/>
                  </a:lnTo>
                  <a:lnTo>
                    <a:pt x="55372" y="454380"/>
                  </a:lnTo>
                  <a:lnTo>
                    <a:pt x="84048" y="487667"/>
                  </a:lnTo>
                  <a:lnTo>
                    <a:pt x="117487" y="516216"/>
                  </a:lnTo>
                  <a:lnTo>
                    <a:pt x="155079" y="539445"/>
                  </a:lnTo>
                  <a:lnTo>
                    <a:pt x="196253" y="556768"/>
                  </a:lnTo>
                  <a:lnTo>
                    <a:pt x="240411" y="567601"/>
                  </a:lnTo>
                  <a:lnTo>
                    <a:pt x="286956" y="571334"/>
                  </a:lnTo>
                  <a:lnTo>
                    <a:pt x="333502" y="567601"/>
                  </a:lnTo>
                  <a:lnTo>
                    <a:pt x="377659" y="556768"/>
                  </a:lnTo>
                  <a:lnTo>
                    <a:pt x="418833" y="539445"/>
                  </a:lnTo>
                  <a:lnTo>
                    <a:pt x="456425" y="516216"/>
                  </a:lnTo>
                  <a:lnTo>
                    <a:pt x="458787" y="514197"/>
                  </a:lnTo>
                  <a:lnTo>
                    <a:pt x="489864" y="487667"/>
                  </a:lnTo>
                  <a:lnTo>
                    <a:pt x="518541" y="454380"/>
                  </a:lnTo>
                  <a:lnTo>
                    <a:pt x="541883" y="416953"/>
                  </a:lnTo>
                  <a:lnTo>
                    <a:pt x="559282" y="375958"/>
                  </a:lnTo>
                  <a:lnTo>
                    <a:pt x="570153" y="332003"/>
                  </a:lnTo>
                  <a:lnTo>
                    <a:pt x="573900" y="285661"/>
                  </a:lnTo>
                  <a:close/>
                </a:path>
              </a:pathLst>
            </a:custGeom>
            <a:solidFill>
              <a:srgbClr val="DD3C4E"/>
            </a:solidFill>
          </p:spPr>
          <p:txBody>
            <a:bodyPr wrap="square" lIns="0" tIns="0" rIns="0" bIns="0" rtlCol="0"/>
            <a:lstStyle/>
            <a:p>
              <a:endParaRPr/>
            </a:p>
          </p:txBody>
        </p:sp>
        <p:pic>
          <p:nvPicPr>
            <p:cNvPr id="13" name="object 13"/>
            <p:cNvPicPr/>
            <p:nvPr/>
          </p:nvPicPr>
          <p:blipFill>
            <a:blip r:embed="rId2" cstate="print"/>
            <a:stretch>
              <a:fillRect/>
            </a:stretch>
          </p:blipFill>
          <p:spPr>
            <a:xfrm>
              <a:off x="432272" y="3490627"/>
              <a:ext cx="114778" cy="114266"/>
            </a:xfrm>
            <a:prstGeom prst="rect">
              <a:avLst/>
            </a:prstGeom>
          </p:spPr>
        </p:pic>
        <p:pic>
          <p:nvPicPr>
            <p:cNvPr id="14" name="object 14"/>
            <p:cNvPicPr/>
            <p:nvPr/>
          </p:nvPicPr>
          <p:blipFill>
            <a:blip r:embed="rId3" cstate="print"/>
            <a:stretch>
              <a:fillRect/>
            </a:stretch>
          </p:blipFill>
          <p:spPr>
            <a:xfrm>
              <a:off x="660217" y="3294059"/>
              <a:ext cx="209922" cy="176382"/>
            </a:xfrm>
            <a:prstGeom prst="rect">
              <a:avLst/>
            </a:prstGeom>
          </p:spPr>
        </p:pic>
        <p:sp>
          <p:nvSpPr>
            <p:cNvPr id="15" name="object 15"/>
            <p:cNvSpPr/>
            <p:nvPr/>
          </p:nvSpPr>
          <p:spPr>
            <a:xfrm>
              <a:off x="476551" y="3348813"/>
              <a:ext cx="354330" cy="213360"/>
            </a:xfrm>
            <a:custGeom>
              <a:avLst/>
              <a:gdLst/>
              <a:ahLst/>
              <a:cxnLst/>
              <a:rect l="l" t="t" r="r" b="b"/>
              <a:pathLst>
                <a:path w="354330" h="213360">
                  <a:moveTo>
                    <a:pt x="15074" y="213009"/>
                  </a:moveTo>
                  <a:lnTo>
                    <a:pt x="13125" y="213009"/>
                  </a:lnTo>
                  <a:lnTo>
                    <a:pt x="9153" y="213009"/>
                  </a:lnTo>
                  <a:lnTo>
                    <a:pt x="5307" y="210963"/>
                  </a:lnTo>
                  <a:lnTo>
                    <a:pt x="3172" y="207300"/>
                  </a:lnTo>
                  <a:lnTo>
                    <a:pt x="0" y="201830"/>
                  </a:lnTo>
                  <a:lnTo>
                    <a:pt x="1882" y="194840"/>
                  </a:lnTo>
                  <a:lnTo>
                    <a:pt x="335374" y="3167"/>
                  </a:lnTo>
                  <a:lnTo>
                    <a:pt x="340849" y="0"/>
                  </a:lnTo>
                  <a:lnTo>
                    <a:pt x="347871" y="1880"/>
                  </a:lnTo>
                  <a:lnTo>
                    <a:pt x="354230" y="12820"/>
                  </a:lnTo>
                  <a:lnTo>
                    <a:pt x="352346" y="19801"/>
                  </a:lnTo>
                  <a:lnTo>
                    <a:pt x="18857" y="211489"/>
                  </a:lnTo>
                  <a:lnTo>
                    <a:pt x="17045" y="212517"/>
                  </a:lnTo>
                  <a:lnTo>
                    <a:pt x="15074" y="213009"/>
                  </a:lnTo>
                  <a:close/>
                </a:path>
              </a:pathLst>
            </a:custGeom>
            <a:solidFill>
              <a:srgbClr val="4F616B"/>
            </a:solidFill>
          </p:spPr>
          <p:txBody>
            <a:bodyPr wrap="square" lIns="0" tIns="0" rIns="0" bIns="0" rtlCol="0"/>
            <a:lstStyle/>
            <a:p>
              <a:endParaRPr/>
            </a:p>
          </p:txBody>
        </p:sp>
      </p:grpSp>
      <p:sp>
        <p:nvSpPr>
          <p:cNvPr id="16" name="object 16"/>
          <p:cNvSpPr/>
          <p:nvPr/>
        </p:nvSpPr>
        <p:spPr>
          <a:xfrm>
            <a:off x="275399" y="4007827"/>
            <a:ext cx="494030" cy="714375"/>
          </a:xfrm>
          <a:custGeom>
            <a:avLst/>
            <a:gdLst/>
            <a:ahLst/>
            <a:cxnLst/>
            <a:rect l="l" t="t" r="r" b="b"/>
            <a:pathLst>
              <a:path w="494030" h="714375">
                <a:moveTo>
                  <a:pt x="258559" y="74180"/>
                </a:moveTo>
                <a:lnTo>
                  <a:pt x="235089" y="74180"/>
                </a:lnTo>
                <a:lnTo>
                  <a:pt x="235089" y="97878"/>
                </a:lnTo>
                <a:lnTo>
                  <a:pt x="258559" y="97878"/>
                </a:lnTo>
                <a:lnTo>
                  <a:pt x="258559" y="74180"/>
                </a:lnTo>
                <a:close/>
              </a:path>
              <a:path w="494030" h="714375">
                <a:moveTo>
                  <a:pt x="493649" y="297383"/>
                </a:moveTo>
                <a:lnTo>
                  <a:pt x="492594" y="293954"/>
                </a:lnTo>
                <a:lnTo>
                  <a:pt x="490347" y="291452"/>
                </a:lnTo>
                <a:lnTo>
                  <a:pt x="488099" y="288861"/>
                </a:lnTo>
                <a:lnTo>
                  <a:pt x="484936" y="287426"/>
                </a:lnTo>
                <a:lnTo>
                  <a:pt x="468299" y="287426"/>
                </a:lnTo>
                <a:lnTo>
                  <a:pt x="468299" y="311124"/>
                </a:lnTo>
                <a:lnTo>
                  <a:pt x="459498" y="382206"/>
                </a:lnTo>
                <a:lnTo>
                  <a:pt x="433781" y="382206"/>
                </a:lnTo>
                <a:lnTo>
                  <a:pt x="433781" y="405904"/>
                </a:lnTo>
                <a:lnTo>
                  <a:pt x="400672" y="690232"/>
                </a:lnTo>
                <a:lnTo>
                  <a:pt x="92964" y="690232"/>
                </a:lnTo>
                <a:lnTo>
                  <a:pt x="59867" y="405904"/>
                </a:lnTo>
                <a:lnTo>
                  <a:pt x="433781" y="405904"/>
                </a:lnTo>
                <a:lnTo>
                  <a:pt x="433781" y="382206"/>
                </a:lnTo>
                <a:lnTo>
                  <a:pt x="34150" y="382206"/>
                </a:lnTo>
                <a:lnTo>
                  <a:pt x="25349" y="311124"/>
                </a:lnTo>
                <a:lnTo>
                  <a:pt x="468299" y="311124"/>
                </a:lnTo>
                <a:lnTo>
                  <a:pt x="468299" y="287426"/>
                </a:lnTo>
                <a:lnTo>
                  <a:pt x="441617" y="287426"/>
                </a:lnTo>
                <a:lnTo>
                  <a:pt x="468845" y="131152"/>
                </a:lnTo>
                <a:lnTo>
                  <a:pt x="469442" y="127723"/>
                </a:lnTo>
                <a:lnTo>
                  <a:pt x="469811" y="126199"/>
                </a:lnTo>
                <a:lnTo>
                  <a:pt x="469671" y="124536"/>
                </a:lnTo>
                <a:lnTo>
                  <a:pt x="469379" y="123012"/>
                </a:lnTo>
                <a:lnTo>
                  <a:pt x="466420" y="110934"/>
                </a:lnTo>
                <a:lnTo>
                  <a:pt x="458635" y="79273"/>
                </a:lnTo>
                <a:lnTo>
                  <a:pt x="454050" y="60579"/>
                </a:lnTo>
                <a:lnTo>
                  <a:pt x="449287" y="41236"/>
                </a:lnTo>
                <a:lnTo>
                  <a:pt x="444373" y="21221"/>
                </a:lnTo>
                <a:lnTo>
                  <a:pt x="444373" y="135318"/>
                </a:lnTo>
                <a:lnTo>
                  <a:pt x="417830" y="287426"/>
                </a:lnTo>
                <a:lnTo>
                  <a:pt x="393979" y="287426"/>
                </a:lnTo>
                <a:lnTo>
                  <a:pt x="421220" y="131152"/>
                </a:lnTo>
                <a:lnTo>
                  <a:pt x="444373" y="135318"/>
                </a:lnTo>
                <a:lnTo>
                  <a:pt x="444373" y="21221"/>
                </a:lnTo>
                <a:lnTo>
                  <a:pt x="442264" y="12636"/>
                </a:lnTo>
                <a:lnTo>
                  <a:pt x="442264" y="110934"/>
                </a:lnTo>
                <a:lnTo>
                  <a:pt x="398106" y="102997"/>
                </a:lnTo>
                <a:lnTo>
                  <a:pt x="398106" y="127127"/>
                </a:lnTo>
                <a:lnTo>
                  <a:pt x="370192" y="287426"/>
                </a:lnTo>
                <a:lnTo>
                  <a:pt x="346354" y="287426"/>
                </a:lnTo>
                <a:lnTo>
                  <a:pt x="352793" y="250596"/>
                </a:lnTo>
                <a:lnTo>
                  <a:pt x="375094" y="123012"/>
                </a:lnTo>
                <a:lnTo>
                  <a:pt x="398106" y="127127"/>
                </a:lnTo>
                <a:lnTo>
                  <a:pt x="398106" y="102997"/>
                </a:lnTo>
                <a:lnTo>
                  <a:pt x="385406" y="100698"/>
                </a:lnTo>
                <a:lnTo>
                  <a:pt x="399757" y="79273"/>
                </a:lnTo>
                <a:lnTo>
                  <a:pt x="436029" y="85661"/>
                </a:lnTo>
                <a:lnTo>
                  <a:pt x="442264" y="110934"/>
                </a:lnTo>
                <a:lnTo>
                  <a:pt x="442264" y="12636"/>
                </a:lnTo>
                <a:lnTo>
                  <a:pt x="441528" y="9626"/>
                </a:lnTo>
                <a:lnTo>
                  <a:pt x="440474" y="5092"/>
                </a:lnTo>
                <a:lnTo>
                  <a:pt x="436714" y="1574"/>
                </a:lnTo>
                <a:lnTo>
                  <a:pt x="432130" y="838"/>
                </a:lnTo>
                <a:lnTo>
                  <a:pt x="429882" y="419"/>
                </a:lnTo>
                <a:lnTo>
                  <a:pt x="429882" y="60579"/>
                </a:lnTo>
                <a:lnTo>
                  <a:pt x="414058" y="57708"/>
                </a:lnTo>
                <a:lnTo>
                  <a:pt x="425107" y="41236"/>
                </a:lnTo>
                <a:lnTo>
                  <a:pt x="429882" y="60579"/>
                </a:lnTo>
                <a:lnTo>
                  <a:pt x="429882" y="419"/>
                </a:lnTo>
                <a:lnTo>
                  <a:pt x="355841" y="102603"/>
                </a:lnTo>
                <a:lnTo>
                  <a:pt x="354101" y="107226"/>
                </a:lnTo>
                <a:lnTo>
                  <a:pt x="328980" y="250596"/>
                </a:lnTo>
                <a:lnTo>
                  <a:pt x="328980" y="192659"/>
                </a:lnTo>
                <a:lnTo>
                  <a:pt x="328980" y="168960"/>
                </a:lnTo>
                <a:lnTo>
                  <a:pt x="328980" y="145262"/>
                </a:lnTo>
                <a:lnTo>
                  <a:pt x="328980" y="126898"/>
                </a:lnTo>
                <a:lnTo>
                  <a:pt x="323710" y="121577"/>
                </a:lnTo>
                <a:lnTo>
                  <a:pt x="305498" y="121577"/>
                </a:lnTo>
                <a:lnTo>
                  <a:pt x="305498" y="145262"/>
                </a:lnTo>
                <a:lnTo>
                  <a:pt x="305498" y="168960"/>
                </a:lnTo>
                <a:lnTo>
                  <a:pt x="305498" y="192659"/>
                </a:lnTo>
                <a:lnTo>
                  <a:pt x="305498" y="287426"/>
                </a:lnTo>
                <a:lnTo>
                  <a:pt x="282028" y="287426"/>
                </a:lnTo>
                <a:lnTo>
                  <a:pt x="282028" y="192659"/>
                </a:lnTo>
                <a:lnTo>
                  <a:pt x="305498" y="192659"/>
                </a:lnTo>
                <a:lnTo>
                  <a:pt x="305498" y="168960"/>
                </a:lnTo>
                <a:lnTo>
                  <a:pt x="258559" y="168960"/>
                </a:lnTo>
                <a:lnTo>
                  <a:pt x="258559" y="192659"/>
                </a:lnTo>
                <a:lnTo>
                  <a:pt x="258559" y="287426"/>
                </a:lnTo>
                <a:lnTo>
                  <a:pt x="235089" y="287426"/>
                </a:lnTo>
                <a:lnTo>
                  <a:pt x="235089" y="192659"/>
                </a:lnTo>
                <a:lnTo>
                  <a:pt x="258559" y="192659"/>
                </a:lnTo>
                <a:lnTo>
                  <a:pt x="258559" y="168960"/>
                </a:lnTo>
                <a:lnTo>
                  <a:pt x="211607" y="168960"/>
                </a:lnTo>
                <a:lnTo>
                  <a:pt x="211607" y="192659"/>
                </a:lnTo>
                <a:lnTo>
                  <a:pt x="211607" y="287426"/>
                </a:lnTo>
                <a:lnTo>
                  <a:pt x="188137" y="287426"/>
                </a:lnTo>
                <a:lnTo>
                  <a:pt x="188137" y="267766"/>
                </a:lnTo>
                <a:lnTo>
                  <a:pt x="188137" y="258419"/>
                </a:lnTo>
                <a:lnTo>
                  <a:pt x="188137" y="192659"/>
                </a:lnTo>
                <a:lnTo>
                  <a:pt x="211607" y="192659"/>
                </a:lnTo>
                <a:lnTo>
                  <a:pt x="211607" y="168960"/>
                </a:lnTo>
                <a:lnTo>
                  <a:pt x="188137" y="168960"/>
                </a:lnTo>
                <a:lnTo>
                  <a:pt x="188137" y="145262"/>
                </a:lnTo>
                <a:lnTo>
                  <a:pt x="305498" y="145262"/>
                </a:lnTo>
                <a:lnTo>
                  <a:pt x="305498" y="121577"/>
                </a:lnTo>
                <a:lnTo>
                  <a:pt x="293395" y="121577"/>
                </a:lnTo>
                <a:lnTo>
                  <a:pt x="298462" y="113703"/>
                </a:lnTo>
                <a:lnTo>
                  <a:pt x="302272" y="105092"/>
                </a:lnTo>
                <a:lnTo>
                  <a:pt x="304673" y="95834"/>
                </a:lnTo>
                <a:lnTo>
                  <a:pt x="305498" y="86029"/>
                </a:lnTo>
                <a:lnTo>
                  <a:pt x="301929" y="65697"/>
                </a:lnTo>
                <a:lnTo>
                  <a:pt x="293268" y="50495"/>
                </a:lnTo>
                <a:lnTo>
                  <a:pt x="292074" y="48387"/>
                </a:lnTo>
                <a:lnTo>
                  <a:pt x="282028" y="39624"/>
                </a:lnTo>
                <a:lnTo>
                  <a:pt x="282028" y="86029"/>
                </a:lnTo>
                <a:lnTo>
                  <a:pt x="279260" y="99822"/>
                </a:lnTo>
                <a:lnTo>
                  <a:pt x="271703" y="111125"/>
                </a:lnTo>
                <a:lnTo>
                  <a:pt x="260502" y="118770"/>
                </a:lnTo>
                <a:lnTo>
                  <a:pt x="246824" y="121577"/>
                </a:lnTo>
                <a:lnTo>
                  <a:pt x="233133" y="118770"/>
                </a:lnTo>
                <a:lnTo>
                  <a:pt x="221945" y="111125"/>
                </a:lnTo>
                <a:lnTo>
                  <a:pt x="214388" y="99822"/>
                </a:lnTo>
                <a:lnTo>
                  <a:pt x="211607" y="86029"/>
                </a:lnTo>
                <a:lnTo>
                  <a:pt x="214388" y="72237"/>
                </a:lnTo>
                <a:lnTo>
                  <a:pt x="221945" y="60934"/>
                </a:lnTo>
                <a:lnTo>
                  <a:pt x="233133" y="53301"/>
                </a:lnTo>
                <a:lnTo>
                  <a:pt x="246824" y="50495"/>
                </a:lnTo>
                <a:lnTo>
                  <a:pt x="260502" y="53301"/>
                </a:lnTo>
                <a:lnTo>
                  <a:pt x="271703" y="60934"/>
                </a:lnTo>
                <a:lnTo>
                  <a:pt x="279260" y="72237"/>
                </a:lnTo>
                <a:lnTo>
                  <a:pt x="282028" y="86029"/>
                </a:lnTo>
                <a:lnTo>
                  <a:pt x="282028" y="39624"/>
                </a:lnTo>
                <a:lnTo>
                  <a:pt x="277190" y="35394"/>
                </a:lnTo>
                <a:lnTo>
                  <a:pt x="258559" y="28003"/>
                </a:lnTo>
                <a:lnTo>
                  <a:pt x="258559" y="3098"/>
                </a:lnTo>
                <a:lnTo>
                  <a:pt x="235089" y="3098"/>
                </a:lnTo>
                <a:lnTo>
                  <a:pt x="235089" y="28003"/>
                </a:lnTo>
                <a:lnTo>
                  <a:pt x="216458" y="35394"/>
                </a:lnTo>
                <a:lnTo>
                  <a:pt x="201574" y="48387"/>
                </a:lnTo>
                <a:lnTo>
                  <a:pt x="191706" y="65697"/>
                </a:lnTo>
                <a:lnTo>
                  <a:pt x="188137" y="86029"/>
                </a:lnTo>
                <a:lnTo>
                  <a:pt x="188976" y="95834"/>
                </a:lnTo>
                <a:lnTo>
                  <a:pt x="191376" y="105092"/>
                </a:lnTo>
                <a:lnTo>
                  <a:pt x="195186" y="113703"/>
                </a:lnTo>
                <a:lnTo>
                  <a:pt x="200240" y="121577"/>
                </a:lnTo>
                <a:lnTo>
                  <a:pt x="169938" y="121577"/>
                </a:lnTo>
                <a:lnTo>
                  <a:pt x="164668" y="126898"/>
                </a:lnTo>
                <a:lnTo>
                  <a:pt x="164668" y="258419"/>
                </a:lnTo>
                <a:lnTo>
                  <a:pt x="163525" y="251421"/>
                </a:lnTo>
                <a:lnTo>
                  <a:pt x="163385" y="250913"/>
                </a:lnTo>
                <a:lnTo>
                  <a:pt x="163156" y="250367"/>
                </a:lnTo>
                <a:lnTo>
                  <a:pt x="158026" y="221068"/>
                </a:lnTo>
                <a:lnTo>
                  <a:pt x="149872" y="174421"/>
                </a:lnTo>
                <a:lnTo>
                  <a:pt x="145923" y="151879"/>
                </a:lnTo>
                <a:lnTo>
                  <a:pt x="145923" y="287426"/>
                </a:lnTo>
                <a:lnTo>
                  <a:pt x="74307" y="287426"/>
                </a:lnTo>
                <a:lnTo>
                  <a:pt x="32270" y="46837"/>
                </a:lnTo>
                <a:lnTo>
                  <a:pt x="101638" y="34480"/>
                </a:lnTo>
                <a:lnTo>
                  <a:pt x="105752" y="57708"/>
                </a:lnTo>
                <a:lnTo>
                  <a:pt x="59499" y="65989"/>
                </a:lnTo>
                <a:lnTo>
                  <a:pt x="63627" y="89369"/>
                </a:lnTo>
                <a:lnTo>
                  <a:pt x="109740" y="81076"/>
                </a:lnTo>
                <a:lnTo>
                  <a:pt x="113830" y="104406"/>
                </a:lnTo>
                <a:lnTo>
                  <a:pt x="90716" y="108521"/>
                </a:lnTo>
                <a:lnTo>
                  <a:pt x="94843" y="131889"/>
                </a:lnTo>
                <a:lnTo>
                  <a:pt x="117957" y="127723"/>
                </a:lnTo>
                <a:lnTo>
                  <a:pt x="121945" y="151053"/>
                </a:lnTo>
                <a:lnTo>
                  <a:pt x="98971" y="155219"/>
                </a:lnTo>
                <a:lnTo>
                  <a:pt x="103047" y="178536"/>
                </a:lnTo>
                <a:lnTo>
                  <a:pt x="126072" y="174421"/>
                </a:lnTo>
                <a:lnTo>
                  <a:pt x="130149" y="197751"/>
                </a:lnTo>
                <a:lnTo>
                  <a:pt x="83934" y="206032"/>
                </a:lnTo>
                <a:lnTo>
                  <a:pt x="88011" y="229400"/>
                </a:lnTo>
                <a:lnTo>
                  <a:pt x="134277" y="221068"/>
                </a:lnTo>
                <a:lnTo>
                  <a:pt x="138264" y="244436"/>
                </a:lnTo>
                <a:lnTo>
                  <a:pt x="115252" y="248564"/>
                </a:lnTo>
                <a:lnTo>
                  <a:pt x="119380" y="271932"/>
                </a:lnTo>
                <a:lnTo>
                  <a:pt x="142481" y="267766"/>
                </a:lnTo>
                <a:lnTo>
                  <a:pt x="145923" y="287426"/>
                </a:lnTo>
                <a:lnTo>
                  <a:pt x="145923" y="151879"/>
                </a:lnTo>
                <a:lnTo>
                  <a:pt x="141693" y="127723"/>
                </a:lnTo>
                <a:lnTo>
                  <a:pt x="133540" y="81076"/>
                </a:lnTo>
                <a:lnTo>
                  <a:pt x="125387" y="34480"/>
                </a:lnTo>
                <a:lnTo>
                  <a:pt x="122631" y="18745"/>
                </a:lnTo>
                <a:lnTo>
                  <a:pt x="121615" y="12217"/>
                </a:lnTo>
                <a:lnTo>
                  <a:pt x="115481" y="7962"/>
                </a:lnTo>
                <a:lnTo>
                  <a:pt x="109156" y="9169"/>
                </a:lnTo>
                <a:lnTo>
                  <a:pt x="16675" y="25590"/>
                </a:lnTo>
                <a:lnTo>
                  <a:pt x="10210" y="26657"/>
                </a:lnTo>
                <a:lnTo>
                  <a:pt x="5994" y="32854"/>
                </a:lnTo>
                <a:lnTo>
                  <a:pt x="7188" y="39243"/>
                </a:lnTo>
                <a:lnTo>
                  <a:pt x="50469" y="287426"/>
                </a:lnTo>
                <a:lnTo>
                  <a:pt x="8699" y="287426"/>
                </a:lnTo>
                <a:lnTo>
                  <a:pt x="5537" y="288861"/>
                </a:lnTo>
                <a:lnTo>
                  <a:pt x="3289" y="291452"/>
                </a:lnTo>
                <a:lnTo>
                  <a:pt x="1054" y="293954"/>
                </a:lnTo>
                <a:lnTo>
                  <a:pt x="0" y="297383"/>
                </a:lnTo>
                <a:lnTo>
                  <a:pt x="495" y="300710"/>
                </a:lnTo>
                <a:lnTo>
                  <a:pt x="12230" y="395490"/>
                </a:lnTo>
                <a:lnTo>
                  <a:pt x="12915" y="401408"/>
                </a:lnTo>
                <a:lnTo>
                  <a:pt x="17970" y="405904"/>
                </a:lnTo>
                <a:lnTo>
                  <a:pt x="36169" y="405904"/>
                </a:lnTo>
                <a:lnTo>
                  <a:pt x="71602" y="709434"/>
                </a:lnTo>
                <a:lnTo>
                  <a:pt x="76504" y="713930"/>
                </a:lnTo>
                <a:lnTo>
                  <a:pt x="417131" y="713930"/>
                </a:lnTo>
                <a:lnTo>
                  <a:pt x="422046" y="709434"/>
                </a:lnTo>
                <a:lnTo>
                  <a:pt x="424281" y="690232"/>
                </a:lnTo>
                <a:lnTo>
                  <a:pt x="457479" y="405904"/>
                </a:lnTo>
                <a:lnTo>
                  <a:pt x="475678" y="405904"/>
                </a:lnTo>
                <a:lnTo>
                  <a:pt x="480720" y="401408"/>
                </a:lnTo>
                <a:lnTo>
                  <a:pt x="481406" y="395490"/>
                </a:lnTo>
                <a:lnTo>
                  <a:pt x="483057" y="382206"/>
                </a:lnTo>
                <a:lnTo>
                  <a:pt x="491858" y="311124"/>
                </a:lnTo>
                <a:lnTo>
                  <a:pt x="493141" y="300710"/>
                </a:lnTo>
                <a:lnTo>
                  <a:pt x="493649" y="297383"/>
                </a:lnTo>
                <a:close/>
              </a:path>
            </a:pathLst>
          </a:custGeom>
          <a:solidFill>
            <a:srgbClr val="0F0E0D"/>
          </a:solidFill>
        </p:spPr>
        <p:txBody>
          <a:bodyPr wrap="square" lIns="0" tIns="0" rIns="0" bIns="0" rtlCol="0"/>
          <a:lstStyle/>
          <a:p>
            <a:endParaRPr dirty="0"/>
          </a:p>
        </p:txBody>
      </p:sp>
      <p:sp>
        <p:nvSpPr>
          <p:cNvPr id="17" name="object 17"/>
          <p:cNvSpPr txBox="1"/>
          <p:nvPr/>
        </p:nvSpPr>
        <p:spPr>
          <a:xfrm>
            <a:off x="76200" y="82133"/>
            <a:ext cx="5436235" cy="1174681"/>
          </a:xfrm>
          <a:prstGeom prst="rect">
            <a:avLst/>
          </a:prstGeom>
        </p:spPr>
        <p:txBody>
          <a:bodyPr vert="horz" wrap="square" lIns="0" tIns="12700" rIns="0" bIns="0" rtlCol="0">
            <a:spAutoFit/>
          </a:bodyPr>
          <a:lstStyle/>
          <a:p>
            <a:pPr marL="12700">
              <a:lnSpc>
                <a:spcPct val="100000"/>
              </a:lnSpc>
              <a:spcBef>
                <a:spcPts val="100"/>
              </a:spcBef>
            </a:pPr>
            <a:endParaRPr lang="en-GB" sz="1500" dirty="0">
              <a:cs typeface="Tahoma"/>
            </a:endParaRPr>
          </a:p>
          <a:p>
            <a:pPr>
              <a:lnSpc>
                <a:spcPct val="100000"/>
              </a:lnSpc>
            </a:pPr>
            <a:endParaRPr lang="en-GB" sz="1800" dirty="0">
              <a:cs typeface="Tahoma"/>
            </a:endParaRPr>
          </a:p>
          <a:p>
            <a:pPr marL="137160" marR="5080">
              <a:lnSpc>
                <a:spcPts val="1880"/>
              </a:lnSpc>
              <a:spcBef>
                <a:spcPts val="1270"/>
              </a:spcBef>
            </a:pPr>
            <a:r>
              <a:rPr lang="en-GB" sz="1600" b="1" spc="90" dirty="0">
                <a:solidFill>
                  <a:srgbClr val="0C45A6"/>
                </a:solidFill>
                <a:cs typeface="Tahoma"/>
              </a:rPr>
              <a:t>M</a:t>
            </a:r>
            <a:r>
              <a:rPr lang="en-GB" sz="1600" b="1" spc="80" dirty="0">
                <a:solidFill>
                  <a:srgbClr val="0C45A6"/>
                </a:solidFill>
                <a:cs typeface="Tahoma"/>
              </a:rPr>
              <a:t>E</a:t>
            </a:r>
            <a:r>
              <a:rPr lang="en-GB" sz="1600" b="1" spc="-25" dirty="0">
                <a:solidFill>
                  <a:srgbClr val="0C45A6"/>
                </a:solidFill>
                <a:cs typeface="Tahoma"/>
              </a:rPr>
              <a:t>T</a:t>
            </a:r>
            <a:r>
              <a:rPr lang="en-GB" sz="1600" b="1" spc="65" dirty="0">
                <a:solidFill>
                  <a:srgbClr val="0C45A6"/>
                </a:solidFill>
                <a:cs typeface="Tahoma"/>
              </a:rPr>
              <a:t>H</a:t>
            </a:r>
            <a:r>
              <a:rPr lang="en-GB" sz="1600" b="1" spc="110" dirty="0">
                <a:solidFill>
                  <a:srgbClr val="0C45A6"/>
                </a:solidFill>
                <a:cs typeface="Tahoma"/>
              </a:rPr>
              <a:t>O</a:t>
            </a:r>
            <a:r>
              <a:rPr lang="en-GB" sz="1600" b="1" spc="105" dirty="0">
                <a:solidFill>
                  <a:srgbClr val="0C45A6"/>
                </a:solidFill>
                <a:cs typeface="Tahoma"/>
              </a:rPr>
              <a:t>D</a:t>
            </a:r>
            <a:r>
              <a:rPr lang="en-GB" sz="1600" b="1" spc="-30" dirty="0">
                <a:solidFill>
                  <a:srgbClr val="0C45A6"/>
                </a:solidFill>
                <a:cs typeface="Tahoma"/>
              </a:rPr>
              <a:t> </a:t>
            </a:r>
            <a:r>
              <a:rPr lang="en-GB" sz="1600" b="1" spc="-95" dirty="0">
                <a:solidFill>
                  <a:srgbClr val="0C45A6"/>
                </a:solidFill>
                <a:cs typeface="Tahoma"/>
              </a:rPr>
              <a:t>2</a:t>
            </a:r>
            <a:r>
              <a:rPr lang="en-GB" sz="1600" b="1" spc="-195" dirty="0">
                <a:solidFill>
                  <a:srgbClr val="0C45A6"/>
                </a:solidFill>
                <a:cs typeface="Tahoma"/>
              </a:rPr>
              <a:t>:</a:t>
            </a:r>
            <a:r>
              <a:rPr lang="en-GB" sz="1600" b="1" spc="-30" dirty="0">
                <a:solidFill>
                  <a:srgbClr val="0C45A6"/>
                </a:solidFill>
                <a:cs typeface="Tahoma"/>
              </a:rPr>
              <a:t> </a:t>
            </a:r>
            <a:r>
              <a:rPr lang="en-GB" sz="1600" b="1" spc="110" dirty="0">
                <a:solidFill>
                  <a:srgbClr val="0C45A6"/>
                </a:solidFill>
                <a:cs typeface="Tahoma"/>
              </a:rPr>
              <a:t>Develop a fundraising strategy for your next event </a:t>
            </a:r>
            <a:endParaRPr lang="en-GB" sz="1600" dirty="0">
              <a:cs typeface="Tahoma"/>
            </a:endParaRPr>
          </a:p>
        </p:txBody>
      </p:sp>
      <p:sp>
        <p:nvSpPr>
          <p:cNvPr id="21" name="object 21"/>
          <p:cNvSpPr txBox="1"/>
          <p:nvPr/>
        </p:nvSpPr>
        <p:spPr>
          <a:xfrm>
            <a:off x="1114490" y="1982266"/>
            <a:ext cx="7858822" cy="5052665"/>
          </a:xfrm>
          <a:prstGeom prst="rect">
            <a:avLst/>
          </a:prstGeom>
        </p:spPr>
        <p:txBody>
          <a:bodyPr vert="horz" wrap="square" lIns="0" tIns="12700" rIns="0" bIns="0" rtlCol="0">
            <a:spAutoFit/>
          </a:bodyPr>
          <a:lstStyle/>
          <a:p>
            <a:pPr>
              <a:lnSpc>
                <a:spcPct val="100000"/>
              </a:lnSpc>
              <a:spcBef>
                <a:spcPts val="50"/>
              </a:spcBef>
            </a:pPr>
            <a:r>
              <a:rPr lang="en-GB" sz="1200" dirty="0">
                <a:cs typeface="Verdana"/>
              </a:rPr>
              <a:t>3-7 People</a:t>
            </a:r>
          </a:p>
          <a:p>
            <a:pPr>
              <a:lnSpc>
                <a:spcPct val="100000"/>
              </a:lnSpc>
              <a:spcBef>
                <a:spcPts val="50"/>
              </a:spcBef>
            </a:pPr>
            <a:br>
              <a:rPr lang="en-GB" sz="1200" dirty="0">
                <a:cs typeface="Verdana"/>
              </a:rPr>
            </a:br>
            <a:endParaRPr lang="en-GB" sz="1200" dirty="0">
              <a:cs typeface="Verdana"/>
            </a:endParaRPr>
          </a:p>
          <a:p>
            <a:pPr>
              <a:lnSpc>
                <a:spcPct val="100000"/>
              </a:lnSpc>
              <a:spcBef>
                <a:spcPts val="50"/>
              </a:spcBef>
            </a:pPr>
            <a:r>
              <a:rPr lang="en-GB" sz="1200" spc="45" dirty="0">
                <a:cs typeface="Verdana"/>
              </a:rPr>
              <a:t>40 minutes Group work approx. 5 mins presentation, feedback to  draft strategies by trainers.</a:t>
            </a:r>
          </a:p>
          <a:p>
            <a:pPr>
              <a:lnSpc>
                <a:spcPct val="100000"/>
              </a:lnSpc>
              <a:spcBef>
                <a:spcPts val="50"/>
              </a:spcBef>
            </a:pPr>
            <a:endParaRPr lang="en-GB" sz="1200" spc="45" dirty="0">
              <a:cs typeface="Verdana"/>
            </a:endParaRPr>
          </a:p>
          <a:p>
            <a:pPr>
              <a:lnSpc>
                <a:spcPct val="100000"/>
              </a:lnSpc>
              <a:spcBef>
                <a:spcPts val="50"/>
              </a:spcBef>
            </a:pPr>
            <a:endParaRPr lang="en-GB" sz="1200" spc="45" dirty="0">
              <a:cs typeface="Verdana"/>
            </a:endParaRPr>
          </a:p>
          <a:p>
            <a:pPr>
              <a:lnSpc>
                <a:spcPct val="100000"/>
              </a:lnSpc>
              <a:spcBef>
                <a:spcPts val="50"/>
              </a:spcBef>
            </a:pPr>
            <a:endParaRPr lang="en-GB" sz="1200" spc="45" dirty="0">
              <a:cs typeface="Verdana"/>
            </a:endParaRPr>
          </a:p>
          <a:p>
            <a:pPr marL="171450" indent="-171450">
              <a:lnSpc>
                <a:spcPct val="100000"/>
              </a:lnSpc>
              <a:spcBef>
                <a:spcPts val="50"/>
              </a:spcBef>
              <a:buFont typeface="Arial" panose="020B0604020202020204" pitchFamily="34" charset="0"/>
              <a:buChar char="•"/>
            </a:pPr>
            <a:r>
              <a:rPr lang="en-GB" sz="1200" spc="45" dirty="0">
                <a:cs typeface="Verdana"/>
              </a:rPr>
              <a:t>Funding requirements list</a:t>
            </a:r>
          </a:p>
          <a:p>
            <a:pPr marL="171450" indent="-171450">
              <a:lnSpc>
                <a:spcPct val="100000"/>
              </a:lnSpc>
              <a:spcBef>
                <a:spcPts val="50"/>
              </a:spcBef>
              <a:buFont typeface="Arial" panose="020B0604020202020204" pitchFamily="34" charset="0"/>
              <a:buChar char="•"/>
            </a:pPr>
            <a:r>
              <a:rPr lang="en-GB" sz="1200" spc="45" dirty="0">
                <a:cs typeface="Verdana"/>
              </a:rPr>
              <a:t>List of potential sponsors</a:t>
            </a:r>
          </a:p>
          <a:p>
            <a:pPr marL="171450" indent="-171450">
              <a:lnSpc>
                <a:spcPct val="100000"/>
              </a:lnSpc>
              <a:spcBef>
                <a:spcPts val="50"/>
              </a:spcBef>
              <a:buFont typeface="Arial" panose="020B0604020202020204" pitchFamily="34" charset="0"/>
              <a:buChar char="•"/>
            </a:pPr>
            <a:r>
              <a:rPr lang="en-GB" sz="1200" spc="45" dirty="0">
                <a:cs typeface="Verdana"/>
              </a:rPr>
              <a:t>Fundraising strategy for the event</a:t>
            </a:r>
          </a:p>
          <a:p>
            <a:pPr>
              <a:lnSpc>
                <a:spcPct val="100000"/>
              </a:lnSpc>
              <a:spcBef>
                <a:spcPts val="50"/>
              </a:spcBef>
            </a:pPr>
            <a:endParaRPr lang="en-GB" sz="1200" spc="45" dirty="0">
              <a:cs typeface="Verdana"/>
            </a:endParaRPr>
          </a:p>
          <a:p>
            <a:pPr>
              <a:lnSpc>
                <a:spcPct val="100000"/>
              </a:lnSpc>
              <a:spcBef>
                <a:spcPts val="50"/>
              </a:spcBef>
            </a:pPr>
            <a:r>
              <a:rPr lang="en-GB" sz="1200" spc="25" dirty="0">
                <a:cs typeface="Tahoma"/>
              </a:rPr>
              <a:t>Flipchart</a:t>
            </a:r>
            <a:r>
              <a:rPr lang="en-GB" sz="1200" spc="-25" dirty="0">
                <a:cs typeface="Tahoma"/>
              </a:rPr>
              <a:t> </a:t>
            </a:r>
            <a:r>
              <a:rPr lang="en-GB" sz="1200" spc="30" dirty="0">
                <a:cs typeface="Tahoma"/>
              </a:rPr>
              <a:t>paper</a:t>
            </a:r>
            <a:r>
              <a:rPr lang="en-GB" sz="1200" spc="-25" dirty="0">
                <a:cs typeface="Tahoma"/>
              </a:rPr>
              <a:t> </a:t>
            </a:r>
            <a:r>
              <a:rPr lang="en-GB" sz="1200" spc="5" dirty="0">
                <a:cs typeface="Tahoma"/>
              </a:rPr>
              <a:t>or</a:t>
            </a:r>
            <a:r>
              <a:rPr lang="en-GB" sz="1200" spc="-25" dirty="0">
                <a:cs typeface="Tahoma"/>
              </a:rPr>
              <a:t> </a:t>
            </a:r>
            <a:r>
              <a:rPr lang="en-GB" sz="1200" spc="20" dirty="0">
                <a:cs typeface="Tahoma"/>
              </a:rPr>
              <a:t>other</a:t>
            </a:r>
            <a:r>
              <a:rPr lang="en-GB" sz="1200" spc="-25" dirty="0">
                <a:cs typeface="Tahoma"/>
              </a:rPr>
              <a:t> </a:t>
            </a:r>
            <a:r>
              <a:rPr lang="en-GB" sz="1200" spc="15" dirty="0">
                <a:cs typeface="Tahoma"/>
              </a:rPr>
              <a:t>large</a:t>
            </a:r>
            <a:r>
              <a:rPr lang="en-GB" sz="1200" spc="-25" dirty="0">
                <a:cs typeface="Tahoma"/>
              </a:rPr>
              <a:t> </a:t>
            </a:r>
            <a:r>
              <a:rPr lang="en-GB" sz="1200" spc="30" dirty="0">
                <a:cs typeface="Tahoma"/>
              </a:rPr>
              <a:t>paper</a:t>
            </a:r>
            <a:r>
              <a:rPr lang="en-GB" sz="1200" spc="-25" dirty="0">
                <a:cs typeface="Tahoma"/>
              </a:rPr>
              <a:t> </a:t>
            </a:r>
            <a:r>
              <a:rPr lang="en-GB" sz="1200" spc="-65" dirty="0">
                <a:cs typeface="Tahoma"/>
              </a:rPr>
              <a:t>(A2)</a:t>
            </a:r>
            <a:r>
              <a:rPr lang="en-GB" sz="1200" spc="-25" dirty="0">
                <a:cs typeface="Tahoma"/>
              </a:rPr>
              <a:t> </a:t>
            </a:r>
            <a:r>
              <a:rPr lang="en-GB" sz="1200" dirty="0">
                <a:cs typeface="Tahoma"/>
              </a:rPr>
              <a:t>for</a:t>
            </a:r>
            <a:r>
              <a:rPr lang="en-GB" sz="1200" spc="-25" dirty="0">
                <a:cs typeface="Tahoma"/>
              </a:rPr>
              <a:t> </a:t>
            </a:r>
            <a:r>
              <a:rPr lang="en-GB" sz="1200" spc="40" dirty="0">
                <a:cs typeface="Tahoma"/>
              </a:rPr>
              <a:t>group</a:t>
            </a:r>
            <a:r>
              <a:rPr lang="en-GB" sz="1200" spc="-25" dirty="0">
                <a:cs typeface="Tahoma"/>
              </a:rPr>
              <a:t> </a:t>
            </a:r>
            <a:r>
              <a:rPr lang="en-GB" sz="1200" dirty="0">
                <a:cs typeface="Tahoma"/>
              </a:rPr>
              <a:t>work, </a:t>
            </a:r>
            <a:r>
              <a:rPr lang="en-GB" sz="1200" spc="-335" dirty="0">
                <a:cs typeface="Tahoma"/>
              </a:rPr>
              <a:t> </a:t>
            </a:r>
            <a:r>
              <a:rPr lang="en-GB" sz="1200" spc="30" dirty="0">
                <a:cs typeface="Tahoma"/>
              </a:rPr>
              <a:t>wide</a:t>
            </a:r>
            <a:r>
              <a:rPr lang="en-GB" sz="1200" spc="-25" dirty="0">
                <a:cs typeface="Tahoma"/>
              </a:rPr>
              <a:t> </a:t>
            </a:r>
            <a:r>
              <a:rPr lang="en-GB" sz="1200" spc="10" dirty="0">
                <a:cs typeface="Tahoma"/>
              </a:rPr>
              <a:t>pens,</a:t>
            </a:r>
            <a:r>
              <a:rPr lang="en-GB" sz="1200" spc="-25" dirty="0">
                <a:cs typeface="Tahoma"/>
              </a:rPr>
              <a:t> </a:t>
            </a:r>
            <a:r>
              <a:rPr lang="en-GB" sz="1200" dirty="0">
                <a:cs typeface="Tahoma"/>
              </a:rPr>
              <a:t>tape/pens</a:t>
            </a:r>
            <a:r>
              <a:rPr lang="en-GB" sz="1200" spc="-25" dirty="0">
                <a:cs typeface="Tahoma"/>
              </a:rPr>
              <a:t> </a:t>
            </a:r>
            <a:r>
              <a:rPr lang="en-GB" sz="1200" spc="5" dirty="0">
                <a:cs typeface="Tahoma"/>
              </a:rPr>
              <a:t>or</a:t>
            </a:r>
            <a:r>
              <a:rPr lang="en-GB" sz="1200" spc="-25" dirty="0">
                <a:cs typeface="Tahoma"/>
              </a:rPr>
              <a:t> </a:t>
            </a:r>
            <a:r>
              <a:rPr lang="en-GB" sz="1200" spc="35" dirty="0">
                <a:cs typeface="Tahoma"/>
              </a:rPr>
              <a:t>pin</a:t>
            </a:r>
            <a:r>
              <a:rPr lang="en-GB" sz="1200" spc="-25" dirty="0">
                <a:cs typeface="Tahoma"/>
              </a:rPr>
              <a:t> </a:t>
            </a:r>
            <a:r>
              <a:rPr lang="en-GB" sz="1200" spc="30" dirty="0">
                <a:cs typeface="Tahoma"/>
              </a:rPr>
              <a:t>board</a:t>
            </a:r>
            <a:r>
              <a:rPr lang="en-GB" sz="1200" spc="-25" dirty="0">
                <a:cs typeface="Tahoma"/>
              </a:rPr>
              <a:t> </a:t>
            </a:r>
            <a:r>
              <a:rPr lang="en-GB" sz="1200" spc="20" dirty="0">
                <a:cs typeface="Tahoma"/>
              </a:rPr>
              <a:t>with</a:t>
            </a:r>
            <a:r>
              <a:rPr lang="en-GB" sz="1200" spc="-25" dirty="0">
                <a:cs typeface="Tahoma"/>
              </a:rPr>
              <a:t> </a:t>
            </a:r>
            <a:r>
              <a:rPr lang="en-GB" sz="1200" dirty="0">
                <a:cs typeface="Tahoma"/>
              </a:rPr>
              <a:t>pins. Laptop/mobile phones with internet access for google</a:t>
            </a:r>
          </a:p>
          <a:p>
            <a:pPr marL="12700">
              <a:lnSpc>
                <a:spcPct val="100000"/>
              </a:lnSpc>
              <a:spcBef>
                <a:spcPts val="555"/>
              </a:spcBef>
            </a:pPr>
            <a:endParaRPr lang="en-GB" sz="1200" b="1" spc="40" dirty="0">
              <a:cs typeface="Tahoma"/>
            </a:endParaRPr>
          </a:p>
          <a:p>
            <a:pPr marL="12700">
              <a:lnSpc>
                <a:spcPct val="100000"/>
              </a:lnSpc>
              <a:spcBef>
                <a:spcPts val="555"/>
              </a:spcBef>
            </a:pPr>
            <a:r>
              <a:rPr lang="en-GB" sz="1200" b="1" spc="40" dirty="0">
                <a:cs typeface="Tahoma"/>
              </a:rPr>
              <a:t>Description</a:t>
            </a:r>
            <a:r>
              <a:rPr lang="en-GB" sz="1200" b="1" spc="-30" dirty="0">
                <a:cs typeface="Tahoma"/>
              </a:rPr>
              <a:t> </a:t>
            </a:r>
            <a:r>
              <a:rPr lang="en-GB" sz="1200" b="1" spc="25" dirty="0">
                <a:cs typeface="Tahoma"/>
              </a:rPr>
              <a:t>of</a:t>
            </a:r>
            <a:r>
              <a:rPr lang="en-GB" sz="1200" b="1" spc="-25" dirty="0">
                <a:cs typeface="Tahoma"/>
              </a:rPr>
              <a:t> </a:t>
            </a:r>
            <a:r>
              <a:rPr lang="en-GB" sz="1200" b="1" spc="50" dirty="0">
                <a:cs typeface="Tahoma"/>
              </a:rPr>
              <a:t>the</a:t>
            </a:r>
            <a:r>
              <a:rPr lang="en-GB" sz="1200" b="1" spc="-25" dirty="0">
                <a:cs typeface="Tahoma"/>
              </a:rPr>
              <a:t> </a:t>
            </a:r>
            <a:r>
              <a:rPr lang="en-GB" sz="1200" b="1" spc="35" dirty="0">
                <a:cs typeface="Tahoma"/>
              </a:rPr>
              <a:t>method:</a:t>
            </a:r>
            <a:endParaRPr lang="en-GB" sz="1200" dirty="0">
              <a:cs typeface="Tahoma"/>
            </a:endParaRPr>
          </a:p>
          <a:p>
            <a:pPr marL="73660" marR="5080">
              <a:lnSpc>
                <a:spcPts val="1280"/>
              </a:lnSpc>
              <a:spcBef>
                <a:spcPts val="490"/>
              </a:spcBef>
            </a:pPr>
            <a:endParaRPr lang="en-GB" sz="1200" spc="5" dirty="0">
              <a:cs typeface="Verdana"/>
            </a:endParaRPr>
          </a:p>
          <a:p>
            <a:pPr marL="73660" marR="5080">
              <a:lnSpc>
                <a:spcPts val="1280"/>
              </a:lnSpc>
              <a:spcBef>
                <a:spcPts val="490"/>
              </a:spcBef>
            </a:pPr>
            <a:r>
              <a:rPr lang="en-GB" sz="1200" spc="5" dirty="0">
                <a:cs typeface="Verdana"/>
              </a:rPr>
              <a:t>Draft your funding requirements list: needed budget, possibilities for sponsoring at event (e.g. is a banner possible), reservations against some sponsoring?</a:t>
            </a:r>
          </a:p>
          <a:p>
            <a:pPr marL="73660" marR="5080">
              <a:lnSpc>
                <a:spcPts val="1280"/>
              </a:lnSpc>
              <a:spcBef>
                <a:spcPts val="490"/>
              </a:spcBef>
            </a:pPr>
            <a:r>
              <a:rPr lang="en-GB" sz="1200" spc="5" dirty="0">
                <a:cs typeface="Verdana"/>
              </a:rPr>
              <a:t>Draft your list of potential sponsors: who can you imagine to work with, to be sponsored, who is a no-go. Where do you already have contacts. What would be possibilities to sponsor the event for whom. E.g. a large bank might not be interested to give you money, but might give you a hall for free</a:t>
            </a:r>
          </a:p>
          <a:p>
            <a:pPr marL="73660" marR="5080">
              <a:lnSpc>
                <a:spcPts val="1280"/>
              </a:lnSpc>
              <a:spcBef>
                <a:spcPts val="490"/>
              </a:spcBef>
            </a:pPr>
            <a:r>
              <a:rPr lang="en-GB" sz="1200" spc="5" dirty="0">
                <a:cs typeface="Verdana"/>
              </a:rPr>
              <a:t>Draft the fundraising strategy starting with budget, budget needed through sponsoring/private donations, and how to get it</a:t>
            </a:r>
            <a:br>
              <a:rPr lang="en-GB" sz="1200" spc="5" dirty="0">
                <a:cs typeface="Verdana"/>
              </a:rPr>
            </a:br>
            <a:r>
              <a:rPr lang="en-GB" sz="1200" spc="5" dirty="0">
                <a:cs typeface="Verdana"/>
              </a:rPr>
              <a:t>Also establish fundraising possibilities at the event: e.g. donation box, appeal for donations from stage, possibility to hand over high donations on stage etc.</a:t>
            </a:r>
          </a:p>
          <a:p>
            <a:pPr marL="73660" marR="5080">
              <a:lnSpc>
                <a:spcPts val="1280"/>
              </a:lnSpc>
              <a:spcBef>
                <a:spcPts val="490"/>
              </a:spcBef>
            </a:pPr>
            <a:endParaRPr lang="de-DE" sz="1200" spc="5" dirty="0">
              <a:latin typeface="Verdana"/>
              <a:cs typeface="Verdana"/>
            </a:endParaRPr>
          </a:p>
        </p:txBody>
      </p:sp>
      <p:pic>
        <p:nvPicPr>
          <p:cNvPr id="18" name="Picture 17">
            <a:extLst>
              <a:ext uri="{FF2B5EF4-FFF2-40B4-BE49-F238E27FC236}">
                <a16:creationId xmlns:a16="http://schemas.microsoft.com/office/drawing/2014/main" id="{B879CC6A-E211-E8D3-3A12-5320AE1D537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5919316" y="4674240"/>
            <a:ext cx="600075" cy="66675"/>
          </a:xfrm>
          <a:custGeom>
            <a:avLst/>
            <a:gdLst/>
            <a:ahLst/>
            <a:cxnLst/>
            <a:rect l="l" t="t" r="r" b="b"/>
            <a:pathLst>
              <a:path w="600075" h="66675">
                <a:moveTo>
                  <a:pt x="600074" y="66674"/>
                </a:moveTo>
                <a:lnTo>
                  <a:pt x="0" y="66674"/>
                </a:lnTo>
                <a:lnTo>
                  <a:pt x="0" y="0"/>
                </a:lnTo>
                <a:lnTo>
                  <a:pt x="600074" y="0"/>
                </a:lnTo>
                <a:lnTo>
                  <a:pt x="600074" y="66674"/>
                </a:lnTo>
                <a:close/>
              </a:path>
            </a:pathLst>
          </a:custGeom>
          <a:solidFill>
            <a:srgbClr val="0C45A6"/>
          </a:solidFill>
        </p:spPr>
        <p:txBody>
          <a:bodyPr wrap="square" lIns="0" tIns="0" rIns="0" bIns="0" rtlCol="0"/>
          <a:lstStyle/>
          <a:p>
            <a:endParaRPr/>
          </a:p>
        </p:txBody>
      </p:sp>
      <p:sp>
        <p:nvSpPr>
          <p:cNvPr id="5" name="object 5"/>
          <p:cNvSpPr txBox="1"/>
          <p:nvPr/>
        </p:nvSpPr>
        <p:spPr>
          <a:xfrm>
            <a:off x="718820" y="4729612"/>
            <a:ext cx="4496435" cy="1243930"/>
          </a:xfrm>
          <a:prstGeom prst="rect">
            <a:avLst/>
          </a:prstGeom>
        </p:spPr>
        <p:txBody>
          <a:bodyPr vert="horz" wrap="square" lIns="0" tIns="12700" rIns="0" bIns="0" rtlCol="0">
            <a:spAutoFit/>
          </a:bodyPr>
          <a:lstStyle/>
          <a:p>
            <a:pPr marL="12700" marR="5080">
              <a:lnSpc>
                <a:spcPct val="100000"/>
              </a:lnSpc>
              <a:spcBef>
                <a:spcPts val="100"/>
              </a:spcBef>
            </a:pPr>
            <a:r>
              <a:rPr sz="4000" b="1" spc="-80" dirty="0">
                <a:solidFill>
                  <a:srgbClr val="0C45A6"/>
                </a:solidFill>
                <a:cs typeface="Tahoma"/>
              </a:rPr>
              <a:t>1.WHAT</a:t>
            </a:r>
            <a:r>
              <a:rPr sz="4000" b="1" spc="-75" dirty="0">
                <a:solidFill>
                  <a:srgbClr val="0C45A6"/>
                </a:solidFill>
                <a:cs typeface="Tahoma"/>
              </a:rPr>
              <a:t> </a:t>
            </a:r>
            <a:r>
              <a:rPr sz="4000" b="1" spc="-340" dirty="0">
                <a:solidFill>
                  <a:srgbClr val="0C45A6"/>
                </a:solidFill>
                <a:cs typeface="Tahoma"/>
              </a:rPr>
              <a:t>IS </a:t>
            </a:r>
            <a:r>
              <a:rPr sz="4000" b="1" spc="-335" dirty="0">
                <a:solidFill>
                  <a:srgbClr val="0C45A6"/>
                </a:solidFill>
                <a:cs typeface="Tahoma"/>
              </a:rPr>
              <a:t> </a:t>
            </a:r>
            <a:r>
              <a:rPr lang="de-DE" sz="4000" b="1" spc="-15" dirty="0">
                <a:solidFill>
                  <a:srgbClr val="0C45A6"/>
                </a:solidFill>
                <a:cs typeface="Tahoma"/>
              </a:rPr>
              <a:t>FUNDRAISING</a:t>
            </a:r>
            <a:r>
              <a:rPr sz="4000" b="1" spc="55" dirty="0">
                <a:solidFill>
                  <a:srgbClr val="0C45A6"/>
                </a:solidFill>
                <a:cs typeface="Tahoma"/>
              </a:rPr>
              <a:t>?</a:t>
            </a:r>
            <a:endParaRPr sz="4000" dirty="0">
              <a:cs typeface="Tahoma"/>
            </a:endParaRPr>
          </a:p>
        </p:txBody>
      </p:sp>
      <p:cxnSp>
        <p:nvCxnSpPr>
          <p:cNvPr id="3" name="Straight Connector 2">
            <a:extLst>
              <a:ext uri="{FF2B5EF4-FFF2-40B4-BE49-F238E27FC236}">
                <a16:creationId xmlns:a16="http://schemas.microsoft.com/office/drawing/2014/main" id="{E0CF7BEC-BA25-97DD-3A73-AAEA4BE52B2B}"/>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2BDCE1BE-F5A4-9D7E-3044-7FA8D4B964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3" name="object 3"/>
          <p:cNvSpPr/>
          <p:nvPr/>
        </p:nvSpPr>
        <p:spPr>
          <a:xfrm>
            <a:off x="686782" y="3703671"/>
            <a:ext cx="47625" cy="47625"/>
          </a:xfrm>
          <a:custGeom>
            <a:avLst/>
            <a:gdLst/>
            <a:ahLst/>
            <a:cxnLst/>
            <a:rect l="l" t="t" r="r" b="b"/>
            <a:pathLst>
              <a:path w="47625" h="47625">
                <a:moveTo>
                  <a:pt x="26970" y="47624"/>
                </a:moveTo>
                <a:lnTo>
                  <a:pt x="20654" y="47624"/>
                </a:lnTo>
                <a:lnTo>
                  <a:pt x="17617" y="47020"/>
                </a:lnTo>
                <a:lnTo>
                  <a:pt x="0" y="26970"/>
                </a:lnTo>
                <a:lnTo>
                  <a:pt x="0" y="20654"/>
                </a:lnTo>
                <a:lnTo>
                  <a:pt x="20654" y="0"/>
                </a:lnTo>
                <a:lnTo>
                  <a:pt x="26970" y="0"/>
                </a:lnTo>
                <a:lnTo>
                  <a:pt x="47625" y="23812"/>
                </a:lnTo>
                <a:lnTo>
                  <a:pt x="47624" y="26970"/>
                </a:lnTo>
                <a:lnTo>
                  <a:pt x="26970" y="47624"/>
                </a:lnTo>
                <a:close/>
              </a:path>
            </a:pathLst>
          </a:custGeom>
          <a:solidFill>
            <a:srgbClr val="16204A"/>
          </a:solidFill>
        </p:spPr>
        <p:txBody>
          <a:bodyPr wrap="square" lIns="0" tIns="0" rIns="0" bIns="0" rtlCol="0"/>
          <a:lstStyle/>
          <a:p>
            <a:endParaRPr/>
          </a:p>
        </p:txBody>
      </p:sp>
      <p:sp>
        <p:nvSpPr>
          <p:cNvPr id="4" name="object 4"/>
          <p:cNvSpPr/>
          <p:nvPr/>
        </p:nvSpPr>
        <p:spPr>
          <a:xfrm>
            <a:off x="686782" y="4122770"/>
            <a:ext cx="47625" cy="47625"/>
          </a:xfrm>
          <a:custGeom>
            <a:avLst/>
            <a:gdLst/>
            <a:ahLst/>
            <a:cxnLst/>
            <a:rect l="l" t="t" r="r" b="b"/>
            <a:pathLst>
              <a:path w="47625" h="47625">
                <a:moveTo>
                  <a:pt x="26970" y="47624"/>
                </a:moveTo>
                <a:lnTo>
                  <a:pt x="20654" y="47624"/>
                </a:lnTo>
                <a:lnTo>
                  <a:pt x="17617" y="47020"/>
                </a:lnTo>
                <a:lnTo>
                  <a:pt x="0" y="26970"/>
                </a:lnTo>
                <a:lnTo>
                  <a:pt x="0" y="20654"/>
                </a:lnTo>
                <a:lnTo>
                  <a:pt x="20654" y="0"/>
                </a:lnTo>
                <a:lnTo>
                  <a:pt x="26970" y="0"/>
                </a:lnTo>
                <a:lnTo>
                  <a:pt x="47625" y="23812"/>
                </a:lnTo>
                <a:lnTo>
                  <a:pt x="47624" y="26970"/>
                </a:lnTo>
                <a:lnTo>
                  <a:pt x="26970" y="47624"/>
                </a:lnTo>
                <a:close/>
              </a:path>
            </a:pathLst>
          </a:custGeom>
          <a:solidFill>
            <a:srgbClr val="16204A"/>
          </a:solidFill>
        </p:spPr>
        <p:txBody>
          <a:bodyPr wrap="square" lIns="0" tIns="0" rIns="0" bIns="0" rtlCol="0"/>
          <a:lstStyle/>
          <a:p>
            <a:endParaRPr/>
          </a:p>
        </p:txBody>
      </p:sp>
      <p:sp>
        <p:nvSpPr>
          <p:cNvPr id="5" name="object 5"/>
          <p:cNvSpPr txBox="1"/>
          <p:nvPr/>
        </p:nvSpPr>
        <p:spPr>
          <a:xfrm>
            <a:off x="588356" y="3248540"/>
            <a:ext cx="3976657" cy="2355901"/>
          </a:xfrm>
          <a:prstGeom prst="rect">
            <a:avLst/>
          </a:prstGeom>
        </p:spPr>
        <p:txBody>
          <a:bodyPr vert="horz" wrap="square" lIns="0" tIns="12700" rIns="0" bIns="0" rtlCol="0">
            <a:spAutoFit/>
          </a:bodyPr>
          <a:lstStyle/>
          <a:p>
            <a:pPr marL="184150" marR="27940" indent="-171450">
              <a:lnSpc>
                <a:spcPct val="119600"/>
              </a:lnSpc>
              <a:spcBef>
                <a:spcPts val="100"/>
              </a:spcBef>
              <a:buFont typeface="Arial" panose="020B0604020202020204" pitchFamily="34" charset="0"/>
              <a:buChar char="•"/>
            </a:pPr>
            <a:r>
              <a:rPr lang="en-US" dirty="0"/>
              <a:t>the </a:t>
            </a:r>
            <a:r>
              <a:rPr lang="en-US" dirty="0">
                <a:hlinkClick r:id="rId2" tooltip="act"/>
              </a:rPr>
              <a:t>act</a:t>
            </a:r>
            <a:r>
              <a:rPr lang="en-US" dirty="0"/>
              <a:t> of </a:t>
            </a:r>
            <a:r>
              <a:rPr lang="en-US" dirty="0">
                <a:hlinkClick r:id="rId3" tooltip="collecting"/>
              </a:rPr>
              <a:t>collecting</a:t>
            </a:r>
            <a:r>
              <a:rPr lang="en-US" dirty="0"/>
              <a:t> </a:t>
            </a:r>
            <a:r>
              <a:rPr lang="en-US" dirty="0">
                <a:hlinkClick r:id="rId4" tooltip="money"/>
              </a:rPr>
              <a:t>money</a:t>
            </a:r>
            <a:r>
              <a:rPr lang="en-US" dirty="0"/>
              <a:t> or apply for money for a </a:t>
            </a:r>
            <a:r>
              <a:rPr lang="en-US" dirty="0">
                <a:hlinkClick r:id="rId5" tooltip="particular"/>
              </a:rPr>
              <a:t>particular</a:t>
            </a:r>
            <a:r>
              <a:rPr lang="en-US" dirty="0"/>
              <a:t> </a:t>
            </a:r>
            <a:r>
              <a:rPr lang="en-US" dirty="0">
                <a:hlinkClick r:id="rId6" tooltip="purpose"/>
              </a:rPr>
              <a:t>purpose</a:t>
            </a:r>
            <a:r>
              <a:rPr lang="en-US" dirty="0"/>
              <a:t>, </a:t>
            </a:r>
            <a:r>
              <a:rPr lang="en-US" dirty="0">
                <a:hlinkClick r:id="rId7" tooltip="especially"/>
              </a:rPr>
              <a:t>especially</a:t>
            </a:r>
            <a:r>
              <a:rPr lang="en-US" dirty="0"/>
              <a:t> for a </a:t>
            </a:r>
            <a:r>
              <a:rPr lang="en-US" dirty="0">
                <a:hlinkClick r:id="rId8" tooltip="charity"/>
              </a:rPr>
              <a:t>charity</a:t>
            </a:r>
            <a:endParaRPr lang="en-US" dirty="0"/>
          </a:p>
          <a:p>
            <a:pPr marL="184150" marR="27940" indent="-171450">
              <a:lnSpc>
                <a:spcPct val="119600"/>
              </a:lnSpc>
              <a:spcBef>
                <a:spcPts val="100"/>
              </a:spcBef>
              <a:buFont typeface="Arial" panose="020B0604020202020204" pitchFamily="34" charset="0"/>
              <a:buChar char="•"/>
            </a:pPr>
            <a:r>
              <a:rPr lang="en-US" dirty="0"/>
              <a:t>Has very different forms and sizes</a:t>
            </a:r>
          </a:p>
          <a:p>
            <a:pPr marL="12700" marR="27940">
              <a:lnSpc>
                <a:spcPct val="119600"/>
              </a:lnSpc>
              <a:spcBef>
                <a:spcPts val="100"/>
              </a:spcBef>
            </a:pPr>
            <a:endParaRPr lang="en-US" dirty="0">
              <a:cs typeface="Verdana"/>
            </a:endParaRPr>
          </a:p>
          <a:p>
            <a:pPr marL="12700" marR="27940">
              <a:lnSpc>
                <a:spcPct val="119600"/>
              </a:lnSpc>
              <a:spcBef>
                <a:spcPts val="100"/>
              </a:spcBef>
            </a:pPr>
            <a:r>
              <a:rPr lang="de-AT" dirty="0">
                <a:cs typeface="Verdana"/>
              </a:rPr>
              <a:t>https://dictionary.cambridge.org/dictionary/english/fundraising</a:t>
            </a:r>
            <a:endParaRPr dirty="0">
              <a:cs typeface="Verdana"/>
            </a:endParaRPr>
          </a:p>
        </p:txBody>
      </p:sp>
      <p:sp>
        <p:nvSpPr>
          <p:cNvPr id="6" name="object 6"/>
          <p:cNvSpPr txBox="1">
            <a:spLocks noGrp="1"/>
          </p:cNvSpPr>
          <p:nvPr>
            <p:ph type="title"/>
          </p:nvPr>
        </p:nvSpPr>
        <p:spPr>
          <a:xfrm>
            <a:off x="588357" y="1305061"/>
            <a:ext cx="2550795" cy="518159"/>
          </a:xfrm>
          <a:prstGeom prst="rect">
            <a:avLst/>
          </a:prstGeom>
        </p:spPr>
        <p:txBody>
          <a:bodyPr vert="horz" wrap="square" lIns="0" tIns="16510" rIns="0" bIns="0" rtlCol="0">
            <a:spAutoFit/>
          </a:bodyPr>
          <a:lstStyle/>
          <a:p>
            <a:pPr marL="12700">
              <a:lnSpc>
                <a:spcPct val="100000"/>
              </a:lnSpc>
              <a:spcBef>
                <a:spcPts val="130"/>
              </a:spcBef>
            </a:pPr>
            <a:r>
              <a:rPr sz="3200" spc="-45" dirty="0">
                <a:latin typeface="+mn-lt"/>
              </a:rPr>
              <a:t>DEFINITION</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18" name="Textfeld 17"/>
          <p:cNvSpPr txBox="1"/>
          <p:nvPr/>
        </p:nvSpPr>
        <p:spPr>
          <a:xfrm>
            <a:off x="4724400" y="3154732"/>
            <a:ext cx="4191000" cy="2031325"/>
          </a:xfrm>
          <a:prstGeom prst="rect">
            <a:avLst/>
          </a:prstGeom>
          <a:noFill/>
        </p:spPr>
        <p:txBody>
          <a:bodyPr wrap="square" rtlCol="0">
            <a:spAutoFit/>
          </a:bodyPr>
          <a:lstStyle/>
          <a:p>
            <a:pPr marL="285750" indent="-285750">
              <a:buFontTx/>
              <a:buChar char="-"/>
            </a:pPr>
            <a:r>
              <a:rPr lang="en-GB" dirty="0"/>
              <a:t>Institutional fundraising from e.g. municipality, ministries, the EU</a:t>
            </a:r>
          </a:p>
          <a:p>
            <a:pPr marL="285750" indent="-285750">
              <a:buFontTx/>
              <a:buChar char="-"/>
            </a:pPr>
            <a:r>
              <a:rPr lang="en-GB" dirty="0"/>
              <a:t>Donor fundraising from private donors (e.g. fundraising mailings, charity dinner)</a:t>
            </a:r>
          </a:p>
          <a:p>
            <a:pPr marL="285750" indent="-285750">
              <a:buFontTx/>
              <a:buChar char="-"/>
            </a:pPr>
            <a:r>
              <a:rPr lang="en-GB" dirty="0"/>
              <a:t>Fundraising from private or semi-private foundations</a:t>
            </a:r>
          </a:p>
        </p:txBody>
      </p:sp>
      <p:cxnSp>
        <p:nvCxnSpPr>
          <p:cNvPr id="7" name="Straight Connector 6">
            <a:extLst>
              <a:ext uri="{FF2B5EF4-FFF2-40B4-BE49-F238E27FC236}">
                <a16:creationId xmlns:a16="http://schemas.microsoft.com/office/drawing/2014/main" id="{605268FC-D0C8-CA5C-5E31-5DB632FF87A4}"/>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49CF9C01-DD87-BD21-500B-51DDA8FE4F7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1305061"/>
            <a:ext cx="8403243" cy="509114"/>
          </a:xfrm>
          <a:prstGeom prst="rect">
            <a:avLst/>
          </a:prstGeom>
        </p:spPr>
        <p:txBody>
          <a:bodyPr vert="horz" wrap="square" lIns="0" tIns="16510" rIns="0" bIns="0" rtlCol="0">
            <a:spAutoFit/>
          </a:bodyPr>
          <a:lstStyle/>
          <a:p>
            <a:pPr marL="12700">
              <a:lnSpc>
                <a:spcPct val="100000"/>
              </a:lnSpc>
              <a:spcBef>
                <a:spcPts val="130"/>
              </a:spcBef>
            </a:pPr>
            <a:r>
              <a:rPr lang="en-GB" sz="3200" spc="-45" dirty="0">
                <a:latin typeface="+mn-lt"/>
              </a:rPr>
              <a:t>Institutional Fundraising</a:t>
            </a:r>
            <a:endParaRPr lang="en-GB"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571040" y="1981200"/>
            <a:ext cx="8153400" cy="4216539"/>
          </a:xfrm>
          <a:prstGeom prst="rect">
            <a:avLst/>
          </a:prstGeom>
          <a:noFill/>
        </p:spPr>
        <p:txBody>
          <a:bodyPr wrap="square" rtlCol="0">
            <a:spAutoFit/>
          </a:bodyPr>
          <a:lstStyle/>
          <a:p>
            <a:endParaRPr lang="de-AT" sz="1600" dirty="0"/>
          </a:p>
          <a:p>
            <a:r>
              <a:rPr lang="en-GB" b="1" dirty="0"/>
              <a:t>Basics:</a:t>
            </a:r>
            <a:endParaRPr lang="en-GB" dirty="0"/>
          </a:p>
          <a:p>
            <a:r>
              <a:rPr lang="en-GB" dirty="0"/>
              <a:t>- There are often no particular funding schemes for migrants and migrant/diaspora organisations</a:t>
            </a:r>
          </a:p>
          <a:p>
            <a:pPr marL="285750" indent="-285750">
              <a:buFontTx/>
              <a:buChar char="-"/>
            </a:pPr>
            <a:r>
              <a:rPr lang="en-GB" dirty="0"/>
              <a:t>That means the projects of migrants organisations are in competition with all other projects e.g. from NGOs</a:t>
            </a:r>
          </a:p>
          <a:p>
            <a:pPr marL="285750" indent="-285750">
              <a:buFontTx/>
              <a:buChar char="-"/>
            </a:pPr>
            <a:r>
              <a:rPr lang="en-GB" dirty="0"/>
              <a:t>However e.g. in Berlin there is a special funding scheme for migrants organisations: https://www.berlin.de/lb/intmig/service/presse/pressemitteilungen/2022/pressemitteilung.1237445.php  </a:t>
            </a:r>
          </a:p>
          <a:p>
            <a:pPr marL="285750" indent="-285750">
              <a:buFontTx/>
              <a:buChar char="-"/>
            </a:pPr>
            <a:r>
              <a:rPr lang="en-GB" dirty="0"/>
              <a:t>There are institutional fundraising possibilities from the district up to the federal level as well as European and other regional blocs and international donors</a:t>
            </a:r>
          </a:p>
          <a:p>
            <a:pPr marL="285750" indent="-285750">
              <a:buFontTx/>
              <a:buChar char="-"/>
            </a:pPr>
            <a:r>
              <a:rPr lang="en-GB" dirty="0"/>
              <a:t>The bigger and more complex the project and the fund is, the more experience and administrative requirements (e.g. formal registration, audited balance sheet, proven experience in the field of application)</a:t>
            </a:r>
          </a:p>
        </p:txBody>
      </p:sp>
      <p:cxnSp>
        <p:nvCxnSpPr>
          <p:cNvPr id="3" name="Straight Connector 2">
            <a:extLst>
              <a:ext uri="{FF2B5EF4-FFF2-40B4-BE49-F238E27FC236}">
                <a16:creationId xmlns:a16="http://schemas.microsoft.com/office/drawing/2014/main" id="{A971F9BB-7883-6521-0C86-004AACD538C4}"/>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DDBA8D2-CC80-86D9-39E1-A7867F4936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Tree>
    <p:extLst>
      <p:ext uri="{BB962C8B-B14F-4D97-AF65-F5344CB8AC3E}">
        <p14:creationId xmlns:p14="http://schemas.microsoft.com/office/powerpoint/2010/main" val="3366746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601057" y="1095982"/>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latin typeface="+mn-lt"/>
              </a:rPr>
              <a:t>Institutional</a:t>
            </a:r>
            <a:r>
              <a:rPr lang="de-DE" sz="3200" spc="-45" dirty="0">
                <a:latin typeface="+mn-lt"/>
              </a:rPr>
              <a:t> </a:t>
            </a:r>
            <a:r>
              <a:rPr lang="de-DE" sz="3200" spc="-45" dirty="0" err="1">
                <a:latin typeface="+mn-lt"/>
              </a:rPr>
              <a:t>fundraising</a:t>
            </a:r>
            <a:br>
              <a:rPr lang="de-DE" sz="3200" spc="-45" dirty="0">
                <a:latin typeface="+mn-lt"/>
              </a:rPr>
            </a:br>
            <a:r>
              <a:rPr lang="de-DE" sz="3200" spc="-45" dirty="0">
                <a:latin typeface="+mn-lt"/>
              </a:rPr>
              <a:t>The national and regional </a:t>
            </a:r>
            <a:r>
              <a:rPr lang="de-DE" sz="3200" spc="-45" dirty="0" err="1">
                <a:latin typeface="+mn-lt"/>
              </a:rPr>
              <a:t>levels</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838200" y="2362200"/>
            <a:ext cx="8153400" cy="3416320"/>
          </a:xfrm>
          <a:prstGeom prst="rect">
            <a:avLst/>
          </a:prstGeom>
          <a:noFill/>
        </p:spPr>
        <p:txBody>
          <a:bodyPr wrap="square" rtlCol="0">
            <a:spAutoFit/>
          </a:bodyPr>
          <a:lstStyle/>
          <a:p>
            <a:endParaRPr lang="en-GB" dirty="0"/>
          </a:p>
          <a:p>
            <a:r>
              <a:rPr lang="en-GB" b="1" dirty="0"/>
              <a:t>Prime Ministers Office – Department for Integration</a:t>
            </a:r>
          </a:p>
          <a:p>
            <a:r>
              <a:rPr lang="en-GB" b="1" dirty="0"/>
              <a:t>Ministry of the Interior/Exterior – Department for Integration</a:t>
            </a:r>
          </a:p>
          <a:p>
            <a:endParaRPr lang="en-GB" b="1" dirty="0"/>
          </a:p>
          <a:p>
            <a:r>
              <a:rPr lang="en-GB" dirty="0"/>
              <a:t>Call for Applications for projects for the national integration fund in the framework of the national action plan for integration and the Plan for integration of recognized refugees</a:t>
            </a:r>
            <a:br>
              <a:rPr lang="en-GB" dirty="0"/>
            </a:br>
            <a:r>
              <a:rPr lang="en-GB" dirty="0"/>
              <a:t>Deadlines: TO BE ADDED NATIONALLY</a:t>
            </a:r>
          </a:p>
          <a:p>
            <a:r>
              <a:rPr lang="en-GB" dirty="0"/>
              <a:t>URL TO BE ADDED NATIONALLY</a:t>
            </a:r>
          </a:p>
          <a:p>
            <a:r>
              <a:rPr lang="en-GB" dirty="0"/>
              <a:t>e.g.</a:t>
            </a:r>
          </a:p>
          <a:p>
            <a:r>
              <a:rPr lang="en-GB" dirty="0">
                <a:hlinkClick r:id="rId2"/>
              </a:rPr>
              <a:t>https://www.bundeskanzleramt.gv.at/agenda/integration/projektfoerderung/nationale-integrationsfoerderung.html</a:t>
            </a:r>
            <a:r>
              <a:rPr lang="en-GB" dirty="0"/>
              <a:t> </a:t>
            </a:r>
          </a:p>
        </p:txBody>
      </p:sp>
      <p:cxnSp>
        <p:nvCxnSpPr>
          <p:cNvPr id="3" name="Straight Connector 2">
            <a:extLst>
              <a:ext uri="{FF2B5EF4-FFF2-40B4-BE49-F238E27FC236}">
                <a16:creationId xmlns:a16="http://schemas.microsoft.com/office/drawing/2014/main" id="{563AA984-194E-51FA-6B7D-3BB2F830BB83}"/>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9A41A048-2066-DD19-2ACE-E9890141EB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5686425"/>
            <a:ext cx="3048000" cy="1628775"/>
          </a:xfrm>
          <a:prstGeom prst="rect">
            <a:avLst/>
          </a:prstGeom>
        </p:spPr>
      </p:pic>
    </p:spTree>
    <p:extLst>
      <p:ext uri="{BB962C8B-B14F-4D97-AF65-F5344CB8AC3E}">
        <p14:creationId xmlns:p14="http://schemas.microsoft.com/office/powerpoint/2010/main" val="3909548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19510"/>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t>Institutional</a:t>
            </a:r>
            <a:r>
              <a:rPr lang="de-DE" sz="3200" spc="-45" dirty="0"/>
              <a:t> </a:t>
            </a:r>
            <a:r>
              <a:rPr lang="de-DE" sz="3200" spc="-45" dirty="0" err="1"/>
              <a:t>fundraising</a:t>
            </a:r>
            <a:br>
              <a:rPr lang="de-DE" sz="3200" spc="-45" dirty="0"/>
            </a:br>
            <a:r>
              <a:rPr lang="de-DE" sz="3200" spc="-45" dirty="0"/>
              <a:t>The national </a:t>
            </a:r>
            <a:r>
              <a:rPr lang="de-DE" sz="3200" spc="-45" dirty="0" err="1"/>
              <a:t>and</a:t>
            </a:r>
            <a:r>
              <a:rPr lang="de-DE" sz="3200" spc="-45" dirty="0"/>
              <a:t> regional </a:t>
            </a:r>
            <a:r>
              <a:rPr lang="de-DE" sz="3200" spc="-45" dirty="0" err="1"/>
              <a:t>levels</a:t>
            </a:r>
            <a:endParaRPr sz="3200" dirty="0"/>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838200" y="2362200"/>
            <a:ext cx="8153400" cy="4524315"/>
          </a:xfrm>
          <a:prstGeom prst="rect">
            <a:avLst/>
          </a:prstGeom>
          <a:noFill/>
        </p:spPr>
        <p:txBody>
          <a:bodyPr wrap="square" rtlCol="0">
            <a:spAutoFit/>
          </a:bodyPr>
          <a:lstStyle/>
          <a:p>
            <a:endParaRPr lang="de-AT" dirty="0"/>
          </a:p>
          <a:p>
            <a:r>
              <a:rPr lang="en-GB" b="1" dirty="0"/>
              <a:t>National Development Agency/Development Fund of national Ministry of Foreign Affairs</a:t>
            </a:r>
          </a:p>
          <a:p>
            <a:endParaRPr lang="en-GB" dirty="0"/>
          </a:p>
          <a:p>
            <a:r>
              <a:rPr lang="en-GB" i="1" dirty="0"/>
              <a:t>Development Communication and Education / Development Education and Awareness Raising</a:t>
            </a:r>
            <a:endParaRPr lang="en-GB" dirty="0"/>
          </a:p>
          <a:p>
            <a:endParaRPr lang="en-GB" dirty="0"/>
          </a:p>
          <a:p>
            <a:r>
              <a:rPr lang="en-GB" dirty="0"/>
              <a:t>Projects are supported that address questions of international development, the Sustainable Development Goals and support Development Education and Awareness Raising on Development in Europe</a:t>
            </a:r>
            <a:br>
              <a:rPr lang="en-GB" dirty="0"/>
            </a:br>
            <a:endParaRPr lang="en-GB" dirty="0"/>
          </a:p>
          <a:p>
            <a:r>
              <a:rPr lang="en-GB" dirty="0"/>
              <a:t>Deadline: - TO BE ADDED</a:t>
            </a:r>
          </a:p>
          <a:p>
            <a:r>
              <a:rPr lang="en-GB" dirty="0"/>
              <a:t>URL – TO BE ADDED</a:t>
            </a:r>
            <a:br>
              <a:rPr lang="en-GB" dirty="0"/>
            </a:br>
            <a:r>
              <a:rPr lang="en-GB" dirty="0"/>
              <a:t>e.g.</a:t>
            </a:r>
          </a:p>
          <a:p>
            <a:r>
              <a:rPr lang="en-GB" dirty="0">
                <a:hlinkClick r:id="rId2"/>
              </a:rPr>
              <a:t>https://www.entwicklung.at/ada/entwicklungspolitische-kommunikation-bildung-in-oesterreich/</a:t>
            </a:r>
            <a:r>
              <a:rPr lang="en-GB" dirty="0"/>
              <a:t> </a:t>
            </a:r>
          </a:p>
        </p:txBody>
      </p:sp>
      <p:cxnSp>
        <p:nvCxnSpPr>
          <p:cNvPr id="3" name="Straight Connector 2">
            <a:extLst>
              <a:ext uri="{FF2B5EF4-FFF2-40B4-BE49-F238E27FC236}">
                <a16:creationId xmlns:a16="http://schemas.microsoft.com/office/drawing/2014/main" id="{8A6B2CEF-05AD-A197-379F-13E8C5965D47}"/>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BED91A1C-0651-8C7F-7139-4F8950E4AE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1480699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1074759"/>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t>Institutional</a:t>
            </a:r>
            <a:r>
              <a:rPr lang="de-DE" sz="3200" spc="-45" dirty="0"/>
              <a:t> </a:t>
            </a:r>
            <a:r>
              <a:rPr lang="de-DE" sz="3200" spc="-45" dirty="0" err="1"/>
              <a:t>fundraising</a:t>
            </a:r>
            <a:br>
              <a:rPr lang="de-DE" sz="3200" spc="-45" dirty="0"/>
            </a:br>
            <a:r>
              <a:rPr lang="de-DE" sz="3200" spc="-45" dirty="0"/>
              <a:t>The national </a:t>
            </a:r>
            <a:r>
              <a:rPr lang="de-DE" sz="3200" spc="-45" dirty="0" err="1"/>
              <a:t>and</a:t>
            </a:r>
            <a:r>
              <a:rPr lang="de-DE" sz="3200" spc="-45" dirty="0"/>
              <a:t> regional </a:t>
            </a:r>
            <a:r>
              <a:rPr lang="de-DE" sz="3200" spc="-45" dirty="0" err="1"/>
              <a:t>levels</a:t>
            </a:r>
            <a:endParaRPr sz="3200" dirty="0"/>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838200" y="2362200"/>
            <a:ext cx="8153400" cy="4524315"/>
          </a:xfrm>
          <a:prstGeom prst="rect">
            <a:avLst/>
          </a:prstGeom>
          <a:noFill/>
        </p:spPr>
        <p:txBody>
          <a:bodyPr wrap="square" rtlCol="0">
            <a:spAutoFit/>
          </a:bodyPr>
          <a:lstStyle/>
          <a:p>
            <a:endParaRPr lang="de-AT" dirty="0"/>
          </a:p>
          <a:p>
            <a:endParaRPr lang="en-GB" dirty="0"/>
          </a:p>
          <a:p>
            <a:r>
              <a:rPr lang="en-GB" b="1" dirty="0"/>
              <a:t>City of X, (as example for projects on city level)</a:t>
            </a:r>
            <a:endParaRPr lang="en-GB" dirty="0"/>
          </a:p>
          <a:p>
            <a:r>
              <a:rPr lang="en-GB" b="1" dirty="0"/>
              <a:t>e.g. MA 17 – Department for Integration and Diversity – City of Vienna</a:t>
            </a:r>
            <a:endParaRPr lang="en-GB" dirty="0"/>
          </a:p>
          <a:p>
            <a:endParaRPr lang="en-GB" i="1" dirty="0"/>
          </a:p>
          <a:p>
            <a:r>
              <a:rPr lang="en-GB" i="1" dirty="0"/>
              <a:t>e.g. Financing for small Integration Projects up to 5.000 Euro</a:t>
            </a:r>
          </a:p>
          <a:p>
            <a:endParaRPr lang="en-GB" i="1" dirty="0"/>
          </a:p>
          <a:p>
            <a:r>
              <a:rPr lang="en-GB" dirty="0"/>
              <a:t>Usually easier online form</a:t>
            </a:r>
          </a:p>
          <a:p>
            <a:endParaRPr lang="en-GB" dirty="0"/>
          </a:p>
          <a:p>
            <a:r>
              <a:rPr lang="en-GB" dirty="0"/>
              <a:t>Projects in the area of intercultural competencies and integration of migrants</a:t>
            </a:r>
          </a:p>
          <a:p>
            <a:endParaRPr lang="en-GB" dirty="0"/>
          </a:p>
          <a:p>
            <a:r>
              <a:rPr lang="en-GB" dirty="0"/>
              <a:t>Deadlines: Typically two times per year</a:t>
            </a:r>
          </a:p>
          <a:p>
            <a:endParaRPr lang="en-GB" dirty="0"/>
          </a:p>
          <a:p>
            <a:r>
              <a:rPr lang="en-GB" dirty="0"/>
              <a:t>URL </a:t>
            </a:r>
            <a:r>
              <a:rPr lang="en-GB" dirty="0" err="1"/>
              <a:t>eg.</a:t>
            </a:r>
            <a:r>
              <a:rPr lang="en-GB" dirty="0"/>
              <a:t> </a:t>
            </a:r>
            <a:r>
              <a:rPr lang="en-GB" dirty="0">
                <a:hlinkClick r:id="rId2"/>
              </a:rPr>
              <a:t>https://www.wien.gv.at/amtshelfer/dokumente/aufenthalt/integration/foerderungen/integrationskleinprojekte.html</a:t>
            </a:r>
            <a:r>
              <a:rPr lang="en-GB" dirty="0"/>
              <a:t> </a:t>
            </a:r>
          </a:p>
        </p:txBody>
      </p:sp>
      <p:cxnSp>
        <p:nvCxnSpPr>
          <p:cNvPr id="3" name="Straight Connector 2">
            <a:extLst>
              <a:ext uri="{FF2B5EF4-FFF2-40B4-BE49-F238E27FC236}">
                <a16:creationId xmlns:a16="http://schemas.microsoft.com/office/drawing/2014/main" id="{F9DC2253-BCDF-0EA4-300D-865361B64C63}"/>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31D274D-DBD1-02A7-DC41-F6535EC847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2709991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01057" y="2084720"/>
            <a:ext cx="424180" cy="48260"/>
          </a:xfrm>
          <a:custGeom>
            <a:avLst/>
            <a:gdLst/>
            <a:ahLst/>
            <a:cxnLst/>
            <a:rect l="l" t="t" r="r" b="b"/>
            <a:pathLst>
              <a:path w="424180" h="48260">
                <a:moveTo>
                  <a:pt x="424060" y="47877"/>
                </a:moveTo>
                <a:lnTo>
                  <a:pt x="0" y="47877"/>
                </a:lnTo>
                <a:lnTo>
                  <a:pt x="0" y="0"/>
                </a:lnTo>
                <a:lnTo>
                  <a:pt x="424060" y="0"/>
                </a:lnTo>
                <a:lnTo>
                  <a:pt x="424060" y="47877"/>
                </a:lnTo>
                <a:close/>
              </a:path>
            </a:pathLst>
          </a:custGeom>
          <a:solidFill>
            <a:srgbClr val="0C45A6"/>
          </a:solidFill>
        </p:spPr>
        <p:txBody>
          <a:bodyPr wrap="square" lIns="0" tIns="0" rIns="0" bIns="0" rtlCol="0"/>
          <a:lstStyle/>
          <a:p>
            <a:endParaRPr/>
          </a:p>
        </p:txBody>
      </p:sp>
      <p:sp>
        <p:nvSpPr>
          <p:cNvPr id="6" name="object 6"/>
          <p:cNvSpPr txBox="1">
            <a:spLocks noGrp="1"/>
          </p:cNvSpPr>
          <p:nvPr>
            <p:ph type="title"/>
          </p:nvPr>
        </p:nvSpPr>
        <p:spPr>
          <a:xfrm>
            <a:off x="588357" y="968554"/>
            <a:ext cx="8403243" cy="1001556"/>
          </a:xfrm>
          <a:prstGeom prst="rect">
            <a:avLst/>
          </a:prstGeom>
        </p:spPr>
        <p:txBody>
          <a:bodyPr vert="horz" wrap="square" lIns="0" tIns="16510" rIns="0" bIns="0" rtlCol="0">
            <a:spAutoFit/>
          </a:bodyPr>
          <a:lstStyle/>
          <a:p>
            <a:pPr marL="12700">
              <a:lnSpc>
                <a:spcPct val="100000"/>
              </a:lnSpc>
              <a:spcBef>
                <a:spcPts val="130"/>
              </a:spcBef>
            </a:pPr>
            <a:r>
              <a:rPr lang="de-DE" sz="3200" spc="-45" dirty="0" err="1">
                <a:latin typeface="+mn-lt"/>
              </a:rPr>
              <a:t>Institutional</a:t>
            </a:r>
            <a:r>
              <a:rPr lang="de-DE" sz="3200" spc="-45" dirty="0">
                <a:latin typeface="+mn-lt"/>
              </a:rPr>
              <a:t> </a:t>
            </a:r>
            <a:r>
              <a:rPr lang="de-DE" sz="3200" spc="-45" dirty="0" err="1">
                <a:latin typeface="+mn-lt"/>
              </a:rPr>
              <a:t>fundraising</a:t>
            </a:r>
            <a:br>
              <a:rPr lang="de-DE" sz="3200" spc="-45" dirty="0">
                <a:latin typeface="+mn-lt"/>
              </a:rPr>
            </a:br>
            <a:r>
              <a:rPr lang="de-DE" sz="3200" spc="-45" dirty="0">
                <a:latin typeface="+mn-lt"/>
              </a:rPr>
              <a:t>The national </a:t>
            </a:r>
            <a:r>
              <a:rPr lang="de-DE" sz="3200" spc="-45" dirty="0" err="1">
                <a:latin typeface="+mn-lt"/>
              </a:rPr>
              <a:t>and</a:t>
            </a:r>
            <a:r>
              <a:rPr lang="de-DE" sz="3200" spc="-45" dirty="0">
                <a:latin typeface="+mn-lt"/>
              </a:rPr>
              <a:t> regional </a:t>
            </a:r>
            <a:r>
              <a:rPr lang="de-DE" sz="3200" spc="-45" dirty="0" err="1">
                <a:latin typeface="+mn-lt"/>
              </a:rPr>
              <a:t>levels</a:t>
            </a:r>
            <a:endParaRPr sz="3200" dirty="0">
              <a:latin typeface="+mn-lt"/>
            </a:endParaRPr>
          </a:p>
        </p:txBody>
      </p:sp>
      <p:sp>
        <p:nvSpPr>
          <p:cNvPr id="13" name="object 13"/>
          <p:cNvSpPr/>
          <p:nvPr/>
        </p:nvSpPr>
        <p:spPr>
          <a:xfrm>
            <a:off x="2651739" y="7213824"/>
            <a:ext cx="83185" cy="0"/>
          </a:xfrm>
          <a:custGeom>
            <a:avLst/>
            <a:gdLst/>
            <a:ahLst/>
            <a:cxnLst/>
            <a:rect l="l" t="t" r="r" b="b"/>
            <a:pathLst>
              <a:path w="83185">
                <a:moveTo>
                  <a:pt x="0" y="0"/>
                </a:moveTo>
                <a:lnTo>
                  <a:pt x="82569" y="0"/>
                </a:lnTo>
              </a:path>
            </a:pathLst>
          </a:custGeom>
          <a:ln w="7432">
            <a:solidFill>
              <a:srgbClr val="000000"/>
            </a:solidFill>
          </a:ln>
        </p:spPr>
        <p:txBody>
          <a:bodyPr wrap="square" lIns="0" tIns="0" rIns="0" bIns="0" rtlCol="0"/>
          <a:lstStyle/>
          <a:p>
            <a:endParaRPr/>
          </a:p>
        </p:txBody>
      </p:sp>
      <p:sp>
        <p:nvSpPr>
          <p:cNvPr id="7" name="Textfeld 6"/>
          <p:cNvSpPr txBox="1"/>
          <p:nvPr/>
        </p:nvSpPr>
        <p:spPr>
          <a:xfrm>
            <a:off x="838200" y="2362200"/>
            <a:ext cx="8153400" cy="5078313"/>
          </a:xfrm>
          <a:prstGeom prst="rect">
            <a:avLst/>
          </a:prstGeom>
          <a:noFill/>
        </p:spPr>
        <p:txBody>
          <a:bodyPr wrap="square" rtlCol="0">
            <a:spAutoFit/>
          </a:bodyPr>
          <a:lstStyle/>
          <a:p>
            <a:endParaRPr lang="de-AT" dirty="0"/>
          </a:p>
          <a:p>
            <a:endParaRPr lang="en-GB" dirty="0"/>
          </a:p>
          <a:p>
            <a:r>
              <a:rPr lang="en-GB" b="1" dirty="0"/>
              <a:t>City of X, (as example for projects on city level)</a:t>
            </a:r>
            <a:endParaRPr lang="en-GB" dirty="0"/>
          </a:p>
          <a:p>
            <a:r>
              <a:rPr lang="en-GB" b="1" dirty="0"/>
              <a:t>e.g. MA 17 – Department for Integration and Diversity – City of Vienna</a:t>
            </a:r>
            <a:endParaRPr lang="en-GB" dirty="0"/>
          </a:p>
          <a:p>
            <a:endParaRPr lang="en-GB" i="1" dirty="0"/>
          </a:p>
          <a:p>
            <a:r>
              <a:rPr lang="en-GB" i="1" dirty="0"/>
              <a:t>e.g. Financing for bigger Integration Projects over 5.000 Euro</a:t>
            </a:r>
          </a:p>
          <a:p>
            <a:endParaRPr lang="en-GB" i="1" dirty="0"/>
          </a:p>
          <a:p>
            <a:r>
              <a:rPr lang="en-GB" dirty="0"/>
              <a:t>online form with numerous attachments (e.g. detailed description, registration, yearly balance)</a:t>
            </a:r>
          </a:p>
          <a:p>
            <a:endParaRPr lang="en-GB" dirty="0"/>
          </a:p>
          <a:p>
            <a:r>
              <a:rPr lang="en-GB" dirty="0"/>
              <a:t>Projects in the area of intercultural competencies and integration of migrants</a:t>
            </a:r>
          </a:p>
          <a:p>
            <a:endParaRPr lang="en-GB" dirty="0"/>
          </a:p>
          <a:p>
            <a:r>
              <a:rPr lang="en-GB" dirty="0"/>
              <a:t>Deadline: usually one time per year as yearly financing</a:t>
            </a:r>
          </a:p>
          <a:p>
            <a:endParaRPr lang="en-GB" dirty="0"/>
          </a:p>
          <a:p>
            <a:r>
              <a:rPr lang="en-GB" dirty="0"/>
              <a:t>URL e.g. </a:t>
            </a:r>
            <a:r>
              <a:rPr lang="en-GB" dirty="0">
                <a:hlinkClick r:id="rId2"/>
              </a:rPr>
              <a:t>https://www.wien.gv.at/amtshelfer/dokumente/aufenthalt/integration/foerderungen/integrationsgrossprojekte.html</a:t>
            </a:r>
            <a:r>
              <a:rPr lang="en-GB" dirty="0"/>
              <a:t> </a:t>
            </a:r>
            <a:br>
              <a:rPr lang="de-DE" dirty="0"/>
            </a:br>
            <a:endParaRPr lang="de-AT" dirty="0"/>
          </a:p>
        </p:txBody>
      </p:sp>
      <p:cxnSp>
        <p:nvCxnSpPr>
          <p:cNvPr id="3" name="Straight Connector 2">
            <a:extLst>
              <a:ext uri="{FF2B5EF4-FFF2-40B4-BE49-F238E27FC236}">
                <a16:creationId xmlns:a16="http://schemas.microsoft.com/office/drawing/2014/main" id="{AE9C676C-BFB2-970B-1F61-7308135BD5F7}"/>
              </a:ext>
            </a:extLst>
          </p:cNvPr>
          <p:cNvCxnSpPr>
            <a:cxnSpLocks/>
          </p:cNvCxnSpPr>
          <p:nvPr/>
        </p:nvCxnSpPr>
        <p:spPr>
          <a:xfrm>
            <a:off x="304800" y="342494"/>
            <a:ext cx="0" cy="6630211"/>
          </a:xfrm>
          <a:prstGeom prst="line">
            <a:avLst/>
          </a:prstGeom>
          <a:ln w="76200">
            <a:solidFill>
              <a:srgbClr val="AED7C7"/>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09EE6E0-0F0A-D504-1F8D-079D22F5C7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7429067" y="709613"/>
            <a:ext cx="3048000" cy="1628775"/>
          </a:xfrm>
          <a:prstGeom prst="rect">
            <a:avLst/>
          </a:prstGeom>
        </p:spPr>
      </p:pic>
    </p:spTree>
    <p:extLst>
      <p:ext uri="{BB962C8B-B14F-4D97-AF65-F5344CB8AC3E}">
        <p14:creationId xmlns:p14="http://schemas.microsoft.com/office/powerpoint/2010/main" val="770627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TotalTime>
  <Words>3489</Words>
  <Application>Microsoft Office PowerPoint</Application>
  <PresentationFormat>Custom</PresentationFormat>
  <Paragraphs>318</Paragraphs>
  <Slides>28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Tahoma</vt:lpstr>
      <vt:lpstr>Verdana</vt:lpstr>
      <vt:lpstr>Office Theme</vt:lpstr>
      <vt:lpstr>PowerPoint Presentation</vt:lpstr>
      <vt:lpstr>Goals of this Module</vt:lpstr>
      <vt:lpstr>PowerPoint Presentation</vt:lpstr>
      <vt:lpstr>DEFINITION</vt:lpstr>
      <vt:lpstr>Institutional Fundraising</vt:lpstr>
      <vt:lpstr>Institutional fundraising The national and regional levels</vt:lpstr>
      <vt:lpstr>Institutional fundraising The national and regional levels</vt:lpstr>
      <vt:lpstr>Institutional fundraising The national and regional levels</vt:lpstr>
      <vt:lpstr>Institutional fundraising The national and regional levels</vt:lpstr>
      <vt:lpstr>Institutional fundraising The national and regional levels</vt:lpstr>
      <vt:lpstr>Institutional fundraising The national and regional levels</vt:lpstr>
      <vt:lpstr>Institutional fundraising The national and regional levels</vt:lpstr>
      <vt:lpstr>Institutional fundraising The national and regional levels</vt:lpstr>
      <vt:lpstr>Institutional fundraising The national and regional levels</vt:lpstr>
      <vt:lpstr>Institutional fundraising The national and regional levels</vt:lpstr>
      <vt:lpstr>Institutional fundraising The national and regional levels</vt:lpstr>
      <vt:lpstr>Institutional fundraising Additional funding possibilities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DIDACTICAL  RECOMMENDATIONS</vt:lpstr>
      <vt:lpstr>METHOD 1: Reflect on possibilities, google and develop a strategy for institutional fundraising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Political Participation</dc:title>
  <dc:creator>move GLOBAL</dc:creator>
  <cp:keywords>DAFMG9UyOjA,BACzZMIKTpY</cp:keywords>
  <cp:lastModifiedBy>Flavia Fini</cp:lastModifiedBy>
  <cp:revision>36</cp:revision>
  <dcterms:created xsi:type="dcterms:W3CDTF">2022-09-15T06:41:24Z</dcterms:created>
  <dcterms:modified xsi:type="dcterms:W3CDTF">2022-10-29T19:00:13Z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2022-09-15T00:00:00Z</vt:filetime>
  </property>
  <property fmtid="{D5CDD505-2E9C-101B-9397-08002B2CF9AE}" pid="3" name="Creator">
    <vt:lpwstr>Canva</vt:lpwstr>
  </property>
  <property fmtid="{D5CDD505-2E9C-101B-9397-08002B2CF9AE}" pid="4" name="LastSaved">
    <vt:filetime>2022-09-15T00:00:00Z</vt:filetime>
  </property>
</Properties>
</file>