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9144000" cy="6858000"/>
  <p:defaultTextStyle>
    <a:defPPr>
      <a:defRPr lang="fr-FR"/>
    </a:defPPr>
    <a:lvl1pPr algn="l" defTabSz="457200">
      <a:spcBef>
        <a:spcPts val="0"/>
      </a:spcBef>
      <a:spcAft>
        <a:spcPts val="0"/>
      </a:spcAft>
      <a:defRPr>
        <a:solidFill>
          <a:schemeClr val="tx1"/>
        </a:solidFill>
        <a:latin typeface="Calibri"/>
        <a:ea typeface="+mn-ea"/>
        <a:cs typeface="Arial"/>
      </a:defRPr>
    </a:lvl1pPr>
    <a:lvl2pPr marL="457200" algn="l" defTabSz="457200">
      <a:spcBef>
        <a:spcPts val="0"/>
      </a:spcBef>
      <a:spcAft>
        <a:spcPts val="0"/>
      </a:spcAft>
      <a:defRPr>
        <a:solidFill>
          <a:schemeClr val="tx1"/>
        </a:solidFill>
        <a:latin typeface="Calibri"/>
        <a:ea typeface="+mn-ea"/>
        <a:cs typeface="Arial"/>
      </a:defRPr>
    </a:lvl2pPr>
    <a:lvl3pPr marL="914400" algn="l" defTabSz="457200">
      <a:spcBef>
        <a:spcPts val="0"/>
      </a:spcBef>
      <a:spcAft>
        <a:spcPts val="0"/>
      </a:spcAft>
      <a:defRPr>
        <a:solidFill>
          <a:schemeClr val="tx1"/>
        </a:solidFill>
        <a:latin typeface="Calibri"/>
        <a:ea typeface="+mn-ea"/>
        <a:cs typeface="Arial"/>
      </a:defRPr>
    </a:lvl3pPr>
    <a:lvl4pPr marL="1371600" algn="l" defTabSz="457200">
      <a:spcBef>
        <a:spcPts val="0"/>
      </a:spcBef>
      <a:spcAft>
        <a:spcPts val="0"/>
      </a:spcAft>
      <a:defRPr>
        <a:solidFill>
          <a:schemeClr val="tx1"/>
        </a:solidFill>
        <a:latin typeface="Calibri"/>
        <a:ea typeface="+mn-ea"/>
        <a:cs typeface="Arial"/>
      </a:defRPr>
    </a:lvl4pPr>
    <a:lvl5pPr marL="1828800" algn="l" defTabSz="457200">
      <a:spcBef>
        <a:spcPts val="0"/>
      </a:spcBef>
      <a:spcAft>
        <a:spcPts val="0"/>
      </a:spcAft>
      <a:defRPr>
        <a:solidFill>
          <a:schemeClr val="tx1"/>
        </a:solidFill>
        <a:latin typeface="Calibri"/>
        <a:ea typeface="+mn-ea"/>
        <a:cs typeface="Arial"/>
      </a:defRPr>
    </a:lvl5pPr>
    <a:lvl6pPr marL="2286000" algn="l" defTabSz="914400">
      <a:defRPr>
        <a:solidFill>
          <a:schemeClr val="tx1"/>
        </a:solidFill>
        <a:latin typeface="Calibri"/>
        <a:ea typeface="+mn-ea"/>
        <a:cs typeface="Arial"/>
      </a:defRPr>
    </a:lvl6pPr>
    <a:lvl7pPr marL="2743200" algn="l" defTabSz="914400">
      <a:defRPr>
        <a:solidFill>
          <a:schemeClr val="tx1"/>
        </a:solidFill>
        <a:latin typeface="Calibri"/>
        <a:ea typeface="+mn-ea"/>
        <a:cs typeface="Arial"/>
      </a:defRPr>
    </a:lvl7pPr>
    <a:lvl8pPr marL="3200400" algn="l" defTabSz="914400">
      <a:defRPr>
        <a:solidFill>
          <a:schemeClr val="tx1"/>
        </a:solidFill>
        <a:latin typeface="Calibri"/>
        <a:ea typeface="+mn-ea"/>
        <a:cs typeface="Arial"/>
      </a:defRPr>
    </a:lvl8pPr>
    <a:lvl9pPr marL="3657600" algn="l" defTabSz="914400">
      <a:defRPr>
        <a:solidFill>
          <a:schemeClr val="tx1"/>
        </a:solidFill>
        <a:latin typeface="Calibri"/>
        <a:ea typeface="+mn-ea"/>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891"/>
  </p:normalViewPr>
  <p:slideViewPr>
    <p:cSldViewPr>
      <p:cViewPr varScale="1">
        <p:scale>
          <a:sx n="106" d="100"/>
          <a:sy n="106" d="100"/>
        </p:scale>
        <p:origin x="93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2949575" cy="496888"/>
          </a:xfrm>
          <a:prstGeom prst="rect">
            <a:avLst/>
          </a:prstGeom>
        </p:spPr>
        <p:txBody>
          <a:bodyPr vert="horz" lIns="95706" tIns="47854" rIns="95706" bIns="47854" rtlCol="0"/>
          <a:lstStyle>
            <a:lvl1pPr algn="l">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bwMode="auto">
          <a:xfrm>
            <a:off x="3854450" y="0"/>
            <a:ext cx="2949575" cy="496888"/>
          </a:xfrm>
          <a:prstGeom prst="rect">
            <a:avLst/>
          </a:prstGeom>
        </p:spPr>
        <p:txBody>
          <a:bodyPr vert="horz" lIns="95706" tIns="47854" rIns="95706" bIns="47854" rtlCol="0"/>
          <a:lstStyle>
            <a:lvl1pPr algn="r">
              <a:spcBef>
                <a:spcPts val="0"/>
              </a:spcBef>
              <a:spcAft>
                <a:spcPts val="0"/>
              </a:spcAft>
              <a:defRPr sz="1300">
                <a:latin typeface="+mn-lt"/>
                <a:cs typeface="+mn-cs"/>
              </a:defRPr>
            </a:lvl1pPr>
          </a:lstStyle>
          <a:p>
            <a:pPr>
              <a:defRPr/>
            </a:pPr>
            <a:fld id="{8E712A25-A993-4923-BB91-9FB2A33D04BB}" type="datetime1">
              <a:rPr lang="fr-FR"/>
              <a:t>25/11/2022</a:t>
            </a:fld>
            <a:endParaRPr lang="fr-FR"/>
          </a:p>
        </p:txBody>
      </p:sp>
      <p:sp>
        <p:nvSpPr>
          <p:cNvPr id="4" name="Espace réservé de l'image des diapositives 3"/>
          <p:cNvSpPr>
            <a:spLocks noGrp="1" noRot="1" noChangeAspect="1"/>
          </p:cNvSpPr>
          <p:nvPr>
            <p:ph type="sldImg" idx="2"/>
          </p:nvPr>
        </p:nvSpPr>
        <p:spPr bwMode="auto">
          <a:xfrm>
            <a:off x="917575" y="746125"/>
            <a:ext cx="4970463" cy="3729038"/>
          </a:xfrm>
          <a:prstGeom prst="rect">
            <a:avLst/>
          </a:prstGeom>
          <a:noFill/>
          <a:ln w="12700">
            <a:solidFill>
              <a:prstClr val="black"/>
            </a:solidFill>
          </a:ln>
        </p:spPr>
        <p:txBody>
          <a:bodyPr vert="horz" lIns="95706" tIns="47854" rIns="95706" bIns="47854" rtlCol="0" anchor="ctr"/>
          <a:lstStyle/>
          <a:p>
            <a:pPr lvl="0">
              <a:defRPr/>
            </a:pPr>
            <a:endParaRPr lang="fr-FR"/>
          </a:p>
        </p:txBody>
      </p:sp>
      <p:sp>
        <p:nvSpPr>
          <p:cNvPr id="5" name="Espace réservé des commentaires 4"/>
          <p:cNvSpPr>
            <a:spLocks noGrp="1"/>
          </p:cNvSpPr>
          <p:nvPr>
            <p:ph type="body" sz="quarter" idx="3"/>
          </p:nvPr>
        </p:nvSpPr>
        <p:spPr bwMode="auto">
          <a:xfrm>
            <a:off x="681037" y="4722812"/>
            <a:ext cx="5443537" cy="4475162"/>
          </a:xfrm>
          <a:prstGeom prst="rect">
            <a:avLst/>
          </a:prstGeom>
        </p:spPr>
        <p:txBody>
          <a:bodyPr vert="horz" lIns="95706" tIns="47854" rIns="95706" bIns="47854"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5"/>
          <p:cNvSpPr>
            <a:spLocks noGrp="1"/>
          </p:cNvSpPr>
          <p:nvPr>
            <p:ph type="ftr" sz="quarter" idx="4"/>
          </p:nvPr>
        </p:nvSpPr>
        <p:spPr bwMode="auto">
          <a:xfrm>
            <a:off x="0" y="9445625"/>
            <a:ext cx="2949575" cy="496888"/>
          </a:xfrm>
          <a:prstGeom prst="rect">
            <a:avLst/>
          </a:prstGeom>
        </p:spPr>
        <p:txBody>
          <a:bodyPr vert="horz" lIns="95706" tIns="47854" rIns="95706" bIns="47854" rtlCol="0" anchor="b"/>
          <a:lstStyle>
            <a:lvl1pPr algn="l">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bwMode="auto">
          <a:xfrm>
            <a:off x="3854450" y="9445625"/>
            <a:ext cx="2949575" cy="496888"/>
          </a:xfrm>
          <a:prstGeom prst="rect">
            <a:avLst/>
          </a:prstGeom>
        </p:spPr>
        <p:txBody>
          <a:bodyPr vert="horz" lIns="95706" tIns="47854" rIns="95706" bIns="47854" rtlCol="0" anchor="b"/>
          <a:lstStyle>
            <a:lvl1pPr algn="r">
              <a:spcBef>
                <a:spcPts val="0"/>
              </a:spcBef>
              <a:spcAft>
                <a:spcPts val="0"/>
              </a:spcAft>
              <a:defRPr sz="1300">
                <a:latin typeface="+mn-lt"/>
                <a:cs typeface="+mn-cs"/>
              </a:defRPr>
            </a:lvl1pPr>
          </a:lstStyle>
          <a:p>
            <a:pPr>
              <a:defRPr/>
            </a:pPr>
            <a:fld id="{AB52BEDB-CC61-41A3-9EC5-EC7ADCA08DF7}" type="slidenum">
              <a:rPr lang="fr-FR"/>
              <a:t>‹Nr.›</a:t>
            </a:fld>
            <a:endParaRPr lang="fr-FR"/>
          </a:p>
        </p:txBody>
      </p:sp>
    </p:spTree>
  </p:cSld>
  <p:clrMap bg1="lt1" tx1="dk1" bg2="lt2" tx2="dk2" accent1="accent1" accent2="accent2" accent3="accent3" accent4="accent4" accent5="accent5" accent6="accent6" hlink="hlink" folHlink="folHlink"/>
  <p:hf hdr="0" ftr="0" dt="0"/>
  <p:notesStyle>
    <a:lvl1pPr algn="l" defTabSz="457200">
      <a:spcBef>
        <a:spcPts val="0"/>
      </a:spcBef>
      <a:spcAft>
        <a:spcPts val="0"/>
      </a:spcAft>
      <a:defRPr sz="1200">
        <a:solidFill>
          <a:schemeClr val="tx1"/>
        </a:solidFill>
        <a:latin typeface="+mn-lt"/>
        <a:ea typeface="+mn-ea"/>
        <a:cs typeface="+mn-cs"/>
      </a:defRPr>
    </a:lvl1pPr>
    <a:lvl2pPr marL="457200" algn="l" defTabSz="457200">
      <a:spcBef>
        <a:spcPts val="0"/>
      </a:spcBef>
      <a:spcAft>
        <a:spcPts val="0"/>
      </a:spcAft>
      <a:defRPr sz="1200">
        <a:solidFill>
          <a:schemeClr val="tx1"/>
        </a:solidFill>
        <a:latin typeface="+mn-lt"/>
        <a:ea typeface="+mn-ea"/>
        <a:cs typeface="+mn-cs"/>
      </a:defRPr>
    </a:lvl2pPr>
    <a:lvl3pPr marL="914400" algn="l" defTabSz="457200">
      <a:spcBef>
        <a:spcPts val="0"/>
      </a:spcBef>
      <a:spcAft>
        <a:spcPts val="0"/>
      </a:spcAft>
      <a:defRPr sz="1200">
        <a:solidFill>
          <a:schemeClr val="tx1"/>
        </a:solidFill>
        <a:latin typeface="+mn-lt"/>
        <a:ea typeface="+mn-ea"/>
        <a:cs typeface="+mn-cs"/>
      </a:defRPr>
    </a:lvl3pPr>
    <a:lvl4pPr marL="1371600" algn="l" defTabSz="457200">
      <a:spcBef>
        <a:spcPts val="0"/>
      </a:spcBef>
      <a:spcAft>
        <a:spcPts val="0"/>
      </a:spcAft>
      <a:defRPr sz="1200">
        <a:solidFill>
          <a:schemeClr val="tx1"/>
        </a:solidFill>
        <a:latin typeface="+mn-lt"/>
        <a:ea typeface="+mn-ea"/>
        <a:cs typeface="+mn-cs"/>
      </a:defRPr>
    </a:lvl4pPr>
    <a:lvl5pPr marL="1828800" algn="l" defTabSz="457200">
      <a:spcBef>
        <a:spcPts val="0"/>
      </a:spcBef>
      <a:spcAft>
        <a:spcPts val="0"/>
      </a:spcAft>
      <a:defRPr sz="1200">
        <a:solidFill>
          <a:schemeClr val="tx1"/>
        </a:solidFill>
        <a:latin typeface="+mn-lt"/>
        <a:ea typeface="+mn-ea"/>
        <a:cs typeface="+mn-cs"/>
      </a:defRPr>
    </a:lvl5pPr>
    <a:lvl6pPr marL="2286000" algn="l" defTabSz="457200">
      <a:defRPr sz="1200">
        <a:solidFill>
          <a:schemeClr val="tx1"/>
        </a:solidFill>
        <a:latin typeface="+mn-lt"/>
        <a:ea typeface="+mn-ea"/>
        <a:cs typeface="+mn-cs"/>
      </a:defRPr>
    </a:lvl6pPr>
    <a:lvl7pPr marL="2743200" algn="l" defTabSz="457200">
      <a:defRPr sz="1200">
        <a:solidFill>
          <a:schemeClr val="tx1"/>
        </a:solidFill>
        <a:latin typeface="+mn-lt"/>
        <a:ea typeface="+mn-ea"/>
        <a:cs typeface="+mn-cs"/>
      </a:defRPr>
    </a:lvl7pPr>
    <a:lvl8pPr marL="3200400" algn="l" defTabSz="457200">
      <a:defRPr sz="1200">
        <a:solidFill>
          <a:schemeClr val="tx1"/>
        </a:solidFill>
        <a:latin typeface="+mn-lt"/>
        <a:ea typeface="+mn-ea"/>
        <a:cs typeface="+mn-cs"/>
      </a:defRPr>
    </a:lvl8pPr>
    <a:lvl9pPr marL="3657600" algn="l" defTabSz="4572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B52BEDB-CC61-41A3-9EC5-EC7ADCA08DF7}" type="slidenum">
              <a:rPr lang="fr-FR" smtClean="0"/>
              <a:t>1</a:t>
            </a:fld>
            <a:endParaRPr lang="fr-FR"/>
          </a:p>
        </p:txBody>
      </p:sp>
    </p:spTree>
    <p:extLst>
      <p:ext uri="{BB962C8B-B14F-4D97-AF65-F5344CB8AC3E}">
        <p14:creationId xmlns:p14="http://schemas.microsoft.com/office/powerpoint/2010/main" val="212475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4994"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8499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fr-FR" dirty="0" err="1"/>
              <a:t>Griechenland</a:t>
            </a:r>
            <a:r>
              <a:rPr lang="fr-FR" dirty="0"/>
              <a:t> 22% </a:t>
            </a:r>
            <a:r>
              <a:rPr lang="fr-FR" dirty="0" err="1"/>
              <a:t>Abgeordnete</a:t>
            </a:r>
            <a:r>
              <a:rPr lang="fr-FR" dirty="0"/>
              <a:t>, 18% </a:t>
            </a:r>
            <a:r>
              <a:rPr lang="fr-FR" dirty="0" err="1"/>
              <a:t>Bürgermeister</a:t>
            </a:r>
            <a:r>
              <a:rPr lang="fr-FR" dirty="0"/>
              <a:t>
</a:t>
            </a:r>
            <a:r>
              <a:rPr lang="fr-FR" dirty="0" err="1"/>
              <a:t>Griechenland</a:t>
            </a:r>
            <a:r>
              <a:rPr lang="fr-FR" dirty="0"/>
              <a:t> (</a:t>
            </a:r>
            <a:r>
              <a:rPr lang="fr-FR" dirty="0" err="1"/>
              <a:t>Hellenische</a:t>
            </a:r>
            <a:r>
              <a:rPr lang="fr-FR" dirty="0"/>
              <a:t> </a:t>
            </a:r>
            <a:r>
              <a:rPr lang="fr-FR" dirty="0" err="1"/>
              <a:t>Republik</a:t>
            </a:r>
            <a:r>
              <a:rPr lang="fr-FR" dirty="0"/>
              <a:t>) </a:t>
            </a:r>
            <a:r>
              <a:rPr lang="fr-FR" dirty="0" err="1"/>
              <a:t>hat</a:t>
            </a:r>
            <a:r>
              <a:rPr lang="fr-FR" dirty="0"/>
              <a:t> </a:t>
            </a:r>
            <a:r>
              <a:rPr lang="fr-FR" dirty="0" err="1"/>
              <a:t>ein</a:t>
            </a:r>
            <a:r>
              <a:rPr lang="fr-FR" dirty="0"/>
              <a:t> </a:t>
            </a:r>
            <a:r>
              <a:rPr lang="fr-FR" dirty="0" err="1"/>
              <a:t>Einkammerparlament</a:t>
            </a:r>
            <a:r>
              <a:rPr lang="fr-FR" dirty="0"/>
              <a:t> mit </a:t>
            </a:r>
            <a:r>
              <a:rPr lang="fr-FR" dirty="0" err="1"/>
              <a:t>freiwilligen</a:t>
            </a:r>
            <a:r>
              <a:rPr lang="fr-FR" dirty="0"/>
              <a:t> </a:t>
            </a:r>
            <a:r>
              <a:rPr lang="fr-FR" dirty="0" err="1"/>
              <a:t>Parteiquoten</a:t>
            </a:r>
            <a:r>
              <a:rPr lang="fr-FR" dirty="0"/>
              <a:t> </a:t>
            </a:r>
            <a:r>
              <a:rPr lang="fr-FR" dirty="0" err="1"/>
              <a:t>und</a:t>
            </a:r>
            <a:r>
              <a:rPr lang="fr-FR" dirty="0"/>
              <a:t> </a:t>
            </a:r>
            <a:r>
              <a:rPr lang="fr-FR" dirty="0" err="1"/>
              <a:t>gesetzlich</a:t>
            </a:r>
            <a:r>
              <a:rPr lang="fr-FR" dirty="0"/>
              <a:t> </a:t>
            </a:r>
            <a:r>
              <a:rPr lang="fr-FR" dirty="0" err="1"/>
              <a:t>festgelegten</a:t>
            </a:r>
            <a:r>
              <a:rPr lang="fr-FR" dirty="0"/>
              <a:t> </a:t>
            </a:r>
            <a:r>
              <a:rPr lang="fr-FR" dirty="0" err="1"/>
              <a:t>Quoten</a:t>
            </a:r>
            <a:r>
              <a:rPr lang="fr-FR" dirty="0"/>
              <a:t> </a:t>
            </a:r>
            <a:r>
              <a:rPr lang="fr-FR" dirty="0" err="1"/>
              <a:t>für</a:t>
            </a:r>
            <a:r>
              <a:rPr lang="fr-FR" dirty="0"/>
              <a:t> </a:t>
            </a:r>
            <a:r>
              <a:rPr lang="fr-FR" dirty="0" err="1"/>
              <a:t>das</a:t>
            </a:r>
            <a:r>
              <a:rPr lang="fr-FR" dirty="0"/>
              <a:t> </a:t>
            </a:r>
            <a:r>
              <a:rPr lang="fr-FR" dirty="0" err="1"/>
              <a:t>Einzel</a:t>
            </a:r>
            <a:r>
              <a:rPr lang="fr-FR" dirty="0"/>
              <a:t>-/</a:t>
            </a:r>
            <a:r>
              <a:rPr lang="fr-FR" dirty="0" err="1"/>
              <a:t>Unterhaus</a:t>
            </a:r>
            <a:r>
              <a:rPr lang="fr-FR" dirty="0"/>
              <a:t> </a:t>
            </a:r>
            <a:r>
              <a:rPr lang="fr-FR" dirty="0" err="1"/>
              <a:t>und</a:t>
            </a:r>
            <a:r>
              <a:rPr lang="fr-FR" dirty="0"/>
              <a:t> </a:t>
            </a:r>
            <a:r>
              <a:rPr lang="fr-FR" dirty="0" err="1"/>
              <a:t>auf</a:t>
            </a:r>
            <a:r>
              <a:rPr lang="fr-FR" dirty="0"/>
              <a:t> </a:t>
            </a:r>
            <a:r>
              <a:rPr lang="fr-FR" dirty="0" err="1"/>
              <a:t>subnationaler</a:t>
            </a:r>
            <a:r>
              <a:rPr lang="fr-FR" dirty="0"/>
              <a:t> </a:t>
            </a:r>
            <a:r>
              <a:rPr lang="fr-FR" dirty="0" err="1"/>
              <a:t>Ebene</a:t>
            </a:r>
            <a:r>
              <a:rPr lang="fr-FR" dirty="0"/>
              <a:t>. 65 der 300 (22%) </a:t>
            </a:r>
            <a:r>
              <a:rPr lang="fr-FR" dirty="0" err="1"/>
              <a:t>Sitze</a:t>
            </a:r>
            <a:r>
              <a:rPr lang="fr-FR" dirty="0"/>
              <a:t> </a:t>
            </a:r>
            <a:r>
              <a:rPr lang="fr-FR" dirty="0" err="1"/>
              <a:t>im</a:t>
            </a:r>
            <a:r>
              <a:rPr lang="fr-FR" dirty="0"/>
              <a:t> </a:t>
            </a:r>
            <a:r>
              <a:rPr lang="fr-FR" dirty="0" err="1"/>
              <a:t>Vouli</a:t>
            </a:r>
            <a:r>
              <a:rPr lang="fr-FR" dirty="0"/>
              <a:t> Ton </a:t>
            </a:r>
            <a:r>
              <a:rPr lang="fr-FR" dirty="0" err="1"/>
              <a:t>Ellinon</a:t>
            </a:r>
            <a:r>
              <a:rPr lang="fr-FR" dirty="0"/>
              <a:t> / </a:t>
            </a:r>
            <a:r>
              <a:rPr lang="fr-FR" dirty="0" err="1"/>
              <a:t>Hellenic</a:t>
            </a:r>
            <a:r>
              <a:rPr lang="fr-FR" dirty="0"/>
              <a:t> </a:t>
            </a:r>
            <a:r>
              <a:rPr lang="fr-FR" dirty="0" err="1"/>
              <a:t>Parliament</a:t>
            </a:r>
            <a:r>
              <a:rPr lang="fr-FR" dirty="0"/>
              <a:t> </a:t>
            </a:r>
            <a:r>
              <a:rPr lang="fr-FR" dirty="0" err="1"/>
              <a:t>werden</a:t>
            </a:r>
            <a:r>
              <a:rPr lang="fr-FR" dirty="0"/>
              <a:t> von </a:t>
            </a:r>
            <a:r>
              <a:rPr lang="fr-FR" dirty="0" err="1"/>
              <a:t>Frauen</a:t>
            </a:r>
            <a:r>
              <a:rPr lang="fr-FR" dirty="0"/>
              <a:t> </a:t>
            </a:r>
            <a:r>
              <a:rPr lang="fr-FR" dirty="0" err="1"/>
              <a:t>besetzt</a:t>
            </a:r>
            <a:r>
              <a:rPr lang="fr-FR" dirty="0"/>
              <a:t>.
40%-</a:t>
            </a:r>
            <a:r>
              <a:rPr lang="fr-FR" dirty="0" err="1"/>
              <a:t>Quote</a:t>
            </a:r>
            <a:r>
              <a:rPr lang="fr-FR" dirty="0"/>
              <a:t> </a:t>
            </a:r>
            <a:r>
              <a:rPr lang="fr-FR" dirty="0" err="1"/>
              <a:t>für</a:t>
            </a:r>
            <a:r>
              <a:rPr lang="fr-FR" dirty="0"/>
              <a:t> die </a:t>
            </a:r>
            <a:r>
              <a:rPr lang="fr-FR" dirty="0" err="1"/>
              <a:t>Wahllisten</a:t>
            </a:r>
            <a:r>
              <a:rPr lang="fr-FR" dirty="0"/>
              <a:t> der </a:t>
            </a:r>
            <a:r>
              <a:rPr lang="fr-FR" dirty="0" err="1"/>
              <a:t>Kandidaten</a:t>
            </a:r>
            <a:r>
              <a:rPr lang="fr-FR" dirty="0"/>
              <a:t> </a:t>
            </a:r>
            <a:r>
              <a:rPr lang="fr-FR" dirty="0" err="1"/>
              <a:t>bei</a:t>
            </a:r>
            <a:r>
              <a:rPr lang="fr-FR" dirty="0"/>
              <a:t> </a:t>
            </a:r>
            <a:r>
              <a:rPr lang="fr-FR" dirty="0" err="1"/>
              <a:t>allen</a:t>
            </a:r>
            <a:r>
              <a:rPr lang="fr-FR" dirty="0"/>
              <a:t> </a:t>
            </a:r>
            <a:r>
              <a:rPr lang="fr-FR" dirty="0" err="1"/>
              <a:t>Wahlverfahren</a:t>
            </a:r>
            <a:r>
              <a:rPr lang="fr-FR" dirty="0"/>
              <a:t> (nationale, </a:t>
            </a:r>
            <a:r>
              <a:rPr lang="fr-FR" dirty="0" err="1"/>
              <a:t>regionale</a:t>
            </a:r>
            <a:r>
              <a:rPr lang="fr-FR" dirty="0"/>
              <a:t>, </a:t>
            </a:r>
            <a:r>
              <a:rPr lang="fr-FR" dirty="0" err="1"/>
              <a:t>kommunale</a:t>
            </a:r>
            <a:r>
              <a:rPr lang="fr-FR" dirty="0"/>
              <a:t> </a:t>
            </a:r>
            <a:r>
              <a:rPr lang="fr-FR" dirty="0" err="1"/>
              <a:t>und</a:t>
            </a:r>
            <a:r>
              <a:rPr lang="fr-FR" dirty="0"/>
              <a:t> </a:t>
            </a:r>
            <a:r>
              <a:rPr lang="fr-FR" dirty="0" err="1"/>
              <a:t>europäische</a:t>
            </a:r>
            <a:r>
              <a:rPr lang="fr-FR" dirty="0"/>
              <a:t> </a:t>
            </a:r>
            <a:r>
              <a:rPr lang="fr-FR" dirty="0" err="1"/>
              <a:t>Wahlen</a:t>
            </a:r>
            <a:r>
              <a:rPr lang="fr-FR" dirty="0"/>
              <a:t>). aber </a:t>
            </a:r>
            <a:r>
              <a:rPr lang="fr-FR" dirty="0" err="1"/>
              <a:t>keine</a:t>
            </a:r>
            <a:r>
              <a:rPr lang="fr-FR" dirty="0"/>
              <a:t> </a:t>
            </a:r>
            <a:r>
              <a:rPr lang="fr-FR" dirty="0" err="1"/>
              <a:t>Vermittlungsregeln</a:t>
            </a:r>
            <a:r>
              <a:rPr lang="fr-FR" dirty="0"/>
              <a:t> </a:t>
            </a:r>
            <a:r>
              <a:rPr lang="fr-FR" dirty="0" err="1"/>
              <a:t>und</a:t>
            </a:r>
            <a:r>
              <a:rPr lang="fr-FR" dirty="0"/>
              <a:t> </a:t>
            </a:r>
            <a:r>
              <a:rPr lang="fr-FR" dirty="0" err="1"/>
              <a:t>keine</a:t>
            </a:r>
            <a:r>
              <a:rPr lang="fr-FR" dirty="0"/>
              <a:t> </a:t>
            </a:r>
            <a:r>
              <a:rPr lang="fr-FR" dirty="0" err="1"/>
              <a:t>Auswirkungen</a:t>
            </a:r>
            <a:r>
              <a:rPr lang="fr-FR" dirty="0"/>
              <a:t> </a:t>
            </a:r>
            <a:r>
              <a:rPr lang="fr-FR" dirty="0" err="1"/>
              <a:t>auf</a:t>
            </a:r>
            <a:r>
              <a:rPr lang="fr-FR" dirty="0"/>
              <a:t> die </a:t>
            </a:r>
            <a:r>
              <a:rPr lang="fr-FR" dirty="0" err="1"/>
              <a:t>Finanzierung</a:t>
            </a:r>
            <a:r>
              <a:rPr lang="fr-FR" dirty="0"/>
              <a:t> </a:t>
            </a:r>
            <a:r>
              <a:rPr lang="fr-FR" dirty="0" err="1"/>
              <a:t>politischer</a:t>
            </a:r>
            <a:r>
              <a:rPr lang="fr-FR" dirty="0"/>
              <a:t> </a:t>
            </a:r>
            <a:r>
              <a:rPr lang="fr-FR" dirty="0" err="1"/>
              <a:t>Parteien</a:t>
            </a:r>
            <a:r>
              <a:rPr lang="fr-FR" dirty="0"/>
              <a:t>
</a:t>
            </a:r>
          </a:p>
        </p:txBody>
      </p:sp>
      <p:sp>
        <p:nvSpPr>
          <p:cNvPr id="84996"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4588" indent="-228600">
              <a:spcBef>
                <a:spcPts val="0"/>
              </a:spcBef>
              <a:defRPr sz="1200">
                <a:solidFill>
                  <a:schemeClr val="tx1"/>
                </a:solidFill>
                <a:latin typeface="Calibri"/>
              </a:defRPr>
            </a:lvl3pPr>
            <a:lvl4pPr marL="1601788" indent="-228600">
              <a:spcBef>
                <a:spcPts val="0"/>
              </a:spcBef>
              <a:defRPr sz="1200">
                <a:solidFill>
                  <a:schemeClr val="tx1"/>
                </a:solidFill>
                <a:latin typeface="Calibri"/>
              </a:defRPr>
            </a:lvl4pPr>
            <a:lvl5pPr marL="2058988" indent="-228600">
              <a:spcBef>
                <a:spcPts val="0"/>
              </a:spcBef>
              <a:defRPr sz="1200">
                <a:solidFill>
                  <a:schemeClr val="tx1"/>
                </a:solidFill>
                <a:latin typeface="Calibri"/>
              </a:defRPr>
            </a:lvl5pPr>
            <a:lvl6pPr marL="2516188" indent="-228600">
              <a:spcBef>
                <a:spcPts val="0"/>
              </a:spcBef>
              <a:spcAft>
                <a:spcPts val="0"/>
              </a:spcAft>
              <a:defRPr sz="1200">
                <a:solidFill>
                  <a:schemeClr val="tx1"/>
                </a:solidFill>
                <a:latin typeface="Calibri"/>
              </a:defRPr>
            </a:lvl6pPr>
            <a:lvl7pPr marL="2973387" indent="-228600">
              <a:spcBef>
                <a:spcPts val="0"/>
              </a:spcBef>
              <a:spcAft>
                <a:spcPts val="0"/>
              </a:spcAft>
              <a:defRPr sz="1200">
                <a:solidFill>
                  <a:schemeClr val="tx1"/>
                </a:solidFill>
                <a:latin typeface="Calibri"/>
              </a:defRPr>
            </a:lvl7pPr>
            <a:lvl8pPr marL="3430588" indent="-228600">
              <a:spcBef>
                <a:spcPts val="0"/>
              </a:spcBef>
              <a:spcAft>
                <a:spcPts val="0"/>
              </a:spcAft>
              <a:defRPr sz="1200">
                <a:solidFill>
                  <a:schemeClr val="tx1"/>
                </a:solidFill>
                <a:latin typeface="Calibri"/>
              </a:defRPr>
            </a:lvl8pPr>
            <a:lvl9pPr marL="3887788" indent="-228600">
              <a:spcBef>
                <a:spcPts val="0"/>
              </a:spcBef>
              <a:spcAft>
                <a:spcPts val="0"/>
              </a:spcAft>
              <a:defRPr sz="1200">
                <a:solidFill>
                  <a:schemeClr val="tx1"/>
                </a:solidFill>
                <a:latin typeface="Calibri"/>
              </a:defRPr>
            </a:lvl9pPr>
          </a:lstStyle>
          <a:p>
            <a:pPr>
              <a:spcBef>
                <a:spcPts val="0"/>
              </a:spcBef>
              <a:defRPr/>
            </a:pPr>
            <a:fld id="{9A42F48A-E980-4858-885B-FB5550BA71BB}" type="slidenum">
              <a:rPr lang="en-GB">
                <a:latin typeface="Arial"/>
                <a:cs typeface="Arial"/>
              </a:rPr>
              <a:t>16</a:t>
            </a:fld>
            <a:endParaRPr lang="en-GB">
              <a:latin typeface="Arial"/>
              <a:cs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6018"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86019"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fr-FR" dirty="0" err="1"/>
              <a:t>Greece</a:t>
            </a:r>
            <a:r>
              <a:rPr lang="fr-FR" dirty="0"/>
              <a:t> = 13% </a:t>
            </a:r>
            <a:r>
              <a:rPr lang="fr-FR" dirty="0" err="1"/>
              <a:t>women</a:t>
            </a:r>
            <a:r>
              <a:rPr lang="fr-FR" dirty="0"/>
              <a:t> on </a:t>
            </a:r>
            <a:r>
              <a:rPr lang="fr-FR" dirty="0" err="1"/>
              <a:t>board</a:t>
            </a:r>
            <a:endParaRPr lang="fr-FR" dirty="0"/>
          </a:p>
          <a:p>
            <a:pPr>
              <a:defRPr/>
            </a:pPr>
            <a:r>
              <a:rPr lang="fr-FR" dirty="0"/>
              <a:t>17% in public </a:t>
            </a:r>
            <a:r>
              <a:rPr lang="fr-FR" dirty="0" err="1"/>
              <a:t>broadcasters</a:t>
            </a:r>
            <a:endParaRPr lang="fr-FR" dirty="0"/>
          </a:p>
          <a:p>
            <a:pPr>
              <a:defRPr/>
            </a:pPr>
            <a:endParaRPr lang="fr-FR" dirty="0"/>
          </a:p>
        </p:txBody>
      </p:sp>
      <p:sp>
        <p:nvSpPr>
          <p:cNvPr id="86020"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4588" indent="-228600">
              <a:spcBef>
                <a:spcPts val="0"/>
              </a:spcBef>
              <a:defRPr sz="1200">
                <a:solidFill>
                  <a:schemeClr val="tx1"/>
                </a:solidFill>
                <a:latin typeface="Calibri"/>
              </a:defRPr>
            </a:lvl3pPr>
            <a:lvl4pPr marL="1601788" indent="-228600">
              <a:spcBef>
                <a:spcPts val="0"/>
              </a:spcBef>
              <a:defRPr sz="1200">
                <a:solidFill>
                  <a:schemeClr val="tx1"/>
                </a:solidFill>
                <a:latin typeface="Calibri"/>
              </a:defRPr>
            </a:lvl4pPr>
            <a:lvl5pPr marL="2058988" indent="-228600">
              <a:spcBef>
                <a:spcPts val="0"/>
              </a:spcBef>
              <a:defRPr sz="1200">
                <a:solidFill>
                  <a:schemeClr val="tx1"/>
                </a:solidFill>
                <a:latin typeface="Calibri"/>
              </a:defRPr>
            </a:lvl5pPr>
            <a:lvl6pPr marL="2516188" indent="-228600">
              <a:spcBef>
                <a:spcPts val="0"/>
              </a:spcBef>
              <a:spcAft>
                <a:spcPts val="0"/>
              </a:spcAft>
              <a:defRPr sz="1200">
                <a:solidFill>
                  <a:schemeClr val="tx1"/>
                </a:solidFill>
                <a:latin typeface="Calibri"/>
              </a:defRPr>
            </a:lvl6pPr>
            <a:lvl7pPr marL="2973387" indent="-228600">
              <a:spcBef>
                <a:spcPts val="0"/>
              </a:spcBef>
              <a:spcAft>
                <a:spcPts val="0"/>
              </a:spcAft>
              <a:defRPr sz="1200">
                <a:solidFill>
                  <a:schemeClr val="tx1"/>
                </a:solidFill>
                <a:latin typeface="Calibri"/>
              </a:defRPr>
            </a:lvl7pPr>
            <a:lvl8pPr marL="3430588" indent="-228600">
              <a:spcBef>
                <a:spcPts val="0"/>
              </a:spcBef>
              <a:spcAft>
                <a:spcPts val="0"/>
              </a:spcAft>
              <a:defRPr sz="1200">
                <a:solidFill>
                  <a:schemeClr val="tx1"/>
                </a:solidFill>
                <a:latin typeface="Calibri"/>
              </a:defRPr>
            </a:lvl8pPr>
            <a:lvl9pPr marL="3887788" indent="-228600">
              <a:spcBef>
                <a:spcPts val="0"/>
              </a:spcBef>
              <a:spcAft>
                <a:spcPts val="0"/>
              </a:spcAft>
              <a:defRPr sz="1200">
                <a:solidFill>
                  <a:schemeClr val="tx1"/>
                </a:solidFill>
                <a:latin typeface="Calibri"/>
              </a:defRPr>
            </a:lvl9pPr>
          </a:lstStyle>
          <a:p>
            <a:pPr>
              <a:spcBef>
                <a:spcPts val="0"/>
              </a:spcBef>
              <a:defRPr/>
            </a:pPr>
            <a:fld id="{9ECAECCE-92AF-4B48-87D2-32B5C5D0ED11}" type="slidenum">
              <a:rPr lang="en-GB">
                <a:latin typeface="Arial"/>
                <a:cs typeface="Arial"/>
              </a:rPr>
              <a:t>17</a:t>
            </a:fld>
            <a:endParaRPr lang="en-GB">
              <a:latin typeface="Arial"/>
              <a:cs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B52BEDB-CC61-41A3-9EC5-EC7ADCA08DF7}" type="slidenum">
              <a:rPr lang="fr-FR" smtClean="0"/>
              <a:t>18</a:t>
            </a:fld>
            <a:endParaRPr lang="fr-FR"/>
          </a:p>
        </p:txBody>
      </p:sp>
    </p:spTree>
    <p:extLst>
      <p:ext uri="{BB962C8B-B14F-4D97-AF65-F5344CB8AC3E}">
        <p14:creationId xmlns:p14="http://schemas.microsoft.com/office/powerpoint/2010/main" val="714050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8066"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88067"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marL="0" marR="0" indent="0" algn="l" defTabSz="457200">
              <a:lnSpc>
                <a:spcPct val="100000"/>
              </a:lnSpc>
              <a:spcBef>
                <a:spcPts val="0"/>
              </a:spcBef>
              <a:spcAft>
                <a:spcPts val="0"/>
              </a:spcAft>
              <a:buClrTx/>
              <a:buSzTx/>
              <a:buFontTx/>
              <a:buNone/>
              <a:defRPr/>
            </a:pPr>
            <a:r>
              <a:rPr lang="en-GB" sz="1200" dirty="0" err="1"/>
              <a:t>Fortschritt</a:t>
            </a:r>
            <a:r>
              <a:rPr lang="en-GB" sz="1200" dirty="0"/>
              <a:t>, </a:t>
            </a:r>
            <a:r>
              <a:rPr lang="en-GB" sz="1200" dirty="0" err="1"/>
              <a:t>aber</a:t>
            </a:r>
            <a:r>
              <a:rPr lang="en-GB" sz="1200" dirty="0"/>
              <a:t> </a:t>
            </a:r>
            <a:r>
              <a:rPr lang="en-GB" sz="1200" dirty="0" err="1"/>
              <a:t>sehr</a:t>
            </a:r>
            <a:r>
              <a:rPr lang="en-GB" sz="1200" dirty="0"/>
              <a:t> </a:t>
            </a:r>
            <a:r>
              <a:rPr lang="en-GB" sz="1200" dirty="0" err="1"/>
              <a:t>langsam</a:t>
            </a:r>
            <a:r>
              <a:rPr lang="en-GB" sz="1200" dirty="0"/>
              <a:t>
</a:t>
            </a:r>
            <a:endParaRPr lang="fr-FR" dirty="0"/>
          </a:p>
        </p:txBody>
      </p:sp>
      <p:sp>
        <p:nvSpPr>
          <p:cNvPr id="88068"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4588" indent="-228600">
              <a:spcBef>
                <a:spcPts val="0"/>
              </a:spcBef>
              <a:defRPr sz="1200">
                <a:solidFill>
                  <a:schemeClr val="tx1"/>
                </a:solidFill>
                <a:latin typeface="Calibri"/>
              </a:defRPr>
            </a:lvl3pPr>
            <a:lvl4pPr marL="1601788" indent="-228600">
              <a:spcBef>
                <a:spcPts val="0"/>
              </a:spcBef>
              <a:defRPr sz="1200">
                <a:solidFill>
                  <a:schemeClr val="tx1"/>
                </a:solidFill>
                <a:latin typeface="Calibri"/>
              </a:defRPr>
            </a:lvl4pPr>
            <a:lvl5pPr marL="2058988" indent="-228600">
              <a:spcBef>
                <a:spcPts val="0"/>
              </a:spcBef>
              <a:defRPr sz="1200">
                <a:solidFill>
                  <a:schemeClr val="tx1"/>
                </a:solidFill>
                <a:latin typeface="Calibri"/>
              </a:defRPr>
            </a:lvl5pPr>
            <a:lvl6pPr marL="2516188" indent="-228600">
              <a:spcBef>
                <a:spcPts val="0"/>
              </a:spcBef>
              <a:spcAft>
                <a:spcPts val="0"/>
              </a:spcAft>
              <a:defRPr sz="1200">
                <a:solidFill>
                  <a:schemeClr val="tx1"/>
                </a:solidFill>
                <a:latin typeface="Calibri"/>
              </a:defRPr>
            </a:lvl6pPr>
            <a:lvl7pPr marL="2973387" indent="-228600">
              <a:spcBef>
                <a:spcPts val="0"/>
              </a:spcBef>
              <a:spcAft>
                <a:spcPts val="0"/>
              </a:spcAft>
              <a:defRPr sz="1200">
                <a:solidFill>
                  <a:schemeClr val="tx1"/>
                </a:solidFill>
                <a:latin typeface="Calibri"/>
              </a:defRPr>
            </a:lvl7pPr>
            <a:lvl8pPr marL="3430588" indent="-228600">
              <a:spcBef>
                <a:spcPts val="0"/>
              </a:spcBef>
              <a:spcAft>
                <a:spcPts val="0"/>
              </a:spcAft>
              <a:defRPr sz="1200">
                <a:solidFill>
                  <a:schemeClr val="tx1"/>
                </a:solidFill>
                <a:latin typeface="Calibri"/>
              </a:defRPr>
            </a:lvl8pPr>
            <a:lvl9pPr marL="3887788" indent="-228600">
              <a:spcBef>
                <a:spcPts val="0"/>
              </a:spcBef>
              <a:spcAft>
                <a:spcPts val="0"/>
              </a:spcAft>
              <a:defRPr sz="1200">
                <a:solidFill>
                  <a:schemeClr val="tx1"/>
                </a:solidFill>
                <a:latin typeface="Calibri"/>
              </a:defRPr>
            </a:lvl9pPr>
          </a:lstStyle>
          <a:p>
            <a:pPr>
              <a:spcBef>
                <a:spcPts val="0"/>
              </a:spcBef>
              <a:defRPr/>
            </a:pPr>
            <a:fld id="{C93B5829-673B-44A3-A80A-FF36805670D8}" type="slidenum">
              <a:rPr lang="en-GB">
                <a:latin typeface="Arial"/>
                <a:cs typeface="Arial"/>
              </a:rPr>
              <a:t>19</a:t>
            </a:fld>
            <a:endParaRPr lang="en-GB">
              <a:latin typeface="Arial"/>
              <a:cs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B52BEDB-CC61-41A3-9EC5-EC7ADCA08DF7}" type="slidenum">
              <a:rPr lang="fr-FR" smtClean="0"/>
              <a:t>23</a:t>
            </a:fld>
            <a:endParaRPr lang="fr-FR"/>
          </a:p>
        </p:txBody>
      </p:sp>
    </p:spTree>
    <p:extLst>
      <p:ext uri="{BB962C8B-B14F-4D97-AF65-F5344CB8AC3E}">
        <p14:creationId xmlns:p14="http://schemas.microsoft.com/office/powerpoint/2010/main" val="3403082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7106" name="Espace réservé de l'image des diapositives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47107" name="Espace réservé des commentaires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fr-BE" dirty="0" err="1"/>
              <a:t>Sexismus</a:t>
            </a:r>
            <a:r>
              <a:rPr lang="fr-BE" dirty="0"/>
              <a:t> </a:t>
            </a:r>
            <a:r>
              <a:rPr lang="fr-BE" dirty="0" err="1"/>
              <a:t>schafft</a:t>
            </a:r>
            <a:r>
              <a:rPr lang="fr-BE" dirty="0"/>
              <a:t> </a:t>
            </a:r>
            <a:r>
              <a:rPr lang="fr-BE" dirty="0" err="1"/>
              <a:t>ein</a:t>
            </a:r>
            <a:r>
              <a:rPr lang="fr-BE" dirty="0"/>
              <a:t> Klima, </a:t>
            </a:r>
            <a:r>
              <a:rPr lang="fr-BE" dirty="0" err="1"/>
              <a:t>das</a:t>
            </a:r>
            <a:r>
              <a:rPr lang="fr-BE" dirty="0"/>
              <a:t> </a:t>
            </a:r>
            <a:r>
              <a:rPr lang="fr-BE" dirty="0" err="1"/>
              <a:t>zur</a:t>
            </a:r>
            <a:r>
              <a:rPr lang="fr-BE" dirty="0"/>
              <a:t> </a:t>
            </a:r>
            <a:r>
              <a:rPr lang="fr-BE" dirty="0" err="1"/>
              <a:t>Akzeptanz</a:t>
            </a:r>
            <a:r>
              <a:rPr lang="fr-BE" dirty="0"/>
              <a:t> von </a:t>
            </a:r>
            <a:r>
              <a:rPr lang="fr-BE" dirty="0" err="1"/>
              <a:t>Gewalt</a:t>
            </a:r>
            <a:r>
              <a:rPr lang="fr-BE" dirty="0"/>
              <a:t> </a:t>
            </a:r>
            <a:r>
              <a:rPr lang="fr-BE" dirty="0" err="1"/>
              <a:t>führt</a:t>
            </a:r>
            <a:r>
              <a:rPr lang="fr-BE" dirty="0"/>
              <a:t>
</a:t>
            </a:r>
            <a:r>
              <a:rPr lang="fr-BE" dirty="0" err="1"/>
              <a:t>Eisberg</a:t>
            </a:r>
            <a:r>
              <a:rPr lang="fr-BE" dirty="0"/>
              <a:t> der </a:t>
            </a:r>
            <a:r>
              <a:rPr lang="fr-BE" dirty="0" err="1"/>
              <a:t>Gewalt</a:t>
            </a:r>
            <a:r>
              <a:rPr lang="fr-BE" dirty="0"/>
              <a:t>: Alle </a:t>
            </a:r>
            <a:r>
              <a:rPr lang="fr-BE" dirty="0" err="1"/>
              <a:t>Gewalt</a:t>
            </a:r>
            <a:r>
              <a:rPr lang="fr-BE" dirty="0"/>
              <a:t> </a:t>
            </a:r>
            <a:r>
              <a:rPr lang="fr-BE" dirty="0" err="1"/>
              <a:t>ist</a:t>
            </a:r>
            <a:r>
              <a:rPr lang="fr-BE" dirty="0"/>
              <a:t> </a:t>
            </a:r>
            <a:r>
              <a:rPr lang="fr-BE" dirty="0" err="1"/>
              <a:t>miteinander</a:t>
            </a:r>
            <a:r>
              <a:rPr lang="fr-BE" dirty="0"/>
              <a:t> </a:t>
            </a:r>
            <a:r>
              <a:rPr lang="fr-BE" dirty="0" err="1"/>
              <a:t>verbunden</a:t>
            </a:r>
            <a:r>
              <a:rPr lang="fr-BE" dirty="0"/>
              <a:t> - </a:t>
            </a:r>
            <a:r>
              <a:rPr lang="fr-BE" dirty="0" err="1"/>
              <a:t>wir</a:t>
            </a:r>
            <a:r>
              <a:rPr lang="fr-BE" dirty="0"/>
              <a:t> </a:t>
            </a:r>
            <a:r>
              <a:rPr lang="fr-BE" dirty="0" err="1"/>
              <a:t>interessieren</a:t>
            </a:r>
            <a:r>
              <a:rPr lang="fr-BE" dirty="0"/>
              <a:t> uns </a:t>
            </a:r>
            <a:r>
              <a:rPr lang="fr-BE" dirty="0" err="1"/>
              <a:t>erst</a:t>
            </a:r>
            <a:r>
              <a:rPr lang="fr-BE" dirty="0"/>
              <a:t> </a:t>
            </a:r>
            <a:r>
              <a:rPr lang="fr-BE" dirty="0" err="1"/>
              <a:t>seit</a:t>
            </a:r>
            <a:r>
              <a:rPr lang="fr-BE" dirty="0"/>
              <a:t> </a:t>
            </a:r>
            <a:r>
              <a:rPr lang="fr-BE" dirty="0" err="1"/>
              <a:t>kurzem</a:t>
            </a:r>
            <a:r>
              <a:rPr lang="fr-BE" dirty="0"/>
              <a:t> </a:t>
            </a:r>
            <a:r>
              <a:rPr lang="fr-BE" dirty="0" err="1"/>
              <a:t>für</a:t>
            </a:r>
            <a:r>
              <a:rPr lang="fr-BE" dirty="0"/>
              <a:t> den Boden (CI)
</a:t>
            </a:r>
            <a:r>
              <a:rPr lang="fr-BE" dirty="0" err="1"/>
              <a:t>Gewalt</a:t>
            </a:r>
            <a:r>
              <a:rPr lang="fr-BE" dirty="0"/>
              <a:t> </a:t>
            </a:r>
            <a:r>
              <a:rPr lang="fr-BE" dirty="0" err="1"/>
              <a:t>auch</a:t>
            </a:r>
            <a:r>
              <a:rPr lang="fr-BE" dirty="0"/>
              <a:t> </a:t>
            </a:r>
            <a:r>
              <a:rPr lang="fr-BE" dirty="0" err="1"/>
              <a:t>gegen</a:t>
            </a:r>
            <a:r>
              <a:rPr lang="fr-BE" dirty="0"/>
              <a:t> </a:t>
            </a:r>
            <a:r>
              <a:rPr lang="fr-BE" dirty="0" err="1"/>
              <a:t>Männer</a:t>
            </a:r>
            <a:r>
              <a:rPr lang="fr-BE" dirty="0"/>
              <a:t>, aber </a:t>
            </a:r>
            <a:r>
              <a:rPr lang="fr-BE" dirty="0" err="1"/>
              <a:t>Asymmetrie</a:t>
            </a:r>
            <a:r>
              <a:rPr lang="fr-BE" dirty="0"/>
              <a:t> der </a:t>
            </a:r>
            <a:r>
              <a:rPr lang="fr-BE" dirty="0" err="1"/>
              <a:t>Machtverhältnisse</a:t>
            </a:r>
            <a:r>
              <a:rPr lang="fr-BE" dirty="0"/>
              <a:t>
</a:t>
            </a:r>
            <a:r>
              <a:rPr lang="fr-BE" dirty="0" err="1"/>
              <a:t>Wenn</a:t>
            </a:r>
            <a:r>
              <a:rPr lang="fr-BE" dirty="0"/>
              <a:t> </a:t>
            </a:r>
            <a:r>
              <a:rPr lang="fr-BE" dirty="0" err="1"/>
              <a:t>sie</a:t>
            </a:r>
            <a:r>
              <a:rPr lang="fr-BE" dirty="0"/>
              <a:t> </a:t>
            </a:r>
            <a:r>
              <a:rPr lang="fr-BE" dirty="0" err="1"/>
              <a:t>beginnt</a:t>
            </a:r>
            <a:r>
              <a:rPr lang="fr-BE" dirty="0"/>
              <a:t>, </a:t>
            </a:r>
            <a:r>
              <a:rPr lang="fr-BE" dirty="0" err="1"/>
              <a:t>hat</a:t>
            </a:r>
            <a:r>
              <a:rPr lang="fr-BE" dirty="0"/>
              <a:t> die </a:t>
            </a:r>
            <a:r>
              <a:rPr lang="fr-BE" dirty="0" err="1"/>
              <a:t>Bedrohung</a:t>
            </a:r>
            <a:r>
              <a:rPr lang="fr-BE" dirty="0"/>
              <a:t> die </a:t>
            </a:r>
            <a:r>
              <a:rPr lang="fr-BE" dirty="0" err="1"/>
              <a:t>gleiche</a:t>
            </a:r>
            <a:r>
              <a:rPr lang="fr-BE" dirty="0"/>
              <a:t> </a:t>
            </a:r>
            <a:r>
              <a:rPr lang="fr-BE" dirty="0" err="1"/>
              <a:t>Wirkung</a:t>
            </a:r>
            <a:r>
              <a:rPr lang="fr-BE" dirty="0"/>
              <a:t> </a:t>
            </a:r>
            <a:r>
              <a:rPr lang="fr-BE" dirty="0" err="1"/>
              <a:t>wie</a:t>
            </a:r>
            <a:r>
              <a:rPr lang="fr-BE" dirty="0"/>
              <a:t> der Schlag </a:t>
            </a:r>
            <a:r>
              <a:rPr lang="fr-BE" dirty="0" err="1"/>
              <a:t>selbst</a:t>
            </a:r>
            <a:r>
              <a:rPr lang="fr-BE" dirty="0"/>
              <a:t>.
</a:t>
            </a:r>
            <a:r>
              <a:rPr lang="fr-BE" dirty="0" err="1"/>
              <a:t>Ziel</a:t>
            </a:r>
            <a:r>
              <a:rPr lang="fr-BE" dirty="0"/>
              <a:t> = </a:t>
            </a:r>
            <a:r>
              <a:rPr lang="fr-BE" dirty="0" err="1"/>
              <a:t>zeigen</a:t>
            </a:r>
            <a:r>
              <a:rPr lang="fr-BE" dirty="0"/>
              <a:t>, </a:t>
            </a:r>
            <a:r>
              <a:rPr lang="fr-BE" dirty="0" err="1"/>
              <a:t>wer</a:t>
            </a:r>
            <a:r>
              <a:rPr lang="fr-BE" dirty="0"/>
              <a:t> </a:t>
            </a:r>
            <a:r>
              <a:rPr lang="fr-BE" dirty="0" err="1"/>
              <a:t>dominiert</a:t>
            </a:r>
            <a:r>
              <a:rPr lang="fr-BE" dirty="0"/>
              <a:t>, </a:t>
            </a:r>
            <a:r>
              <a:rPr lang="fr-BE" dirty="0" err="1"/>
              <a:t>Gewalt</a:t>
            </a:r>
            <a:r>
              <a:rPr lang="fr-BE" dirty="0"/>
              <a:t> </a:t>
            </a:r>
            <a:r>
              <a:rPr lang="fr-BE" dirty="0" err="1"/>
              <a:t>greift</a:t>
            </a:r>
            <a:r>
              <a:rPr lang="fr-BE" dirty="0"/>
              <a:t> </a:t>
            </a:r>
            <a:r>
              <a:rPr lang="fr-BE" dirty="0" err="1"/>
              <a:t>nur</a:t>
            </a:r>
            <a:r>
              <a:rPr lang="fr-BE" dirty="0"/>
              <a:t> </a:t>
            </a:r>
            <a:r>
              <a:rPr lang="fr-BE" dirty="0" err="1"/>
              <a:t>ein</a:t>
            </a:r>
            <a:r>
              <a:rPr lang="fr-BE" dirty="0"/>
              <a:t>, </a:t>
            </a:r>
            <a:r>
              <a:rPr lang="fr-BE" dirty="0" err="1"/>
              <a:t>wenn</a:t>
            </a:r>
            <a:r>
              <a:rPr lang="fr-BE" dirty="0"/>
              <a:t> die Frau </a:t>
            </a:r>
            <a:r>
              <a:rPr lang="fr-BE" dirty="0" err="1"/>
              <a:t>Widerstand</a:t>
            </a:r>
            <a:r>
              <a:rPr lang="fr-BE" dirty="0"/>
              <a:t> </a:t>
            </a:r>
            <a:r>
              <a:rPr lang="fr-BE" dirty="0" err="1"/>
              <a:t>leistet</a:t>
            </a:r>
            <a:r>
              <a:rPr lang="fr-BE" dirty="0"/>
              <a:t>
Capture: </a:t>
            </a:r>
            <a:r>
              <a:rPr lang="fr-BE" dirty="0" err="1"/>
              <a:t>Phänomen</a:t>
            </a:r>
            <a:r>
              <a:rPr lang="fr-BE" dirty="0"/>
              <a:t> der </a:t>
            </a:r>
            <a:r>
              <a:rPr lang="fr-BE" dirty="0" err="1"/>
              <a:t>Gehirnwäsche</a:t>
            </a:r>
            <a:r>
              <a:rPr lang="fr-BE" dirty="0"/>
              <a:t>, der </a:t>
            </a:r>
            <a:r>
              <a:rPr lang="fr-BE" dirty="0" err="1"/>
              <a:t>Autor</a:t>
            </a:r>
            <a:r>
              <a:rPr lang="fr-BE" dirty="0"/>
              <a:t> </a:t>
            </a:r>
            <a:r>
              <a:rPr lang="fr-BE" dirty="0" err="1"/>
              <a:t>stellt</a:t>
            </a:r>
            <a:r>
              <a:rPr lang="fr-BE" dirty="0"/>
              <a:t> </a:t>
            </a:r>
            <a:r>
              <a:rPr lang="fr-BE" dirty="0" err="1"/>
              <a:t>sicher</a:t>
            </a:r>
            <a:r>
              <a:rPr lang="fr-BE" dirty="0"/>
              <a:t>, </a:t>
            </a:r>
            <a:r>
              <a:rPr lang="fr-BE" dirty="0" err="1"/>
              <a:t>dass</a:t>
            </a:r>
            <a:r>
              <a:rPr lang="fr-BE" dirty="0"/>
              <a:t> die Entourage </a:t>
            </a:r>
            <a:r>
              <a:rPr lang="fr-BE" dirty="0" err="1"/>
              <a:t>das</a:t>
            </a:r>
            <a:r>
              <a:rPr lang="fr-BE" dirty="0"/>
              <a:t> </a:t>
            </a:r>
            <a:r>
              <a:rPr lang="fr-BE" dirty="0" err="1"/>
              <a:t>weibliche</a:t>
            </a:r>
            <a:r>
              <a:rPr lang="fr-BE" dirty="0"/>
              <a:t> </a:t>
            </a:r>
            <a:r>
              <a:rPr lang="fr-BE" dirty="0" err="1"/>
              <a:t>Opfer</a:t>
            </a:r>
            <a:r>
              <a:rPr lang="fr-BE" dirty="0"/>
              <a:t> </a:t>
            </a:r>
            <a:r>
              <a:rPr lang="fr-BE" dirty="0" err="1"/>
              <a:t>disqualifiziert</a:t>
            </a:r>
            <a:r>
              <a:rPr lang="fr-BE" dirty="0"/>
              <a:t>, </a:t>
            </a:r>
            <a:r>
              <a:rPr lang="fr-BE" dirty="0" err="1"/>
              <a:t>das</a:t>
            </a:r>
            <a:r>
              <a:rPr lang="fr-BE" dirty="0"/>
              <a:t> </a:t>
            </a:r>
            <a:r>
              <a:rPr lang="fr-BE" dirty="0" err="1"/>
              <a:t>am</a:t>
            </a:r>
            <a:r>
              <a:rPr lang="fr-BE" dirty="0"/>
              <a:t> Ende an </a:t>
            </a:r>
            <a:r>
              <a:rPr lang="fr-BE" dirty="0" err="1"/>
              <a:t>ihren</a:t>
            </a:r>
            <a:r>
              <a:rPr lang="fr-BE" dirty="0"/>
              <a:t> </a:t>
            </a:r>
            <a:r>
              <a:rPr lang="fr-BE" dirty="0" err="1"/>
              <a:t>eigenen</a:t>
            </a:r>
            <a:r>
              <a:rPr lang="fr-BE" dirty="0"/>
              <a:t> </a:t>
            </a:r>
            <a:r>
              <a:rPr lang="fr-BE" dirty="0" err="1"/>
              <a:t>Gefühlen</a:t>
            </a:r>
            <a:r>
              <a:rPr lang="fr-BE" dirty="0"/>
              <a:t> </a:t>
            </a:r>
            <a:r>
              <a:rPr lang="fr-BE" dirty="0" err="1"/>
              <a:t>zweifelt</a:t>
            </a:r>
            <a:r>
              <a:rPr lang="fr-BE" dirty="0"/>
              <a:t> </a:t>
            </a:r>
            <a:r>
              <a:rPr lang="fr-BE" dirty="0" err="1"/>
              <a:t>und</a:t>
            </a:r>
            <a:r>
              <a:rPr lang="fr-BE" dirty="0"/>
              <a:t> </a:t>
            </a:r>
            <a:r>
              <a:rPr lang="fr-BE" dirty="0" err="1"/>
              <a:t>ihren</a:t>
            </a:r>
            <a:r>
              <a:rPr lang="fr-BE" dirty="0"/>
              <a:t> </a:t>
            </a:r>
            <a:r>
              <a:rPr lang="fr-BE" dirty="0" err="1"/>
              <a:t>kritischen</a:t>
            </a:r>
            <a:r>
              <a:rPr lang="fr-BE" dirty="0"/>
              <a:t> </a:t>
            </a:r>
            <a:r>
              <a:rPr lang="fr-BE" dirty="0" err="1"/>
              <a:t>Geist</a:t>
            </a:r>
            <a:r>
              <a:rPr lang="fr-BE" dirty="0"/>
              <a:t> </a:t>
            </a:r>
            <a:r>
              <a:rPr lang="fr-BE" dirty="0" err="1"/>
              <a:t>verliert</a:t>
            </a:r>
            <a:r>
              <a:rPr lang="fr-BE" dirty="0"/>
              <a:t>
</a:t>
            </a:r>
            <a:r>
              <a:rPr lang="fr-BE" dirty="0" err="1"/>
              <a:t>Phanenomene</a:t>
            </a:r>
            <a:r>
              <a:rPr lang="fr-BE" dirty="0"/>
              <a:t> der </a:t>
            </a:r>
            <a:r>
              <a:rPr lang="fr-BE" dirty="0" err="1"/>
              <a:t>erlernten</a:t>
            </a:r>
            <a:r>
              <a:rPr lang="fr-BE" dirty="0"/>
              <a:t> </a:t>
            </a:r>
            <a:r>
              <a:rPr lang="fr-BE" dirty="0" err="1"/>
              <a:t>Hilflosigkeit</a:t>
            </a:r>
            <a:r>
              <a:rPr lang="fr-BE" dirty="0"/>
              <a:t>, </a:t>
            </a:r>
            <a:r>
              <a:rPr lang="fr-BE" dirty="0" err="1"/>
              <a:t>Frauen</a:t>
            </a:r>
            <a:r>
              <a:rPr lang="fr-BE" dirty="0"/>
              <a:t> </a:t>
            </a:r>
            <a:r>
              <a:rPr lang="fr-BE" dirty="0" err="1"/>
              <a:t>werden</a:t>
            </a:r>
            <a:r>
              <a:rPr lang="fr-BE" dirty="0"/>
              <a:t> </a:t>
            </a:r>
            <a:r>
              <a:rPr lang="fr-BE" dirty="0" err="1"/>
              <a:t>passiv</a:t>
            </a:r>
            <a:r>
              <a:rPr lang="fr-BE" dirty="0"/>
              <a:t>
4 P: </a:t>
            </a:r>
            <a:r>
              <a:rPr lang="fr-BE" dirty="0" err="1"/>
              <a:t>Koordiniert</a:t>
            </a:r>
            <a:r>
              <a:rPr lang="fr-BE" dirty="0"/>
              <a:t> </a:t>
            </a:r>
            <a:r>
              <a:rPr lang="fr-BE" dirty="0" err="1"/>
              <a:t>und</a:t>
            </a:r>
            <a:r>
              <a:rPr lang="fr-BE" dirty="0"/>
              <a:t> </a:t>
            </a:r>
            <a:r>
              <a:rPr lang="fr-BE" dirty="0" err="1"/>
              <a:t>umfassend</a:t>
            </a:r>
            <a:r>
              <a:rPr lang="fr-BE" dirty="0"/>
              <a:t>, da </a:t>
            </a:r>
            <a:r>
              <a:rPr lang="fr-BE" dirty="0" err="1"/>
              <a:t>sie</a:t>
            </a:r>
            <a:r>
              <a:rPr lang="fr-BE" dirty="0"/>
              <a:t> </a:t>
            </a:r>
            <a:r>
              <a:rPr lang="fr-BE" dirty="0" err="1"/>
              <a:t>alle</a:t>
            </a:r>
            <a:r>
              <a:rPr lang="fr-BE" dirty="0"/>
              <a:t> </a:t>
            </a:r>
            <a:r>
              <a:rPr lang="fr-BE" dirty="0" err="1"/>
              <a:t>einschlägigen</a:t>
            </a:r>
            <a:r>
              <a:rPr lang="fr-BE" dirty="0"/>
              <a:t> </a:t>
            </a:r>
            <a:r>
              <a:rPr lang="fr-BE" dirty="0" err="1"/>
              <a:t>Maßnahmen</a:t>
            </a:r>
            <a:r>
              <a:rPr lang="fr-BE" dirty="0"/>
              <a:t> </a:t>
            </a:r>
            <a:r>
              <a:rPr lang="fr-BE" dirty="0" err="1"/>
              <a:t>zur</a:t>
            </a:r>
            <a:r>
              <a:rPr lang="fr-BE" dirty="0"/>
              <a:t> </a:t>
            </a:r>
            <a:r>
              <a:rPr lang="fr-BE" dirty="0" err="1"/>
              <a:t>Verhütung</a:t>
            </a:r>
            <a:r>
              <a:rPr lang="fr-BE" dirty="0"/>
              <a:t> </a:t>
            </a:r>
            <a:r>
              <a:rPr lang="fr-BE" dirty="0" err="1"/>
              <a:t>und</a:t>
            </a:r>
            <a:r>
              <a:rPr lang="fr-BE" dirty="0"/>
              <a:t> </a:t>
            </a:r>
            <a:r>
              <a:rPr lang="fr-BE" dirty="0" err="1"/>
              <a:t>Bekämpfung</a:t>
            </a:r>
            <a:r>
              <a:rPr lang="fr-BE" dirty="0"/>
              <a:t> aller Formen von </a:t>
            </a:r>
            <a:r>
              <a:rPr lang="fr-BE" dirty="0" err="1"/>
              <a:t>Gewalt</a:t>
            </a:r>
            <a:r>
              <a:rPr lang="fr-BE" dirty="0"/>
              <a:t> </a:t>
            </a:r>
            <a:r>
              <a:rPr lang="fr-BE" dirty="0" err="1"/>
              <a:t>gegen</a:t>
            </a:r>
            <a:r>
              <a:rPr lang="fr-BE" dirty="0"/>
              <a:t> </a:t>
            </a:r>
            <a:r>
              <a:rPr lang="fr-BE" dirty="0" err="1"/>
              <a:t>Frauen</a:t>
            </a:r>
            <a:r>
              <a:rPr lang="fr-BE" dirty="0"/>
              <a:t> </a:t>
            </a:r>
            <a:r>
              <a:rPr lang="fr-BE" dirty="0" err="1"/>
              <a:t>umfassen</a:t>
            </a:r>
            <a:r>
              <a:rPr lang="fr-BE" dirty="0"/>
              <a:t>. )</a:t>
            </a:r>
          </a:p>
        </p:txBody>
      </p:sp>
      <p:sp>
        <p:nvSpPr>
          <p:cNvPr id="47108" name="Espace réservé du numéro de diapositive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a:spcBef>
                <a:spcPts val="0"/>
              </a:spcBef>
              <a:spcAft>
                <a:spcPts val="0"/>
              </a:spcAft>
              <a:defRPr sz="1200">
                <a:solidFill>
                  <a:schemeClr val="tx1"/>
                </a:solidFill>
                <a:latin typeface="Calibri"/>
              </a:defRPr>
            </a:lvl6pPr>
            <a:lvl7pPr marL="2971800" indent="-228600">
              <a:spcBef>
                <a:spcPts val="0"/>
              </a:spcBef>
              <a:spcAft>
                <a:spcPts val="0"/>
              </a:spcAft>
              <a:defRPr sz="1200">
                <a:solidFill>
                  <a:schemeClr val="tx1"/>
                </a:solidFill>
                <a:latin typeface="Calibri"/>
              </a:defRPr>
            </a:lvl7pPr>
            <a:lvl8pPr marL="3429000" indent="-228600">
              <a:spcBef>
                <a:spcPts val="0"/>
              </a:spcBef>
              <a:spcAft>
                <a:spcPts val="0"/>
              </a:spcAft>
              <a:defRPr sz="1200">
                <a:solidFill>
                  <a:schemeClr val="tx1"/>
                </a:solidFill>
                <a:latin typeface="Calibri"/>
              </a:defRPr>
            </a:lvl8pPr>
            <a:lvl9pPr marL="3886200" indent="-228600">
              <a:spcBef>
                <a:spcPts val="0"/>
              </a:spcBef>
              <a:spcAft>
                <a:spcPts val="0"/>
              </a:spcAft>
              <a:defRPr sz="1200">
                <a:solidFill>
                  <a:schemeClr val="tx1"/>
                </a:solidFill>
                <a:latin typeface="Calibri"/>
              </a:defRPr>
            </a:lvl9pPr>
          </a:lstStyle>
          <a:p>
            <a:pPr marL="0" marR="0" lvl="0" indent="0" algn="r" defTabSz="457200">
              <a:lnSpc>
                <a:spcPct val="100000"/>
              </a:lnSpc>
              <a:spcBef>
                <a:spcPts val="0"/>
              </a:spcBef>
              <a:spcAft>
                <a:spcPts val="0"/>
              </a:spcAft>
              <a:buClrTx/>
              <a:buSzTx/>
              <a:buFontTx/>
              <a:buNone/>
              <a:defRPr/>
            </a:pPr>
            <a:fld id="{82C38D17-4995-44D9-9EA4-2BDD5EFA054D}" type="slidenum">
              <a:rPr lang="fr-BE" sz="1200" b="0" i="0" u="none" strike="noStrike" cap="none" spc="0">
                <a:ln>
                  <a:noFill/>
                </a:ln>
                <a:solidFill>
                  <a:prstClr val="black"/>
                </a:solidFill>
                <a:latin typeface="Arial"/>
                <a:ea typeface="Arial"/>
                <a:cs typeface="Arial"/>
              </a:rPr>
              <a:t>24</a:t>
            </a:fld>
            <a:endParaRPr lang="fr-BE" sz="1200" b="0" i="0" u="none" strike="noStrike" cap="none" spc="0">
              <a:ln>
                <a:noFill/>
              </a:ln>
              <a:solidFill>
                <a:prstClr val="black"/>
              </a:solidFill>
              <a:latin typeface="Arial"/>
              <a:ea typeface="+mn-ea"/>
              <a:cs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3794"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3379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fr-FR" dirty="0" err="1"/>
              <a:t>Based</a:t>
            </a:r>
            <a:r>
              <a:rPr lang="fr-FR" dirty="0"/>
              <a:t> on the </a:t>
            </a:r>
            <a:r>
              <a:rPr lang="fr-FR" dirty="0" err="1"/>
              <a:t>idea</a:t>
            </a:r>
            <a:r>
              <a:rPr lang="fr-FR" dirty="0"/>
              <a:t> </a:t>
            </a:r>
            <a:r>
              <a:rPr lang="fr-FR" dirty="0" err="1"/>
              <a:t>that</a:t>
            </a:r>
            <a:r>
              <a:rPr lang="fr-FR" dirty="0"/>
              <a:t> </a:t>
            </a:r>
            <a:r>
              <a:rPr lang="fr-FR" dirty="0" err="1"/>
              <a:t>gender-based</a:t>
            </a:r>
            <a:r>
              <a:rPr lang="fr-FR" dirty="0"/>
              <a:t> </a:t>
            </a:r>
            <a:r>
              <a:rPr lang="en-GB" dirty="0"/>
              <a:t>violence is a form of discrimination against women and links the achievement of gender equality to the eradication of violence against women, and vice versa</a:t>
            </a:r>
            <a:endParaRPr dirty="0"/>
          </a:p>
          <a:p>
            <a:pPr>
              <a:defRPr/>
            </a:pPr>
            <a:endParaRPr lang="fr-FR" dirty="0"/>
          </a:p>
          <a:p>
            <a:pPr marL="0" indent="0">
              <a:buNone/>
              <a:defRPr/>
            </a:pPr>
            <a:r>
              <a:rPr lang="en-US" sz="1200" dirty="0">
                <a:latin typeface="Arial"/>
                <a:cs typeface="Arial"/>
              </a:rPr>
              <a:t>→ </a:t>
            </a:r>
            <a:r>
              <a:rPr lang="en-US" sz="1200" dirty="0"/>
              <a:t>The Convention on the Elimination of All Forms of Discrimination Against Women (</a:t>
            </a:r>
            <a:r>
              <a:rPr lang="en-US" sz="1200" b="1" dirty="0"/>
              <a:t>CEDAW</a:t>
            </a:r>
            <a:r>
              <a:rPr lang="en-US" sz="1200" dirty="0"/>
              <a:t>) covers VAW through its General Recommendation No.35, updating General Recommendation No.19 </a:t>
            </a:r>
            <a:endParaRPr dirty="0"/>
          </a:p>
          <a:p>
            <a:pPr marL="0" indent="0">
              <a:buNone/>
              <a:defRPr/>
            </a:pPr>
            <a:r>
              <a:rPr lang="en-US" sz="1200" dirty="0">
                <a:latin typeface="Arial"/>
                <a:cs typeface="Arial"/>
              </a:rPr>
              <a:t>→ </a:t>
            </a:r>
            <a:r>
              <a:rPr lang="en-US" sz="1200" dirty="0"/>
              <a:t>The 1993 </a:t>
            </a:r>
            <a:r>
              <a:rPr lang="en-US" sz="1200" b="1" dirty="0"/>
              <a:t>UN Declaration on the Elimination of VAW </a:t>
            </a:r>
            <a:r>
              <a:rPr lang="en-US" sz="1200" dirty="0"/>
              <a:t>addresses VAW and domestic violence but remains non-binding</a:t>
            </a:r>
            <a:endParaRPr dirty="0"/>
          </a:p>
          <a:p>
            <a:pPr>
              <a:defRPr/>
            </a:pPr>
            <a:endParaRPr lang="en-US" sz="400" dirty="0"/>
          </a:p>
          <a:p>
            <a:pPr>
              <a:defRPr/>
            </a:pPr>
            <a:r>
              <a:rPr lang="en-US" sz="1200" u="sng" dirty="0"/>
              <a:t>Other regional instruments </a:t>
            </a:r>
            <a:r>
              <a:rPr lang="en-US" sz="1200" dirty="0"/>
              <a:t>already existed in Latin America and Africa </a:t>
            </a:r>
            <a:endParaRPr dirty="0"/>
          </a:p>
          <a:p>
            <a:pPr marL="0" indent="0">
              <a:buNone/>
              <a:defRPr/>
            </a:pPr>
            <a:r>
              <a:rPr lang="en-US" sz="1200" dirty="0">
                <a:latin typeface="Arial"/>
                <a:cs typeface="Arial"/>
              </a:rPr>
              <a:t>→</a:t>
            </a:r>
            <a:r>
              <a:rPr lang="en-US" sz="1200" dirty="0"/>
              <a:t> The </a:t>
            </a:r>
            <a:r>
              <a:rPr lang="en-US" sz="1200" b="1" dirty="0"/>
              <a:t>Belem do Para Convention </a:t>
            </a:r>
            <a:r>
              <a:rPr lang="en-GB" sz="1200" dirty="0"/>
              <a:t>signed within the Organisation of American States (OAS) </a:t>
            </a:r>
            <a:r>
              <a:rPr lang="en-US" sz="1200" dirty="0"/>
              <a:t>in 1994</a:t>
            </a:r>
            <a:endParaRPr lang="en-US" sz="1200" b="1" dirty="0"/>
          </a:p>
          <a:p>
            <a:pPr marL="0" indent="0">
              <a:buNone/>
              <a:defRPr/>
            </a:pPr>
            <a:r>
              <a:rPr lang="en-US" sz="1200" dirty="0">
                <a:latin typeface="Arial"/>
                <a:cs typeface="Arial"/>
              </a:rPr>
              <a:t>→</a:t>
            </a:r>
            <a:r>
              <a:rPr lang="en-US" sz="1200" dirty="0"/>
              <a:t> The </a:t>
            </a:r>
            <a:r>
              <a:rPr lang="en-US" sz="1200" b="1" dirty="0"/>
              <a:t>Maputo Protocol </a:t>
            </a:r>
            <a:r>
              <a:rPr lang="en-US" sz="1200" dirty="0"/>
              <a:t>concluded within the African Union in 2003</a:t>
            </a:r>
            <a:endParaRPr lang="fr-FR" dirty="0"/>
          </a:p>
        </p:txBody>
      </p:sp>
      <p:sp>
        <p:nvSpPr>
          <p:cNvPr id="33796"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a:spcBef>
                <a:spcPts val="0"/>
              </a:spcBef>
              <a:spcAft>
                <a:spcPts val="0"/>
              </a:spcAft>
              <a:defRPr sz="1200">
                <a:solidFill>
                  <a:schemeClr val="tx1"/>
                </a:solidFill>
                <a:latin typeface="Calibri"/>
              </a:defRPr>
            </a:lvl6pPr>
            <a:lvl7pPr marL="2971800" indent="-228600">
              <a:spcBef>
                <a:spcPts val="0"/>
              </a:spcBef>
              <a:spcAft>
                <a:spcPts val="0"/>
              </a:spcAft>
              <a:defRPr sz="1200">
                <a:solidFill>
                  <a:schemeClr val="tx1"/>
                </a:solidFill>
                <a:latin typeface="Calibri"/>
              </a:defRPr>
            </a:lvl7pPr>
            <a:lvl8pPr marL="3429000" indent="-228600">
              <a:spcBef>
                <a:spcPts val="0"/>
              </a:spcBef>
              <a:spcAft>
                <a:spcPts val="0"/>
              </a:spcAft>
              <a:defRPr sz="1200">
                <a:solidFill>
                  <a:schemeClr val="tx1"/>
                </a:solidFill>
                <a:latin typeface="Calibri"/>
              </a:defRPr>
            </a:lvl8pPr>
            <a:lvl9pPr marL="3886200" indent="-228600">
              <a:spcBef>
                <a:spcPts val="0"/>
              </a:spcBef>
              <a:spcAft>
                <a:spcPts val="0"/>
              </a:spcAft>
              <a:defRPr sz="1200">
                <a:solidFill>
                  <a:schemeClr val="tx1"/>
                </a:solidFill>
                <a:latin typeface="Calibri"/>
              </a:defRPr>
            </a:lvl9pPr>
          </a:lstStyle>
          <a:p>
            <a:pPr>
              <a:spcBef>
                <a:spcPts val="0"/>
              </a:spcBef>
              <a:defRPr/>
            </a:pPr>
            <a:fld id="{58BD5204-96C7-420D-A90E-7A10A86917DB}" type="slidenum">
              <a:rPr lang="en-GB">
                <a:latin typeface="Arial"/>
                <a:cs typeface="Arial"/>
              </a:rPr>
              <a:t>25</a:t>
            </a:fld>
            <a:endParaRPr lang="en-GB">
              <a:latin typeface="Arial"/>
              <a:cs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B52BEDB-CC61-41A3-9EC5-EC7ADCA08DF7}" type="slidenum">
              <a:rPr lang="fr-FR" smtClean="0"/>
              <a:t>26</a:t>
            </a:fld>
            <a:endParaRPr lang="fr-FR"/>
          </a:p>
        </p:txBody>
      </p:sp>
    </p:spTree>
    <p:extLst>
      <p:ext uri="{BB962C8B-B14F-4D97-AF65-F5344CB8AC3E}">
        <p14:creationId xmlns:p14="http://schemas.microsoft.com/office/powerpoint/2010/main" val="378556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7890"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37891"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fr-FR" dirty="0" err="1"/>
              <a:t>Greece</a:t>
            </a:r>
            <a:r>
              <a:rPr lang="fr-FR" dirty="0"/>
              <a:t> 12,5%</a:t>
            </a:r>
            <a:endParaRPr dirty="0"/>
          </a:p>
        </p:txBody>
      </p:sp>
      <p:sp>
        <p:nvSpPr>
          <p:cNvPr id="37892"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defTabSz="457200">
              <a:spcBef>
                <a:spcPts val="0"/>
              </a:spcBef>
              <a:spcAft>
                <a:spcPts val="0"/>
              </a:spcAft>
              <a:defRPr sz="1200">
                <a:solidFill>
                  <a:schemeClr val="tx1"/>
                </a:solidFill>
                <a:latin typeface="Calibri"/>
              </a:defRPr>
            </a:lvl6pPr>
            <a:lvl7pPr marL="2971800" indent="-228600" defTabSz="457200">
              <a:spcBef>
                <a:spcPts val="0"/>
              </a:spcBef>
              <a:spcAft>
                <a:spcPts val="0"/>
              </a:spcAft>
              <a:defRPr sz="1200">
                <a:solidFill>
                  <a:schemeClr val="tx1"/>
                </a:solidFill>
                <a:latin typeface="Calibri"/>
              </a:defRPr>
            </a:lvl7pPr>
            <a:lvl8pPr marL="3429000" indent="-228600" defTabSz="457200">
              <a:spcBef>
                <a:spcPts val="0"/>
              </a:spcBef>
              <a:spcAft>
                <a:spcPts val="0"/>
              </a:spcAft>
              <a:defRPr sz="1200">
                <a:solidFill>
                  <a:schemeClr val="tx1"/>
                </a:solidFill>
                <a:latin typeface="Calibri"/>
              </a:defRPr>
            </a:lvl8pPr>
            <a:lvl9pPr marL="3886200" indent="-228600" defTabSz="457200">
              <a:spcBef>
                <a:spcPts val="0"/>
              </a:spcBef>
              <a:spcAft>
                <a:spcPts val="0"/>
              </a:spcAft>
              <a:defRPr sz="1200">
                <a:solidFill>
                  <a:schemeClr val="tx1"/>
                </a:solidFill>
                <a:latin typeface="Calibri"/>
              </a:defRPr>
            </a:lvl9pPr>
          </a:lstStyle>
          <a:p>
            <a:pPr>
              <a:spcBef>
                <a:spcPts val="0"/>
              </a:spcBef>
              <a:spcAft>
                <a:spcPts val="0"/>
              </a:spcAft>
              <a:defRPr/>
            </a:pPr>
            <a:fld id="{3CE5C1A6-FD14-4B47-9EF3-E66078E3F1D3}" type="slidenum">
              <a:rPr lang="en-GB">
                <a:latin typeface="Arial"/>
                <a:cs typeface="Arial"/>
              </a:rPr>
              <a:t>4</a:t>
            </a:fld>
            <a:endParaRPr lang="en-GB">
              <a:latin typeface="Arial"/>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7106"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47107"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fr-FR"/>
              <a:t>Greece 25%</a:t>
            </a:r>
            <a:endParaRPr/>
          </a:p>
        </p:txBody>
      </p:sp>
      <p:sp>
        <p:nvSpPr>
          <p:cNvPr id="47108"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defTabSz="457200">
              <a:spcBef>
                <a:spcPts val="0"/>
              </a:spcBef>
              <a:spcAft>
                <a:spcPts val="0"/>
              </a:spcAft>
              <a:defRPr sz="1200">
                <a:solidFill>
                  <a:schemeClr val="tx1"/>
                </a:solidFill>
                <a:latin typeface="Calibri"/>
              </a:defRPr>
            </a:lvl6pPr>
            <a:lvl7pPr marL="2971800" indent="-228600" defTabSz="457200">
              <a:spcBef>
                <a:spcPts val="0"/>
              </a:spcBef>
              <a:spcAft>
                <a:spcPts val="0"/>
              </a:spcAft>
              <a:defRPr sz="1200">
                <a:solidFill>
                  <a:schemeClr val="tx1"/>
                </a:solidFill>
                <a:latin typeface="Calibri"/>
              </a:defRPr>
            </a:lvl7pPr>
            <a:lvl8pPr marL="3429000" indent="-228600" defTabSz="457200">
              <a:spcBef>
                <a:spcPts val="0"/>
              </a:spcBef>
              <a:spcAft>
                <a:spcPts val="0"/>
              </a:spcAft>
              <a:defRPr sz="1200">
                <a:solidFill>
                  <a:schemeClr val="tx1"/>
                </a:solidFill>
                <a:latin typeface="Calibri"/>
              </a:defRPr>
            </a:lvl8pPr>
            <a:lvl9pPr marL="3886200" indent="-228600" defTabSz="457200">
              <a:spcBef>
                <a:spcPts val="0"/>
              </a:spcBef>
              <a:spcAft>
                <a:spcPts val="0"/>
              </a:spcAft>
              <a:defRPr sz="1200">
                <a:solidFill>
                  <a:schemeClr val="tx1"/>
                </a:solidFill>
                <a:latin typeface="Calibri"/>
              </a:defRPr>
            </a:lvl9pPr>
          </a:lstStyle>
          <a:p>
            <a:pPr>
              <a:spcBef>
                <a:spcPts val="0"/>
              </a:spcBef>
              <a:spcAft>
                <a:spcPts val="0"/>
              </a:spcAft>
              <a:defRPr/>
            </a:pPr>
            <a:fld id="{8CCA3DD8-491A-45D8-ABB1-2006B2F1D165}" type="slidenum">
              <a:rPr lang="en-GB">
                <a:latin typeface="Arial"/>
                <a:cs typeface="Arial"/>
              </a:rPr>
              <a:t>7</a:t>
            </a:fld>
            <a:endParaRPr lang="en-GB">
              <a:latin typeface="Arial"/>
              <a:cs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3010" name="Espace réservé de l'image des diapositives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43011" name="Espace réservé des commentaires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marL="609600" indent="-609600">
              <a:lnSpc>
                <a:spcPct val="80000"/>
              </a:lnSpc>
              <a:spcBef>
                <a:spcPts val="0"/>
              </a:spcBef>
              <a:defRPr/>
            </a:pPr>
            <a:r>
              <a:rPr lang="en-GB">
                <a:solidFill>
                  <a:srgbClr val="003399"/>
                </a:solidFill>
              </a:rPr>
              <a:t>En quoi l’inégalité est problématique…</a:t>
            </a:r>
            <a:endParaRPr/>
          </a:p>
        </p:txBody>
      </p:sp>
      <p:sp>
        <p:nvSpPr>
          <p:cNvPr id="43012" name="Espace réservé du numéro de diapositive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defTabSz="457200">
              <a:spcBef>
                <a:spcPts val="0"/>
              </a:spcBef>
              <a:spcAft>
                <a:spcPts val="0"/>
              </a:spcAft>
              <a:defRPr sz="1200">
                <a:solidFill>
                  <a:schemeClr val="tx1"/>
                </a:solidFill>
                <a:latin typeface="Calibri"/>
              </a:defRPr>
            </a:lvl6pPr>
            <a:lvl7pPr marL="2971800" indent="-228600" defTabSz="457200">
              <a:spcBef>
                <a:spcPts val="0"/>
              </a:spcBef>
              <a:spcAft>
                <a:spcPts val="0"/>
              </a:spcAft>
              <a:defRPr sz="1200">
                <a:solidFill>
                  <a:schemeClr val="tx1"/>
                </a:solidFill>
                <a:latin typeface="Calibri"/>
              </a:defRPr>
            </a:lvl7pPr>
            <a:lvl8pPr marL="3429000" indent="-228600" defTabSz="457200">
              <a:spcBef>
                <a:spcPts val="0"/>
              </a:spcBef>
              <a:spcAft>
                <a:spcPts val="0"/>
              </a:spcAft>
              <a:defRPr sz="1200">
                <a:solidFill>
                  <a:schemeClr val="tx1"/>
                </a:solidFill>
                <a:latin typeface="Calibri"/>
              </a:defRPr>
            </a:lvl8pPr>
            <a:lvl9pPr marL="3886200" indent="-228600" defTabSz="457200">
              <a:spcBef>
                <a:spcPts val="0"/>
              </a:spcBef>
              <a:spcAft>
                <a:spcPts val="0"/>
              </a:spcAft>
              <a:defRPr sz="1200">
                <a:solidFill>
                  <a:schemeClr val="tx1"/>
                </a:solidFill>
                <a:latin typeface="Calibri"/>
              </a:defRPr>
            </a:lvl9pPr>
          </a:lstStyle>
          <a:p>
            <a:pPr>
              <a:spcBef>
                <a:spcPts val="0"/>
              </a:spcBef>
              <a:spcAft>
                <a:spcPts val="0"/>
              </a:spcAft>
              <a:defRPr/>
            </a:pPr>
            <a:fld id="{DC8536D5-3847-4DC5-8B26-D13F2B104F53}" type="slidenum">
              <a:rPr lang="fr-BE">
                <a:latin typeface="Arial"/>
                <a:cs typeface="Arial"/>
              </a:rPr>
              <a:t>8</a:t>
            </a:fld>
            <a:endParaRPr lang="fr-BE">
              <a:latin typeface="Arial"/>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5778"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75779"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en-GB" dirty="0"/>
              <a:t>Ein </a:t>
            </a:r>
            <a:r>
              <a:rPr lang="en-GB" dirty="0" err="1"/>
              <a:t>neuer</a:t>
            </a:r>
            <a:r>
              <a:rPr lang="en-GB" dirty="0"/>
              <a:t> </a:t>
            </a:r>
            <a:r>
              <a:rPr lang="en-GB" dirty="0" err="1"/>
              <a:t>Bericht</a:t>
            </a:r>
            <a:r>
              <a:rPr lang="en-GB" dirty="0"/>
              <a:t> </a:t>
            </a:r>
            <a:r>
              <a:rPr lang="en-GB" dirty="0" err="1"/>
              <a:t>über</a:t>
            </a:r>
            <a:r>
              <a:rPr lang="en-GB" dirty="0"/>
              <a:t> 45 </a:t>
            </a:r>
            <a:r>
              <a:rPr lang="en-GB" dirty="0" err="1"/>
              <a:t>europäische</a:t>
            </a:r>
            <a:r>
              <a:rPr lang="en-GB" dirty="0"/>
              <a:t> </a:t>
            </a:r>
            <a:r>
              <a:rPr lang="en-GB" dirty="0" err="1"/>
              <a:t>Justizsysteme</a:t>
            </a:r>
            <a:r>
              <a:rPr lang="en-GB" dirty="0"/>
              <a:t>, der von der </a:t>
            </a:r>
            <a:r>
              <a:rPr lang="en-GB" dirty="0" err="1"/>
              <a:t>Europäischen</a:t>
            </a:r>
            <a:r>
              <a:rPr lang="en-GB" dirty="0"/>
              <a:t> </a:t>
            </a:r>
            <a:r>
              <a:rPr lang="en-GB" dirty="0" err="1"/>
              <a:t>Kommission</a:t>
            </a:r>
            <a:r>
              <a:rPr lang="en-GB" dirty="0"/>
              <a:t> für die </a:t>
            </a:r>
            <a:r>
              <a:rPr lang="en-GB" dirty="0" err="1"/>
              <a:t>Effizienz</a:t>
            </a:r>
            <a:r>
              <a:rPr lang="en-GB" dirty="0"/>
              <a:t> der </a:t>
            </a:r>
            <a:r>
              <a:rPr lang="en-GB" dirty="0" err="1"/>
              <a:t>Justiz</a:t>
            </a:r>
            <a:r>
              <a:rPr lang="en-GB" dirty="0"/>
              <a:t> (CEPEJ) des </a:t>
            </a:r>
            <a:r>
              <a:rPr lang="en-GB" dirty="0" err="1"/>
              <a:t>Europarates</a:t>
            </a:r>
            <a:r>
              <a:rPr lang="en-GB" dirty="0"/>
              <a:t> </a:t>
            </a:r>
            <a:r>
              <a:rPr lang="en-GB" dirty="0" err="1"/>
              <a:t>erstellt</a:t>
            </a:r>
            <a:r>
              <a:rPr lang="en-GB" dirty="0"/>
              <a:t> </a:t>
            </a:r>
            <a:r>
              <a:rPr lang="en-GB" dirty="0" err="1"/>
              <a:t>wurde</a:t>
            </a:r>
            <a:r>
              <a:rPr lang="en-GB" dirty="0"/>
              <a:t>, </a:t>
            </a:r>
            <a:r>
              <a:rPr lang="en-GB" dirty="0" err="1"/>
              <a:t>stellt</a:t>
            </a:r>
            <a:r>
              <a:rPr lang="en-GB" dirty="0"/>
              <a:t> fest, </a:t>
            </a:r>
            <a:r>
              <a:rPr lang="en-GB" dirty="0" err="1"/>
              <a:t>dass</a:t>
            </a:r>
            <a:r>
              <a:rPr lang="en-GB" dirty="0"/>
              <a:t> der </a:t>
            </a:r>
            <a:r>
              <a:rPr lang="en-GB" dirty="0" err="1"/>
              <a:t>Anteil</a:t>
            </a:r>
            <a:r>
              <a:rPr lang="en-GB" dirty="0"/>
              <a:t> </a:t>
            </a:r>
            <a:r>
              <a:rPr lang="en-GB" dirty="0" err="1"/>
              <a:t>weiblicher</a:t>
            </a:r>
            <a:r>
              <a:rPr lang="en-GB" dirty="0"/>
              <a:t> </a:t>
            </a:r>
            <a:r>
              <a:rPr lang="en-GB" dirty="0" err="1"/>
              <a:t>Richterinnen</a:t>
            </a:r>
            <a:r>
              <a:rPr lang="en-GB" dirty="0"/>
              <a:t> </a:t>
            </a:r>
            <a:r>
              <a:rPr lang="en-GB" dirty="0" err="1"/>
              <a:t>zwar</a:t>
            </a:r>
            <a:r>
              <a:rPr lang="en-GB" dirty="0"/>
              <a:t> </a:t>
            </a:r>
            <a:r>
              <a:rPr lang="en-GB" dirty="0" err="1"/>
              <a:t>im</a:t>
            </a:r>
            <a:r>
              <a:rPr lang="en-GB" dirty="0"/>
              <a:t> </a:t>
            </a:r>
            <a:r>
              <a:rPr lang="en-GB" dirty="0" err="1"/>
              <a:t>Durchschnitt</a:t>
            </a:r>
            <a:r>
              <a:rPr lang="en-GB" dirty="0"/>
              <a:t> in </a:t>
            </a:r>
            <a:r>
              <a:rPr lang="en-GB" dirty="0" err="1"/>
              <a:t>allen</a:t>
            </a:r>
            <a:r>
              <a:rPr lang="en-GB" dirty="0"/>
              <a:t> </a:t>
            </a:r>
            <a:r>
              <a:rPr lang="en-GB" dirty="0" err="1"/>
              <a:t>Rechtsordnungen</a:t>
            </a:r>
            <a:r>
              <a:rPr lang="en-GB" dirty="0"/>
              <a:t> </a:t>
            </a:r>
            <a:r>
              <a:rPr lang="en-GB" dirty="0" err="1"/>
              <a:t>paritätisch</a:t>
            </a:r>
            <a:r>
              <a:rPr lang="en-GB" dirty="0"/>
              <a:t> </a:t>
            </a:r>
            <a:r>
              <a:rPr lang="en-GB" dirty="0" err="1"/>
              <a:t>ist</a:t>
            </a:r>
            <a:r>
              <a:rPr lang="en-GB" dirty="0"/>
              <a:t>, der </a:t>
            </a:r>
            <a:r>
              <a:rPr lang="en-GB" dirty="0" err="1"/>
              <a:t>Anteil</a:t>
            </a:r>
            <a:r>
              <a:rPr lang="en-GB" dirty="0"/>
              <a:t> </a:t>
            </a:r>
            <a:r>
              <a:rPr lang="en-GB" dirty="0" err="1"/>
              <a:t>weiblicher</a:t>
            </a:r>
            <a:r>
              <a:rPr lang="en-GB" dirty="0"/>
              <a:t> </a:t>
            </a:r>
            <a:r>
              <a:rPr lang="en-GB" dirty="0" err="1"/>
              <a:t>Richterinnen</a:t>
            </a:r>
            <a:r>
              <a:rPr lang="en-GB" dirty="0"/>
              <a:t> </a:t>
            </a:r>
            <a:r>
              <a:rPr lang="en-GB" dirty="0" err="1"/>
              <a:t>jedoch</a:t>
            </a:r>
            <a:r>
              <a:rPr lang="en-GB" dirty="0"/>
              <a:t> </a:t>
            </a:r>
            <a:r>
              <a:rPr lang="en-GB" dirty="0" err="1"/>
              <a:t>abnimmt</a:t>
            </a:r>
            <a:r>
              <a:rPr lang="en-GB" dirty="0"/>
              <a:t>, </a:t>
            </a:r>
            <a:r>
              <a:rPr lang="en-GB" dirty="0" err="1"/>
              <a:t>wenn</a:t>
            </a:r>
            <a:r>
              <a:rPr lang="en-GB" dirty="0"/>
              <a:t> </a:t>
            </a:r>
            <a:r>
              <a:rPr lang="en-GB" dirty="0" err="1"/>
              <a:t>wir</a:t>
            </a:r>
            <a:r>
              <a:rPr lang="en-GB" dirty="0"/>
              <a:t> in der </a:t>
            </a:r>
            <a:r>
              <a:rPr lang="en-GB" dirty="0" err="1"/>
              <a:t>richterlichen</a:t>
            </a:r>
            <a:r>
              <a:rPr lang="en-GB" dirty="0"/>
              <a:t> </a:t>
            </a:r>
            <a:r>
              <a:rPr lang="en-GB" dirty="0" err="1"/>
              <a:t>Hierarchie</a:t>
            </a:r>
            <a:r>
              <a:rPr lang="en-GB" dirty="0"/>
              <a:t> </a:t>
            </a:r>
            <a:r>
              <a:rPr lang="en-GB" dirty="0" err="1"/>
              <a:t>aufsteigen</a:t>
            </a:r>
            <a:r>
              <a:rPr lang="en-GB" dirty="0"/>
              <a:t>. </a:t>
            </a:r>
            <a:r>
              <a:rPr lang="en-GB" dirty="0" err="1"/>
              <a:t>Parität</a:t>
            </a:r>
            <a:r>
              <a:rPr lang="en-GB" dirty="0"/>
              <a:t> </a:t>
            </a:r>
            <a:r>
              <a:rPr lang="en-GB" dirty="0" err="1"/>
              <a:t>ist</a:t>
            </a:r>
            <a:r>
              <a:rPr lang="en-GB" dirty="0"/>
              <a:t> </a:t>
            </a:r>
            <a:r>
              <a:rPr lang="en-GB" dirty="0" err="1"/>
              <a:t>immer</a:t>
            </a:r>
            <a:r>
              <a:rPr lang="en-GB" dirty="0"/>
              <a:t> </a:t>
            </a:r>
            <a:r>
              <a:rPr lang="en-GB" dirty="0" err="1"/>
              <a:t>noch</a:t>
            </a:r>
            <a:r>
              <a:rPr lang="en-GB" dirty="0"/>
              <a:t> </a:t>
            </a:r>
            <a:r>
              <a:rPr lang="en-GB" dirty="0" err="1"/>
              <a:t>schwer</a:t>
            </a:r>
            <a:r>
              <a:rPr lang="en-GB" dirty="0"/>
              <a:t> </a:t>
            </a:r>
            <a:r>
              <a:rPr lang="en-GB" dirty="0" err="1"/>
              <a:t>zu</a:t>
            </a:r>
            <a:r>
              <a:rPr lang="en-GB" dirty="0"/>
              <a:t> </a:t>
            </a:r>
            <a:r>
              <a:rPr lang="en-GB" dirty="0" err="1"/>
              <a:t>erreichen</a:t>
            </a:r>
            <a:r>
              <a:rPr lang="en-GB" dirty="0"/>
              <a:t>, was die </a:t>
            </a:r>
            <a:r>
              <a:rPr lang="en-GB" dirty="0" err="1"/>
              <a:t>Präsident:innen</a:t>
            </a:r>
            <a:r>
              <a:rPr lang="en-GB" dirty="0"/>
              <a:t> der </a:t>
            </a:r>
            <a:r>
              <a:rPr lang="en-GB" dirty="0" err="1"/>
              <a:t>Gerichte</a:t>
            </a:r>
            <a:r>
              <a:rPr lang="en-GB" dirty="0"/>
              <a:t> </a:t>
            </a:r>
            <a:r>
              <a:rPr lang="en-GB" dirty="0" err="1"/>
              <a:t>betrifft</a:t>
            </a:r>
            <a:r>
              <a:rPr lang="en-GB" dirty="0"/>
              <a:t> - 67% </a:t>
            </a:r>
            <a:r>
              <a:rPr lang="en-GB" dirty="0" err="1"/>
              <a:t>Männer</a:t>
            </a:r>
            <a:r>
              <a:rPr lang="en-GB" dirty="0"/>
              <a:t>.
EX-</a:t>
            </a:r>
            <a:r>
              <a:rPr lang="en-GB" dirty="0" err="1"/>
              <a:t>Vergewaltigung</a:t>
            </a:r>
            <a:r>
              <a:rPr lang="en-GB" dirty="0"/>
              <a:t>: in </a:t>
            </a:r>
            <a:r>
              <a:rPr lang="en-GB" dirty="0" err="1"/>
              <a:t>einigen</a:t>
            </a:r>
            <a:r>
              <a:rPr lang="en-GB" dirty="0"/>
              <a:t> </a:t>
            </a:r>
            <a:r>
              <a:rPr lang="en-GB" dirty="0" err="1"/>
              <a:t>europäischen</a:t>
            </a:r>
            <a:r>
              <a:rPr lang="en-GB" dirty="0"/>
              <a:t> </a:t>
            </a:r>
            <a:r>
              <a:rPr lang="en-GB" dirty="0" err="1"/>
              <a:t>Ländern</a:t>
            </a:r>
            <a:r>
              <a:rPr lang="en-GB" dirty="0"/>
              <a:t> </a:t>
            </a:r>
            <a:r>
              <a:rPr lang="en-GB" dirty="0" err="1"/>
              <a:t>Verurteilung</a:t>
            </a:r>
            <a:r>
              <a:rPr lang="en-GB" dirty="0"/>
              <a:t> in </a:t>
            </a:r>
            <a:r>
              <a:rPr lang="en-GB" dirty="0" err="1"/>
              <a:t>weniger</a:t>
            </a:r>
            <a:r>
              <a:rPr lang="en-GB" dirty="0"/>
              <a:t> </a:t>
            </a:r>
            <a:r>
              <a:rPr lang="en-GB" dirty="0" err="1"/>
              <a:t>als</a:t>
            </a:r>
            <a:r>
              <a:rPr lang="en-GB" dirty="0"/>
              <a:t> 5% der </a:t>
            </a:r>
            <a:r>
              <a:rPr lang="en-GB" dirty="0" err="1"/>
              <a:t>Vergewaltigungen</a:t>
            </a:r>
            <a:r>
              <a:rPr lang="en-GB" dirty="0"/>
              <a:t>,
</a:t>
            </a:r>
            <a:endParaRPr lang="fr-FR" dirty="0"/>
          </a:p>
          <a:p>
            <a:pPr>
              <a:defRPr/>
            </a:pPr>
            <a:endParaRPr lang="fr-FR" dirty="0"/>
          </a:p>
        </p:txBody>
      </p:sp>
      <p:sp>
        <p:nvSpPr>
          <p:cNvPr id="75780"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a:spcBef>
                <a:spcPts val="0"/>
              </a:spcBef>
              <a:spcAft>
                <a:spcPts val="0"/>
              </a:spcAft>
              <a:defRPr sz="1200">
                <a:solidFill>
                  <a:schemeClr val="tx1"/>
                </a:solidFill>
                <a:latin typeface="Calibri"/>
              </a:defRPr>
            </a:lvl6pPr>
            <a:lvl7pPr marL="2971800" indent="-228600">
              <a:spcBef>
                <a:spcPts val="0"/>
              </a:spcBef>
              <a:spcAft>
                <a:spcPts val="0"/>
              </a:spcAft>
              <a:defRPr sz="1200">
                <a:solidFill>
                  <a:schemeClr val="tx1"/>
                </a:solidFill>
                <a:latin typeface="Calibri"/>
              </a:defRPr>
            </a:lvl7pPr>
            <a:lvl8pPr marL="3429000" indent="-228600">
              <a:spcBef>
                <a:spcPts val="0"/>
              </a:spcBef>
              <a:spcAft>
                <a:spcPts val="0"/>
              </a:spcAft>
              <a:defRPr sz="1200">
                <a:solidFill>
                  <a:schemeClr val="tx1"/>
                </a:solidFill>
                <a:latin typeface="Calibri"/>
              </a:defRPr>
            </a:lvl8pPr>
            <a:lvl9pPr marL="3886200" indent="-228600">
              <a:spcBef>
                <a:spcPts val="0"/>
              </a:spcBef>
              <a:spcAft>
                <a:spcPts val="0"/>
              </a:spcAft>
              <a:defRPr sz="1200">
                <a:solidFill>
                  <a:schemeClr val="tx1"/>
                </a:solidFill>
                <a:latin typeface="Calibri"/>
              </a:defRPr>
            </a:lvl9pPr>
          </a:lstStyle>
          <a:p>
            <a:pPr>
              <a:spcBef>
                <a:spcPts val="0"/>
              </a:spcBef>
              <a:defRPr/>
            </a:pPr>
            <a:fld id="{60189A86-F620-48E1-AFEB-87E3DD5F810F}" type="slidenum">
              <a:rPr lang="en-GB">
                <a:latin typeface="Arial"/>
                <a:cs typeface="Arial"/>
              </a:rPr>
              <a:t>11</a:t>
            </a:fld>
            <a:endParaRPr lang="en-GB">
              <a:latin typeface="Arial"/>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6802"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76803"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defRPr/>
            </a:pPr>
            <a:r>
              <a:rPr lang="en-US" b="1" dirty="0" err="1">
                <a:solidFill>
                  <a:srgbClr val="004489"/>
                </a:solidFill>
                <a:cs typeface="Tahoma"/>
              </a:rPr>
              <a:t>Geschlechterstereotype</a:t>
            </a:r>
            <a:r>
              <a:rPr lang="en-US" b="1" dirty="0">
                <a:solidFill>
                  <a:srgbClr val="004489"/>
                </a:solidFill>
                <a:cs typeface="Tahoma"/>
              </a:rPr>
              <a:t> und </a:t>
            </a:r>
            <a:r>
              <a:rPr lang="en-US" b="1" dirty="0" err="1">
                <a:solidFill>
                  <a:srgbClr val="004489"/>
                </a:solidFill>
                <a:cs typeface="Tahoma"/>
              </a:rPr>
              <a:t>Vorurteile</a:t>
            </a:r>
            <a:r>
              <a:rPr lang="en-US" b="1" dirty="0">
                <a:solidFill>
                  <a:srgbClr val="004489"/>
                </a:solidFill>
                <a:cs typeface="Tahoma"/>
              </a:rPr>
              <a:t> </a:t>
            </a:r>
            <a:r>
              <a:rPr lang="en-US" b="1" dirty="0" err="1">
                <a:solidFill>
                  <a:srgbClr val="004489"/>
                </a:solidFill>
                <a:cs typeface="Tahoma"/>
              </a:rPr>
              <a:t>im</a:t>
            </a:r>
            <a:r>
              <a:rPr lang="en-US" b="1" dirty="0">
                <a:solidFill>
                  <a:srgbClr val="004489"/>
                </a:solidFill>
                <a:cs typeface="Tahoma"/>
              </a:rPr>
              <a:t> </a:t>
            </a:r>
            <a:r>
              <a:rPr lang="en-US" b="1" dirty="0" err="1">
                <a:solidFill>
                  <a:srgbClr val="004489"/>
                </a:solidFill>
                <a:cs typeface="Tahoma"/>
              </a:rPr>
              <a:t>Justizsystem</a:t>
            </a:r>
            <a:r>
              <a:rPr lang="en-US" b="1" dirty="0">
                <a:solidFill>
                  <a:srgbClr val="004489"/>
                </a:solidFill>
                <a:cs typeface="Tahoma"/>
              </a:rPr>
              <a:t> (</a:t>
            </a:r>
            <a:r>
              <a:rPr lang="en-US" b="1" dirty="0" err="1">
                <a:solidFill>
                  <a:srgbClr val="004489"/>
                </a:solidFill>
                <a:cs typeface="Tahoma"/>
              </a:rPr>
              <a:t>z.B.</a:t>
            </a:r>
            <a:r>
              <a:rPr lang="en-US" b="1" dirty="0">
                <a:solidFill>
                  <a:srgbClr val="004489"/>
                </a:solidFill>
                <a:cs typeface="Tahoma"/>
              </a:rPr>
              <a:t>: </a:t>
            </a:r>
            <a:r>
              <a:rPr lang="en-US" b="1" dirty="0" err="1">
                <a:solidFill>
                  <a:srgbClr val="004489"/>
                </a:solidFill>
                <a:cs typeface="Tahoma"/>
              </a:rPr>
              <a:t>Untersuchung</a:t>
            </a:r>
            <a:r>
              <a:rPr lang="en-US" b="1" dirty="0">
                <a:solidFill>
                  <a:srgbClr val="004489"/>
                </a:solidFill>
                <a:cs typeface="Tahoma"/>
              </a:rPr>
              <a:t> </a:t>
            </a:r>
            <a:r>
              <a:rPr lang="en-US" b="1" dirty="0" err="1">
                <a:solidFill>
                  <a:srgbClr val="004489"/>
                </a:solidFill>
                <a:cs typeface="Tahoma"/>
              </a:rPr>
              <a:t>sexueller</a:t>
            </a:r>
            <a:r>
              <a:rPr lang="en-US" b="1" dirty="0">
                <a:solidFill>
                  <a:srgbClr val="004489"/>
                </a:solidFill>
                <a:cs typeface="Tahoma"/>
              </a:rPr>
              <a:t> </a:t>
            </a:r>
            <a:r>
              <a:rPr lang="en-US" b="1" dirty="0" err="1">
                <a:solidFill>
                  <a:srgbClr val="004489"/>
                </a:solidFill>
                <a:cs typeface="Tahoma"/>
              </a:rPr>
              <a:t>Gewalt</a:t>
            </a:r>
            <a:r>
              <a:rPr lang="en-US" b="1" dirty="0">
                <a:solidFill>
                  <a:srgbClr val="004489"/>
                </a:solidFill>
                <a:cs typeface="Tahoma"/>
              </a:rPr>
              <a:t>). </a:t>
            </a:r>
            <a:r>
              <a:rPr lang="en-US" b="1" dirty="0" err="1">
                <a:solidFill>
                  <a:srgbClr val="004489"/>
                </a:solidFill>
                <a:cs typeface="Tahoma"/>
              </a:rPr>
              <a:t>Verstärkt</a:t>
            </a:r>
            <a:r>
              <a:rPr lang="en-US" b="1" dirty="0">
                <a:solidFill>
                  <a:srgbClr val="004489"/>
                </a:solidFill>
                <a:cs typeface="Tahoma"/>
              </a:rPr>
              <a:t> </a:t>
            </a:r>
            <a:r>
              <a:rPr lang="en-US" b="1" dirty="0" err="1">
                <a:solidFill>
                  <a:srgbClr val="004489"/>
                </a:solidFill>
                <a:cs typeface="Tahoma"/>
              </a:rPr>
              <a:t>durch</a:t>
            </a:r>
            <a:r>
              <a:rPr lang="en-US" b="1" dirty="0">
                <a:solidFill>
                  <a:srgbClr val="004489"/>
                </a:solidFill>
                <a:cs typeface="Tahoma"/>
              </a:rPr>
              <a:t> </a:t>
            </a:r>
            <a:r>
              <a:rPr lang="en-US" b="1" dirty="0" err="1">
                <a:solidFill>
                  <a:srgbClr val="004489"/>
                </a:solidFill>
                <a:cs typeface="Tahoma"/>
              </a:rPr>
              <a:t>andere</a:t>
            </a:r>
            <a:r>
              <a:rPr lang="en-US" b="1" dirty="0">
                <a:solidFill>
                  <a:srgbClr val="004489"/>
                </a:solidFill>
                <a:cs typeface="Tahoma"/>
              </a:rPr>
              <a:t> </a:t>
            </a:r>
            <a:r>
              <a:rPr lang="en-US" b="1" dirty="0" err="1">
                <a:solidFill>
                  <a:srgbClr val="004489"/>
                </a:solidFill>
                <a:cs typeface="Tahoma"/>
              </a:rPr>
              <a:t>Stereotypen</a:t>
            </a:r>
            <a:r>
              <a:rPr lang="en-US" b="1" dirty="0">
                <a:solidFill>
                  <a:srgbClr val="004489"/>
                </a:solidFill>
                <a:cs typeface="Tahoma"/>
              </a:rPr>
              <a:t> (Alter, </a:t>
            </a:r>
            <a:r>
              <a:rPr lang="en-US" b="1" dirty="0" err="1">
                <a:solidFill>
                  <a:srgbClr val="004489"/>
                </a:solidFill>
                <a:cs typeface="Tahoma"/>
              </a:rPr>
              <a:t>ethnische</a:t>
            </a:r>
            <a:r>
              <a:rPr lang="en-US" b="1" dirty="0">
                <a:solidFill>
                  <a:srgbClr val="004489"/>
                </a:solidFill>
                <a:cs typeface="Tahoma"/>
              </a:rPr>
              <a:t> </a:t>
            </a:r>
            <a:r>
              <a:rPr lang="en-US" b="1" dirty="0" err="1">
                <a:solidFill>
                  <a:srgbClr val="004489"/>
                </a:solidFill>
                <a:cs typeface="Tahoma"/>
              </a:rPr>
              <a:t>Zugehörigkeit</a:t>
            </a:r>
            <a:r>
              <a:rPr lang="en-US" b="1" dirty="0">
                <a:solidFill>
                  <a:srgbClr val="004489"/>
                </a:solidFill>
                <a:cs typeface="Tahoma"/>
              </a:rPr>
              <a:t>, </a:t>
            </a:r>
            <a:r>
              <a:rPr lang="en-US" b="1" dirty="0" err="1">
                <a:solidFill>
                  <a:srgbClr val="004489"/>
                </a:solidFill>
                <a:cs typeface="Tahoma"/>
              </a:rPr>
              <a:t>sozialer</a:t>
            </a:r>
            <a:r>
              <a:rPr lang="en-US" b="1" dirty="0">
                <a:solidFill>
                  <a:srgbClr val="004489"/>
                </a:solidFill>
                <a:cs typeface="Tahoma"/>
              </a:rPr>
              <a:t> Status) 
</a:t>
            </a:r>
            <a:endParaRPr lang="fr-FR" dirty="0"/>
          </a:p>
        </p:txBody>
      </p:sp>
      <p:sp>
        <p:nvSpPr>
          <p:cNvPr id="76804" name="Slide Number Placeholder 3"/>
          <p:cNvSpPr>
            <a:spLocks noGrp="1"/>
          </p:cNvSpPr>
          <p:nvPr>
            <p:ph type="sldNum" sz="quarter" idx="5"/>
          </p:nvPr>
        </p:nvSpPr>
        <p:spPr bwMode="auto">
          <a:prstGeom prst="rect">
            <a:avLst/>
          </a:prstGeom>
          <a:noFill/>
        </p:spPr>
        <p:txBody>
          <a:bodyPr wrap="square" numCol="1" anchorCtr="0" compatLnSpc="1">
            <a:prstTxWarp prst="textNoShape">
              <a:avLst/>
            </a:prstTxWarp>
          </a:bodyPr>
          <a:lstStyle>
            <a:lvl1pPr>
              <a:spcBef>
                <a:spcPts val="0"/>
              </a:spcBef>
              <a:defRPr sz="1200">
                <a:solidFill>
                  <a:schemeClr val="tx1"/>
                </a:solidFill>
                <a:latin typeface="Calibri"/>
              </a:defRPr>
            </a:lvl1pPr>
            <a:lvl2pPr marL="742950" indent="-285750">
              <a:spcBef>
                <a:spcPts val="0"/>
              </a:spcBef>
              <a:defRPr sz="1200">
                <a:solidFill>
                  <a:schemeClr val="tx1"/>
                </a:solidFill>
                <a:latin typeface="Calibri"/>
              </a:defRPr>
            </a:lvl2pPr>
            <a:lvl3pPr marL="1143000" indent="-228600">
              <a:spcBef>
                <a:spcPts val="0"/>
              </a:spcBef>
              <a:defRPr sz="1200">
                <a:solidFill>
                  <a:schemeClr val="tx1"/>
                </a:solidFill>
                <a:latin typeface="Calibri"/>
              </a:defRPr>
            </a:lvl3pPr>
            <a:lvl4pPr marL="1600200" indent="-228600">
              <a:spcBef>
                <a:spcPts val="0"/>
              </a:spcBef>
              <a:defRPr sz="1200">
                <a:solidFill>
                  <a:schemeClr val="tx1"/>
                </a:solidFill>
                <a:latin typeface="Calibri"/>
              </a:defRPr>
            </a:lvl4pPr>
            <a:lvl5pPr marL="2057400" indent="-228600">
              <a:spcBef>
                <a:spcPts val="0"/>
              </a:spcBef>
              <a:defRPr sz="1200">
                <a:solidFill>
                  <a:schemeClr val="tx1"/>
                </a:solidFill>
                <a:latin typeface="Calibri"/>
              </a:defRPr>
            </a:lvl5pPr>
            <a:lvl6pPr marL="2514600" indent="-228600">
              <a:spcBef>
                <a:spcPts val="0"/>
              </a:spcBef>
              <a:spcAft>
                <a:spcPts val="0"/>
              </a:spcAft>
              <a:defRPr sz="1200">
                <a:solidFill>
                  <a:schemeClr val="tx1"/>
                </a:solidFill>
                <a:latin typeface="Calibri"/>
              </a:defRPr>
            </a:lvl6pPr>
            <a:lvl7pPr marL="2971800" indent="-228600">
              <a:spcBef>
                <a:spcPts val="0"/>
              </a:spcBef>
              <a:spcAft>
                <a:spcPts val="0"/>
              </a:spcAft>
              <a:defRPr sz="1200">
                <a:solidFill>
                  <a:schemeClr val="tx1"/>
                </a:solidFill>
                <a:latin typeface="Calibri"/>
              </a:defRPr>
            </a:lvl7pPr>
            <a:lvl8pPr marL="3429000" indent="-228600">
              <a:spcBef>
                <a:spcPts val="0"/>
              </a:spcBef>
              <a:spcAft>
                <a:spcPts val="0"/>
              </a:spcAft>
              <a:defRPr sz="1200">
                <a:solidFill>
                  <a:schemeClr val="tx1"/>
                </a:solidFill>
                <a:latin typeface="Calibri"/>
              </a:defRPr>
            </a:lvl8pPr>
            <a:lvl9pPr marL="3886200" indent="-228600">
              <a:spcBef>
                <a:spcPts val="0"/>
              </a:spcBef>
              <a:spcAft>
                <a:spcPts val="0"/>
              </a:spcAft>
              <a:defRPr sz="1200">
                <a:solidFill>
                  <a:schemeClr val="tx1"/>
                </a:solidFill>
                <a:latin typeface="Calibri"/>
              </a:defRPr>
            </a:lvl9pPr>
          </a:lstStyle>
          <a:p>
            <a:pPr>
              <a:spcBef>
                <a:spcPts val="0"/>
              </a:spcBef>
              <a:defRPr/>
            </a:pPr>
            <a:fld id="{E99C382C-9B5F-4363-B2A4-134D01147269}" type="slidenum">
              <a:rPr lang="en-GB">
                <a:latin typeface="Arial"/>
                <a:cs typeface="Arial"/>
              </a:rPr>
              <a:t>12</a:t>
            </a:fld>
            <a:endParaRPr lang="en-GB">
              <a:latin typeface="Arial"/>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B52BEDB-CC61-41A3-9EC5-EC7ADCA08DF7}" type="slidenum">
              <a:rPr lang="fr-FR" smtClean="0"/>
              <a:t>13</a:t>
            </a:fld>
            <a:endParaRPr lang="fr-FR"/>
          </a:p>
        </p:txBody>
      </p:sp>
    </p:spTree>
    <p:extLst>
      <p:ext uri="{BB962C8B-B14F-4D97-AF65-F5344CB8AC3E}">
        <p14:creationId xmlns:p14="http://schemas.microsoft.com/office/powerpoint/2010/main" val="5470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B52BEDB-CC61-41A3-9EC5-EC7ADCA08DF7}" type="slidenum">
              <a:rPr lang="fr-FR" smtClean="0"/>
              <a:t>14</a:t>
            </a:fld>
            <a:endParaRPr lang="fr-FR"/>
          </a:p>
        </p:txBody>
      </p:sp>
    </p:spTree>
    <p:extLst>
      <p:ext uri="{BB962C8B-B14F-4D97-AF65-F5344CB8AC3E}">
        <p14:creationId xmlns:p14="http://schemas.microsoft.com/office/powerpoint/2010/main" val="1672496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B52BEDB-CC61-41A3-9EC5-EC7ADCA08DF7}" type="slidenum">
              <a:rPr lang="fr-FR" smtClean="0"/>
              <a:t>15</a:t>
            </a:fld>
            <a:endParaRPr lang="fr-FR"/>
          </a:p>
        </p:txBody>
      </p:sp>
    </p:spTree>
    <p:extLst>
      <p:ext uri="{BB962C8B-B14F-4D97-AF65-F5344CB8AC3E}">
        <p14:creationId xmlns:p14="http://schemas.microsoft.com/office/powerpoint/2010/main" val="314258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spTree>
      <p:nvGrpSpPr>
        <p:cNvPr id="1" name=""/>
        <p:cNvGrpSpPr/>
        <p:nvPr/>
      </p:nvGrpSpPr>
      <p:grpSpPr bwMode="auto">
        <a:xfrm>
          <a:off x="0" y="0"/>
          <a:ext cx="0" cy="0"/>
          <a:chOff x="0" y="0"/>
          <a:chExt cx="0" cy="0"/>
        </a:xfrm>
      </p:grpSpPr>
      <p:sp>
        <p:nvSpPr>
          <p:cNvPr id="6" name="Espace réservé du texte 2"/>
          <p:cNvSpPr>
            <a:spLocks noGrp="1"/>
          </p:cNvSpPr>
          <p:nvPr>
            <p:ph idx="1"/>
          </p:nvPr>
        </p:nvSpPr>
        <p:spPr bwMode="auto">
          <a:xfrm>
            <a:off x="457200" y="1600200"/>
            <a:ext cx="8229600" cy="4525963"/>
          </a:xfrm>
          <a:prstGeom prst="rect">
            <a:avLst/>
          </a:prstGeom>
        </p:spPr>
        <p:txBody>
          <a:bodyPr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3" name="Espace réservé de la date 3"/>
          <p:cNvSpPr>
            <a:spLocks noGrp="1"/>
          </p:cNvSpPr>
          <p:nvPr>
            <p:ph type="dt" sz="half" idx="10"/>
          </p:nvPr>
        </p:nvSpPr>
        <p:spPr bwMode="auto"/>
        <p:txBody>
          <a:bodyPr/>
          <a:lstStyle>
            <a:lvl1pPr algn="l">
              <a:defRPr sz="1000">
                <a:solidFill>
                  <a:schemeClr val="tx1">
                    <a:tint val="75000"/>
                  </a:schemeClr>
                </a:solidFill>
                <a:latin typeface="Century Gothic"/>
                <a:ea typeface="Century Gothic"/>
                <a:cs typeface="Century Gothic"/>
              </a:defRPr>
            </a:lvl1pPr>
          </a:lstStyle>
          <a:p>
            <a:pPr>
              <a:defRPr/>
            </a:pPr>
            <a:fld id="{1008BCC1-0D24-48F0-AC86-A5BAB882D029}" type="datetime1">
              <a:rPr lang="fr-FR"/>
              <a:t>25/11/2022</a:t>
            </a:fld>
            <a:endParaRPr lang="fr-FR"/>
          </a:p>
        </p:txBody>
      </p:sp>
      <p:sp>
        <p:nvSpPr>
          <p:cNvPr id="4" name="Espace réservé du numéro de diapositive 5"/>
          <p:cNvSpPr>
            <a:spLocks noGrp="1"/>
          </p:cNvSpPr>
          <p:nvPr>
            <p:ph type="sldNum" sz="quarter" idx="11"/>
          </p:nvPr>
        </p:nvSpPr>
        <p:spPr bwMode="auto"/>
        <p:txBody>
          <a:bodyPr/>
          <a:lstStyle>
            <a:lvl1pPr algn="r">
              <a:defRPr sz="1000">
                <a:solidFill>
                  <a:schemeClr val="tx1">
                    <a:tint val="75000"/>
                  </a:schemeClr>
                </a:solidFill>
                <a:latin typeface="Arial Narrow"/>
                <a:ea typeface="Arial Narrow"/>
                <a:cs typeface="Arial Narrow"/>
              </a:defRPr>
            </a:lvl1pPr>
          </a:lstStyle>
          <a:p>
            <a:pPr>
              <a:defRPr/>
            </a:pPr>
            <a:fld id="{15EA5F1B-6386-449D-8F3D-69815551E455}" type="slidenum">
              <a:rPr lang="fr-FR"/>
              <a:t>‹Nr.›</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fr-F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fr-FR"/>
          </a:p>
        </p:txBody>
      </p:sp>
      <p:sp>
        <p:nvSpPr>
          <p:cNvPr id="4" name="Rectangle 11"/>
          <p:cNvSpPr>
            <a:spLocks noGrp="1" noChangeArrowheads="1"/>
          </p:cNvSpPr>
          <p:nvPr>
            <p:ph type="dt" sz="half" idx="10"/>
          </p:nvPr>
        </p:nvSpPr>
        <p:spPr bwMode="auto"/>
        <p:txBody>
          <a:bodyPr/>
          <a:lstStyle>
            <a:lvl1pPr>
              <a:defRPr/>
            </a:lvl1pPr>
          </a:lstStyle>
          <a:p>
            <a:pPr>
              <a:defRPr/>
            </a:pPr>
            <a:endParaRPr lang="en-US"/>
          </a:p>
        </p:txBody>
      </p:sp>
      <p:sp>
        <p:nvSpPr>
          <p:cNvPr id="5" name="Rectangle 12"/>
          <p:cNvSpPr>
            <a:spLocks noGrp="1" noChangeArrowheads="1"/>
          </p:cNvSpPr>
          <p:nvPr>
            <p:ph type="ftr" sz="quarter" idx="11"/>
          </p:nvPr>
        </p:nvSpPr>
        <p:spPr bwMode="auto">
          <a:xfrm>
            <a:off x="3124200" y="6245225"/>
            <a:ext cx="2895600" cy="476250"/>
          </a:xfrm>
          <a:prstGeom prst="rect">
            <a:avLst/>
          </a:prstGeom>
        </p:spPr>
        <p:txBody>
          <a:bodyPr/>
          <a:lstStyle>
            <a:lvl1pPr>
              <a:spcBef>
                <a:spcPts val="0"/>
              </a:spcBef>
              <a:spcAft>
                <a:spcPts val="0"/>
              </a:spcAft>
              <a:defRPr>
                <a:latin typeface="+mn-lt"/>
                <a:cs typeface="+mn-cs"/>
              </a:defRPr>
            </a:lvl1pPr>
          </a:lstStyle>
          <a:p>
            <a:pPr>
              <a:defRPr/>
            </a:pPr>
            <a:endParaRPr lang="en-US"/>
          </a:p>
        </p:txBody>
      </p:sp>
      <p:sp>
        <p:nvSpPr>
          <p:cNvPr id="6" name="Rectangle 13"/>
          <p:cNvSpPr>
            <a:spLocks noGrp="1" noChangeArrowheads="1"/>
          </p:cNvSpPr>
          <p:nvPr>
            <p:ph type="sldNum" sz="quarter" idx="12"/>
          </p:nvPr>
        </p:nvSpPr>
        <p:spPr bwMode="auto"/>
        <p:txBody>
          <a:bodyPr/>
          <a:lstStyle>
            <a:lvl1pPr>
              <a:defRPr/>
            </a:lvl1pPr>
          </a:lstStyle>
          <a:p>
            <a:pPr>
              <a:defRPr/>
            </a:pPr>
            <a:fld id="{B84D76CD-DBA9-4D32-8D41-A49C9BF109F2}" type="slidenum">
              <a:rPr lang="en-US"/>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3074" name="Espace réservé du texte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spcBef>
                <a:spcPts val="0"/>
              </a:spcBef>
              <a:spcAft>
                <a:spcPts val="0"/>
              </a:spcAft>
              <a:defRPr sz="1000">
                <a:solidFill>
                  <a:schemeClr val="tx1">
                    <a:tint val="75000"/>
                  </a:schemeClr>
                </a:solidFill>
                <a:latin typeface="Arial Narrow"/>
                <a:ea typeface="Arial Narrow"/>
                <a:cs typeface="Arial Narrow"/>
              </a:defRPr>
            </a:lvl1pPr>
          </a:lstStyle>
          <a:p>
            <a:pPr>
              <a:defRPr/>
            </a:pPr>
            <a:fld id="{A736FEC4-1738-4F60-8DCF-169C0E4A4E4B}" type="datetime1">
              <a:rPr lang="fr-FR"/>
              <a:t>25/11/2022</a:t>
            </a:fld>
            <a:endParaRPr lang="fr-FR"/>
          </a:p>
        </p:txBody>
      </p:sp>
      <p:sp>
        <p:nvSpPr>
          <p:cNvPr id="8"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spcBef>
                <a:spcPts val="0"/>
              </a:spcBef>
              <a:spcAft>
                <a:spcPts val="0"/>
              </a:spcAft>
              <a:defRPr sz="1000">
                <a:solidFill>
                  <a:schemeClr val="tx1">
                    <a:tint val="75000"/>
                  </a:schemeClr>
                </a:solidFill>
                <a:latin typeface="Arial Narrow"/>
                <a:ea typeface="Arial Narrow"/>
                <a:cs typeface="Arial Narrow"/>
              </a:defRPr>
            </a:lvl1pPr>
          </a:lstStyle>
          <a:p>
            <a:pPr>
              <a:defRPr/>
            </a:pPr>
            <a:fld id="{73FBDDF4-CA18-45E3-95D5-C35C2EED8261}" type="slidenum">
              <a:rPr lang="fr-FR"/>
              <a:t>‹Nr.›</a:t>
            </a:fld>
            <a:endParaRPr lang="fr-FR"/>
          </a:p>
        </p:txBody>
      </p:sp>
      <p:sp>
        <p:nvSpPr>
          <p:cNvPr id="3077" name="Espace réservé du titre 6"/>
          <p:cNvSpPr>
            <a:spLocks noGrp="1"/>
          </p:cNvSpPr>
          <p:nvPr>
            <p:ph type="title"/>
          </p:nvPr>
        </p:nvSpPr>
        <p:spPr bwMode="auto">
          <a:xfrm>
            <a:off x="4471988" y="274638"/>
            <a:ext cx="4214812" cy="504825"/>
          </a:xfrm>
          <a:prstGeom prst="rect">
            <a:avLst/>
          </a:prstGeom>
          <a:noFill/>
          <a:ln>
            <a:noFill/>
          </a:ln>
        </p:spPr>
        <p:txBody>
          <a:bodyPr vert="horz" wrap="square" lIns="91440" tIns="45720" rIns="91440" bIns="45720" numCol="1" anchor="ctr" anchorCtr="0" compatLnSpc="1">
            <a:prstTxWarp prst="textNoShape">
              <a:avLst/>
            </a:prstTxWarp>
          </a:bodyPr>
          <a:lstStyle/>
          <a:p>
            <a:pPr lvl="0">
              <a:defRPr/>
            </a:pPr>
            <a:r>
              <a:rPr lang="fr-FR"/>
              <a:t>Name of the presentation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r">
        <a:lnSpc>
          <a:spcPct val="90000"/>
        </a:lnSpc>
        <a:spcBef>
          <a:spcPts val="0"/>
        </a:spcBef>
        <a:spcAft>
          <a:spcPts val="0"/>
        </a:spcAft>
        <a:defRPr sz="2000">
          <a:solidFill>
            <a:schemeClr val="bg1"/>
          </a:solidFill>
          <a:latin typeface="Arial Narrow"/>
          <a:ea typeface="Arial Narrow"/>
          <a:cs typeface="Arial Narrow"/>
        </a:defRPr>
      </a:lvl1pPr>
      <a:lvl2pPr algn="r">
        <a:lnSpc>
          <a:spcPct val="90000"/>
        </a:lnSpc>
        <a:spcBef>
          <a:spcPts val="0"/>
        </a:spcBef>
        <a:spcAft>
          <a:spcPts val="0"/>
        </a:spcAft>
        <a:defRPr sz="2000">
          <a:solidFill>
            <a:schemeClr val="bg1"/>
          </a:solidFill>
          <a:latin typeface="Arial Narrow"/>
          <a:ea typeface="Arial Narrow"/>
          <a:cs typeface="Arial Narrow"/>
        </a:defRPr>
      </a:lvl2pPr>
      <a:lvl3pPr algn="r">
        <a:lnSpc>
          <a:spcPct val="90000"/>
        </a:lnSpc>
        <a:spcBef>
          <a:spcPts val="0"/>
        </a:spcBef>
        <a:spcAft>
          <a:spcPts val="0"/>
        </a:spcAft>
        <a:defRPr sz="2000">
          <a:solidFill>
            <a:schemeClr val="bg1"/>
          </a:solidFill>
          <a:latin typeface="Arial Narrow"/>
          <a:ea typeface="Arial Narrow"/>
          <a:cs typeface="Arial Narrow"/>
        </a:defRPr>
      </a:lvl3pPr>
      <a:lvl4pPr algn="r">
        <a:lnSpc>
          <a:spcPct val="90000"/>
        </a:lnSpc>
        <a:spcBef>
          <a:spcPts val="0"/>
        </a:spcBef>
        <a:spcAft>
          <a:spcPts val="0"/>
        </a:spcAft>
        <a:defRPr sz="2000">
          <a:solidFill>
            <a:schemeClr val="bg1"/>
          </a:solidFill>
          <a:latin typeface="Arial Narrow"/>
          <a:ea typeface="Arial Narrow"/>
          <a:cs typeface="Arial Narrow"/>
        </a:defRPr>
      </a:lvl4pPr>
      <a:lvl5pPr algn="r">
        <a:lnSpc>
          <a:spcPct val="90000"/>
        </a:lnSpc>
        <a:spcBef>
          <a:spcPts val="0"/>
        </a:spcBef>
        <a:spcAft>
          <a:spcPts val="0"/>
        </a:spcAft>
        <a:defRPr sz="2000">
          <a:solidFill>
            <a:schemeClr val="bg1"/>
          </a:solidFill>
          <a:latin typeface="Arial Narrow"/>
          <a:ea typeface="Arial Narrow"/>
          <a:cs typeface="Arial Narrow"/>
        </a:defRPr>
      </a:lvl5pPr>
      <a:lvl6pPr marL="457200" algn="r">
        <a:lnSpc>
          <a:spcPct val="90000"/>
        </a:lnSpc>
        <a:spcBef>
          <a:spcPts val="0"/>
        </a:spcBef>
        <a:spcAft>
          <a:spcPts val="0"/>
        </a:spcAft>
        <a:defRPr sz="2000">
          <a:solidFill>
            <a:schemeClr val="bg1"/>
          </a:solidFill>
          <a:latin typeface="Arial Narrow"/>
          <a:ea typeface="Arial Narrow"/>
          <a:cs typeface="Arial Narrow"/>
        </a:defRPr>
      </a:lvl6pPr>
      <a:lvl7pPr marL="914400" algn="r">
        <a:lnSpc>
          <a:spcPct val="90000"/>
        </a:lnSpc>
        <a:spcBef>
          <a:spcPts val="0"/>
        </a:spcBef>
        <a:spcAft>
          <a:spcPts val="0"/>
        </a:spcAft>
        <a:defRPr sz="2000">
          <a:solidFill>
            <a:schemeClr val="bg1"/>
          </a:solidFill>
          <a:latin typeface="Arial Narrow"/>
          <a:ea typeface="Arial Narrow"/>
          <a:cs typeface="Arial Narrow"/>
        </a:defRPr>
      </a:lvl7pPr>
      <a:lvl8pPr marL="1371600" algn="r">
        <a:lnSpc>
          <a:spcPct val="90000"/>
        </a:lnSpc>
        <a:spcBef>
          <a:spcPts val="0"/>
        </a:spcBef>
        <a:spcAft>
          <a:spcPts val="0"/>
        </a:spcAft>
        <a:defRPr sz="2000">
          <a:solidFill>
            <a:schemeClr val="bg1"/>
          </a:solidFill>
          <a:latin typeface="Arial Narrow"/>
          <a:ea typeface="Arial Narrow"/>
          <a:cs typeface="Arial Narrow"/>
        </a:defRPr>
      </a:lvl8pPr>
      <a:lvl9pPr marL="1828800" algn="r">
        <a:lnSpc>
          <a:spcPct val="90000"/>
        </a:lnSpc>
        <a:spcBef>
          <a:spcPts val="0"/>
        </a:spcBef>
        <a:spcAft>
          <a:spcPts val="0"/>
        </a:spcAft>
        <a:defRPr sz="2000">
          <a:solidFill>
            <a:schemeClr val="bg1"/>
          </a:solidFill>
          <a:latin typeface="Arial Narrow"/>
          <a:ea typeface="Arial Narrow"/>
          <a:cs typeface="Arial Narrow"/>
        </a:defRPr>
      </a:lvl9pPr>
    </p:titleStyle>
    <p:bodyStyle>
      <a:lvl1pPr marL="228600" indent="-228600" algn="l">
        <a:lnSpc>
          <a:spcPct val="90000"/>
        </a:lnSpc>
        <a:spcBef>
          <a:spcPts val="1000"/>
        </a:spcBef>
        <a:spcAft>
          <a:spcPts val="0"/>
        </a:spcAft>
        <a:buFont typeface="Arial"/>
        <a:buChar char="•"/>
        <a:defRPr sz="2800">
          <a:solidFill>
            <a:schemeClr val="tx1"/>
          </a:solidFill>
          <a:latin typeface="+mn-lt"/>
          <a:ea typeface="+mn-ea"/>
          <a:cs typeface="+mn-cs"/>
        </a:defRPr>
      </a:lvl1pPr>
      <a:lvl2pPr marL="685800" indent="-228600" algn="l">
        <a:lnSpc>
          <a:spcPct val="90000"/>
        </a:lnSpc>
        <a:spcBef>
          <a:spcPts val="500"/>
        </a:spcBef>
        <a:spcAft>
          <a:spcPts val="0"/>
        </a:spcAft>
        <a:buFont typeface="Arial"/>
        <a:buChar char="•"/>
        <a:defRPr sz="2400">
          <a:solidFill>
            <a:schemeClr val="tx1"/>
          </a:solidFill>
          <a:latin typeface="+mn-lt"/>
          <a:ea typeface="+mn-ea"/>
          <a:cs typeface="+mn-cs"/>
        </a:defRPr>
      </a:lvl2pPr>
      <a:lvl3pPr marL="1143000" indent="-228600" algn="l">
        <a:lnSpc>
          <a:spcPct val="90000"/>
        </a:lnSpc>
        <a:spcBef>
          <a:spcPts val="500"/>
        </a:spcBef>
        <a:spcAft>
          <a:spcPts val="0"/>
        </a:spcAft>
        <a:buFont typeface="Arial"/>
        <a:buChar char="•"/>
        <a:defRPr sz="2000">
          <a:solidFill>
            <a:schemeClr val="tx1"/>
          </a:solidFill>
          <a:latin typeface="+mn-lt"/>
          <a:ea typeface="+mn-ea"/>
          <a:cs typeface="+mn-cs"/>
        </a:defRPr>
      </a:lvl3pPr>
      <a:lvl4pPr marL="1600200" indent="-228600" algn="l">
        <a:lnSpc>
          <a:spcPct val="90000"/>
        </a:lnSpc>
        <a:spcBef>
          <a:spcPts val="500"/>
        </a:spcBef>
        <a:spcAft>
          <a:spcPts val="0"/>
        </a:spcAft>
        <a:buFont typeface="Arial"/>
        <a:buChar char="•"/>
        <a:defRPr>
          <a:solidFill>
            <a:schemeClr val="tx1"/>
          </a:solidFill>
          <a:latin typeface="+mn-lt"/>
          <a:ea typeface="+mn-ea"/>
          <a:cs typeface="+mn-cs"/>
        </a:defRPr>
      </a:lvl4pPr>
      <a:lvl5pPr marL="2057400" indent="-228600" algn="l">
        <a:lnSpc>
          <a:spcPct val="90000"/>
        </a:lnSpc>
        <a:spcBef>
          <a:spcPts val="500"/>
        </a:spcBef>
        <a:spcAft>
          <a:spcPts val="0"/>
        </a:spcAft>
        <a:buFont typeface="Arial"/>
        <a:buChar char="•"/>
        <a:defRPr>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a:xfrm>
            <a:off x="539551" y="615086"/>
            <a:ext cx="8003131" cy="4830763"/>
          </a:xfrm>
        </p:spPr>
        <p:txBody>
          <a:bodyPr>
            <a:normAutofit fontScale="92500" lnSpcReduction="10000"/>
          </a:bodyPr>
          <a:lstStyle/>
          <a:p>
            <a:pPr>
              <a:defRPr/>
            </a:pPr>
            <a:endParaRPr lang="en-US" dirty="0"/>
          </a:p>
          <a:p>
            <a:pPr>
              <a:defRPr/>
            </a:pPr>
            <a:endParaRPr lang="en-US" dirty="0"/>
          </a:p>
          <a:p>
            <a:pPr marL="0" indent="0">
              <a:buNone/>
              <a:defRPr/>
            </a:pPr>
            <a:r>
              <a:rPr lang="en-US" sz="4800" b="1" dirty="0"/>
              <a:t>GESCHLECHTERGERECHTIGKEIT &amp;</a:t>
            </a:r>
          </a:p>
          <a:p>
            <a:pPr marL="0" indent="0">
              <a:buNone/>
              <a:defRPr/>
            </a:pPr>
            <a:r>
              <a:rPr lang="en-US" sz="4800" b="1" dirty="0" err="1"/>
              <a:t>Bekämpfung</a:t>
            </a:r>
            <a:r>
              <a:rPr lang="en-US" sz="4800" b="1" dirty="0"/>
              <a:t> </a:t>
            </a:r>
            <a:r>
              <a:rPr lang="en-US" sz="4800" b="1" dirty="0" err="1"/>
              <a:t>geschlechtsspezifischer</a:t>
            </a:r>
            <a:r>
              <a:rPr lang="en-US" sz="4800" b="1" dirty="0"/>
              <a:t> </a:t>
            </a:r>
            <a:r>
              <a:rPr lang="en-US" sz="4800" b="1" dirty="0" err="1"/>
              <a:t>Gewalt</a:t>
            </a:r>
            <a:r>
              <a:rPr lang="en-US" sz="4800" b="1" dirty="0"/>
              <a:t> </a:t>
            </a:r>
            <a:r>
              <a:rPr lang="en-US" sz="4000" dirty="0"/>
              <a:t>– </a:t>
            </a:r>
            <a:r>
              <a:rPr lang="en-US" sz="4000" dirty="0" err="1"/>
              <a:t>ein</a:t>
            </a:r>
            <a:r>
              <a:rPr lang="en-US" sz="4000" dirty="0"/>
              <a:t> </a:t>
            </a:r>
            <a:r>
              <a:rPr lang="en-US" sz="4000" dirty="0" err="1"/>
              <a:t>Querschnittsthema</a:t>
            </a:r>
            <a:r>
              <a:rPr lang="en-US" sz="4000" dirty="0"/>
              <a:t> und </a:t>
            </a:r>
            <a:r>
              <a:rPr lang="en-US" sz="4000" dirty="0" err="1"/>
              <a:t>Herausforderung</a:t>
            </a:r>
            <a:r>
              <a:rPr lang="en-US" sz="4000" dirty="0"/>
              <a:t> für alle!</a:t>
            </a:r>
            <a:r>
              <a:rPr lang="en-US" sz="4800" b="1" dirty="0"/>
              <a:t>
</a:t>
            </a:r>
            <a:endParaRPr dirty="0"/>
          </a:p>
        </p:txBody>
      </p:sp>
      <p:pic>
        <p:nvPicPr>
          <p:cNvPr id="5" name="Google Shape;86;p1"/>
          <p:cNvPicPr/>
          <p:nvPr/>
        </p:nvPicPr>
        <p:blipFill>
          <a:blip r:embed="rId3">
            <a:alphaModFix/>
          </a:blip>
          <a:srcRect r="713" b="1167"/>
          <a:stretch/>
        </p:blipFill>
        <p:spPr bwMode="auto">
          <a:xfrm>
            <a:off x="7505527" y="96764"/>
            <a:ext cx="1325390" cy="1036644"/>
          </a:xfrm>
          <a:prstGeom prst="rect">
            <a:avLst/>
          </a:prstGeom>
          <a:noFill/>
          <a:ln>
            <a:noFill/>
          </a:ln>
        </p:spPr>
      </p:pic>
      <p:pic>
        <p:nvPicPr>
          <p:cNvPr id="6" name="Google Shape;89;p1" descr="Text&#10;&#10;Description automatically generated"/>
          <p:cNvPicPr/>
          <p:nvPr/>
        </p:nvPicPr>
        <p:blipFill>
          <a:blip r:embed="rId4">
            <a:alphaModFix/>
          </a:blip>
          <a:stretch/>
        </p:blipFill>
        <p:spPr bwMode="auto">
          <a:xfrm>
            <a:off x="313083" y="345393"/>
            <a:ext cx="2416167" cy="539387"/>
          </a:xfrm>
          <a:prstGeom prst="rect">
            <a:avLst/>
          </a:prstGeom>
          <a:noFill/>
          <a:ln>
            <a:noFill/>
          </a:ln>
        </p:spPr>
      </p:pic>
      <p:sp>
        <p:nvSpPr>
          <p:cNvPr id="7" name="Google Shape;90;p1"/>
          <p:cNvSpPr txBox="1"/>
          <p:nvPr/>
        </p:nvSpPr>
        <p:spPr bwMode="auto">
          <a:xfrm>
            <a:off x="1206889" y="5809178"/>
            <a:ext cx="3815327" cy="861734"/>
          </a:xfrm>
          <a:prstGeom prst="rect">
            <a:avLst/>
          </a:prstGeom>
          <a:noFill/>
          <a:ln>
            <a:noFill/>
          </a:ln>
        </p:spPr>
        <p:txBody>
          <a:bodyPr spcFirstLastPara="1" wrap="square" lIns="91425" tIns="45700" rIns="91425" bIns="45700" anchor="t" anchorCtr="0">
            <a:spAutoFit/>
          </a:bodyPr>
          <a:lstStyle/>
          <a:p>
            <a:pPr marL="0" marR="0" lvl="0" indent="0" algn="ctr">
              <a:spcBef>
                <a:spcPts val="0"/>
              </a:spcBef>
              <a:spcAft>
                <a:spcPts val="0"/>
              </a:spcAft>
              <a:buNone/>
              <a:defRPr/>
            </a:pPr>
            <a:r>
              <a:rPr lang="de-DE" sz="1000" b="0" i="1" u="none" strike="noStrike" cap="none">
                <a:solidFill>
                  <a:schemeClr val="dk1"/>
                </a:solidFill>
                <a:latin typeface="Calibri"/>
                <a:ea typeface="Calibri"/>
                <a:cs typeface="Calibri"/>
              </a:rPr>
              <a:t>The project is co-funded by the European Unions‘ Asylum, Migration and Integration Fund. The content of this presentation represents the views of the EMVI project partnership only and is their sole responsibility. The European Commission does not accept any responsibility for use that may be made of the information it contains.</a:t>
            </a:r>
            <a:endParaRPr sz="1000" b="0" i="1" u="none" strike="noStrike" cap="none">
              <a:solidFill>
                <a:schemeClr val="dk1"/>
              </a:solidFill>
              <a:latin typeface="Calibri"/>
              <a:ea typeface="Calibri"/>
              <a:cs typeface="Calibri"/>
            </a:endParaRPr>
          </a:p>
        </p:txBody>
      </p:sp>
      <p:pic>
        <p:nvPicPr>
          <p:cNvPr id="8" name="Picture 7" descr="A close-up of a sign&#10;&#10;Description automatically generated with low confidence"/>
          <p:cNvPicPr>
            <a:picLocks noChangeAspect="1"/>
          </p:cNvPicPr>
          <p:nvPr/>
        </p:nvPicPr>
        <p:blipFill>
          <a:blip r:embed="rId5"/>
          <a:stretch/>
        </p:blipFill>
        <p:spPr bwMode="auto">
          <a:xfrm>
            <a:off x="313083" y="5763233"/>
            <a:ext cx="893806" cy="8938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55663" y="303989"/>
            <a:ext cx="7632674" cy="504303"/>
          </a:xfrm>
        </p:spPr>
        <p:txBody>
          <a:bodyPr/>
          <a:lstStyle/>
          <a:p>
            <a:pPr algn="ctr">
              <a:defRPr/>
            </a:pPr>
            <a:br>
              <a:rPr lang="en-GB" sz="2400" b="1" dirty="0">
                <a:solidFill>
                  <a:schemeClr val="accent5">
                    <a:lumMod val="75000"/>
                  </a:schemeClr>
                </a:solidFill>
                <a:latin typeface="+mn-lt"/>
              </a:rPr>
            </a:br>
            <a:r>
              <a:rPr lang="en-GB" sz="2400" b="1" dirty="0" err="1">
                <a:solidFill>
                  <a:schemeClr val="accent5">
                    <a:lumMod val="75000"/>
                  </a:schemeClr>
                </a:solidFill>
                <a:latin typeface="+mn-lt"/>
              </a:rPr>
              <a:t>Bekämpfung</a:t>
            </a:r>
            <a:r>
              <a:rPr lang="en-GB" sz="2400" b="1" dirty="0">
                <a:solidFill>
                  <a:schemeClr val="accent5">
                    <a:lumMod val="75000"/>
                  </a:schemeClr>
                </a:solidFill>
                <a:latin typeface="+mn-lt"/>
              </a:rPr>
              <a:t> von </a:t>
            </a:r>
            <a:r>
              <a:rPr lang="en-GB" sz="2400" b="1" dirty="0" err="1">
                <a:solidFill>
                  <a:schemeClr val="accent5">
                    <a:lumMod val="75000"/>
                  </a:schemeClr>
                </a:solidFill>
                <a:latin typeface="+mn-lt"/>
              </a:rPr>
              <a:t>Geschlechterstereotypen</a:t>
            </a:r>
            <a:r>
              <a:rPr lang="en-GB" sz="2400" b="1" dirty="0">
                <a:solidFill>
                  <a:schemeClr val="accent5">
                    <a:lumMod val="75000"/>
                  </a:schemeClr>
                </a:solidFill>
                <a:latin typeface="+mn-lt"/>
              </a:rPr>
              <a:t> und </a:t>
            </a:r>
            <a:r>
              <a:rPr lang="en-GB" sz="2400" b="1" dirty="0" err="1">
                <a:solidFill>
                  <a:schemeClr val="accent5">
                    <a:lumMod val="75000"/>
                  </a:schemeClr>
                </a:solidFill>
                <a:latin typeface="+mn-lt"/>
              </a:rPr>
              <a:t>Sexismus</a:t>
            </a:r>
            <a:r>
              <a:rPr lang="en-GB" sz="2400" b="1" dirty="0">
                <a:solidFill>
                  <a:schemeClr val="accent5">
                    <a:lumMod val="75000"/>
                  </a:schemeClr>
                </a:solidFill>
                <a:latin typeface="+mn-lt"/>
              </a:rPr>
              <a:t>
</a:t>
            </a:r>
            <a:endParaRPr lang="en-GB" sz="2400" b="1" u="sng" dirty="0">
              <a:solidFill>
                <a:schemeClr val="accent5">
                  <a:lumMod val="75000"/>
                </a:schemeClr>
              </a:solidFill>
              <a:latin typeface="+mn-lt"/>
            </a:endParaRPr>
          </a:p>
        </p:txBody>
      </p:sp>
      <p:sp>
        <p:nvSpPr>
          <p:cNvPr id="3" name="Content Placeholder 2"/>
          <p:cNvSpPr>
            <a:spLocks noGrp="1"/>
          </p:cNvSpPr>
          <p:nvPr>
            <p:ph idx="1"/>
          </p:nvPr>
        </p:nvSpPr>
        <p:spPr bwMode="auto">
          <a:xfrm>
            <a:off x="315076" y="1197247"/>
            <a:ext cx="8051466" cy="5472112"/>
          </a:xfrm>
        </p:spPr>
        <p:txBody>
          <a:bodyPr/>
          <a:lstStyle/>
          <a:p>
            <a:pPr>
              <a:buFont typeface="Wingdings"/>
              <a:buChar char="ü"/>
              <a:defRPr/>
            </a:pPr>
            <a:r>
              <a:rPr lang="en-US" sz="2200" dirty="0" err="1">
                <a:ea typeface="ＭＳ Ｐゴシック"/>
                <a:cs typeface="ＭＳ Ｐゴシック"/>
              </a:rPr>
              <a:t>Geschlechterstereotype</a:t>
            </a:r>
            <a:r>
              <a:rPr lang="en-US" sz="2200" dirty="0">
                <a:ea typeface="ＭＳ Ｐゴシック"/>
                <a:cs typeface="ＭＳ Ｐゴシック"/>
              </a:rPr>
              <a:t> </a:t>
            </a:r>
            <a:r>
              <a:rPr lang="en-US" sz="2200" dirty="0" err="1">
                <a:ea typeface="ＭＳ Ｐゴシック"/>
                <a:cs typeface="ＭＳ Ｐゴシック"/>
              </a:rPr>
              <a:t>sind</a:t>
            </a:r>
            <a:r>
              <a:rPr lang="en-US" sz="2200" dirty="0">
                <a:ea typeface="ＭＳ Ｐゴシック"/>
                <a:cs typeface="ＭＳ Ｐゴシック"/>
              </a:rPr>
              <a:t> in </a:t>
            </a:r>
            <a:r>
              <a:rPr lang="en-US" sz="2200" b="1" dirty="0" err="1">
                <a:solidFill>
                  <a:schemeClr val="accent5"/>
                </a:solidFill>
                <a:ea typeface="ＭＳ Ｐゴシック"/>
                <a:cs typeface="ＭＳ Ｐゴシック"/>
              </a:rPr>
              <a:t>allen</a:t>
            </a:r>
            <a:r>
              <a:rPr lang="en-US" sz="2200" b="1" dirty="0">
                <a:solidFill>
                  <a:schemeClr val="accent5"/>
                </a:solidFill>
                <a:ea typeface="ＭＳ Ｐゴシック"/>
                <a:cs typeface="ＭＳ Ｐゴシック"/>
              </a:rPr>
              <a:t> </a:t>
            </a:r>
            <a:r>
              <a:rPr lang="en-US" sz="2200" b="1" dirty="0" err="1">
                <a:solidFill>
                  <a:schemeClr val="accent5"/>
                </a:solidFill>
                <a:ea typeface="ＭＳ Ｐゴシック"/>
                <a:cs typeface="ＭＳ Ｐゴシック"/>
              </a:rPr>
              <a:t>Lebensbereichen</a:t>
            </a:r>
            <a:r>
              <a:rPr lang="en-US" sz="2200" b="1" dirty="0">
                <a:solidFill>
                  <a:schemeClr val="accent5"/>
                </a:solidFill>
                <a:ea typeface="ＭＳ Ｐゴシック"/>
                <a:cs typeface="ＭＳ Ｐゴシック"/>
              </a:rPr>
              <a:t> </a:t>
            </a:r>
            <a:r>
              <a:rPr lang="en-US" sz="2200" dirty="0" err="1">
                <a:ea typeface="ＭＳ Ｐゴシック"/>
                <a:cs typeface="ＭＳ Ｐゴシック"/>
              </a:rPr>
              <a:t>vorhanden</a:t>
            </a:r>
            <a:r>
              <a:rPr lang="en-US" sz="2200" dirty="0">
                <a:ea typeface="ＭＳ Ｐゴシック"/>
                <a:cs typeface="ＭＳ Ｐゴシック"/>
              </a:rPr>
              <a:t> - </a:t>
            </a:r>
            <a:r>
              <a:rPr lang="en-US" sz="2200" dirty="0" err="1">
                <a:ea typeface="ＭＳ Ｐゴシック"/>
                <a:cs typeface="ＭＳ Ｐゴシック"/>
              </a:rPr>
              <a:t>Hindernis</a:t>
            </a:r>
            <a:r>
              <a:rPr lang="en-US" sz="2200" dirty="0">
                <a:ea typeface="ＭＳ Ｐゴシック"/>
                <a:cs typeface="ＭＳ Ｐゴシック"/>
              </a:rPr>
              <a:t> für die </a:t>
            </a:r>
            <a:r>
              <a:rPr lang="en-US" sz="2200" dirty="0" err="1">
                <a:ea typeface="ＭＳ Ｐゴシック"/>
                <a:cs typeface="ＭＳ Ｐゴシック"/>
              </a:rPr>
              <a:t>Gleichstellung</a:t>
            </a:r>
            <a:r>
              <a:rPr lang="en-US" sz="2200" dirty="0">
                <a:ea typeface="ＭＳ Ｐゴシック"/>
                <a:cs typeface="ＭＳ Ｐゴシック"/>
              </a:rPr>
              <a:t> der </a:t>
            </a:r>
            <a:r>
              <a:rPr lang="en-US" sz="2200" dirty="0" err="1">
                <a:ea typeface="ＭＳ Ｐゴシック"/>
                <a:cs typeface="ＭＳ Ｐゴシック"/>
              </a:rPr>
              <a:t>Geschlechter</a:t>
            </a:r>
            <a:r>
              <a:rPr lang="en-US" sz="2200" dirty="0">
                <a:ea typeface="ＭＳ Ｐゴシック"/>
                <a:cs typeface="ＭＳ Ｐゴシック"/>
              </a:rPr>
              <a:t>, </a:t>
            </a:r>
            <a:r>
              <a:rPr lang="en-US" sz="2200" dirty="0" err="1">
                <a:ea typeface="ＭＳ Ｐゴシック"/>
                <a:cs typeface="ＭＳ Ｐゴシック"/>
              </a:rPr>
              <a:t>führt</a:t>
            </a:r>
            <a:r>
              <a:rPr lang="en-US" sz="2200" dirty="0">
                <a:ea typeface="ＭＳ Ｐゴシック"/>
                <a:cs typeface="ＭＳ Ｐゴシック"/>
              </a:rPr>
              <a:t> </a:t>
            </a:r>
            <a:r>
              <a:rPr lang="en-US" sz="2200" dirty="0" err="1">
                <a:ea typeface="ＭＳ Ｐゴシック"/>
                <a:cs typeface="ＭＳ Ｐゴシック"/>
              </a:rPr>
              <a:t>zu</a:t>
            </a:r>
            <a:r>
              <a:rPr lang="en-US" sz="2200" dirty="0">
                <a:ea typeface="ＭＳ Ｐゴシック"/>
                <a:cs typeface="ＭＳ Ｐゴシック"/>
              </a:rPr>
              <a:t> </a:t>
            </a:r>
            <a:r>
              <a:rPr lang="en-US" sz="2200" dirty="0" err="1">
                <a:ea typeface="ＭＳ Ｐゴシック"/>
                <a:cs typeface="ＭＳ Ｐゴシック"/>
              </a:rPr>
              <a:t>geschlechtsspezifischer</a:t>
            </a:r>
            <a:r>
              <a:rPr lang="en-US" sz="2200" dirty="0">
                <a:ea typeface="ＭＳ Ｐゴシック"/>
                <a:cs typeface="ＭＳ Ｐゴシック"/>
              </a:rPr>
              <a:t> </a:t>
            </a:r>
            <a:r>
              <a:rPr lang="en-US" sz="2200" dirty="0" err="1">
                <a:ea typeface="ＭＳ Ｐゴシック"/>
                <a:cs typeface="ＭＳ Ｐゴシック"/>
              </a:rPr>
              <a:t>Diskriminierung</a:t>
            </a:r>
            <a:r>
              <a:rPr lang="en-US" sz="2200" dirty="0">
                <a:ea typeface="ＭＳ Ｐゴシック"/>
                <a:cs typeface="ＭＳ Ｐゴシック"/>
              </a:rPr>
              <a:t>
</a:t>
            </a:r>
            <a:r>
              <a:rPr lang="en-US" sz="2200" dirty="0" err="1">
                <a:ea typeface="ＭＳ Ｐゴシック"/>
                <a:cs typeface="ＭＳ Ｐゴシック"/>
              </a:rPr>
              <a:t>Geschlechterstereotype</a:t>
            </a:r>
            <a:r>
              <a:rPr lang="en-US" sz="2200" dirty="0">
                <a:ea typeface="ＭＳ Ｐゴシック"/>
                <a:cs typeface="ＭＳ Ｐゴシック"/>
              </a:rPr>
              <a:t> in der </a:t>
            </a:r>
            <a:r>
              <a:rPr lang="en-US" sz="2200" b="1" dirty="0" err="1">
                <a:solidFill>
                  <a:schemeClr val="accent5"/>
                </a:solidFill>
                <a:ea typeface="ＭＳ Ｐゴシック"/>
                <a:cs typeface="ＭＳ Ｐゴシック"/>
              </a:rPr>
              <a:t>Bildung</a:t>
            </a:r>
            <a:r>
              <a:rPr lang="en-US" sz="2200" dirty="0">
                <a:ea typeface="ＭＳ Ｐゴシック"/>
                <a:cs typeface="ＭＳ Ｐゴシック"/>
              </a:rPr>
              <a:t>: </a:t>
            </a:r>
            <a:r>
              <a:rPr lang="en-US" sz="2200" dirty="0" err="1">
                <a:ea typeface="ＭＳ Ｐゴシック"/>
                <a:cs typeface="ＭＳ Ｐゴシック"/>
              </a:rPr>
              <a:t>Inhalte</a:t>
            </a:r>
            <a:r>
              <a:rPr lang="en-US" sz="2200" dirty="0">
                <a:ea typeface="ＭＳ Ｐゴシック"/>
                <a:cs typeface="ＭＳ Ｐゴシック"/>
              </a:rPr>
              <a:t> des </a:t>
            </a:r>
            <a:r>
              <a:rPr lang="en-US" sz="2200" dirty="0" err="1">
                <a:ea typeface="ＭＳ Ｐゴシック"/>
                <a:cs typeface="ＭＳ Ｐゴシック"/>
              </a:rPr>
              <a:t>Lehrmaterials</a:t>
            </a:r>
            <a:r>
              <a:rPr lang="en-US" sz="2200" dirty="0">
                <a:ea typeface="ＭＳ Ｐゴシック"/>
                <a:cs typeface="ＭＳ Ｐゴシック"/>
              </a:rPr>
              <a:t>, </a:t>
            </a:r>
            <a:r>
              <a:rPr lang="en-US" sz="2200" dirty="0" err="1">
                <a:ea typeface="ＭＳ Ｐゴシック"/>
                <a:cs typeface="ＭＳ Ｐゴシック"/>
              </a:rPr>
              <a:t>Lehrpläne</a:t>
            </a:r>
            <a:r>
              <a:rPr lang="en-US" sz="2200" dirty="0">
                <a:ea typeface="ＭＳ Ｐゴシック"/>
                <a:cs typeface="ＭＳ Ｐゴシック"/>
              </a:rPr>
              <a:t>, </a:t>
            </a:r>
            <a:r>
              <a:rPr lang="en-US" sz="2200" dirty="0" err="1">
                <a:ea typeface="ＭＳ Ｐゴシック"/>
                <a:cs typeface="ＭＳ Ｐゴシック"/>
              </a:rPr>
              <a:t>Lehrmethoden</a:t>
            </a:r>
            <a:r>
              <a:rPr lang="en-US" sz="2200" dirty="0">
                <a:ea typeface="ＭＳ Ｐゴシック"/>
                <a:cs typeface="ＭＳ Ｐゴシック"/>
              </a:rPr>
              <a:t>, </a:t>
            </a:r>
            <a:r>
              <a:rPr lang="en-US" sz="2200" dirty="0" err="1">
                <a:ea typeface="ＭＳ Ｐゴシック"/>
                <a:cs typeface="ＭＳ Ｐゴシック"/>
              </a:rPr>
              <a:t>Berufs</a:t>
            </a:r>
            <a:r>
              <a:rPr lang="en-US" sz="2200" dirty="0">
                <a:ea typeface="ＭＳ Ｐゴシック"/>
                <a:cs typeface="ＭＳ Ｐゴシック"/>
              </a:rPr>
              <a:t>- und </a:t>
            </a:r>
            <a:r>
              <a:rPr lang="en-US" sz="2200" dirty="0" err="1">
                <a:ea typeface="ＭＳ Ｐゴシック"/>
                <a:cs typeface="ＭＳ Ｐゴシック"/>
              </a:rPr>
              <a:t>Studienberatung</a:t>
            </a:r>
            <a:r>
              <a:rPr lang="en-US" sz="2200" dirty="0">
                <a:ea typeface="ＭＳ Ｐゴシック"/>
                <a:cs typeface="ＭＳ Ｐゴシック"/>
              </a:rPr>
              <a:t> etc.
</a:t>
            </a:r>
            <a:r>
              <a:rPr lang="en-US" sz="2200" b="1" dirty="0" err="1">
                <a:solidFill>
                  <a:schemeClr val="accent5"/>
                </a:solidFill>
                <a:ea typeface="ＭＳ Ｐゴシック"/>
                <a:cs typeface="ＭＳ Ｐゴシック"/>
              </a:rPr>
              <a:t>Medien</a:t>
            </a:r>
            <a:r>
              <a:rPr lang="en-US" sz="2200" dirty="0">
                <a:ea typeface="ＭＳ Ｐゴシック"/>
                <a:cs typeface="ＭＳ Ｐゴシック"/>
              </a:rPr>
              <a:t>: Frauen 24% der </a:t>
            </a:r>
            <a:r>
              <a:rPr lang="en-US" sz="2200" dirty="0" err="1">
                <a:ea typeface="ＭＳ Ｐゴシック"/>
                <a:cs typeface="ＭＳ Ｐゴシック"/>
              </a:rPr>
              <a:t>Personen</a:t>
            </a:r>
            <a:r>
              <a:rPr lang="en-US" sz="2200" dirty="0">
                <a:ea typeface="ＭＳ Ｐゴシック"/>
                <a:cs typeface="ＭＳ Ｐゴシック"/>
              </a:rPr>
              <a:t>, die in den </a:t>
            </a:r>
            <a:r>
              <a:rPr lang="en-US" sz="2200" dirty="0" err="1">
                <a:ea typeface="ＭＳ Ｐゴシック"/>
                <a:cs typeface="ＭＳ Ｐゴシック"/>
              </a:rPr>
              <a:t>Nachrichten</a:t>
            </a:r>
            <a:r>
              <a:rPr lang="en-US" sz="2200" dirty="0">
                <a:ea typeface="ＭＳ Ｐゴシック"/>
                <a:cs typeface="ＭＳ Ｐゴシック"/>
              </a:rPr>
              <a:t> </a:t>
            </a:r>
            <a:r>
              <a:rPr lang="en-US" sz="2200" dirty="0" err="1">
                <a:ea typeface="ＭＳ Ｐゴシック"/>
                <a:cs typeface="ＭＳ Ｐゴシック"/>
              </a:rPr>
              <a:t>gehört</a:t>
            </a:r>
            <a:r>
              <a:rPr lang="en-US" sz="2200" dirty="0">
                <a:ea typeface="ＭＳ Ｐゴシック"/>
                <a:cs typeface="ＭＳ Ｐゴシック"/>
              </a:rPr>
              <a:t>, </a:t>
            </a:r>
            <a:r>
              <a:rPr lang="en-US" sz="2200" dirty="0" err="1">
                <a:ea typeface="ＭＳ Ｐゴシック"/>
                <a:cs typeface="ＭＳ Ｐゴシック"/>
              </a:rPr>
              <a:t>gelesen</a:t>
            </a:r>
            <a:r>
              <a:rPr lang="en-US" sz="2200" dirty="0">
                <a:ea typeface="ＭＳ Ｐゴシック"/>
                <a:cs typeface="ＭＳ Ｐゴシック"/>
              </a:rPr>
              <a:t> </a:t>
            </a:r>
            <a:r>
              <a:rPr lang="en-US" sz="2200" dirty="0" err="1">
                <a:ea typeface="ＭＳ Ｐゴシック"/>
                <a:cs typeface="ＭＳ Ｐゴシック"/>
              </a:rPr>
              <a:t>oder</a:t>
            </a:r>
            <a:r>
              <a:rPr lang="en-US" sz="2200" dirty="0">
                <a:ea typeface="ＭＳ Ｐゴシック"/>
                <a:cs typeface="ＭＳ Ｐゴシック"/>
              </a:rPr>
              <a:t> </a:t>
            </a:r>
            <a:r>
              <a:rPr lang="en-US" sz="2200" dirty="0" err="1">
                <a:ea typeface="ＭＳ Ｐゴシック"/>
                <a:cs typeface="ＭＳ Ｐゴシック"/>
              </a:rPr>
              <a:t>gesehen</a:t>
            </a:r>
            <a:r>
              <a:rPr lang="en-US" sz="2200" dirty="0">
                <a:ea typeface="ＭＳ Ｐゴシック"/>
                <a:cs typeface="ＭＳ Ｐゴシック"/>
              </a:rPr>
              <a:t> </a:t>
            </a:r>
            <a:r>
              <a:rPr lang="en-US" sz="2200" dirty="0" err="1">
                <a:ea typeface="ＭＳ Ｐゴシック"/>
                <a:cs typeface="ＭＳ Ｐゴシック"/>
              </a:rPr>
              <a:t>werden</a:t>
            </a:r>
            <a:r>
              <a:rPr lang="en-US" sz="2200" dirty="0">
                <a:ea typeface="ＭＳ Ｐゴシック"/>
                <a:cs typeface="ＭＳ Ｐゴシック"/>
              </a:rPr>
              <a:t> - </a:t>
            </a:r>
            <a:r>
              <a:rPr lang="en-US" sz="2200" dirty="0" err="1">
                <a:ea typeface="ＭＳ Ｐゴシック"/>
                <a:cs typeface="ＭＳ Ｐゴシック"/>
              </a:rPr>
              <a:t>noch</a:t>
            </a:r>
            <a:r>
              <a:rPr lang="en-US" sz="2200" dirty="0">
                <a:ea typeface="ＭＳ Ｐゴシック"/>
                <a:cs typeface="ＭＳ Ｐゴシック"/>
              </a:rPr>
              <a:t> </a:t>
            </a:r>
            <a:r>
              <a:rPr lang="en-US" sz="2200" dirty="0" err="1">
                <a:ea typeface="ＭＳ Ｐゴシック"/>
                <a:cs typeface="ＭＳ Ｐゴシック"/>
              </a:rPr>
              <a:t>weniger</a:t>
            </a:r>
            <a:r>
              <a:rPr lang="en-US" sz="2200" dirty="0">
                <a:ea typeface="ＭＳ Ｐゴシック"/>
                <a:cs typeface="ＭＳ Ｐゴシック"/>
              </a:rPr>
              <a:t> </a:t>
            </a:r>
            <a:r>
              <a:rPr lang="en-US" sz="2200" dirty="0" err="1">
                <a:ea typeface="ＭＳ Ｐゴシック"/>
                <a:cs typeface="ＭＳ Ｐゴシック"/>
              </a:rPr>
              <a:t>als</a:t>
            </a:r>
            <a:r>
              <a:rPr lang="en-US" sz="2200" dirty="0">
                <a:ea typeface="ＭＳ Ｐゴシック"/>
                <a:cs typeface="ＭＳ Ｐゴシック"/>
              </a:rPr>
              <a:t> </a:t>
            </a:r>
            <a:r>
              <a:rPr lang="en-US" sz="2200" dirty="0" err="1">
                <a:ea typeface="ＭＳ Ｐゴシック"/>
                <a:cs typeface="ＭＳ Ｐゴシック"/>
              </a:rPr>
              <a:t>Expertinnen</a:t>
            </a:r>
            <a:r>
              <a:rPr lang="en-US" sz="2200" dirty="0">
                <a:ea typeface="ＭＳ Ｐゴシック"/>
                <a:cs typeface="ＭＳ Ｐゴシック"/>
              </a:rPr>
              <a:t>: 17%
 </a:t>
            </a:r>
            <a:r>
              <a:rPr lang="en-US" sz="2200" dirty="0" err="1">
                <a:ea typeface="ＭＳ Ｐゴシック"/>
                <a:cs typeface="ＭＳ Ｐゴシック"/>
              </a:rPr>
              <a:t>regulatorischen</a:t>
            </a:r>
            <a:r>
              <a:rPr lang="en-US" sz="2200" dirty="0">
                <a:ea typeface="ＭＳ Ｐゴシック"/>
                <a:cs typeface="ＭＳ Ｐゴシック"/>
              </a:rPr>
              <a:t> </a:t>
            </a:r>
            <a:r>
              <a:rPr lang="en-US" sz="2200" b="1" dirty="0" err="1">
                <a:solidFill>
                  <a:schemeClr val="accent5"/>
                </a:solidFill>
                <a:ea typeface="ＭＳ Ｐゴシック"/>
                <a:cs typeface="ＭＳ Ｐゴシック"/>
              </a:rPr>
              <a:t>Rahmenbedingungen</a:t>
            </a:r>
            <a:r>
              <a:rPr lang="en-US" sz="2200" dirty="0">
                <a:ea typeface="ＭＳ Ｐゴシック"/>
                <a:cs typeface="ＭＳ Ｐゴシック"/>
              </a:rPr>
              <a:t> für den </a:t>
            </a:r>
            <a:r>
              <a:rPr lang="en-US" sz="2200" dirty="0" err="1">
                <a:ea typeface="ＭＳ Ｐゴシック"/>
                <a:cs typeface="ＭＳ Ｐゴシック"/>
              </a:rPr>
              <a:t>Inhalt</a:t>
            </a:r>
            <a:r>
              <a:rPr lang="en-US" sz="2200" dirty="0">
                <a:ea typeface="ＭＳ Ｐゴシック"/>
                <a:cs typeface="ＭＳ Ｐゴシック"/>
              </a:rPr>
              <a:t> von </a:t>
            </a:r>
            <a:r>
              <a:rPr lang="en-US" sz="2200" dirty="0" err="1">
                <a:ea typeface="ＭＳ Ｐゴシック"/>
                <a:cs typeface="ＭＳ Ｐゴシック"/>
              </a:rPr>
              <a:t>Medien</a:t>
            </a:r>
            <a:r>
              <a:rPr lang="en-US" sz="2200" dirty="0">
                <a:ea typeface="ＭＳ Ｐゴシック"/>
                <a:cs typeface="ＭＳ Ｐゴシック"/>
              </a:rPr>
              <a:t> in </a:t>
            </a:r>
            <a:r>
              <a:rPr lang="en-US" sz="2200" dirty="0" err="1">
                <a:ea typeface="ＭＳ Ｐゴシック"/>
                <a:cs typeface="ＭＳ Ｐゴシック"/>
              </a:rPr>
              <a:t>Bezug</a:t>
            </a:r>
            <a:r>
              <a:rPr lang="en-US" sz="2200" dirty="0">
                <a:ea typeface="ＭＳ Ｐゴシック"/>
                <a:cs typeface="ＭＳ Ｐゴシック"/>
              </a:rPr>
              <a:t> auf </a:t>
            </a:r>
            <a:r>
              <a:rPr lang="en-US" sz="2200" dirty="0" err="1">
                <a:ea typeface="ＭＳ Ｐゴシック"/>
                <a:cs typeface="ＭＳ Ｐゴシック"/>
              </a:rPr>
              <a:t>Menschenwürde</a:t>
            </a:r>
            <a:r>
              <a:rPr lang="en-US" sz="2200" dirty="0">
                <a:ea typeface="ＭＳ Ｐゴシック"/>
                <a:cs typeface="ＭＳ Ｐゴシック"/>
              </a:rPr>
              <a:t>, </a:t>
            </a:r>
            <a:r>
              <a:rPr lang="en-US" sz="2200" dirty="0" err="1">
                <a:ea typeface="ＭＳ Ｐゴシック"/>
                <a:cs typeface="ＭＳ Ｐゴシック"/>
              </a:rPr>
              <a:t>Gleichstellung</a:t>
            </a:r>
            <a:r>
              <a:rPr lang="en-US" sz="2200" dirty="0">
                <a:ea typeface="ＭＳ Ｐゴシック"/>
                <a:cs typeface="ＭＳ Ｐゴシック"/>
              </a:rPr>
              <a:t> der </a:t>
            </a:r>
            <a:r>
              <a:rPr lang="en-US" sz="2200" dirty="0" err="1">
                <a:ea typeface="ＭＳ Ｐゴシック"/>
                <a:cs typeface="ＭＳ Ｐゴシック"/>
              </a:rPr>
              <a:t>Geschlechter</a:t>
            </a:r>
            <a:r>
              <a:rPr lang="en-US" sz="2200" dirty="0">
                <a:ea typeface="ＭＳ Ｐゴシック"/>
                <a:cs typeface="ＭＳ Ｐゴシック"/>
              </a:rPr>
              <a:t>, </a:t>
            </a:r>
            <a:r>
              <a:rPr lang="en-US" sz="2200" dirty="0" err="1">
                <a:ea typeface="ＭＳ Ｐゴシック"/>
                <a:cs typeface="ＭＳ Ｐゴシック"/>
              </a:rPr>
              <a:t>Gewalt</a:t>
            </a:r>
            <a:r>
              <a:rPr lang="en-US" sz="2200" dirty="0">
                <a:ea typeface="ＭＳ Ｐゴシック"/>
                <a:cs typeface="ＭＳ Ｐゴシック"/>
              </a:rPr>
              <a:t> </a:t>
            </a:r>
            <a:r>
              <a:rPr lang="en-US" sz="2200" dirty="0" err="1">
                <a:ea typeface="ＭＳ Ｐゴシック"/>
                <a:cs typeface="ＭＳ Ｐゴシック"/>
              </a:rPr>
              <a:t>gegen</a:t>
            </a:r>
            <a:r>
              <a:rPr lang="en-US" sz="2200" dirty="0">
                <a:ea typeface="ＭＳ Ｐゴシック"/>
                <a:cs typeface="ＭＳ Ｐゴシック"/>
              </a:rPr>
              <a:t> Frauen + </a:t>
            </a:r>
            <a:r>
              <a:rPr lang="en-US" sz="2200" dirty="0" err="1">
                <a:ea typeface="ＭＳ Ｐゴシック"/>
                <a:cs typeface="ＭＳ Ｐゴシック"/>
              </a:rPr>
              <a:t>Förderung</a:t>
            </a:r>
            <a:r>
              <a:rPr lang="en-US" sz="2200" dirty="0">
                <a:ea typeface="ＭＳ Ｐゴシック"/>
                <a:cs typeface="ＭＳ Ｐゴシック"/>
              </a:rPr>
              <a:t> der </a:t>
            </a:r>
            <a:r>
              <a:rPr lang="en-US" sz="2200" dirty="0" err="1">
                <a:ea typeface="ＭＳ Ｐゴシック"/>
                <a:cs typeface="ＭＳ Ｐゴシック"/>
              </a:rPr>
              <a:t>Regulierung</a:t>
            </a:r>
            <a:r>
              <a:rPr lang="en-US" sz="2200" dirty="0">
                <a:ea typeface="ＭＳ Ｐゴシック"/>
                <a:cs typeface="ＭＳ Ｐゴシック"/>
              </a:rPr>
              <a:t> der </a:t>
            </a:r>
            <a:r>
              <a:rPr lang="en-US" sz="2200" dirty="0" err="1">
                <a:ea typeface="ＭＳ Ｐゴシック"/>
                <a:cs typeface="ＭＳ Ｐゴシック"/>
              </a:rPr>
              <a:t>Medien</a:t>
            </a:r>
            <a:r>
              <a:rPr lang="en-US" sz="2200" dirty="0">
                <a:ea typeface="ＭＳ Ｐゴシック"/>
                <a:cs typeface="ＭＳ Ｐゴシック"/>
              </a:rPr>
              <a:t> (Istanbul-</a:t>
            </a:r>
            <a:r>
              <a:rPr lang="en-US" sz="2200" dirty="0" err="1">
                <a:ea typeface="ＭＳ Ｐゴシック"/>
                <a:cs typeface="ＭＳ Ｐゴシック"/>
              </a:rPr>
              <a:t>Konvention</a:t>
            </a:r>
            <a:r>
              <a:rPr lang="en-US" sz="2200" dirty="0">
                <a:ea typeface="ＭＳ Ｐゴシック"/>
                <a:cs typeface="ＭＳ Ｐゴシック"/>
              </a:rPr>
              <a:t>)
</a:t>
            </a:r>
            <a:r>
              <a:rPr lang="en-US" sz="2200" b="1" dirty="0" err="1">
                <a:solidFill>
                  <a:schemeClr val="accent5"/>
                </a:solidFill>
                <a:ea typeface="ＭＳ Ｐゴシック"/>
                <a:cs typeface="ＭＳ Ｐゴシック"/>
              </a:rPr>
              <a:t>Medien</a:t>
            </a:r>
            <a:r>
              <a:rPr lang="en-US" sz="2200" b="1" dirty="0">
                <a:solidFill>
                  <a:schemeClr val="accent5"/>
                </a:solidFill>
                <a:ea typeface="ＭＳ Ｐゴシック"/>
                <a:cs typeface="ＭＳ Ｐゴシック"/>
              </a:rPr>
              <a:t> </a:t>
            </a:r>
            <a:r>
              <a:rPr lang="en-US" sz="2200" b="1" dirty="0" err="1">
                <a:solidFill>
                  <a:schemeClr val="accent5"/>
                </a:solidFill>
                <a:ea typeface="ＭＳ Ｐゴシック"/>
                <a:cs typeface="ＭＳ Ｐゴシック"/>
              </a:rPr>
              <a:t>als</a:t>
            </a:r>
            <a:r>
              <a:rPr lang="en-US" sz="2200" b="1" dirty="0">
                <a:solidFill>
                  <a:schemeClr val="accent5"/>
                </a:solidFill>
                <a:ea typeface="ＭＳ Ｐゴシック"/>
                <a:cs typeface="ＭＳ Ｐゴシック"/>
              </a:rPr>
              <a:t> </a:t>
            </a:r>
            <a:r>
              <a:rPr lang="en-US" sz="2200" b="1" dirty="0" err="1">
                <a:solidFill>
                  <a:schemeClr val="accent5"/>
                </a:solidFill>
                <a:ea typeface="ＭＳ Ｐゴシック"/>
                <a:cs typeface="ＭＳ Ｐゴシック"/>
              </a:rPr>
              <a:t>Beruf</a:t>
            </a:r>
            <a:r>
              <a:rPr lang="en-US" sz="2200" dirty="0">
                <a:ea typeface="ＭＳ Ｐゴシック"/>
                <a:cs typeface="ＭＳ Ｐゴシック"/>
              </a:rPr>
              <a:t>: </a:t>
            </a:r>
            <a:r>
              <a:rPr lang="en-US" sz="2200" dirty="0" err="1">
                <a:ea typeface="ＭＳ Ｐゴシック"/>
                <a:cs typeface="ＭＳ Ｐゴシック"/>
              </a:rPr>
              <a:t>mehr</a:t>
            </a:r>
            <a:r>
              <a:rPr lang="en-US" sz="2200" dirty="0">
                <a:ea typeface="ＭＳ Ｐゴシック"/>
                <a:cs typeface="ＭＳ Ｐゴシック"/>
              </a:rPr>
              <a:t> Frauen, </a:t>
            </a:r>
            <a:r>
              <a:rPr lang="en-US" sz="2200" dirty="0" err="1">
                <a:ea typeface="ＭＳ Ｐゴシック"/>
                <a:cs typeface="ＭＳ Ｐゴシック"/>
              </a:rPr>
              <a:t>aber</a:t>
            </a:r>
            <a:r>
              <a:rPr lang="en-US" sz="2200" dirty="0">
                <a:ea typeface="ＭＳ Ｐゴシック"/>
                <a:cs typeface="ＭＳ Ｐゴシック"/>
              </a:rPr>
              <a:t> in </a:t>
            </a:r>
            <a:r>
              <a:rPr lang="en-US" sz="2200" dirty="0" err="1">
                <a:ea typeface="ＭＳ Ｐゴシック"/>
                <a:cs typeface="ＭＳ Ｐゴシック"/>
              </a:rPr>
              <a:t>Entscheidungsprozessen</a:t>
            </a:r>
            <a:r>
              <a:rPr lang="en-US" sz="2200" dirty="0">
                <a:ea typeface="ＭＳ Ｐゴシック"/>
                <a:cs typeface="ＭＳ Ｐゴシック"/>
              </a:rPr>
              <a:t> und </a:t>
            </a:r>
            <a:r>
              <a:rPr lang="en-US" sz="2200" dirty="0" err="1">
                <a:ea typeface="ＭＳ Ｐゴシック"/>
                <a:cs typeface="ＭＳ Ｐゴシック"/>
              </a:rPr>
              <a:t>Eigenverantwortung</a:t>
            </a:r>
            <a:r>
              <a:rPr lang="en-US" sz="2200" dirty="0">
                <a:ea typeface="ＭＳ Ｐゴシック"/>
                <a:cs typeface="ＭＳ Ｐゴシック"/>
              </a:rPr>
              <a:t> </a:t>
            </a:r>
            <a:r>
              <a:rPr lang="en-US" sz="2200" dirty="0" err="1">
                <a:ea typeface="ＭＳ Ｐゴシック"/>
                <a:cs typeface="ＭＳ Ｐゴシック"/>
              </a:rPr>
              <a:t>unterrepräsentiert</a:t>
            </a:r>
            <a:endParaRPr lang="en-US" sz="2200" b="1" dirty="0">
              <a:solidFill>
                <a:srgbClr val="004489"/>
              </a:solidFill>
              <a:ea typeface="ＭＳ Ｐゴシック"/>
              <a:cs typeface="ＭＳ Ｐゴシック"/>
            </a:endParaRPr>
          </a:p>
          <a:p>
            <a:pPr marL="0" indent="0">
              <a:buNone/>
              <a:defRPr/>
            </a:pPr>
            <a:endParaRPr lang="en-GB"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99592" y="526257"/>
            <a:ext cx="7632700" cy="576262"/>
          </a:xfrm>
        </p:spPr>
        <p:txBody>
          <a:bodyPr/>
          <a:lstStyle/>
          <a:p>
            <a:pPr algn="ctr">
              <a:defRPr/>
            </a:pPr>
            <a:r>
              <a:rPr lang="fr-FR" sz="2800" b="1" dirty="0" err="1">
                <a:solidFill>
                  <a:schemeClr val="accent5">
                    <a:lumMod val="75000"/>
                  </a:schemeClr>
                </a:solidFill>
                <a:latin typeface="+mn-lt"/>
              </a:rPr>
              <a:t>Gewährleistung</a:t>
            </a:r>
            <a:r>
              <a:rPr lang="fr-FR" sz="2800" b="1" dirty="0">
                <a:solidFill>
                  <a:schemeClr val="accent5">
                    <a:lumMod val="75000"/>
                  </a:schemeClr>
                </a:solidFill>
                <a:latin typeface="+mn-lt"/>
              </a:rPr>
              <a:t> des </a:t>
            </a:r>
            <a:r>
              <a:rPr lang="fr-FR" sz="2800" b="1" dirty="0" err="1">
                <a:solidFill>
                  <a:schemeClr val="accent5">
                    <a:lumMod val="75000"/>
                  </a:schemeClr>
                </a:solidFill>
                <a:latin typeface="+mn-lt"/>
              </a:rPr>
              <a:t>gleichberechtigten</a:t>
            </a:r>
            <a:r>
              <a:rPr lang="fr-FR" sz="2800" b="1" dirty="0">
                <a:solidFill>
                  <a:schemeClr val="accent5">
                    <a:lumMod val="75000"/>
                  </a:schemeClr>
                </a:solidFill>
                <a:latin typeface="+mn-lt"/>
              </a:rPr>
              <a:t> </a:t>
            </a:r>
            <a:r>
              <a:rPr lang="fr-FR" sz="2800" b="1" dirty="0" err="1">
                <a:solidFill>
                  <a:schemeClr val="accent5">
                    <a:lumMod val="75000"/>
                  </a:schemeClr>
                </a:solidFill>
                <a:latin typeface="+mn-lt"/>
              </a:rPr>
              <a:t>Zugangs</a:t>
            </a:r>
            <a:r>
              <a:rPr lang="fr-FR" sz="2800" b="1" dirty="0">
                <a:solidFill>
                  <a:schemeClr val="accent5">
                    <a:lumMod val="75000"/>
                  </a:schemeClr>
                </a:solidFill>
                <a:latin typeface="+mn-lt"/>
              </a:rPr>
              <a:t> von </a:t>
            </a:r>
            <a:r>
              <a:rPr lang="fr-FR" sz="2800" b="1" dirty="0" err="1">
                <a:solidFill>
                  <a:schemeClr val="accent5">
                    <a:lumMod val="75000"/>
                  </a:schemeClr>
                </a:solidFill>
                <a:latin typeface="+mn-lt"/>
              </a:rPr>
              <a:t>Frauen</a:t>
            </a:r>
            <a:r>
              <a:rPr lang="fr-FR" sz="2800" b="1" dirty="0">
                <a:solidFill>
                  <a:schemeClr val="accent5">
                    <a:lumMod val="75000"/>
                  </a:schemeClr>
                </a:solidFill>
                <a:latin typeface="+mn-lt"/>
              </a:rPr>
              <a:t> </a:t>
            </a:r>
            <a:r>
              <a:rPr lang="fr-FR" sz="2800" b="1" dirty="0" err="1">
                <a:solidFill>
                  <a:schemeClr val="accent5">
                    <a:lumMod val="75000"/>
                  </a:schemeClr>
                </a:solidFill>
                <a:latin typeface="+mn-lt"/>
              </a:rPr>
              <a:t>zur</a:t>
            </a:r>
            <a:r>
              <a:rPr lang="fr-FR" sz="2800" b="1" dirty="0">
                <a:solidFill>
                  <a:schemeClr val="accent5">
                    <a:lumMod val="75000"/>
                  </a:schemeClr>
                </a:solidFill>
                <a:latin typeface="+mn-lt"/>
              </a:rPr>
              <a:t> </a:t>
            </a:r>
            <a:r>
              <a:rPr lang="fr-FR" sz="2800" b="1" dirty="0" err="1">
                <a:solidFill>
                  <a:schemeClr val="accent5">
                    <a:lumMod val="75000"/>
                  </a:schemeClr>
                </a:solidFill>
                <a:latin typeface="+mn-lt"/>
              </a:rPr>
              <a:t>Justiz</a:t>
            </a:r>
            <a:r>
              <a:rPr lang="fr-FR" sz="2800" b="1" dirty="0">
                <a:solidFill>
                  <a:schemeClr val="accent5">
                    <a:lumMod val="75000"/>
                  </a:schemeClr>
                </a:solidFill>
              </a:rPr>
              <a:t>
</a:t>
            </a:r>
            <a:endParaRPr lang="en-US" sz="2800" b="1" dirty="0">
              <a:solidFill>
                <a:schemeClr val="accent5">
                  <a:lumMod val="75000"/>
                </a:schemeClr>
              </a:solidFill>
            </a:endParaRPr>
          </a:p>
        </p:txBody>
      </p:sp>
      <p:sp>
        <p:nvSpPr>
          <p:cNvPr id="3" name="Content Placeholder 2"/>
          <p:cNvSpPr>
            <a:spLocks noGrp="1"/>
          </p:cNvSpPr>
          <p:nvPr>
            <p:ph idx="1"/>
          </p:nvPr>
        </p:nvSpPr>
        <p:spPr bwMode="auto">
          <a:xfrm>
            <a:off x="539552" y="858837"/>
            <a:ext cx="7561262" cy="5184775"/>
          </a:xfrm>
        </p:spPr>
        <p:txBody>
          <a:bodyPr/>
          <a:lstStyle/>
          <a:p>
            <a:pPr marL="0" indent="0">
              <a:buNone/>
              <a:defRPr/>
            </a:pPr>
            <a:endParaRPr lang="en-GB" sz="2200" b="1" dirty="0">
              <a:solidFill>
                <a:schemeClr val="accent5"/>
              </a:solidFill>
              <a:ea typeface="Tahoma"/>
              <a:cs typeface="Tahoma"/>
            </a:endParaRPr>
          </a:p>
          <a:p>
            <a:pPr marL="0" indent="0">
              <a:buNone/>
              <a:defRPr/>
            </a:pPr>
            <a:r>
              <a:rPr lang="en-GB" sz="2200" b="1" dirty="0" err="1">
                <a:solidFill>
                  <a:schemeClr val="accent5"/>
                </a:solidFill>
                <a:ea typeface="Tahoma"/>
                <a:cs typeface="Tahoma"/>
              </a:rPr>
              <a:t>Hindernisse</a:t>
            </a:r>
            <a:r>
              <a:rPr lang="en-GB" sz="2200" dirty="0">
                <a:ea typeface="Tahoma"/>
                <a:cs typeface="Tahoma"/>
              </a:rPr>
              <a:t> für den </a:t>
            </a:r>
            <a:r>
              <a:rPr lang="en-GB" sz="2200" dirty="0" err="1">
                <a:ea typeface="Tahoma"/>
                <a:cs typeface="Tahoma"/>
              </a:rPr>
              <a:t>Zugang</a:t>
            </a:r>
            <a:r>
              <a:rPr lang="en-GB" sz="2200" dirty="0">
                <a:ea typeface="Tahoma"/>
                <a:cs typeface="Tahoma"/>
              </a:rPr>
              <a:t> von Frauen </a:t>
            </a:r>
            <a:r>
              <a:rPr lang="en-GB" sz="2200" dirty="0" err="1">
                <a:ea typeface="Tahoma"/>
                <a:cs typeface="Tahoma"/>
              </a:rPr>
              <a:t>zur</a:t>
            </a:r>
            <a:r>
              <a:rPr lang="en-GB" sz="2200" dirty="0">
                <a:ea typeface="Tahoma"/>
                <a:cs typeface="Tahoma"/>
              </a:rPr>
              <a:t> </a:t>
            </a:r>
            <a:r>
              <a:rPr lang="en-GB" sz="2200" dirty="0" err="1">
                <a:ea typeface="Tahoma"/>
                <a:cs typeface="Tahoma"/>
              </a:rPr>
              <a:t>Justiz</a:t>
            </a:r>
            <a:r>
              <a:rPr lang="en-GB" sz="2200" dirty="0">
                <a:ea typeface="Tahoma"/>
                <a:cs typeface="Tahoma"/>
              </a:rPr>
              <a:t>: </a:t>
            </a:r>
          </a:p>
          <a:p>
            <a:pPr marL="0" indent="0">
              <a:buNone/>
              <a:defRPr/>
            </a:pPr>
            <a:r>
              <a:rPr lang="en-GB" sz="2200" dirty="0">
                <a:ea typeface="Tahoma"/>
                <a:cs typeface="Tahoma"/>
              </a:rPr>
              <a:t>
</a:t>
            </a:r>
            <a:r>
              <a:rPr lang="en-GB" sz="2200" b="1" dirty="0" err="1">
                <a:solidFill>
                  <a:schemeClr val="accent5"/>
                </a:solidFill>
                <a:ea typeface="Tahoma"/>
                <a:cs typeface="Tahoma"/>
              </a:rPr>
              <a:t>Begrenzte</a:t>
            </a:r>
            <a:r>
              <a:rPr lang="en-GB" sz="2200" b="1" dirty="0">
                <a:solidFill>
                  <a:schemeClr val="accent5"/>
                </a:solidFill>
                <a:ea typeface="Tahoma"/>
                <a:cs typeface="Tahoma"/>
              </a:rPr>
              <a:t> </a:t>
            </a:r>
            <a:r>
              <a:rPr lang="en-GB" sz="2200" b="1" dirty="0" err="1">
                <a:solidFill>
                  <a:schemeClr val="accent5"/>
                </a:solidFill>
                <a:ea typeface="Tahoma"/>
                <a:cs typeface="Tahoma"/>
              </a:rPr>
              <a:t>Anwendung</a:t>
            </a:r>
            <a:r>
              <a:rPr lang="en-GB" sz="2200" b="1" dirty="0">
                <a:solidFill>
                  <a:schemeClr val="accent5"/>
                </a:solidFill>
                <a:ea typeface="Tahoma"/>
                <a:cs typeface="Tahoma"/>
              </a:rPr>
              <a:t> </a:t>
            </a:r>
            <a:r>
              <a:rPr lang="en-GB" sz="2200" b="1" dirty="0" err="1">
                <a:solidFill>
                  <a:schemeClr val="accent5"/>
                </a:solidFill>
                <a:ea typeface="Tahoma"/>
                <a:cs typeface="Tahoma"/>
              </a:rPr>
              <a:t>internationaler</a:t>
            </a:r>
            <a:r>
              <a:rPr lang="en-GB" sz="2200" b="1" dirty="0">
                <a:solidFill>
                  <a:schemeClr val="accent5"/>
                </a:solidFill>
                <a:ea typeface="Tahoma"/>
                <a:cs typeface="Tahoma"/>
              </a:rPr>
              <a:t> Standards </a:t>
            </a:r>
            <a:r>
              <a:rPr lang="en-GB" sz="2200" dirty="0">
                <a:ea typeface="Tahoma"/>
                <a:cs typeface="Tahoma"/>
              </a:rPr>
              <a:t>in </a:t>
            </a:r>
            <a:r>
              <a:rPr lang="en-GB" sz="2200" dirty="0" err="1">
                <a:ea typeface="Tahoma"/>
                <a:cs typeface="Tahoma"/>
              </a:rPr>
              <a:t>gerichtlichen</a:t>
            </a:r>
            <a:r>
              <a:rPr lang="en-GB" sz="2200" dirty="0">
                <a:ea typeface="Tahoma"/>
                <a:cs typeface="Tahoma"/>
              </a:rPr>
              <a:t> </a:t>
            </a:r>
            <a:r>
              <a:rPr lang="en-GB" sz="2200" dirty="0" err="1">
                <a:ea typeface="Tahoma"/>
                <a:cs typeface="Tahoma"/>
              </a:rPr>
              <a:t>Entscheidungen</a:t>
            </a:r>
            <a:r>
              <a:rPr lang="en-GB" sz="2200" dirty="0">
                <a:ea typeface="Tahoma"/>
                <a:cs typeface="Tahoma"/>
              </a:rPr>
              <a:t> 
</a:t>
            </a:r>
            <a:r>
              <a:rPr lang="en-GB" sz="2200" b="1" dirty="0" err="1">
                <a:solidFill>
                  <a:schemeClr val="accent5"/>
                </a:solidFill>
                <a:ea typeface="Tahoma"/>
                <a:cs typeface="Tahoma"/>
              </a:rPr>
              <a:t>Geringes</a:t>
            </a:r>
            <a:r>
              <a:rPr lang="en-GB" sz="2200" b="1" dirty="0">
                <a:solidFill>
                  <a:schemeClr val="accent5"/>
                </a:solidFill>
                <a:ea typeface="Tahoma"/>
                <a:cs typeface="Tahoma"/>
              </a:rPr>
              <a:t> </a:t>
            </a:r>
            <a:r>
              <a:rPr lang="en-GB" sz="2200" b="1" dirty="0" err="1">
                <a:solidFill>
                  <a:schemeClr val="accent5"/>
                </a:solidFill>
                <a:ea typeface="Tahoma"/>
                <a:cs typeface="Tahoma"/>
              </a:rPr>
              <a:t>Bewusstsein</a:t>
            </a:r>
            <a:r>
              <a:rPr lang="en-GB" sz="2200" b="1" dirty="0">
                <a:solidFill>
                  <a:schemeClr val="accent5"/>
                </a:solidFill>
                <a:ea typeface="Tahoma"/>
                <a:cs typeface="Tahoma"/>
              </a:rPr>
              <a:t> </a:t>
            </a:r>
            <a:r>
              <a:rPr lang="en-GB" sz="2200" dirty="0">
                <a:ea typeface="Tahoma"/>
                <a:cs typeface="Tahoma"/>
              </a:rPr>
              <a:t>und </a:t>
            </a:r>
            <a:r>
              <a:rPr lang="en-GB" sz="2200" b="1" dirty="0" err="1">
                <a:solidFill>
                  <a:schemeClr val="accent5"/>
                </a:solidFill>
                <a:ea typeface="Tahoma"/>
                <a:cs typeface="Tahoma"/>
              </a:rPr>
              <a:t>begrenzte</a:t>
            </a:r>
            <a:r>
              <a:rPr lang="en-GB" sz="2200" b="1" dirty="0">
                <a:solidFill>
                  <a:schemeClr val="accent5"/>
                </a:solidFill>
                <a:ea typeface="Tahoma"/>
                <a:cs typeface="Tahoma"/>
              </a:rPr>
              <a:t> </a:t>
            </a:r>
            <a:r>
              <a:rPr lang="en-GB" sz="2200" b="1" dirty="0" err="1">
                <a:solidFill>
                  <a:schemeClr val="accent5"/>
                </a:solidFill>
                <a:ea typeface="Tahoma"/>
                <a:cs typeface="Tahoma"/>
              </a:rPr>
              <a:t>Entschädigung</a:t>
            </a:r>
            <a:r>
              <a:rPr lang="en-GB" sz="2200" b="1" dirty="0">
                <a:solidFill>
                  <a:schemeClr val="accent5"/>
                </a:solidFill>
                <a:ea typeface="Tahoma"/>
                <a:cs typeface="Tahoma"/>
              </a:rPr>
              <a:t> </a:t>
            </a:r>
            <a:r>
              <a:rPr lang="en-GB" sz="2200" dirty="0" err="1">
                <a:ea typeface="Tahoma"/>
                <a:cs typeface="Tahoma"/>
              </a:rPr>
              <a:t>gegen</a:t>
            </a:r>
            <a:r>
              <a:rPr lang="en-GB" sz="2200" dirty="0">
                <a:ea typeface="Tahoma"/>
                <a:cs typeface="Tahoma"/>
              </a:rPr>
              <a:t> </a:t>
            </a:r>
            <a:r>
              <a:rPr lang="en-GB" sz="2200" dirty="0" err="1">
                <a:ea typeface="Tahoma"/>
                <a:cs typeface="Tahoma"/>
              </a:rPr>
              <a:t>Diskriminierung</a:t>
            </a:r>
            <a:r>
              <a:rPr lang="en-GB" sz="2200" dirty="0">
                <a:ea typeface="Tahoma"/>
                <a:cs typeface="Tahoma"/>
              </a:rPr>
              <a:t> von Frauen 
</a:t>
            </a:r>
            <a:r>
              <a:rPr lang="en-GB" sz="2200" b="1" dirty="0" err="1">
                <a:solidFill>
                  <a:schemeClr val="accent5"/>
                </a:solidFill>
                <a:ea typeface="Tahoma"/>
                <a:cs typeface="Tahoma"/>
              </a:rPr>
              <a:t>Gewalt</a:t>
            </a:r>
            <a:r>
              <a:rPr lang="en-GB" sz="2200" b="1" dirty="0">
                <a:solidFill>
                  <a:schemeClr val="accent5"/>
                </a:solidFill>
                <a:ea typeface="Tahoma"/>
                <a:cs typeface="Tahoma"/>
              </a:rPr>
              <a:t> </a:t>
            </a:r>
            <a:r>
              <a:rPr lang="en-GB" sz="2200" b="1" dirty="0" err="1">
                <a:solidFill>
                  <a:schemeClr val="accent5"/>
                </a:solidFill>
                <a:ea typeface="Tahoma"/>
                <a:cs typeface="Tahoma"/>
              </a:rPr>
              <a:t>gegen</a:t>
            </a:r>
            <a:r>
              <a:rPr lang="en-GB" sz="2200" b="1" dirty="0">
                <a:solidFill>
                  <a:schemeClr val="accent5"/>
                </a:solidFill>
                <a:ea typeface="Tahoma"/>
                <a:cs typeface="Tahoma"/>
              </a:rPr>
              <a:t> Frauen</a:t>
            </a:r>
            <a:r>
              <a:rPr lang="en-GB" sz="2200" dirty="0">
                <a:ea typeface="Tahoma"/>
                <a:cs typeface="Tahoma"/>
              </a:rPr>
              <a:t>: </a:t>
            </a:r>
            <a:r>
              <a:rPr lang="en-GB" sz="2200" dirty="0" err="1">
                <a:ea typeface="Tahoma"/>
                <a:cs typeface="Tahoma"/>
              </a:rPr>
              <a:t>Nicht</a:t>
            </a:r>
            <a:r>
              <a:rPr lang="en-GB" sz="2200" dirty="0">
                <a:ea typeface="Tahoma"/>
                <a:cs typeface="Tahoma"/>
              </a:rPr>
              <a:t> alle </a:t>
            </a:r>
            <a:r>
              <a:rPr lang="en-GB" sz="2200" dirty="0" err="1">
                <a:ea typeface="Tahoma"/>
                <a:cs typeface="Tahoma"/>
              </a:rPr>
              <a:t>Formen</a:t>
            </a:r>
            <a:r>
              <a:rPr lang="en-GB" sz="2200" dirty="0">
                <a:ea typeface="Tahoma"/>
                <a:cs typeface="Tahoma"/>
              </a:rPr>
              <a:t> </a:t>
            </a:r>
            <a:r>
              <a:rPr lang="en-GB" sz="2200" dirty="0" err="1">
                <a:ea typeface="Tahoma"/>
                <a:cs typeface="Tahoma"/>
              </a:rPr>
              <a:t>werden</a:t>
            </a:r>
            <a:r>
              <a:rPr lang="en-GB" sz="2200" dirty="0">
                <a:ea typeface="Tahoma"/>
                <a:cs typeface="Tahoma"/>
              </a:rPr>
              <a:t> </a:t>
            </a:r>
            <a:r>
              <a:rPr lang="en-GB" sz="2200" dirty="0" err="1">
                <a:ea typeface="Tahoma"/>
                <a:cs typeface="Tahoma"/>
              </a:rPr>
              <a:t>kriminalisiert</a:t>
            </a:r>
            <a:r>
              <a:rPr lang="en-GB" sz="2200" dirty="0">
                <a:ea typeface="Tahoma"/>
                <a:cs typeface="Tahoma"/>
              </a:rPr>
              <a:t>; </a:t>
            </a:r>
            <a:r>
              <a:rPr lang="en-GB" sz="2200" dirty="0" err="1">
                <a:ea typeface="Tahoma"/>
                <a:cs typeface="Tahoma"/>
              </a:rPr>
              <a:t>schwerwiegende</a:t>
            </a:r>
            <a:r>
              <a:rPr lang="en-GB" sz="2200" dirty="0">
                <a:ea typeface="Tahoma"/>
                <a:cs typeface="Tahoma"/>
              </a:rPr>
              <a:t> </a:t>
            </a:r>
            <a:r>
              <a:rPr lang="en-GB" sz="2200" dirty="0" err="1">
                <a:ea typeface="Tahoma"/>
                <a:cs typeface="Tahoma"/>
              </a:rPr>
              <a:t>Untererfassung</a:t>
            </a:r>
            <a:r>
              <a:rPr lang="en-GB" sz="2200" dirty="0">
                <a:ea typeface="Tahoma"/>
                <a:cs typeface="Tahoma"/>
              </a:rPr>
              <a:t> von </a:t>
            </a:r>
            <a:r>
              <a:rPr lang="en-GB" sz="2200" dirty="0" err="1">
                <a:ea typeface="Tahoma"/>
                <a:cs typeface="Tahoma"/>
              </a:rPr>
              <a:t>Gewaltverbrechen</a:t>
            </a:r>
            <a:r>
              <a:rPr lang="en-GB" sz="2200" dirty="0">
                <a:ea typeface="Tahoma"/>
                <a:cs typeface="Tahoma"/>
              </a:rPr>
              <a:t> </a:t>
            </a:r>
            <a:r>
              <a:rPr lang="en-GB" sz="2200" dirty="0" err="1">
                <a:ea typeface="Tahoma"/>
                <a:cs typeface="Tahoma"/>
              </a:rPr>
              <a:t>gegen</a:t>
            </a:r>
            <a:r>
              <a:rPr lang="en-GB" sz="2200" dirty="0">
                <a:ea typeface="Tahoma"/>
                <a:cs typeface="Tahoma"/>
              </a:rPr>
              <a:t> Frauen; 
</a:t>
            </a:r>
            <a:r>
              <a:rPr lang="en-GB" sz="2200" dirty="0" err="1">
                <a:ea typeface="Tahoma"/>
                <a:cs typeface="Tahoma"/>
              </a:rPr>
              <a:t>Geringe</a:t>
            </a:r>
            <a:r>
              <a:rPr lang="en-GB" sz="2200" dirty="0">
                <a:ea typeface="Tahoma"/>
                <a:cs typeface="Tahoma"/>
              </a:rPr>
              <a:t> </a:t>
            </a:r>
            <a:r>
              <a:rPr lang="en-GB" sz="2200" dirty="0" err="1">
                <a:ea typeface="Tahoma"/>
                <a:cs typeface="Tahoma"/>
              </a:rPr>
              <a:t>oder</a:t>
            </a:r>
            <a:r>
              <a:rPr lang="en-GB" sz="2200" dirty="0">
                <a:ea typeface="Tahoma"/>
                <a:cs typeface="Tahoma"/>
              </a:rPr>
              <a:t> </a:t>
            </a:r>
            <a:r>
              <a:rPr lang="en-GB" sz="2200" dirty="0" err="1">
                <a:ea typeface="Tahoma"/>
                <a:cs typeface="Tahoma"/>
              </a:rPr>
              <a:t>keine</a:t>
            </a:r>
            <a:r>
              <a:rPr lang="en-GB" sz="2200" dirty="0">
                <a:ea typeface="Tahoma"/>
                <a:cs typeface="Tahoma"/>
              </a:rPr>
              <a:t> </a:t>
            </a:r>
            <a:r>
              <a:rPr lang="en-GB" sz="2200" dirty="0" err="1">
                <a:ea typeface="Tahoma"/>
                <a:cs typeface="Tahoma"/>
              </a:rPr>
              <a:t>staatlichen</a:t>
            </a:r>
            <a:r>
              <a:rPr lang="en-GB" sz="2200" dirty="0">
                <a:ea typeface="Tahoma"/>
                <a:cs typeface="Tahoma"/>
              </a:rPr>
              <a:t> Mittel für </a:t>
            </a:r>
            <a:r>
              <a:rPr lang="en-GB" sz="2200" dirty="0" err="1">
                <a:ea typeface="Tahoma"/>
                <a:cs typeface="Tahoma"/>
              </a:rPr>
              <a:t>Unterstützungsleistungen</a:t>
            </a:r>
            <a:r>
              <a:rPr lang="en-GB" sz="2200" dirty="0">
                <a:ea typeface="Tahoma"/>
                <a:cs typeface="Tahoma"/>
              </a:rPr>
              <a:t> in </a:t>
            </a:r>
            <a:r>
              <a:rPr lang="en-GB" sz="2200" dirty="0" err="1">
                <a:ea typeface="Tahoma"/>
                <a:cs typeface="Tahoma"/>
              </a:rPr>
              <a:t>einigen</a:t>
            </a:r>
            <a:r>
              <a:rPr lang="en-GB" sz="2200" dirty="0">
                <a:ea typeface="Tahoma"/>
                <a:cs typeface="Tahoma"/>
              </a:rPr>
              <a:t> </a:t>
            </a:r>
            <a:r>
              <a:rPr lang="en-GB" sz="2200" dirty="0" err="1">
                <a:ea typeface="Tahoma"/>
                <a:cs typeface="Tahoma"/>
              </a:rPr>
              <a:t>Ländern</a:t>
            </a:r>
            <a:r>
              <a:rPr lang="en-GB" sz="2200" dirty="0">
                <a:ea typeface="Tahoma"/>
                <a:cs typeface="Tahoma"/>
              </a:rPr>
              <a:t> 
Europa: </a:t>
            </a:r>
            <a:r>
              <a:rPr lang="en-GB" sz="2200" dirty="0" err="1">
                <a:ea typeface="Tahoma"/>
                <a:cs typeface="Tahoma"/>
              </a:rPr>
              <a:t>Gleich</a:t>
            </a:r>
            <a:r>
              <a:rPr lang="en-GB" sz="2200" dirty="0">
                <a:ea typeface="Tahoma"/>
                <a:cs typeface="Tahoma"/>
              </a:rPr>
              <a:t> </a:t>
            </a:r>
            <a:r>
              <a:rPr lang="en-GB" sz="2200" dirty="0" err="1">
                <a:ea typeface="Tahoma"/>
                <a:cs typeface="Tahoma"/>
              </a:rPr>
              <a:t>viele</a:t>
            </a:r>
            <a:r>
              <a:rPr lang="en-GB" sz="2200" dirty="0">
                <a:ea typeface="Tahoma"/>
                <a:cs typeface="Tahoma"/>
              </a:rPr>
              <a:t> </a:t>
            </a:r>
            <a:r>
              <a:rPr lang="en-GB" sz="2200" dirty="0" err="1">
                <a:ea typeface="Tahoma"/>
                <a:cs typeface="Tahoma"/>
              </a:rPr>
              <a:t>weibliche</a:t>
            </a:r>
            <a:r>
              <a:rPr lang="en-GB" sz="2200" dirty="0">
                <a:ea typeface="Tahoma"/>
                <a:cs typeface="Tahoma"/>
              </a:rPr>
              <a:t> und </a:t>
            </a:r>
            <a:r>
              <a:rPr lang="en-GB" sz="2200" dirty="0" err="1">
                <a:ea typeface="Tahoma"/>
                <a:cs typeface="Tahoma"/>
              </a:rPr>
              <a:t>männliche</a:t>
            </a:r>
            <a:r>
              <a:rPr lang="en-GB" sz="2200" dirty="0">
                <a:ea typeface="Tahoma"/>
                <a:cs typeface="Tahoma"/>
              </a:rPr>
              <a:t> </a:t>
            </a:r>
            <a:r>
              <a:rPr lang="en-GB" sz="2200" dirty="0" err="1">
                <a:ea typeface="Tahoma"/>
                <a:cs typeface="Tahoma"/>
              </a:rPr>
              <a:t>Richter:innen</a:t>
            </a:r>
            <a:r>
              <a:rPr lang="en-GB" sz="2200" dirty="0">
                <a:ea typeface="Tahoma"/>
                <a:cs typeface="Tahoma"/>
              </a:rPr>
              <a:t>,</a:t>
            </a:r>
          </a:p>
          <a:p>
            <a:pPr marL="0" indent="0">
              <a:buNone/>
              <a:defRPr/>
            </a:pPr>
            <a:r>
              <a:rPr lang="en-GB" sz="2200" dirty="0" err="1">
                <a:ea typeface="Tahoma"/>
                <a:cs typeface="Tahoma"/>
              </a:rPr>
              <a:t>aber</a:t>
            </a:r>
            <a:r>
              <a:rPr lang="en-GB" sz="2200" dirty="0">
                <a:ea typeface="Tahoma"/>
                <a:cs typeface="Tahoma"/>
              </a:rPr>
              <a:t> </a:t>
            </a:r>
            <a:r>
              <a:rPr lang="en-GB" sz="2200" dirty="0" err="1">
                <a:ea typeface="Tahoma"/>
                <a:cs typeface="Tahoma"/>
              </a:rPr>
              <a:t>gläserne</a:t>
            </a:r>
            <a:r>
              <a:rPr lang="en-GB" sz="2200" dirty="0">
                <a:ea typeface="Tahoma"/>
                <a:cs typeface="Tahoma"/>
              </a:rPr>
              <a:t> </a:t>
            </a:r>
            <a:r>
              <a:rPr lang="en-GB" sz="2200" dirty="0" err="1">
                <a:ea typeface="Tahoma"/>
                <a:cs typeface="Tahoma"/>
              </a:rPr>
              <a:t>Decke</a:t>
            </a:r>
            <a:r>
              <a:rPr lang="en-GB" sz="2200" dirty="0">
                <a:ea typeface="Tahoma"/>
                <a:cs typeface="Tahoma"/>
              </a:rPr>
              <a:t> in der </a:t>
            </a:r>
            <a:r>
              <a:rPr lang="en-GB" sz="2200" dirty="0" err="1">
                <a:ea typeface="Tahoma"/>
                <a:cs typeface="Tahoma"/>
              </a:rPr>
              <a:t>Justiz</a:t>
            </a:r>
            <a:r>
              <a:rPr lang="en-GB" sz="2200" dirty="0">
                <a:ea typeface="Tahoma"/>
                <a:cs typeface="Tahoma"/>
              </a:rPr>
              <a:t>
</a:t>
            </a:r>
            <a:endParaRPr lang="en-US" sz="2200" dirty="0">
              <a:ea typeface="Tahoma"/>
              <a:cs typeface="Tahoma"/>
            </a:endParaRPr>
          </a:p>
          <a:p>
            <a:pPr>
              <a:spcBef>
                <a:spcPts val="0"/>
              </a:spcBef>
              <a:buFont typeface="Wingdings"/>
              <a:buChar char="ü"/>
              <a:defRPr/>
            </a:pPr>
            <a:endParaRPr lang="en-US" b="1" dirty="0">
              <a:solidFill>
                <a:srgbClr val="004489"/>
              </a:solidFill>
              <a:latin typeface="Tahoma"/>
              <a:ea typeface="Tahoma"/>
              <a:cs typeface="Tahoma"/>
            </a:endParaRPr>
          </a:p>
          <a:p>
            <a:pPr>
              <a:spcBef>
                <a:spcPts val="0"/>
              </a:spcBef>
              <a:buFont typeface="Wingdings"/>
              <a:buChar char="§"/>
              <a:defRPr/>
            </a:pPr>
            <a:endParaRPr lang="en-GB" dirty="0">
              <a:latin typeface="Tahoma"/>
              <a:ea typeface="Tahoma"/>
              <a:cs typeface="Tahoma"/>
            </a:endParaRPr>
          </a:p>
          <a:p>
            <a:pPr marL="0" indent="0">
              <a:buFontTx/>
              <a:buNone/>
              <a:defRPr/>
            </a:pPr>
            <a:endParaRPr lang="en-GB"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15975" y="313532"/>
            <a:ext cx="7632700" cy="576262"/>
          </a:xfrm>
        </p:spPr>
        <p:txBody>
          <a:bodyPr/>
          <a:lstStyle/>
          <a:p>
            <a:pPr algn="ctr">
              <a:defRPr/>
            </a:pPr>
            <a:r>
              <a:rPr lang="fr-FR" sz="2800" b="1" dirty="0" err="1">
                <a:solidFill>
                  <a:schemeClr val="accent5">
                    <a:lumMod val="75000"/>
                  </a:schemeClr>
                </a:solidFill>
                <a:latin typeface="+mn-lt"/>
              </a:rPr>
              <a:t>Gewährleistung</a:t>
            </a:r>
            <a:r>
              <a:rPr lang="fr-FR" sz="2800" b="1" dirty="0">
                <a:solidFill>
                  <a:schemeClr val="accent5">
                    <a:lumMod val="75000"/>
                  </a:schemeClr>
                </a:solidFill>
                <a:latin typeface="+mn-lt"/>
              </a:rPr>
              <a:t> des </a:t>
            </a:r>
            <a:r>
              <a:rPr lang="fr-FR" sz="2800" b="1" dirty="0" err="1">
                <a:solidFill>
                  <a:schemeClr val="accent5">
                    <a:lumMod val="75000"/>
                  </a:schemeClr>
                </a:solidFill>
                <a:latin typeface="+mn-lt"/>
              </a:rPr>
              <a:t>gleichberechtigten</a:t>
            </a:r>
            <a:r>
              <a:rPr lang="fr-FR" sz="2800" b="1" dirty="0">
                <a:solidFill>
                  <a:schemeClr val="accent5">
                    <a:lumMod val="75000"/>
                  </a:schemeClr>
                </a:solidFill>
                <a:latin typeface="+mn-lt"/>
              </a:rPr>
              <a:t> </a:t>
            </a:r>
            <a:r>
              <a:rPr lang="fr-FR" sz="2800" b="1" dirty="0" err="1">
                <a:solidFill>
                  <a:schemeClr val="accent5">
                    <a:lumMod val="75000"/>
                  </a:schemeClr>
                </a:solidFill>
                <a:latin typeface="+mn-lt"/>
              </a:rPr>
              <a:t>Zugangs</a:t>
            </a:r>
            <a:r>
              <a:rPr lang="fr-FR" sz="2800" b="1" dirty="0">
                <a:solidFill>
                  <a:schemeClr val="accent5">
                    <a:lumMod val="75000"/>
                  </a:schemeClr>
                </a:solidFill>
                <a:latin typeface="+mn-lt"/>
              </a:rPr>
              <a:t> von </a:t>
            </a:r>
            <a:r>
              <a:rPr lang="fr-FR" sz="2800" b="1" dirty="0" err="1">
                <a:solidFill>
                  <a:schemeClr val="accent5">
                    <a:lumMod val="75000"/>
                  </a:schemeClr>
                </a:solidFill>
                <a:latin typeface="+mn-lt"/>
              </a:rPr>
              <a:t>Frauen</a:t>
            </a:r>
            <a:r>
              <a:rPr lang="fr-FR" sz="2800" b="1" dirty="0">
                <a:solidFill>
                  <a:schemeClr val="accent5">
                    <a:lumMod val="75000"/>
                  </a:schemeClr>
                </a:solidFill>
                <a:latin typeface="+mn-lt"/>
              </a:rPr>
              <a:t> </a:t>
            </a:r>
            <a:r>
              <a:rPr lang="fr-FR" sz="2800" b="1" dirty="0" err="1">
                <a:solidFill>
                  <a:schemeClr val="accent5">
                    <a:lumMod val="75000"/>
                  </a:schemeClr>
                </a:solidFill>
                <a:latin typeface="+mn-lt"/>
              </a:rPr>
              <a:t>zur</a:t>
            </a:r>
            <a:r>
              <a:rPr lang="fr-FR" sz="2800" b="1" dirty="0">
                <a:solidFill>
                  <a:schemeClr val="accent5">
                    <a:lumMod val="75000"/>
                  </a:schemeClr>
                </a:solidFill>
                <a:latin typeface="+mn-lt"/>
              </a:rPr>
              <a:t> </a:t>
            </a:r>
            <a:r>
              <a:rPr lang="fr-FR" sz="2800" b="1" dirty="0" err="1">
                <a:solidFill>
                  <a:schemeClr val="accent5">
                    <a:lumMod val="75000"/>
                  </a:schemeClr>
                </a:solidFill>
                <a:latin typeface="+mn-lt"/>
              </a:rPr>
              <a:t>Justiz</a:t>
            </a:r>
            <a:r>
              <a:rPr lang="fr-FR" sz="2800" b="1" dirty="0">
                <a:solidFill>
                  <a:srgbClr val="004489"/>
                </a:solidFill>
              </a:rPr>
              <a:t>
</a:t>
            </a:r>
            <a:endParaRPr lang="en-US" sz="2800" b="1" dirty="0">
              <a:solidFill>
                <a:srgbClr val="004489"/>
              </a:solidFill>
            </a:endParaRPr>
          </a:p>
        </p:txBody>
      </p:sp>
      <p:sp>
        <p:nvSpPr>
          <p:cNvPr id="3" name="Content Placeholder 2"/>
          <p:cNvSpPr>
            <a:spLocks noGrp="1"/>
          </p:cNvSpPr>
          <p:nvPr>
            <p:ph idx="1"/>
          </p:nvPr>
        </p:nvSpPr>
        <p:spPr bwMode="auto">
          <a:xfrm>
            <a:off x="719931" y="889794"/>
            <a:ext cx="7704137" cy="5184775"/>
          </a:xfrm>
        </p:spPr>
        <p:txBody>
          <a:bodyPr/>
          <a:lstStyle/>
          <a:p>
            <a:pPr marL="0" indent="0">
              <a:buFontTx/>
              <a:buNone/>
              <a:defRPr/>
            </a:pPr>
            <a:r>
              <a:rPr lang="en-GB" sz="2500" dirty="0" err="1"/>
              <a:t>Wichtiges</a:t>
            </a:r>
            <a:r>
              <a:rPr lang="en-GB" sz="2500" dirty="0"/>
              <a:t> </a:t>
            </a:r>
            <a:r>
              <a:rPr lang="en-GB" sz="2500" dirty="0" err="1"/>
              <a:t>Hindernis</a:t>
            </a:r>
            <a:r>
              <a:rPr lang="en-GB" sz="2500" dirty="0"/>
              <a:t>: </a:t>
            </a:r>
            <a:r>
              <a:rPr lang="en-GB" sz="2500" b="1" dirty="0" err="1">
                <a:solidFill>
                  <a:srgbClr val="004489"/>
                </a:solidFill>
              </a:rPr>
              <a:t>Juristische</a:t>
            </a:r>
            <a:r>
              <a:rPr lang="en-GB" sz="2500" b="1" dirty="0">
                <a:solidFill>
                  <a:srgbClr val="004489"/>
                </a:solidFill>
              </a:rPr>
              <a:t> </a:t>
            </a:r>
            <a:r>
              <a:rPr lang="en-GB" sz="2500" b="1" dirty="0" err="1">
                <a:solidFill>
                  <a:srgbClr val="004489"/>
                </a:solidFill>
              </a:rPr>
              <a:t>Stereotypisierung</a:t>
            </a:r>
            <a:r>
              <a:rPr lang="en-GB" sz="2500" dirty="0"/>
              <a:t>:</a:t>
            </a:r>
            <a:endParaRPr sz="2500" dirty="0"/>
          </a:p>
          <a:p>
            <a:pPr marL="0" indent="0">
              <a:buFontTx/>
              <a:buNone/>
              <a:defRPr/>
            </a:pPr>
            <a:r>
              <a:rPr lang="en-GB" sz="2500" i="1" dirty="0"/>
              <a:t>"Die Praxis, </a:t>
            </a:r>
            <a:r>
              <a:rPr lang="en-GB" sz="2500" i="1" dirty="0" err="1"/>
              <a:t>eine</a:t>
            </a:r>
            <a:r>
              <a:rPr lang="en-GB" sz="2500" i="1" dirty="0"/>
              <a:t> stereotype </a:t>
            </a:r>
            <a:r>
              <a:rPr lang="en-GB" sz="2500" i="1" dirty="0" err="1"/>
              <a:t>Meinung</a:t>
            </a:r>
            <a:r>
              <a:rPr lang="en-GB" sz="2500" i="1" dirty="0"/>
              <a:t> auf </a:t>
            </a:r>
            <a:r>
              <a:rPr lang="en-GB" sz="2500" i="1" dirty="0" err="1"/>
              <a:t>ein</a:t>
            </a:r>
            <a:r>
              <a:rPr lang="en-GB" sz="2500" i="1" dirty="0"/>
              <a:t> </a:t>
            </a:r>
            <a:r>
              <a:rPr lang="en-GB" sz="2500" i="1" dirty="0" err="1"/>
              <a:t>einzelnes</a:t>
            </a:r>
            <a:r>
              <a:rPr lang="en-GB" sz="2500" i="1" dirty="0"/>
              <a:t> </a:t>
            </a:r>
            <a:r>
              <a:rPr lang="en-GB" sz="2500" i="1" dirty="0" err="1"/>
              <a:t>Mitglied</a:t>
            </a:r>
            <a:r>
              <a:rPr lang="en-GB" sz="2500" i="1" dirty="0"/>
              <a:t> der </a:t>
            </a:r>
            <a:r>
              <a:rPr lang="en-GB" sz="2500" i="1" dirty="0" err="1"/>
              <a:t>Subjektgruppe</a:t>
            </a:r>
            <a:r>
              <a:rPr lang="en-GB" sz="2500" i="1" dirty="0"/>
              <a:t> </a:t>
            </a:r>
            <a:r>
              <a:rPr lang="en-GB" sz="2500" i="1" dirty="0" err="1"/>
              <a:t>anzuwenden</a:t>
            </a:r>
            <a:r>
              <a:rPr lang="en-GB" sz="2500" i="1" dirty="0"/>
              <a:t>”</a:t>
            </a:r>
          </a:p>
          <a:p>
            <a:pPr marL="0" indent="0">
              <a:buFontTx/>
              <a:buNone/>
              <a:defRPr/>
            </a:pPr>
            <a:endParaRPr lang="en-US" sz="800" dirty="0">
              <a:cs typeface="Calibri"/>
            </a:endParaRPr>
          </a:p>
          <a:p>
            <a:pPr marL="0" indent="0" algn="ctr">
              <a:buFontTx/>
              <a:buNone/>
              <a:defRPr/>
            </a:pPr>
            <a:r>
              <a:rPr lang="en-US" sz="2600" b="1" dirty="0" err="1">
                <a:solidFill>
                  <a:schemeClr val="accent5"/>
                </a:solidFill>
                <a:cs typeface="Calibri"/>
              </a:rPr>
              <a:t>Stereotyp</a:t>
            </a:r>
            <a:r>
              <a:rPr lang="en-US" sz="2600" dirty="0">
                <a:cs typeface="Calibri"/>
              </a:rPr>
              <a:t>: </a:t>
            </a:r>
            <a:r>
              <a:rPr lang="en-US" sz="2600" dirty="0" err="1">
                <a:cs typeface="Calibri"/>
              </a:rPr>
              <a:t>Verallgemeinerter</a:t>
            </a:r>
            <a:r>
              <a:rPr lang="en-US" sz="2600" dirty="0">
                <a:cs typeface="Calibri"/>
              </a:rPr>
              <a:t> </a:t>
            </a:r>
            <a:r>
              <a:rPr lang="en-US" sz="2600" dirty="0" err="1">
                <a:cs typeface="Calibri"/>
              </a:rPr>
              <a:t>Glaube</a:t>
            </a:r>
            <a:r>
              <a:rPr lang="en-US" sz="2600" dirty="0">
                <a:cs typeface="Calibri"/>
              </a:rPr>
              <a:t> </a:t>
            </a:r>
            <a:r>
              <a:rPr lang="en-US" sz="2600" dirty="0" err="1">
                <a:cs typeface="Calibri"/>
              </a:rPr>
              <a:t>oder</a:t>
            </a:r>
            <a:r>
              <a:rPr lang="en-US" sz="2600" dirty="0">
                <a:cs typeface="Calibri"/>
              </a:rPr>
              <a:t> </a:t>
            </a:r>
            <a:r>
              <a:rPr lang="en-US" sz="2600" dirty="0" err="1">
                <a:cs typeface="Calibri"/>
              </a:rPr>
              <a:t>Vorurteil</a:t>
            </a:r>
            <a:r>
              <a:rPr lang="en-US" sz="2600" dirty="0">
                <a:cs typeface="Calibri"/>
              </a:rPr>
              <a:t> </a:t>
            </a:r>
            <a:r>
              <a:rPr lang="en-US" sz="2600" dirty="0" err="1">
                <a:cs typeface="Calibri"/>
              </a:rPr>
              <a:t>über</a:t>
            </a:r>
            <a:r>
              <a:rPr lang="en-US" sz="2600" dirty="0">
                <a:cs typeface="Calibri"/>
              </a:rPr>
              <a:t> das </a:t>
            </a:r>
            <a:r>
              <a:rPr lang="en-US" sz="2600" dirty="0" err="1">
                <a:cs typeface="Calibri"/>
              </a:rPr>
              <a:t>biologische</a:t>
            </a:r>
            <a:r>
              <a:rPr lang="en-US" sz="2600" dirty="0">
                <a:cs typeface="Calibri"/>
              </a:rPr>
              <a:t> </a:t>
            </a:r>
            <a:r>
              <a:rPr lang="en-US" sz="2600" dirty="0" err="1">
                <a:cs typeface="Calibri"/>
              </a:rPr>
              <a:t>oder</a:t>
            </a:r>
            <a:r>
              <a:rPr lang="en-US" sz="2600" dirty="0">
                <a:cs typeface="Calibri"/>
              </a:rPr>
              <a:t> </a:t>
            </a:r>
            <a:r>
              <a:rPr lang="en-US" sz="2600" dirty="0" err="1">
                <a:cs typeface="Calibri"/>
              </a:rPr>
              <a:t>soziale</a:t>
            </a:r>
            <a:r>
              <a:rPr lang="en-US" sz="2600" dirty="0">
                <a:cs typeface="Calibri"/>
              </a:rPr>
              <a:t> </a:t>
            </a:r>
            <a:r>
              <a:rPr lang="en-US" sz="2600" dirty="0" err="1">
                <a:cs typeface="Calibri"/>
              </a:rPr>
              <a:t>Geschlecht</a:t>
            </a:r>
            <a:endParaRPr lang="en-US" sz="2600" dirty="0">
              <a:cs typeface="Calibri"/>
            </a:endParaRPr>
          </a:p>
          <a:p>
            <a:pPr marL="0" indent="0" algn="ctr">
              <a:buFontTx/>
              <a:buNone/>
              <a:defRPr/>
            </a:pPr>
            <a:r>
              <a:rPr lang="en-US" sz="2600" dirty="0">
                <a:cs typeface="Calibri"/>
              </a:rPr>
              <a:t>
</a:t>
            </a:r>
            <a:r>
              <a:rPr lang="en-US" sz="2600" b="1" dirty="0" err="1">
                <a:solidFill>
                  <a:schemeClr val="accent5"/>
                </a:solidFill>
                <a:cs typeface="Calibri"/>
              </a:rPr>
              <a:t>Annahmen</a:t>
            </a:r>
            <a:r>
              <a:rPr lang="en-US" sz="2600" dirty="0">
                <a:cs typeface="Calibri"/>
              </a:rPr>
              <a:t> </a:t>
            </a:r>
            <a:r>
              <a:rPr lang="en-US" sz="2600" dirty="0" err="1">
                <a:cs typeface="Calibri"/>
              </a:rPr>
              <a:t>über</a:t>
            </a:r>
            <a:r>
              <a:rPr lang="en-US" sz="2600" dirty="0">
                <a:cs typeface="Calibri"/>
              </a:rPr>
              <a:t> die Attribute, </a:t>
            </a:r>
            <a:r>
              <a:rPr lang="en-US" sz="2600" dirty="0" err="1">
                <a:cs typeface="Calibri"/>
              </a:rPr>
              <a:t>Eigenschaften</a:t>
            </a:r>
            <a:r>
              <a:rPr lang="en-US" sz="2600" dirty="0">
                <a:cs typeface="Calibri"/>
              </a:rPr>
              <a:t> und Rollen von Frauen und </a:t>
            </a:r>
            <a:r>
              <a:rPr lang="en-US" sz="2600" dirty="0" err="1">
                <a:cs typeface="Calibri"/>
              </a:rPr>
              <a:t>Männern</a:t>
            </a:r>
            <a:r>
              <a:rPr lang="en-US" sz="2600" dirty="0">
                <a:cs typeface="Calibri"/>
              </a:rPr>
              <a:t> </a:t>
            </a:r>
            <a:r>
              <a:rPr lang="en-US" sz="2600" dirty="0" err="1">
                <a:cs typeface="Calibri"/>
              </a:rPr>
              <a:t>als</a:t>
            </a:r>
            <a:r>
              <a:rPr lang="en-US" sz="2600" dirty="0">
                <a:cs typeface="Calibri"/>
              </a:rPr>
              <a:t> Gruppe
</a:t>
            </a:r>
            <a:endParaRPr lang="en-US" sz="1400" dirty="0">
              <a:cs typeface="Calibri"/>
            </a:endParaRPr>
          </a:p>
          <a:p>
            <a:pPr marL="0" indent="0" algn="ctr">
              <a:buFontTx/>
              <a:buNone/>
              <a:defRPr/>
            </a:pPr>
            <a:r>
              <a:rPr lang="en-US" sz="2600" b="1" dirty="0" err="1">
                <a:solidFill>
                  <a:schemeClr val="accent5"/>
                </a:solidFill>
                <a:cs typeface="Calibri"/>
              </a:rPr>
              <a:t>Rückschlüsse</a:t>
            </a:r>
            <a:r>
              <a:rPr lang="en-US" sz="2600" b="1" dirty="0">
                <a:solidFill>
                  <a:schemeClr val="accent5"/>
                </a:solidFill>
                <a:cs typeface="Calibri"/>
              </a:rPr>
              <a:t> </a:t>
            </a:r>
            <a:r>
              <a:rPr lang="en-US" sz="2600" dirty="0">
                <a:cs typeface="Calibri"/>
              </a:rPr>
              <a:t>auf </a:t>
            </a:r>
            <a:r>
              <a:rPr lang="en-US" sz="2600" dirty="0" err="1">
                <a:cs typeface="Calibri"/>
              </a:rPr>
              <a:t>einzelne</a:t>
            </a:r>
            <a:r>
              <a:rPr lang="en-US" sz="2600" dirty="0">
                <a:cs typeface="Calibri"/>
              </a:rPr>
              <a:t> Frauen und </a:t>
            </a:r>
            <a:r>
              <a:rPr lang="en-US" sz="2600" dirty="0" err="1">
                <a:cs typeface="Calibri"/>
              </a:rPr>
              <a:t>Männer</a:t>
            </a:r>
            <a:r>
              <a:rPr lang="en-US" sz="2600" b="1" dirty="0">
                <a:solidFill>
                  <a:schemeClr val="accent5"/>
                </a:solidFill>
                <a:cs typeface="Calibri"/>
              </a:rPr>
              <a:t>
</a:t>
            </a:r>
            <a:endParaRPr lang="en-GB" b="1" dirty="0">
              <a:solidFill>
                <a:schemeClr val="accent5"/>
              </a:solidFill>
            </a:endParaRPr>
          </a:p>
        </p:txBody>
      </p:sp>
      <p:sp>
        <p:nvSpPr>
          <p:cNvPr id="4" name="Down Arrow 3"/>
          <p:cNvSpPr/>
          <p:nvPr/>
        </p:nvSpPr>
        <p:spPr bwMode="auto">
          <a:xfrm>
            <a:off x="4502951" y="3365142"/>
            <a:ext cx="250825" cy="296862"/>
          </a:xfrm>
          <a:prstGeom prst="downArrow">
            <a:avLst>
              <a:gd name="adj1" fmla="val 50000"/>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Down Arrow 5"/>
          <p:cNvSpPr/>
          <p:nvPr/>
        </p:nvSpPr>
        <p:spPr bwMode="auto">
          <a:xfrm>
            <a:off x="4520858" y="4720649"/>
            <a:ext cx="250825" cy="295274"/>
          </a:xfrm>
          <a:prstGeom prst="downArrow">
            <a:avLst>
              <a:gd name="adj1" fmla="val 50000"/>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5"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7"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27088" y="332557"/>
            <a:ext cx="7632700" cy="576262"/>
          </a:xfrm>
        </p:spPr>
        <p:txBody>
          <a:bodyPr/>
          <a:lstStyle/>
          <a:p>
            <a:pPr algn="ctr">
              <a:defRPr/>
            </a:pPr>
            <a:r>
              <a:rPr lang="fr-FR" sz="3000" b="1" dirty="0" err="1">
                <a:solidFill>
                  <a:schemeClr val="accent5">
                    <a:lumMod val="75000"/>
                  </a:schemeClr>
                </a:solidFill>
                <a:latin typeface="+mn-lt"/>
              </a:rPr>
              <a:t>Gewährleistung</a:t>
            </a:r>
            <a:r>
              <a:rPr lang="fr-FR" sz="3000" b="1" dirty="0">
                <a:solidFill>
                  <a:schemeClr val="accent5">
                    <a:lumMod val="75000"/>
                  </a:schemeClr>
                </a:solidFill>
                <a:latin typeface="+mn-lt"/>
              </a:rPr>
              <a:t> des </a:t>
            </a:r>
            <a:r>
              <a:rPr lang="fr-FR" sz="3000" b="1" dirty="0" err="1">
                <a:solidFill>
                  <a:schemeClr val="accent5">
                    <a:lumMod val="75000"/>
                  </a:schemeClr>
                </a:solidFill>
                <a:latin typeface="+mn-lt"/>
              </a:rPr>
              <a:t>gleichberechtigten</a:t>
            </a:r>
            <a:r>
              <a:rPr lang="fr-FR" sz="3000" b="1" dirty="0">
                <a:solidFill>
                  <a:schemeClr val="accent5">
                    <a:lumMod val="75000"/>
                  </a:schemeClr>
                </a:solidFill>
                <a:latin typeface="+mn-lt"/>
              </a:rPr>
              <a:t> </a:t>
            </a:r>
            <a:r>
              <a:rPr lang="fr-FR" sz="3000" b="1" dirty="0" err="1">
                <a:solidFill>
                  <a:schemeClr val="accent5">
                    <a:lumMod val="75000"/>
                  </a:schemeClr>
                </a:solidFill>
                <a:latin typeface="+mn-lt"/>
              </a:rPr>
              <a:t>Zugangs</a:t>
            </a:r>
            <a:r>
              <a:rPr lang="fr-FR" sz="3000" b="1" dirty="0">
                <a:solidFill>
                  <a:schemeClr val="accent5">
                    <a:lumMod val="75000"/>
                  </a:schemeClr>
                </a:solidFill>
                <a:latin typeface="+mn-lt"/>
              </a:rPr>
              <a:t> von </a:t>
            </a:r>
            <a:r>
              <a:rPr lang="fr-FR" sz="3000" b="1" dirty="0" err="1">
                <a:solidFill>
                  <a:schemeClr val="accent5">
                    <a:lumMod val="75000"/>
                  </a:schemeClr>
                </a:solidFill>
                <a:latin typeface="+mn-lt"/>
              </a:rPr>
              <a:t>Frauen</a:t>
            </a:r>
            <a:r>
              <a:rPr lang="fr-FR" sz="3000" b="1" dirty="0">
                <a:solidFill>
                  <a:schemeClr val="accent5">
                    <a:lumMod val="75000"/>
                  </a:schemeClr>
                </a:solidFill>
                <a:latin typeface="+mn-lt"/>
              </a:rPr>
              <a:t> </a:t>
            </a:r>
            <a:r>
              <a:rPr lang="fr-FR" sz="3000" b="1" dirty="0" err="1">
                <a:solidFill>
                  <a:schemeClr val="accent5">
                    <a:lumMod val="75000"/>
                  </a:schemeClr>
                </a:solidFill>
                <a:latin typeface="+mn-lt"/>
              </a:rPr>
              <a:t>zur</a:t>
            </a:r>
            <a:r>
              <a:rPr lang="fr-FR" sz="3000" b="1" dirty="0">
                <a:solidFill>
                  <a:schemeClr val="accent5">
                    <a:lumMod val="75000"/>
                  </a:schemeClr>
                </a:solidFill>
                <a:latin typeface="+mn-lt"/>
              </a:rPr>
              <a:t> </a:t>
            </a:r>
            <a:r>
              <a:rPr lang="fr-FR" sz="3000" b="1" dirty="0" err="1">
                <a:solidFill>
                  <a:schemeClr val="accent5">
                    <a:lumMod val="75000"/>
                  </a:schemeClr>
                </a:solidFill>
                <a:latin typeface="+mn-lt"/>
              </a:rPr>
              <a:t>Justiz</a:t>
            </a:r>
            <a:r>
              <a:rPr lang="fr-FR" sz="3000" b="1" dirty="0">
                <a:solidFill>
                  <a:srgbClr val="004489"/>
                </a:solidFill>
              </a:rPr>
              <a:t>
</a:t>
            </a:r>
            <a:endParaRPr lang="en-US" sz="2800" b="1" dirty="0">
              <a:solidFill>
                <a:srgbClr val="004489"/>
              </a:solidFill>
            </a:endParaRPr>
          </a:p>
        </p:txBody>
      </p:sp>
      <p:grpSp>
        <p:nvGrpSpPr>
          <p:cNvPr id="9" name="Content Placeholder 8"/>
          <p:cNvGrpSpPr>
            <a:grpSpLocks noGrp="1"/>
          </p:cNvGrpSpPr>
          <p:nvPr/>
        </p:nvGrpSpPr>
        <p:grpSpPr bwMode="auto">
          <a:xfrm>
            <a:off x="862807" y="908819"/>
            <a:ext cx="7561262" cy="4429149"/>
            <a:chOff x="0" y="0"/>
            <a:chExt cx="0" cy="0"/>
          </a:xfrm>
        </p:grpSpPr>
        <p:sp>
          <p:nvSpPr>
            <p:cNvPr id="5" name="Rechteck 4"/>
            <p:cNvSpPr/>
            <p:nvPr/>
          </p:nvSpPr>
          <p:spPr bwMode="auto">
            <a:xfrm>
              <a:off x="0" y="2748371"/>
              <a:ext cx="7561262" cy="1679596"/>
            </a:xfrm>
            <a:prstGeom prst="rect">
              <a:avLst/>
            </a:prstGeom>
            <a:solidFill>
              <a:schemeClr val="accent6">
                <a:lumMod val="60000"/>
                <a:lumOff val="40000"/>
              </a:schemeClr>
            </a:solidFill>
            <a:ln w="12700" cap="flat" cmpd="sng" algn="ctr">
              <a:solidFill>
                <a:schemeClr val="accent6">
                  <a:lumMod val="60000"/>
                  <a:lumOff val="40000"/>
                </a:schemeClr>
              </a:solidFill>
              <a:prstDash val="solid"/>
              <a:miter lim="800000"/>
            </a:ln>
            <a:effectLst/>
          </p:spPr>
          <p:style>
            <a:lnRef idx="2">
              <a:srgbClr val="000000"/>
            </a:lnRef>
            <a:fillRef idx="1">
              <a:srgbClr val="000000"/>
            </a:fillRef>
            <a:effectRef idx="0">
              <a:srgbClr val="000000"/>
            </a:effectRef>
            <a:fontRef idx="minor">
              <a:schemeClr val="lt1"/>
            </a:fontRef>
          </p:style>
          <p:txBody>
            <a:bodyPr spcFirstLastPara="0" vert="horz" wrap="square" lIns="135128" tIns="135128" rIns="135128" bIns="135128" numCol="1" spcCol="1270" anchor="ctr" anchorCtr="0">
              <a:noAutofit/>
            </a:bodyPr>
            <a:lstStyle/>
            <a:p>
              <a:pPr marL="0" lvl="0" indent="0" algn="ctr" defTabSz="844550">
                <a:lnSpc>
                  <a:spcPct val="90000"/>
                </a:lnSpc>
                <a:spcBef>
                  <a:spcPts val="0"/>
                </a:spcBef>
                <a:spcAft>
                  <a:spcPts val="0"/>
                </a:spcAft>
                <a:buNone/>
                <a:defRPr/>
              </a:pPr>
              <a:r>
                <a:rPr lang="en-GB" sz="1900" b="1">
                  <a:solidFill>
                    <a:schemeClr val="accent6">
                      <a:lumMod val="50000"/>
                    </a:schemeClr>
                  </a:solidFill>
                </a:rPr>
                <a:t>Possible conclusions in a court:</a:t>
              </a:r>
              <a:endParaRPr lang="en-US" sz="1900" b="1">
                <a:solidFill>
                  <a:schemeClr val="accent6">
                    <a:lumMod val="50000"/>
                  </a:schemeClr>
                </a:solidFill>
              </a:endParaRPr>
            </a:p>
          </p:txBody>
        </p:sp>
        <p:sp>
          <p:nvSpPr>
            <p:cNvPr id="6" name="Rechteck 5"/>
            <p:cNvSpPr/>
            <p:nvPr/>
          </p:nvSpPr>
          <p:spPr bwMode="auto">
            <a:xfrm>
              <a:off x="0" y="3421038"/>
              <a:ext cx="3780631" cy="796532"/>
            </a:xfrm>
            <a:prstGeom prst="rect">
              <a:avLst/>
            </a:prstGeom>
            <a:solidFill>
              <a:schemeClr val="accent6">
                <a:lumMod val="60000"/>
                <a:lumOff val="40000"/>
                <a:alpha val="90000"/>
              </a:schemeClr>
            </a:solidFill>
            <a:ln w="12700" cap="flat" cmpd="sng" algn="ctr">
              <a:solidFill>
                <a:schemeClr val="accent1">
                  <a:tint val="40000"/>
                  <a:hueOff val="0"/>
                  <a:satOff val="0"/>
                  <a:lumOff val="0"/>
                  <a:alphaOff val="0"/>
                  <a:alpha val="90000"/>
                </a:schemeClr>
              </a:solidFill>
              <a:prstDash val="solid"/>
              <a:miter lim="800000"/>
            </a:ln>
            <a:effectLst/>
          </p:spPr>
          <p:style>
            <a:lnRef idx="2">
              <a:srgbClr val="000000"/>
            </a:lnRef>
            <a:fillRef idx="1">
              <a:srgbClr val="000000"/>
            </a:fillRef>
            <a:effectRef idx="0">
              <a:srgbClr val="000000"/>
            </a:effectRef>
            <a:fontRef idx="minor"/>
          </p:style>
          <p:txBody>
            <a:bodyPr spcFirstLastPara="0" vert="horz" wrap="square" lIns="113792" tIns="20320" rIns="113792" bIns="20320" numCol="1" spcCol="1270" anchor="ctr" anchorCtr="0">
              <a:noAutofit/>
            </a:bodyPr>
            <a:lstStyle/>
            <a:p>
              <a:pPr lvl="0" algn="ctr" defTabSz="711200">
                <a:lnSpc>
                  <a:spcPct val="90000"/>
                </a:lnSpc>
                <a:defRPr/>
              </a:pPr>
              <a:r>
                <a:rPr lang="en-AU" sz="1600" dirty="0">
                  <a:solidFill>
                    <a:schemeClr val="accent6">
                      <a:lumMod val="50000"/>
                    </a:schemeClr>
                  </a:solidFill>
                </a:rPr>
                <a:t>Eine Frau, die </a:t>
              </a:r>
              <a:r>
                <a:rPr lang="en-AU" sz="1600" dirty="0" err="1">
                  <a:solidFill>
                    <a:schemeClr val="accent6">
                      <a:lumMod val="50000"/>
                    </a:schemeClr>
                  </a:solidFill>
                </a:rPr>
                <a:t>nachts</a:t>
              </a:r>
              <a:r>
                <a:rPr lang="en-AU" sz="1600" dirty="0">
                  <a:solidFill>
                    <a:schemeClr val="accent6">
                      <a:lumMod val="50000"/>
                    </a:schemeClr>
                  </a:solidFill>
                </a:rPr>
                <a:t> auf der </a:t>
              </a:r>
              <a:r>
                <a:rPr lang="en-AU" sz="1600" dirty="0" err="1">
                  <a:solidFill>
                    <a:schemeClr val="accent6">
                      <a:lumMod val="50000"/>
                    </a:schemeClr>
                  </a:solidFill>
                </a:rPr>
                <a:t>Straße</a:t>
              </a:r>
              <a:r>
                <a:rPr lang="en-AU" sz="1600" dirty="0">
                  <a:solidFill>
                    <a:schemeClr val="accent6">
                      <a:lumMod val="50000"/>
                    </a:schemeClr>
                  </a:solidFill>
                </a:rPr>
                <a:t> </a:t>
              </a:r>
              <a:r>
                <a:rPr lang="en-AU" sz="1600" dirty="0" err="1">
                  <a:solidFill>
                    <a:schemeClr val="accent6">
                      <a:lumMod val="50000"/>
                    </a:schemeClr>
                  </a:solidFill>
                </a:rPr>
                <a:t>spazieren</a:t>
              </a:r>
              <a:r>
                <a:rPr lang="en-AU" sz="1600" dirty="0">
                  <a:solidFill>
                    <a:schemeClr val="accent6">
                      <a:lumMod val="50000"/>
                    </a:schemeClr>
                  </a:solidFill>
                </a:rPr>
                <a:t> ging, "</a:t>
              </a:r>
              <a:r>
                <a:rPr lang="en-AU" sz="1600" dirty="0" err="1">
                  <a:solidFill>
                    <a:schemeClr val="accent6">
                      <a:lumMod val="50000"/>
                    </a:schemeClr>
                  </a:solidFill>
                </a:rPr>
                <a:t>provozierte</a:t>
              </a:r>
              <a:r>
                <a:rPr lang="en-AU" sz="1600" dirty="0">
                  <a:solidFill>
                    <a:schemeClr val="accent6">
                      <a:lumMod val="50000"/>
                    </a:schemeClr>
                  </a:solidFill>
                </a:rPr>
                <a:t>" </a:t>
              </a:r>
              <a:r>
                <a:rPr lang="en-AU" sz="1600" dirty="0" err="1">
                  <a:solidFill>
                    <a:schemeClr val="accent6">
                      <a:lumMod val="50000"/>
                    </a:schemeClr>
                  </a:solidFill>
                </a:rPr>
                <a:t>sexuelle</a:t>
              </a:r>
              <a:r>
                <a:rPr lang="en-AU" sz="1600" dirty="0">
                  <a:solidFill>
                    <a:schemeClr val="accent6">
                      <a:lumMod val="50000"/>
                    </a:schemeClr>
                  </a:solidFill>
                </a:rPr>
                <a:t> </a:t>
              </a:r>
              <a:r>
                <a:rPr lang="en-AU" sz="1600" dirty="0" err="1">
                  <a:solidFill>
                    <a:schemeClr val="accent6">
                      <a:lumMod val="50000"/>
                    </a:schemeClr>
                  </a:solidFill>
                </a:rPr>
                <a:t>Übergriffe</a:t>
              </a:r>
              <a:r>
                <a:rPr lang="en-AU" sz="1600" dirty="0">
                  <a:solidFill>
                    <a:schemeClr val="accent6">
                      <a:lumMod val="50000"/>
                    </a:schemeClr>
                  </a:solidFill>
                </a:rPr>
                <a:t> und muss </a:t>
              </a:r>
              <a:r>
                <a:rPr lang="en-AU" sz="1600" dirty="0" err="1">
                  <a:solidFill>
                    <a:schemeClr val="accent6">
                      <a:lumMod val="50000"/>
                    </a:schemeClr>
                  </a:solidFill>
                </a:rPr>
                <a:t>Schuld</a:t>
              </a:r>
              <a:r>
                <a:rPr lang="en-AU" sz="1600" dirty="0">
                  <a:solidFill>
                    <a:schemeClr val="accent6">
                      <a:lumMod val="50000"/>
                    </a:schemeClr>
                  </a:solidFill>
                </a:rPr>
                <a:t> auf </a:t>
              </a:r>
              <a:r>
                <a:rPr lang="en-AU" sz="1600" dirty="0" err="1">
                  <a:solidFill>
                    <a:schemeClr val="accent6">
                      <a:lumMod val="50000"/>
                    </a:schemeClr>
                  </a:solidFill>
                </a:rPr>
                <a:t>sich</a:t>
              </a:r>
              <a:r>
                <a:rPr lang="en-AU" sz="1600" dirty="0">
                  <a:solidFill>
                    <a:schemeClr val="accent6">
                      <a:lumMod val="50000"/>
                    </a:schemeClr>
                  </a:solidFill>
                </a:rPr>
                <a:t> </a:t>
              </a:r>
              <a:r>
                <a:rPr lang="en-AU" sz="1600" dirty="0" err="1">
                  <a:solidFill>
                    <a:schemeClr val="accent6">
                      <a:lumMod val="50000"/>
                    </a:schemeClr>
                  </a:solidFill>
                </a:rPr>
                <a:t>nehmen</a:t>
              </a:r>
              <a:r>
                <a:rPr lang="en-AU" sz="1600" dirty="0">
                  <a:solidFill>
                    <a:schemeClr val="accent6">
                      <a:lumMod val="50000"/>
                    </a:schemeClr>
                  </a:solidFill>
                </a:rPr>
                <a:t>
</a:t>
              </a:r>
              <a:endParaRPr lang="en-US" sz="1600" dirty="0">
                <a:solidFill>
                  <a:schemeClr val="accent6">
                    <a:lumMod val="50000"/>
                  </a:schemeClr>
                </a:solidFill>
              </a:endParaRPr>
            </a:p>
          </p:txBody>
        </p:sp>
        <p:sp>
          <p:nvSpPr>
            <p:cNvPr id="7" name="Rechteck 6"/>
            <p:cNvSpPr/>
            <p:nvPr/>
          </p:nvSpPr>
          <p:spPr bwMode="auto">
            <a:xfrm>
              <a:off x="3780631" y="3421038"/>
              <a:ext cx="3780631" cy="802580"/>
            </a:xfrm>
            <a:prstGeom prst="rect">
              <a:avLst/>
            </a:prstGeom>
            <a:solidFill>
              <a:schemeClr val="accent6">
                <a:lumMod val="60000"/>
                <a:lumOff val="40000"/>
                <a:alpha val="90000"/>
              </a:schemeClr>
            </a:solidFill>
            <a:ln w="12700" cap="flat" cmpd="sng" algn="ctr">
              <a:solidFill>
                <a:schemeClr val="accent1">
                  <a:tint val="40000"/>
                  <a:hueOff val="0"/>
                  <a:satOff val="0"/>
                  <a:lumOff val="0"/>
                  <a:alphaOff val="0"/>
                  <a:alpha val="90000"/>
                </a:schemeClr>
              </a:solidFill>
              <a:prstDash val="solid"/>
              <a:miter lim="800000"/>
            </a:ln>
            <a:effectLst/>
          </p:spPr>
          <p:style>
            <a:lnRef idx="2">
              <a:srgbClr val="000000"/>
            </a:lnRef>
            <a:fillRef idx="1">
              <a:srgbClr val="000000"/>
            </a:fillRef>
            <a:effectRef idx="0">
              <a:srgbClr val="000000"/>
            </a:effectRef>
            <a:fontRef idx="minor"/>
          </p:style>
          <p:txBody>
            <a:bodyPr spcFirstLastPara="0" vert="horz" wrap="square" lIns="156464" tIns="27940" rIns="156464" bIns="27940" numCol="1" spcCol="1270" anchor="ctr" anchorCtr="0">
              <a:noAutofit/>
            </a:bodyPr>
            <a:lstStyle/>
            <a:p>
              <a:pPr lvl="0" algn="ctr" defTabSz="977900">
                <a:lnSpc>
                  <a:spcPct val="90000"/>
                </a:lnSpc>
                <a:defRPr/>
              </a:pPr>
              <a:r>
                <a:rPr lang="en-AU" sz="2200" dirty="0">
                  <a:solidFill>
                    <a:schemeClr val="accent6">
                      <a:lumMod val="50000"/>
                    </a:schemeClr>
                  </a:solidFill>
                </a:rPr>
                <a:t>Eine Frau, die </a:t>
              </a:r>
              <a:r>
                <a:rPr lang="en-AU" sz="2200" dirty="0" err="1">
                  <a:solidFill>
                    <a:schemeClr val="accent6">
                      <a:lumMod val="50000"/>
                    </a:schemeClr>
                  </a:solidFill>
                </a:rPr>
                <a:t>diese</a:t>
              </a:r>
              <a:r>
                <a:rPr lang="en-AU" sz="2200" dirty="0">
                  <a:solidFill>
                    <a:schemeClr val="accent6">
                      <a:lumMod val="50000"/>
                    </a:schemeClr>
                  </a:solidFill>
                </a:rPr>
                <a:t> </a:t>
              </a:r>
              <a:r>
                <a:rPr lang="en-AU" sz="2200" dirty="0" err="1">
                  <a:solidFill>
                    <a:schemeClr val="accent6">
                      <a:lumMod val="50000"/>
                    </a:schemeClr>
                  </a:solidFill>
                </a:rPr>
                <a:t>Einstellung</a:t>
              </a:r>
              <a:r>
                <a:rPr lang="en-AU" sz="2200" dirty="0">
                  <a:solidFill>
                    <a:schemeClr val="accent6">
                      <a:lumMod val="50000"/>
                    </a:schemeClr>
                  </a:solidFill>
                </a:rPr>
                <a:t> hat, </a:t>
              </a:r>
              <a:r>
                <a:rPr lang="en-AU" sz="2200" dirty="0" err="1">
                  <a:solidFill>
                    <a:schemeClr val="accent6">
                      <a:lumMod val="50000"/>
                    </a:schemeClr>
                  </a:solidFill>
                </a:rPr>
                <a:t>ist</a:t>
              </a:r>
              <a:r>
                <a:rPr lang="en-AU" sz="2200" dirty="0">
                  <a:solidFill>
                    <a:schemeClr val="accent6">
                      <a:lumMod val="50000"/>
                    </a:schemeClr>
                  </a:solidFill>
                </a:rPr>
                <a:t> </a:t>
              </a:r>
              <a:r>
                <a:rPr lang="en-AU" sz="2200" dirty="0" err="1">
                  <a:solidFill>
                    <a:schemeClr val="accent6">
                      <a:lumMod val="50000"/>
                    </a:schemeClr>
                  </a:solidFill>
                </a:rPr>
                <a:t>eine</a:t>
              </a:r>
              <a:r>
                <a:rPr lang="en-AU" sz="2200" dirty="0">
                  <a:solidFill>
                    <a:schemeClr val="accent6">
                      <a:lumMod val="50000"/>
                    </a:schemeClr>
                  </a:solidFill>
                </a:rPr>
                <a:t> </a:t>
              </a:r>
              <a:r>
                <a:rPr lang="en-AU" sz="2200" dirty="0" err="1">
                  <a:solidFill>
                    <a:schemeClr val="accent6">
                      <a:lumMod val="50000"/>
                    </a:schemeClr>
                  </a:solidFill>
                </a:rPr>
                <a:t>weniger</a:t>
              </a:r>
              <a:r>
                <a:rPr lang="en-AU" sz="2200" dirty="0">
                  <a:solidFill>
                    <a:schemeClr val="accent6">
                      <a:lumMod val="50000"/>
                    </a:schemeClr>
                  </a:solidFill>
                </a:rPr>
                <a:t> </a:t>
              </a:r>
              <a:r>
                <a:rPr lang="en-AU" sz="2200" dirty="0" err="1">
                  <a:solidFill>
                    <a:schemeClr val="accent6">
                      <a:lumMod val="50000"/>
                    </a:schemeClr>
                  </a:solidFill>
                </a:rPr>
                <a:t>glaubwürdige</a:t>
              </a:r>
              <a:r>
                <a:rPr lang="en-AU" sz="2200" dirty="0">
                  <a:solidFill>
                    <a:schemeClr val="accent6">
                      <a:lumMod val="50000"/>
                    </a:schemeClr>
                  </a:solidFill>
                </a:rPr>
                <a:t> </a:t>
              </a:r>
              <a:r>
                <a:rPr lang="en-AU" sz="2200" dirty="0" err="1">
                  <a:solidFill>
                    <a:schemeClr val="accent6">
                      <a:lumMod val="50000"/>
                    </a:schemeClr>
                  </a:solidFill>
                </a:rPr>
                <a:t>Zeugin</a:t>
              </a:r>
              <a:r>
                <a:rPr lang="en-AU" sz="2200" dirty="0">
                  <a:solidFill>
                    <a:schemeClr val="accent6">
                      <a:lumMod val="50000"/>
                    </a:schemeClr>
                  </a:solidFill>
                </a:rPr>
                <a:t>.
</a:t>
              </a:r>
              <a:endParaRPr lang="en-US" sz="2200" dirty="0">
                <a:solidFill>
                  <a:schemeClr val="bg1"/>
                </a:solidFill>
              </a:endParaRPr>
            </a:p>
          </p:txBody>
        </p:sp>
        <p:sp>
          <p:nvSpPr>
            <p:cNvPr id="8" name="Legende mit Pfeil nach oben 7"/>
            <p:cNvSpPr/>
            <p:nvPr/>
          </p:nvSpPr>
          <p:spPr bwMode="auto">
            <a:xfrm rot="10800000">
              <a:off x="0" y="1409258"/>
              <a:ext cx="7561262" cy="1352980"/>
            </a:xfrm>
            <a:prstGeom prst="upArrowCallout">
              <a:avLst>
                <a:gd name="adj1" fmla="val 25000"/>
                <a:gd name="adj2" fmla="val 25000"/>
                <a:gd name="adj3" fmla="val 25000"/>
                <a:gd name="adj4" fmla="val 64977"/>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p:spPr>
          <p:style>
            <a:lnRef idx="2">
              <a:srgbClr val="000000"/>
            </a:lnRef>
            <a:fillRef idx="1">
              <a:srgbClr val="000000"/>
            </a:fillRef>
            <a:effectRef idx="0">
              <a:srgbClr val="000000"/>
            </a:effectRef>
            <a:fontRef idx="minor">
              <a:schemeClr val="lt1"/>
            </a:fontRef>
          </p:style>
          <p:txBody>
            <a:bodyPr rot="10800000" spcFirstLastPara="0" vert="horz" wrap="square" lIns="135128" tIns="135128" rIns="135128" bIns="135128" numCol="1" spcCol="1270" anchor="ctr" anchorCtr="0">
              <a:noAutofit/>
            </a:bodyPr>
            <a:lstStyle/>
            <a:p>
              <a:pPr lvl="0" algn="ctr" defTabSz="844550">
                <a:lnSpc>
                  <a:spcPct val="90000"/>
                </a:lnSpc>
                <a:defRPr/>
              </a:pPr>
              <a:r>
                <a:rPr lang="en-GB" sz="1900" dirty="0" err="1">
                  <a:solidFill>
                    <a:schemeClr val="accent6">
                      <a:lumMod val="50000"/>
                    </a:schemeClr>
                  </a:solidFill>
                </a:rPr>
                <a:t>Annahmen</a:t>
              </a:r>
              <a:r>
                <a:rPr lang="en-GB" sz="1900" dirty="0">
                  <a:solidFill>
                    <a:schemeClr val="accent6">
                      <a:lumMod val="50000"/>
                    </a:schemeClr>
                  </a:solidFill>
                </a:rPr>
                <a:t> </a:t>
              </a:r>
              <a:r>
                <a:rPr lang="en-GB" sz="1900" dirty="0" err="1">
                  <a:solidFill>
                    <a:schemeClr val="accent6">
                      <a:lumMod val="50000"/>
                    </a:schemeClr>
                  </a:solidFill>
                </a:rPr>
                <a:t>über</a:t>
              </a:r>
              <a:r>
                <a:rPr lang="en-GB" sz="1900" dirty="0">
                  <a:solidFill>
                    <a:schemeClr val="accent6">
                      <a:lumMod val="50000"/>
                    </a:schemeClr>
                  </a:solidFill>
                </a:rPr>
                <a:t> Frauen </a:t>
              </a:r>
              <a:r>
                <a:rPr lang="en-GB" sz="1900" dirty="0" err="1">
                  <a:solidFill>
                    <a:schemeClr val="accent6">
                      <a:lumMod val="50000"/>
                    </a:schemeClr>
                  </a:solidFill>
                </a:rPr>
                <a:t>als</a:t>
              </a:r>
              <a:r>
                <a:rPr lang="en-GB" sz="1900" dirty="0">
                  <a:solidFill>
                    <a:schemeClr val="accent6">
                      <a:lumMod val="50000"/>
                    </a:schemeClr>
                  </a:solidFill>
                </a:rPr>
                <a:t> Gruppe: Frauen </a:t>
              </a:r>
              <a:r>
                <a:rPr lang="en-GB" sz="1900" dirty="0" err="1">
                  <a:solidFill>
                    <a:schemeClr val="accent6">
                      <a:lumMod val="50000"/>
                    </a:schemeClr>
                  </a:solidFill>
                </a:rPr>
                <a:t>sollten</a:t>
              </a:r>
              <a:r>
                <a:rPr lang="en-GB" sz="1900" dirty="0">
                  <a:solidFill>
                    <a:schemeClr val="accent6">
                      <a:lumMod val="50000"/>
                    </a:schemeClr>
                  </a:solidFill>
                </a:rPr>
                <a:t> den </a:t>
              </a:r>
              <a:r>
                <a:rPr lang="en-GB" sz="1900" dirty="0" err="1">
                  <a:solidFill>
                    <a:schemeClr val="accent6">
                      <a:lumMod val="50000"/>
                    </a:schemeClr>
                  </a:solidFill>
                </a:rPr>
                <a:t>öffentlichen</a:t>
              </a:r>
              <a:r>
                <a:rPr lang="en-GB" sz="1900" dirty="0">
                  <a:solidFill>
                    <a:schemeClr val="accent6">
                      <a:lumMod val="50000"/>
                    </a:schemeClr>
                  </a:solidFill>
                </a:rPr>
                <a:t> </a:t>
              </a:r>
              <a:r>
                <a:rPr lang="en-GB" sz="1900" dirty="0" err="1">
                  <a:solidFill>
                    <a:schemeClr val="accent6">
                      <a:lumMod val="50000"/>
                    </a:schemeClr>
                  </a:solidFill>
                </a:rPr>
                <a:t>Raum</a:t>
              </a:r>
              <a:r>
                <a:rPr lang="en-GB" sz="1900" dirty="0">
                  <a:solidFill>
                    <a:schemeClr val="accent6">
                      <a:lumMod val="50000"/>
                    </a:schemeClr>
                  </a:solidFill>
                </a:rPr>
                <a:t> </a:t>
              </a:r>
              <a:r>
                <a:rPr lang="en-GB" sz="1900" dirty="0" err="1">
                  <a:solidFill>
                    <a:schemeClr val="accent6">
                      <a:lumMod val="50000"/>
                    </a:schemeClr>
                  </a:solidFill>
                </a:rPr>
                <a:t>meiden</a:t>
              </a:r>
              <a:r>
                <a:rPr lang="en-GB" sz="1900" dirty="0">
                  <a:solidFill>
                    <a:schemeClr val="accent6">
                      <a:lumMod val="50000"/>
                    </a:schemeClr>
                  </a:solidFill>
                </a:rPr>
                <a:t>, </a:t>
              </a:r>
              <a:r>
                <a:rPr lang="en-GB" sz="1900" dirty="0" err="1">
                  <a:solidFill>
                    <a:schemeClr val="accent6">
                      <a:lumMod val="50000"/>
                    </a:schemeClr>
                  </a:solidFill>
                </a:rPr>
                <a:t>besonders</a:t>
              </a:r>
              <a:r>
                <a:rPr lang="en-GB" sz="1900" dirty="0">
                  <a:solidFill>
                    <a:schemeClr val="accent6">
                      <a:lumMod val="50000"/>
                    </a:schemeClr>
                  </a:solidFill>
                </a:rPr>
                <a:t> </a:t>
              </a:r>
              <a:r>
                <a:rPr lang="en-GB" sz="1900" dirty="0" err="1">
                  <a:solidFill>
                    <a:schemeClr val="accent6">
                      <a:lumMod val="50000"/>
                    </a:schemeClr>
                  </a:solidFill>
                </a:rPr>
                <a:t>wenn</a:t>
              </a:r>
              <a:r>
                <a:rPr lang="en-GB" sz="1900" dirty="0">
                  <a:solidFill>
                    <a:schemeClr val="accent6">
                      <a:lumMod val="50000"/>
                    </a:schemeClr>
                  </a:solidFill>
                </a:rPr>
                <a:t> </a:t>
              </a:r>
              <a:r>
                <a:rPr lang="en-GB" sz="1900" dirty="0" err="1">
                  <a:solidFill>
                    <a:schemeClr val="accent6">
                      <a:lumMod val="50000"/>
                    </a:schemeClr>
                  </a:solidFill>
                </a:rPr>
                <a:t>sie</a:t>
              </a:r>
              <a:r>
                <a:rPr lang="en-GB" sz="1900" dirty="0">
                  <a:solidFill>
                    <a:schemeClr val="accent6">
                      <a:lumMod val="50000"/>
                    </a:schemeClr>
                  </a:solidFill>
                </a:rPr>
                <a:t> </a:t>
              </a:r>
              <a:r>
                <a:rPr lang="en-GB" sz="1900" dirty="0" err="1">
                  <a:solidFill>
                    <a:schemeClr val="accent6">
                      <a:lumMod val="50000"/>
                    </a:schemeClr>
                  </a:solidFill>
                </a:rPr>
                <a:t>allein</a:t>
              </a:r>
              <a:r>
                <a:rPr lang="en-GB" sz="1900" dirty="0">
                  <a:solidFill>
                    <a:schemeClr val="accent6">
                      <a:lumMod val="50000"/>
                    </a:schemeClr>
                  </a:solidFill>
                </a:rPr>
                <a:t> und/</a:t>
              </a:r>
              <a:r>
                <a:rPr lang="en-GB" sz="1900" dirty="0" err="1">
                  <a:solidFill>
                    <a:schemeClr val="accent6">
                      <a:lumMod val="50000"/>
                    </a:schemeClr>
                  </a:solidFill>
                </a:rPr>
                <a:t>oder</a:t>
              </a:r>
              <a:r>
                <a:rPr lang="en-GB" sz="1900" dirty="0">
                  <a:solidFill>
                    <a:schemeClr val="accent6">
                      <a:lumMod val="50000"/>
                    </a:schemeClr>
                  </a:solidFill>
                </a:rPr>
                <a:t> </a:t>
              </a:r>
              <a:r>
                <a:rPr lang="en-GB" sz="1900" dirty="0" err="1">
                  <a:solidFill>
                    <a:schemeClr val="accent6">
                      <a:lumMod val="50000"/>
                    </a:schemeClr>
                  </a:solidFill>
                </a:rPr>
                <a:t>nachts</a:t>
              </a:r>
              <a:r>
                <a:rPr lang="en-GB" sz="1900" dirty="0">
                  <a:solidFill>
                    <a:schemeClr val="accent6">
                      <a:lumMod val="50000"/>
                    </a:schemeClr>
                  </a:solidFill>
                </a:rPr>
                <a:t> </a:t>
              </a:r>
              <a:r>
                <a:rPr lang="en-GB" sz="1900" dirty="0" err="1">
                  <a:solidFill>
                    <a:schemeClr val="accent6">
                      <a:lumMod val="50000"/>
                    </a:schemeClr>
                  </a:solidFill>
                </a:rPr>
                <a:t>unterwegs</a:t>
              </a:r>
              <a:r>
                <a:rPr lang="en-GB" sz="1900" dirty="0">
                  <a:solidFill>
                    <a:schemeClr val="accent6">
                      <a:lumMod val="50000"/>
                    </a:schemeClr>
                  </a:solidFill>
                </a:rPr>
                <a:t> </a:t>
              </a:r>
              <a:r>
                <a:rPr lang="en-GB" sz="1900" dirty="0" err="1">
                  <a:solidFill>
                    <a:schemeClr val="accent6">
                      <a:lumMod val="50000"/>
                    </a:schemeClr>
                  </a:solidFill>
                </a:rPr>
                <a:t>sind</a:t>
              </a:r>
              <a:r>
                <a:rPr lang="en-GB" sz="1900" b="1" dirty="0">
                  <a:solidFill>
                    <a:schemeClr val="accent6">
                      <a:lumMod val="50000"/>
                    </a:schemeClr>
                  </a:solidFill>
                </a:rPr>
                <a:t>
</a:t>
              </a:r>
              <a:endParaRPr lang="en-US" sz="1900" b="1" dirty="0">
                <a:solidFill>
                  <a:schemeClr val="accent6">
                    <a:lumMod val="50000"/>
                  </a:schemeClr>
                </a:solidFill>
              </a:endParaRPr>
            </a:p>
          </p:txBody>
        </p:sp>
        <p:sp>
          <p:nvSpPr>
            <p:cNvPr id="10" name="Legende mit Pfeil nach oben 9"/>
            <p:cNvSpPr/>
            <p:nvPr/>
          </p:nvSpPr>
          <p:spPr bwMode="auto">
            <a:xfrm rot="10800000">
              <a:off x="0" y="1181"/>
              <a:ext cx="7561262" cy="1421944"/>
            </a:xfrm>
            <a:prstGeom prst="upArrowCallout">
              <a:avLst>
                <a:gd name="adj1" fmla="val 25000"/>
                <a:gd name="adj2" fmla="val 25000"/>
                <a:gd name="adj3" fmla="val 25000"/>
                <a:gd name="adj4" fmla="val 64977"/>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p:spPr>
          <p:style>
            <a:lnRef idx="2">
              <a:srgbClr val="000000"/>
            </a:lnRef>
            <a:fillRef idx="1">
              <a:srgbClr val="000000"/>
            </a:fillRef>
            <a:effectRef idx="0">
              <a:srgbClr val="000000"/>
            </a:effectRef>
            <a:fontRef idx="minor">
              <a:schemeClr val="lt1"/>
            </a:fontRef>
          </p:style>
          <p:txBody>
            <a:bodyPr rot="10800000" spcFirstLastPara="0" vert="horz" wrap="square" lIns="135128" tIns="135128" rIns="135128" bIns="135128" numCol="1" spcCol="1270" anchor="ctr" anchorCtr="0">
              <a:noAutofit/>
            </a:bodyPr>
            <a:lstStyle/>
            <a:p>
              <a:pPr lvl="0" algn="ctr" defTabSz="844550">
                <a:lnSpc>
                  <a:spcPct val="90000"/>
                </a:lnSpc>
                <a:defRPr/>
              </a:pPr>
              <a:r>
                <a:rPr lang="en-GB" sz="1900" dirty="0" err="1">
                  <a:solidFill>
                    <a:schemeClr val="accent6">
                      <a:lumMod val="50000"/>
                    </a:schemeClr>
                  </a:solidFill>
                </a:rPr>
                <a:t>Klischee</a:t>
              </a:r>
              <a:r>
                <a:rPr lang="en-GB" sz="1900" dirty="0">
                  <a:solidFill>
                    <a:schemeClr val="accent6">
                      <a:lumMod val="50000"/>
                    </a:schemeClr>
                  </a:solidFill>
                </a:rPr>
                <a:t>: Frauen </a:t>
              </a:r>
              <a:r>
                <a:rPr lang="en-GB" sz="1900" dirty="0" err="1">
                  <a:solidFill>
                    <a:schemeClr val="accent6">
                      <a:lumMod val="50000"/>
                    </a:schemeClr>
                  </a:solidFill>
                </a:rPr>
                <a:t>gehören</a:t>
              </a:r>
              <a:r>
                <a:rPr lang="en-GB" sz="1900" dirty="0">
                  <a:solidFill>
                    <a:schemeClr val="accent6">
                      <a:lumMod val="50000"/>
                    </a:schemeClr>
                  </a:solidFill>
                </a:rPr>
                <a:t> ins Haus
</a:t>
              </a:r>
              <a:endParaRPr lang="en-US" sz="1900" dirty="0">
                <a:solidFill>
                  <a:schemeClr val="accent6">
                    <a:lumMod val="50000"/>
                  </a:schemeClr>
                </a:solidFill>
              </a:endParaRPr>
            </a:p>
          </p:txBody>
        </p:sp>
      </p:grpSp>
      <p:cxnSp>
        <p:nvCxnSpPr>
          <p:cNvPr id="3"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55650" y="423863"/>
            <a:ext cx="7632700" cy="576262"/>
          </a:xfrm>
        </p:spPr>
        <p:txBody>
          <a:bodyPr/>
          <a:lstStyle/>
          <a:p>
            <a:pPr algn="ctr">
              <a:defRPr/>
            </a:pPr>
            <a:r>
              <a:rPr lang="fr-FR" sz="3000" b="1" dirty="0" err="1">
                <a:solidFill>
                  <a:schemeClr val="accent5">
                    <a:lumMod val="75000"/>
                  </a:schemeClr>
                </a:solidFill>
                <a:latin typeface="+mn-lt"/>
              </a:rPr>
              <a:t>Gewährleistung</a:t>
            </a:r>
            <a:r>
              <a:rPr lang="fr-FR" sz="3000" b="1" dirty="0">
                <a:solidFill>
                  <a:schemeClr val="accent5">
                    <a:lumMod val="75000"/>
                  </a:schemeClr>
                </a:solidFill>
                <a:latin typeface="+mn-lt"/>
              </a:rPr>
              <a:t> des </a:t>
            </a:r>
            <a:r>
              <a:rPr lang="fr-FR" sz="3000" b="1" dirty="0" err="1">
                <a:solidFill>
                  <a:schemeClr val="accent5">
                    <a:lumMod val="75000"/>
                  </a:schemeClr>
                </a:solidFill>
                <a:latin typeface="+mn-lt"/>
              </a:rPr>
              <a:t>gleichberechtigten</a:t>
            </a:r>
            <a:r>
              <a:rPr lang="fr-FR" sz="3000" b="1" dirty="0">
                <a:solidFill>
                  <a:schemeClr val="accent5">
                    <a:lumMod val="75000"/>
                  </a:schemeClr>
                </a:solidFill>
                <a:latin typeface="+mn-lt"/>
              </a:rPr>
              <a:t> </a:t>
            </a:r>
            <a:r>
              <a:rPr lang="fr-FR" sz="3000" b="1" dirty="0" err="1">
                <a:solidFill>
                  <a:schemeClr val="accent5">
                    <a:lumMod val="75000"/>
                  </a:schemeClr>
                </a:solidFill>
                <a:latin typeface="+mn-lt"/>
              </a:rPr>
              <a:t>Zugangs</a:t>
            </a:r>
            <a:r>
              <a:rPr lang="fr-FR" sz="3000" b="1" dirty="0">
                <a:solidFill>
                  <a:schemeClr val="accent5">
                    <a:lumMod val="75000"/>
                  </a:schemeClr>
                </a:solidFill>
                <a:latin typeface="+mn-lt"/>
              </a:rPr>
              <a:t> von </a:t>
            </a:r>
            <a:r>
              <a:rPr lang="fr-FR" sz="3000" b="1" dirty="0" err="1">
                <a:solidFill>
                  <a:schemeClr val="accent5">
                    <a:lumMod val="75000"/>
                  </a:schemeClr>
                </a:solidFill>
                <a:latin typeface="+mn-lt"/>
              </a:rPr>
              <a:t>Frauen</a:t>
            </a:r>
            <a:r>
              <a:rPr lang="fr-FR" sz="3000" b="1" dirty="0">
                <a:solidFill>
                  <a:schemeClr val="accent5">
                    <a:lumMod val="75000"/>
                  </a:schemeClr>
                </a:solidFill>
                <a:latin typeface="+mn-lt"/>
              </a:rPr>
              <a:t> </a:t>
            </a:r>
            <a:r>
              <a:rPr lang="fr-FR" sz="3000" b="1" dirty="0" err="1">
                <a:solidFill>
                  <a:schemeClr val="accent5">
                    <a:lumMod val="75000"/>
                  </a:schemeClr>
                </a:solidFill>
                <a:latin typeface="+mn-lt"/>
              </a:rPr>
              <a:t>zur</a:t>
            </a:r>
            <a:r>
              <a:rPr lang="fr-FR" sz="3000" b="1" dirty="0">
                <a:solidFill>
                  <a:schemeClr val="accent5">
                    <a:lumMod val="75000"/>
                  </a:schemeClr>
                </a:solidFill>
                <a:latin typeface="+mn-lt"/>
              </a:rPr>
              <a:t> </a:t>
            </a:r>
            <a:r>
              <a:rPr lang="fr-FR" sz="3000" b="1" dirty="0" err="1">
                <a:solidFill>
                  <a:schemeClr val="accent5">
                    <a:lumMod val="75000"/>
                  </a:schemeClr>
                </a:solidFill>
                <a:latin typeface="+mn-lt"/>
              </a:rPr>
              <a:t>Justiz</a:t>
            </a:r>
            <a:r>
              <a:rPr lang="fr-FR" sz="3000" b="1" dirty="0">
                <a:solidFill>
                  <a:srgbClr val="004489"/>
                </a:solidFill>
              </a:rPr>
              <a:t>
</a:t>
            </a:r>
            <a:endParaRPr lang="en-US" sz="2800" b="1" dirty="0">
              <a:solidFill>
                <a:srgbClr val="004489"/>
              </a:solidFill>
            </a:endParaRPr>
          </a:p>
        </p:txBody>
      </p:sp>
      <p:sp>
        <p:nvSpPr>
          <p:cNvPr id="3" name="Content Placeholder 2"/>
          <p:cNvSpPr>
            <a:spLocks noGrp="1"/>
          </p:cNvSpPr>
          <p:nvPr>
            <p:ph idx="1"/>
          </p:nvPr>
        </p:nvSpPr>
        <p:spPr bwMode="auto">
          <a:xfrm>
            <a:off x="755650" y="1096963"/>
            <a:ext cx="7669212" cy="5184775"/>
          </a:xfrm>
        </p:spPr>
        <p:txBody>
          <a:bodyPr/>
          <a:lstStyle/>
          <a:p>
            <a:pPr marL="0" indent="0">
              <a:buNone/>
              <a:defRPr/>
            </a:pPr>
            <a:r>
              <a:rPr lang="en-GB" sz="2600" b="1" dirty="0" err="1">
                <a:solidFill>
                  <a:schemeClr val="accent5"/>
                </a:solidFill>
              </a:rPr>
              <a:t>Auswirkungen</a:t>
            </a:r>
            <a:r>
              <a:rPr lang="en-GB" sz="2600" b="1" dirty="0">
                <a:solidFill>
                  <a:schemeClr val="accent5"/>
                </a:solidFill>
              </a:rPr>
              <a:t> </a:t>
            </a:r>
            <a:r>
              <a:rPr lang="en-GB" sz="2600" b="1" dirty="0" err="1">
                <a:solidFill>
                  <a:schemeClr val="accent5"/>
                </a:solidFill>
              </a:rPr>
              <a:t>gerichtlicher</a:t>
            </a:r>
            <a:r>
              <a:rPr lang="en-GB" sz="2600" b="1" dirty="0">
                <a:solidFill>
                  <a:schemeClr val="accent5"/>
                </a:solidFill>
              </a:rPr>
              <a:t> </a:t>
            </a:r>
            <a:r>
              <a:rPr lang="en-GB" sz="2600" b="1" dirty="0" err="1">
                <a:solidFill>
                  <a:schemeClr val="accent5"/>
                </a:solidFill>
              </a:rPr>
              <a:t>Stereotypisierung</a:t>
            </a:r>
            <a:r>
              <a:rPr lang="en-GB" sz="2600" b="1" dirty="0">
                <a:solidFill>
                  <a:schemeClr val="accent5"/>
                </a:solidFill>
              </a:rPr>
              <a:t>:</a:t>
            </a:r>
          </a:p>
          <a:p>
            <a:pPr marL="0" indent="0">
              <a:buNone/>
              <a:defRPr/>
            </a:pPr>
            <a:r>
              <a:rPr lang="en-GB" sz="2600" b="1" dirty="0">
                <a:solidFill>
                  <a:srgbClr val="004489"/>
                </a:solidFill>
              </a:rPr>
              <a:t>
</a:t>
            </a:r>
            <a:r>
              <a:rPr lang="en-GB" sz="2600" dirty="0" err="1"/>
              <a:t>Stereotypisierung</a:t>
            </a:r>
            <a:r>
              <a:rPr lang="en-GB" sz="2600" dirty="0"/>
              <a:t> </a:t>
            </a:r>
            <a:r>
              <a:rPr lang="en-GB" sz="2600" dirty="0" err="1"/>
              <a:t>kann</a:t>
            </a:r>
            <a:r>
              <a:rPr lang="en-GB" sz="2600" dirty="0"/>
              <a:t> die </a:t>
            </a:r>
            <a:r>
              <a:rPr lang="en-GB" sz="2600" b="1" dirty="0" err="1">
                <a:solidFill>
                  <a:schemeClr val="accent5"/>
                </a:solidFill>
              </a:rPr>
              <a:t>Unparteilichkeit</a:t>
            </a:r>
            <a:r>
              <a:rPr lang="en-GB" sz="2600" b="1" dirty="0">
                <a:solidFill>
                  <a:schemeClr val="accent5"/>
                </a:solidFill>
              </a:rPr>
              <a:t> von </a:t>
            </a:r>
            <a:r>
              <a:rPr lang="en-GB" sz="2600" b="1" dirty="0" err="1">
                <a:solidFill>
                  <a:schemeClr val="accent5"/>
                </a:solidFill>
              </a:rPr>
              <a:t>Entscheidungen</a:t>
            </a:r>
            <a:r>
              <a:rPr lang="en-GB" sz="2600" b="1" dirty="0">
                <a:solidFill>
                  <a:schemeClr val="accent5"/>
                </a:solidFill>
              </a:rPr>
              <a:t> von </a:t>
            </a:r>
            <a:r>
              <a:rPr lang="en-GB" sz="2600" b="1" dirty="0" err="1">
                <a:solidFill>
                  <a:schemeClr val="accent5"/>
                </a:solidFill>
              </a:rPr>
              <a:t>Richter:innen</a:t>
            </a:r>
            <a:r>
              <a:rPr lang="en-GB" sz="2600" b="1" dirty="0">
                <a:solidFill>
                  <a:schemeClr val="accent5"/>
                </a:solidFill>
              </a:rPr>
              <a:t> </a:t>
            </a:r>
            <a:r>
              <a:rPr lang="en-GB" sz="2600" dirty="0" err="1"/>
              <a:t>beeinträchtigen</a:t>
            </a:r>
            <a:r>
              <a:rPr lang="en-GB" sz="2600" dirty="0"/>
              <a:t>
</a:t>
            </a:r>
            <a:r>
              <a:rPr lang="en-GB" sz="2600" dirty="0" err="1"/>
              <a:t>Stereotypisierung</a:t>
            </a:r>
            <a:r>
              <a:rPr lang="en-GB" sz="2600" dirty="0"/>
              <a:t> </a:t>
            </a:r>
            <a:r>
              <a:rPr lang="en-GB" sz="2600" dirty="0" err="1"/>
              <a:t>kann</a:t>
            </a:r>
            <a:r>
              <a:rPr lang="en-GB" sz="2600" dirty="0"/>
              <a:t> die </a:t>
            </a:r>
            <a:r>
              <a:rPr lang="en-GB" sz="2600" dirty="0" err="1"/>
              <a:t>Ansichten</a:t>
            </a:r>
            <a:r>
              <a:rPr lang="en-GB" sz="2600" dirty="0"/>
              <a:t> von </a:t>
            </a:r>
            <a:r>
              <a:rPr lang="en-GB" sz="2600" dirty="0" err="1"/>
              <a:t>Richter:innen</a:t>
            </a:r>
            <a:r>
              <a:rPr lang="en-GB" sz="2600" dirty="0"/>
              <a:t> </a:t>
            </a:r>
            <a:r>
              <a:rPr lang="en-GB" sz="2600" dirty="0" err="1"/>
              <a:t>über</a:t>
            </a:r>
            <a:r>
              <a:rPr lang="en-GB" sz="2600" dirty="0"/>
              <a:t> </a:t>
            </a:r>
            <a:r>
              <a:rPr lang="en-GB" sz="2600" b="1" dirty="0" err="1">
                <a:solidFill>
                  <a:schemeClr val="accent5"/>
                </a:solidFill>
              </a:rPr>
              <a:t>Zeugenglaubwürdigkeit</a:t>
            </a:r>
            <a:r>
              <a:rPr lang="en-GB" sz="2600" dirty="0"/>
              <a:t> und </a:t>
            </a:r>
            <a:r>
              <a:rPr lang="en-GB" sz="2600" b="1" dirty="0" err="1">
                <a:solidFill>
                  <a:schemeClr val="accent5"/>
                </a:solidFill>
              </a:rPr>
              <a:t>Rechtsfähigkeit</a:t>
            </a:r>
            <a:r>
              <a:rPr lang="en-GB" sz="2600" dirty="0"/>
              <a:t> </a:t>
            </a:r>
            <a:r>
              <a:rPr lang="en-GB" sz="2600" dirty="0" err="1"/>
              <a:t>beeinflussen</a:t>
            </a:r>
            <a:r>
              <a:rPr lang="en-GB" sz="2600" dirty="0"/>
              <a:t>
</a:t>
            </a:r>
            <a:r>
              <a:rPr lang="en-GB" sz="2600" dirty="0" err="1"/>
              <a:t>Stereotypisierung</a:t>
            </a:r>
            <a:r>
              <a:rPr lang="en-GB" sz="2600" dirty="0"/>
              <a:t> </a:t>
            </a:r>
            <a:r>
              <a:rPr lang="en-GB" sz="2600" dirty="0" err="1"/>
              <a:t>kann</a:t>
            </a:r>
            <a:r>
              <a:rPr lang="en-GB" sz="2600" dirty="0"/>
              <a:t> </a:t>
            </a:r>
            <a:r>
              <a:rPr lang="en-GB" sz="2600" dirty="0" err="1"/>
              <a:t>Richter:innen</a:t>
            </a:r>
            <a:r>
              <a:rPr lang="en-GB" sz="2600" dirty="0"/>
              <a:t> </a:t>
            </a:r>
            <a:r>
              <a:rPr lang="en-GB" sz="2600" dirty="0" err="1"/>
              <a:t>davon</a:t>
            </a:r>
            <a:r>
              <a:rPr lang="en-GB" sz="2600" dirty="0"/>
              <a:t> </a:t>
            </a:r>
            <a:r>
              <a:rPr lang="en-GB" sz="2600" dirty="0" err="1"/>
              <a:t>abhalten</a:t>
            </a:r>
            <a:r>
              <a:rPr lang="en-GB" sz="2600" dirty="0"/>
              <a:t>, </a:t>
            </a:r>
            <a:r>
              <a:rPr lang="en-GB" sz="2600" dirty="0" err="1"/>
              <a:t>Straftäter:innen</a:t>
            </a:r>
            <a:r>
              <a:rPr lang="en-GB" sz="2600" dirty="0"/>
              <a:t> </a:t>
            </a:r>
            <a:r>
              <a:rPr lang="en-GB" sz="2600" dirty="0" err="1"/>
              <a:t>rechtlich</a:t>
            </a:r>
            <a:r>
              <a:rPr lang="en-GB" sz="2600" dirty="0"/>
              <a:t> </a:t>
            </a:r>
            <a:r>
              <a:rPr lang="en-GB" sz="2600" dirty="0" err="1"/>
              <a:t>zur</a:t>
            </a:r>
            <a:r>
              <a:rPr lang="en-GB" sz="2600" dirty="0"/>
              <a:t> </a:t>
            </a:r>
            <a:r>
              <a:rPr lang="en-GB" sz="2600" dirty="0" err="1"/>
              <a:t>Rechenschaft</a:t>
            </a:r>
            <a:r>
              <a:rPr lang="en-GB" sz="2600" dirty="0"/>
              <a:t> </a:t>
            </a:r>
            <a:r>
              <a:rPr lang="en-GB" sz="2600" dirty="0" err="1"/>
              <a:t>zu</a:t>
            </a:r>
            <a:r>
              <a:rPr lang="en-GB" sz="2600" dirty="0"/>
              <a:t> </a:t>
            </a:r>
            <a:r>
              <a:rPr lang="en-GB" sz="2600" dirty="0" err="1"/>
              <a:t>ziehen</a:t>
            </a:r>
            <a:r>
              <a:rPr lang="en-GB" sz="2600" dirty="0"/>
              <a:t>
</a:t>
            </a:r>
            <a:r>
              <a:rPr lang="en-GB" sz="2600" dirty="0" err="1"/>
              <a:t>Stereotypisierung</a:t>
            </a:r>
            <a:r>
              <a:rPr lang="en-GB" sz="2600" dirty="0"/>
              <a:t> </a:t>
            </a:r>
            <a:r>
              <a:rPr lang="en-GB" sz="2600" dirty="0" err="1"/>
              <a:t>kann</a:t>
            </a:r>
            <a:r>
              <a:rPr lang="en-GB" sz="2600" dirty="0"/>
              <a:t> in der Praxis den </a:t>
            </a:r>
            <a:r>
              <a:rPr lang="en-GB" sz="2600" b="1" dirty="0" err="1">
                <a:solidFill>
                  <a:schemeClr val="accent5"/>
                </a:solidFill>
              </a:rPr>
              <a:t>Zugang</a:t>
            </a:r>
            <a:r>
              <a:rPr lang="en-GB" sz="2600" b="1" dirty="0">
                <a:solidFill>
                  <a:schemeClr val="accent5"/>
                </a:solidFill>
              </a:rPr>
              <a:t> </a:t>
            </a:r>
            <a:r>
              <a:rPr lang="en-GB" sz="2600" b="1" dirty="0" err="1">
                <a:solidFill>
                  <a:schemeClr val="accent5"/>
                </a:solidFill>
              </a:rPr>
              <a:t>zu</a:t>
            </a:r>
            <a:r>
              <a:rPr lang="en-GB" sz="2600" b="1" dirty="0">
                <a:solidFill>
                  <a:schemeClr val="accent5"/>
                </a:solidFill>
              </a:rPr>
              <a:t> </a:t>
            </a:r>
            <a:r>
              <a:rPr lang="en-GB" sz="2600" b="1" dirty="0" err="1">
                <a:solidFill>
                  <a:schemeClr val="accent5"/>
                </a:solidFill>
              </a:rPr>
              <a:t>gesetzlichen</a:t>
            </a:r>
            <a:r>
              <a:rPr lang="en-GB" sz="2600" b="1" dirty="0">
                <a:solidFill>
                  <a:schemeClr val="accent5"/>
                </a:solidFill>
              </a:rPr>
              <a:t> </a:t>
            </a:r>
            <a:r>
              <a:rPr lang="en-GB" sz="2600" b="1" dirty="0" err="1">
                <a:solidFill>
                  <a:schemeClr val="accent5"/>
                </a:solidFill>
              </a:rPr>
              <a:t>Rechten</a:t>
            </a:r>
            <a:r>
              <a:rPr lang="en-GB" sz="2600" b="1" dirty="0">
                <a:solidFill>
                  <a:schemeClr val="accent5"/>
                </a:solidFill>
              </a:rPr>
              <a:t> und Schutz </a:t>
            </a:r>
            <a:r>
              <a:rPr lang="en-GB" sz="2600" dirty="0" err="1"/>
              <a:t>blockieren</a:t>
            </a:r>
            <a:r>
              <a:rPr lang="en-GB" dirty="0"/>
              <a:t>
</a:t>
            </a:r>
            <a:endParaRPr lang="en-US"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55650" y="516248"/>
            <a:ext cx="7632700" cy="576262"/>
          </a:xfrm>
        </p:spPr>
        <p:txBody>
          <a:bodyPr/>
          <a:lstStyle/>
          <a:p>
            <a:pPr algn="ctr">
              <a:defRPr/>
            </a:pPr>
            <a:r>
              <a:rPr lang="fr-FR" sz="3000" b="1" dirty="0" err="1">
                <a:solidFill>
                  <a:schemeClr val="accent5">
                    <a:lumMod val="75000"/>
                  </a:schemeClr>
                </a:solidFill>
                <a:latin typeface="+mn-lt"/>
              </a:rPr>
              <a:t>Gewährleistung</a:t>
            </a:r>
            <a:r>
              <a:rPr lang="fr-FR" sz="3000" b="1" dirty="0">
                <a:solidFill>
                  <a:schemeClr val="accent5">
                    <a:lumMod val="75000"/>
                  </a:schemeClr>
                </a:solidFill>
                <a:latin typeface="+mn-lt"/>
              </a:rPr>
              <a:t> des </a:t>
            </a:r>
            <a:r>
              <a:rPr lang="fr-FR" sz="3000" b="1" dirty="0" err="1">
                <a:solidFill>
                  <a:schemeClr val="accent5">
                    <a:lumMod val="75000"/>
                  </a:schemeClr>
                </a:solidFill>
                <a:latin typeface="+mn-lt"/>
              </a:rPr>
              <a:t>gleichberechtigten</a:t>
            </a:r>
            <a:r>
              <a:rPr lang="fr-FR" sz="3000" b="1" dirty="0">
                <a:solidFill>
                  <a:schemeClr val="accent5">
                    <a:lumMod val="75000"/>
                  </a:schemeClr>
                </a:solidFill>
                <a:latin typeface="+mn-lt"/>
              </a:rPr>
              <a:t> </a:t>
            </a:r>
            <a:r>
              <a:rPr lang="fr-FR" sz="3000" b="1" dirty="0" err="1">
                <a:solidFill>
                  <a:schemeClr val="accent5">
                    <a:lumMod val="75000"/>
                  </a:schemeClr>
                </a:solidFill>
                <a:latin typeface="+mn-lt"/>
              </a:rPr>
              <a:t>Zugangs</a:t>
            </a:r>
            <a:r>
              <a:rPr lang="fr-FR" sz="3000" b="1" dirty="0">
                <a:solidFill>
                  <a:schemeClr val="accent5">
                    <a:lumMod val="75000"/>
                  </a:schemeClr>
                </a:solidFill>
                <a:latin typeface="+mn-lt"/>
              </a:rPr>
              <a:t> von </a:t>
            </a:r>
            <a:r>
              <a:rPr lang="fr-FR" sz="3000" b="1" dirty="0" err="1">
                <a:solidFill>
                  <a:schemeClr val="accent5">
                    <a:lumMod val="75000"/>
                  </a:schemeClr>
                </a:solidFill>
                <a:latin typeface="+mn-lt"/>
              </a:rPr>
              <a:t>Frauen</a:t>
            </a:r>
            <a:r>
              <a:rPr lang="fr-FR" sz="3000" b="1" dirty="0">
                <a:solidFill>
                  <a:schemeClr val="accent5">
                    <a:lumMod val="75000"/>
                  </a:schemeClr>
                </a:solidFill>
                <a:latin typeface="+mn-lt"/>
              </a:rPr>
              <a:t> </a:t>
            </a:r>
            <a:r>
              <a:rPr lang="fr-FR" sz="3000" b="1" dirty="0" err="1">
                <a:solidFill>
                  <a:schemeClr val="accent5">
                    <a:lumMod val="75000"/>
                  </a:schemeClr>
                </a:solidFill>
                <a:latin typeface="+mn-lt"/>
              </a:rPr>
              <a:t>zur</a:t>
            </a:r>
            <a:r>
              <a:rPr lang="fr-FR" sz="3000" b="1" dirty="0">
                <a:solidFill>
                  <a:schemeClr val="accent5">
                    <a:lumMod val="75000"/>
                  </a:schemeClr>
                </a:solidFill>
                <a:latin typeface="+mn-lt"/>
              </a:rPr>
              <a:t> </a:t>
            </a:r>
            <a:r>
              <a:rPr lang="fr-FR" sz="3000" b="1" dirty="0" err="1">
                <a:solidFill>
                  <a:schemeClr val="accent5">
                    <a:lumMod val="75000"/>
                  </a:schemeClr>
                </a:solidFill>
                <a:latin typeface="+mn-lt"/>
              </a:rPr>
              <a:t>Justiz</a:t>
            </a:r>
            <a:r>
              <a:rPr lang="fr-FR" sz="3000" b="1" dirty="0">
                <a:solidFill>
                  <a:srgbClr val="004489"/>
                </a:solidFill>
              </a:rPr>
              <a:t>
</a:t>
            </a:r>
            <a:endParaRPr lang="en-US" sz="2800" dirty="0">
              <a:solidFill>
                <a:srgbClr val="004489"/>
              </a:solidFill>
            </a:endParaRPr>
          </a:p>
        </p:txBody>
      </p:sp>
      <p:sp>
        <p:nvSpPr>
          <p:cNvPr id="3" name="Content Placeholder 2"/>
          <p:cNvSpPr>
            <a:spLocks noGrp="1"/>
          </p:cNvSpPr>
          <p:nvPr>
            <p:ph idx="1"/>
          </p:nvPr>
        </p:nvSpPr>
        <p:spPr bwMode="auto">
          <a:xfrm>
            <a:off x="395536" y="1369236"/>
            <a:ext cx="7632700" cy="5184775"/>
          </a:xfrm>
        </p:spPr>
        <p:txBody>
          <a:bodyPr/>
          <a:lstStyle/>
          <a:p>
            <a:pPr marL="0" indent="0">
              <a:buFontTx/>
              <a:buNone/>
              <a:defRPr/>
            </a:pPr>
            <a:r>
              <a:rPr lang="en-GB" sz="2600" dirty="0" err="1"/>
              <a:t>Empfohlene</a:t>
            </a:r>
            <a:r>
              <a:rPr lang="en-GB" sz="2600" dirty="0"/>
              <a:t> </a:t>
            </a:r>
            <a:r>
              <a:rPr lang="en-GB" sz="2600" dirty="0" err="1"/>
              <a:t>Maßnahmen</a:t>
            </a:r>
            <a:r>
              <a:rPr lang="en-GB" sz="2600" dirty="0"/>
              <a:t>:
</a:t>
            </a:r>
            <a:r>
              <a:rPr lang="en-GB" sz="2600" dirty="0" err="1"/>
              <a:t>Gewährleistung</a:t>
            </a:r>
            <a:r>
              <a:rPr lang="en-GB" sz="2600" dirty="0"/>
              <a:t> der </a:t>
            </a:r>
            <a:r>
              <a:rPr lang="en-GB" sz="2600" b="1" dirty="0" err="1">
                <a:solidFill>
                  <a:schemeClr val="accent5"/>
                </a:solidFill>
              </a:rPr>
              <a:t>vollständigen</a:t>
            </a:r>
            <a:r>
              <a:rPr lang="en-GB" sz="2600" b="1" dirty="0">
                <a:solidFill>
                  <a:schemeClr val="accent5"/>
                </a:solidFill>
              </a:rPr>
              <a:t> </a:t>
            </a:r>
            <a:r>
              <a:rPr lang="en-GB" sz="2600" b="1" dirty="0" err="1">
                <a:solidFill>
                  <a:schemeClr val="accent5"/>
                </a:solidFill>
              </a:rPr>
              <a:t>Umsetzung</a:t>
            </a:r>
            <a:r>
              <a:rPr lang="en-GB" sz="2600" b="1" dirty="0">
                <a:solidFill>
                  <a:schemeClr val="accent5"/>
                </a:solidFill>
              </a:rPr>
              <a:t> der </a:t>
            </a:r>
            <a:r>
              <a:rPr lang="en-GB" sz="2600" b="1" dirty="0" err="1">
                <a:solidFill>
                  <a:schemeClr val="accent5"/>
                </a:solidFill>
              </a:rPr>
              <a:t>Rechtsvorschriften</a:t>
            </a:r>
            <a:endParaRPr b="1" dirty="0">
              <a:solidFill>
                <a:schemeClr val="accent5"/>
              </a:solidFill>
            </a:endParaRPr>
          </a:p>
          <a:p>
            <a:pPr>
              <a:buFont typeface="Wingdings"/>
              <a:buChar char="ü"/>
              <a:defRPr/>
            </a:pPr>
            <a:r>
              <a:rPr lang="en-GB" sz="2400" dirty="0" err="1"/>
              <a:t>Maßnahmen</a:t>
            </a:r>
            <a:r>
              <a:rPr lang="en-GB" sz="2400" dirty="0"/>
              <a:t> </a:t>
            </a:r>
            <a:r>
              <a:rPr lang="en-GB" sz="2400" dirty="0" err="1"/>
              <a:t>zur</a:t>
            </a:r>
            <a:r>
              <a:rPr lang="en-GB" sz="2400" dirty="0"/>
              <a:t> </a:t>
            </a:r>
            <a:r>
              <a:rPr lang="en-GB" sz="2400" dirty="0" err="1"/>
              <a:t>Bekämpfung</a:t>
            </a:r>
            <a:r>
              <a:rPr lang="en-GB" sz="2400" dirty="0"/>
              <a:t> </a:t>
            </a:r>
            <a:r>
              <a:rPr lang="en-GB" sz="2400" dirty="0" err="1"/>
              <a:t>gerichtlicher</a:t>
            </a:r>
            <a:r>
              <a:rPr lang="en-GB" sz="2400" dirty="0"/>
              <a:t> </a:t>
            </a:r>
            <a:r>
              <a:rPr lang="en-GB" sz="2400" dirty="0" err="1"/>
              <a:t>Stereotypisierung</a:t>
            </a:r>
            <a:r>
              <a:rPr lang="en-GB" sz="2400" dirty="0"/>
              <a:t> (</a:t>
            </a:r>
            <a:r>
              <a:rPr lang="en-GB" sz="2400" dirty="0" err="1"/>
              <a:t>Forschung</a:t>
            </a:r>
            <a:r>
              <a:rPr lang="en-GB" sz="2400" dirty="0"/>
              <a:t>, </a:t>
            </a:r>
            <a:r>
              <a:rPr lang="en-GB" sz="2400" dirty="0" err="1"/>
              <a:t>Überwachung</a:t>
            </a:r>
            <a:r>
              <a:rPr lang="en-GB" sz="2400" dirty="0"/>
              <a:t>, </a:t>
            </a:r>
            <a:r>
              <a:rPr lang="en-GB" sz="2400" dirty="0" err="1"/>
              <a:t>Bildung</a:t>
            </a:r>
            <a:r>
              <a:rPr lang="en-GB" sz="2400" dirty="0"/>
              <a:t>)
</a:t>
            </a:r>
            <a:r>
              <a:rPr lang="en-GB" sz="2400" dirty="0" err="1"/>
              <a:t>Gewährleistung</a:t>
            </a:r>
            <a:r>
              <a:rPr lang="en-GB" sz="2400" dirty="0"/>
              <a:t> des </a:t>
            </a:r>
            <a:r>
              <a:rPr lang="en-GB" sz="2400" dirty="0" err="1"/>
              <a:t>Zugangs</a:t>
            </a:r>
            <a:r>
              <a:rPr lang="en-GB" sz="2400" dirty="0"/>
              <a:t> </a:t>
            </a:r>
            <a:r>
              <a:rPr lang="en-GB" sz="2400" dirty="0" err="1"/>
              <a:t>zu</a:t>
            </a:r>
            <a:r>
              <a:rPr lang="en-GB" sz="2400" dirty="0"/>
              <a:t> </a:t>
            </a:r>
            <a:r>
              <a:rPr lang="en-GB" sz="2400" dirty="0" err="1"/>
              <a:t>angemessener</a:t>
            </a:r>
            <a:r>
              <a:rPr lang="en-GB" sz="2400" dirty="0"/>
              <a:t> </a:t>
            </a:r>
            <a:r>
              <a:rPr lang="en-GB" sz="2400" dirty="0" err="1"/>
              <a:t>Prozesskostenhilfe</a:t>
            </a:r>
            <a:r>
              <a:rPr lang="en-GB" sz="2400" dirty="0"/>
              <a:t> und -</a:t>
            </a:r>
            <a:r>
              <a:rPr lang="en-GB" sz="2400" dirty="0" err="1"/>
              <a:t>vertretung</a:t>
            </a:r>
            <a:r>
              <a:rPr lang="en-GB" sz="2400" dirty="0"/>
              <a:t> für Frauen, </a:t>
            </a:r>
            <a:r>
              <a:rPr lang="en-GB" sz="2400" dirty="0" err="1"/>
              <a:t>insbesondere</a:t>
            </a:r>
            <a:r>
              <a:rPr lang="en-GB" sz="2400" dirty="0"/>
              <a:t> für </a:t>
            </a:r>
            <a:r>
              <a:rPr lang="en-GB" sz="2400" dirty="0" err="1"/>
              <a:t>Opfer</a:t>
            </a:r>
            <a:r>
              <a:rPr lang="en-GB" sz="2400" dirty="0"/>
              <a:t> </a:t>
            </a:r>
            <a:r>
              <a:rPr lang="en-GB" sz="2400" dirty="0" err="1"/>
              <a:t>geschlechtsspezifischer</a:t>
            </a:r>
            <a:r>
              <a:rPr lang="en-GB" sz="2400" dirty="0"/>
              <a:t> </a:t>
            </a:r>
            <a:r>
              <a:rPr lang="en-GB" sz="2400" dirty="0" err="1"/>
              <a:t>Gewalt</a:t>
            </a:r>
            <a:r>
              <a:rPr lang="en-GB" sz="2400" dirty="0"/>
              <a:t>;
</a:t>
            </a:r>
            <a:r>
              <a:rPr lang="en-GB" sz="2400" dirty="0" err="1"/>
              <a:t>Entwicklung</a:t>
            </a:r>
            <a:r>
              <a:rPr lang="en-GB" sz="2400" dirty="0"/>
              <a:t> und </a:t>
            </a:r>
            <a:r>
              <a:rPr lang="en-GB" sz="2400" dirty="0" err="1"/>
              <a:t>Durchführung</a:t>
            </a:r>
            <a:r>
              <a:rPr lang="en-GB" sz="2400" dirty="0"/>
              <a:t> von </a:t>
            </a:r>
            <a:r>
              <a:rPr lang="en-GB" sz="2400" dirty="0" err="1"/>
              <a:t>Schulungen</a:t>
            </a:r>
            <a:r>
              <a:rPr lang="en-GB" sz="2400" dirty="0"/>
              <a:t> </a:t>
            </a:r>
            <a:r>
              <a:rPr lang="en-GB" sz="2400" dirty="0" err="1"/>
              <a:t>zu</a:t>
            </a:r>
            <a:r>
              <a:rPr lang="en-GB" sz="2400" dirty="0"/>
              <a:t> </a:t>
            </a:r>
            <a:r>
              <a:rPr lang="en-GB" sz="2400" dirty="0" err="1"/>
              <a:t>geschlechtsspezifischer</a:t>
            </a:r>
            <a:r>
              <a:rPr lang="en-GB" sz="2400" dirty="0"/>
              <a:t> </a:t>
            </a:r>
            <a:r>
              <a:rPr lang="en-GB" sz="2400" dirty="0" err="1"/>
              <a:t>Gewalt</a:t>
            </a:r>
            <a:r>
              <a:rPr lang="en-GB" sz="2400" dirty="0"/>
              <a:t>, </a:t>
            </a:r>
            <a:r>
              <a:rPr lang="en-GB" sz="2400" dirty="0" err="1"/>
              <a:t>Geschlechtergleichstellung</a:t>
            </a:r>
            <a:r>
              <a:rPr lang="en-GB" sz="2400" dirty="0"/>
              <a:t> und </a:t>
            </a:r>
            <a:r>
              <a:rPr lang="en-GB" sz="2400" dirty="0" err="1"/>
              <a:t>Menschenrechten</a:t>
            </a:r>
            <a:r>
              <a:rPr lang="en-GB" sz="2400" dirty="0"/>
              <a:t> von Frauen, die auf die </a:t>
            </a:r>
            <a:r>
              <a:rPr lang="en-GB" sz="2400" dirty="0" err="1"/>
              <a:t>Bedürfnisse</a:t>
            </a:r>
            <a:r>
              <a:rPr lang="en-GB" sz="2400" dirty="0"/>
              <a:t> von </a:t>
            </a:r>
            <a:r>
              <a:rPr lang="en-GB" sz="2400" dirty="0" err="1"/>
              <a:t>Justizfachleuten</a:t>
            </a:r>
            <a:r>
              <a:rPr lang="en-GB" sz="2400" dirty="0"/>
              <a:t> </a:t>
            </a:r>
            <a:r>
              <a:rPr lang="en-GB" sz="2400" dirty="0" err="1"/>
              <a:t>zugeschnitten</a:t>
            </a:r>
            <a:r>
              <a:rPr lang="en-GB" sz="2400" dirty="0"/>
              <a:t> </a:t>
            </a:r>
            <a:r>
              <a:rPr lang="en-GB" sz="2400" dirty="0" err="1"/>
              <a:t>sind</a:t>
            </a:r>
            <a:r>
              <a:rPr lang="en-GB" sz="2400" dirty="0"/>
              <a:t> 
</a:t>
            </a:r>
            <a:endParaRPr sz="2400"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27088" y="1160463"/>
            <a:ext cx="7632700" cy="576262"/>
          </a:xfrm>
        </p:spPr>
        <p:txBody>
          <a:bodyPr/>
          <a:lstStyle/>
          <a:p>
            <a:pPr algn="ctr">
              <a:defRPr/>
            </a:pPr>
            <a:r>
              <a:rPr lang="en-GB" sz="3200" b="1" dirty="0" err="1">
                <a:solidFill>
                  <a:schemeClr val="accent5">
                    <a:lumMod val="75000"/>
                  </a:schemeClr>
                </a:solidFill>
                <a:latin typeface="Calibri"/>
                <a:cs typeface="Calibri"/>
              </a:rPr>
              <a:t>Ausgewogene</a:t>
            </a:r>
            <a:r>
              <a:rPr lang="en-GB" sz="3200" b="1" dirty="0">
                <a:solidFill>
                  <a:schemeClr val="accent5">
                    <a:lumMod val="75000"/>
                  </a:schemeClr>
                </a:solidFill>
                <a:latin typeface="Calibri"/>
                <a:cs typeface="Calibri"/>
              </a:rPr>
              <a:t> </a:t>
            </a:r>
            <a:r>
              <a:rPr lang="en-GB" sz="3200" b="1" dirty="0" err="1">
                <a:solidFill>
                  <a:schemeClr val="accent5">
                    <a:lumMod val="75000"/>
                  </a:schemeClr>
                </a:solidFill>
                <a:latin typeface="Calibri"/>
                <a:cs typeface="Calibri"/>
              </a:rPr>
              <a:t>Beteiligung</a:t>
            </a:r>
            <a:r>
              <a:rPr lang="en-GB" sz="3200" b="1" dirty="0">
                <a:solidFill>
                  <a:schemeClr val="accent5">
                    <a:lumMod val="75000"/>
                  </a:schemeClr>
                </a:solidFill>
                <a:latin typeface="Calibri"/>
                <a:cs typeface="Calibri"/>
              </a:rPr>
              <a:t> von Frauen und </a:t>
            </a:r>
            <a:r>
              <a:rPr lang="en-GB" sz="3200" b="1" dirty="0" err="1">
                <a:solidFill>
                  <a:schemeClr val="accent5">
                    <a:lumMod val="75000"/>
                  </a:schemeClr>
                </a:solidFill>
                <a:latin typeface="Calibri"/>
                <a:cs typeface="Calibri"/>
              </a:rPr>
              <a:t>Männern</a:t>
            </a:r>
            <a:r>
              <a:rPr lang="en-GB" sz="3200" b="1" dirty="0">
                <a:solidFill>
                  <a:schemeClr val="accent5">
                    <a:lumMod val="75000"/>
                  </a:schemeClr>
                </a:solidFill>
                <a:latin typeface="Calibri"/>
                <a:cs typeface="Calibri"/>
              </a:rPr>
              <a:t> an </a:t>
            </a:r>
            <a:r>
              <a:rPr lang="en-GB" sz="3200" b="1" dirty="0" err="1">
                <a:solidFill>
                  <a:schemeClr val="accent5">
                    <a:lumMod val="75000"/>
                  </a:schemeClr>
                </a:solidFill>
                <a:latin typeface="Calibri"/>
                <a:cs typeface="Calibri"/>
              </a:rPr>
              <a:t>Entscheidungsprozessen</a:t>
            </a:r>
            <a:r>
              <a:rPr lang="en-GB" sz="3200" b="1" dirty="0">
                <a:solidFill>
                  <a:srgbClr val="0D347D"/>
                </a:solidFill>
                <a:latin typeface="Calibri"/>
                <a:cs typeface="Calibri"/>
              </a:rPr>
              <a:t>
</a:t>
            </a:r>
            <a:endParaRPr lang="en-GB" sz="3000" b="1" dirty="0">
              <a:solidFill>
                <a:srgbClr val="0D347D"/>
              </a:solidFill>
              <a:latin typeface="Calibri"/>
              <a:cs typeface="Calibri"/>
            </a:endParaRPr>
          </a:p>
        </p:txBody>
      </p:sp>
      <p:sp>
        <p:nvSpPr>
          <p:cNvPr id="3" name="Content Placeholder 2"/>
          <p:cNvSpPr>
            <a:spLocks noGrp="1"/>
          </p:cNvSpPr>
          <p:nvPr>
            <p:ph idx="1"/>
          </p:nvPr>
        </p:nvSpPr>
        <p:spPr bwMode="auto">
          <a:xfrm>
            <a:off x="827088" y="1808163"/>
            <a:ext cx="7561262" cy="5184775"/>
          </a:xfrm>
        </p:spPr>
        <p:txBody>
          <a:bodyPr/>
          <a:lstStyle/>
          <a:p>
            <a:pPr marL="57150" indent="0">
              <a:buFontTx/>
              <a:buNone/>
              <a:defRPr/>
            </a:pPr>
            <a:endParaRPr lang="fr-FR" b="1" dirty="0">
              <a:solidFill>
                <a:srgbClr val="004489"/>
              </a:solidFill>
            </a:endParaRPr>
          </a:p>
          <a:p>
            <a:pPr marL="57150" indent="0">
              <a:buFontTx/>
              <a:buNone/>
              <a:defRPr/>
            </a:pPr>
            <a:r>
              <a:rPr lang="fr-FR" b="1" dirty="0" err="1">
                <a:solidFill>
                  <a:schemeClr val="accent5"/>
                </a:solidFill>
              </a:rPr>
              <a:t>Politische</a:t>
            </a:r>
            <a:r>
              <a:rPr lang="fr-FR" b="1" dirty="0">
                <a:solidFill>
                  <a:schemeClr val="accent5"/>
                </a:solidFill>
              </a:rPr>
              <a:t> </a:t>
            </a:r>
            <a:r>
              <a:rPr lang="fr-FR" b="1" dirty="0" err="1">
                <a:solidFill>
                  <a:schemeClr val="accent5"/>
                </a:solidFill>
              </a:rPr>
              <a:t>Entscheidungsmacht</a:t>
            </a:r>
            <a:r>
              <a:rPr lang="fr-FR" b="1" dirty="0">
                <a:solidFill>
                  <a:schemeClr val="accent5"/>
                </a:solidFill>
              </a:rPr>
              <a:t>:</a:t>
            </a:r>
            <a:r>
              <a:rPr lang="fr-FR" b="1" dirty="0">
                <a:solidFill>
                  <a:srgbClr val="004489"/>
                </a:solidFill>
              </a:rPr>
              <a:t>
</a:t>
            </a:r>
            <a:r>
              <a:rPr lang="fr-FR" dirty="0" err="1"/>
              <a:t>Parlamente</a:t>
            </a:r>
            <a:r>
              <a:rPr lang="fr-FR" dirty="0"/>
              <a:t>: 25% </a:t>
            </a:r>
            <a:r>
              <a:rPr lang="fr-FR" dirty="0" err="1"/>
              <a:t>Frauen</a:t>
            </a:r>
            <a:r>
              <a:rPr lang="fr-FR" dirty="0"/>
              <a:t>
</a:t>
            </a:r>
            <a:r>
              <a:rPr lang="fr-FR" dirty="0" err="1"/>
              <a:t>Minister:innen</a:t>
            </a:r>
            <a:r>
              <a:rPr lang="fr-FR" dirty="0"/>
              <a:t>: 25% </a:t>
            </a:r>
            <a:r>
              <a:rPr lang="fr-FR" dirty="0" err="1"/>
              <a:t>Frauen</a:t>
            </a:r>
            <a:r>
              <a:rPr lang="fr-FR" dirty="0"/>
              <a:t>
</a:t>
            </a:r>
            <a:r>
              <a:rPr lang="fr-FR" dirty="0" err="1"/>
              <a:t>Bürgermeister:innen</a:t>
            </a:r>
            <a:r>
              <a:rPr lang="fr-FR" dirty="0"/>
              <a:t>: 15 % </a:t>
            </a:r>
            <a:r>
              <a:rPr lang="fr-FR" dirty="0" err="1"/>
              <a:t>Frauen</a:t>
            </a:r>
            <a:r>
              <a:rPr lang="fr-FR" dirty="0"/>
              <a:t> (EU-Länder)
17 Länder </a:t>
            </a:r>
            <a:r>
              <a:rPr lang="fr-FR" dirty="0" err="1"/>
              <a:t>haben</a:t>
            </a:r>
            <a:r>
              <a:rPr lang="fr-FR" dirty="0"/>
              <a:t> </a:t>
            </a:r>
            <a:r>
              <a:rPr lang="fr-FR" dirty="0" err="1"/>
              <a:t>gesetzliche</a:t>
            </a:r>
            <a:r>
              <a:rPr lang="fr-FR" dirty="0"/>
              <a:t> </a:t>
            </a:r>
            <a:r>
              <a:rPr lang="fr-FR" dirty="0" err="1"/>
              <a:t>Quote</a:t>
            </a:r>
            <a:r>
              <a:rPr lang="fr-FR" dirty="0"/>
              <a:t> </a:t>
            </a:r>
            <a:r>
              <a:rPr lang="fr-FR" dirty="0" err="1"/>
              <a:t>eingeführt</a:t>
            </a:r>
            <a:r>
              <a:rPr lang="fr-FR" dirty="0"/>
              <a:t>
In 17 </a:t>
            </a:r>
            <a:r>
              <a:rPr lang="fr-FR" dirty="0" err="1"/>
              <a:t>Ländern</a:t>
            </a:r>
            <a:r>
              <a:rPr lang="fr-FR" dirty="0"/>
              <a:t> </a:t>
            </a:r>
            <a:r>
              <a:rPr lang="fr-FR" dirty="0" err="1"/>
              <a:t>haben</a:t>
            </a:r>
            <a:r>
              <a:rPr lang="fr-FR" dirty="0"/>
              <a:t> </a:t>
            </a:r>
            <a:r>
              <a:rPr lang="fr-FR" dirty="0" err="1"/>
              <a:t>einige</a:t>
            </a:r>
            <a:r>
              <a:rPr lang="fr-FR" dirty="0"/>
              <a:t> </a:t>
            </a:r>
            <a:r>
              <a:rPr lang="fr-FR" dirty="0" err="1"/>
              <a:t>oder</a:t>
            </a:r>
            <a:r>
              <a:rPr lang="fr-FR" dirty="0"/>
              <a:t> </a:t>
            </a:r>
            <a:r>
              <a:rPr lang="fr-FR" dirty="0" err="1"/>
              <a:t>alle</a:t>
            </a:r>
            <a:r>
              <a:rPr lang="fr-FR" dirty="0"/>
              <a:t> </a:t>
            </a:r>
            <a:r>
              <a:rPr lang="fr-FR" dirty="0" err="1"/>
              <a:t>politischen</a:t>
            </a:r>
            <a:r>
              <a:rPr lang="fr-FR" dirty="0"/>
              <a:t> </a:t>
            </a:r>
            <a:r>
              <a:rPr lang="fr-FR" dirty="0" err="1"/>
              <a:t>Parteien</a:t>
            </a:r>
            <a:r>
              <a:rPr lang="fr-FR" dirty="0"/>
              <a:t> </a:t>
            </a:r>
            <a:r>
              <a:rPr lang="fr-FR" dirty="0" err="1"/>
              <a:t>freiwillige</a:t>
            </a:r>
            <a:r>
              <a:rPr lang="fr-FR" dirty="0"/>
              <a:t> </a:t>
            </a:r>
            <a:r>
              <a:rPr lang="fr-FR" dirty="0" err="1"/>
              <a:t>Quoten</a:t>
            </a:r>
            <a:r>
              <a:rPr lang="fr-FR" dirty="0"/>
              <a:t> </a:t>
            </a:r>
            <a:r>
              <a:rPr lang="fr-FR" dirty="0" err="1"/>
              <a:t>eingeführt</a:t>
            </a:r>
            <a:r>
              <a:rPr lang="fr-FR" dirty="0"/>
              <a:t>.
</a:t>
            </a:r>
            <a:endParaRPr lang="en-GB" dirty="0"/>
          </a:p>
          <a:p>
            <a:pPr>
              <a:defRPr/>
            </a:pPr>
            <a:endParaRPr lang="en-GB"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27088" y="570706"/>
            <a:ext cx="7632700" cy="576262"/>
          </a:xfrm>
        </p:spPr>
        <p:txBody>
          <a:bodyPr/>
          <a:lstStyle/>
          <a:p>
            <a:pPr algn="ctr">
              <a:defRPr/>
            </a:pPr>
            <a:r>
              <a:rPr lang="en-GB" sz="3200" b="1" dirty="0" err="1">
                <a:solidFill>
                  <a:schemeClr val="accent5">
                    <a:lumMod val="75000"/>
                  </a:schemeClr>
                </a:solidFill>
                <a:latin typeface="+mn-lt"/>
              </a:rPr>
              <a:t>Ausgewogene</a:t>
            </a:r>
            <a:r>
              <a:rPr lang="en-GB" sz="3200" b="1" dirty="0">
                <a:solidFill>
                  <a:schemeClr val="accent5">
                    <a:lumMod val="75000"/>
                  </a:schemeClr>
                </a:solidFill>
                <a:latin typeface="+mn-lt"/>
              </a:rPr>
              <a:t> </a:t>
            </a:r>
            <a:r>
              <a:rPr lang="en-GB" sz="3200" b="1" dirty="0" err="1">
                <a:solidFill>
                  <a:schemeClr val="accent5">
                    <a:lumMod val="75000"/>
                  </a:schemeClr>
                </a:solidFill>
                <a:latin typeface="+mn-lt"/>
              </a:rPr>
              <a:t>Beteiligung</a:t>
            </a:r>
            <a:r>
              <a:rPr lang="en-GB" sz="3200" b="1" dirty="0">
                <a:solidFill>
                  <a:schemeClr val="accent5">
                    <a:lumMod val="75000"/>
                  </a:schemeClr>
                </a:solidFill>
                <a:latin typeface="+mn-lt"/>
              </a:rPr>
              <a:t> von Frauen und </a:t>
            </a:r>
            <a:r>
              <a:rPr lang="en-GB" sz="3200" b="1" dirty="0" err="1">
                <a:solidFill>
                  <a:schemeClr val="accent5">
                    <a:lumMod val="75000"/>
                  </a:schemeClr>
                </a:solidFill>
                <a:latin typeface="+mn-lt"/>
              </a:rPr>
              <a:t>Männern</a:t>
            </a:r>
            <a:r>
              <a:rPr lang="en-GB" sz="3200" b="1" dirty="0">
                <a:solidFill>
                  <a:schemeClr val="accent5">
                    <a:lumMod val="75000"/>
                  </a:schemeClr>
                </a:solidFill>
                <a:latin typeface="+mn-lt"/>
              </a:rPr>
              <a:t> an </a:t>
            </a:r>
            <a:r>
              <a:rPr lang="en-GB" sz="3200" b="1" dirty="0" err="1">
                <a:solidFill>
                  <a:schemeClr val="accent5">
                    <a:lumMod val="75000"/>
                  </a:schemeClr>
                </a:solidFill>
                <a:latin typeface="+mn-lt"/>
              </a:rPr>
              <a:t>Entscheidungsprozessen</a:t>
            </a:r>
            <a:r>
              <a:rPr lang="en-GB" sz="3200" b="1" dirty="0">
                <a:solidFill>
                  <a:srgbClr val="0D347D"/>
                </a:solidFill>
              </a:rPr>
              <a:t>
</a:t>
            </a:r>
            <a:endParaRPr lang="en-GB" sz="3000" b="1" dirty="0">
              <a:solidFill>
                <a:srgbClr val="0D347D"/>
              </a:solidFill>
            </a:endParaRPr>
          </a:p>
        </p:txBody>
      </p:sp>
      <p:sp>
        <p:nvSpPr>
          <p:cNvPr id="3" name="Content Placeholder 2"/>
          <p:cNvSpPr>
            <a:spLocks noGrp="1"/>
          </p:cNvSpPr>
          <p:nvPr>
            <p:ph idx="1"/>
          </p:nvPr>
        </p:nvSpPr>
        <p:spPr bwMode="auto">
          <a:xfrm>
            <a:off x="467544" y="858837"/>
            <a:ext cx="7992244" cy="5184775"/>
          </a:xfrm>
        </p:spPr>
        <p:txBody>
          <a:bodyPr/>
          <a:lstStyle/>
          <a:p>
            <a:pPr marL="57150" indent="0">
              <a:buFontTx/>
              <a:buNone/>
              <a:defRPr/>
            </a:pPr>
            <a:endParaRPr lang="fr-FR" b="1" dirty="0">
              <a:solidFill>
                <a:srgbClr val="004489"/>
              </a:solidFill>
            </a:endParaRPr>
          </a:p>
          <a:p>
            <a:pPr marL="57150" indent="0">
              <a:buNone/>
              <a:defRPr/>
            </a:pPr>
            <a:r>
              <a:rPr lang="fr-FR" dirty="0" err="1"/>
              <a:t>Weitere</a:t>
            </a:r>
            <a:r>
              <a:rPr lang="fr-FR" dirty="0"/>
              <a:t> </a:t>
            </a:r>
            <a:r>
              <a:rPr lang="fr-FR" dirty="0" err="1"/>
              <a:t>Bereiche</a:t>
            </a:r>
            <a:r>
              <a:rPr lang="fr-FR" dirty="0"/>
              <a:t> der </a:t>
            </a:r>
            <a:r>
              <a:rPr lang="fr-FR" dirty="0" err="1"/>
              <a:t>Entscheidungsmacht</a:t>
            </a:r>
            <a:r>
              <a:rPr lang="fr-FR" dirty="0"/>
              <a:t>:</a:t>
            </a:r>
          </a:p>
          <a:p>
            <a:pPr marL="514350" indent="-457200">
              <a:defRPr/>
            </a:pPr>
            <a:r>
              <a:rPr lang="fr-FR" sz="2600" dirty="0"/>
              <a:t>
</a:t>
            </a:r>
            <a:r>
              <a:rPr lang="fr-FR" sz="2600" dirty="0" err="1"/>
              <a:t>Frauen</a:t>
            </a:r>
            <a:r>
              <a:rPr lang="fr-FR" sz="2600" dirty="0"/>
              <a:t> in </a:t>
            </a:r>
            <a:r>
              <a:rPr lang="fr-FR" sz="2600" dirty="0" err="1"/>
              <a:t>Vorständen</a:t>
            </a:r>
            <a:r>
              <a:rPr lang="fr-FR" sz="2600" dirty="0"/>
              <a:t> (</a:t>
            </a:r>
            <a:r>
              <a:rPr lang="fr-FR" sz="2600" dirty="0" err="1"/>
              <a:t>große</a:t>
            </a:r>
            <a:r>
              <a:rPr lang="fr-FR" sz="2600" dirty="0"/>
              <a:t> </a:t>
            </a:r>
            <a:r>
              <a:rPr lang="fr-FR" sz="2600" dirty="0" err="1"/>
              <a:t>börsennotierte</a:t>
            </a:r>
            <a:r>
              <a:rPr lang="fr-FR" sz="2600" dirty="0"/>
              <a:t> </a:t>
            </a:r>
            <a:r>
              <a:rPr lang="fr-FR" sz="2600" dirty="0" err="1"/>
              <a:t>Unternehmen</a:t>
            </a:r>
            <a:r>
              <a:rPr lang="fr-FR" sz="2600" dirty="0"/>
              <a:t>): von 11,9 % </a:t>
            </a:r>
            <a:r>
              <a:rPr lang="fr-FR" sz="2600" dirty="0" err="1"/>
              <a:t>im</a:t>
            </a:r>
            <a:r>
              <a:rPr lang="fr-FR" sz="2600" dirty="0"/>
              <a:t> </a:t>
            </a:r>
            <a:r>
              <a:rPr lang="fr-FR" sz="2600" dirty="0" err="1"/>
              <a:t>Jahr</a:t>
            </a:r>
            <a:r>
              <a:rPr lang="fr-FR" sz="2600" dirty="0"/>
              <a:t> 2010 </a:t>
            </a:r>
            <a:r>
              <a:rPr lang="fr-FR" sz="2600" dirty="0" err="1"/>
              <a:t>auf</a:t>
            </a:r>
            <a:r>
              <a:rPr lang="fr-FR" sz="2600" dirty="0"/>
              <a:t> 30 % </a:t>
            </a:r>
            <a:r>
              <a:rPr lang="fr-FR" sz="2600" dirty="0" err="1"/>
              <a:t>im</a:t>
            </a:r>
            <a:r>
              <a:rPr lang="fr-FR" sz="2600" dirty="0"/>
              <a:t> </a:t>
            </a:r>
            <a:r>
              <a:rPr lang="fr-FR" sz="2600" dirty="0" err="1"/>
              <a:t>Jahr</a:t>
            </a:r>
            <a:r>
              <a:rPr lang="fr-FR" sz="2600" dirty="0"/>
              <a:t> 2020 (EU-Länder)
</a:t>
            </a:r>
            <a:r>
              <a:rPr lang="fr-FR" sz="2600" dirty="0" err="1"/>
              <a:t>Führungsbeamt:innen</a:t>
            </a:r>
            <a:r>
              <a:rPr lang="fr-FR" sz="2600" dirty="0"/>
              <a:t> in der </a:t>
            </a:r>
            <a:r>
              <a:rPr lang="fr-FR" sz="2600" dirty="0" err="1"/>
              <a:t>öffentlichen</a:t>
            </a:r>
            <a:r>
              <a:rPr lang="fr-FR" sz="2600" dirty="0"/>
              <a:t> </a:t>
            </a:r>
            <a:r>
              <a:rPr lang="fr-FR" sz="2600" dirty="0" err="1"/>
              <a:t>Verwaltung</a:t>
            </a:r>
            <a:r>
              <a:rPr lang="fr-FR" sz="2600" dirty="0"/>
              <a:t>: 34 % </a:t>
            </a:r>
            <a:r>
              <a:rPr lang="fr-FR" sz="2600" dirty="0" err="1"/>
              <a:t>Frauen</a:t>
            </a:r>
            <a:r>
              <a:rPr lang="fr-FR" sz="2600" dirty="0"/>
              <a:t> (EU-Länder)
</a:t>
            </a:r>
            <a:r>
              <a:rPr lang="fr-FR" sz="2600" dirty="0" err="1"/>
              <a:t>Mediensektor</a:t>
            </a:r>
            <a:r>
              <a:rPr lang="fr-FR" sz="2600" dirty="0"/>
              <a:t> - </a:t>
            </a:r>
            <a:r>
              <a:rPr lang="fr-FR" sz="2600" dirty="0" err="1"/>
              <a:t>öffentlich-rechtliche</a:t>
            </a:r>
            <a:r>
              <a:rPr lang="fr-FR" sz="2600" dirty="0"/>
              <a:t> </a:t>
            </a:r>
            <a:r>
              <a:rPr lang="fr-FR" sz="2600" dirty="0" err="1"/>
              <a:t>Rundfunkanstalten</a:t>
            </a:r>
            <a:r>
              <a:rPr lang="fr-FR" sz="2600" dirty="0"/>
              <a:t>: </a:t>
            </a:r>
            <a:r>
              <a:rPr lang="fr-FR" sz="2600" dirty="0" err="1"/>
              <a:t>Präsident:innen</a:t>
            </a:r>
            <a:r>
              <a:rPr lang="fr-FR" sz="2600" dirty="0"/>
              <a:t> </a:t>
            </a:r>
            <a:r>
              <a:rPr lang="fr-FR" sz="2600" dirty="0" err="1"/>
              <a:t>und</a:t>
            </a:r>
            <a:r>
              <a:rPr lang="fr-FR" sz="2600" dirty="0"/>
              <a:t> </a:t>
            </a:r>
            <a:r>
              <a:rPr lang="fr-FR" sz="2600" dirty="0" err="1"/>
              <a:t>Mitglieder</a:t>
            </a:r>
            <a:r>
              <a:rPr lang="fr-FR" sz="2600" dirty="0"/>
              <a:t> des </a:t>
            </a:r>
            <a:r>
              <a:rPr lang="fr-FR" sz="2600" dirty="0" err="1"/>
              <a:t>Verwaltungsrats</a:t>
            </a:r>
            <a:r>
              <a:rPr lang="fr-FR" sz="2600" dirty="0"/>
              <a:t>: 37% </a:t>
            </a:r>
            <a:r>
              <a:rPr lang="fr-FR" sz="2600" dirty="0" err="1"/>
              <a:t>Frauen</a:t>
            </a:r>
            <a:r>
              <a:rPr lang="fr-FR" sz="2600" dirty="0"/>
              <a:t> (EU-Länder)</a:t>
            </a:r>
            <a:r>
              <a:rPr lang="fr-FR" dirty="0"/>
              <a:t>
</a:t>
            </a:r>
            <a:endParaRPr lang="en-GB" dirty="0"/>
          </a:p>
          <a:p>
            <a:pPr>
              <a:defRPr/>
            </a:pPr>
            <a:endParaRPr lang="en-GB"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27088" y="1160463"/>
            <a:ext cx="7632700" cy="576262"/>
          </a:xfrm>
        </p:spPr>
        <p:txBody>
          <a:bodyPr/>
          <a:lstStyle/>
          <a:p>
            <a:pPr algn="ctr">
              <a:defRPr/>
            </a:pPr>
            <a:r>
              <a:rPr lang="en-GB" sz="3200" b="1" dirty="0" err="1">
                <a:solidFill>
                  <a:schemeClr val="accent5">
                    <a:lumMod val="75000"/>
                  </a:schemeClr>
                </a:solidFill>
                <a:latin typeface="+mn-lt"/>
              </a:rPr>
              <a:t>Ausgewogene</a:t>
            </a:r>
            <a:r>
              <a:rPr lang="en-GB" sz="3200" b="1" dirty="0">
                <a:solidFill>
                  <a:schemeClr val="accent5">
                    <a:lumMod val="75000"/>
                  </a:schemeClr>
                </a:solidFill>
                <a:latin typeface="+mn-lt"/>
              </a:rPr>
              <a:t> </a:t>
            </a:r>
            <a:r>
              <a:rPr lang="en-GB" sz="3200" b="1" dirty="0" err="1">
                <a:solidFill>
                  <a:schemeClr val="accent5">
                    <a:lumMod val="75000"/>
                  </a:schemeClr>
                </a:solidFill>
                <a:latin typeface="+mn-lt"/>
              </a:rPr>
              <a:t>Beteiligung</a:t>
            </a:r>
            <a:r>
              <a:rPr lang="en-GB" sz="3200" b="1" dirty="0">
                <a:solidFill>
                  <a:schemeClr val="accent5">
                    <a:lumMod val="75000"/>
                  </a:schemeClr>
                </a:solidFill>
                <a:latin typeface="+mn-lt"/>
              </a:rPr>
              <a:t> von Frauen und </a:t>
            </a:r>
            <a:r>
              <a:rPr lang="en-GB" sz="3200" b="1" dirty="0" err="1">
                <a:solidFill>
                  <a:schemeClr val="accent5">
                    <a:lumMod val="75000"/>
                  </a:schemeClr>
                </a:solidFill>
                <a:latin typeface="+mn-lt"/>
              </a:rPr>
              <a:t>Männern</a:t>
            </a:r>
            <a:r>
              <a:rPr lang="en-GB" sz="3200" b="1" dirty="0">
                <a:solidFill>
                  <a:schemeClr val="accent5">
                    <a:lumMod val="75000"/>
                  </a:schemeClr>
                </a:solidFill>
                <a:latin typeface="+mn-lt"/>
              </a:rPr>
              <a:t> an </a:t>
            </a:r>
            <a:r>
              <a:rPr lang="en-GB" sz="3200" b="1" dirty="0" err="1">
                <a:solidFill>
                  <a:schemeClr val="accent5">
                    <a:lumMod val="75000"/>
                  </a:schemeClr>
                </a:solidFill>
                <a:latin typeface="+mn-lt"/>
              </a:rPr>
              <a:t>Entscheidungsprozessen</a:t>
            </a:r>
            <a:r>
              <a:rPr lang="en-GB" sz="3200" b="1" dirty="0">
                <a:solidFill>
                  <a:srgbClr val="336699"/>
                </a:solidFill>
              </a:rPr>
              <a:t>
</a:t>
            </a:r>
            <a:endParaRPr lang="en-GB" sz="3000" b="1" dirty="0">
              <a:solidFill>
                <a:srgbClr val="336699"/>
              </a:solidFill>
            </a:endParaRPr>
          </a:p>
        </p:txBody>
      </p:sp>
      <p:sp>
        <p:nvSpPr>
          <p:cNvPr id="3" name="Content Placeholder 2"/>
          <p:cNvSpPr>
            <a:spLocks noGrp="1"/>
          </p:cNvSpPr>
          <p:nvPr>
            <p:ph idx="1"/>
          </p:nvPr>
        </p:nvSpPr>
        <p:spPr bwMode="auto">
          <a:xfrm>
            <a:off x="467544" y="1617245"/>
            <a:ext cx="7561262" cy="5184775"/>
          </a:xfrm>
        </p:spPr>
        <p:txBody>
          <a:bodyPr/>
          <a:lstStyle/>
          <a:p>
            <a:pPr>
              <a:buFont typeface="Wingdings"/>
              <a:buChar char="ü"/>
              <a:defRPr/>
            </a:pPr>
            <a:endParaRPr lang="en-GB" sz="1100" dirty="0"/>
          </a:p>
          <a:p>
            <a:pPr>
              <a:buFont typeface="Wingdings" pitchFamily="2" charset="2"/>
              <a:buChar char="ü"/>
              <a:defRPr/>
            </a:pPr>
            <a:r>
              <a:rPr lang="en-GB" dirty="0" err="1"/>
              <a:t>Gleichstellung</a:t>
            </a:r>
            <a:r>
              <a:rPr lang="en-GB" dirty="0"/>
              <a:t> der </a:t>
            </a:r>
            <a:r>
              <a:rPr lang="en-GB" dirty="0" err="1"/>
              <a:t>Geschlechter</a:t>
            </a:r>
            <a:r>
              <a:rPr lang="en-GB" dirty="0"/>
              <a:t> in </a:t>
            </a:r>
            <a:r>
              <a:rPr lang="en-GB" dirty="0" err="1"/>
              <a:t>Entscheidungsprozessen</a:t>
            </a:r>
            <a:r>
              <a:rPr lang="en-GB" dirty="0"/>
              <a:t> = </a:t>
            </a:r>
            <a:r>
              <a:rPr lang="en-GB" dirty="0" err="1"/>
              <a:t>primär</a:t>
            </a:r>
            <a:r>
              <a:rPr lang="en-GB" dirty="0"/>
              <a:t> </a:t>
            </a:r>
            <a:r>
              <a:rPr lang="en-GB" dirty="0" err="1"/>
              <a:t>eine</a:t>
            </a:r>
            <a:r>
              <a:rPr lang="en-GB" dirty="0"/>
              <a:t> </a:t>
            </a:r>
            <a:r>
              <a:rPr lang="en-GB" dirty="0" err="1"/>
              <a:t>rechtliche</a:t>
            </a:r>
            <a:r>
              <a:rPr lang="en-GB" dirty="0"/>
              <a:t> </a:t>
            </a:r>
            <a:r>
              <a:rPr lang="en-GB" dirty="0" err="1"/>
              <a:t>Frage</a:t>
            </a:r>
            <a:r>
              <a:rPr lang="en-GB" dirty="0"/>
              <a:t> 
</a:t>
            </a:r>
            <a:r>
              <a:rPr lang="en-GB" dirty="0" err="1"/>
              <a:t>Empfehlung</a:t>
            </a:r>
            <a:r>
              <a:rPr lang="en-GB" dirty="0"/>
              <a:t> des </a:t>
            </a:r>
            <a:r>
              <a:rPr lang="en-GB" dirty="0" err="1"/>
              <a:t>Europarates</a:t>
            </a:r>
            <a:r>
              <a:rPr lang="en-GB" dirty="0"/>
              <a:t> (2003)3 </a:t>
            </a:r>
            <a:r>
              <a:rPr lang="en-GB" dirty="0" err="1"/>
              <a:t>über</a:t>
            </a:r>
            <a:r>
              <a:rPr lang="en-GB" dirty="0"/>
              <a:t> </a:t>
            </a:r>
            <a:r>
              <a:rPr lang="en-GB" dirty="0" err="1"/>
              <a:t>eine</a:t>
            </a:r>
            <a:r>
              <a:rPr lang="en-GB" dirty="0"/>
              <a:t> </a:t>
            </a:r>
            <a:r>
              <a:rPr lang="en-GB" dirty="0" err="1"/>
              <a:t>ausgewogene</a:t>
            </a:r>
            <a:r>
              <a:rPr lang="en-GB" dirty="0"/>
              <a:t> </a:t>
            </a:r>
            <a:r>
              <a:rPr lang="en-GB" dirty="0" err="1"/>
              <a:t>Beteiligung</a:t>
            </a:r>
            <a:r>
              <a:rPr lang="en-GB" dirty="0"/>
              <a:t> von Frauen und </a:t>
            </a:r>
            <a:r>
              <a:rPr lang="en-GB" dirty="0" err="1"/>
              <a:t>Männern</a:t>
            </a:r>
            <a:r>
              <a:rPr lang="en-GB" dirty="0"/>
              <a:t> an </a:t>
            </a:r>
            <a:r>
              <a:rPr lang="en-GB" dirty="0" err="1"/>
              <a:t>politischen</a:t>
            </a:r>
            <a:r>
              <a:rPr lang="en-GB" dirty="0"/>
              <a:t> und </a:t>
            </a:r>
            <a:r>
              <a:rPr lang="en-GB" dirty="0" err="1"/>
              <a:t>öffentlichen</a:t>
            </a:r>
            <a:r>
              <a:rPr lang="en-GB" dirty="0"/>
              <a:t> </a:t>
            </a:r>
            <a:r>
              <a:rPr lang="en-GB" dirty="0" err="1"/>
              <a:t>Entscheidungsprozessen</a:t>
            </a:r>
            <a:r>
              <a:rPr lang="en-GB" dirty="0"/>
              <a:t>: </a:t>
            </a:r>
          </a:p>
          <a:p>
            <a:pPr lvl="1">
              <a:buFont typeface="Wingdings" pitchFamily="2" charset="2"/>
              <a:buChar char="ü"/>
              <a:defRPr/>
            </a:pPr>
            <a:r>
              <a:rPr lang="en-GB" dirty="0" err="1"/>
              <a:t>Keines</a:t>
            </a:r>
            <a:r>
              <a:rPr lang="en-GB" dirty="0"/>
              <a:t> der </a:t>
            </a:r>
            <a:r>
              <a:rPr lang="en-GB" dirty="0" err="1"/>
              <a:t>Geschlechter</a:t>
            </a:r>
            <a:r>
              <a:rPr lang="en-GB" dirty="0"/>
              <a:t> </a:t>
            </a:r>
            <a:r>
              <a:rPr lang="en-GB" dirty="0" err="1"/>
              <a:t>sollte</a:t>
            </a:r>
            <a:r>
              <a:rPr lang="en-GB" dirty="0"/>
              <a:t> in </a:t>
            </a:r>
            <a:r>
              <a:rPr lang="en-GB" dirty="0" err="1"/>
              <a:t>einem</a:t>
            </a:r>
            <a:r>
              <a:rPr lang="en-GB" dirty="0"/>
              <a:t> </a:t>
            </a:r>
            <a:r>
              <a:rPr lang="en-GB" dirty="0" err="1"/>
              <a:t>politischen</a:t>
            </a:r>
            <a:r>
              <a:rPr lang="en-GB" dirty="0"/>
              <a:t> </a:t>
            </a:r>
            <a:r>
              <a:rPr lang="en-GB" dirty="0" err="1"/>
              <a:t>oder</a:t>
            </a:r>
            <a:r>
              <a:rPr lang="en-GB" dirty="0"/>
              <a:t> </a:t>
            </a:r>
            <a:r>
              <a:rPr lang="en-GB" dirty="0" err="1"/>
              <a:t>öffentlichen</a:t>
            </a:r>
            <a:r>
              <a:rPr lang="en-GB" dirty="0"/>
              <a:t> </a:t>
            </a:r>
            <a:r>
              <a:rPr lang="en-GB" dirty="0" err="1"/>
              <a:t>Entscheidungsgremium</a:t>
            </a:r>
            <a:r>
              <a:rPr lang="en-GB" dirty="0"/>
              <a:t> auf </a:t>
            </a:r>
            <a:r>
              <a:rPr lang="en-GB" dirty="0" err="1"/>
              <a:t>einem</a:t>
            </a:r>
            <a:r>
              <a:rPr lang="en-GB" dirty="0"/>
              <a:t> </a:t>
            </a:r>
            <a:r>
              <a:rPr lang="en-GB" dirty="0" err="1"/>
              <a:t>Niveau</a:t>
            </a:r>
            <a:r>
              <a:rPr lang="en-GB" dirty="0"/>
              <a:t> von </a:t>
            </a:r>
            <a:r>
              <a:rPr lang="en-GB" dirty="0" err="1"/>
              <a:t>weniger</a:t>
            </a:r>
            <a:r>
              <a:rPr lang="en-GB" dirty="0"/>
              <a:t> </a:t>
            </a:r>
            <a:r>
              <a:rPr lang="en-GB" dirty="0" err="1"/>
              <a:t>als</a:t>
            </a:r>
            <a:r>
              <a:rPr lang="en-GB" dirty="0"/>
              <a:t> 40 % </a:t>
            </a:r>
            <a:r>
              <a:rPr lang="en-GB" dirty="0" err="1"/>
              <a:t>vertreten</a:t>
            </a:r>
            <a:r>
              <a:rPr lang="en-GB" dirty="0"/>
              <a:t> sein.</a:t>
            </a:r>
          </a:p>
          <a:p>
            <a:pPr>
              <a:defRPr/>
            </a:pPr>
            <a:endParaRPr lang="en-GB" dirty="0"/>
          </a:p>
          <a:p>
            <a:pPr>
              <a:defRPr/>
            </a:pPr>
            <a:endParaRPr lang="en-GB"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55650" y="703263"/>
            <a:ext cx="7632700" cy="576262"/>
          </a:xfrm>
        </p:spPr>
        <p:txBody>
          <a:bodyPr/>
          <a:lstStyle/>
          <a:p>
            <a:pPr algn="ctr">
              <a:defRPr/>
            </a:pPr>
            <a:br>
              <a:rPr lang="en-GB" sz="3200" b="1" dirty="0">
                <a:solidFill>
                  <a:srgbClr val="0066CC"/>
                </a:solidFill>
              </a:rPr>
            </a:br>
            <a:r>
              <a:rPr lang="en-GB" sz="3200" b="1" dirty="0" err="1">
                <a:solidFill>
                  <a:schemeClr val="accent5">
                    <a:lumMod val="75000"/>
                  </a:schemeClr>
                </a:solidFill>
                <a:latin typeface="+mn-lt"/>
              </a:rPr>
              <a:t>Ausgewogene</a:t>
            </a:r>
            <a:r>
              <a:rPr lang="en-GB" sz="3200" b="1" dirty="0">
                <a:solidFill>
                  <a:schemeClr val="accent5">
                    <a:lumMod val="75000"/>
                  </a:schemeClr>
                </a:solidFill>
                <a:latin typeface="+mn-lt"/>
              </a:rPr>
              <a:t> </a:t>
            </a:r>
            <a:r>
              <a:rPr lang="en-GB" sz="3200" b="1" dirty="0" err="1">
                <a:solidFill>
                  <a:schemeClr val="accent5">
                    <a:lumMod val="75000"/>
                  </a:schemeClr>
                </a:solidFill>
                <a:latin typeface="+mn-lt"/>
              </a:rPr>
              <a:t>Beteiligung</a:t>
            </a:r>
            <a:r>
              <a:rPr lang="en-GB" sz="3200" b="1" dirty="0">
                <a:solidFill>
                  <a:schemeClr val="accent5">
                    <a:lumMod val="75000"/>
                  </a:schemeClr>
                </a:solidFill>
                <a:latin typeface="+mn-lt"/>
              </a:rPr>
              <a:t> von Frauen und </a:t>
            </a:r>
            <a:r>
              <a:rPr lang="en-GB" sz="3200" b="1" dirty="0" err="1">
                <a:solidFill>
                  <a:schemeClr val="accent5">
                    <a:lumMod val="75000"/>
                  </a:schemeClr>
                </a:solidFill>
                <a:latin typeface="+mn-lt"/>
              </a:rPr>
              <a:t>Männern</a:t>
            </a:r>
            <a:r>
              <a:rPr lang="en-GB" sz="3200" b="1" dirty="0">
                <a:solidFill>
                  <a:schemeClr val="accent5">
                    <a:lumMod val="75000"/>
                  </a:schemeClr>
                </a:solidFill>
                <a:latin typeface="+mn-lt"/>
              </a:rPr>
              <a:t> an </a:t>
            </a:r>
            <a:r>
              <a:rPr lang="en-GB" sz="3200" b="1" dirty="0" err="1">
                <a:solidFill>
                  <a:schemeClr val="accent5">
                    <a:lumMod val="75000"/>
                  </a:schemeClr>
                </a:solidFill>
                <a:latin typeface="+mn-lt"/>
              </a:rPr>
              <a:t>Entscheidungsprozessen</a:t>
            </a:r>
            <a:br>
              <a:rPr lang="en-GB" sz="3200" b="1" dirty="0">
                <a:solidFill>
                  <a:srgbClr val="0066CC"/>
                </a:solidFill>
              </a:rPr>
            </a:br>
            <a:r>
              <a:rPr lang="en-GB" sz="3200" b="1" dirty="0">
                <a:solidFill>
                  <a:srgbClr val="0066CC"/>
                </a:solidFill>
              </a:rPr>
              <a:t>
</a:t>
            </a:r>
            <a:endParaRPr lang="en-GB" sz="3000" b="1" dirty="0">
              <a:solidFill>
                <a:srgbClr val="336699"/>
              </a:solidFill>
            </a:endParaRPr>
          </a:p>
        </p:txBody>
      </p:sp>
      <p:sp>
        <p:nvSpPr>
          <p:cNvPr id="3" name="Content Placeholder 2"/>
          <p:cNvSpPr>
            <a:spLocks noGrp="1"/>
          </p:cNvSpPr>
          <p:nvPr>
            <p:ph idx="1"/>
          </p:nvPr>
        </p:nvSpPr>
        <p:spPr bwMode="auto">
          <a:xfrm>
            <a:off x="503238" y="1296638"/>
            <a:ext cx="7885112" cy="5184775"/>
          </a:xfrm>
        </p:spPr>
        <p:txBody>
          <a:bodyPr/>
          <a:lstStyle/>
          <a:p>
            <a:pPr>
              <a:spcBef>
                <a:spcPts val="0"/>
              </a:spcBef>
              <a:buFont typeface="Wingdings"/>
              <a:buChar char="ü"/>
              <a:defRPr/>
            </a:pPr>
            <a:endParaRPr lang="en-GB" sz="2700" b="1" dirty="0">
              <a:solidFill>
                <a:srgbClr val="004489"/>
              </a:solidFill>
            </a:endParaRPr>
          </a:p>
          <a:p>
            <a:pPr>
              <a:spcBef>
                <a:spcPts val="0"/>
              </a:spcBef>
              <a:buFont typeface="Wingdings"/>
              <a:buChar char="ü"/>
              <a:defRPr/>
            </a:pPr>
            <a:r>
              <a:rPr lang="en-GB" sz="2700" b="1" dirty="0" err="1">
                <a:solidFill>
                  <a:schemeClr val="accent5"/>
                </a:solidFill>
              </a:rPr>
              <a:t>Geschlechterquoten</a:t>
            </a:r>
            <a:r>
              <a:rPr lang="en-GB" sz="2700" b="1" dirty="0">
                <a:solidFill>
                  <a:schemeClr val="accent5"/>
                </a:solidFill>
              </a:rPr>
              <a:t>/</a:t>
            </a:r>
            <a:r>
              <a:rPr lang="en-GB" sz="2700" b="1" dirty="0" err="1">
                <a:solidFill>
                  <a:schemeClr val="accent5"/>
                </a:solidFill>
              </a:rPr>
              <a:t>Paritätsmaßnahmen</a:t>
            </a:r>
            <a:r>
              <a:rPr lang="en-GB" sz="2700" b="1" dirty="0">
                <a:solidFill>
                  <a:srgbClr val="004489"/>
                </a:solidFill>
              </a:rPr>
              <a:t> </a:t>
            </a:r>
            <a:r>
              <a:rPr lang="en-GB" sz="2700" dirty="0" err="1"/>
              <a:t>werden</a:t>
            </a:r>
            <a:r>
              <a:rPr lang="en-GB" sz="2700" dirty="0"/>
              <a:t> in </a:t>
            </a:r>
            <a:r>
              <a:rPr lang="en-GB" sz="2700" dirty="0" err="1"/>
              <a:t>immer</a:t>
            </a:r>
            <a:r>
              <a:rPr lang="en-GB" sz="2700" dirty="0"/>
              <a:t> </a:t>
            </a:r>
            <a:r>
              <a:rPr lang="en-GB" sz="2700" dirty="0" err="1"/>
              <a:t>mehr</a:t>
            </a:r>
            <a:r>
              <a:rPr lang="en-GB" sz="2700" dirty="0"/>
              <a:t> </a:t>
            </a:r>
            <a:r>
              <a:rPr lang="en-GB" sz="2700" dirty="0" err="1"/>
              <a:t>Ländern</a:t>
            </a:r>
            <a:r>
              <a:rPr lang="en-GB" sz="2700" dirty="0"/>
              <a:t> </a:t>
            </a:r>
            <a:r>
              <a:rPr lang="en-GB" sz="2700" dirty="0" err="1"/>
              <a:t>eingeführt</a:t>
            </a:r>
            <a:r>
              <a:rPr lang="en-GB" sz="2700" dirty="0"/>
              <a:t> und </a:t>
            </a:r>
            <a:r>
              <a:rPr lang="en-GB" sz="2700" dirty="0" err="1"/>
              <a:t>sind</a:t>
            </a:r>
            <a:r>
              <a:rPr lang="en-GB" sz="2700" dirty="0"/>
              <a:t> </a:t>
            </a:r>
            <a:r>
              <a:rPr lang="en-GB" sz="2700" dirty="0" err="1"/>
              <a:t>wirksam</a:t>
            </a:r>
            <a:endParaRPr lang="en-GB" sz="2700" dirty="0"/>
          </a:p>
          <a:p>
            <a:pPr marL="0" indent="0">
              <a:spcBef>
                <a:spcPts val="0"/>
              </a:spcBef>
              <a:buNone/>
              <a:defRPr/>
            </a:pPr>
            <a:r>
              <a:rPr lang="en-GB" sz="2700" b="1" dirty="0">
                <a:solidFill>
                  <a:srgbClr val="004489"/>
                </a:solidFill>
              </a:rPr>
              <a:t>
</a:t>
            </a:r>
            <a:r>
              <a:rPr lang="en-GB" sz="2700" b="1" dirty="0">
                <a:solidFill>
                  <a:schemeClr val="accent5"/>
                </a:solidFill>
              </a:rPr>
              <a:t>Zu </a:t>
            </a:r>
            <a:r>
              <a:rPr lang="en-GB" sz="2700" b="1" dirty="0" err="1">
                <a:solidFill>
                  <a:schemeClr val="accent5"/>
                </a:solidFill>
              </a:rPr>
              <a:t>berücksichtigende</a:t>
            </a:r>
            <a:r>
              <a:rPr lang="en-GB" sz="2700" b="1" dirty="0">
                <a:solidFill>
                  <a:schemeClr val="accent5"/>
                </a:solidFill>
              </a:rPr>
              <a:t> </a:t>
            </a:r>
            <a:r>
              <a:rPr lang="en-GB" sz="2700" b="1" dirty="0" err="1">
                <a:solidFill>
                  <a:schemeClr val="accent5"/>
                </a:solidFill>
              </a:rPr>
              <a:t>Faktoren</a:t>
            </a:r>
            <a:r>
              <a:rPr lang="en-GB" sz="2700" b="1" dirty="0">
                <a:solidFill>
                  <a:schemeClr val="accent5"/>
                </a:solidFill>
              </a:rPr>
              <a:t>:</a:t>
            </a:r>
          </a:p>
          <a:p>
            <a:pPr>
              <a:spcBef>
                <a:spcPts val="0"/>
              </a:spcBef>
              <a:defRPr/>
            </a:pPr>
            <a:r>
              <a:rPr lang="en-GB" sz="2700" b="1" dirty="0">
                <a:solidFill>
                  <a:srgbClr val="004489"/>
                </a:solidFill>
              </a:rPr>
              <a:t>
</a:t>
            </a:r>
            <a:r>
              <a:rPr lang="en-GB" sz="2700" dirty="0" err="1"/>
              <a:t>Wahlsysteme</a:t>
            </a:r>
            <a:r>
              <a:rPr lang="en-GB" sz="2700" dirty="0"/>
              <a:t>
</a:t>
            </a:r>
            <a:r>
              <a:rPr lang="en-GB" sz="2700" dirty="0" err="1"/>
              <a:t>Politische</a:t>
            </a:r>
            <a:r>
              <a:rPr lang="en-GB" sz="2700" dirty="0"/>
              <a:t> </a:t>
            </a:r>
            <a:r>
              <a:rPr lang="en-GB" sz="2700" dirty="0" err="1"/>
              <a:t>Parteien</a:t>
            </a:r>
            <a:r>
              <a:rPr lang="en-GB" sz="2700" dirty="0"/>
              <a:t> 
</a:t>
            </a:r>
            <a:r>
              <a:rPr lang="en-GB" sz="2700" dirty="0" err="1"/>
              <a:t>Funktionsweise</a:t>
            </a:r>
            <a:r>
              <a:rPr lang="en-GB" sz="2700" dirty="0"/>
              <a:t> des </a:t>
            </a:r>
            <a:r>
              <a:rPr lang="en-GB" sz="2700" dirty="0" err="1"/>
              <a:t>politischen</a:t>
            </a:r>
            <a:r>
              <a:rPr lang="en-GB" sz="2700" dirty="0"/>
              <a:t> Lebens
</a:t>
            </a:r>
            <a:r>
              <a:rPr lang="en-GB" sz="2700" dirty="0" err="1"/>
              <a:t>Förderung</a:t>
            </a:r>
            <a:r>
              <a:rPr lang="en-GB" sz="2700" dirty="0"/>
              <a:t> und </a:t>
            </a:r>
            <a:r>
              <a:rPr lang="en-GB" sz="2700" dirty="0" err="1"/>
              <a:t>Quoten</a:t>
            </a:r>
            <a:r>
              <a:rPr lang="en-GB" sz="2700" dirty="0"/>
              <a:t> in </a:t>
            </a:r>
            <a:r>
              <a:rPr lang="en-GB" sz="2700" dirty="0" err="1"/>
              <a:t>Unternehmen</a:t>
            </a:r>
            <a:r>
              <a:rPr lang="en-GB" sz="2700" dirty="0"/>
              <a:t>
</a:t>
            </a:r>
            <a:r>
              <a:rPr lang="en-GB" sz="2700" dirty="0" err="1"/>
              <a:t>Normen</a:t>
            </a:r>
            <a:r>
              <a:rPr lang="en-GB" sz="2700" dirty="0"/>
              <a:t> und </a:t>
            </a:r>
            <a:r>
              <a:rPr lang="en-GB" sz="2700" dirty="0" err="1"/>
              <a:t>Erwartungen</a:t>
            </a:r>
            <a:r>
              <a:rPr lang="en-GB" sz="2700" dirty="0"/>
              <a:t> an Frauen und </a:t>
            </a:r>
            <a:r>
              <a:rPr lang="en-GB" sz="2700" dirty="0" err="1"/>
              <a:t>Männer</a:t>
            </a:r>
            <a:r>
              <a:rPr lang="en-GB" sz="2700" dirty="0"/>
              <a:t>
</a:t>
            </a:r>
            <a:r>
              <a:rPr lang="en-GB" sz="2700" dirty="0" err="1"/>
              <a:t>Über</a:t>
            </a:r>
            <a:r>
              <a:rPr lang="en-GB" sz="2700" dirty="0"/>
              <a:t> </a:t>
            </a:r>
            <a:r>
              <a:rPr lang="en-GB" sz="2700" dirty="0" err="1"/>
              <a:t>Zahlen</a:t>
            </a:r>
            <a:r>
              <a:rPr lang="en-GB" sz="2700" dirty="0"/>
              <a:t> </a:t>
            </a:r>
            <a:r>
              <a:rPr lang="en-GB" sz="2700" dirty="0" err="1"/>
              <a:t>hinausgehen</a:t>
            </a:r>
            <a:r>
              <a:rPr lang="en-GB" sz="2700" dirty="0"/>
              <a:t> </a:t>
            </a:r>
            <a:r>
              <a:rPr lang="en-GB" sz="2700" dirty="0">
                <a:sym typeface="Wingdings" pitchFamily="2" charset="2"/>
              </a:rPr>
              <a:t> </a:t>
            </a:r>
            <a:r>
              <a:rPr lang="en-GB" sz="2700" dirty="0" err="1"/>
              <a:t>Richtlinien</a:t>
            </a:r>
            <a:r>
              <a:rPr lang="en-GB" sz="2700" dirty="0"/>
              <a:t> </a:t>
            </a:r>
            <a:r>
              <a:rPr lang="en-GB" sz="2700" dirty="0" err="1"/>
              <a:t>ändern</a:t>
            </a:r>
            <a:endParaRPr lang="en-GB" dirty="0"/>
          </a:p>
          <a:p>
            <a:pPr>
              <a:defRPr/>
            </a:pPr>
            <a:endParaRPr lang="en-GB"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27088" y="1376363"/>
            <a:ext cx="7632700" cy="360362"/>
          </a:xfrm>
        </p:spPr>
        <p:txBody>
          <a:bodyPr/>
          <a:lstStyle/>
          <a:p>
            <a:pPr algn="ctr">
              <a:defRPr/>
            </a:pPr>
            <a:r>
              <a:rPr lang="en-GB" sz="3300" b="1" dirty="0" err="1">
                <a:solidFill>
                  <a:schemeClr val="accent5">
                    <a:lumMod val="75000"/>
                  </a:schemeClr>
                </a:solidFill>
                <a:latin typeface="+mn-lt"/>
              </a:rPr>
              <a:t>Geschlechtergerechtigkeit</a:t>
            </a:r>
            <a:r>
              <a:rPr lang="en-GB" sz="3300" b="1" dirty="0">
                <a:solidFill>
                  <a:schemeClr val="accent5">
                    <a:lumMod val="75000"/>
                  </a:schemeClr>
                </a:solidFill>
                <a:latin typeface="+mn-lt"/>
              </a:rPr>
              <a:t>
</a:t>
            </a:r>
            <a:endParaRPr dirty="0">
              <a:solidFill>
                <a:schemeClr val="accent5">
                  <a:lumMod val="75000"/>
                </a:schemeClr>
              </a:solidFill>
              <a:latin typeface="+mn-lt"/>
            </a:endParaRPr>
          </a:p>
        </p:txBody>
      </p:sp>
      <p:sp>
        <p:nvSpPr>
          <p:cNvPr id="3" name="Content Placeholder 2"/>
          <p:cNvSpPr>
            <a:spLocks noGrp="1"/>
          </p:cNvSpPr>
          <p:nvPr>
            <p:ph idx="1"/>
          </p:nvPr>
        </p:nvSpPr>
        <p:spPr bwMode="auto">
          <a:xfrm>
            <a:off x="551962" y="1752749"/>
            <a:ext cx="5400675" cy="5184775"/>
          </a:xfrm>
        </p:spPr>
        <p:txBody>
          <a:bodyPr/>
          <a:lstStyle/>
          <a:p>
            <a:pPr>
              <a:buFont typeface="Wingdings"/>
              <a:buChar char="ü"/>
              <a:defRPr/>
            </a:pPr>
            <a:endParaRPr lang="en-GB" sz="800" dirty="0"/>
          </a:p>
          <a:p>
            <a:pPr>
              <a:buFont typeface="Wingdings"/>
              <a:buChar char="ü"/>
              <a:defRPr/>
            </a:pPr>
            <a:endParaRPr lang="en-GB" sz="1000" dirty="0"/>
          </a:p>
          <a:p>
            <a:pPr>
              <a:buFont typeface="Wingdings"/>
              <a:buChar char="ü"/>
              <a:defRPr/>
            </a:pPr>
            <a:r>
              <a:rPr lang="en-GB" sz="2900" dirty="0" err="1"/>
              <a:t>Gleichstellung</a:t>
            </a:r>
            <a:r>
              <a:rPr lang="en-GB" sz="2900" dirty="0"/>
              <a:t> von Frauen und </a:t>
            </a:r>
            <a:r>
              <a:rPr lang="en-GB" sz="2900" dirty="0" err="1"/>
              <a:t>Männern</a:t>
            </a:r>
            <a:r>
              <a:rPr lang="en-GB" sz="2900" dirty="0"/>
              <a:t>: </a:t>
            </a:r>
            <a:r>
              <a:rPr lang="en-GB" sz="2900" dirty="0" err="1"/>
              <a:t>seit</a:t>
            </a:r>
            <a:r>
              <a:rPr lang="en-GB" sz="2900" dirty="0"/>
              <a:t> </a:t>
            </a:r>
            <a:r>
              <a:rPr lang="en-GB" sz="2900" dirty="0" err="1"/>
              <a:t>langem</a:t>
            </a:r>
            <a:r>
              <a:rPr lang="en-GB" sz="2900" dirty="0"/>
              <a:t> </a:t>
            </a:r>
            <a:r>
              <a:rPr lang="en-GB" sz="2900" dirty="0" err="1"/>
              <a:t>ein</a:t>
            </a:r>
            <a:r>
              <a:rPr lang="en-GB" sz="2900" dirty="0"/>
              <a:t> </a:t>
            </a:r>
            <a:r>
              <a:rPr lang="en-GB" sz="2900" b="1" dirty="0" err="1">
                <a:solidFill>
                  <a:schemeClr val="accent5"/>
                </a:solidFill>
              </a:rPr>
              <a:t>wichtiger</a:t>
            </a:r>
            <a:r>
              <a:rPr lang="en-GB" sz="2900" b="1" dirty="0">
                <a:solidFill>
                  <a:schemeClr val="accent5"/>
                </a:solidFill>
              </a:rPr>
              <a:t> </a:t>
            </a:r>
            <a:r>
              <a:rPr lang="en-GB" sz="2900" b="1" dirty="0" err="1">
                <a:solidFill>
                  <a:schemeClr val="accent5"/>
                </a:solidFill>
              </a:rPr>
              <a:t>Bereich</a:t>
            </a:r>
            <a:r>
              <a:rPr lang="en-GB" sz="2900" b="1" dirty="0">
                <a:solidFill>
                  <a:schemeClr val="accent5"/>
                </a:solidFill>
              </a:rPr>
              <a:t> </a:t>
            </a:r>
            <a:r>
              <a:rPr lang="en-GB" sz="2900" dirty="0"/>
              <a:t>für die EU, die UNO </a:t>
            </a:r>
            <a:r>
              <a:rPr lang="en-GB" sz="2900" dirty="0" err="1"/>
              <a:t>usw</a:t>
            </a:r>
            <a:r>
              <a:rPr lang="en-GB" sz="2900" dirty="0"/>
              <a:t>.
Der </a:t>
            </a:r>
            <a:r>
              <a:rPr lang="en-GB" sz="2900" b="1" dirty="0" err="1">
                <a:solidFill>
                  <a:schemeClr val="accent5"/>
                </a:solidFill>
              </a:rPr>
              <a:t>rechtliche</a:t>
            </a:r>
            <a:r>
              <a:rPr lang="en-GB" sz="2900" b="1" dirty="0">
                <a:solidFill>
                  <a:schemeClr val="accent5"/>
                </a:solidFill>
              </a:rPr>
              <a:t> Status </a:t>
            </a:r>
            <a:r>
              <a:rPr lang="en-GB" sz="2900" dirty="0"/>
              <a:t>der Frauen in Europa hat </a:t>
            </a:r>
            <a:r>
              <a:rPr lang="en-GB" sz="2900" dirty="0" err="1"/>
              <a:t>sich</a:t>
            </a:r>
            <a:r>
              <a:rPr lang="en-GB" sz="2900" dirty="0"/>
              <a:t> stark </a:t>
            </a:r>
            <a:r>
              <a:rPr lang="en-GB" sz="2900" dirty="0" err="1"/>
              <a:t>verbessert</a:t>
            </a:r>
            <a:r>
              <a:rPr lang="en-GB" sz="2900" dirty="0"/>
              <a:t>, </a:t>
            </a:r>
            <a:r>
              <a:rPr lang="en-GB" sz="2900" dirty="0" err="1"/>
              <a:t>aber</a:t>
            </a:r>
            <a:r>
              <a:rPr lang="en-GB" sz="2900" dirty="0"/>
              <a:t> </a:t>
            </a:r>
            <a:r>
              <a:rPr lang="en-GB" sz="2900" b="1" dirty="0" err="1">
                <a:solidFill>
                  <a:schemeClr val="accent5"/>
                </a:solidFill>
              </a:rPr>
              <a:t>keine</a:t>
            </a:r>
            <a:r>
              <a:rPr lang="en-GB" sz="2900" b="1" dirty="0">
                <a:solidFill>
                  <a:schemeClr val="accent5"/>
                </a:solidFill>
              </a:rPr>
              <a:t> </a:t>
            </a:r>
            <a:r>
              <a:rPr lang="en-GB" sz="2900" b="1" dirty="0" err="1">
                <a:solidFill>
                  <a:schemeClr val="accent5"/>
                </a:solidFill>
              </a:rPr>
              <a:t>faktische</a:t>
            </a:r>
            <a:r>
              <a:rPr lang="en-GB" sz="2900" b="1" dirty="0">
                <a:solidFill>
                  <a:schemeClr val="accent5"/>
                </a:solidFill>
              </a:rPr>
              <a:t> </a:t>
            </a:r>
            <a:r>
              <a:rPr lang="en-GB" sz="2900" b="1" dirty="0" err="1">
                <a:solidFill>
                  <a:schemeClr val="accent5"/>
                </a:solidFill>
              </a:rPr>
              <a:t>Gleichstellung</a:t>
            </a:r>
            <a:r>
              <a:rPr lang="en-GB" sz="2900" b="1" dirty="0">
                <a:solidFill>
                  <a:schemeClr val="accent5"/>
                </a:solidFill>
              </a:rPr>
              <a:t> von Frauen und </a:t>
            </a:r>
            <a:r>
              <a:rPr lang="en-GB" sz="2900" b="1" dirty="0" err="1">
                <a:solidFill>
                  <a:schemeClr val="accent5"/>
                </a:solidFill>
              </a:rPr>
              <a:t>Männern</a:t>
            </a:r>
            <a:endParaRPr lang="en-GB" b="1" dirty="0">
              <a:solidFill>
                <a:schemeClr val="accent5"/>
              </a:solidFill>
            </a:endParaRPr>
          </a:p>
        </p:txBody>
      </p:sp>
      <p:pic>
        <p:nvPicPr>
          <p:cNvPr id="5124" name="Picture 5" descr="la photo de profil de Manu Eds"/>
          <p:cNvPicPr>
            <a:picLocks noChangeAspect="1" noChangeArrowheads="1"/>
          </p:cNvPicPr>
          <p:nvPr/>
        </p:nvPicPr>
        <p:blipFill>
          <a:blip r:embed="rId2"/>
          <a:stretch/>
        </p:blipFill>
        <p:spPr bwMode="auto">
          <a:xfrm rot="1894188">
            <a:off x="6415088" y="2744788"/>
            <a:ext cx="2297112" cy="2297112"/>
          </a:xfrm>
          <a:prstGeom prst="rect">
            <a:avLst/>
          </a:prstGeom>
          <a:noFill/>
          <a:ln>
            <a:noFill/>
          </a:ln>
        </p:spPr>
      </p:pic>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5"/>
          <p:cNvSpPr>
            <a:spLocks noGrp="1"/>
          </p:cNvSpPr>
          <p:nvPr>
            <p:ph type="sldNum" sz="quarter" idx="4294967295"/>
          </p:nvPr>
        </p:nvSpPr>
        <p:spPr bwMode="auto">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a:ea typeface="Century Gothic"/>
                <a:cs typeface="Century Gothic"/>
              </a:defRPr>
            </a:lvl1pPr>
          </a:lstStyle>
          <a:p>
            <a:pPr marL="0" marR="0" lvl="0" indent="0" algn="r" defTabSz="457200">
              <a:lnSpc>
                <a:spcPct val="100000"/>
              </a:lnSpc>
              <a:spcBef>
                <a:spcPts val="0"/>
              </a:spcBef>
              <a:spcAft>
                <a:spcPts val="0"/>
              </a:spcAft>
              <a:buClrTx/>
              <a:buSzTx/>
              <a:buFontTx/>
              <a:buNone/>
              <a:defRPr/>
            </a:pPr>
            <a:fld id="{E8716A00-CC3F-A24A-9B86-816E9CA7F4AC}" type="slidenum">
              <a:rPr lang="fr-FR" sz="1000" b="0" i="0" u="none" strike="noStrike" cap="none" spc="0">
                <a:ln>
                  <a:noFill/>
                </a:ln>
                <a:solidFill>
                  <a:prstClr val="black">
                    <a:tint val="75000"/>
                  </a:prstClr>
                </a:solidFill>
                <a:latin typeface="Arial Narrow"/>
                <a:ea typeface="Arial Narrow"/>
                <a:cs typeface="Arial Narrow"/>
              </a:rPr>
              <a:t>20</a:t>
            </a:fld>
            <a:endParaRPr lang="fr-FR" sz="1000" b="0" i="0" u="none" strike="noStrike" cap="none" spc="0">
              <a:ln>
                <a:noFill/>
              </a:ln>
              <a:solidFill>
                <a:prstClr val="black">
                  <a:tint val="75000"/>
                </a:prstClr>
              </a:solidFill>
              <a:latin typeface="Arial Narrow"/>
              <a:ea typeface="Arial Narrow"/>
              <a:cs typeface="Arial Narrow"/>
            </a:endParaRPr>
          </a:p>
        </p:txBody>
      </p:sp>
      <p:sp>
        <p:nvSpPr>
          <p:cNvPr id="8" name="Titre 2"/>
          <p:cNvSpPr txBox="1"/>
          <p:nvPr/>
        </p:nvSpPr>
        <p:spPr bwMode="auto">
          <a:xfrm>
            <a:off x="4472174" y="274638"/>
            <a:ext cx="4214625" cy="504459"/>
          </a:xfrm>
          <a:prstGeom prst="rect">
            <a:avLst/>
          </a:prstGeom>
        </p:spPr>
        <p:txBody>
          <a:bodyPr vert="horz" lIns="91440" tIns="45720" rIns="91440" bIns="45720" rtlCol="0" anchor="ctr">
            <a:normAutofit fontScale="70000" lnSpcReduction="20000"/>
          </a:bodyPr>
          <a:lstStyle>
            <a:lvl1pPr algn="r" defTabSz="457200">
              <a:spcBef>
                <a:spcPts val="0"/>
              </a:spcBef>
              <a:buNone/>
              <a:defRPr sz="1600">
                <a:solidFill>
                  <a:srgbClr val="FFFFFF"/>
                </a:solidFill>
                <a:latin typeface="+mj-lt"/>
                <a:ea typeface="+mj-ea"/>
                <a:cs typeface="+mj-cs"/>
              </a:defRPr>
            </a:lvl1pPr>
          </a:lstStyle>
          <a:p>
            <a:pPr marL="0" marR="0" lvl="0" indent="0" algn="r" defTabSz="457200">
              <a:lnSpc>
                <a:spcPct val="100000"/>
              </a:lnSpc>
              <a:spcBef>
                <a:spcPts val="0"/>
              </a:spcBef>
              <a:spcAft>
                <a:spcPts val="0"/>
              </a:spcAft>
              <a:buClrTx/>
              <a:buSzTx/>
              <a:buFontTx/>
              <a:buNone/>
              <a:defRPr/>
            </a:pPr>
            <a:r>
              <a:rPr lang="fr-FR" sz="2400" b="0" i="0" u="none" strike="noStrike" cap="none" spc="0">
                <a:ln>
                  <a:noFill/>
                </a:ln>
                <a:solidFill>
                  <a:srgbClr val="FFFFFF"/>
                </a:solidFill>
                <a:latin typeface="Arial Narrow"/>
                <a:ea typeface="Century Gothic"/>
                <a:cs typeface="Century Gothic"/>
              </a:rPr>
              <a:t>Gender mainstreaming at the Council of Europe</a:t>
            </a:r>
            <a:endParaRPr/>
          </a:p>
        </p:txBody>
      </p:sp>
      <p:sp>
        <p:nvSpPr>
          <p:cNvPr id="3" name="Rectangle 2"/>
          <p:cNvSpPr/>
          <p:nvPr/>
        </p:nvSpPr>
        <p:spPr bwMode="auto">
          <a:xfrm>
            <a:off x="1768729" y="3105835"/>
            <a:ext cx="5089270" cy="2308324"/>
          </a:xfrm>
          <a:prstGeom prst="rect">
            <a:avLst/>
          </a:prstGeom>
        </p:spPr>
        <p:txBody>
          <a:bodyPr wrap="square">
            <a:spAutoFit/>
          </a:bodyPr>
          <a:lstStyle/>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p:txBody>
      </p:sp>
      <p:pic>
        <p:nvPicPr>
          <p:cNvPr id="6" name="Picture 5"/>
          <p:cNvPicPr>
            <a:picLocks noChangeAspect="1"/>
          </p:cNvPicPr>
          <p:nvPr/>
        </p:nvPicPr>
        <p:blipFill>
          <a:blip r:embed="rId2"/>
          <a:stretch/>
        </p:blipFill>
        <p:spPr bwMode="auto">
          <a:xfrm>
            <a:off x="971422" y="378628"/>
            <a:ext cx="7173190" cy="5414159"/>
          </a:xfrm>
          <a:prstGeom prst="rect">
            <a:avLst/>
          </a:prstGeom>
        </p:spPr>
      </p:pic>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5"/>
          <p:cNvSpPr>
            <a:spLocks noGrp="1"/>
          </p:cNvSpPr>
          <p:nvPr>
            <p:ph type="sldNum" sz="quarter" idx="4294967295"/>
          </p:nvPr>
        </p:nvSpPr>
        <p:spPr bwMode="auto">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a:ea typeface="Century Gothic"/>
                <a:cs typeface="Century Gothic"/>
              </a:defRPr>
            </a:lvl1pPr>
          </a:lstStyle>
          <a:p>
            <a:pPr marL="0" marR="0" lvl="0" indent="0" algn="r" defTabSz="457200">
              <a:lnSpc>
                <a:spcPct val="100000"/>
              </a:lnSpc>
              <a:spcBef>
                <a:spcPts val="0"/>
              </a:spcBef>
              <a:spcAft>
                <a:spcPts val="0"/>
              </a:spcAft>
              <a:buClrTx/>
              <a:buSzTx/>
              <a:buFontTx/>
              <a:buNone/>
              <a:defRPr/>
            </a:pPr>
            <a:fld id="{E8716A00-CC3F-A24A-9B86-816E9CA7F4AC}" type="slidenum">
              <a:rPr lang="fr-FR" sz="1000" b="0" i="0" u="none" strike="noStrike" cap="none" spc="0">
                <a:ln>
                  <a:noFill/>
                </a:ln>
                <a:solidFill>
                  <a:prstClr val="black">
                    <a:tint val="75000"/>
                  </a:prstClr>
                </a:solidFill>
                <a:latin typeface="Arial Narrow"/>
                <a:ea typeface="Arial Narrow"/>
                <a:cs typeface="Arial Narrow"/>
              </a:rPr>
              <a:t>21</a:t>
            </a:fld>
            <a:endParaRPr lang="fr-FR" sz="1000" b="0" i="0" u="none" strike="noStrike" cap="none" spc="0">
              <a:ln>
                <a:noFill/>
              </a:ln>
              <a:solidFill>
                <a:prstClr val="black">
                  <a:tint val="75000"/>
                </a:prstClr>
              </a:solidFill>
              <a:latin typeface="Arial Narrow"/>
              <a:ea typeface="Arial Narrow"/>
              <a:cs typeface="Arial Narrow"/>
            </a:endParaRPr>
          </a:p>
        </p:txBody>
      </p:sp>
      <p:sp>
        <p:nvSpPr>
          <p:cNvPr id="8" name="Titre 2"/>
          <p:cNvSpPr txBox="1"/>
          <p:nvPr/>
        </p:nvSpPr>
        <p:spPr bwMode="auto">
          <a:xfrm>
            <a:off x="4472174" y="274638"/>
            <a:ext cx="4214625" cy="504459"/>
          </a:xfrm>
          <a:prstGeom prst="rect">
            <a:avLst/>
          </a:prstGeom>
        </p:spPr>
        <p:txBody>
          <a:bodyPr vert="horz" lIns="91440" tIns="45720" rIns="91440" bIns="45720" rtlCol="0" anchor="ctr">
            <a:normAutofit fontScale="70000" lnSpcReduction="20000"/>
          </a:bodyPr>
          <a:lstStyle>
            <a:lvl1pPr algn="r" defTabSz="457200">
              <a:spcBef>
                <a:spcPts val="0"/>
              </a:spcBef>
              <a:buNone/>
              <a:defRPr sz="1600">
                <a:solidFill>
                  <a:srgbClr val="FFFFFF"/>
                </a:solidFill>
                <a:latin typeface="+mj-lt"/>
                <a:ea typeface="+mj-ea"/>
                <a:cs typeface="+mj-cs"/>
              </a:defRPr>
            </a:lvl1pPr>
          </a:lstStyle>
          <a:p>
            <a:pPr marL="0" marR="0" lvl="0" indent="0" algn="r" defTabSz="457200">
              <a:lnSpc>
                <a:spcPct val="100000"/>
              </a:lnSpc>
              <a:spcBef>
                <a:spcPts val="0"/>
              </a:spcBef>
              <a:spcAft>
                <a:spcPts val="0"/>
              </a:spcAft>
              <a:buClrTx/>
              <a:buSzTx/>
              <a:buFontTx/>
              <a:buNone/>
              <a:defRPr/>
            </a:pPr>
            <a:r>
              <a:rPr lang="fr-FR" sz="2400" b="0" i="0" u="none" strike="noStrike" cap="none" spc="0">
                <a:ln>
                  <a:noFill/>
                </a:ln>
                <a:solidFill>
                  <a:srgbClr val="FFFFFF"/>
                </a:solidFill>
                <a:latin typeface="Arial Narrow"/>
                <a:ea typeface="Century Gothic"/>
                <a:cs typeface="Century Gothic"/>
              </a:rPr>
              <a:t>Gender mainstreaming at the Council of Europe</a:t>
            </a:r>
            <a:endParaRPr/>
          </a:p>
        </p:txBody>
      </p:sp>
      <p:sp>
        <p:nvSpPr>
          <p:cNvPr id="9" name="Rectangle 20"/>
          <p:cNvSpPr>
            <a:spLocks noChangeArrowheads="1"/>
          </p:cNvSpPr>
          <p:nvPr/>
        </p:nvSpPr>
        <p:spPr bwMode="auto">
          <a:xfrm>
            <a:off x="760888" y="1241448"/>
            <a:ext cx="7596885" cy="4555093"/>
          </a:xfrm>
          <a:prstGeom prst="rect">
            <a:avLst/>
          </a:prstGeom>
          <a:noFill/>
          <a:ln>
            <a:noFill/>
          </a:ln>
          <a:effectLst/>
        </p:spPr>
        <p:txBody>
          <a:bodyPr wrap="square">
            <a:spAutoFit/>
          </a:bodyPr>
          <a:lstStyle/>
          <a:p>
            <a:pPr lvl="0" algn="ctr">
              <a:buClr>
                <a:srgbClr val="0000CC"/>
              </a:buClr>
              <a:defRPr/>
            </a:pPr>
            <a:r>
              <a:rPr lang="en-GB" sz="2800" b="1" dirty="0">
                <a:solidFill>
                  <a:schemeClr val="accent5">
                    <a:lumMod val="75000"/>
                  </a:schemeClr>
                </a:solidFill>
                <a:latin typeface="Arial"/>
              </a:rPr>
              <a:t>Gender Mainstreaming: </a:t>
            </a:r>
            <a:r>
              <a:rPr lang="en-GB" sz="2800" b="1" dirty="0" err="1">
                <a:solidFill>
                  <a:schemeClr val="accent5">
                    <a:lumMod val="75000"/>
                  </a:schemeClr>
                </a:solidFill>
                <a:latin typeface="Arial"/>
              </a:rPr>
              <a:t>Warum</a:t>
            </a:r>
            <a:r>
              <a:rPr lang="en-GB" sz="2800" b="1" dirty="0">
                <a:solidFill>
                  <a:schemeClr val="accent5">
                    <a:lumMod val="75000"/>
                  </a:schemeClr>
                </a:solidFill>
                <a:latin typeface="Arial"/>
              </a:rPr>
              <a:t>?
</a:t>
            </a:r>
            <a:endParaRPr lang="en-GB" sz="1200" b="0" i="0" u="none" strike="noStrike" cap="none" spc="0" dirty="0">
              <a:ln>
                <a:noFill/>
              </a:ln>
              <a:solidFill>
                <a:schemeClr val="accent5">
                  <a:lumMod val="75000"/>
                </a:schemeClr>
              </a:solidFill>
              <a:latin typeface="Arial"/>
              <a:ea typeface="Arial"/>
              <a:cs typeface="Arial"/>
            </a:endParaRPr>
          </a:p>
          <a:p>
            <a:pPr lvl="0">
              <a:buClr>
                <a:srgbClr val="0066CC"/>
              </a:buClr>
              <a:buFont typeface="Wingdings"/>
              <a:buChar char="ü"/>
              <a:defRPr/>
            </a:pPr>
            <a:r>
              <a:rPr lang="en-GB" sz="2600" dirty="0" err="1">
                <a:solidFill>
                  <a:prstClr val="black"/>
                </a:solidFill>
                <a:latin typeface="Arial"/>
              </a:rPr>
              <a:t>Untersuchungen</a:t>
            </a:r>
            <a:r>
              <a:rPr lang="en-GB" sz="2600" dirty="0">
                <a:solidFill>
                  <a:prstClr val="black"/>
                </a:solidFill>
                <a:latin typeface="Arial"/>
              </a:rPr>
              <a:t> und </a:t>
            </a:r>
            <a:r>
              <a:rPr lang="en-GB" sz="2600" dirty="0" err="1">
                <a:solidFill>
                  <a:prstClr val="black"/>
                </a:solidFill>
                <a:latin typeface="Arial"/>
              </a:rPr>
              <a:t>Statistiken</a:t>
            </a:r>
            <a:r>
              <a:rPr lang="en-GB" sz="2600" dirty="0">
                <a:solidFill>
                  <a:prstClr val="black"/>
                </a:solidFill>
                <a:latin typeface="Arial"/>
              </a:rPr>
              <a:t> </a:t>
            </a:r>
            <a:r>
              <a:rPr lang="en-GB" sz="2600" dirty="0" err="1">
                <a:solidFill>
                  <a:prstClr val="black"/>
                </a:solidFill>
                <a:latin typeface="Arial"/>
              </a:rPr>
              <a:t>zeigen</a:t>
            </a:r>
            <a:r>
              <a:rPr lang="en-GB" sz="2600" dirty="0">
                <a:solidFill>
                  <a:prstClr val="black"/>
                </a:solidFill>
                <a:latin typeface="Arial"/>
              </a:rPr>
              <a:t>, </a:t>
            </a:r>
            <a:r>
              <a:rPr lang="en-GB" sz="2600" dirty="0" err="1">
                <a:solidFill>
                  <a:prstClr val="black"/>
                </a:solidFill>
                <a:latin typeface="Arial"/>
              </a:rPr>
              <a:t>dass</a:t>
            </a:r>
            <a:r>
              <a:rPr lang="en-GB" sz="2600" dirty="0">
                <a:solidFill>
                  <a:prstClr val="black"/>
                </a:solidFill>
                <a:latin typeface="Arial"/>
              </a:rPr>
              <a:t> die </a:t>
            </a:r>
            <a:r>
              <a:rPr lang="en-GB" sz="2600" dirty="0" err="1">
                <a:solidFill>
                  <a:prstClr val="black"/>
                </a:solidFill>
                <a:latin typeface="Arial"/>
              </a:rPr>
              <a:t>Gleichstellung</a:t>
            </a:r>
            <a:r>
              <a:rPr lang="en-GB" sz="2600" dirty="0">
                <a:solidFill>
                  <a:prstClr val="black"/>
                </a:solidFill>
                <a:latin typeface="Arial"/>
              </a:rPr>
              <a:t> von Frauen und </a:t>
            </a:r>
            <a:r>
              <a:rPr lang="en-GB" sz="2600" dirty="0" err="1">
                <a:solidFill>
                  <a:prstClr val="black"/>
                </a:solidFill>
                <a:latin typeface="Arial"/>
              </a:rPr>
              <a:t>Männern</a:t>
            </a:r>
            <a:r>
              <a:rPr lang="en-GB" sz="2600" dirty="0">
                <a:solidFill>
                  <a:prstClr val="black"/>
                </a:solidFill>
                <a:latin typeface="Arial"/>
              </a:rPr>
              <a:t> in Europa </a:t>
            </a:r>
            <a:r>
              <a:rPr lang="en-GB" sz="2600" dirty="0" err="1">
                <a:solidFill>
                  <a:prstClr val="black"/>
                </a:solidFill>
                <a:latin typeface="Arial"/>
              </a:rPr>
              <a:t>heute</a:t>
            </a:r>
            <a:r>
              <a:rPr lang="en-GB" sz="2600" dirty="0">
                <a:solidFill>
                  <a:prstClr val="black"/>
                </a:solidFill>
                <a:latin typeface="Arial"/>
              </a:rPr>
              <a:t> </a:t>
            </a:r>
            <a:r>
              <a:rPr lang="en-GB" sz="2600" dirty="0" err="1">
                <a:solidFill>
                  <a:prstClr val="black"/>
                </a:solidFill>
                <a:latin typeface="Arial"/>
              </a:rPr>
              <a:t>noch</a:t>
            </a:r>
            <a:r>
              <a:rPr lang="en-GB" sz="2600" dirty="0">
                <a:solidFill>
                  <a:prstClr val="black"/>
                </a:solidFill>
                <a:latin typeface="Arial"/>
              </a:rPr>
              <a:t> </a:t>
            </a:r>
            <a:r>
              <a:rPr lang="en-GB" sz="2600" dirty="0" err="1">
                <a:solidFill>
                  <a:prstClr val="black"/>
                </a:solidFill>
                <a:latin typeface="Arial"/>
              </a:rPr>
              <a:t>nicht</a:t>
            </a:r>
            <a:r>
              <a:rPr lang="en-GB" sz="2600" dirty="0">
                <a:solidFill>
                  <a:prstClr val="black"/>
                </a:solidFill>
                <a:latin typeface="Arial"/>
              </a:rPr>
              <a:t> </a:t>
            </a:r>
            <a:r>
              <a:rPr lang="en-GB" sz="2600" dirty="0" err="1">
                <a:solidFill>
                  <a:prstClr val="black"/>
                </a:solidFill>
                <a:latin typeface="Arial"/>
              </a:rPr>
              <a:t>Realität</a:t>
            </a:r>
            <a:r>
              <a:rPr lang="en-GB" sz="2600" dirty="0">
                <a:solidFill>
                  <a:prstClr val="black"/>
                </a:solidFill>
                <a:latin typeface="Arial"/>
              </a:rPr>
              <a:t> </a:t>
            </a:r>
            <a:r>
              <a:rPr lang="en-GB" sz="2600" dirty="0" err="1">
                <a:solidFill>
                  <a:prstClr val="black"/>
                </a:solidFill>
                <a:latin typeface="Arial"/>
              </a:rPr>
              <a:t>ist</a:t>
            </a:r>
            <a:r>
              <a:rPr lang="en-GB" sz="2600" dirty="0">
                <a:solidFill>
                  <a:prstClr val="black"/>
                </a:solidFill>
                <a:latin typeface="Arial"/>
              </a:rPr>
              <a:t>
</a:t>
            </a:r>
            <a:r>
              <a:rPr lang="en-GB" sz="2600" dirty="0" err="1">
                <a:solidFill>
                  <a:prstClr val="black"/>
                </a:solidFill>
                <a:latin typeface="Arial"/>
              </a:rPr>
              <a:t>Sicherstellen</a:t>
            </a:r>
            <a:r>
              <a:rPr lang="en-GB" sz="2600" dirty="0">
                <a:solidFill>
                  <a:prstClr val="black"/>
                </a:solidFill>
                <a:latin typeface="Arial"/>
              </a:rPr>
              <a:t>, </a:t>
            </a:r>
            <a:r>
              <a:rPr lang="en-GB" sz="2600" dirty="0" err="1">
                <a:solidFill>
                  <a:prstClr val="black"/>
                </a:solidFill>
                <a:latin typeface="Arial"/>
              </a:rPr>
              <a:t>dass</a:t>
            </a:r>
            <a:r>
              <a:rPr lang="en-GB" sz="2600" dirty="0">
                <a:solidFill>
                  <a:prstClr val="black"/>
                </a:solidFill>
                <a:latin typeface="Arial"/>
              </a:rPr>
              <a:t> Frauen und </a:t>
            </a:r>
            <a:r>
              <a:rPr lang="en-GB" sz="2600" dirty="0" err="1">
                <a:solidFill>
                  <a:prstClr val="black"/>
                </a:solidFill>
                <a:latin typeface="Arial"/>
              </a:rPr>
              <a:t>Männer</a:t>
            </a:r>
            <a:r>
              <a:rPr lang="en-GB" sz="2600" dirty="0">
                <a:solidFill>
                  <a:prstClr val="black"/>
                </a:solidFill>
                <a:latin typeface="Arial"/>
              </a:rPr>
              <a:t> in </a:t>
            </a:r>
            <a:r>
              <a:rPr lang="en-GB" sz="2600" dirty="0" err="1">
                <a:solidFill>
                  <a:prstClr val="black"/>
                </a:solidFill>
                <a:latin typeface="Arial"/>
              </a:rPr>
              <a:t>verschiedenen</a:t>
            </a:r>
            <a:r>
              <a:rPr lang="en-GB" sz="2600" dirty="0">
                <a:solidFill>
                  <a:prstClr val="black"/>
                </a:solidFill>
                <a:latin typeface="Arial"/>
              </a:rPr>
              <a:t> </a:t>
            </a:r>
            <a:r>
              <a:rPr lang="en-GB" sz="2600" dirty="0" err="1">
                <a:solidFill>
                  <a:prstClr val="black"/>
                </a:solidFill>
                <a:latin typeface="Arial"/>
              </a:rPr>
              <a:t>Gremien</a:t>
            </a:r>
            <a:r>
              <a:rPr lang="en-GB" sz="2600" dirty="0">
                <a:solidFill>
                  <a:prstClr val="black"/>
                </a:solidFill>
                <a:latin typeface="Arial"/>
              </a:rPr>
              <a:t> und </a:t>
            </a:r>
            <a:r>
              <a:rPr lang="en-GB" sz="2600" dirty="0" err="1">
                <a:solidFill>
                  <a:prstClr val="black"/>
                </a:solidFill>
                <a:latin typeface="Arial"/>
              </a:rPr>
              <a:t>Institutionen</a:t>
            </a:r>
            <a:r>
              <a:rPr lang="en-GB" sz="2600" dirty="0">
                <a:solidFill>
                  <a:prstClr val="black"/>
                </a:solidFill>
                <a:latin typeface="Arial"/>
              </a:rPr>
              <a:t> </a:t>
            </a:r>
            <a:r>
              <a:rPr lang="en-GB" sz="2600" dirty="0" err="1">
                <a:solidFill>
                  <a:prstClr val="black"/>
                </a:solidFill>
                <a:latin typeface="Arial"/>
              </a:rPr>
              <a:t>gleichberechtigt</a:t>
            </a:r>
            <a:r>
              <a:rPr lang="en-GB" sz="2600" dirty="0">
                <a:solidFill>
                  <a:prstClr val="black"/>
                </a:solidFill>
                <a:latin typeface="Arial"/>
              </a:rPr>
              <a:t> </a:t>
            </a:r>
            <a:r>
              <a:rPr lang="en-GB" sz="2600" dirty="0" err="1">
                <a:solidFill>
                  <a:prstClr val="black"/>
                </a:solidFill>
                <a:latin typeface="Arial"/>
              </a:rPr>
              <a:t>vertreten</a:t>
            </a:r>
            <a:r>
              <a:rPr lang="en-GB" sz="2600" dirty="0">
                <a:solidFill>
                  <a:prstClr val="black"/>
                </a:solidFill>
                <a:latin typeface="Arial"/>
              </a:rPr>
              <a:t> </a:t>
            </a:r>
            <a:r>
              <a:rPr lang="en-GB" sz="2600" dirty="0" err="1">
                <a:solidFill>
                  <a:prstClr val="black"/>
                </a:solidFill>
                <a:latin typeface="Arial"/>
              </a:rPr>
              <a:t>sind</a:t>
            </a:r>
            <a:r>
              <a:rPr lang="en-GB" sz="2600" dirty="0">
                <a:solidFill>
                  <a:prstClr val="black"/>
                </a:solidFill>
                <a:latin typeface="Arial"/>
              </a:rPr>
              <a:t>: </a:t>
            </a:r>
            <a:r>
              <a:rPr lang="en-GB" sz="2600" dirty="0" err="1">
                <a:solidFill>
                  <a:prstClr val="black"/>
                </a:solidFill>
                <a:latin typeface="Arial"/>
              </a:rPr>
              <a:t>eine</a:t>
            </a:r>
            <a:r>
              <a:rPr lang="en-GB" sz="2600" dirty="0">
                <a:solidFill>
                  <a:prstClr val="black"/>
                </a:solidFill>
                <a:latin typeface="Arial"/>
              </a:rPr>
              <a:t> </a:t>
            </a:r>
            <a:r>
              <a:rPr lang="en-GB" sz="2600" dirty="0" err="1">
                <a:solidFill>
                  <a:prstClr val="black"/>
                </a:solidFill>
                <a:latin typeface="Arial"/>
              </a:rPr>
              <a:t>Frage</a:t>
            </a:r>
            <a:r>
              <a:rPr lang="en-GB" sz="2600" dirty="0">
                <a:solidFill>
                  <a:prstClr val="black"/>
                </a:solidFill>
                <a:latin typeface="Arial"/>
              </a:rPr>
              <a:t> der </a:t>
            </a:r>
            <a:r>
              <a:rPr lang="en-GB" sz="2600" dirty="0" err="1">
                <a:solidFill>
                  <a:prstClr val="black"/>
                </a:solidFill>
                <a:latin typeface="Arial"/>
              </a:rPr>
              <a:t>Gerechtigkeit</a:t>
            </a:r>
            <a:r>
              <a:rPr lang="en-GB" sz="2600" dirty="0">
                <a:solidFill>
                  <a:prstClr val="black"/>
                </a:solidFill>
                <a:latin typeface="Arial"/>
              </a:rPr>
              <a:t>, </a:t>
            </a:r>
            <a:r>
              <a:rPr lang="en-GB" sz="2600" dirty="0" err="1">
                <a:solidFill>
                  <a:prstClr val="black"/>
                </a:solidFill>
                <a:latin typeface="Arial"/>
              </a:rPr>
              <a:t>aber</a:t>
            </a:r>
            <a:r>
              <a:rPr lang="en-GB" sz="2600" dirty="0">
                <a:solidFill>
                  <a:prstClr val="black"/>
                </a:solidFill>
                <a:latin typeface="Arial"/>
              </a:rPr>
              <a:t> </a:t>
            </a:r>
            <a:r>
              <a:rPr lang="en-GB" sz="2600" dirty="0" err="1">
                <a:solidFill>
                  <a:prstClr val="black"/>
                </a:solidFill>
                <a:latin typeface="Arial"/>
              </a:rPr>
              <a:t>nicht</a:t>
            </a:r>
            <a:r>
              <a:rPr lang="en-GB" sz="2600" dirty="0">
                <a:solidFill>
                  <a:prstClr val="black"/>
                </a:solidFill>
                <a:latin typeface="Arial"/>
              </a:rPr>
              <a:t> die </a:t>
            </a:r>
            <a:r>
              <a:rPr lang="en-GB" sz="2600" dirty="0" err="1">
                <a:solidFill>
                  <a:prstClr val="black"/>
                </a:solidFill>
                <a:latin typeface="Arial"/>
              </a:rPr>
              <a:t>einzige</a:t>
            </a:r>
            <a:r>
              <a:rPr lang="en-GB" sz="2600" dirty="0">
                <a:solidFill>
                  <a:prstClr val="black"/>
                </a:solidFill>
                <a:latin typeface="Arial"/>
              </a:rPr>
              <a:t> </a:t>
            </a:r>
            <a:r>
              <a:rPr lang="en-GB" sz="2600" dirty="0" err="1">
                <a:solidFill>
                  <a:prstClr val="black"/>
                </a:solidFill>
                <a:latin typeface="Arial"/>
              </a:rPr>
              <a:t>Lösung</a:t>
            </a:r>
            <a:r>
              <a:rPr lang="en-GB" sz="2600" dirty="0">
                <a:solidFill>
                  <a:prstClr val="black"/>
                </a:solidFill>
                <a:latin typeface="Arial"/>
              </a:rPr>
              <a:t>
</a:t>
            </a:r>
            <a:r>
              <a:rPr lang="en-GB" sz="2600" dirty="0" err="1">
                <a:solidFill>
                  <a:prstClr val="black"/>
                </a:solidFill>
                <a:latin typeface="Arial"/>
              </a:rPr>
              <a:t>Wir</a:t>
            </a:r>
            <a:r>
              <a:rPr lang="en-GB" sz="2600" dirty="0">
                <a:solidFill>
                  <a:prstClr val="black"/>
                </a:solidFill>
                <a:latin typeface="Arial"/>
              </a:rPr>
              <a:t> leben in </a:t>
            </a:r>
            <a:r>
              <a:rPr lang="en-GB" sz="2600" dirty="0" err="1">
                <a:solidFill>
                  <a:prstClr val="black"/>
                </a:solidFill>
                <a:latin typeface="Arial"/>
              </a:rPr>
              <a:t>einer</a:t>
            </a:r>
            <a:r>
              <a:rPr lang="en-GB" sz="2600" dirty="0">
                <a:solidFill>
                  <a:prstClr val="black"/>
                </a:solidFill>
                <a:latin typeface="Arial"/>
              </a:rPr>
              <a:t> Gesellschaft, in der </a:t>
            </a:r>
            <a:r>
              <a:rPr lang="en-GB" sz="2600" dirty="0" err="1">
                <a:solidFill>
                  <a:prstClr val="black"/>
                </a:solidFill>
                <a:latin typeface="Arial"/>
              </a:rPr>
              <a:t>Geschlecht</a:t>
            </a:r>
            <a:r>
              <a:rPr lang="en-GB" sz="2600" dirty="0">
                <a:solidFill>
                  <a:prstClr val="black"/>
                </a:solidFill>
                <a:latin typeface="Arial"/>
              </a:rPr>
              <a:t> </a:t>
            </a:r>
            <a:r>
              <a:rPr lang="en-GB" sz="2600" dirty="0" err="1">
                <a:solidFill>
                  <a:prstClr val="black"/>
                </a:solidFill>
                <a:latin typeface="Arial"/>
              </a:rPr>
              <a:t>eine</a:t>
            </a:r>
            <a:r>
              <a:rPr lang="en-GB" sz="2600" dirty="0">
                <a:solidFill>
                  <a:prstClr val="black"/>
                </a:solidFill>
                <a:latin typeface="Arial"/>
              </a:rPr>
              <a:t> </a:t>
            </a:r>
            <a:r>
              <a:rPr lang="en-GB" sz="2600" dirty="0" err="1">
                <a:solidFill>
                  <a:prstClr val="black"/>
                </a:solidFill>
                <a:latin typeface="Arial"/>
              </a:rPr>
              <a:t>strukturierende</a:t>
            </a:r>
            <a:r>
              <a:rPr lang="en-GB" sz="2600" dirty="0">
                <a:solidFill>
                  <a:prstClr val="black"/>
                </a:solidFill>
                <a:latin typeface="Arial"/>
              </a:rPr>
              <a:t> Rolle </a:t>
            </a:r>
            <a:r>
              <a:rPr lang="en-GB" sz="2600" dirty="0" err="1">
                <a:solidFill>
                  <a:prstClr val="black"/>
                </a:solidFill>
                <a:latin typeface="Arial"/>
              </a:rPr>
              <a:t>spielt</a:t>
            </a:r>
            <a:endParaRPr lang="fr-FR" sz="2600" b="0" i="0" u="none" strike="noStrike" cap="none" spc="0" dirty="0">
              <a:ln>
                <a:noFill/>
              </a:ln>
              <a:solidFill>
                <a:prstClr val="black"/>
              </a:solidFill>
              <a:latin typeface="Arial"/>
              <a:ea typeface="Arial"/>
              <a:cs typeface="Arial"/>
            </a:endParaRPr>
          </a:p>
        </p:txBody>
      </p:sp>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5"/>
          <p:cNvSpPr>
            <a:spLocks noGrp="1"/>
          </p:cNvSpPr>
          <p:nvPr>
            <p:ph type="sldNum" sz="quarter" idx="4294967295"/>
          </p:nvPr>
        </p:nvSpPr>
        <p:spPr bwMode="auto">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a:ea typeface="Century Gothic"/>
                <a:cs typeface="Century Gothic"/>
              </a:defRPr>
            </a:lvl1pPr>
          </a:lstStyle>
          <a:p>
            <a:pPr marL="0" marR="0" lvl="0" indent="0" algn="r" defTabSz="457200">
              <a:lnSpc>
                <a:spcPct val="100000"/>
              </a:lnSpc>
              <a:spcBef>
                <a:spcPts val="0"/>
              </a:spcBef>
              <a:spcAft>
                <a:spcPts val="0"/>
              </a:spcAft>
              <a:buClrTx/>
              <a:buSzTx/>
              <a:buFontTx/>
              <a:buNone/>
              <a:defRPr/>
            </a:pPr>
            <a:fld id="{E8716A00-CC3F-A24A-9B86-816E9CA7F4AC}" type="slidenum">
              <a:rPr lang="fr-FR" sz="1000" b="0" i="0" u="none" strike="noStrike" cap="none" spc="0">
                <a:ln>
                  <a:noFill/>
                </a:ln>
                <a:solidFill>
                  <a:prstClr val="black">
                    <a:tint val="75000"/>
                  </a:prstClr>
                </a:solidFill>
                <a:latin typeface="Arial Narrow"/>
                <a:ea typeface="Arial Narrow"/>
                <a:cs typeface="Arial Narrow"/>
              </a:rPr>
              <a:t>22</a:t>
            </a:fld>
            <a:endParaRPr lang="fr-FR" sz="1000" b="0" i="0" u="none" strike="noStrike" cap="none" spc="0">
              <a:ln>
                <a:noFill/>
              </a:ln>
              <a:solidFill>
                <a:prstClr val="black">
                  <a:tint val="75000"/>
                </a:prstClr>
              </a:solidFill>
              <a:latin typeface="Arial Narrow"/>
              <a:ea typeface="Arial Narrow"/>
              <a:cs typeface="Arial Narrow"/>
            </a:endParaRPr>
          </a:p>
        </p:txBody>
      </p:sp>
      <p:sp>
        <p:nvSpPr>
          <p:cNvPr id="8" name="Titre 2"/>
          <p:cNvSpPr txBox="1"/>
          <p:nvPr/>
        </p:nvSpPr>
        <p:spPr bwMode="auto">
          <a:xfrm>
            <a:off x="4472174" y="274638"/>
            <a:ext cx="4214625" cy="504459"/>
          </a:xfrm>
          <a:prstGeom prst="rect">
            <a:avLst/>
          </a:prstGeom>
        </p:spPr>
        <p:txBody>
          <a:bodyPr vert="horz" lIns="91440" tIns="45720" rIns="91440" bIns="45720" rtlCol="0" anchor="ctr">
            <a:normAutofit fontScale="70000" lnSpcReduction="20000"/>
          </a:bodyPr>
          <a:lstStyle>
            <a:lvl1pPr algn="r" defTabSz="457200">
              <a:spcBef>
                <a:spcPts val="0"/>
              </a:spcBef>
              <a:buNone/>
              <a:defRPr sz="1600">
                <a:solidFill>
                  <a:srgbClr val="FFFFFF"/>
                </a:solidFill>
                <a:latin typeface="+mj-lt"/>
                <a:ea typeface="+mj-ea"/>
                <a:cs typeface="+mj-cs"/>
              </a:defRPr>
            </a:lvl1pPr>
          </a:lstStyle>
          <a:p>
            <a:pPr marL="0" marR="0" lvl="0" indent="0" algn="r" defTabSz="457200">
              <a:lnSpc>
                <a:spcPct val="100000"/>
              </a:lnSpc>
              <a:spcBef>
                <a:spcPts val="0"/>
              </a:spcBef>
              <a:spcAft>
                <a:spcPts val="0"/>
              </a:spcAft>
              <a:buClrTx/>
              <a:buSzTx/>
              <a:buFontTx/>
              <a:buNone/>
              <a:defRPr/>
            </a:pPr>
            <a:r>
              <a:rPr lang="fr-FR" sz="2400" b="0" i="0" u="none" strike="noStrike" cap="none" spc="0">
                <a:ln>
                  <a:noFill/>
                </a:ln>
                <a:solidFill>
                  <a:srgbClr val="FFFFFF"/>
                </a:solidFill>
                <a:latin typeface="Arial Narrow"/>
                <a:ea typeface="Century Gothic"/>
                <a:cs typeface="Century Gothic"/>
              </a:rPr>
              <a:t>Gender mainstreaming at the Council of Europe</a:t>
            </a:r>
            <a:endParaRPr/>
          </a:p>
        </p:txBody>
      </p:sp>
      <p:sp>
        <p:nvSpPr>
          <p:cNvPr id="3" name="Rectangle 2"/>
          <p:cNvSpPr/>
          <p:nvPr/>
        </p:nvSpPr>
        <p:spPr bwMode="auto">
          <a:xfrm>
            <a:off x="1768729" y="3105835"/>
            <a:ext cx="5089270" cy="2308324"/>
          </a:xfrm>
          <a:prstGeom prst="rect">
            <a:avLst/>
          </a:prstGeom>
        </p:spPr>
        <p:txBody>
          <a:bodyPr wrap="square">
            <a:spAutoFit/>
          </a:bodyPr>
          <a:lstStyle/>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endParaRPr lang="en-GB" sz="1800" b="0" i="0" u="none" strike="noStrike" cap="none" spc="0">
              <a:ln>
                <a:noFill/>
              </a:ln>
              <a:solidFill>
                <a:prstClr val="black"/>
              </a:solidFill>
              <a:latin typeface="Calibri"/>
              <a:ea typeface="Arial"/>
              <a:cs typeface="Arial"/>
            </a:endParaRPr>
          </a:p>
        </p:txBody>
      </p:sp>
      <p:pic>
        <p:nvPicPr>
          <p:cNvPr id="4" name="Picture 3"/>
          <p:cNvPicPr>
            <a:picLocks noChangeAspect="1"/>
          </p:cNvPicPr>
          <p:nvPr/>
        </p:nvPicPr>
        <p:blipFill>
          <a:blip r:embed="rId2"/>
          <a:stretch/>
        </p:blipFill>
        <p:spPr bwMode="auto">
          <a:xfrm>
            <a:off x="457201" y="660400"/>
            <a:ext cx="8249284" cy="4207503"/>
          </a:xfrm>
          <a:prstGeom prst="rect">
            <a:avLst/>
          </a:prstGeom>
        </p:spPr>
      </p:pic>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5"/>
          <p:cNvSpPr>
            <a:spLocks noGrp="1"/>
          </p:cNvSpPr>
          <p:nvPr>
            <p:ph type="sldNum" sz="quarter" idx="4294967295"/>
          </p:nvPr>
        </p:nvSpPr>
        <p:spPr bwMode="auto">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a:ea typeface="Century Gothic"/>
                <a:cs typeface="Century Gothic"/>
              </a:defRPr>
            </a:lvl1pPr>
          </a:lstStyle>
          <a:p>
            <a:pPr marL="0" marR="0" lvl="0" indent="0" algn="r" defTabSz="457200">
              <a:lnSpc>
                <a:spcPct val="100000"/>
              </a:lnSpc>
              <a:spcBef>
                <a:spcPts val="0"/>
              </a:spcBef>
              <a:spcAft>
                <a:spcPts val="0"/>
              </a:spcAft>
              <a:buClrTx/>
              <a:buSzTx/>
              <a:buFontTx/>
              <a:buNone/>
              <a:defRPr/>
            </a:pPr>
            <a:fld id="{E8716A00-CC3F-A24A-9B86-816E9CA7F4AC}" type="slidenum">
              <a:rPr lang="fr-FR" sz="1000" b="0" i="0" u="none" strike="noStrike" cap="none" spc="0">
                <a:ln>
                  <a:noFill/>
                </a:ln>
                <a:solidFill>
                  <a:prstClr val="black">
                    <a:tint val="75000"/>
                  </a:prstClr>
                </a:solidFill>
                <a:latin typeface="Arial Narrow"/>
                <a:ea typeface="Arial Narrow"/>
                <a:cs typeface="Arial Narrow"/>
              </a:rPr>
              <a:t>23</a:t>
            </a:fld>
            <a:endParaRPr lang="fr-FR" sz="1000" b="0" i="0" u="none" strike="noStrike" cap="none" spc="0">
              <a:ln>
                <a:noFill/>
              </a:ln>
              <a:solidFill>
                <a:prstClr val="black">
                  <a:tint val="75000"/>
                </a:prstClr>
              </a:solidFill>
              <a:latin typeface="Arial Narrow"/>
              <a:ea typeface="Arial Narrow"/>
              <a:cs typeface="Arial Narrow"/>
            </a:endParaRPr>
          </a:p>
        </p:txBody>
      </p:sp>
      <p:sp>
        <p:nvSpPr>
          <p:cNvPr id="9" name="Rectangle 20"/>
          <p:cNvSpPr>
            <a:spLocks noChangeArrowheads="1"/>
          </p:cNvSpPr>
          <p:nvPr/>
        </p:nvSpPr>
        <p:spPr bwMode="auto">
          <a:xfrm>
            <a:off x="230746" y="1074509"/>
            <a:ext cx="8466542" cy="4708981"/>
          </a:xfrm>
          <a:prstGeom prst="rect">
            <a:avLst/>
          </a:prstGeom>
          <a:noFill/>
          <a:ln>
            <a:noFill/>
          </a:ln>
          <a:effectLst/>
        </p:spPr>
        <p:txBody>
          <a:bodyPr wrap="square">
            <a:spAutoFit/>
          </a:bodyPr>
          <a:lstStyle/>
          <a:p>
            <a:pPr lvl="0" algn="ctr">
              <a:buClr>
                <a:prstClr val="black"/>
              </a:buClr>
              <a:defRPr/>
            </a:pPr>
            <a:r>
              <a:rPr lang="en-GB" sz="3000" b="1" dirty="0">
                <a:solidFill>
                  <a:schemeClr val="accent5">
                    <a:lumMod val="75000"/>
                  </a:schemeClr>
                </a:solidFill>
                <a:latin typeface="Arial"/>
              </a:rPr>
              <a:t>Was </a:t>
            </a:r>
            <a:r>
              <a:rPr lang="en-GB" sz="3000" b="1" dirty="0" err="1">
                <a:solidFill>
                  <a:schemeClr val="accent5">
                    <a:lumMod val="75000"/>
                  </a:schemeClr>
                </a:solidFill>
                <a:latin typeface="Arial"/>
              </a:rPr>
              <a:t>bedeutet</a:t>
            </a:r>
            <a:r>
              <a:rPr lang="en-GB" sz="3000" b="1" dirty="0">
                <a:solidFill>
                  <a:schemeClr val="accent5">
                    <a:lumMod val="75000"/>
                  </a:schemeClr>
                </a:solidFill>
                <a:latin typeface="Arial"/>
              </a:rPr>
              <a:t> Gender Mainstreaming? 
</a:t>
            </a:r>
            <a:endParaRPr lang="en-GB" sz="3000" b="0" i="0" u="none" strike="noStrike" cap="none" spc="0" dirty="0">
              <a:ln>
                <a:noFill/>
              </a:ln>
              <a:solidFill>
                <a:schemeClr val="accent5">
                  <a:lumMod val="75000"/>
                </a:schemeClr>
              </a:solidFill>
              <a:latin typeface="Arial"/>
              <a:ea typeface="Arial"/>
              <a:cs typeface="Arial"/>
            </a:endParaRPr>
          </a:p>
          <a:p>
            <a:pPr marL="457200" lvl="0" indent="-457200">
              <a:buClr>
                <a:srgbClr val="0066CC"/>
              </a:buClr>
              <a:buFont typeface="Wingdings"/>
              <a:buChar char="ü"/>
              <a:defRPr/>
            </a:pPr>
            <a:r>
              <a:rPr lang="en-GB" sz="3000" dirty="0" err="1">
                <a:solidFill>
                  <a:prstClr val="black"/>
                </a:solidFill>
                <a:latin typeface="Arial"/>
              </a:rPr>
              <a:t>Ausrichtung</a:t>
            </a:r>
            <a:r>
              <a:rPr lang="en-GB" sz="3000" dirty="0">
                <a:solidFill>
                  <a:prstClr val="black"/>
                </a:solidFill>
                <a:latin typeface="Arial"/>
              </a:rPr>
              <a:t> der </a:t>
            </a:r>
            <a:r>
              <a:rPr lang="en-GB" sz="3000" dirty="0" err="1">
                <a:solidFill>
                  <a:prstClr val="black"/>
                </a:solidFill>
                <a:latin typeface="Arial"/>
              </a:rPr>
              <a:t>Politik</a:t>
            </a:r>
            <a:r>
              <a:rPr lang="en-GB" sz="3000" dirty="0">
                <a:solidFill>
                  <a:prstClr val="black"/>
                </a:solidFill>
                <a:latin typeface="Arial"/>
              </a:rPr>
              <a:t> auf die </a:t>
            </a:r>
            <a:r>
              <a:rPr lang="en-GB" sz="3000" dirty="0" err="1">
                <a:solidFill>
                  <a:prstClr val="black"/>
                </a:solidFill>
                <a:latin typeface="Arial"/>
              </a:rPr>
              <a:t>konkrete</a:t>
            </a:r>
            <a:r>
              <a:rPr lang="en-GB" sz="3000" dirty="0">
                <a:solidFill>
                  <a:prstClr val="black"/>
                </a:solidFill>
                <a:latin typeface="Arial"/>
              </a:rPr>
              <a:t> Situation und die </a:t>
            </a:r>
            <a:r>
              <a:rPr lang="en-GB" sz="3000" dirty="0" err="1">
                <a:solidFill>
                  <a:prstClr val="black"/>
                </a:solidFill>
                <a:latin typeface="Arial"/>
              </a:rPr>
              <a:t>Bedürfnisse</a:t>
            </a:r>
            <a:r>
              <a:rPr lang="en-GB" sz="3000" dirty="0">
                <a:solidFill>
                  <a:prstClr val="black"/>
                </a:solidFill>
                <a:latin typeface="Arial"/>
              </a:rPr>
              <a:t> von Frauen und </a:t>
            </a:r>
            <a:r>
              <a:rPr lang="en-GB" sz="3000" dirty="0" err="1">
                <a:solidFill>
                  <a:prstClr val="black"/>
                </a:solidFill>
                <a:latin typeface="Arial"/>
              </a:rPr>
              <a:t>Männern</a:t>
            </a:r>
            <a:r>
              <a:rPr lang="en-GB" sz="3000" dirty="0">
                <a:solidFill>
                  <a:prstClr val="black"/>
                </a:solidFill>
                <a:latin typeface="Arial"/>
              </a:rPr>
              <a:t>
Besser </a:t>
            </a:r>
            <a:r>
              <a:rPr lang="en-GB" sz="3000" dirty="0" err="1">
                <a:solidFill>
                  <a:prstClr val="black"/>
                </a:solidFill>
                <a:latin typeface="Arial"/>
              </a:rPr>
              <a:t>informierte</a:t>
            </a:r>
            <a:r>
              <a:rPr lang="en-GB" sz="3000" dirty="0">
                <a:solidFill>
                  <a:prstClr val="black"/>
                </a:solidFill>
                <a:latin typeface="Arial"/>
              </a:rPr>
              <a:t> </a:t>
            </a:r>
            <a:r>
              <a:rPr lang="en-GB" sz="3000" dirty="0" err="1">
                <a:solidFill>
                  <a:prstClr val="black"/>
                </a:solidFill>
                <a:latin typeface="Arial"/>
              </a:rPr>
              <a:t>Politikgestaltung</a:t>
            </a:r>
            <a:r>
              <a:rPr lang="en-GB" sz="3000" dirty="0">
                <a:solidFill>
                  <a:prstClr val="black"/>
                </a:solidFill>
                <a:latin typeface="Arial"/>
              </a:rPr>
              <a:t>
</a:t>
            </a:r>
            <a:r>
              <a:rPr lang="en-GB" sz="3000" dirty="0" err="1">
                <a:solidFill>
                  <a:prstClr val="black"/>
                </a:solidFill>
                <a:latin typeface="Arial"/>
              </a:rPr>
              <a:t>Infragestellung</a:t>
            </a:r>
            <a:r>
              <a:rPr lang="en-GB" sz="3000" dirty="0">
                <a:solidFill>
                  <a:prstClr val="black"/>
                </a:solidFill>
                <a:latin typeface="Arial"/>
              </a:rPr>
              <a:t> der </a:t>
            </a:r>
            <a:r>
              <a:rPr lang="en-GB" sz="3000" dirty="0" err="1">
                <a:solidFill>
                  <a:prstClr val="black"/>
                </a:solidFill>
                <a:latin typeface="Arial"/>
              </a:rPr>
              <a:t>geschlechtsneutralen</a:t>
            </a:r>
            <a:r>
              <a:rPr lang="en-GB" sz="3000" dirty="0">
                <a:solidFill>
                  <a:prstClr val="black"/>
                </a:solidFill>
                <a:latin typeface="Arial"/>
              </a:rPr>
              <a:t> </a:t>
            </a:r>
            <a:r>
              <a:rPr lang="en-GB" sz="3000" dirty="0" err="1">
                <a:solidFill>
                  <a:prstClr val="black"/>
                </a:solidFill>
                <a:latin typeface="Arial"/>
              </a:rPr>
              <a:t>Politik</a:t>
            </a:r>
            <a:r>
              <a:rPr lang="en-GB" sz="3000" dirty="0">
                <a:solidFill>
                  <a:prstClr val="black"/>
                </a:solidFill>
                <a:latin typeface="Arial"/>
              </a:rPr>
              <a:t>
</a:t>
            </a:r>
            <a:r>
              <a:rPr lang="en-GB" sz="3000" dirty="0" err="1">
                <a:solidFill>
                  <a:prstClr val="black"/>
                </a:solidFill>
                <a:latin typeface="Arial"/>
              </a:rPr>
              <a:t>Kein</a:t>
            </a:r>
            <a:r>
              <a:rPr lang="en-GB" sz="3000" dirty="0">
                <a:solidFill>
                  <a:prstClr val="black"/>
                </a:solidFill>
                <a:latin typeface="Arial"/>
              </a:rPr>
              <a:t> </a:t>
            </a:r>
            <a:r>
              <a:rPr lang="en-GB" sz="3000" dirty="0" err="1">
                <a:solidFill>
                  <a:prstClr val="black"/>
                </a:solidFill>
                <a:latin typeface="Arial"/>
              </a:rPr>
              <a:t>Selbstzweck</a:t>
            </a:r>
            <a:r>
              <a:rPr lang="en-GB" sz="3000" dirty="0">
                <a:solidFill>
                  <a:prstClr val="black"/>
                </a:solidFill>
                <a:latin typeface="Arial"/>
              </a:rPr>
              <a:t>, das </a:t>
            </a:r>
            <a:r>
              <a:rPr lang="en-GB" sz="3000" dirty="0" err="1">
                <a:solidFill>
                  <a:prstClr val="black"/>
                </a:solidFill>
                <a:latin typeface="Arial"/>
              </a:rPr>
              <a:t>Ziel</a:t>
            </a:r>
            <a:r>
              <a:rPr lang="en-GB" sz="3000" dirty="0">
                <a:solidFill>
                  <a:prstClr val="black"/>
                </a:solidFill>
                <a:latin typeface="Arial"/>
              </a:rPr>
              <a:t> </a:t>
            </a:r>
            <a:r>
              <a:rPr lang="en-GB" sz="3000" dirty="0" err="1">
                <a:solidFill>
                  <a:prstClr val="black"/>
                </a:solidFill>
                <a:latin typeface="Arial"/>
              </a:rPr>
              <a:t>ist</a:t>
            </a:r>
            <a:r>
              <a:rPr lang="en-GB" sz="3000" dirty="0">
                <a:solidFill>
                  <a:prstClr val="black"/>
                </a:solidFill>
                <a:latin typeface="Arial"/>
              </a:rPr>
              <a:t> die </a:t>
            </a:r>
            <a:r>
              <a:rPr lang="en-GB" sz="3000" dirty="0" err="1">
                <a:solidFill>
                  <a:prstClr val="black"/>
                </a:solidFill>
                <a:latin typeface="Arial"/>
              </a:rPr>
              <a:t>Förderung</a:t>
            </a:r>
            <a:r>
              <a:rPr lang="en-GB" sz="3000" dirty="0">
                <a:solidFill>
                  <a:prstClr val="black"/>
                </a:solidFill>
                <a:latin typeface="Arial"/>
              </a:rPr>
              <a:t> der </a:t>
            </a:r>
            <a:r>
              <a:rPr lang="en-GB" sz="3000" dirty="0" err="1">
                <a:solidFill>
                  <a:prstClr val="black"/>
                </a:solidFill>
                <a:latin typeface="Arial"/>
              </a:rPr>
              <a:t>Gleichstellung</a:t>
            </a:r>
            <a:r>
              <a:rPr lang="en-GB" sz="3000" dirty="0">
                <a:solidFill>
                  <a:prstClr val="black"/>
                </a:solidFill>
                <a:latin typeface="Arial"/>
              </a:rPr>
              <a:t> der </a:t>
            </a:r>
            <a:r>
              <a:rPr lang="en-GB" sz="3000" dirty="0" err="1">
                <a:solidFill>
                  <a:prstClr val="black"/>
                </a:solidFill>
                <a:latin typeface="Arial"/>
              </a:rPr>
              <a:t>Geschlechter</a:t>
            </a:r>
            <a:endParaRPr lang="fr-FR" sz="2800" b="0" i="0" u="none" strike="noStrike" cap="none" spc="0" dirty="0">
              <a:ln>
                <a:noFill/>
              </a:ln>
              <a:solidFill>
                <a:prstClr val="black"/>
              </a:solidFill>
              <a:latin typeface="Arial"/>
              <a:ea typeface="Arial"/>
              <a:cs typeface="Arial"/>
            </a:endParaRPr>
          </a:p>
        </p:txBody>
      </p:sp>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98451" y="788090"/>
            <a:ext cx="5586798" cy="368146"/>
          </a:xfrm>
        </p:spPr>
        <p:txBody>
          <a:bodyPr/>
          <a:lstStyle/>
          <a:p>
            <a:pPr algn="ctr">
              <a:defRPr/>
            </a:pPr>
            <a:r>
              <a:rPr lang="en-GB" sz="3000" b="1" dirty="0" err="1">
                <a:solidFill>
                  <a:schemeClr val="accent5">
                    <a:lumMod val="75000"/>
                  </a:schemeClr>
                </a:solidFill>
                <a:latin typeface="+mn-lt"/>
              </a:rPr>
              <a:t>Verhütung</a:t>
            </a:r>
            <a:r>
              <a:rPr lang="en-GB" sz="3000" b="1" dirty="0">
                <a:solidFill>
                  <a:schemeClr val="accent5">
                    <a:lumMod val="75000"/>
                  </a:schemeClr>
                </a:solidFill>
                <a:latin typeface="+mn-lt"/>
              </a:rPr>
              <a:t> und </a:t>
            </a:r>
            <a:r>
              <a:rPr lang="en-GB" sz="3000" b="1" dirty="0" err="1">
                <a:solidFill>
                  <a:schemeClr val="accent5">
                    <a:lumMod val="75000"/>
                  </a:schemeClr>
                </a:solidFill>
                <a:latin typeface="+mn-lt"/>
              </a:rPr>
              <a:t>Bekämpfung</a:t>
            </a:r>
            <a:r>
              <a:rPr lang="en-GB" sz="3000" b="1" dirty="0">
                <a:solidFill>
                  <a:schemeClr val="accent5">
                    <a:lumMod val="75000"/>
                  </a:schemeClr>
                </a:solidFill>
                <a:latin typeface="+mn-lt"/>
              </a:rPr>
              <a:t> von </a:t>
            </a:r>
            <a:r>
              <a:rPr lang="en-GB" sz="3000" b="1" dirty="0" err="1">
                <a:solidFill>
                  <a:schemeClr val="accent5">
                    <a:lumMod val="75000"/>
                  </a:schemeClr>
                </a:solidFill>
                <a:latin typeface="+mn-lt"/>
              </a:rPr>
              <a:t>Gewalt</a:t>
            </a:r>
            <a:r>
              <a:rPr lang="en-GB" sz="3000" b="1" dirty="0">
                <a:solidFill>
                  <a:schemeClr val="accent5">
                    <a:lumMod val="75000"/>
                  </a:schemeClr>
                </a:solidFill>
                <a:latin typeface="+mn-lt"/>
              </a:rPr>
              <a:t> </a:t>
            </a:r>
            <a:r>
              <a:rPr lang="en-GB" sz="3000" b="1" dirty="0" err="1">
                <a:solidFill>
                  <a:schemeClr val="accent5">
                    <a:lumMod val="75000"/>
                  </a:schemeClr>
                </a:solidFill>
                <a:latin typeface="+mn-lt"/>
              </a:rPr>
              <a:t>gegen</a:t>
            </a:r>
            <a:r>
              <a:rPr lang="en-GB" sz="3000" b="1" dirty="0">
                <a:solidFill>
                  <a:schemeClr val="accent5">
                    <a:lumMod val="75000"/>
                  </a:schemeClr>
                </a:solidFill>
                <a:latin typeface="+mn-lt"/>
              </a:rPr>
              <a:t> Frauen</a:t>
            </a:r>
            <a:r>
              <a:rPr lang="en-GB" sz="3000" b="1" dirty="0">
                <a:solidFill>
                  <a:srgbClr val="0066CC"/>
                </a:solidFill>
              </a:rPr>
              <a:t>
</a:t>
            </a:r>
            <a:endParaRPr lang="fr-BE" sz="3000" b="1" dirty="0">
              <a:solidFill>
                <a:srgbClr val="0066CC"/>
              </a:solidFill>
              <a:latin typeface="Arial"/>
            </a:endParaRPr>
          </a:p>
        </p:txBody>
      </p:sp>
      <p:sp>
        <p:nvSpPr>
          <p:cNvPr id="3" name="Espace réservé du contenu 2"/>
          <p:cNvSpPr>
            <a:spLocks noGrp="1"/>
          </p:cNvSpPr>
          <p:nvPr>
            <p:ph idx="1"/>
          </p:nvPr>
        </p:nvSpPr>
        <p:spPr bwMode="auto">
          <a:xfrm>
            <a:off x="829508" y="957262"/>
            <a:ext cx="3841750" cy="4800600"/>
          </a:xfrm>
        </p:spPr>
        <p:txBody>
          <a:bodyPr>
            <a:normAutofit/>
          </a:bodyPr>
          <a:lstStyle/>
          <a:p>
            <a:pPr>
              <a:buClr>
                <a:srgbClr val="004489"/>
              </a:buClr>
              <a:buFont typeface="Wingdings"/>
              <a:buChar char="ü"/>
              <a:defRPr/>
            </a:pPr>
            <a:endParaRPr lang="fr-BE" dirty="0"/>
          </a:p>
          <a:p>
            <a:pPr marL="0" indent="0">
              <a:buClr>
                <a:srgbClr val="004489"/>
              </a:buClr>
              <a:buFontTx/>
              <a:buNone/>
              <a:defRPr/>
            </a:pPr>
            <a:endParaRPr lang="fr-BE" dirty="0"/>
          </a:p>
          <a:p>
            <a:pPr>
              <a:buClr>
                <a:srgbClr val="004489"/>
              </a:buClr>
              <a:buFont typeface="Wingdings"/>
              <a:buChar char="ü"/>
              <a:defRPr/>
            </a:pPr>
            <a:r>
              <a:rPr lang="fr-FR" dirty="0"/>
              <a:t>1 von 3 </a:t>
            </a:r>
            <a:r>
              <a:rPr lang="fr-FR" dirty="0" err="1"/>
              <a:t>Frauen</a:t>
            </a:r>
            <a:r>
              <a:rPr lang="fr-FR" dirty="0"/>
              <a:t> </a:t>
            </a:r>
            <a:r>
              <a:rPr lang="fr-FR" dirty="0" err="1"/>
              <a:t>seit</a:t>
            </a:r>
            <a:r>
              <a:rPr lang="fr-FR" dirty="0"/>
              <a:t> </a:t>
            </a:r>
            <a:r>
              <a:rPr lang="fr-FR" dirty="0" err="1"/>
              <a:t>ihrem</a:t>
            </a:r>
            <a:r>
              <a:rPr lang="fr-FR" dirty="0"/>
              <a:t> 15. </a:t>
            </a:r>
            <a:r>
              <a:rPr lang="fr-FR" dirty="0" err="1"/>
              <a:t>Lebensjahr</a:t>
            </a:r>
            <a:r>
              <a:rPr lang="fr-FR" dirty="0"/>
              <a:t> mit </a:t>
            </a:r>
            <a:r>
              <a:rPr lang="fr-FR" dirty="0" err="1"/>
              <a:t>Gewalt</a:t>
            </a:r>
            <a:r>
              <a:rPr lang="fr-FR" dirty="0"/>
              <a:t> </a:t>
            </a:r>
            <a:r>
              <a:rPr lang="fr-FR" dirty="0" err="1"/>
              <a:t>konfrontiert</a:t>
            </a:r>
            <a:r>
              <a:rPr lang="fr-FR" dirty="0"/>
              <a:t>
</a:t>
            </a:r>
            <a:r>
              <a:rPr lang="fr-FR" dirty="0" err="1"/>
              <a:t>Kontinuum</a:t>
            </a:r>
            <a:r>
              <a:rPr lang="fr-FR" dirty="0"/>
              <a:t> der </a:t>
            </a:r>
            <a:r>
              <a:rPr lang="fr-FR" dirty="0" err="1"/>
              <a:t>Gewalt</a:t>
            </a:r>
            <a:r>
              <a:rPr lang="fr-FR" dirty="0"/>
              <a:t>
In </a:t>
            </a:r>
            <a:r>
              <a:rPr lang="fr-FR" dirty="0" err="1"/>
              <a:t>allen</a:t>
            </a:r>
            <a:r>
              <a:rPr lang="fr-FR" dirty="0"/>
              <a:t> </a:t>
            </a:r>
            <a:r>
              <a:rPr lang="fr-FR" dirty="0" err="1"/>
              <a:t>Bereichen</a:t>
            </a:r>
            <a:r>
              <a:rPr lang="fr-FR" dirty="0"/>
              <a:t> </a:t>
            </a:r>
            <a:r>
              <a:rPr lang="fr-FR" dirty="0" err="1"/>
              <a:t>präsent</a:t>
            </a:r>
            <a:endParaRPr dirty="0"/>
          </a:p>
        </p:txBody>
      </p:sp>
      <p:sp>
        <p:nvSpPr>
          <p:cNvPr id="15364" name="AutoShape 2" descr="data:image/jpeg;base64,/9j/4AAQSkZJRgABAQAAAQABAAD/2wCEAAkGBxESEBQTEhASFREQGBUQGBYYGBoTFxMZFBcWFxUYFRYYHCklGBolHRQUITItJSkrLi8uGR8zRDUsNygtLisBCgoKDQ0OGhAQGzclHCU1NDcsLCwvLTcvLTcuLDctNzI3NzY3Ny03NywsKzUsLS4yNzItNzUyNzErNywsNy03LP/AABEIALgAuAMBIgACEQEDEQH/xAAcAAEAAgMBAQEAAAAAAAAAAAAABgcDBAUBAgj/xAA/EAACAgECAwYDBAcFCQAAAAABAgADEQQSBSExBhMiQVFhBzJxQoGRoRRSYoKSscEVFiPC0QgXJFNjcqLh8P/EABkBAQEBAQEBAAAAAAAAAAAAAAABAgMFBP/EACYRAQACAgAEBgMBAAAAAAAAAAABAgMRBCEx8BIUQVGBsWFxkQX/2gAMAwEAAhEDEQA/ALxiIgIiICIiAiIgIiICIiAiIgIiICIiAiIgIiICIiAiIgIiICIiAiIgIiICIiAiIgIiICIiAiIgIiICIiAiIgIiICIiAiIgIiICIiAiIgIiICIiAiIgIiICIiAiIgIkP7Z/ETR8OyjE26j/AJSEZHpvbon8/aRSriPaTiI3VVpoqW6FvC2D55cFj/CIFtxKnPw24u5zZx65W9EN2PytUflA7B8do50caawjniw2c/b/ABGeBbESpD294tw1gvFNF3lJOO+r8P4EeEn2O3Msbs92h02uq7zTWhwMbh0ZCfJ16gwOrERAREQEREBERAREQEREBERAREQErj4kdtbq7V4fw9S+tv5Mw60g9AP2yMnn8oGZLe2HHV0Oit1BAJrGFB+07ckH4kSreyzf2Xw23jGpHe63WnFW7l85JyT+0csceSgQJl2D+HFGhAtuxfrG8TWN4ghPM7M+eTzY8zJ1KY0/azjOju0d+vZG0uvYLsAA7sNt58hlTht3U8gZc2YHsTWbX1A43j+czV2BhlSCPaYrlpadVmJn9hdUrqVZQysMEEZBHoQesqftd2Iu4fb/AGjwklO7y1lA5jb1O0faT1X7xLbibEd7D9rKuJaYWphbFwtlec7Gx6+anqDJFKa45WOBcar1NY26HX5WxRyVOY3/AMJYOPbdLkBgexEQEREBERAREQEREBERAREQKn+OFjXW8P0CE/8AE2Fmx5c0rUn6d45/dmH45Vrt4bpFGEssZQB5Be6qH5Wza7d4/vHwrPTb/ms/9TB8cfBqeFXH5arXJPpizTv/ACQwr6/2gzjSaRF5MbmK+22sgY+9llgcZ1RzsB5Dr7yvPiuP0ni/C9IDyVt7D2exCcj/ALaT+MnfFF23Enzw31/+xPN/1b2rg5es81qz6bhGRlmIz5Dy+s+LaX07BgcqeXp9xnbrcMAR0POaPGbAK8ebEY+6cs3BYMWHx05THOJ331ImdtHtl2gGi0NupChioGwHkCzkBc+2TKpu7Wca0lel1+o1CPp9U/KjCjKY3HouVyAcczjlJ/8AFLh5s4NcuQDUqW8zjPdkEiVv2Nov41qtKlwUaXhVaZA+3zGMj1Y1jPsvvPVrMzWJnqiyPi/woajhVxx4qMXr7bfm/FSwm92C4wtvCtPdY4AWsK7McAGvwkkn6TP281dVfDtT3rooeqxBuONzFTgD1OcSk+x/DtfxTT18PrbutDQxe2zGQS7bsH9ZhzwOg5E+U0j9Fgz2avC9Amnprprz3dShFySxwOmSes2oCIiAiIgIiICIiAiIgIiIFTfGwNp9Tw7XjpRYVb3wyWAfeq2idf408KGq4UbE8XcFbwR5owKsR+62fukj7c8AGu0NtHLeRvQnydea/wCn3yseD/EYVcEu09wxrNOP0RUbqwbKgkH9TDBh+yPWFffw21L8T4y2ssXH6JRWuOuGK7FOffFhlw63SLYMHkR0PpKL7OcM4xwiqvWaenvqNSivZSAWIAyU3qOYOGPNc9ZJK/jppQMWaPULb+qGrYZ+rMp/8Zi9K3rNbRuBYCaG9OSsMfX+kxaVlWxjcTuTp585A6fiBxfXOBoeGFK9yku+WBXIyN7KqjIz0z1k71emasq7ndk8/wDTM8biuG8v4bY9zEe/OI+PlqJ2rviuh4lx3VtVYjaTh+mcqc895B6joLGxzH2Vz5mdbiXwjRbFt4frbdI6gKerg+4IdSM8s9R7Sy6yCAR0I5T6nt16Qwojtz2C/RNJZq9bxC3VajK11ggqAzkdS7MSAATgY6S0Phpw40cK0yEYYp3pHvYS39ZA+2Nn9tcXp0FRzpdGWa5h0JyBZz9gNg92aXEigAADAHID0AlHsg/AuIuKa7LLHytid9l3sKqRaMuhQd34sclyOnPlJxNWvUnu2cj5d35EzFslazqfzP8ABEK9TqzejZtFedPliWXYtlt2c1bfHuUVqckbcgzzTanUugCte7sNP3qsWq23M7d6ivt8AwOYGQAF9ecqbVuobcFzs7wYz64wZ8DXttc+E7QDkAgc/Igz554zFE6nvvS6R6jVW06phqbGIrrrcAWP/wBUlVATFxwEBJ29By5zHotXryK1bvRdXY17IygC2uytn7rIJAAbegOeqLnrJOmschiNrbMHIyMg9Rg+c2tLaXBY9CfD9PUzpj4mmSYivfp9mkU1F+qfR6VqmuWzUBqCSuGr7/5bXU9Cm38zNO3iGrZO8Y31vYjtVWAcG9GVAjYHMHbkA8sMx8uU+id0QsarXd5t8fdLfe/eY5uh71a6sfsld2fTZ6mYeGavUmrStU7NYDvuQu9veYpyUYuq92xOcY5AgSdRAhl+ptGjouNtu6xd7IxepnIQ7VDKjFGzzwRzPLykv077kViCCwBw3UZHQ+8yRAREQNbiOuroqe21wldYLMx6ACfnbiWn1PFtTquIaXRjuaGRyuM95twcMv23IALAeRx9f0bqtMliMliK6ONrKwyCD6gzDwrhtOmqWmisJUnIKPz+pgRzsJ2803EqwARXqAPFUT+dZ+0v8pKzUuc7Rn1wMyC9s/hjp9Y3fUOdNqgd29B4Wb1ZQQQ3upB+s4K8U7ScOG23Trrql+0uWbA91G78VMC258ugPIgEdecqcfGsJyv4bdW/mN/9HRT+U8/3v6i/C6PhNtjHlkszAfUIn+YSTET1FtHkPYSru3PxAe2z9A4Vm3U25RrU5hPIhD5n1boPead3Z7j3FRt1ly6TTN1rUZLDzBRT4v3mx7Sf9k+yOk4dXtoTxsAGsbBd8ep8h7DlKNP4edjK+Gafbya+3BtcDqR0Vf2VycfUmSuIgJzqEQ5Vbwy5IKgqfmzy5dOh/CdGRDhHB9RVRSpqy+ndXI3VgOMWKQhA8t4PimL4631MjvdzXnYbgWddgBIzgeg8+n5TwpUVfdeDjFbNuXwY8j6H6yP1dm7+9WxgmAdM7ICpzstusYbyuRsNiEYxuwR5zzR9nLgqqa66zWunqLKVbvTVYzNZgj35bueWP38/LYvb779V2ktZrBOblL2gYyy5I542gdZl0l1ZUKlittwvIg+XtI5p+zz032bELV2VogbNY8Q77cWGMgZsGNuJj03Z65qdMhU12aXDhyUOHWrYpArxuTOQQeZDGbrjpXpCJXZqUUAs6hT0JIAP0JhtSgbaXXd125GfXpI4vCrlo0YbTpY2nVhZXuXblqyuAWGCMn8Jr6fgFqo9VlRsV6kqOHRVbbStZG4jeDlTg9Ok6CVLq6ym8WIU/WDAr/FnE8GsqJAFiZbmBuHP6c+c4FnCb7NKamwD31di/JuCK6MS+1dpfkx6ek9PCLVvchSyvWlYb/DHNVsBLjAI5sPlgSLvV5eIcxkc+o5cx7cx+InzbqEX5nVcepA69OshGn7GXCparH3oNP8AoeMkGuvdp2KhvNsrd4uXJUHlNj+7upVi7t31jWVWMy7VLbKraztWzIHzJ+JgS9NShbaHQtgNtBBOD0OPSJxNBw+xNV3gq2I+WfJrbJKKBtwu5TkAHntwJ7A78REBERAREQEREBERAREQEREBERAREQEREBERAREQEREBERAREQEREBERAREQEREBERAREQEREBERAREQEREBERAREQEREBERAREQEREBERAREQEREBERAREQEREBERAREQEREBERAREQEREBERAREQEREBERAREQP//Z"/>
          <p:cNvSpPr>
            <a:spLocks noChangeAspect="1" noChangeArrowheads="1"/>
          </p:cNvSpPr>
          <p:nvPr/>
        </p:nvSpPr>
        <p:spPr bwMode="auto">
          <a:xfrm>
            <a:off x="155575" y="-144463"/>
            <a:ext cx="304800" cy="304801"/>
          </a:xfrm>
          <a:prstGeom prst="rect">
            <a:avLst/>
          </a:prstGeom>
          <a:noFill/>
          <a:ln>
            <a:noFill/>
          </a:ln>
        </p:spPr>
        <p:txBody>
          <a:bodyPr/>
          <a:lstStyle>
            <a:lvl1pPr>
              <a:spcBef>
                <a:spcPts val="0"/>
              </a:spcBef>
              <a:buChar char="•"/>
              <a:defRPr sz="2800">
                <a:solidFill>
                  <a:schemeClr val="tx1"/>
                </a:solidFill>
                <a:latin typeface="Myriad Pro"/>
                <a:ea typeface="ＭＳ Ｐゴシック"/>
                <a:cs typeface="Arial"/>
              </a:defRPr>
            </a:lvl1pPr>
            <a:lvl2pPr marL="742950" indent="-285750">
              <a:spcBef>
                <a:spcPts val="0"/>
              </a:spcBef>
              <a:buChar char="–"/>
              <a:defRPr sz="2800">
                <a:solidFill>
                  <a:schemeClr val="tx1"/>
                </a:solidFill>
                <a:latin typeface="Arial"/>
                <a:ea typeface="Arial"/>
                <a:cs typeface="Arial"/>
              </a:defRPr>
            </a:lvl2pPr>
            <a:lvl3pPr marL="1143000" indent="-228600">
              <a:spcBef>
                <a:spcPts val="0"/>
              </a:spcBef>
              <a:buChar char="•"/>
              <a:defRPr sz="2400">
                <a:solidFill>
                  <a:schemeClr val="tx1"/>
                </a:solidFill>
                <a:latin typeface="Arial"/>
                <a:ea typeface="Arial"/>
                <a:cs typeface="Arial"/>
              </a:defRPr>
            </a:lvl3pPr>
            <a:lvl4pPr marL="1600200" indent="-228600">
              <a:spcBef>
                <a:spcPts val="0"/>
              </a:spcBef>
              <a:buChar char="–"/>
              <a:defRPr sz="2000">
                <a:solidFill>
                  <a:schemeClr val="tx1"/>
                </a:solidFill>
                <a:latin typeface="Arial"/>
                <a:ea typeface="Arial"/>
                <a:cs typeface="Arial"/>
              </a:defRPr>
            </a:lvl4pPr>
            <a:lvl5pPr marL="2057400" indent="-228600">
              <a:spcBef>
                <a:spcPts val="0"/>
              </a:spcBef>
              <a:buChar char="»"/>
              <a:defRPr sz="2000">
                <a:solidFill>
                  <a:schemeClr val="tx1"/>
                </a:solidFill>
                <a:latin typeface="Arial"/>
                <a:ea typeface="Arial"/>
                <a:cs typeface="Arial"/>
              </a:defRPr>
            </a:lvl5pPr>
            <a:lvl6pPr marL="2514600" indent="-228600">
              <a:spcBef>
                <a:spcPts val="0"/>
              </a:spcBef>
              <a:spcAft>
                <a:spcPts val="0"/>
              </a:spcAft>
              <a:buChar char="»"/>
              <a:defRPr sz="2000">
                <a:solidFill>
                  <a:schemeClr val="tx1"/>
                </a:solidFill>
                <a:latin typeface="Arial"/>
                <a:ea typeface="Arial"/>
                <a:cs typeface="Arial"/>
              </a:defRPr>
            </a:lvl6pPr>
            <a:lvl7pPr marL="2971800" indent="-228600">
              <a:spcBef>
                <a:spcPts val="0"/>
              </a:spcBef>
              <a:spcAft>
                <a:spcPts val="0"/>
              </a:spcAft>
              <a:buChar char="»"/>
              <a:defRPr sz="2000">
                <a:solidFill>
                  <a:schemeClr val="tx1"/>
                </a:solidFill>
                <a:latin typeface="Arial"/>
                <a:ea typeface="Arial"/>
                <a:cs typeface="Arial"/>
              </a:defRPr>
            </a:lvl7pPr>
            <a:lvl8pPr marL="3429000" indent="-228600">
              <a:spcBef>
                <a:spcPts val="0"/>
              </a:spcBef>
              <a:spcAft>
                <a:spcPts val="0"/>
              </a:spcAft>
              <a:buChar char="»"/>
              <a:defRPr sz="2000">
                <a:solidFill>
                  <a:schemeClr val="tx1"/>
                </a:solidFill>
                <a:latin typeface="Arial"/>
                <a:ea typeface="Arial"/>
                <a:cs typeface="Arial"/>
              </a:defRPr>
            </a:lvl8pPr>
            <a:lvl9pPr marL="3886200" indent="-228600">
              <a:spcBef>
                <a:spcPts val="0"/>
              </a:spcBef>
              <a:spcAft>
                <a:spcPts val="0"/>
              </a:spcAft>
              <a:buChar char="»"/>
              <a:defRPr sz="2000">
                <a:solidFill>
                  <a:schemeClr val="tx1"/>
                </a:solidFill>
                <a:latin typeface="Arial"/>
                <a:ea typeface="Arial"/>
                <a:cs typeface="Arial"/>
              </a:defRPr>
            </a:lvl9pPr>
          </a:lstStyle>
          <a:p>
            <a:pPr marL="0" marR="0" lvl="0" indent="0" algn="l" defTabSz="457200">
              <a:lnSpc>
                <a:spcPct val="100000"/>
              </a:lnSpc>
              <a:spcBef>
                <a:spcPts val="0"/>
              </a:spcBef>
              <a:spcAft>
                <a:spcPts val="0"/>
              </a:spcAft>
              <a:buClrTx/>
              <a:buSzTx/>
              <a:buFontTx/>
              <a:buNone/>
              <a:defRPr/>
            </a:pPr>
            <a:endParaRPr lang="fr-FR" sz="1800" b="0" i="0" u="none" strike="noStrike" cap="none" spc="0">
              <a:ln>
                <a:noFill/>
              </a:ln>
              <a:solidFill>
                <a:prstClr val="black"/>
              </a:solidFill>
              <a:latin typeface="Arial"/>
              <a:ea typeface="ＭＳ Ｐゴシック"/>
              <a:cs typeface="Arial"/>
            </a:endParaRPr>
          </a:p>
        </p:txBody>
      </p:sp>
      <p:sp>
        <p:nvSpPr>
          <p:cNvPr id="15365" name="AutoShape 4" descr="data:image/jpeg;base64,/9j/4AAQSkZJRgABAQAAAQABAAD/2wCEAAkGBxESEBQTEhASFREQGBUQGBYYGBoTFxMZFBcWFxUYFRYYHCklGBolHRQUITItJSkrLi8uGR8zRDUsNygtLisBCgoKDQ0OGhAQGzclHCU1NDcsLCwvLTcvLTcuLDctNzI3NzY3Ny03NywsKzUsLS4yNzItNzUyNzErNywsNy03LP/AABEIALgAuAMBIgACEQEDEQH/xAAcAAEAAgMBAQEAAAAAAAAAAAAABgcDBAUBAgj/xAA/EAACAgECAwYDBAcFCQAAAAABAgADEQQSBSExBhMiQVFhBzJxQoGRoRRSYoKSscEVFiPC0QgXJFNjcqLh8P/EABkBAQEBAQEBAAAAAAAAAAAAAAABAgMFBP/EACYRAQACAgAEBgMBAAAAAAAAAAABAgMRBCEx8BIUQVGBsWFxkQX/2gAMAwEAAhEDEQA/ALxiIgIiICIiAiIgIiICIiAiIgIiICIiAiIgIiICIiAiIgIiICIiAiIgIiICIiAiIgIiICIiAiIgIiICIiAiIgIiICIiAiIgIiICIiAiIgIiICIiAiIgIiICIiAiIgIkP7Z/ETR8OyjE26j/AJSEZHpvbon8/aRSriPaTiI3VVpoqW6FvC2D55cFj/CIFtxKnPw24u5zZx65W9EN2PytUflA7B8do50caawjniw2c/b/ABGeBbESpD294tw1gvFNF3lJOO+r8P4EeEn2O3Msbs92h02uq7zTWhwMbh0ZCfJ16gwOrERAREQEREBERAREQEREBERAREQErj4kdtbq7V4fw9S+tv5Mw60g9AP2yMnn8oGZLe2HHV0Oit1BAJrGFB+07ckH4kSreyzf2Xw23jGpHe63WnFW7l85JyT+0csceSgQJl2D+HFGhAtuxfrG8TWN4ghPM7M+eTzY8zJ1KY0/azjOju0d+vZG0uvYLsAA7sNt58hlTht3U8gZc2YHsTWbX1A43j+czV2BhlSCPaYrlpadVmJn9hdUrqVZQysMEEZBHoQesqftd2Iu4fb/AGjwklO7y1lA5jb1O0faT1X7xLbibEd7D9rKuJaYWphbFwtlec7Gx6+anqDJFKa45WOBcar1NY26HX5WxRyVOY3/AMJYOPbdLkBgexEQEREBERAREQEREBERAREQKn+OFjXW8P0CE/8AE2Fmx5c0rUn6d45/dmH45Vrt4bpFGEssZQB5Be6qH5Wza7d4/vHwrPTb/ms/9TB8cfBqeFXH5arXJPpizTv/ACQwr6/2gzjSaRF5MbmK+22sgY+9llgcZ1RzsB5Dr7yvPiuP0ni/C9IDyVt7D2exCcj/ALaT+MnfFF23Enzw31/+xPN/1b2rg5es81qz6bhGRlmIz5Dy+s+LaX07BgcqeXp9xnbrcMAR0POaPGbAK8ebEY+6cs3BYMWHx05THOJ331ImdtHtl2gGi0NupChioGwHkCzkBc+2TKpu7Wca0lel1+o1CPp9U/KjCjKY3HouVyAcczjlJ/8AFLh5s4NcuQDUqW8zjPdkEiVv2Nov41qtKlwUaXhVaZA+3zGMj1Y1jPsvvPVrMzWJnqiyPi/woajhVxx4qMXr7bfm/FSwm92C4wtvCtPdY4AWsK7McAGvwkkn6TP281dVfDtT3rooeqxBuONzFTgD1OcSk+x/DtfxTT18PrbutDQxe2zGQS7bsH9ZhzwOg5E+U0j9Fgz2avC9Amnprprz3dShFySxwOmSes2oCIiAiIgIiICIiAiIgIiIFTfGwNp9Tw7XjpRYVb3wyWAfeq2idf408KGq4UbE8XcFbwR5owKsR+62fukj7c8AGu0NtHLeRvQnydea/wCn3yseD/EYVcEu09wxrNOP0RUbqwbKgkH9TDBh+yPWFffw21L8T4y2ssXH6JRWuOuGK7FOffFhlw63SLYMHkR0PpKL7OcM4xwiqvWaenvqNSivZSAWIAyU3qOYOGPNc9ZJK/jppQMWaPULb+qGrYZ+rMp/8Zi9K3rNbRuBYCaG9OSsMfX+kxaVlWxjcTuTp585A6fiBxfXOBoeGFK9yku+WBXIyN7KqjIz0z1k71emasq7ndk8/wDTM8biuG8v4bY9zEe/OI+PlqJ2rviuh4lx3VtVYjaTh+mcqc895B6joLGxzH2Vz5mdbiXwjRbFt4frbdI6gKerg+4IdSM8s9R7Sy6yCAR0I5T6nt16Qwojtz2C/RNJZq9bxC3VajK11ggqAzkdS7MSAATgY6S0Phpw40cK0yEYYp3pHvYS39ZA+2Nn9tcXp0FRzpdGWa5h0JyBZz9gNg92aXEigAADAHID0AlHsg/AuIuKa7LLHytid9l3sKqRaMuhQd34sclyOnPlJxNWvUnu2cj5d35EzFslazqfzP8ABEK9TqzejZtFedPliWXYtlt2c1bfHuUVqckbcgzzTanUugCte7sNP3qsWq23M7d6ivt8AwOYGQAF9ecqbVuobcFzs7wYz64wZ8DXttc+E7QDkAgc/Igz554zFE6nvvS6R6jVW06phqbGIrrrcAWP/wBUlVATFxwEBJ29By5zHotXryK1bvRdXY17IygC2uytn7rIJAAbegOeqLnrJOmschiNrbMHIyMg9Rg+c2tLaXBY9CfD9PUzpj4mmSYivfp9mkU1F+qfR6VqmuWzUBqCSuGr7/5bXU9Cm38zNO3iGrZO8Y31vYjtVWAcG9GVAjYHMHbkA8sMx8uU+id0QsarXd5t8fdLfe/eY5uh71a6sfsld2fTZ6mYeGavUmrStU7NYDvuQu9veYpyUYuq92xOcY5AgSdRAhl+ptGjouNtu6xd7IxepnIQ7VDKjFGzzwRzPLykv077kViCCwBw3UZHQ+8yRAREQNbiOuroqe21wldYLMx6ACfnbiWn1PFtTquIaXRjuaGRyuM95twcMv23IALAeRx9f0bqtMliMliK6ONrKwyCD6gzDwrhtOmqWmisJUnIKPz+pgRzsJ2803EqwARXqAPFUT+dZ+0v8pKzUuc7Rn1wMyC9s/hjp9Y3fUOdNqgd29B4Wb1ZQQQ3upB+s4K8U7ScOG23Trrql+0uWbA91G78VMC258ugPIgEdecqcfGsJyv4bdW/mN/9HRT+U8/3v6i/C6PhNtjHlkszAfUIn+YSTET1FtHkPYSru3PxAe2z9A4Vm3U25RrU5hPIhD5n1boPead3Z7j3FRt1ly6TTN1rUZLDzBRT4v3mx7Sf9k+yOk4dXtoTxsAGsbBd8ep8h7DlKNP4edjK+Gafbya+3BtcDqR0Vf2VycfUmSuIgJzqEQ5Vbwy5IKgqfmzy5dOh/CdGRDhHB9RVRSpqy+ndXI3VgOMWKQhA8t4PimL4631MjvdzXnYbgWddgBIzgeg8+n5TwpUVfdeDjFbNuXwY8j6H6yP1dm7+9WxgmAdM7ICpzstusYbyuRsNiEYxuwR5zzR9nLgqqa66zWunqLKVbvTVYzNZgj35bueWP38/LYvb779V2ktZrBOblL2gYyy5I542gdZl0l1ZUKlittwvIg+XtI5p+zz032bELV2VogbNY8Q77cWGMgZsGNuJj03Z65qdMhU12aXDhyUOHWrYpArxuTOQQeZDGbrjpXpCJXZqUUAs6hT0JIAP0JhtSgbaXXd125GfXpI4vCrlo0YbTpY2nVhZXuXblqyuAWGCMn8Jr6fgFqo9VlRsV6kqOHRVbbStZG4jeDlTg9Ok6CVLq6ym8WIU/WDAr/FnE8GsqJAFiZbmBuHP6c+c4FnCb7NKamwD31di/JuCK6MS+1dpfkx6ek9PCLVvchSyvWlYb/DHNVsBLjAI5sPlgSLvV5eIcxkc+o5cx7cx+InzbqEX5nVcepA69OshGn7GXCparH3oNP8AoeMkGuvdp2KhvNsrd4uXJUHlNj+7upVi7t31jWVWMy7VLbKraztWzIHzJ+JgS9NShbaHQtgNtBBOD0OPSJxNBw+xNV3gq2I+WfJrbJKKBtwu5TkAHntwJ7A78REBERAREQEREBERAREQEREBERAREQEREBERAREQEREBERAREQEREBERAREQEREBERAREQEREBERAREQEREBERAREQEREBERAREQEREBERAREQEREBERAREQEREBERAREQEREBERAREQEREBERAREQEREBERAREQP//Z"/>
          <p:cNvSpPr>
            <a:spLocks noChangeAspect="1" noChangeArrowheads="1"/>
          </p:cNvSpPr>
          <p:nvPr/>
        </p:nvSpPr>
        <p:spPr bwMode="auto">
          <a:xfrm>
            <a:off x="307975" y="7938"/>
            <a:ext cx="304800" cy="304800"/>
          </a:xfrm>
          <a:prstGeom prst="rect">
            <a:avLst/>
          </a:prstGeom>
          <a:noFill/>
          <a:ln>
            <a:noFill/>
          </a:ln>
        </p:spPr>
        <p:txBody>
          <a:bodyPr/>
          <a:lstStyle>
            <a:lvl1pPr>
              <a:spcBef>
                <a:spcPts val="0"/>
              </a:spcBef>
              <a:buChar char="•"/>
              <a:defRPr sz="2800">
                <a:solidFill>
                  <a:schemeClr val="tx1"/>
                </a:solidFill>
                <a:latin typeface="Myriad Pro"/>
                <a:ea typeface="ＭＳ Ｐゴシック"/>
                <a:cs typeface="Arial"/>
              </a:defRPr>
            </a:lvl1pPr>
            <a:lvl2pPr marL="742950" indent="-285750">
              <a:spcBef>
                <a:spcPts val="0"/>
              </a:spcBef>
              <a:buChar char="–"/>
              <a:defRPr sz="2800">
                <a:solidFill>
                  <a:schemeClr val="tx1"/>
                </a:solidFill>
                <a:latin typeface="Arial"/>
                <a:ea typeface="Arial"/>
                <a:cs typeface="Arial"/>
              </a:defRPr>
            </a:lvl2pPr>
            <a:lvl3pPr marL="1143000" indent="-228600">
              <a:spcBef>
                <a:spcPts val="0"/>
              </a:spcBef>
              <a:buChar char="•"/>
              <a:defRPr sz="2400">
                <a:solidFill>
                  <a:schemeClr val="tx1"/>
                </a:solidFill>
                <a:latin typeface="Arial"/>
                <a:ea typeface="Arial"/>
                <a:cs typeface="Arial"/>
              </a:defRPr>
            </a:lvl3pPr>
            <a:lvl4pPr marL="1600200" indent="-228600">
              <a:spcBef>
                <a:spcPts val="0"/>
              </a:spcBef>
              <a:buChar char="–"/>
              <a:defRPr sz="2000">
                <a:solidFill>
                  <a:schemeClr val="tx1"/>
                </a:solidFill>
                <a:latin typeface="Arial"/>
                <a:ea typeface="Arial"/>
                <a:cs typeface="Arial"/>
              </a:defRPr>
            </a:lvl4pPr>
            <a:lvl5pPr marL="2057400" indent="-228600">
              <a:spcBef>
                <a:spcPts val="0"/>
              </a:spcBef>
              <a:buChar char="»"/>
              <a:defRPr sz="2000">
                <a:solidFill>
                  <a:schemeClr val="tx1"/>
                </a:solidFill>
                <a:latin typeface="Arial"/>
                <a:ea typeface="Arial"/>
                <a:cs typeface="Arial"/>
              </a:defRPr>
            </a:lvl5pPr>
            <a:lvl6pPr marL="2514600" indent="-228600">
              <a:spcBef>
                <a:spcPts val="0"/>
              </a:spcBef>
              <a:spcAft>
                <a:spcPts val="0"/>
              </a:spcAft>
              <a:buChar char="»"/>
              <a:defRPr sz="2000">
                <a:solidFill>
                  <a:schemeClr val="tx1"/>
                </a:solidFill>
                <a:latin typeface="Arial"/>
                <a:ea typeface="Arial"/>
                <a:cs typeface="Arial"/>
              </a:defRPr>
            </a:lvl6pPr>
            <a:lvl7pPr marL="2971800" indent="-228600">
              <a:spcBef>
                <a:spcPts val="0"/>
              </a:spcBef>
              <a:spcAft>
                <a:spcPts val="0"/>
              </a:spcAft>
              <a:buChar char="»"/>
              <a:defRPr sz="2000">
                <a:solidFill>
                  <a:schemeClr val="tx1"/>
                </a:solidFill>
                <a:latin typeface="Arial"/>
                <a:ea typeface="Arial"/>
                <a:cs typeface="Arial"/>
              </a:defRPr>
            </a:lvl7pPr>
            <a:lvl8pPr marL="3429000" indent="-228600">
              <a:spcBef>
                <a:spcPts val="0"/>
              </a:spcBef>
              <a:spcAft>
                <a:spcPts val="0"/>
              </a:spcAft>
              <a:buChar char="»"/>
              <a:defRPr sz="2000">
                <a:solidFill>
                  <a:schemeClr val="tx1"/>
                </a:solidFill>
                <a:latin typeface="Arial"/>
                <a:ea typeface="Arial"/>
                <a:cs typeface="Arial"/>
              </a:defRPr>
            </a:lvl8pPr>
            <a:lvl9pPr marL="3886200" indent="-228600">
              <a:spcBef>
                <a:spcPts val="0"/>
              </a:spcBef>
              <a:spcAft>
                <a:spcPts val="0"/>
              </a:spcAft>
              <a:buChar char="»"/>
              <a:defRPr sz="2000">
                <a:solidFill>
                  <a:schemeClr val="tx1"/>
                </a:solidFill>
                <a:latin typeface="Arial"/>
                <a:ea typeface="Arial"/>
                <a:cs typeface="Arial"/>
              </a:defRPr>
            </a:lvl9pPr>
          </a:lstStyle>
          <a:p>
            <a:pPr marL="0" marR="0" lvl="0" indent="0" algn="l" defTabSz="457200">
              <a:lnSpc>
                <a:spcPct val="100000"/>
              </a:lnSpc>
              <a:spcBef>
                <a:spcPts val="0"/>
              </a:spcBef>
              <a:spcAft>
                <a:spcPts val="0"/>
              </a:spcAft>
              <a:buClrTx/>
              <a:buSzTx/>
              <a:buFontTx/>
              <a:buNone/>
              <a:defRPr/>
            </a:pPr>
            <a:endParaRPr lang="fr-FR" sz="1800" b="0" i="0" u="none" strike="noStrike" cap="none" spc="0">
              <a:ln>
                <a:noFill/>
              </a:ln>
              <a:solidFill>
                <a:prstClr val="black"/>
              </a:solidFill>
              <a:latin typeface="Arial"/>
              <a:ea typeface="ＭＳ Ｐゴシック"/>
              <a:cs typeface="Arial"/>
            </a:endParaRPr>
          </a:p>
        </p:txBody>
      </p:sp>
      <p:pic>
        <p:nvPicPr>
          <p:cNvPr id="5" name="Picture 4"/>
          <p:cNvPicPr>
            <a:picLocks noChangeAspect="1"/>
          </p:cNvPicPr>
          <p:nvPr/>
        </p:nvPicPr>
        <p:blipFill>
          <a:blip r:embed="rId3"/>
          <a:stretch/>
        </p:blipFill>
        <p:spPr bwMode="auto">
          <a:xfrm>
            <a:off x="4831672" y="359973"/>
            <a:ext cx="3321146" cy="6194038"/>
          </a:xfrm>
          <a:prstGeom prst="rect">
            <a:avLst/>
          </a:prstGeom>
        </p:spPr>
      </p:pic>
      <p:sp>
        <p:nvSpPr>
          <p:cNvPr id="6" name="TextBox 5"/>
          <p:cNvSpPr txBox="1"/>
          <p:nvPr/>
        </p:nvSpPr>
        <p:spPr bwMode="auto">
          <a:xfrm>
            <a:off x="2286000" y="3172896"/>
            <a:ext cx="4572000" cy="369332"/>
          </a:xfrm>
          <a:prstGeom prst="rect">
            <a:avLst/>
          </a:prstGeom>
          <a:noFill/>
        </p:spPr>
        <p:txBody>
          <a:bodyPr wrap="square">
            <a:spAutoFit/>
          </a:bodyPr>
          <a:lstStyle/>
          <a:p>
            <a:pPr>
              <a:defRPr/>
            </a:pPr>
            <a:r>
              <a:rPr lang="en-US"/>
              <a:t> </a:t>
            </a:r>
            <a:endParaRPr/>
          </a:p>
        </p:txBody>
      </p:sp>
      <p:sp>
        <p:nvSpPr>
          <p:cNvPr id="8" name="TextBox 7"/>
          <p:cNvSpPr txBox="1"/>
          <p:nvPr/>
        </p:nvSpPr>
        <p:spPr bwMode="auto">
          <a:xfrm>
            <a:off x="2286000" y="3172896"/>
            <a:ext cx="4572000" cy="369332"/>
          </a:xfrm>
          <a:prstGeom prst="rect">
            <a:avLst/>
          </a:prstGeom>
          <a:noFill/>
        </p:spPr>
        <p:txBody>
          <a:bodyPr wrap="square">
            <a:spAutoFit/>
          </a:bodyPr>
          <a:lstStyle/>
          <a:p>
            <a:pPr>
              <a:defRPr/>
            </a:pPr>
            <a:r>
              <a:rPr lang="en-US"/>
              <a:t> </a:t>
            </a:r>
            <a:endParaRPr/>
          </a:p>
        </p:txBody>
      </p:sp>
      <p:sp>
        <p:nvSpPr>
          <p:cNvPr id="10" name="TextBox 9"/>
          <p:cNvSpPr txBox="1"/>
          <p:nvPr/>
        </p:nvSpPr>
        <p:spPr bwMode="auto">
          <a:xfrm>
            <a:off x="2286000" y="3172896"/>
            <a:ext cx="4572000" cy="369332"/>
          </a:xfrm>
          <a:prstGeom prst="rect">
            <a:avLst/>
          </a:prstGeom>
          <a:noFill/>
        </p:spPr>
        <p:txBody>
          <a:bodyPr wrap="square">
            <a:spAutoFit/>
          </a:bodyPr>
          <a:lstStyle/>
          <a:p>
            <a:pPr>
              <a:defRPr/>
            </a:pPr>
            <a:r>
              <a:rPr lang="en-US"/>
              <a:t> </a:t>
            </a:r>
            <a:endParaRP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7" name="Google Shape;234;p13"/>
          <p:cNvPicPr/>
          <p:nvPr/>
        </p:nvPicPr>
        <p:blipFill>
          <a:blip r:embed="rId4">
            <a:alphaModFix/>
          </a:blip>
          <a:stretch/>
        </p:blipFill>
        <p:spPr bwMode="auto">
          <a:xfrm>
            <a:off x="6096000" y="5229225"/>
            <a:ext cx="3048000" cy="1628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05522" y="834501"/>
            <a:ext cx="7554266" cy="727969"/>
          </a:xfrm>
        </p:spPr>
        <p:txBody>
          <a:bodyPr/>
          <a:lstStyle/>
          <a:p>
            <a:pPr algn="ctr">
              <a:buClr>
                <a:srgbClr val="004489"/>
              </a:buClr>
              <a:defRPr/>
            </a:pPr>
            <a:r>
              <a:rPr lang="en-GB" sz="3200" b="1" dirty="0">
                <a:solidFill>
                  <a:schemeClr val="accent5">
                    <a:lumMod val="75000"/>
                  </a:schemeClr>
                </a:solidFill>
                <a:latin typeface="+mn-lt"/>
              </a:rPr>
              <a:t>Istanbul-</a:t>
            </a:r>
            <a:r>
              <a:rPr lang="en-GB" sz="3200" b="1" dirty="0" err="1">
                <a:solidFill>
                  <a:schemeClr val="accent5">
                    <a:lumMod val="75000"/>
                  </a:schemeClr>
                </a:solidFill>
                <a:latin typeface="+mn-lt"/>
              </a:rPr>
              <a:t>Konvention</a:t>
            </a:r>
            <a:r>
              <a:rPr lang="en-GB" sz="3200" b="1" dirty="0">
                <a:solidFill>
                  <a:schemeClr val="accent5">
                    <a:lumMod val="75000"/>
                  </a:schemeClr>
                </a:solidFill>
                <a:latin typeface="+mn-lt"/>
              </a:rPr>
              <a:t> (2011): 
</a:t>
            </a:r>
            <a:endParaRPr dirty="0">
              <a:solidFill>
                <a:schemeClr val="accent5">
                  <a:lumMod val="75000"/>
                </a:schemeClr>
              </a:solidFill>
              <a:latin typeface="+mn-lt"/>
            </a:endParaRPr>
          </a:p>
        </p:txBody>
      </p:sp>
      <p:sp>
        <p:nvSpPr>
          <p:cNvPr id="3" name="Content Placeholder 2"/>
          <p:cNvSpPr>
            <a:spLocks noGrp="1"/>
          </p:cNvSpPr>
          <p:nvPr>
            <p:ph idx="1"/>
          </p:nvPr>
        </p:nvSpPr>
        <p:spPr bwMode="auto">
          <a:xfrm>
            <a:off x="618268" y="1554431"/>
            <a:ext cx="7820179" cy="4660314"/>
          </a:xfrm>
        </p:spPr>
        <p:txBody>
          <a:bodyPr/>
          <a:lstStyle/>
          <a:p>
            <a:pPr>
              <a:spcBef>
                <a:spcPts val="0"/>
              </a:spcBef>
              <a:buClr>
                <a:srgbClr val="0066CC"/>
              </a:buClr>
              <a:buFont typeface="Wingdings"/>
              <a:buChar char="ü"/>
              <a:defRPr/>
            </a:pPr>
            <a:r>
              <a:rPr lang="fr-FR" sz="2700" b="1" u="sng" dirty="0" err="1"/>
              <a:t>Grauzone</a:t>
            </a:r>
            <a:r>
              <a:rPr lang="fr-FR" sz="2700" b="1" u="sng" dirty="0"/>
              <a:t>: </a:t>
            </a:r>
            <a:r>
              <a:rPr lang="fr-FR" sz="2700" dirty="0" err="1"/>
              <a:t>Kein</a:t>
            </a:r>
            <a:r>
              <a:rPr lang="fr-FR" sz="2700" dirty="0"/>
              <a:t> </a:t>
            </a:r>
            <a:r>
              <a:rPr lang="fr-FR" sz="2700" dirty="0" err="1"/>
              <a:t>rechtsverbindliches</a:t>
            </a:r>
            <a:r>
              <a:rPr lang="fr-FR" sz="2700" dirty="0"/>
              <a:t> Instrument </a:t>
            </a:r>
            <a:r>
              <a:rPr lang="fr-FR" sz="2700" dirty="0" err="1"/>
              <a:t>gegen</a:t>
            </a:r>
            <a:r>
              <a:rPr lang="fr-FR" sz="2700" dirty="0"/>
              <a:t> </a:t>
            </a:r>
            <a:r>
              <a:rPr lang="fr-FR" sz="2700" dirty="0" err="1"/>
              <a:t>Gewalt</a:t>
            </a:r>
            <a:r>
              <a:rPr lang="fr-FR" sz="2700" dirty="0"/>
              <a:t> </a:t>
            </a:r>
            <a:r>
              <a:rPr lang="fr-FR" sz="2700" dirty="0" err="1"/>
              <a:t>gegen</a:t>
            </a:r>
            <a:r>
              <a:rPr lang="fr-FR" sz="2700" dirty="0"/>
              <a:t> </a:t>
            </a:r>
            <a:r>
              <a:rPr lang="fr-FR" sz="2700" dirty="0" err="1"/>
              <a:t>Frauen</a:t>
            </a:r>
            <a:r>
              <a:rPr lang="fr-FR" sz="2700" dirty="0"/>
              <a:t> in Europa </a:t>
            </a:r>
            <a:r>
              <a:rPr lang="fr-FR" sz="2700" b="1" u="sng" dirty="0"/>
              <a:t>
</a:t>
            </a:r>
            <a:r>
              <a:rPr lang="en-US" sz="2700" dirty="0"/>
              <a:t> Das </a:t>
            </a:r>
            <a:r>
              <a:rPr lang="en-US" sz="2700" b="1" dirty="0" err="1"/>
              <a:t>Fehlen</a:t>
            </a:r>
            <a:r>
              <a:rPr lang="en-US" sz="2700" b="1" dirty="0"/>
              <a:t> </a:t>
            </a:r>
            <a:r>
              <a:rPr lang="en-US" sz="2700" b="1" dirty="0" err="1"/>
              <a:t>eines</a:t>
            </a:r>
            <a:r>
              <a:rPr lang="en-US" sz="2700" b="1" dirty="0"/>
              <a:t> </a:t>
            </a:r>
            <a:r>
              <a:rPr lang="en-US" sz="2700" b="1" dirty="0" err="1"/>
              <a:t>globalen</a:t>
            </a:r>
            <a:r>
              <a:rPr lang="en-US" sz="2700" b="1" dirty="0"/>
              <a:t> Instruments</a:t>
            </a:r>
            <a:r>
              <a:rPr lang="en-US" sz="2700" dirty="0"/>
              <a:t>, </a:t>
            </a:r>
            <a:r>
              <a:rPr lang="en-US" sz="2700" dirty="0" err="1"/>
              <a:t>wie</a:t>
            </a:r>
            <a:r>
              <a:rPr lang="en-US" sz="2700" dirty="0"/>
              <a:t> z. B. </a:t>
            </a:r>
            <a:r>
              <a:rPr lang="en-US" sz="2700" dirty="0" err="1"/>
              <a:t>eines</a:t>
            </a:r>
            <a:r>
              <a:rPr lang="en-US" sz="2700" dirty="0"/>
              <a:t> UN-</a:t>
            </a:r>
            <a:r>
              <a:rPr lang="en-US" sz="2700" dirty="0" err="1"/>
              <a:t>Vertrags</a:t>
            </a:r>
            <a:r>
              <a:rPr lang="en-US" sz="2700" dirty="0"/>
              <a:t> </a:t>
            </a:r>
            <a:r>
              <a:rPr lang="en-US" sz="2700" dirty="0" err="1"/>
              <a:t>zur</a:t>
            </a:r>
            <a:r>
              <a:rPr lang="en-US" sz="2700" dirty="0"/>
              <a:t> </a:t>
            </a:r>
            <a:r>
              <a:rPr lang="en-US" sz="2700" dirty="0" err="1"/>
              <a:t>Festlegung</a:t>
            </a:r>
            <a:r>
              <a:rPr lang="en-US" sz="2700" dirty="0"/>
              <a:t> </a:t>
            </a:r>
            <a:r>
              <a:rPr lang="en-US" sz="2700" dirty="0" err="1"/>
              <a:t>positiver</a:t>
            </a:r>
            <a:r>
              <a:rPr lang="en-US" sz="2700" dirty="0"/>
              <a:t> </a:t>
            </a:r>
            <a:r>
              <a:rPr lang="en-US" sz="2700" dirty="0" err="1"/>
              <a:t>Verpflichtungen</a:t>
            </a:r>
            <a:r>
              <a:rPr lang="en-US" sz="2700" dirty="0"/>
              <a:t> der </a:t>
            </a:r>
            <a:r>
              <a:rPr lang="en-US" sz="2700" dirty="0" err="1"/>
              <a:t>Staaten</a:t>
            </a:r>
            <a:r>
              <a:rPr lang="en-US" sz="2700" dirty="0"/>
              <a:t> </a:t>
            </a:r>
            <a:r>
              <a:rPr lang="en-US" sz="2700" dirty="0" err="1"/>
              <a:t>zur</a:t>
            </a:r>
            <a:r>
              <a:rPr lang="en-US" sz="2700" dirty="0"/>
              <a:t> </a:t>
            </a:r>
            <a:r>
              <a:rPr lang="en-US" sz="2700" dirty="0" err="1"/>
              <a:t>Verhütung</a:t>
            </a:r>
            <a:r>
              <a:rPr lang="en-US" sz="2700" dirty="0"/>
              <a:t>, </a:t>
            </a:r>
            <a:r>
              <a:rPr lang="en-US" sz="2700" dirty="0" err="1"/>
              <a:t>zum</a:t>
            </a:r>
            <a:r>
              <a:rPr lang="en-US" sz="2700" dirty="0"/>
              <a:t> </a:t>
            </a:r>
            <a:r>
              <a:rPr lang="en-US" sz="2700" dirty="0" err="1"/>
              <a:t>Verbot</a:t>
            </a:r>
            <a:r>
              <a:rPr lang="en-US" sz="2700" dirty="0"/>
              <a:t> und </a:t>
            </a:r>
            <a:r>
              <a:rPr lang="en-US" sz="2700" dirty="0" err="1"/>
              <a:t>zur</a:t>
            </a:r>
            <a:r>
              <a:rPr lang="en-US" sz="2700" dirty="0"/>
              <a:t> </a:t>
            </a:r>
            <a:r>
              <a:rPr lang="en-US" sz="2700" dirty="0" err="1"/>
              <a:t>Bestrafung</a:t>
            </a:r>
            <a:r>
              <a:rPr lang="en-US" sz="2700" dirty="0"/>
              <a:t> von </a:t>
            </a:r>
            <a:r>
              <a:rPr lang="en-US" sz="2700" dirty="0" err="1"/>
              <a:t>Gewalt</a:t>
            </a:r>
            <a:r>
              <a:rPr lang="en-US" sz="2700" dirty="0"/>
              <a:t> </a:t>
            </a:r>
            <a:r>
              <a:rPr lang="en-US" sz="2700" dirty="0" err="1"/>
              <a:t>gegen</a:t>
            </a:r>
            <a:r>
              <a:rPr lang="en-US" sz="2700" dirty="0"/>
              <a:t> Frauen. 
</a:t>
            </a:r>
            <a:r>
              <a:rPr lang="fr-FR" sz="2700" dirty="0"/>
              <a:t>EU-</a:t>
            </a:r>
            <a:r>
              <a:rPr lang="fr-FR" sz="2700" dirty="0" err="1"/>
              <a:t>Unterzeichnung</a:t>
            </a:r>
            <a:r>
              <a:rPr lang="fr-FR" sz="2700" dirty="0"/>
              <a:t> </a:t>
            </a:r>
            <a:r>
              <a:rPr lang="fr-FR" sz="2700" dirty="0" err="1"/>
              <a:t>im</a:t>
            </a:r>
            <a:r>
              <a:rPr lang="fr-FR" sz="2700" dirty="0"/>
              <a:t> </a:t>
            </a:r>
            <a:r>
              <a:rPr lang="fr-FR" sz="2700" dirty="0" err="1"/>
              <a:t>Jahr</a:t>
            </a:r>
            <a:r>
              <a:rPr lang="fr-FR" sz="2700" dirty="0"/>
              <a:t> 2017</a:t>
            </a:r>
            <a:endParaRPr dirty="0"/>
          </a:p>
          <a:p>
            <a:pPr>
              <a:spcBef>
                <a:spcPts val="0"/>
              </a:spcBef>
              <a:buClr>
                <a:srgbClr val="0066CC"/>
              </a:buClr>
              <a:buFont typeface="Wingdings"/>
              <a:buChar char="ü"/>
              <a:defRPr/>
            </a:pPr>
            <a:r>
              <a:rPr lang="en-GB" sz="2700" dirty="0" err="1"/>
              <a:t>Kriminalisiert</a:t>
            </a:r>
            <a:r>
              <a:rPr lang="en-GB" sz="2700" dirty="0"/>
              <a:t> </a:t>
            </a:r>
            <a:r>
              <a:rPr lang="en-GB" sz="2700" dirty="0" err="1"/>
              <a:t>verschiedene</a:t>
            </a:r>
            <a:r>
              <a:rPr lang="en-GB" sz="2700" dirty="0"/>
              <a:t> </a:t>
            </a:r>
            <a:r>
              <a:rPr lang="en-GB" sz="2700" dirty="0" err="1"/>
              <a:t>Formen</a:t>
            </a:r>
            <a:r>
              <a:rPr lang="en-GB" sz="2700" dirty="0"/>
              <a:t> von </a:t>
            </a:r>
            <a:r>
              <a:rPr lang="en-GB" sz="2700" dirty="0" err="1"/>
              <a:t>Gewalt</a:t>
            </a:r>
            <a:r>
              <a:rPr lang="en-GB" sz="2700" dirty="0"/>
              <a:t> </a:t>
            </a:r>
            <a:r>
              <a:rPr lang="en-GB" sz="2700" dirty="0" err="1"/>
              <a:t>gegen</a:t>
            </a:r>
            <a:r>
              <a:rPr lang="en-GB" sz="2700" dirty="0"/>
              <a:t> Frauen
</a:t>
            </a:r>
            <a:r>
              <a:rPr lang="en-GB" sz="2700" dirty="0" err="1"/>
              <a:t>Basierend</a:t>
            </a:r>
            <a:r>
              <a:rPr lang="en-GB" sz="2700" dirty="0"/>
              <a:t> auf </a:t>
            </a:r>
            <a:r>
              <a:rPr lang="en-GB" sz="2700" dirty="0" err="1"/>
              <a:t>dem</a:t>
            </a:r>
            <a:r>
              <a:rPr lang="en-GB" sz="2700" dirty="0"/>
              <a:t> Ansatz von “4 p’s” (</a:t>
            </a:r>
            <a:r>
              <a:rPr lang="en-GB" sz="2700" dirty="0" err="1"/>
              <a:t>engl.</a:t>
            </a:r>
            <a:r>
              <a:rPr lang="en-GB" sz="2700" dirty="0"/>
              <a:t>): </a:t>
            </a:r>
            <a:r>
              <a:rPr lang="en-GB" sz="2700" dirty="0" err="1"/>
              <a:t>Prävention</a:t>
            </a:r>
            <a:r>
              <a:rPr lang="en-GB" sz="2700" dirty="0"/>
              <a:t>, Schutz, </a:t>
            </a:r>
            <a:r>
              <a:rPr lang="en-GB" sz="2700" dirty="0" err="1"/>
              <a:t>Strafverfolgung</a:t>
            </a:r>
            <a:r>
              <a:rPr lang="en-GB" sz="2700" dirty="0"/>
              <a:t>, </a:t>
            </a:r>
            <a:r>
              <a:rPr lang="en-GB" sz="2700" dirty="0" err="1"/>
              <a:t>integrierte</a:t>
            </a:r>
            <a:r>
              <a:rPr lang="en-GB" sz="2700" dirty="0"/>
              <a:t> </a:t>
            </a:r>
            <a:r>
              <a:rPr lang="en-GB" sz="2700" dirty="0" err="1"/>
              <a:t>Richtlinien</a:t>
            </a:r>
            <a:r>
              <a:rPr lang="en-GB" sz="2700" dirty="0"/>
              <a:t>
</a:t>
            </a:r>
            <a:endParaRPr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539552" y="836712"/>
            <a:ext cx="8003232" cy="1066800"/>
          </a:xfrm>
        </p:spPr>
        <p:txBody>
          <a:bodyPr>
            <a:noAutofit/>
          </a:bodyPr>
          <a:lstStyle/>
          <a:p>
            <a:pPr algn="ctr">
              <a:defRPr/>
            </a:pPr>
            <a:r>
              <a:rPr lang="fr-FR" sz="3600" b="1" dirty="0">
                <a:solidFill>
                  <a:schemeClr val="accent5">
                    <a:lumMod val="75000"/>
                  </a:schemeClr>
                </a:solidFill>
                <a:latin typeface="Calibri"/>
              </a:rPr>
              <a:t>The Istanbul Convention: an I</a:t>
            </a:r>
            <a:r>
              <a:rPr lang="en-US" sz="3600" b="1" dirty="0" err="1">
                <a:solidFill>
                  <a:schemeClr val="accent5">
                    <a:lumMod val="75000"/>
                  </a:schemeClr>
                </a:solidFill>
                <a:latin typeface="Calibri"/>
              </a:rPr>
              <a:t>ntersectional</a:t>
            </a:r>
            <a:r>
              <a:rPr lang="fr-FR" sz="3600" b="1" dirty="0">
                <a:solidFill>
                  <a:schemeClr val="accent5">
                    <a:lumMod val="75000"/>
                  </a:schemeClr>
                </a:solidFill>
                <a:latin typeface="Calibri"/>
              </a:rPr>
              <a:t> </a:t>
            </a:r>
            <a:r>
              <a:rPr lang="fr-FR" sz="3600" b="1" dirty="0" err="1">
                <a:solidFill>
                  <a:schemeClr val="accent5">
                    <a:lumMod val="75000"/>
                  </a:schemeClr>
                </a:solidFill>
                <a:latin typeface="Calibri"/>
              </a:rPr>
              <a:t>lens</a:t>
            </a:r>
            <a:r>
              <a:rPr lang="fr-FR" sz="3600" b="1" dirty="0">
                <a:solidFill>
                  <a:schemeClr val="accent5">
                    <a:lumMod val="75000"/>
                  </a:schemeClr>
                </a:solidFill>
                <a:latin typeface="Calibri"/>
              </a:rPr>
              <a:t> </a:t>
            </a:r>
            <a:endParaRPr lang="en-US" sz="3600" b="1" dirty="0">
              <a:solidFill>
                <a:schemeClr val="accent5">
                  <a:lumMod val="75000"/>
                </a:schemeClr>
              </a:solidFill>
              <a:latin typeface="Calibri"/>
            </a:endParaRPr>
          </a:p>
        </p:txBody>
      </p:sp>
      <p:sp>
        <p:nvSpPr>
          <p:cNvPr id="3" name="Content Placeholder 2"/>
          <p:cNvSpPr>
            <a:spLocks noGrp="1"/>
          </p:cNvSpPr>
          <p:nvPr>
            <p:ph idx="1"/>
          </p:nvPr>
        </p:nvSpPr>
        <p:spPr bwMode="auto">
          <a:xfrm>
            <a:off x="216034" y="2063996"/>
            <a:ext cx="4737339" cy="4181096"/>
          </a:xfrm>
        </p:spPr>
        <p:txBody>
          <a:bodyPr>
            <a:normAutofit/>
          </a:bodyPr>
          <a:lstStyle/>
          <a:p>
            <a:pPr marL="0" indent="0">
              <a:buNone/>
              <a:defRPr/>
            </a:pPr>
            <a:r>
              <a:rPr lang="en-US" sz="2200" b="1" dirty="0"/>
              <a:t>• </a:t>
            </a:r>
            <a:r>
              <a:rPr lang="en-US" sz="2000" b="1" u="sng" dirty="0"/>
              <a:t>Der </a:t>
            </a:r>
            <a:r>
              <a:rPr lang="en-US" sz="2000" b="1" u="sng" dirty="0" err="1"/>
              <a:t>Grundsatz</a:t>
            </a:r>
            <a:r>
              <a:rPr lang="en-US" sz="2000" b="1" u="sng" dirty="0"/>
              <a:t> der </a:t>
            </a:r>
            <a:r>
              <a:rPr lang="en-US" sz="2000" b="1" u="sng" dirty="0" err="1"/>
              <a:t>Nichtdiskriminierung</a:t>
            </a:r>
            <a:r>
              <a:rPr lang="en-US" sz="2000" b="1" u="sng" dirty="0"/>
              <a:t>
</a:t>
            </a:r>
            <a:r>
              <a:rPr lang="en-US" sz="1800" dirty="0"/>
              <a:t>Artikel 4 </a:t>
            </a:r>
            <a:r>
              <a:rPr lang="en-US" sz="1800" dirty="0" err="1"/>
              <a:t>stellt</a:t>
            </a:r>
            <a:r>
              <a:rPr lang="en-US" sz="1800" dirty="0"/>
              <a:t> </a:t>
            </a:r>
            <a:r>
              <a:rPr lang="en-US" sz="1800" dirty="0" err="1"/>
              <a:t>sicher</a:t>
            </a:r>
            <a:r>
              <a:rPr lang="en-US" sz="1800" dirty="0"/>
              <a:t>, </a:t>
            </a:r>
            <a:r>
              <a:rPr lang="en-US" sz="1800" dirty="0" err="1"/>
              <a:t>dass</a:t>
            </a:r>
            <a:r>
              <a:rPr lang="en-US" sz="1800" dirty="0"/>
              <a:t> die Istanbul-</a:t>
            </a:r>
            <a:r>
              <a:rPr lang="en-US" sz="1800" dirty="0" err="1"/>
              <a:t>Konvention</a:t>
            </a:r>
            <a:r>
              <a:rPr lang="en-US" sz="1800" dirty="0"/>
              <a:t> ALLE Frauen </a:t>
            </a:r>
            <a:r>
              <a:rPr lang="en-US" sz="1800" dirty="0" err="1"/>
              <a:t>schützt</a:t>
            </a:r>
            <a:r>
              <a:rPr lang="en-US" sz="1800" dirty="0"/>
              <a:t>, </a:t>
            </a:r>
            <a:r>
              <a:rPr lang="en-US" sz="1800" dirty="0" err="1"/>
              <a:t>unabhängig</a:t>
            </a:r>
            <a:r>
              <a:rPr lang="en-US" sz="1800" dirty="0"/>
              <a:t>, </a:t>
            </a:r>
            <a:r>
              <a:rPr lang="en-US" sz="1800" dirty="0" err="1"/>
              <a:t>wer</a:t>
            </a:r>
            <a:r>
              <a:rPr lang="en-US" sz="1800" dirty="0"/>
              <a:t> </a:t>
            </a:r>
            <a:r>
              <a:rPr lang="en-US" sz="1800" dirty="0" err="1"/>
              <a:t>sie</a:t>
            </a:r>
            <a:r>
              <a:rPr lang="en-US" sz="1800" dirty="0"/>
              <a:t> </a:t>
            </a:r>
            <a:r>
              <a:rPr lang="en-US" sz="1800" dirty="0" err="1"/>
              <a:t>sind</a:t>
            </a:r>
            <a:r>
              <a:rPr lang="en-US" sz="1800" dirty="0"/>
              <a:t> und </a:t>
            </a:r>
            <a:r>
              <a:rPr lang="en-US" sz="1800" dirty="0" err="1"/>
              <a:t>woher</a:t>
            </a:r>
            <a:r>
              <a:rPr lang="en-US" sz="1800" dirty="0"/>
              <a:t> </a:t>
            </a:r>
            <a:r>
              <a:rPr lang="en-US" sz="1800" dirty="0" err="1"/>
              <a:t>sie</a:t>
            </a:r>
            <a:r>
              <a:rPr lang="en-US" sz="1800" dirty="0"/>
              <a:t> </a:t>
            </a:r>
            <a:r>
              <a:rPr lang="en-US" sz="1800" dirty="0" err="1"/>
              <a:t>kommen</a:t>
            </a:r>
            <a:r>
              <a:rPr lang="en-US" sz="1800" dirty="0"/>
              <a:t>. Bei der </a:t>
            </a:r>
            <a:r>
              <a:rPr lang="en-US" sz="1800" dirty="0" err="1"/>
              <a:t>Betreuung</a:t>
            </a:r>
            <a:r>
              <a:rPr lang="en-US" sz="1800" dirty="0"/>
              <a:t> von </a:t>
            </a:r>
            <a:r>
              <a:rPr lang="en-US" sz="1800" dirty="0" err="1"/>
              <a:t>Opfern</a:t>
            </a:r>
            <a:r>
              <a:rPr lang="en-US" sz="1800" dirty="0"/>
              <a:t> von </a:t>
            </a:r>
            <a:r>
              <a:rPr lang="en-US" sz="1800" dirty="0" err="1"/>
              <a:t>Gewalt</a:t>
            </a:r>
            <a:r>
              <a:rPr lang="en-US" sz="1800" dirty="0"/>
              <a:t> </a:t>
            </a:r>
            <a:r>
              <a:rPr lang="en-US" sz="1800" dirty="0" err="1"/>
              <a:t>gegen</a:t>
            </a:r>
            <a:r>
              <a:rPr lang="en-US" sz="1800" dirty="0"/>
              <a:t> Frauen </a:t>
            </a:r>
            <a:r>
              <a:rPr lang="en-US" sz="1800" dirty="0" err="1"/>
              <a:t>darf</a:t>
            </a:r>
            <a:r>
              <a:rPr lang="en-US" sz="1800" dirty="0"/>
              <a:t> es </a:t>
            </a:r>
            <a:r>
              <a:rPr lang="en-US" sz="1800" dirty="0" err="1"/>
              <a:t>keine</a:t>
            </a:r>
            <a:r>
              <a:rPr lang="en-US" sz="1800" dirty="0"/>
              <a:t> </a:t>
            </a:r>
            <a:r>
              <a:rPr lang="en-US" sz="1800" dirty="0" err="1"/>
              <a:t>Diskriminierung</a:t>
            </a:r>
            <a:r>
              <a:rPr lang="en-US" sz="1800" dirty="0"/>
              <a:t> </a:t>
            </a:r>
            <a:r>
              <a:rPr lang="en-US" sz="1800" dirty="0" err="1"/>
              <a:t>aufgrund</a:t>
            </a:r>
            <a:r>
              <a:rPr lang="en-US" sz="1800" dirty="0"/>
              <a:t> </a:t>
            </a:r>
            <a:r>
              <a:rPr lang="en-US" sz="1800" dirty="0" err="1"/>
              <a:t>ihrer</a:t>
            </a:r>
            <a:r>
              <a:rPr lang="en-US" sz="1800" dirty="0"/>
              <a:t>   
</a:t>
            </a:r>
          </a:p>
          <a:p>
            <a:pPr marL="109728" indent="0">
              <a:buNone/>
              <a:defRPr/>
            </a:pPr>
            <a:r>
              <a:rPr lang="en-US" sz="1800" dirty="0" err="1"/>
              <a:t>Besondere</a:t>
            </a:r>
            <a:r>
              <a:rPr lang="en-US" sz="1800" dirty="0"/>
              <a:t> </a:t>
            </a:r>
            <a:r>
              <a:rPr lang="en-US" sz="1800" dirty="0" err="1"/>
              <a:t>Maßnahmen</a:t>
            </a:r>
            <a:r>
              <a:rPr lang="en-US" sz="1800" dirty="0"/>
              <a:t> </a:t>
            </a:r>
            <a:r>
              <a:rPr lang="en-US" sz="1800" dirty="0" err="1"/>
              <a:t>zur</a:t>
            </a:r>
            <a:r>
              <a:rPr lang="en-US" sz="1800" dirty="0"/>
              <a:t> </a:t>
            </a:r>
            <a:r>
              <a:rPr lang="en-US" sz="1800" dirty="0" err="1"/>
              <a:t>Verhütung</a:t>
            </a:r>
            <a:r>
              <a:rPr lang="en-US" sz="1800" dirty="0"/>
              <a:t> von </a:t>
            </a:r>
            <a:r>
              <a:rPr lang="en-US" sz="1800" dirty="0" err="1"/>
              <a:t>Gewalt</a:t>
            </a:r>
            <a:r>
              <a:rPr lang="en-US" sz="1800" dirty="0"/>
              <a:t> </a:t>
            </a:r>
            <a:r>
              <a:rPr lang="en-US" sz="1800" dirty="0" err="1"/>
              <a:t>gegen</a:t>
            </a:r>
            <a:r>
              <a:rPr lang="en-US" sz="1800" dirty="0"/>
              <a:t> Frauen und </a:t>
            </a:r>
            <a:r>
              <a:rPr lang="en-US" sz="1800" dirty="0" err="1"/>
              <a:t>zum</a:t>
            </a:r>
            <a:r>
              <a:rPr lang="en-US" sz="1800" dirty="0"/>
              <a:t> Schutz </a:t>
            </a:r>
            <a:r>
              <a:rPr lang="en-US" sz="1800" dirty="0" err="1"/>
              <a:t>weiblicher</a:t>
            </a:r>
            <a:r>
              <a:rPr lang="en-US" sz="1800" dirty="0"/>
              <a:t> </a:t>
            </a:r>
            <a:r>
              <a:rPr lang="en-US" sz="1800" dirty="0" err="1"/>
              <a:t>Opfer</a:t>
            </a:r>
            <a:r>
              <a:rPr lang="en-US" sz="1800" dirty="0"/>
              <a:t> </a:t>
            </a:r>
            <a:r>
              <a:rPr lang="en-US" sz="1800" dirty="0" err="1"/>
              <a:t>gelten</a:t>
            </a:r>
            <a:r>
              <a:rPr lang="en-US" sz="1800" dirty="0"/>
              <a:t> </a:t>
            </a:r>
            <a:r>
              <a:rPr lang="en-US" sz="1800" dirty="0" err="1"/>
              <a:t>nicht</a:t>
            </a:r>
            <a:r>
              <a:rPr lang="en-US" sz="1800" dirty="0"/>
              <a:t> </a:t>
            </a:r>
            <a:r>
              <a:rPr lang="en-US" sz="1800" dirty="0" err="1"/>
              <a:t>als</a:t>
            </a:r>
            <a:r>
              <a:rPr lang="en-US" sz="1800" dirty="0"/>
              <a:t> "</a:t>
            </a:r>
            <a:r>
              <a:rPr lang="en-US" sz="1800" dirty="0" err="1"/>
              <a:t>Diskriminierung</a:t>
            </a:r>
            <a:r>
              <a:rPr lang="en-US" sz="1800" dirty="0"/>
              <a:t>" </a:t>
            </a:r>
            <a:r>
              <a:rPr lang="en-US" sz="1800" dirty="0" err="1"/>
              <a:t>im</a:t>
            </a:r>
            <a:r>
              <a:rPr lang="en-US" sz="1800" dirty="0"/>
              <a:t> </a:t>
            </a:r>
            <a:r>
              <a:rPr lang="en-US" sz="1800" dirty="0" err="1"/>
              <a:t>Sinne</a:t>
            </a:r>
            <a:r>
              <a:rPr lang="en-US" sz="1800" dirty="0"/>
              <a:t> des </a:t>
            </a:r>
            <a:r>
              <a:rPr lang="en-US" sz="1800" dirty="0" err="1"/>
              <a:t>Übereinkommens</a:t>
            </a:r>
            <a:r>
              <a:rPr lang="en-US" sz="1800" dirty="0"/>
              <a:t>.</a:t>
            </a:r>
            <a:r>
              <a:rPr lang="en-US" sz="1800" b="1" dirty="0"/>
              <a:t>
</a:t>
            </a:r>
            <a:endParaRPr dirty="0"/>
          </a:p>
        </p:txBody>
      </p:sp>
      <p:pic>
        <p:nvPicPr>
          <p:cNvPr id="5" name="Picture 4"/>
          <p:cNvPicPr>
            <a:picLocks noChangeAspect="1"/>
          </p:cNvPicPr>
          <p:nvPr/>
        </p:nvPicPr>
        <p:blipFill>
          <a:blip r:embed="rId3"/>
          <a:stretch/>
        </p:blipFill>
        <p:spPr bwMode="auto">
          <a:xfrm>
            <a:off x="4067944" y="5649529"/>
            <a:ext cx="3202599" cy="1191124"/>
          </a:xfrm>
          <a:prstGeom prst="rect">
            <a:avLst/>
          </a:prstGeom>
        </p:spPr>
      </p:pic>
      <p:sp>
        <p:nvSpPr>
          <p:cNvPr id="6" name="Rectangle 5"/>
          <p:cNvSpPr/>
          <p:nvPr/>
        </p:nvSpPr>
        <p:spPr bwMode="auto">
          <a:xfrm>
            <a:off x="5505265" y="2227058"/>
            <a:ext cx="2952328" cy="3168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600" dirty="0"/>
          </a:p>
          <a:p>
            <a:pPr>
              <a:defRPr/>
            </a:pPr>
            <a:r>
              <a:rPr lang="en-US" sz="1600" dirty="0" err="1"/>
              <a:t>Biologisches</a:t>
            </a:r>
            <a:r>
              <a:rPr lang="en-US" sz="1600" dirty="0"/>
              <a:t> </a:t>
            </a:r>
            <a:r>
              <a:rPr lang="en-US" sz="1600" dirty="0" err="1"/>
              <a:t>Geschlecht</a:t>
            </a:r>
            <a:r>
              <a:rPr lang="en-US" sz="1600" dirty="0"/>
              <a:t>, Gender, </a:t>
            </a:r>
            <a:r>
              <a:rPr lang="en-US" sz="1600" i="1" dirty="0"/>
              <a:t>race</a:t>
            </a:r>
            <a:r>
              <a:rPr lang="en-US" sz="1600" dirty="0"/>
              <a:t>, </a:t>
            </a:r>
            <a:r>
              <a:rPr lang="en-US" sz="1600" dirty="0" err="1"/>
              <a:t>Hautfarbe</a:t>
            </a:r>
            <a:r>
              <a:rPr lang="en-US" sz="1600" dirty="0"/>
              <a:t>, </a:t>
            </a:r>
            <a:r>
              <a:rPr lang="en-US" sz="1600" dirty="0" err="1"/>
              <a:t>Sprache</a:t>
            </a:r>
            <a:r>
              <a:rPr lang="en-US" sz="1600" dirty="0"/>
              <a:t>, Religion, </a:t>
            </a:r>
            <a:r>
              <a:rPr lang="en-US" sz="1600" dirty="0" err="1"/>
              <a:t>politische</a:t>
            </a:r>
            <a:r>
              <a:rPr lang="en-US" sz="1600" dirty="0"/>
              <a:t> </a:t>
            </a:r>
            <a:r>
              <a:rPr lang="en-US" sz="1600" dirty="0" err="1"/>
              <a:t>Meinung</a:t>
            </a:r>
            <a:r>
              <a:rPr lang="en-US" sz="1600" dirty="0"/>
              <a:t>, </a:t>
            </a:r>
            <a:r>
              <a:rPr lang="en-US" sz="1600" dirty="0" err="1"/>
              <a:t>nationale</a:t>
            </a:r>
            <a:r>
              <a:rPr lang="en-US" sz="1600" dirty="0"/>
              <a:t>/</a:t>
            </a:r>
            <a:r>
              <a:rPr lang="en-US" sz="1600" dirty="0" err="1"/>
              <a:t>soziale</a:t>
            </a:r>
            <a:r>
              <a:rPr lang="en-US" sz="1600" dirty="0"/>
              <a:t> </a:t>
            </a:r>
            <a:r>
              <a:rPr lang="en-US" sz="1600" dirty="0" err="1"/>
              <a:t>Herkunft</a:t>
            </a:r>
            <a:r>
              <a:rPr lang="en-US" sz="1600" dirty="0"/>
              <a:t>, </a:t>
            </a:r>
            <a:r>
              <a:rPr lang="en-US" sz="1600" dirty="0" err="1"/>
              <a:t>sexuelle</a:t>
            </a:r>
            <a:r>
              <a:rPr lang="en-US" sz="1600" dirty="0"/>
              <a:t> </a:t>
            </a:r>
            <a:r>
              <a:rPr lang="en-US" sz="1600" dirty="0" err="1"/>
              <a:t>Orientierung</a:t>
            </a:r>
            <a:r>
              <a:rPr lang="en-US" sz="1600" dirty="0"/>
              <a:t>, </a:t>
            </a:r>
            <a:r>
              <a:rPr lang="en-US" sz="1600" dirty="0" err="1"/>
              <a:t>Zugehörigkeit</a:t>
            </a:r>
            <a:r>
              <a:rPr lang="en-US" sz="1600" dirty="0"/>
              <a:t> </a:t>
            </a:r>
            <a:r>
              <a:rPr lang="en-US" sz="1600" dirty="0" err="1"/>
              <a:t>zu</a:t>
            </a:r>
            <a:r>
              <a:rPr lang="en-US" sz="1600" dirty="0"/>
              <a:t> </a:t>
            </a:r>
            <a:r>
              <a:rPr lang="en-US" sz="1600" dirty="0" err="1"/>
              <a:t>einer</a:t>
            </a:r>
            <a:r>
              <a:rPr lang="en-US" sz="1600" dirty="0"/>
              <a:t> </a:t>
            </a:r>
            <a:r>
              <a:rPr lang="en-US" sz="1600" dirty="0" err="1"/>
              <a:t>nationalen</a:t>
            </a:r>
            <a:r>
              <a:rPr lang="en-US" sz="1600" dirty="0"/>
              <a:t> </a:t>
            </a:r>
            <a:r>
              <a:rPr lang="en-US" sz="1600" dirty="0" err="1"/>
              <a:t>Minderheit</a:t>
            </a:r>
            <a:r>
              <a:rPr lang="en-US" sz="1600" dirty="0"/>
              <a:t>, </a:t>
            </a:r>
            <a:r>
              <a:rPr lang="en-US" sz="1600" dirty="0" err="1"/>
              <a:t>Eigentum</a:t>
            </a:r>
            <a:r>
              <a:rPr lang="en-US" sz="1600" dirty="0"/>
              <a:t>, </a:t>
            </a:r>
            <a:r>
              <a:rPr lang="en-US" sz="1600" dirty="0" err="1"/>
              <a:t>Geburt</a:t>
            </a:r>
            <a:r>
              <a:rPr lang="en-US" sz="1600" dirty="0"/>
              <a:t>, </a:t>
            </a:r>
            <a:r>
              <a:rPr lang="en-US" sz="1600" dirty="0" err="1"/>
              <a:t>Geschlechtsidentität</a:t>
            </a:r>
            <a:r>
              <a:rPr lang="en-US" sz="1600" dirty="0"/>
              <a:t>, Alter, </a:t>
            </a:r>
            <a:r>
              <a:rPr lang="en-US" sz="1600" dirty="0" err="1"/>
              <a:t>Gesundheitszustand</a:t>
            </a:r>
            <a:r>
              <a:rPr lang="en-US" sz="1600" dirty="0"/>
              <a:t>, </a:t>
            </a:r>
            <a:r>
              <a:rPr lang="en-US" sz="1600" dirty="0" err="1"/>
              <a:t>Behinderung</a:t>
            </a:r>
            <a:r>
              <a:rPr lang="en-US" sz="1600" dirty="0"/>
              <a:t>, </a:t>
            </a:r>
            <a:r>
              <a:rPr lang="en-US" sz="1600" dirty="0" err="1"/>
              <a:t>Familienstand</a:t>
            </a:r>
            <a:r>
              <a:rPr lang="en-US" sz="1600" dirty="0"/>
              <a:t>, </a:t>
            </a:r>
            <a:r>
              <a:rPr lang="en-US" sz="1600" dirty="0" err="1"/>
              <a:t>Migrantionsgeschichte</a:t>
            </a:r>
            <a:r>
              <a:rPr lang="en-US" sz="1600" dirty="0"/>
              <a:t>, </a:t>
            </a:r>
            <a:r>
              <a:rPr lang="en-US" sz="1600" dirty="0" err="1"/>
              <a:t>legaler</a:t>
            </a:r>
            <a:r>
              <a:rPr lang="en-US" sz="1600" dirty="0"/>
              <a:t> Status..</a:t>
            </a:r>
            <a:r>
              <a:rPr lang="en-US" sz="1500" dirty="0"/>
              <a:t>
</a:t>
            </a:r>
            <a:endParaRPr sz="1500" dirty="0"/>
          </a:p>
        </p:txBody>
      </p:sp>
      <p:sp>
        <p:nvSpPr>
          <p:cNvPr id="7" name="Arrow: Right 6"/>
          <p:cNvSpPr/>
          <p:nvPr/>
        </p:nvSpPr>
        <p:spPr bwMode="auto">
          <a:xfrm>
            <a:off x="4461469" y="3483499"/>
            <a:ext cx="978408" cy="36004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8" name="Google Shape;234;p13"/>
          <p:cNvPicPr/>
          <p:nvPr/>
        </p:nvPicPr>
        <p:blipFill>
          <a:blip r:embed="rId4">
            <a:alphaModFix/>
          </a:blip>
          <a:stretch/>
        </p:blipFill>
        <p:spPr bwMode="auto">
          <a:xfrm>
            <a:off x="6096000" y="5229225"/>
            <a:ext cx="3048000" cy="1628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84299" y="44624"/>
            <a:ext cx="6984776" cy="1372766"/>
          </a:xfrm>
        </p:spPr>
        <p:txBody>
          <a:bodyPr>
            <a:normAutofit fontScale="90000"/>
          </a:bodyPr>
          <a:lstStyle/>
          <a:p>
            <a:pPr algn="ctr">
              <a:defRPr/>
            </a:pPr>
            <a:r>
              <a:rPr lang="en-GB" sz="2400" b="1" dirty="0" err="1">
                <a:solidFill>
                  <a:schemeClr val="accent5">
                    <a:lumMod val="75000"/>
                  </a:schemeClr>
                </a:solidFill>
                <a:latin typeface="Calibri"/>
              </a:rPr>
              <a:t>Verringerung</a:t>
            </a:r>
            <a:r>
              <a:rPr lang="en-GB" sz="2400" b="1" dirty="0">
                <a:solidFill>
                  <a:schemeClr val="accent5">
                    <a:lumMod val="75000"/>
                  </a:schemeClr>
                </a:solidFill>
                <a:latin typeface="Calibri"/>
              </a:rPr>
              <a:t> der </a:t>
            </a:r>
            <a:r>
              <a:rPr lang="en-GB" sz="2400" b="1" dirty="0" err="1">
                <a:solidFill>
                  <a:schemeClr val="accent5">
                    <a:lumMod val="75000"/>
                  </a:schemeClr>
                </a:solidFill>
                <a:latin typeface="Calibri"/>
              </a:rPr>
              <a:t>Abhängigkeit</a:t>
            </a:r>
            <a:r>
              <a:rPr lang="en-GB" sz="2400" b="1" dirty="0">
                <a:solidFill>
                  <a:schemeClr val="accent5">
                    <a:lumMod val="75000"/>
                  </a:schemeClr>
                </a:solidFill>
                <a:latin typeface="Calibri"/>
              </a:rPr>
              <a:t> von </a:t>
            </a:r>
            <a:r>
              <a:rPr lang="en-GB" sz="2400" b="1" dirty="0" err="1">
                <a:solidFill>
                  <a:schemeClr val="accent5">
                    <a:lumMod val="75000"/>
                  </a:schemeClr>
                </a:solidFill>
                <a:latin typeface="Calibri"/>
              </a:rPr>
              <a:t>Migrantinnen</a:t>
            </a:r>
            <a:r>
              <a:rPr lang="en-GB" sz="2400" b="1" dirty="0">
                <a:solidFill>
                  <a:schemeClr val="accent5">
                    <a:lumMod val="75000"/>
                  </a:schemeClr>
                </a:solidFill>
                <a:latin typeface="Calibri"/>
              </a:rPr>
              <a:t> (Art. 59)</a:t>
            </a:r>
            <a:br>
              <a:rPr lang="en-GB" sz="2400" b="1" dirty="0">
                <a:solidFill>
                  <a:schemeClr val="accent5">
                    <a:lumMod val="75000"/>
                  </a:schemeClr>
                </a:solidFill>
                <a:latin typeface="Calibri"/>
              </a:rPr>
            </a:br>
            <a:r>
              <a:rPr lang="en-GB" sz="2400" b="1" dirty="0">
                <a:solidFill>
                  <a:schemeClr val="accent5">
                    <a:lumMod val="75000"/>
                  </a:schemeClr>
                </a:solidFill>
                <a:latin typeface="Calibri"/>
              </a:rPr>
              <a:t>
</a:t>
            </a:r>
            <a:endParaRPr lang="en-US" sz="2400" b="1" dirty="0">
              <a:solidFill>
                <a:schemeClr val="accent5">
                  <a:lumMod val="75000"/>
                </a:schemeClr>
              </a:solidFill>
              <a:latin typeface="Calibri"/>
            </a:endParaRPr>
          </a:p>
        </p:txBody>
      </p:sp>
      <p:sp>
        <p:nvSpPr>
          <p:cNvPr id="3" name="Content Placeholder 2"/>
          <p:cNvSpPr>
            <a:spLocks noGrp="1"/>
          </p:cNvSpPr>
          <p:nvPr>
            <p:ph idx="1"/>
          </p:nvPr>
        </p:nvSpPr>
        <p:spPr bwMode="auto">
          <a:xfrm>
            <a:off x="390364" y="731007"/>
            <a:ext cx="8358099" cy="4714217"/>
          </a:xfrm>
        </p:spPr>
        <p:txBody>
          <a:bodyPr>
            <a:normAutofit fontScale="77500" lnSpcReduction="20000"/>
          </a:bodyPr>
          <a:lstStyle/>
          <a:p>
            <a:pPr>
              <a:defRPr/>
            </a:pPr>
            <a:endParaRPr lang="en-US" sz="1800" b="1" u="sng" dirty="0"/>
          </a:p>
          <a:p>
            <a:pPr>
              <a:defRPr/>
            </a:pPr>
            <a:r>
              <a:rPr lang="en-GB" sz="2600" dirty="0"/>
              <a:t>Artikel 59 </a:t>
            </a:r>
            <a:r>
              <a:rPr lang="en-GB" sz="2600" dirty="0" err="1"/>
              <a:t>führt</a:t>
            </a:r>
            <a:r>
              <a:rPr lang="en-GB" sz="2600" dirty="0"/>
              <a:t> die </a:t>
            </a:r>
            <a:r>
              <a:rPr lang="en-GB" sz="2600" dirty="0" err="1"/>
              <a:t>Möglichkeit</a:t>
            </a:r>
            <a:r>
              <a:rPr lang="en-GB" sz="2600" dirty="0"/>
              <a:t> </a:t>
            </a:r>
            <a:r>
              <a:rPr lang="en-GB" sz="2600" dirty="0" err="1"/>
              <a:t>ein</a:t>
            </a:r>
            <a:r>
              <a:rPr lang="en-GB" sz="2600" dirty="0"/>
              <a:t>, </a:t>
            </a:r>
            <a:r>
              <a:rPr lang="en-GB" sz="2600" dirty="0" err="1"/>
              <a:t>Migrantinnen</a:t>
            </a:r>
            <a:r>
              <a:rPr lang="en-GB" sz="2600" dirty="0"/>
              <a:t>, die </a:t>
            </a:r>
            <a:r>
              <a:rPr lang="en-GB" sz="2600" dirty="0" err="1"/>
              <a:t>Opfer</a:t>
            </a:r>
            <a:r>
              <a:rPr lang="en-GB" sz="2600" dirty="0"/>
              <a:t> von </a:t>
            </a:r>
            <a:r>
              <a:rPr lang="en-GB" sz="2600" dirty="0" err="1"/>
              <a:t>Gewalt</a:t>
            </a:r>
            <a:r>
              <a:rPr lang="en-GB" sz="2600" dirty="0"/>
              <a:t> an Frauen </a:t>
            </a:r>
            <a:r>
              <a:rPr lang="en-GB" sz="2600" dirty="0" err="1"/>
              <a:t>geworden</a:t>
            </a:r>
            <a:r>
              <a:rPr lang="en-GB" sz="2600" dirty="0"/>
              <a:t> </a:t>
            </a:r>
            <a:r>
              <a:rPr lang="en-GB" sz="2600" dirty="0" err="1"/>
              <a:t>sind</a:t>
            </a:r>
            <a:r>
              <a:rPr lang="en-GB" sz="2600" dirty="0"/>
              <a:t> und </a:t>
            </a:r>
            <a:r>
              <a:rPr lang="en-GB" sz="2600" dirty="0" err="1"/>
              <a:t>ihren</a:t>
            </a:r>
            <a:r>
              <a:rPr lang="en-GB" sz="2600" dirty="0"/>
              <a:t> </a:t>
            </a:r>
            <a:r>
              <a:rPr lang="en-GB" sz="2600" dirty="0" err="1"/>
              <a:t>Aufenthaltstitel</a:t>
            </a:r>
            <a:r>
              <a:rPr lang="en-GB" sz="2600" dirty="0"/>
              <a:t> von </a:t>
            </a:r>
            <a:r>
              <a:rPr lang="en-GB" sz="2600" dirty="0" err="1"/>
              <a:t>ihrem</a:t>
            </a:r>
            <a:r>
              <a:rPr lang="en-GB" sz="2600" dirty="0"/>
              <a:t> </a:t>
            </a:r>
            <a:r>
              <a:rPr lang="en-GB" sz="2600" dirty="0" err="1"/>
              <a:t>missbräuchlichen</a:t>
            </a:r>
            <a:r>
              <a:rPr lang="en-GB" sz="2600" dirty="0"/>
              <a:t> </a:t>
            </a:r>
            <a:r>
              <a:rPr lang="en-GB" sz="2600" dirty="0" err="1"/>
              <a:t>Ehegatten</a:t>
            </a:r>
            <a:r>
              <a:rPr lang="en-GB" sz="2600" dirty="0"/>
              <a:t> </a:t>
            </a:r>
            <a:r>
              <a:rPr lang="en-GB" sz="2600" dirty="0" err="1"/>
              <a:t>oder</a:t>
            </a:r>
            <a:r>
              <a:rPr lang="en-GB" sz="2600" dirty="0"/>
              <a:t> </a:t>
            </a:r>
            <a:r>
              <a:rPr lang="en-GB" sz="2600" dirty="0" err="1"/>
              <a:t>Lebenspartner</a:t>
            </a:r>
            <a:r>
              <a:rPr lang="en-GB" sz="2600" dirty="0"/>
              <a:t> </a:t>
            </a:r>
            <a:r>
              <a:rPr lang="en-GB" sz="2600" dirty="0" err="1"/>
              <a:t>erhalten</a:t>
            </a:r>
            <a:r>
              <a:rPr lang="en-GB" sz="2600" dirty="0"/>
              <a:t>, </a:t>
            </a:r>
            <a:r>
              <a:rPr lang="en-GB" sz="2600" dirty="0" err="1"/>
              <a:t>einen</a:t>
            </a:r>
            <a:r>
              <a:rPr lang="en-GB" sz="2600" dirty="0"/>
              <a:t> </a:t>
            </a:r>
            <a:r>
              <a:rPr lang="en-GB" sz="2600" dirty="0" err="1"/>
              <a:t>unabhängigen</a:t>
            </a:r>
            <a:r>
              <a:rPr lang="en-GB" sz="2600" dirty="0"/>
              <a:t> </a:t>
            </a:r>
            <a:r>
              <a:rPr lang="en-GB" sz="2600" dirty="0" err="1"/>
              <a:t>Aufenthaltsstatus</a:t>
            </a:r>
            <a:r>
              <a:rPr lang="en-GB" sz="2600" dirty="0"/>
              <a:t> </a:t>
            </a:r>
            <a:r>
              <a:rPr lang="en-GB" sz="2600" dirty="0" err="1"/>
              <a:t>zu</a:t>
            </a:r>
            <a:r>
              <a:rPr lang="en-GB" sz="2600" dirty="0"/>
              <a:t> </a:t>
            </a:r>
            <a:r>
              <a:rPr lang="en-GB" sz="2600" dirty="0" err="1"/>
              <a:t>gewähren</a:t>
            </a:r>
            <a:r>
              <a:rPr lang="en-GB" sz="2600" dirty="0"/>
              <a:t>.
Es </a:t>
            </a:r>
            <a:r>
              <a:rPr lang="en-GB" sz="2600" dirty="0" err="1"/>
              <a:t>verpflichtet</a:t>
            </a:r>
            <a:r>
              <a:rPr lang="en-GB" sz="2600" dirty="0"/>
              <a:t> die </a:t>
            </a:r>
            <a:r>
              <a:rPr lang="en-GB" sz="2600" dirty="0" err="1"/>
              <a:t>Staaten</a:t>
            </a:r>
            <a:r>
              <a:rPr lang="en-GB" sz="2600" dirty="0"/>
              <a:t> </a:t>
            </a:r>
            <a:r>
              <a:rPr lang="en-GB" sz="2600" dirty="0" err="1"/>
              <a:t>auch</a:t>
            </a:r>
            <a:r>
              <a:rPr lang="en-GB" sz="2600" dirty="0"/>
              <a:t>, alle </a:t>
            </a:r>
            <a:r>
              <a:rPr lang="en-GB" sz="2600" dirty="0" err="1"/>
              <a:t>Ausweisungsverfahren</a:t>
            </a:r>
            <a:r>
              <a:rPr lang="en-GB" sz="2600" dirty="0"/>
              <a:t> </a:t>
            </a:r>
            <a:r>
              <a:rPr lang="en-GB" sz="2600" dirty="0" err="1"/>
              <a:t>auszusetzen</a:t>
            </a:r>
            <a:r>
              <a:rPr lang="en-GB" sz="2600" dirty="0"/>
              <a:t>, die </a:t>
            </a:r>
            <a:r>
              <a:rPr lang="en-GB" sz="2600" dirty="0" err="1"/>
              <a:t>ursprünglich</a:t>
            </a:r>
            <a:r>
              <a:rPr lang="en-GB" sz="2600" dirty="0"/>
              <a:t> </a:t>
            </a:r>
            <a:r>
              <a:rPr lang="en-GB" sz="2600" dirty="0" err="1"/>
              <a:t>gegen</a:t>
            </a:r>
            <a:r>
              <a:rPr lang="en-GB" sz="2600" dirty="0"/>
              <a:t> </a:t>
            </a:r>
            <a:r>
              <a:rPr lang="en-GB" sz="2600" dirty="0" err="1"/>
              <a:t>missbräuchlichen</a:t>
            </a:r>
            <a:r>
              <a:rPr lang="en-GB" sz="2600" dirty="0"/>
              <a:t> </a:t>
            </a:r>
            <a:r>
              <a:rPr lang="en-GB" sz="2600" dirty="0" err="1"/>
              <a:t>Ehepartner</a:t>
            </a:r>
            <a:r>
              <a:rPr lang="en-GB" sz="2600" dirty="0"/>
              <a:t> </a:t>
            </a:r>
            <a:r>
              <a:rPr lang="en-GB" sz="2600" dirty="0" err="1"/>
              <a:t>eingeleitet</a:t>
            </a:r>
            <a:r>
              <a:rPr lang="en-GB" sz="2600" dirty="0"/>
              <a:t> </a:t>
            </a:r>
            <a:r>
              <a:rPr lang="en-GB" sz="2600" dirty="0" err="1"/>
              <a:t>wurden</a:t>
            </a:r>
            <a:r>
              <a:rPr lang="en-GB" sz="2600" dirty="0"/>
              <a:t> - und </a:t>
            </a:r>
            <a:r>
              <a:rPr lang="en-GB" sz="2600" dirty="0" err="1"/>
              <a:t>auch</a:t>
            </a:r>
            <a:r>
              <a:rPr lang="en-GB" sz="2600" dirty="0"/>
              <a:t> </a:t>
            </a:r>
            <a:r>
              <a:rPr lang="en-GB" sz="2600" dirty="0" err="1"/>
              <a:t>deren</a:t>
            </a:r>
            <a:r>
              <a:rPr lang="en-GB" sz="2600" dirty="0"/>
              <a:t> </a:t>
            </a:r>
            <a:r>
              <a:rPr lang="en-GB" sz="2600" dirty="0" err="1"/>
              <a:t>Opfern</a:t>
            </a:r>
            <a:r>
              <a:rPr lang="en-GB" sz="2600" dirty="0"/>
              <a:t>, </a:t>
            </a:r>
          </a:p>
          <a:p>
            <a:pPr>
              <a:defRPr/>
            </a:pPr>
            <a:r>
              <a:rPr lang="en-GB" sz="2600" dirty="0" err="1"/>
              <a:t>Ermöglicht</a:t>
            </a:r>
            <a:r>
              <a:rPr lang="en-GB" sz="2600" dirty="0"/>
              <a:t> den </a:t>
            </a:r>
            <a:r>
              <a:rPr lang="en-GB" sz="2600" dirty="0" err="1"/>
              <a:t>Opfern</a:t>
            </a:r>
            <a:r>
              <a:rPr lang="en-GB" sz="2600" dirty="0"/>
              <a:t>, </a:t>
            </a:r>
            <a:r>
              <a:rPr lang="en-GB" sz="2600" dirty="0" err="1"/>
              <a:t>eine</a:t>
            </a:r>
            <a:r>
              <a:rPr lang="en-GB" sz="2600" dirty="0"/>
              <a:t> </a:t>
            </a:r>
            <a:r>
              <a:rPr lang="en-GB" sz="2600" dirty="0" err="1"/>
              <a:t>autonome</a:t>
            </a:r>
            <a:r>
              <a:rPr lang="en-GB" sz="2600" dirty="0"/>
              <a:t> </a:t>
            </a:r>
            <a:r>
              <a:rPr lang="en-GB" sz="2600" dirty="0" err="1"/>
              <a:t>Aufenthaltserlaubnis</a:t>
            </a:r>
            <a:r>
              <a:rPr lang="en-GB" sz="2600" dirty="0"/>
              <a:t> </a:t>
            </a:r>
            <a:r>
              <a:rPr lang="en-GB" sz="2600" dirty="0" err="1"/>
              <a:t>zu</a:t>
            </a:r>
            <a:r>
              <a:rPr lang="en-GB" sz="2600" dirty="0"/>
              <a:t> </a:t>
            </a:r>
            <a:r>
              <a:rPr lang="en-GB" sz="2600" dirty="0" err="1"/>
              <a:t>beantragen</a:t>
            </a:r>
            <a:r>
              <a:rPr lang="en-GB" sz="2600" dirty="0"/>
              <a:t>.</a:t>
            </a:r>
          </a:p>
          <a:p>
            <a:pPr>
              <a:defRPr/>
            </a:pPr>
            <a:endParaRPr lang="en-GB" sz="2600" dirty="0"/>
          </a:p>
          <a:p>
            <a:pPr marL="0" indent="0">
              <a:buNone/>
              <a:defRPr/>
            </a:pPr>
            <a:r>
              <a:rPr lang="en-GB" sz="2600" dirty="0"/>
              <a:t>Zwei </a:t>
            </a:r>
            <a:r>
              <a:rPr lang="en-GB" sz="2600" dirty="0" err="1"/>
              <a:t>Situationen</a:t>
            </a:r>
            <a:r>
              <a:rPr lang="en-GB" sz="2600" dirty="0"/>
              <a:t> </a:t>
            </a:r>
            <a:r>
              <a:rPr lang="en-GB" sz="2600" dirty="0" err="1"/>
              <a:t>rechtfertigen</a:t>
            </a:r>
            <a:r>
              <a:rPr lang="en-GB" sz="2600" dirty="0"/>
              <a:t> </a:t>
            </a:r>
            <a:r>
              <a:rPr lang="en-GB" sz="2600" dirty="0" err="1"/>
              <a:t>einen</a:t>
            </a:r>
            <a:r>
              <a:rPr lang="en-GB" sz="2600" dirty="0"/>
              <a:t> </a:t>
            </a:r>
            <a:r>
              <a:rPr lang="en-GB" sz="2600" dirty="0" err="1"/>
              <a:t>unabhängigen</a:t>
            </a:r>
            <a:r>
              <a:rPr lang="en-GB" sz="2600" dirty="0"/>
              <a:t> </a:t>
            </a:r>
            <a:r>
              <a:rPr lang="en-GB" sz="2600" dirty="0" err="1"/>
              <a:t>Aufenthaltstitel</a:t>
            </a:r>
            <a:r>
              <a:rPr lang="en-GB" sz="2600" dirty="0"/>
              <a:t>: </a:t>
            </a:r>
            <a:r>
              <a:rPr lang="en-GB" sz="2600" dirty="0" err="1"/>
              <a:t>wenn</a:t>
            </a:r>
            <a:r>
              <a:rPr lang="en-GB" sz="2600" dirty="0"/>
              <a:t> die </a:t>
            </a:r>
            <a:r>
              <a:rPr lang="en-GB" sz="2600" dirty="0" err="1"/>
              <a:t>zuständige</a:t>
            </a:r>
            <a:r>
              <a:rPr lang="en-GB" sz="2600" dirty="0"/>
              <a:t> </a:t>
            </a:r>
            <a:r>
              <a:rPr lang="en-GB" sz="2600" dirty="0" err="1"/>
              <a:t>Behörde</a:t>
            </a:r>
            <a:r>
              <a:rPr lang="en-GB" sz="2600" dirty="0"/>
              <a:t> den </a:t>
            </a:r>
            <a:r>
              <a:rPr lang="en-GB" sz="2600" dirty="0" err="1"/>
              <a:t>Aufenthalt</a:t>
            </a:r>
            <a:r>
              <a:rPr lang="en-GB" sz="2600" dirty="0"/>
              <a:t> des </a:t>
            </a:r>
            <a:r>
              <a:rPr lang="en-GB" sz="2600" dirty="0" err="1"/>
              <a:t>Opfers</a:t>
            </a:r>
            <a:r>
              <a:rPr lang="en-GB" sz="2600" dirty="0"/>
              <a:t> </a:t>
            </a:r>
            <a:r>
              <a:rPr lang="en-GB" sz="2600" dirty="0" err="1"/>
              <a:t>als</a:t>
            </a:r>
            <a:r>
              <a:rPr lang="en-GB" sz="2600" dirty="0"/>
              <a:t> :
- </a:t>
            </a:r>
            <a:r>
              <a:rPr lang="en-GB" sz="2600" dirty="0" err="1"/>
              <a:t>aufgrund</a:t>
            </a:r>
            <a:r>
              <a:rPr lang="en-GB" sz="2600" dirty="0"/>
              <a:t> der </a:t>
            </a:r>
            <a:r>
              <a:rPr lang="en-GB" sz="2600" dirty="0" err="1"/>
              <a:t>persönlichen</a:t>
            </a:r>
            <a:r>
              <a:rPr lang="en-GB" sz="2600" dirty="0"/>
              <a:t> Situation des </a:t>
            </a:r>
            <a:r>
              <a:rPr lang="en-GB" sz="2600" dirty="0" err="1"/>
              <a:t>Opfers</a:t>
            </a:r>
            <a:r>
              <a:rPr lang="en-GB" sz="2600" dirty="0"/>
              <a:t> </a:t>
            </a:r>
            <a:r>
              <a:rPr lang="en-GB" sz="2600" dirty="0" err="1"/>
              <a:t>notwendig</a:t>
            </a:r>
            <a:r>
              <a:rPr lang="en-GB" sz="2600" dirty="0"/>
              <a:t>
- für die </a:t>
            </a:r>
            <a:r>
              <a:rPr lang="en-GB" sz="2600" dirty="0" err="1"/>
              <a:t>Durchführung</a:t>
            </a:r>
            <a:r>
              <a:rPr lang="en-GB" sz="2600" dirty="0"/>
              <a:t> der </a:t>
            </a:r>
            <a:r>
              <a:rPr lang="en-GB" sz="2600" dirty="0" err="1"/>
              <a:t>Ermittlungen</a:t>
            </a:r>
            <a:r>
              <a:rPr lang="en-GB" sz="2600" dirty="0"/>
              <a:t> u. </a:t>
            </a:r>
            <a:r>
              <a:rPr lang="en-GB" sz="2600" dirty="0" err="1"/>
              <a:t>Strafverfahrens</a:t>
            </a:r>
            <a:r>
              <a:rPr lang="en-GB" sz="2600" dirty="0"/>
              <a:t> </a:t>
            </a:r>
            <a:r>
              <a:rPr lang="en-GB" sz="2600" dirty="0" err="1"/>
              <a:t>erforderlich</a:t>
            </a:r>
            <a:r>
              <a:rPr lang="en-GB" sz="2600" dirty="0"/>
              <a:t> </a:t>
            </a:r>
            <a:r>
              <a:rPr lang="en-GB" sz="2600" dirty="0" err="1"/>
              <a:t>sind</a:t>
            </a:r>
            <a:r>
              <a:rPr lang="en-GB" sz="2600" dirty="0"/>
              <a:t> 
</a:t>
            </a: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
        <p:nvSpPr>
          <p:cNvPr id="6" name="Textfeld 5">
            <a:extLst>
              <a:ext uri="{FF2B5EF4-FFF2-40B4-BE49-F238E27FC236}">
                <a16:creationId xmlns:a16="http://schemas.microsoft.com/office/drawing/2014/main" id="{7CD5A9B1-3AB5-468E-85C1-2972E3D7F843}"/>
              </a:ext>
            </a:extLst>
          </p:cNvPr>
          <p:cNvSpPr txBox="1"/>
          <p:nvPr/>
        </p:nvSpPr>
        <p:spPr>
          <a:xfrm>
            <a:off x="390364" y="5076683"/>
            <a:ext cx="6845931" cy="1477328"/>
          </a:xfrm>
          <a:prstGeom prst="rect">
            <a:avLst/>
          </a:prstGeom>
          <a:noFill/>
        </p:spPr>
        <p:txBody>
          <a:bodyPr wrap="square" rtlCol="0">
            <a:spAutoFit/>
          </a:bodyPr>
          <a:lstStyle/>
          <a:p>
            <a:r>
              <a:rPr lang="en-GB" sz="1800" dirty="0"/>
              <a:t>Die </a:t>
            </a:r>
            <a:r>
              <a:rPr lang="en-GB" sz="1800" dirty="0" err="1"/>
              <a:t>Staaten</a:t>
            </a:r>
            <a:r>
              <a:rPr lang="en-GB" sz="1800" dirty="0"/>
              <a:t> </a:t>
            </a:r>
            <a:r>
              <a:rPr lang="en-GB" sz="1800" dirty="0" err="1"/>
              <a:t>treffen</a:t>
            </a:r>
            <a:r>
              <a:rPr lang="en-GB" sz="1800" dirty="0"/>
              <a:t> </a:t>
            </a:r>
            <a:r>
              <a:rPr lang="en-GB" sz="1800" dirty="0" err="1"/>
              <a:t>ferner</a:t>
            </a:r>
            <a:r>
              <a:rPr lang="en-GB" sz="1800" dirty="0"/>
              <a:t> </a:t>
            </a:r>
            <a:r>
              <a:rPr lang="en-GB" sz="1800" dirty="0" err="1"/>
              <a:t>Maßnahmen</a:t>
            </a:r>
            <a:r>
              <a:rPr lang="en-GB" sz="1800" dirty="0"/>
              <a:t> für </a:t>
            </a:r>
            <a:r>
              <a:rPr lang="en-GB" sz="1800" dirty="0" err="1"/>
              <a:t>Opfer</a:t>
            </a:r>
            <a:r>
              <a:rPr lang="en-GB" sz="1800" dirty="0"/>
              <a:t> von </a:t>
            </a:r>
            <a:r>
              <a:rPr lang="en-GB" sz="1800" dirty="0" err="1"/>
              <a:t>Zwangsheirat</a:t>
            </a:r>
            <a:r>
              <a:rPr lang="en-GB" sz="1800" dirty="0"/>
              <a:t>, die </a:t>
            </a:r>
            <a:r>
              <a:rPr lang="en-GB" sz="1800" dirty="0" err="1"/>
              <a:t>durch</a:t>
            </a:r>
            <a:r>
              <a:rPr lang="en-GB" sz="1800" dirty="0"/>
              <a:t> den </a:t>
            </a:r>
            <a:r>
              <a:rPr lang="en-GB" sz="1800" dirty="0" err="1"/>
              <a:t>Zwang</a:t>
            </a:r>
            <a:r>
              <a:rPr lang="en-GB" sz="1800" dirty="0"/>
              <a:t>, </a:t>
            </a:r>
            <a:r>
              <a:rPr lang="en-GB" sz="1800" dirty="0" err="1"/>
              <a:t>im</a:t>
            </a:r>
            <a:r>
              <a:rPr lang="en-GB" sz="1800" dirty="0"/>
              <a:t> </a:t>
            </a:r>
            <a:r>
              <a:rPr lang="en-GB" sz="1800" dirty="0" err="1"/>
              <a:t>Ausland</a:t>
            </a:r>
            <a:r>
              <a:rPr lang="en-GB" sz="1800" dirty="0"/>
              <a:t> </a:t>
            </a:r>
            <a:r>
              <a:rPr lang="en-GB" sz="1800" dirty="0" err="1"/>
              <a:t>zu</a:t>
            </a:r>
            <a:r>
              <a:rPr lang="en-GB" sz="1800" dirty="0"/>
              <a:t> leben, </a:t>
            </a:r>
            <a:r>
              <a:rPr lang="en-GB" sz="1800" dirty="0" err="1"/>
              <a:t>ihren</a:t>
            </a:r>
            <a:r>
              <a:rPr lang="en-GB" sz="1800" dirty="0"/>
              <a:t> </a:t>
            </a:r>
            <a:r>
              <a:rPr lang="en-GB" sz="1800" dirty="0" err="1"/>
              <a:t>Aufenthaltsstatus</a:t>
            </a:r>
            <a:r>
              <a:rPr lang="en-GB" sz="1800" dirty="0"/>
              <a:t> in </a:t>
            </a:r>
            <a:r>
              <a:rPr lang="en-GB" sz="1800" dirty="0" err="1"/>
              <a:t>dem</a:t>
            </a:r>
            <a:r>
              <a:rPr lang="en-GB" sz="1800" dirty="0"/>
              <a:t> Land, in </a:t>
            </a:r>
            <a:r>
              <a:rPr lang="en-GB" sz="1800" dirty="0" err="1"/>
              <a:t>dem</a:t>
            </a:r>
            <a:r>
              <a:rPr lang="en-GB" sz="1800" dirty="0"/>
              <a:t> </a:t>
            </a:r>
            <a:r>
              <a:rPr lang="en-GB" sz="1800" dirty="0" err="1"/>
              <a:t>sie</a:t>
            </a:r>
            <a:r>
              <a:rPr lang="en-GB" sz="1800" dirty="0"/>
              <a:t> </a:t>
            </a:r>
            <a:r>
              <a:rPr lang="en-GB" sz="1800" dirty="0" err="1"/>
              <a:t>ihren</a:t>
            </a:r>
            <a:r>
              <a:rPr lang="en-GB" sz="1800" dirty="0"/>
              <a:t> </a:t>
            </a:r>
            <a:r>
              <a:rPr lang="en-GB" sz="1800" dirty="0" err="1"/>
              <a:t>gewöhnlichen</a:t>
            </a:r>
            <a:r>
              <a:rPr lang="en-GB" sz="1800" dirty="0"/>
              <a:t> </a:t>
            </a:r>
            <a:r>
              <a:rPr lang="en-GB" sz="1800" dirty="0" err="1"/>
              <a:t>Aufenthalt</a:t>
            </a:r>
            <a:r>
              <a:rPr lang="en-GB" sz="1800" dirty="0"/>
              <a:t> </a:t>
            </a:r>
            <a:r>
              <a:rPr lang="en-GB" sz="1800" dirty="0" err="1"/>
              <a:t>haben</a:t>
            </a:r>
            <a:r>
              <a:rPr lang="en-GB" sz="1800" dirty="0"/>
              <a:t>, </a:t>
            </a:r>
            <a:r>
              <a:rPr lang="en-GB" sz="1800" dirty="0" err="1"/>
              <a:t>verloren</a:t>
            </a:r>
            <a:r>
              <a:rPr lang="en-GB" sz="1800" dirty="0"/>
              <a:t> </a:t>
            </a:r>
            <a:r>
              <a:rPr lang="en-GB" sz="1800" dirty="0" err="1"/>
              <a:t>haben</a:t>
            </a:r>
            <a:r>
              <a:rPr lang="en-GB" sz="1800" dirty="0"/>
              <a:t>, </a:t>
            </a:r>
            <a:r>
              <a:rPr lang="en-GB" sz="1800" dirty="0" err="1"/>
              <a:t>indem</a:t>
            </a:r>
            <a:r>
              <a:rPr lang="en-GB" sz="1800" dirty="0"/>
              <a:t> </a:t>
            </a:r>
            <a:r>
              <a:rPr lang="en-GB" sz="1800" dirty="0" err="1"/>
              <a:t>sie</a:t>
            </a:r>
            <a:r>
              <a:rPr lang="en-GB" sz="1800" dirty="0"/>
              <a:t> </a:t>
            </a:r>
            <a:r>
              <a:rPr lang="en-GB" sz="1800" dirty="0" err="1"/>
              <a:t>ihnen</a:t>
            </a:r>
            <a:r>
              <a:rPr lang="en-GB" sz="1800" dirty="0"/>
              <a:t> </a:t>
            </a:r>
            <a:r>
              <a:rPr lang="en-GB" sz="1800" dirty="0" err="1"/>
              <a:t>helfen</a:t>
            </a:r>
            <a:r>
              <a:rPr lang="en-GB" sz="1800" dirty="0"/>
              <a:t>, </a:t>
            </a:r>
            <a:r>
              <a:rPr lang="en-GB" sz="1800" dirty="0" err="1"/>
              <a:t>diesen</a:t>
            </a:r>
            <a:r>
              <a:rPr lang="en-GB" sz="1800" dirty="0"/>
              <a:t> </a:t>
            </a:r>
            <a:r>
              <a:rPr lang="en-GB" sz="1800" dirty="0" err="1"/>
              <a:t>wiederzuerlangen</a:t>
            </a:r>
            <a:r>
              <a:rPr lang="en-GB" sz="1800" dirty="0"/>
              <a:t>.</a:t>
            </a:r>
            <a:endParaRPr lang="en-US" sz="1600" b="1" dirty="0"/>
          </a:p>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13816" y="944563"/>
            <a:ext cx="8190434" cy="704027"/>
          </a:xfrm>
        </p:spPr>
        <p:txBody>
          <a:bodyPr/>
          <a:lstStyle/>
          <a:p>
            <a:pPr algn="ctr">
              <a:defRPr/>
            </a:pPr>
            <a:r>
              <a:rPr lang="en-GB" sz="2800" b="1" dirty="0" err="1">
                <a:solidFill>
                  <a:schemeClr val="accent5">
                    <a:lumMod val="75000"/>
                  </a:schemeClr>
                </a:solidFill>
                <a:latin typeface="+mn-lt"/>
              </a:rPr>
              <a:t>Migrantinnen</a:t>
            </a:r>
            <a:r>
              <a:rPr lang="en-GB" sz="2800" b="1" dirty="0">
                <a:solidFill>
                  <a:schemeClr val="accent5">
                    <a:lumMod val="75000"/>
                  </a:schemeClr>
                </a:solidFill>
                <a:latin typeface="+mn-lt"/>
              </a:rPr>
              <a:t>, </a:t>
            </a:r>
            <a:r>
              <a:rPr lang="en-GB" sz="2800" b="1" dirty="0" err="1">
                <a:solidFill>
                  <a:schemeClr val="accent5">
                    <a:lumMod val="75000"/>
                  </a:schemeClr>
                </a:solidFill>
                <a:latin typeface="+mn-lt"/>
              </a:rPr>
              <a:t>geflüchtete</a:t>
            </a:r>
            <a:r>
              <a:rPr lang="en-GB" sz="2800" b="1" dirty="0">
                <a:solidFill>
                  <a:schemeClr val="accent5">
                    <a:lumMod val="75000"/>
                  </a:schemeClr>
                </a:solidFill>
                <a:latin typeface="+mn-lt"/>
              </a:rPr>
              <a:t> und </a:t>
            </a:r>
            <a:r>
              <a:rPr lang="en-GB" sz="2800" b="1" dirty="0" err="1">
                <a:solidFill>
                  <a:schemeClr val="accent5">
                    <a:lumMod val="75000"/>
                  </a:schemeClr>
                </a:solidFill>
                <a:latin typeface="+mn-lt"/>
              </a:rPr>
              <a:t>asylsuchende</a:t>
            </a:r>
            <a:r>
              <a:rPr lang="en-GB" sz="2800" b="1" dirty="0">
                <a:solidFill>
                  <a:schemeClr val="accent5">
                    <a:lumMod val="75000"/>
                  </a:schemeClr>
                </a:solidFill>
                <a:latin typeface="+mn-lt"/>
              </a:rPr>
              <a:t> Frauen und </a:t>
            </a:r>
            <a:r>
              <a:rPr lang="en-GB" sz="2800" b="1" dirty="0" err="1">
                <a:solidFill>
                  <a:schemeClr val="accent5">
                    <a:lumMod val="75000"/>
                  </a:schemeClr>
                </a:solidFill>
                <a:latin typeface="+mn-lt"/>
              </a:rPr>
              <a:t>Mädchen</a:t>
            </a:r>
            <a:r>
              <a:rPr lang="en-GB" sz="2800" b="1" dirty="0">
                <a:solidFill>
                  <a:schemeClr val="accent5">
                    <a:lumMod val="75000"/>
                  </a:schemeClr>
                </a:solidFill>
                <a:latin typeface="+mn-lt"/>
              </a:rPr>
              <a:t> </a:t>
            </a:r>
            <a:r>
              <a:rPr lang="en-GB" sz="2800" b="1" dirty="0">
                <a:solidFill>
                  <a:srgbClr val="0066CC"/>
                </a:solidFill>
              </a:rPr>
              <a:t>
</a:t>
            </a:r>
            <a:endParaRPr dirty="0"/>
          </a:p>
        </p:txBody>
      </p:sp>
      <p:sp>
        <p:nvSpPr>
          <p:cNvPr id="3" name="Content Placeholder 2"/>
          <p:cNvSpPr>
            <a:spLocks noGrp="1"/>
          </p:cNvSpPr>
          <p:nvPr>
            <p:ph idx="1"/>
          </p:nvPr>
        </p:nvSpPr>
        <p:spPr bwMode="auto">
          <a:xfrm>
            <a:off x="292963" y="1580225"/>
            <a:ext cx="8563700" cy="5341275"/>
          </a:xfrm>
        </p:spPr>
        <p:txBody>
          <a:bodyPr/>
          <a:lstStyle/>
          <a:p>
            <a:pPr>
              <a:buFont typeface="Wingdings"/>
              <a:buChar char="ü"/>
              <a:defRPr/>
            </a:pPr>
            <a:r>
              <a:rPr lang="en-GB" dirty="0"/>
              <a:t>Sind </a:t>
            </a:r>
            <a:r>
              <a:rPr lang="en-GB" b="1" dirty="0" err="1">
                <a:solidFill>
                  <a:schemeClr val="accent5"/>
                </a:solidFill>
              </a:rPr>
              <a:t>geschlechtsspezifischer</a:t>
            </a:r>
            <a:r>
              <a:rPr lang="en-GB" b="1" dirty="0">
                <a:solidFill>
                  <a:schemeClr val="accent5"/>
                </a:solidFill>
              </a:rPr>
              <a:t> </a:t>
            </a:r>
            <a:r>
              <a:rPr lang="en-GB" b="1" dirty="0" err="1">
                <a:solidFill>
                  <a:schemeClr val="accent5"/>
                </a:solidFill>
              </a:rPr>
              <a:t>Gewalt</a:t>
            </a:r>
            <a:r>
              <a:rPr lang="en-GB" dirty="0"/>
              <a:t> in </a:t>
            </a:r>
            <a:r>
              <a:rPr lang="en-GB" dirty="0" err="1"/>
              <a:t>ihrem</a:t>
            </a:r>
            <a:r>
              <a:rPr lang="en-GB" dirty="0"/>
              <a:t> </a:t>
            </a:r>
            <a:r>
              <a:rPr lang="en-GB" dirty="0" err="1"/>
              <a:t>Herkunftsland</a:t>
            </a:r>
            <a:r>
              <a:rPr lang="en-GB" dirty="0"/>
              <a:t>, </a:t>
            </a:r>
            <a:r>
              <a:rPr lang="en-GB" dirty="0" err="1"/>
              <a:t>während</a:t>
            </a:r>
            <a:r>
              <a:rPr lang="en-GB" dirty="0"/>
              <a:t> der </a:t>
            </a:r>
            <a:r>
              <a:rPr lang="en-GB" dirty="0" err="1"/>
              <a:t>Reise</a:t>
            </a:r>
            <a:r>
              <a:rPr lang="en-GB" dirty="0"/>
              <a:t> </a:t>
            </a:r>
            <a:r>
              <a:rPr lang="en-GB" dirty="0" err="1"/>
              <a:t>nach</a:t>
            </a:r>
            <a:r>
              <a:rPr lang="en-GB" dirty="0"/>
              <a:t> Europa </a:t>
            </a:r>
            <a:r>
              <a:rPr lang="en-GB" dirty="0" err="1"/>
              <a:t>oder</a:t>
            </a:r>
            <a:r>
              <a:rPr lang="en-GB" dirty="0"/>
              <a:t> </a:t>
            </a:r>
            <a:r>
              <a:rPr lang="en-GB" dirty="0" err="1"/>
              <a:t>bei</a:t>
            </a:r>
            <a:r>
              <a:rPr lang="en-GB" dirty="0"/>
              <a:t> der </a:t>
            </a:r>
            <a:r>
              <a:rPr lang="en-GB" dirty="0" err="1"/>
              <a:t>Ankunft</a:t>
            </a:r>
            <a:r>
              <a:rPr lang="en-GB" dirty="0"/>
              <a:t> </a:t>
            </a:r>
            <a:r>
              <a:rPr lang="en-GB" dirty="0" err="1"/>
              <a:t>ausgesetzt</a:t>
            </a:r>
            <a:r>
              <a:rPr lang="en-GB" dirty="0"/>
              <a:t> </a:t>
            </a:r>
            <a:r>
              <a:rPr lang="en-GB" dirty="0" err="1"/>
              <a:t>sind</a:t>
            </a:r>
            <a:r>
              <a:rPr lang="en-GB" dirty="0"/>
              <a:t>
</a:t>
            </a:r>
            <a:r>
              <a:rPr lang="en-GB" b="1" dirty="0">
                <a:solidFill>
                  <a:srgbClr val="0066CC"/>
                </a:solidFill>
              </a:rPr>
              <a:t>Schutz &amp; </a:t>
            </a:r>
            <a:r>
              <a:rPr lang="en-GB" b="1" dirty="0" err="1">
                <a:solidFill>
                  <a:srgbClr val="0066CC"/>
                </a:solidFill>
              </a:rPr>
              <a:t>Aufnahme</a:t>
            </a:r>
            <a:r>
              <a:rPr lang="en-GB" b="1" dirty="0">
                <a:solidFill>
                  <a:srgbClr val="0066CC"/>
                </a:solidFill>
              </a:rPr>
              <a:t>: </a:t>
            </a:r>
            <a:r>
              <a:rPr lang="en-GB" dirty="0" err="1"/>
              <a:t>Opfer</a:t>
            </a:r>
            <a:r>
              <a:rPr lang="en-GB" dirty="0"/>
              <a:t> von </a:t>
            </a:r>
            <a:r>
              <a:rPr lang="en-GB" dirty="0" err="1"/>
              <a:t>Gewalt</a:t>
            </a:r>
            <a:r>
              <a:rPr lang="en-GB" dirty="0"/>
              <a:t> </a:t>
            </a:r>
            <a:r>
              <a:rPr lang="en-GB" dirty="0" err="1"/>
              <a:t>gegen</a:t>
            </a:r>
            <a:r>
              <a:rPr lang="en-GB" dirty="0"/>
              <a:t> Frauen, </a:t>
            </a:r>
            <a:r>
              <a:rPr lang="en-GB" dirty="0" err="1"/>
              <a:t>häusliche</a:t>
            </a:r>
            <a:r>
              <a:rPr lang="en-GB" dirty="0"/>
              <a:t> </a:t>
            </a:r>
            <a:r>
              <a:rPr lang="en-GB" dirty="0" err="1"/>
              <a:t>Gewalt</a:t>
            </a:r>
            <a:r>
              <a:rPr lang="en-GB" dirty="0"/>
              <a:t>, von </a:t>
            </a:r>
            <a:r>
              <a:rPr lang="en-GB" dirty="0" err="1"/>
              <a:t>Menschenhandel</a:t>
            </a:r>
            <a:r>
              <a:rPr lang="en-GB" dirty="0"/>
              <a:t> -  </a:t>
            </a:r>
            <a:r>
              <a:rPr lang="en-GB" dirty="0" err="1"/>
              <a:t>geschlechtersensible</a:t>
            </a:r>
            <a:r>
              <a:rPr lang="en-GB" dirty="0"/>
              <a:t> </a:t>
            </a:r>
            <a:r>
              <a:rPr lang="en-GB" dirty="0" err="1"/>
              <a:t>Asylverfahren</a:t>
            </a:r>
            <a:r>
              <a:rPr lang="en-GB" dirty="0"/>
              <a:t> und </a:t>
            </a:r>
            <a:r>
              <a:rPr lang="en-GB" dirty="0" err="1"/>
              <a:t>Aufnahmeeinrichtungen</a:t>
            </a:r>
            <a:endParaRPr dirty="0"/>
          </a:p>
          <a:p>
            <a:pPr marL="342900" indent="-342900">
              <a:buClr>
                <a:srgbClr val="0070C0"/>
              </a:buClr>
              <a:buFont typeface="Wingdings"/>
              <a:buChar char="ü"/>
              <a:defRPr/>
            </a:pPr>
            <a:r>
              <a:rPr lang="en-GB" b="1" dirty="0" err="1">
                <a:solidFill>
                  <a:srgbClr val="0066CC"/>
                </a:solidFill>
              </a:rPr>
              <a:t>Aufenthalt</a:t>
            </a:r>
            <a:r>
              <a:rPr lang="en-GB" b="1" dirty="0">
                <a:solidFill>
                  <a:srgbClr val="0066CC"/>
                </a:solidFill>
              </a:rPr>
              <a:t> und Integration</a:t>
            </a:r>
            <a:r>
              <a:rPr lang="en-GB" dirty="0">
                <a:solidFill>
                  <a:srgbClr val="0066CC"/>
                </a:solidFill>
                <a:ea typeface="Arial"/>
                <a:cs typeface="Arial"/>
              </a:rPr>
              <a:t>: </a:t>
            </a:r>
            <a:r>
              <a:rPr lang="en-GB" dirty="0" err="1"/>
              <a:t>Zugang</a:t>
            </a:r>
            <a:r>
              <a:rPr lang="en-GB" dirty="0"/>
              <a:t> </a:t>
            </a:r>
            <a:r>
              <a:rPr lang="en-GB" dirty="0" err="1"/>
              <a:t>zu</a:t>
            </a:r>
            <a:r>
              <a:rPr lang="en-GB" dirty="0"/>
              <a:t> </a:t>
            </a:r>
            <a:r>
              <a:rPr lang="en-GB" dirty="0" err="1"/>
              <a:t>sozialen</a:t>
            </a:r>
            <a:r>
              <a:rPr lang="en-GB" dirty="0"/>
              <a:t> </a:t>
            </a:r>
            <a:r>
              <a:rPr lang="en-GB" dirty="0" err="1"/>
              <a:t>Diensten</a:t>
            </a:r>
            <a:r>
              <a:rPr lang="en-GB" dirty="0"/>
              <a:t>; </a:t>
            </a:r>
            <a:r>
              <a:rPr lang="en-GB" dirty="0" err="1"/>
              <a:t>soziale</a:t>
            </a:r>
            <a:r>
              <a:rPr lang="en-GB" dirty="0"/>
              <a:t> und </a:t>
            </a:r>
            <a:r>
              <a:rPr lang="en-GB" dirty="0" err="1"/>
              <a:t>politische</a:t>
            </a:r>
            <a:r>
              <a:rPr lang="en-GB" dirty="0"/>
              <a:t> </a:t>
            </a:r>
            <a:r>
              <a:rPr lang="en-GB" dirty="0" err="1"/>
              <a:t>Teilhabe</a:t>
            </a:r>
            <a:r>
              <a:rPr lang="en-GB" dirty="0"/>
              <a:t>; </a:t>
            </a:r>
            <a:r>
              <a:rPr lang="en-GB" dirty="0" err="1"/>
              <a:t>Beschäftigung</a:t>
            </a:r>
            <a:r>
              <a:rPr lang="en-GB" dirty="0"/>
              <a:t>; </a:t>
            </a:r>
            <a:r>
              <a:rPr lang="en-GB" dirty="0" err="1"/>
              <a:t>Aus</a:t>
            </a:r>
            <a:r>
              <a:rPr lang="en-GB" dirty="0"/>
              <a:t>- und </a:t>
            </a:r>
            <a:r>
              <a:rPr lang="en-GB" dirty="0" err="1"/>
              <a:t>Weiterbildung</a:t>
            </a:r>
            <a:r>
              <a:rPr lang="en-GB" dirty="0"/>
              <a:t>; </a:t>
            </a:r>
            <a:r>
              <a:rPr lang="en-GB" dirty="0" err="1"/>
              <a:t>Integrationspolitiken</a:t>
            </a:r>
            <a:r>
              <a:rPr lang="en-GB" dirty="0"/>
              <a:t>; </a:t>
            </a:r>
            <a:r>
              <a:rPr lang="en-GB" dirty="0" err="1"/>
              <a:t>Familienzusammenführung</a:t>
            </a:r>
            <a:endParaRPr dirty="0"/>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647700" y="1268413"/>
            <a:ext cx="7740650" cy="5761037"/>
          </a:xfrm>
        </p:spPr>
        <p:txBody>
          <a:bodyPr/>
          <a:lstStyle/>
          <a:p>
            <a:pPr marL="0" indent="0" algn="ctr">
              <a:buFontTx/>
              <a:buNone/>
              <a:defRPr/>
            </a:pPr>
            <a:r>
              <a:rPr lang="en-US" sz="3600" b="1" dirty="0">
                <a:solidFill>
                  <a:schemeClr val="accent5">
                    <a:lumMod val="75000"/>
                  </a:schemeClr>
                </a:solidFill>
              </a:rPr>
              <a:t>Wie </a:t>
            </a:r>
            <a:r>
              <a:rPr lang="en-US" sz="3600" b="1" dirty="0" err="1">
                <a:solidFill>
                  <a:schemeClr val="accent5">
                    <a:lumMod val="75000"/>
                  </a:schemeClr>
                </a:solidFill>
              </a:rPr>
              <a:t>hoch</a:t>
            </a:r>
            <a:r>
              <a:rPr lang="en-US" sz="3600" b="1" dirty="0">
                <a:solidFill>
                  <a:schemeClr val="accent5">
                    <a:lumMod val="75000"/>
                  </a:schemeClr>
                </a:solidFill>
              </a:rPr>
              <a:t> </a:t>
            </a:r>
            <a:r>
              <a:rPr lang="en-US" sz="3600" b="1" dirty="0" err="1">
                <a:solidFill>
                  <a:schemeClr val="accent5">
                    <a:lumMod val="75000"/>
                  </a:schemeClr>
                </a:solidFill>
              </a:rPr>
              <a:t>ist</a:t>
            </a:r>
            <a:r>
              <a:rPr lang="en-US" sz="3600" b="1" dirty="0">
                <a:solidFill>
                  <a:schemeClr val="accent5">
                    <a:lumMod val="75000"/>
                  </a:schemeClr>
                </a:solidFill>
              </a:rPr>
              <a:t> das </a:t>
            </a:r>
            <a:r>
              <a:rPr lang="en-US" sz="3600" b="1" dirty="0" err="1">
                <a:solidFill>
                  <a:schemeClr val="accent5">
                    <a:lumMod val="75000"/>
                  </a:schemeClr>
                </a:solidFill>
              </a:rPr>
              <a:t>geschlechtsspezifische</a:t>
            </a:r>
            <a:r>
              <a:rPr lang="en-US" sz="3600" b="1" dirty="0">
                <a:solidFill>
                  <a:schemeClr val="accent5">
                    <a:lumMod val="75000"/>
                  </a:schemeClr>
                </a:solidFill>
              </a:rPr>
              <a:t> </a:t>
            </a:r>
            <a:r>
              <a:rPr lang="en-US" sz="3600" b="1" dirty="0" err="1">
                <a:solidFill>
                  <a:schemeClr val="accent5">
                    <a:lumMod val="75000"/>
                  </a:schemeClr>
                </a:solidFill>
              </a:rPr>
              <a:t>Lohngefälle</a:t>
            </a:r>
            <a:r>
              <a:rPr lang="en-US" sz="3600" b="1" dirty="0">
                <a:solidFill>
                  <a:schemeClr val="accent5">
                    <a:lumMod val="75000"/>
                  </a:schemeClr>
                </a:solidFill>
              </a:rPr>
              <a:t> in Europa (EU)?</a:t>
            </a:r>
            <a:r>
              <a:rPr lang="en-US" sz="3600" b="1" dirty="0">
                <a:solidFill>
                  <a:srgbClr val="0066CC"/>
                </a:solidFill>
              </a:rPr>
              <a:t>
</a:t>
            </a:r>
            <a:endParaRPr lang="en-US" sz="3600" dirty="0"/>
          </a:p>
          <a:p>
            <a:pPr marL="457200" lvl="1" indent="0">
              <a:buFontTx/>
              <a:buNone/>
              <a:defRPr/>
            </a:pPr>
            <a:r>
              <a:rPr lang="en-US" sz="3600" b="1" dirty="0">
                <a:solidFill>
                  <a:srgbClr val="C00000"/>
                </a:solidFill>
              </a:rPr>
              <a:t>9%</a:t>
            </a:r>
            <a:endParaRPr dirty="0"/>
          </a:p>
          <a:p>
            <a:pPr marL="457200" lvl="1" indent="0">
              <a:buFontTx/>
              <a:buNone/>
              <a:defRPr/>
            </a:pPr>
            <a:r>
              <a:rPr lang="en-US" sz="3600" b="1" dirty="0">
                <a:solidFill>
                  <a:srgbClr val="0D347D"/>
                </a:solidFill>
              </a:rPr>
              <a:t>16%</a:t>
            </a:r>
            <a:endParaRPr dirty="0"/>
          </a:p>
          <a:p>
            <a:pPr marL="457200" lvl="1" indent="0">
              <a:buFontTx/>
              <a:buNone/>
              <a:defRPr/>
            </a:pPr>
            <a:r>
              <a:rPr lang="en-US" sz="3600" b="1" dirty="0">
                <a:solidFill>
                  <a:schemeClr val="accent6">
                    <a:lumMod val="75000"/>
                  </a:schemeClr>
                </a:solidFill>
              </a:rPr>
              <a:t>44%</a:t>
            </a:r>
            <a:endParaRPr dirty="0"/>
          </a:p>
        </p:txBody>
      </p:sp>
      <p:sp>
        <p:nvSpPr>
          <p:cNvPr id="4" name="Oval 3"/>
          <p:cNvSpPr/>
          <p:nvPr/>
        </p:nvSpPr>
        <p:spPr bwMode="auto">
          <a:xfrm>
            <a:off x="720724" y="3497263"/>
            <a:ext cx="1835150" cy="574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p:blipFill>
        <p:spPr bwMode="auto">
          <a:xfrm>
            <a:off x="6096000" y="5229225"/>
            <a:ext cx="3048000" cy="162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681831" y="978647"/>
            <a:ext cx="7780337" cy="5888037"/>
          </a:xfrm>
        </p:spPr>
        <p:txBody>
          <a:bodyPr/>
          <a:lstStyle/>
          <a:p>
            <a:pPr marL="0" indent="0" algn="ctr">
              <a:buFontTx/>
              <a:buNone/>
              <a:defRPr/>
            </a:pPr>
            <a:r>
              <a:rPr lang="en-US" sz="3600" b="1" dirty="0">
                <a:solidFill>
                  <a:schemeClr val="accent5">
                    <a:lumMod val="75000"/>
                  </a:schemeClr>
                </a:solidFill>
              </a:rPr>
              <a:t>Wie </a:t>
            </a:r>
            <a:r>
              <a:rPr lang="en-US" sz="3600" b="1" dirty="0" err="1">
                <a:solidFill>
                  <a:schemeClr val="accent5">
                    <a:lumMod val="75000"/>
                  </a:schemeClr>
                </a:solidFill>
              </a:rPr>
              <a:t>viel</a:t>
            </a:r>
            <a:r>
              <a:rPr lang="en-US" sz="3600" b="1" dirty="0">
                <a:solidFill>
                  <a:schemeClr val="accent5">
                    <a:lumMod val="75000"/>
                  </a:schemeClr>
                </a:solidFill>
              </a:rPr>
              <a:t> Zeit </a:t>
            </a:r>
            <a:r>
              <a:rPr lang="en-US" sz="3600" b="1" dirty="0" err="1">
                <a:solidFill>
                  <a:schemeClr val="accent5">
                    <a:lumMod val="75000"/>
                  </a:schemeClr>
                </a:solidFill>
              </a:rPr>
              <a:t>verbringen</a:t>
            </a:r>
            <a:r>
              <a:rPr lang="en-US" sz="3600" b="1" dirty="0">
                <a:solidFill>
                  <a:schemeClr val="accent5">
                    <a:lumMod val="75000"/>
                  </a:schemeClr>
                </a:solidFill>
              </a:rPr>
              <a:t> Frauen </a:t>
            </a:r>
            <a:r>
              <a:rPr lang="en-US" sz="3600" b="1" dirty="0" err="1">
                <a:solidFill>
                  <a:schemeClr val="accent5">
                    <a:lumMod val="75000"/>
                  </a:schemeClr>
                </a:solidFill>
              </a:rPr>
              <a:t>im</a:t>
            </a:r>
            <a:r>
              <a:rPr lang="en-US" sz="3600" b="1" dirty="0">
                <a:solidFill>
                  <a:schemeClr val="accent5">
                    <a:lumMod val="75000"/>
                  </a:schemeClr>
                </a:solidFill>
              </a:rPr>
              <a:t> </a:t>
            </a:r>
            <a:r>
              <a:rPr lang="en-US" sz="3600" b="1" dirty="0" err="1">
                <a:solidFill>
                  <a:schemeClr val="accent5">
                    <a:lumMod val="75000"/>
                  </a:schemeClr>
                </a:solidFill>
              </a:rPr>
              <a:t>Vergleich</a:t>
            </a:r>
            <a:r>
              <a:rPr lang="en-US" sz="3600" b="1" dirty="0">
                <a:solidFill>
                  <a:schemeClr val="accent5">
                    <a:lumMod val="75000"/>
                  </a:schemeClr>
                </a:solidFill>
              </a:rPr>
              <a:t> </a:t>
            </a:r>
            <a:r>
              <a:rPr lang="en-US" sz="3600" b="1" dirty="0" err="1">
                <a:solidFill>
                  <a:schemeClr val="accent5">
                    <a:lumMod val="75000"/>
                  </a:schemeClr>
                </a:solidFill>
              </a:rPr>
              <a:t>zu</a:t>
            </a:r>
            <a:r>
              <a:rPr lang="en-US" sz="3600" b="1" dirty="0">
                <a:solidFill>
                  <a:schemeClr val="accent5">
                    <a:lumMod val="75000"/>
                  </a:schemeClr>
                </a:solidFill>
              </a:rPr>
              <a:t> </a:t>
            </a:r>
            <a:r>
              <a:rPr lang="en-US" sz="3600" b="1" dirty="0" err="1">
                <a:solidFill>
                  <a:schemeClr val="accent5">
                    <a:lumMod val="75000"/>
                  </a:schemeClr>
                </a:solidFill>
              </a:rPr>
              <a:t>Männern</a:t>
            </a:r>
            <a:r>
              <a:rPr lang="en-US" sz="3600" b="1" dirty="0">
                <a:solidFill>
                  <a:schemeClr val="accent5">
                    <a:lumMod val="75000"/>
                  </a:schemeClr>
                </a:solidFill>
              </a:rPr>
              <a:t> in der </a:t>
            </a:r>
            <a:r>
              <a:rPr lang="en-US" sz="3600" b="1" dirty="0" err="1">
                <a:solidFill>
                  <a:schemeClr val="accent5">
                    <a:lumMod val="75000"/>
                  </a:schemeClr>
                </a:solidFill>
              </a:rPr>
              <a:t>Haushalts</a:t>
            </a:r>
            <a:r>
              <a:rPr lang="en-US" sz="3600" b="1" dirty="0">
                <a:solidFill>
                  <a:schemeClr val="accent5">
                    <a:lumMod val="75000"/>
                  </a:schemeClr>
                </a:solidFill>
              </a:rPr>
              <a:t>- und </a:t>
            </a:r>
            <a:r>
              <a:rPr lang="en-US" sz="3600" b="1" dirty="0" err="1">
                <a:solidFill>
                  <a:schemeClr val="accent5">
                    <a:lumMod val="75000"/>
                  </a:schemeClr>
                </a:solidFill>
              </a:rPr>
              <a:t>Pflegearbeit</a:t>
            </a:r>
            <a:r>
              <a:rPr lang="en-US" sz="3600" b="1" dirty="0">
                <a:solidFill>
                  <a:schemeClr val="accent5">
                    <a:lumMod val="75000"/>
                  </a:schemeClr>
                </a:solidFill>
              </a:rPr>
              <a:t> der Welt?</a:t>
            </a:r>
            <a:r>
              <a:rPr lang="en-US" sz="3600" b="1" dirty="0">
                <a:solidFill>
                  <a:srgbClr val="0066CC"/>
                </a:solidFill>
              </a:rPr>
              <a:t>
</a:t>
            </a:r>
            <a:endParaRPr lang="en-US" sz="1800" b="1" dirty="0"/>
          </a:p>
          <a:p>
            <a:pPr marL="0" indent="0">
              <a:buFontTx/>
              <a:buNone/>
              <a:defRPr/>
            </a:pPr>
            <a:r>
              <a:rPr lang="de-AT" sz="3600" b="1" dirty="0">
                <a:solidFill>
                  <a:srgbClr val="C00000"/>
                </a:solidFill>
              </a:rPr>
              <a:t>Gleichviel</a:t>
            </a:r>
            <a:endParaRPr dirty="0"/>
          </a:p>
          <a:p>
            <a:pPr marL="0" indent="0">
              <a:buFontTx/>
              <a:buNone/>
              <a:defRPr/>
            </a:pPr>
            <a:r>
              <a:rPr lang="en-US" sz="3600" b="1" dirty="0">
                <a:solidFill>
                  <a:srgbClr val="0D347D"/>
                </a:solidFill>
              </a:rPr>
              <a:t>2,5 mal </a:t>
            </a:r>
            <a:r>
              <a:rPr lang="en-US" sz="3600" b="1" dirty="0" err="1">
                <a:solidFill>
                  <a:srgbClr val="0D347D"/>
                </a:solidFill>
              </a:rPr>
              <a:t>mehr</a:t>
            </a:r>
            <a:r>
              <a:rPr lang="en-US" sz="3600" b="1" dirty="0">
                <a:solidFill>
                  <a:srgbClr val="0D347D"/>
                </a:solidFill>
              </a:rPr>
              <a:t>
</a:t>
            </a:r>
            <a:r>
              <a:rPr lang="en-US" sz="3600" b="1" dirty="0">
                <a:solidFill>
                  <a:schemeClr val="accent6">
                    <a:lumMod val="75000"/>
                  </a:schemeClr>
                </a:solidFill>
              </a:rPr>
              <a:t>4 mal </a:t>
            </a:r>
            <a:r>
              <a:rPr lang="en-US" sz="3600" b="1" dirty="0" err="1">
                <a:solidFill>
                  <a:schemeClr val="accent6">
                    <a:lumMod val="75000"/>
                  </a:schemeClr>
                </a:solidFill>
              </a:rPr>
              <a:t>mehr</a:t>
            </a:r>
            <a:endParaRPr dirty="0"/>
          </a:p>
          <a:p>
            <a:pPr marL="0" indent="0">
              <a:buFontTx/>
              <a:buNone/>
              <a:defRPr/>
            </a:pPr>
            <a:endParaRPr lang="en-US" sz="2600" dirty="0"/>
          </a:p>
        </p:txBody>
      </p:sp>
      <p:sp>
        <p:nvSpPr>
          <p:cNvPr id="4" name="Oval 3"/>
          <p:cNvSpPr/>
          <p:nvPr/>
        </p:nvSpPr>
        <p:spPr bwMode="auto">
          <a:xfrm flipV="1">
            <a:off x="493713" y="3708400"/>
            <a:ext cx="3363911" cy="750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654050" y="1314450"/>
            <a:ext cx="7734300" cy="5715000"/>
          </a:xfrm>
        </p:spPr>
        <p:txBody>
          <a:bodyPr/>
          <a:lstStyle/>
          <a:p>
            <a:pPr marL="0" indent="0" algn="ctr">
              <a:buNone/>
              <a:defRPr/>
            </a:pPr>
            <a:r>
              <a:rPr lang="en-US" sz="3600" b="1" dirty="0">
                <a:solidFill>
                  <a:schemeClr val="accent5">
                    <a:lumMod val="75000"/>
                  </a:schemeClr>
                </a:solidFill>
              </a:rPr>
              <a:t>Wie </a:t>
            </a:r>
            <a:r>
              <a:rPr lang="en-US" sz="3600" b="1" dirty="0" err="1">
                <a:solidFill>
                  <a:schemeClr val="accent5">
                    <a:lumMod val="75000"/>
                  </a:schemeClr>
                </a:solidFill>
              </a:rPr>
              <a:t>viele</a:t>
            </a:r>
            <a:r>
              <a:rPr lang="en-US" sz="3600" b="1" dirty="0">
                <a:solidFill>
                  <a:schemeClr val="accent5">
                    <a:lumMod val="75000"/>
                  </a:schemeClr>
                </a:solidFill>
              </a:rPr>
              <a:t> Frauen in der EU </a:t>
            </a:r>
            <a:r>
              <a:rPr lang="en-US" sz="3600" b="1" dirty="0" err="1">
                <a:solidFill>
                  <a:schemeClr val="accent5">
                    <a:lumMod val="75000"/>
                  </a:schemeClr>
                </a:solidFill>
              </a:rPr>
              <a:t>haben</a:t>
            </a:r>
            <a:r>
              <a:rPr lang="en-US" sz="3600" b="1" dirty="0">
                <a:solidFill>
                  <a:schemeClr val="accent5">
                    <a:lumMod val="75000"/>
                  </a:schemeClr>
                </a:solidFill>
              </a:rPr>
              <a:t> </a:t>
            </a:r>
            <a:r>
              <a:rPr lang="en-US" sz="3600" b="1" dirty="0" err="1">
                <a:solidFill>
                  <a:schemeClr val="accent5">
                    <a:lumMod val="75000"/>
                  </a:schemeClr>
                </a:solidFill>
              </a:rPr>
              <a:t>seit</a:t>
            </a:r>
            <a:r>
              <a:rPr lang="en-US" sz="3600" b="1" dirty="0">
                <a:solidFill>
                  <a:schemeClr val="accent5">
                    <a:lumMod val="75000"/>
                  </a:schemeClr>
                </a:solidFill>
              </a:rPr>
              <a:t> </a:t>
            </a:r>
            <a:r>
              <a:rPr lang="en-US" sz="3600" b="1" dirty="0" err="1">
                <a:solidFill>
                  <a:schemeClr val="accent5">
                    <a:lumMod val="75000"/>
                  </a:schemeClr>
                </a:solidFill>
              </a:rPr>
              <a:t>ihrem</a:t>
            </a:r>
            <a:r>
              <a:rPr lang="en-US" sz="3600" b="1" dirty="0">
                <a:solidFill>
                  <a:schemeClr val="accent5">
                    <a:lumMod val="75000"/>
                  </a:schemeClr>
                </a:solidFill>
              </a:rPr>
              <a:t> 15. </a:t>
            </a:r>
            <a:r>
              <a:rPr lang="en-US" sz="3600" b="1" dirty="0" err="1">
                <a:solidFill>
                  <a:schemeClr val="accent5">
                    <a:lumMod val="75000"/>
                  </a:schemeClr>
                </a:solidFill>
              </a:rPr>
              <a:t>Lebensjahr</a:t>
            </a:r>
            <a:r>
              <a:rPr lang="en-US" sz="3600" b="1" dirty="0">
                <a:solidFill>
                  <a:schemeClr val="accent5">
                    <a:lumMod val="75000"/>
                  </a:schemeClr>
                </a:solidFill>
              </a:rPr>
              <a:t> </a:t>
            </a:r>
            <a:r>
              <a:rPr lang="en-US" sz="3600" b="1" dirty="0" err="1">
                <a:solidFill>
                  <a:schemeClr val="accent5">
                    <a:lumMod val="75000"/>
                  </a:schemeClr>
                </a:solidFill>
              </a:rPr>
              <a:t>sexuelle</a:t>
            </a:r>
            <a:r>
              <a:rPr lang="en-US" sz="3600" b="1" dirty="0">
                <a:solidFill>
                  <a:schemeClr val="accent5">
                    <a:lumMod val="75000"/>
                  </a:schemeClr>
                </a:solidFill>
              </a:rPr>
              <a:t> </a:t>
            </a:r>
            <a:r>
              <a:rPr lang="en-US" sz="3600" b="1" dirty="0" err="1">
                <a:solidFill>
                  <a:schemeClr val="accent5">
                    <a:lumMod val="75000"/>
                  </a:schemeClr>
                </a:solidFill>
              </a:rPr>
              <a:t>Belästigung</a:t>
            </a:r>
            <a:r>
              <a:rPr lang="en-US" sz="3600" b="1" dirty="0">
                <a:solidFill>
                  <a:schemeClr val="accent5">
                    <a:lumMod val="75000"/>
                  </a:schemeClr>
                </a:solidFill>
              </a:rPr>
              <a:t> </a:t>
            </a:r>
            <a:r>
              <a:rPr lang="en-US" sz="3600" b="1" dirty="0" err="1">
                <a:solidFill>
                  <a:schemeClr val="accent5">
                    <a:lumMod val="75000"/>
                  </a:schemeClr>
                </a:solidFill>
              </a:rPr>
              <a:t>erlebt</a:t>
            </a:r>
            <a:r>
              <a:rPr lang="en-US" sz="3600" b="1" dirty="0">
                <a:solidFill>
                  <a:schemeClr val="accent5">
                    <a:lumMod val="75000"/>
                  </a:schemeClr>
                </a:solidFill>
              </a:rPr>
              <a:t>?</a:t>
            </a:r>
            <a:r>
              <a:rPr lang="en-US" sz="3600" b="1" dirty="0">
                <a:solidFill>
                  <a:srgbClr val="0066CC"/>
                </a:solidFill>
              </a:rPr>
              <a:t>
</a:t>
            </a:r>
            <a:endParaRPr lang="en-GB" sz="3600" dirty="0"/>
          </a:p>
          <a:p>
            <a:pPr marL="1371600" lvl="3" indent="0">
              <a:buFontTx/>
              <a:buNone/>
              <a:defRPr/>
            </a:pPr>
            <a:endParaRPr lang="en-US" sz="3600" b="1" dirty="0">
              <a:solidFill>
                <a:srgbClr val="C00000"/>
              </a:solidFill>
            </a:endParaRPr>
          </a:p>
          <a:p>
            <a:pPr marL="1371600" lvl="3" indent="0">
              <a:buFontTx/>
              <a:buNone/>
              <a:defRPr/>
            </a:pPr>
            <a:r>
              <a:rPr lang="en-US" sz="3600" b="1" dirty="0">
                <a:solidFill>
                  <a:srgbClr val="C00000"/>
                </a:solidFill>
              </a:rPr>
              <a:t>1/5</a:t>
            </a:r>
            <a:endParaRPr dirty="0"/>
          </a:p>
          <a:p>
            <a:pPr marL="1371600" lvl="3" indent="0">
              <a:buFontTx/>
              <a:buNone/>
              <a:defRPr/>
            </a:pPr>
            <a:r>
              <a:rPr lang="en-US" sz="3600" b="1" dirty="0">
                <a:solidFill>
                  <a:srgbClr val="0D347D"/>
                </a:solidFill>
              </a:rPr>
              <a:t>1/3</a:t>
            </a:r>
            <a:endParaRPr dirty="0"/>
          </a:p>
          <a:p>
            <a:pPr marL="1371600" lvl="3" indent="0">
              <a:buFontTx/>
              <a:buNone/>
              <a:defRPr/>
            </a:pPr>
            <a:r>
              <a:rPr lang="en-US" sz="3600" b="1" dirty="0">
                <a:solidFill>
                  <a:schemeClr val="accent6">
                    <a:lumMod val="75000"/>
                  </a:schemeClr>
                </a:solidFill>
              </a:rPr>
              <a:t>1/2</a:t>
            </a:r>
            <a:endParaRPr dirty="0"/>
          </a:p>
          <a:p>
            <a:pPr marL="0" indent="0">
              <a:buFont typeface="Arial"/>
              <a:buNone/>
              <a:defRPr/>
            </a:pPr>
            <a:endParaRPr lang="en-US" sz="2600" dirty="0"/>
          </a:p>
        </p:txBody>
      </p:sp>
      <p:sp>
        <p:nvSpPr>
          <p:cNvPr id="4" name="Oval 3"/>
          <p:cNvSpPr/>
          <p:nvPr/>
        </p:nvSpPr>
        <p:spPr bwMode="auto">
          <a:xfrm>
            <a:off x="1631950" y="5114925"/>
            <a:ext cx="1541463" cy="5254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506" name="Content Placeholder 1"/>
          <p:cNvPicPr>
            <a:picLocks noGrp="1" noChangeAspect="1"/>
          </p:cNvPicPr>
          <p:nvPr>
            <p:ph idx="1"/>
          </p:nvPr>
        </p:nvPicPr>
        <p:blipFill>
          <a:blip r:embed="rId3"/>
          <a:stretch/>
        </p:blipFill>
        <p:spPr bwMode="auto">
          <a:xfrm>
            <a:off x="700088" y="1003300"/>
            <a:ext cx="7096125" cy="5802313"/>
          </a:xfrm>
          <a:prstGeom prst="rect">
            <a:avLst/>
          </a:prstGeom>
        </p:spPr>
      </p:pic>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4">
            <a:alphaModFix/>
          </a:blip>
          <a:stretch/>
        </p:blipFill>
        <p:spPr bwMode="auto">
          <a:xfrm>
            <a:off x="6096000" y="5229225"/>
            <a:ext cx="3048000" cy="1628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42" name="Picture 2"/>
          <p:cNvPicPr>
            <a:picLocks noGrp="1" noChangeAspect="1" noChangeArrowheads="1"/>
          </p:cNvPicPr>
          <p:nvPr>
            <p:ph idx="1"/>
          </p:nvPr>
        </p:nvPicPr>
        <p:blipFill>
          <a:blip r:embed="rId3"/>
          <a:stretch/>
        </p:blipFill>
        <p:spPr bwMode="auto">
          <a:xfrm>
            <a:off x="541338" y="392113"/>
            <a:ext cx="8202612" cy="5616575"/>
          </a:xfrm>
          <a:prstGeom prst="rect">
            <a:avLst/>
          </a:prstGeom>
        </p:spPr>
      </p:pic>
      <p:cxnSp>
        <p:nvCxnSpPr>
          <p:cNvPr id="2"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4">
            <a:alphaModFix/>
          </a:blip>
          <a:stretch/>
        </p:blipFill>
        <p:spPr bwMode="auto">
          <a:xfrm>
            <a:off x="6096000" y="5229225"/>
            <a:ext cx="3048000" cy="1628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27088" y="379186"/>
            <a:ext cx="7632700" cy="647700"/>
          </a:xfrm>
        </p:spPr>
        <p:txBody>
          <a:bodyPr/>
          <a:lstStyle/>
          <a:p>
            <a:pPr algn="ctr">
              <a:defRPr/>
            </a:pPr>
            <a:r>
              <a:rPr lang="en-GB" sz="3200" b="1" dirty="0" err="1">
                <a:solidFill>
                  <a:schemeClr val="accent5">
                    <a:lumMod val="75000"/>
                  </a:schemeClr>
                </a:solidFill>
                <a:latin typeface="+mn-lt"/>
              </a:rPr>
              <a:t>Geschlechtergerechtigkeit</a:t>
            </a:r>
            <a:r>
              <a:rPr lang="en-GB" sz="3200" b="1" dirty="0">
                <a:solidFill>
                  <a:schemeClr val="accent5"/>
                </a:solidFill>
                <a:latin typeface="+mn-lt"/>
              </a:rPr>
              <a:t>
</a:t>
            </a:r>
            <a:endParaRPr dirty="0">
              <a:solidFill>
                <a:schemeClr val="accent5"/>
              </a:solidFill>
              <a:latin typeface="+mn-lt"/>
            </a:endParaRPr>
          </a:p>
        </p:txBody>
      </p:sp>
      <p:sp>
        <p:nvSpPr>
          <p:cNvPr id="3" name="Content Placeholder 2"/>
          <p:cNvSpPr>
            <a:spLocks noGrp="1"/>
          </p:cNvSpPr>
          <p:nvPr>
            <p:ph idx="1"/>
          </p:nvPr>
        </p:nvSpPr>
        <p:spPr bwMode="auto">
          <a:xfrm>
            <a:off x="395541" y="625475"/>
            <a:ext cx="7921371" cy="5184775"/>
          </a:xfrm>
        </p:spPr>
        <p:txBody>
          <a:bodyPr/>
          <a:lstStyle/>
          <a:p>
            <a:pPr marL="0" indent="0">
              <a:buFontTx/>
              <a:buNone/>
              <a:defRPr/>
            </a:pPr>
            <a:endParaRPr lang="fr-FR" sz="1000" dirty="0"/>
          </a:p>
          <a:p>
            <a:pPr marL="0" indent="0">
              <a:buFontTx/>
              <a:buNone/>
              <a:defRPr/>
            </a:pPr>
            <a:r>
              <a:rPr lang="fr-FR" sz="2400" dirty="0" err="1"/>
              <a:t>Was</a:t>
            </a:r>
            <a:r>
              <a:rPr lang="fr-FR" sz="2400" dirty="0"/>
              <a:t> </a:t>
            </a:r>
            <a:r>
              <a:rPr lang="fr-FR" sz="2400" dirty="0" err="1"/>
              <a:t>sind</a:t>
            </a:r>
            <a:r>
              <a:rPr lang="fr-FR" sz="2400" dirty="0"/>
              <a:t> </a:t>
            </a:r>
            <a:r>
              <a:rPr lang="fr-FR" sz="2400" b="1" dirty="0" err="1">
                <a:solidFill>
                  <a:schemeClr val="accent5"/>
                </a:solidFill>
              </a:rPr>
              <a:t>geschlechtsspezifische</a:t>
            </a:r>
            <a:r>
              <a:rPr lang="fr-FR" sz="2400" b="1" dirty="0">
                <a:solidFill>
                  <a:schemeClr val="accent5"/>
                </a:solidFill>
              </a:rPr>
              <a:t> </a:t>
            </a:r>
            <a:r>
              <a:rPr lang="fr-FR" sz="2400" b="1" dirty="0" err="1">
                <a:solidFill>
                  <a:schemeClr val="accent5"/>
                </a:solidFill>
              </a:rPr>
              <a:t>Ungleichheit</a:t>
            </a:r>
            <a:r>
              <a:rPr lang="fr-FR" sz="2400" b="1" dirty="0">
                <a:solidFill>
                  <a:schemeClr val="accent5"/>
                </a:solidFill>
              </a:rPr>
              <a:t>?</a:t>
            </a:r>
          </a:p>
          <a:p>
            <a:pPr marL="0" indent="0">
              <a:buFontTx/>
              <a:buNone/>
              <a:defRPr/>
            </a:pPr>
            <a:r>
              <a:rPr lang="fr-FR" sz="2400" dirty="0"/>
              <a:t>
</a:t>
            </a:r>
            <a:r>
              <a:rPr lang="en-GB" sz="2400" dirty="0" err="1"/>
              <a:t>Wir</a:t>
            </a:r>
            <a:r>
              <a:rPr lang="en-GB" sz="2400" dirty="0"/>
              <a:t> </a:t>
            </a:r>
            <a:r>
              <a:rPr lang="en-GB" sz="2400" dirty="0" err="1"/>
              <a:t>haben</a:t>
            </a:r>
            <a:r>
              <a:rPr lang="en-GB" sz="2400" dirty="0"/>
              <a:t> die </a:t>
            </a:r>
            <a:r>
              <a:rPr lang="en-GB" sz="2400" b="1" dirty="0" err="1">
                <a:solidFill>
                  <a:schemeClr val="accent5"/>
                </a:solidFill>
              </a:rPr>
              <a:t>Gleichstellung</a:t>
            </a:r>
            <a:r>
              <a:rPr lang="en-GB" sz="2400" b="1" dirty="0">
                <a:solidFill>
                  <a:schemeClr val="accent5"/>
                </a:solidFill>
              </a:rPr>
              <a:t> der </a:t>
            </a:r>
            <a:r>
              <a:rPr lang="en-GB" sz="2400" b="1" dirty="0" err="1">
                <a:solidFill>
                  <a:schemeClr val="accent5"/>
                </a:solidFill>
              </a:rPr>
              <a:t>Geschlechter</a:t>
            </a:r>
            <a:r>
              <a:rPr lang="en-GB" sz="2400" b="1" dirty="0">
                <a:solidFill>
                  <a:schemeClr val="accent5"/>
                </a:solidFill>
              </a:rPr>
              <a:t> </a:t>
            </a:r>
            <a:r>
              <a:rPr lang="en-GB" sz="2400" b="1" dirty="0" err="1">
                <a:solidFill>
                  <a:schemeClr val="accent5"/>
                </a:solidFill>
              </a:rPr>
              <a:t>nicht</a:t>
            </a:r>
            <a:r>
              <a:rPr lang="en-GB" sz="2400" b="1" dirty="0">
                <a:solidFill>
                  <a:schemeClr val="accent5"/>
                </a:solidFill>
              </a:rPr>
              <a:t> </a:t>
            </a:r>
            <a:r>
              <a:rPr lang="en-GB" sz="2400" b="1" dirty="0" err="1">
                <a:solidFill>
                  <a:schemeClr val="accent5"/>
                </a:solidFill>
              </a:rPr>
              <a:t>erreicht</a:t>
            </a:r>
            <a:r>
              <a:rPr lang="en-GB" sz="2400" dirty="0"/>
              <a:t>. Dies </a:t>
            </a:r>
            <a:r>
              <a:rPr lang="en-GB" sz="2400" dirty="0" err="1"/>
              <a:t>wird</a:t>
            </a:r>
            <a:r>
              <a:rPr lang="en-GB" sz="2400" dirty="0"/>
              <a:t> </a:t>
            </a:r>
            <a:r>
              <a:rPr lang="en-GB" sz="2400" dirty="0" err="1"/>
              <a:t>durch</a:t>
            </a:r>
            <a:r>
              <a:rPr lang="en-GB" sz="2400" dirty="0"/>
              <a:t> </a:t>
            </a:r>
            <a:r>
              <a:rPr lang="en-GB" sz="2400" dirty="0" err="1"/>
              <a:t>Forschung</a:t>
            </a:r>
            <a:r>
              <a:rPr lang="en-GB" sz="2400" dirty="0"/>
              <a:t> und </a:t>
            </a:r>
            <a:r>
              <a:rPr lang="en-GB" sz="2400" dirty="0" err="1"/>
              <a:t>Statistiken</a:t>
            </a:r>
            <a:r>
              <a:rPr lang="en-GB" sz="2400" dirty="0"/>
              <a:t> </a:t>
            </a:r>
            <a:r>
              <a:rPr lang="en-GB" sz="2400" dirty="0" err="1"/>
              <a:t>belegt</a:t>
            </a:r>
            <a:r>
              <a:rPr lang="en-GB" sz="2400" dirty="0"/>
              <a:t>. 
Gender </a:t>
            </a:r>
            <a:r>
              <a:rPr lang="en-GB" sz="2400" dirty="0" err="1"/>
              <a:t>ist</a:t>
            </a:r>
            <a:r>
              <a:rPr lang="en-GB" sz="2400" dirty="0"/>
              <a:t> </a:t>
            </a:r>
            <a:r>
              <a:rPr lang="en-GB" sz="2400" dirty="0" err="1"/>
              <a:t>ein</a:t>
            </a:r>
            <a:r>
              <a:rPr lang="en-GB" sz="2400" dirty="0"/>
              <a:t> </a:t>
            </a:r>
            <a:r>
              <a:rPr lang="en-GB" sz="2400" b="1" dirty="0" err="1">
                <a:solidFill>
                  <a:schemeClr val="accent5"/>
                </a:solidFill>
              </a:rPr>
              <a:t>Wissensgebiet</a:t>
            </a:r>
            <a:r>
              <a:rPr lang="en-GB" sz="2400" dirty="0"/>
              <a:t>. Es </a:t>
            </a:r>
            <a:r>
              <a:rPr lang="en-GB" sz="2400" dirty="0" err="1"/>
              <a:t>gibt</a:t>
            </a:r>
            <a:r>
              <a:rPr lang="en-GB" sz="2400" dirty="0"/>
              <a:t> </a:t>
            </a:r>
            <a:r>
              <a:rPr lang="en-GB" sz="2400" dirty="0" err="1"/>
              <a:t>auch</a:t>
            </a:r>
            <a:r>
              <a:rPr lang="en-GB" sz="2400" dirty="0"/>
              <a:t> </a:t>
            </a:r>
            <a:r>
              <a:rPr lang="en-GB" sz="2400" dirty="0" err="1"/>
              <a:t>ein</a:t>
            </a:r>
            <a:r>
              <a:rPr lang="en-GB" sz="2400" dirty="0"/>
              <a:t> </a:t>
            </a:r>
            <a:r>
              <a:rPr lang="en-GB" sz="2400" dirty="0" err="1"/>
              <a:t>Forschungsfeld</a:t>
            </a:r>
            <a:r>
              <a:rPr lang="en-GB" sz="2400" dirty="0"/>
              <a:t>: Gender Studies. 
Es </a:t>
            </a:r>
            <a:r>
              <a:rPr lang="en-GB" sz="2400" dirty="0" err="1"/>
              <a:t>ist</a:t>
            </a:r>
            <a:r>
              <a:rPr lang="en-GB" sz="2400" dirty="0"/>
              <a:t> </a:t>
            </a:r>
            <a:r>
              <a:rPr lang="en-GB" sz="2400" dirty="0" err="1"/>
              <a:t>wichtig</a:t>
            </a:r>
            <a:r>
              <a:rPr lang="en-GB" sz="2400" dirty="0"/>
              <a:t>, </a:t>
            </a:r>
            <a:r>
              <a:rPr lang="en-GB" sz="2400" dirty="0" err="1"/>
              <a:t>sowohl</a:t>
            </a:r>
            <a:r>
              <a:rPr lang="en-GB" sz="2400" dirty="0"/>
              <a:t> den </a:t>
            </a:r>
            <a:r>
              <a:rPr lang="en-GB" sz="2400" b="1" dirty="0" err="1">
                <a:solidFill>
                  <a:schemeClr val="accent5"/>
                </a:solidFill>
              </a:rPr>
              <a:t>öffentlichen</a:t>
            </a:r>
            <a:r>
              <a:rPr lang="en-GB" sz="2400" dirty="0"/>
              <a:t> </a:t>
            </a:r>
            <a:r>
              <a:rPr lang="en-GB" sz="2400" dirty="0" err="1"/>
              <a:t>als</a:t>
            </a:r>
            <a:r>
              <a:rPr lang="en-GB" sz="2400" dirty="0"/>
              <a:t> </a:t>
            </a:r>
            <a:r>
              <a:rPr lang="en-GB" sz="2400" dirty="0" err="1"/>
              <a:t>auch</a:t>
            </a:r>
            <a:r>
              <a:rPr lang="en-GB" sz="2400" dirty="0"/>
              <a:t> den </a:t>
            </a:r>
            <a:r>
              <a:rPr lang="en-GB" sz="2400" b="1" dirty="0" err="1">
                <a:solidFill>
                  <a:schemeClr val="accent5"/>
                </a:solidFill>
              </a:rPr>
              <a:t>privaten</a:t>
            </a:r>
            <a:r>
              <a:rPr lang="en-GB" sz="2400" b="1" dirty="0">
                <a:solidFill>
                  <a:schemeClr val="accent5"/>
                </a:solidFill>
              </a:rPr>
              <a:t> </a:t>
            </a:r>
            <a:r>
              <a:rPr lang="en-GB" sz="2400" b="1" dirty="0" err="1">
                <a:solidFill>
                  <a:schemeClr val="accent5"/>
                </a:solidFill>
              </a:rPr>
              <a:t>Bereich</a:t>
            </a:r>
            <a:r>
              <a:rPr lang="en-GB" sz="2400" b="1" dirty="0">
                <a:solidFill>
                  <a:schemeClr val="accent5"/>
                </a:solidFill>
              </a:rPr>
              <a:t> </a:t>
            </a:r>
            <a:r>
              <a:rPr lang="en-GB" sz="2400" dirty="0" err="1"/>
              <a:t>zu</a:t>
            </a:r>
            <a:r>
              <a:rPr lang="en-GB" sz="2400" dirty="0"/>
              <a:t> </a:t>
            </a:r>
            <a:r>
              <a:rPr lang="en-GB" sz="2400" dirty="0" err="1"/>
              <a:t>betrachten</a:t>
            </a:r>
            <a:r>
              <a:rPr lang="en-GB" sz="2400" dirty="0"/>
              <a:t>, </a:t>
            </a:r>
            <a:r>
              <a:rPr lang="en-GB" sz="2400" dirty="0" err="1"/>
              <a:t>einschließlich</a:t>
            </a:r>
            <a:r>
              <a:rPr lang="en-GB" sz="2400" dirty="0"/>
              <a:t> </a:t>
            </a:r>
            <a:r>
              <a:rPr lang="en-GB" sz="2400" dirty="0" err="1"/>
              <a:t>unbezahlter</a:t>
            </a:r>
            <a:r>
              <a:rPr lang="en-GB" sz="2400" dirty="0"/>
              <a:t> </a:t>
            </a:r>
            <a:r>
              <a:rPr lang="en-GB" sz="2400" dirty="0" err="1"/>
              <a:t>Pflegearbeit</a:t>
            </a:r>
            <a:endParaRPr dirty="0"/>
          </a:p>
          <a:p>
            <a:pPr>
              <a:buFont typeface="Wingdings"/>
              <a:buChar char="ü"/>
              <a:defRPr/>
            </a:pPr>
            <a:r>
              <a:rPr lang="en-GB" sz="2400" dirty="0" err="1"/>
              <a:t>Notwendigkeit</a:t>
            </a:r>
            <a:r>
              <a:rPr lang="en-GB" sz="2400" dirty="0"/>
              <a:t> </a:t>
            </a:r>
            <a:r>
              <a:rPr lang="en-GB" sz="2400" dirty="0" err="1"/>
              <a:t>einer</a:t>
            </a:r>
            <a:r>
              <a:rPr lang="en-GB" sz="2400" dirty="0"/>
              <a:t> </a:t>
            </a:r>
            <a:r>
              <a:rPr lang="en-GB" sz="2400" b="1" dirty="0" err="1">
                <a:solidFill>
                  <a:schemeClr val="accent5"/>
                </a:solidFill>
              </a:rPr>
              <a:t>intersektionalen</a:t>
            </a:r>
            <a:r>
              <a:rPr lang="en-GB" sz="2400" b="1" dirty="0">
                <a:solidFill>
                  <a:schemeClr val="accent5"/>
                </a:solidFill>
              </a:rPr>
              <a:t> </a:t>
            </a:r>
            <a:r>
              <a:rPr lang="en-GB" sz="2400" b="1" dirty="0" err="1">
                <a:solidFill>
                  <a:schemeClr val="accent5"/>
                </a:solidFill>
              </a:rPr>
              <a:t>Perspektive</a:t>
            </a:r>
            <a:r>
              <a:rPr lang="en-GB" sz="2400" dirty="0"/>
              <a:t>
Die </a:t>
            </a:r>
            <a:r>
              <a:rPr lang="en-GB" sz="2400" dirty="0" err="1"/>
              <a:t>Gleichstellung</a:t>
            </a:r>
            <a:r>
              <a:rPr lang="en-GB" sz="2400" dirty="0"/>
              <a:t> der </a:t>
            </a:r>
            <a:r>
              <a:rPr lang="en-GB" sz="2400" dirty="0" err="1"/>
              <a:t>Geschlechter</a:t>
            </a:r>
            <a:r>
              <a:rPr lang="en-GB" sz="2400" dirty="0"/>
              <a:t> </a:t>
            </a:r>
            <a:r>
              <a:rPr lang="en-GB" sz="2400" dirty="0" err="1"/>
              <a:t>betrifft</a:t>
            </a:r>
            <a:r>
              <a:rPr lang="en-GB" sz="2400" dirty="0"/>
              <a:t> </a:t>
            </a:r>
            <a:r>
              <a:rPr lang="en-GB" sz="2400" dirty="0" err="1"/>
              <a:t>sowohl</a:t>
            </a:r>
            <a:r>
              <a:rPr lang="en-GB" sz="2400" dirty="0"/>
              <a:t> Frauen </a:t>
            </a:r>
            <a:r>
              <a:rPr lang="en-GB" sz="2400" dirty="0" err="1"/>
              <a:t>als</a:t>
            </a:r>
            <a:r>
              <a:rPr lang="en-GB" sz="2400" dirty="0"/>
              <a:t> </a:t>
            </a:r>
            <a:r>
              <a:rPr lang="en-GB" sz="2400" dirty="0" err="1"/>
              <a:t>auch</a:t>
            </a:r>
            <a:r>
              <a:rPr lang="en-GB" sz="2400" dirty="0"/>
              <a:t> </a:t>
            </a:r>
            <a:r>
              <a:rPr lang="en-GB" sz="2400" dirty="0" err="1"/>
              <a:t>Männer</a:t>
            </a:r>
            <a:r>
              <a:rPr lang="en-GB" sz="2400" dirty="0"/>
              <a:t>. </a:t>
            </a:r>
            <a:r>
              <a:rPr lang="en-GB" sz="2400" b="1" dirty="0" err="1">
                <a:solidFill>
                  <a:schemeClr val="accent5"/>
                </a:solidFill>
              </a:rPr>
              <a:t>Nicht</a:t>
            </a:r>
            <a:r>
              <a:rPr lang="en-GB" sz="2400" b="1" dirty="0">
                <a:solidFill>
                  <a:schemeClr val="accent5"/>
                </a:solidFill>
              </a:rPr>
              <a:t> </a:t>
            </a:r>
            <a:r>
              <a:rPr lang="en-GB" sz="2400" b="1" dirty="0" err="1">
                <a:solidFill>
                  <a:schemeClr val="accent5"/>
                </a:solidFill>
              </a:rPr>
              <a:t>nur</a:t>
            </a:r>
            <a:r>
              <a:rPr lang="en-GB" sz="2400" b="1" dirty="0">
                <a:solidFill>
                  <a:schemeClr val="accent5"/>
                </a:solidFill>
              </a:rPr>
              <a:t> </a:t>
            </a:r>
            <a:r>
              <a:rPr lang="en-GB" sz="2400" b="1" dirty="0" err="1">
                <a:solidFill>
                  <a:schemeClr val="accent5"/>
                </a:solidFill>
              </a:rPr>
              <a:t>ein</a:t>
            </a:r>
            <a:r>
              <a:rPr lang="en-GB" sz="2400" b="1" dirty="0">
                <a:solidFill>
                  <a:schemeClr val="accent5"/>
                </a:solidFill>
              </a:rPr>
              <a:t> </a:t>
            </a:r>
            <a:r>
              <a:rPr lang="en-GB" sz="2400" b="1" dirty="0" err="1">
                <a:solidFill>
                  <a:schemeClr val="accent5"/>
                </a:solidFill>
              </a:rPr>
              <a:t>Frauenthema</a:t>
            </a:r>
            <a:r>
              <a:rPr lang="en-GB" sz="2400" dirty="0"/>
              <a:t>! 
</a:t>
            </a:r>
            <a:r>
              <a:rPr lang="en-GB" sz="2400" dirty="0" err="1"/>
              <a:t>Gleichstellung</a:t>
            </a:r>
            <a:r>
              <a:rPr lang="en-GB" sz="2400" dirty="0"/>
              <a:t> </a:t>
            </a:r>
            <a:r>
              <a:rPr lang="en-GB" sz="2400" dirty="0" err="1"/>
              <a:t>betrifft</a:t>
            </a:r>
            <a:r>
              <a:rPr lang="en-GB" sz="2400" dirty="0"/>
              <a:t> </a:t>
            </a:r>
            <a:r>
              <a:rPr lang="en-GB" sz="2400" b="1" dirty="0">
                <a:solidFill>
                  <a:schemeClr val="accent5"/>
                </a:solidFill>
              </a:rPr>
              <a:t>alle </a:t>
            </a:r>
            <a:r>
              <a:rPr lang="en-GB" sz="2400" b="1" dirty="0" err="1">
                <a:solidFill>
                  <a:schemeClr val="accent5"/>
                </a:solidFill>
              </a:rPr>
              <a:t>Institutionen</a:t>
            </a:r>
            <a:r>
              <a:rPr lang="en-GB" sz="2400" b="1" dirty="0">
                <a:solidFill>
                  <a:schemeClr val="accent5"/>
                </a:solidFill>
              </a:rPr>
              <a:t> und </a:t>
            </a:r>
            <a:r>
              <a:rPr lang="en-GB" sz="2400" b="1" dirty="0" err="1">
                <a:solidFill>
                  <a:schemeClr val="accent5"/>
                </a:solidFill>
              </a:rPr>
              <a:t>Bereiche</a:t>
            </a:r>
            <a:endParaRPr lang="en-GB" b="1" dirty="0">
              <a:solidFill>
                <a:schemeClr val="accent5"/>
              </a:solidFill>
            </a:endParaRPr>
          </a:p>
        </p:txBody>
      </p:sp>
      <p:cxnSp>
        <p:nvCxnSpPr>
          <p:cNvPr id="4" name="Google Shape;233;p13"/>
          <p:cNvCxnSpPr>
            <a:cxnSpLocks/>
          </p:cNvCxnSpPr>
          <p:nvPr/>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p:blipFill>
        <p:spPr bwMode="auto">
          <a:xfrm>
            <a:off x="6096000" y="5229225"/>
            <a:ext cx="3048000" cy="1628775"/>
          </a:xfrm>
          <a:prstGeom prst="rect">
            <a:avLst/>
          </a:prstGeom>
          <a:noFill/>
          <a:ln>
            <a:noFill/>
          </a:ln>
        </p:spPr>
      </p:pic>
    </p:spTree>
  </p:cSld>
  <p:clrMapOvr>
    <a:masterClrMapping/>
  </p:clrMapOvr>
</p:sld>
</file>

<file path=ppt/theme/theme1.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Arial"/>
        <a:cs typeface="Arial"/>
      </a:majorFont>
      <a:minorFont>
        <a:latin typeface="Calibri"/>
        <a:ea typeface="Arial"/>
        <a:cs typeface="Arial"/>
      </a:minorFont>
    </a:fontScheme>
    <a:fmtScheme name="Bureau">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2144</Words>
  <Application>Microsoft Macintosh PowerPoint</Application>
  <DocSecurity>0</DocSecurity>
  <PresentationFormat>Bildschirmpräsentation (4:3)</PresentationFormat>
  <Paragraphs>152</Paragraphs>
  <Slides>27</Slides>
  <Notes>17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27</vt:i4>
      </vt:variant>
    </vt:vector>
  </HeadingPairs>
  <TitlesOfParts>
    <vt:vector size="35" baseType="lpstr">
      <vt:lpstr>Arial</vt:lpstr>
      <vt:lpstr>Arial Narrow</vt:lpstr>
      <vt:lpstr>Calibri</vt:lpstr>
      <vt:lpstr>Calibri Light</vt:lpstr>
      <vt:lpstr>Century Gothic</vt:lpstr>
      <vt:lpstr>Tahoma</vt:lpstr>
      <vt:lpstr>Wingdings</vt:lpstr>
      <vt:lpstr>4_Conception personnalisée</vt:lpstr>
      <vt:lpstr>PowerPoint-Präsentation</vt:lpstr>
      <vt:lpstr>Geschlechtergerechtigkeit
</vt:lpstr>
      <vt:lpstr>Migrantinnen, geflüchtete und asylsuchende Frauen und Mädchen 
</vt:lpstr>
      <vt:lpstr>PowerPoint-Präsentation</vt:lpstr>
      <vt:lpstr>PowerPoint-Präsentation</vt:lpstr>
      <vt:lpstr>PowerPoint-Präsentation</vt:lpstr>
      <vt:lpstr>PowerPoint-Präsentation</vt:lpstr>
      <vt:lpstr>PowerPoint-Präsentation</vt:lpstr>
      <vt:lpstr>Geschlechtergerechtigkeit
</vt:lpstr>
      <vt:lpstr> Bekämpfung von Geschlechterstereotypen und Sexismus
</vt:lpstr>
      <vt:lpstr>Gewährleistung des gleichberechtigten Zugangs von Frauen zur Justiz
</vt:lpstr>
      <vt:lpstr>Gewährleistung des gleichberechtigten Zugangs von Frauen zur Justiz
</vt:lpstr>
      <vt:lpstr>Gewährleistung des gleichberechtigten Zugangs von Frauen zur Justiz
</vt:lpstr>
      <vt:lpstr>Gewährleistung des gleichberechtigten Zugangs von Frauen zur Justiz
</vt:lpstr>
      <vt:lpstr>Gewährleistung des gleichberechtigten Zugangs von Frauen zur Justiz
</vt:lpstr>
      <vt:lpstr>Ausgewogene Beteiligung von Frauen und Männern an Entscheidungsprozessen
</vt:lpstr>
      <vt:lpstr>Ausgewogene Beteiligung von Frauen und Männern an Entscheidungsprozessen
</vt:lpstr>
      <vt:lpstr>Ausgewogene Beteiligung von Frauen und Männern an Entscheidungsprozessen
</vt:lpstr>
      <vt:lpstr> Ausgewogene Beteiligung von Frauen und Männern an Entscheidungsprozessen 
</vt:lpstr>
      <vt:lpstr>PowerPoint-Präsentation</vt:lpstr>
      <vt:lpstr>PowerPoint-Präsentation</vt:lpstr>
      <vt:lpstr>PowerPoint-Präsentation</vt:lpstr>
      <vt:lpstr>PowerPoint-Präsentation</vt:lpstr>
      <vt:lpstr>Verhütung und Bekämpfung von Gewalt gegen Frauen
</vt:lpstr>
      <vt:lpstr>Istanbul-Konvention (2011): 
</vt:lpstr>
      <vt:lpstr>The Istanbul Convention: an Intersectional lens </vt:lpstr>
      <vt:lpstr>Verringerung der Abhängigkeit von Migrantinnen (Art. 59)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Lena Gruber</cp:lastModifiedBy>
  <cp:revision>2</cp:revision>
  <dcterms:created xsi:type="dcterms:W3CDTF">2015-12-09T08:37:49Z</dcterms:created>
  <dcterms:modified xsi:type="dcterms:W3CDTF">2022-11-25T10:50:31Z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0x010100AD32C010CB483E4DA82B031ADE897886</vt:lpwstr>
  </property>
  <property fmtid="{D5CDD505-2E9C-101B-9397-08002B2CF9AE}" pid="3" name="Order">
    <vt:r8>1930100</vt:r8>
  </property>
  <property fmtid="{D5CDD505-2E9C-101B-9397-08002B2CF9AE}" pid="4" name="_ExtendedDescription">
    <vt:lpwstr/>
  </property>
  <property fmtid="{D5CDD505-2E9C-101B-9397-08002B2CF9AE}" pid="5" name="ComplianceAssetId">
    <vt:lpwstr/>
  </property>
</Properties>
</file>