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4"/>
    <p:sldMasterId id="2147483685" r:id="rId5"/>
    <p:sldMasterId id="2147483687" r:id="rId6"/>
    <p:sldMasterId id="2147483677" r:id="rId7"/>
  </p:sldMasterIdLst>
  <p:notesMasterIdLst>
    <p:notesMasterId r:id="rId35"/>
  </p:notesMasterIdLst>
  <p:handoutMasterIdLst>
    <p:handoutMasterId r:id="rId36"/>
  </p:handoutMasterIdLst>
  <p:sldIdLst>
    <p:sldId id="462" r:id="rId8"/>
    <p:sldId id="312" r:id="rId9"/>
    <p:sldId id="373" r:id="rId10"/>
    <p:sldId id="390" r:id="rId11"/>
    <p:sldId id="394" r:id="rId12"/>
    <p:sldId id="400" r:id="rId13"/>
    <p:sldId id="401" r:id="rId14"/>
    <p:sldId id="311" r:id="rId15"/>
    <p:sldId id="314" r:id="rId16"/>
    <p:sldId id="405" r:id="rId17"/>
    <p:sldId id="368" r:id="rId18"/>
    <p:sldId id="369" r:id="rId19"/>
    <p:sldId id="370" r:id="rId20"/>
    <p:sldId id="371" r:id="rId21"/>
    <p:sldId id="372" r:id="rId22"/>
    <p:sldId id="380" r:id="rId23"/>
    <p:sldId id="381" r:id="rId24"/>
    <p:sldId id="382" r:id="rId25"/>
    <p:sldId id="383" r:id="rId26"/>
    <p:sldId id="457" r:id="rId27"/>
    <p:sldId id="386" r:id="rId28"/>
    <p:sldId id="458" r:id="rId29"/>
    <p:sldId id="337" r:id="rId30"/>
    <p:sldId id="402" r:id="rId31"/>
    <p:sldId id="366" r:id="rId32"/>
    <p:sldId id="295" r:id="rId33"/>
    <p:sldId id="294" r:id="rId34"/>
  </p:sldIdLst>
  <p:sldSz cx="9144000" cy="6858000" type="screen4x3"/>
  <p:notesSz cx="6805613" cy="9944100"/>
  <p:defaultTextStyle>
    <a:defPPr>
      <a:defRPr lang="fr-FR"/>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6699"/>
    <a:srgbClr val="0D347D"/>
    <a:srgbClr val="002A4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7211" autoAdjust="0"/>
  </p:normalViewPr>
  <p:slideViewPr>
    <p:cSldViewPr snapToGrid="0" snapToObjects="1">
      <p:cViewPr varScale="1">
        <p:scale>
          <a:sx n="101" d="100"/>
          <a:sy n="101" d="100"/>
        </p:scale>
        <p:origin x="200"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C9041-01CC-45FF-9565-0F4BF8B4F9C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FR"/>
        </a:p>
      </dgm:t>
    </dgm:pt>
    <dgm:pt modelId="{3C7597A8-22E6-417E-A692-90D71A1CFA9B}">
      <dgm:prSet/>
      <dgm:spPr>
        <a:solidFill>
          <a:schemeClr val="accent6">
            <a:lumMod val="20000"/>
            <a:lumOff val="80000"/>
          </a:schemeClr>
        </a:solidFill>
      </dgm:spPr>
      <dgm:t>
        <a:bodyPr/>
        <a:lstStyle/>
        <a:p>
          <a:pPr rtl="0"/>
          <a:r>
            <a:rPr lang="en-GB" b="1" dirty="0">
              <a:solidFill>
                <a:schemeClr val="accent6">
                  <a:lumMod val="50000"/>
                </a:schemeClr>
              </a:solidFill>
            </a:rPr>
            <a:t>Stereotype: women belong in the home</a:t>
          </a:r>
          <a:endParaRPr lang="en-US" b="1" dirty="0">
            <a:solidFill>
              <a:schemeClr val="accent6">
                <a:lumMod val="50000"/>
              </a:schemeClr>
            </a:solidFill>
          </a:endParaRPr>
        </a:p>
      </dgm:t>
    </dgm:pt>
    <dgm:pt modelId="{5C2E290F-D530-43A3-BDCD-104711D7974D}" type="parTrans" cxnId="{5C2DE189-F6E0-44F5-8A0A-6CD2F23662D9}">
      <dgm:prSet/>
      <dgm:spPr/>
      <dgm:t>
        <a:bodyPr/>
        <a:lstStyle/>
        <a:p>
          <a:endParaRPr lang="fr-FR"/>
        </a:p>
      </dgm:t>
    </dgm:pt>
    <dgm:pt modelId="{44837C54-E951-4F50-A1C9-B075E388D654}" type="sibTrans" cxnId="{5C2DE189-F6E0-44F5-8A0A-6CD2F23662D9}">
      <dgm:prSet/>
      <dgm:spPr/>
      <dgm:t>
        <a:bodyPr/>
        <a:lstStyle/>
        <a:p>
          <a:endParaRPr lang="fr-FR"/>
        </a:p>
      </dgm:t>
    </dgm:pt>
    <dgm:pt modelId="{147D09F7-C057-4CF0-9ACC-6C992818EF76}">
      <dgm:prSet/>
      <dgm:spPr>
        <a:solidFill>
          <a:schemeClr val="accent6">
            <a:lumMod val="40000"/>
            <a:lumOff val="60000"/>
          </a:schemeClr>
        </a:solidFill>
      </dgm:spPr>
      <dgm:t>
        <a:bodyPr/>
        <a:lstStyle/>
        <a:p>
          <a:pPr rtl="0"/>
          <a:r>
            <a:rPr lang="en-GB" b="1" dirty="0">
              <a:solidFill>
                <a:schemeClr val="accent6">
                  <a:lumMod val="50000"/>
                </a:schemeClr>
              </a:solidFill>
            </a:rPr>
            <a:t>Assumptions about women as a group: women should avoid the public space, especially if they are alone and/or at night</a:t>
          </a:r>
          <a:endParaRPr lang="en-US" b="1" dirty="0">
            <a:solidFill>
              <a:schemeClr val="accent6">
                <a:lumMod val="50000"/>
              </a:schemeClr>
            </a:solidFill>
          </a:endParaRPr>
        </a:p>
      </dgm:t>
    </dgm:pt>
    <dgm:pt modelId="{A401714C-F9CF-44DB-8B87-C496C30FC911}" type="parTrans" cxnId="{CD103A12-9C81-4D15-A942-B87097C06DCE}">
      <dgm:prSet/>
      <dgm:spPr/>
      <dgm:t>
        <a:bodyPr/>
        <a:lstStyle/>
        <a:p>
          <a:endParaRPr lang="fr-FR"/>
        </a:p>
      </dgm:t>
    </dgm:pt>
    <dgm:pt modelId="{70354E81-2C0D-4250-AA62-03917FDBDFCD}" type="sibTrans" cxnId="{CD103A12-9C81-4D15-A942-B87097C06DCE}">
      <dgm:prSet/>
      <dgm:spPr/>
      <dgm:t>
        <a:bodyPr/>
        <a:lstStyle/>
        <a:p>
          <a:endParaRPr lang="fr-FR"/>
        </a:p>
      </dgm:t>
    </dgm:pt>
    <dgm:pt modelId="{FAF895B5-32EC-45C3-BFE1-2477FBEA5689}">
      <dgm:prSet custT="1"/>
      <dgm:spPr>
        <a:solidFill>
          <a:schemeClr val="accent6">
            <a:lumMod val="60000"/>
            <a:lumOff val="40000"/>
            <a:alpha val="90000"/>
          </a:schemeClr>
        </a:solidFill>
      </dgm:spPr>
      <dgm:t>
        <a:bodyPr/>
        <a:lstStyle/>
        <a:p>
          <a:pPr rtl="0"/>
          <a:r>
            <a:rPr lang="en-AU" sz="1600" dirty="0">
              <a:solidFill>
                <a:schemeClr val="accent6">
                  <a:lumMod val="50000"/>
                </a:schemeClr>
              </a:solidFill>
            </a:rPr>
            <a:t>A woman walking in the street at night ‘provoked’ sexual assault and must accept blame</a:t>
          </a:r>
          <a:endParaRPr lang="en-US" sz="1600" dirty="0">
            <a:solidFill>
              <a:schemeClr val="accent6">
                <a:lumMod val="50000"/>
              </a:schemeClr>
            </a:solidFill>
          </a:endParaRPr>
        </a:p>
      </dgm:t>
    </dgm:pt>
    <dgm:pt modelId="{8844324F-9348-4E38-95BF-876658D5F889}" type="parTrans" cxnId="{DFE206E1-9CF0-4E18-A673-C8030A53EEF0}">
      <dgm:prSet/>
      <dgm:spPr/>
      <dgm:t>
        <a:bodyPr/>
        <a:lstStyle/>
        <a:p>
          <a:endParaRPr lang="fr-FR"/>
        </a:p>
      </dgm:t>
    </dgm:pt>
    <dgm:pt modelId="{4A440DFA-14B3-4804-8FA5-52BDC2A090A4}" type="sibTrans" cxnId="{DFE206E1-9CF0-4E18-A673-C8030A53EEF0}">
      <dgm:prSet/>
      <dgm:spPr/>
      <dgm:t>
        <a:bodyPr/>
        <a:lstStyle/>
        <a:p>
          <a:endParaRPr lang="fr-FR"/>
        </a:p>
      </dgm:t>
    </dgm:pt>
    <dgm:pt modelId="{F89ECAED-E809-4F68-B567-364C4541C44B}">
      <dgm:prSet/>
      <dgm:spPr>
        <a:solidFill>
          <a:schemeClr val="accent6">
            <a:lumMod val="60000"/>
            <a:lumOff val="40000"/>
            <a:alpha val="90000"/>
          </a:schemeClr>
        </a:solidFill>
      </dgm:spPr>
      <dgm:t>
        <a:bodyPr/>
        <a:lstStyle/>
        <a:p>
          <a:pPr rtl="0"/>
          <a:r>
            <a:rPr lang="en-AU" dirty="0">
              <a:solidFill>
                <a:schemeClr val="accent6">
                  <a:lumMod val="50000"/>
                </a:schemeClr>
              </a:solidFill>
            </a:rPr>
            <a:t>A women having this attitude is a less credible witness</a:t>
          </a:r>
          <a:r>
            <a:rPr lang="en-AU" dirty="0">
              <a:solidFill>
                <a:schemeClr val="bg1"/>
              </a:solidFill>
            </a:rPr>
            <a:t>.</a:t>
          </a:r>
          <a:endParaRPr lang="en-US" dirty="0">
            <a:solidFill>
              <a:schemeClr val="bg1"/>
            </a:solidFill>
          </a:endParaRPr>
        </a:p>
      </dgm:t>
    </dgm:pt>
    <dgm:pt modelId="{E76AAB8C-F8CF-4951-8AA0-60EAC2B4A9D8}" type="parTrans" cxnId="{6CCB1E54-2A87-4C9D-8DCA-35BD2C82F9E0}">
      <dgm:prSet/>
      <dgm:spPr/>
      <dgm:t>
        <a:bodyPr/>
        <a:lstStyle/>
        <a:p>
          <a:endParaRPr lang="fr-FR"/>
        </a:p>
      </dgm:t>
    </dgm:pt>
    <dgm:pt modelId="{9A10AD3C-7D20-4BBD-B6D5-DB64E9C631D9}" type="sibTrans" cxnId="{6CCB1E54-2A87-4C9D-8DCA-35BD2C82F9E0}">
      <dgm:prSet/>
      <dgm:spPr/>
      <dgm:t>
        <a:bodyPr/>
        <a:lstStyle/>
        <a:p>
          <a:endParaRPr lang="fr-FR"/>
        </a:p>
      </dgm:t>
    </dgm:pt>
    <dgm:pt modelId="{821E6E2C-0F82-4F4E-8AAC-463A9E8020D1}">
      <dgm:prSet/>
      <dgm:spPr>
        <a:solidFill>
          <a:schemeClr val="accent6">
            <a:lumMod val="60000"/>
            <a:lumOff val="40000"/>
          </a:schemeClr>
        </a:solidFill>
        <a:ln>
          <a:solidFill>
            <a:schemeClr val="accent6">
              <a:lumMod val="60000"/>
              <a:lumOff val="40000"/>
            </a:schemeClr>
          </a:solidFill>
        </a:ln>
      </dgm:spPr>
      <dgm:t>
        <a:bodyPr/>
        <a:lstStyle/>
        <a:p>
          <a:pPr rtl="0"/>
          <a:r>
            <a:rPr lang="en-GB" b="1" dirty="0">
              <a:solidFill>
                <a:schemeClr val="accent6">
                  <a:lumMod val="50000"/>
                </a:schemeClr>
              </a:solidFill>
            </a:rPr>
            <a:t>Possible conclusions in a court:</a:t>
          </a:r>
          <a:endParaRPr lang="en-US" b="1" dirty="0">
            <a:solidFill>
              <a:schemeClr val="accent6">
                <a:lumMod val="50000"/>
              </a:schemeClr>
            </a:solidFill>
          </a:endParaRPr>
        </a:p>
      </dgm:t>
    </dgm:pt>
    <dgm:pt modelId="{4C5FE2C6-70B0-4514-8B36-89D8C8CB57C8}" type="sibTrans" cxnId="{A2F66C18-81D7-4781-96AB-FE4DF0AFF684}">
      <dgm:prSet/>
      <dgm:spPr/>
      <dgm:t>
        <a:bodyPr/>
        <a:lstStyle/>
        <a:p>
          <a:endParaRPr lang="fr-FR"/>
        </a:p>
      </dgm:t>
    </dgm:pt>
    <dgm:pt modelId="{AFCF7772-2339-41A4-B0C6-ADD678071660}" type="parTrans" cxnId="{A2F66C18-81D7-4781-96AB-FE4DF0AFF684}">
      <dgm:prSet/>
      <dgm:spPr/>
      <dgm:t>
        <a:bodyPr/>
        <a:lstStyle/>
        <a:p>
          <a:endParaRPr lang="fr-FR"/>
        </a:p>
      </dgm:t>
    </dgm:pt>
    <dgm:pt modelId="{5CC8740E-135F-4410-B3CE-8B0D91CB2BFF}" type="pres">
      <dgm:prSet presAssocID="{2BAC9041-01CC-45FF-9565-0F4BF8B4F9C1}" presName="Name0" presStyleCnt="0">
        <dgm:presLayoutVars>
          <dgm:dir/>
          <dgm:animLvl val="lvl"/>
          <dgm:resizeHandles val="exact"/>
        </dgm:presLayoutVars>
      </dgm:prSet>
      <dgm:spPr/>
    </dgm:pt>
    <dgm:pt modelId="{457EA4DD-8BCE-49C8-85F8-2DA0BC231FEE}" type="pres">
      <dgm:prSet presAssocID="{821E6E2C-0F82-4F4E-8AAC-463A9E8020D1}" presName="boxAndChildren" presStyleCnt="0"/>
      <dgm:spPr/>
    </dgm:pt>
    <dgm:pt modelId="{A4FA2C72-225E-4FE5-A153-FEF1B5E2FC33}" type="pres">
      <dgm:prSet presAssocID="{821E6E2C-0F82-4F4E-8AAC-463A9E8020D1}" presName="parentTextBox" presStyleLbl="node1" presStyleIdx="0" presStyleCnt="3"/>
      <dgm:spPr/>
    </dgm:pt>
    <dgm:pt modelId="{B8CCA831-0C32-4D35-8466-BC181F7F2D6F}" type="pres">
      <dgm:prSet presAssocID="{821E6E2C-0F82-4F4E-8AAC-463A9E8020D1}" presName="entireBox" presStyleLbl="node1" presStyleIdx="0" presStyleCnt="3" custScaleY="181668"/>
      <dgm:spPr/>
    </dgm:pt>
    <dgm:pt modelId="{9DBDC12C-BE9D-4647-9DFB-162166EFA7D2}" type="pres">
      <dgm:prSet presAssocID="{821E6E2C-0F82-4F4E-8AAC-463A9E8020D1}" presName="descendantBox" presStyleCnt="0"/>
      <dgm:spPr/>
    </dgm:pt>
    <dgm:pt modelId="{1DF83BDB-0247-4C5F-9024-5A27AA6894C7}" type="pres">
      <dgm:prSet presAssocID="{FAF895B5-32EC-45C3-BFE1-2477FBEA5689}" presName="childTextBox" presStyleLbl="fgAccFollowNode1" presStyleIdx="0" presStyleCnt="2" custScaleY="187292">
        <dgm:presLayoutVars>
          <dgm:bulletEnabled val="1"/>
        </dgm:presLayoutVars>
      </dgm:prSet>
      <dgm:spPr/>
    </dgm:pt>
    <dgm:pt modelId="{A671AF53-38A6-4E4A-8C99-5A6701386A92}" type="pres">
      <dgm:prSet presAssocID="{F89ECAED-E809-4F68-B567-364C4541C44B}" presName="childTextBox" presStyleLbl="fgAccFollowNode1" presStyleIdx="1" presStyleCnt="2" custScaleY="188714" custLinFactNeighborX="19987" custLinFactNeighborY="711">
        <dgm:presLayoutVars>
          <dgm:bulletEnabled val="1"/>
        </dgm:presLayoutVars>
      </dgm:prSet>
      <dgm:spPr/>
    </dgm:pt>
    <dgm:pt modelId="{FA345C0A-FE51-4CFA-A048-6E2C0C37E618}" type="pres">
      <dgm:prSet presAssocID="{70354E81-2C0D-4250-AA62-03917FDBDFCD}" presName="sp" presStyleCnt="0"/>
      <dgm:spPr/>
    </dgm:pt>
    <dgm:pt modelId="{7D65410B-DA19-499C-85B9-9535E905002B}" type="pres">
      <dgm:prSet presAssocID="{147D09F7-C057-4CF0-9ACC-6C992818EF76}" presName="arrowAndChildren" presStyleCnt="0"/>
      <dgm:spPr/>
    </dgm:pt>
    <dgm:pt modelId="{2DA9309B-17E9-40F5-BEC1-EB87AA71999E}" type="pres">
      <dgm:prSet presAssocID="{147D09F7-C057-4CF0-9ACC-6C992818EF76}" presName="parentTextArrow" presStyleLbl="node1" presStyleIdx="1" presStyleCnt="3" custScaleY="95150"/>
      <dgm:spPr/>
    </dgm:pt>
    <dgm:pt modelId="{EF02F5A9-EB6B-4792-BE4A-0C94E3B5FF88}" type="pres">
      <dgm:prSet presAssocID="{44837C54-E951-4F50-A1C9-B075E388D654}" presName="sp" presStyleCnt="0"/>
      <dgm:spPr/>
    </dgm:pt>
    <dgm:pt modelId="{662109E4-231E-43E9-82F1-F7800A218F9B}" type="pres">
      <dgm:prSet presAssocID="{3C7597A8-22E6-417E-A692-90D71A1CFA9B}" presName="arrowAndChildren" presStyleCnt="0"/>
      <dgm:spPr/>
    </dgm:pt>
    <dgm:pt modelId="{0B4EA744-5561-4D08-A576-C2CB8BB7F647}" type="pres">
      <dgm:prSet presAssocID="{3C7597A8-22E6-417E-A692-90D71A1CFA9B}" presName="parentTextArrow" presStyleLbl="node1" presStyleIdx="2" presStyleCnt="3"/>
      <dgm:spPr/>
    </dgm:pt>
  </dgm:ptLst>
  <dgm:cxnLst>
    <dgm:cxn modelId="{CD103A12-9C81-4D15-A942-B87097C06DCE}" srcId="{2BAC9041-01CC-45FF-9565-0F4BF8B4F9C1}" destId="{147D09F7-C057-4CF0-9ACC-6C992818EF76}" srcOrd="1" destOrd="0" parTransId="{A401714C-F9CF-44DB-8B87-C496C30FC911}" sibTransId="{70354E81-2C0D-4250-AA62-03917FDBDFCD}"/>
    <dgm:cxn modelId="{C7533A17-D174-468D-9BFF-22F748F1A79B}" type="presOf" srcId="{FAF895B5-32EC-45C3-BFE1-2477FBEA5689}" destId="{1DF83BDB-0247-4C5F-9024-5A27AA6894C7}" srcOrd="0" destOrd="0" presId="urn:microsoft.com/office/officeart/2005/8/layout/process4"/>
    <dgm:cxn modelId="{A2F66C18-81D7-4781-96AB-FE4DF0AFF684}" srcId="{2BAC9041-01CC-45FF-9565-0F4BF8B4F9C1}" destId="{821E6E2C-0F82-4F4E-8AAC-463A9E8020D1}" srcOrd="2" destOrd="0" parTransId="{AFCF7772-2339-41A4-B0C6-ADD678071660}" sibTransId="{4C5FE2C6-70B0-4514-8B36-89D8C8CB57C8}"/>
    <dgm:cxn modelId="{6CCB1E54-2A87-4C9D-8DCA-35BD2C82F9E0}" srcId="{821E6E2C-0F82-4F4E-8AAC-463A9E8020D1}" destId="{F89ECAED-E809-4F68-B567-364C4541C44B}" srcOrd="1" destOrd="0" parTransId="{E76AAB8C-F8CF-4951-8AA0-60EAC2B4A9D8}" sibTransId="{9A10AD3C-7D20-4BBD-B6D5-DB64E9C631D9}"/>
    <dgm:cxn modelId="{9EA23578-B638-4B65-85DF-32B9617472DD}" type="presOf" srcId="{F89ECAED-E809-4F68-B567-364C4541C44B}" destId="{A671AF53-38A6-4E4A-8C99-5A6701386A92}" srcOrd="0" destOrd="0" presId="urn:microsoft.com/office/officeart/2005/8/layout/process4"/>
    <dgm:cxn modelId="{5C2DE189-F6E0-44F5-8A0A-6CD2F23662D9}" srcId="{2BAC9041-01CC-45FF-9565-0F4BF8B4F9C1}" destId="{3C7597A8-22E6-417E-A692-90D71A1CFA9B}" srcOrd="0" destOrd="0" parTransId="{5C2E290F-D530-43A3-BDCD-104711D7974D}" sibTransId="{44837C54-E951-4F50-A1C9-B075E388D654}"/>
    <dgm:cxn modelId="{49FA9D9E-358B-4C68-9774-34121C6A9344}" type="presOf" srcId="{821E6E2C-0F82-4F4E-8AAC-463A9E8020D1}" destId="{A4FA2C72-225E-4FE5-A153-FEF1B5E2FC33}" srcOrd="0" destOrd="0" presId="urn:microsoft.com/office/officeart/2005/8/layout/process4"/>
    <dgm:cxn modelId="{810FC1AE-A6E2-4612-90E7-99F952A73ECD}" type="presOf" srcId="{147D09F7-C057-4CF0-9ACC-6C992818EF76}" destId="{2DA9309B-17E9-40F5-BEC1-EB87AA71999E}" srcOrd="0" destOrd="0" presId="urn:microsoft.com/office/officeart/2005/8/layout/process4"/>
    <dgm:cxn modelId="{87FD7FB5-9F66-49EB-8DCB-078D4D9E4696}" type="presOf" srcId="{2BAC9041-01CC-45FF-9565-0F4BF8B4F9C1}" destId="{5CC8740E-135F-4410-B3CE-8B0D91CB2BFF}" srcOrd="0" destOrd="0" presId="urn:microsoft.com/office/officeart/2005/8/layout/process4"/>
    <dgm:cxn modelId="{672E35B9-71CC-43CF-8A3F-FE9D66B08883}" type="presOf" srcId="{821E6E2C-0F82-4F4E-8AAC-463A9E8020D1}" destId="{B8CCA831-0C32-4D35-8466-BC181F7F2D6F}" srcOrd="1" destOrd="0" presId="urn:microsoft.com/office/officeart/2005/8/layout/process4"/>
    <dgm:cxn modelId="{75D595CF-AACC-4C4A-8C7E-E893ED836F03}" type="presOf" srcId="{3C7597A8-22E6-417E-A692-90D71A1CFA9B}" destId="{0B4EA744-5561-4D08-A576-C2CB8BB7F647}" srcOrd="0" destOrd="0" presId="urn:microsoft.com/office/officeart/2005/8/layout/process4"/>
    <dgm:cxn modelId="{DFE206E1-9CF0-4E18-A673-C8030A53EEF0}" srcId="{821E6E2C-0F82-4F4E-8AAC-463A9E8020D1}" destId="{FAF895B5-32EC-45C3-BFE1-2477FBEA5689}" srcOrd="0" destOrd="0" parTransId="{8844324F-9348-4E38-95BF-876658D5F889}" sibTransId="{4A440DFA-14B3-4804-8FA5-52BDC2A090A4}"/>
    <dgm:cxn modelId="{BFC33981-3647-41AC-85D9-6A45E9E76138}" type="presParOf" srcId="{5CC8740E-135F-4410-B3CE-8B0D91CB2BFF}" destId="{457EA4DD-8BCE-49C8-85F8-2DA0BC231FEE}" srcOrd="0" destOrd="0" presId="urn:microsoft.com/office/officeart/2005/8/layout/process4"/>
    <dgm:cxn modelId="{E6882951-3A0A-4392-82DA-A37B652ADD13}" type="presParOf" srcId="{457EA4DD-8BCE-49C8-85F8-2DA0BC231FEE}" destId="{A4FA2C72-225E-4FE5-A153-FEF1B5E2FC33}" srcOrd="0" destOrd="0" presId="urn:microsoft.com/office/officeart/2005/8/layout/process4"/>
    <dgm:cxn modelId="{58EB8EAC-471D-49D5-9499-2B236A9CB5EF}" type="presParOf" srcId="{457EA4DD-8BCE-49C8-85F8-2DA0BC231FEE}" destId="{B8CCA831-0C32-4D35-8466-BC181F7F2D6F}" srcOrd="1" destOrd="0" presId="urn:microsoft.com/office/officeart/2005/8/layout/process4"/>
    <dgm:cxn modelId="{D2AB3813-AFF2-4467-8E2F-F0D7E83CE5E8}" type="presParOf" srcId="{457EA4DD-8BCE-49C8-85F8-2DA0BC231FEE}" destId="{9DBDC12C-BE9D-4647-9DFB-162166EFA7D2}" srcOrd="2" destOrd="0" presId="urn:microsoft.com/office/officeart/2005/8/layout/process4"/>
    <dgm:cxn modelId="{47A49418-0689-48F6-ACF3-EFDA5732B21B}" type="presParOf" srcId="{9DBDC12C-BE9D-4647-9DFB-162166EFA7D2}" destId="{1DF83BDB-0247-4C5F-9024-5A27AA6894C7}" srcOrd="0" destOrd="0" presId="urn:microsoft.com/office/officeart/2005/8/layout/process4"/>
    <dgm:cxn modelId="{03DE1511-C36A-4080-B8D6-FC871EEEFC72}" type="presParOf" srcId="{9DBDC12C-BE9D-4647-9DFB-162166EFA7D2}" destId="{A671AF53-38A6-4E4A-8C99-5A6701386A92}" srcOrd="1" destOrd="0" presId="urn:microsoft.com/office/officeart/2005/8/layout/process4"/>
    <dgm:cxn modelId="{25D5D31C-6437-40EF-BE14-2A75E679C531}" type="presParOf" srcId="{5CC8740E-135F-4410-B3CE-8B0D91CB2BFF}" destId="{FA345C0A-FE51-4CFA-A048-6E2C0C37E618}" srcOrd="1" destOrd="0" presId="urn:microsoft.com/office/officeart/2005/8/layout/process4"/>
    <dgm:cxn modelId="{5056E03F-ED2B-437E-8674-21D011B67387}" type="presParOf" srcId="{5CC8740E-135F-4410-B3CE-8B0D91CB2BFF}" destId="{7D65410B-DA19-499C-85B9-9535E905002B}" srcOrd="2" destOrd="0" presId="urn:microsoft.com/office/officeart/2005/8/layout/process4"/>
    <dgm:cxn modelId="{87C5DF96-F08B-42C2-8A91-83798824B7A3}" type="presParOf" srcId="{7D65410B-DA19-499C-85B9-9535E905002B}" destId="{2DA9309B-17E9-40F5-BEC1-EB87AA71999E}" srcOrd="0" destOrd="0" presId="urn:microsoft.com/office/officeart/2005/8/layout/process4"/>
    <dgm:cxn modelId="{E30CA4B3-BFAA-446D-AD2E-D6C5F6181EFB}" type="presParOf" srcId="{5CC8740E-135F-4410-B3CE-8B0D91CB2BFF}" destId="{EF02F5A9-EB6B-4792-BE4A-0C94E3B5FF88}" srcOrd="3" destOrd="0" presId="urn:microsoft.com/office/officeart/2005/8/layout/process4"/>
    <dgm:cxn modelId="{C8325804-A3A2-4807-BB16-A23103C5E848}" type="presParOf" srcId="{5CC8740E-135F-4410-B3CE-8B0D91CB2BFF}" destId="{662109E4-231E-43E9-82F1-F7800A218F9B}" srcOrd="4" destOrd="0" presId="urn:microsoft.com/office/officeart/2005/8/layout/process4"/>
    <dgm:cxn modelId="{FAF72638-E749-4F78-919F-A71B577EACF6}" type="presParOf" srcId="{662109E4-231E-43E9-82F1-F7800A218F9B}" destId="{0B4EA744-5561-4D08-A576-C2CB8BB7F6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CA831-0C32-4D35-8466-BC181F7F2D6F}">
      <dsp:nvSpPr>
        <dsp:cNvPr id="0" name=""/>
        <dsp:cNvSpPr/>
      </dsp:nvSpPr>
      <dsp:spPr>
        <a:xfrm>
          <a:off x="0" y="2748371"/>
          <a:ext cx="7561262" cy="1679596"/>
        </a:xfrm>
        <a:prstGeom prst="rect">
          <a:avLst/>
        </a:prstGeom>
        <a:solidFill>
          <a:schemeClr val="accent6">
            <a:lumMod val="60000"/>
            <a:lumOff val="4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GB" sz="1900" b="1" kern="1200" dirty="0">
              <a:solidFill>
                <a:schemeClr val="accent6">
                  <a:lumMod val="50000"/>
                </a:schemeClr>
              </a:solidFill>
            </a:rPr>
            <a:t>Possible conclusions in a court:</a:t>
          </a:r>
          <a:endParaRPr lang="en-US" sz="1900" b="1" kern="1200" dirty="0">
            <a:solidFill>
              <a:schemeClr val="accent6">
                <a:lumMod val="50000"/>
              </a:schemeClr>
            </a:solidFill>
          </a:endParaRPr>
        </a:p>
      </dsp:txBody>
      <dsp:txXfrm>
        <a:off x="0" y="2748371"/>
        <a:ext cx="7561262" cy="906981"/>
      </dsp:txXfrm>
    </dsp:sp>
    <dsp:sp modelId="{1DF83BDB-0247-4C5F-9024-5A27AA6894C7}">
      <dsp:nvSpPr>
        <dsp:cNvPr id="0" name=""/>
        <dsp:cNvSpPr/>
      </dsp:nvSpPr>
      <dsp:spPr>
        <a:xfrm>
          <a:off x="0" y="3421038"/>
          <a:ext cx="3780631" cy="796532"/>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AU" sz="1600" kern="1200" dirty="0">
              <a:solidFill>
                <a:schemeClr val="accent6">
                  <a:lumMod val="50000"/>
                </a:schemeClr>
              </a:solidFill>
            </a:rPr>
            <a:t>A woman walking in the street at night ‘provoked’ sexual assault and must accept blame</a:t>
          </a:r>
          <a:endParaRPr lang="en-US" sz="1600" kern="1200" dirty="0">
            <a:solidFill>
              <a:schemeClr val="accent6">
                <a:lumMod val="50000"/>
              </a:schemeClr>
            </a:solidFill>
          </a:endParaRPr>
        </a:p>
      </dsp:txBody>
      <dsp:txXfrm>
        <a:off x="0" y="3421038"/>
        <a:ext cx="3780631" cy="796532"/>
      </dsp:txXfrm>
    </dsp:sp>
    <dsp:sp modelId="{A671AF53-38A6-4E4A-8C99-5A6701386A92}">
      <dsp:nvSpPr>
        <dsp:cNvPr id="0" name=""/>
        <dsp:cNvSpPr/>
      </dsp:nvSpPr>
      <dsp:spPr>
        <a:xfrm>
          <a:off x="3780631" y="3421038"/>
          <a:ext cx="3780631" cy="802580"/>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en-AU" sz="2200" kern="1200" dirty="0">
              <a:solidFill>
                <a:schemeClr val="accent6">
                  <a:lumMod val="50000"/>
                </a:schemeClr>
              </a:solidFill>
            </a:rPr>
            <a:t>A women having this attitude is a less credible witness</a:t>
          </a:r>
          <a:r>
            <a:rPr lang="en-AU" sz="2200" kern="1200" dirty="0">
              <a:solidFill>
                <a:schemeClr val="bg1"/>
              </a:solidFill>
            </a:rPr>
            <a:t>.</a:t>
          </a:r>
          <a:endParaRPr lang="en-US" sz="2200" kern="1200" dirty="0">
            <a:solidFill>
              <a:schemeClr val="bg1"/>
            </a:solidFill>
          </a:endParaRPr>
        </a:p>
      </dsp:txBody>
      <dsp:txXfrm>
        <a:off x="3780631" y="3421038"/>
        <a:ext cx="3780631" cy="802580"/>
      </dsp:txXfrm>
    </dsp:sp>
    <dsp:sp modelId="{2DA9309B-17E9-40F5-BEC1-EB87AA71999E}">
      <dsp:nvSpPr>
        <dsp:cNvPr id="0" name=""/>
        <dsp:cNvSpPr/>
      </dsp:nvSpPr>
      <dsp:spPr>
        <a:xfrm rot="10800000">
          <a:off x="0" y="1409258"/>
          <a:ext cx="7561262" cy="1352980"/>
        </a:xfrm>
        <a:prstGeom prst="upArrowCallou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GB" sz="1900" b="1" kern="1200" dirty="0">
              <a:solidFill>
                <a:schemeClr val="accent6">
                  <a:lumMod val="50000"/>
                </a:schemeClr>
              </a:solidFill>
            </a:rPr>
            <a:t>Assumptions about women as a group: women should avoid the public space, especially if they are alone and/or at night</a:t>
          </a:r>
          <a:endParaRPr lang="en-US" sz="1900" b="1" kern="1200" dirty="0">
            <a:solidFill>
              <a:schemeClr val="accent6">
                <a:lumMod val="50000"/>
              </a:schemeClr>
            </a:solidFill>
          </a:endParaRPr>
        </a:p>
      </dsp:txBody>
      <dsp:txXfrm rot="10800000">
        <a:off x="0" y="1409258"/>
        <a:ext cx="7561262" cy="879126"/>
      </dsp:txXfrm>
    </dsp:sp>
    <dsp:sp modelId="{0B4EA744-5561-4D08-A576-C2CB8BB7F647}">
      <dsp:nvSpPr>
        <dsp:cNvPr id="0" name=""/>
        <dsp:cNvSpPr/>
      </dsp:nvSpPr>
      <dsp:spPr>
        <a:xfrm rot="10800000">
          <a:off x="0" y="1181"/>
          <a:ext cx="7561262" cy="1421944"/>
        </a:xfrm>
        <a:prstGeom prst="upArrowCallou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GB" sz="1900" b="1" kern="1200" dirty="0">
              <a:solidFill>
                <a:schemeClr val="accent6">
                  <a:lumMod val="50000"/>
                </a:schemeClr>
              </a:solidFill>
            </a:rPr>
            <a:t>Stereotype: women belong in the home</a:t>
          </a:r>
          <a:endParaRPr lang="en-US" sz="1900" b="1" kern="1200" dirty="0">
            <a:solidFill>
              <a:schemeClr val="accent6">
                <a:lumMod val="50000"/>
              </a:schemeClr>
            </a:solidFill>
          </a:endParaRPr>
        </a:p>
      </dsp:txBody>
      <dsp:txXfrm rot="10800000">
        <a:off x="0" y="1181"/>
        <a:ext cx="7561262" cy="9239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5706" tIns="47854" rIns="95706" bIns="47854"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4450" y="0"/>
            <a:ext cx="2949575" cy="496888"/>
          </a:xfrm>
          <a:prstGeom prst="rect">
            <a:avLst/>
          </a:prstGeom>
        </p:spPr>
        <p:txBody>
          <a:bodyPr vert="horz" lIns="95706" tIns="47854" rIns="95706" bIns="47854" rtlCol="0"/>
          <a:lstStyle>
            <a:lvl1pPr algn="r" fontAlgn="auto">
              <a:spcBef>
                <a:spcPts val="0"/>
              </a:spcBef>
              <a:spcAft>
                <a:spcPts val="0"/>
              </a:spcAft>
              <a:defRPr sz="1300">
                <a:latin typeface="+mn-lt"/>
                <a:cs typeface="+mn-cs"/>
              </a:defRPr>
            </a:lvl1pPr>
          </a:lstStyle>
          <a:p>
            <a:pPr>
              <a:defRPr/>
            </a:pPr>
            <a:fld id="{BC9C8CA0-A880-4010-BE8D-E10E42449EF2}" type="datetime1">
              <a:rPr lang="fr-FR"/>
              <a:pPr>
                <a:defRPr/>
              </a:pPr>
              <a:t>31/10/2022</a:t>
            </a:fld>
            <a:endParaRPr lang="fr-FR"/>
          </a:p>
        </p:txBody>
      </p:sp>
      <p:sp>
        <p:nvSpPr>
          <p:cNvPr id="4" name="Espace réservé du pied de page 3"/>
          <p:cNvSpPr>
            <a:spLocks noGrp="1"/>
          </p:cNvSpPr>
          <p:nvPr>
            <p:ph type="ftr" sz="quarter" idx="2"/>
          </p:nvPr>
        </p:nvSpPr>
        <p:spPr>
          <a:xfrm>
            <a:off x="0" y="9445625"/>
            <a:ext cx="2949575" cy="496888"/>
          </a:xfrm>
          <a:prstGeom prst="rect">
            <a:avLst/>
          </a:prstGeom>
        </p:spPr>
        <p:txBody>
          <a:bodyPr vert="horz" lIns="95706" tIns="47854" rIns="95706" bIns="47854" rtlCol="0" anchor="b"/>
          <a:lstStyle>
            <a:lvl1pPr algn="l" fontAlgn="auto">
              <a:spcBef>
                <a:spcPts val="0"/>
              </a:spcBef>
              <a:spcAft>
                <a:spcPts val="0"/>
              </a:spcAft>
              <a:defRPr sz="13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4450" y="9445625"/>
            <a:ext cx="2949575" cy="496888"/>
          </a:xfrm>
          <a:prstGeom prst="rect">
            <a:avLst/>
          </a:prstGeom>
        </p:spPr>
        <p:txBody>
          <a:bodyPr vert="horz" lIns="95706" tIns="47854" rIns="95706" bIns="47854" rtlCol="0" anchor="b"/>
          <a:lstStyle>
            <a:lvl1pPr algn="r" fontAlgn="auto">
              <a:spcBef>
                <a:spcPts val="0"/>
              </a:spcBef>
              <a:spcAft>
                <a:spcPts val="0"/>
              </a:spcAft>
              <a:defRPr sz="1300">
                <a:latin typeface="+mn-lt"/>
                <a:cs typeface="+mn-cs"/>
              </a:defRPr>
            </a:lvl1pPr>
          </a:lstStyle>
          <a:p>
            <a:pPr>
              <a:defRPr/>
            </a:pPr>
            <a:fld id="{EE3A0738-9C39-4943-A94C-EBAE0BEDD970}" type="slidenum">
              <a:rPr lang="fr-FR"/>
              <a:pPr>
                <a:defRPr/>
              </a:pPr>
              <a:t>‹#›</a:t>
            </a:fld>
            <a:endParaRPr lang="fr-FR"/>
          </a:p>
        </p:txBody>
      </p:sp>
    </p:spTree>
    <p:extLst>
      <p:ext uri="{BB962C8B-B14F-4D97-AF65-F5344CB8AC3E}">
        <p14:creationId xmlns:p14="http://schemas.microsoft.com/office/powerpoint/2010/main" val="2933570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5706" tIns="47854" rIns="95706" bIns="47854"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3854450" y="0"/>
            <a:ext cx="2949575" cy="496888"/>
          </a:xfrm>
          <a:prstGeom prst="rect">
            <a:avLst/>
          </a:prstGeom>
        </p:spPr>
        <p:txBody>
          <a:bodyPr vert="horz" lIns="95706" tIns="47854" rIns="95706" bIns="47854" rtlCol="0"/>
          <a:lstStyle>
            <a:lvl1pPr algn="r" fontAlgn="auto">
              <a:spcBef>
                <a:spcPts val="0"/>
              </a:spcBef>
              <a:spcAft>
                <a:spcPts val="0"/>
              </a:spcAft>
              <a:defRPr sz="1300">
                <a:latin typeface="+mn-lt"/>
                <a:cs typeface="+mn-cs"/>
              </a:defRPr>
            </a:lvl1pPr>
          </a:lstStyle>
          <a:p>
            <a:pPr>
              <a:defRPr/>
            </a:pPr>
            <a:fld id="{8E712A25-A993-4923-BB91-9FB2A33D04BB}" type="datetime1">
              <a:rPr lang="fr-FR"/>
              <a:pPr>
                <a:defRPr/>
              </a:pPr>
              <a:t>31/10/2022</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p:cNvSpPr>
            <a:spLocks noGrp="1"/>
          </p:cNvSpPr>
          <p:nvPr>
            <p:ph type="body" sz="quarter" idx="3"/>
          </p:nvPr>
        </p:nvSpPr>
        <p:spPr>
          <a:xfrm>
            <a:off x="681038" y="4722813"/>
            <a:ext cx="5443537" cy="4475162"/>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5625"/>
            <a:ext cx="2949575" cy="496888"/>
          </a:xfrm>
          <a:prstGeom prst="rect">
            <a:avLst/>
          </a:prstGeom>
        </p:spPr>
        <p:txBody>
          <a:bodyPr vert="horz" lIns="95706" tIns="47854" rIns="95706" bIns="47854"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4450" y="9445625"/>
            <a:ext cx="2949575" cy="496888"/>
          </a:xfrm>
          <a:prstGeom prst="rect">
            <a:avLst/>
          </a:prstGeom>
        </p:spPr>
        <p:txBody>
          <a:bodyPr vert="horz" lIns="95706" tIns="47854" rIns="95706" bIns="47854" rtlCol="0" anchor="b"/>
          <a:lstStyle>
            <a:lvl1pPr algn="r" fontAlgn="auto">
              <a:spcBef>
                <a:spcPts val="0"/>
              </a:spcBef>
              <a:spcAft>
                <a:spcPts val="0"/>
              </a:spcAft>
              <a:defRPr sz="1300">
                <a:latin typeface="+mn-lt"/>
                <a:cs typeface="+mn-cs"/>
              </a:defRPr>
            </a:lvl1pPr>
          </a:lstStyle>
          <a:p>
            <a:pPr>
              <a:defRPr/>
            </a:pPr>
            <a:fld id="{AB52BEDB-CC61-41A3-9EC5-EC7ADCA08DF7}" type="slidenum">
              <a:rPr lang="fr-FR"/>
              <a:pPr>
                <a:defRPr/>
              </a:pPr>
              <a:t>‹#›</a:t>
            </a:fld>
            <a:endParaRPr lang="fr-FR"/>
          </a:p>
        </p:txBody>
      </p:sp>
    </p:spTree>
    <p:extLst>
      <p:ext uri="{BB962C8B-B14F-4D97-AF65-F5344CB8AC3E}">
        <p14:creationId xmlns:p14="http://schemas.microsoft.com/office/powerpoint/2010/main" val="294651628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oe.int/t/dghl/cooperation/cepej/default_EN.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A3579D-C834-4799-97EA-20D03BDEECD5}" type="slidenum">
              <a:rPr lang="en-GB" altLang="en-US" smtClean="0">
                <a:latin typeface="Arial" charset="0"/>
                <a:cs typeface="Arial" charset="0"/>
              </a:rPr>
              <a:pPr eaLnBrk="1" hangingPunct="1">
                <a:spcBef>
                  <a:spcPct val="0"/>
                </a:spcBef>
              </a:pPr>
              <a:t>2</a:t>
            </a:fld>
            <a:endParaRPr lang="en-GB" altLang="en-US">
              <a:latin typeface="Arial" charset="0"/>
              <a:cs typeface="Arial" charset="0"/>
            </a:endParaRPr>
          </a:p>
        </p:txBody>
      </p:sp>
    </p:spTree>
    <p:extLst>
      <p:ext uri="{BB962C8B-B14F-4D97-AF65-F5344CB8AC3E}">
        <p14:creationId xmlns:p14="http://schemas.microsoft.com/office/powerpoint/2010/main" val="55248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004489"/>
                </a:solidFill>
                <a:cs typeface="Tahoma" pitchFamily="34" charset="0"/>
              </a:rPr>
              <a:t>Gender stereotypes and bias </a:t>
            </a:r>
            <a:r>
              <a:rPr lang="en-US" altLang="en-US">
                <a:cs typeface="Tahoma" pitchFamily="34" charset="0"/>
              </a:rPr>
              <a:t>in the justice system (ex.: investigation of sexual violence). Compounded by other stereotypes (age, ethnicity, social status) </a:t>
            </a:r>
            <a:endParaRPr lang="en-GB" altLang="en-US"/>
          </a:p>
          <a:p>
            <a:endParaRPr lang="fr-FR"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9C382C-9B5F-4363-B2A4-134D01147269}" type="slidenum">
              <a:rPr lang="en-GB" altLang="en-US" smtClean="0">
                <a:latin typeface="Arial" charset="0"/>
                <a:cs typeface="Arial" charset="0"/>
              </a:rPr>
              <a:pPr eaLnBrk="1" hangingPunct="1">
                <a:spcBef>
                  <a:spcPct val="0"/>
                </a:spcBef>
              </a:pPr>
              <a:t>12</a:t>
            </a:fld>
            <a:endParaRPr lang="en-GB" altLang="en-US">
              <a:latin typeface="Arial" charset="0"/>
              <a:cs typeface="Arial" charset="0"/>
            </a:endParaRPr>
          </a:p>
        </p:txBody>
      </p:sp>
    </p:spTree>
    <p:extLst>
      <p:ext uri="{BB962C8B-B14F-4D97-AF65-F5344CB8AC3E}">
        <p14:creationId xmlns:p14="http://schemas.microsoft.com/office/powerpoint/2010/main" val="333537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19BD54-C1E8-44D3-857D-D79080FC1417}" type="slidenum">
              <a:rPr lang="en-GB" altLang="en-US" smtClean="0">
                <a:latin typeface="Arial" charset="0"/>
                <a:cs typeface="Arial" charset="0"/>
              </a:rPr>
              <a:pPr eaLnBrk="1" hangingPunct="1">
                <a:spcBef>
                  <a:spcPct val="0"/>
                </a:spcBef>
              </a:pPr>
              <a:t>13</a:t>
            </a:fld>
            <a:endParaRPr lang="en-GB" altLang="en-US">
              <a:latin typeface="Arial" charset="0"/>
              <a:cs typeface="Arial" charset="0"/>
            </a:endParaRPr>
          </a:p>
        </p:txBody>
      </p:sp>
    </p:spTree>
    <p:extLst>
      <p:ext uri="{BB962C8B-B14F-4D97-AF65-F5344CB8AC3E}">
        <p14:creationId xmlns:p14="http://schemas.microsoft.com/office/powerpoint/2010/main" val="150700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5B72145-8D94-46E3-987A-28C5CDA6BA39}" type="slidenum">
              <a:rPr lang="en-GB" altLang="en-US" smtClean="0">
                <a:latin typeface="Arial" charset="0"/>
                <a:cs typeface="Arial" charset="0"/>
              </a:rPr>
              <a:pPr eaLnBrk="1" hangingPunct="1">
                <a:spcBef>
                  <a:spcPct val="0"/>
                </a:spcBef>
              </a:pPr>
              <a:t>14</a:t>
            </a:fld>
            <a:endParaRPr lang="en-GB" altLang="en-US">
              <a:latin typeface="Arial" charset="0"/>
              <a:cs typeface="Arial" charset="0"/>
            </a:endParaRPr>
          </a:p>
        </p:txBody>
      </p:sp>
    </p:spTree>
    <p:extLst>
      <p:ext uri="{BB962C8B-B14F-4D97-AF65-F5344CB8AC3E}">
        <p14:creationId xmlns:p14="http://schemas.microsoft.com/office/powerpoint/2010/main" val="19836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DE3FD1-B3CE-4738-A19F-CCB514DFB502}" type="slidenum">
              <a:rPr lang="en-GB" altLang="en-US" smtClean="0">
                <a:latin typeface="Arial" charset="0"/>
                <a:cs typeface="Arial" charset="0"/>
              </a:rPr>
              <a:pPr eaLnBrk="1" hangingPunct="1">
                <a:spcBef>
                  <a:spcPct val="0"/>
                </a:spcBef>
              </a:pPr>
              <a:t>15</a:t>
            </a:fld>
            <a:endParaRPr lang="en-GB" altLang="en-US">
              <a:latin typeface="Arial" charset="0"/>
              <a:cs typeface="Arial" charset="0"/>
            </a:endParaRPr>
          </a:p>
        </p:txBody>
      </p:sp>
    </p:spTree>
    <p:extLst>
      <p:ext uri="{BB962C8B-B14F-4D97-AF65-F5344CB8AC3E}">
        <p14:creationId xmlns:p14="http://schemas.microsoft.com/office/powerpoint/2010/main" val="37614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err="1"/>
              <a:t>Greece</a:t>
            </a:r>
            <a:r>
              <a:rPr lang="fr-FR" altLang="en-US" dirty="0"/>
              <a:t> 22% </a:t>
            </a:r>
            <a:r>
              <a:rPr lang="fr-FR" altLang="en-US" dirty="0" err="1"/>
              <a:t>MPs</a:t>
            </a:r>
            <a:r>
              <a:rPr lang="fr-FR" altLang="en-US" dirty="0"/>
              <a:t>, 18% </a:t>
            </a:r>
            <a:r>
              <a:rPr lang="fr-FR" altLang="en-US" dirty="0" err="1"/>
              <a:t>mayors</a:t>
            </a:r>
            <a:endParaRPr lang="fr-FR" altLang="en-US" dirty="0"/>
          </a:p>
          <a:p>
            <a:r>
              <a:rPr lang="en-US" sz="1200" b="0" i="0" kern="1200" dirty="0">
                <a:solidFill>
                  <a:schemeClr val="tx1"/>
                </a:solidFill>
                <a:effectLst/>
                <a:latin typeface="+mn-lt"/>
                <a:ea typeface="+mn-ea"/>
                <a:cs typeface="+mn-cs"/>
              </a:rPr>
              <a:t>Greece (Hellenic Republic) has a Unicameral parliament with the use of voluntary party quotas and legislated quotas for the single/lower house and at the sub-national level. 65 of 300 (22%) seats in the </a:t>
            </a:r>
            <a:r>
              <a:rPr lang="en-US" sz="1200" b="0" i="0" kern="1200" dirty="0" err="1">
                <a:solidFill>
                  <a:schemeClr val="tx1"/>
                </a:solidFill>
                <a:effectLst/>
                <a:latin typeface="+mn-lt"/>
                <a:ea typeface="+mn-ea"/>
                <a:cs typeface="+mn-cs"/>
              </a:rPr>
              <a:t>Vouli</a:t>
            </a:r>
            <a:r>
              <a:rPr lang="en-US" sz="1200" b="0" i="0" kern="1200" dirty="0">
                <a:solidFill>
                  <a:schemeClr val="tx1"/>
                </a:solidFill>
                <a:effectLst/>
                <a:latin typeface="+mn-lt"/>
                <a:ea typeface="+mn-ea"/>
                <a:cs typeface="+mn-cs"/>
              </a:rPr>
              <a:t> Ton </a:t>
            </a:r>
            <a:r>
              <a:rPr lang="en-US" sz="1200" b="0" i="0" kern="1200" dirty="0" err="1">
                <a:solidFill>
                  <a:schemeClr val="tx1"/>
                </a:solidFill>
                <a:effectLst/>
                <a:latin typeface="+mn-lt"/>
                <a:ea typeface="+mn-ea"/>
                <a:cs typeface="+mn-cs"/>
              </a:rPr>
              <a:t>Ellinon</a:t>
            </a:r>
            <a:r>
              <a:rPr lang="en-US" sz="1200" b="0" i="0" kern="1200" dirty="0">
                <a:solidFill>
                  <a:schemeClr val="tx1"/>
                </a:solidFill>
                <a:effectLst/>
                <a:latin typeface="+mn-lt"/>
                <a:ea typeface="+mn-ea"/>
                <a:cs typeface="+mn-cs"/>
              </a:rPr>
              <a:t> / Hellenic Parliament are held by women.</a:t>
            </a:r>
          </a:p>
          <a:p>
            <a:r>
              <a:rPr lang="en-US" altLang="en-US" sz="1200" b="0" i="0" kern="1200" dirty="0">
                <a:solidFill>
                  <a:schemeClr val="tx1"/>
                </a:solidFill>
                <a:effectLst/>
                <a:latin typeface="+mn-lt"/>
                <a:ea typeface="+mn-ea"/>
                <a:cs typeface="+mn-cs"/>
              </a:rPr>
              <a:t>40% quota for electoral lists </a:t>
            </a:r>
            <a:r>
              <a:rPr lang="en-US" sz="1200" b="0" i="0" kern="1200" dirty="0">
                <a:solidFill>
                  <a:schemeClr val="tx1"/>
                </a:solidFill>
                <a:effectLst/>
                <a:latin typeface="+mn-lt"/>
                <a:ea typeface="+mn-ea"/>
                <a:cs typeface="+mn-cs"/>
              </a:rPr>
              <a:t>for the candidates at all electoral procedures (national, regional, municipal and European elections).</a:t>
            </a:r>
            <a:r>
              <a:rPr lang="en-US" altLang="en-US" sz="1200" b="0" i="0" kern="1200" dirty="0">
                <a:solidFill>
                  <a:schemeClr val="tx1"/>
                </a:solidFill>
                <a:effectLst/>
                <a:latin typeface="+mn-lt"/>
                <a:ea typeface="+mn-ea"/>
                <a:cs typeface="+mn-cs"/>
              </a:rPr>
              <a:t> but no placement rules and no impact on funding of political parties</a:t>
            </a:r>
            <a:endParaRPr lang="fr-FR"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eaLnBrk="0" fontAlgn="base" hangingPunct="0">
              <a:spcBef>
                <a:spcPct val="30000"/>
              </a:spcBef>
              <a:spcAft>
                <a:spcPct val="0"/>
              </a:spcAft>
              <a:defRPr sz="1200">
                <a:solidFill>
                  <a:schemeClr val="tx1"/>
                </a:solidFill>
                <a:latin typeface="Calibri" pitchFamily="34" charset="0"/>
              </a:defRPr>
            </a:lvl6pPr>
            <a:lvl7pPr marL="2973388" indent="-228600" eaLnBrk="0" fontAlgn="base" hangingPunct="0">
              <a:spcBef>
                <a:spcPct val="30000"/>
              </a:spcBef>
              <a:spcAft>
                <a:spcPct val="0"/>
              </a:spcAft>
              <a:defRPr sz="1200">
                <a:solidFill>
                  <a:schemeClr val="tx1"/>
                </a:solidFill>
                <a:latin typeface="Calibri" pitchFamily="34" charset="0"/>
              </a:defRPr>
            </a:lvl7pPr>
            <a:lvl8pPr marL="3430588" indent="-228600" eaLnBrk="0" fontAlgn="base" hangingPunct="0">
              <a:spcBef>
                <a:spcPct val="30000"/>
              </a:spcBef>
              <a:spcAft>
                <a:spcPct val="0"/>
              </a:spcAft>
              <a:defRPr sz="1200">
                <a:solidFill>
                  <a:schemeClr val="tx1"/>
                </a:solidFill>
                <a:latin typeface="Calibri" pitchFamily="34" charset="0"/>
              </a:defRPr>
            </a:lvl8pPr>
            <a:lvl9pPr marL="3887788"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42F48A-E980-4858-885B-FB5550BA71BB}" type="slidenum">
              <a:rPr lang="en-GB" altLang="en-US" smtClean="0">
                <a:latin typeface="Arial" charset="0"/>
                <a:cs typeface="Arial" charset="0"/>
              </a:rPr>
              <a:pPr eaLnBrk="1" hangingPunct="1">
                <a:spcBef>
                  <a:spcPct val="0"/>
                </a:spcBef>
              </a:pPr>
              <a:t>16</a:t>
            </a:fld>
            <a:endParaRPr lang="en-GB" altLang="en-US">
              <a:latin typeface="Arial" charset="0"/>
              <a:cs typeface="Arial" charset="0"/>
            </a:endParaRPr>
          </a:p>
        </p:txBody>
      </p:sp>
    </p:spTree>
    <p:extLst>
      <p:ext uri="{BB962C8B-B14F-4D97-AF65-F5344CB8AC3E}">
        <p14:creationId xmlns:p14="http://schemas.microsoft.com/office/powerpoint/2010/main" val="408851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err="1"/>
              <a:t>Greece</a:t>
            </a:r>
            <a:r>
              <a:rPr lang="fr-FR" altLang="en-US" dirty="0"/>
              <a:t> = 13% </a:t>
            </a:r>
            <a:r>
              <a:rPr lang="fr-FR" altLang="en-US" dirty="0" err="1"/>
              <a:t>women</a:t>
            </a:r>
            <a:r>
              <a:rPr lang="fr-FR" altLang="en-US" dirty="0"/>
              <a:t> on </a:t>
            </a:r>
            <a:r>
              <a:rPr lang="fr-FR" altLang="en-US" dirty="0" err="1"/>
              <a:t>board</a:t>
            </a:r>
            <a:endParaRPr lang="fr-FR" altLang="en-US" dirty="0"/>
          </a:p>
          <a:p>
            <a:r>
              <a:rPr lang="fr-FR" altLang="en-US" dirty="0"/>
              <a:t>17% in public </a:t>
            </a:r>
            <a:r>
              <a:rPr lang="fr-FR" altLang="en-US" dirty="0" err="1"/>
              <a:t>broadcasters</a:t>
            </a:r>
            <a:endParaRPr lang="fr-FR" altLang="en-US" dirty="0"/>
          </a:p>
          <a:p>
            <a:endParaRPr lang="fr-FR"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eaLnBrk="0" fontAlgn="base" hangingPunct="0">
              <a:spcBef>
                <a:spcPct val="30000"/>
              </a:spcBef>
              <a:spcAft>
                <a:spcPct val="0"/>
              </a:spcAft>
              <a:defRPr sz="1200">
                <a:solidFill>
                  <a:schemeClr val="tx1"/>
                </a:solidFill>
                <a:latin typeface="Calibri" pitchFamily="34" charset="0"/>
              </a:defRPr>
            </a:lvl6pPr>
            <a:lvl7pPr marL="2973388" indent="-228600" eaLnBrk="0" fontAlgn="base" hangingPunct="0">
              <a:spcBef>
                <a:spcPct val="30000"/>
              </a:spcBef>
              <a:spcAft>
                <a:spcPct val="0"/>
              </a:spcAft>
              <a:defRPr sz="1200">
                <a:solidFill>
                  <a:schemeClr val="tx1"/>
                </a:solidFill>
                <a:latin typeface="Calibri" pitchFamily="34" charset="0"/>
              </a:defRPr>
            </a:lvl7pPr>
            <a:lvl8pPr marL="3430588" indent="-228600" eaLnBrk="0" fontAlgn="base" hangingPunct="0">
              <a:spcBef>
                <a:spcPct val="30000"/>
              </a:spcBef>
              <a:spcAft>
                <a:spcPct val="0"/>
              </a:spcAft>
              <a:defRPr sz="1200">
                <a:solidFill>
                  <a:schemeClr val="tx1"/>
                </a:solidFill>
                <a:latin typeface="Calibri" pitchFamily="34" charset="0"/>
              </a:defRPr>
            </a:lvl8pPr>
            <a:lvl9pPr marL="3887788"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ECAECCE-92AF-4B48-87D2-32B5C5D0ED11}" type="slidenum">
              <a:rPr lang="en-GB" altLang="en-US" smtClean="0">
                <a:latin typeface="Arial" charset="0"/>
                <a:cs typeface="Arial" charset="0"/>
              </a:rPr>
              <a:pPr eaLnBrk="1" hangingPunct="1">
                <a:spcBef>
                  <a:spcPct val="0"/>
                </a:spcBef>
              </a:pPr>
              <a:t>17</a:t>
            </a:fld>
            <a:endParaRPr lang="en-GB" altLang="en-US">
              <a:latin typeface="Arial" charset="0"/>
              <a:cs typeface="Arial" charset="0"/>
            </a:endParaRPr>
          </a:p>
        </p:txBody>
      </p:sp>
    </p:spTree>
    <p:extLst>
      <p:ext uri="{BB962C8B-B14F-4D97-AF65-F5344CB8AC3E}">
        <p14:creationId xmlns:p14="http://schemas.microsoft.com/office/powerpoint/2010/main" val="299807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C9FD1CE-EB4D-4464-B0A0-E9EF254C0B5B}" type="slidenum">
              <a:rPr lang="en-GB" altLang="en-US" smtClean="0">
                <a:latin typeface="Arial" charset="0"/>
                <a:cs typeface="Arial" charset="0"/>
              </a:rPr>
              <a:pPr eaLnBrk="1" hangingPunct="1">
                <a:spcBef>
                  <a:spcPct val="0"/>
                </a:spcBef>
              </a:pPr>
              <a:t>18</a:t>
            </a:fld>
            <a:endParaRPr lang="en-GB" altLang="en-US">
              <a:latin typeface="Arial" charset="0"/>
              <a:cs typeface="Arial" charset="0"/>
            </a:endParaRPr>
          </a:p>
        </p:txBody>
      </p:sp>
    </p:spTree>
    <p:extLst>
      <p:ext uri="{BB962C8B-B14F-4D97-AF65-F5344CB8AC3E}">
        <p14:creationId xmlns:p14="http://schemas.microsoft.com/office/powerpoint/2010/main" val="372505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a:t>Progress, but very </a:t>
            </a:r>
            <a:r>
              <a:rPr lang="en-GB" sz="1200" b="1" dirty="0">
                <a:solidFill>
                  <a:srgbClr val="004489"/>
                </a:solidFill>
              </a:rPr>
              <a:t>slow</a:t>
            </a:r>
          </a:p>
          <a:p>
            <a:endParaRPr lang="fr-FR"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eaLnBrk="0" fontAlgn="base" hangingPunct="0">
              <a:spcBef>
                <a:spcPct val="30000"/>
              </a:spcBef>
              <a:spcAft>
                <a:spcPct val="0"/>
              </a:spcAft>
              <a:defRPr sz="1200">
                <a:solidFill>
                  <a:schemeClr val="tx1"/>
                </a:solidFill>
                <a:latin typeface="Calibri" pitchFamily="34" charset="0"/>
              </a:defRPr>
            </a:lvl6pPr>
            <a:lvl7pPr marL="2973388" indent="-228600" eaLnBrk="0" fontAlgn="base" hangingPunct="0">
              <a:spcBef>
                <a:spcPct val="30000"/>
              </a:spcBef>
              <a:spcAft>
                <a:spcPct val="0"/>
              </a:spcAft>
              <a:defRPr sz="1200">
                <a:solidFill>
                  <a:schemeClr val="tx1"/>
                </a:solidFill>
                <a:latin typeface="Calibri" pitchFamily="34" charset="0"/>
              </a:defRPr>
            </a:lvl7pPr>
            <a:lvl8pPr marL="3430588" indent="-228600" eaLnBrk="0" fontAlgn="base" hangingPunct="0">
              <a:spcBef>
                <a:spcPct val="30000"/>
              </a:spcBef>
              <a:spcAft>
                <a:spcPct val="0"/>
              </a:spcAft>
              <a:defRPr sz="1200">
                <a:solidFill>
                  <a:schemeClr val="tx1"/>
                </a:solidFill>
                <a:latin typeface="Calibri" pitchFamily="34" charset="0"/>
              </a:defRPr>
            </a:lvl8pPr>
            <a:lvl9pPr marL="3887788"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3B5829-673B-44A3-A80A-FF36805670D8}" type="slidenum">
              <a:rPr lang="en-GB" altLang="en-US" smtClean="0">
                <a:latin typeface="Arial" charset="0"/>
                <a:cs typeface="Arial" charset="0"/>
              </a:rPr>
              <a:pPr eaLnBrk="1" hangingPunct="1">
                <a:spcBef>
                  <a:spcPct val="0"/>
                </a:spcBef>
              </a:pPr>
              <a:t>19</a:t>
            </a:fld>
            <a:endParaRPr lang="en-GB" altLang="en-US">
              <a:latin typeface="Arial" charset="0"/>
              <a:cs typeface="Arial" charset="0"/>
            </a:endParaRPr>
          </a:p>
        </p:txBody>
      </p:sp>
    </p:spTree>
    <p:extLst>
      <p:ext uri="{BB962C8B-B14F-4D97-AF65-F5344CB8AC3E}">
        <p14:creationId xmlns:p14="http://schemas.microsoft.com/office/powerpoint/2010/main" val="310222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E2458E-B308-452D-A255-7583AEEA9C7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82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2BEDB-CC61-41A3-9EC5-EC7ADCA08DF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74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err="1"/>
              <a:t>Greece</a:t>
            </a:r>
            <a:r>
              <a:rPr lang="fr-FR" altLang="en-US" dirty="0"/>
              <a:t> 12,5%</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CE5C1A6-FD14-4B47-9EF3-E66078E3F1D3}" type="slidenum">
              <a:rPr lang="en-GB" altLang="en-US" smtClean="0">
                <a:latin typeface="Arial" charset="0"/>
                <a:cs typeface="Arial" charset="0"/>
              </a:rPr>
              <a:pPr eaLnBrk="1" fontAlgn="base" hangingPunct="1">
                <a:spcBef>
                  <a:spcPct val="0"/>
                </a:spcBef>
                <a:spcAft>
                  <a:spcPct val="0"/>
                </a:spcAft>
              </a:pPr>
              <a:t>4</a:t>
            </a:fld>
            <a:endParaRPr lang="en-GB" altLang="en-US">
              <a:latin typeface="Arial" charset="0"/>
              <a:cs typeface="Arial" charset="0"/>
            </a:endParaRPr>
          </a:p>
        </p:txBody>
      </p:sp>
    </p:spTree>
    <p:extLst>
      <p:ext uri="{BB962C8B-B14F-4D97-AF65-F5344CB8AC3E}">
        <p14:creationId xmlns:p14="http://schemas.microsoft.com/office/powerpoint/2010/main" val="139500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E2458E-B308-452D-A255-7583AEEA9C7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85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37B99B-D378-6C49-AC24-BA32949E8AE6}"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66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BE" altLang="en-US" dirty="0"/>
              <a:t>Le sexisme crée un climat qui conduit à accepter la violence</a:t>
            </a:r>
          </a:p>
          <a:p>
            <a:r>
              <a:rPr lang="fr-BE" altLang="en-US" dirty="0"/>
              <a:t>Iceberg de la violence:  toutes les violences sont liées - on ne s’</a:t>
            </a:r>
            <a:r>
              <a:rPr lang="fr-BE" altLang="en-US" dirty="0" err="1"/>
              <a:t>interresse</a:t>
            </a:r>
            <a:r>
              <a:rPr lang="fr-BE" altLang="en-US" dirty="0"/>
              <a:t> au bas que depuis peu (CI)</a:t>
            </a:r>
          </a:p>
          <a:p>
            <a:r>
              <a:rPr lang="fr-BE" altLang="en-US" dirty="0"/>
              <a:t>Violence envers les hommes également mais </a:t>
            </a:r>
            <a:r>
              <a:rPr lang="fr-BE" altLang="en-US" dirty="0" err="1"/>
              <a:t>assymétrie</a:t>
            </a:r>
            <a:r>
              <a:rPr lang="fr-BE" altLang="en-US" dirty="0"/>
              <a:t> des rapports de pouvoir</a:t>
            </a:r>
          </a:p>
          <a:p>
            <a:r>
              <a:rPr lang="fr-BE" altLang="en-US" dirty="0"/>
              <a:t>Quand cela a commencé, la menace fait le même effet que le coup porté en elle –même</a:t>
            </a:r>
          </a:p>
          <a:p>
            <a:r>
              <a:rPr lang="fr-BE" altLang="en-US" dirty="0"/>
              <a:t>But = montrer qui domine, la violence n’intervient que si la femme résiste</a:t>
            </a:r>
          </a:p>
          <a:p>
            <a:endParaRPr lang="fr-BE" altLang="en-US" dirty="0"/>
          </a:p>
          <a:p>
            <a:r>
              <a:rPr lang="fr-BE" altLang="en-US" dirty="0"/>
              <a:t>Emprise: phénomène de décervelage, l(auteur fait en sorte que l’entourage disqualifie la femme victime qui finit par douter de son propre ressenti et perdre son esprit critique</a:t>
            </a:r>
          </a:p>
          <a:p>
            <a:r>
              <a:rPr lang="fr-BE" altLang="en-US" dirty="0" err="1"/>
              <a:t>Phènomène</a:t>
            </a:r>
            <a:r>
              <a:rPr lang="fr-BE" altLang="en-US" dirty="0"/>
              <a:t> d’impuissance apprise, les femmes deviennent passives</a:t>
            </a:r>
          </a:p>
          <a:p>
            <a:endParaRPr lang="fr-BE" altLang="en-US" dirty="0"/>
          </a:p>
          <a:p>
            <a:r>
              <a:rPr lang="fr-BE" altLang="en-US" dirty="0"/>
              <a:t>4 P: prévention, protection, poursuites, politiques intégrées (</a:t>
            </a:r>
            <a:r>
              <a:rPr lang="en-US" altLang="en-US" dirty="0" err="1"/>
              <a:t>co-ordinated</a:t>
            </a:r>
            <a:r>
              <a:rPr lang="en-US" altLang="en-US" dirty="0"/>
              <a:t> and comprehensive, in that they encompass all relevant measures to prevent and combat all forms of violence against women. )</a:t>
            </a:r>
            <a:endParaRPr lang="fr-BE" altLang="en-US" dirty="0"/>
          </a:p>
          <a:p>
            <a:endParaRPr lang="fr-BE" altLang="en-US" dirty="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2C38D17-4995-44D9-9EA4-2BDD5EFA054D}" type="slidenum">
              <a:rPr kumimoji="0" lang="fr-BE"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ct val="0"/>
                </a:spcBef>
                <a:spcAft>
                  <a:spcPts val="0"/>
                </a:spcAft>
                <a:buClrTx/>
                <a:buSzTx/>
                <a:buFontTx/>
                <a:buNone/>
                <a:tabLst/>
                <a:defRPr/>
              </a:pPr>
              <a:t>24</a:t>
            </a:fld>
            <a:endParaRPr kumimoji="0" lang="fr-BE"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79159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err="1"/>
              <a:t>Based</a:t>
            </a:r>
            <a:r>
              <a:rPr lang="fr-FR" altLang="en-US" dirty="0"/>
              <a:t> on the </a:t>
            </a:r>
            <a:r>
              <a:rPr lang="fr-FR" altLang="en-US" dirty="0" err="1"/>
              <a:t>idea</a:t>
            </a:r>
            <a:r>
              <a:rPr lang="fr-FR" altLang="en-US" dirty="0"/>
              <a:t> </a:t>
            </a:r>
            <a:r>
              <a:rPr lang="fr-FR" altLang="en-US" dirty="0" err="1"/>
              <a:t>that</a:t>
            </a:r>
            <a:r>
              <a:rPr lang="fr-FR" altLang="en-US" dirty="0"/>
              <a:t> </a:t>
            </a:r>
            <a:r>
              <a:rPr lang="fr-FR" altLang="en-US" dirty="0" err="1"/>
              <a:t>gender-based</a:t>
            </a:r>
            <a:r>
              <a:rPr lang="fr-FR" altLang="en-US" dirty="0"/>
              <a:t> </a:t>
            </a:r>
            <a:r>
              <a:rPr lang="en-GB" altLang="en-US" dirty="0"/>
              <a:t>violence is a form of discrimination against women and links the achievement of gender equality to the eradication of violence against women, and vice versa</a:t>
            </a:r>
          </a:p>
          <a:p>
            <a:endParaRPr lang="fr-FR" altLang="en-US" dirty="0"/>
          </a:p>
          <a:p>
            <a:pPr marL="0" indent="0">
              <a:buNone/>
            </a:pPr>
            <a:r>
              <a:rPr lang="en-US" sz="1200" dirty="0">
                <a:latin typeface="Arial"/>
                <a:cs typeface="Arial"/>
              </a:rPr>
              <a:t>→ </a:t>
            </a:r>
            <a:r>
              <a:rPr lang="en-US" sz="1200" dirty="0"/>
              <a:t>The Convention on the Elimination of All Forms of Discrimination Against Women (</a:t>
            </a:r>
            <a:r>
              <a:rPr lang="en-US" sz="1200" b="1" dirty="0"/>
              <a:t>CEDAW</a:t>
            </a:r>
            <a:r>
              <a:rPr lang="en-US" sz="1200" dirty="0"/>
              <a:t>) covers VAW through its General Recommendation No.35, updating General Recommendation No.19 </a:t>
            </a:r>
          </a:p>
          <a:p>
            <a:pPr marL="0" indent="0">
              <a:buNone/>
            </a:pPr>
            <a:r>
              <a:rPr lang="en-US" sz="1200" dirty="0">
                <a:latin typeface="Arial"/>
                <a:cs typeface="Arial"/>
              </a:rPr>
              <a:t>→ </a:t>
            </a:r>
            <a:r>
              <a:rPr lang="en-US" sz="1200" dirty="0"/>
              <a:t>The 1993 </a:t>
            </a:r>
            <a:r>
              <a:rPr lang="en-US" sz="1200" b="1" dirty="0"/>
              <a:t>UN Declaration on the Elimination of VAW </a:t>
            </a:r>
            <a:r>
              <a:rPr lang="en-US" sz="1200" dirty="0"/>
              <a:t>addresses VAW and domestic violence but remains non-binding</a:t>
            </a:r>
          </a:p>
          <a:p>
            <a:endParaRPr lang="en-US" sz="400" dirty="0"/>
          </a:p>
          <a:p>
            <a:r>
              <a:rPr lang="en-US" sz="1200" u="sng" dirty="0"/>
              <a:t>Other regional instruments </a:t>
            </a:r>
            <a:r>
              <a:rPr lang="en-US" sz="1200" dirty="0"/>
              <a:t>already existed in Latin America and Africa </a:t>
            </a:r>
          </a:p>
          <a:p>
            <a:pPr marL="0" indent="0">
              <a:buNone/>
            </a:pPr>
            <a:r>
              <a:rPr lang="en-US" sz="1200" dirty="0">
                <a:latin typeface="Arial"/>
                <a:cs typeface="Arial"/>
              </a:rPr>
              <a:t>→</a:t>
            </a:r>
            <a:r>
              <a:rPr lang="en-US" sz="1200" dirty="0"/>
              <a:t> The </a:t>
            </a:r>
            <a:r>
              <a:rPr lang="en-US" sz="1200" b="1" dirty="0"/>
              <a:t>Belem do Para Convention </a:t>
            </a:r>
            <a:r>
              <a:rPr lang="en-GB" sz="1200" dirty="0"/>
              <a:t>signed within the Organisation of American States (OAS) </a:t>
            </a:r>
            <a:r>
              <a:rPr lang="en-US" sz="1200" dirty="0"/>
              <a:t>in 1994</a:t>
            </a:r>
            <a:endParaRPr lang="en-US" sz="1200" b="1" dirty="0"/>
          </a:p>
          <a:p>
            <a:pPr marL="0" indent="0">
              <a:buNone/>
            </a:pPr>
            <a:r>
              <a:rPr lang="en-US" sz="1200" dirty="0">
                <a:latin typeface="Arial"/>
                <a:cs typeface="Arial"/>
              </a:rPr>
              <a:t>→</a:t>
            </a:r>
            <a:r>
              <a:rPr lang="en-US" sz="1200" dirty="0"/>
              <a:t> The </a:t>
            </a:r>
            <a:r>
              <a:rPr lang="en-US" sz="1200" b="1" dirty="0"/>
              <a:t>Maputo Protocol </a:t>
            </a:r>
            <a:r>
              <a:rPr lang="en-US" sz="1200" dirty="0"/>
              <a:t>concluded within the African Union in 2003</a:t>
            </a:r>
            <a:endParaRPr lang="fr-FR"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BD5204-96C7-420D-A90E-7A10A86917DB}" type="slidenum">
              <a:rPr lang="en-GB" altLang="en-US" smtClean="0">
                <a:latin typeface="Arial" charset="0"/>
                <a:cs typeface="Arial" charset="0"/>
              </a:rPr>
              <a:pPr eaLnBrk="1" hangingPunct="1">
                <a:spcBef>
                  <a:spcPct val="0"/>
                </a:spcBef>
              </a:pPr>
              <a:t>25</a:t>
            </a:fld>
            <a:endParaRPr lang="en-GB" altLang="en-US">
              <a:latin typeface="Arial" charset="0"/>
              <a:cs typeface="Arial" charset="0"/>
            </a:endParaRPr>
          </a:p>
        </p:txBody>
      </p:sp>
    </p:spTree>
    <p:extLst>
      <p:ext uri="{BB962C8B-B14F-4D97-AF65-F5344CB8AC3E}">
        <p14:creationId xmlns:p14="http://schemas.microsoft.com/office/powerpoint/2010/main" val="234043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51DC8AF-6FEC-4ABC-B5E5-3AD989D03DD3}" type="slidenum">
              <a:rPr lang="en-GB" altLang="en-US" smtClean="0">
                <a:latin typeface="Arial" charset="0"/>
                <a:cs typeface="Arial" charset="0"/>
              </a:rPr>
              <a:pPr eaLnBrk="1" fontAlgn="base" hangingPunct="1">
                <a:spcBef>
                  <a:spcPct val="0"/>
                </a:spcBef>
                <a:spcAft>
                  <a:spcPct val="0"/>
                </a:spcAft>
              </a:pPr>
              <a:t>5</a:t>
            </a:fld>
            <a:endParaRPr lang="en-GB" altLang="en-US">
              <a:latin typeface="Arial" charset="0"/>
              <a:cs typeface="Arial" charset="0"/>
            </a:endParaRPr>
          </a:p>
        </p:txBody>
      </p:sp>
    </p:spTree>
    <p:extLst>
      <p:ext uri="{BB962C8B-B14F-4D97-AF65-F5344CB8AC3E}">
        <p14:creationId xmlns:p14="http://schemas.microsoft.com/office/powerpoint/2010/main" val="146014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6D2BFBE-986F-4801-81EA-BF4402E45410}" type="slidenum">
              <a:rPr lang="en-GB" altLang="en-US" smtClean="0">
                <a:latin typeface="Arial" charset="0"/>
                <a:cs typeface="Arial" charset="0"/>
              </a:rPr>
              <a:pPr eaLnBrk="1" fontAlgn="base" hangingPunct="1">
                <a:spcBef>
                  <a:spcPct val="0"/>
                </a:spcBef>
                <a:spcAft>
                  <a:spcPct val="0"/>
                </a:spcAft>
              </a:pPr>
              <a:t>6</a:t>
            </a:fld>
            <a:endParaRPr lang="en-GB" altLang="en-US">
              <a:latin typeface="Arial" charset="0"/>
              <a:cs typeface="Arial" charset="0"/>
            </a:endParaRPr>
          </a:p>
        </p:txBody>
      </p:sp>
    </p:spTree>
    <p:extLst>
      <p:ext uri="{BB962C8B-B14F-4D97-AF65-F5344CB8AC3E}">
        <p14:creationId xmlns:p14="http://schemas.microsoft.com/office/powerpoint/2010/main" val="411929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err="1"/>
              <a:t>Greece</a:t>
            </a:r>
            <a:r>
              <a:rPr lang="fr-FR" altLang="en-US" dirty="0"/>
              <a:t> 25%</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CCA3DD8-491A-45D8-ABB1-2006B2F1D165}" type="slidenum">
              <a:rPr lang="en-GB" altLang="en-US" smtClean="0">
                <a:latin typeface="Arial" charset="0"/>
                <a:cs typeface="Arial" charset="0"/>
              </a:rPr>
              <a:pPr eaLnBrk="1" fontAlgn="base" hangingPunct="1">
                <a:spcBef>
                  <a:spcPct val="0"/>
                </a:spcBef>
                <a:spcAft>
                  <a:spcPct val="0"/>
                </a:spcAft>
              </a:pPr>
              <a:t>7</a:t>
            </a:fld>
            <a:endParaRPr lang="en-GB" altLang="en-US">
              <a:latin typeface="Arial" charset="0"/>
              <a:cs typeface="Arial" charset="0"/>
            </a:endParaRPr>
          </a:p>
        </p:txBody>
      </p:sp>
    </p:spTree>
    <p:extLst>
      <p:ext uri="{BB962C8B-B14F-4D97-AF65-F5344CB8AC3E}">
        <p14:creationId xmlns:p14="http://schemas.microsoft.com/office/powerpoint/2010/main" val="134599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9600" indent="-609600" eaLnBrk="1" hangingPunct="1">
              <a:lnSpc>
                <a:spcPct val="80000"/>
              </a:lnSpc>
              <a:spcBef>
                <a:spcPct val="0"/>
              </a:spcBef>
            </a:pPr>
            <a:r>
              <a:rPr lang="en-GB" altLang="en-US">
                <a:solidFill>
                  <a:srgbClr val="003399"/>
                </a:solidFill>
              </a:rPr>
              <a:t>En quoi l’inégalité est problématique…</a:t>
            </a: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C8536D5-3847-4DC5-8B26-D13F2B104F53}" type="slidenum">
              <a:rPr lang="fr-BE" altLang="en-US" smtClean="0">
                <a:latin typeface="Arial" charset="0"/>
                <a:cs typeface="Arial" charset="0"/>
              </a:rPr>
              <a:pPr eaLnBrk="1" fontAlgn="base" hangingPunct="1">
                <a:spcBef>
                  <a:spcPct val="0"/>
                </a:spcBef>
                <a:spcAft>
                  <a:spcPct val="0"/>
                </a:spcAft>
              </a:pPr>
              <a:t>8</a:t>
            </a:fld>
            <a:endParaRPr lang="fr-BE" altLang="en-US">
              <a:latin typeface="Arial" charset="0"/>
              <a:cs typeface="Arial" charset="0"/>
            </a:endParaRPr>
          </a:p>
        </p:txBody>
      </p:sp>
    </p:spTree>
    <p:extLst>
      <p:ext uri="{BB962C8B-B14F-4D97-AF65-F5344CB8AC3E}">
        <p14:creationId xmlns:p14="http://schemas.microsoft.com/office/powerpoint/2010/main" val="180894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9753D3-A739-4E6A-B798-60FDE1E4FB2D}" type="slidenum">
              <a:rPr lang="en-GB" altLang="en-US" smtClean="0">
                <a:latin typeface="Arial" charset="0"/>
                <a:cs typeface="Arial" charset="0"/>
              </a:rPr>
              <a:pPr eaLnBrk="1" hangingPunct="1">
                <a:spcBef>
                  <a:spcPct val="0"/>
                </a:spcBef>
              </a:pPr>
              <a:t>9</a:t>
            </a:fld>
            <a:endParaRPr lang="en-GB" altLang="en-US">
              <a:latin typeface="Arial" charset="0"/>
              <a:cs typeface="Arial" charset="0"/>
            </a:endParaRPr>
          </a:p>
        </p:txBody>
      </p:sp>
    </p:spTree>
    <p:extLst>
      <p:ext uri="{BB962C8B-B14F-4D97-AF65-F5344CB8AC3E}">
        <p14:creationId xmlns:p14="http://schemas.microsoft.com/office/powerpoint/2010/main" val="261150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DB4125-FE2E-4185-BE38-720B32018686}" type="slidenum">
              <a:rPr lang="en-GB" altLang="en-US" smtClean="0">
                <a:latin typeface="Arial" charset="0"/>
                <a:cs typeface="Arial" charset="0"/>
              </a:rPr>
              <a:pPr eaLnBrk="1" hangingPunct="1">
                <a:spcBef>
                  <a:spcPct val="0"/>
                </a:spcBef>
              </a:pPr>
              <a:t>10</a:t>
            </a:fld>
            <a:endParaRPr lang="en-GB" altLang="en-US">
              <a:latin typeface="Arial" charset="0"/>
              <a:cs typeface="Arial" charset="0"/>
            </a:endParaRPr>
          </a:p>
        </p:txBody>
      </p:sp>
    </p:spTree>
    <p:extLst>
      <p:ext uri="{BB962C8B-B14F-4D97-AF65-F5344CB8AC3E}">
        <p14:creationId xmlns:p14="http://schemas.microsoft.com/office/powerpoint/2010/main" val="293407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 new assessment report on 45 European judicial systems, prepared by the </a:t>
            </a:r>
            <a:r>
              <a:rPr lang="en-GB" altLang="en-US">
                <a:hlinkClick r:id="rId3"/>
              </a:rPr>
              <a:t>European Commission for the Efficiency of Justice (CEPEJ) of the Council of Europe</a:t>
            </a:r>
            <a:r>
              <a:rPr lang="en-GB" altLang="en-US"/>
              <a:t>, finds that although there is parity, on average, between male and female judges in all jurisdictions, there is a decrease in the percentage of female judges as we move up in the judicial hierarchy. Parity is still difficult to achieve as far as the presidents of courts are concerned 67% men.</a:t>
            </a:r>
          </a:p>
          <a:p>
            <a:endParaRPr lang="en-GB" altLang="en-US"/>
          </a:p>
          <a:p>
            <a:r>
              <a:rPr lang="fr-FR" altLang="en-US"/>
              <a:t>EX rape: in some European countries condamnation in less than 5% of rapes,</a:t>
            </a:r>
          </a:p>
          <a:p>
            <a:endParaRPr lang="fr-FR" altLang="en-US"/>
          </a:p>
          <a:p>
            <a:endParaRPr lang="fr-FR"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189A86-F620-48E1-AFEB-87E3DD5F810F}" type="slidenum">
              <a:rPr lang="en-GB" altLang="en-US" smtClean="0">
                <a:latin typeface="Arial" charset="0"/>
                <a:cs typeface="Arial" charset="0"/>
              </a:rPr>
              <a:pPr eaLnBrk="1" hangingPunct="1">
                <a:spcBef>
                  <a:spcPct val="0"/>
                </a:spcBef>
              </a:pPr>
              <a:t>11</a:t>
            </a:fld>
            <a:endParaRPr lang="en-GB" altLang="en-US">
              <a:latin typeface="Arial" charset="0"/>
              <a:cs typeface="Arial" charset="0"/>
            </a:endParaRPr>
          </a:p>
        </p:txBody>
      </p:sp>
    </p:spTree>
    <p:extLst>
      <p:ext uri="{BB962C8B-B14F-4D97-AF65-F5344CB8AC3E}">
        <p14:creationId xmlns:p14="http://schemas.microsoft.com/office/powerpoint/2010/main" val="330748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08A55A58-423B-4A24-8ED0-E221A17F2F78}" type="slidenum">
              <a:rPr lang="fr-FR"/>
              <a:pPr>
                <a:defRPr/>
              </a:pPr>
              <a:t>‹#›</a:t>
            </a:fld>
            <a:endParaRPr lang="fr-FR" dirty="0"/>
          </a:p>
        </p:txBody>
      </p:sp>
    </p:spTree>
    <p:extLst>
      <p:ext uri="{BB962C8B-B14F-4D97-AF65-F5344CB8AC3E}">
        <p14:creationId xmlns:p14="http://schemas.microsoft.com/office/powerpoint/2010/main" val="345526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p:cNvSpPr>
            <a:spLocks noGrp="1"/>
          </p:cNvSpPr>
          <p:nvPr>
            <p:ph type="dt" sz="half" idx="10"/>
          </p:nvPr>
        </p:nvSpPr>
        <p:spPr/>
        <p:txBody>
          <a:bodyPr/>
          <a:lstStyle>
            <a:lvl1pPr>
              <a:defRPr/>
            </a:lvl1pPr>
          </a:lstStyle>
          <a:p>
            <a:pPr>
              <a:defRPr/>
            </a:pPr>
            <a:fld id="{80A5B452-40F5-45A6-9C99-7B50BA13558E}" type="datetime1">
              <a:rPr lang="fr-FR"/>
              <a:pPr>
                <a:defRPr/>
              </a:pPr>
              <a:t>31/10/2022</a:t>
            </a:fld>
            <a:endParaRPr lang="fr-FR" dirty="0"/>
          </a:p>
        </p:txBody>
      </p:sp>
      <p:sp>
        <p:nvSpPr>
          <p:cNvPr id="4" name="Espace réservé du numéro de diapositive 5"/>
          <p:cNvSpPr>
            <a:spLocks noGrp="1"/>
          </p:cNvSpPr>
          <p:nvPr>
            <p:ph type="sldNum" sz="quarter" idx="11"/>
          </p:nvPr>
        </p:nvSpPr>
        <p:spPr/>
        <p:txBody>
          <a:bodyPr/>
          <a:lstStyle>
            <a:lvl1pPr>
              <a:defRPr/>
            </a:lvl1pPr>
          </a:lstStyle>
          <a:p>
            <a:pPr>
              <a:defRPr/>
            </a:pPr>
            <a:fld id="{51E476F2-8241-4574-BAC4-034B08BFC374}" type="slidenum">
              <a:rPr lang="fr-FR"/>
              <a:pPr>
                <a:defRPr/>
              </a:pPr>
              <a:t>‹#›</a:t>
            </a:fld>
            <a:endParaRPr lang="fr-FR" dirty="0"/>
          </a:p>
        </p:txBody>
      </p:sp>
    </p:spTree>
    <p:extLst>
      <p:ext uri="{BB962C8B-B14F-4D97-AF65-F5344CB8AC3E}">
        <p14:creationId xmlns:p14="http://schemas.microsoft.com/office/powerpoint/2010/main" val="232462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p:cNvSpPr>
            <a:spLocks noGrp="1"/>
          </p:cNvSpPr>
          <p:nvPr>
            <p:ph type="dt" sz="half" idx="10"/>
          </p:nvPr>
        </p:nvSpPr>
        <p:spPr/>
        <p:txBody>
          <a:bodyPr/>
          <a:lstStyle>
            <a:lvl1pPr algn="l">
              <a:defRPr sz="1000">
                <a:solidFill>
                  <a:schemeClr val="tx1">
                    <a:tint val="75000"/>
                  </a:schemeClr>
                </a:solidFill>
                <a:latin typeface="Century Gothic" charset="0"/>
                <a:ea typeface="Century Gothic" charset="0"/>
                <a:cs typeface="Century Gothic" charset="0"/>
              </a:defRPr>
            </a:lvl1pPr>
          </a:lstStyle>
          <a:p>
            <a:pPr>
              <a:defRPr/>
            </a:pPr>
            <a:fld id="{1008BCC1-0D24-48F0-AC86-A5BAB882D029}" type="datetime1">
              <a:rPr lang="fr-FR"/>
              <a:pPr>
                <a:defRPr/>
              </a:pPr>
              <a:t>31/10/2022</a:t>
            </a:fld>
            <a:endParaRPr lang="fr-FR" dirty="0"/>
          </a:p>
        </p:txBody>
      </p:sp>
      <p:sp>
        <p:nvSpPr>
          <p:cNvPr id="4" name="Espace réservé du numéro de diapositive 5"/>
          <p:cNvSpPr>
            <a:spLocks noGrp="1"/>
          </p:cNvSpPr>
          <p:nvPr>
            <p:ph type="sldNum" sz="quarter" idx="11"/>
          </p:nvPr>
        </p:nvSpPr>
        <p:spPr/>
        <p:txBody>
          <a:bodyPr/>
          <a:lstStyle>
            <a:lvl1pPr algn="r">
              <a:defRPr sz="1000">
                <a:solidFill>
                  <a:schemeClr val="tx1">
                    <a:tint val="75000"/>
                  </a:schemeClr>
                </a:solidFill>
                <a:latin typeface="Arial Narrow" charset="0"/>
                <a:ea typeface="Arial Narrow" charset="0"/>
                <a:cs typeface="Arial Narrow" charset="0"/>
              </a:defRPr>
            </a:lvl1pPr>
          </a:lstStyle>
          <a:p>
            <a:pPr>
              <a:defRPr/>
            </a:pPr>
            <a:fld id="{15EA5F1B-6386-449D-8F3D-69815551E455}" type="slidenum">
              <a:rPr lang="fr-FR"/>
              <a:pPr>
                <a:defRPr/>
              </a:pPr>
              <a:t>‹#›</a:t>
            </a:fld>
            <a:endParaRPr lang="fr-FR" dirty="0"/>
          </a:p>
        </p:txBody>
      </p:sp>
    </p:spTree>
    <p:extLst>
      <p:ext uri="{BB962C8B-B14F-4D97-AF65-F5344CB8AC3E}">
        <p14:creationId xmlns:p14="http://schemas.microsoft.com/office/powerpoint/2010/main" val="194923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B84D76CD-DBA9-4D32-8D41-A49C9BF109F2}" type="slidenum">
              <a:rPr lang="en-US"/>
              <a:pPr>
                <a:defRPr/>
              </a:pPr>
              <a:t>‹#›</a:t>
            </a:fld>
            <a:endParaRPr lang="en-US"/>
          </a:p>
        </p:txBody>
      </p:sp>
    </p:spTree>
    <p:extLst>
      <p:ext uri="{BB962C8B-B14F-4D97-AF65-F5344CB8AC3E}">
        <p14:creationId xmlns:p14="http://schemas.microsoft.com/office/powerpoint/2010/main" val="24845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lgn="l">
              <a:defRPr sz="1000">
                <a:solidFill>
                  <a:schemeClr val="tx1">
                    <a:tint val="75000"/>
                  </a:schemeClr>
                </a:solidFill>
                <a:latin typeface="Arial Narrow" charset="0"/>
                <a:ea typeface="Arial Narrow" charset="0"/>
                <a:cs typeface="Arial Narrow" charset="0"/>
              </a:defRPr>
            </a:lvl1pPr>
          </a:lstStyle>
          <a:p>
            <a:pPr>
              <a:defRPr/>
            </a:pPr>
            <a:fld id="{6F7F7626-C6DF-4573-868C-0603DAE72069}" type="datetime1">
              <a:rPr lang="fr-FR"/>
              <a:pPr>
                <a:defRPr/>
              </a:pPr>
              <a:t>31/10/2022</a:t>
            </a:fld>
            <a:endParaRPr lang="fr-FR" dirty="0"/>
          </a:p>
        </p:txBody>
      </p:sp>
      <p:sp>
        <p:nvSpPr>
          <p:cNvPr id="3" name="Espace réservé du numéro de diapositive 5"/>
          <p:cNvSpPr>
            <a:spLocks noGrp="1"/>
          </p:cNvSpPr>
          <p:nvPr>
            <p:ph type="sldNum" sz="quarter" idx="11"/>
          </p:nvPr>
        </p:nvSpPr>
        <p:spPr/>
        <p:txBody>
          <a:bodyPr/>
          <a:lstStyle>
            <a:lvl1pPr algn="r">
              <a:defRPr sz="1000">
                <a:solidFill>
                  <a:schemeClr val="tx1">
                    <a:tint val="75000"/>
                  </a:schemeClr>
                </a:solidFill>
                <a:latin typeface="Arial Narrow" charset="0"/>
                <a:ea typeface="Arial Narrow" charset="0"/>
                <a:cs typeface="Arial Narrow" charset="0"/>
              </a:defRPr>
            </a:lvl1pPr>
          </a:lstStyle>
          <a:p>
            <a:pPr>
              <a:defRPr/>
            </a:pPr>
            <a:fld id="{045E4DD9-CD43-4F7A-BAC6-0B55C0ACFDE6}" type="slidenum">
              <a:rPr lang="fr-FR"/>
              <a:pPr>
                <a:defRPr/>
              </a:pPr>
              <a:t>‹#›</a:t>
            </a:fld>
            <a:endParaRPr lang="fr-FR" dirty="0"/>
          </a:p>
        </p:txBody>
      </p:sp>
    </p:spTree>
    <p:extLst>
      <p:ext uri="{BB962C8B-B14F-4D97-AF65-F5344CB8AC3E}">
        <p14:creationId xmlns:p14="http://schemas.microsoft.com/office/powerpoint/2010/main" val="100572506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B43C5C2B-B485-4AC7-BCD7-6F1B24F0E7F5}"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718"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1A8894FA-E79A-49D6-AB0D-845434CB65F5}" type="datetime1">
              <a:rPr lang="fr-FR"/>
              <a:pPr>
                <a:defRPr/>
              </a:pPr>
              <a:t>31/10/2022</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DA9A1300-6319-450F-9B0D-C1AEE4B535BC}"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A736FEC4-1738-4F60-8DCF-169C0E4A4E4B}" type="datetime1">
              <a:rPr lang="fr-FR"/>
              <a:pPr>
                <a:defRPr/>
              </a:pPr>
              <a:t>31/10/2022</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73FBDDF4-CA18-45E3-95D5-C35C2EED8261}" type="slidenum">
              <a:rPr lang="fr-FR"/>
              <a:pPr>
                <a:defRPr/>
              </a:pPr>
              <a:t>‹#›</a:t>
            </a:fld>
            <a:endParaRPr lang="fr-FR" dirty="0"/>
          </a:p>
        </p:txBody>
      </p:sp>
      <p:sp>
        <p:nvSpPr>
          <p:cNvPr id="3077" name="Espace réservé du titre 6"/>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6"/>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Century Gothic" charset="0"/>
                <a:ea typeface="Century Gothic" charset="0"/>
                <a:cs typeface="Century Gothic" charset="0"/>
              </a:defRPr>
            </a:lvl1pPr>
          </a:lstStyle>
          <a:p>
            <a:pPr>
              <a:defRPr/>
            </a:pPr>
            <a:fld id="{D0F7E08B-5091-4FFC-B245-5B882DB68A51}" type="datetime1">
              <a:rPr lang="fr-FR"/>
              <a:pPr>
                <a:defRPr/>
              </a:pPr>
              <a:t>31/10/2022</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47B68BCF-573E-4C58-AEDF-68E5347A8CA8}"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722" r:id="rId1"/>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2pPr>
      <a:lvl3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3pPr>
      <a:lvl4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4pPr>
      <a:lvl5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3051D2-1633-927B-DFBE-46842994DAEC}"/>
              </a:ext>
            </a:extLst>
          </p:cNvPr>
          <p:cNvSpPr>
            <a:spLocks noGrp="1"/>
          </p:cNvSpPr>
          <p:nvPr>
            <p:ph idx="1"/>
          </p:nvPr>
        </p:nvSpPr>
        <p:spPr>
          <a:xfrm>
            <a:off x="313083" y="615086"/>
            <a:ext cx="8229600" cy="4830763"/>
          </a:xfrm>
        </p:spPr>
        <p:txBody>
          <a:bodyPr/>
          <a:lstStyle/>
          <a:p>
            <a:endParaRPr lang="en-US" dirty="0"/>
          </a:p>
          <a:p>
            <a:endParaRPr lang="en-US" dirty="0"/>
          </a:p>
          <a:p>
            <a:pPr marL="0" indent="0">
              <a:buNone/>
            </a:pPr>
            <a:r>
              <a:rPr lang="en-US" sz="4800" b="1" dirty="0"/>
              <a:t>GENDER EQUALITY &amp; Combatting Gender Based Violence – a cross cutting challenge for all – migrants and locals!</a:t>
            </a:r>
          </a:p>
        </p:txBody>
      </p:sp>
      <p:pic>
        <p:nvPicPr>
          <p:cNvPr id="5" name="Google Shape;86;p1">
            <a:extLst>
              <a:ext uri="{FF2B5EF4-FFF2-40B4-BE49-F238E27FC236}">
                <a16:creationId xmlns:a16="http://schemas.microsoft.com/office/drawing/2014/main" id="{9E975F90-7B65-3B8A-616D-C43138520C86}"/>
              </a:ext>
            </a:extLst>
          </p:cNvPr>
          <p:cNvPicPr preferRelativeResize="0"/>
          <p:nvPr/>
        </p:nvPicPr>
        <p:blipFill rotWithShape="1">
          <a:blip r:embed="rId2">
            <a:alphaModFix/>
          </a:blip>
          <a:srcRect r="714" b="1167"/>
          <a:stretch/>
        </p:blipFill>
        <p:spPr>
          <a:xfrm>
            <a:off x="7505527" y="96764"/>
            <a:ext cx="1325390" cy="1036644"/>
          </a:xfrm>
          <a:prstGeom prst="rect">
            <a:avLst/>
          </a:prstGeom>
          <a:noFill/>
          <a:ln>
            <a:noFill/>
          </a:ln>
        </p:spPr>
      </p:pic>
      <p:pic>
        <p:nvPicPr>
          <p:cNvPr id="6" name="Google Shape;89;p1" descr="Text&#10;&#10;Description automatically generated">
            <a:extLst>
              <a:ext uri="{FF2B5EF4-FFF2-40B4-BE49-F238E27FC236}">
                <a16:creationId xmlns:a16="http://schemas.microsoft.com/office/drawing/2014/main" id="{F73745C1-5356-D420-5500-D9E6A85BCEE0}"/>
              </a:ext>
            </a:extLst>
          </p:cNvPr>
          <p:cNvPicPr preferRelativeResize="0"/>
          <p:nvPr/>
        </p:nvPicPr>
        <p:blipFill rotWithShape="1">
          <a:blip r:embed="rId3">
            <a:alphaModFix/>
          </a:blip>
          <a:srcRect/>
          <a:stretch/>
        </p:blipFill>
        <p:spPr>
          <a:xfrm>
            <a:off x="313083" y="345393"/>
            <a:ext cx="2416167" cy="539387"/>
          </a:xfrm>
          <a:prstGeom prst="rect">
            <a:avLst/>
          </a:prstGeom>
          <a:noFill/>
          <a:ln>
            <a:noFill/>
          </a:ln>
        </p:spPr>
      </p:pic>
      <p:sp>
        <p:nvSpPr>
          <p:cNvPr id="7" name="Google Shape;90;p1">
            <a:extLst>
              <a:ext uri="{FF2B5EF4-FFF2-40B4-BE49-F238E27FC236}">
                <a16:creationId xmlns:a16="http://schemas.microsoft.com/office/drawing/2014/main" id="{93403B00-5FFE-FAD9-C0DC-254EF5D9B348}"/>
              </a:ext>
            </a:extLst>
          </p:cNvPr>
          <p:cNvSpPr txBox="1"/>
          <p:nvPr/>
        </p:nvSpPr>
        <p:spPr>
          <a:xfrm>
            <a:off x="1206889" y="5809178"/>
            <a:ext cx="3815327"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1" u="none" strike="noStrike" cap="none" dirty="0">
                <a:solidFill>
                  <a:schemeClr val="dk1"/>
                </a:solidFill>
                <a:latin typeface="Calibri"/>
                <a:ea typeface="Calibri"/>
                <a:cs typeface="Calibri"/>
                <a:sym typeface="Calibri"/>
              </a:rPr>
              <a:t>The </a:t>
            </a:r>
            <a:r>
              <a:rPr lang="de-DE" sz="1000" b="0" i="1" u="none" strike="noStrike" cap="none" dirty="0" err="1">
                <a:solidFill>
                  <a:schemeClr val="dk1"/>
                </a:solidFill>
                <a:latin typeface="Calibri"/>
                <a:ea typeface="Calibri"/>
                <a:cs typeface="Calibri"/>
                <a:sym typeface="Calibri"/>
              </a:rPr>
              <a:t>project</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is</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co-funded</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by</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the</a:t>
            </a:r>
            <a:r>
              <a:rPr lang="de-DE" sz="1000" b="0" i="1" u="none" strike="noStrike" cap="none" dirty="0">
                <a:solidFill>
                  <a:schemeClr val="dk1"/>
                </a:solidFill>
                <a:latin typeface="Calibri"/>
                <a:ea typeface="Calibri"/>
                <a:cs typeface="Calibri"/>
                <a:sym typeface="Calibri"/>
              </a:rPr>
              <a:t> European </a:t>
            </a:r>
            <a:r>
              <a:rPr lang="de-DE" sz="1000" b="0" i="1" u="none" strike="noStrike" cap="none" dirty="0" err="1">
                <a:solidFill>
                  <a:schemeClr val="dk1"/>
                </a:solidFill>
                <a:latin typeface="Calibri"/>
                <a:ea typeface="Calibri"/>
                <a:cs typeface="Calibri"/>
                <a:sym typeface="Calibri"/>
              </a:rPr>
              <a:t>Unions</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Asylum</a:t>
            </a:r>
            <a:r>
              <a:rPr lang="de-DE" sz="1000" b="0" i="1" u="none" strike="noStrike" cap="none" dirty="0">
                <a:solidFill>
                  <a:schemeClr val="dk1"/>
                </a:solidFill>
                <a:latin typeface="Calibri"/>
                <a:ea typeface="Calibri"/>
                <a:cs typeface="Calibri"/>
                <a:sym typeface="Calibri"/>
              </a:rPr>
              <a:t>, Migration and Integration Fund. The </a:t>
            </a:r>
            <a:r>
              <a:rPr lang="de-DE" sz="1000" b="0" i="1" u="none" strike="noStrike" cap="none" dirty="0" err="1">
                <a:solidFill>
                  <a:schemeClr val="dk1"/>
                </a:solidFill>
                <a:latin typeface="Calibri"/>
                <a:ea typeface="Calibri"/>
                <a:cs typeface="Calibri"/>
                <a:sym typeface="Calibri"/>
              </a:rPr>
              <a:t>content</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of</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this</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presentation</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represents</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the</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views</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of</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the</a:t>
            </a:r>
            <a:r>
              <a:rPr lang="de-DE" sz="1000" b="0" i="1" u="none" strike="noStrike" cap="none" dirty="0">
                <a:solidFill>
                  <a:schemeClr val="dk1"/>
                </a:solidFill>
                <a:latin typeface="Calibri"/>
                <a:ea typeface="Calibri"/>
                <a:cs typeface="Calibri"/>
                <a:sym typeface="Calibri"/>
              </a:rPr>
              <a:t> EMVI </a:t>
            </a:r>
            <a:r>
              <a:rPr lang="de-DE" sz="1000" b="0" i="1" u="none" strike="noStrike" cap="none" dirty="0" err="1">
                <a:solidFill>
                  <a:schemeClr val="dk1"/>
                </a:solidFill>
                <a:latin typeface="Calibri"/>
                <a:ea typeface="Calibri"/>
                <a:cs typeface="Calibri"/>
                <a:sym typeface="Calibri"/>
              </a:rPr>
              <a:t>project</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partnership</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only</a:t>
            </a:r>
            <a:r>
              <a:rPr lang="de-DE" sz="1000" b="0" i="1" u="none" strike="noStrike" cap="none" dirty="0">
                <a:solidFill>
                  <a:schemeClr val="dk1"/>
                </a:solidFill>
                <a:latin typeface="Calibri"/>
                <a:ea typeface="Calibri"/>
                <a:cs typeface="Calibri"/>
                <a:sym typeface="Calibri"/>
              </a:rPr>
              <a:t> and </a:t>
            </a:r>
            <a:r>
              <a:rPr lang="de-DE" sz="1000" b="0" i="1" u="none" strike="noStrike" cap="none" dirty="0" err="1">
                <a:solidFill>
                  <a:schemeClr val="dk1"/>
                </a:solidFill>
                <a:latin typeface="Calibri"/>
                <a:ea typeface="Calibri"/>
                <a:cs typeface="Calibri"/>
                <a:sym typeface="Calibri"/>
              </a:rPr>
              <a:t>is</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their</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sole</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responsibility</a:t>
            </a:r>
            <a:r>
              <a:rPr lang="de-DE" sz="1000" b="0" i="1" u="none" strike="noStrike" cap="none" dirty="0">
                <a:solidFill>
                  <a:schemeClr val="dk1"/>
                </a:solidFill>
                <a:latin typeface="Calibri"/>
                <a:ea typeface="Calibri"/>
                <a:cs typeface="Calibri"/>
                <a:sym typeface="Calibri"/>
              </a:rPr>
              <a:t>. The European </a:t>
            </a:r>
            <a:r>
              <a:rPr lang="de-DE" sz="1000" b="0" i="1" u="none" strike="noStrike" cap="none" dirty="0" err="1">
                <a:solidFill>
                  <a:schemeClr val="dk1"/>
                </a:solidFill>
                <a:latin typeface="Calibri"/>
                <a:ea typeface="Calibri"/>
                <a:cs typeface="Calibri"/>
                <a:sym typeface="Calibri"/>
              </a:rPr>
              <a:t>Commission</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does</a:t>
            </a:r>
            <a:r>
              <a:rPr lang="de-DE" sz="1000" b="0" i="1" u="none" strike="noStrike" cap="none" dirty="0">
                <a:solidFill>
                  <a:schemeClr val="dk1"/>
                </a:solidFill>
                <a:latin typeface="Calibri"/>
                <a:ea typeface="Calibri"/>
                <a:cs typeface="Calibri"/>
                <a:sym typeface="Calibri"/>
              </a:rPr>
              <a:t> not </a:t>
            </a:r>
            <a:r>
              <a:rPr lang="de-DE" sz="1000" b="0" i="1" u="none" strike="noStrike" cap="none" dirty="0" err="1">
                <a:solidFill>
                  <a:schemeClr val="dk1"/>
                </a:solidFill>
                <a:latin typeface="Calibri"/>
                <a:ea typeface="Calibri"/>
                <a:cs typeface="Calibri"/>
                <a:sym typeface="Calibri"/>
              </a:rPr>
              <a:t>accept</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any</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responsibility</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for</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use</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that</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may</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be</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made</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of</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the</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information</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it</a:t>
            </a:r>
            <a:r>
              <a:rPr lang="de-DE" sz="1000" b="0" i="1" u="none" strike="noStrike" cap="none" dirty="0">
                <a:solidFill>
                  <a:schemeClr val="dk1"/>
                </a:solidFill>
                <a:latin typeface="Calibri"/>
                <a:ea typeface="Calibri"/>
                <a:cs typeface="Calibri"/>
                <a:sym typeface="Calibri"/>
              </a:rPr>
              <a:t> </a:t>
            </a:r>
            <a:r>
              <a:rPr lang="de-DE" sz="1000" b="0" i="1" u="none" strike="noStrike" cap="none" dirty="0" err="1">
                <a:solidFill>
                  <a:schemeClr val="dk1"/>
                </a:solidFill>
                <a:latin typeface="Calibri"/>
                <a:ea typeface="Calibri"/>
                <a:cs typeface="Calibri"/>
                <a:sym typeface="Calibri"/>
              </a:rPr>
              <a:t>contains</a:t>
            </a:r>
            <a:r>
              <a:rPr lang="de-DE" sz="1000" b="0" i="1" u="none" strike="noStrike" cap="none" dirty="0">
                <a:solidFill>
                  <a:schemeClr val="dk1"/>
                </a:solidFill>
                <a:latin typeface="Calibri"/>
                <a:ea typeface="Calibri"/>
                <a:cs typeface="Calibri"/>
                <a:sym typeface="Calibri"/>
              </a:rPr>
              <a:t>.</a:t>
            </a:r>
            <a:endParaRPr sz="1000" b="0" i="1" u="none" strike="noStrike" cap="none" dirty="0">
              <a:solidFill>
                <a:schemeClr val="dk1"/>
              </a:solidFill>
              <a:latin typeface="Calibri"/>
              <a:ea typeface="Calibri"/>
              <a:cs typeface="Calibri"/>
              <a:sym typeface="Calibri"/>
            </a:endParaRPr>
          </a:p>
        </p:txBody>
      </p:sp>
      <p:pic>
        <p:nvPicPr>
          <p:cNvPr id="8" name="Picture 7" descr="A close-up of a sign&#10;&#10;Description automatically generated with low confidence">
            <a:extLst>
              <a:ext uri="{FF2B5EF4-FFF2-40B4-BE49-F238E27FC236}">
                <a16:creationId xmlns:a16="http://schemas.microsoft.com/office/drawing/2014/main" id="{7D05E6E2-9541-636E-C913-88E3581EDE4D}"/>
              </a:ext>
            </a:extLst>
          </p:cNvPr>
          <p:cNvPicPr>
            <a:picLocks noChangeAspect="1"/>
          </p:cNvPicPr>
          <p:nvPr/>
        </p:nvPicPr>
        <p:blipFill>
          <a:blip r:embed="rId4"/>
          <a:stretch>
            <a:fillRect/>
          </a:stretch>
        </p:blipFill>
        <p:spPr>
          <a:xfrm>
            <a:off x="313083" y="5763233"/>
            <a:ext cx="893806" cy="893806"/>
          </a:xfrm>
          <a:prstGeom prst="rect">
            <a:avLst/>
          </a:prstGeom>
        </p:spPr>
      </p:pic>
    </p:spTree>
    <p:extLst>
      <p:ext uri="{BB962C8B-B14F-4D97-AF65-F5344CB8AC3E}">
        <p14:creationId xmlns:p14="http://schemas.microsoft.com/office/powerpoint/2010/main" val="50419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303989"/>
            <a:ext cx="7632700" cy="144462"/>
          </a:xfrm>
        </p:spPr>
        <p:txBody>
          <a:bodyPr/>
          <a:lstStyle/>
          <a:p>
            <a:pPr algn="ctr">
              <a:defRPr/>
            </a:pPr>
            <a:br>
              <a:rPr lang="en-GB" b="1" dirty="0">
                <a:solidFill>
                  <a:srgbClr val="004489"/>
                </a:solidFill>
              </a:rPr>
            </a:br>
            <a:br>
              <a:rPr lang="en-GB" b="1" dirty="0">
                <a:solidFill>
                  <a:srgbClr val="004489"/>
                </a:solidFill>
              </a:rPr>
            </a:br>
            <a:r>
              <a:rPr lang="en-GB" sz="3000" b="1" dirty="0">
                <a:solidFill>
                  <a:srgbClr val="004489"/>
                </a:solidFill>
              </a:rPr>
              <a:t>Combat gender stereotypes and sexism</a:t>
            </a:r>
            <a:br>
              <a:rPr lang="en-GB" b="1" u="sng" dirty="0"/>
            </a:br>
            <a:br>
              <a:rPr lang="en-GB" b="1" u="sng" dirty="0"/>
            </a:br>
            <a:endParaRPr lang="en-GB" b="1" u="sng" dirty="0"/>
          </a:p>
        </p:txBody>
      </p:sp>
      <p:sp>
        <p:nvSpPr>
          <p:cNvPr id="3" name="Content Placeholder 2"/>
          <p:cNvSpPr>
            <a:spLocks noGrp="1"/>
          </p:cNvSpPr>
          <p:nvPr>
            <p:ph idx="1"/>
          </p:nvPr>
        </p:nvSpPr>
        <p:spPr>
          <a:xfrm>
            <a:off x="336884" y="692944"/>
            <a:ext cx="8051466" cy="5472112"/>
          </a:xfrm>
        </p:spPr>
        <p:txBody>
          <a:bodyPr/>
          <a:lstStyle/>
          <a:p>
            <a:pPr>
              <a:buFont typeface="Wingdings" panose="05000000000000000000" pitchFamily="2" charset="2"/>
              <a:buChar char="ü"/>
              <a:defRPr/>
            </a:pPr>
            <a:r>
              <a:rPr lang="en-US" sz="2400" dirty="0">
                <a:ea typeface="ＭＳ Ｐゴシック" pitchFamily="34" charset="-128"/>
                <a:cs typeface="ＭＳ Ｐゴシック" pitchFamily="34" charset="-128"/>
              </a:rPr>
              <a:t>Gender stereotypes are present in </a:t>
            </a:r>
            <a:r>
              <a:rPr lang="en-US" sz="2400" b="1" dirty="0">
                <a:solidFill>
                  <a:srgbClr val="004489"/>
                </a:solidFill>
                <a:ea typeface="ＭＳ Ｐゴシック" pitchFamily="34" charset="-128"/>
                <a:cs typeface="ＭＳ Ｐゴシック" pitchFamily="34" charset="-128"/>
              </a:rPr>
              <a:t>all areas of life </a:t>
            </a:r>
            <a:r>
              <a:rPr lang="en-GB" sz="2400" b="1" dirty="0">
                <a:solidFill>
                  <a:srgbClr val="004489"/>
                </a:solidFill>
              </a:rPr>
              <a:t>Obstacle</a:t>
            </a:r>
            <a:r>
              <a:rPr lang="en-GB" sz="2400" dirty="0"/>
              <a:t> to gender equality &amp; feeds into </a:t>
            </a:r>
            <a:r>
              <a:rPr lang="en-GB" sz="2400" b="1" dirty="0">
                <a:solidFill>
                  <a:srgbClr val="004489"/>
                </a:solidFill>
              </a:rPr>
              <a:t>gender discrimination</a:t>
            </a:r>
          </a:p>
          <a:p>
            <a:pPr>
              <a:buFont typeface="Wingdings" panose="05000000000000000000" pitchFamily="2" charset="2"/>
              <a:buChar char="ü"/>
              <a:defRPr/>
            </a:pPr>
            <a:r>
              <a:rPr lang="en-US" sz="2600" b="1" dirty="0">
                <a:solidFill>
                  <a:srgbClr val="004489"/>
                </a:solidFill>
                <a:ea typeface="ＭＳ Ｐゴシック" pitchFamily="34" charset="-128"/>
                <a:cs typeface="ＭＳ Ｐゴシック" pitchFamily="34" charset="-128"/>
              </a:rPr>
              <a:t>Gender stereotypes in education: </a:t>
            </a:r>
            <a:r>
              <a:rPr lang="en-US" sz="2600" dirty="0">
                <a:ea typeface="ＭＳ Ｐゴシック" pitchFamily="34" charset="-128"/>
                <a:cs typeface="ＭＳ Ｐゴシック" pitchFamily="34" charset="-128"/>
              </a:rPr>
              <a:t>content of teaching material, curricula, teaching methods, career and study advice </a:t>
            </a:r>
            <a:r>
              <a:rPr lang="en-US" sz="2600" dirty="0" err="1">
                <a:ea typeface="ＭＳ Ｐゴシック" pitchFamily="34" charset="-128"/>
                <a:cs typeface="ＭＳ Ｐゴシック" pitchFamily="34" charset="-128"/>
              </a:rPr>
              <a:t>etc</a:t>
            </a:r>
            <a:endParaRPr lang="en-US" sz="2600" dirty="0">
              <a:ea typeface="ＭＳ Ｐゴシック" pitchFamily="34" charset="-128"/>
              <a:cs typeface="ＭＳ Ｐゴシック" pitchFamily="34" charset="-128"/>
            </a:endParaRPr>
          </a:p>
          <a:p>
            <a:pPr>
              <a:buFont typeface="Wingdings" panose="05000000000000000000" pitchFamily="2" charset="2"/>
              <a:buChar char="ü"/>
              <a:defRPr/>
            </a:pPr>
            <a:r>
              <a:rPr lang="en-GB" sz="2400" b="1" dirty="0">
                <a:solidFill>
                  <a:srgbClr val="336699"/>
                </a:solidFill>
              </a:rPr>
              <a:t>Media</a:t>
            </a:r>
            <a:r>
              <a:rPr lang="en-GB" sz="2400" dirty="0"/>
              <a:t>: women </a:t>
            </a:r>
            <a:r>
              <a:rPr lang="en-GB" sz="2400" b="1" dirty="0">
                <a:solidFill>
                  <a:srgbClr val="004489"/>
                </a:solidFill>
              </a:rPr>
              <a:t>24% of the persons</a:t>
            </a:r>
            <a:r>
              <a:rPr lang="en-GB" sz="2400" dirty="0"/>
              <a:t> heard, read about or seen in the news - even less as </a:t>
            </a:r>
            <a:r>
              <a:rPr lang="en-GB" sz="2400" b="1" dirty="0">
                <a:solidFill>
                  <a:srgbClr val="004489"/>
                </a:solidFill>
              </a:rPr>
              <a:t>experts: 17%</a:t>
            </a:r>
          </a:p>
          <a:p>
            <a:pPr>
              <a:buFont typeface="Wingdings" panose="05000000000000000000" pitchFamily="2" charset="2"/>
              <a:buChar char="ü"/>
              <a:defRPr/>
            </a:pPr>
            <a:r>
              <a:rPr lang="en-GB" sz="2400" dirty="0"/>
              <a:t>Looking at </a:t>
            </a:r>
            <a:r>
              <a:rPr lang="en-GB" sz="2400" b="1" dirty="0">
                <a:solidFill>
                  <a:srgbClr val="004489"/>
                </a:solidFill>
              </a:rPr>
              <a:t>regulatory frameworks on the content of media </a:t>
            </a:r>
            <a:r>
              <a:rPr lang="en-GB" sz="2400" dirty="0"/>
              <a:t>in  relation to human dignity, gender equality, violence against women+ encourage </a:t>
            </a:r>
            <a:r>
              <a:rPr lang="en-GB" sz="2400" b="1" dirty="0">
                <a:solidFill>
                  <a:srgbClr val="004489"/>
                </a:solidFill>
              </a:rPr>
              <a:t>media auto regulation </a:t>
            </a:r>
            <a:r>
              <a:rPr lang="en-GB" sz="2400" dirty="0"/>
              <a:t>(Istanbul Convention)</a:t>
            </a:r>
          </a:p>
          <a:p>
            <a:pPr>
              <a:buFont typeface="Wingdings" panose="05000000000000000000" pitchFamily="2" charset="2"/>
              <a:buChar char="ü"/>
              <a:defRPr/>
            </a:pPr>
            <a:r>
              <a:rPr lang="en-GB" sz="2400" dirty="0"/>
              <a:t>Media as a profession: more women but </a:t>
            </a:r>
            <a:r>
              <a:rPr lang="en-GB" sz="2400" b="1" dirty="0">
                <a:solidFill>
                  <a:srgbClr val="004489"/>
                </a:solidFill>
              </a:rPr>
              <a:t>under-represented in decision-making and ownership</a:t>
            </a:r>
            <a:endParaRPr lang="en-GB" sz="2400" dirty="0"/>
          </a:p>
          <a:p>
            <a:pPr>
              <a:buFont typeface="Wingdings" panose="05000000000000000000" pitchFamily="2" charset="2"/>
              <a:buChar char="ü"/>
              <a:defRPr/>
            </a:pPr>
            <a:endParaRPr lang="en-US" sz="2600" b="1" dirty="0">
              <a:solidFill>
                <a:srgbClr val="004489"/>
              </a:solidFill>
              <a:ea typeface="ＭＳ Ｐゴシック" pitchFamily="34" charset="-128"/>
              <a:cs typeface="ＭＳ Ｐゴシック" pitchFamily="34" charset="-128"/>
            </a:endParaRPr>
          </a:p>
          <a:p>
            <a:pPr marL="0" indent="0">
              <a:buNone/>
              <a:defRPr/>
            </a:pPr>
            <a:endParaRPr lang="en-GB" dirty="0"/>
          </a:p>
        </p:txBody>
      </p:sp>
      <p:cxnSp>
        <p:nvCxnSpPr>
          <p:cNvPr id="4" name="Google Shape;233;p13">
            <a:extLst>
              <a:ext uri="{FF2B5EF4-FFF2-40B4-BE49-F238E27FC236}">
                <a16:creationId xmlns:a16="http://schemas.microsoft.com/office/drawing/2014/main" id="{4FC85E35-F7BB-C9EF-6DF4-B56A5DCF3C81}"/>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4129E8B3-B24D-ADCD-6407-B2BD873A84C3}"/>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43021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4963"/>
            <a:ext cx="7632700" cy="576262"/>
          </a:xfrm>
        </p:spPr>
        <p:txBody>
          <a:bodyPr/>
          <a:lstStyle/>
          <a:p>
            <a:pPr algn="ctr">
              <a:defRPr/>
            </a:pPr>
            <a:r>
              <a:rPr lang="fr-FR" sz="2800" b="1" dirty="0" err="1">
                <a:solidFill>
                  <a:srgbClr val="004489"/>
                </a:solidFill>
              </a:rPr>
              <a:t>Ensuring</a:t>
            </a:r>
            <a:r>
              <a:rPr lang="fr-FR" sz="2800" b="1" dirty="0">
                <a:solidFill>
                  <a:srgbClr val="004489"/>
                </a:solidFill>
              </a:rPr>
              <a:t> </a:t>
            </a:r>
            <a:r>
              <a:rPr lang="fr-FR" sz="2800" b="1" dirty="0" err="1">
                <a:solidFill>
                  <a:srgbClr val="004489"/>
                </a:solidFill>
              </a:rPr>
              <a:t>women’s</a:t>
            </a:r>
            <a:r>
              <a:rPr lang="fr-FR" sz="2800" b="1" dirty="0">
                <a:solidFill>
                  <a:srgbClr val="004489"/>
                </a:solidFill>
              </a:rPr>
              <a:t> </a:t>
            </a:r>
            <a:r>
              <a:rPr lang="fr-FR" sz="2800" b="1" dirty="0" err="1">
                <a:solidFill>
                  <a:srgbClr val="004489"/>
                </a:solidFill>
              </a:rPr>
              <a:t>equal</a:t>
            </a:r>
            <a:r>
              <a:rPr lang="fr-FR" sz="2800" b="1" dirty="0">
                <a:solidFill>
                  <a:srgbClr val="004489"/>
                </a:solidFill>
              </a:rPr>
              <a:t> a</a:t>
            </a:r>
            <a:r>
              <a:rPr lang="en-US" sz="2800" b="1" dirty="0" err="1">
                <a:solidFill>
                  <a:srgbClr val="004489"/>
                </a:solidFill>
              </a:rPr>
              <a:t>ccess</a:t>
            </a:r>
            <a:r>
              <a:rPr lang="en-US" sz="2800" b="1" dirty="0">
                <a:solidFill>
                  <a:srgbClr val="004489"/>
                </a:solidFill>
              </a:rPr>
              <a:t> to justice</a:t>
            </a:r>
            <a:endParaRPr lang="en-US" sz="2800" b="1" kern="1200" dirty="0">
              <a:solidFill>
                <a:srgbClr val="004489"/>
              </a:solidFill>
            </a:endParaRPr>
          </a:p>
        </p:txBody>
      </p:sp>
      <p:sp>
        <p:nvSpPr>
          <p:cNvPr id="3" name="Content Placeholder 2"/>
          <p:cNvSpPr>
            <a:spLocks noGrp="1"/>
          </p:cNvSpPr>
          <p:nvPr>
            <p:ph idx="1"/>
          </p:nvPr>
        </p:nvSpPr>
        <p:spPr>
          <a:xfrm>
            <a:off x="862807" y="911225"/>
            <a:ext cx="7561262" cy="5184775"/>
          </a:xfrm>
        </p:spPr>
        <p:txBody>
          <a:bodyPr/>
          <a:lstStyle/>
          <a:p>
            <a:pPr marL="0" indent="0">
              <a:buFontTx/>
              <a:buNone/>
              <a:defRPr/>
            </a:pPr>
            <a:r>
              <a:rPr lang="en-GB" b="1" dirty="0">
                <a:solidFill>
                  <a:srgbClr val="004489"/>
                </a:solidFill>
                <a:ea typeface="Tahoma" panose="020B0604030504040204" pitchFamily="34" charset="0"/>
                <a:cs typeface="Tahoma" panose="020B0604030504040204" pitchFamily="34" charset="0"/>
              </a:rPr>
              <a:t>Obstacles</a:t>
            </a:r>
            <a:r>
              <a:rPr lang="en-GB" dirty="0">
                <a:ea typeface="Tahoma" panose="020B0604030504040204" pitchFamily="34" charset="0"/>
                <a:cs typeface="Tahoma" panose="020B0604030504040204" pitchFamily="34" charset="0"/>
              </a:rPr>
              <a:t> to women’s access to justice : </a:t>
            </a:r>
            <a:endParaRPr lang="en-GB" dirty="0">
              <a:latin typeface="Tahoma" panose="020B0604030504040204" pitchFamily="34" charset="0"/>
              <a:ea typeface="Tahoma" panose="020B0604030504040204" pitchFamily="34" charset="0"/>
              <a:cs typeface="Tahoma" panose="020B0604030504040204" pitchFamily="34" charset="0"/>
            </a:endParaRPr>
          </a:p>
          <a:p>
            <a:pPr>
              <a:spcBef>
                <a:spcPts val="0"/>
              </a:spcBef>
              <a:buFont typeface="Wingdings" panose="05000000000000000000" pitchFamily="2" charset="2"/>
              <a:buChar char="ü"/>
              <a:defRPr/>
            </a:pPr>
            <a:r>
              <a:rPr lang="en-GB" sz="2700" dirty="0">
                <a:ea typeface="Tahoma" panose="020B0604030504040204" pitchFamily="34" charset="0"/>
                <a:cs typeface="Tahoma" panose="020B0604030504040204" pitchFamily="34" charset="0"/>
              </a:rPr>
              <a:t>Limited use of </a:t>
            </a:r>
            <a:r>
              <a:rPr lang="en-GB" sz="2700" b="1" dirty="0">
                <a:solidFill>
                  <a:srgbClr val="004489"/>
                </a:solidFill>
                <a:ea typeface="Tahoma" panose="020B0604030504040204" pitchFamily="34" charset="0"/>
                <a:cs typeface="Tahoma" panose="020B0604030504040204" pitchFamily="34" charset="0"/>
              </a:rPr>
              <a:t>international standards in judicial decisions </a:t>
            </a:r>
          </a:p>
          <a:p>
            <a:pPr>
              <a:spcBef>
                <a:spcPts val="0"/>
              </a:spcBef>
              <a:buFont typeface="Wingdings" panose="05000000000000000000" pitchFamily="2" charset="2"/>
              <a:buChar char="ü"/>
              <a:defRPr/>
            </a:pPr>
            <a:r>
              <a:rPr lang="en-GB" sz="2700" dirty="0">
                <a:ea typeface="Tahoma" panose="020B0604030504040204" pitchFamily="34" charset="0"/>
                <a:cs typeface="Tahoma" panose="020B0604030504040204" pitchFamily="34" charset="0"/>
              </a:rPr>
              <a:t>Low awareness of and limited remedies for </a:t>
            </a:r>
            <a:r>
              <a:rPr lang="en-GB" sz="2700" b="1" dirty="0">
                <a:solidFill>
                  <a:srgbClr val="004489"/>
                </a:solidFill>
                <a:ea typeface="Tahoma" panose="020B0604030504040204" pitchFamily="34" charset="0"/>
                <a:cs typeface="Tahoma" panose="020B0604030504040204" pitchFamily="34" charset="0"/>
              </a:rPr>
              <a:t>indirect discrimination </a:t>
            </a:r>
            <a:r>
              <a:rPr lang="en-GB" sz="2700" dirty="0">
                <a:ea typeface="Tahoma" panose="020B0604030504040204" pitchFamily="34" charset="0"/>
                <a:cs typeface="Tahoma" panose="020B0604030504040204" pitchFamily="34" charset="0"/>
              </a:rPr>
              <a:t>of women </a:t>
            </a:r>
          </a:p>
          <a:p>
            <a:pPr>
              <a:spcBef>
                <a:spcPts val="0"/>
              </a:spcBef>
              <a:buFont typeface="Wingdings" panose="05000000000000000000" pitchFamily="2" charset="2"/>
              <a:buChar char="ü"/>
              <a:defRPr/>
            </a:pPr>
            <a:r>
              <a:rPr lang="en-GB" sz="2700" b="1" dirty="0">
                <a:solidFill>
                  <a:srgbClr val="004489"/>
                </a:solidFill>
                <a:ea typeface="Tahoma" panose="020B0604030504040204" pitchFamily="34" charset="0"/>
                <a:cs typeface="Tahoma" panose="020B0604030504040204" pitchFamily="34" charset="0"/>
              </a:rPr>
              <a:t>Violence against women</a:t>
            </a:r>
            <a:r>
              <a:rPr lang="en-GB" sz="2700" dirty="0">
                <a:ea typeface="Tahoma" panose="020B0604030504040204" pitchFamily="34" charset="0"/>
                <a:cs typeface="Tahoma" panose="020B0604030504040204" pitchFamily="34" charset="0"/>
              </a:rPr>
              <a:t>: not all forms are criminalised; s</a:t>
            </a:r>
            <a:r>
              <a:rPr lang="en-US" sz="2700" dirty="0" err="1">
                <a:ea typeface="Tahoma" panose="020B0604030504040204" pitchFamily="34" charset="0"/>
                <a:cs typeface="Tahoma" panose="020B0604030504040204" pitchFamily="34" charset="0"/>
              </a:rPr>
              <a:t>evere</a:t>
            </a:r>
            <a:r>
              <a:rPr lang="en-US" sz="2700" dirty="0">
                <a:ea typeface="Tahoma" panose="020B0604030504040204" pitchFamily="34" charset="0"/>
                <a:cs typeface="Tahoma" panose="020B0604030504040204" pitchFamily="34" charset="0"/>
              </a:rPr>
              <a:t> under-reporting of crimes of violence against women; </a:t>
            </a:r>
          </a:p>
          <a:p>
            <a:pPr>
              <a:spcBef>
                <a:spcPts val="0"/>
              </a:spcBef>
              <a:buFont typeface="Wingdings" panose="05000000000000000000" pitchFamily="2" charset="2"/>
              <a:buChar char="ü"/>
              <a:defRPr/>
            </a:pPr>
            <a:r>
              <a:rPr lang="en-US" sz="2700" dirty="0">
                <a:ea typeface="Tahoma" panose="020B0604030504040204" pitchFamily="34" charset="0"/>
                <a:cs typeface="Tahoma" panose="020B0604030504040204" pitchFamily="34" charset="0"/>
              </a:rPr>
              <a:t>Scarce or </a:t>
            </a:r>
            <a:r>
              <a:rPr lang="en-US" sz="2700" b="1" dirty="0">
                <a:solidFill>
                  <a:srgbClr val="004489"/>
                </a:solidFill>
                <a:ea typeface="Tahoma" panose="020B0604030504040204" pitchFamily="34" charset="0"/>
                <a:cs typeface="Tahoma" panose="020B0604030504040204" pitchFamily="34" charset="0"/>
              </a:rPr>
              <a:t>no state funding for support services</a:t>
            </a:r>
            <a:r>
              <a:rPr lang="en-US" sz="2700" dirty="0">
                <a:ea typeface="Tahoma" panose="020B0604030504040204" pitchFamily="34" charset="0"/>
                <a:cs typeface="Tahoma" panose="020B0604030504040204" pitchFamily="34" charset="0"/>
              </a:rPr>
              <a:t> in some countries </a:t>
            </a:r>
          </a:p>
          <a:p>
            <a:pPr>
              <a:spcBef>
                <a:spcPts val="0"/>
              </a:spcBef>
              <a:buFont typeface="Wingdings" panose="05000000000000000000" pitchFamily="2" charset="2"/>
              <a:buChar char="ü"/>
              <a:defRPr/>
            </a:pPr>
            <a:r>
              <a:rPr lang="en-US" sz="2700" dirty="0">
                <a:ea typeface="Tahoma" panose="020B0604030504040204" pitchFamily="34" charset="0"/>
                <a:cs typeface="Tahoma" panose="020B0604030504040204" pitchFamily="34" charset="0"/>
              </a:rPr>
              <a:t>Europe: equal number of women and men judges but </a:t>
            </a:r>
            <a:r>
              <a:rPr lang="en-US" sz="2700" b="1" dirty="0">
                <a:solidFill>
                  <a:srgbClr val="004489"/>
                </a:solidFill>
                <a:ea typeface="Tahoma" panose="020B0604030504040204" pitchFamily="34" charset="0"/>
                <a:cs typeface="Tahoma" panose="020B0604030504040204" pitchFamily="34" charset="0"/>
              </a:rPr>
              <a:t>glass ceiling in the judiciary</a:t>
            </a:r>
          </a:p>
          <a:p>
            <a:pPr>
              <a:spcBef>
                <a:spcPts val="0"/>
              </a:spcBef>
              <a:buFont typeface="Wingdings" panose="05000000000000000000" pitchFamily="2" charset="2"/>
              <a:buChar char="ü"/>
              <a:defRPr/>
            </a:pPr>
            <a:endParaRPr lang="en-US" sz="2700" dirty="0">
              <a:ea typeface="Tahoma" panose="020B0604030504040204" pitchFamily="34" charset="0"/>
              <a:cs typeface="Tahoma" panose="020B0604030504040204" pitchFamily="34" charset="0"/>
            </a:endParaRPr>
          </a:p>
          <a:p>
            <a:pPr>
              <a:spcBef>
                <a:spcPts val="0"/>
              </a:spcBef>
              <a:buFont typeface="Wingdings" panose="05000000000000000000" pitchFamily="2" charset="2"/>
              <a:buChar char="ü"/>
              <a:defRPr/>
            </a:pPr>
            <a:endParaRPr lang="en-US" b="1" dirty="0">
              <a:solidFill>
                <a:srgbClr val="004489"/>
              </a:solidFill>
              <a:latin typeface="Tahoma" panose="020B0604030504040204" pitchFamily="34" charset="0"/>
              <a:ea typeface="Tahoma" panose="020B0604030504040204" pitchFamily="34" charset="0"/>
              <a:cs typeface="Tahoma" panose="020B0604030504040204" pitchFamily="34" charset="0"/>
            </a:endParaRPr>
          </a:p>
          <a:p>
            <a:pPr>
              <a:spcBef>
                <a:spcPts val="0"/>
              </a:spcBef>
              <a:buFont typeface="Wingdings" panose="05000000000000000000" pitchFamily="2" charset="2"/>
              <a:buChar char="§"/>
              <a:defRPr/>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Tx/>
              <a:buNone/>
              <a:defRPr/>
            </a:pPr>
            <a:endParaRPr lang="en-GB" dirty="0"/>
          </a:p>
        </p:txBody>
      </p:sp>
      <p:cxnSp>
        <p:nvCxnSpPr>
          <p:cNvPr id="4" name="Google Shape;233;p13">
            <a:extLst>
              <a:ext uri="{FF2B5EF4-FFF2-40B4-BE49-F238E27FC236}">
                <a16:creationId xmlns:a16="http://schemas.microsoft.com/office/drawing/2014/main" id="{2D1F5124-E3C4-D935-9000-01B095CC4DC3}"/>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A6508083-363A-AF25-B2A5-C076D0DA3BC1}"/>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28410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75" y="313532"/>
            <a:ext cx="7632700" cy="576262"/>
          </a:xfrm>
        </p:spPr>
        <p:txBody>
          <a:bodyPr/>
          <a:lstStyle/>
          <a:p>
            <a:pPr algn="ctr">
              <a:defRPr/>
            </a:pPr>
            <a:r>
              <a:rPr lang="fr-FR" sz="3000" b="1" dirty="0" err="1">
                <a:solidFill>
                  <a:srgbClr val="004489"/>
                </a:solidFill>
              </a:rPr>
              <a:t>Ensuring</a:t>
            </a:r>
            <a:r>
              <a:rPr lang="fr-FR" sz="3000" b="1" dirty="0">
                <a:solidFill>
                  <a:srgbClr val="004489"/>
                </a:solidFill>
              </a:rPr>
              <a:t> </a:t>
            </a:r>
            <a:r>
              <a:rPr lang="fr-FR" sz="3000" b="1" dirty="0" err="1">
                <a:solidFill>
                  <a:srgbClr val="004489"/>
                </a:solidFill>
              </a:rPr>
              <a:t>women’s</a:t>
            </a:r>
            <a:r>
              <a:rPr lang="fr-FR" sz="3000" b="1" dirty="0">
                <a:solidFill>
                  <a:srgbClr val="004489"/>
                </a:solidFill>
              </a:rPr>
              <a:t> </a:t>
            </a:r>
            <a:r>
              <a:rPr lang="fr-FR" sz="3000" b="1" dirty="0" err="1">
                <a:solidFill>
                  <a:srgbClr val="004489"/>
                </a:solidFill>
              </a:rPr>
              <a:t>equal</a:t>
            </a:r>
            <a:r>
              <a:rPr lang="fr-FR" sz="3000" b="1" dirty="0">
                <a:solidFill>
                  <a:srgbClr val="004489"/>
                </a:solidFill>
              </a:rPr>
              <a:t> a</a:t>
            </a:r>
            <a:r>
              <a:rPr lang="en-US" sz="3000" b="1" dirty="0" err="1">
                <a:solidFill>
                  <a:srgbClr val="004489"/>
                </a:solidFill>
              </a:rPr>
              <a:t>ccess</a:t>
            </a:r>
            <a:r>
              <a:rPr lang="en-US" sz="3000" b="1" dirty="0">
                <a:solidFill>
                  <a:srgbClr val="004489"/>
                </a:solidFill>
              </a:rPr>
              <a:t> to justice</a:t>
            </a:r>
            <a:endParaRPr lang="en-US" sz="2800" b="1" kern="1200" dirty="0">
              <a:solidFill>
                <a:srgbClr val="004489"/>
              </a:solidFill>
            </a:endParaRPr>
          </a:p>
        </p:txBody>
      </p:sp>
      <p:sp>
        <p:nvSpPr>
          <p:cNvPr id="3" name="Content Placeholder 2"/>
          <p:cNvSpPr>
            <a:spLocks noGrp="1"/>
          </p:cNvSpPr>
          <p:nvPr>
            <p:ph idx="1"/>
          </p:nvPr>
        </p:nvSpPr>
        <p:spPr>
          <a:xfrm>
            <a:off x="719931" y="889794"/>
            <a:ext cx="7704137" cy="5184775"/>
          </a:xfrm>
        </p:spPr>
        <p:txBody>
          <a:bodyPr/>
          <a:lstStyle/>
          <a:p>
            <a:pPr marL="0" indent="0">
              <a:buFontTx/>
              <a:buNone/>
              <a:defRPr/>
            </a:pPr>
            <a:r>
              <a:rPr lang="en-GB" dirty="0"/>
              <a:t>Important obstacle: </a:t>
            </a:r>
            <a:r>
              <a:rPr lang="en-GB" b="1" dirty="0">
                <a:solidFill>
                  <a:srgbClr val="004489"/>
                </a:solidFill>
              </a:rPr>
              <a:t>Judicial stereotyping</a:t>
            </a:r>
            <a:r>
              <a:rPr lang="en-GB" dirty="0"/>
              <a:t>:</a:t>
            </a:r>
          </a:p>
          <a:p>
            <a:pPr marL="0" indent="0">
              <a:buFontTx/>
              <a:buNone/>
              <a:defRPr/>
            </a:pPr>
            <a:r>
              <a:rPr lang="en-GB" i="1" dirty="0"/>
              <a:t>“The practice of applying a stereotypical belief to an individual member of the subject group”</a:t>
            </a:r>
          </a:p>
          <a:p>
            <a:pPr marL="0" indent="0" algn="ctr">
              <a:buFontTx/>
              <a:buNone/>
              <a:defRPr/>
            </a:pPr>
            <a:endParaRPr lang="en-US" sz="800" dirty="0">
              <a:cs typeface="Calibri"/>
            </a:endParaRPr>
          </a:p>
          <a:p>
            <a:pPr marL="0" indent="0" algn="ctr">
              <a:buFontTx/>
              <a:buNone/>
              <a:defRPr/>
            </a:pPr>
            <a:r>
              <a:rPr lang="en-US" sz="2600" dirty="0">
                <a:cs typeface="Calibri"/>
              </a:rPr>
              <a:t>Stereotype: </a:t>
            </a:r>
            <a:r>
              <a:rPr lang="en-US" sz="2600" dirty="0" err="1">
                <a:cs typeface="Calibri"/>
              </a:rPr>
              <a:t>Generalised</a:t>
            </a:r>
            <a:r>
              <a:rPr lang="en-US" sz="2600" dirty="0">
                <a:cs typeface="Calibri"/>
              </a:rPr>
              <a:t>  belief or preconception about </a:t>
            </a:r>
            <a:r>
              <a:rPr lang="en-US" sz="2600" b="1" dirty="0">
                <a:solidFill>
                  <a:srgbClr val="004489"/>
                </a:solidFill>
                <a:cs typeface="Calibri"/>
              </a:rPr>
              <a:t>sex or gender</a:t>
            </a:r>
          </a:p>
          <a:p>
            <a:pPr marL="0" indent="0" algn="ctr">
              <a:buFontTx/>
              <a:buNone/>
              <a:defRPr/>
            </a:pPr>
            <a:endParaRPr lang="en-US" sz="1400" dirty="0">
              <a:cs typeface="Calibri"/>
            </a:endParaRPr>
          </a:p>
          <a:p>
            <a:pPr marL="0" indent="0" algn="ctr">
              <a:buFontTx/>
              <a:buNone/>
              <a:defRPr/>
            </a:pPr>
            <a:r>
              <a:rPr lang="en-US" sz="2600" dirty="0">
                <a:cs typeface="Calibri"/>
              </a:rPr>
              <a:t>Assumptions about the attributes, characteristics and roles of women and men as a </a:t>
            </a:r>
            <a:r>
              <a:rPr lang="en-US" sz="2600" b="1" dirty="0">
                <a:solidFill>
                  <a:srgbClr val="004489"/>
                </a:solidFill>
                <a:cs typeface="Calibri"/>
              </a:rPr>
              <a:t>group</a:t>
            </a:r>
          </a:p>
          <a:p>
            <a:pPr marL="0" indent="0" algn="ctr">
              <a:buFontTx/>
              <a:buNone/>
              <a:defRPr/>
            </a:pPr>
            <a:endParaRPr lang="en-US" sz="1400" dirty="0">
              <a:cs typeface="Calibri"/>
            </a:endParaRPr>
          </a:p>
          <a:p>
            <a:pPr marL="0" indent="0" algn="ctr">
              <a:buFontTx/>
              <a:buNone/>
              <a:defRPr/>
            </a:pPr>
            <a:r>
              <a:rPr lang="en-US" sz="2600" dirty="0">
                <a:cs typeface="Calibri"/>
              </a:rPr>
              <a:t>Inferences about </a:t>
            </a:r>
            <a:r>
              <a:rPr lang="en-US" sz="2600" b="1" dirty="0">
                <a:solidFill>
                  <a:srgbClr val="004489"/>
                </a:solidFill>
                <a:cs typeface="Calibri"/>
              </a:rPr>
              <a:t>individual women and men</a:t>
            </a:r>
          </a:p>
          <a:p>
            <a:pPr marL="0" indent="0">
              <a:buFontTx/>
              <a:buNone/>
              <a:defRPr/>
            </a:pPr>
            <a:endParaRPr lang="en-GB" dirty="0"/>
          </a:p>
        </p:txBody>
      </p:sp>
      <p:sp>
        <p:nvSpPr>
          <p:cNvPr id="4" name="Down Arrow 3"/>
          <p:cNvSpPr/>
          <p:nvPr/>
        </p:nvSpPr>
        <p:spPr>
          <a:xfrm>
            <a:off x="4594225" y="4221163"/>
            <a:ext cx="250825" cy="296862"/>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Down Arrow 5"/>
          <p:cNvSpPr/>
          <p:nvPr/>
        </p:nvSpPr>
        <p:spPr>
          <a:xfrm>
            <a:off x="4632325" y="5426075"/>
            <a:ext cx="250825" cy="29527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5" name="Google Shape;233;p13">
            <a:extLst>
              <a:ext uri="{FF2B5EF4-FFF2-40B4-BE49-F238E27FC236}">
                <a16:creationId xmlns:a16="http://schemas.microsoft.com/office/drawing/2014/main" id="{468245FD-B96D-9CFB-5761-F9E91A3057EA}"/>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a:extLst>
              <a:ext uri="{FF2B5EF4-FFF2-40B4-BE49-F238E27FC236}">
                <a16:creationId xmlns:a16="http://schemas.microsoft.com/office/drawing/2014/main" id="{5C9F0AC2-E253-0F12-4D7A-B458F4A76D28}"/>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80832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2557"/>
            <a:ext cx="7632700" cy="576262"/>
          </a:xfrm>
        </p:spPr>
        <p:txBody>
          <a:bodyPr/>
          <a:lstStyle/>
          <a:p>
            <a:pPr algn="ctr">
              <a:defRPr/>
            </a:pPr>
            <a:r>
              <a:rPr lang="fr-FR" sz="3000" b="1" dirty="0" err="1">
                <a:solidFill>
                  <a:srgbClr val="004489"/>
                </a:solidFill>
              </a:rPr>
              <a:t>Ensuring</a:t>
            </a:r>
            <a:r>
              <a:rPr lang="fr-FR" sz="3000" b="1" dirty="0">
                <a:solidFill>
                  <a:srgbClr val="004489"/>
                </a:solidFill>
              </a:rPr>
              <a:t> </a:t>
            </a:r>
            <a:r>
              <a:rPr lang="fr-FR" sz="3000" b="1" dirty="0" err="1">
                <a:solidFill>
                  <a:srgbClr val="004489"/>
                </a:solidFill>
              </a:rPr>
              <a:t>women’s</a:t>
            </a:r>
            <a:r>
              <a:rPr lang="fr-FR" sz="3000" b="1" dirty="0">
                <a:solidFill>
                  <a:srgbClr val="004489"/>
                </a:solidFill>
              </a:rPr>
              <a:t> </a:t>
            </a:r>
            <a:r>
              <a:rPr lang="fr-FR" sz="3000" b="1" dirty="0" err="1">
                <a:solidFill>
                  <a:srgbClr val="004489"/>
                </a:solidFill>
              </a:rPr>
              <a:t>equal</a:t>
            </a:r>
            <a:r>
              <a:rPr lang="fr-FR" sz="3000" b="1" dirty="0">
                <a:solidFill>
                  <a:srgbClr val="004489"/>
                </a:solidFill>
              </a:rPr>
              <a:t> a</a:t>
            </a:r>
            <a:r>
              <a:rPr lang="en-US" sz="3000" b="1" dirty="0" err="1">
                <a:solidFill>
                  <a:srgbClr val="004489"/>
                </a:solidFill>
              </a:rPr>
              <a:t>ccess</a:t>
            </a:r>
            <a:r>
              <a:rPr lang="en-US" sz="3000" b="1" dirty="0">
                <a:solidFill>
                  <a:srgbClr val="004489"/>
                </a:solidFill>
              </a:rPr>
              <a:t> to justice</a:t>
            </a:r>
            <a:endParaRPr lang="en-US" sz="2800" b="1" kern="1200" dirty="0">
              <a:solidFill>
                <a:srgbClr val="00448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14143791"/>
              </p:ext>
            </p:extLst>
          </p:nvPr>
        </p:nvGraphicFramePr>
        <p:xfrm>
          <a:off x="862807" y="908819"/>
          <a:ext cx="7561262" cy="4429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Google Shape;233;p13">
            <a:extLst>
              <a:ext uri="{FF2B5EF4-FFF2-40B4-BE49-F238E27FC236}">
                <a16:creationId xmlns:a16="http://schemas.microsoft.com/office/drawing/2014/main" id="{5893E3BF-A456-5100-368E-8C65DE2AF473}"/>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a:extLst>
              <a:ext uri="{FF2B5EF4-FFF2-40B4-BE49-F238E27FC236}">
                <a16:creationId xmlns:a16="http://schemas.microsoft.com/office/drawing/2014/main" id="{BE1C8950-FC5B-82EA-6B22-B4BFE93347A3}"/>
              </a:ext>
            </a:extLst>
          </p:cNvPr>
          <p:cNvPicPr preferRelativeResize="0"/>
          <p:nvPr/>
        </p:nvPicPr>
        <p:blipFill rotWithShape="1">
          <a:blip r:embed="rId8">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66012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23863"/>
            <a:ext cx="7632700" cy="576262"/>
          </a:xfrm>
        </p:spPr>
        <p:txBody>
          <a:bodyPr/>
          <a:lstStyle/>
          <a:p>
            <a:pPr algn="ctr">
              <a:defRPr/>
            </a:pPr>
            <a:r>
              <a:rPr lang="fr-FR" sz="3000" b="1" dirty="0" err="1">
                <a:solidFill>
                  <a:srgbClr val="004489"/>
                </a:solidFill>
              </a:rPr>
              <a:t>Ensuring</a:t>
            </a:r>
            <a:r>
              <a:rPr lang="fr-FR" sz="3000" b="1" dirty="0">
                <a:solidFill>
                  <a:srgbClr val="004489"/>
                </a:solidFill>
              </a:rPr>
              <a:t> </a:t>
            </a:r>
            <a:r>
              <a:rPr lang="fr-FR" sz="3000" b="1" dirty="0" err="1">
                <a:solidFill>
                  <a:srgbClr val="004489"/>
                </a:solidFill>
              </a:rPr>
              <a:t>women’s</a:t>
            </a:r>
            <a:r>
              <a:rPr lang="fr-FR" sz="3000" b="1" dirty="0">
                <a:solidFill>
                  <a:srgbClr val="004489"/>
                </a:solidFill>
              </a:rPr>
              <a:t> </a:t>
            </a:r>
            <a:r>
              <a:rPr lang="fr-FR" sz="3000" b="1" dirty="0" err="1">
                <a:solidFill>
                  <a:srgbClr val="004489"/>
                </a:solidFill>
              </a:rPr>
              <a:t>equal</a:t>
            </a:r>
            <a:r>
              <a:rPr lang="fr-FR" sz="3000" b="1" dirty="0">
                <a:solidFill>
                  <a:srgbClr val="004489"/>
                </a:solidFill>
              </a:rPr>
              <a:t> a</a:t>
            </a:r>
            <a:r>
              <a:rPr lang="en-US" sz="3000" b="1" dirty="0" err="1">
                <a:solidFill>
                  <a:srgbClr val="004489"/>
                </a:solidFill>
              </a:rPr>
              <a:t>ccess</a:t>
            </a:r>
            <a:r>
              <a:rPr lang="en-US" sz="3000" b="1" dirty="0">
                <a:solidFill>
                  <a:srgbClr val="004489"/>
                </a:solidFill>
              </a:rPr>
              <a:t> to justice</a:t>
            </a:r>
            <a:endParaRPr lang="en-US" sz="2800" b="1" kern="1200" dirty="0">
              <a:solidFill>
                <a:srgbClr val="004489"/>
              </a:solidFill>
            </a:endParaRPr>
          </a:p>
        </p:txBody>
      </p:sp>
      <p:sp>
        <p:nvSpPr>
          <p:cNvPr id="3" name="Content Placeholder 2"/>
          <p:cNvSpPr>
            <a:spLocks noGrp="1"/>
          </p:cNvSpPr>
          <p:nvPr>
            <p:ph idx="1"/>
          </p:nvPr>
        </p:nvSpPr>
        <p:spPr>
          <a:xfrm>
            <a:off x="755650" y="1096963"/>
            <a:ext cx="7669212" cy="5184775"/>
          </a:xfrm>
        </p:spPr>
        <p:txBody>
          <a:bodyPr/>
          <a:lstStyle/>
          <a:p>
            <a:pPr marL="0" indent="0" eaLnBrk="1" fontAlgn="t" hangingPunct="1">
              <a:buFontTx/>
              <a:buNone/>
              <a:defRPr/>
            </a:pPr>
            <a:r>
              <a:rPr lang="en-GB" b="1" dirty="0">
                <a:solidFill>
                  <a:srgbClr val="004489"/>
                </a:solidFill>
              </a:rPr>
              <a:t>Effects </a:t>
            </a:r>
            <a:r>
              <a:rPr lang="en-GB" dirty="0"/>
              <a:t>of judicial stereotyping:</a:t>
            </a:r>
          </a:p>
          <a:p>
            <a:pPr eaLnBrk="1" fontAlgn="t" hangingPunct="1">
              <a:defRPr/>
            </a:pPr>
            <a:r>
              <a:rPr lang="en-GB" dirty="0"/>
              <a:t>Stereotyping can </a:t>
            </a:r>
            <a:r>
              <a:rPr lang="en-GB" b="1" dirty="0">
                <a:solidFill>
                  <a:srgbClr val="004489"/>
                </a:solidFill>
              </a:rPr>
              <a:t>compromise the impartiality </a:t>
            </a:r>
            <a:r>
              <a:rPr lang="en-GB" dirty="0"/>
              <a:t>of judges’ decisions</a:t>
            </a:r>
            <a:endParaRPr lang="en-US" dirty="0"/>
          </a:p>
          <a:p>
            <a:pPr eaLnBrk="1" fontAlgn="t" hangingPunct="1">
              <a:defRPr/>
            </a:pPr>
            <a:r>
              <a:rPr lang="en-GB" dirty="0"/>
              <a:t>Stereotyping can affect the views of judges about </a:t>
            </a:r>
            <a:r>
              <a:rPr lang="en-GB" b="1" dirty="0">
                <a:solidFill>
                  <a:srgbClr val="004489"/>
                </a:solidFill>
              </a:rPr>
              <a:t>witness credibility and legal capacity</a:t>
            </a:r>
            <a:endParaRPr lang="en-US" b="1" dirty="0">
              <a:solidFill>
                <a:srgbClr val="004489"/>
              </a:solidFill>
            </a:endParaRPr>
          </a:p>
          <a:p>
            <a:pPr eaLnBrk="1" fontAlgn="t" hangingPunct="1">
              <a:defRPr/>
            </a:pPr>
            <a:r>
              <a:rPr lang="en-GB" dirty="0"/>
              <a:t>Stereotyping can stop judges holding </a:t>
            </a:r>
            <a:r>
              <a:rPr lang="en-GB" b="1" dirty="0">
                <a:solidFill>
                  <a:srgbClr val="004489"/>
                </a:solidFill>
              </a:rPr>
              <a:t>offenders legally accountable</a:t>
            </a:r>
            <a:endParaRPr lang="en-US" b="1" dirty="0">
              <a:solidFill>
                <a:srgbClr val="004489"/>
              </a:solidFill>
            </a:endParaRPr>
          </a:p>
          <a:p>
            <a:pPr eaLnBrk="1" fontAlgn="t" hangingPunct="1">
              <a:defRPr/>
            </a:pPr>
            <a:r>
              <a:rPr lang="en-GB" dirty="0"/>
              <a:t>Stereotyping can in </a:t>
            </a:r>
            <a:r>
              <a:rPr lang="en-GB" b="1" dirty="0">
                <a:solidFill>
                  <a:srgbClr val="004489"/>
                </a:solidFill>
              </a:rPr>
              <a:t>practice block access to legal rights</a:t>
            </a:r>
            <a:r>
              <a:rPr lang="en-GB" dirty="0"/>
              <a:t> and protection</a:t>
            </a:r>
            <a:endParaRPr lang="en-US" dirty="0"/>
          </a:p>
        </p:txBody>
      </p:sp>
      <p:cxnSp>
        <p:nvCxnSpPr>
          <p:cNvPr id="4" name="Google Shape;233;p13">
            <a:extLst>
              <a:ext uri="{FF2B5EF4-FFF2-40B4-BE49-F238E27FC236}">
                <a16:creationId xmlns:a16="http://schemas.microsoft.com/office/drawing/2014/main" id="{DE334640-72F2-35AE-6828-5037C5AB493C}"/>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DC99B4AE-CD8F-CD2B-49C6-1B7E7A3F6E95}"/>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07986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303989"/>
            <a:ext cx="7632700" cy="576262"/>
          </a:xfrm>
        </p:spPr>
        <p:txBody>
          <a:bodyPr/>
          <a:lstStyle/>
          <a:p>
            <a:pPr algn="ctr">
              <a:defRPr/>
            </a:pPr>
            <a:r>
              <a:rPr lang="fr-FR" sz="3000" b="1" dirty="0" err="1">
                <a:solidFill>
                  <a:srgbClr val="004489"/>
                </a:solidFill>
              </a:rPr>
              <a:t>Ensuring</a:t>
            </a:r>
            <a:r>
              <a:rPr lang="fr-FR" sz="3000" b="1" dirty="0">
                <a:solidFill>
                  <a:srgbClr val="004489"/>
                </a:solidFill>
              </a:rPr>
              <a:t> </a:t>
            </a:r>
            <a:r>
              <a:rPr lang="fr-FR" sz="3000" b="1" dirty="0" err="1">
                <a:solidFill>
                  <a:srgbClr val="004489"/>
                </a:solidFill>
              </a:rPr>
              <a:t>women’s</a:t>
            </a:r>
            <a:r>
              <a:rPr lang="fr-FR" sz="3000" b="1" dirty="0">
                <a:solidFill>
                  <a:srgbClr val="004489"/>
                </a:solidFill>
              </a:rPr>
              <a:t> </a:t>
            </a:r>
            <a:r>
              <a:rPr lang="fr-FR" sz="3000" b="1" dirty="0" err="1">
                <a:solidFill>
                  <a:srgbClr val="004489"/>
                </a:solidFill>
              </a:rPr>
              <a:t>equal</a:t>
            </a:r>
            <a:r>
              <a:rPr lang="fr-FR" sz="3000" b="1" dirty="0">
                <a:solidFill>
                  <a:srgbClr val="004489"/>
                </a:solidFill>
              </a:rPr>
              <a:t> a</a:t>
            </a:r>
            <a:r>
              <a:rPr lang="en-US" sz="3000" b="1" dirty="0" err="1">
                <a:solidFill>
                  <a:srgbClr val="004489"/>
                </a:solidFill>
              </a:rPr>
              <a:t>ccess</a:t>
            </a:r>
            <a:r>
              <a:rPr lang="en-US" sz="3000" b="1" dirty="0">
                <a:solidFill>
                  <a:srgbClr val="004489"/>
                </a:solidFill>
              </a:rPr>
              <a:t> to justice</a:t>
            </a:r>
            <a:endParaRPr lang="en-US" sz="2800" kern="1200" dirty="0">
              <a:solidFill>
                <a:srgbClr val="004489"/>
              </a:solidFill>
            </a:endParaRPr>
          </a:p>
        </p:txBody>
      </p:sp>
      <p:sp>
        <p:nvSpPr>
          <p:cNvPr id="3" name="Content Placeholder 2"/>
          <p:cNvSpPr>
            <a:spLocks noGrp="1"/>
          </p:cNvSpPr>
          <p:nvPr>
            <p:ph idx="1"/>
          </p:nvPr>
        </p:nvSpPr>
        <p:spPr>
          <a:xfrm>
            <a:off x="819150" y="995363"/>
            <a:ext cx="7632700" cy="5184775"/>
          </a:xfrm>
        </p:spPr>
        <p:txBody>
          <a:bodyPr/>
          <a:lstStyle/>
          <a:p>
            <a:pPr marL="0" indent="0">
              <a:buFontTx/>
              <a:buNone/>
              <a:defRPr/>
            </a:pPr>
            <a:r>
              <a:rPr lang="en-GB" sz="2600" dirty="0"/>
              <a:t>Suggested </a:t>
            </a:r>
            <a:r>
              <a:rPr lang="en-GB" sz="2600" b="1" dirty="0">
                <a:solidFill>
                  <a:srgbClr val="004489"/>
                </a:solidFill>
              </a:rPr>
              <a:t>actions</a:t>
            </a:r>
            <a:r>
              <a:rPr lang="en-GB" sz="2600" dirty="0"/>
              <a:t>:</a:t>
            </a:r>
          </a:p>
          <a:p>
            <a:pPr>
              <a:buFont typeface="Wingdings" panose="05000000000000000000" pitchFamily="2" charset="2"/>
              <a:buChar char="ü"/>
              <a:defRPr/>
            </a:pPr>
            <a:r>
              <a:rPr lang="en-GB" sz="2600" dirty="0"/>
              <a:t>Ensure the full </a:t>
            </a:r>
            <a:r>
              <a:rPr lang="en-GB" sz="2600" b="1" dirty="0">
                <a:solidFill>
                  <a:srgbClr val="004489"/>
                </a:solidFill>
              </a:rPr>
              <a:t>implementation of legislation</a:t>
            </a:r>
          </a:p>
          <a:p>
            <a:pPr>
              <a:buFont typeface="Wingdings" panose="05000000000000000000" pitchFamily="2" charset="2"/>
              <a:buChar char="ü"/>
              <a:defRPr/>
            </a:pPr>
            <a:r>
              <a:rPr lang="en-GB" sz="2600" dirty="0"/>
              <a:t>Measures to address </a:t>
            </a:r>
            <a:r>
              <a:rPr lang="en-GB" sz="2600" b="1" dirty="0">
                <a:solidFill>
                  <a:srgbClr val="004489"/>
                </a:solidFill>
              </a:rPr>
              <a:t>judicial stereotyping </a:t>
            </a:r>
            <a:r>
              <a:rPr lang="en-GB" sz="2600" dirty="0"/>
              <a:t>(research, monitoring, education)</a:t>
            </a:r>
          </a:p>
          <a:p>
            <a:pPr>
              <a:buFont typeface="Wingdings" panose="05000000000000000000" pitchFamily="2" charset="2"/>
              <a:buChar char="ü"/>
              <a:defRPr/>
            </a:pPr>
            <a:r>
              <a:rPr lang="en-GB" sz="2600" dirty="0"/>
              <a:t>Secure access to appropriate </a:t>
            </a:r>
            <a:r>
              <a:rPr lang="en-GB" sz="2600" b="1" dirty="0">
                <a:solidFill>
                  <a:srgbClr val="004489"/>
                </a:solidFill>
              </a:rPr>
              <a:t>legal aid and representation</a:t>
            </a:r>
            <a:r>
              <a:rPr lang="en-GB" sz="2600" dirty="0"/>
              <a:t> for women, in particular victims of gender-based violence;</a:t>
            </a:r>
          </a:p>
          <a:p>
            <a:pPr>
              <a:buFont typeface="Wingdings" panose="05000000000000000000" pitchFamily="2" charset="2"/>
              <a:buChar char="ü"/>
              <a:defRPr/>
            </a:pPr>
            <a:r>
              <a:rPr lang="en-GB" sz="2600" dirty="0"/>
              <a:t>Develop and deliver </a:t>
            </a:r>
            <a:r>
              <a:rPr lang="en-GB" sz="2600" b="1" dirty="0">
                <a:solidFill>
                  <a:srgbClr val="004489"/>
                </a:solidFill>
              </a:rPr>
              <a:t>training</a:t>
            </a:r>
            <a:r>
              <a:rPr lang="en-GB" sz="2600" dirty="0"/>
              <a:t> on gender-based violence, gender equality and women’s human rights, tailored to the </a:t>
            </a:r>
            <a:r>
              <a:rPr lang="en-GB" sz="2600" b="1" dirty="0">
                <a:solidFill>
                  <a:srgbClr val="004489"/>
                </a:solidFill>
              </a:rPr>
              <a:t>needs of justice professionals</a:t>
            </a:r>
            <a:r>
              <a:rPr lang="en-GB" sz="2600" dirty="0"/>
              <a:t> </a:t>
            </a:r>
          </a:p>
        </p:txBody>
      </p:sp>
      <p:cxnSp>
        <p:nvCxnSpPr>
          <p:cNvPr id="4" name="Google Shape;233;p13">
            <a:extLst>
              <a:ext uri="{FF2B5EF4-FFF2-40B4-BE49-F238E27FC236}">
                <a16:creationId xmlns:a16="http://schemas.microsoft.com/office/drawing/2014/main" id="{54DF9F30-9AA9-5AD8-9B04-C04218B8657E}"/>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F8B2E2A5-BAC8-4C5B-3378-BBB615734FB0}"/>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47779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160463"/>
            <a:ext cx="7632700" cy="576262"/>
          </a:xfrm>
        </p:spPr>
        <p:txBody>
          <a:bodyPr/>
          <a:lstStyle/>
          <a:p>
            <a:pPr algn="ctr">
              <a:defRPr/>
            </a:pPr>
            <a:r>
              <a:rPr lang="en-GB" sz="3200" b="1" dirty="0">
                <a:solidFill>
                  <a:srgbClr val="0D347D"/>
                </a:solidFill>
                <a:latin typeface="Calibri" panose="020F0502020204030204" pitchFamily="34" charset="0"/>
                <a:cs typeface="Calibri" panose="020F0502020204030204" pitchFamily="34" charset="0"/>
              </a:rPr>
              <a:t>Balanced participation of women and men in decision making</a:t>
            </a:r>
            <a:endParaRPr lang="en-GB" sz="3000" b="1" dirty="0">
              <a:solidFill>
                <a:srgbClr val="0D347D"/>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27088" y="1808163"/>
            <a:ext cx="7561262" cy="5184775"/>
          </a:xfrm>
        </p:spPr>
        <p:txBody>
          <a:bodyPr/>
          <a:lstStyle/>
          <a:p>
            <a:pPr marL="57150" indent="0">
              <a:buFontTx/>
              <a:buNone/>
              <a:defRPr/>
            </a:pPr>
            <a:endParaRPr lang="fr-FR" b="1" dirty="0">
              <a:solidFill>
                <a:srgbClr val="004489"/>
              </a:solidFill>
            </a:endParaRPr>
          </a:p>
          <a:p>
            <a:pPr marL="57150" indent="0">
              <a:buFontTx/>
              <a:buNone/>
              <a:defRPr/>
            </a:pPr>
            <a:r>
              <a:rPr lang="fr-FR" b="1" dirty="0">
                <a:solidFill>
                  <a:srgbClr val="004489"/>
                </a:solidFill>
              </a:rPr>
              <a:t>Political </a:t>
            </a:r>
            <a:r>
              <a:rPr lang="fr-FR" b="1" dirty="0" err="1">
                <a:solidFill>
                  <a:srgbClr val="004489"/>
                </a:solidFill>
              </a:rPr>
              <a:t>decision</a:t>
            </a:r>
            <a:r>
              <a:rPr lang="fr-FR" b="1" dirty="0">
                <a:solidFill>
                  <a:srgbClr val="004489"/>
                </a:solidFill>
              </a:rPr>
              <a:t>- </a:t>
            </a:r>
            <a:r>
              <a:rPr lang="fr-FR" b="1" dirty="0" err="1">
                <a:solidFill>
                  <a:srgbClr val="004489"/>
                </a:solidFill>
              </a:rPr>
              <a:t>making</a:t>
            </a:r>
            <a:r>
              <a:rPr lang="fr-FR" dirty="0"/>
              <a:t>:</a:t>
            </a:r>
          </a:p>
          <a:p>
            <a:pPr lvl="1">
              <a:buFont typeface="Wingdings" panose="05000000000000000000" pitchFamily="2" charset="2"/>
              <a:buChar char="ü"/>
              <a:defRPr/>
            </a:pPr>
            <a:r>
              <a:rPr lang="fr-FR" b="1" dirty="0" err="1">
                <a:solidFill>
                  <a:srgbClr val="004489"/>
                </a:solidFill>
              </a:rPr>
              <a:t>Parliaments</a:t>
            </a:r>
            <a:r>
              <a:rPr lang="fr-FR" b="1" dirty="0">
                <a:solidFill>
                  <a:srgbClr val="004489"/>
                </a:solidFill>
              </a:rPr>
              <a:t>: 25% </a:t>
            </a:r>
            <a:r>
              <a:rPr lang="fr-FR" dirty="0" err="1"/>
              <a:t>women</a:t>
            </a:r>
            <a:endParaRPr lang="fr-FR" dirty="0"/>
          </a:p>
          <a:p>
            <a:pPr lvl="1">
              <a:buFont typeface="Wingdings" panose="05000000000000000000" pitchFamily="2" charset="2"/>
              <a:buChar char="ü"/>
              <a:defRPr/>
            </a:pPr>
            <a:r>
              <a:rPr lang="fr-FR" b="1" dirty="0" err="1">
                <a:solidFill>
                  <a:srgbClr val="004489"/>
                </a:solidFill>
              </a:rPr>
              <a:t>Ministers</a:t>
            </a:r>
            <a:r>
              <a:rPr lang="fr-FR" b="1" dirty="0">
                <a:solidFill>
                  <a:srgbClr val="004489"/>
                </a:solidFill>
              </a:rPr>
              <a:t>: 25% </a:t>
            </a:r>
            <a:r>
              <a:rPr lang="fr-FR" dirty="0" err="1"/>
              <a:t>women</a:t>
            </a:r>
            <a:endParaRPr lang="fr-FR" dirty="0"/>
          </a:p>
          <a:p>
            <a:pPr lvl="1">
              <a:buFont typeface="Wingdings" panose="05000000000000000000" pitchFamily="2" charset="2"/>
              <a:buChar char="ü"/>
              <a:defRPr/>
            </a:pPr>
            <a:r>
              <a:rPr lang="fr-FR" b="1" dirty="0" err="1">
                <a:solidFill>
                  <a:srgbClr val="004489"/>
                </a:solidFill>
              </a:rPr>
              <a:t>Mayors</a:t>
            </a:r>
            <a:r>
              <a:rPr lang="fr-FR" b="1" dirty="0">
                <a:solidFill>
                  <a:srgbClr val="004489"/>
                </a:solidFill>
              </a:rPr>
              <a:t>: 15 % </a:t>
            </a:r>
            <a:r>
              <a:rPr lang="fr-FR" dirty="0" err="1"/>
              <a:t>women</a:t>
            </a:r>
            <a:r>
              <a:rPr lang="fr-FR" dirty="0"/>
              <a:t> (EU countries)</a:t>
            </a:r>
          </a:p>
          <a:p>
            <a:pPr lvl="1">
              <a:buFont typeface="Wingdings" panose="05000000000000000000" pitchFamily="2" charset="2"/>
              <a:buChar char="ü"/>
              <a:defRPr/>
            </a:pPr>
            <a:r>
              <a:rPr lang="fr-FR" dirty="0"/>
              <a:t>17 countries have </a:t>
            </a:r>
            <a:r>
              <a:rPr lang="fr-FR" dirty="0" err="1"/>
              <a:t>introduced</a:t>
            </a:r>
            <a:r>
              <a:rPr lang="fr-FR" dirty="0"/>
              <a:t> </a:t>
            </a:r>
            <a:r>
              <a:rPr lang="fr-FR" b="1" dirty="0" err="1">
                <a:solidFill>
                  <a:srgbClr val="004489"/>
                </a:solidFill>
              </a:rPr>
              <a:t>legislative</a:t>
            </a:r>
            <a:r>
              <a:rPr lang="fr-FR" b="1" dirty="0">
                <a:solidFill>
                  <a:srgbClr val="004489"/>
                </a:solidFill>
              </a:rPr>
              <a:t> </a:t>
            </a:r>
            <a:r>
              <a:rPr lang="fr-FR" b="1" dirty="0" err="1">
                <a:solidFill>
                  <a:srgbClr val="004489"/>
                </a:solidFill>
              </a:rPr>
              <a:t>electoral</a:t>
            </a:r>
            <a:r>
              <a:rPr lang="fr-FR" b="1" dirty="0">
                <a:solidFill>
                  <a:srgbClr val="004489"/>
                </a:solidFill>
              </a:rPr>
              <a:t> quotas</a:t>
            </a:r>
          </a:p>
          <a:p>
            <a:pPr lvl="1">
              <a:buFont typeface="Wingdings" panose="05000000000000000000" pitchFamily="2" charset="2"/>
              <a:buChar char="ü"/>
              <a:defRPr/>
            </a:pPr>
            <a:r>
              <a:rPr lang="fr-FR" dirty="0"/>
              <a:t>In 17 countries, </a:t>
            </a:r>
            <a:r>
              <a:rPr lang="fr-FR" dirty="0" err="1"/>
              <a:t>some</a:t>
            </a:r>
            <a:r>
              <a:rPr lang="fr-FR" dirty="0"/>
              <a:t> or all </a:t>
            </a:r>
            <a:r>
              <a:rPr lang="fr-FR" b="1" dirty="0" err="1">
                <a:solidFill>
                  <a:srgbClr val="004489"/>
                </a:solidFill>
              </a:rPr>
              <a:t>political</a:t>
            </a:r>
            <a:r>
              <a:rPr lang="fr-FR" b="1" dirty="0">
                <a:solidFill>
                  <a:srgbClr val="004489"/>
                </a:solidFill>
              </a:rPr>
              <a:t> parties</a:t>
            </a:r>
            <a:r>
              <a:rPr lang="fr-FR" dirty="0"/>
              <a:t> have </a:t>
            </a:r>
            <a:r>
              <a:rPr lang="fr-FR" dirty="0" err="1"/>
              <a:t>introduced</a:t>
            </a:r>
            <a:r>
              <a:rPr lang="fr-FR" dirty="0"/>
              <a:t> </a:t>
            </a:r>
            <a:r>
              <a:rPr lang="fr-FR" dirty="0" err="1"/>
              <a:t>voluntary</a:t>
            </a:r>
            <a:r>
              <a:rPr lang="fr-FR" dirty="0"/>
              <a:t> quotas</a:t>
            </a:r>
          </a:p>
          <a:p>
            <a:pPr>
              <a:defRPr/>
            </a:pPr>
            <a:endParaRPr lang="en-GB" dirty="0"/>
          </a:p>
          <a:p>
            <a:pPr>
              <a:defRPr/>
            </a:pPr>
            <a:endParaRPr lang="en-GB" dirty="0"/>
          </a:p>
        </p:txBody>
      </p:sp>
      <p:cxnSp>
        <p:nvCxnSpPr>
          <p:cNvPr id="4" name="Google Shape;233;p13">
            <a:extLst>
              <a:ext uri="{FF2B5EF4-FFF2-40B4-BE49-F238E27FC236}">
                <a16:creationId xmlns:a16="http://schemas.microsoft.com/office/drawing/2014/main" id="{F3A9E789-DD09-8656-01AF-6C885F1254DA}"/>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1B9208BB-FD9D-48EA-947D-3CB07949E274}"/>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8161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36563"/>
            <a:ext cx="7632700" cy="576262"/>
          </a:xfrm>
        </p:spPr>
        <p:txBody>
          <a:bodyPr/>
          <a:lstStyle/>
          <a:p>
            <a:pPr algn="ctr">
              <a:defRPr/>
            </a:pPr>
            <a:r>
              <a:rPr lang="en-GB" sz="3200" b="1" dirty="0">
                <a:solidFill>
                  <a:srgbClr val="0D347D"/>
                </a:solidFill>
              </a:rPr>
              <a:t>Balanced participation of women and men in decision making</a:t>
            </a:r>
            <a:endParaRPr lang="en-GB" sz="3000" b="1" dirty="0">
              <a:solidFill>
                <a:srgbClr val="0D347D"/>
              </a:solidFill>
            </a:endParaRPr>
          </a:p>
        </p:txBody>
      </p:sp>
      <p:sp>
        <p:nvSpPr>
          <p:cNvPr id="3" name="Content Placeholder 2"/>
          <p:cNvSpPr>
            <a:spLocks noGrp="1"/>
          </p:cNvSpPr>
          <p:nvPr>
            <p:ph idx="1"/>
          </p:nvPr>
        </p:nvSpPr>
        <p:spPr>
          <a:xfrm>
            <a:off x="898526" y="858837"/>
            <a:ext cx="7561262" cy="5184775"/>
          </a:xfrm>
        </p:spPr>
        <p:txBody>
          <a:bodyPr/>
          <a:lstStyle/>
          <a:p>
            <a:pPr marL="57150" indent="0">
              <a:buFontTx/>
              <a:buNone/>
              <a:defRPr/>
            </a:pPr>
            <a:endParaRPr lang="fr-FR" b="1" dirty="0">
              <a:solidFill>
                <a:srgbClr val="004489"/>
              </a:solidFill>
            </a:endParaRPr>
          </a:p>
          <a:p>
            <a:pPr marL="57150" indent="0">
              <a:buFontTx/>
              <a:buNone/>
              <a:defRPr/>
            </a:pPr>
            <a:r>
              <a:rPr lang="fr-FR" b="1" dirty="0" err="1">
                <a:solidFill>
                  <a:srgbClr val="004489"/>
                </a:solidFill>
              </a:rPr>
              <a:t>Other</a:t>
            </a:r>
            <a:r>
              <a:rPr lang="fr-FR" b="1" dirty="0">
                <a:solidFill>
                  <a:srgbClr val="004489"/>
                </a:solidFill>
              </a:rPr>
              <a:t> areas </a:t>
            </a:r>
            <a:r>
              <a:rPr lang="fr-FR" dirty="0"/>
              <a:t>of </a:t>
            </a:r>
            <a:r>
              <a:rPr lang="fr-FR" dirty="0" err="1"/>
              <a:t>decision-making</a:t>
            </a:r>
            <a:r>
              <a:rPr lang="fr-FR" dirty="0"/>
              <a:t>:</a:t>
            </a:r>
          </a:p>
          <a:p>
            <a:pPr>
              <a:buFont typeface="Wingdings" panose="05000000000000000000" pitchFamily="2" charset="2"/>
              <a:buChar char="ü"/>
              <a:defRPr/>
            </a:pPr>
            <a:r>
              <a:rPr lang="en-GB" dirty="0"/>
              <a:t>Women on </a:t>
            </a:r>
            <a:r>
              <a:rPr lang="en-GB" b="1" dirty="0">
                <a:solidFill>
                  <a:srgbClr val="004489"/>
                </a:solidFill>
              </a:rPr>
              <a:t>boards</a:t>
            </a:r>
            <a:r>
              <a:rPr lang="en-GB" dirty="0"/>
              <a:t> (large publicly listed </a:t>
            </a:r>
            <a:r>
              <a:rPr lang="en-GB" b="1" dirty="0">
                <a:solidFill>
                  <a:srgbClr val="004489"/>
                </a:solidFill>
              </a:rPr>
              <a:t>companies</a:t>
            </a:r>
            <a:r>
              <a:rPr lang="en-GB" dirty="0"/>
              <a:t>): from 11.9 % in 2010 to </a:t>
            </a:r>
            <a:r>
              <a:rPr lang="en-GB" b="1" dirty="0">
                <a:solidFill>
                  <a:srgbClr val="0D347D"/>
                </a:solidFill>
              </a:rPr>
              <a:t>30</a:t>
            </a:r>
            <a:r>
              <a:rPr lang="fr-FR" b="1" dirty="0">
                <a:solidFill>
                  <a:srgbClr val="0D347D"/>
                </a:solidFill>
              </a:rPr>
              <a:t> % in 2020 </a:t>
            </a:r>
            <a:r>
              <a:rPr lang="fr-FR" dirty="0"/>
              <a:t>(EU countries)</a:t>
            </a:r>
          </a:p>
          <a:p>
            <a:pPr>
              <a:buFont typeface="Wingdings" panose="05000000000000000000" pitchFamily="2" charset="2"/>
              <a:buChar char="ü"/>
              <a:defRPr/>
            </a:pPr>
            <a:r>
              <a:rPr lang="fr-FR" b="1" dirty="0">
                <a:solidFill>
                  <a:srgbClr val="004489"/>
                </a:solidFill>
              </a:rPr>
              <a:t>Senior </a:t>
            </a:r>
            <a:r>
              <a:rPr lang="fr-FR" b="1" dirty="0" err="1">
                <a:solidFill>
                  <a:srgbClr val="004489"/>
                </a:solidFill>
              </a:rPr>
              <a:t>administrators</a:t>
            </a:r>
            <a:r>
              <a:rPr lang="fr-FR" b="1" dirty="0">
                <a:solidFill>
                  <a:srgbClr val="004489"/>
                </a:solidFill>
              </a:rPr>
              <a:t> </a:t>
            </a:r>
            <a:r>
              <a:rPr lang="fr-FR" dirty="0"/>
              <a:t>in public administration: </a:t>
            </a:r>
            <a:r>
              <a:rPr lang="fr-FR" b="1" dirty="0">
                <a:solidFill>
                  <a:srgbClr val="0D347D"/>
                </a:solidFill>
              </a:rPr>
              <a:t>34% </a:t>
            </a:r>
            <a:r>
              <a:rPr lang="fr-FR" b="1" dirty="0" err="1">
                <a:solidFill>
                  <a:srgbClr val="0D347D"/>
                </a:solidFill>
              </a:rPr>
              <a:t>women</a:t>
            </a:r>
            <a:r>
              <a:rPr lang="fr-FR" b="1" dirty="0">
                <a:solidFill>
                  <a:srgbClr val="0D347D"/>
                </a:solidFill>
              </a:rPr>
              <a:t> </a:t>
            </a:r>
            <a:r>
              <a:rPr lang="fr-FR" dirty="0"/>
              <a:t>(EU countries)</a:t>
            </a:r>
          </a:p>
          <a:p>
            <a:pPr>
              <a:buFont typeface="Wingdings" panose="05000000000000000000" pitchFamily="2" charset="2"/>
              <a:buChar char="ü"/>
              <a:defRPr/>
            </a:pPr>
            <a:r>
              <a:rPr lang="en-GB" dirty="0"/>
              <a:t>Media sector -  </a:t>
            </a:r>
            <a:r>
              <a:rPr lang="en-GB" b="1" dirty="0">
                <a:solidFill>
                  <a:srgbClr val="0D347D"/>
                </a:solidFill>
              </a:rPr>
              <a:t>p</a:t>
            </a:r>
            <a:r>
              <a:rPr lang="en-US" b="1" dirty="0" err="1">
                <a:solidFill>
                  <a:srgbClr val="0D347D"/>
                </a:solidFill>
              </a:rPr>
              <a:t>ublic</a:t>
            </a:r>
            <a:r>
              <a:rPr lang="en-US" b="1" dirty="0">
                <a:solidFill>
                  <a:srgbClr val="0D347D"/>
                </a:solidFill>
              </a:rPr>
              <a:t> broadcasters</a:t>
            </a:r>
            <a:r>
              <a:rPr lang="en-US" dirty="0"/>
              <a:t>: presidents and members of the board/council : </a:t>
            </a:r>
            <a:r>
              <a:rPr lang="en-US" b="1" dirty="0">
                <a:solidFill>
                  <a:srgbClr val="0D347D"/>
                </a:solidFill>
              </a:rPr>
              <a:t>37% women</a:t>
            </a:r>
            <a:r>
              <a:rPr lang="en-GB" b="1" dirty="0">
                <a:solidFill>
                  <a:srgbClr val="0D347D"/>
                </a:solidFill>
              </a:rPr>
              <a:t> </a:t>
            </a:r>
            <a:r>
              <a:rPr lang="en-GB" dirty="0"/>
              <a:t>(EU countries)</a:t>
            </a:r>
          </a:p>
          <a:p>
            <a:pPr>
              <a:defRPr/>
            </a:pPr>
            <a:endParaRPr lang="en-GB" dirty="0"/>
          </a:p>
          <a:p>
            <a:pPr>
              <a:defRPr/>
            </a:pPr>
            <a:endParaRPr lang="en-GB" dirty="0"/>
          </a:p>
        </p:txBody>
      </p:sp>
      <p:cxnSp>
        <p:nvCxnSpPr>
          <p:cNvPr id="4" name="Google Shape;233;p13">
            <a:extLst>
              <a:ext uri="{FF2B5EF4-FFF2-40B4-BE49-F238E27FC236}">
                <a16:creationId xmlns:a16="http://schemas.microsoft.com/office/drawing/2014/main" id="{E0A96469-9FA9-40BD-9918-2412A019CBC5}"/>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C84280BD-E626-043D-63C4-D4D99994BBC4}"/>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07859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160463"/>
            <a:ext cx="7632700" cy="576262"/>
          </a:xfrm>
        </p:spPr>
        <p:txBody>
          <a:bodyPr/>
          <a:lstStyle/>
          <a:p>
            <a:pPr algn="ctr">
              <a:defRPr/>
            </a:pPr>
            <a:r>
              <a:rPr lang="en-GB" sz="3200" b="1" dirty="0">
                <a:solidFill>
                  <a:srgbClr val="336699"/>
                </a:solidFill>
              </a:rPr>
              <a:t>Balanced participation of women and men in decision making</a:t>
            </a:r>
            <a:endParaRPr lang="en-GB" sz="3000" b="1" dirty="0">
              <a:solidFill>
                <a:srgbClr val="336699"/>
              </a:solidFill>
            </a:endParaRPr>
          </a:p>
        </p:txBody>
      </p:sp>
      <p:sp>
        <p:nvSpPr>
          <p:cNvPr id="3" name="Content Placeholder 2"/>
          <p:cNvSpPr>
            <a:spLocks noGrp="1"/>
          </p:cNvSpPr>
          <p:nvPr>
            <p:ph idx="1"/>
          </p:nvPr>
        </p:nvSpPr>
        <p:spPr>
          <a:xfrm>
            <a:off x="827088" y="1808163"/>
            <a:ext cx="7561262" cy="5184775"/>
          </a:xfrm>
        </p:spPr>
        <p:txBody>
          <a:bodyPr/>
          <a:lstStyle/>
          <a:p>
            <a:pPr>
              <a:buFont typeface="Wingdings" panose="05000000000000000000" pitchFamily="2" charset="2"/>
              <a:buChar char="ü"/>
              <a:defRPr/>
            </a:pPr>
            <a:endParaRPr lang="en-GB" sz="1100" dirty="0"/>
          </a:p>
          <a:p>
            <a:pPr>
              <a:buFont typeface="Wingdings" panose="05000000000000000000" pitchFamily="2" charset="2"/>
              <a:buChar char="ü"/>
              <a:defRPr/>
            </a:pPr>
            <a:r>
              <a:rPr lang="en-GB" b="1" dirty="0">
                <a:solidFill>
                  <a:srgbClr val="004489"/>
                </a:solidFill>
              </a:rPr>
              <a:t>Gender equality </a:t>
            </a:r>
            <a:r>
              <a:rPr lang="en-GB" dirty="0"/>
              <a:t>in decision-making = primarily a question of </a:t>
            </a:r>
            <a:r>
              <a:rPr lang="en-GB" b="1" dirty="0">
                <a:solidFill>
                  <a:srgbClr val="004489"/>
                </a:solidFill>
              </a:rPr>
              <a:t>justice</a:t>
            </a:r>
          </a:p>
          <a:p>
            <a:pPr>
              <a:buFont typeface="Wingdings" panose="05000000000000000000" pitchFamily="2" charset="2"/>
              <a:buChar char="ü"/>
              <a:defRPr/>
            </a:pPr>
            <a:r>
              <a:rPr lang="en-GB" b="1" dirty="0"/>
              <a:t>Council of Europe </a:t>
            </a:r>
            <a:r>
              <a:rPr lang="en-GB" b="1" dirty="0">
                <a:solidFill>
                  <a:srgbClr val="004489"/>
                </a:solidFill>
              </a:rPr>
              <a:t>Recommendation </a:t>
            </a:r>
            <a:r>
              <a:rPr lang="en-GB" dirty="0"/>
              <a:t>(2003)3 on balanced participation of women and men in political and public decision making: </a:t>
            </a:r>
            <a:r>
              <a:rPr lang="en-GB" b="1" dirty="0">
                <a:solidFill>
                  <a:srgbClr val="004489"/>
                </a:solidFill>
              </a:rPr>
              <a:t>neither sex </a:t>
            </a:r>
            <a:r>
              <a:rPr lang="en-GB" dirty="0"/>
              <a:t>should be represented in a political or public decision-making body at a level </a:t>
            </a:r>
            <a:r>
              <a:rPr lang="en-GB" b="1" dirty="0">
                <a:solidFill>
                  <a:srgbClr val="004489"/>
                </a:solidFill>
              </a:rPr>
              <a:t>below 40%</a:t>
            </a:r>
          </a:p>
          <a:p>
            <a:pPr marL="0" indent="0">
              <a:buFontTx/>
              <a:buNone/>
              <a:defRPr/>
            </a:pPr>
            <a:endParaRPr lang="en-GB" dirty="0"/>
          </a:p>
          <a:p>
            <a:pPr>
              <a:defRPr/>
            </a:pPr>
            <a:endParaRPr lang="en-GB" dirty="0"/>
          </a:p>
          <a:p>
            <a:pPr>
              <a:defRPr/>
            </a:pPr>
            <a:endParaRPr lang="en-GB" dirty="0"/>
          </a:p>
        </p:txBody>
      </p:sp>
      <p:cxnSp>
        <p:nvCxnSpPr>
          <p:cNvPr id="4" name="Google Shape;233;p13">
            <a:extLst>
              <a:ext uri="{FF2B5EF4-FFF2-40B4-BE49-F238E27FC236}">
                <a16:creationId xmlns:a16="http://schemas.microsoft.com/office/drawing/2014/main" id="{77A30BAA-A354-630E-6018-19D8BA99E837}"/>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CA47CAA4-CB68-FA37-4335-6AF619E8130E}"/>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25806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703263"/>
            <a:ext cx="7632700" cy="576262"/>
          </a:xfrm>
        </p:spPr>
        <p:txBody>
          <a:bodyPr/>
          <a:lstStyle/>
          <a:p>
            <a:pPr algn="ctr">
              <a:defRPr/>
            </a:pPr>
            <a:br>
              <a:rPr lang="en-GB" sz="3200" b="1" dirty="0">
                <a:solidFill>
                  <a:srgbClr val="0066CC"/>
                </a:solidFill>
              </a:rPr>
            </a:br>
            <a:r>
              <a:rPr lang="en-GB" sz="3200" b="1" dirty="0">
                <a:solidFill>
                  <a:srgbClr val="336699"/>
                </a:solidFill>
              </a:rPr>
              <a:t>Balanced participation of women and men in decision making</a:t>
            </a:r>
            <a:br>
              <a:rPr lang="en-GB" sz="3200" b="1" dirty="0">
                <a:solidFill>
                  <a:srgbClr val="336699"/>
                </a:solidFill>
              </a:rPr>
            </a:br>
            <a:endParaRPr lang="en-GB" sz="3000" b="1" dirty="0">
              <a:solidFill>
                <a:srgbClr val="336699"/>
              </a:solidFill>
            </a:endParaRPr>
          </a:p>
        </p:txBody>
      </p:sp>
      <p:sp>
        <p:nvSpPr>
          <p:cNvPr id="3" name="Content Placeholder 2"/>
          <p:cNvSpPr>
            <a:spLocks noGrp="1"/>
          </p:cNvSpPr>
          <p:nvPr>
            <p:ph idx="1"/>
          </p:nvPr>
        </p:nvSpPr>
        <p:spPr>
          <a:xfrm>
            <a:off x="629444" y="1369236"/>
            <a:ext cx="7885112" cy="5184775"/>
          </a:xfrm>
        </p:spPr>
        <p:txBody>
          <a:bodyPr/>
          <a:lstStyle/>
          <a:p>
            <a:pPr>
              <a:spcBef>
                <a:spcPts val="0"/>
              </a:spcBef>
              <a:buFont typeface="Wingdings" panose="05000000000000000000" pitchFamily="2" charset="2"/>
              <a:buChar char="ü"/>
              <a:defRPr/>
            </a:pPr>
            <a:endParaRPr lang="en-GB" sz="2700" b="1" dirty="0">
              <a:solidFill>
                <a:srgbClr val="004489"/>
              </a:solidFill>
            </a:endParaRPr>
          </a:p>
          <a:p>
            <a:pPr>
              <a:spcBef>
                <a:spcPts val="0"/>
              </a:spcBef>
              <a:buFont typeface="Wingdings" panose="05000000000000000000" pitchFamily="2" charset="2"/>
              <a:buChar char="ü"/>
              <a:defRPr/>
            </a:pPr>
            <a:r>
              <a:rPr lang="en-GB" sz="2700" b="1" dirty="0">
                <a:solidFill>
                  <a:srgbClr val="004489"/>
                </a:solidFill>
              </a:rPr>
              <a:t>Gender quotas/parity </a:t>
            </a:r>
            <a:r>
              <a:rPr lang="en-GB" sz="2700" dirty="0"/>
              <a:t>measures are introduced in more and more countries and are effective</a:t>
            </a:r>
          </a:p>
          <a:p>
            <a:pPr>
              <a:spcBef>
                <a:spcPts val="0"/>
              </a:spcBef>
              <a:buFont typeface="Wingdings" panose="05000000000000000000" pitchFamily="2" charset="2"/>
              <a:buChar char="ü"/>
              <a:defRPr/>
            </a:pPr>
            <a:r>
              <a:rPr lang="en-GB" sz="2700" dirty="0"/>
              <a:t>Factors to be addressed:</a:t>
            </a:r>
          </a:p>
          <a:p>
            <a:pPr lvl="1">
              <a:spcBef>
                <a:spcPts val="0"/>
              </a:spcBef>
              <a:buFont typeface="Arial" panose="020B0604020202020204" pitchFamily="34" charset="0"/>
              <a:buChar char="•"/>
              <a:defRPr/>
            </a:pPr>
            <a:r>
              <a:rPr lang="en-GB" sz="2700" dirty="0">
                <a:latin typeface="+mn-lt"/>
              </a:rPr>
              <a:t>Electoral systems</a:t>
            </a:r>
          </a:p>
          <a:p>
            <a:pPr lvl="1">
              <a:spcBef>
                <a:spcPts val="0"/>
              </a:spcBef>
              <a:buFont typeface="Arial" panose="020B0604020202020204" pitchFamily="34" charset="0"/>
              <a:buChar char="•"/>
              <a:defRPr/>
            </a:pPr>
            <a:r>
              <a:rPr lang="en-GB" sz="2700" b="1" dirty="0">
                <a:solidFill>
                  <a:srgbClr val="004489"/>
                </a:solidFill>
                <a:latin typeface="+mn-lt"/>
              </a:rPr>
              <a:t>Political parties </a:t>
            </a:r>
            <a:r>
              <a:rPr lang="en-GB" sz="2700" dirty="0">
                <a:latin typeface="+mn-lt"/>
              </a:rPr>
              <a:t>as gatekeepers</a:t>
            </a:r>
          </a:p>
          <a:p>
            <a:pPr lvl="1">
              <a:spcBef>
                <a:spcPts val="0"/>
              </a:spcBef>
              <a:buFont typeface="Arial" panose="020B0604020202020204" pitchFamily="34" charset="0"/>
              <a:buChar char="•"/>
              <a:defRPr/>
            </a:pPr>
            <a:r>
              <a:rPr lang="en-GB" sz="2700" dirty="0">
                <a:latin typeface="+mn-lt"/>
              </a:rPr>
              <a:t>Functioning of political life</a:t>
            </a:r>
          </a:p>
          <a:p>
            <a:pPr lvl="1">
              <a:spcBef>
                <a:spcPts val="0"/>
              </a:spcBef>
              <a:buFont typeface="Arial" panose="020B0604020202020204" pitchFamily="34" charset="0"/>
              <a:buChar char="•"/>
              <a:defRPr/>
            </a:pPr>
            <a:r>
              <a:rPr lang="en-GB" sz="2700" dirty="0">
                <a:latin typeface="+mn-lt"/>
              </a:rPr>
              <a:t>Promotion and quotas in companies</a:t>
            </a:r>
          </a:p>
          <a:p>
            <a:pPr lvl="1">
              <a:spcBef>
                <a:spcPts val="0"/>
              </a:spcBef>
              <a:buFont typeface="Arial" panose="020B0604020202020204" pitchFamily="34" charset="0"/>
              <a:buChar char="•"/>
              <a:defRPr/>
            </a:pPr>
            <a:r>
              <a:rPr lang="en-GB" sz="2700" b="1" dirty="0">
                <a:solidFill>
                  <a:srgbClr val="004489"/>
                </a:solidFill>
                <a:latin typeface="+mn-lt"/>
              </a:rPr>
              <a:t>Norms and expectations </a:t>
            </a:r>
            <a:r>
              <a:rPr lang="en-GB" sz="2700" dirty="0">
                <a:latin typeface="+mn-lt"/>
              </a:rPr>
              <a:t>regarding women and men</a:t>
            </a:r>
          </a:p>
          <a:p>
            <a:pPr>
              <a:spcBef>
                <a:spcPts val="0"/>
              </a:spcBef>
              <a:buFont typeface="Wingdings" panose="05000000000000000000" pitchFamily="2" charset="2"/>
              <a:buChar char="ü"/>
              <a:defRPr/>
            </a:pPr>
            <a:r>
              <a:rPr lang="en-GB" sz="2700" dirty="0"/>
              <a:t>Going </a:t>
            </a:r>
            <a:r>
              <a:rPr lang="en-GB" sz="2700" b="1" dirty="0">
                <a:solidFill>
                  <a:srgbClr val="004489"/>
                </a:solidFill>
              </a:rPr>
              <a:t>beyond numbers </a:t>
            </a:r>
            <a:r>
              <a:rPr lang="en-GB" sz="2700" dirty="0"/>
              <a:t>and changing policies!</a:t>
            </a:r>
          </a:p>
          <a:p>
            <a:pPr marL="0" indent="0">
              <a:buFontTx/>
              <a:buNone/>
              <a:defRPr/>
            </a:pPr>
            <a:endParaRPr lang="en-GB" dirty="0"/>
          </a:p>
          <a:p>
            <a:pPr>
              <a:defRPr/>
            </a:pPr>
            <a:endParaRPr lang="en-GB" dirty="0"/>
          </a:p>
          <a:p>
            <a:pPr>
              <a:defRPr/>
            </a:pPr>
            <a:endParaRPr lang="en-GB" dirty="0"/>
          </a:p>
        </p:txBody>
      </p:sp>
      <p:cxnSp>
        <p:nvCxnSpPr>
          <p:cNvPr id="4" name="Google Shape;233;p13">
            <a:extLst>
              <a:ext uri="{FF2B5EF4-FFF2-40B4-BE49-F238E27FC236}">
                <a16:creationId xmlns:a16="http://schemas.microsoft.com/office/drawing/2014/main" id="{1283AC18-13E0-E372-E7EA-DB65D86D89CB}"/>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8D5B0E03-263C-F729-6900-33F3F3701430}"/>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184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376363"/>
            <a:ext cx="7632700" cy="360362"/>
          </a:xfrm>
        </p:spPr>
        <p:txBody>
          <a:bodyPr/>
          <a:lstStyle/>
          <a:p>
            <a:pPr algn="ctr">
              <a:defRPr/>
            </a:pPr>
            <a:r>
              <a:rPr lang="en-GB" sz="3300" b="1" dirty="0">
                <a:solidFill>
                  <a:srgbClr val="004489"/>
                </a:solidFill>
              </a:rPr>
              <a:t>Gender equality</a:t>
            </a:r>
          </a:p>
        </p:txBody>
      </p:sp>
      <p:sp>
        <p:nvSpPr>
          <p:cNvPr id="3" name="Content Placeholder 2"/>
          <p:cNvSpPr>
            <a:spLocks noGrp="1"/>
          </p:cNvSpPr>
          <p:nvPr>
            <p:ph idx="1"/>
          </p:nvPr>
        </p:nvSpPr>
        <p:spPr>
          <a:xfrm>
            <a:off x="827088" y="1844675"/>
            <a:ext cx="5400675" cy="5184775"/>
          </a:xfrm>
        </p:spPr>
        <p:txBody>
          <a:bodyPr/>
          <a:lstStyle/>
          <a:p>
            <a:pPr>
              <a:buFont typeface="Wingdings" panose="05000000000000000000" pitchFamily="2" charset="2"/>
              <a:buChar char="ü"/>
              <a:defRPr/>
            </a:pPr>
            <a:endParaRPr lang="en-GB" sz="800" dirty="0"/>
          </a:p>
          <a:p>
            <a:pPr>
              <a:buFont typeface="Wingdings" panose="05000000000000000000" pitchFamily="2" charset="2"/>
              <a:buChar char="ü"/>
              <a:defRPr/>
            </a:pPr>
            <a:endParaRPr lang="en-GB" sz="1000" dirty="0"/>
          </a:p>
          <a:p>
            <a:pPr>
              <a:buFont typeface="Wingdings" panose="05000000000000000000" pitchFamily="2" charset="2"/>
              <a:buChar char="ü"/>
              <a:defRPr/>
            </a:pPr>
            <a:r>
              <a:rPr lang="en-GB" sz="2900" dirty="0"/>
              <a:t>Equality between women and men: an </a:t>
            </a:r>
            <a:r>
              <a:rPr lang="en-GB" sz="2900" b="1" dirty="0">
                <a:solidFill>
                  <a:srgbClr val="004489"/>
                </a:solidFill>
              </a:rPr>
              <a:t>important area</a:t>
            </a:r>
            <a:r>
              <a:rPr lang="en-GB" sz="2900" dirty="0"/>
              <a:t> for the EU, UN, </a:t>
            </a:r>
            <a:r>
              <a:rPr lang="en-GB" sz="2900" dirty="0" err="1"/>
              <a:t>etc</a:t>
            </a:r>
            <a:r>
              <a:rPr lang="en-GB" sz="2900" dirty="0"/>
              <a:t> for a long time</a:t>
            </a:r>
          </a:p>
          <a:p>
            <a:pPr>
              <a:buFont typeface="Wingdings" panose="05000000000000000000" pitchFamily="2" charset="2"/>
              <a:buChar char="ü"/>
              <a:defRPr/>
            </a:pPr>
            <a:r>
              <a:rPr lang="en-GB" sz="2900" b="1" dirty="0">
                <a:solidFill>
                  <a:srgbClr val="004489"/>
                </a:solidFill>
              </a:rPr>
              <a:t>Legal status </a:t>
            </a:r>
            <a:r>
              <a:rPr lang="en-GB" sz="2900" dirty="0"/>
              <a:t>of women in Europe has greatly </a:t>
            </a:r>
            <a:r>
              <a:rPr lang="en-GB" sz="2900" b="1" dirty="0">
                <a:solidFill>
                  <a:srgbClr val="004489"/>
                </a:solidFill>
              </a:rPr>
              <a:t>improved</a:t>
            </a:r>
            <a:r>
              <a:rPr lang="en-GB" sz="2900" dirty="0"/>
              <a:t>, but </a:t>
            </a:r>
            <a:r>
              <a:rPr lang="en-GB" sz="2900" b="1" dirty="0">
                <a:solidFill>
                  <a:srgbClr val="004489"/>
                </a:solidFill>
              </a:rPr>
              <a:t>no </a:t>
            </a:r>
            <a:r>
              <a:rPr lang="en-GB" sz="2900" b="1" i="1" dirty="0">
                <a:solidFill>
                  <a:srgbClr val="004489"/>
                </a:solidFill>
              </a:rPr>
              <a:t>de facto </a:t>
            </a:r>
            <a:r>
              <a:rPr lang="en-GB" sz="2900" b="1" dirty="0">
                <a:solidFill>
                  <a:srgbClr val="004489"/>
                </a:solidFill>
              </a:rPr>
              <a:t>equality </a:t>
            </a:r>
            <a:r>
              <a:rPr lang="en-GB" sz="2900" dirty="0"/>
              <a:t>between women and men</a:t>
            </a:r>
          </a:p>
          <a:p>
            <a:pPr marL="0" indent="0">
              <a:buFontTx/>
              <a:buNone/>
              <a:defRPr/>
            </a:pPr>
            <a:endParaRPr lang="en-GB" dirty="0"/>
          </a:p>
        </p:txBody>
      </p:sp>
      <p:pic>
        <p:nvPicPr>
          <p:cNvPr id="5124" name="Picture 5" descr="la photo de profil de Manu 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4189">
            <a:off x="6415088" y="2744788"/>
            <a:ext cx="22971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Google Shape;233;p13">
            <a:extLst>
              <a:ext uri="{FF2B5EF4-FFF2-40B4-BE49-F238E27FC236}">
                <a16:creationId xmlns:a16="http://schemas.microsoft.com/office/drawing/2014/main" id="{55799A29-6C9D-1313-B511-150E80F86825}"/>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092CCC56-B6F9-EE95-7233-A17B0BAF89CA}"/>
              </a:ext>
            </a:extLst>
          </p:cNvPr>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50899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err="1">
                <a:ln>
                  <a:noFill/>
                </a:ln>
                <a:solidFill>
                  <a:srgbClr val="FFFFFF"/>
                </a:solidFill>
                <a:effectLst/>
                <a:uLnTx/>
                <a:uFillTx/>
                <a:latin typeface="Arial Narrow" panose="020B0606020202030204" pitchFamily="34" charset="0"/>
                <a:ea typeface="Century Gothic" charset="0"/>
                <a:cs typeface="Century Gothic" charset="0"/>
              </a:rPr>
              <a:t>Gender</a:t>
            </a:r>
            <a:r>
              <a:rPr kumimoji="0" lang="fr-FR" sz="2400" b="0" i="0" u="none" strike="noStrike" kern="1200" cap="none" spc="0" normalizeH="0" baseline="0" noProof="0" dirty="0">
                <a:ln>
                  <a:noFill/>
                </a:ln>
                <a:solidFill>
                  <a:srgbClr val="FFFFFF"/>
                </a:solidFill>
                <a:effectLst/>
                <a:uLnTx/>
                <a:uFillTx/>
                <a:latin typeface="Arial Narrow" panose="020B0606020202030204" pitchFamily="34" charset="0"/>
                <a:ea typeface="Century Gothic" charset="0"/>
                <a:cs typeface="Century Gothic" charset="0"/>
              </a:rPr>
              <a:t> </a:t>
            </a:r>
            <a:r>
              <a:rPr kumimoji="0" lang="fr-FR" sz="2400" b="0" i="0" u="none" strike="noStrike" kern="1200" cap="none" spc="0" normalizeH="0" baseline="0" noProof="0" dirty="0" err="1">
                <a:ln>
                  <a:noFill/>
                </a:ln>
                <a:solidFill>
                  <a:srgbClr val="FFFFFF"/>
                </a:solidFill>
                <a:effectLst/>
                <a:uLnTx/>
                <a:uFillTx/>
                <a:latin typeface="Arial Narrow" panose="020B0606020202030204" pitchFamily="34" charset="0"/>
                <a:ea typeface="Century Gothic" charset="0"/>
                <a:cs typeface="Century Gothic" charset="0"/>
              </a:rPr>
              <a:t>mainstreaming</a:t>
            </a:r>
            <a:r>
              <a:rPr kumimoji="0" lang="fr-FR" sz="2400" b="0" i="0" u="none" strike="noStrike" kern="1200" cap="none" spc="0" normalizeH="0" baseline="0" noProof="0" dirty="0">
                <a:ln>
                  <a:noFill/>
                </a:ln>
                <a:solidFill>
                  <a:srgbClr val="FFFFFF"/>
                </a:solidFill>
                <a:effectLst/>
                <a:uLnTx/>
                <a:uFillTx/>
                <a:latin typeface="Arial Narrow" panose="020B0606020202030204" pitchFamily="34" charset="0"/>
                <a:ea typeface="Century Gothic" charset="0"/>
                <a:cs typeface="Century Gothic" charset="0"/>
              </a:rPr>
              <a:t> at the Council of Europe</a:t>
            </a:r>
          </a:p>
        </p:txBody>
      </p:sp>
      <p:sp>
        <p:nvSpPr>
          <p:cNvPr id="3" name="Rectangle 2"/>
          <p:cNvSpPr/>
          <p:nvPr/>
        </p:nvSpPr>
        <p:spPr>
          <a:xfrm>
            <a:off x="1768730" y="3105835"/>
            <a:ext cx="5089270" cy="230832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6" name="Picture 5">
            <a:extLst>
              <a:ext uri="{FF2B5EF4-FFF2-40B4-BE49-F238E27FC236}">
                <a16:creationId xmlns:a16="http://schemas.microsoft.com/office/drawing/2014/main" id="{48B0629E-E1EE-4EFF-98EB-AFBC779AB333}"/>
              </a:ext>
            </a:extLst>
          </p:cNvPr>
          <p:cNvPicPr>
            <a:picLocks noChangeAspect="1"/>
          </p:cNvPicPr>
          <p:nvPr/>
        </p:nvPicPr>
        <p:blipFill>
          <a:blip r:embed="rId3"/>
          <a:stretch>
            <a:fillRect/>
          </a:stretch>
        </p:blipFill>
        <p:spPr>
          <a:xfrm>
            <a:off x="971422" y="378628"/>
            <a:ext cx="7173190" cy="5414159"/>
          </a:xfrm>
          <a:prstGeom prst="rect">
            <a:avLst/>
          </a:prstGeom>
        </p:spPr>
      </p:pic>
      <p:cxnSp>
        <p:nvCxnSpPr>
          <p:cNvPr id="2" name="Google Shape;233;p13">
            <a:extLst>
              <a:ext uri="{FF2B5EF4-FFF2-40B4-BE49-F238E27FC236}">
                <a16:creationId xmlns:a16="http://schemas.microsoft.com/office/drawing/2014/main" id="{6E620A3B-146A-BDC0-1007-20378FB5794A}"/>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a:extLst>
              <a:ext uri="{FF2B5EF4-FFF2-40B4-BE49-F238E27FC236}">
                <a16:creationId xmlns:a16="http://schemas.microsoft.com/office/drawing/2014/main" id="{A202922C-BFB8-D5CA-B6AE-7B01C970A4FC}"/>
              </a:ext>
            </a:extLst>
          </p:cNvPr>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40842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err="1">
                <a:ln>
                  <a:noFill/>
                </a:ln>
                <a:solidFill>
                  <a:srgbClr val="FFFFFF"/>
                </a:solidFill>
                <a:effectLst/>
                <a:uLnTx/>
                <a:uFillTx/>
                <a:latin typeface="Arial Narrow" panose="020B0606020202030204" pitchFamily="34" charset="0"/>
                <a:ea typeface="Century Gothic" charset="0"/>
                <a:cs typeface="Century Gothic" charset="0"/>
              </a:rPr>
              <a:t>Gender</a:t>
            </a:r>
            <a:r>
              <a:rPr kumimoji="0" lang="fr-FR" sz="2400" b="0" i="0" u="none" strike="noStrike" kern="1200" cap="none" spc="0" normalizeH="0" baseline="0" noProof="0" dirty="0">
                <a:ln>
                  <a:noFill/>
                </a:ln>
                <a:solidFill>
                  <a:srgbClr val="FFFFFF"/>
                </a:solidFill>
                <a:effectLst/>
                <a:uLnTx/>
                <a:uFillTx/>
                <a:latin typeface="Arial Narrow" panose="020B0606020202030204" pitchFamily="34" charset="0"/>
                <a:ea typeface="Century Gothic" charset="0"/>
                <a:cs typeface="Century Gothic" charset="0"/>
              </a:rPr>
              <a:t> </a:t>
            </a:r>
            <a:r>
              <a:rPr kumimoji="0" lang="fr-FR" sz="2400" b="0" i="0" u="none" strike="noStrike" kern="1200" cap="none" spc="0" normalizeH="0" baseline="0" noProof="0" dirty="0" err="1">
                <a:ln>
                  <a:noFill/>
                </a:ln>
                <a:solidFill>
                  <a:srgbClr val="FFFFFF"/>
                </a:solidFill>
                <a:effectLst/>
                <a:uLnTx/>
                <a:uFillTx/>
                <a:latin typeface="Arial Narrow" panose="020B0606020202030204" pitchFamily="34" charset="0"/>
                <a:ea typeface="Century Gothic" charset="0"/>
                <a:cs typeface="Century Gothic" charset="0"/>
              </a:rPr>
              <a:t>mainstreaming</a:t>
            </a:r>
            <a:r>
              <a:rPr kumimoji="0" lang="fr-FR" sz="2400" b="0" i="0" u="none" strike="noStrike" kern="1200" cap="none" spc="0" normalizeH="0" baseline="0" noProof="0" dirty="0">
                <a:ln>
                  <a:noFill/>
                </a:ln>
                <a:solidFill>
                  <a:srgbClr val="FFFFFF"/>
                </a:solidFill>
                <a:effectLst/>
                <a:uLnTx/>
                <a:uFillTx/>
                <a:latin typeface="Arial Narrow" panose="020B0606020202030204" pitchFamily="34" charset="0"/>
                <a:ea typeface="Century Gothic" charset="0"/>
                <a:cs typeface="Century Gothic" charset="0"/>
              </a:rPr>
              <a:t> at the Council of Europe</a:t>
            </a:r>
          </a:p>
        </p:txBody>
      </p:sp>
      <p:sp>
        <p:nvSpPr>
          <p:cNvPr id="9" name="Rectangle 20"/>
          <p:cNvSpPr>
            <a:spLocks noChangeArrowheads="1"/>
          </p:cNvSpPr>
          <p:nvPr/>
        </p:nvSpPr>
        <p:spPr bwMode="auto">
          <a:xfrm>
            <a:off x="760888" y="1241448"/>
            <a:ext cx="759688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457200" rtl="0" eaLnBrk="1" fontAlgn="base" latinLnBrk="0" hangingPunct="1">
              <a:lnSpc>
                <a:spcPct val="100000"/>
              </a:lnSpc>
              <a:spcBef>
                <a:spcPct val="0"/>
              </a:spcBef>
              <a:spcAft>
                <a:spcPct val="0"/>
              </a:spcAft>
              <a:buClr>
                <a:srgbClr val="0000CC"/>
              </a:buClr>
              <a:buSzTx/>
              <a:buFontTx/>
              <a:buNone/>
              <a:tabLst/>
              <a:defRPr/>
            </a:pPr>
            <a:r>
              <a:rPr kumimoji="0" lang="en-GB" sz="28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Gender mainstreaming: why?</a:t>
            </a:r>
          </a:p>
          <a:p>
            <a:pPr marL="0" marR="0" lvl="0" indent="0" algn="l" defTabSz="457200" rtl="0" eaLnBrk="1" fontAlgn="base" latinLnBrk="0" hangingPunct="1">
              <a:lnSpc>
                <a:spcPct val="100000"/>
              </a:lnSpc>
              <a:spcBef>
                <a:spcPct val="0"/>
              </a:spcBef>
              <a:spcAft>
                <a:spcPct val="0"/>
              </a:spcAft>
              <a:buClr>
                <a:srgbClr val="0000CC"/>
              </a:buClr>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 and statistics show that </a:t>
            </a:r>
            <a:r>
              <a:rPr kumimoji="0" lang="en-GB" sz="28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equality</a:t>
            </a:r>
            <a:r>
              <a:rPr kumimoji="0" lang="en-GB" sz="2800" b="0"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women and men is </a:t>
            </a:r>
            <a:r>
              <a:rPr kumimoji="0" lang="en-GB" sz="28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not a reality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Europe today</a:t>
            </a:r>
          </a:p>
          <a:p>
            <a:pPr marL="0" marR="0" lvl="0" indent="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Making sure that women and men are </a:t>
            </a:r>
            <a:r>
              <a:rPr kumimoji="0" lang="en-US" sz="28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equally represented</a:t>
            </a:r>
            <a:r>
              <a:rPr kumimoji="0" lang="en-US" sz="28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different bodies and institutions: a question of justice but </a:t>
            </a:r>
            <a:r>
              <a:rPr kumimoji="0" lang="en-US" sz="28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not the only solution</a:t>
            </a: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live in a society where </a:t>
            </a:r>
            <a:r>
              <a:rPr kumimoji="0" lang="en-GB" sz="28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gender</a:t>
            </a:r>
            <a:r>
              <a:rPr kumimoji="0" lang="en-GB" sz="28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plays a structuring role</a:t>
            </a:r>
          </a:p>
          <a:p>
            <a:pPr marL="457200" marR="0" lvl="0" indent="-457200" algn="l" defTabSz="457200" rtl="0" eaLnBrk="1" fontAlgn="base" latinLnBrk="0" hangingPunct="1">
              <a:lnSpc>
                <a:spcPct val="100000"/>
              </a:lnSpc>
              <a:spcBef>
                <a:spcPct val="0"/>
              </a:spcBef>
              <a:spcAft>
                <a:spcPct val="0"/>
              </a:spcAft>
              <a:buClrTx/>
              <a:buSzTx/>
              <a:buFont typeface="Arial" charset="0"/>
              <a:buChar char="•"/>
              <a:tabLst/>
              <a:defRPr/>
            </a:pPr>
            <a:endParaRPr kumimoji="0" lang="fr-FR" sz="2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cxnSp>
        <p:nvCxnSpPr>
          <p:cNvPr id="2" name="Google Shape;233;p13">
            <a:extLst>
              <a:ext uri="{FF2B5EF4-FFF2-40B4-BE49-F238E27FC236}">
                <a16:creationId xmlns:a16="http://schemas.microsoft.com/office/drawing/2014/main" id="{5C6C1884-6BFC-D729-FD75-BDCCDF689C97}"/>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a16="http://schemas.microsoft.com/office/drawing/2014/main" id="{47B929E9-4392-749C-82EF-32A433EC9B4B}"/>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03681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err="1">
                <a:ln>
                  <a:noFill/>
                </a:ln>
                <a:solidFill>
                  <a:srgbClr val="FFFFFF"/>
                </a:solidFill>
                <a:effectLst/>
                <a:uLnTx/>
                <a:uFillTx/>
                <a:latin typeface="Arial Narrow" panose="020B0606020202030204" pitchFamily="34" charset="0"/>
                <a:ea typeface="Century Gothic" charset="0"/>
                <a:cs typeface="Century Gothic" charset="0"/>
              </a:rPr>
              <a:t>Gender</a:t>
            </a:r>
            <a:r>
              <a:rPr kumimoji="0" lang="fr-FR" sz="2400" b="0" i="0" u="none" strike="noStrike" kern="1200" cap="none" spc="0" normalizeH="0" baseline="0" noProof="0" dirty="0">
                <a:ln>
                  <a:noFill/>
                </a:ln>
                <a:solidFill>
                  <a:srgbClr val="FFFFFF"/>
                </a:solidFill>
                <a:effectLst/>
                <a:uLnTx/>
                <a:uFillTx/>
                <a:latin typeface="Arial Narrow" panose="020B0606020202030204" pitchFamily="34" charset="0"/>
                <a:ea typeface="Century Gothic" charset="0"/>
                <a:cs typeface="Century Gothic" charset="0"/>
              </a:rPr>
              <a:t> </a:t>
            </a:r>
            <a:r>
              <a:rPr kumimoji="0" lang="fr-FR" sz="2400" b="0" i="0" u="none" strike="noStrike" kern="1200" cap="none" spc="0" normalizeH="0" baseline="0" noProof="0" dirty="0" err="1">
                <a:ln>
                  <a:noFill/>
                </a:ln>
                <a:solidFill>
                  <a:srgbClr val="FFFFFF"/>
                </a:solidFill>
                <a:effectLst/>
                <a:uLnTx/>
                <a:uFillTx/>
                <a:latin typeface="Arial Narrow" panose="020B0606020202030204" pitchFamily="34" charset="0"/>
                <a:ea typeface="Century Gothic" charset="0"/>
                <a:cs typeface="Century Gothic" charset="0"/>
              </a:rPr>
              <a:t>mainstreaming</a:t>
            </a:r>
            <a:r>
              <a:rPr kumimoji="0" lang="fr-FR" sz="2400" b="0" i="0" u="none" strike="noStrike" kern="1200" cap="none" spc="0" normalizeH="0" baseline="0" noProof="0" dirty="0">
                <a:ln>
                  <a:noFill/>
                </a:ln>
                <a:solidFill>
                  <a:srgbClr val="FFFFFF"/>
                </a:solidFill>
                <a:effectLst/>
                <a:uLnTx/>
                <a:uFillTx/>
                <a:latin typeface="Arial Narrow" panose="020B0606020202030204" pitchFamily="34" charset="0"/>
                <a:ea typeface="Century Gothic" charset="0"/>
                <a:cs typeface="Century Gothic" charset="0"/>
              </a:rPr>
              <a:t> at the Council of Europe</a:t>
            </a:r>
          </a:p>
        </p:txBody>
      </p:sp>
      <p:sp>
        <p:nvSpPr>
          <p:cNvPr id="3" name="Rectangle 2"/>
          <p:cNvSpPr/>
          <p:nvPr/>
        </p:nvSpPr>
        <p:spPr>
          <a:xfrm>
            <a:off x="1768730" y="3105835"/>
            <a:ext cx="5089270" cy="230832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4" name="Picture 3">
            <a:extLst>
              <a:ext uri="{FF2B5EF4-FFF2-40B4-BE49-F238E27FC236}">
                <a16:creationId xmlns:a16="http://schemas.microsoft.com/office/drawing/2014/main" id="{8FAEA6A3-E684-4F30-91EE-4E5F6168EF99}"/>
              </a:ext>
            </a:extLst>
          </p:cNvPr>
          <p:cNvPicPr>
            <a:picLocks noChangeAspect="1"/>
          </p:cNvPicPr>
          <p:nvPr/>
        </p:nvPicPr>
        <p:blipFill>
          <a:blip r:embed="rId3"/>
          <a:stretch>
            <a:fillRect/>
          </a:stretch>
        </p:blipFill>
        <p:spPr>
          <a:xfrm>
            <a:off x="457201" y="660400"/>
            <a:ext cx="8249284" cy="4207503"/>
          </a:xfrm>
          <a:prstGeom prst="rect">
            <a:avLst/>
          </a:prstGeom>
        </p:spPr>
      </p:pic>
      <p:cxnSp>
        <p:nvCxnSpPr>
          <p:cNvPr id="2" name="Google Shape;233;p13">
            <a:extLst>
              <a:ext uri="{FF2B5EF4-FFF2-40B4-BE49-F238E27FC236}">
                <a16:creationId xmlns:a16="http://schemas.microsoft.com/office/drawing/2014/main" id="{415A3754-F2C8-13AD-9E28-3CB725C686E5}"/>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a:extLst>
              <a:ext uri="{FF2B5EF4-FFF2-40B4-BE49-F238E27FC236}">
                <a16:creationId xmlns:a16="http://schemas.microsoft.com/office/drawing/2014/main" id="{9EC2689A-8F75-66AD-993D-1AD07C608FB9}"/>
              </a:ext>
            </a:extLst>
          </p:cNvPr>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56395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9" name="Rectangle 20"/>
          <p:cNvSpPr>
            <a:spLocks noChangeArrowheads="1"/>
          </p:cNvSpPr>
          <p:nvPr/>
        </p:nvSpPr>
        <p:spPr bwMode="auto">
          <a:xfrm>
            <a:off x="220257" y="1241449"/>
            <a:ext cx="846654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457200" rtl="0" eaLnBrk="1" fontAlgn="base" latinLnBrk="0" hangingPunct="1">
              <a:lnSpc>
                <a:spcPct val="100000"/>
              </a:lnSpc>
              <a:spcBef>
                <a:spcPct val="0"/>
              </a:spcBef>
              <a:spcAft>
                <a:spcPct val="0"/>
              </a:spcAft>
              <a:buClr>
                <a:prstClr val="black"/>
              </a:buClr>
              <a:buSzTx/>
              <a:buFontTx/>
              <a:buNone/>
              <a:tabLst/>
              <a:defRPr/>
            </a:pPr>
            <a:r>
              <a:rPr kumimoji="0" lang="en-GB" sz="3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What does Gender Mainstreaming mean? </a:t>
            </a:r>
          </a:p>
          <a:p>
            <a:pPr marL="0" marR="0" lvl="0" indent="0" algn="just" defTabSz="457200" rtl="0" eaLnBrk="1" fontAlgn="base" latinLnBrk="0" hangingPunct="1">
              <a:lnSpc>
                <a:spcPct val="100000"/>
              </a:lnSpc>
              <a:spcBef>
                <a:spcPct val="0"/>
              </a:spcBef>
              <a:spcAft>
                <a:spcPct val="0"/>
              </a:spcAft>
              <a:buClr>
                <a:prstClr val="black"/>
              </a:buClr>
              <a:buSzTx/>
              <a:buFontTx/>
              <a:buNone/>
              <a:tabLst/>
              <a:defRPr/>
            </a:pPr>
            <a:endPar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Grounding policies on the </a:t>
            </a:r>
            <a:r>
              <a:rPr kumimoji="0" lang="en-GB" sz="3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concrete situation and needs</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both women and men</a:t>
            </a: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tabLst/>
              <a:defRPr/>
            </a:pPr>
            <a:r>
              <a:rPr kumimoji="0" lang="en-GB" sz="3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Better informed </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policy-making</a:t>
            </a: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tabLst/>
              <a:defRPr/>
            </a:pPr>
            <a:r>
              <a:rPr kumimoji="0" lang="en-GB" sz="3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Challenging </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GB" sz="3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 </a:t>
            </a:r>
            <a:r>
              <a:rPr kumimoji="0" lang="en-GB" sz="3000" b="1" i="1"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gender neutrality</a:t>
            </a:r>
            <a:r>
              <a:rPr kumimoji="0" lang="en-GB"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policies</a:t>
            </a:r>
          </a:p>
          <a:p>
            <a:pPr marL="0" marR="0" lvl="0" indent="0" algn="just" defTabSz="457200" rtl="0" eaLnBrk="1" fontAlgn="base" latinLnBrk="0" hangingPunct="1">
              <a:lnSpc>
                <a:spcPct val="100000"/>
              </a:lnSpc>
              <a:spcBef>
                <a:spcPct val="0"/>
              </a:spcBef>
              <a:spcAft>
                <a:spcPct val="0"/>
              </a:spcAft>
              <a:buClr>
                <a:srgbClr val="0D347D"/>
              </a:buClr>
              <a:buSzTx/>
              <a:buFontTx/>
              <a:buNone/>
              <a:tabLst/>
              <a:defRPr/>
            </a:pPr>
            <a:endParaRPr kumimoji="0" lang="en-GB"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
                <a:srgbClr val="0D347D"/>
              </a:buClr>
              <a:buSzTx/>
              <a:buFontTx/>
              <a:buNone/>
              <a:tabLst/>
              <a:defRPr/>
            </a:pPr>
            <a:r>
              <a:rPr kumimoji="0" lang="en-GB"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an end in itself, the final aim is to </a:t>
            </a:r>
            <a:r>
              <a:rPr kumimoji="0" lang="en-GB" sz="3000" b="1" i="1"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promote gender equality</a:t>
            </a:r>
          </a:p>
          <a:p>
            <a:pPr marL="457200" marR="0" lvl="0" indent="-457200" algn="l" defTabSz="457200" rtl="0" eaLnBrk="1" fontAlgn="base" latinLnBrk="0" hangingPunct="1">
              <a:lnSpc>
                <a:spcPct val="100000"/>
              </a:lnSpc>
              <a:spcBef>
                <a:spcPct val="0"/>
              </a:spcBef>
              <a:spcAft>
                <a:spcPct val="0"/>
              </a:spcAft>
              <a:buClrTx/>
              <a:buSzTx/>
              <a:buFont typeface="Arial" charset="0"/>
              <a:buChar char="•"/>
              <a:tabLst/>
              <a:defRPr/>
            </a:pPr>
            <a:endParaRPr kumimoji="0" lang="fr-FR" sz="2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cxnSp>
        <p:nvCxnSpPr>
          <p:cNvPr id="2" name="Google Shape;233;p13">
            <a:extLst>
              <a:ext uri="{FF2B5EF4-FFF2-40B4-BE49-F238E27FC236}">
                <a16:creationId xmlns:a16="http://schemas.microsoft.com/office/drawing/2014/main" id="{78263E92-7661-6AB5-9AF9-EBA732DFDCBE}"/>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a16="http://schemas.microsoft.com/office/drawing/2014/main" id="{69BF8FB6-D5B8-7B7A-A324-8AF322400239}"/>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97939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451" y="788090"/>
            <a:ext cx="5586798" cy="368146"/>
          </a:xfrm>
        </p:spPr>
        <p:txBody>
          <a:bodyPr/>
          <a:lstStyle/>
          <a:p>
            <a:pPr algn="ctr">
              <a:defRPr/>
            </a:pPr>
            <a:r>
              <a:rPr lang="en-GB" sz="3000" b="1" dirty="0">
                <a:solidFill>
                  <a:srgbClr val="0066CC"/>
                </a:solidFill>
              </a:rPr>
              <a:t>Prevent and combat violence against women</a:t>
            </a:r>
            <a:endParaRPr lang="fr-BE" sz="3000" b="1" dirty="0">
              <a:solidFill>
                <a:srgbClr val="0066CC"/>
              </a:solidFill>
              <a:latin typeface="Arial" panose="020B0604020202020204" pitchFamily="34" charset="0"/>
            </a:endParaRPr>
          </a:p>
        </p:txBody>
      </p:sp>
      <p:sp>
        <p:nvSpPr>
          <p:cNvPr id="3" name="Espace réservé du contenu 2"/>
          <p:cNvSpPr>
            <a:spLocks noGrp="1"/>
          </p:cNvSpPr>
          <p:nvPr>
            <p:ph idx="1"/>
          </p:nvPr>
        </p:nvSpPr>
        <p:spPr>
          <a:xfrm>
            <a:off x="829508" y="957262"/>
            <a:ext cx="3841750" cy="4800600"/>
          </a:xfrm>
        </p:spPr>
        <p:txBody>
          <a:bodyPr>
            <a:normAutofit/>
          </a:bodyPr>
          <a:lstStyle/>
          <a:p>
            <a:pPr>
              <a:buClr>
                <a:srgbClr val="004489"/>
              </a:buClr>
              <a:buFont typeface="Wingdings" panose="05000000000000000000" pitchFamily="2" charset="2"/>
              <a:buChar char="ü"/>
              <a:defRPr/>
            </a:pPr>
            <a:endParaRPr lang="fr-BE" dirty="0"/>
          </a:p>
          <a:p>
            <a:pPr marL="0" indent="0">
              <a:buClr>
                <a:srgbClr val="004489"/>
              </a:buClr>
              <a:buFontTx/>
              <a:buNone/>
              <a:defRPr/>
            </a:pPr>
            <a:endParaRPr lang="fr-BE" dirty="0"/>
          </a:p>
          <a:p>
            <a:pPr>
              <a:buClr>
                <a:srgbClr val="004489"/>
              </a:buClr>
              <a:buFont typeface="Wingdings" panose="05000000000000000000" pitchFamily="2" charset="2"/>
              <a:buChar char="ü"/>
              <a:defRPr/>
            </a:pPr>
            <a:r>
              <a:rPr lang="fr-FR" b="1" dirty="0">
                <a:solidFill>
                  <a:srgbClr val="0066CC"/>
                </a:solidFill>
              </a:rPr>
              <a:t>1 </a:t>
            </a:r>
            <a:r>
              <a:rPr lang="fr-FR" b="1" dirty="0" err="1">
                <a:solidFill>
                  <a:srgbClr val="0066CC"/>
                </a:solidFill>
              </a:rPr>
              <a:t>woman</a:t>
            </a:r>
            <a:r>
              <a:rPr lang="fr-FR" b="1" dirty="0">
                <a:solidFill>
                  <a:srgbClr val="0066CC"/>
                </a:solidFill>
              </a:rPr>
              <a:t> in 3 </a:t>
            </a:r>
            <a:r>
              <a:rPr lang="fr-FR" dirty="0" err="1"/>
              <a:t>confronted</a:t>
            </a:r>
            <a:r>
              <a:rPr lang="fr-FR" dirty="0"/>
              <a:t> </a:t>
            </a:r>
            <a:r>
              <a:rPr lang="fr-FR" dirty="0" err="1"/>
              <a:t>with</a:t>
            </a:r>
            <a:r>
              <a:rPr lang="fr-FR" dirty="0"/>
              <a:t> violence </a:t>
            </a:r>
            <a:r>
              <a:rPr lang="fr-FR" dirty="0" err="1"/>
              <a:t>since</a:t>
            </a:r>
            <a:r>
              <a:rPr lang="fr-FR" dirty="0"/>
              <a:t> </a:t>
            </a:r>
            <a:r>
              <a:rPr lang="fr-FR" dirty="0" err="1"/>
              <a:t>she</a:t>
            </a:r>
            <a:r>
              <a:rPr lang="fr-FR" dirty="0"/>
              <a:t> </a:t>
            </a:r>
            <a:r>
              <a:rPr lang="fr-FR" dirty="0" err="1"/>
              <a:t>was</a:t>
            </a:r>
            <a:r>
              <a:rPr lang="fr-FR" dirty="0"/>
              <a:t> 15</a:t>
            </a:r>
          </a:p>
          <a:p>
            <a:pPr>
              <a:buClr>
                <a:srgbClr val="004489"/>
              </a:buClr>
              <a:buFont typeface="Wingdings" panose="05000000000000000000" pitchFamily="2" charset="2"/>
              <a:buChar char="ü"/>
              <a:defRPr/>
            </a:pPr>
            <a:r>
              <a:rPr lang="fr-BE" b="1" dirty="0">
                <a:solidFill>
                  <a:srgbClr val="0066CC"/>
                </a:solidFill>
              </a:rPr>
              <a:t>Continuum</a:t>
            </a:r>
            <a:r>
              <a:rPr lang="fr-BE" dirty="0"/>
              <a:t> of violence</a:t>
            </a:r>
          </a:p>
          <a:p>
            <a:pPr>
              <a:buClr>
                <a:srgbClr val="004489"/>
              </a:buClr>
              <a:buFont typeface="Wingdings" panose="05000000000000000000" pitchFamily="2" charset="2"/>
              <a:buChar char="ü"/>
              <a:defRPr/>
            </a:pPr>
            <a:r>
              <a:rPr lang="fr-BE" dirty="0" err="1"/>
              <a:t>Present</a:t>
            </a:r>
            <a:r>
              <a:rPr lang="fr-BE" dirty="0"/>
              <a:t> in </a:t>
            </a:r>
            <a:r>
              <a:rPr lang="fr-BE" b="1" dirty="0">
                <a:solidFill>
                  <a:srgbClr val="0066CC"/>
                </a:solidFill>
              </a:rPr>
              <a:t>all areas</a:t>
            </a:r>
          </a:p>
        </p:txBody>
      </p:sp>
      <p:sp>
        <p:nvSpPr>
          <p:cNvPr id="15364" name="AutoShape 2"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Myriad Pro" pitchFamily="34"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en-US" sz="1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endParaRPr>
          </a:p>
        </p:txBody>
      </p:sp>
      <p:sp>
        <p:nvSpPr>
          <p:cNvPr id="15365" name="AutoShape 4"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Myriad Pro" pitchFamily="34"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en-US" sz="1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endParaRPr>
          </a:p>
        </p:txBody>
      </p:sp>
      <p:pic>
        <p:nvPicPr>
          <p:cNvPr id="5" name="Picture 4">
            <a:extLst>
              <a:ext uri="{FF2B5EF4-FFF2-40B4-BE49-F238E27FC236}">
                <a16:creationId xmlns:a16="http://schemas.microsoft.com/office/drawing/2014/main" id="{BA6A421B-135D-4EAE-A395-D10D24F4FE1D}"/>
              </a:ext>
            </a:extLst>
          </p:cNvPr>
          <p:cNvPicPr>
            <a:picLocks noChangeAspect="1"/>
          </p:cNvPicPr>
          <p:nvPr/>
        </p:nvPicPr>
        <p:blipFill>
          <a:blip r:embed="rId3"/>
          <a:stretch>
            <a:fillRect/>
          </a:stretch>
        </p:blipFill>
        <p:spPr>
          <a:xfrm>
            <a:off x="4831672" y="359973"/>
            <a:ext cx="3321146" cy="6194038"/>
          </a:xfrm>
          <a:prstGeom prst="rect">
            <a:avLst/>
          </a:prstGeom>
        </p:spPr>
      </p:pic>
      <p:sp>
        <p:nvSpPr>
          <p:cNvPr id="6" name="TextBox 5">
            <a:extLst>
              <a:ext uri="{FF2B5EF4-FFF2-40B4-BE49-F238E27FC236}">
                <a16:creationId xmlns:a16="http://schemas.microsoft.com/office/drawing/2014/main" id="{F511D227-DAD7-94BA-6638-6D46976E7AC7}"/>
              </a:ext>
            </a:extLst>
          </p:cNvPr>
          <p:cNvSpPr txBox="1"/>
          <p:nvPr/>
        </p:nvSpPr>
        <p:spPr>
          <a:xfrm>
            <a:off x="2286000" y="3172896"/>
            <a:ext cx="4572000"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2107E081-C2D2-B0AC-6E28-15065151635E}"/>
              </a:ext>
            </a:extLst>
          </p:cNvPr>
          <p:cNvSpPr txBox="1"/>
          <p:nvPr/>
        </p:nvSpPr>
        <p:spPr>
          <a:xfrm>
            <a:off x="2286000" y="3172896"/>
            <a:ext cx="4572000" cy="369332"/>
          </a:xfrm>
          <a:prstGeom prst="rect">
            <a:avLst/>
          </a:prstGeom>
          <a:noFill/>
        </p:spPr>
        <p:txBody>
          <a:bodyPr wrap="square">
            <a:spAutoFit/>
          </a:bodyPr>
          <a:lstStyle/>
          <a:p>
            <a:r>
              <a:rPr lang="en-US" dirty="0"/>
              <a:t> </a:t>
            </a:r>
          </a:p>
        </p:txBody>
      </p:sp>
      <p:sp>
        <p:nvSpPr>
          <p:cNvPr id="10" name="TextBox 9">
            <a:extLst>
              <a:ext uri="{FF2B5EF4-FFF2-40B4-BE49-F238E27FC236}">
                <a16:creationId xmlns:a16="http://schemas.microsoft.com/office/drawing/2014/main" id="{5A5E9142-CB6C-647B-253C-9F5615516E25}"/>
              </a:ext>
            </a:extLst>
          </p:cNvPr>
          <p:cNvSpPr txBox="1"/>
          <p:nvPr/>
        </p:nvSpPr>
        <p:spPr>
          <a:xfrm>
            <a:off x="2286000" y="3172896"/>
            <a:ext cx="4572000" cy="369332"/>
          </a:xfrm>
          <a:prstGeom prst="rect">
            <a:avLst/>
          </a:prstGeom>
          <a:noFill/>
        </p:spPr>
        <p:txBody>
          <a:bodyPr wrap="square">
            <a:spAutoFit/>
          </a:bodyPr>
          <a:lstStyle/>
          <a:p>
            <a:r>
              <a:rPr lang="en-US" dirty="0"/>
              <a:t> </a:t>
            </a:r>
          </a:p>
        </p:txBody>
      </p:sp>
      <p:cxnSp>
        <p:nvCxnSpPr>
          <p:cNvPr id="4" name="Google Shape;233;p13">
            <a:extLst>
              <a:ext uri="{FF2B5EF4-FFF2-40B4-BE49-F238E27FC236}">
                <a16:creationId xmlns:a16="http://schemas.microsoft.com/office/drawing/2014/main" id="{47201287-B1A3-F2BB-D559-0A7649836A85}"/>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a:extLst>
              <a:ext uri="{FF2B5EF4-FFF2-40B4-BE49-F238E27FC236}">
                <a16:creationId xmlns:a16="http://schemas.microsoft.com/office/drawing/2014/main" id="{5486652D-A30A-4043-96C4-D5137F9E14EA}"/>
              </a:ext>
            </a:extLst>
          </p:cNvPr>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04380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22" y="834501"/>
            <a:ext cx="7554266" cy="727969"/>
          </a:xfrm>
        </p:spPr>
        <p:txBody>
          <a:bodyPr/>
          <a:lstStyle/>
          <a:p>
            <a:pPr marL="0" indent="0" algn="ctr">
              <a:spcBef>
                <a:spcPts val="0"/>
              </a:spcBef>
              <a:buClr>
                <a:srgbClr val="004489"/>
              </a:buClr>
              <a:buNone/>
              <a:defRPr/>
            </a:pPr>
            <a:r>
              <a:rPr lang="en-GB" sz="3200" b="1" dirty="0">
                <a:solidFill>
                  <a:srgbClr val="336699"/>
                </a:solidFill>
              </a:rPr>
              <a:t>Istanbul Convention (2011)</a:t>
            </a:r>
            <a:r>
              <a:rPr lang="en-GB" sz="3200" dirty="0">
                <a:solidFill>
                  <a:srgbClr val="336699"/>
                </a:solidFill>
              </a:rPr>
              <a:t>: </a:t>
            </a:r>
          </a:p>
        </p:txBody>
      </p:sp>
      <p:sp>
        <p:nvSpPr>
          <p:cNvPr id="3" name="Content Placeholder 2"/>
          <p:cNvSpPr>
            <a:spLocks noGrp="1"/>
          </p:cNvSpPr>
          <p:nvPr>
            <p:ph idx="1"/>
          </p:nvPr>
        </p:nvSpPr>
        <p:spPr>
          <a:xfrm>
            <a:off x="568171" y="1864311"/>
            <a:ext cx="7820179" cy="4660314"/>
          </a:xfrm>
        </p:spPr>
        <p:txBody>
          <a:bodyPr/>
          <a:lstStyle/>
          <a:p>
            <a:pPr>
              <a:spcBef>
                <a:spcPts val="0"/>
              </a:spcBef>
              <a:buClr>
                <a:srgbClr val="0066CC"/>
              </a:buClr>
              <a:buFont typeface="Wingdings" panose="05000000000000000000" pitchFamily="2" charset="2"/>
              <a:buChar char="ü"/>
              <a:defRPr/>
            </a:pPr>
            <a:r>
              <a:rPr lang="fr-FR" sz="2700" b="1" u="sng" dirty="0"/>
              <a:t>A </a:t>
            </a:r>
            <a:r>
              <a:rPr lang="en-US" sz="2700" b="1" u="sng" dirty="0"/>
              <a:t>grey area: </a:t>
            </a:r>
            <a:r>
              <a:rPr lang="en-US" sz="2700" dirty="0"/>
              <a:t>no legally-binding instrument on violence against women (VAW) in Europe </a:t>
            </a:r>
          </a:p>
          <a:p>
            <a:pPr>
              <a:buClr>
                <a:srgbClr val="0066CC"/>
              </a:buClr>
              <a:buFont typeface="Wingdings" panose="05000000000000000000" pitchFamily="2" charset="2"/>
              <a:buChar char="ü"/>
            </a:pPr>
            <a:r>
              <a:rPr lang="en-US" sz="2700" dirty="0"/>
              <a:t> The </a:t>
            </a:r>
            <a:r>
              <a:rPr lang="en-US" sz="2700" b="1" u="sng" dirty="0"/>
              <a:t>absence of a global instrument</a:t>
            </a:r>
            <a:r>
              <a:rPr lang="en-US" sz="2700" dirty="0"/>
              <a:t>, such as a UN treaty to establish States’ positive obligations to prevent, prohibit and punish VAW. </a:t>
            </a:r>
          </a:p>
          <a:p>
            <a:pPr>
              <a:buClr>
                <a:srgbClr val="0066CC"/>
              </a:buClr>
              <a:buFont typeface="Wingdings" panose="05000000000000000000" pitchFamily="2" charset="2"/>
              <a:buChar char="ü"/>
              <a:defRPr/>
            </a:pPr>
            <a:r>
              <a:rPr lang="fr-FR" sz="2700" dirty="0"/>
              <a:t>EU signature in 2017</a:t>
            </a:r>
          </a:p>
          <a:p>
            <a:pPr>
              <a:spcBef>
                <a:spcPts val="0"/>
              </a:spcBef>
              <a:buClr>
                <a:srgbClr val="0066CC"/>
              </a:buClr>
              <a:buFont typeface="Wingdings" panose="05000000000000000000" pitchFamily="2" charset="2"/>
              <a:buChar char="ü"/>
              <a:defRPr/>
            </a:pPr>
            <a:r>
              <a:rPr lang="en-GB" sz="2700" dirty="0"/>
              <a:t>Criminalises different forms of VAW</a:t>
            </a:r>
          </a:p>
          <a:p>
            <a:pPr>
              <a:spcBef>
                <a:spcPts val="0"/>
              </a:spcBef>
              <a:buClr>
                <a:srgbClr val="0066CC"/>
              </a:buClr>
              <a:buFont typeface="Wingdings" panose="05000000000000000000" pitchFamily="2" charset="2"/>
              <a:buChar char="ü"/>
              <a:defRPr/>
            </a:pPr>
            <a:r>
              <a:rPr lang="en-GB" sz="2700" dirty="0"/>
              <a:t>Based on 4 p’s approach: prevention, protection, prosecution, integrated policies</a:t>
            </a:r>
          </a:p>
        </p:txBody>
      </p:sp>
      <p:cxnSp>
        <p:nvCxnSpPr>
          <p:cNvPr id="4" name="Google Shape;233;p13">
            <a:extLst>
              <a:ext uri="{FF2B5EF4-FFF2-40B4-BE49-F238E27FC236}">
                <a16:creationId xmlns:a16="http://schemas.microsoft.com/office/drawing/2014/main" id="{CE6C8896-27E0-C5BA-3C7C-96F1744C4D50}"/>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1283C053-B6D7-116A-263C-E8D9E674D1E8}"/>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70939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03232" cy="1066800"/>
          </a:xfrm>
        </p:spPr>
        <p:txBody>
          <a:bodyPr>
            <a:noAutofit/>
          </a:bodyPr>
          <a:lstStyle/>
          <a:p>
            <a:pPr algn="ctr"/>
            <a:r>
              <a:rPr lang="fr-FR" sz="3600" b="1" dirty="0">
                <a:solidFill>
                  <a:schemeClr val="tx1"/>
                </a:solidFill>
                <a:latin typeface="+mn-lt"/>
              </a:rPr>
              <a:t>The Istanbul Convention: an I</a:t>
            </a:r>
            <a:r>
              <a:rPr lang="en-US" sz="3600" b="1" dirty="0" err="1">
                <a:solidFill>
                  <a:schemeClr val="tx1"/>
                </a:solidFill>
                <a:latin typeface="+mn-lt"/>
              </a:rPr>
              <a:t>ntersectional</a:t>
            </a:r>
            <a:r>
              <a:rPr lang="fr-FR" sz="3600" b="1" dirty="0">
                <a:solidFill>
                  <a:schemeClr val="tx1"/>
                </a:solidFill>
                <a:latin typeface="+mn-lt"/>
              </a:rPr>
              <a:t> </a:t>
            </a:r>
            <a:r>
              <a:rPr lang="fr-FR" sz="3600" b="1" dirty="0" err="1">
                <a:solidFill>
                  <a:schemeClr val="tx1"/>
                </a:solidFill>
                <a:latin typeface="+mn-lt"/>
              </a:rPr>
              <a:t>lens</a:t>
            </a:r>
            <a:r>
              <a:rPr lang="fr-FR" sz="3600" b="1" dirty="0">
                <a:solidFill>
                  <a:schemeClr val="tx1"/>
                </a:solidFill>
                <a:latin typeface="+mn-lt"/>
              </a:rPr>
              <a:t> </a:t>
            </a:r>
            <a:endParaRPr lang="en-US" sz="3600" b="1" dirty="0">
              <a:solidFill>
                <a:schemeClr val="tx1"/>
              </a:solidFill>
              <a:latin typeface="+mn-lt"/>
            </a:endParaRPr>
          </a:p>
        </p:txBody>
      </p:sp>
      <p:sp>
        <p:nvSpPr>
          <p:cNvPr id="3" name="Content Placeholder 2"/>
          <p:cNvSpPr>
            <a:spLocks noGrp="1"/>
          </p:cNvSpPr>
          <p:nvPr>
            <p:ph idx="1"/>
          </p:nvPr>
        </p:nvSpPr>
        <p:spPr>
          <a:xfrm>
            <a:off x="216035" y="2063996"/>
            <a:ext cx="4680520" cy="4181096"/>
          </a:xfrm>
        </p:spPr>
        <p:txBody>
          <a:bodyPr>
            <a:normAutofit/>
          </a:bodyPr>
          <a:lstStyle/>
          <a:p>
            <a:r>
              <a:rPr lang="en-US" sz="2200" b="1" dirty="0"/>
              <a:t>• </a:t>
            </a:r>
            <a:r>
              <a:rPr lang="en-US" sz="2000" b="1" u="sng" dirty="0"/>
              <a:t>The Principle of non-discrimination</a:t>
            </a:r>
          </a:p>
          <a:p>
            <a:r>
              <a:rPr lang="en-US" sz="1800" dirty="0"/>
              <a:t>Article 4 ensures that the Istanbul Convention protects ALL women, irrespective of who they are and where they come from. When serving victims of VAW, there shall be no discrimination on the basis of their:   </a:t>
            </a:r>
          </a:p>
          <a:p>
            <a:endParaRPr lang="en-US" sz="1800" dirty="0"/>
          </a:p>
          <a:p>
            <a:pPr marL="109728" indent="0">
              <a:buNone/>
            </a:pPr>
            <a:r>
              <a:rPr lang="en-US" sz="1800" b="1" dirty="0"/>
              <a:t>Special measures </a:t>
            </a:r>
            <a:r>
              <a:rPr lang="en-US" sz="1800" dirty="0"/>
              <a:t>aiming to prevent VAW and protect women victims shall </a:t>
            </a:r>
            <a:r>
              <a:rPr lang="en-US" sz="1800" b="1" dirty="0"/>
              <a:t>not be considered as ‘discrimination’ </a:t>
            </a:r>
            <a:r>
              <a:rPr lang="en-US" sz="1800" dirty="0"/>
              <a:t>under the terms of the Convention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5649530"/>
            <a:ext cx="3202599" cy="1191124"/>
          </a:xfrm>
          <a:prstGeom prst="rect">
            <a:avLst/>
          </a:prstGeom>
        </p:spPr>
      </p:pic>
      <p:sp>
        <p:nvSpPr>
          <p:cNvPr id="6" name="Rectangle 5">
            <a:extLst>
              <a:ext uri="{FF2B5EF4-FFF2-40B4-BE49-F238E27FC236}">
                <a16:creationId xmlns:a16="http://schemas.microsoft.com/office/drawing/2014/main" id="{C82A6294-AB9D-4922-B6F5-FA343CF4A8E0}"/>
              </a:ext>
            </a:extLst>
          </p:cNvPr>
          <p:cNvSpPr/>
          <p:nvPr/>
        </p:nvSpPr>
        <p:spPr>
          <a:xfrm>
            <a:off x="5415814" y="2215958"/>
            <a:ext cx="2952328"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sex, gender, race, </a:t>
            </a:r>
            <a:r>
              <a:rPr lang="en-US" dirty="0" err="1"/>
              <a:t>colour</a:t>
            </a:r>
            <a:r>
              <a:rPr lang="en-US" dirty="0"/>
              <a:t>, language, religion, political opinion, national/social origin, sexual orientation, association with a national minority, property, birth, sexual orientation, gender identity, age, state of health, disability, marital status, migrant or refugee status, or other status.</a:t>
            </a:r>
          </a:p>
        </p:txBody>
      </p:sp>
      <p:sp>
        <p:nvSpPr>
          <p:cNvPr id="7" name="Arrow: Right 6">
            <a:extLst>
              <a:ext uri="{FF2B5EF4-FFF2-40B4-BE49-F238E27FC236}">
                <a16:creationId xmlns:a16="http://schemas.microsoft.com/office/drawing/2014/main" id="{D43CCCAA-19F6-4DA5-94A2-6104FE18800D}"/>
              </a:ext>
            </a:extLst>
          </p:cNvPr>
          <p:cNvSpPr/>
          <p:nvPr/>
        </p:nvSpPr>
        <p:spPr>
          <a:xfrm>
            <a:off x="3918147" y="4293096"/>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Google Shape;233;p13">
            <a:extLst>
              <a:ext uri="{FF2B5EF4-FFF2-40B4-BE49-F238E27FC236}">
                <a16:creationId xmlns:a16="http://schemas.microsoft.com/office/drawing/2014/main" id="{4507EF1D-C524-DC3B-8DEF-D288C464B4C1}"/>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a:extLst>
              <a:ext uri="{FF2B5EF4-FFF2-40B4-BE49-F238E27FC236}">
                <a16:creationId xmlns:a16="http://schemas.microsoft.com/office/drawing/2014/main" id="{806E8111-34EC-5B19-DCBB-C24A7B1CFA33}"/>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611639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300" y="44624"/>
            <a:ext cx="6984776" cy="1372766"/>
          </a:xfrm>
        </p:spPr>
        <p:txBody>
          <a:bodyPr>
            <a:normAutofit/>
          </a:bodyPr>
          <a:lstStyle/>
          <a:p>
            <a:pPr algn="ctr"/>
            <a:r>
              <a:rPr lang="en-GB" sz="2400" b="1" dirty="0">
                <a:solidFill>
                  <a:schemeClr val="tx1"/>
                </a:solidFill>
                <a:latin typeface="+mn-lt"/>
              </a:rPr>
              <a:t>Reducing migrant women’s dependence (art. 59)</a:t>
            </a:r>
            <a:br>
              <a:rPr lang="en-GB" sz="2400" b="1" i="1" dirty="0">
                <a:latin typeface="+mn-lt"/>
              </a:rPr>
            </a:br>
            <a:endParaRPr lang="en-US" sz="2400" b="1" dirty="0">
              <a:latin typeface="+mn-lt"/>
            </a:endParaRPr>
          </a:p>
        </p:txBody>
      </p:sp>
      <p:sp>
        <p:nvSpPr>
          <p:cNvPr id="3" name="Content Placeholder 2"/>
          <p:cNvSpPr>
            <a:spLocks noGrp="1"/>
          </p:cNvSpPr>
          <p:nvPr>
            <p:ph idx="1"/>
          </p:nvPr>
        </p:nvSpPr>
        <p:spPr>
          <a:xfrm>
            <a:off x="549982" y="526220"/>
            <a:ext cx="8363272" cy="5594176"/>
          </a:xfrm>
        </p:spPr>
        <p:txBody>
          <a:bodyPr>
            <a:normAutofit fontScale="77500" lnSpcReduction="20000"/>
          </a:bodyPr>
          <a:lstStyle/>
          <a:p>
            <a:endParaRPr lang="en-US" sz="1800" b="1" u="sng" dirty="0"/>
          </a:p>
          <a:p>
            <a:r>
              <a:rPr lang="en-GB" sz="2600" b="1" u="sng" dirty="0"/>
              <a:t>Article 59 </a:t>
            </a:r>
            <a:r>
              <a:rPr lang="en-GB" sz="2600" dirty="0"/>
              <a:t>introduces the </a:t>
            </a:r>
            <a:r>
              <a:rPr lang="en-GB" sz="2600" b="1" dirty="0"/>
              <a:t>possibility of granting independent residence status to migrant women victims of VAW</a:t>
            </a:r>
            <a:r>
              <a:rPr lang="en-GB" sz="2600" dirty="0"/>
              <a:t> who derive their residence permit from their abusive spouse or partner.</a:t>
            </a:r>
          </a:p>
          <a:p>
            <a:endParaRPr lang="en-GB" sz="2600" b="1" u="sng" dirty="0"/>
          </a:p>
          <a:p>
            <a:r>
              <a:rPr lang="en-GB" sz="2600" dirty="0"/>
              <a:t>It also requires States to </a:t>
            </a:r>
            <a:r>
              <a:rPr lang="en-GB" sz="2600" b="1" dirty="0"/>
              <a:t>suspend any expulsion proceedings </a:t>
            </a:r>
            <a:r>
              <a:rPr lang="en-GB" sz="2600" dirty="0"/>
              <a:t>originally initiated against their abusive spouses but which affect their victims too, and to enable victims to </a:t>
            </a:r>
            <a:r>
              <a:rPr lang="en-GB" sz="2600" b="1" dirty="0"/>
              <a:t>apply for an autonomous residence permit.</a:t>
            </a:r>
          </a:p>
          <a:p>
            <a:endParaRPr lang="en-GB" sz="2600" dirty="0"/>
          </a:p>
          <a:p>
            <a:r>
              <a:rPr lang="en-GB" sz="2600" dirty="0"/>
              <a:t>Two situations justify </a:t>
            </a:r>
            <a:r>
              <a:rPr lang="en-GB" sz="2600" b="1" dirty="0"/>
              <a:t>an independent residence permit</a:t>
            </a:r>
            <a:r>
              <a:rPr lang="en-GB" sz="2600" dirty="0"/>
              <a:t>: if the competent authority consider the victims’ stay as :</a:t>
            </a:r>
          </a:p>
          <a:p>
            <a:r>
              <a:rPr lang="en-GB" sz="2600" dirty="0"/>
              <a:t>- necessary due to the </a:t>
            </a:r>
            <a:r>
              <a:rPr lang="en-GB" sz="2600" b="1" dirty="0"/>
              <a:t>victim’s personal situation</a:t>
            </a:r>
          </a:p>
          <a:p>
            <a:r>
              <a:rPr lang="en-GB" sz="2600" dirty="0"/>
              <a:t>- necessary for the conduct of the </a:t>
            </a:r>
            <a:r>
              <a:rPr lang="en-GB" sz="2600" b="1" dirty="0"/>
              <a:t>investigation and the criminal proceedings </a:t>
            </a:r>
          </a:p>
          <a:p>
            <a:endParaRPr lang="en-GB" sz="2600" dirty="0"/>
          </a:p>
          <a:p>
            <a:r>
              <a:rPr lang="en-GB" sz="2600" dirty="0"/>
              <a:t>States shall also adopt measures for  </a:t>
            </a:r>
            <a:r>
              <a:rPr lang="en-GB" sz="2600" u="sng" dirty="0"/>
              <a:t>victims of forced marriage who, by being forced to live abroad, have lost their residence statu</a:t>
            </a:r>
            <a:r>
              <a:rPr lang="en-GB" sz="2600" dirty="0"/>
              <a:t>s in the country where they usually reside by helping them to re-obtain it.</a:t>
            </a:r>
          </a:p>
          <a:p>
            <a:pPr marL="109728" indent="0">
              <a:buNone/>
            </a:pPr>
            <a:endParaRPr lang="en-US" sz="2100" b="1" dirty="0"/>
          </a:p>
        </p:txBody>
      </p:sp>
      <p:cxnSp>
        <p:nvCxnSpPr>
          <p:cNvPr id="4" name="Google Shape;233;p13">
            <a:extLst>
              <a:ext uri="{FF2B5EF4-FFF2-40B4-BE49-F238E27FC236}">
                <a16:creationId xmlns:a16="http://schemas.microsoft.com/office/drawing/2014/main" id="{6FC314F9-B8A3-74CC-76B0-DAECFFA31D7E}"/>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56BC016E-DEDC-C3CD-75E6-32D3368E6399}"/>
              </a:ext>
            </a:extLst>
          </p:cNvPr>
          <p:cNvPicPr preferRelativeResize="0"/>
          <p:nvPr/>
        </p:nvPicPr>
        <p:blipFill rotWithShape="1">
          <a:blip r:embed="rId2">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25071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16" y="944563"/>
            <a:ext cx="8190434" cy="704027"/>
          </a:xfrm>
        </p:spPr>
        <p:txBody>
          <a:bodyPr/>
          <a:lstStyle/>
          <a:p>
            <a:pPr algn="ctr">
              <a:defRPr/>
            </a:pPr>
            <a:r>
              <a:rPr lang="en-GB" sz="2800" b="1" dirty="0">
                <a:solidFill>
                  <a:srgbClr val="0066CC"/>
                </a:solidFill>
              </a:rPr>
              <a:t>Migrant, refugee and asylum-seeking women and girls </a:t>
            </a:r>
          </a:p>
        </p:txBody>
      </p:sp>
      <p:sp>
        <p:nvSpPr>
          <p:cNvPr id="3" name="Content Placeholder 2"/>
          <p:cNvSpPr>
            <a:spLocks noGrp="1"/>
          </p:cNvSpPr>
          <p:nvPr>
            <p:ph idx="1"/>
          </p:nvPr>
        </p:nvSpPr>
        <p:spPr>
          <a:xfrm>
            <a:off x="292963" y="1580225"/>
            <a:ext cx="8563700" cy="5341275"/>
          </a:xfrm>
        </p:spPr>
        <p:txBody>
          <a:bodyPr/>
          <a:lstStyle/>
          <a:p>
            <a:pPr>
              <a:buFont typeface="Wingdings" panose="05000000000000000000" pitchFamily="2" charset="2"/>
              <a:buChar char="ü"/>
              <a:defRPr/>
            </a:pPr>
            <a:r>
              <a:rPr lang="en-GB" dirty="0"/>
              <a:t>Exposed to </a:t>
            </a:r>
            <a:r>
              <a:rPr lang="en-GB" b="1" dirty="0">
                <a:solidFill>
                  <a:srgbClr val="0D347D"/>
                </a:solidFill>
              </a:rPr>
              <a:t>gender-based violence </a:t>
            </a:r>
            <a:r>
              <a:rPr lang="en-GB" dirty="0"/>
              <a:t>in their country of origin, during the journey to Europe, or upon arrival</a:t>
            </a:r>
          </a:p>
          <a:p>
            <a:pPr marL="342900" indent="-342900">
              <a:buClr>
                <a:srgbClr val="0070C0"/>
              </a:buClr>
              <a:buFont typeface="Wingdings" panose="05000000000000000000" pitchFamily="2" charset="2"/>
              <a:buChar char="ü"/>
            </a:pPr>
            <a:r>
              <a:rPr lang="en-GB" b="1" dirty="0">
                <a:solidFill>
                  <a:srgbClr val="0066CC"/>
                </a:solidFill>
              </a:rPr>
              <a:t>Protection &amp; reception:</a:t>
            </a:r>
            <a:r>
              <a:rPr lang="en-GB" dirty="0"/>
              <a:t> Victims of violence against women and domestic, of trafficking, gender-sensitive asylum procedures and reception facilities</a:t>
            </a:r>
          </a:p>
          <a:p>
            <a:pPr marL="342900" indent="-342900">
              <a:buClr>
                <a:srgbClr val="0070C0"/>
              </a:buClr>
              <a:buFont typeface="Wingdings" panose="05000000000000000000" pitchFamily="2" charset="2"/>
              <a:buChar char="ü"/>
            </a:pPr>
            <a:r>
              <a:rPr lang="en-GB" b="1" dirty="0">
                <a:solidFill>
                  <a:srgbClr val="0066CC"/>
                </a:solidFill>
                <a:ea typeface="Arial" charset="0"/>
                <a:cs typeface="Arial" charset="0"/>
              </a:rPr>
              <a:t>Residence and integration</a:t>
            </a:r>
            <a:r>
              <a:rPr lang="en-GB" dirty="0">
                <a:solidFill>
                  <a:srgbClr val="0066CC"/>
                </a:solidFill>
                <a:ea typeface="Arial" charset="0"/>
                <a:cs typeface="Arial" charset="0"/>
              </a:rPr>
              <a:t>: </a:t>
            </a:r>
            <a:r>
              <a:rPr lang="en-GB" dirty="0"/>
              <a:t>access to social services; social and political participation; employment; education &amp; training; integration policies; family reunification</a:t>
            </a:r>
          </a:p>
        </p:txBody>
      </p:sp>
      <p:cxnSp>
        <p:nvCxnSpPr>
          <p:cNvPr id="4" name="Google Shape;233;p13">
            <a:extLst>
              <a:ext uri="{FF2B5EF4-FFF2-40B4-BE49-F238E27FC236}">
                <a16:creationId xmlns:a16="http://schemas.microsoft.com/office/drawing/2014/main" id="{BF8EBF0B-475D-1A84-4972-9497E5CFADB4}"/>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44943780-26FD-A13D-38CE-11AFECBF3F15}"/>
              </a:ext>
            </a:extLst>
          </p:cNvPr>
          <p:cNvPicPr preferRelativeResize="0"/>
          <p:nvPr/>
        </p:nvPicPr>
        <p:blipFill rotWithShape="1">
          <a:blip r:embed="rId2">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71763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268413"/>
            <a:ext cx="7740650" cy="5761037"/>
          </a:xfrm>
        </p:spPr>
        <p:txBody>
          <a:bodyPr/>
          <a:lstStyle/>
          <a:p>
            <a:pPr marL="0" indent="0" algn="ctr">
              <a:buFontTx/>
              <a:buNone/>
              <a:defRPr/>
            </a:pPr>
            <a:r>
              <a:rPr lang="en-US" sz="3600" b="1" dirty="0">
                <a:solidFill>
                  <a:srgbClr val="0066CC"/>
                </a:solidFill>
              </a:rPr>
              <a:t>What is the gender pay gap in Europe (EU)?</a:t>
            </a:r>
          </a:p>
          <a:p>
            <a:pPr marL="0" indent="0">
              <a:buFontTx/>
              <a:buNone/>
              <a:defRPr/>
            </a:pPr>
            <a:endParaRPr lang="en-US" sz="3600" dirty="0"/>
          </a:p>
          <a:p>
            <a:pPr marL="457200" lvl="1" indent="0">
              <a:buFontTx/>
              <a:buNone/>
              <a:defRPr/>
            </a:pPr>
            <a:r>
              <a:rPr lang="en-US" sz="3600" b="1" dirty="0">
                <a:solidFill>
                  <a:srgbClr val="C00000"/>
                </a:solidFill>
              </a:rPr>
              <a:t>9%</a:t>
            </a:r>
          </a:p>
          <a:p>
            <a:pPr marL="457200" lvl="1" indent="0">
              <a:buFontTx/>
              <a:buNone/>
              <a:defRPr/>
            </a:pPr>
            <a:r>
              <a:rPr lang="en-US" sz="3600" b="1" dirty="0">
                <a:solidFill>
                  <a:srgbClr val="0D347D"/>
                </a:solidFill>
              </a:rPr>
              <a:t>16%</a:t>
            </a:r>
          </a:p>
          <a:p>
            <a:pPr marL="457200" lvl="1" indent="0">
              <a:buFontTx/>
              <a:buNone/>
              <a:defRPr/>
            </a:pPr>
            <a:r>
              <a:rPr lang="en-US" sz="3600" b="1" dirty="0">
                <a:solidFill>
                  <a:schemeClr val="accent6">
                    <a:lumMod val="75000"/>
                  </a:schemeClr>
                </a:solidFill>
              </a:rPr>
              <a:t>44%</a:t>
            </a:r>
          </a:p>
        </p:txBody>
      </p:sp>
      <p:sp>
        <p:nvSpPr>
          <p:cNvPr id="4" name="Oval 3"/>
          <p:cNvSpPr/>
          <p:nvPr/>
        </p:nvSpPr>
        <p:spPr>
          <a:xfrm>
            <a:off x="720725" y="3497263"/>
            <a:ext cx="1835150" cy="57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a:extLst>
              <a:ext uri="{FF2B5EF4-FFF2-40B4-BE49-F238E27FC236}">
                <a16:creationId xmlns:a16="http://schemas.microsoft.com/office/drawing/2014/main" id="{79A0FD14-ED32-8FF3-515D-F840F351DABF}"/>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EAA34E13-76FB-A0C4-FE50-3C49D6F0AFCA}"/>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69139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3" y="1141413"/>
            <a:ext cx="7780337" cy="5888037"/>
          </a:xfrm>
        </p:spPr>
        <p:txBody>
          <a:bodyPr/>
          <a:lstStyle/>
          <a:p>
            <a:pPr marL="0" indent="0" algn="ctr">
              <a:buFontTx/>
              <a:buNone/>
              <a:defRPr/>
            </a:pPr>
            <a:r>
              <a:rPr lang="en-US" sz="3600" b="1" dirty="0">
                <a:solidFill>
                  <a:srgbClr val="0066CC"/>
                </a:solidFill>
              </a:rPr>
              <a:t>How much time do women spend compared to men in household and care work in the world?</a:t>
            </a:r>
          </a:p>
          <a:p>
            <a:pPr marL="0" indent="0">
              <a:buFontTx/>
              <a:buNone/>
              <a:defRPr/>
            </a:pPr>
            <a:endParaRPr lang="en-US" sz="1800" b="1" dirty="0"/>
          </a:p>
          <a:p>
            <a:pPr marL="0" indent="0">
              <a:buFontTx/>
              <a:buNone/>
              <a:defRPr/>
            </a:pPr>
            <a:r>
              <a:rPr lang="en-US" sz="3600" b="1" dirty="0">
                <a:solidFill>
                  <a:srgbClr val="C00000"/>
                </a:solidFill>
              </a:rPr>
              <a:t>The same time</a:t>
            </a:r>
          </a:p>
          <a:p>
            <a:pPr marL="0" indent="0">
              <a:buFontTx/>
              <a:buNone/>
              <a:defRPr/>
            </a:pPr>
            <a:r>
              <a:rPr lang="en-US" sz="3600" b="1" dirty="0">
                <a:solidFill>
                  <a:srgbClr val="0D347D"/>
                </a:solidFill>
              </a:rPr>
              <a:t>2,5 times more</a:t>
            </a:r>
          </a:p>
          <a:p>
            <a:pPr marL="0" indent="0">
              <a:buFontTx/>
              <a:buNone/>
              <a:defRPr/>
            </a:pPr>
            <a:r>
              <a:rPr lang="en-US" sz="3600" b="1" dirty="0">
                <a:solidFill>
                  <a:schemeClr val="accent6">
                    <a:lumMod val="75000"/>
                  </a:schemeClr>
                </a:solidFill>
              </a:rPr>
              <a:t>4 times more</a:t>
            </a:r>
          </a:p>
          <a:p>
            <a:pPr marL="0" indent="0">
              <a:buFontTx/>
              <a:buNone/>
              <a:defRPr/>
            </a:pPr>
            <a:endParaRPr lang="en-US" sz="2600" dirty="0"/>
          </a:p>
        </p:txBody>
      </p:sp>
      <p:sp>
        <p:nvSpPr>
          <p:cNvPr id="4" name="Oval 3"/>
          <p:cNvSpPr/>
          <p:nvPr/>
        </p:nvSpPr>
        <p:spPr>
          <a:xfrm flipV="1">
            <a:off x="493713" y="3708400"/>
            <a:ext cx="3363912" cy="750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a:extLst>
              <a:ext uri="{FF2B5EF4-FFF2-40B4-BE49-F238E27FC236}">
                <a16:creationId xmlns:a16="http://schemas.microsoft.com/office/drawing/2014/main" id="{9DE9F771-8913-B28D-7FDA-860B59D72AD4}"/>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C70ECBDA-DE13-51B7-8AC8-CE85937996B7}"/>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746723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050" y="1314450"/>
            <a:ext cx="7734300" cy="5715000"/>
          </a:xfrm>
        </p:spPr>
        <p:txBody>
          <a:bodyPr/>
          <a:lstStyle/>
          <a:p>
            <a:pPr marL="0" indent="0" algn="ctr">
              <a:buFont typeface="Arial" charset="0"/>
              <a:buNone/>
              <a:defRPr/>
            </a:pPr>
            <a:r>
              <a:rPr lang="en-US" sz="3600" b="1" dirty="0">
                <a:solidFill>
                  <a:srgbClr val="0066CC"/>
                </a:solidFill>
              </a:rPr>
              <a:t>How many women in the EU have experienced </a:t>
            </a:r>
            <a:r>
              <a:rPr lang="en-GB" sz="3600" b="1" dirty="0">
                <a:solidFill>
                  <a:srgbClr val="0066CC"/>
                </a:solidFill>
              </a:rPr>
              <a:t>in the EU-27 have experienced sexual harassment since the age of 15?</a:t>
            </a:r>
          </a:p>
          <a:p>
            <a:pPr marL="0" indent="0">
              <a:buFont typeface="Arial" charset="0"/>
              <a:buNone/>
              <a:defRPr/>
            </a:pPr>
            <a:endParaRPr lang="en-GB" sz="3600" dirty="0"/>
          </a:p>
          <a:p>
            <a:pPr marL="1371600" lvl="3" indent="0">
              <a:buFontTx/>
              <a:buNone/>
              <a:defRPr/>
            </a:pPr>
            <a:r>
              <a:rPr lang="en-US" sz="3600" b="1" dirty="0">
                <a:solidFill>
                  <a:srgbClr val="C00000"/>
                </a:solidFill>
              </a:rPr>
              <a:t>1/5</a:t>
            </a:r>
          </a:p>
          <a:p>
            <a:pPr marL="1371600" lvl="3" indent="0">
              <a:buFontTx/>
              <a:buNone/>
              <a:defRPr/>
            </a:pPr>
            <a:r>
              <a:rPr lang="en-US" sz="3600" b="1" dirty="0">
                <a:solidFill>
                  <a:srgbClr val="0D347D"/>
                </a:solidFill>
              </a:rPr>
              <a:t>1/3</a:t>
            </a:r>
          </a:p>
          <a:p>
            <a:pPr marL="1371600" lvl="3" indent="0">
              <a:buFontTx/>
              <a:buNone/>
              <a:defRPr/>
            </a:pPr>
            <a:r>
              <a:rPr lang="en-US" sz="3600" b="1" dirty="0">
                <a:solidFill>
                  <a:schemeClr val="accent6">
                    <a:lumMod val="75000"/>
                  </a:schemeClr>
                </a:solidFill>
              </a:rPr>
              <a:t>1/2</a:t>
            </a:r>
          </a:p>
          <a:p>
            <a:pPr marL="0" indent="0">
              <a:buFont typeface="Arial" charset="0"/>
              <a:buNone/>
              <a:defRPr/>
            </a:pPr>
            <a:endParaRPr lang="en-US" sz="2600" dirty="0"/>
          </a:p>
        </p:txBody>
      </p:sp>
      <p:sp>
        <p:nvSpPr>
          <p:cNvPr id="4" name="Oval 3"/>
          <p:cNvSpPr/>
          <p:nvPr/>
        </p:nvSpPr>
        <p:spPr>
          <a:xfrm>
            <a:off x="1631950" y="5114925"/>
            <a:ext cx="1541463" cy="525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a:extLst>
              <a:ext uri="{FF2B5EF4-FFF2-40B4-BE49-F238E27FC236}">
                <a16:creationId xmlns:a16="http://schemas.microsoft.com/office/drawing/2014/main" id="{9DCAEE5E-A88F-691A-E37E-21693CDD0BE7}"/>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7E9A7B44-0A56-6EFE-CC72-39DC37D361C6}"/>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884294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00088" y="1003300"/>
            <a:ext cx="7096125" cy="5802313"/>
          </a:xfrm>
        </p:spPr>
      </p:pic>
      <p:cxnSp>
        <p:nvCxnSpPr>
          <p:cNvPr id="2" name="Google Shape;233;p13">
            <a:extLst>
              <a:ext uri="{FF2B5EF4-FFF2-40B4-BE49-F238E27FC236}">
                <a16:creationId xmlns:a16="http://schemas.microsoft.com/office/drawing/2014/main" id="{4150D5F2-D97F-13BA-A593-529ECD90D4CB}"/>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a16="http://schemas.microsoft.com/office/drawing/2014/main" id="{8B99C55B-9030-F6EA-6CFE-FCC6EA13D9DD}"/>
              </a:ext>
            </a:extLst>
          </p:cNvPr>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85286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1338" y="392113"/>
            <a:ext cx="8202612" cy="5616575"/>
          </a:xfrm>
        </p:spPr>
      </p:pic>
      <p:cxnSp>
        <p:nvCxnSpPr>
          <p:cNvPr id="2" name="Google Shape;233;p13">
            <a:extLst>
              <a:ext uri="{FF2B5EF4-FFF2-40B4-BE49-F238E27FC236}">
                <a16:creationId xmlns:a16="http://schemas.microsoft.com/office/drawing/2014/main" id="{1FA500A8-1B41-0B7A-8B0B-73200D47DD87}"/>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a16="http://schemas.microsoft.com/office/drawing/2014/main" id="{D6A6414E-177F-4111-7507-17459CBCB2D3}"/>
              </a:ext>
            </a:extLst>
          </p:cNvPr>
          <p:cNvPicPr preferRelativeResize="0"/>
          <p:nvPr/>
        </p:nvPicPr>
        <p:blipFill rotWithShape="1">
          <a:blip r:embed="rId4">
            <a:alphaModFix/>
          </a:blip>
          <a:srcRect/>
          <a:stretch/>
        </p:blipFill>
        <p:spPr>
          <a:xfrm>
            <a:off x="6096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01625"/>
            <a:ext cx="7632700" cy="647700"/>
          </a:xfrm>
        </p:spPr>
        <p:txBody>
          <a:bodyPr/>
          <a:lstStyle/>
          <a:p>
            <a:pPr algn="ctr">
              <a:defRPr/>
            </a:pPr>
            <a:r>
              <a:rPr lang="en-GB" sz="3200" b="1" dirty="0">
                <a:solidFill>
                  <a:srgbClr val="004489"/>
                </a:solidFill>
              </a:rPr>
              <a:t>Gender equality</a:t>
            </a:r>
          </a:p>
        </p:txBody>
      </p:sp>
      <p:sp>
        <p:nvSpPr>
          <p:cNvPr id="3" name="Content Placeholder 2"/>
          <p:cNvSpPr>
            <a:spLocks noGrp="1"/>
          </p:cNvSpPr>
          <p:nvPr>
            <p:ph idx="1"/>
          </p:nvPr>
        </p:nvSpPr>
        <p:spPr>
          <a:xfrm>
            <a:off x="827088" y="720725"/>
            <a:ext cx="7561262" cy="5184775"/>
          </a:xfrm>
        </p:spPr>
        <p:txBody>
          <a:bodyPr/>
          <a:lstStyle/>
          <a:p>
            <a:pPr marL="0" indent="0">
              <a:buFontTx/>
              <a:buNone/>
              <a:defRPr/>
            </a:pPr>
            <a:endParaRPr lang="fr-FR" sz="1000" dirty="0"/>
          </a:p>
          <a:p>
            <a:pPr marL="0" indent="0">
              <a:buFontTx/>
              <a:buNone/>
              <a:defRPr/>
            </a:pPr>
            <a:r>
              <a:rPr lang="fr-FR" sz="2400" dirty="0"/>
              <a:t>How to </a:t>
            </a:r>
            <a:r>
              <a:rPr lang="fr-FR" sz="2400" b="1" dirty="0" err="1">
                <a:solidFill>
                  <a:srgbClr val="004489"/>
                </a:solidFill>
              </a:rPr>
              <a:t>understand</a:t>
            </a:r>
            <a:r>
              <a:rPr lang="fr-FR" sz="2400" b="1" dirty="0">
                <a:solidFill>
                  <a:srgbClr val="004489"/>
                </a:solidFill>
              </a:rPr>
              <a:t> </a:t>
            </a:r>
            <a:r>
              <a:rPr lang="fr-FR" sz="2400" b="1" dirty="0" err="1">
                <a:solidFill>
                  <a:srgbClr val="004489"/>
                </a:solidFill>
              </a:rPr>
              <a:t>gender</a:t>
            </a:r>
            <a:r>
              <a:rPr lang="fr-FR" sz="2400" b="1" dirty="0">
                <a:solidFill>
                  <a:srgbClr val="004489"/>
                </a:solidFill>
              </a:rPr>
              <a:t> </a:t>
            </a:r>
            <a:r>
              <a:rPr lang="fr-FR" sz="2400" b="1" dirty="0" err="1">
                <a:solidFill>
                  <a:srgbClr val="004489"/>
                </a:solidFill>
              </a:rPr>
              <a:t>inequalities</a:t>
            </a:r>
            <a:r>
              <a:rPr lang="fr-FR" sz="2400" dirty="0"/>
              <a:t>?</a:t>
            </a:r>
          </a:p>
          <a:p>
            <a:pPr>
              <a:buFont typeface="Wingdings" panose="05000000000000000000" pitchFamily="2" charset="2"/>
              <a:buChar char="ü"/>
              <a:defRPr/>
            </a:pPr>
            <a:r>
              <a:rPr lang="en-GB" sz="2400" dirty="0"/>
              <a:t>We have </a:t>
            </a:r>
            <a:r>
              <a:rPr lang="en-GB" sz="2400" b="1" dirty="0">
                <a:solidFill>
                  <a:srgbClr val="004489"/>
                </a:solidFill>
              </a:rPr>
              <a:t>not achieved gender equality</a:t>
            </a:r>
            <a:r>
              <a:rPr lang="en-GB" sz="2400" dirty="0"/>
              <a:t>. This is supported by research and statistics. </a:t>
            </a:r>
          </a:p>
          <a:p>
            <a:pPr>
              <a:buFont typeface="Wingdings" panose="05000000000000000000" pitchFamily="2" charset="2"/>
              <a:buChar char="ü"/>
              <a:defRPr/>
            </a:pPr>
            <a:r>
              <a:rPr lang="en-GB" sz="2400" dirty="0"/>
              <a:t>Gender is an area of </a:t>
            </a:r>
            <a:r>
              <a:rPr lang="en-GB" sz="2400" b="1" dirty="0">
                <a:solidFill>
                  <a:srgbClr val="004489"/>
                </a:solidFill>
              </a:rPr>
              <a:t>knowledge</a:t>
            </a:r>
            <a:r>
              <a:rPr lang="en-GB" sz="2400" dirty="0"/>
              <a:t>. There is also a research field: gender studies. </a:t>
            </a:r>
          </a:p>
          <a:p>
            <a:pPr>
              <a:buFont typeface="Wingdings" panose="05000000000000000000" pitchFamily="2" charset="2"/>
              <a:buChar char="ü"/>
              <a:defRPr/>
            </a:pPr>
            <a:r>
              <a:rPr lang="en-GB" sz="2400" dirty="0"/>
              <a:t>Important to look at both the </a:t>
            </a:r>
            <a:r>
              <a:rPr lang="en-GB" sz="2400" b="1" dirty="0">
                <a:solidFill>
                  <a:srgbClr val="004489"/>
                </a:solidFill>
              </a:rPr>
              <a:t>public and private sphere</a:t>
            </a:r>
            <a:r>
              <a:rPr lang="en-GB" sz="2400" dirty="0"/>
              <a:t>, including unpaid care work</a:t>
            </a:r>
          </a:p>
          <a:p>
            <a:pPr>
              <a:buFont typeface="Wingdings" panose="05000000000000000000" pitchFamily="2" charset="2"/>
              <a:buChar char="ü"/>
              <a:defRPr/>
            </a:pPr>
            <a:r>
              <a:rPr lang="en-GB" sz="2400" dirty="0"/>
              <a:t>Need for an </a:t>
            </a:r>
            <a:r>
              <a:rPr lang="en-GB" sz="2400" b="1" dirty="0">
                <a:solidFill>
                  <a:srgbClr val="0D347D"/>
                </a:solidFill>
              </a:rPr>
              <a:t>intersectional perspective</a:t>
            </a:r>
          </a:p>
          <a:p>
            <a:pPr>
              <a:buFont typeface="Wingdings" panose="05000000000000000000" pitchFamily="2" charset="2"/>
              <a:buChar char="ü"/>
              <a:defRPr/>
            </a:pPr>
            <a:r>
              <a:rPr lang="en-GB" sz="2400" dirty="0"/>
              <a:t>Gender equality concerns both women and men. </a:t>
            </a:r>
            <a:r>
              <a:rPr lang="en-GB" sz="2400" b="1" dirty="0">
                <a:solidFill>
                  <a:srgbClr val="004489"/>
                </a:solidFill>
              </a:rPr>
              <a:t>Not only a women issue</a:t>
            </a:r>
            <a:r>
              <a:rPr lang="en-GB" sz="2400" b="1" dirty="0"/>
              <a:t>! </a:t>
            </a:r>
          </a:p>
          <a:p>
            <a:pPr>
              <a:buFont typeface="Wingdings" panose="05000000000000000000" pitchFamily="2" charset="2"/>
              <a:buChar char="ü"/>
              <a:defRPr/>
            </a:pPr>
            <a:r>
              <a:rPr lang="en-GB" sz="2400" dirty="0"/>
              <a:t>Gender equality concerns </a:t>
            </a:r>
            <a:r>
              <a:rPr lang="en-GB" sz="2400" b="1" dirty="0">
                <a:solidFill>
                  <a:srgbClr val="004489"/>
                </a:solidFill>
              </a:rPr>
              <a:t>all institutions and all areas</a:t>
            </a:r>
          </a:p>
          <a:p>
            <a:pPr marL="0" indent="0">
              <a:buFontTx/>
              <a:buNone/>
              <a:defRPr/>
            </a:pPr>
            <a:endParaRPr lang="en-GB" dirty="0"/>
          </a:p>
        </p:txBody>
      </p:sp>
      <p:cxnSp>
        <p:nvCxnSpPr>
          <p:cNvPr id="4" name="Google Shape;233;p13">
            <a:extLst>
              <a:ext uri="{FF2B5EF4-FFF2-40B4-BE49-F238E27FC236}">
                <a16:creationId xmlns:a16="http://schemas.microsoft.com/office/drawing/2014/main" id="{AE4987D2-B783-33E3-3406-FACD8263A7EA}"/>
              </a:ext>
            </a:extLst>
          </p:cNvPr>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a16="http://schemas.microsoft.com/office/drawing/2014/main" id="{B3F24D9B-C39A-EF2B-065A-A58C36CD9005}"/>
              </a:ext>
            </a:extLst>
          </p:cNvPr>
          <p:cNvPicPr preferRelativeResize="0"/>
          <p:nvPr/>
        </p:nvPicPr>
        <p:blipFill rotWithShape="1">
          <a:blip r:embed="rId3">
            <a:alphaModFix/>
          </a:blip>
          <a:src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160670822"/>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2C010CB483E4DA82B031ADE897886" ma:contentTypeVersion="2" ma:contentTypeDescription="Create a new document." ma:contentTypeScope="" ma:versionID="f04bcc5e42e030811012e03193994472">
  <xsd:schema xmlns:xsd="http://www.w3.org/2001/XMLSchema" xmlns:xs="http://www.w3.org/2001/XMLSchema" xmlns:p="http://schemas.microsoft.com/office/2006/metadata/properties" xmlns:ns2="82fb733b-2979-498b-b5ea-673885ae2eb7" targetNamespace="http://schemas.microsoft.com/office/2006/metadata/properties" ma:root="true" ma:fieldsID="b531db4402b8f139734604fc67062c18" ns2:_="">
    <xsd:import namespace="82fb733b-2979-498b-b5ea-673885ae2eb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b733b-2979-498b-b5ea-673885ae2e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A265D4-95CF-4612-B847-F74E85B67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fb733b-2979-498b-b5ea-673885ae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8EF40-F493-4C57-8402-2FAFBD62EBB1}">
  <ds:schemaRefs>
    <ds:schemaRef ds:uri="http://schemas.microsoft.com/sharepoint/v3/contenttype/forms"/>
  </ds:schemaRefs>
</ds:datastoreItem>
</file>

<file path=customXml/itemProps3.xml><?xml version="1.0" encoding="utf-8"?>
<ds:datastoreItem xmlns:ds="http://schemas.openxmlformats.org/officeDocument/2006/customXml" ds:itemID="{5ED37096-C73F-42EE-ADBB-28695621DA0A}">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82fb733b-2979-498b-b5ea-673885ae2eb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2083</Words>
  <Application>Microsoft Macintosh PowerPoint</Application>
  <PresentationFormat>On-screen Show (4:3)</PresentationFormat>
  <Paragraphs>226</Paragraphs>
  <Slides>27</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Arial Narrow</vt:lpstr>
      <vt:lpstr>Calibri</vt:lpstr>
      <vt:lpstr>Calibri Light</vt:lpstr>
      <vt:lpstr>Century Gothic</vt:lpstr>
      <vt:lpstr>Tahoma</vt:lpstr>
      <vt:lpstr>Wingdings</vt:lpstr>
      <vt:lpstr>1_Conception personnalisée</vt:lpstr>
      <vt:lpstr>Conception personnalisée</vt:lpstr>
      <vt:lpstr>4_Conception personnalisée</vt:lpstr>
      <vt:lpstr>3_Conception personnalisée</vt:lpstr>
      <vt:lpstr>PowerPoint Presentation</vt:lpstr>
      <vt:lpstr>Gender equality</vt:lpstr>
      <vt:lpstr>Migrant, refugee and asylum-seeking women and girls </vt:lpstr>
      <vt:lpstr>PowerPoint Presentation</vt:lpstr>
      <vt:lpstr>PowerPoint Presentation</vt:lpstr>
      <vt:lpstr>PowerPoint Presentation</vt:lpstr>
      <vt:lpstr>PowerPoint Presentation</vt:lpstr>
      <vt:lpstr>PowerPoint Presentation</vt:lpstr>
      <vt:lpstr>Gender equality</vt:lpstr>
      <vt:lpstr>  Combat gender stereotypes and sexism  </vt:lpstr>
      <vt:lpstr>Ensuring women’s equal access to justice</vt:lpstr>
      <vt:lpstr>Ensuring women’s equal access to justice</vt:lpstr>
      <vt:lpstr>Ensuring women’s equal access to justice</vt:lpstr>
      <vt:lpstr>Ensuring women’s equal access to justice</vt:lpstr>
      <vt:lpstr>Ensuring women’s equal access to justice</vt:lpstr>
      <vt:lpstr>Balanced participation of women and men in decision making</vt:lpstr>
      <vt:lpstr>Balanced participation of women and men in decision making</vt:lpstr>
      <vt:lpstr>Balanced participation of women and men in decision making</vt:lpstr>
      <vt:lpstr> Balanced participation of women and men in decision making </vt:lpstr>
      <vt:lpstr>PowerPoint Presentation</vt:lpstr>
      <vt:lpstr>PowerPoint Presentation</vt:lpstr>
      <vt:lpstr>PowerPoint Presentation</vt:lpstr>
      <vt:lpstr>PowerPoint Presentation</vt:lpstr>
      <vt:lpstr>Prevent and combat violence against women</vt:lpstr>
      <vt:lpstr>Istanbul Convention (2011): </vt:lpstr>
      <vt:lpstr>The Istanbul Convention: an Intersectional lens </vt:lpstr>
      <vt:lpstr>Reducing migrant women’s dependence (art. 59)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2015-12-09T08:37:49Z</dcterms:created>
  <dcterms:modified xsi:type="dcterms:W3CDTF">2022-10-31T19:36:05Z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y fmtid="{D5CDD505-2E9C-101B-9397-08002B2CF9AE}" pid="3" name="Order">
    <vt:r8>1930100</vt:r8>
  </property>
  <property fmtid="{D5CDD505-2E9C-101B-9397-08002B2CF9AE}" pid="4" name="_ExtendedDescription">
    <vt:lpwstr/>
  </property>
  <property fmtid="{D5CDD505-2E9C-101B-9397-08002B2CF9AE}" pid="5" name="ComplianceAssetId">
    <vt:lpwstr/>
  </property>
</Properties>
</file>