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9144000" cy="6858000"/>
  <p:defaultTextStyle>
    <a:defPPr>
      <a:defRPr lang="fr-FR"/>
    </a:defPPr>
    <a:lvl1pPr algn="l" defTabSz="457200">
      <a:spcBef>
        <a:spcPts val="0"/>
      </a:spcBef>
      <a:spcAft>
        <a:spcPts val="0"/>
      </a:spcAft>
      <a:defRPr>
        <a:solidFill>
          <a:schemeClr val="tx1"/>
        </a:solidFill>
        <a:latin typeface="Calibri"/>
        <a:ea typeface="+mn-ea"/>
        <a:cs typeface="Arial"/>
      </a:defRPr>
    </a:lvl1pPr>
    <a:lvl2pPr marL="457200" algn="l" defTabSz="457200">
      <a:spcBef>
        <a:spcPts val="0"/>
      </a:spcBef>
      <a:spcAft>
        <a:spcPts val="0"/>
      </a:spcAft>
      <a:defRPr>
        <a:solidFill>
          <a:schemeClr val="tx1"/>
        </a:solidFill>
        <a:latin typeface="Calibri"/>
        <a:ea typeface="+mn-ea"/>
        <a:cs typeface="Arial"/>
      </a:defRPr>
    </a:lvl2pPr>
    <a:lvl3pPr marL="914400" algn="l" defTabSz="457200">
      <a:spcBef>
        <a:spcPts val="0"/>
      </a:spcBef>
      <a:spcAft>
        <a:spcPts val="0"/>
      </a:spcAft>
      <a:defRPr>
        <a:solidFill>
          <a:schemeClr val="tx1"/>
        </a:solidFill>
        <a:latin typeface="Calibri"/>
        <a:ea typeface="+mn-ea"/>
        <a:cs typeface="Arial"/>
      </a:defRPr>
    </a:lvl3pPr>
    <a:lvl4pPr marL="1371600" algn="l" defTabSz="457200">
      <a:spcBef>
        <a:spcPts val="0"/>
      </a:spcBef>
      <a:spcAft>
        <a:spcPts val="0"/>
      </a:spcAft>
      <a:defRPr>
        <a:solidFill>
          <a:schemeClr val="tx1"/>
        </a:solidFill>
        <a:latin typeface="Calibri"/>
        <a:ea typeface="+mn-ea"/>
        <a:cs typeface="Arial"/>
      </a:defRPr>
    </a:lvl4pPr>
    <a:lvl5pPr marL="1828800" algn="l" defTabSz="457200">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49575" cy="496888"/>
          </a:xfrm>
          <a:prstGeom prst="rect">
            <a:avLst/>
          </a:prstGeom>
        </p:spPr>
        <p:txBody>
          <a:bodyPr vert="horz" lIns="95706" tIns="47854" rIns="95706" bIns="47854" rtlCol="0"/>
          <a:lstStyle>
            <a:lvl1pPr algn="l">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bwMode="auto">
          <a:xfrm>
            <a:off x="3854450" y="0"/>
            <a:ext cx="2949575" cy="496888"/>
          </a:xfrm>
          <a:prstGeom prst="rect">
            <a:avLst/>
          </a:prstGeom>
        </p:spPr>
        <p:txBody>
          <a:bodyPr vert="horz" lIns="95706" tIns="47854" rIns="95706" bIns="47854" rtlCol="0"/>
          <a:lstStyle>
            <a:lvl1pPr algn="r">
              <a:spcBef>
                <a:spcPts val="0"/>
              </a:spcBef>
              <a:spcAft>
                <a:spcPts val="0"/>
              </a:spcAft>
              <a:defRPr sz="1300">
                <a:latin typeface="+mn-lt"/>
                <a:cs typeface="+mn-cs"/>
              </a:defRPr>
            </a:lvl1pPr>
          </a:lstStyle>
          <a:p>
            <a:pPr>
              <a:defRPr/>
            </a:pPr>
            <a:fld id="{8E712A25-A993-4923-BB91-9FB2A33D04BB}" type="datetime1">
              <a:rPr lang="fr-FR"/>
              <a:t>28/11/2022</a:t>
            </a:fld>
            <a:endParaRPr lang="fr-FR"/>
          </a:p>
        </p:txBody>
      </p:sp>
      <p:sp>
        <p:nvSpPr>
          <p:cNvPr id="4" name="Espace réservé de l'image des diapositives 3"/>
          <p:cNvSpPr>
            <a:spLocks noGrp="1" noRot="1" noChangeAspect="1"/>
          </p:cNvSpPr>
          <p:nvPr>
            <p:ph type="sldImg" idx="2"/>
          </p:nvPr>
        </p:nvSpPr>
        <p:spPr bwMode="auto">
          <a:xfrm>
            <a:off x="917575" y="746125"/>
            <a:ext cx="4970463" cy="3729038"/>
          </a:xfrm>
          <a:prstGeom prst="rect">
            <a:avLst/>
          </a:prstGeom>
          <a:noFill/>
          <a:ln w="12700">
            <a:solidFill>
              <a:prstClr val="black"/>
            </a:solidFill>
          </a:ln>
        </p:spPr>
        <p:txBody>
          <a:bodyPr vert="horz" lIns="95706" tIns="47854" rIns="95706" bIns="47854" rtlCol="0" anchor="ctr"/>
          <a:lstStyle/>
          <a:p>
            <a:pPr lvl="0">
              <a:defRPr/>
            </a:pPr>
            <a:endParaRPr lang="fr-FR"/>
          </a:p>
        </p:txBody>
      </p:sp>
      <p:sp>
        <p:nvSpPr>
          <p:cNvPr id="5" name="Espace réservé des commentaires 4"/>
          <p:cNvSpPr>
            <a:spLocks noGrp="1"/>
          </p:cNvSpPr>
          <p:nvPr>
            <p:ph type="body" sz="quarter" idx="3"/>
          </p:nvPr>
        </p:nvSpPr>
        <p:spPr bwMode="auto">
          <a:xfrm>
            <a:off x="681037" y="4722812"/>
            <a:ext cx="5443537" cy="4475162"/>
          </a:xfrm>
          <a:prstGeom prst="rect">
            <a:avLst/>
          </a:prstGeom>
        </p:spPr>
        <p:txBody>
          <a:bodyPr vert="horz" lIns="95706" tIns="47854" rIns="95706" bIns="47854"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9445625"/>
            <a:ext cx="2949575" cy="496888"/>
          </a:xfrm>
          <a:prstGeom prst="rect">
            <a:avLst/>
          </a:prstGeom>
        </p:spPr>
        <p:txBody>
          <a:bodyPr vert="horz" lIns="95706" tIns="47854" rIns="95706" bIns="47854" rtlCol="0" anchor="b"/>
          <a:lstStyle>
            <a:lvl1pPr algn="l">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bwMode="auto">
          <a:xfrm>
            <a:off x="3854450" y="9445625"/>
            <a:ext cx="2949575" cy="496888"/>
          </a:xfrm>
          <a:prstGeom prst="rect">
            <a:avLst/>
          </a:prstGeom>
        </p:spPr>
        <p:txBody>
          <a:bodyPr vert="horz" lIns="95706" tIns="47854" rIns="95706" bIns="47854" rtlCol="0" anchor="b"/>
          <a:lstStyle>
            <a:lvl1pPr algn="r">
              <a:spcBef>
                <a:spcPts val="0"/>
              </a:spcBef>
              <a:spcAft>
                <a:spcPts val="0"/>
              </a:spcAft>
              <a:defRPr sz="1300">
                <a:latin typeface="+mn-lt"/>
                <a:cs typeface="+mn-cs"/>
              </a:defRPr>
            </a:lvl1pPr>
          </a:lstStyle>
          <a:p>
            <a:pPr>
              <a:defRPr/>
            </a:pPr>
            <a:fld id="{AB52BEDB-CC61-41A3-9EC5-EC7ADCA08DF7}" type="slidenum">
              <a:rPr lang="fr-FR"/>
              <a:t>‹#›</a:t>
            </a:fld>
            <a:endParaRPr lang="fr-FR"/>
          </a:p>
        </p:txBody>
      </p:sp>
    </p:spTree>
  </p:cSld>
  <p:clrMap bg1="lt1" tx1="dk1" bg2="lt2" tx2="dk2" accent1="accent1" accent2="accent2" accent3="accent3" accent4="accent4" accent5="accent5" accent6="accent6" hlink="hlink" folHlink="folHlink"/>
  <p:hf hdr="0" ftr="0" dt="0"/>
  <p:notesStyle>
    <a:lvl1pPr algn="l" defTabSz="457200">
      <a:spcBef>
        <a:spcPts val="0"/>
      </a:spcBef>
      <a:spcAft>
        <a:spcPts val="0"/>
      </a:spcAft>
      <a:defRPr sz="1200">
        <a:solidFill>
          <a:schemeClr val="tx1"/>
        </a:solidFill>
        <a:latin typeface="+mn-lt"/>
        <a:ea typeface="+mn-ea"/>
        <a:cs typeface="+mn-cs"/>
      </a:defRPr>
    </a:lvl1pPr>
    <a:lvl2pPr marL="457200" algn="l" defTabSz="457200">
      <a:spcBef>
        <a:spcPts val="0"/>
      </a:spcBef>
      <a:spcAft>
        <a:spcPts val="0"/>
      </a:spcAft>
      <a:defRPr sz="1200">
        <a:solidFill>
          <a:schemeClr val="tx1"/>
        </a:solidFill>
        <a:latin typeface="+mn-lt"/>
        <a:ea typeface="+mn-ea"/>
        <a:cs typeface="+mn-cs"/>
      </a:defRPr>
    </a:lvl2pPr>
    <a:lvl3pPr marL="914400" algn="l" defTabSz="457200">
      <a:spcBef>
        <a:spcPts val="0"/>
      </a:spcBef>
      <a:spcAft>
        <a:spcPts val="0"/>
      </a:spcAft>
      <a:defRPr sz="1200">
        <a:solidFill>
          <a:schemeClr val="tx1"/>
        </a:solidFill>
        <a:latin typeface="+mn-lt"/>
        <a:ea typeface="+mn-ea"/>
        <a:cs typeface="+mn-cs"/>
      </a:defRPr>
    </a:lvl3pPr>
    <a:lvl4pPr marL="1371600" algn="l" defTabSz="457200">
      <a:spcBef>
        <a:spcPts val="0"/>
      </a:spcBef>
      <a:spcAft>
        <a:spcPts val="0"/>
      </a:spcAft>
      <a:defRPr sz="1200">
        <a:solidFill>
          <a:schemeClr val="tx1"/>
        </a:solidFill>
        <a:latin typeface="+mn-lt"/>
        <a:ea typeface="+mn-ea"/>
        <a:cs typeface="+mn-cs"/>
      </a:defRPr>
    </a:lvl4pPr>
    <a:lvl5pPr marL="1828800" algn="l" defTabSz="457200">
      <a:spcBef>
        <a:spcPts val="0"/>
      </a:spcBef>
      <a:spcAft>
        <a:spcPts val="0"/>
      </a:spcAft>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e.int/t/dghl/cooperation/cepej/default_EN.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7890"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37891"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a:t>Greece 12,5%</a:t>
            </a:r>
            <a:endParaRPr/>
          </a:p>
        </p:txBody>
      </p:sp>
      <p:sp>
        <p:nvSpPr>
          <p:cNvPr id="37892"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defTabSz="457200">
              <a:spcBef>
                <a:spcPts val="0"/>
              </a:spcBef>
              <a:spcAft>
                <a:spcPts val="0"/>
              </a:spcAft>
              <a:defRPr sz="1200">
                <a:solidFill>
                  <a:schemeClr val="tx1"/>
                </a:solidFill>
                <a:latin typeface="Calibri"/>
              </a:defRPr>
            </a:lvl6pPr>
            <a:lvl7pPr marL="2971800" indent="-228600" defTabSz="457200">
              <a:spcBef>
                <a:spcPts val="0"/>
              </a:spcBef>
              <a:spcAft>
                <a:spcPts val="0"/>
              </a:spcAft>
              <a:defRPr sz="1200">
                <a:solidFill>
                  <a:schemeClr val="tx1"/>
                </a:solidFill>
                <a:latin typeface="Calibri"/>
              </a:defRPr>
            </a:lvl7pPr>
            <a:lvl8pPr marL="3429000" indent="-228600" defTabSz="457200">
              <a:spcBef>
                <a:spcPts val="0"/>
              </a:spcBef>
              <a:spcAft>
                <a:spcPts val="0"/>
              </a:spcAft>
              <a:defRPr sz="1200">
                <a:solidFill>
                  <a:schemeClr val="tx1"/>
                </a:solidFill>
                <a:latin typeface="Calibri"/>
              </a:defRPr>
            </a:lvl8pPr>
            <a:lvl9pPr marL="3886200" indent="-228600" defTabSz="457200">
              <a:spcBef>
                <a:spcPts val="0"/>
              </a:spcBef>
              <a:spcAft>
                <a:spcPts val="0"/>
              </a:spcAft>
              <a:defRPr sz="1200">
                <a:solidFill>
                  <a:schemeClr val="tx1"/>
                </a:solidFill>
                <a:latin typeface="Calibri"/>
              </a:defRPr>
            </a:lvl9pPr>
          </a:lstStyle>
          <a:p>
            <a:pPr>
              <a:spcBef>
                <a:spcPts val="0"/>
              </a:spcBef>
              <a:spcAft>
                <a:spcPts val="0"/>
              </a:spcAft>
              <a:defRPr/>
            </a:pPr>
            <a:fld id="{3CE5C1A6-FD14-4B47-9EF3-E66078E3F1D3}" type="slidenum">
              <a:rPr lang="en-GB">
                <a:latin typeface="Arial"/>
                <a:cs typeface="Arial"/>
              </a:rPr>
              <a:t>4</a:t>
            </a:fld>
            <a:endParaRPr lang="en-GB">
              <a:latin typeface="Arial"/>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379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3379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a:t>Based on the idea that gender-based </a:t>
            </a:r>
            <a:r>
              <a:rPr lang="en-GB"/>
              <a:t>violence is a form of discrimination against women and links the achievement of gender equality to the eradication of violence against women, and vice versa</a:t>
            </a:r>
            <a:endParaRPr/>
          </a:p>
          <a:p>
            <a:pPr>
              <a:defRPr/>
            </a:pPr>
            <a:endParaRPr lang="fr-FR"/>
          </a:p>
          <a:p>
            <a:pPr marL="0" indent="0">
              <a:buNone/>
              <a:defRPr/>
            </a:pPr>
            <a:r>
              <a:rPr lang="en-US" sz="1200">
                <a:latin typeface="Arial"/>
                <a:cs typeface="Arial"/>
              </a:rPr>
              <a:t>→ </a:t>
            </a:r>
            <a:r>
              <a:rPr lang="en-US" sz="1200"/>
              <a:t>The Convention on the Elimination of All Forms of Discrimination Against Women (</a:t>
            </a:r>
            <a:r>
              <a:rPr lang="en-US" sz="1200" b="1"/>
              <a:t>CEDAW</a:t>
            </a:r>
            <a:r>
              <a:rPr lang="en-US" sz="1200"/>
              <a:t>) covers VAW through its General Recommendation No.35, updating General Recommendation No.19 </a:t>
            </a:r>
            <a:endParaRPr/>
          </a:p>
          <a:p>
            <a:pPr marL="0" indent="0">
              <a:buNone/>
              <a:defRPr/>
            </a:pPr>
            <a:r>
              <a:rPr lang="en-US" sz="1200">
                <a:latin typeface="Arial"/>
                <a:cs typeface="Arial"/>
              </a:rPr>
              <a:t>→ </a:t>
            </a:r>
            <a:r>
              <a:rPr lang="en-US" sz="1200"/>
              <a:t>The 1993 </a:t>
            </a:r>
            <a:r>
              <a:rPr lang="en-US" sz="1200" b="1"/>
              <a:t>UN Declaration on the Elimination of VAW </a:t>
            </a:r>
            <a:r>
              <a:rPr lang="en-US" sz="1200"/>
              <a:t>addresses VAW and domestic violence but remains non-binding</a:t>
            </a:r>
            <a:endParaRPr/>
          </a:p>
          <a:p>
            <a:pPr>
              <a:defRPr/>
            </a:pPr>
            <a:endParaRPr lang="en-US" sz="400"/>
          </a:p>
          <a:p>
            <a:pPr>
              <a:defRPr/>
            </a:pPr>
            <a:r>
              <a:rPr lang="en-US" sz="1200" u="sng"/>
              <a:t>Other regional instruments </a:t>
            </a:r>
            <a:r>
              <a:rPr lang="en-US" sz="1200"/>
              <a:t>already existed in Latin America and Africa </a:t>
            </a:r>
            <a:endParaRPr/>
          </a:p>
          <a:p>
            <a:pPr marL="0" indent="0">
              <a:buNone/>
              <a:defRPr/>
            </a:pPr>
            <a:r>
              <a:rPr lang="en-US" sz="1200">
                <a:latin typeface="Arial"/>
                <a:cs typeface="Arial"/>
              </a:rPr>
              <a:t>→</a:t>
            </a:r>
            <a:r>
              <a:rPr lang="en-US" sz="1200"/>
              <a:t> The </a:t>
            </a:r>
            <a:r>
              <a:rPr lang="en-US" sz="1200" b="1"/>
              <a:t>Belem do Para Convention </a:t>
            </a:r>
            <a:r>
              <a:rPr lang="en-GB" sz="1200"/>
              <a:t>signed within the Organisation of American States (OAS) </a:t>
            </a:r>
            <a:r>
              <a:rPr lang="en-US" sz="1200"/>
              <a:t>in 1994</a:t>
            </a:r>
            <a:endParaRPr lang="en-US" sz="1200" b="1"/>
          </a:p>
          <a:p>
            <a:pPr marL="0" indent="0">
              <a:buNone/>
              <a:defRPr/>
            </a:pPr>
            <a:r>
              <a:rPr lang="en-US" sz="1200">
                <a:latin typeface="Arial"/>
                <a:cs typeface="Arial"/>
              </a:rPr>
              <a:t>→</a:t>
            </a:r>
            <a:r>
              <a:rPr lang="en-US" sz="1200"/>
              <a:t> The </a:t>
            </a:r>
            <a:r>
              <a:rPr lang="en-US" sz="1200" b="1"/>
              <a:t>Maputo Protocol </a:t>
            </a:r>
            <a:r>
              <a:rPr lang="en-US" sz="1200"/>
              <a:t>concluded within the African Union in 2003</a:t>
            </a:r>
            <a:endParaRPr lang="fr-FR"/>
          </a:p>
        </p:txBody>
      </p:sp>
      <p:sp>
        <p:nvSpPr>
          <p:cNvPr id="33796"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a:spcBef>
                <a:spcPts val="0"/>
              </a:spcBef>
              <a:spcAft>
                <a:spcPts val="0"/>
              </a:spcAft>
              <a:defRPr sz="1200">
                <a:solidFill>
                  <a:schemeClr val="tx1"/>
                </a:solidFill>
                <a:latin typeface="Calibri"/>
              </a:defRPr>
            </a:lvl6pPr>
            <a:lvl7pPr marL="2971800" indent="-228600">
              <a:spcBef>
                <a:spcPts val="0"/>
              </a:spcBef>
              <a:spcAft>
                <a:spcPts val="0"/>
              </a:spcAft>
              <a:defRPr sz="1200">
                <a:solidFill>
                  <a:schemeClr val="tx1"/>
                </a:solidFill>
                <a:latin typeface="Calibri"/>
              </a:defRPr>
            </a:lvl7pPr>
            <a:lvl8pPr marL="3429000" indent="-228600">
              <a:spcBef>
                <a:spcPts val="0"/>
              </a:spcBef>
              <a:spcAft>
                <a:spcPts val="0"/>
              </a:spcAft>
              <a:defRPr sz="1200">
                <a:solidFill>
                  <a:schemeClr val="tx1"/>
                </a:solidFill>
                <a:latin typeface="Calibri"/>
              </a:defRPr>
            </a:lvl8pPr>
            <a:lvl9pPr marL="3886200" indent="-228600">
              <a:spcBef>
                <a:spcPts val="0"/>
              </a:spcBef>
              <a:spcAft>
                <a:spcPts val="0"/>
              </a:spcAft>
              <a:defRPr sz="1200">
                <a:solidFill>
                  <a:schemeClr val="tx1"/>
                </a:solidFill>
                <a:latin typeface="Calibri"/>
              </a:defRPr>
            </a:lvl9pPr>
          </a:lstStyle>
          <a:p>
            <a:pPr>
              <a:spcBef>
                <a:spcPts val="0"/>
              </a:spcBef>
              <a:defRPr/>
            </a:pPr>
            <a:fld id="{58BD5204-96C7-420D-A90E-7A10A86917DB}" type="slidenum">
              <a:rPr lang="en-GB">
                <a:latin typeface="Arial"/>
                <a:cs typeface="Arial"/>
              </a:rPr>
              <a:t>25</a:t>
            </a:fld>
            <a:endParaRPr lang="en-GB">
              <a:latin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106"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47107"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a:t>Greece 25%</a:t>
            </a:r>
            <a:endParaRPr/>
          </a:p>
        </p:txBody>
      </p:sp>
      <p:sp>
        <p:nvSpPr>
          <p:cNvPr id="47108"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defTabSz="457200">
              <a:spcBef>
                <a:spcPts val="0"/>
              </a:spcBef>
              <a:spcAft>
                <a:spcPts val="0"/>
              </a:spcAft>
              <a:defRPr sz="1200">
                <a:solidFill>
                  <a:schemeClr val="tx1"/>
                </a:solidFill>
                <a:latin typeface="Calibri"/>
              </a:defRPr>
            </a:lvl6pPr>
            <a:lvl7pPr marL="2971800" indent="-228600" defTabSz="457200">
              <a:spcBef>
                <a:spcPts val="0"/>
              </a:spcBef>
              <a:spcAft>
                <a:spcPts val="0"/>
              </a:spcAft>
              <a:defRPr sz="1200">
                <a:solidFill>
                  <a:schemeClr val="tx1"/>
                </a:solidFill>
                <a:latin typeface="Calibri"/>
              </a:defRPr>
            </a:lvl7pPr>
            <a:lvl8pPr marL="3429000" indent="-228600" defTabSz="457200">
              <a:spcBef>
                <a:spcPts val="0"/>
              </a:spcBef>
              <a:spcAft>
                <a:spcPts val="0"/>
              </a:spcAft>
              <a:defRPr sz="1200">
                <a:solidFill>
                  <a:schemeClr val="tx1"/>
                </a:solidFill>
                <a:latin typeface="Calibri"/>
              </a:defRPr>
            </a:lvl8pPr>
            <a:lvl9pPr marL="3886200" indent="-228600" defTabSz="457200">
              <a:spcBef>
                <a:spcPts val="0"/>
              </a:spcBef>
              <a:spcAft>
                <a:spcPts val="0"/>
              </a:spcAft>
              <a:defRPr sz="1200">
                <a:solidFill>
                  <a:schemeClr val="tx1"/>
                </a:solidFill>
                <a:latin typeface="Calibri"/>
              </a:defRPr>
            </a:lvl9pPr>
          </a:lstStyle>
          <a:p>
            <a:pPr>
              <a:spcBef>
                <a:spcPts val="0"/>
              </a:spcBef>
              <a:spcAft>
                <a:spcPts val="0"/>
              </a:spcAft>
              <a:defRPr/>
            </a:pPr>
            <a:fld id="{8CCA3DD8-491A-45D8-ABB1-2006B2F1D165}" type="slidenum">
              <a:rPr lang="en-GB">
                <a:latin typeface="Arial"/>
                <a:cs typeface="Arial"/>
              </a:rPr>
              <a:t>7</a:t>
            </a:fld>
            <a:endParaRPr lang="en-GB">
              <a:latin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3010" name="Espace réservé de l'image des diapositives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43011" name="Espace réservé des commentaires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marL="609600" indent="-609600">
              <a:lnSpc>
                <a:spcPct val="80000"/>
              </a:lnSpc>
              <a:spcBef>
                <a:spcPts val="0"/>
              </a:spcBef>
              <a:defRPr/>
            </a:pPr>
            <a:r>
              <a:rPr lang="en-GB">
                <a:solidFill>
                  <a:srgbClr val="003399"/>
                </a:solidFill>
              </a:rPr>
              <a:t>En quoi l’inégalité est problématique…</a:t>
            </a:r>
            <a:endParaRPr/>
          </a:p>
        </p:txBody>
      </p:sp>
      <p:sp>
        <p:nvSpPr>
          <p:cNvPr id="43012" name="Espace réservé du numéro de diapositive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defTabSz="457200">
              <a:spcBef>
                <a:spcPts val="0"/>
              </a:spcBef>
              <a:spcAft>
                <a:spcPts val="0"/>
              </a:spcAft>
              <a:defRPr sz="1200">
                <a:solidFill>
                  <a:schemeClr val="tx1"/>
                </a:solidFill>
                <a:latin typeface="Calibri"/>
              </a:defRPr>
            </a:lvl6pPr>
            <a:lvl7pPr marL="2971800" indent="-228600" defTabSz="457200">
              <a:spcBef>
                <a:spcPts val="0"/>
              </a:spcBef>
              <a:spcAft>
                <a:spcPts val="0"/>
              </a:spcAft>
              <a:defRPr sz="1200">
                <a:solidFill>
                  <a:schemeClr val="tx1"/>
                </a:solidFill>
                <a:latin typeface="Calibri"/>
              </a:defRPr>
            </a:lvl7pPr>
            <a:lvl8pPr marL="3429000" indent="-228600" defTabSz="457200">
              <a:spcBef>
                <a:spcPts val="0"/>
              </a:spcBef>
              <a:spcAft>
                <a:spcPts val="0"/>
              </a:spcAft>
              <a:defRPr sz="1200">
                <a:solidFill>
                  <a:schemeClr val="tx1"/>
                </a:solidFill>
                <a:latin typeface="Calibri"/>
              </a:defRPr>
            </a:lvl8pPr>
            <a:lvl9pPr marL="3886200" indent="-228600" defTabSz="457200">
              <a:spcBef>
                <a:spcPts val="0"/>
              </a:spcBef>
              <a:spcAft>
                <a:spcPts val="0"/>
              </a:spcAft>
              <a:defRPr sz="1200">
                <a:solidFill>
                  <a:schemeClr val="tx1"/>
                </a:solidFill>
                <a:latin typeface="Calibri"/>
              </a:defRPr>
            </a:lvl9pPr>
          </a:lstStyle>
          <a:p>
            <a:pPr>
              <a:spcBef>
                <a:spcPts val="0"/>
              </a:spcBef>
              <a:spcAft>
                <a:spcPts val="0"/>
              </a:spcAft>
              <a:defRPr/>
            </a:pPr>
            <a:fld id="{DC8536D5-3847-4DC5-8B26-D13F2B104F53}" type="slidenum">
              <a:rPr lang="fr-BE">
                <a:latin typeface="Arial"/>
                <a:cs typeface="Arial"/>
              </a:rPr>
              <a:t>8</a:t>
            </a:fld>
            <a:endParaRPr lang="fr-BE">
              <a:latin typeface="Arial"/>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5778"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75779"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en-GB"/>
              <a:t>A new assessment report on 45 European judicial systems, prepared by the </a:t>
            </a:r>
            <a:r>
              <a:rPr lang="en-GB" u="sng">
                <a:hlinkClick r:id="rId3" tooltip="http://www.coe.int/t/dghl/cooperation/cepej/default_EN.asp?"/>
              </a:rPr>
              <a:t>European Commission for the Efficiency of Justice (CEPEJ) of the Council of Europe</a:t>
            </a:r>
            <a:r>
              <a:rPr lang="en-GB"/>
              <a:t>, finds that although there is parity, on average, between male and female judges in all jurisdictions, there is a decrease in the percentage of female judges as we move up in the judicial hierarchy. Parity is still difficult to achieve as far as the presidents of courts are concerned 67% men.</a:t>
            </a:r>
            <a:endParaRPr/>
          </a:p>
          <a:p>
            <a:pPr>
              <a:defRPr/>
            </a:pPr>
            <a:endParaRPr lang="en-GB"/>
          </a:p>
          <a:p>
            <a:pPr>
              <a:defRPr/>
            </a:pPr>
            <a:r>
              <a:rPr lang="fr-FR"/>
              <a:t>EX rape: in some European countries condamnation in less than 5% of rapes,</a:t>
            </a:r>
            <a:endParaRPr/>
          </a:p>
          <a:p>
            <a:pPr>
              <a:defRPr/>
            </a:pPr>
            <a:endParaRPr lang="fr-FR"/>
          </a:p>
          <a:p>
            <a:pPr>
              <a:defRPr/>
            </a:pPr>
            <a:endParaRPr lang="fr-FR"/>
          </a:p>
        </p:txBody>
      </p:sp>
      <p:sp>
        <p:nvSpPr>
          <p:cNvPr id="75780"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a:spcBef>
                <a:spcPts val="0"/>
              </a:spcBef>
              <a:spcAft>
                <a:spcPts val="0"/>
              </a:spcAft>
              <a:defRPr sz="1200">
                <a:solidFill>
                  <a:schemeClr val="tx1"/>
                </a:solidFill>
                <a:latin typeface="Calibri"/>
              </a:defRPr>
            </a:lvl6pPr>
            <a:lvl7pPr marL="2971800" indent="-228600">
              <a:spcBef>
                <a:spcPts val="0"/>
              </a:spcBef>
              <a:spcAft>
                <a:spcPts val="0"/>
              </a:spcAft>
              <a:defRPr sz="1200">
                <a:solidFill>
                  <a:schemeClr val="tx1"/>
                </a:solidFill>
                <a:latin typeface="Calibri"/>
              </a:defRPr>
            </a:lvl7pPr>
            <a:lvl8pPr marL="3429000" indent="-228600">
              <a:spcBef>
                <a:spcPts val="0"/>
              </a:spcBef>
              <a:spcAft>
                <a:spcPts val="0"/>
              </a:spcAft>
              <a:defRPr sz="1200">
                <a:solidFill>
                  <a:schemeClr val="tx1"/>
                </a:solidFill>
                <a:latin typeface="Calibri"/>
              </a:defRPr>
            </a:lvl8pPr>
            <a:lvl9pPr marL="3886200" indent="-228600">
              <a:spcBef>
                <a:spcPts val="0"/>
              </a:spcBef>
              <a:spcAft>
                <a:spcPts val="0"/>
              </a:spcAft>
              <a:defRPr sz="1200">
                <a:solidFill>
                  <a:schemeClr val="tx1"/>
                </a:solidFill>
                <a:latin typeface="Calibri"/>
              </a:defRPr>
            </a:lvl9pPr>
          </a:lstStyle>
          <a:p>
            <a:pPr>
              <a:spcBef>
                <a:spcPts val="0"/>
              </a:spcBef>
              <a:defRPr/>
            </a:pPr>
            <a:fld id="{60189A86-F620-48E1-AFEB-87E3DD5F810F}" type="slidenum">
              <a:rPr lang="en-GB">
                <a:latin typeface="Arial"/>
                <a:cs typeface="Arial"/>
              </a:rPr>
              <a:t>11</a:t>
            </a:fld>
            <a:endParaRPr lang="en-GB">
              <a:latin typeface="Arial"/>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6802"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76803"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en-US" b="1">
                <a:solidFill>
                  <a:srgbClr val="004489"/>
                </a:solidFill>
                <a:cs typeface="Tahoma"/>
              </a:rPr>
              <a:t>Gender stereotypes and bias </a:t>
            </a:r>
            <a:r>
              <a:rPr lang="en-US">
                <a:cs typeface="Tahoma"/>
              </a:rPr>
              <a:t>in the justice system (ex.: investigation of sexual violence). Compounded by other stereotypes (age, ethnicity, social status) </a:t>
            </a:r>
            <a:endParaRPr lang="en-GB"/>
          </a:p>
          <a:p>
            <a:pPr>
              <a:defRPr/>
            </a:pPr>
            <a:endParaRPr lang="fr-FR"/>
          </a:p>
        </p:txBody>
      </p:sp>
      <p:sp>
        <p:nvSpPr>
          <p:cNvPr id="76804"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a:spcBef>
                <a:spcPts val="0"/>
              </a:spcBef>
              <a:spcAft>
                <a:spcPts val="0"/>
              </a:spcAft>
              <a:defRPr sz="1200">
                <a:solidFill>
                  <a:schemeClr val="tx1"/>
                </a:solidFill>
                <a:latin typeface="Calibri"/>
              </a:defRPr>
            </a:lvl6pPr>
            <a:lvl7pPr marL="2971800" indent="-228600">
              <a:spcBef>
                <a:spcPts val="0"/>
              </a:spcBef>
              <a:spcAft>
                <a:spcPts val="0"/>
              </a:spcAft>
              <a:defRPr sz="1200">
                <a:solidFill>
                  <a:schemeClr val="tx1"/>
                </a:solidFill>
                <a:latin typeface="Calibri"/>
              </a:defRPr>
            </a:lvl7pPr>
            <a:lvl8pPr marL="3429000" indent="-228600">
              <a:spcBef>
                <a:spcPts val="0"/>
              </a:spcBef>
              <a:spcAft>
                <a:spcPts val="0"/>
              </a:spcAft>
              <a:defRPr sz="1200">
                <a:solidFill>
                  <a:schemeClr val="tx1"/>
                </a:solidFill>
                <a:latin typeface="Calibri"/>
              </a:defRPr>
            </a:lvl8pPr>
            <a:lvl9pPr marL="3886200" indent="-228600">
              <a:spcBef>
                <a:spcPts val="0"/>
              </a:spcBef>
              <a:spcAft>
                <a:spcPts val="0"/>
              </a:spcAft>
              <a:defRPr sz="1200">
                <a:solidFill>
                  <a:schemeClr val="tx1"/>
                </a:solidFill>
                <a:latin typeface="Calibri"/>
              </a:defRPr>
            </a:lvl9pPr>
          </a:lstStyle>
          <a:p>
            <a:pPr>
              <a:spcBef>
                <a:spcPts val="0"/>
              </a:spcBef>
              <a:defRPr/>
            </a:pPr>
            <a:fld id="{E99C382C-9B5F-4363-B2A4-134D01147269}" type="slidenum">
              <a:rPr lang="en-GB">
                <a:latin typeface="Arial"/>
                <a:cs typeface="Arial"/>
              </a:rPr>
              <a:t>12</a:t>
            </a:fld>
            <a:endParaRPr lang="en-GB">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499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8499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a:t>Greece 22% MPs, 18% mayors</a:t>
            </a:r>
          </a:p>
          <a:p>
            <a:pPr>
              <a:defRPr/>
            </a:pPr>
            <a:r>
              <a:rPr lang="en-US" sz="1200" b="0" i="0">
                <a:solidFill>
                  <a:schemeClr val="tx1"/>
                </a:solidFill>
                <a:latin typeface="Calibri"/>
                <a:ea typeface="Arial"/>
                <a:cs typeface="Arial"/>
              </a:rPr>
              <a:t>Greece (Hellenic Republic) has a Unicameral parliament with the use of voluntary party quotas and legislated quotas for the single/lower house and at the sub-national level. 65 of 300 (22%) seats in the Vouli Ton Ellinon / Hellenic Parliament are held by women.</a:t>
            </a:r>
            <a:endParaRPr/>
          </a:p>
          <a:p>
            <a:pPr>
              <a:defRPr/>
            </a:pPr>
            <a:r>
              <a:rPr lang="en-US" sz="1200" b="0" i="0">
                <a:solidFill>
                  <a:schemeClr val="tx1"/>
                </a:solidFill>
                <a:latin typeface="Calibri"/>
                <a:ea typeface="Arial"/>
                <a:cs typeface="Arial"/>
              </a:rPr>
              <a:t>40% quota for electoral lists for the candidates at all electoral procedures (national, regional, municipal and European elections). but no placement rules and no impact on funding of political parties</a:t>
            </a:r>
            <a:endParaRPr lang="fr-FR"/>
          </a:p>
        </p:txBody>
      </p:sp>
      <p:sp>
        <p:nvSpPr>
          <p:cNvPr id="84996"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4588" indent="-228600">
              <a:spcBef>
                <a:spcPts val="0"/>
              </a:spcBef>
              <a:defRPr sz="1200">
                <a:solidFill>
                  <a:schemeClr val="tx1"/>
                </a:solidFill>
                <a:latin typeface="Calibri"/>
              </a:defRPr>
            </a:lvl3pPr>
            <a:lvl4pPr marL="1601788" indent="-228600">
              <a:spcBef>
                <a:spcPts val="0"/>
              </a:spcBef>
              <a:defRPr sz="1200">
                <a:solidFill>
                  <a:schemeClr val="tx1"/>
                </a:solidFill>
                <a:latin typeface="Calibri"/>
              </a:defRPr>
            </a:lvl4pPr>
            <a:lvl5pPr marL="2058988" indent="-228600">
              <a:spcBef>
                <a:spcPts val="0"/>
              </a:spcBef>
              <a:defRPr sz="1200">
                <a:solidFill>
                  <a:schemeClr val="tx1"/>
                </a:solidFill>
                <a:latin typeface="Calibri"/>
              </a:defRPr>
            </a:lvl5pPr>
            <a:lvl6pPr marL="2516188" indent="-228600">
              <a:spcBef>
                <a:spcPts val="0"/>
              </a:spcBef>
              <a:spcAft>
                <a:spcPts val="0"/>
              </a:spcAft>
              <a:defRPr sz="1200">
                <a:solidFill>
                  <a:schemeClr val="tx1"/>
                </a:solidFill>
                <a:latin typeface="Calibri"/>
              </a:defRPr>
            </a:lvl6pPr>
            <a:lvl7pPr marL="2973387" indent="-228600">
              <a:spcBef>
                <a:spcPts val="0"/>
              </a:spcBef>
              <a:spcAft>
                <a:spcPts val="0"/>
              </a:spcAft>
              <a:defRPr sz="1200">
                <a:solidFill>
                  <a:schemeClr val="tx1"/>
                </a:solidFill>
                <a:latin typeface="Calibri"/>
              </a:defRPr>
            </a:lvl7pPr>
            <a:lvl8pPr marL="3430588" indent="-228600">
              <a:spcBef>
                <a:spcPts val="0"/>
              </a:spcBef>
              <a:spcAft>
                <a:spcPts val="0"/>
              </a:spcAft>
              <a:defRPr sz="1200">
                <a:solidFill>
                  <a:schemeClr val="tx1"/>
                </a:solidFill>
                <a:latin typeface="Calibri"/>
              </a:defRPr>
            </a:lvl8pPr>
            <a:lvl9pPr marL="3887788" indent="-228600">
              <a:spcBef>
                <a:spcPts val="0"/>
              </a:spcBef>
              <a:spcAft>
                <a:spcPts val="0"/>
              </a:spcAft>
              <a:defRPr sz="1200">
                <a:solidFill>
                  <a:schemeClr val="tx1"/>
                </a:solidFill>
                <a:latin typeface="Calibri"/>
              </a:defRPr>
            </a:lvl9pPr>
          </a:lstStyle>
          <a:p>
            <a:pPr>
              <a:spcBef>
                <a:spcPts val="0"/>
              </a:spcBef>
              <a:defRPr/>
            </a:pPr>
            <a:fld id="{9A42F48A-E980-4858-885B-FB5550BA71BB}" type="slidenum">
              <a:rPr lang="en-GB">
                <a:latin typeface="Arial"/>
                <a:cs typeface="Arial"/>
              </a:rPr>
              <a:t>16</a:t>
            </a:fld>
            <a:endParaRPr lang="en-GB">
              <a:latin typeface="Arial"/>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6018"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86019"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a:t>Greece = 13% women on board</a:t>
            </a:r>
          </a:p>
          <a:p>
            <a:pPr>
              <a:defRPr/>
            </a:pPr>
            <a:r>
              <a:rPr lang="fr-FR"/>
              <a:t>17% in public broadcasters</a:t>
            </a:r>
          </a:p>
          <a:p>
            <a:pPr>
              <a:defRPr/>
            </a:pPr>
            <a:endParaRPr lang="fr-FR"/>
          </a:p>
        </p:txBody>
      </p:sp>
      <p:sp>
        <p:nvSpPr>
          <p:cNvPr id="86020"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4588" indent="-228600">
              <a:spcBef>
                <a:spcPts val="0"/>
              </a:spcBef>
              <a:defRPr sz="1200">
                <a:solidFill>
                  <a:schemeClr val="tx1"/>
                </a:solidFill>
                <a:latin typeface="Calibri"/>
              </a:defRPr>
            </a:lvl3pPr>
            <a:lvl4pPr marL="1601788" indent="-228600">
              <a:spcBef>
                <a:spcPts val="0"/>
              </a:spcBef>
              <a:defRPr sz="1200">
                <a:solidFill>
                  <a:schemeClr val="tx1"/>
                </a:solidFill>
                <a:latin typeface="Calibri"/>
              </a:defRPr>
            </a:lvl4pPr>
            <a:lvl5pPr marL="2058988" indent="-228600">
              <a:spcBef>
                <a:spcPts val="0"/>
              </a:spcBef>
              <a:defRPr sz="1200">
                <a:solidFill>
                  <a:schemeClr val="tx1"/>
                </a:solidFill>
                <a:latin typeface="Calibri"/>
              </a:defRPr>
            </a:lvl5pPr>
            <a:lvl6pPr marL="2516188" indent="-228600">
              <a:spcBef>
                <a:spcPts val="0"/>
              </a:spcBef>
              <a:spcAft>
                <a:spcPts val="0"/>
              </a:spcAft>
              <a:defRPr sz="1200">
                <a:solidFill>
                  <a:schemeClr val="tx1"/>
                </a:solidFill>
                <a:latin typeface="Calibri"/>
              </a:defRPr>
            </a:lvl6pPr>
            <a:lvl7pPr marL="2973387" indent="-228600">
              <a:spcBef>
                <a:spcPts val="0"/>
              </a:spcBef>
              <a:spcAft>
                <a:spcPts val="0"/>
              </a:spcAft>
              <a:defRPr sz="1200">
                <a:solidFill>
                  <a:schemeClr val="tx1"/>
                </a:solidFill>
                <a:latin typeface="Calibri"/>
              </a:defRPr>
            </a:lvl7pPr>
            <a:lvl8pPr marL="3430588" indent="-228600">
              <a:spcBef>
                <a:spcPts val="0"/>
              </a:spcBef>
              <a:spcAft>
                <a:spcPts val="0"/>
              </a:spcAft>
              <a:defRPr sz="1200">
                <a:solidFill>
                  <a:schemeClr val="tx1"/>
                </a:solidFill>
                <a:latin typeface="Calibri"/>
              </a:defRPr>
            </a:lvl8pPr>
            <a:lvl9pPr marL="3887788" indent="-228600">
              <a:spcBef>
                <a:spcPts val="0"/>
              </a:spcBef>
              <a:spcAft>
                <a:spcPts val="0"/>
              </a:spcAft>
              <a:defRPr sz="1200">
                <a:solidFill>
                  <a:schemeClr val="tx1"/>
                </a:solidFill>
                <a:latin typeface="Calibri"/>
              </a:defRPr>
            </a:lvl9pPr>
          </a:lstStyle>
          <a:p>
            <a:pPr>
              <a:spcBef>
                <a:spcPts val="0"/>
              </a:spcBef>
              <a:defRPr/>
            </a:pPr>
            <a:fld id="{9ECAECCE-92AF-4B48-87D2-32B5C5D0ED11}" type="slidenum">
              <a:rPr lang="en-GB">
                <a:latin typeface="Arial"/>
                <a:cs typeface="Arial"/>
              </a:rPr>
              <a:t>17</a:t>
            </a:fld>
            <a:endParaRPr lang="en-GB">
              <a:latin typeface="Arial"/>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066"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88067"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marL="0" marR="0" indent="0" algn="l" defTabSz="457200">
              <a:lnSpc>
                <a:spcPct val="100000"/>
              </a:lnSpc>
              <a:spcBef>
                <a:spcPts val="0"/>
              </a:spcBef>
              <a:spcAft>
                <a:spcPts val="0"/>
              </a:spcAft>
              <a:buClrTx/>
              <a:buSzTx/>
              <a:buFontTx/>
              <a:buNone/>
              <a:defRPr/>
            </a:pPr>
            <a:r>
              <a:rPr lang="en-GB" sz="1200"/>
              <a:t>Progress, but very </a:t>
            </a:r>
            <a:r>
              <a:rPr lang="en-GB" sz="1200" b="1">
                <a:solidFill>
                  <a:srgbClr val="004489"/>
                </a:solidFill>
              </a:rPr>
              <a:t>slow</a:t>
            </a:r>
            <a:endParaRPr/>
          </a:p>
          <a:p>
            <a:pPr>
              <a:defRPr/>
            </a:pPr>
            <a:endParaRPr lang="fr-FR"/>
          </a:p>
        </p:txBody>
      </p:sp>
      <p:sp>
        <p:nvSpPr>
          <p:cNvPr id="88068"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4588" indent="-228600">
              <a:spcBef>
                <a:spcPts val="0"/>
              </a:spcBef>
              <a:defRPr sz="1200">
                <a:solidFill>
                  <a:schemeClr val="tx1"/>
                </a:solidFill>
                <a:latin typeface="Calibri"/>
              </a:defRPr>
            </a:lvl3pPr>
            <a:lvl4pPr marL="1601788" indent="-228600">
              <a:spcBef>
                <a:spcPts val="0"/>
              </a:spcBef>
              <a:defRPr sz="1200">
                <a:solidFill>
                  <a:schemeClr val="tx1"/>
                </a:solidFill>
                <a:latin typeface="Calibri"/>
              </a:defRPr>
            </a:lvl4pPr>
            <a:lvl5pPr marL="2058988" indent="-228600">
              <a:spcBef>
                <a:spcPts val="0"/>
              </a:spcBef>
              <a:defRPr sz="1200">
                <a:solidFill>
                  <a:schemeClr val="tx1"/>
                </a:solidFill>
                <a:latin typeface="Calibri"/>
              </a:defRPr>
            </a:lvl5pPr>
            <a:lvl6pPr marL="2516188" indent="-228600">
              <a:spcBef>
                <a:spcPts val="0"/>
              </a:spcBef>
              <a:spcAft>
                <a:spcPts val="0"/>
              </a:spcAft>
              <a:defRPr sz="1200">
                <a:solidFill>
                  <a:schemeClr val="tx1"/>
                </a:solidFill>
                <a:latin typeface="Calibri"/>
              </a:defRPr>
            </a:lvl6pPr>
            <a:lvl7pPr marL="2973387" indent="-228600">
              <a:spcBef>
                <a:spcPts val="0"/>
              </a:spcBef>
              <a:spcAft>
                <a:spcPts val="0"/>
              </a:spcAft>
              <a:defRPr sz="1200">
                <a:solidFill>
                  <a:schemeClr val="tx1"/>
                </a:solidFill>
                <a:latin typeface="Calibri"/>
              </a:defRPr>
            </a:lvl7pPr>
            <a:lvl8pPr marL="3430588" indent="-228600">
              <a:spcBef>
                <a:spcPts val="0"/>
              </a:spcBef>
              <a:spcAft>
                <a:spcPts val="0"/>
              </a:spcAft>
              <a:defRPr sz="1200">
                <a:solidFill>
                  <a:schemeClr val="tx1"/>
                </a:solidFill>
                <a:latin typeface="Calibri"/>
              </a:defRPr>
            </a:lvl8pPr>
            <a:lvl9pPr marL="3887788" indent="-228600">
              <a:spcBef>
                <a:spcPts val="0"/>
              </a:spcBef>
              <a:spcAft>
                <a:spcPts val="0"/>
              </a:spcAft>
              <a:defRPr sz="1200">
                <a:solidFill>
                  <a:schemeClr val="tx1"/>
                </a:solidFill>
                <a:latin typeface="Calibri"/>
              </a:defRPr>
            </a:lvl9pPr>
          </a:lstStyle>
          <a:p>
            <a:pPr>
              <a:spcBef>
                <a:spcPts val="0"/>
              </a:spcBef>
              <a:defRPr/>
            </a:pPr>
            <a:fld id="{C93B5829-673B-44A3-A80A-FF36805670D8}" type="slidenum">
              <a:rPr lang="en-GB">
                <a:latin typeface="Arial"/>
                <a:cs typeface="Arial"/>
              </a:rPr>
              <a:t>19</a:t>
            </a:fld>
            <a:endParaRPr lang="en-GB">
              <a:latin typeface="Arial"/>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106" name="Espace réservé de l'image des diapositives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47107" name="Espace réservé des commentaires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BE"/>
              <a:t>Le sexisme crée un climat qui conduit à accepter la violence</a:t>
            </a:r>
            <a:endParaRPr/>
          </a:p>
          <a:p>
            <a:pPr>
              <a:defRPr/>
            </a:pPr>
            <a:r>
              <a:rPr lang="fr-BE"/>
              <a:t>Iceberg de la violence:  toutes les violences sont liées - on ne s’interresse au bas que depuis peu (CI)</a:t>
            </a:r>
            <a:endParaRPr/>
          </a:p>
          <a:p>
            <a:pPr>
              <a:defRPr/>
            </a:pPr>
            <a:r>
              <a:rPr lang="fr-BE"/>
              <a:t>Violence envers les hommes également mais assymétrie des rapports de pouvoir</a:t>
            </a:r>
            <a:endParaRPr/>
          </a:p>
          <a:p>
            <a:pPr>
              <a:defRPr/>
            </a:pPr>
            <a:r>
              <a:rPr lang="fr-BE"/>
              <a:t>Quand cela a commencé, la menace fait le même effet que le coup porté en elle –même</a:t>
            </a:r>
            <a:endParaRPr/>
          </a:p>
          <a:p>
            <a:pPr>
              <a:defRPr/>
            </a:pPr>
            <a:r>
              <a:rPr lang="fr-BE"/>
              <a:t>But = montrer qui domine, la violence n’intervient que si la femme résiste</a:t>
            </a:r>
            <a:endParaRPr/>
          </a:p>
          <a:p>
            <a:pPr>
              <a:defRPr/>
            </a:pPr>
            <a:endParaRPr lang="fr-BE"/>
          </a:p>
          <a:p>
            <a:pPr>
              <a:defRPr/>
            </a:pPr>
            <a:r>
              <a:rPr lang="fr-BE"/>
              <a:t>Emprise: phénomène de décervelage, l(auteur fait en sorte que l’entourage disqualifie la femme victime qui finit par douter de son propre ressenti et perdre son esprit critique</a:t>
            </a:r>
            <a:endParaRPr/>
          </a:p>
          <a:p>
            <a:pPr>
              <a:defRPr/>
            </a:pPr>
            <a:r>
              <a:rPr lang="fr-BE"/>
              <a:t>Phènomène d’impuissance apprise, les femmes deviennent passives</a:t>
            </a:r>
            <a:endParaRPr/>
          </a:p>
          <a:p>
            <a:pPr>
              <a:defRPr/>
            </a:pPr>
            <a:endParaRPr lang="fr-BE"/>
          </a:p>
          <a:p>
            <a:pPr>
              <a:defRPr/>
            </a:pPr>
            <a:r>
              <a:rPr lang="fr-BE"/>
              <a:t>4 P: prévention, protection, poursuites, politiques intégrées (</a:t>
            </a:r>
            <a:r>
              <a:rPr lang="en-US"/>
              <a:t>co-ordinated and comprehensive, in that they encompass all relevant measures to prevent and combat all forms of violence against women. )</a:t>
            </a:r>
            <a:endParaRPr lang="fr-BE"/>
          </a:p>
          <a:p>
            <a:pPr>
              <a:defRPr/>
            </a:pPr>
            <a:endParaRPr lang="fr-BE"/>
          </a:p>
        </p:txBody>
      </p:sp>
      <p:sp>
        <p:nvSpPr>
          <p:cNvPr id="47108" name="Espace réservé du numéro de diapositive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a:spcBef>
                <a:spcPts val="0"/>
              </a:spcBef>
              <a:spcAft>
                <a:spcPts val="0"/>
              </a:spcAft>
              <a:defRPr sz="1200">
                <a:solidFill>
                  <a:schemeClr val="tx1"/>
                </a:solidFill>
                <a:latin typeface="Calibri"/>
              </a:defRPr>
            </a:lvl6pPr>
            <a:lvl7pPr marL="2971800" indent="-228600">
              <a:spcBef>
                <a:spcPts val="0"/>
              </a:spcBef>
              <a:spcAft>
                <a:spcPts val="0"/>
              </a:spcAft>
              <a:defRPr sz="1200">
                <a:solidFill>
                  <a:schemeClr val="tx1"/>
                </a:solidFill>
                <a:latin typeface="Calibri"/>
              </a:defRPr>
            </a:lvl7pPr>
            <a:lvl8pPr marL="3429000" indent="-228600">
              <a:spcBef>
                <a:spcPts val="0"/>
              </a:spcBef>
              <a:spcAft>
                <a:spcPts val="0"/>
              </a:spcAft>
              <a:defRPr sz="1200">
                <a:solidFill>
                  <a:schemeClr val="tx1"/>
                </a:solidFill>
                <a:latin typeface="Calibri"/>
              </a:defRPr>
            </a:lvl8pPr>
            <a:lvl9pPr marL="3886200" indent="-228600">
              <a:spcBef>
                <a:spcPts val="0"/>
              </a:spcBef>
              <a:spcAft>
                <a:spcPts val="0"/>
              </a:spcAft>
              <a:defRPr sz="1200">
                <a:solidFill>
                  <a:schemeClr val="tx1"/>
                </a:solidFill>
                <a:latin typeface="Calibri"/>
              </a:defRPr>
            </a:lvl9pPr>
          </a:lstStyle>
          <a:p>
            <a:pPr marL="0" marR="0" lvl="0" indent="0" algn="r" defTabSz="457200">
              <a:lnSpc>
                <a:spcPct val="100000"/>
              </a:lnSpc>
              <a:spcBef>
                <a:spcPts val="0"/>
              </a:spcBef>
              <a:spcAft>
                <a:spcPts val="0"/>
              </a:spcAft>
              <a:buClrTx/>
              <a:buSzTx/>
              <a:buFontTx/>
              <a:buNone/>
              <a:defRPr/>
            </a:pPr>
            <a:fld id="{82C38D17-4995-44D9-9EA4-2BDD5EFA054D}" type="slidenum">
              <a:rPr lang="fr-BE" sz="1200" b="0" i="0" u="none" strike="noStrike" cap="none" spc="0">
                <a:ln>
                  <a:noFill/>
                </a:ln>
                <a:solidFill>
                  <a:prstClr val="black"/>
                </a:solidFill>
                <a:latin typeface="Arial"/>
                <a:ea typeface="Arial"/>
                <a:cs typeface="Arial"/>
              </a:rPr>
              <a:t>24</a:t>
            </a:fld>
            <a:endParaRPr lang="fr-BE" sz="1200" b="0" i="0" u="none" strike="noStrike" cap="none" spc="0">
              <a:ln>
                <a:noFill/>
              </a:ln>
              <a:solidFill>
                <a:prstClr val="black"/>
              </a:solidFill>
              <a:latin typeface="Arial"/>
              <a:ea typeface="+mn-ea"/>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sp>
        <p:nvSpPr>
          <p:cNvPr id="6" name="Espace réservé du texte 2"/>
          <p:cNvSpPr>
            <a:spLocks noGrp="1"/>
          </p:cNvSpPr>
          <p:nvPr>
            <p:ph idx="1"/>
          </p:nvPr>
        </p:nvSpPr>
        <p:spPr bwMode="auto">
          <a:xfrm>
            <a:off x="457200" y="1600200"/>
            <a:ext cx="8229600" cy="4525963"/>
          </a:xfrm>
          <a:prstGeom prst="rect">
            <a:avLst/>
          </a:prstGeom>
        </p:spPr>
        <p:txBody>
          <a:bodyPr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3" name="Espace réservé de la date 3"/>
          <p:cNvSpPr>
            <a:spLocks noGrp="1"/>
          </p:cNvSpPr>
          <p:nvPr>
            <p:ph type="dt" sz="half" idx="10"/>
          </p:nvPr>
        </p:nvSpPr>
        <p:spPr bwMode="auto"/>
        <p:txBody>
          <a:bodyPr/>
          <a:lstStyle>
            <a:lvl1pPr algn="l">
              <a:defRPr sz="1000">
                <a:solidFill>
                  <a:schemeClr val="tx1">
                    <a:tint val="75000"/>
                  </a:schemeClr>
                </a:solidFill>
                <a:latin typeface="Century Gothic"/>
                <a:ea typeface="Century Gothic"/>
                <a:cs typeface="Century Gothic"/>
              </a:defRPr>
            </a:lvl1pPr>
          </a:lstStyle>
          <a:p>
            <a:pPr>
              <a:defRPr/>
            </a:pPr>
            <a:fld id="{1008BCC1-0D24-48F0-AC86-A5BAB882D029}" type="datetime1">
              <a:rPr lang="fr-FR"/>
              <a:t>28/11/2022</a:t>
            </a:fld>
            <a:endParaRPr lang="fr-FR"/>
          </a:p>
        </p:txBody>
      </p:sp>
      <p:sp>
        <p:nvSpPr>
          <p:cNvPr id="4" name="Espace réservé du numéro de diapositive 5"/>
          <p:cNvSpPr>
            <a:spLocks noGrp="1"/>
          </p:cNvSpPr>
          <p:nvPr>
            <p:ph type="sldNum" sz="quarter" idx="11"/>
          </p:nvPr>
        </p:nvSpPr>
        <p:spPr bwMode="auto"/>
        <p:txBody>
          <a:bodyPr/>
          <a:lstStyle>
            <a:lvl1pPr algn="r">
              <a:defRPr sz="1000">
                <a:solidFill>
                  <a:schemeClr val="tx1">
                    <a:tint val="75000"/>
                  </a:schemeClr>
                </a:solidFill>
                <a:latin typeface="Arial Narrow"/>
                <a:ea typeface="Arial Narrow"/>
                <a:cs typeface="Arial Narrow"/>
              </a:defRPr>
            </a:lvl1pPr>
          </a:lstStyle>
          <a:p>
            <a:pPr>
              <a:defRPr/>
            </a:pPr>
            <a:fld id="{15EA5F1B-6386-449D-8F3D-69815551E455}" type="slidenum">
              <a:rPr lang="fr-F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fr-F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fr-FR"/>
          </a:p>
        </p:txBody>
      </p:sp>
      <p:sp>
        <p:nvSpPr>
          <p:cNvPr id="4" name="Rectangle 11"/>
          <p:cNvSpPr>
            <a:spLocks noGrp="1" noChangeArrowheads="1"/>
          </p:cNvSpPr>
          <p:nvPr>
            <p:ph type="dt" sz="half" idx="10"/>
          </p:nvPr>
        </p:nvSpPr>
        <p:spPr bwMode="auto"/>
        <p:txBody>
          <a:bodyPr/>
          <a:lstStyle>
            <a:lvl1pPr>
              <a:defRPr/>
            </a:lvl1pPr>
          </a:lstStyle>
          <a:p>
            <a:pPr>
              <a:defRPr/>
            </a:pPr>
            <a:endParaRPr lang="en-US"/>
          </a:p>
        </p:txBody>
      </p:sp>
      <p:sp>
        <p:nvSpPr>
          <p:cNvPr id="5" name="Rectangle 12"/>
          <p:cNvSpPr>
            <a:spLocks noGrp="1" noChangeArrowheads="1"/>
          </p:cNvSpPr>
          <p:nvPr>
            <p:ph type="ftr" sz="quarter" idx="11"/>
          </p:nvPr>
        </p:nvSpPr>
        <p:spPr bwMode="auto">
          <a:xfrm>
            <a:off x="3124200" y="6245225"/>
            <a:ext cx="2895600" cy="476250"/>
          </a:xfrm>
          <a:prstGeom prst="rect">
            <a:avLst/>
          </a:prstGeom>
        </p:spPr>
        <p:txBody>
          <a:bodyPr/>
          <a:lstStyle>
            <a:lvl1pPr>
              <a:spcBef>
                <a:spcPts val="0"/>
              </a:spcBef>
              <a:spcAft>
                <a:spcPts val="0"/>
              </a:spcAft>
              <a:defRPr>
                <a:latin typeface="+mn-lt"/>
                <a:cs typeface="+mn-cs"/>
              </a:defRPr>
            </a:lvl1pPr>
          </a:lstStyle>
          <a:p>
            <a:pPr>
              <a:defRPr/>
            </a:pPr>
            <a:endParaRPr lang="en-US"/>
          </a:p>
        </p:txBody>
      </p:sp>
      <p:sp>
        <p:nvSpPr>
          <p:cNvPr id="6" name="Rectangle 13"/>
          <p:cNvSpPr>
            <a:spLocks noGrp="1" noChangeArrowheads="1"/>
          </p:cNvSpPr>
          <p:nvPr>
            <p:ph type="sldNum" sz="quarter" idx="12"/>
          </p:nvPr>
        </p:nvSpPr>
        <p:spPr bwMode="auto"/>
        <p:txBody>
          <a:bodyPr/>
          <a:lstStyle>
            <a:lvl1pPr>
              <a:defRPr/>
            </a:lvl1pPr>
          </a:lstStyle>
          <a:p>
            <a:pPr>
              <a:defRPr/>
            </a:pPr>
            <a:fld id="{B84D76CD-DBA9-4D32-8D41-A49C9BF109F2}"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3074" name="Espace réservé du texte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spcBef>
                <a:spcPts val="0"/>
              </a:spcBef>
              <a:spcAft>
                <a:spcPts val="0"/>
              </a:spcAft>
              <a:defRPr sz="1000">
                <a:solidFill>
                  <a:schemeClr val="tx1">
                    <a:tint val="75000"/>
                  </a:schemeClr>
                </a:solidFill>
                <a:latin typeface="Arial Narrow"/>
                <a:ea typeface="Arial Narrow"/>
                <a:cs typeface="Arial Narrow"/>
              </a:defRPr>
            </a:lvl1pPr>
          </a:lstStyle>
          <a:p>
            <a:pPr>
              <a:defRPr/>
            </a:pPr>
            <a:fld id="{A736FEC4-1738-4F60-8DCF-169C0E4A4E4B}" type="datetime1">
              <a:rPr lang="fr-FR"/>
              <a:t>28/11/2022</a:t>
            </a:fld>
            <a:endParaRPr lang="fr-FR"/>
          </a:p>
        </p:txBody>
      </p:sp>
      <p:sp>
        <p:nvSpPr>
          <p:cNvPr id="8"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spcBef>
                <a:spcPts val="0"/>
              </a:spcBef>
              <a:spcAft>
                <a:spcPts val="0"/>
              </a:spcAft>
              <a:defRPr sz="1000">
                <a:solidFill>
                  <a:schemeClr val="tx1">
                    <a:tint val="75000"/>
                  </a:schemeClr>
                </a:solidFill>
                <a:latin typeface="Arial Narrow"/>
                <a:ea typeface="Arial Narrow"/>
                <a:cs typeface="Arial Narrow"/>
              </a:defRPr>
            </a:lvl1pPr>
          </a:lstStyle>
          <a:p>
            <a:pPr>
              <a:defRPr/>
            </a:pPr>
            <a:fld id="{73FBDDF4-CA18-45E3-95D5-C35C2EED8261}" type="slidenum">
              <a:rPr lang="fr-FR"/>
              <a:t>‹#›</a:t>
            </a:fld>
            <a:endParaRPr lang="fr-FR"/>
          </a:p>
        </p:txBody>
      </p:sp>
      <p:sp>
        <p:nvSpPr>
          <p:cNvPr id="3077" name="Espace réservé du titre 6"/>
          <p:cNvSpPr>
            <a:spLocks noGrp="1"/>
          </p:cNvSpPr>
          <p:nvPr>
            <p:ph type="title"/>
          </p:nvPr>
        </p:nvSpPr>
        <p:spPr bwMode="auto">
          <a:xfrm>
            <a:off x="4471988" y="274638"/>
            <a:ext cx="4214812" cy="504825"/>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fr-FR"/>
              <a:t>Name of the presentation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r">
        <a:lnSpc>
          <a:spcPct val="90000"/>
        </a:lnSpc>
        <a:spcBef>
          <a:spcPts val="0"/>
        </a:spcBef>
        <a:spcAft>
          <a:spcPts val="0"/>
        </a:spcAft>
        <a:defRPr sz="2000">
          <a:solidFill>
            <a:schemeClr val="bg1"/>
          </a:solidFill>
          <a:latin typeface="Arial Narrow"/>
          <a:ea typeface="Arial Narrow"/>
          <a:cs typeface="Arial Narrow"/>
        </a:defRPr>
      </a:lvl1pPr>
      <a:lvl2pPr algn="r">
        <a:lnSpc>
          <a:spcPct val="90000"/>
        </a:lnSpc>
        <a:spcBef>
          <a:spcPts val="0"/>
        </a:spcBef>
        <a:spcAft>
          <a:spcPts val="0"/>
        </a:spcAft>
        <a:defRPr sz="2000">
          <a:solidFill>
            <a:schemeClr val="bg1"/>
          </a:solidFill>
          <a:latin typeface="Arial Narrow"/>
          <a:ea typeface="Arial Narrow"/>
          <a:cs typeface="Arial Narrow"/>
        </a:defRPr>
      </a:lvl2pPr>
      <a:lvl3pPr algn="r">
        <a:lnSpc>
          <a:spcPct val="90000"/>
        </a:lnSpc>
        <a:spcBef>
          <a:spcPts val="0"/>
        </a:spcBef>
        <a:spcAft>
          <a:spcPts val="0"/>
        </a:spcAft>
        <a:defRPr sz="2000">
          <a:solidFill>
            <a:schemeClr val="bg1"/>
          </a:solidFill>
          <a:latin typeface="Arial Narrow"/>
          <a:ea typeface="Arial Narrow"/>
          <a:cs typeface="Arial Narrow"/>
        </a:defRPr>
      </a:lvl3pPr>
      <a:lvl4pPr algn="r">
        <a:lnSpc>
          <a:spcPct val="90000"/>
        </a:lnSpc>
        <a:spcBef>
          <a:spcPts val="0"/>
        </a:spcBef>
        <a:spcAft>
          <a:spcPts val="0"/>
        </a:spcAft>
        <a:defRPr sz="2000">
          <a:solidFill>
            <a:schemeClr val="bg1"/>
          </a:solidFill>
          <a:latin typeface="Arial Narrow"/>
          <a:ea typeface="Arial Narrow"/>
          <a:cs typeface="Arial Narrow"/>
        </a:defRPr>
      </a:lvl4pPr>
      <a:lvl5pPr algn="r">
        <a:lnSpc>
          <a:spcPct val="90000"/>
        </a:lnSpc>
        <a:spcBef>
          <a:spcPts val="0"/>
        </a:spcBef>
        <a:spcAft>
          <a:spcPts val="0"/>
        </a:spcAft>
        <a:defRPr sz="2000">
          <a:solidFill>
            <a:schemeClr val="bg1"/>
          </a:solidFill>
          <a:latin typeface="Arial Narrow"/>
          <a:ea typeface="Arial Narrow"/>
          <a:cs typeface="Arial Narrow"/>
        </a:defRPr>
      </a:lvl5pPr>
      <a:lvl6pPr marL="457200" algn="r">
        <a:lnSpc>
          <a:spcPct val="90000"/>
        </a:lnSpc>
        <a:spcBef>
          <a:spcPts val="0"/>
        </a:spcBef>
        <a:spcAft>
          <a:spcPts val="0"/>
        </a:spcAft>
        <a:defRPr sz="2000">
          <a:solidFill>
            <a:schemeClr val="bg1"/>
          </a:solidFill>
          <a:latin typeface="Arial Narrow"/>
          <a:ea typeface="Arial Narrow"/>
          <a:cs typeface="Arial Narrow"/>
        </a:defRPr>
      </a:lvl6pPr>
      <a:lvl7pPr marL="914400" algn="r">
        <a:lnSpc>
          <a:spcPct val="90000"/>
        </a:lnSpc>
        <a:spcBef>
          <a:spcPts val="0"/>
        </a:spcBef>
        <a:spcAft>
          <a:spcPts val="0"/>
        </a:spcAft>
        <a:defRPr sz="2000">
          <a:solidFill>
            <a:schemeClr val="bg1"/>
          </a:solidFill>
          <a:latin typeface="Arial Narrow"/>
          <a:ea typeface="Arial Narrow"/>
          <a:cs typeface="Arial Narrow"/>
        </a:defRPr>
      </a:lvl7pPr>
      <a:lvl8pPr marL="1371600" algn="r">
        <a:lnSpc>
          <a:spcPct val="90000"/>
        </a:lnSpc>
        <a:spcBef>
          <a:spcPts val="0"/>
        </a:spcBef>
        <a:spcAft>
          <a:spcPts val="0"/>
        </a:spcAft>
        <a:defRPr sz="2000">
          <a:solidFill>
            <a:schemeClr val="bg1"/>
          </a:solidFill>
          <a:latin typeface="Arial Narrow"/>
          <a:ea typeface="Arial Narrow"/>
          <a:cs typeface="Arial Narrow"/>
        </a:defRPr>
      </a:lvl8pPr>
      <a:lvl9pPr marL="1828800" algn="r">
        <a:lnSpc>
          <a:spcPct val="90000"/>
        </a:lnSpc>
        <a:spcBef>
          <a:spcPts val="0"/>
        </a:spcBef>
        <a:spcAft>
          <a:spcPts val="0"/>
        </a:spcAft>
        <a:defRPr sz="2000">
          <a:solidFill>
            <a:schemeClr val="bg1"/>
          </a:solidFill>
          <a:latin typeface="Arial Narrow"/>
          <a:ea typeface="Arial Narrow"/>
          <a:cs typeface="Arial Narrow"/>
        </a:defRPr>
      </a:lvl9pPr>
    </p:titleStyle>
    <p:bodyStyle>
      <a:lvl1pPr marL="228600" indent="-228600" algn="l">
        <a:lnSpc>
          <a:spcPct val="90000"/>
        </a:lnSpc>
        <a:spcBef>
          <a:spcPts val="1000"/>
        </a:spcBef>
        <a:spcAft>
          <a:spcPts val="0"/>
        </a:spcAft>
        <a:buFont typeface="Arial"/>
        <a:buChar char="•"/>
        <a:defRPr sz="2800">
          <a:solidFill>
            <a:schemeClr val="tx1"/>
          </a:solidFill>
          <a:latin typeface="+mn-lt"/>
          <a:ea typeface="+mn-ea"/>
          <a:cs typeface="+mn-cs"/>
        </a:defRPr>
      </a:lvl1pPr>
      <a:lvl2pPr marL="685800" indent="-228600" algn="l">
        <a:lnSpc>
          <a:spcPct val="90000"/>
        </a:lnSpc>
        <a:spcBef>
          <a:spcPts val="500"/>
        </a:spcBef>
        <a:spcAft>
          <a:spcPts val="0"/>
        </a:spcAft>
        <a:buFont typeface="Arial"/>
        <a:buChar char="•"/>
        <a:defRPr sz="2400">
          <a:solidFill>
            <a:schemeClr val="tx1"/>
          </a:solidFill>
          <a:latin typeface="+mn-lt"/>
          <a:ea typeface="+mn-ea"/>
          <a:cs typeface="+mn-cs"/>
        </a:defRPr>
      </a:lvl2pPr>
      <a:lvl3pPr marL="1143000" indent="-228600" algn="l">
        <a:lnSpc>
          <a:spcPct val="90000"/>
        </a:lnSpc>
        <a:spcBef>
          <a:spcPts val="500"/>
        </a:spcBef>
        <a:spcAft>
          <a:spcPts val="0"/>
        </a:spcAft>
        <a:buFont typeface="Arial"/>
        <a:buChar char="•"/>
        <a:defRPr sz="2000">
          <a:solidFill>
            <a:schemeClr val="tx1"/>
          </a:solidFill>
          <a:latin typeface="+mn-lt"/>
          <a:ea typeface="+mn-ea"/>
          <a:cs typeface="+mn-cs"/>
        </a:defRPr>
      </a:lvl3pPr>
      <a:lvl4pPr marL="1600200" indent="-228600" algn="l">
        <a:lnSpc>
          <a:spcPct val="90000"/>
        </a:lnSpc>
        <a:spcBef>
          <a:spcPts val="500"/>
        </a:spcBef>
        <a:spcAft>
          <a:spcPts val="0"/>
        </a:spcAft>
        <a:buFont typeface="Arial"/>
        <a:buChar char="•"/>
        <a:defRPr>
          <a:solidFill>
            <a:schemeClr val="tx1"/>
          </a:solidFill>
          <a:latin typeface="+mn-lt"/>
          <a:ea typeface="+mn-ea"/>
          <a:cs typeface="+mn-cs"/>
        </a:defRPr>
      </a:lvl4pPr>
      <a:lvl5pPr marL="2057400" indent="-228600" algn="l">
        <a:lnSpc>
          <a:spcPct val="90000"/>
        </a:lnSpc>
        <a:spcBef>
          <a:spcPts val="500"/>
        </a:spcBef>
        <a:spcAft>
          <a:spcPts val="0"/>
        </a:spcAft>
        <a:buFont typeface="Arial"/>
        <a:buChar char="•"/>
        <a:defRPr>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313083" y="615086"/>
            <a:ext cx="8229600" cy="4830763"/>
          </a:xfrm>
        </p:spPr>
        <p:txBody>
          <a:bodyPr/>
          <a:lstStyle/>
          <a:p>
            <a:pPr>
              <a:defRPr/>
            </a:pPr>
            <a:endParaRPr lang="el-GR" dirty="0"/>
          </a:p>
          <a:p>
            <a:pPr>
              <a:defRPr/>
            </a:pPr>
            <a:endParaRPr lang="el-GR" dirty="0"/>
          </a:p>
          <a:p>
            <a:pPr>
              <a:defRPr/>
            </a:pPr>
            <a:endParaRPr lang="el-GR" dirty="0"/>
          </a:p>
          <a:p>
            <a:pPr>
              <a:defRPr/>
            </a:pPr>
            <a:endParaRPr lang="el-GR" dirty="0"/>
          </a:p>
          <a:p>
            <a:pPr marL="0" indent="0">
              <a:buNone/>
              <a:defRPr/>
            </a:pPr>
            <a:endParaRPr lang="el-GR" dirty="0"/>
          </a:p>
          <a:p>
            <a:pPr marL="0" indent="0">
              <a:buNone/>
              <a:defRPr/>
            </a:pPr>
            <a:r>
              <a:rPr lang="el-GR" dirty="0"/>
              <a:t>Ισότητα των φύλων &amp; Καταπολέμηση της έμφυλης βίας:μια οριζόντια πρόκληση για όλους - μετανάστες και ντόπιους!</a:t>
            </a:r>
          </a:p>
        </p:txBody>
      </p:sp>
      <p:pic>
        <p:nvPicPr>
          <p:cNvPr id="5" name="Google Shape;86;p1"/>
          <p:cNvPicPr/>
          <p:nvPr/>
        </p:nvPicPr>
        <p:blipFill>
          <a:blip r:embed="rId2">
            <a:alphaModFix/>
          </a:blip>
          <a:srcRect r="713" b="1167"/>
          <a:stretch/>
        </p:blipFill>
        <p:spPr bwMode="auto">
          <a:xfrm>
            <a:off x="7505527" y="96764"/>
            <a:ext cx="1325390" cy="1036644"/>
          </a:xfrm>
          <a:prstGeom prst="rect">
            <a:avLst/>
          </a:prstGeom>
          <a:noFill/>
          <a:ln>
            <a:noFill/>
          </a:ln>
        </p:spPr>
      </p:pic>
      <p:pic>
        <p:nvPicPr>
          <p:cNvPr id="6" name="Google Shape;89;p1" descr="Text&#10;&#10;Description automatically generated"/>
          <p:cNvPicPr/>
          <p:nvPr/>
        </p:nvPicPr>
        <p:blipFill>
          <a:blip r:embed="rId3">
            <a:alphaModFix/>
          </a:blip>
          <a:stretch/>
        </p:blipFill>
        <p:spPr bwMode="auto">
          <a:xfrm>
            <a:off x="313083" y="345393"/>
            <a:ext cx="2416167" cy="539387"/>
          </a:xfrm>
          <a:prstGeom prst="rect">
            <a:avLst/>
          </a:prstGeom>
          <a:noFill/>
          <a:ln>
            <a:noFill/>
          </a:ln>
        </p:spPr>
      </p:pic>
      <p:sp>
        <p:nvSpPr>
          <p:cNvPr id="7" name="Google Shape;90;p1"/>
          <p:cNvSpPr txBox="1"/>
          <p:nvPr/>
        </p:nvSpPr>
        <p:spPr bwMode="auto">
          <a:xfrm>
            <a:off x="1206889" y="5772454"/>
            <a:ext cx="3815327" cy="1015622"/>
          </a:xfrm>
          <a:prstGeom prst="rect">
            <a:avLst/>
          </a:prstGeom>
          <a:noFill/>
          <a:ln>
            <a:noFill/>
          </a:ln>
        </p:spPr>
        <p:txBody>
          <a:bodyPr spcFirstLastPara="1" wrap="square" lIns="91425" tIns="45700" rIns="91425" bIns="45700" anchor="t" anchorCtr="0">
            <a:spAutoFit/>
          </a:bodyPr>
          <a:lstStyle/>
          <a:p>
            <a:pPr marL="0" marR="0" lvl="0" indent="0" algn="just">
              <a:spcBef>
                <a:spcPts val="0"/>
              </a:spcBef>
              <a:spcAft>
                <a:spcPts val="0"/>
              </a:spcAft>
              <a:buNone/>
              <a:defRPr/>
            </a:pPr>
            <a:r>
              <a:rPr lang="el-GR" sz="1000" b="0" i="1" u="none" strike="noStrike" cap="none" dirty="0">
                <a:solidFill>
                  <a:schemeClr val="dk1"/>
                </a:solidFill>
                <a:latin typeface="Calibri"/>
                <a:ea typeface="Calibri"/>
                <a:cs typeface="Calibri"/>
              </a:rPr>
              <a:t>Το έργο συγχρηματοδοτείται από το Ταμείο Ασύλου, Μετανάστευσης και Ένταξης της Ευρωπαϊκής Ένωσης. Το περιεχόμενο αυτής της παρουσίασης αντιπροσωπεύει μόνο τις απόψεις της σύμπραξης του έργου EMVI, η οποία φέρει αποκλειστική ευθύνη. Η Ευρωπαϊκή Επιτροπή δεν φέρει καμία ευθύνη για οποιαδήποτε χρήση των πληροφοριών  που περιέχονται σε αυτό. </a:t>
            </a:r>
          </a:p>
        </p:txBody>
      </p:sp>
      <p:pic>
        <p:nvPicPr>
          <p:cNvPr id="8" name="Picture 7" descr="A close-up of a sign&#10;&#10;Description automatically generated with low confidence"/>
          <p:cNvPicPr>
            <a:picLocks noChangeAspect="1"/>
          </p:cNvPicPr>
          <p:nvPr/>
        </p:nvPicPr>
        <p:blipFill>
          <a:blip r:embed="rId4"/>
          <a:stretch/>
        </p:blipFill>
        <p:spPr bwMode="auto">
          <a:xfrm>
            <a:off x="313083" y="5763233"/>
            <a:ext cx="893806" cy="8938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5650" y="188640"/>
            <a:ext cx="7632700" cy="504303"/>
          </a:xfrm>
        </p:spPr>
        <p:txBody>
          <a:bodyPr/>
          <a:lstStyle/>
          <a:p>
            <a:pPr algn="ctr">
              <a:defRPr/>
            </a:pPr>
            <a:r>
              <a:rPr lang="el-GR" b="1" dirty="0">
                <a:solidFill>
                  <a:srgbClr val="004489"/>
                </a:solidFill>
              </a:rPr>
              <a:t>Καταπολέμηση των έμφυλων στερεοτύπων και του σεξισμού</a:t>
            </a:r>
            <a:endParaRPr lang="en-GB" b="1" u="sng" dirty="0"/>
          </a:p>
        </p:txBody>
      </p:sp>
      <p:sp>
        <p:nvSpPr>
          <p:cNvPr id="3" name="Content Placeholder 2"/>
          <p:cNvSpPr>
            <a:spLocks noGrp="1"/>
          </p:cNvSpPr>
          <p:nvPr>
            <p:ph idx="1"/>
          </p:nvPr>
        </p:nvSpPr>
        <p:spPr bwMode="auto">
          <a:xfrm>
            <a:off x="336884" y="712909"/>
            <a:ext cx="8051466" cy="5472112"/>
          </a:xfrm>
        </p:spPr>
        <p:txBody>
          <a:bodyPr/>
          <a:lstStyle/>
          <a:p>
            <a:pPr algn="just">
              <a:buFont typeface="Wingdings"/>
              <a:buChar char="ü"/>
              <a:defRPr/>
            </a:pPr>
            <a:r>
              <a:rPr lang="el-GR" sz="2000" dirty="0">
                <a:ea typeface="ＭＳ Ｐゴシック"/>
                <a:cs typeface="ＭＳ Ｐゴシック"/>
              </a:rPr>
              <a:t>Τα έμφυλα στερεότυπα είναι παρόντα σε </a:t>
            </a:r>
            <a:r>
              <a:rPr lang="el-GR" sz="2000" dirty="0">
                <a:solidFill>
                  <a:schemeClr val="accent1">
                    <a:lumMod val="75000"/>
                  </a:schemeClr>
                </a:solidFill>
                <a:ea typeface="ＭＳ Ｐゴシック"/>
                <a:cs typeface="ＭＳ Ｐゴシック"/>
              </a:rPr>
              <a:t>όλους τους τομείς της ζωής</a:t>
            </a:r>
            <a:r>
              <a:rPr lang="el-GR" sz="2000" dirty="0">
                <a:ea typeface="ＭＳ Ｐゴシック"/>
                <a:cs typeface="ＭＳ Ｐゴシック"/>
              </a:rPr>
              <a:t>. </a:t>
            </a:r>
            <a:r>
              <a:rPr lang="el-GR" sz="2000" dirty="0">
                <a:solidFill>
                  <a:schemeClr val="accent1">
                    <a:lumMod val="75000"/>
                  </a:schemeClr>
                </a:solidFill>
                <a:ea typeface="ＭＳ Ｐゴシック"/>
                <a:cs typeface="ＭＳ Ｐゴシック"/>
              </a:rPr>
              <a:t>Τροχοπέδη</a:t>
            </a:r>
            <a:r>
              <a:rPr lang="el-GR" sz="2000" dirty="0">
                <a:ea typeface="ＭＳ Ｐゴシック"/>
                <a:cs typeface="ＭＳ Ｐゴシック"/>
              </a:rPr>
              <a:t> στην ισότητα των φύλων, τροφοφοτώντας </a:t>
            </a:r>
            <a:r>
              <a:rPr lang="el-GR" sz="2000" dirty="0">
                <a:solidFill>
                  <a:schemeClr val="accent1">
                    <a:lumMod val="75000"/>
                  </a:schemeClr>
                </a:solidFill>
                <a:ea typeface="ＭＳ Ｐゴシック"/>
                <a:cs typeface="ＭＳ Ｐゴシック"/>
              </a:rPr>
              <a:t>διακρίσεις λόγω φύλου</a:t>
            </a:r>
          </a:p>
          <a:p>
            <a:pPr algn="just">
              <a:buFont typeface="Wingdings"/>
              <a:buChar char="ü"/>
              <a:defRPr/>
            </a:pPr>
            <a:r>
              <a:rPr lang="el-GR" sz="2000" b="1" dirty="0">
                <a:solidFill>
                  <a:srgbClr val="004489"/>
                </a:solidFill>
                <a:ea typeface="ＭＳ Ｐゴシック"/>
                <a:cs typeface="ＭＳ Ｐゴシック"/>
              </a:rPr>
              <a:t>Στερεότυπα φύλου στην εκπαίδευση</a:t>
            </a:r>
            <a:r>
              <a:rPr lang="el-GR" sz="2000" dirty="0">
                <a:ea typeface="ＭＳ Ｐゴシック"/>
                <a:cs typeface="ＭＳ Ｐゴシック"/>
              </a:rPr>
              <a:t>: περιεχόμενο διδακτικού υλικού, προγράμματα σπουδών, μέθοδοι διδασκαλίας, συμβουλές σταδιοδρομίας και σπουδών κλπ.</a:t>
            </a:r>
          </a:p>
          <a:p>
            <a:pPr algn="just">
              <a:buFont typeface="Wingdings"/>
              <a:buChar char="ü"/>
              <a:defRPr/>
            </a:pPr>
            <a:r>
              <a:rPr lang="el-GR" sz="2000" b="1" dirty="0">
                <a:solidFill>
                  <a:srgbClr val="336699"/>
                </a:solidFill>
              </a:rPr>
              <a:t>ΜΜΕ: </a:t>
            </a:r>
            <a:r>
              <a:rPr lang="el-GR" sz="2000" dirty="0"/>
              <a:t>οι γυναίκες αποτελούν το </a:t>
            </a:r>
            <a:r>
              <a:rPr lang="el-GR" sz="2000" dirty="0">
                <a:solidFill>
                  <a:schemeClr val="accent1">
                    <a:lumMod val="75000"/>
                  </a:schemeClr>
                </a:solidFill>
              </a:rPr>
              <a:t>24% </a:t>
            </a:r>
            <a:r>
              <a:rPr lang="el-GR" sz="2000" dirty="0"/>
              <a:t>των προσώπων που ακούγονται, διαβάζονται ή εμφανίζονται στις ειδήσεις - ακόμη λιγότερο ως εμπειρογνώμονες: </a:t>
            </a:r>
            <a:r>
              <a:rPr lang="el-GR" sz="2000" dirty="0">
                <a:solidFill>
                  <a:schemeClr val="accent1">
                    <a:lumMod val="75000"/>
                  </a:schemeClr>
                </a:solidFill>
              </a:rPr>
              <a:t>17%</a:t>
            </a:r>
          </a:p>
          <a:p>
            <a:pPr algn="just">
              <a:buFont typeface="Wingdings"/>
              <a:buChar char="ü"/>
              <a:defRPr/>
            </a:pPr>
            <a:r>
              <a:rPr lang="el-GR" sz="2000" dirty="0"/>
              <a:t>Εξετάζοντας </a:t>
            </a:r>
            <a:r>
              <a:rPr lang="el-GR" sz="2000" dirty="0">
                <a:solidFill>
                  <a:schemeClr val="accent1">
                    <a:lumMod val="75000"/>
                  </a:schemeClr>
                </a:solidFill>
              </a:rPr>
              <a:t>τα ρυθμιστικά πλαίσια για το περιεχόμενο των μέσων ενημέρωσης</a:t>
            </a:r>
            <a:r>
              <a:rPr lang="el-GR" sz="2000" dirty="0"/>
              <a:t> σε σχέση με την ανθρώπινη αξιοπρέπεια, την ισότητα των φύλων, τη βία κατά των γυναικών</a:t>
            </a:r>
            <a:r>
              <a:rPr lang="en-US" sz="2000" dirty="0"/>
              <a:t>, </a:t>
            </a:r>
            <a:r>
              <a:rPr lang="el-GR" sz="2000" dirty="0"/>
              <a:t>ενθάρρυνση </a:t>
            </a:r>
            <a:r>
              <a:rPr lang="el-GR" sz="2000" dirty="0">
                <a:solidFill>
                  <a:schemeClr val="accent1">
                    <a:lumMod val="75000"/>
                  </a:schemeClr>
                </a:solidFill>
              </a:rPr>
              <a:t>της αυτορρύθμισης των μέσων ενημέρωσης </a:t>
            </a:r>
            <a:r>
              <a:rPr lang="el-GR" sz="2000" dirty="0"/>
              <a:t>(Σύμβαση της Κωνσταντινούπολης)</a:t>
            </a:r>
          </a:p>
          <a:p>
            <a:pPr algn="just">
              <a:buFont typeface="Wingdings"/>
              <a:buChar char="ü"/>
              <a:defRPr/>
            </a:pPr>
            <a:r>
              <a:rPr lang="el-GR" sz="2000" dirty="0"/>
              <a:t>Τα μέσα ενημέρωσης ως επάγγελμα: περισσότερες γυναίκες αλλά </a:t>
            </a:r>
            <a:r>
              <a:rPr lang="el-GR" sz="2000" dirty="0">
                <a:solidFill>
                  <a:schemeClr val="accent1">
                    <a:lumMod val="75000"/>
                  </a:schemeClr>
                </a:solidFill>
              </a:rPr>
              <a:t>υποεκπροσωπούνται στη λήψη αποφάσεων και στην ιδιοκτησία</a:t>
            </a:r>
          </a:p>
          <a:p>
            <a:pPr algn="just">
              <a:buFont typeface="Wingdings"/>
              <a:buChar char="ü"/>
              <a:defRPr/>
            </a:pPr>
            <a:endParaRPr lang="el-GR" sz="2000" dirty="0"/>
          </a:p>
          <a:p>
            <a:pPr algn="just">
              <a:buFont typeface="Wingdings"/>
              <a:buChar char="ü"/>
              <a:defRPr/>
            </a:pPr>
            <a:endParaRPr lang="el-GR" sz="2000" dirty="0"/>
          </a:p>
          <a:p>
            <a:pPr algn="just">
              <a:buFont typeface="Wingdings"/>
              <a:buChar char="ü"/>
              <a:defRPr/>
            </a:pPr>
            <a:endParaRPr lang="en-GB" sz="2000" dirty="0"/>
          </a:p>
          <a:p>
            <a:pPr algn="just">
              <a:buFont typeface="Wingdings"/>
              <a:buChar char="ü"/>
              <a:defRPr/>
            </a:pPr>
            <a:endParaRPr lang="en-US" sz="2400" b="1" dirty="0">
              <a:solidFill>
                <a:srgbClr val="004489"/>
              </a:solidFill>
              <a:ea typeface="ＭＳ Ｐゴシック"/>
              <a:cs typeface="ＭＳ Ｐゴシック"/>
            </a:endParaRPr>
          </a:p>
          <a:p>
            <a:pPr marL="0" indent="0" algn="just">
              <a:buNone/>
              <a:defRPr/>
            </a:pPr>
            <a:endParaRPr lang="en-GB" sz="2400"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95551" y="334963"/>
            <a:ext cx="8748446" cy="576262"/>
          </a:xfrm>
        </p:spPr>
        <p:txBody>
          <a:bodyPr/>
          <a:lstStyle/>
          <a:p>
            <a:pPr algn="ctr">
              <a:defRPr/>
            </a:pPr>
            <a:r>
              <a:rPr lang="el-GR" sz="2400" b="1" dirty="0">
                <a:solidFill>
                  <a:srgbClr val="004489"/>
                </a:solidFill>
              </a:rPr>
              <a:t>Εξασφάλιση της ισότιμης πρόσβασης των γυναικών στη δικαιοσύνη</a:t>
            </a:r>
            <a:endParaRPr lang="en-US" sz="2400" b="1" dirty="0">
              <a:solidFill>
                <a:srgbClr val="004489"/>
              </a:solidFill>
            </a:endParaRPr>
          </a:p>
        </p:txBody>
      </p:sp>
      <p:sp>
        <p:nvSpPr>
          <p:cNvPr id="3" name="Content Placeholder 2"/>
          <p:cNvSpPr>
            <a:spLocks noGrp="1"/>
          </p:cNvSpPr>
          <p:nvPr>
            <p:ph idx="1"/>
          </p:nvPr>
        </p:nvSpPr>
        <p:spPr bwMode="auto">
          <a:xfrm>
            <a:off x="862807" y="911225"/>
            <a:ext cx="7561262" cy="5184775"/>
          </a:xfrm>
        </p:spPr>
        <p:txBody>
          <a:bodyPr/>
          <a:lstStyle/>
          <a:p>
            <a:pPr marL="0" indent="0" algn="just">
              <a:buFontTx/>
              <a:buNone/>
              <a:defRPr/>
            </a:pPr>
            <a:r>
              <a:rPr lang="el-GR" sz="2400" b="1" dirty="0">
                <a:solidFill>
                  <a:srgbClr val="004489"/>
                </a:solidFill>
                <a:ea typeface="Tahoma"/>
                <a:cs typeface="Tahoma"/>
              </a:rPr>
              <a:t>Εμπόδια </a:t>
            </a:r>
            <a:r>
              <a:rPr lang="el-GR" sz="2400" dirty="0">
                <a:ea typeface="Tahoma"/>
                <a:cs typeface="Tahoma"/>
              </a:rPr>
              <a:t>στην πρόσβαση των γυναικών στη δικαιοσύνη : </a:t>
            </a:r>
          </a:p>
          <a:p>
            <a:pPr algn="just">
              <a:buFont typeface="Wingdings" panose="05000000000000000000" pitchFamily="2" charset="2"/>
              <a:buChar char="ü"/>
              <a:defRPr/>
            </a:pPr>
            <a:r>
              <a:rPr lang="el-GR" sz="2400" dirty="0">
                <a:ea typeface="Tahoma"/>
                <a:cs typeface="Tahoma"/>
              </a:rPr>
              <a:t>Περιορισμένη χρήση </a:t>
            </a:r>
            <a:r>
              <a:rPr lang="el-GR" sz="2400" dirty="0">
                <a:solidFill>
                  <a:schemeClr val="accent1">
                    <a:lumMod val="75000"/>
                  </a:schemeClr>
                </a:solidFill>
                <a:ea typeface="Tahoma"/>
                <a:cs typeface="Tahoma"/>
              </a:rPr>
              <a:t>των διεθνών προτύπων στις δικαστικές αποφάσεις </a:t>
            </a:r>
          </a:p>
          <a:p>
            <a:pPr algn="just">
              <a:buFont typeface="Wingdings" panose="05000000000000000000" pitchFamily="2" charset="2"/>
              <a:buChar char="ü"/>
              <a:defRPr/>
            </a:pPr>
            <a:r>
              <a:rPr lang="el-GR" sz="2400" dirty="0">
                <a:ea typeface="Tahoma"/>
                <a:cs typeface="Tahoma"/>
              </a:rPr>
              <a:t>Χαμηλή ευαισθητοποίηση και περιορισμένα ένδικα μέσα για τις </a:t>
            </a:r>
            <a:r>
              <a:rPr lang="el-GR" sz="2400" dirty="0">
                <a:solidFill>
                  <a:schemeClr val="accent1">
                    <a:lumMod val="75000"/>
                  </a:schemeClr>
                </a:solidFill>
                <a:ea typeface="Tahoma"/>
                <a:cs typeface="Tahoma"/>
              </a:rPr>
              <a:t>έμμεσες διακρίσεις </a:t>
            </a:r>
            <a:r>
              <a:rPr lang="el-GR" sz="2400" dirty="0">
                <a:ea typeface="Tahoma"/>
                <a:cs typeface="Tahoma"/>
              </a:rPr>
              <a:t>των γυναικών</a:t>
            </a:r>
          </a:p>
          <a:p>
            <a:pPr algn="just">
              <a:buFont typeface="Wingdings" panose="05000000000000000000" pitchFamily="2" charset="2"/>
              <a:buChar char="ü"/>
              <a:defRPr/>
            </a:pPr>
            <a:r>
              <a:rPr lang="el-GR" sz="2400" dirty="0">
                <a:ea typeface="Tahoma"/>
                <a:cs typeface="Tahoma"/>
              </a:rPr>
              <a:t> </a:t>
            </a:r>
            <a:r>
              <a:rPr lang="el-GR" sz="2400" b="1" dirty="0">
                <a:solidFill>
                  <a:srgbClr val="004489"/>
                </a:solidFill>
                <a:ea typeface="Tahoma"/>
                <a:cs typeface="Tahoma"/>
              </a:rPr>
              <a:t>Βία κατά των γυναικών: </a:t>
            </a:r>
            <a:r>
              <a:rPr lang="el-GR" sz="2400" dirty="0">
                <a:ea typeface="Tahoma"/>
                <a:cs typeface="Tahoma"/>
              </a:rPr>
              <a:t>δεν ποινικοποιούνται όλες οι μορφές της- σοβαρή ελλιπής καταγραφή των εγκλημάτων βίας κατά των γυναικών</a:t>
            </a:r>
            <a:endParaRPr sz="2400" dirty="0"/>
          </a:p>
          <a:p>
            <a:pPr algn="just">
              <a:spcBef>
                <a:spcPts val="0"/>
              </a:spcBef>
              <a:buFont typeface="Wingdings" panose="05000000000000000000" pitchFamily="2" charset="2"/>
              <a:buChar char="ü"/>
              <a:defRPr/>
            </a:pPr>
            <a:r>
              <a:rPr lang="el-GR" sz="2400" dirty="0">
                <a:solidFill>
                  <a:schemeClr val="accent1">
                    <a:lumMod val="75000"/>
                  </a:schemeClr>
                </a:solidFill>
                <a:ea typeface="Tahoma"/>
                <a:cs typeface="Tahoma"/>
              </a:rPr>
              <a:t>Ελλιπής ή καθόλου κρατική χρηματοδότηση </a:t>
            </a:r>
            <a:r>
              <a:rPr lang="el-GR" sz="2400" dirty="0">
                <a:ea typeface="Tahoma"/>
                <a:cs typeface="Tahoma"/>
              </a:rPr>
              <a:t>για υπηρεσίες υποστήριξης σε ορισμένες χώρες</a:t>
            </a:r>
          </a:p>
          <a:p>
            <a:pPr algn="just">
              <a:spcBef>
                <a:spcPts val="0"/>
              </a:spcBef>
              <a:buFont typeface="Wingdings" panose="05000000000000000000" pitchFamily="2" charset="2"/>
              <a:buChar char="ü"/>
              <a:defRPr/>
            </a:pPr>
            <a:r>
              <a:rPr lang="el-GR" sz="2400" dirty="0">
                <a:ea typeface="Tahoma"/>
                <a:cs typeface="Tahoma"/>
              </a:rPr>
              <a:t> Ευρώπη: ίσος αριθμός γυναικών και ανδρών δικαστών αλλά εμφανής η ύπαρξη «γυάλινης οροφής» στο δικαστικό σώμα</a:t>
            </a:r>
          </a:p>
          <a:p>
            <a:pPr algn="just">
              <a:spcBef>
                <a:spcPts val="0"/>
              </a:spcBef>
              <a:buFont typeface="Wingdings"/>
              <a:buChar char="ü"/>
              <a:defRPr/>
            </a:pPr>
            <a:endParaRPr lang="en-US" sz="2400" dirty="0">
              <a:ea typeface="Tahoma"/>
              <a:cs typeface="Tahoma"/>
            </a:endParaRPr>
          </a:p>
          <a:p>
            <a:pPr algn="just">
              <a:spcBef>
                <a:spcPts val="0"/>
              </a:spcBef>
              <a:buFont typeface="Wingdings"/>
              <a:buChar char="ü"/>
              <a:defRPr/>
            </a:pPr>
            <a:endParaRPr lang="en-US" sz="2400" b="1" dirty="0">
              <a:solidFill>
                <a:srgbClr val="004489"/>
              </a:solidFill>
              <a:latin typeface="Tahoma"/>
              <a:ea typeface="Tahoma"/>
              <a:cs typeface="Tahoma"/>
            </a:endParaRPr>
          </a:p>
          <a:p>
            <a:pPr algn="just">
              <a:spcBef>
                <a:spcPts val="0"/>
              </a:spcBef>
              <a:buFont typeface="Wingdings"/>
              <a:buChar char="§"/>
              <a:defRPr/>
            </a:pPr>
            <a:endParaRPr lang="en-GB" sz="2400" dirty="0">
              <a:latin typeface="Tahoma"/>
              <a:ea typeface="Tahoma"/>
              <a:cs typeface="Tahoma"/>
            </a:endParaRPr>
          </a:p>
          <a:p>
            <a:pPr marL="0" indent="0" algn="just">
              <a:buFontTx/>
              <a:buNone/>
              <a:defRPr/>
            </a:pPr>
            <a:endParaRPr lang="en-GB" sz="2400"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67544" y="313532"/>
            <a:ext cx="8280920" cy="576262"/>
          </a:xfrm>
        </p:spPr>
        <p:txBody>
          <a:bodyPr/>
          <a:lstStyle/>
          <a:p>
            <a:pPr algn="ctr">
              <a:defRPr/>
            </a:pPr>
            <a:r>
              <a:rPr lang="el-GR" b="1" dirty="0">
                <a:solidFill>
                  <a:srgbClr val="004489"/>
                </a:solidFill>
              </a:rPr>
              <a:t>Εξασφάλιση της ισότιμης πρόσβασης των γυναικών στη δικαιοσύνη</a:t>
            </a:r>
            <a:endParaRPr lang="en-US" sz="1800" b="1" dirty="0">
              <a:solidFill>
                <a:srgbClr val="004489"/>
              </a:solidFill>
            </a:endParaRPr>
          </a:p>
        </p:txBody>
      </p:sp>
      <p:sp>
        <p:nvSpPr>
          <p:cNvPr id="3" name="Content Placeholder 2"/>
          <p:cNvSpPr>
            <a:spLocks noGrp="1"/>
          </p:cNvSpPr>
          <p:nvPr>
            <p:ph idx="1"/>
          </p:nvPr>
        </p:nvSpPr>
        <p:spPr bwMode="auto">
          <a:xfrm>
            <a:off x="719931" y="889794"/>
            <a:ext cx="7704137" cy="5184775"/>
          </a:xfrm>
        </p:spPr>
        <p:txBody>
          <a:bodyPr/>
          <a:lstStyle/>
          <a:p>
            <a:pPr marL="0" indent="0" algn="just">
              <a:buFontTx/>
              <a:buNone/>
              <a:defRPr/>
            </a:pPr>
            <a:r>
              <a:rPr lang="el-GR" dirty="0"/>
              <a:t>Σημαντικό εμπόδιο: </a:t>
            </a:r>
            <a:r>
              <a:rPr lang="el-GR" dirty="0">
                <a:solidFill>
                  <a:schemeClr val="accent1">
                    <a:lumMod val="75000"/>
                  </a:schemeClr>
                </a:solidFill>
              </a:rPr>
              <a:t>Δικαστικά στερεότυπα:</a:t>
            </a:r>
          </a:p>
          <a:p>
            <a:pPr marL="0" indent="0" algn="just">
              <a:buFontTx/>
              <a:buNone/>
              <a:defRPr/>
            </a:pPr>
            <a:r>
              <a:rPr lang="el-GR" i="1" dirty="0"/>
              <a:t>"Η πρακτική της εφαρμογής μιας στερεοτυπικής πεποίθησης σε ένα μεμονωμένο μέλος της εξεταζόμενης ομάδας"</a:t>
            </a:r>
            <a:endParaRPr lang="en-US" sz="800" dirty="0">
              <a:cs typeface="Calibri"/>
            </a:endParaRPr>
          </a:p>
          <a:p>
            <a:pPr marL="0" indent="0" algn="just">
              <a:buFontTx/>
              <a:buNone/>
              <a:defRPr/>
            </a:pPr>
            <a:r>
              <a:rPr lang="el-GR" sz="2600" dirty="0">
                <a:cs typeface="Calibri"/>
              </a:rPr>
              <a:t>Στερεότυπο: Γενικευμένη πεποίθηση ή προκατάληψη σχετικά με το </a:t>
            </a:r>
            <a:r>
              <a:rPr lang="el-GR" sz="2600" dirty="0">
                <a:solidFill>
                  <a:schemeClr val="accent1">
                    <a:lumMod val="75000"/>
                  </a:schemeClr>
                </a:solidFill>
                <a:cs typeface="Calibri"/>
              </a:rPr>
              <a:t>κοινωνικο και βιολογικο φυλο</a:t>
            </a:r>
            <a:endParaRPr lang="en-US" sz="1400" dirty="0">
              <a:solidFill>
                <a:schemeClr val="accent1">
                  <a:lumMod val="75000"/>
                </a:schemeClr>
              </a:solidFill>
              <a:cs typeface="Calibri"/>
            </a:endParaRPr>
          </a:p>
          <a:p>
            <a:pPr marL="0" indent="0" algn="just">
              <a:buFontTx/>
              <a:buNone/>
              <a:defRPr/>
            </a:pPr>
            <a:r>
              <a:rPr lang="el-GR" sz="2600" dirty="0">
                <a:cs typeface="Calibri"/>
              </a:rPr>
              <a:t>Υποθέσεις σχετικά με τις ιδιότητες, τα χαρακτηριστικά και τους ρόλους των γυναικών και των ανδρών ως </a:t>
            </a:r>
            <a:r>
              <a:rPr lang="el-GR" sz="2600" dirty="0">
                <a:solidFill>
                  <a:schemeClr val="accent1">
                    <a:lumMod val="75000"/>
                  </a:schemeClr>
                </a:solidFill>
                <a:cs typeface="Calibri"/>
              </a:rPr>
              <a:t>σύνολο</a:t>
            </a:r>
          </a:p>
          <a:p>
            <a:pPr marL="0" indent="0" algn="just">
              <a:buFontTx/>
              <a:buNone/>
              <a:defRPr/>
            </a:pPr>
            <a:endParaRPr lang="en-US" sz="1400" dirty="0">
              <a:solidFill>
                <a:schemeClr val="accent1">
                  <a:lumMod val="75000"/>
                </a:schemeClr>
              </a:solidFill>
              <a:cs typeface="Calibri"/>
            </a:endParaRPr>
          </a:p>
          <a:p>
            <a:pPr marL="0" indent="0" algn="just">
              <a:buFontTx/>
              <a:buNone/>
              <a:defRPr/>
            </a:pPr>
            <a:r>
              <a:rPr lang="el-GR" sz="2600" dirty="0">
                <a:cs typeface="Calibri"/>
              </a:rPr>
              <a:t>Συμπεράσματα για </a:t>
            </a:r>
            <a:r>
              <a:rPr lang="el-GR" sz="2600" dirty="0">
                <a:solidFill>
                  <a:schemeClr val="accent1">
                    <a:lumMod val="75000"/>
                  </a:schemeClr>
                </a:solidFill>
                <a:cs typeface="Calibri"/>
              </a:rPr>
              <a:t>μεμονωμένες γυναίκες και άνδρες</a:t>
            </a:r>
          </a:p>
          <a:p>
            <a:pPr marL="0" indent="0" algn="just">
              <a:buFontTx/>
              <a:buNone/>
              <a:defRPr/>
            </a:pPr>
            <a:endParaRPr lang="en-GB" dirty="0"/>
          </a:p>
        </p:txBody>
      </p:sp>
      <p:sp>
        <p:nvSpPr>
          <p:cNvPr id="4" name="Down Arrow 3"/>
          <p:cNvSpPr/>
          <p:nvPr/>
        </p:nvSpPr>
        <p:spPr bwMode="auto">
          <a:xfrm>
            <a:off x="4506912" y="4642644"/>
            <a:ext cx="250825" cy="296862"/>
          </a:xfrm>
          <a:prstGeom prst="downArrow">
            <a:avLst>
              <a:gd name="adj1" fmla="val 50000"/>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Down Arrow 5"/>
          <p:cNvSpPr/>
          <p:nvPr/>
        </p:nvSpPr>
        <p:spPr bwMode="auto">
          <a:xfrm>
            <a:off x="4562427" y="5680345"/>
            <a:ext cx="250825" cy="295274"/>
          </a:xfrm>
          <a:prstGeom prst="downArrow">
            <a:avLst>
              <a:gd name="adj1" fmla="val 50000"/>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5"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332557"/>
            <a:ext cx="7632700" cy="576262"/>
          </a:xfrm>
        </p:spPr>
        <p:txBody>
          <a:bodyPr/>
          <a:lstStyle/>
          <a:p>
            <a:pPr algn="ctr">
              <a:defRPr/>
            </a:pPr>
            <a:r>
              <a:rPr lang="el-GR" b="1" dirty="0">
                <a:solidFill>
                  <a:srgbClr val="004489"/>
                </a:solidFill>
              </a:rPr>
              <a:t>Εξασφάλιση της ισότιμης πρόσβασης των γυναικών στη δικαιοσύνη</a:t>
            </a:r>
            <a:endParaRPr lang="en-US" sz="1800" b="1" dirty="0">
              <a:solidFill>
                <a:srgbClr val="004489"/>
              </a:solidFill>
            </a:endParaRPr>
          </a:p>
        </p:txBody>
      </p:sp>
      <p:grpSp>
        <p:nvGrpSpPr>
          <p:cNvPr id="9" name="Content Placeholder 8"/>
          <p:cNvGrpSpPr>
            <a:grpSpLocks noGrp="1"/>
          </p:cNvGrpSpPr>
          <p:nvPr/>
        </p:nvGrpSpPr>
        <p:grpSpPr bwMode="auto">
          <a:xfrm>
            <a:off x="1691680" y="2124862"/>
            <a:ext cx="7561262" cy="4429149"/>
            <a:chOff x="909375" y="908819"/>
            <a:chExt cx="7561262" cy="4429149"/>
          </a:xfrm>
        </p:grpSpPr>
        <p:sp>
          <p:nvSpPr>
            <p:cNvPr id="5" name="Rectangle 4"/>
            <p:cNvSpPr/>
            <p:nvPr/>
          </p:nvSpPr>
          <p:spPr bwMode="auto">
            <a:xfrm>
              <a:off x="0" y="2748371"/>
              <a:ext cx="7561262" cy="1679596"/>
            </a:xfrm>
            <a:prstGeom prst="rect">
              <a:avLst/>
            </a:prstGeom>
            <a:solidFill>
              <a:schemeClr val="accent6">
                <a:lumMod val="60000"/>
                <a:lumOff val="40000"/>
              </a:schemeClr>
            </a:solidFill>
            <a:ln w="12700" cap="flat" cmpd="sng" algn="ctr">
              <a:solidFill>
                <a:schemeClr val="accent6">
                  <a:lumMod val="60000"/>
                  <a:lumOff val="40000"/>
                </a:schemeClr>
              </a:solidFill>
              <a:prstDash val="solid"/>
              <a:miter lim="800000"/>
            </a:ln>
            <a:effectLst/>
          </p:spPr>
          <p:style>
            <a:lnRef idx="2">
              <a:srgbClr val="000000"/>
            </a:lnRef>
            <a:fillRef idx="1">
              <a:srgbClr val="000000"/>
            </a:fillRef>
            <a:effectRef idx="0">
              <a:srgbClr val="000000"/>
            </a:effectRef>
            <a:fontRef idx="minor">
              <a:schemeClr val="lt1"/>
            </a:fontRef>
          </p:style>
          <p:txBody>
            <a:bodyPr spcFirstLastPara="0" vert="horz" wrap="square" lIns="135128" tIns="135128" rIns="135128" bIns="135128" numCol="1" spcCol="1270" anchor="ctr" anchorCtr="0">
              <a:noAutofit/>
            </a:bodyPr>
            <a:lstStyle/>
            <a:p>
              <a:pPr marL="0" lvl="0" indent="0" algn="ctr" defTabSz="844550">
                <a:lnSpc>
                  <a:spcPct val="90000"/>
                </a:lnSpc>
                <a:spcBef>
                  <a:spcPts val="0"/>
                </a:spcBef>
                <a:spcAft>
                  <a:spcPts val="0"/>
                </a:spcAft>
                <a:buNone/>
                <a:defRPr/>
              </a:pPr>
              <a:r>
                <a:rPr lang="en-GB" sz="1900" b="1">
                  <a:solidFill>
                    <a:schemeClr val="accent6">
                      <a:lumMod val="50000"/>
                    </a:schemeClr>
                  </a:solidFill>
                </a:rPr>
                <a:t>Possible conclusions in a court:</a:t>
              </a:r>
              <a:endParaRPr lang="en-US" sz="1900" b="1">
                <a:solidFill>
                  <a:schemeClr val="accent6">
                    <a:lumMod val="50000"/>
                  </a:schemeClr>
                </a:solidFill>
              </a:endParaRPr>
            </a:p>
          </p:txBody>
        </p:sp>
        <p:sp>
          <p:nvSpPr>
            <p:cNvPr id="6" name="Rectangle 5"/>
            <p:cNvSpPr/>
            <p:nvPr/>
          </p:nvSpPr>
          <p:spPr bwMode="auto">
            <a:xfrm>
              <a:off x="0" y="3421038"/>
              <a:ext cx="3780631" cy="796532"/>
            </a:xfrm>
            <a:prstGeom prst="rect">
              <a:avLst/>
            </a:prstGeom>
            <a:solidFill>
              <a:schemeClr val="accent6">
                <a:lumMod val="60000"/>
                <a:lumOff val="40000"/>
                <a:alpha val="90000"/>
              </a:schemeClr>
            </a:solidFill>
            <a:ln w="12700" cap="flat" cmpd="sng" algn="ctr">
              <a:solidFill>
                <a:schemeClr val="accent1">
                  <a:tint val="40000"/>
                  <a:hueOff val="0"/>
                  <a:satOff val="0"/>
                  <a:lumOff val="0"/>
                  <a:alphaOff val="0"/>
                  <a:alpha val="90000"/>
                </a:schemeClr>
              </a:solidFill>
              <a:prstDash val="solid"/>
              <a:miter lim="800000"/>
            </a:ln>
            <a:effectLst/>
          </p:spPr>
          <p:style>
            <a:lnRef idx="2">
              <a:srgbClr val="000000"/>
            </a:lnRef>
            <a:fillRef idx="1">
              <a:srgbClr val="000000"/>
            </a:fillRef>
            <a:effectRef idx="0">
              <a:srgbClr val="000000"/>
            </a:effectRef>
            <a:fontRef idx="minor"/>
          </p:style>
          <p:txBody>
            <a:bodyPr spcFirstLastPara="0" vert="horz" wrap="square" lIns="113792" tIns="20320" rIns="113792" bIns="20320" numCol="1" spcCol="1270" anchor="ctr" anchorCtr="0">
              <a:noAutofit/>
            </a:bodyPr>
            <a:lstStyle/>
            <a:p>
              <a:pPr marL="0" lvl="0" indent="0" algn="ctr" defTabSz="711200">
                <a:lnSpc>
                  <a:spcPct val="90000"/>
                </a:lnSpc>
                <a:spcBef>
                  <a:spcPts val="0"/>
                </a:spcBef>
                <a:spcAft>
                  <a:spcPts val="0"/>
                </a:spcAft>
                <a:buNone/>
                <a:defRPr/>
              </a:pPr>
              <a:r>
                <a:rPr lang="el-GR" sz="1400" dirty="0">
                  <a:solidFill>
                    <a:schemeClr val="accent6">
                      <a:lumMod val="50000"/>
                    </a:schemeClr>
                  </a:solidFill>
                </a:rPr>
                <a:t>Μια γυναίκα που περπατούσε στο δρόμο τη νύχτα "προκάλεσε" σεξουαλική επίθεση και πρέπει να αναλάβει την ευθύνη</a:t>
              </a:r>
            </a:p>
          </p:txBody>
        </p:sp>
        <p:sp>
          <p:nvSpPr>
            <p:cNvPr id="7" name="Rectangle 6"/>
            <p:cNvSpPr/>
            <p:nvPr/>
          </p:nvSpPr>
          <p:spPr bwMode="auto">
            <a:xfrm>
              <a:off x="3780631" y="3421038"/>
              <a:ext cx="3780631" cy="802580"/>
            </a:xfrm>
            <a:prstGeom prst="rect">
              <a:avLst/>
            </a:prstGeom>
            <a:solidFill>
              <a:schemeClr val="accent6">
                <a:lumMod val="60000"/>
                <a:lumOff val="40000"/>
                <a:alpha val="90000"/>
              </a:schemeClr>
            </a:solidFill>
            <a:ln w="12700" cap="flat" cmpd="sng" algn="ctr">
              <a:solidFill>
                <a:schemeClr val="accent1">
                  <a:tint val="40000"/>
                  <a:hueOff val="0"/>
                  <a:satOff val="0"/>
                  <a:lumOff val="0"/>
                  <a:alphaOff val="0"/>
                  <a:alpha val="90000"/>
                </a:schemeClr>
              </a:solidFill>
              <a:prstDash val="solid"/>
              <a:miter lim="800000"/>
            </a:ln>
            <a:effectLst/>
          </p:spPr>
          <p:style>
            <a:lnRef idx="2">
              <a:srgbClr val="000000"/>
            </a:lnRef>
            <a:fillRef idx="1">
              <a:srgbClr val="000000"/>
            </a:fillRef>
            <a:effectRef idx="0">
              <a:srgbClr val="000000"/>
            </a:effectRef>
            <a:fontRef idx="minor"/>
          </p:style>
          <p:txBody>
            <a:bodyPr spcFirstLastPara="0" vert="horz" wrap="square" lIns="156464" tIns="27940" rIns="156464" bIns="27940" numCol="1" spcCol="1270" anchor="ctr" anchorCtr="0">
              <a:noAutofit/>
            </a:bodyPr>
            <a:lstStyle/>
            <a:p>
              <a:pPr marL="0" lvl="0" indent="0" algn="ctr" defTabSz="977900">
                <a:lnSpc>
                  <a:spcPct val="90000"/>
                </a:lnSpc>
                <a:spcBef>
                  <a:spcPts val="0"/>
                </a:spcBef>
                <a:spcAft>
                  <a:spcPts val="0"/>
                </a:spcAft>
                <a:buNone/>
                <a:defRPr/>
              </a:pPr>
              <a:r>
                <a:rPr lang="el-GR" sz="1400" dirty="0">
                  <a:solidFill>
                    <a:schemeClr val="accent6">
                      <a:lumMod val="50000"/>
                    </a:schemeClr>
                  </a:solidFill>
                </a:rPr>
                <a:t>Μια γυναίκα που έχει αυτή τη στάση είναι λιγότερο αξιόπιστη μάρτυρας.</a:t>
              </a:r>
            </a:p>
          </p:txBody>
        </p:sp>
        <p:sp>
          <p:nvSpPr>
            <p:cNvPr id="8" name="Callout: Up Arrow 7"/>
            <p:cNvSpPr/>
            <p:nvPr/>
          </p:nvSpPr>
          <p:spPr bwMode="auto">
            <a:xfrm rot="10800000">
              <a:off x="0" y="1409258"/>
              <a:ext cx="7561262" cy="1352980"/>
            </a:xfrm>
            <a:prstGeom prst="upArrowCallout">
              <a:avLst>
                <a:gd name="adj1" fmla="val 25000"/>
                <a:gd name="adj2" fmla="val 25000"/>
                <a:gd name="adj3" fmla="val 25000"/>
                <a:gd name="adj4" fmla="val 64977"/>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txBody>
            <a:bodyPr rot="10800000" spcFirstLastPara="0" vert="horz" wrap="square" lIns="135128" tIns="135128" rIns="135128" bIns="135128" numCol="1" spcCol="1270" anchor="ctr" anchorCtr="0">
              <a:noAutofit/>
            </a:bodyPr>
            <a:lstStyle/>
            <a:p>
              <a:pPr marL="0" lvl="0" indent="0" algn="ctr" defTabSz="844550">
                <a:lnSpc>
                  <a:spcPct val="90000"/>
                </a:lnSpc>
                <a:spcBef>
                  <a:spcPts val="0"/>
                </a:spcBef>
                <a:spcAft>
                  <a:spcPts val="0"/>
                </a:spcAft>
                <a:buNone/>
                <a:defRPr/>
              </a:pPr>
              <a:r>
                <a:rPr lang="el-GR" b="1" dirty="0">
                  <a:solidFill>
                    <a:schemeClr val="accent6">
                      <a:lumMod val="50000"/>
                    </a:schemeClr>
                  </a:solidFill>
                </a:rPr>
                <a:t>Υποθέσεις για τις γυναίκες ως σύνολο: οι γυναίκες πρέπει να αποφεύγουν το δημόσιο χώρο, ιδίως αν είναι μόνες τους ή/και τη νύχτα</a:t>
              </a:r>
            </a:p>
          </p:txBody>
        </p:sp>
        <p:sp>
          <p:nvSpPr>
            <p:cNvPr id="10" name="Callout: Up Arrow 9"/>
            <p:cNvSpPr/>
            <p:nvPr/>
          </p:nvSpPr>
          <p:spPr bwMode="auto">
            <a:xfrm rot="10800000">
              <a:off x="0" y="1181"/>
              <a:ext cx="7561262" cy="1421944"/>
            </a:xfrm>
            <a:prstGeom prst="upArrowCallout">
              <a:avLst>
                <a:gd name="adj1" fmla="val 25000"/>
                <a:gd name="adj2" fmla="val 25000"/>
                <a:gd name="adj3" fmla="val 25000"/>
                <a:gd name="adj4" fmla="val 64977"/>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txBody>
            <a:bodyPr rot="10800000" spcFirstLastPara="0" vert="horz" wrap="square" lIns="135128" tIns="135128" rIns="135128" bIns="135128" numCol="1" spcCol="1270" anchor="ctr" anchorCtr="0">
              <a:noAutofit/>
            </a:bodyPr>
            <a:lstStyle/>
            <a:p>
              <a:pPr marL="0" lvl="0" indent="0" algn="ctr" defTabSz="844550">
                <a:lnSpc>
                  <a:spcPct val="90000"/>
                </a:lnSpc>
                <a:spcBef>
                  <a:spcPts val="0"/>
                </a:spcBef>
                <a:spcAft>
                  <a:spcPts val="0"/>
                </a:spcAft>
                <a:buNone/>
                <a:defRPr/>
              </a:pPr>
              <a:r>
                <a:rPr lang="el-GR" sz="1900" b="1" dirty="0">
                  <a:solidFill>
                    <a:schemeClr val="accent6">
                      <a:lumMod val="50000"/>
                    </a:schemeClr>
                  </a:solidFill>
                </a:rPr>
                <a:t>Στερεότυπο: οι γυναίκες ανήκουν στο σπίτι</a:t>
              </a:r>
            </a:p>
          </p:txBody>
        </p:sp>
      </p:grpSp>
      <p:cxnSp>
        <p:nvCxnSpPr>
          <p:cNvPr id="3"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5650" y="423863"/>
            <a:ext cx="7632700" cy="576262"/>
          </a:xfrm>
        </p:spPr>
        <p:txBody>
          <a:bodyPr/>
          <a:lstStyle/>
          <a:p>
            <a:pPr algn="ctr">
              <a:defRPr/>
            </a:pPr>
            <a:r>
              <a:rPr lang="el-GR" b="1" dirty="0">
                <a:solidFill>
                  <a:srgbClr val="004489"/>
                </a:solidFill>
              </a:rPr>
              <a:t>Εξασφάλιση της ισότιμης πρόσβασης των γυναικών στη δικαιοσύνη</a:t>
            </a:r>
            <a:endParaRPr lang="en-US" sz="1800" b="1" dirty="0">
              <a:solidFill>
                <a:srgbClr val="004489"/>
              </a:solidFill>
            </a:endParaRPr>
          </a:p>
        </p:txBody>
      </p:sp>
      <p:sp>
        <p:nvSpPr>
          <p:cNvPr id="3" name="Content Placeholder 2"/>
          <p:cNvSpPr>
            <a:spLocks noGrp="1"/>
          </p:cNvSpPr>
          <p:nvPr>
            <p:ph idx="1"/>
          </p:nvPr>
        </p:nvSpPr>
        <p:spPr bwMode="auto">
          <a:xfrm>
            <a:off x="755650" y="1096963"/>
            <a:ext cx="7669212" cy="5184775"/>
          </a:xfrm>
        </p:spPr>
        <p:txBody>
          <a:bodyPr/>
          <a:lstStyle/>
          <a:p>
            <a:pPr marL="0" indent="0">
              <a:buFontTx/>
              <a:buNone/>
              <a:defRPr/>
            </a:pPr>
            <a:r>
              <a:rPr lang="el-GR" sz="2400" b="1" dirty="0">
                <a:solidFill>
                  <a:srgbClr val="004489"/>
                </a:solidFill>
              </a:rPr>
              <a:t>Επιπτώσεις </a:t>
            </a:r>
            <a:r>
              <a:rPr lang="el-GR" sz="2400" dirty="0"/>
              <a:t>των δικαστικών στερεοτύπων:</a:t>
            </a:r>
          </a:p>
          <a:p>
            <a:pPr>
              <a:defRPr/>
            </a:pPr>
            <a:r>
              <a:rPr lang="el-GR" sz="2400" dirty="0"/>
              <a:t>Τα στερεότυπα μπορούν </a:t>
            </a:r>
            <a:r>
              <a:rPr lang="el-GR" sz="2400" dirty="0">
                <a:solidFill>
                  <a:schemeClr val="accent1">
                    <a:lumMod val="75000"/>
                  </a:schemeClr>
                </a:solidFill>
              </a:rPr>
              <a:t>να θέσουν σε κίνδυνο την αμεροληψία</a:t>
            </a:r>
            <a:r>
              <a:rPr lang="el-GR" sz="2400" dirty="0"/>
              <a:t> των αποφάσεων των δικαστών</a:t>
            </a:r>
          </a:p>
          <a:p>
            <a:pPr>
              <a:defRPr/>
            </a:pPr>
            <a:r>
              <a:rPr lang="el-GR" sz="2400" dirty="0"/>
              <a:t>Τα στερεότυπα μπορούν να επηρεάσουν τις απόψεις των δικαστών σχετικά με την </a:t>
            </a:r>
            <a:r>
              <a:rPr lang="el-GR" sz="2400" dirty="0">
                <a:solidFill>
                  <a:schemeClr val="accent1">
                    <a:lumMod val="75000"/>
                  </a:schemeClr>
                </a:solidFill>
              </a:rPr>
              <a:t>αξιοπιστία των μαρτύρων και τη νομική τους ικανότητα</a:t>
            </a:r>
          </a:p>
          <a:p>
            <a:pPr>
              <a:defRPr/>
            </a:pPr>
            <a:r>
              <a:rPr lang="el-GR" sz="2400" dirty="0"/>
              <a:t>Τα στερεότυπα μπορούν να εμποδίσουν τους δικαστές να καταστήσουν τους </a:t>
            </a:r>
            <a:r>
              <a:rPr lang="el-GR" sz="2400" dirty="0">
                <a:solidFill>
                  <a:schemeClr val="accent1">
                    <a:lumMod val="75000"/>
                  </a:schemeClr>
                </a:solidFill>
              </a:rPr>
              <a:t>παραβάτες νομικά υπεύθυνους</a:t>
            </a:r>
          </a:p>
          <a:p>
            <a:pPr>
              <a:defRPr/>
            </a:pPr>
            <a:r>
              <a:rPr lang="el-GR" sz="2400" dirty="0"/>
              <a:t>Τα στερεότυπα μπορούν </a:t>
            </a:r>
            <a:r>
              <a:rPr lang="el-GR" sz="2400" dirty="0">
                <a:solidFill>
                  <a:schemeClr val="accent1">
                    <a:lumMod val="75000"/>
                  </a:schemeClr>
                </a:solidFill>
              </a:rPr>
              <a:t>στην πράξη να εμποδίσουν την πρόσβαση σε νομικά δικαιώματα </a:t>
            </a:r>
            <a:r>
              <a:rPr lang="el-GR" sz="2400" dirty="0"/>
              <a:t>και προστασία</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5650" y="303989"/>
            <a:ext cx="7632700" cy="576262"/>
          </a:xfrm>
        </p:spPr>
        <p:txBody>
          <a:bodyPr/>
          <a:lstStyle/>
          <a:p>
            <a:pPr algn="ctr">
              <a:defRPr/>
            </a:pPr>
            <a:r>
              <a:rPr lang="el-GR" b="1" dirty="0">
                <a:solidFill>
                  <a:srgbClr val="004489"/>
                </a:solidFill>
              </a:rPr>
              <a:t>Εξασφάλιση της ισότιμης πρόσβασης των γυναικών στη δικαιοσύνη</a:t>
            </a:r>
            <a:endParaRPr lang="en-US" sz="1800" dirty="0">
              <a:solidFill>
                <a:srgbClr val="004489"/>
              </a:solidFill>
            </a:endParaRPr>
          </a:p>
        </p:txBody>
      </p:sp>
      <p:sp>
        <p:nvSpPr>
          <p:cNvPr id="3" name="Content Placeholder 2"/>
          <p:cNvSpPr>
            <a:spLocks noGrp="1"/>
          </p:cNvSpPr>
          <p:nvPr>
            <p:ph idx="1"/>
          </p:nvPr>
        </p:nvSpPr>
        <p:spPr bwMode="auto">
          <a:xfrm>
            <a:off x="819150" y="995363"/>
            <a:ext cx="7632700" cy="5184775"/>
          </a:xfrm>
        </p:spPr>
        <p:txBody>
          <a:bodyPr/>
          <a:lstStyle/>
          <a:p>
            <a:pPr marL="0" indent="0" algn="just">
              <a:buFontTx/>
              <a:buNone/>
              <a:defRPr/>
            </a:pPr>
            <a:r>
              <a:rPr lang="el-GR" sz="2600" dirty="0"/>
              <a:t>Προτεινόμενες </a:t>
            </a:r>
            <a:r>
              <a:rPr lang="el-GR" sz="2600" dirty="0">
                <a:solidFill>
                  <a:schemeClr val="accent1">
                    <a:lumMod val="75000"/>
                  </a:schemeClr>
                </a:solidFill>
              </a:rPr>
              <a:t>δράσεις:</a:t>
            </a:r>
            <a:endParaRPr lang="en-US" sz="2600" dirty="0">
              <a:solidFill>
                <a:schemeClr val="accent1">
                  <a:lumMod val="75000"/>
                </a:schemeClr>
              </a:solidFill>
            </a:endParaRPr>
          </a:p>
          <a:p>
            <a:pPr algn="just">
              <a:buFont typeface="Wingdings" panose="05000000000000000000" pitchFamily="2" charset="2"/>
              <a:buChar char="ü"/>
              <a:defRPr/>
            </a:pPr>
            <a:r>
              <a:rPr lang="el-GR" sz="2400" dirty="0"/>
              <a:t>Διασφάλιση της πλήρους </a:t>
            </a:r>
            <a:r>
              <a:rPr lang="el-GR" sz="2400" dirty="0">
                <a:solidFill>
                  <a:schemeClr val="accent1">
                    <a:lumMod val="75000"/>
                  </a:schemeClr>
                </a:solidFill>
              </a:rPr>
              <a:t>εφαρμογής της νομοθεσίας</a:t>
            </a:r>
          </a:p>
          <a:p>
            <a:pPr algn="just">
              <a:buFont typeface="Wingdings" panose="05000000000000000000" pitchFamily="2" charset="2"/>
              <a:buChar char="ü"/>
              <a:defRPr/>
            </a:pPr>
            <a:r>
              <a:rPr lang="el-GR" sz="2400" dirty="0"/>
              <a:t>Μέτρα για την αντιμετώπιση των </a:t>
            </a:r>
            <a:r>
              <a:rPr lang="el-GR" sz="2400" dirty="0">
                <a:solidFill>
                  <a:schemeClr val="accent1">
                    <a:lumMod val="75000"/>
                  </a:schemeClr>
                </a:solidFill>
              </a:rPr>
              <a:t>δικαστικών στερεοτύπων</a:t>
            </a:r>
            <a:r>
              <a:rPr lang="el-GR" sz="2400" dirty="0"/>
              <a:t> (έρευνα, παρακολούθηση, εκπαίδευση)</a:t>
            </a:r>
          </a:p>
          <a:p>
            <a:pPr algn="just">
              <a:buFont typeface="Wingdings" panose="05000000000000000000" pitchFamily="2" charset="2"/>
              <a:buChar char="ü"/>
              <a:defRPr/>
            </a:pPr>
            <a:r>
              <a:rPr lang="el-GR" sz="2400" dirty="0"/>
              <a:t>Διασφάλιση της πρόσβασης των γυναικών, ιδίως των θυμάτων έμφυλης βίας, σε κατάλληλη </a:t>
            </a:r>
            <a:r>
              <a:rPr lang="el-GR" sz="2400" dirty="0">
                <a:solidFill>
                  <a:schemeClr val="accent1">
                    <a:lumMod val="75000"/>
                  </a:schemeClr>
                </a:solidFill>
              </a:rPr>
              <a:t>νομική υποστήριξη και εκπροσώπηση</a:t>
            </a:r>
            <a:endParaRPr lang="el-GR" sz="2400" dirty="0"/>
          </a:p>
          <a:p>
            <a:pPr algn="just">
              <a:buFont typeface="Wingdings" panose="05000000000000000000" pitchFamily="2" charset="2"/>
              <a:buChar char="ü"/>
              <a:defRPr/>
            </a:pPr>
            <a:r>
              <a:rPr lang="el-GR" sz="2400" dirty="0"/>
              <a:t>Ανάπτυξη και παροχή </a:t>
            </a:r>
            <a:r>
              <a:rPr lang="el-GR" sz="2400" dirty="0">
                <a:solidFill>
                  <a:schemeClr val="accent1">
                    <a:lumMod val="75000"/>
                  </a:schemeClr>
                </a:solidFill>
              </a:rPr>
              <a:t>κατάρτισης</a:t>
            </a:r>
            <a:r>
              <a:rPr lang="el-GR" sz="2400" dirty="0"/>
              <a:t> σχετικά με τη έμφυλη βία, την ισότητα των φύλων και τα ανθρώπινα δικαιώματα των γυναικών, προσαρμοσμένη στις </a:t>
            </a:r>
            <a:r>
              <a:rPr lang="el-GR" sz="2400" dirty="0">
                <a:solidFill>
                  <a:schemeClr val="accent1">
                    <a:lumMod val="75000"/>
                  </a:schemeClr>
                </a:solidFill>
              </a:rPr>
              <a:t>ανάγκες</a:t>
            </a:r>
            <a:r>
              <a:rPr lang="el-GR" sz="2400" dirty="0"/>
              <a:t> </a:t>
            </a:r>
            <a:r>
              <a:rPr lang="el-GR" sz="2400" dirty="0">
                <a:solidFill>
                  <a:schemeClr val="accent1">
                    <a:lumMod val="75000"/>
                  </a:schemeClr>
                </a:solidFill>
              </a:rPr>
              <a:t>των απασχολούμενων στον τομέα της δικαιοσύνης</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1160463"/>
            <a:ext cx="7632700" cy="576262"/>
          </a:xfrm>
        </p:spPr>
        <p:txBody>
          <a:bodyPr/>
          <a:lstStyle/>
          <a:p>
            <a:pPr algn="ctr">
              <a:defRPr/>
            </a:pPr>
            <a:r>
              <a:rPr lang="el-GR" sz="3200" b="1" dirty="0">
                <a:solidFill>
                  <a:srgbClr val="0D347D"/>
                </a:solidFill>
                <a:latin typeface="Calibri"/>
                <a:cs typeface="Calibri"/>
              </a:rPr>
              <a:t>Ισόρροπη συμμετοχή γυναικών και ανδρών στη λήψη αποφάσεων</a:t>
            </a:r>
            <a:endParaRPr lang="en-GB" sz="3000" b="1" dirty="0">
              <a:solidFill>
                <a:srgbClr val="0D347D"/>
              </a:solidFill>
              <a:latin typeface="Calibri"/>
              <a:cs typeface="Calibri"/>
            </a:endParaRPr>
          </a:p>
        </p:txBody>
      </p:sp>
      <p:sp>
        <p:nvSpPr>
          <p:cNvPr id="3" name="Content Placeholder 2"/>
          <p:cNvSpPr>
            <a:spLocks noGrp="1"/>
          </p:cNvSpPr>
          <p:nvPr>
            <p:ph idx="1"/>
          </p:nvPr>
        </p:nvSpPr>
        <p:spPr bwMode="auto">
          <a:xfrm>
            <a:off x="827088" y="1808163"/>
            <a:ext cx="7561262" cy="5184775"/>
          </a:xfrm>
        </p:spPr>
        <p:txBody>
          <a:bodyPr/>
          <a:lstStyle/>
          <a:p>
            <a:pPr marL="57150" indent="0">
              <a:buFontTx/>
              <a:buNone/>
              <a:defRPr/>
            </a:pPr>
            <a:endParaRPr lang="el-GR" sz="2400" dirty="0">
              <a:solidFill>
                <a:srgbClr val="004489"/>
              </a:solidFill>
            </a:endParaRPr>
          </a:p>
          <a:p>
            <a:pPr marL="57150" indent="0">
              <a:buFontTx/>
              <a:buNone/>
              <a:defRPr/>
            </a:pPr>
            <a:r>
              <a:rPr lang="el-GR" sz="2400" dirty="0">
                <a:solidFill>
                  <a:srgbClr val="004489"/>
                </a:solidFill>
              </a:rPr>
              <a:t>Λήψη πολιτικών αποφάσεων:</a:t>
            </a:r>
          </a:p>
          <a:p>
            <a:pPr marL="400050" indent="-342900">
              <a:buFont typeface="Wingdings" panose="05000000000000000000" pitchFamily="2" charset="2"/>
              <a:buChar char="ü"/>
              <a:defRPr/>
            </a:pPr>
            <a:r>
              <a:rPr lang="el-GR" sz="2400" dirty="0">
                <a:solidFill>
                  <a:srgbClr val="004489"/>
                </a:solidFill>
              </a:rPr>
              <a:t>Κοινοβούλια: 25% </a:t>
            </a:r>
            <a:r>
              <a:rPr lang="el-GR" sz="2400" dirty="0"/>
              <a:t>γυναίκες</a:t>
            </a:r>
          </a:p>
          <a:p>
            <a:pPr marL="400050" indent="-342900">
              <a:buFont typeface="Wingdings" panose="05000000000000000000" pitchFamily="2" charset="2"/>
              <a:buChar char="ü"/>
              <a:defRPr/>
            </a:pPr>
            <a:r>
              <a:rPr lang="el-GR" sz="2400" dirty="0">
                <a:solidFill>
                  <a:srgbClr val="004489"/>
                </a:solidFill>
              </a:rPr>
              <a:t>Υπουργοί: 25% </a:t>
            </a:r>
            <a:r>
              <a:rPr lang="el-GR" sz="2400" dirty="0"/>
              <a:t>γυναίκες</a:t>
            </a:r>
          </a:p>
          <a:p>
            <a:pPr marL="400050" indent="-342900">
              <a:buFont typeface="Wingdings" panose="05000000000000000000" pitchFamily="2" charset="2"/>
              <a:buChar char="ü"/>
              <a:defRPr/>
            </a:pPr>
            <a:r>
              <a:rPr lang="el-GR" sz="2400" dirty="0">
                <a:solidFill>
                  <a:srgbClr val="004489"/>
                </a:solidFill>
              </a:rPr>
              <a:t>Δήμαρχοι: 15 % </a:t>
            </a:r>
            <a:r>
              <a:rPr lang="el-GR" sz="2400" dirty="0"/>
              <a:t>γυναίκες (χώρες της ΕΕ)</a:t>
            </a:r>
          </a:p>
          <a:p>
            <a:pPr marL="400050" indent="-342900">
              <a:buFont typeface="Wingdings" panose="05000000000000000000" pitchFamily="2" charset="2"/>
              <a:buChar char="ü"/>
              <a:defRPr/>
            </a:pPr>
            <a:r>
              <a:rPr lang="el-GR" sz="2400" dirty="0"/>
              <a:t>17 χώρες έχουν θεσπίσει </a:t>
            </a:r>
            <a:r>
              <a:rPr lang="el-GR" sz="2400" dirty="0">
                <a:solidFill>
                  <a:srgbClr val="004489"/>
                </a:solidFill>
              </a:rPr>
              <a:t>νομοθετικές εκλογικές ποσοστώσεις</a:t>
            </a:r>
          </a:p>
          <a:p>
            <a:pPr marL="400050" indent="-342900">
              <a:buFont typeface="Wingdings" panose="05000000000000000000" pitchFamily="2" charset="2"/>
              <a:buChar char="ü"/>
              <a:defRPr/>
            </a:pPr>
            <a:r>
              <a:rPr lang="el-GR" sz="2400" dirty="0"/>
              <a:t>Σε 17 χώρες, ορισμένα ή όλα </a:t>
            </a:r>
            <a:r>
              <a:rPr lang="el-GR" sz="2400" dirty="0">
                <a:solidFill>
                  <a:srgbClr val="004489"/>
                </a:solidFill>
              </a:rPr>
              <a:t>τα πολιτικά κόμματα </a:t>
            </a:r>
            <a:r>
              <a:rPr lang="el-GR" sz="2400" dirty="0"/>
              <a:t>έχουν εισαγάγει προαιρετικές ποσοστώσεις</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436563"/>
            <a:ext cx="7632700" cy="576262"/>
          </a:xfrm>
        </p:spPr>
        <p:txBody>
          <a:bodyPr/>
          <a:lstStyle/>
          <a:p>
            <a:pPr algn="ctr">
              <a:defRPr/>
            </a:pPr>
            <a:r>
              <a:rPr lang="el-GR" sz="3200" b="1" dirty="0">
                <a:solidFill>
                  <a:srgbClr val="0D347D"/>
                </a:solidFill>
                <a:latin typeface="Calibri"/>
                <a:cs typeface="Calibri"/>
              </a:rPr>
              <a:t>Ισόρροπη συμμετοχή γυναικών και ανδρών στη λήψη αποφάσεων</a:t>
            </a:r>
            <a:endParaRPr lang="en-GB" sz="3000" b="1" dirty="0">
              <a:solidFill>
                <a:srgbClr val="0D347D"/>
              </a:solidFill>
            </a:endParaRPr>
          </a:p>
        </p:txBody>
      </p:sp>
      <p:sp>
        <p:nvSpPr>
          <p:cNvPr id="3" name="Content Placeholder 2"/>
          <p:cNvSpPr>
            <a:spLocks noGrp="1"/>
          </p:cNvSpPr>
          <p:nvPr>
            <p:ph idx="1"/>
          </p:nvPr>
        </p:nvSpPr>
        <p:spPr bwMode="auto">
          <a:xfrm>
            <a:off x="898526" y="858837"/>
            <a:ext cx="7561262" cy="5184775"/>
          </a:xfrm>
        </p:spPr>
        <p:txBody>
          <a:bodyPr/>
          <a:lstStyle/>
          <a:p>
            <a:pPr marL="57150" indent="0" algn="just">
              <a:buFontTx/>
              <a:buNone/>
              <a:defRPr/>
            </a:pPr>
            <a:endParaRPr lang="fr-FR" sz="2400" b="1" dirty="0">
              <a:solidFill>
                <a:srgbClr val="004489"/>
              </a:solidFill>
            </a:endParaRPr>
          </a:p>
          <a:p>
            <a:pPr marL="57150" indent="0" algn="just">
              <a:buFontTx/>
              <a:buNone/>
              <a:defRPr/>
            </a:pPr>
            <a:endParaRPr lang="el-GR" sz="2400" dirty="0">
              <a:solidFill>
                <a:srgbClr val="004489"/>
              </a:solidFill>
            </a:endParaRPr>
          </a:p>
          <a:p>
            <a:pPr marL="57150" indent="0" algn="just">
              <a:buFontTx/>
              <a:buNone/>
              <a:defRPr/>
            </a:pPr>
            <a:r>
              <a:rPr lang="el-GR" sz="2400" dirty="0">
                <a:solidFill>
                  <a:srgbClr val="004489"/>
                </a:solidFill>
              </a:rPr>
              <a:t>Άλλοι τομείς </a:t>
            </a:r>
            <a:r>
              <a:rPr lang="el-GR" sz="2400" dirty="0"/>
              <a:t>λήψης αποφάσεων:</a:t>
            </a:r>
          </a:p>
          <a:p>
            <a:pPr marL="400050" indent="-342900" algn="just">
              <a:buFont typeface="Wingdings" panose="05000000000000000000" pitchFamily="2" charset="2"/>
              <a:buChar char="ü"/>
              <a:defRPr/>
            </a:pPr>
            <a:r>
              <a:rPr lang="el-GR" sz="2400" dirty="0"/>
              <a:t>Γυναίκες στα </a:t>
            </a:r>
            <a:r>
              <a:rPr lang="el-GR" sz="2400" dirty="0">
                <a:solidFill>
                  <a:schemeClr val="accent1">
                    <a:lumMod val="50000"/>
                  </a:schemeClr>
                </a:solidFill>
              </a:rPr>
              <a:t>διοικητικά συμβούλια </a:t>
            </a:r>
            <a:r>
              <a:rPr lang="el-GR" sz="2400" dirty="0"/>
              <a:t>(μεγάλες δημόσιες εισηγμένες εταιρείες): από 11,9 % το 2010 σε </a:t>
            </a:r>
            <a:r>
              <a:rPr lang="el-GR" sz="2400" dirty="0">
                <a:solidFill>
                  <a:schemeClr val="accent1">
                    <a:lumMod val="50000"/>
                  </a:schemeClr>
                </a:solidFill>
              </a:rPr>
              <a:t>30 % το 2020 </a:t>
            </a:r>
            <a:r>
              <a:rPr lang="el-GR" sz="2400" dirty="0"/>
              <a:t>(χώρες της ΕΕ)</a:t>
            </a:r>
          </a:p>
          <a:p>
            <a:pPr marL="400050" indent="-342900" algn="just">
              <a:buFont typeface="Wingdings" panose="05000000000000000000" pitchFamily="2" charset="2"/>
              <a:buChar char="ü"/>
              <a:defRPr/>
            </a:pPr>
            <a:r>
              <a:rPr lang="el-GR" sz="2400" dirty="0">
                <a:solidFill>
                  <a:srgbClr val="004489"/>
                </a:solidFill>
              </a:rPr>
              <a:t>Ανώτερα διοικητικά στελέχη </a:t>
            </a:r>
            <a:r>
              <a:rPr lang="el-GR" sz="2400" dirty="0"/>
              <a:t>στη δημόσια διοίκηση</a:t>
            </a:r>
            <a:r>
              <a:rPr lang="el-GR" sz="2400" dirty="0">
                <a:solidFill>
                  <a:srgbClr val="004489"/>
                </a:solidFill>
              </a:rPr>
              <a:t>: 34% γυναίκες </a:t>
            </a:r>
            <a:r>
              <a:rPr lang="el-GR" sz="2400" dirty="0"/>
              <a:t>(χώρες της ΕΕ)</a:t>
            </a:r>
          </a:p>
          <a:p>
            <a:pPr marL="400050" indent="-342900" algn="just">
              <a:buFont typeface="Wingdings" panose="05000000000000000000" pitchFamily="2" charset="2"/>
              <a:buChar char="ü"/>
              <a:defRPr/>
            </a:pPr>
            <a:r>
              <a:rPr lang="el-GR" sz="2400" dirty="0"/>
              <a:t>Τομέας των μέσων ενημέρωσης - </a:t>
            </a:r>
            <a:r>
              <a:rPr lang="el-GR" sz="2400" dirty="0">
                <a:solidFill>
                  <a:schemeClr val="accent1">
                    <a:lumMod val="50000"/>
                  </a:schemeClr>
                </a:solidFill>
              </a:rPr>
              <a:t>δημόσιοι ραδιοτηλεοπτικοί φορείς</a:t>
            </a:r>
            <a:r>
              <a:rPr lang="el-GR" sz="2400" dirty="0"/>
              <a:t>: πρόεδροι και μέλη του διοικητικού συμβουλίου: 37% γυναίκες (χώρες της ΕΕ)</a:t>
            </a:r>
          </a:p>
          <a:p>
            <a:pPr>
              <a:defRPr/>
            </a:pPr>
            <a:endParaRPr lang="en-GB" dirty="0"/>
          </a:p>
          <a:p>
            <a:pPr>
              <a:defRPr/>
            </a:pPr>
            <a:endParaRPr lang="en-GB"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1160463"/>
            <a:ext cx="7632700" cy="576262"/>
          </a:xfrm>
        </p:spPr>
        <p:txBody>
          <a:bodyPr/>
          <a:lstStyle/>
          <a:p>
            <a:pPr algn="ctr">
              <a:defRPr/>
            </a:pPr>
            <a:r>
              <a:rPr lang="el-GR" sz="3200" b="1" dirty="0">
                <a:solidFill>
                  <a:srgbClr val="0D347D"/>
                </a:solidFill>
                <a:latin typeface="Calibri"/>
                <a:cs typeface="Calibri"/>
              </a:rPr>
              <a:t>Ισόρροπη συμμετοχή γυναικών και ανδρών στη λήψη αποφάσεων</a:t>
            </a:r>
            <a:endParaRPr lang="en-GB" sz="3000" b="1" dirty="0">
              <a:solidFill>
                <a:srgbClr val="336699"/>
              </a:solidFill>
            </a:endParaRPr>
          </a:p>
        </p:txBody>
      </p:sp>
      <p:sp>
        <p:nvSpPr>
          <p:cNvPr id="3" name="Content Placeholder 2"/>
          <p:cNvSpPr>
            <a:spLocks noGrp="1"/>
          </p:cNvSpPr>
          <p:nvPr>
            <p:ph idx="1"/>
          </p:nvPr>
        </p:nvSpPr>
        <p:spPr bwMode="auto">
          <a:xfrm>
            <a:off x="827088" y="1808163"/>
            <a:ext cx="7561262" cy="5184775"/>
          </a:xfrm>
        </p:spPr>
        <p:txBody>
          <a:bodyPr/>
          <a:lstStyle/>
          <a:p>
            <a:pPr algn="just">
              <a:buFont typeface="Wingdings"/>
              <a:buChar char="ü"/>
              <a:defRPr/>
            </a:pPr>
            <a:endParaRPr lang="en-GB" sz="1050" dirty="0"/>
          </a:p>
          <a:p>
            <a:pPr algn="just">
              <a:buFont typeface="Wingdings"/>
              <a:buChar char="ü"/>
              <a:defRPr/>
            </a:pPr>
            <a:r>
              <a:rPr lang="el-GR" sz="2400" dirty="0">
                <a:solidFill>
                  <a:srgbClr val="004489"/>
                </a:solidFill>
              </a:rPr>
              <a:t>Ισότητα των φύλων </a:t>
            </a:r>
            <a:r>
              <a:rPr lang="el-GR" sz="2400" dirty="0"/>
              <a:t>στη λήψη αποφάσεων = πρωτίστως ζήτημα </a:t>
            </a:r>
            <a:r>
              <a:rPr lang="el-GR" sz="2400" dirty="0">
                <a:solidFill>
                  <a:srgbClr val="004489"/>
                </a:solidFill>
              </a:rPr>
              <a:t>δικαιοσύνης</a:t>
            </a:r>
          </a:p>
          <a:p>
            <a:pPr algn="just">
              <a:buFont typeface="Wingdings"/>
              <a:buChar char="ü"/>
              <a:defRPr/>
            </a:pPr>
            <a:r>
              <a:rPr lang="el-GR" sz="2400" dirty="0">
                <a:solidFill>
                  <a:schemeClr val="accent1">
                    <a:lumMod val="50000"/>
                  </a:schemeClr>
                </a:solidFill>
              </a:rPr>
              <a:t>Σύσταση</a:t>
            </a:r>
            <a:r>
              <a:rPr lang="el-GR" sz="2400" dirty="0"/>
              <a:t> του Συμβουλίου της Ευρώπης (2003)3  για την ισόρροπη συμμετοχή γυναικών και ανδρών στη λήψη πολιτικών και δημόσιων αποφάσεων: </a:t>
            </a:r>
            <a:r>
              <a:rPr lang="el-GR" sz="2400" dirty="0">
                <a:solidFill>
                  <a:schemeClr val="accent1">
                    <a:lumMod val="50000"/>
                  </a:schemeClr>
                </a:solidFill>
              </a:rPr>
              <a:t>κανένα φύλο </a:t>
            </a:r>
            <a:r>
              <a:rPr lang="el-GR" sz="2400" dirty="0"/>
              <a:t>δεν πρέπει να εκπροσωπείται σε ένα πολιτικό ή δημόσιο όργανο λήψης αποφάσεων σε ποσοστό </a:t>
            </a:r>
            <a:r>
              <a:rPr lang="el-GR" sz="2400" dirty="0">
                <a:solidFill>
                  <a:schemeClr val="accent1">
                    <a:lumMod val="50000"/>
                  </a:schemeClr>
                </a:solidFill>
              </a:rPr>
              <a:t>κάτω του 40%.</a:t>
            </a:r>
            <a:endParaRPr lang="en-GB" sz="2400" dirty="0">
              <a:solidFill>
                <a:schemeClr val="accent1">
                  <a:lumMod val="50000"/>
                </a:schemeClr>
              </a:solidFill>
            </a:endParaRPr>
          </a:p>
          <a:p>
            <a:pPr algn="just">
              <a:defRPr/>
            </a:pPr>
            <a:endParaRPr lang="en-GB" sz="2400" dirty="0"/>
          </a:p>
          <a:p>
            <a:pPr algn="just">
              <a:defRPr/>
            </a:pPr>
            <a:endParaRPr lang="en-GB" sz="2400"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5650" y="703263"/>
            <a:ext cx="7632700" cy="576262"/>
          </a:xfrm>
        </p:spPr>
        <p:txBody>
          <a:bodyPr/>
          <a:lstStyle/>
          <a:p>
            <a:pPr algn="ctr">
              <a:defRPr/>
            </a:pPr>
            <a:r>
              <a:rPr lang="el-GR" sz="3200" b="1" dirty="0">
                <a:solidFill>
                  <a:srgbClr val="0D347D"/>
                </a:solidFill>
                <a:latin typeface="Calibri"/>
                <a:cs typeface="Calibri"/>
              </a:rPr>
              <a:t>Ισόρροπη συμμετοχή γυναικών και ανδρών στη λήψη αποφάσεων</a:t>
            </a:r>
            <a:endParaRPr lang="en-GB" sz="3000" b="1" dirty="0">
              <a:solidFill>
                <a:srgbClr val="336699"/>
              </a:solidFill>
            </a:endParaRPr>
          </a:p>
        </p:txBody>
      </p:sp>
      <p:sp>
        <p:nvSpPr>
          <p:cNvPr id="3" name="Content Placeholder 2"/>
          <p:cNvSpPr>
            <a:spLocks noGrp="1"/>
          </p:cNvSpPr>
          <p:nvPr>
            <p:ph idx="1"/>
          </p:nvPr>
        </p:nvSpPr>
        <p:spPr bwMode="auto">
          <a:xfrm>
            <a:off x="629444" y="1369236"/>
            <a:ext cx="7885112" cy="5184775"/>
          </a:xfrm>
        </p:spPr>
        <p:txBody>
          <a:bodyPr/>
          <a:lstStyle/>
          <a:p>
            <a:pPr marL="0" indent="0" algn="just">
              <a:spcBef>
                <a:spcPts val="0"/>
              </a:spcBef>
              <a:buNone/>
              <a:defRPr/>
            </a:pPr>
            <a:r>
              <a:rPr lang="el-GR" sz="2400" dirty="0">
                <a:solidFill>
                  <a:srgbClr val="004489"/>
                </a:solidFill>
              </a:rPr>
              <a:t>Οι ποσοστώσεις/μέτρα ισότητας των φύλων </a:t>
            </a:r>
            <a:r>
              <a:rPr lang="el-GR" sz="2400" dirty="0"/>
              <a:t>εισάγονται σε ολοένα και περισσότερες χώρες και είναι αποτελεσματικά</a:t>
            </a:r>
          </a:p>
          <a:p>
            <a:pPr marL="0" indent="0" algn="just">
              <a:spcBef>
                <a:spcPts val="0"/>
              </a:spcBef>
              <a:buNone/>
              <a:defRPr/>
            </a:pPr>
            <a:endParaRPr lang="el-GR" sz="2400" dirty="0"/>
          </a:p>
          <a:p>
            <a:pPr marL="0" indent="0" algn="just">
              <a:spcBef>
                <a:spcPts val="0"/>
              </a:spcBef>
              <a:buNone/>
              <a:defRPr/>
            </a:pPr>
            <a:r>
              <a:rPr lang="el-GR" sz="2400" dirty="0"/>
              <a:t>Παράμετροι που πρέπει να αντιμετωπιστούν:</a:t>
            </a:r>
          </a:p>
          <a:p>
            <a:pPr algn="just">
              <a:spcBef>
                <a:spcPts val="0"/>
              </a:spcBef>
              <a:buClr>
                <a:schemeClr val="tx1"/>
              </a:buClr>
              <a:defRPr/>
            </a:pPr>
            <a:r>
              <a:rPr lang="el-GR" sz="2400" dirty="0"/>
              <a:t>Εκλογικά συστήματα</a:t>
            </a:r>
          </a:p>
          <a:p>
            <a:pPr algn="just">
              <a:spcBef>
                <a:spcPts val="0"/>
              </a:spcBef>
              <a:buClr>
                <a:schemeClr val="tx1"/>
              </a:buClr>
              <a:defRPr/>
            </a:pPr>
            <a:r>
              <a:rPr lang="el-GR" sz="2400" dirty="0">
                <a:solidFill>
                  <a:srgbClr val="004489"/>
                </a:solidFill>
              </a:rPr>
              <a:t>Πολιτικά κόμματα </a:t>
            </a:r>
            <a:r>
              <a:rPr lang="el-GR" sz="2400" dirty="0"/>
              <a:t>ως φύλακες</a:t>
            </a:r>
          </a:p>
          <a:p>
            <a:pPr algn="just">
              <a:spcBef>
                <a:spcPts val="0"/>
              </a:spcBef>
              <a:buClr>
                <a:schemeClr val="tx1"/>
              </a:buClr>
              <a:defRPr/>
            </a:pPr>
            <a:r>
              <a:rPr lang="el-GR" sz="2400" dirty="0"/>
              <a:t>Λειτουργία της πολιτικής ζωής</a:t>
            </a:r>
          </a:p>
          <a:p>
            <a:pPr algn="just">
              <a:spcBef>
                <a:spcPts val="0"/>
              </a:spcBef>
              <a:buClr>
                <a:schemeClr val="tx1"/>
              </a:buClr>
              <a:defRPr/>
            </a:pPr>
            <a:r>
              <a:rPr lang="el-GR" sz="2400" dirty="0"/>
              <a:t>Προαγωγές και ποσοστώσεις στις επιχειρήσεις</a:t>
            </a:r>
          </a:p>
          <a:p>
            <a:pPr algn="just">
              <a:spcBef>
                <a:spcPts val="0"/>
              </a:spcBef>
              <a:buClr>
                <a:schemeClr val="tx1"/>
              </a:buClr>
              <a:defRPr/>
            </a:pPr>
            <a:r>
              <a:rPr lang="el-GR" sz="2400" dirty="0">
                <a:solidFill>
                  <a:srgbClr val="004489"/>
                </a:solidFill>
              </a:rPr>
              <a:t>Κανόνες και προσδοκίες </a:t>
            </a:r>
            <a:r>
              <a:rPr lang="el-GR" sz="2400" dirty="0"/>
              <a:t>σχετικά με τις γυναίκες και τους άνδρες</a:t>
            </a:r>
          </a:p>
          <a:p>
            <a:pPr marL="0" indent="0" algn="just">
              <a:spcBef>
                <a:spcPts val="0"/>
              </a:spcBef>
              <a:buNone/>
              <a:defRPr/>
            </a:pPr>
            <a:endParaRPr lang="el-GR" sz="2400" dirty="0"/>
          </a:p>
          <a:p>
            <a:pPr marL="0" indent="0" algn="just">
              <a:spcBef>
                <a:spcPts val="0"/>
              </a:spcBef>
              <a:buNone/>
              <a:defRPr/>
            </a:pPr>
            <a:r>
              <a:rPr lang="el-GR" sz="2400" dirty="0"/>
              <a:t>Να προχωρήσουμε </a:t>
            </a:r>
            <a:r>
              <a:rPr lang="el-GR" sz="2400" dirty="0">
                <a:solidFill>
                  <a:srgbClr val="004489"/>
                </a:solidFill>
              </a:rPr>
              <a:t>πέρα από τους αριθμούς</a:t>
            </a:r>
            <a:r>
              <a:rPr lang="el-GR" sz="2400" dirty="0"/>
              <a:t> και να αλλάξουμε τις πολιτικές!</a:t>
            </a:r>
          </a:p>
          <a:p>
            <a:pPr algn="just">
              <a:spcBef>
                <a:spcPts val="0"/>
              </a:spcBef>
              <a:buFont typeface="Wingdings"/>
              <a:buChar char="ü"/>
              <a:defRPr/>
            </a:pPr>
            <a:endParaRPr lang="el-GR" sz="2400" dirty="0">
              <a:solidFill>
                <a:srgbClr val="004489"/>
              </a:solidFill>
            </a:endParaRPr>
          </a:p>
          <a:p>
            <a:pPr algn="just">
              <a:spcBef>
                <a:spcPts val="0"/>
              </a:spcBef>
              <a:buFont typeface="Wingdings"/>
              <a:buChar char="ü"/>
              <a:defRPr/>
            </a:pPr>
            <a:endParaRPr lang="el-GR" sz="2400" dirty="0">
              <a:solidFill>
                <a:srgbClr val="004489"/>
              </a:solidFill>
            </a:endParaRPr>
          </a:p>
          <a:p>
            <a:pPr algn="just">
              <a:spcBef>
                <a:spcPts val="0"/>
              </a:spcBef>
              <a:buFont typeface="Wingdings"/>
              <a:buChar char="ü"/>
              <a:defRPr/>
            </a:pPr>
            <a:endParaRPr lang="el-GR" sz="2400" dirty="0">
              <a:solidFill>
                <a:srgbClr val="004489"/>
              </a:solidFill>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1376363"/>
            <a:ext cx="7632700" cy="360362"/>
          </a:xfrm>
        </p:spPr>
        <p:txBody>
          <a:bodyPr/>
          <a:lstStyle/>
          <a:p>
            <a:pPr algn="ctr">
              <a:defRPr/>
            </a:pPr>
            <a:r>
              <a:rPr lang="el-GR" sz="3300" b="1" dirty="0">
                <a:solidFill>
                  <a:schemeClr val="accent1">
                    <a:lumMod val="75000"/>
                  </a:schemeClr>
                </a:solidFill>
              </a:rPr>
              <a:t>Ισότητα των φύλων </a:t>
            </a:r>
            <a:endParaRPr lang="en-GB" sz="3300" b="1" dirty="0">
              <a:solidFill>
                <a:schemeClr val="accent1">
                  <a:lumMod val="75000"/>
                </a:schemeClr>
              </a:solidFill>
            </a:endParaRPr>
          </a:p>
        </p:txBody>
      </p:sp>
      <p:sp>
        <p:nvSpPr>
          <p:cNvPr id="3" name="Content Placeholder 2"/>
          <p:cNvSpPr>
            <a:spLocks noGrp="1"/>
          </p:cNvSpPr>
          <p:nvPr>
            <p:ph idx="1"/>
          </p:nvPr>
        </p:nvSpPr>
        <p:spPr bwMode="auto">
          <a:xfrm>
            <a:off x="463036" y="1124744"/>
            <a:ext cx="5400675" cy="5184775"/>
          </a:xfrm>
        </p:spPr>
        <p:txBody>
          <a:bodyPr/>
          <a:lstStyle/>
          <a:p>
            <a:pPr algn="just">
              <a:buFont typeface="Wingdings"/>
              <a:buChar char="ü"/>
              <a:defRPr/>
            </a:pPr>
            <a:endParaRPr lang="en-GB" dirty="0"/>
          </a:p>
          <a:p>
            <a:pPr algn="just">
              <a:buFont typeface="Wingdings"/>
              <a:buChar char="ü"/>
              <a:defRPr/>
            </a:pPr>
            <a:endParaRPr lang="en-GB" dirty="0"/>
          </a:p>
          <a:p>
            <a:pPr algn="just">
              <a:buFont typeface="Wingdings"/>
              <a:buChar char="ü"/>
              <a:defRPr/>
            </a:pPr>
            <a:r>
              <a:rPr lang="el-GR" dirty="0"/>
              <a:t>Ισότητα μεταξύ γυναικών και ανδρών: ένας </a:t>
            </a:r>
            <a:r>
              <a:rPr lang="el-GR" dirty="0">
                <a:solidFill>
                  <a:schemeClr val="accent1">
                    <a:lumMod val="75000"/>
                  </a:schemeClr>
                </a:solidFill>
              </a:rPr>
              <a:t>σημαντικό</a:t>
            </a:r>
            <a:r>
              <a:rPr lang="el-GR" dirty="0">
                <a:solidFill>
                  <a:schemeClr val="accent5">
                    <a:lumMod val="50000"/>
                  </a:schemeClr>
                </a:solidFill>
              </a:rPr>
              <a:t> </a:t>
            </a:r>
            <a:r>
              <a:rPr lang="el-GR" dirty="0"/>
              <a:t>πεδίο για την ΕΕ, τον ΟΗΕ κ.λπ. εδώ και καιρό</a:t>
            </a:r>
          </a:p>
          <a:p>
            <a:pPr algn="just">
              <a:buClr>
                <a:schemeClr val="tx1"/>
              </a:buClr>
              <a:buFont typeface="Wingdings"/>
              <a:buChar char="ü"/>
              <a:defRPr/>
            </a:pPr>
            <a:r>
              <a:rPr lang="el-GR" dirty="0">
                <a:solidFill>
                  <a:srgbClr val="004489"/>
                </a:solidFill>
              </a:rPr>
              <a:t>Το νομικό καθεστώς </a:t>
            </a:r>
            <a:r>
              <a:rPr lang="el-GR" dirty="0"/>
              <a:t>των γυναικών στην Ευρώπη έχει </a:t>
            </a:r>
            <a:r>
              <a:rPr lang="el-GR" dirty="0">
                <a:solidFill>
                  <a:srgbClr val="004489"/>
                </a:solidFill>
              </a:rPr>
              <a:t>βελτιωθεί </a:t>
            </a:r>
            <a:r>
              <a:rPr lang="el-GR" dirty="0"/>
              <a:t>σημαντικά, αλλά δεν υπάρχει </a:t>
            </a:r>
            <a:r>
              <a:rPr lang="el-GR" dirty="0">
                <a:solidFill>
                  <a:srgbClr val="004489"/>
                </a:solidFill>
              </a:rPr>
              <a:t>de facto ισότητα </a:t>
            </a:r>
            <a:r>
              <a:rPr lang="el-GR" dirty="0"/>
              <a:t>μεταξύ γυναικών και ανδρών</a:t>
            </a:r>
          </a:p>
          <a:p>
            <a:pPr marL="0" indent="0" algn="just">
              <a:buFontTx/>
              <a:buNone/>
              <a:defRPr/>
            </a:pPr>
            <a:endParaRPr lang="en-GB" dirty="0"/>
          </a:p>
        </p:txBody>
      </p:sp>
      <p:pic>
        <p:nvPicPr>
          <p:cNvPr id="5124" name="Picture 5" descr="la photo de profil de Manu Eds"/>
          <p:cNvPicPr>
            <a:picLocks noChangeAspect="1" noChangeArrowheads="1"/>
          </p:cNvPicPr>
          <p:nvPr/>
        </p:nvPicPr>
        <p:blipFill>
          <a:blip r:embed="rId2"/>
          <a:stretch/>
        </p:blipFill>
        <p:spPr bwMode="auto">
          <a:xfrm rot="1894188">
            <a:off x="6415088" y="2744788"/>
            <a:ext cx="2297112" cy="2297112"/>
          </a:xfrm>
          <a:prstGeom prst="rect">
            <a:avLst/>
          </a:prstGeom>
          <a:noFill/>
          <a:ln>
            <a:noFill/>
          </a:ln>
        </p:spPr>
      </p:pic>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5"/>
          <p:cNvSpPr>
            <a:spLocks noGrp="1"/>
          </p:cNvSpPr>
          <p:nvPr>
            <p:ph type="sldNum" sz="quarter" idx="4294967295"/>
          </p:nvPr>
        </p:nvSpPr>
        <p:spPr bwMode="auto">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a:ea typeface="Century Gothic"/>
                <a:cs typeface="Century Gothic"/>
              </a:defRPr>
            </a:lvl1pPr>
          </a:lstStyle>
          <a:p>
            <a:pPr marL="0" marR="0" lvl="0" indent="0" algn="r" defTabSz="457200">
              <a:lnSpc>
                <a:spcPct val="100000"/>
              </a:lnSpc>
              <a:spcBef>
                <a:spcPts val="0"/>
              </a:spcBef>
              <a:spcAft>
                <a:spcPts val="0"/>
              </a:spcAft>
              <a:buClrTx/>
              <a:buSzTx/>
              <a:buFontTx/>
              <a:buNone/>
              <a:defRPr/>
            </a:pPr>
            <a:fld id="{E8716A00-CC3F-A24A-9B86-816E9CA7F4AC}" type="slidenum">
              <a:rPr lang="fr-FR" sz="1000" b="0" i="0" u="none" strike="noStrike" cap="none" spc="0">
                <a:ln>
                  <a:noFill/>
                </a:ln>
                <a:solidFill>
                  <a:prstClr val="black">
                    <a:tint val="75000"/>
                  </a:prstClr>
                </a:solidFill>
                <a:latin typeface="Arial Narrow"/>
                <a:ea typeface="Arial Narrow"/>
                <a:cs typeface="Arial Narrow"/>
              </a:rPr>
              <a:t>20</a:t>
            </a:fld>
            <a:endParaRPr lang="fr-FR" sz="1000" b="0" i="0" u="none" strike="noStrike" cap="none" spc="0">
              <a:ln>
                <a:noFill/>
              </a:ln>
              <a:solidFill>
                <a:prstClr val="black">
                  <a:tint val="75000"/>
                </a:prstClr>
              </a:solidFill>
              <a:latin typeface="Arial Narrow"/>
              <a:ea typeface="Arial Narrow"/>
              <a:cs typeface="Arial Narrow"/>
            </a:endParaRPr>
          </a:p>
        </p:txBody>
      </p:sp>
      <p:sp>
        <p:nvSpPr>
          <p:cNvPr id="8" name="Titre 2"/>
          <p:cNvSpPr txBox="1"/>
          <p:nvPr/>
        </p:nvSpPr>
        <p:spPr bwMode="auto">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a:spcBef>
                <a:spcPts val="0"/>
              </a:spcBef>
              <a:buNone/>
              <a:defRPr sz="1600">
                <a:solidFill>
                  <a:srgbClr val="FFFFFF"/>
                </a:solidFill>
                <a:latin typeface="+mj-lt"/>
                <a:ea typeface="+mj-ea"/>
                <a:cs typeface="+mj-cs"/>
              </a:defRPr>
            </a:lvl1pPr>
          </a:lstStyle>
          <a:p>
            <a:pPr marL="0" marR="0" lvl="0" indent="0" algn="r" defTabSz="457200">
              <a:lnSpc>
                <a:spcPct val="100000"/>
              </a:lnSpc>
              <a:spcBef>
                <a:spcPts val="0"/>
              </a:spcBef>
              <a:spcAft>
                <a:spcPts val="0"/>
              </a:spcAft>
              <a:buClrTx/>
              <a:buSzTx/>
              <a:buFontTx/>
              <a:buNone/>
              <a:defRPr/>
            </a:pPr>
            <a:r>
              <a:rPr lang="fr-FR" sz="2400" b="0" i="0" u="none" strike="noStrike" cap="none" spc="0">
                <a:ln>
                  <a:noFill/>
                </a:ln>
                <a:solidFill>
                  <a:srgbClr val="FFFFFF"/>
                </a:solidFill>
                <a:latin typeface="Arial Narrow"/>
                <a:ea typeface="Century Gothic"/>
                <a:cs typeface="Century Gothic"/>
              </a:rPr>
              <a:t>Gender mainstreaming at the Council of Europe</a:t>
            </a:r>
            <a:endParaRPr/>
          </a:p>
        </p:txBody>
      </p:sp>
      <p:sp>
        <p:nvSpPr>
          <p:cNvPr id="3" name="Rectangle 2"/>
          <p:cNvSpPr/>
          <p:nvPr/>
        </p:nvSpPr>
        <p:spPr bwMode="auto">
          <a:xfrm>
            <a:off x="1768729" y="3105835"/>
            <a:ext cx="5089270" cy="2308324"/>
          </a:xfrm>
          <a:prstGeom prst="rect">
            <a:avLst/>
          </a:prstGeom>
        </p:spPr>
        <p:txBody>
          <a:bodyPr wrap="square">
            <a:spAutoFit/>
          </a:bodyPr>
          <a:lstStyle/>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p:txBody>
      </p:sp>
      <p:pic>
        <p:nvPicPr>
          <p:cNvPr id="6" name="Picture 5"/>
          <p:cNvPicPr>
            <a:picLocks noChangeAspect="1"/>
          </p:cNvPicPr>
          <p:nvPr/>
        </p:nvPicPr>
        <p:blipFill>
          <a:blip r:embed="rId2"/>
          <a:stretch/>
        </p:blipFill>
        <p:spPr bwMode="auto">
          <a:xfrm>
            <a:off x="971422" y="378628"/>
            <a:ext cx="7173190" cy="5414159"/>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5"/>
          <p:cNvSpPr>
            <a:spLocks noGrp="1"/>
          </p:cNvSpPr>
          <p:nvPr>
            <p:ph type="sldNum" sz="quarter" idx="4294967295"/>
          </p:nvPr>
        </p:nvSpPr>
        <p:spPr bwMode="auto">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a:ea typeface="Century Gothic"/>
                <a:cs typeface="Century Gothic"/>
              </a:defRPr>
            </a:lvl1pPr>
          </a:lstStyle>
          <a:p>
            <a:pPr marL="0" marR="0" lvl="0" indent="0" algn="r" defTabSz="457200">
              <a:lnSpc>
                <a:spcPct val="100000"/>
              </a:lnSpc>
              <a:spcBef>
                <a:spcPts val="0"/>
              </a:spcBef>
              <a:spcAft>
                <a:spcPts val="0"/>
              </a:spcAft>
              <a:buClrTx/>
              <a:buSzTx/>
              <a:buFontTx/>
              <a:buNone/>
              <a:defRPr/>
            </a:pPr>
            <a:fld id="{E8716A00-CC3F-A24A-9B86-816E9CA7F4AC}" type="slidenum">
              <a:rPr lang="fr-FR" sz="1000" b="0" i="0" u="none" strike="noStrike" cap="none" spc="0">
                <a:ln>
                  <a:noFill/>
                </a:ln>
                <a:solidFill>
                  <a:prstClr val="black">
                    <a:tint val="75000"/>
                  </a:prstClr>
                </a:solidFill>
                <a:latin typeface="Arial Narrow"/>
                <a:ea typeface="Arial Narrow"/>
                <a:cs typeface="Arial Narrow"/>
              </a:rPr>
              <a:t>21</a:t>
            </a:fld>
            <a:endParaRPr lang="fr-FR" sz="1000" b="0" i="0" u="none" strike="noStrike" cap="none" spc="0">
              <a:ln>
                <a:noFill/>
              </a:ln>
              <a:solidFill>
                <a:prstClr val="black">
                  <a:tint val="75000"/>
                </a:prstClr>
              </a:solidFill>
              <a:latin typeface="Arial Narrow"/>
              <a:ea typeface="Arial Narrow"/>
              <a:cs typeface="Arial Narrow"/>
            </a:endParaRPr>
          </a:p>
        </p:txBody>
      </p:sp>
      <p:sp>
        <p:nvSpPr>
          <p:cNvPr id="8" name="Titre 2"/>
          <p:cNvSpPr txBox="1"/>
          <p:nvPr/>
        </p:nvSpPr>
        <p:spPr bwMode="auto">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a:spcBef>
                <a:spcPts val="0"/>
              </a:spcBef>
              <a:buNone/>
              <a:defRPr sz="1600">
                <a:solidFill>
                  <a:srgbClr val="FFFFFF"/>
                </a:solidFill>
                <a:latin typeface="+mj-lt"/>
                <a:ea typeface="+mj-ea"/>
                <a:cs typeface="+mj-cs"/>
              </a:defRPr>
            </a:lvl1pPr>
          </a:lstStyle>
          <a:p>
            <a:pPr marL="0" marR="0" lvl="0" indent="0" algn="r" defTabSz="457200">
              <a:lnSpc>
                <a:spcPct val="100000"/>
              </a:lnSpc>
              <a:spcBef>
                <a:spcPts val="0"/>
              </a:spcBef>
              <a:spcAft>
                <a:spcPts val="0"/>
              </a:spcAft>
              <a:buClrTx/>
              <a:buSzTx/>
              <a:buFontTx/>
              <a:buNone/>
              <a:defRPr/>
            </a:pPr>
            <a:r>
              <a:rPr lang="fr-FR" sz="2400" b="0" i="0" u="none" strike="noStrike" cap="none" spc="0">
                <a:ln>
                  <a:noFill/>
                </a:ln>
                <a:solidFill>
                  <a:srgbClr val="FFFFFF"/>
                </a:solidFill>
                <a:latin typeface="Arial Narrow"/>
                <a:ea typeface="Century Gothic"/>
                <a:cs typeface="Century Gothic"/>
              </a:rPr>
              <a:t>Gender mainstreaming at the Council of Europe</a:t>
            </a:r>
            <a:endParaRPr/>
          </a:p>
        </p:txBody>
      </p:sp>
      <p:sp>
        <p:nvSpPr>
          <p:cNvPr id="9" name="Rectangle 20"/>
          <p:cNvSpPr>
            <a:spLocks noChangeArrowheads="1"/>
          </p:cNvSpPr>
          <p:nvPr/>
        </p:nvSpPr>
        <p:spPr bwMode="auto">
          <a:xfrm>
            <a:off x="507790" y="779335"/>
            <a:ext cx="8152366" cy="4893647"/>
          </a:xfrm>
          <a:prstGeom prst="rect">
            <a:avLst/>
          </a:prstGeom>
          <a:noFill/>
          <a:ln>
            <a:noFill/>
          </a:ln>
          <a:effectLst/>
        </p:spPr>
        <p:txBody>
          <a:bodyPr wrap="square">
            <a:spAutoFit/>
          </a:bodyPr>
          <a:lstStyle/>
          <a:p>
            <a:pPr marL="0" marR="0" lvl="0" indent="0" algn="ctr" defTabSz="457200">
              <a:lnSpc>
                <a:spcPct val="100000"/>
              </a:lnSpc>
              <a:spcBef>
                <a:spcPts val="0"/>
              </a:spcBef>
              <a:spcAft>
                <a:spcPts val="0"/>
              </a:spcAft>
              <a:buClr>
                <a:srgbClr val="0000CC"/>
              </a:buClr>
              <a:buSzTx/>
              <a:buFontTx/>
              <a:buNone/>
              <a:defRPr/>
            </a:pPr>
            <a:r>
              <a:rPr lang="el-GR" sz="2800" b="1" i="0" u="none" strike="noStrike" cap="none" spc="0" dirty="0">
                <a:ln>
                  <a:noFill/>
                </a:ln>
                <a:solidFill>
                  <a:srgbClr val="0066CC"/>
                </a:solidFill>
                <a:latin typeface="Arial"/>
                <a:ea typeface="Arial"/>
                <a:cs typeface="Arial"/>
              </a:rPr>
              <a:t>Ενσωμάτωση της διάστασης του φύλου: γιατί;</a:t>
            </a:r>
          </a:p>
          <a:p>
            <a:pPr marL="0" marR="0" lvl="0" indent="0" algn="ctr" defTabSz="457200">
              <a:lnSpc>
                <a:spcPct val="100000"/>
              </a:lnSpc>
              <a:spcBef>
                <a:spcPts val="0"/>
              </a:spcBef>
              <a:spcAft>
                <a:spcPts val="0"/>
              </a:spcAft>
              <a:buClr>
                <a:srgbClr val="0000CC"/>
              </a:buClr>
              <a:buSzTx/>
              <a:buFontTx/>
              <a:buNone/>
              <a:defRPr/>
            </a:pPr>
            <a:endParaRPr lang="el-GR" sz="2800" b="1" i="0" u="none" strike="noStrike" cap="none" spc="0" dirty="0">
              <a:ln>
                <a:noFill/>
              </a:ln>
              <a:solidFill>
                <a:srgbClr val="0066CC"/>
              </a:solidFill>
              <a:latin typeface="Arial"/>
              <a:ea typeface="Arial"/>
              <a:cs typeface="Arial"/>
            </a:endParaRPr>
          </a:p>
          <a:p>
            <a:pPr marL="0" marR="0" lvl="0" indent="0" algn="l" defTabSz="457200">
              <a:lnSpc>
                <a:spcPct val="100000"/>
              </a:lnSpc>
              <a:spcBef>
                <a:spcPts val="0"/>
              </a:spcBef>
              <a:spcAft>
                <a:spcPts val="0"/>
              </a:spcAft>
              <a:buClr>
                <a:srgbClr val="0000CC"/>
              </a:buClr>
              <a:buSzTx/>
              <a:buFontTx/>
              <a:buNone/>
              <a:defRPr/>
            </a:pPr>
            <a:endParaRPr lang="en-GB" sz="1200" b="0" i="0" u="none" strike="noStrike" cap="none" spc="0" dirty="0">
              <a:ln>
                <a:noFill/>
              </a:ln>
              <a:solidFill>
                <a:prstClr val="black"/>
              </a:solidFill>
              <a:latin typeface="Arial"/>
              <a:ea typeface="Arial"/>
              <a:cs typeface="Arial"/>
            </a:endParaRPr>
          </a:p>
          <a:p>
            <a:pPr marL="0" marR="0" lvl="0" indent="0" algn="l" defTabSz="457200">
              <a:lnSpc>
                <a:spcPct val="100000"/>
              </a:lnSpc>
              <a:spcBef>
                <a:spcPts val="0"/>
              </a:spcBef>
              <a:spcAft>
                <a:spcPts val="0"/>
              </a:spcAft>
              <a:buClr>
                <a:srgbClr val="0066CC"/>
              </a:buClr>
              <a:buSzTx/>
              <a:buFont typeface="Wingdings"/>
              <a:buChar char="ü"/>
              <a:defRPr/>
            </a:pPr>
            <a:r>
              <a:rPr lang="el-GR" sz="2400" b="0" i="0" u="none" strike="noStrike" cap="none" spc="0" dirty="0">
                <a:ln>
                  <a:noFill/>
                </a:ln>
                <a:solidFill>
                  <a:prstClr val="black"/>
                </a:solidFill>
                <a:latin typeface="Arial"/>
                <a:ea typeface="Arial"/>
                <a:cs typeface="Arial"/>
              </a:rPr>
              <a:t>Οι έρευνες και οι στατιστικές δείχνουν ότι η </a:t>
            </a:r>
            <a:r>
              <a:rPr lang="el-GR" sz="2400" b="0" i="0" u="none" strike="noStrike" cap="none" spc="0" dirty="0">
                <a:ln>
                  <a:noFill/>
                </a:ln>
                <a:solidFill>
                  <a:schemeClr val="accent1">
                    <a:lumMod val="50000"/>
                  </a:schemeClr>
                </a:solidFill>
                <a:latin typeface="Arial"/>
                <a:ea typeface="Arial"/>
                <a:cs typeface="Arial"/>
              </a:rPr>
              <a:t>ισότητα</a:t>
            </a:r>
            <a:r>
              <a:rPr lang="el-GR" sz="2400" b="0" i="0" u="none" strike="noStrike" cap="none" spc="0" dirty="0">
                <a:ln>
                  <a:noFill/>
                </a:ln>
                <a:solidFill>
                  <a:prstClr val="black"/>
                </a:solidFill>
                <a:latin typeface="Arial"/>
                <a:ea typeface="Arial"/>
                <a:cs typeface="Arial"/>
              </a:rPr>
              <a:t> μεταξύ γυναικών και ανδρών </a:t>
            </a:r>
            <a:r>
              <a:rPr lang="el-GR" sz="2400" b="0" i="0" u="none" strike="noStrike" cap="none" spc="0" dirty="0">
                <a:ln>
                  <a:noFill/>
                </a:ln>
                <a:solidFill>
                  <a:schemeClr val="accent1">
                    <a:lumMod val="50000"/>
                  </a:schemeClr>
                </a:solidFill>
                <a:latin typeface="Arial"/>
                <a:ea typeface="Arial"/>
                <a:cs typeface="Arial"/>
              </a:rPr>
              <a:t>δεν αποτελεί πραγματικότητα</a:t>
            </a:r>
            <a:r>
              <a:rPr lang="el-GR" sz="2400" b="0" i="0" u="none" strike="noStrike" cap="none" spc="0" dirty="0">
                <a:ln>
                  <a:noFill/>
                </a:ln>
                <a:solidFill>
                  <a:prstClr val="black"/>
                </a:solidFill>
                <a:latin typeface="Arial"/>
                <a:ea typeface="Arial"/>
                <a:cs typeface="Arial"/>
              </a:rPr>
              <a:t> στην Ευρώπη του σήμερα</a:t>
            </a:r>
          </a:p>
          <a:p>
            <a:pPr marL="0" marR="0" lvl="0" indent="0" algn="l" defTabSz="457200">
              <a:lnSpc>
                <a:spcPct val="100000"/>
              </a:lnSpc>
              <a:spcBef>
                <a:spcPts val="0"/>
              </a:spcBef>
              <a:spcAft>
                <a:spcPts val="0"/>
              </a:spcAft>
              <a:buClr>
                <a:srgbClr val="0066CC"/>
              </a:buClr>
              <a:buSzTx/>
              <a:buFont typeface="Wingdings"/>
              <a:buChar char="ü"/>
              <a:defRPr/>
            </a:pPr>
            <a:endParaRPr lang="el-GR" sz="2400" dirty="0">
              <a:solidFill>
                <a:prstClr val="black"/>
              </a:solidFill>
              <a:latin typeface="Arial"/>
              <a:ea typeface="Arial"/>
            </a:endParaRPr>
          </a:p>
          <a:p>
            <a:pPr marL="0" marR="0" lvl="0" indent="0" algn="l" defTabSz="457200">
              <a:lnSpc>
                <a:spcPct val="100000"/>
              </a:lnSpc>
              <a:spcBef>
                <a:spcPts val="0"/>
              </a:spcBef>
              <a:spcAft>
                <a:spcPts val="0"/>
              </a:spcAft>
              <a:buClr>
                <a:srgbClr val="0066CC"/>
              </a:buClr>
              <a:buSzTx/>
              <a:buFont typeface="Wingdings"/>
              <a:buChar char="ü"/>
              <a:defRPr/>
            </a:pPr>
            <a:r>
              <a:rPr lang="el-GR" sz="2400" b="0" i="0" u="none" strike="noStrike" cap="none" spc="0" dirty="0">
                <a:ln>
                  <a:noFill/>
                </a:ln>
                <a:solidFill>
                  <a:prstClr val="black"/>
                </a:solidFill>
                <a:latin typeface="Arial"/>
                <a:ea typeface="Arial"/>
                <a:cs typeface="Arial"/>
              </a:rPr>
              <a:t>Εξασφάλιση </a:t>
            </a:r>
            <a:r>
              <a:rPr lang="el-GR" sz="2400" b="0" i="0" u="none" strike="noStrike" cap="none" spc="0" dirty="0">
                <a:ln>
                  <a:noFill/>
                </a:ln>
                <a:solidFill>
                  <a:schemeClr val="accent1">
                    <a:lumMod val="50000"/>
                  </a:schemeClr>
                </a:solidFill>
                <a:latin typeface="Arial"/>
                <a:ea typeface="Arial"/>
                <a:cs typeface="Arial"/>
              </a:rPr>
              <a:t>της ισότιμης εκπροσώπησης </a:t>
            </a:r>
            <a:r>
              <a:rPr lang="el-GR" sz="2400" b="0" i="0" u="none" strike="noStrike" cap="none" spc="0" dirty="0">
                <a:ln>
                  <a:noFill/>
                </a:ln>
                <a:solidFill>
                  <a:prstClr val="black"/>
                </a:solidFill>
                <a:latin typeface="Arial"/>
                <a:ea typeface="Arial"/>
                <a:cs typeface="Arial"/>
              </a:rPr>
              <a:t>γυναικών και ανδρών σε διάφορα όργανα και θεσμούς: ζήτημα δικαιοσύνης αλλά </a:t>
            </a:r>
            <a:r>
              <a:rPr lang="el-GR" sz="2400" b="0" i="0" u="none" strike="noStrike" cap="none" spc="0" dirty="0">
                <a:ln>
                  <a:noFill/>
                </a:ln>
                <a:solidFill>
                  <a:schemeClr val="accent1">
                    <a:lumMod val="50000"/>
                  </a:schemeClr>
                </a:solidFill>
                <a:latin typeface="Arial"/>
                <a:ea typeface="Arial"/>
                <a:cs typeface="Arial"/>
              </a:rPr>
              <a:t>όχι η μόνη λύση</a:t>
            </a:r>
          </a:p>
          <a:p>
            <a:pPr marL="0" marR="0" lvl="0" indent="0" algn="l" defTabSz="457200">
              <a:lnSpc>
                <a:spcPct val="100000"/>
              </a:lnSpc>
              <a:spcBef>
                <a:spcPts val="0"/>
              </a:spcBef>
              <a:spcAft>
                <a:spcPts val="0"/>
              </a:spcAft>
              <a:buClr>
                <a:srgbClr val="0066CC"/>
              </a:buClr>
              <a:buSzTx/>
              <a:buFont typeface="Wingdings"/>
              <a:buChar char="ü"/>
              <a:defRPr/>
            </a:pPr>
            <a:endParaRPr lang="el-GR" sz="2400" b="0" i="0" u="none" strike="noStrike" cap="none" spc="0" dirty="0">
              <a:ln>
                <a:noFill/>
              </a:ln>
              <a:solidFill>
                <a:schemeClr val="accent1">
                  <a:lumMod val="50000"/>
                </a:schemeClr>
              </a:solidFill>
              <a:latin typeface="Arial"/>
              <a:ea typeface="Arial"/>
              <a:cs typeface="Arial"/>
            </a:endParaRPr>
          </a:p>
          <a:p>
            <a:pPr marL="0" marR="0" lvl="0" indent="0" algn="l" defTabSz="457200">
              <a:lnSpc>
                <a:spcPct val="100000"/>
              </a:lnSpc>
              <a:spcBef>
                <a:spcPts val="0"/>
              </a:spcBef>
              <a:spcAft>
                <a:spcPts val="0"/>
              </a:spcAft>
              <a:buClr>
                <a:srgbClr val="0066CC"/>
              </a:buClr>
              <a:buSzTx/>
              <a:buFont typeface="Wingdings"/>
              <a:buChar char="ü"/>
              <a:defRPr/>
            </a:pPr>
            <a:r>
              <a:rPr lang="el-GR" sz="2400" b="0" i="0" u="none" strike="noStrike" cap="none" spc="0" dirty="0">
                <a:ln>
                  <a:noFill/>
                </a:ln>
                <a:solidFill>
                  <a:prstClr val="black"/>
                </a:solidFill>
                <a:latin typeface="Arial"/>
                <a:ea typeface="Arial"/>
                <a:cs typeface="Arial"/>
              </a:rPr>
              <a:t>Ζούμε σε μια κοινωνία όπου </a:t>
            </a:r>
            <a:r>
              <a:rPr lang="el-GR" sz="2400" b="0" i="0" u="none" strike="noStrike" cap="none" spc="0" dirty="0">
                <a:ln>
                  <a:noFill/>
                </a:ln>
                <a:solidFill>
                  <a:schemeClr val="accent1">
                    <a:lumMod val="50000"/>
                  </a:schemeClr>
                </a:solidFill>
                <a:latin typeface="Arial"/>
                <a:ea typeface="Arial"/>
                <a:cs typeface="Arial"/>
              </a:rPr>
              <a:t>το φύλο </a:t>
            </a:r>
            <a:r>
              <a:rPr lang="el-GR" sz="2400" b="0" i="0" u="none" strike="noStrike" cap="none" spc="0" dirty="0">
                <a:ln>
                  <a:noFill/>
                </a:ln>
                <a:solidFill>
                  <a:prstClr val="black"/>
                </a:solidFill>
                <a:latin typeface="Arial"/>
                <a:ea typeface="Arial"/>
                <a:cs typeface="Arial"/>
              </a:rPr>
              <a:t>παίζει δομικό ρόλο</a:t>
            </a:r>
          </a:p>
          <a:p>
            <a:pPr marR="0" lvl="0" algn="l" defTabSz="457200">
              <a:lnSpc>
                <a:spcPct val="100000"/>
              </a:lnSpc>
              <a:spcBef>
                <a:spcPts val="0"/>
              </a:spcBef>
              <a:spcAft>
                <a:spcPts val="0"/>
              </a:spcAft>
              <a:buClrTx/>
              <a:buSzTx/>
              <a:defRPr/>
            </a:pPr>
            <a:endParaRPr lang="fr-FR" sz="2800" b="0" i="0" u="none" strike="noStrike" cap="none" spc="0" dirty="0">
              <a:ln>
                <a:noFill/>
              </a:ln>
              <a:solidFill>
                <a:prstClr val="black"/>
              </a:solidFill>
              <a:latin typeface="Arial"/>
              <a:ea typeface="Arial"/>
              <a:cs typeface="Arial"/>
            </a:endParaRPr>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5"/>
          <p:cNvSpPr>
            <a:spLocks noGrp="1"/>
          </p:cNvSpPr>
          <p:nvPr>
            <p:ph type="sldNum" sz="quarter" idx="4294967295"/>
          </p:nvPr>
        </p:nvSpPr>
        <p:spPr bwMode="auto">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a:ea typeface="Century Gothic"/>
                <a:cs typeface="Century Gothic"/>
              </a:defRPr>
            </a:lvl1pPr>
          </a:lstStyle>
          <a:p>
            <a:pPr marL="0" marR="0" lvl="0" indent="0" algn="r" defTabSz="457200">
              <a:lnSpc>
                <a:spcPct val="100000"/>
              </a:lnSpc>
              <a:spcBef>
                <a:spcPts val="0"/>
              </a:spcBef>
              <a:spcAft>
                <a:spcPts val="0"/>
              </a:spcAft>
              <a:buClrTx/>
              <a:buSzTx/>
              <a:buFontTx/>
              <a:buNone/>
              <a:defRPr/>
            </a:pPr>
            <a:fld id="{E8716A00-CC3F-A24A-9B86-816E9CA7F4AC}" type="slidenum">
              <a:rPr lang="fr-FR" sz="1000" b="0" i="0" u="none" strike="noStrike" cap="none" spc="0">
                <a:ln>
                  <a:noFill/>
                </a:ln>
                <a:solidFill>
                  <a:prstClr val="black">
                    <a:tint val="75000"/>
                  </a:prstClr>
                </a:solidFill>
                <a:latin typeface="Arial Narrow"/>
                <a:ea typeface="Arial Narrow"/>
                <a:cs typeface="Arial Narrow"/>
              </a:rPr>
              <a:t>22</a:t>
            </a:fld>
            <a:endParaRPr lang="fr-FR" sz="1000" b="0" i="0" u="none" strike="noStrike" cap="none" spc="0">
              <a:ln>
                <a:noFill/>
              </a:ln>
              <a:solidFill>
                <a:prstClr val="black">
                  <a:tint val="75000"/>
                </a:prstClr>
              </a:solidFill>
              <a:latin typeface="Arial Narrow"/>
              <a:ea typeface="Arial Narrow"/>
              <a:cs typeface="Arial Narrow"/>
            </a:endParaRPr>
          </a:p>
        </p:txBody>
      </p:sp>
      <p:sp>
        <p:nvSpPr>
          <p:cNvPr id="8" name="Titre 2"/>
          <p:cNvSpPr txBox="1"/>
          <p:nvPr/>
        </p:nvSpPr>
        <p:spPr bwMode="auto">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a:spcBef>
                <a:spcPts val="0"/>
              </a:spcBef>
              <a:buNone/>
              <a:defRPr sz="1600">
                <a:solidFill>
                  <a:srgbClr val="FFFFFF"/>
                </a:solidFill>
                <a:latin typeface="+mj-lt"/>
                <a:ea typeface="+mj-ea"/>
                <a:cs typeface="+mj-cs"/>
              </a:defRPr>
            </a:lvl1pPr>
          </a:lstStyle>
          <a:p>
            <a:pPr marL="0" marR="0" lvl="0" indent="0" algn="r" defTabSz="457200">
              <a:lnSpc>
                <a:spcPct val="100000"/>
              </a:lnSpc>
              <a:spcBef>
                <a:spcPts val="0"/>
              </a:spcBef>
              <a:spcAft>
                <a:spcPts val="0"/>
              </a:spcAft>
              <a:buClrTx/>
              <a:buSzTx/>
              <a:buFontTx/>
              <a:buNone/>
              <a:defRPr/>
            </a:pPr>
            <a:r>
              <a:rPr lang="fr-FR" sz="2400" b="0" i="0" u="none" strike="noStrike" cap="none" spc="0">
                <a:ln>
                  <a:noFill/>
                </a:ln>
                <a:solidFill>
                  <a:srgbClr val="FFFFFF"/>
                </a:solidFill>
                <a:latin typeface="Arial Narrow"/>
                <a:ea typeface="Century Gothic"/>
                <a:cs typeface="Century Gothic"/>
              </a:rPr>
              <a:t>Gender mainstreaming at the Council of Europe</a:t>
            </a:r>
            <a:endParaRPr/>
          </a:p>
        </p:txBody>
      </p:sp>
      <p:sp>
        <p:nvSpPr>
          <p:cNvPr id="3" name="Rectangle 2"/>
          <p:cNvSpPr/>
          <p:nvPr/>
        </p:nvSpPr>
        <p:spPr bwMode="auto">
          <a:xfrm>
            <a:off x="1768729" y="3105835"/>
            <a:ext cx="5089270" cy="2308324"/>
          </a:xfrm>
          <a:prstGeom prst="rect">
            <a:avLst/>
          </a:prstGeom>
        </p:spPr>
        <p:txBody>
          <a:bodyPr wrap="square">
            <a:spAutoFit/>
          </a:bodyPr>
          <a:lstStyle/>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p:txBody>
      </p:sp>
      <p:pic>
        <p:nvPicPr>
          <p:cNvPr id="4" name="Picture 3"/>
          <p:cNvPicPr>
            <a:picLocks noChangeAspect="1"/>
          </p:cNvPicPr>
          <p:nvPr/>
        </p:nvPicPr>
        <p:blipFill>
          <a:blip r:embed="rId2"/>
          <a:stretch/>
        </p:blipFill>
        <p:spPr bwMode="auto">
          <a:xfrm>
            <a:off x="457201" y="660400"/>
            <a:ext cx="8249284" cy="4207503"/>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5"/>
          <p:cNvSpPr>
            <a:spLocks noGrp="1"/>
          </p:cNvSpPr>
          <p:nvPr>
            <p:ph type="sldNum" sz="quarter" idx="4294967295"/>
          </p:nvPr>
        </p:nvSpPr>
        <p:spPr bwMode="auto">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a:ea typeface="Century Gothic"/>
                <a:cs typeface="Century Gothic"/>
              </a:defRPr>
            </a:lvl1pPr>
          </a:lstStyle>
          <a:p>
            <a:pPr marL="0" marR="0" lvl="0" indent="0" algn="r" defTabSz="457200">
              <a:lnSpc>
                <a:spcPct val="100000"/>
              </a:lnSpc>
              <a:spcBef>
                <a:spcPts val="0"/>
              </a:spcBef>
              <a:spcAft>
                <a:spcPts val="0"/>
              </a:spcAft>
              <a:buClrTx/>
              <a:buSzTx/>
              <a:buFontTx/>
              <a:buNone/>
              <a:defRPr/>
            </a:pPr>
            <a:fld id="{E8716A00-CC3F-A24A-9B86-816E9CA7F4AC}" type="slidenum">
              <a:rPr lang="fr-FR" sz="1000" b="0" i="0" u="none" strike="noStrike" cap="none" spc="0">
                <a:ln>
                  <a:noFill/>
                </a:ln>
                <a:solidFill>
                  <a:prstClr val="black">
                    <a:tint val="75000"/>
                  </a:prstClr>
                </a:solidFill>
                <a:latin typeface="Arial Narrow"/>
                <a:ea typeface="Arial Narrow"/>
                <a:cs typeface="Arial Narrow"/>
              </a:rPr>
              <a:t>23</a:t>
            </a:fld>
            <a:endParaRPr lang="fr-FR" sz="1000" b="0" i="0" u="none" strike="noStrike" cap="none" spc="0">
              <a:ln>
                <a:noFill/>
              </a:ln>
              <a:solidFill>
                <a:prstClr val="black">
                  <a:tint val="75000"/>
                </a:prstClr>
              </a:solidFill>
              <a:latin typeface="Arial Narrow"/>
              <a:ea typeface="Arial Narrow"/>
              <a:cs typeface="Arial Narrow"/>
            </a:endParaRPr>
          </a:p>
        </p:txBody>
      </p:sp>
      <p:sp>
        <p:nvSpPr>
          <p:cNvPr id="9" name="Rectangle 20"/>
          <p:cNvSpPr>
            <a:spLocks noChangeArrowheads="1"/>
          </p:cNvSpPr>
          <p:nvPr/>
        </p:nvSpPr>
        <p:spPr bwMode="auto">
          <a:xfrm>
            <a:off x="220263" y="620688"/>
            <a:ext cx="8923737" cy="4801314"/>
          </a:xfrm>
          <a:prstGeom prst="rect">
            <a:avLst/>
          </a:prstGeom>
          <a:noFill/>
          <a:ln>
            <a:noFill/>
          </a:ln>
          <a:effectLst/>
        </p:spPr>
        <p:txBody>
          <a:bodyPr wrap="square">
            <a:spAutoFit/>
          </a:bodyPr>
          <a:lstStyle/>
          <a:p>
            <a:pPr marL="0" marR="0" lvl="0" indent="0" algn="ctr" defTabSz="457200">
              <a:lnSpc>
                <a:spcPct val="100000"/>
              </a:lnSpc>
              <a:spcBef>
                <a:spcPts val="0"/>
              </a:spcBef>
              <a:spcAft>
                <a:spcPts val="0"/>
              </a:spcAft>
              <a:buClr>
                <a:prstClr val="black"/>
              </a:buClr>
              <a:buSzTx/>
              <a:buFontTx/>
              <a:buNone/>
              <a:defRPr/>
            </a:pPr>
            <a:r>
              <a:rPr lang="el-GR" sz="2400" b="1" i="0" u="none" strike="noStrike" cap="none" spc="0" dirty="0">
                <a:ln>
                  <a:noFill/>
                </a:ln>
                <a:solidFill>
                  <a:srgbClr val="0066CC"/>
                </a:solidFill>
                <a:latin typeface="Arial"/>
                <a:ea typeface="Arial"/>
                <a:cs typeface="Arial"/>
              </a:rPr>
              <a:t>Τι σημαίνει η ενσωμάτωση της διάστασης του φύλου; </a:t>
            </a:r>
          </a:p>
          <a:p>
            <a:pPr marL="0" marR="0" lvl="0" indent="0" algn="just" defTabSz="457200">
              <a:lnSpc>
                <a:spcPct val="100000"/>
              </a:lnSpc>
              <a:spcBef>
                <a:spcPts val="0"/>
              </a:spcBef>
              <a:spcAft>
                <a:spcPts val="0"/>
              </a:spcAft>
              <a:buClr>
                <a:prstClr val="black"/>
              </a:buClr>
              <a:buSzTx/>
              <a:buFontTx/>
              <a:buNone/>
              <a:defRPr/>
            </a:pPr>
            <a:endParaRPr lang="en-GB" sz="3000" b="0" i="0" u="none" strike="noStrike" cap="none" spc="0" dirty="0">
              <a:ln>
                <a:noFill/>
              </a:ln>
              <a:solidFill>
                <a:prstClr val="black"/>
              </a:solidFill>
              <a:latin typeface="Arial"/>
              <a:ea typeface="Arial"/>
              <a:cs typeface="Arial"/>
            </a:endParaRPr>
          </a:p>
          <a:p>
            <a:pPr marL="457200" marR="0" lvl="0" indent="-457200" algn="just" defTabSz="457200">
              <a:lnSpc>
                <a:spcPct val="100000"/>
              </a:lnSpc>
              <a:spcBef>
                <a:spcPts val="0"/>
              </a:spcBef>
              <a:spcAft>
                <a:spcPts val="0"/>
              </a:spcAft>
              <a:buClr>
                <a:srgbClr val="0066CC"/>
              </a:buClr>
              <a:buSzTx/>
              <a:buFont typeface="Wingdings"/>
              <a:buChar char="ü"/>
              <a:defRPr/>
            </a:pPr>
            <a:r>
              <a:rPr lang="el-GR" sz="2800" b="0" i="0" u="none" strike="noStrike" cap="none" spc="0" dirty="0">
                <a:ln>
                  <a:noFill/>
                </a:ln>
                <a:solidFill>
                  <a:prstClr val="black"/>
                </a:solidFill>
                <a:latin typeface="Arial"/>
                <a:ea typeface="Arial"/>
                <a:cs typeface="Arial"/>
              </a:rPr>
              <a:t>Θεμελίωση των πολιτικών στη βάση </a:t>
            </a:r>
            <a:r>
              <a:rPr lang="el-GR" sz="2800" b="0" i="0" u="none" strike="noStrike" cap="none" spc="0" dirty="0">
                <a:ln>
                  <a:noFill/>
                </a:ln>
                <a:solidFill>
                  <a:schemeClr val="accent1">
                    <a:lumMod val="50000"/>
                  </a:schemeClr>
                </a:solidFill>
                <a:latin typeface="Arial"/>
                <a:ea typeface="Arial"/>
                <a:cs typeface="Arial"/>
              </a:rPr>
              <a:t>της πραγματικής κατάστασης και των αναγκών </a:t>
            </a:r>
            <a:r>
              <a:rPr lang="el-GR" sz="2800" b="0" i="0" u="none" strike="noStrike" cap="none" spc="0" dirty="0">
                <a:ln>
                  <a:noFill/>
                </a:ln>
                <a:solidFill>
                  <a:prstClr val="black"/>
                </a:solidFill>
                <a:latin typeface="Arial"/>
                <a:ea typeface="Arial"/>
                <a:cs typeface="Arial"/>
              </a:rPr>
              <a:t>των γυναικών και των ανδρών </a:t>
            </a:r>
          </a:p>
          <a:p>
            <a:pPr marL="457200" marR="0" lvl="0" indent="-457200" algn="just" defTabSz="457200">
              <a:lnSpc>
                <a:spcPct val="100000"/>
              </a:lnSpc>
              <a:spcBef>
                <a:spcPts val="0"/>
              </a:spcBef>
              <a:spcAft>
                <a:spcPts val="0"/>
              </a:spcAft>
              <a:buClr>
                <a:srgbClr val="0066CC"/>
              </a:buClr>
              <a:buSzTx/>
              <a:buFont typeface="Wingdings"/>
              <a:buChar char="ü"/>
              <a:defRPr/>
            </a:pPr>
            <a:r>
              <a:rPr lang="el-GR" sz="2800" i="0" u="none" strike="noStrike" cap="none" spc="0" dirty="0">
                <a:ln>
                  <a:noFill/>
                </a:ln>
                <a:solidFill>
                  <a:schemeClr val="accent1">
                    <a:lumMod val="50000"/>
                  </a:schemeClr>
                </a:solidFill>
                <a:latin typeface="Arial"/>
                <a:ea typeface="Arial"/>
                <a:cs typeface="Arial"/>
              </a:rPr>
              <a:t>Καλύτερα τεκμηριωμένη </a:t>
            </a:r>
            <a:r>
              <a:rPr lang="el-GR" sz="2800" i="0" u="none" strike="noStrike" cap="none" spc="0" dirty="0">
                <a:ln>
                  <a:noFill/>
                </a:ln>
                <a:latin typeface="Arial"/>
                <a:ea typeface="Arial"/>
                <a:cs typeface="Arial"/>
              </a:rPr>
              <a:t>χάραξη πολιτικής </a:t>
            </a:r>
            <a:r>
              <a:rPr lang="el-GR" sz="2800" i="0" u="none" strike="noStrike" cap="none" spc="0" dirty="0">
                <a:ln>
                  <a:noFill/>
                </a:ln>
                <a:solidFill>
                  <a:schemeClr val="accent1">
                    <a:lumMod val="50000"/>
                  </a:schemeClr>
                </a:solidFill>
                <a:latin typeface="Arial"/>
                <a:ea typeface="Arial"/>
                <a:cs typeface="Arial"/>
              </a:rPr>
              <a:t>Πρόκληση</a:t>
            </a:r>
            <a:r>
              <a:rPr lang="el-GR" sz="2800" i="0" u="none" strike="noStrike" cap="none" spc="0" dirty="0">
                <a:ln>
                  <a:noFill/>
                </a:ln>
                <a:solidFill>
                  <a:srgbClr val="0066CC"/>
                </a:solidFill>
                <a:latin typeface="Arial"/>
                <a:ea typeface="Arial"/>
                <a:cs typeface="Arial"/>
              </a:rPr>
              <a:t> </a:t>
            </a:r>
            <a:r>
              <a:rPr lang="el-GR" sz="2800" i="0" u="none" strike="noStrike" cap="none" spc="0" dirty="0">
                <a:ln>
                  <a:noFill/>
                </a:ln>
                <a:latin typeface="Arial"/>
                <a:ea typeface="Arial"/>
                <a:cs typeface="Arial"/>
              </a:rPr>
              <a:t>των πολιτικών </a:t>
            </a:r>
            <a:r>
              <a:rPr lang="el-GR" sz="2800" i="0" u="none" strike="noStrike" cap="none" spc="0" dirty="0">
                <a:ln>
                  <a:noFill/>
                </a:ln>
                <a:solidFill>
                  <a:schemeClr val="accent1">
                    <a:lumMod val="50000"/>
                  </a:schemeClr>
                </a:solidFill>
                <a:latin typeface="Arial"/>
                <a:ea typeface="Arial"/>
                <a:cs typeface="Arial"/>
              </a:rPr>
              <a:t>ουδετερότητας ως προς το φύλο</a:t>
            </a:r>
          </a:p>
          <a:p>
            <a:pPr marR="0" lvl="0" algn="just" defTabSz="457200">
              <a:lnSpc>
                <a:spcPct val="100000"/>
              </a:lnSpc>
              <a:spcBef>
                <a:spcPts val="0"/>
              </a:spcBef>
              <a:spcAft>
                <a:spcPts val="0"/>
              </a:spcAft>
              <a:buClr>
                <a:srgbClr val="0066CC"/>
              </a:buClr>
              <a:buSzTx/>
              <a:defRPr/>
            </a:pPr>
            <a:endParaRPr lang="en-GB" sz="2800" i="1" u="none" strike="noStrike" cap="none" spc="0" dirty="0">
              <a:ln>
                <a:noFill/>
              </a:ln>
              <a:solidFill>
                <a:schemeClr val="accent1">
                  <a:lumMod val="50000"/>
                </a:schemeClr>
              </a:solidFill>
              <a:latin typeface="Arial"/>
              <a:ea typeface="Arial"/>
              <a:cs typeface="Arial"/>
            </a:endParaRPr>
          </a:p>
          <a:p>
            <a:pPr marL="0" marR="0" lvl="0" indent="0" algn="ctr" defTabSz="457200">
              <a:lnSpc>
                <a:spcPct val="100000"/>
              </a:lnSpc>
              <a:spcBef>
                <a:spcPts val="0"/>
              </a:spcBef>
              <a:spcAft>
                <a:spcPts val="0"/>
              </a:spcAft>
              <a:buClr>
                <a:srgbClr val="0D347D"/>
              </a:buClr>
              <a:buSzTx/>
              <a:buFontTx/>
              <a:buNone/>
              <a:defRPr/>
            </a:pPr>
            <a:r>
              <a:rPr lang="el-GR" sz="2800" b="0" i="1" u="none" strike="noStrike" cap="none" spc="0" dirty="0">
                <a:ln>
                  <a:noFill/>
                </a:ln>
                <a:solidFill>
                  <a:prstClr val="black"/>
                </a:solidFill>
                <a:latin typeface="Arial"/>
                <a:ea typeface="Arial"/>
                <a:cs typeface="Arial"/>
              </a:rPr>
              <a:t>Δεν είναι αυτοσκοπός, ο τελικός στόχος είναι η προώθηση της ισότητας των φύλων</a:t>
            </a:r>
            <a:endParaRPr lang="fr-FR" sz="2400" b="0" i="0" u="none" strike="noStrike" cap="none" spc="0" dirty="0">
              <a:ln>
                <a:noFill/>
              </a:ln>
              <a:solidFill>
                <a:prstClr val="black"/>
              </a:solidFill>
              <a:latin typeface="Arial"/>
              <a:ea typeface="Arial"/>
              <a:cs typeface="Arial"/>
            </a:endParaRPr>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98451" y="788090"/>
            <a:ext cx="5586798" cy="368146"/>
          </a:xfrm>
        </p:spPr>
        <p:txBody>
          <a:bodyPr/>
          <a:lstStyle/>
          <a:p>
            <a:pPr algn="ctr">
              <a:defRPr/>
            </a:pPr>
            <a:r>
              <a:rPr lang="el-GR" sz="3000" b="1" dirty="0">
                <a:solidFill>
                  <a:srgbClr val="0066CC"/>
                </a:solidFill>
              </a:rPr>
              <a:t>Πρόληψη και καταπολέμηση της βίας κατά των γυναικών</a:t>
            </a:r>
            <a:endParaRPr lang="fr-BE" sz="3000" b="1" dirty="0">
              <a:solidFill>
                <a:srgbClr val="0066CC"/>
              </a:solidFill>
              <a:latin typeface="Arial"/>
            </a:endParaRPr>
          </a:p>
        </p:txBody>
      </p:sp>
      <p:sp>
        <p:nvSpPr>
          <p:cNvPr id="3" name="Espace réservé du contenu 2"/>
          <p:cNvSpPr>
            <a:spLocks noGrp="1"/>
          </p:cNvSpPr>
          <p:nvPr>
            <p:ph idx="1"/>
          </p:nvPr>
        </p:nvSpPr>
        <p:spPr bwMode="auto">
          <a:xfrm>
            <a:off x="829508" y="957262"/>
            <a:ext cx="3841750" cy="4800600"/>
          </a:xfrm>
        </p:spPr>
        <p:txBody>
          <a:bodyPr>
            <a:normAutofit/>
          </a:bodyPr>
          <a:lstStyle/>
          <a:p>
            <a:pPr>
              <a:buClr>
                <a:srgbClr val="004489"/>
              </a:buClr>
              <a:buFont typeface="Wingdings"/>
              <a:buChar char="ü"/>
              <a:defRPr/>
            </a:pPr>
            <a:endParaRPr lang="fr-BE" dirty="0"/>
          </a:p>
          <a:p>
            <a:pPr marL="0" indent="0">
              <a:buClr>
                <a:srgbClr val="004489"/>
              </a:buClr>
              <a:buFontTx/>
              <a:buNone/>
              <a:defRPr/>
            </a:pPr>
            <a:endParaRPr lang="fr-BE" dirty="0"/>
          </a:p>
          <a:p>
            <a:pPr algn="just">
              <a:buClr>
                <a:srgbClr val="004489"/>
              </a:buClr>
              <a:buFont typeface="Wingdings"/>
              <a:buChar char="ü"/>
              <a:defRPr/>
            </a:pPr>
            <a:r>
              <a:rPr lang="el-GR" dirty="0">
                <a:solidFill>
                  <a:srgbClr val="0066CC"/>
                </a:solidFill>
              </a:rPr>
              <a:t>1 στις 3 </a:t>
            </a:r>
            <a:r>
              <a:rPr lang="el-GR" dirty="0"/>
              <a:t>γυναίκες αντιμετωπίζει βία από τα 15 της χρόνια</a:t>
            </a:r>
          </a:p>
          <a:p>
            <a:pPr algn="just">
              <a:buClr>
                <a:srgbClr val="004489"/>
              </a:buClr>
              <a:buFont typeface="Wingdings"/>
              <a:buChar char="ü"/>
              <a:defRPr/>
            </a:pPr>
            <a:r>
              <a:rPr lang="el-GR" dirty="0">
                <a:solidFill>
                  <a:srgbClr val="0066CC"/>
                </a:solidFill>
              </a:rPr>
              <a:t>Συνέχιση </a:t>
            </a:r>
            <a:r>
              <a:rPr lang="el-GR" dirty="0"/>
              <a:t>της βίας</a:t>
            </a:r>
          </a:p>
          <a:p>
            <a:pPr algn="just">
              <a:buClr>
                <a:srgbClr val="004489"/>
              </a:buClr>
              <a:buFont typeface="Wingdings"/>
              <a:buChar char="ü"/>
              <a:defRPr/>
            </a:pPr>
            <a:r>
              <a:rPr lang="el-GR" dirty="0">
                <a:solidFill>
                  <a:srgbClr val="0066CC"/>
                </a:solidFill>
              </a:rPr>
              <a:t>Υπάρχει </a:t>
            </a:r>
            <a:r>
              <a:rPr lang="el-GR" dirty="0"/>
              <a:t>σε όλες τις εκφάνσεις</a:t>
            </a:r>
            <a:endParaRPr dirty="0"/>
          </a:p>
        </p:txBody>
      </p:sp>
      <p:sp>
        <p:nvSpPr>
          <p:cNvPr id="15364" name="AutoShape 2"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a:ln>
            <a:noFill/>
          </a:ln>
        </p:spPr>
        <p:txBody>
          <a:bodyPr/>
          <a:lstStyle>
            <a:lvl1pPr>
              <a:spcBef>
                <a:spcPts val="0"/>
              </a:spcBef>
              <a:buChar char="•"/>
              <a:defRPr sz="2800">
                <a:solidFill>
                  <a:schemeClr val="tx1"/>
                </a:solidFill>
                <a:latin typeface="Myriad Pro"/>
                <a:ea typeface="ＭＳ Ｐゴシック"/>
                <a:cs typeface="Arial"/>
              </a:defRPr>
            </a:lvl1pPr>
            <a:lvl2pPr marL="742950" indent="-285750">
              <a:spcBef>
                <a:spcPts val="0"/>
              </a:spcBef>
              <a:buChar char="–"/>
              <a:defRPr sz="2800">
                <a:solidFill>
                  <a:schemeClr val="tx1"/>
                </a:solidFill>
                <a:latin typeface="Arial"/>
                <a:ea typeface="Arial"/>
                <a:cs typeface="Arial"/>
              </a:defRPr>
            </a:lvl2pPr>
            <a:lvl3pPr marL="1143000" indent="-228600">
              <a:spcBef>
                <a:spcPts val="0"/>
              </a:spcBef>
              <a:buChar char="•"/>
              <a:defRPr sz="2400">
                <a:solidFill>
                  <a:schemeClr val="tx1"/>
                </a:solidFill>
                <a:latin typeface="Arial"/>
                <a:ea typeface="Arial"/>
                <a:cs typeface="Arial"/>
              </a:defRPr>
            </a:lvl3pPr>
            <a:lvl4pPr marL="1600200" indent="-228600">
              <a:spcBef>
                <a:spcPts val="0"/>
              </a:spcBef>
              <a:buChar char="–"/>
              <a:defRPr sz="2000">
                <a:solidFill>
                  <a:schemeClr val="tx1"/>
                </a:solidFill>
                <a:latin typeface="Arial"/>
                <a:ea typeface="Arial"/>
                <a:cs typeface="Arial"/>
              </a:defRPr>
            </a:lvl4pPr>
            <a:lvl5pPr marL="2057400" indent="-228600">
              <a:spcBef>
                <a:spcPts val="0"/>
              </a:spcBef>
              <a:buChar char="»"/>
              <a:defRPr sz="2000">
                <a:solidFill>
                  <a:schemeClr val="tx1"/>
                </a:solidFill>
                <a:latin typeface="Arial"/>
                <a:ea typeface="Arial"/>
                <a:cs typeface="Arial"/>
              </a:defRPr>
            </a:lvl5pPr>
            <a:lvl6pPr marL="2514600" indent="-228600">
              <a:spcBef>
                <a:spcPts val="0"/>
              </a:spcBef>
              <a:spcAft>
                <a:spcPts val="0"/>
              </a:spcAft>
              <a:buChar char="»"/>
              <a:defRPr sz="2000">
                <a:solidFill>
                  <a:schemeClr val="tx1"/>
                </a:solidFill>
                <a:latin typeface="Arial"/>
                <a:ea typeface="Arial"/>
                <a:cs typeface="Arial"/>
              </a:defRPr>
            </a:lvl6pPr>
            <a:lvl7pPr marL="2971800" indent="-228600">
              <a:spcBef>
                <a:spcPts val="0"/>
              </a:spcBef>
              <a:spcAft>
                <a:spcPts val="0"/>
              </a:spcAft>
              <a:buChar char="»"/>
              <a:defRPr sz="2000">
                <a:solidFill>
                  <a:schemeClr val="tx1"/>
                </a:solidFill>
                <a:latin typeface="Arial"/>
                <a:ea typeface="Arial"/>
                <a:cs typeface="Arial"/>
              </a:defRPr>
            </a:lvl7pPr>
            <a:lvl8pPr marL="3429000" indent="-228600">
              <a:spcBef>
                <a:spcPts val="0"/>
              </a:spcBef>
              <a:spcAft>
                <a:spcPts val="0"/>
              </a:spcAft>
              <a:buChar char="»"/>
              <a:defRPr sz="2000">
                <a:solidFill>
                  <a:schemeClr val="tx1"/>
                </a:solidFill>
                <a:latin typeface="Arial"/>
                <a:ea typeface="Arial"/>
                <a:cs typeface="Arial"/>
              </a:defRPr>
            </a:lvl8pPr>
            <a:lvl9pPr marL="3886200" indent="-228600">
              <a:spcBef>
                <a:spcPts val="0"/>
              </a:spcBef>
              <a:spcAft>
                <a:spcPts val="0"/>
              </a:spcAft>
              <a:buChar char="»"/>
              <a:defRPr sz="2000">
                <a:solidFill>
                  <a:schemeClr val="tx1"/>
                </a:solidFill>
                <a:latin typeface="Arial"/>
                <a:ea typeface="Arial"/>
                <a:cs typeface="Arial"/>
              </a:defRPr>
            </a:lvl9pPr>
          </a:lstStyle>
          <a:p>
            <a:pPr marL="0" marR="0" lvl="0" indent="0" algn="l" defTabSz="457200">
              <a:lnSpc>
                <a:spcPct val="100000"/>
              </a:lnSpc>
              <a:spcBef>
                <a:spcPts val="0"/>
              </a:spcBef>
              <a:spcAft>
                <a:spcPts val="0"/>
              </a:spcAft>
              <a:buClrTx/>
              <a:buSzTx/>
              <a:buFontTx/>
              <a:buNone/>
              <a:defRPr/>
            </a:pPr>
            <a:endParaRPr lang="fr-FR" sz="1800" b="0" i="0" u="none" strike="noStrike" cap="none" spc="0">
              <a:ln>
                <a:noFill/>
              </a:ln>
              <a:solidFill>
                <a:prstClr val="black"/>
              </a:solidFill>
              <a:latin typeface="Arial"/>
              <a:ea typeface="ＭＳ Ｐゴシック"/>
              <a:cs typeface="Arial"/>
            </a:endParaRPr>
          </a:p>
        </p:txBody>
      </p:sp>
      <p:sp>
        <p:nvSpPr>
          <p:cNvPr id="15365" name="AutoShape 4"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a:spLocks noChangeAspect="1" noChangeArrowheads="1"/>
          </p:cNvSpPr>
          <p:nvPr/>
        </p:nvSpPr>
        <p:spPr bwMode="auto">
          <a:xfrm>
            <a:off x="307975" y="7938"/>
            <a:ext cx="304800" cy="304800"/>
          </a:xfrm>
          <a:prstGeom prst="rect">
            <a:avLst/>
          </a:prstGeom>
          <a:noFill/>
          <a:ln>
            <a:noFill/>
          </a:ln>
        </p:spPr>
        <p:txBody>
          <a:bodyPr/>
          <a:lstStyle>
            <a:lvl1pPr>
              <a:spcBef>
                <a:spcPts val="0"/>
              </a:spcBef>
              <a:buChar char="•"/>
              <a:defRPr sz="2800">
                <a:solidFill>
                  <a:schemeClr val="tx1"/>
                </a:solidFill>
                <a:latin typeface="Myriad Pro"/>
                <a:ea typeface="ＭＳ Ｐゴシック"/>
                <a:cs typeface="Arial"/>
              </a:defRPr>
            </a:lvl1pPr>
            <a:lvl2pPr marL="742950" indent="-285750">
              <a:spcBef>
                <a:spcPts val="0"/>
              </a:spcBef>
              <a:buChar char="–"/>
              <a:defRPr sz="2800">
                <a:solidFill>
                  <a:schemeClr val="tx1"/>
                </a:solidFill>
                <a:latin typeface="Arial"/>
                <a:ea typeface="Arial"/>
                <a:cs typeface="Arial"/>
              </a:defRPr>
            </a:lvl2pPr>
            <a:lvl3pPr marL="1143000" indent="-228600">
              <a:spcBef>
                <a:spcPts val="0"/>
              </a:spcBef>
              <a:buChar char="•"/>
              <a:defRPr sz="2400">
                <a:solidFill>
                  <a:schemeClr val="tx1"/>
                </a:solidFill>
                <a:latin typeface="Arial"/>
                <a:ea typeface="Arial"/>
                <a:cs typeface="Arial"/>
              </a:defRPr>
            </a:lvl3pPr>
            <a:lvl4pPr marL="1600200" indent="-228600">
              <a:spcBef>
                <a:spcPts val="0"/>
              </a:spcBef>
              <a:buChar char="–"/>
              <a:defRPr sz="2000">
                <a:solidFill>
                  <a:schemeClr val="tx1"/>
                </a:solidFill>
                <a:latin typeface="Arial"/>
                <a:ea typeface="Arial"/>
                <a:cs typeface="Arial"/>
              </a:defRPr>
            </a:lvl4pPr>
            <a:lvl5pPr marL="2057400" indent="-228600">
              <a:spcBef>
                <a:spcPts val="0"/>
              </a:spcBef>
              <a:buChar char="»"/>
              <a:defRPr sz="2000">
                <a:solidFill>
                  <a:schemeClr val="tx1"/>
                </a:solidFill>
                <a:latin typeface="Arial"/>
                <a:ea typeface="Arial"/>
                <a:cs typeface="Arial"/>
              </a:defRPr>
            </a:lvl5pPr>
            <a:lvl6pPr marL="2514600" indent="-228600">
              <a:spcBef>
                <a:spcPts val="0"/>
              </a:spcBef>
              <a:spcAft>
                <a:spcPts val="0"/>
              </a:spcAft>
              <a:buChar char="»"/>
              <a:defRPr sz="2000">
                <a:solidFill>
                  <a:schemeClr val="tx1"/>
                </a:solidFill>
                <a:latin typeface="Arial"/>
                <a:ea typeface="Arial"/>
                <a:cs typeface="Arial"/>
              </a:defRPr>
            </a:lvl6pPr>
            <a:lvl7pPr marL="2971800" indent="-228600">
              <a:spcBef>
                <a:spcPts val="0"/>
              </a:spcBef>
              <a:spcAft>
                <a:spcPts val="0"/>
              </a:spcAft>
              <a:buChar char="»"/>
              <a:defRPr sz="2000">
                <a:solidFill>
                  <a:schemeClr val="tx1"/>
                </a:solidFill>
                <a:latin typeface="Arial"/>
                <a:ea typeface="Arial"/>
                <a:cs typeface="Arial"/>
              </a:defRPr>
            </a:lvl7pPr>
            <a:lvl8pPr marL="3429000" indent="-228600">
              <a:spcBef>
                <a:spcPts val="0"/>
              </a:spcBef>
              <a:spcAft>
                <a:spcPts val="0"/>
              </a:spcAft>
              <a:buChar char="»"/>
              <a:defRPr sz="2000">
                <a:solidFill>
                  <a:schemeClr val="tx1"/>
                </a:solidFill>
                <a:latin typeface="Arial"/>
                <a:ea typeface="Arial"/>
                <a:cs typeface="Arial"/>
              </a:defRPr>
            </a:lvl8pPr>
            <a:lvl9pPr marL="3886200" indent="-228600">
              <a:spcBef>
                <a:spcPts val="0"/>
              </a:spcBef>
              <a:spcAft>
                <a:spcPts val="0"/>
              </a:spcAft>
              <a:buChar char="»"/>
              <a:defRPr sz="2000">
                <a:solidFill>
                  <a:schemeClr val="tx1"/>
                </a:solidFill>
                <a:latin typeface="Arial"/>
                <a:ea typeface="Arial"/>
                <a:cs typeface="Arial"/>
              </a:defRPr>
            </a:lvl9pPr>
          </a:lstStyle>
          <a:p>
            <a:pPr marL="0" marR="0" lvl="0" indent="0" algn="l" defTabSz="457200">
              <a:lnSpc>
                <a:spcPct val="100000"/>
              </a:lnSpc>
              <a:spcBef>
                <a:spcPts val="0"/>
              </a:spcBef>
              <a:spcAft>
                <a:spcPts val="0"/>
              </a:spcAft>
              <a:buClrTx/>
              <a:buSzTx/>
              <a:buFontTx/>
              <a:buNone/>
              <a:defRPr/>
            </a:pPr>
            <a:endParaRPr lang="fr-FR" sz="1800" b="0" i="0" u="none" strike="noStrike" cap="none" spc="0">
              <a:ln>
                <a:noFill/>
              </a:ln>
              <a:solidFill>
                <a:prstClr val="black"/>
              </a:solidFill>
              <a:latin typeface="Arial"/>
              <a:ea typeface="ＭＳ Ｐゴシック"/>
              <a:cs typeface="Arial"/>
            </a:endParaRPr>
          </a:p>
        </p:txBody>
      </p:sp>
      <p:pic>
        <p:nvPicPr>
          <p:cNvPr id="5" name="Picture 4"/>
          <p:cNvPicPr>
            <a:picLocks noChangeAspect="1"/>
          </p:cNvPicPr>
          <p:nvPr/>
        </p:nvPicPr>
        <p:blipFill>
          <a:blip r:embed="rId3"/>
          <a:stretch/>
        </p:blipFill>
        <p:spPr bwMode="auto">
          <a:xfrm>
            <a:off x="4831672" y="359973"/>
            <a:ext cx="3321146" cy="6194038"/>
          </a:xfrm>
          <a:prstGeom prst="rect">
            <a:avLst/>
          </a:prstGeom>
        </p:spPr>
      </p:pic>
      <p:sp>
        <p:nvSpPr>
          <p:cNvPr id="6" name="TextBox 5"/>
          <p:cNvSpPr txBox="1"/>
          <p:nvPr/>
        </p:nvSpPr>
        <p:spPr bwMode="auto">
          <a:xfrm>
            <a:off x="2286000" y="3172896"/>
            <a:ext cx="4572000" cy="369332"/>
          </a:xfrm>
          <a:prstGeom prst="rect">
            <a:avLst/>
          </a:prstGeom>
          <a:noFill/>
        </p:spPr>
        <p:txBody>
          <a:bodyPr wrap="square">
            <a:spAutoFit/>
          </a:bodyPr>
          <a:lstStyle/>
          <a:p>
            <a:pPr>
              <a:defRPr/>
            </a:pPr>
            <a:r>
              <a:rPr lang="en-US"/>
              <a:t> </a:t>
            </a:r>
            <a:endParaRPr/>
          </a:p>
        </p:txBody>
      </p:sp>
      <p:sp>
        <p:nvSpPr>
          <p:cNvPr id="8" name="TextBox 7"/>
          <p:cNvSpPr txBox="1"/>
          <p:nvPr/>
        </p:nvSpPr>
        <p:spPr bwMode="auto">
          <a:xfrm>
            <a:off x="2286000" y="3172896"/>
            <a:ext cx="4572000" cy="369332"/>
          </a:xfrm>
          <a:prstGeom prst="rect">
            <a:avLst/>
          </a:prstGeom>
          <a:noFill/>
        </p:spPr>
        <p:txBody>
          <a:bodyPr wrap="square">
            <a:spAutoFit/>
          </a:bodyPr>
          <a:lstStyle/>
          <a:p>
            <a:pPr>
              <a:defRPr/>
            </a:pPr>
            <a:r>
              <a:rPr lang="en-US"/>
              <a:t> </a:t>
            </a:r>
            <a:endParaRPr/>
          </a:p>
        </p:txBody>
      </p:sp>
      <p:sp>
        <p:nvSpPr>
          <p:cNvPr id="10" name="TextBox 9"/>
          <p:cNvSpPr txBox="1"/>
          <p:nvPr/>
        </p:nvSpPr>
        <p:spPr bwMode="auto">
          <a:xfrm>
            <a:off x="2286000" y="3172896"/>
            <a:ext cx="4572000" cy="369332"/>
          </a:xfrm>
          <a:prstGeom prst="rect">
            <a:avLst/>
          </a:prstGeom>
          <a:noFill/>
        </p:spPr>
        <p:txBody>
          <a:bodyPr wrap="square">
            <a:spAutoFit/>
          </a:bodyPr>
          <a:lstStyle/>
          <a:p>
            <a:pPr>
              <a:defRPr/>
            </a:pPr>
            <a:r>
              <a:rPr lang="en-US"/>
              <a:t> </a:t>
            </a:r>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p:cNvPicPr/>
          <p:nvPr/>
        </p:nvPicPr>
        <p:blipFill>
          <a:blip r:embed="rId4">
            <a:alphaModFix/>
          </a:blip>
          <a:stretch/>
        </p:blipFill>
        <p:spPr bwMode="auto">
          <a:xfrm>
            <a:off x="6096000" y="5229225"/>
            <a:ext cx="3048000" cy="1628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05522" y="834501"/>
            <a:ext cx="7554266" cy="727969"/>
          </a:xfrm>
        </p:spPr>
        <p:txBody>
          <a:bodyPr/>
          <a:lstStyle/>
          <a:p>
            <a:pPr marL="0" indent="0" algn="ctr">
              <a:spcBef>
                <a:spcPts val="0"/>
              </a:spcBef>
              <a:buClr>
                <a:srgbClr val="004489"/>
              </a:buClr>
              <a:buNone/>
              <a:defRPr/>
            </a:pPr>
            <a:r>
              <a:rPr lang="el-GR" sz="3200" b="1" dirty="0">
                <a:solidFill>
                  <a:srgbClr val="336699"/>
                </a:solidFill>
              </a:rPr>
              <a:t>Σύμβαση της Κωνσταντινούπολης (2011)</a:t>
            </a:r>
            <a:endParaRPr dirty="0"/>
          </a:p>
        </p:txBody>
      </p:sp>
      <p:sp>
        <p:nvSpPr>
          <p:cNvPr id="3" name="Content Placeholder 2"/>
          <p:cNvSpPr>
            <a:spLocks noGrp="1"/>
          </p:cNvSpPr>
          <p:nvPr>
            <p:ph idx="1"/>
          </p:nvPr>
        </p:nvSpPr>
        <p:spPr bwMode="auto">
          <a:xfrm>
            <a:off x="568171" y="1864311"/>
            <a:ext cx="7820179" cy="4660314"/>
          </a:xfrm>
        </p:spPr>
        <p:txBody>
          <a:bodyPr/>
          <a:lstStyle/>
          <a:p>
            <a:pPr>
              <a:spcBef>
                <a:spcPts val="0"/>
              </a:spcBef>
              <a:buClr>
                <a:srgbClr val="0066CC"/>
              </a:buClr>
              <a:buFont typeface="Wingdings"/>
              <a:buChar char="ü"/>
              <a:defRPr/>
            </a:pPr>
            <a:r>
              <a:rPr lang="el-GR" sz="2400" b="1" u="sng" dirty="0"/>
              <a:t>Μια γκρίζα περιοχή: </a:t>
            </a:r>
            <a:r>
              <a:rPr lang="el-GR" sz="2400" dirty="0"/>
              <a:t>κανένα νομικά δεσμευτικό μέσο για τη βία κατά των γυναικών στην Ευρώπη </a:t>
            </a:r>
          </a:p>
          <a:p>
            <a:pPr>
              <a:spcBef>
                <a:spcPts val="0"/>
              </a:spcBef>
              <a:buClr>
                <a:srgbClr val="0066CC"/>
              </a:buClr>
              <a:buFont typeface="Wingdings"/>
              <a:buChar char="ü"/>
              <a:defRPr/>
            </a:pPr>
            <a:r>
              <a:rPr lang="el-GR" sz="2400" b="1" u="sng" dirty="0"/>
              <a:t>Η απουσία ενός παγκόσμιου μέσου, </a:t>
            </a:r>
            <a:r>
              <a:rPr lang="el-GR" sz="2400" dirty="0"/>
              <a:t>όπως μιας συνθήκης του Οργανισμού Ηνωμένων Εθνών, που να θεσπίζει τις θετικές υποχρεώσεις των κρατών για την πρόληψη, την απαγόρευση και την τιμωρία της βίας κατά των γυναικών. </a:t>
            </a:r>
          </a:p>
          <a:p>
            <a:pPr>
              <a:spcBef>
                <a:spcPts val="0"/>
              </a:spcBef>
              <a:buClr>
                <a:srgbClr val="0066CC"/>
              </a:buClr>
              <a:buFont typeface="Wingdings"/>
              <a:buChar char="ü"/>
              <a:defRPr/>
            </a:pPr>
            <a:r>
              <a:rPr lang="el-GR" sz="2400" dirty="0"/>
              <a:t>Υπογραφή από την ΕΕ το 2017</a:t>
            </a:r>
          </a:p>
          <a:p>
            <a:pPr>
              <a:spcBef>
                <a:spcPts val="0"/>
              </a:spcBef>
              <a:buClr>
                <a:srgbClr val="0066CC"/>
              </a:buClr>
              <a:buFont typeface="Wingdings"/>
              <a:buChar char="ü"/>
              <a:defRPr/>
            </a:pPr>
            <a:r>
              <a:rPr lang="el-GR" sz="2400" dirty="0"/>
              <a:t>Ποινικοποιεί διαφορετικές μορφές βίας κατά των γυναικών</a:t>
            </a:r>
          </a:p>
          <a:p>
            <a:pPr>
              <a:spcBef>
                <a:spcPts val="0"/>
              </a:spcBef>
              <a:buClr>
                <a:srgbClr val="0066CC"/>
              </a:buClr>
              <a:buFont typeface="Wingdings"/>
              <a:buChar char="ü"/>
              <a:defRPr/>
            </a:pPr>
            <a:r>
              <a:rPr lang="el-GR" sz="2400" dirty="0"/>
              <a:t>Βασίζεται στην προσέγγιση των 4 Π: πρόληψη, προστασία, δίωξη, ολοκληρωμένες πολιτικές</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39552" y="836712"/>
            <a:ext cx="8003232" cy="1066800"/>
          </a:xfrm>
        </p:spPr>
        <p:txBody>
          <a:bodyPr>
            <a:noAutofit/>
          </a:bodyPr>
          <a:lstStyle/>
          <a:p>
            <a:pPr algn="ctr">
              <a:defRPr/>
            </a:pPr>
            <a:r>
              <a:rPr lang="el-GR" sz="3600" b="1" dirty="0">
                <a:solidFill>
                  <a:schemeClr val="tx1"/>
                </a:solidFill>
                <a:latin typeface="Calibri"/>
              </a:rPr>
              <a:t>Η Σύμβαση της Κωνσταντινούπολης: ένας διατομεακός φακός </a:t>
            </a:r>
            <a:endParaRPr lang="en-US" sz="3600" b="1" dirty="0">
              <a:solidFill>
                <a:schemeClr val="tx1"/>
              </a:solidFill>
              <a:latin typeface="Calibri"/>
            </a:endParaRPr>
          </a:p>
        </p:txBody>
      </p:sp>
      <p:sp>
        <p:nvSpPr>
          <p:cNvPr id="3" name="Content Placeholder 2"/>
          <p:cNvSpPr>
            <a:spLocks noGrp="1"/>
          </p:cNvSpPr>
          <p:nvPr>
            <p:ph idx="1"/>
          </p:nvPr>
        </p:nvSpPr>
        <p:spPr bwMode="auto">
          <a:xfrm>
            <a:off x="216035" y="2063996"/>
            <a:ext cx="4680520" cy="4181096"/>
          </a:xfrm>
        </p:spPr>
        <p:txBody>
          <a:bodyPr>
            <a:normAutofit/>
          </a:bodyPr>
          <a:lstStyle/>
          <a:p>
            <a:pPr marL="0" indent="0">
              <a:buNone/>
              <a:defRPr/>
            </a:pPr>
            <a:r>
              <a:rPr lang="el-GR" sz="2000" b="1" u="sng" dirty="0"/>
              <a:t>Η αρχή της μη διάκρισης</a:t>
            </a:r>
          </a:p>
          <a:p>
            <a:pPr marL="0" indent="0" algn="just">
              <a:buNone/>
              <a:defRPr/>
            </a:pPr>
            <a:r>
              <a:rPr lang="el-GR" sz="1800" dirty="0"/>
              <a:t>Το άρθρο 4 διασφαλίζει ότι η Σύμβαση της Κωνσταντινούπολης προστατεύει ΟΛΕΣ τις γυναίκες, ανεξάρτητα από το ποιες είναι και από πού προέρχονται. Κατά την υποστήριξη των θυμάτων βίας κάτα των γυναικών, δεν πρέπει να γίνεται καμία διάκριση με βάση την καταγωγή τους: </a:t>
            </a:r>
          </a:p>
          <a:p>
            <a:pPr marL="0" indent="0" algn="just">
              <a:buNone/>
              <a:defRPr/>
            </a:pPr>
            <a:endParaRPr lang="el-GR" sz="1800" b="1" dirty="0"/>
          </a:p>
          <a:p>
            <a:pPr marL="0" indent="0" algn="just">
              <a:buNone/>
              <a:defRPr/>
            </a:pPr>
            <a:r>
              <a:rPr lang="el-GR" sz="1800" b="1" dirty="0"/>
              <a:t>Τα ειδικά μέτρα </a:t>
            </a:r>
            <a:r>
              <a:rPr lang="el-GR" sz="1800" dirty="0"/>
              <a:t>που αποσκοπούν στην πρόληψη της βίας κατά των γυναικών και στην προστασία των θυμάτων </a:t>
            </a:r>
            <a:r>
              <a:rPr lang="el-GR" sz="1800" b="1" dirty="0"/>
              <a:t>δεν θα πρέπει να θεωρούνται "διακρίσεις" </a:t>
            </a:r>
            <a:r>
              <a:rPr lang="el-GR" sz="1800" dirty="0"/>
              <a:t>σύμφωνα με τους όρους της Σύμβασης.</a:t>
            </a:r>
          </a:p>
        </p:txBody>
      </p:sp>
      <p:pic>
        <p:nvPicPr>
          <p:cNvPr id="5" name="Picture 4"/>
          <p:cNvPicPr>
            <a:picLocks noChangeAspect="1"/>
          </p:cNvPicPr>
          <p:nvPr/>
        </p:nvPicPr>
        <p:blipFill>
          <a:blip r:embed="rId2"/>
          <a:stretch/>
        </p:blipFill>
        <p:spPr bwMode="auto">
          <a:xfrm>
            <a:off x="4321729" y="5661248"/>
            <a:ext cx="3202599" cy="1191124"/>
          </a:xfrm>
          <a:prstGeom prst="rect">
            <a:avLst/>
          </a:prstGeom>
        </p:spPr>
      </p:pic>
      <p:sp>
        <p:nvSpPr>
          <p:cNvPr id="6" name="Rectangle 5"/>
          <p:cNvSpPr/>
          <p:nvPr/>
        </p:nvSpPr>
        <p:spPr bwMode="auto">
          <a:xfrm>
            <a:off x="5415814" y="2215958"/>
            <a:ext cx="2952328" cy="3168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l-GR" sz="1600" dirty="0"/>
              <a:t>Βιολογικό φύλο, κοινωνικό φύλο, φυλή, χρώμα, γλώσσα, θρησκεία, πολιτικές πεποιθήσεις, εθνική/κοινωνική καταγωγή, σεξουαλικός προσανατολισμός, ένταξη σε εθνική μειονότητα, ιδιοκτησία, γέννηση, σεξουαλικός προσανατολισμός, ταυτότητα φύλου, ηλικία, κατάσταση υγείας, αναπηρία, οικογενειακή κατάσταση, ιδιότητα μετανάστη ή πρόσφυγα ή άλλη ιδιότητα.</a:t>
            </a:r>
          </a:p>
        </p:txBody>
      </p:sp>
      <p:sp>
        <p:nvSpPr>
          <p:cNvPr id="7" name="Arrow: Right 6"/>
          <p:cNvSpPr/>
          <p:nvPr/>
        </p:nvSpPr>
        <p:spPr bwMode="auto">
          <a:xfrm>
            <a:off x="4321729" y="4223224"/>
            <a:ext cx="978408" cy="36004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p:cNvPicPr/>
          <p:nvPr/>
        </p:nvPicPr>
        <p:blipFill>
          <a:blip r:embed="rId3">
            <a:alphaModFix/>
          </a:blip>
          <a:stretch/>
        </p:blipFill>
        <p:spPr bwMode="auto">
          <a:xfrm>
            <a:off x="6132512" y="5229200"/>
            <a:ext cx="3048000" cy="1628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86734" y="-160163"/>
            <a:ext cx="8213204" cy="1372766"/>
          </a:xfrm>
        </p:spPr>
        <p:txBody>
          <a:bodyPr>
            <a:normAutofit/>
          </a:bodyPr>
          <a:lstStyle/>
          <a:p>
            <a:pPr algn="ctr">
              <a:defRPr/>
            </a:pPr>
            <a:r>
              <a:rPr lang="el-GR" sz="2400" b="1" dirty="0">
                <a:solidFill>
                  <a:schemeClr val="tx1"/>
                </a:solidFill>
                <a:latin typeface="Calibri"/>
              </a:rPr>
              <a:t>Μείωση της εξάρτησης των μεταναστών γυναικών (άρθρο 59)</a:t>
            </a:r>
            <a:endParaRPr lang="en-US" sz="2400" b="1" dirty="0">
              <a:latin typeface="Calibri"/>
            </a:endParaRPr>
          </a:p>
        </p:txBody>
      </p:sp>
      <p:sp>
        <p:nvSpPr>
          <p:cNvPr id="3" name="Content Placeholder 2"/>
          <p:cNvSpPr>
            <a:spLocks noGrp="1"/>
          </p:cNvSpPr>
          <p:nvPr>
            <p:ph idx="1"/>
          </p:nvPr>
        </p:nvSpPr>
        <p:spPr bwMode="auto">
          <a:xfrm>
            <a:off x="549982" y="526220"/>
            <a:ext cx="8363272" cy="5594176"/>
          </a:xfrm>
        </p:spPr>
        <p:txBody>
          <a:bodyPr>
            <a:normAutofit/>
          </a:bodyPr>
          <a:lstStyle/>
          <a:p>
            <a:pPr>
              <a:defRPr/>
            </a:pPr>
            <a:endParaRPr lang="en-US" sz="1200" b="1" u="sng" dirty="0"/>
          </a:p>
          <a:p>
            <a:pPr>
              <a:defRPr/>
            </a:pPr>
            <a:r>
              <a:rPr lang="el-GR" sz="1800" b="1" u="sng" dirty="0"/>
              <a:t>Το άρθρο 59 </a:t>
            </a:r>
            <a:r>
              <a:rPr lang="el-GR" sz="1800" dirty="0"/>
              <a:t>εισάγει </a:t>
            </a:r>
            <a:r>
              <a:rPr lang="el-GR" sz="1800" b="1" dirty="0"/>
              <a:t>τη δυνατότητα χορήγησης ανεξάρτητου καθεστώτος διαμονής σε γυναίκες μετανάστες, που είναι θύματά της βίας κατά των γυναικών </a:t>
            </a:r>
            <a:r>
              <a:rPr lang="el-GR" sz="1800" dirty="0"/>
              <a:t>και οι οποίες λαμβάνουν την άδεια διαμονής τους μέσω του βίαιου - κακοποιητικού συζύγου ή συντρόφου τους.</a:t>
            </a:r>
            <a:endParaRPr lang="en-GB" sz="1800" dirty="0"/>
          </a:p>
          <a:p>
            <a:pPr>
              <a:defRPr/>
            </a:pPr>
            <a:r>
              <a:rPr lang="el-GR" sz="1800" dirty="0"/>
              <a:t>Απαιτεί επίσης από τα κράτη </a:t>
            </a:r>
            <a:r>
              <a:rPr lang="el-GR" sz="1800" b="1" dirty="0"/>
              <a:t>να αναστείλουν τυχόν διαδικασίες απέλασης </a:t>
            </a:r>
            <a:r>
              <a:rPr lang="el-GR" sz="1800" dirty="0"/>
              <a:t>που είχαν αρχικά κινηθεί κατά των κακοποιητικών συζύγων τους, οι οποίες όμως επηρεάζουν και τα θύματά τους, και να δώσουν τη δυνατότητα στα θύματα </a:t>
            </a:r>
            <a:r>
              <a:rPr lang="el-GR" sz="1800" b="1" dirty="0"/>
              <a:t>να υποβάλουν αίτηση για αυτόνομη άδεια διαμονής</a:t>
            </a:r>
            <a:r>
              <a:rPr lang="el-GR" sz="1800" dirty="0"/>
              <a:t>.</a:t>
            </a:r>
          </a:p>
          <a:p>
            <a:pPr>
              <a:defRPr/>
            </a:pPr>
            <a:endParaRPr lang="en-GB" sz="1800" dirty="0"/>
          </a:p>
          <a:p>
            <a:pPr>
              <a:defRPr/>
            </a:pPr>
            <a:r>
              <a:rPr lang="el-GR" sz="1800" dirty="0"/>
              <a:t>Δύο περιπτώσεις δικαιολογούν την </a:t>
            </a:r>
            <a:r>
              <a:rPr lang="el-GR" sz="1800" b="1" dirty="0"/>
              <a:t>έκδοση αυτοτελούς άδειας διαμονής</a:t>
            </a:r>
            <a:r>
              <a:rPr lang="el-GR" sz="1800" dirty="0"/>
              <a:t>:  εάν η αρμόδια αρχή θεωρεί ότι η διαμονή των θυμάτων είναι :</a:t>
            </a:r>
          </a:p>
          <a:p>
            <a:pPr lvl="1">
              <a:buFont typeface="Arial" panose="020B0604020202020204" pitchFamily="34" charset="0"/>
              <a:buChar char="•"/>
              <a:defRPr/>
            </a:pPr>
            <a:r>
              <a:rPr lang="el-GR" sz="1600" dirty="0"/>
              <a:t>αναγκαία λόγω </a:t>
            </a:r>
            <a:r>
              <a:rPr lang="el-GR" sz="1600" b="1" dirty="0"/>
              <a:t>της προσωπικής κατάστασης του θύματος</a:t>
            </a:r>
          </a:p>
          <a:p>
            <a:pPr lvl="1">
              <a:buFont typeface="Arial" panose="020B0604020202020204" pitchFamily="34" charset="0"/>
              <a:buChar char="•"/>
              <a:defRPr/>
            </a:pPr>
            <a:r>
              <a:rPr lang="el-GR" sz="1600" dirty="0"/>
              <a:t>αναγκαία για τη </a:t>
            </a:r>
            <a:r>
              <a:rPr lang="el-GR" sz="1600" b="1" dirty="0"/>
              <a:t>διεξαγωγή της έρευνας και της ποινικής διαδικασίας</a:t>
            </a:r>
            <a:endParaRPr lang="en-GB" sz="1600" b="1" dirty="0"/>
          </a:p>
          <a:p>
            <a:pPr algn="just">
              <a:defRPr/>
            </a:pPr>
            <a:r>
              <a:rPr lang="el-GR" sz="1800" dirty="0"/>
              <a:t>Τα κράτη πρέπει επίσης να θεσπίσουν μέτρα για </a:t>
            </a:r>
            <a:r>
              <a:rPr lang="el-GR" sz="1800" u="sng" dirty="0"/>
              <a:t>τα θύματα εξαναγκαστικού γάμου τα οποία, λόγω της αναγκαστικής διαμονής τους στο εξωτερικό, έχουν χάσει το καθεστώς διαμονής τους </a:t>
            </a:r>
            <a:r>
              <a:rPr lang="el-GR" sz="1800" dirty="0"/>
              <a:t>στη χώρα όπου συνήθιζαν να διαμένουν, βοηθώντας τα να το αποκτήσουν εκ νέου.</a:t>
            </a:r>
          </a:p>
          <a:p>
            <a:pPr marL="109728" indent="0">
              <a:buNone/>
              <a:defRPr/>
            </a:pPr>
            <a:endParaRPr lang="en-US" sz="1400" b="1"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13816" y="944563"/>
            <a:ext cx="8262640" cy="704027"/>
          </a:xfrm>
        </p:spPr>
        <p:txBody>
          <a:bodyPr/>
          <a:lstStyle/>
          <a:p>
            <a:pPr algn="ctr">
              <a:defRPr/>
            </a:pPr>
            <a:r>
              <a:rPr lang="el-GR" sz="2400" b="1" dirty="0">
                <a:solidFill>
                  <a:srgbClr val="0066CC"/>
                </a:solidFill>
              </a:rPr>
              <a:t>Γυναίκες και κορίτσια μετανάστες, πρόσφυγες και αιτούντες άσυλο </a:t>
            </a:r>
            <a:endParaRPr sz="1800" dirty="0"/>
          </a:p>
        </p:txBody>
      </p:sp>
      <p:sp>
        <p:nvSpPr>
          <p:cNvPr id="3" name="Content Placeholder 2"/>
          <p:cNvSpPr>
            <a:spLocks noGrp="1"/>
          </p:cNvSpPr>
          <p:nvPr>
            <p:ph idx="1"/>
          </p:nvPr>
        </p:nvSpPr>
        <p:spPr bwMode="auto">
          <a:xfrm>
            <a:off x="290150" y="1493292"/>
            <a:ext cx="8563700" cy="5341275"/>
          </a:xfrm>
        </p:spPr>
        <p:txBody>
          <a:bodyPr/>
          <a:lstStyle/>
          <a:p>
            <a:pPr algn="just">
              <a:buClr>
                <a:schemeClr val="accent1">
                  <a:lumMod val="75000"/>
                </a:schemeClr>
              </a:buClr>
              <a:buFont typeface="Wingdings"/>
              <a:buChar char="ü"/>
              <a:defRPr/>
            </a:pPr>
            <a:r>
              <a:rPr lang="el-GR" sz="2400" dirty="0"/>
              <a:t>Εκτίθενται σε </a:t>
            </a:r>
            <a:r>
              <a:rPr lang="el-GR" sz="2400" dirty="0">
                <a:solidFill>
                  <a:schemeClr val="accent1">
                    <a:lumMod val="75000"/>
                  </a:schemeClr>
                </a:solidFill>
              </a:rPr>
              <a:t>έμφυλη βία </a:t>
            </a:r>
            <a:r>
              <a:rPr lang="el-GR" sz="2400" dirty="0"/>
              <a:t>στη χώρα προέλευσής τους, κατά τη διάρκεια του ταξιδιού προς την Ευρώπη ή κατά την άφιξή τους.</a:t>
            </a:r>
          </a:p>
          <a:p>
            <a:pPr marL="342900" indent="-342900" algn="just">
              <a:buClr>
                <a:schemeClr val="accent1">
                  <a:lumMod val="75000"/>
                </a:schemeClr>
              </a:buClr>
              <a:buFont typeface="Wingdings"/>
              <a:buChar char="ü"/>
              <a:defRPr/>
            </a:pPr>
            <a:endParaRPr lang="el-GR" sz="2400" b="1" dirty="0">
              <a:solidFill>
                <a:srgbClr val="0066CC"/>
              </a:solidFill>
              <a:cs typeface="Arial"/>
            </a:endParaRPr>
          </a:p>
          <a:p>
            <a:pPr marL="342900" indent="-342900" algn="just">
              <a:buClr>
                <a:schemeClr val="accent1">
                  <a:lumMod val="75000"/>
                </a:schemeClr>
              </a:buClr>
              <a:buFont typeface="Wingdings"/>
              <a:buChar char="ü"/>
              <a:defRPr/>
            </a:pPr>
            <a:r>
              <a:rPr lang="el-GR" sz="2400" b="1" dirty="0">
                <a:solidFill>
                  <a:srgbClr val="0066CC"/>
                </a:solidFill>
                <a:cs typeface="Arial"/>
              </a:rPr>
              <a:t>Προστασία &amp; υποδοχή: </a:t>
            </a:r>
            <a:r>
              <a:rPr lang="el-GR" sz="2400" dirty="0"/>
              <a:t>Θύματα βίας κατά των γυναικών και ενδοοικογενειακής βίας, της εμπορίας ανθρώπων</a:t>
            </a:r>
            <a:r>
              <a:rPr lang="en-GB" sz="2400" dirty="0"/>
              <a:t>, </a:t>
            </a:r>
            <a:r>
              <a:rPr lang="el-GR" sz="2400" dirty="0"/>
              <a:t>διαδικασίες ασύλου με σεβασμό του φύλου και εγκαταστάσεις υποδοχής</a:t>
            </a:r>
          </a:p>
          <a:p>
            <a:pPr marL="342900" indent="-342900" algn="just">
              <a:buClr>
                <a:schemeClr val="accent1">
                  <a:lumMod val="75000"/>
                </a:schemeClr>
              </a:buClr>
              <a:buFont typeface="Wingdings"/>
              <a:buChar char="ü"/>
              <a:defRPr/>
            </a:pPr>
            <a:endParaRPr lang="el-GR" sz="2400" b="1" dirty="0">
              <a:solidFill>
                <a:srgbClr val="0066CC"/>
              </a:solidFill>
              <a:ea typeface="Arial"/>
              <a:cs typeface="Arial"/>
            </a:endParaRPr>
          </a:p>
          <a:p>
            <a:pPr marL="342900" indent="-342900" algn="just">
              <a:buClr>
                <a:schemeClr val="accent1">
                  <a:lumMod val="75000"/>
                </a:schemeClr>
              </a:buClr>
              <a:buFont typeface="Wingdings"/>
              <a:buChar char="ü"/>
              <a:defRPr/>
            </a:pPr>
            <a:r>
              <a:rPr lang="el-GR" sz="2400" b="1" dirty="0">
                <a:solidFill>
                  <a:srgbClr val="0066CC"/>
                </a:solidFill>
                <a:ea typeface="Arial"/>
                <a:cs typeface="Arial"/>
              </a:rPr>
              <a:t>Διαμονή και ένταξη: </a:t>
            </a:r>
            <a:r>
              <a:rPr lang="el-GR" sz="2400" dirty="0"/>
              <a:t>πρόσβαση σε κοινωνικές υπηρεσίες, κοινωνική και πολιτική συμμετοχή, απασχόληση, εκπαίδευση και κατάρτιση, πολιτικές ένταξης, οικογενειακή επανένωση.</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467544" y="476672"/>
            <a:ext cx="8496300" cy="5761037"/>
          </a:xfrm>
        </p:spPr>
        <p:txBody>
          <a:bodyPr/>
          <a:lstStyle/>
          <a:p>
            <a:pPr marL="0" indent="0" algn="ctr">
              <a:buFontTx/>
              <a:buNone/>
              <a:defRPr/>
            </a:pPr>
            <a:r>
              <a:rPr lang="el-GR" sz="3600" b="1" dirty="0">
                <a:solidFill>
                  <a:srgbClr val="0066CC"/>
                </a:solidFill>
              </a:rPr>
              <a:t>Ποιο είναι το μισθολογικό χάσμα μεταξύ των δύο φύλων στην Ευρώπη (ΕΕ);</a:t>
            </a:r>
          </a:p>
          <a:p>
            <a:pPr marL="0" indent="0">
              <a:buFontTx/>
              <a:buNone/>
              <a:defRPr/>
            </a:pPr>
            <a:endParaRPr lang="en-US" sz="3600" dirty="0"/>
          </a:p>
          <a:p>
            <a:pPr marL="457200" lvl="1" indent="0">
              <a:buFontTx/>
              <a:buNone/>
              <a:defRPr/>
            </a:pPr>
            <a:r>
              <a:rPr lang="en-US" sz="3600" b="1" dirty="0">
                <a:solidFill>
                  <a:srgbClr val="C00000"/>
                </a:solidFill>
              </a:rPr>
              <a:t>9%</a:t>
            </a:r>
            <a:endParaRPr dirty="0"/>
          </a:p>
          <a:p>
            <a:pPr marL="457200" lvl="1" indent="0">
              <a:buFontTx/>
              <a:buNone/>
              <a:defRPr/>
            </a:pPr>
            <a:r>
              <a:rPr lang="en-US" sz="3600" b="1" dirty="0">
                <a:solidFill>
                  <a:srgbClr val="0D347D"/>
                </a:solidFill>
              </a:rPr>
              <a:t>16%</a:t>
            </a:r>
            <a:endParaRPr dirty="0"/>
          </a:p>
          <a:p>
            <a:pPr marL="457200" lvl="1" indent="0">
              <a:buFontTx/>
              <a:buNone/>
              <a:defRPr/>
            </a:pPr>
            <a:r>
              <a:rPr lang="en-US" sz="3600" b="1" dirty="0">
                <a:solidFill>
                  <a:schemeClr val="accent6">
                    <a:lumMod val="75000"/>
                  </a:schemeClr>
                </a:solidFill>
              </a:rPr>
              <a:t>44%</a:t>
            </a:r>
            <a:endParaRPr dirty="0"/>
          </a:p>
        </p:txBody>
      </p:sp>
      <p:sp>
        <p:nvSpPr>
          <p:cNvPr id="4" name="Oval 3"/>
          <p:cNvSpPr/>
          <p:nvPr/>
        </p:nvSpPr>
        <p:spPr bwMode="auto">
          <a:xfrm>
            <a:off x="476169" y="2731468"/>
            <a:ext cx="1835150" cy="57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87525" y="404664"/>
            <a:ext cx="8568950" cy="5888037"/>
          </a:xfrm>
        </p:spPr>
        <p:txBody>
          <a:bodyPr/>
          <a:lstStyle/>
          <a:p>
            <a:pPr marL="0" indent="0" algn="ctr">
              <a:buFontTx/>
              <a:buNone/>
              <a:defRPr/>
            </a:pPr>
            <a:r>
              <a:rPr lang="el-GR" sz="3200" b="1" dirty="0">
                <a:solidFill>
                  <a:srgbClr val="0066CC"/>
                </a:solidFill>
              </a:rPr>
              <a:t>Πόσο χρόνο ξοδεύουν οι γυναίκες σε σύγκριση με τους άνδρες σε οικιακές εργασίες και υπηρεσίες φροντίδας στον κόσμο;</a:t>
            </a:r>
            <a:endParaRPr lang="en-US" sz="1600" b="1" dirty="0"/>
          </a:p>
          <a:p>
            <a:pPr marL="0" indent="0">
              <a:buFontTx/>
              <a:buNone/>
              <a:defRPr/>
            </a:pPr>
            <a:endParaRPr lang="el-GR" sz="3600" b="1" dirty="0">
              <a:solidFill>
                <a:srgbClr val="C00000"/>
              </a:solidFill>
            </a:endParaRPr>
          </a:p>
          <a:p>
            <a:pPr marL="0" indent="0">
              <a:buFontTx/>
              <a:buNone/>
              <a:defRPr/>
            </a:pPr>
            <a:endParaRPr lang="el-GR" sz="3600" b="1" dirty="0">
              <a:solidFill>
                <a:srgbClr val="C00000"/>
              </a:solidFill>
            </a:endParaRPr>
          </a:p>
          <a:p>
            <a:pPr marL="0" indent="0">
              <a:buFontTx/>
              <a:buNone/>
              <a:defRPr/>
            </a:pPr>
            <a:r>
              <a:rPr lang="el-GR" sz="3600" b="1" dirty="0">
                <a:solidFill>
                  <a:srgbClr val="C00000"/>
                </a:solidFill>
              </a:rPr>
              <a:t>Τον ίδιο χρόνο</a:t>
            </a:r>
          </a:p>
          <a:p>
            <a:pPr marL="0" indent="0">
              <a:buFontTx/>
              <a:buNone/>
              <a:defRPr/>
            </a:pPr>
            <a:r>
              <a:rPr lang="el-GR" sz="3600" b="1" dirty="0">
                <a:solidFill>
                  <a:srgbClr val="0D347D"/>
                </a:solidFill>
              </a:rPr>
              <a:t>2,5 φορές περισσότερο</a:t>
            </a:r>
          </a:p>
          <a:p>
            <a:pPr marL="0" indent="0">
              <a:buFontTx/>
              <a:buNone/>
              <a:defRPr/>
            </a:pPr>
            <a:r>
              <a:rPr lang="el-GR" sz="3600" b="1" dirty="0">
                <a:solidFill>
                  <a:schemeClr val="accent6">
                    <a:lumMod val="75000"/>
                  </a:schemeClr>
                </a:solidFill>
              </a:rPr>
              <a:t>4 φορές περισσότερο</a:t>
            </a:r>
            <a:endParaRPr lang="en-US" sz="2600" dirty="0"/>
          </a:p>
        </p:txBody>
      </p:sp>
      <p:sp>
        <p:nvSpPr>
          <p:cNvPr id="4" name="Oval 3"/>
          <p:cNvSpPr/>
          <p:nvPr/>
        </p:nvSpPr>
        <p:spPr bwMode="auto">
          <a:xfrm flipV="1">
            <a:off x="251455" y="3573016"/>
            <a:ext cx="4757529"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611560" y="692696"/>
            <a:ext cx="7734300" cy="5715000"/>
          </a:xfrm>
        </p:spPr>
        <p:txBody>
          <a:bodyPr/>
          <a:lstStyle/>
          <a:p>
            <a:pPr marL="0" indent="0" algn="ctr">
              <a:buFont typeface="Arial"/>
              <a:buNone/>
              <a:defRPr/>
            </a:pPr>
            <a:r>
              <a:rPr lang="el-GR" sz="3200" b="1" dirty="0">
                <a:solidFill>
                  <a:srgbClr val="0066CC"/>
                </a:solidFill>
              </a:rPr>
              <a:t>Πόσες γυναίκες στην ΕΕ-27 έχουν βιώσει σεξουαλική παρενόχληση από την ηλικία των 15 ετών;</a:t>
            </a:r>
          </a:p>
          <a:p>
            <a:pPr marL="0" indent="0">
              <a:buFont typeface="Arial"/>
              <a:buNone/>
              <a:defRPr/>
            </a:pPr>
            <a:endParaRPr lang="en-GB" sz="3600" dirty="0"/>
          </a:p>
          <a:p>
            <a:pPr marL="1371600" lvl="3" indent="0">
              <a:buFontTx/>
              <a:buNone/>
              <a:defRPr/>
            </a:pPr>
            <a:r>
              <a:rPr lang="el-GR" sz="3600" b="1" dirty="0">
                <a:solidFill>
                  <a:srgbClr val="C00000"/>
                </a:solidFill>
              </a:rPr>
              <a:t>1/5</a:t>
            </a:r>
            <a:endParaRPr lang="el-GR" dirty="0"/>
          </a:p>
          <a:p>
            <a:pPr marL="1371600" lvl="3" indent="0">
              <a:buFontTx/>
              <a:buNone/>
              <a:defRPr/>
            </a:pPr>
            <a:r>
              <a:rPr lang="en-US" sz="3600" b="1" dirty="0">
                <a:solidFill>
                  <a:srgbClr val="0D347D"/>
                </a:solidFill>
              </a:rPr>
              <a:t>1/3</a:t>
            </a:r>
            <a:endParaRPr dirty="0"/>
          </a:p>
          <a:p>
            <a:pPr marL="1371600" lvl="3" indent="0">
              <a:buFontTx/>
              <a:buNone/>
              <a:defRPr/>
            </a:pPr>
            <a:r>
              <a:rPr lang="en-US" sz="3600" b="1" dirty="0">
                <a:solidFill>
                  <a:schemeClr val="accent6">
                    <a:lumMod val="75000"/>
                  </a:schemeClr>
                </a:solidFill>
              </a:rPr>
              <a:t>1/2</a:t>
            </a:r>
            <a:endParaRPr dirty="0"/>
          </a:p>
          <a:p>
            <a:pPr marL="0" indent="0">
              <a:buFont typeface="Arial"/>
              <a:buNone/>
              <a:defRPr/>
            </a:pPr>
            <a:endParaRPr lang="en-US" sz="2600" dirty="0"/>
          </a:p>
        </p:txBody>
      </p:sp>
      <p:sp>
        <p:nvSpPr>
          <p:cNvPr id="4" name="Oval 3"/>
          <p:cNvSpPr/>
          <p:nvPr/>
        </p:nvSpPr>
        <p:spPr bwMode="auto">
          <a:xfrm>
            <a:off x="1691680" y="3861048"/>
            <a:ext cx="1541463" cy="525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506" name="Content Placeholder 1"/>
          <p:cNvPicPr>
            <a:picLocks noGrp="1" noChangeAspect="1"/>
          </p:cNvPicPr>
          <p:nvPr>
            <p:ph idx="1"/>
          </p:nvPr>
        </p:nvPicPr>
        <p:blipFill>
          <a:blip r:embed="rId3"/>
          <a:stretch/>
        </p:blipFill>
        <p:spPr bwMode="auto">
          <a:xfrm>
            <a:off x="545566" y="404664"/>
            <a:ext cx="7096125" cy="5802313"/>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4">
            <a:alphaModFix/>
          </a:blip>
          <a:stretch/>
        </p:blipFill>
        <p:spPr bwMode="auto">
          <a:xfrm>
            <a:off x="6096000" y="5229225"/>
            <a:ext cx="3048000" cy="162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42" name="Picture 2"/>
          <p:cNvPicPr>
            <a:picLocks noGrp="1" noChangeAspect="1" noChangeArrowheads="1"/>
          </p:cNvPicPr>
          <p:nvPr>
            <p:ph idx="1"/>
          </p:nvPr>
        </p:nvPicPr>
        <p:blipFill>
          <a:blip r:embed="rId3"/>
          <a:stretch/>
        </p:blipFill>
        <p:spPr bwMode="auto">
          <a:xfrm>
            <a:off x="541338" y="392113"/>
            <a:ext cx="8202612" cy="5616575"/>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4">
            <a:alphaModFix/>
          </a:blip>
          <a:stretch/>
        </p:blipFill>
        <p:spPr bwMode="auto">
          <a:xfrm>
            <a:off x="6096000" y="5229225"/>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301625"/>
            <a:ext cx="7632700" cy="647700"/>
          </a:xfrm>
        </p:spPr>
        <p:txBody>
          <a:bodyPr/>
          <a:lstStyle/>
          <a:p>
            <a:pPr algn="ctr">
              <a:defRPr/>
            </a:pPr>
            <a:r>
              <a:rPr lang="el-GR" sz="3200" b="1" dirty="0">
                <a:solidFill>
                  <a:srgbClr val="004489"/>
                </a:solidFill>
              </a:rPr>
              <a:t>Ισότητα των φύλων</a:t>
            </a:r>
            <a:endParaRPr dirty="0"/>
          </a:p>
        </p:txBody>
      </p:sp>
      <p:sp>
        <p:nvSpPr>
          <p:cNvPr id="3" name="Content Placeholder 2"/>
          <p:cNvSpPr>
            <a:spLocks noGrp="1"/>
          </p:cNvSpPr>
          <p:nvPr>
            <p:ph idx="1"/>
          </p:nvPr>
        </p:nvSpPr>
        <p:spPr bwMode="auto">
          <a:xfrm>
            <a:off x="827088" y="720724"/>
            <a:ext cx="7561262" cy="5184775"/>
          </a:xfrm>
        </p:spPr>
        <p:txBody>
          <a:bodyPr/>
          <a:lstStyle/>
          <a:p>
            <a:pPr>
              <a:buClr>
                <a:schemeClr val="tx1">
                  <a:lumMod val="95000"/>
                  <a:lumOff val="5000"/>
                </a:schemeClr>
              </a:buClr>
              <a:buFont typeface="Wingdings" panose="05000000000000000000" pitchFamily="2" charset="2"/>
              <a:buChar char="ü"/>
              <a:defRPr/>
            </a:pPr>
            <a:endParaRPr lang="fr-FR" sz="900" dirty="0"/>
          </a:p>
          <a:p>
            <a:pPr>
              <a:buClr>
                <a:schemeClr val="tx1">
                  <a:lumMod val="95000"/>
                  <a:lumOff val="5000"/>
                </a:schemeClr>
              </a:buClr>
              <a:buFont typeface="Wingdings" panose="05000000000000000000" pitchFamily="2" charset="2"/>
              <a:buChar char="ü"/>
              <a:defRPr/>
            </a:pPr>
            <a:r>
              <a:rPr lang="el-GR" sz="2000" dirty="0"/>
              <a:t>Πώς να </a:t>
            </a:r>
            <a:r>
              <a:rPr lang="el-GR" sz="2000" dirty="0">
                <a:solidFill>
                  <a:schemeClr val="accent1">
                    <a:lumMod val="75000"/>
                  </a:schemeClr>
                </a:solidFill>
              </a:rPr>
              <a:t>κατανοήσουμε τις έμφυλες ανισότητες;</a:t>
            </a:r>
          </a:p>
          <a:p>
            <a:pPr>
              <a:buClr>
                <a:schemeClr val="tx1">
                  <a:lumMod val="95000"/>
                  <a:lumOff val="5000"/>
                </a:schemeClr>
              </a:buClr>
              <a:buFont typeface="Wingdings" panose="05000000000000000000" pitchFamily="2" charset="2"/>
              <a:buChar char="ü"/>
              <a:defRPr/>
            </a:pPr>
            <a:r>
              <a:rPr lang="el-GR" sz="2000" dirty="0">
                <a:solidFill>
                  <a:schemeClr val="accent1">
                    <a:lumMod val="75000"/>
                  </a:schemeClr>
                </a:solidFill>
              </a:rPr>
              <a:t>Δεν έχουμε επιτύχει την ισότητα των φύλων. </a:t>
            </a:r>
            <a:r>
              <a:rPr lang="el-GR" sz="2000" dirty="0"/>
              <a:t>Αυτό υποστηρίζεται από έρευνες και στατιστικές. </a:t>
            </a:r>
          </a:p>
          <a:p>
            <a:pPr>
              <a:buClr>
                <a:schemeClr val="tx1">
                  <a:lumMod val="95000"/>
                  <a:lumOff val="5000"/>
                </a:schemeClr>
              </a:buClr>
              <a:buFont typeface="Wingdings" panose="05000000000000000000" pitchFamily="2" charset="2"/>
              <a:buChar char="ü"/>
              <a:defRPr/>
            </a:pPr>
            <a:r>
              <a:rPr lang="el-GR" sz="2000" dirty="0"/>
              <a:t>Το φύλο είναι ένας πεδίο </a:t>
            </a:r>
            <a:r>
              <a:rPr lang="el-GR" sz="2000" dirty="0">
                <a:solidFill>
                  <a:schemeClr val="accent1">
                    <a:lumMod val="75000"/>
                  </a:schemeClr>
                </a:solidFill>
              </a:rPr>
              <a:t>γνώσης</a:t>
            </a:r>
            <a:r>
              <a:rPr lang="el-GR" sz="2000" dirty="0"/>
              <a:t>. Υπάρχει επίσης ερευνητικός τομέας: οι σπουδές φύλου.</a:t>
            </a:r>
          </a:p>
          <a:p>
            <a:pPr>
              <a:buClr>
                <a:schemeClr val="tx1">
                  <a:lumMod val="95000"/>
                  <a:lumOff val="5000"/>
                </a:schemeClr>
              </a:buClr>
              <a:buFont typeface="Wingdings" panose="05000000000000000000" pitchFamily="2" charset="2"/>
              <a:buChar char="ü"/>
              <a:defRPr/>
            </a:pPr>
            <a:r>
              <a:rPr lang="el-GR" sz="2000" dirty="0"/>
              <a:t>Είναι σημαντικό να εξετάζεται τόσο </a:t>
            </a:r>
            <a:r>
              <a:rPr lang="el-GR" sz="2000" dirty="0">
                <a:solidFill>
                  <a:schemeClr val="accent1">
                    <a:lumMod val="75000"/>
                  </a:schemeClr>
                </a:solidFill>
              </a:rPr>
              <a:t>η δημόσια όσο και η ιδιωτική σφαίρα</a:t>
            </a:r>
            <a:r>
              <a:rPr lang="el-GR" sz="2000" dirty="0"/>
              <a:t>, συμπεριλαμβανομένης της μη αμειβόμενης  παροχής φροντίδας.</a:t>
            </a:r>
          </a:p>
          <a:p>
            <a:pPr>
              <a:buClr>
                <a:schemeClr val="tx1">
                  <a:lumMod val="95000"/>
                  <a:lumOff val="5000"/>
                </a:schemeClr>
              </a:buClr>
              <a:buFont typeface="Wingdings" panose="05000000000000000000" pitchFamily="2" charset="2"/>
              <a:buChar char="ü"/>
              <a:defRPr/>
            </a:pPr>
            <a:r>
              <a:rPr lang="el-GR" sz="2000" dirty="0"/>
              <a:t>Ανάγκη για μια </a:t>
            </a:r>
            <a:r>
              <a:rPr lang="el-GR" sz="2000" dirty="0">
                <a:solidFill>
                  <a:schemeClr val="accent1">
                    <a:lumMod val="75000"/>
                  </a:schemeClr>
                </a:solidFill>
              </a:rPr>
              <a:t>διατομεακή προοπτική</a:t>
            </a:r>
          </a:p>
          <a:p>
            <a:pPr>
              <a:buClr>
                <a:schemeClr val="tx1">
                  <a:lumMod val="95000"/>
                  <a:lumOff val="5000"/>
                </a:schemeClr>
              </a:buClr>
              <a:buFont typeface="Wingdings" panose="05000000000000000000" pitchFamily="2" charset="2"/>
              <a:buChar char="ü"/>
              <a:defRPr/>
            </a:pPr>
            <a:r>
              <a:rPr lang="el-GR" sz="2000" dirty="0"/>
              <a:t>Η ισότητα των φύλων αφορά τόσο τις γυναίκες όσο και τους άνδρες. </a:t>
            </a:r>
            <a:r>
              <a:rPr lang="el-GR" sz="2000" dirty="0">
                <a:solidFill>
                  <a:schemeClr val="accent1">
                    <a:lumMod val="75000"/>
                  </a:schemeClr>
                </a:solidFill>
              </a:rPr>
              <a:t>Δεν είναι μόνο γυναικείο ζήτημα! </a:t>
            </a:r>
          </a:p>
          <a:p>
            <a:pPr>
              <a:buClr>
                <a:schemeClr val="tx1">
                  <a:lumMod val="95000"/>
                  <a:lumOff val="5000"/>
                </a:schemeClr>
              </a:buClr>
              <a:buFont typeface="Wingdings" panose="05000000000000000000" pitchFamily="2" charset="2"/>
              <a:buChar char="ü"/>
              <a:defRPr/>
            </a:pPr>
            <a:r>
              <a:rPr lang="el-GR" sz="2000" dirty="0"/>
              <a:t>Η ισότητα των φύλων αφορά </a:t>
            </a:r>
            <a:r>
              <a:rPr lang="el-GR" sz="2000" dirty="0">
                <a:solidFill>
                  <a:schemeClr val="accent1">
                    <a:lumMod val="75000"/>
                  </a:schemeClr>
                </a:solidFill>
              </a:rPr>
              <a:t>όλους τους θεσμούς και όλους τους τομείς</a:t>
            </a:r>
            <a:endParaRPr lang="en-GB" sz="2400" dirty="0">
              <a:solidFill>
                <a:schemeClr val="accent1">
                  <a:lumMod val="75000"/>
                </a:schemeClr>
              </a:solidFill>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theme/theme1.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Arial"/>
        <a:cs typeface="Arial"/>
      </a:majorFont>
      <a:minorFont>
        <a:latin typeface="Calibri"/>
        <a:ea typeface="Arial"/>
        <a:cs typeface="Arial"/>
      </a:minorFont>
    </a:fontScheme>
    <a:fmtScheme name="Bureau">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2248</Words>
  <Application>Microsoft Office PowerPoint</Application>
  <DocSecurity>0</DocSecurity>
  <PresentationFormat>On-screen Show (4:3)</PresentationFormat>
  <Paragraphs>221</Paragraphs>
  <Slides>27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Century Gothic</vt:lpstr>
      <vt:lpstr>Tahoma</vt:lpstr>
      <vt:lpstr>Wingdings</vt:lpstr>
      <vt:lpstr>4_Conception personnalisée</vt:lpstr>
      <vt:lpstr>PowerPoint Presentation</vt:lpstr>
      <vt:lpstr>Ισότητα των φύλων </vt:lpstr>
      <vt:lpstr>Γυναίκες και κορίτσια μετανάστες, πρόσφυγες και αιτούντες άσυλο </vt:lpstr>
      <vt:lpstr>PowerPoint Presentation</vt:lpstr>
      <vt:lpstr>PowerPoint Presentation</vt:lpstr>
      <vt:lpstr>PowerPoint Presentation</vt:lpstr>
      <vt:lpstr>PowerPoint Presentation</vt:lpstr>
      <vt:lpstr>PowerPoint Presentation</vt:lpstr>
      <vt:lpstr>Ισότητα των φύλων</vt:lpstr>
      <vt:lpstr>Καταπολέμηση των έμφυλων στερεοτύπων και του σεξισμού</vt:lpstr>
      <vt:lpstr>Εξασφάλιση της ισότιμης πρόσβασης των γυναικών στη δικαιοσύνη</vt:lpstr>
      <vt:lpstr>Εξασφάλιση της ισότιμης πρόσβασης των γυναικών στη δικαιοσύνη</vt:lpstr>
      <vt:lpstr>Εξασφάλιση της ισότιμης πρόσβασης των γυναικών στη δικαιοσύνη</vt:lpstr>
      <vt:lpstr>Εξασφάλιση της ισότιμης πρόσβασης των γυναικών στη δικαιοσύνη</vt:lpstr>
      <vt:lpstr>Εξασφάλιση της ισότιμης πρόσβασης των γυναικών στη δικαιοσύνη</vt:lpstr>
      <vt:lpstr>Ισόρροπη συμμετοχή γυναικών και ανδρών στη λήψη αποφάσεων</vt:lpstr>
      <vt:lpstr>Ισόρροπη συμμετοχή γυναικών και ανδρών στη λήψη αποφάσεων</vt:lpstr>
      <vt:lpstr>Ισόρροπη συμμετοχή γυναικών και ανδρών στη λήψη αποφάσεων</vt:lpstr>
      <vt:lpstr>Ισόρροπη συμμετοχή γυναικών και ανδρών στη λήψη αποφάσεων</vt:lpstr>
      <vt:lpstr>PowerPoint Presentation</vt:lpstr>
      <vt:lpstr>PowerPoint Presentation</vt:lpstr>
      <vt:lpstr>PowerPoint Presentation</vt:lpstr>
      <vt:lpstr>PowerPoint Presentation</vt:lpstr>
      <vt:lpstr>Πρόληψη και καταπολέμηση της βίας κατά των γυναικών</vt:lpstr>
      <vt:lpstr>Σύμβαση της Κωνσταντινούπολης (2011)</vt:lpstr>
      <vt:lpstr>Η Σύμβαση της Κωνσταντινούπολης: ένας διατομεακός φακός </vt:lpstr>
      <vt:lpstr>Μείωση της εξάρτησης των μεταναστών γυναικών (άρθρο 59)</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2015-12-09T08:37:49Z</dcterms:created>
  <dcterms:modified xsi:type="dcterms:W3CDTF">2022-11-28T12:53:07Z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0x010100AD32C010CB483E4DA82B031ADE897886</vt:lpwstr>
  </property>
  <property fmtid="{D5CDD505-2E9C-101B-9397-08002B2CF9AE}" pid="3" name="Order">
    <vt:r8>1930100</vt:r8>
  </property>
  <property fmtid="{D5CDD505-2E9C-101B-9397-08002B2CF9AE}" pid="4" name="_ExtendedDescription">
    <vt:lpwstr/>
  </property>
  <property fmtid="{D5CDD505-2E9C-101B-9397-08002B2CF9AE}" pid="5" name="ComplianceAssetId">
    <vt:lpwstr/>
  </property>
</Properties>
</file>