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3" r:id="rId4"/>
    <p:sldMasterId id="2147483685" r:id="rId5"/>
    <p:sldMasterId id="2147483687" r:id="rId6"/>
    <p:sldMasterId id="2147483677" r:id="rId7"/>
  </p:sldMasterIdLst>
  <p:notesMasterIdLst>
    <p:notesMasterId r:id="rId35"/>
  </p:notesMasterIdLst>
  <p:handoutMasterIdLst>
    <p:handoutMasterId r:id="rId36"/>
  </p:handoutMasterIdLst>
  <p:sldIdLst>
    <p:sldId id="462" r:id="rId8"/>
    <p:sldId id="312" r:id="rId9"/>
    <p:sldId id="373" r:id="rId10"/>
    <p:sldId id="390" r:id="rId11"/>
    <p:sldId id="394" r:id="rId12"/>
    <p:sldId id="400" r:id="rId13"/>
    <p:sldId id="401" r:id="rId14"/>
    <p:sldId id="311" r:id="rId15"/>
    <p:sldId id="314" r:id="rId16"/>
    <p:sldId id="405" r:id="rId17"/>
    <p:sldId id="368" r:id="rId18"/>
    <p:sldId id="369" r:id="rId19"/>
    <p:sldId id="370" r:id="rId20"/>
    <p:sldId id="371" r:id="rId21"/>
    <p:sldId id="372" r:id="rId22"/>
    <p:sldId id="380" r:id="rId23"/>
    <p:sldId id="381" r:id="rId24"/>
    <p:sldId id="382" r:id="rId25"/>
    <p:sldId id="383" r:id="rId26"/>
    <p:sldId id="457" r:id="rId27"/>
    <p:sldId id="386" r:id="rId28"/>
    <p:sldId id="458" r:id="rId29"/>
    <p:sldId id="337" r:id="rId30"/>
    <p:sldId id="402" r:id="rId31"/>
    <p:sldId id="366" r:id="rId32"/>
    <p:sldId id="295" r:id="rId33"/>
    <p:sldId id="294" r:id="rId34"/>
  </p:sldIdLst>
  <p:sldSz cx="9144000" cy="6858000" type="screen4x3"/>
  <p:notesSz cx="6805613" cy="9944100"/>
  <p:custDataLst>
    <p:tags r:id="rId37"/>
  </p:custDataLst>
  <p:defaultTextStyle>
    <a:defPPr>
      <a:defRPr lang="fr-FR"/>
    </a:defPPr>
    <a:lvl1pPr algn="l" defTabSz="457200" rtl="0" fontAlgn="base">
      <a:spcBef>
        <a:spcPct val="0"/>
      </a:spcBef>
      <a:spcAft>
        <a:spcPct val="0"/>
      </a:spcAft>
      <a:defRPr kern="1200">
        <a:solidFill>
          <a:schemeClr val="tx1"/>
        </a:solidFill>
        <a:latin typeface="Calibri" pitchFamily="34" charset="0"/>
        <a:ea typeface="+mn-ea"/>
        <a:cs typeface="Arial"/>
      </a:defRPr>
    </a:lvl1pPr>
    <a:lvl2pPr marL="457200" algn="l" defTabSz="457200" rtl="0" fontAlgn="base">
      <a:spcBef>
        <a:spcPct val="0"/>
      </a:spcBef>
      <a:spcAft>
        <a:spcPct val="0"/>
      </a:spcAft>
      <a:defRPr kern="1200">
        <a:solidFill>
          <a:schemeClr val="tx1"/>
        </a:solidFill>
        <a:latin typeface="Calibri" pitchFamily="34" charset="0"/>
        <a:ea typeface="+mn-ea"/>
        <a:cs typeface="Arial"/>
      </a:defRPr>
    </a:lvl2pPr>
    <a:lvl3pPr marL="914400" algn="l" defTabSz="457200" rtl="0" fontAlgn="base">
      <a:spcBef>
        <a:spcPct val="0"/>
      </a:spcBef>
      <a:spcAft>
        <a:spcPct val="0"/>
      </a:spcAft>
      <a:defRPr kern="1200">
        <a:solidFill>
          <a:schemeClr val="tx1"/>
        </a:solidFill>
        <a:latin typeface="Calibri" pitchFamily="34" charset="0"/>
        <a:ea typeface="+mn-ea"/>
        <a:cs typeface="Arial"/>
      </a:defRPr>
    </a:lvl3pPr>
    <a:lvl4pPr marL="1371600" algn="l" defTabSz="457200" rtl="0" fontAlgn="base">
      <a:spcBef>
        <a:spcPct val="0"/>
      </a:spcBef>
      <a:spcAft>
        <a:spcPct val="0"/>
      </a:spcAft>
      <a:defRPr kern="1200">
        <a:solidFill>
          <a:schemeClr val="tx1"/>
        </a:solidFill>
        <a:latin typeface="Calibri" pitchFamily="34" charset="0"/>
        <a:ea typeface="+mn-ea"/>
        <a:cs typeface="Arial"/>
      </a:defRPr>
    </a:lvl4pPr>
    <a:lvl5pPr marL="1828800" algn="l" defTabSz="457200" rtl="0" fontAlgn="base">
      <a:spcBef>
        <a:spcPct val="0"/>
      </a:spcBef>
      <a:spcAft>
        <a:spcPct val="0"/>
      </a:spcAft>
      <a:defRPr kern="1200">
        <a:solidFill>
          <a:schemeClr val="tx1"/>
        </a:solidFill>
        <a:latin typeface="Calibri" pitchFamily="34" charset="0"/>
        <a:ea typeface="+mn-ea"/>
        <a:cs typeface="Arial"/>
      </a:defRPr>
    </a:lvl5pPr>
    <a:lvl6pPr marL="2286000" algn="l" defTabSz="914400" rtl="0" eaLnBrk="1" latinLnBrk="0" hangingPunct="1">
      <a:defRPr kern="1200">
        <a:solidFill>
          <a:schemeClr val="tx1"/>
        </a:solidFill>
        <a:latin typeface="Calibri" pitchFamily="34" charset="0"/>
        <a:ea typeface="+mn-ea"/>
        <a:cs typeface="Arial"/>
      </a:defRPr>
    </a:lvl6pPr>
    <a:lvl7pPr marL="2743200" algn="l" defTabSz="914400" rtl="0" eaLnBrk="1" latinLnBrk="0" hangingPunct="1">
      <a:defRPr kern="1200">
        <a:solidFill>
          <a:schemeClr val="tx1"/>
        </a:solidFill>
        <a:latin typeface="Calibri" pitchFamily="34" charset="0"/>
        <a:ea typeface="+mn-ea"/>
        <a:cs typeface="Arial"/>
      </a:defRPr>
    </a:lvl7pPr>
    <a:lvl8pPr marL="3200400" algn="l" defTabSz="914400" rtl="0" eaLnBrk="1" latinLnBrk="0" hangingPunct="1">
      <a:defRPr kern="1200">
        <a:solidFill>
          <a:schemeClr val="tx1"/>
        </a:solidFill>
        <a:latin typeface="Calibri" pitchFamily="34" charset="0"/>
        <a:ea typeface="+mn-ea"/>
        <a:cs typeface="Arial"/>
      </a:defRPr>
    </a:lvl8pPr>
    <a:lvl9pPr marL="3657600" algn="l" defTabSz="914400" rtl="0" eaLnBrk="1" latinLnBrk="0" hangingPunct="1">
      <a:defRPr kern="1200">
        <a:solidFill>
          <a:schemeClr val="tx1"/>
        </a:solidFill>
        <a:latin typeface="Calibri" pitchFamily="34" charset="0"/>
        <a:ea typeface="+mn-ea"/>
        <a:cs typeface="Arial"/>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Avt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68" autoAdjust="0"/>
    <p:restoredTop sz="87211" autoAdjust="0"/>
  </p:normalViewPr>
  <p:slideViewPr>
    <p:cSldViewPr snapToGrid="0" snapToObjects="1">
      <p:cViewPr>
        <p:scale>
          <a:sx n="91" d="100"/>
          <a:sy n="91" d="100"/>
        </p:scale>
        <p:origin x="-125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00" d="100"/>
          <a:sy n="100" d="100"/>
        </p:scale>
        <p:origin x="142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AC9041-01CC-45FF-9565-0F4BF8B4F9C1}"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fr-FR"/>
        </a:p>
      </dgm:t>
    </dgm:pt>
    <dgm:pt modelId="{5C2E290F-D530-43A3-BDCD-104711D7974D}" type="parTrans" cxnId="{96666B9C-3FBC-4C8E-95F9-E7DF14D37A19}">
      <dgm:prSet/>
      <dgm:spPr/>
      <dgm:t>
        <a:bodyPr/>
        <a:lstStyle/>
        <a:p>
          <a:endParaRPr lang="fr-FR"/>
        </a:p>
      </dgm:t>
    </dgm:pt>
    <dgm:pt modelId="{3C7597A8-22E6-417E-A692-90D71A1CFA9B}">
      <dgm:prSet custT="1"/>
      <dgm:spPr>
        <a:solidFill>
          <a:schemeClr val="accent6">
            <a:lumMod val="20000"/>
            <a:lumOff val="80000"/>
          </a:schemeClr>
        </a:solidFill>
        <a:ln w="12700" cap="flat" cmpd="sng" algn="ctr">
          <a:solidFill>
            <a:schemeClr val="lt1">
              <a:hueOff val="0"/>
              <a:satOff val="0"/>
              <a:lumOff val="0"/>
              <a:alphaOff val="0"/>
            </a:schemeClr>
          </a:solidFill>
          <a:prstDash val="solid"/>
          <a:miter lim="800000"/>
        </a:ln>
      </dgm:spPr>
      <dgm:t>
        <a:bodyPr/>
        <a:lstStyle/>
        <a:p>
          <a:pPr rtl="0"/>
          <a:r>
            <a:rPr lang="sl" sz="1900" b="1" i="0" strike="noStrike" cap="none" spc="0" baseline="0" dirty="0">
              <a:solidFill>
                <a:srgbClr val="385624"/>
              </a:solidFill>
              <a:effectLst/>
              <a:latin typeface="Calibri"/>
              <a:ea typeface="Calibri"/>
              <a:cs typeface="Calibri"/>
            </a:rPr>
            <a:t>Stereotip: ženske spadajo za štedilnik</a:t>
          </a:r>
          <a:endParaRPr lang="en-US" sz="3180" b="1" dirty="0">
            <a:solidFill>
              <a:schemeClr val="accent6">
                <a:lumMod val="50000"/>
              </a:schemeClr>
            </a:solidFill>
          </a:endParaRPr>
        </a:p>
      </dgm:t>
    </dgm:pt>
    <dgm:pt modelId="{44837C54-E951-4F50-A1C9-B075E388D654}" type="sibTrans" cxnId="{96666B9C-3FBC-4C8E-95F9-E7DF14D37A19}">
      <dgm:prSet/>
      <dgm:spPr/>
      <dgm:t>
        <a:bodyPr/>
        <a:lstStyle/>
        <a:p>
          <a:endParaRPr lang="fr-FR"/>
        </a:p>
      </dgm:t>
    </dgm:pt>
    <dgm:pt modelId="{A401714C-F9CF-44DB-8B87-C496C30FC911}" type="parTrans" cxnId="{5375E47A-191D-4A2D-B020-56350D12C6E3}">
      <dgm:prSet/>
      <dgm:spPr/>
      <dgm:t>
        <a:bodyPr/>
        <a:lstStyle/>
        <a:p>
          <a:endParaRPr lang="fr-FR"/>
        </a:p>
      </dgm:t>
    </dgm:pt>
    <dgm:pt modelId="{147D09F7-C057-4CF0-9ACC-6C992818EF76}">
      <dgm:prSet custT="1"/>
      <dgm:spPr>
        <a:solidFill>
          <a:schemeClr val="accent6">
            <a:lumMod val="40000"/>
            <a:lumOff val="60000"/>
          </a:schemeClr>
        </a:solidFill>
        <a:ln w="12700" cap="flat" cmpd="sng" algn="ctr">
          <a:solidFill>
            <a:schemeClr val="lt1">
              <a:hueOff val="0"/>
              <a:satOff val="0"/>
              <a:lumOff val="0"/>
              <a:alphaOff val="0"/>
            </a:schemeClr>
          </a:solidFill>
          <a:prstDash val="solid"/>
          <a:miter lim="800000"/>
        </a:ln>
      </dgm:spPr>
      <dgm:t>
        <a:bodyPr/>
        <a:lstStyle/>
        <a:p>
          <a:pPr rtl="0"/>
          <a:r>
            <a:rPr lang="sl" sz="1900" b="1" i="0" strike="noStrike" cap="none" spc="0" baseline="0">
              <a:solidFill>
                <a:srgbClr val="385624"/>
              </a:solidFill>
              <a:effectLst/>
              <a:latin typeface="Calibri"/>
              <a:ea typeface="Calibri"/>
              <a:cs typeface="Calibri"/>
            </a:rPr>
            <a:t>Predpostavke o ženskah kot skupini: ženske se morajo izogibati javnemu prostoru, zlasti če so same in/ali ponoči</a:t>
          </a:r>
          <a:endParaRPr lang="en-US" sz="3180" b="1">
            <a:solidFill>
              <a:schemeClr val="accent6">
                <a:lumMod val="50000"/>
              </a:schemeClr>
            </a:solidFill>
          </a:endParaRPr>
        </a:p>
      </dgm:t>
    </dgm:pt>
    <dgm:pt modelId="{70354E81-2C0D-4250-AA62-03917FDBDFCD}" type="sibTrans" cxnId="{5375E47A-191D-4A2D-B020-56350D12C6E3}">
      <dgm:prSet/>
      <dgm:spPr/>
      <dgm:t>
        <a:bodyPr/>
        <a:lstStyle/>
        <a:p>
          <a:endParaRPr lang="fr-FR"/>
        </a:p>
      </dgm:t>
    </dgm:pt>
    <dgm:pt modelId="{AFCF7772-2339-41A4-B0C6-ADD678071660}" type="parTrans" cxnId="{4B87CBE7-A74C-46D6-8F32-7327C8243C8A}">
      <dgm:prSet/>
      <dgm:spPr/>
      <dgm:t>
        <a:bodyPr/>
        <a:lstStyle/>
        <a:p>
          <a:endParaRPr lang="fr-FR"/>
        </a:p>
      </dgm:t>
    </dgm:pt>
    <dgm:pt modelId="{821E6E2C-0F82-4F4E-8AAC-463A9E8020D1}">
      <dgm:prSet custT="1"/>
      <dgm:spPr>
        <a:solidFill>
          <a:schemeClr val="accent6">
            <a:lumMod val="60000"/>
            <a:lumOff val="40000"/>
          </a:schemeClr>
        </a:solidFill>
        <a:ln>
          <a:solidFill>
            <a:schemeClr val="accent6">
              <a:lumMod val="60000"/>
              <a:lumOff val="40000"/>
            </a:schemeClr>
          </a:solidFill>
        </a:ln>
      </dgm:spPr>
      <dgm:t>
        <a:bodyPr/>
        <a:lstStyle/>
        <a:p>
          <a:pPr rtl="0"/>
          <a:r>
            <a:rPr lang="sl" sz="3180" b="1" i="0" strike="noStrike" cap="none" spc="0" baseline="0" dirty="0">
              <a:solidFill>
                <a:srgbClr val="385624"/>
              </a:solidFill>
              <a:effectLst/>
              <a:latin typeface="Calibri"/>
              <a:ea typeface="Calibri"/>
              <a:cs typeface="Calibri"/>
            </a:rPr>
            <a:t>Možni sklepi na sodišču:</a:t>
          </a:r>
          <a:endParaRPr lang="en-US" sz="3180" b="1" dirty="0">
            <a:solidFill>
              <a:schemeClr val="accent6">
                <a:lumMod val="50000"/>
              </a:schemeClr>
            </a:solidFill>
          </a:endParaRPr>
        </a:p>
      </dgm:t>
    </dgm:pt>
    <dgm:pt modelId="{8844324F-9348-4E38-95BF-876658D5F889}" type="parTrans" cxnId="{F67344DD-B6B8-4863-84CC-47E9B1D9E701}">
      <dgm:prSet/>
      <dgm:spPr/>
      <dgm:t>
        <a:bodyPr/>
        <a:lstStyle/>
        <a:p>
          <a:endParaRPr lang="fr-FR"/>
        </a:p>
      </dgm:t>
    </dgm:pt>
    <dgm:pt modelId="{FAF895B5-32EC-45C3-BFE1-2477FBEA5689}">
      <dgm:prSet custT="1"/>
      <dgm:spPr>
        <a:solidFill>
          <a:schemeClr val="accent6">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dgm:spPr>
      <dgm:t>
        <a:bodyPr/>
        <a:lstStyle/>
        <a:p>
          <a:pPr rtl="0"/>
          <a:r>
            <a:rPr lang="sl" sz="1600" b="0" i="0" strike="noStrike" cap="none" spc="0" baseline="0" dirty="0">
              <a:solidFill>
                <a:srgbClr val="385624"/>
              </a:solidFill>
              <a:effectLst/>
              <a:latin typeface="Calibri"/>
              <a:ea typeface="Calibri"/>
              <a:cs typeface="Calibri"/>
            </a:rPr>
            <a:t>Ženska, ki je ponoči hodila po ulici, je „izzvala“ spolni napad in mora sprejeti krivdo</a:t>
          </a:r>
          <a:endParaRPr lang="en-US" sz="2340" dirty="0">
            <a:solidFill>
              <a:schemeClr val="accent6">
                <a:lumMod val="50000"/>
              </a:schemeClr>
            </a:solidFill>
          </a:endParaRPr>
        </a:p>
      </dgm:t>
    </dgm:pt>
    <dgm:pt modelId="{4A440DFA-14B3-4804-8FA5-52BDC2A090A4}" type="sibTrans" cxnId="{F67344DD-B6B8-4863-84CC-47E9B1D9E701}">
      <dgm:prSet/>
      <dgm:spPr/>
      <dgm:t>
        <a:bodyPr/>
        <a:lstStyle/>
        <a:p>
          <a:endParaRPr lang="fr-FR"/>
        </a:p>
      </dgm:t>
    </dgm:pt>
    <dgm:pt modelId="{E76AAB8C-F8CF-4951-8AA0-60EAC2B4A9D8}" type="parTrans" cxnId="{8A6DA5D2-F123-4AAC-A8B7-48DC99FA9154}">
      <dgm:prSet/>
      <dgm:spPr/>
      <dgm:t>
        <a:bodyPr/>
        <a:lstStyle/>
        <a:p>
          <a:endParaRPr lang="fr-FR"/>
        </a:p>
      </dgm:t>
    </dgm:pt>
    <dgm:pt modelId="{F89ECAED-E809-4F68-B567-364C4541C44B}">
      <dgm:prSet custT="1"/>
      <dgm:spPr>
        <a:solidFill>
          <a:schemeClr val="accent6">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dgm:spPr>
      <dgm:t>
        <a:bodyPr/>
        <a:lstStyle/>
        <a:p>
          <a:pPr rtl="0"/>
          <a:r>
            <a:rPr lang="sl" sz="2240" b="0" i="0" strike="noStrike" cap="none" spc="0" baseline="0" dirty="0">
              <a:solidFill>
                <a:srgbClr val="385624"/>
              </a:solidFill>
              <a:effectLst/>
              <a:latin typeface="Calibri"/>
              <a:ea typeface="Calibri"/>
              <a:cs typeface="Calibri"/>
            </a:rPr>
            <a:t>Ženska s takim odnosom je manj verodostojna </a:t>
          </a:r>
          <a:r>
            <a:rPr lang="sl" sz="2240" b="0" i="0" strike="noStrike" cap="none" spc="0" baseline="0" dirty="0" smtClean="0">
              <a:solidFill>
                <a:srgbClr val="385624"/>
              </a:solidFill>
              <a:effectLst/>
              <a:latin typeface="Calibri"/>
              <a:ea typeface="Calibri"/>
              <a:cs typeface="Calibri"/>
            </a:rPr>
            <a:t>priča</a:t>
          </a:r>
          <a:endParaRPr lang="en-US" sz="2240" dirty="0">
            <a:solidFill>
              <a:schemeClr val="bg1"/>
            </a:solidFill>
          </a:endParaRPr>
        </a:p>
      </dgm:t>
    </dgm:pt>
    <dgm:pt modelId="{9A10AD3C-7D20-4BBD-B6D5-DB64E9C631D9}" type="sibTrans" cxnId="{8A6DA5D2-F123-4AAC-A8B7-48DC99FA9154}">
      <dgm:prSet/>
      <dgm:spPr/>
      <dgm:t>
        <a:bodyPr/>
        <a:lstStyle/>
        <a:p>
          <a:endParaRPr lang="fr-FR"/>
        </a:p>
      </dgm:t>
    </dgm:pt>
    <dgm:pt modelId="{4C5FE2C6-70B0-4514-8B36-89D8C8CB57C8}" type="sibTrans" cxnId="{4B87CBE7-A74C-46D6-8F32-7327C8243C8A}">
      <dgm:prSet/>
      <dgm:spPr/>
      <dgm:t>
        <a:bodyPr/>
        <a:lstStyle/>
        <a:p>
          <a:endParaRPr lang="fr-FR"/>
        </a:p>
      </dgm:t>
    </dgm:pt>
    <dgm:pt modelId="{5CC8740E-135F-4410-B3CE-8B0D91CB2BFF}" type="pres">
      <dgm:prSet presAssocID="{2BAC9041-01CC-45FF-9565-0F4BF8B4F9C1}" presName="Name0" presStyleCnt="0">
        <dgm:presLayoutVars>
          <dgm:dir/>
          <dgm:animLvl val="lvl"/>
          <dgm:resizeHandles val="exact"/>
        </dgm:presLayoutVars>
      </dgm:prSet>
      <dgm:spPr/>
      <dgm:t>
        <a:bodyPr/>
        <a:lstStyle/>
        <a:p>
          <a:endParaRPr lang="en-GB"/>
        </a:p>
      </dgm:t>
    </dgm:pt>
    <dgm:pt modelId="{457EA4DD-8BCE-49C8-85F8-2DA0BC231FEE}" type="pres">
      <dgm:prSet presAssocID="{821E6E2C-0F82-4F4E-8AAC-463A9E8020D1}" presName="boxAndChildren" presStyleCnt="0"/>
      <dgm:spPr/>
    </dgm:pt>
    <dgm:pt modelId="{A4FA2C72-225E-4FE5-A153-FEF1B5E2FC33}" type="pres">
      <dgm:prSet presAssocID="{821E6E2C-0F82-4F4E-8AAC-463A9E8020D1}" presName="parentTextBox" presStyleLbl="node1" presStyleIdx="0" presStyleCnt="3"/>
      <dgm:spPr/>
      <dgm:t>
        <a:bodyPr/>
        <a:lstStyle/>
        <a:p>
          <a:endParaRPr lang="en-GB"/>
        </a:p>
      </dgm:t>
    </dgm:pt>
    <dgm:pt modelId="{B8CCA831-0C32-4D35-8466-BC181F7F2D6F}" type="pres">
      <dgm:prSet presAssocID="{821E6E2C-0F82-4F4E-8AAC-463A9E8020D1}" presName="entireBox" presStyleLbl="node1" presStyleIdx="0" presStyleCnt="3" custScaleY="181668"/>
      <dgm:spPr/>
      <dgm:t>
        <a:bodyPr/>
        <a:lstStyle/>
        <a:p>
          <a:endParaRPr lang="en-GB"/>
        </a:p>
      </dgm:t>
    </dgm:pt>
    <dgm:pt modelId="{9DBDC12C-BE9D-4647-9DFB-162166EFA7D2}" type="pres">
      <dgm:prSet presAssocID="{821E6E2C-0F82-4F4E-8AAC-463A9E8020D1}" presName="descendantBox" presStyleCnt="0"/>
      <dgm:spPr/>
    </dgm:pt>
    <dgm:pt modelId="{1DF83BDB-0247-4C5F-9024-5A27AA6894C7}" type="pres">
      <dgm:prSet presAssocID="{FAF895B5-32EC-45C3-BFE1-2477FBEA5689}" presName="childTextBox" presStyleLbl="fgAccFollowNode1" presStyleIdx="0" presStyleCnt="2" custScaleY="187292">
        <dgm:presLayoutVars>
          <dgm:bulletEnabled val="1"/>
        </dgm:presLayoutVars>
      </dgm:prSet>
      <dgm:spPr/>
      <dgm:t>
        <a:bodyPr/>
        <a:lstStyle/>
        <a:p>
          <a:endParaRPr lang="en-GB"/>
        </a:p>
      </dgm:t>
    </dgm:pt>
    <dgm:pt modelId="{A671AF53-38A6-4E4A-8C99-5A6701386A92}" type="pres">
      <dgm:prSet presAssocID="{F89ECAED-E809-4F68-B567-364C4541C44B}" presName="childTextBox" presStyleLbl="fgAccFollowNode1" presStyleIdx="1" presStyleCnt="2" custScaleY="188714" custLinFactNeighborX="19987" custLinFactNeighborY="711">
        <dgm:presLayoutVars>
          <dgm:bulletEnabled val="1"/>
        </dgm:presLayoutVars>
      </dgm:prSet>
      <dgm:spPr/>
      <dgm:t>
        <a:bodyPr/>
        <a:lstStyle/>
        <a:p>
          <a:endParaRPr lang="en-GB"/>
        </a:p>
      </dgm:t>
    </dgm:pt>
    <dgm:pt modelId="{FA345C0A-FE51-4CFA-A048-6E2C0C37E618}" type="pres">
      <dgm:prSet presAssocID="{70354E81-2C0D-4250-AA62-03917FDBDFCD}" presName="sp" presStyleCnt="0"/>
      <dgm:spPr/>
    </dgm:pt>
    <dgm:pt modelId="{7D65410B-DA19-499C-85B9-9535E905002B}" type="pres">
      <dgm:prSet presAssocID="{147D09F7-C057-4CF0-9ACC-6C992818EF76}" presName="arrowAndChildren" presStyleCnt="0"/>
      <dgm:spPr/>
    </dgm:pt>
    <dgm:pt modelId="{2DA9309B-17E9-40F5-BEC1-EB87AA71999E}" type="pres">
      <dgm:prSet presAssocID="{147D09F7-C057-4CF0-9ACC-6C992818EF76}" presName="parentTextArrow" presStyleLbl="node1" presStyleIdx="1" presStyleCnt="3" custScaleY="95150"/>
      <dgm:spPr/>
      <dgm:t>
        <a:bodyPr/>
        <a:lstStyle/>
        <a:p>
          <a:endParaRPr lang="en-GB"/>
        </a:p>
      </dgm:t>
    </dgm:pt>
    <dgm:pt modelId="{EF02F5A9-EB6B-4792-BE4A-0C94E3B5FF88}" type="pres">
      <dgm:prSet presAssocID="{44837C54-E951-4F50-A1C9-B075E388D654}" presName="sp" presStyleCnt="0"/>
      <dgm:spPr/>
    </dgm:pt>
    <dgm:pt modelId="{662109E4-231E-43E9-82F1-F7800A218F9B}" type="pres">
      <dgm:prSet presAssocID="{3C7597A8-22E6-417E-A692-90D71A1CFA9B}" presName="arrowAndChildren" presStyleCnt="0"/>
      <dgm:spPr/>
    </dgm:pt>
    <dgm:pt modelId="{0B4EA744-5561-4D08-A576-C2CB8BB7F647}" type="pres">
      <dgm:prSet presAssocID="{3C7597A8-22E6-417E-A692-90D71A1CFA9B}" presName="parentTextArrow" presStyleLbl="node1" presStyleIdx="2" presStyleCnt="3" custLinFactNeighborX="-472" custLinFactNeighborY="-83"/>
      <dgm:spPr/>
      <dgm:t>
        <a:bodyPr/>
        <a:lstStyle/>
        <a:p>
          <a:endParaRPr lang="en-GB"/>
        </a:p>
      </dgm:t>
    </dgm:pt>
  </dgm:ptLst>
  <dgm:cxnLst>
    <dgm:cxn modelId="{E352D7F6-560D-4A87-A09E-DC06CE9313DD}" type="presOf" srcId="{147D09F7-C057-4CF0-9ACC-6C992818EF76}" destId="{2DA9309B-17E9-40F5-BEC1-EB87AA71999E}" srcOrd="0" destOrd="0" presId="urn:microsoft.com/office/officeart/2005/8/layout/process4"/>
    <dgm:cxn modelId="{4F51C210-9694-4BF9-BEE0-015E6CF4F852}" type="presOf" srcId="{821E6E2C-0F82-4F4E-8AAC-463A9E8020D1}" destId="{B8CCA831-0C32-4D35-8466-BC181F7F2D6F}" srcOrd="1" destOrd="0" presId="urn:microsoft.com/office/officeart/2005/8/layout/process4"/>
    <dgm:cxn modelId="{94757868-1E49-448E-BAE6-587DBC91B36E}" type="presOf" srcId="{FAF895B5-32EC-45C3-BFE1-2477FBEA5689}" destId="{1DF83BDB-0247-4C5F-9024-5A27AA6894C7}" srcOrd="0" destOrd="0" presId="urn:microsoft.com/office/officeart/2005/8/layout/process4"/>
    <dgm:cxn modelId="{96666B9C-3FBC-4C8E-95F9-E7DF14D37A19}" srcId="{2BAC9041-01CC-45FF-9565-0F4BF8B4F9C1}" destId="{3C7597A8-22E6-417E-A692-90D71A1CFA9B}" srcOrd="0" destOrd="0" parTransId="{5C2E290F-D530-43A3-BDCD-104711D7974D}" sibTransId="{44837C54-E951-4F50-A1C9-B075E388D654}"/>
    <dgm:cxn modelId="{2BFB366B-2979-4DA2-B394-90F2A73F4E76}" type="presOf" srcId="{F89ECAED-E809-4F68-B567-364C4541C44B}" destId="{A671AF53-38A6-4E4A-8C99-5A6701386A92}" srcOrd="0" destOrd="0" presId="urn:microsoft.com/office/officeart/2005/8/layout/process4"/>
    <dgm:cxn modelId="{EC4E3DCF-8224-4EB9-BDA4-845164DE7B73}" type="presOf" srcId="{2BAC9041-01CC-45FF-9565-0F4BF8B4F9C1}" destId="{5CC8740E-135F-4410-B3CE-8B0D91CB2BFF}" srcOrd="0" destOrd="0" presId="urn:microsoft.com/office/officeart/2005/8/layout/process4"/>
    <dgm:cxn modelId="{4B87CBE7-A74C-46D6-8F32-7327C8243C8A}" srcId="{2BAC9041-01CC-45FF-9565-0F4BF8B4F9C1}" destId="{821E6E2C-0F82-4F4E-8AAC-463A9E8020D1}" srcOrd="2" destOrd="0" parTransId="{AFCF7772-2339-41A4-B0C6-ADD678071660}" sibTransId="{4C5FE2C6-70B0-4514-8B36-89D8C8CB57C8}"/>
    <dgm:cxn modelId="{5375E47A-191D-4A2D-B020-56350D12C6E3}" srcId="{2BAC9041-01CC-45FF-9565-0F4BF8B4F9C1}" destId="{147D09F7-C057-4CF0-9ACC-6C992818EF76}" srcOrd="1" destOrd="0" parTransId="{A401714C-F9CF-44DB-8B87-C496C30FC911}" sibTransId="{70354E81-2C0D-4250-AA62-03917FDBDFCD}"/>
    <dgm:cxn modelId="{8A6DA5D2-F123-4AAC-A8B7-48DC99FA9154}" srcId="{821E6E2C-0F82-4F4E-8AAC-463A9E8020D1}" destId="{F89ECAED-E809-4F68-B567-364C4541C44B}" srcOrd="1" destOrd="0" parTransId="{E76AAB8C-F8CF-4951-8AA0-60EAC2B4A9D8}" sibTransId="{9A10AD3C-7D20-4BBD-B6D5-DB64E9C631D9}"/>
    <dgm:cxn modelId="{BA3E1ACC-A7CE-4E2D-A659-BBC574A8BD7E}" type="presOf" srcId="{3C7597A8-22E6-417E-A692-90D71A1CFA9B}" destId="{0B4EA744-5561-4D08-A576-C2CB8BB7F647}" srcOrd="0" destOrd="0" presId="urn:microsoft.com/office/officeart/2005/8/layout/process4"/>
    <dgm:cxn modelId="{F67344DD-B6B8-4863-84CC-47E9B1D9E701}" srcId="{821E6E2C-0F82-4F4E-8AAC-463A9E8020D1}" destId="{FAF895B5-32EC-45C3-BFE1-2477FBEA5689}" srcOrd="0" destOrd="0" parTransId="{8844324F-9348-4E38-95BF-876658D5F889}" sibTransId="{4A440DFA-14B3-4804-8FA5-52BDC2A090A4}"/>
    <dgm:cxn modelId="{15FE48C5-F798-4EAE-A732-F5DEA8D9AB1A}" type="presOf" srcId="{821E6E2C-0F82-4F4E-8AAC-463A9E8020D1}" destId="{A4FA2C72-225E-4FE5-A153-FEF1B5E2FC33}" srcOrd="0" destOrd="0" presId="urn:microsoft.com/office/officeart/2005/8/layout/process4"/>
    <dgm:cxn modelId="{1054CFAC-6D8D-445E-A86C-408931376285}" type="presParOf" srcId="{5CC8740E-135F-4410-B3CE-8B0D91CB2BFF}" destId="{457EA4DD-8BCE-49C8-85F8-2DA0BC231FEE}" srcOrd="0" destOrd="0" presId="urn:microsoft.com/office/officeart/2005/8/layout/process4"/>
    <dgm:cxn modelId="{F9326066-F22B-407B-B890-6073B6BB9565}" type="presParOf" srcId="{457EA4DD-8BCE-49C8-85F8-2DA0BC231FEE}" destId="{A4FA2C72-225E-4FE5-A153-FEF1B5E2FC33}" srcOrd="0" destOrd="0" presId="urn:microsoft.com/office/officeart/2005/8/layout/process4"/>
    <dgm:cxn modelId="{5C4A5829-AD75-469D-BB4B-10E3FB6702D9}" type="presParOf" srcId="{457EA4DD-8BCE-49C8-85F8-2DA0BC231FEE}" destId="{B8CCA831-0C32-4D35-8466-BC181F7F2D6F}" srcOrd="1" destOrd="0" presId="urn:microsoft.com/office/officeart/2005/8/layout/process4"/>
    <dgm:cxn modelId="{D1F9FE28-A2F1-4E67-8982-1ACBA07FEC66}" type="presParOf" srcId="{457EA4DD-8BCE-49C8-85F8-2DA0BC231FEE}" destId="{9DBDC12C-BE9D-4647-9DFB-162166EFA7D2}" srcOrd="2" destOrd="0" presId="urn:microsoft.com/office/officeart/2005/8/layout/process4"/>
    <dgm:cxn modelId="{F4A97C09-56B1-42DA-B92F-57A438F1D0C9}" type="presParOf" srcId="{9DBDC12C-BE9D-4647-9DFB-162166EFA7D2}" destId="{1DF83BDB-0247-4C5F-9024-5A27AA6894C7}" srcOrd="0" destOrd="0" presId="urn:microsoft.com/office/officeart/2005/8/layout/process4"/>
    <dgm:cxn modelId="{0313F0F9-851C-4B9D-BA6D-B6C547204F13}" type="presParOf" srcId="{9DBDC12C-BE9D-4647-9DFB-162166EFA7D2}" destId="{A671AF53-38A6-4E4A-8C99-5A6701386A92}" srcOrd="1" destOrd="0" presId="urn:microsoft.com/office/officeart/2005/8/layout/process4"/>
    <dgm:cxn modelId="{6269D835-A1A5-45DA-BB8D-E3243DAF11FE}" type="presParOf" srcId="{5CC8740E-135F-4410-B3CE-8B0D91CB2BFF}" destId="{FA345C0A-FE51-4CFA-A048-6E2C0C37E618}" srcOrd="1" destOrd="0" presId="urn:microsoft.com/office/officeart/2005/8/layout/process4"/>
    <dgm:cxn modelId="{BDFC76E0-0CC6-4B83-91F3-5E784C64C849}" type="presParOf" srcId="{5CC8740E-135F-4410-B3CE-8B0D91CB2BFF}" destId="{7D65410B-DA19-499C-85B9-9535E905002B}" srcOrd="2" destOrd="0" presId="urn:microsoft.com/office/officeart/2005/8/layout/process4"/>
    <dgm:cxn modelId="{5031FCDF-5AE3-4A07-9113-0F402F1B3602}" type="presParOf" srcId="{7D65410B-DA19-499C-85B9-9535E905002B}" destId="{2DA9309B-17E9-40F5-BEC1-EB87AA71999E}" srcOrd="0" destOrd="0" presId="urn:microsoft.com/office/officeart/2005/8/layout/process4"/>
    <dgm:cxn modelId="{885CD87D-BD75-4E77-B7D3-F62AD71554F0}" type="presParOf" srcId="{5CC8740E-135F-4410-B3CE-8B0D91CB2BFF}" destId="{EF02F5A9-EB6B-4792-BE4A-0C94E3B5FF88}" srcOrd="3" destOrd="0" presId="urn:microsoft.com/office/officeart/2005/8/layout/process4"/>
    <dgm:cxn modelId="{F3109D3C-159D-408C-9AC4-B72D98D8A157}" type="presParOf" srcId="{5CC8740E-135F-4410-B3CE-8B0D91CB2BFF}" destId="{662109E4-231E-43E9-82F1-F7800A218F9B}" srcOrd="4" destOrd="0" presId="urn:microsoft.com/office/officeart/2005/8/layout/process4"/>
    <dgm:cxn modelId="{1AF36A6E-7B63-4427-8839-33DA61424EB6}" type="presParOf" srcId="{662109E4-231E-43E9-82F1-F7800A218F9B}" destId="{0B4EA744-5561-4D08-A576-C2CB8BB7F647}"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575" cy="496888"/>
          </a:xfrm>
          <a:prstGeom prst="rect">
            <a:avLst/>
          </a:prstGeom>
        </p:spPr>
        <p:txBody>
          <a:bodyPr vert="horz" lIns="95706" tIns="47854" rIns="95706" bIns="47854" rtlCol="0"/>
          <a:lstStyle>
            <a:lvl1pPr algn="l" fontAlgn="auto">
              <a:spcBef>
                <a:spcPct val="0"/>
              </a:spcBef>
              <a:spcAft>
                <a:spcPct val="0"/>
              </a:spcAft>
              <a:defRPr sz="1300">
                <a:latin typeface="+mn-lt"/>
                <a:cs typeface="+mn-cs"/>
              </a:defRPr>
            </a:lvl1pPr>
          </a:lstStyle>
          <a:p>
            <a:pPr>
              <a:defRPr/>
            </a:pPr>
            <a:endParaRPr lang="fr-FR"/>
          </a:p>
        </p:txBody>
      </p:sp>
      <p:sp>
        <p:nvSpPr>
          <p:cNvPr id="3" name="Espace réservé de la date 2"/>
          <p:cNvSpPr>
            <a:spLocks noGrp="1"/>
          </p:cNvSpPr>
          <p:nvPr>
            <p:ph type="dt" sz="quarter" idx="1"/>
          </p:nvPr>
        </p:nvSpPr>
        <p:spPr>
          <a:xfrm>
            <a:off x="3854450" y="0"/>
            <a:ext cx="2949575" cy="496888"/>
          </a:xfrm>
          <a:prstGeom prst="rect">
            <a:avLst/>
          </a:prstGeom>
        </p:spPr>
        <p:txBody>
          <a:bodyPr vert="horz" lIns="95706" tIns="47854" rIns="95706" bIns="47854" rtlCol="0"/>
          <a:lstStyle>
            <a:lvl1pPr algn="r" fontAlgn="auto">
              <a:spcBef>
                <a:spcPct val="0"/>
              </a:spcBef>
              <a:spcAft>
                <a:spcPct val="0"/>
              </a:spcAft>
              <a:defRPr sz="1300">
                <a:latin typeface="+mn-lt"/>
                <a:cs typeface="+mn-cs"/>
              </a:defRPr>
            </a:lvl1pPr>
          </a:lstStyle>
          <a:p>
            <a:pPr>
              <a:defRPr/>
            </a:pPr>
            <a:fld id="{BC9C8CA0-A880-4010-BE8D-E10E42449EF2}" type="datetime1">
              <a:rPr lang="fr-FR"/>
              <a:pPr>
                <a:defRPr/>
              </a:pPr>
              <a:t>29/11/2022</a:t>
            </a:fld>
            <a:endParaRPr lang="fr-FR"/>
          </a:p>
        </p:txBody>
      </p:sp>
      <p:sp>
        <p:nvSpPr>
          <p:cNvPr id="4" name="Espace réservé du pied de page 3"/>
          <p:cNvSpPr>
            <a:spLocks noGrp="1"/>
          </p:cNvSpPr>
          <p:nvPr>
            <p:ph type="ftr" sz="quarter" idx="2"/>
          </p:nvPr>
        </p:nvSpPr>
        <p:spPr>
          <a:xfrm>
            <a:off x="0" y="9445625"/>
            <a:ext cx="2949575" cy="496888"/>
          </a:xfrm>
          <a:prstGeom prst="rect">
            <a:avLst/>
          </a:prstGeom>
        </p:spPr>
        <p:txBody>
          <a:bodyPr vert="horz" lIns="95706" tIns="47854" rIns="95706" bIns="47854" rtlCol="0" anchor="b"/>
          <a:lstStyle>
            <a:lvl1pPr algn="l" fontAlgn="auto">
              <a:spcBef>
                <a:spcPct val="0"/>
              </a:spcBef>
              <a:spcAft>
                <a:spcPct val="0"/>
              </a:spcAft>
              <a:defRPr sz="1300">
                <a:latin typeface="+mn-lt"/>
                <a:cs typeface="+mn-cs"/>
              </a:defRPr>
            </a:lvl1pPr>
          </a:lstStyle>
          <a:p>
            <a:pPr>
              <a:defRPr/>
            </a:pPr>
            <a:endParaRPr lang="fr-FR"/>
          </a:p>
        </p:txBody>
      </p:sp>
      <p:sp>
        <p:nvSpPr>
          <p:cNvPr id="5" name="Espace réservé du numéro de diapositive 4"/>
          <p:cNvSpPr>
            <a:spLocks noGrp="1"/>
          </p:cNvSpPr>
          <p:nvPr>
            <p:ph type="sldNum" sz="quarter" idx="3"/>
          </p:nvPr>
        </p:nvSpPr>
        <p:spPr>
          <a:xfrm>
            <a:off x="3854450" y="9445625"/>
            <a:ext cx="2949575" cy="496888"/>
          </a:xfrm>
          <a:prstGeom prst="rect">
            <a:avLst/>
          </a:prstGeom>
        </p:spPr>
        <p:txBody>
          <a:bodyPr vert="horz" lIns="95706" tIns="47854" rIns="95706" bIns="47854" rtlCol="0" anchor="b"/>
          <a:lstStyle>
            <a:lvl1pPr algn="r" fontAlgn="auto">
              <a:spcBef>
                <a:spcPct val="0"/>
              </a:spcBef>
              <a:spcAft>
                <a:spcPct val="0"/>
              </a:spcAft>
              <a:defRPr sz="1300">
                <a:latin typeface="+mn-lt"/>
                <a:cs typeface="+mn-cs"/>
              </a:defRPr>
            </a:lvl1pPr>
          </a:lstStyle>
          <a:p>
            <a:pPr>
              <a:defRPr/>
            </a:pPr>
            <a:fld id="{EE3A0738-9C39-4943-A94C-EBAE0BEDD970}" type="slidenum">
              <a:rPr lang="fr-FR"/>
              <a:pPr>
                <a:defRPr/>
              </a:pPr>
              <a:t>‹#›</a:t>
            </a:fld>
            <a:endParaRPr lang="fr-FR"/>
          </a:p>
        </p:txBody>
      </p:sp>
    </p:spTree>
    <p:extLst>
      <p:ext uri="{BB962C8B-B14F-4D97-AF65-F5344CB8AC3E}">
        <p14:creationId xmlns:p14="http://schemas.microsoft.com/office/powerpoint/2010/main" val="29335709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575" cy="496888"/>
          </a:xfrm>
          <a:prstGeom prst="rect">
            <a:avLst/>
          </a:prstGeom>
        </p:spPr>
        <p:txBody>
          <a:bodyPr vert="horz" lIns="95706" tIns="47854" rIns="95706" bIns="47854" rtlCol="0"/>
          <a:lstStyle>
            <a:lvl1pPr algn="l" fontAlgn="auto">
              <a:spcBef>
                <a:spcPct val="0"/>
              </a:spcBef>
              <a:spcAft>
                <a:spcPct val="0"/>
              </a:spcAft>
              <a:defRPr sz="1300">
                <a:latin typeface="+mn-lt"/>
                <a:cs typeface="+mn-cs"/>
              </a:defRPr>
            </a:lvl1pPr>
          </a:lstStyle>
          <a:p>
            <a:pPr>
              <a:defRPr/>
            </a:pPr>
            <a:endParaRPr lang="fr-FR"/>
          </a:p>
        </p:txBody>
      </p:sp>
      <p:sp>
        <p:nvSpPr>
          <p:cNvPr id="3" name="Espace réservé de la date 2"/>
          <p:cNvSpPr>
            <a:spLocks noGrp="1"/>
          </p:cNvSpPr>
          <p:nvPr>
            <p:ph type="dt" idx="1"/>
          </p:nvPr>
        </p:nvSpPr>
        <p:spPr>
          <a:xfrm>
            <a:off x="3854450" y="0"/>
            <a:ext cx="2949575" cy="496888"/>
          </a:xfrm>
          <a:prstGeom prst="rect">
            <a:avLst/>
          </a:prstGeom>
        </p:spPr>
        <p:txBody>
          <a:bodyPr vert="horz" lIns="95706" tIns="47854" rIns="95706" bIns="47854" rtlCol="0"/>
          <a:lstStyle>
            <a:lvl1pPr algn="r" fontAlgn="auto">
              <a:spcBef>
                <a:spcPct val="0"/>
              </a:spcBef>
              <a:spcAft>
                <a:spcPct val="0"/>
              </a:spcAft>
              <a:defRPr sz="1300">
                <a:latin typeface="+mn-lt"/>
                <a:cs typeface="+mn-cs"/>
              </a:defRPr>
            </a:lvl1pPr>
          </a:lstStyle>
          <a:p>
            <a:pPr>
              <a:defRPr/>
            </a:pPr>
            <a:fld id="{8E712A25-A993-4923-BB91-9FB2A33D04BB}" type="datetime1">
              <a:rPr lang="fr-FR"/>
              <a:pPr>
                <a:defRPr/>
              </a:pPr>
              <a:t>29/11/2022</a:t>
            </a:fld>
            <a:endParaRPr lang="fr-FR"/>
          </a:p>
        </p:txBody>
      </p:sp>
      <p:sp>
        <p:nvSpPr>
          <p:cNvPr id="4" name="Espace réservé de l'image des diapositives 3"/>
          <p:cNvSpPr>
            <a:spLocks noGrp="1" noRot="1" noChangeAspect="1"/>
          </p:cNvSpPr>
          <p:nvPr>
            <p:ph type="sldImg" idx="2"/>
          </p:nvPr>
        </p:nvSpPr>
        <p:spPr>
          <a:xfrm>
            <a:off x="917575" y="746125"/>
            <a:ext cx="4970463" cy="3729038"/>
          </a:xfrm>
          <a:prstGeom prst="rect">
            <a:avLst/>
          </a:prstGeom>
          <a:noFill/>
          <a:ln w="12700">
            <a:solidFill>
              <a:prstClr val="black"/>
            </a:solidFill>
          </a:ln>
        </p:spPr>
      </p:sp>
      <p:sp>
        <p:nvSpPr>
          <p:cNvPr id="5" name="Espace réservé des commentaires 4"/>
          <p:cNvSpPr>
            <a:spLocks noGrp="1"/>
          </p:cNvSpPr>
          <p:nvPr>
            <p:ph type="body" sz="quarter" idx="3"/>
          </p:nvPr>
        </p:nvSpPr>
        <p:spPr>
          <a:xfrm>
            <a:off x="681038" y="4722813"/>
            <a:ext cx="5443537" cy="4475162"/>
          </a:xfrm>
          <a:prstGeom prst="rect">
            <a:avLst/>
          </a:prstGeom>
        </p:spPr>
        <p:txBody>
          <a:bodyPr vert="horz" lIns="95706" tIns="47854" rIns="95706" bIns="47854" rtlCol="0"/>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45625"/>
            <a:ext cx="2949575" cy="496888"/>
          </a:xfrm>
          <a:prstGeom prst="rect">
            <a:avLst/>
          </a:prstGeom>
        </p:spPr>
        <p:txBody>
          <a:bodyPr vert="horz" lIns="95706" tIns="47854" rIns="95706" bIns="47854" rtlCol="0" anchor="b"/>
          <a:lstStyle>
            <a:lvl1pPr algn="l" fontAlgn="auto">
              <a:spcBef>
                <a:spcPct val="0"/>
              </a:spcBef>
              <a:spcAft>
                <a:spcPct val="0"/>
              </a:spcAft>
              <a:defRPr sz="13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54450" y="9445625"/>
            <a:ext cx="2949575" cy="496888"/>
          </a:xfrm>
          <a:prstGeom prst="rect">
            <a:avLst/>
          </a:prstGeom>
        </p:spPr>
        <p:txBody>
          <a:bodyPr vert="horz" lIns="95706" tIns="47854" rIns="95706" bIns="47854" rtlCol="0" anchor="b"/>
          <a:lstStyle>
            <a:lvl1pPr algn="r" fontAlgn="auto">
              <a:spcBef>
                <a:spcPct val="0"/>
              </a:spcBef>
              <a:spcAft>
                <a:spcPct val="0"/>
              </a:spcAft>
              <a:defRPr sz="1300">
                <a:latin typeface="+mn-lt"/>
                <a:cs typeface="+mn-cs"/>
              </a:defRPr>
            </a:lvl1pPr>
          </a:lstStyle>
          <a:p>
            <a:pPr>
              <a:defRPr/>
            </a:pPr>
            <a:fld id="{AB52BEDB-CC61-41A3-9EC5-EC7ADCA08DF7}" type="slidenum">
              <a:rPr lang="fr-FR"/>
              <a:pPr>
                <a:defRPr/>
              </a:pPr>
              <a:t>‹#›</a:t>
            </a:fld>
            <a:endParaRPr lang="fr-FR"/>
          </a:p>
        </p:txBody>
      </p:sp>
    </p:spTree>
    <p:extLst>
      <p:ext uri="{BB962C8B-B14F-4D97-AF65-F5344CB8AC3E}">
        <p14:creationId xmlns:p14="http://schemas.microsoft.com/office/powerpoint/2010/main" val="294651628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coe.int/t/dghl/cooperation/cepej/default_EN.asp?"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5A3579D-C834-4799-97EA-20D03BDEECD5}" type="slidenum">
              <a:rPr lang="en-GB" altLang="en-US" smtClean="0">
                <a:latin typeface="Arial"/>
                <a:cs typeface="Arial"/>
              </a:rPr>
              <a:pPr eaLnBrk="1" hangingPunct="1">
                <a:spcBef>
                  <a:spcPct val="0"/>
                </a:spcBef>
              </a:pPr>
              <a:t>2</a:t>
            </a:fld>
            <a:endParaRPr lang="en-GB" altLang="en-US">
              <a:latin typeface="Arial"/>
              <a:cs typeface="Arial"/>
            </a:endParaRPr>
          </a:p>
        </p:txBody>
      </p:sp>
    </p:spTree>
    <p:extLst>
      <p:ext uri="{BB962C8B-B14F-4D97-AF65-F5344CB8AC3E}">
        <p14:creationId xmlns:p14="http://schemas.microsoft.com/office/powerpoint/2010/main" val="552482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l" sz="1200" b="1" i="0" strike="noStrike" cap="none" spc="0" baseline="0">
                <a:solidFill>
                  <a:srgbClr val="004489"/>
                </a:solidFill>
                <a:effectLst/>
                <a:latin typeface="Calibri"/>
                <a:ea typeface="Calibri"/>
                <a:cs typeface="Calibri"/>
              </a:rPr>
              <a:t>Spolni stereotipi in pristranskost </a:t>
            </a:r>
            <a:r>
              <a:rPr lang="sl" sz="1200" b="0" i="0" strike="noStrike" cap="none" spc="0" baseline="0">
                <a:solidFill>
                  <a:srgbClr val="000000"/>
                </a:solidFill>
                <a:effectLst/>
                <a:latin typeface="Calibri"/>
                <a:ea typeface="Calibri"/>
                <a:cs typeface="Calibri"/>
              </a:rPr>
              <a:t>v pravosodnem sistemu (npr. preiskava spolnega nasilja). Sestavljeno iz drugih stereotipov (starost, etnična pripadnost, družbeni status) </a:t>
            </a:r>
            <a:endParaRPr lang="en-GB" altLang="en-US"/>
          </a:p>
          <a:p>
            <a:endParaRPr lang="fr-FR" altLang="en-US"/>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99C382C-9B5F-4363-B2A4-134D01147269}" type="slidenum">
              <a:rPr lang="en-GB" altLang="en-US" smtClean="0">
                <a:latin typeface="Arial"/>
                <a:cs typeface="Arial"/>
              </a:rPr>
              <a:pPr eaLnBrk="1" hangingPunct="1">
                <a:spcBef>
                  <a:spcPct val="0"/>
                </a:spcBef>
              </a:pPr>
              <a:t>12</a:t>
            </a:fld>
            <a:endParaRPr lang="en-GB" altLang="en-US">
              <a:latin typeface="Arial"/>
              <a:cs typeface="Arial"/>
            </a:endParaRPr>
          </a:p>
        </p:txBody>
      </p:sp>
    </p:spTree>
    <p:extLst>
      <p:ext uri="{BB962C8B-B14F-4D97-AF65-F5344CB8AC3E}">
        <p14:creationId xmlns:p14="http://schemas.microsoft.com/office/powerpoint/2010/main" val="3335373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519BD54-C1E8-44D3-857D-D79080FC1417}" type="slidenum">
              <a:rPr lang="en-GB" altLang="en-US" smtClean="0">
                <a:latin typeface="Arial"/>
                <a:cs typeface="Arial"/>
              </a:rPr>
              <a:pPr eaLnBrk="1" hangingPunct="1">
                <a:spcBef>
                  <a:spcPct val="0"/>
                </a:spcBef>
              </a:pPr>
              <a:t>13</a:t>
            </a:fld>
            <a:endParaRPr lang="en-GB" altLang="en-US">
              <a:latin typeface="Arial"/>
              <a:cs typeface="Arial"/>
            </a:endParaRPr>
          </a:p>
        </p:txBody>
      </p:sp>
    </p:spTree>
    <p:extLst>
      <p:ext uri="{BB962C8B-B14F-4D97-AF65-F5344CB8AC3E}">
        <p14:creationId xmlns:p14="http://schemas.microsoft.com/office/powerpoint/2010/main" val="1507001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5B72145-8D94-46E3-987A-28C5CDA6BA39}" type="slidenum">
              <a:rPr lang="en-GB" altLang="en-US" smtClean="0">
                <a:latin typeface="Arial"/>
                <a:cs typeface="Arial"/>
              </a:rPr>
              <a:pPr eaLnBrk="1" hangingPunct="1">
                <a:spcBef>
                  <a:spcPct val="0"/>
                </a:spcBef>
              </a:pPr>
              <a:t>14</a:t>
            </a:fld>
            <a:endParaRPr lang="en-GB" altLang="en-US">
              <a:latin typeface="Arial"/>
              <a:cs typeface="Arial"/>
            </a:endParaRPr>
          </a:p>
        </p:txBody>
      </p:sp>
    </p:spTree>
    <p:extLst>
      <p:ext uri="{BB962C8B-B14F-4D97-AF65-F5344CB8AC3E}">
        <p14:creationId xmlns:p14="http://schemas.microsoft.com/office/powerpoint/2010/main" val="198368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7DE3FD1-B3CE-4738-A19F-CCB514DFB502}" type="slidenum">
              <a:rPr lang="en-GB" altLang="en-US" smtClean="0">
                <a:latin typeface="Arial"/>
                <a:cs typeface="Arial"/>
              </a:rPr>
              <a:pPr eaLnBrk="1" hangingPunct="1">
                <a:spcBef>
                  <a:spcPct val="0"/>
                </a:spcBef>
              </a:pPr>
              <a:t>15</a:t>
            </a:fld>
            <a:endParaRPr lang="en-GB" altLang="en-US">
              <a:latin typeface="Arial"/>
              <a:cs typeface="Arial"/>
            </a:endParaRPr>
          </a:p>
        </p:txBody>
      </p:sp>
    </p:spTree>
    <p:extLst>
      <p:ext uri="{BB962C8B-B14F-4D97-AF65-F5344CB8AC3E}">
        <p14:creationId xmlns:p14="http://schemas.microsoft.com/office/powerpoint/2010/main" val="376145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l" sz="1200" b="0" i="0" strike="noStrike" cap="none" spc="0" baseline="0" dirty="0">
                <a:solidFill>
                  <a:srgbClr val="000000"/>
                </a:solidFill>
                <a:effectLst/>
                <a:latin typeface="Calibri"/>
                <a:ea typeface="Calibri"/>
                <a:cs typeface="Calibri"/>
              </a:rPr>
              <a:t>Grčija 22 % poslank, 18 % županj</a:t>
            </a:r>
            <a:endParaRPr lang="fr-FR" altLang="en-US" dirty="0"/>
          </a:p>
          <a:p>
            <a:r>
              <a:rPr lang="sl" sz="1200" b="0" i="0" strike="noStrike" cap="none" spc="0" baseline="0" dirty="0">
                <a:solidFill>
                  <a:srgbClr val="000000"/>
                </a:solidFill>
                <a:effectLst/>
                <a:latin typeface="Calibri"/>
                <a:ea typeface="Calibri"/>
                <a:cs typeface="Calibri"/>
              </a:rPr>
              <a:t>Grčija (Helenska republika) ima enodomni parlament z uporabo prostovoljnih strankarskih kvot in zakonsko določenih kvot za enojni/spodnji dom in na podnacionalni ravni. 65 od 300 (22 %) sedežev v Vouli Ton Ellinon / grškem parlamentu imajo ženske.</a:t>
            </a:r>
          </a:p>
          <a:p>
            <a:r>
              <a:rPr lang="sl" sz="1200" b="0" i="0" strike="noStrike" cap="none" spc="0" baseline="0" dirty="0">
                <a:solidFill>
                  <a:srgbClr val="000000"/>
                </a:solidFill>
                <a:effectLst/>
                <a:latin typeface="Calibri"/>
                <a:ea typeface="Calibri"/>
                <a:cs typeface="Calibri"/>
              </a:rPr>
              <a:t>40 % kvota za volilne liste za kandidate na vseh votvah (državnih, regionalnih, občinskih in evropskih volitvah), vendar brez pravil o umestitvi in brez vpliva na financiranje političnih strank</a:t>
            </a:r>
            <a:endParaRPr lang="fr-FR" altLang="en-US" dirty="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4588" indent="-228600" eaLnBrk="0" hangingPunct="0">
              <a:spcBef>
                <a:spcPct val="30000"/>
              </a:spcBef>
              <a:defRPr sz="1200">
                <a:solidFill>
                  <a:schemeClr val="tx1"/>
                </a:solidFill>
                <a:latin typeface="Calibri" pitchFamily="34" charset="0"/>
              </a:defRPr>
            </a:lvl3pPr>
            <a:lvl4pPr marL="1601788" indent="-228600" eaLnBrk="0" hangingPunct="0">
              <a:spcBef>
                <a:spcPct val="30000"/>
              </a:spcBef>
              <a:defRPr sz="1200">
                <a:solidFill>
                  <a:schemeClr val="tx1"/>
                </a:solidFill>
                <a:latin typeface="Calibri" pitchFamily="34" charset="0"/>
              </a:defRPr>
            </a:lvl4pPr>
            <a:lvl5pPr marL="2058988" indent="-228600" eaLnBrk="0" hangingPunct="0">
              <a:spcBef>
                <a:spcPct val="30000"/>
              </a:spcBef>
              <a:defRPr sz="1200">
                <a:solidFill>
                  <a:schemeClr val="tx1"/>
                </a:solidFill>
                <a:latin typeface="Calibri" pitchFamily="34" charset="0"/>
              </a:defRPr>
            </a:lvl5pPr>
            <a:lvl6pPr marL="2516188" indent="-228600" eaLnBrk="0" fontAlgn="base" hangingPunct="0">
              <a:spcBef>
                <a:spcPct val="30000"/>
              </a:spcBef>
              <a:spcAft>
                <a:spcPct val="0"/>
              </a:spcAft>
              <a:defRPr sz="1200">
                <a:solidFill>
                  <a:schemeClr val="tx1"/>
                </a:solidFill>
                <a:latin typeface="Calibri" pitchFamily="34" charset="0"/>
              </a:defRPr>
            </a:lvl6pPr>
            <a:lvl7pPr marL="2973388" indent="-228600" eaLnBrk="0" fontAlgn="base" hangingPunct="0">
              <a:spcBef>
                <a:spcPct val="30000"/>
              </a:spcBef>
              <a:spcAft>
                <a:spcPct val="0"/>
              </a:spcAft>
              <a:defRPr sz="1200">
                <a:solidFill>
                  <a:schemeClr val="tx1"/>
                </a:solidFill>
                <a:latin typeface="Calibri" pitchFamily="34" charset="0"/>
              </a:defRPr>
            </a:lvl7pPr>
            <a:lvl8pPr marL="3430588" indent="-228600" eaLnBrk="0" fontAlgn="base" hangingPunct="0">
              <a:spcBef>
                <a:spcPct val="30000"/>
              </a:spcBef>
              <a:spcAft>
                <a:spcPct val="0"/>
              </a:spcAft>
              <a:defRPr sz="1200">
                <a:solidFill>
                  <a:schemeClr val="tx1"/>
                </a:solidFill>
                <a:latin typeface="Calibri" pitchFamily="34" charset="0"/>
              </a:defRPr>
            </a:lvl8pPr>
            <a:lvl9pPr marL="3887788"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A42F48A-E980-4858-885B-FB5550BA71BB}" type="slidenum">
              <a:rPr lang="en-GB" altLang="en-US" smtClean="0">
                <a:latin typeface="Arial"/>
                <a:cs typeface="Arial"/>
              </a:rPr>
              <a:pPr eaLnBrk="1" hangingPunct="1">
                <a:spcBef>
                  <a:spcPct val="0"/>
                </a:spcBef>
              </a:pPr>
              <a:t>16</a:t>
            </a:fld>
            <a:endParaRPr lang="en-GB" altLang="en-US">
              <a:latin typeface="Arial"/>
              <a:cs typeface="Arial"/>
            </a:endParaRPr>
          </a:p>
        </p:txBody>
      </p:sp>
    </p:spTree>
    <p:extLst>
      <p:ext uri="{BB962C8B-B14F-4D97-AF65-F5344CB8AC3E}">
        <p14:creationId xmlns:p14="http://schemas.microsoft.com/office/powerpoint/2010/main" val="4088516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l" sz="1200" b="0" i="0" strike="noStrike" cap="none" spc="0" baseline="0">
                <a:solidFill>
                  <a:srgbClr val="000000"/>
                </a:solidFill>
                <a:effectLst/>
                <a:latin typeface="Calibri"/>
                <a:ea typeface="Calibri"/>
                <a:cs typeface="Calibri"/>
              </a:rPr>
              <a:t>Grčija = 13 % članic upravnih odborov</a:t>
            </a:r>
            <a:endParaRPr lang="fr-FR" altLang="en-US"/>
          </a:p>
          <a:p>
            <a:r>
              <a:rPr lang="sl" sz="1200" b="0" i="0" strike="noStrike" cap="none" spc="0" baseline="0">
                <a:solidFill>
                  <a:srgbClr val="000000"/>
                </a:solidFill>
                <a:effectLst/>
                <a:latin typeface="Calibri"/>
                <a:ea typeface="Calibri"/>
                <a:cs typeface="Calibri"/>
              </a:rPr>
              <a:t>17 % na javnih radiotelevizijah</a:t>
            </a:r>
            <a:endParaRPr lang="fr-FR" altLang="en-US"/>
          </a:p>
          <a:p>
            <a:endParaRPr lang="fr-FR" altLang="en-US"/>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4588" indent="-228600" eaLnBrk="0" hangingPunct="0">
              <a:spcBef>
                <a:spcPct val="30000"/>
              </a:spcBef>
              <a:defRPr sz="1200">
                <a:solidFill>
                  <a:schemeClr val="tx1"/>
                </a:solidFill>
                <a:latin typeface="Calibri" pitchFamily="34" charset="0"/>
              </a:defRPr>
            </a:lvl3pPr>
            <a:lvl4pPr marL="1601788" indent="-228600" eaLnBrk="0" hangingPunct="0">
              <a:spcBef>
                <a:spcPct val="30000"/>
              </a:spcBef>
              <a:defRPr sz="1200">
                <a:solidFill>
                  <a:schemeClr val="tx1"/>
                </a:solidFill>
                <a:latin typeface="Calibri" pitchFamily="34" charset="0"/>
              </a:defRPr>
            </a:lvl4pPr>
            <a:lvl5pPr marL="2058988" indent="-228600" eaLnBrk="0" hangingPunct="0">
              <a:spcBef>
                <a:spcPct val="30000"/>
              </a:spcBef>
              <a:defRPr sz="1200">
                <a:solidFill>
                  <a:schemeClr val="tx1"/>
                </a:solidFill>
                <a:latin typeface="Calibri" pitchFamily="34" charset="0"/>
              </a:defRPr>
            </a:lvl5pPr>
            <a:lvl6pPr marL="2516188" indent="-228600" eaLnBrk="0" fontAlgn="base" hangingPunct="0">
              <a:spcBef>
                <a:spcPct val="30000"/>
              </a:spcBef>
              <a:spcAft>
                <a:spcPct val="0"/>
              </a:spcAft>
              <a:defRPr sz="1200">
                <a:solidFill>
                  <a:schemeClr val="tx1"/>
                </a:solidFill>
                <a:latin typeface="Calibri" pitchFamily="34" charset="0"/>
              </a:defRPr>
            </a:lvl6pPr>
            <a:lvl7pPr marL="2973388" indent="-228600" eaLnBrk="0" fontAlgn="base" hangingPunct="0">
              <a:spcBef>
                <a:spcPct val="30000"/>
              </a:spcBef>
              <a:spcAft>
                <a:spcPct val="0"/>
              </a:spcAft>
              <a:defRPr sz="1200">
                <a:solidFill>
                  <a:schemeClr val="tx1"/>
                </a:solidFill>
                <a:latin typeface="Calibri" pitchFamily="34" charset="0"/>
              </a:defRPr>
            </a:lvl7pPr>
            <a:lvl8pPr marL="3430588" indent="-228600" eaLnBrk="0" fontAlgn="base" hangingPunct="0">
              <a:spcBef>
                <a:spcPct val="30000"/>
              </a:spcBef>
              <a:spcAft>
                <a:spcPct val="0"/>
              </a:spcAft>
              <a:defRPr sz="1200">
                <a:solidFill>
                  <a:schemeClr val="tx1"/>
                </a:solidFill>
                <a:latin typeface="Calibri" pitchFamily="34" charset="0"/>
              </a:defRPr>
            </a:lvl8pPr>
            <a:lvl9pPr marL="3887788"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ECAECCE-92AF-4B48-87D2-32B5C5D0ED11}" type="slidenum">
              <a:rPr lang="en-GB" altLang="en-US" smtClean="0">
                <a:latin typeface="Arial"/>
                <a:cs typeface="Arial"/>
              </a:rPr>
              <a:pPr eaLnBrk="1" hangingPunct="1">
                <a:spcBef>
                  <a:spcPct val="0"/>
                </a:spcBef>
              </a:pPr>
              <a:t>17</a:t>
            </a:fld>
            <a:endParaRPr lang="en-GB" altLang="en-US">
              <a:latin typeface="Arial"/>
              <a:cs typeface="Arial"/>
            </a:endParaRPr>
          </a:p>
        </p:txBody>
      </p:sp>
    </p:spTree>
    <p:extLst>
      <p:ext uri="{BB962C8B-B14F-4D97-AF65-F5344CB8AC3E}">
        <p14:creationId xmlns:p14="http://schemas.microsoft.com/office/powerpoint/2010/main" val="2998072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C9FD1CE-EB4D-4464-B0A0-E9EF254C0B5B}" type="slidenum">
              <a:rPr lang="en-GB" altLang="en-US" smtClean="0">
                <a:latin typeface="Arial"/>
                <a:cs typeface="Arial"/>
              </a:rPr>
              <a:pPr eaLnBrk="1" hangingPunct="1">
                <a:spcBef>
                  <a:spcPct val="0"/>
                </a:spcBef>
              </a:pPr>
              <a:t>18</a:t>
            </a:fld>
            <a:endParaRPr lang="en-GB" altLang="en-US">
              <a:latin typeface="Arial"/>
              <a:cs typeface="Arial"/>
            </a:endParaRPr>
          </a:p>
        </p:txBody>
      </p:sp>
    </p:spTree>
    <p:extLst>
      <p:ext uri="{BB962C8B-B14F-4D97-AF65-F5344CB8AC3E}">
        <p14:creationId xmlns:p14="http://schemas.microsoft.com/office/powerpoint/2010/main" val="3725052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defRPr/>
            </a:pPr>
            <a:r>
              <a:rPr lang="sl" sz="1200" b="0" i="0" strike="noStrike" cap="none" spc="0" baseline="0">
                <a:solidFill>
                  <a:srgbClr val="000000"/>
                </a:solidFill>
                <a:effectLst/>
                <a:latin typeface="Calibri"/>
                <a:ea typeface="Calibri"/>
                <a:cs typeface="Calibri"/>
              </a:rPr>
              <a:t>Napredek je, vendar je zelo </a:t>
            </a:r>
            <a:r>
              <a:rPr lang="sl" sz="1200" b="1" i="0" strike="noStrike" cap="none" spc="0" baseline="0">
                <a:solidFill>
                  <a:srgbClr val="004489"/>
                </a:solidFill>
                <a:effectLst/>
                <a:latin typeface="Calibri"/>
                <a:ea typeface="Calibri"/>
                <a:cs typeface="Calibri"/>
              </a:rPr>
              <a:t>počasen</a:t>
            </a:r>
          </a:p>
          <a:p>
            <a:endParaRPr lang="fr-FR" altLang="en-US"/>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4588" indent="-228600" eaLnBrk="0" hangingPunct="0">
              <a:spcBef>
                <a:spcPct val="30000"/>
              </a:spcBef>
              <a:defRPr sz="1200">
                <a:solidFill>
                  <a:schemeClr val="tx1"/>
                </a:solidFill>
                <a:latin typeface="Calibri" pitchFamily="34" charset="0"/>
              </a:defRPr>
            </a:lvl3pPr>
            <a:lvl4pPr marL="1601788" indent="-228600" eaLnBrk="0" hangingPunct="0">
              <a:spcBef>
                <a:spcPct val="30000"/>
              </a:spcBef>
              <a:defRPr sz="1200">
                <a:solidFill>
                  <a:schemeClr val="tx1"/>
                </a:solidFill>
                <a:latin typeface="Calibri" pitchFamily="34" charset="0"/>
              </a:defRPr>
            </a:lvl4pPr>
            <a:lvl5pPr marL="2058988" indent="-228600" eaLnBrk="0" hangingPunct="0">
              <a:spcBef>
                <a:spcPct val="30000"/>
              </a:spcBef>
              <a:defRPr sz="1200">
                <a:solidFill>
                  <a:schemeClr val="tx1"/>
                </a:solidFill>
                <a:latin typeface="Calibri" pitchFamily="34" charset="0"/>
              </a:defRPr>
            </a:lvl5pPr>
            <a:lvl6pPr marL="2516188" indent="-228600" eaLnBrk="0" fontAlgn="base" hangingPunct="0">
              <a:spcBef>
                <a:spcPct val="30000"/>
              </a:spcBef>
              <a:spcAft>
                <a:spcPct val="0"/>
              </a:spcAft>
              <a:defRPr sz="1200">
                <a:solidFill>
                  <a:schemeClr val="tx1"/>
                </a:solidFill>
                <a:latin typeface="Calibri" pitchFamily="34" charset="0"/>
              </a:defRPr>
            </a:lvl6pPr>
            <a:lvl7pPr marL="2973388" indent="-228600" eaLnBrk="0" fontAlgn="base" hangingPunct="0">
              <a:spcBef>
                <a:spcPct val="30000"/>
              </a:spcBef>
              <a:spcAft>
                <a:spcPct val="0"/>
              </a:spcAft>
              <a:defRPr sz="1200">
                <a:solidFill>
                  <a:schemeClr val="tx1"/>
                </a:solidFill>
                <a:latin typeface="Calibri" pitchFamily="34" charset="0"/>
              </a:defRPr>
            </a:lvl7pPr>
            <a:lvl8pPr marL="3430588" indent="-228600" eaLnBrk="0" fontAlgn="base" hangingPunct="0">
              <a:spcBef>
                <a:spcPct val="30000"/>
              </a:spcBef>
              <a:spcAft>
                <a:spcPct val="0"/>
              </a:spcAft>
              <a:defRPr sz="1200">
                <a:solidFill>
                  <a:schemeClr val="tx1"/>
                </a:solidFill>
                <a:latin typeface="Calibri" pitchFamily="34" charset="0"/>
              </a:defRPr>
            </a:lvl8pPr>
            <a:lvl9pPr marL="3887788"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93B5829-673B-44A3-A80A-FF36805670D8}" type="slidenum">
              <a:rPr lang="en-GB" altLang="en-US" smtClean="0">
                <a:latin typeface="Arial"/>
                <a:cs typeface="Arial"/>
              </a:rPr>
              <a:pPr eaLnBrk="1" hangingPunct="1">
                <a:spcBef>
                  <a:spcPct val="0"/>
                </a:spcBef>
              </a:pPr>
              <a:t>19</a:t>
            </a:fld>
            <a:endParaRPr lang="en-GB" altLang="en-US">
              <a:latin typeface="Arial"/>
              <a:cs typeface="Arial"/>
            </a:endParaRPr>
          </a:p>
        </p:txBody>
      </p:sp>
    </p:spTree>
    <p:extLst>
      <p:ext uri="{BB962C8B-B14F-4D97-AF65-F5344CB8AC3E}">
        <p14:creationId xmlns:p14="http://schemas.microsoft.com/office/powerpoint/2010/main" val="31022249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68E2458E-B308-452D-A255-7583AEEA9C7D}"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ct val="0"/>
                </a:spcBef>
                <a:spcAft>
                  <a:spcPct val="0"/>
                </a:spcAft>
                <a:buClrTx/>
                <a:buSzTx/>
                <a:buFontTx/>
                <a:buNone/>
                <a:defRPr/>
              </a:pPr>
              <a:t>20</a:t>
            </a:fld>
            <a:endParaRPr kumimoji="0" lang="fr-FR"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5826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AB52BEDB-CC61-41A3-9EC5-EC7ADCA08DF7}"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ct val="0"/>
                </a:spcBef>
                <a:spcAft>
                  <a:spcPct val="0"/>
                </a:spcAft>
                <a:buClrTx/>
                <a:buSzTx/>
                <a:buFontTx/>
                <a:buNone/>
                <a:defRPr/>
              </a:pPr>
              <a:t>21</a:t>
            </a:fld>
            <a:endParaRPr kumimoji="0" lang="fr-FR"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6748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l" sz="1200" b="0" i="0" strike="noStrike" cap="none" spc="0" baseline="0">
                <a:solidFill>
                  <a:srgbClr val="000000"/>
                </a:solidFill>
                <a:effectLst/>
                <a:latin typeface="Calibri"/>
                <a:ea typeface="Calibri"/>
                <a:cs typeface="Calibri"/>
              </a:rPr>
              <a:t>Grčija 12,5 %</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3CE5C1A6-FD14-4B47-9EF3-E66078E3F1D3}" type="slidenum">
              <a:rPr lang="en-GB" altLang="en-US" smtClean="0">
                <a:latin typeface="Arial"/>
                <a:cs typeface="Arial"/>
              </a:rPr>
              <a:pPr eaLnBrk="1" fontAlgn="base" hangingPunct="1">
                <a:spcBef>
                  <a:spcPct val="0"/>
                </a:spcBef>
                <a:spcAft>
                  <a:spcPct val="0"/>
                </a:spcAft>
              </a:pPr>
              <a:t>4</a:t>
            </a:fld>
            <a:endParaRPr lang="en-GB" altLang="en-US">
              <a:latin typeface="Arial"/>
              <a:cs typeface="Arial"/>
            </a:endParaRPr>
          </a:p>
        </p:txBody>
      </p:sp>
    </p:spTree>
    <p:extLst>
      <p:ext uri="{BB962C8B-B14F-4D97-AF65-F5344CB8AC3E}">
        <p14:creationId xmlns:p14="http://schemas.microsoft.com/office/powerpoint/2010/main" val="1395000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68E2458E-B308-452D-A255-7583AEEA9C7D}"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ct val="0"/>
                </a:spcBef>
                <a:spcAft>
                  <a:spcPct val="0"/>
                </a:spcAft>
                <a:buClrTx/>
                <a:buSzTx/>
                <a:buFontTx/>
                <a:buNone/>
                <a:defRPr/>
              </a:pPr>
              <a:t>22</a:t>
            </a:fld>
            <a:endParaRPr kumimoji="0" lang="fr-FR"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58562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7337B99B-D378-6C49-AC24-BA32949E8AE6}"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ct val="0"/>
                </a:spcBef>
                <a:spcAft>
                  <a:spcPct val="0"/>
                </a:spcAft>
                <a:buClrTx/>
                <a:buSzTx/>
                <a:buFontTx/>
                <a:buNone/>
                <a:defRPr/>
              </a:pPr>
              <a:t>23</a:t>
            </a:fld>
            <a:endParaRPr kumimoji="0" lang="fr-FR"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46635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710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l" sz="1200" b="0" i="0" strike="noStrike" cap="none" spc="0" baseline="0" dirty="0">
                <a:solidFill>
                  <a:srgbClr val="000000"/>
                </a:solidFill>
                <a:effectLst/>
                <a:latin typeface="Calibri"/>
                <a:ea typeface="Calibri"/>
                <a:cs typeface="Calibri"/>
              </a:rPr>
              <a:t>Seksizem ustvarja ozračje, ki vodi k sprejemanju nasilja</a:t>
            </a:r>
          </a:p>
          <a:p>
            <a:r>
              <a:rPr lang="sl" sz="1200" b="0" i="0" strike="noStrike" cap="none" spc="0" baseline="0" dirty="0">
                <a:solidFill>
                  <a:srgbClr val="000000"/>
                </a:solidFill>
                <a:effectLst/>
                <a:latin typeface="Calibri"/>
                <a:ea typeface="Calibri"/>
                <a:cs typeface="Calibri"/>
              </a:rPr>
              <a:t>Ledena gora nasilja: vse nasilje je povezano – šele pred kratkim nas je zanimalo dno (CI)</a:t>
            </a:r>
          </a:p>
          <a:p>
            <a:r>
              <a:rPr lang="sl" sz="1200" b="0" i="0" strike="noStrike" cap="none" spc="0" baseline="0" dirty="0">
                <a:solidFill>
                  <a:srgbClr val="000000"/>
                </a:solidFill>
                <a:effectLst/>
                <a:latin typeface="Calibri"/>
                <a:ea typeface="Calibri"/>
                <a:cs typeface="Calibri"/>
              </a:rPr>
              <a:t>Tudi nasilje nad moškimi, vendar obstaja asimetrija razmerij moči</a:t>
            </a:r>
          </a:p>
          <a:p>
            <a:r>
              <a:rPr lang="sl" sz="1200" b="0" i="0" strike="noStrike" cap="none" spc="0" baseline="0" dirty="0">
                <a:solidFill>
                  <a:srgbClr val="000000"/>
                </a:solidFill>
                <a:effectLst/>
                <a:latin typeface="Calibri"/>
                <a:ea typeface="Calibri"/>
                <a:cs typeface="Calibri"/>
              </a:rPr>
              <a:t>Ko se začne, ima grožnja enak učinek kot sam udarec</a:t>
            </a:r>
          </a:p>
          <a:p>
            <a:r>
              <a:rPr lang="sl" sz="1200" b="0" i="0" strike="noStrike" cap="none" spc="0" baseline="0" dirty="0">
                <a:solidFill>
                  <a:srgbClr val="000000"/>
                </a:solidFill>
                <a:effectLst/>
                <a:latin typeface="Calibri"/>
                <a:ea typeface="Calibri"/>
                <a:cs typeface="Calibri"/>
              </a:rPr>
              <a:t>Vendar = pokažite, kdo dominira, do nasilja pride le, če se ženska upira</a:t>
            </a:r>
          </a:p>
          <a:p>
            <a:endParaRPr lang="fr-BE" altLang="en-US" dirty="0"/>
          </a:p>
          <a:p>
            <a:r>
              <a:rPr lang="sl" sz="1200" b="0" i="0" strike="noStrike" cap="none" spc="0" baseline="0" dirty="0">
                <a:solidFill>
                  <a:srgbClr val="000000"/>
                </a:solidFill>
                <a:effectLst/>
                <a:latin typeface="Calibri"/>
                <a:ea typeface="Calibri"/>
                <a:cs typeface="Calibri"/>
              </a:rPr>
              <a:t>Nadzor: pojav pranja možganov, nasilnež poskrbi, da okolica diskvalificira žrtev, ki na koncu podvomi v lastna čustva in izgubi razum.</a:t>
            </a:r>
          </a:p>
          <a:p>
            <a:r>
              <a:rPr lang="sl" sz="1200" b="0" i="0" strike="noStrike" cap="none" spc="0" baseline="0" dirty="0">
                <a:solidFill>
                  <a:srgbClr val="000000"/>
                </a:solidFill>
                <a:effectLst/>
                <a:latin typeface="Calibri"/>
                <a:ea typeface="Calibri"/>
                <a:cs typeface="Calibri"/>
              </a:rPr>
              <a:t>Pojav naučene nemoči, ženske postanejo pasivne</a:t>
            </a:r>
          </a:p>
          <a:p>
            <a:endParaRPr lang="fr-BE" altLang="en-US" dirty="0"/>
          </a:p>
          <a:p>
            <a:r>
              <a:rPr lang="sl" sz="1200" b="0" i="0" strike="noStrike" cap="none" spc="0" baseline="0" dirty="0">
                <a:solidFill>
                  <a:srgbClr val="000000"/>
                </a:solidFill>
                <a:effectLst/>
                <a:latin typeface="Calibri"/>
                <a:ea typeface="Calibri"/>
                <a:cs typeface="Calibri"/>
              </a:rPr>
              <a:t>preprečevanje, zaščita, pregon, integrirane politike (usklajene in celovite, tako da zajemajo vse ustrezne ukrepe za preprečevanje in boj proti vsem oblikam nasilja nad ženskami. )</a:t>
            </a:r>
            <a:endParaRPr lang="fr-BE" altLang="en-US" dirty="0"/>
          </a:p>
          <a:p>
            <a:endParaRPr lang="fr-BE" altLang="en-US" dirty="0"/>
          </a:p>
        </p:txBody>
      </p:sp>
      <p:sp>
        <p:nvSpPr>
          <p:cNvPr id="4710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marL="0" marR="0" lvl="0" indent="0" algn="r" defTabSz="457200" rtl="0" eaLnBrk="1" fontAlgn="auto" latinLnBrk="0" hangingPunct="1">
              <a:lnSpc>
                <a:spcPct val="100000"/>
              </a:lnSpc>
              <a:spcBef>
                <a:spcPct val="0"/>
              </a:spcBef>
              <a:spcAft>
                <a:spcPct val="0"/>
              </a:spcAft>
              <a:buClrTx/>
              <a:buSzTx/>
              <a:buFontTx/>
              <a:buNone/>
              <a:defRPr/>
            </a:pPr>
            <a:fld id="{82C38D17-4995-44D9-9EA4-2BDD5EFA054D}" type="slidenum">
              <a:rPr kumimoji="0" lang="fr-BE" altLang="en-US" sz="1200" b="0" i="0" u="none" strike="noStrike" kern="1200" cap="none" spc="0" normalizeH="0" baseline="0" noProof="0" smtClean="0">
                <a:ln>
                  <a:noFill/>
                </a:ln>
                <a:solidFill>
                  <a:prstClr val="black"/>
                </a:solidFill>
                <a:effectLst/>
                <a:uLnTx/>
                <a:uFillTx/>
                <a:latin typeface="Arial"/>
                <a:ea typeface="+mn-ea"/>
                <a:cs typeface="Arial"/>
              </a:rPr>
              <a:pPr marL="0" marR="0" lvl="0" indent="0" algn="r" defTabSz="457200" rtl="0" eaLnBrk="1" fontAlgn="auto" latinLnBrk="0" hangingPunct="1">
                <a:lnSpc>
                  <a:spcPct val="100000"/>
                </a:lnSpc>
                <a:spcBef>
                  <a:spcPct val="0"/>
                </a:spcBef>
                <a:spcAft>
                  <a:spcPct val="0"/>
                </a:spcAft>
                <a:buClrTx/>
                <a:buSzTx/>
                <a:buFontTx/>
                <a:buNone/>
                <a:defRPr/>
              </a:pPr>
              <a:t>24</a:t>
            </a:fld>
            <a:endParaRPr kumimoji="0" lang="fr-BE" altLang="en-US" sz="1200" b="0" i="0" u="none" strike="noStrike" kern="1200" cap="none" spc="0" normalizeH="0" baseline="0" noProof="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25791598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l" sz="1200" b="0" i="0" strike="noStrike" cap="none" spc="0" baseline="0" dirty="0">
                <a:solidFill>
                  <a:srgbClr val="000000"/>
                </a:solidFill>
                <a:effectLst/>
                <a:latin typeface="Calibri"/>
                <a:ea typeface="Calibri"/>
                <a:cs typeface="Calibri"/>
              </a:rPr>
              <a:t>Temelji na ideji, da je nasilje na podlagi spola oblika diskriminacije žensk in povezuje doseganje enakosti spolov z izkoreninjenjem nasilja nad ženskami in obratno</a:t>
            </a:r>
          </a:p>
          <a:p>
            <a:endParaRPr lang="fr-FR" altLang="en-US" dirty="0"/>
          </a:p>
          <a:p>
            <a:pPr marL="0" indent="0">
              <a:buNone/>
            </a:pPr>
            <a:r>
              <a:rPr lang="sl" sz="1200" b="0" i="0" strike="noStrike" cap="none" spc="0" baseline="0" dirty="0">
                <a:solidFill>
                  <a:srgbClr val="000000"/>
                </a:solidFill>
                <a:effectLst/>
                <a:latin typeface="Arial"/>
                <a:ea typeface="Arial"/>
                <a:cs typeface="Arial"/>
              </a:rPr>
              <a:t>→ </a:t>
            </a:r>
            <a:r>
              <a:rPr lang="sl" sz="1200" b="0" i="0" strike="noStrike" cap="none" spc="0" baseline="0" dirty="0">
                <a:solidFill>
                  <a:srgbClr val="000000"/>
                </a:solidFill>
                <a:effectLst/>
                <a:latin typeface="Calibri"/>
                <a:ea typeface="Calibri"/>
                <a:cs typeface="Calibri"/>
              </a:rPr>
              <a:t>Konvencija o odpravi vseh oblik diskriminacije žensk (</a:t>
            </a:r>
            <a:r>
              <a:rPr lang="sl" sz="1200" b="1" i="0" strike="noStrike" cap="none" spc="0" baseline="0" dirty="0">
                <a:solidFill>
                  <a:srgbClr val="000000"/>
                </a:solidFill>
                <a:effectLst/>
                <a:latin typeface="Calibri"/>
                <a:ea typeface="Calibri"/>
                <a:cs typeface="Calibri"/>
              </a:rPr>
              <a:t>CEDAW</a:t>
            </a:r>
            <a:r>
              <a:rPr lang="sl" sz="1200" b="0" i="0" strike="noStrike" cap="none" spc="0" baseline="0" dirty="0">
                <a:solidFill>
                  <a:srgbClr val="000000"/>
                </a:solidFill>
                <a:effectLst/>
                <a:latin typeface="Calibri"/>
                <a:ea typeface="Calibri"/>
                <a:cs typeface="Calibri"/>
              </a:rPr>
              <a:t>) pokriva nasilje nad ženskami prek splošnega priporočila št. 35, ki posodablja splošno priporočilo št. 19 </a:t>
            </a:r>
          </a:p>
          <a:p>
            <a:pPr marL="0" indent="0">
              <a:buNone/>
            </a:pPr>
            <a:r>
              <a:rPr lang="sl" sz="1200" b="0" i="0" strike="noStrike" cap="none" spc="0" baseline="0" dirty="0">
                <a:solidFill>
                  <a:srgbClr val="000000"/>
                </a:solidFill>
                <a:effectLst/>
                <a:latin typeface="Arial"/>
                <a:ea typeface="Arial"/>
                <a:cs typeface="Arial"/>
              </a:rPr>
              <a:t>→ </a:t>
            </a:r>
            <a:r>
              <a:rPr lang="sl" sz="1200" b="0" i="0" strike="noStrike" cap="none" spc="0" baseline="0" dirty="0">
                <a:solidFill>
                  <a:srgbClr val="000000"/>
                </a:solidFill>
                <a:effectLst/>
                <a:latin typeface="Calibri"/>
                <a:ea typeface="Calibri"/>
                <a:cs typeface="Calibri"/>
              </a:rPr>
              <a:t>1993 </a:t>
            </a:r>
            <a:r>
              <a:rPr lang="sl" sz="1200" b="1" i="0" strike="noStrike" cap="none" spc="0" baseline="0" dirty="0">
                <a:solidFill>
                  <a:srgbClr val="000000"/>
                </a:solidFill>
                <a:effectLst/>
                <a:latin typeface="Calibri"/>
                <a:ea typeface="Calibri"/>
                <a:cs typeface="Calibri"/>
              </a:rPr>
              <a:t>Deklaracija ZN o odpravi nasilja nad ženskami </a:t>
            </a:r>
            <a:r>
              <a:rPr lang="sl" sz="1200" b="0" i="0" strike="noStrike" cap="none" spc="0" baseline="0" dirty="0">
                <a:solidFill>
                  <a:srgbClr val="000000"/>
                </a:solidFill>
                <a:effectLst/>
                <a:latin typeface="Calibri"/>
                <a:ea typeface="Calibri"/>
                <a:cs typeface="Calibri"/>
              </a:rPr>
              <a:t>obravnava nasilje nad ženskami in nasilje v družini, vendar ostaja nezavezujoča</a:t>
            </a:r>
          </a:p>
          <a:p>
            <a:endParaRPr lang="en-US" sz="400" dirty="0"/>
          </a:p>
          <a:p>
            <a:r>
              <a:rPr lang="sl" sz="1200" b="0" i="0" u="sng" strike="noStrike" cap="none" spc="0" baseline="0" dirty="0">
                <a:solidFill>
                  <a:srgbClr val="000000"/>
                </a:solidFill>
                <a:effectLst/>
                <a:uFill>
                  <a:solidFill>
                    <a:srgbClr val="000000"/>
                  </a:solidFill>
                </a:uFill>
                <a:latin typeface="Calibri"/>
                <a:ea typeface="Calibri"/>
                <a:cs typeface="Calibri"/>
              </a:rPr>
              <a:t>Drugi regionalni instrumenti so že </a:t>
            </a:r>
            <a:r>
              <a:rPr lang="sl" sz="1200" b="0" i="0" strike="noStrike" cap="none" spc="0" baseline="0" dirty="0">
                <a:solidFill>
                  <a:srgbClr val="000000"/>
                </a:solidFill>
                <a:effectLst/>
                <a:latin typeface="Calibri"/>
                <a:ea typeface="Calibri"/>
                <a:cs typeface="Calibri"/>
              </a:rPr>
              <a:t>obstajali v Latinski Ameriki in Afriki </a:t>
            </a:r>
          </a:p>
          <a:p>
            <a:pPr marL="0" indent="0">
              <a:buNone/>
            </a:pPr>
            <a:r>
              <a:rPr lang="sl" sz="1200" b="0" i="0" strike="noStrike" cap="none" spc="0" baseline="0" dirty="0">
                <a:solidFill>
                  <a:srgbClr val="000000"/>
                </a:solidFill>
                <a:effectLst/>
                <a:latin typeface="Arial"/>
                <a:ea typeface="Arial"/>
                <a:cs typeface="Arial"/>
              </a:rPr>
              <a:t>→</a:t>
            </a:r>
            <a:r>
              <a:rPr lang="sl" sz="1200" b="0" i="0" strike="noStrike" cap="none" spc="0" baseline="0" dirty="0">
                <a:solidFill>
                  <a:srgbClr val="000000"/>
                </a:solidFill>
                <a:effectLst/>
                <a:latin typeface="Calibri"/>
                <a:ea typeface="Calibri"/>
                <a:cs typeface="Calibri"/>
              </a:rPr>
              <a:t> Konvencija iz </a:t>
            </a:r>
            <a:r>
              <a:rPr lang="sl" sz="1200" b="1" i="0" strike="noStrike" cap="none" spc="0" baseline="0" dirty="0">
                <a:solidFill>
                  <a:srgbClr val="000000"/>
                </a:solidFill>
                <a:effectLst/>
                <a:latin typeface="Calibri"/>
                <a:ea typeface="Calibri"/>
                <a:cs typeface="Calibri"/>
              </a:rPr>
              <a:t>Belem do Paraja </a:t>
            </a:r>
            <a:r>
              <a:rPr lang="sl" sz="1200" b="0" i="0" strike="noStrike" cap="none" spc="0" baseline="0" dirty="0">
                <a:solidFill>
                  <a:srgbClr val="000000"/>
                </a:solidFill>
                <a:effectLst/>
                <a:latin typeface="Calibri"/>
                <a:ea typeface="Calibri"/>
                <a:cs typeface="Calibri"/>
              </a:rPr>
              <a:t>iz leta 1994, podpisana pod okriljem Organizacije ameriških držav (OAS).</a:t>
            </a:r>
            <a:endParaRPr lang="en-US" sz="1200" b="1" dirty="0"/>
          </a:p>
          <a:p>
            <a:pPr marL="0" indent="0">
              <a:buNone/>
            </a:pPr>
            <a:r>
              <a:rPr lang="sl" sz="1200" b="0" i="0" strike="noStrike" cap="none" spc="0" baseline="0" dirty="0">
                <a:solidFill>
                  <a:srgbClr val="000000"/>
                </a:solidFill>
                <a:effectLst/>
                <a:latin typeface="Arial"/>
                <a:ea typeface="Arial"/>
                <a:cs typeface="Arial"/>
              </a:rPr>
              <a:t>→</a:t>
            </a:r>
            <a:r>
              <a:rPr lang="sl" sz="1200" b="0" i="0" strike="noStrike" cap="none" spc="0" baseline="0" dirty="0">
                <a:solidFill>
                  <a:srgbClr val="000000"/>
                </a:solidFill>
                <a:effectLst/>
                <a:latin typeface="Calibri"/>
                <a:ea typeface="Calibri"/>
                <a:cs typeface="Calibri"/>
              </a:rPr>
              <a:t> </a:t>
            </a:r>
            <a:r>
              <a:rPr lang="sl" sz="1200" b="1" i="0" strike="noStrike" cap="none" spc="0" baseline="0" dirty="0">
                <a:solidFill>
                  <a:srgbClr val="000000"/>
                </a:solidFill>
                <a:effectLst/>
                <a:latin typeface="Calibri"/>
                <a:ea typeface="Calibri"/>
                <a:cs typeface="Calibri"/>
              </a:rPr>
              <a:t>Maputski protokol </a:t>
            </a:r>
            <a:r>
              <a:rPr lang="sl" sz="1200" b="0" i="0" strike="noStrike" cap="none" spc="0" baseline="0" dirty="0">
                <a:solidFill>
                  <a:srgbClr val="000000"/>
                </a:solidFill>
                <a:effectLst/>
                <a:latin typeface="Calibri"/>
                <a:ea typeface="Calibri"/>
                <a:cs typeface="Calibri"/>
              </a:rPr>
              <a:t>pod okriljem Afriške unije leta 2003</a:t>
            </a:r>
            <a:endParaRPr lang="fr-FR" altLang="en-US"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8BD5204-96C7-420D-A90E-7A10A86917DB}" type="slidenum">
              <a:rPr lang="en-GB" altLang="en-US" smtClean="0">
                <a:latin typeface="Arial"/>
                <a:cs typeface="Arial"/>
              </a:rPr>
              <a:pPr eaLnBrk="1" hangingPunct="1">
                <a:spcBef>
                  <a:spcPct val="0"/>
                </a:spcBef>
              </a:pPr>
              <a:t>25</a:t>
            </a:fld>
            <a:endParaRPr lang="en-GB" altLang="en-US">
              <a:latin typeface="Arial"/>
              <a:cs typeface="Arial"/>
            </a:endParaRPr>
          </a:p>
        </p:txBody>
      </p:sp>
    </p:spTree>
    <p:extLst>
      <p:ext uri="{BB962C8B-B14F-4D97-AF65-F5344CB8AC3E}">
        <p14:creationId xmlns:p14="http://schemas.microsoft.com/office/powerpoint/2010/main" val="2340438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751DC8AF-6FEC-4ABC-B5E5-3AD989D03DD3}" type="slidenum">
              <a:rPr lang="en-GB" altLang="en-US" smtClean="0">
                <a:latin typeface="Arial"/>
                <a:cs typeface="Arial"/>
              </a:rPr>
              <a:pPr eaLnBrk="1" fontAlgn="base" hangingPunct="1">
                <a:spcBef>
                  <a:spcPct val="0"/>
                </a:spcBef>
                <a:spcAft>
                  <a:spcPct val="0"/>
                </a:spcAft>
              </a:pPr>
              <a:t>5</a:t>
            </a:fld>
            <a:endParaRPr lang="en-GB" altLang="en-US">
              <a:latin typeface="Arial"/>
              <a:cs typeface="Arial"/>
            </a:endParaRPr>
          </a:p>
        </p:txBody>
      </p:sp>
    </p:spTree>
    <p:extLst>
      <p:ext uri="{BB962C8B-B14F-4D97-AF65-F5344CB8AC3E}">
        <p14:creationId xmlns:p14="http://schemas.microsoft.com/office/powerpoint/2010/main" val="1460144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46D2BFBE-986F-4801-81EA-BF4402E45410}" type="slidenum">
              <a:rPr lang="en-GB" altLang="en-US" smtClean="0">
                <a:latin typeface="Arial"/>
                <a:cs typeface="Arial"/>
              </a:rPr>
              <a:pPr eaLnBrk="1" fontAlgn="base" hangingPunct="1">
                <a:spcBef>
                  <a:spcPct val="0"/>
                </a:spcBef>
                <a:spcAft>
                  <a:spcPct val="0"/>
                </a:spcAft>
              </a:pPr>
              <a:t>6</a:t>
            </a:fld>
            <a:endParaRPr lang="en-GB" altLang="en-US">
              <a:latin typeface="Arial"/>
              <a:cs typeface="Arial"/>
            </a:endParaRPr>
          </a:p>
        </p:txBody>
      </p:sp>
    </p:spTree>
    <p:extLst>
      <p:ext uri="{BB962C8B-B14F-4D97-AF65-F5344CB8AC3E}">
        <p14:creationId xmlns:p14="http://schemas.microsoft.com/office/powerpoint/2010/main" val="4119296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l" sz="1200" b="0" i="0" strike="noStrike" cap="none" spc="0" baseline="0">
                <a:solidFill>
                  <a:srgbClr val="000000"/>
                </a:solidFill>
                <a:effectLst/>
                <a:latin typeface="Calibri"/>
                <a:ea typeface="Calibri"/>
                <a:cs typeface="Calibri"/>
              </a:rPr>
              <a:t>Grčija 25 %</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8CCA3DD8-491A-45D8-ABB1-2006B2F1D165}" type="slidenum">
              <a:rPr lang="en-GB" altLang="en-US" smtClean="0">
                <a:latin typeface="Arial"/>
                <a:cs typeface="Arial"/>
              </a:rPr>
              <a:pPr eaLnBrk="1" fontAlgn="base" hangingPunct="1">
                <a:spcBef>
                  <a:spcPct val="0"/>
                </a:spcBef>
                <a:spcAft>
                  <a:spcPct val="0"/>
                </a:spcAft>
              </a:pPr>
              <a:t>7</a:t>
            </a:fld>
            <a:endParaRPr lang="en-GB" altLang="en-US">
              <a:latin typeface="Arial"/>
              <a:cs typeface="Arial"/>
            </a:endParaRPr>
          </a:p>
        </p:txBody>
      </p:sp>
    </p:spTree>
    <p:extLst>
      <p:ext uri="{BB962C8B-B14F-4D97-AF65-F5344CB8AC3E}">
        <p14:creationId xmlns:p14="http://schemas.microsoft.com/office/powerpoint/2010/main" val="1345995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609600" indent="-609600" eaLnBrk="1" hangingPunct="1">
              <a:lnSpc>
                <a:spcPct val="80000"/>
              </a:lnSpc>
              <a:spcBef>
                <a:spcPct val="0"/>
              </a:spcBef>
            </a:pPr>
            <a:r>
              <a:rPr lang="sl" sz="1200" b="0" i="0" strike="noStrike" cap="none" spc="0" baseline="0">
                <a:solidFill>
                  <a:srgbClr val="003399"/>
                </a:solidFill>
                <a:effectLst/>
                <a:latin typeface="Calibri"/>
                <a:ea typeface="Calibri"/>
                <a:cs typeface="Calibri"/>
              </a:rPr>
              <a:t>Zakaj je neenakost problematična …</a:t>
            </a:r>
          </a:p>
        </p:txBody>
      </p:sp>
      <p:sp>
        <p:nvSpPr>
          <p:cNvPr id="4301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DC8536D5-3847-4DC5-8B26-D13F2B104F53}" type="slidenum">
              <a:rPr lang="fr-BE" altLang="en-US" smtClean="0">
                <a:latin typeface="Arial"/>
                <a:cs typeface="Arial"/>
              </a:rPr>
              <a:pPr eaLnBrk="1" fontAlgn="base" hangingPunct="1">
                <a:spcBef>
                  <a:spcPct val="0"/>
                </a:spcBef>
                <a:spcAft>
                  <a:spcPct val="0"/>
                </a:spcAft>
              </a:pPr>
              <a:t>8</a:t>
            </a:fld>
            <a:endParaRPr lang="fr-BE" altLang="en-US">
              <a:latin typeface="Arial"/>
              <a:cs typeface="Arial"/>
            </a:endParaRPr>
          </a:p>
        </p:txBody>
      </p:sp>
    </p:spTree>
    <p:extLst>
      <p:ext uri="{BB962C8B-B14F-4D97-AF65-F5344CB8AC3E}">
        <p14:creationId xmlns:p14="http://schemas.microsoft.com/office/powerpoint/2010/main" val="1808940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F9753D3-A739-4E6A-B798-60FDE1E4FB2D}" type="slidenum">
              <a:rPr lang="en-GB" altLang="en-US" smtClean="0">
                <a:latin typeface="Arial"/>
                <a:cs typeface="Arial"/>
              </a:rPr>
              <a:pPr eaLnBrk="1" hangingPunct="1">
                <a:spcBef>
                  <a:spcPct val="0"/>
                </a:spcBef>
              </a:pPr>
              <a:t>9</a:t>
            </a:fld>
            <a:endParaRPr lang="en-GB" altLang="en-US">
              <a:latin typeface="Arial"/>
              <a:cs typeface="Arial"/>
            </a:endParaRPr>
          </a:p>
        </p:txBody>
      </p:sp>
    </p:spTree>
    <p:extLst>
      <p:ext uri="{BB962C8B-B14F-4D97-AF65-F5344CB8AC3E}">
        <p14:creationId xmlns:p14="http://schemas.microsoft.com/office/powerpoint/2010/main" val="2611507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CDB4125-FE2E-4185-BE38-720B32018686}" type="slidenum">
              <a:rPr lang="en-GB" altLang="en-US" smtClean="0">
                <a:latin typeface="Arial"/>
                <a:cs typeface="Arial"/>
              </a:rPr>
              <a:pPr eaLnBrk="1" hangingPunct="1">
                <a:spcBef>
                  <a:spcPct val="0"/>
                </a:spcBef>
              </a:pPr>
              <a:t>10</a:t>
            </a:fld>
            <a:endParaRPr lang="en-GB" altLang="en-US">
              <a:latin typeface="Arial"/>
              <a:cs typeface="Arial"/>
            </a:endParaRPr>
          </a:p>
        </p:txBody>
      </p:sp>
    </p:spTree>
    <p:extLst>
      <p:ext uri="{BB962C8B-B14F-4D97-AF65-F5344CB8AC3E}">
        <p14:creationId xmlns:p14="http://schemas.microsoft.com/office/powerpoint/2010/main" val="2934076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l" sz="1200" b="0" i="0" strike="noStrike" cap="none" spc="0" baseline="0" dirty="0">
                <a:solidFill>
                  <a:srgbClr val="000000"/>
                </a:solidFill>
                <a:effectLst/>
                <a:latin typeface="Calibri"/>
                <a:ea typeface="Calibri"/>
                <a:cs typeface="Calibri"/>
              </a:rPr>
              <a:t>Novo poročilo o oceni 45 evropskih pravosodnih sistemov, ki ga je pripravila </a:t>
            </a:r>
            <a:r>
              <a:rPr lang="sl" sz="1200" b="0" i="0" strike="noStrike" cap="none" spc="0" baseline="0" dirty="0">
                <a:solidFill>
                  <a:srgbClr val="000000"/>
                </a:solidFill>
                <a:effectLst/>
                <a:latin typeface="Calibri"/>
                <a:ea typeface="Calibri"/>
                <a:cs typeface="Calibri"/>
                <a:hlinkClick r:id="rId3" history="0"/>
              </a:rPr>
              <a:t>Evropska komisija za učinkovitost pravosodja (CEPEJ) Sveta Evrope</a:t>
            </a:r>
            <a:r>
              <a:rPr lang="sl" sz="1200" b="0" i="0" strike="noStrike" cap="none" spc="0" baseline="0" dirty="0">
                <a:solidFill>
                  <a:srgbClr val="000000"/>
                </a:solidFill>
                <a:effectLst/>
                <a:latin typeface="Calibri"/>
                <a:ea typeface="Calibri"/>
                <a:cs typeface="Calibri"/>
              </a:rPr>
              <a:t>ugotavlja, da čeprav je v povprečju enakost med sodniki in sodnicami v vseh jurisdikcijah, se odstotek sodnic zmanjšuje, višje ko gremo po sodniški hierarhiji. Enakomernost je še vedno težko doseči, kar zadeva predsednike sodišč, je 67 % moških.</a:t>
            </a:r>
          </a:p>
          <a:p>
            <a:endParaRPr lang="en-GB" altLang="en-US" dirty="0"/>
          </a:p>
          <a:p>
            <a:r>
              <a:rPr lang="sl" sz="1200" b="0" i="0" strike="noStrike" cap="none" spc="0" baseline="0" dirty="0">
                <a:solidFill>
                  <a:srgbClr val="000000"/>
                </a:solidFill>
                <a:effectLst/>
                <a:latin typeface="Calibri"/>
                <a:ea typeface="Calibri"/>
                <a:cs typeface="Calibri"/>
              </a:rPr>
              <a:t>EX posilstvo: v nekaterih evropskih državah obsodba v manj kot 5 % posilstev,</a:t>
            </a:r>
          </a:p>
          <a:p>
            <a:endParaRPr lang="fr-FR" altLang="en-US" dirty="0"/>
          </a:p>
          <a:p>
            <a:endParaRPr lang="fr-FR" altLang="en-US" dirty="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0189A86-F620-48E1-AFEB-87E3DD5F810F}" type="slidenum">
              <a:rPr lang="en-GB" altLang="en-US" smtClean="0">
                <a:latin typeface="Arial"/>
                <a:cs typeface="Arial"/>
              </a:rPr>
              <a:pPr eaLnBrk="1" hangingPunct="1">
                <a:spcBef>
                  <a:spcPct val="0"/>
                </a:spcBef>
              </a:pPr>
              <a:t>11</a:t>
            </a:fld>
            <a:endParaRPr lang="en-GB" altLang="en-US">
              <a:latin typeface="Arial"/>
              <a:cs typeface="Arial"/>
            </a:endParaRPr>
          </a:p>
        </p:txBody>
      </p:sp>
    </p:spTree>
    <p:extLst>
      <p:ext uri="{BB962C8B-B14F-4D97-AF65-F5344CB8AC3E}">
        <p14:creationId xmlns:p14="http://schemas.microsoft.com/office/powerpoint/2010/main" val="3307489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Espace réservé du numéro de diapositive 5"/>
          <p:cNvSpPr>
            <a:spLocks noGrp="1"/>
          </p:cNvSpPr>
          <p:nvPr>
            <p:ph type="sldNum" sz="quarter" idx="10"/>
          </p:nvPr>
        </p:nvSpPr>
        <p:spPr/>
        <p:txBody>
          <a:bodyPr/>
          <a:lstStyle>
            <a:lvl1pPr>
              <a:defRPr/>
            </a:lvl1pPr>
          </a:lstStyle>
          <a:p>
            <a:pPr>
              <a:defRPr/>
            </a:pPr>
            <a:fld id="{08A55A58-423B-4A24-8ED0-E221A17F2F78}" type="slidenum">
              <a:rPr lang="fr-FR"/>
              <a:pPr>
                <a:defRPr/>
              </a:pPr>
              <a:t>‹#›</a:t>
            </a:fld>
            <a:endParaRPr lang="fr-FR"/>
          </a:p>
        </p:txBody>
      </p:sp>
    </p:spTree>
    <p:extLst>
      <p:ext uri="{BB962C8B-B14F-4D97-AF65-F5344CB8AC3E}">
        <p14:creationId xmlns:p14="http://schemas.microsoft.com/office/powerpoint/2010/main" val="345526668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457200" y="1600200"/>
            <a:ext cx="8229600" cy="4525963"/>
          </a:xfrm>
          <a:prstGeom prst="rect">
            <a:avLst/>
          </a:prstGeom>
        </p:spPr>
        <p:txBody>
          <a:bodyPr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 name="Espace réservé de la date 3"/>
          <p:cNvSpPr>
            <a:spLocks noGrp="1"/>
          </p:cNvSpPr>
          <p:nvPr>
            <p:ph type="dt" sz="half" idx="10"/>
          </p:nvPr>
        </p:nvSpPr>
        <p:spPr/>
        <p:txBody>
          <a:bodyPr/>
          <a:lstStyle>
            <a:lvl1pPr>
              <a:defRPr/>
            </a:lvl1pPr>
          </a:lstStyle>
          <a:p>
            <a:pPr>
              <a:defRPr/>
            </a:pPr>
            <a:fld id="{80A5B452-40F5-45A6-9C99-7B50BA13558E}" type="datetime1">
              <a:rPr lang="fr-FR"/>
              <a:pPr>
                <a:defRPr/>
              </a:pPr>
              <a:t>29/11/2022</a:t>
            </a:fld>
            <a:endParaRPr lang="fr-FR"/>
          </a:p>
        </p:txBody>
      </p:sp>
      <p:sp>
        <p:nvSpPr>
          <p:cNvPr id="4" name="Espace réservé du numéro de diapositive 5"/>
          <p:cNvSpPr>
            <a:spLocks noGrp="1"/>
          </p:cNvSpPr>
          <p:nvPr>
            <p:ph type="sldNum" sz="quarter" idx="11"/>
          </p:nvPr>
        </p:nvSpPr>
        <p:spPr/>
        <p:txBody>
          <a:bodyPr/>
          <a:lstStyle>
            <a:lvl1pPr>
              <a:defRPr/>
            </a:lvl1pPr>
          </a:lstStyle>
          <a:p>
            <a:pPr>
              <a:defRPr/>
            </a:pPr>
            <a:fld id="{51E476F2-8241-4574-BAC4-034B08BFC374}" type="slidenum">
              <a:rPr lang="fr-FR"/>
              <a:pPr>
                <a:defRPr/>
              </a:pPr>
              <a:t>‹#›</a:t>
            </a:fld>
            <a:endParaRPr lang="fr-FR"/>
          </a:p>
        </p:txBody>
      </p:sp>
    </p:spTree>
    <p:extLst>
      <p:ext uri="{BB962C8B-B14F-4D97-AF65-F5344CB8AC3E}">
        <p14:creationId xmlns:p14="http://schemas.microsoft.com/office/powerpoint/2010/main" val="232462428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457200" y="1600200"/>
            <a:ext cx="8229600" cy="4525963"/>
          </a:xfrm>
          <a:prstGeom prst="rect">
            <a:avLst/>
          </a:prstGeom>
        </p:spPr>
        <p:txBody>
          <a:bodyPr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 name="Espace réservé de la date 3"/>
          <p:cNvSpPr>
            <a:spLocks noGrp="1"/>
          </p:cNvSpPr>
          <p:nvPr>
            <p:ph type="dt" sz="half" idx="10"/>
          </p:nvPr>
        </p:nvSpPr>
        <p:spPr/>
        <p:txBody>
          <a:bodyPr/>
          <a:lstStyle>
            <a:lvl1pPr algn="l">
              <a:defRPr sz="1000">
                <a:solidFill>
                  <a:schemeClr val="tx1">
                    <a:tint val="75000"/>
                  </a:schemeClr>
                </a:solidFill>
                <a:latin typeface="Century Gothic" charset="0"/>
                <a:ea typeface="Century Gothic" charset="0"/>
                <a:cs typeface="Century Gothic" charset="0"/>
              </a:defRPr>
            </a:lvl1pPr>
          </a:lstStyle>
          <a:p>
            <a:pPr>
              <a:defRPr/>
            </a:pPr>
            <a:fld id="{1008BCC1-0D24-48F0-AC86-A5BAB882D029}" type="datetime1">
              <a:rPr lang="fr-FR"/>
              <a:pPr>
                <a:defRPr/>
              </a:pPr>
              <a:t>29/11/2022</a:t>
            </a:fld>
            <a:endParaRPr lang="fr-FR"/>
          </a:p>
        </p:txBody>
      </p:sp>
      <p:sp>
        <p:nvSpPr>
          <p:cNvPr id="4" name="Espace réservé du numéro de diapositive 5"/>
          <p:cNvSpPr>
            <a:spLocks noGrp="1"/>
          </p:cNvSpPr>
          <p:nvPr>
            <p:ph type="sldNum" sz="quarter" idx="11"/>
          </p:nvPr>
        </p:nvSpPr>
        <p:spPr/>
        <p:txBody>
          <a:bodyPr/>
          <a:lstStyle>
            <a:lvl1pPr algn="r">
              <a:defRPr sz="1000">
                <a:solidFill>
                  <a:schemeClr val="tx1">
                    <a:tint val="75000"/>
                  </a:schemeClr>
                </a:solidFill>
                <a:latin typeface="Arial Narrow" charset="0"/>
                <a:ea typeface="Arial Narrow" charset="0"/>
                <a:cs typeface="Arial Narrow" charset="0"/>
              </a:defRPr>
            </a:lvl1pPr>
          </a:lstStyle>
          <a:p>
            <a:pPr>
              <a:defRPr/>
            </a:pPr>
            <a:fld id="{15EA5F1B-6386-449D-8F3D-69815551E455}" type="slidenum">
              <a:rPr lang="fr-FR"/>
              <a:pPr>
                <a:defRPr/>
              </a:pPr>
              <a:t>‹#›</a:t>
            </a:fld>
            <a:endParaRPr lang="fr-FR"/>
          </a:p>
        </p:txBody>
      </p:sp>
    </p:spTree>
    <p:extLst>
      <p:ext uri="{BB962C8B-B14F-4D97-AF65-F5344CB8AC3E}">
        <p14:creationId xmlns:p14="http://schemas.microsoft.com/office/powerpoint/2010/main" val="194923463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Rectangle 11"/>
          <p:cNvSpPr>
            <a:spLocks noGrp="1" noChangeArrowheads="1"/>
          </p:cNvSpPr>
          <p:nvPr>
            <p:ph type="dt" sz="half" idx="10"/>
          </p:nvPr>
        </p:nvSpPr>
        <p:spPr/>
        <p:txBody>
          <a:bodyPr/>
          <a:lstStyle>
            <a:lvl1pPr>
              <a:defRPr/>
            </a:lvl1pPr>
          </a:lstStyle>
          <a:p>
            <a:pPr>
              <a:defRPr/>
            </a:pPr>
            <a:endParaRPr lang="en-US"/>
          </a:p>
        </p:txBody>
      </p:sp>
      <p:sp>
        <p:nvSpPr>
          <p:cNvPr id="5" name="Rectangle 12"/>
          <p:cNvSpPr>
            <a:spLocks noGrp="1" noChangeArrowheads="1"/>
          </p:cNvSpPr>
          <p:nvPr>
            <p:ph type="ftr" sz="quarter" idx="11"/>
          </p:nvPr>
        </p:nvSpPr>
        <p:spPr>
          <a:xfrm>
            <a:off x="3124200" y="6245225"/>
            <a:ext cx="2895600" cy="476250"/>
          </a:xfrm>
          <a:prstGeom prst="rect">
            <a:avLst/>
          </a:prstGeom>
        </p:spPr>
        <p:txBody>
          <a:bodyPr/>
          <a:lstStyle>
            <a:lvl1pPr fontAlgn="auto">
              <a:spcBef>
                <a:spcPct val="0"/>
              </a:spcBef>
              <a:spcAft>
                <a:spcPct val="0"/>
              </a:spcAft>
              <a:defRPr>
                <a:latin typeface="+mn-lt"/>
                <a:cs typeface="+mn-cs"/>
              </a:defRPr>
            </a:lvl1pPr>
          </a:lstStyle>
          <a:p>
            <a:pPr>
              <a:defRPr/>
            </a:pPr>
            <a:endParaRPr lang="en-US"/>
          </a:p>
        </p:txBody>
      </p:sp>
      <p:sp>
        <p:nvSpPr>
          <p:cNvPr id="6" name="Rectangle 13"/>
          <p:cNvSpPr>
            <a:spLocks noGrp="1" noChangeArrowheads="1"/>
          </p:cNvSpPr>
          <p:nvPr>
            <p:ph type="sldNum" sz="quarter" idx="12"/>
          </p:nvPr>
        </p:nvSpPr>
        <p:spPr/>
        <p:txBody>
          <a:bodyPr/>
          <a:lstStyle>
            <a:lvl1pPr>
              <a:defRPr/>
            </a:lvl1pPr>
          </a:lstStyle>
          <a:p>
            <a:pPr>
              <a:defRPr/>
            </a:pPr>
            <a:fld id="{B84D76CD-DBA9-4D32-8D41-A49C9BF109F2}" type="slidenum">
              <a:rPr lang="en-US"/>
              <a:pPr>
                <a:defRPr/>
              </a:pPr>
              <a:t>‹#›</a:t>
            </a:fld>
            <a:endParaRPr lang="en-US"/>
          </a:p>
        </p:txBody>
      </p:sp>
    </p:spTree>
    <p:extLst>
      <p:ext uri="{BB962C8B-B14F-4D97-AF65-F5344CB8AC3E}">
        <p14:creationId xmlns:p14="http://schemas.microsoft.com/office/powerpoint/2010/main" val="248454230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lgn="l">
              <a:defRPr sz="1000">
                <a:solidFill>
                  <a:schemeClr val="tx1">
                    <a:tint val="75000"/>
                  </a:schemeClr>
                </a:solidFill>
                <a:latin typeface="Arial Narrow" charset="0"/>
                <a:ea typeface="Arial Narrow" charset="0"/>
                <a:cs typeface="Arial Narrow" charset="0"/>
              </a:defRPr>
            </a:lvl1pPr>
          </a:lstStyle>
          <a:p>
            <a:pPr>
              <a:defRPr/>
            </a:pPr>
            <a:fld id="{6F7F7626-C6DF-4573-868C-0603DAE72069}" type="datetime1">
              <a:rPr lang="fr-FR"/>
              <a:pPr>
                <a:defRPr/>
              </a:pPr>
              <a:t>29/11/2022</a:t>
            </a:fld>
            <a:endParaRPr lang="fr-FR"/>
          </a:p>
        </p:txBody>
      </p:sp>
      <p:sp>
        <p:nvSpPr>
          <p:cNvPr id="3" name="Espace réservé du numéro de diapositive 5"/>
          <p:cNvSpPr>
            <a:spLocks noGrp="1"/>
          </p:cNvSpPr>
          <p:nvPr>
            <p:ph type="sldNum" sz="quarter" idx="11"/>
          </p:nvPr>
        </p:nvSpPr>
        <p:spPr/>
        <p:txBody>
          <a:bodyPr/>
          <a:lstStyle>
            <a:lvl1pPr algn="r">
              <a:defRPr sz="1000">
                <a:solidFill>
                  <a:schemeClr val="tx1">
                    <a:tint val="75000"/>
                  </a:schemeClr>
                </a:solidFill>
                <a:latin typeface="Arial Narrow" charset="0"/>
                <a:ea typeface="Arial Narrow" charset="0"/>
                <a:cs typeface="Arial Narrow" charset="0"/>
              </a:defRPr>
            </a:lvl1pPr>
          </a:lstStyle>
          <a:p>
            <a:pPr>
              <a:defRPr/>
            </a:pPr>
            <a:fld id="{045E4DD9-CD43-4F7A-BAC6-0B55C0ACFDE6}" type="slidenum">
              <a:rPr lang="fr-FR"/>
              <a:pPr>
                <a:defRPr/>
              </a:pPr>
              <a:t>‹#›</a:t>
            </a:fld>
            <a:endParaRPr lang="fr-FR"/>
          </a:p>
        </p:txBody>
      </p:sp>
    </p:spTree>
    <p:extLst>
      <p:ext uri="{BB962C8B-B14F-4D97-AF65-F5344CB8AC3E}">
        <p14:creationId xmlns:p14="http://schemas.microsoft.com/office/powerpoint/2010/main" val="1005725067"/>
      </p:ext>
    </p:extLst>
  </p:cSld>
  <p:clrMapOvr>
    <a:masterClrMapping/>
  </p:clrMapOvr>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ct val="0"/>
              </a:spcBef>
              <a:spcAft>
                <a:spcPct val="0"/>
              </a:spcAft>
              <a:defRPr sz="1000">
                <a:solidFill>
                  <a:schemeClr val="tx1">
                    <a:tint val="75000"/>
                  </a:schemeClr>
                </a:solidFill>
                <a:latin typeface="Arial Narrow" charset="0"/>
                <a:ea typeface="Arial Narrow" charset="0"/>
                <a:cs typeface="Arial Narrow" charset="0"/>
              </a:defRPr>
            </a:lvl1pPr>
          </a:lstStyle>
          <a:p>
            <a:pPr>
              <a:defRPr/>
            </a:pPr>
            <a:fld id="{B43C5C2B-B485-4AC7-BCD7-6F1B24F0E7F5}"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718" r:id="rId1"/>
  </p:sldLayoutIdLst>
  <p:transition/>
  <p:hf hdr="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p>
        </p:txBody>
      </p:sp>
      <p:sp>
        <p:nvSpPr>
          <p:cNvPr id="6"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ct val="0"/>
              </a:spcBef>
              <a:spcAft>
                <a:spcPct val="0"/>
              </a:spcAft>
              <a:defRPr sz="1000">
                <a:solidFill>
                  <a:schemeClr val="tx1">
                    <a:tint val="75000"/>
                  </a:schemeClr>
                </a:solidFill>
                <a:latin typeface="Arial Narrow" charset="0"/>
                <a:ea typeface="Arial Narrow" charset="0"/>
                <a:cs typeface="Arial Narrow" charset="0"/>
              </a:defRPr>
            </a:lvl1pPr>
          </a:lstStyle>
          <a:p>
            <a:pPr>
              <a:defRPr/>
            </a:pPr>
            <a:fld id="{1A8894FA-E79A-49D6-AB0D-845434CB65F5}" type="datetime1">
              <a:rPr lang="fr-FR"/>
              <a:pPr>
                <a:defRPr/>
              </a:pPr>
              <a:t>29/11/2022</a:t>
            </a:fld>
            <a:endParaRPr lang="fr-FR"/>
          </a:p>
        </p:txBody>
      </p:sp>
      <p:sp>
        <p:nvSpPr>
          <p:cNvPr id="8"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ct val="0"/>
              </a:spcBef>
              <a:spcAft>
                <a:spcPct val="0"/>
              </a:spcAft>
              <a:defRPr sz="1000">
                <a:solidFill>
                  <a:schemeClr val="tx1">
                    <a:tint val="75000"/>
                  </a:schemeClr>
                </a:solidFill>
                <a:latin typeface="Arial Narrow" charset="0"/>
                <a:ea typeface="Arial Narrow" charset="0"/>
                <a:cs typeface="Arial Narrow" charset="0"/>
              </a:defRPr>
            </a:lvl1pPr>
          </a:lstStyle>
          <a:p>
            <a:pPr>
              <a:defRPr/>
            </a:pPr>
            <a:fld id="{DA9A1300-6319-450F-9B0D-C1AEE4B535BC}"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719" r:id="rId1"/>
  </p:sldLayoutIdLst>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p>
        </p:txBody>
      </p:sp>
      <p:sp>
        <p:nvSpPr>
          <p:cNvPr id="6"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ct val="0"/>
              </a:spcBef>
              <a:spcAft>
                <a:spcPct val="0"/>
              </a:spcAft>
              <a:defRPr sz="1000">
                <a:solidFill>
                  <a:schemeClr val="tx1">
                    <a:tint val="75000"/>
                  </a:schemeClr>
                </a:solidFill>
                <a:latin typeface="Arial Narrow" charset="0"/>
                <a:ea typeface="Arial Narrow" charset="0"/>
                <a:cs typeface="Arial Narrow" charset="0"/>
              </a:defRPr>
            </a:lvl1pPr>
          </a:lstStyle>
          <a:p>
            <a:pPr>
              <a:defRPr/>
            </a:pPr>
            <a:fld id="{A736FEC4-1738-4F60-8DCF-169C0E4A4E4B}" type="datetime1">
              <a:rPr lang="fr-FR"/>
              <a:pPr>
                <a:defRPr/>
              </a:pPr>
              <a:t>29/11/2022</a:t>
            </a:fld>
            <a:endParaRPr lang="fr-FR"/>
          </a:p>
        </p:txBody>
      </p:sp>
      <p:sp>
        <p:nvSpPr>
          <p:cNvPr id="8"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ct val="0"/>
              </a:spcBef>
              <a:spcAft>
                <a:spcPct val="0"/>
              </a:spcAft>
              <a:defRPr sz="1000">
                <a:solidFill>
                  <a:schemeClr val="tx1">
                    <a:tint val="75000"/>
                  </a:schemeClr>
                </a:solidFill>
                <a:latin typeface="Arial Narrow" charset="0"/>
                <a:ea typeface="Arial Narrow" charset="0"/>
                <a:cs typeface="Arial Narrow" charset="0"/>
              </a:defRPr>
            </a:lvl1pPr>
          </a:lstStyle>
          <a:p>
            <a:pPr>
              <a:defRPr/>
            </a:pPr>
            <a:fld id="{73FBDDF4-CA18-45E3-95D5-C35C2EED8261}" type="slidenum">
              <a:rPr lang="fr-FR"/>
              <a:pPr>
                <a:defRPr/>
              </a:pPr>
              <a:t>‹#›</a:t>
            </a:fld>
            <a:endParaRPr lang="fr-FR"/>
          </a:p>
        </p:txBody>
      </p:sp>
      <p:sp>
        <p:nvSpPr>
          <p:cNvPr id="3077" name="Espace réservé du titre 6"/>
          <p:cNvSpPr>
            <a:spLocks noGrp="1"/>
          </p:cNvSpPr>
          <p:nvPr>
            <p:ph type="title"/>
          </p:nvPr>
        </p:nvSpPr>
        <p:spPr bwMode="auto">
          <a:xfrm>
            <a:off x="4471988" y="274638"/>
            <a:ext cx="421481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a:t>Name of the presentation</a:t>
            </a:r>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Lst>
  <p:transition/>
  <p:txStyles>
    <p:titleStyle>
      <a:lvl1pPr algn="r" rtl="0" eaLnBrk="0" fontAlgn="base" hangingPunct="0">
        <a:lnSpc>
          <a:spcPct val="90000"/>
        </a:lnSpc>
        <a:spcBef>
          <a:spcPct val="0"/>
        </a:spcBef>
        <a:spcAft>
          <a:spcPct val="0"/>
        </a:spcAft>
        <a:defRPr sz="2000" kern="1200">
          <a:solidFill>
            <a:schemeClr val="bg1"/>
          </a:solidFill>
          <a:latin typeface="Arial Narrow" charset="0"/>
          <a:ea typeface="Arial Narrow" charset="0"/>
          <a:cs typeface="Arial Narrow" charset="0"/>
        </a:defRPr>
      </a:lvl1pPr>
      <a:lvl2pPr algn="r" rtl="0" eaLnBrk="0" fontAlgn="base" hangingPunct="0">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2pPr>
      <a:lvl3pPr algn="r" rtl="0" eaLnBrk="0" fontAlgn="base" hangingPunct="0">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3pPr>
      <a:lvl4pPr algn="r" rtl="0" eaLnBrk="0" fontAlgn="base" hangingPunct="0">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4pPr>
      <a:lvl5pPr algn="r" rtl="0" eaLnBrk="0" fontAlgn="base" hangingPunct="0">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5pPr>
      <a:lvl6pPr marL="4572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6pPr>
      <a:lvl7pPr marL="9144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7pPr>
      <a:lvl8pPr marL="13716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8pPr>
      <a:lvl9pPr marL="18288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9pPr>
    </p:titleStyle>
    <p:bodyStyle>
      <a:lvl1pPr marL="228600" indent="-228600" algn="l" rtl="0" eaLnBrk="0" fontAlgn="base" hangingPunct="0">
        <a:lnSpc>
          <a:spcPct val="90000"/>
        </a:lnSpc>
        <a:spcBef>
          <a:spcPts val="1000"/>
        </a:spcBef>
        <a:spcAft>
          <a:spcPct val="0"/>
        </a:spcAft>
        <a:buFont typeface="Arial"/>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Espace réservé du titre 6"/>
          <p:cNvSpPr>
            <a:spLocks noGrp="1"/>
          </p:cNvSpPr>
          <p:nvPr>
            <p:ph type="title"/>
          </p:nvPr>
        </p:nvSpPr>
        <p:spPr bwMode="auto">
          <a:xfrm>
            <a:off x="4471988" y="274638"/>
            <a:ext cx="421481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a:t>Nom de la présentation</a:t>
            </a:r>
          </a:p>
        </p:txBody>
      </p:sp>
      <p:sp>
        <p:nvSpPr>
          <p:cNvPr id="20"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ct val="0"/>
              </a:spcBef>
              <a:spcAft>
                <a:spcPct val="0"/>
              </a:spcAft>
              <a:defRPr sz="1000">
                <a:solidFill>
                  <a:schemeClr val="tx1">
                    <a:tint val="75000"/>
                  </a:schemeClr>
                </a:solidFill>
                <a:latin typeface="Century Gothic" charset="0"/>
                <a:ea typeface="Century Gothic" charset="0"/>
                <a:cs typeface="Century Gothic" charset="0"/>
              </a:defRPr>
            </a:lvl1pPr>
          </a:lstStyle>
          <a:p>
            <a:pPr>
              <a:defRPr/>
            </a:pPr>
            <a:fld id="{D0F7E08B-5091-4FFC-B245-5B882DB68A51}" type="datetime1">
              <a:rPr lang="fr-FR"/>
              <a:pPr>
                <a:defRPr/>
              </a:pPr>
              <a:t>29/11/2022</a:t>
            </a:fld>
            <a:endParaRPr lang="fr-FR"/>
          </a:p>
        </p:txBody>
      </p:sp>
      <p:sp>
        <p:nvSpPr>
          <p:cNvPr id="22"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ct val="0"/>
              </a:spcBef>
              <a:spcAft>
                <a:spcPct val="0"/>
              </a:spcAft>
              <a:defRPr sz="1000">
                <a:solidFill>
                  <a:schemeClr val="tx1">
                    <a:tint val="75000"/>
                  </a:schemeClr>
                </a:solidFill>
                <a:latin typeface="Arial Narrow" charset="0"/>
                <a:ea typeface="Arial Narrow" charset="0"/>
                <a:cs typeface="Arial Narrow" charset="0"/>
              </a:defRPr>
            </a:lvl1pPr>
          </a:lstStyle>
          <a:p>
            <a:pPr>
              <a:defRPr/>
            </a:pPr>
            <a:fld id="{47B68BCF-573E-4C58-AEDF-68E5347A8CA8}"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722" r:id="rId1"/>
  </p:sldLayoutIdLst>
  <p:transition/>
  <p:hf hdr="0"/>
  <p:txStyles>
    <p:titleStyle>
      <a:lvl1pPr algn="r" defTabSz="457200" rtl="0" eaLnBrk="0" fontAlgn="base" hangingPunct="0">
        <a:spcBef>
          <a:spcPct val="0"/>
        </a:spcBef>
        <a:spcAft>
          <a:spcPct val="0"/>
        </a:spcAft>
        <a:defRPr sz="2000" kern="1200">
          <a:solidFill>
            <a:srgbClr val="FFFFFF"/>
          </a:solidFill>
          <a:latin typeface="Arial Narrow" charset="0"/>
          <a:ea typeface="Arial Narrow" charset="0"/>
          <a:cs typeface="Arial Narrow" charset="0"/>
        </a:defRPr>
      </a:lvl1pPr>
      <a:lvl2pPr algn="r" defTabSz="457200" rtl="0" eaLnBrk="0" fontAlgn="base" hangingPunct="0">
        <a:spcBef>
          <a:spcPct val="0"/>
        </a:spcBef>
        <a:spcAft>
          <a:spcPct val="0"/>
        </a:spcAft>
        <a:defRPr sz="2000">
          <a:solidFill>
            <a:srgbClr val="FFFFFF"/>
          </a:solidFill>
          <a:latin typeface="Arial Narrow" pitchFamily="34" charset="0"/>
          <a:ea typeface="Arial Narrow" pitchFamily="34" charset="0"/>
          <a:cs typeface="Arial Narrow" pitchFamily="34" charset="0"/>
        </a:defRPr>
      </a:lvl2pPr>
      <a:lvl3pPr algn="r" defTabSz="457200" rtl="0" eaLnBrk="0" fontAlgn="base" hangingPunct="0">
        <a:spcBef>
          <a:spcPct val="0"/>
        </a:spcBef>
        <a:spcAft>
          <a:spcPct val="0"/>
        </a:spcAft>
        <a:defRPr sz="2000">
          <a:solidFill>
            <a:srgbClr val="FFFFFF"/>
          </a:solidFill>
          <a:latin typeface="Arial Narrow" pitchFamily="34" charset="0"/>
          <a:ea typeface="Arial Narrow" pitchFamily="34" charset="0"/>
          <a:cs typeface="Arial Narrow" pitchFamily="34" charset="0"/>
        </a:defRPr>
      </a:lvl3pPr>
      <a:lvl4pPr algn="r" defTabSz="457200" rtl="0" eaLnBrk="0" fontAlgn="base" hangingPunct="0">
        <a:spcBef>
          <a:spcPct val="0"/>
        </a:spcBef>
        <a:spcAft>
          <a:spcPct val="0"/>
        </a:spcAft>
        <a:defRPr sz="2000">
          <a:solidFill>
            <a:srgbClr val="FFFFFF"/>
          </a:solidFill>
          <a:latin typeface="Arial Narrow" pitchFamily="34" charset="0"/>
          <a:ea typeface="Arial Narrow" pitchFamily="34" charset="0"/>
          <a:cs typeface="Arial Narrow" pitchFamily="34" charset="0"/>
        </a:defRPr>
      </a:lvl4pPr>
      <a:lvl5pPr algn="r" defTabSz="457200" rtl="0" eaLnBrk="0" fontAlgn="base" hangingPunct="0">
        <a:spcBef>
          <a:spcPct val="0"/>
        </a:spcBef>
        <a:spcAft>
          <a:spcPct val="0"/>
        </a:spcAft>
        <a:defRPr sz="2000">
          <a:solidFill>
            <a:srgbClr val="FFFFFF"/>
          </a:solidFill>
          <a:latin typeface="Arial Narrow" pitchFamily="34" charset="0"/>
          <a:ea typeface="Arial Narrow" pitchFamily="34" charset="0"/>
          <a:cs typeface="Arial Narrow" pitchFamily="34" charset="0"/>
        </a:defRPr>
      </a:lvl5pPr>
      <a:lvl6pPr marL="457200" algn="r" defTabSz="457200" rtl="0" fontAlgn="base">
        <a:spcBef>
          <a:spcPct val="0"/>
        </a:spcBef>
        <a:spcAft>
          <a:spcPct val="0"/>
        </a:spcAft>
        <a:defRPr sz="2000">
          <a:solidFill>
            <a:srgbClr val="FFFFFF"/>
          </a:solidFill>
          <a:latin typeface="Arial Narrow" pitchFamily="34" charset="0"/>
          <a:ea typeface="Arial Narrow" pitchFamily="34" charset="0"/>
          <a:cs typeface="Arial Narrow" pitchFamily="34" charset="0"/>
        </a:defRPr>
      </a:lvl6pPr>
      <a:lvl7pPr marL="914400" algn="r" defTabSz="457200" rtl="0" fontAlgn="base">
        <a:spcBef>
          <a:spcPct val="0"/>
        </a:spcBef>
        <a:spcAft>
          <a:spcPct val="0"/>
        </a:spcAft>
        <a:defRPr sz="2000">
          <a:solidFill>
            <a:srgbClr val="FFFFFF"/>
          </a:solidFill>
          <a:latin typeface="Arial Narrow" pitchFamily="34" charset="0"/>
          <a:ea typeface="Arial Narrow" pitchFamily="34" charset="0"/>
          <a:cs typeface="Arial Narrow" pitchFamily="34" charset="0"/>
        </a:defRPr>
      </a:lvl7pPr>
      <a:lvl8pPr marL="1371600" algn="r" defTabSz="457200" rtl="0" fontAlgn="base">
        <a:spcBef>
          <a:spcPct val="0"/>
        </a:spcBef>
        <a:spcAft>
          <a:spcPct val="0"/>
        </a:spcAft>
        <a:defRPr sz="2000">
          <a:solidFill>
            <a:srgbClr val="FFFFFF"/>
          </a:solidFill>
          <a:latin typeface="Arial Narrow" pitchFamily="34" charset="0"/>
          <a:ea typeface="Arial Narrow" pitchFamily="34" charset="0"/>
          <a:cs typeface="Arial Narrow" pitchFamily="34" charset="0"/>
        </a:defRPr>
      </a:lvl8pPr>
      <a:lvl9pPr marL="1828800" algn="r" defTabSz="457200" rtl="0" fontAlgn="base">
        <a:spcBef>
          <a:spcPct val="0"/>
        </a:spcBef>
        <a:spcAft>
          <a:spcPct val="0"/>
        </a:spcAft>
        <a:defRPr sz="2000">
          <a:solidFill>
            <a:srgbClr val="FFFFFF"/>
          </a:solidFill>
          <a:latin typeface="Arial Narrow" pitchFamily="34" charset="0"/>
          <a:ea typeface="Arial Narrow" pitchFamily="34" charset="0"/>
          <a:cs typeface="Arial Narrow" pitchFamily="34" charset="0"/>
        </a:defRPr>
      </a:lvl9pPr>
    </p:titleStyle>
    <p:bodyStyle>
      <a:lvl1pPr marL="342900" indent="-342900" algn="l" defTabSz="457200" rtl="0" eaLnBrk="0" fontAlgn="base" hangingPunct="0">
        <a:spcBef>
          <a:spcPct val="20000"/>
        </a:spcBef>
        <a:spcAft>
          <a:spcPct val="0"/>
        </a:spcAft>
        <a:buFont typeface="Arial"/>
        <a:buChar char="•"/>
        <a:defRPr sz="3200" kern="1200">
          <a:solidFill>
            <a:schemeClr val="tx1"/>
          </a:solidFill>
          <a:latin typeface="+mj-lt"/>
          <a:ea typeface="Century Gothic" charset="0"/>
          <a:cs typeface="Century Gothic" charset="0"/>
        </a:defRPr>
      </a:lvl1pPr>
      <a:lvl2pPr marL="742950" indent="-285750" algn="l" defTabSz="457200" rtl="0" eaLnBrk="0" fontAlgn="base" hangingPunct="0">
        <a:spcBef>
          <a:spcPct val="20000"/>
        </a:spcBef>
        <a:spcAft>
          <a:spcPct val="0"/>
        </a:spcAft>
        <a:buFont typeface="Arial"/>
        <a:buChar char="–"/>
        <a:defRPr sz="2800" kern="1200">
          <a:solidFill>
            <a:schemeClr val="tx1"/>
          </a:solidFill>
          <a:latin typeface="+mj-lt"/>
          <a:ea typeface="Century Gothic" charset="0"/>
          <a:cs typeface="Century Gothic" charset="0"/>
        </a:defRPr>
      </a:lvl2pPr>
      <a:lvl3pPr marL="1143000" indent="-228600" algn="l" defTabSz="457200" rtl="0" eaLnBrk="0" fontAlgn="base" hangingPunct="0">
        <a:spcBef>
          <a:spcPct val="20000"/>
        </a:spcBef>
        <a:spcAft>
          <a:spcPct val="0"/>
        </a:spcAft>
        <a:buFont typeface="Arial"/>
        <a:buChar char="•"/>
        <a:defRPr sz="2400" kern="1200">
          <a:solidFill>
            <a:schemeClr val="tx1"/>
          </a:solidFill>
          <a:latin typeface="+mj-lt"/>
          <a:ea typeface="Century Gothic" charset="0"/>
          <a:cs typeface="Century Gothic" charset="0"/>
        </a:defRPr>
      </a:lvl3pPr>
      <a:lvl4pPr marL="1600200" indent="-228600" algn="l" defTabSz="457200" rtl="0" eaLnBrk="0" fontAlgn="base" hangingPunct="0">
        <a:spcBef>
          <a:spcPct val="20000"/>
        </a:spcBef>
        <a:spcAft>
          <a:spcPct val="0"/>
        </a:spcAft>
        <a:buFont typeface="Arial"/>
        <a:buChar char="–"/>
        <a:defRPr sz="2000" kern="1200">
          <a:solidFill>
            <a:schemeClr val="tx1"/>
          </a:solidFill>
          <a:latin typeface="+mj-lt"/>
          <a:ea typeface="Century Gothic" charset="0"/>
          <a:cs typeface="Century Gothic" charset="0"/>
        </a:defRPr>
      </a:lvl4pPr>
      <a:lvl5pPr marL="2057400" indent="-228600" algn="l" defTabSz="457200" rtl="0" eaLnBrk="0" fontAlgn="base" hangingPunct="0">
        <a:spcBef>
          <a:spcPct val="20000"/>
        </a:spcBef>
        <a:spcAft>
          <a:spcPct val="0"/>
        </a:spcAft>
        <a:buFont typeface="Arial"/>
        <a:buChar char="»"/>
        <a:defRPr sz="2000" kern="1200">
          <a:solidFill>
            <a:schemeClr val="tx1"/>
          </a:solidFill>
          <a:latin typeface="+mj-lt"/>
          <a:ea typeface="Century Gothic" charset="0"/>
          <a:cs typeface="Century 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143051D2-1633-927B-DFBE-46842994DAEC}"/>
              </a:ext>
            </a:extLst>
          </p:cNvPr>
          <p:cNvSpPr>
            <a:spLocks noGrp="1"/>
          </p:cNvSpPr>
          <p:nvPr>
            <p:ph idx="1"/>
          </p:nvPr>
        </p:nvSpPr>
        <p:spPr>
          <a:xfrm>
            <a:off x="313083" y="615086"/>
            <a:ext cx="8229600" cy="4830763"/>
          </a:xfrm>
        </p:spPr>
        <p:txBody>
          <a:bodyPr/>
          <a:lstStyle/>
          <a:p>
            <a:endParaRPr lang="en-US" dirty="0"/>
          </a:p>
          <a:p>
            <a:endParaRPr lang="en-US" dirty="0"/>
          </a:p>
          <a:p>
            <a:pPr marL="0" indent="0">
              <a:buNone/>
            </a:pPr>
            <a:r>
              <a:rPr lang="sl" sz="4800" b="1" i="0" strike="noStrike" cap="none" spc="0" baseline="0" dirty="0">
                <a:solidFill>
                  <a:srgbClr val="000000"/>
                </a:solidFill>
                <a:effectLst/>
                <a:latin typeface="Calibri"/>
                <a:ea typeface="Calibri"/>
                <a:cs typeface="Calibri"/>
              </a:rPr>
              <a:t>ENAKOST SPOLOV &amp; boj proti nasilju na podlagi spola </a:t>
            </a:r>
            <a:r>
              <a:rPr lang="sl" sz="4800" b="1" i="0" strike="noStrike" cap="none" spc="0" baseline="0" dirty="0" smtClean="0">
                <a:solidFill>
                  <a:srgbClr val="000000"/>
                </a:solidFill>
                <a:effectLst/>
                <a:latin typeface="Calibri"/>
                <a:ea typeface="Calibri"/>
                <a:cs typeface="Calibri"/>
              </a:rPr>
              <a:t>- </a:t>
            </a:r>
            <a:r>
              <a:rPr lang="sl" sz="4800" b="1" dirty="0" smtClean="0">
                <a:solidFill>
                  <a:srgbClr val="000000"/>
                </a:solidFill>
                <a:latin typeface="Calibri"/>
                <a:ea typeface="Calibri"/>
                <a:cs typeface="Calibri"/>
              </a:rPr>
              <a:t>je </a:t>
            </a:r>
            <a:r>
              <a:rPr lang="sl" sz="4800" b="1" i="0" strike="noStrike" cap="none" spc="0" baseline="0" dirty="0" smtClean="0">
                <a:solidFill>
                  <a:srgbClr val="000000"/>
                </a:solidFill>
                <a:effectLst/>
                <a:latin typeface="Calibri"/>
                <a:ea typeface="Calibri"/>
                <a:cs typeface="Calibri"/>
              </a:rPr>
              <a:t>skupen </a:t>
            </a:r>
            <a:r>
              <a:rPr lang="sl" sz="4800" b="1" i="0" strike="noStrike" cap="none" spc="0" baseline="0" dirty="0">
                <a:solidFill>
                  <a:srgbClr val="000000"/>
                </a:solidFill>
                <a:effectLst/>
                <a:latin typeface="Calibri"/>
                <a:ea typeface="Calibri"/>
                <a:cs typeface="Calibri"/>
              </a:rPr>
              <a:t>izziv za vse – migrante in domačine!</a:t>
            </a:r>
          </a:p>
        </p:txBody>
      </p:sp>
      <p:pic>
        <p:nvPicPr>
          <p:cNvPr id="5" name="Google Shape;86;p1">
            <a:extLst>
              <a:ext uri="{FF2B5EF4-FFF2-40B4-BE49-F238E27FC236}">
                <a16:creationId xmlns="" xmlns:a16="http://schemas.microsoft.com/office/drawing/2014/main" id="{9E975F90-7B65-3B8A-616D-C43138520C86}"/>
              </a:ext>
            </a:extLst>
          </p:cNvPr>
          <p:cNvPicPr preferRelativeResize="0"/>
          <p:nvPr/>
        </p:nvPicPr>
        <p:blipFill>
          <a:blip r:embed="rId2">
            <a:alphaModFix/>
          </a:blip>
          <a:srcRect r="714" b="1167"/>
          <a:stretch>
            <a:fillRect/>
          </a:stretch>
        </p:blipFill>
        <p:spPr>
          <a:xfrm>
            <a:off x="7505527" y="96764"/>
            <a:ext cx="1325390" cy="1036644"/>
          </a:xfrm>
          <a:prstGeom prst="rect">
            <a:avLst/>
          </a:prstGeom>
          <a:noFill/>
          <a:ln>
            <a:noFill/>
          </a:ln>
        </p:spPr>
      </p:pic>
      <p:pic>
        <p:nvPicPr>
          <p:cNvPr id="6" name="Google Shape;89;p1" descr="Text&#10;&#10;Description automatically generated">
            <a:extLst>
              <a:ext uri="{FF2B5EF4-FFF2-40B4-BE49-F238E27FC236}">
                <a16:creationId xmlns="" xmlns:a16="http://schemas.microsoft.com/office/drawing/2014/main" id="{F73745C1-5356-D420-5500-D9E6A85BCEE0}"/>
              </a:ext>
            </a:extLst>
          </p:cNvPr>
          <p:cNvPicPr preferRelativeResize="0"/>
          <p:nvPr/>
        </p:nvPicPr>
        <p:blipFill>
          <a:blip r:embed="rId3">
            <a:alphaModFix/>
          </a:blip>
          <a:stretch>
            <a:fillRect/>
          </a:stretch>
        </p:blipFill>
        <p:spPr>
          <a:xfrm>
            <a:off x="313083" y="345393"/>
            <a:ext cx="2416167" cy="539387"/>
          </a:xfrm>
          <a:prstGeom prst="rect">
            <a:avLst/>
          </a:prstGeom>
          <a:noFill/>
          <a:ln>
            <a:noFill/>
          </a:ln>
        </p:spPr>
      </p:pic>
      <p:sp>
        <p:nvSpPr>
          <p:cNvPr id="7" name="Google Shape;90;p1">
            <a:extLst>
              <a:ext uri="{FF2B5EF4-FFF2-40B4-BE49-F238E27FC236}">
                <a16:creationId xmlns="" xmlns:a16="http://schemas.microsoft.com/office/drawing/2014/main" id="{93403B00-5FFE-FAD9-C0DC-254EF5D9B348}"/>
              </a:ext>
            </a:extLst>
          </p:cNvPr>
          <p:cNvSpPr txBox="1"/>
          <p:nvPr/>
        </p:nvSpPr>
        <p:spPr>
          <a:xfrm>
            <a:off x="1206889" y="5809178"/>
            <a:ext cx="3815327" cy="853400"/>
          </a:xfrm>
          <a:prstGeom prst="rect">
            <a:avLst/>
          </a:prstGeom>
          <a:noFill/>
          <a:ln>
            <a:noFill/>
          </a:ln>
        </p:spPr>
        <p:txBody>
          <a:bodyPr spcFirstLastPara="1" wrap="square" lIns="91425" tIns="45700" rIns="91425" bIns="45700" anchor="t" anchorCtr="0">
            <a:spAutoFit/>
          </a:bodyPr>
          <a:lstStyle/>
          <a:p>
            <a:pPr marL="0" marR="0" lvl="0" indent="0" rtl="0">
              <a:spcBef>
                <a:spcPct val="0"/>
              </a:spcBef>
              <a:spcAft>
                <a:spcPct val="0"/>
              </a:spcAft>
              <a:buNone/>
            </a:pPr>
            <a:r>
              <a:rPr lang="sl" sz="1000" b="0" i="1" strike="noStrike" cap="none" spc="0" baseline="0" dirty="0">
                <a:solidFill>
                  <a:srgbClr val="000000"/>
                </a:solidFill>
                <a:effectLst/>
                <a:latin typeface="Calibri"/>
                <a:ea typeface="Calibri"/>
                <a:cs typeface="Calibri"/>
              </a:rPr>
              <a:t>Projekt sofinancira Sklad Evropske unije za azil, migracije in vključevanje. Vsebina te predstavitve predstavlja samo stališča projektnega partnerstva EMVI in je njihova izključna odgovornost. Evropska komisija ne prevzema nobene odgovornosti za uporabo informacij, ki jih vsebuje.</a:t>
            </a:r>
            <a:endParaRPr sz="1000" b="0" i="1" u="none" strike="noStrike" cap="none" dirty="0">
              <a:solidFill>
                <a:schemeClr val="dk1"/>
              </a:solidFill>
              <a:latin typeface="Calibri"/>
              <a:ea typeface="Calibri"/>
              <a:cs typeface="Calibri"/>
              <a:sym typeface="Calibri"/>
            </a:endParaRPr>
          </a:p>
        </p:txBody>
      </p:sp>
      <p:pic>
        <p:nvPicPr>
          <p:cNvPr id="8" name="Picture 7" descr="A close-up of a sign&#10;&#10;Description automatically generated with low confidence">
            <a:extLst>
              <a:ext uri="{FF2B5EF4-FFF2-40B4-BE49-F238E27FC236}">
                <a16:creationId xmlns="" xmlns:a16="http://schemas.microsoft.com/office/drawing/2014/main" id="{7D05E6E2-9541-636E-C913-88E3581EDE4D}"/>
              </a:ext>
            </a:extLst>
          </p:cNvPr>
          <p:cNvPicPr>
            <a:picLocks noChangeAspect="1"/>
          </p:cNvPicPr>
          <p:nvPr/>
        </p:nvPicPr>
        <p:blipFill>
          <a:blip r:embed="rId4"/>
          <a:stretch>
            <a:fillRect/>
          </a:stretch>
        </p:blipFill>
        <p:spPr>
          <a:xfrm>
            <a:off x="313083" y="5763233"/>
            <a:ext cx="893806" cy="893806"/>
          </a:xfrm>
          <a:prstGeom prst="rect">
            <a:avLst/>
          </a:prstGeom>
        </p:spPr>
      </p:pic>
    </p:spTree>
    <p:extLst>
      <p:ext uri="{BB962C8B-B14F-4D97-AF65-F5344CB8AC3E}">
        <p14:creationId xmlns:p14="http://schemas.microsoft.com/office/powerpoint/2010/main" val="50419702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650" y="303989"/>
            <a:ext cx="7632700" cy="144462"/>
          </a:xfrm>
        </p:spPr>
        <p:txBody>
          <a:bodyPr/>
          <a:lstStyle/>
          <a:p>
            <a:pPr algn="ctr">
              <a:defRPr/>
            </a:pPr>
            <a:r>
              <a:rPr sz="2000" dirty="0"/>
              <a:t/>
            </a:r>
            <a:br>
              <a:rPr sz="2000" dirty="0"/>
            </a:br>
            <a:r>
              <a:rPr sz="2000" dirty="0"/>
              <a:t/>
            </a:r>
            <a:br>
              <a:rPr sz="2000" dirty="0"/>
            </a:br>
            <a:r>
              <a:rPr lang="sl" sz="3000" b="1" i="0" strike="noStrike" cap="none" spc="0" baseline="0" dirty="0">
                <a:solidFill>
                  <a:srgbClr val="004489"/>
                </a:solidFill>
                <a:effectLst/>
                <a:latin typeface="Arial Narrow"/>
                <a:ea typeface="Arial Narrow"/>
                <a:cs typeface="Arial Narrow"/>
              </a:rPr>
              <a:t>Boj proti spolnim stereotipom in seksizmu</a:t>
            </a:r>
            <a:r>
              <a:rPr sz="2000" dirty="0"/>
              <a:t/>
            </a:r>
            <a:br>
              <a:rPr sz="2000" dirty="0"/>
            </a:br>
            <a:r>
              <a:rPr sz="2000" dirty="0"/>
              <a:t/>
            </a:r>
            <a:br>
              <a:rPr sz="2000" dirty="0"/>
            </a:br>
            <a:endParaRPr lang="en-GB" b="1" u="sng" dirty="0"/>
          </a:p>
        </p:txBody>
      </p:sp>
      <p:sp>
        <p:nvSpPr>
          <p:cNvPr id="3" name="Content Placeholder 2"/>
          <p:cNvSpPr>
            <a:spLocks noGrp="1"/>
          </p:cNvSpPr>
          <p:nvPr>
            <p:ph idx="1"/>
          </p:nvPr>
        </p:nvSpPr>
        <p:spPr>
          <a:xfrm>
            <a:off x="336884" y="924172"/>
            <a:ext cx="8051466" cy="5472112"/>
          </a:xfrm>
        </p:spPr>
        <p:txBody>
          <a:bodyPr/>
          <a:lstStyle/>
          <a:p>
            <a:pPr>
              <a:buFont typeface="Wingdings" panose="05000000000000000000" pitchFamily="2" charset="2"/>
              <a:buChar char="ü"/>
              <a:defRPr/>
            </a:pPr>
            <a:r>
              <a:rPr lang="sl" sz="2400" b="0" i="0" strike="noStrike" cap="none" spc="0" baseline="0" dirty="0">
                <a:solidFill>
                  <a:srgbClr val="000000"/>
                </a:solidFill>
                <a:effectLst/>
                <a:latin typeface="Calibri"/>
                <a:ea typeface="Calibri"/>
                <a:cs typeface="Calibri"/>
              </a:rPr>
              <a:t>Spolni stereotipi so prisotni na </a:t>
            </a:r>
            <a:r>
              <a:rPr lang="sl" sz="2400" b="1" i="0" strike="noStrike" cap="none" spc="0" baseline="0" dirty="0">
                <a:solidFill>
                  <a:srgbClr val="004489"/>
                </a:solidFill>
                <a:effectLst/>
                <a:latin typeface="Calibri"/>
                <a:ea typeface="Calibri"/>
                <a:cs typeface="Calibri"/>
              </a:rPr>
              <a:t>vseh področjih življenja. </a:t>
            </a:r>
            <a:r>
              <a:rPr lang="sl" sz="2400" b="0" i="0" strike="noStrike" cap="none" spc="0" baseline="0" dirty="0">
                <a:solidFill>
                  <a:srgbClr val="000000"/>
                </a:solidFill>
                <a:effectLst/>
                <a:latin typeface="Calibri"/>
                <a:ea typeface="Calibri"/>
                <a:cs typeface="Calibri"/>
              </a:rPr>
              <a:t>Ovire za enakost spolov napajajo </a:t>
            </a:r>
            <a:r>
              <a:rPr lang="sl" sz="2400" b="1" i="0" strike="noStrike" cap="none" spc="0" baseline="0" dirty="0">
                <a:solidFill>
                  <a:srgbClr val="004489"/>
                </a:solidFill>
                <a:effectLst/>
                <a:latin typeface="Calibri"/>
                <a:ea typeface="Calibri"/>
                <a:cs typeface="Calibri"/>
              </a:rPr>
              <a:t>spolno diskriminacijo.</a:t>
            </a:r>
            <a:endParaRPr lang="en-GB" sz="2400" b="1" dirty="0">
              <a:solidFill>
                <a:srgbClr val="004489"/>
              </a:solidFill>
            </a:endParaRPr>
          </a:p>
          <a:p>
            <a:pPr>
              <a:buFont typeface="Wingdings" panose="05000000000000000000" pitchFamily="2" charset="2"/>
              <a:buChar char="ü"/>
              <a:defRPr/>
            </a:pPr>
            <a:r>
              <a:rPr lang="sl" sz="2400" b="1" i="0" strike="noStrike" cap="none" spc="0" baseline="0" dirty="0">
                <a:solidFill>
                  <a:srgbClr val="004489"/>
                </a:solidFill>
                <a:effectLst/>
                <a:latin typeface="Calibri"/>
                <a:ea typeface="Calibri"/>
                <a:cs typeface="Calibri"/>
              </a:rPr>
              <a:t>Spolni stereotipi v izobraževanju: </a:t>
            </a:r>
            <a:r>
              <a:rPr lang="sl" sz="2400" b="0" i="0" strike="noStrike" cap="none" spc="0" baseline="0" dirty="0">
                <a:solidFill>
                  <a:srgbClr val="000000"/>
                </a:solidFill>
                <a:effectLst/>
                <a:latin typeface="Calibri"/>
                <a:ea typeface="Calibri"/>
                <a:cs typeface="Calibri"/>
              </a:rPr>
              <a:t>vsebina učnega gradiva, učni načrti, učne metode, kariera, študijski nasveti itd.</a:t>
            </a:r>
            <a:endParaRPr lang="en-US" sz="2400" dirty="0">
              <a:ea typeface="ＭＳ Ｐゴシック" pitchFamily="34" charset="-128"/>
              <a:cs typeface="ＭＳ Ｐゴシック" pitchFamily="34" charset="-128"/>
            </a:endParaRPr>
          </a:p>
          <a:p>
            <a:pPr>
              <a:buFont typeface="Wingdings" panose="05000000000000000000" pitchFamily="2" charset="2"/>
              <a:buChar char="ü"/>
              <a:defRPr/>
            </a:pPr>
            <a:r>
              <a:rPr lang="sl" sz="2400" b="1" i="0" strike="noStrike" cap="none" spc="0" baseline="0" dirty="0">
                <a:solidFill>
                  <a:srgbClr val="336699"/>
                </a:solidFill>
                <a:effectLst/>
                <a:latin typeface="Calibri"/>
                <a:ea typeface="Calibri"/>
                <a:cs typeface="Calibri"/>
              </a:rPr>
              <a:t>Mediji</a:t>
            </a:r>
            <a:r>
              <a:rPr lang="sl" sz="2400" b="0" i="0" strike="noStrike" cap="none" spc="0" baseline="0" dirty="0">
                <a:solidFill>
                  <a:srgbClr val="000000"/>
                </a:solidFill>
                <a:effectLst/>
                <a:latin typeface="Calibri"/>
                <a:ea typeface="Calibri"/>
                <a:cs typeface="Calibri"/>
              </a:rPr>
              <a:t>: ženske predstavljajo </a:t>
            </a:r>
            <a:r>
              <a:rPr lang="sl" sz="2400" b="1" i="0" strike="noStrike" cap="none" spc="0" baseline="0" dirty="0">
                <a:solidFill>
                  <a:srgbClr val="004489"/>
                </a:solidFill>
                <a:effectLst/>
                <a:latin typeface="Calibri"/>
                <a:ea typeface="Calibri"/>
                <a:cs typeface="Calibri"/>
              </a:rPr>
              <a:t>24 % oseb</a:t>
            </a:r>
            <a:r>
              <a:rPr lang="sl" sz="2400" b="0" i="0" strike="noStrike" cap="none" spc="0" baseline="0" dirty="0">
                <a:solidFill>
                  <a:srgbClr val="000000"/>
                </a:solidFill>
                <a:effectLst/>
                <a:latin typeface="Calibri"/>
                <a:ea typeface="Calibri"/>
                <a:cs typeface="Calibri"/>
              </a:rPr>
              <a:t>, o katerih slišimo, beremo ali jih gledamo v novicah; še manj pa med </a:t>
            </a:r>
            <a:r>
              <a:rPr lang="sl" sz="2400" b="1" i="0" strike="noStrike" cap="none" spc="0" baseline="0" dirty="0">
                <a:solidFill>
                  <a:srgbClr val="004489"/>
                </a:solidFill>
                <a:effectLst/>
                <a:latin typeface="Calibri"/>
                <a:ea typeface="Calibri"/>
                <a:cs typeface="Calibri"/>
              </a:rPr>
              <a:t>strokovnjaki (17 %).</a:t>
            </a:r>
            <a:endParaRPr lang="en-GB" sz="2400" b="1" dirty="0">
              <a:solidFill>
                <a:srgbClr val="004489"/>
              </a:solidFill>
            </a:endParaRPr>
          </a:p>
          <a:p>
            <a:pPr>
              <a:buFont typeface="Wingdings" panose="05000000000000000000" pitchFamily="2" charset="2"/>
              <a:buChar char="ü"/>
              <a:defRPr/>
            </a:pPr>
            <a:r>
              <a:rPr lang="sl" sz="2400" b="0" i="0" strike="noStrike" cap="none" spc="0" baseline="0" dirty="0">
                <a:solidFill>
                  <a:srgbClr val="000000"/>
                </a:solidFill>
                <a:effectLst/>
                <a:latin typeface="Calibri"/>
                <a:ea typeface="Calibri"/>
                <a:cs typeface="Calibri"/>
              </a:rPr>
              <a:t>Spremljanje </a:t>
            </a:r>
            <a:r>
              <a:rPr lang="sl" sz="2400" b="1" i="0" strike="noStrike" cap="none" spc="0" baseline="0" dirty="0">
                <a:solidFill>
                  <a:srgbClr val="004489"/>
                </a:solidFill>
                <a:effectLst/>
                <a:latin typeface="Calibri"/>
                <a:ea typeface="Calibri"/>
                <a:cs typeface="Calibri"/>
              </a:rPr>
              <a:t>regulativnega okvira o vsebini medijev </a:t>
            </a:r>
            <a:r>
              <a:rPr lang="sl" sz="2400" b="0" i="0" strike="noStrike" cap="none" spc="0" baseline="0" dirty="0">
                <a:solidFill>
                  <a:srgbClr val="000000"/>
                </a:solidFill>
                <a:effectLst/>
                <a:latin typeface="Calibri"/>
                <a:ea typeface="Calibri"/>
                <a:cs typeface="Calibri"/>
              </a:rPr>
              <a:t>v zvezi s človeškim dostojanstvom, enakostjo spolov, nasiljem nad ženskami; spodbujanje </a:t>
            </a:r>
            <a:r>
              <a:rPr lang="sl" sz="2400" b="1" i="0" strike="noStrike" cap="none" spc="0" baseline="0" dirty="0">
                <a:solidFill>
                  <a:srgbClr val="004489"/>
                </a:solidFill>
                <a:effectLst/>
                <a:latin typeface="Calibri"/>
                <a:ea typeface="Calibri"/>
                <a:cs typeface="Calibri"/>
              </a:rPr>
              <a:t>samodejne regulacije medijev </a:t>
            </a:r>
            <a:r>
              <a:rPr lang="sl" sz="2400" b="0" i="0" strike="noStrike" cap="none" spc="0" baseline="0" dirty="0">
                <a:solidFill>
                  <a:srgbClr val="000000"/>
                </a:solidFill>
                <a:effectLst/>
                <a:latin typeface="Calibri"/>
                <a:ea typeface="Calibri"/>
                <a:cs typeface="Calibri"/>
              </a:rPr>
              <a:t>(Istanbulska konvencija).</a:t>
            </a:r>
          </a:p>
          <a:p>
            <a:pPr>
              <a:buFont typeface="Wingdings" panose="05000000000000000000" pitchFamily="2" charset="2"/>
              <a:buChar char="ü"/>
              <a:defRPr/>
            </a:pPr>
            <a:r>
              <a:rPr lang="sl" sz="2400" b="0" i="0" strike="noStrike" cap="none" spc="0" baseline="0" dirty="0">
                <a:solidFill>
                  <a:srgbClr val="000000"/>
                </a:solidFill>
                <a:effectLst/>
                <a:latin typeface="Calibri"/>
                <a:ea typeface="Calibri"/>
                <a:cs typeface="Calibri"/>
              </a:rPr>
              <a:t>Mediji kot poklic: več žensk, vendar </a:t>
            </a:r>
            <a:r>
              <a:rPr lang="sl" sz="2400" b="1" i="0" strike="noStrike" cap="none" spc="0" baseline="0" dirty="0">
                <a:solidFill>
                  <a:srgbClr val="004489"/>
                </a:solidFill>
                <a:effectLst/>
                <a:latin typeface="Calibri"/>
                <a:ea typeface="Calibri"/>
                <a:cs typeface="Calibri"/>
              </a:rPr>
              <a:t>premalo </a:t>
            </a:r>
            <a:r>
              <a:rPr lang="sl" sz="2400" b="1" i="0" strike="noStrike" cap="none" spc="0" baseline="0" dirty="0" smtClean="0">
                <a:solidFill>
                  <a:srgbClr val="004489"/>
                </a:solidFill>
                <a:effectLst/>
                <a:latin typeface="Calibri"/>
                <a:ea typeface="Calibri"/>
                <a:cs typeface="Calibri"/>
              </a:rPr>
              <a:t>zastopane </a:t>
            </a:r>
            <a:r>
              <a:rPr lang="sl" sz="2400" b="1" i="0" strike="noStrike" cap="none" spc="0" baseline="0" dirty="0">
                <a:solidFill>
                  <a:srgbClr val="004489"/>
                </a:solidFill>
                <a:effectLst/>
                <a:latin typeface="Calibri"/>
                <a:ea typeface="Calibri"/>
                <a:cs typeface="Calibri"/>
              </a:rPr>
              <a:t>pri odločanju in lastništvu.</a:t>
            </a:r>
            <a:endParaRPr lang="en-GB" sz="2400" dirty="0"/>
          </a:p>
          <a:p>
            <a:pPr>
              <a:buFont typeface="Wingdings" panose="05000000000000000000" pitchFamily="2" charset="2"/>
              <a:buChar char="ü"/>
              <a:defRPr/>
            </a:pPr>
            <a:endParaRPr lang="en-US" sz="2600" b="1" dirty="0">
              <a:solidFill>
                <a:srgbClr val="004489"/>
              </a:solidFill>
              <a:ea typeface="ＭＳ Ｐゴシック" pitchFamily="34" charset="-128"/>
              <a:cs typeface="ＭＳ Ｐゴシック" pitchFamily="34" charset="-128"/>
            </a:endParaRPr>
          </a:p>
          <a:p>
            <a:pPr marL="0" indent="0">
              <a:buNone/>
              <a:defRPr/>
            </a:pPr>
            <a:endParaRPr lang="en-GB" dirty="0"/>
          </a:p>
        </p:txBody>
      </p:sp>
      <p:cxnSp>
        <p:nvCxnSpPr>
          <p:cNvPr id="4" name="Google Shape;233;p13">
            <a:extLst>
              <a:ext uri="{FF2B5EF4-FFF2-40B4-BE49-F238E27FC236}">
                <a16:creationId xmlns="" xmlns:a16="http://schemas.microsoft.com/office/drawing/2014/main" id="{4FC85E35-F7BB-C9EF-6DF4-B56A5DCF3C81}"/>
              </a:ext>
            </a:extLst>
          </p:cNvPr>
          <p:cNvCxnSpPr/>
          <p:nvPr/>
        </p:nvCxnSpPr>
        <p:spPr>
          <a:xfrm flipH="1">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a:extLst>
              <a:ext uri="{FF2B5EF4-FFF2-40B4-BE49-F238E27FC236}">
                <a16:creationId xmlns="" xmlns:a16="http://schemas.microsoft.com/office/drawing/2014/main" id="{4129E8B3-B24D-ADCD-6407-B2BD873A84C3}"/>
              </a:ext>
            </a:extLst>
          </p:cNvPr>
          <p:cNvPicPr preferRelativeResize="0"/>
          <p:nvPr/>
        </p:nvPicPr>
        <p:blipFill>
          <a:blip r:embed="rId3">
            <a:alphaModFix/>
          </a:blip>
          <a:stretch>
            <a:fillRect/>
          </a:stretch>
        </p:blipFill>
        <p:spPr>
          <a:xfrm>
            <a:off x="6096000" y="5229225"/>
            <a:ext cx="3048000" cy="1628775"/>
          </a:xfrm>
          <a:prstGeom prst="rect">
            <a:avLst/>
          </a:prstGeom>
          <a:noFill/>
          <a:ln>
            <a:noFill/>
          </a:ln>
        </p:spPr>
      </p:pic>
    </p:spTree>
    <p:extLst>
      <p:ext uri="{BB962C8B-B14F-4D97-AF65-F5344CB8AC3E}">
        <p14:creationId xmlns:p14="http://schemas.microsoft.com/office/powerpoint/2010/main" val="343021082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8" y="334963"/>
            <a:ext cx="7632700" cy="576262"/>
          </a:xfrm>
        </p:spPr>
        <p:txBody>
          <a:bodyPr/>
          <a:lstStyle/>
          <a:p>
            <a:pPr algn="ctr">
              <a:defRPr/>
            </a:pPr>
            <a:r>
              <a:rPr lang="sl" sz="2800" b="1" i="0" strike="noStrike" cap="none" spc="0" baseline="0">
                <a:solidFill>
                  <a:srgbClr val="004489"/>
                </a:solidFill>
                <a:effectLst/>
                <a:latin typeface="Arial Narrow"/>
                <a:ea typeface="Arial Narrow"/>
                <a:cs typeface="Arial Narrow"/>
              </a:rPr>
              <a:t>Zagotavljanje enakega dostopa žensk do pravnega varstva</a:t>
            </a:r>
            <a:endParaRPr lang="en-US" sz="2800" b="1" kern="1200">
              <a:solidFill>
                <a:srgbClr val="004489"/>
              </a:solidFill>
            </a:endParaRPr>
          </a:p>
        </p:txBody>
      </p:sp>
      <p:sp>
        <p:nvSpPr>
          <p:cNvPr id="3" name="Content Placeholder 2"/>
          <p:cNvSpPr>
            <a:spLocks noGrp="1"/>
          </p:cNvSpPr>
          <p:nvPr>
            <p:ph idx="1"/>
          </p:nvPr>
        </p:nvSpPr>
        <p:spPr>
          <a:xfrm>
            <a:off x="862807" y="911225"/>
            <a:ext cx="7561262" cy="5184775"/>
          </a:xfrm>
        </p:spPr>
        <p:txBody>
          <a:bodyPr/>
          <a:lstStyle/>
          <a:p>
            <a:pPr marL="0" indent="0">
              <a:buFontTx/>
              <a:buNone/>
              <a:defRPr/>
            </a:pPr>
            <a:r>
              <a:rPr lang="sl" sz="2800" b="1" i="0" strike="noStrike" cap="none" spc="0" baseline="0" dirty="0">
                <a:solidFill>
                  <a:srgbClr val="004489"/>
                </a:solidFill>
                <a:effectLst/>
                <a:latin typeface="Calibri"/>
                <a:ea typeface="Calibri"/>
                <a:cs typeface="Calibri"/>
              </a:rPr>
              <a:t>Ovire</a:t>
            </a:r>
            <a:r>
              <a:rPr lang="sl" sz="2800" b="0" i="0" strike="noStrike" cap="none" spc="0" baseline="0" dirty="0">
                <a:solidFill>
                  <a:srgbClr val="000000"/>
                </a:solidFill>
                <a:effectLst/>
                <a:latin typeface="Calibri"/>
                <a:ea typeface="Calibri"/>
                <a:cs typeface="Calibri"/>
              </a:rPr>
              <a:t> za dostop žensk do pravnega varstva: </a:t>
            </a:r>
            <a:endParaRPr lang="en-GB" dirty="0">
              <a:latin typeface="Tahoma" panose="020B0604030504040204" pitchFamily="34" charset="0"/>
              <a:ea typeface="Tahoma" panose="020B0604030504040204" pitchFamily="34" charset="0"/>
              <a:cs typeface="Tahoma" panose="020B0604030504040204" pitchFamily="34" charset="0"/>
            </a:endParaRPr>
          </a:p>
          <a:p>
            <a:pPr>
              <a:spcBef>
                <a:spcPct val="0"/>
              </a:spcBef>
              <a:buFont typeface="Wingdings" panose="05000000000000000000" pitchFamily="2" charset="2"/>
              <a:buChar char="ü"/>
              <a:defRPr/>
            </a:pPr>
            <a:r>
              <a:rPr lang="sl" sz="2700" b="0" i="0" strike="noStrike" cap="none" spc="0" baseline="0" dirty="0">
                <a:solidFill>
                  <a:srgbClr val="000000"/>
                </a:solidFill>
                <a:effectLst/>
                <a:latin typeface="Calibri"/>
                <a:ea typeface="Calibri"/>
                <a:cs typeface="Calibri"/>
              </a:rPr>
              <a:t>omejena uporaba </a:t>
            </a:r>
            <a:r>
              <a:rPr lang="sl" sz="2700" b="1" i="0" strike="noStrike" cap="none" spc="0" baseline="0" dirty="0">
                <a:solidFill>
                  <a:srgbClr val="004489"/>
                </a:solidFill>
                <a:effectLst/>
                <a:latin typeface="Calibri"/>
                <a:ea typeface="Calibri"/>
                <a:cs typeface="Calibri"/>
              </a:rPr>
              <a:t>mednarodnih standardov v sodnih odločbah </a:t>
            </a:r>
          </a:p>
          <a:p>
            <a:pPr>
              <a:spcBef>
                <a:spcPct val="0"/>
              </a:spcBef>
              <a:buFont typeface="Wingdings" panose="05000000000000000000" pitchFamily="2" charset="2"/>
              <a:buChar char="ü"/>
              <a:defRPr/>
            </a:pPr>
            <a:r>
              <a:rPr lang="sl" sz="2700" b="0" i="0" strike="noStrike" cap="none" spc="0" baseline="0" dirty="0">
                <a:solidFill>
                  <a:srgbClr val="000000"/>
                </a:solidFill>
                <a:effectLst/>
                <a:latin typeface="Calibri"/>
                <a:ea typeface="Calibri"/>
                <a:cs typeface="Calibri"/>
              </a:rPr>
              <a:t>nizka ozaveščenost in omejena pravna sredstva za </a:t>
            </a:r>
            <a:r>
              <a:rPr lang="sl" sz="2700" b="1" i="0" strike="noStrike" cap="none" spc="0" baseline="0" dirty="0">
                <a:solidFill>
                  <a:srgbClr val="004489"/>
                </a:solidFill>
                <a:effectLst/>
                <a:latin typeface="Calibri"/>
                <a:ea typeface="Calibri"/>
                <a:cs typeface="Calibri"/>
              </a:rPr>
              <a:t>posredno diskriminacijo </a:t>
            </a:r>
            <a:r>
              <a:rPr lang="sl" sz="2700" b="0" i="0" strike="noStrike" cap="none" spc="0" baseline="0" dirty="0">
                <a:solidFill>
                  <a:srgbClr val="000000"/>
                </a:solidFill>
                <a:effectLst/>
                <a:latin typeface="Calibri"/>
                <a:ea typeface="Calibri"/>
                <a:cs typeface="Calibri"/>
              </a:rPr>
              <a:t>žensk </a:t>
            </a:r>
          </a:p>
          <a:p>
            <a:pPr>
              <a:spcBef>
                <a:spcPct val="0"/>
              </a:spcBef>
              <a:buFont typeface="Wingdings" panose="05000000000000000000" pitchFamily="2" charset="2"/>
              <a:buChar char="ü"/>
              <a:defRPr/>
            </a:pPr>
            <a:r>
              <a:rPr lang="sl" sz="2700" b="1" i="0" strike="noStrike" cap="none" spc="0" baseline="0" dirty="0">
                <a:solidFill>
                  <a:srgbClr val="004489"/>
                </a:solidFill>
                <a:effectLst/>
                <a:latin typeface="Calibri"/>
                <a:ea typeface="Calibri"/>
                <a:cs typeface="Calibri"/>
              </a:rPr>
              <a:t>nasilje nad ženskami</a:t>
            </a:r>
            <a:r>
              <a:rPr lang="sl" sz="2700" b="0" i="0" strike="noStrike" cap="none" spc="0" baseline="0" dirty="0">
                <a:solidFill>
                  <a:srgbClr val="000000"/>
                </a:solidFill>
                <a:effectLst/>
                <a:latin typeface="Calibri"/>
                <a:ea typeface="Calibri"/>
                <a:cs typeface="Calibri"/>
              </a:rPr>
              <a:t>: vse oblike niso inkriminirane; precej premajhno poročanje o nasilnih kaznivih dejanjih nad ženskami </a:t>
            </a:r>
            <a:endParaRPr lang="en-US" sz="2700" dirty="0">
              <a:ea typeface="Tahoma" panose="020B0604030504040204" pitchFamily="34" charset="0"/>
              <a:cs typeface="Tahoma" panose="020B0604030504040204" pitchFamily="34" charset="0"/>
            </a:endParaRPr>
          </a:p>
          <a:p>
            <a:pPr>
              <a:spcBef>
                <a:spcPct val="0"/>
              </a:spcBef>
              <a:buFont typeface="Wingdings" panose="05000000000000000000" pitchFamily="2" charset="2"/>
              <a:buChar char="ü"/>
              <a:defRPr/>
            </a:pPr>
            <a:r>
              <a:rPr lang="sl" sz="2700" b="0" i="0" strike="noStrike" cap="none" spc="0" baseline="0" dirty="0">
                <a:solidFill>
                  <a:srgbClr val="000000"/>
                </a:solidFill>
                <a:effectLst/>
                <a:latin typeface="Calibri"/>
                <a:ea typeface="Calibri"/>
                <a:cs typeface="Calibri"/>
              </a:rPr>
              <a:t>skopo oz. </a:t>
            </a:r>
            <a:r>
              <a:rPr lang="sl" sz="2700" b="1" i="0" strike="noStrike" cap="none" spc="0" baseline="0" dirty="0">
                <a:solidFill>
                  <a:srgbClr val="004489"/>
                </a:solidFill>
                <a:effectLst/>
                <a:latin typeface="Calibri"/>
                <a:ea typeface="Calibri"/>
                <a:cs typeface="Calibri"/>
              </a:rPr>
              <a:t>neobstoječe državno financiranje podpornih storitev</a:t>
            </a:r>
            <a:r>
              <a:rPr lang="sl" sz="2700" b="0" i="0" strike="noStrike" cap="none" spc="0" baseline="0" dirty="0">
                <a:solidFill>
                  <a:srgbClr val="000000"/>
                </a:solidFill>
                <a:effectLst/>
                <a:latin typeface="Calibri"/>
                <a:ea typeface="Calibri"/>
                <a:cs typeface="Calibri"/>
              </a:rPr>
              <a:t> v nekaterih državah </a:t>
            </a:r>
          </a:p>
          <a:p>
            <a:pPr>
              <a:spcBef>
                <a:spcPct val="0"/>
              </a:spcBef>
              <a:buFont typeface="Wingdings" panose="05000000000000000000" pitchFamily="2" charset="2"/>
              <a:buChar char="ü"/>
              <a:defRPr/>
            </a:pPr>
            <a:r>
              <a:rPr lang="sl" sz="2700" b="0" i="0" strike="noStrike" cap="none" spc="0" baseline="0" dirty="0">
                <a:solidFill>
                  <a:srgbClr val="000000"/>
                </a:solidFill>
                <a:effectLst/>
                <a:latin typeface="Calibri"/>
                <a:ea typeface="Calibri"/>
                <a:cs typeface="Calibri"/>
              </a:rPr>
              <a:t>Evropa: enako število sodnikov in sodnic, vendar </a:t>
            </a:r>
            <a:r>
              <a:rPr lang="sl" sz="2700" b="1" i="0" strike="noStrike" cap="none" spc="0" baseline="0" dirty="0">
                <a:solidFill>
                  <a:srgbClr val="004489"/>
                </a:solidFill>
                <a:effectLst/>
                <a:latin typeface="Calibri"/>
                <a:ea typeface="Calibri"/>
                <a:cs typeface="Calibri"/>
              </a:rPr>
              <a:t>v sodstvu obstaja nevidna omejitev</a:t>
            </a:r>
          </a:p>
          <a:p>
            <a:pPr>
              <a:spcBef>
                <a:spcPct val="0"/>
              </a:spcBef>
              <a:buFont typeface="Wingdings" panose="05000000000000000000" pitchFamily="2" charset="2"/>
              <a:buChar char="ü"/>
              <a:defRPr/>
            </a:pPr>
            <a:endParaRPr lang="en-US" sz="2700" dirty="0">
              <a:ea typeface="Tahoma" panose="020B0604030504040204" pitchFamily="34" charset="0"/>
              <a:cs typeface="Tahoma" panose="020B0604030504040204" pitchFamily="34" charset="0"/>
            </a:endParaRPr>
          </a:p>
          <a:p>
            <a:pPr>
              <a:spcBef>
                <a:spcPct val="0"/>
              </a:spcBef>
              <a:buFont typeface="Wingdings" panose="05000000000000000000" pitchFamily="2" charset="2"/>
              <a:buChar char="ü"/>
              <a:defRPr/>
            </a:pPr>
            <a:endParaRPr lang="en-US" b="1" dirty="0">
              <a:solidFill>
                <a:srgbClr val="004489"/>
              </a:solidFill>
              <a:latin typeface="Tahoma" panose="020B0604030504040204" pitchFamily="34" charset="0"/>
              <a:ea typeface="Tahoma" panose="020B0604030504040204" pitchFamily="34" charset="0"/>
              <a:cs typeface="Tahoma" panose="020B0604030504040204" pitchFamily="34" charset="0"/>
            </a:endParaRPr>
          </a:p>
          <a:p>
            <a:pPr>
              <a:spcBef>
                <a:spcPct val="0"/>
              </a:spcBef>
              <a:buFont typeface="Wingdings" panose="05000000000000000000" pitchFamily="2" charset="2"/>
              <a:buChar char="§"/>
              <a:defRPr/>
            </a:pPr>
            <a:endParaRPr lang="en-GB" dirty="0">
              <a:latin typeface="Tahoma" panose="020B0604030504040204" pitchFamily="34" charset="0"/>
              <a:ea typeface="Tahoma" panose="020B0604030504040204" pitchFamily="34" charset="0"/>
              <a:cs typeface="Tahoma" panose="020B0604030504040204" pitchFamily="34" charset="0"/>
            </a:endParaRPr>
          </a:p>
          <a:p>
            <a:pPr marL="0" indent="0">
              <a:buFontTx/>
              <a:buNone/>
              <a:defRPr/>
            </a:pPr>
            <a:endParaRPr lang="en-GB" dirty="0"/>
          </a:p>
        </p:txBody>
      </p:sp>
      <p:cxnSp>
        <p:nvCxnSpPr>
          <p:cNvPr id="4" name="Google Shape;233;p13">
            <a:extLst>
              <a:ext uri="{FF2B5EF4-FFF2-40B4-BE49-F238E27FC236}">
                <a16:creationId xmlns="" xmlns:a16="http://schemas.microsoft.com/office/drawing/2014/main" id="{2D1F5124-E3C4-D935-9000-01B095CC4DC3}"/>
              </a:ext>
            </a:extLst>
          </p:cNvPr>
          <p:cNvCxnSpPr/>
          <p:nvPr/>
        </p:nvCxnSpPr>
        <p:spPr>
          <a:xfrm flipH="1">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a:extLst>
              <a:ext uri="{FF2B5EF4-FFF2-40B4-BE49-F238E27FC236}">
                <a16:creationId xmlns="" xmlns:a16="http://schemas.microsoft.com/office/drawing/2014/main" id="{A6508083-363A-AF25-B2A5-C076D0DA3BC1}"/>
              </a:ext>
            </a:extLst>
          </p:cNvPr>
          <p:cNvPicPr preferRelativeResize="0"/>
          <p:nvPr/>
        </p:nvPicPr>
        <p:blipFill>
          <a:blip r:embed="rId3">
            <a:alphaModFix/>
          </a:blip>
          <a:stretch>
            <a:fillRect/>
          </a:stretch>
        </p:blipFill>
        <p:spPr>
          <a:xfrm>
            <a:off x="6096000" y="5229225"/>
            <a:ext cx="3048000" cy="1628775"/>
          </a:xfrm>
          <a:prstGeom prst="rect">
            <a:avLst/>
          </a:prstGeom>
          <a:noFill/>
          <a:ln>
            <a:noFill/>
          </a:ln>
        </p:spPr>
      </p:pic>
    </p:spTree>
    <p:extLst>
      <p:ext uri="{BB962C8B-B14F-4D97-AF65-F5344CB8AC3E}">
        <p14:creationId xmlns:p14="http://schemas.microsoft.com/office/powerpoint/2010/main" val="328410209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975" y="313532"/>
            <a:ext cx="7632700" cy="576262"/>
          </a:xfrm>
        </p:spPr>
        <p:txBody>
          <a:bodyPr/>
          <a:lstStyle/>
          <a:p>
            <a:pPr algn="ctr">
              <a:defRPr/>
            </a:pPr>
            <a:r>
              <a:rPr lang="sl" sz="3000" b="1" i="0" strike="noStrike" cap="none" spc="0" baseline="0">
                <a:solidFill>
                  <a:srgbClr val="004489"/>
                </a:solidFill>
                <a:effectLst/>
                <a:latin typeface="Arial Narrow"/>
                <a:ea typeface="Arial Narrow"/>
                <a:cs typeface="Arial Narrow"/>
              </a:rPr>
              <a:t>Zagotavljanje enakega dostopa žensk do pravnega varstva</a:t>
            </a:r>
            <a:endParaRPr lang="en-US" sz="2800" b="1" kern="1200">
              <a:solidFill>
                <a:srgbClr val="004489"/>
              </a:solidFill>
            </a:endParaRPr>
          </a:p>
        </p:txBody>
      </p:sp>
      <p:sp>
        <p:nvSpPr>
          <p:cNvPr id="3" name="Content Placeholder 2"/>
          <p:cNvSpPr>
            <a:spLocks noGrp="1"/>
          </p:cNvSpPr>
          <p:nvPr>
            <p:ph idx="1"/>
          </p:nvPr>
        </p:nvSpPr>
        <p:spPr>
          <a:xfrm>
            <a:off x="780255" y="1393148"/>
            <a:ext cx="7704137" cy="5184775"/>
          </a:xfrm>
        </p:spPr>
        <p:txBody>
          <a:bodyPr/>
          <a:lstStyle/>
          <a:p>
            <a:pPr marL="0" indent="0">
              <a:buFontTx/>
              <a:buNone/>
              <a:defRPr/>
            </a:pPr>
            <a:r>
              <a:rPr lang="sl" sz="2800" b="0" i="0" strike="noStrike" cap="none" spc="0" baseline="0" dirty="0">
                <a:solidFill>
                  <a:srgbClr val="000000"/>
                </a:solidFill>
                <a:effectLst/>
                <a:latin typeface="Calibri"/>
                <a:ea typeface="Calibri"/>
                <a:cs typeface="Calibri"/>
              </a:rPr>
              <a:t>Pomembna ovira: </a:t>
            </a:r>
            <a:r>
              <a:rPr lang="sl" sz="2800" b="1" i="0" strike="noStrike" cap="none" spc="0" baseline="0" dirty="0">
                <a:solidFill>
                  <a:srgbClr val="004489"/>
                </a:solidFill>
                <a:effectLst/>
                <a:latin typeface="Calibri"/>
                <a:ea typeface="Calibri"/>
                <a:cs typeface="Calibri"/>
              </a:rPr>
              <a:t>sodniško stereotipiziranje</a:t>
            </a:r>
            <a:endParaRPr lang="en-GB" dirty="0"/>
          </a:p>
          <a:p>
            <a:pPr marL="0" indent="0">
              <a:buFontTx/>
              <a:buNone/>
              <a:defRPr/>
            </a:pPr>
            <a:r>
              <a:rPr lang="sl" sz="2800" b="0" i="1" strike="noStrike" cap="none" spc="0" baseline="0" dirty="0">
                <a:solidFill>
                  <a:srgbClr val="000000"/>
                </a:solidFill>
                <a:effectLst/>
                <a:latin typeface="Calibri"/>
                <a:ea typeface="Calibri"/>
                <a:cs typeface="Calibri"/>
              </a:rPr>
              <a:t>„Praksa uporabe stereotipnega prepričanja na posameznega člana predmetne skupine“</a:t>
            </a:r>
          </a:p>
          <a:p>
            <a:pPr marL="0" indent="0" algn="ctr">
              <a:buFontTx/>
              <a:buNone/>
              <a:defRPr/>
            </a:pPr>
            <a:endParaRPr lang="en-US" sz="800" dirty="0">
              <a:cs typeface="Calibri"/>
            </a:endParaRPr>
          </a:p>
          <a:p>
            <a:pPr marL="0" indent="0" algn="ctr">
              <a:buFontTx/>
              <a:buNone/>
              <a:defRPr/>
            </a:pPr>
            <a:r>
              <a:rPr lang="sl" sz="2600" b="0" i="0" strike="noStrike" cap="none" spc="0" baseline="0" dirty="0">
                <a:solidFill>
                  <a:srgbClr val="000000"/>
                </a:solidFill>
                <a:effectLst/>
                <a:latin typeface="Calibri"/>
                <a:ea typeface="Calibri"/>
                <a:cs typeface="Calibri"/>
              </a:rPr>
              <a:t>Stereotip: splošno prepričanje ali predsodek o </a:t>
            </a:r>
            <a:r>
              <a:rPr lang="sl" sz="2600" b="1" i="0" strike="noStrike" cap="none" spc="0" baseline="0" dirty="0">
                <a:solidFill>
                  <a:srgbClr val="004489"/>
                </a:solidFill>
                <a:effectLst/>
                <a:latin typeface="Calibri"/>
                <a:ea typeface="Calibri"/>
                <a:cs typeface="Calibri"/>
              </a:rPr>
              <a:t>spolu</a:t>
            </a:r>
          </a:p>
          <a:p>
            <a:pPr marL="0" indent="0" algn="ctr">
              <a:buFontTx/>
              <a:buNone/>
              <a:defRPr/>
            </a:pPr>
            <a:endParaRPr lang="en-US" sz="1400" dirty="0">
              <a:cs typeface="Calibri"/>
            </a:endParaRPr>
          </a:p>
          <a:p>
            <a:pPr marL="0" indent="0" algn="ctr">
              <a:buFontTx/>
              <a:buNone/>
              <a:defRPr/>
            </a:pPr>
            <a:r>
              <a:rPr lang="sl" sz="2600" b="0" i="0" strike="noStrike" cap="none" spc="0" baseline="0" dirty="0">
                <a:solidFill>
                  <a:srgbClr val="000000"/>
                </a:solidFill>
                <a:effectLst/>
                <a:latin typeface="Calibri"/>
                <a:ea typeface="Calibri"/>
                <a:cs typeface="Calibri"/>
              </a:rPr>
              <a:t>Predpostavke o lastnostih, značilnostih in vlogah žensk in moških kot </a:t>
            </a:r>
            <a:r>
              <a:rPr lang="sl" sz="2600" b="1" i="0" strike="noStrike" cap="none" spc="0" baseline="0" dirty="0">
                <a:solidFill>
                  <a:srgbClr val="004489"/>
                </a:solidFill>
                <a:effectLst/>
                <a:latin typeface="Calibri"/>
                <a:ea typeface="Calibri"/>
                <a:cs typeface="Calibri"/>
              </a:rPr>
              <a:t>skupina</a:t>
            </a:r>
          </a:p>
          <a:p>
            <a:pPr marL="0" indent="0" algn="ctr">
              <a:buFontTx/>
              <a:buNone/>
              <a:defRPr/>
            </a:pPr>
            <a:endParaRPr lang="en-US" sz="1400" dirty="0">
              <a:cs typeface="Calibri"/>
            </a:endParaRPr>
          </a:p>
          <a:p>
            <a:pPr marL="0" indent="0" algn="ctr">
              <a:buFontTx/>
              <a:buNone/>
              <a:defRPr/>
            </a:pPr>
            <a:r>
              <a:rPr lang="sl" sz="2600" b="0" i="0" strike="noStrike" cap="none" spc="0" baseline="0" dirty="0">
                <a:solidFill>
                  <a:srgbClr val="000000"/>
                </a:solidFill>
                <a:effectLst/>
                <a:latin typeface="Calibri"/>
                <a:ea typeface="Calibri"/>
                <a:cs typeface="Calibri"/>
              </a:rPr>
              <a:t>Sklepanja o </a:t>
            </a:r>
            <a:r>
              <a:rPr lang="sl" sz="2600" b="1" i="0" strike="noStrike" cap="none" spc="0" baseline="0" dirty="0">
                <a:solidFill>
                  <a:srgbClr val="004489"/>
                </a:solidFill>
                <a:effectLst/>
                <a:latin typeface="Calibri"/>
                <a:ea typeface="Calibri"/>
                <a:cs typeface="Calibri"/>
              </a:rPr>
              <a:t>posameznih ženskah in moških</a:t>
            </a:r>
          </a:p>
          <a:p>
            <a:pPr marL="0" indent="0">
              <a:buFontTx/>
              <a:buNone/>
              <a:defRPr/>
            </a:pPr>
            <a:endParaRPr lang="en-GB" dirty="0"/>
          </a:p>
        </p:txBody>
      </p:sp>
      <p:sp>
        <p:nvSpPr>
          <p:cNvPr id="4" name="Down Arrow 3"/>
          <p:cNvSpPr/>
          <p:nvPr/>
        </p:nvSpPr>
        <p:spPr>
          <a:xfrm>
            <a:off x="4446584" y="2761018"/>
            <a:ext cx="250825" cy="296862"/>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6" name="Down Arrow 5"/>
          <p:cNvSpPr/>
          <p:nvPr/>
        </p:nvSpPr>
        <p:spPr>
          <a:xfrm>
            <a:off x="4446583" y="3572613"/>
            <a:ext cx="250825" cy="295275"/>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cxnSp>
        <p:nvCxnSpPr>
          <p:cNvPr id="5" name="Google Shape;233;p13">
            <a:extLst>
              <a:ext uri="{FF2B5EF4-FFF2-40B4-BE49-F238E27FC236}">
                <a16:creationId xmlns="" xmlns:a16="http://schemas.microsoft.com/office/drawing/2014/main" id="{468245FD-B96D-9CFB-5761-F9E91A3057EA}"/>
              </a:ext>
            </a:extLst>
          </p:cNvPr>
          <p:cNvCxnSpPr/>
          <p:nvPr/>
        </p:nvCxnSpPr>
        <p:spPr>
          <a:xfrm flipH="1">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7" name="Google Shape;234;p13">
            <a:extLst>
              <a:ext uri="{FF2B5EF4-FFF2-40B4-BE49-F238E27FC236}">
                <a16:creationId xmlns="" xmlns:a16="http://schemas.microsoft.com/office/drawing/2014/main" id="{5C9F0AC2-E253-0F12-4D7A-B458F4A76D28}"/>
              </a:ext>
            </a:extLst>
          </p:cNvPr>
          <p:cNvPicPr preferRelativeResize="0"/>
          <p:nvPr/>
        </p:nvPicPr>
        <p:blipFill>
          <a:blip r:embed="rId3">
            <a:alphaModFix/>
          </a:blip>
          <a:stretch>
            <a:fillRect/>
          </a:stretch>
        </p:blipFill>
        <p:spPr>
          <a:xfrm>
            <a:off x="6096000" y="5229225"/>
            <a:ext cx="3048000" cy="1628775"/>
          </a:xfrm>
          <a:prstGeom prst="rect">
            <a:avLst/>
          </a:prstGeom>
          <a:noFill/>
          <a:ln>
            <a:noFill/>
          </a:ln>
        </p:spPr>
      </p:pic>
    </p:spTree>
    <p:extLst>
      <p:ext uri="{BB962C8B-B14F-4D97-AF65-F5344CB8AC3E}">
        <p14:creationId xmlns:p14="http://schemas.microsoft.com/office/powerpoint/2010/main" val="280832248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8" y="332557"/>
            <a:ext cx="7632700" cy="576262"/>
          </a:xfrm>
        </p:spPr>
        <p:txBody>
          <a:bodyPr/>
          <a:lstStyle/>
          <a:p>
            <a:pPr algn="ctr">
              <a:defRPr/>
            </a:pPr>
            <a:r>
              <a:rPr lang="sl" sz="2400" b="1" i="0" strike="noStrike" cap="none" spc="0" baseline="0" dirty="0">
                <a:solidFill>
                  <a:srgbClr val="004489"/>
                </a:solidFill>
                <a:effectLst/>
                <a:latin typeface="Arial Narrow"/>
                <a:ea typeface="Arial Narrow"/>
                <a:cs typeface="Arial Narrow"/>
              </a:rPr>
              <a:t>Zagotavljanje enakega dostopa žensk do pravnega varstva</a:t>
            </a:r>
            <a:endParaRPr lang="en-US" sz="2400" b="1" kern="1200" dirty="0">
              <a:solidFill>
                <a:srgbClr val="004489"/>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124912473"/>
              </p:ext>
            </p:extLst>
          </p:nvPr>
        </p:nvGraphicFramePr>
        <p:xfrm>
          <a:off x="862807" y="908819"/>
          <a:ext cx="7561262" cy="44291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3" name="Google Shape;233;p13">
            <a:extLst>
              <a:ext uri="{FF2B5EF4-FFF2-40B4-BE49-F238E27FC236}">
                <a16:creationId xmlns="" xmlns:a16="http://schemas.microsoft.com/office/drawing/2014/main" id="{5893E3BF-A456-5100-368E-8C65DE2AF473}"/>
              </a:ext>
            </a:extLst>
          </p:cNvPr>
          <p:cNvCxnSpPr/>
          <p:nvPr/>
        </p:nvCxnSpPr>
        <p:spPr>
          <a:xfrm flipH="1">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4" name="Google Shape;234;p13">
            <a:extLst>
              <a:ext uri="{FF2B5EF4-FFF2-40B4-BE49-F238E27FC236}">
                <a16:creationId xmlns="" xmlns:a16="http://schemas.microsoft.com/office/drawing/2014/main" id="{BE1C8950-FC5B-82EA-6B22-B4BFE93347A3}"/>
              </a:ext>
            </a:extLst>
          </p:cNvPr>
          <p:cNvPicPr preferRelativeResize="0"/>
          <p:nvPr/>
        </p:nvPicPr>
        <p:blipFill>
          <a:blip r:embed="rId8">
            <a:alphaModFix/>
          </a:blip>
          <a:stretch>
            <a:fillRect/>
          </a:stretch>
        </p:blipFill>
        <p:spPr>
          <a:xfrm>
            <a:off x="6096000" y="5229225"/>
            <a:ext cx="3048000" cy="1628775"/>
          </a:xfrm>
          <a:prstGeom prst="rect">
            <a:avLst/>
          </a:prstGeom>
          <a:noFill/>
          <a:ln>
            <a:noFill/>
          </a:ln>
        </p:spPr>
      </p:pic>
    </p:spTree>
    <p:extLst>
      <p:ext uri="{BB962C8B-B14F-4D97-AF65-F5344CB8AC3E}">
        <p14:creationId xmlns:p14="http://schemas.microsoft.com/office/powerpoint/2010/main" val="66012862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650" y="423863"/>
            <a:ext cx="7632700" cy="576262"/>
          </a:xfrm>
        </p:spPr>
        <p:txBody>
          <a:bodyPr/>
          <a:lstStyle/>
          <a:p>
            <a:pPr algn="ctr">
              <a:defRPr/>
            </a:pPr>
            <a:r>
              <a:rPr lang="sl" sz="2800" b="1" i="0" strike="noStrike" cap="none" spc="0" baseline="0" dirty="0">
                <a:solidFill>
                  <a:srgbClr val="004489"/>
                </a:solidFill>
                <a:effectLst/>
                <a:latin typeface="Arial Narrow"/>
                <a:ea typeface="Arial Narrow"/>
                <a:cs typeface="Arial Narrow"/>
              </a:rPr>
              <a:t>Zagotavljanje enakega dostopa žensk do pravnega varstva</a:t>
            </a:r>
            <a:endParaRPr lang="en-US" sz="2800" b="1" kern="1200" dirty="0">
              <a:solidFill>
                <a:srgbClr val="004489"/>
              </a:solidFill>
            </a:endParaRPr>
          </a:p>
        </p:txBody>
      </p:sp>
      <p:sp>
        <p:nvSpPr>
          <p:cNvPr id="3" name="Content Placeholder 2"/>
          <p:cNvSpPr>
            <a:spLocks noGrp="1"/>
          </p:cNvSpPr>
          <p:nvPr>
            <p:ph idx="1"/>
          </p:nvPr>
        </p:nvSpPr>
        <p:spPr>
          <a:xfrm>
            <a:off x="755650" y="1096963"/>
            <a:ext cx="7669212" cy="5184775"/>
          </a:xfrm>
        </p:spPr>
        <p:txBody>
          <a:bodyPr/>
          <a:lstStyle/>
          <a:p>
            <a:pPr marL="0" indent="0" eaLnBrk="1" fontAlgn="t" hangingPunct="1">
              <a:buFontTx/>
              <a:buNone/>
              <a:defRPr/>
            </a:pPr>
            <a:r>
              <a:rPr lang="sl" sz="2800" b="1" i="0" strike="noStrike" cap="none" spc="0" baseline="0" dirty="0">
                <a:solidFill>
                  <a:srgbClr val="004489"/>
                </a:solidFill>
                <a:effectLst/>
                <a:latin typeface="Calibri"/>
                <a:ea typeface="Calibri"/>
                <a:cs typeface="Calibri"/>
              </a:rPr>
              <a:t>Učinki </a:t>
            </a:r>
            <a:r>
              <a:rPr lang="sl" sz="2800" b="0" i="0" strike="noStrike" cap="none" spc="0" baseline="0" dirty="0">
                <a:solidFill>
                  <a:srgbClr val="000000"/>
                </a:solidFill>
                <a:effectLst/>
                <a:latin typeface="Calibri"/>
                <a:ea typeface="Calibri"/>
                <a:cs typeface="Calibri"/>
              </a:rPr>
              <a:t>sodniških stereotipov:</a:t>
            </a:r>
          </a:p>
          <a:p>
            <a:pPr eaLnBrk="1" fontAlgn="t" hangingPunct="1">
              <a:defRPr/>
            </a:pPr>
            <a:r>
              <a:rPr lang="sl" sz="2800" b="0" i="0" strike="noStrike" cap="none" spc="0" baseline="0" dirty="0">
                <a:solidFill>
                  <a:srgbClr val="000000"/>
                </a:solidFill>
                <a:effectLst/>
                <a:latin typeface="Calibri"/>
                <a:ea typeface="Calibri"/>
                <a:cs typeface="Calibri"/>
              </a:rPr>
              <a:t>stereotipi lahko </a:t>
            </a:r>
            <a:r>
              <a:rPr lang="sl" sz="2800" b="1" i="0" strike="noStrike" cap="none" spc="0" baseline="0" dirty="0">
                <a:solidFill>
                  <a:srgbClr val="004489"/>
                </a:solidFill>
                <a:effectLst/>
                <a:latin typeface="Calibri"/>
                <a:ea typeface="Calibri"/>
                <a:cs typeface="Calibri"/>
              </a:rPr>
              <a:t>ogrozijo nepristranskost </a:t>
            </a:r>
            <a:r>
              <a:rPr lang="sl" sz="2800" b="0" i="0" strike="noStrike" cap="none" spc="0" baseline="0" dirty="0">
                <a:solidFill>
                  <a:srgbClr val="000000"/>
                </a:solidFill>
                <a:effectLst/>
                <a:latin typeface="Calibri"/>
                <a:ea typeface="Calibri"/>
                <a:cs typeface="Calibri"/>
              </a:rPr>
              <a:t>sodniških odločitev</a:t>
            </a:r>
            <a:endParaRPr lang="en-US" dirty="0"/>
          </a:p>
          <a:p>
            <a:pPr eaLnBrk="1" fontAlgn="t" hangingPunct="1">
              <a:defRPr/>
            </a:pPr>
            <a:r>
              <a:rPr lang="sl" sz="2800" b="0" i="0" strike="noStrike" cap="none" spc="0" baseline="0" dirty="0">
                <a:solidFill>
                  <a:srgbClr val="000000"/>
                </a:solidFill>
                <a:effectLst/>
                <a:latin typeface="Calibri"/>
                <a:ea typeface="Calibri"/>
                <a:cs typeface="Calibri"/>
              </a:rPr>
              <a:t>stereotipi lahko vplivajo na poglede sodnikov o </a:t>
            </a:r>
            <a:r>
              <a:rPr lang="sl" sz="2800" b="1" i="0" strike="noStrike" cap="none" spc="0" baseline="0" dirty="0">
                <a:solidFill>
                  <a:srgbClr val="004489"/>
                </a:solidFill>
                <a:effectLst/>
                <a:latin typeface="Calibri"/>
                <a:ea typeface="Calibri"/>
                <a:cs typeface="Calibri"/>
              </a:rPr>
              <a:t>verodostojnosti priče ter </a:t>
            </a:r>
            <a:r>
              <a:rPr lang="sl" sz="2800" b="1" i="0" strike="noStrike" cap="none" spc="0" baseline="0" dirty="0" smtClean="0">
                <a:solidFill>
                  <a:srgbClr val="004489"/>
                </a:solidFill>
                <a:effectLst/>
                <a:latin typeface="Calibri"/>
                <a:ea typeface="Calibri"/>
                <a:cs typeface="Calibri"/>
              </a:rPr>
              <a:t>na njeno </a:t>
            </a:r>
            <a:r>
              <a:rPr lang="sl" sz="2800" b="1" i="0" strike="noStrike" cap="none" spc="0" baseline="0" dirty="0">
                <a:solidFill>
                  <a:srgbClr val="004489"/>
                </a:solidFill>
                <a:effectLst/>
                <a:latin typeface="Calibri"/>
                <a:ea typeface="Calibri"/>
                <a:cs typeface="Calibri"/>
              </a:rPr>
              <a:t>pravno in poslovno sposobnost</a:t>
            </a:r>
            <a:endParaRPr lang="en-US" b="1" dirty="0">
              <a:solidFill>
                <a:srgbClr val="004489"/>
              </a:solidFill>
            </a:endParaRPr>
          </a:p>
          <a:p>
            <a:pPr eaLnBrk="1" fontAlgn="t" hangingPunct="1">
              <a:defRPr/>
            </a:pPr>
            <a:r>
              <a:rPr lang="sl" sz="2800" b="0" i="0" strike="noStrike" cap="none" spc="0" baseline="0" dirty="0">
                <a:solidFill>
                  <a:srgbClr val="000000"/>
                </a:solidFill>
                <a:effectLst/>
                <a:latin typeface="Calibri"/>
                <a:ea typeface="Calibri"/>
                <a:cs typeface="Calibri"/>
              </a:rPr>
              <a:t>zaradi stereotipov lahko sodniki </a:t>
            </a:r>
            <a:r>
              <a:rPr lang="sl" sz="2800" b="1" i="0" strike="noStrike" cap="none" spc="0" baseline="0" dirty="0">
                <a:solidFill>
                  <a:srgbClr val="004489"/>
                </a:solidFill>
                <a:effectLst/>
                <a:latin typeface="Calibri"/>
                <a:ea typeface="Calibri"/>
                <a:cs typeface="Calibri"/>
              </a:rPr>
              <a:t>storilce oprostijo pravne odgovornosti</a:t>
            </a:r>
            <a:endParaRPr lang="en-US" b="1" dirty="0">
              <a:solidFill>
                <a:srgbClr val="004489"/>
              </a:solidFill>
            </a:endParaRPr>
          </a:p>
          <a:p>
            <a:pPr eaLnBrk="1" fontAlgn="t" hangingPunct="1">
              <a:defRPr/>
            </a:pPr>
            <a:r>
              <a:rPr lang="sl" sz="2800" b="0" i="0" strike="noStrike" cap="none" spc="0" baseline="0" dirty="0">
                <a:solidFill>
                  <a:srgbClr val="000000"/>
                </a:solidFill>
                <a:effectLst/>
                <a:latin typeface="Calibri"/>
                <a:ea typeface="Calibri"/>
                <a:cs typeface="Calibri"/>
              </a:rPr>
              <a:t>stereotipi lahko v </a:t>
            </a:r>
            <a:r>
              <a:rPr lang="sl" sz="2800" b="1" i="0" strike="noStrike" cap="none" spc="0" baseline="0" dirty="0">
                <a:solidFill>
                  <a:srgbClr val="004489"/>
                </a:solidFill>
                <a:effectLst/>
                <a:latin typeface="Calibri"/>
                <a:ea typeface="Calibri"/>
                <a:cs typeface="Calibri"/>
              </a:rPr>
              <a:t>praksi zavrejo dostop do zakonitih pravic</a:t>
            </a:r>
            <a:r>
              <a:rPr lang="sl" sz="2800" b="0" i="0" strike="noStrike" cap="none" spc="0" baseline="0" dirty="0">
                <a:solidFill>
                  <a:srgbClr val="000000"/>
                </a:solidFill>
                <a:effectLst/>
                <a:latin typeface="Calibri"/>
                <a:ea typeface="Calibri"/>
                <a:cs typeface="Calibri"/>
              </a:rPr>
              <a:t> in njihovega varstva</a:t>
            </a:r>
            <a:endParaRPr lang="en-US" dirty="0"/>
          </a:p>
        </p:txBody>
      </p:sp>
      <p:cxnSp>
        <p:nvCxnSpPr>
          <p:cNvPr id="4" name="Google Shape;233;p13">
            <a:extLst>
              <a:ext uri="{FF2B5EF4-FFF2-40B4-BE49-F238E27FC236}">
                <a16:creationId xmlns="" xmlns:a16="http://schemas.microsoft.com/office/drawing/2014/main" id="{DE334640-72F2-35AE-6828-5037C5AB493C}"/>
              </a:ext>
            </a:extLst>
          </p:cNvPr>
          <p:cNvCxnSpPr/>
          <p:nvPr/>
        </p:nvCxnSpPr>
        <p:spPr>
          <a:xfrm flipH="1">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a:extLst>
              <a:ext uri="{FF2B5EF4-FFF2-40B4-BE49-F238E27FC236}">
                <a16:creationId xmlns="" xmlns:a16="http://schemas.microsoft.com/office/drawing/2014/main" id="{DC99B4AE-CD8F-CD2B-49C6-1B7E7A3F6E95}"/>
              </a:ext>
            </a:extLst>
          </p:cNvPr>
          <p:cNvPicPr preferRelativeResize="0"/>
          <p:nvPr/>
        </p:nvPicPr>
        <p:blipFill>
          <a:blip r:embed="rId3">
            <a:alphaModFix/>
          </a:blip>
          <a:stretch>
            <a:fillRect/>
          </a:stretch>
        </p:blipFill>
        <p:spPr>
          <a:xfrm>
            <a:off x="6096000" y="5229225"/>
            <a:ext cx="3048000" cy="1628775"/>
          </a:xfrm>
          <a:prstGeom prst="rect">
            <a:avLst/>
          </a:prstGeom>
          <a:noFill/>
          <a:ln>
            <a:noFill/>
          </a:ln>
        </p:spPr>
      </p:pic>
    </p:spTree>
    <p:extLst>
      <p:ext uri="{BB962C8B-B14F-4D97-AF65-F5344CB8AC3E}">
        <p14:creationId xmlns:p14="http://schemas.microsoft.com/office/powerpoint/2010/main" val="307986716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650" y="303989"/>
            <a:ext cx="7632700" cy="576262"/>
          </a:xfrm>
        </p:spPr>
        <p:txBody>
          <a:bodyPr/>
          <a:lstStyle/>
          <a:p>
            <a:pPr algn="ctr">
              <a:defRPr/>
            </a:pPr>
            <a:r>
              <a:rPr lang="sl" sz="3000" b="1" i="0" strike="noStrike" cap="none" spc="0" baseline="0">
                <a:solidFill>
                  <a:srgbClr val="004489"/>
                </a:solidFill>
                <a:effectLst/>
                <a:latin typeface="Arial Narrow"/>
                <a:ea typeface="Arial Narrow"/>
                <a:cs typeface="Arial Narrow"/>
              </a:rPr>
              <a:t>Zagotavljanje enakega dostopa žensk do pravnega varstva</a:t>
            </a:r>
            <a:endParaRPr lang="en-US" sz="2800" kern="1200">
              <a:solidFill>
                <a:srgbClr val="004489"/>
              </a:solidFill>
            </a:endParaRPr>
          </a:p>
        </p:txBody>
      </p:sp>
      <p:sp>
        <p:nvSpPr>
          <p:cNvPr id="3" name="Content Placeholder 2"/>
          <p:cNvSpPr>
            <a:spLocks noGrp="1"/>
          </p:cNvSpPr>
          <p:nvPr>
            <p:ph idx="1"/>
          </p:nvPr>
        </p:nvSpPr>
        <p:spPr>
          <a:xfrm>
            <a:off x="819150" y="995363"/>
            <a:ext cx="7632700" cy="5184775"/>
          </a:xfrm>
        </p:spPr>
        <p:txBody>
          <a:bodyPr/>
          <a:lstStyle/>
          <a:p>
            <a:pPr marL="0" indent="0">
              <a:buFontTx/>
              <a:buNone/>
              <a:defRPr/>
            </a:pPr>
            <a:r>
              <a:rPr lang="sl" sz="2600" b="0" i="0" strike="noStrike" cap="none" spc="0" baseline="0">
                <a:solidFill>
                  <a:srgbClr val="000000"/>
                </a:solidFill>
                <a:effectLst/>
                <a:latin typeface="Calibri"/>
                <a:ea typeface="Calibri"/>
                <a:cs typeface="Calibri"/>
              </a:rPr>
              <a:t>Predlagani </a:t>
            </a:r>
            <a:r>
              <a:rPr lang="sl" sz="2600" b="1" i="0" strike="noStrike" cap="none" spc="0" baseline="0">
                <a:solidFill>
                  <a:srgbClr val="004489"/>
                </a:solidFill>
                <a:effectLst/>
                <a:latin typeface="Calibri"/>
                <a:ea typeface="Calibri"/>
                <a:cs typeface="Calibri"/>
              </a:rPr>
              <a:t>ukrepi</a:t>
            </a:r>
            <a:r>
              <a:rPr lang="sl" sz="2600" b="0" i="0" strike="noStrike" cap="none" spc="0" baseline="0">
                <a:solidFill>
                  <a:srgbClr val="000000"/>
                </a:solidFill>
                <a:effectLst/>
                <a:latin typeface="Calibri"/>
                <a:ea typeface="Calibri"/>
                <a:cs typeface="Calibri"/>
              </a:rPr>
              <a:t>:</a:t>
            </a:r>
          </a:p>
          <a:p>
            <a:pPr>
              <a:buFont typeface="Wingdings" panose="05000000000000000000" pitchFamily="2" charset="2"/>
              <a:buChar char="ü"/>
              <a:defRPr/>
            </a:pPr>
            <a:r>
              <a:rPr lang="sl" sz="2600" b="0" i="0" strike="noStrike" cap="none" spc="0" baseline="0">
                <a:solidFill>
                  <a:srgbClr val="000000"/>
                </a:solidFill>
                <a:effectLst/>
                <a:latin typeface="Calibri"/>
                <a:ea typeface="Calibri"/>
                <a:cs typeface="Calibri"/>
              </a:rPr>
              <a:t>Zagotoviti polno </a:t>
            </a:r>
            <a:r>
              <a:rPr lang="sl" sz="2600" b="1" i="0" strike="noStrike" cap="none" spc="0" baseline="0">
                <a:solidFill>
                  <a:srgbClr val="004489"/>
                </a:solidFill>
                <a:effectLst/>
                <a:latin typeface="Calibri"/>
                <a:ea typeface="Calibri"/>
                <a:cs typeface="Calibri"/>
              </a:rPr>
              <a:t>izvajanje zakonodaje</a:t>
            </a:r>
          </a:p>
          <a:p>
            <a:pPr>
              <a:buFont typeface="Wingdings" panose="05000000000000000000" pitchFamily="2" charset="2"/>
              <a:buChar char="ü"/>
              <a:defRPr/>
            </a:pPr>
            <a:r>
              <a:rPr lang="sl" sz="2600" b="0" i="0" strike="noStrike" cap="none" spc="0" baseline="0">
                <a:solidFill>
                  <a:srgbClr val="000000"/>
                </a:solidFill>
                <a:effectLst/>
                <a:latin typeface="Calibri"/>
                <a:ea typeface="Calibri"/>
                <a:cs typeface="Calibri"/>
              </a:rPr>
              <a:t>Ukrepi za obravnavo </a:t>
            </a:r>
            <a:r>
              <a:rPr lang="sl" sz="2600" b="1" i="0" strike="noStrike" cap="none" spc="0" baseline="0">
                <a:solidFill>
                  <a:srgbClr val="004489"/>
                </a:solidFill>
                <a:effectLst/>
                <a:latin typeface="Calibri"/>
                <a:ea typeface="Calibri"/>
                <a:cs typeface="Calibri"/>
              </a:rPr>
              <a:t>sodniškega stereotipiziranja </a:t>
            </a:r>
            <a:r>
              <a:rPr lang="sl" sz="2600" b="0" i="0" strike="noStrike" cap="none" spc="0" baseline="0">
                <a:solidFill>
                  <a:srgbClr val="000000"/>
                </a:solidFill>
                <a:effectLst/>
                <a:latin typeface="Calibri"/>
                <a:ea typeface="Calibri"/>
                <a:cs typeface="Calibri"/>
              </a:rPr>
              <a:t>(raziskave, spremljanje, izobraževanje)</a:t>
            </a:r>
          </a:p>
          <a:p>
            <a:pPr>
              <a:buFont typeface="Wingdings" panose="05000000000000000000" pitchFamily="2" charset="2"/>
              <a:buChar char="ü"/>
              <a:defRPr/>
            </a:pPr>
            <a:r>
              <a:rPr lang="sl" sz="2600" b="0" i="0" strike="noStrike" cap="none" spc="0" baseline="0">
                <a:solidFill>
                  <a:srgbClr val="000000"/>
                </a:solidFill>
                <a:effectLst/>
                <a:latin typeface="Calibri"/>
                <a:ea typeface="Calibri"/>
                <a:cs typeface="Calibri"/>
              </a:rPr>
              <a:t>Zagotoviti dostop do ustrezne </a:t>
            </a:r>
            <a:r>
              <a:rPr lang="sl" sz="2600" b="1" i="0" strike="noStrike" cap="none" spc="0" baseline="0">
                <a:solidFill>
                  <a:srgbClr val="004489"/>
                </a:solidFill>
                <a:effectLst/>
                <a:latin typeface="Calibri"/>
                <a:ea typeface="Calibri"/>
                <a:cs typeface="Calibri"/>
              </a:rPr>
              <a:t>pravne pomoči in zastopanja</a:t>
            </a:r>
            <a:r>
              <a:rPr lang="sl" sz="2600" b="0" i="0" strike="noStrike" cap="none" spc="0" baseline="0">
                <a:solidFill>
                  <a:srgbClr val="000000"/>
                </a:solidFill>
                <a:effectLst/>
                <a:latin typeface="Calibri"/>
                <a:ea typeface="Calibri"/>
                <a:cs typeface="Calibri"/>
              </a:rPr>
              <a:t> za ženske, zlasti žrtve nasilja na podlagi spola</a:t>
            </a:r>
            <a:endParaRPr lang="en-GB" sz="2600"/>
          </a:p>
          <a:p>
            <a:pPr>
              <a:buFont typeface="Wingdings" panose="05000000000000000000" pitchFamily="2" charset="2"/>
              <a:buChar char="ü"/>
              <a:defRPr/>
            </a:pPr>
            <a:r>
              <a:rPr lang="sl" sz="2600" b="0" i="0" strike="noStrike" cap="none" spc="0" baseline="0">
                <a:solidFill>
                  <a:srgbClr val="000000"/>
                </a:solidFill>
                <a:effectLst/>
                <a:latin typeface="Calibri"/>
                <a:ea typeface="Calibri"/>
                <a:cs typeface="Calibri"/>
              </a:rPr>
              <a:t>Razviti in zagotoviti </a:t>
            </a:r>
            <a:r>
              <a:rPr lang="sl" sz="2600" b="1" i="0" strike="noStrike" cap="none" spc="0" baseline="0">
                <a:solidFill>
                  <a:srgbClr val="004489"/>
                </a:solidFill>
                <a:effectLst/>
                <a:latin typeface="Calibri"/>
                <a:ea typeface="Calibri"/>
                <a:cs typeface="Calibri"/>
              </a:rPr>
              <a:t>usposabljanje</a:t>
            </a:r>
            <a:r>
              <a:rPr lang="sl" sz="2600" b="0" i="0" strike="noStrike" cap="none" spc="0" baseline="0">
                <a:solidFill>
                  <a:srgbClr val="000000"/>
                </a:solidFill>
                <a:effectLst/>
                <a:latin typeface="Calibri"/>
                <a:ea typeface="Calibri"/>
                <a:cs typeface="Calibri"/>
              </a:rPr>
              <a:t> o nasilju na podlagi spola, enakosti spolov in človekovih pravicah žensk, prilagojenem za </a:t>
            </a:r>
            <a:r>
              <a:rPr lang="sl" sz="2600" b="1" i="0" strike="noStrike" cap="none" spc="0" baseline="0">
                <a:solidFill>
                  <a:srgbClr val="004489"/>
                </a:solidFill>
                <a:effectLst/>
                <a:latin typeface="Calibri"/>
                <a:ea typeface="Calibri"/>
                <a:cs typeface="Calibri"/>
              </a:rPr>
              <a:t>potrebe delavcev v pravosodju</a:t>
            </a:r>
            <a:r>
              <a:rPr lang="sl" sz="2600" b="0" i="0" strike="noStrike" cap="none" spc="0" baseline="0">
                <a:solidFill>
                  <a:srgbClr val="000000"/>
                </a:solidFill>
                <a:effectLst/>
                <a:latin typeface="Calibri"/>
                <a:ea typeface="Calibri"/>
                <a:cs typeface="Calibri"/>
              </a:rPr>
              <a:t> </a:t>
            </a:r>
          </a:p>
        </p:txBody>
      </p:sp>
      <p:cxnSp>
        <p:nvCxnSpPr>
          <p:cNvPr id="4" name="Google Shape;233;p13">
            <a:extLst>
              <a:ext uri="{FF2B5EF4-FFF2-40B4-BE49-F238E27FC236}">
                <a16:creationId xmlns="" xmlns:a16="http://schemas.microsoft.com/office/drawing/2014/main" id="{54DF9F30-9AA9-5AD8-9B04-C04218B8657E}"/>
              </a:ext>
            </a:extLst>
          </p:cNvPr>
          <p:cNvCxnSpPr/>
          <p:nvPr/>
        </p:nvCxnSpPr>
        <p:spPr>
          <a:xfrm flipH="1">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a:extLst>
              <a:ext uri="{FF2B5EF4-FFF2-40B4-BE49-F238E27FC236}">
                <a16:creationId xmlns="" xmlns:a16="http://schemas.microsoft.com/office/drawing/2014/main" id="{F8B2E2A5-BAC8-4C5B-3378-BBB615734FB0}"/>
              </a:ext>
            </a:extLst>
          </p:cNvPr>
          <p:cNvPicPr preferRelativeResize="0"/>
          <p:nvPr/>
        </p:nvPicPr>
        <p:blipFill>
          <a:blip r:embed="rId3">
            <a:alphaModFix/>
          </a:blip>
          <a:stretch>
            <a:fillRect/>
          </a:stretch>
        </p:blipFill>
        <p:spPr>
          <a:xfrm>
            <a:off x="6096000" y="5229225"/>
            <a:ext cx="3048000" cy="1628775"/>
          </a:xfrm>
          <a:prstGeom prst="rect">
            <a:avLst/>
          </a:prstGeom>
          <a:noFill/>
          <a:ln>
            <a:noFill/>
          </a:ln>
        </p:spPr>
      </p:pic>
    </p:spTree>
    <p:extLst>
      <p:ext uri="{BB962C8B-B14F-4D97-AF65-F5344CB8AC3E}">
        <p14:creationId xmlns:p14="http://schemas.microsoft.com/office/powerpoint/2010/main" val="47779612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8" y="1160463"/>
            <a:ext cx="7632700" cy="576262"/>
          </a:xfrm>
        </p:spPr>
        <p:txBody>
          <a:bodyPr/>
          <a:lstStyle/>
          <a:p>
            <a:pPr algn="ctr">
              <a:defRPr/>
            </a:pPr>
            <a:r>
              <a:rPr lang="sl" sz="3200" b="1" i="0" strike="noStrike" cap="none" spc="0" baseline="0">
                <a:solidFill>
                  <a:srgbClr val="0D347D"/>
                </a:solidFill>
                <a:effectLst/>
                <a:latin typeface="Calibri"/>
                <a:ea typeface="Calibri"/>
                <a:cs typeface="Calibri"/>
              </a:rPr>
              <a:t>Uravnotežena udeležba žensk in moških pri odločanju</a:t>
            </a:r>
            <a:endParaRPr lang="en-GB" sz="3000" b="1">
              <a:solidFill>
                <a:srgbClr val="0D347D"/>
              </a:solidFill>
              <a:latin typeface="Calibri" pitchFamily="34" charset="0"/>
              <a:cs typeface="Calibri" panose="020F0502020204030204" pitchFamily="34" charset="0"/>
            </a:endParaRPr>
          </a:p>
        </p:txBody>
      </p:sp>
      <p:sp>
        <p:nvSpPr>
          <p:cNvPr id="3" name="Content Placeholder 2"/>
          <p:cNvSpPr>
            <a:spLocks noGrp="1"/>
          </p:cNvSpPr>
          <p:nvPr>
            <p:ph idx="1"/>
          </p:nvPr>
        </p:nvSpPr>
        <p:spPr>
          <a:xfrm>
            <a:off x="827088" y="1808163"/>
            <a:ext cx="7561262" cy="5184775"/>
          </a:xfrm>
        </p:spPr>
        <p:txBody>
          <a:bodyPr/>
          <a:lstStyle/>
          <a:p>
            <a:pPr marL="57150" indent="0">
              <a:buFontTx/>
              <a:buNone/>
              <a:defRPr/>
            </a:pPr>
            <a:endParaRPr lang="fr-FR" b="1" dirty="0">
              <a:solidFill>
                <a:srgbClr val="004489"/>
              </a:solidFill>
            </a:endParaRPr>
          </a:p>
          <a:p>
            <a:pPr marL="57150" indent="0">
              <a:buFontTx/>
              <a:buNone/>
              <a:defRPr/>
            </a:pPr>
            <a:r>
              <a:rPr lang="sl" sz="2800" b="1" i="0" strike="noStrike" cap="none" spc="0" baseline="0" dirty="0">
                <a:solidFill>
                  <a:srgbClr val="004489"/>
                </a:solidFill>
                <a:effectLst/>
                <a:latin typeface="Calibri"/>
                <a:ea typeface="Calibri"/>
                <a:cs typeface="Calibri"/>
              </a:rPr>
              <a:t>Politično odločanje</a:t>
            </a:r>
            <a:r>
              <a:rPr lang="sl" sz="2800" b="0" i="0" strike="noStrike" cap="none" spc="0" baseline="0" dirty="0">
                <a:solidFill>
                  <a:srgbClr val="000000"/>
                </a:solidFill>
                <a:effectLst/>
                <a:latin typeface="Calibri"/>
                <a:ea typeface="Calibri"/>
                <a:cs typeface="Calibri"/>
              </a:rPr>
              <a:t>:</a:t>
            </a:r>
          </a:p>
          <a:p>
            <a:pPr lvl="1">
              <a:buFont typeface="Wingdings" panose="05000000000000000000" pitchFamily="2" charset="2"/>
              <a:buChar char="ü"/>
              <a:defRPr/>
            </a:pPr>
            <a:r>
              <a:rPr lang="sl" sz="2400" b="1" i="0" strike="noStrike" cap="none" spc="0" baseline="0" dirty="0">
                <a:solidFill>
                  <a:srgbClr val="004489"/>
                </a:solidFill>
                <a:effectLst/>
                <a:latin typeface="Calibri"/>
                <a:ea typeface="Calibri"/>
                <a:cs typeface="Calibri"/>
              </a:rPr>
              <a:t>parlamenti: 25 % </a:t>
            </a:r>
            <a:r>
              <a:rPr lang="sl" sz="2400" b="0" i="0" strike="noStrike" cap="none" spc="0" baseline="0" dirty="0">
                <a:solidFill>
                  <a:srgbClr val="000000"/>
                </a:solidFill>
                <a:effectLst/>
                <a:latin typeface="Calibri"/>
                <a:ea typeface="Calibri"/>
                <a:cs typeface="Calibri"/>
              </a:rPr>
              <a:t>žensk</a:t>
            </a:r>
            <a:endParaRPr lang="fr-FR" dirty="0"/>
          </a:p>
          <a:p>
            <a:pPr lvl="1">
              <a:buFont typeface="Wingdings" panose="05000000000000000000" pitchFamily="2" charset="2"/>
              <a:buChar char="ü"/>
              <a:defRPr/>
            </a:pPr>
            <a:r>
              <a:rPr lang="sl" sz="2400" b="1" i="0" strike="noStrike" cap="none" spc="0" baseline="0" dirty="0">
                <a:solidFill>
                  <a:srgbClr val="004489"/>
                </a:solidFill>
                <a:effectLst/>
                <a:latin typeface="Calibri"/>
                <a:ea typeface="Calibri"/>
                <a:cs typeface="Calibri"/>
              </a:rPr>
              <a:t>ministri: 25 % </a:t>
            </a:r>
            <a:r>
              <a:rPr lang="sl" sz="2400" b="0" i="0" strike="noStrike" cap="none" spc="0" baseline="0" dirty="0">
                <a:solidFill>
                  <a:srgbClr val="000000"/>
                </a:solidFill>
                <a:effectLst/>
                <a:latin typeface="Calibri"/>
                <a:ea typeface="Calibri"/>
                <a:cs typeface="Calibri"/>
              </a:rPr>
              <a:t>žensk</a:t>
            </a:r>
            <a:endParaRPr lang="fr-FR" dirty="0"/>
          </a:p>
          <a:p>
            <a:pPr lvl="1">
              <a:buFont typeface="Wingdings" panose="05000000000000000000" pitchFamily="2" charset="2"/>
              <a:buChar char="ü"/>
              <a:defRPr/>
            </a:pPr>
            <a:r>
              <a:rPr lang="sl" sz="2400" b="1" i="0" strike="noStrike" cap="none" spc="0" baseline="0" dirty="0">
                <a:solidFill>
                  <a:srgbClr val="004489"/>
                </a:solidFill>
                <a:effectLst/>
                <a:latin typeface="Calibri"/>
                <a:ea typeface="Calibri"/>
                <a:cs typeface="Calibri"/>
              </a:rPr>
              <a:t>župani: 15 % </a:t>
            </a:r>
            <a:r>
              <a:rPr lang="sl" sz="2400" b="0" i="0" strike="noStrike" cap="none" spc="0" baseline="0" dirty="0">
                <a:solidFill>
                  <a:srgbClr val="000000"/>
                </a:solidFill>
                <a:effectLst/>
                <a:latin typeface="Calibri"/>
                <a:ea typeface="Calibri"/>
                <a:cs typeface="Calibri"/>
              </a:rPr>
              <a:t>žensk (države EU)</a:t>
            </a:r>
          </a:p>
          <a:p>
            <a:pPr lvl="1">
              <a:buFont typeface="Wingdings" panose="05000000000000000000" pitchFamily="2" charset="2"/>
              <a:buChar char="ü"/>
              <a:defRPr/>
            </a:pPr>
            <a:r>
              <a:rPr lang="sl" sz="2400" b="0" i="0" strike="noStrike" cap="none" spc="0" baseline="0" dirty="0">
                <a:solidFill>
                  <a:srgbClr val="000000"/>
                </a:solidFill>
                <a:effectLst/>
                <a:latin typeface="Calibri"/>
                <a:ea typeface="Calibri"/>
                <a:cs typeface="Calibri"/>
              </a:rPr>
              <a:t>17 držav je uvedlo </a:t>
            </a:r>
            <a:r>
              <a:rPr lang="sl" sz="2400" b="1" i="0" strike="noStrike" cap="none" spc="0" baseline="0" dirty="0">
                <a:solidFill>
                  <a:srgbClr val="004489"/>
                </a:solidFill>
                <a:effectLst/>
                <a:latin typeface="Calibri"/>
                <a:ea typeface="Calibri"/>
                <a:cs typeface="Calibri"/>
              </a:rPr>
              <a:t>zakonske volilne kvote</a:t>
            </a:r>
          </a:p>
          <a:p>
            <a:pPr lvl="1">
              <a:buFont typeface="Wingdings" panose="05000000000000000000" pitchFamily="2" charset="2"/>
              <a:buChar char="ü"/>
              <a:defRPr/>
            </a:pPr>
            <a:r>
              <a:rPr lang="sl" sz="2400" b="0" i="0" strike="noStrike" cap="none" spc="0" baseline="0" dirty="0">
                <a:solidFill>
                  <a:srgbClr val="000000"/>
                </a:solidFill>
                <a:effectLst/>
                <a:latin typeface="Calibri"/>
                <a:ea typeface="Calibri"/>
                <a:cs typeface="Calibri"/>
              </a:rPr>
              <a:t>v 17 državah so nekatere ali vse </a:t>
            </a:r>
            <a:r>
              <a:rPr lang="sl" sz="2400" b="1" i="0" strike="noStrike" cap="none" spc="0" baseline="0" dirty="0">
                <a:solidFill>
                  <a:srgbClr val="004489"/>
                </a:solidFill>
                <a:effectLst/>
                <a:latin typeface="Calibri"/>
                <a:ea typeface="Calibri"/>
                <a:cs typeface="Calibri"/>
              </a:rPr>
              <a:t>politične stranke</a:t>
            </a:r>
            <a:r>
              <a:rPr lang="sl" sz="2400" b="0" i="0" strike="noStrike" cap="none" spc="0" baseline="0" dirty="0">
                <a:solidFill>
                  <a:srgbClr val="000000"/>
                </a:solidFill>
                <a:effectLst/>
                <a:latin typeface="Calibri"/>
                <a:ea typeface="Calibri"/>
                <a:cs typeface="Calibri"/>
              </a:rPr>
              <a:t> uvedle prostovoljne kvote</a:t>
            </a:r>
          </a:p>
          <a:p>
            <a:pPr>
              <a:defRPr/>
            </a:pPr>
            <a:endParaRPr lang="en-GB" dirty="0"/>
          </a:p>
          <a:p>
            <a:pPr>
              <a:defRPr/>
            </a:pPr>
            <a:endParaRPr lang="en-GB" dirty="0"/>
          </a:p>
        </p:txBody>
      </p:sp>
      <p:cxnSp>
        <p:nvCxnSpPr>
          <p:cNvPr id="4" name="Google Shape;233;p13">
            <a:extLst>
              <a:ext uri="{FF2B5EF4-FFF2-40B4-BE49-F238E27FC236}">
                <a16:creationId xmlns="" xmlns:a16="http://schemas.microsoft.com/office/drawing/2014/main" id="{F3A9E789-DD09-8656-01AF-6C885F1254DA}"/>
              </a:ext>
            </a:extLst>
          </p:cNvPr>
          <p:cNvCxnSpPr/>
          <p:nvPr/>
        </p:nvCxnSpPr>
        <p:spPr>
          <a:xfrm flipH="1">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a:extLst>
              <a:ext uri="{FF2B5EF4-FFF2-40B4-BE49-F238E27FC236}">
                <a16:creationId xmlns="" xmlns:a16="http://schemas.microsoft.com/office/drawing/2014/main" id="{1B9208BB-FD9D-48EA-947D-3CB07949E274}"/>
              </a:ext>
            </a:extLst>
          </p:cNvPr>
          <p:cNvPicPr preferRelativeResize="0"/>
          <p:nvPr/>
        </p:nvPicPr>
        <p:blipFill>
          <a:blip r:embed="rId3">
            <a:alphaModFix/>
          </a:blip>
          <a:stretch>
            <a:fillRect/>
          </a:stretch>
        </p:blipFill>
        <p:spPr>
          <a:xfrm>
            <a:off x="6096000" y="5229225"/>
            <a:ext cx="3048000" cy="1628775"/>
          </a:xfrm>
          <a:prstGeom prst="rect">
            <a:avLst/>
          </a:prstGeom>
          <a:noFill/>
          <a:ln>
            <a:noFill/>
          </a:ln>
        </p:spPr>
      </p:pic>
    </p:spTree>
    <p:extLst>
      <p:ext uri="{BB962C8B-B14F-4D97-AF65-F5344CB8AC3E}">
        <p14:creationId xmlns:p14="http://schemas.microsoft.com/office/powerpoint/2010/main" val="8161247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8" y="436563"/>
            <a:ext cx="7632700" cy="576262"/>
          </a:xfrm>
        </p:spPr>
        <p:txBody>
          <a:bodyPr/>
          <a:lstStyle/>
          <a:p>
            <a:pPr algn="ctr">
              <a:defRPr/>
            </a:pPr>
            <a:r>
              <a:rPr lang="sl" sz="3200" b="1" i="0" strike="noStrike" cap="none" spc="0" baseline="0">
                <a:solidFill>
                  <a:srgbClr val="0D347D"/>
                </a:solidFill>
                <a:effectLst/>
                <a:latin typeface="Arial Narrow"/>
                <a:ea typeface="Arial Narrow"/>
                <a:cs typeface="Arial Narrow"/>
              </a:rPr>
              <a:t>Uravnotežena udeležba žensk in moških pri odločanju</a:t>
            </a:r>
            <a:endParaRPr lang="en-GB" sz="3000" b="1">
              <a:solidFill>
                <a:srgbClr val="0D347D"/>
              </a:solidFill>
            </a:endParaRPr>
          </a:p>
        </p:txBody>
      </p:sp>
      <p:sp>
        <p:nvSpPr>
          <p:cNvPr id="3" name="Content Placeholder 2"/>
          <p:cNvSpPr>
            <a:spLocks noGrp="1"/>
          </p:cNvSpPr>
          <p:nvPr>
            <p:ph idx="1"/>
          </p:nvPr>
        </p:nvSpPr>
        <p:spPr>
          <a:xfrm>
            <a:off x="898526" y="858837"/>
            <a:ext cx="7561262" cy="5184775"/>
          </a:xfrm>
        </p:spPr>
        <p:txBody>
          <a:bodyPr/>
          <a:lstStyle/>
          <a:p>
            <a:pPr marL="57150" indent="0">
              <a:buFontTx/>
              <a:buNone/>
              <a:defRPr/>
            </a:pPr>
            <a:endParaRPr lang="fr-FR" b="1" dirty="0">
              <a:solidFill>
                <a:srgbClr val="004489"/>
              </a:solidFill>
            </a:endParaRPr>
          </a:p>
          <a:p>
            <a:pPr marL="57150" indent="0">
              <a:buFontTx/>
              <a:buNone/>
              <a:defRPr/>
            </a:pPr>
            <a:r>
              <a:rPr lang="sl" sz="2800" b="1" i="0" strike="noStrike" cap="none" spc="0" baseline="0" dirty="0">
                <a:solidFill>
                  <a:srgbClr val="004489"/>
                </a:solidFill>
                <a:effectLst/>
                <a:latin typeface="Calibri"/>
                <a:ea typeface="Calibri"/>
                <a:cs typeface="Calibri"/>
              </a:rPr>
              <a:t>Druga področja </a:t>
            </a:r>
            <a:r>
              <a:rPr lang="sl" sz="2800" b="0" i="0" strike="noStrike" cap="none" spc="0" baseline="0" dirty="0">
                <a:solidFill>
                  <a:srgbClr val="000000"/>
                </a:solidFill>
                <a:effectLst/>
                <a:latin typeface="Calibri"/>
                <a:ea typeface="Calibri"/>
                <a:cs typeface="Calibri"/>
              </a:rPr>
              <a:t>odločanja:</a:t>
            </a:r>
          </a:p>
          <a:p>
            <a:pPr>
              <a:buFont typeface="Wingdings" panose="05000000000000000000" pitchFamily="2" charset="2"/>
              <a:buChar char="ü"/>
              <a:defRPr/>
            </a:pPr>
            <a:r>
              <a:rPr lang="sl" sz="2800" b="0" i="0" strike="noStrike" cap="none" spc="0" baseline="0" dirty="0">
                <a:solidFill>
                  <a:srgbClr val="000000"/>
                </a:solidFill>
                <a:effectLst/>
                <a:latin typeface="Calibri"/>
                <a:ea typeface="Calibri"/>
                <a:cs typeface="Calibri"/>
              </a:rPr>
              <a:t>ženske kot članice </a:t>
            </a:r>
            <a:r>
              <a:rPr lang="sl" sz="2800" b="1" i="0" strike="noStrike" cap="none" spc="0" baseline="0" dirty="0">
                <a:solidFill>
                  <a:srgbClr val="004489"/>
                </a:solidFill>
                <a:effectLst/>
                <a:latin typeface="Calibri"/>
                <a:ea typeface="Calibri"/>
                <a:cs typeface="Calibri"/>
              </a:rPr>
              <a:t>upravnih odborov</a:t>
            </a:r>
            <a:r>
              <a:rPr lang="sl" sz="2800" b="0" i="0" strike="noStrike" cap="none" spc="0" baseline="0" dirty="0">
                <a:solidFill>
                  <a:srgbClr val="000000"/>
                </a:solidFill>
                <a:effectLst/>
                <a:latin typeface="Calibri"/>
                <a:ea typeface="Calibri"/>
                <a:cs typeface="Calibri"/>
              </a:rPr>
              <a:t> (velikih </a:t>
            </a:r>
            <a:r>
              <a:rPr lang="sl" sz="2800" b="1" i="0" strike="noStrike" cap="none" spc="0" baseline="0" dirty="0">
                <a:solidFill>
                  <a:srgbClr val="004489"/>
                </a:solidFill>
                <a:effectLst/>
                <a:latin typeface="Calibri"/>
                <a:ea typeface="Calibri"/>
                <a:cs typeface="Calibri"/>
              </a:rPr>
              <a:t>gospodarskih družb</a:t>
            </a:r>
            <a:r>
              <a:rPr lang="sl" sz="2800" b="0" i="0" strike="noStrike" cap="none" spc="0" baseline="0" dirty="0">
                <a:solidFill>
                  <a:srgbClr val="000000"/>
                </a:solidFill>
                <a:effectLst/>
                <a:latin typeface="Calibri"/>
                <a:ea typeface="Calibri"/>
                <a:cs typeface="Calibri"/>
              </a:rPr>
              <a:t>, ki javno kotirajo): z 11,9 % v letu 2010 na </a:t>
            </a:r>
            <a:r>
              <a:rPr lang="sl" sz="2800" b="1" i="0" strike="noStrike" cap="none" spc="0" baseline="0" dirty="0">
                <a:solidFill>
                  <a:srgbClr val="0D347D"/>
                </a:solidFill>
                <a:effectLst/>
                <a:latin typeface="Calibri"/>
                <a:ea typeface="Calibri"/>
                <a:cs typeface="Calibri"/>
              </a:rPr>
              <a:t>30 % leta 2020 </a:t>
            </a:r>
            <a:r>
              <a:rPr lang="sl" sz="2800" b="0" i="0" strike="noStrike" cap="none" spc="0" baseline="0" dirty="0">
                <a:solidFill>
                  <a:srgbClr val="000000"/>
                </a:solidFill>
                <a:effectLst/>
                <a:latin typeface="Calibri"/>
                <a:ea typeface="Calibri"/>
                <a:cs typeface="Calibri"/>
              </a:rPr>
              <a:t>(države EU)</a:t>
            </a:r>
          </a:p>
          <a:p>
            <a:pPr>
              <a:buFont typeface="Wingdings" panose="05000000000000000000" pitchFamily="2" charset="2"/>
              <a:buChar char="ü"/>
              <a:defRPr/>
            </a:pPr>
            <a:r>
              <a:rPr lang="sl" b="1" dirty="0">
                <a:solidFill>
                  <a:srgbClr val="004489"/>
                </a:solidFill>
                <a:latin typeface="Calibri"/>
                <a:ea typeface="Calibri"/>
                <a:cs typeface="Calibri"/>
              </a:rPr>
              <a:t>v</a:t>
            </a:r>
            <a:r>
              <a:rPr lang="sl" sz="2800" b="1" i="0" strike="noStrike" cap="none" spc="0" baseline="0" dirty="0">
                <a:solidFill>
                  <a:srgbClr val="004489"/>
                </a:solidFill>
                <a:effectLst/>
                <a:latin typeface="Calibri"/>
                <a:ea typeface="Calibri"/>
                <a:cs typeface="Calibri"/>
              </a:rPr>
              <a:t>išji upravni uslužbenci </a:t>
            </a:r>
            <a:r>
              <a:rPr lang="sl" sz="2800" b="0" i="0" strike="noStrike" cap="none" spc="0" baseline="0" dirty="0">
                <a:solidFill>
                  <a:srgbClr val="000000"/>
                </a:solidFill>
                <a:effectLst/>
                <a:latin typeface="Calibri"/>
                <a:ea typeface="Calibri"/>
                <a:cs typeface="Calibri"/>
              </a:rPr>
              <a:t>v javni upravi: </a:t>
            </a:r>
            <a:r>
              <a:rPr lang="sl" sz="2800" b="1" i="0" strike="noStrike" cap="none" spc="0" baseline="0" dirty="0">
                <a:solidFill>
                  <a:srgbClr val="0D347D"/>
                </a:solidFill>
                <a:effectLst/>
                <a:latin typeface="Calibri"/>
                <a:ea typeface="Calibri"/>
                <a:cs typeface="Calibri"/>
              </a:rPr>
              <a:t>34 % žensk </a:t>
            </a:r>
            <a:r>
              <a:rPr lang="sl" sz="2800" b="0" i="0" strike="noStrike" cap="none" spc="0" baseline="0" dirty="0">
                <a:solidFill>
                  <a:srgbClr val="000000"/>
                </a:solidFill>
                <a:effectLst/>
                <a:latin typeface="Calibri"/>
                <a:ea typeface="Calibri"/>
                <a:cs typeface="Calibri"/>
              </a:rPr>
              <a:t>(države EU)</a:t>
            </a:r>
          </a:p>
          <a:p>
            <a:pPr>
              <a:buFont typeface="Wingdings" panose="05000000000000000000" pitchFamily="2" charset="2"/>
              <a:buChar char="ü"/>
              <a:defRPr/>
            </a:pPr>
            <a:r>
              <a:rPr lang="sl" dirty="0">
                <a:solidFill>
                  <a:srgbClr val="000000"/>
                </a:solidFill>
                <a:latin typeface="Calibri"/>
                <a:ea typeface="Calibri"/>
                <a:cs typeface="Calibri"/>
              </a:rPr>
              <a:t>m</a:t>
            </a:r>
            <a:r>
              <a:rPr lang="sl" sz="2800" b="0" i="0" strike="noStrike" cap="none" spc="0" baseline="0" dirty="0">
                <a:solidFill>
                  <a:srgbClr val="000000"/>
                </a:solidFill>
                <a:effectLst/>
                <a:latin typeface="Calibri"/>
                <a:ea typeface="Calibri"/>
                <a:cs typeface="Calibri"/>
              </a:rPr>
              <a:t>edijski sektor – </a:t>
            </a:r>
            <a:r>
              <a:rPr lang="sl" sz="2800" b="1" i="0" strike="noStrike" cap="none" spc="0" baseline="0" dirty="0">
                <a:solidFill>
                  <a:srgbClr val="0D347D"/>
                </a:solidFill>
                <a:effectLst/>
                <a:latin typeface="Calibri"/>
                <a:ea typeface="Calibri"/>
                <a:cs typeface="Calibri"/>
              </a:rPr>
              <a:t>javne radiotelevizije</a:t>
            </a:r>
            <a:r>
              <a:rPr lang="sl" sz="2800" b="0" i="0" strike="noStrike" cap="none" spc="0" baseline="0" dirty="0">
                <a:solidFill>
                  <a:srgbClr val="000000"/>
                </a:solidFill>
                <a:effectLst/>
                <a:latin typeface="Calibri"/>
                <a:ea typeface="Calibri"/>
                <a:cs typeface="Calibri"/>
              </a:rPr>
              <a:t>: predsedniki in člani upravnega odbora/sveta: </a:t>
            </a:r>
            <a:r>
              <a:rPr lang="sl" sz="2800" b="1" i="0" strike="noStrike" cap="none" spc="0" baseline="0" dirty="0">
                <a:solidFill>
                  <a:srgbClr val="0D347D"/>
                </a:solidFill>
                <a:effectLst/>
                <a:latin typeface="Calibri"/>
                <a:ea typeface="Calibri"/>
                <a:cs typeface="Calibri"/>
              </a:rPr>
              <a:t>37 % žensk </a:t>
            </a:r>
            <a:r>
              <a:rPr lang="sl" sz="2800" b="0" i="0" strike="noStrike" cap="none" spc="0" baseline="0" dirty="0">
                <a:solidFill>
                  <a:srgbClr val="000000"/>
                </a:solidFill>
                <a:effectLst/>
                <a:latin typeface="Calibri"/>
                <a:ea typeface="Calibri"/>
                <a:cs typeface="Calibri"/>
              </a:rPr>
              <a:t>(države EU)</a:t>
            </a:r>
          </a:p>
          <a:p>
            <a:pPr>
              <a:defRPr/>
            </a:pPr>
            <a:endParaRPr lang="en-GB" dirty="0"/>
          </a:p>
          <a:p>
            <a:pPr>
              <a:defRPr/>
            </a:pPr>
            <a:endParaRPr lang="en-GB" dirty="0"/>
          </a:p>
        </p:txBody>
      </p:sp>
      <p:cxnSp>
        <p:nvCxnSpPr>
          <p:cNvPr id="4" name="Google Shape;233;p13">
            <a:extLst>
              <a:ext uri="{FF2B5EF4-FFF2-40B4-BE49-F238E27FC236}">
                <a16:creationId xmlns="" xmlns:a16="http://schemas.microsoft.com/office/drawing/2014/main" id="{E0A96469-9FA9-40BD-9918-2412A019CBC5}"/>
              </a:ext>
            </a:extLst>
          </p:cNvPr>
          <p:cNvCxnSpPr/>
          <p:nvPr/>
        </p:nvCxnSpPr>
        <p:spPr>
          <a:xfrm flipH="1">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a:extLst>
              <a:ext uri="{FF2B5EF4-FFF2-40B4-BE49-F238E27FC236}">
                <a16:creationId xmlns="" xmlns:a16="http://schemas.microsoft.com/office/drawing/2014/main" id="{C84280BD-E626-043D-63C4-D4D99994BBC4}"/>
              </a:ext>
            </a:extLst>
          </p:cNvPr>
          <p:cNvPicPr preferRelativeResize="0"/>
          <p:nvPr/>
        </p:nvPicPr>
        <p:blipFill>
          <a:blip r:embed="rId3">
            <a:alphaModFix/>
          </a:blip>
          <a:stretch>
            <a:fillRect/>
          </a:stretch>
        </p:blipFill>
        <p:spPr>
          <a:xfrm>
            <a:off x="6096000" y="5229225"/>
            <a:ext cx="3048000" cy="1628775"/>
          </a:xfrm>
          <a:prstGeom prst="rect">
            <a:avLst/>
          </a:prstGeom>
          <a:noFill/>
          <a:ln>
            <a:noFill/>
          </a:ln>
        </p:spPr>
      </p:pic>
    </p:spTree>
    <p:extLst>
      <p:ext uri="{BB962C8B-B14F-4D97-AF65-F5344CB8AC3E}">
        <p14:creationId xmlns:p14="http://schemas.microsoft.com/office/powerpoint/2010/main" val="207859438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8" y="1160463"/>
            <a:ext cx="7632700" cy="576262"/>
          </a:xfrm>
        </p:spPr>
        <p:txBody>
          <a:bodyPr/>
          <a:lstStyle/>
          <a:p>
            <a:pPr algn="ctr">
              <a:defRPr/>
            </a:pPr>
            <a:r>
              <a:rPr lang="sl" sz="3200" b="1" i="0" strike="noStrike" cap="none" spc="0" baseline="0">
                <a:solidFill>
                  <a:srgbClr val="336699"/>
                </a:solidFill>
                <a:effectLst/>
                <a:latin typeface="Arial Narrow"/>
                <a:ea typeface="Arial Narrow"/>
                <a:cs typeface="Arial Narrow"/>
              </a:rPr>
              <a:t>Uravnotežena udeležba žensk in moških pri odločanju</a:t>
            </a:r>
            <a:endParaRPr lang="en-GB" sz="3000" b="1">
              <a:solidFill>
                <a:srgbClr val="336699"/>
              </a:solidFill>
            </a:endParaRPr>
          </a:p>
        </p:txBody>
      </p:sp>
      <p:sp>
        <p:nvSpPr>
          <p:cNvPr id="3" name="Content Placeholder 2"/>
          <p:cNvSpPr>
            <a:spLocks noGrp="1"/>
          </p:cNvSpPr>
          <p:nvPr>
            <p:ph idx="1"/>
          </p:nvPr>
        </p:nvSpPr>
        <p:spPr>
          <a:xfrm>
            <a:off x="827088" y="1808163"/>
            <a:ext cx="7561262" cy="5184775"/>
          </a:xfrm>
        </p:spPr>
        <p:txBody>
          <a:bodyPr/>
          <a:lstStyle/>
          <a:p>
            <a:pPr>
              <a:buFont typeface="Wingdings" panose="05000000000000000000" pitchFamily="2" charset="2"/>
              <a:buChar char="ü"/>
              <a:defRPr/>
            </a:pPr>
            <a:endParaRPr lang="en-GB" sz="1100" dirty="0"/>
          </a:p>
          <a:p>
            <a:pPr>
              <a:buFont typeface="Wingdings" panose="05000000000000000000" pitchFamily="2" charset="2"/>
              <a:buChar char="ü"/>
              <a:defRPr/>
            </a:pPr>
            <a:r>
              <a:rPr lang="sl" sz="2800" b="1" i="0" strike="noStrike" cap="none" spc="0" baseline="0" dirty="0">
                <a:solidFill>
                  <a:srgbClr val="004489"/>
                </a:solidFill>
                <a:effectLst/>
                <a:latin typeface="Calibri"/>
                <a:ea typeface="Calibri"/>
                <a:cs typeface="Calibri"/>
              </a:rPr>
              <a:t>Enakost med spoloma </a:t>
            </a:r>
            <a:r>
              <a:rPr lang="sl" sz="2800" b="0" i="0" strike="noStrike" cap="none" spc="0" baseline="0" dirty="0">
                <a:solidFill>
                  <a:srgbClr val="000000"/>
                </a:solidFill>
                <a:effectLst/>
                <a:latin typeface="Calibri"/>
                <a:ea typeface="Calibri"/>
                <a:cs typeface="Calibri"/>
              </a:rPr>
              <a:t>pri odločanju = predvsem vprašanje </a:t>
            </a:r>
            <a:r>
              <a:rPr lang="sl" sz="2800" b="1" i="0" strike="noStrike" cap="none" spc="0" baseline="0" dirty="0">
                <a:solidFill>
                  <a:srgbClr val="004489"/>
                </a:solidFill>
                <a:effectLst/>
                <a:latin typeface="Calibri"/>
                <a:ea typeface="Calibri"/>
                <a:cs typeface="Calibri"/>
              </a:rPr>
              <a:t>pravičnosti</a:t>
            </a:r>
          </a:p>
          <a:p>
            <a:pPr>
              <a:buFont typeface="Wingdings" panose="05000000000000000000" pitchFamily="2" charset="2"/>
              <a:buChar char="ü"/>
              <a:defRPr/>
            </a:pPr>
            <a:r>
              <a:rPr lang="sl" sz="2800" b="1" i="0" strike="noStrike" cap="none" spc="0" baseline="0" dirty="0">
                <a:solidFill>
                  <a:srgbClr val="000000"/>
                </a:solidFill>
                <a:effectLst/>
                <a:latin typeface="Calibri"/>
                <a:ea typeface="Calibri"/>
                <a:cs typeface="Calibri"/>
              </a:rPr>
              <a:t>Priporočilo Sveta Evrope </a:t>
            </a:r>
            <a:r>
              <a:rPr lang="sl" sz="2800" b="0" i="0" strike="noStrike" cap="none" spc="0" baseline="0" dirty="0">
                <a:solidFill>
                  <a:srgbClr val="000000"/>
                </a:solidFill>
                <a:effectLst/>
                <a:latin typeface="Calibri"/>
                <a:ea typeface="Calibri"/>
                <a:cs typeface="Calibri"/>
              </a:rPr>
              <a:t>(2003) o uravnoteženi udeležbi žensk in moških v političnem in javnem odločanju: </a:t>
            </a:r>
            <a:r>
              <a:rPr lang="sl" sz="2800" b="1" i="0" strike="noStrike" cap="none" spc="0" baseline="0" dirty="0">
                <a:solidFill>
                  <a:srgbClr val="004489"/>
                </a:solidFill>
                <a:effectLst/>
                <a:latin typeface="Calibri"/>
                <a:ea typeface="Calibri"/>
                <a:cs typeface="Calibri"/>
              </a:rPr>
              <a:t>noben spol </a:t>
            </a:r>
            <a:r>
              <a:rPr lang="sl" sz="2800" b="0" i="0" strike="noStrike" cap="none" spc="0" baseline="0" dirty="0">
                <a:solidFill>
                  <a:srgbClr val="000000"/>
                </a:solidFill>
                <a:effectLst/>
                <a:latin typeface="Calibri"/>
                <a:ea typeface="Calibri"/>
                <a:cs typeface="Calibri"/>
              </a:rPr>
              <a:t>v političnem ali javnem organu odločanja ne bi sme biti zastopan na ravni </a:t>
            </a:r>
            <a:r>
              <a:rPr lang="sl" sz="2800" b="1" i="0" strike="noStrike" cap="none" spc="0" baseline="0" dirty="0">
                <a:solidFill>
                  <a:srgbClr val="004489"/>
                </a:solidFill>
                <a:effectLst/>
                <a:latin typeface="Calibri"/>
                <a:ea typeface="Calibri"/>
                <a:cs typeface="Calibri"/>
              </a:rPr>
              <a:t>pod 40 %</a:t>
            </a:r>
          </a:p>
          <a:p>
            <a:pPr marL="0" indent="0">
              <a:buFontTx/>
              <a:buNone/>
              <a:defRPr/>
            </a:pPr>
            <a:endParaRPr lang="en-GB" dirty="0"/>
          </a:p>
          <a:p>
            <a:pPr>
              <a:defRPr/>
            </a:pPr>
            <a:endParaRPr lang="en-GB" dirty="0"/>
          </a:p>
          <a:p>
            <a:pPr>
              <a:defRPr/>
            </a:pPr>
            <a:endParaRPr lang="en-GB" dirty="0"/>
          </a:p>
        </p:txBody>
      </p:sp>
      <p:cxnSp>
        <p:nvCxnSpPr>
          <p:cNvPr id="4" name="Google Shape;233;p13">
            <a:extLst>
              <a:ext uri="{FF2B5EF4-FFF2-40B4-BE49-F238E27FC236}">
                <a16:creationId xmlns="" xmlns:a16="http://schemas.microsoft.com/office/drawing/2014/main" id="{77A30BAA-A354-630E-6018-19D8BA99E837}"/>
              </a:ext>
            </a:extLst>
          </p:cNvPr>
          <p:cNvCxnSpPr/>
          <p:nvPr/>
        </p:nvCxnSpPr>
        <p:spPr>
          <a:xfrm flipH="1">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a:extLst>
              <a:ext uri="{FF2B5EF4-FFF2-40B4-BE49-F238E27FC236}">
                <a16:creationId xmlns="" xmlns:a16="http://schemas.microsoft.com/office/drawing/2014/main" id="{CA47CAA4-CB68-FA37-4335-6AF619E8130E}"/>
              </a:ext>
            </a:extLst>
          </p:cNvPr>
          <p:cNvPicPr preferRelativeResize="0"/>
          <p:nvPr/>
        </p:nvPicPr>
        <p:blipFill>
          <a:blip r:embed="rId3">
            <a:alphaModFix/>
          </a:blip>
          <a:stretch>
            <a:fillRect/>
          </a:stretch>
        </p:blipFill>
        <p:spPr>
          <a:xfrm>
            <a:off x="6096000" y="5229225"/>
            <a:ext cx="3048000" cy="1628775"/>
          </a:xfrm>
          <a:prstGeom prst="rect">
            <a:avLst/>
          </a:prstGeom>
          <a:noFill/>
          <a:ln>
            <a:noFill/>
          </a:ln>
        </p:spPr>
      </p:pic>
    </p:spTree>
    <p:extLst>
      <p:ext uri="{BB962C8B-B14F-4D97-AF65-F5344CB8AC3E}">
        <p14:creationId xmlns:p14="http://schemas.microsoft.com/office/powerpoint/2010/main" val="125806318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650" y="703263"/>
            <a:ext cx="7632700" cy="576262"/>
          </a:xfrm>
        </p:spPr>
        <p:txBody>
          <a:bodyPr/>
          <a:lstStyle/>
          <a:p>
            <a:pPr algn="ctr">
              <a:defRPr/>
            </a:pPr>
            <a:r>
              <a:rPr sz="3200"/>
              <a:t/>
            </a:r>
            <a:br>
              <a:rPr sz="3200"/>
            </a:br>
            <a:r>
              <a:rPr lang="sl" sz="3200" b="1" i="0" strike="noStrike" cap="none" spc="0" baseline="0">
                <a:solidFill>
                  <a:srgbClr val="336699"/>
                </a:solidFill>
                <a:effectLst/>
                <a:latin typeface="Arial Narrow"/>
                <a:ea typeface="Arial Narrow"/>
                <a:cs typeface="Arial Narrow"/>
              </a:rPr>
              <a:t>Uravnotežena udeležba žensk in moških pri odločanju</a:t>
            </a:r>
            <a:r>
              <a:rPr sz="3200"/>
              <a:t/>
            </a:r>
            <a:br>
              <a:rPr sz="3200"/>
            </a:br>
            <a:endParaRPr lang="en-GB" sz="3000" b="1">
              <a:solidFill>
                <a:srgbClr val="336699"/>
              </a:solidFill>
            </a:endParaRPr>
          </a:p>
        </p:txBody>
      </p:sp>
      <p:sp>
        <p:nvSpPr>
          <p:cNvPr id="3" name="Content Placeholder 2"/>
          <p:cNvSpPr>
            <a:spLocks noGrp="1"/>
          </p:cNvSpPr>
          <p:nvPr>
            <p:ph idx="1"/>
          </p:nvPr>
        </p:nvSpPr>
        <p:spPr>
          <a:xfrm>
            <a:off x="629444" y="1369236"/>
            <a:ext cx="7885112" cy="5184775"/>
          </a:xfrm>
        </p:spPr>
        <p:txBody>
          <a:bodyPr/>
          <a:lstStyle/>
          <a:p>
            <a:pPr>
              <a:spcBef>
                <a:spcPct val="0"/>
              </a:spcBef>
              <a:buFont typeface="Wingdings" panose="05000000000000000000" pitchFamily="2" charset="2"/>
              <a:buChar char="ü"/>
              <a:defRPr/>
            </a:pPr>
            <a:endParaRPr lang="en-GB" sz="2700" b="1" dirty="0">
              <a:solidFill>
                <a:srgbClr val="004489"/>
              </a:solidFill>
            </a:endParaRPr>
          </a:p>
          <a:p>
            <a:pPr>
              <a:spcBef>
                <a:spcPct val="0"/>
              </a:spcBef>
              <a:buFont typeface="Wingdings" panose="05000000000000000000" pitchFamily="2" charset="2"/>
              <a:buChar char="ü"/>
              <a:defRPr/>
            </a:pPr>
            <a:r>
              <a:rPr lang="sl" sz="2700" b="1" i="0" strike="noStrike" cap="none" spc="0" baseline="0" dirty="0">
                <a:solidFill>
                  <a:srgbClr val="004489"/>
                </a:solidFill>
                <a:effectLst/>
                <a:latin typeface="Calibri"/>
                <a:ea typeface="Calibri"/>
                <a:cs typeface="Calibri"/>
              </a:rPr>
              <a:t>Kvote/pariteta spolov </a:t>
            </a:r>
            <a:r>
              <a:rPr lang="sl" sz="2700" i="0" strike="noStrike" cap="none" spc="0" baseline="0" dirty="0">
                <a:effectLst/>
                <a:latin typeface="Calibri"/>
                <a:ea typeface="Calibri"/>
                <a:cs typeface="Calibri"/>
              </a:rPr>
              <a:t>kot </a:t>
            </a:r>
            <a:r>
              <a:rPr lang="sl" sz="2700" b="0" i="0" strike="noStrike" cap="none" spc="0" baseline="0" dirty="0">
                <a:solidFill>
                  <a:srgbClr val="000000"/>
                </a:solidFill>
                <a:effectLst/>
                <a:latin typeface="Calibri"/>
                <a:ea typeface="Calibri"/>
                <a:cs typeface="Calibri"/>
              </a:rPr>
              <a:t>ukrepi se uvajajo v čedalje več državah in so učinkoviti</a:t>
            </a:r>
          </a:p>
          <a:p>
            <a:pPr>
              <a:spcBef>
                <a:spcPct val="0"/>
              </a:spcBef>
              <a:buFont typeface="Wingdings" panose="05000000000000000000" pitchFamily="2" charset="2"/>
              <a:buChar char="ü"/>
              <a:defRPr/>
            </a:pPr>
            <a:r>
              <a:rPr lang="sl" sz="2700" b="0" i="0" strike="noStrike" cap="none" spc="0" baseline="0" dirty="0">
                <a:solidFill>
                  <a:srgbClr val="000000"/>
                </a:solidFill>
                <a:effectLst/>
                <a:latin typeface="Calibri"/>
                <a:ea typeface="Calibri"/>
                <a:cs typeface="Calibri"/>
              </a:rPr>
              <a:t>Dejavniki, ki jih je treba obravnavati:</a:t>
            </a:r>
          </a:p>
          <a:p>
            <a:pPr lvl="1">
              <a:spcBef>
                <a:spcPct val="0"/>
              </a:spcBef>
              <a:buFont typeface="Arial" panose="020B0604020202020204" pitchFamily="34" charset="0"/>
              <a:buChar char="•"/>
              <a:defRPr/>
            </a:pPr>
            <a:r>
              <a:rPr lang="sl" sz="2700" b="0" i="0" strike="noStrike" cap="none" spc="0" baseline="0" dirty="0">
                <a:solidFill>
                  <a:srgbClr val="000000"/>
                </a:solidFill>
                <a:effectLst/>
                <a:latin typeface="Calibri"/>
                <a:ea typeface="Calibri"/>
                <a:cs typeface="Calibri"/>
              </a:rPr>
              <a:t>volilni sistemi</a:t>
            </a:r>
          </a:p>
          <a:p>
            <a:pPr lvl="1">
              <a:spcBef>
                <a:spcPct val="0"/>
              </a:spcBef>
              <a:buFont typeface="Arial" panose="020B0604020202020204" pitchFamily="34" charset="0"/>
              <a:buChar char="•"/>
              <a:defRPr/>
            </a:pPr>
            <a:r>
              <a:rPr lang="sl" sz="2700" b="1" i="0" strike="noStrike" cap="none" spc="0" baseline="0" dirty="0">
                <a:solidFill>
                  <a:srgbClr val="004489"/>
                </a:solidFill>
                <a:effectLst/>
                <a:latin typeface="Calibri"/>
                <a:ea typeface="Calibri"/>
                <a:cs typeface="Calibri"/>
              </a:rPr>
              <a:t>politične stranke </a:t>
            </a:r>
            <a:r>
              <a:rPr lang="sl" sz="2700" b="0" i="0" strike="noStrike" cap="none" spc="0" baseline="0" dirty="0">
                <a:solidFill>
                  <a:srgbClr val="000000"/>
                </a:solidFill>
                <a:effectLst/>
                <a:latin typeface="Calibri"/>
                <a:ea typeface="Calibri"/>
                <a:cs typeface="Calibri"/>
              </a:rPr>
              <a:t>kot vratarji</a:t>
            </a:r>
          </a:p>
          <a:p>
            <a:pPr lvl="1">
              <a:spcBef>
                <a:spcPct val="0"/>
              </a:spcBef>
              <a:buFont typeface="Arial" panose="020B0604020202020204" pitchFamily="34" charset="0"/>
              <a:buChar char="•"/>
              <a:defRPr/>
            </a:pPr>
            <a:r>
              <a:rPr lang="sl" sz="2700" b="0" i="0" strike="noStrike" cap="none" spc="0" baseline="0" dirty="0">
                <a:solidFill>
                  <a:srgbClr val="000000"/>
                </a:solidFill>
                <a:effectLst/>
                <a:latin typeface="Calibri"/>
                <a:ea typeface="Calibri"/>
                <a:cs typeface="Calibri"/>
              </a:rPr>
              <a:t>delovanje političnega življenja</a:t>
            </a:r>
          </a:p>
          <a:p>
            <a:pPr lvl="1">
              <a:spcBef>
                <a:spcPct val="0"/>
              </a:spcBef>
              <a:buFont typeface="Arial" panose="020B0604020202020204" pitchFamily="34" charset="0"/>
              <a:buChar char="•"/>
              <a:defRPr/>
            </a:pPr>
            <a:r>
              <a:rPr lang="sl" sz="2700" b="0" i="0" strike="noStrike" cap="none" spc="0" baseline="0" dirty="0">
                <a:solidFill>
                  <a:srgbClr val="000000"/>
                </a:solidFill>
                <a:effectLst/>
                <a:latin typeface="Calibri"/>
                <a:ea typeface="Calibri"/>
                <a:cs typeface="Calibri"/>
              </a:rPr>
              <a:t>napredovanje in kvote v gospodarskih družbah</a:t>
            </a:r>
          </a:p>
          <a:p>
            <a:pPr lvl="1">
              <a:spcBef>
                <a:spcPct val="0"/>
              </a:spcBef>
              <a:buFont typeface="Arial" panose="020B0604020202020204" pitchFamily="34" charset="0"/>
              <a:buChar char="•"/>
              <a:defRPr/>
            </a:pPr>
            <a:r>
              <a:rPr lang="sl" sz="2700" b="1" i="0" strike="noStrike" cap="none" spc="0" baseline="0" dirty="0">
                <a:solidFill>
                  <a:srgbClr val="004489"/>
                </a:solidFill>
                <a:effectLst/>
                <a:latin typeface="Calibri"/>
                <a:ea typeface="Calibri"/>
                <a:cs typeface="Calibri"/>
              </a:rPr>
              <a:t>norme in pričakovanja </a:t>
            </a:r>
            <a:r>
              <a:rPr lang="sl" sz="2700" b="0" i="0" strike="noStrike" cap="none" spc="0" baseline="0" dirty="0">
                <a:solidFill>
                  <a:srgbClr val="000000"/>
                </a:solidFill>
                <a:effectLst/>
                <a:latin typeface="Calibri"/>
                <a:ea typeface="Calibri"/>
                <a:cs typeface="Calibri"/>
              </a:rPr>
              <a:t>glede žensk in moških</a:t>
            </a:r>
          </a:p>
          <a:p>
            <a:pPr>
              <a:spcBef>
                <a:spcPct val="0"/>
              </a:spcBef>
              <a:buFont typeface="Wingdings" panose="05000000000000000000" pitchFamily="2" charset="2"/>
              <a:buChar char="ü"/>
              <a:defRPr/>
            </a:pPr>
            <a:r>
              <a:rPr lang="sl" sz="2700" b="0" i="0" strike="noStrike" cap="none" spc="0" baseline="0" dirty="0">
                <a:solidFill>
                  <a:srgbClr val="000000"/>
                </a:solidFill>
                <a:effectLst/>
                <a:latin typeface="Calibri"/>
                <a:ea typeface="Calibri"/>
                <a:cs typeface="Calibri"/>
              </a:rPr>
              <a:t>Preseganje zgolj </a:t>
            </a:r>
            <a:r>
              <a:rPr lang="sl" sz="2700" b="1" i="0" strike="noStrike" cap="none" spc="0" baseline="0" dirty="0">
                <a:solidFill>
                  <a:srgbClr val="004489"/>
                </a:solidFill>
                <a:effectLst/>
                <a:latin typeface="Calibri"/>
                <a:ea typeface="Calibri"/>
                <a:cs typeface="Calibri"/>
              </a:rPr>
              <a:t>številk </a:t>
            </a:r>
            <a:r>
              <a:rPr lang="sl" sz="2700" b="0" i="0" strike="noStrike" cap="none" spc="0" baseline="0" dirty="0">
                <a:solidFill>
                  <a:srgbClr val="000000"/>
                </a:solidFill>
                <a:effectLst/>
                <a:latin typeface="Calibri"/>
                <a:ea typeface="Calibri"/>
                <a:cs typeface="Calibri"/>
              </a:rPr>
              <a:t>in spreminjanje politik!</a:t>
            </a:r>
          </a:p>
          <a:p>
            <a:pPr marL="0" indent="0">
              <a:buFontTx/>
              <a:buNone/>
              <a:defRPr/>
            </a:pPr>
            <a:endParaRPr lang="en-GB" dirty="0"/>
          </a:p>
          <a:p>
            <a:pPr>
              <a:defRPr/>
            </a:pPr>
            <a:endParaRPr lang="en-GB" dirty="0"/>
          </a:p>
          <a:p>
            <a:pPr>
              <a:defRPr/>
            </a:pPr>
            <a:endParaRPr lang="en-GB" dirty="0"/>
          </a:p>
        </p:txBody>
      </p:sp>
      <p:cxnSp>
        <p:nvCxnSpPr>
          <p:cNvPr id="4" name="Google Shape;233;p13">
            <a:extLst>
              <a:ext uri="{FF2B5EF4-FFF2-40B4-BE49-F238E27FC236}">
                <a16:creationId xmlns="" xmlns:a16="http://schemas.microsoft.com/office/drawing/2014/main" id="{1283AC18-13E0-E372-E7EA-DB65D86D89CB}"/>
              </a:ext>
            </a:extLst>
          </p:cNvPr>
          <p:cNvCxnSpPr/>
          <p:nvPr/>
        </p:nvCxnSpPr>
        <p:spPr>
          <a:xfrm flipH="1">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a:extLst>
              <a:ext uri="{FF2B5EF4-FFF2-40B4-BE49-F238E27FC236}">
                <a16:creationId xmlns="" xmlns:a16="http://schemas.microsoft.com/office/drawing/2014/main" id="{8D5B0E03-263C-F729-6900-33F3F3701430}"/>
              </a:ext>
            </a:extLst>
          </p:cNvPr>
          <p:cNvPicPr preferRelativeResize="0"/>
          <p:nvPr/>
        </p:nvPicPr>
        <p:blipFill>
          <a:blip r:embed="rId3">
            <a:alphaModFix/>
          </a:blip>
          <a:stretch>
            <a:fillRect/>
          </a:stretch>
        </p:blipFill>
        <p:spPr>
          <a:xfrm>
            <a:off x="6096000" y="5229225"/>
            <a:ext cx="3048000" cy="1628775"/>
          </a:xfrm>
          <a:prstGeom prst="rect">
            <a:avLst/>
          </a:prstGeom>
          <a:noFill/>
          <a:ln>
            <a:noFill/>
          </a:ln>
        </p:spPr>
      </p:pic>
    </p:spTree>
    <p:extLst>
      <p:ext uri="{BB962C8B-B14F-4D97-AF65-F5344CB8AC3E}">
        <p14:creationId xmlns:p14="http://schemas.microsoft.com/office/powerpoint/2010/main" val="2184131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8" y="1376363"/>
            <a:ext cx="7632700" cy="360362"/>
          </a:xfrm>
        </p:spPr>
        <p:txBody>
          <a:bodyPr/>
          <a:lstStyle/>
          <a:p>
            <a:pPr algn="ctr">
              <a:defRPr/>
            </a:pPr>
            <a:r>
              <a:rPr lang="sl" sz="3300" b="1" i="0" strike="noStrike" cap="none" spc="0" baseline="0">
                <a:solidFill>
                  <a:srgbClr val="004489"/>
                </a:solidFill>
                <a:effectLst/>
                <a:latin typeface="Arial Narrow"/>
                <a:ea typeface="Arial Narrow"/>
                <a:cs typeface="Arial Narrow"/>
              </a:rPr>
              <a:t>Enakost spolov</a:t>
            </a:r>
          </a:p>
        </p:txBody>
      </p:sp>
      <p:sp>
        <p:nvSpPr>
          <p:cNvPr id="3" name="Content Placeholder 2"/>
          <p:cNvSpPr>
            <a:spLocks noGrp="1"/>
          </p:cNvSpPr>
          <p:nvPr>
            <p:ph idx="1"/>
          </p:nvPr>
        </p:nvSpPr>
        <p:spPr>
          <a:xfrm>
            <a:off x="827088" y="1844675"/>
            <a:ext cx="5400675" cy="5184775"/>
          </a:xfrm>
        </p:spPr>
        <p:txBody>
          <a:bodyPr/>
          <a:lstStyle/>
          <a:p>
            <a:pPr>
              <a:buFont typeface="Wingdings" panose="05000000000000000000" pitchFamily="2" charset="2"/>
              <a:buChar char="ü"/>
              <a:defRPr/>
            </a:pPr>
            <a:endParaRPr lang="en-GB" sz="800" dirty="0"/>
          </a:p>
          <a:p>
            <a:pPr>
              <a:buFont typeface="Wingdings" panose="05000000000000000000" pitchFamily="2" charset="2"/>
              <a:buChar char="ü"/>
              <a:defRPr/>
            </a:pPr>
            <a:endParaRPr lang="en-GB" sz="1000" dirty="0"/>
          </a:p>
          <a:p>
            <a:pPr>
              <a:buFont typeface="Wingdings" panose="05000000000000000000" pitchFamily="2" charset="2"/>
              <a:buChar char="ü"/>
              <a:defRPr/>
            </a:pPr>
            <a:r>
              <a:rPr lang="sl" sz="2900" b="0" i="0" strike="noStrike" cap="none" spc="0" baseline="0" dirty="0">
                <a:solidFill>
                  <a:srgbClr val="000000"/>
                </a:solidFill>
                <a:effectLst/>
                <a:latin typeface="Calibri"/>
                <a:ea typeface="Calibri"/>
                <a:cs typeface="Calibri"/>
              </a:rPr>
              <a:t>Enakost med ženskami in moškimi: že dolgo časa </a:t>
            </a:r>
            <a:r>
              <a:rPr lang="sl" sz="2900" b="1" i="0" strike="noStrike" cap="none" spc="0" baseline="0" dirty="0">
                <a:solidFill>
                  <a:srgbClr val="004489"/>
                </a:solidFill>
                <a:effectLst/>
                <a:latin typeface="Calibri"/>
                <a:ea typeface="Calibri"/>
                <a:cs typeface="Calibri"/>
              </a:rPr>
              <a:t>pomembno področje</a:t>
            </a:r>
            <a:r>
              <a:rPr lang="sl" sz="2900" b="0" i="0" strike="noStrike" cap="none" spc="0" baseline="0" dirty="0">
                <a:solidFill>
                  <a:srgbClr val="000000"/>
                </a:solidFill>
                <a:effectLst/>
                <a:latin typeface="Calibri"/>
                <a:ea typeface="Calibri"/>
                <a:cs typeface="Calibri"/>
              </a:rPr>
              <a:t> za EU, ZN itd.</a:t>
            </a:r>
          </a:p>
          <a:p>
            <a:pPr>
              <a:buFont typeface="Wingdings" panose="05000000000000000000" pitchFamily="2" charset="2"/>
              <a:buChar char="ü"/>
              <a:defRPr/>
            </a:pPr>
            <a:r>
              <a:rPr lang="sl" sz="2900" b="1" i="0" strike="noStrike" cap="none" spc="0" baseline="0" dirty="0">
                <a:solidFill>
                  <a:srgbClr val="004489"/>
                </a:solidFill>
                <a:effectLst/>
                <a:latin typeface="Calibri"/>
                <a:ea typeface="Calibri"/>
                <a:cs typeface="Calibri"/>
              </a:rPr>
              <a:t>Pravni status </a:t>
            </a:r>
            <a:r>
              <a:rPr lang="sl" sz="2900" b="0" i="0" strike="noStrike" cap="none" spc="0" baseline="0" dirty="0">
                <a:solidFill>
                  <a:srgbClr val="000000"/>
                </a:solidFill>
                <a:effectLst/>
                <a:latin typeface="Calibri"/>
                <a:ea typeface="Calibri"/>
                <a:cs typeface="Calibri"/>
              </a:rPr>
              <a:t>žensk v Evropi močno </a:t>
            </a:r>
            <a:r>
              <a:rPr lang="sl" sz="2900" b="1" i="0" strike="noStrike" cap="none" spc="0" baseline="0" dirty="0">
                <a:solidFill>
                  <a:srgbClr val="004489"/>
                </a:solidFill>
                <a:effectLst/>
                <a:latin typeface="Calibri"/>
                <a:ea typeface="Calibri"/>
                <a:cs typeface="Calibri"/>
              </a:rPr>
              <a:t>izboljšan</a:t>
            </a:r>
            <a:r>
              <a:rPr lang="sl" sz="2900" b="0" i="0" strike="noStrike" cap="none" spc="0" baseline="0" dirty="0">
                <a:solidFill>
                  <a:srgbClr val="000000"/>
                </a:solidFill>
                <a:effectLst/>
                <a:latin typeface="Calibri"/>
                <a:ea typeface="Calibri"/>
                <a:cs typeface="Calibri"/>
              </a:rPr>
              <a:t>, ampak med ženskami in moškimi </a:t>
            </a:r>
            <a:r>
              <a:rPr lang="sl" sz="2900" b="1" i="0" strike="noStrike" cap="none" spc="0" baseline="0" dirty="0">
                <a:solidFill>
                  <a:srgbClr val="004489"/>
                </a:solidFill>
                <a:effectLst/>
                <a:latin typeface="Calibri"/>
                <a:ea typeface="Calibri"/>
                <a:cs typeface="Calibri"/>
              </a:rPr>
              <a:t>ni </a:t>
            </a:r>
            <a:r>
              <a:rPr lang="sl" sz="2900" b="1" i="1" strike="noStrike" cap="none" spc="0" baseline="0" dirty="0">
                <a:solidFill>
                  <a:srgbClr val="004489"/>
                </a:solidFill>
                <a:effectLst/>
                <a:latin typeface="Calibri"/>
                <a:ea typeface="Calibri"/>
                <a:cs typeface="Calibri"/>
              </a:rPr>
              <a:t>de facto </a:t>
            </a:r>
            <a:r>
              <a:rPr lang="sl" sz="2900" b="1" i="0" strike="noStrike" cap="none" spc="0" baseline="0" dirty="0">
                <a:solidFill>
                  <a:srgbClr val="004489"/>
                </a:solidFill>
                <a:effectLst/>
                <a:latin typeface="Calibri"/>
                <a:ea typeface="Calibri"/>
                <a:cs typeface="Calibri"/>
              </a:rPr>
              <a:t>enakosti</a:t>
            </a:r>
            <a:endParaRPr lang="sl" sz="2900" b="0" i="0" strike="noStrike" cap="none" spc="0" baseline="0" dirty="0">
              <a:solidFill>
                <a:srgbClr val="000000"/>
              </a:solidFill>
              <a:effectLst/>
              <a:latin typeface="Calibri"/>
              <a:ea typeface="Calibri"/>
              <a:cs typeface="Calibri"/>
            </a:endParaRPr>
          </a:p>
          <a:p>
            <a:pPr marL="0" indent="0">
              <a:buFontTx/>
              <a:buNone/>
              <a:defRPr/>
            </a:pPr>
            <a:endParaRPr lang="en-GB" dirty="0"/>
          </a:p>
        </p:txBody>
      </p:sp>
      <p:pic>
        <p:nvPicPr>
          <p:cNvPr id="5124" name="Picture 5" descr="la photo de profil de Manu Eds"/>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1894189">
            <a:off x="6522130" y="2698190"/>
            <a:ext cx="2177777" cy="217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Google Shape;233;p13">
            <a:extLst>
              <a:ext uri="{FF2B5EF4-FFF2-40B4-BE49-F238E27FC236}">
                <a16:creationId xmlns="" xmlns:a16="http://schemas.microsoft.com/office/drawing/2014/main" id="{55799A29-6C9D-1313-B511-150E80F86825}"/>
              </a:ext>
            </a:extLst>
          </p:cNvPr>
          <p:cNvCxnSpPr/>
          <p:nvPr/>
        </p:nvCxnSpPr>
        <p:spPr>
          <a:xfrm flipH="1">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a:extLst>
              <a:ext uri="{FF2B5EF4-FFF2-40B4-BE49-F238E27FC236}">
                <a16:creationId xmlns="" xmlns:a16="http://schemas.microsoft.com/office/drawing/2014/main" id="{092CCC56-B6F9-EE95-7233-A17B0BAF89CA}"/>
              </a:ext>
            </a:extLst>
          </p:cNvPr>
          <p:cNvPicPr preferRelativeResize="0"/>
          <p:nvPr/>
        </p:nvPicPr>
        <p:blipFill>
          <a:blip r:embed="rId4">
            <a:alphaModFix/>
          </a:blip>
          <a:stretch>
            <a:fillRect/>
          </a:stretch>
        </p:blipFill>
        <p:spPr>
          <a:xfrm>
            <a:off x="6096000" y="5229225"/>
            <a:ext cx="3048000" cy="1628775"/>
          </a:xfrm>
          <a:prstGeom prst="rect">
            <a:avLst/>
          </a:prstGeom>
          <a:noFill/>
          <a:ln>
            <a:noFill/>
          </a:ln>
        </p:spPr>
      </p:pic>
    </p:spTree>
    <p:extLst>
      <p:ext uri="{BB962C8B-B14F-4D97-AF65-F5344CB8AC3E}">
        <p14:creationId xmlns:p14="http://schemas.microsoft.com/office/powerpoint/2010/main" val="350899045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Century Gothic" charset="0"/>
                <a:ea typeface="Century Gothic" charset="0"/>
                <a:cs typeface="Century Gothic" charset="0"/>
              </a:defRPr>
            </a:lvl1pPr>
          </a:lstStyle>
          <a:p>
            <a:pPr marL="0" marR="0" lvl="0" indent="0" algn="r" defTabSz="457200" rtl="0" eaLnBrk="1" fontAlgn="auto" latinLnBrk="0" hangingPunct="1">
              <a:lnSpc>
                <a:spcPct val="100000"/>
              </a:lnSpc>
              <a:spcBef>
                <a:spcPct val="0"/>
              </a:spcBef>
              <a:spcAft>
                <a:spcPct val="0"/>
              </a:spcAft>
              <a:buClrTx/>
              <a:buSzTx/>
              <a:buFontTx/>
              <a:buNone/>
              <a:defRPr/>
            </a:pPr>
            <a:fld id="{E8716A00-CC3F-A24A-9B86-816E9CA7F4AC}" type="slidenum">
              <a:rPr kumimoji="0" lang="fr-FR" sz="1000" b="0" i="0" u="none" strike="noStrike" kern="1200" cap="none" spc="0" normalizeH="0" baseline="0" noProof="0" smtClean="0">
                <a:ln>
                  <a:noFill/>
                </a:ln>
                <a:solidFill>
                  <a:prstClr val="black">
                    <a:tint val="75000"/>
                  </a:prstClr>
                </a:solidFill>
                <a:effectLst/>
                <a:uLnTx/>
                <a:uFillTx/>
                <a:latin typeface="Arial Narrow" charset="0"/>
                <a:ea typeface="Arial Narrow" charset="0"/>
                <a:cs typeface="Arial Narrow" charset="0"/>
              </a:rPr>
              <a:pPr marL="0" marR="0" lvl="0" indent="0" algn="r" defTabSz="457200" rtl="0" eaLnBrk="1" fontAlgn="auto" latinLnBrk="0" hangingPunct="1">
                <a:lnSpc>
                  <a:spcPct val="100000"/>
                </a:lnSpc>
                <a:spcBef>
                  <a:spcPct val="0"/>
                </a:spcBef>
                <a:spcAft>
                  <a:spcPct val="0"/>
                </a:spcAft>
                <a:buClrTx/>
                <a:buSzTx/>
                <a:buFontTx/>
                <a:buNone/>
                <a:defRPr/>
              </a:pPr>
              <a:t>20</a:t>
            </a:fld>
            <a:endParaRPr kumimoji="0" lang="fr-FR" sz="1000" b="0" i="0" u="none" strike="noStrike" kern="1200" cap="none" spc="0" normalizeH="0" baseline="0" noProof="0">
              <a:ln>
                <a:noFill/>
              </a:ln>
              <a:solidFill>
                <a:prstClr val="black">
                  <a:tint val="75000"/>
                </a:prstClr>
              </a:solidFill>
              <a:effectLst/>
              <a:uLnTx/>
              <a:uFillTx/>
              <a:latin typeface="Arial Narrow" charset="0"/>
              <a:ea typeface="Arial Narrow" charset="0"/>
              <a:cs typeface="Arial Narrow" charset="0"/>
            </a:endParaRPr>
          </a:p>
        </p:txBody>
      </p:sp>
      <p:sp>
        <p:nvSpPr>
          <p:cNvPr id="8" name="Titre 2"/>
          <p:cNvSpPr txBox="1"/>
          <p:nvPr/>
        </p:nvSpPr>
        <p:spPr>
          <a:xfrm>
            <a:off x="4472174" y="274638"/>
            <a:ext cx="4214625" cy="504459"/>
          </a:xfrm>
          <a:prstGeom prst="rect">
            <a:avLst/>
          </a:prstGeom>
        </p:spPr>
        <p:txBody>
          <a:bodyPr vert="horz" lIns="91440" tIns="45720" rIns="91440" bIns="45720" rtlCol="0" anchor="ctr">
            <a:normAutofit/>
          </a:bodyPr>
          <a:lstStyle>
            <a:lvl1pPr algn="r" defTabSz="457200" rtl="0" eaLnBrk="1" latinLnBrk="0" hangingPunct="1">
              <a:spcBef>
                <a:spcPct val="0"/>
              </a:spcBef>
              <a:buNone/>
              <a:defRPr sz="1600" kern="1200">
                <a:solidFill>
                  <a:srgbClr val="FFFFFF"/>
                </a:solidFill>
                <a:latin typeface="+mj-lt"/>
                <a:ea typeface="+mj-ea"/>
                <a:cs typeface="+mj-cs"/>
              </a:defRPr>
            </a:lvl1pPr>
          </a:lstStyle>
          <a:p>
            <a:pPr marL="0" marR="0" lvl="0" indent="0" algn="r" defTabSz="457200" rtl="0" eaLnBrk="1" fontAlgn="base" latinLnBrk="0" hangingPunct="1">
              <a:lnSpc>
                <a:spcPct val="100000"/>
              </a:lnSpc>
              <a:spcBef>
                <a:spcPct val="0"/>
              </a:spcBef>
              <a:spcAft>
                <a:spcPct val="0"/>
              </a:spcAft>
              <a:buClrTx/>
              <a:buSzTx/>
              <a:buFontTx/>
              <a:buNone/>
              <a:defRPr/>
            </a:pPr>
            <a:r>
              <a:rPr lang="sl" sz="1700" b="0" i="0" strike="noStrike" cap="none" spc="0" baseline="0">
                <a:solidFill>
                  <a:srgbClr val="FFFFFF"/>
                </a:solidFill>
                <a:effectLst/>
                <a:latin typeface="Arial Narrow"/>
                <a:ea typeface="Arial Narrow"/>
                <a:cs typeface="Arial Narrow"/>
              </a:rPr>
              <a:t>Integracija načela enakosti spolov v Svetu Evrope</a:t>
            </a:r>
          </a:p>
        </p:txBody>
      </p:sp>
      <p:sp>
        <p:nvSpPr>
          <p:cNvPr id="3" name="Rectangle 2"/>
          <p:cNvSpPr/>
          <p:nvPr/>
        </p:nvSpPr>
        <p:spPr>
          <a:xfrm>
            <a:off x="1768730" y="3105835"/>
            <a:ext cx="5089270" cy="2308324"/>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Calibri" pitchFamily="34" charset="0"/>
              <a:ea typeface="+mn-ea"/>
              <a:cs typeface="Arial"/>
            </a:endParaRPr>
          </a:p>
          <a:p>
            <a:pPr marL="0" marR="0" lvl="0" indent="0" algn="l" defTabSz="4572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Calibri" pitchFamily="34" charset="0"/>
              <a:ea typeface="+mn-ea"/>
              <a:cs typeface="Arial"/>
            </a:endParaRPr>
          </a:p>
          <a:p>
            <a:pPr marL="0" marR="0" lvl="0" indent="0" algn="l" defTabSz="4572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Calibri" pitchFamily="34" charset="0"/>
              <a:ea typeface="+mn-ea"/>
              <a:cs typeface="Arial"/>
            </a:endParaRPr>
          </a:p>
          <a:p>
            <a:pPr marL="0" marR="0" lvl="0" indent="0" algn="l" defTabSz="4572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Calibri" pitchFamily="34" charset="0"/>
              <a:ea typeface="+mn-ea"/>
              <a:cs typeface="Arial"/>
            </a:endParaRPr>
          </a:p>
          <a:p>
            <a:pPr marL="0" marR="0" lvl="0" indent="0" algn="l" defTabSz="4572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Calibri" pitchFamily="34" charset="0"/>
              <a:ea typeface="+mn-ea"/>
              <a:cs typeface="Arial"/>
            </a:endParaRPr>
          </a:p>
          <a:p>
            <a:pPr marL="0" marR="0" lvl="0" indent="0" algn="l" defTabSz="4572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Calibri" pitchFamily="34" charset="0"/>
              <a:ea typeface="+mn-ea"/>
              <a:cs typeface="Arial"/>
            </a:endParaRPr>
          </a:p>
          <a:p>
            <a:pPr marL="0" marR="0" lvl="0" indent="0" algn="l" defTabSz="4572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Calibri" pitchFamily="34" charset="0"/>
              <a:ea typeface="+mn-ea"/>
              <a:cs typeface="Arial"/>
            </a:endParaRPr>
          </a:p>
          <a:p>
            <a:pPr marL="0" marR="0" lvl="0" indent="0" algn="l" defTabSz="4572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Calibri" pitchFamily="34" charset="0"/>
              <a:ea typeface="+mn-ea"/>
              <a:cs typeface="Arial"/>
            </a:endParaRPr>
          </a:p>
        </p:txBody>
      </p:sp>
      <p:pic>
        <p:nvPicPr>
          <p:cNvPr id="6" name="Picture 5">
            <a:extLst>
              <a:ext uri="{FF2B5EF4-FFF2-40B4-BE49-F238E27FC236}">
                <a16:creationId xmlns="" xmlns:a16="http://schemas.microsoft.com/office/drawing/2014/main" id="{48B0629E-E1EE-4EFF-98EB-AFBC779AB333}"/>
              </a:ext>
            </a:extLst>
          </p:cNvPr>
          <p:cNvPicPr>
            <a:picLocks noChangeAspect="1"/>
          </p:cNvPicPr>
          <p:nvPr/>
        </p:nvPicPr>
        <p:blipFill>
          <a:blip r:embed="rId3"/>
          <a:stretch>
            <a:fillRect/>
          </a:stretch>
        </p:blipFill>
        <p:spPr>
          <a:xfrm>
            <a:off x="971422" y="378628"/>
            <a:ext cx="7173190" cy="5414159"/>
          </a:xfrm>
          <a:prstGeom prst="rect">
            <a:avLst/>
          </a:prstGeom>
        </p:spPr>
      </p:pic>
      <p:cxnSp>
        <p:nvCxnSpPr>
          <p:cNvPr id="2" name="Google Shape;233;p13">
            <a:extLst>
              <a:ext uri="{FF2B5EF4-FFF2-40B4-BE49-F238E27FC236}">
                <a16:creationId xmlns="" xmlns:a16="http://schemas.microsoft.com/office/drawing/2014/main" id="{6E620A3B-146A-BDC0-1007-20378FB5794A}"/>
              </a:ext>
            </a:extLst>
          </p:cNvPr>
          <p:cNvCxnSpPr/>
          <p:nvPr/>
        </p:nvCxnSpPr>
        <p:spPr>
          <a:xfrm flipH="1">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4" name="Google Shape;234;p13">
            <a:extLst>
              <a:ext uri="{FF2B5EF4-FFF2-40B4-BE49-F238E27FC236}">
                <a16:creationId xmlns="" xmlns:a16="http://schemas.microsoft.com/office/drawing/2014/main" id="{A202922C-BFB8-D5CA-B6AE-7B01C970A4FC}"/>
              </a:ext>
            </a:extLst>
          </p:cNvPr>
          <p:cNvPicPr preferRelativeResize="0"/>
          <p:nvPr/>
        </p:nvPicPr>
        <p:blipFill>
          <a:blip r:embed="rId4">
            <a:alphaModFix/>
          </a:blip>
          <a:stretch>
            <a:fillRect/>
          </a:stretch>
        </p:blipFill>
        <p:spPr>
          <a:xfrm>
            <a:off x="6096000" y="5229225"/>
            <a:ext cx="3048000" cy="1628775"/>
          </a:xfrm>
          <a:prstGeom prst="rect">
            <a:avLst/>
          </a:prstGeom>
          <a:noFill/>
          <a:ln>
            <a:noFill/>
          </a:ln>
        </p:spPr>
      </p:pic>
    </p:spTree>
    <p:extLst>
      <p:ext uri="{BB962C8B-B14F-4D97-AF65-F5344CB8AC3E}">
        <p14:creationId xmlns:p14="http://schemas.microsoft.com/office/powerpoint/2010/main" val="40842145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Century Gothic" charset="0"/>
                <a:ea typeface="Century Gothic" charset="0"/>
                <a:cs typeface="Century Gothic" charset="0"/>
              </a:defRPr>
            </a:lvl1pPr>
          </a:lstStyle>
          <a:p>
            <a:pPr marL="0" marR="0" lvl="0" indent="0" algn="r" defTabSz="457200" rtl="0" eaLnBrk="1" fontAlgn="auto" latinLnBrk="0" hangingPunct="1">
              <a:lnSpc>
                <a:spcPct val="100000"/>
              </a:lnSpc>
              <a:spcBef>
                <a:spcPct val="0"/>
              </a:spcBef>
              <a:spcAft>
                <a:spcPct val="0"/>
              </a:spcAft>
              <a:buClrTx/>
              <a:buSzTx/>
              <a:buFontTx/>
              <a:buNone/>
              <a:defRPr/>
            </a:pPr>
            <a:fld id="{E8716A00-CC3F-A24A-9B86-816E9CA7F4AC}" type="slidenum">
              <a:rPr kumimoji="0" lang="fr-FR" sz="1000" b="0" i="0" u="none" strike="noStrike" kern="1200" cap="none" spc="0" normalizeH="0" baseline="0" noProof="0" smtClean="0">
                <a:ln>
                  <a:noFill/>
                </a:ln>
                <a:solidFill>
                  <a:prstClr val="black">
                    <a:tint val="75000"/>
                  </a:prstClr>
                </a:solidFill>
                <a:effectLst/>
                <a:uLnTx/>
                <a:uFillTx/>
                <a:latin typeface="Arial Narrow" charset="0"/>
                <a:ea typeface="Arial Narrow" charset="0"/>
                <a:cs typeface="Arial Narrow" charset="0"/>
              </a:rPr>
              <a:pPr marL="0" marR="0" lvl="0" indent="0" algn="r" defTabSz="457200" rtl="0" eaLnBrk="1" fontAlgn="auto" latinLnBrk="0" hangingPunct="1">
                <a:lnSpc>
                  <a:spcPct val="100000"/>
                </a:lnSpc>
                <a:spcBef>
                  <a:spcPct val="0"/>
                </a:spcBef>
                <a:spcAft>
                  <a:spcPct val="0"/>
                </a:spcAft>
                <a:buClrTx/>
                <a:buSzTx/>
                <a:buFontTx/>
                <a:buNone/>
                <a:defRPr/>
              </a:pPr>
              <a:t>21</a:t>
            </a:fld>
            <a:endParaRPr kumimoji="0" lang="fr-FR" sz="1000" b="0" i="0" u="none" strike="noStrike" kern="1200" cap="none" spc="0" normalizeH="0" baseline="0" noProof="0">
              <a:ln>
                <a:noFill/>
              </a:ln>
              <a:solidFill>
                <a:prstClr val="black">
                  <a:tint val="75000"/>
                </a:prstClr>
              </a:solidFill>
              <a:effectLst/>
              <a:uLnTx/>
              <a:uFillTx/>
              <a:latin typeface="Arial Narrow" charset="0"/>
              <a:ea typeface="Arial Narrow" charset="0"/>
              <a:cs typeface="Arial Narrow" charset="0"/>
            </a:endParaRPr>
          </a:p>
        </p:txBody>
      </p:sp>
      <p:sp>
        <p:nvSpPr>
          <p:cNvPr id="8" name="Titre 2"/>
          <p:cNvSpPr txBox="1"/>
          <p:nvPr/>
        </p:nvSpPr>
        <p:spPr>
          <a:xfrm>
            <a:off x="4472174" y="274638"/>
            <a:ext cx="4214625" cy="504459"/>
          </a:xfrm>
          <a:prstGeom prst="rect">
            <a:avLst/>
          </a:prstGeom>
        </p:spPr>
        <p:txBody>
          <a:bodyPr vert="horz" lIns="91440" tIns="45720" rIns="91440" bIns="45720" rtlCol="0" anchor="ctr">
            <a:normAutofit/>
          </a:bodyPr>
          <a:lstStyle>
            <a:lvl1pPr algn="r" defTabSz="457200" rtl="0" eaLnBrk="1" latinLnBrk="0" hangingPunct="1">
              <a:spcBef>
                <a:spcPct val="0"/>
              </a:spcBef>
              <a:buNone/>
              <a:defRPr sz="1600" kern="1200">
                <a:solidFill>
                  <a:srgbClr val="FFFFFF"/>
                </a:solidFill>
                <a:latin typeface="+mj-lt"/>
                <a:ea typeface="+mj-ea"/>
                <a:cs typeface="+mj-cs"/>
              </a:defRPr>
            </a:lvl1pPr>
          </a:lstStyle>
          <a:p>
            <a:pPr marL="0" marR="0" lvl="0" indent="0" algn="r" defTabSz="457200" rtl="0" eaLnBrk="1" fontAlgn="base" latinLnBrk="0" hangingPunct="1">
              <a:lnSpc>
                <a:spcPct val="100000"/>
              </a:lnSpc>
              <a:spcBef>
                <a:spcPct val="0"/>
              </a:spcBef>
              <a:spcAft>
                <a:spcPct val="0"/>
              </a:spcAft>
              <a:buClrTx/>
              <a:buSzTx/>
              <a:buFontTx/>
              <a:buNone/>
              <a:defRPr/>
            </a:pPr>
            <a:r>
              <a:rPr lang="sl" sz="1700" b="0" i="0" strike="noStrike" cap="none" spc="0" baseline="0">
                <a:solidFill>
                  <a:srgbClr val="FFFFFF"/>
                </a:solidFill>
                <a:effectLst/>
                <a:latin typeface="Arial Narrow"/>
                <a:ea typeface="Arial Narrow"/>
                <a:cs typeface="Arial Narrow"/>
              </a:rPr>
              <a:t>Integracija načela enakosti spolov v Svetu Evrope</a:t>
            </a:r>
          </a:p>
        </p:txBody>
      </p:sp>
      <p:sp>
        <p:nvSpPr>
          <p:cNvPr id="9" name="Rectangle 20"/>
          <p:cNvSpPr>
            <a:spLocks noChangeArrowheads="1"/>
          </p:cNvSpPr>
          <p:nvPr/>
        </p:nvSpPr>
        <p:spPr bwMode="auto">
          <a:xfrm>
            <a:off x="760888" y="1241448"/>
            <a:ext cx="7596885" cy="458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0" marR="0" lvl="0" indent="0" algn="ctr" defTabSz="457200" rtl="0" eaLnBrk="1" fontAlgn="base" latinLnBrk="0" hangingPunct="1">
              <a:lnSpc>
                <a:spcPct val="100000"/>
              </a:lnSpc>
              <a:spcBef>
                <a:spcPct val="0"/>
              </a:spcBef>
              <a:spcAft>
                <a:spcPct val="0"/>
              </a:spcAft>
              <a:buClr>
                <a:srgbClr val="0000CC"/>
              </a:buClr>
              <a:buSzTx/>
              <a:buFontTx/>
              <a:buNone/>
              <a:defRPr/>
            </a:pPr>
            <a:r>
              <a:rPr lang="sl" sz="2800" b="1" i="0" strike="noStrike" cap="none" spc="0" baseline="0" dirty="0">
                <a:solidFill>
                  <a:srgbClr val="0066CC"/>
                </a:solidFill>
                <a:effectLst/>
                <a:latin typeface="Arial"/>
                <a:ea typeface="Arial"/>
                <a:cs typeface="Arial"/>
              </a:rPr>
              <a:t>Integracija načela enakosti spolov: zakaj?</a:t>
            </a:r>
          </a:p>
          <a:p>
            <a:pPr marL="0" marR="0" lvl="0" indent="0" algn="l" defTabSz="457200" rtl="0" eaLnBrk="1" fontAlgn="base" latinLnBrk="0" hangingPunct="1">
              <a:lnSpc>
                <a:spcPct val="100000"/>
              </a:lnSpc>
              <a:spcBef>
                <a:spcPct val="0"/>
              </a:spcBef>
              <a:spcAft>
                <a:spcPct val="0"/>
              </a:spcAft>
              <a:buClr>
                <a:srgbClr val="0000CC"/>
              </a:buClr>
              <a:buSzTx/>
              <a:buFontTx/>
              <a:buNone/>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
                <a:srgbClr val="0066CC"/>
              </a:buClr>
              <a:buSzTx/>
              <a:buFont typeface="Wingdings" panose="05000000000000000000" pitchFamily="2" charset="2"/>
              <a:buChar char="ü"/>
              <a:defRPr/>
            </a:pPr>
            <a:r>
              <a:rPr lang="sl" sz="2800" b="0" i="0" strike="noStrike" cap="none" spc="0" baseline="0" dirty="0">
                <a:solidFill>
                  <a:srgbClr val="000000"/>
                </a:solidFill>
                <a:effectLst/>
                <a:latin typeface="Arial"/>
                <a:ea typeface="Arial"/>
                <a:cs typeface="Arial"/>
              </a:rPr>
              <a:t>Raziskave in statistika kažejo, da </a:t>
            </a:r>
            <a:r>
              <a:rPr lang="sl" sz="2800" b="1" i="0" strike="noStrike" cap="none" spc="0" baseline="0" dirty="0">
                <a:solidFill>
                  <a:srgbClr val="0066CC"/>
                </a:solidFill>
                <a:effectLst/>
                <a:latin typeface="Arial"/>
                <a:ea typeface="Arial"/>
                <a:cs typeface="Arial"/>
              </a:rPr>
              <a:t>enakost</a:t>
            </a:r>
            <a:r>
              <a:rPr lang="sl" sz="2800" b="0" i="0" strike="noStrike" cap="none" spc="0" baseline="0" dirty="0">
                <a:solidFill>
                  <a:srgbClr val="0066CC"/>
                </a:solidFill>
                <a:effectLst/>
                <a:latin typeface="Arial"/>
                <a:ea typeface="Arial"/>
                <a:cs typeface="Arial"/>
              </a:rPr>
              <a:t> </a:t>
            </a:r>
            <a:r>
              <a:rPr lang="sl" sz="2800" b="0" i="0" strike="noStrike" cap="none" spc="0" baseline="0" dirty="0">
                <a:solidFill>
                  <a:srgbClr val="000000"/>
                </a:solidFill>
                <a:effectLst/>
                <a:latin typeface="Arial"/>
                <a:ea typeface="Arial"/>
                <a:cs typeface="Arial"/>
              </a:rPr>
              <a:t>med ženskami in moškimi v današnji Evropi </a:t>
            </a:r>
            <a:r>
              <a:rPr lang="sl" sz="2800" b="1" i="0" strike="noStrike" cap="none" spc="0" baseline="0" dirty="0">
                <a:solidFill>
                  <a:srgbClr val="0066CC"/>
                </a:solidFill>
                <a:effectLst/>
                <a:latin typeface="Arial"/>
                <a:ea typeface="Arial"/>
                <a:cs typeface="Arial"/>
              </a:rPr>
              <a:t>ni resničnost</a:t>
            </a:r>
            <a:r>
              <a:rPr lang="sl" sz="2800" b="1" i="0" strike="noStrike" cap="none" spc="0" baseline="0" dirty="0" smtClean="0">
                <a:solidFill>
                  <a:srgbClr val="0066CC"/>
                </a:solidFill>
                <a:effectLst/>
                <a:latin typeface="Arial"/>
                <a:ea typeface="Arial"/>
                <a:cs typeface="Arial"/>
              </a:rPr>
              <a:t>.</a:t>
            </a:r>
            <a:endParaRPr lang="sl" sz="2800" b="1" i="0" strike="noStrike" cap="none" spc="0" baseline="0" dirty="0">
              <a:solidFill>
                <a:srgbClr val="0066CC"/>
              </a:solidFill>
              <a:effectLst/>
              <a:latin typeface="Arial"/>
              <a:ea typeface="Arial"/>
              <a:cs typeface="Arial"/>
            </a:endParaRPr>
          </a:p>
          <a:p>
            <a:pPr marL="0" marR="0" lvl="0" indent="0" algn="l" defTabSz="457200" rtl="0" eaLnBrk="1" fontAlgn="base" latinLnBrk="0" hangingPunct="1">
              <a:lnSpc>
                <a:spcPct val="100000"/>
              </a:lnSpc>
              <a:spcBef>
                <a:spcPct val="0"/>
              </a:spcBef>
              <a:spcAft>
                <a:spcPct val="0"/>
              </a:spcAft>
              <a:buClr>
                <a:srgbClr val="0066CC"/>
              </a:buClr>
              <a:buSzTx/>
              <a:buFont typeface="Wingdings" panose="05000000000000000000" pitchFamily="2" charset="2"/>
              <a:buChar char="ü"/>
              <a:defRPr/>
            </a:pPr>
            <a:r>
              <a:rPr lang="sl" sz="2800" b="0" i="0" strike="noStrike" cap="none" spc="0" baseline="0" dirty="0">
                <a:solidFill>
                  <a:srgbClr val="000000"/>
                </a:solidFill>
                <a:effectLst/>
                <a:latin typeface="Arial"/>
                <a:ea typeface="Arial"/>
                <a:cs typeface="Arial"/>
              </a:rPr>
              <a:t>Zagotoviti, da so ženske in moški </a:t>
            </a:r>
            <a:r>
              <a:rPr lang="sl" sz="2800" b="1" i="0" strike="noStrike" cap="none" spc="0" baseline="0" dirty="0">
                <a:solidFill>
                  <a:srgbClr val="0066CC"/>
                </a:solidFill>
                <a:effectLst/>
                <a:latin typeface="Arial"/>
                <a:ea typeface="Arial"/>
                <a:cs typeface="Arial"/>
              </a:rPr>
              <a:t>enako zastopani</a:t>
            </a:r>
            <a:r>
              <a:rPr lang="sl" sz="2800" b="1" i="0" strike="noStrike" cap="none" spc="0" baseline="0" dirty="0">
                <a:solidFill>
                  <a:srgbClr val="3333CC"/>
                </a:solidFill>
                <a:effectLst/>
                <a:latin typeface="Arial"/>
                <a:ea typeface="Arial"/>
                <a:cs typeface="Arial"/>
              </a:rPr>
              <a:t> </a:t>
            </a:r>
            <a:r>
              <a:rPr lang="sl" sz="2800" b="0" i="0" strike="noStrike" cap="none" spc="0" baseline="0" dirty="0">
                <a:solidFill>
                  <a:srgbClr val="000000"/>
                </a:solidFill>
                <a:effectLst/>
                <a:latin typeface="Arial"/>
                <a:ea typeface="Arial"/>
                <a:cs typeface="Arial"/>
              </a:rPr>
              <a:t>v različnih organih in institucijah: vprašanje pravičnosti, vendar </a:t>
            </a:r>
            <a:r>
              <a:rPr lang="sl" sz="2800" b="1" i="0" strike="noStrike" cap="none" spc="0" baseline="0" dirty="0">
                <a:solidFill>
                  <a:srgbClr val="0066CC"/>
                </a:solidFill>
                <a:effectLst/>
                <a:latin typeface="Arial"/>
                <a:ea typeface="Arial"/>
                <a:cs typeface="Arial"/>
              </a:rPr>
              <a:t>ni edina rešitev</a:t>
            </a:r>
          </a:p>
          <a:p>
            <a:pPr marL="457200" marR="0" lvl="0" indent="-457200" algn="l" defTabSz="457200" rtl="0" eaLnBrk="1" fontAlgn="base" latinLnBrk="0" hangingPunct="1">
              <a:lnSpc>
                <a:spcPct val="100000"/>
              </a:lnSpc>
              <a:spcBef>
                <a:spcPct val="0"/>
              </a:spcBef>
              <a:spcAft>
                <a:spcPct val="0"/>
              </a:spcAft>
              <a:buClr>
                <a:srgbClr val="0066CC"/>
              </a:buClr>
              <a:buSzTx/>
              <a:buFont typeface="Wingdings" panose="05000000000000000000" pitchFamily="2" charset="2"/>
              <a:buChar char="ü"/>
              <a:defRPr/>
            </a:pPr>
            <a:r>
              <a:rPr lang="sl" sz="2800" b="0" i="0" strike="noStrike" cap="none" spc="0" baseline="0" dirty="0">
                <a:solidFill>
                  <a:srgbClr val="000000"/>
                </a:solidFill>
                <a:effectLst/>
                <a:latin typeface="Arial"/>
                <a:ea typeface="Arial"/>
                <a:cs typeface="Arial"/>
              </a:rPr>
              <a:t>Živimo v družbi, v kateri ima </a:t>
            </a:r>
            <a:r>
              <a:rPr lang="sl" sz="2800" b="1" i="0" strike="noStrike" cap="none" spc="0" baseline="0" dirty="0">
                <a:solidFill>
                  <a:srgbClr val="0066CC"/>
                </a:solidFill>
                <a:effectLst/>
                <a:latin typeface="Arial"/>
                <a:ea typeface="Arial"/>
                <a:cs typeface="Arial"/>
              </a:rPr>
              <a:t>spol</a:t>
            </a:r>
            <a:r>
              <a:rPr lang="sl" sz="2800" b="1" i="0" strike="noStrike" cap="none" spc="0" baseline="0" dirty="0">
                <a:solidFill>
                  <a:srgbClr val="3333CC"/>
                </a:solidFill>
                <a:effectLst/>
                <a:latin typeface="Arial"/>
                <a:ea typeface="Arial"/>
                <a:cs typeface="Arial"/>
              </a:rPr>
              <a:t> </a:t>
            </a:r>
            <a:r>
              <a:rPr lang="sl" sz="2800" b="0" i="0" strike="noStrike" cap="none" spc="0" baseline="0" dirty="0">
                <a:solidFill>
                  <a:srgbClr val="000000"/>
                </a:solidFill>
                <a:effectLst/>
                <a:latin typeface="Arial"/>
                <a:ea typeface="Arial"/>
                <a:cs typeface="Arial"/>
              </a:rPr>
              <a:t>strukturno vlogo.</a:t>
            </a:r>
          </a:p>
          <a:p>
            <a:pPr marL="457200" marR="0" lvl="0" indent="-457200" algn="l" defTabSz="457200" rtl="0" eaLnBrk="1" fontAlgn="base" latinLnBrk="0" hangingPunct="1">
              <a:lnSpc>
                <a:spcPct val="100000"/>
              </a:lnSpc>
              <a:spcBef>
                <a:spcPct val="0"/>
              </a:spcBef>
              <a:spcAft>
                <a:spcPct val="0"/>
              </a:spcAft>
              <a:buClrTx/>
              <a:buSzTx/>
              <a:buFont typeface="Arial"/>
              <a:buChar char="•"/>
              <a:defRPr/>
            </a:pPr>
            <a:endParaRPr kumimoji="0" lang="fr-FR" sz="2800" b="0" i="0" u="none" strike="noStrike" kern="1200" cap="none" spc="0" normalizeH="0" baseline="0" noProof="0" dirty="0">
              <a:ln>
                <a:noFill/>
              </a:ln>
              <a:solidFill>
                <a:prstClr val="black"/>
              </a:solidFill>
              <a:effectLst/>
              <a:uLnTx/>
              <a:uFillTx/>
              <a:latin typeface="Arial"/>
              <a:ea typeface="Arial"/>
              <a:cs typeface="Arial"/>
            </a:endParaRPr>
          </a:p>
        </p:txBody>
      </p:sp>
      <p:cxnSp>
        <p:nvCxnSpPr>
          <p:cNvPr id="2" name="Google Shape;233;p13">
            <a:extLst>
              <a:ext uri="{FF2B5EF4-FFF2-40B4-BE49-F238E27FC236}">
                <a16:creationId xmlns="" xmlns:a16="http://schemas.microsoft.com/office/drawing/2014/main" id="{5C6C1884-6BFC-D729-FD75-BDCCDF689C97}"/>
              </a:ext>
            </a:extLst>
          </p:cNvPr>
          <p:cNvCxnSpPr/>
          <p:nvPr/>
        </p:nvCxnSpPr>
        <p:spPr>
          <a:xfrm flipH="1">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3" name="Google Shape;234;p13">
            <a:extLst>
              <a:ext uri="{FF2B5EF4-FFF2-40B4-BE49-F238E27FC236}">
                <a16:creationId xmlns="" xmlns:a16="http://schemas.microsoft.com/office/drawing/2014/main" id="{47B929E9-4392-749C-82EF-32A433EC9B4B}"/>
              </a:ext>
            </a:extLst>
          </p:cNvPr>
          <p:cNvPicPr preferRelativeResize="0"/>
          <p:nvPr/>
        </p:nvPicPr>
        <p:blipFill>
          <a:blip r:embed="rId3">
            <a:alphaModFix/>
          </a:blip>
          <a:stretch>
            <a:fillRect/>
          </a:stretch>
        </p:blipFill>
        <p:spPr>
          <a:xfrm>
            <a:off x="6096000" y="5229225"/>
            <a:ext cx="3048000" cy="1628775"/>
          </a:xfrm>
          <a:prstGeom prst="rect">
            <a:avLst/>
          </a:prstGeom>
          <a:noFill/>
          <a:ln>
            <a:noFill/>
          </a:ln>
        </p:spPr>
      </p:pic>
    </p:spTree>
    <p:extLst>
      <p:ext uri="{BB962C8B-B14F-4D97-AF65-F5344CB8AC3E}">
        <p14:creationId xmlns:p14="http://schemas.microsoft.com/office/powerpoint/2010/main" val="203681559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Century Gothic" charset="0"/>
                <a:ea typeface="Century Gothic" charset="0"/>
                <a:cs typeface="Century Gothic" charset="0"/>
              </a:defRPr>
            </a:lvl1pPr>
          </a:lstStyle>
          <a:p>
            <a:pPr marL="0" marR="0" lvl="0" indent="0" algn="r" defTabSz="457200" rtl="0" eaLnBrk="1" fontAlgn="auto" latinLnBrk="0" hangingPunct="1">
              <a:lnSpc>
                <a:spcPct val="100000"/>
              </a:lnSpc>
              <a:spcBef>
                <a:spcPct val="0"/>
              </a:spcBef>
              <a:spcAft>
                <a:spcPct val="0"/>
              </a:spcAft>
              <a:buClrTx/>
              <a:buSzTx/>
              <a:buFontTx/>
              <a:buNone/>
              <a:defRPr/>
            </a:pPr>
            <a:fld id="{E8716A00-CC3F-A24A-9B86-816E9CA7F4AC}" type="slidenum">
              <a:rPr kumimoji="0" lang="fr-FR" sz="1000" b="0" i="0" u="none" strike="noStrike" kern="1200" cap="none" spc="0" normalizeH="0" baseline="0" noProof="0" smtClean="0">
                <a:ln>
                  <a:noFill/>
                </a:ln>
                <a:solidFill>
                  <a:prstClr val="black">
                    <a:tint val="75000"/>
                  </a:prstClr>
                </a:solidFill>
                <a:effectLst/>
                <a:uLnTx/>
                <a:uFillTx/>
                <a:latin typeface="Arial Narrow" charset="0"/>
                <a:ea typeface="Arial Narrow" charset="0"/>
                <a:cs typeface="Arial Narrow" charset="0"/>
              </a:rPr>
              <a:pPr marL="0" marR="0" lvl="0" indent="0" algn="r" defTabSz="457200" rtl="0" eaLnBrk="1" fontAlgn="auto" latinLnBrk="0" hangingPunct="1">
                <a:lnSpc>
                  <a:spcPct val="100000"/>
                </a:lnSpc>
                <a:spcBef>
                  <a:spcPct val="0"/>
                </a:spcBef>
                <a:spcAft>
                  <a:spcPct val="0"/>
                </a:spcAft>
                <a:buClrTx/>
                <a:buSzTx/>
                <a:buFontTx/>
                <a:buNone/>
                <a:defRPr/>
              </a:pPr>
              <a:t>22</a:t>
            </a:fld>
            <a:endParaRPr kumimoji="0" lang="fr-FR" sz="1000" b="0" i="0" u="none" strike="noStrike" kern="1200" cap="none" spc="0" normalizeH="0" baseline="0" noProof="0">
              <a:ln>
                <a:noFill/>
              </a:ln>
              <a:solidFill>
                <a:prstClr val="black">
                  <a:tint val="75000"/>
                </a:prstClr>
              </a:solidFill>
              <a:effectLst/>
              <a:uLnTx/>
              <a:uFillTx/>
              <a:latin typeface="Arial Narrow" charset="0"/>
              <a:ea typeface="Arial Narrow" charset="0"/>
              <a:cs typeface="Arial Narrow" charset="0"/>
            </a:endParaRPr>
          </a:p>
        </p:txBody>
      </p:sp>
      <p:sp>
        <p:nvSpPr>
          <p:cNvPr id="8" name="Titre 2"/>
          <p:cNvSpPr txBox="1"/>
          <p:nvPr/>
        </p:nvSpPr>
        <p:spPr>
          <a:xfrm>
            <a:off x="4472174" y="274638"/>
            <a:ext cx="4214625" cy="504459"/>
          </a:xfrm>
          <a:prstGeom prst="rect">
            <a:avLst/>
          </a:prstGeom>
        </p:spPr>
        <p:txBody>
          <a:bodyPr vert="horz" lIns="91440" tIns="45720" rIns="91440" bIns="45720" rtlCol="0" anchor="ctr">
            <a:normAutofit/>
          </a:bodyPr>
          <a:lstStyle>
            <a:lvl1pPr algn="r" defTabSz="457200" rtl="0" eaLnBrk="1" latinLnBrk="0" hangingPunct="1">
              <a:spcBef>
                <a:spcPct val="0"/>
              </a:spcBef>
              <a:buNone/>
              <a:defRPr sz="1600" kern="1200">
                <a:solidFill>
                  <a:srgbClr val="FFFFFF"/>
                </a:solidFill>
                <a:latin typeface="+mj-lt"/>
                <a:ea typeface="+mj-ea"/>
                <a:cs typeface="+mj-cs"/>
              </a:defRPr>
            </a:lvl1pPr>
          </a:lstStyle>
          <a:p>
            <a:pPr marL="0" marR="0" lvl="0" indent="0" algn="r" defTabSz="457200" rtl="0" eaLnBrk="1" fontAlgn="base" latinLnBrk="0" hangingPunct="1">
              <a:lnSpc>
                <a:spcPct val="100000"/>
              </a:lnSpc>
              <a:spcBef>
                <a:spcPct val="0"/>
              </a:spcBef>
              <a:spcAft>
                <a:spcPct val="0"/>
              </a:spcAft>
              <a:buClrTx/>
              <a:buSzTx/>
              <a:buFontTx/>
              <a:buNone/>
              <a:defRPr/>
            </a:pPr>
            <a:r>
              <a:rPr lang="sl" sz="1700" b="0" i="0" strike="noStrike" cap="none" spc="0" baseline="0">
                <a:solidFill>
                  <a:srgbClr val="FFFFFF"/>
                </a:solidFill>
                <a:effectLst/>
                <a:latin typeface="Arial Narrow"/>
                <a:ea typeface="Arial Narrow"/>
                <a:cs typeface="Arial Narrow"/>
              </a:rPr>
              <a:t>Integracija načela enakosti spolov v Svetu Evrope</a:t>
            </a:r>
          </a:p>
        </p:txBody>
      </p:sp>
      <p:sp>
        <p:nvSpPr>
          <p:cNvPr id="3" name="Rectangle 2"/>
          <p:cNvSpPr/>
          <p:nvPr/>
        </p:nvSpPr>
        <p:spPr>
          <a:xfrm>
            <a:off x="1768730" y="3105835"/>
            <a:ext cx="5089270" cy="2308324"/>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Calibri" pitchFamily="34" charset="0"/>
              <a:ea typeface="+mn-ea"/>
              <a:cs typeface="Arial"/>
            </a:endParaRPr>
          </a:p>
          <a:p>
            <a:pPr marL="0" marR="0" lvl="0" indent="0" algn="l" defTabSz="4572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Calibri" pitchFamily="34" charset="0"/>
              <a:ea typeface="+mn-ea"/>
              <a:cs typeface="Arial"/>
            </a:endParaRPr>
          </a:p>
          <a:p>
            <a:pPr marL="0" marR="0" lvl="0" indent="0" algn="l" defTabSz="4572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Calibri" pitchFamily="34" charset="0"/>
              <a:ea typeface="+mn-ea"/>
              <a:cs typeface="Arial"/>
            </a:endParaRPr>
          </a:p>
          <a:p>
            <a:pPr marL="0" marR="0" lvl="0" indent="0" algn="l" defTabSz="4572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Calibri" pitchFamily="34" charset="0"/>
              <a:ea typeface="+mn-ea"/>
              <a:cs typeface="Arial"/>
            </a:endParaRPr>
          </a:p>
          <a:p>
            <a:pPr marL="0" marR="0" lvl="0" indent="0" algn="l" defTabSz="4572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Calibri" pitchFamily="34" charset="0"/>
              <a:ea typeface="+mn-ea"/>
              <a:cs typeface="Arial"/>
            </a:endParaRPr>
          </a:p>
          <a:p>
            <a:pPr marL="0" marR="0" lvl="0" indent="0" algn="l" defTabSz="4572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Calibri" pitchFamily="34" charset="0"/>
              <a:ea typeface="+mn-ea"/>
              <a:cs typeface="Arial"/>
            </a:endParaRPr>
          </a:p>
          <a:p>
            <a:pPr marL="0" marR="0" lvl="0" indent="0" algn="l" defTabSz="4572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Calibri" pitchFamily="34" charset="0"/>
              <a:ea typeface="+mn-ea"/>
              <a:cs typeface="Arial"/>
            </a:endParaRPr>
          </a:p>
          <a:p>
            <a:pPr marL="0" marR="0" lvl="0" indent="0" algn="l" defTabSz="4572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prstClr val="black"/>
              </a:solidFill>
              <a:effectLst/>
              <a:uLnTx/>
              <a:uFillTx/>
              <a:latin typeface="Calibri" pitchFamily="34" charset="0"/>
              <a:ea typeface="+mn-ea"/>
              <a:cs typeface="Arial"/>
            </a:endParaRPr>
          </a:p>
        </p:txBody>
      </p:sp>
      <p:pic>
        <p:nvPicPr>
          <p:cNvPr id="4" name="Picture 3">
            <a:extLst>
              <a:ext uri="{FF2B5EF4-FFF2-40B4-BE49-F238E27FC236}">
                <a16:creationId xmlns="" xmlns:a16="http://schemas.microsoft.com/office/drawing/2014/main" id="{8FAEA6A3-E684-4F30-91EE-4E5F6168EF99}"/>
              </a:ext>
            </a:extLst>
          </p:cNvPr>
          <p:cNvPicPr>
            <a:picLocks noChangeAspect="1"/>
          </p:cNvPicPr>
          <p:nvPr/>
        </p:nvPicPr>
        <p:blipFill>
          <a:blip r:embed="rId3"/>
          <a:stretch>
            <a:fillRect/>
          </a:stretch>
        </p:blipFill>
        <p:spPr>
          <a:xfrm>
            <a:off x="457201" y="660400"/>
            <a:ext cx="8249284" cy="4207503"/>
          </a:xfrm>
          <a:prstGeom prst="rect">
            <a:avLst/>
          </a:prstGeom>
        </p:spPr>
      </p:pic>
      <p:cxnSp>
        <p:nvCxnSpPr>
          <p:cNvPr id="2" name="Google Shape;233;p13">
            <a:extLst>
              <a:ext uri="{FF2B5EF4-FFF2-40B4-BE49-F238E27FC236}">
                <a16:creationId xmlns="" xmlns:a16="http://schemas.microsoft.com/office/drawing/2014/main" id="{415A3754-F2C8-13AD-9E28-3CB725C686E5}"/>
              </a:ext>
            </a:extLst>
          </p:cNvPr>
          <p:cNvCxnSpPr/>
          <p:nvPr/>
        </p:nvCxnSpPr>
        <p:spPr>
          <a:xfrm flipH="1">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6" name="Google Shape;234;p13">
            <a:extLst>
              <a:ext uri="{FF2B5EF4-FFF2-40B4-BE49-F238E27FC236}">
                <a16:creationId xmlns="" xmlns:a16="http://schemas.microsoft.com/office/drawing/2014/main" id="{9EC2689A-8F75-66AD-993D-1AD07C608FB9}"/>
              </a:ext>
            </a:extLst>
          </p:cNvPr>
          <p:cNvPicPr preferRelativeResize="0"/>
          <p:nvPr/>
        </p:nvPicPr>
        <p:blipFill>
          <a:blip r:embed="rId4">
            <a:alphaModFix/>
          </a:blip>
          <a:stretch>
            <a:fillRect/>
          </a:stretch>
        </p:blipFill>
        <p:spPr>
          <a:xfrm>
            <a:off x="6096000" y="5229225"/>
            <a:ext cx="3048000" cy="1628775"/>
          </a:xfrm>
          <a:prstGeom prst="rect">
            <a:avLst/>
          </a:prstGeom>
          <a:noFill/>
          <a:ln>
            <a:noFill/>
          </a:ln>
        </p:spPr>
      </p:pic>
    </p:spTree>
    <p:extLst>
      <p:ext uri="{BB962C8B-B14F-4D97-AF65-F5344CB8AC3E}">
        <p14:creationId xmlns:p14="http://schemas.microsoft.com/office/powerpoint/2010/main" val="156395836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Century Gothic" charset="0"/>
                <a:ea typeface="Century Gothic" charset="0"/>
                <a:cs typeface="Century Gothic" charset="0"/>
              </a:defRPr>
            </a:lvl1pPr>
          </a:lstStyle>
          <a:p>
            <a:pPr marL="0" marR="0" lvl="0" indent="0" algn="r" defTabSz="457200" rtl="0" eaLnBrk="1" fontAlgn="auto" latinLnBrk="0" hangingPunct="1">
              <a:lnSpc>
                <a:spcPct val="100000"/>
              </a:lnSpc>
              <a:spcBef>
                <a:spcPct val="0"/>
              </a:spcBef>
              <a:spcAft>
                <a:spcPct val="0"/>
              </a:spcAft>
              <a:buClrTx/>
              <a:buSzTx/>
              <a:buFontTx/>
              <a:buNone/>
              <a:defRPr/>
            </a:pPr>
            <a:fld id="{E8716A00-CC3F-A24A-9B86-816E9CA7F4AC}" type="slidenum">
              <a:rPr kumimoji="0" lang="fr-FR" sz="1000" b="0" i="0" u="none" strike="noStrike" kern="1200" cap="none" spc="0" normalizeH="0" baseline="0" noProof="0" smtClean="0">
                <a:ln>
                  <a:noFill/>
                </a:ln>
                <a:solidFill>
                  <a:prstClr val="black">
                    <a:tint val="75000"/>
                  </a:prstClr>
                </a:solidFill>
                <a:effectLst/>
                <a:uLnTx/>
                <a:uFillTx/>
                <a:latin typeface="Arial Narrow" charset="0"/>
                <a:ea typeface="Arial Narrow" charset="0"/>
                <a:cs typeface="Arial Narrow" charset="0"/>
              </a:rPr>
              <a:pPr marL="0" marR="0" lvl="0" indent="0" algn="r" defTabSz="457200" rtl="0" eaLnBrk="1" fontAlgn="auto" latinLnBrk="0" hangingPunct="1">
                <a:lnSpc>
                  <a:spcPct val="100000"/>
                </a:lnSpc>
                <a:spcBef>
                  <a:spcPct val="0"/>
                </a:spcBef>
                <a:spcAft>
                  <a:spcPct val="0"/>
                </a:spcAft>
                <a:buClrTx/>
                <a:buSzTx/>
                <a:buFontTx/>
                <a:buNone/>
                <a:defRPr/>
              </a:pPr>
              <a:t>23</a:t>
            </a:fld>
            <a:endParaRPr kumimoji="0" lang="fr-FR" sz="1000" b="0" i="0" u="none" strike="noStrike" kern="1200" cap="none" spc="0" normalizeH="0" baseline="0" noProof="0">
              <a:ln>
                <a:noFill/>
              </a:ln>
              <a:solidFill>
                <a:prstClr val="black">
                  <a:tint val="75000"/>
                </a:prstClr>
              </a:solidFill>
              <a:effectLst/>
              <a:uLnTx/>
              <a:uFillTx/>
              <a:latin typeface="Arial Narrow" charset="0"/>
              <a:ea typeface="Arial Narrow" charset="0"/>
              <a:cs typeface="Arial Narrow" charset="0"/>
            </a:endParaRPr>
          </a:p>
        </p:txBody>
      </p:sp>
      <p:sp>
        <p:nvSpPr>
          <p:cNvPr id="9" name="Rectangle 20"/>
          <p:cNvSpPr>
            <a:spLocks noChangeArrowheads="1"/>
          </p:cNvSpPr>
          <p:nvPr/>
        </p:nvSpPr>
        <p:spPr bwMode="auto">
          <a:xfrm>
            <a:off x="304340" y="535900"/>
            <a:ext cx="8466542" cy="578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0" marR="0" lvl="0" indent="0" algn="ctr" defTabSz="457200" rtl="0" eaLnBrk="1" fontAlgn="base" latinLnBrk="0" hangingPunct="1">
              <a:lnSpc>
                <a:spcPct val="100000"/>
              </a:lnSpc>
              <a:spcBef>
                <a:spcPct val="0"/>
              </a:spcBef>
              <a:spcAft>
                <a:spcPct val="0"/>
              </a:spcAft>
              <a:buClr>
                <a:prstClr val="black"/>
              </a:buClr>
              <a:buSzTx/>
              <a:buFontTx/>
              <a:buNone/>
              <a:defRPr/>
            </a:pPr>
            <a:r>
              <a:rPr lang="sl" sz="3000" b="1" i="0" strike="noStrike" cap="none" spc="0" baseline="0" dirty="0">
                <a:solidFill>
                  <a:srgbClr val="0066CC"/>
                </a:solidFill>
                <a:effectLst/>
                <a:latin typeface="Arial"/>
                <a:ea typeface="Arial"/>
                <a:cs typeface="Arial"/>
              </a:rPr>
              <a:t>Kaj pomeni integracija načela enakosti spolov? </a:t>
            </a:r>
          </a:p>
          <a:p>
            <a:pPr marL="0" marR="0" lvl="0" indent="0" algn="just" defTabSz="457200" rtl="0" eaLnBrk="1" fontAlgn="base" latinLnBrk="0" hangingPunct="1">
              <a:lnSpc>
                <a:spcPct val="100000"/>
              </a:lnSpc>
              <a:spcBef>
                <a:spcPct val="0"/>
              </a:spcBef>
              <a:spcAft>
                <a:spcPct val="0"/>
              </a:spcAft>
              <a:buClr>
                <a:prstClr val="black"/>
              </a:buClr>
              <a:buSzTx/>
              <a:buFontTx/>
              <a:buNone/>
              <a:defRPr/>
            </a:pPr>
            <a:endParaRPr kumimoji="0" lang="en-GB"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457200" rtl="0" eaLnBrk="1" fontAlgn="base" latinLnBrk="0" hangingPunct="1">
              <a:lnSpc>
                <a:spcPct val="100000"/>
              </a:lnSpc>
              <a:spcBef>
                <a:spcPct val="0"/>
              </a:spcBef>
              <a:spcAft>
                <a:spcPct val="0"/>
              </a:spcAft>
              <a:buClr>
                <a:srgbClr val="0066CC"/>
              </a:buClr>
              <a:buSzTx/>
              <a:buFont typeface="Wingdings" panose="05000000000000000000" pitchFamily="2" charset="2"/>
              <a:buChar char="ü"/>
              <a:defRPr/>
            </a:pPr>
            <a:r>
              <a:rPr lang="sl" sz="3000" b="0" i="0" strike="noStrike" cap="none" spc="0" baseline="0" dirty="0">
                <a:solidFill>
                  <a:srgbClr val="000000"/>
                </a:solidFill>
                <a:effectLst/>
                <a:latin typeface="Arial"/>
                <a:ea typeface="Arial"/>
                <a:cs typeface="Arial"/>
              </a:rPr>
              <a:t>Politike je treba utemeljiti na </a:t>
            </a:r>
            <a:r>
              <a:rPr lang="sl" sz="3000" b="1" i="0" strike="noStrike" cap="none" spc="0" baseline="0" dirty="0">
                <a:solidFill>
                  <a:srgbClr val="0066CC"/>
                </a:solidFill>
                <a:effectLst/>
                <a:latin typeface="Arial"/>
                <a:ea typeface="Arial"/>
                <a:cs typeface="Arial"/>
              </a:rPr>
              <a:t>konkretni situaciji in potrebah</a:t>
            </a:r>
            <a:r>
              <a:rPr lang="sl" sz="3000" b="0" i="0" strike="noStrike" cap="none" spc="0" baseline="0" dirty="0">
                <a:solidFill>
                  <a:srgbClr val="000000"/>
                </a:solidFill>
                <a:effectLst/>
                <a:latin typeface="Arial"/>
                <a:ea typeface="Arial"/>
                <a:cs typeface="Arial"/>
              </a:rPr>
              <a:t> tako žensk kot tudi moških</a:t>
            </a:r>
          </a:p>
          <a:p>
            <a:pPr marL="457200" marR="0" lvl="0" indent="-457200" algn="l" defTabSz="457200" rtl="0" eaLnBrk="1" fontAlgn="base" latinLnBrk="0" hangingPunct="1">
              <a:lnSpc>
                <a:spcPct val="100000"/>
              </a:lnSpc>
              <a:spcBef>
                <a:spcPct val="0"/>
              </a:spcBef>
              <a:spcAft>
                <a:spcPct val="0"/>
              </a:spcAft>
              <a:buClr>
                <a:srgbClr val="0066CC"/>
              </a:buClr>
              <a:buSzTx/>
              <a:buFont typeface="Wingdings" panose="05000000000000000000" pitchFamily="2" charset="2"/>
              <a:buChar char="ü"/>
              <a:defRPr/>
            </a:pPr>
            <a:r>
              <a:rPr lang="sl" sz="3000" b="1" i="0" strike="noStrike" cap="none" spc="0" baseline="0" dirty="0">
                <a:solidFill>
                  <a:srgbClr val="0066CC"/>
                </a:solidFill>
                <a:effectLst/>
                <a:latin typeface="Arial"/>
                <a:ea typeface="Arial"/>
                <a:cs typeface="Arial"/>
              </a:rPr>
              <a:t>Bolje obveščeno </a:t>
            </a:r>
            <a:r>
              <a:rPr lang="sl" sz="3000" b="0" i="0" strike="noStrike" cap="none" spc="0" baseline="0" dirty="0">
                <a:solidFill>
                  <a:srgbClr val="000000"/>
                </a:solidFill>
                <a:effectLst/>
                <a:latin typeface="Arial"/>
                <a:ea typeface="Arial"/>
                <a:cs typeface="Arial"/>
              </a:rPr>
              <a:t>oblikovanje politike</a:t>
            </a:r>
          </a:p>
          <a:p>
            <a:pPr marL="457200" marR="0" lvl="0" indent="-457200" algn="l" defTabSz="457200" rtl="0" eaLnBrk="1" fontAlgn="base" latinLnBrk="0" hangingPunct="1">
              <a:lnSpc>
                <a:spcPct val="100000"/>
              </a:lnSpc>
              <a:spcBef>
                <a:spcPct val="0"/>
              </a:spcBef>
              <a:spcAft>
                <a:spcPct val="0"/>
              </a:spcAft>
              <a:buClr>
                <a:srgbClr val="0066CC"/>
              </a:buClr>
              <a:buSzTx/>
              <a:buFont typeface="Wingdings" panose="05000000000000000000" pitchFamily="2" charset="2"/>
              <a:buChar char="ü"/>
              <a:defRPr/>
            </a:pPr>
            <a:r>
              <a:rPr lang="sl" sz="3000" b="1" i="0" strike="noStrike" cap="none" spc="0" baseline="0" dirty="0">
                <a:solidFill>
                  <a:srgbClr val="0066CC"/>
                </a:solidFill>
                <a:effectLst/>
                <a:latin typeface="Arial"/>
                <a:ea typeface="Arial"/>
                <a:cs typeface="Arial"/>
              </a:rPr>
              <a:t>Izziv politik </a:t>
            </a:r>
            <a:r>
              <a:rPr lang="sl" sz="3000" b="1" i="1" strike="noStrike" cap="none" spc="0" baseline="0" dirty="0">
                <a:solidFill>
                  <a:srgbClr val="0066CC"/>
                </a:solidFill>
                <a:effectLst/>
                <a:latin typeface="Arial"/>
                <a:ea typeface="Arial"/>
                <a:cs typeface="Arial"/>
              </a:rPr>
              <a:t>nevtralnosti spola</a:t>
            </a:r>
          </a:p>
          <a:p>
            <a:pPr algn="just">
              <a:buClr>
                <a:srgbClr val="0D347D"/>
              </a:buClr>
              <a:defRPr/>
            </a:pPr>
            <a:endParaRPr lang="sl" sz="2400" i="1" dirty="0" smtClean="0">
              <a:solidFill>
                <a:srgbClr val="000000"/>
              </a:solidFill>
              <a:latin typeface="Arial"/>
              <a:ea typeface="Arial"/>
            </a:endParaRPr>
          </a:p>
          <a:p>
            <a:pPr algn="ctr">
              <a:buClr>
                <a:srgbClr val="0D347D"/>
              </a:buClr>
              <a:defRPr/>
            </a:pPr>
            <a:r>
              <a:rPr lang="sl" sz="2400" i="1" dirty="0" smtClean="0">
                <a:solidFill>
                  <a:srgbClr val="000000"/>
                </a:solidFill>
                <a:latin typeface="Arial"/>
                <a:ea typeface="Arial"/>
              </a:rPr>
              <a:t>Ni </a:t>
            </a:r>
            <a:r>
              <a:rPr lang="sl" sz="2400" i="1" dirty="0">
                <a:solidFill>
                  <a:srgbClr val="000000"/>
                </a:solidFill>
                <a:latin typeface="Arial"/>
                <a:ea typeface="Arial"/>
              </a:rPr>
              <a:t>sama sebi namen, temveč je </a:t>
            </a:r>
            <a:r>
              <a:rPr lang="sl" sz="2400" i="1" dirty="0" smtClean="0">
                <a:solidFill>
                  <a:srgbClr val="000000"/>
                </a:solidFill>
                <a:latin typeface="Arial"/>
                <a:ea typeface="Arial"/>
              </a:rPr>
              <a:t>njen končni </a:t>
            </a:r>
            <a:r>
              <a:rPr lang="sl" sz="2400" i="1" dirty="0">
                <a:solidFill>
                  <a:srgbClr val="000000"/>
                </a:solidFill>
                <a:latin typeface="Arial"/>
                <a:ea typeface="Arial"/>
              </a:rPr>
              <a:t>cilj </a:t>
            </a:r>
            <a:r>
              <a:rPr lang="sl" sz="2400" b="1" i="1" dirty="0">
                <a:solidFill>
                  <a:srgbClr val="0066CC"/>
                </a:solidFill>
                <a:latin typeface="Arial"/>
                <a:ea typeface="Arial"/>
              </a:rPr>
              <a:t>spodbujati enakost </a:t>
            </a:r>
            <a:r>
              <a:rPr lang="sl" sz="2400" b="1" i="1" dirty="0" smtClean="0">
                <a:solidFill>
                  <a:srgbClr val="0066CC"/>
                </a:solidFill>
                <a:latin typeface="Arial"/>
                <a:ea typeface="Arial"/>
              </a:rPr>
              <a:t>spolov.</a:t>
            </a:r>
            <a:endParaRPr lang="sl" sz="2400" b="1" i="1" dirty="0">
              <a:solidFill>
                <a:srgbClr val="0066CC"/>
              </a:solidFill>
              <a:latin typeface="Arial"/>
              <a:ea typeface="Arial"/>
            </a:endParaRPr>
          </a:p>
          <a:p>
            <a:pPr marL="0" marR="0" lvl="0" indent="0" algn="just" defTabSz="457200" rtl="0" eaLnBrk="1" fontAlgn="base" latinLnBrk="0" hangingPunct="1">
              <a:lnSpc>
                <a:spcPct val="100000"/>
              </a:lnSpc>
              <a:spcBef>
                <a:spcPct val="0"/>
              </a:spcBef>
              <a:spcAft>
                <a:spcPct val="0"/>
              </a:spcAft>
              <a:buClr>
                <a:srgbClr val="0D347D"/>
              </a:buClr>
              <a:buSzTx/>
              <a:buFontTx/>
              <a:buNone/>
              <a:defRPr/>
            </a:pPr>
            <a:endParaRPr kumimoji="0" lang="en-GB" sz="3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457200" rtl="0" eaLnBrk="1" fontAlgn="base" latinLnBrk="0" hangingPunct="1">
              <a:lnSpc>
                <a:spcPct val="100000"/>
              </a:lnSpc>
              <a:spcBef>
                <a:spcPct val="0"/>
              </a:spcBef>
              <a:spcAft>
                <a:spcPct val="0"/>
              </a:spcAft>
              <a:buClrTx/>
              <a:buSzTx/>
              <a:buFont typeface="Arial"/>
              <a:buChar char="•"/>
              <a:defRPr/>
            </a:pPr>
            <a:endParaRPr kumimoji="0" lang="fr-FR" sz="2800" b="0" i="0" u="none" strike="noStrike" kern="1200" cap="none" spc="0" normalizeH="0" baseline="0" noProof="0" dirty="0">
              <a:ln>
                <a:noFill/>
              </a:ln>
              <a:solidFill>
                <a:prstClr val="black"/>
              </a:solidFill>
              <a:effectLst/>
              <a:uLnTx/>
              <a:uFillTx/>
              <a:latin typeface="Arial"/>
              <a:ea typeface="Arial"/>
              <a:cs typeface="Arial"/>
            </a:endParaRPr>
          </a:p>
        </p:txBody>
      </p:sp>
      <p:cxnSp>
        <p:nvCxnSpPr>
          <p:cNvPr id="2" name="Google Shape;233;p13">
            <a:extLst>
              <a:ext uri="{FF2B5EF4-FFF2-40B4-BE49-F238E27FC236}">
                <a16:creationId xmlns="" xmlns:a16="http://schemas.microsoft.com/office/drawing/2014/main" id="{78263E92-7661-6AB5-9AF9-EBA732DFDCBE}"/>
              </a:ext>
            </a:extLst>
          </p:cNvPr>
          <p:cNvCxnSpPr/>
          <p:nvPr/>
        </p:nvCxnSpPr>
        <p:spPr>
          <a:xfrm flipH="1">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3" name="Google Shape;234;p13">
            <a:extLst>
              <a:ext uri="{FF2B5EF4-FFF2-40B4-BE49-F238E27FC236}">
                <a16:creationId xmlns="" xmlns:a16="http://schemas.microsoft.com/office/drawing/2014/main" id="{69BF8FB6-D5B8-7B7A-A324-8AF322400239}"/>
              </a:ext>
            </a:extLst>
          </p:cNvPr>
          <p:cNvPicPr preferRelativeResize="0"/>
          <p:nvPr/>
        </p:nvPicPr>
        <p:blipFill>
          <a:blip r:embed="rId3">
            <a:alphaModFix/>
          </a:blip>
          <a:stretch>
            <a:fillRect/>
          </a:stretch>
        </p:blipFill>
        <p:spPr>
          <a:xfrm>
            <a:off x="6096000" y="5229225"/>
            <a:ext cx="3048000" cy="1628775"/>
          </a:xfrm>
          <a:prstGeom prst="rect">
            <a:avLst/>
          </a:prstGeom>
          <a:noFill/>
          <a:ln>
            <a:noFill/>
          </a:ln>
        </p:spPr>
      </p:pic>
    </p:spTree>
    <p:extLst>
      <p:ext uri="{BB962C8B-B14F-4D97-AF65-F5344CB8AC3E}">
        <p14:creationId xmlns:p14="http://schemas.microsoft.com/office/powerpoint/2010/main" val="297939265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8451" y="788090"/>
            <a:ext cx="5586798" cy="368146"/>
          </a:xfrm>
        </p:spPr>
        <p:txBody>
          <a:bodyPr/>
          <a:lstStyle/>
          <a:p>
            <a:pPr algn="ctr">
              <a:defRPr/>
            </a:pPr>
            <a:r>
              <a:rPr lang="sl" sz="3000" b="1" i="0" strike="noStrike" cap="none" spc="0" baseline="0">
                <a:solidFill>
                  <a:srgbClr val="0066CC"/>
                </a:solidFill>
                <a:effectLst/>
                <a:latin typeface="Arial Narrow"/>
                <a:ea typeface="Arial Narrow"/>
                <a:cs typeface="Arial Narrow"/>
              </a:rPr>
              <a:t>Preprečevanje in boj proti nasilju nad ženskami</a:t>
            </a:r>
            <a:endParaRPr lang="fr-BE" sz="3000" b="1">
              <a:solidFill>
                <a:srgbClr val="0066CC"/>
              </a:solidFill>
              <a:latin typeface="Arial" panose="020B0604020202020204" pitchFamily="34" charset="0"/>
            </a:endParaRPr>
          </a:p>
        </p:txBody>
      </p:sp>
      <p:sp>
        <p:nvSpPr>
          <p:cNvPr id="3" name="Espace réservé du contenu 2"/>
          <p:cNvSpPr>
            <a:spLocks noGrp="1"/>
          </p:cNvSpPr>
          <p:nvPr>
            <p:ph idx="1"/>
          </p:nvPr>
        </p:nvSpPr>
        <p:spPr>
          <a:xfrm>
            <a:off x="829508" y="957262"/>
            <a:ext cx="3841750" cy="4800600"/>
          </a:xfrm>
        </p:spPr>
        <p:txBody>
          <a:bodyPr>
            <a:normAutofit/>
          </a:bodyPr>
          <a:lstStyle/>
          <a:p>
            <a:pPr>
              <a:buClr>
                <a:srgbClr val="004489"/>
              </a:buClr>
              <a:buFont typeface="Wingdings" panose="05000000000000000000" pitchFamily="2" charset="2"/>
              <a:buChar char="ü"/>
              <a:defRPr/>
            </a:pPr>
            <a:endParaRPr lang="fr-BE" dirty="0"/>
          </a:p>
          <a:p>
            <a:pPr marL="0" indent="0">
              <a:buClr>
                <a:srgbClr val="004489"/>
              </a:buClr>
              <a:buFontTx/>
              <a:buNone/>
              <a:defRPr/>
            </a:pPr>
            <a:endParaRPr lang="fr-BE" dirty="0"/>
          </a:p>
          <a:p>
            <a:pPr>
              <a:buClr>
                <a:srgbClr val="004489"/>
              </a:buClr>
              <a:buFont typeface="Wingdings" panose="05000000000000000000" pitchFamily="2" charset="2"/>
              <a:buChar char="ü"/>
              <a:defRPr/>
            </a:pPr>
            <a:r>
              <a:rPr lang="sl-SI" sz="2800" b="1" i="0" strike="noStrike" cap="none" spc="0" baseline="0" dirty="0">
                <a:solidFill>
                  <a:srgbClr val="0066CC"/>
                </a:solidFill>
                <a:effectLst/>
                <a:latin typeface="Calibri"/>
                <a:ea typeface="Calibri"/>
                <a:cs typeface="Calibri"/>
              </a:rPr>
              <a:t>V</a:t>
            </a:r>
            <a:r>
              <a:rPr lang="sl" sz="2800" b="1" i="0" strike="noStrike" cap="none" spc="0" baseline="0" dirty="0">
                <a:solidFill>
                  <a:srgbClr val="0066CC"/>
                </a:solidFill>
                <a:effectLst/>
                <a:latin typeface="Calibri"/>
                <a:ea typeface="Calibri"/>
                <a:cs typeface="Calibri"/>
              </a:rPr>
              <a:t>saka 3. ženska </a:t>
            </a:r>
            <a:r>
              <a:rPr lang="sl" sz="2800" b="0" i="0" strike="noStrike" cap="none" spc="0" baseline="0" dirty="0">
                <a:solidFill>
                  <a:srgbClr val="000000"/>
                </a:solidFill>
                <a:effectLst/>
                <a:latin typeface="Calibri"/>
                <a:ea typeface="Calibri"/>
                <a:cs typeface="Calibri"/>
              </a:rPr>
              <a:t>se sooči z nasiljem od svojega 15. leta</a:t>
            </a:r>
          </a:p>
          <a:p>
            <a:pPr>
              <a:buClr>
                <a:srgbClr val="004489"/>
              </a:buClr>
              <a:buFont typeface="Wingdings" panose="05000000000000000000" pitchFamily="2" charset="2"/>
              <a:buChar char="ü"/>
              <a:defRPr/>
            </a:pPr>
            <a:r>
              <a:rPr lang="sl" sz="2800" b="1" i="0" strike="noStrike" cap="none" spc="0" baseline="0" dirty="0">
                <a:solidFill>
                  <a:srgbClr val="0066CC"/>
                </a:solidFill>
                <a:effectLst/>
                <a:latin typeface="Calibri"/>
                <a:ea typeface="Calibri"/>
                <a:cs typeface="Calibri"/>
              </a:rPr>
              <a:t>Kontinuum</a:t>
            </a:r>
            <a:r>
              <a:rPr lang="sl" sz="2800" b="0" i="0" strike="noStrike" cap="none" spc="0" baseline="0" dirty="0">
                <a:solidFill>
                  <a:srgbClr val="000000"/>
                </a:solidFill>
                <a:effectLst/>
                <a:latin typeface="Calibri"/>
                <a:ea typeface="Calibri"/>
                <a:cs typeface="Calibri"/>
              </a:rPr>
              <a:t> nasilja</a:t>
            </a:r>
          </a:p>
          <a:p>
            <a:pPr>
              <a:buClr>
                <a:srgbClr val="004489"/>
              </a:buClr>
              <a:buFont typeface="Wingdings" panose="05000000000000000000" pitchFamily="2" charset="2"/>
              <a:buChar char="ü"/>
              <a:defRPr/>
            </a:pPr>
            <a:r>
              <a:rPr lang="sl" sz="2800" b="0" i="0" strike="noStrike" cap="none" spc="0" baseline="0" dirty="0">
                <a:solidFill>
                  <a:srgbClr val="000000"/>
                </a:solidFill>
                <a:effectLst/>
                <a:latin typeface="Calibri"/>
                <a:ea typeface="Calibri"/>
                <a:cs typeface="Calibri"/>
              </a:rPr>
              <a:t>Prisotno na </a:t>
            </a:r>
            <a:r>
              <a:rPr lang="sl" sz="2800" b="1" i="0" strike="noStrike" cap="none" spc="0" baseline="0" dirty="0">
                <a:solidFill>
                  <a:srgbClr val="0066CC"/>
                </a:solidFill>
                <a:effectLst/>
                <a:latin typeface="Calibri"/>
                <a:ea typeface="Calibri"/>
                <a:cs typeface="Calibri"/>
              </a:rPr>
              <a:t>vseh področjih</a:t>
            </a:r>
          </a:p>
        </p:txBody>
      </p:sp>
      <p:sp>
        <p:nvSpPr>
          <p:cNvPr id="15364" name="AutoShape 2" descr="data:image/jpeg;base64,/9j/4AAQSkZJRgABAQAAAQABAAD/2wCEAAkGBxESEBQTEhASFREQGBUQGBYYGBoTFxMZFBcWFxUYFRYYHCklGBolHRQUITItJSkrLi8uGR8zRDUsNygtLisBCgoKDQ0OGhAQGzclHCU1NDcsLCwvLTcvLTcuLDctNzI3NzY3Ny03NywsKzUsLS4yNzItNzUyNzErNywsNy03LP/AABEIALgAuAMBIgACEQEDEQH/xAAcAAEAAgMBAQEAAAAAAAAAAAAABgcDBAUBAgj/xAA/EAACAgECAwYDBAcFCQAAAAABAgADEQQSBSExBhMiQVFhBzJxQoGRoRRSYoKSscEVFiPC0QgXJFNjcqLh8P/EABkBAQEBAQEBAAAAAAAAAAAAAAABAgMFBP/EACYRAQACAgAEBgMBAAAAAAAAAAABAgMRBCEx8BIUQVGBsWFxkQX/2gAMAwEAAhEDEQA/ALxiIgIiICIiAiIgIiICIiAiIgIiICIiAiIgIiICIiAiIgIiICIiAiIgIiICIiAiIgIiICIiAiIgIiICIiAiIgIiICIiAiIgIiICIiAiIgIiICIiAiIgIiICIiAiIgIkP7Z/ETR8OyjE26j/AJSEZHpvbon8/aRSriPaTiI3VVpoqW6FvC2D55cFj/CIFtxKnPw24u5zZx65W9EN2PytUflA7B8do50caawjniw2c/b/ABGeBbESpD294tw1gvFNF3lJOO+r8P4EeEn2O3Msbs92h02uq7zTWhwMbh0ZCfJ16gwOrERAREQEREBERAREQEREBERAREQErj4kdtbq7V4fw9S+tv5Mw60g9AP2yMnn8oGZLe2HHV0Oit1BAJrGFB+07ckH4kSreyzf2Xw23jGpHe63WnFW7l85JyT+0csceSgQJl2D+HFGhAtuxfrG8TWN4ghPM7M+eTzY8zJ1KY0/azjOju0d+vZG0uvYLsAA7sNt58hlTht3U8gZc2YHsTWbX1A43j+czV2BhlSCPaYrlpadVmJn9hdUrqVZQysMEEZBHoQesqftd2Iu4fb/AGjwklO7y1lA5jb1O0faT1X7xLbibEd7D9rKuJaYWphbFwtlec7Gx6+anqDJFKa45WOBcar1NY26HX5WxRyVOY3/AMJYOPbdLkBgexEQEREBERAREQEREBERAREQKn+OFjXW8P0CE/8AE2Fmx5c0rUn6d45/dmH45Vrt4bpFGEssZQB5Be6qH5Wza7d4/vHwrPTb/ms/9TB8cfBqeFXH5arXJPpizTv/ACQwr6/2gzjSaRF5MbmK+22sgY+9llgcZ1RzsB5Dr7yvPiuP0ni/C9IDyVt7D2exCcj/ALaT+MnfFF23Enzw31/+xPN/1b2rg5es81qz6bhGRlmIz5Dy+s+LaX07BgcqeXp9xnbrcMAR0POaPGbAK8ebEY+6cs3BYMWHx05THOJ331ImdtHtl2gGi0NupChioGwHkCzkBc+2TKpu7Wca0lel1+o1CPp9U/KjCjKY3HouVyAcczjlJ/8AFLh5s4NcuQDUqW8zjPdkEiVv2Nov41qtKlwUaXhVaZA+3zGMj1Y1jPsvvPVrMzWJnqiyPi/woajhVxx4qMXr7bfm/FSwm92C4wtvCtPdY4AWsK7McAGvwkkn6TP281dVfDtT3rooeqxBuONzFTgD1OcSk+x/DtfxTT18PrbutDQxe2zGQS7bsH9ZhzwOg5E+U0j9Fgz2avC9Amnprprz3dShFySxwOmSes2oCIiAiIgIiICIiAiIgIiIFTfGwNp9Tw7XjpRYVb3wyWAfeq2idf408KGq4UbE8XcFbwR5owKsR+62fukj7c8AGu0NtHLeRvQnydea/wCn3yseD/EYVcEu09wxrNOP0RUbqwbKgkH9TDBh+yPWFffw21L8T4y2ssXH6JRWuOuGK7FOffFhlw63SLYMHkR0PpKL7OcM4xwiqvWaenvqNSivZSAWIAyU3qOYOGPNc9ZJK/jppQMWaPULb+qGrYZ+rMp/8Zi9K3rNbRuBYCaG9OSsMfX+kxaVlWxjcTuTp585A6fiBxfXOBoeGFK9yku+WBXIyN7KqjIz0z1k71emasq7ndk8/wDTM8biuG8v4bY9zEe/OI+PlqJ2rviuh4lx3VtVYjaTh+mcqc895B6joLGxzH2Vz5mdbiXwjRbFt4frbdI6gKerg+4IdSM8s9R7Sy6yCAR0I5T6nt16Qwojtz2C/RNJZq9bxC3VajK11ggqAzkdS7MSAATgY6S0Phpw40cK0yEYYp3pHvYS39ZA+2Nn9tcXp0FRzpdGWa5h0JyBZz9gNg92aXEigAADAHID0AlHsg/AuIuKa7LLHytid9l3sKqRaMuhQd34sclyOnPlJxNWvUnu2cj5d35EzFslazqfzP8ABEK9TqzejZtFedPliWXYtlt2c1bfHuUVqckbcgzzTanUugCte7sNP3qsWq23M7d6ivt8AwOYGQAF9ecqbVuobcFzs7wYz64wZ8DXttc+E7QDkAgc/Igz554zFE6nvvS6R6jVW06phqbGIrrrcAWP/wBUlVATFxwEBJ29By5zHotXryK1bvRdXY17IygC2uytn7rIJAAbegOeqLnrJOmschiNrbMHIyMg9Rg+c2tLaXBY9CfD9PUzpj4mmSYivfp9mkU1F+qfR6VqmuWzUBqCSuGr7/5bXU9Cm38zNO3iGrZO8Y31vYjtVWAcG9GVAjYHMHbkA8sMx8uU+id0QsarXd5t8fdLfe/eY5uh71a6sfsld2fTZ6mYeGavUmrStU7NYDvuQu9veYpyUYuq92xOcY5AgSdRAhl+ptGjouNtu6xd7IxepnIQ7VDKjFGzzwRzPLykv077kViCCwBw3UZHQ+8yRAREQNbiOuroqe21wldYLMx6ACfnbiWn1PFtTquIaXRjuaGRyuM95twcMv23IALAeRx9f0bqtMliMliK6ONrKwyCD6gzDwrhtOmqWmisJUnIKPz+pgRzsJ2803EqwARXqAPFUT+dZ+0v8pKzUuc7Rn1wMyC9s/hjp9Y3fUOdNqgd29B4Wb1ZQQQ3upB+s4K8U7ScOG23Trrql+0uWbA91G78VMC258ugPIgEdecqcfGsJyv4bdW/mN/9HRT+U8/3v6i/C6PhNtjHlkszAfUIn+YSTET1FtHkPYSru3PxAe2z9A4Vm3U25RrU5hPIhD5n1boPead3Z7j3FRt1ly6TTN1rUZLDzBRT4v3mx7Sf9k+yOk4dXtoTxsAGsbBd8ep8h7DlKNP4edjK+Gafbya+3BtcDqR0Vf2VycfUmSuIgJzqEQ5Vbwy5IKgqfmzy5dOh/CdGRDhHB9RVRSpqy+ndXI3VgOMWKQhA8t4PimL4631MjvdzXnYbgWddgBIzgeg8+n5TwpUVfdeDjFbNuXwY8j6H6yP1dm7+9WxgmAdM7ICpzstusYbyuRsNiEYxuwR5zzR9nLgqqa66zWunqLKVbvTVYzNZgj35bueWP38/LYvb779V2ktZrBOblL2gYyy5I542gdZl0l1ZUKlittwvIg+XtI5p+zz032bELV2VogbNY8Q77cWGMgZsGNuJj03Z65qdMhU12aXDhyUOHWrYpArxuTOQQeZDGbrjpXpCJXZqUUAs6hT0JIAP0JhtSgbaXXd125GfXpI4vCrlo0YbTpY2nVhZXuXblqyuAWGCMn8Jr6fgFqo9VlRsV6kqOHRVbbStZG4jeDlTg9Ok6CVLq6ym8WIU/WDAr/FnE8GsqJAFiZbmBuHP6c+c4FnCb7NKamwD31di/JuCK6MS+1dpfkx6ek9PCLVvchSyvWlYb/DHNVsBLjAI5sPlgSLvV5eIcxkc+o5cx7cx+InzbqEX5nVcepA69OshGn7GXCparH3oNP8AoeMkGuvdp2KhvNsrd4uXJUHlNj+7upVi7t31jWVWMy7VLbKraztWzIHzJ+JgS9NShbaHQtgNtBBOD0OPSJxNBw+xNV3gq2I+WfJrbJKKBtwu5TkAHntwJ7A78REBERAREQEREBERAREQEREBERAREQEREBERAREQEREBERAREQEREBERAREQEREBERAREQEREBERAREQEREBERAREQEREBERAREQEREBERAREQEREBERAREQEREBERAREQEREBERAREQEREBERAREQEREBERAREQP//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a:solidFill>
                  <a:schemeClr val="tx1"/>
                </a:solidFill>
                <a:latin typeface="Myriad Pro" pitchFamily="34" charset="0"/>
                <a:ea typeface="ＭＳ Ｐゴシック" pitchFamily="34" charset="-128"/>
                <a:cs typeface="Arial"/>
              </a:defRPr>
            </a:lvl1pPr>
            <a:lvl2pPr marL="742950" indent="-285750" eaLnBrk="0" hangingPunct="0">
              <a:spcBef>
                <a:spcPct val="20000"/>
              </a:spcBef>
              <a:buChar char="–"/>
              <a:defRPr sz="2800">
                <a:solidFill>
                  <a:schemeClr val="tx1"/>
                </a:solidFill>
                <a:latin typeface="Arial"/>
                <a:ea typeface="Arial"/>
                <a:cs typeface="Arial"/>
              </a:defRPr>
            </a:lvl2pPr>
            <a:lvl3pPr marL="1143000" indent="-228600" eaLnBrk="0" hangingPunct="0">
              <a:spcBef>
                <a:spcPct val="20000"/>
              </a:spcBef>
              <a:buChar char="•"/>
              <a:defRPr sz="2400">
                <a:solidFill>
                  <a:schemeClr val="tx1"/>
                </a:solidFill>
                <a:latin typeface="Arial"/>
                <a:ea typeface="Arial"/>
                <a:cs typeface="Arial"/>
              </a:defRPr>
            </a:lvl3pPr>
            <a:lvl4pPr marL="1600200" indent="-228600" eaLnBrk="0" hangingPunct="0">
              <a:spcBef>
                <a:spcPct val="20000"/>
              </a:spcBef>
              <a:buChar char="–"/>
              <a:defRPr sz="2000">
                <a:solidFill>
                  <a:schemeClr val="tx1"/>
                </a:solidFill>
                <a:latin typeface="Arial"/>
                <a:ea typeface="Arial"/>
                <a:cs typeface="Arial"/>
              </a:defRPr>
            </a:lvl4pPr>
            <a:lvl5pPr marL="2057400" indent="-228600" eaLnBrk="0" hangingPunct="0">
              <a:spcBef>
                <a:spcPct val="20000"/>
              </a:spcBef>
              <a:buChar char="»"/>
              <a:defRPr sz="2000">
                <a:solidFill>
                  <a:schemeClr val="tx1"/>
                </a:solidFill>
                <a:latin typeface="Arial"/>
                <a:ea typeface="Arial"/>
                <a:cs typeface="Arial"/>
              </a:defRPr>
            </a:lvl5pPr>
            <a:lvl6pPr marL="2514600" indent="-228600" eaLnBrk="0" fontAlgn="base" hangingPunct="0">
              <a:spcBef>
                <a:spcPct val="20000"/>
              </a:spcBef>
              <a:spcAft>
                <a:spcPct val="0"/>
              </a:spcAft>
              <a:buChar char="»"/>
              <a:defRPr sz="2000">
                <a:solidFill>
                  <a:schemeClr val="tx1"/>
                </a:solidFill>
                <a:latin typeface="Arial"/>
                <a:ea typeface="Arial"/>
                <a:cs typeface="Arial"/>
              </a:defRPr>
            </a:lvl6pPr>
            <a:lvl7pPr marL="2971800" indent="-228600" eaLnBrk="0" fontAlgn="base" hangingPunct="0">
              <a:spcBef>
                <a:spcPct val="20000"/>
              </a:spcBef>
              <a:spcAft>
                <a:spcPct val="0"/>
              </a:spcAft>
              <a:buChar char="»"/>
              <a:defRPr sz="2000">
                <a:solidFill>
                  <a:schemeClr val="tx1"/>
                </a:solidFill>
                <a:latin typeface="Arial"/>
                <a:ea typeface="Arial"/>
                <a:cs typeface="Arial"/>
              </a:defRPr>
            </a:lvl7pPr>
            <a:lvl8pPr marL="3429000" indent="-228600" eaLnBrk="0" fontAlgn="base" hangingPunct="0">
              <a:spcBef>
                <a:spcPct val="20000"/>
              </a:spcBef>
              <a:spcAft>
                <a:spcPct val="0"/>
              </a:spcAft>
              <a:buChar char="»"/>
              <a:defRPr sz="2000">
                <a:solidFill>
                  <a:schemeClr val="tx1"/>
                </a:solidFill>
                <a:latin typeface="Arial"/>
                <a:ea typeface="Arial"/>
                <a:cs typeface="Arial"/>
              </a:defRPr>
            </a:lvl8pPr>
            <a:lvl9pPr marL="3886200" indent="-228600" eaLnBrk="0" fontAlgn="base" hangingPunct="0">
              <a:spcBef>
                <a:spcPct val="20000"/>
              </a:spcBef>
              <a:spcAft>
                <a:spcPct val="0"/>
              </a:spcAft>
              <a:buChar char="»"/>
              <a:defRPr sz="2000">
                <a:solidFill>
                  <a:schemeClr val="tx1"/>
                </a:solidFill>
                <a:latin typeface="Arial"/>
                <a:ea typeface="Arial"/>
                <a:cs typeface="Arial"/>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fr-FR" altLang="en-US" sz="1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sp>
        <p:nvSpPr>
          <p:cNvPr id="15365" name="AutoShape 4" descr="data:image/jpeg;base64,/9j/4AAQSkZJRgABAQAAAQABAAD/2wCEAAkGBxESEBQTEhASFREQGBUQGBYYGBoTFxMZFBcWFxUYFRYYHCklGBolHRQUITItJSkrLi8uGR8zRDUsNygtLisBCgoKDQ0OGhAQGzclHCU1NDcsLCwvLTcvLTcuLDctNzI3NzY3Ny03NywsKzUsLS4yNzItNzUyNzErNywsNy03LP/AABEIALgAuAMBIgACEQEDEQH/xAAcAAEAAgMBAQEAAAAAAAAAAAAABgcDBAUBAgj/xAA/EAACAgECAwYDBAcFCQAAAAABAgADEQQSBSExBhMiQVFhBzJxQoGRoRRSYoKSscEVFiPC0QgXJFNjcqLh8P/EABkBAQEBAQEBAAAAAAAAAAAAAAABAgMFBP/EACYRAQACAgAEBgMBAAAAAAAAAAABAgMRBCEx8BIUQVGBsWFxkQX/2gAMAwEAAhEDEQA/ALxiIgIiICIiAiIgIiICIiAiIgIiICIiAiIgIiICIiAiIgIiICIiAiIgIiICIiAiIgIiICIiAiIgIiICIiAiIgIiICIiAiIgIiICIiAiIgIiICIiAiIgIiICIiAiIgIkP7Z/ETR8OyjE26j/AJSEZHpvbon8/aRSriPaTiI3VVpoqW6FvC2D55cFj/CIFtxKnPw24u5zZx65W9EN2PytUflA7B8do50caawjniw2c/b/ABGeBbESpD294tw1gvFNF3lJOO+r8P4EeEn2O3Msbs92h02uq7zTWhwMbh0ZCfJ16gwOrERAREQEREBERAREQEREBERAREQErj4kdtbq7V4fw9S+tv5Mw60g9AP2yMnn8oGZLe2HHV0Oit1BAJrGFB+07ckH4kSreyzf2Xw23jGpHe63WnFW7l85JyT+0csceSgQJl2D+HFGhAtuxfrG8TWN4ghPM7M+eTzY8zJ1KY0/azjOju0d+vZG0uvYLsAA7sNt58hlTht3U8gZc2YHsTWbX1A43j+czV2BhlSCPaYrlpadVmJn9hdUrqVZQysMEEZBHoQesqftd2Iu4fb/AGjwklO7y1lA5jb1O0faT1X7xLbibEd7D9rKuJaYWphbFwtlec7Gx6+anqDJFKa45WOBcar1NY26HX5WxRyVOY3/AMJYOPbdLkBgexEQEREBERAREQEREBERAREQKn+OFjXW8P0CE/8AE2Fmx5c0rUn6d45/dmH45Vrt4bpFGEssZQB5Be6qH5Wza7d4/vHwrPTb/ms/9TB8cfBqeFXH5arXJPpizTv/ACQwr6/2gzjSaRF5MbmK+22sgY+9llgcZ1RzsB5Dr7yvPiuP0ni/C9IDyVt7D2exCcj/ALaT+MnfFF23Enzw31/+xPN/1b2rg5es81qz6bhGRlmIz5Dy+s+LaX07BgcqeXp9xnbrcMAR0POaPGbAK8ebEY+6cs3BYMWHx05THOJ331ImdtHtl2gGi0NupChioGwHkCzkBc+2TKpu7Wca0lel1+o1CPp9U/KjCjKY3HouVyAcczjlJ/8AFLh5s4NcuQDUqW8zjPdkEiVv2Nov41qtKlwUaXhVaZA+3zGMj1Y1jPsvvPVrMzWJnqiyPi/woajhVxx4qMXr7bfm/FSwm92C4wtvCtPdY4AWsK7McAGvwkkn6TP281dVfDtT3rooeqxBuONzFTgD1OcSk+x/DtfxTT18PrbutDQxe2zGQS7bsH9ZhzwOg5E+U0j9Fgz2avC9Amnprprz3dShFySxwOmSes2oCIiAiIgIiICIiAiIgIiIFTfGwNp9Tw7XjpRYVb3wyWAfeq2idf408KGq4UbE8XcFbwR5owKsR+62fukj7c8AGu0NtHLeRvQnydea/wCn3yseD/EYVcEu09wxrNOP0RUbqwbKgkH9TDBh+yPWFffw21L8T4y2ssXH6JRWuOuGK7FOffFhlw63SLYMHkR0PpKL7OcM4xwiqvWaenvqNSivZSAWIAyU3qOYOGPNc9ZJK/jppQMWaPULb+qGrYZ+rMp/8Zi9K3rNbRuBYCaG9OSsMfX+kxaVlWxjcTuTp585A6fiBxfXOBoeGFK9yku+WBXIyN7KqjIz0z1k71emasq7ndk8/wDTM8biuG8v4bY9zEe/OI+PlqJ2rviuh4lx3VtVYjaTh+mcqc895B6joLGxzH2Vz5mdbiXwjRbFt4frbdI6gKerg+4IdSM8s9R7Sy6yCAR0I5T6nt16Qwojtz2C/RNJZq9bxC3VajK11ggqAzkdS7MSAATgY6S0Phpw40cK0yEYYp3pHvYS39ZA+2Nn9tcXp0FRzpdGWa5h0JyBZz9gNg92aXEigAADAHID0AlHsg/AuIuKa7LLHytid9l3sKqRaMuhQd34sclyOnPlJxNWvUnu2cj5d35EzFslazqfzP8ABEK9TqzejZtFedPliWXYtlt2c1bfHuUVqckbcgzzTanUugCte7sNP3qsWq23M7d6ivt8AwOYGQAF9ecqbVuobcFzs7wYz64wZ8DXttc+E7QDkAgc/Igz554zFE6nvvS6R6jVW06phqbGIrrrcAWP/wBUlVATFxwEBJ29By5zHotXryK1bvRdXY17IygC2uytn7rIJAAbegOeqLnrJOmschiNrbMHIyMg9Rg+c2tLaXBY9CfD9PUzpj4mmSYivfp9mkU1F+qfR6VqmuWzUBqCSuGr7/5bXU9Cm38zNO3iGrZO8Y31vYjtVWAcG9GVAjYHMHbkA8sMx8uU+id0QsarXd5t8fdLfe/eY5uh71a6sfsld2fTZ6mYeGavUmrStU7NYDvuQu9veYpyUYuq92xOcY5AgSdRAhl+ptGjouNtu6xd7IxepnIQ7VDKjFGzzwRzPLykv077kViCCwBw3UZHQ+8yRAREQNbiOuroqe21wldYLMx6ACfnbiWn1PFtTquIaXRjuaGRyuM95twcMv23IALAeRx9f0bqtMliMliK6ONrKwyCD6gzDwrhtOmqWmisJUnIKPz+pgRzsJ2803EqwARXqAPFUT+dZ+0v8pKzUuc7Rn1wMyC9s/hjp9Y3fUOdNqgd29B4Wb1ZQQQ3upB+s4K8U7ScOG23Trrql+0uWbA91G78VMC258ugPIgEdecqcfGsJyv4bdW/mN/9HRT+U8/3v6i/C6PhNtjHlkszAfUIn+YSTET1FtHkPYSru3PxAe2z9A4Vm3U25RrU5hPIhD5n1boPead3Z7j3FRt1ly6TTN1rUZLDzBRT4v3mx7Sf9k+yOk4dXtoTxsAGsbBd8ep8h7DlKNP4edjK+Gafbya+3BtcDqR0Vf2VycfUmSuIgJzqEQ5Vbwy5IKgqfmzy5dOh/CdGRDhHB9RVRSpqy+ndXI3VgOMWKQhA8t4PimL4631MjvdzXnYbgWddgBIzgeg8+n5TwpUVfdeDjFbNuXwY8j6H6yP1dm7+9WxgmAdM7ICpzstusYbyuRsNiEYxuwR5zzR9nLgqqa66zWunqLKVbvTVYzNZgj35bueWP38/LYvb779V2ktZrBOblL2gYyy5I542gdZl0l1ZUKlittwvIg+XtI5p+zz032bELV2VogbNY8Q77cWGMgZsGNuJj03Z65qdMhU12aXDhyUOHWrYpArxuTOQQeZDGbrjpXpCJXZqUUAs6hT0JIAP0JhtSgbaXXd125GfXpI4vCrlo0YbTpY2nVhZXuXblqyuAWGCMn8Jr6fgFqo9VlRsV6kqOHRVbbStZG4jeDlTg9Ok6CVLq6ym8WIU/WDAr/FnE8GsqJAFiZbmBuHP6c+c4FnCb7NKamwD31di/JuCK6MS+1dpfkx6ek9PCLVvchSyvWlYb/DHNVsBLjAI5sPlgSLvV5eIcxkc+o5cx7cx+InzbqEX5nVcepA69OshGn7GXCparH3oNP8AoeMkGuvdp2KhvNsrd4uXJUHlNj+7upVi7t31jWVWMy7VLbKraztWzIHzJ+JgS9NShbaHQtgNtBBOD0OPSJxNBw+xNV3gq2I+WfJrbJKKBtwu5TkAHntwJ7A78REBERAREQEREBERAREQEREBERAREQEREBERAREQEREBERAREQEREBERAREQEREBERAREQEREBERAREQEREBERAREQEREBERAREQEREBERAREQEREBERAREQEREBERAREQEREBERAREQEREBERAREQEREBERAREQP//Z"/>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a:solidFill>
                  <a:schemeClr val="tx1"/>
                </a:solidFill>
                <a:latin typeface="Myriad Pro" pitchFamily="34" charset="0"/>
                <a:ea typeface="ＭＳ Ｐゴシック" pitchFamily="34" charset="-128"/>
                <a:cs typeface="Arial"/>
              </a:defRPr>
            </a:lvl1pPr>
            <a:lvl2pPr marL="742950" indent="-285750" eaLnBrk="0" hangingPunct="0">
              <a:spcBef>
                <a:spcPct val="20000"/>
              </a:spcBef>
              <a:buChar char="–"/>
              <a:defRPr sz="2800">
                <a:solidFill>
                  <a:schemeClr val="tx1"/>
                </a:solidFill>
                <a:latin typeface="Arial"/>
                <a:ea typeface="Arial"/>
                <a:cs typeface="Arial"/>
              </a:defRPr>
            </a:lvl2pPr>
            <a:lvl3pPr marL="1143000" indent="-228600" eaLnBrk="0" hangingPunct="0">
              <a:spcBef>
                <a:spcPct val="20000"/>
              </a:spcBef>
              <a:buChar char="•"/>
              <a:defRPr sz="2400">
                <a:solidFill>
                  <a:schemeClr val="tx1"/>
                </a:solidFill>
                <a:latin typeface="Arial"/>
                <a:ea typeface="Arial"/>
                <a:cs typeface="Arial"/>
              </a:defRPr>
            </a:lvl3pPr>
            <a:lvl4pPr marL="1600200" indent="-228600" eaLnBrk="0" hangingPunct="0">
              <a:spcBef>
                <a:spcPct val="20000"/>
              </a:spcBef>
              <a:buChar char="–"/>
              <a:defRPr sz="2000">
                <a:solidFill>
                  <a:schemeClr val="tx1"/>
                </a:solidFill>
                <a:latin typeface="Arial"/>
                <a:ea typeface="Arial"/>
                <a:cs typeface="Arial"/>
              </a:defRPr>
            </a:lvl4pPr>
            <a:lvl5pPr marL="2057400" indent="-228600" eaLnBrk="0" hangingPunct="0">
              <a:spcBef>
                <a:spcPct val="20000"/>
              </a:spcBef>
              <a:buChar char="»"/>
              <a:defRPr sz="2000">
                <a:solidFill>
                  <a:schemeClr val="tx1"/>
                </a:solidFill>
                <a:latin typeface="Arial"/>
                <a:ea typeface="Arial"/>
                <a:cs typeface="Arial"/>
              </a:defRPr>
            </a:lvl5pPr>
            <a:lvl6pPr marL="2514600" indent="-228600" eaLnBrk="0" fontAlgn="base" hangingPunct="0">
              <a:spcBef>
                <a:spcPct val="20000"/>
              </a:spcBef>
              <a:spcAft>
                <a:spcPct val="0"/>
              </a:spcAft>
              <a:buChar char="»"/>
              <a:defRPr sz="2000">
                <a:solidFill>
                  <a:schemeClr val="tx1"/>
                </a:solidFill>
                <a:latin typeface="Arial"/>
                <a:ea typeface="Arial"/>
                <a:cs typeface="Arial"/>
              </a:defRPr>
            </a:lvl6pPr>
            <a:lvl7pPr marL="2971800" indent="-228600" eaLnBrk="0" fontAlgn="base" hangingPunct="0">
              <a:spcBef>
                <a:spcPct val="20000"/>
              </a:spcBef>
              <a:spcAft>
                <a:spcPct val="0"/>
              </a:spcAft>
              <a:buChar char="»"/>
              <a:defRPr sz="2000">
                <a:solidFill>
                  <a:schemeClr val="tx1"/>
                </a:solidFill>
                <a:latin typeface="Arial"/>
                <a:ea typeface="Arial"/>
                <a:cs typeface="Arial"/>
              </a:defRPr>
            </a:lvl7pPr>
            <a:lvl8pPr marL="3429000" indent="-228600" eaLnBrk="0" fontAlgn="base" hangingPunct="0">
              <a:spcBef>
                <a:spcPct val="20000"/>
              </a:spcBef>
              <a:spcAft>
                <a:spcPct val="0"/>
              </a:spcAft>
              <a:buChar char="»"/>
              <a:defRPr sz="2000">
                <a:solidFill>
                  <a:schemeClr val="tx1"/>
                </a:solidFill>
                <a:latin typeface="Arial"/>
                <a:ea typeface="Arial"/>
                <a:cs typeface="Arial"/>
              </a:defRPr>
            </a:lvl8pPr>
            <a:lvl9pPr marL="3886200" indent="-228600" eaLnBrk="0" fontAlgn="base" hangingPunct="0">
              <a:spcBef>
                <a:spcPct val="20000"/>
              </a:spcBef>
              <a:spcAft>
                <a:spcPct val="0"/>
              </a:spcAft>
              <a:buChar char="»"/>
              <a:defRPr sz="2000">
                <a:solidFill>
                  <a:schemeClr val="tx1"/>
                </a:solidFill>
                <a:latin typeface="Arial"/>
                <a:ea typeface="Arial"/>
                <a:cs typeface="Arial"/>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fr-FR" altLang="en-US" sz="18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p:txBody>
      </p:sp>
      <p:pic>
        <p:nvPicPr>
          <p:cNvPr id="5" name="Picture 4">
            <a:extLst>
              <a:ext uri="{FF2B5EF4-FFF2-40B4-BE49-F238E27FC236}">
                <a16:creationId xmlns="" xmlns:a16="http://schemas.microsoft.com/office/drawing/2014/main" id="{BA6A421B-135D-4EAE-A395-D10D24F4FE1D}"/>
              </a:ext>
            </a:extLst>
          </p:cNvPr>
          <p:cNvPicPr>
            <a:picLocks noChangeAspect="1"/>
          </p:cNvPicPr>
          <p:nvPr/>
        </p:nvPicPr>
        <p:blipFill>
          <a:blip r:embed="rId3"/>
          <a:stretch>
            <a:fillRect/>
          </a:stretch>
        </p:blipFill>
        <p:spPr>
          <a:xfrm>
            <a:off x="4831672" y="359973"/>
            <a:ext cx="3321146" cy="6194038"/>
          </a:xfrm>
          <a:prstGeom prst="rect">
            <a:avLst/>
          </a:prstGeom>
        </p:spPr>
      </p:pic>
      <p:sp>
        <p:nvSpPr>
          <p:cNvPr id="6" name="TextBox 5">
            <a:extLst>
              <a:ext uri="{FF2B5EF4-FFF2-40B4-BE49-F238E27FC236}">
                <a16:creationId xmlns="" xmlns:a16="http://schemas.microsoft.com/office/drawing/2014/main" id="{F511D227-DAD7-94BA-6638-6D46976E7AC7}"/>
              </a:ext>
            </a:extLst>
          </p:cNvPr>
          <p:cNvSpPr txBox="1"/>
          <p:nvPr/>
        </p:nvSpPr>
        <p:spPr>
          <a:xfrm>
            <a:off x="2286000" y="3172896"/>
            <a:ext cx="4572000" cy="369332"/>
          </a:xfrm>
          <a:prstGeom prst="rect">
            <a:avLst/>
          </a:prstGeom>
          <a:noFill/>
        </p:spPr>
        <p:txBody>
          <a:bodyPr wrap="square">
            <a:spAutoFit/>
          </a:bodyPr>
          <a:lstStyle/>
          <a:p>
            <a:r>
              <a:rPr lang="en-US"/>
              <a:t> </a:t>
            </a:r>
          </a:p>
        </p:txBody>
      </p:sp>
      <p:sp>
        <p:nvSpPr>
          <p:cNvPr id="8" name="TextBox 7">
            <a:extLst>
              <a:ext uri="{FF2B5EF4-FFF2-40B4-BE49-F238E27FC236}">
                <a16:creationId xmlns="" xmlns:a16="http://schemas.microsoft.com/office/drawing/2014/main" id="{2107E081-C2D2-B0AC-6E28-15065151635E}"/>
              </a:ext>
            </a:extLst>
          </p:cNvPr>
          <p:cNvSpPr txBox="1"/>
          <p:nvPr/>
        </p:nvSpPr>
        <p:spPr>
          <a:xfrm>
            <a:off x="2286000" y="3172896"/>
            <a:ext cx="4572000" cy="369332"/>
          </a:xfrm>
          <a:prstGeom prst="rect">
            <a:avLst/>
          </a:prstGeom>
          <a:noFill/>
        </p:spPr>
        <p:txBody>
          <a:bodyPr wrap="square">
            <a:spAutoFit/>
          </a:bodyPr>
          <a:lstStyle/>
          <a:p>
            <a:r>
              <a:rPr lang="en-US"/>
              <a:t> </a:t>
            </a:r>
          </a:p>
        </p:txBody>
      </p:sp>
      <p:sp>
        <p:nvSpPr>
          <p:cNvPr id="10" name="TextBox 9">
            <a:extLst>
              <a:ext uri="{FF2B5EF4-FFF2-40B4-BE49-F238E27FC236}">
                <a16:creationId xmlns="" xmlns:a16="http://schemas.microsoft.com/office/drawing/2014/main" id="{5A5E9142-CB6C-647B-253C-9F5615516E25}"/>
              </a:ext>
            </a:extLst>
          </p:cNvPr>
          <p:cNvSpPr txBox="1"/>
          <p:nvPr/>
        </p:nvSpPr>
        <p:spPr>
          <a:xfrm>
            <a:off x="2286000" y="3172896"/>
            <a:ext cx="4572000" cy="369332"/>
          </a:xfrm>
          <a:prstGeom prst="rect">
            <a:avLst/>
          </a:prstGeom>
          <a:noFill/>
        </p:spPr>
        <p:txBody>
          <a:bodyPr wrap="square">
            <a:spAutoFit/>
          </a:bodyPr>
          <a:lstStyle/>
          <a:p>
            <a:r>
              <a:rPr lang="en-US"/>
              <a:t> </a:t>
            </a:r>
          </a:p>
        </p:txBody>
      </p:sp>
      <p:cxnSp>
        <p:nvCxnSpPr>
          <p:cNvPr id="4" name="Google Shape;233;p13">
            <a:extLst>
              <a:ext uri="{FF2B5EF4-FFF2-40B4-BE49-F238E27FC236}">
                <a16:creationId xmlns="" xmlns:a16="http://schemas.microsoft.com/office/drawing/2014/main" id="{47201287-B1A3-F2BB-D559-0A7649836A85}"/>
              </a:ext>
            </a:extLst>
          </p:cNvPr>
          <p:cNvCxnSpPr/>
          <p:nvPr/>
        </p:nvCxnSpPr>
        <p:spPr>
          <a:xfrm flipH="1">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7" name="Google Shape;234;p13">
            <a:extLst>
              <a:ext uri="{FF2B5EF4-FFF2-40B4-BE49-F238E27FC236}">
                <a16:creationId xmlns="" xmlns:a16="http://schemas.microsoft.com/office/drawing/2014/main" id="{5486652D-A30A-4043-96C4-D5137F9E14EA}"/>
              </a:ext>
            </a:extLst>
          </p:cNvPr>
          <p:cNvPicPr preferRelativeResize="0"/>
          <p:nvPr/>
        </p:nvPicPr>
        <p:blipFill>
          <a:blip r:embed="rId4">
            <a:alphaModFix/>
          </a:blip>
          <a:stretch>
            <a:fillRect/>
          </a:stretch>
        </p:blipFill>
        <p:spPr>
          <a:xfrm>
            <a:off x="6096000" y="5229225"/>
            <a:ext cx="3048000" cy="1628775"/>
          </a:xfrm>
          <a:prstGeom prst="rect">
            <a:avLst/>
          </a:prstGeom>
          <a:noFill/>
          <a:ln>
            <a:noFill/>
          </a:ln>
        </p:spPr>
      </p:pic>
    </p:spTree>
    <p:extLst>
      <p:ext uri="{BB962C8B-B14F-4D97-AF65-F5344CB8AC3E}">
        <p14:creationId xmlns:p14="http://schemas.microsoft.com/office/powerpoint/2010/main" val="204380947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522" y="303989"/>
            <a:ext cx="7554266" cy="727969"/>
          </a:xfrm>
        </p:spPr>
        <p:txBody>
          <a:bodyPr/>
          <a:lstStyle/>
          <a:p>
            <a:pPr marL="0" indent="0" algn="ctr">
              <a:spcBef>
                <a:spcPct val="0"/>
              </a:spcBef>
              <a:buClr>
                <a:srgbClr val="004489"/>
              </a:buClr>
              <a:buNone/>
              <a:defRPr/>
            </a:pPr>
            <a:r>
              <a:rPr lang="sl" sz="3200" b="1" i="0" strike="noStrike" cap="none" spc="0" baseline="0" dirty="0">
                <a:solidFill>
                  <a:srgbClr val="336699"/>
                </a:solidFill>
                <a:effectLst/>
                <a:latin typeface="Arial Narrow"/>
                <a:ea typeface="Arial Narrow"/>
                <a:cs typeface="Arial Narrow"/>
              </a:rPr>
              <a:t>Istanbulska konvencija (2011)</a:t>
            </a:r>
            <a:r>
              <a:rPr lang="sl" sz="3200" b="0" i="0" strike="noStrike" cap="none" spc="0" baseline="0" dirty="0">
                <a:solidFill>
                  <a:srgbClr val="336699"/>
                </a:solidFill>
                <a:effectLst/>
                <a:latin typeface="Arial Narrow"/>
                <a:ea typeface="Arial Narrow"/>
                <a:cs typeface="Arial Narrow"/>
              </a:rPr>
              <a:t> </a:t>
            </a:r>
            <a:endParaRPr lang="en-GB" sz="3200" dirty="0">
              <a:solidFill>
                <a:srgbClr val="336699"/>
              </a:solidFill>
            </a:endParaRPr>
          </a:p>
        </p:txBody>
      </p:sp>
      <p:sp>
        <p:nvSpPr>
          <p:cNvPr id="3" name="Content Placeholder 2"/>
          <p:cNvSpPr>
            <a:spLocks noGrp="1"/>
          </p:cNvSpPr>
          <p:nvPr>
            <p:ph idx="1"/>
          </p:nvPr>
        </p:nvSpPr>
        <p:spPr>
          <a:xfrm>
            <a:off x="410516" y="1597981"/>
            <a:ext cx="7820179" cy="4660314"/>
          </a:xfrm>
        </p:spPr>
        <p:txBody>
          <a:bodyPr/>
          <a:lstStyle/>
          <a:p>
            <a:pPr>
              <a:spcBef>
                <a:spcPct val="0"/>
              </a:spcBef>
              <a:buClr>
                <a:srgbClr val="0066CC"/>
              </a:buClr>
              <a:buFont typeface="Wingdings" panose="05000000000000000000" pitchFamily="2" charset="2"/>
              <a:buChar char="ü"/>
              <a:defRPr/>
            </a:pPr>
            <a:r>
              <a:rPr lang="sl" sz="2700" b="1" i="0" u="sng" strike="noStrike" cap="none" spc="0" baseline="0" dirty="0">
                <a:solidFill>
                  <a:srgbClr val="000000"/>
                </a:solidFill>
                <a:effectLst/>
                <a:uFill>
                  <a:solidFill>
                    <a:srgbClr val="000000"/>
                  </a:solidFill>
                </a:uFill>
                <a:latin typeface="Calibri"/>
                <a:ea typeface="Calibri"/>
                <a:cs typeface="Calibri"/>
              </a:rPr>
              <a:t>Sivo področje: </a:t>
            </a:r>
            <a:r>
              <a:rPr lang="sl" sz="2700" b="0" i="0" strike="noStrike" cap="none" spc="0" baseline="0" dirty="0">
                <a:solidFill>
                  <a:srgbClr val="000000"/>
                </a:solidFill>
                <a:effectLst/>
                <a:latin typeface="Calibri"/>
                <a:ea typeface="Calibri"/>
                <a:cs typeface="Calibri"/>
              </a:rPr>
              <a:t>v Evropi ni pravno zavezujočega instrumenta o nasilju nad ženskami. </a:t>
            </a:r>
          </a:p>
          <a:p>
            <a:pPr>
              <a:buClr>
                <a:srgbClr val="0066CC"/>
              </a:buClr>
              <a:buFont typeface="Wingdings" panose="05000000000000000000" pitchFamily="2" charset="2"/>
              <a:buChar char="ü"/>
            </a:pPr>
            <a:r>
              <a:rPr lang="sl" sz="2700" b="0" i="0" strike="noStrike" cap="none" spc="0" baseline="0" dirty="0">
                <a:solidFill>
                  <a:srgbClr val="000000"/>
                </a:solidFill>
                <a:effectLst/>
                <a:latin typeface="Calibri"/>
                <a:ea typeface="Calibri"/>
                <a:cs typeface="Calibri"/>
              </a:rPr>
              <a:t> </a:t>
            </a:r>
            <a:r>
              <a:rPr lang="sl" sz="2700" b="1" i="0" u="sng" strike="noStrike" cap="none" spc="0" baseline="0" dirty="0">
                <a:solidFill>
                  <a:srgbClr val="000000"/>
                </a:solidFill>
                <a:effectLst/>
                <a:uFill>
                  <a:solidFill>
                    <a:srgbClr val="000000"/>
                  </a:solidFill>
                </a:uFill>
                <a:latin typeface="Calibri"/>
                <a:ea typeface="Calibri"/>
                <a:cs typeface="Calibri"/>
              </a:rPr>
              <a:t>Odsotnost globalnega instrumenta</a:t>
            </a:r>
            <a:r>
              <a:rPr lang="sl" sz="2700" b="0" i="0" strike="noStrike" cap="none" spc="0" baseline="0" dirty="0">
                <a:solidFill>
                  <a:srgbClr val="000000"/>
                </a:solidFill>
                <a:effectLst/>
                <a:latin typeface="Calibri"/>
                <a:ea typeface="Calibri"/>
                <a:cs typeface="Calibri"/>
              </a:rPr>
              <a:t>, kot je pogodba ZN o vzpostavitvi pozitivnih obveznosti držav za preprečevanje, prepoved in kaznovanje nasilja nad ženskami. </a:t>
            </a:r>
          </a:p>
          <a:p>
            <a:pPr>
              <a:buClr>
                <a:srgbClr val="0066CC"/>
              </a:buClr>
              <a:buFont typeface="Wingdings" panose="05000000000000000000" pitchFamily="2" charset="2"/>
              <a:buChar char="ü"/>
              <a:defRPr/>
            </a:pPr>
            <a:r>
              <a:rPr lang="sl" sz="2700" b="0" i="0" strike="noStrike" cap="none" spc="0" baseline="0" dirty="0">
                <a:solidFill>
                  <a:srgbClr val="000000"/>
                </a:solidFill>
                <a:effectLst/>
                <a:latin typeface="Calibri"/>
                <a:ea typeface="Calibri"/>
                <a:cs typeface="Calibri"/>
              </a:rPr>
              <a:t>Podpis EU leta 2017</a:t>
            </a:r>
          </a:p>
          <a:p>
            <a:pPr>
              <a:spcBef>
                <a:spcPct val="0"/>
              </a:spcBef>
              <a:buClr>
                <a:srgbClr val="0066CC"/>
              </a:buClr>
              <a:buFont typeface="Wingdings" panose="05000000000000000000" pitchFamily="2" charset="2"/>
              <a:buChar char="ü"/>
              <a:defRPr/>
            </a:pPr>
            <a:r>
              <a:rPr lang="sl" sz="2700" b="0" i="0" strike="noStrike" cap="none" spc="0" baseline="0" dirty="0">
                <a:solidFill>
                  <a:srgbClr val="000000"/>
                </a:solidFill>
                <a:effectLst/>
                <a:latin typeface="Calibri"/>
                <a:ea typeface="Calibri"/>
                <a:cs typeface="Calibri"/>
              </a:rPr>
              <a:t>Kriminalizira različne oblike nasilja nad ženskami</a:t>
            </a:r>
          </a:p>
          <a:p>
            <a:pPr>
              <a:spcBef>
                <a:spcPct val="0"/>
              </a:spcBef>
              <a:buClr>
                <a:srgbClr val="0066CC"/>
              </a:buClr>
              <a:buFont typeface="Wingdings" panose="05000000000000000000" pitchFamily="2" charset="2"/>
              <a:buChar char="ü"/>
              <a:defRPr/>
            </a:pPr>
            <a:r>
              <a:rPr lang="sl" sz="2700" b="0" i="0" strike="noStrike" cap="none" spc="0" baseline="0" dirty="0">
                <a:solidFill>
                  <a:srgbClr val="000000"/>
                </a:solidFill>
                <a:effectLst/>
                <a:latin typeface="Calibri"/>
                <a:ea typeface="Calibri"/>
                <a:cs typeface="Calibri"/>
              </a:rPr>
              <a:t>Temelji na pristopu preprečevanja, zaščite, pregona, integrirane politike</a:t>
            </a:r>
          </a:p>
        </p:txBody>
      </p:sp>
      <p:cxnSp>
        <p:nvCxnSpPr>
          <p:cNvPr id="4" name="Google Shape;233;p13">
            <a:extLst>
              <a:ext uri="{FF2B5EF4-FFF2-40B4-BE49-F238E27FC236}">
                <a16:creationId xmlns="" xmlns:a16="http://schemas.microsoft.com/office/drawing/2014/main" id="{CE6C8896-27E0-C5BA-3C7C-96F1744C4D50}"/>
              </a:ext>
            </a:extLst>
          </p:cNvPr>
          <p:cNvCxnSpPr/>
          <p:nvPr/>
        </p:nvCxnSpPr>
        <p:spPr>
          <a:xfrm flipH="1">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a:extLst>
              <a:ext uri="{FF2B5EF4-FFF2-40B4-BE49-F238E27FC236}">
                <a16:creationId xmlns="" xmlns:a16="http://schemas.microsoft.com/office/drawing/2014/main" id="{1283C053-B6D7-116A-263C-E8D9E674D1E8}"/>
              </a:ext>
            </a:extLst>
          </p:cNvPr>
          <p:cNvPicPr preferRelativeResize="0"/>
          <p:nvPr/>
        </p:nvPicPr>
        <p:blipFill>
          <a:blip r:embed="rId3">
            <a:alphaModFix/>
          </a:blip>
          <a:stretch>
            <a:fillRect/>
          </a:stretch>
        </p:blipFill>
        <p:spPr>
          <a:xfrm>
            <a:off x="6096000" y="5229225"/>
            <a:ext cx="3048000" cy="1628775"/>
          </a:xfrm>
          <a:prstGeom prst="rect">
            <a:avLst/>
          </a:prstGeom>
          <a:noFill/>
          <a:ln>
            <a:noFill/>
          </a:ln>
        </p:spPr>
      </p:pic>
    </p:spTree>
    <p:extLst>
      <p:ext uri="{BB962C8B-B14F-4D97-AF65-F5344CB8AC3E}">
        <p14:creationId xmlns:p14="http://schemas.microsoft.com/office/powerpoint/2010/main" val="270939676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836712"/>
            <a:ext cx="8003232" cy="1066800"/>
          </a:xfrm>
        </p:spPr>
        <p:txBody>
          <a:bodyPr>
            <a:noAutofit/>
          </a:bodyPr>
          <a:lstStyle/>
          <a:p>
            <a:pPr algn="ctr"/>
            <a:r>
              <a:rPr lang="sl" sz="3600" b="1" i="0" strike="noStrike" cap="none" spc="0" baseline="0">
                <a:solidFill>
                  <a:srgbClr val="000000"/>
                </a:solidFill>
                <a:effectLst/>
                <a:latin typeface="Calibri"/>
                <a:ea typeface="Calibri"/>
                <a:cs typeface="Calibri"/>
              </a:rPr>
              <a:t>Istanbulska konvencija: intersekcijski pogled</a:t>
            </a:r>
            <a:endParaRPr lang="en-US" sz="3600" b="1">
              <a:solidFill>
                <a:schemeClr val="tx1"/>
              </a:solidFill>
              <a:latin typeface="+mn-lt"/>
            </a:endParaRPr>
          </a:p>
        </p:txBody>
      </p:sp>
      <p:sp>
        <p:nvSpPr>
          <p:cNvPr id="3" name="Content Placeholder 2"/>
          <p:cNvSpPr>
            <a:spLocks noGrp="1"/>
          </p:cNvSpPr>
          <p:nvPr>
            <p:ph idx="1"/>
          </p:nvPr>
        </p:nvSpPr>
        <p:spPr>
          <a:xfrm>
            <a:off x="216035" y="2063996"/>
            <a:ext cx="4680520" cy="4181096"/>
          </a:xfrm>
        </p:spPr>
        <p:txBody>
          <a:bodyPr>
            <a:normAutofit/>
          </a:bodyPr>
          <a:lstStyle/>
          <a:p>
            <a:r>
              <a:rPr lang="sl" sz="2000" b="1" i="0" u="sng" strike="noStrike" cap="none" spc="0" baseline="0" dirty="0">
                <a:solidFill>
                  <a:srgbClr val="000000"/>
                </a:solidFill>
                <a:effectLst/>
                <a:uFill>
                  <a:solidFill>
                    <a:srgbClr val="000000"/>
                  </a:solidFill>
                </a:uFill>
                <a:latin typeface="Calibri"/>
                <a:ea typeface="Calibri"/>
                <a:cs typeface="Calibri"/>
              </a:rPr>
              <a:t>Načelo nediskriminacije</a:t>
            </a:r>
          </a:p>
          <a:p>
            <a:r>
              <a:rPr lang="sl" sz="1800" b="0" i="0" strike="noStrike" cap="none" spc="0" baseline="0" dirty="0">
                <a:solidFill>
                  <a:srgbClr val="000000"/>
                </a:solidFill>
                <a:effectLst/>
                <a:latin typeface="Calibri"/>
                <a:ea typeface="Calibri"/>
                <a:cs typeface="Calibri"/>
              </a:rPr>
              <a:t>4. člen zagotavlja, da Istanbulska konvencija ščiti VSE ženske, ne glede na to, kdo so in od kod prihajajo. Pri zagotavljanju storitev žrtvam nasilja nad ženskami ne sme biti diskriminacije na podlagi njihovega:   </a:t>
            </a:r>
          </a:p>
          <a:p>
            <a:endParaRPr lang="en-US" sz="1800" dirty="0"/>
          </a:p>
          <a:p>
            <a:pPr marL="109728" indent="0">
              <a:buNone/>
            </a:pPr>
            <a:r>
              <a:rPr lang="sl" sz="1800" b="1" i="0" strike="noStrike" cap="none" spc="0" baseline="0" dirty="0">
                <a:solidFill>
                  <a:srgbClr val="000000"/>
                </a:solidFill>
                <a:effectLst/>
                <a:latin typeface="Calibri"/>
                <a:ea typeface="Calibri"/>
                <a:cs typeface="Calibri"/>
              </a:rPr>
              <a:t>Posebni ukrepi, </a:t>
            </a:r>
            <a:r>
              <a:rPr lang="sl" sz="1800" b="0" i="0" strike="noStrike" cap="none" spc="0" baseline="0" dirty="0">
                <a:solidFill>
                  <a:srgbClr val="000000"/>
                </a:solidFill>
                <a:effectLst/>
                <a:latin typeface="Calibri"/>
                <a:ea typeface="Calibri"/>
                <a:cs typeface="Calibri"/>
              </a:rPr>
              <a:t>katerih cilj je preprečiti nasilje nad ženskami in zaščititi ženske žrtve, </a:t>
            </a:r>
            <a:r>
              <a:rPr lang="sl" sz="1800" b="1" i="0" strike="noStrike" cap="none" spc="0" baseline="0" dirty="0">
                <a:solidFill>
                  <a:srgbClr val="000000"/>
                </a:solidFill>
                <a:effectLst/>
                <a:latin typeface="Calibri"/>
                <a:ea typeface="Calibri"/>
                <a:cs typeface="Calibri"/>
              </a:rPr>
              <a:t>se ne štejejo za „diskriminacijo“ </a:t>
            </a:r>
            <a:r>
              <a:rPr lang="sl" sz="1800" b="0" i="0" strike="noStrike" cap="none" spc="0" baseline="0" dirty="0">
                <a:solidFill>
                  <a:srgbClr val="000000"/>
                </a:solidFill>
                <a:effectLst/>
                <a:latin typeface="Calibri"/>
                <a:ea typeface="Calibri"/>
                <a:cs typeface="Calibri"/>
              </a:rPr>
              <a:t>pod pogoji Konvencije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944" y="5649530"/>
            <a:ext cx="3202599" cy="1191124"/>
          </a:xfrm>
          <a:prstGeom prst="rect">
            <a:avLst/>
          </a:prstGeom>
        </p:spPr>
      </p:pic>
      <p:sp>
        <p:nvSpPr>
          <p:cNvPr id="6" name="Rectangle 5">
            <a:extLst>
              <a:ext uri="{FF2B5EF4-FFF2-40B4-BE49-F238E27FC236}">
                <a16:creationId xmlns="" xmlns:a16="http://schemas.microsoft.com/office/drawing/2014/main" id="{C82A6294-AB9D-4922-B6F5-FA343CF4A8E0}"/>
              </a:ext>
            </a:extLst>
          </p:cNvPr>
          <p:cNvSpPr/>
          <p:nvPr/>
        </p:nvSpPr>
        <p:spPr>
          <a:xfrm>
            <a:off x="5415814" y="2215958"/>
            <a:ext cx="2952328" cy="3168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 sz="1600" b="0" i="0" strike="noStrike" cap="none" spc="0" baseline="0" dirty="0">
                <a:solidFill>
                  <a:srgbClr val="FFFFFF"/>
                </a:solidFill>
                <a:effectLst/>
                <a:latin typeface="Calibri"/>
                <a:ea typeface="Calibri"/>
                <a:cs typeface="Calibri"/>
              </a:rPr>
              <a:t>spol, rasa, barva kože, jezik, vera, politično prepričanje, narodnostno/socialno poreklo, spolna usmerjenost, pripadnost narodni manjšini, premoženje, rojstvo, spolna usmerjenost, spolna identiteta, starost, zdravstveno stanje, invalidnost, zakonski stan, status migranta ali begunca ali drug status.</a:t>
            </a:r>
          </a:p>
        </p:txBody>
      </p:sp>
      <p:sp>
        <p:nvSpPr>
          <p:cNvPr id="7" name="Arrow: Right 6">
            <a:extLst>
              <a:ext uri="{FF2B5EF4-FFF2-40B4-BE49-F238E27FC236}">
                <a16:creationId xmlns="" xmlns:a16="http://schemas.microsoft.com/office/drawing/2014/main" id="{D43CCCAA-19F6-4DA5-94A2-6104FE18800D}"/>
              </a:ext>
            </a:extLst>
          </p:cNvPr>
          <p:cNvSpPr/>
          <p:nvPr/>
        </p:nvSpPr>
        <p:spPr>
          <a:xfrm>
            <a:off x="4067944" y="3440094"/>
            <a:ext cx="97840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 name="Google Shape;233;p13">
            <a:extLst>
              <a:ext uri="{FF2B5EF4-FFF2-40B4-BE49-F238E27FC236}">
                <a16:creationId xmlns="" xmlns:a16="http://schemas.microsoft.com/office/drawing/2014/main" id="{4507EF1D-C524-DC3B-8DEF-D288C464B4C1}"/>
              </a:ext>
            </a:extLst>
          </p:cNvPr>
          <p:cNvCxnSpPr/>
          <p:nvPr/>
        </p:nvCxnSpPr>
        <p:spPr>
          <a:xfrm flipH="1">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8" name="Google Shape;234;p13">
            <a:extLst>
              <a:ext uri="{FF2B5EF4-FFF2-40B4-BE49-F238E27FC236}">
                <a16:creationId xmlns="" xmlns:a16="http://schemas.microsoft.com/office/drawing/2014/main" id="{806E8111-34EC-5B19-DCBB-C24A7B1CFA33}"/>
              </a:ext>
            </a:extLst>
          </p:cNvPr>
          <p:cNvPicPr preferRelativeResize="0"/>
          <p:nvPr/>
        </p:nvPicPr>
        <p:blipFill>
          <a:blip r:embed="rId3">
            <a:alphaModFix/>
          </a:blip>
          <a:stretch>
            <a:fillRect/>
          </a:stretch>
        </p:blipFill>
        <p:spPr>
          <a:xfrm>
            <a:off x="6096000" y="5229225"/>
            <a:ext cx="3048000" cy="1628775"/>
          </a:xfrm>
          <a:prstGeom prst="rect">
            <a:avLst/>
          </a:prstGeom>
          <a:noFill/>
          <a:ln>
            <a:noFill/>
          </a:ln>
        </p:spPr>
      </p:pic>
    </p:spTree>
    <p:extLst>
      <p:ext uri="{BB962C8B-B14F-4D97-AF65-F5344CB8AC3E}">
        <p14:creationId xmlns:p14="http://schemas.microsoft.com/office/powerpoint/2010/main" val="161163979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300" y="44624"/>
            <a:ext cx="6984776" cy="1372766"/>
          </a:xfrm>
        </p:spPr>
        <p:txBody>
          <a:bodyPr>
            <a:normAutofit/>
          </a:bodyPr>
          <a:lstStyle/>
          <a:p>
            <a:pPr algn="ctr"/>
            <a:r>
              <a:rPr lang="sl" sz="2400" b="1" i="0" strike="noStrike" cap="none" spc="0" baseline="0">
                <a:solidFill>
                  <a:srgbClr val="000000"/>
                </a:solidFill>
                <a:effectLst/>
                <a:latin typeface="Calibri"/>
                <a:ea typeface="Calibri"/>
                <a:cs typeface="Calibri"/>
              </a:rPr>
              <a:t>Zmanjšanje odvisnosti migrantk (59. člen)</a:t>
            </a:r>
            <a:r>
              <a:rPr sz="2400"/>
              <a:t/>
            </a:r>
            <a:br>
              <a:rPr sz="2400"/>
            </a:br>
            <a:endParaRPr lang="en-US" sz="2400" b="1">
              <a:latin typeface="+mn-lt"/>
            </a:endParaRPr>
          </a:p>
        </p:txBody>
      </p:sp>
      <p:sp>
        <p:nvSpPr>
          <p:cNvPr id="3" name="Content Placeholder 2"/>
          <p:cNvSpPr>
            <a:spLocks noGrp="1"/>
          </p:cNvSpPr>
          <p:nvPr>
            <p:ph idx="1"/>
          </p:nvPr>
        </p:nvSpPr>
        <p:spPr>
          <a:xfrm>
            <a:off x="549982" y="526220"/>
            <a:ext cx="8363272" cy="5594176"/>
          </a:xfrm>
        </p:spPr>
        <p:txBody>
          <a:bodyPr>
            <a:normAutofit/>
          </a:bodyPr>
          <a:lstStyle/>
          <a:p>
            <a:endParaRPr lang="en-US" sz="1800" b="1" u="sng" dirty="0"/>
          </a:p>
          <a:p>
            <a:r>
              <a:rPr lang="sl" sz="1700" b="1" i="0" u="sng" strike="noStrike" cap="none" spc="0" baseline="0" dirty="0">
                <a:solidFill>
                  <a:srgbClr val="000000"/>
                </a:solidFill>
                <a:effectLst/>
                <a:uFill>
                  <a:solidFill>
                    <a:srgbClr val="000000"/>
                  </a:solidFill>
                </a:uFill>
                <a:latin typeface="Calibri"/>
                <a:ea typeface="Calibri"/>
                <a:cs typeface="Calibri"/>
              </a:rPr>
              <a:t>59. člen </a:t>
            </a:r>
            <a:r>
              <a:rPr lang="sl" sz="1700" b="0" i="0" strike="noStrike" cap="none" spc="0" baseline="0" dirty="0">
                <a:solidFill>
                  <a:srgbClr val="000000"/>
                </a:solidFill>
                <a:effectLst/>
                <a:latin typeface="Calibri"/>
                <a:ea typeface="Calibri"/>
                <a:cs typeface="Calibri"/>
              </a:rPr>
              <a:t>vpeljuje </a:t>
            </a:r>
            <a:r>
              <a:rPr lang="sl" sz="1700" b="1" i="0" strike="noStrike" cap="none" spc="0" baseline="0" dirty="0">
                <a:solidFill>
                  <a:srgbClr val="000000"/>
                </a:solidFill>
                <a:effectLst/>
                <a:latin typeface="Calibri"/>
                <a:ea typeface="Calibri"/>
                <a:cs typeface="Calibri"/>
              </a:rPr>
              <a:t>možnost podelitve neodvisnega statusa prebivanja migrantkam, žrtvam nasilja nad ženskami,</a:t>
            </a:r>
            <a:r>
              <a:rPr lang="sl" sz="1700" b="0" i="0" strike="noStrike" cap="none" spc="0" baseline="0" dirty="0">
                <a:solidFill>
                  <a:srgbClr val="000000"/>
                </a:solidFill>
                <a:effectLst/>
                <a:latin typeface="Calibri"/>
                <a:ea typeface="Calibri"/>
                <a:cs typeface="Calibri"/>
              </a:rPr>
              <a:t> katerih dovoljenje za prebivanje je odvisno od njihovega nasilnega zakonca ali partnerja.</a:t>
            </a:r>
          </a:p>
          <a:p>
            <a:endParaRPr lang="en-GB" sz="1700" b="1" u="sng" dirty="0"/>
          </a:p>
          <a:p>
            <a:r>
              <a:rPr lang="sl" sz="1700" b="0" i="0" strike="noStrike" cap="none" spc="0" baseline="0" dirty="0">
                <a:solidFill>
                  <a:srgbClr val="000000"/>
                </a:solidFill>
                <a:effectLst/>
                <a:latin typeface="Calibri"/>
                <a:ea typeface="Calibri"/>
                <a:cs typeface="Calibri"/>
              </a:rPr>
              <a:t>Od držav zahteva tudi, da </a:t>
            </a:r>
            <a:r>
              <a:rPr lang="sl" sz="1700" b="1" i="0" strike="noStrike" cap="none" spc="0" baseline="0" dirty="0">
                <a:solidFill>
                  <a:srgbClr val="000000"/>
                </a:solidFill>
                <a:effectLst/>
                <a:latin typeface="Calibri"/>
                <a:ea typeface="Calibri"/>
                <a:cs typeface="Calibri"/>
              </a:rPr>
              <a:t>ustavijo vse postopke izgona, </a:t>
            </a:r>
            <a:r>
              <a:rPr lang="sl" sz="1700" b="0" i="0" strike="noStrike" cap="none" spc="0" baseline="0" dirty="0">
                <a:solidFill>
                  <a:srgbClr val="000000"/>
                </a:solidFill>
                <a:effectLst/>
                <a:latin typeface="Calibri"/>
                <a:ea typeface="Calibri"/>
                <a:cs typeface="Calibri"/>
              </a:rPr>
              <a:t>ki so bili prvotno sproženi proti zlorabljenim zakoncem, vendar vplivajo tudi na njihove žrtve, in da bi žrtvam omogočili </a:t>
            </a:r>
            <a:r>
              <a:rPr lang="sl" sz="1700" b="1" i="0" strike="noStrike" cap="none" spc="0" baseline="0" dirty="0">
                <a:solidFill>
                  <a:srgbClr val="000000"/>
                </a:solidFill>
                <a:effectLst/>
                <a:latin typeface="Calibri"/>
                <a:ea typeface="Calibri"/>
                <a:cs typeface="Calibri"/>
              </a:rPr>
              <a:t>zaprositi za dovoljenje za samostojno prebivanje.</a:t>
            </a:r>
          </a:p>
          <a:p>
            <a:endParaRPr lang="en-GB" sz="1700" dirty="0"/>
          </a:p>
          <a:p>
            <a:r>
              <a:rPr lang="sl" sz="1700" b="0" i="0" strike="noStrike" cap="none" spc="0" baseline="0" dirty="0">
                <a:solidFill>
                  <a:srgbClr val="000000"/>
                </a:solidFill>
                <a:effectLst/>
                <a:latin typeface="Calibri"/>
                <a:ea typeface="Calibri"/>
                <a:cs typeface="Calibri"/>
              </a:rPr>
              <a:t>Dve situaciji opravičujeta </a:t>
            </a:r>
            <a:r>
              <a:rPr lang="sl" sz="1700" b="1" i="0" strike="noStrike" cap="none" spc="0" baseline="0" dirty="0">
                <a:solidFill>
                  <a:srgbClr val="000000"/>
                </a:solidFill>
                <a:effectLst/>
                <a:latin typeface="Calibri"/>
                <a:ea typeface="Calibri"/>
                <a:cs typeface="Calibri"/>
              </a:rPr>
              <a:t>neodvisno dovoljenje za prebivanje</a:t>
            </a:r>
            <a:r>
              <a:rPr lang="sl" sz="1700" b="0" i="0" strike="noStrike" cap="none" spc="0" baseline="0" dirty="0">
                <a:solidFill>
                  <a:srgbClr val="000000"/>
                </a:solidFill>
                <a:effectLst/>
                <a:latin typeface="Calibri"/>
                <a:ea typeface="Calibri"/>
                <a:cs typeface="Calibri"/>
              </a:rPr>
              <a:t>: če pristojni organ bivanje žrtev šteje za</a:t>
            </a:r>
            <a:endParaRPr lang="en-GB" sz="1700" dirty="0"/>
          </a:p>
          <a:p>
            <a:pPr lvl="1"/>
            <a:r>
              <a:rPr lang="sl" sz="1700" b="0" i="0" strike="noStrike" cap="none" spc="0" baseline="0" dirty="0">
                <a:solidFill>
                  <a:srgbClr val="000000"/>
                </a:solidFill>
                <a:effectLst/>
                <a:latin typeface="Calibri"/>
                <a:ea typeface="Calibri"/>
                <a:cs typeface="Calibri"/>
              </a:rPr>
              <a:t>potrebno zaradi </a:t>
            </a:r>
            <a:r>
              <a:rPr lang="sl" sz="1700" b="1" i="0" strike="noStrike" cap="none" spc="0" baseline="0" dirty="0">
                <a:solidFill>
                  <a:srgbClr val="000000"/>
                </a:solidFill>
                <a:effectLst/>
                <a:latin typeface="Calibri"/>
                <a:ea typeface="Calibri"/>
                <a:cs typeface="Calibri"/>
              </a:rPr>
              <a:t>osebnega položaja žrtve</a:t>
            </a:r>
          </a:p>
          <a:p>
            <a:pPr lvl="1"/>
            <a:r>
              <a:rPr lang="sl" sz="1700" b="0" i="0" strike="noStrike" cap="none" spc="0" baseline="0" dirty="0">
                <a:solidFill>
                  <a:srgbClr val="000000"/>
                </a:solidFill>
                <a:effectLst/>
                <a:latin typeface="Calibri"/>
                <a:ea typeface="Calibri"/>
                <a:cs typeface="Calibri"/>
              </a:rPr>
              <a:t>potrebno zaradi poteka </a:t>
            </a:r>
            <a:r>
              <a:rPr lang="sl" sz="1700" b="1" i="0" strike="noStrike" cap="none" spc="0" baseline="0" dirty="0">
                <a:solidFill>
                  <a:srgbClr val="000000"/>
                </a:solidFill>
                <a:effectLst/>
                <a:latin typeface="Calibri"/>
                <a:ea typeface="Calibri"/>
                <a:cs typeface="Calibri"/>
              </a:rPr>
              <a:t>preiskave in kazenskega postopka </a:t>
            </a:r>
          </a:p>
          <a:p>
            <a:endParaRPr lang="en-GB" sz="1700" dirty="0"/>
          </a:p>
          <a:p>
            <a:r>
              <a:rPr lang="sl" sz="1700" b="0" i="0" strike="noStrike" cap="none" spc="0" baseline="0" dirty="0">
                <a:solidFill>
                  <a:srgbClr val="000000"/>
                </a:solidFill>
                <a:effectLst/>
                <a:latin typeface="Calibri"/>
                <a:ea typeface="Calibri"/>
                <a:cs typeface="Calibri"/>
              </a:rPr>
              <a:t>Države sprejmejo ukrepe za </a:t>
            </a:r>
            <a:r>
              <a:rPr lang="sl" sz="1700" b="0" i="0" u="sng" strike="noStrike" cap="none" spc="0" baseline="0" dirty="0">
                <a:solidFill>
                  <a:srgbClr val="000000"/>
                </a:solidFill>
                <a:effectLst/>
                <a:uFill>
                  <a:solidFill>
                    <a:srgbClr val="000000"/>
                  </a:solidFill>
                </a:uFill>
                <a:latin typeface="Calibri"/>
                <a:ea typeface="Calibri"/>
                <a:cs typeface="Calibri"/>
              </a:rPr>
              <a:t>žrtve prisilnih porok, ki so zaradi prisilnega bivanja v tujini izgubile status prebivanja</a:t>
            </a:r>
            <a:r>
              <a:rPr lang="sl" sz="1700" b="0" i="0" strike="noStrike" cap="none" spc="0" baseline="0" dirty="0">
                <a:solidFill>
                  <a:srgbClr val="000000"/>
                </a:solidFill>
                <a:effectLst/>
                <a:latin typeface="Calibri"/>
                <a:ea typeface="Calibri"/>
                <a:cs typeface="Calibri"/>
              </a:rPr>
              <a:t> v državi, kjer običajno prebivajo, tako da jim pomagajo, da ga vnovič pridobijo.</a:t>
            </a:r>
          </a:p>
          <a:p>
            <a:pPr marL="109728" indent="0">
              <a:buNone/>
            </a:pPr>
            <a:endParaRPr lang="en-US" sz="2100" b="1" dirty="0"/>
          </a:p>
        </p:txBody>
      </p:sp>
      <p:cxnSp>
        <p:nvCxnSpPr>
          <p:cNvPr id="4" name="Google Shape;233;p13">
            <a:extLst>
              <a:ext uri="{FF2B5EF4-FFF2-40B4-BE49-F238E27FC236}">
                <a16:creationId xmlns="" xmlns:a16="http://schemas.microsoft.com/office/drawing/2014/main" id="{6FC314F9-B8A3-74CC-76B0-DAECFFA31D7E}"/>
              </a:ext>
            </a:extLst>
          </p:cNvPr>
          <p:cNvCxnSpPr/>
          <p:nvPr/>
        </p:nvCxnSpPr>
        <p:spPr>
          <a:xfrm flipH="1">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a:extLst>
              <a:ext uri="{FF2B5EF4-FFF2-40B4-BE49-F238E27FC236}">
                <a16:creationId xmlns="" xmlns:a16="http://schemas.microsoft.com/office/drawing/2014/main" id="{56BC016E-DEDC-C3CD-75E6-32D3368E6399}"/>
              </a:ext>
            </a:extLst>
          </p:cNvPr>
          <p:cNvPicPr preferRelativeResize="0"/>
          <p:nvPr/>
        </p:nvPicPr>
        <p:blipFill>
          <a:blip r:embed="rId2">
            <a:alphaModFix/>
          </a:blip>
          <a:stretch>
            <a:fillRect/>
          </a:stretch>
        </p:blipFill>
        <p:spPr>
          <a:xfrm>
            <a:off x="6096000" y="5229225"/>
            <a:ext cx="3048000" cy="1628775"/>
          </a:xfrm>
          <a:prstGeom prst="rect">
            <a:avLst/>
          </a:prstGeom>
          <a:noFill/>
          <a:ln>
            <a:noFill/>
          </a:ln>
        </p:spPr>
      </p:pic>
    </p:spTree>
    <p:extLst>
      <p:ext uri="{BB962C8B-B14F-4D97-AF65-F5344CB8AC3E}">
        <p14:creationId xmlns:p14="http://schemas.microsoft.com/office/powerpoint/2010/main" val="325071043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816" y="592549"/>
            <a:ext cx="8190434" cy="704027"/>
          </a:xfrm>
        </p:spPr>
        <p:txBody>
          <a:bodyPr/>
          <a:lstStyle/>
          <a:p>
            <a:pPr algn="ctr">
              <a:defRPr/>
            </a:pPr>
            <a:r>
              <a:rPr lang="sl" sz="2800" b="1" i="0" strike="noStrike" cap="none" spc="0" baseline="0" dirty="0">
                <a:solidFill>
                  <a:srgbClr val="0066CC"/>
                </a:solidFill>
                <a:effectLst/>
                <a:latin typeface="Arial Narrow"/>
                <a:ea typeface="Arial Narrow"/>
                <a:cs typeface="Arial Narrow"/>
              </a:rPr>
              <a:t>Migrantke, begunke in prosilke za azil </a:t>
            </a:r>
          </a:p>
        </p:txBody>
      </p:sp>
      <p:sp>
        <p:nvSpPr>
          <p:cNvPr id="3" name="Content Placeholder 2"/>
          <p:cNvSpPr>
            <a:spLocks noGrp="1"/>
          </p:cNvSpPr>
          <p:nvPr>
            <p:ph idx="1"/>
          </p:nvPr>
        </p:nvSpPr>
        <p:spPr>
          <a:xfrm>
            <a:off x="292963" y="1580225"/>
            <a:ext cx="8563700" cy="5341275"/>
          </a:xfrm>
        </p:spPr>
        <p:txBody>
          <a:bodyPr/>
          <a:lstStyle/>
          <a:p>
            <a:pPr>
              <a:buFont typeface="Wingdings" panose="05000000000000000000" pitchFamily="2" charset="2"/>
              <a:buChar char="ü"/>
              <a:defRPr/>
            </a:pPr>
            <a:r>
              <a:rPr lang="sl" sz="2800" b="0" i="0" strike="noStrike" cap="none" spc="0" baseline="0" dirty="0">
                <a:solidFill>
                  <a:srgbClr val="000000"/>
                </a:solidFill>
                <a:effectLst/>
                <a:latin typeface="Calibri"/>
                <a:ea typeface="Calibri"/>
                <a:cs typeface="Calibri"/>
              </a:rPr>
              <a:t>Izpostavljene </a:t>
            </a:r>
            <a:r>
              <a:rPr lang="sl" sz="2800" b="1" i="0" strike="noStrike" cap="none" spc="0" baseline="0" dirty="0">
                <a:solidFill>
                  <a:srgbClr val="0066CC"/>
                </a:solidFill>
                <a:effectLst/>
                <a:latin typeface="Calibri"/>
                <a:ea typeface="Calibri"/>
                <a:cs typeface="Calibri"/>
              </a:rPr>
              <a:t>nasilju na podlagi spola </a:t>
            </a:r>
            <a:r>
              <a:rPr lang="sl" sz="2800" b="0" i="0" strike="noStrike" cap="none" spc="0" baseline="0" dirty="0">
                <a:solidFill>
                  <a:srgbClr val="000000"/>
                </a:solidFill>
                <a:effectLst/>
                <a:latin typeface="Calibri"/>
                <a:ea typeface="Calibri"/>
                <a:cs typeface="Calibri"/>
              </a:rPr>
              <a:t>v državi izvora, med potovanjem v Evropo ali ob prihodu</a:t>
            </a:r>
          </a:p>
          <a:p>
            <a:pPr marL="342900" indent="-342900">
              <a:buClr>
                <a:srgbClr val="0070C0"/>
              </a:buClr>
              <a:buFont typeface="Wingdings" panose="05000000000000000000" pitchFamily="2" charset="2"/>
              <a:buChar char="ü"/>
            </a:pPr>
            <a:r>
              <a:rPr lang="sl" sz="2800" b="1" i="0" strike="noStrike" cap="none" spc="0" baseline="0" dirty="0">
                <a:solidFill>
                  <a:srgbClr val="0066CC"/>
                </a:solidFill>
                <a:effectLst/>
                <a:latin typeface="Calibri"/>
                <a:ea typeface="Calibri"/>
                <a:cs typeface="Calibri"/>
              </a:rPr>
              <a:t>Zaščita &amp; sprejem:</a:t>
            </a:r>
            <a:r>
              <a:rPr lang="sl" sz="2800" b="0" i="0" strike="noStrike" cap="none" spc="0" baseline="0" dirty="0">
                <a:solidFill>
                  <a:srgbClr val="000000"/>
                </a:solidFill>
                <a:effectLst/>
                <a:latin typeface="Calibri"/>
                <a:ea typeface="Calibri"/>
                <a:cs typeface="Calibri"/>
              </a:rPr>
              <a:t> žrtve nasilja nad ženskami; nasilje v družini; trgovina z ljudmi; azilni postopki, ki </a:t>
            </a:r>
            <a:r>
              <a:rPr lang="sl" sz="2800" b="0" i="0" strike="noStrike" cap="none" spc="0" baseline="0" dirty="0" smtClean="0">
                <a:solidFill>
                  <a:srgbClr val="000000"/>
                </a:solidFill>
                <a:effectLst/>
                <a:latin typeface="Calibri"/>
                <a:ea typeface="Calibri"/>
                <a:cs typeface="Calibri"/>
              </a:rPr>
              <a:t>ne upoštevajo spola; </a:t>
            </a:r>
            <a:r>
              <a:rPr lang="sl" sz="2800" b="0" i="0" strike="noStrike" cap="none" spc="0" baseline="0" dirty="0">
                <a:solidFill>
                  <a:srgbClr val="000000"/>
                </a:solidFill>
                <a:effectLst/>
                <a:latin typeface="Calibri"/>
                <a:ea typeface="Calibri"/>
                <a:cs typeface="Calibri"/>
              </a:rPr>
              <a:t>nevarne sprejemne zmogljivosti</a:t>
            </a:r>
          </a:p>
          <a:p>
            <a:pPr marL="342900" indent="-342900">
              <a:buClr>
                <a:srgbClr val="0070C0"/>
              </a:buClr>
              <a:buFont typeface="Wingdings" panose="05000000000000000000" pitchFamily="2" charset="2"/>
              <a:buChar char="ü"/>
            </a:pPr>
            <a:r>
              <a:rPr lang="sl" sz="2800" b="1" i="0" strike="noStrike" cap="none" spc="0" baseline="0" dirty="0">
                <a:solidFill>
                  <a:srgbClr val="0066CC"/>
                </a:solidFill>
                <a:effectLst/>
                <a:latin typeface="Calibri"/>
                <a:ea typeface="Calibri"/>
                <a:cs typeface="Calibri"/>
              </a:rPr>
              <a:t>Prebivališče &amp; integracija</a:t>
            </a:r>
            <a:r>
              <a:rPr lang="sl" sz="2800" b="0" i="0" strike="noStrike" cap="none" spc="0" baseline="0" dirty="0">
                <a:solidFill>
                  <a:srgbClr val="0066CC"/>
                </a:solidFill>
                <a:effectLst/>
                <a:latin typeface="Calibri"/>
                <a:ea typeface="Calibri"/>
                <a:cs typeface="Calibri"/>
              </a:rPr>
              <a:t>: </a:t>
            </a:r>
            <a:r>
              <a:rPr lang="sl" sz="2800" b="0" i="0" strike="noStrike" cap="none" spc="0" baseline="0" dirty="0">
                <a:solidFill>
                  <a:srgbClr val="000000"/>
                </a:solidFill>
                <a:effectLst/>
                <a:latin typeface="Calibri"/>
                <a:ea typeface="Calibri"/>
                <a:cs typeface="Calibri"/>
              </a:rPr>
              <a:t>dostop do socialnih storitev; družbena in politična udeležba; zaposlovanje; izobraževanje in usposabljanje; integracijske politike; združitev družine</a:t>
            </a:r>
          </a:p>
        </p:txBody>
      </p:sp>
      <p:cxnSp>
        <p:nvCxnSpPr>
          <p:cNvPr id="4" name="Google Shape;233;p13">
            <a:extLst>
              <a:ext uri="{FF2B5EF4-FFF2-40B4-BE49-F238E27FC236}">
                <a16:creationId xmlns="" xmlns:a16="http://schemas.microsoft.com/office/drawing/2014/main" id="{BF8EBF0B-475D-1A84-4972-9497E5CFADB4}"/>
              </a:ext>
            </a:extLst>
          </p:cNvPr>
          <p:cNvCxnSpPr/>
          <p:nvPr/>
        </p:nvCxnSpPr>
        <p:spPr>
          <a:xfrm flipH="1">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a:extLst>
              <a:ext uri="{FF2B5EF4-FFF2-40B4-BE49-F238E27FC236}">
                <a16:creationId xmlns="" xmlns:a16="http://schemas.microsoft.com/office/drawing/2014/main" id="{44943780-26FD-A13D-38CE-11AFECBF3F15}"/>
              </a:ext>
            </a:extLst>
          </p:cNvPr>
          <p:cNvPicPr preferRelativeResize="0"/>
          <p:nvPr/>
        </p:nvPicPr>
        <p:blipFill>
          <a:blip r:embed="rId2">
            <a:alphaModFix/>
          </a:blip>
          <a:stretch>
            <a:fillRect/>
          </a:stretch>
        </p:blipFill>
        <p:spPr>
          <a:xfrm>
            <a:off x="6096000" y="5229225"/>
            <a:ext cx="3048000" cy="1628775"/>
          </a:xfrm>
          <a:prstGeom prst="rect">
            <a:avLst/>
          </a:prstGeom>
          <a:noFill/>
          <a:ln>
            <a:noFill/>
          </a:ln>
        </p:spPr>
      </p:pic>
    </p:spTree>
    <p:extLst>
      <p:ext uri="{BB962C8B-B14F-4D97-AF65-F5344CB8AC3E}">
        <p14:creationId xmlns:p14="http://schemas.microsoft.com/office/powerpoint/2010/main" val="71763812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700" y="1268413"/>
            <a:ext cx="7740650" cy="5761037"/>
          </a:xfrm>
        </p:spPr>
        <p:txBody>
          <a:bodyPr/>
          <a:lstStyle/>
          <a:p>
            <a:pPr marL="0" indent="0" algn="ctr">
              <a:buFontTx/>
              <a:buNone/>
              <a:defRPr/>
            </a:pPr>
            <a:r>
              <a:rPr lang="sl" sz="3600" b="1" i="0" strike="noStrike" cap="none" spc="0" baseline="0">
                <a:solidFill>
                  <a:srgbClr val="0066CC"/>
                </a:solidFill>
                <a:effectLst/>
                <a:latin typeface="Calibri"/>
                <a:ea typeface="Calibri"/>
                <a:cs typeface="Calibri"/>
              </a:rPr>
              <a:t>Kakšna je razlika v plačilu med spoloma v Evropi (EU)?</a:t>
            </a:r>
          </a:p>
          <a:p>
            <a:pPr marL="0" indent="0">
              <a:buFontTx/>
              <a:buNone/>
              <a:defRPr/>
            </a:pPr>
            <a:endParaRPr lang="en-US" sz="3600"/>
          </a:p>
          <a:p>
            <a:pPr marL="457200" lvl="1" indent="0">
              <a:buFontTx/>
              <a:buNone/>
              <a:defRPr/>
            </a:pPr>
            <a:r>
              <a:rPr lang="sl" sz="3600" b="1" i="0" strike="noStrike" cap="none" spc="0" baseline="0">
                <a:solidFill>
                  <a:srgbClr val="C00000"/>
                </a:solidFill>
                <a:effectLst/>
                <a:latin typeface="Calibri"/>
                <a:ea typeface="Calibri"/>
                <a:cs typeface="Calibri"/>
              </a:rPr>
              <a:t>9 %</a:t>
            </a:r>
          </a:p>
          <a:p>
            <a:pPr marL="457200" lvl="1" indent="0">
              <a:buFontTx/>
              <a:buNone/>
              <a:defRPr/>
            </a:pPr>
            <a:r>
              <a:rPr lang="sl" sz="3600" b="1" i="0" strike="noStrike" cap="none" spc="0" baseline="0">
                <a:solidFill>
                  <a:srgbClr val="0D347D"/>
                </a:solidFill>
                <a:effectLst/>
                <a:latin typeface="Calibri"/>
                <a:ea typeface="Calibri"/>
                <a:cs typeface="Calibri"/>
              </a:rPr>
              <a:t>16 %</a:t>
            </a:r>
          </a:p>
          <a:p>
            <a:pPr marL="457200" lvl="1" indent="0">
              <a:buFontTx/>
              <a:buNone/>
              <a:defRPr/>
            </a:pPr>
            <a:r>
              <a:rPr lang="sl" sz="3600" b="1" i="0" strike="noStrike" cap="none" spc="0" baseline="0">
                <a:solidFill>
                  <a:srgbClr val="548235"/>
                </a:solidFill>
                <a:effectLst/>
                <a:latin typeface="Calibri"/>
                <a:ea typeface="Calibri"/>
                <a:cs typeface="Calibri"/>
              </a:rPr>
              <a:t>44 %</a:t>
            </a:r>
          </a:p>
        </p:txBody>
      </p:sp>
      <p:sp>
        <p:nvSpPr>
          <p:cNvPr id="4" name="Oval 3"/>
          <p:cNvSpPr/>
          <p:nvPr/>
        </p:nvSpPr>
        <p:spPr>
          <a:xfrm>
            <a:off x="720725" y="3497263"/>
            <a:ext cx="1835150" cy="5746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2" name="Google Shape;233;p13">
            <a:extLst>
              <a:ext uri="{FF2B5EF4-FFF2-40B4-BE49-F238E27FC236}">
                <a16:creationId xmlns="" xmlns:a16="http://schemas.microsoft.com/office/drawing/2014/main" id="{79A0FD14-ED32-8FF3-515D-F840F351DABF}"/>
              </a:ext>
            </a:extLst>
          </p:cNvPr>
          <p:cNvCxnSpPr/>
          <p:nvPr/>
        </p:nvCxnSpPr>
        <p:spPr>
          <a:xfrm flipH="1">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a:extLst>
              <a:ext uri="{FF2B5EF4-FFF2-40B4-BE49-F238E27FC236}">
                <a16:creationId xmlns="" xmlns:a16="http://schemas.microsoft.com/office/drawing/2014/main" id="{EAA34E13-76FB-A0C4-FE50-3C49D6F0AFCA}"/>
              </a:ext>
            </a:extLst>
          </p:cNvPr>
          <p:cNvPicPr preferRelativeResize="0"/>
          <p:nvPr/>
        </p:nvPicPr>
        <p:blipFill>
          <a:blip r:embed="rId3">
            <a:alphaModFix/>
          </a:blip>
          <a:stretch>
            <a:fillRect/>
          </a:stretch>
        </p:blipFill>
        <p:spPr>
          <a:xfrm>
            <a:off x="6096000" y="5229225"/>
            <a:ext cx="3048000" cy="1628775"/>
          </a:xfrm>
          <a:prstGeom prst="rect">
            <a:avLst/>
          </a:prstGeom>
          <a:noFill/>
          <a:ln>
            <a:noFill/>
          </a:ln>
        </p:spPr>
      </p:pic>
    </p:spTree>
    <p:extLst>
      <p:ext uri="{BB962C8B-B14F-4D97-AF65-F5344CB8AC3E}">
        <p14:creationId xmlns:p14="http://schemas.microsoft.com/office/powerpoint/2010/main" val="1691395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8013" y="1141413"/>
            <a:ext cx="7780337" cy="5888037"/>
          </a:xfrm>
        </p:spPr>
        <p:txBody>
          <a:bodyPr/>
          <a:lstStyle/>
          <a:p>
            <a:pPr marL="0" indent="0" algn="ctr">
              <a:buFontTx/>
              <a:buNone/>
              <a:defRPr/>
            </a:pPr>
            <a:r>
              <a:rPr lang="sl" sz="3600" b="1" i="0" strike="noStrike" cap="none" spc="0" baseline="0">
                <a:solidFill>
                  <a:srgbClr val="0066CC"/>
                </a:solidFill>
                <a:effectLst/>
                <a:latin typeface="Calibri"/>
                <a:ea typeface="Calibri"/>
                <a:cs typeface="Calibri"/>
              </a:rPr>
              <a:t>Koliko časa ženske v primerjavi z moškimi porabijo za delo v gospodinjstvu in oskrbi po svetu?</a:t>
            </a:r>
          </a:p>
          <a:p>
            <a:pPr marL="0" indent="0">
              <a:buFontTx/>
              <a:buNone/>
              <a:defRPr/>
            </a:pPr>
            <a:endParaRPr lang="en-US" sz="1800" b="1"/>
          </a:p>
          <a:p>
            <a:pPr marL="0" indent="0">
              <a:buFontTx/>
              <a:buNone/>
              <a:defRPr/>
            </a:pPr>
            <a:r>
              <a:rPr lang="sl" sz="3600" b="1" i="0" strike="noStrike" cap="none" spc="0" baseline="0">
                <a:solidFill>
                  <a:srgbClr val="C00000"/>
                </a:solidFill>
                <a:effectLst/>
                <a:latin typeface="Calibri"/>
                <a:ea typeface="Calibri"/>
                <a:cs typeface="Calibri"/>
              </a:rPr>
              <a:t>Enak delež časa</a:t>
            </a:r>
          </a:p>
          <a:p>
            <a:pPr marL="0" indent="0">
              <a:buFontTx/>
              <a:buNone/>
              <a:defRPr/>
            </a:pPr>
            <a:r>
              <a:rPr lang="sl" sz="3600" b="1" i="0" strike="noStrike" cap="none" spc="0" baseline="0">
                <a:solidFill>
                  <a:srgbClr val="0D347D"/>
                </a:solidFill>
                <a:effectLst/>
                <a:latin typeface="Calibri"/>
                <a:ea typeface="Calibri"/>
                <a:cs typeface="Calibri"/>
              </a:rPr>
              <a:t>2,5-krat več</a:t>
            </a:r>
          </a:p>
          <a:p>
            <a:pPr marL="0" indent="0">
              <a:buFontTx/>
              <a:buNone/>
              <a:defRPr/>
            </a:pPr>
            <a:r>
              <a:rPr lang="sl" sz="3600" b="1" i="0" strike="noStrike" cap="none" spc="0" baseline="0">
                <a:solidFill>
                  <a:srgbClr val="548235"/>
                </a:solidFill>
                <a:effectLst/>
                <a:latin typeface="Calibri"/>
                <a:ea typeface="Calibri"/>
                <a:cs typeface="Calibri"/>
              </a:rPr>
              <a:t>4-krat več</a:t>
            </a:r>
          </a:p>
          <a:p>
            <a:pPr marL="0" indent="0">
              <a:buFontTx/>
              <a:buNone/>
              <a:defRPr/>
            </a:pPr>
            <a:endParaRPr lang="en-US" sz="2600"/>
          </a:p>
        </p:txBody>
      </p:sp>
      <p:sp>
        <p:nvSpPr>
          <p:cNvPr id="4" name="Oval 3"/>
          <p:cNvSpPr/>
          <p:nvPr/>
        </p:nvSpPr>
        <p:spPr>
          <a:xfrm flipV="1">
            <a:off x="409631" y="3675117"/>
            <a:ext cx="3363912" cy="7508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2" name="Google Shape;233;p13">
            <a:extLst>
              <a:ext uri="{FF2B5EF4-FFF2-40B4-BE49-F238E27FC236}">
                <a16:creationId xmlns="" xmlns:a16="http://schemas.microsoft.com/office/drawing/2014/main" id="{9DE9F771-8913-B28D-7FDA-860B59D72AD4}"/>
              </a:ext>
            </a:extLst>
          </p:cNvPr>
          <p:cNvCxnSpPr/>
          <p:nvPr/>
        </p:nvCxnSpPr>
        <p:spPr>
          <a:xfrm flipH="1">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a:extLst>
              <a:ext uri="{FF2B5EF4-FFF2-40B4-BE49-F238E27FC236}">
                <a16:creationId xmlns="" xmlns:a16="http://schemas.microsoft.com/office/drawing/2014/main" id="{C70ECBDA-DE13-51B7-8AC8-CE85937996B7}"/>
              </a:ext>
            </a:extLst>
          </p:cNvPr>
          <p:cNvPicPr preferRelativeResize="0"/>
          <p:nvPr/>
        </p:nvPicPr>
        <p:blipFill>
          <a:blip r:embed="rId3">
            <a:alphaModFix/>
          </a:blip>
          <a:stretch>
            <a:fillRect/>
          </a:stretch>
        </p:blipFill>
        <p:spPr>
          <a:xfrm>
            <a:off x="6096000" y="5229225"/>
            <a:ext cx="3048000" cy="1628775"/>
          </a:xfrm>
          <a:prstGeom prst="rect">
            <a:avLst/>
          </a:prstGeom>
          <a:noFill/>
          <a:ln>
            <a:noFill/>
          </a:ln>
        </p:spPr>
      </p:pic>
    </p:spTree>
    <p:extLst>
      <p:ext uri="{BB962C8B-B14F-4D97-AF65-F5344CB8AC3E}">
        <p14:creationId xmlns:p14="http://schemas.microsoft.com/office/powerpoint/2010/main" val="37467238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4050" y="1314450"/>
            <a:ext cx="7734300" cy="5715000"/>
          </a:xfrm>
        </p:spPr>
        <p:txBody>
          <a:bodyPr/>
          <a:lstStyle/>
          <a:p>
            <a:pPr marL="0" indent="0" algn="ctr">
              <a:buFont typeface="Arial"/>
              <a:buNone/>
              <a:defRPr/>
            </a:pPr>
            <a:r>
              <a:rPr lang="sl" sz="3600" b="1" i="0" strike="noStrike" cap="none" spc="0" baseline="0" dirty="0">
                <a:solidFill>
                  <a:srgbClr val="0066CC"/>
                </a:solidFill>
                <a:effectLst/>
                <a:latin typeface="Calibri"/>
                <a:ea typeface="Calibri"/>
                <a:cs typeface="Calibri"/>
              </a:rPr>
              <a:t>Koliko žensk v EU-27 je bilo žrtev spolnega nadlegovanja od 15. leta naprej?</a:t>
            </a:r>
          </a:p>
          <a:p>
            <a:pPr marL="0" indent="0">
              <a:buFont typeface="Arial"/>
              <a:buNone/>
              <a:defRPr/>
            </a:pPr>
            <a:endParaRPr lang="sl-SI" sz="3600" dirty="0"/>
          </a:p>
          <a:p>
            <a:pPr marL="0" indent="0">
              <a:buFont typeface="Arial"/>
              <a:buNone/>
              <a:defRPr/>
            </a:pPr>
            <a:endParaRPr lang="en-GB" sz="3600" dirty="0"/>
          </a:p>
          <a:p>
            <a:pPr marL="1371600" lvl="3" indent="0">
              <a:buFontTx/>
              <a:buNone/>
              <a:defRPr/>
            </a:pPr>
            <a:r>
              <a:rPr lang="sl" sz="3600" b="1" i="0" strike="noStrike" cap="none" spc="0" baseline="0" dirty="0">
                <a:solidFill>
                  <a:srgbClr val="C00000"/>
                </a:solidFill>
                <a:effectLst/>
                <a:latin typeface="Calibri"/>
                <a:ea typeface="Calibri"/>
                <a:cs typeface="Calibri"/>
              </a:rPr>
              <a:t>1/5</a:t>
            </a:r>
          </a:p>
          <a:p>
            <a:pPr marL="1371600" lvl="3" indent="0">
              <a:buFontTx/>
              <a:buNone/>
              <a:defRPr/>
            </a:pPr>
            <a:r>
              <a:rPr lang="sl" sz="3600" b="1" i="0" strike="noStrike" cap="none" spc="0" baseline="0" dirty="0">
                <a:solidFill>
                  <a:srgbClr val="0D347D"/>
                </a:solidFill>
                <a:effectLst/>
                <a:latin typeface="Calibri"/>
                <a:ea typeface="Calibri"/>
                <a:cs typeface="Calibri"/>
              </a:rPr>
              <a:t>1/3</a:t>
            </a:r>
          </a:p>
          <a:p>
            <a:pPr marL="1371600" lvl="3" indent="0">
              <a:buFontTx/>
              <a:buNone/>
              <a:defRPr/>
            </a:pPr>
            <a:r>
              <a:rPr lang="sl" sz="3600" b="1" i="0" strike="noStrike" cap="none" spc="0" baseline="0" dirty="0">
                <a:solidFill>
                  <a:srgbClr val="548235"/>
                </a:solidFill>
                <a:effectLst/>
                <a:latin typeface="Calibri"/>
                <a:ea typeface="Calibri"/>
                <a:cs typeface="Calibri"/>
              </a:rPr>
              <a:t>1/2</a:t>
            </a:r>
          </a:p>
          <a:p>
            <a:pPr marL="0" indent="0">
              <a:buFont typeface="Arial"/>
              <a:buNone/>
              <a:defRPr/>
            </a:pPr>
            <a:endParaRPr lang="en-US" sz="2600" dirty="0"/>
          </a:p>
        </p:txBody>
      </p:sp>
      <p:sp>
        <p:nvSpPr>
          <p:cNvPr id="4" name="Oval 3"/>
          <p:cNvSpPr/>
          <p:nvPr/>
        </p:nvSpPr>
        <p:spPr>
          <a:xfrm>
            <a:off x="1716031" y="5269460"/>
            <a:ext cx="1541463" cy="5254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2" name="Google Shape;233;p13">
            <a:extLst>
              <a:ext uri="{FF2B5EF4-FFF2-40B4-BE49-F238E27FC236}">
                <a16:creationId xmlns="" xmlns:a16="http://schemas.microsoft.com/office/drawing/2014/main" id="{9DCAEE5E-A88F-691A-E37E-21693CDD0BE7}"/>
              </a:ext>
            </a:extLst>
          </p:cNvPr>
          <p:cNvCxnSpPr/>
          <p:nvPr/>
        </p:nvCxnSpPr>
        <p:spPr>
          <a:xfrm flipH="1">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a:extLst>
              <a:ext uri="{FF2B5EF4-FFF2-40B4-BE49-F238E27FC236}">
                <a16:creationId xmlns="" xmlns:a16="http://schemas.microsoft.com/office/drawing/2014/main" id="{7E9A7B44-0A56-6EFE-CC72-39DC37D361C6}"/>
              </a:ext>
            </a:extLst>
          </p:cNvPr>
          <p:cNvPicPr preferRelativeResize="0"/>
          <p:nvPr/>
        </p:nvPicPr>
        <p:blipFill>
          <a:blip r:embed="rId3">
            <a:alphaModFix/>
          </a:blip>
          <a:stretch>
            <a:fillRect/>
          </a:stretch>
        </p:blipFill>
        <p:spPr>
          <a:xfrm>
            <a:off x="6096000" y="5229225"/>
            <a:ext cx="3048000" cy="1628775"/>
          </a:xfrm>
          <a:prstGeom prst="rect">
            <a:avLst/>
          </a:prstGeom>
          <a:noFill/>
          <a:ln>
            <a:noFill/>
          </a:ln>
        </p:spPr>
      </p:pic>
    </p:spTree>
    <p:extLst>
      <p:ext uri="{BB962C8B-B14F-4D97-AF65-F5344CB8AC3E}">
        <p14:creationId xmlns:p14="http://schemas.microsoft.com/office/powerpoint/2010/main" val="8842947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0088" y="1003300"/>
            <a:ext cx="7096125" cy="5802313"/>
          </a:xfrm>
        </p:spPr>
      </p:pic>
      <p:cxnSp>
        <p:nvCxnSpPr>
          <p:cNvPr id="2" name="Google Shape;233;p13">
            <a:extLst>
              <a:ext uri="{FF2B5EF4-FFF2-40B4-BE49-F238E27FC236}">
                <a16:creationId xmlns="" xmlns:a16="http://schemas.microsoft.com/office/drawing/2014/main" id="{4150D5F2-D97F-13BA-A593-529ECD90D4CB}"/>
              </a:ext>
            </a:extLst>
          </p:cNvPr>
          <p:cNvCxnSpPr/>
          <p:nvPr/>
        </p:nvCxnSpPr>
        <p:spPr>
          <a:xfrm flipH="1">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3" name="Google Shape;234;p13">
            <a:extLst>
              <a:ext uri="{FF2B5EF4-FFF2-40B4-BE49-F238E27FC236}">
                <a16:creationId xmlns="" xmlns:a16="http://schemas.microsoft.com/office/drawing/2014/main" id="{8B99C55B-9030-F6EA-6CFE-FCC6EA13D9DD}"/>
              </a:ext>
            </a:extLst>
          </p:cNvPr>
          <p:cNvPicPr preferRelativeResize="0"/>
          <p:nvPr/>
        </p:nvPicPr>
        <p:blipFill>
          <a:blip r:embed="rId4">
            <a:alphaModFix/>
          </a:blip>
          <a:stretch>
            <a:fillRect/>
          </a:stretch>
        </p:blipFill>
        <p:spPr>
          <a:xfrm>
            <a:off x="6096000" y="5229225"/>
            <a:ext cx="3048000" cy="1628775"/>
          </a:xfrm>
          <a:prstGeom prst="rect">
            <a:avLst/>
          </a:prstGeom>
          <a:noFill/>
          <a:ln>
            <a:noFill/>
          </a:ln>
        </p:spPr>
      </p:pic>
    </p:spTree>
    <p:extLst>
      <p:ext uri="{BB962C8B-B14F-4D97-AF65-F5344CB8AC3E}">
        <p14:creationId xmlns:p14="http://schemas.microsoft.com/office/powerpoint/2010/main" val="185286911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504498" y="605599"/>
            <a:ext cx="7819038" cy="5353930"/>
          </a:xfrm>
        </p:spPr>
      </p:pic>
      <p:cxnSp>
        <p:nvCxnSpPr>
          <p:cNvPr id="2" name="Google Shape;233;p13">
            <a:extLst>
              <a:ext uri="{FF2B5EF4-FFF2-40B4-BE49-F238E27FC236}">
                <a16:creationId xmlns="" xmlns:a16="http://schemas.microsoft.com/office/drawing/2014/main" id="{1FA500A8-1B41-0B7A-8B0B-73200D47DD87}"/>
              </a:ext>
            </a:extLst>
          </p:cNvPr>
          <p:cNvCxnSpPr/>
          <p:nvPr/>
        </p:nvCxnSpPr>
        <p:spPr>
          <a:xfrm flipH="1">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3" name="Google Shape;234;p13">
            <a:extLst>
              <a:ext uri="{FF2B5EF4-FFF2-40B4-BE49-F238E27FC236}">
                <a16:creationId xmlns="" xmlns:a16="http://schemas.microsoft.com/office/drawing/2014/main" id="{D6A6414E-177F-4111-7507-17459CBCB2D3}"/>
              </a:ext>
            </a:extLst>
          </p:cNvPr>
          <p:cNvPicPr preferRelativeResize="0"/>
          <p:nvPr/>
        </p:nvPicPr>
        <p:blipFill>
          <a:blip r:embed="rId4">
            <a:alphaModFix/>
          </a:blip>
          <a:stretch>
            <a:fillRect/>
          </a:stretch>
        </p:blipFill>
        <p:spPr>
          <a:xfrm>
            <a:off x="6096000" y="5229225"/>
            <a:ext cx="3048000" cy="1628775"/>
          </a:xfrm>
          <a:prstGeom prst="rect">
            <a:avLst/>
          </a:prstGeom>
          <a:noFill/>
          <a:ln>
            <a:noFill/>
          </a:ln>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8" y="301625"/>
            <a:ext cx="7632700" cy="647700"/>
          </a:xfrm>
        </p:spPr>
        <p:txBody>
          <a:bodyPr/>
          <a:lstStyle/>
          <a:p>
            <a:pPr algn="ctr">
              <a:defRPr/>
            </a:pPr>
            <a:r>
              <a:rPr lang="sl" sz="3200" b="1" i="0" strike="noStrike" cap="none" spc="0" baseline="0">
                <a:solidFill>
                  <a:srgbClr val="004489"/>
                </a:solidFill>
                <a:effectLst/>
                <a:latin typeface="Arial Narrow"/>
                <a:ea typeface="Arial Narrow"/>
                <a:cs typeface="Arial Narrow"/>
              </a:rPr>
              <a:t>Enakost spolov</a:t>
            </a:r>
          </a:p>
        </p:txBody>
      </p:sp>
      <p:sp>
        <p:nvSpPr>
          <p:cNvPr id="3" name="Content Placeholder 2"/>
          <p:cNvSpPr>
            <a:spLocks noGrp="1"/>
          </p:cNvSpPr>
          <p:nvPr>
            <p:ph idx="1"/>
          </p:nvPr>
        </p:nvSpPr>
        <p:spPr>
          <a:xfrm>
            <a:off x="827088" y="720725"/>
            <a:ext cx="7561262" cy="5184775"/>
          </a:xfrm>
        </p:spPr>
        <p:txBody>
          <a:bodyPr/>
          <a:lstStyle/>
          <a:p>
            <a:pPr marL="0" indent="0">
              <a:buFontTx/>
              <a:buNone/>
              <a:defRPr/>
            </a:pPr>
            <a:endParaRPr lang="fr-FR" sz="1000" dirty="0"/>
          </a:p>
          <a:p>
            <a:pPr marL="0" indent="0">
              <a:buFontTx/>
              <a:buNone/>
              <a:defRPr/>
            </a:pPr>
            <a:r>
              <a:rPr lang="sl" sz="2400" b="0" i="0" strike="noStrike" cap="none" spc="0" baseline="0" dirty="0">
                <a:solidFill>
                  <a:srgbClr val="000000"/>
                </a:solidFill>
                <a:effectLst/>
                <a:latin typeface="Calibri"/>
                <a:ea typeface="Calibri"/>
                <a:cs typeface="Calibri"/>
              </a:rPr>
              <a:t>Kako </a:t>
            </a:r>
            <a:r>
              <a:rPr lang="sl" sz="2400" b="1" i="0" strike="noStrike" cap="none" spc="0" baseline="0" dirty="0">
                <a:solidFill>
                  <a:srgbClr val="004489"/>
                </a:solidFill>
                <a:effectLst/>
                <a:latin typeface="Calibri"/>
                <a:ea typeface="Calibri"/>
                <a:cs typeface="Calibri"/>
              </a:rPr>
              <a:t>razumeti neenakost spolov</a:t>
            </a:r>
            <a:r>
              <a:rPr lang="sl" sz="2400" b="0" i="0" strike="noStrike" cap="none" spc="0" baseline="0" dirty="0">
                <a:solidFill>
                  <a:srgbClr val="000000"/>
                </a:solidFill>
                <a:effectLst/>
                <a:latin typeface="Calibri"/>
                <a:ea typeface="Calibri"/>
                <a:cs typeface="Calibri"/>
              </a:rPr>
              <a:t>?</a:t>
            </a:r>
          </a:p>
          <a:p>
            <a:pPr>
              <a:buFont typeface="Wingdings" panose="05000000000000000000" pitchFamily="2" charset="2"/>
              <a:buChar char="ü"/>
              <a:defRPr/>
            </a:pPr>
            <a:r>
              <a:rPr lang="sl" sz="2400" b="0" i="0" strike="noStrike" cap="none" spc="0" baseline="0" dirty="0">
                <a:solidFill>
                  <a:srgbClr val="000000"/>
                </a:solidFill>
                <a:effectLst/>
                <a:latin typeface="Calibri"/>
                <a:ea typeface="Calibri"/>
                <a:cs typeface="Calibri"/>
              </a:rPr>
              <a:t>Ni nam uspelo </a:t>
            </a:r>
            <a:r>
              <a:rPr lang="sl" sz="2400" b="1" i="0" strike="noStrike" cap="none" spc="0" baseline="0" dirty="0">
                <a:solidFill>
                  <a:srgbClr val="004489"/>
                </a:solidFill>
                <a:effectLst/>
                <a:latin typeface="Calibri"/>
                <a:ea typeface="Calibri"/>
                <a:cs typeface="Calibri"/>
              </a:rPr>
              <a:t>doseči enakosti spolov</a:t>
            </a:r>
            <a:r>
              <a:rPr lang="sl" sz="2400" b="0" i="0" strike="noStrike" cap="none" spc="0" baseline="0" dirty="0">
                <a:solidFill>
                  <a:srgbClr val="000000"/>
                </a:solidFill>
                <a:effectLst/>
                <a:latin typeface="Calibri"/>
                <a:ea typeface="Calibri"/>
                <a:cs typeface="Calibri"/>
              </a:rPr>
              <a:t>. To kažejo raziskave in statistika. </a:t>
            </a:r>
          </a:p>
          <a:p>
            <a:pPr>
              <a:buFont typeface="Wingdings" panose="05000000000000000000" pitchFamily="2" charset="2"/>
              <a:buChar char="ü"/>
              <a:defRPr/>
            </a:pPr>
            <a:r>
              <a:rPr lang="sl" sz="2400" b="0" i="0" strike="noStrike" cap="none" spc="0" baseline="0" dirty="0">
                <a:solidFill>
                  <a:srgbClr val="000000"/>
                </a:solidFill>
                <a:effectLst/>
                <a:latin typeface="Calibri"/>
                <a:ea typeface="Calibri"/>
                <a:cs typeface="Calibri"/>
              </a:rPr>
              <a:t>Spol je področje </a:t>
            </a:r>
            <a:r>
              <a:rPr lang="sl" sz="2400" b="1" i="0" strike="noStrike" cap="none" spc="0" baseline="0" dirty="0">
                <a:solidFill>
                  <a:srgbClr val="004489"/>
                </a:solidFill>
                <a:effectLst/>
                <a:latin typeface="Calibri"/>
                <a:ea typeface="Calibri"/>
                <a:cs typeface="Calibri"/>
              </a:rPr>
              <a:t>znanja</a:t>
            </a:r>
            <a:r>
              <a:rPr lang="sl" sz="2400" b="0" i="0" strike="noStrike" cap="none" spc="0" baseline="0" dirty="0">
                <a:solidFill>
                  <a:srgbClr val="000000"/>
                </a:solidFill>
                <a:effectLst/>
                <a:latin typeface="Calibri"/>
                <a:ea typeface="Calibri"/>
                <a:cs typeface="Calibri"/>
              </a:rPr>
              <a:t>. Obstaja tudi raziskovalno področje: študije spola. </a:t>
            </a:r>
          </a:p>
          <a:p>
            <a:pPr>
              <a:buFont typeface="Wingdings" panose="05000000000000000000" pitchFamily="2" charset="2"/>
              <a:buChar char="ü"/>
              <a:defRPr/>
            </a:pPr>
            <a:r>
              <a:rPr lang="sl" sz="2400" b="0" i="0" strike="noStrike" cap="none" spc="0" baseline="0" dirty="0">
                <a:solidFill>
                  <a:srgbClr val="000000"/>
                </a:solidFill>
                <a:effectLst/>
                <a:latin typeface="Calibri"/>
                <a:ea typeface="Calibri"/>
                <a:cs typeface="Calibri"/>
              </a:rPr>
              <a:t>Pomembno je pogledati oboje – </a:t>
            </a:r>
            <a:r>
              <a:rPr lang="sl" sz="2400" b="1" i="0" strike="noStrike" cap="none" spc="0" baseline="0" dirty="0">
                <a:solidFill>
                  <a:srgbClr val="004489"/>
                </a:solidFill>
                <a:effectLst/>
                <a:latin typeface="Calibri"/>
                <a:ea typeface="Calibri"/>
                <a:cs typeface="Calibri"/>
              </a:rPr>
              <a:t>javno in zasebno sfero</a:t>
            </a:r>
            <a:r>
              <a:rPr lang="sl" sz="2400" b="0" i="0" strike="noStrike" cap="none" spc="0" baseline="0" dirty="0">
                <a:solidFill>
                  <a:srgbClr val="000000"/>
                </a:solidFill>
                <a:effectLst/>
                <a:latin typeface="Calibri"/>
                <a:ea typeface="Calibri"/>
                <a:cs typeface="Calibri"/>
              </a:rPr>
              <a:t>, vključno z neplačanim negovalnim delom.</a:t>
            </a:r>
            <a:endParaRPr lang="en-GB" sz="2400" dirty="0"/>
          </a:p>
          <a:p>
            <a:pPr>
              <a:buFont typeface="Wingdings" panose="05000000000000000000" pitchFamily="2" charset="2"/>
              <a:buChar char="ü"/>
              <a:defRPr/>
            </a:pPr>
            <a:r>
              <a:rPr lang="sl" sz="2400" b="0" i="0" strike="noStrike" cap="none" spc="0" baseline="0" dirty="0">
                <a:solidFill>
                  <a:srgbClr val="000000"/>
                </a:solidFill>
                <a:effectLst/>
                <a:latin typeface="Calibri"/>
                <a:ea typeface="Calibri"/>
                <a:cs typeface="Calibri"/>
              </a:rPr>
              <a:t>Potreba po </a:t>
            </a:r>
            <a:r>
              <a:rPr lang="sl" sz="2400" b="1" i="0" strike="noStrike" cap="none" spc="0" baseline="0" dirty="0">
                <a:solidFill>
                  <a:srgbClr val="0D347D"/>
                </a:solidFill>
                <a:effectLst/>
                <a:latin typeface="Calibri"/>
                <a:ea typeface="Calibri"/>
                <a:cs typeface="Calibri"/>
              </a:rPr>
              <a:t>intersekcijski perspektivi.</a:t>
            </a:r>
            <a:endParaRPr lang="en-GB" sz="2400" b="1" dirty="0">
              <a:solidFill>
                <a:srgbClr val="0D347D"/>
              </a:solidFill>
            </a:endParaRPr>
          </a:p>
          <a:p>
            <a:pPr>
              <a:buFont typeface="Wingdings" panose="05000000000000000000" pitchFamily="2" charset="2"/>
              <a:buChar char="ü"/>
              <a:defRPr/>
            </a:pPr>
            <a:r>
              <a:rPr lang="sl" sz="2400" b="0" i="0" strike="noStrike" cap="none" spc="0" baseline="0" dirty="0">
                <a:solidFill>
                  <a:srgbClr val="000000"/>
                </a:solidFill>
                <a:effectLst/>
                <a:latin typeface="Calibri"/>
                <a:ea typeface="Calibri"/>
                <a:cs typeface="Calibri"/>
              </a:rPr>
              <a:t>Enakost spolov zadeva tako ženske kot tudi moške. </a:t>
            </a:r>
            <a:r>
              <a:rPr lang="sl" sz="2400" b="1" i="0" strike="noStrike" cap="none" spc="0" baseline="0" dirty="0">
                <a:solidFill>
                  <a:srgbClr val="004489"/>
                </a:solidFill>
                <a:effectLst/>
                <a:latin typeface="Calibri"/>
                <a:ea typeface="Calibri"/>
                <a:cs typeface="Calibri"/>
              </a:rPr>
              <a:t>Ni le žensko vprašanje</a:t>
            </a:r>
            <a:r>
              <a:rPr lang="sl" sz="2400" b="1" i="0" strike="noStrike" cap="none" spc="0" baseline="0" dirty="0">
                <a:solidFill>
                  <a:srgbClr val="336699"/>
                </a:solidFill>
                <a:effectLst/>
                <a:latin typeface="Calibri"/>
                <a:ea typeface="Calibri"/>
                <a:cs typeface="Calibri"/>
              </a:rPr>
              <a:t>! </a:t>
            </a:r>
          </a:p>
          <a:p>
            <a:pPr>
              <a:buFont typeface="Wingdings" panose="05000000000000000000" pitchFamily="2" charset="2"/>
              <a:buChar char="ü"/>
              <a:defRPr/>
            </a:pPr>
            <a:r>
              <a:rPr lang="sl" sz="2400" b="0" i="0" strike="noStrike" cap="none" spc="0" baseline="0" dirty="0">
                <a:solidFill>
                  <a:srgbClr val="000000"/>
                </a:solidFill>
                <a:effectLst/>
                <a:latin typeface="Calibri"/>
                <a:ea typeface="Calibri"/>
                <a:cs typeface="Calibri"/>
              </a:rPr>
              <a:t>Enakost spolov zadeva </a:t>
            </a:r>
            <a:r>
              <a:rPr lang="sl" sz="2400" b="1" i="0" strike="noStrike" cap="none" spc="0" baseline="0" dirty="0">
                <a:solidFill>
                  <a:srgbClr val="004489"/>
                </a:solidFill>
                <a:effectLst/>
                <a:latin typeface="Calibri"/>
                <a:ea typeface="Calibri"/>
                <a:cs typeface="Calibri"/>
              </a:rPr>
              <a:t>vse institucije in vsa področja.</a:t>
            </a:r>
          </a:p>
          <a:p>
            <a:pPr marL="0" indent="0">
              <a:buFontTx/>
              <a:buNone/>
              <a:defRPr/>
            </a:pPr>
            <a:endParaRPr lang="en-GB" dirty="0"/>
          </a:p>
        </p:txBody>
      </p:sp>
      <p:cxnSp>
        <p:nvCxnSpPr>
          <p:cNvPr id="4" name="Google Shape;233;p13">
            <a:extLst>
              <a:ext uri="{FF2B5EF4-FFF2-40B4-BE49-F238E27FC236}">
                <a16:creationId xmlns="" xmlns:a16="http://schemas.microsoft.com/office/drawing/2014/main" id="{AE4987D2-B783-33E3-3406-FACD8263A7EA}"/>
              </a:ext>
            </a:extLst>
          </p:cNvPr>
          <p:cNvCxnSpPr/>
          <p:nvPr/>
        </p:nvCxnSpPr>
        <p:spPr>
          <a:xfrm flipH="1">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a:extLst>
              <a:ext uri="{FF2B5EF4-FFF2-40B4-BE49-F238E27FC236}">
                <a16:creationId xmlns="" xmlns:a16="http://schemas.microsoft.com/office/drawing/2014/main" id="{B3F24D9B-C39A-EF2B-065A-A58C36CD9005}"/>
              </a:ext>
            </a:extLst>
          </p:cNvPr>
          <p:cNvPicPr preferRelativeResize="0"/>
          <p:nvPr/>
        </p:nvPicPr>
        <p:blipFill>
          <a:blip r:embed="rId3">
            <a:alphaModFix/>
          </a:blip>
          <a:stretch>
            <a:fillRect/>
          </a:stretch>
        </p:blipFill>
        <p:spPr>
          <a:xfrm>
            <a:off x="6096000" y="5229225"/>
            <a:ext cx="3048000" cy="1628775"/>
          </a:xfrm>
          <a:prstGeom prst="rect">
            <a:avLst/>
          </a:prstGeom>
          <a:noFill/>
          <a:ln>
            <a:noFill/>
          </a:ln>
        </p:spPr>
      </p:pic>
    </p:spTree>
    <p:extLst>
      <p:ext uri="{BB962C8B-B14F-4D97-AF65-F5344CB8AC3E}">
        <p14:creationId xmlns:p14="http://schemas.microsoft.com/office/powerpoint/2010/main" val="216067082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21.10.31"/>
  <p:tag name="AS_TITLE" val="Aspose.Slides for Java"/>
  <p:tag name="AS_VERSION" val="21.10"/>
</p:tagLst>
</file>

<file path=ppt/theme/theme1.xml><?xml version="1.0" encoding="utf-8"?>
<a:theme xmlns:a="http://schemas.openxmlformats.org/drawingml/2006/main" name="1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Calibri Light" panose="020F0302020204030204"/>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Calibri Light" panose="020F0302020204030204"/>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32C010CB483E4DA82B031ADE897886" ma:contentTypeVersion="2" ma:contentTypeDescription="Create a new document." ma:contentTypeScope="" ma:versionID="f04bcc5e42e030811012e03193994472">
  <xsd:schema xmlns:xsd="http://www.w3.org/2001/XMLSchema" xmlns:xs="http://www.w3.org/2001/XMLSchema" xmlns:p="http://schemas.microsoft.com/office/2006/metadata/properties" xmlns:ns2="82fb733b-2979-498b-b5ea-673885ae2eb7" targetNamespace="http://schemas.microsoft.com/office/2006/metadata/properties" ma:root="true" ma:fieldsID="b531db4402b8f139734604fc67062c18" ns2:_="">
    <xsd:import namespace="82fb733b-2979-498b-b5ea-673885ae2eb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fb733b-2979-498b-b5ea-673885ae2e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CA265D4-95CF-4612-B847-F74E85B671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fb733b-2979-498b-b5ea-673885ae2e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F78EF40-F493-4C57-8402-2FAFBD62EBB1}">
  <ds:schemaRefs>
    <ds:schemaRef ds:uri="http://schemas.microsoft.com/sharepoint/v3/contenttype/forms"/>
  </ds:schemaRefs>
</ds:datastoreItem>
</file>

<file path=customXml/itemProps3.xml><?xml version="1.0" encoding="utf-8"?>
<ds:datastoreItem xmlns:ds="http://schemas.openxmlformats.org/officeDocument/2006/customXml" ds:itemID="{5ED37096-C73F-42EE-ADBB-28695621DA0A}">
  <ds:schemaRefs>
    <ds:schemaRef ds:uri="http://purl.org/dc/terms/"/>
    <ds:schemaRef ds:uri="http://www.w3.org/XML/1998/namespace"/>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82fb733b-2979-498b-b5ea-673885ae2eb7"/>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1914</Words>
  <Application>Microsoft Office PowerPoint</Application>
  <PresentationFormat>Diaprojekcija na zaslonu (4:3)</PresentationFormat>
  <Paragraphs>227</Paragraphs>
  <Slides>27</Slides>
  <Notes>23</Notes>
  <HiddenSlides>0</HiddenSlides>
  <MMClips>0</MMClips>
  <ScaleCrop>false</ScaleCrop>
  <HeadingPairs>
    <vt:vector size="4" baseType="variant">
      <vt:variant>
        <vt:lpstr>Tema</vt:lpstr>
      </vt:variant>
      <vt:variant>
        <vt:i4>4</vt:i4>
      </vt:variant>
      <vt:variant>
        <vt:lpstr>Naslovi diapozitivov</vt:lpstr>
      </vt:variant>
      <vt:variant>
        <vt:i4>27</vt:i4>
      </vt:variant>
    </vt:vector>
  </HeadingPairs>
  <TitlesOfParts>
    <vt:vector size="31" baseType="lpstr">
      <vt:lpstr>1_Conception personnalisée</vt:lpstr>
      <vt:lpstr>Conception personnalisée</vt:lpstr>
      <vt:lpstr>4_Conception personnalisée</vt:lpstr>
      <vt:lpstr>3_Conception personnalisée</vt:lpstr>
      <vt:lpstr>PowerPointova predstavitev</vt:lpstr>
      <vt:lpstr>Enakost spolov</vt:lpstr>
      <vt:lpstr>Migrantke, begunke in prosilke za azil </vt:lpstr>
      <vt:lpstr>PowerPointova predstavitev</vt:lpstr>
      <vt:lpstr>PowerPointova predstavitev</vt:lpstr>
      <vt:lpstr>PowerPointova predstavitev</vt:lpstr>
      <vt:lpstr>PowerPointova predstavitev</vt:lpstr>
      <vt:lpstr>PowerPointova predstavitev</vt:lpstr>
      <vt:lpstr>Enakost spolov</vt:lpstr>
      <vt:lpstr>  Boj proti spolnim stereotipom in seksizmu  </vt:lpstr>
      <vt:lpstr>Zagotavljanje enakega dostopa žensk do pravnega varstva</vt:lpstr>
      <vt:lpstr>Zagotavljanje enakega dostopa žensk do pravnega varstva</vt:lpstr>
      <vt:lpstr>Zagotavljanje enakega dostopa žensk do pravnega varstva</vt:lpstr>
      <vt:lpstr>Zagotavljanje enakega dostopa žensk do pravnega varstva</vt:lpstr>
      <vt:lpstr>Zagotavljanje enakega dostopa žensk do pravnega varstva</vt:lpstr>
      <vt:lpstr>Uravnotežena udeležba žensk in moških pri odločanju</vt:lpstr>
      <vt:lpstr>Uravnotežena udeležba žensk in moških pri odločanju</vt:lpstr>
      <vt:lpstr>Uravnotežena udeležba žensk in moških pri odločanju</vt:lpstr>
      <vt:lpstr> Uravnotežena udeležba žensk in moških pri odločanju </vt:lpstr>
      <vt:lpstr>PowerPointova predstavitev</vt:lpstr>
      <vt:lpstr>PowerPointova predstavitev</vt:lpstr>
      <vt:lpstr>PowerPointova predstavitev</vt:lpstr>
      <vt:lpstr>PowerPointova predstavitev</vt:lpstr>
      <vt:lpstr>Preprečevanje in boj proti nasilju nad ženskami</vt:lpstr>
      <vt:lpstr>Istanbulska konvencija (2011) </vt:lpstr>
      <vt:lpstr>Istanbulska konvencija: intersekcijski pogled</vt:lpstr>
      <vt:lpstr>Zmanjšanje odvisnosti migrantk (59. člen)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created xsi:type="dcterms:W3CDTF">2015-12-09T08:37:49Z</dcterms:created>
  <dcterms:modified xsi:type="dcterms:W3CDTF">2022-11-29T14:41:39Z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ExtendedDescription">
    <vt:lpwstr/>
  </property>
  <property fmtid="{D5CDD505-2E9C-101B-9397-08002B2CF9AE}" pid="3" name="ComplianceAssetId">
    <vt:lpwstr/>
  </property>
  <property fmtid="{D5CDD505-2E9C-101B-9397-08002B2CF9AE}" pid="4" name="ContentTypeId">
    <vt:lpwstr>0x010100AD32C010CB483E4DA82B031ADE897886</vt:lpwstr>
  </property>
  <property fmtid="{D5CDD505-2E9C-101B-9397-08002B2CF9AE}" pid="5" name="Order">
    <vt:r8>1930100</vt:r8>
  </property>
</Properties>
</file>