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7556500" cy="10693400"/>
  <p:notesSz cx="7556500" cy="10693400"/>
  <p:defaultTextStyle>
    <a:defPPr>
      <a:defRPr/>
    </a:def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749" autoAdjust="0"/>
  </p:normalViewPr>
  <p:slideViewPr>
    <p:cSldViewPr>
      <p:cViewPr varScale="1">
        <p:scale>
          <a:sx n="41" d="100"/>
          <a:sy n="41" d="100"/>
        </p:scale>
        <p:origin x="220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CD997530-F893-42EA-BF19-D5D8E72516E2}" type="datetimeFigureOut">
              <a:rPr lang="el-GR" smtClean="0"/>
              <a:t>28/11/2022</a:t>
            </a:fld>
            <a:endParaRPr lang="el-GR"/>
          </a:p>
        </p:txBody>
      </p:sp>
      <p:sp>
        <p:nvSpPr>
          <p:cNvPr id="4" name="Θέση εικόνας διαφάνειας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00B1EBB7-DE89-490F-9BFD-1087CE71A468}" type="slidenum">
              <a:rPr lang="el-GR" smtClean="0"/>
              <a:t>‹#›</a:t>
            </a:fld>
            <a:endParaRPr lang="el-GR"/>
          </a:p>
        </p:txBody>
      </p:sp>
    </p:spTree>
    <p:extLst>
      <p:ext uri="{BB962C8B-B14F-4D97-AF65-F5344CB8AC3E}">
        <p14:creationId xmlns:p14="http://schemas.microsoft.com/office/powerpoint/2010/main" val="293620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a:t>
            </a:fld>
            <a:endParaRPr lang="el-GR"/>
          </a:p>
        </p:txBody>
      </p:sp>
    </p:spTree>
    <p:extLst>
      <p:ext uri="{BB962C8B-B14F-4D97-AF65-F5344CB8AC3E}">
        <p14:creationId xmlns:p14="http://schemas.microsoft.com/office/powerpoint/2010/main" val="13195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11</a:t>
            </a:fld>
            <a:endParaRPr lang="el-GR"/>
          </a:p>
        </p:txBody>
      </p:sp>
    </p:spTree>
    <p:extLst>
      <p:ext uri="{BB962C8B-B14F-4D97-AF65-F5344CB8AC3E}">
        <p14:creationId xmlns:p14="http://schemas.microsoft.com/office/powerpoint/2010/main" val="200053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14</a:t>
            </a:fld>
            <a:endParaRPr lang="el-GR"/>
          </a:p>
        </p:txBody>
      </p:sp>
    </p:spTree>
    <p:extLst>
      <p:ext uri="{BB962C8B-B14F-4D97-AF65-F5344CB8AC3E}">
        <p14:creationId xmlns:p14="http://schemas.microsoft.com/office/powerpoint/2010/main" val="2040691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15</a:t>
            </a:fld>
            <a:endParaRPr lang="el-GR"/>
          </a:p>
        </p:txBody>
      </p:sp>
    </p:spTree>
    <p:extLst>
      <p:ext uri="{BB962C8B-B14F-4D97-AF65-F5344CB8AC3E}">
        <p14:creationId xmlns:p14="http://schemas.microsoft.com/office/powerpoint/2010/main" val="53307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u="sng"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16</a:t>
            </a:fld>
            <a:endParaRPr lang="el-GR"/>
          </a:p>
        </p:txBody>
      </p:sp>
    </p:spTree>
    <p:extLst>
      <p:ext uri="{BB962C8B-B14F-4D97-AF65-F5344CB8AC3E}">
        <p14:creationId xmlns:p14="http://schemas.microsoft.com/office/powerpoint/2010/main" val="278607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17</a:t>
            </a:fld>
            <a:endParaRPr lang="el-GR"/>
          </a:p>
        </p:txBody>
      </p:sp>
    </p:spTree>
    <p:extLst>
      <p:ext uri="{BB962C8B-B14F-4D97-AF65-F5344CB8AC3E}">
        <p14:creationId xmlns:p14="http://schemas.microsoft.com/office/powerpoint/2010/main" val="36436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u="sng"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19</a:t>
            </a:fld>
            <a:endParaRPr lang="el-GR"/>
          </a:p>
        </p:txBody>
      </p:sp>
    </p:spTree>
    <p:extLst>
      <p:ext uri="{BB962C8B-B14F-4D97-AF65-F5344CB8AC3E}">
        <p14:creationId xmlns:p14="http://schemas.microsoft.com/office/powerpoint/2010/main" val="135315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u="none" dirty="0"/>
          </a:p>
          <a:p>
            <a:endParaRPr lang="el-GR" b="1" u="sng"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20</a:t>
            </a:fld>
            <a:endParaRPr lang="el-GR"/>
          </a:p>
        </p:txBody>
      </p:sp>
    </p:spTree>
    <p:extLst>
      <p:ext uri="{BB962C8B-B14F-4D97-AF65-F5344CB8AC3E}">
        <p14:creationId xmlns:p14="http://schemas.microsoft.com/office/powerpoint/2010/main" val="2791116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22</a:t>
            </a:fld>
            <a:endParaRPr lang="el-GR"/>
          </a:p>
        </p:txBody>
      </p:sp>
    </p:spTree>
    <p:extLst>
      <p:ext uri="{BB962C8B-B14F-4D97-AF65-F5344CB8AC3E}">
        <p14:creationId xmlns:p14="http://schemas.microsoft.com/office/powerpoint/2010/main" val="116184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1EBB7-DE89-490F-9BFD-1087CE71A468}" type="slidenum">
              <a:rPr lang="el-GR" smtClean="0"/>
              <a:t>24</a:t>
            </a:fld>
            <a:endParaRPr lang="el-GR"/>
          </a:p>
        </p:txBody>
      </p:sp>
    </p:spTree>
    <p:extLst>
      <p:ext uri="{BB962C8B-B14F-4D97-AF65-F5344CB8AC3E}">
        <p14:creationId xmlns:p14="http://schemas.microsoft.com/office/powerpoint/2010/main" val="380373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2</a:t>
            </a:fld>
            <a:endParaRPr lang="el-GR"/>
          </a:p>
        </p:txBody>
      </p:sp>
    </p:spTree>
    <p:extLst>
      <p:ext uri="{BB962C8B-B14F-4D97-AF65-F5344CB8AC3E}">
        <p14:creationId xmlns:p14="http://schemas.microsoft.com/office/powerpoint/2010/main" val="41494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3</a:t>
            </a:fld>
            <a:endParaRPr lang="el-GR"/>
          </a:p>
        </p:txBody>
      </p:sp>
    </p:spTree>
    <p:extLst>
      <p:ext uri="{BB962C8B-B14F-4D97-AF65-F5344CB8AC3E}">
        <p14:creationId xmlns:p14="http://schemas.microsoft.com/office/powerpoint/2010/main" val="170587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u="sng"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4</a:t>
            </a:fld>
            <a:endParaRPr lang="el-GR"/>
          </a:p>
        </p:txBody>
      </p:sp>
    </p:spTree>
    <p:extLst>
      <p:ext uri="{BB962C8B-B14F-4D97-AF65-F5344CB8AC3E}">
        <p14:creationId xmlns:p14="http://schemas.microsoft.com/office/powerpoint/2010/main" val="359157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5</a:t>
            </a:fld>
            <a:endParaRPr lang="el-GR"/>
          </a:p>
        </p:txBody>
      </p:sp>
    </p:spTree>
    <p:extLst>
      <p:ext uri="{BB962C8B-B14F-4D97-AF65-F5344CB8AC3E}">
        <p14:creationId xmlns:p14="http://schemas.microsoft.com/office/powerpoint/2010/main" val="368818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6</a:t>
            </a:fld>
            <a:endParaRPr lang="el-GR"/>
          </a:p>
        </p:txBody>
      </p:sp>
    </p:spTree>
    <p:extLst>
      <p:ext uri="{BB962C8B-B14F-4D97-AF65-F5344CB8AC3E}">
        <p14:creationId xmlns:p14="http://schemas.microsoft.com/office/powerpoint/2010/main" val="88897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7</a:t>
            </a:fld>
            <a:endParaRPr lang="el-GR"/>
          </a:p>
        </p:txBody>
      </p:sp>
    </p:spTree>
    <p:extLst>
      <p:ext uri="{BB962C8B-B14F-4D97-AF65-F5344CB8AC3E}">
        <p14:creationId xmlns:p14="http://schemas.microsoft.com/office/powerpoint/2010/main" val="351687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9</a:t>
            </a:fld>
            <a:endParaRPr lang="el-GR"/>
          </a:p>
        </p:txBody>
      </p:sp>
    </p:spTree>
    <p:extLst>
      <p:ext uri="{BB962C8B-B14F-4D97-AF65-F5344CB8AC3E}">
        <p14:creationId xmlns:p14="http://schemas.microsoft.com/office/powerpoint/2010/main" val="389142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0B1EBB7-DE89-490F-9BFD-1087CE71A468}" type="slidenum">
              <a:rPr lang="el-GR" smtClean="0"/>
              <a:t>10</a:t>
            </a:fld>
            <a:endParaRPr lang="el-GR"/>
          </a:p>
        </p:txBody>
      </p:sp>
    </p:spTree>
    <p:extLst>
      <p:ext uri="{BB962C8B-B14F-4D97-AF65-F5344CB8AC3E}">
        <p14:creationId xmlns:p14="http://schemas.microsoft.com/office/powerpoint/2010/main" val="223322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567213" y="3314954"/>
            <a:ext cx="6428422" cy="2245614"/>
          </a:xfrm>
          <a:prstGeom prst="rect">
            <a:avLst/>
          </a:prstGeom>
        </p:spPr>
        <p:txBody>
          <a:bodyPr wrap="square" lIns="0" tIns="0" rIns="0" bIns="0">
            <a:spAutoFit/>
          </a:bodyPr>
          <a:lstStyle>
            <a:lvl1pPr>
              <a:defRPr/>
            </a:lvl1pPr>
          </a:lstStyle>
          <a:p>
            <a:pPr>
              <a:defRPr/>
            </a:pPr>
            <a:endParaRPr/>
          </a:p>
        </p:txBody>
      </p:sp>
      <p:sp>
        <p:nvSpPr>
          <p:cNvPr id="3" name="Holder 3"/>
          <p:cNvSpPr>
            <a:spLocks noGrp="1"/>
          </p:cNvSpPr>
          <p:nvPr>
            <p:ph type="subTitle" idx="4"/>
          </p:nvPr>
        </p:nvSpPr>
        <p:spPr bwMode="auto">
          <a:xfrm>
            <a:off x="1134427" y="5988303"/>
            <a:ext cx="5293995" cy="267335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11/28/2022</a:t>
            </a:fld>
            <a:endParaRPr lang="en-US"/>
          </a:p>
        </p:txBody>
      </p:sp>
      <p:sp>
        <p:nvSpPr>
          <p:cNvPr id="6" name="Holder 6"/>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le and Content">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2519997" y="0"/>
            <a:ext cx="5039995" cy="10692130"/>
          </a:xfrm>
          <a:custGeom>
            <a:avLst/>
            <a:gdLst/>
            <a:ahLst/>
            <a:cxnLst/>
            <a:rect l="l" t="t" r="r" b="b"/>
            <a:pathLst>
              <a:path w="5039995" h="10692130" extrusionOk="0">
                <a:moveTo>
                  <a:pt x="5039995" y="0"/>
                </a:moveTo>
                <a:lnTo>
                  <a:pt x="0" y="0"/>
                </a:lnTo>
                <a:lnTo>
                  <a:pt x="0" y="10692003"/>
                </a:lnTo>
                <a:lnTo>
                  <a:pt x="5039995" y="10692003"/>
                </a:lnTo>
                <a:lnTo>
                  <a:pt x="5039995" y="0"/>
                </a:lnTo>
                <a:close/>
              </a:path>
            </a:pathLst>
          </a:custGeom>
          <a:solidFill>
            <a:srgbClr val="493490">
              <a:alpha val="29998"/>
            </a:srgbClr>
          </a:solidFill>
        </p:spPr>
        <p:txBody>
          <a:bodyPr wrap="square" lIns="0" tIns="0" rIns="0" bIns="0" rtlCol="0"/>
          <a:lstStyle/>
          <a:p>
            <a:pPr>
              <a:defRPr/>
            </a:pPr>
            <a:endParaRPr/>
          </a:p>
        </p:txBody>
      </p:sp>
      <p:sp>
        <p:nvSpPr>
          <p:cNvPr id="2" name="Holder 2"/>
          <p:cNvSpPr>
            <a:spLocks noGrp="1"/>
          </p:cNvSpPr>
          <p:nvPr>
            <p:ph type="title"/>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type="body" idx="1"/>
          </p:nvPr>
        </p:nvSpPr>
        <p:spPr bwMode="auto"/>
        <p:txBody>
          <a:bodyPr lIns="0" tIns="0" rIns="0" bIns="0"/>
          <a:lstStyle>
            <a:lvl1pPr>
              <a:defRPr sz="1400" b="0" i="0">
                <a:solidFill>
                  <a:srgbClr val="3B373A"/>
                </a:solidFill>
                <a:latin typeface="Segoe UI"/>
                <a:cs typeface="Segoe UI"/>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11/28/2022</a:t>
            </a:fld>
            <a:endParaRPr lang="en-US"/>
          </a:p>
        </p:txBody>
      </p:sp>
      <p:sp>
        <p:nvSpPr>
          <p:cNvPr id="6" name="Holder 6"/>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sz="half" idx="2"/>
          </p:nvPr>
        </p:nvSpPr>
        <p:spPr bwMode="auto">
          <a:xfrm>
            <a:off x="378142" y="2459482"/>
            <a:ext cx="3289839" cy="7057644"/>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3894867" y="2459482"/>
            <a:ext cx="3289839" cy="7057644"/>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11/28/2022</a:t>
            </a:fld>
            <a:endParaRPr lang="en-US"/>
          </a:p>
        </p:txBody>
      </p:sp>
      <p:sp>
        <p:nvSpPr>
          <p:cNvPr id="7" name="Holder 7"/>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11/28/2022</a:t>
            </a:fld>
            <a:endParaRPr lang="en-US"/>
          </a:p>
        </p:txBody>
      </p:sp>
      <p:sp>
        <p:nvSpPr>
          <p:cNvPr id="5" name="Holder 5"/>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11/28/2022</a:t>
            </a:fld>
            <a:endParaRPr lang="en-US"/>
          </a:p>
        </p:txBody>
      </p:sp>
      <p:sp>
        <p:nvSpPr>
          <p:cNvPr id="4" name="Holder 4"/>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444500" y="5602233"/>
            <a:ext cx="3338195" cy="665479"/>
          </a:xfrm>
          <a:prstGeom prst="rect">
            <a:avLst/>
          </a:prstGeom>
        </p:spPr>
        <p:txBody>
          <a:bodyPr wrap="square" lIns="0" tIns="0" rIns="0" bIns="0">
            <a:spAutoFit/>
          </a:bodyPr>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type="body" idx="1"/>
          </p:nvPr>
        </p:nvSpPr>
        <p:spPr bwMode="auto">
          <a:xfrm>
            <a:off x="887299" y="3883705"/>
            <a:ext cx="5790565" cy="5955030"/>
          </a:xfrm>
          <a:prstGeom prst="rect">
            <a:avLst/>
          </a:prstGeom>
        </p:spPr>
        <p:txBody>
          <a:bodyPr wrap="square" lIns="0" tIns="0" rIns="0" bIns="0">
            <a:spAutoFit/>
          </a:bodyPr>
          <a:lstStyle>
            <a:lvl1pPr>
              <a:defRPr sz="1400" b="0" i="0">
                <a:solidFill>
                  <a:srgbClr val="3B373A"/>
                </a:solidFill>
                <a:latin typeface="Segoe UI"/>
                <a:cs typeface="Segoe UI"/>
              </a:defRPr>
            </a:lvl1pPr>
          </a:lstStyle>
          <a:p>
            <a:pPr>
              <a:defRPr/>
            </a:pPr>
            <a:endParaRPr/>
          </a:p>
        </p:txBody>
      </p:sp>
      <p:sp>
        <p:nvSpPr>
          <p:cNvPr id="4" name="Holder 4"/>
          <p:cNvSpPr>
            <a:spLocks noGrp="1"/>
          </p:cNvSpPr>
          <p:nvPr>
            <p:ph type="ftr" sz="quarter" idx="5"/>
          </p:nvPr>
        </p:nvSpPr>
        <p:spPr bwMode="auto">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11/28/2022</a:t>
            </a:fld>
            <a:endParaRPr lang="en-US"/>
          </a:p>
        </p:txBody>
      </p:sp>
      <p:sp>
        <p:nvSpPr>
          <p:cNvPr id="6" name="Holder 6"/>
          <p:cNvSpPr>
            <a:spLocks noGrp="1"/>
          </p:cNvSpPr>
          <p:nvPr>
            <p:ph type="sldNum" sz="quarter" idx="7"/>
          </p:nvPr>
        </p:nvSpPr>
        <p:spPr bwMode="auto">
          <a:xfrm>
            <a:off x="6926515" y="10177516"/>
            <a:ext cx="243019" cy="194945"/>
          </a:xfrm>
          <a:prstGeom prst="rect">
            <a:avLst/>
          </a:prstGeom>
        </p:spPr>
        <p:txBody>
          <a:bodyPr wrap="square" lIns="0" tIns="0" rIns="0" bIns="0">
            <a:spAutoFit/>
          </a:bodyPr>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coe.int/en/web/lang-migrants/instrument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ec.europa.eu/social/main.jsp?langId=en&amp;catId=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www.coe.int/en/web/reference-framework-of-competences-for-democratic-culture/rfcdc-volumes" TargetMode="External"/><Relationship Id="rId2" Type="http://schemas.openxmlformats.org/officeDocument/2006/relationships/hyperlink" Target="https://doi.org/10.1093/applin/ams056"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ilo.org/labadmin/info/pubs/WCMS_120319/lang--en/index.htm" TargetMode="External"/><Relationship Id="rId7" Type="http://schemas.openxmlformats.org/officeDocument/2006/relationships/hyperlink" Target="https://sps.symbiosis.org.gr/publications/guide-to-job-oriented-linguistic-support-for-migrants-and-refugees-lilali/"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doi.org/10.12681/ppej.62" TargetMode="External"/><Relationship Id="rId5" Type="http://schemas.openxmlformats.org/officeDocument/2006/relationships/hyperlink" Target="https://doi.org/10.1016/j.sbspro.2009.01.263" TargetMode="External"/><Relationship Id="rId4" Type="http://schemas.openxmlformats.org/officeDocument/2006/relationships/hyperlink" Target="https://doi.org/10.1207/S15326985EP3702_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6350" y="-12"/>
            <a:ext cx="7553959" cy="10692130"/>
            <a:chOff x="6350" y="-12"/>
            <a:chExt cx="7553959" cy="10692130"/>
          </a:xfrm>
        </p:grpSpPr>
        <p:pic>
          <p:nvPicPr>
            <p:cNvPr id="3" name="object 3"/>
            <p:cNvPicPr/>
            <p:nvPr/>
          </p:nvPicPr>
          <p:blipFill>
            <a:blip r:embed="rId3"/>
            <a:stretch/>
          </p:blipFill>
          <p:spPr bwMode="auto">
            <a:xfrm>
              <a:off x="2532697" y="0"/>
              <a:ext cx="5027307" cy="10692003"/>
            </a:xfrm>
            <a:prstGeom prst="rect">
              <a:avLst/>
            </a:prstGeom>
          </p:spPr>
        </p:pic>
        <p:sp>
          <p:nvSpPr>
            <p:cNvPr id="4" name="object 4"/>
            <p:cNvSpPr/>
            <p:nvPr/>
          </p:nvSpPr>
          <p:spPr bwMode="auto">
            <a:xfrm>
              <a:off x="2526347" y="-12"/>
              <a:ext cx="5033645" cy="10692130"/>
            </a:xfrm>
            <a:custGeom>
              <a:avLst/>
              <a:gdLst/>
              <a:ahLst/>
              <a:cxnLst/>
              <a:rect l="l" t="t" r="r" b="b"/>
              <a:pathLst>
                <a:path w="5033645" h="10692130" extrusionOk="0">
                  <a:moveTo>
                    <a:pt x="5033645" y="0"/>
                  </a:moveTo>
                  <a:lnTo>
                    <a:pt x="0" y="0"/>
                  </a:lnTo>
                  <a:lnTo>
                    <a:pt x="0" y="10692003"/>
                  </a:lnTo>
                  <a:lnTo>
                    <a:pt x="5033645" y="10692003"/>
                  </a:lnTo>
                  <a:lnTo>
                    <a:pt x="5033645" y="0"/>
                  </a:lnTo>
                  <a:close/>
                </a:path>
              </a:pathLst>
            </a:custGeom>
            <a:solidFill>
              <a:srgbClr val="493490">
                <a:alpha val="29998"/>
              </a:srgbClr>
            </a:solidFill>
          </p:spPr>
          <p:txBody>
            <a:bodyPr wrap="square" lIns="0" tIns="0" rIns="0" bIns="0" rtlCol="0"/>
            <a:lstStyle/>
            <a:p>
              <a:pPr>
                <a:defRPr/>
              </a:pPr>
              <a:endParaRPr/>
            </a:p>
          </p:txBody>
        </p:sp>
        <p:sp>
          <p:nvSpPr>
            <p:cNvPr id="5" name="object 5"/>
            <p:cNvSpPr/>
            <p:nvPr/>
          </p:nvSpPr>
          <p:spPr bwMode="auto">
            <a:xfrm>
              <a:off x="6350" y="4680013"/>
              <a:ext cx="6120130" cy="4320540"/>
            </a:xfrm>
            <a:custGeom>
              <a:avLst/>
              <a:gdLst/>
              <a:ahLst/>
              <a:cxnLst/>
              <a:rect l="l" t="t" r="r" b="b"/>
              <a:pathLst>
                <a:path w="6120130" h="4320540" extrusionOk="0">
                  <a:moveTo>
                    <a:pt x="6120003" y="0"/>
                  </a:moveTo>
                  <a:lnTo>
                    <a:pt x="0" y="0"/>
                  </a:lnTo>
                  <a:lnTo>
                    <a:pt x="0" y="4319981"/>
                  </a:lnTo>
                  <a:lnTo>
                    <a:pt x="6120003" y="4319981"/>
                  </a:lnTo>
                  <a:lnTo>
                    <a:pt x="6120003" y="0"/>
                  </a:lnTo>
                  <a:close/>
                </a:path>
              </a:pathLst>
            </a:custGeom>
            <a:solidFill>
              <a:srgbClr val="F7FCFE">
                <a:alpha val="79998"/>
              </a:srgbClr>
            </a:solidFill>
          </p:spPr>
          <p:txBody>
            <a:bodyPr wrap="square" lIns="0" tIns="0" rIns="0" bIns="0" rtlCol="0"/>
            <a:lstStyle/>
            <a:p>
              <a:pPr>
                <a:defRPr/>
              </a:pPr>
              <a:endParaRPr/>
            </a:p>
          </p:txBody>
        </p:sp>
      </p:grpSp>
      <p:sp>
        <p:nvSpPr>
          <p:cNvPr id="6" name="object 6"/>
          <p:cNvSpPr txBox="1"/>
          <p:nvPr/>
        </p:nvSpPr>
        <p:spPr bwMode="auto">
          <a:xfrm>
            <a:off x="6351" y="5593433"/>
            <a:ext cx="5856843" cy="2610971"/>
          </a:xfrm>
          <a:prstGeom prst="rect">
            <a:avLst/>
          </a:prstGeom>
        </p:spPr>
        <p:txBody>
          <a:bodyPr vert="horz" wrap="square" lIns="0" tIns="12700" rIns="0" bIns="0" rtlCol="0">
            <a:spAutoFit/>
          </a:bodyPr>
          <a:lstStyle/>
          <a:p>
            <a:pPr marL="12700" marR="5080" algn="l">
              <a:spcBef>
                <a:spcPts val="100"/>
              </a:spcBef>
              <a:tabLst>
                <a:tab pos="1777364" algn="l"/>
                <a:tab pos="3065145" algn="l"/>
              </a:tabLst>
              <a:defRPr/>
            </a:pPr>
            <a:r>
              <a:rPr lang="el-GR" sz="2800" b="1" dirty="0">
                <a:solidFill>
                  <a:srgbClr val="493490"/>
                </a:solidFill>
                <a:latin typeface="Segoe UI Black"/>
              </a:rPr>
              <a:t>Πώς να σχεδιάσουν οι εκπαιδευτές καλύτερα τη γλωσσική υποστήριξη μεταναστών προσανατολισμένη στην εργασία</a:t>
            </a:r>
          </a:p>
          <a:p>
            <a:pPr marL="12700" marR="5080" algn="l">
              <a:lnSpc>
                <a:spcPct val="100000"/>
              </a:lnSpc>
              <a:spcBef>
                <a:spcPts val="100"/>
              </a:spcBef>
              <a:tabLst>
                <a:tab pos="1777364" algn="l"/>
                <a:tab pos="3065145" algn="l"/>
              </a:tabLst>
              <a:defRPr/>
            </a:pPr>
            <a:endParaRPr lang="el-GR" sz="2800" b="1" dirty="0">
              <a:solidFill>
                <a:srgbClr val="493490"/>
              </a:solidFill>
              <a:latin typeface="Segoe UI Black"/>
              <a:cs typeface="Segoe UI Black"/>
            </a:endParaRPr>
          </a:p>
        </p:txBody>
      </p:sp>
      <p:sp>
        <p:nvSpPr>
          <p:cNvPr id="7" name="object 7"/>
          <p:cNvSpPr txBox="1">
            <a:spLocks noGrp="1"/>
          </p:cNvSpPr>
          <p:nvPr>
            <p:ph type="sldNum" sz="quarter" idx="7"/>
          </p:nvPr>
        </p:nvSpPr>
        <p:spPr bwMode="auto">
          <a:prstGeom prst="rect">
            <a:avLst/>
          </a:prstGeom>
        </p:spPr>
        <p:txBody>
          <a:bodyPr vert="horz" wrap="square" lIns="0" tIns="22860" rIns="0" bIns="0" rtlCol="0">
            <a:spAutoFit/>
          </a:bodyPr>
          <a:lstStyle/>
          <a:p>
            <a:pPr marL="64135">
              <a:lnSpc>
                <a:spcPct val="100000"/>
              </a:lnSpc>
              <a:spcBef>
                <a:spcPts val="180"/>
              </a:spcBef>
              <a:defRPr/>
            </a:pPr>
            <a:r>
              <a:rPr spc="-25"/>
              <a:t>14</a:t>
            </a:r>
            <a:endParaRPr/>
          </a:p>
        </p:txBody>
      </p:sp>
      <p:pic>
        <p:nvPicPr>
          <p:cNvPr id="8" name="Google Shape;86;p1"/>
          <p:cNvPicPr/>
          <p:nvPr/>
        </p:nvPicPr>
        <p:blipFill>
          <a:blip r:embed="rId4">
            <a:alphaModFix/>
          </a:blip>
          <a:srcRect r="713" b="1167"/>
          <a:stretch/>
        </p:blipFill>
        <p:spPr bwMode="auto">
          <a:xfrm>
            <a:off x="5863194" y="298813"/>
            <a:ext cx="1325390" cy="1036644"/>
          </a:xfrm>
          <a:prstGeom prst="rect">
            <a:avLst/>
          </a:prstGeom>
          <a:noFill/>
          <a:ln>
            <a:noFill/>
          </a:ln>
        </p:spPr>
      </p:pic>
      <p:pic>
        <p:nvPicPr>
          <p:cNvPr id="9" name="Google Shape;89;p1" descr="Text&#10;&#10;Description automatically generated"/>
          <p:cNvPicPr/>
          <p:nvPr/>
        </p:nvPicPr>
        <p:blipFill>
          <a:blip r:embed="rId5">
            <a:alphaModFix/>
          </a:blip>
          <a:stretch/>
        </p:blipFill>
        <p:spPr bwMode="auto">
          <a:xfrm>
            <a:off x="252925" y="298813"/>
            <a:ext cx="2416167" cy="539387"/>
          </a:xfrm>
          <a:prstGeom prst="rect">
            <a:avLst/>
          </a:prstGeom>
          <a:noFill/>
          <a:ln>
            <a:noFill/>
          </a:ln>
        </p:spPr>
      </p:pic>
      <p:sp>
        <p:nvSpPr>
          <p:cNvPr id="10" name="Google Shape;90;p1"/>
          <p:cNvSpPr txBox="1"/>
          <p:nvPr/>
        </p:nvSpPr>
        <p:spPr bwMode="auto">
          <a:xfrm>
            <a:off x="1158751" y="9559187"/>
            <a:ext cx="3815327" cy="1015622"/>
          </a:xfrm>
          <a:prstGeom prst="rect">
            <a:avLst/>
          </a:prstGeom>
          <a:solidFill>
            <a:schemeClr val="bg2"/>
          </a:solidFill>
          <a:ln>
            <a:noFill/>
          </a:ln>
        </p:spPr>
        <p:txBody>
          <a:bodyPr spcFirstLastPara="1" wrap="square" lIns="91425" tIns="45700" rIns="91425" bIns="45700" anchor="t" anchorCtr="0">
            <a:spAutoFit/>
          </a:bodyPr>
          <a:lstStyle/>
          <a:p>
            <a:pPr marL="0" marR="0" lvl="0" indent="0" algn="just">
              <a:spcBef>
                <a:spcPts val="0"/>
              </a:spcBef>
              <a:spcAft>
                <a:spcPts val="0"/>
              </a:spcAft>
              <a:buNone/>
              <a:defRPr/>
            </a:pPr>
            <a:r>
              <a:rPr lang="el-GR" sz="1000" b="0" i="1" u="none" strike="noStrike" cap="none" dirty="0">
                <a:solidFill>
                  <a:schemeClr val="dk1"/>
                </a:solidFill>
                <a:latin typeface="Calibri"/>
                <a:ea typeface="Calibri"/>
                <a:cs typeface="Calibri"/>
              </a:rPr>
              <a:t>Το έργο συγχρηματοδοτείται από το Ταμείο Ασύλου, Μετανάστευσης και Ένταξης της Ευρωπαϊκής Ένωσης. Το περιεχόμενο αυτής της παρουσίασης αντιπροσωπεύει μόνο τις απόψεις της σύμπραξης του έργου EMVI, η οποία φέρει αποκλειστική ευθύνη. Η Ευρωπαϊκή Επιτροπή δεν φέρει καμία ευθύνη για οποιαδήποτε χρήση των πληροφοριών  που περιέχονται σε αυτό. </a:t>
            </a:r>
            <a:endParaRPr sz="1000" b="0" i="1" u="none" strike="noStrike" cap="none" dirty="0">
              <a:solidFill>
                <a:schemeClr val="dk1"/>
              </a:solidFill>
              <a:latin typeface="Calibri"/>
              <a:ea typeface="Calibri"/>
              <a:cs typeface="Calibri"/>
            </a:endParaRPr>
          </a:p>
        </p:txBody>
      </p:sp>
      <p:pic>
        <p:nvPicPr>
          <p:cNvPr id="11" name="Picture 10" descr="A close-up of a sign&#10;&#10;Description automatically generated with low confidence"/>
          <p:cNvPicPr>
            <a:picLocks noChangeAspect="1"/>
          </p:cNvPicPr>
          <p:nvPr/>
        </p:nvPicPr>
        <p:blipFill>
          <a:blip r:embed="rId6"/>
          <a:stretch/>
        </p:blipFill>
        <p:spPr bwMode="auto">
          <a:xfrm>
            <a:off x="146088" y="9559187"/>
            <a:ext cx="893806" cy="893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7" name="object 7"/>
          <p:cNvGrpSpPr/>
          <p:nvPr/>
        </p:nvGrpSpPr>
        <p:grpSpPr bwMode="auto">
          <a:xfrm>
            <a:off x="899998" y="1995449"/>
            <a:ext cx="5969735" cy="5695251"/>
            <a:chOff x="899998" y="1995449"/>
            <a:chExt cx="5969735" cy="5695251"/>
          </a:xfrm>
        </p:grpSpPr>
        <p:pic>
          <p:nvPicPr>
            <p:cNvPr id="8" name="object 8"/>
            <p:cNvPicPr/>
            <p:nvPr/>
          </p:nvPicPr>
          <p:blipFill>
            <a:blip r:embed="rId3"/>
            <a:stretch/>
          </p:blipFill>
          <p:spPr bwMode="auto">
            <a:xfrm>
              <a:off x="899998" y="2537980"/>
              <a:ext cx="5759995" cy="5152720"/>
            </a:xfrm>
            <a:prstGeom prst="rect">
              <a:avLst/>
            </a:prstGeom>
          </p:spPr>
        </p:pic>
        <p:pic>
          <p:nvPicPr>
            <p:cNvPr id="9" name="object 9"/>
            <p:cNvPicPr/>
            <p:nvPr/>
          </p:nvPicPr>
          <p:blipFill>
            <a:blip r:embed="rId4"/>
            <a:stretch/>
          </p:blipFill>
          <p:spPr bwMode="auto">
            <a:xfrm>
              <a:off x="4987759" y="1995449"/>
              <a:ext cx="1881974" cy="1414411"/>
            </a:xfrm>
            <a:prstGeom prst="rect">
              <a:avLst/>
            </a:prstGeom>
          </p:spPr>
        </p:pic>
        <p:sp>
          <p:nvSpPr>
            <p:cNvPr id="10" name="object 10"/>
            <p:cNvSpPr/>
            <p:nvPr/>
          </p:nvSpPr>
          <p:spPr bwMode="auto">
            <a:xfrm rot="594385">
              <a:off x="5095958" y="2684796"/>
              <a:ext cx="1603018" cy="489584"/>
            </a:xfrm>
            <a:custGeom>
              <a:avLst/>
              <a:gdLst/>
              <a:ahLst/>
              <a:cxnLst/>
              <a:rect l="l" t="t" r="r" b="b"/>
              <a:pathLst>
                <a:path w="1308100" h="489585" extrusionOk="0">
                  <a:moveTo>
                    <a:pt x="1307592" y="0"/>
                  </a:moveTo>
                  <a:lnTo>
                    <a:pt x="0" y="0"/>
                  </a:lnTo>
                  <a:lnTo>
                    <a:pt x="0" y="489203"/>
                  </a:lnTo>
                  <a:lnTo>
                    <a:pt x="1307592" y="489203"/>
                  </a:lnTo>
                  <a:lnTo>
                    <a:pt x="1307592" y="0"/>
                  </a:lnTo>
                  <a:close/>
                </a:path>
              </a:pathLst>
            </a:custGeom>
            <a:solidFill>
              <a:srgbClr val="5F595B">
                <a:alpha val="19999"/>
              </a:srgbClr>
            </a:solidFill>
          </p:spPr>
          <p:txBody>
            <a:bodyPr wrap="square" lIns="0" tIns="0" rIns="0" bIns="0" rtlCol="0"/>
            <a:lstStyle/>
            <a:p>
              <a:pPr>
                <a:defRPr/>
              </a:pPr>
              <a:endParaRPr dirty="0"/>
            </a:p>
          </p:txBody>
        </p:sp>
      </p:grpSp>
      <p:sp>
        <p:nvSpPr>
          <p:cNvPr id="11" name="object 11"/>
          <p:cNvSpPr txBox="1"/>
          <p:nvPr/>
        </p:nvSpPr>
        <p:spPr bwMode="auto">
          <a:xfrm rot="540000">
            <a:off x="5146485" y="2810342"/>
            <a:ext cx="1884528" cy="238848"/>
          </a:xfrm>
          <a:prstGeom prst="rect">
            <a:avLst/>
          </a:prstGeom>
        </p:spPr>
        <p:txBody>
          <a:bodyPr vert="horz" wrap="square" lIns="0" tIns="0" rIns="0" bIns="0" rtlCol="0">
            <a:spAutoFit/>
          </a:bodyPr>
          <a:lstStyle/>
          <a:p>
            <a:pPr>
              <a:lnSpc>
                <a:spcPts val="1980"/>
              </a:lnSpc>
              <a:defRPr/>
            </a:pPr>
            <a:r>
              <a:rPr lang="el-GR" sz="1600" b="1" spc="-10" dirty="0">
                <a:solidFill>
                  <a:srgbClr val="473390"/>
                </a:solidFill>
                <a:latin typeface="Segoe UI Black"/>
                <a:cs typeface="Segoe UI Black"/>
              </a:rPr>
              <a:t>Παραδείγματα</a:t>
            </a:r>
            <a:endParaRPr lang="el-GR" sz="2000" b="1" spc="-10" dirty="0">
              <a:solidFill>
                <a:srgbClr val="473390"/>
              </a:solidFill>
              <a:latin typeface="Segoe UI Black"/>
              <a:cs typeface="Segoe UI Black"/>
            </a:endParaRPr>
          </a:p>
        </p:txBody>
      </p:sp>
      <p:sp>
        <p:nvSpPr>
          <p:cNvPr id="12" name="object 12"/>
          <p:cNvSpPr/>
          <p:nvPr/>
        </p:nvSpPr>
        <p:spPr bwMode="auto">
          <a:xfrm>
            <a:off x="1033089" y="3087843"/>
            <a:ext cx="3255645" cy="558165"/>
          </a:xfrm>
          <a:custGeom>
            <a:avLst/>
            <a:gdLst/>
            <a:ahLst/>
            <a:cxnLst/>
            <a:rect l="l" t="t" r="r" b="b"/>
            <a:pathLst>
              <a:path w="3255645" h="558164" extrusionOk="0">
                <a:moveTo>
                  <a:pt x="3255264" y="557783"/>
                </a:moveTo>
                <a:lnTo>
                  <a:pt x="0" y="557783"/>
                </a:lnTo>
                <a:lnTo>
                  <a:pt x="0" y="0"/>
                </a:lnTo>
                <a:lnTo>
                  <a:pt x="3255264" y="0"/>
                </a:lnTo>
                <a:lnTo>
                  <a:pt x="3255264" y="557783"/>
                </a:lnTo>
                <a:close/>
              </a:path>
            </a:pathLst>
          </a:custGeom>
          <a:solidFill>
            <a:srgbClr val="5F595B">
              <a:alpha val="9999"/>
            </a:srgbClr>
          </a:solidFill>
        </p:spPr>
        <p:txBody>
          <a:bodyPr wrap="square" lIns="0" tIns="0" rIns="0" bIns="0" rtlCol="0"/>
          <a:lstStyle/>
          <a:p>
            <a:pPr>
              <a:defRPr/>
            </a:pPr>
            <a:endParaRPr/>
          </a:p>
        </p:txBody>
      </p:sp>
      <p:sp>
        <p:nvSpPr>
          <p:cNvPr id="13" name="object 13"/>
          <p:cNvSpPr txBox="1"/>
          <p:nvPr/>
        </p:nvSpPr>
        <p:spPr bwMode="auto">
          <a:xfrm>
            <a:off x="1168134" y="2963312"/>
            <a:ext cx="4920615" cy="4176721"/>
          </a:xfrm>
          <a:prstGeom prst="rect">
            <a:avLst/>
          </a:prstGeom>
        </p:spPr>
        <p:txBody>
          <a:bodyPr vert="horz" wrap="square" lIns="0" tIns="12700" rIns="0" bIns="0" rtlCol="0">
            <a:spAutoFit/>
          </a:bodyPr>
          <a:lstStyle/>
          <a:p>
            <a:pPr marL="12700" marR="1786254" indent="22225" algn="just">
              <a:lnSpc>
                <a:spcPct val="119000"/>
              </a:lnSpc>
              <a:spcBef>
                <a:spcPts val="100"/>
              </a:spcBef>
              <a:defRPr/>
            </a:pPr>
            <a:r>
              <a:rPr lang="el-GR" sz="1200" b="1" i="1" dirty="0">
                <a:solidFill>
                  <a:srgbClr val="3B373A"/>
                </a:solidFill>
                <a:latin typeface="Segoe UI Black"/>
                <a:cs typeface="Segoe UI Black"/>
              </a:rPr>
              <a:t>Ερωτήσεις σχετικά με τη συναισθηματική κατάσταση και τις γλωσσικές δεξιότητες</a:t>
            </a:r>
            <a:endParaRPr lang="el-GR" sz="1200" dirty="0">
              <a:latin typeface="Segoe UI Black"/>
              <a:cs typeface="Segoe UI Black"/>
            </a:endParaRPr>
          </a:p>
          <a:p>
            <a:pPr marL="12700" marR="1786254" indent="22225" algn="just">
              <a:lnSpc>
                <a:spcPct val="119000"/>
              </a:lnSpc>
              <a:spcBef>
                <a:spcPts val="100"/>
              </a:spcBef>
              <a:defRPr/>
            </a:pPr>
            <a:endParaRPr lang="el-GR" sz="1200" b="1" i="1" dirty="0">
              <a:solidFill>
                <a:srgbClr val="3B373A"/>
              </a:solidFill>
              <a:latin typeface="Segoe UI Black"/>
              <a:cs typeface="Segoe UI Semibold"/>
            </a:endParaRPr>
          </a:p>
          <a:p>
            <a:pPr marL="12700" marR="1786254" indent="22225" algn="just">
              <a:lnSpc>
                <a:spcPct val="119000"/>
              </a:lnSpc>
              <a:spcBef>
                <a:spcPts val="100"/>
              </a:spcBef>
              <a:defRPr/>
            </a:pPr>
            <a:r>
              <a:rPr lang="el-GR" sz="1200" b="1" i="1" dirty="0">
                <a:solidFill>
                  <a:srgbClr val="3B373A"/>
                </a:solidFill>
                <a:latin typeface="Segoe UI Semibold"/>
                <a:cs typeface="Segoe UI Semibold"/>
              </a:rPr>
              <a:t>Σχετικά με τη συναισθηματική κατάσταση</a:t>
            </a:r>
          </a:p>
          <a:p>
            <a:pPr marL="12700" marR="1786254" algn="just">
              <a:lnSpc>
                <a:spcPct val="119000"/>
              </a:lnSpc>
              <a:spcBef>
                <a:spcPts val="100"/>
              </a:spcBef>
              <a:defRPr/>
            </a:pPr>
            <a:r>
              <a:rPr lang="el-GR" sz="1200" i="1" dirty="0">
                <a:solidFill>
                  <a:srgbClr val="3B373A"/>
                </a:solidFill>
                <a:latin typeface="Segoe UI"/>
                <a:cs typeface="Segoe UI"/>
              </a:rPr>
              <a:t>Α. Αισθάνεστε άνετα να επικοινωνείτε με τον εργοδότη σας σε L2;</a:t>
            </a:r>
          </a:p>
          <a:p>
            <a:pPr marL="12700" marR="1786254" algn="just">
              <a:lnSpc>
                <a:spcPct val="119000"/>
              </a:lnSpc>
              <a:spcBef>
                <a:spcPts val="100"/>
              </a:spcBef>
              <a:defRPr/>
            </a:pPr>
            <a:r>
              <a:rPr lang="el-GR" sz="1200" i="1" dirty="0">
                <a:solidFill>
                  <a:srgbClr val="3B373A"/>
                </a:solidFill>
                <a:latin typeface="Segoe UI"/>
                <a:cs typeface="Segoe UI"/>
              </a:rPr>
              <a:t>Β. Αισθάνεστε άνετα να επικοινωνείτε με τους συναδέλφους σας σε L2;</a:t>
            </a:r>
          </a:p>
          <a:p>
            <a:pPr marL="12700" marR="1786254" algn="just">
              <a:lnSpc>
                <a:spcPct val="119000"/>
              </a:lnSpc>
              <a:spcBef>
                <a:spcPts val="100"/>
              </a:spcBef>
              <a:defRPr/>
            </a:pPr>
            <a:r>
              <a:rPr lang="el-GR" sz="1200" i="1" dirty="0">
                <a:solidFill>
                  <a:srgbClr val="3B373A"/>
                </a:solidFill>
                <a:latin typeface="Segoe UI"/>
                <a:cs typeface="Segoe UI"/>
              </a:rPr>
              <a:t>Γ. Αισθάνεστε ότι σας καταλαβαίνουν όταν μιλάτε;</a:t>
            </a:r>
          </a:p>
          <a:p>
            <a:pPr marL="12700" marR="1786254" algn="just">
              <a:lnSpc>
                <a:spcPct val="119000"/>
              </a:lnSpc>
              <a:spcBef>
                <a:spcPts val="100"/>
              </a:spcBef>
              <a:defRPr/>
            </a:pPr>
            <a:endParaRPr lang="el-GR" sz="1200" b="1" i="1" dirty="0">
              <a:solidFill>
                <a:srgbClr val="3B373A"/>
              </a:solidFill>
              <a:latin typeface="Segoe UI"/>
              <a:cs typeface="Segoe UI"/>
            </a:endParaRPr>
          </a:p>
          <a:p>
            <a:pPr marL="12700" marR="1786254" algn="just">
              <a:lnSpc>
                <a:spcPct val="119000"/>
              </a:lnSpc>
              <a:spcBef>
                <a:spcPts val="100"/>
              </a:spcBef>
              <a:defRPr/>
            </a:pPr>
            <a:r>
              <a:rPr lang="el-GR" sz="1200" b="1" i="1" dirty="0">
                <a:solidFill>
                  <a:srgbClr val="3B373A"/>
                </a:solidFill>
                <a:latin typeface="Segoe UI Semibold"/>
                <a:cs typeface="Segoe UI Semibold"/>
              </a:rPr>
              <a:t>Σχετικά με τις γλωσσικές δεξιότητες</a:t>
            </a:r>
          </a:p>
          <a:p>
            <a:pPr marL="12700" marR="1786254" algn="just">
              <a:lnSpc>
                <a:spcPct val="119000"/>
              </a:lnSpc>
              <a:spcBef>
                <a:spcPts val="100"/>
              </a:spcBef>
              <a:defRPr/>
            </a:pPr>
            <a:r>
              <a:rPr lang="el-GR" sz="1200" i="1" dirty="0">
                <a:solidFill>
                  <a:srgbClr val="3B373A"/>
                </a:solidFill>
                <a:latin typeface="Segoe UI"/>
                <a:cs typeface="Segoe UI"/>
              </a:rPr>
              <a:t>Α. Μπορείτε να διαβάσετε πινακίδες ή ετικέτες σε L2 στο χώρο εργασίας σας;</a:t>
            </a:r>
          </a:p>
          <a:p>
            <a:pPr marL="12700" marR="1786254" algn="just">
              <a:lnSpc>
                <a:spcPct val="119000"/>
              </a:lnSpc>
              <a:spcBef>
                <a:spcPts val="100"/>
              </a:spcBef>
              <a:defRPr/>
            </a:pPr>
            <a:r>
              <a:rPr lang="el-GR" sz="1200" i="1" dirty="0">
                <a:solidFill>
                  <a:srgbClr val="3B373A"/>
                </a:solidFill>
                <a:latin typeface="Segoe UI"/>
                <a:cs typeface="Segoe UI"/>
              </a:rPr>
              <a:t>Β. Μπορείτε να γράφετε σημειώσεις σε L2;</a:t>
            </a:r>
          </a:p>
          <a:p>
            <a:pPr marL="12700" marR="1786254" algn="just">
              <a:lnSpc>
                <a:spcPct val="119000"/>
              </a:lnSpc>
              <a:spcBef>
                <a:spcPts val="100"/>
              </a:spcBef>
              <a:defRPr/>
            </a:pPr>
            <a:r>
              <a:rPr lang="el-GR" sz="1200" i="1" dirty="0">
                <a:solidFill>
                  <a:srgbClr val="3B373A"/>
                </a:solidFill>
                <a:latin typeface="Segoe UI"/>
                <a:cs typeface="Segoe UI"/>
              </a:rPr>
              <a:t>Γ. Μιλάτε με τους συναδέλφους σας σε L2;</a:t>
            </a:r>
          </a:p>
          <a:p>
            <a:pPr marL="697865" indent="-229235">
              <a:lnSpc>
                <a:spcPct val="100000"/>
              </a:lnSpc>
              <a:spcBef>
                <a:spcPts val="850"/>
              </a:spcBef>
              <a:buAutoNum type="alphaLcPeriod"/>
              <a:tabLst>
                <a:tab pos="698500" algn="l"/>
              </a:tabLst>
              <a:defRPr/>
            </a:pPr>
            <a:endParaRPr lang="en-US" sz="1200" i="1" spc="-25" dirty="0">
              <a:solidFill>
                <a:srgbClr val="3B373A"/>
              </a:solidFill>
              <a:latin typeface="Segoe UI"/>
              <a:cs typeface="Segoe UI"/>
            </a:endParaRPr>
          </a:p>
        </p:txBody>
      </p:sp>
      <p:cxnSp>
        <p:nvCxnSpPr>
          <p:cNvPr id="2"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5">
            <a:alphaModFix/>
          </a:blip>
          <a:stretch/>
        </p:blipFill>
        <p:spPr bwMode="auto">
          <a:xfrm>
            <a:off x="4508500" y="9085792"/>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p:nvPr/>
        </p:nvSpPr>
        <p:spPr bwMode="auto">
          <a:xfrm>
            <a:off x="887299" y="1005130"/>
            <a:ext cx="4872990" cy="299720"/>
          </a:xfrm>
          <a:prstGeom prst="rect">
            <a:avLst/>
          </a:prstGeom>
        </p:spPr>
        <p:txBody>
          <a:bodyPr vert="horz" wrap="square" lIns="0" tIns="12700" rIns="0" bIns="0" rtlCol="0">
            <a:spAutoFit/>
          </a:bodyPr>
          <a:lstStyle/>
          <a:p>
            <a:pPr marL="12700">
              <a:lnSpc>
                <a:spcPct val="100000"/>
              </a:lnSpc>
              <a:spcBef>
                <a:spcPts val="100"/>
              </a:spcBef>
              <a:defRPr/>
            </a:pPr>
            <a:r>
              <a:rPr lang="el-GR" sz="1800" b="1" i="1" dirty="0">
                <a:solidFill>
                  <a:srgbClr val="F89623"/>
                </a:solidFill>
                <a:latin typeface="Segoe UI"/>
                <a:cs typeface="Segoe UI"/>
              </a:rPr>
              <a:t>Βήμα προς βήμα: Ανάπτυξη ερωτήσεων</a:t>
            </a:r>
          </a:p>
        </p:txBody>
      </p:sp>
      <p:grpSp>
        <p:nvGrpSpPr>
          <p:cNvPr id="3" name="object 3"/>
          <p:cNvGrpSpPr/>
          <p:nvPr/>
        </p:nvGrpSpPr>
        <p:grpSpPr bwMode="auto">
          <a:xfrm>
            <a:off x="887299" y="1304850"/>
            <a:ext cx="6203319" cy="3681809"/>
            <a:chOff x="970635" y="1671518"/>
            <a:chExt cx="5459095" cy="3253104"/>
          </a:xfrm>
        </p:grpSpPr>
        <p:sp>
          <p:nvSpPr>
            <p:cNvPr id="4" name="object 4"/>
            <p:cNvSpPr/>
            <p:nvPr/>
          </p:nvSpPr>
          <p:spPr bwMode="auto">
            <a:xfrm>
              <a:off x="970635" y="1692097"/>
              <a:ext cx="5440680" cy="3232785"/>
            </a:xfrm>
            <a:custGeom>
              <a:avLst/>
              <a:gdLst/>
              <a:ahLst/>
              <a:cxnLst/>
              <a:rect l="l" t="t" r="r" b="b"/>
              <a:pathLst>
                <a:path w="5440680" h="3232785" extrusionOk="0">
                  <a:moveTo>
                    <a:pt x="5440680" y="0"/>
                  </a:moveTo>
                  <a:lnTo>
                    <a:pt x="0" y="0"/>
                  </a:lnTo>
                  <a:lnTo>
                    <a:pt x="0" y="3232404"/>
                  </a:lnTo>
                  <a:lnTo>
                    <a:pt x="5440680" y="3232404"/>
                  </a:lnTo>
                  <a:lnTo>
                    <a:pt x="5440680" y="0"/>
                  </a:lnTo>
                  <a:close/>
                </a:path>
              </a:pathLst>
            </a:custGeom>
            <a:solidFill>
              <a:srgbClr val="5F595B">
                <a:alpha val="10499"/>
              </a:srgbClr>
            </a:solidFill>
          </p:spPr>
          <p:txBody>
            <a:bodyPr wrap="square" lIns="0" tIns="0" rIns="0" bIns="0" rtlCol="0"/>
            <a:lstStyle/>
            <a:p>
              <a:pPr>
                <a:defRPr/>
              </a:pPr>
              <a:endParaRPr/>
            </a:p>
          </p:txBody>
        </p:sp>
        <p:sp>
          <p:nvSpPr>
            <p:cNvPr id="5" name="object 5"/>
            <p:cNvSpPr/>
            <p:nvPr/>
          </p:nvSpPr>
          <p:spPr bwMode="auto">
            <a:xfrm>
              <a:off x="1149451" y="1690568"/>
              <a:ext cx="5261610" cy="3058160"/>
            </a:xfrm>
            <a:custGeom>
              <a:avLst/>
              <a:gdLst/>
              <a:ahLst/>
              <a:cxnLst/>
              <a:rect l="l" t="t" r="r" b="b"/>
              <a:pathLst>
                <a:path w="5261610" h="305816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769908"/>
                  </a:lnTo>
                  <a:lnTo>
                    <a:pt x="3769" y="2816622"/>
                  </a:lnTo>
                  <a:lnTo>
                    <a:pt x="14682" y="2860936"/>
                  </a:lnTo>
                  <a:lnTo>
                    <a:pt x="32146" y="2902258"/>
                  </a:lnTo>
                  <a:lnTo>
                    <a:pt x="55567" y="2939995"/>
                  </a:lnTo>
                  <a:lnTo>
                    <a:pt x="84353" y="2973552"/>
                  </a:lnTo>
                  <a:lnTo>
                    <a:pt x="117910" y="3002338"/>
                  </a:lnTo>
                  <a:lnTo>
                    <a:pt x="155647" y="3025759"/>
                  </a:lnTo>
                  <a:lnTo>
                    <a:pt x="196969" y="3043223"/>
                  </a:lnTo>
                  <a:lnTo>
                    <a:pt x="241283" y="3054136"/>
                  </a:lnTo>
                  <a:lnTo>
                    <a:pt x="287997" y="3057906"/>
                  </a:lnTo>
                  <a:lnTo>
                    <a:pt x="4973104" y="3057906"/>
                  </a:lnTo>
                  <a:lnTo>
                    <a:pt x="5019818" y="3054136"/>
                  </a:lnTo>
                  <a:lnTo>
                    <a:pt x="5064132" y="3043223"/>
                  </a:lnTo>
                  <a:lnTo>
                    <a:pt x="5105454" y="3025759"/>
                  </a:lnTo>
                  <a:lnTo>
                    <a:pt x="5143191" y="3002338"/>
                  </a:lnTo>
                  <a:lnTo>
                    <a:pt x="5176748" y="2973552"/>
                  </a:lnTo>
                  <a:lnTo>
                    <a:pt x="5205534" y="2939995"/>
                  </a:lnTo>
                  <a:lnTo>
                    <a:pt x="5228955" y="2902258"/>
                  </a:lnTo>
                  <a:lnTo>
                    <a:pt x="5246419" y="2860936"/>
                  </a:lnTo>
                  <a:lnTo>
                    <a:pt x="5257332" y="2816622"/>
                  </a:lnTo>
                  <a:lnTo>
                    <a:pt x="5261102" y="2769908"/>
                  </a:lnTo>
                  <a:lnTo>
                    <a:pt x="5261102" y="288010"/>
                  </a:lnTo>
                  <a:lnTo>
                    <a:pt x="5257332" y="241292"/>
                  </a:lnTo>
                  <a:lnTo>
                    <a:pt x="5246419" y="196975"/>
                  </a:lnTo>
                  <a:lnTo>
                    <a:pt x="5228955" y="155651"/>
                  </a:lnTo>
                  <a:lnTo>
                    <a:pt x="5205534" y="117913"/>
                  </a:lnTo>
                  <a:lnTo>
                    <a:pt x="5176748" y="84354"/>
                  </a:lnTo>
                  <a:lnTo>
                    <a:pt x="5143191" y="55568"/>
                  </a:lnTo>
                  <a:lnTo>
                    <a:pt x="5105454" y="32146"/>
                  </a:lnTo>
                  <a:lnTo>
                    <a:pt x="5064132" y="14682"/>
                  </a:lnTo>
                  <a:lnTo>
                    <a:pt x="5019818" y="3769"/>
                  </a:lnTo>
                  <a:lnTo>
                    <a:pt x="4973104" y="0"/>
                  </a:lnTo>
                  <a:lnTo>
                    <a:pt x="287997" y="0"/>
                  </a:lnTo>
                  <a:close/>
                </a:path>
              </a:pathLst>
            </a:custGeom>
            <a:grpFill/>
            <a:ln w="38100">
              <a:solidFill>
                <a:srgbClr val="493490"/>
              </a:solidFill>
            </a:ln>
          </p:spPr>
          <p:txBody>
            <a:bodyPr wrap="square" lIns="0" tIns="0" rIns="0" bIns="0" rtlCol="0"/>
            <a:lstStyle/>
            <a:p>
              <a:pPr>
                <a:defRPr/>
              </a:pPr>
              <a:endParaRPr/>
            </a:p>
          </p:txBody>
        </p:sp>
      </p:grpSp>
      <p:sp>
        <p:nvSpPr>
          <p:cNvPr id="6" name="object 6"/>
          <p:cNvSpPr txBox="1"/>
          <p:nvPr/>
        </p:nvSpPr>
        <p:spPr bwMode="auto">
          <a:xfrm>
            <a:off x="1185961" y="1367005"/>
            <a:ext cx="5688633" cy="3179908"/>
          </a:xfrm>
          <a:prstGeom prst="rect">
            <a:avLst/>
          </a:prstGeom>
        </p:spPr>
        <p:txBody>
          <a:bodyPr vert="horz" wrap="square" lIns="0" tIns="113664" rIns="0" bIns="0" rtlCol="0">
            <a:spAutoFit/>
          </a:bodyPr>
          <a:lstStyle/>
          <a:p>
            <a:pPr marL="364490" marR="175895" algn="just">
              <a:lnSpc>
                <a:spcPct val="107100"/>
              </a:lnSpc>
              <a:spcBef>
                <a:spcPts val="893"/>
              </a:spcBef>
              <a:defRPr/>
            </a:pPr>
            <a:r>
              <a:rPr lang="el-GR" sz="1200" dirty="0">
                <a:solidFill>
                  <a:srgbClr val="3B373A"/>
                </a:solidFill>
                <a:latin typeface="Segoe UI"/>
                <a:cs typeface="Segoe UI"/>
              </a:rPr>
              <a:t>Σημαντική σημασία έχουν η φιλική, απλή διάταξη και η συνάφεια των ερωτήσεων. Η διασφάλιση ότι οι εκπαιδευόμενοι μετανάστες που έχουν υποβληθεί στην έρευνα κατανοούν αποτελεσματικά το περιεχόμενο της έρευνας και η ανάγνωση των ερωτήσεων χωρίς την υποστήριξη του πολιτισμικού διαμεσολαβητή είναι ζωτικής σημασίας. Εφόσον δεν είστε ειδικός, μην δίνετε έμφαση σε λεπτομέρειες που μπορεί να μην κατανοείτε. Το πεδίο εφαρμογής της έρευνας είναι η δημιουργία υλικού και, ως εκ τούτου, ο σχεδιασμός του προγράμματος αποσκοπεί στην εκπαίδευση των εκπαιδευόμενων μεταναστών σχετικά με τα θεμελιώδη εργασιακά δικαιώματα. Για περαιτέρω λεπτομερείς γνώσεις επί τέτοιων θεμάτων, οι εργασιακοί σύμβουλοι ή οι δικηγόροι πρέπει να βοηθήσουν τους εκπαιδευόμενους. Για τη διεξαγωγή ερευνών μεταξύ των εκπαιδευομένων, ορισμένα παραδείγματα παρέχονται ήδη από το εργαλείο LIAM </a:t>
            </a:r>
            <a:r>
              <a:rPr lang="el-GR" sz="1200" dirty="0">
                <a:solidFill>
                  <a:srgbClr val="3B373A"/>
                </a:solidFill>
                <a:latin typeface="Segoe UI"/>
                <a:cs typeface="Segoe UI"/>
                <a:hlinkClick r:id="rId3"/>
              </a:rPr>
              <a:t>Tool 24 </a:t>
            </a:r>
            <a:r>
              <a:rPr lang="el-GR" sz="1200" dirty="0">
                <a:solidFill>
                  <a:srgbClr val="3B373A"/>
                </a:solidFill>
                <a:latin typeface="Segoe UI"/>
                <a:cs typeface="Segoe UI"/>
              </a:rPr>
              <a:t>του Συμβουλίου της Ευρώπης.</a:t>
            </a:r>
          </a:p>
          <a:p>
            <a:pPr marL="364490" marR="175895" algn="just">
              <a:lnSpc>
                <a:spcPct val="107100"/>
              </a:lnSpc>
              <a:spcBef>
                <a:spcPts val="893"/>
              </a:spcBef>
              <a:defRPr/>
            </a:pPr>
            <a:endParaRPr sz="1200" dirty="0">
              <a:latin typeface="Segoe UI"/>
              <a:cs typeface="Segoe UI"/>
            </a:endParaRPr>
          </a:p>
        </p:txBody>
      </p:sp>
      <p:sp>
        <p:nvSpPr>
          <p:cNvPr id="7" name="object 7"/>
          <p:cNvSpPr txBox="1"/>
          <p:nvPr/>
        </p:nvSpPr>
        <p:spPr bwMode="auto">
          <a:xfrm>
            <a:off x="887299" y="4752502"/>
            <a:ext cx="6091347" cy="4409220"/>
          </a:xfrm>
          <a:prstGeom prst="rect">
            <a:avLst/>
          </a:prstGeom>
        </p:spPr>
        <p:txBody>
          <a:bodyPr vert="horz" wrap="square" lIns="0" tIns="12700" rIns="0" bIns="0" rtlCol="0">
            <a:spAutoFit/>
          </a:bodyPr>
          <a:lstStyle/>
          <a:p>
            <a:pPr marL="12700">
              <a:lnSpc>
                <a:spcPct val="100000"/>
              </a:lnSpc>
              <a:spcBef>
                <a:spcPts val="100"/>
              </a:spcBef>
              <a:defRPr/>
            </a:pPr>
            <a:endParaRPr lang="el-GR" sz="1100" b="1" i="1" dirty="0">
              <a:solidFill>
                <a:srgbClr val="3B373A"/>
              </a:solidFill>
              <a:latin typeface="Segoe UI"/>
              <a:cs typeface="Segoe UI"/>
            </a:endParaRPr>
          </a:p>
          <a:p>
            <a:pPr marL="12700">
              <a:lnSpc>
                <a:spcPct val="100000"/>
              </a:lnSpc>
              <a:spcBef>
                <a:spcPts val="100"/>
              </a:spcBef>
              <a:defRPr/>
            </a:pPr>
            <a:r>
              <a:rPr lang="el-GR" sz="1100" b="1" i="1" dirty="0">
                <a:solidFill>
                  <a:srgbClr val="3B373A"/>
                </a:solidFill>
                <a:latin typeface="Segoe UI"/>
                <a:cs typeface="Segoe UI"/>
              </a:rPr>
              <a:t>Διεξαγωγή ερευνών για τα εργασιακά δικαιώματα από εκπαιδευτές μεταναστών</a:t>
            </a:r>
          </a:p>
          <a:p>
            <a:pPr marL="12700" marR="9525" algn="just">
              <a:lnSpc>
                <a:spcPct val="107100"/>
              </a:lnSpc>
              <a:spcBef>
                <a:spcPts val="1415"/>
              </a:spcBef>
              <a:defRPr/>
            </a:pPr>
            <a:r>
              <a:rPr lang="el-GR" sz="1200" b="1" dirty="0">
                <a:solidFill>
                  <a:srgbClr val="493490"/>
                </a:solidFill>
                <a:latin typeface="Segoe UI Black"/>
                <a:cs typeface="Segoe UI Black"/>
              </a:rPr>
              <a:t>Βήμα 1: </a:t>
            </a:r>
            <a:r>
              <a:rPr lang="el-GR" sz="1200" dirty="0">
                <a:solidFill>
                  <a:srgbClr val="3B373A"/>
                </a:solidFill>
                <a:latin typeface="Segoe UI"/>
                <a:cs typeface="Segoe UI"/>
              </a:rPr>
              <a:t>Προσδιορίστε την κατάσταση των εκπαιδευόμενων μεταναστών πριν από την έρευνά τους. Μπορεί να μην έχουν τα ίδια ενδιαφέροντα ή το ίδιο επάγγελμα, δηλαδή κάποιοι μπορεί να βρίσκονται σε καθεστώς διέλευσης και να περιμένουν να αναχωρήσουν για άλλη τοποθεσία.</a:t>
            </a:r>
          </a:p>
          <a:p>
            <a:pPr marL="12700" marR="9525" algn="just">
              <a:lnSpc>
                <a:spcPct val="107100"/>
              </a:lnSpc>
              <a:spcBef>
                <a:spcPts val="1415"/>
              </a:spcBef>
              <a:defRPr/>
            </a:pPr>
            <a:r>
              <a:rPr lang="el-GR" sz="1200" b="1" dirty="0">
                <a:solidFill>
                  <a:srgbClr val="493490"/>
                </a:solidFill>
                <a:latin typeface="Segoe UI Black"/>
                <a:cs typeface="Segoe UI Black"/>
              </a:rPr>
              <a:t>Βήμα 2: </a:t>
            </a:r>
            <a:r>
              <a:rPr lang="el-GR" sz="1200" dirty="0">
                <a:solidFill>
                  <a:srgbClr val="3B373A"/>
                </a:solidFill>
                <a:latin typeface="Segoe UI"/>
                <a:cs typeface="Segoe UI"/>
              </a:rPr>
              <a:t>Ενημερωθείτε πραγματοποιώντας </a:t>
            </a:r>
            <a:r>
              <a:rPr lang="en-US" sz="1200" dirty="0">
                <a:solidFill>
                  <a:srgbClr val="3B373A"/>
                </a:solidFill>
                <a:latin typeface="Segoe UI"/>
                <a:cs typeface="Segoe UI"/>
              </a:rPr>
              <a:t> </a:t>
            </a:r>
            <a:r>
              <a:rPr lang="el-GR" sz="1200" dirty="0">
                <a:solidFill>
                  <a:srgbClr val="3B373A"/>
                </a:solidFill>
                <a:latin typeface="Segoe UI"/>
                <a:cs typeface="Segoe UI"/>
              </a:rPr>
              <a:t>μια σύντομη έρευνα στο διαδίκτυο σχετικά με τα εργασιακά δικαιώματα στην ΕΕ. (</a:t>
            </a:r>
            <a:r>
              <a:rPr lang="el-GR" sz="1200" dirty="0">
                <a:solidFill>
                  <a:srgbClr val="3B373A"/>
                </a:solidFill>
                <a:latin typeface="Segoe UI"/>
                <a:cs typeface="Segoe UI"/>
                <a:hlinkClick r:id="rId4"/>
              </a:rPr>
              <a:t>Ευρωπαϊκή Επιτροπή, Απασχόληση, Κοινωνικές Υποθέσεις και Ένταξη</a:t>
            </a:r>
            <a:r>
              <a:rPr lang="el-GR" sz="1200" dirty="0">
                <a:solidFill>
                  <a:srgbClr val="3B373A"/>
                </a:solidFill>
                <a:latin typeface="Segoe UI"/>
                <a:cs typeface="Segoe UI"/>
              </a:rPr>
              <a:t>).</a:t>
            </a:r>
          </a:p>
          <a:p>
            <a:pPr marL="12700" marR="9525" algn="just">
              <a:lnSpc>
                <a:spcPct val="107100"/>
              </a:lnSpc>
              <a:spcBef>
                <a:spcPts val="1415"/>
              </a:spcBef>
              <a:defRPr/>
            </a:pPr>
            <a:r>
              <a:rPr lang="el-GR" sz="1200" b="1" dirty="0">
                <a:solidFill>
                  <a:srgbClr val="493490"/>
                </a:solidFill>
                <a:latin typeface="Segoe UI Black"/>
                <a:cs typeface="Segoe UI Black"/>
              </a:rPr>
              <a:t>Βήμα 3: </a:t>
            </a:r>
            <a:r>
              <a:rPr lang="el-GR" sz="1200" dirty="0">
                <a:solidFill>
                  <a:srgbClr val="3B373A"/>
                </a:solidFill>
                <a:latin typeface="Segoe UI"/>
                <a:cs typeface="Segoe UI"/>
              </a:rPr>
              <a:t>Λάβετε συμβουλές από εμπειρογνώμονες σε θέματα απασχόλησης για να επαληθεύσετε την ακρίβεια του περιεχομένου της έρευνας.</a:t>
            </a:r>
          </a:p>
          <a:p>
            <a:pPr marL="12700" marR="5715" algn="just">
              <a:lnSpc>
                <a:spcPct val="107100"/>
              </a:lnSpc>
              <a:spcBef>
                <a:spcPts val="1420"/>
              </a:spcBef>
              <a:defRPr/>
            </a:pPr>
            <a:r>
              <a:rPr lang="el-GR" sz="1200" b="1" dirty="0">
                <a:solidFill>
                  <a:srgbClr val="493490"/>
                </a:solidFill>
                <a:latin typeface="Segoe UI Black"/>
                <a:cs typeface="Segoe UI Black"/>
              </a:rPr>
              <a:t>Βήμα 4: </a:t>
            </a:r>
            <a:r>
              <a:rPr lang="el-GR" sz="1200" dirty="0">
                <a:solidFill>
                  <a:srgbClr val="3B373A"/>
                </a:solidFill>
                <a:latin typeface="Segoe UI"/>
                <a:cs typeface="Segoe UI"/>
              </a:rPr>
              <a:t>Οι πρώτες ερωτήσεις μπορεί να έχουν δημογραφικό προσανατολισμό, π.χ. χώρα προέλευσης, ομιλούμενες γλώσσες, φύλο, επίπεδο αλφαβητισμού, έτη προϋπηρεσίας σε προηγούμενη ή τρέχουσα χώρα υποδοχής ή χώρα γέννησης κ.λπ. Οι ερωτήσεις αυτές μπορούν να βοηθήσουν στην καλύτερη κατανόηση των αποτελεσμάτων της έρευνας.</a:t>
            </a:r>
          </a:p>
          <a:p>
            <a:pPr marL="12700" marR="7620" algn="just">
              <a:lnSpc>
                <a:spcPct val="107100"/>
              </a:lnSpc>
              <a:spcBef>
                <a:spcPts val="1420"/>
              </a:spcBef>
              <a:defRPr/>
            </a:pPr>
            <a:r>
              <a:rPr lang="el-GR" sz="1200" b="1" dirty="0">
                <a:solidFill>
                  <a:srgbClr val="493490"/>
                </a:solidFill>
                <a:latin typeface="Segoe UI Black"/>
                <a:cs typeface="Segoe UI Black"/>
              </a:rPr>
              <a:t>Βήμα 5: </a:t>
            </a:r>
            <a:r>
              <a:rPr lang="el-GR" sz="1200" dirty="0">
                <a:solidFill>
                  <a:srgbClr val="3B373A"/>
                </a:solidFill>
                <a:latin typeface="Segoe UI"/>
                <a:cs typeface="Segoe UI"/>
              </a:rPr>
              <a:t>Επιλέξτε τρία ή τέσσερα κύρια θέματα σχετικά με τα εργασιακά δικαιώματα και δώστε περαιτέρω έμφαση ζητώντας λεπτομέρειες, όπως προτείνεται παρακάτω.</a:t>
            </a:r>
            <a:endParaRPr sz="1200" dirty="0">
              <a:solidFill>
                <a:srgbClr val="3B373A"/>
              </a:solidFill>
              <a:latin typeface="Segoe UI"/>
              <a:cs typeface="Segoe UI"/>
            </a:endParaRPr>
          </a:p>
        </p:txBody>
      </p:sp>
      <p:cxnSp>
        <p:nvCxnSpPr>
          <p:cNvPr id="9"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10" name="Google Shape;234;p13"/>
          <p:cNvPicPr/>
          <p:nvPr/>
        </p:nvPicPr>
        <p:blipFill>
          <a:blip r:embed="rId5">
            <a:alphaModFix/>
          </a:blip>
          <a:stretch/>
        </p:blipFill>
        <p:spPr bwMode="auto">
          <a:xfrm>
            <a:off x="4508500" y="9085792"/>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899998" y="1080013"/>
            <a:ext cx="5759995" cy="7477170"/>
            <a:chOff x="899998" y="1080013"/>
            <a:chExt cx="5759995" cy="7477170"/>
          </a:xfrm>
        </p:grpSpPr>
        <p:pic>
          <p:nvPicPr>
            <p:cNvPr id="3" name="object 3"/>
            <p:cNvPicPr/>
            <p:nvPr/>
          </p:nvPicPr>
          <p:blipFill>
            <a:blip r:embed="rId2"/>
            <a:stretch/>
          </p:blipFill>
          <p:spPr bwMode="auto">
            <a:xfrm>
              <a:off x="899998" y="1080013"/>
              <a:ext cx="5759995" cy="7477170"/>
            </a:xfrm>
            <a:prstGeom prst="rect">
              <a:avLst/>
            </a:prstGeom>
          </p:spPr>
        </p:pic>
        <p:sp>
          <p:nvSpPr>
            <p:cNvPr id="4" name="object 4"/>
            <p:cNvSpPr/>
            <p:nvPr/>
          </p:nvSpPr>
          <p:spPr bwMode="auto">
            <a:xfrm>
              <a:off x="3155010" y="1278242"/>
              <a:ext cx="3264535" cy="571500"/>
            </a:xfrm>
            <a:custGeom>
              <a:avLst/>
              <a:gdLst/>
              <a:ahLst/>
              <a:cxnLst/>
              <a:rect l="l" t="t" r="r" b="b"/>
              <a:pathLst>
                <a:path w="3264535" h="571500" extrusionOk="0">
                  <a:moveTo>
                    <a:pt x="3264408" y="0"/>
                  </a:moveTo>
                  <a:lnTo>
                    <a:pt x="0" y="0"/>
                  </a:lnTo>
                  <a:lnTo>
                    <a:pt x="0" y="571500"/>
                  </a:lnTo>
                  <a:lnTo>
                    <a:pt x="3264408" y="571500"/>
                  </a:lnTo>
                  <a:lnTo>
                    <a:pt x="3264408" y="0"/>
                  </a:lnTo>
                  <a:close/>
                </a:path>
              </a:pathLst>
            </a:custGeom>
            <a:solidFill>
              <a:srgbClr val="5F595B">
                <a:alpha val="17498"/>
              </a:srgbClr>
            </a:solidFill>
          </p:spPr>
          <p:txBody>
            <a:bodyPr wrap="square" lIns="0" tIns="0" rIns="0" bIns="0" rtlCol="0"/>
            <a:lstStyle/>
            <a:p>
              <a:pPr>
                <a:defRPr/>
              </a:pPr>
              <a:endParaRPr/>
            </a:p>
          </p:txBody>
        </p:sp>
        <p:sp>
          <p:nvSpPr>
            <p:cNvPr id="5" name="object 5"/>
            <p:cNvSpPr/>
            <p:nvPr/>
          </p:nvSpPr>
          <p:spPr bwMode="auto">
            <a:xfrm>
              <a:off x="3310197" y="1260007"/>
              <a:ext cx="3132455" cy="432434"/>
            </a:xfrm>
            <a:custGeom>
              <a:avLst/>
              <a:gdLst/>
              <a:ahLst/>
              <a:cxnLst/>
              <a:rect l="l" t="t" r="r" b="b"/>
              <a:pathLst>
                <a:path w="3132454" h="432435" extrusionOk="0">
                  <a:moveTo>
                    <a:pt x="2915996"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2915996" y="432003"/>
                  </a:lnTo>
                  <a:lnTo>
                    <a:pt x="2965526" y="426298"/>
                  </a:lnTo>
                  <a:lnTo>
                    <a:pt x="3010992" y="410047"/>
                  </a:lnTo>
                  <a:lnTo>
                    <a:pt x="3051098" y="384549"/>
                  </a:lnTo>
                  <a:lnTo>
                    <a:pt x="3084547" y="351098"/>
                  </a:lnTo>
                  <a:lnTo>
                    <a:pt x="3110044" y="310992"/>
                  </a:lnTo>
                  <a:lnTo>
                    <a:pt x="3126293" y="265527"/>
                  </a:lnTo>
                  <a:lnTo>
                    <a:pt x="3131997" y="216001"/>
                  </a:lnTo>
                  <a:lnTo>
                    <a:pt x="3126293" y="166471"/>
                  </a:lnTo>
                  <a:lnTo>
                    <a:pt x="3110044" y="121005"/>
                  </a:lnTo>
                  <a:lnTo>
                    <a:pt x="3084547" y="80899"/>
                  </a:lnTo>
                  <a:lnTo>
                    <a:pt x="3051098" y="47450"/>
                  </a:lnTo>
                  <a:lnTo>
                    <a:pt x="3010992" y="21953"/>
                  </a:lnTo>
                  <a:lnTo>
                    <a:pt x="2965526" y="5704"/>
                  </a:lnTo>
                  <a:lnTo>
                    <a:pt x="2915996" y="0"/>
                  </a:lnTo>
                  <a:close/>
                </a:path>
              </a:pathLst>
            </a:custGeom>
            <a:solidFill>
              <a:srgbClr val="F89623">
                <a:alpha val="69999"/>
              </a:srgbClr>
            </a:solidFill>
          </p:spPr>
          <p:txBody>
            <a:bodyPr wrap="square" lIns="0" tIns="0" rIns="0" bIns="0" rtlCol="0"/>
            <a:lstStyle/>
            <a:p>
              <a:pPr>
                <a:defRPr/>
              </a:pPr>
              <a:endParaRPr/>
            </a:p>
          </p:txBody>
        </p:sp>
        <p:sp>
          <p:nvSpPr>
            <p:cNvPr id="6" name="object 6"/>
            <p:cNvSpPr/>
            <p:nvPr/>
          </p:nvSpPr>
          <p:spPr bwMode="auto">
            <a:xfrm>
              <a:off x="920229" y="1798980"/>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dirty="0"/>
            </a:p>
          </p:txBody>
        </p:sp>
        <p:sp>
          <p:nvSpPr>
            <p:cNvPr id="7" name="object 7"/>
            <p:cNvSpPr/>
            <p:nvPr/>
          </p:nvSpPr>
          <p:spPr bwMode="auto">
            <a:xfrm>
              <a:off x="1099051" y="1797450"/>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8" name="object 8"/>
            <p:cNvSpPr/>
            <p:nvPr/>
          </p:nvSpPr>
          <p:spPr bwMode="auto">
            <a:xfrm>
              <a:off x="924801" y="1278242"/>
              <a:ext cx="2295525" cy="571500"/>
            </a:xfrm>
            <a:custGeom>
              <a:avLst/>
              <a:gdLst/>
              <a:ahLst/>
              <a:cxnLst/>
              <a:rect l="l" t="t" r="r" b="b"/>
              <a:pathLst>
                <a:path w="2295525" h="571500" extrusionOk="0">
                  <a:moveTo>
                    <a:pt x="2295143" y="0"/>
                  </a:moveTo>
                  <a:lnTo>
                    <a:pt x="0" y="0"/>
                  </a:lnTo>
                  <a:lnTo>
                    <a:pt x="0" y="571500"/>
                  </a:lnTo>
                  <a:lnTo>
                    <a:pt x="2295143" y="571500"/>
                  </a:lnTo>
                  <a:lnTo>
                    <a:pt x="2295143" y="0"/>
                  </a:lnTo>
                  <a:close/>
                </a:path>
              </a:pathLst>
            </a:custGeom>
            <a:solidFill>
              <a:srgbClr val="5F595B">
                <a:alpha val="17498"/>
              </a:srgbClr>
            </a:solidFill>
          </p:spPr>
          <p:txBody>
            <a:bodyPr wrap="square" lIns="0" tIns="0" rIns="0" bIns="0" rtlCol="0"/>
            <a:lstStyle/>
            <a:p>
              <a:pPr>
                <a:defRPr/>
              </a:pPr>
              <a:endParaRPr/>
            </a:p>
          </p:txBody>
        </p:sp>
        <p:sp>
          <p:nvSpPr>
            <p:cNvPr id="9" name="object 9"/>
            <p:cNvSpPr/>
            <p:nvPr/>
          </p:nvSpPr>
          <p:spPr bwMode="auto">
            <a:xfrm>
              <a:off x="1079997" y="1260007"/>
              <a:ext cx="2160270" cy="432434"/>
            </a:xfrm>
            <a:custGeom>
              <a:avLst/>
              <a:gdLst/>
              <a:ahLst/>
              <a:cxnLst/>
              <a:rect l="l" t="t" r="r" b="b"/>
              <a:pathLst>
                <a:path w="2160270" h="432435" extrusionOk="0">
                  <a:moveTo>
                    <a:pt x="1944001"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944001" y="432003"/>
                  </a:lnTo>
                  <a:lnTo>
                    <a:pt x="1993527" y="426298"/>
                  </a:lnTo>
                  <a:lnTo>
                    <a:pt x="2038992" y="410047"/>
                  </a:lnTo>
                  <a:lnTo>
                    <a:pt x="2079098" y="384549"/>
                  </a:lnTo>
                  <a:lnTo>
                    <a:pt x="2112549" y="351098"/>
                  </a:lnTo>
                  <a:lnTo>
                    <a:pt x="2138048" y="310992"/>
                  </a:lnTo>
                  <a:lnTo>
                    <a:pt x="2154298" y="265527"/>
                  </a:lnTo>
                  <a:lnTo>
                    <a:pt x="2160003" y="216001"/>
                  </a:lnTo>
                  <a:lnTo>
                    <a:pt x="2154298" y="166471"/>
                  </a:lnTo>
                  <a:lnTo>
                    <a:pt x="2138048" y="121005"/>
                  </a:lnTo>
                  <a:lnTo>
                    <a:pt x="2112549" y="80899"/>
                  </a:lnTo>
                  <a:lnTo>
                    <a:pt x="2079098" y="47450"/>
                  </a:lnTo>
                  <a:lnTo>
                    <a:pt x="2038992" y="21953"/>
                  </a:lnTo>
                  <a:lnTo>
                    <a:pt x="1993527" y="5704"/>
                  </a:lnTo>
                  <a:lnTo>
                    <a:pt x="1944001" y="0"/>
                  </a:lnTo>
                  <a:close/>
                </a:path>
              </a:pathLst>
            </a:custGeom>
            <a:solidFill>
              <a:srgbClr val="F89623">
                <a:alpha val="69999"/>
              </a:srgbClr>
            </a:solidFill>
          </p:spPr>
          <p:txBody>
            <a:bodyPr wrap="square" lIns="0" tIns="0" rIns="0" bIns="0" rtlCol="0"/>
            <a:lstStyle/>
            <a:p>
              <a:pPr>
                <a:defRPr/>
              </a:pPr>
              <a:endParaRPr/>
            </a:p>
          </p:txBody>
        </p:sp>
        <p:sp>
          <p:nvSpPr>
            <p:cNvPr id="10" name="object 10"/>
            <p:cNvSpPr/>
            <p:nvPr/>
          </p:nvSpPr>
          <p:spPr bwMode="auto">
            <a:xfrm>
              <a:off x="1136955" y="1332079"/>
              <a:ext cx="1955901" cy="288290"/>
            </a:xfrm>
            <a:custGeom>
              <a:avLst/>
              <a:gdLst/>
              <a:ahLst/>
              <a:cxnLst/>
              <a:rect l="l" t="t" r="r" b="b"/>
              <a:pathLst>
                <a:path w="1628139" h="288289" extrusionOk="0">
                  <a:moveTo>
                    <a:pt x="1627631" y="0"/>
                  </a:moveTo>
                  <a:lnTo>
                    <a:pt x="0" y="0"/>
                  </a:lnTo>
                  <a:lnTo>
                    <a:pt x="0" y="288035"/>
                  </a:lnTo>
                  <a:lnTo>
                    <a:pt x="1627631" y="288035"/>
                  </a:lnTo>
                  <a:lnTo>
                    <a:pt x="1627631" y="0"/>
                  </a:lnTo>
                  <a:close/>
                </a:path>
              </a:pathLst>
            </a:custGeom>
            <a:solidFill>
              <a:srgbClr val="5F595B">
                <a:alpha val="19999"/>
              </a:srgbClr>
            </a:solidFill>
          </p:spPr>
          <p:txBody>
            <a:bodyPr wrap="square" lIns="0" tIns="0" rIns="0" bIns="0" rtlCol="0"/>
            <a:lstStyle/>
            <a:p>
              <a:pPr>
                <a:defRPr/>
              </a:pPr>
              <a:endParaRPr/>
            </a:p>
          </p:txBody>
        </p:sp>
      </p:grpSp>
      <p:sp>
        <p:nvSpPr>
          <p:cNvPr id="11" name="object 11"/>
          <p:cNvSpPr txBox="1"/>
          <p:nvPr/>
        </p:nvSpPr>
        <p:spPr bwMode="auto">
          <a:xfrm>
            <a:off x="1239518" y="1323452"/>
            <a:ext cx="2047572" cy="228268"/>
          </a:xfrm>
          <a:prstGeom prst="rect">
            <a:avLst/>
          </a:prstGeom>
        </p:spPr>
        <p:txBody>
          <a:bodyPr vert="horz" wrap="square" lIns="0" tIns="12700" rIns="0" bIns="0" rtlCol="0">
            <a:spAutoFit/>
          </a:bodyPr>
          <a:lstStyle/>
          <a:p>
            <a:pPr marL="12700">
              <a:lnSpc>
                <a:spcPct val="100000"/>
              </a:lnSpc>
              <a:spcBef>
                <a:spcPts val="100"/>
              </a:spcBef>
              <a:defRPr/>
            </a:pPr>
            <a:r>
              <a:rPr lang="el-GR" sz="1400" b="1" dirty="0">
                <a:solidFill>
                  <a:srgbClr val="FFFFFF"/>
                </a:solidFill>
                <a:latin typeface="Segoe UI Black"/>
                <a:cs typeface="Segoe UI Black"/>
              </a:rPr>
              <a:t>Θεματικές περιοχές</a:t>
            </a:r>
            <a:endParaRPr sz="1400" dirty="0">
              <a:latin typeface="Segoe UI Black"/>
              <a:cs typeface="Segoe UI Black"/>
            </a:endParaRPr>
          </a:p>
        </p:txBody>
      </p:sp>
      <p:sp>
        <p:nvSpPr>
          <p:cNvPr id="12" name="object 12"/>
          <p:cNvSpPr/>
          <p:nvPr/>
        </p:nvSpPr>
        <p:spPr bwMode="auto">
          <a:xfrm>
            <a:off x="3486254" y="1303047"/>
            <a:ext cx="2631564" cy="334010"/>
          </a:xfrm>
          <a:custGeom>
            <a:avLst/>
            <a:gdLst/>
            <a:ahLst/>
            <a:cxnLst/>
            <a:rect l="l" t="t" r="r" b="b"/>
            <a:pathLst>
              <a:path w="2016760" h="334010" extrusionOk="0">
                <a:moveTo>
                  <a:pt x="2016252" y="0"/>
                </a:moveTo>
                <a:lnTo>
                  <a:pt x="0" y="0"/>
                </a:lnTo>
                <a:lnTo>
                  <a:pt x="0" y="333755"/>
                </a:lnTo>
                <a:lnTo>
                  <a:pt x="2016252" y="333755"/>
                </a:lnTo>
                <a:lnTo>
                  <a:pt x="2016252" y="0"/>
                </a:lnTo>
                <a:close/>
              </a:path>
            </a:pathLst>
          </a:custGeom>
          <a:solidFill>
            <a:srgbClr val="5F595B">
              <a:alpha val="19999"/>
            </a:srgbClr>
          </a:solidFill>
        </p:spPr>
        <p:txBody>
          <a:bodyPr wrap="square" lIns="0" tIns="0" rIns="0" bIns="0" rtlCol="0"/>
          <a:lstStyle/>
          <a:p>
            <a:pPr>
              <a:defRPr/>
            </a:pPr>
            <a:endParaRPr/>
          </a:p>
        </p:txBody>
      </p:sp>
      <p:sp>
        <p:nvSpPr>
          <p:cNvPr id="13" name="object 13"/>
          <p:cNvSpPr txBox="1"/>
          <p:nvPr/>
        </p:nvSpPr>
        <p:spPr bwMode="auto">
          <a:xfrm>
            <a:off x="3920973" y="1322347"/>
            <a:ext cx="1926589" cy="228268"/>
          </a:xfrm>
          <a:prstGeom prst="rect">
            <a:avLst/>
          </a:prstGeom>
        </p:spPr>
        <p:txBody>
          <a:bodyPr vert="horz" wrap="square" lIns="0" tIns="12700" rIns="0" bIns="0" rtlCol="0">
            <a:spAutoFit/>
          </a:bodyPr>
          <a:lstStyle/>
          <a:p>
            <a:pPr marL="12700">
              <a:lnSpc>
                <a:spcPct val="100000"/>
              </a:lnSpc>
              <a:spcBef>
                <a:spcPts val="100"/>
              </a:spcBef>
              <a:defRPr/>
            </a:pPr>
            <a:r>
              <a:rPr lang="el-GR" sz="1400" b="1" dirty="0">
                <a:solidFill>
                  <a:srgbClr val="FFFFFF"/>
                </a:solidFill>
                <a:latin typeface="Segoe UI Black"/>
                <a:cs typeface="Segoe UI Black"/>
              </a:rPr>
              <a:t>Σχετικές ερωτήσεις</a:t>
            </a:r>
          </a:p>
        </p:txBody>
      </p:sp>
      <p:sp>
        <p:nvSpPr>
          <p:cNvPr id="14" name="object 14"/>
          <p:cNvSpPr txBox="1"/>
          <p:nvPr/>
        </p:nvSpPr>
        <p:spPr bwMode="auto">
          <a:xfrm>
            <a:off x="1446127" y="2428347"/>
            <a:ext cx="1428115" cy="228268"/>
          </a:xfrm>
          <a:prstGeom prst="rect">
            <a:avLst/>
          </a:prstGeom>
        </p:spPr>
        <p:txBody>
          <a:bodyPr vert="horz" wrap="square" lIns="0" tIns="12700" rIns="0" bIns="0" rtlCol="0">
            <a:spAutoFit/>
          </a:bodyPr>
          <a:lstStyle/>
          <a:p>
            <a:pPr marL="12700">
              <a:lnSpc>
                <a:spcPct val="100000"/>
              </a:lnSpc>
              <a:spcBef>
                <a:spcPts val="100"/>
              </a:spcBef>
              <a:defRPr/>
            </a:pPr>
            <a:r>
              <a:rPr lang="el-GR" sz="1400" b="1" i="1" spc="-10" dirty="0">
                <a:solidFill>
                  <a:srgbClr val="3B373A"/>
                </a:solidFill>
                <a:latin typeface="Segoe UI"/>
                <a:cs typeface="Segoe UI"/>
              </a:rPr>
              <a:t>Χώρος εργασίας</a:t>
            </a:r>
            <a:endParaRPr sz="1400" dirty="0">
              <a:latin typeface="Segoe UI"/>
              <a:cs typeface="Segoe UI"/>
            </a:endParaRPr>
          </a:p>
        </p:txBody>
      </p:sp>
      <p:sp>
        <p:nvSpPr>
          <p:cNvPr id="15" name="object 15"/>
          <p:cNvSpPr txBox="1"/>
          <p:nvPr/>
        </p:nvSpPr>
        <p:spPr bwMode="auto">
          <a:xfrm>
            <a:off x="3227298" y="1944079"/>
            <a:ext cx="2907665" cy="1210588"/>
          </a:xfrm>
          <a:prstGeom prst="rect">
            <a:avLst/>
          </a:prstGeom>
        </p:spPr>
        <p:txBody>
          <a:bodyPr vert="horz" wrap="square" lIns="0" tIns="12700" rIns="0" bIns="0" rtlCol="0">
            <a:spAutoFit/>
          </a:bodyPr>
          <a:lstStyle/>
          <a:p>
            <a:pPr marL="12700">
              <a:lnSpc>
                <a:spcPct val="100000"/>
              </a:lnSpc>
              <a:spcBef>
                <a:spcPts val="100"/>
              </a:spcBef>
              <a:defRPr/>
            </a:pPr>
            <a:r>
              <a:rPr sz="1100" dirty="0">
                <a:solidFill>
                  <a:srgbClr val="3B373A"/>
                </a:solidFill>
                <a:latin typeface="MS PGothic"/>
                <a:cs typeface="MS PGothic"/>
              </a:rPr>
              <a:t>☑</a:t>
            </a:r>
            <a:r>
              <a:rPr sz="1100" spc="220" dirty="0">
                <a:solidFill>
                  <a:srgbClr val="3B373A"/>
                </a:solidFill>
                <a:latin typeface="MS PGothic"/>
                <a:cs typeface="MS PGothic"/>
              </a:rPr>
              <a:t> </a:t>
            </a:r>
            <a:r>
              <a:rPr lang="el-GR" sz="1100" i="1" dirty="0">
                <a:solidFill>
                  <a:srgbClr val="3B373A"/>
                </a:solidFill>
                <a:latin typeface="Segoe UI"/>
                <a:cs typeface="Segoe UI"/>
              </a:rPr>
              <a:t>Γνωρίζετε τους κανονισμούς σχετικά με την υγεία και την ασφάλειά σας όταν εργάζεστε;</a:t>
            </a:r>
          </a:p>
          <a:p>
            <a:pPr marL="12700">
              <a:lnSpc>
                <a:spcPct val="100000"/>
              </a:lnSpc>
              <a:spcBef>
                <a:spcPts val="100"/>
              </a:spcBef>
              <a:defRPr/>
            </a:pPr>
            <a:r>
              <a:rPr sz="1100" dirty="0">
                <a:solidFill>
                  <a:srgbClr val="3B373A"/>
                </a:solidFill>
                <a:latin typeface="MS PGothic"/>
                <a:cs typeface="MS PGothic"/>
              </a:rPr>
              <a:t>☑</a:t>
            </a:r>
            <a:r>
              <a:rPr sz="1100" spc="215" dirty="0">
                <a:solidFill>
                  <a:srgbClr val="3B373A"/>
                </a:solidFill>
                <a:latin typeface="MS PGothic"/>
                <a:cs typeface="MS PGothic"/>
              </a:rPr>
              <a:t> </a:t>
            </a:r>
            <a:r>
              <a:rPr lang="el-GR" sz="1100" i="1" dirty="0">
                <a:solidFill>
                  <a:srgbClr val="3B373A"/>
                </a:solidFill>
                <a:latin typeface="Segoe UI"/>
                <a:cs typeface="Segoe UI"/>
              </a:rPr>
              <a:t>Γνωρίζετε ότι πρέπει να φοράτε ειδικό εξοπλισμό για ορισμένες εργασίες (π.χ. κατασκευές, εργοστάσια, διάφορες χειρωνακτικές εργασίες);</a:t>
            </a:r>
            <a:endParaRPr sz="1100" dirty="0">
              <a:latin typeface="Segoe UI"/>
              <a:cs typeface="Segoe UI"/>
            </a:endParaRPr>
          </a:p>
        </p:txBody>
      </p:sp>
      <p:grpSp>
        <p:nvGrpSpPr>
          <p:cNvPr id="16" name="object 16"/>
          <p:cNvGrpSpPr/>
          <p:nvPr/>
        </p:nvGrpSpPr>
        <p:grpSpPr bwMode="auto">
          <a:xfrm>
            <a:off x="920229" y="3437996"/>
            <a:ext cx="5560060" cy="5095875"/>
            <a:chOff x="920229" y="3437996"/>
            <a:chExt cx="5560060" cy="5095875"/>
          </a:xfrm>
        </p:grpSpPr>
        <p:sp>
          <p:nvSpPr>
            <p:cNvPr id="17" name="object 17"/>
            <p:cNvSpPr/>
            <p:nvPr/>
          </p:nvSpPr>
          <p:spPr bwMode="auto">
            <a:xfrm>
              <a:off x="920229" y="3458565"/>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18" name="object 18"/>
            <p:cNvSpPr/>
            <p:nvPr/>
          </p:nvSpPr>
          <p:spPr bwMode="auto">
            <a:xfrm>
              <a:off x="1099051" y="3457046"/>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19" name="object 19"/>
            <p:cNvSpPr/>
            <p:nvPr/>
          </p:nvSpPr>
          <p:spPr bwMode="auto">
            <a:xfrm>
              <a:off x="920229" y="5118176"/>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20" name="object 20"/>
            <p:cNvSpPr/>
            <p:nvPr/>
          </p:nvSpPr>
          <p:spPr bwMode="auto">
            <a:xfrm>
              <a:off x="1099051" y="5116640"/>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21" name="object 21"/>
            <p:cNvSpPr/>
            <p:nvPr/>
          </p:nvSpPr>
          <p:spPr bwMode="auto">
            <a:xfrm>
              <a:off x="920229" y="6777774"/>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22" name="object 22"/>
            <p:cNvSpPr/>
            <p:nvPr/>
          </p:nvSpPr>
          <p:spPr bwMode="auto">
            <a:xfrm>
              <a:off x="1099051" y="6776248"/>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grpSp>
      <p:sp>
        <p:nvSpPr>
          <p:cNvPr id="23" name="object 23"/>
          <p:cNvSpPr txBox="1"/>
          <p:nvPr/>
        </p:nvSpPr>
        <p:spPr bwMode="auto">
          <a:xfrm>
            <a:off x="1373548" y="4087657"/>
            <a:ext cx="1572895" cy="228268"/>
          </a:xfrm>
          <a:prstGeom prst="rect">
            <a:avLst/>
          </a:prstGeom>
        </p:spPr>
        <p:txBody>
          <a:bodyPr vert="horz" wrap="square" lIns="0" tIns="12700" rIns="0" bIns="0" rtlCol="0">
            <a:spAutoFit/>
          </a:bodyPr>
          <a:lstStyle/>
          <a:p>
            <a:pPr marL="12700">
              <a:lnSpc>
                <a:spcPct val="100000"/>
              </a:lnSpc>
              <a:spcBef>
                <a:spcPts val="100"/>
              </a:spcBef>
              <a:defRPr/>
            </a:pPr>
            <a:r>
              <a:rPr lang="el-GR" sz="1400" b="1" i="1" dirty="0">
                <a:solidFill>
                  <a:srgbClr val="3B373A"/>
                </a:solidFill>
                <a:latin typeface="Segoe UI"/>
                <a:cs typeface="Segoe UI"/>
              </a:rPr>
              <a:t>Εργατικό Δίκαιο</a:t>
            </a:r>
          </a:p>
        </p:txBody>
      </p:sp>
      <p:sp>
        <p:nvSpPr>
          <p:cNvPr id="24" name="object 24"/>
          <p:cNvSpPr txBox="1"/>
          <p:nvPr/>
        </p:nvSpPr>
        <p:spPr bwMode="auto">
          <a:xfrm>
            <a:off x="3227298" y="3626854"/>
            <a:ext cx="2890520" cy="1170192"/>
          </a:xfrm>
          <a:prstGeom prst="rect">
            <a:avLst/>
          </a:prstGeom>
        </p:spPr>
        <p:txBody>
          <a:bodyPr vert="horz" wrap="square" lIns="0" tIns="5080" rIns="0" bIns="0" rtlCol="0">
            <a:spAutoFit/>
          </a:bodyPr>
          <a:lstStyle/>
          <a:p>
            <a:pPr marL="241300" marR="321945" indent="-228600" algn="just">
              <a:lnSpc>
                <a:spcPct val="104200"/>
              </a:lnSpc>
              <a:spcBef>
                <a:spcPts val="40"/>
              </a:spcBef>
              <a:defRPr/>
            </a:pPr>
            <a:r>
              <a:rPr sz="1100" dirty="0">
                <a:solidFill>
                  <a:srgbClr val="3B373A"/>
                </a:solidFill>
                <a:latin typeface="MS PGothic"/>
                <a:cs typeface="MS PGothic"/>
              </a:rPr>
              <a:t>☑</a:t>
            </a:r>
            <a:r>
              <a:rPr lang="el-GR" sz="1100" dirty="0">
                <a:solidFill>
                  <a:srgbClr val="3B373A"/>
                </a:solidFill>
                <a:latin typeface="MS PGothic"/>
                <a:cs typeface="MS PGothic"/>
              </a:rPr>
              <a:t> </a:t>
            </a:r>
            <a:r>
              <a:rPr lang="el-GR" sz="1100" i="1" dirty="0">
                <a:solidFill>
                  <a:srgbClr val="3B373A"/>
                </a:solidFill>
                <a:latin typeface="Segoe UI"/>
                <a:cs typeface="Segoe UI"/>
              </a:rPr>
              <a:t>Γνωρίζετε σχετικά με την προστασία των εγκύων εργαζομένων και των νεαρών μητέρων;</a:t>
            </a:r>
          </a:p>
          <a:p>
            <a:pPr marL="241300" marR="321945" indent="-228600" algn="just">
              <a:lnSpc>
                <a:spcPct val="104200"/>
              </a:lnSpc>
              <a:spcBef>
                <a:spcPts val="40"/>
              </a:spcBef>
              <a:defRPr/>
            </a:pPr>
            <a:r>
              <a:rPr lang="en-US" sz="1100" dirty="0">
                <a:solidFill>
                  <a:srgbClr val="3B373A"/>
                </a:solidFill>
                <a:latin typeface="MS PGothic"/>
                <a:cs typeface="MS PGothic"/>
              </a:rPr>
              <a:t>☑</a:t>
            </a:r>
            <a:r>
              <a:rPr lang="en-US" sz="1100" spc="225" dirty="0">
                <a:solidFill>
                  <a:srgbClr val="3B373A"/>
                </a:solidFill>
                <a:latin typeface="MS PGothic"/>
                <a:cs typeface="MS PGothic"/>
              </a:rPr>
              <a:t> </a:t>
            </a:r>
            <a:r>
              <a:rPr lang="el-GR" sz="1100" i="1" dirty="0">
                <a:solidFill>
                  <a:srgbClr val="3B373A"/>
                </a:solidFill>
                <a:latin typeface="Segoe UI"/>
                <a:cs typeface="Segoe UI"/>
              </a:rPr>
              <a:t>Γνωρίζετε τι είναι η "εργασία μερικής απασχόλησης";</a:t>
            </a:r>
            <a:endParaRPr lang="el-GR" sz="1100" dirty="0">
              <a:latin typeface="Segoe UI"/>
              <a:cs typeface="Segoe UI"/>
            </a:endParaRPr>
          </a:p>
          <a:p>
            <a:pPr marL="12700">
              <a:lnSpc>
                <a:spcPct val="100000"/>
              </a:lnSpc>
              <a:spcBef>
                <a:spcPts val="910"/>
              </a:spcBef>
              <a:defRPr/>
            </a:pPr>
            <a:r>
              <a:rPr sz="1100" dirty="0">
                <a:solidFill>
                  <a:srgbClr val="3B373A"/>
                </a:solidFill>
                <a:latin typeface="MS PGothic"/>
                <a:cs typeface="MS PGothic"/>
              </a:rPr>
              <a:t>☑</a:t>
            </a:r>
            <a:r>
              <a:rPr sz="1100" spc="220" dirty="0">
                <a:solidFill>
                  <a:srgbClr val="3B373A"/>
                </a:solidFill>
                <a:latin typeface="MS PGothic"/>
                <a:cs typeface="MS PGothic"/>
              </a:rPr>
              <a:t> </a:t>
            </a:r>
            <a:r>
              <a:rPr lang="el-GR" sz="1100" i="1" dirty="0">
                <a:solidFill>
                  <a:srgbClr val="3B373A"/>
                </a:solidFill>
                <a:latin typeface="Segoe UI"/>
                <a:cs typeface="Segoe UI"/>
              </a:rPr>
              <a:t>Γνωρίζετε τι είναι η "αδήλωτη εργασία";</a:t>
            </a:r>
            <a:endParaRPr sz="1100" dirty="0">
              <a:latin typeface="Segoe UI"/>
              <a:cs typeface="Segoe UI"/>
            </a:endParaRPr>
          </a:p>
        </p:txBody>
      </p:sp>
      <p:sp>
        <p:nvSpPr>
          <p:cNvPr id="25" name="object 25"/>
          <p:cNvSpPr txBox="1"/>
          <p:nvPr/>
        </p:nvSpPr>
        <p:spPr bwMode="auto">
          <a:xfrm>
            <a:off x="1300567" y="5643205"/>
            <a:ext cx="1750694" cy="452120"/>
          </a:xfrm>
          <a:prstGeom prst="rect">
            <a:avLst/>
          </a:prstGeom>
        </p:spPr>
        <p:txBody>
          <a:bodyPr vert="horz" wrap="square" lIns="0" tIns="12700" rIns="0" bIns="0" rtlCol="0">
            <a:spAutoFit/>
          </a:bodyPr>
          <a:lstStyle/>
          <a:p>
            <a:pPr marL="167640" marR="5080" indent="-155575" algn="ctr">
              <a:lnSpc>
                <a:spcPct val="100000"/>
              </a:lnSpc>
              <a:spcBef>
                <a:spcPts val="100"/>
              </a:spcBef>
              <a:defRPr/>
            </a:pPr>
            <a:r>
              <a:rPr lang="el-GR" sz="1400" b="1" i="1" dirty="0">
                <a:solidFill>
                  <a:srgbClr val="3B373A"/>
                </a:solidFill>
                <a:latin typeface="Segoe UI"/>
                <a:cs typeface="Segoe UI"/>
              </a:rPr>
              <a:t>Προστασία κατά των διακρίσεων</a:t>
            </a:r>
          </a:p>
        </p:txBody>
      </p:sp>
      <p:sp>
        <p:nvSpPr>
          <p:cNvPr id="26" name="object 26"/>
          <p:cNvSpPr txBox="1"/>
          <p:nvPr/>
        </p:nvSpPr>
        <p:spPr bwMode="auto">
          <a:xfrm>
            <a:off x="3227298" y="5339938"/>
            <a:ext cx="2987040" cy="1225592"/>
          </a:xfrm>
          <a:prstGeom prst="rect">
            <a:avLst/>
          </a:prstGeom>
        </p:spPr>
        <p:txBody>
          <a:bodyPr vert="horz" wrap="square" lIns="0" tIns="5080" rIns="0" bIns="0" rtlCol="0">
            <a:spAutoFit/>
          </a:bodyPr>
          <a:lstStyle/>
          <a:p>
            <a:pPr marL="241300" marR="5080" indent="-228600">
              <a:lnSpc>
                <a:spcPct val="104200"/>
              </a:lnSpc>
              <a:spcBef>
                <a:spcPts val="40"/>
              </a:spcBef>
              <a:defRPr/>
            </a:pPr>
            <a:r>
              <a:rPr sz="1100" dirty="0">
                <a:solidFill>
                  <a:srgbClr val="3B373A"/>
                </a:solidFill>
                <a:latin typeface="MS PGothic"/>
                <a:cs typeface="MS PGothic"/>
              </a:rPr>
              <a:t>☑</a:t>
            </a:r>
            <a:r>
              <a:rPr sz="1100" spc="204" dirty="0">
                <a:solidFill>
                  <a:srgbClr val="3B373A"/>
                </a:solidFill>
                <a:latin typeface="MS PGothic"/>
                <a:cs typeface="MS PGothic"/>
              </a:rPr>
              <a:t> </a:t>
            </a:r>
            <a:r>
              <a:rPr lang="el-GR" sz="1100" i="1" dirty="0">
                <a:solidFill>
                  <a:srgbClr val="3B373A"/>
                </a:solidFill>
                <a:latin typeface="Segoe UI"/>
                <a:cs typeface="Segoe UI"/>
              </a:rPr>
              <a:t>Γνωρίζετε ότι όλοι έχουν δικαίωμα στην εργασία, ανεξάρτητα από τη θρησκεία, την καταγωγή, το φύλο, την ηλικία, τον σεξουαλικό προσανατολισμό, την αναπηρία;</a:t>
            </a:r>
          </a:p>
          <a:p>
            <a:pPr marL="241300" marR="5080" indent="-228600">
              <a:lnSpc>
                <a:spcPct val="104200"/>
              </a:lnSpc>
              <a:spcBef>
                <a:spcPts val="40"/>
              </a:spcBef>
              <a:defRPr/>
            </a:pPr>
            <a:r>
              <a:rPr sz="1100" dirty="0">
                <a:solidFill>
                  <a:srgbClr val="3B373A"/>
                </a:solidFill>
                <a:latin typeface="MS PGothic"/>
                <a:cs typeface="MS PGothic"/>
              </a:rPr>
              <a:t>☑</a:t>
            </a:r>
            <a:r>
              <a:rPr sz="1100" spc="229" dirty="0">
                <a:solidFill>
                  <a:srgbClr val="3B373A"/>
                </a:solidFill>
                <a:latin typeface="MS PGothic"/>
                <a:cs typeface="MS PGothic"/>
              </a:rPr>
              <a:t> </a:t>
            </a:r>
            <a:r>
              <a:rPr lang="el-GR" sz="1100" i="1" dirty="0">
                <a:solidFill>
                  <a:srgbClr val="3B373A"/>
                </a:solidFill>
                <a:latin typeface="Segoe UI"/>
                <a:cs typeface="Segoe UI"/>
              </a:rPr>
              <a:t>Έχετε ενημερωθεί σχετικά με την ισότητα των φύλων στην αγορά εργασίας;</a:t>
            </a:r>
            <a:endParaRPr sz="1100" dirty="0">
              <a:latin typeface="Segoe UI"/>
              <a:cs typeface="Segoe UI"/>
            </a:endParaRPr>
          </a:p>
        </p:txBody>
      </p:sp>
      <p:sp>
        <p:nvSpPr>
          <p:cNvPr id="27" name="object 27"/>
          <p:cNvSpPr txBox="1"/>
          <p:nvPr/>
        </p:nvSpPr>
        <p:spPr bwMode="auto">
          <a:xfrm>
            <a:off x="1726981" y="7288206"/>
            <a:ext cx="1500317" cy="443711"/>
          </a:xfrm>
          <a:prstGeom prst="rect">
            <a:avLst/>
          </a:prstGeom>
        </p:spPr>
        <p:txBody>
          <a:bodyPr vert="horz" wrap="square" lIns="0" tIns="12700" rIns="0" bIns="0" rtlCol="0">
            <a:spAutoFit/>
          </a:bodyPr>
          <a:lstStyle/>
          <a:p>
            <a:pPr marL="12700">
              <a:lnSpc>
                <a:spcPct val="100000"/>
              </a:lnSpc>
              <a:spcBef>
                <a:spcPts val="100"/>
              </a:spcBef>
              <a:defRPr/>
            </a:pPr>
            <a:r>
              <a:rPr lang="el-GR" sz="1400" b="1" i="1" dirty="0">
                <a:solidFill>
                  <a:srgbClr val="3B373A"/>
                </a:solidFill>
                <a:latin typeface="Segoe UI"/>
                <a:cs typeface="Segoe UI"/>
              </a:rPr>
              <a:t>Κοινωνική προστασία</a:t>
            </a:r>
          </a:p>
        </p:txBody>
      </p:sp>
      <p:sp>
        <p:nvSpPr>
          <p:cNvPr id="28" name="object 28"/>
          <p:cNvSpPr txBox="1"/>
          <p:nvPr/>
        </p:nvSpPr>
        <p:spPr bwMode="auto">
          <a:xfrm>
            <a:off x="3227298" y="7168467"/>
            <a:ext cx="2704465" cy="652999"/>
          </a:xfrm>
          <a:prstGeom prst="rect">
            <a:avLst/>
          </a:prstGeom>
        </p:spPr>
        <p:txBody>
          <a:bodyPr vert="horz" wrap="square" lIns="0" tIns="12700" rIns="0" bIns="0" rtlCol="0">
            <a:spAutoFit/>
          </a:bodyPr>
          <a:lstStyle/>
          <a:p>
            <a:pPr marL="12700">
              <a:lnSpc>
                <a:spcPct val="100000"/>
              </a:lnSpc>
              <a:spcBef>
                <a:spcPts val="100"/>
              </a:spcBef>
              <a:defRPr/>
            </a:pPr>
            <a:r>
              <a:rPr sz="1200" dirty="0">
                <a:solidFill>
                  <a:srgbClr val="3B373A"/>
                </a:solidFill>
                <a:latin typeface="MS PGothic"/>
                <a:cs typeface="MS PGothic"/>
              </a:rPr>
              <a:t>☑</a:t>
            </a:r>
            <a:r>
              <a:rPr sz="1200" spc="200" dirty="0">
                <a:solidFill>
                  <a:srgbClr val="3B373A"/>
                </a:solidFill>
                <a:latin typeface="MS PGothic"/>
                <a:cs typeface="MS PGothic"/>
              </a:rPr>
              <a:t> </a:t>
            </a:r>
            <a:r>
              <a:rPr lang="el-GR" sz="1100" i="1" dirty="0">
                <a:solidFill>
                  <a:srgbClr val="3B373A"/>
                </a:solidFill>
                <a:latin typeface="Segoe UI"/>
                <a:cs typeface="Segoe UI"/>
              </a:rPr>
              <a:t>Ξέρετε τι είναι η "κοινωνική ασφάλιση</a:t>
            </a:r>
            <a:endParaRPr sz="1100" dirty="0">
              <a:latin typeface="Segoe UI"/>
              <a:cs typeface="Segoe UI"/>
            </a:endParaRPr>
          </a:p>
          <a:p>
            <a:pPr marL="241300" marR="36195" indent="-228600">
              <a:lnSpc>
                <a:spcPct val="104200"/>
              </a:lnSpc>
              <a:spcBef>
                <a:spcPts val="850"/>
              </a:spcBef>
              <a:defRPr/>
            </a:pPr>
            <a:r>
              <a:rPr sz="1100" dirty="0">
                <a:solidFill>
                  <a:srgbClr val="3B373A"/>
                </a:solidFill>
                <a:latin typeface="MS PGothic"/>
                <a:cs typeface="MS PGothic"/>
              </a:rPr>
              <a:t>☑</a:t>
            </a:r>
            <a:r>
              <a:rPr sz="1100" spc="210" dirty="0">
                <a:solidFill>
                  <a:srgbClr val="3B373A"/>
                </a:solidFill>
                <a:latin typeface="MS PGothic"/>
                <a:cs typeface="MS PGothic"/>
              </a:rPr>
              <a:t> </a:t>
            </a:r>
            <a:r>
              <a:rPr lang="el-GR" sz="1100" i="1" dirty="0">
                <a:solidFill>
                  <a:srgbClr val="3B373A"/>
                </a:solidFill>
                <a:latin typeface="Segoe UI"/>
                <a:cs typeface="Segoe UI"/>
              </a:rPr>
              <a:t>Γνωρίζετε ότι δικαιούστε υγειονομική περίθαλψη όταν εργάζεστε;</a:t>
            </a:r>
            <a:endParaRPr sz="1100" dirty="0">
              <a:latin typeface="Segoe UI"/>
              <a:cs typeface="Segoe UI"/>
            </a:endParaRPr>
          </a:p>
        </p:txBody>
      </p:sp>
      <p:sp>
        <p:nvSpPr>
          <p:cNvPr id="29" name="object 29"/>
          <p:cNvSpPr txBox="1"/>
          <p:nvPr/>
        </p:nvSpPr>
        <p:spPr bwMode="auto">
          <a:xfrm>
            <a:off x="920229" y="8686777"/>
            <a:ext cx="5786755" cy="397545"/>
          </a:xfrm>
          <a:prstGeom prst="rect">
            <a:avLst/>
          </a:prstGeom>
        </p:spPr>
        <p:txBody>
          <a:bodyPr vert="horz" wrap="square" lIns="0" tIns="27940" rIns="0" bIns="0" rtlCol="0">
            <a:spAutoFit/>
          </a:bodyPr>
          <a:lstStyle/>
          <a:p>
            <a:pPr marL="12700" algn="just">
              <a:lnSpc>
                <a:spcPct val="100000"/>
              </a:lnSpc>
              <a:spcBef>
                <a:spcPts val="220"/>
              </a:spcBef>
              <a:defRPr/>
            </a:pPr>
            <a:r>
              <a:rPr lang="el-GR" sz="1200" b="1" dirty="0">
                <a:solidFill>
                  <a:srgbClr val="493490"/>
                </a:solidFill>
                <a:latin typeface="Segoe UI Black"/>
                <a:cs typeface="Segoe UI Black"/>
              </a:rPr>
              <a:t>Βήμα 6: </a:t>
            </a:r>
            <a:r>
              <a:rPr lang="el-GR" sz="1200" i="1" dirty="0">
                <a:solidFill>
                  <a:srgbClr val="3B373A"/>
                </a:solidFill>
                <a:latin typeface="Segoe UI"/>
                <a:cs typeface="Segoe UI"/>
              </a:rPr>
              <a:t>Προσθέστε ερωτήσεις σχετικά με το ποιο θέμα είναι πιο σημαντικό γι' αυτούς, και για ποιες περιπτώσεις/καταστάσεις επιθυμούν να μάθουν περισσότερα.</a:t>
            </a:r>
            <a:endParaRPr lang="el-GR" sz="1200" b="1" dirty="0">
              <a:solidFill>
                <a:srgbClr val="493490"/>
              </a:solidFill>
              <a:latin typeface="Segoe UI Black"/>
              <a:cs typeface="Segoe UI Black"/>
            </a:endParaRPr>
          </a:p>
        </p:txBody>
      </p:sp>
      <p:cxnSp>
        <p:nvCxnSpPr>
          <p:cNvPr id="31"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2" name="Google Shape;234;p13"/>
          <p:cNvPicPr/>
          <p:nvPr/>
        </p:nvPicPr>
        <p:blipFill>
          <a:blip r:embed="rId3">
            <a:alphaModFix/>
          </a:blip>
          <a:stretch/>
        </p:blipFill>
        <p:spPr bwMode="auto">
          <a:xfrm>
            <a:off x="4508500" y="9077921"/>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p:nvPr/>
        </p:nvSpPr>
        <p:spPr bwMode="auto">
          <a:xfrm>
            <a:off x="883285" y="679882"/>
            <a:ext cx="5789930" cy="2579489"/>
          </a:xfrm>
          <a:prstGeom prst="rect">
            <a:avLst/>
          </a:prstGeom>
        </p:spPr>
        <p:txBody>
          <a:bodyPr vert="horz" wrap="square" lIns="0" tIns="12700" rIns="0" bIns="0" rtlCol="0">
            <a:spAutoFit/>
          </a:bodyPr>
          <a:lstStyle/>
          <a:p>
            <a:pPr marL="12700" algn="just">
              <a:lnSpc>
                <a:spcPct val="100000"/>
              </a:lnSpc>
              <a:spcBef>
                <a:spcPts val="100"/>
              </a:spcBef>
              <a:defRPr/>
            </a:pPr>
            <a:r>
              <a:rPr lang="el-GR" sz="1400" b="1" i="1" dirty="0">
                <a:solidFill>
                  <a:srgbClr val="3B373A"/>
                </a:solidFill>
                <a:latin typeface="Segoe UI"/>
                <a:cs typeface="Segoe UI"/>
              </a:rPr>
              <a:t>Έρευνες πάνω στη γλωσσική υποστήριξη</a:t>
            </a:r>
          </a:p>
          <a:p>
            <a:pPr marL="12700" marR="5080" algn="just">
              <a:lnSpc>
                <a:spcPct val="107100"/>
              </a:lnSpc>
              <a:spcBef>
                <a:spcPts val="1415"/>
              </a:spcBef>
              <a:defRPr/>
            </a:pPr>
            <a:r>
              <a:rPr lang="el-GR" sz="1200" b="1" dirty="0">
                <a:solidFill>
                  <a:srgbClr val="493490"/>
                </a:solidFill>
                <a:latin typeface="Segoe UI Black"/>
                <a:cs typeface="Segoe UI Black"/>
              </a:rPr>
              <a:t>Βήμα 1: </a:t>
            </a:r>
            <a:r>
              <a:rPr lang="el-GR" sz="1200" dirty="0">
                <a:solidFill>
                  <a:srgbClr val="3B373A"/>
                </a:solidFill>
                <a:latin typeface="Segoe UI"/>
                <a:cs typeface="Segoe UI"/>
              </a:rPr>
              <a:t>Ξεκινήστε ομοίως με ερωτήσεις που αφορούν δημογραφικές πληροφορίες. Επικεντρωθείτε επιπλέον σε ερωτήσεις σχετικά με το υπόβαθρο L2, τις προηγούμενες μαθησιακές τους εμπειρίες και το εργασιακό περιβάλλον στο οποίο θα χρησιμοποιήσουν το περιεχόμενο της γλώσσας εκμάθησης.</a:t>
            </a:r>
          </a:p>
          <a:p>
            <a:pPr marL="12700" marR="6350" algn="just">
              <a:lnSpc>
                <a:spcPct val="107100"/>
              </a:lnSpc>
              <a:spcBef>
                <a:spcPts val="1420"/>
              </a:spcBef>
              <a:defRPr/>
            </a:pPr>
            <a:r>
              <a:rPr lang="el-GR" sz="1200" b="1" dirty="0">
                <a:solidFill>
                  <a:srgbClr val="493490"/>
                </a:solidFill>
                <a:latin typeface="Segoe UI Black"/>
                <a:cs typeface="Segoe UI Black"/>
              </a:rPr>
              <a:t>Βήμα 2: </a:t>
            </a:r>
            <a:r>
              <a:rPr lang="el-GR" sz="1200" dirty="0">
                <a:solidFill>
                  <a:srgbClr val="3B373A"/>
                </a:solidFill>
                <a:latin typeface="Segoe UI"/>
                <a:cs typeface="Segoe UI"/>
              </a:rPr>
              <a:t>Χωρίστε τις ερωτήσεις σε διάφορους θεματικούς τομείς, π.χ. χώρος εργασίας, επικοινωνία με συναδέλφους, επικοινωνία με τον εργοδότη, δυσκολίες στη χρήση μιας γλώσσας ως δεύτερης/ξένης (L2). Προτείνεται μια αξιολόγηση με τρεις κλίμακες (π.χ., αποτελεσματική-αποδεκτή-αδύναμη) σχετικά με την αυτοαξιολόγηση των εκπαιδευομένων για να έχετε ένα πιο λεπτομερές αποτέλεσμα.</a:t>
            </a:r>
          </a:p>
        </p:txBody>
      </p:sp>
      <p:grpSp>
        <p:nvGrpSpPr>
          <p:cNvPr id="3" name="object 3"/>
          <p:cNvGrpSpPr/>
          <p:nvPr/>
        </p:nvGrpSpPr>
        <p:grpSpPr bwMode="auto">
          <a:xfrm>
            <a:off x="913130" y="3336087"/>
            <a:ext cx="5760008" cy="6121506"/>
            <a:chOff x="899985" y="4008323"/>
            <a:chExt cx="5760008" cy="6121506"/>
          </a:xfrm>
        </p:grpSpPr>
        <p:pic>
          <p:nvPicPr>
            <p:cNvPr id="4" name="object 4"/>
            <p:cNvPicPr/>
            <p:nvPr/>
          </p:nvPicPr>
          <p:blipFill>
            <a:blip r:embed="rId2"/>
            <a:stretch/>
          </p:blipFill>
          <p:spPr bwMode="auto">
            <a:xfrm>
              <a:off x="899985" y="4008323"/>
              <a:ext cx="5760008" cy="6121506"/>
            </a:xfrm>
            <a:prstGeom prst="rect">
              <a:avLst/>
            </a:prstGeom>
          </p:spPr>
        </p:pic>
        <p:sp>
          <p:nvSpPr>
            <p:cNvPr id="5" name="object 5"/>
            <p:cNvSpPr/>
            <p:nvPr/>
          </p:nvSpPr>
          <p:spPr bwMode="auto">
            <a:xfrm>
              <a:off x="3155010" y="4206557"/>
              <a:ext cx="3264535" cy="571500"/>
            </a:xfrm>
            <a:custGeom>
              <a:avLst/>
              <a:gdLst/>
              <a:ahLst/>
              <a:cxnLst/>
              <a:rect l="l" t="t" r="r" b="b"/>
              <a:pathLst>
                <a:path w="3264535" h="571500" extrusionOk="0">
                  <a:moveTo>
                    <a:pt x="3264408" y="0"/>
                  </a:moveTo>
                  <a:lnTo>
                    <a:pt x="0" y="0"/>
                  </a:lnTo>
                  <a:lnTo>
                    <a:pt x="0" y="571500"/>
                  </a:lnTo>
                  <a:lnTo>
                    <a:pt x="3264408" y="571500"/>
                  </a:lnTo>
                  <a:lnTo>
                    <a:pt x="3264408" y="0"/>
                  </a:lnTo>
                  <a:close/>
                </a:path>
              </a:pathLst>
            </a:custGeom>
            <a:solidFill>
              <a:srgbClr val="5F595B">
                <a:alpha val="17498"/>
              </a:srgbClr>
            </a:solidFill>
          </p:spPr>
          <p:txBody>
            <a:bodyPr wrap="square" lIns="0" tIns="0" rIns="0" bIns="0" rtlCol="0"/>
            <a:lstStyle/>
            <a:p>
              <a:pPr>
                <a:defRPr/>
              </a:pPr>
              <a:endParaRPr/>
            </a:p>
          </p:txBody>
        </p:sp>
        <p:sp>
          <p:nvSpPr>
            <p:cNvPr id="6" name="object 6"/>
            <p:cNvSpPr/>
            <p:nvPr/>
          </p:nvSpPr>
          <p:spPr bwMode="auto">
            <a:xfrm>
              <a:off x="3310199" y="4188325"/>
              <a:ext cx="3132455" cy="432434"/>
            </a:xfrm>
            <a:custGeom>
              <a:avLst/>
              <a:gdLst/>
              <a:ahLst/>
              <a:cxnLst/>
              <a:rect l="l" t="t" r="r" b="b"/>
              <a:pathLst>
                <a:path w="3132454" h="432435" extrusionOk="0">
                  <a:moveTo>
                    <a:pt x="2915996"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2915996" y="432003"/>
                  </a:lnTo>
                  <a:lnTo>
                    <a:pt x="2965526" y="426298"/>
                  </a:lnTo>
                  <a:lnTo>
                    <a:pt x="3010992" y="410047"/>
                  </a:lnTo>
                  <a:lnTo>
                    <a:pt x="3051098" y="384549"/>
                  </a:lnTo>
                  <a:lnTo>
                    <a:pt x="3084547" y="351098"/>
                  </a:lnTo>
                  <a:lnTo>
                    <a:pt x="3110044" y="310992"/>
                  </a:lnTo>
                  <a:lnTo>
                    <a:pt x="3126293" y="265527"/>
                  </a:lnTo>
                  <a:lnTo>
                    <a:pt x="3131997" y="216001"/>
                  </a:lnTo>
                  <a:lnTo>
                    <a:pt x="3126293" y="166471"/>
                  </a:lnTo>
                  <a:lnTo>
                    <a:pt x="3110044" y="121005"/>
                  </a:lnTo>
                  <a:lnTo>
                    <a:pt x="3084547" y="80899"/>
                  </a:lnTo>
                  <a:lnTo>
                    <a:pt x="3051098" y="47450"/>
                  </a:lnTo>
                  <a:lnTo>
                    <a:pt x="3010992" y="21953"/>
                  </a:lnTo>
                  <a:lnTo>
                    <a:pt x="2965526" y="5704"/>
                  </a:lnTo>
                  <a:lnTo>
                    <a:pt x="2915996" y="0"/>
                  </a:lnTo>
                  <a:close/>
                </a:path>
              </a:pathLst>
            </a:custGeom>
            <a:solidFill>
              <a:srgbClr val="F89623">
                <a:alpha val="69999"/>
              </a:srgbClr>
            </a:solidFill>
          </p:spPr>
          <p:txBody>
            <a:bodyPr wrap="square" lIns="0" tIns="0" rIns="0" bIns="0" rtlCol="0"/>
            <a:lstStyle/>
            <a:p>
              <a:pPr>
                <a:defRPr/>
              </a:pPr>
              <a:endParaRPr/>
            </a:p>
          </p:txBody>
        </p:sp>
        <p:sp>
          <p:nvSpPr>
            <p:cNvPr id="7" name="object 7"/>
            <p:cNvSpPr/>
            <p:nvPr/>
          </p:nvSpPr>
          <p:spPr bwMode="auto">
            <a:xfrm>
              <a:off x="920229" y="4727308"/>
              <a:ext cx="5541645" cy="1399539"/>
            </a:xfrm>
            <a:custGeom>
              <a:avLst/>
              <a:gdLst/>
              <a:ahLst/>
              <a:cxnLst/>
              <a:rect l="l" t="t" r="r" b="b"/>
              <a:pathLst>
                <a:path w="5541645" h="1399539" extrusionOk="0">
                  <a:moveTo>
                    <a:pt x="5541264" y="0"/>
                  </a:moveTo>
                  <a:lnTo>
                    <a:pt x="0" y="0"/>
                  </a:lnTo>
                  <a:lnTo>
                    <a:pt x="0" y="1399032"/>
                  </a:lnTo>
                  <a:lnTo>
                    <a:pt x="5541264" y="1399032"/>
                  </a:lnTo>
                  <a:lnTo>
                    <a:pt x="5541264" y="0"/>
                  </a:lnTo>
                  <a:close/>
                </a:path>
              </a:pathLst>
            </a:custGeom>
            <a:solidFill>
              <a:srgbClr val="5F595B">
                <a:alpha val="7499"/>
              </a:srgbClr>
            </a:solidFill>
          </p:spPr>
          <p:txBody>
            <a:bodyPr wrap="square" lIns="0" tIns="0" rIns="0" bIns="0" rtlCol="0"/>
            <a:lstStyle/>
            <a:p>
              <a:pPr>
                <a:defRPr/>
              </a:pPr>
              <a:endParaRPr/>
            </a:p>
          </p:txBody>
        </p:sp>
        <p:sp>
          <p:nvSpPr>
            <p:cNvPr id="8" name="object 8"/>
            <p:cNvSpPr/>
            <p:nvPr/>
          </p:nvSpPr>
          <p:spPr bwMode="auto">
            <a:xfrm>
              <a:off x="1099051" y="4725782"/>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9" name="object 9"/>
            <p:cNvSpPr/>
            <p:nvPr/>
          </p:nvSpPr>
          <p:spPr bwMode="auto">
            <a:xfrm>
              <a:off x="924801" y="4206557"/>
              <a:ext cx="2295525" cy="571500"/>
            </a:xfrm>
            <a:custGeom>
              <a:avLst/>
              <a:gdLst/>
              <a:ahLst/>
              <a:cxnLst/>
              <a:rect l="l" t="t" r="r" b="b"/>
              <a:pathLst>
                <a:path w="2295525" h="571500" extrusionOk="0">
                  <a:moveTo>
                    <a:pt x="2295143" y="0"/>
                  </a:moveTo>
                  <a:lnTo>
                    <a:pt x="0" y="0"/>
                  </a:lnTo>
                  <a:lnTo>
                    <a:pt x="0" y="571500"/>
                  </a:lnTo>
                  <a:lnTo>
                    <a:pt x="2295143" y="571500"/>
                  </a:lnTo>
                  <a:lnTo>
                    <a:pt x="2295143" y="0"/>
                  </a:lnTo>
                  <a:close/>
                </a:path>
              </a:pathLst>
            </a:custGeom>
            <a:solidFill>
              <a:srgbClr val="5F595B">
                <a:alpha val="17498"/>
              </a:srgbClr>
            </a:solidFill>
          </p:spPr>
          <p:txBody>
            <a:bodyPr wrap="square" lIns="0" tIns="0" rIns="0" bIns="0" rtlCol="0"/>
            <a:lstStyle/>
            <a:p>
              <a:pPr>
                <a:defRPr/>
              </a:pPr>
              <a:endParaRPr/>
            </a:p>
          </p:txBody>
        </p:sp>
        <p:sp>
          <p:nvSpPr>
            <p:cNvPr id="10" name="object 10"/>
            <p:cNvSpPr/>
            <p:nvPr/>
          </p:nvSpPr>
          <p:spPr bwMode="auto">
            <a:xfrm>
              <a:off x="1079997" y="4188325"/>
              <a:ext cx="2160270" cy="432434"/>
            </a:xfrm>
            <a:custGeom>
              <a:avLst/>
              <a:gdLst/>
              <a:ahLst/>
              <a:cxnLst/>
              <a:rect l="l" t="t" r="r" b="b"/>
              <a:pathLst>
                <a:path w="2160270" h="432435" extrusionOk="0">
                  <a:moveTo>
                    <a:pt x="1944001"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944001" y="432003"/>
                  </a:lnTo>
                  <a:lnTo>
                    <a:pt x="1993527" y="426298"/>
                  </a:lnTo>
                  <a:lnTo>
                    <a:pt x="2038992" y="410047"/>
                  </a:lnTo>
                  <a:lnTo>
                    <a:pt x="2079098" y="384549"/>
                  </a:lnTo>
                  <a:lnTo>
                    <a:pt x="2112549" y="351098"/>
                  </a:lnTo>
                  <a:lnTo>
                    <a:pt x="2138048" y="310992"/>
                  </a:lnTo>
                  <a:lnTo>
                    <a:pt x="2154298" y="265527"/>
                  </a:lnTo>
                  <a:lnTo>
                    <a:pt x="2160003" y="216001"/>
                  </a:lnTo>
                  <a:lnTo>
                    <a:pt x="2154298" y="166471"/>
                  </a:lnTo>
                  <a:lnTo>
                    <a:pt x="2138048" y="121005"/>
                  </a:lnTo>
                  <a:lnTo>
                    <a:pt x="2112549" y="80899"/>
                  </a:lnTo>
                  <a:lnTo>
                    <a:pt x="2079098" y="47450"/>
                  </a:lnTo>
                  <a:lnTo>
                    <a:pt x="2038992" y="21953"/>
                  </a:lnTo>
                  <a:lnTo>
                    <a:pt x="1993527" y="5704"/>
                  </a:lnTo>
                  <a:lnTo>
                    <a:pt x="1944001" y="0"/>
                  </a:lnTo>
                  <a:close/>
                </a:path>
              </a:pathLst>
            </a:custGeom>
            <a:solidFill>
              <a:srgbClr val="F89623">
                <a:alpha val="69999"/>
              </a:srgbClr>
            </a:solidFill>
          </p:spPr>
          <p:txBody>
            <a:bodyPr wrap="square" lIns="0" tIns="0" rIns="0" bIns="0" rtlCol="0"/>
            <a:lstStyle/>
            <a:p>
              <a:pPr>
                <a:defRPr/>
              </a:pPr>
              <a:endParaRPr/>
            </a:p>
          </p:txBody>
        </p:sp>
        <p:sp>
          <p:nvSpPr>
            <p:cNvPr id="11" name="object 11"/>
            <p:cNvSpPr/>
            <p:nvPr/>
          </p:nvSpPr>
          <p:spPr bwMode="auto">
            <a:xfrm>
              <a:off x="1194541" y="4267964"/>
              <a:ext cx="1960392" cy="288290"/>
            </a:xfrm>
            <a:custGeom>
              <a:avLst/>
              <a:gdLst/>
              <a:ahLst/>
              <a:cxnLst/>
              <a:rect l="l" t="t" r="r" b="b"/>
              <a:pathLst>
                <a:path w="1628139" h="288289" extrusionOk="0">
                  <a:moveTo>
                    <a:pt x="1627631" y="0"/>
                  </a:moveTo>
                  <a:lnTo>
                    <a:pt x="0" y="0"/>
                  </a:lnTo>
                  <a:lnTo>
                    <a:pt x="0" y="288036"/>
                  </a:lnTo>
                  <a:lnTo>
                    <a:pt x="1627631" y="288036"/>
                  </a:lnTo>
                  <a:lnTo>
                    <a:pt x="1627631" y="0"/>
                  </a:lnTo>
                  <a:close/>
                </a:path>
              </a:pathLst>
            </a:custGeom>
            <a:solidFill>
              <a:srgbClr val="5F595B">
                <a:alpha val="19999"/>
              </a:srgbClr>
            </a:solidFill>
          </p:spPr>
          <p:txBody>
            <a:bodyPr wrap="square" lIns="0" tIns="0" rIns="0" bIns="0" rtlCol="0"/>
            <a:lstStyle/>
            <a:p>
              <a:pPr>
                <a:defRPr/>
              </a:pPr>
              <a:endParaRPr/>
            </a:p>
          </p:txBody>
        </p:sp>
      </p:grpSp>
      <p:sp>
        <p:nvSpPr>
          <p:cNvPr id="12" name="object 12"/>
          <p:cNvSpPr txBox="1"/>
          <p:nvPr/>
        </p:nvSpPr>
        <p:spPr bwMode="auto">
          <a:xfrm>
            <a:off x="1268340" y="3618162"/>
            <a:ext cx="2032905" cy="228268"/>
          </a:xfrm>
          <a:prstGeom prst="rect">
            <a:avLst/>
          </a:prstGeom>
        </p:spPr>
        <p:txBody>
          <a:bodyPr vert="horz" wrap="square" lIns="0" tIns="12700" rIns="0" bIns="0" rtlCol="0">
            <a:spAutoFit/>
          </a:bodyPr>
          <a:lstStyle/>
          <a:p>
            <a:pPr marL="12700">
              <a:lnSpc>
                <a:spcPct val="100000"/>
              </a:lnSpc>
              <a:spcBef>
                <a:spcPts val="100"/>
              </a:spcBef>
              <a:defRPr/>
            </a:pPr>
            <a:r>
              <a:rPr lang="el-GR" sz="1400" b="1" dirty="0">
                <a:solidFill>
                  <a:srgbClr val="FFFFFF"/>
                </a:solidFill>
                <a:latin typeface="Segoe UI Black"/>
                <a:cs typeface="Segoe UI Black"/>
              </a:rPr>
              <a:t>Θεματικές περιοχές</a:t>
            </a:r>
            <a:endParaRPr lang="el-GR" sz="1400" dirty="0">
              <a:latin typeface="Segoe UI Black"/>
              <a:cs typeface="Segoe UI Black"/>
            </a:endParaRPr>
          </a:p>
        </p:txBody>
      </p:sp>
      <p:sp>
        <p:nvSpPr>
          <p:cNvPr id="13" name="object 13"/>
          <p:cNvSpPr/>
          <p:nvPr/>
        </p:nvSpPr>
        <p:spPr bwMode="auto">
          <a:xfrm>
            <a:off x="3539245" y="3581378"/>
            <a:ext cx="2633345" cy="334010"/>
          </a:xfrm>
          <a:custGeom>
            <a:avLst/>
            <a:gdLst/>
            <a:ahLst/>
            <a:cxnLst/>
            <a:rect l="l" t="t" r="r" b="b"/>
            <a:pathLst>
              <a:path w="2016760" h="334010" extrusionOk="0">
                <a:moveTo>
                  <a:pt x="2016252" y="0"/>
                </a:moveTo>
                <a:lnTo>
                  <a:pt x="0" y="0"/>
                </a:lnTo>
                <a:lnTo>
                  <a:pt x="0" y="333755"/>
                </a:lnTo>
                <a:lnTo>
                  <a:pt x="2016252" y="333755"/>
                </a:lnTo>
                <a:lnTo>
                  <a:pt x="2016252" y="0"/>
                </a:lnTo>
                <a:close/>
              </a:path>
            </a:pathLst>
          </a:custGeom>
          <a:solidFill>
            <a:srgbClr val="5F595B">
              <a:alpha val="19999"/>
            </a:srgbClr>
          </a:solidFill>
        </p:spPr>
        <p:txBody>
          <a:bodyPr wrap="square" lIns="0" tIns="0" rIns="0" bIns="0" rtlCol="0"/>
          <a:lstStyle/>
          <a:p>
            <a:pPr>
              <a:defRPr/>
            </a:pPr>
            <a:endParaRPr/>
          </a:p>
        </p:txBody>
      </p:sp>
      <p:sp>
        <p:nvSpPr>
          <p:cNvPr id="14" name="object 14"/>
          <p:cNvSpPr txBox="1"/>
          <p:nvPr/>
        </p:nvSpPr>
        <p:spPr bwMode="auto">
          <a:xfrm>
            <a:off x="4007597" y="3618162"/>
            <a:ext cx="1926589" cy="228268"/>
          </a:xfrm>
          <a:prstGeom prst="rect">
            <a:avLst/>
          </a:prstGeom>
        </p:spPr>
        <p:txBody>
          <a:bodyPr vert="horz" wrap="square" lIns="0" tIns="12700" rIns="0" bIns="0" rtlCol="0">
            <a:spAutoFit/>
          </a:bodyPr>
          <a:lstStyle/>
          <a:p>
            <a:pPr marL="12700">
              <a:lnSpc>
                <a:spcPct val="100000"/>
              </a:lnSpc>
              <a:spcBef>
                <a:spcPts val="100"/>
              </a:spcBef>
              <a:defRPr/>
            </a:pPr>
            <a:r>
              <a:rPr lang="el-GR" sz="1400" b="1" dirty="0">
                <a:solidFill>
                  <a:srgbClr val="FFFFFF"/>
                </a:solidFill>
                <a:latin typeface="Segoe UI Black"/>
                <a:cs typeface="Segoe UI Black"/>
              </a:rPr>
              <a:t>Σχετικές ερωτήσεις</a:t>
            </a:r>
          </a:p>
        </p:txBody>
      </p:sp>
      <p:grpSp>
        <p:nvGrpSpPr>
          <p:cNvPr id="15" name="object 15"/>
          <p:cNvGrpSpPr/>
          <p:nvPr/>
        </p:nvGrpSpPr>
        <p:grpSpPr bwMode="auto">
          <a:xfrm>
            <a:off x="933374" y="5334086"/>
            <a:ext cx="5560060" cy="4018915"/>
            <a:chOff x="920229" y="6006322"/>
            <a:chExt cx="5560060" cy="4018915"/>
          </a:xfrm>
        </p:grpSpPr>
        <p:sp>
          <p:nvSpPr>
            <p:cNvPr id="16" name="object 16"/>
            <p:cNvSpPr/>
            <p:nvPr/>
          </p:nvSpPr>
          <p:spPr bwMode="auto">
            <a:xfrm>
              <a:off x="920229" y="6026899"/>
              <a:ext cx="5541645" cy="1399539"/>
            </a:xfrm>
            <a:custGeom>
              <a:avLst/>
              <a:gdLst/>
              <a:ahLst/>
              <a:cxnLst/>
              <a:rect l="l" t="t" r="r" b="b"/>
              <a:pathLst>
                <a:path w="5541645" h="1399540" extrusionOk="0">
                  <a:moveTo>
                    <a:pt x="5541264" y="0"/>
                  </a:moveTo>
                  <a:lnTo>
                    <a:pt x="0" y="0"/>
                  </a:lnTo>
                  <a:lnTo>
                    <a:pt x="0" y="1399031"/>
                  </a:lnTo>
                  <a:lnTo>
                    <a:pt x="5541264" y="1399031"/>
                  </a:lnTo>
                  <a:lnTo>
                    <a:pt x="5541264" y="0"/>
                  </a:lnTo>
                  <a:close/>
                </a:path>
              </a:pathLst>
            </a:custGeom>
            <a:solidFill>
              <a:srgbClr val="5F595B">
                <a:alpha val="7499"/>
              </a:srgbClr>
            </a:solidFill>
          </p:spPr>
          <p:txBody>
            <a:bodyPr wrap="square" lIns="0" tIns="0" rIns="0" bIns="0" rtlCol="0"/>
            <a:lstStyle/>
            <a:p>
              <a:pPr>
                <a:defRPr/>
              </a:pPr>
              <a:endParaRPr/>
            </a:p>
          </p:txBody>
        </p:sp>
        <p:sp>
          <p:nvSpPr>
            <p:cNvPr id="17" name="object 17"/>
            <p:cNvSpPr/>
            <p:nvPr/>
          </p:nvSpPr>
          <p:spPr bwMode="auto">
            <a:xfrm>
              <a:off x="1099051" y="6025372"/>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18" name="object 18"/>
            <p:cNvSpPr/>
            <p:nvPr/>
          </p:nvSpPr>
          <p:spPr bwMode="auto">
            <a:xfrm>
              <a:off x="920229" y="7326503"/>
              <a:ext cx="5541645" cy="1399539"/>
            </a:xfrm>
            <a:custGeom>
              <a:avLst/>
              <a:gdLst/>
              <a:ahLst/>
              <a:cxnLst/>
              <a:rect l="l" t="t" r="r" b="b"/>
              <a:pathLst>
                <a:path w="5541645" h="1399540" extrusionOk="0">
                  <a:moveTo>
                    <a:pt x="5541264" y="0"/>
                  </a:moveTo>
                  <a:lnTo>
                    <a:pt x="0" y="0"/>
                  </a:lnTo>
                  <a:lnTo>
                    <a:pt x="0" y="1399032"/>
                  </a:lnTo>
                  <a:lnTo>
                    <a:pt x="5541264" y="1399032"/>
                  </a:lnTo>
                  <a:lnTo>
                    <a:pt x="5541264" y="0"/>
                  </a:lnTo>
                  <a:close/>
                </a:path>
              </a:pathLst>
            </a:custGeom>
            <a:solidFill>
              <a:srgbClr val="5F595B">
                <a:alpha val="7499"/>
              </a:srgbClr>
            </a:solidFill>
          </p:spPr>
          <p:txBody>
            <a:bodyPr wrap="square" lIns="0" tIns="0" rIns="0" bIns="0" rtlCol="0"/>
            <a:lstStyle/>
            <a:p>
              <a:pPr>
                <a:defRPr/>
              </a:pPr>
              <a:endParaRPr/>
            </a:p>
          </p:txBody>
        </p:sp>
        <p:sp>
          <p:nvSpPr>
            <p:cNvPr id="19" name="object 19"/>
            <p:cNvSpPr/>
            <p:nvPr/>
          </p:nvSpPr>
          <p:spPr bwMode="auto">
            <a:xfrm>
              <a:off x="1099051" y="7324977"/>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20" name="object 20"/>
            <p:cNvSpPr/>
            <p:nvPr/>
          </p:nvSpPr>
          <p:spPr bwMode="auto">
            <a:xfrm>
              <a:off x="920229" y="8626106"/>
              <a:ext cx="5541645" cy="1399539"/>
            </a:xfrm>
            <a:custGeom>
              <a:avLst/>
              <a:gdLst/>
              <a:ahLst/>
              <a:cxnLst/>
              <a:rect l="l" t="t" r="r" b="b"/>
              <a:pathLst>
                <a:path w="5541645" h="1399540" extrusionOk="0">
                  <a:moveTo>
                    <a:pt x="5541264" y="0"/>
                  </a:moveTo>
                  <a:lnTo>
                    <a:pt x="0" y="0"/>
                  </a:lnTo>
                  <a:lnTo>
                    <a:pt x="0" y="1399031"/>
                  </a:lnTo>
                  <a:lnTo>
                    <a:pt x="5541264" y="1399031"/>
                  </a:lnTo>
                  <a:lnTo>
                    <a:pt x="5541264" y="0"/>
                  </a:lnTo>
                  <a:close/>
                </a:path>
              </a:pathLst>
            </a:custGeom>
            <a:solidFill>
              <a:srgbClr val="5F595B">
                <a:alpha val="7499"/>
              </a:srgbClr>
            </a:solidFill>
          </p:spPr>
          <p:txBody>
            <a:bodyPr wrap="square" lIns="0" tIns="0" rIns="0" bIns="0" rtlCol="0"/>
            <a:lstStyle/>
            <a:p>
              <a:pPr>
                <a:defRPr/>
              </a:pPr>
              <a:endParaRPr/>
            </a:p>
          </p:txBody>
        </p:sp>
        <p:sp>
          <p:nvSpPr>
            <p:cNvPr id="21" name="object 21"/>
            <p:cNvSpPr/>
            <p:nvPr/>
          </p:nvSpPr>
          <p:spPr bwMode="auto">
            <a:xfrm>
              <a:off x="1099051" y="8624581"/>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grpSp>
      <p:sp>
        <p:nvSpPr>
          <p:cNvPr id="22" name="object 22"/>
          <p:cNvSpPr txBox="1"/>
          <p:nvPr/>
        </p:nvSpPr>
        <p:spPr bwMode="auto">
          <a:xfrm>
            <a:off x="1497559" y="4504434"/>
            <a:ext cx="1511539" cy="456535"/>
          </a:xfrm>
          <a:prstGeom prst="rect">
            <a:avLst/>
          </a:prstGeom>
        </p:spPr>
        <p:txBody>
          <a:bodyPr vert="horz" wrap="square" lIns="0" tIns="12700" rIns="0" bIns="0" rtlCol="0">
            <a:spAutoFit/>
          </a:bodyPr>
          <a:lstStyle/>
          <a:p>
            <a:pPr marL="12700">
              <a:spcBef>
                <a:spcPts val="100"/>
              </a:spcBef>
              <a:defRPr/>
            </a:pPr>
            <a:r>
              <a:rPr lang="el-GR" sz="1400" b="1" i="1" spc="-10" dirty="0">
                <a:solidFill>
                  <a:srgbClr val="3B373A"/>
                </a:solidFill>
                <a:latin typeface="Segoe UI"/>
                <a:cs typeface="Segoe UI"/>
              </a:rPr>
              <a:t>Χώρος εργασίας</a:t>
            </a:r>
            <a:endParaRPr lang="el-GR" sz="1400" dirty="0">
              <a:latin typeface="Segoe UI"/>
              <a:cs typeface="Segoe UI"/>
            </a:endParaRPr>
          </a:p>
          <a:p>
            <a:pPr marL="12700">
              <a:lnSpc>
                <a:spcPct val="100000"/>
              </a:lnSpc>
              <a:spcBef>
                <a:spcPts val="100"/>
              </a:spcBef>
              <a:defRPr/>
            </a:pPr>
            <a:endParaRPr sz="1400" dirty="0">
              <a:latin typeface="Segoe UI"/>
              <a:cs typeface="Segoe UI"/>
            </a:endParaRPr>
          </a:p>
        </p:txBody>
      </p:sp>
      <p:sp>
        <p:nvSpPr>
          <p:cNvPr id="23" name="object 23"/>
          <p:cNvSpPr txBox="1"/>
          <p:nvPr/>
        </p:nvSpPr>
        <p:spPr bwMode="auto">
          <a:xfrm>
            <a:off x="3310645" y="4287907"/>
            <a:ext cx="2861945" cy="579646"/>
          </a:xfrm>
          <a:prstGeom prst="rect">
            <a:avLst/>
          </a:prstGeom>
        </p:spPr>
        <p:txBody>
          <a:bodyPr vert="horz" wrap="square" lIns="0" tIns="12700" rIns="0" bIns="0" rtlCol="0">
            <a:spAutoFit/>
          </a:bodyPr>
          <a:lstStyle/>
          <a:p>
            <a:pPr marL="12700">
              <a:lnSpc>
                <a:spcPct val="100000"/>
              </a:lnSpc>
              <a:spcBef>
                <a:spcPts val="100"/>
              </a:spcBef>
              <a:defRPr/>
            </a:pPr>
            <a:r>
              <a:rPr sz="1200" dirty="0">
                <a:solidFill>
                  <a:srgbClr val="3B373A"/>
                </a:solidFill>
                <a:latin typeface="MS PGothic"/>
                <a:cs typeface="MS PGothic"/>
              </a:rPr>
              <a:t>☑</a:t>
            </a:r>
            <a:r>
              <a:rPr sz="1200" spc="220" dirty="0">
                <a:solidFill>
                  <a:srgbClr val="3B373A"/>
                </a:solidFill>
                <a:latin typeface="MS PGothic"/>
                <a:cs typeface="MS PGothic"/>
              </a:rPr>
              <a:t> </a:t>
            </a:r>
            <a:r>
              <a:rPr lang="el-GR" sz="1200" i="1" dirty="0">
                <a:solidFill>
                  <a:srgbClr val="3B373A"/>
                </a:solidFill>
                <a:latin typeface="Segoe UI"/>
                <a:cs typeface="Segoe UI"/>
              </a:rPr>
              <a:t>Μπορείτε να διαβάσετε πινακίδες ή ετικέτες με λέξειςσε L2 στην εργασία σας;</a:t>
            </a:r>
          </a:p>
          <a:p>
            <a:pPr marL="12700">
              <a:lnSpc>
                <a:spcPct val="100000"/>
              </a:lnSpc>
              <a:spcBef>
                <a:spcPts val="100"/>
              </a:spcBef>
              <a:defRPr/>
            </a:pPr>
            <a:r>
              <a:rPr lang="en-US" sz="1200" dirty="0">
                <a:solidFill>
                  <a:srgbClr val="3B373A"/>
                </a:solidFill>
                <a:latin typeface="MS PGothic"/>
                <a:cs typeface="MS PGothic"/>
              </a:rPr>
              <a:t>☑</a:t>
            </a:r>
            <a:r>
              <a:rPr lang="en-US" sz="1200" spc="220" dirty="0">
                <a:solidFill>
                  <a:srgbClr val="3B373A"/>
                </a:solidFill>
                <a:latin typeface="MS PGothic"/>
                <a:cs typeface="MS PGothic"/>
              </a:rPr>
              <a:t> </a:t>
            </a:r>
            <a:r>
              <a:rPr lang="el-GR" sz="1200" i="1" dirty="0">
                <a:solidFill>
                  <a:srgbClr val="3B373A"/>
                </a:solidFill>
                <a:latin typeface="Segoe UI"/>
                <a:cs typeface="Segoe UI"/>
              </a:rPr>
              <a:t>Μπορείτε να γράψετε λέξεις σε L2;</a:t>
            </a:r>
            <a:endParaRPr lang="en-US" sz="1200" dirty="0">
              <a:latin typeface="Segoe UI"/>
              <a:cs typeface="Segoe UI"/>
            </a:endParaRPr>
          </a:p>
        </p:txBody>
      </p:sp>
      <p:sp>
        <p:nvSpPr>
          <p:cNvPr id="24" name="object 24"/>
          <p:cNvSpPr txBox="1"/>
          <p:nvPr/>
        </p:nvSpPr>
        <p:spPr bwMode="auto">
          <a:xfrm>
            <a:off x="1497559" y="5722350"/>
            <a:ext cx="1351280" cy="452120"/>
          </a:xfrm>
          <a:prstGeom prst="rect">
            <a:avLst/>
          </a:prstGeom>
        </p:spPr>
        <p:txBody>
          <a:bodyPr vert="horz" wrap="square" lIns="0" tIns="12700" rIns="0" bIns="0" rtlCol="0">
            <a:spAutoFit/>
          </a:bodyPr>
          <a:lstStyle/>
          <a:p>
            <a:pPr marL="27305" marR="5080" indent="-15240">
              <a:lnSpc>
                <a:spcPct val="100000"/>
              </a:lnSpc>
              <a:spcBef>
                <a:spcPts val="100"/>
              </a:spcBef>
              <a:defRPr/>
            </a:pPr>
            <a:r>
              <a:rPr lang="el-GR" sz="1400" b="1" i="1" spc="-10" dirty="0">
                <a:solidFill>
                  <a:srgbClr val="3B373A"/>
                </a:solidFill>
                <a:latin typeface="Segoe UI"/>
                <a:cs typeface="Segoe UI"/>
              </a:rPr>
              <a:t>Επικοινωνία με συναδέλφους</a:t>
            </a:r>
            <a:endParaRPr sz="1400" b="1" i="1" spc="-10" dirty="0">
              <a:solidFill>
                <a:srgbClr val="3B373A"/>
              </a:solidFill>
              <a:latin typeface="Segoe UI"/>
              <a:cs typeface="Segoe UI"/>
            </a:endParaRPr>
          </a:p>
        </p:txBody>
      </p:sp>
      <p:sp>
        <p:nvSpPr>
          <p:cNvPr id="25" name="object 25"/>
          <p:cNvSpPr txBox="1"/>
          <p:nvPr/>
        </p:nvSpPr>
        <p:spPr bwMode="auto">
          <a:xfrm>
            <a:off x="3310645" y="5592363"/>
            <a:ext cx="2971165" cy="948978"/>
          </a:xfrm>
          <a:prstGeom prst="rect">
            <a:avLst/>
          </a:prstGeom>
        </p:spPr>
        <p:txBody>
          <a:bodyPr vert="horz" wrap="square" lIns="0" tIns="12700" rIns="0" bIns="0" rtlCol="0">
            <a:spAutoFit/>
          </a:bodyPr>
          <a:lstStyle/>
          <a:p>
            <a:pPr marL="12700">
              <a:lnSpc>
                <a:spcPct val="100000"/>
              </a:lnSpc>
              <a:spcBef>
                <a:spcPts val="100"/>
              </a:spcBef>
              <a:defRPr/>
            </a:pPr>
            <a:r>
              <a:rPr sz="1200" dirty="0">
                <a:solidFill>
                  <a:srgbClr val="3B373A"/>
                </a:solidFill>
                <a:latin typeface="MS PGothic"/>
                <a:cs typeface="MS PGothic"/>
              </a:rPr>
              <a:t>☑</a:t>
            </a:r>
            <a:r>
              <a:rPr sz="1200" spc="225" dirty="0">
                <a:solidFill>
                  <a:srgbClr val="3B373A"/>
                </a:solidFill>
                <a:latin typeface="MS PGothic"/>
                <a:cs typeface="MS PGothic"/>
              </a:rPr>
              <a:t> </a:t>
            </a:r>
            <a:r>
              <a:rPr lang="el-GR" sz="1200" i="1" dirty="0">
                <a:solidFill>
                  <a:srgbClr val="3B373A"/>
                </a:solidFill>
                <a:latin typeface="Segoe UI"/>
                <a:cs typeface="Segoe UI"/>
              </a:rPr>
              <a:t>Μιλάτε σε L2 με τους συναδέλφους σας;</a:t>
            </a:r>
          </a:p>
          <a:p>
            <a:pPr marL="12700">
              <a:lnSpc>
                <a:spcPct val="100000"/>
              </a:lnSpc>
              <a:spcBef>
                <a:spcPts val="100"/>
              </a:spcBef>
              <a:defRPr/>
            </a:pPr>
            <a:r>
              <a:rPr sz="1200" dirty="0">
                <a:solidFill>
                  <a:srgbClr val="3B373A"/>
                </a:solidFill>
                <a:latin typeface="MS PGothic"/>
                <a:cs typeface="MS PGothic"/>
              </a:rPr>
              <a:t>☑</a:t>
            </a:r>
            <a:r>
              <a:rPr sz="1200" spc="204" dirty="0">
                <a:solidFill>
                  <a:srgbClr val="3B373A"/>
                </a:solidFill>
                <a:latin typeface="MS PGothic"/>
                <a:cs typeface="MS PGothic"/>
              </a:rPr>
              <a:t> </a:t>
            </a:r>
            <a:r>
              <a:rPr lang="el-GR" sz="1200" i="1" dirty="0">
                <a:solidFill>
                  <a:srgbClr val="3B373A"/>
                </a:solidFill>
                <a:latin typeface="Segoe UI"/>
                <a:cs typeface="Segoe UI"/>
              </a:rPr>
              <a:t>Καταλαβαίνετε τους συναδέλφους σας όταν προσπαθούν να επικοινωνήσουν μαζί σας σε L2;</a:t>
            </a:r>
          </a:p>
        </p:txBody>
      </p:sp>
      <p:sp>
        <p:nvSpPr>
          <p:cNvPr id="26" name="object 26"/>
          <p:cNvSpPr txBox="1"/>
          <p:nvPr/>
        </p:nvSpPr>
        <p:spPr bwMode="auto">
          <a:xfrm>
            <a:off x="1365393" y="7021941"/>
            <a:ext cx="1534159" cy="452120"/>
          </a:xfrm>
          <a:prstGeom prst="rect">
            <a:avLst/>
          </a:prstGeom>
        </p:spPr>
        <p:txBody>
          <a:bodyPr vert="horz" wrap="square" lIns="0" tIns="12700" rIns="0" bIns="0" rtlCol="0">
            <a:spAutoFit/>
          </a:bodyPr>
          <a:lstStyle/>
          <a:p>
            <a:pPr marL="12700" marR="5080" indent="90805" algn="ctr">
              <a:lnSpc>
                <a:spcPct val="100000"/>
              </a:lnSpc>
              <a:spcBef>
                <a:spcPts val="100"/>
              </a:spcBef>
              <a:defRPr/>
            </a:pPr>
            <a:r>
              <a:rPr lang="el-GR" sz="1400" b="1" i="1" spc="-10" dirty="0">
                <a:solidFill>
                  <a:srgbClr val="3B373A"/>
                </a:solidFill>
                <a:latin typeface="Segoe UI"/>
                <a:cs typeface="Segoe UI"/>
              </a:rPr>
              <a:t>Επικοινωνία με τον εργοδότη</a:t>
            </a:r>
            <a:endParaRPr sz="1400" b="1" i="1" spc="-10" dirty="0">
              <a:solidFill>
                <a:srgbClr val="3B373A"/>
              </a:solidFill>
              <a:latin typeface="Segoe UI"/>
              <a:cs typeface="Segoe UI"/>
            </a:endParaRPr>
          </a:p>
        </p:txBody>
      </p:sp>
      <p:sp>
        <p:nvSpPr>
          <p:cNvPr id="27" name="object 27"/>
          <p:cNvSpPr txBox="1"/>
          <p:nvPr/>
        </p:nvSpPr>
        <p:spPr bwMode="auto">
          <a:xfrm>
            <a:off x="3310645" y="6696025"/>
            <a:ext cx="2894330" cy="961802"/>
          </a:xfrm>
          <a:prstGeom prst="rect">
            <a:avLst/>
          </a:prstGeom>
        </p:spPr>
        <p:txBody>
          <a:bodyPr vert="horz" wrap="square" lIns="0" tIns="12700" rIns="0" bIns="0" rtlCol="0">
            <a:spAutoFit/>
          </a:bodyPr>
          <a:lstStyle/>
          <a:p>
            <a:pPr marL="12700">
              <a:lnSpc>
                <a:spcPct val="100000"/>
              </a:lnSpc>
              <a:spcBef>
                <a:spcPts val="100"/>
              </a:spcBef>
              <a:defRPr/>
            </a:pPr>
            <a:r>
              <a:rPr sz="1200" dirty="0">
                <a:solidFill>
                  <a:srgbClr val="3B373A"/>
                </a:solidFill>
                <a:latin typeface="MS PGothic"/>
                <a:cs typeface="MS PGothic"/>
              </a:rPr>
              <a:t>☑</a:t>
            </a:r>
            <a:r>
              <a:rPr sz="1200" spc="220" dirty="0">
                <a:solidFill>
                  <a:srgbClr val="3B373A"/>
                </a:solidFill>
                <a:latin typeface="MS PGothic"/>
                <a:cs typeface="MS PGothic"/>
              </a:rPr>
              <a:t> </a:t>
            </a:r>
            <a:r>
              <a:rPr lang="el-GR" sz="1200" i="1" dirty="0">
                <a:solidFill>
                  <a:srgbClr val="3B373A"/>
                </a:solidFill>
                <a:latin typeface="Segoe UI"/>
                <a:cs typeface="Segoe UI"/>
              </a:rPr>
              <a:t>Μιλάτε με τον εργοδότη σας/</a:t>
            </a:r>
          </a:p>
          <a:p>
            <a:pPr marL="12700">
              <a:lnSpc>
                <a:spcPct val="100000"/>
              </a:lnSpc>
              <a:spcBef>
                <a:spcPts val="100"/>
              </a:spcBef>
              <a:defRPr/>
            </a:pPr>
            <a:r>
              <a:rPr lang="el-GR" sz="1200" i="1" dirty="0">
                <a:solidFill>
                  <a:srgbClr val="3B373A"/>
                </a:solidFill>
                <a:latin typeface="Segoe UI"/>
                <a:cs typeface="Segoe UI"/>
              </a:rPr>
              <a:t>διευθυντή σε L2;</a:t>
            </a:r>
          </a:p>
          <a:p>
            <a:pPr marL="12700">
              <a:lnSpc>
                <a:spcPct val="100000"/>
              </a:lnSpc>
              <a:spcBef>
                <a:spcPts val="100"/>
              </a:spcBef>
              <a:defRPr/>
            </a:pPr>
            <a:r>
              <a:rPr sz="1200" dirty="0">
                <a:solidFill>
                  <a:srgbClr val="3B373A"/>
                </a:solidFill>
                <a:latin typeface="MS PGothic"/>
                <a:cs typeface="MS PGothic"/>
              </a:rPr>
              <a:t>☑</a:t>
            </a:r>
            <a:r>
              <a:rPr sz="1200" spc="220" dirty="0">
                <a:solidFill>
                  <a:srgbClr val="3B373A"/>
                </a:solidFill>
                <a:latin typeface="MS PGothic"/>
                <a:cs typeface="MS PGothic"/>
              </a:rPr>
              <a:t> </a:t>
            </a:r>
            <a:r>
              <a:rPr lang="el-GR" sz="1200" i="1" dirty="0">
                <a:solidFill>
                  <a:srgbClr val="3B373A"/>
                </a:solidFill>
                <a:latin typeface="Segoe UI"/>
                <a:cs typeface="Segoe UI"/>
              </a:rPr>
              <a:t>Καταλαβαίνετε τον εργοδότη/ διευθυντή σας όταν προσπαθεί να επικοινωνήσει μαζί σας σε L2;</a:t>
            </a:r>
            <a:endParaRPr sz="1200" dirty="0">
              <a:latin typeface="Segoe UI"/>
              <a:cs typeface="Segoe UI"/>
            </a:endParaRPr>
          </a:p>
        </p:txBody>
      </p:sp>
      <p:sp>
        <p:nvSpPr>
          <p:cNvPr id="28" name="object 28"/>
          <p:cNvSpPr txBox="1"/>
          <p:nvPr/>
        </p:nvSpPr>
        <p:spPr bwMode="auto">
          <a:xfrm>
            <a:off x="1564971" y="8321549"/>
            <a:ext cx="1334581" cy="443711"/>
          </a:xfrm>
          <a:prstGeom prst="rect">
            <a:avLst/>
          </a:prstGeom>
        </p:spPr>
        <p:txBody>
          <a:bodyPr vert="horz" wrap="square" lIns="0" tIns="12700" rIns="0" bIns="0" rtlCol="0">
            <a:spAutoFit/>
          </a:bodyPr>
          <a:lstStyle/>
          <a:p>
            <a:pPr marL="154305" marR="5080" indent="-142240">
              <a:lnSpc>
                <a:spcPct val="100000"/>
              </a:lnSpc>
              <a:spcBef>
                <a:spcPts val="100"/>
              </a:spcBef>
              <a:defRPr/>
            </a:pPr>
            <a:r>
              <a:rPr lang="el-GR" sz="1400" b="1" i="1" spc="-25" dirty="0">
                <a:solidFill>
                  <a:srgbClr val="3B373A"/>
                </a:solidFill>
                <a:latin typeface="Segoe UI"/>
                <a:cs typeface="Segoe UI"/>
              </a:rPr>
              <a:t>Δυσκολίες στη χρήση </a:t>
            </a:r>
            <a:r>
              <a:rPr sz="1400" b="1" i="1" spc="-25" dirty="0">
                <a:solidFill>
                  <a:srgbClr val="3B373A"/>
                </a:solidFill>
                <a:latin typeface="Segoe UI"/>
                <a:cs typeface="Segoe UI"/>
              </a:rPr>
              <a:t>L2</a:t>
            </a:r>
            <a:endParaRPr sz="1400" dirty="0">
              <a:latin typeface="Segoe UI"/>
              <a:cs typeface="Segoe UI"/>
            </a:endParaRPr>
          </a:p>
        </p:txBody>
      </p:sp>
      <p:sp>
        <p:nvSpPr>
          <p:cNvPr id="29" name="object 29"/>
          <p:cNvSpPr txBox="1"/>
          <p:nvPr/>
        </p:nvSpPr>
        <p:spPr bwMode="auto">
          <a:xfrm>
            <a:off x="3310645" y="7995627"/>
            <a:ext cx="2971165" cy="987450"/>
          </a:xfrm>
          <a:prstGeom prst="rect">
            <a:avLst/>
          </a:prstGeom>
        </p:spPr>
        <p:txBody>
          <a:bodyPr vert="horz" wrap="square" lIns="0" tIns="12700" rIns="0" bIns="0" rtlCol="0">
            <a:spAutoFit/>
          </a:bodyPr>
          <a:lstStyle/>
          <a:p>
            <a:pPr marL="12700">
              <a:lnSpc>
                <a:spcPct val="100000"/>
              </a:lnSpc>
              <a:spcBef>
                <a:spcPts val="100"/>
              </a:spcBef>
              <a:defRPr/>
            </a:pPr>
            <a:r>
              <a:rPr sz="1200" dirty="0">
                <a:solidFill>
                  <a:srgbClr val="3B373A"/>
                </a:solidFill>
                <a:latin typeface="MS PGothic"/>
                <a:cs typeface="MS PGothic"/>
              </a:rPr>
              <a:t>☑</a:t>
            </a:r>
            <a:r>
              <a:rPr sz="1200" spc="229" dirty="0">
                <a:solidFill>
                  <a:srgbClr val="3B373A"/>
                </a:solidFill>
                <a:latin typeface="MS PGothic"/>
                <a:cs typeface="MS PGothic"/>
              </a:rPr>
              <a:t> </a:t>
            </a:r>
            <a:r>
              <a:rPr lang="el-GR" sz="1200" i="1" dirty="0">
                <a:solidFill>
                  <a:srgbClr val="3B373A"/>
                </a:solidFill>
                <a:latin typeface="Segoe UI"/>
                <a:cs typeface="Segoe UI"/>
              </a:rPr>
              <a:t>Δυσκολεύεστε  στη χρήση της </a:t>
            </a:r>
            <a:r>
              <a:rPr lang="en-US" sz="1200" i="1" dirty="0">
                <a:solidFill>
                  <a:srgbClr val="3B373A"/>
                </a:solidFill>
                <a:latin typeface="Segoe UI"/>
                <a:cs typeface="Segoe UI"/>
              </a:rPr>
              <a:t>L2 </a:t>
            </a:r>
            <a:r>
              <a:rPr lang="el-GR" sz="1200" i="1" dirty="0">
                <a:solidFill>
                  <a:srgbClr val="3B373A"/>
                </a:solidFill>
                <a:latin typeface="Segoe UI"/>
                <a:cs typeface="Segoe UI"/>
              </a:rPr>
              <a:t>στην:</a:t>
            </a:r>
            <a:endParaRPr sz="1200" dirty="0">
              <a:latin typeface="Segoe UI"/>
              <a:cs typeface="Segoe UI"/>
            </a:endParaRPr>
          </a:p>
          <a:p>
            <a:pPr marL="469900" indent="-228600">
              <a:lnSpc>
                <a:spcPct val="100000"/>
              </a:lnSpc>
              <a:spcBef>
                <a:spcPts val="60"/>
              </a:spcBef>
              <a:buChar char="•"/>
              <a:tabLst>
                <a:tab pos="469265" algn="l"/>
                <a:tab pos="469900" algn="l"/>
              </a:tabLst>
              <a:defRPr/>
            </a:pPr>
            <a:r>
              <a:rPr lang="el-GR" sz="1200" i="1" spc="-10" dirty="0">
                <a:solidFill>
                  <a:srgbClr val="3B373A"/>
                </a:solidFill>
                <a:latin typeface="Segoe UI"/>
                <a:cs typeface="Segoe UI"/>
              </a:rPr>
              <a:t>ομιλία</a:t>
            </a:r>
          </a:p>
          <a:p>
            <a:pPr marL="469900" indent="-228600">
              <a:lnSpc>
                <a:spcPct val="100000"/>
              </a:lnSpc>
              <a:spcBef>
                <a:spcPts val="60"/>
              </a:spcBef>
              <a:buChar char="•"/>
              <a:tabLst>
                <a:tab pos="469265" algn="l"/>
                <a:tab pos="469900" algn="l"/>
              </a:tabLst>
              <a:defRPr/>
            </a:pPr>
            <a:r>
              <a:rPr lang="el-GR" sz="1200" i="1" spc="-10" dirty="0">
                <a:solidFill>
                  <a:srgbClr val="3B373A"/>
                </a:solidFill>
                <a:latin typeface="Segoe UI"/>
                <a:cs typeface="Segoe UI"/>
              </a:rPr>
              <a:t>γραφή</a:t>
            </a:r>
          </a:p>
          <a:p>
            <a:pPr marL="469900" indent="-228600">
              <a:lnSpc>
                <a:spcPct val="100000"/>
              </a:lnSpc>
              <a:spcBef>
                <a:spcPts val="60"/>
              </a:spcBef>
              <a:buChar char="•"/>
              <a:tabLst>
                <a:tab pos="469265" algn="l"/>
                <a:tab pos="469900" algn="l"/>
              </a:tabLst>
              <a:defRPr/>
            </a:pPr>
            <a:r>
              <a:rPr lang="el-GR" sz="1200" i="1" spc="-10" dirty="0">
                <a:solidFill>
                  <a:srgbClr val="3B373A"/>
                </a:solidFill>
                <a:latin typeface="Segoe UI"/>
                <a:cs typeface="Segoe UI"/>
              </a:rPr>
              <a:t>ανάγνωση</a:t>
            </a:r>
          </a:p>
          <a:p>
            <a:pPr marL="469900" indent="-228600">
              <a:lnSpc>
                <a:spcPct val="100000"/>
              </a:lnSpc>
              <a:spcBef>
                <a:spcPts val="60"/>
              </a:spcBef>
              <a:buChar char="•"/>
              <a:tabLst>
                <a:tab pos="469265" algn="l"/>
                <a:tab pos="469900" algn="l"/>
              </a:tabLst>
              <a:defRPr/>
            </a:pPr>
            <a:r>
              <a:rPr lang="el-GR" sz="1200" i="1" spc="-10" dirty="0">
                <a:solidFill>
                  <a:srgbClr val="3B373A"/>
                </a:solidFill>
                <a:latin typeface="Segoe UI"/>
                <a:cs typeface="Segoe UI"/>
              </a:rPr>
              <a:t>ακρόαση</a:t>
            </a:r>
            <a:endParaRPr sz="1200" dirty="0">
              <a:latin typeface="Segoe UI"/>
              <a:cs typeface="Segoe UI"/>
            </a:endParaRPr>
          </a:p>
        </p:txBody>
      </p:sp>
      <p:cxnSp>
        <p:nvCxnSpPr>
          <p:cNvPr id="32"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3" name="Google Shape;234;p13"/>
          <p:cNvPicPr/>
          <p:nvPr/>
        </p:nvPicPr>
        <p:blipFill>
          <a:blip r:embed="rId3">
            <a:alphaModFix/>
          </a:blip>
          <a:stretch/>
        </p:blipFill>
        <p:spPr bwMode="auto">
          <a:xfrm>
            <a:off x="4508500" y="9085792"/>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 name="object 3"/>
          <p:cNvSpPr txBox="1">
            <a:spLocks noGrp="1"/>
          </p:cNvSpPr>
          <p:nvPr>
            <p:ph type="sldNum" sz="quarter" idx="7"/>
          </p:nvPr>
        </p:nvSpPr>
        <p:spPr bwMode="auto">
          <a:prstGeom prst="rect">
            <a:avLst/>
          </a:prstGeom>
        </p:spPr>
        <p:txBody>
          <a:bodyPr vert="horz" wrap="square" lIns="0" tIns="22860" rIns="0" bIns="0" rtlCol="0">
            <a:spAutoFit/>
          </a:bodyPr>
          <a:lstStyle/>
          <a:p>
            <a:pPr marL="45085">
              <a:lnSpc>
                <a:spcPct val="100000"/>
              </a:lnSpc>
              <a:spcBef>
                <a:spcPts val="180"/>
              </a:spcBef>
              <a:defRPr/>
            </a:pPr>
            <a:r>
              <a:rPr spc="-25"/>
              <a:t>24</a:t>
            </a:r>
            <a:endParaRPr/>
          </a:p>
        </p:txBody>
      </p:sp>
      <p:sp>
        <p:nvSpPr>
          <p:cNvPr id="2" name="object 2"/>
          <p:cNvSpPr txBox="1"/>
          <p:nvPr/>
        </p:nvSpPr>
        <p:spPr bwMode="auto">
          <a:xfrm>
            <a:off x="887299" y="1003706"/>
            <a:ext cx="5791200" cy="7363811"/>
          </a:xfrm>
          <a:prstGeom prst="rect">
            <a:avLst/>
          </a:prstGeom>
        </p:spPr>
        <p:txBody>
          <a:bodyPr vert="horz" wrap="square" lIns="0" tIns="12700" rIns="0" bIns="0" rtlCol="0">
            <a:spAutoFit/>
          </a:bodyPr>
          <a:lstStyle/>
          <a:p>
            <a:pPr marL="12700" marR="5715" algn="just">
              <a:lnSpc>
                <a:spcPct val="107100"/>
              </a:lnSpc>
              <a:spcBef>
                <a:spcPts val="100"/>
              </a:spcBef>
              <a:defRPr/>
            </a:pPr>
            <a:r>
              <a:rPr lang="el-GR" b="1" dirty="0">
                <a:solidFill>
                  <a:srgbClr val="493490"/>
                </a:solidFill>
                <a:latin typeface="Segoe UI Black"/>
                <a:cs typeface="Segoe UI Black"/>
              </a:rPr>
              <a:t>Βήμα 3: </a:t>
            </a:r>
            <a:r>
              <a:rPr lang="el-GR" dirty="0">
                <a:solidFill>
                  <a:srgbClr val="3B373A"/>
                </a:solidFill>
                <a:latin typeface="Segoe UI"/>
                <a:cs typeface="Segoe UI"/>
              </a:rPr>
              <a:t>Οι θεματικές περιοχές που αφορούν την επικοινωνία με τους συναδέλφους και τους εργοδότες θα πρέπει να περιέχουν τουλάχιστον μία ερώτηση σχετικά με τη συναισθηματική αντίδραση εκ μέρους του εκπαιδευόμενου (π.χ. πώς αισθάνεστε όταν απευθύνεστε προφορικά/επικοινωνείτε προφορικά με τους συναδέλφους/τον εργοδότη σας;). Η δυσκολία ανταπόκρισης σε περιβάλλον L2 μπορεί να οδηγήσει σε έλλειψη αυτοπεποίθησης, παρόλο που ο χρήστης έχει επαρκές επίπεδο L2.</a:t>
            </a:r>
          </a:p>
          <a:p>
            <a:pPr marL="12700" marR="10795" algn="just">
              <a:lnSpc>
                <a:spcPct val="107100"/>
              </a:lnSpc>
              <a:spcBef>
                <a:spcPts val="1415"/>
              </a:spcBef>
              <a:defRPr/>
            </a:pPr>
            <a:r>
              <a:rPr lang="el-GR" b="1" dirty="0">
                <a:solidFill>
                  <a:srgbClr val="493490"/>
                </a:solidFill>
                <a:latin typeface="Segoe UI Black"/>
                <a:cs typeface="Segoe UI Black"/>
              </a:rPr>
              <a:t>Βήμα 4: </a:t>
            </a:r>
            <a:r>
              <a:rPr lang="el-GR" dirty="0">
                <a:solidFill>
                  <a:srgbClr val="3B373A"/>
                </a:solidFill>
                <a:latin typeface="Segoe UI"/>
                <a:cs typeface="Segoe UI"/>
              </a:rPr>
              <a:t>Μην ξεχάσετε να χρησιμοποιήσετε ανοιχτές ερωτήσεις για να εντοπίσετε το ενδιαφέρον τους για την εκμάθηση της γλώσσας (π.χ. σε ποια δεξιότητα της L2 θα θέλατε να εκπαιδευτείτε περισσότερο;).</a:t>
            </a:r>
          </a:p>
          <a:p>
            <a:pPr marL="12700" marR="10795" algn="just">
              <a:lnSpc>
                <a:spcPct val="107100"/>
              </a:lnSpc>
              <a:spcBef>
                <a:spcPts val="1415"/>
              </a:spcBef>
              <a:defRPr/>
            </a:pPr>
            <a:r>
              <a:rPr lang="el-GR" b="1" spc="-10" dirty="0">
                <a:solidFill>
                  <a:srgbClr val="3B373A"/>
                </a:solidFill>
                <a:latin typeface="Segoe UI"/>
                <a:cs typeface="Segoe UI"/>
              </a:rPr>
              <a:t>Διαδραστική άσκηση:</a:t>
            </a:r>
            <a:endParaRPr lang="en-US" spc="-10" dirty="0">
              <a:solidFill>
                <a:srgbClr val="3B373A"/>
              </a:solidFill>
              <a:latin typeface="Segoe UI"/>
              <a:cs typeface="Segoe UI"/>
            </a:endParaRPr>
          </a:p>
          <a:p>
            <a:pPr marL="12700" marR="10795" algn="just">
              <a:lnSpc>
                <a:spcPct val="107100"/>
              </a:lnSpc>
              <a:spcBef>
                <a:spcPts val="1415"/>
              </a:spcBef>
              <a:defRPr/>
            </a:pPr>
            <a:r>
              <a:rPr lang="el-GR" spc="-10" dirty="0">
                <a:solidFill>
                  <a:srgbClr val="3B373A"/>
                </a:solidFill>
                <a:latin typeface="Segoe UI"/>
                <a:cs typeface="Segoe UI"/>
              </a:rPr>
              <a:t>Εξασκηθείτε, ρωτώντας ο ένας τον άλλον σε ομάδες εργασίας, πάνω στην ορολογία που χρησιμοποιείται. Δείτε πόσο εξοικειωμένοι είναι οι μετανάστες με περιεχόμενο, και αν είναι συνηθισμένοι στη διεξαγωγή αυτών των ερευνών. Η διαδικασία αυτή θα πρέπει να είναι ευθύνη των εκπαιδευτών, καθώς γνωρίζουν καλύτερα τις ανάγκες των μεταναστών.</a:t>
            </a:r>
          </a:p>
          <a:p>
            <a:pPr>
              <a:lnSpc>
                <a:spcPct val="100000"/>
              </a:lnSpc>
              <a:spcBef>
                <a:spcPts val="30"/>
              </a:spcBef>
              <a:defRPr/>
            </a:pPr>
            <a:endParaRPr sz="1900" dirty="0">
              <a:latin typeface="Segoe UI"/>
              <a:cs typeface="Segoe UI"/>
            </a:endParaRPr>
          </a:p>
        </p:txBody>
      </p:sp>
      <p:cxnSp>
        <p:nvCxnSpPr>
          <p:cNvPr id="4"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4508500" y="9085792"/>
            <a:ext cx="30480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567212" y="393700"/>
            <a:ext cx="6716231" cy="9264075"/>
          </a:xfrm>
        </p:spPr>
        <p:txBody>
          <a:bodyPr/>
          <a:lstStyle/>
          <a:p>
            <a:pPr marL="12700" algn="l">
              <a:lnSpc>
                <a:spcPct val="100000"/>
              </a:lnSpc>
              <a:defRPr/>
            </a:pPr>
            <a:r>
              <a:rPr lang="el-GR" sz="1600" b="0" i="1" dirty="0">
                <a:solidFill>
                  <a:srgbClr val="F89623"/>
                </a:solidFill>
                <a:latin typeface="Segoe UI"/>
                <a:cs typeface="Segoe UI"/>
              </a:rPr>
              <a:t>Σχέδια γλωσσικής υποστήριξης με προσανατολισμό την εργασία</a:t>
            </a:r>
            <a:br>
              <a:rPr lang="en-US" sz="1600" b="0" i="1" spc="-10" dirty="0">
                <a:solidFill>
                  <a:srgbClr val="F89623"/>
                </a:solidFill>
                <a:latin typeface="Segoe UI"/>
                <a:cs typeface="Segoe UI"/>
              </a:rPr>
            </a:br>
            <a:br>
              <a:rPr lang="en-US" sz="1600" b="0" dirty="0">
                <a:latin typeface="Segoe UI"/>
                <a:cs typeface="Segoe UI"/>
              </a:rPr>
            </a:br>
            <a:r>
              <a:rPr lang="el-GR" sz="1600" b="0" i="1" dirty="0">
                <a:solidFill>
                  <a:srgbClr val="3B373A"/>
                </a:solidFill>
                <a:latin typeface="Segoe UI"/>
                <a:cs typeface="Segoe UI"/>
              </a:rPr>
              <a:t>Τα σχέδια διδασκαλίας για τη γλώσσα και τα εργασιακά δικαιώματα</a:t>
            </a:r>
            <a:br>
              <a:rPr lang="en-US" sz="1600" b="0" dirty="0">
                <a:latin typeface="Segoe UI"/>
                <a:cs typeface="Segoe UI"/>
              </a:rPr>
            </a:br>
            <a:br>
              <a:rPr lang="en-US" sz="1600" b="0" dirty="0">
                <a:latin typeface="Segoe UI"/>
                <a:cs typeface="Segoe UI"/>
              </a:rPr>
            </a:br>
            <a:r>
              <a:rPr lang="el-GR" sz="1600" b="0" dirty="0">
                <a:solidFill>
                  <a:srgbClr val="3B373A"/>
                </a:solidFill>
                <a:latin typeface="Segoe UI"/>
                <a:cs typeface="Segoe UI"/>
              </a:rPr>
              <a:t>Οι εκπαιδευτές μεταναστών μπορούν να μάθουν πώς να δημιουργούν ένα σύντομο πρόγραμμα σπουδών θέτοντας τρεις ερωτήσεις: </a:t>
            </a:r>
            <a:br>
              <a:rPr lang="el-GR" sz="1600" b="0" dirty="0">
                <a:solidFill>
                  <a:srgbClr val="3B373A"/>
                </a:solidFill>
                <a:latin typeface="Segoe UI"/>
                <a:cs typeface="Segoe UI"/>
              </a:rPr>
            </a:br>
            <a:r>
              <a:rPr lang="el-GR" sz="1600" b="0" dirty="0">
                <a:solidFill>
                  <a:srgbClr val="3B373A"/>
                </a:solidFill>
                <a:latin typeface="Segoe UI"/>
                <a:cs typeface="Segoe UI"/>
              </a:rPr>
              <a:t>Τι (πρέπει να διδάξω); </a:t>
            </a:r>
            <a:br>
              <a:rPr lang="el-GR" sz="1600" b="0" dirty="0">
                <a:solidFill>
                  <a:srgbClr val="3B373A"/>
                </a:solidFill>
                <a:latin typeface="Segoe UI"/>
                <a:cs typeface="Segoe UI"/>
              </a:rPr>
            </a:br>
            <a:r>
              <a:rPr lang="el-GR" sz="1600" b="0" dirty="0">
                <a:solidFill>
                  <a:srgbClr val="3B373A"/>
                </a:solidFill>
                <a:latin typeface="Segoe UI"/>
                <a:cs typeface="Segoe UI"/>
              </a:rPr>
              <a:t>Τι (μπορώ να πετύχω με τη διδασκαλία αυτών των θεμάτων); </a:t>
            </a:r>
            <a:br>
              <a:rPr lang="el-GR" sz="1600" b="0" dirty="0">
                <a:solidFill>
                  <a:srgbClr val="3B373A"/>
                </a:solidFill>
                <a:latin typeface="Segoe UI"/>
                <a:cs typeface="Segoe UI"/>
              </a:rPr>
            </a:br>
            <a:r>
              <a:rPr lang="el-GR" sz="1600" b="0" dirty="0">
                <a:solidFill>
                  <a:srgbClr val="3B373A"/>
                </a:solidFill>
                <a:latin typeface="Segoe UI"/>
                <a:cs typeface="Segoe UI"/>
              </a:rPr>
              <a:t>Πώς (διδάσκω το σχετικό υλικό); </a:t>
            </a:r>
            <a:br>
              <a:rPr lang="el-GR" sz="1600" b="0" dirty="0">
                <a:solidFill>
                  <a:srgbClr val="3B373A"/>
                </a:solidFill>
                <a:latin typeface="Segoe UI"/>
                <a:cs typeface="Segoe UI"/>
              </a:rPr>
            </a:br>
            <a:r>
              <a:rPr lang="el-GR" sz="1600" b="0" dirty="0">
                <a:solidFill>
                  <a:srgbClr val="3B373A"/>
                </a:solidFill>
                <a:latin typeface="Segoe UI"/>
                <a:cs typeface="Segoe UI"/>
              </a:rPr>
              <a:t>Πώς θα πρέπει να προγραμματίσω τη διδασκαλία μου σε μέρη και πώς θα πρέπει να τα διαρθρώσω;</a:t>
            </a:r>
            <a:br>
              <a:rPr lang="el-GR" sz="1600" b="0" dirty="0">
                <a:solidFill>
                  <a:srgbClr val="3B373A"/>
                </a:solidFill>
                <a:latin typeface="Segoe UI"/>
                <a:cs typeface="Segoe UI"/>
              </a:rPr>
            </a:br>
            <a:br>
              <a:rPr lang="en-US" sz="1600" b="0" dirty="0">
                <a:solidFill>
                  <a:srgbClr val="3B373A"/>
                </a:solidFill>
                <a:latin typeface="Segoe UI"/>
                <a:cs typeface="Segoe UI"/>
              </a:rPr>
            </a:br>
            <a:r>
              <a:rPr lang="el-GR" sz="1600" b="0" dirty="0">
                <a:solidFill>
                  <a:srgbClr val="3B373A"/>
                </a:solidFill>
                <a:latin typeface="Segoe UI"/>
                <a:cs typeface="Segoe UI"/>
              </a:rPr>
              <a:t>Δραστηριότητες που πρέπει να διεξαχθούν με </a:t>
            </a:r>
            <a:br>
              <a:rPr lang="el-GR" sz="1600" b="0" dirty="0">
                <a:solidFill>
                  <a:srgbClr val="3B373A"/>
                </a:solidFill>
                <a:latin typeface="Segoe UI"/>
                <a:cs typeface="Segoe UI"/>
              </a:rPr>
            </a:br>
            <a:r>
              <a:rPr lang="el-GR" sz="1600" b="0" dirty="0">
                <a:solidFill>
                  <a:srgbClr val="3B373A"/>
                </a:solidFill>
                <a:latin typeface="Segoe UI"/>
                <a:cs typeface="Segoe UI"/>
              </a:rPr>
              <a:t>εκπαιδευόμενους μετανάστες :</a:t>
            </a:r>
            <a:br>
              <a:rPr lang="el-GR" sz="1600" b="0" dirty="0">
                <a:solidFill>
                  <a:srgbClr val="3B373A"/>
                </a:solidFill>
                <a:latin typeface="Segoe UI"/>
                <a:cs typeface="Segoe UI"/>
              </a:rPr>
            </a:br>
            <a:br>
              <a:rPr lang="en-US" sz="1600" b="0" dirty="0">
                <a:solidFill>
                  <a:srgbClr val="3B373A"/>
                </a:solidFill>
                <a:latin typeface="Segoe UI"/>
                <a:cs typeface="Segoe UI"/>
              </a:rPr>
            </a:br>
            <a:r>
              <a:rPr lang="el-GR" sz="1600" b="0" dirty="0">
                <a:solidFill>
                  <a:srgbClr val="3B373A"/>
                </a:solidFill>
                <a:latin typeface="Segoe UI"/>
                <a:cs typeface="Segoe UI"/>
              </a:rPr>
              <a:t>Οι δραστηριότητες θα πρέπει να εγείρουν τη μνήμη των μαθητών και να τους εισάγουν τις νέες πληροφορίες ως αφετηρία για να δημιουργήσουν κίνητρα μάθησης και ευνοϊκότερες συνθήκες για την κατάκτηση του γνωστικού αντικειμένου. Στην αρχή, εξάπτουμε το ενδιαφέρον των μαθητών, χρησιμοποιώντας εκπαιδευτικές τεχνικές που θα τους ξαφνιάσουν ευχάριστα και θα κινητοποιήσουν το διαρκές ενδιαφέρον τους (π.χ. μέθοδος της αυτόματης γραφής, </a:t>
            </a:r>
            <a:r>
              <a:rPr lang="en-US" sz="1600" b="0" dirty="0">
                <a:solidFill>
                  <a:srgbClr val="3B373A"/>
                </a:solidFill>
                <a:latin typeface="Segoe UI"/>
                <a:cs typeface="Segoe UI"/>
              </a:rPr>
              <a:t>brainstorming</a:t>
            </a:r>
            <a:r>
              <a:rPr lang="el-GR" sz="1600" b="0" dirty="0">
                <a:solidFill>
                  <a:srgbClr val="3B373A"/>
                </a:solidFill>
                <a:latin typeface="Segoe UI"/>
                <a:cs typeface="Segoe UI"/>
              </a:rPr>
              <a:t>, </a:t>
            </a:r>
            <a:r>
              <a:rPr lang="en-US" sz="1600" b="0" dirty="0">
                <a:solidFill>
                  <a:srgbClr val="3B373A"/>
                </a:solidFill>
                <a:latin typeface="Segoe UI"/>
                <a:cs typeface="Segoe UI"/>
              </a:rPr>
              <a:t>role playing </a:t>
            </a:r>
            <a:r>
              <a:rPr lang="el-GR" sz="1600" b="0" dirty="0">
                <a:solidFill>
                  <a:srgbClr val="3B373A"/>
                </a:solidFill>
                <a:latin typeface="Segoe UI"/>
                <a:cs typeface="Segoe UI"/>
              </a:rPr>
              <a:t>κ.λπ.)</a:t>
            </a:r>
            <a:br>
              <a:rPr lang="el-GR" sz="1600" b="0" dirty="0">
                <a:solidFill>
                  <a:srgbClr val="3B373A"/>
                </a:solidFill>
                <a:latin typeface="Segoe UI"/>
                <a:cs typeface="Segoe UI"/>
              </a:rPr>
            </a:br>
            <a:br>
              <a:rPr lang="en-US" sz="1600" b="0" dirty="0">
                <a:latin typeface="Segoe UI"/>
                <a:cs typeface="Segoe UI"/>
              </a:rPr>
            </a:br>
            <a:r>
              <a:rPr lang="el-GR" sz="1600" b="0" dirty="0">
                <a:solidFill>
                  <a:srgbClr val="3B373A"/>
                </a:solidFill>
                <a:latin typeface="Segoe UI"/>
                <a:cs typeface="Segoe UI"/>
              </a:rPr>
              <a:t>Τα προγράμματα που αφορούν τα εργασιακά δικαιώματα πρέπει να έχουν τουλάχιστον τέσσερις δραστηριότητες όσον αφορά τη διάρκεια και τα κίνητρα των μαθητών. Στη φάση της προθέρμανσης, ο εκπαιδευτικός θα μπορούσε να προβάλλει φωτογραφίες εργαζομένων, (πχ. εγκύων εργαζομένων και γονέων με μικρά παιδιά που εργάζονται από το σπίτι). Στη συνέχεια, οι μαθητές θα πρέπει να ανακαλέσουν το λεξιλόγιο που ήδη γνωρίζουν, ενώ οι εκπαιδευτές μεταναστών θα πρέπει να καταγράψουν τις λέξεις-κλειδιά στον πίνακα. Η χρήση φωτογραφιών μπορεί να ενθαρρύνει τους μαθητές να αναγνωρίσουν και να σχολιάσουν την κατάσταση</a:t>
            </a:r>
            <a:r>
              <a:rPr lang="en-US" sz="1600" b="0" dirty="0">
                <a:solidFill>
                  <a:srgbClr val="3B373A"/>
                </a:solidFill>
                <a:latin typeface="Segoe UI"/>
                <a:cs typeface="Segoe UI"/>
              </a:rPr>
              <a:t>.</a:t>
            </a:r>
            <a:br>
              <a:rPr lang="en-US" sz="4000" dirty="0">
                <a:latin typeface="Segoe UI"/>
                <a:cs typeface="Segoe UI"/>
              </a:rPr>
            </a:br>
            <a:endParaRPr lang="en-US" sz="4000" dirty="0"/>
          </a:p>
        </p:txBody>
      </p:sp>
      <p:cxnSp>
        <p:nvCxnSpPr>
          <p:cNvPr id="3"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4508500" y="9085792"/>
            <a:ext cx="3048000"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575737" y="1450707"/>
            <a:ext cx="6428422" cy="7884723"/>
          </a:xfrm>
        </p:spPr>
        <p:txBody>
          <a:bodyPr/>
          <a:lstStyle/>
          <a:p>
            <a:pPr marL="12700" marR="6985" algn="l">
              <a:lnSpc>
                <a:spcPct val="107100"/>
              </a:lnSpc>
              <a:spcBef>
                <a:spcPts val="100"/>
              </a:spcBef>
              <a:defRPr/>
            </a:pPr>
            <a:br>
              <a:rPr lang="en-US" sz="1600" b="0" spc="114" dirty="0">
                <a:solidFill>
                  <a:srgbClr val="3B373A"/>
                </a:solidFill>
                <a:latin typeface="Segoe UI"/>
                <a:cs typeface="Segoe UI"/>
              </a:rPr>
            </a:br>
            <a:br>
              <a:rPr lang="en-US" sz="1600" b="0" spc="114" dirty="0">
                <a:solidFill>
                  <a:srgbClr val="3B373A"/>
                </a:solidFill>
                <a:latin typeface="Segoe UI"/>
                <a:cs typeface="Segoe UI"/>
              </a:rPr>
            </a:br>
            <a:r>
              <a:rPr lang="el-GR" sz="1600" b="0" dirty="0">
                <a:solidFill>
                  <a:srgbClr val="3B373A"/>
                </a:solidFill>
                <a:latin typeface="Segoe UI"/>
                <a:cs typeface="Segoe UI"/>
              </a:rPr>
              <a:t>Συζητήστε στην τάξη κάνοντας τις ακόλουθες ερωτήσεις: </a:t>
            </a:r>
            <a:br>
              <a:rPr lang="el-GR" sz="1600" b="0" dirty="0">
                <a:solidFill>
                  <a:srgbClr val="3B373A"/>
                </a:solidFill>
                <a:latin typeface="Segoe UI"/>
                <a:cs typeface="Segoe UI"/>
              </a:rPr>
            </a:br>
            <a:r>
              <a:rPr lang="el-GR" sz="1600" b="0" dirty="0">
                <a:solidFill>
                  <a:srgbClr val="3B373A"/>
                </a:solidFill>
                <a:latin typeface="Segoe UI"/>
                <a:cs typeface="Segoe UI"/>
              </a:rPr>
              <a:t>α) εργάζεστε; β) έχετε σύμβαση; Αν ναι, τι είδους (π.χ. πόσες ώρες εργάζεστε και για πόσο καιρό ισχύει η σύμβασή σας) γ) γνωρίζετε ότι μπορείτε να απουσιάσετε αν το παιδί σας είναι άρρωστο;</a:t>
            </a:r>
            <a:br>
              <a:rPr lang="en-US" sz="1600" b="0" dirty="0">
                <a:solidFill>
                  <a:srgbClr val="3B373A"/>
                </a:solidFill>
                <a:latin typeface="Segoe UI"/>
                <a:cs typeface="Segoe UI"/>
              </a:rPr>
            </a:br>
            <a:br>
              <a:rPr lang="en-US" sz="1600" b="0" dirty="0">
                <a:solidFill>
                  <a:srgbClr val="3B373A"/>
                </a:solidFill>
                <a:latin typeface="Segoe UI"/>
                <a:cs typeface="Segoe UI"/>
              </a:rPr>
            </a:br>
            <a:r>
              <a:rPr lang="el-GR" sz="1600" b="0" dirty="0">
                <a:solidFill>
                  <a:srgbClr val="3B373A"/>
                </a:solidFill>
                <a:latin typeface="Segoe UI"/>
                <a:cs typeface="Segoe UI"/>
              </a:rPr>
              <a:t>Στη συνέχεια, παρέχετε στους εργαζόμενους πρόσφυγες υλικό σχετικά με τα εργασιακά δικαιώματα όσον αφορά α) τη γονική άδεια, β) την άδεια μητρότητας και γ) την άδεια πατρότητας. Αφού διαβάσουν τους ορισμούς, οι μαθητές τούς αντιστοιχίζουν με τις λέξεις-κλειδιά. Άλλες ασκήσεις θα πρέπει να καταδεικνύουν μια πιο ενεργή συμμετοχή των μαθητών. Για παράδειγμα, οι εκπαιδευτικοί μπορούν να μοιράσουν σε κάθε μαθητή τρεις κάρτες με εικόνες που αντιστοιχούν στα παραπάνω εργασιακά δικαιώματα. Οι μαθητές ακούν τρεις σύντομους διαλόγους και επιλέγουν κάθε φορά </a:t>
            </a:r>
            <a:br>
              <a:rPr lang="en-US" sz="1600" b="0" dirty="0">
                <a:solidFill>
                  <a:srgbClr val="3B373A"/>
                </a:solidFill>
                <a:latin typeface="Segoe UI"/>
                <a:cs typeface="Segoe UI"/>
              </a:rPr>
            </a:br>
            <a:r>
              <a:rPr lang="el-GR" sz="1600" b="0" dirty="0">
                <a:solidFill>
                  <a:srgbClr val="3B373A"/>
                </a:solidFill>
                <a:latin typeface="Segoe UI"/>
                <a:cs typeface="Segoe UI"/>
              </a:rPr>
              <a:t>την κατάλληλη</a:t>
            </a:r>
            <a:r>
              <a:rPr lang="en-US" sz="1600" b="0" dirty="0">
                <a:solidFill>
                  <a:srgbClr val="3B373A"/>
                </a:solidFill>
                <a:latin typeface="Segoe UI"/>
                <a:cs typeface="Segoe UI"/>
              </a:rPr>
              <a:t> </a:t>
            </a:r>
            <a:r>
              <a:rPr lang="el-GR" sz="1600" b="0" dirty="0">
                <a:solidFill>
                  <a:srgbClr val="3B373A"/>
                </a:solidFill>
                <a:latin typeface="Segoe UI"/>
                <a:cs typeface="Segoe UI"/>
              </a:rPr>
              <a:t>κάρτα.</a:t>
            </a:r>
            <a:br>
              <a:rPr lang="el-GR" sz="1600" b="0" dirty="0">
                <a:solidFill>
                  <a:srgbClr val="3B373A"/>
                </a:solidFill>
                <a:latin typeface="Segoe UI"/>
                <a:cs typeface="Segoe UI"/>
              </a:rPr>
            </a:br>
            <a:br>
              <a:rPr lang="en-US" sz="1600" b="0" dirty="0">
                <a:solidFill>
                  <a:srgbClr val="3B373A"/>
                </a:solidFill>
                <a:latin typeface="Segoe UI"/>
                <a:cs typeface="Segoe UI"/>
              </a:rPr>
            </a:br>
            <a:r>
              <a:rPr lang="el-GR" sz="1600" b="0" dirty="0">
                <a:solidFill>
                  <a:srgbClr val="3B373A"/>
                </a:solidFill>
                <a:latin typeface="Segoe UI"/>
                <a:cs typeface="Segoe UI"/>
              </a:rPr>
              <a:t>Ο εκπαιδευτής μπορεί να αποτελέσει παράδειγμα προφορικής αλληλεπίδρασης μεταξύ εργαζομένου και εργοδότη.</a:t>
            </a:r>
            <a:r>
              <a:rPr lang="en-US" sz="1600" b="0" dirty="0">
                <a:solidFill>
                  <a:srgbClr val="3B373A"/>
                </a:solidFill>
                <a:latin typeface="Segoe UI"/>
                <a:cs typeface="Segoe UI"/>
              </a:rPr>
              <a:t> </a:t>
            </a:r>
            <a:r>
              <a:rPr lang="el-GR" sz="1600" b="0" dirty="0">
                <a:solidFill>
                  <a:srgbClr val="3B373A"/>
                </a:solidFill>
                <a:latin typeface="Segoe UI"/>
                <a:cs typeface="Segoe UI"/>
              </a:rPr>
              <a:t>Στη συνέχεια, να θέσει ερωτήσεις κατανόησης και να εστιάσει στις λέξεις-κλειδιά που χρησιμοποιεί ο εργαζόμενος για να υποβάλει αίτηση για άδεια απουσίας. </a:t>
            </a:r>
            <a:br>
              <a:rPr lang="el-GR" sz="1600" b="0" dirty="0">
                <a:solidFill>
                  <a:srgbClr val="3B373A"/>
                </a:solidFill>
                <a:latin typeface="Segoe UI"/>
                <a:cs typeface="Segoe UI"/>
              </a:rPr>
            </a:br>
            <a:br>
              <a:rPr lang="el-GR" sz="1600" b="0" dirty="0">
                <a:solidFill>
                  <a:srgbClr val="3B373A"/>
                </a:solidFill>
                <a:latin typeface="Segoe UI"/>
                <a:cs typeface="Segoe UI"/>
              </a:rPr>
            </a:br>
            <a:r>
              <a:rPr lang="el-GR" sz="1600" b="0" dirty="0">
                <a:solidFill>
                  <a:srgbClr val="3B373A"/>
                </a:solidFill>
                <a:latin typeface="Segoe UI"/>
                <a:cs typeface="Segoe UI"/>
              </a:rPr>
              <a:t>Χρησιμοποιώντας τον παραπάνω διάλογο ως πρότυπο, σχεδιάζετε</a:t>
            </a:r>
            <a:r>
              <a:rPr lang="en-US" sz="1600" b="0" dirty="0">
                <a:solidFill>
                  <a:srgbClr val="3B373A"/>
                </a:solidFill>
                <a:latin typeface="Segoe UI"/>
                <a:cs typeface="Segoe UI"/>
              </a:rPr>
              <a:t> </a:t>
            </a:r>
            <a:r>
              <a:rPr lang="el-GR" sz="1600" b="0" dirty="0">
                <a:solidFill>
                  <a:srgbClr val="3B373A"/>
                </a:solidFill>
                <a:latin typeface="Segoe UI"/>
                <a:cs typeface="Segoe UI"/>
              </a:rPr>
              <a:t>ένα παιχνίδι ρόλων: Ρόλος Α: Εργοδότης και Ρόλος Β. Εργαζόμενος. Οι εκπαιδευτικοί μπορούν να μοιράσουν κάρτες πχ. με διαφορετικούς όρους που ισχύουν και για τους τρεις τύπους αδειών (άδεια μητρότητας, άδεια πατρότητας και γονική άδεια).</a:t>
            </a:r>
            <a:endParaRPr lang="en-US" sz="4000" dirty="0"/>
          </a:p>
        </p:txBody>
      </p:sp>
      <p:cxnSp>
        <p:nvCxnSpPr>
          <p:cNvPr id="3"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4508500" y="9085792"/>
            <a:ext cx="3048000" cy="1628775"/>
          </a:xfrm>
          <a:prstGeom prst="rect">
            <a:avLst/>
          </a:prstGeom>
          <a:noFill/>
          <a:ln>
            <a:noFill/>
          </a:ln>
        </p:spPr>
      </p:pic>
      <p:sp>
        <p:nvSpPr>
          <p:cNvPr id="5" name="TextBox 4">
            <a:extLst>
              <a:ext uri="{FF2B5EF4-FFF2-40B4-BE49-F238E27FC236}">
                <a16:creationId xmlns:a16="http://schemas.microsoft.com/office/drawing/2014/main" id="{C8F85BCD-E846-C24E-96EE-B33474F27CC7}"/>
              </a:ext>
            </a:extLst>
          </p:cNvPr>
          <p:cNvSpPr txBox="1"/>
          <p:nvPr/>
        </p:nvSpPr>
        <p:spPr>
          <a:xfrm>
            <a:off x="564039" y="882204"/>
            <a:ext cx="6428421" cy="646331"/>
          </a:xfrm>
          <a:prstGeom prst="rect">
            <a:avLst/>
          </a:prstGeom>
          <a:noFill/>
        </p:spPr>
        <p:txBody>
          <a:bodyPr wrap="square" rtlCol="0">
            <a:spAutoFit/>
          </a:bodyPr>
          <a:lstStyle/>
          <a:p>
            <a:pPr algn="l"/>
            <a:r>
              <a:rPr kumimoji="0" lang="el-GR" sz="1800" b="1" i="0" u="none" strike="noStrike" kern="0" cap="none" spc="0" normalizeH="0" baseline="0" noProof="0" dirty="0">
                <a:ln>
                  <a:noFill/>
                </a:ln>
                <a:solidFill>
                  <a:srgbClr val="3B373A"/>
                </a:solidFill>
                <a:effectLst/>
                <a:uLnTx/>
                <a:uFillTx/>
                <a:latin typeface="Segoe UI"/>
                <a:cs typeface="Segoe UI"/>
              </a:rPr>
              <a:t>Άλλες δραστηριότητες θα μπορούσαν να επικεντρωθούν σε θέματα εργατικής νομοθεσίας</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5" name="Google Shape;234;p13"/>
          <p:cNvPicPr/>
          <p:nvPr/>
        </p:nvPicPr>
        <p:blipFill>
          <a:blip r:embed="rId3">
            <a:alphaModFix/>
          </a:blip>
          <a:stretch/>
        </p:blipFill>
        <p:spPr bwMode="auto">
          <a:xfrm>
            <a:off x="4508500" y="9085792"/>
            <a:ext cx="3048000" cy="1628775"/>
          </a:xfrm>
          <a:prstGeom prst="rect">
            <a:avLst/>
          </a:prstGeom>
          <a:noFill/>
          <a:ln>
            <a:noFill/>
          </a:ln>
        </p:spPr>
      </p:pic>
      <p:sp>
        <p:nvSpPr>
          <p:cNvPr id="2" name="object 2"/>
          <p:cNvSpPr txBox="1"/>
          <p:nvPr/>
        </p:nvSpPr>
        <p:spPr bwMode="auto">
          <a:xfrm>
            <a:off x="768353" y="604248"/>
            <a:ext cx="6019793" cy="8986499"/>
          </a:xfrm>
          <a:prstGeom prst="rect">
            <a:avLst/>
          </a:prstGeom>
        </p:spPr>
        <p:txBody>
          <a:bodyPr vert="horz" wrap="square" lIns="0" tIns="12700" rIns="0" bIns="0" rtlCol="0">
            <a:spAutoFit/>
          </a:bodyPr>
          <a:lstStyle/>
          <a:p>
            <a:pPr marL="12700" marR="6985" algn="just">
              <a:lnSpc>
                <a:spcPct val="107100"/>
              </a:lnSpc>
              <a:spcBef>
                <a:spcPts val="100"/>
              </a:spcBef>
              <a:defRPr/>
            </a:pPr>
            <a:r>
              <a:rPr lang="el-GR" sz="2000" b="1" dirty="0">
                <a:solidFill>
                  <a:srgbClr val="3B373A"/>
                </a:solidFill>
                <a:latin typeface="Segoe UI"/>
                <a:cs typeface="Segoe UI"/>
              </a:rPr>
              <a:t>Διαδραστικές ασκήσεις</a:t>
            </a:r>
          </a:p>
          <a:p>
            <a:pPr marL="12700" marR="6985" algn="just">
              <a:lnSpc>
                <a:spcPct val="107100"/>
              </a:lnSpc>
              <a:spcBef>
                <a:spcPts val="100"/>
              </a:spcBef>
              <a:defRPr/>
            </a:pPr>
            <a:endParaRPr lang="en-US" sz="1400" spc="160" dirty="0">
              <a:solidFill>
                <a:srgbClr val="3B373A"/>
              </a:solidFill>
              <a:latin typeface="Segoe UI"/>
              <a:cs typeface="Segoe UI"/>
            </a:endParaRPr>
          </a:p>
          <a:p>
            <a:pPr marL="12700" marR="6985" algn="just">
              <a:lnSpc>
                <a:spcPct val="107100"/>
              </a:lnSpc>
              <a:spcBef>
                <a:spcPts val="100"/>
              </a:spcBef>
              <a:defRPr/>
            </a:pPr>
            <a:r>
              <a:rPr lang="el-GR" sz="1400" b="0" dirty="0">
                <a:solidFill>
                  <a:srgbClr val="3B373A"/>
                </a:solidFill>
                <a:latin typeface="Segoe UI"/>
                <a:cs typeface="Segoe UI"/>
              </a:rPr>
              <a:t>Μια δραστηριότητα προθέρμανσης στις συνεδρίες γλωσσικής υποστήριξηςμεταναστών θα μπορούσε να βασίζεται σε ένα βίντεο με σκηνές από ένα εργασιακό περιβάλλον. Για παράδειγμα, ένα βίντεο επικεντρώνεται στα σημεία λειτουργίας της κουζίνας και στις παραγγελίες. Μετά το τέλος, οι εκπαιδευτικοί μπορούν να ρωτήσουν: Τι βλέπετε εδώ; Ξέρετε πώς αποκαλούν αυτή τη δουλειά; Σε ποιον μιλάει αυτή η γυναίκα; Ποιος μιλάει μετά; Τι κάνει εδώ ο υπάλληλος; Πώς τα πας στη δουλειά σου; Δείχνουμε φωτογραφίες από καταλόγους και συζητάμε (Τι συνέβη; Τι λέει ένας κατάλογος; Τι πουλάει αυτό το κατάστημα;). Μια άλλη δραστηριότητα θα μπορούσε να απεικονίσει μια δραστηριότητα σε ζεύγη. Δίνουμε στους συμμετέχοντες ένα φύλλο εργασίας, το μενού του εστιατορίου και σημειώσεις με παραγγελίες και φωτογραφίες από το φαγητό. Δίνουμε οδηγίες σε κάθε ζευγάρι για το ποια παραγγελία θα ετοιμάσει.</a:t>
            </a:r>
            <a:endParaRPr lang="en-US" sz="1400" b="0" dirty="0">
              <a:solidFill>
                <a:srgbClr val="3B373A"/>
              </a:solidFill>
              <a:latin typeface="Segoe UI"/>
              <a:cs typeface="Segoe UI"/>
            </a:endParaRPr>
          </a:p>
          <a:p>
            <a:pPr marL="12700" marR="6985" algn="just">
              <a:lnSpc>
                <a:spcPct val="107100"/>
              </a:lnSpc>
              <a:spcBef>
                <a:spcPts val="100"/>
              </a:spcBef>
              <a:defRPr/>
            </a:pPr>
            <a:endParaRPr lang="en-US" sz="1400" dirty="0">
              <a:solidFill>
                <a:srgbClr val="3B373A"/>
              </a:solidFill>
              <a:latin typeface="Segoe UI"/>
              <a:cs typeface="Segoe UI"/>
            </a:endParaRPr>
          </a:p>
          <a:p>
            <a:pPr marL="12700" marR="6985" algn="just">
              <a:lnSpc>
                <a:spcPct val="107100"/>
              </a:lnSpc>
              <a:spcBef>
                <a:spcPts val="100"/>
              </a:spcBef>
              <a:defRPr/>
            </a:pPr>
            <a:r>
              <a:rPr lang="el-GR" sz="1400" dirty="0">
                <a:solidFill>
                  <a:srgbClr val="3B373A"/>
                </a:solidFill>
                <a:latin typeface="Segoe UI"/>
                <a:cs typeface="Segoe UI"/>
              </a:rPr>
              <a:t>Αφού διαβάσουν την παραγγελία, οι μετανάστες πρέπει να «σκανάρουν»  τον κατάλογο για να ελέγξουν ποια υλικά χρειάζονται για να φτιάξουν την παραγγελία για κάθε τραπέζι.</a:t>
            </a:r>
            <a:endParaRPr lang="en-US" sz="1400" dirty="0">
              <a:solidFill>
                <a:srgbClr val="3B373A"/>
              </a:solidFill>
              <a:latin typeface="Segoe UI"/>
              <a:cs typeface="Segoe UI"/>
            </a:endParaRPr>
          </a:p>
          <a:p>
            <a:pPr marL="12700" marR="6985" algn="just">
              <a:lnSpc>
                <a:spcPct val="107100"/>
              </a:lnSpc>
              <a:spcBef>
                <a:spcPts val="100"/>
              </a:spcBef>
              <a:defRPr/>
            </a:pPr>
            <a:endParaRPr lang="en-US" sz="1400" dirty="0">
              <a:solidFill>
                <a:srgbClr val="3B373A"/>
              </a:solidFill>
              <a:latin typeface="Segoe UI"/>
              <a:cs typeface="Segoe UI"/>
            </a:endParaRPr>
          </a:p>
          <a:p>
            <a:pPr marL="12700" marR="6985" algn="just">
              <a:lnSpc>
                <a:spcPct val="107100"/>
              </a:lnSpc>
              <a:spcBef>
                <a:spcPts val="100"/>
              </a:spcBef>
              <a:defRPr/>
            </a:pPr>
            <a:r>
              <a:rPr lang="el-GR" sz="1400" dirty="0">
                <a:solidFill>
                  <a:srgbClr val="3B373A"/>
                </a:solidFill>
                <a:latin typeface="Segoe UI"/>
                <a:cs typeface="Segoe UI"/>
              </a:rPr>
              <a:t>Σημειώστε τα κατάλληλα υλικά στις εικόνες. Στη συνέχεια, κάθε ζευγάρι παρουσιάζει την παραγγελία που ετοίμασε με βάση τις φωτογραφίες. Για να εργαστεί κάποιος ως σερβιτόρος/ σερβιτόρα απαιτούνται ανεπτυγμένες δεξιότητες γραφής. </a:t>
            </a:r>
            <a:endParaRPr lang="en-US" sz="1400" dirty="0">
              <a:solidFill>
                <a:srgbClr val="3B373A"/>
              </a:solidFill>
              <a:latin typeface="Segoe UI"/>
              <a:cs typeface="Segoe UI"/>
            </a:endParaRPr>
          </a:p>
          <a:p>
            <a:pPr marL="12700" marR="6985" algn="just">
              <a:lnSpc>
                <a:spcPct val="107100"/>
              </a:lnSpc>
              <a:spcBef>
                <a:spcPts val="100"/>
              </a:spcBef>
              <a:defRPr/>
            </a:pPr>
            <a:r>
              <a:rPr lang="en-US" sz="1400" dirty="0">
                <a:solidFill>
                  <a:srgbClr val="3B373A"/>
                </a:solidFill>
                <a:latin typeface="Segoe UI"/>
                <a:cs typeface="Segoe UI"/>
              </a:rPr>
              <a:t> </a:t>
            </a:r>
            <a:endParaRPr sz="1400" dirty="0">
              <a:solidFill>
                <a:srgbClr val="3B373A"/>
              </a:solidFill>
              <a:latin typeface="Segoe UI"/>
              <a:cs typeface="Segoe UI"/>
            </a:endParaRPr>
          </a:p>
          <a:p>
            <a:pPr marL="12700" marR="5080" algn="just">
              <a:lnSpc>
                <a:spcPct val="107100"/>
              </a:lnSpc>
              <a:spcBef>
                <a:spcPts val="100"/>
              </a:spcBef>
              <a:defRPr/>
            </a:pPr>
            <a:r>
              <a:rPr lang="el-GR" sz="1400" dirty="0">
                <a:solidFill>
                  <a:srgbClr val="3B373A"/>
                </a:solidFill>
                <a:latin typeface="Segoe UI"/>
                <a:cs typeface="Segoe UI"/>
              </a:rPr>
              <a:t>Ως άσκηση, που στοχεύει στην ανάπτυξη της ικανότητας γραφής των συμμετεχόντων, θα μπορούσατε να μοιράσετε φωτογραφίες με ετικέτες τροφίμων, καθώς και μια συνοδευτική ανακοίνωση από έναν συνάδελφο που γράφει τι πρέπει να ελέγξει, ενώ ζητάτε από τον μαθητή να σημειώσει τι πρέπει να αγοράσει.</a:t>
            </a:r>
            <a:endParaRPr lang="en-US" sz="1400" dirty="0">
              <a:solidFill>
                <a:srgbClr val="3B373A"/>
              </a:solidFill>
              <a:latin typeface="Segoe UI"/>
              <a:cs typeface="Segoe UI"/>
            </a:endParaRPr>
          </a:p>
          <a:p>
            <a:pPr marL="12700" marR="5080" algn="just">
              <a:lnSpc>
                <a:spcPct val="107100"/>
              </a:lnSpc>
              <a:spcBef>
                <a:spcPts val="100"/>
              </a:spcBef>
              <a:defRPr/>
            </a:pPr>
            <a:r>
              <a:rPr lang="el-GR" sz="1400" dirty="0">
                <a:solidFill>
                  <a:srgbClr val="3B373A"/>
                </a:solidFill>
                <a:latin typeface="Segoe UI"/>
                <a:cs typeface="Segoe UI"/>
              </a:rPr>
              <a:t>Οι μετανάστες σημειώνουν ποια συστατικά πρέπει να πετάξουν και ποια να παραγγείλουν. Οι εκπαιδευτικοί εξετάζουν τη σαφήνεια των σημειώσεων χωρίς ιδιαίτερες παρεμβάσεις στην ορθογραφία. Συνιστάται η ολοκλήρωση των προγραμμάτων με την εμπλοκή των μαθητών σε καταστάσεις role-playing. Ορισμένες προτεινόμενες δραστηριότητες role-playing παρουσιάζονται παρακάτω με βάση προηγούμενες επικοινωνιακές καταστάσεις και πραγματικές συνθήκες.</a:t>
            </a:r>
          </a:p>
        </p:txBody>
      </p:sp>
      <p:cxnSp>
        <p:nvCxnSpPr>
          <p:cNvPr id="4"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482153" y="619387"/>
            <a:ext cx="5560060" cy="8785877"/>
            <a:chOff x="449999" y="3482992"/>
            <a:chExt cx="5560060" cy="5544185"/>
          </a:xfrm>
        </p:grpSpPr>
        <p:pic>
          <p:nvPicPr>
            <p:cNvPr id="3" name="object 3"/>
            <p:cNvPicPr/>
            <p:nvPr/>
          </p:nvPicPr>
          <p:blipFill>
            <a:blip r:embed="rId2"/>
            <a:stretch/>
          </p:blipFill>
          <p:spPr bwMode="auto">
            <a:xfrm>
              <a:off x="1410487" y="3482992"/>
              <a:ext cx="4599292" cy="4217485"/>
            </a:xfrm>
            <a:prstGeom prst="rect">
              <a:avLst/>
            </a:prstGeom>
          </p:spPr>
        </p:pic>
        <p:pic>
          <p:nvPicPr>
            <p:cNvPr id="4" name="object 4"/>
            <p:cNvPicPr/>
            <p:nvPr/>
          </p:nvPicPr>
          <p:blipFill>
            <a:blip r:embed="rId3"/>
            <a:stretch/>
          </p:blipFill>
          <p:spPr bwMode="auto">
            <a:xfrm>
              <a:off x="449999" y="6509697"/>
              <a:ext cx="2643233" cy="2517462"/>
            </a:xfrm>
            <a:prstGeom prst="rect">
              <a:avLst/>
            </a:prstGeom>
          </p:spPr>
        </p:pic>
      </p:grpSp>
      <p:sp>
        <p:nvSpPr>
          <p:cNvPr id="6" name="object 6"/>
          <p:cNvSpPr txBox="1"/>
          <p:nvPr/>
        </p:nvSpPr>
        <p:spPr bwMode="auto">
          <a:xfrm rot="21303602">
            <a:off x="1197072" y="6247714"/>
            <a:ext cx="1286335" cy="178435"/>
          </a:xfrm>
          <a:prstGeom prst="rect">
            <a:avLst/>
          </a:prstGeom>
        </p:spPr>
        <p:txBody>
          <a:bodyPr vert="horz" wrap="square" lIns="0" tIns="0" rIns="0" bIns="0" rtlCol="0">
            <a:spAutoFit/>
          </a:bodyPr>
          <a:lstStyle/>
          <a:p>
            <a:pPr>
              <a:lnSpc>
                <a:spcPts val="1405"/>
              </a:lnSpc>
              <a:defRPr/>
            </a:pPr>
            <a:r>
              <a:rPr sz="1400" b="1" dirty="0">
                <a:solidFill>
                  <a:srgbClr val="3B373A"/>
                </a:solidFill>
                <a:latin typeface="Segoe UI Black"/>
                <a:cs typeface="Segoe UI Black"/>
              </a:rPr>
              <a:t>Role-playing</a:t>
            </a:r>
            <a:r>
              <a:rPr sz="1400" b="1" spc="100" dirty="0">
                <a:solidFill>
                  <a:srgbClr val="3B373A"/>
                </a:solidFill>
                <a:latin typeface="Segoe UI Black"/>
                <a:cs typeface="Segoe UI Black"/>
              </a:rPr>
              <a:t> </a:t>
            </a:r>
            <a:r>
              <a:rPr sz="2100" b="1" spc="-75" baseline="30000" dirty="0">
                <a:solidFill>
                  <a:srgbClr val="3B373A"/>
                </a:solidFill>
                <a:latin typeface="Segoe UI Black"/>
                <a:cs typeface="Segoe UI Black"/>
              </a:rPr>
              <a:t>1</a:t>
            </a:r>
            <a:endParaRPr sz="2100" baseline="30000" dirty="0">
              <a:latin typeface="Segoe UI Black"/>
              <a:cs typeface="Segoe UI Black"/>
            </a:endParaRPr>
          </a:p>
        </p:txBody>
      </p:sp>
      <p:pic>
        <p:nvPicPr>
          <p:cNvPr id="14" name="object 14"/>
          <p:cNvPicPr/>
          <p:nvPr/>
        </p:nvPicPr>
        <p:blipFill>
          <a:blip r:embed="rId4"/>
          <a:stretch/>
        </p:blipFill>
        <p:spPr bwMode="auto">
          <a:xfrm>
            <a:off x="4477602" y="6017123"/>
            <a:ext cx="2700000" cy="3125382"/>
          </a:xfrm>
          <a:prstGeom prst="rect">
            <a:avLst/>
          </a:prstGeom>
        </p:spPr>
      </p:pic>
      <p:sp>
        <p:nvSpPr>
          <p:cNvPr id="15" name="object 15"/>
          <p:cNvSpPr txBox="1"/>
          <p:nvPr/>
        </p:nvSpPr>
        <p:spPr bwMode="auto">
          <a:xfrm>
            <a:off x="3138653" y="4306841"/>
            <a:ext cx="1274445" cy="1410970"/>
          </a:xfrm>
          <a:prstGeom prst="rect">
            <a:avLst/>
          </a:prstGeom>
        </p:spPr>
        <p:txBody>
          <a:bodyPr vert="horz" wrap="square" lIns="0" tIns="12700" rIns="0" bIns="0" rtlCol="0">
            <a:spAutoFit/>
          </a:bodyPr>
          <a:lstStyle/>
          <a:p>
            <a:pPr marL="12700" marR="5080" indent="40640" algn="ctr">
              <a:lnSpc>
                <a:spcPct val="107100"/>
              </a:lnSpc>
              <a:spcBef>
                <a:spcPts val="100"/>
              </a:spcBef>
              <a:defRPr/>
            </a:pPr>
            <a:r>
              <a:rPr lang="el-GR" sz="1400" dirty="0">
                <a:solidFill>
                  <a:srgbClr val="3B373A"/>
                </a:solidFill>
                <a:latin typeface="Segoe UI"/>
                <a:cs typeface="Segoe UI"/>
              </a:rPr>
              <a:t>Σενάρια role-playing  στο χώρο εργασίας</a:t>
            </a:r>
          </a:p>
          <a:p>
            <a:pPr marL="40640" marR="22225" algn="ctr">
              <a:lnSpc>
                <a:spcPct val="117600"/>
              </a:lnSpc>
              <a:spcBef>
                <a:spcPts val="710"/>
              </a:spcBef>
              <a:defRPr/>
            </a:pPr>
            <a:r>
              <a:rPr sz="1700" b="1" spc="-10" dirty="0">
                <a:solidFill>
                  <a:srgbClr val="FFFFFF"/>
                </a:solidFill>
                <a:latin typeface="Segoe UI Black"/>
                <a:cs typeface="Segoe UI Black"/>
              </a:rPr>
              <a:t>‘kitchen restaurant’</a:t>
            </a:r>
            <a:endParaRPr sz="1700" dirty="0">
              <a:latin typeface="Segoe UI Black"/>
              <a:cs typeface="Segoe UI Black"/>
            </a:endParaRPr>
          </a:p>
        </p:txBody>
      </p:sp>
      <p:sp>
        <p:nvSpPr>
          <p:cNvPr id="21" name="object 21"/>
          <p:cNvSpPr txBox="1"/>
          <p:nvPr/>
        </p:nvSpPr>
        <p:spPr bwMode="auto">
          <a:xfrm rot="506594">
            <a:off x="5577837" y="6753966"/>
            <a:ext cx="1307089" cy="177800"/>
          </a:xfrm>
          <a:prstGeom prst="rect">
            <a:avLst/>
          </a:prstGeom>
        </p:spPr>
        <p:txBody>
          <a:bodyPr vert="horz" wrap="square" lIns="0" tIns="0" rIns="0" bIns="0" rtlCol="0">
            <a:spAutoFit/>
          </a:bodyPr>
          <a:lstStyle/>
          <a:p>
            <a:pPr>
              <a:lnSpc>
                <a:spcPts val="1280"/>
              </a:lnSpc>
              <a:defRPr/>
            </a:pPr>
            <a:r>
              <a:rPr sz="1400" b="1" dirty="0">
                <a:solidFill>
                  <a:srgbClr val="3B373A"/>
                </a:solidFill>
                <a:latin typeface="Segoe UI Black"/>
                <a:cs typeface="Segoe UI Black"/>
              </a:rPr>
              <a:t>Role-playing</a:t>
            </a:r>
            <a:r>
              <a:rPr sz="1400" b="1" spc="100" dirty="0">
                <a:solidFill>
                  <a:srgbClr val="3B373A"/>
                </a:solidFill>
                <a:latin typeface="Segoe UI Black"/>
                <a:cs typeface="Segoe UI Black"/>
              </a:rPr>
              <a:t> </a:t>
            </a:r>
            <a:r>
              <a:rPr sz="2100" b="1" spc="-75" baseline="-25000" dirty="0">
                <a:solidFill>
                  <a:srgbClr val="3B373A"/>
                </a:solidFill>
                <a:latin typeface="Segoe UI Black"/>
                <a:cs typeface="Segoe UI Black"/>
              </a:rPr>
              <a:t>2</a:t>
            </a:r>
            <a:endParaRPr sz="2100" baseline="-25000" dirty="0">
              <a:latin typeface="Segoe UI Black"/>
              <a:cs typeface="Segoe UI Black"/>
            </a:endParaRPr>
          </a:p>
        </p:txBody>
      </p:sp>
      <p:cxnSp>
        <p:nvCxnSpPr>
          <p:cNvPr id="5"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23" name="Google Shape;234;p13"/>
          <p:cNvPicPr/>
          <p:nvPr/>
        </p:nvPicPr>
        <p:blipFill>
          <a:blip r:embed="rId5">
            <a:alphaModFix/>
          </a:blip>
          <a:stretch/>
        </p:blipFill>
        <p:spPr bwMode="auto">
          <a:xfrm>
            <a:off x="4508500" y="9085792"/>
            <a:ext cx="3048000" cy="1628775"/>
          </a:xfrm>
          <a:prstGeom prst="rect">
            <a:avLst/>
          </a:prstGeom>
          <a:noFill/>
          <a:ln>
            <a:noFill/>
          </a:ln>
        </p:spPr>
      </p:pic>
      <p:sp>
        <p:nvSpPr>
          <p:cNvPr id="22" name="TextBox 21">
            <a:extLst>
              <a:ext uri="{FF2B5EF4-FFF2-40B4-BE49-F238E27FC236}">
                <a16:creationId xmlns:a16="http://schemas.microsoft.com/office/drawing/2014/main" id="{EE6AB978-E1F5-04F0-AC50-704B5C822DB7}"/>
              </a:ext>
            </a:extLst>
          </p:cNvPr>
          <p:cNvSpPr txBox="1"/>
          <p:nvPr/>
        </p:nvSpPr>
        <p:spPr>
          <a:xfrm rot="21392508">
            <a:off x="951579" y="6845625"/>
            <a:ext cx="2083540" cy="2031325"/>
          </a:xfrm>
          <a:prstGeom prst="rect">
            <a:avLst/>
          </a:prstGeom>
          <a:noFill/>
        </p:spPr>
        <p:txBody>
          <a:bodyPr wrap="square" rtlCol="0">
            <a:spAutoFit/>
          </a:bodyPr>
          <a:lstStyle/>
          <a:p>
            <a:pPr algn="l"/>
            <a:r>
              <a:rPr lang="el-GR" sz="1400" dirty="0"/>
              <a:t>Εργάζεστε σε μια κουζίνα. Διαβάζετε τις σημειώσεις σας</a:t>
            </a:r>
          </a:p>
          <a:p>
            <a:pPr algn="l"/>
            <a:r>
              <a:rPr lang="el-GR" sz="1400" dirty="0"/>
              <a:t>από τη δραστηριότητα δύο σχετικά με τα προϊόντα που λείπουν</a:t>
            </a:r>
          </a:p>
          <a:p>
            <a:pPr algn="l"/>
            <a:r>
              <a:rPr lang="el-GR" sz="1400" dirty="0"/>
              <a:t>από την κουζίνα, και λέτε στον διευθυντή σας</a:t>
            </a:r>
          </a:p>
          <a:p>
            <a:pPr algn="l"/>
            <a:r>
              <a:rPr lang="el-GR" sz="1400" dirty="0"/>
              <a:t>τι να παραγγείλει.</a:t>
            </a:r>
            <a:endParaRPr lang="en-US" sz="1400" dirty="0"/>
          </a:p>
        </p:txBody>
      </p:sp>
      <p:sp>
        <p:nvSpPr>
          <p:cNvPr id="24" name="TextBox 23">
            <a:extLst>
              <a:ext uri="{FF2B5EF4-FFF2-40B4-BE49-F238E27FC236}">
                <a16:creationId xmlns:a16="http://schemas.microsoft.com/office/drawing/2014/main" id="{C1DA1A39-1C04-4B55-1661-490E360AD773}"/>
              </a:ext>
            </a:extLst>
          </p:cNvPr>
          <p:cNvSpPr txBox="1"/>
          <p:nvPr/>
        </p:nvSpPr>
        <p:spPr>
          <a:xfrm rot="495604">
            <a:off x="5194374" y="6965487"/>
            <a:ext cx="1756913" cy="2246769"/>
          </a:xfrm>
          <a:prstGeom prst="rect">
            <a:avLst/>
          </a:prstGeom>
          <a:noFill/>
        </p:spPr>
        <p:txBody>
          <a:bodyPr wrap="square" rtlCol="0">
            <a:spAutoFit/>
          </a:bodyPr>
          <a:lstStyle/>
          <a:p>
            <a:r>
              <a:rPr lang="el-GR" sz="1400" dirty="0"/>
              <a:t>Είστε υπεύθυνοι για την κουζίνα ενός καταστήματος. </a:t>
            </a:r>
          </a:p>
          <a:p>
            <a:r>
              <a:rPr lang="el-GR" sz="1400" dirty="0"/>
              <a:t>Ρωτάτε έναν υπάλληλο τι είναι</a:t>
            </a:r>
          </a:p>
          <a:p>
            <a:r>
              <a:rPr lang="el-GR" sz="1400" dirty="0"/>
              <a:t>λείπει από την κουζίνα για να κάνετε μια παραγγελία.</a:t>
            </a:r>
          </a:p>
          <a:p>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p:nvPr/>
        </p:nvSpPr>
        <p:spPr bwMode="auto">
          <a:xfrm>
            <a:off x="883285" y="546100"/>
            <a:ext cx="5789930" cy="2439770"/>
          </a:xfrm>
          <a:prstGeom prst="rect">
            <a:avLst/>
          </a:prstGeom>
        </p:spPr>
        <p:txBody>
          <a:bodyPr vert="horz" wrap="square" lIns="0" tIns="12700" rIns="0" bIns="0" rtlCol="0">
            <a:spAutoFit/>
          </a:bodyPr>
          <a:lstStyle/>
          <a:p>
            <a:pPr marL="12700" algn="just">
              <a:lnSpc>
                <a:spcPct val="100000"/>
              </a:lnSpc>
              <a:spcBef>
                <a:spcPts val="100"/>
              </a:spcBef>
              <a:defRPr/>
            </a:pPr>
            <a:r>
              <a:rPr lang="el-GR" sz="1800" b="1" i="1" dirty="0">
                <a:solidFill>
                  <a:srgbClr val="F89623"/>
                </a:solidFill>
                <a:latin typeface="Segoe UI"/>
                <a:cs typeface="Segoe UI"/>
              </a:rPr>
              <a:t>Βήμα προς βήμα: Ο σχεδιασμός των σεναρίων</a:t>
            </a:r>
          </a:p>
          <a:p>
            <a:pPr marL="12700" algn="just">
              <a:lnSpc>
                <a:spcPct val="100000"/>
              </a:lnSpc>
              <a:spcBef>
                <a:spcPts val="1455"/>
              </a:spcBef>
              <a:defRPr/>
            </a:pPr>
            <a:r>
              <a:rPr lang="el-GR" sz="1400" b="1" i="1" dirty="0">
                <a:solidFill>
                  <a:srgbClr val="3B373A"/>
                </a:solidFill>
                <a:latin typeface="Segoe UI"/>
                <a:cs typeface="Segoe UI"/>
              </a:rPr>
              <a:t>Σενάρια εργασιακών δικαιωμάτων</a:t>
            </a:r>
          </a:p>
          <a:p>
            <a:pPr marL="12700" marR="5080" algn="just">
              <a:lnSpc>
                <a:spcPct val="107100"/>
              </a:lnSpc>
              <a:spcBef>
                <a:spcPts val="1420"/>
              </a:spcBef>
              <a:defRPr/>
            </a:pPr>
            <a:r>
              <a:rPr lang="el-GR" sz="1400" b="1" dirty="0">
                <a:solidFill>
                  <a:srgbClr val="493490"/>
                </a:solidFill>
                <a:latin typeface="Segoe UI Black"/>
              </a:rPr>
              <a:t>Βήμα 1: </a:t>
            </a:r>
            <a:r>
              <a:rPr lang="el-GR" sz="1400" dirty="0">
                <a:solidFill>
                  <a:srgbClr val="3B373A"/>
                </a:solidFill>
                <a:latin typeface="Segoe UI"/>
                <a:cs typeface="Segoe UI"/>
              </a:rPr>
              <a:t>Διαχωρίστε τα αποτελέσματα της έρευνας σε θεματικές περιοχές δημιουργώντας μια σύντομη ύλη. Προσπαθήστε να συνδυάσετε τα πιο σημαντικά θέματα σε κάθε μάθημα. Μην ξεχνάτε να ιεραρχείτε τα πιο σημαντικά θέματα σύμφωνα με τις προτιμήσεις των εκπαιδευομένων.</a:t>
            </a:r>
          </a:p>
          <a:p>
            <a:pPr marL="12700" marR="5080" algn="just">
              <a:lnSpc>
                <a:spcPct val="107100"/>
              </a:lnSpc>
              <a:spcBef>
                <a:spcPts val="1420"/>
              </a:spcBef>
              <a:defRPr/>
            </a:pPr>
            <a:endParaRPr sz="1400" dirty="0">
              <a:latin typeface="Segoe UI"/>
              <a:cs typeface="Segoe UI"/>
            </a:endParaRPr>
          </a:p>
        </p:txBody>
      </p:sp>
      <p:grpSp>
        <p:nvGrpSpPr>
          <p:cNvPr id="3" name="object 3"/>
          <p:cNvGrpSpPr/>
          <p:nvPr/>
        </p:nvGrpSpPr>
        <p:grpSpPr bwMode="auto">
          <a:xfrm>
            <a:off x="763866" y="2619503"/>
            <a:ext cx="5982335" cy="6845933"/>
            <a:chOff x="767879" y="3078533"/>
            <a:chExt cx="5982335" cy="6845933"/>
          </a:xfrm>
        </p:grpSpPr>
        <p:pic>
          <p:nvPicPr>
            <p:cNvPr id="4" name="object 4"/>
            <p:cNvPicPr/>
            <p:nvPr/>
          </p:nvPicPr>
          <p:blipFill>
            <a:blip r:embed="rId3"/>
            <a:stretch/>
          </p:blipFill>
          <p:spPr bwMode="auto">
            <a:xfrm>
              <a:off x="792000" y="3078533"/>
              <a:ext cx="5957999" cy="6845322"/>
            </a:xfrm>
            <a:prstGeom prst="rect">
              <a:avLst/>
            </a:prstGeom>
          </p:spPr>
        </p:pic>
        <p:sp>
          <p:nvSpPr>
            <p:cNvPr id="5" name="object 5"/>
            <p:cNvSpPr/>
            <p:nvPr/>
          </p:nvSpPr>
          <p:spPr bwMode="auto">
            <a:xfrm>
              <a:off x="1993099" y="3501225"/>
              <a:ext cx="2331720" cy="571500"/>
            </a:xfrm>
            <a:custGeom>
              <a:avLst/>
              <a:gdLst/>
              <a:ahLst/>
              <a:cxnLst/>
              <a:rect l="l" t="t" r="r" b="b"/>
              <a:pathLst>
                <a:path w="2331720" h="571500" extrusionOk="0">
                  <a:moveTo>
                    <a:pt x="2331720" y="0"/>
                  </a:moveTo>
                  <a:lnTo>
                    <a:pt x="0" y="0"/>
                  </a:lnTo>
                  <a:lnTo>
                    <a:pt x="0" y="571500"/>
                  </a:lnTo>
                  <a:lnTo>
                    <a:pt x="2331720" y="571500"/>
                  </a:lnTo>
                  <a:lnTo>
                    <a:pt x="2331720" y="0"/>
                  </a:lnTo>
                  <a:close/>
                </a:path>
              </a:pathLst>
            </a:custGeom>
            <a:solidFill>
              <a:srgbClr val="5F595B">
                <a:alpha val="17498"/>
              </a:srgbClr>
            </a:solidFill>
          </p:spPr>
          <p:txBody>
            <a:bodyPr wrap="square" lIns="0" tIns="0" rIns="0" bIns="0" rtlCol="0"/>
            <a:lstStyle/>
            <a:p>
              <a:pPr>
                <a:defRPr/>
              </a:pPr>
              <a:endParaRPr/>
            </a:p>
          </p:txBody>
        </p:sp>
        <p:sp>
          <p:nvSpPr>
            <p:cNvPr id="6" name="object 6"/>
            <p:cNvSpPr/>
            <p:nvPr/>
          </p:nvSpPr>
          <p:spPr bwMode="auto">
            <a:xfrm>
              <a:off x="2148292" y="3482991"/>
              <a:ext cx="2196465" cy="432434"/>
            </a:xfrm>
            <a:custGeom>
              <a:avLst/>
              <a:gdLst/>
              <a:ahLst/>
              <a:cxnLst/>
              <a:rect l="l" t="t" r="r" b="b"/>
              <a:pathLst>
                <a:path w="2196465" h="432435" extrusionOk="0">
                  <a:moveTo>
                    <a:pt x="1980006"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1980006" y="432003"/>
                  </a:lnTo>
                  <a:lnTo>
                    <a:pt x="2029532" y="426298"/>
                  </a:lnTo>
                  <a:lnTo>
                    <a:pt x="2074996" y="410047"/>
                  </a:lnTo>
                  <a:lnTo>
                    <a:pt x="2115102" y="384549"/>
                  </a:lnTo>
                  <a:lnTo>
                    <a:pt x="2148553" y="351098"/>
                  </a:lnTo>
                  <a:lnTo>
                    <a:pt x="2174052" y="310992"/>
                  </a:lnTo>
                  <a:lnTo>
                    <a:pt x="2190302" y="265527"/>
                  </a:lnTo>
                  <a:lnTo>
                    <a:pt x="2196007" y="216001"/>
                  </a:lnTo>
                  <a:lnTo>
                    <a:pt x="2190302" y="166475"/>
                  </a:lnTo>
                  <a:lnTo>
                    <a:pt x="2174052" y="121011"/>
                  </a:lnTo>
                  <a:lnTo>
                    <a:pt x="2148553" y="80904"/>
                  </a:lnTo>
                  <a:lnTo>
                    <a:pt x="2115102" y="47454"/>
                  </a:lnTo>
                  <a:lnTo>
                    <a:pt x="2074996" y="21955"/>
                  </a:lnTo>
                  <a:lnTo>
                    <a:pt x="2029532" y="5704"/>
                  </a:lnTo>
                  <a:lnTo>
                    <a:pt x="1980006" y="0"/>
                  </a:lnTo>
                  <a:close/>
                </a:path>
              </a:pathLst>
            </a:custGeom>
            <a:solidFill>
              <a:srgbClr val="493490">
                <a:alpha val="69999"/>
              </a:srgbClr>
            </a:solidFill>
          </p:spPr>
          <p:txBody>
            <a:bodyPr wrap="square" lIns="0" tIns="0" rIns="0" bIns="0" rtlCol="0"/>
            <a:lstStyle/>
            <a:p>
              <a:pPr>
                <a:defRPr/>
              </a:pPr>
              <a:endParaRPr/>
            </a:p>
          </p:txBody>
        </p:sp>
        <p:sp>
          <p:nvSpPr>
            <p:cNvPr id="7" name="object 7"/>
            <p:cNvSpPr/>
            <p:nvPr/>
          </p:nvSpPr>
          <p:spPr bwMode="auto">
            <a:xfrm>
              <a:off x="789254" y="4021975"/>
              <a:ext cx="1325880" cy="3017519"/>
            </a:xfrm>
            <a:custGeom>
              <a:avLst/>
              <a:gdLst/>
              <a:ahLst/>
              <a:cxnLst/>
              <a:rect l="l" t="t" r="r" b="b"/>
              <a:pathLst>
                <a:path w="1325880" h="3017520" extrusionOk="0">
                  <a:moveTo>
                    <a:pt x="1325880" y="0"/>
                  </a:moveTo>
                  <a:lnTo>
                    <a:pt x="0" y="0"/>
                  </a:lnTo>
                  <a:lnTo>
                    <a:pt x="0" y="3017520"/>
                  </a:lnTo>
                  <a:lnTo>
                    <a:pt x="1325880" y="3017520"/>
                  </a:lnTo>
                  <a:lnTo>
                    <a:pt x="1325880" y="0"/>
                  </a:lnTo>
                  <a:close/>
                </a:path>
              </a:pathLst>
            </a:custGeom>
            <a:solidFill>
              <a:srgbClr val="5F595B">
                <a:alpha val="7499"/>
              </a:srgbClr>
            </a:solidFill>
          </p:spPr>
          <p:txBody>
            <a:bodyPr wrap="square" lIns="0" tIns="0" rIns="0" bIns="0" rtlCol="0"/>
            <a:lstStyle/>
            <a:p>
              <a:pPr>
                <a:defRPr/>
              </a:pPr>
              <a:endParaRPr/>
            </a:p>
          </p:txBody>
        </p:sp>
        <p:sp>
          <p:nvSpPr>
            <p:cNvPr id="8" name="object 8"/>
            <p:cNvSpPr/>
            <p:nvPr/>
          </p:nvSpPr>
          <p:spPr bwMode="auto">
            <a:xfrm>
              <a:off x="968077" y="4020448"/>
              <a:ext cx="1149985" cy="2842260"/>
            </a:xfrm>
            <a:custGeom>
              <a:avLst/>
              <a:gdLst/>
              <a:ahLst/>
              <a:cxnLst/>
              <a:rect l="l" t="t" r="r" b="b"/>
              <a:pathLst>
                <a:path w="1149985" h="2842259"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2553893"/>
                  </a:lnTo>
                  <a:lnTo>
                    <a:pt x="3769" y="2600608"/>
                  </a:lnTo>
                  <a:lnTo>
                    <a:pt x="14682" y="2644922"/>
                  </a:lnTo>
                  <a:lnTo>
                    <a:pt x="32146" y="2686244"/>
                  </a:lnTo>
                  <a:lnTo>
                    <a:pt x="55567" y="2723980"/>
                  </a:lnTo>
                  <a:lnTo>
                    <a:pt x="84353" y="2757538"/>
                  </a:lnTo>
                  <a:lnTo>
                    <a:pt x="117910" y="2786324"/>
                  </a:lnTo>
                  <a:lnTo>
                    <a:pt x="155647" y="2809745"/>
                  </a:lnTo>
                  <a:lnTo>
                    <a:pt x="196969" y="2827209"/>
                  </a:lnTo>
                  <a:lnTo>
                    <a:pt x="241283" y="2838122"/>
                  </a:lnTo>
                  <a:lnTo>
                    <a:pt x="287997" y="2841891"/>
                  </a:lnTo>
                  <a:lnTo>
                    <a:pt x="861898" y="2841891"/>
                  </a:lnTo>
                  <a:lnTo>
                    <a:pt x="908612" y="2838122"/>
                  </a:lnTo>
                  <a:lnTo>
                    <a:pt x="952927" y="2827209"/>
                  </a:lnTo>
                  <a:lnTo>
                    <a:pt x="994248" y="2809745"/>
                  </a:lnTo>
                  <a:lnTo>
                    <a:pt x="1031985" y="2786324"/>
                  </a:lnTo>
                  <a:lnTo>
                    <a:pt x="1065542" y="2757538"/>
                  </a:lnTo>
                  <a:lnTo>
                    <a:pt x="1094328" y="2723980"/>
                  </a:lnTo>
                  <a:lnTo>
                    <a:pt x="1117749" y="2686244"/>
                  </a:lnTo>
                  <a:lnTo>
                    <a:pt x="1135213" y="2644922"/>
                  </a:lnTo>
                  <a:lnTo>
                    <a:pt x="1146126" y="2600608"/>
                  </a:lnTo>
                  <a:lnTo>
                    <a:pt x="1149896" y="2553893"/>
                  </a:lnTo>
                  <a:lnTo>
                    <a:pt x="1149896" y="287997"/>
                  </a:lnTo>
                  <a:lnTo>
                    <a:pt x="1146126" y="241280"/>
                  </a:lnTo>
                  <a:lnTo>
                    <a:pt x="1135213" y="196964"/>
                  </a:lnTo>
                  <a:lnTo>
                    <a:pt x="1117749" y="155641"/>
                  </a:lnTo>
                  <a:lnTo>
                    <a:pt x="1094328" y="117905"/>
                  </a:lnTo>
                  <a:lnTo>
                    <a:pt x="1065542" y="84348"/>
                  </a:lnTo>
                  <a:lnTo>
                    <a:pt x="1031985" y="55563"/>
                  </a:lnTo>
                  <a:lnTo>
                    <a:pt x="994248" y="32143"/>
                  </a:lnTo>
                  <a:lnTo>
                    <a:pt x="952927" y="14681"/>
                  </a:lnTo>
                  <a:lnTo>
                    <a:pt x="908612" y="3769"/>
                  </a:lnTo>
                  <a:lnTo>
                    <a:pt x="861898" y="0"/>
                  </a:lnTo>
                  <a:lnTo>
                    <a:pt x="287997" y="0"/>
                  </a:lnTo>
                  <a:close/>
                </a:path>
              </a:pathLst>
            </a:custGeom>
            <a:grpFill/>
            <a:ln w="38100">
              <a:solidFill>
                <a:srgbClr val="F89623"/>
              </a:solidFill>
            </a:ln>
          </p:spPr>
          <p:txBody>
            <a:bodyPr wrap="square" lIns="0" tIns="0" rIns="0" bIns="0" rtlCol="0"/>
            <a:lstStyle/>
            <a:p>
              <a:pPr>
                <a:defRPr/>
              </a:pPr>
              <a:endParaRPr/>
            </a:p>
          </p:txBody>
        </p:sp>
        <p:sp>
          <p:nvSpPr>
            <p:cNvPr id="9" name="object 9"/>
            <p:cNvSpPr/>
            <p:nvPr/>
          </p:nvSpPr>
          <p:spPr bwMode="auto">
            <a:xfrm>
              <a:off x="767879" y="3501225"/>
              <a:ext cx="1321435" cy="571500"/>
            </a:xfrm>
            <a:custGeom>
              <a:avLst/>
              <a:gdLst/>
              <a:ahLst/>
              <a:cxnLst/>
              <a:rect l="l" t="t" r="r" b="b"/>
              <a:pathLst>
                <a:path w="1321435" h="571500" extrusionOk="0">
                  <a:moveTo>
                    <a:pt x="1321308" y="0"/>
                  </a:moveTo>
                  <a:lnTo>
                    <a:pt x="0" y="0"/>
                  </a:lnTo>
                  <a:lnTo>
                    <a:pt x="0" y="571500"/>
                  </a:lnTo>
                  <a:lnTo>
                    <a:pt x="1321308" y="571500"/>
                  </a:lnTo>
                  <a:lnTo>
                    <a:pt x="1321308" y="0"/>
                  </a:lnTo>
                  <a:close/>
                </a:path>
              </a:pathLst>
            </a:custGeom>
            <a:solidFill>
              <a:srgbClr val="5F595B">
                <a:alpha val="17498"/>
              </a:srgbClr>
            </a:solidFill>
          </p:spPr>
          <p:txBody>
            <a:bodyPr wrap="square" lIns="0" tIns="0" rIns="0" bIns="0" rtlCol="0"/>
            <a:lstStyle/>
            <a:p>
              <a:pPr>
                <a:defRPr/>
              </a:pPr>
              <a:endParaRPr/>
            </a:p>
          </p:txBody>
        </p:sp>
        <p:sp>
          <p:nvSpPr>
            <p:cNvPr id="10" name="object 10"/>
            <p:cNvSpPr/>
            <p:nvPr/>
          </p:nvSpPr>
          <p:spPr bwMode="auto">
            <a:xfrm>
              <a:off x="923074" y="3483004"/>
              <a:ext cx="1188085" cy="432434"/>
            </a:xfrm>
            <a:custGeom>
              <a:avLst/>
              <a:gdLst/>
              <a:ahLst/>
              <a:cxnLst/>
              <a:rect l="l" t="t" r="r" b="b"/>
              <a:pathLst>
                <a:path w="1188085" h="432435" extrusionOk="0">
                  <a:moveTo>
                    <a:pt x="972007"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972007" y="432003"/>
                  </a:lnTo>
                  <a:lnTo>
                    <a:pt x="1021532" y="426298"/>
                  </a:lnTo>
                  <a:lnTo>
                    <a:pt x="1066995" y="410047"/>
                  </a:lnTo>
                  <a:lnTo>
                    <a:pt x="1107098" y="384549"/>
                  </a:lnTo>
                  <a:lnTo>
                    <a:pt x="1140546" y="351098"/>
                  </a:lnTo>
                  <a:lnTo>
                    <a:pt x="1166043" y="310992"/>
                  </a:lnTo>
                  <a:lnTo>
                    <a:pt x="1182291" y="265527"/>
                  </a:lnTo>
                  <a:lnTo>
                    <a:pt x="1187996" y="216001"/>
                  </a:lnTo>
                  <a:lnTo>
                    <a:pt x="1182291" y="166471"/>
                  </a:lnTo>
                  <a:lnTo>
                    <a:pt x="1166043" y="121005"/>
                  </a:lnTo>
                  <a:lnTo>
                    <a:pt x="1140546" y="80899"/>
                  </a:lnTo>
                  <a:lnTo>
                    <a:pt x="1107098" y="47450"/>
                  </a:lnTo>
                  <a:lnTo>
                    <a:pt x="1066995" y="21953"/>
                  </a:lnTo>
                  <a:lnTo>
                    <a:pt x="1021532" y="5704"/>
                  </a:lnTo>
                  <a:lnTo>
                    <a:pt x="972007" y="0"/>
                  </a:lnTo>
                  <a:close/>
                </a:path>
              </a:pathLst>
            </a:custGeom>
            <a:solidFill>
              <a:srgbClr val="493490">
                <a:alpha val="69999"/>
              </a:srgbClr>
            </a:solidFill>
          </p:spPr>
          <p:txBody>
            <a:bodyPr wrap="square" lIns="0" tIns="0" rIns="0" bIns="0" rtlCol="0"/>
            <a:lstStyle/>
            <a:p>
              <a:pPr>
                <a:defRPr/>
              </a:pPr>
              <a:endParaRPr/>
            </a:p>
          </p:txBody>
        </p:sp>
        <p:sp>
          <p:nvSpPr>
            <p:cNvPr id="11" name="object 11"/>
            <p:cNvSpPr/>
            <p:nvPr/>
          </p:nvSpPr>
          <p:spPr bwMode="auto">
            <a:xfrm>
              <a:off x="1044536" y="3616541"/>
              <a:ext cx="754379" cy="288290"/>
            </a:xfrm>
            <a:custGeom>
              <a:avLst/>
              <a:gdLst/>
              <a:ahLst/>
              <a:cxnLst/>
              <a:rect l="l" t="t" r="r" b="b"/>
              <a:pathLst>
                <a:path w="754380" h="288289" extrusionOk="0">
                  <a:moveTo>
                    <a:pt x="754379" y="0"/>
                  </a:moveTo>
                  <a:lnTo>
                    <a:pt x="0" y="0"/>
                  </a:lnTo>
                  <a:lnTo>
                    <a:pt x="0" y="288035"/>
                  </a:lnTo>
                  <a:lnTo>
                    <a:pt x="754379" y="288035"/>
                  </a:lnTo>
                  <a:lnTo>
                    <a:pt x="754379" y="0"/>
                  </a:lnTo>
                  <a:close/>
                </a:path>
              </a:pathLst>
            </a:custGeom>
            <a:solidFill>
              <a:srgbClr val="5F595B">
                <a:alpha val="19999"/>
              </a:srgbClr>
            </a:solidFill>
          </p:spPr>
          <p:txBody>
            <a:bodyPr wrap="square" lIns="0" tIns="0" rIns="0" bIns="0" rtlCol="0"/>
            <a:lstStyle/>
            <a:p>
              <a:pPr>
                <a:defRPr/>
              </a:pPr>
              <a:endParaRPr/>
            </a:p>
          </p:txBody>
        </p:sp>
      </p:grpSp>
      <p:sp>
        <p:nvSpPr>
          <p:cNvPr id="12" name="object 12"/>
          <p:cNvSpPr txBox="1"/>
          <p:nvPr/>
        </p:nvSpPr>
        <p:spPr bwMode="auto">
          <a:xfrm>
            <a:off x="1176937" y="3073546"/>
            <a:ext cx="649605" cy="269240"/>
          </a:xfrm>
          <a:prstGeom prst="rect">
            <a:avLst/>
          </a:prstGeom>
        </p:spPr>
        <p:txBody>
          <a:bodyPr vert="horz" wrap="square" lIns="0" tIns="12700" rIns="0" bIns="0" rtlCol="0">
            <a:spAutoFit/>
          </a:bodyPr>
          <a:lstStyle/>
          <a:p>
            <a:pPr marL="12700">
              <a:lnSpc>
                <a:spcPct val="100000"/>
              </a:lnSpc>
              <a:spcBef>
                <a:spcPts val="100"/>
              </a:spcBef>
              <a:defRPr/>
            </a:pPr>
            <a:r>
              <a:rPr lang="el-GR" sz="1600" b="1" spc="-10" dirty="0">
                <a:solidFill>
                  <a:srgbClr val="FFFFFF"/>
                </a:solidFill>
                <a:latin typeface="Segoe UI Black"/>
                <a:cs typeface="Segoe UI Black"/>
              </a:rPr>
              <a:t>Τι;</a:t>
            </a:r>
          </a:p>
        </p:txBody>
      </p:sp>
      <p:sp>
        <p:nvSpPr>
          <p:cNvPr id="13" name="object 13"/>
          <p:cNvSpPr/>
          <p:nvPr/>
        </p:nvSpPr>
        <p:spPr bwMode="auto">
          <a:xfrm>
            <a:off x="2060903" y="3157511"/>
            <a:ext cx="2194560" cy="334010"/>
          </a:xfrm>
          <a:custGeom>
            <a:avLst/>
            <a:gdLst/>
            <a:ahLst/>
            <a:cxnLst/>
            <a:rect l="l" t="t" r="r" b="b"/>
            <a:pathLst>
              <a:path w="2194560" h="334010" extrusionOk="0">
                <a:moveTo>
                  <a:pt x="2194560" y="0"/>
                </a:moveTo>
                <a:lnTo>
                  <a:pt x="0" y="0"/>
                </a:lnTo>
                <a:lnTo>
                  <a:pt x="0" y="333755"/>
                </a:lnTo>
                <a:lnTo>
                  <a:pt x="2194560" y="333755"/>
                </a:lnTo>
                <a:lnTo>
                  <a:pt x="2194560" y="0"/>
                </a:lnTo>
                <a:close/>
              </a:path>
            </a:pathLst>
          </a:custGeom>
          <a:solidFill>
            <a:srgbClr val="5F595B">
              <a:alpha val="19999"/>
            </a:srgbClr>
          </a:solidFill>
        </p:spPr>
        <p:txBody>
          <a:bodyPr wrap="square" lIns="0" tIns="0" rIns="0" bIns="0" rtlCol="0"/>
          <a:lstStyle/>
          <a:p>
            <a:pPr>
              <a:defRPr/>
            </a:pPr>
            <a:endParaRPr/>
          </a:p>
        </p:txBody>
      </p:sp>
      <p:sp>
        <p:nvSpPr>
          <p:cNvPr id="14" name="object 14"/>
          <p:cNvSpPr txBox="1"/>
          <p:nvPr/>
        </p:nvSpPr>
        <p:spPr bwMode="auto">
          <a:xfrm>
            <a:off x="2457672" y="3087484"/>
            <a:ext cx="2092325" cy="269240"/>
          </a:xfrm>
          <a:prstGeom prst="rect">
            <a:avLst/>
          </a:prstGeom>
        </p:spPr>
        <p:txBody>
          <a:bodyPr vert="horz" wrap="square" lIns="0" tIns="12700" rIns="0" bIns="0" rtlCol="0">
            <a:spAutoFit/>
          </a:bodyPr>
          <a:lstStyle/>
          <a:p>
            <a:pPr marL="12700">
              <a:lnSpc>
                <a:spcPct val="100000"/>
              </a:lnSpc>
              <a:spcBef>
                <a:spcPts val="100"/>
              </a:spcBef>
              <a:defRPr/>
            </a:pPr>
            <a:r>
              <a:rPr lang="el-GR" sz="1600" b="1" dirty="0">
                <a:solidFill>
                  <a:srgbClr val="FFFFFF"/>
                </a:solidFill>
                <a:latin typeface="Segoe UI Black"/>
                <a:cs typeface="Segoe UI Black"/>
              </a:rPr>
              <a:t>Τι θα πετύχετε;</a:t>
            </a:r>
          </a:p>
        </p:txBody>
      </p:sp>
      <p:sp>
        <p:nvSpPr>
          <p:cNvPr id="15" name="object 15"/>
          <p:cNvSpPr txBox="1"/>
          <p:nvPr/>
        </p:nvSpPr>
        <p:spPr bwMode="auto">
          <a:xfrm>
            <a:off x="1050629" y="4701690"/>
            <a:ext cx="979729" cy="566822"/>
          </a:xfrm>
          <a:prstGeom prst="rect">
            <a:avLst/>
          </a:prstGeom>
        </p:spPr>
        <p:txBody>
          <a:bodyPr vert="horz" wrap="square" lIns="0" tIns="12700" rIns="0" bIns="0" rtlCol="0">
            <a:spAutoFit/>
          </a:bodyPr>
          <a:lstStyle/>
          <a:p>
            <a:pPr marL="12700" algn="ctr">
              <a:lnSpc>
                <a:spcPct val="100000"/>
              </a:lnSpc>
              <a:spcBef>
                <a:spcPts val="100"/>
              </a:spcBef>
              <a:defRPr/>
            </a:pPr>
            <a:r>
              <a:rPr lang="el-GR" sz="1200" b="1" i="1" spc="-10" dirty="0">
                <a:solidFill>
                  <a:srgbClr val="3B373A"/>
                </a:solidFill>
                <a:latin typeface="Segoe UI"/>
                <a:cs typeface="Segoe UI"/>
              </a:rPr>
              <a:t>Κανονισμοί χώρου εργασίας</a:t>
            </a:r>
            <a:endParaRPr sz="1200" dirty="0">
              <a:latin typeface="Segoe UI"/>
              <a:cs typeface="Segoe UI"/>
            </a:endParaRPr>
          </a:p>
        </p:txBody>
      </p:sp>
      <p:grpSp>
        <p:nvGrpSpPr>
          <p:cNvPr id="17" name="object 17"/>
          <p:cNvGrpSpPr/>
          <p:nvPr/>
        </p:nvGrpSpPr>
        <p:grpSpPr bwMode="auto">
          <a:xfrm>
            <a:off x="1984513" y="3542368"/>
            <a:ext cx="2355850" cy="3038475"/>
            <a:chOff x="1988527" y="4001398"/>
            <a:chExt cx="2355850" cy="3038475"/>
          </a:xfrm>
        </p:grpSpPr>
        <p:sp>
          <p:nvSpPr>
            <p:cNvPr id="18" name="object 18"/>
            <p:cNvSpPr/>
            <p:nvPr/>
          </p:nvSpPr>
          <p:spPr bwMode="auto">
            <a:xfrm>
              <a:off x="1988527" y="4021975"/>
              <a:ext cx="2336800" cy="3017519"/>
            </a:xfrm>
            <a:custGeom>
              <a:avLst/>
              <a:gdLst/>
              <a:ahLst/>
              <a:cxnLst/>
              <a:rect l="l" t="t" r="r" b="b"/>
              <a:pathLst>
                <a:path w="2336800" h="3017520" extrusionOk="0">
                  <a:moveTo>
                    <a:pt x="2336292" y="0"/>
                  </a:moveTo>
                  <a:lnTo>
                    <a:pt x="0" y="0"/>
                  </a:lnTo>
                  <a:lnTo>
                    <a:pt x="0" y="3017520"/>
                  </a:lnTo>
                  <a:lnTo>
                    <a:pt x="2336292" y="3017520"/>
                  </a:lnTo>
                  <a:lnTo>
                    <a:pt x="2336292" y="0"/>
                  </a:lnTo>
                  <a:close/>
                </a:path>
              </a:pathLst>
            </a:custGeom>
            <a:solidFill>
              <a:srgbClr val="5F595B">
                <a:alpha val="7499"/>
              </a:srgbClr>
            </a:solidFill>
          </p:spPr>
          <p:txBody>
            <a:bodyPr wrap="square" lIns="0" tIns="0" rIns="0" bIns="0" rtlCol="0"/>
            <a:lstStyle/>
            <a:p>
              <a:pPr>
                <a:defRPr/>
              </a:pPr>
              <a:endParaRPr/>
            </a:p>
          </p:txBody>
        </p:sp>
        <p:sp>
          <p:nvSpPr>
            <p:cNvPr id="19" name="object 19"/>
            <p:cNvSpPr/>
            <p:nvPr/>
          </p:nvSpPr>
          <p:spPr bwMode="auto">
            <a:xfrm>
              <a:off x="2167346" y="4020448"/>
              <a:ext cx="2158365" cy="2842260"/>
            </a:xfrm>
            <a:custGeom>
              <a:avLst/>
              <a:gdLst/>
              <a:ahLst/>
              <a:cxnLst/>
              <a:rect l="l" t="t" r="r" b="b"/>
              <a:pathLst>
                <a:path w="2158365" h="2842259"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869897" y="2841891"/>
                  </a:lnTo>
                  <a:lnTo>
                    <a:pt x="1916611" y="2838122"/>
                  </a:lnTo>
                  <a:lnTo>
                    <a:pt x="1960926" y="2827210"/>
                  </a:lnTo>
                  <a:lnTo>
                    <a:pt x="2002247" y="2809748"/>
                  </a:lnTo>
                  <a:lnTo>
                    <a:pt x="2039984" y="2786328"/>
                  </a:lnTo>
                  <a:lnTo>
                    <a:pt x="2073541" y="2757544"/>
                  </a:lnTo>
                  <a:lnTo>
                    <a:pt x="2102327" y="2723988"/>
                  </a:lnTo>
                  <a:lnTo>
                    <a:pt x="2125748" y="2686254"/>
                  </a:lnTo>
                  <a:lnTo>
                    <a:pt x="2143212" y="2644934"/>
                  </a:lnTo>
                  <a:lnTo>
                    <a:pt x="2154125" y="2600620"/>
                  </a:lnTo>
                  <a:lnTo>
                    <a:pt x="2157895" y="2553906"/>
                  </a:lnTo>
                  <a:lnTo>
                    <a:pt x="2157895" y="288010"/>
                  </a:lnTo>
                  <a:lnTo>
                    <a:pt x="2154125" y="241292"/>
                  </a:lnTo>
                  <a:lnTo>
                    <a:pt x="2143212" y="196975"/>
                  </a:lnTo>
                  <a:lnTo>
                    <a:pt x="2125748" y="155651"/>
                  </a:lnTo>
                  <a:lnTo>
                    <a:pt x="2102327" y="117913"/>
                  </a:lnTo>
                  <a:lnTo>
                    <a:pt x="2073541" y="84354"/>
                  </a:lnTo>
                  <a:lnTo>
                    <a:pt x="2039984" y="55568"/>
                  </a:lnTo>
                  <a:lnTo>
                    <a:pt x="2002247" y="32146"/>
                  </a:lnTo>
                  <a:lnTo>
                    <a:pt x="1960926" y="14682"/>
                  </a:lnTo>
                  <a:lnTo>
                    <a:pt x="1916611" y="3769"/>
                  </a:lnTo>
                  <a:lnTo>
                    <a:pt x="1869897"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20" name="object 20"/>
          <p:cNvSpPr txBox="1"/>
          <p:nvPr/>
        </p:nvSpPr>
        <p:spPr bwMode="auto">
          <a:xfrm>
            <a:off x="2380060" y="3882162"/>
            <a:ext cx="1712595" cy="2319418"/>
          </a:xfrm>
          <a:prstGeom prst="rect">
            <a:avLst/>
          </a:prstGeom>
        </p:spPr>
        <p:txBody>
          <a:bodyPr vert="horz" wrap="square" lIns="0" tIns="12700" rIns="0" bIns="0" rtlCol="0">
            <a:spAutoFit/>
          </a:bodyPr>
          <a:lstStyle/>
          <a:p>
            <a:pPr marL="52705" marR="45085" algn="just">
              <a:lnSpc>
                <a:spcPct val="125000"/>
              </a:lnSpc>
              <a:spcBef>
                <a:spcPts val="100"/>
              </a:spcBef>
              <a:defRPr/>
            </a:pPr>
            <a:r>
              <a:rPr lang="el-GR" sz="1100" spc="-10" dirty="0">
                <a:solidFill>
                  <a:srgbClr val="3B373A"/>
                </a:solidFill>
                <a:latin typeface="Segoe UI"/>
                <a:cs typeface="Segoe UI"/>
              </a:rPr>
              <a:t>Να εξοικειωθείτε με τους κανονισμούς για το χώρο εργασίας εντός της ΕΕ και της χώρας υποδοχής. Τα μέτρα προστασίας και τα αποτελέσματα της μη εφαρμογής των κανονισμών.  Ενημέρωση σχετικά με το τι μπορεί να συμβεί σε περίπτωση εργατικού ατυχήματος.</a:t>
            </a:r>
          </a:p>
        </p:txBody>
      </p:sp>
      <p:grpSp>
        <p:nvGrpSpPr>
          <p:cNvPr id="21" name="object 21"/>
          <p:cNvGrpSpPr/>
          <p:nvPr/>
        </p:nvGrpSpPr>
        <p:grpSpPr bwMode="auto">
          <a:xfrm>
            <a:off x="4216513" y="3542368"/>
            <a:ext cx="2428240" cy="3038475"/>
            <a:chOff x="4220527" y="4001398"/>
            <a:chExt cx="2428240" cy="3038475"/>
          </a:xfrm>
        </p:grpSpPr>
        <p:sp>
          <p:nvSpPr>
            <p:cNvPr id="22" name="object 22"/>
            <p:cNvSpPr/>
            <p:nvPr/>
          </p:nvSpPr>
          <p:spPr bwMode="auto">
            <a:xfrm>
              <a:off x="4220527" y="4021975"/>
              <a:ext cx="2409825" cy="3017519"/>
            </a:xfrm>
            <a:custGeom>
              <a:avLst/>
              <a:gdLst/>
              <a:ahLst/>
              <a:cxnLst/>
              <a:rect l="l" t="t" r="r" b="b"/>
              <a:pathLst>
                <a:path w="2409825" h="3017520" extrusionOk="0">
                  <a:moveTo>
                    <a:pt x="2409443" y="0"/>
                  </a:moveTo>
                  <a:lnTo>
                    <a:pt x="0" y="0"/>
                  </a:lnTo>
                  <a:lnTo>
                    <a:pt x="0" y="3017520"/>
                  </a:lnTo>
                  <a:lnTo>
                    <a:pt x="2409443" y="3017520"/>
                  </a:lnTo>
                  <a:lnTo>
                    <a:pt x="2409443" y="0"/>
                  </a:lnTo>
                  <a:close/>
                </a:path>
              </a:pathLst>
            </a:custGeom>
            <a:solidFill>
              <a:srgbClr val="5F595B">
                <a:alpha val="7499"/>
              </a:srgbClr>
            </a:solidFill>
          </p:spPr>
          <p:txBody>
            <a:bodyPr wrap="square" lIns="0" tIns="0" rIns="0" bIns="0" rtlCol="0"/>
            <a:lstStyle/>
            <a:p>
              <a:pPr>
                <a:defRPr/>
              </a:pPr>
              <a:endParaRPr/>
            </a:p>
          </p:txBody>
        </p:sp>
        <p:sp>
          <p:nvSpPr>
            <p:cNvPr id="23" name="object 23"/>
            <p:cNvSpPr/>
            <p:nvPr/>
          </p:nvSpPr>
          <p:spPr bwMode="auto">
            <a:xfrm>
              <a:off x="4399346" y="4020448"/>
              <a:ext cx="2230120" cy="2842260"/>
            </a:xfrm>
            <a:custGeom>
              <a:avLst/>
              <a:gdLst/>
              <a:ahLst/>
              <a:cxnLst/>
              <a:rect l="l" t="t" r="r" b="b"/>
              <a:pathLst>
                <a:path w="2230120" h="2842259"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941893" y="2841891"/>
                  </a:lnTo>
                  <a:lnTo>
                    <a:pt x="1988611" y="2838122"/>
                  </a:lnTo>
                  <a:lnTo>
                    <a:pt x="2032928" y="2827210"/>
                  </a:lnTo>
                  <a:lnTo>
                    <a:pt x="2074252" y="2809748"/>
                  </a:lnTo>
                  <a:lnTo>
                    <a:pt x="2111990" y="2786328"/>
                  </a:lnTo>
                  <a:lnTo>
                    <a:pt x="2145549" y="2757544"/>
                  </a:lnTo>
                  <a:lnTo>
                    <a:pt x="2174335" y="2723988"/>
                  </a:lnTo>
                  <a:lnTo>
                    <a:pt x="2197757" y="2686254"/>
                  </a:lnTo>
                  <a:lnTo>
                    <a:pt x="2215221" y="2644934"/>
                  </a:lnTo>
                  <a:lnTo>
                    <a:pt x="2226134" y="2600620"/>
                  </a:lnTo>
                  <a:lnTo>
                    <a:pt x="2229904" y="2553906"/>
                  </a:lnTo>
                  <a:lnTo>
                    <a:pt x="2229904" y="287997"/>
                  </a:lnTo>
                  <a:lnTo>
                    <a:pt x="2226134" y="241283"/>
                  </a:lnTo>
                  <a:lnTo>
                    <a:pt x="2215221" y="196969"/>
                  </a:lnTo>
                  <a:lnTo>
                    <a:pt x="2197757" y="155647"/>
                  </a:lnTo>
                  <a:lnTo>
                    <a:pt x="2174335" y="117910"/>
                  </a:lnTo>
                  <a:lnTo>
                    <a:pt x="2145549" y="84353"/>
                  </a:lnTo>
                  <a:lnTo>
                    <a:pt x="2111990" y="55567"/>
                  </a:lnTo>
                  <a:lnTo>
                    <a:pt x="2074252" y="32146"/>
                  </a:lnTo>
                  <a:lnTo>
                    <a:pt x="2032928" y="14682"/>
                  </a:lnTo>
                  <a:lnTo>
                    <a:pt x="1988611" y="3769"/>
                  </a:lnTo>
                  <a:lnTo>
                    <a:pt x="1941893"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24" name="object 24"/>
          <p:cNvSpPr txBox="1"/>
          <p:nvPr/>
        </p:nvSpPr>
        <p:spPr bwMode="auto">
          <a:xfrm>
            <a:off x="4516879" y="3617330"/>
            <a:ext cx="1988992" cy="2665666"/>
          </a:xfrm>
          <a:prstGeom prst="rect">
            <a:avLst/>
          </a:prstGeom>
        </p:spPr>
        <p:txBody>
          <a:bodyPr vert="horz" wrap="square" lIns="0" tIns="12700" rIns="0" bIns="0" rtlCol="0">
            <a:spAutoFit/>
          </a:bodyPr>
          <a:lstStyle/>
          <a:p>
            <a:pPr marL="241300" marR="22225" indent="-228600">
              <a:lnSpc>
                <a:spcPct val="125000"/>
              </a:lnSpc>
              <a:spcBef>
                <a:spcPts val="100"/>
              </a:spcBef>
              <a:defRPr/>
            </a:pPr>
            <a:r>
              <a:rPr sz="1100" dirty="0">
                <a:solidFill>
                  <a:srgbClr val="3B373A"/>
                </a:solidFill>
                <a:latin typeface="MS PGothic"/>
                <a:cs typeface="MS PGothic"/>
              </a:rPr>
              <a:t>☑</a:t>
            </a:r>
            <a:r>
              <a:rPr sz="1100" spc="275" dirty="0">
                <a:solidFill>
                  <a:srgbClr val="3B373A"/>
                </a:solidFill>
                <a:latin typeface="MS PGothic"/>
                <a:cs typeface="MS PGothic"/>
              </a:rPr>
              <a:t> </a:t>
            </a:r>
            <a:r>
              <a:rPr lang="el-GR" sz="1100" b="1" dirty="0">
                <a:solidFill>
                  <a:srgbClr val="3B373A"/>
                </a:solidFill>
                <a:latin typeface="Segoe UI Semibold"/>
                <a:cs typeface="Segoe UI Semibold"/>
              </a:rPr>
              <a:t>Εξηγήστε: </a:t>
            </a:r>
            <a:r>
              <a:rPr lang="el-GR" sz="1100" dirty="0">
                <a:solidFill>
                  <a:srgbClr val="3B373A"/>
                </a:solidFill>
                <a:latin typeface="Segoe UI"/>
                <a:cs typeface="Segoe UI"/>
              </a:rPr>
              <a:t>Τι σημαίνει ο όρος;</a:t>
            </a:r>
          </a:p>
          <a:p>
            <a:pPr marL="241300" marR="259715" indent="-228600">
              <a:lnSpc>
                <a:spcPct val="125000"/>
              </a:lnSpc>
              <a:spcBef>
                <a:spcPts val="850"/>
              </a:spcBef>
              <a:defRPr/>
            </a:pPr>
            <a:r>
              <a:rPr lang="el-GR" sz="1100" dirty="0">
                <a:solidFill>
                  <a:srgbClr val="3B373A"/>
                </a:solidFill>
                <a:latin typeface="MS PGothic"/>
                <a:cs typeface="MS PGothic"/>
              </a:rPr>
              <a:t>☑</a:t>
            </a:r>
            <a:r>
              <a:rPr lang="el-GR" sz="1100" spc="265" dirty="0">
                <a:solidFill>
                  <a:srgbClr val="3B373A"/>
                </a:solidFill>
                <a:latin typeface="MS PGothic"/>
                <a:cs typeface="MS PGothic"/>
              </a:rPr>
              <a:t> </a:t>
            </a:r>
            <a:r>
              <a:rPr lang="el-GR" sz="1100" b="1" dirty="0">
                <a:solidFill>
                  <a:srgbClr val="3B373A"/>
                </a:solidFill>
                <a:latin typeface="Segoe UI Semibold"/>
                <a:cs typeface="Segoe UI Semibold"/>
              </a:rPr>
              <a:t>Ρωτήστε: </a:t>
            </a:r>
            <a:r>
              <a:rPr lang="el-GR" sz="1100" dirty="0">
                <a:solidFill>
                  <a:srgbClr val="3B373A"/>
                </a:solidFill>
                <a:latin typeface="Segoe UI"/>
                <a:cs typeface="Segoe UI"/>
              </a:rPr>
              <a:t>Υπάρχει στη χώρα σας ένα αυστηρό σώμα κανονισμών;</a:t>
            </a:r>
            <a:endParaRPr lang="en-US" sz="1100" dirty="0">
              <a:solidFill>
                <a:srgbClr val="3B373A"/>
              </a:solidFill>
              <a:latin typeface="Segoe UI"/>
              <a:cs typeface="Segoe UI"/>
            </a:endParaRPr>
          </a:p>
          <a:p>
            <a:pPr marL="241300" marR="259715" indent="-228600">
              <a:lnSpc>
                <a:spcPct val="125000"/>
              </a:lnSpc>
              <a:spcBef>
                <a:spcPts val="850"/>
              </a:spcBef>
              <a:defRPr/>
            </a:pPr>
            <a:r>
              <a:rPr lang="en-US" sz="1100" dirty="0">
                <a:solidFill>
                  <a:srgbClr val="3B373A"/>
                </a:solidFill>
                <a:latin typeface="MS PGothic"/>
                <a:cs typeface="MS PGothic"/>
              </a:rPr>
              <a:t>☑</a:t>
            </a:r>
            <a:r>
              <a:rPr lang="en-US" sz="1100" spc="285" dirty="0">
                <a:solidFill>
                  <a:srgbClr val="3B373A"/>
                </a:solidFill>
                <a:latin typeface="MS PGothic"/>
                <a:cs typeface="MS PGothic"/>
              </a:rPr>
              <a:t> </a:t>
            </a:r>
            <a:r>
              <a:rPr lang="el-GR" sz="1100" dirty="0">
                <a:solidFill>
                  <a:srgbClr val="3B373A"/>
                </a:solidFill>
                <a:latin typeface="Segoe UI"/>
                <a:cs typeface="Segoe UI"/>
              </a:rPr>
              <a:t>Σχετικό λεξιλόγιο για το θέμα</a:t>
            </a:r>
          </a:p>
          <a:p>
            <a:pPr marL="241300" marR="259715" indent="-228600">
              <a:lnSpc>
                <a:spcPct val="125000"/>
              </a:lnSpc>
              <a:spcBef>
                <a:spcPts val="850"/>
              </a:spcBef>
              <a:defRPr/>
            </a:pPr>
            <a:r>
              <a:rPr sz="1100" dirty="0">
                <a:solidFill>
                  <a:srgbClr val="3B373A"/>
                </a:solidFill>
                <a:latin typeface="MS PGothic"/>
                <a:cs typeface="MS PGothic"/>
              </a:rPr>
              <a:t>☑</a:t>
            </a:r>
            <a:r>
              <a:rPr sz="1100" spc="275" dirty="0">
                <a:solidFill>
                  <a:srgbClr val="3B373A"/>
                </a:solidFill>
                <a:latin typeface="MS PGothic"/>
                <a:cs typeface="MS PGothic"/>
              </a:rPr>
              <a:t> </a:t>
            </a:r>
            <a:r>
              <a:rPr sz="1100" b="1" dirty="0">
                <a:solidFill>
                  <a:srgbClr val="3B373A"/>
                </a:solidFill>
                <a:latin typeface="Segoe UI Semibold"/>
                <a:cs typeface="Segoe UI Semibold"/>
              </a:rPr>
              <a:t>Role-playing:</a:t>
            </a:r>
            <a:r>
              <a:rPr sz="1100" b="1" spc="55" dirty="0">
                <a:solidFill>
                  <a:srgbClr val="3B373A"/>
                </a:solidFill>
                <a:latin typeface="Segoe UI Semibold"/>
                <a:cs typeface="Segoe UI Semibold"/>
              </a:rPr>
              <a:t> </a:t>
            </a:r>
            <a:r>
              <a:rPr lang="el-GR" sz="1100" dirty="0">
                <a:solidFill>
                  <a:srgbClr val="3B373A"/>
                </a:solidFill>
                <a:latin typeface="Segoe UI"/>
                <a:cs typeface="Segoe UI"/>
              </a:rPr>
              <a:t>δύο συνάδελφοι συζητούν για τα μέτρα ασφαλείας.</a:t>
            </a:r>
            <a:endParaRPr sz="1100" dirty="0">
              <a:latin typeface="Segoe UI"/>
              <a:cs typeface="Segoe UI"/>
            </a:endParaRPr>
          </a:p>
        </p:txBody>
      </p:sp>
      <p:grpSp>
        <p:nvGrpSpPr>
          <p:cNvPr id="25" name="object 25"/>
          <p:cNvGrpSpPr/>
          <p:nvPr/>
        </p:nvGrpSpPr>
        <p:grpSpPr bwMode="auto">
          <a:xfrm>
            <a:off x="4221085" y="3023961"/>
            <a:ext cx="2423795" cy="589915"/>
            <a:chOff x="4225099" y="3482991"/>
            <a:chExt cx="2423795" cy="589915"/>
          </a:xfrm>
        </p:grpSpPr>
        <p:sp>
          <p:nvSpPr>
            <p:cNvPr id="26" name="object 26"/>
            <p:cNvSpPr/>
            <p:nvPr/>
          </p:nvSpPr>
          <p:spPr bwMode="auto">
            <a:xfrm>
              <a:off x="4225099" y="3501225"/>
              <a:ext cx="2400300" cy="571500"/>
            </a:xfrm>
            <a:custGeom>
              <a:avLst/>
              <a:gdLst/>
              <a:ahLst/>
              <a:cxnLst/>
              <a:rect l="l" t="t" r="r" b="b"/>
              <a:pathLst>
                <a:path w="2400300" h="571500" extrusionOk="0">
                  <a:moveTo>
                    <a:pt x="2400299" y="0"/>
                  </a:moveTo>
                  <a:lnTo>
                    <a:pt x="0" y="0"/>
                  </a:lnTo>
                  <a:lnTo>
                    <a:pt x="0" y="571500"/>
                  </a:lnTo>
                  <a:lnTo>
                    <a:pt x="2400299" y="571500"/>
                  </a:lnTo>
                  <a:lnTo>
                    <a:pt x="2400299" y="0"/>
                  </a:lnTo>
                  <a:close/>
                </a:path>
              </a:pathLst>
            </a:custGeom>
            <a:solidFill>
              <a:srgbClr val="5F595B">
                <a:alpha val="17498"/>
              </a:srgbClr>
            </a:solidFill>
          </p:spPr>
          <p:txBody>
            <a:bodyPr wrap="square" lIns="0" tIns="0" rIns="0" bIns="0" rtlCol="0"/>
            <a:lstStyle/>
            <a:p>
              <a:pPr>
                <a:defRPr/>
              </a:pPr>
              <a:endParaRPr/>
            </a:p>
          </p:txBody>
        </p:sp>
        <p:sp>
          <p:nvSpPr>
            <p:cNvPr id="27" name="object 27"/>
            <p:cNvSpPr/>
            <p:nvPr/>
          </p:nvSpPr>
          <p:spPr bwMode="auto">
            <a:xfrm>
              <a:off x="4380292" y="3482991"/>
              <a:ext cx="2268220" cy="432434"/>
            </a:xfrm>
            <a:custGeom>
              <a:avLst/>
              <a:gdLst/>
              <a:ahLst/>
              <a:cxnLst/>
              <a:rect l="l" t="t" r="r" b="b"/>
              <a:pathLst>
                <a:path w="2268220" h="432435" extrusionOk="0">
                  <a:moveTo>
                    <a:pt x="2052002"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052002" y="432003"/>
                  </a:lnTo>
                  <a:lnTo>
                    <a:pt x="2101528" y="426298"/>
                  </a:lnTo>
                  <a:lnTo>
                    <a:pt x="2146993" y="410047"/>
                  </a:lnTo>
                  <a:lnTo>
                    <a:pt x="2187099" y="384549"/>
                  </a:lnTo>
                  <a:lnTo>
                    <a:pt x="2220549" y="351098"/>
                  </a:lnTo>
                  <a:lnTo>
                    <a:pt x="2246048" y="310992"/>
                  </a:lnTo>
                  <a:lnTo>
                    <a:pt x="2262299" y="265527"/>
                  </a:lnTo>
                  <a:lnTo>
                    <a:pt x="2268004" y="216001"/>
                  </a:lnTo>
                  <a:lnTo>
                    <a:pt x="2262299" y="166475"/>
                  </a:lnTo>
                  <a:lnTo>
                    <a:pt x="2246048" y="121011"/>
                  </a:lnTo>
                  <a:lnTo>
                    <a:pt x="2220549" y="80904"/>
                  </a:lnTo>
                  <a:lnTo>
                    <a:pt x="2187099" y="47454"/>
                  </a:lnTo>
                  <a:lnTo>
                    <a:pt x="2146993" y="21955"/>
                  </a:lnTo>
                  <a:lnTo>
                    <a:pt x="2101528" y="5704"/>
                  </a:lnTo>
                  <a:lnTo>
                    <a:pt x="2052002" y="0"/>
                  </a:lnTo>
                  <a:close/>
                </a:path>
              </a:pathLst>
            </a:custGeom>
            <a:solidFill>
              <a:srgbClr val="493490">
                <a:alpha val="69999"/>
              </a:srgbClr>
            </a:solidFill>
          </p:spPr>
          <p:txBody>
            <a:bodyPr wrap="square" lIns="0" tIns="0" rIns="0" bIns="0" rtlCol="0"/>
            <a:lstStyle/>
            <a:p>
              <a:pPr>
                <a:defRPr/>
              </a:pPr>
              <a:endParaRPr/>
            </a:p>
          </p:txBody>
        </p:sp>
        <p:sp>
          <p:nvSpPr>
            <p:cNvPr id="28" name="object 28"/>
            <p:cNvSpPr/>
            <p:nvPr/>
          </p:nvSpPr>
          <p:spPr bwMode="auto">
            <a:xfrm>
              <a:off x="5096294" y="3625685"/>
              <a:ext cx="672465" cy="279400"/>
            </a:xfrm>
            <a:custGeom>
              <a:avLst/>
              <a:gdLst/>
              <a:ahLst/>
              <a:cxnLst/>
              <a:rect l="l" t="t" r="r" b="b"/>
              <a:pathLst>
                <a:path w="672464" h="279400" extrusionOk="0">
                  <a:moveTo>
                    <a:pt x="672084" y="0"/>
                  </a:moveTo>
                  <a:lnTo>
                    <a:pt x="0" y="0"/>
                  </a:lnTo>
                  <a:lnTo>
                    <a:pt x="0" y="278892"/>
                  </a:lnTo>
                  <a:lnTo>
                    <a:pt x="672084" y="278892"/>
                  </a:lnTo>
                  <a:lnTo>
                    <a:pt x="672084" y="0"/>
                  </a:lnTo>
                  <a:close/>
                </a:path>
              </a:pathLst>
            </a:custGeom>
            <a:solidFill>
              <a:srgbClr val="8C275B">
                <a:alpha val="19999"/>
              </a:srgbClr>
            </a:solidFill>
          </p:spPr>
          <p:txBody>
            <a:bodyPr wrap="square" lIns="0" tIns="0" rIns="0" bIns="0" rtlCol="0"/>
            <a:lstStyle/>
            <a:p>
              <a:pPr>
                <a:defRPr/>
              </a:pPr>
              <a:endParaRPr/>
            </a:p>
          </p:txBody>
        </p:sp>
      </p:grpSp>
      <p:sp>
        <p:nvSpPr>
          <p:cNvPr id="29" name="object 29"/>
          <p:cNvSpPr txBox="1"/>
          <p:nvPr/>
        </p:nvSpPr>
        <p:spPr bwMode="auto">
          <a:xfrm>
            <a:off x="5222841" y="3073546"/>
            <a:ext cx="574675" cy="269240"/>
          </a:xfrm>
          <a:prstGeom prst="rect">
            <a:avLst/>
          </a:prstGeom>
        </p:spPr>
        <p:txBody>
          <a:bodyPr vert="horz" wrap="square" lIns="0" tIns="12700" rIns="0" bIns="0" rtlCol="0">
            <a:spAutoFit/>
          </a:bodyPr>
          <a:lstStyle/>
          <a:p>
            <a:pPr marL="12700">
              <a:lnSpc>
                <a:spcPct val="100000"/>
              </a:lnSpc>
              <a:spcBef>
                <a:spcPts val="100"/>
              </a:spcBef>
              <a:defRPr/>
            </a:pPr>
            <a:r>
              <a:rPr lang="el-GR" sz="1600" b="1" spc="-20" dirty="0">
                <a:solidFill>
                  <a:srgbClr val="FFFFFF"/>
                </a:solidFill>
                <a:latin typeface="Segoe UI Black"/>
                <a:cs typeface="Segoe UI Black"/>
              </a:rPr>
              <a:t>Πώς;</a:t>
            </a:r>
            <a:endParaRPr sz="1600" dirty="0">
              <a:latin typeface="Segoe UI Black"/>
              <a:cs typeface="Segoe UI Black"/>
            </a:endParaRPr>
          </a:p>
        </p:txBody>
      </p:sp>
      <p:grpSp>
        <p:nvGrpSpPr>
          <p:cNvPr id="30" name="object 30"/>
          <p:cNvGrpSpPr/>
          <p:nvPr/>
        </p:nvGrpSpPr>
        <p:grpSpPr bwMode="auto">
          <a:xfrm>
            <a:off x="785252" y="6461966"/>
            <a:ext cx="5859144" cy="3038475"/>
            <a:chOff x="789266" y="6920995"/>
            <a:chExt cx="5859144" cy="3038475"/>
          </a:xfrm>
        </p:grpSpPr>
        <p:sp>
          <p:nvSpPr>
            <p:cNvPr id="31" name="object 31"/>
            <p:cNvSpPr/>
            <p:nvPr/>
          </p:nvSpPr>
          <p:spPr bwMode="auto">
            <a:xfrm>
              <a:off x="789266" y="6941566"/>
              <a:ext cx="1325880" cy="3017519"/>
            </a:xfrm>
            <a:custGeom>
              <a:avLst/>
              <a:gdLst/>
              <a:ahLst/>
              <a:cxnLst/>
              <a:rect l="l" t="t" r="r" b="b"/>
              <a:pathLst>
                <a:path w="1325880" h="3017520" extrusionOk="0">
                  <a:moveTo>
                    <a:pt x="1325880" y="0"/>
                  </a:moveTo>
                  <a:lnTo>
                    <a:pt x="0" y="0"/>
                  </a:lnTo>
                  <a:lnTo>
                    <a:pt x="0" y="3017519"/>
                  </a:lnTo>
                  <a:lnTo>
                    <a:pt x="1325880" y="3017519"/>
                  </a:lnTo>
                  <a:lnTo>
                    <a:pt x="1325880" y="0"/>
                  </a:lnTo>
                  <a:close/>
                </a:path>
              </a:pathLst>
            </a:custGeom>
            <a:solidFill>
              <a:srgbClr val="5F595B">
                <a:alpha val="7499"/>
              </a:srgbClr>
            </a:solidFill>
          </p:spPr>
          <p:txBody>
            <a:bodyPr wrap="square" lIns="0" tIns="0" rIns="0" bIns="0" rtlCol="0"/>
            <a:lstStyle/>
            <a:p>
              <a:pPr>
                <a:defRPr/>
              </a:pPr>
              <a:endParaRPr/>
            </a:p>
          </p:txBody>
        </p:sp>
        <p:sp>
          <p:nvSpPr>
            <p:cNvPr id="32" name="object 32"/>
            <p:cNvSpPr/>
            <p:nvPr/>
          </p:nvSpPr>
          <p:spPr bwMode="auto">
            <a:xfrm>
              <a:off x="968089" y="6940046"/>
              <a:ext cx="1149985" cy="2842260"/>
            </a:xfrm>
            <a:custGeom>
              <a:avLst/>
              <a:gdLst/>
              <a:ahLst/>
              <a:cxnLst/>
              <a:rect l="l" t="t" r="r" b="b"/>
              <a:pathLst>
                <a:path w="1149985" h="2842259"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2553893"/>
                  </a:lnTo>
                  <a:lnTo>
                    <a:pt x="3769" y="2600608"/>
                  </a:lnTo>
                  <a:lnTo>
                    <a:pt x="14682" y="2644922"/>
                  </a:lnTo>
                  <a:lnTo>
                    <a:pt x="32146" y="2686244"/>
                  </a:lnTo>
                  <a:lnTo>
                    <a:pt x="55567" y="2723980"/>
                  </a:lnTo>
                  <a:lnTo>
                    <a:pt x="84353" y="2757538"/>
                  </a:lnTo>
                  <a:lnTo>
                    <a:pt x="117910" y="2786324"/>
                  </a:lnTo>
                  <a:lnTo>
                    <a:pt x="155647" y="2809745"/>
                  </a:lnTo>
                  <a:lnTo>
                    <a:pt x="196969" y="2827209"/>
                  </a:lnTo>
                  <a:lnTo>
                    <a:pt x="241283" y="2838122"/>
                  </a:lnTo>
                  <a:lnTo>
                    <a:pt x="287997" y="2841891"/>
                  </a:lnTo>
                  <a:lnTo>
                    <a:pt x="861898" y="2841891"/>
                  </a:lnTo>
                  <a:lnTo>
                    <a:pt x="908612" y="2838122"/>
                  </a:lnTo>
                  <a:lnTo>
                    <a:pt x="952927" y="2827209"/>
                  </a:lnTo>
                  <a:lnTo>
                    <a:pt x="994248" y="2809745"/>
                  </a:lnTo>
                  <a:lnTo>
                    <a:pt x="1031985" y="2786324"/>
                  </a:lnTo>
                  <a:lnTo>
                    <a:pt x="1065542" y="2757538"/>
                  </a:lnTo>
                  <a:lnTo>
                    <a:pt x="1094328" y="2723980"/>
                  </a:lnTo>
                  <a:lnTo>
                    <a:pt x="1117749" y="2686244"/>
                  </a:lnTo>
                  <a:lnTo>
                    <a:pt x="1135213" y="2644922"/>
                  </a:lnTo>
                  <a:lnTo>
                    <a:pt x="1146126" y="2600608"/>
                  </a:lnTo>
                  <a:lnTo>
                    <a:pt x="1149896" y="2553893"/>
                  </a:lnTo>
                  <a:lnTo>
                    <a:pt x="1149896" y="287997"/>
                  </a:lnTo>
                  <a:lnTo>
                    <a:pt x="1146126" y="241280"/>
                  </a:lnTo>
                  <a:lnTo>
                    <a:pt x="1135213" y="196964"/>
                  </a:lnTo>
                  <a:lnTo>
                    <a:pt x="1117749" y="155641"/>
                  </a:lnTo>
                  <a:lnTo>
                    <a:pt x="1094328" y="117905"/>
                  </a:lnTo>
                  <a:lnTo>
                    <a:pt x="1065542" y="84348"/>
                  </a:lnTo>
                  <a:lnTo>
                    <a:pt x="1031985" y="55563"/>
                  </a:lnTo>
                  <a:lnTo>
                    <a:pt x="994248" y="32143"/>
                  </a:lnTo>
                  <a:lnTo>
                    <a:pt x="952927" y="14681"/>
                  </a:lnTo>
                  <a:lnTo>
                    <a:pt x="908612" y="3769"/>
                  </a:lnTo>
                  <a:lnTo>
                    <a:pt x="861898" y="0"/>
                  </a:lnTo>
                  <a:lnTo>
                    <a:pt x="287997" y="0"/>
                  </a:lnTo>
                  <a:close/>
                </a:path>
              </a:pathLst>
            </a:custGeom>
            <a:grpFill/>
            <a:ln w="38100">
              <a:solidFill>
                <a:srgbClr val="F89623"/>
              </a:solidFill>
            </a:ln>
          </p:spPr>
          <p:txBody>
            <a:bodyPr wrap="square" lIns="0" tIns="0" rIns="0" bIns="0" rtlCol="0"/>
            <a:lstStyle/>
            <a:p>
              <a:pPr>
                <a:defRPr/>
              </a:pPr>
              <a:endParaRPr/>
            </a:p>
          </p:txBody>
        </p:sp>
        <p:sp>
          <p:nvSpPr>
            <p:cNvPr id="33" name="object 33"/>
            <p:cNvSpPr/>
            <p:nvPr/>
          </p:nvSpPr>
          <p:spPr bwMode="auto">
            <a:xfrm>
              <a:off x="1988540" y="6941566"/>
              <a:ext cx="2336800" cy="3017519"/>
            </a:xfrm>
            <a:custGeom>
              <a:avLst/>
              <a:gdLst/>
              <a:ahLst/>
              <a:cxnLst/>
              <a:rect l="l" t="t" r="r" b="b"/>
              <a:pathLst>
                <a:path w="2336800" h="3017520" extrusionOk="0">
                  <a:moveTo>
                    <a:pt x="2336292" y="0"/>
                  </a:moveTo>
                  <a:lnTo>
                    <a:pt x="0" y="0"/>
                  </a:lnTo>
                  <a:lnTo>
                    <a:pt x="0" y="3017519"/>
                  </a:lnTo>
                  <a:lnTo>
                    <a:pt x="2336292" y="3017519"/>
                  </a:lnTo>
                  <a:lnTo>
                    <a:pt x="2336292" y="0"/>
                  </a:lnTo>
                  <a:close/>
                </a:path>
              </a:pathLst>
            </a:custGeom>
            <a:solidFill>
              <a:srgbClr val="5F595B">
                <a:alpha val="7499"/>
              </a:srgbClr>
            </a:solidFill>
          </p:spPr>
          <p:txBody>
            <a:bodyPr wrap="square" lIns="0" tIns="0" rIns="0" bIns="0" rtlCol="0"/>
            <a:lstStyle/>
            <a:p>
              <a:pPr>
                <a:defRPr/>
              </a:pPr>
              <a:endParaRPr/>
            </a:p>
          </p:txBody>
        </p:sp>
        <p:sp>
          <p:nvSpPr>
            <p:cNvPr id="34" name="object 34"/>
            <p:cNvSpPr/>
            <p:nvPr/>
          </p:nvSpPr>
          <p:spPr bwMode="auto">
            <a:xfrm>
              <a:off x="2167357" y="6940046"/>
              <a:ext cx="2158365" cy="2842260"/>
            </a:xfrm>
            <a:custGeom>
              <a:avLst/>
              <a:gdLst/>
              <a:ahLst/>
              <a:cxnLst/>
              <a:rect l="l" t="t" r="r" b="b"/>
              <a:pathLst>
                <a:path w="2158365" h="2842259"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869897" y="2841891"/>
                  </a:lnTo>
                  <a:lnTo>
                    <a:pt x="1916611" y="2838122"/>
                  </a:lnTo>
                  <a:lnTo>
                    <a:pt x="1960926" y="2827210"/>
                  </a:lnTo>
                  <a:lnTo>
                    <a:pt x="2002247" y="2809748"/>
                  </a:lnTo>
                  <a:lnTo>
                    <a:pt x="2039984" y="2786328"/>
                  </a:lnTo>
                  <a:lnTo>
                    <a:pt x="2073541" y="2757544"/>
                  </a:lnTo>
                  <a:lnTo>
                    <a:pt x="2102327" y="2723988"/>
                  </a:lnTo>
                  <a:lnTo>
                    <a:pt x="2125748" y="2686254"/>
                  </a:lnTo>
                  <a:lnTo>
                    <a:pt x="2143212" y="2644934"/>
                  </a:lnTo>
                  <a:lnTo>
                    <a:pt x="2154125" y="2600620"/>
                  </a:lnTo>
                  <a:lnTo>
                    <a:pt x="2157895" y="2553906"/>
                  </a:lnTo>
                  <a:lnTo>
                    <a:pt x="2157895" y="288010"/>
                  </a:lnTo>
                  <a:lnTo>
                    <a:pt x="2154125" y="241292"/>
                  </a:lnTo>
                  <a:lnTo>
                    <a:pt x="2143212" y="196975"/>
                  </a:lnTo>
                  <a:lnTo>
                    <a:pt x="2125748" y="155651"/>
                  </a:lnTo>
                  <a:lnTo>
                    <a:pt x="2102327" y="117913"/>
                  </a:lnTo>
                  <a:lnTo>
                    <a:pt x="2073541" y="84354"/>
                  </a:lnTo>
                  <a:lnTo>
                    <a:pt x="2039984" y="55568"/>
                  </a:lnTo>
                  <a:lnTo>
                    <a:pt x="2002247" y="32146"/>
                  </a:lnTo>
                  <a:lnTo>
                    <a:pt x="1960926" y="14682"/>
                  </a:lnTo>
                  <a:lnTo>
                    <a:pt x="1916611" y="3769"/>
                  </a:lnTo>
                  <a:lnTo>
                    <a:pt x="1869897" y="0"/>
                  </a:lnTo>
                  <a:lnTo>
                    <a:pt x="287997" y="0"/>
                  </a:lnTo>
                  <a:close/>
                </a:path>
              </a:pathLst>
            </a:custGeom>
            <a:grpFill/>
            <a:ln w="38100">
              <a:solidFill>
                <a:srgbClr val="F89623"/>
              </a:solidFill>
            </a:ln>
          </p:spPr>
          <p:txBody>
            <a:bodyPr wrap="square" lIns="0" tIns="0" rIns="0" bIns="0" rtlCol="0"/>
            <a:lstStyle/>
            <a:p>
              <a:pPr>
                <a:defRPr/>
              </a:pPr>
              <a:endParaRPr/>
            </a:p>
          </p:txBody>
        </p:sp>
        <p:sp>
          <p:nvSpPr>
            <p:cNvPr id="35" name="object 35"/>
            <p:cNvSpPr/>
            <p:nvPr/>
          </p:nvSpPr>
          <p:spPr bwMode="auto">
            <a:xfrm>
              <a:off x="4220540" y="6941566"/>
              <a:ext cx="2409825" cy="3017519"/>
            </a:xfrm>
            <a:custGeom>
              <a:avLst/>
              <a:gdLst/>
              <a:ahLst/>
              <a:cxnLst/>
              <a:rect l="l" t="t" r="r" b="b"/>
              <a:pathLst>
                <a:path w="2409825" h="3017520" extrusionOk="0">
                  <a:moveTo>
                    <a:pt x="2409444" y="0"/>
                  </a:moveTo>
                  <a:lnTo>
                    <a:pt x="0" y="0"/>
                  </a:lnTo>
                  <a:lnTo>
                    <a:pt x="0" y="3017519"/>
                  </a:lnTo>
                  <a:lnTo>
                    <a:pt x="2409444" y="3017519"/>
                  </a:lnTo>
                  <a:lnTo>
                    <a:pt x="2409444" y="0"/>
                  </a:lnTo>
                  <a:close/>
                </a:path>
              </a:pathLst>
            </a:custGeom>
            <a:solidFill>
              <a:srgbClr val="5F595B">
                <a:alpha val="7499"/>
              </a:srgbClr>
            </a:solidFill>
          </p:spPr>
          <p:txBody>
            <a:bodyPr wrap="square" lIns="0" tIns="0" rIns="0" bIns="0" rtlCol="0"/>
            <a:lstStyle/>
            <a:p>
              <a:pPr>
                <a:defRPr/>
              </a:pPr>
              <a:endParaRPr/>
            </a:p>
          </p:txBody>
        </p:sp>
        <p:sp>
          <p:nvSpPr>
            <p:cNvPr id="36" name="object 36"/>
            <p:cNvSpPr/>
            <p:nvPr/>
          </p:nvSpPr>
          <p:spPr bwMode="auto">
            <a:xfrm>
              <a:off x="4399357" y="6940046"/>
              <a:ext cx="2230120" cy="2842260"/>
            </a:xfrm>
            <a:custGeom>
              <a:avLst/>
              <a:gdLst/>
              <a:ahLst/>
              <a:cxnLst/>
              <a:rect l="l" t="t" r="r" b="b"/>
              <a:pathLst>
                <a:path w="2230120" h="2842259"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941893" y="2841891"/>
                  </a:lnTo>
                  <a:lnTo>
                    <a:pt x="1988611" y="2838122"/>
                  </a:lnTo>
                  <a:lnTo>
                    <a:pt x="2032928" y="2827210"/>
                  </a:lnTo>
                  <a:lnTo>
                    <a:pt x="2074252" y="2809748"/>
                  </a:lnTo>
                  <a:lnTo>
                    <a:pt x="2111990" y="2786328"/>
                  </a:lnTo>
                  <a:lnTo>
                    <a:pt x="2145549" y="2757544"/>
                  </a:lnTo>
                  <a:lnTo>
                    <a:pt x="2174335" y="2723988"/>
                  </a:lnTo>
                  <a:lnTo>
                    <a:pt x="2197757" y="2686254"/>
                  </a:lnTo>
                  <a:lnTo>
                    <a:pt x="2215221" y="2644934"/>
                  </a:lnTo>
                  <a:lnTo>
                    <a:pt x="2226134" y="2600620"/>
                  </a:lnTo>
                  <a:lnTo>
                    <a:pt x="2229904" y="2553906"/>
                  </a:lnTo>
                  <a:lnTo>
                    <a:pt x="2229904" y="287997"/>
                  </a:lnTo>
                  <a:lnTo>
                    <a:pt x="2226134" y="241283"/>
                  </a:lnTo>
                  <a:lnTo>
                    <a:pt x="2215221" y="196969"/>
                  </a:lnTo>
                  <a:lnTo>
                    <a:pt x="2197757" y="155647"/>
                  </a:lnTo>
                  <a:lnTo>
                    <a:pt x="2174335" y="117910"/>
                  </a:lnTo>
                  <a:lnTo>
                    <a:pt x="2145549" y="84353"/>
                  </a:lnTo>
                  <a:lnTo>
                    <a:pt x="2111990" y="55567"/>
                  </a:lnTo>
                  <a:lnTo>
                    <a:pt x="2074252" y="32146"/>
                  </a:lnTo>
                  <a:lnTo>
                    <a:pt x="2032928" y="14682"/>
                  </a:lnTo>
                  <a:lnTo>
                    <a:pt x="1988611" y="3769"/>
                  </a:lnTo>
                  <a:lnTo>
                    <a:pt x="1941893"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38" name="object 38"/>
          <p:cNvSpPr txBox="1"/>
          <p:nvPr/>
        </p:nvSpPr>
        <p:spPr bwMode="auto">
          <a:xfrm>
            <a:off x="4516879" y="6485105"/>
            <a:ext cx="2075546" cy="2992679"/>
          </a:xfrm>
          <a:prstGeom prst="rect">
            <a:avLst/>
          </a:prstGeom>
        </p:spPr>
        <p:txBody>
          <a:bodyPr vert="horz" wrap="square" lIns="0" tIns="12700" rIns="0" bIns="0" rtlCol="0">
            <a:spAutoFit/>
          </a:bodyPr>
          <a:lstStyle/>
          <a:p>
            <a:pPr marL="241300" marR="208279" indent="-228600">
              <a:lnSpc>
                <a:spcPct val="125000"/>
              </a:lnSpc>
              <a:spcBef>
                <a:spcPts val="100"/>
              </a:spcBef>
              <a:defRPr/>
            </a:pPr>
            <a:r>
              <a:rPr sz="1100" dirty="0">
                <a:solidFill>
                  <a:srgbClr val="3B373A"/>
                </a:solidFill>
                <a:latin typeface="MS PGothic"/>
                <a:cs typeface="MS PGothic"/>
              </a:rPr>
              <a:t>☑</a:t>
            </a:r>
            <a:r>
              <a:rPr sz="1100" spc="245" dirty="0">
                <a:solidFill>
                  <a:srgbClr val="3B373A"/>
                </a:solidFill>
                <a:latin typeface="MS PGothic"/>
                <a:cs typeface="MS PGothic"/>
              </a:rPr>
              <a:t> </a:t>
            </a:r>
            <a:r>
              <a:rPr sz="1100" b="1" dirty="0">
                <a:solidFill>
                  <a:srgbClr val="3B373A"/>
                </a:solidFill>
                <a:latin typeface="Segoe UI Semibold"/>
                <a:cs typeface="Segoe UI Semibold"/>
              </a:rPr>
              <a:t>Warm-up:</a:t>
            </a:r>
            <a:r>
              <a:rPr sz="1100" b="1" spc="30" dirty="0">
                <a:solidFill>
                  <a:srgbClr val="3B373A"/>
                </a:solidFill>
                <a:latin typeface="Segoe UI Semibold"/>
                <a:cs typeface="Segoe UI Semibold"/>
              </a:rPr>
              <a:t> </a:t>
            </a:r>
            <a:r>
              <a:rPr lang="el-GR" sz="1100" spc="-10" dirty="0">
                <a:solidFill>
                  <a:srgbClr val="3B373A"/>
                </a:solidFill>
                <a:latin typeface="Segoe UI"/>
                <a:cs typeface="Segoe UI"/>
              </a:rPr>
              <a:t>Ερωτήσεις σχετικά με τα εργασιακά δικαιώματα στις χώρες προέλευσης των εκπαιδευομένων</a:t>
            </a:r>
          </a:p>
          <a:p>
            <a:pPr marL="241300" marR="208279" indent="-228600">
              <a:lnSpc>
                <a:spcPct val="125000"/>
              </a:lnSpc>
              <a:spcBef>
                <a:spcPts val="100"/>
              </a:spcBef>
              <a:defRPr/>
            </a:pPr>
            <a:r>
              <a:rPr sz="1100" dirty="0">
                <a:solidFill>
                  <a:srgbClr val="3B373A"/>
                </a:solidFill>
                <a:latin typeface="MS PGothic"/>
                <a:cs typeface="MS PGothic"/>
              </a:rPr>
              <a:t>☑</a:t>
            </a:r>
            <a:r>
              <a:rPr sz="1100" spc="265" dirty="0">
                <a:solidFill>
                  <a:srgbClr val="3B373A"/>
                </a:solidFill>
                <a:latin typeface="MS PGothic"/>
                <a:cs typeface="MS PGothic"/>
              </a:rPr>
              <a:t> </a:t>
            </a:r>
            <a:r>
              <a:rPr lang="el-GR" sz="1100" b="1" dirty="0">
                <a:solidFill>
                  <a:srgbClr val="3B373A"/>
                </a:solidFill>
                <a:latin typeface="Segoe UI Semibold"/>
                <a:cs typeface="Segoe UI Semibold"/>
              </a:rPr>
              <a:t>Τα εργασιακά δικαιώματα στην ΕΕ και τη χώρα υποδοχής: </a:t>
            </a:r>
            <a:r>
              <a:rPr lang="el-GR" sz="1100" spc="-10" dirty="0">
                <a:solidFill>
                  <a:srgbClr val="3B373A"/>
                </a:solidFill>
                <a:latin typeface="Segoe UI"/>
                <a:cs typeface="Segoe UI"/>
              </a:rPr>
              <a:t>Τι να περιμένετε </a:t>
            </a:r>
          </a:p>
          <a:p>
            <a:pPr marL="241300" marR="208279" indent="-228600">
              <a:lnSpc>
                <a:spcPct val="125000"/>
              </a:lnSpc>
              <a:spcBef>
                <a:spcPts val="100"/>
              </a:spcBef>
              <a:defRPr/>
            </a:pPr>
            <a:r>
              <a:rPr sz="1100" dirty="0">
                <a:solidFill>
                  <a:srgbClr val="3B373A"/>
                </a:solidFill>
                <a:latin typeface="MS PGothic"/>
                <a:cs typeface="MS PGothic"/>
              </a:rPr>
              <a:t>☑</a:t>
            </a:r>
            <a:r>
              <a:rPr sz="1100" spc="265" dirty="0">
                <a:solidFill>
                  <a:srgbClr val="3B373A"/>
                </a:solidFill>
                <a:latin typeface="MS PGothic"/>
                <a:cs typeface="MS PGothic"/>
              </a:rPr>
              <a:t> </a:t>
            </a:r>
            <a:r>
              <a:rPr lang="el-GR" sz="1100" dirty="0">
                <a:solidFill>
                  <a:srgbClr val="3B373A"/>
                </a:solidFill>
                <a:latin typeface="Segoe UI"/>
                <a:cs typeface="Segoe UI"/>
              </a:rPr>
              <a:t>Τι αντίκτυπο έχει η αδήλωτη εργασία σε περίπτωση εργατικών ατυχημάτων;</a:t>
            </a:r>
          </a:p>
          <a:p>
            <a:pPr marL="241300" marR="208279" indent="-228600">
              <a:lnSpc>
                <a:spcPct val="125000"/>
              </a:lnSpc>
              <a:spcBef>
                <a:spcPts val="100"/>
              </a:spcBef>
              <a:defRPr/>
            </a:pPr>
            <a:endParaRPr sz="1100" dirty="0">
              <a:latin typeface="Segoe UI"/>
              <a:cs typeface="Segoe UI"/>
            </a:endParaRPr>
          </a:p>
        </p:txBody>
      </p:sp>
      <p:sp>
        <p:nvSpPr>
          <p:cNvPr id="39" name="object 39"/>
          <p:cNvSpPr txBox="1"/>
          <p:nvPr/>
        </p:nvSpPr>
        <p:spPr bwMode="auto">
          <a:xfrm>
            <a:off x="988130" y="7657932"/>
            <a:ext cx="1144243" cy="751488"/>
          </a:xfrm>
          <a:prstGeom prst="rect">
            <a:avLst/>
          </a:prstGeom>
        </p:spPr>
        <p:txBody>
          <a:bodyPr vert="horz" wrap="square" lIns="0" tIns="12700" rIns="0" bIns="0" rtlCol="0">
            <a:spAutoFit/>
          </a:bodyPr>
          <a:lstStyle/>
          <a:p>
            <a:pPr marL="12700" algn="ctr">
              <a:lnSpc>
                <a:spcPct val="100000"/>
              </a:lnSpc>
              <a:spcBef>
                <a:spcPts val="100"/>
              </a:spcBef>
              <a:defRPr/>
            </a:pPr>
            <a:r>
              <a:rPr lang="el-GR" sz="1200" b="1" i="1" spc="-10" dirty="0">
                <a:solidFill>
                  <a:srgbClr val="3B373A"/>
                </a:solidFill>
                <a:latin typeface="Segoe UI"/>
                <a:cs typeface="Segoe UI"/>
              </a:rPr>
              <a:t>Παρατηρήσεις επί του εργατικού δικαίου</a:t>
            </a:r>
            <a:endParaRPr sz="1200" dirty="0">
              <a:latin typeface="Segoe UI"/>
              <a:cs typeface="Segoe UI"/>
            </a:endParaRPr>
          </a:p>
        </p:txBody>
      </p:sp>
      <p:pic>
        <p:nvPicPr>
          <p:cNvPr id="42" name="object 42"/>
          <p:cNvPicPr/>
          <p:nvPr/>
        </p:nvPicPr>
        <p:blipFill>
          <a:blip r:embed="rId4"/>
          <a:stretch/>
        </p:blipFill>
        <p:spPr bwMode="auto">
          <a:xfrm>
            <a:off x="5439755" y="2080707"/>
            <a:ext cx="1866887" cy="1321777"/>
          </a:xfrm>
          <a:prstGeom prst="rect">
            <a:avLst/>
          </a:prstGeom>
        </p:spPr>
      </p:pic>
      <p:sp>
        <p:nvSpPr>
          <p:cNvPr id="43" name="object 43"/>
          <p:cNvSpPr txBox="1"/>
          <p:nvPr/>
        </p:nvSpPr>
        <p:spPr bwMode="auto">
          <a:xfrm rot="540000">
            <a:off x="5616488" y="2456392"/>
            <a:ext cx="1537973" cy="410369"/>
          </a:xfrm>
          <a:prstGeom prst="rect">
            <a:avLst/>
          </a:prstGeom>
        </p:spPr>
        <p:txBody>
          <a:bodyPr vert="horz" wrap="square" lIns="0" tIns="0" rIns="0" bIns="0" rtlCol="0">
            <a:spAutoFit/>
          </a:bodyPr>
          <a:lstStyle/>
          <a:p>
            <a:pPr>
              <a:lnSpc>
                <a:spcPts val="1585"/>
              </a:lnSpc>
              <a:defRPr/>
            </a:pPr>
            <a:r>
              <a:rPr lang="el-GR" sz="1400" b="1" spc="-10" dirty="0">
                <a:solidFill>
                  <a:srgbClr val="493490"/>
                </a:solidFill>
                <a:latin typeface="Segoe UI Black"/>
                <a:cs typeface="Segoe UI Black"/>
              </a:rPr>
              <a:t>Πρόγραμμα σπουδών</a:t>
            </a:r>
            <a:endParaRPr sz="1400" dirty="0">
              <a:latin typeface="Segoe UI Black"/>
              <a:cs typeface="Segoe UI Black"/>
            </a:endParaRPr>
          </a:p>
        </p:txBody>
      </p:sp>
      <p:sp>
        <p:nvSpPr>
          <p:cNvPr id="44" name="object 44"/>
          <p:cNvSpPr txBox="1"/>
          <p:nvPr/>
        </p:nvSpPr>
        <p:spPr bwMode="auto">
          <a:xfrm rot="540000">
            <a:off x="5544409" y="2857346"/>
            <a:ext cx="1593242" cy="205184"/>
          </a:xfrm>
          <a:prstGeom prst="rect">
            <a:avLst/>
          </a:prstGeom>
        </p:spPr>
        <p:txBody>
          <a:bodyPr vert="horz" wrap="square" lIns="0" tIns="0" rIns="0" bIns="0" rtlCol="0">
            <a:spAutoFit/>
          </a:bodyPr>
          <a:lstStyle/>
          <a:p>
            <a:pPr>
              <a:lnSpc>
                <a:spcPts val="1585"/>
              </a:lnSpc>
              <a:defRPr/>
            </a:pPr>
            <a:r>
              <a:rPr lang="el-GR" sz="1400" b="1" spc="-10" dirty="0">
                <a:solidFill>
                  <a:srgbClr val="493490"/>
                </a:solidFill>
                <a:latin typeface="Segoe UI Black"/>
                <a:cs typeface="Segoe UI Black"/>
              </a:rPr>
              <a:t>Παραδείγματα</a:t>
            </a:r>
            <a:endParaRPr sz="1400" dirty="0">
              <a:latin typeface="Segoe UI Black"/>
              <a:cs typeface="Segoe UI Black"/>
            </a:endParaRPr>
          </a:p>
        </p:txBody>
      </p:sp>
      <p:cxnSp>
        <p:nvCxnSpPr>
          <p:cNvPr id="46"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7" name="Google Shape;234;p13"/>
          <p:cNvPicPr/>
          <p:nvPr/>
        </p:nvPicPr>
        <p:blipFill>
          <a:blip r:embed="rId5">
            <a:alphaModFix/>
          </a:blip>
          <a:stretch/>
        </p:blipFill>
        <p:spPr bwMode="auto">
          <a:xfrm>
            <a:off x="4508500" y="9085792"/>
            <a:ext cx="3048000" cy="1628775"/>
          </a:xfrm>
          <a:prstGeom prst="rect">
            <a:avLst/>
          </a:prstGeom>
          <a:noFill/>
          <a:ln>
            <a:noFill/>
          </a:ln>
        </p:spPr>
      </p:pic>
      <p:sp>
        <p:nvSpPr>
          <p:cNvPr id="45" name="Rectangle 1">
            <a:extLst>
              <a:ext uri="{FF2B5EF4-FFF2-40B4-BE49-F238E27FC236}">
                <a16:creationId xmlns:a16="http://schemas.microsoft.com/office/drawing/2014/main" id="{0DBEB24D-1B2A-EBD7-1E63-E026ABD86A97}"/>
              </a:ext>
            </a:extLst>
          </p:cNvPr>
          <p:cNvSpPr>
            <a:spLocks noChangeArrowheads="1"/>
          </p:cNvSpPr>
          <p:nvPr/>
        </p:nvSpPr>
        <p:spPr bwMode="auto">
          <a:xfrm>
            <a:off x="0" y="0"/>
            <a:ext cx="7556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
            <a:extLst>
              <a:ext uri="{FF2B5EF4-FFF2-40B4-BE49-F238E27FC236}">
                <a16:creationId xmlns:a16="http://schemas.microsoft.com/office/drawing/2014/main" id="{4B78DE6C-E4A2-8501-D010-572AE6F68F67}"/>
              </a:ext>
            </a:extLst>
          </p:cNvPr>
          <p:cNvSpPr>
            <a:spLocks noChangeArrowheads="1"/>
          </p:cNvSpPr>
          <p:nvPr/>
        </p:nvSpPr>
        <p:spPr bwMode="auto">
          <a:xfrm>
            <a:off x="152400" y="152400"/>
            <a:ext cx="7556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Box 48">
            <a:extLst>
              <a:ext uri="{FF2B5EF4-FFF2-40B4-BE49-F238E27FC236}">
                <a16:creationId xmlns:a16="http://schemas.microsoft.com/office/drawing/2014/main" id="{8E083503-CF6C-3248-040D-D2714C6CCBF1}"/>
              </a:ext>
            </a:extLst>
          </p:cNvPr>
          <p:cNvSpPr txBox="1"/>
          <p:nvPr/>
        </p:nvSpPr>
        <p:spPr>
          <a:xfrm>
            <a:off x="2509219" y="7094233"/>
            <a:ext cx="1703118" cy="1615827"/>
          </a:xfrm>
          <a:prstGeom prst="rect">
            <a:avLst/>
          </a:prstGeom>
          <a:noFill/>
        </p:spPr>
        <p:txBody>
          <a:bodyPr wrap="square" rtlCol="0">
            <a:spAutoFit/>
          </a:bodyPr>
          <a:lstStyle/>
          <a:p>
            <a:pPr algn="l"/>
            <a:r>
              <a:rPr lang="el-GR" sz="1100" spc="-10" dirty="0">
                <a:solidFill>
                  <a:srgbClr val="3B373A"/>
                </a:solidFill>
                <a:latin typeface="Segoe UI"/>
                <a:cs typeface="Segoe UI"/>
              </a:rPr>
              <a:t>Εξοικείωση των εκπαιδευομένων με θέματα εργατικού δικαίου: αδήλωτη απασχόληση, πλήρης/ μερική απασχόληση, ωράριο εργασίας και απεργία.</a:t>
            </a:r>
          </a:p>
          <a:p>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128078" y="1460500"/>
            <a:ext cx="5098444" cy="3693319"/>
          </a:xfrm>
        </p:spPr>
        <p:txBody>
          <a:bodyPr/>
          <a:lstStyle/>
          <a:p>
            <a:pPr algn="l">
              <a:defRPr/>
            </a:pPr>
            <a:r>
              <a:rPr lang="el-GR" sz="2000" dirty="0">
                <a:solidFill>
                  <a:srgbClr val="3B373A"/>
                </a:solidFill>
                <a:latin typeface="Segoe UI"/>
                <a:cs typeface="Segoe UI"/>
              </a:rPr>
              <a:t>Σύμφωνα με τη Διεθνή Οργάνωση Εργασίας (ΔΟΕ), η αδήλωτη εργασία συνδέεται σταθερά με τη μετανάστευση. Σε πολλές περιπτώσεις, οι μετανάστες εργαζόμενοι – πρωτίστως μετανάστες με παράνομο  ή ανεπίσημο καθεστώς – αναζητούν εργασία - προσλαμβάνονται σε καθεστώς αδήλωτης εργασίας. Καθίστανται έτσι ευάλωτοι και υπόκεινται σε χαμηλότερου επιπέδου πρότυπα διαβίωσης.</a:t>
            </a:r>
            <a:r>
              <a:rPr lang="en-US" sz="2000" spc="-15" baseline="30000" dirty="0">
                <a:solidFill>
                  <a:srgbClr val="3B373A"/>
                </a:solidFill>
                <a:latin typeface="Segoe UI"/>
                <a:cs typeface="Segoe UI"/>
              </a:rPr>
              <a:t>1</a:t>
            </a:r>
            <a:br>
              <a:rPr lang="en-US" sz="2000" baseline="30000" dirty="0">
                <a:latin typeface="Segoe UI"/>
                <a:cs typeface="Segoe UI"/>
              </a:rPr>
            </a:br>
            <a:endParaRPr lang="en-US" sz="2000" dirty="0"/>
          </a:p>
        </p:txBody>
      </p:sp>
      <p:sp>
        <p:nvSpPr>
          <p:cNvPr id="4" name="object 8"/>
          <p:cNvSpPr txBox="1"/>
          <p:nvPr/>
        </p:nvSpPr>
        <p:spPr bwMode="auto">
          <a:xfrm>
            <a:off x="1568450" y="5781875"/>
            <a:ext cx="5327650" cy="1243930"/>
          </a:xfrm>
          <a:prstGeom prst="rect">
            <a:avLst/>
          </a:prstGeom>
        </p:spPr>
        <p:txBody>
          <a:bodyPr vert="horz" wrap="square" lIns="0" tIns="12700" rIns="0" bIns="0" rtlCol="0">
            <a:spAutoFit/>
          </a:bodyPr>
          <a:lstStyle/>
          <a:p>
            <a:pPr marL="12700">
              <a:lnSpc>
                <a:spcPct val="100000"/>
              </a:lnSpc>
              <a:spcBef>
                <a:spcPts val="100"/>
              </a:spcBef>
              <a:defRPr/>
            </a:pPr>
            <a:r>
              <a:rPr lang="el-GR" sz="2000" dirty="0">
                <a:solidFill>
                  <a:srgbClr val="3B373A"/>
                </a:solidFill>
                <a:latin typeface="Segoe UI"/>
                <a:cs typeface="Segoe UI"/>
              </a:rPr>
              <a:t>"Επιθεώρηση εργασίας στην Ευρώπη: αδήλωτη εργασία, μετανάστευση, παράνομη διακίνηση", Διεθνής Οργάνωση Εργασίας - Γενεύη,</a:t>
            </a:r>
          </a:p>
        </p:txBody>
      </p:sp>
      <p:cxnSp>
        <p:nvCxnSpPr>
          <p:cNvPr id="5"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4508500" y="9085792"/>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p:nvPr/>
        </p:nvSpPr>
        <p:spPr bwMode="auto">
          <a:xfrm>
            <a:off x="887299" y="1003706"/>
            <a:ext cx="5791200" cy="7671652"/>
          </a:xfrm>
          <a:prstGeom prst="rect">
            <a:avLst/>
          </a:prstGeom>
        </p:spPr>
        <p:txBody>
          <a:bodyPr vert="horz" wrap="square" lIns="0" tIns="12700" rIns="0" bIns="0" rtlCol="0">
            <a:spAutoFit/>
          </a:bodyPr>
          <a:lstStyle/>
          <a:p>
            <a:pPr marL="12700" marR="6985" algn="just">
              <a:lnSpc>
                <a:spcPct val="107100"/>
              </a:lnSpc>
              <a:spcBef>
                <a:spcPts val="100"/>
              </a:spcBef>
              <a:defRPr/>
            </a:pPr>
            <a:r>
              <a:rPr lang="el-GR" sz="1400" b="1" dirty="0">
                <a:solidFill>
                  <a:srgbClr val="493490"/>
                </a:solidFill>
                <a:latin typeface="Segoe UI Black"/>
                <a:cs typeface="Segoe UI Black"/>
              </a:rPr>
              <a:t>Βήμα 2: </a:t>
            </a:r>
            <a:r>
              <a:rPr lang="el-GR" sz="1400" dirty="0">
                <a:solidFill>
                  <a:srgbClr val="3B373A"/>
                </a:solidFill>
                <a:latin typeface="Segoe UI Semilight"/>
                <a:cs typeface="Segoe UI Semilight"/>
              </a:rPr>
              <a:t>Κάθε μάθημα θα πρέπει να διαρκεί μία, μιάμιση ώρα. Τρεις έως πέντε δραστηριότητες μπορούν εύκολα να πραγματοποιηθούν εντός της προτεινόμενης διάρκειας. Φυσικά, αυτό εξαρτάται από το μέγεθος της τάξης, τα κίνητρα των μαθητών και τα παρεχόμενα μέσα.</a:t>
            </a:r>
          </a:p>
          <a:p>
            <a:pPr marL="12700" marR="6985" algn="just">
              <a:lnSpc>
                <a:spcPct val="107100"/>
              </a:lnSpc>
              <a:spcBef>
                <a:spcPts val="1415"/>
              </a:spcBef>
              <a:defRPr/>
            </a:pPr>
            <a:r>
              <a:rPr lang="el-GR" sz="1400" b="1" dirty="0">
                <a:solidFill>
                  <a:srgbClr val="493490"/>
                </a:solidFill>
                <a:latin typeface="Segoe UI Black"/>
                <a:cs typeface="Segoe UI Black"/>
              </a:rPr>
              <a:t>Βήμα 3: </a:t>
            </a:r>
            <a:r>
              <a:rPr lang="el-GR" sz="1400" dirty="0">
                <a:solidFill>
                  <a:srgbClr val="3B373A"/>
                </a:solidFill>
                <a:latin typeface="Segoe UI Semilight"/>
                <a:cs typeface="Segoe UI Semilight"/>
              </a:rPr>
              <a:t>Το πρόγραμμα έχει πληροφοριακό πεδίο εφαρμογής, πράγμα που σημαίνει ότι η εκμάθηση της γλώσσας περιορίζεται σε λέξεις-κλειδιά ή φράσεις. Ως εκ τούτου, ένας πολιτισμικός διαμεσολαβητής αποτελεί ουσιαστικό μέρος των συνεδριών.</a:t>
            </a:r>
          </a:p>
          <a:p>
            <a:pPr marL="12700" marR="8255" algn="just">
              <a:lnSpc>
                <a:spcPct val="107100"/>
              </a:lnSpc>
              <a:spcBef>
                <a:spcPts val="1420"/>
              </a:spcBef>
              <a:defRPr/>
            </a:pPr>
            <a:r>
              <a:rPr lang="el-GR" sz="1400" b="1" dirty="0">
                <a:solidFill>
                  <a:srgbClr val="493490"/>
                </a:solidFill>
                <a:latin typeface="Segoe UI Black"/>
                <a:cs typeface="Segoe UI Black"/>
              </a:rPr>
              <a:t>Βήμα 4: </a:t>
            </a:r>
            <a:r>
              <a:rPr lang="el-GR" sz="1400" dirty="0">
                <a:solidFill>
                  <a:srgbClr val="3B373A"/>
                </a:solidFill>
                <a:latin typeface="Segoe UI Semilight"/>
                <a:cs typeface="Segoe UI Semilight"/>
              </a:rPr>
              <a:t>Μην ξεχνάτε να ξεκινάτε με δραστηριότητες προθέρμανσης που εισάγουν τους μαθητές σταδιακά στο νέο υλικό.</a:t>
            </a:r>
          </a:p>
          <a:p>
            <a:pPr marL="12700" marR="6985" algn="just">
              <a:lnSpc>
                <a:spcPct val="107100"/>
              </a:lnSpc>
              <a:spcBef>
                <a:spcPts val="1420"/>
              </a:spcBef>
              <a:defRPr/>
            </a:pPr>
            <a:r>
              <a:rPr lang="el-GR" sz="1400" b="1" dirty="0">
                <a:solidFill>
                  <a:srgbClr val="493490"/>
                </a:solidFill>
                <a:latin typeface="Segoe UI Black"/>
              </a:rPr>
              <a:t>Βήμα 5: </a:t>
            </a:r>
            <a:r>
              <a:rPr lang="el-GR" sz="1400" dirty="0">
                <a:solidFill>
                  <a:srgbClr val="3B373A"/>
                </a:solidFill>
                <a:latin typeface="Segoe UI Semilight"/>
                <a:cs typeface="Segoe UI Semilight"/>
              </a:rPr>
              <a:t>Να αναμένετε ότι ορισμένες πτυχές της εργατικής νομοθεσίας μπορεί να είναι άγνωστες σε ορισμένους εκπαιδευόμενους. Χρησιμοποιήστε ερωτήσεις στο τέλος κάθε συνεδρίας για να προσδιορίσετε τα κύρια θέματα που έχουν ή δεν έχουν κατανοήσει οι εκπαιδευόμενοι.</a:t>
            </a:r>
          </a:p>
          <a:p>
            <a:pPr>
              <a:lnSpc>
                <a:spcPct val="100000"/>
              </a:lnSpc>
              <a:spcBef>
                <a:spcPts val="25"/>
              </a:spcBef>
              <a:defRPr/>
            </a:pPr>
            <a:endParaRPr sz="1400" dirty="0">
              <a:solidFill>
                <a:srgbClr val="3B373A"/>
              </a:solidFill>
              <a:latin typeface="Segoe UI Semilight"/>
              <a:cs typeface="Segoe UI Semilight"/>
            </a:endParaRPr>
          </a:p>
          <a:p>
            <a:pPr marL="12700" algn="just">
              <a:lnSpc>
                <a:spcPct val="100000"/>
              </a:lnSpc>
              <a:defRPr/>
            </a:pPr>
            <a:r>
              <a:rPr lang="el-GR" sz="1400" b="1" i="1" dirty="0">
                <a:solidFill>
                  <a:srgbClr val="3B373A"/>
                </a:solidFill>
                <a:latin typeface="Segoe UI"/>
                <a:cs typeface="Segoe UI"/>
              </a:rPr>
              <a:t>Πρόγραμμα γλωσσικής υποστήριξης με γνώμονα την εργασία</a:t>
            </a:r>
          </a:p>
          <a:p>
            <a:pPr marL="12700" algn="just">
              <a:lnSpc>
                <a:spcPct val="100000"/>
              </a:lnSpc>
              <a:defRPr/>
            </a:pPr>
            <a:endParaRPr lang="el-GR" sz="1400" b="1" i="1" dirty="0">
              <a:solidFill>
                <a:srgbClr val="3B373A"/>
              </a:solidFill>
              <a:latin typeface="Segoe UI"/>
              <a:cs typeface="Segoe UI"/>
            </a:endParaRPr>
          </a:p>
          <a:p>
            <a:pPr marL="12700" algn="just">
              <a:lnSpc>
                <a:spcPct val="100000"/>
              </a:lnSpc>
              <a:defRPr/>
            </a:pPr>
            <a:r>
              <a:rPr lang="el-GR" sz="1400" dirty="0">
                <a:solidFill>
                  <a:srgbClr val="3B373A"/>
                </a:solidFill>
                <a:latin typeface="Segoe UI Semilight"/>
                <a:cs typeface="Segoe UI Semilight"/>
              </a:rPr>
              <a:t>Μπορεί να είναι δύσκολο να επιτευχθεί γόνιμη επικοινωνία με τους εργοδότες της τοπικής κοινωνίας. Ωστόσο, αν είναι εφικτό, προτείνεται  να συμμετάσχει ο εκπαιδευτής στην εργασιακή ρουτίνα. Εκεί θα παρατηρεί τις επικοινωνιακές συνθήκες στις οποίες εμπλέκονται οι εκπαιδευόμενοι και το σχετικό λεξιλόγιο που αφορά τα εργαλεία ή τις δραστηριότητες που σχετίζονται με την εργασία του ωφελούμενου.</a:t>
            </a:r>
          </a:p>
          <a:p>
            <a:pPr marL="12700" algn="just">
              <a:lnSpc>
                <a:spcPct val="100000"/>
              </a:lnSpc>
              <a:defRPr/>
            </a:pPr>
            <a:endParaRPr lang="el-GR" sz="1400" b="1" dirty="0">
              <a:solidFill>
                <a:srgbClr val="493490"/>
              </a:solidFill>
              <a:latin typeface="Segoe UI Black"/>
            </a:endParaRPr>
          </a:p>
          <a:p>
            <a:pPr marL="12700" algn="just">
              <a:defRPr/>
            </a:pPr>
            <a:r>
              <a:rPr lang="el-GR" sz="1400" b="1" dirty="0">
                <a:solidFill>
                  <a:srgbClr val="493490"/>
                </a:solidFill>
                <a:latin typeface="Segoe UI Black"/>
              </a:rPr>
              <a:t>Βήμα 1: </a:t>
            </a:r>
            <a:r>
              <a:rPr lang="el-GR" sz="1400" dirty="0">
                <a:solidFill>
                  <a:srgbClr val="3B373A"/>
                </a:solidFill>
                <a:latin typeface="Segoe UI Semilight"/>
                <a:cs typeface="Segoe UI Semilight"/>
              </a:rPr>
              <a:t>Ερμηνεύστε τα αποτελέσματα της έρευνας σε θεματικές περιοχές. Ειδικότερα, εάν ορισμένοι εκπαιδευόμενοι έχουν δηλώσει αβεβαιότητα στην επικοινωνία με τον εργοδότη/διευθυντή, να σχεδιάσουν δραστηριότητες, π.χ. μελέτη περίπτωσης ή δραστηριότητες role-playing, συνιστάται η ενίσχυση του συναισθηματικού παράγοντα της επικοινωνίας. Εξετάστε ορισμένα παραδείγματα παρακάτω:</a:t>
            </a:r>
          </a:p>
          <a:p>
            <a:pPr marL="12700" algn="just">
              <a:lnSpc>
                <a:spcPct val="100000"/>
              </a:lnSpc>
              <a:defRPr/>
            </a:pPr>
            <a:endParaRPr sz="1400" dirty="0">
              <a:latin typeface="Segoe UI"/>
              <a:cs typeface="Segoe UI"/>
            </a:endParaRPr>
          </a:p>
        </p:txBody>
      </p:sp>
      <p:cxnSp>
        <p:nvCxnSpPr>
          <p:cNvPr id="5"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4508500" y="9085792"/>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827468" y="1876733"/>
            <a:ext cx="5833110" cy="7290434"/>
            <a:chOff x="827468" y="1876733"/>
            <a:chExt cx="5833110" cy="7290434"/>
          </a:xfrm>
        </p:grpSpPr>
        <p:pic>
          <p:nvPicPr>
            <p:cNvPr id="3" name="object 3"/>
            <p:cNvPicPr/>
            <p:nvPr/>
          </p:nvPicPr>
          <p:blipFill>
            <a:blip r:embed="rId2"/>
            <a:stretch/>
          </p:blipFill>
          <p:spPr bwMode="auto">
            <a:xfrm>
              <a:off x="899998" y="1876733"/>
              <a:ext cx="5759995" cy="7289986"/>
            </a:xfrm>
            <a:prstGeom prst="rect">
              <a:avLst/>
            </a:prstGeom>
          </p:spPr>
        </p:pic>
        <p:sp>
          <p:nvSpPr>
            <p:cNvPr id="4" name="object 4"/>
            <p:cNvSpPr/>
            <p:nvPr/>
          </p:nvSpPr>
          <p:spPr bwMode="auto">
            <a:xfrm>
              <a:off x="827468" y="4760353"/>
              <a:ext cx="2121535" cy="2226945"/>
            </a:xfrm>
            <a:custGeom>
              <a:avLst/>
              <a:gdLst/>
              <a:ahLst/>
              <a:cxnLst/>
              <a:rect l="l" t="t" r="r" b="b"/>
              <a:pathLst>
                <a:path w="2121535" h="2226945"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5" name="object 5"/>
            <p:cNvSpPr/>
            <p:nvPr/>
          </p:nvSpPr>
          <p:spPr bwMode="auto">
            <a:xfrm>
              <a:off x="1006288" y="4758833"/>
              <a:ext cx="1942464" cy="2050413"/>
            </a:xfrm>
            <a:custGeom>
              <a:avLst/>
              <a:gdLst/>
              <a:ahLst/>
              <a:cxnLst/>
              <a:rect l="l" t="t" r="r" b="b"/>
              <a:pathLst>
                <a:path w="1942464" h="2050415"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grpSp>
      <p:grpSp>
        <p:nvGrpSpPr>
          <p:cNvPr id="7" name="object 7"/>
          <p:cNvGrpSpPr/>
          <p:nvPr/>
        </p:nvGrpSpPr>
        <p:grpSpPr bwMode="auto">
          <a:xfrm>
            <a:off x="827481" y="2088088"/>
            <a:ext cx="5745341" cy="2771630"/>
            <a:chOff x="827481" y="2088088"/>
            <a:chExt cx="5745341" cy="2771630"/>
          </a:xfrm>
        </p:grpSpPr>
        <p:sp>
          <p:nvSpPr>
            <p:cNvPr id="8" name="object 8"/>
            <p:cNvSpPr/>
            <p:nvPr/>
          </p:nvSpPr>
          <p:spPr bwMode="auto">
            <a:xfrm>
              <a:off x="2889567" y="2106333"/>
              <a:ext cx="3662679" cy="571500"/>
            </a:xfrm>
            <a:custGeom>
              <a:avLst/>
              <a:gdLst/>
              <a:ahLst/>
              <a:cxnLst/>
              <a:rect l="l" t="t" r="r" b="b"/>
              <a:pathLst>
                <a:path w="3662679" h="571500" extrusionOk="0">
                  <a:moveTo>
                    <a:pt x="3662172" y="0"/>
                  </a:moveTo>
                  <a:lnTo>
                    <a:pt x="0" y="0"/>
                  </a:lnTo>
                  <a:lnTo>
                    <a:pt x="0" y="571500"/>
                  </a:lnTo>
                  <a:lnTo>
                    <a:pt x="3662172" y="571500"/>
                  </a:lnTo>
                  <a:lnTo>
                    <a:pt x="3662172" y="0"/>
                  </a:lnTo>
                  <a:close/>
                </a:path>
              </a:pathLst>
            </a:custGeom>
            <a:solidFill>
              <a:srgbClr val="5F595B">
                <a:alpha val="17498"/>
              </a:srgbClr>
            </a:solidFill>
          </p:spPr>
          <p:txBody>
            <a:bodyPr wrap="square" lIns="0" tIns="0" rIns="0" bIns="0" rtlCol="0"/>
            <a:lstStyle/>
            <a:p>
              <a:pPr>
                <a:defRPr/>
              </a:pPr>
              <a:endParaRPr/>
            </a:p>
          </p:txBody>
        </p:sp>
        <p:sp>
          <p:nvSpPr>
            <p:cNvPr id="9" name="object 9"/>
            <p:cNvSpPr/>
            <p:nvPr/>
          </p:nvSpPr>
          <p:spPr bwMode="auto">
            <a:xfrm>
              <a:off x="3044762" y="2088088"/>
              <a:ext cx="3528060" cy="432434"/>
            </a:xfrm>
            <a:custGeom>
              <a:avLst/>
              <a:gdLst/>
              <a:ahLst/>
              <a:cxnLst/>
              <a:rect l="l" t="t" r="r" b="b"/>
              <a:pathLst>
                <a:path w="3528059" h="432435" extrusionOk="0">
                  <a:moveTo>
                    <a:pt x="3312007"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3312007" y="432003"/>
                  </a:lnTo>
                  <a:lnTo>
                    <a:pt x="3361533" y="426298"/>
                  </a:lnTo>
                  <a:lnTo>
                    <a:pt x="3406995" y="410047"/>
                  </a:lnTo>
                  <a:lnTo>
                    <a:pt x="3447099" y="384549"/>
                  </a:lnTo>
                  <a:lnTo>
                    <a:pt x="3480547" y="351098"/>
                  </a:lnTo>
                  <a:lnTo>
                    <a:pt x="3506043" y="310992"/>
                  </a:lnTo>
                  <a:lnTo>
                    <a:pt x="3522292" y="265527"/>
                  </a:lnTo>
                  <a:lnTo>
                    <a:pt x="3527996" y="216001"/>
                  </a:lnTo>
                  <a:lnTo>
                    <a:pt x="3522292" y="166475"/>
                  </a:lnTo>
                  <a:lnTo>
                    <a:pt x="3506043" y="121011"/>
                  </a:lnTo>
                  <a:lnTo>
                    <a:pt x="3480547" y="80904"/>
                  </a:lnTo>
                  <a:lnTo>
                    <a:pt x="3447099" y="47454"/>
                  </a:lnTo>
                  <a:lnTo>
                    <a:pt x="3406995" y="21955"/>
                  </a:lnTo>
                  <a:lnTo>
                    <a:pt x="3361533" y="5704"/>
                  </a:lnTo>
                  <a:lnTo>
                    <a:pt x="3312007" y="0"/>
                  </a:lnTo>
                  <a:close/>
                </a:path>
              </a:pathLst>
            </a:custGeom>
            <a:solidFill>
              <a:srgbClr val="493490">
                <a:alpha val="69999"/>
              </a:srgbClr>
            </a:solidFill>
          </p:spPr>
          <p:txBody>
            <a:bodyPr wrap="square" lIns="0" tIns="0" rIns="0" bIns="0" rtlCol="0"/>
            <a:lstStyle/>
            <a:p>
              <a:pPr>
                <a:defRPr/>
              </a:pPr>
              <a:endParaRPr/>
            </a:p>
          </p:txBody>
        </p:sp>
        <p:sp>
          <p:nvSpPr>
            <p:cNvPr id="10" name="object 10"/>
            <p:cNvSpPr/>
            <p:nvPr/>
          </p:nvSpPr>
          <p:spPr bwMode="auto">
            <a:xfrm>
              <a:off x="827481" y="2632773"/>
              <a:ext cx="2121535" cy="2226945"/>
            </a:xfrm>
            <a:custGeom>
              <a:avLst/>
              <a:gdLst/>
              <a:ahLst/>
              <a:cxnLst/>
              <a:rect l="l" t="t" r="r" b="b"/>
              <a:pathLst>
                <a:path w="2121535" h="2226945"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11" name="object 11"/>
            <p:cNvSpPr/>
            <p:nvPr/>
          </p:nvSpPr>
          <p:spPr bwMode="auto">
            <a:xfrm>
              <a:off x="1006303" y="2631248"/>
              <a:ext cx="1942464" cy="2050413"/>
            </a:xfrm>
            <a:custGeom>
              <a:avLst/>
              <a:gdLst/>
              <a:ahLst/>
              <a:cxnLst/>
              <a:rect l="l" t="t" r="r" b="b"/>
              <a:pathLst>
                <a:path w="1942464" h="2050414"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sp>
          <p:nvSpPr>
            <p:cNvPr id="12" name="object 12"/>
            <p:cNvSpPr/>
            <p:nvPr/>
          </p:nvSpPr>
          <p:spPr bwMode="auto">
            <a:xfrm>
              <a:off x="832053" y="2106333"/>
              <a:ext cx="2112645" cy="571500"/>
            </a:xfrm>
            <a:custGeom>
              <a:avLst/>
              <a:gdLst/>
              <a:ahLst/>
              <a:cxnLst/>
              <a:rect l="l" t="t" r="r" b="b"/>
              <a:pathLst>
                <a:path w="2112645" h="571500" extrusionOk="0">
                  <a:moveTo>
                    <a:pt x="2112264" y="0"/>
                  </a:moveTo>
                  <a:lnTo>
                    <a:pt x="0" y="0"/>
                  </a:lnTo>
                  <a:lnTo>
                    <a:pt x="0" y="571500"/>
                  </a:lnTo>
                  <a:lnTo>
                    <a:pt x="2112264" y="571500"/>
                  </a:lnTo>
                  <a:lnTo>
                    <a:pt x="2112264" y="0"/>
                  </a:lnTo>
                  <a:close/>
                </a:path>
              </a:pathLst>
            </a:custGeom>
            <a:solidFill>
              <a:srgbClr val="5F595B">
                <a:alpha val="17498"/>
              </a:srgbClr>
            </a:solidFill>
          </p:spPr>
          <p:txBody>
            <a:bodyPr wrap="square" lIns="0" tIns="0" rIns="0" bIns="0" rtlCol="0"/>
            <a:lstStyle/>
            <a:p>
              <a:pPr>
                <a:defRPr/>
              </a:pPr>
              <a:endParaRPr dirty="0"/>
            </a:p>
          </p:txBody>
        </p:sp>
        <p:sp>
          <p:nvSpPr>
            <p:cNvPr id="13" name="object 13"/>
            <p:cNvSpPr/>
            <p:nvPr/>
          </p:nvSpPr>
          <p:spPr bwMode="auto">
            <a:xfrm>
              <a:off x="987249" y="2088099"/>
              <a:ext cx="1980564" cy="432434"/>
            </a:xfrm>
            <a:custGeom>
              <a:avLst/>
              <a:gdLst/>
              <a:ahLst/>
              <a:cxnLst/>
              <a:rect l="l" t="t" r="r" b="b"/>
              <a:pathLst>
                <a:path w="1980564" h="432435" extrusionOk="0">
                  <a:moveTo>
                    <a:pt x="1764004"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764004" y="432003"/>
                  </a:lnTo>
                  <a:lnTo>
                    <a:pt x="1813530" y="426298"/>
                  </a:lnTo>
                  <a:lnTo>
                    <a:pt x="1858995" y="410047"/>
                  </a:lnTo>
                  <a:lnTo>
                    <a:pt x="1899101" y="384549"/>
                  </a:lnTo>
                  <a:lnTo>
                    <a:pt x="1932552" y="351098"/>
                  </a:lnTo>
                  <a:lnTo>
                    <a:pt x="1958050" y="310992"/>
                  </a:lnTo>
                  <a:lnTo>
                    <a:pt x="1974301" y="265527"/>
                  </a:lnTo>
                  <a:lnTo>
                    <a:pt x="1980006" y="216001"/>
                  </a:lnTo>
                  <a:lnTo>
                    <a:pt x="1974301" y="166471"/>
                  </a:lnTo>
                  <a:lnTo>
                    <a:pt x="1958050" y="121005"/>
                  </a:lnTo>
                  <a:lnTo>
                    <a:pt x="1932552" y="80899"/>
                  </a:lnTo>
                  <a:lnTo>
                    <a:pt x="1899101" y="47450"/>
                  </a:lnTo>
                  <a:lnTo>
                    <a:pt x="1858995" y="21953"/>
                  </a:lnTo>
                  <a:lnTo>
                    <a:pt x="1813530" y="5704"/>
                  </a:lnTo>
                  <a:lnTo>
                    <a:pt x="1764004" y="0"/>
                  </a:lnTo>
                  <a:close/>
                </a:path>
              </a:pathLst>
            </a:custGeom>
            <a:solidFill>
              <a:srgbClr val="493490">
                <a:alpha val="69999"/>
              </a:srgbClr>
            </a:solidFill>
          </p:spPr>
          <p:txBody>
            <a:bodyPr wrap="square" lIns="0" tIns="0" rIns="0" bIns="0" rtlCol="0"/>
            <a:lstStyle/>
            <a:p>
              <a:pPr>
                <a:defRPr/>
              </a:pPr>
              <a:endParaRPr/>
            </a:p>
          </p:txBody>
        </p:sp>
        <p:sp>
          <p:nvSpPr>
            <p:cNvPr id="14" name="object 14"/>
            <p:cNvSpPr/>
            <p:nvPr/>
          </p:nvSpPr>
          <p:spPr bwMode="auto">
            <a:xfrm>
              <a:off x="960069" y="2230247"/>
              <a:ext cx="1856739" cy="320040"/>
            </a:xfrm>
            <a:custGeom>
              <a:avLst/>
              <a:gdLst/>
              <a:ahLst/>
              <a:cxnLst/>
              <a:rect l="l" t="t" r="r" b="b"/>
              <a:pathLst>
                <a:path w="1856739" h="320039" extrusionOk="0">
                  <a:moveTo>
                    <a:pt x="1856232" y="0"/>
                  </a:moveTo>
                  <a:lnTo>
                    <a:pt x="0" y="0"/>
                  </a:lnTo>
                  <a:lnTo>
                    <a:pt x="0" y="320040"/>
                  </a:lnTo>
                  <a:lnTo>
                    <a:pt x="1856232" y="320040"/>
                  </a:lnTo>
                  <a:lnTo>
                    <a:pt x="1856232" y="0"/>
                  </a:lnTo>
                  <a:close/>
                </a:path>
              </a:pathLst>
            </a:custGeom>
            <a:solidFill>
              <a:srgbClr val="5F595B">
                <a:alpha val="19999"/>
              </a:srgbClr>
            </a:solidFill>
          </p:spPr>
          <p:txBody>
            <a:bodyPr wrap="square" lIns="0" tIns="0" rIns="0" bIns="0" rtlCol="0"/>
            <a:lstStyle/>
            <a:p>
              <a:pPr>
                <a:defRPr/>
              </a:pPr>
              <a:endParaRPr/>
            </a:p>
          </p:txBody>
        </p:sp>
      </p:grpSp>
      <p:sp>
        <p:nvSpPr>
          <p:cNvPr id="15" name="object 15"/>
          <p:cNvSpPr txBox="1"/>
          <p:nvPr/>
        </p:nvSpPr>
        <p:spPr bwMode="auto">
          <a:xfrm>
            <a:off x="994987" y="2192007"/>
            <a:ext cx="1968207" cy="197490"/>
          </a:xfrm>
          <a:prstGeom prst="rect">
            <a:avLst/>
          </a:prstGeom>
        </p:spPr>
        <p:txBody>
          <a:bodyPr vert="horz" wrap="square" lIns="0" tIns="12700" rIns="0" bIns="0" rtlCol="0">
            <a:spAutoFit/>
          </a:bodyPr>
          <a:lstStyle/>
          <a:p>
            <a:pPr marL="12700" algn="ctr">
              <a:lnSpc>
                <a:spcPct val="100000"/>
              </a:lnSpc>
              <a:spcBef>
                <a:spcPts val="100"/>
              </a:spcBef>
              <a:defRPr/>
            </a:pPr>
            <a:r>
              <a:rPr lang="el-GR" sz="1200" b="1" dirty="0">
                <a:solidFill>
                  <a:srgbClr val="FFFFFF"/>
                </a:solidFill>
                <a:latin typeface="Segoe UI Black"/>
                <a:cs typeface="Segoe UI Black"/>
              </a:rPr>
              <a:t>Αποτελέσματα έρευνας</a:t>
            </a:r>
          </a:p>
        </p:txBody>
      </p:sp>
      <p:sp>
        <p:nvSpPr>
          <p:cNvPr id="16" name="object 16"/>
          <p:cNvSpPr/>
          <p:nvPr/>
        </p:nvSpPr>
        <p:spPr bwMode="auto">
          <a:xfrm>
            <a:off x="3956177" y="2230247"/>
            <a:ext cx="1536700" cy="325120"/>
          </a:xfrm>
          <a:custGeom>
            <a:avLst/>
            <a:gdLst/>
            <a:ahLst/>
            <a:cxnLst/>
            <a:rect l="l" t="t" r="r" b="b"/>
            <a:pathLst>
              <a:path w="1536700" h="325119" extrusionOk="0">
                <a:moveTo>
                  <a:pt x="1536191" y="0"/>
                </a:moveTo>
                <a:lnTo>
                  <a:pt x="0" y="0"/>
                </a:lnTo>
                <a:lnTo>
                  <a:pt x="0" y="324611"/>
                </a:lnTo>
                <a:lnTo>
                  <a:pt x="1536191" y="324611"/>
                </a:lnTo>
                <a:lnTo>
                  <a:pt x="1536191" y="0"/>
                </a:lnTo>
                <a:close/>
              </a:path>
            </a:pathLst>
          </a:custGeom>
          <a:solidFill>
            <a:srgbClr val="5F595B">
              <a:alpha val="19999"/>
            </a:srgbClr>
          </a:solidFill>
        </p:spPr>
        <p:txBody>
          <a:bodyPr wrap="square" lIns="0" tIns="0" rIns="0" bIns="0" rtlCol="0"/>
          <a:lstStyle/>
          <a:p>
            <a:pPr>
              <a:defRPr/>
            </a:pPr>
            <a:endParaRPr/>
          </a:p>
        </p:txBody>
      </p:sp>
      <p:sp>
        <p:nvSpPr>
          <p:cNvPr id="17" name="object 17"/>
          <p:cNvSpPr txBox="1"/>
          <p:nvPr/>
        </p:nvSpPr>
        <p:spPr bwMode="auto">
          <a:xfrm>
            <a:off x="4086005" y="2137136"/>
            <a:ext cx="1447165" cy="228268"/>
          </a:xfrm>
          <a:prstGeom prst="rect">
            <a:avLst/>
          </a:prstGeom>
        </p:spPr>
        <p:txBody>
          <a:bodyPr vert="horz" wrap="square" lIns="0" tIns="12700" rIns="0" bIns="0" rtlCol="0">
            <a:spAutoFit/>
          </a:bodyPr>
          <a:lstStyle/>
          <a:p>
            <a:pPr marL="12700">
              <a:lnSpc>
                <a:spcPct val="100000"/>
              </a:lnSpc>
              <a:spcBef>
                <a:spcPts val="100"/>
              </a:spcBef>
              <a:defRPr/>
            </a:pPr>
            <a:r>
              <a:rPr lang="el-GR" sz="1400" b="1" spc="-10" dirty="0">
                <a:solidFill>
                  <a:srgbClr val="FFFFFF"/>
                </a:solidFill>
                <a:latin typeface="Segoe UI Black"/>
                <a:cs typeface="Segoe UI Black"/>
              </a:rPr>
              <a:t>Διερμηνεία</a:t>
            </a:r>
            <a:endParaRPr sz="1600" dirty="0">
              <a:latin typeface="Segoe UI Black"/>
              <a:cs typeface="Segoe UI Black"/>
            </a:endParaRPr>
          </a:p>
        </p:txBody>
      </p:sp>
      <p:sp>
        <p:nvSpPr>
          <p:cNvPr id="18" name="object 18"/>
          <p:cNvSpPr txBox="1"/>
          <p:nvPr/>
        </p:nvSpPr>
        <p:spPr bwMode="auto">
          <a:xfrm>
            <a:off x="1141688" y="3172976"/>
            <a:ext cx="1659247" cy="1115690"/>
          </a:xfrm>
          <a:prstGeom prst="rect">
            <a:avLst/>
          </a:prstGeom>
        </p:spPr>
        <p:txBody>
          <a:bodyPr vert="horz" wrap="square" lIns="0" tIns="12700" rIns="0" bIns="0" rtlCol="0">
            <a:spAutoFit/>
          </a:bodyPr>
          <a:lstStyle/>
          <a:p>
            <a:pPr marL="12700" algn="just">
              <a:lnSpc>
                <a:spcPct val="100000"/>
              </a:lnSpc>
              <a:spcBef>
                <a:spcPts val="100"/>
              </a:spcBef>
              <a:defRPr/>
            </a:pPr>
            <a:r>
              <a:rPr lang="el-GR" sz="1400" b="1" i="1" dirty="0">
                <a:solidFill>
                  <a:srgbClr val="3B373A"/>
                </a:solidFill>
                <a:latin typeface="Segoe UI"/>
                <a:cs typeface="Segoe UI"/>
              </a:rPr>
              <a:t>Θέλω να βελτιώσω το λεξιλόγιο L2 στο χώρο εργασίας</a:t>
            </a:r>
          </a:p>
          <a:p>
            <a:pPr marL="12700" algn="ctr">
              <a:lnSpc>
                <a:spcPct val="100000"/>
              </a:lnSpc>
              <a:spcBef>
                <a:spcPts val="100"/>
              </a:spcBef>
              <a:defRPr/>
            </a:pPr>
            <a:endParaRPr lang="el-GR" sz="1400" b="1" i="1" dirty="0">
              <a:solidFill>
                <a:srgbClr val="3B373A"/>
              </a:solidFill>
              <a:latin typeface="Segoe UI"/>
              <a:cs typeface="Segoe UI"/>
            </a:endParaRPr>
          </a:p>
          <a:p>
            <a:pPr marL="12700" algn="ctr">
              <a:lnSpc>
                <a:spcPct val="100000"/>
              </a:lnSpc>
              <a:spcBef>
                <a:spcPts val="100"/>
              </a:spcBef>
              <a:defRPr/>
            </a:pPr>
            <a:endParaRPr lang="el-GR" sz="1400" b="1" i="1" dirty="0">
              <a:solidFill>
                <a:srgbClr val="3B373A"/>
              </a:solidFill>
              <a:latin typeface="Segoe UI"/>
              <a:cs typeface="Segoe UI"/>
            </a:endParaRPr>
          </a:p>
        </p:txBody>
      </p:sp>
      <p:grpSp>
        <p:nvGrpSpPr>
          <p:cNvPr id="21" name="object 21"/>
          <p:cNvGrpSpPr/>
          <p:nvPr/>
        </p:nvGrpSpPr>
        <p:grpSpPr bwMode="auto">
          <a:xfrm>
            <a:off x="2884995" y="2612198"/>
            <a:ext cx="3688079" cy="2247265"/>
            <a:chOff x="2884995" y="2612198"/>
            <a:chExt cx="3688079" cy="2247265"/>
          </a:xfrm>
        </p:grpSpPr>
        <p:sp>
          <p:nvSpPr>
            <p:cNvPr id="22" name="object 22"/>
            <p:cNvSpPr/>
            <p:nvPr/>
          </p:nvSpPr>
          <p:spPr bwMode="auto">
            <a:xfrm>
              <a:off x="2884995" y="2632773"/>
              <a:ext cx="3667125" cy="2226945"/>
            </a:xfrm>
            <a:custGeom>
              <a:avLst/>
              <a:gdLst/>
              <a:ahLst/>
              <a:cxnLst/>
              <a:rect l="l" t="t" r="r" b="b"/>
              <a:pathLst>
                <a:path w="3667125" h="2226945"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23" name="object 23"/>
            <p:cNvSpPr/>
            <p:nvPr/>
          </p:nvSpPr>
          <p:spPr bwMode="auto">
            <a:xfrm>
              <a:off x="3063816" y="2631248"/>
              <a:ext cx="3489960" cy="2050413"/>
            </a:xfrm>
            <a:custGeom>
              <a:avLst/>
              <a:gdLst/>
              <a:ahLst/>
              <a:cxnLst/>
              <a:rect l="l" t="t" r="r" b="b"/>
              <a:pathLst>
                <a:path w="3489959" h="2050414"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24" name="object 24"/>
          <p:cNvSpPr txBox="1"/>
          <p:nvPr/>
        </p:nvSpPr>
        <p:spPr bwMode="auto">
          <a:xfrm>
            <a:off x="3176064" y="2800331"/>
            <a:ext cx="2915285" cy="1710276"/>
          </a:xfrm>
          <a:prstGeom prst="rect">
            <a:avLst/>
          </a:prstGeom>
        </p:spPr>
        <p:txBody>
          <a:bodyPr vert="horz" wrap="square" lIns="0" tIns="12700" rIns="0" bIns="0" rtlCol="0">
            <a:spAutoFit/>
          </a:bodyPr>
          <a:lstStyle/>
          <a:p>
            <a:pPr marL="241300" marR="219074" indent="-228600">
              <a:lnSpc>
                <a:spcPct val="125000"/>
              </a:lnSpc>
              <a:spcBef>
                <a:spcPts val="100"/>
              </a:spcBef>
              <a:defRPr/>
            </a:pPr>
            <a:r>
              <a:rPr sz="1100" dirty="0">
                <a:solidFill>
                  <a:srgbClr val="3B373A"/>
                </a:solidFill>
                <a:latin typeface="MS PGothic"/>
                <a:cs typeface="MS PGothic"/>
              </a:rPr>
              <a:t>☑</a:t>
            </a:r>
            <a:r>
              <a:rPr sz="1100" spc="305" dirty="0">
                <a:solidFill>
                  <a:srgbClr val="3B373A"/>
                </a:solidFill>
                <a:latin typeface="MS PGothic"/>
                <a:cs typeface="MS PGothic"/>
              </a:rPr>
              <a:t> </a:t>
            </a:r>
            <a:r>
              <a:rPr lang="el-GR" sz="1100" dirty="0">
                <a:solidFill>
                  <a:srgbClr val="3B373A"/>
                </a:solidFill>
                <a:latin typeface="Segoe UI"/>
                <a:cs typeface="Segoe UI"/>
              </a:rPr>
              <a:t>Οπτικοποιήστε το σχετικό λεξιλόγιο χρησιμοποιώντας φωτογραφίες.</a:t>
            </a:r>
          </a:p>
          <a:p>
            <a:pPr marL="241300" marR="219074" indent="-228600">
              <a:lnSpc>
                <a:spcPct val="125000"/>
              </a:lnSpc>
              <a:spcBef>
                <a:spcPts val="100"/>
              </a:spcBef>
              <a:defRPr/>
            </a:pPr>
            <a:r>
              <a:rPr sz="1100" dirty="0">
                <a:solidFill>
                  <a:srgbClr val="3B373A"/>
                </a:solidFill>
                <a:latin typeface="MS PGothic"/>
                <a:cs typeface="MS PGothic"/>
              </a:rPr>
              <a:t>☑</a:t>
            </a:r>
            <a:r>
              <a:rPr sz="1100" spc="290" dirty="0">
                <a:solidFill>
                  <a:srgbClr val="3B373A"/>
                </a:solidFill>
                <a:latin typeface="MS PGothic"/>
                <a:cs typeface="MS PGothic"/>
              </a:rPr>
              <a:t> </a:t>
            </a:r>
            <a:r>
              <a:rPr lang="el-GR" sz="1100" dirty="0">
                <a:solidFill>
                  <a:srgbClr val="3B373A"/>
                </a:solidFill>
                <a:latin typeface="Segoe UI"/>
                <a:cs typeface="Segoe UI"/>
              </a:rPr>
              <a:t>Εάν είναι δυνατόν, φέρτε αυθεντικά εργαλεία ή όργανα.</a:t>
            </a:r>
          </a:p>
          <a:p>
            <a:pPr marL="241300" marR="219074" indent="-228600">
              <a:lnSpc>
                <a:spcPct val="125000"/>
              </a:lnSpc>
              <a:spcBef>
                <a:spcPts val="100"/>
              </a:spcBef>
              <a:defRPr/>
            </a:pPr>
            <a:r>
              <a:rPr sz="1100" dirty="0">
                <a:solidFill>
                  <a:srgbClr val="3B373A"/>
                </a:solidFill>
                <a:latin typeface="MS PGothic"/>
                <a:cs typeface="MS PGothic"/>
              </a:rPr>
              <a:t>☑</a:t>
            </a:r>
            <a:r>
              <a:rPr lang="en-US" sz="1100" spc="265" dirty="0">
                <a:solidFill>
                  <a:srgbClr val="3B373A"/>
                </a:solidFill>
                <a:latin typeface="MS PGothic"/>
                <a:cs typeface="MS PGothic"/>
              </a:rPr>
              <a:t> </a:t>
            </a:r>
            <a:r>
              <a:rPr lang="el-GR" sz="1100" dirty="0">
                <a:solidFill>
                  <a:srgbClr val="3B373A"/>
                </a:solidFill>
                <a:latin typeface="Segoe UI"/>
                <a:cs typeface="Segoe UI"/>
              </a:rPr>
              <a:t>Χρησιμοποιήστε θεατρικές δραστηριότητες (π.χ. παντομίμα) για να περιγράψετε το εργαλείο ή τη λειτουργία του.</a:t>
            </a:r>
            <a:endParaRPr sz="1100" dirty="0">
              <a:latin typeface="Segoe UI"/>
              <a:cs typeface="Segoe UI"/>
            </a:endParaRPr>
          </a:p>
        </p:txBody>
      </p:sp>
      <p:grpSp>
        <p:nvGrpSpPr>
          <p:cNvPr id="25" name="object 25"/>
          <p:cNvGrpSpPr/>
          <p:nvPr/>
        </p:nvGrpSpPr>
        <p:grpSpPr bwMode="auto">
          <a:xfrm>
            <a:off x="2884995" y="4739783"/>
            <a:ext cx="3688079" cy="2247265"/>
            <a:chOff x="2884995" y="4739783"/>
            <a:chExt cx="3688079" cy="2247265"/>
          </a:xfrm>
        </p:grpSpPr>
        <p:sp>
          <p:nvSpPr>
            <p:cNvPr id="26" name="object 26"/>
            <p:cNvSpPr/>
            <p:nvPr/>
          </p:nvSpPr>
          <p:spPr bwMode="auto">
            <a:xfrm>
              <a:off x="2884995" y="4760353"/>
              <a:ext cx="3667125" cy="2226945"/>
            </a:xfrm>
            <a:custGeom>
              <a:avLst/>
              <a:gdLst/>
              <a:ahLst/>
              <a:cxnLst/>
              <a:rect l="l" t="t" r="r" b="b"/>
              <a:pathLst>
                <a:path w="3667125" h="2226945"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27" name="object 27"/>
            <p:cNvSpPr/>
            <p:nvPr/>
          </p:nvSpPr>
          <p:spPr bwMode="auto">
            <a:xfrm>
              <a:off x="3063816" y="4758833"/>
              <a:ext cx="3489960" cy="2050413"/>
            </a:xfrm>
            <a:custGeom>
              <a:avLst/>
              <a:gdLst/>
              <a:ahLst/>
              <a:cxnLst/>
              <a:rect l="l" t="t" r="r" b="b"/>
              <a:pathLst>
                <a:path w="3489959" h="2050415"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28" name="object 28"/>
          <p:cNvSpPr txBox="1"/>
          <p:nvPr/>
        </p:nvSpPr>
        <p:spPr bwMode="auto">
          <a:xfrm>
            <a:off x="3176064" y="4821106"/>
            <a:ext cx="2921000" cy="1915461"/>
          </a:xfrm>
          <a:prstGeom prst="rect">
            <a:avLst/>
          </a:prstGeom>
        </p:spPr>
        <p:txBody>
          <a:bodyPr vert="horz" wrap="square" lIns="0" tIns="12700" rIns="0" bIns="0" rtlCol="0">
            <a:spAutoFit/>
          </a:bodyPr>
          <a:lstStyle/>
          <a:p>
            <a:pPr marL="241300" marR="177800" indent="-228600" algn="l">
              <a:lnSpc>
                <a:spcPct val="125000"/>
              </a:lnSpc>
              <a:spcBef>
                <a:spcPts val="100"/>
              </a:spcBef>
              <a:defRPr/>
            </a:pPr>
            <a:r>
              <a:rPr sz="1100" dirty="0">
                <a:solidFill>
                  <a:srgbClr val="3B373A"/>
                </a:solidFill>
                <a:latin typeface="MS PGothic"/>
                <a:cs typeface="MS PGothic"/>
              </a:rPr>
              <a:t>☑</a:t>
            </a:r>
            <a:r>
              <a:rPr sz="1100" spc="270" dirty="0">
                <a:solidFill>
                  <a:srgbClr val="3B373A"/>
                </a:solidFill>
                <a:latin typeface="MS PGothic"/>
                <a:cs typeface="MS PGothic"/>
              </a:rPr>
              <a:t> </a:t>
            </a:r>
            <a:r>
              <a:rPr lang="el-GR" sz="1100" dirty="0">
                <a:solidFill>
                  <a:srgbClr val="3B373A"/>
                </a:solidFill>
                <a:latin typeface="Segoe UI"/>
                <a:cs typeface="Segoe UI"/>
              </a:rPr>
              <a:t>Θέστε τους εκπαιδευόμενους σε πραγματικές συνομιλίες L2, αφού τους δώσετε κάποιες λέξεις-κλειδιά για να κατανοήσουν τη συζήτηση.</a:t>
            </a:r>
          </a:p>
          <a:p>
            <a:pPr marL="241300" marR="5080" indent="-228600" algn="l">
              <a:lnSpc>
                <a:spcPct val="125000"/>
              </a:lnSpc>
              <a:spcBef>
                <a:spcPts val="850"/>
              </a:spcBef>
              <a:defRPr/>
            </a:pPr>
            <a:r>
              <a:rPr sz="1100" dirty="0">
                <a:solidFill>
                  <a:srgbClr val="3B373A"/>
                </a:solidFill>
                <a:latin typeface="MS PGothic"/>
                <a:cs typeface="MS PGothic"/>
              </a:rPr>
              <a:t>☑</a:t>
            </a:r>
            <a:r>
              <a:rPr sz="1100" spc="265" dirty="0">
                <a:solidFill>
                  <a:srgbClr val="3B373A"/>
                </a:solidFill>
                <a:latin typeface="MS PGothic"/>
                <a:cs typeface="MS PGothic"/>
              </a:rPr>
              <a:t> </a:t>
            </a:r>
            <a:r>
              <a:rPr lang="el-GR" sz="1100" dirty="0">
                <a:solidFill>
                  <a:srgbClr val="3B373A"/>
                </a:solidFill>
                <a:latin typeface="Segoe UI"/>
                <a:cs typeface="Segoe UI"/>
              </a:rPr>
              <a:t>Κάντε απλές ερωτήσεις για να διερευνήσετε το επίπεδο κατανόησης.</a:t>
            </a:r>
          </a:p>
          <a:p>
            <a:pPr marL="241300" marR="5080" indent="-228600" algn="l">
              <a:lnSpc>
                <a:spcPct val="125000"/>
              </a:lnSpc>
              <a:spcBef>
                <a:spcPts val="850"/>
              </a:spcBef>
              <a:defRPr/>
            </a:pPr>
            <a:r>
              <a:rPr sz="1100" dirty="0">
                <a:solidFill>
                  <a:srgbClr val="3B373A"/>
                </a:solidFill>
                <a:latin typeface="MS PGothic"/>
                <a:cs typeface="MS PGothic"/>
              </a:rPr>
              <a:t>☑</a:t>
            </a:r>
            <a:r>
              <a:rPr sz="1100" spc="270" dirty="0">
                <a:solidFill>
                  <a:srgbClr val="3B373A"/>
                </a:solidFill>
                <a:latin typeface="MS PGothic"/>
                <a:cs typeface="MS PGothic"/>
              </a:rPr>
              <a:t> </a:t>
            </a:r>
            <a:r>
              <a:rPr lang="el-GR" sz="1100" dirty="0">
                <a:solidFill>
                  <a:srgbClr val="3B373A"/>
                </a:solidFill>
                <a:latin typeface="Segoe UI"/>
                <a:cs typeface="Segoe UI"/>
              </a:rPr>
              <a:t>Χρησιμοποιήστε καθημερινά παρόμοιες                                                                                                                                                            εργασίες.</a:t>
            </a:r>
            <a:endParaRPr sz="1100" dirty="0">
              <a:latin typeface="Segoe UI"/>
              <a:cs typeface="Segoe UI"/>
            </a:endParaRPr>
          </a:p>
        </p:txBody>
      </p:sp>
      <p:grpSp>
        <p:nvGrpSpPr>
          <p:cNvPr id="29" name="object 29"/>
          <p:cNvGrpSpPr/>
          <p:nvPr/>
        </p:nvGrpSpPr>
        <p:grpSpPr bwMode="auto">
          <a:xfrm>
            <a:off x="818260" y="6984972"/>
            <a:ext cx="2139950" cy="2247265"/>
            <a:chOff x="827468" y="6867369"/>
            <a:chExt cx="2139950" cy="2247265"/>
          </a:xfrm>
        </p:grpSpPr>
        <p:sp>
          <p:nvSpPr>
            <p:cNvPr id="30" name="object 30"/>
            <p:cNvSpPr/>
            <p:nvPr/>
          </p:nvSpPr>
          <p:spPr bwMode="auto">
            <a:xfrm>
              <a:off x="827468" y="6887934"/>
              <a:ext cx="2121535" cy="2226945"/>
            </a:xfrm>
            <a:custGeom>
              <a:avLst/>
              <a:gdLst/>
              <a:ahLst/>
              <a:cxnLst/>
              <a:rect l="l" t="t" r="r" b="b"/>
              <a:pathLst>
                <a:path w="2121535" h="2226945"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31" name="object 31"/>
            <p:cNvSpPr/>
            <p:nvPr/>
          </p:nvSpPr>
          <p:spPr bwMode="auto">
            <a:xfrm>
              <a:off x="1006288" y="6886418"/>
              <a:ext cx="1942464" cy="2050413"/>
            </a:xfrm>
            <a:custGeom>
              <a:avLst/>
              <a:gdLst/>
              <a:ahLst/>
              <a:cxnLst/>
              <a:rect l="l" t="t" r="r" b="b"/>
              <a:pathLst>
                <a:path w="1942464" h="2050415"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32" name="object 32"/>
          <p:cNvSpPr txBox="1"/>
          <p:nvPr/>
        </p:nvSpPr>
        <p:spPr bwMode="auto">
          <a:xfrm>
            <a:off x="1148911" y="7526287"/>
            <a:ext cx="1657350" cy="874598"/>
          </a:xfrm>
          <a:prstGeom prst="rect">
            <a:avLst/>
          </a:prstGeom>
        </p:spPr>
        <p:txBody>
          <a:bodyPr vert="horz" wrap="square" lIns="0" tIns="12700" rIns="0" bIns="0" rtlCol="0">
            <a:spAutoFit/>
          </a:bodyPr>
          <a:lstStyle/>
          <a:p>
            <a:pPr marL="12700" marR="5080" algn="just">
              <a:lnSpc>
                <a:spcPct val="100000"/>
              </a:lnSpc>
              <a:spcBef>
                <a:spcPts val="100"/>
              </a:spcBef>
              <a:defRPr/>
            </a:pPr>
            <a:r>
              <a:rPr lang="el-GR" sz="1400" b="1" i="1" dirty="0">
                <a:solidFill>
                  <a:srgbClr val="3B373A"/>
                </a:solidFill>
                <a:latin typeface="Segoe UI"/>
                <a:cs typeface="Segoe UI"/>
              </a:rPr>
              <a:t>Θέλω να βελτιώσω τις ικανότητές μου στη γραφή στο χώρο εργασίας</a:t>
            </a:r>
          </a:p>
        </p:txBody>
      </p:sp>
      <p:grpSp>
        <p:nvGrpSpPr>
          <p:cNvPr id="33" name="object 33"/>
          <p:cNvGrpSpPr/>
          <p:nvPr/>
        </p:nvGrpSpPr>
        <p:grpSpPr bwMode="auto">
          <a:xfrm>
            <a:off x="2884995" y="6886418"/>
            <a:ext cx="3668781" cy="2228461"/>
            <a:chOff x="2884995" y="6886418"/>
            <a:chExt cx="3668781" cy="2228461"/>
          </a:xfrm>
        </p:grpSpPr>
        <p:sp>
          <p:nvSpPr>
            <p:cNvPr id="34" name="object 34"/>
            <p:cNvSpPr/>
            <p:nvPr/>
          </p:nvSpPr>
          <p:spPr bwMode="auto">
            <a:xfrm>
              <a:off x="2884995" y="6887934"/>
              <a:ext cx="3667125" cy="2226945"/>
            </a:xfrm>
            <a:custGeom>
              <a:avLst/>
              <a:gdLst/>
              <a:ahLst/>
              <a:cxnLst/>
              <a:rect l="l" t="t" r="r" b="b"/>
              <a:pathLst>
                <a:path w="3667125" h="2226945"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35" name="object 35"/>
            <p:cNvSpPr/>
            <p:nvPr/>
          </p:nvSpPr>
          <p:spPr bwMode="auto">
            <a:xfrm>
              <a:off x="3063816" y="6886418"/>
              <a:ext cx="3489960" cy="2199374"/>
            </a:xfrm>
            <a:custGeom>
              <a:avLst/>
              <a:gdLst/>
              <a:ahLst/>
              <a:cxnLst/>
              <a:rect l="l" t="t" r="r" b="b"/>
              <a:pathLst>
                <a:path w="3489959" h="2050415"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36" name="object 36"/>
          <p:cNvSpPr txBox="1"/>
          <p:nvPr/>
        </p:nvSpPr>
        <p:spPr bwMode="auto">
          <a:xfrm>
            <a:off x="3073025" y="6934920"/>
            <a:ext cx="3583477" cy="2127057"/>
          </a:xfrm>
          <a:prstGeom prst="rect">
            <a:avLst/>
          </a:prstGeom>
        </p:spPr>
        <p:txBody>
          <a:bodyPr vert="horz" wrap="square" lIns="0" tIns="12700" rIns="0" bIns="0" rtlCol="0">
            <a:spAutoFit/>
          </a:bodyPr>
          <a:lstStyle/>
          <a:p>
            <a:pPr marL="241300" marR="186055" indent="-228600">
              <a:lnSpc>
                <a:spcPct val="125000"/>
              </a:lnSpc>
              <a:spcBef>
                <a:spcPts val="100"/>
              </a:spcBef>
              <a:defRPr/>
            </a:pPr>
            <a:r>
              <a:rPr sz="1100" dirty="0">
                <a:solidFill>
                  <a:srgbClr val="3B373A"/>
                </a:solidFill>
                <a:latin typeface="MS PGothic"/>
                <a:cs typeface="MS PGothic"/>
              </a:rPr>
              <a:t>☑</a:t>
            </a:r>
            <a:r>
              <a:rPr sz="1100" spc="275" dirty="0">
                <a:solidFill>
                  <a:srgbClr val="3B373A"/>
                </a:solidFill>
                <a:latin typeface="MS PGothic"/>
                <a:cs typeface="MS PGothic"/>
              </a:rPr>
              <a:t> </a:t>
            </a:r>
            <a:r>
              <a:rPr lang="el-GR" sz="1100" dirty="0">
                <a:solidFill>
                  <a:srgbClr val="3B373A"/>
                </a:solidFill>
                <a:latin typeface="Segoe UI"/>
                <a:cs typeface="Segoe UI"/>
              </a:rPr>
              <a:t>Βεβαιωθείτε για το είδος των γραπτών δραστηριοτήτων που είναι απαραίτητες στο χώρο εργασίας (π.χ. σημειώσεις, παραγγελίες, απλά ηλεκτρονικά μηνύματα κ.λπ.).</a:t>
            </a:r>
          </a:p>
          <a:p>
            <a:pPr marL="241300" marR="179070" indent="-228600">
              <a:lnSpc>
                <a:spcPct val="125000"/>
              </a:lnSpc>
              <a:spcBef>
                <a:spcPts val="850"/>
              </a:spcBef>
              <a:defRPr/>
            </a:pPr>
            <a:r>
              <a:rPr sz="1100" dirty="0">
                <a:solidFill>
                  <a:srgbClr val="3B373A"/>
                </a:solidFill>
                <a:latin typeface="MS PGothic"/>
                <a:cs typeface="MS PGothic"/>
              </a:rPr>
              <a:t>☑</a:t>
            </a:r>
            <a:r>
              <a:rPr sz="1100" spc="275" dirty="0">
                <a:solidFill>
                  <a:srgbClr val="3B373A"/>
                </a:solidFill>
                <a:latin typeface="MS PGothic"/>
                <a:cs typeface="MS PGothic"/>
              </a:rPr>
              <a:t> </a:t>
            </a:r>
            <a:r>
              <a:rPr lang="el-GR" sz="1100" dirty="0">
                <a:solidFill>
                  <a:srgbClr val="3B373A"/>
                </a:solidFill>
                <a:latin typeface="Segoe UI"/>
                <a:cs typeface="Segoe UI"/>
              </a:rPr>
              <a:t>Χρησιμοποιήστε πραγματικές συνθήκες για να εξοικειωθούν οι μαθητές με τον γραπτό λόγο.</a:t>
            </a:r>
          </a:p>
          <a:p>
            <a:pPr marL="241300" marR="179070" indent="-228600">
              <a:lnSpc>
                <a:spcPct val="125000"/>
              </a:lnSpc>
              <a:spcBef>
                <a:spcPts val="850"/>
              </a:spcBef>
              <a:defRPr/>
            </a:pPr>
            <a:r>
              <a:rPr sz="1100" dirty="0">
                <a:solidFill>
                  <a:srgbClr val="3B373A"/>
                </a:solidFill>
                <a:latin typeface="MS PGothic"/>
                <a:cs typeface="MS PGothic"/>
              </a:rPr>
              <a:t>☑</a:t>
            </a:r>
            <a:r>
              <a:rPr sz="1100" spc="270" dirty="0">
                <a:solidFill>
                  <a:srgbClr val="3B373A"/>
                </a:solidFill>
                <a:latin typeface="MS PGothic"/>
                <a:cs typeface="MS PGothic"/>
              </a:rPr>
              <a:t> </a:t>
            </a:r>
            <a:r>
              <a:rPr lang="el-GR" sz="1100" dirty="0">
                <a:solidFill>
                  <a:srgbClr val="3B373A"/>
                </a:solidFill>
                <a:latin typeface="Segoe UI"/>
                <a:cs typeface="Segoe UI"/>
              </a:rPr>
              <a:t>Ζητήστε τους να γράψουν σε πραγματικές         συνθήκες (π.χ. να λάβουν μια παραγγελία από έναν "πελάτη").</a:t>
            </a:r>
            <a:endParaRPr sz="1100" dirty="0">
              <a:latin typeface="Segoe UI"/>
              <a:cs typeface="Segoe UI"/>
            </a:endParaRPr>
          </a:p>
        </p:txBody>
      </p:sp>
      <p:pic>
        <p:nvPicPr>
          <p:cNvPr id="37" name="object 37"/>
          <p:cNvPicPr/>
          <p:nvPr/>
        </p:nvPicPr>
        <p:blipFill>
          <a:blip r:embed="rId3"/>
          <a:stretch/>
        </p:blipFill>
        <p:spPr bwMode="auto">
          <a:xfrm>
            <a:off x="5456046" y="1093254"/>
            <a:ext cx="1866874" cy="1321777"/>
          </a:xfrm>
          <a:prstGeom prst="rect">
            <a:avLst/>
          </a:prstGeom>
        </p:spPr>
      </p:pic>
      <p:sp>
        <p:nvSpPr>
          <p:cNvPr id="38" name="object 38"/>
          <p:cNvSpPr txBox="1"/>
          <p:nvPr/>
        </p:nvSpPr>
        <p:spPr bwMode="auto">
          <a:xfrm rot="540000">
            <a:off x="5654024" y="1466605"/>
            <a:ext cx="905441" cy="205184"/>
          </a:xfrm>
          <a:prstGeom prst="rect">
            <a:avLst/>
          </a:prstGeom>
        </p:spPr>
        <p:txBody>
          <a:bodyPr vert="horz" wrap="square" lIns="0" tIns="0" rIns="0" bIns="0" rtlCol="0">
            <a:spAutoFit/>
          </a:bodyPr>
          <a:lstStyle/>
          <a:p>
            <a:pPr>
              <a:lnSpc>
                <a:spcPts val="1590"/>
              </a:lnSpc>
              <a:defRPr/>
            </a:pPr>
            <a:r>
              <a:rPr lang="el-GR" sz="1400" b="1" spc="-10" dirty="0">
                <a:solidFill>
                  <a:srgbClr val="493490"/>
                </a:solidFill>
                <a:latin typeface="Segoe UI Black"/>
                <a:cs typeface="Segoe UI Black"/>
              </a:rPr>
              <a:t>Έρευνα</a:t>
            </a:r>
            <a:endParaRPr sz="1600" dirty="0">
              <a:latin typeface="Segoe UI Black"/>
              <a:cs typeface="Segoe UI Black"/>
            </a:endParaRPr>
          </a:p>
        </p:txBody>
      </p:sp>
      <p:sp>
        <p:nvSpPr>
          <p:cNvPr id="39" name="object 39"/>
          <p:cNvSpPr txBox="1"/>
          <p:nvPr/>
        </p:nvSpPr>
        <p:spPr bwMode="auto">
          <a:xfrm rot="540000">
            <a:off x="5620803" y="1740624"/>
            <a:ext cx="1465134" cy="203200"/>
          </a:xfrm>
          <a:prstGeom prst="rect">
            <a:avLst/>
          </a:prstGeom>
        </p:spPr>
        <p:txBody>
          <a:bodyPr vert="horz" wrap="square" lIns="0" tIns="0" rIns="0" bIns="0" rtlCol="0">
            <a:spAutoFit/>
          </a:bodyPr>
          <a:lstStyle/>
          <a:p>
            <a:pPr>
              <a:lnSpc>
                <a:spcPts val="1570"/>
              </a:lnSpc>
              <a:defRPr/>
            </a:pPr>
            <a:r>
              <a:rPr lang="el-GR" sz="1400" b="1" spc="-10" dirty="0">
                <a:solidFill>
                  <a:srgbClr val="493490"/>
                </a:solidFill>
                <a:latin typeface="Segoe UI Black"/>
                <a:cs typeface="Segoe UI Black"/>
              </a:rPr>
              <a:t>Διερμηνεία</a:t>
            </a:r>
            <a:endParaRPr sz="1600" dirty="0">
              <a:latin typeface="Segoe UI Black"/>
              <a:cs typeface="Segoe UI Black"/>
            </a:endParaRPr>
          </a:p>
        </p:txBody>
      </p:sp>
      <p:sp>
        <p:nvSpPr>
          <p:cNvPr id="40" name="object 40"/>
          <p:cNvSpPr txBox="1"/>
          <p:nvPr/>
        </p:nvSpPr>
        <p:spPr bwMode="auto">
          <a:xfrm rot="540000">
            <a:off x="5581102" y="1960353"/>
            <a:ext cx="1429234" cy="205184"/>
          </a:xfrm>
          <a:prstGeom prst="rect">
            <a:avLst/>
          </a:prstGeom>
        </p:spPr>
        <p:txBody>
          <a:bodyPr vert="horz" wrap="square" lIns="0" tIns="0" rIns="0" bIns="0" rtlCol="0">
            <a:spAutoFit/>
          </a:bodyPr>
          <a:lstStyle/>
          <a:p>
            <a:pPr>
              <a:lnSpc>
                <a:spcPts val="1585"/>
              </a:lnSpc>
              <a:defRPr/>
            </a:pPr>
            <a:r>
              <a:rPr lang="el-GR" sz="1400" b="1" spc="-10" dirty="0">
                <a:solidFill>
                  <a:srgbClr val="493490"/>
                </a:solidFill>
                <a:latin typeface="Segoe UI Black"/>
                <a:cs typeface="Segoe UI Black"/>
              </a:rPr>
              <a:t>Παραδείγματα</a:t>
            </a:r>
            <a:endParaRPr sz="1400" dirty="0">
              <a:latin typeface="Segoe UI Black"/>
              <a:cs typeface="Segoe UI Black"/>
            </a:endParaRPr>
          </a:p>
        </p:txBody>
      </p:sp>
      <p:cxnSp>
        <p:nvCxnSpPr>
          <p:cNvPr id="42"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3" name="Google Shape;234;p13"/>
          <p:cNvPicPr/>
          <p:nvPr/>
        </p:nvPicPr>
        <p:blipFill>
          <a:blip r:embed="rId4">
            <a:alphaModFix/>
          </a:blip>
          <a:stretch/>
        </p:blipFill>
        <p:spPr bwMode="auto">
          <a:xfrm>
            <a:off x="4508500" y="9085792"/>
            <a:ext cx="3048000" cy="1628775"/>
          </a:xfrm>
          <a:prstGeom prst="rect">
            <a:avLst/>
          </a:prstGeom>
          <a:noFill/>
          <a:ln>
            <a:noFill/>
          </a:ln>
        </p:spPr>
      </p:pic>
      <p:sp>
        <p:nvSpPr>
          <p:cNvPr id="41" name="TextBox 40">
            <a:extLst>
              <a:ext uri="{FF2B5EF4-FFF2-40B4-BE49-F238E27FC236}">
                <a16:creationId xmlns:a16="http://schemas.microsoft.com/office/drawing/2014/main" id="{AC7A738F-F9CC-B8B7-9FD7-FEA3919541E1}"/>
              </a:ext>
            </a:extLst>
          </p:cNvPr>
          <p:cNvSpPr txBox="1"/>
          <p:nvPr/>
        </p:nvSpPr>
        <p:spPr>
          <a:xfrm>
            <a:off x="1020731" y="5072145"/>
            <a:ext cx="1942463" cy="1231106"/>
          </a:xfrm>
          <a:prstGeom prst="rect">
            <a:avLst/>
          </a:prstGeom>
          <a:noFill/>
        </p:spPr>
        <p:txBody>
          <a:bodyPr wrap="square" rtlCol="0">
            <a:spAutoFit/>
          </a:bodyPr>
          <a:lstStyle/>
          <a:p>
            <a:pPr algn="just"/>
            <a:r>
              <a:rPr lang="el-GR" sz="1400" b="1" i="1" dirty="0">
                <a:solidFill>
                  <a:srgbClr val="3B373A"/>
                </a:solidFill>
                <a:latin typeface="Segoe UI"/>
                <a:cs typeface="Segoe UI"/>
              </a:rPr>
              <a:t>Θέλω να βελτιώσω την ακουστική μου ικανότητα στο χώρο εργασίας</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p:nvPr/>
        </p:nvSpPr>
        <p:spPr bwMode="auto">
          <a:xfrm>
            <a:off x="887299" y="1003706"/>
            <a:ext cx="5790565" cy="4168642"/>
          </a:xfrm>
          <a:prstGeom prst="rect">
            <a:avLst/>
          </a:prstGeom>
        </p:spPr>
        <p:txBody>
          <a:bodyPr vert="horz" wrap="square" lIns="0" tIns="12700" rIns="0" bIns="0" rtlCol="0">
            <a:spAutoFit/>
          </a:bodyPr>
          <a:lstStyle/>
          <a:p>
            <a:pPr marL="12700" marR="5715" algn="just">
              <a:lnSpc>
                <a:spcPct val="107100"/>
              </a:lnSpc>
              <a:spcBef>
                <a:spcPts val="100"/>
              </a:spcBef>
              <a:defRPr/>
            </a:pPr>
            <a:r>
              <a:rPr lang="el-GR" sz="1200" b="1" dirty="0">
                <a:solidFill>
                  <a:srgbClr val="493490"/>
                </a:solidFill>
                <a:latin typeface="Segoe UI Black"/>
                <a:cs typeface="Segoe UI Black"/>
              </a:rPr>
              <a:t>Βήμα 2: </a:t>
            </a:r>
            <a:r>
              <a:rPr lang="el-GR" sz="1200" dirty="0">
                <a:solidFill>
                  <a:srgbClr val="3B373A"/>
                </a:solidFill>
                <a:latin typeface="Segoe UI Semilight"/>
                <a:cs typeface="Segoe UI Semilight"/>
              </a:rPr>
              <a:t>Βεβαιωθείτε ότι οι δραστηριότητες προθέρμανσης σχετίζονται με το περιεχόμενο της διδασκαλίας και χρησιμοποιήστε τις για να προσδιορίσετε τι γνωρίζουν ήδη οι μαθητές, μέσω ερωτήσεων.</a:t>
            </a:r>
          </a:p>
          <a:p>
            <a:pPr marL="12700" marR="5715" algn="just">
              <a:lnSpc>
                <a:spcPct val="107100"/>
              </a:lnSpc>
              <a:spcBef>
                <a:spcPts val="100"/>
              </a:spcBef>
              <a:defRPr/>
            </a:pPr>
            <a:endParaRPr lang="el-GR" sz="1200" b="1" dirty="0">
              <a:solidFill>
                <a:srgbClr val="493490"/>
              </a:solidFill>
              <a:latin typeface="Segoe UI Black"/>
              <a:cs typeface="Segoe UI Black"/>
            </a:endParaRPr>
          </a:p>
          <a:p>
            <a:pPr marL="12700" marR="5715" algn="just">
              <a:lnSpc>
                <a:spcPct val="107100"/>
              </a:lnSpc>
              <a:spcBef>
                <a:spcPts val="100"/>
              </a:spcBef>
              <a:defRPr/>
            </a:pPr>
            <a:r>
              <a:rPr lang="el-GR" sz="1200" b="1" dirty="0">
                <a:solidFill>
                  <a:srgbClr val="493490"/>
                </a:solidFill>
                <a:latin typeface="Segoe UI Black"/>
                <a:cs typeface="Segoe UI Black"/>
              </a:rPr>
              <a:t>Βήμα 3: </a:t>
            </a:r>
            <a:r>
              <a:rPr lang="el-GR" sz="1200" dirty="0">
                <a:solidFill>
                  <a:srgbClr val="3B373A"/>
                </a:solidFill>
                <a:latin typeface="Segoe UI Semilight"/>
                <a:cs typeface="Segoe UI Semilight"/>
              </a:rPr>
              <a:t>Χρησιμοποιήστε τουλάχιστον μία δραστηριότητα εκπαιδευτικού παιχνιδιού κατά τη διάρκεια της συνεδρίας. Τα παιχνίδια αυτά λειτουργούν ως διαγνωστικό εργαλείο για τον εκπαιδευτικό, είναι ευχάριστα για τους εκπαιδευόμενους και τους εκπαιδευτές και ωφελούν την εντατική εκμάθηση της γλώσσας.</a:t>
            </a:r>
          </a:p>
          <a:p>
            <a:pPr marL="12700" marR="5715" algn="just">
              <a:lnSpc>
                <a:spcPct val="107100"/>
              </a:lnSpc>
              <a:spcBef>
                <a:spcPts val="100"/>
              </a:spcBef>
              <a:defRPr/>
            </a:pPr>
            <a:r>
              <a:rPr lang="el-GR" sz="1200" b="1" dirty="0">
                <a:solidFill>
                  <a:srgbClr val="493490"/>
                </a:solidFill>
                <a:latin typeface="Segoe UI Black"/>
                <a:cs typeface="Segoe UI Black"/>
              </a:rPr>
              <a:t>Βήμα 4: </a:t>
            </a:r>
            <a:r>
              <a:rPr lang="el-GR" sz="1200" dirty="0">
                <a:solidFill>
                  <a:srgbClr val="3B373A"/>
                </a:solidFill>
                <a:latin typeface="Segoe UI Semilight"/>
                <a:cs typeface="Segoe UI Semilight"/>
              </a:rPr>
              <a:t>Μη διστάσετε να ασχοληθείτε με θέματα που ξεπερνούν τις δυνατότητες των μαθητών L2, καθώς απαιτούνται στον εργασιακό χώρο. Μην δίνετε έμφαση στις λεπτομέρειες και μην περιμένετε τη βαθιά αποδοχή του διδακτικού υλικού από τους εκπαιδευόμενους. Αντί να εξετάζετε την πολυπλοκότητα ενός φαινομένου, επιχειρήστε να το εξετάσετε στο περιεχόμενο του εργασιακού περιβάλλοντος (π.χ. Αντί να διδάξετε την προστακτική, ερευνήστε την προστακτική των ρημάτων που χρησιμοποιούνται στο πλαίσιο του εργασιακού περιβάλλοντος, όπως Φέρε μου το εργαλείο! ή Δες τη θερμοκρασία της τοστιέρας κ.λπ.)</a:t>
            </a:r>
          </a:p>
          <a:p>
            <a:pPr marL="12700" marR="5080" algn="just">
              <a:lnSpc>
                <a:spcPct val="107100"/>
              </a:lnSpc>
              <a:spcBef>
                <a:spcPts val="1420"/>
              </a:spcBef>
              <a:defRPr/>
            </a:pPr>
            <a:r>
              <a:rPr lang="el-GR" sz="1200" b="1" dirty="0">
                <a:solidFill>
                  <a:srgbClr val="493490"/>
                </a:solidFill>
                <a:latin typeface="Segoe UI Black"/>
                <a:cs typeface="Segoe UI Black"/>
              </a:rPr>
              <a:t>Βήμα 5: </a:t>
            </a:r>
            <a:r>
              <a:rPr lang="el-GR" sz="1200" dirty="0">
                <a:solidFill>
                  <a:srgbClr val="3B373A"/>
                </a:solidFill>
                <a:latin typeface="Segoe UI Semilight"/>
                <a:cs typeface="Segoe UI Semilight"/>
              </a:rPr>
              <a:t>Θυμηθείτε να είστε διασκεδαστικοί! Μια διασκεδαστική προσέγγιση της μάθησης επηρεάζει θετικά τα κίνητρα, ενώ καθορίζει τι μαθαίνουμε και πόσα συγκρατούμε. Μην υποτιμάτε το πόσα μπορούν να διδάξουν οι εκπαιδευόμενοι στους εκπαιδευτές!</a:t>
            </a:r>
          </a:p>
        </p:txBody>
      </p:sp>
      <p:grpSp>
        <p:nvGrpSpPr>
          <p:cNvPr id="3" name="object 3"/>
          <p:cNvGrpSpPr/>
          <p:nvPr/>
        </p:nvGrpSpPr>
        <p:grpSpPr bwMode="auto">
          <a:xfrm>
            <a:off x="0" y="6133553"/>
            <a:ext cx="5184140" cy="4558665"/>
            <a:chOff x="0" y="6133553"/>
            <a:chExt cx="5184140" cy="4558665"/>
          </a:xfrm>
        </p:grpSpPr>
        <p:pic>
          <p:nvPicPr>
            <p:cNvPr id="4" name="object 4"/>
            <p:cNvPicPr/>
            <p:nvPr/>
          </p:nvPicPr>
          <p:blipFill>
            <a:blip r:embed="rId3"/>
            <a:stretch/>
          </p:blipFill>
          <p:spPr bwMode="auto">
            <a:xfrm>
              <a:off x="0" y="6138608"/>
              <a:ext cx="5158600" cy="4553394"/>
            </a:xfrm>
            <a:prstGeom prst="rect">
              <a:avLst/>
            </a:prstGeom>
          </p:spPr>
        </p:pic>
        <p:pic>
          <p:nvPicPr>
            <p:cNvPr id="5" name="object 5"/>
            <p:cNvPicPr/>
            <p:nvPr/>
          </p:nvPicPr>
          <p:blipFill>
            <a:blip r:embed="rId4"/>
            <a:stretch/>
          </p:blipFill>
          <p:spPr bwMode="auto">
            <a:xfrm>
              <a:off x="0" y="6133553"/>
              <a:ext cx="5184000" cy="4558450"/>
            </a:xfrm>
            <a:prstGeom prst="rect">
              <a:avLst/>
            </a:prstGeom>
          </p:spPr>
        </p:pic>
      </p:grpSp>
      <p:sp>
        <p:nvSpPr>
          <p:cNvPr id="6" name="object 6"/>
          <p:cNvSpPr txBox="1">
            <a:spLocks noGrp="1"/>
          </p:cNvSpPr>
          <p:nvPr>
            <p:ph type="sldNum" sz="quarter" idx="7"/>
          </p:nvPr>
        </p:nvSpPr>
        <p:spPr bwMode="auto">
          <a:prstGeom prst="rect">
            <a:avLst/>
          </a:prstGeom>
        </p:spPr>
        <p:txBody>
          <a:bodyPr vert="horz" wrap="square" lIns="0" tIns="22860" rIns="0" bIns="0" rtlCol="0">
            <a:spAutoFit/>
          </a:bodyPr>
          <a:lstStyle/>
          <a:p>
            <a:pPr marL="45085">
              <a:lnSpc>
                <a:spcPct val="100000"/>
              </a:lnSpc>
              <a:spcBef>
                <a:spcPts val="180"/>
              </a:spcBef>
              <a:defRPr/>
            </a:pPr>
            <a:r>
              <a:rPr spc="-25"/>
              <a:t>30</a:t>
            </a:r>
            <a:endParaRPr/>
          </a:p>
        </p:txBody>
      </p:sp>
      <p:cxnSp>
        <p:nvCxnSpPr>
          <p:cNvPr id="7"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5">
            <a:alphaModFix/>
          </a:blip>
          <a:stretch/>
        </p:blipFill>
        <p:spPr bwMode="auto">
          <a:xfrm>
            <a:off x="4508500" y="9085792"/>
            <a:ext cx="3048000" cy="162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p:nvPr/>
        </p:nvSpPr>
        <p:spPr bwMode="auto">
          <a:xfrm>
            <a:off x="457200" y="1080020"/>
            <a:ext cx="6203315" cy="2160270"/>
          </a:xfrm>
          <a:custGeom>
            <a:avLst/>
            <a:gdLst/>
            <a:ahLst/>
            <a:cxnLst/>
            <a:rect l="l" t="t" r="r" b="b"/>
            <a:pathLst>
              <a:path w="6203315" h="2160270" extrusionOk="0">
                <a:moveTo>
                  <a:pt x="6202794" y="0"/>
                </a:moveTo>
                <a:lnTo>
                  <a:pt x="0" y="0"/>
                </a:lnTo>
                <a:lnTo>
                  <a:pt x="0" y="2159990"/>
                </a:lnTo>
                <a:lnTo>
                  <a:pt x="6202794" y="2159990"/>
                </a:lnTo>
                <a:lnTo>
                  <a:pt x="6202794" y="0"/>
                </a:lnTo>
                <a:close/>
              </a:path>
            </a:pathLst>
          </a:custGeom>
          <a:solidFill>
            <a:srgbClr val="F7FCFE">
              <a:alpha val="79998"/>
            </a:srgbClr>
          </a:solidFill>
        </p:spPr>
        <p:txBody>
          <a:bodyPr wrap="square" lIns="0" tIns="0" rIns="0" bIns="0" rtlCol="0"/>
          <a:lstStyle/>
          <a:p>
            <a:pPr>
              <a:defRPr/>
            </a:pPr>
            <a:endParaRPr dirty="0"/>
          </a:p>
        </p:txBody>
      </p:sp>
      <p:sp>
        <p:nvSpPr>
          <p:cNvPr id="3" name="object 3"/>
          <p:cNvSpPr txBox="1">
            <a:spLocks noGrp="1"/>
          </p:cNvSpPr>
          <p:nvPr>
            <p:ph type="title"/>
          </p:nvPr>
        </p:nvSpPr>
        <p:spPr bwMode="auto">
          <a:xfrm>
            <a:off x="444499" y="1282232"/>
            <a:ext cx="6216015" cy="566822"/>
          </a:xfrm>
          <a:prstGeom prst="rect">
            <a:avLst/>
          </a:prstGeom>
        </p:spPr>
        <p:txBody>
          <a:bodyPr vert="horz" wrap="square" lIns="0" tIns="12700" rIns="0" bIns="0" rtlCol="0">
            <a:spAutoFit/>
          </a:bodyPr>
          <a:lstStyle/>
          <a:p>
            <a:pPr marL="12700">
              <a:lnSpc>
                <a:spcPct val="100000"/>
              </a:lnSpc>
              <a:spcBef>
                <a:spcPts val="100"/>
              </a:spcBef>
              <a:defRPr/>
            </a:pPr>
            <a:r>
              <a:rPr lang="el-GR" sz="3600" spc="-10" dirty="0"/>
              <a:t>Βιβλιογραφικές αναφορές</a:t>
            </a:r>
            <a:endParaRPr sz="3600" dirty="0"/>
          </a:p>
        </p:txBody>
      </p:sp>
      <p:sp>
        <p:nvSpPr>
          <p:cNvPr id="4" name="object 4"/>
          <p:cNvSpPr txBox="1">
            <a:spLocks noGrp="1"/>
          </p:cNvSpPr>
          <p:nvPr>
            <p:ph type="body" idx="1"/>
          </p:nvPr>
        </p:nvSpPr>
        <p:spPr bwMode="auto">
          <a:xfrm>
            <a:off x="663574" y="3261457"/>
            <a:ext cx="5790565" cy="5955030"/>
          </a:xfrm>
          <a:prstGeom prst="rect">
            <a:avLst/>
          </a:prstGeom>
        </p:spPr>
        <p:txBody>
          <a:bodyPr vert="horz" wrap="square" lIns="0" tIns="27940" rIns="0" bIns="0" rtlCol="0">
            <a:spAutoFit/>
          </a:bodyPr>
          <a:lstStyle/>
          <a:p>
            <a:pPr marL="469900">
              <a:lnSpc>
                <a:spcPct val="100000"/>
              </a:lnSpc>
              <a:spcBef>
                <a:spcPts val="220"/>
              </a:spcBef>
              <a:defRPr/>
            </a:pPr>
            <a:r>
              <a:rPr lang="en-US" spc="-25" dirty="0"/>
              <a:t>Busch,</a:t>
            </a:r>
            <a:r>
              <a:rPr lang="en-US" spc="-35" dirty="0"/>
              <a:t> </a:t>
            </a:r>
            <a:r>
              <a:rPr lang="en-US" dirty="0"/>
              <a:t>B.</a:t>
            </a:r>
            <a:r>
              <a:rPr lang="en-US" spc="-35" dirty="0"/>
              <a:t> </a:t>
            </a:r>
            <a:r>
              <a:rPr lang="en-US" spc="-25" dirty="0"/>
              <a:t>(2012).</a:t>
            </a:r>
            <a:r>
              <a:rPr lang="en-US" spc="-30" dirty="0"/>
              <a:t> </a:t>
            </a:r>
            <a:r>
              <a:rPr lang="en-US" spc="-10" dirty="0"/>
              <a:t>The</a:t>
            </a:r>
            <a:r>
              <a:rPr lang="en-US" spc="-35" dirty="0"/>
              <a:t> </a:t>
            </a:r>
            <a:r>
              <a:rPr lang="en-US" spc="-30" dirty="0"/>
              <a:t>Linguistic </a:t>
            </a:r>
            <a:r>
              <a:rPr lang="en-US" spc="-35" dirty="0"/>
              <a:t>Repertoire Revisited.</a:t>
            </a:r>
            <a:r>
              <a:rPr lang="en-US" spc="-45" dirty="0"/>
              <a:t> </a:t>
            </a:r>
            <a:r>
              <a:rPr lang="en-US" i="1" spc="-25" dirty="0">
                <a:latin typeface="Segoe UI"/>
                <a:cs typeface="Segoe UI"/>
              </a:rPr>
              <a:t>Applied</a:t>
            </a:r>
            <a:r>
              <a:rPr lang="en-US" i="1" spc="-35" dirty="0">
                <a:latin typeface="Segoe UI"/>
                <a:cs typeface="Segoe UI"/>
              </a:rPr>
              <a:t> </a:t>
            </a:r>
            <a:r>
              <a:rPr lang="en-US" i="1" spc="-10" dirty="0">
                <a:latin typeface="Segoe UI"/>
                <a:cs typeface="Segoe UI"/>
              </a:rPr>
              <a:t>Linguistics,</a:t>
            </a:r>
            <a:endParaRPr lang="en-US" dirty="0"/>
          </a:p>
          <a:p>
            <a:pPr marL="12700">
              <a:lnSpc>
                <a:spcPct val="100000"/>
              </a:lnSpc>
              <a:spcBef>
                <a:spcPts val="120"/>
              </a:spcBef>
              <a:defRPr/>
            </a:pPr>
            <a:r>
              <a:rPr lang="en-US" i="1" spc="-25" dirty="0">
                <a:latin typeface="Segoe UI"/>
                <a:cs typeface="Segoe UI"/>
              </a:rPr>
              <a:t>33</a:t>
            </a:r>
            <a:r>
              <a:rPr lang="en-US" spc="-25" dirty="0"/>
              <a:t>(5),</a:t>
            </a:r>
            <a:r>
              <a:rPr lang="en-US" spc="-45" dirty="0"/>
              <a:t> </a:t>
            </a:r>
            <a:r>
              <a:rPr lang="en-US" spc="-30" dirty="0"/>
              <a:t>503–523.</a:t>
            </a:r>
            <a:r>
              <a:rPr lang="en-US" spc="-45" dirty="0"/>
              <a:t> </a:t>
            </a:r>
            <a:r>
              <a:rPr lang="en-US" u="sng" spc="-10" dirty="0">
                <a:solidFill>
                  <a:srgbClr val="215E9E"/>
                </a:solidFill>
                <a:hlinkClick r:id="rId2" tooltip="https://doi.org/10.1093/applin/ams056"/>
              </a:rPr>
              <a:t>https://doi.org/10.1093/applin/ams056</a:t>
            </a:r>
            <a:endParaRPr lang="en-US" dirty="0"/>
          </a:p>
          <a:p>
            <a:pPr marL="12700" marR="5715" indent="457200" algn="just">
              <a:lnSpc>
                <a:spcPct val="107100"/>
              </a:lnSpc>
              <a:spcBef>
                <a:spcPts val="1415"/>
              </a:spcBef>
              <a:defRPr/>
            </a:pPr>
            <a:r>
              <a:rPr lang="en-US" dirty="0"/>
              <a:t>Council</a:t>
            </a:r>
            <a:r>
              <a:rPr lang="en-US" spc="25" dirty="0"/>
              <a:t> </a:t>
            </a:r>
            <a:r>
              <a:rPr lang="en-US" dirty="0"/>
              <a:t>of</a:t>
            </a:r>
            <a:r>
              <a:rPr lang="en-US" spc="40" dirty="0"/>
              <a:t> </a:t>
            </a:r>
            <a:r>
              <a:rPr lang="en-US" dirty="0"/>
              <a:t>Europe.</a:t>
            </a:r>
            <a:r>
              <a:rPr lang="en-US" spc="35" dirty="0"/>
              <a:t> </a:t>
            </a:r>
            <a:r>
              <a:rPr lang="en-US" dirty="0"/>
              <a:t>(2018).</a:t>
            </a:r>
            <a:r>
              <a:rPr lang="en-US" spc="30" dirty="0"/>
              <a:t> </a:t>
            </a:r>
            <a:r>
              <a:rPr lang="en-US" i="1" dirty="0">
                <a:latin typeface="Segoe UI"/>
                <a:cs typeface="Segoe UI"/>
              </a:rPr>
              <a:t>Reference</a:t>
            </a:r>
            <a:r>
              <a:rPr lang="en-US" i="1" spc="40" dirty="0">
                <a:latin typeface="Segoe UI"/>
                <a:cs typeface="Segoe UI"/>
              </a:rPr>
              <a:t> </a:t>
            </a:r>
            <a:r>
              <a:rPr lang="en-US" i="1" dirty="0">
                <a:latin typeface="Segoe UI"/>
                <a:cs typeface="Segoe UI"/>
              </a:rPr>
              <a:t>Framework</a:t>
            </a:r>
            <a:r>
              <a:rPr lang="en-US" i="1" spc="35" dirty="0">
                <a:latin typeface="Segoe UI"/>
                <a:cs typeface="Segoe UI"/>
              </a:rPr>
              <a:t> </a:t>
            </a:r>
            <a:r>
              <a:rPr lang="en-US" i="1" dirty="0">
                <a:latin typeface="Segoe UI"/>
                <a:cs typeface="Segoe UI"/>
              </a:rPr>
              <a:t>of</a:t>
            </a:r>
            <a:r>
              <a:rPr lang="en-US" i="1" spc="40" dirty="0">
                <a:latin typeface="Segoe UI"/>
                <a:cs typeface="Segoe UI"/>
              </a:rPr>
              <a:t> </a:t>
            </a:r>
            <a:r>
              <a:rPr lang="en-US" i="1" dirty="0">
                <a:latin typeface="Segoe UI"/>
                <a:cs typeface="Segoe UI"/>
              </a:rPr>
              <a:t>Competences</a:t>
            </a:r>
            <a:r>
              <a:rPr lang="en-US" i="1" spc="40" dirty="0">
                <a:latin typeface="Segoe UI"/>
                <a:cs typeface="Segoe UI"/>
              </a:rPr>
              <a:t> </a:t>
            </a:r>
            <a:r>
              <a:rPr lang="en-US" i="1" spc="-25" dirty="0">
                <a:latin typeface="Segoe UI"/>
                <a:cs typeface="Segoe UI"/>
              </a:rPr>
              <a:t>for </a:t>
            </a:r>
            <a:r>
              <a:rPr lang="en-US" i="1" dirty="0">
                <a:latin typeface="Segoe UI"/>
                <a:cs typeface="Segoe UI"/>
              </a:rPr>
              <a:t>Democratic</a:t>
            </a:r>
            <a:r>
              <a:rPr lang="en-US" i="1" spc="114" dirty="0">
                <a:latin typeface="Segoe UI"/>
                <a:cs typeface="Segoe UI"/>
              </a:rPr>
              <a:t> </a:t>
            </a:r>
            <a:r>
              <a:rPr lang="en-US" i="1" dirty="0">
                <a:latin typeface="Segoe UI"/>
                <a:cs typeface="Segoe UI"/>
              </a:rPr>
              <a:t>Culture.</a:t>
            </a:r>
            <a:r>
              <a:rPr lang="en-US" i="1" spc="130" dirty="0">
                <a:latin typeface="Segoe UI"/>
                <a:cs typeface="Segoe UI"/>
              </a:rPr>
              <a:t> </a:t>
            </a:r>
            <a:r>
              <a:rPr lang="en-US" i="1" dirty="0">
                <a:latin typeface="Segoe UI"/>
                <a:cs typeface="Segoe UI"/>
              </a:rPr>
              <a:t>Volume</a:t>
            </a:r>
            <a:r>
              <a:rPr lang="en-US" i="1" spc="130" dirty="0">
                <a:latin typeface="Segoe UI"/>
                <a:cs typeface="Segoe UI"/>
              </a:rPr>
              <a:t> </a:t>
            </a:r>
            <a:r>
              <a:rPr lang="en-US" i="1" dirty="0">
                <a:latin typeface="Segoe UI"/>
                <a:cs typeface="Segoe UI"/>
              </a:rPr>
              <a:t>1:</a:t>
            </a:r>
            <a:r>
              <a:rPr lang="en-US" i="1" spc="125" dirty="0">
                <a:latin typeface="Segoe UI"/>
                <a:cs typeface="Segoe UI"/>
              </a:rPr>
              <a:t> </a:t>
            </a:r>
            <a:r>
              <a:rPr lang="en-US" i="1" dirty="0">
                <a:latin typeface="Segoe UI"/>
                <a:cs typeface="Segoe UI"/>
              </a:rPr>
              <a:t>Context,</a:t>
            </a:r>
            <a:r>
              <a:rPr lang="en-US" i="1" spc="130" dirty="0">
                <a:latin typeface="Segoe UI"/>
                <a:cs typeface="Segoe UI"/>
              </a:rPr>
              <a:t> </a:t>
            </a:r>
            <a:r>
              <a:rPr lang="en-US" i="1" dirty="0">
                <a:latin typeface="Segoe UI"/>
                <a:cs typeface="Segoe UI"/>
              </a:rPr>
              <a:t>concepts</a:t>
            </a:r>
            <a:r>
              <a:rPr lang="en-US" i="1" spc="135" dirty="0">
                <a:latin typeface="Segoe UI"/>
                <a:cs typeface="Segoe UI"/>
              </a:rPr>
              <a:t> </a:t>
            </a:r>
            <a:r>
              <a:rPr lang="en-US" i="1" dirty="0">
                <a:latin typeface="Segoe UI"/>
                <a:cs typeface="Segoe UI"/>
              </a:rPr>
              <a:t>and</a:t>
            </a:r>
            <a:r>
              <a:rPr lang="en-US" i="1" spc="125" dirty="0">
                <a:latin typeface="Segoe UI"/>
                <a:cs typeface="Segoe UI"/>
              </a:rPr>
              <a:t> </a:t>
            </a:r>
            <a:r>
              <a:rPr lang="en-US" i="1" dirty="0">
                <a:latin typeface="Segoe UI"/>
                <a:cs typeface="Segoe UI"/>
              </a:rPr>
              <a:t>model</a:t>
            </a:r>
            <a:r>
              <a:rPr lang="en-US" dirty="0"/>
              <a:t>.</a:t>
            </a:r>
            <a:r>
              <a:rPr lang="en-US" spc="135" dirty="0"/>
              <a:t> </a:t>
            </a:r>
            <a:r>
              <a:rPr lang="en-US" spc="-10" dirty="0"/>
              <a:t>Strasbourg: </a:t>
            </a:r>
            <a:r>
              <a:rPr lang="en-US" dirty="0"/>
              <a:t>Council</a:t>
            </a:r>
            <a:r>
              <a:rPr lang="en-US" spc="400" dirty="0"/>
              <a:t>  </a:t>
            </a:r>
            <a:r>
              <a:rPr lang="en-US" dirty="0"/>
              <a:t>of</a:t>
            </a:r>
            <a:r>
              <a:rPr lang="en-US" spc="400" dirty="0"/>
              <a:t>  </a:t>
            </a:r>
            <a:r>
              <a:rPr lang="en-US" dirty="0"/>
              <a:t>Europe.</a:t>
            </a:r>
            <a:r>
              <a:rPr lang="en-US" spc="400" dirty="0"/>
              <a:t>  </a:t>
            </a:r>
            <a:r>
              <a:rPr lang="en-US" dirty="0"/>
              <a:t>Retrieved</a:t>
            </a:r>
            <a:r>
              <a:rPr lang="en-US" spc="400" dirty="0"/>
              <a:t>  </a:t>
            </a:r>
            <a:r>
              <a:rPr lang="en-US" dirty="0"/>
              <a:t>from</a:t>
            </a:r>
            <a:r>
              <a:rPr lang="en-US" spc="400" dirty="0"/>
              <a:t>  </a:t>
            </a:r>
            <a:r>
              <a:rPr lang="en-US" u="sng" spc="-10" dirty="0">
                <a:solidFill>
                  <a:srgbClr val="215E9E"/>
                </a:solidFill>
                <a:hlinkClick r:id="rId3" tooltip="https://www.coe.int/en/web/reference-framework-of-competences-for-democratic-culture/rfcdc-volumes"/>
              </a:rPr>
              <a:t>https://www.coe.int/en/web/</a:t>
            </a:r>
            <a:r>
              <a:rPr lang="en-US" spc="-10" dirty="0">
                <a:solidFill>
                  <a:srgbClr val="215E9E"/>
                </a:solidFill>
              </a:rPr>
              <a:t> </a:t>
            </a:r>
            <a:r>
              <a:rPr lang="en-US" u="sng" dirty="0">
                <a:solidFill>
                  <a:srgbClr val="215E9E"/>
                </a:solidFill>
                <a:hlinkClick r:id="rId3" tooltip="https://www.coe.int/en/web/reference-framework-of-competences-for-democratic-culture/rfcdc-volumes"/>
              </a:rPr>
              <a:t>reference-</a:t>
            </a:r>
            <a:r>
              <a:rPr lang="en-US" u="sng" spc="45" dirty="0">
                <a:solidFill>
                  <a:srgbClr val="215E9E"/>
                </a:solidFill>
                <a:hlinkClick r:id="rId3" tooltip="https://www.coe.int/en/web/reference-framework-of-competences-for-democratic-culture/rfcdc-volumes"/>
              </a:rPr>
              <a:t>framework-</a:t>
            </a:r>
            <a:r>
              <a:rPr lang="en-US" u="sng" dirty="0">
                <a:solidFill>
                  <a:srgbClr val="215E9E"/>
                </a:solidFill>
                <a:hlinkClick r:id="rId3" tooltip="https://www.coe.int/en/web/reference-framework-of-competences-for-democratic-culture/rfcdc-volumes"/>
              </a:rPr>
              <a:t>of-</a:t>
            </a:r>
            <a:r>
              <a:rPr lang="en-US" u="sng" spc="45" dirty="0">
                <a:solidFill>
                  <a:srgbClr val="215E9E"/>
                </a:solidFill>
                <a:hlinkClick r:id="rId3" tooltip="https://www.coe.int/en/web/reference-framework-of-competences-for-democratic-culture/rfcdc-volumes"/>
              </a:rPr>
              <a:t>competences-</a:t>
            </a:r>
            <a:r>
              <a:rPr lang="en-US" u="sng" dirty="0">
                <a:solidFill>
                  <a:srgbClr val="215E9E"/>
                </a:solidFill>
                <a:hlinkClick r:id="rId3" tooltip="https://www.coe.int/en/web/reference-framework-of-competences-for-democratic-culture/rfcdc-volumes"/>
              </a:rPr>
              <a:t>for-</a:t>
            </a:r>
            <a:r>
              <a:rPr lang="en-US" u="sng" spc="45" dirty="0">
                <a:solidFill>
                  <a:srgbClr val="215E9E"/>
                </a:solidFill>
                <a:hlinkClick r:id="rId3" tooltip="https://www.coe.int/en/web/reference-framework-of-competences-for-democratic-culture/rfcdc-volumes"/>
              </a:rPr>
              <a:t>democratic-</a:t>
            </a:r>
            <a:r>
              <a:rPr lang="en-US" u="sng" spc="35" dirty="0">
                <a:solidFill>
                  <a:srgbClr val="215E9E"/>
                </a:solidFill>
                <a:hlinkClick r:id="rId3" tooltip="https://www.coe.int/en/web/reference-framework-of-competences-for-democratic-culture/rfcdc-volumes"/>
              </a:rPr>
              <a:t>culture/</a:t>
            </a:r>
            <a:r>
              <a:rPr lang="en-US" u="sng" spc="35" dirty="0" err="1">
                <a:solidFill>
                  <a:srgbClr val="215E9E"/>
                </a:solidFill>
                <a:hlinkClick r:id="rId3" tooltip="https://www.coe.int/en/web/reference-framework-of-competences-for-democratic-culture/rfcdc-volumes"/>
              </a:rPr>
              <a:t>rfcdc</a:t>
            </a:r>
            <a:r>
              <a:rPr lang="en-US" u="sng" spc="35" dirty="0">
                <a:solidFill>
                  <a:srgbClr val="215E9E"/>
                </a:solidFill>
                <a:hlinkClick r:id="rId3" tooltip="https://www.coe.int/en/web/reference-framework-of-competences-for-democratic-culture/rfcdc-volumes"/>
              </a:rPr>
              <a:t>-</a:t>
            </a:r>
            <a:r>
              <a:rPr lang="en-US" spc="35" dirty="0">
                <a:solidFill>
                  <a:srgbClr val="215E9E"/>
                </a:solidFill>
              </a:rPr>
              <a:t> </a:t>
            </a:r>
            <a:r>
              <a:rPr lang="en-US" u="sng" spc="-10" dirty="0">
                <a:solidFill>
                  <a:srgbClr val="215E9E"/>
                </a:solidFill>
                <a:hlinkClick r:id="rId3" tooltip="https://www.coe.int/en/web/reference-framework-of-competences-for-democratic-culture/rfcdc-volumes"/>
              </a:rPr>
              <a:t>volumes</a:t>
            </a:r>
            <a:endParaRPr lang="en-US" dirty="0"/>
          </a:p>
          <a:p>
            <a:pPr marL="12700" marR="5080" indent="457200" algn="just">
              <a:lnSpc>
                <a:spcPct val="107100"/>
              </a:lnSpc>
              <a:spcBef>
                <a:spcPts val="1420"/>
              </a:spcBef>
              <a:defRPr/>
            </a:pPr>
            <a:r>
              <a:rPr lang="en-US" dirty="0"/>
              <a:t>Council</a:t>
            </a:r>
            <a:r>
              <a:rPr lang="en-US" spc="25" dirty="0"/>
              <a:t> </a:t>
            </a:r>
            <a:r>
              <a:rPr lang="en-US" dirty="0"/>
              <a:t>of</a:t>
            </a:r>
            <a:r>
              <a:rPr lang="en-US" spc="40" dirty="0"/>
              <a:t> </a:t>
            </a:r>
            <a:r>
              <a:rPr lang="en-US" dirty="0"/>
              <a:t>Europe.</a:t>
            </a:r>
            <a:r>
              <a:rPr lang="en-US" spc="35" dirty="0"/>
              <a:t> </a:t>
            </a:r>
            <a:r>
              <a:rPr lang="en-US" dirty="0"/>
              <a:t>(2018).</a:t>
            </a:r>
            <a:r>
              <a:rPr lang="en-US" spc="30" dirty="0"/>
              <a:t> </a:t>
            </a:r>
            <a:r>
              <a:rPr lang="en-US" i="1" dirty="0">
                <a:latin typeface="Segoe UI"/>
                <a:cs typeface="Segoe UI"/>
              </a:rPr>
              <a:t>Reference</a:t>
            </a:r>
            <a:r>
              <a:rPr lang="en-US" i="1" spc="40" dirty="0">
                <a:latin typeface="Segoe UI"/>
                <a:cs typeface="Segoe UI"/>
              </a:rPr>
              <a:t> </a:t>
            </a:r>
            <a:r>
              <a:rPr lang="en-US" i="1" dirty="0">
                <a:latin typeface="Segoe UI"/>
                <a:cs typeface="Segoe UI"/>
              </a:rPr>
              <a:t>Framework</a:t>
            </a:r>
            <a:r>
              <a:rPr lang="en-US" i="1" spc="35" dirty="0">
                <a:latin typeface="Segoe UI"/>
                <a:cs typeface="Segoe UI"/>
              </a:rPr>
              <a:t> </a:t>
            </a:r>
            <a:r>
              <a:rPr lang="en-US" i="1" dirty="0">
                <a:latin typeface="Segoe UI"/>
                <a:cs typeface="Segoe UI"/>
              </a:rPr>
              <a:t>of</a:t>
            </a:r>
            <a:r>
              <a:rPr lang="en-US" i="1" spc="40" dirty="0">
                <a:latin typeface="Segoe UI"/>
                <a:cs typeface="Segoe UI"/>
              </a:rPr>
              <a:t> </a:t>
            </a:r>
            <a:r>
              <a:rPr lang="en-US" i="1" dirty="0">
                <a:latin typeface="Segoe UI"/>
                <a:cs typeface="Segoe UI"/>
              </a:rPr>
              <a:t>Competences</a:t>
            </a:r>
            <a:r>
              <a:rPr lang="en-US" i="1" spc="40" dirty="0">
                <a:latin typeface="Segoe UI"/>
                <a:cs typeface="Segoe UI"/>
              </a:rPr>
              <a:t> </a:t>
            </a:r>
            <a:r>
              <a:rPr lang="en-US" i="1" spc="-25" dirty="0">
                <a:latin typeface="Segoe UI"/>
                <a:cs typeface="Segoe UI"/>
              </a:rPr>
              <a:t>for </a:t>
            </a:r>
            <a:r>
              <a:rPr lang="en-US" i="1" dirty="0">
                <a:latin typeface="Segoe UI"/>
                <a:cs typeface="Segoe UI"/>
              </a:rPr>
              <a:t>Democratic</a:t>
            </a:r>
            <a:r>
              <a:rPr lang="en-US" i="1" spc="65" dirty="0">
                <a:latin typeface="Segoe UI"/>
                <a:cs typeface="Segoe UI"/>
              </a:rPr>
              <a:t> </a:t>
            </a:r>
            <a:r>
              <a:rPr lang="en-US" i="1" dirty="0">
                <a:latin typeface="Segoe UI"/>
                <a:cs typeface="Segoe UI"/>
              </a:rPr>
              <a:t>Culture.</a:t>
            </a:r>
            <a:r>
              <a:rPr lang="en-US" i="1" spc="80" dirty="0">
                <a:latin typeface="Segoe UI"/>
                <a:cs typeface="Segoe UI"/>
              </a:rPr>
              <a:t> </a:t>
            </a:r>
            <a:r>
              <a:rPr lang="en-US" i="1" dirty="0">
                <a:latin typeface="Segoe UI"/>
                <a:cs typeface="Segoe UI"/>
              </a:rPr>
              <a:t>Volume</a:t>
            </a:r>
            <a:r>
              <a:rPr lang="en-US" i="1" spc="75" dirty="0">
                <a:latin typeface="Segoe UI"/>
                <a:cs typeface="Segoe UI"/>
              </a:rPr>
              <a:t> </a:t>
            </a:r>
            <a:r>
              <a:rPr lang="en-US" i="1" dirty="0">
                <a:latin typeface="Segoe UI"/>
                <a:cs typeface="Segoe UI"/>
              </a:rPr>
              <a:t>2:</a:t>
            </a:r>
            <a:r>
              <a:rPr lang="en-US" i="1" spc="80" dirty="0">
                <a:latin typeface="Segoe UI"/>
                <a:cs typeface="Segoe UI"/>
              </a:rPr>
              <a:t> </a:t>
            </a:r>
            <a:r>
              <a:rPr lang="en-US" i="1" dirty="0">
                <a:latin typeface="Segoe UI"/>
                <a:cs typeface="Segoe UI"/>
              </a:rPr>
              <a:t>Descriptors</a:t>
            </a:r>
            <a:r>
              <a:rPr lang="en-US" i="1" spc="80" dirty="0">
                <a:latin typeface="Segoe UI"/>
                <a:cs typeface="Segoe UI"/>
              </a:rPr>
              <a:t> </a:t>
            </a:r>
            <a:r>
              <a:rPr lang="en-US" i="1" dirty="0">
                <a:latin typeface="Segoe UI"/>
                <a:cs typeface="Segoe UI"/>
              </a:rPr>
              <a:t>of</a:t>
            </a:r>
            <a:r>
              <a:rPr lang="en-US" i="1" spc="75" dirty="0">
                <a:latin typeface="Segoe UI"/>
                <a:cs typeface="Segoe UI"/>
              </a:rPr>
              <a:t> </a:t>
            </a:r>
            <a:r>
              <a:rPr lang="en-US" i="1" dirty="0">
                <a:latin typeface="Segoe UI"/>
                <a:cs typeface="Segoe UI"/>
              </a:rPr>
              <a:t>competences</a:t>
            </a:r>
            <a:r>
              <a:rPr lang="en-US" i="1" spc="80" dirty="0">
                <a:latin typeface="Segoe UI"/>
                <a:cs typeface="Segoe UI"/>
              </a:rPr>
              <a:t> </a:t>
            </a:r>
            <a:r>
              <a:rPr lang="en-US" i="1" dirty="0">
                <a:latin typeface="Segoe UI"/>
                <a:cs typeface="Segoe UI"/>
              </a:rPr>
              <a:t>for</a:t>
            </a:r>
            <a:r>
              <a:rPr lang="en-US" i="1" spc="80" dirty="0">
                <a:latin typeface="Segoe UI"/>
                <a:cs typeface="Segoe UI"/>
              </a:rPr>
              <a:t> </a:t>
            </a:r>
            <a:r>
              <a:rPr lang="en-US" i="1" spc="-10" dirty="0">
                <a:latin typeface="Segoe UI"/>
                <a:cs typeface="Segoe UI"/>
              </a:rPr>
              <a:t>democratic </a:t>
            </a:r>
            <a:r>
              <a:rPr lang="en-US" i="1" dirty="0">
                <a:latin typeface="Segoe UI"/>
                <a:cs typeface="Segoe UI"/>
              </a:rPr>
              <a:t>Culture</a:t>
            </a:r>
            <a:r>
              <a:rPr lang="en-US" dirty="0"/>
              <a:t>.</a:t>
            </a:r>
            <a:r>
              <a:rPr lang="en-US" spc="470" dirty="0"/>
              <a:t> </a:t>
            </a:r>
            <a:r>
              <a:rPr lang="en-US" dirty="0"/>
              <a:t>Strasbourg:</a:t>
            </a:r>
            <a:r>
              <a:rPr lang="en-US" spc="475" dirty="0"/>
              <a:t> </a:t>
            </a:r>
            <a:r>
              <a:rPr lang="en-US" dirty="0"/>
              <a:t>Council</a:t>
            </a:r>
            <a:r>
              <a:rPr lang="en-US" spc="470" dirty="0"/>
              <a:t> </a:t>
            </a:r>
            <a:r>
              <a:rPr lang="en-US" dirty="0"/>
              <a:t>of</a:t>
            </a:r>
            <a:r>
              <a:rPr lang="en-US" spc="475" dirty="0"/>
              <a:t> </a:t>
            </a:r>
            <a:r>
              <a:rPr lang="en-US" dirty="0"/>
              <a:t>Europe.</a:t>
            </a:r>
            <a:r>
              <a:rPr lang="en-US" spc="470" dirty="0"/>
              <a:t> </a:t>
            </a:r>
            <a:r>
              <a:rPr lang="en-US" dirty="0"/>
              <a:t>Retrieved</a:t>
            </a:r>
            <a:r>
              <a:rPr lang="en-US" spc="475" dirty="0"/>
              <a:t> </a:t>
            </a:r>
            <a:r>
              <a:rPr lang="en-US" dirty="0"/>
              <a:t>from</a:t>
            </a:r>
            <a:r>
              <a:rPr lang="en-US" spc="470" dirty="0"/>
              <a:t> </a:t>
            </a:r>
            <a:r>
              <a:rPr lang="en-US" u="sng" spc="-10" dirty="0">
                <a:solidFill>
                  <a:srgbClr val="215E9E"/>
                </a:solidFill>
                <a:hlinkClick r:id="rId3" tooltip="https://www.coe.int/en/web/reference-framework-of-competences-for-democratic-culture/rfcdc-volumes"/>
              </a:rPr>
              <a:t>https://www.</a:t>
            </a:r>
            <a:r>
              <a:rPr lang="en-US" spc="-10" dirty="0">
                <a:solidFill>
                  <a:srgbClr val="215E9E"/>
                </a:solidFill>
              </a:rPr>
              <a:t> </a:t>
            </a:r>
            <a:r>
              <a:rPr lang="en-US" u="sng" dirty="0">
                <a:solidFill>
                  <a:srgbClr val="215E9E"/>
                </a:solidFill>
                <a:hlinkClick r:id="rId3" tooltip="https://www.coe.int/en/web/reference-framework-of-competences-for-democratic-culture/rfcdc-volumes"/>
              </a:rPr>
              <a:t>coe.int/</a:t>
            </a:r>
            <a:r>
              <a:rPr lang="en-US" u="sng" dirty="0" err="1">
                <a:solidFill>
                  <a:srgbClr val="215E9E"/>
                </a:solidFill>
                <a:hlinkClick r:id="rId3" tooltip="https://www.coe.int/en/web/reference-framework-of-competences-for-democratic-culture/rfcdc-volumes"/>
              </a:rPr>
              <a:t>en</a:t>
            </a:r>
            <a:r>
              <a:rPr lang="en-US" u="sng" dirty="0">
                <a:solidFill>
                  <a:srgbClr val="215E9E"/>
                </a:solidFill>
                <a:hlinkClick r:id="rId3" tooltip="https://www.coe.int/en/web/reference-framework-of-competences-for-democratic-culture/rfcdc-volumes"/>
              </a:rPr>
              <a:t>/web/reference-framework-of-competences-for-</a:t>
            </a:r>
            <a:r>
              <a:rPr lang="en-US" u="sng" spc="-10" dirty="0">
                <a:solidFill>
                  <a:srgbClr val="215E9E"/>
                </a:solidFill>
                <a:hlinkClick r:id="rId3" tooltip="https://www.coe.int/en/web/reference-framework-of-competences-for-democratic-culture/rfcdc-volumes"/>
              </a:rPr>
              <a:t>democratic-</a:t>
            </a:r>
            <a:r>
              <a:rPr lang="en-US" spc="-10" dirty="0">
                <a:solidFill>
                  <a:srgbClr val="215E9E"/>
                </a:solidFill>
              </a:rPr>
              <a:t> </a:t>
            </a:r>
            <a:r>
              <a:rPr lang="en-US" u="sng" dirty="0">
                <a:solidFill>
                  <a:srgbClr val="215E9E"/>
                </a:solidFill>
                <a:hlinkClick r:id="rId3" tooltip="https://www.coe.int/en/web/reference-framework-of-competences-for-democratic-culture/rfcdc-volumes"/>
              </a:rPr>
              <a:t>culture/</a:t>
            </a:r>
            <a:r>
              <a:rPr lang="en-US" u="sng" dirty="0" err="1">
                <a:solidFill>
                  <a:srgbClr val="215E9E"/>
                </a:solidFill>
                <a:hlinkClick r:id="rId3" tooltip="https://www.coe.int/en/web/reference-framework-of-competences-for-democratic-culture/rfcdc-volumes"/>
              </a:rPr>
              <a:t>rfcdc</a:t>
            </a:r>
            <a:r>
              <a:rPr lang="en-US" u="sng" dirty="0">
                <a:solidFill>
                  <a:srgbClr val="215E9E"/>
                </a:solidFill>
                <a:hlinkClick r:id="rId3" tooltip="https://www.coe.int/en/web/reference-framework-of-competences-for-democratic-culture/rfcdc-volumes"/>
              </a:rPr>
              <a:t>-</a:t>
            </a:r>
            <a:r>
              <a:rPr lang="en-US" u="sng" spc="-10" dirty="0">
                <a:solidFill>
                  <a:srgbClr val="215E9E"/>
                </a:solidFill>
                <a:hlinkClick r:id="rId3" tooltip="https://www.coe.int/en/web/reference-framework-of-competences-for-democratic-culture/rfcdc-volumes"/>
              </a:rPr>
              <a:t>volumes</a:t>
            </a:r>
            <a:endParaRPr lang="en-US" dirty="0"/>
          </a:p>
          <a:p>
            <a:pPr marL="12700" marR="5715" indent="457200" algn="just">
              <a:lnSpc>
                <a:spcPct val="107100"/>
              </a:lnSpc>
              <a:spcBef>
                <a:spcPts val="1420"/>
              </a:spcBef>
              <a:defRPr/>
            </a:pPr>
            <a:r>
              <a:rPr lang="en-US" dirty="0"/>
              <a:t>Council</a:t>
            </a:r>
            <a:r>
              <a:rPr lang="en-US" spc="25" dirty="0"/>
              <a:t> </a:t>
            </a:r>
            <a:r>
              <a:rPr lang="en-US" dirty="0"/>
              <a:t>of</a:t>
            </a:r>
            <a:r>
              <a:rPr lang="en-US" spc="40" dirty="0"/>
              <a:t> </a:t>
            </a:r>
            <a:r>
              <a:rPr lang="en-US" dirty="0"/>
              <a:t>Europe.</a:t>
            </a:r>
            <a:r>
              <a:rPr lang="en-US" spc="35" dirty="0"/>
              <a:t> </a:t>
            </a:r>
            <a:r>
              <a:rPr lang="en-US" dirty="0"/>
              <a:t>(2018).</a:t>
            </a:r>
            <a:r>
              <a:rPr lang="en-US" spc="30" dirty="0"/>
              <a:t> </a:t>
            </a:r>
            <a:r>
              <a:rPr lang="en-US" i="1" dirty="0">
                <a:latin typeface="Segoe UI"/>
                <a:cs typeface="Segoe UI"/>
              </a:rPr>
              <a:t>Reference</a:t>
            </a:r>
            <a:r>
              <a:rPr lang="en-US" i="1" spc="40" dirty="0">
                <a:latin typeface="Segoe UI"/>
                <a:cs typeface="Segoe UI"/>
              </a:rPr>
              <a:t> </a:t>
            </a:r>
            <a:r>
              <a:rPr lang="en-US" i="1" dirty="0">
                <a:latin typeface="Segoe UI"/>
                <a:cs typeface="Segoe UI"/>
              </a:rPr>
              <a:t>Framework</a:t>
            </a:r>
            <a:r>
              <a:rPr lang="en-US" i="1" spc="35" dirty="0">
                <a:latin typeface="Segoe UI"/>
                <a:cs typeface="Segoe UI"/>
              </a:rPr>
              <a:t> </a:t>
            </a:r>
            <a:r>
              <a:rPr lang="en-US" i="1" dirty="0">
                <a:latin typeface="Segoe UI"/>
                <a:cs typeface="Segoe UI"/>
              </a:rPr>
              <a:t>of</a:t>
            </a:r>
            <a:r>
              <a:rPr lang="en-US" i="1" spc="40" dirty="0">
                <a:latin typeface="Segoe UI"/>
                <a:cs typeface="Segoe UI"/>
              </a:rPr>
              <a:t> </a:t>
            </a:r>
            <a:r>
              <a:rPr lang="en-US" i="1" dirty="0">
                <a:latin typeface="Segoe UI"/>
                <a:cs typeface="Segoe UI"/>
              </a:rPr>
              <a:t>Competences</a:t>
            </a:r>
            <a:r>
              <a:rPr lang="en-US" i="1" spc="40" dirty="0">
                <a:latin typeface="Segoe UI"/>
                <a:cs typeface="Segoe UI"/>
              </a:rPr>
              <a:t> </a:t>
            </a:r>
            <a:r>
              <a:rPr lang="en-US" i="1" spc="-25" dirty="0">
                <a:latin typeface="Segoe UI"/>
                <a:cs typeface="Segoe UI"/>
              </a:rPr>
              <a:t>for </a:t>
            </a:r>
            <a:r>
              <a:rPr lang="en-US" i="1" dirty="0">
                <a:latin typeface="Segoe UI"/>
                <a:cs typeface="Segoe UI"/>
              </a:rPr>
              <a:t>Democratic</a:t>
            </a:r>
            <a:r>
              <a:rPr lang="en-US" i="1" spc="80" dirty="0">
                <a:latin typeface="Segoe UI"/>
                <a:cs typeface="Segoe UI"/>
              </a:rPr>
              <a:t> </a:t>
            </a:r>
            <a:r>
              <a:rPr lang="en-US" i="1" dirty="0">
                <a:latin typeface="Segoe UI"/>
                <a:cs typeface="Segoe UI"/>
              </a:rPr>
              <a:t>Culture.</a:t>
            </a:r>
            <a:r>
              <a:rPr lang="en-US" i="1" spc="95" dirty="0">
                <a:latin typeface="Segoe UI"/>
                <a:cs typeface="Segoe UI"/>
              </a:rPr>
              <a:t> </a:t>
            </a:r>
            <a:r>
              <a:rPr lang="en-US" i="1" dirty="0">
                <a:latin typeface="Segoe UI"/>
                <a:cs typeface="Segoe UI"/>
              </a:rPr>
              <a:t>Volume</a:t>
            </a:r>
            <a:r>
              <a:rPr lang="en-US" i="1" spc="90" dirty="0">
                <a:latin typeface="Segoe UI"/>
                <a:cs typeface="Segoe UI"/>
              </a:rPr>
              <a:t> </a:t>
            </a:r>
            <a:r>
              <a:rPr lang="en-US" i="1" dirty="0">
                <a:latin typeface="Segoe UI"/>
                <a:cs typeface="Segoe UI"/>
              </a:rPr>
              <a:t>3:</a:t>
            </a:r>
            <a:r>
              <a:rPr lang="en-US" i="1" spc="95" dirty="0">
                <a:latin typeface="Segoe UI"/>
                <a:cs typeface="Segoe UI"/>
              </a:rPr>
              <a:t> </a:t>
            </a:r>
            <a:r>
              <a:rPr lang="en-US" i="1" dirty="0">
                <a:latin typeface="Segoe UI"/>
                <a:cs typeface="Segoe UI"/>
              </a:rPr>
              <a:t>Guidance</a:t>
            </a:r>
            <a:r>
              <a:rPr lang="en-US" i="1" spc="90" dirty="0">
                <a:latin typeface="Segoe UI"/>
                <a:cs typeface="Segoe UI"/>
              </a:rPr>
              <a:t> </a:t>
            </a:r>
            <a:r>
              <a:rPr lang="en-US" i="1" dirty="0">
                <a:latin typeface="Segoe UI"/>
                <a:cs typeface="Segoe UI"/>
              </a:rPr>
              <a:t>for</a:t>
            </a:r>
            <a:r>
              <a:rPr lang="en-US" i="1" spc="95" dirty="0">
                <a:latin typeface="Segoe UI"/>
                <a:cs typeface="Segoe UI"/>
              </a:rPr>
              <a:t> </a:t>
            </a:r>
            <a:r>
              <a:rPr lang="en-US" i="1" dirty="0">
                <a:latin typeface="Segoe UI"/>
                <a:cs typeface="Segoe UI"/>
              </a:rPr>
              <a:t>Implementation</a:t>
            </a:r>
            <a:r>
              <a:rPr lang="en-US" dirty="0"/>
              <a:t>.</a:t>
            </a:r>
            <a:r>
              <a:rPr lang="en-US" spc="95" dirty="0"/>
              <a:t> </a:t>
            </a:r>
            <a:r>
              <a:rPr lang="en-US" spc="-10" dirty="0"/>
              <a:t>Strasbourg: </a:t>
            </a:r>
            <a:r>
              <a:rPr lang="en-US" dirty="0"/>
              <a:t>Council</a:t>
            </a:r>
            <a:r>
              <a:rPr lang="en-US" spc="400" dirty="0"/>
              <a:t>  </a:t>
            </a:r>
            <a:r>
              <a:rPr lang="en-US" dirty="0"/>
              <a:t>of</a:t>
            </a:r>
            <a:r>
              <a:rPr lang="en-US" spc="400" dirty="0"/>
              <a:t>  </a:t>
            </a:r>
            <a:r>
              <a:rPr lang="en-US" dirty="0"/>
              <a:t>Europe.</a:t>
            </a:r>
            <a:r>
              <a:rPr lang="en-US" spc="400" dirty="0"/>
              <a:t>  </a:t>
            </a:r>
            <a:r>
              <a:rPr lang="en-US" dirty="0"/>
              <a:t>Retrieved</a:t>
            </a:r>
            <a:r>
              <a:rPr lang="en-US" spc="400" dirty="0"/>
              <a:t>  </a:t>
            </a:r>
            <a:r>
              <a:rPr lang="en-US" dirty="0"/>
              <a:t>from</a:t>
            </a:r>
            <a:r>
              <a:rPr lang="en-US" spc="400" dirty="0"/>
              <a:t>  </a:t>
            </a:r>
            <a:r>
              <a:rPr lang="en-US" u="sng" spc="-10" dirty="0">
                <a:solidFill>
                  <a:srgbClr val="215E9E"/>
                </a:solidFill>
                <a:hlinkClick r:id="rId3" tooltip="https://www.coe.int/en/web/reference-framework-of-competences-for-democratic-culture/rfcdc-volumes"/>
              </a:rPr>
              <a:t>https://www.coe.int/en/web/</a:t>
            </a:r>
            <a:r>
              <a:rPr lang="en-US" spc="-10" dirty="0">
                <a:solidFill>
                  <a:srgbClr val="215E9E"/>
                </a:solidFill>
              </a:rPr>
              <a:t> </a:t>
            </a:r>
            <a:r>
              <a:rPr lang="en-US" u="sng" dirty="0">
                <a:solidFill>
                  <a:srgbClr val="215E9E"/>
                </a:solidFill>
                <a:hlinkClick r:id="rId3" tooltip="https://www.coe.int/en/web/reference-framework-of-competences-for-democratic-culture/rfcdc-volumes"/>
              </a:rPr>
              <a:t>reference-</a:t>
            </a:r>
            <a:r>
              <a:rPr lang="en-US" u="sng" spc="45" dirty="0">
                <a:solidFill>
                  <a:srgbClr val="215E9E"/>
                </a:solidFill>
                <a:hlinkClick r:id="rId3" tooltip="https://www.coe.int/en/web/reference-framework-of-competences-for-democratic-culture/rfcdc-volumes"/>
              </a:rPr>
              <a:t>framework-</a:t>
            </a:r>
            <a:r>
              <a:rPr lang="en-US" u="sng" dirty="0">
                <a:solidFill>
                  <a:srgbClr val="215E9E"/>
                </a:solidFill>
                <a:hlinkClick r:id="rId3" tooltip="https://www.coe.int/en/web/reference-framework-of-competences-for-democratic-culture/rfcdc-volumes"/>
              </a:rPr>
              <a:t>of-</a:t>
            </a:r>
            <a:r>
              <a:rPr lang="en-US" u="sng" spc="45" dirty="0">
                <a:solidFill>
                  <a:srgbClr val="215E9E"/>
                </a:solidFill>
                <a:hlinkClick r:id="rId3" tooltip="https://www.coe.int/en/web/reference-framework-of-competences-for-democratic-culture/rfcdc-volumes"/>
              </a:rPr>
              <a:t>competences-</a:t>
            </a:r>
            <a:r>
              <a:rPr lang="en-US" u="sng" dirty="0">
                <a:solidFill>
                  <a:srgbClr val="215E9E"/>
                </a:solidFill>
                <a:hlinkClick r:id="rId3" tooltip="https://www.coe.int/en/web/reference-framework-of-competences-for-democratic-culture/rfcdc-volumes"/>
              </a:rPr>
              <a:t>for-</a:t>
            </a:r>
            <a:r>
              <a:rPr lang="en-US" u="sng" spc="45" dirty="0">
                <a:solidFill>
                  <a:srgbClr val="215E9E"/>
                </a:solidFill>
                <a:hlinkClick r:id="rId3" tooltip="https://www.coe.int/en/web/reference-framework-of-competences-for-democratic-culture/rfcdc-volumes"/>
              </a:rPr>
              <a:t>democratic-</a:t>
            </a:r>
            <a:r>
              <a:rPr lang="en-US" u="sng" spc="35" dirty="0">
                <a:solidFill>
                  <a:srgbClr val="215E9E"/>
                </a:solidFill>
                <a:hlinkClick r:id="rId3" tooltip="https://www.coe.int/en/web/reference-framework-of-competences-for-democratic-culture/rfcdc-volumes"/>
              </a:rPr>
              <a:t>culture/</a:t>
            </a:r>
            <a:r>
              <a:rPr lang="en-US" u="sng" spc="35" dirty="0" err="1">
                <a:solidFill>
                  <a:srgbClr val="215E9E"/>
                </a:solidFill>
                <a:hlinkClick r:id="rId3" tooltip="https://www.coe.int/en/web/reference-framework-of-competences-for-democratic-culture/rfcdc-volumes"/>
              </a:rPr>
              <a:t>rfcdc</a:t>
            </a:r>
            <a:r>
              <a:rPr lang="en-US" u="sng" spc="35" dirty="0">
                <a:solidFill>
                  <a:srgbClr val="215E9E"/>
                </a:solidFill>
                <a:hlinkClick r:id="rId3" tooltip="https://www.coe.int/en/web/reference-framework-of-competences-for-democratic-culture/rfcdc-volumes"/>
              </a:rPr>
              <a:t>-</a:t>
            </a:r>
            <a:r>
              <a:rPr lang="en-US" spc="35" dirty="0">
                <a:solidFill>
                  <a:srgbClr val="215E9E"/>
                </a:solidFill>
              </a:rPr>
              <a:t> </a:t>
            </a:r>
            <a:r>
              <a:rPr lang="en-US" u="sng" spc="-10" dirty="0">
                <a:solidFill>
                  <a:srgbClr val="215E9E"/>
                </a:solidFill>
                <a:hlinkClick r:id="rId3" tooltip="https://www.coe.int/en/web/reference-framework-of-competences-for-democratic-culture/rfcdc-volumes"/>
              </a:rPr>
              <a:t>volumes</a:t>
            </a:r>
            <a:endParaRPr lang="en-US" dirty="0"/>
          </a:p>
          <a:p>
            <a:pPr marL="12700" marR="7620" indent="457200" algn="just">
              <a:lnSpc>
                <a:spcPct val="107100"/>
              </a:lnSpc>
              <a:spcBef>
                <a:spcPts val="1415"/>
              </a:spcBef>
              <a:defRPr/>
            </a:pPr>
            <a:r>
              <a:rPr lang="en-US" dirty="0"/>
              <a:t>Hadfield,</a:t>
            </a:r>
            <a:r>
              <a:rPr lang="en-US" spc="95" dirty="0"/>
              <a:t>  </a:t>
            </a:r>
            <a:r>
              <a:rPr lang="en-US" dirty="0"/>
              <a:t>J.</a:t>
            </a:r>
            <a:r>
              <a:rPr lang="en-US" spc="95" dirty="0"/>
              <a:t>  </a:t>
            </a:r>
            <a:r>
              <a:rPr lang="en-US" dirty="0"/>
              <a:t>(1998).</a:t>
            </a:r>
            <a:r>
              <a:rPr lang="en-US" spc="95" dirty="0"/>
              <a:t>  </a:t>
            </a:r>
            <a:r>
              <a:rPr lang="en-US" i="1" dirty="0">
                <a:latin typeface="Segoe UI"/>
                <a:cs typeface="Segoe UI"/>
              </a:rPr>
              <a:t>Beginners’</a:t>
            </a:r>
            <a:r>
              <a:rPr lang="en-US" i="1" spc="100" dirty="0">
                <a:latin typeface="Segoe UI"/>
                <a:cs typeface="Segoe UI"/>
              </a:rPr>
              <a:t>  </a:t>
            </a:r>
            <a:r>
              <a:rPr lang="en-US" i="1" dirty="0">
                <a:latin typeface="Segoe UI"/>
                <a:cs typeface="Segoe UI"/>
              </a:rPr>
              <a:t>Communication</a:t>
            </a:r>
            <a:r>
              <a:rPr lang="en-US" i="1" spc="95" dirty="0">
                <a:latin typeface="Segoe UI"/>
                <a:cs typeface="Segoe UI"/>
              </a:rPr>
              <a:t>  </a:t>
            </a:r>
            <a:r>
              <a:rPr lang="en-US" i="1" dirty="0">
                <a:latin typeface="Segoe UI"/>
                <a:cs typeface="Segoe UI"/>
              </a:rPr>
              <a:t>Games</a:t>
            </a:r>
            <a:r>
              <a:rPr lang="en-US" dirty="0"/>
              <a:t>.</a:t>
            </a:r>
            <a:r>
              <a:rPr lang="en-US" spc="95" dirty="0"/>
              <a:t>  </a:t>
            </a:r>
            <a:r>
              <a:rPr lang="en-US" spc="-10" dirty="0"/>
              <a:t>Pearson </a:t>
            </a:r>
            <a:r>
              <a:rPr lang="en-US" dirty="0"/>
              <a:t>Education</a:t>
            </a:r>
            <a:r>
              <a:rPr lang="en-US" spc="105" dirty="0"/>
              <a:t> </a:t>
            </a:r>
            <a:r>
              <a:rPr lang="en-US" spc="-20" dirty="0"/>
              <a:t>Ltd.</a:t>
            </a:r>
            <a:endParaRPr lang="en-US" dirty="0"/>
          </a:p>
          <a:p>
            <a:pPr marL="12700" marR="13970" indent="457200" algn="just">
              <a:lnSpc>
                <a:spcPct val="107100"/>
              </a:lnSpc>
              <a:spcBef>
                <a:spcPts val="1420"/>
              </a:spcBef>
              <a:defRPr/>
            </a:pPr>
            <a:r>
              <a:rPr lang="en-US" spc="-50" dirty="0"/>
              <a:t>International</a:t>
            </a:r>
            <a:r>
              <a:rPr lang="en-US" spc="-15" dirty="0"/>
              <a:t> </a:t>
            </a:r>
            <a:r>
              <a:rPr lang="en-US" spc="-55" dirty="0"/>
              <a:t>Labour</a:t>
            </a:r>
            <a:r>
              <a:rPr lang="en-US" spc="-5" dirty="0"/>
              <a:t> </a:t>
            </a:r>
            <a:r>
              <a:rPr lang="en-US" spc="-50" dirty="0"/>
              <a:t>Organization,</a:t>
            </a:r>
            <a:r>
              <a:rPr lang="en-US" spc="-5" dirty="0"/>
              <a:t> </a:t>
            </a:r>
            <a:r>
              <a:rPr lang="en-US" spc="-55" dirty="0"/>
              <a:t>Labour</a:t>
            </a:r>
            <a:r>
              <a:rPr lang="en-US" spc="-5" dirty="0"/>
              <a:t> </a:t>
            </a:r>
            <a:r>
              <a:rPr lang="en-US" spc="-50" dirty="0"/>
              <a:t>Administration</a:t>
            </a:r>
            <a:r>
              <a:rPr lang="en-US" spc="-5" dirty="0"/>
              <a:t> </a:t>
            </a:r>
            <a:r>
              <a:rPr lang="en-US" spc="-60" dirty="0"/>
              <a:t>and</a:t>
            </a:r>
            <a:r>
              <a:rPr lang="en-US" dirty="0"/>
              <a:t> </a:t>
            </a:r>
            <a:r>
              <a:rPr lang="en-US" spc="-35" dirty="0"/>
              <a:t>Inspection </a:t>
            </a:r>
            <a:r>
              <a:rPr lang="en-US" dirty="0" err="1"/>
              <a:t>Programme</a:t>
            </a:r>
            <a:r>
              <a:rPr lang="en-US" spc="125" dirty="0"/>
              <a:t> </a:t>
            </a:r>
            <a:r>
              <a:rPr lang="en-US" dirty="0"/>
              <a:t>LAB/ADMIN.</a:t>
            </a:r>
            <a:r>
              <a:rPr lang="en-US" spc="125" dirty="0"/>
              <a:t> </a:t>
            </a:r>
            <a:r>
              <a:rPr lang="en-US" dirty="0"/>
              <a:t>(2010).</a:t>
            </a:r>
            <a:r>
              <a:rPr lang="en-US" spc="120" dirty="0"/>
              <a:t> </a:t>
            </a:r>
            <a:r>
              <a:rPr lang="en-US" i="1" dirty="0">
                <a:latin typeface="Segoe UI"/>
                <a:cs typeface="Segoe UI"/>
              </a:rPr>
              <a:t>Labour</a:t>
            </a:r>
            <a:r>
              <a:rPr lang="en-US" i="1" spc="125" dirty="0">
                <a:latin typeface="Segoe UI"/>
                <a:cs typeface="Segoe UI"/>
              </a:rPr>
              <a:t> </a:t>
            </a:r>
            <a:r>
              <a:rPr lang="en-US" i="1" dirty="0">
                <a:latin typeface="Segoe UI"/>
                <a:cs typeface="Segoe UI"/>
              </a:rPr>
              <a:t>inspection</a:t>
            </a:r>
            <a:r>
              <a:rPr lang="en-US" i="1" spc="125" dirty="0">
                <a:latin typeface="Segoe UI"/>
                <a:cs typeface="Segoe UI"/>
              </a:rPr>
              <a:t> </a:t>
            </a:r>
            <a:r>
              <a:rPr lang="en-US" i="1" dirty="0">
                <a:latin typeface="Segoe UI"/>
                <a:cs typeface="Segoe UI"/>
              </a:rPr>
              <a:t>in</a:t>
            </a:r>
            <a:r>
              <a:rPr lang="en-US" i="1" spc="125" dirty="0">
                <a:latin typeface="Segoe UI"/>
                <a:cs typeface="Segoe UI"/>
              </a:rPr>
              <a:t> </a:t>
            </a:r>
            <a:r>
              <a:rPr lang="en-US" i="1" dirty="0">
                <a:latin typeface="Segoe UI"/>
                <a:cs typeface="Segoe UI"/>
              </a:rPr>
              <a:t>Europe:</a:t>
            </a:r>
            <a:r>
              <a:rPr lang="en-US" i="1" spc="130" dirty="0">
                <a:latin typeface="Segoe UI"/>
                <a:cs typeface="Segoe UI"/>
              </a:rPr>
              <a:t> </a:t>
            </a:r>
            <a:r>
              <a:rPr lang="en-US" i="1" spc="-35" dirty="0">
                <a:latin typeface="Segoe UI"/>
                <a:cs typeface="Segoe UI"/>
              </a:rPr>
              <a:t>Undeclared </a:t>
            </a:r>
            <a:r>
              <a:rPr lang="en-US" i="1" dirty="0">
                <a:latin typeface="Segoe UI"/>
                <a:cs typeface="Segoe UI"/>
              </a:rPr>
              <a:t>work,</a:t>
            </a:r>
            <a:r>
              <a:rPr lang="en-US" i="1" spc="55" dirty="0">
                <a:latin typeface="Segoe UI"/>
                <a:cs typeface="Segoe UI"/>
              </a:rPr>
              <a:t> </a:t>
            </a:r>
            <a:r>
              <a:rPr lang="en-US" i="1" spc="-30" dirty="0">
                <a:latin typeface="Segoe UI"/>
                <a:cs typeface="Segoe UI"/>
              </a:rPr>
              <a:t>migration,</a:t>
            </a:r>
            <a:r>
              <a:rPr lang="en-US" i="1" spc="55" dirty="0">
                <a:latin typeface="Segoe UI"/>
                <a:cs typeface="Segoe UI"/>
              </a:rPr>
              <a:t> </a:t>
            </a:r>
            <a:r>
              <a:rPr lang="en-US" i="1" spc="-20" dirty="0">
                <a:latin typeface="Segoe UI"/>
                <a:cs typeface="Segoe UI"/>
              </a:rPr>
              <a:t>trafficking</a:t>
            </a:r>
            <a:r>
              <a:rPr lang="en-US" i="1" spc="50" dirty="0">
                <a:latin typeface="Segoe UI"/>
                <a:cs typeface="Segoe UI"/>
              </a:rPr>
              <a:t> </a:t>
            </a:r>
            <a:r>
              <a:rPr lang="en-US" spc="-30" dirty="0"/>
              <a:t>[Working</a:t>
            </a:r>
            <a:r>
              <a:rPr lang="en-US" spc="55" dirty="0"/>
              <a:t> </a:t>
            </a:r>
            <a:r>
              <a:rPr lang="en-US" spc="-20" dirty="0"/>
              <a:t>Document</a:t>
            </a:r>
            <a:r>
              <a:rPr lang="en-US" spc="55" dirty="0"/>
              <a:t> </a:t>
            </a:r>
            <a:r>
              <a:rPr lang="en-US" spc="-10" dirty="0"/>
              <a:t>Number</a:t>
            </a:r>
            <a:r>
              <a:rPr lang="en-US" spc="55" dirty="0"/>
              <a:t> </a:t>
            </a:r>
            <a:r>
              <a:rPr lang="en-US" dirty="0"/>
              <a:t>7].</a:t>
            </a:r>
            <a:r>
              <a:rPr lang="en-US" spc="55" dirty="0"/>
              <a:t> </a:t>
            </a:r>
            <a:r>
              <a:rPr lang="en-US" spc="-30" dirty="0"/>
              <a:t>Retrieved</a:t>
            </a:r>
            <a:r>
              <a:rPr lang="en-US" spc="55" dirty="0"/>
              <a:t> </a:t>
            </a:r>
            <a:r>
              <a:rPr lang="en-US" spc="-20" dirty="0"/>
              <a:t>from</a:t>
            </a:r>
            <a:endParaRPr lang="en-US" dirty="0"/>
          </a:p>
        </p:txBody>
      </p:sp>
      <p:cxnSp>
        <p:nvCxnSpPr>
          <p:cNvPr id="6"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p:cNvPicPr/>
          <p:nvPr/>
        </p:nvPicPr>
        <p:blipFill>
          <a:blip r:embed="rId4">
            <a:alphaModFix/>
          </a:blip>
          <a:stretch/>
        </p:blipFill>
        <p:spPr bwMode="auto">
          <a:xfrm>
            <a:off x="4508500" y="9085792"/>
            <a:ext cx="3048000" cy="162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p:nvPr/>
        </p:nvSpPr>
        <p:spPr bwMode="auto">
          <a:xfrm>
            <a:off x="0" y="0"/>
            <a:ext cx="0" cy="10692130"/>
          </a:xfrm>
          <a:custGeom>
            <a:avLst/>
            <a:gdLst/>
            <a:ahLst/>
            <a:cxnLst/>
            <a:rect l="l" t="t" r="r" b="b"/>
            <a:pathLst>
              <a:path h="10692130" extrusionOk="0">
                <a:moveTo>
                  <a:pt x="0" y="0"/>
                </a:moveTo>
                <a:lnTo>
                  <a:pt x="0" y="10692003"/>
                </a:lnTo>
                <a:lnTo>
                  <a:pt x="0" y="0"/>
                </a:lnTo>
                <a:close/>
              </a:path>
            </a:pathLst>
          </a:custGeom>
          <a:solidFill>
            <a:srgbClr val="493490">
              <a:alpha val="29998"/>
            </a:srgbClr>
          </a:solidFill>
        </p:spPr>
        <p:txBody>
          <a:bodyPr wrap="square" lIns="0" tIns="0" rIns="0" bIns="0" rtlCol="0"/>
          <a:lstStyle/>
          <a:p>
            <a:pPr>
              <a:defRPr/>
            </a:pPr>
            <a:endParaRPr/>
          </a:p>
        </p:txBody>
      </p:sp>
      <p:sp>
        <p:nvSpPr>
          <p:cNvPr id="3" name="object 3"/>
          <p:cNvSpPr txBox="1"/>
          <p:nvPr/>
        </p:nvSpPr>
        <p:spPr bwMode="auto">
          <a:xfrm>
            <a:off x="887299" y="1003706"/>
            <a:ext cx="5789295" cy="7884274"/>
          </a:xfrm>
          <a:prstGeom prst="rect">
            <a:avLst/>
          </a:prstGeom>
        </p:spPr>
        <p:txBody>
          <a:bodyPr vert="horz" wrap="square" lIns="0" tIns="12700" rIns="0" bIns="0" rtlCol="0">
            <a:spAutoFit/>
          </a:bodyPr>
          <a:lstStyle/>
          <a:p>
            <a:pPr marL="12700" marR="8890">
              <a:lnSpc>
                <a:spcPct val="107100"/>
              </a:lnSpc>
              <a:spcBef>
                <a:spcPts val="100"/>
              </a:spcBef>
              <a:defRPr/>
            </a:pPr>
            <a:r>
              <a:rPr sz="1400" u="sng">
                <a:solidFill>
                  <a:srgbClr val="215E9E"/>
                </a:solidFill>
                <a:latin typeface="Segoe UI"/>
                <a:cs typeface="Segoe UI"/>
                <a:hlinkClick r:id="rId3" tooltip="https://www.ilo.org/labadmin/info/pubs/WCMS_120319/lang--en/index.htm"/>
              </a:rPr>
              <a:t>https://www.ilo.org/labadmin/info/pubs/WCMS_120319/lang--</a:t>
            </a:r>
            <a:r>
              <a:rPr sz="1400" u="sng" spc="-10">
                <a:solidFill>
                  <a:srgbClr val="215E9E"/>
                </a:solidFill>
                <a:latin typeface="Segoe UI"/>
                <a:cs typeface="Segoe UI"/>
                <a:hlinkClick r:id="rId3" tooltip="https://www.ilo.org/labadmin/info/pubs/WCMS_120319/lang--en/index.htm"/>
              </a:rPr>
              <a:t>en/index.</a:t>
            </a:r>
            <a:r>
              <a:rPr sz="1400" spc="-10">
                <a:solidFill>
                  <a:srgbClr val="215E9E"/>
                </a:solidFill>
                <a:latin typeface="Segoe UI"/>
                <a:cs typeface="Segoe UI"/>
              </a:rPr>
              <a:t> </a:t>
            </a:r>
            <a:r>
              <a:rPr sz="1400" u="sng" spc="-25">
                <a:solidFill>
                  <a:srgbClr val="215E9E"/>
                </a:solidFill>
                <a:latin typeface="Segoe UI"/>
                <a:cs typeface="Segoe UI"/>
                <a:hlinkClick r:id="rId3" tooltip="https://www.ilo.org/labadmin/info/pubs/WCMS_120319/lang--en/index.htm"/>
              </a:rPr>
              <a:t>htm</a:t>
            </a:r>
            <a:endParaRPr sz="1400">
              <a:latin typeface="Segoe UI"/>
              <a:cs typeface="Segoe UI"/>
            </a:endParaRPr>
          </a:p>
          <a:p>
            <a:pPr marL="12700" marR="5715" indent="457200" algn="just">
              <a:lnSpc>
                <a:spcPct val="107100"/>
              </a:lnSpc>
              <a:spcBef>
                <a:spcPts val="1415"/>
              </a:spcBef>
              <a:defRPr/>
            </a:pPr>
            <a:r>
              <a:rPr sz="1400" spc="-40">
                <a:solidFill>
                  <a:srgbClr val="3B373A"/>
                </a:solidFill>
                <a:latin typeface="Segoe UI"/>
                <a:cs typeface="Segoe UI"/>
              </a:rPr>
              <a:t>P</a:t>
            </a:r>
            <a:r>
              <a:rPr sz="1400" spc="10">
                <a:solidFill>
                  <a:srgbClr val="3B373A"/>
                </a:solidFill>
                <a:latin typeface="Segoe UI"/>
                <a:cs typeface="Segoe UI"/>
              </a:rPr>
              <a:t>ekrun</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R.</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Goetz</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T.</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Titz</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W.</a:t>
            </a:r>
            <a:r>
              <a:rPr sz="1400">
                <a:solidFill>
                  <a:srgbClr val="3B373A"/>
                </a:solidFill>
                <a:latin typeface="Segoe UI"/>
                <a:cs typeface="Segoe UI"/>
              </a:rPr>
              <a:t>,</a:t>
            </a:r>
            <a:r>
              <a:rPr sz="1400" spc="-160">
                <a:solidFill>
                  <a:srgbClr val="3B373A"/>
                </a:solidFill>
                <a:latin typeface="Segoe UI"/>
                <a:cs typeface="Segoe UI"/>
              </a:rPr>
              <a:t> </a:t>
            </a:r>
            <a:r>
              <a:rPr sz="1400">
                <a:solidFill>
                  <a:srgbClr val="3B373A"/>
                </a:solidFill>
                <a:latin typeface="Segoe UI"/>
                <a:cs typeface="Segoe UI"/>
              </a:rPr>
              <a:t>&amp;</a:t>
            </a:r>
            <a:r>
              <a:rPr sz="1400" spc="-160">
                <a:solidFill>
                  <a:srgbClr val="3B373A"/>
                </a:solidFill>
                <a:latin typeface="Segoe UI"/>
                <a:cs typeface="Segoe UI"/>
              </a:rPr>
              <a:t> </a:t>
            </a:r>
            <a:r>
              <a:rPr sz="1400" spc="-40">
                <a:solidFill>
                  <a:srgbClr val="3B373A"/>
                </a:solidFill>
                <a:latin typeface="Segoe UI"/>
                <a:cs typeface="Segoe UI"/>
              </a:rPr>
              <a:t>P</a:t>
            </a:r>
            <a:r>
              <a:rPr sz="1400" spc="10">
                <a:solidFill>
                  <a:srgbClr val="3B373A"/>
                </a:solidFill>
                <a:latin typeface="Segoe UI"/>
                <a:cs typeface="Segoe UI"/>
              </a:rPr>
              <a:t>erry</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R</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P</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(2002)</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Academi</a:t>
            </a:r>
            <a:r>
              <a:rPr sz="1400">
                <a:solidFill>
                  <a:srgbClr val="3B373A"/>
                </a:solidFill>
                <a:latin typeface="Segoe UI"/>
                <a:cs typeface="Segoe UI"/>
              </a:rPr>
              <a:t>c</a:t>
            </a:r>
            <a:r>
              <a:rPr sz="1400" spc="-160">
                <a:solidFill>
                  <a:srgbClr val="3B373A"/>
                </a:solidFill>
                <a:latin typeface="Segoe UI"/>
                <a:cs typeface="Segoe UI"/>
              </a:rPr>
              <a:t> </a:t>
            </a:r>
            <a:r>
              <a:rPr sz="1400" spc="10">
                <a:solidFill>
                  <a:srgbClr val="3B373A"/>
                </a:solidFill>
                <a:latin typeface="Segoe UI"/>
                <a:cs typeface="Segoe UI"/>
              </a:rPr>
              <a:t>emotions i</a:t>
            </a:r>
            <a:r>
              <a:rPr sz="1400">
                <a:solidFill>
                  <a:srgbClr val="3B373A"/>
                </a:solidFill>
                <a:latin typeface="Segoe UI"/>
                <a:cs typeface="Segoe UI"/>
              </a:rPr>
              <a:t>n</a:t>
            </a:r>
            <a:r>
              <a:rPr sz="1400" spc="405">
                <a:solidFill>
                  <a:srgbClr val="3B373A"/>
                </a:solidFill>
                <a:latin typeface="Segoe UI"/>
                <a:cs typeface="Segoe UI"/>
              </a:rPr>
              <a:t> </a:t>
            </a:r>
            <a:r>
              <a:rPr sz="1400" spc="10">
                <a:solidFill>
                  <a:srgbClr val="3B373A"/>
                </a:solidFill>
                <a:latin typeface="Segoe UI"/>
                <a:cs typeface="Segoe UI"/>
              </a:rPr>
              <a:t>students</a:t>
            </a:r>
            <a:r>
              <a:rPr sz="1400">
                <a:solidFill>
                  <a:srgbClr val="3B373A"/>
                </a:solidFill>
                <a:latin typeface="Segoe UI"/>
                <a:cs typeface="Segoe UI"/>
              </a:rPr>
              <a:t>’</a:t>
            </a:r>
            <a:r>
              <a:rPr sz="1400" spc="405">
                <a:solidFill>
                  <a:srgbClr val="3B373A"/>
                </a:solidFill>
                <a:latin typeface="Segoe UI"/>
                <a:cs typeface="Segoe UI"/>
              </a:rPr>
              <a:t> </a:t>
            </a:r>
            <a:r>
              <a:rPr sz="1400" spc="10">
                <a:solidFill>
                  <a:srgbClr val="3B373A"/>
                </a:solidFill>
                <a:latin typeface="Segoe UI"/>
                <a:cs typeface="Segoe UI"/>
              </a:rPr>
              <a:t>self-regulate</a:t>
            </a:r>
            <a:r>
              <a:rPr sz="1400">
                <a:solidFill>
                  <a:srgbClr val="3B373A"/>
                </a:solidFill>
                <a:latin typeface="Segoe UI"/>
                <a:cs typeface="Segoe UI"/>
              </a:rPr>
              <a:t>d</a:t>
            </a:r>
            <a:r>
              <a:rPr sz="1400" spc="405">
                <a:solidFill>
                  <a:srgbClr val="3B373A"/>
                </a:solidFill>
                <a:latin typeface="Segoe UI"/>
                <a:cs typeface="Segoe UI"/>
              </a:rPr>
              <a:t> </a:t>
            </a:r>
            <a:r>
              <a:rPr sz="1400" spc="10">
                <a:solidFill>
                  <a:srgbClr val="3B373A"/>
                </a:solidFill>
                <a:latin typeface="Segoe UI"/>
                <a:cs typeface="Segoe UI"/>
              </a:rPr>
              <a:t>learnin</a:t>
            </a:r>
            <a:r>
              <a:rPr sz="1400">
                <a:solidFill>
                  <a:srgbClr val="3B373A"/>
                </a:solidFill>
                <a:latin typeface="Segoe UI"/>
                <a:cs typeface="Segoe UI"/>
              </a:rPr>
              <a:t>g</a:t>
            </a:r>
            <a:r>
              <a:rPr sz="1400" spc="405">
                <a:solidFill>
                  <a:srgbClr val="3B373A"/>
                </a:solidFill>
                <a:latin typeface="Segoe UI"/>
                <a:cs typeface="Segoe UI"/>
              </a:rPr>
              <a:t> </a:t>
            </a:r>
            <a:r>
              <a:rPr sz="1400" spc="10">
                <a:solidFill>
                  <a:srgbClr val="3B373A"/>
                </a:solidFill>
                <a:latin typeface="Segoe UI"/>
                <a:cs typeface="Segoe UI"/>
              </a:rPr>
              <a:t>an</a:t>
            </a:r>
            <a:r>
              <a:rPr sz="1400">
                <a:solidFill>
                  <a:srgbClr val="3B373A"/>
                </a:solidFill>
                <a:latin typeface="Segoe UI"/>
                <a:cs typeface="Segoe UI"/>
              </a:rPr>
              <a:t>d</a:t>
            </a:r>
            <a:r>
              <a:rPr sz="1400" spc="405">
                <a:solidFill>
                  <a:srgbClr val="3B373A"/>
                </a:solidFill>
                <a:latin typeface="Segoe UI"/>
                <a:cs typeface="Segoe UI"/>
              </a:rPr>
              <a:t> </a:t>
            </a:r>
            <a:r>
              <a:rPr sz="1400" spc="10">
                <a:solidFill>
                  <a:srgbClr val="3B373A"/>
                </a:solidFill>
                <a:latin typeface="Segoe UI"/>
                <a:cs typeface="Segoe UI"/>
              </a:rPr>
              <a:t>achievement</a:t>
            </a:r>
            <a:r>
              <a:rPr sz="1400">
                <a:solidFill>
                  <a:srgbClr val="3B373A"/>
                </a:solidFill>
                <a:latin typeface="Segoe UI"/>
                <a:cs typeface="Segoe UI"/>
              </a:rPr>
              <a:t>:</a:t>
            </a:r>
            <a:r>
              <a:rPr sz="1400" spc="405">
                <a:solidFill>
                  <a:srgbClr val="3B373A"/>
                </a:solidFill>
                <a:latin typeface="Segoe UI"/>
                <a:cs typeface="Segoe UI"/>
              </a:rPr>
              <a:t> </a:t>
            </a:r>
            <a:r>
              <a:rPr sz="1400">
                <a:solidFill>
                  <a:srgbClr val="3B373A"/>
                </a:solidFill>
                <a:latin typeface="Segoe UI"/>
                <a:cs typeface="Segoe UI"/>
              </a:rPr>
              <a:t>A</a:t>
            </a:r>
            <a:r>
              <a:rPr sz="1400" spc="405">
                <a:solidFill>
                  <a:srgbClr val="3B373A"/>
                </a:solidFill>
                <a:latin typeface="Segoe UI"/>
                <a:cs typeface="Segoe UI"/>
              </a:rPr>
              <a:t> </a:t>
            </a:r>
            <a:r>
              <a:rPr sz="1400" spc="10">
                <a:solidFill>
                  <a:srgbClr val="3B373A"/>
                </a:solidFill>
                <a:latin typeface="Segoe UI"/>
                <a:cs typeface="Segoe UI"/>
              </a:rPr>
              <a:t>progra</a:t>
            </a:r>
            <a:r>
              <a:rPr sz="1400">
                <a:solidFill>
                  <a:srgbClr val="3B373A"/>
                </a:solidFill>
                <a:latin typeface="Segoe UI"/>
                <a:cs typeface="Segoe UI"/>
              </a:rPr>
              <a:t>m</a:t>
            </a:r>
            <a:r>
              <a:rPr sz="1400" spc="405">
                <a:solidFill>
                  <a:srgbClr val="3B373A"/>
                </a:solidFill>
                <a:latin typeface="Segoe UI"/>
                <a:cs typeface="Segoe UI"/>
              </a:rPr>
              <a:t> </a:t>
            </a:r>
            <a:r>
              <a:rPr sz="1400" spc="10">
                <a:solidFill>
                  <a:srgbClr val="3B373A"/>
                </a:solidFill>
                <a:latin typeface="Segoe UI"/>
                <a:cs typeface="Segoe UI"/>
              </a:rPr>
              <a:t>of qualitativ</a:t>
            </a:r>
            <a:r>
              <a:rPr sz="1400">
                <a:solidFill>
                  <a:srgbClr val="3B373A"/>
                </a:solidFill>
                <a:latin typeface="Segoe UI"/>
                <a:cs typeface="Segoe UI"/>
              </a:rPr>
              <a:t>e</a:t>
            </a:r>
            <a:r>
              <a:rPr sz="1400" spc="-25">
                <a:solidFill>
                  <a:srgbClr val="3B373A"/>
                </a:solidFill>
                <a:latin typeface="Segoe UI"/>
                <a:cs typeface="Segoe UI"/>
              </a:rPr>
              <a:t> </a:t>
            </a:r>
            <a:r>
              <a:rPr sz="1400" spc="10">
                <a:solidFill>
                  <a:srgbClr val="3B373A"/>
                </a:solidFill>
                <a:latin typeface="Segoe UI"/>
                <a:cs typeface="Segoe UI"/>
              </a:rPr>
              <a:t>an</a:t>
            </a:r>
            <a:r>
              <a:rPr sz="1400">
                <a:solidFill>
                  <a:srgbClr val="3B373A"/>
                </a:solidFill>
                <a:latin typeface="Segoe UI"/>
                <a:cs typeface="Segoe UI"/>
              </a:rPr>
              <a:t>d</a:t>
            </a:r>
            <a:r>
              <a:rPr sz="1400" spc="-25">
                <a:solidFill>
                  <a:srgbClr val="3B373A"/>
                </a:solidFill>
                <a:latin typeface="Segoe UI"/>
                <a:cs typeface="Segoe UI"/>
              </a:rPr>
              <a:t> </a:t>
            </a:r>
            <a:r>
              <a:rPr sz="1400" spc="10">
                <a:solidFill>
                  <a:srgbClr val="3B373A"/>
                </a:solidFill>
                <a:latin typeface="Segoe UI"/>
                <a:cs typeface="Segoe UI"/>
              </a:rPr>
              <a:t>quantitativ</a:t>
            </a:r>
            <a:r>
              <a:rPr sz="1400">
                <a:solidFill>
                  <a:srgbClr val="3B373A"/>
                </a:solidFill>
                <a:latin typeface="Segoe UI"/>
                <a:cs typeface="Segoe UI"/>
              </a:rPr>
              <a:t>e</a:t>
            </a:r>
            <a:r>
              <a:rPr sz="1400" spc="-25">
                <a:solidFill>
                  <a:srgbClr val="3B373A"/>
                </a:solidFill>
                <a:latin typeface="Segoe UI"/>
                <a:cs typeface="Segoe UI"/>
              </a:rPr>
              <a:t> </a:t>
            </a:r>
            <a:r>
              <a:rPr sz="1400" spc="15">
                <a:solidFill>
                  <a:srgbClr val="3B373A"/>
                </a:solidFill>
                <a:latin typeface="Segoe UI"/>
                <a:cs typeface="Segoe UI"/>
              </a:rPr>
              <a:t>research</a:t>
            </a:r>
            <a:r>
              <a:rPr sz="1400">
                <a:solidFill>
                  <a:srgbClr val="3B373A"/>
                </a:solidFill>
                <a:latin typeface="Segoe UI"/>
                <a:cs typeface="Segoe UI"/>
              </a:rPr>
              <a:t>.</a:t>
            </a:r>
            <a:r>
              <a:rPr sz="1400" spc="-40">
                <a:solidFill>
                  <a:srgbClr val="3B373A"/>
                </a:solidFill>
                <a:latin typeface="Segoe UI"/>
                <a:cs typeface="Segoe UI"/>
              </a:rPr>
              <a:t> </a:t>
            </a:r>
            <a:r>
              <a:rPr sz="1400" i="1" spc="10">
                <a:solidFill>
                  <a:srgbClr val="3B373A"/>
                </a:solidFill>
                <a:latin typeface="Segoe UI"/>
                <a:cs typeface="Segoe UI"/>
              </a:rPr>
              <a:t>Educationa</a:t>
            </a:r>
            <a:r>
              <a:rPr sz="1400" i="1">
                <a:solidFill>
                  <a:srgbClr val="3B373A"/>
                </a:solidFill>
                <a:latin typeface="Segoe UI"/>
                <a:cs typeface="Segoe UI"/>
              </a:rPr>
              <a:t>l</a:t>
            </a:r>
            <a:r>
              <a:rPr sz="1400" i="1" spc="-25">
                <a:solidFill>
                  <a:srgbClr val="3B373A"/>
                </a:solidFill>
                <a:latin typeface="Segoe UI"/>
                <a:cs typeface="Segoe UI"/>
              </a:rPr>
              <a:t> </a:t>
            </a:r>
            <a:r>
              <a:rPr sz="1400" i="1" spc="10">
                <a:solidFill>
                  <a:srgbClr val="3B373A"/>
                </a:solidFill>
                <a:latin typeface="Segoe UI"/>
                <a:cs typeface="Segoe UI"/>
              </a:rPr>
              <a:t>P</a:t>
            </a:r>
            <a:r>
              <a:rPr sz="1400" i="1">
                <a:solidFill>
                  <a:srgbClr val="3B373A"/>
                </a:solidFill>
                <a:latin typeface="Segoe UI"/>
                <a:cs typeface="Segoe UI"/>
              </a:rPr>
              <a:t>s</a:t>
            </a:r>
            <a:r>
              <a:rPr sz="1400" i="1" spc="15">
                <a:solidFill>
                  <a:srgbClr val="3B373A"/>
                </a:solidFill>
                <a:latin typeface="Segoe UI"/>
                <a:cs typeface="Segoe UI"/>
              </a:rPr>
              <a:t>y</a:t>
            </a:r>
            <a:r>
              <a:rPr sz="1400" i="1" spc="10">
                <a:solidFill>
                  <a:srgbClr val="3B373A"/>
                </a:solidFill>
                <a:latin typeface="Segoe UI"/>
                <a:cs typeface="Segoe UI"/>
              </a:rPr>
              <a:t>chologist</a:t>
            </a:r>
            <a:r>
              <a:rPr sz="1400" i="1">
                <a:solidFill>
                  <a:srgbClr val="3B373A"/>
                </a:solidFill>
                <a:latin typeface="Segoe UI"/>
                <a:cs typeface="Segoe UI"/>
              </a:rPr>
              <a:t>,</a:t>
            </a:r>
            <a:r>
              <a:rPr sz="1400" i="1" spc="-25">
                <a:solidFill>
                  <a:srgbClr val="3B373A"/>
                </a:solidFill>
                <a:latin typeface="Segoe UI"/>
                <a:cs typeface="Segoe UI"/>
              </a:rPr>
              <a:t> </a:t>
            </a:r>
            <a:r>
              <a:rPr sz="1400" i="1" spc="10">
                <a:solidFill>
                  <a:srgbClr val="3B373A"/>
                </a:solidFill>
                <a:latin typeface="Segoe UI"/>
                <a:cs typeface="Segoe UI"/>
              </a:rPr>
              <a:t>3</a:t>
            </a:r>
            <a:r>
              <a:rPr sz="1400" i="1" spc="15">
                <a:solidFill>
                  <a:srgbClr val="3B373A"/>
                </a:solidFill>
                <a:latin typeface="Segoe UI"/>
                <a:cs typeface="Segoe UI"/>
              </a:rPr>
              <a:t>7</a:t>
            </a:r>
            <a:r>
              <a:rPr sz="1400" spc="10">
                <a:solidFill>
                  <a:srgbClr val="3B373A"/>
                </a:solidFill>
                <a:latin typeface="Segoe UI"/>
                <a:cs typeface="Segoe UI"/>
              </a:rPr>
              <a:t>(2)</a:t>
            </a:r>
            <a:r>
              <a:rPr sz="1400">
                <a:solidFill>
                  <a:srgbClr val="3B373A"/>
                </a:solidFill>
                <a:latin typeface="Segoe UI"/>
                <a:cs typeface="Segoe UI"/>
              </a:rPr>
              <a:t>,</a:t>
            </a:r>
            <a:r>
              <a:rPr sz="1400" spc="-25">
                <a:solidFill>
                  <a:srgbClr val="3B373A"/>
                </a:solidFill>
                <a:latin typeface="Segoe UI"/>
                <a:cs typeface="Segoe UI"/>
              </a:rPr>
              <a:t> </a:t>
            </a:r>
            <a:r>
              <a:rPr sz="1400" spc="10">
                <a:solidFill>
                  <a:srgbClr val="3B373A"/>
                </a:solidFill>
                <a:latin typeface="Segoe UI"/>
                <a:cs typeface="Segoe UI"/>
              </a:rPr>
              <a:t>91–</a:t>
            </a:r>
            <a:endParaRPr sz="1400">
              <a:latin typeface="Segoe UI"/>
              <a:cs typeface="Segoe UI"/>
            </a:endParaRPr>
          </a:p>
          <a:p>
            <a:pPr marL="12700" algn="just">
              <a:lnSpc>
                <a:spcPct val="100000"/>
              </a:lnSpc>
              <a:spcBef>
                <a:spcPts val="120"/>
              </a:spcBef>
              <a:defRPr/>
            </a:pPr>
            <a:r>
              <a:rPr sz="1400">
                <a:solidFill>
                  <a:srgbClr val="3B373A"/>
                </a:solidFill>
                <a:latin typeface="Segoe UI"/>
                <a:cs typeface="Segoe UI"/>
              </a:rPr>
              <a:t>105.</a:t>
            </a:r>
            <a:r>
              <a:rPr sz="1400" spc="55">
                <a:solidFill>
                  <a:srgbClr val="3B373A"/>
                </a:solidFill>
                <a:latin typeface="Segoe UI"/>
                <a:cs typeface="Segoe UI"/>
              </a:rPr>
              <a:t> </a:t>
            </a:r>
            <a:r>
              <a:rPr sz="1400" u="sng" spc="-10">
                <a:solidFill>
                  <a:srgbClr val="215E9E"/>
                </a:solidFill>
                <a:latin typeface="Segoe UI"/>
                <a:cs typeface="Segoe UI"/>
                <a:hlinkClick r:id="rId4" tooltip="https://doi.org/10.1207/S15326985EP3702_4"/>
              </a:rPr>
              <a:t>https://doi.org/10.1207/S15326985EP3702_4</a:t>
            </a:r>
            <a:endParaRPr sz="1400">
              <a:latin typeface="Segoe UI"/>
              <a:cs typeface="Segoe UI"/>
            </a:endParaRPr>
          </a:p>
          <a:p>
            <a:pPr marL="12700" marR="5080" indent="457200" algn="just">
              <a:lnSpc>
                <a:spcPct val="107100"/>
              </a:lnSpc>
              <a:spcBef>
                <a:spcPts val="1420"/>
              </a:spcBef>
              <a:defRPr/>
            </a:pPr>
            <a:r>
              <a:rPr sz="1400">
                <a:solidFill>
                  <a:srgbClr val="3B373A"/>
                </a:solidFill>
                <a:latin typeface="Segoe UI"/>
                <a:cs typeface="Segoe UI"/>
              </a:rPr>
              <a:t>Pigni,</a:t>
            </a:r>
            <a:r>
              <a:rPr sz="1400" spc="75">
                <a:solidFill>
                  <a:srgbClr val="3B373A"/>
                </a:solidFill>
                <a:latin typeface="Segoe UI"/>
                <a:cs typeface="Segoe UI"/>
              </a:rPr>
              <a:t> </a:t>
            </a:r>
            <a:r>
              <a:rPr sz="1400">
                <a:solidFill>
                  <a:srgbClr val="3B373A"/>
                </a:solidFill>
                <a:latin typeface="Segoe UI"/>
                <a:cs typeface="Segoe UI"/>
              </a:rPr>
              <a:t>A.</a:t>
            </a:r>
            <a:r>
              <a:rPr sz="1400" spc="75">
                <a:solidFill>
                  <a:srgbClr val="3B373A"/>
                </a:solidFill>
                <a:latin typeface="Segoe UI"/>
                <a:cs typeface="Segoe UI"/>
              </a:rPr>
              <a:t> </a:t>
            </a:r>
            <a:r>
              <a:rPr sz="1400">
                <a:solidFill>
                  <a:srgbClr val="3B373A"/>
                </a:solidFill>
                <a:latin typeface="Segoe UI"/>
                <a:cs typeface="Segoe UI"/>
              </a:rPr>
              <a:t>(2014).</a:t>
            </a:r>
            <a:r>
              <a:rPr sz="1400" spc="80">
                <a:solidFill>
                  <a:srgbClr val="3B373A"/>
                </a:solidFill>
                <a:latin typeface="Segoe UI"/>
                <a:cs typeface="Segoe UI"/>
              </a:rPr>
              <a:t> </a:t>
            </a:r>
            <a:r>
              <a:rPr sz="1400">
                <a:solidFill>
                  <a:srgbClr val="3B373A"/>
                </a:solidFill>
                <a:latin typeface="Segoe UI"/>
                <a:cs typeface="Segoe UI"/>
              </a:rPr>
              <a:t>Building</a:t>
            </a:r>
            <a:r>
              <a:rPr sz="1400" spc="70">
                <a:solidFill>
                  <a:srgbClr val="3B373A"/>
                </a:solidFill>
                <a:latin typeface="Segoe UI"/>
                <a:cs typeface="Segoe UI"/>
              </a:rPr>
              <a:t> </a:t>
            </a:r>
            <a:r>
              <a:rPr sz="1400">
                <a:solidFill>
                  <a:srgbClr val="3B373A"/>
                </a:solidFill>
                <a:latin typeface="Segoe UI"/>
                <a:cs typeface="Segoe UI"/>
              </a:rPr>
              <a:t>resilience</a:t>
            </a:r>
            <a:r>
              <a:rPr sz="1400" spc="75">
                <a:solidFill>
                  <a:srgbClr val="3B373A"/>
                </a:solidFill>
                <a:latin typeface="Segoe UI"/>
                <a:cs typeface="Segoe UI"/>
              </a:rPr>
              <a:t> </a:t>
            </a:r>
            <a:r>
              <a:rPr sz="1400">
                <a:solidFill>
                  <a:srgbClr val="3B373A"/>
                </a:solidFill>
                <a:latin typeface="Segoe UI"/>
                <a:cs typeface="Segoe UI"/>
              </a:rPr>
              <a:t>and</a:t>
            </a:r>
            <a:r>
              <a:rPr sz="1400" spc="80">
                <a:solidFill>
                  <a:srgbClr val="3B373A"/>
                </a:solidFill>
                <a:latin typeface="Segoe UI"/>
                <a:cs typeface="Segoe UI"/>
              </a:rPr>
              <a:t> </a:t>
            </a:r>
            <a:r>
              <a:rPr sz="1400">
                <a:solidFill>
                  <a:srgbClr val="3B373A"/>
                </a:solidFill>
                <a:latin typeface="Segoe UI"/>
                <a:cs typeface="Segoe UI"/>
              </a:rPr>
              <a:t>preventing</a:t>
            </a:r>
            <a:r>
              <a:rPr sz="1400" spc="75">
                <a:solidFill>
                  <a:srgbClr val="3B373A"/>
                </a:solidFill>
                <a:latin typeface="Segoe UI"/>
                <a:cs typeface="Segoe UI"/>
              </a:rPr>
              <a:t> </a:t>
            </a:r>
            <a:r>
              <a:rPr sz="1400">
                <a:solidFill>
                  <a:srgbClr val="3B373A"/>
                </a:solidFill>
                <a:latin typeface="Segoe UI"/>
                <a:cs typeface="Segoe UI"/>
              </a:rPr>
              <a:t>burnout</a:t>
            </a:r>
            <a:r>
              <a:rPr sz="1400" spc="80">
                <a:solidFill>
                  <a:srgbClr val="3B373A"/>
                </a:solidFill>
                <a:latin typeface="Segoe UI"/>
                <a:cs typeface="Segoe UI"/>
              </a:rPr>
              <a:t> </a:t>
            </a:r>
            <a:r>
              <a:rPr sz="1400" spc="-10">
                <a:solidFill>
                  <a:srgbClr val="3B373A"/>
                </a:solidFill>
                <a:latin typeface="Segoe UI"/>
                <a:cs typeface="Segoe UI"/>
              </a:rPr>
              <a:t>among </a:t>
            </a:r>
            <a:r>
              <a:rPr sz="1400">
                <a:solidFill>
                  <a:srgbClr val="3B373A"/>
                </a:solidFill>
                <a:latin typeface="Segoe UI"/>
                <a:cs typeface="Segoe UI"/>
              </a:rPr>
              <a:t>aid</a:t>
            </a:r>
            <a:r>
              <a:rPr sz="1400" spc="170">
                <a:solidFill>
                  <a:srgbClr val="3B373A"/>
                </a:solidFill>
                <a:latin typeface="Segoe UI"/>
                <a:cs typeface="Segoe UI"/>
              </a:rPr>
              <a:t> </a:t>
            </a:r>
            <a:r>
              <a:rPr sz="1400">
                <a:solidFill>
                  <a:srgbClr val="3B373A"/>
                </a:solidFill>
                <a:latin typeface="Segoe UI"/>
                <a:cs typeface="Segoe UI"/>
              </a:rPr>
              <a:t>workers</a:t>
            </a:r>
            <a:r>
              <a:rPr sz="1400" spc="175">
                <a:solidFill>
                  <a:srgbClr val="3B373A"/>
                </a:solidFill>
                <a:latin typeface="Segoe UI"/>
                <a:cs typeface="Segoe UI"/>
              </a:rPr>
              <a:t> </a:t>
            </a:r>
            <a:r>
              <a:rPr sz="1400">
                <a:solidFill>
                  <a:srgbClr val="3B373A"/>
                </a:solidFill>
                <a:latin typeface="Segoe UI"/>
                <a:cs typeface="Segoe UI"/>
              </a:rPr>
              <a:t>in</a:t>
            </a:r>
            <a:r>
              <a:rPr sz="1400" spc="175">
                <a:solidFill>
                  <a:srgbClr val="3B373A"/>
                </a:solidFill>
                <a:latin typeface="Segoe UI"/>
                <a:cs typeface="Segoe UI"/>
              </a:rPr>
              <a:t> </a:t>
            </a:r>
            <a:r>
              <a:rPr sz="1400">
                <a:solidFill>
                  <a:srgbClr val="3B373A"/>
                </a:solidFill>
                <a:latin typeface="Segoe UI"/>
                <a:cs typeface="Segoe UI"/>
              </a:rPr>
              <a:t>Palestine:</a:t>
            </a:r>
            <a:r>
              <a:rPr sz="1400" spc="175">
                <a:solidFill>
                  <a:srgbClr val="3B373A"/>
                </a:solidFill>
                <a:latin typeface="Segoe UI"/>
                <a:cs typeface="Segoe UI"/>
              </a:rPr>
              <a:t> </a:t>
            </a:r>
            <a:r>
              <a:rPr sz="1400">
                <a:solidFill>
                  <a:srgbClr val="3B373A"/>
                </a:solidFill>
                <a:latin typeface="Segoe UI"/>
                <a:cs typeface="Segoe UI"/>
              </a:rPr>
              <a:t>a</a:t>
            </a:r>
            <a:r>
              <a:rPr sz="1400" spc="175">
                <a:solidFill>
                  <a:srgbClr val="3B373A"/>
                </a:solidFill>
                <a:latin typeface="Segoe UI"/>
                <a:cs typeface="Segoe UI"/>
              </a:rPr>
              <a:t> </a:t>
            </a:r>
            <a:r>
              <a:rPr sz="1400">
                <a:solidFill>
                  <a:srgbClr val="3B373A"/>
                </a:solidFill>
                <a:latin typeface="Segoe UI"/>
                <a:cs typeface="Segoe UI"/>
              </a:rPr>
              <a:t>personal</a:t>
            </a:r>
            <a:r>
              <a:rPr sz="1400" spc="175">
                <a:solidFill>
                  <a:srgbClr val="3B373A"/>
                </a:solidFill>
                <a:latin typeface="Segoe UI"/>
                <a:cs typeface="Segoe UI"/>
              </a:rPr>
              <a:t> </a:t>
            </a:r>
            <a:r>
              <a:rPr sz="1400">
                <a:solidFill>
                  <a:srgbClr val="3B373A"/>
                </a:solidFill>
                <a:latin typeface="Segoe UI"/>
                <a:cs typeface="Segoe UI"/>
              </a:rPr>
              <a:t>account</a:t>
            </a:r>
            <a:r>
              <a:rPr sz="1400" spc="175">
                <a:solidFill>
                  <a:srgbClr val="3B373A"/>
                </a:solidFill>
                <a:latin typeface="Segoe UI"/>
                <a:cs typeface="Segoe UI"/>
              </a:rPr>
              <a:t> </a:t>
            </a:r>
            <a:r>
              <a:rPr sz="1400">
                <a:solidFill>
                  <a:srgbClr val="3B373A"/>
                </a:solidFill>
                <a:latin typeface="Segoe UI"/>
                <a:cs typeface="Segoe UI"/>
              </a:rPr>
              <a:t>of</a:t>
            </a:r>
            <a:r>
              <a:rPr sz="1400" spc="175">
                <a:solidFill>
                  <a:srgbClr val="3B373A"/>
                </a:solidFill>
                <a:latin typeface="Segoe UI"/>
                <a:cs typeface="Segoe UI"/>
              </a:rPr>
              <a:t> </a:t>
            </a:r>
            <a:r>
              <a:rPr sz="1400">
                <a:solidFill>
                  <a:srgbClr val="3B373A"/>
                </a:solidFill>
                <a:latin typeface="Segoe UI"/>
                <a:cs typeface="Segoe UI"/>
              </a:rPr>
              <a:t>mindfulness</a:t>
            </a:r>
            <a:r>
              <a:rPr sz="1400" spc="170">
                <a:solidFill>
                  <a:srgbClr val="3B373A"/>
                </a:solidFill>
                <a:latin typeface="Segoe UI"/>
                <a:cs typeface="Segoe UI"/>
              </a:rPr>
              <a:t> </a:t>
            </a:r>
            <a:r>
              <a:rPr sz="1400">
                <a:solidFill>
                  <a:srgbClr val="3B373A"/>
                </a:solidFill>
                <a:latin typeface="Segoe UI"/>
                <a:cs typeface="Segoe UI"/>
              </a:rPr>
              <a:t>based</a:t>
            </a:r>
            <a:r>
              <a:rPr sz="1400" spc="175">
                <a:solidFill>
                  <a:srgbClr val="3B373A"/>
                </a:solidFill>
                <a:latin typeface="Segoe UI"/>
                <a:cs typeface="Segoe UI"/>
              </a:rPr>
              <a:t> </a:t>
            </a:r>
            <a:r>
              <a:rPr sz="1400" spc="-10">
                <a:solidFill>
                  <a:srgbClr val="3B373A"/>
                </a:solidFill>
                <a:latin typeface="Segoe UI"/>
                <a:cs typeface="Segoe UI"/>
              </a:rPr>
              <a:t>staff </a:t>
            </a:r>
            <a:r>
              <a:rPr sz="1400">
                <a:solidFill>
                  <a:srgbClr val="3B373A"/>
                </a:solidFill>
                <a:latin typeface="Segoe UI"/>
                <a:cs typeface="Segoe UI"/>
              </a:rPr>
              <a:t>care.</a:t>
            </a:r>
            <a:r>
              <a:rPr sz="1400" spc="70">
                <a:solidFill>
                  <a:srgbClr val="3B373A"/>
                </a:solidFill>
                <a:latin typeface="Segoe UI"/>
                <a:cs typeface="Segoe UI"/>
              </a:rPr>
              <a:t> </a:t>
            </a:r>
            <a:r>
              <a:rPr sz="1400" i="1">
                <a:solidFill>
                  <a:srgbClr val="3B373A"/>
                </a:solidFill>
                <a:latin typeface="Segoe UI"/>
                <a:cs typeface="Segoe UI"/>
              </a:rPr>
              <a:t>Intervention</a:t>
            </a:r>
            <a:r>
              <a:rPr sz="1400" i="1" spc="75">
                <a:solidFill>
                  <a:srgbClr val="3B373A"/>
                </a:solidFill>
                <a:latin typeface="Segoe UI"/>
                <a:cs typeface="Segoe UI"/>
              </a:rPr>
              <a:t> </a:t>
            </a:r>
            <a:r>
              <a:rPr sz="1400" i="1">
                <a:solidFill>
                  <a:srgbClr val="3B373A"/>
                </a:solidFill>
                <a:latin typeface="Segoe UI"/>
                <a:cs typeface="Segoe UI"/>
              </a:rPr>
              <a:t>2014,</a:t>
            </a:r>
            <a:r>
              <a:rPr sz="1400" i="1" spc="75">
                <a:solidFill>
                  <a:srgbClr val="3B373A"/>
                </a:solidFill>
                <a:latin typeface="Segoe UI"/>
                <a:cs typeface="Segoe UI"/>
              </a:rPr>
              <a:t> </a:t>
            </a:r>
            <a:r>
              <a:rPr sz="1400" i="1">
                <a:solidFill>
                  <a:srgbClr val="3B373A"/>
                </a:solidFill>
                <a:latin typeface="Segoe UI"/>
                <a:cs typeface="Segoe UI"/>
              </a:rPr>
              <a:t>12</a:t>
            </a:r>
            <a:r>
              <a:rPr sz="1400">
                <a:solidFill>
                  <a:srgbClr val="3B373A"/>
                </a:solidFill>
                <a:latin typeface="Segoe UI"/>
                <a:cs typeface="Segoe UI"/>
              </a:rPr>
              <a:t>(2),</a:t>
            </a:r>
            <a:r>
              <a:rPr sz="1400" spc="70">
                <a:solidFill>
                  <a:srgbClr val="3B373A"/>
                </a:solidFill>
                <a:latin typeface="Segoe UI"/>
                <a:cs typeface="Segoe UI"/>
              </a:rPr>
              <a:t> </a:t>
            </a:r>
            <a:r>
              <a:rPr sz="1400">
                <a:solidFill>
                  <a:srgbClr val="3B373A"/>
                </a:solidFill>
                <a:latin typeface="Segoe UI"/>
                <a:cs typeface="Segoe UI"/>
              </a:rPr>
              <a:t>231</a:t>
            </a:r>
            <a:r>
              <a:rPr sz="1400" spc="75">
                <a:solidFill>
                  <a:srgbClr val="3B373A"/>
                </a:solidFill>
                <a:latin typeface="Segoe UI"/>
                <a:cs typeface="Segoe UI"/>
              </a:rPr>
              <a:t> </a:t>
            </a:r>
            <a:r>
              <a:rPr sz="1400">
                <a:solidFill>
                  <a:srgbClr val="3B373A"/>
                </a:solidFill>
                <a:latin typeface="Segoe UI"/>
                <a:cs typeface="Segoe UI"/>
              </a:rPr>
              <a:t>–</a:t>
            </a:r>
            <a:r>
              <a:rPr sz="1400" spc="75">
                <a:solidFill>
                  <a:srgbClr val="3B373A"/>
                </a:solidFill>
                <a:latin typeface="Segoe UI"/>
                <a:cs typeface="Segoe UI"/>
              </a:rPr>
              <a:t> </a:t>
            </a:r>
            <a:r>
              <a:rPr sz="1400" spc="-20">
                <a:solidFill>
                  <a:srgbClr val="3B373A"/>
                </a:solidFill>
                <a:latin typeface="Segoe UI"/>
                <a:cs typeface="Segoe UI"/>
              </a:rPr>
              <a:t>239.</a:t>
            </a:r>
            <a:endParaRPr sz="1400">
              <a:latin typeface="Segoe UI"/>
              <a:cs typeface="Segoe UI"/>
            </a:endParaRPr>
          </a:p>
          <a:p>
            <a:pPr marL="12700" marR="5715" indent="457200" algn="just">
              <a:lnSpc>
                <a:spcPct val="107100"/>
              </a:lnSpc>
              <a:spcBef>
                <a:spcPts val="1420"/>
              </a:spcBef>
              <a:defRPr/>
            </a:pPr>
            <a:r>
              <a:rPr sz="1400" spc="-30">
                <a:solidFill>
                  <a:srgbClr val="3B373A"/>
                </a:solidFill>
                <a:latin typeface="Segoe UI"/>
                <a:cs typeface="Segoe UI"/>
              </a:rPr>
              <a:t>R</a:t>
            </a:r>
            <a:r>
              <a:rPr sz="1400" spc="10">
                <a:solidFill>
                  <a:srgbClr val="3B373A"/>
                </a:solidFill>
                <a:latin typeface="Segoe UI"/>
                <a:cs typeface="Segoe UI"/>
              </a:rPr>
              <a:t>einders</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H</a:t>
            </a:r>
            <a:r>
              <a:rPr sz="1400">
                <a:solidFill>
                  <a:srgbClr val="3B373A"/>
                </a:solidFill>
                <a:latin typeface="Segoe UI"/>
                <a:cs typeface="Segoe UI"/>
              </a:rPr>
              <a:t>.</a:t>
            </a:r>
            <a:r>
              <a:rPr sz="1400" spc="-140">
                <a:solidFill>
                  <a:srgbClr val="3B373A"/>
                </a:solidFill>
                <a:latin typeface="Segoe UI"/>
                <a:cs typeface="Segoe UI"/>
              </a:rPr>
              <a:t> </a:t>
            </a:r>
            <a:r>
              <a:rPr sz="1400">
                <a:solidFill>
                  <a:srgbClr val="3B373A"/>
                </a:solidFill>
                <a:latin typeface="Segoe UI"/>
                <a:cs typeface="Segoe UI"/>
              </a:rPr>
              <a:t>&amp;</a:t>
            </a:r>
            <a:r>
              <a:rPr sz="1400" spc="-140">
                <a:solidFill>
                  <a:srgbClr val="3B373A"/>
                </a:solidFill>
                <a:latin typeface="Segoe UI"/>
                <a:cs typeface="Segoe UI"/>
              </a:rPr>
              <a:t> </a:t>
            </a:r>
            <a:r>
              <a:rPr sz="1400" spc="10">
                <a:solidFill>
                  <a:srgbClr val="3B373A"/>
                </a:solidFill>
                <a:latin typeface="Segoe UI"/>
                <a:cs typeface="Segoe UI"/>
              </a:rPr>
              <a:t>Darasawang</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P</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(2011)</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Diversit</a:t>
            </a:r>
            <a:r>
              <a:rPr sz="1400">
                <a:solidFill>
                  <a:srgbClr val="3B373A"/>
                </a:solidFill>
                <a:latin typeface="Segoe UI"/>
                <a:cs typeface="Segoe UI"/>
              </a:rPr>
              <a:t>y</a:t>
            </a:r>
            <a:r>
              <a:rPr sz="1400" spc="-140">
                <a:solidFill>
                  <a:srgbClr val="3B373A"/>
                </a:solidFill>
                <a:latin typeface="Segoe UI"/>
                <a:cs typeface="Segoe UI"/>
              </a:rPr>
              <a:t> </a:t>
            </a:r>
            <a:r>
              <a:rPr sz="1400" spc="10">
                <a:solidFill>
                  <a:srgbClr val="3B373A"/>
                </a:solidFill>
                <a:latin typeface="Segoe UI"/>
                <a:cs typeface="Segoe UI"/>
              </a:rPr>
              <a:t>i</a:t>
            </a:r>
            <a:r>
              <a:rPr sz="1400">
                <a:solidFill>
                  <a:srgbClr val="3B373A"/>
                </a:solidFill>
                <a:latin typeface="Segoe UI"/>
                <a:cs typeface="Segoe UI"/>
              </a:rPr>
              <a:t>n</a:t>
            </a:r>
            <a:r>
              <a:rPr sz="1400" spc="-140">
                <a:solidFill>
                  <a:srgbClr val="3B373A"/>
                </a:solidFill>
                <a:latin typeface="Segoe UI"/>
                <a:cs typeface="Segoe UI"/>
              </a:rPr>
              <a:t> </a:t>
            </a:r>
            <a:r>
              <a:rPr sz="1400" spc="10">
                <a:solidFill>
                  <a:srgbClr val="3B373A"/>
                </a:solidFill>
                <a:latin typeface="Segoe UI"/>
                <a:cs typeface="Segoe UI"/>
              </a:rPr>
              <a:t>Languag</a:t>
            </a:r>
            <a:r>
              <a:rPr sz="1400">
                <a:solidFill>
                  <a:srgbClr val="3B373A"/>
                </a:solidFill>
                <a:latin typeface="Segoe UI"/>
                <a:cs typeface="Segoe UI"/>
              </a:rPr>
              <a:t>e</a:t>
            </a:r>
            <a:r>
              <a:rPr sz="1400" spc="-140">
                <a:solidFill>
                  <a:srgbClr val="3B373A"/>
                </a:solidFill>
                <a:latin typeface="Segoe UI"/>
                <a:cs typeface="Segoe UI"/>
              </a:rPr>
              <a:t> </a:t>
            </a:r>
            <a:r>
              <a:rPr sz="1400" spc="10">
                <a:solidFill>
                  <a:srgbClr val="3B373A"/>
                </a:solidFill>
                <a:latin typeface="Segoe UI"/>
                <a:cs typeface="Segoe UI"/>
              </a:rPr>
              <a:t>Support. In</a:t>
            </a:r>
            <a:r>
              <a:rPr sz="1400">
                <a:solidFill>
                  <a:srgbClr val="3B373A"/>
                </a:solidFill>
                <a:latin typeface="Segoe UI"/>
                <a:cs typeface="Segoe UI"/>
              </a:rPr>
              <a:t>:</a:t>
            </a:r>
            <a:r>
              <a:rPr sz="1400" spc="220">
                <a:solidFill>
                  <a:srgbClr val="3B373A"/>
                </a:solidFill>
                <a:latin typeface="Segoe UI"/>
                <a:cs typeface="Segoe UI"/>
              </a:rPr>
              <a:t> </a:t>
            </a:r>
            <a:r>
              <a:rPr sz="1400" spc="-35">
                <a:solidFill>
                  <a:srgbClr val="3B373A"/>
                </a:solidFill>
                <a:latin typeface="Segoe UI"/>
                <a:cs typeface="Segoe UI"/>
              </a:rPr>
              <a:t>S</a:t>
            </a:r>
            <a:r>
              <a:rPr sz="1400" spc="10">
                <a:solidFill>
                  <a:srgbClr val="3B373A"/>
                </a:solidFill>
                <a:latin typeface="Segoe UI"/>
                <a:cs typeface="Segoe UI"/>
              </a:rPr>
              <a:t>tockwell</a:t>
            </a:r>
            <a:r>
              <a:rPr sz="1400">
                <a:solidFill>
                  <a:srgbClr val="3B373A"/>
                </a:solidFill>
                <a:latin typeface="Segoe UI"/>
                <a:cs typeface="Segoe UI"/>
              </a:rPr>
              <a:t>,</a:t>
            </a:r>
            <a:r>
              <a:rPr sz="1400" spc="220">
                <a:solidFill>
                  <a:srgbClr val="3B373A"/>
                </a:solidFill>
                <a:latin typeface="Segoe UI"/>
                <a:cs typeface="Segoe UI"/>
              </a:rPr>
              <a:t> </a:t>
            </a:r>
            <a:r>
              <a:rPr sz="1400" spc="10">
                <a:solidFill>
                  <a:srgbClr val="3B373A"/>
                </a:solidFill>
                <a:latin typeface="Segoe UI"/>
                <a:cs typeface="Segoe UI"/>
              </a:rPr>
              <a:t>G</a:t>
            </a:r>
            <a:r>
              <a:rPr sz="1400">
                <a:solidFill>
                  <a:srgbClr val="3B373A"/>
                </a:solidFill>
                <a:latin typeface="Segoe UI"/>
                <a:cs typeface="Segoe UI"/>
              </a:rPr>
              <a:t>.</a:t>
            </a:r>
            <a:r>
              <a:rPr sz="1400" spc="220">
                <a:solidFill>
                  <a:srgbClr val="3B373A"/>
                </a:solidFill>
                <a:latin typeface="Segoe UI"/>
                <a:cs typeface="Segoe UI"/>
              </a:rPr>
              <a:t> </a:t>
            </a:r>
            <a:r>
              <a:rPr sz="1400" spc="10">
                <a:solidFill>
                  <a:srgbClr val="3B373A"/>
                </a:solidFill>
                <a:latin typeface="Segoe UI"/>
                <a:cs typeface="Segoe UI"/>
              </a:rPr>
              <a:t>(Ed</a:t>
            </a:r>
            <a:r>
              <a:rPr sz="1400">
                <a:solidFill>
                  <a:srgbClr val="3B373A"/>
                </a:solidFill>
                <a:latin typeface="Segoe UI"/>
                <a:cs typeface="Segoe UI"/>
              </a:rPr>
              <a:t>)</a:t>
            </a:r>
            <a:r>
              <a:rPr sz="1400" spc="215">
                <a:solidFill>
                  <a:srgbClr val="3B373A"/>
                </a:solidFill>
                <a:latin typeface="Segoe UI"/>
                <a:cs typeface="Segoe UI"/>
              </a:rPr>
              <a:t> </a:t>
            </a:r>
            <a:r>
              <a:rPr sz="1400" i="1">
                <a:solidFill>
                  <a:srgbClr val="3B373A"/>
                </a:solidFill>
                <a:latin typeface="Segoe UI"/>
                <a:cs typeface="Segoe UI"/>
              </a:rPr>
              <a:t>C</a:t>
            </a:r>
            <a:r>
              <a:rPr sz="1400" i="1" spc="10">
                <a:solidFill>
                  <a:srgbClr val="3B373A"/>
                </a:solidFill>
                <a:latin typeface="Segoe UI"/>
                <a:cs typeface="Segoe UI"/>
              </a:rPr>
              <a:t>ompu</a:t>
            </a:r>
            <a:r>
              <a:rPr sz="1400" i="1" spc="15">
                <a:solidFill>
                  <a:srgbClr val="3B373A"/>
                </a:solidFill>
                <a:latin typeface="Segoe UI"/>
                <a:cs typeface="Segoe UI"/>
              </a:rPr>
              <a:t>t</a:t>
            </a:r>
            <a:r>
              <a:rPr sz="1400" i="1" spc="10">
                <a:solidFill>
                  <a:srgbClr val="3B373A"/>
                </a:solidFill>
                <a:latin typeface="Segoe UI"/>
                <a:cs typeface="Segoe UI"/>
              </a:rPr>
              <a:t>e</a:t>
            </a:r>
            <a:r>
              <a:rPr sz="1400" i="1" spc="-50">
                <a:solidFill>
                  <a:srgbClr val="3B373A"/>
                </a:solidFill>
                <a:latin typeface="Segoe UI"/>
                <a:cs typeface="Segoe UI"/>
              </a:rPr>
              <a:t>r</a:t>
            </a:r>
            <a:r>
              <a:rPr sz="1400" i="1" spc="10">
                <a:solidFill>
                  <a:srgbClr val="3B373A"/>
                </a:solidFill>
                <a:latin typeface="Segoe UI"/>
                <a:cs typeface="Segoe UI"/>
              </a:rPr>
              <a:t>-assis</a:t>
            </a:r>
            <a:r>
              <a:rPr sz="1400" i="1" spc="15">
                <a:solidFill>
                  <a:srgbClr val="3B373A"/>
                </a:solidFill>
                <a:latin typeface="Segoe UI"/>
                <a:cs typeface="Segoe UI"/>
              </a:rPr>
              <a:t>t</a:t>
            </a:r>
            <a:r>
              <a:rPr sz="1400" i="1" spc="10">
                <a:solidFill>
                  <a:srgbClr val="3B373A"/>
                </a:solidFill>
                <a:latin typeface="Segoe UI"/>
                <a:cs typeface="Segoe UI"/>
              </a:rPr>
              <a:t>e</a:t>
            </a:r>
            <a:r>
              <a:rPr sz="1400" i="1">
                <a:solidFill>
                  <a:srgbClr val="3B373A"/>
                </a:solidFill>
                <a:latin typeface="Segoe UI"/>
                <a:cs typeface="Segoe UI"/>
              </a:rPr>
              <a:t>d</a:t>
            </a:r>
            <a:r>
              <a:rPr sz="1400" i="1" spc="220">
                <a:solidFill>
                  <a:srgbClr val="3B373A"/>
                </a:solidFill>
                <a:latin typeface="Segoe UI"/>
                <a:cs typeface="Segoe UI"/>
              </a:rPr>
              <a:t> </a:t>
            </a:r>
            <a:r>
              <a:rPr sz="1400" i="1" spc="10">
                <a:solidFill>
                  <a:srgbClr val="3B373A"/>
                </a:solidFill>
                <a:latin typeface="Segoe UI"/>
                <a:cs typeface="Segoe UI"/>
              </a:rPr>
              <a:t>languag</a:t>
            </a:r>
            <a:r>
              <a:rPr sz="1400" i="1">
                <a:solidFill>
                  <a:srgbClr val="3B373A"/>
                </a:solidFill>
                <a:latin typeface="Segoe UI"/>
                <a:cs typeface="Segoe UI"/>
              </a:rPr>
              <a:t>e</a:t>
            </a:r>
            <a:r>
              <a:rPr sz="1400" i="1" spc="220">
                <a:solidFill>
                  <a:srgbClr val="3B373A"/>
                </a:solidFill>
                <a:latin typeface="Segoe UI"/>
                <a:cs typeface="Segoe UI"/>
              </a:rPr>
              <a:t> </a:t>
            </a:r>
            <a:r>
              <a:rPr sz="1400" i="1" spc="10">
                <a:solidFill>
                  <a:srgbClr val="3B373A"/>
                </a:solidFill>
                <a:latin typeface="Segoe UI"/>
                <a:cs typeface="Segoe UI"/>
              </a:rPr>
              <a:t>lea</a:t>
            </a:r>
            <a:r>
              <a:rPr sz="1400" i="1" spc="15">
                <a:solidFill>
                  <a:srgbClr val="3B373A"/>
                </a:solidFill>
                <a:latin typeface="Segoe UI"/>
                <a:cs typeface="Segoe UI"/>
              </a:rPr>
              <a:t>r</a:t>
            </a:r>
            <a:r>
              <a:rPr sz="1400" i="1" spc="10">
                <a:solidFill>
                  <a:srgbClr val="3B373A"/>
                </a:solidFill>
                <a:latin typeface="Segoe UI"/>
                <a:cs typeface="Segoe UI"/>
              </a:rPr>
              <a:t>ning</a:t>
            </a:r>
            <a:r>
              <a:rPr sz="1400" i="1">
                <a:solidFill>
                  <a:srgbClr val="3B373A"/>
                </a:solidFill>
                <a:latin typeface="Segoe UI"/>
                <a:cs typeface="Segoe UI"/>
              </a:rPr>
              <a:t>:</a:t>
            </a:r>
            <a:r>
              <a:rPr sz="1400" i="1" spc="220">
                <a:solidFill>
                  <a:srgbClr val="3B373A"/>
                </a:solidFill>
                <a:latin typeface="Segoe UI"/>
                <a:cs typeface="Segoe UI"/>
              </a:rPr>
              <a:t> </a:t>
            </a:r>
            <a:r>
              <a:rPr sz="1400" i="1" spc="10">
                <a:solidFill>
                  <a:srgbClr val="3B373A"/>
                </a:solidFill>
                <a:latin typeface="Segoe UI"/>
                <a:cs typeface="Segoe UI"/>
              </a:rPr>
              <a:t>Dive</a:t>
            </a:r>
            <a:r>
              <a:rPr sz="1400" i="1" spc="25">
                <a:solidFill>
                  <a:srgbClr val="3B373A"/>
                </a:solidFill>
                <a:latin typeface="Segoe UI"/>
                <a:cs typeface="Segoe UI"/>
              </a:rPr>
              <a:t>r</a:t>
            </a:r>
            <a:r>
              <a:rPr sz="1400" i="1" spc="10">
                <a:solidFill>
                  <a:srgbClr val="3B373A"/>
                </a:solidFill>
                <a:latin typeface="Segoe UI"/>
                <a:cs typeface="Segoe UI"/>
              </a:rPr>
              <a:t>sit</a:t>
            </a:r>
            <a:r>
              <a:rPr sz="1400" i="1">
                <a:solidFill>
                  <a:srgbClr val="3B373A"/>
                </a:solidFill>
                <a:latin typeface="Segoe UI"/>
                <a:cs typeface="Segoe UI"/>
              </a:rPr>
              <a:t>y</a:t>
            </a:r>
            <a:r>
              <a:rPr sz="1400" i="1" spc="220">
                <a:solidFill>
                  <a:srgbClr val="3B373A"/>
                </a:solidFill>
                <a:latin typeface="Segoe UI"/>
                <a:cs typeface="Segoe UI"/>
              </a:rPr>
              <a:t> </a:t>
            </a:r>
            <a:r>
              <a:rPr sz="1400" i="1" spc="10">
                <a:solidFill>
                  <a:srgbClr val="3B373A"/>
                </a:solidFill>
                <a:latin typeface="Segoe UI"/>
                <a:cs typeface="Segoe UI"/>
              </a:rPr>
              <a:t>in </a:t>
            </a:r>
            <a:r>
              <a:rPr sz="1400" i="1" spc="15">
                <a:solidFill>
                  <a:srgbClr val="3B373A"/>
                </a:solidFill>
                <a:latin typeface="Segoe UI"/>
                <a:cs typeface="Segoe UI"/>
              </a:rPr>
              <a:t>r</a:t>
            </a:r>
            <a:r>
              <a:rPr sz="1400" i="1" spc="10">
                <a:solidFill>
                  <a:srgbClr val="3B373A"/>
                </a:solidFill>
                <a:latin typeface="Segoe UI"/>
                <a:cs typeface="Segoe UI"/>
              </a:rPr>
              <a:t>e</a:t>
            </a:r>
            <a:r>
              <a:rPr sz="1400" i="1">
                <a:solidFill>
                  <a:srgbClr val="3B373A"/>
                </a:solidFill>
                <a:latin typeface="Segoe UI"/>
                <a:cs typeface="Segoe UI"/>
              </a:rPr>
              <a:t>s</a:t>
            </a:r>
            <a:r>
              <a:rPr sz="1400" i="1" spc="10">
                <a:solidFill>
                  <a:srgbClr val="3B373A"/>
                </a:solidFill>
                <a:latin typeface="Segoe UI"/>
                <a:cs typeface="Segoe UI"/>
              </a:rPr>
              <a:t>earc</a:t>
            </a:r>
            <a:r>
              <a:rPr sz="1400" i="1">
                <a:solidFill>
                  <a:srgbClr val="3B373A"/>
                </a:solidFill>
                <a:latin typeface="Segoe UI"/>
                <a:cs typeface="Segoe UI"/>
              </a:rPr>
              <a:t>h</a:t>
            </a:r>
            <a:r>
              <a:rPr sz="1400" i="1" spc="25">
                <a:solidFill>
                  <a:srgbClr val="3B373A"/>
                </a:solidFill>
                <a:latin typeface="Segoe UI"/>
                <a:cs typeface="Segoe UI"/>
              </a:rPr>
              <a:t> </a:t>
            </a:r>
            <a:r>
              <a:rPr sz="1400" i="1" spc="10">
                <a:solidFill>
                  <a:srgbClr val="3B373A"/>
                </a:solidFill>
                <a:latin typeface="Segoe UI"/>
                <a:cs typeface="Segoe UI"/>
              </a:rPr>
              <a:t>an</a:t>
            </a:r>
            <a:r>
              <a:rPr sz="1400" i="1">
                <a:solidFill>
                  <a:srgbClr val="3B373A"/>
                </a:solidFill>
                <a:latin typeface="Segoe UI"/>
                <a:cs typeface="Segoe UI"/>
              </a:rPr>
              <a:t>d</a:t>
            </a:r>
            <a:r>
              <a:rPr sz="1400" i="1" spc="25">
                <a:solidFill>
                  <a:srgbClr val="3B373A"/>
                </a:solidFill>
                <a:latin typeface="Segoe UI"/>
                <a:cs typeface="Segoe UI"/>
              </a:rPr>
              <a:t> </a:t>
            </a:r>
            <a:r>
              <a:rPr sz="1400" i="1" spc="10">
                <a:solidFill>
                  <a:srgbClr val="3B373A"/>
                </a:solidFill>
                <a:latin typeface="Segoe UI"/>
                <a:cs typeface="Segoe UI"/>
              </a:rPr>
              <a:t>p</a:t>
            </a:r>
            <a:r>
              <a:rPr sz="1400" i="1">
                <a:solidFill>
                  <a:srgbClr val="3B373A"/>
                </a:solidFill>
                <a:latin typeface="Segoe UI"/>
                <a:cs typeface="Segoe UI"/>
              </a:rPr>
              <a:t>r</a:t>
            </a:r>
            <a:r>
              <a:rPr sz="1400" i="1" spc="10">
                <a:solidFill>
                  <a:srgbClr val="3B373A"/>
                </a:solidFill>
                <a:latin typeface="Segoe UI"/>
                <a:cs typeface="Segoe UI"/>
              </a:rPr>
              <a:t>acti</a:t>
            </a:r>
            <a:r>
              <a:rPr sz="1400" i="1">
                <a:solidFill>
                  <a:srgbClr val="3B373A"/>
                </a:solidFill>
                <a:latin typeface="Segoe UI"/>
                <a:cs typeface="Segoe UI"/>
              </a:rPr>
              <a:t>c</a:t>
            </a:r>
            <a:r>
              <a:rPr sz="1400" i="1" spc="10">
                <a:solidFill>
                  <a:srgbClr val="3B373A"/>
                </a:solidFill>
                <a:latin typeface="Segoe UI"/>
                <a:cs typeface="Segoe UI"/>
              </a:rPr>
              <a:t>e</a:t>
            </a:r>
            <a:r>
              <a:rPr sz="1400">
                <a:solidFill>
                  <a:srgbClr val="3B373A"/>
                </a:solidFill>
                <a:latin typeface="Segoe UI"/>
                <a:cs typeface="Segoe UI"/>
              </a:rPr>
              <a:t>.</a:t>
            </a:r>
            <a:r>
              <a:rPr sz="1400" spc="25">
                <a:solidFill>
                  <a:srgbClr val="3B373A"/>
                </a:solidFill>
                <a:latin typeface="Segoe UI"/>
                <a:cs typeface="Segoe UI"/>
              </a:rPr>
              <a:t> </a:t>
            </a:r>
            <a:r>
              <a:rPr sz="1400" spc="10">
                <a:solidFill>
                  <a:srgbClr val="3B373A"/>
                </a:solidFill>
                <a:latin typeface="Segoe UI"/>
                <a:cs typeface="Segoe UI"/>
              </a:rPr>
              <a:t>Cambridge</a:t>
            </a:r>
            <a:r>
              <a:rPr sz="1400">
                <a:solidFill>
                  <a:srgbClr val="3B373A"/>
                </a:solidFill>
                <a:latin typeface="Segoe UI"/>
                <a:cs typeface="Segoe UI"/>
              </a:rPr>
              <a:t>:</a:t>
            </a:r>
            <a:r>
              <a:rPr sz="1400" spc="25">
                <a:solidFill>
                  <a:srgbClr val="3B373A"/>
                </a:solidFill>
                <a:latin typeface="Segoe UI"/>
                <a:cs typeface="Segoe UI"/>
              </a:rPr>
              <a:t> </a:t>
            </a:r>
            <a:r>
              <a:rPr sz="1400" spc="10">
                <a:solidFill>
                  <a:srgbClr val="3B373A"/>
                </a:solidFill>
                <a:latin typeface="Segoe UI"/>
                <a:cs typeface="Segoe UI"/>
              </a:rPr>
              <a:t>Cambridg</a:t>
            </a:r>
            <a:r>
              <a:rPr sz="1400">
                <a:solidFill>
                  <a:srgbClr val="3B373A"/>
                </a:solidFill>
                <a:latin typeface="Segoe UI"/>
                <a:cs typeface="Segoe UI"/>
              </a:rPr>
              <a:t>e</a:t>
            </a:r>
            <a:r>
              <a:rPr sz="1400" spc="25">
                <a:solidFill>
                  <a:srgbClr val="3B373A"/>
                </a:solidFill>
                <a:latin typeface="Segoe UI"/>
                <a:cs typeface="Segoe UI"/>
              </a:rPr>
              <a:t> </a:t>
            </a:r>
            <a:r>
              <a:rPr sz="1400" spc="10">
                <a:solidFill>
                  <a:srgbClr val="3B373A"/>
                </a:solidFill>
                <a:latin typeface="Segoe UI"/>
                <a:cs typeface="Segoe UI"/>
              </a:rPr>
              <a:t>Universit</a:t>
            </a:r>
            <a:r>
              <a:rPr sz="1400">
                <a:solidFill>
                  <a:srgbClr val="3B373A"/>
                </a:solidFill>
                <a:latin typeface="Segoe UI"/>
                <a:cs typeface="Segoe UI"/>
              </a:rPr>
              <a:t>y</a:t>
            </a:r>
            <a:r>
              <a:rPr sz="1400" spc="25">
                <a:solidFill>
                  <a:srgbClr val="3B373A"/>
                </a:solidFill>
                <a:latin typeface="Segoe UI"/>
                <a:cs typeface="Segoe UI"/>
              </a:rPr>
              <a:t> </a:t>
            </a:r>
            <a:r>
              <a:rPr sz="1400" spc="10">
                <a:solidFill>
                  <a:srgbClr val="3B373A"/>
                </a:solidFill>
                <a:latin typeface="Segoe UI"/>
                <a:cs typeface="Segoe UI"/>
              </a:rPr>
              <a:t>Press.</a:t>
            </a:r>
            <a:endParaRPr sz="1400">
              <a:latin typeface="Segoe UI"/>
              <a:cs typeface="Segoe UI"/>
            </a:endParaRPr>
          </a:p>
          <a:p>
            <a:pPr marL="12700" marR="6985" indent="457200" algn="just">
              <a:lnSpc>
                <a:spcPct val="107100"/>
              </a:lnSpc>
              <a:spcBef>
                <a:spcPts val="1415"/>
              </a:spcBef>
              <a:defRPr/>
            </a:pPr>
            <a:r>
              <a:rPr sz="1400">
                <a:solidFill>
                  <a:srgbClr val="3B373A"/>
                </a:solidFill>
                <a:latin typeface="Segoe UI"/>
                <a:cs typeface="Segoe UI"/>
              </a:rPr>
              <a:t>Shen</a:t>
            </a:r>
            <a:r>
              <a:rPr sz="1400" spc="295">
                <a:solidFill>
                  <a:srgbClr val="3B373A"/>
                </a:solidFill>
                <a:latin typeface="Segoe UI"/>
                <a:cs typeface="Segoe UI"/>
              </a:rPr>
              <a:t> </a:t>
            </a:r>
            <a:r>
              <a:rPr sz="1400">
                <a:solidFill>
                  <a:srgbClr val="3B373A"/>
                </a:solidFill>
                <a:latin typeface="Segoe UI"/>
                <a:cs typeface="Segoe UI"/>
              </a:rPr>
              <a:t>J.,</a:t>
            </a:r>
            <a:r>
              <a:rPr sz="1400" spc="300">
                <a:solidFill>
                  <a:srgbClr val="3B373A"/>
                </a:solidFill>
                <a:latin typeface="Segoe UI"/>
                <a:cs typeface="Segoe UI"/>
              </a:rPr>
              <a:t> </a:t>
            </a:r>
            <a:r>
              <a:rPr sz="1400">
                <a:solidFill>
                  <a:srgbClr val="3B373A"/>
                </a:solidFill>
                <a:latin typeface="Segoe UI"/>
                <a:cs typeface="Segoe UI"/>
              </a:rPr>
              <a:t>Poppink</a:t>
            </a:r>
            <a:r>
              <a:rPr sz="1400" spc="300">
                <a:solidFill>
                  <a:srgbClr val="3B373A"/>
                </a:solidFill>
                <a:latin typeface="Segoe UI"/>
                <a:cs typeface="Segoe UI"/>
              </a:rPr>
              <a:t> </a:t>
            </a:r>
            <a:r>
              <a:rPr sz="1400">
                <a:solidFill>
                  <a:srgbClr val="3B373A"/>
                </a:solidFill>
                <a:latin typeface="Segoe UI"/>
                <a:cs typeface="Segoe UI"/>
              </a:rPr>
              <a:t>S.,</a:t>
            </a:r>
            <a:r>
              <a:rPr sz="1400" spc="300">
                <a:solidFill>
                  <a:srgbClr val="3B373A"/>
                </a:solidFill>
                <a:latin typeface="Segoe UI"/>
                <a:cs typeface="Segoe UI"/>
              </a:rPr>
              <a:t> </a:t>
            </a:r>
            <a:r>
              <a:rPr sz="1400">
                <a:solidFill>
                  <a:srgbClr val="3B373A"/>
                </a:solidFill>
                <a:latin typeface="Segoe UI"/>
                <a:cs typeface="Segoe UI"/>
              </a:rPr>
              <a:t>Cui</a:t>
            </a:r>
            <a:r>
              <a:rPr sz="1400" spc="300">
                <a:solidFill>
                  <a:srgbClr val="3B373A"/>
                </a:solidFill>
                <a:latin typeface="Segoe UI"/>
                <a:cs typeface="Segoe UI"/>
              </a:rPr>
              <a:t> </a:t>
            </a:r>
            <a:r>
              <a:rPr sz="1400">
                <a:solidFill>
                  <a:srgbClr val="3B373A"/>
                </a:solidFill>
                <a:latin typeface="Segoe UI"/>
                <a:cs typeface="Segoe UI"/>
              </a:rPr>
              <a:t>Y.,</a:t>
            </a:r>
            <a:r>
              <a:rPr sz="1400" spc="300">
                <a:solidFill>
                  <a:srgbClr val="3B373A"/>
                </a:solidFill>
                <a:latin typeface="Segoe UI"/>
                <a:cs typeface="Segoe UI"/>
              </a:rPr>
              <a:t> </a:t>
            </a:r>
            <a:r>
              <a:rPr sz="1400">
                <a:solidFill>
                  <a:srgbClr val="3B373A"/>
                </a:solidFill>
                <a:latin typeface="Segoe UI"/>
                <a:cs typeface="Segoe UI"/>
              </a:rPr>
              <a:t>&amp;</a:t>
            </a:r>
            <a:r>
              <a:rPr sz="1400" spc="300">
                <a:solidFill>
                  <a:srgbClr val="3B373A"/>
                </a:solidFill>
                <a:latin typeface="Segoe UI"/>
                <a:cs typeface="Segoe UI"/>
              </a:rPr>
              <a:t> </a:t>
            </a:r>
            <a:r>
              <a:rPr sz="1400">
                <a:solidFill>
                  <a:srgbClr val="3B373A"/>
                </a:solidFill>
                <a:latin typeface="Segoe UI"/>
                <a:cs typeface="Segoe UI"/>
              </a:rPr>
              <a:t>Fan</a:t>
            </a:r>
            <a:r>
              <a:rPr sz="1400" spc="300">
                <a:solidFill>
                  <a:srgbClr val="3B373A"/>
                </a:solidFill>
                <a:latin typeface="Segoe UI"/>
                <a:cs typeface="Segoe UI"/>
              </a:rPr>
              <a:t> </a:t>
            </a:r>
            <a:r>
              <a:rPr sz="1400">
                <a:solidFill>
                  <a:srgbClr val="3B373A"/>
                </a:solidFill>
                <a:latin typeface="Segoe UI"/>
                <a:cs typeface="Segoe UI"/>
              </a:rPr>
              <a:t>G.</a:t>
            </a:r>
            <a:r>
              <a:rPr sz="1400" spc="300">
                <a:solidFill>
                  <a:srgbClr val="3B373A"/>
                </a:solidFill>
                <a:latin typeface="Segoe UI"/>
                <a:cs typeface="Segoe UI"/>
              </a:rPr>
              <a:t> </a:t>
            </a:r>
            <a:r>
              <a:rPr sz="1400">
                <a:solidFill>
                  <a:srgbClr val="3B373A"/>
                </a:solidFill>
                <a:latin typeface="Segoe UI"/>
                <a:cs typeface="Segoe UI"/>
              </a:rPr>
              <a:t>(2007).</a:t>
            </a:r>
            <a:r>
              <a:rPr sz="1400" spc="300">
                <a:solidFill>
                  <a:srgbClr val="3B373A"/>
                </a:solidFill>
                <a:latin typeface="Segoe UI"/>
                <a:cs typeface="Segoe UI"/>
              </a:rPr>
              <a:t> </a:t>
            </a:r>
            <a:r>
              <a:rPr sz="1400">
                <a:solidFill>
                  <a:srgbClr val="3B373A"/>
                </a:solidFill>
                <a:latin typeface="Segoe UI"/>
                <a:cs typeface="Segoe UI"/>
              </a:rPr>
              <a:t>Lesson</a:t>
            </a:r>
            <a:r>
              <a:rPr sz="1400" spc="300">
                <a:solidFill>
                  <a:srgbClr val="3B373A"/>
                </a:solidFill>
                <a:latin typeface="Segoe UI"/>
                <a:cs typeface="Segoe UI"/>
              </a:rPr>
              <a:t> </a:t>
            </a:r>
            <a:r>
              <a:rPr sz="1400">
                <a:solidFill>
                  <a:srgbClr val="3B373A"/>
                </a:solidFill>
                <a:latin typeface="Segoe UI"/>
                <a:cs typeface="Segoe UI"/>
              </a:rPr>
              <a:t>planning:</a:t>
            </a:r>
            <a:r>
              <a:rPr sz="1400" spc="300">
                <a:solidFill>
                  <a:srgbClr val="3B373A"/>
                </a:solidFill>
                <a:latin typeface="Segoe UI"/>
                <a:cs typeface="Segoe UI"/>
              </a:rPr>
              <a:t> </a:t>
            </a:r>
            <a:r>
              <a:rPr sz="1400" spc="-50">
                <a:solidFill>
                  <a:srgbClr val="3B373A"/>
                </a:solidFill>
                <a:latin typeface="Segoe UI"/>
                <a:cs typeface="Segoe UI"/>
              </a:rPr>
              <a:t>a </a:t>
            </a:r>
            <a:r>
              <a:rPr sz="1400">
                <a:solidFill>
                  <a:srgbClr val="3B373A"/>
                </a:solidFill>
                <a:latin typeface="Segoe UI"/>
                <a:cs typeface="Segoe UI"/>
              </a:rPr>
              <a:t>practice</a:t>
            </a:r>
            <a:r>
              <a:rPr sz="1400" spc="65">
                <a:solidFill>
                  <a:srgbClr val="3B373A"/>
                </a:solidFill>
                <a:latin typeface="Segoe UI"/>
                <a:cs typeface="Segoe UI"/>
              </a:rPr>
              <a:t>  </a:t>
            </a:r>
            <a:r>
              <a:rPr sz="1400">
                <a:solidFill>
                  <a:srgbClr val="3B373A"/>
                </a:solidFill>
                <a:latin typeface="Segoe UI"/>
                <a:cs typeface="Segoe UI"/>
              </a:rPr>
              <a:t>of</a:t>
            </a:r>
            <a:r>
              <a:rPr sz="1400" spc="70">
                <a:solidFill>
                  <a:srgbClr val="3B373A"/>
                </a:solidFill>
                <a:latin typeface="Segoe UI"/>
                <a:cs typeface="Segoe UI"/>
              </a:rPr>
              <a:t>  </a:t>
            </a:r>
            <a:r>
              <a:rPr sz="1400">
                <a:solidFill>
                  <a:srgbClr val="3B373A"/>
                </a:solidFill>
                <a:latin typeface="Segoe UI"/>
                <a:cs typeface="Segoe UI"/>
              </a:rPr>
              <a:t>professional</a:t>
            </a:r>
            <a:r>
              <a:rPr sz="1400" spc="70">
                <a:solidFill>
                  <a:srgbClr val="3B373A"/>
                </a:solidFill>
                <a:latin typeface="Segoe UI"/>
                <a:cs typeface="Segoe UI"/>
              </a:rPr>
              <a:t>  </a:t>
            </a:r>
            <a:r>
              <a:rPr sz="1400">
                <a:solidFill>
                  <a:srgbClr val="3B373A"/>
                </a:solidFill>
                <a:latin typeface="Segoe UI"/>
                <a:cs typeface="Segoe UI"/>
              </a:rPr>
              <a:t>responsibility</a:t>
            </a:r>
            <a:r>
              <a:rPr sz="1400" spc="70">
                <a:solidFill>
                  <a:srgbClr val="3B373A"/>
                </a:solidFill>
                <a:latin typeface="Segoe UI"/>
                <a:cs typeface="Segoe UI"/>
              </a:rPr>
              <a:t>  </a:t>
            </a:r>
            <a:r>
              <a:rPr sz="1400">
                <a:solidFill>
                  <a:srgbClr val="3B373A"/>
                </a:solidFill>
                <a:latin typeface="Segoe UI"/>
                <a:cs typeface="Segoe UI"/>
              </a:rPr>
              <a:t>and</a:t>
            </a:r>
            <a:r>
              <a:rPr sz="1400" spc="65">
                <a:solidFill>
                  <a:srgbClr val="3B373A"/>
                </a:solidFill>
                <a:latin typeface="Segoe UI"/>
                <a:cs typeface="Segoe UI"/>
              </a:rPr>
              <a:t>  </a:t>
            </a:r>
            <a:r>
              <a:rPr sz="1400">
                <a:solidFill>
                  <a:srgbClr val="3B373A"/>
                </a:solidFill>
                <a:latin typeface="Segoe UI"/>
                <a:cs typeface="Segoe UI"/>
              </a:rPr>
              <a:t>development.</a:t>
            </a:r>
            <a:r>
              <a:rPr sz="1400" spc="55">
                <a:solidFill>
                  <a:srgbClr val="3B373A"/>
                </a:solidFill>
                <a:latin typeface="Segoe UI"/>
                <a:cs typeface="Segoe UI"/>
              </a:rPr>
              <a:t>  </a:t>
            </a:r>
            <a:r>
              <a:rPr sz="1400" i="1" spc="-10">
                <a:solidFill>
                  <a:srgbClr val="3B373A"/>
                </a:solidFill>
                <a:latin typeface="Segoe UI"/>
                <a:cs typeface="Segoe UI"/>
              </a:rPr>
              <a:t>Educational </a:t>
            </a:r>
            <a:r>
              <a:rPr sz="1400" i="1">
                <a:solidFill>
                  <a:srgbClr val="3B373A"/>
                </a:solidFill>
                <a:latin typeface="Segoe UI"/>
                <a:cs typeface="Segoe UI"/>
              </a:rPr>
              <a:t>Horizons,</a:t>
            </a:r>
            <a:r>
              <a:rPr sz="1400" i="1" spc="110">
                <a:solidFill>
                  <a:srgbClr val="3B373A"/>
                </a:solidFill>
                <a:latin typeface="Segoe UI"/>
                <a:cs typeface="Segoe UI"/>
              </a:rPr>
              <a:t> </a:t>
            </a:r>
            <a:r>
              <a:rPr sz="1400" i="1">
                <a:solidFill>
                  <a:srgbClr val="3B373A"/>
                </a:solidFill>
                <a:latin typeface="Segoe UI"/>
                <a:cs typeface="Segoe UI"/>
              </a:rPr>
              <a:t>85</a:t>
            </a:r>
            <a:r>
              <a:rPr sz="1400">
                <a:solidFill>
                  <a:srgbClr val="3B373A"/>
                </a:solidFill>
                <a:latin typeface="Segoe UI"/>
                <a:cs typeface="Segoe UI"/>
              </a:rPr>
              <a:t>(4),</a:t>
            </a:r>
            <a:r>
              <a:rPr sz="1400" spc="114">
                <a:solidFill>
                  <a:srgbClr val="3B373A"/>
                </a:solidFill>
                <a:latin typeface="Segoe UI"/>
                <a:cs typeface="Segoe UI"/>
              </a:rPr>
              <a:t> </a:t>
            </a:r>
            <a:r>
              <a:rPr sz="1400">
                <a:solidFill>
                  <a:srgbClr val="3B373A"/>
                </a:solidFill>
                <a:latin typeface="Segoe UI"/>
                <a:cs typeface="Segoe UI"/>
              </a:rPr>
              <a:t>248-</a:t>
            </a:r>
            <a:r>
              <a:rPr sz="1400" spc="-20">
                <a:solidFill>
                  <a:srgbClr val="3B373A"/>
                </a:solidFill>
                <a:latin typeface="Segoe UI"/>
                <a:cs typeface="Segoe UI"/>
              </a:rPr>
              <a:t>260.</a:t>
            </a:r>
            <a:endParaRPr sz="1400">
              <a:latin typeface="Segoe UI"/>
              <a:cs typeface="Segoe UI"/>
            </a:endParaRPr>
          </a:p>
          <a:p>
            <a:pPr marL="12700" marR="5715" indent="457200" algn="just">
              <a:lnSpc>
                <a:spcPct val="107100"/>
              </a:lnSpc>
              <a:spcBef>
                <a:spcPts val="1420"/>
              </a:spcBef>
              <a:defRPr/>
            </a:pPr>
            <a:r>
              <a:rPr sz="1400" spc="-10">
                <a:solidFill>
                  <a:srgbClr val="3B373A"/>
                </a:solidFill>
                <a:latin typeface="Segoe UI"/>
                <a:cs typeface="Segoe UI"/>
              </a:rPr>
              <a:t>Tokatlı</a:t>
            </a:r>
            <a:r>
              <a:rPr sz="1400" spc="-35">
                <a:solidFill>
                  <a:srgbClr val="3B373A"/>
                </a:solidFill>
                <a:latin typeface="Segoe UI"/>
                <a:cs typeface="Segoe UI"/>
              </a:rPr>
              <a:t> </a:t>
            </a:r>
            <a:r>
              <a:rPr sz="1400">
                <a:solidFill>
                  <a:srgbClr val="3B373A"/>
                </a:solidFill>
                <a:latin typeface="Segoe UI"/>
                <a:cs typeface="Segoe UI"/>
              </a:rPr>
              <a:t>A.</a:t>
            </a:r>
            <a:r>
              <a:rPr sz="1400" spc="-30">
                <a:solidFill>
                  <a:srgbClr val="3B373A"/>
                </a:solidFill>
                <a:latin typeface="Segoe UI"/>
                <a:cs typeface="Segoe UI"/>
              </a:rPr>
              <a:t> </a:t>
            </a:r>
            <a:r>
              <a:rPr sz="1400">
                <a:solidFill>
                  <a:srgbClr val="3B373A"/>
                </a:solidFill>
                <a:latin typeface="Segoe UI"/>
                <a:cs typeface="Segoe UI"/>
              </a:rPr>
              <a:t>M</a:t>
            </a:r>
            <a:r>
              <a:rPr sz="1400" spc="-30">
                <a:solidFill>
                  <a:srgbClr val="3B373A"/>
                </a:solidFill>
                <a:latin typeface="Segoe UI"/>
                <a:cs typeface="Segoe UI"/>
              </a:rPr>
              <a:t> </a:t>
            </a:r>
            <a:r>
              <a:rPr sz="1400">
                <a:solidFill>
                  <a:srgbClr val="3B373A"/>
                </a:solidFill>
                <a:latin typeface="Segoe UI"/>
                <a:cs typeface="Segoe UI"/>
              </a:rPr>
              <a:t>&amp;</a:t>
            </a:r>
            <a:r>
              <a:rPr sz="1400" spc="-30">
                <a:solidFill>
                  <a:srgbClr val="3B373A"/>
                </a:solidFill>
                <a:latin typeface="Segoe UI"/>
                <a:cs typeface="Segoe UI"/>
              </a:rPr>
              <a:t> </a:t>
            </a:r>
            <a:r>
              <a:rPr sz="1400">
                <a:solidFill>
                  <a:srgbClr val="3B373A"/>
                </a:solidFill>
                <a:latin typeface="Segoe UI"/>
                <a:cs typeface="Segoe UI"/>
              </a:rPr>
              <a:t>Keşli</a:t>
            </a:r>
            <a:r>
              <a:rPr sz="1400" spc="-30">
                <a:solidFill>
                  <a:srgbClr val="3B373A"/>
                </a:solidFill>
                <a:latin typeface="Segoe UI"/>
                <a:cs typeface="Segoe UI"/>
              </a:rPr>
              <a:t> </a:t>
            </a:r>
            <a:r>
              <a:rPr sz="1400">
                <a:solidFill>
                  <a:srgbClr val="3B373A"/>
                </a:solidFill>
                <a:latin typeface="Segoe UI"/>
                <a:cs typeface="Segoe UI"/>
              </a:rPr>
              <a:t>Y.</a:t>
            </a:r>
            <a:r>
              <a:rPr sz="1400" spc="-30">
                <a:solidFill>
                  <a:srgbClr val="3B373A"/>
                </a:solidFill>
                <a:latin typeface="Segoe UI"/>
                <a:cs typeface="Segoe UI"/>
              </a:rPr>
              <a:t> </a:t>
            </a:r>
            <a:r>
              <a:rPr sz="1400">
                <a:solidFill>
                  <a:srgbClr val="3B373A"/>
                </a:solidFill>
                <a:latin typeface="Segoe UI"/>
                <a:cs typeface="Segoe UI"/>
              </a:rPr>
              <a:t>(2009).</a:t>
            </a:r>
            <a:r>
              <a:rPr sz="1400" spc="-35">
                <a:solidFill>
                  <a:srgbClr val="3B373A"/>
                </a:solidFill>
                <a:latin typeface="Segoe UI"/>
                <a:cs typeface="Segoe UI"/>
              </a:rPr>
              <a:t> </a:t>
            </a:r>
            <a:r>
              <a:rPr sz="1400">
                <a:solidFill>
                  <a:srgbClr val="3B373A"/>
                </a:solidFill>
                <a:latin typeface="Segoe UI"/>
                <a:cs typeface="Segoe UI"/>
              </a:rPr>
              <a:t>Syllabus:</a:t>
            </a:r>
            <a:r>
              <a:rPr sz="1400" spc="-30">
                <a:solidFill>
                  <a:srgbClr val="3B373A"/>
                </a:solidFill>
                <a:latin typeface="Segoe UI"/>
                <a:cs typeface="Segoe UI"/>
              </a:rPr>
              <a:t> </a:t>
            </a:r>
            <a:r>
              <a:rPr sz="1400">
                <a:solidFill>
                  <a:srgbClr val="3B373A"/>
                </a:solidFill>
                <a:latin typeface="Segoe UI"/>
                <a:cs typeface="Segoe UI"/>
              </a:rPr>
              <a:t>how</a:t>
            </a:r>
            <a:r>
              <a:rPr sz="1400" spc="-30">
                <a:solidFill>
                  <a:srgbClr val="3B373A"/>
                </a:solidFill>
                <a:latin typeface="Segoe UI"/>
                <a:cs typeface="Segoe UI"/>
              </a:rPr>
              <a:t> </a:t>
            </a:r>
            <a:r>
              <a:rPr sz="1400">
                <a:solidFill>
                  <a:srgbClr val="3B373A"/>
                </a:solidFill>
                <a:latin typeface="Segoe UI"/>
                <a:cs typeface="Segoe UI"/>
              </a:rPr>
              <a:t>much</a:t>
            </a:r>
            <a:r>
              <a:rPr sz="1400" spc="-30">
                <a:solidFill>
                  <a:srgbClr val="3B373A"/>
                </a:solidFill>
                <a:latin typeface="Segoe UI"/>
                <a:cs typeface="Segoe UI"/>
              </a:rPr>
              <a:t> </a:t>
            </a:r>
            <a:r>
              <a:rPr sz="1400">
                <a:solidFill>
                  <a:srgbClr val="3B373A"/>
                </a:solidFill>
                <a:latin typeface="Segoe UI"/>
                <a:cs typeface="Segoe UI"/>
              </a:rPr>
              <a:t>does</a:t>
            </a:r>
            <a:r>
              <a:rPr sz="1400" spc="-30">
                <a:solidFill>
                  <a:srgbClr val="3B373A"/>
                </a:solidFill>
                <a:latin typeface="Segoe UI"/>
                <a:cs typeface="Segoe UI"/>
              </a:rPr>
              <a:t> </a:t>
            </a:r>
            <a:r>
              <a:rPr sz="1400">
                <a:solidFill>
                  <a:srgbClr val="3B373A"/>
                </a:solidFill>
                <a:latin typeface="Segoe UI"/>
                <a:cs typeface="Segoe UI"/>
              </a:rPr>
              <a:t>it</a:t>
            </a:r>
            <a:r>
              <a:rPr sz="1400" spc="-30">
                <a:solidFill>
                  <a:srgbClr val="3B373A"/>
                </a:solidFill>
                <a:latin typeface="Segoe UI"/>
                <a:cs typeface="Segoe UI"/>
              </a:rPr>
              <a:t> </a:t>
            </a:r>
            <a:r>
              <a:rPr sz="1400" spc="-10">
                <a:solidFill>
                  <a:srgbClr val="3B373A"/>
                </a:solidFill>
                <a:latin typeface="Segoe UI"/>
                <a:cs typeface="Segoe UI"/>
              </a:rPr>
              <a:t>contribute </a:t>
            </a:r>
            <a:r>
              <a:rPr sz="1400">
                <a:solidFill>
                  <a:srgbClr val="3B373A"/>
                </a:solidFill>
                <a:latin typeface="Segoe UI"/>
                <a:cs typeface="Segoe UI"/>
              </a:rPr>
              <a:t>to</a:t>
            </a:r>
            <a:r>
              <a:rPr sz="1400" spc="408">
                <a:solidFill>
                  <a:srgbClr val="3B373A"/>
                </a:solidFill>
                <a:latin typeface="Segoe UI"/>
                <a:cs typeface="Segoe UI"/>
              </a:rPr>
              <a:t> </a:t>
            </a:r>
            <a:r>
              <a:rPr sz="1400">
                <a:solidFill>
                  <a:srgbClr val="3B373A"/>
                </a:solidFill>
                <a:latin typeface="Segoe UI"/>
                <a:cs typeface="Segoe UI"/>
              </a:rPr>
              <a:t>the</a:t>
            </a:r>
            <a:r>
              <a:rPr sz="1400" spc="408">
                <a:solidFill>
                  <a:srgbClr val="3B373A"/>
                </a:solidFill>
                <a:latin typeface="Segoe UI"/>
                <a:cs typeface="Segoe UI"/>
              </a:rPr>
              <a:t> </a:t>
            </a:r>
            <a:r>
              <a:rPr sz="1400">
                <a:solidFill>
                  <a:srgbClr val="3B373A"/>
                </a:solidFill>
                <a:latin typeface="Segoe UI"/>
                <a:cs typeface="Segoe UI"/>
              </a:rPr>
              <a:t>effective</a:t>
            </a:r>
            <a:r>
              <a:rPr sz="1400" spc="408">
                <a:solidFill>
                  <a:srgbClr val="3B373A"/>
                </a:solidFill>
                <a:latin typeface="Segoe UI"/>
                <a:cs typeface="Segoe UI"/>
              </a:rPr>
              <a:t> </a:t>
            </a:r>
            <a:r>
              <a:rPr sz="1400">
                <a:solidFill>
                  <a:srgbClr val="3B373A"/>
                </a:solidFill>
                <a:latin typeface="Segoe UI"/>
                <a:cs typeface="Segoe UI"/>
              </a:rPr>
              <a:t>communication</a:t>
            </a:r>
            <a:r>
              <a:rPr sz="1400" spc="415">
                <a:solidFill>
                  <a:srgbClr val="3B373A"/>
                </a:solidFill>
                <a:latin typeface="Segoe UI"/>
                <a:cs typeface="Segoe UI"/>
              </a:rPr>
              <a:t> </a:t>
            </a:r>
            <a:r>
              <a:rPr sz="1400">
                <a:solidFill>
                  <a:srgbClr val="3B373A"/>
                </a:solidFill>
                <a:latin typeface="Segoe UI"/>
                <a:cs typeface="Segoe UI"/>
              </a:rPr>
              <a:t>with</a:t>
            </a:r>
            <a:r>
              <a:rPr sz="1400" spc="408">
                <a:solidFill>
                  <a:srgbClr val="3B373A"/>
                </a:solidFill>
                <a:latin typeface="Segoe UI"/>
                <a:cs typeface="Segoe UI"/>
              </a:rPr>
              <a:t> </a:t>
            </a:r>
            <a:r>
              <a:rPr sz="1400">
                <a:solidFill>
                  <a:srgbClr val="3B373A"/>
                </a:solidFill>
                <a:latin typeface="Segoe UI"/>
                <a:cs typeface="Segoe UI"/>
              </a:rPr>
              <a:t>the</a:t>
            </a:r>
            <a:r>
              <a:rPr sz="1400" spc="408">
                <a:solidFill>
                  <a:srgbClr val="3B373A"/>
                </a:solidFill>
                <a:latin typeface="Segoe UI"/>
                <a:cs typeface="Segoe UI"/>
              </a:rPr>
              <a:t> </a:t>
            </a:r>
            <a:r>
              <a:rPr sz="1400">
                <a:solidFill>
                  <a:srgbClr val="3B373A"/>
                </a:solidFill>
                <a:latin typeface="Segoe UI"/>
                <a:cs typeface="Segoe UI"/>
              </a:rPr>
              <a:t>students?</a:t>
            </a:r>
            <a:r>
              <a:rPr sz="1400" spc="405">
                <a:solidFill>
                  <a:srgbClr val="3B373A"/>
                </a:solidFill>
                <a:latin typeface="Segoe UI"/>
                <a:cs typeface="Segoe UI"/>
              </a:rPr>
              <a:t> </a:t>
            </a:r>
            <a:r>
              <a:rPr sz="1400" i="1">
                <a:solidFill>
                  <a:srgbClr val="3B373A"/>
                </a:solidFill>
                <a:latin typeface="Segoe UI"/>
                <a:cs typeface="Segoe UI"/>
              </a:rPr>
              <a:t>Procedia</a:t>
            </a:r>
            <a:r>
              <a:rPr sz="1400" i="1" spc="408">
                <a:solidFill>
                  <a:srgbClr val="3B373A"/>
                </a:solidFill>
                <a:latin typeface="Segoe UI"/>
                <a:cs typeface="Segoe UI"/>
              </a:rPr>
              <a:t> </a:t>
            </a:r>
            <a:r>
              <a:rPr sz="1400" i="1">
                <a:solidFill>
                  <a:srgbClr val="3B373A"/>
                </a:solidFill>
                <a:latin typeface="Segoe UI"/>
                <a:cs typeface="Segoe UI"/>
              </a:rPr>
              <a:t>-</a:t>
            </a:r>
            <a:r>
              <a:rPr sz="1400" i="1" spc="415">
                <a:solidFill>
                  <a:srgbClr val="3B373A"/>
                </a:solidFill>
                <a:latin typeface="Segoe UI"/>
                <a:cs typeface="Segoe UI"/>
              </a:rPr>
              <a:t> </a:t>
            </a:r>
            <a:r>
              <a:rPr sz="1400" i="1" spc="-10">
                <a:solidFill>
                  <a:srgbClr val="3B373A"/>
                </a:solidFill>
                <a:latin typeface="Segoe UI"/>
                <a:cs typeface="Segoe UI"/>
              </a:rPr>
              <a:t>Social </a:t>
            </a:r>
            <a:r>
              <a:rPr sz="1400" i="1">
                <a:solidFill>
                  <a:srgbClr val="3B373A"/>
                </a:solidFill>
                <a:latin typeface="Segoe UI"/>
                <a:cs typeface="Segoe UI"/>
              </a:rPr>
              <a:t>and</a:t>
            </a:r>
            <a:r>
              <a:rPr sz="1400" i="1" spc="220">
                <a:solidFill>
                  <a:srgbClr val="3B373A"/>
                </a:solidFill>
                <a:latin typeface="Segoe UI"/>
                <a:cs typeface="Segoe UI"/>
              </a:rPr>
              <a:t>  </a:t>
            </a:r>
            <a:r>
              <a:rPr sz="1400" i="1">
                <a:solidFill>
                  <a:srgbClr val="3B373A"/>
                </a:solidFill>
                <a:latin typeface="Segoe UI"/>
                <a:cs typeface="Segoe UI"/>
              </a:rPr>
              <a:t>Behavioral</a:t>
            </a:r>
            <a:r>
              <a:rPr sz="1400" i="1" spc="220">
                <a:solidFill>
                  <a:srgbClr val="3B373A"/>
                </a:solidFill>
                <a:latin typeface="Segoe UI"/>
                <a:cs typeface="Segoe UI"/>
              </a:rPr>
              <a:t>  </a:t>
            </a:r>
            <a:r>
              <a:rPr sz="1400" i="1">
                <a:solidFill>
                  <a:srgbClr val="3B373A"/>
                </a:solidFill>
                <a:latin typeface="Segoe UI"/>
                <a:cs typeface="Segoe UI"/>
              </a:rPr>
              <a:t>Sciences</a:t>
            </a:r>
            <a:r>
              <a:rPr sz="1400" i="1" spc="225">
                <a:solidFill>
                  <a:srgbClr val="3B373A"/>
                </a:solidFill>
                <a:latin typeface="Segoe UI"/>
                <a:cs typeface="Segoe UI"/>
              </a:rPr>
              <a:t>  </a:t>
            </a:r>
            <a:r>
              <a:rPr sz="1400" i="1">
                <a:solidFill>
                  <a:srgbClr val="3B373A"/>
                </a:solidFill>
                <a:latin typeface="Segoe UI"/>
                <a:cs typeface="Segoe UI"/>
              </a:rPr>
              <a:t>1</a:t>
            </a:r>
            <a:r>
              <a:rPr sz="1400">
                <a:solidFill>
                  <a:srgbClr val="3B373A"/>
                </a:solidFill>
                <a:latin typeface="Segoe UI"/>
                <a:cs typeface="Segoe UI"/>
              </a:rPr>
              <a:t>(1),</a:t>
            </a:r>
            <a:r>
              <a:rPr sz="1400" spc="220">
                <a:solidFill>
                  <a:srgbClr val="3B373A"/>
                </a:solidFill>
                <a:latin typeface="Segoe UI"/>
                <a:cs typeface="Segoe UI"/>
              </a:rPr>
              <a:t>  </a:t>
            </a:r>
            <a:r>
              <a:rPr sz="1400">
                <a:solidFill>
                  <a:srgbClr val="3B373A"/>
                </a:solidFill>
                <a:latin typeface="Segoe UI"/>
                <a:cs typeface="Segoe UI"/>
              </a:rPr>
              <a:t>1491-1494.</a:t>
            </a:r>
            <a:r>
              <a:rPr sz="1400" spc="225">
                <a:solidFill>
                  <a:srgbClr val="3B373A"/>
                </a:solidFill>
                <a:latin typeface="Segoe UI"/>
                <a:cs typeface="Segoe UI"/>
              </a:rPr>
              <a:t>  </a:t>
            </a:r>
            <a:r>
              <a:rPr sz="1400" u="sng" spc="-10">
                <a:solidFill>
                  <a:srgbClr val="215E9E"/>
                </a:solidFill>
                <a:latin typeface="Segoe UI"/>
                <a:cs typeface="Segoe UI"/>
                <a:hlinkClick r:id="rId5" tooltip="https://doi.org/10.1016/j.sbspro.2009.01.263"/>
              </a:rPr>
              <a:t>https://doi.org/10.1016/j.</a:t>
            </a:r>
            <a:r>
              <a:rPr sz="1400" spc="-10">
                <a:solidFill>
                  <a:srgbClr val="215E9E"/>
                </a:solidFill>
                <a:latin typeface="Segoe UI"/>
                <a:cs typeface="Segoe UI"/>
              </a:rPr>
              <a:t> </a:t>
            </a:r>
            <a:r>
              <a:rPr sz="1400" u="sng" spc="-10">
                <a:solidFill>
                  <a:srgbClr val="215E9E"/>
                </a:solidFill>
                <a:latin typeface="Segoe UI"/>
                <a:cs typeface="Segoe UI"/>
                <a:hlinkClick r:id="rId5" tooltip="https://doi.org/10.1016/j.sbspro.2009.01.263"/>
              </a:rPr>
              <a:t>sbspro.2009.01.263</a:t>
            </a:r>
            <a:endParaRPr sz="1400">
              <a:latin typeface="Segoe UI"/>
              <a:cs typeface="Segoe UI"/>
            </a:endParaRPr>
          </a:p>
          <a:p>
            <a:pPr marL="12700" marR="5080" indent="457200" algn="just">
              <a:lnSpc>
                <a:spcPct val="107100"/>
              </a:lnSpc>
              <a:spcBef>
                <a:spcPts val="1415"/>
              </a:spcBef>
              <a:defRPr/>
            </a:pPr>
            <a:r>
              <a:rPr sz="1400" spc="-65">
                <a:solidFill>
                  <a:srgbClr val="3B373A"/>
                </a:solidFill>
                <a:latin typeface="Segoe UI"/>
                <a:cs typeface="Segoe UI"/>
              </a:rPr>
              <a:t>T</a:t>
            </a:r>
            <a:r>
              <a:rPr sz="1400" spc="10">
                <a:solidFill>
                  <a:srgbClr val="3B373A"/>
                </a:solidFill>
                <a:latin typeface="Segoe UI"/>
                <a:cs typeface="Segoe UI"/>
              </a:rPr>
              <a:t>zotzou</a:t>
            </a:r>
            <a:r>
              <a:rPr sz="1400">
                <a:solidFill>
                  <a:srgbClr val="3B373A"/>
                </a:solidFill>
                <a:latin typeface="Segoe UI"/>
                <a:cs typeface="Segoe UI"/>
              </a:rPr>
              <a:t>,</a:t>
            </a:r>
            <a:r>
              <a:rPr sz="1400" spc="125">
                <a:solidFill>
                  <a:srgbClr val="3B373A"/>
                </a:solidFill>
                <a:latin typeface="Segoe UI"/>
                <a:cs typeface="Segoe UI"/>
              </a:rPr>
              <a:t> </a:t>
            </a:r>
            <a:r>
              <a:rPr sz="1400" spc="10">
                <a:solidFill>
                  <a:srgbClr val="3B373A"/>
                </a:solidFill>
                <a:latin typeface="Segoe UI"/>
                <a:cs typeface="Segoe UI"/>
              </a:rPr>
              <a:t>M</a:t>
            </a:r>
            <a:r>
              <a:rPr sz="1400">
                <a:solidFill>
                  <a:srgbClr val="3B373A"/>
                </a:solidFill>
                <a:latin typeface="Segoe UI"/>
                <a:cs typeface="Segoe UI"/>
              </a:rPr>
              <a:t>,</a:t>
            </a:r>
            <a:r>
              <a:rPr sz="1400" spc="125">
                <a:solidFill>
                  <a:srgbClr val="3B373A"/>
                </a:solidFill>
                <a:latin typeface="Segoe UI"/>
                <a:cs typeface="Segoe UI"/>
              </a:rPr>
              <a:t> </a:t>
            </a:r>
            <a:r>
              <a:rPr sz="1400" spc="10">
                <a:solidFill>
                  <a:srgbClr val="3B373A"/>
                </a:solidFill>
                <a:latin typeface="Segoe UI"/>
                <a:cs typeface="Segoe UI"/>
              </a:rPr>
              <a:t>(2014)</a:t>
            </a:r>
            <a:r>
              <a:rPr sz="1400">
                <a:solidFill>
                  <a:srgbClr val="3B373A"/>
                </a:solidFill>
                <a:latin typeface="Segoe UI"/>
                <a:cs typeface="Segoe UI"/>
              </a:rPr>
              <a:t>.</a:t>
            </a:r>
            <a:r>
              <a:rPr sz="1400" spc="125">
                <a:solidFill>
                  <a:srgbClr val="3B373A"/>
                </a:solidFill>
                <a:latin typeface="Segoe UI"/>
                <a:cs typeface="Segoe UI"/>
              </a:rPr>
              <a:t> </a:t>
            </a:r>
            <a:r>
              <a:rPr sz="1400" spc="10">
                <a:solidFill>
                  <a:srgbClr val="3B373A"/>
                </a:solidFill>
                <a:latin typeface="Segoe UI"/>
                <a:cs typeface="Segoe UI"/>
              </a:rPr>
              <a:t>Designin</a:t>
            </a:r>
            <a:r>
              <a:rPr sz="1400">
                <a:solidFill>
                  <a:srgbClr val="3B373A"/>
                </a:solidFill>
                <a:latin typeface="Segoe UI"/>
                <a:cs typeface="Segoe UI"/>
              </a:rPr>
              <a:t>g</a:t>
            </a:r>
            <a:r>
              <a:rPr sz="1400" spc="125">
                <a:solidFill>
                  <a:srgbClr val="3B373A"/>
                </a:solidFill>
                <a:latin typeface="Segoe UI"/>
                <a:cs typeface="Segoe UI"/>
              </a:rPr>
              <a:t> </a:t>
            </a:r>
            <a:r>
              <a:rPr sz="1400" spc="10">
                <a:solidFill>
                  <a:srgbClr val="3B373A"/>
                </a:solidFill>
                <a:latin typeface="Segoe UI"/>
                <a:cs typeface="Segoe UI"/>
              </a:rPr>
              <a:t>an</a:t>
            </a:r>
            <a:r>
              <a:rPr sz="1400">
                <a:solidFill>
                  <a:srgbClr val="3B373A"/>
                </a:solidFill>
                <a:latin typeface="Segoe UI"/>
                <a:cs typeface="Segoe UI"/>
              </a:rPr>
              <a:t>d</a:t>
            </a:r>
            <a:r>
              <a:rPr sz="1400" spc="125">
                <a:solidFill>
                  <a:srgbClr val="3B373A"/>
                </a:solidFill>
                <a:latin typeface="Segoe UI"/>
                <a:cs typeface="Segoe UI"/>
              </a:rPr>
              <a:t> </a:t>
            </a:r>
            <a:r>
              <a:rPr sz="1400" spc="10">
                <a:solidFill>
                  <a:srgbClr val="3B373A"/>
                </a:solidFill>
                <a:latin typeface="Segoe UI"/>
                <a:cs typeface="Segoe UI"/>
              </a:rPr>
              <a:t>administerin</a:t>
            </a:r>
            <a:r>
              <a:rPr sz="1400">
                <a:solidFill>
                  <a:srgbClr val="3B373A"/>
                </a:solidFill>
                <a:latin typeface="Segoe UI"/>
                <a:cs typeface="Segoe UI"/>
              </a:rPr>
              <a:t>g</a:t>
            </a:r>
            <a:r>
              <a:rPr sz="1400" spc="125">
                <a:solidFill>
                  <a:srgbClr val="3B373A"/>
                </a:solidFill>
                <a:latin typeface="Segoe UI"/>
                <a:cs typeface="Segoe UI"/>
              </a:rPr>
              <a:t> </a:t>
            </a:r>
            <a:r>
              <a:rPr sz="1400">
                <a:solidFill>
                  <a:srgbClr val="3B373A"/>
                </a:solidFill>
                <a:latin typeface="Segoe UI"/>
                <a:cs typeface="Segoe UI"/>
              </a:rPr>
              <a:t>a</a:t>
            </a:r>
            <a:r>
              <a:rPr sz="1400" spc="125">
                <a:solidFill>
                  <a:srgbClr val="3B373A"/>
                </a:solidFill>
                <a:latin typeface="Segoe UI"/>
                <a:cs typeface="Segoe UI"/>
              </a:rPr>
              <a:t> </a:t>
            </a:r>
            <a:r>
              <a:rPr sz="1400" spc="10">
                <a:solidFill>
                  <a:srgbClr val="3B373A"/>
                </a:solidFill>
                <a:latin typeface="Segoe UI"/>
                <a:cs typeface="Segoe UI"/>
              </a:rPr>
              <a:t>need</a:t>
            </a:r>
            <a:r>
              <a:rPr sz="1400">
                <a:solidFill>
                  <a:srgbClr val="3B373A"/>
                </a:solidFill>
                <a:latin typeface="Segoe UI"/>
                <a:cs typeface="Segoe UI"/>
              </a:rPr>
              <a:t>s</a:t>
            </a:r>
            <a:r>
              <a:rPr sz="1400" spc="125">
                <a:solidFill>
                  <a:srgbClr val="3B373A"/>
                </a:solidFill>
                <a:latin typeface="Segoe UI"/>
                <a:cs typeface="Segoe UI"/>
              </a:rPr>
              <a:t> </a:t>
            </a:r>
            <a:r>
              <a:rPr sz="1400" spc="10">
                <a:solidFill>
                  <a:srgbClr val="3B373A"/>
                </a:solidFill>
                <a:latin typeface="Segoe UI"/>
                <a:cs typeface="Segoe UI"/>
              </a:rPr>
              <a:t>analysis surve</a:t>
            </a:r>
            <a:r>
              <a:rPr sz="1400">
                <a:solidFill>
                  <a:srgbClr val="3B373A"/>
                </a:solidFill>
                <a:latin typeface="Segoe UI"/>
                <a:cs typeface="Segoe UI"/>
              </a:rPr>
              <a:t>y</a:t>
            </a:r>
            <a:r>
              <a:rPr sz="1400" spc="370">
                <a:solidFill>
                  <a:srgbClr val="3B373A"/>
                </a:solidFill>
                <a:latin typeface="Segoe UI"/>
                <a:cs typeface="Segoe UI"/>
              </a:rPr>
              <a:t> </a:t>
            </a:r>
            <a:r>
              <a:rPr sz="1400" spc="10">
                <a:solidFill>
                  <a:srgbClr val="3B373A"/>
                </a:solidFill>
                <a:latin typeface="Segoe UI"/>
                <a:cs typeface="Segoe UI"/>
              </a:rPr>
              <a:t>t</a:t>
            </a:r>
            <a:r>
              <a:rPr sz="1400">
                <a:solidFill>
                  <a:srgbClr val="3B373A"/>
                </a:solidFill>
                <a:latin typeface="Segoe UI"/>
                <a:cs typeface="Segoe UI"/>
              </a:rPr>
              <a:t>o</a:t>
            </a:r>
            <a:r>
              <a:rPr sz="1400" spc="370">
                <a:solidFill>
                  <a:srgbClr val="3B373A"/>
                </a:solidFill>
                <a:latin typeface="Segoe UI"/>
                <a:cs typeface="Segoe UI"/>
              </a:rPr>
              <a:t> </a:t>
            </a:r>
            <a:r>
              <a:rPr sz="1400" spc="10">
                <a:solidFill>
                  <a:srgbClr val="3B373A"/>
                </a:solidFill>
                <a:latin typeface="Segoe UI"/>
                <a:cs typeface="Segoe UI"/>
              </a:rPr>
              <a:t>primar</a:t>
            </a:r>
            <a:r>
              <a:rPr sz="1400">
                <a:solidFill>
                  <a:srgbClr val="3B373A"/>
                </a:solidFill>
                <a:latin typeface="Segoe UI"/>
                <a:cs typeface="Segoe UI"/>
              </a:rPr>
              <a:t>y</a:t>
            </a:r>
            <a:r>
              <a:rPr sz="1400" spc="370">
                <a:solidFill>
                  <a:srgbClr val="3B373A"/>
                </a:solidFill>
                <a:latin typeface="Segoe UI"/>
                <a:cs typeface="Segoe UI"/>
              </a:rPr>
              <a:t> </a:t>
            </a:r>
            <a:r>
              <a:rPr sz="1400" spc="10">
                <a:solidFill>
                  <a:srgbClr val="3B373A"/>
                </a:solidFill>
                <a:latin typeface="Segoe UI"/>
                <a:cs typeface="Segoe UI"/>
              </a:rPr>
              <a:t>schoo</a:t>
            </a:r>
            <a:r>
              <a:rPr sz="1400">
                <a:solidFill>
                  <a:srgbClr val="3B373A"/>
                </a:solidFill>
                <a:latin typeface="Segoe UI"/>
                <a:cs typeface="Segoe UI"/>
              </a:rPr>
              <a:t>l</a:t>
            </a:r>
            <a:r>
              <a:rPr sz="1400" spc="370">
                <a:solidFill>
                  <a:srgbClr val="3B373A"/>
                </a:solidFill>
                <a:latin typeface="Segoe UI"/>
                <a:cs typeface="Segoe UI"/>
              </a:rPr>
              <a:t> </a:t>
            </a:r>
            <a:r>
              <a:rPr sz="1400" spc="10">
                <a:solidFill>
                  <a:srgbClr val="3B373A"/>
                </a:solidFill>
                <a:latin typeface="Segoe UI"/>
                <a:cs typeface="Segoe UI"/>
              </a:rPr>
              <a:t>learner</a:t>
            </a:r>
            <a:r>
              <a:rPr sz="1400">
                <a:solidFill>
                  <a:srgbClr val="3B373A"/>
                </a:solidFill>
                <a:latin typeface="Segoe UI"/>
                <a:cs typeface="Segoe UI"/>
              </a:rPr>
              <a:t>s</a:t>
            </a:r>
            <a:r>
              <a:rPr sz="1400" spc="370">
                <a:solidFill>
                  <a:srgbClr val="3B373A"/>
                </a:solidFill>
                <a:latin typeface="Segoe UI"/>
                <a:cs typeface="Segoe UI"/>
              </a:rPr>
              <a:t> </a:t>
            </a:r>
            <a:r>
              <a:rPr sz="1400" spc="10">
                <a:solidFill>
                  <a:srgbClr val="3B373A"/>
                </a:solidFill>
                <a:latin typeface="Segoe UI"/>
                <a:cs typeface="Segoe UI"/>
              </a:rPr>
              <a:t>abou</a:t>
            </a:r>
            <a:r>
              <a:rPr sz="1400">
                <a:solidFill>
                  <a:srgbClr val="3B373A"/>
                </a:solidFill>
                <a:latin typeface="Segoe UI"/>
                <a:cs typeface="Segoe UI"/>
              </a:rPr>
              <a:t>t</a:t>
            </a:r>
            <a:r>
              <a:rPr sz="1400" spc="370">
                <a:solidFill>
                  <a:srgbClr val="3B373A"/>
                </a:solidFill>
                <a:latin typeface="Segoe UI"/>
                <a:cs typeface="Segoe UI"/>
              </a:rPr>
              <a:t> </a:t>
            </a:r>
            <a:r>
              <a:rPr sz="1400" spc="10">
                <a:solidFill>
                  <a:srgbClr val="3B373A"/>
                </a:solidFill>
                <a:latin typeface="Segoe UI"/>
                <a:cs typeface="Segoe UI"/>
              </a:rPr>
              <a:t>EF</a:t>
            </a:r>
            <a:r>
              <a:rPr sz="1400">
                <a:solidFill>
                  <a:srgbClr val="3B373A"/>
                </a:solidFill>
                <a:latin typeface="Segoe UI"/>
                <a:cs typeface="Segoe UI"/>
              </a:rPr>
              <a:t>L</a:t>
            </a:r>
            <a:r>
              <a:rPr sz="1400" spc="370">
                <a:solidFill>
                  <a:srgbClr val="3B373A"/>
                </a:solidFill>
                <a:latin typeface="Segoe UI"/>
                <a:cs typeface="Segoe UI"/>
              </a:rPr>
              <a:t> </a:t>
            </a:r>
            <a:r>
              <a:rPr sz="1400" spc="10">
                <a:solidFill>
                  <a:srgbClr val="3B373A"/>
                </a:solidFill>
                <a:latin typeface="Segoe UI"/>
                <a:cs typeface="Segoe UI"/>
              </a:rPr>
              <a:t>learning</a:t>
            </a:r>
            <a:r>
              <a:rPr sz="1400">
                <a:solidFill>
                  <a:srgbClr val="3B373A"/>
                </a:solidFill>
                <a:latin typeface="Segoe UI"/>
                <a:cs typeface="Segoe UI"/>
              </a:rPr>
              <a:t>:</a:t>
            </a:r>
            <a:r>
              <a:rPr sz="1400" spc="370">
                <a:solidFill>
                  <a:srgbClr val="3B373A"/>
                </a:solidFill>
                <a:latin typeface="Segoe UI"/>
                <a:cs typeface="Segoe UI"/>
              </a:rPr>
              <a:t> </a:t>
            </a:r>
            <a:r>
              <a:rPr sz="1400">
                <a:solidFill>
                  <a:srgbClr val="3B373A"/>
                </a:solidFill>
                <a:latin typeface="Segoe UI"/>
                <a:cs typeface="Segoe UI"/>
              </a:rPr>
              <a:t>A</a:t>
            </a:r>
            <a:r>
              <a:rPr sz="1400" spc="370">
                <a:solidFill>
                  <a:srgbClr val="3B373A"/>
                </a:solidFill>
                <a:latin typeface="Segoe UI"/>
                <a:cs typeface="Segoe UI"/>
              </a:rPr>
              <a:t> </a:t>
            </a:r>
            <a:r>
              <a:rPr sz="1400" spc="10">
                <a:solidFill>
                  <a:srgbClr val="3B373A"/>
                </a:solidFill>
                <a:latin typeface="Segoe UI"/>
                <a:cs typeface="Segoe UI"/>
              </a:rPr>
              <a:t>cas</a:t>
            </a:r>
            <a:r>
              <a:rPr sz="1400">
                <a:solidFill>
                  <a:srgbClr val="3B373A"/>
                </a:solidFill>
                <a:latin typeface="Segoe UI"/>
                <a:cs typeface="Segoe UI"/>
              </a:rPr>
              <a:t>e</a:t>
            </a:r>
            <a:r>
              <a:rPr sz="1400" spc="370">
                <a:solidFill>
                  <a:srgbClr val="3B373A"/>
                </a:solidFill>
                <a:latin typeface="Segoe UI"/>
                <a:cs typeface="Segoe UI"/>
              </a:rPr>
              <a:t> </a:t>
            </a:r>
            <a:r>
              <a:rPr sz="1400" spc="10">
                <a:solidFill>
                  <a:srgbClr val="3B373A"/>
                </a:solidFill>
                <a:latin typeface="Segoe UI"/>
                <a:cs typeface="Segoe UI"/>
              </a:rPr>
              <a:t>study. </a:t>
            </a:r>
            <a:r>
              <a:rPr sz="1400" i="1" spc="10">
                <a:solidFill>
                  <a:srgbClr val="3B373A"/>
                </a:solidFill>
                <a:latin typeface="Segoe UI"/>
                <a:cs typeface="Segoe UI"/>
              </a:rPr>
              <a:t>P</a:t>
            </a:r>
            <a:r>
              <a:rPr sz="1400" i="1" spc="15">
                <a:solidFill>
                  <a:srgbClr val="3B373A"/>
                </a:solidFill>
                <a:latin typeface="Segoe UI"/>
                <a:cs typeface="Segoe UI"/>
              </a:rPr>
              <a:t>r</a:t>
            </a:r>
            <a:r>
              <a:rPr sz="1400" i="1" spc="10">
                <a:solidFill>
                  <a:srgbClr val="3B373A"/>
                </a:solidFill>
                <a:latin typeface="Segoe UI"/>
                <a:cs typeface="Segoe UI"/>
              </a:rPr>
              <a:t>e</a:t>
            </a:r>
            <a:r>
              <a:rPr sz="1400" i="1" spc="-15">
                <a:solidFill>
                  <a:srgbClr val="3B373A"/>
                </a:solidFill>
                <a:latin typeface="Segoe UI"/>
                <a:cs typeface="Segoe UI"/>
              </a:rPr>
              <a:t>s</a:t>
            </a:r>
            <a:r>
              <a:rPr sz="1400" i="1" spc="10">
                <a:solidFill>
                  <a:srgbClr val="3B373A"/>
                </a:solidFill>
                <a:latin typeface="Segoe UI"/>
                <a:cs typeface="Segoe UI"/>
              </a:rPr>
              <a:t>choo</a:t>
            </a:r>
            <a:r>
              <a:rPr sz="1400" i="1">
                <a:solidFill>
                  <a:srgbClr val="3B373A"/>
                </a:solidFill>
                <a:latin typeface="Segoe UI"/>
                <a:cs typeface="Segoe UI"/>
              </a:rPr>
              <a:t>l</a:t>
            </a:r>
            <a:r>
              <a:rPr sz="1400" i="1" spc="-145">
                <a:solidFill>
                  <a:srgbClr val="3B373A"/>
                </a:solidFill>
                <a:latin typeface="Segoe UI"/>
                <a:cs typeface="Segoe UI"/>
              </a:rPr>
              <a:t> </a:t>
            </a:r>
            <a:r>
              <a:rPr sz="1400" i="1">
                <a:solidFill>
                  <a:srgbClr val="3B373A"/>
                </a:solidFill>
                <a:latin typeface="Segoe UI"/>
                <a:cs typeface="Segoe UI"/>
              </a:rPr>
              <a:t>&amp;</a:t>
            </a:r>
            <a:r>
              <a:rPr sz="1400" i="1" spc="-140">
                <a:solidFill>
                  <a:srgbClr val="3B373A"/>
                </a:solidFill>
                <a:latin typeface="Segoe UI"/>
                <a:cs typeface="Segoe UI"/>
              </a:rPr>
              <a:t> </a:t>
            </a:r>
            <a:r>
              <a:rPr sz="1400" i="1" spc="10">
                <a:solidFill>
                  <a:srgbClr val="3B373A"/>
                </a:solidFill>
                <a:latin typeface="Segoe UI"/>
                <a:cs typeface="Segoe UI"/>
              </a:rPr>
              <a:t>P</a:t>
            </a:r>
            <a:r>
              <a:rPr sz="1400" i="1" spc="15">
                <a:solidFill>
                  <a:srgbClr val="3B373A"/>
                </a:solidFill>
                <a:latin typeface="Segoe UI"/>
                <a:cs typeface="Segoe UI"/>
              </a:rPr>
              <a:t>r</a:t>
            </a:r>
            <a:r>
              <a:rPr sz="1400" i="1" spc="10">
                <a:solidFill>
                  <a:srgbClr val="3B373A"/>
                </a:solidFill>
                <a:latin typeface="Segoe UI"/>
                <a:cs typeface="Segoe UI"/>
              </a:rPr>
              <a:t>ima</a:t>
            </a:r>
            <a:r>
              <a:rPr sz="1400" i="1" spc="40">
                <a:solidFill>
                  <a:srgbClr val="3B373A"/>
                </a:solidFill>
                <a:latin typeface="Segoe UI"/>
                <a:cs typeface="Segoe UI"/>
              </a:rPr>
              <a:t>r</a:t>
            </a:r>
            <a:r>
              <a:rPr sz="1400" i="1">
                <a:solidFill>
                  <a:srgbClr val="3B373A"/>
                </a:solidFill>
                <a:latin typeface="Segoe UI"/>
                <a:cs typeface="Segoe UI"/>
              </a:rPr>
              <a:t>y</a:t>
            </a:r>
            <a:r>
              <a:rPr sz="1400" i="1" spc="-145">
                <a:solidFill>
                  <a:srgbClr val="3B373A"/>
                </a:solidFill>
                <a:latin typeface="Segoe UI"/>
                <a:cs typeface="Segoe UI"/>
              </a:rPr>
              <a:t> </a:t>
            </a:r>
            <a:r>
              <a:rPr sz="1400" i="1" spc="10">
                <a:solidFill>
                  <a:srgbClr val="3B373A"/>
                </a:solidFill>
                <a:latin typeface="Segoe UI"/>
                <a:cs typeface="Segoe UI"/>
              </a:rPr>
              <a:t>Educatio</a:t>
            </a:r>
            <a:r>
              <a:rPr sz="1400" i="1">
                <a:solidFill>
                  <a:srgbClr val="3B373A"/>
                </a:solidFill>
                <a:latin typeface="Segoe UI"/>
                <a:cs typeface="Segoe UI"/>
              </a:rPr>
              <a:t>n</a:t>
            </a:r>
            <a:r>
              <a:rPr sz="1400" i="1" spc="-145">
                <a:solidFill>
                  <a:srgbClr val="3B373A"/>
                </a:solidFill>
                <a:latin typeface="Segoe UI"/>
                <a:cs typeface="Segoe UI"/>
              </a:rPr>
              <a:t> </a:t>
            </a:r>
            <a:r>
              <a:rPr sz="1400" i="1" spc="10">
                <a:solidFill>
                  <a:srgbClr val="3B373A"/>
                </a:solidFill>
                <a:latin typeface="Segoe UI"/>
                <a:cs typeface="Segoe UI"/>
              </a:rPr>
              <a:t>201</a:t>
            </a:r>
            <a:r>
              <a:rPr sz="1400" i="1">
                <a:solidFill>
                  <a:srgbClr val="3B373A"/>
                </a:solidFill>
                <a:latin typeface="Segoe UI"/>
                <a:cs typeface="Segoe UI"/>
              </a:rPr>
              <a:t>4</a:t>
            </a:r>
            <a:r>
              <a:rPr sz="1400" i="1" spc="-145">
                <a:solidFill>
                  <a:srgbClr val="3B373A"/>
                </a:solidFill>
                <a:latin typeface="Segoe UI"/>
                <a:cs typeface="Segoe UI"/>
              </a:rPr>
              <a:t> </a:t>
            </a:r>
            <a:r>
              <a:rPr sz="1400" i="1" spc="10">
                <a:solidFill>
                  <a:srgbClr val="3B373A"/>
                </a:solidFill>
                <a:latin typeface="Segoe UI"/>
                <a:cs typeface="Segoe UI"/>
              </a:rPr>
              <a:t>2</a:t>
            </a:r>
            <a:r>
              <a:rPr sz="1400" spc="10">
                <a:solidFill>
                  <a:srgbClr val="3B373A"/>
                </a:solidFill>
                <a:latin typeface="Segoe UI"/>
                <a:cs typeface="Segoe UI"/>
              </a:rPr>
              <a:t>(1)</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59-82</a:t>
            </a:r>
            <a:r>
              <a:rPr sz="1400">
                <a:solidFill>
                  <a:srgbClr val="3B373A"/>
                </a:solidFill>
                <a:latin typeface="Segoe UI"/>
                <a:cs typeface="Segoe UI"/>
              </a:rPr>
              <a:t>.</a:t>
            </a:r>
            <a:r>
              <a:rPr sz="1400" spc="-145">
                <a:solidFill>
                  <a:srgbClr val="3B373A"/>
                </a:solidFill>
                <a:latin typeface="Segoe UI"/>
                <a:cs typeface="Segoe UI"/>
              </a:rPr>
              <a:t> </a:t>
            </a:r>
            <a:r>
              <a:rPr sz="1400" u="sng" spc="10">
                <a:solidFill>
                  <a:srgbClr val="215E9E"/>
                </a:solidFill>
                <a:latin typeface="Segoe UI"/>
                <a:cs typeface="Segoe UI"/>
                <a:hlinkClick r:id="rId6" tooltip="https://doi.org/10.12681/ppej.62"/>
              </a:rPr>
              <a:t>https://doi.org/10.12681/</a:t>
            </a:r>
            <a:r>
              <a:rPr sz="1400" spc="10">
                <a:solidFill>
                  <a:srgbClr val="215E9E"/>
                </a:solidFill>
                <a:latin typeface="Segoe UI"/>
                <a:cs typeface="Segoe UI"/>
              </a:rPr>
              <a:t> </a:t>
            </a:r>
            <a:r>
              <a:rPr sz="1400" u="sng" spc="10">
                <a:solidFill>
                  <a:srgbClr val="215E9E"/>
                </a:solidFill>
                <a:latin typeface="Segoe UI"/>
                <a:cs typeface="Segoe UI"/>
                <a:hlinkClick r:id="rId6" tooltip="https://doi.org/10.12681/ppej.62"/>
              </a:rPr>
              <a:t>ppej.62</a:t>
            </a:r>
            <a:endParaRPr sz="1400">
              <a:latin typeface="Segoe UI"/>
              <a:cs typeface="Segoe UI"/>
            </a:endParaRPr>
          </a:p>
          <a:p>
            <a:pPr marL="12700" marR="5715" indent="457200" algn="just">
              <a:lnSpc>
                <a:spcPct val="107100"/>
              </a:lnSpc>
              <a:spcBef>
                <a:spcPts val="1420"/>
              </a:spcBef>
              <a:defRPr/>
            </a:pPr>
            <a:r>
              <a:rPr sz="1400">
                <a:solidFill>
                  <a:srgbClr val="3B373A"/>
                </a:solidFill>
                <a:latin typeface="Segoe UI"/>
                <a:cs typeface="Segoe UI"/>
              </a:rPr>
              <a:t>Yeganehpour,</a:t>
            </a:r>
            <a:r>
              <a:rPr sz="1400" spc="-45">
                <a:solidFill>
                  <a:srgbClr val="3B373A"/>
                </a:solidFill>
                <a:latin typeface="Segoe UI"/>
                <a:cs typeface="Segoe UI"/>
              </a:rPr>
              <a:t> </a:t>
            </a:r>
            <a:r>
              <a:rPr sz="1400">
                <a:solidFill>
                  <a:srgbClr val="3B373A"/>
                </a:solidFill>
                <a:latin typeface="Segoe UI"/>
                <a:cs typeface="Segoe UI"/>
              </a:rPr>
              <a:t>P.</a:t>
            </a:r>
            <a:r>
              <a:rPr sz="1400" spc="-45">
                <a:solidFill>
                  <a:srgbClr val="3B373A"/>
                </a:solidFill>
                <a:latin typeface="Segoe UI"/>
                <a:cs typeface="Segoe UI"/>
              </a:rPr>
              <a:t> </a:t>
            </a:r>
            <a:r>
              <a:rPr sz="1400">
                <a:solidFill>
                  <a:srgbClr val="3B373A"/>
                </a:solidFill>
                <a:latin typeface="Segoe UI"/>
                <a:cs typeface="Segoe UI"/>
              </a:rPr>
              <a:t>(2017).</a:t>
            </a:r>
            <a:r>
              <a:rPr sz="1400" spc="-40">
                <a:solidFill>
                  <a:srgbClr val="3B373A"/>
                </a:solidFill>
                <a:latin typeface="Segoe UI"/>
                <a:cs typeface="Segoe UI"/>
              </a:rPr>
              <a:t> </a:t>
            </a:r>
            <a:r>
              <a:rPr sz="1400">
                <a:solidFill>
                  <a:srgbClr val="3B373A"/>
                </a:solidFill>
                <a:latin typeface="Segoe UI"/>
                <a:cs typeface="Segoe UI"/>
              </a:rPr>
              <a:t>Ice-breaking</a:t>
            </a:r>
            <a:r>
              <a:rPr sz="1400" spc="-45">
                <a:solidFill>
                  <a:srgbClr val="3B373A"/>
                </a:solidFill>
                <a:latin typeface="Segoe UI"/>
                <a:cs typeface="Segoe UI"/>
              </a:rPr>
              <a:t> </a:t>
            </a:r>
            <a:r>
              <a:rPr sz="1400">
                <a:solidFill>
                  <a:srgbClr val="3B373A"/>
                </a:solidFill>
                <a:latin typeface="Segoe UI"/>
                <a:cs typeface="Segoe UI"/>
              </a:rPr>
              <a:t>as</a:t>
            </a:r>
            <a:r>
              <a:rPr sz="1400" spc="-40">
                <a:solidFill>
                  <a:srgbClr val="3B373A"/>
                </a:solidFill>
                <a:latin typeface="Segoe UI"/>
                <a:cs typeface="Segoe UI"/>
              </a:rPr>
              <a:t> </a:t>
            </a:r>
            <a:r>
              <a:rPr sz="1400">
                <a:solidFill>
                  <a:srgbClr val="3B373A"/>
                </a:solidFill>
                <a:latin typeface="Segoe UI"/>
                <a:cs typeface="Segoe UI"/>
              </a:rPr>
              <a:t>A</a:t>
            </a:r>
            <a:r>
              <a:rPr sz="1400" spc="-45">
                <a:solidFill>
                  <a:srgbClr val="3B373A"/>
                </a:solidFill>
                <a:latin typeface="Segoe UI"/>
                <a:cs typeface="Segoe UI"/>
              </a:rPr>
              <a:t> </a:t>
            </a:r>
            <a:r>
              <a:rPr sz="1400">
                <a:solidFill>
                  <a:srgbClr val="3B373A"/>
                </a:solidFill>
                <a:latin typeface="Segoe UI"/>
                <a:cs typeface="Segoe UI"/>
              </a:rPr>
              <a:t>Useful</a:t>
            </a:r>
            <a:r>
              <a:rPr sz="1400" spc="-40">
                <a:solidFill>
                  <a:srgbClr val="3B373A"/>
                </a:solidFill>
                <a:latin typeface="Segoe UI"/>
                <a:cs typeface="Segoe UI"/>
              </a:rPr>
              <a:t> </a:t>
            </a:r>
            <a:r>
              <a:rPr sz="1400" spc="-10">
                <a:solidFill>
                  <a:srgbClr val="3B373A"/>
                </a:solidFill>
                <a:latin typeface="Segoe UI"/>
                <a:cs typeface="Segoe UI"/>
              </a:rPr>
              <a:t>Teaching</a:t>
            </a:r>
            <a:r>
              <a:rPr sz="1400" spc="-45">
                <a:solidFill>
                  <a:srgbClr val="3B373A"/>
                </a:solidFill>
                <a:latin typeface="Segoe UI"/>
                <a:cs typeface="Segoe UI"/>
              </a:rPr>
              <a:t> </a:t>
            </a:r>
            <a:r>
              <a:rPr sz="1400">
                <a:solidFill>
                  <a:srgbClr val="3B373A"/>
                </a:solidFill>
                <a:latin typeface="Segoe UI"/>
                <a:cs typeface="Segoe UI"/>
              </a:rPr>
              <a:t>Policy</a:t>
            </a:r>
            <a:r>
              <a:rPr sz="1400" spc="-40">
                <a:solidFill>
                  <a:srgbClr val="3B373A"/>
                </a:solidFill>
                <a:latin typeface="Segoe UI"/>
                <a:cs typeface="Segoe UI"/>
              </a:rPr>
              <a:t> </a:t>
            </a:r>
            <a:r>
              <a:rPr sz="1400" spc="-25">
                <a:solidFill>
                  <a:srgbClr val="3B373A"/>
                </a:solidFill>
                <a:latin typeface="Segoe UI"/>
                <a:cs typeface="Segoe UI"/>
              </a:rPr>
              <a:t>for </a:t>
            </a:r>
            <a:r>
              <a:rPr sz="1400">
                <a:solidFill>
                  <a:srgbClr val="3B373A"/>
                </a:solidFill>
                <a:latin typeface="Segoe UI"/>
                <a:cs typeface="Segoe UI"/>
              </a:rPr>
              <a:t>Both</a:t>
            </a:r>
            <a:r>
              <a:rPr sz="1400" spc="75">
                <a:solidFill>
                  <a:srgbClr val="3B373A"/>
                </a:solidFill>
                <a:latin typeface="Segoe UI"/>
                <a:cs typeface="Segoe UI"/>
              </a:rPr>
              <a:t> </a:t>
            </a:r>
            <a:r>
              <a:rPr sz="1400">
                <a:solidFill>
                  <a:srgbClr val="3B373A"/>
                </a:solidFill>
                <a:latin typeface="Segoe UI"/>
                <a:cs typeface="Segoe UI"/>
              </a:rPr>
              <a:t>Genders.</a:t>
            </a:r>
            <a:r>
              <a:rPr sz="1400" spc="80">
                <a:solidFill>
                  <a:srgbClr val="3B373A"/>
                </a:solidFill>
                <a:latin typeface="Segoe UI"/>
                <a:cs typeface="Segoe UI"/>
              </a:rPr>
              <a:t> </a:t>
            </a:r>
            <a:r>
              <a:rPr sz="1400" i="1">
                <a:solidFill>
                  <a:srgbClr val="3B373A"/>
                </a:solidFill>
                <a:latin typeface="Segoe UI"/>
                <a:cs typeface="Segoe UI"/>
              </a:rPr>
              <a:t>Journal</a:t>
            </a:r>
            <a:r>
              <a:rPr sz="1400" i="1" spc="75">
                <a:solidFill>
                  <a:srgbClr val="3B373A"/>
                </a:solidFill>
                <a:latin typeface="Segoe UI"/>
                <a:cs typeface="Segoe UI"/>
              </a:rPr>
              <a:t> </a:t>
            </a:r>
            <a:r>
              <a:rPr sz="1400" i="1">
                <a:solidFill>
                  <a:srgbClr val="3B373A"/>
                </a:solidFill>
                <a:latin typeface="Segoe UI"/>
                <a:cs typeface="Segoe UI"/>
              </a:rPr>
              <a:t>of</a:t>
            </a:r>
            <a:r>
              <a:rPr sz="1400" i="1" spc="75">
                <a:solidFill>
                  <a:srgbClr val="3B373A"/>
                </a:solidFill>
                <a:latin typeface="Segoe UI"/>
                <a:cs typeface="Segoe UI"/>
              </a:rPr>
              <a:t> </a:t>
            </a:r>
            <a:r>
              <a:rPr sz="1400" i="1">
                <a:solidFill>
                  <a:srgbClr val="3B373A"/>
                </a:solidFill>
                <a:latin typeface="Segoe UI"/>
                <a:cs typeface="Segoe UI"/>
              </a:rPr>
              <a:t>Education</a:t>
            </a:r>
            <a:r>
              <a:rPr sz="1400" i="1" spc="75">
                <a:solidFill>
                  <a:srgbClr val="3B373A"/>
                </a:solidFill>
                <a:latin typeface="Segoe UI"/>
                <a:cs typeface="Segoe UI"/>
              </a:rPr>
              <a:t> </a:t>
            </a:r>
            <a:r>
              <a:rPr sz="1400" i="1">
                <a:solidFill>
                  <a:srgbClr val="3B373A"/>
                </a:solidFill>
                <a:latin typeface="Segoe UI"/>
                <a:cs typeface="Segoe UI"/>
              </a:rPr>
              <a:t>and</a:t>
            </a:r>
            <a:r>
              <a:rPr sz="1400" i="1" spc="75">
                <a:solidFill>
                  <a:srgbClr val="3B373A"/>
                </a:solidFill>
                <a:latin typeface="Segoe UI"/>
                <a:cs typeface="Segoe UI"/>
              </a:rPr>
              <a:t> </a:t>
            </a:r>
            <a:r>
              <a:rPr sz="1400" i="1">
                <a:solidFill>
                  <a:srgbClr val="3B373A"/>
                </a:solidFill>
                <a:latin typeface="Segoe UI"/>
                <a:cs typeface="Segoe UI"/>
              </a:rPr>
              <a:t>Practice,</a:t>
            </a:r>
            <a:r>
              <a:rPr sz="1400" i="1" spc="75">
                <a:solidFill>
                  <a:srgbClr val="3B373A"/>
                </a:solidFill>
                <a:latin typeface="Segoe UI"/>
                <a:cs typeface="Segoe UI"/>
              </a:rPr>
              <a:t> </a:t>
            </a:r>
            <a:r>
              <a:rPr sz="1400" i="1">
                <a:solidFill>
                  <a:srgbClr val="3B373A"/>
                </a:solidFill>
                <a:latin typeface="Segoe UI"/>
                <a:cs typeface="Segoe UI"/>
              </a:rPr>
              <a:t>8</a:t>
            </a:r>
            <a:r>
              <a:rPr sz="1400">
                <a:solidFill>
                  <a:srgbClr val="3B373A"/>
                </a:solidFill>
                <a:latin typeface="Segoe UI"/>
                <a:cs typeface="Segoe UI"/>
              </a:rPr>
              <a:t>(22),</a:t>
            </a:r>
            <a:r>
              <a:rPr sz="1400" spc="80">
                <a:solidFill>
                  <a:srgbClr val="3B373A"/>
                </a:solidFill>
                <a:latin typeface="Segoe UI"/>
                <a:cs typeface="Segoe UI"/>
              </a:rPr>
              <a:t> </a:t>
            </a:r>
            <a:r>
              <a:rPr sz="1400">
                <a:solidFill>
                  <a:srgbClr val="3B373A"/>
                </a:solidFill>
                <a:latin typeface="Segoe UI"/>
                <a:cs typeface="Segoe UI"/>
              </a:rPr>
              <a:t>137-</a:t>
            </a:r>
            <a:r>
              <a:rPr sz="1400" spc="-20">
                <a:solidFill>
                  <a:srgbClr val="3B373A"/>
                </a:solidFill>
                <a:latin typeface="Segoe UI"/>
                <a:cs typeface="Segoe UI"/>
              </a:rPr>
              <a:t>142.</a:t>
            </a:r>
            <a:endParaRPr lang="en-US" sz="1400" spc="-20">
              <a:solidFill>
                <a:srgbClr val="3B373A"/>
              </a:solidFill>
              <a:latin typeface="Segoe UI"/>
              <a:cs typeface="Segoe UI"/>
            </a:endParaRPr>
          </a:p>
          <a:p>
            <a:pPr marL="12700" marR="5715" indent="457200" algn="just">
              <a:lnSpc>
                <a:spcPct val="107100"/>
              </a:lnSpc>
              <a:spcBef>
                <a:spcPts val="1420"/>
              </a:spcBef>
              <a:defRPr/>
            </a:pPr>
            <a:r>
              <a:rPr lang="en-US" sz="1400" spc="-20">
                <a:solidFill>
                  <a:srgbClr val="3B373A"/>
                </a:solidFill>
                <a:latin typeface="Segoe UI"/>
                <a:cs typeface="Segoe UI"/>
              </a:rPr>
              <a:t>Symbiosis, Guide to Job Oriented Linguistic Support for Migrants and Refugees, 2022, </a:t>
            </a:r>
            <a:r>
              <a:rPr lang="en-US" sz="1400" u="sng" spc="-20">
                <a:solidFill>
                  <a:srgbClr val="3B373A"/>
                </a:solidFill>
                <a:latin typeface="Segoe UI"/>
                <a:cs typeface="Segoe UI"/>
                <a:hlinkClick r:id="rId7" tooltip="https://sps.symbiosis.org.gr/publications/guide-to-job-oriented-linguistic-support-for-migrants-and-refugees-lilali/"/>
              </a:rPr>
              <a:t>https://sps.symbiosis.org.gr/publications/guide-to-job-oriented-linguistic-support-for-migrants-and-refugees-lilali/</a:t>
            </a:r>
            <a:r>
              <a:rPr lang="en-US" sz="1400" spc="-20">
                <a:solidFill>
                  <a:srgbClr val="3B373A"/>
                </a:solidFill>
                <a:latin typeface="Segoe UI"/>
                <a:cs typeface="Segoe UI"/>
              </a:rPr>
              <a:t>, </a:t>
            </a:r>
            <a:endParaRPr/>
          </a:p>
        </p:txBody>
      </p:sp>
      <p:cxnSp>
        <p:nvCxnSpPr>
          <p:cNvPr id="5"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8">
            <a:alphaModFix/>
          </a:blip>
          <a:stretch/>
        </p:blipFill>
        <p:spPr bwMode="auto">
          <a:xfrm>
            <a:off x="4508500" y="9085792"/>
            <a:ext cx="3048000" cy="16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11175" y="905184"/>
            <a:ext cx="6534150" cy="7980005"/>
          </a:xfrm>
        </p:spPr>
        <p:txBody>
          <a:bodyPr/>
          <a:lstStyle/>
          <a:p>
            <a:pPr marL="241300" marR="1414145" indent="-228600" algn="just">
              <a:lnSpc>
                <a:spcPct val="107100"/>
              </a:lnSpc>
              <a:spcBef>
                <a:spcPts val="100"/>
              </a:spcBef>
              <a:tabLst>
                <a:tab pos="241300" algn="l"/>
              </a:tabLst>
              <a:defRPr/>
            </a:pPr>
            <a:br>
              <a:rPr lang="en-US" sz="1800" b="1" spc="-10" dirty="0">
                <a:solidFill>
                  <a:srgbClr val="3B373A"/>
                </a:solidFill>
                <a:latin typeface="Segoe UI"/>
                <a:cs typeface="Segoe UI"/>
              </a:rPr>
            </a:br>
            <a:br>
              <a:rPr lang="en-US" sz="1800" dirty="0">
                <a:latin typeface="Segoe UI"/>
                <a:cs typeface="Segoe UI"/>
              </a:rPr>
            </a:br>
            <a:r>
              <a:rPr lang="el-GR" sz="1800" b="0" dirty="0">
                <a:solidFill>
                  <a:srgbClr val="3B373A"/>
                </a:solidFill>
                <a:latin typeface="Segoe UI"/>
                <a:cs typeface="Segoe UI"/>
              </a:rPr>
              <a:t>Στόχος είναι η ουσιαστική γνώση των εργασιακών δικαιωμάτων. Ένα ενδεικτικό παράδειγμα είναι οι πληροφορίες σχετικά με τις ώρες εργασίας και τις επιπλέον αμειβόμενες υπερωρίες, τα είδη απασχόλησης και την άδεια μετ' αποδοχών. Δεδομένου ότι πρόκειται για</a:t>
            </a:r>
            <a:r>
              <a:rPr lang="en-US" sz="1800" b="0" dirty="0">
                <a:solidFill>
                  <a:srgbClr val="3B373A"/>
                </a:solidFill>
                <a:latin typeface="Segoe UI"/>
                <a:cs typeface="Segoe UI"/>
              </a:rPr>
              <a:t> </a:t>
            </a:r>
            <a:r>
              <a:rPr lang="el-GR" sz="1800" b="0" dirty="0">
                <a:solidFill>
                  <a:srgbClr val="3B373A"/>
                </a:solidFill>
                <a:latin typeface="Segoe UI"/>
                <a:cs typeface="Segoe UI"/>
              </a:rPr>
              <a:t>ένα πληροφοριακό έργο, προτιμάται η χρήση της μητρικής γλώσσας για την αποτελεσματικότερη απόδοση του νοήματος. Το εργαλείο θα αναδείξει περαιτέρω τις ευθύνες και τα δικαιώματα των εργαζομένων και των εργοδοτών. Σε αυτό το μέρος, η συζήτηση σχετικά με την εργασιακή νομοθεσία μπορεί να λάβει χώρα ως σημείο εκκίνησης για τη διαπολιτισμική ανταλλαγή. Στις χώρες προέλευσης πολλών μαθητών, οι πολίτες δεν έχουν την εμπειρία μιας διαφανούς, δίκαιης και νομοταγούς κοινωνίας. Αυτή είναι μια εξαιρετική ευκαιρία για τους εκπαιδευόμενους να αυξήσουν την ευαισθητοποίηση και τις ικανότητές τους σχετικά με τη δημοκρατική κουλτούρα, το κράτος δικαίου και τα ανθρώπινα δικαιώματα, αλλά και να παρακολουθήσουν τη δική τους ένταξη στην αγορά εργασίας της χώρας υποδοχής.</a:t>
            </a:r>
            <a:endParaRPr lang="en-US" sz="1800" dirty="0"/>
          </a:p>
        </p:txBody>
      </p:sp>
      <p:cxnSp>
        <p:nvCxnSpPr>
          <p:cNvPr id="3"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4508500" y="9085792"/>
            <a:ext cx="3048000" cy="1628775"/>
          </a:xfrm>
          <a:prstGeom prst="rect">
            <a:avLst/>
          </a:prstGeom>
          <a:noFill/>
          <a:ln>
            <a:noFill/>
          </a:ln>
        </p:spPr>
      </p:pic>
      <p:sp>
        <p:nvSpPr>
          <p:cNvPr id="5" name="TextBox 4">
            <a:extLst>
              <a:ext uri="{FF2B5EF4-FFF2-40B4-BE49-F238E27FC236}">
                <a16:creationId xmlns:a16="http://schemas.microsoft.com/office/drawing/2014/main" id="{9FCE40C3-85A8-82BA-5ADF-5351A7FE1451}"/>
              </a:ext>
            </a:extLst>
          </p:cNvPr>
          <p:cNvSpPr txBox="1"/>
          <p:nvPr/>
        </p:nvSpPr>
        <p:spPr>
          <a:xfrm>
            <a:off x="609898" y="577444"/>
            <a:ext cx="5184576" cy="646331"/>
          </a:xfrm>
          <a:prstGeom prst="rect">
            <a:avLst/>
          </a:prstGeom>
          <a:noFill/>
        </p:spPr>
        <p:txBody>
          <a:bodyPr wrap="square" rtlCol="0">
            <a:spAutoFit/>
          </a:bodyPr>
          <a:lstStyle/>
          <a:p>
            <a:r>
              <a:rPr lang="el-GR" sz="1800" b="1" dirty="0">
                <a:solidFill>
                  <a:srgbClr val="3B373A"/>
                </a:solidFill>
                <a:latin typeface="Segoe UI"/>
                <a:cs typeface="Segoe UI"/>
              </a:rPr>
              <a:t>Γνωριμία με τις βασικές αρχές της εργατικής νομοθεσίας</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0" y="0"/>
            <a:ext cx="6350" cy="10692130"/>
            <a:chOff x="0" y="0"/>
            <a:chExt cx="6350" cy="10692130"/>
          </a:xfrm>
        </p:grpSpPr>
        <p:pic>
          <p:nvPicPr>
            <p:cNvPr id="3" name="object 3"/>
            <p:cNvPicPr/>
            <p:nvPr/>
          </p:nvPicPr>
          <p:blipFill>
            <a:blip r:embed="rId3"/>
            <a:stretch/>
          </p:blipFill>
          <p:spPr bwMode="auto">
            <a:xfrm>
              <a:off x="0" y="0"/>
              <a:ext cx="6350" cy="10692003"/>
            </a:xfrm>
            <a:prstGeom prst="rect">
              <a:avLst/>
            </a:prstGeom>
          </p:spPr>
        </p:pic>
        <p:sp>
          <p:nvSpPr>
            <p:cNvPr id="4" name="object 4"/>
            <p:cNvSpPr/>
            <p:nvPr/>
          </p:nvSpPr>
          <p:spPr bwMode="auto">
            <a:xfrm>
              <a:off x="0" y="0"/>
              <a:ext cx="0" cy="10692130"/>
            </a:xfrm>
            <a:custGeom>
              <a:avLst/>
              <a:gdLst/>
              <a:ahLst/>
              <a:cxnLst/>
              <a:rect l="l" t="t" r="r" b="b"/>
              <a:pathLst>
                <a:path h="10692130" extrusionOk="0">
                  <a:moveTo>
                    <a:pt x="0" y="0"/>
                  </a:moveTo>
                  <a:lnTo>
                    <a:pt x="0" y="10691990"/>
                  </a:lnTo>
                  <a:lnTo>
                    <a:pt x="0" y="0"/>
                  </a:lnTo>
                  <a:close/>
                </a:path>
              </a:pathLst>
            </a:custGeom>
            <a:solidFill>
              <a:srgbClr val="493490">
                <a:alpha val="29998"/>
              </a:srgbClr>
            </a:solidFill>
          </p:spPr>
          <p:txBody>
            <a:bodyPr wrap="square" lIns="0" tIns="0" rIns="0" bIns="0" rtlCol="0"/>
            <a:lstStyle/>
            <a:p>
              <a:pPr>
                <a:defRPr/>
              </a:pPr>
              <a:endParaRPr/>
            </a:p>
          </p:txBody>
        </p:sp>
      </p:grpSp>
      <p:sp>
        <p:nvSpPr>
          <p:cNvPr id="7" name="object 7"/>
          <p:cNvSpPr txBox="1"/>
          <p:nvPr/>
        </p:nvSpPr>
        <p:spPr bwMode="auto">
          <a:xfrm>
            <a:off x="887299" y="9735782"/>
            <a:ext cx="80644" cy="147320"/>
          </a:xfrm>
          <a:prstGeom prst="rect">
            <a:avLst/>
          </a:prstGeom>
        </p:spPr>
        <p:txBody>
          <a:bodyPr vert="horz" wrap="square" lIns="0" tIns="12700" rIns="0" bIns="0" rtlCol="0">
            <a:spAutoFit/>
          </a:bodyPr>
          <a:lstStyle/>
          <a:p>
            <a:pPr marL="12700">
              <a:lnSpc>
                <a:spcPct val="100000"/>
              </a:lnSpc>
              <a:spcBef>
                <a:spcPts val="100"/>
              </a:spcBef>
              <a:defRPr/>
            </a:pPr>
            <a:r>
              <a:rPr sz="800">
                <a:solidFill>
                  <a:srgbClr val="3B373A"/>
                </a:solidFill>
                <a:latin typeface="Segoe UI"/>
                <a:cs typeface="Segoe UI"/>
              </a:rPr>
              <a:t>1</a:t>
            </a:r>
            <a:endParaRPr sz="800">
              <a:latin typeface="Segoe UI"/>
              <a:cs typeface="Segoe UI"/>
            </a:endParaRPr>
          </a:p>
        </p:txBody>
      </p:sp>
      <p:sp>
        <p:nvSpPr>
          <p:cNvPr id="11" name="object 11"/>
          <p:cNvSpPr txBox="1"/>
          <p:nvPr/>
        </p:nvSpPr>
        <p:spPr bwMode="auto">
          <a:xfrm>
            <a:off x="539750" y="698499"/>
            <a:ext cx="6210367" cy="8357929"/>
          </a:xfrm>
          <a:prstGeom prst="rect">
            <a:avLst/>
          </a:prstGeom>
        </p:spPr>
        <p:txBody>
          <a:bodyPr vert="horz" wrap="square" lIns="0" tIns="12700" rIns="0" bIns="0" rtlCol="0">
            <a:spAutoFit/>
          </a:bodyPr>
          <a:lstStyle/>
          <a:p>
            <a:pPr marL="12700" algn="just">
              <a:lnSpc>
                <a:spcPct val="100000"/>
              </a:lnSpc>
              <a:spcBef>
                <a:spcPts val="1535"/>
              </a:spcBef>
              <a:tabLst>
                <a:tab pos="241300" algn="l"/>
              </a:tabLst>
              <a:defRPr/>
            </a:pPr>
            <a:r>
              <a:rPr lang="el-GR" b="1" spc="-25" dirty="0">
                <a:solidFill>
                  <a:srgbClr val="3B373A"/>
                </a:solidFill>
                <a:latin typeface="Segoe UI"/>
                <a:cs typeface="Segoe UI"/>
              </a:rPr>
              <a:t>Προσαρμοσμένη γλωσσική υποστήριξη με γνώμονα την εργασία από εκπαιδευτές μεταναστών</a:t>
            </a:r>
          </a:p>
          <a:p>
            <a:pPr marL="12700" algn="just">
              <a:lnSpc>
                <a:spcPct val="100000"/>
              </a:lnSpc>
              <a:spcBef>
                <a:spcPts val="1535"/>
              </a:spcBef>
              <a:tabLst>
                <a:tab pos="241300" algn="l"/>
              </a:tabLst>
              <a:defRPr/>
            </a:pPr>
            <a:endParaRPr dirty="0">
              <a:latin typeface="Segoe UI"/>
              <a:cs typeface="Segoe UI"/>
            </a:endParaRPr>
          </a:p>
          <a:p>
            <a:pPr marL="241300" marR="6985" algn="just">
              <a:lnSpc>
                <a:spcPct val="107100"/>
              </a:lnSpc>
              <a:spcBef>
                <a:spcPts val="855"/>
              </a:spcBef>
              <a:defRPr/>
            </a:pPr>
            <a:r>
              <a:rPr lang="el-GR" dirty="0">
                <a:solidFill>
                  <a:srgbClr val="3B373A"/>
                </a:solidFill>
                <a:latin typeface="Segoe UI"/>
                <a:cs typeface="Segoe UI"/>
              </a:rPr>
              <a:t>Οι ευκαιρίες απασχόλησης και οι προσφορές εργασίας σε μετανάστες και πρόσφυγες αποτελούν σημαντικό στοιχείο της αλληλεπίδρασής τους με τη χώρα υποδοχής. Ωστόσο, οι περιστάσεις δεν προσφέρουν πολλές ευκαιρίες στους εκπαιδευόμενους για να αποκτήσουν ένα ελάχιστο επίπεδο (L2). Συχνά, οι εκπαιδευτές ακολουθούν μια παραδοσιακή μεθοδολογία που επικεντρώνεται στη γλωσσική ορθότητα, η οποία δεν ανταποκρίνεται στις ανάγκες των εκπαιδευομένων. Οι εκπαιδευόμενοι, αντίστοιχα, μετακινούνται συνεχώς από τόπο σε τόπο, επιδιώκοντας τη μία προσφορά εργασίας μετά την άλλη και ένα καλύτερο μέλλον.</a:t>
            </a:r>
          </a:p>
          <a:p>
            <a:pPr marL="241300" marR="6985" algn="just">
              <a:lnSpc>
                <a:spcPct val="107100"/>
              </a:lnSpc>
              <a:spcBef>
                <a:spcPts val="855"/>
              </a:spcBef>
              <a:defRPr/>
            </a:pPr>
            <a:r>
              <a:rPr lang="el-GR" dirty="0">
                <a:solidFill>
                  <a:srgbClr val="3B373A"/>
                </a:solidFill>
                <a:latin typeface="Segoe UI"/>
                <a:cs typeface="Segoe UI"/>
              </a:rPr>
              <a:t>Η εξατομικευμένη γλωσσική υποστήριξη με προσανατολισμό την εργασία εξοικονομεί χρόνο, πολύτιμο τόσο για τους εργοδότες όσο και για τους μετανάστες/πρόσφυγες, και σχεδιάζεται σύμφωνα με τις ανάγκες του εκπαιδευόμενου, εμπλέκοντας ταυτόχρονα στοιχεία της τοπικής κοινωνίας. Εκτιμούμε</a:t>
            </a:r>
            <a:r>
              <a:rPr lang="en-US" dirty="0">
                <a:solidFill>
                  <a:srgbClr val="3B373A"/>
                </a:solidFill>
                <a:latin typeface="Segoe UI"/>
                <a:cs typeface="Segoe UI"/>
              </a:rPr>
              <a:t>,</a:t>
            </a:r>
            <a:r>
              <a:rPr lang="el-GR" dirty="0">
                <a:solidFill>
                  <a:srgbClr val="3B373A"/>
                </a:solidFill>
                <a:latin typeface="Segoe UI"/>
                <a:cs typeface="Segoe UI"/>
              </a:rPr>
              <a:t> ότι για τα βασικά επαγγέλματα στους τομείς της Γεωργίας, των Τροφίμων και των Φυσικών Πόρων, της Φιλοξενίας και του Τουρισμού, οι εκπαιδευόμενοι μπορούν να αντιμετωπίσουν σε λίγους μήνες τα γλωσσικά εμπόδια της </a:t>
            </a:r>
            <a:r>
              <a:rPr lang="en-US" dirty="0">
                <a:solidFill>
                  <a:srgbClr val="3B373A"/>
                </a:solidFill>
                <a:latin typeface="Segoe UI"/>
                <a:cs typeface="Segoe UI"/>
              </a:rPr>
              <a:t>L</a:t>
            </a:r>
            <a:r>
              <a:rPr lang="el-GR" dirty="0">
                <a:solidFill>
                  <a:srgbClr val="3B373A"/>
                </a:solidFill>
                <a:latin typeface="Segoe UI"/>
                <a:cs typeface="Segoe UI"/>
              </a:rPr>
              <a:t>2  και να αποκτήσουν ένα ικανοποιητικό επίπεδο επικοινωνίας.</a:t>
            </a:r>
            <a:endParaRPr lang="en-US" dirty="0">
              <a:latin typeface="Segoe UI"/>
              <a:cs typeface="Segoe UI"/>
            </a:endParaRPr>
          </a:p>
        </p:txBody>
      </p:sp>
      <p:cxnSp>
        <p:nvCxnSpPr>
          <p:cNvPr id="5"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4">
            <a:alphaModFix/>
          </a:blip>
          <a:stretch/>
        </p:blipFill>
        <p:spPr bwMode="auto">
          <a:xfrm>
            <a:off x="4508500" y="9085792"/>
            <a:ext cx="3048000"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4" name="object 4"/>
          <p:cNvPicPr/>
          <p:nvPr/>
        </p:nvPicPr>
        <p:blipFill>
          <a:blip r:embed="rId3"/>
          <a:stretch/>
        </p:blipFill>
        <p:spPr bwMode="auto">
          <a:xfrm>
            <a:off x="899998" y="2963977"/>
            <a:ext cx="5759995" cy="5816028"/>
          </a:xfrm>
          <a:prstGeom prst="rect">
            <a:avLst/>
          </a:prstGeom>
        </p:spPr>
      </p:pic>
      <p:sp>
        <p:nvSpPr>
          <p:cNvPr id="5" name="object 5"/>
          <p:cNvSpPr txBox="1"/>
          <p:nvPr/>
        </p:nvSpPr>
        <p:spPr bwMode="auto">
          <a:xfrm>
            <a:off x="1185962" y="3007527"/>
            <a:ext cx="4947367" cy="5558894"/>
          </a:xfrm>
          <a:prstGeom prst="rect">
            <a:avLst/>
          </a:prstGeom>
        </p:spPr>
        <p:txBody>
          <a:bodyPr vert="horz" wrap="square" lIns="0" tIns="12700" rIns="0" bIns="0" rtlCol="0">
            <a:spAutoFit/>
          </a:bodyPr>
          <a:lstStyle/>
          <a:p>
            <a:pPr marL="240665" marR="6350" algn="just">
              <a:lnSpc>
                <a:spcPct val="107100"/>
              </a:lnSpc>
              <a:spcBef>
                <a:spcPts val="1065"/>
              </a:spcBef>
              <a:tabLst>
                <a:tab pos="469900" algn="l"/>
              </a:tabLst>
              <a:defRPr/>
            </a:pPr>
            <a:r>
              <a:rPr lang="el-GR" sz="1400" dirty="0">
                <a:latin typeface="Segoe UI"/>
                <a:cs typeface="Segoe UI"/>
              </a:rPr>
              <a:t>Α. Συνεργαστείτε με τους φορείς της τοπικής κοινωνίας. Βρείτε τις πιο προσιτές και ισότιμες θέσεις εργασίας που μπορεί να προσφέρει η τοπική κοινότητα στους μετανάστες και τους πρόσφυγες.</a:t>
            </a:r>
          </a:p>
          <a:p>
            <a:pPr marL="240665" marR="6350" algn="just">
              <a:lnSpc>
                <a:spcPct val="107100"/>
              </a:lnSpc>
              <a:spcBef>
                <a:spcPts val="1065"/>
              </a:spcBef>
              <a:tabLst>
                <a:tab pos="469900" algn="l"/>
              </a:tabLst>
              <a:defRPr/>
            </a:pPr>
            <a:r>
              <a:rPr lang="el-GR" sz="1400" dirty="0">
                <a:latin typeface="Segoe UI"/>
                <a:cs typeface="Segoe UI"/>
              </a:rPr>
              <a:t>Β. Ρωτήστε τους εκπαιδευόμενους για προηγούμενες εργασιακές εμπειρίες. Ανακαλύψτε τις εργασιακές προτιμήσεις κάθε εκπαιδευόμενου.</a:t>
            </a:r>
          </a:p>
          <a:p>
            <a:pPr marL="240665" marR="6350" algn="just">
              <a:lnSpc>
                <a:spcPct val="107100"/>
              </a:lnSpc>
              <a:spcBef>
                <a:spcPts val="1065"/>
              </a:spcBef>
              <a:tabLst>
                <a:tab pos="469900" algn="l"/>
              </a:tabLst>
              <a:defRPr/>
            </a:pPr>
            <a:r>
              <a:rPr lang="el-GR" sz="1400" dirty="0">
                <a:latin typeface="Segoe UI"/>
                <a:cs typeface="Segoe UI"/>
              </a:rPr>
              <a:t>Γ. Ενημερώστε τους για την εργατική νομοθεσία, τις υποχρεώσεις και τα δικαιώματα σε ένα συγκεκριμένο εργασιακό περιβάλλον.</a:t>
            </a:r>
          </a:p>
          <a:p>
            <a:pPr marL="240665" marR="6350" algn="just">
              <a:lnSpc>
                <a:spcPct val="107100"/>
              </a:lnSpc>
              <a:spcBef>
                <a:spcPts val="1065"/>
              </a:spcBef>
              <a:tabLst>
                <a:tab pos="469900" algn="l"/>
              </a:tabLst>
              <a:defRPr/>
            </a:pPr>
            <a:r>
              <a:rPr lang="el-GR" sz="1400" dirty="0">
                <a:latin typeface="Segoe UI"/>
                <a:cs typeface="Segoe UI"/>
              </a:rPr>
              <a:t>Δ. Εντοπίστε ή καταγράψτε όλες τις απαραίτητες επικοινωνιακές ενέργειες/ δραστηριότητες και το σχετικό λεξιλόγιο που χρησιμοποιείται στο εργασιακό περιβάλλον.</a:t>
            </a:r>
          </a:p>
          <a:p>
            <a:pPr marL="240665" marR="6350" algn="just">
              <a:lnSpc>
                <a:spcPct val="107100"/>
              </a:lnSpc>
              <a:spcBef>
                <a:spcPts val="1065"/>
              </a:spcBef>
              <a:tabLst>
                <a:tab pos="469900" algn="l"/>
              </a:tabLst>
              <a:defRPr/>
            </a:pPr>
            <a:r>
              <a:rPr lang="el-GR" sz="1400" dirty="0">
                <a:latin typeface="Segoe UI"/>
                <a:cs typeface="Segoe UI"/>
              </a:rPr>
              <a:t>Ε. Οπτικοποιήστε το υλικό και δημιουργήστε σενάρια σύμφωνα με το Βήμα Β. Χρησιμοποιήστε τη σύμβαση εργασίας ως μαθησιακό υλικό για να διακρίν</a:t>
            </a:r>
            <a:r>
              <a:rPr lang="en-US" sz="1400" dirty="0">
                <a:latin typeface="Segoe UI"/>
                <a:cs typeface="Segoe UI"/>
              </a:rPr>
              <a:t>o</a:t>
            </a:r>
            <a:r>
              <a:rPr lang="el-GR" sz="1400" dirty="0">
                <a:latin typeface="Segoe UI"/>
                <a:cs typeface="Segoe UI"/>
              </a:rPr>
              <a:t>υν τα κύρια σημεία, όπως τις ώρες εργασίας και το είδος της απασχόλησης.</a:t>
            </a:r>
          </a:p>
          <a:p>
            <a:pPr marL="240665" marR="6350" algn="just">
              <a:lnSpc>
                <a:spcPct val="107100"/>
              </a:lnSpc>
              <a:spcBef>
                <a:spcPts val="1065"/>
              </a:spcBef>
              <a:tabLst>
                <a:tab pos="469900" algn="l"/>
              </a:tabLst>
              <a:defRPr/>
            </a:pPr>
            <a:r>
              <a:rPr lang="el-GR" sz="1400" dirty="0">
                <a:latin typeface="Segoe UI"/>
                <a:cs typeface="Segoe UI"/>
              </a:rPr>
              <a:t>ΣΤ. Συμμετέχετε με τους εκπαιδευόμενους στο εργασιακό τους περιβάλλον κατά τις πρώτες ημέρες για πρακτική διδασκαλία, αν είναι δυνατόν.</a:t>
            </a:r>
            <a:endParaRPr sz="1400" dirty="0">
              <a:latin typeface="Segoe UI"/>
              <a:cs typeface="Segoe UI"/>
            </a:endParaRPr>
          </a:p>
        </p:txBody>
      </p:sp>
      <p:sp>
        <p:nvSpPr>
          <p:cNvPr id="10" name="object 10"/>
          <p:cNvSpPr txBox="1">
            <a:spLocks noGrp="1"/>
          </p:cNvSpPr>
          <p:nvPr>
            <p:ph type="sldNum" sz="quarter" idx="7"/>
          </p:nvPr>
        </p:nvSpPr>
        <p:spPr bwMode="auto">
          <a:prstGeom prst="rect">
            <a:avLst/>
          </a:prstGeom>
        </p:spPr>
        <p:txBody>
          <a:bodyPr vert="horz" wrap="square" lIns="0" tIns="22860" rIns="0" bIns="0" rtlCol="0">
            <a:spAutoFit/>
          </a:bodyPr>
          <a:lstStyle/>
          <a:p>
            <a:pPr marL="60325">
              <a:lnSpc>
                <a:spcPct val="100000"/>
              </a:lnSpc>
              <a:spcBef>
                <a:spcPts val="180"/>
              </a:spcBef>
              <a:defRPr/>
            </a:pPr>
            <a:r>
              <a:rPr spc="-25"/>
              <a:t>16</a:t>
            </a:r>
            <a:endParaRPr/>
          </a:p>
        </p:txBody>
      </p:sp>
      <p:cxnSp>
        <p:nvCxnSpPr>
          <p:cNvPr id="2"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4">
            <a:alphaModFix/>
          </a:blip>
          <a:stretch/>
        </p:blipFill>
        <p:spPr bwMode="auto">
          <a:xfrm>
            <a:off x="4508500" y="9085792"/>
            <a:ext cx="3048000" cy="1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p:nvPr/>
        </p:nvSpPr>
        <p:spPr bwMode="auto">
          <a:xfrm>
            <a:off x="887299" y="1003706"/>
            <a:ext cx="5789930" cy="7382277"/>
          </a:xfrm>
          <a:prstGeom prst="rect">
            <a:avLst/>
          </a:prstGeom>
        </p:spPr>
        <p:txBody>
          <a:bodyPr vert="horz" wrap="square" lIns="0" tIns="12700" rIns="0" bIns="0" rtlCol="0">
            <a:spAutoFit/>
          </a:bodyPr>
          <a:lstStyle/>
          <a:p>
            <a:pPr marL="12700" marR="5715" algn="just">
              <a:lnSpc>
                <a:spcPct val="107100"/>
              </a:lnSpc>
              <a:spcBef>
                <a:spcPts val="1415"/>
              </a:spcBef>
              <a:defRPr/>
            </a:pPr>
            <a:r>
              <a:rPr lang="el-GR" sz="1600" dirty="0">
                <a:solidFill>
                  <a:srgbClr val="3B373A"/>
                </a:solidFill>
                <a:latin typeface="Segoe UI"/>
                <a:cs typeface="Segoe UI"/>
              </a:rPr>
              <a:t>Τέτοιες πρακτικές, όπως για παράδειγμα η διεξαγωγή έρευνας για την εξακρίβωση των αναγκών των εκπαιδευομένων και η δημιουργία πρακτικών σεναρίων με βάση τα αποτελέσματα, δεν είναι συνήθεις ακόμη και μεταξύ των εκπαιδευτών μεταναστών/προσφύγων. </a:t>
            </a:r>
          </a:p>
          <a:p>
            <a:pPr marL="12700" marR="5715" algn="just">
              <a:lnSpc>
                <a:spcPct val="107100"/>
              </a:lnSpc>
              <a:spcBef>
                <a:spcPts val="1415"/>
              </a:spcBef>
              <a:defRPr/>
            </a:pPr>
            <a:r>
              <a:rPr lang="el-GR" sz="1600" dirty="0">
                <a:solidFill>
                  <a:srgbClr val="3B373A"/>
                </a:solidFill>
                <a:latin typeface="Segoe UI"/>
                <a:cs typeface="Segoe UI"/>
              </a:rPr>
              <a:t>Χρειάζεται χρόνος για τα άτομα με μεταναστευτικό και προσφυγικό υπόβαθρο</a:t>
            </a:r>
            <a:r>
              <a:rPr lang="en-US" sz="1600" dirty="0">
                <a:solidFill>
                  <a:srgbClr val="3B373A"/>
                </a:solidFill>
                <a:latin typeface="Segoe UI"/>
                <a:cs typeface="Segoe UI"/>
              </a:rPr>
              <a:t>, </a:t>
            </a:r>
            <a:r>
              <a:rPr lang="el-GR" sz="1600" dirty="0">
                <a:solidFill>
                  <a:srgbClr val="3B373A"/>
                </a:solidFill>
                <a:latin typeface="Segoe UI"/>
                <a:cs typeface="Segoe UI"/>
              </a:rPr>
              <a:t>προκειμένου να κατανοήσουν και να συμμορφωθούν με τη νομοθεσία της χώρας υποδοχής, ακόμη και αν αποκτήσουν επαρκές επίπεδο </a:t>
            </a:r>
            <a:r>
              <a:rPr lang="en-US" sz="1600" dirty="0">
                <a:solidFill>
                  <a:srgbClr val="3B373A"/>
                </a:solidFill>
                <a:latin typeface="Segoe UI"/>
                <a:cs typeface="Segoe UI"/>
              </a:rPr>
              <a:t>L</a:t>
            </a:r>
            <a:r>
              <a:rPr lang="el-GR" sz="1600" dirty="0">
                <a:solidFill>
                  <a:srgbClr val="3B373A"/>
                </a:solidFill>
                <a:latin typeface="Segoe UI"/>
                <a:cs typeface="Segoe UI"/>
              </a:rPr>
              <a:t>2.</a:t>
            </a:r>
          </a:p>
          <a:p>
            <a:pPr marL="12700" marR="5715" algn="just">
              <a:lnSpc>
                <a:spcPct val="107100"/>
              </a:lnSpc>
              <a:spcBef>
                <a:spcPts val="1415"/>
              </a:spcBef>
              <a:defRPr/>
            </a:pPr>
            <a:r>
              <a:rPr lang="el-GR" sz="1600" dirty="0">
                <a:solidFill>
                  <a:srgbClr val="3B373A"/>
                </a:solidFill>
                <a:latin typeface="Segoe UI"/>
                <a:cs typeface="Segoe UI"/>
              </a:rPr>
              <a:t>Οι εκπαιδευτές μεταναστών θα πρέπει να επιλέγουν προσεκτικά το σχετικό υλικό. Όσον αφορά την ακρίβεια του περιεχομένου των </a:t>
            </a:r>
            <a:r>
              <a:rPr lang="el-GR" sz="1600" dirty="0">
                <a:solidFill>
                  <a:schemeClr val="tx1"/>
                </a:solidFill>
                <a:latin typeface="Segoe UI"/>
                <a:cs typeface="Segoe UI"/>
              </a:rPr>
              <a:t>προγραμμάτων</a:t>
            </a:r>
            <a:r>
              <a:rPr lang="el-GR" sz="1600" dirty="0">
                <a:solidFill>
                  <a:srgbClr val="3B373A"/>
                </a:solidFill>
                <a:latin typeface="Segoe UI"/>
                <a:cs typeface="Segoe UI"/>
              </a:rPr>
              <a:t> για τα εργασιακά δικαιώματα, οι εκπαιδευτές θα μπορούσαν να επιλέξουν προσεκτικά το υλικό που βρίσκουν στο διαδίκτυο, έχοντας, όμως, επίγνωση ότι ενδέχεται να προκύψουν κάποιες αποκλίσεις. Πριν προχωρήσουν στο σχεδιασμό του υλικού, η διασταύρωση της ορθότητας είναι απαραίτητη για την αποφυγή πιθανών παρανοήσεων. </a:t>
            </a:r>
          </a:p>
          <a:p>
            <a:pPr marL="12700" marR="5715" algn="just">
              <a:lnSpc>
                <a:spcPct val="107100"/>
              </a:lnSpc>
              <a:spcBef>
                <a:spcPts val="1415"/>
              </a:spcBef>
              <a:defRPr/>
            </a:pPr>
            <a:r>
              <a:rPr lang="el-GR" sz="1600" dirty="0">
                <a:solidFill>
                  <a:srgbClr val="3B373A"/>
                </a:solidFill>
                <a:latin typeface="Segoe UI"/>
                <a:cs typeface="Segoe UI"/>
              </a:rPr>
              <a:t>Αν κάποιοι εκπαιδευόμενοι επιθυμούν να λάβουν περισσότερες λεπτομέρειες, πρέπει να παραπέμπονται  σε εργασιακούς συμβούλους ή δικηγόρους. Οι εκπαιδευτές πρέπει να διασφαλίσουν αν οι εκπαιδευόμενοι στην τάξη τους επιθυμούν να λάβουν γλωσσική υποστήριξη με προσανατολισμό την εργασία. Πολλοί μετανάστες/πρόσφυγες μπορεί να βρίσκονται σε καθεστώς διέλευσης και να μην ενδιαφέρονται για την εργασία τη δεδομένη στιγμή.</a:t>
            </a:r>
            <a:endParaRPr sz="1600" dirty="0">
              <a:latin typeface="Segoe UI"/>
              <a:cs typeface="Segoe UI"/>
            </a:endParaRPr>
          </a:p>
        </p:txBody>
      </p:sp>
      <p:cxnSp>
        <p:nvCxnSpPr>
          <p:cNvPr id="5"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4508500" y="9085792"/>
            <a:ext cx="3048000" cy="162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1158303" y="0"/>
            <a:ext cx="6402070" cy="5701030"/>
            <a:chOff x="1158303" y="0"/>
            <a:chExt cx="6402070" cy="5701030"/>
          </a:xfrm>
        </p:grpSpPr>
        <p:pic>
          <p:nvPicPr>
            <p:cNvPr id="3" name="object 3"/>
            <p:cNvPicPr/>
            <p:nvPr/>
          </p:nvPicPr>
          <p:blipFill>
            <a:blip r:embed="rId3"/>
            <a:stretch/>
          </p:blipFill>
          <p:spPr bwMode="auto">
            <a:xfrm>
              <a:off x="1634895" y="0"/>
              <a:ext cx="5925096" cy="5696991"/>
            </a:xfrm>
            <a:prstGeom prst="rect">
              <a:avLst/>
            </a:prstGeom>
          </p:spPr>
        </p:pic>
        <p:pic>
          <p:nvPicPr>
            <p:cNvPr id="4" name="object 4"/>
            <p:cNvPicPr/>
            <p:nvPr/>
          </p:nvPicPr>
          <p:blipFill>
            <a:blip r:embed="rId4"/>
            <a:stretch/>
          </p:blipFill>
          <p:spPr bwMode="auto">
            <a:xfrm>
              <a:off x="1158303" y="1244"/>
              <a:ext cx="6401689" cy="5699620"/>
            </a:xfrm>
            <a:prstGeom prst="rect">
              <a:avLst/>
            </a:prstGeom>
          </p:spPr>
        </p:pic>
      </p:grpSp>
      <p:sp>
        <p:nvSpPr>
          <p:cNvPr id="7" name="TextBox 6"/>
          <p:cNvSpPr txBox="1"/>
          <p:nvPr/>
        </p:nvSpPr>
        <p:spPr bwMode="auto">
          <a:xfrm>
            <a:off x="501650" y="6418899"/>
            <a:ext cx="6667884" cy="2482667"/>
          </a:xfrm>
          <a:prstGeom prst="rect">
            <a:avLst/>
          </a:prstGeom>
          <a:noFill/>
        </p:spPr>
        <p:txBody>
          <a:bodyPr wrap="square">
            <a:spAutoFit/>
          </a:bodyPr>
          <a:lstStyle/>
          <a:p>
            <a:pPr marL="12700" marR="5080" algn="just">
              <a:lnSpc>
                <a:spcPct val="107100"/>
              </a:lnSpc>
              <a:spcBef>
                <a:spcPts val="100"/>
              </a:spcBef>
              <a:defRPr/>
            </a:pPr>
            <a:r>
              <a:rPr lang="el-GR" sz="1600" spc="215" dirty="0">
                <a:solidFill>
                  <a:srgbClr val="3B373A"/>
                </a:solidFill>
                <a:latin typeface="Segoe UI"/>
                <a:cs typeface="Segoe UI"/>
              </a:rPr>
              <a:t>Διαδραστική άσκηση</a:t>
            </a:r>
          </a:p>
          <a:p>
            <a:pPr marL="12700" marR="5080" algn="just">
              <a:lnSpc>
                <a:spcPct val="107100"/>
              </a:lnSpc>
              <a:spcBef>
                <a:spcPts val="100"/>
              </a:spcBef>
              <a:defRPr/>
            </a:pPr>
            <a:endParaRPr lang="en-US" sz="1600" spc="215" dirty="0">
              <a:solidFill>
                <a:srgbClr val="3B373A"/>
              </a:solidFill>
              <a:latin typeface="Segoe UI"/>
              <a:cs typeface="Segoe UI"/>
            </a:endParaRPr>
          </a:p>
          <a:p>
            <a:pPr marL="12700" marR="5080" algn="just">
              <a:lnSpc>
                <a:spcPct val="107100"/>
              </a:lnSpc>
              <a:spcBef>
                <a:spcPts val="100"/>
              </a:spcBef>
              <a:defRPr/>
            </a:pPr>
            <a:r>
              <a:rPr lang="el-GR" sz="1600" dirty="0">
                <a:solidFill>
                  <a:srgbClr val="3B373A"/>
                </a:solidFill>
                <a:latin typeface="Segoe UI"/>
                <a:cs typeface="Segoe UI"/>
              </a:rPr>
              <a:t>Προχωρήστε σε ένα ερωτηματολόγιο που απευθύνεται σε πρόσφυγες και μετανάστες φοιτητές για να διερευνήσετε αν γνωρίζουν τα θεμελιώδη εργασιακά δικαιώματα στην Ευρωπαϊκή Ένωση, καθώς και ποια εργασιακά δικαιώματα θεωρούν ουσιώδη. </a:t>
            </a:r>
          </a:p>
          <a:p>
            <a:pPr marL="12700" marR="5080" algn="just">
              <a:lnSpc>
                <a:spcPct val="107100"/>
              </a:lnSpc>
              <a:spcBef>
                <a:spcPts val="100"/>
              </a:spcBef>
              <a:defRPr/>
            </a:pPr>
            <a:r>
              <a:rPr lang="el-GR" sz="1600" dirty="0">
                <a:solidFill>
                  <a:srgbClr val="3B373A"/>
                </a:solidFill>
                <a:latin typeface="Segoe UI"/>
                <a:cs typeface="Segoe UI"/>
              </a:rPr>
              <a:t>Αυτό θα είναι χρήσιμο για την κατάρτιση μιας σύντομης διδακτέας ύλης  που θα καθοδηγήσει τους εκπαιδευτές μεταναστών στη δημιουργία ενός σχεδίου για ένα μάθημα ήπιων δεξιοτήτων. </a:t>
            </a:r>
          </a:p>
        </p:txBody>
      </p:sp>
      <p:cxnSp>
        <p:nvCxnSpPr>
          <p:cNvPr id="6"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5">
            <a:alphaModFix/>
          </a:blip>
          <a:stretch/>
        </p:blipFill>
        <p:spPr bwMode="auto">
          <a:xfrm>
            <a:off x="4508500" y="9085792"/>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txBox="1"/>
          <p:nvPr/>
        </p:nvSpPr>
        <p:spPr bwMode="auto">
          <a:xfrm>
            <a:off x="887299" y="991315"/>
            <a:ext cx="5938946" cy="8045857"/>
          </a:xfrm>
          <a:prstGeom prst="rect">
            <a:avLst/>
          </a:prstGeom>
        </p:spPr>
        <p:txBody>
          <a:bodyPr vert="horz" wrap="square" lIns="0" tIns="12700" rIns="0" bIns="0" rtlCol="0">
            <a:spAutoFit/>
          </a:bodyPr>
          <a:lstStyle/>
          <a:p>
            <a:pPr marL="12700" marR="5080" algn="just">
              <a:lnSpc>
                <a:spcPct val="107100"/>
              </a:lnSpc>
              <a:defRPr/>
            </a:pPr>
            <a:r>
              <a:rPr lang="el-GR" sz="1600" spc="95" dirty="0">
                <a:solidFill>
                  <a:srgbClr val="3B373A"/>
                </a:solidFill>
                <a:latin typeface="Segoe UI"/>
                <a:cs typeface="Segoe UI"/>
              </a:rPr>
              <a:t>Οι εκπαιδευτές μεταναστών που ασχολούνται με την εκπαίδευση των μεταναστών/προσφύγων και οι εκπρόσωποι των μεταναστευτικών κοινοτήτων μπορούν να πραγματοποιήσουν τα ακόλουθα:</a:t>
            </a:r>
          </a:p>
          <a:p>
            <a:pPr marL="12700" marR="5080" algn="just">
              <a:lnSpc>
                <a:spcPct val="107100"/>
              </a:lnSpc>
              <a:defRPr/>
            </a:pPr>
            <a:endParaRPr lang="en-US" sz="1600" dirty="0">
              <a:solidFill>
                <a:srgbClr val="3B373A"/>
              </a:solidFill>
              <a:latin typeface="Segoe UI"/>
              <a:cs typeface="Segoe UI"/>
            </a:endParaRPr>
          </a:p>
          <a:p>
            <a:pPr marL="12700" marR="5080" algn="just">
              <a:lnSpc>
                <a:spcPct val="107100"/>
              </a:lnSpc>
              <a:defRPr/>
            </a:pPr>
            <a:endParaRPr sz="1600" dirty="0">
              <a:latin typeface="Segoe UI"/>
              <a:cs typeface="Segoe UI"/>
            </a:endParaRPr>
          </a:p>
          <a:p>
            <a:pPr marL="12700" algn="just">
              <a:lnSpc>
                <a:spcPct val="100000"/>
              </a:lnSpc>
              <a:spcBef>
                <a:spcPts val="5"/>
              </a:spcBef>
              <a:defRPr/>
            </a:pPr>
            <a:r>
              <a:rPr lang="el-GR" sz="1600" b="1" i="1" dirty="0">
                <a:solidFill>
                  <a:srgbClr val="F89623"/>
                </a:solidFill>
                <a:latin typeface="Segoe UI"/>
                <a:cs typeface="Segoe UI"/>
              </a:rPr>
              <a:t>Ανάλυση αναγκών από εκπαιδευτές μεταναστών</a:t>
            </a:r>
          </a:p>
          <a:p>
            <a:pPr marL="12700" marR="5715" algn="just">
              <a:lnSpc>
                <a:spcPct val="107100"/>
              </a:lnSpc>
              <a:spcBef>
                <a:spcPts val="1334"/>
              </a:spcBef>
              <a:defRPr/>
            </a:pPr>
            <a:r>
              <a:rPr lang="el-GR" sz="1600" dirty="0">
                <a:solidFill>
                  <a:srgbClr val="3B373A"/>
                </a:solidFill>
                <a:latin typeface="Segoe UI"/>
                <a:cs typeface="Segoe UI"/>
              </a:rPr>
              <a:t>Όλα τα ερωτηματολόγια θα πρέπει να περιλαμβάνουν τυποποιημένα δημογραφικά στοιχεία, όπως τη χώρα προέλευσης, τις ομιλούμενες γλώσσες, το φύλο, τα έτη απασχόλησης στη χώρα διαμονής και την προϋπάρχουσα εμπειρία στη γλώσσα L2. Οι συμμετέχοντες που απαντούν στις ερωτήσεις θα πρέπει να είναι οι μαθητευόμενοι μας, δεδομένου ότι πρόκειται για τη δημιουργία μιας προσαρμοσμένης διαδικασίας. Στόχος των ερευνών είναι να συγκεντρωθούν βασικά δεδομένα για την τάξη, να αναλυθούν οι ανάγκες και να δημιουργηθεί εξειδικευμένο  υλικό.</a:t>
            </a:r>
          </a:p>
          <a:p>
            <a:pPr marL="12700" marR="5715" algn="just">
              <a:lnSpc>
                <a:spcPct val="107100"/>
              </a:lnSpc>
              <a:spcBef>
                <a:spcPts val="1334"/>
              </a:spcBef>
              <a:defRPr/>
            </a:pPr>
            <a:r>
              <a:rPr lang="el-GR" sz="1600" dirty="0">
                <a:solidFill>
                  <a:srgbClr val="3B373A"/>
                </a:solidFill>
                <a:latin typeface="Segoe UI"/>
                <a:cs typeface="Segoe UI"/>
              </a:rPr>
              <a:t>Προτείνουμε θέματα που αφορούν τον εργασιακό χώρο, το εργατικό δίκαιο, την προστασία από τις διακρίσεις και την κοινωνική προστασία. Ο παρακάτω πίνακας παρέχει μια βαθύτερη ματιά στο εσωτερικό της έρευνας.</a:t>
            </a:r>
          </a:p>
          <a:p>
            <a:pPr marL="12700" marR="5715" algn="just">
              <a:lnSpc>
                <a:spcPct val="107100"/>
              </a:lnSpc>
              <a:spcBef>
                <a:spcPts val="1420"/>
              </a:spcBef>
              <a:defRPr/>
            </a:pPr>
            <a:r>
              <a:rPr lang="el-GR" sz="1600" dirty="0">
                <a:solidFill>
                  <a:srgbClr val="3B373A"/>
                </a:solidFill>
                <a:latin typeface="Segoe UI"/>
                <a:cs typeface="Segoe UI"/>
              </a:rPr>
              <a:t>Οι δύο τελευταίες ερωτήσεις σχετίζονται με μια πτυχή κατανόησης της έρευνας. Οι συμμετέχοντες πρέπει να επιλέξουν ποιες κατηγορίες θεωρούν πιο σημαντικές και για ποιες από τις παραπάνω θα ήθελαν να μάθουν περισσότερα.</a:t>
            </a:r>
            <a:endParaRPr lang="en-US" sz="1600" dirty="0">
              <a:solidFill>
                <a:srgbClr val="3B373A"/>
              </a:solidFill>
              <a:latin typeface="Segoe UI"/>
              <a:cs typeface="Segoe UI"/>
            </a:endParaRPr>
          </a:p>
          <a:p>
            <a:pPr marL="12700" marR="5715" algn="just">
              <a:lnSpc>
                <a:spcPct val="107100"/>
              </a:lnSpc>
              <a:spcBef>
                <a:spcPts val="1420"/>
              </a:spcBef>
              <a:defRPr/>
            </a:pPr>
            <a:r>
              <a:rPr lang="el-GR" sz="1600" dirty="0">
                <a:latin typeface="Segoe UI"/>
                <a:cs typeface="Segoe UI"/>
              </a:rPr>
              <a:t>Όσον αφορά τη γλωσσική υποστήριξη με γνώμονα την εργασία, ερωτήματα σχετικά με τις γλωσσικές δεξιότητες των μαθητών και τις συνθήκες επικοινωνίας στις οποίες εμπλέκονται.</a:t>
            </a:r>
          </a:p>
        </p:txBody>
      </p:sp>
      <p:cxnSp>
        <p:nvCxnSpPr>
          <p:cNvPr id="4"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4508500" y="9085792"/>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895794" y="924649"/>
            <a:ext cx="5969733" cy="5369267"/>
            <a:chOff x="895794" y="924649"/>
            <a:chExt cx="5969733" cy="5369267"/>
          </a:xfrm>
        </p:grpSpPr>
        <p:pic>
          <p:nvPicPr>
            <p:cNvPr id="3" name="object 3"/>
            <p:cNvPicPr/>
            <p:nvPr/>
          </p:nvPicPr>
          <p:blipFill>
            <a:blip r:embed="rId3"/>
            <a:stretch/>
          </p:blipFill>
          <p:spPr bwMode="auto">
            <a:xfrm>
              <a:off x="895794" y="1467180"/>
              <a:ext cx="5759995" cy="4826736"/>
            </a:xfrm>
            <a:prstGeom prst="rect">
              <a:avLst/>
            </a:prstGeom>
          </p:spPr>
        </p:pic>
        <p:pic>
          <p:nvPicPr>
            <p:cNvPr id="4" name="object 4"/>
            <p:cNvPicPr/>
            <p:nvPr/>
          </p:nvPicPr>
          <p:blipFill>
            <a:blip r:embed="rId4"/>
            <a:stretch/>
          </p:blipFill>
          <p:spPr bwMode="auto">
            <a:xfrm>
              <a:off x="4983556" y="924649"/>
              <a:ext cx="1881971" cy="1414411"/>
            </a:xfrm>
            <a:prstGeom prst="rect">
              <a:avLst/>
            </a:prstGeom>
          </p:spPr>
        </p:pic>
        <p:sp>
          <p:nvSpPr>
            <p:cNvPr id="5" name="object 5"/>
            <p:cNvSpPr/>
            <p:nvPr/>
          </p:nvSpPr>
          <p:spPr bwMode="auto">
            <a:xfrm rot="658932">
              <a:off x="5096445" y="1601866"/>
              <a:ext cx="1577692" cy="489584"/>
            </a:xfrm>
            <a:custGeom>
              <a:avLst/>
              <a:gdLst/>
              <a:ahLst/>
              <a:cxnLst/>
              <a:rect l="l" t="t" r="r" b="b"/>
              <a:pathLst>
                <a:path w="1308100" h="489585" extrusionOk="0">
                  <a:moveTo>
                    <a:pt x="1307591" y="0"/>
                  </a:moveTo>
                  <a:lnTo>
                    <a:pt x="0" y="0"/>
                  </a:lnTo>
                  <a:lnTo>
                    <a:pt x="0" y="489203"/>
                  </a:lnTo>
                  <a:lnTo>
                    <a:pt x="1307591" y="489203"/>
                  </a:lnTo>
                  <a:lnTo>
                    <a:pt x="1307591" y="0"/>
                  </a:lnTo>
                  <a:close/>
                </a:path>
              </a:pathLst>
            </a:custGeom>
            <a:solidFill>
              <a:srgbClr val="5F595B">
                <a:alpha val="19999"/>
              </a:srgbClr>
            </a:solidFill>
          </p:spPr>
          <p:txBody>
            <a:bodyPr wrap="square" lIns="0" tIns="0" rIns="0" bIns="0" rtlCol="0"/>
            <a:lstStyle/>
            <a:p>
              <a:pPr>
                <a:defRPr/>
              </a:pPr>
              <a:endParaRPr/>
            </a:p>
          </p:txBody>
        </p:sp>
      </p:grpSp>
      <p:sp>
        <p:nvSpPr>
          <p:cNvPr id="6" name="object 6"/>
          <p:cNvSpPr txBox="1"/>
          <p:nvPr/>
        </p:nvSpPr>
        <p:spPr bwMode="auto">
          <a:xfrm rot="697263">
            <a:off x="5145612" y="1744189"/>
            <a:ext cx="1884525" cy="238848"/>
          </a:xfrm>
          <a:prstGeom prst="rect">
            <a:avLst/>
          </a:prstGeom>
        </p:spPr>
        <p:txBody>
          <a:bodyPr vert="horz" wrap="square" lIns="0" tIns="0" rIns="0" bIns="0" rtlCol="0">
            <a:spAutoFit/>
          </a:bodyPr>
          <a:lstStyle/>
          <a:p>
            <a:pPr>
              <a:lnSpc>
                <a:spcPts val="1980"/>
              </a:lnSpc>
              <a:defRPr/>
            </a:pPr>
            <a:r>
              <a:rPr lang="el-GR" sz="1600" b="1" spc="-10" dirty="0">
                <a:solidFill>
                  <a:srgbClr val="473390"/>
                </a:solidFill>
                <a:latin typeface="Segoe UI Black"/>
                <a:cs typeface="Segoe UI Black"/>
              </a:rPr>
              <a:t>Παραδείγματα</a:t>
            </a:r>
          </a:p>
        </p:txBody>
      </p:sp>
      <p:sp>
        <p:nvSpPr>
          <p:cNvPr id="7" name="object 7"/>
          <p:cNvSpPr/>
          <p:nvPr/>
        </p:nvSpPr>
        <p:spPr bwMode="auto">
          <a:xfrm>
            <a:off x="1049698" y="2017044"/>
            <a:ext cx="3114040" cy="306705"/>
          </a:xfrm>
          <a:custGeom>
            <a:avLst/>
            <a:gdLst/>
            <a:ahLst/>
            <a:cxnLst/>
            <a:rect l="l" t="t" r="r" b="b"/>
            <a:pathLst>
              <a:path w="3114040" h="306705" extrusionOk="0">
                <a:moveTo>
                  <a:pt x="3113532" y="306323"/>
                </a:moveTo>
                <a:lnTo>
                  <a:pt x="0" y="306323"/>
                </a:lnTo>
                <a:lnTo>
                  <a:pt x="0" y="0"/>
                </a:lnTo>
                <a:lnTo>
                  <a:pt x="3113532" y="0"/>
                </a:lnTo>
                <a:lnTo>
                  <a:pt x="3113532" y="306323"/>
                </a:lnTo>
                <a:close/>
              </a:path>
            </a:pathLst>
          </a:custGeom>
          <a:solidFill>
            <a:srgbClr val="5F595B">
              <a:alpha val="9999"/>
            </a:srgbClr>
          </a:solidFill>
        </p:spPr>
        <p:txBody>
          <a:bodyPr wrap="square" lIns="0" tIns="0" rIns="0" bIns="0" rtlCol="0"/>
          <a:lstStyle/>
          <a:p>
            <a:pPr>
              <a:defRPr/>
            </a:pPr>
            <a:endParaRPr/>
          </a:p>
        </p:txBody>
      </p:sp>
      <p:sp>
        <p:nvSpPr>
          <p:cNvPr id="8" name="object 8"/>
          <p:cNvSpPr txBox="1"/>
          <p:nvPr/>
        </p:nvSpPr>
        <p:spPr bwMode="auto">
          <a:xfrm>
            <a:off x="1002751" y="1723226"/>
            <a:ext cx="4611370" cy="4314643"/>
          </a:xfrm>
          <a:prstGeom prst="rect">
            <a:avLst/>
          </a:prstGeom>
        </p:spPr>
        <p:txBody>
          <a:bodyPr vert="horz" wrap="square" lIns="0" tIns="13335" rIns="0" bIns="0" rtlCol="0">
            <a:spAutoFit/>
          </a:bodyPr>
          <a:lstStyle/>
          <a:p>
            <a:pPr marL="12700" algn="l">
              <a:lnSpc>
                <a:spcPct val="100000"/>
              </a:lnSpc>
              <a:spcBef>
                <a:spcPts val="105"/>
              </a:spcBef>
              <a:defRPr/>
            </a:pPr>
            <a:r>
              <a:rPr lang="el-GR" sz="1400" b="1" i="1" dirty="0">
                <a:solidFill>
                  <a:srgbClr val="3B373A"/>
                </a:solidFill>
                <a:latin typeface="Segoe UI Black"/>
                <a:cs typeface="Segoe UI Black"/>
              </a:rPr>
              <a:t>Περιεχόμενο της έρευνας για τα "Εργασιακά δικαιώματα</a:t>
            </a:r>
          </a:p>
          <a:p>
            <a:pPr algn="just">
              <a:lnSpc>
                <a:spcPct val="100000"/>
              </a:lnSpc>
              <a:spcBef>
                <a:spcPts val="5"/>
              </a:spcBef>
              <a:defRPr/>
            </a:pPr>
            <a:endParaRPr sz="1950" dirty="0">
              <a:latin typeface="Segoe UI Black"/>
              <a:cs typeface="Segoe UI Black"/>
            </a:endParaRPr>
          </a:p>
          <a:p>
            <a:pPr marL="127635" algn="just">
              <a:lnSpc>
                <a:spcPct val="100000"/>
              </a:lnSpc>
              <a:spcBef>
                <a:spcPts val="5"/>
              </a:spcBef>
              <a:defRPr/>
            </a:pPr>
            <a:r>
              <a:rPr lang="el-GR" sz="1600" b="1" i="1" dirty="0">
                <a:solidFill>
                  <a:srgbClr val="3B373A"/>
                </a:solidFill>
                <a:latin typeface="Segoe UI Semibold"/>
                <a:cs typeface="Segoe UI Semibold"/>
              </a:rPr>
              <a:t>Γνωρίζετε...</a:t>
            </a:r>
          </a:p>
          <a:p>
            <a:pPr marL="127635" algn="just">
              <a:lnSpc>
                <a:spcPct val="100000"/>
              </a:lnSpc>
              <a:spcBef>
                <a:spcPts val="5"/>
              </a:spcBef>
              <a:defRPr/>
            </a:pPr>
            <a:r>
              <a:rPr lang="el-GR" sz="1600" dirty="0">
                <a:solidFill>
                  <a:srgbClr val="3B373A"/>
                </a:solidFill>
                <a:latin typeface="Segoe UI Semibold"/>
                <a:cs typeface="Segoe UI Semibold"/>
              </a:rPr>
              <a:t>Α. τους κανόνες για την υγεία και την ασφάλειά σας όταν εργάζεστε;</a:t>
            </a:r>
          </a:p>
          <a:p>
            <a:pPr marL="127635" algn="just">
              <a:lnSpc>
                <a:spcPct val="100000"/>
              </a:lnSpc>
              <a:spcBef>
                <a:spcPts val="5"/>
              </a:spcBef>
              <a:defRPr/>
            </a:pPr>
            <a:r>
              <a:rPr lang="el-GR" sz="1600" dirty="0">
                <a:solidFill>
                  <a:srgbClr val="3B373A"/>
                </a:solidFill>
                <a:latin typeface="Segoe UI Semibold"/>
                <a:cs typeface="Segoe UI Semibold"/>
              </a:rPr>
              <a:t>Β. ότι πρέπει να φοράτε ειδικό εξοπλισμό σε ορισμένες εργασίες (π.χ. κατασκευές, εργοστάσια, διάφορες χειρωνακτικές εργασίες);</a:t>
            </a:r>
          </a:p>
          <a:p>
            <a:pPr marL="127635" algn="just">
              <a:lnSpc>
                <a:spcPct val="100000"/>
              </a:lnSpc>
              <a:spcBef>
                <a:spcPts val="5"/>
              </a:spcBef>
              <a:defRPr/>
            </a:pPr>
            <a:r>
              <a:rPr lang="el-GR" sz="1600" dirty="0">
                <a:solidFill>
                  <a:srgbClr val="3B373A"/>
                </a:solidFill>
                <a:latin typeface="Segoe UI Semibold"/>
                <a:cs typeface="Segoe UI Semibold"/>
              </a:rPr>
              <a:t>Γ. για την προστασία των εγκύων εργαζομένων και των νέων</a:t>
            </a:r>
            <a:r>
              <a:rPr lang="en-US" sz="1600" dirty="0">
                <a:solidFill>
                  <a:srgbClr val="3B373A"/>
                </a:solidFill>
                <a:latin typeface="Segoe UI Semibold"/>
                <a:cs typeface="Segoe UI Semibold"/>
              </a:rPr>
              <a:t> </a:t>
            </a:r>
            <a:r>
              <a:rPr lang="el-GR" sz="1600" dirty="0">
                <a:solidFill>
                  <a:srgbClr val="3B373A"/>
                </a:solidFill>
                <a:latin typeface="Segoe UI Semibold"/>
                <a:cs typeface="Segoe UI Semibold"/>
              </a:rPr>
              <a:t>μητέρων;</a:t>
            </a:r>
          </a:p>
          <a:p>
            <a:pPr marL="127635" algn="just">
              <a:lnSpc>
                <a:spcPct val="100000"/>
              </a:lnSpc>
              <a:spcBef>
                <a:spcPts val="5"/>
              </a:spcBef>
              <a:defRPr/>
            </a:pPr>
            <a:r>
              <a:rPr lang="el-GR" sz="1600" dirty="0">
                <a:solidFill>
                  <a:srgbClr val="3B373A"/>
                </a:solidFill>
                <a:latin typeface="Segoe UI Semibold"/>
                <a:cs typeface="Segoe UI Semibold"/>
              </a:rPr>
              <a:t>Δ. τι είναι η "εργασία μερικής απασχόλησης";</a:t>
            </a:r>
          </a:p>
          <a:p>
            <a:pPr marL="127635" algn="just">
              <a:lnSpc>
                <a:spcPct val="100000"/>
              </a:lnSpc>
              <a:spcBef>
                <a:spcPts val="5"/>
              </a:spcBef>
              <a:defRPr/>
            </a:pPr>
            <a:r>
              <a:rPr lang="el-GR" sz="1600" dirty="0">
                <a:solidFill>
                  <a:srgbClr val="3B373A"/>
                </a:solidFill>
                <a:latin typeface="Segoe UI Semibold"/>
                <a:cs typeface="Segoe UI Semibold"/>
              </a:rPr>
              <a:t>Ε. τι είναι η "αδήλωτη εργασία";</a:t>
            </a:r>
          </a:p>
          <a:p>
            <a:pPr marL="127635" algn="just">
              <a:lnSpc>
                <a:spcPct val="100000"/>
              </a:lnSpc>
              <a:spcBef>
                <a:spcPts val="5"/>
              </a:spcBef>
              <a:defRPr/>
            </a:pPr>
            <a:r>
              <a:rPr lang="el-GR" sz="1600" dirty="0">
                <a:solidFill>
                  <a:srgbClr val="3B373A"/>
                </a:solidFill>
                <a:latin typeface="Segoe UI Semibold"/>
                <a:cs typeface="Segoe UI Semibold"/>
              </a:rPr>
              <a:t>ΣΤ. τι είναι η απεργία;</a:t>
            </a:r>
          </a:p>
          <a:p>
            <a:pPr marL="127635" algn="just">
              <a:lnSpc>
                <a:spcPct val="100000"/>
              </a:lnSpc>
              <a:spcBef>
                <a:spcPts val="5"/>
              </a:spcBef>
              <a:defRPr/>
            </a:pPr>
            <a:r>
              <a:rPr lang="el-GR" sz="1600" dirty="0">
                <a:solidFill>
                  <a:srgbClr val="3B373A"/>
                </a:solidFill>
                <a:latin typeface="Segoe UI Semibold"/>
                <a:cs typeface="Segoe UI Semibold"/>
              </a:rPr>
              <a:t>Ζ. ότι δικαιούστε ένα ρεπό κάθε εβδομάδα;</a:t>
            </a:r>
          </a:p>
          <a:p>
            <a:pPr marL="481965" indent="-229235" algn="just">
              <a:lnSpc>
                <a:spcPct val="100000"/>
              </a:lnSpc>
              <a:spcBef>
                <a:spcPts val="1170"/>
              </a:spcBef>
              <a:buAutoNum type="alphaLcPeriod" startAt="4"/>
              <a:tabLst>
                <a:tab pos="482600" algn="l"/>
              </a:tabLst>
              <a:defRPr/>
            </a:pPr>
            <a:endParaRPr lang="el-GR" sz="1400" dirty="0">
              <a:latin typeface="Segoe UI"/>
              <a:cs typeface="Segoe UI"/>
            </a:endParaRPr>
          </a:p>
        </p:txBody>
      </p:sp>
      <p:sp>
        <p:nvSpPr>
          <p:cNvPr id="11" name="object 11"/>
          <p:cNvSpPr txBox="1"/>
          <p:nvPr/>
        </p:nvSpPr>
        <p:spPr bwMode="auto">
          <a:xfrm>
            <a:off x="1171194" y="8656973"/>
            <a:ext cx="80644" cy="135935"/>
          </a:xfrm>
          <a:prstGeom prst="rect">
            <a:avLst/>
          </a:prstGeom>
        </p:spPr>
        <p:txBody>
          <a:bodyPr vert="horz" wrap="square" lIns="0" tIns="12700" rIns="0" bIns="0" rtlCol="0">
            <a:spAutoFit/>
          </a:bodyPr>
          <a:lstStyle/>
          <a:p>
            <a:pPr marL="12700">
              <a:lnSpc>
                <a:spcPct val="100000"/>
              </a:lnSpc>
              <a:spcBef>
                <a:spcPts val="100"/>
              </a:spcBef>
              <a:defRPr/>
            </a:pPr>
            <a:r>
              <a:rPr sz="800">
                <a:solidFill>
                  <a:srgbClr val="3B373A"/>
                </a:solidFill>
                <a:latin typeface="Segoe UI"/>
                <a:cs typeface="Segoe UI"/>
              </a:rPr>
              <a:t>2</a:t>
            </a:r>
            <a:endParaRPr sz="800">
              <a:latin typeface="Segoe UI"/>
              <a:cs typeface="Segoe UI"/>
            </a:endParaRPr>
          </a:p>
        </p:txBody>
      </p:sp>
      <p:sp>
        <p:nvSpPr>
          <p:cNvPr id="12" name="object 12"/>
          <p:cNvSpPr txBox="1"/>
          <p:nvPr/>
        </p:nvSpPr>
        <p:spPr bwMode="auto">
          <a:xfrm>
            <a:off x="1628394" y="8656973"/>
            <a:ext cx="4999990" cy="135935"/>
          </a:xfrm>
          <a:prstGeom prst="rect">
            <a:avLst/>
          </a:prstGeom>
        </p:spPr>
        <p:txBody>
          <a:bodyPr vert="horz" wrap="square" lIns="0" tIns="12700" rIns="0" bIns="0" rtlCol="0">
            <a:spAutoFit/>
          </a:bodyPr>
          <a:lstStyle/>
          <a:p>
            <a:pPr marL="12700">
              <a:lnSpc>
                <a:spcPct val="100000"/>
              </a:lnSpc>
              <a:spcBef>
                <a:spcPts val="100"/>
              </a:spcBef>
              <a:defRPr/>
            </a:pPr>
            <a:r>
              <a:rPr lang="el-GR" sz="800" spc="-10" dirty="0">
                <a:solidFill>
                  <a:srgbClr val="3B373A"/>
                </a:solidFill>
                <a:latin typeface="Segoe UI"/>
                <a:cs typeface="Segoe UI"/>
              </a:rPr>
              <a:t>Διεθνής Οργάνωση Εργασίας, Πρόγραμμα Διοίκησης και Επιθεώρησης Εργασίας LAB/ADMIN. (2010).  σελ.38.</a:t>
            </a:r>
          </a:p>
        </p:txBody>
      </p:sp>
      <p:cxnSp>
        <p:nvCxnSpPr>
          <p:cNvPr id="9" name="Google Shape;233;p13"/>
          <p:cNvCxnSpPr>
            <a:cxnSpLocks/>
          </p:cNvCxnSpPr>
          <p:nvPr/>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14" name="Google Shape;234;p13"/>
          <p:cNvPicPr/>
          <p:nvPr/>
        </p:nvPicPr>
        <p:blipFill>
          <a:blip r:embed="rId5">
            <a:alphaModFix/>
          </a:blip>
          <a:stretch/>
        </p:blipFill>
        <p:spPr bwMode="auto">
          <a:xfrm>
            <a:off x="4508500" y="9085792"/>
            <a:ext cx="3048000" cy="1628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621</TotalTime>
  <Words>4585</Words>
  <Application>Microsoft Office PowerPoint</Application>
  <DocSecurity>0</DocSecurity>
  <PresentationFormat>Custom</PresentationFormat>
  <Paragraphs>223</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Arial</vt:lpstr>
      <vt:lpstr>Calibri</vt:lpstr>
      <vt:lpstr>Segoe UI</vt:lpstr>
      <vt:lpstr>Segoe UI Black</vt:lpstr>
      <vt:lpstr>Segoe UI Semibold</vt:lpstr>
      <vt:lpstr>Segoe UI Semilight</vt:lpstr>
      <vt:lpstr>Office Theme</vt:lpstr>
      <vt:lpstr>PowerPoint Presentation</vt:lpstr>
      <vt:lpstr>Σύμφωνα με τη Διεθνή Οργάνωση Εργασίας (ΔΟΕ), η αδήλωτη εργασία συνδέεται σταθερά με τη μετανάστευση. Σε πολλές περιπτώσεις, οι μετανάστες εργαζόμενοι – πρωτίστως μετανάστες με παράνομο  ή ανεπίσημο καθεστώς – αναζητούν εργασία - προσλαμβάνονται σε καθεστώς αδήλωτης εργασίας. Καθίστανται έτσι ευάλωτοι και υπόκεινται σε χαμηλότερου επιπέδου πρότυπα διαβίωσης.1 </vt:lpstr>
      <vt:lpstr>  Στόχος είναι η ουσιαστική γνώση των εργασιακών δικαιωμάτων. Ένα ενδεικτικό παράδειγμα είναι οι πληροφορίες σχετικά με τις ώρες εργασίας και τις επιπλέον αμειβόμενες υπερωρίες, τα είδη απασχόλησης και την άδεια μετ' αποδοχών. Δεδομένου ότι πρόκειται για ένα πληροφοριακό έργο, προτιμάται η χρήση της μητρικής γλώσσας για την αποτελεσματικότερη απόδοση του νοήματος. Το εργαλείο θα αναδείξει περαιτέρω τις ευθύνες και τα δικαιώματα των εργαζομένων και των εργοδοτών. Σε αυτό το μέρος, η συζήτηση σχετικά με την εργασιακή νομοθεσία μπορεί να λάβει χώρα ως σημείο εκκίνησης για τη διαπολιτισμική ανταλλαγή. Στις χώρες προέλευσης πολλών μαθητών, οι πολίτες δεν έχουν την εμπειρία μιας διαφανούς, δίκαιης και νομοταγούς κοινωνίας. Αυτή είναι μια εξαιρετική ευκαιρία για τους εκπαιδευόμενους να αυξήσουν την ευαισθητοποίηση και τις ικανότητές τους σχετικά με τη δημοκρατική κουλτούρα, το κράτος δικαίου και τα ανθρώπινα δικαιώματα, αλλά και να παρακολουθήσουν τη δική τους ένταξη στην αγορά εργασίας της χώρας υποδοχής.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Σχέδια γλωσσικής υποστήριξης με προσανατολισμό την εργασία  Τα σχέδια διδασκαλίας για τη γλώσσα και τα εργασιακά δικαιώματα  Οι εκπαιδευτές μεταναστών μπορούν να μάθουν πώς να δημιουργούν ένα σύντομο πρόγραμμα σπουδών θέτοντας τρεις ερωτήσεις:  Τι (πρέπει να διδάξω);  Τι (μπορώ να πετύχω με τη διδασκαλία αυτών των θεμάτων);  Πώς (διδάσκω το σχετικό υλικό);  Πώς θα πρέπει να προγραμματίσω τη διδασκαλία μου σε μέρη και πώς θα πρέπει να τα διαρθρώσω;  Δραστηριότητες που πρέπει να διεξαχθούν με  εκπαιδευόμενους μετανάστες :  Οι δραστηριότητες θα πρέπει να εγείρουν τη μνήμη των μαθητών και να τους εισάγουν τις νέες πληροφορίες ως αφετηρία για να δημιουργήσουν κίνητρα μάθησης και ευνοϊκότερες συνθήκες για την κατάκτηση του γνωστικού αντικειμένου. Στην αρχή, εξάπτουμε το ενδιαφέρον των μαθητών, χρησιμοποιώντας εκπαιδευτικές τεχνικές που θα τους ξαφνιάσουν ευχάριστα και θα κινητοποιήσουν το διαρκές ενδιαφέρον τους (π.χ. μέθοδος της αυτόματης γραφής, brainstorming, role playing κ.λπ.)  Τα προγράμματα που αφορούν τα εργασιακά δικαιώματα πρέπει να έχουν τουλάχιστον τέσσερις δραστηριότητες όσον αφορά τη διάρκεια και τα κίνητρα των μαθητών. Στη φάση της προθέρμανσης, ο εκπαιδευτικός θα μπορούσε να προβάλλει φωτογραφίες εργαζομένων, (πχ. εγκύων εργαζομένων και γονέων με μικρά παιδιά που εργάζονται από το σπίτι). Στη συνέχεια, οι μαθητές θα πρέπει να ανακαλέσουν το λεξιλόγιο που ήδη γνωρίζουν, ενώ οι εκπαιδευτές μεταναστών θα πρέπει να καταγράψουν τις λέξεις-κλειδιά στον πίνακα. Η χρήση φωτογραφιών μπορεί να ενθαρρύνει τους μαθητές να αναγνωρίσουν και να σχολιάσουν την κατάσταση. </vt:lpstr>
      <vt:lpstr>  Συζητήστε στην τάξη κάνοντας τις ακόλουθες ερωτήσεις:  α) εργάζεστε; β) έχετε σύμβαση; Αν ναι, τι είδους (π.χ. πόσες ώρες εργάζεστε και για πόσο καιρό ισχύει η σύμβασή σας) γ) γνωρίζετε ότι μπορείτε να απουσιάσετε αν το παιδί σας είναι άρρωστο;  Στη συνέχεια, παρέχετε στους εργαζόμενους πρόσφυγες υλικό σχετικά με τα εργασιακά δικαιώματα όσον αφορά α) τη γονική άδεια, β) την άδεια μητρότητας και γ) την άδεια πατρότητας. Αφού διαβάσουν τους ορισμούς, οι μαθητές τούς αντιστοιχίζουν με τις λέξεις-κλειδιά. Άλλες ασκήσεις θα πρέπει να καταδεικνύουν μια πιο ενεργή συμμετοχή των μαθητών. Για παράδειγμα, οι εκπαιδευτικοί μπορούν να μοιράσουν σε κάθε μαθητή τρεις κάρτες με εικόνες που αντιστοιχούν στα παραπάνω εργασιακά δικαιώματα. Οι μαθητές ακούν τρεις σύντομους διαλόγους και επιλέγουν κάθε φορά  την κατάλληλη κάρτα.  Ο εκπαιδευτής μπορεί να αποτελέσει παράδειγμα προφορικής αλληλεπίδρασης μεταξύ εργαζομένου και εργοδότη. Στη συνέχεια, να θέσει ερωτήσεις κατανόησης και να εστιάσει στις λέξεις-κλειδιά που χρησιμοποιεί ο εργαζόμενος για να υποβάλει αίτηση για άδεια απουσίας.   Χρησιμοποιώντας τον παραπάνω διάλογο ως πρότυπο, σχεδιάζετε ένα παιχνίδι ρόλων: Ρόλος Α: Εργοδότης και Ρόλος Β. Εργαζόμενος. Οι εκπαιδευτικοί μπορούν να μοιράσουν κάρτες πχ. με διαφορετικούς όρους που ισχύουν και για τους τρεις τύπους αδειών (άδεια μητρότητας, άδεια πατρότητας και γονική άδεια).</vt:lpstr>
      <vt:lpstr>PowerPoint Presentation</vt:lpstr>
      <vt:lpstr>PowerPoint Presentation</vt:lpstr>
      <vt:lpstr>PowerPoint Presentation</vt:lpstr>
      <vt:lpstr>PowerPoint Presentation</vt:lpstr>
      <vt:lpstr>PowerPoint Presentation</vt:lpstr>
      <vt:lpstr>PowerPoint Presentation</vt:lpstr>
      <vt:lpstr>Βιβλιογραφικές αναφορές</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JOB ORIENTED LINGUISTIC SUPPORT FOR MIGRANTS AND REFUGEES</dc:title>
  <dc:subject/>
  <dc:creator>Symbiosis</dc:creator>
  <cp:keywords/>
  <dc:description/>
  <cp:lastModifiedBy>Despina Syrri</cp:lastModifiedBy>
  <cp:revision>31</cp:revision>
  <dcterms:created xsi:type="dcterms:W3CDTF">2022-10-04T11:39:36Z</dcterms:created>
  <dcterms:modified xsi:type="dcterms:W3CDTF">2022-11-28T09:00:22Z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2022-02-15T00:00:00Z</vt:filetime>
  </property>
  <property fmtid="{D5CDD505-2E9C-101B-9397-08002B2CF9AE}" pid="3" name="Creator">
    <vt:lpwstr>Adobe InDesign 15.1 (Windows)</vt:lpwstr>
  </property>
  <property fmtid="{D5CDD505-2E9C-101B-9397-08002B2CF9AE}" pid="4" name="LastSaved">
    <vt:filetime>2022-10-04T00:00:00Z</vt:filetime>
  </property>
  <property fmtid="{D5CDD505-2E9C-101B-9397-08002B2CF9AE}" pid="5" name="Producer">
    <vt:lpwstr>Adobe PDF Library 15.0</vt:lpwstr>
  </property>
</Properties>
</file>