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7556500" cy="10693400"/>
  <p:notesSz cx="7556500" cy="10693400"/>
  <p:custDataLst>
    <p:tags r:id="rId26"/>
  </p:custDataLst>
  <p:defaultTextStyle>
    <a:defPPr>
      <a:defRPr/>
    </a:def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2556" y="-12"/>
      </p:cViewPr>
      <p:guideLst>
        <p:guide orient="horz" pos="2160"/>
        <p:guide pos="2880"/>
      </p:guideLst>
    </p:cSldViewPr>
  </p:slideViewPr>
  <p:notesTextViewPr>
    <p:cViewPr>
      <p:scale>
        <a:sx n="100" d="100"/>
        <a:sy n="100" d="100"/>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obj" preserve="1" userDrawn="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bwMode="auto">
          <a:xfrm>
            <a:off x="567213" y="3314954"/>
            <a:ext cx="6428422" cy="2245614"/>
          </a:xfrm>
          <a:prstGeom prst="rect">
            <a:avLst/>
          </a:prstGeom>
        </p:spPr>
        <p:txBody>
          <a:bodyPr wrap="square" lIns="0" tIns="0" rIns="0" bIns="0">
            <a:spAutoFit/>
          </a:bodyPr>
          <a:lstStyle>
            <a:lvl1pPr>
              <a:defRPr/>
            </a:lvl1pPr>
          </a:lstStyle>
          <a:p>
            <a:pPr>
              <a:defRPr/>
            </a:pPr>
            <a:endParaRPr/>
          </a:p>
        </p:txBody>
      </p:sp>
      <p:sp>
        <p:nvSpPr>
          <p:cNvPr id="3" name="Holder 3"/>
          <p:cNvSpPr>
            <a:spLocks noGrp="1"/>
          </p:cNvSpPr>
          <p:nvPr>
            <p:ph type="subTitle" idx="4"/>
          </p:nvPr>
        </p:nvSpPr>
        <p:spPr bwMode="auto">
          <a:xfrm>
            <a:off x="1134427" y="5988303"/>
            <a:ext cx="5293995" cy="2673350"/>
          </a:xfrm>
          <a:prstGeom prst="rect">
            <a:avLst/>
          </a:prstGeom>
        </p:spPr>
        <p:txBody>
          <a:bodyPr wrap="square" lIns="0" tIns="0" rIns="0" bIns="0">
            <a:spAutoFit/>
          </a:bodyPr>
          <a:lstStyle>
            <a:lvl1pPr>
              <a:defRPr/>
            </a:lvl1pPr>
          </a:lstStyle>
          <a:p>
            <a:pPr>
              <a:defRPr/>
            </a:pPr>
            <a:endParaRPr/>
          </a:p>
        </p:txBody>
      </p:sp>
      <p:sp>
        <p:nvSpPr>
          <p:cNvPr id="4" name="Holder 4"/>
          <p:cNvSpPr>
            <a:spLocks noGrp="1"/>
          </p:cNvSpPr>
          <p:nvPr>
            <p:ph type="ftr" sz="quarter" idx="5"/>
          </p:nvPr>
        </p:nvSpPr>
        <p:spPr bwMode="auto"/>
        <p:txBody>
          <a:bodyPr lIns="0" tIns="0" rIns="0" bIns="0"/>
          <a:lstStyle>
            <a:lvl1pPr algn="ctr">
              <a:defRPr>
                <a:solidFill>
                  <a:schemeClr val="tx1">
                    <a:tint val="75000"/>
                  </a:schemeClr>
                </a:solidFill>
              </a:defRPr>
            </a:lvl1pPr>
          </a:lstStyle>
          <a:p>
            <a:pPr>
              <a:defRPr/>
            </a:pPr>
            <a:endParaRPr/>
          </a:p>
        </p:txBody>
      </p:sp>
      <p:sp>
        <p:nvSpPr>
          <p:cNvPr id="5" name="Holder 5"/>
          <p:cNvSpPr>
            <a:spLocks noGrp="1"/>
          </p:cNvSpPr>
          <p:nvPr>
            <p:ph type="dt" sz="half" idx="6"/>
          </p:nvPr>
        </p:nvSpPr>
        <p:spPr bwMode="auto"/>
        <p:txBody>
          <a:bodyPr lIns="0" tIns="0" rIns="0" bIns="0"/>
          <a:lstStyle>
            <a:lvl1pPr algn="l">
              <a:defRPr>
                <a:solidFill>
                  <a:schemeClr val="tx1">
                    <a:tint val="75000"/>
                  </a:schemeClr>
                </a:solidFill>
              </a:defRPr>
            </a:lvl1pPr>
          </a:lstStyle>
          <a:p>
            <a:pPr>
              <a:defRPr/>
            </a:pPr>
            <a:fld id="{1D8BD707-D9CF-40AE-B4C6-C98DA3205C09}" type="datetimeFigureOut">
              <a:rPr lang="en-US"/>
              <a:t>11/29/2022</a:t>
            </a:fld>
            <a:endParaRPr lang="en-US"/>
          </a:p>
        </p:txBody>
      </p:sp>
      <p:sp>
        <p:nvSpPr>
          <p:cNvPr id="6" name="Holder 6"/>
          <p:cNvSpPr>
            <a:spLocks noGrp="1"/>
          </p:cNvSpPr>
          <p:nvPr>
            <p:ph type="sldNum" sz="quarter" idx="7"/>
          </p:nvPr>
        </p:nvSpPr>
        <p:spPr bwMode="auto"/>
        <p:txBody>
          <a:bodyPr lIns="0" tIns="0" rIns="0" bIns="0"/>
          <a:lstStyle>
            <a:lvl1pPr>
              <a:defRPr sz="1000" b="1" i="1">
                <a:solidFill>
                  <a:srgbClr val="3B373A"/>
                </a:solidFill>
                <a:latin typeface="Segoe UI Semibold"/>
                <a:cs typeface="Segoe UI Semibold"/>
              </a:defRPr>
            </a:lvl1pPr>
          </a:lstStyle>
          <a:p>
            <a:pPr marL="64135">
              <a:lnSpc>
                <a:spcPct val="100000"/>
              </a:lnSpc>
              <a:spcBef>
                <a:spcPts val="180"/>
              </a:spcBef>
              <a:defRPr/>
            </a:pPr>
            <a:fld id="{81D60167-4931-47E6-BA6A-407CBD079E47}" type="slidenum">
              <a:rPr spc="-25"/>
              <a:t>‹#›</a:t>
            </a:fld>
            <a:endParaRPr spc="-25"/>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showMasterPhAnim="0" type="obj"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bwMode="auto">
          <a:xfrm>
            <a:off x="2519997" y="0"/>
            <a:ext cx="5039995" cy="10692130"/>
          </a:xfrm>
          <a:custGeom>
            <a:avLst/>
            <a:gdLst/>
            <a:ahLst/>
            <a:cxnLst/>
            <a:rect l="l" t="t" r="r" b="b"/>
            <a:pathLst>
              <a:path w="5039995" h="10692130" extrusionOk="0">
                <a:moveTo>
                  <a:pt x="5039995" y="0"/>
                </a:moveTo>
                <a:lnTo>
                  <a:pt x="0" y="0"/>
                </a:lnTo>
                <a:lnTo>
                  <a:pt x="0" y="10692003"/>
                </a:lnTo>
                <a:lnTo>
                  <a:pt x="5039995" y="10692003"/>
                </a:lnTo>
                <a:lnTo>
                  <a:pt x="5039995" y="0"/>
                </a:lnTo>
                <a:close/>
              </a:path>
            </a:pathLst>
          </a:custGeom>
          <a:solidFill>
            <a:srgbClr val="493490">
              <a:alpha val="29998"/>
            </a:srgbClr>
          </a:solidFill>
        </p:spPr>
        <p:txBody>
          <a:bodyPr wrap="square" lIns="0" tIns="0" rIns="0" bIns="0" rtlCol="0"/>
          <a:lstStyle/>
          <a:p>
            <a:pPr>
              <a:defRPr/>
            </a:pPr>
            <a:endParaRPr/>
          </a:p>
        </p:txBody>
      </p:sp>
      <p:sp>
        <p:nvSpPr>
          <p:cNvPr id="2" name="Holder 2"/>
          <p:cNvSpPr>
            <a:spLocks noGrp="1"/>
          </p:cNvSpPr>
          <p:nvPr>
            <p:ph type="title"/>
          </p:nvPr>
        </p:nvSpPr>
        <p:spPr bwMode="auto"/>
        <p:txBody>
          <a:bodyPr lIns="0" tIns="0" rIns="0" bIns="0"/>
          <a:lstStyle>
            <a:lvl1pPr>
              <a:defRPr sz="4200" b="1" i="0">
                <a:solidFill>
                  <a:srgbClr val="493490"/>
                </a:solidFill>
                <a:latin typeface="Segoe UI Black"/>
                <a:cs typeface="Segoe UI Black"/>
              </a:defRPr>
            </a:lvl1pPr>
          </a:lstStyle>
          <a:p>
            <a:pPr>
              <a:defRPr/>
            </a:pPr>
            <a:endParaRPr/>
          </a:p>
        </p:txBody>
      </p:sp>
      <p:sp>
        <p:nvSpPr>
          <p:cNvPr id="3" name="Holder 3"/>
          <p:cNvSpPr>
            <a:spLocks noGrp="1"/>
          </p:cNvSpPr>
          <p:nvPr>
            <p:ph type="body" idx="1"/>
          </p:nvPr>
        </p:nvSpPr>
        <p:spPr bwMode="auto"/>
        <p:txBody>
          <a:bodyPr lIns="0" tIns="0" rIns="0" bIns="0"/>
          <a:lstStyle>
            <a:lvl1pPr>
              <a:defRPr sz="1400" b="0" i="0">
                <a:solidFill>
                  <a:srgbClr val="3B373A"/>
                </a:solidFill>
                <a:latin typeface="Segoe UI"/>
                <a:cs typeface="Segoe UI"/>
              </a:defRPr>
            </a:lvl1pPr>
          </a:lstStyle>
          <a:p>
            <a:pPr>
              <a:defRPr/>
            </a:pPr>
            <a:endParaRPr/>
          </a:p>
        </p:txBody>
      </p:sp>
      <p:sp>
        <p:nvSpPr>
          <p:cNvPr id="4" name="Holder 4"/>
          <p:cNvSpPr>
            <a:spLocks noGrp="1"/>
          </p:cNvSpPr>
          <p:nvPr>
            <p:ph type="ftr" sz="quarter" idx="5"/>
          </p:nvPr>
        </p:nvSpPr>
        <p:spPr bwMode="auto"/>
        <p:txBody>
          <a:bodyPr lIns="0" tIns="0" rIns="0" bIns="0"/>
          <a:lstStyle>
            <a:lvl1pPr algn="ctr">
              <a:defRPr>
                <a:solidFill>
                  <a:schemeClr val="tx1">
                    <a:tint val="75000"/>
                  </a:schemeClr>
                </a:solidFill>
              </a:defRPr>
            </a:lvl1pPr>
          </a:lstStyle>
          <a:p>
            <a:pPr>
              <a:defRPr/>
            </a:pPr>
            <a:endParaRPr/>
          </a:p>
        </p:txBody>
      </p:sp>
      <p:sp>
        <p:nvSpPr>
          <p:cNvPr id="5" name="Holder 5"/>
          <p:cNvSpPr>
            <a:spLocks noGrp="1"/>
          </p:cNvSpPr>
          <p:nvPr>
            <p:ph type="dt" sz="half" idx="6"/>
          </p:nvPr>
        </p:nvSpPr>
        <p:spPr bwMode="auto"/>
        <p:txBody>
          <a:bodyPr lIns="0" tIns="0" rIns="0" bIns="0"/>
          <a:lstStyle>
            <a:lvl1pPr algn="l">
              <a:defRPr>
                <a:solidFill>
                  <a:schemeClr val="tx1">
                    <a:tint val="75000"/>
                  </a:schemeClr>
                </a:solidFill>
              </a:defRPr>
            </a:lvl1pPr>
          </a:lstStyle>
          <a:p>
            <a:pPr>
              <a:defRPr/>
            </a:pPr>
            <a:fld id="{1D8BD707-D9CF-40AE-B4C6-C98DA3205C09}" type="datetimeFigureOut">
              <a:rPr lang="en-US"/>
              <a:t>11/29/2022</a:t>
            </a:fld>
            <a:endParaRPr lang="en-US"/>
          </a:p>
        </p:txBody>
      </p:sp>
      <p:sp>
        <p:nvSpPr>
          <p:cNvPr id="6" name="Holder 6"/>
          <p:cNvSpPr>
            <a:spLocks noGrp="1"/>
          </p:cNvSpPr>
          <p:nvPr>
            <p:ph type="sldNum" sz="quarter" idx="7"/>
          </p:nvPr>
        </p:nvSpPr>
        <p:spPr bwMode="auto"/>
        <p:txBody>
          <a:bodyPr lIns="0" tIns="0" rIns="0" bIns="0"/>
          <a:lstStyle>
            <a:lvl1pPr>
              <a:defRPr sz="1000" b="1" i="1">
                <a:solidFill>
                  <a:srgbClr val="3B373A"/>
                </a:solidFill>
                <a:latin typeface="Segoe UI Semibold"/>
                <a:cs typeface="Segoe UI Semibold"/>
              </a:defRPr>
            </a:lvl1pPr>
          </a:lstStyle>
          <a:p>
            <a:pPr marL="64135">
              <a:lnSpc>
                <a:spcPct val="100000"/>
              </a:lnSpc>
              <a:spcBef>
                <a:spcPts val="180"/>
              </a:spcBef>
              <a:defRPr/>
            </a:pPr>
            <a:fld id="{81D60167-4931-47E6-BA6A-407CBD079E47}" type="slidenum">
              <a:rPr spc="-25"/>
              <a:t>‹#›</a:t>
            </a:fld>
            <a:endParaRPr spc="-25"/>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obj" preserve="1" userDrawn="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bwMode="auto"/>
        <p:txBody>
          <a:bodyPr lIns="0" tIns="0" rIns="0" bIns="0"/>
          <a:lstStyle>
            <a:lvl1pPr>
              <a:defRPr sz="4200" b="1" i="0">
                <a:solidFill>
                  <a:srgbClr val="493490"/>
                </a:solidFill>
                <a:latin typeface="Segoe UI Black"/>
                <a:cs typeface="Segoe UI Black"/>
              </a:defRPr>
            </a:lvl1pPr>
          </a:lstStyle>
          <a:p>
            <a:pPr>
              <a:defRPr/>
            </a:pPr>
            <a:endParaRPr/>
          </a:p>
        </p:txBody>
      </p:sp>
      <p:sp>
        <p:nvSpPr>
          <p:cNvPr id="3" name="Holder 3"/>
          <p:cNvSpPr>
            <a:spLocks noGrp="1"/>
          </p:cNvSpPr>
          <p:nvPr>
            <p:ph sz="half" idx="2"/>
          </p:nvPr>
        </p:nvSpPr>
        <p:spPr bwMode="auto">
          <a:xfrm>
            <a:off x="378142" y="2459482"/>
            <a:ext cx="3289839" cy="7057644"/>
          </a:xfrm>
          <a:prstGeom prst="rect">
            <a:avLst/>
          </a:prstGeom>
        </p:spPr>
        <p:txBody>
          <a:bodyPr wrap="square" lIns="0" tIns="0" rIns="0" bIns="0">
            <a:spAutoFit/>
          </a:bodyPr>
          <a:lstStyle>
            <a:lvl1pPr>
              <a:defRPr/>
            </a:lvl1pPr>
          </a:lstStyle>
          <a:p>
            <a:pPr>
              <a:defRPr/>
            </a:pPr>
            <a:endParaRPr/>
          </a:p>
        </p:txBody>
      </p:sp>
      <p:sp>
        <p:nvSpPr>
          <p:cNvPr id="4" name="Holder 4"/>
          <p:cNvSpPr>
            <a:spLocks noGrp="1"/>
          </p:cNvSpPr>
          <p:nvPr>
            <p:ph sz="half" idx="3"/>
          </p:nvPr>
        </p:nvSpPr>
        <p:spPr bwMode="auto">
          <a:xfrm>
            <a:off x="3894867" y="2459482"/>
            <a:ext cx="3289839" cy="7057644"/>
          </a:xfrm>
          <a:prstGeom prst="rect">
            <a:avLst/>
          </a:prstGeom>
        </p:spPr>
        <p:txBody>
          <a:bodyPr wrap="square" lIns="0" tIns="0" rIns="0" bIns="0">
            <a:spAutoFit/>
          </a:bodyPr>
          <a:lstStyle>
            <a:lvl1pPr>
              <a:defRPr/>
            </a:lvl1pPr>
          </a:lstStyle>
          <a:p>
            <a:pPr>
              <a:defRPr/>
            </a:pPr>
            <a:endParaRPr/>
          </a:p>
        </p:txBody>
      </p:sp>
      <p:sp>
        <p:nvSpPr>
          <p:cNvPr id="5" name="Holder 5"/>
          <p:cNvSpPr>
            <a:spLocks noGrp="1"/>
          </p:cNvSpPr>
          <p:nvPr>
            <p:ph type="ftr" sz="quarter" idx="5"/>
          </p:nvPr>
        </p:nvSpPr>
        <p:spPr bwMode="auto"/>
        <p:txBody>
          <a:bodyPr lIns="0" tIns="0" rIns="0" bIns="0"/>
          <a:lstStyle>
            <a:lvl1pPr algn="ctr">
              <a:defRPr>
                <a:solidFill>
                  <a:schemeClr val="tx1">
                    <a:tint val="75000"/>
                  </a:schemeClr>
                </a:solidFill>
              </a:defRPr>
            </a:lvl1pPr>
          </a:lstStyle>
          <a:p>
            <a:pPr>
              <a:defRPr/>
            </a:pPr>
            <a:endParaRPr/>
          </a:p>
        </p:txBody>
      </p:sp>
      <p:sp>
        <p:nvSpPr>
          <p:cNvPr id="6" name="Holder 6"/>
          <p:cNvSpPr>
            <a:spLocks noGrp="1"/>
          </p:cNvSpPr>
          <p:nvPr>
            <p:ph type="dt" sz="half" idx="6"/>
          </p:nvPr>
        </p:nvSpPr>
        <p:spPr bwMode="auto"/>
        <p:txBody>
          <a:bodyPr lIns="0" tIns="0" rIns="0" bIns="0"/>
          <a:lstStyle>
            <a:lvl1pPr algn="l">
              <a:defRPr>
                <a:solidFill>
                  <a:schemeClr val="tx1">
                    <a:tint val="75000"/>
                  </a:schemeClr>
                </a:solidFill>
              </a:defRPr>
            </a:lvl1pPr>
          </a:lstStyle>
          <a:p>
            <a:pPr>
              <a:defRPr/>
            </a:pPr>
            <a:fld id="{1D8BD707-D9CF-40AE-B4C6-C98DA3205C09}" type="datetimeFigureOut">
              <a:rPr lang="en-US"/>
              <a:t>11/29/2022</a:t>
            </a:fld>
            <a:endParaRPr lang="en-US"/>
          </a:p>
        </p:txBody>
      </p:sp>
      <p:sp>
        <p:nvSpPr>
          <p:cNvPr id="7" name="Holder 7"/>
          <p:cNvSpPr>
            <a:spLocks noGrp="1"/>
          </p:cNvSpPr>
          <p:nvPr>
            <p:ph type="sldNum" sz="quarter" idx="7"/>
          </p:nvPr>
        </p:nvSpPr>
        <p:spPr bwMode="auto"/>
        <p:txBody>
          <a:bodyPr lIns="0" tIns="0" rIns="0" bIns="0"/>
          <a:lstStyle>
            <a:lvl1pPr>
              <a:defRPr sz="1000" b="1" i="1">
                <a:solidFill>
                  <a:srgbClr val="3B373A"/>
                </a:solidFill>
                <a:latin typeface="Segoe UI Semibold"/>
                <a:cs typeface="Segoe UI Semibold"/>
              </a:defRPr>
            </a:lvl1pPr>
          </a:lstStyle>
          <a:p>
            <a:pPr marL="64135">
              <a:lnSpc>
                <a:spcPct val="100000"/>
              </a:lnSpc>
              <a:spcBef>
                <a:spcPts val="180"/>
              </a:spcBef>
              <a:defRPr/>
            </a:pPr>
            <a:fld id="{81D60167-4931-47E6-BA6A-407CBD079E47}" type="slidenum">
              <a:rPr spc="-25"/>
              <a:t>‹#›</a:t>
            </a:fld>
            <a:endParaRPr spc="-25"/>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obj" preserve="1" userDrawn="1">
  <p:cSld name="Title Only">
    <p:spTree>
      <p:nvGrpSpPr>
        <p:cNvPr id="1" name=""/>
        <p:cNvGrpSpPr/>
        <p:nvPr/>
      </p:nvGrpSpPr>
      <p:grpSpPr>
        <a:xfrm>
          <a:off x="0" y="0"/>
          <a:ext cx="0" cy="0"/>
          <a:chOff x="0" y="0"/>
          <a:chExt cx="0" cy="0"/>
        </a:xfrm>
      </p:grpSpPr>
      <p:sp>
        <p:nvSpPr>
          <p:cNvPr id="2" name="Holder 2"/>
          <p:cNvSpPr>
            <a:spLocks noGrp="1"/>
          </p:cNvSpPr>
          <p:nvPr>
            <p:ph type="title"/>
          </p:nvPr>
        </p:nvSpPr>
        <p:spPr bwMode="auto"/>
        <p:txBody>
          <a:bodyPr lIns="0" tIns="0" rIns="0" bIns="0"/>
          <a:lstStyle>
            <a:lvl1pPr>
              <a:defRPr sz="4200" b="1" i="0">
                <a:solidFill>
                  <a:srgbClr val="493490"/>
                </a:solidFill>
                <a:latin typeface="Segoe UI Black"/>
                <a:cs typeface="Segoe UI Black"/>
              </a:defRPr>
            </a:lvl1pPr>
          </a:lstStyle>
          <a:p>
            <a:pPr>
              <a:defRPr/>
            </a:pPr>
            <a:endParaRPr/>
          </a:p>
        </p:txBody>
      </p:sp>
      <p:sp>
        <p:nvSpPr>
          <p:cNvPr id="3" name="Holder 3"/>
          <p:cNvSpPr>
            <a:spLocks noGrp="1"/>
          </p:cNvSpPr>
          <p:nvPr>
            <p:ph type="ftr" sz="quarter" idx="5"/>
          </p:nvPr>
        </p:nvSpPr>
        <p:spPr bwMode="auto"/>
        <p:txBody>
          <a:bodyPr lIns="0" tIns="0" rIns="0" bIns="0"/>
          <a:lstStyle>
            <a:lvl1pPr algn="ctr">
              <a:defRPr>
                <a:solidFill>
                  <a:schemeClr val="tx1">
                    <a:tint val="75000"/>
                  </a:schemeClr>
                </a:solidFill>
              </a:defRPr>
            </a:lvl1pPr>
          </a:lstStyle>
          <a:p>
            <a:pPr>
              <a:defRPr/>
            </a:pPr>
            <a:endParaRPr/>
          </a:p>
        </p:txBody>
      </p:sp>
      <p:sp>
        <p:nvSpPr>
          <p:cNvPr id="4" name="Holder 4"/>
          <p:cNvSpPr>
            <a:spLocks noGrp="1"/>
          </p:cNvSpPr>
          <p:nvPr>
            <p:ph type="dt" sz="half" idx="6"/>
          </p:nvPr>
        </p:nvSpPr>
        <p:spPr bwMode="auto"/>
        <p:txBody>
          <a:bodyPr lIns="0" tIns="0" rIns="0" bIns="0"/>
          <a:lstStyle>
            <a:lvl1pPr algn="l">
              <a:defRPr>
                <a:solidFill>
                  <a:schemeClr val="tx1">
                    <a:tint val="75000"/>
                  </a:schemeClr>
                </a:solidFill>
              </a:defRPr>
            </a:lvl1pPr>
          </a:lstStyle>
          <a:p>
            <a:pPr>
              <a:defRPr/>
            </a:pPr>
            <a:fld id="{1D8BD707-D9CF-40AE-B4C6-C98DA3205C09}" type="datetimeFigureOut">
              <a:rPr lang="en-US"/>
              <a:t>11/29/2022</a:t>
            </a:fld>
            <a:endParaRPr lang="en-US"/>
          </a:p>
        </p:txBody>
      </p:sp>
      <p:sp>
        <p:nvSpPr>
          <p:cNvPr id="5" name="Holder 5"/>
          <p:cNvSpPr>
            <a:spLocks noGrp="1"/>
          </p:cNvSpPr>
          <p:nvPr>
            <p:ph type="sldNum" sz="quarter" idx="7"/>
          </p:nvPr>
        </p:nvSpPr>
        <p:spPr bwMode="auto"/>
        <p:txBody>
          <a:bodyPr lIns="0" tIns="0" rIns="0" bIns="0"/>
          <a:lstStyle>
            <a:lvl1pPr>
              <a:defRPr sz="1000" b="1" i="1">
                <a:solidFill>
                  <a:srgbClr val="3B373A"/>
                </a:solidFill>
                <a:latin typeface="Segoe UI Semibold"/>
                <a:cs typeface="Segoe UI Semibold"/>
              </a:defRPr>
            </a:lvl1pPr>
          </a:lstStyle>
          <a:p>
            <a:pPr marL="64135">
              <a:lnSpc>
                <a:spcPct val="100000"/>
              </a:lnSpc>
              <a:spcBef>
                <a:spcPts val="180"/>
              </a:spcBef>
              <a:defRPr/>
            </a:pPr>
            <a:fld id="{81D60167-4931-47E6-BA6A-407CBD079E47}" type="slidenum">
              <a:rPr spc="-25"/>
              <a:t>‹#›</a:t>
            </a:fld>
            <a:endParaRPr spc="-25"/>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obj" preserve="1" userDrawn="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bwMode="auto"/>
        <p:txBody>
          <a:bodyPr lIns="0" tIns="0" rIns="0" bIns="0"/>
          <a:lstStyle>
            <a:lvl1pPr algn="ctr">
              <a:defRPr>
                <a:solidFill>
                  <a:schemeClr val="tx1">
                    <a:tint val="75000"/>
                  </a:schemeClr>
                </a:solidFill>
              </a:defRPr>
            </a:lvl1pPr>
          </a:lstStyle>
          <a:p>
            <a:pPr>
              <a:defRPr/>
            </a:pPr>
            <a:endParaRPr/>
          </a:p>
        </p:txBody>
      </p:sp>
      <p:sp>
        <p:nvSpPr>
          <p:cNvPr id="3" name="Holder 3"/>
          <p:cNvSpPr>
            <a:spLocks noGrp="1"/>
          </p:cNvSpPr>
          <p:nvPr>
            <p:ph type="dt" sz="half" idx="6"/>
          </p:nvPr>
        </p:nvSpPr>
        <p:spPr bwMode="auto"/>
        <p:txBody>
          <a:bodyPr lIns="0" tIns="0" rIns="0" bIns="0"/>
          <a:lstStyle>
            <a:lvl1pPr algn="l">
              <a:defRPr>
                <a:solidFill>
                  <a:schemeClr val="tx1">
                    <a:tint val="75000"/>
                  </a:schemeClr>
                </a:solidFill>
              </a:defRPr>
            </a:lvl1pPr>
          </a:lstStyle>
          <a:p>
            <a:pPr>
              <a:defRPr/>
            </a:pPr>
            <a:fld id="{1D8BD707-D9CF-40AE-B4C6-C98DA3205C09}" type="datetimeFigureOut">
              <a:rPr lang="en-US"/>
              <a:t>11/29/2022</a:t>
            </a:fld>
            <a:endParaRPr lang="en-US"/>
          </a:p>
        </p:txBody>
      </p:sp>
      <p:sp>
        <p:nvSpPr>
          <p:cNvPr id="4" name="Holder 4"/>
          <p:cNvSpPr>
            <a:spLocks noGrp="1"/>
          </p:cNvSpPr>
          <p:nvPr>
            <p:ph type="sldNum" sz="quarter" idx="7"/>
          </p:nvPr>
        </p:nvSpPr>
        <p:spPr bwMode="auto"/>
        <p:txBody>
          <a:bodyPr lIns="0" tIns="0" rIns="0" bIns="0"/>
          <a:lstStyle>
            <a:lvl1pPr>
              <a:defRPr sz="1000" b="1" i="1">
                <a:solidFill>
                  <a:srgbClr val="3B373A"/>
                </a:solidFill>
                <a:latin typeface="Segoe UI Semibold"/>
                <a:cs typeface="Segoe UI Semibold"/>
              </a:defRPr>
            </a:lvl1pPr>
          </a:lstStyle>
          <a:p>
            <a:pPr marL="64135">
              <a:lnSpc>
                <a:spcPct val="100000"/>
              </a:lnSpc>
              <a:spcBef>
                <a:spcPts val="180"/>
              </a:spcBef>
              <a:defRPr/>
            </a:pPr>
            <a:fld id="{81D60167-4931-47E6-BA6A-407CBD079E47}" type="slidenum">
              <a:rPr spc="-25"/>
              <a:t>‹#›</a:t>
            </a:fld>
            <a:endParaRPr spc="-25"/>
          </a:p>
        </p:txBody>
      </p:sp>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bwMode="auto">
          <a:xfrm>
            <a:off x="444500" y="5602233"/>
            <a:ext cx="3338195" cy="665479"/>
          </a:xfrm>
          <a:prstGeom prst="rect">
            <a:avLst/>
          </a:prstGeom>
        </p:spPr>
        <p:txBody>
          <a:bodyPr wrap="square" lIns="0" tIns="0" rIns="0" bIns="0">
            <a:spAutoFit/>
          </a:bodyPr>
          <a:lstStyle>
            <a:lvl1pPr>
              <a:defRPr sz="4200" b="1" i="0">
                <a:solidFill>
                  <a:srgbClr val="493490"/>
                </a:solidFill>
                <a:latin typeface="Segoe UI Black"/>
                <a:cs typeface="Segoe UI Black"/>
              </a:defRPr>
            </a:lvl1pPr>
          </a:lstStyle>
          <a:p>
            <a:pPr>
              <a:defRPr/>
            </a:pPr>
            <a:endParaRPr/>
          </a:p>
        </p:txBody>
      </p:sp>
      <p:sp>
        <p:nvSpPr>
          <p:cNvPr id="3" name="Holder 3"/>
          <p:cNvSpPr>
            <a:spLocks noGrp="1"/>
          </p:cNvSpPr>
          <p:nvPr>
            <p:ph type="body" idx="1"/>
          </p:nvPr>
        </p:nvSpPr>
        <p:spPr bwMode="auto">
          <a:xfrm>
            <a:off x="887299" y="3883705"/>
            <a:ext cx="5790565" cy="5955030"/>
          </a:xfrm>
          <a:prstGeom prst="rect">
            <a:avLst/>
          </a:prstGeom>
        </p:spPr>
        <p:txBody>
          <a:bodyPr wrap="square" lIns="0" tIns="0" rIns="0" bIns="0">
            <a:spAutoFit/>
          </a:bodyPr>
          <a:lstStyle>
            <a:lvl1pPr>
              <a:defRPr sz="1400" b="0" i="0">
                <a:solidFill>
                  <a:srgbClr val="3B373A"/>
                </a:solidFill>
                <a:latin typeface="Segoe UI"/>
                <a:cs typeface="Segoe UI"/>
              </a:defRPr>
            </a:lvl1pPr>
          </a:lstStyle>
          <a:p>
            <a:pPr>
              <a:defRPr/>
            </a:pPr>
            <a:endParaRPr/>
          </a:p>
        </p:txBody>
      </p:sp>
      <p:sp>
        <p:nvSpPr>
          <p:cNvPr id="4" name="Holder 4"/>
          <p:cNvSpPr>
            <a:spLocks noGrp="1"/>
          </p:cNvSpPr>
          <p:nvPr>
            <p:ph type="ftr" sz="quarter" idx="5"/>
          </p:nvPr>
        </p:nvSpPr>
        <p:spPr bwMode="auto">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pPr>
              <a:defRPr/>
            </a:pPr>
            <a:endParaRPr/>
          </a:p>
        </p:txBody>
      </p:sp>
      <p:sp>
        <p:nvSpPr>
          <p:cNvPr id="5" name="Holder 5"/>
          <p:cNvSpPr>
            <a:spLocks noGrp="1"/>
          </p:cNvSpPr>
          <p:nvPr>
            <p:ph type="dt" sz="half" idx="6"/>
          </p:nvPr>
        </p:nvSpPr>
        <p:spPr bwMode="auto">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pPr>
              <a:defRPr/>
            </a:pPr>
            <a:fld id="{1D8BD707-D9CF-40AE-B4C6-C98DA3205C09}" type="datetimeFigureOut">
              <a:rPr lang="en-US"/>
              <a:t>11/29/2022</a:t>
            </a:fld>
            <a:endParaRPr lang="en-US"/>
          </a:p>
        </p:txBody>
      </p:sp>
      <p:sp>
        <p:nvSpPr>
          <p:cNvPr id="6" name="Holder 6"/>
          <p:cNvSpPr>
            <a:spLocks noGrp="1"/>
          </p:cNvSpPr>
          <p:nvPr>
            <p:ph type="sldNum" sz="quarter" idx="7"/>
          </p:nvPr>
        </p:nvSpPr>
        <p:spPr bwMode="auto">
          <a:xfrm>
            <a:off x="6926515" y="10177516"/>
            <a:ext cx="243019" cy="194945"/>
          </a:xfrm>
          <a:prstGeom prst="rect">
            <a:avLst/>
          </a:prstGeom>
        </p:spPr>
        <p:txBody>
          <a:bodyPr wrap="square" lIns="0" tIns="0" rIns="0" bIns="0">
            <a:spAutoFit/>
          </a:bodyPr>
          <a:lstStyle>
            <a:lvl1pPr>
              <a:defRPr sz="1000" b="1" i="1">
                <a:solidFill>
                  <a:srgbClr val="3B373A"/>
                </a:solidFill>
                <a:latin typeface="Segoe UI Semibold"/>
                <a:cs typeface="Segoe UI Semibold"/>
              </a:defRPr>
            </a:lvl1pPr>
          </a:lstStyle>
          <a:p>
            <a:pPr marL="64135">
              <a:lnSpc>
                <a:spcPct val="100000"/>
              </a:lnSpc>
              <a:spcBef>
                <a:spcPts val="180"/>
              </a:spcBef>
              <a:defRPr/>
            </a:pPr>
            <a:fld id="{81D60167-4931-47E6-BA6A-407CBD079E47}" type="slidenum">
              <a:rPr spc="-25"/>
              <a:t>‹#›</a:t>
            </a:fld>
            <a:endParaRPr spc="-25"/>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eg"/><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hyperlink" Target="https://ec.europa.eu/social/main.jsp?langId=en&amp;catId=82" TargetMode="External"/><Relationship Id="rId2" Type="http://schemas.openxmlformats.org/officeDocument/2006/relationships/hyperlink" Target="https://www.coe.int/en/web/lang-migrants/instruments" TargetMode="Externa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hyperlink" Target="https://doi.org/10.1093/applin/ams056"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8" Type="http://schemas.openxmlformats.org/officeDocument/2006/relationships/hyperlink" Target="https://sps.symbiosis.org.gr/publications/guide-to-job-oriented-linguistic-support-for-migrants-and-refugees-lilali/" TargetMode="External"/><Relationship Id="rId3" Type="http://schemas.openxmlformats.org/officeDocument/2006/relationships/hyperlink" Target="https://www." TargetMode="External"/><Relationship Id="rId7" Type="http://schemas.openxmlformats.org/officeDocument/2006/relationships/hyperlink" Target="https://doi.org/10.12681/" TargetMode="External"/><Relationship Id="rId2" Type="http://schemas.openxmlformats.org/officeDocument/2006/relationships/hyperlink" Target="https://www.coe.int/en/web/" TargetMode="External"/><Relationship Id="rId1" Type="http://schemas.openxmlformats.org/officeDocument/2006/relationships/slideLayout" Target="../slideLayouts/slideLayout2.xml"/><Relationship Id="rId6" Type="http://schemas.openxmlformats.org/officeDocument/2006/relationships/hyperlink" Target="https://doi.org/10.1016/j." TargetMode="External"/><Relationship Id="rId5" Type="http://schemas.openxmlformats.org/officeDocument/2006/relationships/hyperlink" Target="https://doi.org/10.1207/S15326985EP3702_4" TargetMode="External"/><Relationship Id="rId4" Type="http://schemas.openxmlformats.org/officeDocument/2006/relationships/hyperlink" Target="https://www.ilo.org/labadmin/info/pubs/WCMS_120319/lang--en/index." TargetMode="External"/><Relationship Id="rId9"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hyperlink" Target="https://doi.org/10.1207/S15326985EP3702_4" TargetMode="External"/><Relationship Id="rId7" Type="http://schemas.openxmlformats.org/officeDocument/2006/relationships/image" Target="../media/image5.png"/><Relationship Id="rId2" Type="http://schemas.openxmlformats.org/officeDocument/2006/relationships/hyperlink" Target="https://www.ilo.org/labadmin/info/pubs/WCMS_120319/lang--en/index." TargetMode="External"/><Relationship Id="rId1" Type="http://schemas.openxmlformats.org/officeDocument/2006/relationships/slideLayout" Target="../slideLayouts/slideLayout5.xml"/><Relationship Id="rId6" Type="http://schemas.openxmlformats.org/officeDocument/2006/relationships/hyperlink" Target="https://sps.symbiosis.org.gr/publications/guide-to-job-oriented-linguistic-support-for-migrants-and-refugees-lilali/" TargetMode="External"/><Relationship Id="rId5" Type="http://schemas.openxmlformats.org/officeDocument/2006/relationships/hyperlink" Target="https://doi.org/10.12681/" TargetMode="External"/><Relationship Id="rId4" Type="http://schemas.openxmlformats.org/officeDocument/2006/relationships/hyperlink" Target="https://doi.org/10.1016/j."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5.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grpSp>
        <p:nvGrpSpPr>
          <p:cNvPr id="2" name="object 2"/>
          <p:cNvGrpSpPr/>
          <p:nvPr/>
        </p:nvGrpSpPr>
        <p:grpSpPr>
          <a:xfrm>
            <a:off x="6350" y="-12"/>
            <a:ext cx="7553959" cy="10692130"/>
            <a:chOff x="6350" y="-12"/>
            <a:chExt cx="7553959" cy="10692130"/>
          </a:xfrm>
        </p:grpSpPr>
        <p:pic>
          <p:nvPicPr>
            <p:cNvPr id="3" name="object 3"/>
            <p:cNvPicPr/>
            <p:nvPr/>
          </p:nvPicPr>
          <p:blipFill>
            <a:blip r:embed="rId2"/>
            <a:stretch>
              <a:fillRect/>
            </a:stretch>
          </p:blipFill>
          <p:spPr bwMode="auto">
            <a:xfrm>
              <a:off x="2532697" y="0"/>
              <a:ext cx="5027307" cy="10692003"/>
            </a:xfrm>
            <a:prstGeom prst="rect">
              <a:avLst/>
            </a:prstGeom>
          </p:spPr>
        </p:pic>
        <p:sp>
          <p:nvSpPr>
            <p:cNvPr id="4" name="object 4"/>
            <p:cNvSpPr/>
            <p:nvPr/>
          </p:nvSpPr>
          <p:spPr bwMode="auto">
            <a:xfrm>
              <a:off x="2526347" y="-12"/>
              <a:ext cx="5033645" cy="10692130"/>
            </a:xfrm>
            <a:custGeom>
              <a:avLst/>
              <a:gdLst/>
              <a:ahLst/>
              <a:cxnLst/>
              <a:rect l="l" t="t" r="r" b="b"/>
              <a:pathLst>
                <a:path w="5033645" h="10692130" extrusionOk="0">
                  <a:moveTo>
                    <a:pt x="5033645" y="0"/>
                  </a:moveTo>
                  <a:lnTo>
                    <a:pt x="0" y="0"/>
                  </a:lnTo>
                  <a:lnTo>
                    <a:pt x="0" y="10692003"/>
                  </a:lnTo>
                  <a:lnTo>
                    <a:pt x="5033645" y="10692003"/>
                  </a:lnTo>
                  <a:lnTo>
                    <a:pt x="5033645" y="0"/>
                  </a:lnTo>
                  <a:close/>
                </a:path>
              </a:pathLst>
            </a:custGeom>
            <a:solidFill>
              <a:srgbClr val="493490">
                <a:alpha val="29998"/>
              </a:srgbClr>
            </a:solidFill>
          </p:spPr>
          <p:txBody>
            <a:bodyPr wrap="square" lIns="0" tIns="0" rIns="0" bIns="0" rtlCol="0"/>
            <a:lstStyle/>
            <a:p>
              <a:pPr>
                <a:defRPr/>
              </a:pPr>
              <a:endParaRPr/>
            </a:p>
          </p:txBody>
        </p:sp>
        <p:sp>
          <p:nvSpPr>
            <p:cNvPr id="5" name="object 5"/>
            <p:cNvSpPr/>
            <p:nvPr/>
          </p:nvSpPr>
          <p:spPr bwMode="auto">
            <a:xfrm>
              <a:off x="6350" y="4680013"/>
              <a:ext cx="6120130" cy="4320540"/>
            </a:xfrm>
            <a:custGeom>
              <a:avLst/>
              <a:gdLst/>
              <a:ahLst/>
              <a:cxnLst/>
              <a:rect l="l" t="t" r="r" b="b"/>
              <a:pathLst>
                <a:path w="6120130" h="4320540" extrusionOk="0">
                  <a:moveTo>
                    <a:pt x="6120003" y="0"/>
                  </a:moveTo>
                  <a:lnTo>
                    <a:pt x="0" y="0"/>
                  </a:lnTo>
                  <a:lnTo>
                    <a:pt x="0" y="4319981"/>
                  </a:lnTo>
                  <a:lnTo>
                    <a:pt x="6120003" y="4319981"/>
                  </a:lnTo>
                  <a:lnTo>
                    <a:pt x="6120003" y="0"/>
                  </a:lnTo>
                  <a:close/>
                </a:path>
              </a:pathLst>
            </a:custGeom>
            <a:solidFill>
              <a:srgbClr val="F7FCFE">
                <a:alpha val="79998"/>
              </a:srgbClr>
            </a:solidFill>
          </p:spPr>
          <p:txBody>
            <a:bodyPr wrap="square" lIns="0" tIns="0" rIns="0" bIns="0" rtlCol="0"/>
            <a:lstStyle/>
            <a:p>
              <a:pPr>
                <a:defRPr/>
              </a:pPr>
              <a:endParaRPr/>
            </a:p>
          </p:txBody>
        </p:sp>
      </p:grpSp>
      <p:sp>
        <p:nvSpPr>
          <p:cNvPr id="6" name="object 6"/>
          <p:cNvSpPr txBox="1"/>
          <p:nvPr/>
        </p:nvSpPr>
        <p:spPr bwMode="auto">
          <a:xfrm>
            <a:off x="465883" y="4982922"/>
            <a:ext cx="5397312" cy="4213974"/>
          </a:xfrm>
          <a:prstGeom prst="rect">
            <a:avLst/>
          </a:prstGeom>
        </p:spPr>
        <p:txBody>
          <a:bodyPr vert="horz" wrap="square" lIns="0" tIns="12700" rIns="0" bIns="0" rtlCol="0">
            <a:spAutoFit/>
          </a:bodyPr>
          <a:lstStyle/>
          <a:p>
            <a:pPr marL="12700" marR="5080">
              <a:lnSpc>
                <a:spcPct val="100000"/>
              </a:lnSpc>
              <a:spcBef>
                <a:spcPts val="100"/>
              </a:spcBef>
              <a:tabLst>
                <a:tab pos="1777364" algn="l"/>
                <a:tab pos="3065145" algn="l"/>
              </a:tabLst>
              <a:defRPr/>
            </a:pPr>
            <a:r>
              <a:rPr lang="sl" sz="3900" b="1" i="0" strike="noStrike" cap="none" spc="0" baseline="0" dirty="0">
                <a:solidFill>
                  <a:srgbClr val="493490"/>
                </a:solidFill>
                <a:effectLst/>
                <a:latin typeface="Segoe UI Black"/>
                <a:ea typeface="Segoe UI Black"/>
                <a:cs typeface="Segoe UI Black"/>
              </a:rPr>
              <a:t>Kako lahko vodje usposabljanj migrantov bolje načrtujejo delavnice za jezikovno podporo, usmerjene v delo</a:t>
            </a:r>
            <a:endParaRPr sz="3900" dirty="0">
              <a:latin typeface="Segoe UI Black"/>
              <a:cs typeface="Segoe UI Black"/>
            </a:endParaRPr>
          </a:p>
        </p:txBody>
      </p:sp>
      <p:sp>
        <p:nvSpPr>
          <p:cNvPr id="7" name="object 7"/>
          <p:cNvSpPr txBox="1">
            <a:spLocks noGrp="1"/>
          </p:cNvSpPr>
          <p:nvPr>
            <p:ph type="sldNum" sz="quarter" idx="7"/>
          </p:nvPr>
        </p:nvSpPr>
        <p:spPr bwMode="auto">
          <a:xfrm>
            <a:off x="6926515" y="10177516"/>
            <a:ext cx="243019" cy="176972"/>
          </a:xfrm>
          <a:prstGeom prst="rect">
            <a:avLst/>
          </a:prstGeom>
        </p:spPr>
        <p:txBody>
          <a:bodyPr vert="horz" wrap="square" lIns="0" tIns="22860" rIns="0" bIns="0" rtlCol="0">
            <a:spAutoFit/>
          </a:bodyPr>
          <a:lstStyle/>
          <a:p>
            <a:pPr marL="64135">
              <a:lnSpc>
                <a:spcPct val="100000"/>
              </a:lnSpc>
              <a:spcBef>
                <a:spcPts val="180"/>
              </a:spcBef>
              <a:defRPr/>
            </a:pPr>
            <a:r>
              <a:t>14</a:t>
            </a:r>
          </a:p>
        </p:txBody>
      </p:sp>
      <p:pic>
        <p:nvPicPr>
          <p:cNvPr id="8" name="Google Shape;86;p1"/>
          <p:cNvPicPr/>
          <p:nvPr/>
        </p:nvPicPr>
        <p:blipFill>
          <a:blip r:embed="rId3">
            <a:alphaModFix/>
          </a:blip>
          <a:srcRect r="713" b="1167"/>
          <a:stretch>
            <a:fillRect/>
          </a:stretch>
        </p:blipFill>
        <p:spPr bwMode="auto">
          <a:xfrm>
            <a:off x="5863194" y="298813"/>
            <a:ext cx="1325390" cy="1036644"/>
          </a:xfrm>
          <a:prstGeom prst="rect">
            <a:avLst/>
          </a:prstGeom>
          <a:noFill/>
          <a:ln>
            <a:noFill/>
          </a:ln>
        </p:spPr>
      </p:pic>
      <p:pic>
        <p:nvPicPr>
          <p:cNvPr id="9" name="Google Shape;89;p1" descr="Text&#10;&#10;Description automatically generated"/>
          <p:cNvPicPr/>
          <p:nvPr/>
        </p:nvPicPr>
        <p:blipFill>
          <a:blip r:embed="rId4">
            <a:alphaModFix/>
          </a:blip>
          <a:stretch>
            <a:fillRect/>
          </a:stretch>
        </p:blipFill>
        <p:spPr bwMode="auto">
          <a:xfrm>
            <a:off x="252925" y="298813"/>
            <a:ext cx="2416167" cy="539387"/>
          </a:xfrm>
          <a:prstGeom prst="rect">
            <a:avLst/>
          </a:prstGeom>
          <a:noFill/>
          <a:ln>
            <a:noFill/>
          </a:ln>
        </p:spPr>
      </p:pic>
      <p:sp>
        <p:nvSpPr>
          <p:cNvPr id="10" name="Google Shape;90;p1"/>
          <p:cNvSpPr txBox="1"/>
          <p:nvPr/>
        </p:nvSpPr>
        <p:spPr bwMode="auto">
          <a:xfrm>
            <a:off x="1158751" y="9559186"/>
            <a:ext cx="3815327" cy="853400"/>
          </a:xfrm>
          <a:prstGeom prst="rect">
            <a:avLst/>
          </a:prstGeom>
          <a:solidFill>
            <a:schemeClr val="bg2"/>
          </a:solidFill>
          <a:ln>
            <a:noFill/>
          </a:ln>
        </p:spPr>
        <p:txBody>
          <a:bodyPr spcFirstLastPara="1" wrap="square" lIns="91425" tIns="45700" rIns="91425" bIns="45700" anchor="t" anchorCtr="0">
            <a:spAutoFit/>
          </a:bodyPr>
          <a:lstStyle/>
          <a:p>
            <a:pPr marL="0" marR="0" lvl="0" indent="0" algn="l">
              <a:spcBef>
                <a:spcPct val="0"/>
              </a:spcBef>
              <a:spcAft>
                <a:spcPct val="0"/>
              </a:spcAft>
              <a:buNone/>
              <a:defRPr/>
            </a:pPr>
            <a:r>
              <a:rPr lang="sl" sz="1000" b="0" i="1" strike="noStrike" cap="none" spc="0" baseline="0" dirty="0">
                <a:solidFill>
                  <a:srgbClr val="000000"/>
                </a:solidFill>
                <a:effectLst/>
                <a:latin typeface="Calibri"/>
                <a:ea typeface="Calibri"/>
                <a:cs typeface="Calibri"/>
              </a:rPr>
              <a:t>Projekt sofinancira Sklad Evropske unije za azil, migracije in vključevanje. Vsebina te predstavitve predstavlja samo stališča projektnega partnerstva EMVI in je njihova izključna odgovornost. Evropska komisija ne prevzema nobene odgovornosti za uporabo informacij, ki jih vsebuje.</a:t>
            </a:r>
            <a:endParaRPr sz="1000" b="0" i="1" u="none" strike="noStrike" cap="none" dirty="0">
              <a:solidFill>
                <a:schemeClr val="dk1"/>
              </a:solidFill>
              <a:latin typeface="Calibri"/>
              <a:ea typeface="Calibri"/>
              <a:cs typeface="Calibri"/>
            </a:endParaRPr>
          </a:p>
        </p:txBody>
      </p:sp>
      <p:pic>
        <p:nvPicPr>
          <p:cNvPr id="11" name="Picture 10" descr="A close-up of a sign&#10;&#10;Description automatically generated with low confidence"/>
          <p:cNvPicPr>
            <a:picLocks noChangeAspect="1"/>
          </p:cNvPicPr>
          <p:nvPr/>
        </p:nvPicPr>
        <p:blipFill>
          <a:blip r:embed="rId5"/>
          <a:stretch>
            <a:fillRect/>
          </a:stretch>
        </p:blipFill>
        <p:spPr bwMode="auto">
          <a:xfrm>
            <a:off x="146088" y="9559187"/>
            <a:ext cx="893806" cy="893806"/>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grpSp>
        <p:nvGrpSpPr>
          <p:cNvPr id="7" name="object 7"/>
          <p:cNvGrpSpPr/>
          <p:nvPr/>
        </p:nvGrpSpPr>
        <p:grpSpPr>
          <a:xfrm>
            <a:off x="899998" y="1995449"/>
            <a:ext cx="5970270" cy="5695315"/>
            <a:chOff x="899998" y="1995449"/>
            <a:chExt cx="5970270" cy="5695315"/>
          </a:xfrm>
        </p:grpSpPr>
        <p:pic>
          <p:nvPicPr>
            <p:cNvPr id="8" name="object 8"/>
            <p:cNvPicPr/>
            <p:nvPr/>
          </p:nvPicPr>
          <p:blipFill>
            <a:blip r:embed="rId2"/>
            <a:stretch>
              <a:fillRect/>
            </a:stretch>
          </p:blipFill>
          <p:spPr bwMode="auto">
            <a:xfrm>
              <a:off x="899998" y="2537980"/>
              <a:ext cx="5759995" cy="5152720"/>
            </a:xfrm>
            <a:prstGeom prst="rect">
              <a:avLst/>
            </a:prstGeom>
          </p:spPr>
        </p:pic>
        <p:pic>
          <p:nvPicPr>
            <p:cNvPr id="9" name="object 9"/>
            <p:cNvPicPr/>
            <p:nvPr/>
          </p:nvPicPr>
          <p:blipFill>
            <a:blip r:embed="rId3"/>
            <a:stretch>
              <a:fillRect/>
            </a:stretch>
          </p:blipFill>
          <p:spPr bwMode="auto">
            <a:xfrm>
              <a:off x="4987759" y="1995449"/>
              <a:ext cx="1881974" cy="1414411"/>
            </a:xfrm>
            <a:prstGeom prst="rect">
              <a:avLst/>
            </a:prstGeom>
          </p:spPr>
        </p:pic>
        <p:sp>
          <p:nvSpPr>
            <p:cNvPr id="10" name="object 10"/>
            <p:cNvSpPr/>
            <p:nvPr/>
          </p:nvSpPr>
          <p:spPr bwMode="auto">
            <a:xfrm>
              <a:off x="5330837" y="2737548"/>
              <a:ext cx="1308100" cy="489584"/>
            </a:xfrm>
            <a:custGeom>
              <a:avLst/>
              <a:gdLst/>
              <a:ahLst/>
              <a:cxnLst/>
              <a:rect l="l" t="t" r="r" b="b"/>
              <a:pathLst>
                <a:path w="1308100" h="489584" extrusionOk="0">
                  <a:moveTo>
                    <a:pt x="1307592" y="0"/>
                  </a:moveTo>
                  <a:lnTo>
                    <a:pt x="0" y="0"/>
                  </a:lnTo>
                  <a:lnTo>
                    <a:pt x="0" y="489203"/>
                  </a:lnTo>
                  <a:lnTo>
                    <a:pt x="1307592" y="489203"/>
                  </a:lnTo>
                  <a:lnTo>
                    <a:pt x="1307592" y="0"/>
                  </a:lnTo>
                  <a:close/>
                </a:path>
              </a:pathLst>
            </a:custGeom>
            <a:solidFill>
              <a:srgbClr val="5F595B">
                <a:alpha val="19999"/>
              </a:srgbClr>
            </a:solidFill>
          </p:spPr>
          <p:txBody>
            <a:bodyPr wrap="square" lIns="0" tIns="0" rIns="0" bIns="0" rtlCol="0"/>
            <a:lstStyle/>
            <a:p>
              <a:pPr>
                <a:defRPr/>
              </a:pPr>
              <a:endParaRPr/>
            </a:p>
          </p:txBody>
        </p:sp>
      </p:grpSp>
      <p:sp>
        <p:nvSpPr>
          <p:cNvPr id="11" name="object 11"/>
          <p:cNvSpPr txBox="1"/>
          <p:nvPr/>
        </p:nvSpPr>
        <p:spPr bwMode="auto">
          <a:xfrm rot="540000">
            <a:off x="5277702" y="2779100"/>
            <a:ext cx="1237295" cy="261525"/>
          </a:xfrm>
          <a:prstGeom prst="rect">
            <a:avLst/>
          </a:prstGeom>
        </p:spPr>
        <p:txBody>
          <a:bodyPr vert="horz" wrap="square" lIns="0" tIns="0" rIns="0" bIns="0" rtlCol="0">
            <a:spAutoFit/>
          </a:bodyPr>
          <a:lstStyle/>
          <a:p>
            <a:pPr>
              <a:lnSpc>
                <a:spcPts val="1980"/>
              </a:lnSpc>
              <a:defRPr/>
            </a:pPr>
            <a:r>
              <a:rPr lang="sl" sz="2000" b="1" i="0" strike="noStrike" cap="none" spc="0" baseline="0">
                <a:solidFill>
                  <a:srgbClr val="473390"/>
                </a:solidFill>
                <a:effectLst/>
                <a:latin typeface="Segoe UI Black"/>
                <a:ea typeface="Segoe UI Black"/>
                <a:cs typeface="Segoe UI Black"/>
              </a:rPr>
              <a:t>Primeri:</a:t>
            </a:r>
            <a:endParaRPr sz="2000">
              <a:latin typeface="Segoe UI Black"/>
              <a:cs typeface="Segoe UI Black"/>
            </a:endParaRPr>
          </a:p>
        </p:txBody>
      </p:sp>
      <p:sp>
        <p:nvSpPr>
          <p:cNvPr id="12" name="object 12"/>
          <p:cNvSpPr/>
          <p:nvPr/>
        </p:nvSpPr>
        <p:spPr bwMode="auto">
          <a:xfrm>
            <a:off x="1033089" y="3087843"/>
            <a:ext cx="3255645" cy="558165"/>
          </a:xfrm>
          <a:custGeom>
            <a:avLst/>
            <a:gdLst/>
            <a:ahLst/>
            <a:cxnLst/>
            <a:rect l="l" t="t" r="r" b="b"/>
            <a:pathLst>
              <a:path w="3255645" h="558164" extrusionOk="0">
                <a:moveTo>
                  <a:pt x="3255264" y="557783"/>
                </a:moveTo>
                <a:lnTo>
                  <a:pt x="0" y="557783"/>
                </a:lnTo>
                <a:lnTo>
                  <a:pt x="0" y="0"/>
                </a:lnTo>
                <a:lnTo>
                  <a:pt x="3255264" y="0"/>
                </a:lnTo>
                <a:lnTo>
                  <a:pt x="3255264" y="557783"/>
                </a:lnTo>
                <a:close/>
              </a:path>
            </a:pathLst>
          </a:custGeom>
          <a:solidFill>
            <a:srgbClr val="5F595B">
              <a:alpha val="9999"/>
            </a:srgbClr>
          </a:solidFill>
        </p:spPr>
        <p:txBody>
          <a:bodyPr wrap="square" lIns="0" tIns="0" rIns="0" bIns="0" rtlCol="0"/>
          <a:lstStyle/>
          <a:p>
            <a:pPr>
              <a:defRPr/>
            </a:pPr>
            <a:endParaRPr/>
          </a:p>
        </p:txBody>
      </p:sp>
      <p:sp>
        <p:nvSpPr>
          <p:cNvPr id="13" name="object 13"/>
          <p:cNvSpPr txBox="1"/>
          <p:nvPr/>
        </p:nvSpPr>
        <p:spPr bwMode="auto">
          <a:xfrm>
            <a:off x="1168134" y="2963312"/>
            <a:ext cx="4920615" cy="4630216"/>
          </a:xfrm>
          <a:prstGeom prst="rect">
            <a:avLst/>
          </a:prstGeom>
        </p:spPr>
        <p:txBody>
          <a:bodyPr vert="horz" wrap="square" lIns="0" tIns="12700" rIns="0" bIns="0" rtlCol="0">
            <a:spAutoFit/>
          </a:bodyPr>
          <a:lstStyle/>
          <a:p>
            <a:pPr marL="12700" marR="1786254" indent="22225">
              <a:lnSpc>
                <a:spcPct val="119000"/>
              </a:lnSpc>
              <a:spcBef>
                <a:spcPts val="100"/>
              </a:spcBef>
              <a:defRPr/>
            </a:pPr>
            <a:r>
              <a:rPr lang="sl" sz="1400" b="1" i="1" strike="noStrike" cap="none" spc="0" baseline="0" dirty="0">
                <a:solidFill>
                  <a:srgbClr val="3B373A"/>
                </a:solidFill>
                <a:effectLst/>
                <a:latin typeface="Segoe UI Black"/>
                <a:ea typeface="Segoe UI Black"/>
                <a:cs typeface="Segoe UI Black"/>
              </a:rPr>
              <a:t>Vprašanja o čustvenem stanju in jezikovnih veščinah</a:t>
            </a:r>
            <a:endParaRPr sz="1400" dirty="0">
              <a:latin typeface="Segoe UI Black"/>
              <a:cs typeface="Segoe UI Black"/>
            </a:endParaRPr>
          </a:p>
          <a:p>
            <a:pPr>
              <a:lnSpc>
                <a:spcPct val="100000"/>
              </a:lnSpc>
              <a:defRPr/>
            </a:pPr>
            <a:endParaRPr sz="1800" dirty="0">
              <a:latin typeface="Segoe UI Black"/>
              <a:cs typeface="Segoe UI Black"/>
            </a:endParaRPr>
          </a:p>
          <a:p>
            <a:pPr marL="240665">
              <a:lnSpc>
                <a:spcPct val="100000"/>
              </a:lnSpc>
              <a:spcBef>
                <a:spcPts val="1595"/>
              </a:spcBef>
              <a:defRPr/>
            </a:pPr>
            <a:r>
              <a:rPr lang="sl" sz="1400" b="1" i="1" strike="noStrike" cap="none" spc="0" baseline="0" dirty="0">
                <a:solidFill>
                  <a:srgbClr val="3B373A"/>
                </a:solidFill>
                <a:effectLst/>
                <a:latin typeface="Segoe UI Semibold"/>
                <a:ea typeface="Segoe UI Semibold"/>
                <a:cs typeface="Segoe UI Semibold"/>
              </a:rPr>
              <a:t>O čustvenem stanju</a:t>
            </a:r>
            <a:endParaRPr sz="1400" dirty="0">
              <a:latin typeface="Segoe UI Semibold"/>
              <a:cs typeface="Segoe UI Semibold"/>
            </a:endParaRPr>
          </a:p>
          <a:p>
            <a:pPr marL="697865" indent="-229235">
              <a:lnSpc>
                <a:spcPct val="100000"/>
              </a:lnSpc>
              <a:spcBef>
                <a:spcPts val="715"/>
              </a:spcBef>
              <a:buAutoNum type="alphaLcPeriod"/>
              <a:tabLst>
                <a:tab pos="698500" algn="l"/>
              </a:tabLst>
              <a:defRPr/>
            </a:pPr>
            <a:r>
              <a:rPr lang="sl" sz="1400" b="0" i="1" strike="noStrike" cap="none" spc="0" baseline="0" dirty="0">
                <a:solidFill>
                  <a:srgbClr val="3B373A"/>
                </a:solidFill>
                <a:effectLst/>
                <a:latin typeface="Segoe UI"/>
                <a:ea typeface="Segoe UI"/>
                <a:cs typeface="Segoe UI"/>
              </a:rPr>
              <a:t>Ali se počutite udobno v komunikaciji s svojim</a:t>
            </a:r>
            <a:endParaRPr sz="1400" dirty="0">
              <a:latin typeface="Segoe UI"/>
              <a:cs typeface="Segoe UI"/>
            </a:endParaRPr>
          </a:p>
          <a:p>
            <a:pPr marL="697865">
              <a:lnSpc>
                <a:spcPct val="100000"/>
              </a:lnSpc>
              <a:defRPr/>
            </a:pPr>
            <a:r>
              <a:rPr lang="sl" sz="1400" b="0" i="1" strike="noStrike" cap="none" spc="0" baseline="0" dirty="0">
                <a:solidFill>
                  <a:srgbClr val="3B373A"/>
                </a:solidFill>
                <a:effectLst/>
                <a:latin typeface="Segoe UI"/>
                <a:ea typeface="Segoe UI"/>
                <a:cs typeface="Segoe UI"/>
              </a:rPr>
              <a:t>delodajalcem na stopnji L2?</a:t>
            </a:r>
            <a:endParaRPr sz="1400" dirty="0">
              <a:latin typeface="Segoe UI"/>
              <a:cs typeface="Segoe UI"/>
            </a:endParaRPr>
          </a:p>
          <a:p>
            <a:pPr marL="697865" marR="357505" indent="-228600">
              <a:lnSpc>
                <a:spcPct val="100000"/>
              </a:lnSpc>
              <a:spcBef>
                <a:spcPts val="850"/>
              </a:spcBef>
              <a:buAutoNum type="alphaLcPeriod" startAt="2"/>
              <a:tabLst>
                <a:tab pos="698500" algn="l"/>
              </a:tabLst>
              <a:defRPr/>
            </a:pPr>
            <a:r>
              <a:rPr lang="sl" sz="1400" b="0" i="1" strike="noStrike" cap="none" spc="0" baseline="0" dirty="0">
                <a:solidFill>
                  <a:srgbClr val="3B373A"/>
                </a:solidFill>
                <a:effectLst/>
                <a:latin typeface="Segoe UI"/>
                <a:ea typeface="Segoe UI"/>
                <a:cs typeface="Segoe UI"/>
              </a:rPr>
              <a:t>Ali se počutite udobno v komunikaciji s sodelavci na stopnji L2?</a:t>
            </a:r>
            <a:endParaRPr sz="1400" dirty="0">
              <a:latin typeface="Segoe UI"/>
              <a:cs typeface="Segoe UI"/>
            </a:endParaRPr>
          </a:p>
          <a:p>
            <a:pPr marL="697865" indent="-229235">
              <a:lnSpc>
                <a:spcPct val="100000"/>
              </a:lnSpc>
              <a:spcBef>
                <a:spcPts val="850"/>
              </a:spcBef>
              <a:buAutoNum type="alphaLcPeriod" startAt="2"/>
              <a:tabLst>
                <a:tab pos="698500" algn="l"/>
              </a:tabLst>
              <a:defRPr/>
            </a:pPr>
            <a:r>
              <a:rPr lang="sl" sz="1400" b="0" i="1" strike="noStrike" cap="none" spc="0" baseline="0" dirty="0">
                <a:solidFill>
                  <a:srgbClr val="3B373A"/>
                </a:solidFill>
                <a:effectLst/>
                <a:latin typeface="Segoe UI"/>
                <a:ea typeface="Segoe UI"/>
                <a:cs typeface="Segoe UI"/>
              </a:rPr>
              <a:t>Imate občutek, da vas razumejo, ko govorite?</a:t>
            </a:r>
            <a:endParaRPr sz="1400" dirty="0">
              <a:latin typeface="Segoe UI"/>
              <a:cs typeface="Segoe UI"/>
            </a:endParaRPr>
          </a:p>
          <a:p>
            <a:pPr>
              <a:lnSpc>
                <a:spcPct val="100000"/>
              </a:lnSpc>
              <a:spcBef>
                <a:spcPts val="40"/>
              </a:spcBef>
              <a:defRPr/>
            </a:pPr>
            <a:endParaRPr sz="2200" dirty="0">
              <a:latin typeface="Segoe UI"/>
              <a:cs typeface="Segoe UI"/>
            </a:endParaRPr>
          </a:p>
          <a:p>
            <a:pPr marL="240665">
              <a:lnSpc>
                <a:spcPct val="100000"/>
              </a:lnSpc>
              <a:defRPr/>
            </a:pPr>
            <a:r>
              <a:rPr lang="sl" sz="1400" b="1" i="1" strike="noStrike" cap="none" spc="0" baseline="0" dirty="0">
                <a:solidFill>
                  <a:srgbClr val="3B373A"/>
                </a:solidFill>
                <a:effectLst/>
                <a:latin typeface="Segoe UI Semibold"/>
                <a:ea typeface="Segoe UI Semibold"/>
                <a:cs typeface="Segoe UI Semibold"/>
              </a:rPr>
              <a:t>O jezikovnih veščinah</a:t>
            </a:r>
            <a:endParaRPr sz="1400" dirty="0">
              <a:latin typeface="Segoe UI Semibold"/>
              <a:cs typeface="Segoe UI Semibold"/>
            </a:endParaRPr>
          </a:p>
          <a:p>
            <a:pPr marL="697865" indent="-229235">
              <a:lnSpc>
                <a:spcPct val="100000"/>
              </a:lnSpc>
              <a:spcBef>
                <a:spcPts val="1095"/>
              </a:spcBef>
              <a:buAutoNum type="alphaLcPeriod"/>
              <a:tabLst>
                <a:tab pos="698500" algn="l"/>
              </a:tabLst>
              <a:defRPr/>
            </a:pPr>
            <a:r>
              <a:rPr lang="sl" sz="1400" b="0" i="1" strike="noStrike" cap="none" spc="0" baseline="0" dirty="0">
                <a:solidFill>
                  <a:srgbClr val="3B373A"/>
                </a:solidFill>
                <a:effectLst/>
                <a:latin typeface="Segoe UI"/>
                <a:ea typeface="Segoe UI"/>
                <a:cs typeface="Segoe UI"/>
              </a:rPr>
              <a:t>Ali lahko na svojem delovnem mestu berete znake ali oznake na stopnji L2?</a:t>
            </a:r>
            <a:endParaRPr sz="1400" dirty="0">
              <a:latin typeface="Segoe UI"/>
              <a:cs typeface="Segoe UI"/>
            </a:endParaRPr>
          </a:p>
          <a:p>
            <a:pPr marL="697865" indent="-229235">
              <a:lnSpc>
                <a:spcPct val="100000"/>
              </a:lnSpc>
              <a:spcBef>
                <a:spcPts val="850"/>
              </a:spcBef>
              <a:buAutoNum type="alphaLcPeriod"/>
              <a:tabLst>
                <a:tab pos="698500" algn="l"/>
              </a:tabLst>
              <a:defRPr/>
            </a:pPr>
            <a:r>
              <a:rPr lang="sl" sz="1400" b="0" i="1" strike="noStrike" cap="none" spc="0" baseline="0" dirty="0">
                <a:solidFill>
                  <a:srgbClr val="3B373A"/>
                </a:solidFill>
                <a:effectLst/>
                <a:latin typeface="Segoe UI"/>
                <a:ea typeface="Segoe UI"/>
                <a:cs typeface="Segoe UI"/>
              </a:rPr>
              <a:t>Lahko pišete zapiske na stopnji L2?</a:t>
            </a:r>
            <a:endParaRPr sz="1400" dirty="0">
              <a:latin typeface="Segoe UI"/>
              <a:cs typeface="Segoe UI"/>
            </a:endParaRPr>
          </a:p>
          <a:p>
            <a:pPr marL="697865" indent="-229235">
              <a:lnSpc>
                <a:spcPct val="100000"/>
              </a:lnSpc>
              <a:spcBef>
                <a:spcPts val="850"/>
              </a:spcBef>
              <a:buAutoNum type="alphaLcPeriod"/>
              <a:tabLst>
                <a:tab pos="698500" algn="l"/>
              </a:tabLst>
              <a:defRPr/>
            </a:pPr>
            <a:r>
              <a:rPr lang="sl" sz="1400" b="0" i="1" strike="noStrike" cap="none" spc="0" baseline="0" dirty="0">
                <a:solidFill>
                  <a:srgbClr val="3B373A"/>
                </a:solidFill>
                <a:effectLst/>
                <a:latin typeface="Segoe UI"/>
                <a:ea typeface="Segoe UI"/>
                <a:cs typeface="Segoe UI"/>
              </a:rPr>
              <a:t>Ali se pogovarjate s kolegi na stopnji L2?</a:t>
            </a:r>
            <a:endParaRPr lang="en-US" sz="1400" i="1" dirty="0">
              <a:solidFill>
                <a:srgbClr val="3B373A"/>
              </a:solidFill>
              <a:latin typeface="Segoe UI"/>
              <a:cs typeface="Segoe UI"/>
            </a:endParaRPr>
          </a:p>
          <a:p>
            <a:pPr marL="697865" indent="-229235">
              <a:lnSpc>
                <a:spcPct val="100000"/>
              </a:lnSpc>
              <a:spcBef>
                <a:spcPts val="850"/>
              </a:spcBef>
              <a:buAutoNum type="alphaLcPeriod"/>
              <a:tabLst>
                <a:tab pos="698500" algn="l"/>
              </a:tabLst>
              <a:defRPr/>
            </a:pPr>
            <a:endParaRPr lang="en-US" sz="1400" i="1" dirty="0">
              <a:solidFill>
                <a:srgbClr val="3B373A"/>
              </a:solidFill>
              <a:latin typeface="Segoe UI"/>
              <a:cs typeface="Segoe UI"/>
            </a:endParaRPr>
          </a:p>
        </p:txBody>
      </p:sp>
      <p:cxnSp>
        <p:nvCxnSpPr>
          <p:cNvPr id="2" name="Google Shape;233;p13"/>
          <p:cNvCxnSpPr/>
          <p:nvPr/>
        </p:nvCxnSpPr>
        <p:spPr bwMode="auto">
          <a:xfrm flipH="1">
            <a:off x="273050" y="577444"/>
            <a:ext cx="0" cy="9538511"/>
          </a:xfrm>
          <a:prstGeom prst="straightConnector1">
            <a:avLst/>
          </a:prstGeom>
          <a:noFill/>
          <a:ln w="76200" cap="flat" cmpd="sng">
            <a:solidFill>
              <a:srgbClr val="AED7C7"/>
            </a:solidFill>
            <a:prstDash val="solid"/>
            <a:round/>
            <a:headEnd type="none" w="sm" len="sm"/>
            <a:tailEnd type="none" w="sm" len="sm"/>
          </a:ln>
        </p:spPr>
      </p:cxnSp>
      <p:pic>
        <p:nvPicPr>
          <p:cNvPr id="3" name="Google Shape;234;p13"/>
          <p:cNvPicPr/>
          <p:nvPr/>
        </p:nvPicPr>
        <p:blipFill>
          <a:blip r:embed="rId4">
            <a:alphaModFix/>
          </a:blip>
          <a:stretch>
            <a:fillRect/>
          </a:stretch>
        </p:blipFill>
        <p:spPr bwMode="auto">
          <a:xfrm>
            <a:off x="4508500" y="9085792"/>
            <a:ext cx="3048000" cy="1628775"/>
          </a:xfrm>
          <a:prstGeom prst="rect">
            <a:avLst/>
          </a:prstGeom>
          <a:noFill/>
          <a:ln>
            <a:noFill/>
          </a:ln>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object 2"/>
          <p:cNvSpPr txBox="1"/>
          <p:nvPr/>
        </p:nvSpPr>
        <p:spPr bwMode="auto">
          <a:xfrm>
            <a:off x="887299" y="1005130"/>
            <a:ext cx="4872990" cy="287020"/>
          </a:xfrm>
          <a:prstGeom prst="rect">
            <a:avLst/>
          </a:prstGeom>
        </p:spPr>
        <p:txBody>
          <a:bodyPr vert="horz" wrap="square" lIns="0" tIns="12700" rIns="0" bIns="0" rtlCol="0">
            <a:spAutoFit/>
          </a:bodyPr>
          <a:lstStyle/>
          <a:p>
            <a:pPr marL="12700">
              <a:lnSpc>
                <a:spcPct val="100000"/>
              </a:lnSpc>
              <a:spcBef>
                <a:spcPts val="100"/>
              </a:spcBef>
              <a:defRPr/>
            </a:pPr>
            <a:r>
              <a:rPr lang="sl" sz="1800" b="1" i="1" strike="noStrike" cap="none" spc="0" baseline="0" dirty="0">
                <a:solidFill>
                  <a:srgbClr val="F89623"/>
                </a:solidFill>
                <a:effectLst/>
                <a:latin typeface="Segoe UI"/>
                <a:ea typeface="Segoe UI"/>
                <a:cs typeface="Segoe UI"/>
              </a:rPr>
              <a:t>Korak za korakom: porajajoča se vprašanja</a:t>
            </a:r>
            <a:endParaRPr sz="1800" dirty="0">
              <a:latin typeface="Segoe UI"/>
              <a:cs typeface="Segoe UI"/>
            </a:endParaRPr>
          </a:p>
        </p:txBody>
      </p:sp>
      <p:grpSp>
        <p:nvGrpSpPr>
          <p:cNvPr id="3" name="object 3"/>
          <p:cNvGrpSpPr/>
          <p:nvPr/>
        </p:nvGrpSpPr>
        <p:grpSpPr>
          <a:xfrm>
            <a:off x="983923" y="1480546"/>
            <a:ext cx="5459095" cy="3253104"/>
            <a:chOff x="970635" y="1671518"/>
            <a:chExt cx="5459095" cy="3253104"/>
          </a:xfrm>
        </p:grpSpPr>
        <p:sp>
          <p:nvSpPr>
            <p:cNvPr id="4" name="object 4"/>
            <p:cNvSpPr/>
            <p:nvPr/>
          </p:nvSpPr>
          <p:spPr bwMode="auto">
            <a:xfrm>
              <a:off x="970635" y="1692097"/>
              <a:ext cx="5440680" cy="3232785"/>
            </a:xfrm>
            <a:custGeom>
              <a:avLst/>
              <a:gdLst/>
              <a:ahLst/>
              <a:cxnLst/>
              <a:rect l="l" t="t" r="r" b="b"/>
              <a:pathLst>
                <a:path w="5440680" h="3232785" extrusionOk="0">
                  <a:moveTo>
                    <a:pt x="5440680" y="0"/>
                  </a:moveTo>
                  <a:lnTo>
                    <a:pt x="0" y="0"/>
                  </a:lnTo>
                  <a:lnTo>
                    <a:pt x="0" y="3232404"/>
                  </a:lnTo>
                  <a:lnTo>
                    <a:pt x="5440680" y="3232404"/>
                  </a:lnTo>
                  <a:lnTo>
                    <a:pt x="5440680" y="0"/>
                  </a:lnTo>
                  <a:close/>
                </a:path>
              </a:pathLst>
            </a:custGeom>
            <a:solidFill>
              <a:srgbClr val="5F595B">
                <a:alpha val="10499"/>
              </a:srgbClr>
            </a:solidFill>
          </p:spPr>
          <p:txBody>
            <a:bodyPr wrap="square" lIns="0" tIns="0" rIns="0" bIns="0" rtlCol="0"/>
            <a:lstStyle/>
            <a:p>
              <a:pPr>
                <a:defRPr/>
              </a:pPr>
              <a:endParaRPr/>
            </a:p>
          </p:txBody>
        </p:sp>
        <p:sp>
          <p:nvSpPr>
            <p:cNvPr id="5" name="object 5"/>
            <p:cNvSpPr/>
            <p:nvPr/>
          </p:nvSpPr>
          <p:spPr bwMode="auto">
            <a:xfrm>
              <a:off x="1149451" y="1690568"/>
              <a:ext cx="5261610" cy="3058160"/>
            </a:xfrm>
            <a:custGeom>
              <a:avLst/>
              <a:gdLst/>
              <a:ahLst/>
              <a:cxnLst/>
              <a:rect l="l" t="t" r="r" b="b"/>
              <a:pathLst>
                <a:path w="5261610" h="3058160" extrusionOk="0">
                  <a:moveTo>
                    <a:pt x="287997" y="0"/>
                  </a:moveTo>
                  <a:lnTo>
                    <a:pt x="241283" y="3769"/>
                  </a:lnTo>
                  <a:lnTo>
                    <a:pt x="196969" y="14682"/>
                  </a:lnTo>
                  <a:lnTo>
                    <a:pt x="155647" y="32146"/>
                  </a:lnTo>
                  <a:lnTo>
                    <a:pt x="117910" y="55568"/>
                  </a:lnTo>
                  <a:lnTo>
                    <a:pt x="84353" y="84354"/>
                  </a:lnTo>
                  <a:lnTo>
                    <a:pt x="55567" y="117913"/>
                  </a:lnTo>
                  <a:lnTo>
                    <a:pt x="32146" y="155651"/>
                  </a:lnTo>
                  <a:lnTo>
                    <a:pt x="14682" y="196975"/>
                  </a:lnTo>
                  <a:lnTo>
                    <a:pt x="3769" y="241292"/>
                  </a:lnTo>
                  <a:lnTo>
                    <a:pt x="0" y="288010"/>
                  </a:lnTo>
                  <a:lnTo>
                    <a:pt x="0" y="2769908"/>
                  </a:lnTo>
                  <a:lnTo>
                    <a:pt x="3769" y="2816622"/>
                  </a:lnTo>
                  <a:lnTo>
                    <a:pt x="14682" y="2860936"/>
                  </a:lnTo>
                  <a:lnTo>
                    <a:pt x="32146" y="2902258"/>
                  </a:lnTo>
                  <a:lnTo>
                    <a:pt x="55567" y="2939995"/>
                  </a:lnTo>
                  <a:lnTo>
                    <a:pt x="84353" y="2973552"/>
                  </a:lnTo>
                  <a:lnTo>
                    <a:pt x="117910" y="3002338"/>
                  </a:lnTo>
                  <a:lnTo>
                    <a:pt x="155647" y="3025759"/>
                  </a:lnTo>
                  <a:lnTo>
                    <a:pt x="196969" y="3043223"/>
                  </a:lnTo>
                  <a:lnTo>
                    <a:pt x="241283" y="3054136"/>
                  </a:lnTo>
                  <a:lnTo>
                    <a:pt x="287997" y="3057906"/>
                  </a:lnTo>
                  <a:lnTo>
                    <a:pt x="4973104" y="3057906"/>
                  </a:lnTo>
                  <a:lnTo>
                    <a:pt x="5019818" y="3054136"/>
                  </a:lnTo>
                  <a:lnTo>
                    <a:pt x="5064132" y="3043223"/>
                  </a:lnTo>
                  <a:lnTo>
                    <a:pt x="5105454" y="3025759"/>
                  </a:lnTo>
                  <a:lnTo>
                    <a:pt x="5143191" y="3002338"/>
                  </a:lnTo>
                  <a:lnTo>
                    <a:pt x="5176748" y="2973552"/>
                  </a:lnTo>
                  <a:lnTo>
                    <a:pt x="5205534" y="2939995"/>
                  </a:lnTo>
                  <a:lnTo>
                    <a:pt x="5228955" y="2902258"/>
                  </a:lnTo>
                  <a:lnTo>
                    <a:pt x="5246419" y="2860936"/>
                  </a:lnTo>
                  <a:lnTo>
                    <a:pt x="5257332" y="2816622"/>
                  </a:lnTo>
                  <a:lnTo>
                    <a:pt x="5261102" y="2769908"/>
                  </a:lnTo>
                  <a:lnTo>
                    <a:pt x="5261102" y="288010"/>
                  </a:lnTo>
                  <a:lnTo>
                    <a:pt x="5257332" y="241292"/>
                  </a:lnTo>
                  <a:lnTo>
                    <a:pt x="5246419" y="196975"/>
                  </a:lnTo>
                  <a:lnTo>
                    <a:pt x="5228955" y="155651"/>
                  </a:lnTo>
                  <a:lnTo>
                    <a:pt x="5205534" y="117913"/>
                  </a:lnTo>
                  <a:lnTo>
                    <a:pt x="5176748" y="84354"/>
                  </a:lnTo>
                  <a:lnTo>
                    <a:pt x="5143191" y="55568"/>
                  </a:lnTo>
                  <a:lnTo>
                    <a:pt x="5105454" y="32146"/>
                  </a:lnTo>
                  <a:lnTo>
                    <a:pt x="5064132" y="14682"/>
                  </a:lnTo>
                  <a:lnTo>
                    <a:pt x="5019818" y="3769"/>
                  </a:lnTo>
                  <a:lnTo>
                    <a:pt x="4973104" y="0"/>
                  </a:lnTo>
                  <a:lnTo>
                    <a:pt x="287997" y="0"/>
                  </a:lnTo>
                  <a:close/>
                </a:path>
              </a:pathLst>
            </a:custGeom>
            <a:grpFill/>
            <a:ln w="38100">
              <a:solidFill>
                <a:srgbClr val="493490"/>
              </a:solidFill>
            </a:ln>
          </p:spPr>
          <p:txBody>
            <a:bodyPr wrap="square" lIns="0" tIns="0" rIns="0" bIns="0" rtlCol="0"/>
            <a:lstStyle/>
            <a:p>
              <a:pPr>
                <a:defRPr/>
              </a:pPr>
              <a:endParaRPr/>
            </a:p>
          </p:txBody>
        </p:sp>
      </p:grpSp>
      <p:sp>
        <p:nvSpPr>
          <p:cNvPr id="6" name="object 6"/>
          <p:cNvSpPr txBox="1"/>
          <p:nvPr/>
        </p:nvSpPr>
        <p:spPr bwMode="auto">
          <a:xfrm>
            <a:off x="986040" y="1529766"/>
            <a:ext cx="5440680" cy="2624400"/>
          </a:xfrm>
          <a:prstGeom prst="rect">
            <a:avLst/>
          </a:prstGeom>
        </p:spPr>
        <p:txBody>
          <a:bodyPr vert="horz" wrap="square" lIns="0" tIns="113664" rIns="0" bIns="0" rtlCol="0">
            <a:spAutoFit/>
          </a:bodyPr>
          <a:lstStyle/>
          <a:p>
            <a:pPr marL="364490" marR="175895" algn="just">
              <a:lnSpc>
                <a:spcPct val="107100"/>
              </a:lnSpc>
              <a:spcBef>
                <a:spcPts val="893"/>
              </a:spcBef>
              <a:defRPr/>
            </a:pPr>
            <a:r>
              <a:rPr lang="sl" sz="1400" b="0" i="0" strike="noStrike" cap="none" spc="0" baseline="0" dirty="0">
                <a:solidFill>
                  <a:srgbClr val="3B373A"/>
                </a:solidFill>
                <a:effectLst/>
                <a:latin typeface="Segoe UI"/>
                <a:ea typeface="Segoe UI"/>
                <a:cs typeface="Segoe UI"/>
              </a:rPr>
              <a:t>Bistveni sta prijazna in preprosta postavitev ter ustreznost vprašanj. Pomembno je zagotoviti, da udeleženci migranti učinkovito razumejo vsebino ankete in branje vprašanj brez podpore kulturnega mediatorja. Ker niste strokovnjak, se ne obregajte ob podrobnosti, ki jih morda ne razumete. Namen ankete je ustvarjanje gradiva, zato je cilj zasnove scenarija izobraževati udeležence migrante o temeljnih pravicah delavcev. Za nadaljnje podrobno znanje o takšnih vprašanjih morajo udeležencem pomagati svetovalci za delo ali pravniki. Za izvedbo anket med udeleženci je nekaj primerov že na voljo v LIAM Sveta Evrope </a:t>
            </a:r>
            <a:r>
              <a:rPr lang="sl" sz="1400" b="1" i="0" u="sng" strike="noStrike" cap="none" spc="0" baseline="0" dirty="0">
                <a:solidFill>
                  <a:srgbClr val="215E9E"/>
                </a:solidFill>
                <a:effectLst/>
                <a:uFill>
                  <a:solidFill>
                    <a:srgbClr val="215E9E"/>
                  </a:solidFill>
                </a:uFill>
                <a:latin typeface="Segoe UI Semibold"/>
                <a:ea typeface="Segoe UI Semibold"/>
                <a:cs typeface="Segoe UI Semibold"/>
                <a:hlinkClick r:id="rId2" tooltip="https://www.coe.int/en/web/lang-migrants/instruments" history="0"/>
              </a:rPr>
              <a:t>Orodje 24</a:t>
            </a:r>
            <a:r>
              <a:rPr lang="sl" sz="1400" b="0" i="0" strike="noStrike" cap="none" spc="0" baseline="0" dirty="0">
                <a:solidFill>
                  <a:srgbClr val="3B373A"/>
                </a:solidFill>
                <a:effectLst/>
                <a:latin typeface="Segoe UI"/>
                <a:ea typeface="Segoe UI"/>
                <a:cs typeface="Segoe UI"/>
              </a:rPr>
              <a:t>.</a:t>
            </a:r>
            <a:endParaRPr sz="1400" dirty="0">
              <a:latin typeface="Segoe UI"/>
              <a:cs typeface="Segoe UI"/>
            </a:endParaRPr>
          </a:p>
        </p:txBody>
      </p:sp>
      <p:sp>
        <p:nvSpPr>
          <p:cNvPr id="7" name="object 7"/>
          <p:cNvSpPr txBox="1"/>
          <p:nvPr/>
        </p:nvSpPr>
        <p:spPr bwMode="auto">
          <a:xfrm>
            <a:off x="887299" y="4752501"/>
            <a:ext cx="6091347" cy="4547142"/>
          </a:xfrm>
          <a:prstGeom prst="rect">
            <a:avLst/>
          </a:prstGeom>
        </p:spPr>
        <p:txBody>
          <a:bodyPr vert="horz" wrap="square" lIns="0" tIns="12700" rIns="0" bIns="0" rtlCol="0">
            <a:spAutoFit/>
          </a:bodyPr>
          <a:lstStyle/>
          <a:p>
            <a:pPr marL="12700">
              <a:lnSpc>
                <a:spcPct val="100000"/>
              </a:lnSpc>
              <a:spcBef>
                <a:spcPts val="100"/>
              </a:spcBef>
              <a:defRPr/>
            </a:pPr>
            <a:r>
              <a:rPr lang="sl" sz="1400" b="1" i="1" strike="noStrike" cap="none" spc="0" baseline="0" dirty="0">
                <a:solidFill>
                  <a:srgbClr val="3B373A"/>
                </a:solidFill>
                <a:effectLst/>
                <a:latin typeface="Segoe UI"/>
                <a:ea typeface="Segoe UI"/>
                <a:cs typeface="Segoe UI"/>
              </a:rPr>
              <a:t>Ankete o pravicah delavcev, ki jih bodo izvajali vodje usposabljanj migrantov</a:t>
            </a:r>
            <a:endParaRPr sz="1400" dirty="0">
              <a:latin typeface="Segoe UI"/>
              <a:cs typeface="Segoe UI"/>
            </a:endParaRPr>
          </a:p>
          <a:p>
            <a:pPr marL="12700" marR="9525" algn="just">
              <a:lnSpc>
                <a:spcPct val="107100"/>
              </a:lnSpc>
              <a:spcBef>
                <a:spcPts val="1415"/>
              </a:spcBef>
              <a:defRPr/>
            </a:pPr>
            <a:r>
              <a:rPr lang="sl" sz="1400" b="1" i="0" strike="noStrike" cap="none" spc="0" baseline="0" dirty="0">
                <a:solidFill>
                  <a:srgbClr val="493490"/>
                </a:solidFill>
                <a:effectLst/>
                <a:latin typeface="Segoe UI Black"/>
                <a:ea typeface="Segoe UI Black"/>
                <a:cs typeface="Segoe UI Black"/>
              </a:rPr>
              <a:t>1. korak: </a:t>
            </a:r>
            <a:r>
              <a:rPr lang="sl" sz="1400" dirty="0">
                <a:solidFill>
                  <a:srgbClr val="3B373A"/>
                </a:solidFill>
                <a:latin typeface="Segoe UI"/>
                <a:ea typeface="Segoe UI Black"/>
                <a:cs typeface="Segoe UI"/>
              </a:rPr>
              <a:t>u</a:t>
            </a:r>
            <a:r>
              <a:rPr lang="sl" sz="1400" b="0" i="0" strike="noStrike" cap="none" spc="0" baseline="0" dirty="0">
                <a:solidFill>
                  <a:srgbClr val="3B373A"/>
                </a:solidFill>
                <a:effectLst/>
                <a:latin typeface="Segoe UI"/>
                <a:ea typeface="Segoe UI"/>
                <a:cs typeface="Segoe UI"/>
              </a:rPr>
              <a:t>gotovite status udeležencev migrantov, preden jih anketirate. Morda nimajo enakih interesov ali poklica, tj. nekateri so lahko v tranzitu in čakajo na odhod na drugo lokacijo.</a:t>
            </a:r>
            <a:endParaRPr sz="1400" dirty="0">
              <a:latin typeface="Segoe UI"/>
              <a:cs typeface="Segoe UI"/>
            </a:endParaRPr>
          </a:p>
          <a:p>
            <a:pPr marL="12700" marR="5080" algn="just">
              <a:lnSpc>
                <a:spcPct val="107100"/>
              </a:lnSpc>
              <a:spcBef>
                <a:spcPts val="1420"/>
              </a:spcBef>
              <a:defRPr/>
            </a:pPr>
            <a:r>
              <a:rPr lang="sl" sz="1400" b="1" i="0" strike="noStrike" cap="none" spc="0" baseline="0" dirty="0">
                <a:solidFill>
                  <a:srgbClr val="493490"/>
                </a:solidFill>
                <a:effectLst/>
                <a:latin typeface="Segoe UI Black"/>
                <a:ea typeface="Segoe UI Black"/>
                <a:cs typeface="Segoe UI Black"/>
              </a:rPr>
              <a:t>2. korak: </a:t>
            </a:r>
            <a:r>
              <a:rPr lang="sl" sz="1400" b="0" i="0" strike="noStrike" cap="none" spc="0" baseline="0" dirty="0" smtClean="0">
                <a:solidFill>
                  <a:srgbClr val="3B373A"/>
                </a:solidFill>
                <a:effectLst/>
                <a:latin typeface="Segoe UI"/>
                <a:ea typeface="Segoe UI"/>
                <a:cs typeface="Segoe UI"/>
              </a:rPr>
              <a:t>seznanite </a:t>
            </a:r>
            <a:r>
              <a:rPr lang="sl" sz="1400" b="0" i="0" strike="noStrike" cap="none" spc="0" baseline="0" dirty="0">
                <a:solidFill>
                  <a:srgbClr val="3B373A"/>
                </a:solidFill>
                <a:effectLst/>
                <a:latin typeface="Segoe UI"/>
                <a:ea typeface="Segoe UI"/>
                <a:cs typeface="Segoe UI"/>
              </a:rPr>
              <a:t>se s kratko raziskavo na spletu o pravicah delavcev v EU. (</a:t>
            </a:r>
            <a:r>
              <a:rPr lang="sl" sz="1400" b="1" i="0" u="sng" strike="noStrike" cap="none" spc="0" baseline="0" dirty="0">
                <a:solidFill>
                  <a:srgbClr val="215E9E"/>
                </a:solidFill>
                <a:effectLst/>
                <a:uFill>
                  <a:solidFill>
                    <a:srgbClr val="215E9E"/>
                  </a:solidFill>
                </a:uFill>
                <a:latin typeface="Segoe UI Semibold"/>
                <a:ea typeface="Segoe UI Semibold"/>
                <a:cs typeface="Segoe UI Semibold"/>
                <a:hlinkClick r:id="rId3" tooltip="https://ec.europa.eu/social/main.jsp?langId=en&amp;catId=82" history="0"/>
              </a:rPr>
              <a:t>Evropska komisija, Zaposlovanje, socialne zadeve </a:t>
            </a:r>
            <a:r>
              <a:rPr lang="sl" sz="1400" b="1" i="0" u="sng" strike="noStrike" cap="none" spc="0" baseline="0" dirty="0">
                <a:solidFill>
                  <a:srgbClr val="215E9E"/>
                </a:solidFill>
                <a:effectLst/>
                <a:uFill>
                  <a:solidFill>
                    <a:srgbClr val="215E9E"/>
                  </a:solidFill>
                </a:uFill>
                <a:latin typeface="Segoe UI Semibold"/>
                <a:ea typeface="Segoe UI Semibold"/>
                <a:cs typeface="Segoe UI Semibold"/>
                <a:hlinkClick r:id="rId4" tooltip="https://ec.europa.eu/social/main.jsp?langId=en&amp;catId=82" history="0"/>
              </a:rPr>
              <a:t>in vključevanje</a:t>
            </a:r>
            <a:r>
              <a:rPr lang="sl" sz="1400" b="0" i="0" strike="noStrike" cap="none" spc="0" baseline="0" dirty="0">
                <a:solidFill>
                  <a:srgbClr val="3B373A"/>
                </a:solidFill>
                <a:effectLst/>
                <a:latin typeface="Segoe UI"/>
                <a:ea typeface="Segoe UI"/>
                <a:cs typeface="Segoe UI"/>
              </a:rPr>
              <a:t>).</a:t>
            </a:r>
            <a:endParaRPr sz="1400" dirty="0">
              <a:latin typeface="Segoe UI"/>
              <a:cs typeface="Segoe UI"/>
            </a:endParaRPr>
          </a:p>
          <a:p>
            <a:pPr marL="12700">
              <a:lnSpc>
                <a:spcPct val="100000"/>
              </a:lnSpc>
              <a:spcBef>
                <a:spcPts val="1535"/>
              </a:spcBef>
              <a:defRPr/>
            </a:pPr>
            <a:r>
              <a:rPr lang="sl" sz="1400" b="1" i="0" strike="noStrike" cap="none" spc="0" baseline="0" dirty="0">
                <a:solidFill>
                  <a:srgbClr val="493490"/>
                </a:solidFill>
                <a:effectLst/>
                <a:latin typeface="Segoe UI Black"/>
                <a:ea typeface="Segoe UI Black"/>
                <a:cs typeface="Segoe UI Black"/>
              </a:rPr>
              <a:t>3. korak: </a:t>
            </a:r>
            <a:r>
              <a:rPr lang="sl" sz="1400" b="0" i="0" strike="noStrike" cap="none" spc="0" baseline="0" dirty="0">
                <a:solidFill>
                  <a:srgbClr val="3B373A"/>
                </a:solidFill>
                <a:effectLst/>
                <a:latin typeface="Segoe UI"/>
                <a:ea typeface="Segoe UI"/>
                <a:cs typeface="Segoe UI"/>
              </a:rPr>
              <a:t>pri preverjanju točnosti vsebine ankete pridobite nasvet </a:t>
            </a:r>
            <a:endParaRPr sz="1400" dirty="0">
              <a:latin typeface="Segoe UI"/>
              <a:cs typeface="Segoe UI"/>
            </a:endParaRPr>
          </a:p>
          <a:p>
            <a:pPr marL="12700">
              <a:lnSpc>
                <a:spcPct val="100000"/>
              </a:lnSpc>
              <a:spcBef>
                <a:spcPts val="120"/>
              </a:spcBef>
              <a:defRPr/>
            </a:pPr>
            <a:r>
              <a:rPr lang="sl" sz="1400" b="0" i="0" strike="noStrike" cap="none" spc="0" baseline="0" dirty="0">
                <a:solidFill>
                  <a:srgbClr val="3B373A"/>
                </a:solidFill>
                <a:effectLst/>
                <a:latin typeface="Segoe UI"/>
                <a:ea typeface="Segoe UI"/>
                <a:cs typeface="Segoe UI"/>
              </a:rPr>
              <a:t>strokovnjakov za zaposlovanje.</a:t>
            </a:r>
            <a:endParaRPr sz="1400" dirty="0">
              <a:latin typeface="Segoe UI"/>
              <a:cs typeface="Segoe UI"/>
            </a:endParaRPr>
          </a:p>
          <a:p>
            <a:pPr marL="12700" marR="5715" algn="just">
              <a:lnSpc>
                <a:spcPct val="107100"/>
              </a:lnSpc>
              <a:spcBef>
                <a:spcPts val="1420"/>
              </a:spcBef>
              <a:defRPr/>
            </a:pPr>
            <a:r>
              <a:rPr lang="sl" sz="1400" b="1" i="0" strike="noStrike" cap="none" spc="0" baseline="0" dirty="0">
                <a:solidFill>
                  <a:srgbClr val="493490"/>
                </a:solidFill>
                <a:effectLst/>
                <a:latin typeface="Segoe UI Black"/>
                <a:ea typeface="Segoe UI Black"/>
                <a:cs typeface="Segoe UI Black"/>
              </a:rPr>
              <a:t>4. korak: </a:t>
            </a:r>
            <a:r>
              <a:rPr lang="sl" sz="1400" b="0" i="0" strike="noStrike" cap="none" spc="0" baseline="0" dirty="0">
                <a:solidFill>
                  <a:srgbClr val="3B373A"/>
                </a:solidFill>
                <a:effectLst/>
                <a:latin typeface="Segoe UI"/>
                <a:ea typeface="Segoe UI"/>
                <a:cs typeface="Segoe UI"/>
              </a:rPr>
              <a:t>prva vprašanja so lahko demografsko usmerjena, tj. država izvora, govorjeni jeziki, spol, stopnja pismenosti, leto(-a) predhodnih delovnih izkušenj v prejšnji ali trenutni državi gostiteljici ali državi rojstva itd. Ta vprašanja lahko pomagajo pri boljšem razumevanju rezultatov ankete.</a:t>
            </a:r>
            <a:endParaRPr sz="1400" dirty="0">
              <a:latin typeface="Segoe UI"/>
              <a:cs typeface="Segoe UI"/>
            </a:endParaRPr>
          </a:p>
          <a:p>
            <a:pPr marL="12700" marR="7620" algn="just">
              <a:lnSpc>
                <a:spcPct val="107100"/>
              </a:lnSpc>
              <a:spcBef>
                <a:spcPts val="1420"/>
              </a:spcBef>
              <a:defRPr/>
            </a:pPr>
            <a:r>
              <a:rPr lang="sl" sz="1400" b="1" i="0" strike="noStrike" cap="none" spc="0" baseline="0" dirty="0">
                <a:solidFill>
                  <a:srgbClr val="493490"/>
                </a:solidFill>
                <a:effectLst/>
                <a:latin typeface="Segoe UI Black"/>
                <a:ea typeface="Segoe UI Black"/>
                <a:cs typeface="Segoe UI Black"/>
              </a:rPr>
              <a:t>5. korak: </a:t>
            </a:r>
            <a:r>
              <a:rPr lang="sl" sz="1400" b="0" i="0" strike="noStrike" cap="none" spc="0" baseline="0" dirty="0">
                <a:solidFill>
                  <a:srgbClr val="3B373A"/>
                </a:solidFill>
                <a:effectLst/>
                <a:latin typeface="Segoe UI"/>
                <a:ea typeface="Segoe UI"/>
                <a:cs typeface="Segoe UI"/>
              </a:rPr>
              <a:t>izberite tri ali štiri glavne teme v zvezi s pravicami delavcev in jih dodatno poudarite tako, da vprašate za podrobnosti, kot je predlagano spodaj.</a:t>
            </a:r>
            <a:endParaRPr sz="1400" dirty="0">
              <a:latin typeface="Segoe UI"/>
              <a:cs typeface="Segoe UI"/>
            </a:endParaRPr>
          </a:p>
        </p:txBody>
      </p:sp>
      <p:cxnSp>
        <p:nvCxnSpPr>
          <p:cNvPr id="9" name="Google Shape;233;p13"/>
          <p:cNvCxnSpPr/>
          <p:nvPr/>
        </p:nvCxnSpPr>
        <p:spPr bwMode="auto">
          <a:xfrm flipH="1">
            <a:off x="273050" y="577444"/>
            <a:ext cx="0" cy="9538511"/>
          </a:xfrm>
          <a:prstGeom prst="straightConnector1">
            <a:avLst/>
          </a:prstGeom>
          <a:noFill/>
          <a:ln w="76200" cap="flat" cmpd="sng">
            <a:solidFill>
              <a:srgbClr val="AED7C7"/>
            </a:solidFill>
            <a:prstDash val="solid"/>
            <a:round/>
            <a:headEnd type="none" w="sm" len="sm"/>
            <a:tailEnd type="none" w="sm" len="sm"/>
          </a:ln>
        </p:spPr>
      </p:cxnSp>
      <p:pic>
        <p:nvPicPr>
          <p:cNvPr id="10" name="Google Shape;234;p13"/>
          <p:cNvPicPr/>
          <p:nvPr/>
        </p:nvPicPr>
        <p:blipFill>
          <a:blip r:embed="rId5">
            <a:alphaModFix/>
          </a:blip>
          <a:stretch>
            <a:fillRect/>
          </a:stretch>
        </p:blipFill>
        <p:spPr bwMode="auto">
          <a:xfrm>
            <a:off x="4508500" y="9085792"/>
            <a:ext cx="3048000" cy="1628775"/>
          </a:xfrm>
          <a:prstGeom prst="rect">
            <a:avLst/>
          </a:prstGeom>
          <a:noFill/>
          <a:ln>
            <a:noFill/>
          </a:ln>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grpSp>
        <p:nvGrpSpPr>
          <p:cNvPr id="2" name="object 2"/>
          <p:cNvGrpSpPr/>
          <p:nvPr/>
        </p:nvGrpSpPr>
        <p:grpSpPr>
          <a:xfrm>
            <a:off x="899998" y="1080013"/>
            <a:ext cx="5759995" cy="7477170"/>
            <a:chOff x="899998" y="1080013"/>
            <a:chExt cx="5759995" cy="7477170"/>
          </a:xfrm>
        </p:grpSpPr>
        <p:pic>
          <p:nvPicPr>
            <p:cNvPr id="3" name="object 3"/>
            <p:cNvPicPr/>
            <p:nvPr/>
          </p:nvPicPr>
          <p:blipFill>
            <a:blip r:embed="rId2"/>
            <a:stretch>
              <a:fillRect/>
            </a:stretch>
          </p:blipFill>
          <p:spPr bwMode="auto">
            <a:xfrm>
              <a:off x="899998" y="1080013"/>
              <a:ext cx="5759995" cy="7477170"/>
            </a:xfrm>
            <a:prstGeom prst="rect">
              <a:avLst/>
            </a:prstGeom>
          </p:spPr>
        </p:pic>
        <p:sp>
          <p:nvSpPr>
            <p:cNvPr id="5" name="object 5"/>
            <p:cNvSpPr/>
            <p:nvPr/>
          </p:nvSpPr>
          <p:spPr bwMode="auto">
            <a:xfrm>
              <a:off x="3310197" y="1260007"/>
              <a:ext cx="3132455" cy="432434"/>
            </a:xfrm>
            <a:custGeom>
              <a:avLst/>
              <a:gdLst/>
              <a:ahLst/>
              <a:cxnLst/>
              <a:rect l="l" t="t" r="r" b="b"/>
              <a:pathLst>
                <a:path w="3132454" h="432434" extrusionOk="0">
                  <a:moveTo>
                    <a:pt x="2915996" y="0"/>
                  </a:moveTo>
                  <a:lnTo>
                    <a:pt x="216001" y="0"/>
                  </a:lnTo>
                  <a:lnTo>
                    <a:pt x="166475" y="5704"/>
                  </a:lnTo>
                  <a:lnTo>
                    <a:pt x="121011" y="21953"/>
                  </a:lnTo>
                  <a:lnTo>
                    <a:pt x="80904" y="47450"/>
                  </a:lnTo>
                  <a:lnTo>
                    <a:pt x="47454" y="80899"/>
                  </a:lnTo>
                  <a:lnTo>
                    <a:pt x="21955" y="121005"/>
                  </a:lnTo>
                  <a:lnTo>
                    <a:pt x="5704" y="166471"/>
                  </a:lnTo>
                  <a:lnTo>
                    <a:pt x="0" y="216001"/>
                  </a:lnTo>
                  <a:lnTo>
                    <a:pt x="5704" y="265527"/>
                  </a:lnTo>
                  <a:lnTo>
                    <a:pt x="21955" y="310992"/>
                  </a:lnTo>
                  <a:lnTo>
                    <a:pt x="47454" y="351098"/>
                  </a:lnTo>
                  <a:lnTo>
                    <a:pt x="80904" y="384549"/>
                  </a:lnTo>
                  <a:lnTo>
                    <a:pt x="121011" y="410047"/>
                  </a:lnTo>
                  <a:lnTo>
                    <a:pt x="166475" y="426298"/>
                  </a:lnTo>
                  <a:lnTo>
                    <a:pt x="216001" y="432003"/>
                  </a:lnTo>
                  <a:lnTo>
                    <a:pt x="2915996" y="432003"/>
                  </a:lnTo>
                  <a:lnTo>
                    <a:pt x="2965526" y="426298"/>
                  </a:lnTo>
                  <a:lnTo>
                    <a:pt x="3010992" y="410047"/>
                  </a:lnTo>
                  <a:lnTo>
                    <a:pt x="3051098" y="384549"/>
                  </a:lnTo>
                  <a:lnTo>
                    <a:pt x="3084547" y="351098"/>
                  </a:lnTo>
                  <a:lnTo>
                    <a:pt x="3110044" y="310992"/>
                  </a:lnTo>
                  <a:lnTo>
                    <a:pt x="3126293" y="265527"/>
                  </a:lnTo>
                  <a:lnTo>
                    <a:pt x="3131997" y="216001"/>
                  </a:lnTo>
                  <a:lnTo>
                    <a:pt x="3126293" y="166471"/>
                  </a:lnTo>
                  <a:lnTo>
                    <a:pt x="3110044" y="121005"/>
                  </a:lnTo>
                  <a:lnTo>
                    <a:pt x="3084547" y="80899"/>
                  </a:lnTo>
                  <a:lnTo>
                    <a:pt x="3051098" y="47450"/>
                  </a:lnTo>
                  <a:lnTo>
                    <a:pt x="3010992" y="21953"/>
                  </a:lnTo>
                  <a:lnTo>
                    <a:pt x="2965526" y="5704"/>
                  </a:lnTo>
                  <a:lnTo>
                    <a:pt x="2915996" y="0"/>
                  </a:lnTo>
                  <a:close/>
                </a:path>
              </a:pathLst>
            </a:custGeom>
            <a:solidFill>
              <a:srgbClr val="F89623">
                <a:alpha val="69999"/>
              </a:srgbClr>
            </a:solidFill>
          </p:spPr>
          <p:txBody>
            <a:bodyPr wrap="square" lIns="0" tIns="0" rIns="0" bIns="0" rtlCol="0"/>
            <a:lstStyle/>
            <a:p>
              <a:pPr>
                <a:defRPr/>
              </a:pPr>
              <a:endParaRPr/>
            </a:p>
          </p:txBody>
        </p:sp>
        <p:sp>
          <p:nvSpPr>
            <p:cNvPr id="6" name="object 6"/>
            <p:cNvSpPr/>
            <p:nvPr/>
          </p:nvSpPr>
          <p:spPr bwMode="auto">
            <a:xfrm>
              <a:off x="920229" y="1798980"/>
              <a:ext cx="5541645" cy="1755775"/>
            </a:xfrm>
            <a:custGeom>
              <a:avLst/>
              <a:gdLst/>
              <a:ahLst/>
              <a:cxnLst/>
              <a:rect l="l" t="t" r="r" b="b"/>
              <a:pathLst>
                <a:path w="5541645" h="1755775" extrusionOk="0">
                  <a:moveTo>
                    <a:pt x="5541264" y="0"/>
                  </a:moveTo>
                  <a:lnTo>
                    <a:pt x="0" y="0"/>
                  </a:lnTo>
                  <a:lnTo>
                    <a:pt x="0" y="1755648"/>
                  </a:lnTo>
                  <a:lnTo>
                    <a:pt x="5541264" y="1755648"/>
                  </a:lnTo>
                  <a:lnTo>
                    <a:pt x="5541264" y="0"/>
                  </a:lnTo>
                  <a:close/>
                </a:path>
              </a:pathLst>
            </a:custGeom>
            <a:solidFill>
              <a:srgbClr val="5F595B">
                <a:alpha val="7499"/>
              </a:srgbClr>
            </a:solidFill>
          </p:spPr>
          <p:txBody>
            <a:bodyPr wrap="square" lIns="0" tIns="0" rIns="0" bIns="0" rtlCol="0"/>
            <a:lstStyle/>
            <a:p>
              <a:pPr>
                <a:defRPr/>
              </a:pPr>
              <a:endParaRPr/>
            </a:p>
          </p:txBody>
        </p:sp>
        <p:sp>
          <p:nvSpPr>
            <p:cNvPr id="7" name="object 7"/>
            <p:cNvSpPr/>
            <p:nvPr/>
          </p:nvSpPr>
          <p:spPr bwMode="auto">
            <a:xfrm>
              <a:off x="1099051" y="1797450"/>
              <a:ext cx="5361940" cy="1582420"/>
            </a:xfrm>
            <a:custGeom>
              <a:avLst/>
              <a:gdLst/>
              <a:ahLst/>
              <a:cxnLst/>
              <a:rect l="l" t="t" r="r" b="b"/>
              <a:pathLst>
                <a:path w="5361940" h="1582420" extrusionOk="0">
                  <a:moveTo>
                    <a:pt x="287997" y="0"/>
                  </a:moveTo>
                  <a:lnTo>
                    <a:pt x="241283" y="3769"/>
                  </a:lnTo>
                  <a:lnTo>
                    <a:pt x="196969" y="14682"/>
                  </a:lnTo>
                  <a:lnTo>
                    <a:pt x="155647" y="32146"/>
                  </a:lnTo>
                  <a:lnTo>
                    <a:pt x="117910" y="55568"/>
                  </a:lnTo>
                  <a:lnTo>
                    <a:pt x="84353" y="84354"/>
                  </a:lnTo>
                  <a:lnTo>
                    <a:pt x="55567" y="117913"/>
                  </a:lnTo>
                  <a:lnTo>
                    <a:pt x="32146" y="155651"/>
                  </a:lnTo>
                  <a:lnTo>
                    <a:pt x="14682" y="196975"/>
                  </a:lnTo>
                  <a:lnTo>
                    <a:pt x="3769" y="241292"/>
                  </a:lnTo>
                  <a:lnTo>
                    <a:pt x="0" y="288010"/>
                  </a:lnTo>
                  <a:lnTo>
                    <a:pt x="0" y="1293901"/>
                  </a:lnTo>
                  <a:lnTo>
                    <a:pt x="3769" y="1340616"/>
                  </a:lnTo>
                  <a:lnTo>
                    <a:pt x="14682" y="1384931"/>
                  </a:lnTo>
                  <a:lnTo>
                    <a:pt x="32146" y="1426254"/>
                  </a:lnTo>
                  <a:lnTo>
                    <a:pt x="55567" y="1463992"/>
                  </a:lnTo>
                  <a:lnTo>
                    <a:pt x="84353" y="1497552"/>
                  </a:lnTo>
                  <a:lnTo>
                    <a:pt x="117910" y="1526340"/>
                  </a:lnTo>
                  <a:lnTo>
                    <a:pt x="155647" y="1549763"/>
                  </a:lnTo>
                  <a:lnTo>
                    <a:pt x="196969" y="1567228"/>
                  </a:lnTo>
                  <a:lnTo>
                    <a:pt x="241283" y="1578142"/>
                  </a:lnTo>
                  <a:lnTo>
                    <a:pt x="287997" y="1581912"/>
                  </a:lnTo>
                  <a:lnTo>
                    <a:pt x="5073891" y="1581912"/>
                  </a:lnTo>
                  <a:lnTo>
                    <a:pt x="5120608" y="1578142"/>
                  </a:lnTo>
                  <a:lnTo>
                    <a:pt x="5164926" y="1567228"/>
                  </a:lnTo>
                  <a:lnTo>
                    <a:pt x="5206250" y="1549763"/>
                  </a:lnTo>
                  <a:lnTo>
                    <a:pt x="5243988" y="1526340"/>
                  </a:lnTo>
                  <a:lnTo>
                    <a:pt x="5277546" y="1497552"/>
                  </a:lnTo>
                  <a:lnTo>
                    <a:pt x="5306333" y="1463992"/>
                  </a:lnTo>
                  <a:lnTo>
                    <a:pt x="5329755" y="1426254"/>
                  </a:lnTo>
                  <a:lnTo>
                    <a:pt x="5347219" y="1384931"/>
                  </a:lnTo>
                  <a:lnTo>
                    <a:pt x="5358132" y="1340616"/>
                  </a:lnTo>
                  <a:lnTo>
                    <a:pt x="5361901" y="1293901"/>
                  </a:lnTo>
                  <a:lnTo>
                    <a:pt x="5361901" y="288010"/>
                  </a:lnTo>
                  <a:lnTo>
                    <a:pt x="5358132" y="241292"/>
                  </a:lnTo>
                  <a:lnTo>
                    <a:pt x="5347219" y="196975"/>
                  </a:lnTo>
                  <a:lnTo>
                    <a:pt x="5329755" y="155651"/>
                  </a:lnTo>
                  <a:lnTo>
                    <a:pt x="5306333" y="117913"/>
                  </a:lnTo>
                  <a:lnTo>
                    <a:pt x="5277546" y="84354"/>
                  </a:lnTo>
                  <a:lnTo>
                    <a:pt x="5243988" y="55568"/>
                  </a:lnTo>
                  <a:lnTo>
                    <a:pt x="5206250" y="32146"/>
                  </a:lnTo>
                  <a:lnTo>
                    <a:pt x="5164926" y="14682"/>
                  </a:lnTo>
                  <a:lnTo>
                    <a:pt x="5120608" y="3769"/>
                  </a:lnTo>
                  <a:lnTo>
                    <a:pt x="5073891" y="0"/>
                  </a:lnTo>
                  <a:lnTo>
                    <a:pt x="287997" y="0"/>
                  </a:lnTo>
                  <a:close/>
                </a:path>
              </a:pathLst>
            </a:custGeom>
            <a:grpFill/>
            <a:ln w="38100">
              <a:solidFill>
                <a:srgbClr val="493490"/>
              </a:solidFill>
            </a:ln>
          </p:spPr>
          <p:txBody>
            <a:bodyPr wrap="square" lIns="0" tIns="0" rIns="0" bIns="0" rtlCol="0"/>
            <a:lstStyle/>
            <a:p>
              <a:pPr>
                <a:defRPr/>
              </a:pPr>
              <a:endParaRPr/>
            </a:p>
          </p:txBody>
        </p:sp>
        <p:sp>
          <p:nvSpPr>
            <p:cNvPr id="9" name="object 9"/>
            <p:cNvSpPr/>
            <p:nvPr/>
          </p:nvSpPr>
          <p:spPr bwMode="auto">
            <a:xfrm>
              <a:off x="1079997" y="1260007"/>
              <a:ext cx="2160270" cy="432434"/>
            </a:xfrm>
            <a:custGeom>
              <a:avLst/>
              <a:gdLst/>
              <a:ahLst/>
              <a:cxnLst/>
              <a:rect l="l" t="t" r="r" b="b"/>
              <a:pathLst>
                <a:path w="2160270" h="432434" extrusionOk="0">
                  <a:moveTo>
                    <a:pt x="1944001" y="0"/>
                  </a:moveTo>
                  <a:lnTo>
                    <a:pt x="216001" y="0"/>
                  </a:lnTo>
                  <a:lnTo>
                    <a:pt x="166475" y="5704"/>
                  </a:lnTo>
                  <a:lnTo>
                    <a:pt x="121011" y="21953"/>
                  </a:lnTo>
                  <a:lnTo>
                    <a:pt x="80904" y="47450"/>
                  </a:lnTo>
                  <a:lnTo>
                    <a:pt x="47454" y="80899"/>
                  </a:lnTo>
                  <a:lnTo>
                    <a:pt x="21955" y="121005"/>
                  </a:lnTo>
                  <a:lnTo>
                    <a:pt x="5704" y="166471"/>
                  </a:lnTo>
                  <a:lnTo>
                    <a:pt x="0" y="216001"/>
                  </a:lnTo>
                  <a:lnTo>
                    <a:pt x="5704" y="265527"/>
                  </a:lnTo>
                  <a:lnTo>
                    <a:pt x="21955" y="310992"/>
                  </a:lnTo>
                  <a:lnTo>
                    <a:pt x="47454" y="351098"/>
                  </a:lnTo>
                  <a:lnTo>
                    <a:pt x="80904" y="384549"/>
                  </a:lnTo>
                  <a:lnTo>
                    <a:pt x="121011" y="410047"/>
                  </a:lnTo>
                  <a:lnTo>
                    <a:pt x="166475" y="426298"/>
                  </a:lnTo>
                  <a:lnTo>
                    <a:pt x="216001" y="432003"/>
                  </a:lnTo>
                  <a:lnTo>
                    <a:pt x="1944001" y="432003"/>
                  </a:lnTo>
                  <a:lnTo>
                    <a:pt x="1993527" y="426298"/>
                  </a:lnTo>
                  <a:lnTo>
                    <a:pt x="2038992" y="410047"/>
                  </a:lnTo>
                  <a:lnTo>
                    <a:pt x="2079098" y="384549"/>
                  </a:lnTo>
                  <a:lnTo>
                    <a:pt x="2112549" y="351098"/>
                  </a:lnTo>
                  <a:lnTo>
                    <a:pt x="2138048" y="310992"/>
                  </a:lnTo>
                  <a:lnTo>
                    <a:pt x="2154298" y="265527"/>
                  </a:lnTo>
                  <a:lnTo>
                    <a:pt x="2160003" y="216001"/>
                  </a:lnTo>
                  <a:lnTo>
                    <a:pt x="2154298" y="166471"/>
                  </a:lnTo>
                  <a:lnTo>
                    <a:pt x="2138048" y="121005"/>
                  </a:lnTo>
                  <a:lnTo>
                    <a:pt x="2112549" y="80899"/>
                  </a:lnTo>
                  <a:lnTo>
                    <a:pt x="2079098" y="47450"/>
                  </a:lnTo>
                  <a:lnTo>
                    <a:pt x="2038992" y="21953"/>
                  </a:lnTo>
                  <a:lnTo>
                    <a:pt x="1993527" y="5704"/>
                  </a:lnTo>
                  <a:lnTo>
                    <a:pt x="1944001" y="0"/>
                  </a:lnTo>
                  <a:close/>
                </a:path>
              </a:pathLst>
            </a:custGeom>
            <a:solidFill>
              <a:srgbClr val="F89623">
                <a:alpha val="69999"/>
              </a:srgbClr>
            </a:solidFill>
          </p:spPr>
          <p:txBody>
            <a:bodyPr wrap="square" lIns="0" tIns="0" rIns="0" bIns="0" rtlCol="0"/>
            <a:lstStyle/>
            <a:p>
              <a:pPr>
                <a:defRPr/>
              </a:pPr>
              <a:endParaRPr/>
            </a:p>
          </p:txBody>
        </p:sp>
      </p:grpSp>
      <p:sp>
        <p:nvSpPr>
          <p:cNvPr id="11" name="object 11"/>
          <p:cNvSpPr txBox="1"/>
          <p:nvPr/>
        </p:nvSpPr>
        <p:spPr bwMode="auto">
          <a:xfrm>
            <a:off x="1393038" y="1309038"/>
            <a:ext cx="1533525" cy="197490"/>
          </a:xfrm>
          <a:prstGeom prst="rect">
            <a:avLst/>
          </a:prstGeom>
        </p:spPr>
        <p:txBody>
          <a:bodyPr vert="horz" wrap="square" lIns="0" tIns="12700" rIns="0" bIns="0" rtlCol="0">
            <a:spAutoFit/>
          </a:bodyPr>
          <a:lstStyle/>
          <a:p>
            <a:pPr marL="12700">
              <a:lnSpc>
                <a:spcPct val="100000"/>
              </a:lnSpc>
              <a:spcBef>
                <a:spcPts val="100"/>
              </a:spcBef>
              <a:defRPr/>
            </a:pPr>
            <a:r>
              <a:rPr lang="sl" sz="1200" b="1" i="0" strike="noStrike" cap="none" spc="0" baseline="0" dirty="0">
                <a:solidFill>
                  <a:srgbClr val="FFFFFF"/>
                </a:solidFill>
                <a:effectLst/>
                <a:latin typeface="Segoe UI Black"/>
                <a:ea typeface="Segoe UI Black"/>
                <a:cs typeface="Segoe UI Black"/>
              </a:rPr>
              <a:t>Tematska področja</a:t>
            </a:r>
            <a:endParaRPr sz="1200" dirty="0">
              <a:latin typeface="Segoe UI Black"/>
              <a:cs typeface="Segoe UI Black"/>
            </a:endParaRPr>
          </a:p>
        </p:txBody>
      </p:sp>
      <p:sp>
        <p:nvSpPr>
          <p:cNvPr id="13" name="object 13"/>
          <p:cNvSpPr txBox="1"/>
          <p:nvPr/>
        </p:nvSpPr>
        <p:spPr bwMode="auto">
          <a:xfrm>
            <a:off x="3912637" y="1309038"/>
            <a:ext cx="1926589" cy="256540"/>
          </a:xfrm>
          <a:prstGeom prst="rect">
            <a:avLst/>
          </a:prstGeom>
        </p:spPr>
        <p:txBody>
          <a:bodyPr vert="horz" wrap="square" lIns="0" tIns="12700" rIns="0" bIns="0" rtlCol="0">
            <a:spAutoFit/>
          </a:bodyPr>
          <a:lstStyle/>
          <a:p>
            <a:pPr marL="12700">
              <a:lnSpc>
                <a:spcPct val="100000"/>
              </a:lnSpc>
              <a:spcBef>
                <a:spcPts val="100"/>
              </a:spcBef>
              <a:defRPr/>
            </a:pPr>
            <a:r>
              <a:rPr lang="sl" sz="1200" b="1" i="0" strike="noStrike" cap="none" spc="0" baseline="0" dirty="0">
                <a:solidFill>
                  <a:srgbClr val="FFFFFF"/>
                </a:solidFill>
                <a:effectLst/>
                <a:latin typeface="Segoe UI Black"/>
                <a:ea typeface="Segoe UI Black"/>
                <a:cs typeface="Segoe UI Black"/>
              </a:rPr>
              <a:t>Ustrezna</a:t>
            </a:r>
            <a:r>
              <a:rPr lang="sl" sz="1600" b="1" i="0" strike="noStrike" cap="none" spc="0" baseline="0" dirty="0">
                <a:solidFill>
                  <a:srgbClr val="FFFFFF"/>
                </a:solidFill>
                <a:effectLst/>
                <a:latin typeface="Segoe UI Black"/>
                <a:ea typeface="Segoe UI Black"/>
                <a:cs typeface="Segoe UI Black"/>
              </a:rPr>
              <a:t> </a:t>
            </a:r>
            <a:r>
              <a:rPr lang="sl" sz="1200" b="1" i="0" strike="noStrike" cap="none" spc="0" baseline="0" dirty="0">
                <a:solidFill>
                  <a:srgbClr val="FFFFFF"/>
                </a:solidFill>
                <a:effectLst/>
                <a:latin typeface="Segoe UI Black"/>
                <a:ea typeface="Segoe UI Black"/>
                <a:cs typeface="Segoe UI Black"/>
              </a:rPr>
              <a:t>vprašanja</a:t>
            </a:r>
            <a:endParaRPr sz="1200" dirty="0">
              <a:latin typeface="Segoe UI Black"/>
              <a:cs typeface="Segoe UI Black"/>
            </a:endParaRPr>
          </a:p>
        </p:txBody>
      </p:sp>
      <p:sp>
        <p:nvSpPr>
          <p:cNvPr id="14" name="object 14"/>
          <p:cNvSpPr txBox="1"/>
          <p:nvPr/>
        </p:nvSpPr>
        <p:spPr bwMode="auto">
          <a:xfrm>
            <a:off x="1703494" y="2428347"/>
            <a:ext cx="913130" cy="439420"/>
          </a:xfrm>
          <a:prstGeom prst="rect">
            <a:avLst/>
          </a:prstGeom>
        </p:spPr>
        <p:txBody>
          <a:bodyPr vert="horz" wrap="square" lIns="0" tIns="12700" rIns="0" bIns="0" rtlCol="0">
            <a:spAutoFit/>
          </a:bodyPr>
          <a:lstStyle/>
          <a:p>
            <a:pPr marL="12700">
              <a:lnSpc>
                <a:spcPct val="100000"/>
              </a:lnSpc>
              <a:spcBef>
                <a:spcPts val="100"/>
              </a:spcBef>
              <a:defRPr/>
            </a:pPr>
            <a:r>
              <a:rPr lang="sl" sz="1400" b="1" i="1" strike="noStrike" cap="none" spc="0" baseline="0">
                <a:solidFill>
                  <a:srgbClr val="3B373A"/>
                </a:solidFill>
                <a:effectLst/>
                <a:latin typeface="Segoe UI"/>
                <a:ea typeface="Segoe UI"/>
                <a:cs typeface="Segoe UI"/>
              </a:rPr>
              <a:t>Delovno mesto</a:t>
            </a:r>
            <a:endParaRPr sz="1400">
              <a:latin typeface="Segoe UI"/>
              <a:cs typeface="Segoe UI"/>
            </a:endParaRPr>
          </a:p>
        </p:txBody>
      </p:sp>
      <p:sp>
        <p:nvSpPr>
          <p:cNvPr id="15" name="object 15"/>
          <p:cNvSpPr txBox="1"/>
          <p:nvPr/>
        </p:nvSpPr>
        <p:spPr bwMode="auto">
          <a:xfrm>
            <a:off x="3227298" y="1944079"/>
            <a:ext cx="2907665" cy="1265411"/>
          </a:xfrm>
          <a:prstGeom prst="rect">
            <a:avLst/>
          </a:prstGeom>
        </p:spPr>
        <p:txBody>
          <a:bodyPr vert="horz" wrap="square" lIns="0" tIns="12700" rIns="0" bIns="0" rtlCol="0">
            <a:spAutoFit/>
          </a:bodyPr>
          <a:lstStyle/>
          <a:p>
            <a:pPr marL="12700">
              <a:lnSpc>
                <a:spcPct val="100000"/>
              </a:lnSpc>
              <a:spcBef>
                <a:spcPts val="100"/>
              </a:spcBef>
              <a:defRPr/>
            </a:pPr>
            <a:r>
              <a:rPr lang="sl" sz="1200" b="0" i="0" strike="noStrike" cap="none" spc="0" baseline="0" dirty="0">
                <a:solidFill>
                  <a:srgbClr val="3B373A"/>
                </a:solidFill>
                <a:effectLst/>
                <a:latin typeface="MS PGothic"/>
                <a:ea typeface="MS PGothic"/>
                <a:cs typeface="MS PGothic"/>
              </a:rPr>
              <a:t>☑ </a:t>
            </a:r>
            <a:r>
              <a:rPr lang="sl" sz="1200" b="0" i="1" strike="noStrike" cap="none" spc="0" baseline="0" dirty="0">
                <a:solidFill>
                  <a:srgbClr val="3B373A"/>
                </a:solidFill>
                <a:effectLst/>
                <a:latin typeface="Segoe UI"/>
                <a:ea typeface="Segoe UI"/>
                <a:cs typeface="Segoe UI"/>
              </a:rPr>
              <a:t>Ali poznate predpise o</a:t>
            </a:r>
            <a:endParaRPr sz="1200" dirty="0">
              <a:latin typeface="Segoe UI"/>
              <a:cs typeface="Segoe UI"/>
            </a:endParaRPr>
          </a:p>
          <a:p>
            <a:pPr marL="241300">
              <a:lnSpc>
                <a:spcPct val="100000"/>
              </a:lnSpc>
              <a:spcBef>
                <a:spcPts val="60"/>
              </a:spcBef>
              <a:defRPr/>
            </a:pPr>
            <a:r>
              <a:rPr lang="sl" sz="1200" b="0" i="1" strike="noStrike" cap="none" spc="0" baseline="0" dirty="0">
                <a:solidFill>
                  <a:srgbClr val="3B373A"/>
                </a:solidFill>
                <a:effectLst/>
                <a:latin typeface="Segoe UI"/>
                <a:ea typeface="Segoe UI"/>
                <a:cs typeface="Segoe UI"/>
              </a:rPr>
              <a:t>zdravju in varnosti pri vašem delu?</a:t>
            </a:r>
            <a:endParaRPr sz="1200" dirty="0">
              <a:latin typeface="Segoe UI"/>
              <a:cs typeface="Segoe UI"/>
            </a:endParaRPr>
          </a:p>
          <a:p>
            <a:pPr marL="241300" marR="128270" indent="-228600">
              <a:lnSpc>
                <a:spcPct val="104200"/>
              </a:lnSpc>
              <a:spcBef>
                <a:spcPts val="850"/>
              </a:spcBef>
              <a:defRPr/>
            </a:pPr>
            <a:r>
              <a:rPr lang="sl" sz="1200" b="0" i="0" strike="noStrike" cap="none" spc="0" baseline="0" dirty="0">
                <a:solidFill>
                  <a:srgbClr val="3B373A"/>
                </a:solidFill>
                <a:effectLst/>
                <a:latin typeface="MS PGothic"/>
                <a:ea typeface="MS PGothic"/>
                <a:cs typeface="MS PGothic"/>
              </a:rPr>
              <a:t>☑ </a:t>
            </a:r>
            <a:r>
              <a:rPr lang="sl" sz="1200" b="0" i="1" strike="noStrike" cap="none" spc="0" baseline="0" dirty="0">
                <a:solidFill>
                  <a:srgbClr val="3B373A"/>
                </a:solidFill>
                <a:effectLst/>
                <a:latin typeface="Segoe UI"/>
                <a:ea typeface="Segoe UI"/>
                <a:cs typeface="Segoe UI"/>
              </a:rPr>
              <a:t>Ali veste, da morate za nekatera dela (npr. v gradbeništvu, tovarnah, pri različnih ročnih delih) nositi posebno opremo?</a:t>
            </a:r>
            <a:endParaRPr sz="1200" dirty="0">
              <a:latin typeface="Segoe UI"/>
              <a:cs typeface="Segoe UI"/>
            </a:endParaRPr>
          </a:p>
        </p:txBody>
      </p:sp>
      <p:grpSp>
        <p:nvGrpSpPr>
          <p:cNvPr id="16" name="object 16"/>
          <p:cNvGrpSpPr/>
          <p:nvPr/>
        </p:nvGrpSpPr>
        <p:grpSpPr>
          <a:xfrm>
            <a:off x="920229" y="3437996"/>
            <a:ext cx="5560060" cy="5095875"/>
            <a:chOff x="920229" y="3437996"/>
            <a:chExt cx="5560060" cy="5095875"/>
          </a:xfrm>
        </p:grpSpPr>
        <p:sp>
          <p:nvSpPr>
            <p:cNvPr id="17" name="object 17"/>
            <p:cNvSpPr/>
            <p:nvPr/>
          </p:nvSpPr>
          <p:spPr bwMode="auto">
            <a:xfrm>
              <a:off x="920229" y="3458565"/>
              <a:ext cx="5541645" cy="1755775"/>
            </a:xfrm>
            <a:custGeom>
              <a:avLst/>
              <a:gdLst/>
              <a:ahLst/>
              <a:cxnLst/>
              <a:rect l="l" t="t" r="r" b="b"/>
              <a:pathLst>
                <a:path w="5541645" h="1755775" extrusionOk="0">
                  <a:moveTo>
                    <a:pt x="5541264" y="0"/>
                  </a:moveTo>
                  <a:lnTo>
                    <a:pt x="0" y="0"/>
                  </a:lnTo>
                  <a:lnTo>
                    <a:pt x="0" y="1755648"/>
                  </a:lnTo>
                  <a:lnTo>
                    <a:pt x="5541264" y="1755648"/>
                  </a:lnTo>
                  <a:lnTo>
                    <a:pt x="5541264" y="0"/>
                  </a:lnTo>
                  <a:close/>
                </a:path>
              </a:pathLst>
            </a:custGeom>
            <a:solidFill>
              <a:srgbClr val="5F595B">
                <a:alpha val="7499"/>
              </a:srgbClr>
            </a:solidFill>
          </p:spPr>
          <p:txBody>
            <a:bodyPr wrap="square" lIns="0" tIns="0" rIns="0" bIns="0" rtlCol="0"/>
            <a:lstStyle/>
            <a:p>
              <a:pPr>
                <a:defRPr/>
              </a:pPr>
              <a:endParaRPr/>
            </a:p>
          </p:txBody>
        </p:sp>
        <p:sp>
          <p:nvSpPr>
            <p:cNvPr id="18" name="object 18"/>
            <p:cNvSpPr/>
            <p:nvPr/>
          </p:nvSpPr>
          <p:spPr bwMode="auto">
            <a:xfrm>
              <a:off x="1099051" y="3457046"/>
              <a:ext cx="5361940" cy="1582420"/>
            </a:xfrm>
            <a:custGeom>
              <a:avLst/>
              <a:gdLst/>
              <a:ahLst/>
              <a:cxnLst/>
              <a:rect l="l" t="t" r="r" b="b"/>
              <a:pathLst>
                <a:path w="5361940" h="1582420" extrusionOk="0">
                  <a:moveTo>
                    <a:pt x="287997" y="0"/>
                  </a:moveTo>
                  <a:lnTo>
                    <a:pt x="241283" y="3769"/>
                  </a:lnTo>
                  <a:lnTo>
                    <a:pt x="196969" y="14682"/>
                  </a:lnTo>
                  <a:lnTo>
                    <a:pt x="155647" y="32146"/>
                  </a:lnTo>
                  <a:lnTo>
                    <a:pt x="117910" y="55568"/>
                  </a:lnTo>
                  <a:lnTo>
                    <a:pt x="84353" y="84354"/>
                  </a:lnTo>
                  <a:lnTo>
                    <a:pt x="55567" y="117913"/>
                  </a:lnTo>
                  <a:lnTo>
                    <a:pt x="32146" y="155651"/>
                  </a:lnTo>
                  <a:lnTo>
                    <a:pt x="14682" y="196975"/>
                  </a:lnTo>
                  <a:lnTo>
                    <a:pt x="3769" y="241292"/>
                  </a:lnTo>
                  <a:lnTo>
                    <a:pt x="0" y="288010"/>
                  </a:lnTo>
                  <a:lnTo>
                    <a:pt x="0" y="1293901"/>
                  </a:lnTo>
                  <a:lnTo>
                    <a:pt x="3769" y="1340616"/>
                  </a:lnTo>
                  <a:lnTo>
                    <a:pt x="14682" y="1384931"/>
                  </a:lnTo>
                  <a:lnTo>
                    <a:pt x="32146" y="1426254"/>
                  </a:lnTo>
                  <a:lnTo>
                    <a:pt x="55567" y="1463992"/>
                  </a:lnTo>
                  <a:lnTo>
                    <a:pt x="84353" y="1497552"/>
                  </a:lnTo>
                  <a:lnTo>
                    <a:pt x="117910" y="1526340"/>
                  </a:lnTo>
                  <a:lnTo>
                    <a:pt x="155647" y="1549763"/>
                  </a:lnTo>
                  <a:lnTo>
                    <a:pt x="196969" y="1567228"/>
                  </a:lnTo>
                  <a:lnTo>
                    <a:pt x="241283" y="1578142"/>
                  </a:lnTo>
                  <a:lnTo>
                    <a:pt x="287997" y="1581912"/>
                  </a:lnTo>
                  <a:lnTo>
                    <a:pt x="5073891" y="1581912"/>
                  </a:lnTo>
                  <a:lnTo>
                    <a:pt x="5120608" y="1578142"/>
                  </a:lnTo>
                  <a:lnTo>
                    <a:pt x="5164926" y="1567228"/>
                  </a:lnTo>
                  <a:lnTo>
                    <a:pt x="5206250" y="1549763"/>
                  </a:lnTo>
                  <a:lnTo>
                    <a:pt x="5243988" y="1526340"/>
                  </a:lnTo>
                  <a:lnTo>
                    <a:pt x="5277546" y="1497552"/>
                  </a:lnTo>
                  <a:lnTo>
                    <a:pt x="5306333" y="1463992"/>
                  </a:lnTo>
                  <a:lnTo>
                    <a:pt x="5329755" y="1426254"/>
                  </a:lnTo>
                  <a:lnTo>
                    <a:pt x="5347219" y="1384931"/>
                  </a:lnTo>
                  <a:lnTo>
                    <a:pt x="5358132" y="1340616"/>
                  </a:lnTo>
                  <a:lnTo>
                    <a:pt x="5361901" y="1293901"/>
                  </a:lnTo>
                  <a:lnTo>
                    <a:pt x="5361901" y="288010"/>
                  </a:lnTo>
                  <a:lnTo>
                    <a:pt x="5358132" y="241292"/>
                  </a:lnTo>
                  <a:lnTo>
                    <a:pt x="5347219" y="196975"/>
                  </a:lnTo>
                  <a:lnTo>
                    <a:pt x="5329755" y="155651"/>
                  </a:lnTo>
                  <a:lnTo>
                    <a:pt x="5306333" y="117913"/>
                  </a:lnTo>
                  <a:lnTo>
                    <a:pt x="5277546" y="84354"/>
                  </a:lnTo>
                  <a:lnTo>
                    <a:pt x="5243988" y="55568"/>
                  </a:lnTo>
                  <a:lnTo>
                    <a:pt x="5206250" y="32146"/>
                  </a:lnTo>
                  <a:lnTo>
                    <a:pt x="5164926" y="14682"/>
                  </a:lnTo>
                  <a:lnTo>
                    <a:pt x="5120608" y="3769"/>
                  </a:lnTo>
                  <a:lnTo>
                    <a:pt x="5073891" y="0"/>
                  </a:lnTo>
                  <a:lnTo>
                    <a:pt x="287997" y="0"/>
                  </a:lnTo>
                  <a:close/>
                </a:path>
              </a:pathLst>
            </a:custGeom>
            <a:grpFill/>
            <a:ln w="38100">
              <a:solidFill>
                <a:srgbClr val="493490"/>
              </a:solidFill>
            </a:ln>
          </p:spPr>
          <p:txBody>
            <a:bodyPr wrap="square" lIns="0" tIns="0" rIns="0" bIns="0" rtlCol="0"/>
            <a:lstStyle/>
            <a:p>
              <a:pPr>
                <a:defRPr/>
              </a:pPr>
              <a:endParaRPr/>
            </a:p>
          </p:txBody>
        </p:sp>
        <p:sp>
          <p:nvSpPr>
            <p:cNvPr id="19" name="object 19"/>
            <p:cNvSpPr/>
            <p:nvPr/>
          </p:nvSpPr>
          <p:spPr bwMode="auto">
            <a:xfrm>
              <a:off x="920229" y="5118176"/>
              <a:ext cx="5541645" cy="1755775"/>
            </a:xfrm>
            <a:custGeom>
              <a:avLst/>
              <a:gdLst/>
              <a:ahLst/>
              <a:cxnLst/>
              <a:rect l="l" t="t" r="r" b="b"/>
              <a:pathLst>
                <a:path w="5541645" h="1755775" extrusionOk="0">
                  <a:moveTo>
                    <a:pt x="5541264" y="0"/>
                  </a:moveTo>
                  <a:lnTo>
                    <a:pt x="0" y="0"/>
                  </a:lnTo>
                  <a:lnTo>
                    <a:pt x="0" y="1755648"/>
                  </a:lnTo>
                  <a:lnTo>
                    <a:pt x="5541264" y="1755648"/>
                  </a:lnTo>
                  <a:lnTo>
                    <a:pt x="5541264" y="0"/>
                  </a:lnTo>
                  <a:close/>
                </a:path>
              </a:pathLst>
            </a:custGeom>
            <a:solidFill>
              <a:srgbClr val="5F595B">
                <a:alpha val="7499"/>
              </a:srgbClr>
            </a:solidFill>
          </p:spPr>
          <p:txBody>
            <a:bodyPr wrap="square" lIns="0" tIns="0" rIns="0" bIns="0" rtlCol="0"/>
            <a:lstStyle/>
            <a:p>
              <a:pPr>
                <a:defRPr/>
              </a:pPr>
              <a:endParaRPr/>
            </a:p>
          </p:txBody>
        </p:sp>
        <p:sp>
          <p:nvSpPr>
            <p:cNvPr id="20" name="object 20"/>
            <p:cNvSpPr/>
            <p:nvPr/>
          </p:nvSpPr>
          <p:spPr bwMode="auto">
            <a:xfrm>
              <a:off x="1099051" y="5116640"/>
              <a:ext cx="5361940" cy="1582420"/>
            </a:xfrm>
            <a:custGeom>
              <a:avLst/>
              <a:gdLst/>
              <a:ahLst/>
              <a:cxnLst/>
              <a:rect l="l" t="t" r="r" b="b"/>
              <a:pathLst>
                <a:path w="5361940" h="1582420" extrusionOk="0">
                  <a:moveTo>
                    <a:pt x="287997" y="0"/>
                  </a:moveTo>
                  <a:lnTo>
                    <a:pt x="241283" y="3769"/>
                  </a:lnTo>
                  <a:lnTo>
                    <a:pt x="196969" y="14682"/>
                  </a:lnTo>
                  <a:lnTo>
                    <a:pt x="155647" y="32146"/>
                  </a:lnTo>
                  <a:lnTo>
                    <a:pt x="117910" y="55568"/>
                  </a:lnTo>
                  <a:lnTo>
                    <a:pt x="84353" y="84354"/>
                  </a:lnTo>
                  <a:lnTo>
                    <a:pt x="55567" y="117913"/>
                  </a:lnTo>
                  <a:lnTo>
                    <a:pt x="32146" y="155651"/>
                  </a:lnTo>
                  <a:lnTo>
                    <a:pt x="14682" y="196975"/>
                  </a:lnTo>
                  <a:lnTo>
                    <a:pt x="3769" y="241292"/>
                  </a:lnTo>
                  <a:lnTo>
                    <a:pt x="0" y="288010"/>
                  </a:lnTo>
                  <a:lnTo>
                    <a:pt x="0" y="1293901"/>
                  </a:lnTo>
                  <a:lnTo>
                    <a:pt x="3769" y="1340616"/>
                  </a:lnTo>
                  <a:lnTo>
                    <a:pt x="14682" y="1384931"/>
                  </a:lnTo>
                  <a:lnTo>
                    <a:pt x="32146" y="1426254"/>
                  </a:lnTo>
                  <a:lnTo>
                    <a:pt x="55567" y="1463992"/>
                  </a:lnTo>
                  <a:lnTo>
                    <a:pt x="84353" y="1497552"/>
                  </a:lnTo>
                  <a:lnTo>
                    <a:pt x="117910" y="1526340"/>
                  </a:lnTo>
                  <a:lnTo>
                    <a:pt x="155647" y="1549763"/>
                  </a:lnTo>
                  <a:lnTo>
                    <a:pt x="196969" y="1567228"/>
                  </a:lnTo>
                  <a:lnTo>
                    <a:pt x="241283" y="1578142"/>
                  </a:lnTo>
                  <a:lnTo>
                    <a:pt x="287997" y="1581912"/>
                  </a:lnTo>
                  <a:lnTo>
                    <a:pt x="5073891" y="1581912"/>
                  </a:lnTo>
                  <a:lnTo>
                    <a:pt x="5120608" y="1578142"/>
                  </a:lnTo>
                  <a:lnTo>
                    <a:pt x="5164926" y="1567228"/>
                  </a:lnTo>
                  <a:lnTo>
                    <a:pt x="5206250" y="1549763"/>
                  </a:lnTo>
                  <a:lnTo>
                    <a:pt x="5243988" y="1526340"/>
                  </a:lnTo>
                  <a:lnTo>
                    <a:pt x="5277546" y="1497552"/>
                  </a:lnTo>
                  <a:lnTo>
                    <a:pt x="5306333" y="1463992"/>
                  </a:lnTo>
                  <a:lnTo>
                    <a:pt x="5329755" y="1426254"/>
                  </a:lnTo>
                  <a:lnTo>
                    <a:pt x="5347219" y="1384931"/>
                  </a:lnTo>
                  <a:lnTo>
                    <a:pt x="5358132" y="1340616"/>
                  </a:lnTo>
                  <a:lnTo>
                    <a:pt x="5361901" y="1293901"/>
                  </a:lnTo>
                  <a:lnTo>
                    <a:pt x="5361901" y="288010"/>
                  </a:lnTo>
                  <a:lnTo>
                    <a:pt x="5358132" y="241292"/>
                  </a:lnTo>
                  <a:lnTo>
                    <a:pt x="5347219" y="196975"/>
                  </a:lnTo>
                  <a:lnTo>
                    <a:pt x="5329755" y="155651"/>
                  </a:lnTo>
                  <a:lnTo>
                    <a:pt x="5306333" y="117913"/>
                  </a:lnTo>
                  <a:lnTo>
                    <a:pt x="5277546" y="84354"/>
                  </a:lnTo>
                  <a:lnTo>
                    <a:pt x="5243988" y="55568"/>
                  </a:lnTo>
                  <a:lnTo>
                    <a:pt x="5206250" y="32146"/>
                  </a:lnTo>
                  <a:lnTo>
                    <a:pt x="5164926" y="14682"/>
                  </a:lnTo>
                  <a:lnTo>
                    <a:pt x="5120608" y="3769"/>
                  </a:lnTo>
                  <a:lnTo>
                    <a:pt x="5073891" y="0"/>
                  </a:lnTo>
                  <a:lnTo>
                    <a:pt x="287997" y="0"/>
                  </a:lnTo>
                  <a:close/>
                </a:path>
              </a:pathLst>
            </a:custGeom>
            <a:grpFill/>
            <a:ln w="38100">
              <a:solidFill>
                <a:srgbClr val="493490"/>
              </a:solidFill>
            </a:ln>
          </p:spPr>
          <p:txBody>
            <a:bodyPr wrap="square" lIns="0" tIns="0" rIns="0" bIns="0" rtlCol="0"/>
            <a:lstStyle/>
            <a:p>
              <a:pPr>
                <a:defRPr/>
              </a:pPr>
              <a:endParaRPr/>
            </a:p>
          </p:txBody>
        </p:sp>
        <p:sp>
          <p:nvSpPr>
            <p:cNvPr id="21" name="object 21"/>
            <p:cNvSpPr/>
            <p:nvPr/>
          </p:nvSpPr>
          <p:spPr bwMode="auto">
            <a:xfrm>
              <a:off x="920229" y="6777774"/>
              <a:ext cx="5541645" cy="1755775"/>
            </a:xfrm>
            <a:custGeom>
              <a:avLst/>
              <a:gdLst/>
              <a:ahLst/>
              <a:cxnLst/>
              <a:rect l="l" t="t" r="r" b="b"/>
              <a:pathLst>
                <a:path w="5541645" h="1755775" extrusionOk="0">
                  <a:moveTo>
                    <a:pt x="5541264" y="0"/>
                  </a:moveTo>
                  <a:lnTo>
                    <a:pt x="0" y="0"/>
                  </a:lnTo>
                  <a:lnTo>
                    <a:pt x="0" y="1755648"/>
                  </a:lnTo>
                  <a:lnTo>
                    <a:pt x="5541264" y="1755648"/>
                  </a:lnTo>
                  <a:lnTo>
                    <a:pt x="5541264" y="0"/>
                  </a:lnTo>
                  <a:close/>
                </a:path>
              </a:pathLst>
            </a:custGeom>
            <a:solidFill>
              <a:srgbClr val="5F595B">
                <a:alpha val="7499"/>
              </a:srgbClr>
            </a:solidFill>
          </p:spPr>
          <p:txBody>
            <a:bodyPr wrap="square" lIns="0" tIns="0" rIns="0" bIns="0" rtlCol="0"/>
            <a:lstStyle/>
            <a:p>
              <a:pPr>
                <a:defRPr/>
              </a:pPr>
              <a:endParaRPr/>
            </a:p>
          </p:txBody>
        </p:sp>
        <p:sp>
          <p:nvSpPr>
            <p:cNvPr id="22" name="object 22"/>
            <p:cNvSpPr/>
            <p:nvPr/>
          </p:nvSpPr>
          <p:spPr bwMode="auto">
            <a:xfrm>
              <a:off x="1099051" y="6776248"/>
              <a:ext cx="5361940" cy="1582420"/>
            </a:xfrm>
            <a:custGeom>
              <a:avLst/>
              <a:gdLst/>
              <a:ahLst/>
              <a:cxnLst/>
              <a:rect l="l" t="t" r="r" b="b"/>
              <a:pathLst>
                <a:path w="5361940" h="1582420" extrusionOk="0">
                  <a:moveTo>
                    <a:pt x="287997" y="0"/>
                  </a:moveTo>
                  <a:lnTo>
                    <a:pt x="241283" y="3769"/>
                  </a:lnTo>
                  <a:lnTo>
                    <a:pt x="196969" y="14682"/>
                  </a:lnTo>
                  <a:lnTo>
                    <a:pt x="155647" y="32146"/>
                  </a:lnTo>
                  <a:lnTo>
                    <a:pt x="117910" y="55568"/>
                  </a:lnTo>
                  <a:lnTo>
                    <a:pt x="84353" y="84354"/>
                  </a:lnTo>
                  <a:lnTo>
                    <a:pt x="55567" y="117913"/>
                  </a:lnTo>
                  <a:lnTo>
                    <a:pt x="32146" y="155651"/>
                  </a:lnTo>
                  <a:lnTo>
                    <a:pt x="14682" y="196975"/>
                  </a:lnTo>
                  <a:lnTo>
                    <a:pt x="3769" y="241292"/>
                  </a:lnTo>
                  <a:lnTo>
                    <a:pt x="0" y="288010"/>
                  </a:lnTo>
                  <a:lnTo>
                    <a:pt x="0" y="1293901"/>
                  </a:lnTo>
                  <a:lnTo>
                    <a:pt x="3769" y="1340616"/>
                  </a:lnTo>
                  <a:lnTo>
                    <a:pt x="14682" y="1384931"/>
                  </a:lnTo>
                  <a:lnTo>
                    <a:pt x="32146" y="1426254"/>
                  </a:lnTo>
                  <a:lnTo>
                    <a:pt x="55567" y="1463992"/>
                  </a:lnTo>
                  <a:lnTo>
                    <a:pt x="84353" y="1497552"/>
                  </a:lnTo>
                  <a:lnTo>
                    <a:pt x="117910" y="1526340"/>
                  </a:lnTo>
                  <a:lnTo>
                    <a:pt x="155647" y="1549763"/>
                  </a:lnTo>
                  <a:lnTo>
                    <a:pt x="196969" y="1567228"/>
                  </a:lnTo>
                  <a:lnTo>
                    <a:pt x="241283" y="1578142"/>
                  </a:lnTo>
                  <a:lnTo>
                    <a:pt x="287997" y="1581912"/>
                  </a:lnTo>
                  <a:lnTo>
                    <a:pt x="5073891" y="1581912"/>
                  </a:lnTo>
                  <a:lnTo>
                    <a:pt x="5120608" y="1578142"/>
                  </a:lnTo>
                  <a:lnTo>
                    <a:pt x="5164926" y="1567228"/>
                  </a:lnTo>
                  <a:lnTo>
                    <a:pt x="5206250" y="1549763"/>
                  </a:lnTo>
                  <a:lnTo>
                    <a:pt x="5243988" y="1526340"/>
                  </a:lnTo>
                  <a:lnTo>
                    <a:pt x="5277546" y="1497552"/>
                  </a:lnTo>
                  <a:lnTo>
                    <a:pt x="5306333" y="1463992"/>
                  </a:lnTo>
                  <a:lnTo>
                    <a:pt x="5329755" y="1426254"/>
                  </a:lnTo>
                  <a:lnTo>
                    <a:pt x="5347219" y="1384931"/>
                  </a:lnTo>
                  <a:lnTo>
                    <a:pt x="5358132" y="1340616"/>
                  </a:lnTo>
                  <a:lnTo>
                    <a:pt x="5361901" y="1293901"/>
                  </a:lnTo>
                  <a:lnTo>
                    <a:pt x="5361901" y="288010"/>
                  </a:lnTo>
                  <a:lnTo>
                    <a:pt x="5358132" y="241292"/>
                  </a:lnTo>
                  <a:lnTo>
                    <a:pt x="5347219" y="196975"/>
                  </a:lnTo>
                  <a:lnTo>
                    <a:pt x="5329755" y="155651"/>
                  </a:lnTo>
                  <a:lnTo>
                    <a:pt x="5306333" y="117913"/>
                  </a:lnTo>
                  <a:lnTo>
                    <a:pt x="5277546" y="84354"/>
                  </a:lnTo>
                  <a:lnTo>
                    <a:pt x="5243988" y="55568"/>
                  </a:lnTo>
                  <a:lnTo>
                    <a:pt x="5206250" y="32146"/>
                  </a:lnTo>
                  <a:lnTo>
                    <a:pt x="5164926" y="14682"/>
                  </a:lnTo>
                  <a:lnTo>
                    <a:pt x="5120608" y="3769"/>
                  </a:lnTo>
                  <a:lnTo>
                    <a:pt x="5073891" y="0"/>
                  </a:lnTo>
                  <a:lnTo>
                    <a:pt x="287997" y="0"/>
                  </a:lnTo>
                  <a:close/>
                </a:path>
              </a:pathLst>
            </a:custGeom>
            <a:grpFill/>
            <a:ln w="38100">
              <a:solidFill>
                <a:srgbClr val="493490"/>
              </a:solidFill>
            </a:ln>
          </p:spPr>
          <p:txBody>
            <a:bodyPr wrap="square" lIns="0" tIns="0" rIns="0" bIns="0" rtlCol="0"/>
            <a:lstStyle/>
            <a:p>
              <a:pPr>
                <a:defRPr/>
              </a:pPr>
              <a:endParaRPr/>
            </a:p>
          </p:txBody>
        </p:sp>
      </p:grpSp>
      <p:sp>
        <p:nvSpPr>
          <p:cNvPr id="23" name="object 23"/>
          <p:cNvSpPr txBox="1"/>
          <p:nvPr/>
        </p:nvSpPr>
        <p:spPr bwMode="auto">
          <a:xfrm>
            <a:off x="1664903" y="4087657"/>
            <a:ext cx="991235" cy="439420"/>
          </a:xfrm>
          <a:prstGeom prst="rect">
            <a:avLst/>
          </a:prstGeom>
        </p:spPr>
        <p:txBody>
          <a:bodyPr vert="horz" wrap="square" lIns="0" tIns="12700" rIns="0" bIns="0" rtlCol="0">
            <a:spAutoFit/>
          </a:bodyPr>
          <a:lstStyle/>
          <a:p>
            <a:pPr marL="12700">
              <a:lnSpc>
                <a:spcPct val="100000"/>
              </a:lnSpc>
              <a:spcBef>
                <a:spcPts val="100"/>
              </a:spcBef>
              <a:defRPr/>
            </a:pPr>
            <a:r>
              <a:rPr lang="sl" sz="1400" b="1" i="1" dirty="0">
                <a:solidFill>
                  <a:srgbClr val="3B373A"/>
                </a:solidFill>
                <a:latin typeface="Segoe UI"/>
                <a:ea typeface="Segoe UI"/>
                <a:cs typeface="Segoe UI"/>
              </a:rPr>
              <a:t>D</a:t>
            </a:r>
            <a:r>
              <a:rPr lang="sl" sz="1400" b="1" i="1" strike="noStrike" cap="none" spc="0" baseline="0" dirty="0">
                <a:solidFill>
                  <a:srgbClr val="3B373A"/>
                </a:solidFill>
                <a:effectLst/>
                <a:latin typeface="Segoe UI"/>
                <a:ea typeface="Segoe UI"/>
                <a:cs typeface="Segoe UI"/>
              </a:rPr>
              <a:t>elovno pravo</a:t>
            </a:r>
            <a:endParaRPr sz="1400" dirty="0">
              <a:latin typeface="Segoe UI"/>
              <a:cs typeface="Segoe UI"/>
            </a:endParaRPr>
          </a:p>
        </p:txBody>
      </p:sp>
      <p:sp>
        <p:nvSpPr>
          <p:cNvPr id="24" name="object 24"/>
          <p:cNvSpPr txBox="1"/>
          <p:nvPr/>
        </p:nvSpPr>
        <p:spPr bwMode="auto">
          <a:xfrm>
            <a:off x="3227298" y="3626854"/>
            <a:ext cx="2890520" cy="1354003"/>
          </a:xfrm>
          <a:prstGeom prst="rect">
            <a:avLst/>
          </a:prstGeom>
        </p:spPr>
        <p:txBody>
          <a:bodyPr vert="horz" wrap="square" lIns="0" tIns="5080" rIns="0" bIns="0" rtlCol="0">
            <a:spAutoFit/>
          </a:bodyPr>
          <a:lstStyle/>
          <a:p>
            <a:pPr marL="241300" marR="321945" indent="-228600" algn="just">
              <a:lnSpc>
                <a:spcPct val="104200"/>
              </a:lnSpc>
              <a:spcBef>
                <a:spcPts val="40"/>
              </a:spcBef>
              <a:defRPr/>
            </a:pPr>
            <a:r>
              <a:rPr lang="sl" sz="1200" b="0" i="0" strike="noStrike" cap="none" spc="0" baseline="0" dirty="0">
                <a:solidFill>
                  <a:srgbClr val="3B373A"/>
                </a:solidFill>
                <a:effectLst/>
                <a:latin typeface="MS PGothic"/>
                <a:ea typeface="MS PGothic"/>
                <a:cs typeface="MS PGothic"/>
              </a:rPr>
              <a:t>☑ </a:t>
            </a:r>
            <a:r>
              <a:rPr lang="sl" sz="1200" b="0" i="1" strike="noStrike" cap="none" spc="0" baseline="0" dirty="0">
                <a:solidFill>
                  <a:srgbClr val="3B373A"/>
                </a:solidFill>
                <a:effectLst/>
                <a:latin typeface="Segoe UI"/>
                <a:ea typeface="Segoe UI"/>
                <a:cs typeface="Segoe UI"/>
              </a:rPr>
              <a:t>Ali ste seznanjeni z informacijami o zaščiti nosečih delavk in mladih mater?</a:t>
            </a:r>
            <a:endParaRPr sz="1200" dirty="0">
              <a:latin typeface="Segoe UI"/>
              <a:cs typeface="Segoe UI"/>
            </a:endParaRPr>
          </a:p>
          <a:p>
            <a:pPr marL="12700">
              <a:lnSpc>
                <a:spcPct val="100000"/>
              </a:lnSpc>
              <a:spcBef>
                <a:spcPts val="910"/>
              </a:spcBef>
              <a:defRPr/>
            </a:pPr>
            <a:r>
              <a:rPr lang="sl" sz="1200" b="0" i="0" strike="noStrike" cap="none" spc="0" baseline="0" dirty="0">
                <a:solidFill>
                  <a:srgbClr val="3B373A"/>
                </a:solidFill>
                <a:effectLst/>
                <a:latin typeface="MS PGothic"/>
                <a:ea typeface="MS PGothic"/>
                <a:cs typeface="MS PGothic"/>
              </a:rPr>
              <a:t>☑ </a:t>
            </a:r>
            <a:r>
              <a:rPr lang="sl" sz="1200" b="0" i="1" strike="noStrike" cap="none" spc="0" baseline="0" dirty="0">
                <a:solidFill>
                  <a:srgbClr val="3B373A"/>
                </a:solidFill>
                <a:effectLst/>
                <a:latin typeface="Segoe UI"/>
                <a:ea typeface="Segoe UI"/>
                <a:cs typeface="Segoe UI"/>
              </a:rPr>
              <a:t>Ali veste, kaj je 'delo s krajšim delovnim časom'?</a:t>
            </a:r>
            <a:endParaRPr sz="1200" dirty="0">
              <a:latin typeface="Segoe UI"/>
              <a:cs typeface="Segoe UI"/>
            </a:endParaRPr>
          </a:p>
          <a:p>
            <a:pPr marL="12700">
              <a:lnSpc>
                <a:spcPct val="100000"/>
              </a:lnSpc>
              <a:spcBef>
                <a:spcPts val="910"/>
              </a:spcBef>
              <a:defRPr/>
            </a:pPr>
            <a:r>
              <a:rPr lang="sl" sz="1200" b="0" i="0" strike="noStrike" cap="none" spc="0" baseline="0" dirty="0">
                <a:solidFill>
                  <a:srgbClr val="3B373A"/>
                </a:solidFill>
                <a:effectLst/>
                <a:latin typeface="MS PGothic"/>
                <a:ea typeface="MS PGothic"/>
                <a:cs typeface="MS PGothic"/>
              </a:rPr>
              <a:t>☑ </a:t>
            </a:r>
            <a:r>
              <a:rPr lang="sl" sz="1200" b="0" i="1" strike="noStrike" cap="none" spc="0" baseline="0" dirty="0">
                <a:solidFill>
                  <a:srgbClr val="3B373A"/>
                </a:solidFill>
                <a:effectLst/>
                <a:latin typeface="Segoe UI"/>
                <a:ea typeface="Segoe UI"/>
                <a:cs typeface="Segoe UI"/>
              </a:rPr>
              <a:t>Ali veste, kaj je 'delo na črno'?</a:t>
            </a:r>
            <a:endParaRPr sz="1200" dirty="0">
              <a:latin typeface="Segoe UI"/>
              <a:cs typeface="Segoe UI"/>
            </a:endParaRPr>
          </a:p>
        </p:txBody>
      </p:sp>
      <p:sp>
        <p:nvSpPr>
          <p:cNvPr id="25" name="object 25"/>
          <p:cNvSpPr txBox="1"/>
          <p:nvPr/>
        </p:nvSpPr>
        <p:spPr bwMode="auto">
          <a:xfrm>
            <a:off x="1373548" y="5665871"/>
            <a:ext cx="1572895" cy="439420"/>
          </a:xfrm>
          <a:prstGeom prst="rect">
            <a:avLst/>
          </a:prstGeom>
        </p:spPr>
        <p:txBody>
          <a:bodyPr vert="horz" wrap="square" lIns="0" tIns="12700" rIns="0" bIns="0" rtlCol="0">
            <a:spAutoFit/>
          </a:bodyPr>
          <a:lstStyle/>
          <a:p>
            <a:pPr marL="167640" marR="5080" indent="-155575">
              <a:lnSpc>
                <a:spcPct val="100000"/>
              </a:lnSpc>
              <a:spcBef>
                <a:spcPts val="100"/>
              </a:spcBef>
              <a:defRPr/>
            </a:pPr>
            <a:r>
              <a:rPr lang="sl" sz="1400" b="1" i="1" strike="noStrike" cap="none" spc="0" baseline="0">
                <a:solidFill>
                  <a:srgbClr val="3B373A"/>
                </a:solidFill>
                <a:effectLst/>
                <a:latin typeface="Segoe UI"/>
                <a:ea typeface="Segoe UI"/>
                <a:cs typeface="Segoe UI"/>
              </a:rPr>
              <a:t>Varstvo pred diskriminacijo</a:t>
            </a:r>
            <a:endParaRPr sz="1400">
              <a:latin typeface="Segoe UI"/>
              <a:cs typeface="Segoe UI"/>
            </a:endParaRPr>
          </a:p>
        </p:txBody>
      </p:sp>
      <p:sp>
        <p:nvSpPr>
          <p:cNvPr id="26" name="object 26"/>
          <p:cNvSpPr txBox="1"/>
          <p:nvPr/>
        </p:nvSpPr>
        <p:spPr bwMode="auto">
          <a:xfrm>
            <a:off x="3227298" y="5339938"/>
            <a:ext cx="2987040" cy="1058035"/>
          </a:xfrm>
          <a:prstGeom prst="rect">
            <a:avLst/>
          </a:prstGeom>
        </p:spPr>
        <p:txBody>
          <a:bodyPr vert="horz" wrap="square" lIns="0" tIns="5080" rIns="0" bIns="0" rtlCol="0">
            <a:spAutoFit/>
          </a:bodyPr>
          <a:lstStyle/>
          <a:p>
            <a:pPr marL="241300" marR="5080" indent="-228600">
              <a:lnSpc>
                <a:spcPct val="104200"/>
              </a:lnSpc>
              <a:spcBef>
                <a:spcPts val="40"/>
              </a:spcBef>
              <a:defRPr/>
            </a:pPr>
            <a:r>
              <a:rPr lang="sl" sz="1200" b="0" i="0" strike="noStrike" cap="none" spc="0" baseline="0">
                <a:solidFill>
                  <a:srgbClr val="3B373A"/>
                </a:solidFill>
                <a:effectLst/>
                <a:latin typeface="MS PGothic"/>
                <a:ea typeface="MS PGothic"/>
                <a:cs typeface="MS PGothic"/>
              </a:rPr>
              <a:t>☑ </a:t>
            </a:r>
            <a:r>
              <a:rPr lang="sl" sz="1200" b="0" i="1" strike="noStrike" cap="none" spc="0" baseline="0">
                <a:solidFill>
                  <a:srgbClr val="3B373A"/>
                </a:solidFill>
                <a:effectLst/>
                <a:latin typeface="Segoe UI"/>
                <a:ea typeface="Segoe UI"/>
                <a:cs typeface="Segoe UI"/>
              </a:rPr>
              <a:t>Ali veste, da ima vsakdo pravico do dela, ne glede na vero, poreklo, spol, starost, spolno usmerjenost, invalidnost?</a:t>
            </a:r>
            <a:endParaRPr sz="1200">
              <a:latin typeface="Segoe UI"/>
              <a:cs typeface="Segoe UI"/>
            </a:endParaRPr>
          </a:p>
          <a:p>
            <a:pPr marL="241300" marR="107314" indent="-228600">
              <a:lnSpc>
                <a:spcPct val="104200"/>
              </a:lnSpc>
              <a:spcBef>
                <a:spcPts val="850"/>
              </a:spcBef>
              <a:defRPr/>
            </a:pPr>
            <a:r>
              <a:rPr lang="sl" sz="1200" b="0" i="0" strike="noStrike" cap="none" spc="0" baseline="0">
                <a:solidFill>
                  <a:srgbClr val="3B373A"/>
                </a:solidFill>
                <a:effectLst/>
                <a:latin typeface="MS PGothic"/>
                <a:ea typeface="MS PGothic"/>
                <a:cs typeface="MS PGothic"/>
              </a:rPr>
              <a:t>☑ </a:t>
            </a:r>
            <a:r>
              <a:rPr lang="sl" sz="1200" b="0" i="1" strike="noStrike" cap="none" spc="0" baseline="0">
                <a:solidFill>
                  <a:srgbClr val="3B373A"/>
                </a:solidFill>
                <a:effectLst/>
                <a:latin typeface="Segoe UI"/>
                <a:ea typeface="Segoe UI"/>
                <a:cs typeface="Segoe UI"/>
              </a:rPr>
              <a:t>Ste obveščeni o enakosti spolov na trgu dela?</a:t>
            </a:r>
            <a:endParaRPr sz="1200">
              <a:latin typeface="Segoe UI"/>
              <a:cs typeface="Segoe UI"/>
            </a:endParaRPr>
          </a:p>
        </p:txBody>
      </p:sp>
      <p:sp>
        <p:nvSpPr>
          <p:cNvPr id="27" name="object 27"/>
          <p:cNvSpPr txBox="1"/>
          <p:nvPr/>
        </p:nvSpPr>
        <p:spPr bwMode="auto">
          <a:xfrm>
            <a:off x="1446127" y="7407147"/>
            <a:ext cx="1428115" cy="226060"/>
          </a:xfrm>
          <a:prstGeom prst="rect">
            <a:avLst/>
          </a:prstGeom>
        </p:spPr>
        <p:txBody>
          <a:bodyPr vert="horz" wrap="square" lIns="0" tIns="12700" rIns="0" bIns="0" rtlCol="0">
            <a:spAutoFit/>
          </a:bodyPr>
          <a:lstStyle/>
          <a:p>
            <a:pPr marL="12700">
              <a:lnSpc>
                <a:spcPct val="100000"/>
              </a:lnSpc>
              <a:spcBef>
                <a:spcPts val="100"/>
              </a:spcBef>
              <a:defRPr/>
            </a:pPr>
            <a:r>
              <a:rPr lang="sl" sz="1400" b="1" i="1" strike="noStrike" cap="none" spc="0" baseline="0">
                <a:solidFill>
                  <a:srgbClr val="3B373A"/>
                </a:solidFill>
                <a:effectLst/>
                <a:latin typeface="Segoe UI"/>
                <a:ea typeface="Segoe UI"/>
                <a:cs typeface="Segoe UI"/>
              </a:rPr>
              <a:t>Socialna zaščita</a:t>
            </a:r>
            <a:endParaRPr sz="1400">
              <a:latin typeface="Segoe UI"/>
              <a:cs typeface="Segoe UI"/>
            </a:endParaRPr>
          </a:p>
        </p:txBody>
      </p:sp>
      <p:sp>
        <p:nvSpPr>
          <p:cNvPr id="28" name="object 28"/>
          <p:cNvSpPr txBox="1"/>
          <p:nvPr/>
        </p:nvSpPr>
        <p:spPr bwMode="auto">
          <a:xfrm>
            <a:off x="3227298" y="7168467"/>
            <a:ext cx="2704465" cy="676853"/>
          </a:xfrm>
          <a:prstGeom prst="rect">
            <a:avLst/>
          </a:prstGeom>
        </p:spPr>
        <p:txBody>
          <a:bodyPr vert="horz" wrap="square" lIns="0" tIns="12700" rIns="0" bIns="0" rtlCol="0">
            <a:spAutoFit/>
          </a:bodyPr>
          <a:lstStyle/>
          <a:p>
            <a:pPr marL="12700">
              <a:lnSpc>
                <a:spcPct val="100000"/>
              </a:lnSpc>
              <a:spcBef>
                <a:spcPts val="100"/>
              </a:spcBef>
              <a:defRPr/>
            </a:pPr>
            <a:r>
              <a:rPr lang="sl" sz="1200" b="0" i="0" strike="noStrike" cap="none" spc="0" baseline="0">
                <a:solidFill>
                  <a:srgbClr val="3B373A"/>
                </a:solidFill>
                <a:effectLst/>
                <a:latin typeface="MS PGothic"/>
                <a:ea typeface="MS PGothic"/>
                <a:cs typeface="MS PGothic"/>
              </a:rPr>
              <a:t>☑ </a:t>
            </a:r>
            <a:r>
              <a:rPr lang="sl" sz="1200" b="0" i="1" strike="noStrike" cap="none" spc="0" baseline="0">
                <a:solidFill>
                  <a:srgbClr val="3B373A"/>
                </a:solidFill>
                <a:effectLst/>
                <a:latin typeface="Segoe UI"/>
                <a:ea typeface="Segoe UI"/>
                <a:cs typeface="Segoe UI"/>
              </a:rPr>
              <a:t>Ali veste, kaj je 'socialna varnost'?</a:t>
            </a:r>
            <a:endParaRPr sz="1200">
              <a:latin typeface="Segoe UI"/>
              <a:cs typeface="Segoe UI"/>
            </a:endParaRPr>
          </a:p>
          <a:p>
            <a:pPr marL="241300" marR="36195" indent="-228600">
              <a:lnSpc>
                <a:spcPct val="104200"/>
              </a:lnSpc>
              <a:spcBef>
                <a:spcPts val="850"/>
              </a:spcBef>
              <a:defRPr/>
            </a:pPr>
            <a:r>
              <a:rPr lang="sl" sz="1200" b="0" i="0" strike="noStrike" cap="none" spc="0" baseline="0">
                <a:solidFill>
                  <a:srgbClr val="3B373A"/>
                </a:solidFill>
                <a:effectLst/>
                <a:latin typeface="MS PGothic"/>
                <a:ea typeface="MS PGothic"/>
                <a:cs typeface="MS PGothic"/>
              </a:rPr>
              <a:t>☑ </a:t>
            </a:r>
            <a:r>
              <a:rPr lang="sl" sz="1200" b="0" i="1" strike="noStrike" cap="none" spc="0" baseline="0">
                <a:solidFill>
                  <a:srgbClr val="3B373A"/>
                </a:solidFill>
                <a:effectLst/>
                <a:latin typeface="Segoe UI"/>
                <a:ea typeface="Segoe UI"/>
                <a:cs typeface="Segoe UI"/>
              </a:rPr>
              <a:t>Ali veste, da ste med delom upravičeni do zdravstvene oskrbe?</a:t>
            </a:r>
            <a:endParaRPr sz="1200">
              <a:latin typeface="Segoe UI"/>
              <a:cs typeface="Segoe UI"/>
            </a:endParaRPr>
          </a:p>
        </p:txBody>
      </p:sp>
      <p:sp>
        <p:nvSpPr>
          <p:cNvPr id="29" name="object 29"/>
          <p:cNvSpPr txBox="1"/>
          <p:nvPr/>
        </p:nvSpPr>
        <p:spPr bwMode="auto">
          <a:xfrm>
            <a:off x="887299" y="8840907"/>
            <a:ext cx="5786755" cy="467360"/>
          </a:xfrm>
          <a:prstGeom prst="rect">
            <a:avLst/>
          </a:prstGeom>
        </p:spPr>
        <p:txBody>
          <a:bodyPr vert="horz" wrap="square" lIns="0" tIns="27940" rIns="0" bIns="0" rtlCol="0">
            <a:spAutoFit/>
          </a:bodyPr>
          <a:lstStyle/>
          <a:p>
            <a:pPr marL="12700">
              <a:lnSpc>
                <a:spcPct val="100000"/>
              </a:lnSpc>
              <a:spcBef>
                <a:spcPts val="220"/>
              </a:spcBef>
              <a:defRPr/>
            </a:pPr>
            <a:r>
              <a:rPr lang="sl" sz="1400" b="1" i="0" strike="noStrike" cap="none" spc="0" baseline="0" dirty="0">
                <a:solidFill>
                  <a:srgbClr val="493490"/>
                </a:solidFill>
                <a:effectLst/>
                <a:latin typeface="Segoe UI Black"/>
                <a:ea typeface="Segoe UI Black"/>
                <a:cs typeface="Segoe UI Black"/>
              </a:rPr>
              <a:t>6. korak: </a:t>
            </a:r>
            <a:r>
              <a:rPr lang="sl" sz="1400" b="0" i="0" strike="noStrike" cap="none" spc="0" baseline="0" dirty="0">
                <a:solidFill>
                  <a:srgbClr val="3B373A"/>
                </a:solidFill>
                <a:effectLst/>
                <a:latin typeface="Segoe UI"/>
                <a:ea typeface="Segoe UI"/>
                <a:cs typeface="Segoe UI"/>
              </a:rPr>
              <a:t>dodajte vprašanja o tem, katera tema je zanje pomembnejša,</a:t>
            </a:r>
            <a:endParaRPr sz="1400" dirty="0">
              <a:latin typeface="Segoe UI"/>
              <a:cs typeface="Segoe UI"/>
            </a:endParaRPr>
          </a:p>
          <a:p>
            <a:pPr marL="12700">
              <a:lnSpc>
                <a:spcPct val="100000"/>
              </a:lnSpc>
              <a:spcBef>
                <a:spcPts val="120"/>
              </a:spcBef>
              <a:defRPr/>
            </a:pPr>
            <a:r>
              <a:rPr lang="sl" sz="1400" b="0" i="0" strike="noStrike" cap="none" spc="0" baseline="0" dirty="0">
                <a:solidFill>
                  <a:srgbClr val="3B373A"/>
                </a:solidFill>
                <a:effectLst/>
                <a:latin typeface="Segoe UI"/>
                <a:ea typeface="Segoe UI"/>
                <a:cs typeface="Segoe UI"/>
              </a:rPr>
              <a:t>in o katerih primerih/situacijah želijo izvedeti več.</a:t>
            </a:r>
            <a:endParaRPr sz="1400" dirty="0">
              <a:latin typeface="Segoe UI"/>
              <a:cs typeface="Segoe UI"/>
            </a:endParaRPr>
          </a:p>
        </p:txBody>
      </p:sp>
      <p:cxnSp>
        <p:nvCxnSpPr>
          <p:cNvPr id="31" name="Google Shape;233;p13"/>
          <p:cNvCxnSpPr/>
          <p:nvPr/>
        </p:nvCxnSpPr>
        <p:spPr bwMode="auto">
          <a:xfrm flipH="1">
            <a:off x="273050" y="577444"/>
            <a:ext cx="0" cy="9538511"/>
          </a:xfrm>
          <a:prstGeom prst="straightConnector1">
            <a:avLst/>
          </a:prstGeom>
          <a:noFill/>
          <a:ln w="76200" cap="flat" cmpd="sng">
            <a:solidFill>
              <a:srgbClr val="AED7C7"/>
            </a:solidFill>
            <a:prstDash val="solid"/>
            <a:round/>
            <a:headEnd type="none" w="sm" len="sm"/>
            <a:tailEnd type="none" w="sm" len="sm"/>
          </a:ln>
        </p:spPr>
      </p:cxnSp>
      <p:pic>
        <p:nvPicPr>
          <p:cNvPr id="32" name="Google Shape;234;p13"/>
          <p:cNvPicPr/>
          <p:nvPr/>
        </p:nvPicPr>
        <p:blipFill>
          <a:blip r:embed="rId3">
            <a:alphaModFix/>
          </a:blip>
          <a:stretch>
            <a:fillRect/>
          </a:stretch>
        </p:blipFill>
        <p:spPr bwMode="auto">
          <a:xfrm>
            <a:off x="4508500" y="9085792"/>
            <a:ext cx="3048000" cy="1628775"/>
          </a:xfrm>
          <a:prstGeom prst="rect">
            <a:avLst/>
          </a:prstGeom>
          <a:noFill/>
          <a:ln>
            <a:noFill/>
          </a:ln>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object 2"/>
          <p:cNvSpPr txBox="1"/>
          <p:nvPr/>
        </p:nvSpPr>
        <p:spPr bwMode="auto">
          <a:xfrm>
            <a:off x="883285" y="679882"/>
            <a:ext cx="5789930" cy="2645019"/>
          </a:xfrm>
          <a:prstGeom prst="rect">
            <a:avLst/>
          </a:prstGeom>
        </p:spPr>
        <p:txBody>
          <a:bodyPr vert="horz" wrap="square" lIns="0" tIns="12700" rIns="0" bIns="0" rtlCol="0">
            <a:spAutoFit/>
          </a:bodyPr>
          <a:lstStyle/>
          <a:p>
            <a:pPr marL="12700" algn="just">
              <a:lnSpc>
                <a:spcPct val="100000"/>
              </a:lnSpc>
              <a:spcBef>
                <a:spcPts val="100"/>
              </a:spcBef>
              <a:defRPr/>
            </a:pPr>
            <a:r>
              <a:rPr lang="sl" sz="1400" b="1" i="1" strike="noStrike" cap="none" spc="0" baseline="0" dirty="0">
                <a:solidFill>
                  <a:srgbClr val="3B373A"/>
                </a:solidFill>
                <a:effectLst/>
                <a:latin typeface="Segoe UI"/>
                <a:ea typeface="Segoe UI"/>
                <a:cs typeface="Segoe UI"/>
              </a:rPr>
              <a:t>Ankete o jezikovni podpori</a:t>
            </a:r>
            <a:endParaRPr sz="1400" dirty="0">
              <a:latin typeface="Segoe UI"/>
              <a:cs typeface="Segoe UI"/>
            </a:endParaRPr>
          </a:p>
          <a:p>
            <a:pPr marL="12700" marR="5080" algn="just">
              <a:lnSpc>
                <a:spcPct val="107100"/>
              </a:lnSpc>
              <a:spcBef>
                <a:spcPts val="1415"/>
              </a:spcBef>
              <a:defRPr/>
            </a:pPr>
            <a:r>
              <a:rPr lang="sl" sz="1400" b="1" i="0" strike="noStrike" cap="none" spc="0" baseline="0" dirty="0">
                <a:solidFill>
                  <a:srgbClr val="493490"/>
                </a:solidFill>
                <a:effectLst/>
                <a:latin typeface="Segoe UI Black"/>
                <a:ea typeface="Segoe UI Black"/>
                <a:cs typeface="Segoe UI Black"/>
              </a:rPr>
              <a:t>1. korak: </a:t>
            </a:r>
            <a:r>
              <a:rPr lang="sl" sz="1400" b="0" i="0" strike="noStrike" cap="none" spc="0" baseline="0" dirty="0">
                <a:solidFill>
                  <a:srgbClr val="3B373A"/>
                </a:solidFill>
                <a:effectLst/>
                <a:latin typeface="Segoe UI"/>
                <a:ea typeface="Segoe UI"/>
                <a:cs typeface="Segoe UI"/>
              </a:rPr>
              <a:t>podobno začnite z vprašanji o demografskih podatkih. Dodatno se osredinite na vprašanja o ozadju stopnje L2, njihovih prejšnjih učnih izkušnjah in delovnem okolju, v katerem bodo uporabljali učni jezik.</a:t>
            </a:r>
            <a:endParaRPr sz="1400" dirty="0">
              <a:latin typeface="Segoe UI"/>
              <a:cs typeface="Segoe UI"/>
            </a:endParaRPr>
          </a:p>
          <a:p>
            <a:pPr marL="12700" marR="6350" algn="just">
              <a:lnSpc>
                <a:spcPct val="107100"/>
              </a:lnSpc>
              <a:spcBef>
                <a:spcPts val="1420"/>
              </a:spcBef>
              <a:defRPr/>
            </a:pPr>
            <a:r>
              <a:rPr lang="sl" sz="1400" b="1" i="0" strike="noStrike" cap="none" spc="0" baseline="0" dirty="0">
                <a:solidFill>
                  <a:srgbClr val="493490"/>
                </a:solidFill>
                <a:effectLst/>
                <a:latin typeface="Segoe UI Black"/>
                <a:ea typeface="Segoe UI Black"/>
                <a:cs typeface="Segoe UI Black"/>
              </a:rPr>
              <a:t>2. korak: </a:t>
            </a:r>
            <a:r>
              <a:rPr lang="sl" sz="1400" b="0" i="0" strike="noStrike" cap="none" spc="0" baseline="0" dirty="0">
                <a:solidFill>
                  <a:srgbClr val="3B373A"/>
                </a:solidFill>
                <a:effectLst/>
                <a:latin typeface="Segoe UI"/>
                <a:ea typeface="Segoe UI"/>
                <a:cs typeface="Segoe UI"/>
              </a:rPr>
              <a:t>vprašanja razdelite na različna tematska področja, npr. delovno mesto, komunikacija s sodelavci, komunikacija z delodajalcem, zapleti pri uporabi jezika kot drugega/tujega (L2). Priporočeno je tristopenjsko vrednotenje (npr. učinkovito-sprejemljivo-šibko) v zvezi s samoocenjevanjem učencev, kar vam lahko zagotovi podrobnejši rezultat.</a:t>
            </a:r>
            <a:endParaRPr sz="1400" dirty="0">
              <a:latin typeface="Segoe UI"/>
              <a:cs typeface="Segoe UI"/>
            </a:endParaRPr>
          </a:p>
        </p:txBody>
      </p:sp>
      <p:grpSp>
        <p:nvGrpSpPr>
          <p:cNvPr id="3" name="object 3"/>
          <p:cNvGrpSpPr/>
          <p:nvPr/>
        </p:nvGrpSpPr>
        <p:grpSpPr>
          <a:xfrm>
            <a:off x="776094" y="3336087"/>
            <a:ext cx="5760008" cy="6121506"/>
            <a:chOff x="899985" y="4008323"/>
            <a:chExt cx="5760008" cy="6121506"/>
          </a:xfrm>
        </p:grpSpPr>
        <p:pic>
          <p:nvPicPr>
            <p:cNvPr id="4" name="object 4"/>
            <p:cNvPicPr/>
            <p:nvPr/>
          </p:nvPicPr>
          <p:blipFill>
            <a:blip r:embed="rId2"/>
            <a:stretch>
              <a:fillRect/>
            </a:stretch>
          </p:blipFill>
          <p:spPr bwMode="auto">
            <a:xfrm>
              <a:off x="899985" y="4008323"/>
              <a:ext cx="5760008" cy="6121506"/>
            </a:xfrm>
            <a:prstGeom prst="rect">
              <a:avLst/>
            </a:prstGeom>
          </p:spPr>
        </p:pic>
        <p:sp>
          <p:nvSpPr>
            <p:cNvPr id="6" name="object 6"/>
            <p:cNvSpPr/>
            <p:nvPr/>
          </p:nvSpPr>
          <p:spPr bwMode="auto">
            <a:xfrm>
              <a:off x="3310199" y="4188325"/>
              <a:ext cx="3132455" cy="432434"/>
            </a:xfrm>
            <a:custGeom>
              <a:avLst/>
              <a:gdLst/>
              <a:ahLst/>
              <a:cxnLst/>
              <a:rect l="l" t="t" r="r" b="b"/>
              <a:pathLst>
                <a:path w="3132454" h="432434" extrusionOk="0">
                  <a:moveTo>
                    <a:pt x="2915996" y="0"/>
                  </a:moveTo>
                  <a:lnTo>
                    <a:pt x="216001" y="0"/>
                  </a:lnTo>
                  <a:lnTo>
                    <a:pt x="166475" y="5704"/>
                  </a:lnTo>
                  <a:lnTo>
                    <a:pt x="121011" y="21953"/>
                  </a:lnTo>
                  <a:lnTo>
                    <a:pt x="80904" y="47450"/>
                  </a:lnTo>
                  <a:lnTo>
                    <a:pt x="47454" y="80899"/>
                  </a:lnTo>
                  <a:lnTo>
                    <a:pt x="21955" y="121005"/>
                  </a:lnTo>
                  <a:lnTo>
                    <a:pt x="5704" y="166471"/>
                  </a:lnTo>
                  <a:lnTo>
                    <a:pt x="0" y="216001"/>
                  </a:lnTo>
                  <a:lnTo>
                    <a:pt x="5704" y="265527"/>
                  </a:lnTo>
                  <a:lnTo>
                    <a:pt x="21955" y="310992"/>
                  </a:lnTo>
                  <a:lnTo>
                    <a:pt x="47454" y="351098"/>
                  </a:lnTo>
                  <a:lnTo>
                    <a:pt x="80904" y="384549"/>
                  </a:lnTo>
                  <a:lnTo>
                    <a:pt x="121011" y="410047"/>
                  </a:lnTo>
                  <a:lnTo>
                    <a:pt x="166475" y="426298"/>
                  </a:lnTo>
                  <a:lnTo>
                    <a:pt x="216001" y="432003"/>
                  </a:lnTo>
                  <a:lnTo>
                    <a:pt x="2915996" y="432003"/>
                  </a:lnTo>
                  <a:lnTo>
                    <a:pt x="2965526" y="426298"/>
                  </a:lnTo>
                  <a:lnTo>
                    <a:pt x="3010992" y="410047"/>
                  </a:lnTo>
                  <a:lnTo>
                    <a:pt x="3051098" y="384549"/>
                  </a:lnTo>
                  <a:lnTo>
                    <a:pt x="3084547" y="351098"/>
                  </a:lnTo>
                  <a:lnTo>
                    <a:pt x="3110044" y="310992"/>
                  </a:lnTo>
                  <a:lnTo>
                    <a:pt x="3126293" y="265527"/>
                  </a:lnTo>
                  <a:lnTo>
                    <a:pt x="3131997" y="216001"/>
                  </a:lnTo>
                  <a:lnTo>
                    <a:pt x="3126293" y="166471"/>
                  </a:lnTo>
                  <a:lnTo>
                    <a:pt x="3110044" y="121005"/>
                  </a:lnTo>
                  <a:lnTo>
                    <a:pt x="3084547" y="80899"/>
                  </a:lnTo>
                  <a:lnTo>
                    <a:pt x="3051098" y="47450"/>
                  </a:lnTo>
                  <a:lnTo>
                    <a:pt x="3010992" y="21953"/>
                  </a:lnTo>
                  <a:lnTo>
                    <a:pt x="2965526" y="5704"/>
                  </a:lnTo>
                  <a:lnTo>
                    <a:pt x="2915996" y="0"/>
                  </a:lnTo>
                  <a:close/>
                </a:path>
              </a:pathLst>
            </a:custGeom>
            <a:solidFill>
              <a:srgbClr val="F89623">
                <a:alpha val="69999"/>
              </a:srgbClr>
            </a:solidFill>
          </p:spPr>
          <p:txBody>
            <a:bodyPr wrap="square" lIns="0" tIns="0" rIns="0" bIns="0" rtlCol="0"/>
            <a:lstStyle/>
            <a:p>
              <a:pPr>
                <a:defRPr/>
              </a:pPr>
              <a:endParaRPr/>
            </a:p>
          </p:txBody>
        </p:sp>
        <p:sp>
          <p:nvSpPr>
            <p:cNvPr id="8" name="object 8"/>
            <p:cNvSpPr/>
            <p:nvPr/>
          </p:nvSpPr>
          <p:spPr bwMode="auto">
            <a:xfrm>
              <a:off x="1099051" y="4725782"/>
              <a:ext cx="5361940" cy="1222375"/>
            </a:xfrm>
            <a:custGeom>
              <a:avLst/>
              <a:gdLst/>
              <a:ahLst/>
              <a:cxnLst/>
              <a:rect l="l" t="t" r="r" b="b"/>
              <a:pathLst>
                <a:path w="5361940" h="1222375" extrusionOk="0">
                  <a:moveTo>
                    <a:pt x="287997" y="0"/>
                  </a:moveTo>
                  <a:lnTo>
                    <a:pt x="241283" y="3769"/>
                  </a:lnTo>
                  <a:lnTo>
                    <a:pt x="196969" y="14682"/>
                  </a:lnTo>
                  <a:lnTo>
                    <a:pt x="155647" y="32146"/>
                  </a:lnTo>
                  <a:lnTo>
                    <a:pt x="117910" y="55568"/>
                  </a:lnTo>
                  <a:lnTo>
                    <a:pt x="84353" y="84354"/>
                  </a:lnTo>
                  <a:lnTo>
                    <a:pt x="55567" y="117913"/>
                  </a:lnTo>
                  <a:lnTo>
                    <a:pt x="32146" y="155651"/>
                  </a:lnTo>
                  <a:lnTo>
                    <a:pt x="14682" y="196975"/>
                  </a:lnTo>
                  <a:lnTo>
                    <a:pt x="3769" y="241292"/>
                  </a:lnTo>
                  <a:lnTo>
                    <a:pt x="0" y="288010"/>
                  </a:lnTo>
                  <a:lnTo>
                    <a:pt x="0" y="933894"/>
                  </a:lnTo>
                  <a:lnTo>
                    <a:pt x="3769" y="980612"/>
                  </a:lnTo>
                  <a:lnTo>
                    <a:pt x="14682" y="1024929"/>
                  </a:lnTo>
                  <a:lnTo>
                    <a:pt x="32146" y="1066253"/>
                  </a:lnTo>
                  <a:lnTo>
                    <a:pt x="55567" y="1103991"/>
                  </a:lnTo>
                  <a:lnTo>
                    <a:pt x="84353" y="1137550"/>
                  </a:lnTo>
                  <a:lnTo>
                    <a:pt x="117910" y="1166336"/>
                  </a:lnTo>
                  <a:lnTo>
                    <a:pt x="155647" y="1189758"/>
                  </a:lnTo>
                  <a:lnTo>
                    <a:pt x="196969" y="1207222"/>
                  </a:lnTo>
                  <a:lnTo>
                    <a:pt x="241283" y="1218135"/>
                  </a:lnTo>
                  <a:lnTo>
                    <a:pt x="287997" y="1221905"/>
                  </a:lnTo>
                  <a:lnTo>
                    <a:pt x="5073891" y="1221905"/>
                  </a:lnTo>
                  <a:lnTo>
                    <a:pt x="5120608" y="1218135"/>
                  </a:lnTo>
                  <a:lnTo>
                    <a:pt x="5164926" y="1207222"/>
                  </a:lnTo>
                  <a:lnTo>
                    <a:pt x="5206250" y="1189758"/>
                  </a:lnTo>
                  <a:lnTo>
                    <a:pt x="5243988" y="1166336"/>
                  </a:lnTo>
                  <a:lnTo>
                    <a:pt x="5277546" y="1137550"/>
                  </a:lnTo>
                  <a:lnTo>
                    <a:pt x="5306333" y="1103991"/>
                  </a:lnTo>
                  <a:lnTo>
                    <a:pt x="5329755" y="1066253"/>
                  </a:lnTo>
                  <a:lnTo>
                    <a:pt x="5347219" y="1024929"/>
                  </a:lnTo>
                  <a:lnTo>
                    <a:pt x="5358132" y="980612"/>
                  </a:lnTo>
                  <a:lnTo>
                    <a:pt x="5361901" y="933894"/>
                  </a:lnTo>
                  <a:lnTo>
                    <a:pt x="5361901" y="288010"/>
                  </a:lnTo>
                  <a:lnTo>
                    <a:pt x="5358132" y="241292"/>
                  </a:lnTo>
                  <a:lnTo>
                    <a:pt x="5347219" y="196975"/>
                  </a:lnTo>
                  <a:lnTo>
                    <a:pt x="5329755" y="155651"/>
                  </a:lnTo>
                  <a:lnTo>
                    <a:pt x="5306333" y="117913"/>
                  </a:lnTo>
                  <a:lnTo>
                    <a:pt x="5277546" y="84354"/>
                  </a:lnTo>
                  <a:lnTo>
                    <a:pt x="5243988" y="55568"/>
                  </a:lnTo>
                  <a:lnTo>
                    <a:pt x="5206250" y="32146"/>
                  </a:lnTo>
                  <a:lnTo>
                    <a:pt x="5164926" y="14682"/>
                  </a:lnTo>
                  <a:lnTo>
                    <a:pt x="5120608" y="3769"/>
                  </a:lnTo>
                  <a:lnTo>
                    <a:pt x="5073891" y="0"/>
                  </a:lnTo>
                  <a:lnTo>
                    <a:pt x="287997" y="0"/>
                  </a:lnTo>
                  <a:close/>
                </a:path>
              </a:pathLst>
            </a:custGeom>
            <a:grpFill/>
            <a:ln w="38099">
              <a:solidFill>
                <a:srgbClr val="493490"/>
              </a:solidFill>
            </a:ln>
          </p:spPr>
          <p:txBody>
            <a:bodyPr wrap="square" lIns="0" tIns="0" rIns="0" bIns="0" rtlCol="0"/>
            <a:lstStyle/>
            <a:p>
              <a:pPr>
                <a:defRPr/>
              </a:pPr>
              <a:endParaRPr/>
            </a:p>
          </p:txBody>
        </p:sp>
        <p:sp>
          <p:nvSpPr>
            <p:cNvPr id="10" name="object 10"/>
            <p:cNvSpPr/>
            <p:nvPr/>
          </p:nvSpPr>
          <p:spPr bwMode="auto">
            <a:xfrm>
              <a:off x="1079997" y="4188325"/>
              <a:ext cx="2160270" cy="432434"/>
            </a:xfrm>
            <a:custGeom>
              <a:avLst/>
              <a:gdLst/>
              <a:ahLst/>
              <a:cxnLst/>
              <a:rect l="l" t="t" r="r" b="b"/>
              <a:pathLst>
                <a:path w="2160270" h="432434" extrusionOk="0">
                  <a:moveTo>
                    <a:pt x="1944001" y="0"/>
                  </a:moveTo>
                  <a:lnTo>
                    <a:pt x="216001" y="0"/>
                  </a:lnTo>
                  <a:lnTo>
                    <a:pt x="166475" y="5704"/>
                  </a:lnTo>
                  <a:lnTo>
                    <a:pt x="121011" y="21953"/>
                  </a:lnTo>
                  <a:lnTo>
                    <a:pt x="80904" y="47450"/>
                  </a:lnTo>
                  <a:lnTo>
                    <a:pt x="47454" y="80899"/>
                  </a:lnTo>
                  <a:lnTo>
                    <a:pt x="21955" y="121005"/>
                  </a:lnTo>
                  <a:lnTo>
                    <a:pt x="5704" y="166471"/>
                  </a:lnTo>
                  <a:lnTo>
                    <a:pt x="0" y="216001"/>
                  </a:lnTo>
                  <a:lnTo>
                    <a:pt x="5704" y="265527"/>
                  </a:lnTo>
                  <a:lnTo>
                    <a:pt x="21955" y="310992"/>
                  </a:lnTo>
                  <a:lnTo>
                    <a:pt x="47454" y="351098"/>
                  </a:lnTo>
                  <a:lnTo>
                    <a:pt x="80904" y="384549"/>
                  </a:lnTo>
                  <a:lnTo>
                    <a:pt x="121011" y="410047"/>
                  </a:lnTo>
                  <a:lnTo>
                    <a:pt x="166475" y="426298"/>
                  </a:lnTo>
                  <a:lnTo>
                    <a:pt x="216001" y="432003"/>
                  </a:lnTo>
                  <a:lnTo>
                    <a:pt x="1944001" y="432003"/>
                  </a:lnTo>
                  <a:lnTo>
                    <a:pt x="1993527" y="426298"/>
                  </a:lnTo>
                  <a:lnTo>
                    <a:pt x="2038992" y="410047"/>
                  </a:lnTo>
                  <a:lnTo>
                    <a:pt x="2079098" y="384549"/>
                  </a:lnTo>
                  <a:lnTo>
                    <a:pt x="2112549" y="351098"/>
                  </a:lnTo>
                  <a:lnTo>
                    <a:pt x="2138048" y="310992"/>
                  </a:lnTo>
                  <a:lnTo>
                    <a:pt x="2154298" y="265527"/>
                  </a:lnTo>
                  <a:lnTo>
                    <a:pt x="2160003" y="216001"/>
                  </a:lnTo>
                  <a:lnTo>
                    <a:pt x="2154298" y="166471"/>
                  </a:lnTo>
                  <a:lnTo>
                    <a:pt x="2138048" y="121005"/>
                  </a:lnTo>
                  <a:lnTo>
                    <a:pt x="2112549" y="80899"/>
                  </a:lnTo>
                  <a:lnTo>
                    <a:pt x="2079098" y="47450"/>
                  </a:lnTo>
                  <a:lnTo>
                    <a:pt x="2038992" y="21953"/>
                  </a:lnTo>
                  <a:lnTo>
                    <a:pt x="1993527" y="5704"/>
                  </a:lnTo>
                  <a:lnTo>
                    <a:pt x="1944001" y="0"/>
                  </a:lnTo>
                  <a:close/>
                </a:path>
              </a:pathLst>
            </a:custGeom>
            <a:solidFill>
              <a:srgbClr val="F89623">
                <a:alpha val="69999"/>
              </a:srgbClr>
            </a:solidFill>
          </p:spPr>
          <p:txBody>
            <a:bodyPr wrap="square" lIns="0" tIns="0" rIns="0" bIns="0" rtlCol="0"/>
            <a:lstStyle/>
            <a:p>
              <a:pPr>
                <a:defRPr/>
              </a:pPr>
              <a:endParaRPr/>
            </a:p>
          </p:txBody>
        </p:sp>
      </p:grpSp>
      <p:sp>
        <p:nvSpPr>
          <p:cNvPr id="12" name="object 12"/>
          <p:cNvSpPr txBox="1"/>
          <p:nvPr/>
        </p:nvSpPr>
        <p:spPr bwMode="auto">
          <a:xfrm>
            <a:off x="1406183" y="3565114"/>
            <a:ext cx="1533525" cy="197490"/>
          </a:xfrm>
          <a:prstGeom prst="rect">
            <a:avLst/>
          </a:prstGeom>
        </p:spPr>
        <p:txBody>
          <a:bodyPr vert="horz" wrap="square" lIns="0" tIns="12700" rIns="0" bIns="0" rtlCol="0">
            <a:spAutoFit/>
          </a:bodyPr>
          <a:lstStyle/>
          <a:p>
            <a:pPr marL="12700">
              <a:lnSpc>
                <a:spcPct val="100000"/>
              </a:lnSpc>
              <a:spcBef>
                <a:spcPts val="100"/>
              </a:spcBef>
              <a:defRPr/>
            </a:pPr>
            <a:r>
              <a:rPr lang="sl" sz="1200" b="1" i="0" strike="noStrike" cap="none" spc="0" baseline="0" dirty="0">
                <a:solidFill>
                  <a:srgbClr val="FFFFFF"/>
                </a:solidFill>
                <a:effectLst/>
                <a:latin typeface="Segoe UI Black"/>
                <a:ea typeface="Segoe UI Black"/>
                <a:cs typeface="Segoe UI Black"/>
              </a:rPr>
              <a:t>Tematska področja</a:t>
            </a:r>
            <a:endParaRPr sz="1200" dirty="0">
              <a:latin typeface="Segoe UI Black"/>
              <a:cs typeface="Segoe UI Black"/>
            </a:endParaRPr>
          </a:p>
        </p:txBody>
      </p:sp>
      <p:sp>
        <p:nvSpPr>
          <p:cNvPr id="14" name="object 14"/>
          <p:cNvSpPr txBox="1"/>
          <p:nvPr/>
        </p:nvSpPr>
        <p:spPr bwMode="auto">
          <a:xfrm>
            <a:off x="3925782" y="3565114"/>
            <a:ext cx="1926589" cy="197490"/>
          </a:xfrm>
          <a:prstGeom prst="rect">
            <a:avLst/>
          </a:prstGeom>
        </p:spPr>
        <p:txBody>
          <a:bodyPr vert="horz" wrap="square" lIns="0" tIns="12700" rIns="0" bIns="0" rtlCol="0">
            <a:spAutoFit/>
          </a:bodyPr>
          <a:lstStyle/>
          <a:p>
            <a:pPr marL="12700">
              <a:lnSpc>
                <a:spcPct val="100000"/>
              </a:lnSpc>
              <a:spcBef>
                <a:spcPts val="100"/>
              </a:spcBef>
              <a:defRPr/>
            </a:pPr>
            <a:r>
              <a:rPr lang="sl" sz="1200" b="1" i="0" strike="noStrike" cap="none" spc="0" baseline="0" dirty="0">
                <a:solidFill>
                  <a:srgbClr val="FFFFFF"/>
                </a:solidFill>
                <a:effectLst/>
                <a:latin typeface="Segoe UI Black"/>
                <a:ea typeface="Segoe UI Black"/>
                <a:cs typeface="Segoe UI Black"/>
              </a:rPr>
              <a:t>Ustrezna vprašanja</a:t>
            </a:r>
            <a:endParaRPr sz="1200" dirty="0">
              <a:latin typeface="Segoe UI Black"/>
              <a:cs typeface="Segoe UI Black"/>
            </a:endParaRPr>
          </a:p>
        </p:txBody>
      </p:sp>
      <p:grpSp>
        <p:nvGrpSpPr>
          <p:cNvPr id="15" name="object 15"/>
          <p:cNvGrpSpPr/>
          <p:nvPr/>
        </p:nvGrpSpPr>
        <p:grpSpPr>
          <a:xfrm>
            <a:off x="886022" y="5333936"/>
            <a:ext cx="5506533" cy="3821584"/>
            <a:chOff x="1099051" y="6025372"/>
            <a:chExt cx="5361940" cy="3821584"/>
          </a:xfrm>
        </p:grpSpPr>
        <p:sp>
          <p:nvSpPr>
            <p:cNvPr id="17" name="object 17"/>
            <p:cNvSpPr/>
            <p:nvPr/>
          </p:nvSpPr>
          <p:spPr bwMode="auto">
            <a:xfrm>
              <a:off x="1099051" y="6025372"/>
              <a:ext cx="5361940" cy="1222375"/>
            </a:xfrm>
            <a:custGeom>
              <a:avLst/>
              <a:gdLst/>
              <a:ahLst/>
              <a:cxnLst/>
              <a:rect l="l" t="t" r="r" b="b"/>
              <a:pathLst>
                <a:path w="5361940" h="1222375" extrusionOk="0">
                  <a:moveTo>
                    <a:pt x="287997" y="0"/>
                  </a:moveTo>
                  <a:lnTo>
                    <a:pt x="241283" y="3769"/>
                  </a:lnTo>
                  <a:lnTo>
                    <a:pt x="196969" y="14682"/>
                  </a:lnTo>
                  <a:lnTo>
                    <a:pt x="155647" y="32146"/>
                  </a:lnTo>
                  <a:lnTo>
                    <a:pt x="117910" y="55568"/>
                  </a:lnTo>
                  <a:lnTo>
                    <a:pt x="84353" y="84354"/>
                  </a:lnTo>
                  <a:lnTo>
                    <a:pt x="55567" y="117913"/>
                  </a:lnTo>
                  <a:lnTo>
                    <a:pt x="32146" y="155651"/>
                  </a:lnTo>
                  <a:lnTo>
                    <a:pt x="14682" y="196975"/>
                  </a:lnTo>
                  <a:lnTo>
                    <a:pt x="3769" y="241292"/>
                  </a:lnTo>
                  <a:lnTo>
                    <a:pt x="0" y="288010"/>
                  </a:lnTo>
                  <a:lnTo>
                    <a:pt x="0" y="933894"/>
                  </a:lnTo>
                  <a:lnTo>
                    <a:pt x="3769" y="980612"/>
                  </a:lnTo>
                  <a:lnTo>
                    <a:pt x="14682" y="1024929"/>
                  </a:lnTo>
                  <a:lnTo>
                    <a:pt x="32146" y="1066253"/>
                  </a:lnTo>
                  <a:lnTo>
                    <a:pt x="55567" y="1103991"/>
                  </a:lnTo>
                  <a:lnTo>
                    <a:pt x="84353" y="1137550"/>
                  </a:lnTo>
                  <a:lnTo>
                    <a:pt x="117910" y="1166336"/>
                  </a:lnTo>
                  <a:lnTo>
                    <a:pt x="155647" y="1189758"/>
                  </a:lnTo>
                  <a:lnTo>
                    <a:pt x="196969" y="1207222"/>
                  </a:lnTo>
                  <a:lnTo>
                    <a:pt x="241283" y="1218135"/>
                  </a:lnTo>
                  <a:lnTo>
                    <a:pt x="287997" y="1221905"/>
                  </a:lnTo>
                  <a:lnTo>
                    <a:pt x="5073891" y="1221905"/>
                  </a:lnTo>
                  <a:lnTo>
                    <a:pt x="5120608" y="1218135"/>
                  </a:lnTo>
                  <a:lnTo>
                    <a:pt x="5164926" y="1207222"/>
                  </a:lnTo>
                  <a:lnTo>
                    <a:pt x="5206250" y="1189758"/>
                  </a:lnTo>
                  <a:lnTo>
                    <a:pt x="5243988" y="1166336"/>
                  </a:lnTo>
                  <a:lnTo>
                    <a:pt x="5277546" y="1137550"/>
                  </a:lnTo>
                  <a:lnTo>
                    <a:pt x="5306333" y="1103991"/>
                  </a:lnTo>
                  <a:lnTo>
                    <a:pt x="5329755" y="1066253"/>
                  </a:lnTo>
                  <a:lnTo>
                    <a:pt x="5347219" y="1024929"/>
                  </a:lnTo>
                  <a:lnTo>
                    <a:pt x="5358132" y="980612"/>
                  </a:lnTo>
                  <a:lnTo>
                    <a:pt x="5361901" y="933894"/>
                  </a:lnTo>
                  <a:lnTo>
                    <a:pt x="5361901" y="288010"/>
                  </a:lnTo>
                  <a:lnTo>
                    <a:pt x="5358132" y="241292"/>
                  </a:lnTo>
                  <a:lnTo>
                    <a:pt x="5347219" y="196975"/>
                  </a:lnTo>
                  <a:lnTo>
                    <a:pt x="5329755" y="155651"/>
                  </a:lnTo>
                  <a:lnTo>
                    <a:pt x="5306333" y="117913"/>
                  </a:lnTo>
                  <a:lnTo>
                    <a:pt x="5277546" y="84354"/>
                  </a:lnTo>
                  <a:lnTo>
                    <a:pt x="5243988" y="55568"/>
                  </a:lnTo>
                  <a:lnTo>
                    <a:pt x="5206250" y="32146"/>
                  </a:lnTo>
                  <a:lnTo>
                    <a:pt x="5164926" y="14682"/>
                  </a:lnTo>
                  <a:lnTo>
                    <a:pt x="5120608" y="3769"/>
                  </a:lnTo>
                  <a:lnTo>
                    <a:pt x="5073891" y="0"/>
                  </a:lnTo>
                  <a:lnTo>
                    <a:pt x="287997" y="0"/>
                  </a:lnTo>
                  <a:close/>
                </a:path>
              </a:pathLst>
            </a:custGeom>
            <a:grpFill/>
            <a:ln w="38099">
              <a:solidFill>
                <a:srgbClr val="493490"/>
              </a:solidFill>
            </a:ln>
          </p:spPr>
          <p:txBody>
            <a:bodyPr wrap="square" lIns="0" tIns="0" rIns="0" bIns="0" rtlCol="0"/>
            <a:lstStyle/>
            <a:p>
              <a:pPr>
                <a:defRPr/>
              </a:pPr>
              <a:endParaRPr/>
            </a:p>
          </p:txBody>
        </p:sp>
        <p:sp>
          <p:nvSpPr>
            <p:cNvPr id="19" name="object 19"/>
            <p:cNvSpPr/>
            <p:nvPr/>
          </p:nvSpPr>
          <p:spPr bwMode="auto">
            <a:xfrm>
              <a:off x="1099051" y="7324977"/>
              <a:ext cx="5361940" cy="1222375"/>
            </a:xfrm>
            <a:custGeom>
              <a:avLst/>
              <a:gdLst/>
              <a:ahLst/>
              <a:cxnLst/>
              <a:rect l="l" t="t" r="r" b="b"/>
              <a:pathLst>
                <a:path w="5361940" h="1222375" extrusionOk="0">
                  <a:moveTo>
                    <a:pt x="287997" y="0"/>
                  </a:moveTo>
                  <a:lnTo>
                    <a:pt x="241283" y="3769"/>
                  </a:lnTo>
                  <a:lnTo>
                    <a:pt x="196969" y="14682"/>
                  </a:lnTo>
                  <a:lnTo>
                    <a:pt x="155647" y="32146"/>
                  </a:lnTo>
                  <a:lnTo>
                    <a:pt x="117910" y="55568"/>
                  </a:lnTo>
                  <a:lnTo>
                    <a:pt x="84353" y="84354"/>
                  </a:lnTo>
                  <a:lnTo>
                    <a:pt x="55567" y="117913"/>
                  </a:lnTo>
                  <a:lnTo>
                    <a:pt x="32146" y="155651"/>
                  </a:lnTo>
                  <a:lnTo>
                    <a:pt x="14682" y="196975"/>
                  </a:lnTo>
                  <a:lnTo>
                    <a:pt x="3769" y="241292"/>
                  </a:lnTo>
                  <a:lnTo>
                    <a:pt x="0" y="288010"/>
                  </a:lnTo>
                  <a:lnTo>
                    <a:pt x="0" y="933894"/>
                  </a:lnTo>
                  <a:lnTo>
                    <a:pt x="3769" y="980612"/>
                  </a:lnTo>
                  <a:lnTo>
                    <a:pt x="14682" y="1024929"/>
                  </a:lnTo>
                  <a:lnTo>
                    <a:pt x="32146" y="1066253"/>
                  </a:lnTo>
                  <a:lnTo>
                    <a:pt x="55567" y="1103991"/>
                  </a:lnTo>
                  <a:lnTo>
                    <a:pt x="84353" y="1137550"/>
                  </a:lnTo>
                  <a:lnTo>
                    <a:pt x="117910" y="1166336"/>
                  </a:lnTo>
                  <a:lnTo>
                    <a:pt x="155647" y="1189758"/>
                  </a:lnTo>
                  <a:lnTo>
                    <a:pt x="196969" y="1207222"/>
                  </a:lnTo>
                  <a:lnTo>
                    <a:pt x="241283" y="1218135"/>
                  </a:lnTo>
                  <a:lnTo>
                    <a:pt x="287997" y="1221905"/>
                  </a:lnTo>
                  <a:lnTo>
                    <a:pt x="5073891" y="1221905"/>
                  </a:lnTo>
                  <a:lnTo>
                    <a:pt x="5120608" y="1218135"/>
                  </a:lnTo>
                  <a:lnTo>
                    <a:pt x="5164926" y="1207222"/>
                  </a:lnTo>
                  <a:lnTo>
                    <a:pt x="5206250" y="1189758"/>
                  </a:lnTo>
                  <a:lnTo>
                    <a:pt x="5243988" y="1166336"/>
                  </a:lnTo>
                  <a:lnTo>
                    <a:pt x="5277546" y="1137550"/>
                  </a:lnTo>
                  <a:lnTo>
                    <a:pt x="5306333" y="1103991"/>
                  </a:lnTo>
                  <a:lnTo>
                    <a:pt x="5329755" y="1066253"/>
                  </a:lnTo>
                  <a:lnTo>
                    <a:pt x="5347219" y="1024929"/>
                  </a:lnTo>
                  <a:lnTo>
                    <a:pt x="5358132" y="980612"/>
                  </a:lnTo>
                  <a:lnTo>
                    <a:pt x="5361901" y="933894"/>
                  </a:lnTo>
                  <a:lnTo>
                    <a:pt x="5361901" y="288010"/>
                  </a:lnTo>
                  <a:lnTo>
                    <a:pt x="5358132" y="241292"/>
                  </a:lnTo>
                  <a:lnTo>
                    <a:pt x="5347219" y="196975"/>
                  </a:lnTo>
                  <a:lnTo>
                    <a:pt x="5329755" y="155651"/>
                  </a:lnTo>
                  <a:lnTo>
                    <a:pt x="5306333" y="117913"/>
                  </a:lnTo>
                  <a:lnTo>
                    <a:pt x="5277546" y="84354"/>
                  </a:lnTo>
                  <a:lnTo>
                    <a:pt x="5243988" y="55568"/>
                  </a:lnTo>
                  <a:lnTo>
                    <a:pt x="5206250" y="32146"/>
                  </a:lnTo>
                  <a:lnTo>
                    <a:pt x="5164926" y="14682"/>
                  </a:lnTo>
                  <a:lnTo>
                    <a:pt x="5120608" y="3769"/>
                  </a:lnTo>
                  <a:lnTo>
                    <a:pt x="5073891" y="0"/>
                  </a:lnTo>
                  <a:lnTo>
                    <a:pt x="287997" y="0"/>
                  </a:lnTo>
                  <a:close/>
                </a:path>
              </a:pathLst>
            </a:custGeom>
            <a:grpFill/>
            <a:ln w="38099">
              <a:solidFill>
                <a:srgbClr val="493490"/>
              </a:solidFill>
            </a:ln>
          </p:spPr>
          <p:txBody>
            <a:bodyPr wrap="square" lIns="0" tIns="0" rIns="0" bIns="0" rtlCol="0"/>
            <a:lstStyle/>
            <a:p>
              <a:pPr>
                <a:defRPr/>
              </a:pPr>
              <a:endParaRPr/>
            </a:p>
          </p:txBody>
        </p:sp>
        <p:sp>
          <p:nvSpPr>
            <p:cNvPr id="21" name="object 21"/>
            <p:cNvSpPr/>
            <p:nvPr/>
          </p:nvSpPr>
          <p:spPr bwMode="auto">
            <a:xfrm>
              <a:off x="1099051" y="8624581"/>
              <a:ext cx="5361940" cy="1222375"/>
            </a:xfrm>
            <a:custGeom>
              <a:avLst/>
              <a:gdLst/>
              <a:ahLst/>
              <a:cxnLst/>
              <a:rect l="l" t="t" r="r" b="b"/>
              <a:pathLst>
                <a:path w="5361940" h="1222375" extrusionOk="0">
                  <a:moveTo>
                    <a:pt x="287997" y="0"/>
                  </a:moveTo>
                  <a:lnTo>
                    <a:pt x="241283" y="3769"/>
                  </a:lnTo>
                  <a:lnTo>
                    <a:pt x="196969" y="14682"/>
                  </a:lnTo>
                  <a:lnTo>
                    <a:pt x="155647" y="32146"/>
                  </a:lnTo>
                  <a:lnTo>
                    <a:pt x="117910" y="55568"/>
                  </a:lnTo>
                  <a:lnTo>
                    <a:pt x="84353" y="84354"/>
                  </a:lnTo>
                  <a:lnTo>
                    <a:pt x="55567" y="117913"/>
                  </a:lnTo>
                  <a:lnTo>
                    <a:pt x="32146" y="155651"/>
                  </a:lnTo>
                  <a:lnTo>
                    <a:pt x="14682" y="196975"/>
                  </a:lnTo>
                  <a:lnTo>
                    <a:pt x="3769" y="241292"/>
                  </a:lnTo>
                  <a:lnTo>
                    <a:pt x="0" y="288010"/>
                  </a:lnTo>
                  <a:lnTo>
                    <a:pt x="0" y="933894"/>
                  </a:lnTo>
                  <a:lnTo>
                    <a:pt x="3769" y="980612"/>
                  </a:lnTo>
                  <a:lnTo>
                    <a:pt x="14682" y="1024929"/>
                  </a:lnTo>
                  <a:lnTo>
                    <a:pt x="32146" y="1066253"/>
                  </a:lnTo>
                  <a:lnTo>
                    <a:pt x="55567" y="1103991"/>
                  </a:lnTo>
                  <a:lnTo>
                    <a:pt x="84353" y="1137550"/>
                  </a:lnTo>
                  <a:lnTo>
                    <a:pt x="117910" y="1166336"/>
                  </a:lnTo>
                  <a:lnTo>
                    <a:pt x="155647" y="1189758"/>
                  </a:lnTo>
                  <a:lnTo>
                    <a:pt x="196969" y="1207222"/>
                  </a:lnTo>
                  <a:lnTo>
                    <a:pt x="241283" y="1218135"/>
                  </a:lnTo>
                  <a:lnTo>
                    <a:pt x="287997" y="1221905"/>
                  </a:lnTo>
                  <a:lnTo>
                    <a:pt x="5073891" y="1221905"/>
                  </a:lnTo>
                  <a:lnTo>
                    <a:pt x="5120608" y="1218135"/>
                  </a:lnTo>
                  <a:lnTo>
                    <a:pt x="5164926" y="1207222"/>
                  </a:lnTo>
                  <a:lnTo>
                    <a:pt x="5206250" y="1189758"/>
                  </a:lnTo>
                  <a:lnTo>
                    <a:pt x="5243988" y="1166336"/>
                  </a:lnTo>
                  <a:lnTo>
                    <a:pt x="5277546" y="1137550"/>
                  </a:lnTo>
                  <a:lnTo>
                    <a:pt x="5306333" y="1103991"/>
                  </a:lnTo>
                  <a:lnTo>
                    <a:pt x="5329755" y="1066253"/>
                  </a:lnTo>
                  <a:lnTo>
                    <a:pt x="5347219" y="1024929"/>
                  </a:lnTo>
                  <a:lnTo>
                    <a:pt x="5358132" y="980612"/>
                  </a:lnTo>
                  <a:lnTo>
                    <a:pt x="5361901" y="933894"/>
                  </a:lnTo>
                  <a:lnTo>
                    <a:pt x="5361901" y="288010"/>
                  </a:lnTo>
                  <a:lnTo>
                    <a:pt x="5358132" y="241292"/>
                  </a:lnTo>
                  <a:lnTo>
                    <a:pt x="5347219" y="196975"/>
                  </a:lnTo>
                  <a:lnTo>
                    <a:pt x="5329755" y="155651"/>
                  </a:lnTo>
                  <a:lnTo>
                    <a:pt x="5306333" y="117913"/>
                  </a:lnTo>
                  <a:lnTo>
                    <a:pt x="5277546" y="84354"/>
                  </a:lnTo>
                  <a:lnTo>
                    <a:pt x="5243988" y="55568"/>
                  </a:lnTo>
                  <a:lnTo>
                    <a:pt x="5206250" y="32146"/>
                  </a:lnTo>
                  <a:lnTo>
                    <a:pt x="5164926" y="14682"/>
                  </a:lnTo>
                  <a:lnTo>
                    <a:pt x="5120608" y="3769"/>
                  </a:lnTo>
                  <a:lnTo>
                    <a:pt x="5073891" y="0"/>
                  </a:lnTo>
                  <a:lnTo>
                    <a:pt x="287997" y="0"/>
                  </a:lnTo>
                  <a:close/>
                </a:path>
              </a:pathLst>
            </a:custGeom>
            <a:grpFill/>
            <a:ln w="38099">
              <a:solidFill>
                <a:srgbClr val="493490"/>
              </a:solidFill>
            </a:ln>
          </p:spPr>
          <p:txBody>
            <a:bodyPr wrap="square" lIns="0" tIns="0" rIns="0" bIns="0" rtlCol="0"/>
            <a:lstStyle/>
            <a:p>
              <a:pPr>
                <a:defRPr/>
              </a:pPr>
              <a:endParaRPr/>
            </a:p>
          </p:txBody>
        </p:sp>
      </p:grpSp>
      <p:sp>
        <p:nvSpPr>
          <p:cNvPr id="22" name="object 22"/>
          <p:cNvSpPr txBox="1"/>
          <p:nvPr/>
        </p:nvSpPr>
        <p:spPr bwMode="auto">
          <a:xfrm>
            <a:off x="1708602" y="4504434"/>
            <a:ext cx="913130" cy="439420"/>
          </a:xfrm>
          <a:prstGeom prst="rect">
            <a:avLst/>
          </a:prstGeom>
        </p:spPr>
        <p:txBody>
          <a:bodyPr vert="horz" wrap="square" lIns="0" tIns="12700" rIns="0" bIns="0" rtlCol="0">
            <a:spAutoFit/>
          </a:bodyPr>
          <a:lstStyle/>
          <a:p>
            <a:pPr marL="12700">
              <a:lnSpc>
                <a:spcPct val="100000"/>
              </a:lnSpc>
              <a:spcBef>
                <a:spcPts val="100"/>
              </a:spcBef>
              <a:defRPr/>
            </a:pPr>
            <a:r>
              <a:rPr lang="sl" sz="1400" b="1" i="1" strike="noStrike" cap="none" spc="0" baseline="0">
                <a:solidFill>
                  <a:srgbClr val="3B373A"/>
                </a:solidFill>
                <a:effectLst/>
                <a:latin typeface="Segoe UI"/>
                <a:ea typeface="Segoe UI"/>
                <a:cs typeface="Segoe UI"/>
              </a:rPr>
              <a:t>Delovno mesto</a:t>
            </a:r>
            <a:endParaRPr sz="1400">
              <a:latin typeface="Segoe UI"/>
              <a:cs typeface="Segoe UI"/>
            </a:endParaRPr>
          </a:p>
        </p:txBody>
      </p:sp>
      <p:sp>
        <p:nvSpPr>
          <p:cNvPr id="23" name="object 23"/>
          <p:cNvSpPr txBox="1"/>
          <p:nvPr/>
        </p:nvSpPr>
        <p:spPr bwMode="auto">
          <a:xfrm>
            <a:off x="3310645" y="4287907"/>
            <a:ext cx="2861945" cy="682238"/>
          </a:xfrm>
          <a:prstGeom prst="rect">
            <a:avLst/>
          </a:prstGeom>
        </p:spPr>
        <p:txBody>
          <a:bodyPr vert="horz" wrap="square" lIns="0" tIns="12700" rIns="0" bIns="0" rtlCol="0">
            <a:spAutoFit/>
          </a:bodyPr>
          <a:lstStyle/>
          <a:p>
            <a:pPr marL="12700">
              <a:lnSpc>
                <a:spcPct val="100000"/>
              </a:lnSpc>
              <a:spcBef>
                <a:spcPts val="100"/>
              </a:spcBef>
              <a:defRPr/>
            </a:pPr>
            <a:r>
              <a:rPr lang="sl" sz="1200" b="0" i="0" strike="noStrike" cap="none" spc="0" baseline="0" dirty="0">
                <a:solidFill>
                  <a:srgbClr val="3B373A"/>
                </a:solidFill>
                <a:effectLst/>
                <a:latin typeface="MS PGothic"/>
                <a:ea typeface="MS PGothic"/>
                <a:cs typeface="MS PGothic"/>
              </a:rPr>
              <a:t>☑ </a:t>
            </a:r>
            <a:r>
              <a:rPr lang="sl" sz="1200" b="0" i="1" strike="noStrike" cap="none" spc="0" baseline="0" dirty="0">
                <a:solidFill>
                  <a:srgbClr val="3B373A"/>
                </a:solidFill>
                <a:effectLst/>
                <a:latin typeface="Segoe UI"/>
                <a:ea typeface="Segoe UI"/>
                <a:cs typeface="Segoe UI"/>
              </a:rPr>
              <a:t>Znate brati znake ali nalepke z besedami na stopnji L2 v službi?</a:t>
            </a:r>
            <a:endParaRPr sz="1200" dirty="0">
              <a:latin typeface="Segoe UI"/>
              <a:cs typeface="Segoe UI"/>
            </a:endParaRPr>
          </a:p>
          <a:p>
            <a:pPr marL="12700">
              <a:lnSpc>
                <a:spcPct val="100000"/>
              </a:lnSpc>
              <a:spcBef>
                <a:spcPts val="910"/>
              </a:spcBef>
              <a:defRPr/>
            </a:pPr>
            <a:r>
              <a:rPr lang="sl" sz="1200" b="0" i="0" strike="noStrike" cap="none" spc="0" baseline="0" dirty="0">
                <a:solidFill>
                  <a:srgbClr val="3B373A"/>
                </a:solidFill>
                <a:effectLst/>
                <a:latin typeface="MS PGothic"/>
                <a:ea typeface="MS PGothic"/>
                <a:cs typeface="MS PGothic"/>
              </a:rPr>
              <a:t>☑ </a:t>
            </a:r>
            <a:r>
              <a:rPr lang="sl" sz="1200" b="0" i="1" strike="noStrike" cap="none" spc="0" baseline="0" dirty="0">
                <a:solidFill>
                  <a:srgbClr val="3B373A"/>
                </a:solidFill>
                <a:effectLst/>
                <a:latin typeface="Segoe UI"/>
                <a:ea typeface="Segoe UI"/>
                <a:cs typeface="Segoe UI"/>
              </a:rPr>
              <a:t>Znate napisati besede na stopnji L2?</a:t>
            </a:r>
            <a:endParaRPr sz="1200" dirty="0">
              <a:latin typeface="Segoe UI"/>
              <a:cs typeface="Segoe UI"/>
            </a:endParaRPr>
          </a:p>
        </p:txBody>
      </p:sp>
      <p:sp>
        <p:nvSpPr>
          <p:cNvPr id="24" name="object 24"/>
          <p:cNvSpPr txBox="1"/>
          <p:nvPr/>
        </p:nvSpPr>
        <p:spPr bwMode="auto">
          <a:xfrm>
            <a:off x="1497559" y="5722350"/>
            <a:ext cx="1351280" cy="439420"/>
          </a:xfrm>
          <a:prstGeom prst="rect">
            <a:avLst/>
          </a:prstGeom>
        </p:spPr>
        <p:txBody>
          <a:bodyPr vert="horz" wrap="square" lIns="0" tIns="12700" rIns="0" bIns="0" rtlCol="0">
            <a:spAutoFit/>
          </a:bodyPr>
          <a:lstStyle/>
          <a:p>
            <a:pPr marL="27305" marR="5080" indent="-15240">
              <a:lnSpc>
                <a:spcPct val="100000"/>
              </a:lnSpc>
              <a:spcBef>
                <a:spcPts val="100"/>
              </a:spcBef>
              <a:defRPr/>
            </a:pPr>
            <a:r>
              <a:rPr lang="sl" sz="1400" b="1" i="1" strike="noStrike" cap="none" spc="0" baseline="0" dirty="0">
                <a:solidFill>
                  <a:srgbClr val="3B373A"/>
                </a:solidFill>
                <a:effectLst/>
                <a:latin typeface="Segoe UI"/>
                <a:ea typeface="Segoe UI"/>
                <a:cs typeface="Segoe UI"/>
              </a:rPr>
              <a:t>Komunikacija s sodelavci</a:t>
            </a:r>
            <a:endParaRPr sz="1400" dirty="0">
              <a:latin typeface="Segoe UI"/>
              <a:cs typeface="Segoe UI"/>
            </a:endParaRPr>
          </a:p>
        </p:txBody>
      </p:sp>
      <p:sp>
        <p:nvSpPr>
          <p:cNvPr id="25" name="object 25"/>
          <p:cNvSpPr txBox="1"/>
          <p:nvPr/>
        </p:nvSpPr>
        <p:spPr bwMode="auto">
          <a:xfrm>
            <a:off x="3310645" y="5592363"/>
            <a:ext cx="2971165" cy="1054100"/>
          </a:xfrm>
          <a:prstGeom prst="rect">
            <a:avLst/>
          </a:prstGeom>
        </p:spPr>
        <p:txBody>
          <a:bodyPr vert="horz" wrap="square" lIns="0" tIns="12700" rIns="0" bIns="0" rtlCol="0">
            <a:spAutoFit/>
          </a:bodyPr>
          <a:lstStyle/>
          <a:p>
            <a:pPr marL="12700">
              <a:lnSpc>
                <a:spcPct val="100000"/>
              </a:lnSpc>
              <a:spcBef>
                <a:spcPts val="100"/>
              </a:spcBef>
              <a:defRPr/>
            </a:pPr>
            <a:r>
              <a:rPr lang="sl" sz="1200" b="0" i="0" strike="noStrike" cap="none" spc="0" baseline="0">
                <a:solidFill>
                  <a:srgbClr val="3B373A"/>
                </a:solidFill>
                <a:effectLst/>
                <a:latin typeface="MS PGothic"/>
                <a:ea typeface="MS PGothic"/>
                <a:cs typeface="MS PGothic"/>
              </a:rPr>
              <a:t>☑ </a:t>
            </a:r>
            <a:r>
              <a:rPr lang="sl" sz="1200" b="0" i="1" strike="noStrike" cap="none" spc="0" baseline="0">
                <a:solidFill>
                  <a:srgbClr val="3B373A"/>
                </a:solidFill>
                <a:effectLst/>
                <a:latin typeface="Segoe UI"/>
                <a:ea typeface="Segoe UI"/>
                <a:cs typeface="Segoe UI"/>
              </a:rPr>
              <a:t>Ali se s sodelavci pogovarjate na stopnji L2?</a:t>
            </a:r>
            <a:endParaRPr sz="1200">
              <a:latin typeface="Segoe UI"/>
              <a:cs typeface="Segoe UI"/>
            </a:endParaRPr>
          </a:p>
          <a:p>
            <a:pPr marL="12700">
              <a:lnSpc>
                <a:spcPct val="100000"/>
              </a:lnSpc>
              <a:spcBef>
                <a:spcPts val="910"/>
              </a:spcBef>
              <a:defRPr/>
            </a:pPr>
            <a:r>
              <a:rPr lang="sl" sz="1200" b="0" i="0" strike="noStrike" cap="none" spc="0" baseline="0">
                <a:solidFill>
                  <a:srgbClr val="3B373A"/>
                </a:solidFill>
                <a:effectLst/>
                <a:latin typeface="MS PGothic"/>
                <a:ea typeface="MS PGothic"/>
                <a:cs typeface="MS PGothic"/>
              </a:rPr>
              <a:t>☑ </a:t>
            </a:r>
            <a:r>
              <a:rPr lang="sl" sz="1200" b="0" i="1" strike="noStrike" cap="none" spc="0" baseline="0">
                <a:solidFill>
                  <a:srgbClr val="3B373A"/>
                </a:solidFill>
                <a:effectLst/>
                <a:latin typeface="Segoe UI"/>
                <a:ea typeface="Segoe UI"/>
                <a:cs typeface="Segoe UI"/>
              </a:rPr>
              <a:t>Ali razumete svoje sodelavce, ko</a:t>
            </a:r>
            <a:endParaRPr sz="1200">
              <a:latin typeface="Segoe UI"/>
              <a:cs typeface="Segoe UI"/>
            </a:endParaRPr>
          </a:p>
          <a:p>
            <a:pPr marL="241300">
              <a:lnSpc>
                <a:spcPct val="100000"/>
              </a:lnSpc>
              <a:spcBef>
                <a:spcPts val="60"/>
              </a:spcBef>
              <a:defRPr/>
            </a:pPr>
            <a:r>
              <a:rPr lang="sl" sz="1200" b="0" i="1" strike="noStrike" cap="none" spc="0" baseline="0">
                <a:solidFill>
                  <a:srgbClr val="3B373A"/>
                </a:solidFill>
                <a:effectLst/>
                <a:latin typeface="Segoe UI"/>
                <a:ea typeface="Segoe UI"/>
                <a:cs typeface="Segoe UI"/>
              </a:rPr>
              <a:t>poskušajo komunicirati z vami na stopnji L2?</a:t>
            </a:r>
            <a:endParaRPr sz="1200">
              <a:latin typeface="Segoe UI"/>
              <a:cs typeface="Segoe UI"/>
            </a:endParaRPr>
          </a:p>
        </p:txBody>
      </p:sp>
      <p:sp>
        <p:nvSpPr>
          <p:cNvPr id="26" name="object 26"/>
          <p:cNvSpPr txBox="1"/>
          <p:nvPr/>
        </p:nvSpPr>
        <p:spPr bwMode="auto">
          <a:xfrm>
            <a:off x="1406401" y="7021958"/>
            <a:ext cx="1534159" cy="439420"/>
          </a:xfrm>
          <a:prstGeom prst="rect">
            <a:avLst/>
          </a:prstGeom>
        </p:spPr>
        <p:txBody>
          <a:bodyPr vert="horz" wrap="square" lIns="0" tIns="12700" rIns="0" bIns="0" rtlCol="0">
            <a:spAutoFit/>
          </a:bodyPr>
          <a:lstStyle/>
          <a:p>
            <a:pPr marL="12700" marR="5080" indent="90805">
              <a:lnSpc>
                <a:spcPct val="100000"/>
              </a:lnSpc>
              <a:spcBef>
                <a:spcPts val="100"/>
              </a:spcBef>
              <a:defRPr/>
            </a:pPr>
            <a:r>
              <a:rPr lang="sl" sz="1400" b="1" i="1" strike="noStrike" cap="none" spc="0" baseline="0">
                <a:solidFill>
                  <a:srgbClr val="3B373A"/>
                </a:solidFill>
                <a:effectLst/>
                <a:latin typeface="Segoe UI"/>
                <a:ea typeface="Segoe UI"/>
                <a:cs typeface="Segoe UI"/>
              </a:rPr>
              <a:t>Komunikacija z delodajalcem</a:t>
            </a:r>
            <a:endParaRPr sz="1400">
              <a:latin typeface="Segoe UI"/>
              <a:cs typeface="Segoe UI"/>
            </a:endParaRPr>
          </a:p>
        </p:txBody>
      </p:sp>
      <p:sp>
        <p:nvSpPr>
          <p:cNvPr id="27" name="object 27"/>
          <p:cNvSpPr txBox="1"/>
          <p:nvPr/>
        </p:nvSpPr>
        <p:spPr bwMode="auto">
          <a:xfrm>
            <a:off x="3310644" y="6696025"/>
            <a:ext cx="2894330" cy="1062993"/>
          </a:xfrm>
          <a:prstGeom prst="rect">
            <a:avLst/>
          </a:prstGeom>
        </p:spPr>
        <p:txBody>
          <a:bodyPr vert="horz" wrap="square" lIns="0" tIns="12700" rIns="0" bIns="0" rtlCol="0">
            <a:spAutoFit/>
          </a:bodyPr>
          <a:lstStyle/>
          <a:p>
            <a:pPr marL="12700">
              <a:lnSpc>
                <a:spcPct val="100000"/>
              </a:lnSpc>
              <a:spcBef>
                <a:spcPts val="100"/>
              </a:spcBef>
              <a:defRPr/>
            </a:pPr>
            <a:r>
              <a:rPr lang="sl" sz="1200" b="0" i="0" strike="noStrike" cap="none" spc="0" baseline="0">
                <a:solidFill>
                  <a:srgbClr val="3B373A"/>
                </a:solidFill>
                <a:effectLst/>
                <a:latin typeface="MS PGothic"/>
                <a:ea typeface="MS PGothic"/>
                <a:cs typeface="MS PGothic"/>
              </a:rPr>
              <a:t>☑ </a:t>
            </a:r>
            <a:r>
              <a:rPr lang="sl" sz="1200" b="0" i="1" strike="noStrike" cap="none" spc="0" baseline="0">
                <a:solidFill>
                  <a:srgbClr val="3B373A"/>
                </a:solidFill>
                <a:effectLst/>
                <a:latin typeface="Segoe UI"/>
                <a:ea typeface="Segoe UI"/>
                <a:cs typeface="Segoe UI"/>
              </a:rPr>
              <a:t>Ali govorite s svojim delodajalcem/</a:t>
            </a:r>
            <a:endParaRPr sz="1200">
              <a:latin typeface="Segoe UI"/>
              <a:cs typeface="Segoe UI"/>
            </a:endParaRPr>
          </a:p>
          <a:p>
            <a:pPr marL="241300">
              <a:lnSpc>
                <a:spcPct val="100000"/>
              </a:lnSpc>
              <a:spcBef>
                <a:spcPts val="60"/>
              </a:spcBef>
              <a:defRPr/>
            </a:pPr>
            <a:r>
              <a:rPr lang="sl" sz="1200" b="0" i="1" strike="noStrike" cap="none" spc="0" baseline="0">
                <a:solidFill>
                  <a:srgbClr val="3B373A"/>
                </a:solidFill>
                <a:effectLst/>
                <a:latin typeface="Segoe UI"/>
                <a:ea typeface="Segoe UI"/>
                <a:cs typeface="Segoe UI"/>
              </a:rPr>
              <a:t>vodjo na stopnji L2?</a:t>
            </a:r>
            <a:endParaRPr sz="1200">
              <a:latin typeface="Segoe UI"/>
              <a:cs typeface="Segoe UI"/>
            </a:endParaRPr>
          </a:p>
          <a:p>
            <a:pPr marL="241300" marR="5080" indent="-228600">
              <a:lnSpc>
                <a:spcPct val="104200"/>
              </a:lnSpc>
              <a:spcBef>
                <a:spcPts val="850"/>
              </a:spcBef>
              <a:defRPr/>
            </a:pPr>
            <a:r>
              <a:rPr lang="sl" sz="1200" b="0" i="0" strike="noStrike" cap="none" spc="0" baseline="0">
                <a:solidFill>
                  <a:srgbClr val="3B373A"/>
                </a:solidFill>
                <a:effectLst/>
                <a:latin typeface="MS PGothic"/>
                <a:ea typeface="MS PGothic"/>
                <a:cs typeface="MS PGothic"/>
              </a:rPr>
              <a:t>☑ </a:t>
            </a:r>
            <a:r>
              <a:rPr lang="sl" sz="1200" b="0" i="1" strike="noStrike" cap="none" spc="0" baseline="0">
                <a:solidFill>
                  <a:srgbClr val="3B373A"/>
                </a:solidFill>
                <a:effectLst/>
                <a:latin typeface="Segoe UI"/>
                <a:ea typeface="Segoe UI"/>
                <a:cs typeface="Segoe UI"/>
              </a:rPr>
              <a:t>Ali razumete svojega delodajalca/vodjo, ko poskuša komunicirati z vami na stopnji L2?</a:t>
            </a:r>
            <a:endParaRPr sz="1200">
              <a:latin typeface="Segoe UI"/>
              <a:cs typeface="Segoe UI"/>
            </a:endParaRPr>
          </a:p>
        </p:txBody>
      </p:sp>
      <p:sp>
        <p:nvSpPr>
          <p:cNvPr id="28" name="object 28"/>
          <p:cNvSpPr txBox="1"/>
          <p:nvPr/>
        </p:nvSpPr>
        <p:spPr bwMode="auto">
          <a:xfrm>
            <a:off x="1564971" y="8321549"/>
            <a:ext cx="1216025" cy="652780"/>
          </a:xfrm>
          <a:prstGeom prst="rect">
            <a:avLst/>
          </a:prstGeom>
        </p:spPr>
        <p:txBody>
          <a:bodyPr vert="horz" wrap="square" lIns="0" tIns="12700" rIns="0" bIns="0" rtlCol="0">
            <a:spAutoFit/>
          </a:bodyPr>
          <a:lstStyle/>
          <a:p>
            <a:pPr marL="154305" marR="5080" indent="-142240">
              <a:lnSpc>
                <a:spcPct val="100000"/>
              </a:lnSpc>
              <a:spcBef>
                <a:spcPts val="100"/>
              </a:spcBef>
              <a:defRPr/>
            </a:pPr>
            <a:r>
              <a:rPr lang="sl" sz="1400" b="1" i="1" strike="noStrike" cap="none" spc="0" baseline="0">
                <a:solidFill>
                  <a:srgbClr val="3B373A"/>
                </a:solidFill>
                <a:effectLst/>
                <a:latin typeface="Segoe UI"/>
                <a:ea typeface="Segoe UI"/>
                <a:cs typeface="Segoe UI"/>
              </a:rPr>
              <a:t>Zapleti pri uporabi stopnje L2</a:t>
            </a:r>
            <a:endParaRPr sz="1400">
              <a:latin typeface="Segoe UI"/>
              <a:cs typeface="Segoe UI"/>
            </a:endParaRPr>
          </a:p>
        </p:txBody>
      </p:sp>
      <p:sp>
        <p:nvSpPr>
          <p:cNvPr id="29" name="object 29"/>
          <p:cNvSpPr txBox="1"/>
          <p:nvPr/>
        </p:nvSpPr>
        <p:spPr bwMode="auto">
          <a:xfrm>
            <a:off x="3310644" y="7995627"/>
            <a:ext cx="2351405" cy="391160"/>
          </a:xfrm>
          <a:prstGeom prst="rect">
            <a:avLst/>
          </a:prstGeom>
        </p:spPr>
        <p:txBody>
          <a:bodyPr vert="horz" wrap="square" lIns="0" tIns="12700" rIns="0" bIns="0" rtlCol="0">
            <a:spAutoFit/>
          </a:bodyPr>
          <a:lstStyle/>
          <a:p>
            <a:pPr marL="12700">
              <a:lnSpc>
                <a:spcPct val="100000"/>
              </a:lnSpc>
              <a:spcBef>
                <a:spcPts val="100"/>
              </a:spcBef>
              <a:defRPr/>
            </a:pPr>
            <a:r>
              <a:rPr lang="sl" sz="1200" b="0" i="0" strike="noStrike" cap="none" spc="0" baseline="0">
                <a:solidFill>
                  <a:srgbClr val="3B373A"/>
                </a:solidFill>
                <a:effectLst/>
                <a:latin typeface="MS PGothic"/>
                <a:ea typeface="MS PGothic"/>
                <a:cs typeface="MS PGothic"/>
              </a:rPr>
              <a:t>☑ </a:t>
            </a:r>
            <a:r>
              <a:rPr lang="sl" sz="1200" b="0" i="1" strike="noStrike" cap="none" spc="0" baseline="0">
                <a:solidFill>
                  <a:srgbClr val="3B373A"/>
                </a:solidFill>
                <a:effectLst/>
                <a:latin typeface="Segoe UI"/>
                <a:ea typeface="Segoe UI"/>
                <a:cs typeface="Segoe UI"/>
              </a:rPr>
              <a:t>Ali se lovite na stopnji L2, ko:</a:t>
            </a:r>
            <a:endParaRPr sz="1200">
              <a:latin typeface="Segoe UI"/>
              <a:cs typeface="Segoe UI"/>
            </a:endParaRPr>
          </a:p>
          <a:p>
            <a:pPr marL="469900" indent="-228600">
              <a:lnSpc>
                <a:spcPct val="100000"/>
              </a:lnSpc>
              <a:spcBef>
                <a:spcPts val="60"/>
              </a:spcBef>
              <a:buChar char="•"/>
              <a:tabLst>
                <a:tab pos="469265" algn="l"/>
                <a:tab pos="469900" algn="l"/>
              </a:tabLst>
              <a:defRPr/>
            </a:pPr>
            <a:r>
              <a:rPr lang="sl" sz="1200" b="0" i="1" strike="noStrike" cap="none" spc="0" baseline="0">
                <a:solidFill>
                  <a:srgbClr val="3B373A"/>
                </a:solidFill>
                <a:effectLst/>
                <a:latin typeface="Segoe UI"/>
                <a:ea typeface="Segoe UI"/>
                <a:cs typeface="Segoe UI"/>
              </a:rPr>
              <a:t>govorite</a:t>
            </a:r>
            <a:endParaRPr sz="1200">
              <a:latin typeface="Segoe UI"/>
              <a:cs typeface="Segoe UI"/>
            </a:endParaRPr>
          </a:p>
        </p:txBody>
      </p:sp>
      <p:sp>
        <p:nvSpPr>
          <p:cNvPr id="30" name="object 30"/>
          <p:cNvSpPr txBox="1"/>
          <p:nvPr/>
        </p:nvSpPr>
        <p:spPr bwMode="auto">
          <a:xfrm>
            <a:off x="3539244" y="8369005"/>
            <a:ext cx="1967197" cy="687368"/>
          </a:xfrm>
          <a:prstGeom prst="rect">
            <a:avLst/>
          </a:prstGeom>
        </p:spPr>
        <p:txBody>
          <a:bodyPr vert="horz" wrap="square" lIns="0" tIns="55880" rIns="0" bIns="0" rtlCol="0">
            <a:spAutoFit/>
          </a:bodyPr>
          <a:lstStyle/>
          <a:p>
            <a:pPr marL="241300" indent="-228600">
              <a:lnSpc>
                <a:spcPct val="100000"/>
              </a:lnSpc>
              <a:spcBef>
                <a:spcPts val="440"/>
              </a:spcBef>
              <a:buChar char="•"/>
              <a:tabLst>
                <a:tab pos="240665" algn="l"/>
                <a:tab pos="241300" algn="l"/>
              </a:tabLst>
              <a:defRPr/>
            </a:pPr>
            <a:r>
              <a:rPr lang="sl" sz="1200" b="0" i="1" strike="noStrike" cap="none" spc="0" baseline="0" dirty="0">
                <a:solidFill>
                  <a:srgbClr val="3B373A"/>
                </a:solidFill>
                <a:effectLst/>
                <a:latin typeface="Segoe UI"/>
                <a:ea typeface="Segoe UI"/>
                <a:cs typeface="Segoe UI"/>
              </a:rPr>
              <a:t>pišete</a:t>
            </a:r>
            <a:endParaRPr sz="1200" dirty="0">
              <a:latin typeface="Segoe UI"/>
              <a:cs typeface="Segoe UI"/>
            </a:endParaRPr>
          </a:p>
          <a:p>
            <a:pPr marL="241300" indent="-228600">
              <a:lnSpc>
                <a:spcPct val="100000"/>
              </a:lnSpc>
              <a:spcBef>
                <a:spcPts val="345"/>
              </a:spcBef>
              <a:buChar char="•"/>
              <a:tabLst>
                <a:tab pos="240665" algn="l"/>
                <a:tab pos="241300" algn="l"/>
              </a:tabLst>
              <a:defRPr/>
            </a:pPr>
            <a:r>
              <a:rPr lang="sl" sz="1200" b="0" i="0" strike="noStrike" cap="none" spc="0" baseline="0" dirty="0">
                <a:solidFill>
                  <a:srgbClr val="3B373A"/>
                </a:solidFill>
                <a:effectLst/>
                <a:latin typeface="Segoe UI"/>
                <a:ea typeface="Segoe UI"/>
                <a:cs typeface="Segoe UI"/>
              </a:rPr>
              <a:t>berete</a:t>
            </a:r>
            <a:endParaRPr sz="1200" dirty="0">
              <a:latin typeface="Segoe UI"/>
              <a:cs typeface="Segoe UI"/>
            </a:endParaRPr>
          </a:p>
          <a:p>
            <a:pPr marL="241300" indent="-228600">
              <a:lnSpc>
                <a:spcPct val="100000"/>
              </a:lnSpc>
              <a:spcBef>
                <a:spcPts val="345"/>
              </a:spcBef>
              <a:buChar char="•"/>
              <a:tabLst>
                <a:tab pos="240665" algn="l"/>
                <a:tab pos="241300" algn="l"/>
              </a:tabLst>
              <a:defRPr/>
            </a:pPr>
            <a:r>
              <a:rPr lang="sl" sz="1200" b="0" i="1" strike="noStrike" cap="none" spc="0" baseline="0" dirty="0">
                <a:solidFill>
                  <a:srgbClr val="3B373A"/>
                </a:solidFill>
                <a:effectLst/>
                <a:latin typeface="Segoe UI"/>
                <a:ea typeface="Segoe UI"/>
                <a:cs typeface="Segoe UI"/>
              </a:rPr>
              <a:t>poslušate</a:t>
            </a:r>
            <a:endParaRPr sz="1200" dirty="0">
              <a:latin typeface="Segoe UI"/>
              <a:cs typeface="Segoe UI"/>
            </a:endParaRPr>
          </a:p>
        </p:txBody>
      </p:sp>
      <p:cxnSp>
        <p:nvCxnSpPr>
          <p:cNvPr id="32" name="Google Shape;233;p13"/>
          <p:cNvCxnSpPr/>
          <p:nvPr/>
        </p:nvCxnSpPr>
        <p:spPr bwMode="auto">
          <a:xfrm flipH="1">
            <a:off x="273050" y="577444"/>
            <a:ext cx="0" cy="9538511"/>
          </a:xfrm>
          <a:prstGeom prst="straightConnector1">
            <a:avLst/>
          </a:prstGeom>
          <a:noFill/>
          <a:ln w="76200" cap="flat" cmpd="sng">
            <a:solidFill>
              <a:srgbClr val="AED7C7"/>
            </a:solidFill>
            <a:prstDash val="solid"/>
            <a:round/>
            <a:headEnd type="none" w="sm" len="sm"/>
            <a:tailEnd type="none" w="sm" len="sm"/>
          </a:ln>
        </p:spPr>
      </p:cxnSp>
      <p:pic>
        <p:nvPicPr>
          <p:cNvPr id="33" name="Google Shape;234;p13"/>
          <p:cNvPicPr/>
          <p:nvPr/>
        </p:nvPicPr>
        <p:blipFill>
          <a:blip r:embed="rId3">
            <a:alphaModFix/>
          </a:blip>
          <a:stretch>
            <a:fillRect/>
          </a:stretch>
        </p:blipFill>
        <p:spPr bwMode="auto">
          <a:xfrm>
            <a:off x="4508500" y="9085792"/>
            <a:ext cx="3048000" cy="1628775"/>
          </a:xfrm>
          <a:prstGeom prst="rect">
            <a:avLst/>
          </a:prstGeom>
          <a:noFill/>
          <a:ln>
            <a:noFill/>
          </a:ln>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object 3"/>
          <p:cNvSpPr txBox="1">
            <a:spLocks noGrp="1"/>
          </p:cNvSpPr>
          <p:nvPr>
            <p:ph type="sldNum" sz="quarter" idx="7"/>
          </p:nvPr>
        </p:nvSpPr>
        <p:spPr bwMode="auto">
          <a:xfrm>
            <a:off x="6926515" y="10177516"/>
            <a:ext cx="243019" cy="176972"/>
          </a:xfrm>
          <a:prstGeom prst="rect">
            <a:avLst/>
          </a:prstGeom>
        </p:spPr>
        <p:txBody>
          <a:bodyPr vert="horz" wrap="square" lIns="0" tIns="22860" rIns="0" bIns="0" rtlCol="0">
            <a:spAutoFit/>
          </a:bodyPr>
          <a:lstStyle/>
          <a:p>
            <a:pPr marL="45085">
              <a:lnSpc>
                <a:spcPct val="100000"/>
              </a:lnSpc>
              <a:spcBef>
                <a:spcPts val="180"/>
              </a:spcBef>
              <a:defRPr/>
            </a:pPr>
            <a:r>
              <a:t>24</a:t>
            </a:r>
          </a:p>
        </p:txBody>
      </p:sp>
      <p:sp>
        <p:nvSpPr>
          <p:cNvPr id="2" name="object 2"/>
          <p:cNvSpPr txBox="1"/>
          <p:nvPr/>
        </p:nvSpPr>
        <p:spPr bwMode="auto">
          <a:xfrm>
            <a:off x="887299" y="1003706"/>
            <a:ext cx="5791200" cy="7130157"/>
          </a:xfrm>
          <a:prstGeom prst="rect">
            <a:avLst/>
          </a:prstGeom>
        </p:spPr>
        <p:txBody>
          <a:bodyPr vert="horz" wrap="square" lIns="0" tIns="12700" rIns="0" bIns="0" rtlCol="0">
            <a:spAutoFit/>
          </a:bodyPr>
          <a:lstStyle/>
          <a:p>
            <a:pPr marL="12700" marR="5715" algn="just">
              <a:lnSpc>
                <a:spcPct val="107100"/>
              </a:lnSpc>
              <a:spcBef>
                <a:spcPts val="100"/>
              </a:spcBef>
              <a:defRPr/>
            </a:pPr>
            <a:r>
              <a:rPr lang="sl" sz="1800" b="1" i="0" strike="noStrike" cap="none" spc="0" baseline="0" dirty="0">
                <a:solidFill>
                  <a:srgbClr val="493490"/>
                </a:solidFill>
                <a:effectLst/>
                <a:latin typeface="Segoe UI Black"/>
                <a:ea typeface="Segoe UI Black"/>
                <a:cs typeface="Segoe UI Black"/>
              </a:rPr>
              <a:t>3. korak: </a:t>
            </a:r>
            <a:r>
              <a:rPr lang="sl" sz="1800" b="0" i="0" strike="noStrike" cap="none" spc="0" baseline="0" dirty="0">
                <a:solidFill>
                  <a:srgbClr val="3B373A"/>
                </a:solidFill>
                <a:effectLst/>
                <a:latin typeface="Segoe UI"/>
                <a:ea typeface="Segoe UI"/>
                <a:cs typeface="Segoe UI"/>
              </a:rPr>
              <a:t>tematska področja, ki se nanašajo na komunikacijo s sodelavci in delodajalci, naj vsebujejo vsaj eno vprašanje o čustvenem odzivu udeleženca (npr. kako se počutite, ko ustno komunicirate s sodelavci/delodajalcem?). Neprijetnost odzivanja v okolju na stopnji L2 lahko privede do pomanjkanja zaupanja, čeprav ima udeleženec zadostno raven znanja na stopnji L2.</a:t>
            </a:r>
            <a:endParaRPr dirty="0">
              <a:latin typeface="Segoe UI"/>
              <a:cs typeface="Segoe UI"/>
            </a:endParaRPr>
          </a:p>
          <a:p>
            <a:pPr marL="12700" marR="10795" algn="just">
              <a:lnSpc>
                <a:spcPct val="107100"/>
              </a:lnSpc>
              <a:spcBef>
                <a:spcPts val="1415"/>
              </a:spcBef>
              <a:defRPr/>
            </a:pPr>
            <a:r>
              <a:rPr lang="sl" sz="1800" b="1" i="0" strike="noStrike" cap="none" spc="0" baseline="0" dirty="0">
                <a:solidFill>
                  <a:srgbClr val="493490"/>
                </a:solidFill>
                <a:effectLst/>
                <a:latin typeface="Segoe UI Black"/>
                <a:ea typeface="Segoe UI Black"/>
                <a:cs typeface="Segoe UI Black"/>
              </a:rPr>
              <a:t>4. korak: </a:t>
            </a:r>
            <a:r>
              <a:rPr lang="sl" sz="1800" b="0" i="0" strike="noStrike" cap="none" spc="0" baseline="0" dirty="0">
                <a:solidFill>
                  <a:srgbClr val="3B373A"/>
                </a:solidFill>
                <a:effectLst/>
                <a:latin typeface="Segoe UI"/>
                <a:ea typeface="Segoe UI"/>
                <a:cs typeface="Segoe UI"/>
              </a:rPr>
              <a:t>ne pozabite uporabiti odprtih vprašanj, s katerimi lahko poizveste o njihovem zanimanju za učenje jezikov (npr. katero veščino na stopnji L2 bi radi še dodatno utemeljili?).</a:t>
            </a:r>
            <a:endParaRPr lang="en-US" dirty="0">
              <a:solidFill>
                <a:srgbClr val="3B373A"/>
              </a:solidFill>
              <a:latin typeface="Segoe UI"/>
              <a:cs typeface="Segoe UI"/>
            </a:endParaRPr>
          </a:p>
          <a:p>
            <a:pPr marL="12700" marR="10795" algn="just">
              <a:lnSpc>
                <a:spcPct val="107100"/>
              </a:lnSpc>
              <a:spcBef>
                <a:spcPts val="1415"/>
              </a:spcBef>
              <a:defRPr/>
            </a:pPr>
            <a:endParaRPr lang="en-US" dirty="0">
              <a:solidFill>
                <a:srgbClr val="3B373A"/>
              </a:solidFill>
              <a:latin typeface="Segoe UI"/>
              <a:cs typeface="Segoe UI"/>
            </a:endParaRPr>
          </a:p>
          <a:p>
            <a:pPr marL="12700" marR="10795" algn="just">
              <a:lnSpc>
                <a:spcPct val="107100"/>
              </a:lnSpc>
              <a:spcBef>
                <a:spcPts val="1415"/>
              </a:spcBef>
              <a:defRPr/>
            </a:pPr>
            <a:r>
              <a:rPr lang="sl" sz="1800" b="1" i="0" strike="noStrike" cap="none" spc="0" baseline="0" dirty="0">
                <a:solidFill>
                  <a:srgbClr val="3B373A"/>
                </a:solidFill>
                <a:effectLst/>
                <a:latin typeface="Segoe UI"/>
                <a:ea typeface="Segoe UI"/>
                <a:cs typeface="Segoe UI"/>
              </a:rPr>
              <a:t>Interaktivna vaja:</a:t>
            </a:r>
            <a:endParaRPr dirty="0"/>
          </a:p>
          <a:p>
            <a:pPr marL="12700" marR="10795" algn="just">
              <a:lnSpc>
                <a:spcPct val="107100"/>
              </a:lnSpc>
              <a:spcBef>
                <a:spcPts val="1415"/>
              </a:spcBef>
              <a:defRPr/>
            </a:pPr>
            <a:endParaRPr lang="en-US" dirty="0">
              <a:solidFill>
                <a:srgbClr val="3B373A"/>
              </a:solidFill>
              <a:latin typeface="Segoe UI"/>
              <a:cs typeface="Segoe UI"/>
            </a:endParaRPr>
          </a:p>
          <a:p>
            <a:pPr marL="12700" marR="10795" algn="just">
              <a:lnSpc>
                <a:spcPct val="107100"/>
              </a:lnSpc>
              <a:spcBef>
                <a:spcPts val="1415"/>
              </a:spcBef>
              <a:defRPr/>
            </a:pPr>
            <a:r>
              <a:rPr lang="sl" sz="1800" b="0" i="0" strike="noStrike" cap="none" spc="0" baseline="0" dirty="0">
                <a:solidFill>
                  <a:srgbClr val="3B373A"/>
                </a:solidFill>
                <a:effectLst/>
                <a:latin typeface="Segoe UI"/>
                <a:ea typeface="Segoe UI"/>
                <a:cs typeface="Segoe UI"/>
              </a:rPr>
              <a:t>Vadite tako, da drug drugega v skupinskem delu sprašujete o uporabljenem izrazju, o tem, ali migranti poznajo uporabljene besede, in o izvajanju teh anket, za kar bi moral biti odgovoren vodja usposabljanja migrantov, saj on najbolje pozna njihove potrebe.</a:t>
            </a:r>
            <a:endParaRPr dirty="0">
              <a:latin typeface="Segoe UI"/>
              <a:cs typeface="Segoe UI"/>
            </a:endParaRPr>
          </a:p>
          <a:p>
            <a:pPr>
              <a:lnSpc>
                <a:spcPct val="100000"/>
              </a:lnSpc>
              <a:spcBef>
                <a:spcPts val="30"/>
              </a:spcBef>
              <a:defRPr/>
            </a:pPr>
            <a:endParaRPr sz="1900" dirty="0">
              <a:latin typeface="Segoe UI"/>
              <a:cs typeface="Segoe UI"/>
            </a:endParaRPr>
          </a:p>
        </p:txBody>
      </p:sp>
      <p:cxnSp>
        <p:nvCxnSpPr>
          <p:cNvPr id="4" name="Google Shape;233;p13"/>
          <p:cNvCxnSpPr/>
          <p:nvPr/>
        </p:nvCxnSpPr>
        <p:spPr bwMode="auto">
          <a:xfrm flipH="1">
            <a:off x="273050" y="577444"/>
            <a:ext cx="0" cy="9538511"/>
          </a:xfrm>
          <a:prstGeom prst="straightConnector1">
            <a:avLst/>
          </a:prstGeom>
          <a:noFill/>
          <a:ln w="76200" cap="flat" cmpd="sng">
            <a:solidFill>
              <a:srgbClr val="AED7C7"/>
            </a:solidFill>
            <a:prstDash val="solid"/>
            <a:round/>
            <a:headEnd type="none" w="sm" len="sm"/>
            <a:tailEnd type="none" w="sm" len="sm"/>
          </a:ln>
        </p:spPr>
      </p:cxnSp>
      <p:pic>
        <p:nvPicPr>
          <p:cNvPr id="5" name="Google Shape;234;p13"/>
          <p:cNvPicPr/>
          <p:nvPr/>
        </p:nvPicPr>
        <p:blipFill>
          <a:blip r:embed="rId2">
            <a:alphaModFix/>
          </a:blip>
          <a:stretch>
            <a:fillRect/>
          </a:stretch>
        </p:blipFill>
        <p:spPr bwMode="auto">
          <a:xfrm>
            <a:off x="4508500" y="9085792"/>
            <a:ext cx="3048000" cy="1628775"/>
          </a:xfrm>
          <a:prstGeom prst="rect">
            <a:avLst/>
          </a:prstGeom>
          <a:noFill/>
          <a:ln>
            <a:noFill/>
          </a:ln>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ctrTitle"/>
          </p:nvPr>
        </p:nvSpPr>
        <p:spPr bwMode="auto">
          <a:xfrm>
            <a:off x="567212" y="393700"/>
            <a:ext cx="6716231" cy="9510296"/>
          </a:xfrm>
        </p:spPr>
        <p:txBody>
          <a:bodyPr/>
          <a:lstStyle/>
          <a:p>
            <a:pPr marL="12700">
              <a:lnSpc>
                <a:spcPct val="100000"/>
              </a:lnSpc>
              <a:defRPr/>
            </a:pPr>
            <a:r>
              <a:rPr lang="sl" sz="1800" b="0" i="1" strike="noStrike" cap="none" spc="0" baseline="0" dirty="0">
                <a:solidFill>
                  <a:srgbClr val="F89623"/>
                </a:solidFill>
                <a:effectLst/>
                <a:latin typeface="Segoe UI"/>
                <a:ea typeface="Segoe UI"/>
                <a:cs typeface="Segoe UI"/>
              </a:rPr>
              <a:t>Scenariji jezikovne podpore, usmerjeni v delo</a:t>
            </a:r>
            <a:r>
              <a:rPr sz="1800" dirty="0"/>
              <a:t/>
            </a:r>
            <a:br>
              <a:rPr sz="1800" dirty="0"/>
            </a:br>
            <a:r>
              <a:rPr sz="1800" dirty="0"/>
              <a:t/>
            </a:r>
            <a:br>
              <a:rPr sz="1800" dirty="0"/>
            </a:br>
            <a:r>
              <a:rPr lang="sl" sz="1800" b="0" i="1" strike="noStrike" cap="none" spc="0" baseline="0" dirty="0">
                <a:solidFill>
                  <a:srgbClr val="3B373A"/>
                </a:solidFill>
                <a:effectLst/>
                <a:latin typeface="Segoe UI"/>
                <a:ea typeface="Segoe UI"/>
                <a:cs typeface="Segoe UI"/>
              </a:rPr>
              <a:t>Scenariji za poučevanje jezika in pravic delavcev</a:t>
            </a:r>
            <a:r>
              <a:rPr sz="1800" dirty="0"/>
              <a:t/>
            </a:r>
            <a:br>
              <a:rPr sz="1800" dirty="0"/>
            </a:br>
            <a:r>
              <a:rPr sz="1800" dirty="0"/>
              <a:t/>
            </a:r>
            <a:br>
              <a:rPr sz="1800" dirty="0"/>
            </a:br>
            <a:r>
              <a:rPr lang="sl" sz="1800" b="0" i="0" strike="noStrike" cap="none" spc="0" baseline="0" dirty="0">
                <a:solidFill>
                  <a:srgbClr val="493490"/>
                </a:solidFill>
                <a:effectLst/>
                <a:latin typeface="Segoe UI"/>
                <a:ea typeface="Segoe UI"/>
                <a:cs typeface="Segoe UI"/>
              </a:rPr>
              <a:t>Vodja usposabljanja migrantov </a:t>
            </a:r>
            <a:r>
              <a:rPr lang="sl" sz="1800" b="0" i="0" strike="noStrike" cap="none" spc="0" baseline="0" dirty="0">
                <a:solidFill>
                  <a:srgbClr val="3B373A"/>
                </a:solidFill>
                <a:effectLst/>
                <a:latin typeface="Segoe UI"/>
                <a:ea typeface="Segoe UI"/>
                <a:cs typeface="Segoe UI"/>
              </a:rPr>
              <a:t>se lahko nauči sestaviti kratek učni načrt tako, da postavi več vprašanj:</a:t>
            </a:r>
            <a:r>
              <a:rPr sz="1800" dirty="0"/>
              <a:t/>
            </a:r>
            <a:br>
              <a:rPr sz="1800" dirty="0"/>
            </a:br>
            <a:r>
              <a:rPr lang="sl" sz="1800" b="0" i="0" strike="noStrike" cap="none" spc="0" baseline="0" dirty="0">
                <a:solidFill>
                  <a:srgbClr val="3B373A"/>
                </a:solidFill>
                <a:effectLst/>
                <a:latin typeface="Segoe UI"/>
                <a:ea typeface="Segoe UI"/>
                <a:cs typeface="Segoe UI"/>
              </a:rPr>
              <a:t>Kaj naj učim? </a:t>
            </a:r>
            <a:r>
              <a:rPr sz="1800" dirty="0"/>
              <a:t/>
            </a:r>
            <a:br>
              <a:rPr sz="1800" dirty="0"/>
            </a:br>
            <a:r>
              <a:rPr lang="sl" sz="1800" b="0" i="0" strike="noStrike" cap="none" spc="0" baseline="0" dirty="0">
                <a:solidFill>
                  <a:srgbClr val="3B373A"/>
                </a:solidFill>
                <a:effectLst/>
                <a:latin typeface="Segoe UI"/>
                <a:ea typeface="Segoe UI"/>
                <a:cs typeface="Segoe UI"/>
              </a:rPr>
              <a:t>Kaj lahko dosežem s poučevanjem teh tem? </a:t>
            </a:r>
            <a:r>
              <a:rPr sz="1800" dirty="0"/>
              <a:t/>
            </a:r>
            <a:br>
              <a:rPr sz="1800" dirty="0"/>
            </a:br>
            <a:r>
              <a:rPr lang="sl" sz="1800" b="0" i="0" strike="noStrike" cap="none" spc="0" baseline="0" dirty="0">
                <a:solidFill>
                  <a:srgbClr val="3B373A"/>
                </a:solidFill>
                <a:effectLst/>
                <a:latin typeface="Segoe UI"/>
                <a:ea typeface="Segoe UI"/>
                <a:cs typeface="Segoe UI"/>
              </a:rPr>
              <a:t>Kako poučujem ustrezno gradivo? </a:t>
            </a:r>
            <a:r>
              <a:rPr sz="1800" dirty="0"/>
              <a:t/>
            </a:r>
            <a:br>
              <a:rPr sz="1800" dirty="0"/>
            </a:br>
            <a:r>
              <a:rPr lang="sl" sz="1800" b="0" i="0" strike="noStrike" cap="none" spc="0" baseline="0" dirty="0">
                <a:solidFill>
                  <a:srgbClr val="3B373A"/>
                </a:solidFill>
                <a:effectLst/>
                <a:latin typeface="Segoe UI"/>
                <a:ea typeface="Segoe UI"/>
                <a:cs typeface="Segoe UI"/>
              </a:rPr>
              <a:t>Kako naj razporedim poučevanje po delih in kako naj jih strukturiram?</a:t>
            </a:r>
            <a:r>
              <a:rPr sz="1800" dirty="0"/>
              <a:t/>
            </a:r>
            <a:br>
              <a:rPr sz="1800" dirty="0"/>
            </a:br>
            <a:r>
              <a:rPr sz="1800" dirty="0"/>
              <a:t/>
            </a:r>
            <a:br>
              <a:rPr sz="1800" dirty="0"/>
            </a:br>
            <a:r>
              <a:rPr lang="sl" sz="1800" b="0" i="0" strike="noStrike" cap="none" spc="0" baseline="0" dirty="0">
                <a:solidFill>
                  <a:srgbClr val="3B373A"/>
                </a:solidFill>
                <a:effectLst/>
                <a:latin typeface="Segoe UI"/>
                <a:ea typeface="Segoe UI"/>
                <a:cs typeface="Segoe UI"/>
              </a:rPr>
              <a:t>Dejavnosti, ki jih bo izvajal z udeleženci migranti:</a:t>
            </a:r>
            <a:r>
              <a:rPr sz="1800" dirty="0"/>
              <a:t/>
            </a:r>
            <a:br>
              <a:rPr sz="1800" dirty="0"/>
            </a:br>
            <a:r>
              <a:rPr sz="1800" dirty="0"/>
              <a:t/>
            </a:r>
            <a:br>
              <a:rPr sz="1800" dirty="0"/>
            </a:br>
            <a:r>
              <a:rPr lang="sl" sz="1800" b="0" i="0" strike="noStrike" cap="none" spc="0" baseline="0" dirty="0">
                <a:solidFill>
                  <a:srgbClr val="3B373A"/>
                </a:solidFill>
                <a:effectLst/>
                <a:latin typeface="Segoe UI"/>
                <a:ea typeface="Segoe UI"/>
                <a:cs typeface="Segoe UI"/>
              </a:rPr>
              <a:t>Dejavnosti naj izzovejo spomine udeležencev in jih seznanjajo z novimi informacijami kot izhodiščem za ustvarjanje učne motivacije in ugodnejših pogojev za njihovo usvajanje spoznavne snovi. </a:t>
            </a:r>
            <a:r>
              <a:rPr sz="1800" dirty="0"/>
              <a:t/>
            </a:r>
            <a:br>
              <a:rPr sz="1800" dirty="0"/>
            </a:br>
            <a:r>
              <a:rPr lang="sl" sz="1800" b="0" i="0" strike="noStrike" cap="none" spc="0" baseline="0" dirty="0">
                <a:solidFill>
                  <a:srgbClr val="3B373A"/>
                </a:solidFill>
                <a:effectLst/>
                <a:latin typeface="Segoe UI"/>
                <a:ea typeface="Segoe UI"/>
                <a:cs typeface="Segoe UI"/>
              </a:rPr>
              <a:t>Udeležence na začetku navdušimo za vsebino novega predmeta z uporabo izobraževalnih tehnik, ki jih bodo prijetno presenetile in okrepile njihov nadaljnji interes (npr. metoda avtomatskega pisanja, kresanje domislic, igra vlog itd.).</a:t>
            </a:r>
            <a:r>
              <a:rPr sz="1800" dirty="0"/>
              <a:t/>
            </a:r>
            <a:br>
              <a:rPr sz="1800" dirty="0"/>
            </a:br>
            <a:r>
              <a:rPr lang="sl" sz="1800" b="0" i="0" strike="noStrike" cap="none" spc="0" baseline="0" dirty="0">
                <a:solidFill>
                  <a:srgbClr val="3B373A"/>
                </a:solidFill>
                <a:effectLst/>
                <a:latin typeface="Segoe UI"/>
                <a:ea typeface="Segoe UI"/>
                <a:cs typeface="Segoe UI"/>
              </a:rPr>
              <a:t>Scenariji o pravicah delavcev naj imajo vsaj štiri aktivnosti glede na trajanje in motivacijo udeležencev. </a:t>
            </a:r>
            <a:r>
              <a:rPr sz="1800" dirty="0"/>
              <a:t/>
            </a:r>
            <a:br>
              <a:rPr sz="1800" dirty="0"/>
            </a:br>
            <a:r>
              <a:rPr lang="sl" sz="1800" b="0" i="0" strike="noStrike" cap="none" spc="0" baseline="0" dirty="0">
                <a:solidFill>
                  <a:srgbClr val="3B373A"/>
                </a:solidFill>
                <a:effectLst/>
                <a:latin typeface="Segoe UI"/>
                <a:ea typeface="Segoe UI"/>
                <a:cs typeface="Segoe UI"/>
              </a:rPr>
              <a:t>V fazi ogrevanja lahko vodja usposabljanja prikaže fotografije delovnih ljudi, nosečih delavk in staršev z majhnimi otroki, ki delajo od doma. </a:t>
            </a:r>
            <a:r>
              <a:rPr sz="1800" dirty="0"/>
              <a:t/>
            </a:r>
            <a:br>
              <a:rPr sz="1800" dirty="0"/>
            </a:br>
            <a:r>
              <a:rPr lang="sl" sz="1800" b="0" i="0" strike="noStrike" cap="none" spc="0" baseline="0" dirty="0">
                <a:solidFill>
                  <a:srgbClr val="3B373A"/>
                </a:solidFill>
                <a:effectLst/>
                <a:latin typeface="Segoe UI"/>
                <a:ea typeface="Segoe UI"/>
                <a:cs typeface="Segoe UI"/>
              </a:rPr>
              <a:t>Nato naj se udeleženci spomnijo besedišča, ki ga že poznajo, medtem ko vodja usposabljanja migrantov zapisuje ključne besede na tablo. </a:t>
            </a:r>
            <a:r>
              <a:rPr sz="1800" dirty="0"/>
              <a:t/>
            </a:r>
            <a:br>
              <a:rPr sz="1800" dirty="0"/>
            </a:br>
            <a:r>
              <a:rPr lang="sl" sz="1800" b="0" i="0" strike="noStrike" cap="none" spc="0" baseline="0" dirty="0">
                <a:solidFill>
                  <a:srgbClr val="3B373A"/>
                </a:solidFill>
                <a:effectLst/>
                <a:latin typeface="Segoe UI"/>
                <a:ea typeface="Segoe UI"/>
                <a:cs typeface="Segoe UI"/>
              </a:rPr>
              <a:t>Uporaba fotografij lahko udeležence spodbudi k prepoznavanju in komentiranju situacije.</a:t>
            </a:r>
            <a:r>
              <a:rPr sz="4400" dirty="0"/>
              <a:t/>
            </a:r>
            <a:br>
              <a:rPr sz="4400" dirty="0"/>
            </a:br>
            <a:endParaRPr lang="en-US" dirty="0"/>
          </a:p>
        </p:txBody>
      </p:sp>
      <p:cxnSp>
        <p:nvCxnSpPr>
          <p:cNvPr id="3" name="Google Shape;233;p13"/>
          <p:cNvCxnSpPr/>
          <p:nvPr/>
        </p:nvCxnSpPr>
        <p:spPr bwMode="auto">
          <a:xfrm flipH="1">
            <a:off x="273050" y="577444"/>
            <a:ext cx="0" cy="9538511"/>
          </a:xfrm>
          <a:prstGeom prst="straightConnector1">
            <a:avLst/>
          </a:prstGeom>
          <a:noFill/>
          <a:ln w="76200" cap="flat" cmpd="sng">
            <a:solidFill>
              <a:srgbClr val="AED7C7"/>
            </a:solidFill>
            <a:prstDash val="solid"/>
            <a:round/>
            <a:headEnd type="none" w="sm" len="sm"/>
            <a:tailEnd type="none" w="sm" len="sm"/>
          </a:ln>
        </p:spPr>
      </p:cxnSp>
      <p:pic>
        <p:nvPicPr>
          <p:cNvPr id="4" name="Google Shape;234;p13"/>
          <p:cNvPicPr/>
          <p:nvPr/>
        </p:nvPicPr>
        <p:blipFill>
          <a:blip r:embed="rId2">
            <a:alphaModFix/>
          </a:blip>
          <a:stretch>
            <a:fillRect/>
          </a:stretch>
        </p:blipFill>
        <p:spPr bwMode="auto">
          <a:xfrm>
            <a:off x="4508500" y="9085792"/>
            <a:ext cx="3048000" cy="1628775"/>
          </a:xfrm>
          <a:prstGeom prst="rect">
            <a:avLst/>
          </a:prstGeom>
          <a:noFill/>
          <a:ln>
            <a:noFill/>
          </a:ln>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ctrTitle"/>
          </p:nvPr>
        </p:nvSpPr>
        <p:spPr bwMode="auto">
          <a:xfrm>
            <a:off x="567213" y="774700"/>
            <a:ext cx="6428422" cy="8968548"/>
          </a:xfrm>
        </p:spPr>
        <p:txBody>
          <a:bodyPr/>
          <a:lstStyle/>
          <a:p>
            <a:pPr marL="12700" marR="6985">
              <a:lnSpc>
                <a:spcPct val="107100"/>
              </a:lnSpc>
              <a:spcBef>
                <a:spcPts val="100"/>
              </a:spcBef>
              <a:defRPr/>
            </a:pPr>
            <a:r>
              <a:rPr lang="sl" sz="2000" b="1" i="0" strike="noStrike" cap="none" spc="0" baseline="0" dirty="0">
                <a:solidFill>
                  <a:srgbClr val="3B373A"/>
                </a:solidFill>
                <a:effectLst/>
                <a:latin typeface="Segoe UI"/>
                <a:ea typeface="Segoe UI"/>
                <a:cs typeface="Segoe UI"/>
              </a:rPr>
              <a:t>Druge dejavnosti bi se lahko osredinile na vprašanja delovne zakonodaje</a:t>
            </a:r>
            <a:r>
              <a:rPr sz="1800" dirty="0"/>
              <a:t/>
            </a:r>
            <a:br>
              <a:rPr sz="1800" dirty="0"/>
            </a:br>
            <a:r>
              <a:rPr sz="1800" dirty="0"/>
              <a:t/>
            </a:r>
            <a:br>
              <a:rPr sz="1800" dirty="0"/>
            </a:br>
            <a:r>
              <a:rPr lang="sl" sz="1800" b="0" i="0" strike="noStrike" cap="none" spc="0" baseline="0" dirty="0">
                <a:solidFill>
                  <a:srgbClr val="3B373A"/>
                </a:solidFill>
                <a:effectLst/>
                <a:latin typeface="Segoe UI"/>
                <a:ea typeface="Segoe UI"/>
                <a:cs typeface="Segoe UI"/>
              </a:rPr>
              <a:t>Razpravljajte o naslednjih vprašanjih:</a:t>
            </a:r>
            <a:r>
              <a:rPr sz="1800" dirty="0"/>
              <a:t/>
            </a:r>
            <a:br>
              <a:rPr sz="1800" dirty="0"/>
            </a:br>
            <a:r>
              <a:rPr lang="sl" sz="1800" b="0" i="0" strike="noStrike" cap="none" spc="0" baseline="0" dirty="0">
                <a:solidFill>
                  <a:srgbClr val="3B373A"/>
                </a:solidFill>
                <a:effectLst/>
                <a:latin typeface="Segoe UI"/>
                <a:ea typeface="Segoe UI"/>
                <a:cs typeface="Segoe UI"/>
              </a:rPr>
              <a:t>a) Ali delate?</a:t>
            </a:r>
            <a:r>
              <a:rPr sz="1800" dirty="0"/>
              <a:t/>
            </a:r>
            <a:br>
              <a:rPr sz="1800" dirty="0"/>
            </a:br>
            <a:r>
              <a:rPr lang="sl" sz="1800" b="0" i="0" strike="noStrike" cap="none" spc="0" baseline="0" dirty="0">
                <a:solidFill>
                  <a:srgbClr val="3B373A"/>
                </a:solidFill>
                <a:effectLst/>
                <a:latin typeface="Segoe UI"/>
                <a:ea typeface="Segoe UI"/>
                <a:cs typeface="Segoe UI"/>
              </a:rPr>
              <a:t>b) Ali imate pogodbo? Če da, kakšno (npr. koliko ur delate in koliko časa velja vaša pogodba) </a:t>
            </a:r>
            <a:r>
              <a:rPr sz="1800" dirty="0"/>
              <a:t/>
            </a:r>
            <a:br>
              <a:rPr sz="1800" dirty="0"/>
            </a:br>
            <a:r>
              <a:rPr lang="sl" sz="1800" b="0" i="0" strike="noStrike" cap="none" spc="0" baseline="0" dirty="0">
                <a:solidFill>
                  <a:srgbClr val="3B373A"/>
                </a:solidFill>
                <a:effectLst/>
                <a:latin typeface="Segoe UI"/>
                <a:ea typeface="Segoe UI"/>
                <a:cs typeface="Segoe UI"/>
              </a:rPr>
              <a:t>c) Ali veste, da ste lahko odsotni, če je vaš otrok bolan? </a:t>
            </a:r>
            <a:r>
              <a:rPr sz="1800" dirty="0"/>
              <a:t/>
            </a:r>
            <a:br>
              <a:rPr sz="1800" dirty="0"/>
            </a:br>
            <a:r>
              <a:rPr sz="1800" dirty="0"/>
              <a:t/>
            </a:r>
            <a:br>
              <a:rPr sz="1800" dirty="0"/>
            </a:br>
            <a:r>
              <a:rPr lang="sl" sz="1800" b="0" i="0" strike="noStrike" cap="none" spc="0" baseline="0" dirty="0">
                <a:solidFill>
                  <a:srgbClr val="3B373A"/>
                </a:solidFill>
                <a:effectLst/>
                <a:latin typeface="Segoe UI"/>
                <a:ea typeface="Segoe UI"/>
                <a:cs typeface="Segoe UI"/>
              </a:rPr>
              <a:t>Nato zagotovite delavcem beguncem gradivo o pravicah iz delovnega razmerja glede a) starševskega dopusta, b) porodniškega dopusta in c) očetovskega dopusta. Po branju definicij jih udeleženci povežejo s ključnimi besedami. </a:t>
            </a:r>
            <a:r>
              <a:rPr sz="1800" dirty="0"/>
              <a:t/>
            </a:r>
            <a:br>
              <a:rPr sz="1800" dirty="0"/>
            </a:br>
            <a:r>
              <a:rPr lang="sl" sz="1800" b="0" i="0" strike="noStrike" cap="none" spc="0" baseline="0" dirty="0">
                <a:solidFill>
                  <a:srgbClr val="3B373A"/>
                </a:solidFill>
                <a:effectLst/>
                <a:latin typeface="Segoe UI"/>
                <a:ea typeface="Segoe UI"/>
                <a:cs typeface="Segoe UI"/>
              </a:rPr>
              <a:t>Druge vaje morajo biti take, da udeležence spodbujajo k aktivnejšemu vključevanju. Na primer, vodja usposabljanja lahko vsakemu udeležencu razdeli tri kartice s slikami, ki ustrezajo zgornjim pravicam delavcev. Udeleženci poslušajo tri kratke dialoge in vsakič vzamejo ustrezno kartico.</a:t>
            </a:r>
            <a:r>
              <a:rPr sz="1800" dirty="0"/>
              <a:t/>
            </a:r>
            <a:br>
              <a:rPr sz="1800" dirty="0"/>
            </a:br>
            <a:r>
              <a:rPr sz="1800" dirty="0"/>
              <a:t/>
            </a:r>
            <a:br>
              <a:rPr sz="1800" dirty="0"/>
            </a:br>
            <a:r>
              <a:rPr lang="sl" sz="1800" b="0" i="0" strike="noStrike" cap="none" spc="0" baseline="0" dirty="0">
                <a:solidFill>
                  <a:srgbClr val="3B373A"/>
                </a:solidFill>
                <a:effectLst/>
                <a:latin typeface="Segoe UI"/>
                <a:ea typeface="Segoe UI"/>
                <a:cs typeface="Segoe UI"/>
              </a:rPr>
              <a:t>Vodja usposabljanja migrant lahko ponudi primer ustne interakcije med zaposlenim in delodajalcem. Nato postavite vprašanja za razumevanje in se osredinite na ključne besede, ki jih zaposleni uporablja za prijavo dopusta.</a:t>
            </a:r>
            <a:r>
              <a:rPr sz="1800" dirty="0"/>
              <a:t/>
            </a:r>
            <a:br>
              <a:rPr sz="1800" dirty="0"/>
            </a:br>
            <a:r>
              <a:rPr sz="1800" dirty="0"/>
              <a:t/>
            </a:r>
            <a:br>
              <a:rPr sz="1800" dirty="0"/>
            </a:br>
            <a:r>
              <a:rPr lang="sl" sz="1800" b="0" i="0" strike="noStrike" cap="none" spc="0" baseline="0" dirty="0">
                <a:solidFill>
                  <a:srgbClr val="3B373A"/>
                </a:solidFill>
                <a:effectLst/>
                <a:latin typeface="Segoe UI"/>
                <a:ea typeface="Segoe UI"/>
                <a:cs typeface="Segoe UI"/>
              </a:rPr>
              <a:t>Z uporabo zgornjega dialoga kot modela oblikujete igro vlog: vloga A: delodajalec in vloga B: delavec. Vodja usposabljanja lahko izroči kartice z različnimi pogoji, ki veljajo za vse tri vrste dopusta (porodniški, očetovski in starševski dopust).</a:t>
            </a:r>
            <a:r>
              <a:rPr sz="1800" dirty="0"/>
              <a:t/>
            </a:r>
            <a:br>
              <a:rPr sz="1800" dirty="0"/>
            </a:br>
            <a:endParaRPr lang="en-US" dirty="0"/>
          </a:p>
        </p:txBody>
      </p:sp>
      <p:cxnSp>
        <p:nvCxnSpPr>
          <p:cNvPr id="3" name="Google Shape;233;p13"/>
          <p:cNvCxnSpPr/>
          <p:nvPr/>
        </p:nvCxnSpPr>
        <p:spPr bwMode="auto">
          <a:xfrm flipH="1">
            <a:off x="273050" y="577444"/>
            <a:ext cx="0" cy="9538511"/>
          </a:xfrm>
          <a:prstGeom prst="straightConnector1">
            <a:avLst/>
          </a:prstGeom>
          <a:noFill/>
          <a:ln w="76200" cap="flat" cmpd="sng">
            <a:solidFill>
              <a:srgbClr val="AED7C7"/>
            </a:solidFill>
            <a:prstDash val="solid"/>
            <a:round/>
            <a:headEnd type="none" w="sm" len="sm"/>
            <a:tailEnd type="none" w="sm" len="sm"/>
          </a:ln>
        </p:spPr>
      </p:cxnSp>
      <p:pic>
        <p:nvPicPr>
          <p:cNvPr id="4" name="Google Shape;234;p13"/>
          <p:cNvPicPr/>
          <p:nvPr/>
        </p:nvPicPr>
        <p:blipFill>
          <a:blip r:embed="rId2">
            <a:alphaModFix/>
          </a:blip>
          <a:stretch>
            <a:fillRect/>
          </a:stretch>
        </p:blipFill>
        <p:spPr bwMode="auto">
          <a:xfrm>
            <a:off x="4508500" y="9085792"/>
            <a:ext cx="3048000" cy="1628775"/>
          </a:xfrm>
          <a:prstGeom prst="rect">
            <a:avLst/>
          </a:prstGeom>
          <a:noFill/>
          <a:ln>
            <a:noFill/>
          </a:ln>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object 2"/>
          <p:cNvSpPr txBox="1"/>
          <p:nvPr/>
        </p:nvSpPr>
        <p:spPr bwMode="auto">
          <a:xfrm>
            <a:off x="768353" y="577444"/>
            <a:ext cx="6019793" cy="8299238"/>
          </a:xfrm>
          <a:prstGeom prst="rect">
            <a:avLst/>
          </a:prstGeom>
        </p:spPr>
        <p:txBody>
          <a:bodyPr vert="horz" wrap="square" lIns="0" tIns="12700" rIns="0" bIns="0" rtlCol="0">
            <a:spAutoFit/>
          </a:bodyPr>
          <a:lstStyle/>
          <a:p>
            <a:pPr marL="12700" marR="6985" algn="l">
              <a:lnSpc>
                <a:spcPct val="107100"/>
              </a:lnSpc>
              <a:spcBef>
                <a:spcPts val="100"/>
              </a:spcBef>
              <a:defRPr/>
            </a:pPr>
            <a:r>
              <a:rPr lang="sl" sz="2400" b="1" i="0" strike="noStrike" cap="none" spc="0" baseline="0" dirty="0">
                <a:solidFill>
                  <a:srgbClr val="3B373A"/>
                </a:solidFill>
                <a:effectLst/>
                <a:latin typeface="Segoe UI"/>
                <a:ea typeface="Segoe UI"/>
                <a:cs typeface="Segoe UI"/>
              </a:rPr>
              <a:t>Interaktivne vaje</a:t>
            </a:r>
            <a:endParaRPr dirty="0"/>
          </a:p>
          <a:p>
            <a:pPr marL="12700" marR="6985" algn="l">
              <a:lnSpc>
                <a:spcPct val="107100"/>
              </a:lnSpc>
              <a:spcBef>
                <a:spcPts val="100"/>
              </a:spcBef>
              <a:defRPr/>
            </a:pPr>
            <a:endParaRPr lang="en-US" sz="1600" dirty="0">
              <a:solidFill>
                <a:srgbClr val="3B373A"/>
              </a:solidFill>
              <a:latin typeface="Segoe UI"/>
              <a:cs typeface="Segoe UI"/>
            </a:endParaRPr>
          </a:p>
          <a:p>
            <a:pPr marL="12700" marR="6985" algn="l">
              <a:lnSpc>
                <a:spcPct val="107100"/>
              </a:lnSpc>
              <a:spcBef>
                <a:spcPts val="100"/>
              </a:spcBef>
              <a:defRPr/>
            </a:pPr>
            <a:r>
              <a:rPr lang="sl" sz="1600" b="0" i="0" strike="noStrike" cap="none" spc="0" baseline="0" dirty="0">
                <a:solidFill>
                  <a:srgbClr val="3B373A"/>
                </a:solidFill>
                <a:effectLst/>
                <a:latin typeface="Segoe UI"/>
                <a:ea typeface="Segoe UI"/>
                <a:cs typeface="Segoe UI"/>
              </a:rPr>
              <a:t>Ogrevanje na delavnicah jezikovne podpore bi lahko izvedli ob videu, ki prikazuje prizore iz delovnega okolja. Na primer, videoposnetek se osredinja na delovanje </a:t>
            </a:r>
            <a:r>
              <a:rPr lang="sl" sz="1600" b="0" i="0" strike="noStrike" cap="none" spc="0" baseline="0" dirty="0" smtClean="0">
                <a:solidFill>
                  <a:srgbClr val="3B373A"/>
                </a:solidFill>
                <a:effectLst/>
                <a:latin typeface="Segoe UI"/>
                <a:ea typeface="Segoe UI"/>
                <a:cs typeface="Segoe UI"/>
              </a:rPr>
              <a:t>kuhinje in </a:t>
            </a:r>
            <a:r>
              <a:rPr lang="sl" sz="1600" b="0" i="0" strike="noStrike" cap="none" spc="0" baseline="0" dirty="0">
                <a:solidFill>
                  <a:srgbClr val="3B373A"/>
                </a:solidFill>
                <a:effectLst/>
                <a:latin typeface="Segoe UI"/>
                <a:ea typeface="Segoe UI"/>
                <a:cs typeface="Segoe UI"/>
              </a:rPr>
              <a:t>naročila strank. Nato lahko vodja usposabljanja vpraša: Kaj vidite tukaj? Veste, kako imenujemo to službo? S kom se ta ženska pogovarja? Kdo nato spregovori? Kaj počne ta oseba tukaj? Kako vam gre v službi? Pokažemo fotografije iz kataloga in razpravljamo (Kaj se je zgodilo? Kaj piše v katalogu? Kaj prodaja ta trgovina?). Druga dejavnost bi lahko ponazorila dejavnost v paru. Udeležencem posredujemo delovni list, jedilni list restavracije ter zapiske z naročili in slike hrane. Vsakemu paru naročimo, za kakšno naročilo naj se pripravi.</a:t>
            </a:r>
            <a:r>
              <a:rPr sz="1600" dirty="0"/>
              <a:t/>
            </a:r>
            <a:br>
              <a:rPr sz="1600" dirty="0"/>
            </a:br>
            <a:r>
              <a:rPr lang="sl" sz="1600" b="0" i="0" strike="noStrike" cap="none" spc="0" baseline="0" dirty="0">
                <a:solidFill>
                  <a:srgbClr val="3B373A"/>
                </a:solidFill>
                <a:effectLst/>
                <a:latin typeface="Segoe UI"/>
                <a:ea typeface="Segoe UI"/>
                <a:cs typeface="Segoe UI"/>
              </a:rPr>
              <a:t>Po branju naročila morajo migranti 'pregledati' seznam, da preverijo, katero gradivo je potrebno za sestavo naročila za vsako mizo.</a:t>
            </a:r>
            <a:endParaRPr dirty="0"/>
          </a:p>
          <a:p>
            <a:pPr marL="12700" marR="5080" algn="just">
              <a:lnSpc>
                <a:spcPct val="107100"/>
              </a:lnSpc>
              <a:spcBef>
                <a:spcPts val="100"/>
              </a:spcBef>
              <a:defRPr/>
            </a:pPr>
            <a:r>
              <a:rPr lang="sl" sz="1600" b="0" i="0" strike="noStrike" cap="none" spc="0" baseline="0" dirty="0">
                <a:solidFill>
                  <a:srgbClr val="3B373A"/>
                </a:solidFill>
                <a:effectLst/>
                <a:latin typeface="Segoe UI"/>
                <a:ea typeface="Segoe UI"/>
                <a:cs typeface="Segoe UI"/>
              </a:rPr>
              <a:t>Na slikah označite ustrezno gradivo. Nato vsak par predstavi naročilo, ki ga je pripravil na podlagi fotografij. Za delo natakarja/natakarice so potrebne razvite pisne sposobnosti. </a:t>
            </a:r>
            <a:endParaRPr dirty="0"/>
          </a:p>
          <a:p>
            <a:pPr marL="12700" marR="5080" algn="just">
              <a:lnSpc>
                <a:spcPct val="107100"/>
              </a:lnSpc>
              <a:spcBef>
                <a:spcPts val="100"/>
              </a:spcBef>
              <a:defRPr/>
            </a:pPr>
            <a:r>
              <a:rPr lang="sl" sz="1600" b="0" i="0" strike="noStrike" cap="none" spc="0" baseline="0" dirty="0">
                <a:solidFill>
                  <a:srgbClr val="3B373A"/>
                </a:solidFill>
                <a:effectLst/>
                <a:latin typeface="Segoe UI"/>
                <a:ea typeface="Segoe UI"/>
                <a:cs typeface="Segoe UI"/>
              </a:rPr>
              <a:t>Kot vajo, katere namen je uriti sposobnost pisanja udeležencev, lahko delite fotografije z oznakami živil, pa tudi sočasno obvestilo kolega, ki napiše, kaj morajo preveriti, medtem ko udeleženca prosite, naj zabeleži, kaj naj kupi.</a:t>
            </a:r>
            <a:endParaRPr lang="en-US" sz="1600" dirty="0">
              <a:latin typeface="Segoe UI"/>
              <a:cs typeface="Segoe UI"/>
            </a:endParaRPr>
          </a:p>
          <a:p>
            <a:pPr marL="12700" marR="5080" algn="just">
              <a:lnSpc>
                <a:spcPct val="107100"/>
              </a:lnSpc>
              <a:spcBef>
                <a:spcPts val="100"/>
              </a:spcBef>
              <a:defRPr/>
            </a:pPr>
            <a:r>
              <a:rPr lang="sl" sz="1600" b="0" i="0" strike="noStrike" cap="none" spc="0" baseline="0" dirty="0">
                <a:solidFill>
                  <a:srgbClr val="3B373A"/>
                </a:solidFill>
                <a:effectLst/>
                <a:latin typeface="Segoe UI"/>
                <a:ea typeface="Segoe UI"/>
                <a:cs typeface="Segoe UI"/>
              </a:rPr>
              <a:t>Migranti označijo, katere sestavine morajo zavreči in katere nove naročiti. Vodja usposabljanja preveri jasnost zapisov, ob čemer se ne obrega ob pravopis. Priporočljivo je, da scenarije dokončate tako, da udeležence vključite v situacije igranja vlog. Nekatere predlagane dejavnosti igranja vlog so predstavljene spodaj na podlagi prejšnjih komunikacijskih situacij in pogojev iz resničnega življenja.</a:t>
            </a:r>
            <a:endParaRPr lang="en-US" sz="1600" dirty="0">
              <a:latin typeface="Segoe UI"/>
              <a:cs typeface="Segoe UI"/>
            </a:endParaRPr>
          </a:p>
        </p:txBody>
      </p:sp>
      <p:cxnSp>
        <p:nvCxnSpPr>
          <p:cNvPr id="4" name="Google Shape;233;p13"/>
          <p:cNvCxnSpPr/>
          <p:nvPr/>
        </p:nvCxnSpPr>
        <p:spPr bwMode="auto">
          <a:xfrm flipH="1">
            <a:off x="273050" y="577444"/>
            <a:ext cx="0" cy="9538511"/>
          </a:xfrm>
          <a:prstGeom prst="straightConnector1">
            <a:avLst/>
          </a:prstGeom>
          <a:noFill/>
          <a:ln w="76200" cap="flat" cmpd="sng">
            <a:solidFill>
              <a:srgbClr val="AED7C7"/>
            </a:solidFill>
            <a:prstDash val="solid"/>
            <a:round/>
            <a:headEnd type="none" w="sm" len="sm"/>
            <a:tailEnd type="none" w="sm" len="sm"/>
          </a:ln>
        </p:spPr>
      </p:cxnSp>
      <p:pic>
        <p:nvPicPr>
          <p:cNvPr id="5" name="Google Shape;234;p13"/>
          <p:cNvPicPr/>
          <p:nvPr/>
        </p:nvPicPr>
        <p:blipFill>
          <a:blip r:embed="rId2">
            <a:alphaModFix/>
          </a:blip>
          <a:stretch>
            <a:fillRect/>
          </a:stretch>
        </p:blipFill>
        <p:spPr bwMode="auto">
          <a:xfrm>
            <a:off x="4508500" y="9085792"/>
            <a:ext cx="3048000" cy="1628775"/>
          </a:xfrm>
          <a:prstGeom prst="rect">
            <a:avLst/>
          </a:prstGeom>
          <a:noFill/>
          <a:ln>
            <a:noFill/>
          </a:ln>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grpSp>
        <p:nvGrpSpPr>
          <p:cNvPr id="2" name="object 2"/>
          <p:cNvGrpSpPr/>
          <p:nvPr/>
        </p:nvGrpSpPr>
        <p:grpSpPr>
          <a:xfrm>
            <a:off x="365950" y="625267"/>
            <a:ext cx="5736895" cy="9367065"/>
            <a:chOff x="272884" y="3482992"/>
            <a:chExt cx="5736895" cy="5910935"/>
          </a:xfrm>
        </p:grpSpPr>
        <p:pic>
          <p:nvPicPr>
            <p:cNvPr id="3" name="object 3"/>
            <p:cNvPicPr/>
            <p:nvPr/>
          </p:nvPicPr>
          <p:blipFill>
            <a:blip r:embed="rId2"/>
            <a:stretch>
              <a:fillRect/>
            </a:stretch>
          </p:blipFill>
          <p:spPr bwMode="auto">
            <a:xfrm>
              <a:off x="1410487" y="3482992"/>
              <a:ext cx="4599292" cy="4217485"/>
            </a:xfrm>
            <a:prstGeom prst="rect">
              <a:avLst/>
            </a:prstGeom>
          </p:spPr>
        </p:pic>
        <p:pic>
          <p:nvPicPr>
            <p:cNvPr id="4" name="object 4"/>
            <p:cNvPicPr/>
            <p:nvPr/>
          </p:nvPicPr>
          <p:blipFill>
            <a:blip r:embed="rId3"/>
            <a:stretch>
              <a:fillRect/>
            </a:stretch>
          </p:blipFill>
          <p:spPr bwMode="auto">
            <a:xfrm>
              <a:off x="272884" y="6876465"/>
              <a:ext cx="2792041" cy="2517462"/>
            </a:xfrm>
            <a:prstGeom prst="rect">
              <a:avLst/>
            </a:prstGeom>
          </p:spPr>
        </p:pic>
      </p:grpSp>
      <p:pic>
        <p:nvPicPr>
          <p:cNvPr id="14" name="object 14"/>
          <p:cNvPicPr/>
          <p:nvPr/>
        </p:nvPicPr>
        <p:blipFill>
          <a:blip r:embed="rId4"/>
          <a:stretch>
            <a:fillRect/>
          </a:stretch>
        </p:blipFill>
        <p:spPr bwMode="auto">
          <a:xfrm rot="20896460">
            <a:off x="4305432" y="5245600"/>
            <a:ext cx="2700000" cy="3937323"/>
          </a:xfrm>
          <a:prstGeom prst="rect">
            <a:avLst/>
          </a:prstGeom>
        </p:spPr>
      </p:pic>
      <p:sp>
        <p:nvSpPr>
          <p:cNvPr id="15" name="object 15"/>
          <p:cNvSpPr txBox="1"/>
          <p:nvPr/>
        </p:nvSpPr>
        <p:spPr bwMode="auto">
          <a:xfrm>
            <a:off x="3270267" y="1890316"/>
            <a:ext cx="1274445" cy="2396490"/>
          </a:xfrm>
          <a:prstGeom prst="rect">
            <a:avLst/>
          </a:prstGeom>
        </p:spPr>
        <p:txBody>
          <a:bodyPr vert="horz" wrap="square" lIns="0" tIns="12700" rIns="0" bIns="0" rtlCol="0">
            <a:spAutoFit/>
          </a:bodyPr>
          <a:lstStyle/>
          <a:p>
            <a:pPr marL="12700" marR="5080" indent="40640" algn="ctr">
              <a:lnSpc>
                <a:spcPct val="107100"/>
              </a:lnSpc>
              <a:spcBef>
                <a:spcPts val="100"/>
              </a:spcBef>
              <a:defRPr/>
            </a:pPr>
            <a:r>
              <a:rPr lang="sl" sz="1600" b="0" i="0" strike="noStrike" cap="none" spc="0" baseline="0" dirty="0">
                <a:solidFill>
                  <a:srgbClr val="3B373A"/>
                </a:solidFill>
                <a:effectLst/>
                <a:latin typeface="Segoe UI"/>
                <a:ea typeface="Segoe UI"/>
                <a:cs typeface="Segoe UI"/>
              </a:rPr>
              <a:t>Scenariji igranja vlog na delovnem </a:t>
            </a:r>
            <a:r>
              <a:rPr lang="sl" sz="1600" b="0" i="0" strike="noStrike" cap="none" spc="0" baseline="0" dirty="0" smtClean="0">
                <a:solidFill>
                  <a:srgbClr val="3B373A"/>
                </a:solidFill>
                <a:effectLst/>
                <a:latin typeface="Segoe UI"/>
                <a:ea typeface="Segoe UI"/>
                <a:cs typeface="Segoe UI"/>
              </a:rPr>
              <a:t>mestu</a:t>
            </a:r>
          </a:p>
          <a:p>
            <a:pPr marL="12700" marR="5080" indent="40640" algn="ctr">
              <a:lnSpc>
                <a:spcPct val="107100"/>
              </a:lnSpc>
              <a:spcBef>
                <a:spcPts val="100"/>
              </a:spcBef>
              <a:defRPr/>
            </a:pPr>
            <a:endParaRPr sz="1400" dirty="0">
              <a:latin typeface="Segoe UI"/>
              <a:cs typeface="Segoe UI"/>
            </a:endParaRPr>
          </a:p>
          <a:p>
            <a:pPr marL="40640" marR="22225" algn="ctr">
              <a:lnSpc>
                <a:spcPct val="117600"/>
              </a:lnSpc>
              <a:spcBef>
                <a:spcPts val="710"/>
              </a:spcBef>
              <a:defRPr/>
            </a:pPr>
            <a:r>
              <a:rPr lang="sl" sz="1500" b="1" i="0" strike="noStrike" cap="none" spc="0" baseline="0" dirty="0" smtClean="0">
                <a:solidFill>
                  <a:srgbClr val="FFFFFF"/>
                </a:solidFill>
                <a:effectLst/>
                <a:latin typeface="Segoe UI Black"/>
                <a:ea typeface="Segoe UI Black"/>
                <a:cs typeface="Segoe UI Black"/>
              </a:rPr>
              <a:t>'kuhinja</a:t>
            </a:r>
          </a:p>
          <a:p>
            <a:pPr marL="40640" marR="22225" algn="ctr">
              <a:lnSpc>
                <a:spcPct val="117600"/>
              </a:lnSpc>
              <a:spcBef>
                <a:spcPts val="710"/>
              </a:spcBef>
              <a:defRPr/>
            </a:pPr>
            <a:endParaRPr lang="sl" sz="1500" b="1" i="0" strike="noStrike" cap="none" spc="0" baseline="0" dirty="0" smtClean="0">
              <a:solidFill>
                <a:srgbClr val="FFFFFF"/>
              </a:solidFill>
              <a:effectLst/>
              <a:latin typeface="Segoe UI Black"/>
              <a:ea typeface="Segoe UI Black"/>
              <a:cs typeface="Segoe UI Black"/>
            </a:endParaRPr>
          </a:p>
          <a:p>
            <a:pPr marL="40640" marR="22225" algn="ctr">
              <a:lnSpc>
                <a:spcPct val="117600"/>
              </a:lnSpc>
              <a:spcBef>
                <a:spcPts val="710"/>
              </a:spcBef>
              <a:defRPr/>
            </a:pPr>
            <a:r>
              <a:rPr lang="sl" sz="1500" b="1" i="0" strike="noStrike" cap="none" spc="0" baseline="0" dirty="0" smtClean="0">
                <a:solidFill>
                  <a:srgbClr val="FFFFFF"/>
                </a:solidFill>
                <a:effectLst/>
                <a:latin typeface="Segoe UI Black"/>
                <a:ea typeface="Segoe UI Black"/>
                <a:cs typeface="Segoe UI Black"/>
              </a:rPr>
              <a:t>restavracije'</a:t>
            </a:r>
            <a:endParaRPr sz="1500" dirty="0">
              <a:latin typeface="Segoe UI Black"/>
              <a:cs typeface="Segoe UI Black"/>
            </a:endParaRPr>
          </a:p>
        </p:txBody>
      </p:sp>
      <p:sp>
        <p:nvSpPr>
          <p:cNvPr id="17" name="object 17"/>
          <p:cNvSpPr txBox="1"/>
          <p:nvPr/>
        </p:nvSpPr>
        <p:spPr bwMode="auto">
          <a:xfrm rot="420000">
            <a:off x="4874071" y="8106171"/>
            <a:ext cx="1562722" cy="177800"/>
          </a:xfrm>
          <a:prstGeom prst="rect">
            <a:avLst/>
          </a:prstGeom>
        </p:spPr>
        <p:txBody>
          <a:bodyPr vert="horz" wrap="square" lIns="0" tIns="0" rIns="0" bIns="0" rtlCol="0">
            <a:spAutoFit/>
          </a:bodyPr>
          <a:lstStyle/>
          <a:p>
            <a:pPr>
              <a:lnSpc>
                <a:spcPts val="1365"/>
              </a:lnSpc>
              <a:defRPr/>
            </a:pPr>
            <a:r>
              <a:rPr sz="1400">
                <a:solidFill>
                  <a:srgbClr val="3B373A"/>
                </a:solidFill>
                <a:latin typeface="Segoe UI"/>
                <a:cs typeface="Segoe UI"/>
              </a:rPr>
              <a:t> </a:t>
            </a:r>
            <a:endParaRPr sz="2100">
              <a:latin typeface="Segoe UI"/>
              <a:cs typeface="Segoe UI"/>
            </a:endParaRPr>
          </a:p>
        </p:txBody>
      </p:sp>
      <p:sp>
        <p:nvSpPr>
          <p:cNvPr id="20" name="object 20"/>
          <p:cNvSpPr txBox="1"/>
          <p:nvPr/>
        </p:nvSpPr>
        <p:spPr bwMode="auto">
          <a:xfrm rot="420000">
            <a:off x="4785938" y="8724843"/>
            <a:ext cx="1426538" cy="177800"/>
          </a:xfrm>
          <a:prstGeom prst="rect">
            <a:avLst/>
          </a:prstGeom>
        </p:spPr>
        <p:txBody>
          <a:bodyPr vert="horz" wrap="square" lIns="0" tIns="0" rIns="0" bIns="0" rtlCol="0">
            <a:spAutoFit/>
          </a:bodyPr>
          <a:lstStyle/>
          <a:p>
            <a:pPr>
              <a:lnSpc>
                <a:spcPts val="1400"/>
              </a:lnSpc>
              <a:defRPr/>
            </a:pPr>
            <a:r>
              <a:rPr sz="1400">
                <a:solidFill>
                  <a:srgbClr val="3B373A"/>
                </a:solidFill>
                <a:latin typeface="Segoe UI"/>
                <a:cs typeface="Segoe UI"/>
              </a:rPr>
              <a:t>.</a:t>
            </a:r>
            <a:endParaRPr sz="1400">
              <a:latin typeface="Segoe UI"/>
              <a:cs typeface="Segoe UI"/>
            </a:endParaRPr>
          </a:p>
        </p:txBody>
      </p:sp>
      <p:cxnSp>
        <p:nvCxnSpPr>
          <p:cNvPr id="5" name="Google Shape;233;p13"/>
          <p:cNvCxnSpPr/>
          <p:nvPr/>
        </p:nvCxnSpPr>
        <p:spPr bwMode="auto">
          <a:xfrm flipH="1">
            <a:off x="273050" y="577444"/>
            <a:ext cx="0" cy="9538511"/>
          </a:xfrm>
          <a:prstGeom prst="straightConnector1">
            <a:avLst/>
          </a:prstGeom>
          <a:noFill/>
          <a:ln w="76200" cap="flat" cmpd="sng">
            <a:solidFill>
              <a:srgbClr val="AED7C7"/>
            </a:solidFill>
            <a:prstDash val="solid"/>
            <a:round/>
            <a:headEnd type="none" w="sm" len="sm"/>
            <a:tailEnd type="none" w="sm" len="sm"/>
          </a:ln>
        </p:spPr>
      </p:cxnSp>
      <p:pic>
        <p:nvPicPr>
          <p:cNvPr id="23" name="Google Shape;234;p13"/>
          <p:cNvPicPr/>
          <p:nvPr/>
        </p:nvPicPr>
        <p:blipFill>
          <a:blip r:embed="rId5">
            <a:alphaModFix/>
          </a:blip>
          <a:stretch>
            <a:fillRect/>
          </a:stretch>
        </p:blipFill>
        <p:spPr bwMode="auto">
          <a:xfrm>
            <a:off x="4508500" y="9085792"/>
            <a:ext cx="3048000" cy="1628775"/>
          </a:xfrm>
          <a:prstGeom prst="rect">
            <a:avLst/>
          </a:prstGeom>
          <a:noFill/>
          <a:ln>
            <a:noFill/>
          </a:ln>
        </p:spPr>
      </p:pic>
      <p:sp>
        <p:nvSpPr>
          <p:cNvPr id="22" name="PoljeZBesedilom 21"/>
          <p:cNvSpPr txBox="1"/>
          <p:nvPr/>
        </p:nvSpPr>
        <p:spPr>
          <a:xfrm>
            <a:off x="866620" y="7341410"/>
            <a:ext cx="2272033" cy="2560320"/>
          </a:xfrm>
          <a:prstGeom prst="rect">
            <a:avLst/>
          </a:prstGeom>
          <a:noFill/>
        </p:spPr>
        <p:txBody>
          <a:bodyPr wrap="square" rtlCol="0">
            <a:spAutoFit/>
          </a:bodyPr>
          <a:lstStyle/>
          <a:p>
            <a:r>
              <a:rPr lang="sl" sz="1800" b="0" i="0" strike="noStrike" cap="none" spc="0" baseline="0" dirty="0">
                <a:solidFill>
                  <a:srgbClr val="000000"/>
                </a:solidFill>
                <a:effectLst/>
                <a:latin typeface="Arial"/>
                <a:ea typeface="Arial"/>
                <a:cs typeface="Arial"/>
              </a:rPr>
              <a:t>Delate v kuhinji. Preberite svoje zapiske iz dejavnosti 2 o manjkajočih izdelkih iz kuhinje in povejte svojemu nadrejenemu, kaj naj naroči.</a:t>
            </a:r>
            <a:endParaRPr lang="en-GB" dirty="0"/>
          </a:p>
        </p:txBody>
      </p:sp>
      <p:sp>
        <p:nvSpPr>
          <p:cNvPr id="24" name="PoljeZBesedilom 23"/>
          <p:cNvSpPr txBox="1"/>
          <p:nvPr/>
        </p:nvSpPr>
        <p:spPr>
          <a:xfrm>
            <a:off x="1026290" y="6856648"/>
            <a:ext cx="1952691" cy="304800"/>
          </a:xfrm>
          <a:prstGeom prst="rect">
            <a:avLst/>
          </a:prstGeom>
          <a:noFill/>
        </p:spPr>
        <p:txBody>
          <a:bodyPr wrap="square" rtlCol="0">
            <a:spAutoFit/>
          </a:bodyPr>
          <a:lstStyle/>
          <a:p>
            <a:r>
              <a:rPr lang="sl" sz="1400" b="1" i="0" strike="noStrike" cap="none" spc="0" baseline="0" dirty="0">
                <a:solidFill>
                  <a:srgbClr val="000000"/>
                </a:solidFill>
                <a:effectLst/>
                <a:latin typeface="Arial"/>
                <a:ea typeface="Arial"/>
                <a:cs typeface="Arial"/>
              </a:rPr>
              <a:t>IGRANJE VLOG 1</a:t>
            </a:r>
            <a:endParaRPr lang="en-GB" sz="1400" b="1" dirty="0"/>
          </a:p>
        </p:txBody>
      </p:sp>
      <p:sp>
        <p:nvSpPr>
          <p:cNvPr id="25" name="PoljeZBesedilom 24"/>
          <p:cNvSpPr txBox="1"/>
          <p:nvPr/>
        </p:nvSpPr>
        <p:spPr>
          <a:xfrm>
            <a:off x="4732160" y="6800472"/>
            <a:ext cx="2077542" cy="1737360"/>
          </a:xfrm>
          <a:prstGeom prst="rect">
            <a:avLst/>
          </a:prstGeom>
          <a:noFill/>
        </p:spPr>
        <p:txBody>
          <a:bodyPr wrap="square" rtlCol="0">
            <a:spAutoFit/>
          </a:bodyPr>
          <a:lstStyle/>
          <a:p>
            <a:r>
              <a:rPr lang="sl" sz="1800" b="0" i="0" strike="noStrike" cap="none" spc="0" baseline="0" dirty="0">
                <a:solidFill>
                  <a:srgbClr val="000000"/>
                </a:solidFill>
                <a:effectLst/>
                <a:latin typeface="Arial"/>
                <a:ea typeface="Arial"/>
                <a:cs typeface="Arial"/>
              </a:rPr>
              <a:t>Zadolženi ste za kuhinjo. Vprašajte zaposlenega, kaj manjka v kuhinji, da oddate naročilo v trgovini.</a:t>
            </a:r>
            <a:endParaRPr lang="en-GB" dirty="0"/>
          </a:p>
        </p:txBody>
      </p:sp>
      <p:sp>
        <p:nvSpPr>
          <p:cNvPr id="26" name="PoljeZBesedilom 25"/>
          <p:cNvSpPr txBox="1"/>
          <p:nvPr/>
        </p:nvSpPr>
        <p:spPr>
          <a:xfrm>
            <a:off x="5074394" y="6354812"/>
            <a:ext cx="1711568" cy="304800"/>
          </a:xfrm>
          <a:prstGeom prst="rect">
            <a:avLst/>
          </a:prstGeom>
          <a:noFill/>
        </p:spPr>
        <p:txBody>
          <a:bodyPr wrap="square" rtlCol="0">
            <a:spAutoFit/>
          </a:bodyPr>
          <a:lstStyle/>
          <a:p>
            <a:r>
              <a:rPr lang="sl" sz="1400" b="1" i="0" strike="noStrike" cap="none" spc="0" baseline="0">
                <a:solidFill>
                  <a:srgbClr val="000000"/>
                </a:solidFill>
                <a:effectLst/>
                <a:latin typeface="Arial"/>
                <a:ea typeface="Arial"/>
                <a:cs typeface="Arial"/>
              </a:rPr>
              <a:t>IGRANJE VLOG 2</a:t>
            </a:r>
            <a:endParaRPr lang="en-GB" sz="1400" b="1"/>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object 2"/>
          <p:cNvSpPr txBox="1"/>
          <p:nvPr/>
        </p:nvSpPr>
        <p:spPr bwMode="auto">
          <a:xfrm>
            <a:off x="883285" y="546100"/>
            <a:ext cx="5789930" cy="1779856"/>
          </a:xfrm>
          <a:prstGeom prst="rect">
            <a:avLst/>
          </a:prstGeom>
        </p:spPr>
        <p:txBody>
          <a:bodyPr vert="horz" wrap="square" lIns="0" tIns="12700" rIns="0" bIns="0" rtlCol="0">
            <a:spAutoFit/>
          </a:bodyPr>
          <a:lstStyle/>
          <a:p>
            <a:pPr marL="12700" algn="just">
              <a:lnSpc>
                <a:spcPct val="100000"/>
              </a:lnSpc>
              <a:spcBef>
                <a:spcPts val="100"/>
              </a:spcBef>
              <a:defRPr/>
            </a:pPr>
            <a:r>
              <a:rPr lang="sl" sz="1800" b="1" i="1" strike="noStrike" cap="none" spc="0" baseline="0" dirty="0">
                <a:solidFill>
                  <a:srgbClr val="F89623"/>
                </a:solidFill>
                <a:effectLst/>
                <a:latin typeface="Segoe UI"/>
                <a:ea typeface="Segoe UI"/>
                <a:cs typeface="Segoe UI"/>
              </a:rPr>
              <a:t>Korak za korakom: oblikovanje scenarijev</a:t>
            </a:r>
            <a:endParaRPr sz="1800" dirty="0">
              <a:latin typeface="Segoe UI"/>
              <a:cs typeface="Segoe UI"/>
            </a:endParaRPr>
          </a:p>
          <a:p>
            <a:pPr marL="12700" algn="just">
              <a:lnSpc>
                <a:spcPct val="100000"/>
              </a:lnSpc>
              <a:spcBef>
                <a:spcPts val="1455"/>
              </a:spcBef>
              <a:defRPr/>
            </a:pPr>
            <a:r>
              <a:rPr lang="sl" sz="1400" b="1" i="1" strike="noStrike" cap="none" spc="0" baseline="0" dirty="0">
                <a:solidFill>
                  <a:srgbClr val="3B373A"/>
                </a:solidFill>
                <a:effectLst/>
                <a:latin typeface="Segoe UI"/>
                <a:ea typeface="Segoe UI"/>
                <a:cs typeface="Segoe UI"/>
              </a:rPr>
              <a:t>Scenariji pravic delavcev</a:t>
            </a:r>
            <a:endParaRPr sz="1400" dirty="0">
              <a:latin typeface="Segoe UI"/>
              <a:cs typeface="Segoe UI"/>
            </a:endParaRPr>
          </a:p>
          <a:p>
            <a:pPr marL="12700" marR="5080" algn="just">
              <a:lnSpc>
                <a:spcPct val="107100"/>
              </a:lnSpc>
              <a:spcBef>
                <a:spcPts val="1420"/>
              </a:spcBef>
              <a:defRPr/>
            </a:pPr>
            <a:r>
              <a:rPr lang="sl" sz="1400" b="1" i="0" strike="noStrike" cap="none" spc="0" baseline="0" dirty="0">
                <a:solidFill>
                  <a:srgbClr val="493490"/>
                </a:solidFill>
                <a:effectLst/>
                <a:latin typeface="Segoe UI Black"/>
                <a:ea typeface="Segoe UI Black"/>
                <a:cs typeface="Segoe UI Black"/>
              </a:rPr>
              <a:t>1. korak: </a:t>
            </a:r>
            <a:r>
              <a:rPr lang="sl" sz="1400" b="0" i="0" strike="noStrike" cap="none" spc="0" baseline="0" dirty="0">
                <a:solidFill>
                  <a:srgbClr val="3B373A"/>
                </a:solidFill>
                <a:effectLst/>
                <a:latin typeface="Segoe UI"/>
                <a:ea typeface="Segoe UI"/>
                <a:cs typeface="Segoe UI"/>
              </a:rPr>
              <a:t>rezultate ankete razdelite na tematska področja in ustvarite kratek učni načrt. Poskusite združiti najbolj relevantne teme na vsaki delavnici. Ne pozabite dati prednost najpomembnejšim temam glede na želje udeležencev.</a:t>
            </a:r>
            <a:endParaRPr sz="1400" dirty="0">
              <a:latin typeface="Segoe UI"/>
              <a:cs typeface="Segoe UI"/>
            </a:endParaRPr>
          </a:p>
        </p:txBody>
      </p:sp>
      <p:grpSp>
        <p:nvGrpSpPr>
          <p:cNvPr id="3" name="object 3"/>
          <p:cNvGrpSpPr/>
          <p:nvPr/>
        </p:nvGrpSpPr>
        <p:grpSpPr>
          <a:xfrm>
            <a:off x="821798" y="2638328"/>
            <a:ext cx="5960745" cy="6845322"/>
            <a:chOff x="789254" y="3078533"/>
            <a:chExt cx="5960745" cy="6845322"/>
          </a:xfrm>
        </p:grpSpPr>
        <p:pic>
          <p:nvPicPr>
            <p:cNvPr id="4" name="object 4"/>
            <p:cNvPicPr/>
            <p:nvPr/>
          </p:nvPicPr>
          <p:blipFill>
            <a:blip r:embed="rId2"/>
            <a:stretch>
              <a:fillRect/>
            </a:stretch>
          </p:blipFill>
          <p:spPr bwMode="auto">
            <a:xfrm>
              <a:off x="792000" y="3078533"/>
              <a:ext cx="5957999" cy="6845322"/>
            </a:xfrm>
            <a:prstGeom prst="rect">
              <a:avLst/>
            </a:prstGeom>
          </p:spPr>
        </p:pic>
        <p:sp>
          <p:nvSpPr>
            <p:cNvPr id="6" name="object 6"/>
            <p:cNvSpPr/>
            <p:nvPr/>
          </p:nvSpPr>
          <p:spPr bwMode="auto">
            <a:xfrm>
              <a:off x="2148292" y="3482991"/>
              <a:ext cx="2196465" cy="432434"/>
            </a:xfrm>
            <a:custGeom>
              <a:avLst/>
              <a:gdLst/>
              <a:ahLst/>
              <a:cxnLst/>
              <a:rect l="l" t="t" r="r" b="b"/>
              <a:pathLst>
                <a:path w="2196465" h="432434" extrusionOk="0">
                  <a:moveTo>
                    <a:pt x="1980006" y="0"/>
                  </a:moveTo>
                  <a:lnTo>
                    <a:pt x="216001" y="0"/>
                  </a:lnTo>
                  <a:lnTo>
                    <a:pt x="166475" y="5704"/>
                  </a:lnTo>
                  <a:lnTo>
                    <a:pt x="121011" y="21955"/>
                  </a:lnTo>
                  <a:lnTo>
                    <a:pt x="80904" y="47454"/>
                  </a:lnTo>
                  <a:lnTo>
                    <a:pt x="47454" y="80904"/>
                  </a:lnTo>
                  <a:lnTo>
                    <a:pt x="21955" y="121011"/>
                  </a:lnTo>
                  <a:lnTo>
                    <a:pt x="5704" y="166475"/>
                  </a:lnTo>
                  <a:lnTo>
                    <a:pt x="0" y="216001"/>
                  </a:lnTo>
                  <a:lnTo>
                    <a:pt x="5704" y="265527"/>
                  </a:lnTo>
                  <a:lnTo>
                    <a:pt x="21955" y="310992"/>
                  </a:lnTo>
                  <a:lnTo>
                    <a:pt x="47454" y="351098"/>
                  </a:lnTo>
                  <a:lnTo>
                    <a:pt x="80904" y="384549"/>
                  </a:lnTo>
                  <a:lnTo>
                    <a:pt x="121011" y="410047"/>
                  </a:lnTo>
                  <a:lnTo>
                    <a:pt x="166475" y="426298"/>
                  </a:lnTo>
                  <a:lnTo>
                    <a:pt x="216001" y="432003"/>
                  </a:lnTo>
                  <a:lnTo>
                    <a:pt x="1980006" y="432003"/>
                  </a:lnTo>
                  <a:lnTo>
                    <a:pt x="2029532" y="426298"/>
                  </a:lnTo>
                  <a:lnTo>
                    <a:pt x="2074996" y="410047"/>
                  </a:lnTo>
                  <a:lnTo>
                    <a:pt x="2115102" y="384549"/>
                  </a:lnTo>
                  <a:lnTo>
                    <a:pt x="2148553" y="351098"/>
                  </a:lnTo>
                  <a:lnTo>
                    <a:pt x="2174052" y="310992"/>
                  </a:lnTo>
                  <a:lnTo>
                    <a:pt x="2190302" y="265527"/>
                  </a:lnTo>
                  <a:lnTo>
                    <a:pt x="2196007" y="216001"/>
                  </a:lnTo>
                  <a:lnTo>
                    <a:pt x="2190302" y="166475"/>
                  </a:lnTo>
                  <a:lnTo>
                    <a:pt x="2174052" y="121011"/>
                  </a:lnTo>
                  <a:lnTo>
                    <a:pt x="2148553" y="80904"/>
                  </a:lnTo>
                  <a:lnTo>
                    <a:pt x="2115102" y="47454"/>
                  </a:lnTo>
                  <a:lnTo>
                    <a:pt x="2074996" y="21955"/>
                  </a:lnTo>
                  <a:lnTo>
                    <a:pt x="2029532" y="5704"/>
                  </a:lnTo>
                  <a:lnTo>
                    <a:pt x="1980006" y="0"/>
                  </a:lnTo>
                  <a:close/>
                </a:path>
              </a:pathLst>
            </a:custGeom>
            <a:solidFill>
              <a:srgbClr val="493490">
                <a:alpha val="69999"/>
              </a:srgbClr>
            </a:solidFill>
          </p:spPr>
          <p:txBody>
            <a:bodyPr wrap="square" lIns="0" tIns="0" rIns="0" bIns="0" rtlCol="0"/>
            <a:lstStyle/>
            <a:p>
              <a:pPr>
                <a:defRPr/>
              </a:pPr>
              <a:endParaRPr/>
            </a:p>
          </p:txBody>
        </p:sp>
        <p:sp>
          <p:nvSpPr>
            <p:cNvPr id="7" name="object 7"/>
            <p:cNvSpPr/>
            <p:nvPr/>
          </p:nvSpPr>
          <p:spPr bwMode="auto">
            <a:xfrm>
              <a:off x="789254" y="4021975"/>
              <a:ext cx="1325880" cy="3017519"/>
            </a:xfrm>
            <a:custGeom>
              <a:avLst/>
              <a:gdLst/>
              <a:ahLst/>
              <a:cxnLst/>
              <a:rect l="l" t="t" r="r" b="b"/>
              <a:pathLst>
                <a:path w="1325880" h="3017520" extrusionOk="0">
                  <a:moveTo>
                    <a:pt x="1325880" y="0"/>
                  </a:moveTo>
                  <a:lnTo>
                    <a:pt x="0" y="0"/>
                  </a:lnTo>
                  <a:lnTo>
                    <a:pt x="0" y="3017520"/>
                  </a:lnTo>
                  <a:lnTo>
                    <a:pt x="1325880" y="3017520"/>
                  </a:lnTo>
                  <a:lnTo>
                    <a:pt x="1325880" y="0"/>
                  </a:lnTo>
                  <a:close/>
                </a:path>
              </a:pathLst>
            </a:custGeom>
            <a:solidFill>
              <a:srgbClr val="5F595B">
                <a:alpha val="7499"/>
              </a:srgbClr>
            </a:solidFill>
          </p:spPr>
          <p:txBody>
            <a:bodyPr wrap="square" lIns="0" tIns="0" rIns="0" bIns="0" rtlCol="0"/>
            <a:lstStyle/>
            <a:p>
              <a:pPr>
                <a:defRPr/>
              </a:pPr>
              <a:endParaRPr/>
            </a:p>
          </p:txBody>
        </p:sp>
        <p:sp>
          <p:nvSpPr>
            <p:cNvPr id="8" name="object 8"/>
            <p:cNvSpPr/>
            <p:nvPr/>
          </p:nvSpPr>
          <p:spPr bwMode="auto">
            <a:xfrm>
              <a:off x="968077" y="4020448"/>
              <a:ext cx="1149985" cy="2842260"/>
            </a:xfrm>
            <a:custGeom>
              <a:avLst/>
              <a:gdLst/>
              <a:ahLst/>
              <a:cxnLst/>
              <a:rect l="l" t="t" r="r" b="b"/>
              <a:pathLst>
                <a:path w="1149985" h="2842259" extrusionOk="0">
                  <a:moveTo>
                    <a:pt x="287997" y="0"/>
                  </a:moveTo>
                  <a:lnTo>
                    <a:pt x="241283" y="3769"/>
                  </a:lnTo>
                  <a:lnTo>
                    <a:pt x="196969" y="14681"/>
                  </a:lnTo>
                  <a:lnTo>
                    <a:pt x="155647" y="32143"/>
                  </a:lnTo>
                  <a:lnTo>
                    <a:pt x="117910" y="55563"/>
                  </a:lnTo>
                  <a:lnTo>
                    <a:pt x="84353" y="84348"/>
                  </a:lnTo>
                  <a:lnTo>
                    <a:pt x="55567" y="117905"/>
                  </a:lnTo>
                  <a:lnTo>
                    <a:pt x="32146" y="155641"/>
                  </a:lnTo>
                  <a:lnTo>
                    <a:pt x="14682" y="196964"/>
                  </a:lnTo>
                  <a:lnTo>
                    <a:pt x="3769" y="241280"/>
                  </a:lnTo>
                  <a:lnTo>
                    <a:pt x="0" y="287997"/>
                  </a:lnTo>
                  <a:lnTo>
                    <a:pt x="0" y="2553893"/>
                  </a:lnTo>
                  <a:lnTo>
                    <a:pt x="3769" y="2600608"/>
                  </a:lnTo>
                  <a:lnTo>
                    <a:pt x="14682" y="2644922"/>
                  </a:lnTo>
                  <a:lnTo>
                    <a:pt x="32146" y="2686244"/>
                  </a:lnTo>
                  <a:lnTo>
                    <a:pt x="55567" y="2723980"/>
                  </a:lnTo>
                  <a:lnTo>
                    <a:pt x="84353" y="2757538"/>
                  </a:lnTo>
                  <a:lnTo>
                    <a:pt x="117910" y="2786324"/>
                  </a:lnTo>
                  <a:lnTo>
                    <a:pt x="155647" y="2809745"/>
                  </a:lnTo>
                  <a:lnTo>
                    <a:pt x="196969" y="2827209"/>
                  </a:lnTo>
                  <a:lnTo>
                    <a:pt x="241283" y="2838122"/>
                  </a:lnTo>
                  <a:lnTo>
                    <a:pt x="287997" y="2841891"/>
                  </a:lnTo>
                  <a:lnTo>
                    <a:pt x="861898" y="2841891"/>
                  </a:lnTo>
                  <a:lnTo>
                    <a:pt x="908612" y="2838122"/>
                  </a:lnTo>
                  <a:lnTo>
                    <a:pt x="952927" y="2827209"/>
                  </a:lnTo>
                  <a:lnTo>
                    <a:pt x="994248" y="2809745"/>
                  </a:lnTo>
                  <a:lnTo>
                    <a:pt x="1031985" y="2786324"/>
                  </a:lnTo>
                  <a:lnTo>
                    <a:pt x="1065542" y="2757538"/>
                  </a:lnTo>
                  <a:lnTo>
                    <a:pt x="1094328" y="2723980"/>
                  </a:lnTo>
                  <a:lnTo>
                    <a:pt x="1117749" y="2686244"/>
                  </a:lnTo>
                  <a:lnTo>
                    <a:pt x="1135213" y="2644922"/>
                  </a:lnTo>
                  <a:lnTo>
                    <a:pt x="1146126" y="2600608"/>
                  </a:lnTo>
                  <a:lnTo>
                    <a:pt x="1149896" y="2553893"/>
                  </a:lnTo>
                  <a:lnTo>
                    <a:pt x="1149896" y="287997"/>
                  </a:lnTo>
                  <a:lnTo>
                    <a:pt x="1146126" y="241280"/>
                  </a:lnTo>
                  <a:lnTo>
                    <a:pt x="1135213" y="196964"/>
                  </a:lnTo>
                  <a:lnTo>
                    <a:pt x="1117749" y="155641"/>
                  </a:lnTo>
                  <a:lnTo>
                    <a:pt x="1094328" y="117905"/>
                  </a:lnTo>
                  <a:lnTo>
                    <a:pt x="1065542" y="84348"/>
                  </a:lnTo>
                  <a:lnTo>
                    <a:pt x="1031985" y="55563"/>
                  </a:lnTo>
                  <a:lnTo>
                    <a:pt x="994248" y="32143"/>
                  </a:lnTo>
                  <a:lnTo>
                    <a:pt x="952927" y="14681"/>
                  </a:lnTo>
                  <a:lnTo>
                    <a:pt x="908612" y="3769"/>
                  </a:lnTo>
                  <a:lnTo>
                    <a:pt x="861898" y="0"/>
                  </a:lnTo>
                  <a:lnTo>
                    <a:pt x="287997" y="0"/>
                  </a:lnTo>
                  <a:close/>
                </a:path>
              </a:pathLst>
            </a:custGeom>
            <a:grpFill/>
            <a:ln w="38100">
              <a:solidFill>
                <a:srgbClr val="F89623"/>
              </a:solidFill>
            </a:ln>
          </p:spPr>
          <p:txBody>
            <a:bodyPr wrap="square" lIns="0" tIns="0" rIns="0" bIns="0" rtlCol="0"/>
            <a:lstStyle/>
            <a:p>
              <a:pPr>
                <a:defRPr/>
              </a:pPr>
              <a:endParaRPr/>
            </a:p>
          </p:txBody>
        </p:sp>
        <p:sp>
          <p:nvSpPr>
            <p:cNvPr id="10" name="object 10"/>
            <p:cNvSpPr/>
            <p:nvPr/>
          </p:nvSpPr>
          <p:spPr bwMode="auto">
            <a:xfrm>
              <a:off x="923074" y="3483004"/>
              <a:ext cx="1188085" cy="432434"/>
            </a:xfrm>
            <a:custGeom>
              <a:avLst/>
              <a:gdLst/>
              <a:ahLst/>
              <a:cxnLst/>
              <a:rect l="l" t="t" r="r" b="b"/>
              <a:pathLst>
                <a:path w="1188085" h="432434" extrusionOk="0">
                  <a:moveTo>
                    <a:pt x="972007" y="0"/>
                  </a:moveTo>
                  <a:lnTo>
                    <a:pt x="216001" y="0"/>
                  </a:lnTo>
                  <a:lnTo>
                    <a:pt x="166475" y="5704"/>
                  </a:lnTo>
                  <a:lnTo>
                    <a:pt x="121011" y="21953"/>
                  </a:lnTo>
                  <a:lnTo>
                    <a:pt x="80904" y="47450"/>
                  </a:lnTo>
                  <a:lnTo>
                    <a:pt x="47454" y="80899"/>
                  </a:lnTo>
                  <a:lnTo>
                    <a:pt x="21955" y="121005"/>
                  </a:lnTo>
                  <a:lnTo>
                    <a:pt x="5704" y="166471"/>
                  </a:lnTo>
                  <a:lnTo>
                    <a:pt x="0" y="216001"/>
                  </a:lnTo>
                  <a:lnTo>
                    <a:pt x="5704" y="265527"/>
                  </a:lnTo>
                  <a:lnTo>
                    <a:pt x="21955" y="310992"/>
                  </a:lnTo>
                  <a:lnTo>
                    <a:pt x="47454" y="351098"/>
                  </a:lnTo>
                  <a:lnTo>
                    <a:pt x="80904" y="384549"/>
                  </a:lnTo>
                  <a:lnTo>
                    <a:pt x="121011" y="410047"/>
                  </a:lnTo>
                  <a:lnTo>
                    <a:pt x="166475" y="426298"/>
                  </a:lnTo>
                  <a:lnTo>
                    <a:pt x="216001" y="432003"/>
                  </a:lnTo>
                  <a:lnTo>
                    <a:pt x="972007" y="432003"/>
                  </a:lnTo>
                  <a:lnTo>
                    <a:pt x="1021532" y="426298"/>
                  </a:lnTo>
                  <a:lnTo>
                    <a:pt x="1066995" y="410047"/>
                  </a:lnTo>
                  <a:lnTo>
                    <a:pt x="1107098" y="384549"/>
                  </a:lnTo>
                  <a:lnTo>
                    <a:pt x="1140546" y="351098"/>
                  </a:lnTo>
                  <a:lnTo>
                    <a:pt x="1166043" y="310992"/>
                  </a:lnTo>
                  <a:lnTo>
                    <a:pt x="1182291" y="265527"/>
                  </a:lnTo>
                  <a:lnTo>
                    <a:pt x="1187996" y="216001"/>
                  </a:lnTo>
                  <a:lnTo>
                    <a:pt x="1182291" y="166471"/>
                  </a:lnTo>
                  <a:lnTo>
                    <a:pt x="1166043" y="121005"/>
                  </a:lnTo>
                  <a:lnTo>
                    <a:pt x="1140546" y="80899"/>
                  </a:lnTo>
                  <a:lnTo>
                    <a:pt x="1107098" y="47450"/>
                  </a:lnTo>
                  <a:lnTo>
                    <a:pt x="1066995" y="21953"/>
                  </a:lnTo>
                  <a:lnTo>
                    <a:pt x="1021532" y="5704"/>
                  </a:lnTo>
                  <a:lnTo>
                    <a:pt x="972007" y="0"/>
                  </a:lnTo>
                  <a:close/>
                </a:path>
              </a:pathLst>
            </a:custGeom>
            <a:solidFill>
              <a:srgbClr val="493490">
                <a:alpha val="69999"/>
              </a:srgbClr>
            </a:solidFill>
          </p:spPr>
          <p:txBody>
            <a:bodyPr wrap="square" lIns="0" tIns="0" rIns="0" bIns="0" rtlCol="0"/>
            <a:lstStyle/>
            <a:p>
              <a:pPr>
                <a:defRPr/>
              </a:pPr>
              <a:endParaRPr/>
            </a:p>
          </p:txBody>
        </p:sp>
        <p:sp>
          <p:nvSpPr>
            <p:cNvPr id="11" name="object 11"/>
            <p:cNvSpPr/>
            <p:nvPr/>
          </p:nvSpPr>
          <p:spPr bwMode="auto">
            <a:xfrm>
              <a:off x="1044536" y="3616541"/>
              <a:ext cx="754379" cy="288290"/>
            </a:xfrm>
            <a:custGeom>
              <a:avLst/>
              <a:gdLst/>
              <a:ahLst/>
              <a:cxnLst/>
              <a:rect l="l" t="t" r="r" b="b"/>
              <a:pathLst>
                <a:path w="754380" h="288289" extrusionOk="0">
                  <a:moveTo>
                    <a:pt x="754379" y="0"/>
                  </a:moveTo>
                  <a:lnTo>
                    <a:pt x="0" y="0"/>
                  </a:lnTo>
                  <a:lnTo>
                    <a:pt x="0" y="288035"/>
                  </a:lnTo>
                  <a:lnTo>
                    <a:pt x="754379" y="288035"/>
                  </a:lnTo>
                  <a:lnTo>
                    <a:pt x="754379" y="0"/>
                  </a:lnTo>
                  <a:close/>
                </a:path>
              </a:pathLst>
            </a:custGeom>
            <a:solidFill>
              <a:srgbClr val="5F595B">
                <a:alpha val="19999"/>
              </a:srgbClr>
            </a:solidFill>
          </p:spPr>
          <p:txBody>
            <a:bodyPr wrap="square" lIns="0" tIns="0" rIns="0" bIns="0" rtlCol="0"/>
            <a:lstStyle/>
            <a:p>
              <a:pPr>
                <a:defRPr/>
              </a:pPr>
              <a:endParaRPr/>
            </a:p>
          </p:txBody>
        </p:sp>
      </p:grpSp>
      <p:sp>
        <p:nvSpPr>
          <p:cNvPr id="12" name="object 12"/>
          <p:cNvSpPr txBox="1"/>
          <p:nvPr/>
        </p:nvSpPr>
        <p:spPr bwMode="auto">
          <a:xfrm>
            <a:off x="1176937" y="3073546"/>
            <a:ext cx="649605" cy="256540"/>
          </a:xfrm>
          <a:prstGeom prst="rect">
            <a:avLst/>
          </a:prstGeom>
        </p:spPr>
        <p:txBody>
          <a:bodyPr vert="horz" wrap="square" lIns="0" tIns="12700" rIns="0" bIns="0" rtlCol="0">
            <a:spAutoFit/>
          </a:bodyPr>
          <a:lstStyle/>
          <a:p>
            <a:pPr marL="12700">
              <a:lnSpc>
                <a:spcPct val="100000"/>
              </a:lnSpc>
              <a:spcBef>
                <a:spcPts val="100"/>
              </a:spcBef>
              <a:defRPr/>
            </a:pPr>
            <a:r>
              <a:rPr lang="sl" sz="1600" b="1" i="0" strike="noStrike" cap="none" spc="0" baseline="0">
                <a:solidFill>
                  <a:srgbClr val="FFFFFF"/>
                </a:solidFill>
                <a:effectLst/>
                <a:latin typeface="Segoe UI Black"/>
                <a:ea typeface="Segoe UI Black"/>
                <a:cs typeface="Segoe UI Black"/>
              </a:rPr>
              <a:t>Kaj?</a:t>
            </a:r>
            <a:endParaRPr sz="1600">
              <a:latin typeface="Segoe UI Black"/>
              <a:cs typeface="Segoe UI Black"/>
            </a:endParaRPr>
          </a:p>
        </p:txBody>
      </p:sp>
      <p:sp>
        <p:nvSpPr>
          <p:cNvPr id="14" name="object 14"/>
          <p:cNvSpPr txBox="1"/>
          <p:nvPr/>
        </p:nvSpPr>
        <p:spPr bwMode="auto">
          <a:xfrm>
            <a:off x="2196167" y="3073547"/>
            <a:ext cx="2092325" cy="256540"/>
          </a:xfrm>
          <a:prstGeom prst="rect">
            <a:avLst/>
          </a:prstGeom>
        </p:spPr>
        <p:txBody>
          <a:bodyPr vert="horz" wrap="square" lIns="0" tIns="12700" rIns="0" bIns="0" rtlCol="0">
            <a:spAutoFit/>
          </a:bodyPr>
          <a:lstStyle/>
          <a:p>
            <a:pPr marL="12700">
              <a:lnSpc>
                <a:spcPct val="100000"/>
              </a:lnSpc>
              <a:spcBef>
                <a:spcPts val="100"/>
              </a:spcBef>
              <a:defRPr/>
            </a:pPr>
            <a:r>
              <a:rPr lang="sl" sz="1600" b="1" i="0" strike="noStrike" cap="none" spc="0" baseline="0">
                <a:solidFill>
                  <a:srgbClr val="FFFFFF"/>
                </a:solidFill>
                <a:effectLst/>
                <a:latin typeface="Segoe UI Black"/>
                <a:ea typeface="Segoe UI Black"/>
                <a:cs typeface="Segoe UI Black"/>
              </a:rPr>
              <a:t>Kaj doseči?</a:t>
            </a:r>
            <a:endParaRPr sz="1600">
              <a:latin typeface="Segoe UI Black"/>
              <a:cs typeface="Segoe UI Black"/>
            </a:endParaRPr>
          </a:p>
        </p:txBody>
      </p:sp>
      <p:sp>
        <p:nvSpPr>
          <p:cNvPr id="15" name="object 15"/>
          <p:cNvSpPr txBox="1"/>
          <p:nvPr/>
        </p:nvSpPr>
        <p:spPr bwMode="auto">
          <a:xfrm>
            <a:off x="1112981" y="4282474"/>
            <a:ext cx="913130" cy="439420"/>
          </a:xfrm>
          <a:prstGeom prst="rect">
            <a:avLst/>
          </a:prstGeom>
        </p:spPr>
        <p:txBody>
          <a:bodyPr vert="horz" wrap="square" lIns="0" tIns="12700" rIns="0" bIns="0" rtlCol="0">
            <a:spAutoFit/>
          </a:bodyPr>
          <a:lstStyle/>
          <a:p>
            <a:pPr marL="12700">
              <a:lnSpc>
                <a:spcPct val="100000"/>
              </a:lnSpc>
              <a:spcBef>
                <a:spcPts val="100"/>
              </a:spcBef>
              <a:defRPr/>
            </a:pPr>
            <a:r>
              <a:rPr lang="sl" sz="1400" b="1" i="1" strike="noStrike" cap="none" spc="0" baseline="0" dirty="0">
                <a:solidFill>
                  <a:srgbClr val="3B373A"/>
                </a:solidFill>
                <a:effectLst/>
                <a:latin typeface="Segoe UI"/>
                <a:ea typeface="Segoe UI"/>
                <a:cs typeface="Segoe UI"/>
              </a:rPr>
              <a:t>Delovno mesto</a:t>
            </a:r>
            <a:endParaRPr sz="1400" dirty="0">
              <a:latin typeface="Segoe UI"/>
              <a:cs typeface="Segoe UI"/>
            </a:endParaRPr>
          </a:p>
        </p:txBody>
      </p:sp>
      <p:sp>
        <p:nvSpPr>
          <p:cNvPr id="16" name="object 16"/>
          <p:cNvSpPr txBox="1"/>
          <p:nvPr/>
        </p:nvSpPr>
        <p:spPr bwMode="auto">
          <a:xfrm>
            <a:off x="1033035" y="4936072"/>
            <a:ext cx="1009650" cy="226060"/>
          </a:xfrm>
          <a:prstGeom prst="rect">
            <a:avLst/>
          </a:prstGeom>
        </p:spPr>
        <p:txBody>
          <a:bodyPr vert="horz" wrap="square" lIns="0" tIns="12700" rIns="0" bIns="0" rtlCol="0">
            <a:spAutoFit/>
          </a:bodyPr>
          <a:lstStyle/>
          <a:p>
            <a:pPr marL="12700">
              <a:lnSpc>
                <a:spcPct val="100000"/>
              </a:lnSpc>
              <a:spcBef>
                <a:spcPts val="100"/>
              </a:spcBef>
              <a:defRPr/>
            </a:pPr>
            <a:r>
              <a:rPr lang="sl" sz="1400" b="1" i="1" strike="noStrike" cap="none" spc="0" baseline="0">
                <a:solidFill>
                  <a:srgbClr val="3B373A"/>
                </a:solidFill>
                <a:effectLst/>
                <a:latin typeface="Segoe UI"/>
                <a:ea typeface="Segoe UI"/>
                <a:cs typeface="Segoe UI"/>
              </a:rPr>
              <a:t>Predpisi</a:t>
            </a:r>
            <a:endParaRPr sz="1400">
              <a:latin typeface="Segoe UI"/>
              <a:cs typeface="Segoe UI"/>
            </a:endParaRPr>
          </a:p>
        </p:txBody>
      </p:sp>
      <p:grpSp>
        <p:nvGrpSpPr>
          <p:cNvPr id="17" name="object 17"/>
          <p:cNvGrpSpPr/>
          <p:nvPr/>
        </p:nvGrpSpPr>
        <p:grpSpPr>
          <a:xfrm>
            <a:off x="1984513" y="3557608"/>
            <a:ext cx="2355850" cy="3038475"/>
            <a:chOff x="1988527" y="4001398"/>
            <a:chExt cx="2355850" cy="3038475"/>
          </a:xfrm>
        </p:grpSpPr>
        <p:sp>
          <p:nvSpPr>
            <p:cNvPr id="18" name="object 18"/>
            <p:cNvSpPr/>
            <p:nvPr/>
          </p:nvSpPr>
          <p:spPr bwMode="auto">
            <a:xfrm>
              <a:off x="1988527" y="4021975"/>
              <a:ext cx="2336800" cy="3017519"/>
            </a:xfrm>
            <a:custGeom>
              <a:avLst/>
              <a:gdLst/>
              <a:ahLst/>
              <a:cxnLst/>
              <a:rect l="l" t="t" r="r" b="b"/>
              <a:pathLst>
                <a:path w="2336800" h="3017520" extrusionOk="0">
                  <a:moveTo>
                    <a:pt x="2336292" y="0"/>
                  </a:moveTo>
                  <a:lnTo>
                    <a:pt x="0" y="0"/>
                  </a:lnTo>
                  <a:lnTo>
                    <a:pt x="0" y="3017520"/>
                  </a:lnTo>
                  <a:lnTo>
                    <a:pt x="2336292" y="3017520"/>
                  </a:lnTo>
                  <a:lnTo>
                    <a:pt x="2336292" y="0"/>
                  </a:lnTo>
                  <a:close/>
                </a:path>
              </a:pathLst>
            </a:custGeom>
            <a:solidFill>
              <a:srgbClr val="5F595B">
                <a:alpha val="7499"/>
              </a:srgbClr>
            </a:solidFill>
          </p:spPr>
          <p:txBody>
            <a:bodyPr wrap="square" lIns="0" tIns="0" rIns="0" bIns="0" rtlCol="0"/>
            <a:lstStyle/>
            <a:p>
              <a:pPr>
                <a:defRPr/>
              </a:pPr>
              <a:endParaRPr/>
            </a:p>
          </p:txBody>
        </p:sp>
        <p:sp>
          <p:nvSpPr>
            <p:cNvPr id="19" name="object 19"/>
            <p:cNvSpPr/>
            <p:nvPr/>
          </p:nvSpPr>
          <p:spPr bwMode="auto">
            <a:xfrm>
              <a:off x="2167346" y="4020448"/>
              <a:ext cx="2158365" cy="2842260"/>
            </a:xfrm>
            <a:custGeom>
              <a:avLst/>
              <a:gdLst/>
              <a:ahLst/>
              <a:cxnLst/>
              <a:rect l="l" t="t" r="r" b="b"/>
              <a:pathLst>
                <a:path w="2158365" h="2842259" extrusionOk="0">
                  <a:moveTo>
                    <a:pt x="287997" y="0"/>
                  </a:moveTo>
                  <a:lnTo>
                    <a:pt x="241283" y="3769"/>
                  </a:lnTo>
                  <a:lnTo>
                    <a:pt x="196969" y="14682"/>
                  </a:lnTo>
                  <a:lnTo>
                    <a:pt x="155647" y="32146"/>
                  </a:lnTo>
                  <a:lnTo>
                    <a:pt x="117910" y="55568"/>
                  </a:lnTo>
                  <a:lnTo>
                    <a:pt x="84353" y="84354"/>
                  </a:lnTo>
                  <a:lnTo>
                    <a:pt x="55567" y="117913"/>
                  </a:lnTo>
                  <a:lnTo>
                    <a:pt x="32146" y="155651"/>
                  </a:lnTo>
                  <a:lnTo>
                    <a:pt x="14682" y="196975"/>
                  </a:lnTo>
                  <a:lnTo>
                    <a:pt x="3769" y="241292"/>
                  </a:lnTo>
                  <a:lnTo>
                    <a:pt x="0" y="288010"/>
                  </a:lnTo>
                  <a:lnTo>
                    <a:pt x="0" y="2553906"/>
                  </a:lnTo>
                  <a:lnTo>
                    <a:pt x="3769" y="2600620"/>
                  </a:lnTo>
                  <a:lnTo>
                    <a:pt x="14682" y="2644934"/>
                  </a:lnTo>
                  <a:lnTo>
                    <a:pt x="32146" y="2686254"/>
                  </a:lnTo>
                  <a:lnTo>
                    <a:pt x="55567" y="2723988"/>
                  </a:lnTo>
                  <a:lnTo>
                    <a:pt x="84353" y="2757544"/>
                  </a:lnTo>
                  <a:lnTo>
                    <a:pt x="117910" y="2786328"/>
                  </a:lnTo>
                  <a:lnTo>
                    <a:pt x="155647" y="2809748"/>
                  </a:lnTo>
                  <a:lnTo>
                    <a:pt x="196969" y="2827210"/>
                  </a:lnTo>
                  <a:lnTo>
                    <a:pt x="241283" y="2838122"/>
                  </a:lnTo>
                  <a:lnTo>
                    <a:pt x="287997" y="2841891"/>
                  </a:lnTo>
                  <a:lnTo>
                    <a:pt x="1869897" y="2841891"/>
                  </a:lnTo>
                  <a:lnTo>
                    <a:pt x="1916611" y="2838122"/>
                  </a:lnTo>
                  <a:lnTo>
                    <a:pt x="1960926" y="2827210"/>
                  </a:lnTo>
                  <a:lnTo>
                    <a:pt x="2002247" y="2809748"/>
                  </a:lnTo>
                  <a:lnTo>
                    <a:pt x="2039984" y="2786328"/>
                  </a:lnTo>
                  <a:lnTo>
                    <a:pt x="2073541" y="2757544"/>
                  </a:lnTo>
                  <a:lnTo>
                    <a:pt x="2102327" y="2723988"/>
                  </a:lnTo>
                  <a:lnTo>
                    <a:pt x="2125748" y="2686254"/>
                  </a:lnTo>
                  <a:lnTo>
                    <a:pt x="2143212" y="2644934"/>
                  </a:lnTo>
                  <a:lnTo>
                    <a:pt x="2154125" y="2600620"/>
                  </a:lnTo>
                  <a:lnTo>
                    <a:pt x="2157895" y="2553906"/>
                  </a:lnTo>
                  <a:lnTo>
                    <a:pt x="2157895" y="288010"/>
                  </a:lnTo>
                  <a:lnTo>
                    <a:pt x="2154125" y="241292"/>
                  </a:lnTo>
                  <a:lnTo>
                    <a:pt x="2143212" y="196975"/>
                  </a:lnTo>
                  <a:lnTo>
                    <a:pt x="2125748" y="155651"/>
                  </a:lnTo>
                  <a:lnTo>
                    <a:pt x="2102327" y="117913"/>
                  </a:lnTo>
                  <a:lnTo>
                    <a:pt x="2073541" y="84354"/>
                  </a:lnTo>
                  <a:lnTo>
                    <a:pt x="2039984" y="55568"/>
                  </a:lnTo>
                  <a:lnTo>
                    <a:pt x="2002247" y="32146"/>
                  </a:lnTo>
                  <a:lnTo>
                    <a:pt x="1960926" y="14682"/>
                  </a:lnTo>
                  <a:lnTo>
                    <a:pt x="1916611" y="3769"/>
                  </a:lnTo>
                  <a:lnTo>
                    <a:pt x="1869897" y="0"/>
                  </a:lnTo>
                  <a:lnTo>
                    <a:pt x="287997" y="0"/>
                  </a:lnTo>
                  <a:close/>
                </a:path>
              </a:pathLst>
            </a:custGeom>
            <a:grpFill/>
            <a:ln w="38100">
              <a:solidFill>
                <a:srgbClr val="F89623"/>
              </a:solidFill>
            </a:ln>
          </p:spPr>
          <p:txBody>
            <a:bodyPr wrap="square" lIns="0" tIns="0" rIns="0" bIns="0" rtlCol="0"/>
            <a:lstStyle/>
            <a:p>
              <a:pPr>
                <a:defRPr/>
              </a:pPr>
              <a:endParaRPr/>
            </a:p>
          </p:txBody>
        </p:sp>
      </p:grpSp>
      <p:sp>
        <p:nvSpPr>
          <p:cNvPr id="20" name="object 20"/>
          <p:cNvSpPr txBox="1"/>
          <p:nvPr/>
        </p:nvSpPr>
        <p:spPr bwMode="auto">
          <a:xfrm>
            <a:off x="2380060" y="3882162"/>
            <a:ext cx="1712595" cy="1832873"/>
          </a:xfrm>
          <a:prstGeom prst="rect">
            <a:avLst/>
          </a:prstGeom>
        </p:spPr>
        <p:txBody>
          <a:bodyPr vert="horz" wrap="square" lIns="0" tIns="12700" rIns="0" bIns="0" rtlCol="0">
            <a:spAutoFit/>
          </a:bodyPr>
          <a:lstStyle/>
          <a:p>
            <a:pPr marL="52705" marR="45085" algn="ctr">
              <a:lnSpc>
                <a:spcPct val="125000"/>
              </a:lnSpc>
              <a:spcBef>
                <a:spcPts val="100"/>
              </a:spcBef>
              <a:defRPr/>
            </a:pPr>
            <a:r>
              <a:rPr lang="sl" sz="1200" b="0" i="0" strike="noStrike" cap="none" spc="0" baseline="0">
                <a:solidFill>
                  <a:srgbClr val="3B373A"/>
                </a:solidFill>
                <a:effectLst/>
                <a:latin typeface="Segoe UI"/>
                <a:ea typeface="Segoe UI"/>
                <a:cs typeface="Segoe UI"/>
              </a:rPr>
              <a:t>Seznaniti se s predpisi na delovnem mestu v EU in državi gostiteljici. Zaščitni ukrepi in posledice neizvajanja predpisov. Informirajte</a:t>
            </a:r>
            <a:endParaRPr sz="1200">
              <a:latin typeface="Segoe UI"/>
              <a:cs typeface="Segoe UI"/>
            </a:endParaRPr>
          </a:p>
          <a:p>
            <a:pPr marL="12700" marR="5080" algn="ctr">
              <a:lnSpc>
                <a:spcPct val="125000"/>
              </a:lnSpc>
              <a:defRPr/>
            </a:pPr>
            <a:r>
              <a:rPr lang="sl" sz="1200" b="0" i="0" strike="noStrike" cap="none" spc="0" baseline="0">
                <a:solidFill>
                  <a:srgbClr val="3B373A"/>
                </a:solidFill>
                <a:effectLst/>
                <a:latin typeface="Segoe UI"/>
                <a:ea typeface="Segoe UI"/>
                <a:cs typeface="Segoe UI"/>
              </a:rPr>
              <a:t>kaj se lahko zgodi v primeru delovne nesreče.</a:t>
            </a:r>
            <a:endParaRPr sz="1200">
              <a:latin typeface="Segoe UI"/>
              <a:cs typeface="Segoe UI"/>
            </a:endParaRPr>
          </a:p>
        </p:txBody>
      </p:sp>
      <p:grpSp>
        <p:nvGrpSpPr>
          <p:cNvPr id="21" name="object 21"/>
          <p:cNvGrpSpPr/>
          <p:nvPr/>
        </p:nvGrpSpPr>
        <p:grpSpPr>
          <a:xfrm>
            <a:off x="4216513" y="3542368"/>
            <a:ext cx="2428240" cy="3038475"/>
            <a:chOff x="4220527" y="4001398"/>
            <a:chExt cx="2428240" cy="3038475"/>
          </a:xfrm>
        </p:grpSpPr>
        <p:sp>
          <p:nvSpPr>
            <p:cNvPr id="22" name="object 22"/>
            <p:cNvSpPr/>
            <p:nvPr/>
          </p:nvSpPr>
          <p:spPr bwMode="auto">
            <a:xfrm>
              <a:off x="4220527" y="4021975"/>
              <a:ext cx="2409825" cy="3017519"/>
            </a:xfrm>
            <a:custGeom>
              <a:avLst/>
              <a:gdLst/>
              <a:ahLst/>
              <a:cxnLst/>
              <a:rect l="l" t="t" r="r" b="b"/>
              <a:pathLst>
                <a:path w="2409825" h="3017520" extrusionOk="0">
                  <a:moveTo>
                    <a:pt x="2409443" y="0"/>
                  </a:moveTo>
                  <a:lnTo>
                    <a:pt x="0" y="0"/>
                  </a:lnTo>
                  <a:lnTo>
                    <a:pt x="0" y="3017520"/>
                  </a:lnTo>
                  <a:lnTo>
                    <a:pt x="2409443" y="3017520"/>
                  </a:lnTo>
                  <a:lnTo>
                    <a:pt x="2409443" y="0"/>
                  </a:lnTo>
                  <a:close/>
                </a:path>
              </a:pathLst>
            </a:custGeom>
            <a:solidFill>
              <a:srgbClr val="5F595B">
                <a:alpha val="7499"/>
              </a:srgbClr>
            </a:solidFill>
          </p:spPr>
          <p:txBody>
            <a:bodyPr wrap="square" lIns="0" tIns="0" rIns="0" bIns="0" rtlCol="0"/>
            <a:lstStyle/>
            <a:p>
              <a:pPr>
                <a:defRPr/>
              </a:pPr>
              <a:endParaRPr/>
            </a:p>
          </p:txBody>
        </p:sp>
        <p:sp>
          <p:nvSpPr>
            <p:cNvPr id="23" name="object 23"/>
            <p:cNvSpPr/>
            <p:nvPr/>
          </p:nvSpPr>
          <p:spPr bwMode="auto">
            <a:xfrm>
              <a:off x="4399346" y="4020448"/>
              <a:ext cx="2230120" cy="2842260"/>
            </a:xfrm>
            <a:custGeom>
              <a:avLst/>
              <a:gdLst/>
              <a:ahLst/>
              <a:cxnLst/>
              <a:rect l="l" t="t" r="r" b="b"/>
              <a:pathLst>
                <a:path w="2230120" h="2842259" extrusionOk="0">
                  <a:moveTo>
                    <a:pt x="287997" y="0"/>
                  </a:moveTo>
                  <a:lnTo>
                    <a:pt x="241283" y="3769"/>
                  </a:lnTo>
                  <a:lnTo>
                    <a:pt x="196969" y="14682"/>
                  </a:lnTo>
                  <a:lnTo>
                    <a:pt x="155647" y="32146"/>
                  </a:lnTo>
                  <a:lnTo>
                    <a:pt x="117910" y="55567"/>
                  </a:lnTo>
                  <a:lnTo>
                    <a:pt x="84353" y="84353"/>
                  </a:lnTo>
                  <a:lnTo>
                    <a:pt x="55567" y="117910"/>
                  </a:lnTo>
                  <a:lnTo>
                    <a:pt x="32146" y="155647"/>
                  </a:lnTo>
                  <a:lnTo>
                    <a:pt x="14682" y="196969"/>
                  </a:lnTo>
                  <a:lnTo>
                    <a:pt x="3769" y="241283"/>
                  </a:lnTo>
                  <a:lnTo>
                    <a:pt x="0" y="287997"/>
                  </a:lnTo>
                  <a:lnTo>
                    <a:pt x="0" y="2553906"/>
                  </a:lnTo>
                  <a:lnTo>
                    <a:pt x="3769" y="2600620"/>
                  </a:lnTo>
                  <a:lnTo>
                    <a:pt x="14682" y="2644934"/>
                  </a:lnTo>
                  <a:lnTo>
                    <a:pt x="32146" y="2686254"/>
                  </a:lnTo>
                  <a:lnTo>
                    <a:pt x="55567" y="2723988"/>
                  </a:lnTo>
                  <a:lnTo>
                    <a:pt x="84353" y="2757544"/>
                  </a:lnTo>
                  <a:lnTo>
                    <a:pt x="117910" y="2786328"/>
                  </a:lnTo>
                  <a:lnTo>
                    <a:pt x="155647" y="2809748"/>
                  </a:lnTo>
                  <a:lnTo>
                    <a:pt x="196969" y="2827210"/>
                  </a:lnTo>
                  <a:lnTo>
                    <a:pt x="241283" y="2838122"/>
                  </a:lnTo>
                  <a:lnTo>
                    <a:pt x="287997" y="2841891"/>
                  </a:lnTo>
                  <a:lnTo>
                    <a:pt x="1941893" y="2841891"/>
                  </a:lnTo>
                  <a:lnTo>
                    <a:pt x="1988611" y="2838122"/>
                  </a:lnTo>
                  <a:lnTo>
                    <a:pt x="2032928" y="2827210"/>
                  </a:lnTo>
                  <a:lnTo>
                    <a:pt x="2074252" y="2809748"/>
                  </a:lnTo>
                  <a:lnTo>
                    <a:pt x="2111990" y="2786328"/>
                  </a:lnTo>
                  <a:lnTo>
                    <a:pt x="2145549" y="2757544"/>
                  </a:lnTo>
                  <a:lnTo>
                    <a:pt x="2174335" y="2723988"/>
                  </a:lnTo>
                  <a:lnTo>
                    <a:pt x="2197757" y="2686254"/>
                  </a:lnTo>
                  <a:lnTo>
                    <a:pt x="2215221" y="2644934"/>
                  </a:lnTo>
                  <a:lnTo>
                    <a:pt x="2226134" y="2600620"/>
                  </a:lnTo>
                  <a:lnTo>
                    <a:pt x="2229904" y="2553906"/>
                  </a:lnTo>
                  <a:lnTo>
                    <a:pt x="2229904" y="287997"/>
                  </a:lnTo>
                  <a:lnTo>
                    <a:pt x="2226134" y="241283"/>
                  </a:lnTo>
                  <a:lnTo>
                    <a:pt x="2215221" y="196969"/>
                  </a:lnTo>
                  <a:lnTo>
                    <a:pt x="2197757" y="155647"/>
                  </a:lnTo>
                  <a:lnTo>
                    <a:pt x="2174335" y="117910"/>
                  </a:lnTo>
                  <a:lnTo>
                    <a:pt x="2145549" y="84353"/>
                  </a:lnTo>
                  <a:lnTo>
                    <a:pt x="2111990" y="55567"/>
                  </a:lnTo>
                  <a:lnTo>
                    <a:pt x="2074252" y="32146"/>
                  </a:lnTo>
                  <a:lnTo>
                    <a:pt x="2032928" y="14682"/>
                  </a:lnTo>
                  <a:lnTo>
                    <a:pt x="1988611" y="3769"/>
                  </a:lnTo>
                  <a:lnTo>
                    <a:pt x="1941893" y="0"/>
                  </a:lnTo>
                  <a:lnTo>
                    <a:pt x="287997" y="0"/>
                  </a:lnTo>
                  <a:close/>
                </a:path>
              </a:pathLst>
            </a:custGeom>
            <a:grpFill/>
            <a:ln w="38100">
              <a:solidFill>
                <a:srgbClr val="F89623"/>
              </a:solidFill>
            </a:ln>
          </p:spPr>
          <p:txBody>
            <a:bodyPr wrap="square" lIns="0" tIns="0" rIns="0" bIns="0" rtlCol="0"/>
            <a:lstStyle/>
            <a:p>
              <a:pPr>
                <a:defRPr/>
              </a:pPr>
              <a:endParaRPr/>
            </a:p>
          </p:txBody>
        </p:sp>
      </p:grpSp>
      <p:sp>
        <p:nvSpPr>
          <p:cNvPr id="24" name="object 24"/>
          <p:cNvSpPr txBox="1"/>
          <p:nvPr/>
        </p:nvSpPr>
        <p:spPr bwMode="auto">
          <a:xfrm>
            <a:off x="4516879" y="3617330"/>
            <a:ext cx="1861819" cy="2644506"/>
          </a:xfrm>
          <a:prstGeom prst="rect">
            <a:avLst/>
          </a:prstGeom>
        </p:spPr>
        <p:txBody>
          <a:bodyPr vert="horz" wrap="square" lIns="0" tIns="12700" rIns="0" bIns="0" rtlCol="0">
            <a:spAutoFit/>
          </a:bodyPr>
          <a:lstStyle/>
          <a:p>
            <a:pPr marL="241300" marR="22225" indent="-228600">
              <a:lnSpc>
                <a:spcPct val="125000"/>
              </a:lnSpc>
              <a:spcBef>
                <a:spcPts val="100"/>
              </a:spcBef>
              <a:defRPr/>
            </a:pPr>
            <a:r>
              <a:rPr lang="sl" sz="1200" b="0" i="0" strike="noStrike" cap="none" spc="0" baseline="0" dirty="0">
                <a:solidFill>
                  <a:srgbClr val="3B373A"/>
                </a:solidFill>
                <a:effectLst/>
                <a:latin typeface="MS PGothic"/>
                <a:ea typeface="MS PGothic"/>
                <a:cs typeface="MS PGothic"/>
              </a:rPr>
              <a:t>☑ </a:t>
            </a:r>
            <a:r>
              <a:rPr lang="sl" sz="1200" b="1" i="0" strike="noStrike" cap="none" spc="0" baseline="0" dirty="0">
                <a:solidFill>
                  <a:srgbClr val="3B373A"/>
                </a:solidFill>
                <a:effectLst/>
                <a:latin typeface="Segoe UI Semibold"/>
                <a:ea typeface="Segoe UI Semibold"/>
                <a:cs typeface="Segoe UI Semibold"/>
              </a:rPr>
              <a:t>Pojasnite: </a:t>
            </a:r>
            <a:r>
              <a:rPr lang="sl" sz="1200" dirty="0">
                <a:solidFill>
                  <a:srgbClr val="3B373A"/>
                </a:solidFill>
                <a:latin typeface="Segoe UI"/>
                <a:ea typeface="Segoe UI Semibold"/>
                <a:cs typeface="Segoe UI"/>
              </a:rPr>
              <a:t>k</a:t>
            </a:r>
            <a:r>
              <a:rPr lang="sl" sz="1200" b="0" i="0" strike="noStrike" cap="none" spc="0" baseline="0" dirty="0">
                <a:solidFill>
                  <a:srgbClr val="3B373A"/>
                </a:solidFill>
                <a:effectLst/>
                <a:latin typeface="Segoe UI"/>
                <a:ea typeface="Segoe UI"/>
                <a:cs typeface="Segoe UI"/>
              </a:rPr>
              <a:t>aj pomeni ta izraz?</a:t>
            </a:r>
            <a:endParaRPr sz="1200" dirty="0">
              <a:latin typeface="Segoe UI"/>
              <a:cs typeface="Segoe UI"/>
            </a:endParaRPr>
          </a:p>
          <a:p>
            <a:pPr marL="241300" marR="259715" indent="-228600">
              <a:lnSpc>
                <a:spcPct val="125000"/>
              </a:lnSpc>
              <a:spcBef>
                <a:spcPts val="850"/>
              </a:spcBef>
              <a:defRPr/>
            </a:pPr>
            <a:r>
              <a:rPr lang="sl" sz="1200" b="0" i="0" strike="noStrike" cap="none" spc="0" baseline="0" dirty="0">
                <a:solidFill>
                  <a:srgbClr val="3B373A"/>
                </a:solidFill>
                <a:effectLst/>
                <a:latin typeface="MS PGothic"/>
                <a:ea typeface="MS PGothic"/>
                <a:cs typeface="MS PGothic"/>
              </a:rPr>
              <a:t>☑ </a:t>
            </a:r>
            <a:r>
              <a:rPr lang="sl" sz="1200" b="1" i="0" strike="noStrike" cap="none" spc="0" baseline="0" dirty="0">
                <a:solidFill>
                  <a:srgbClr val="3B373A"/>
                </a:solidFill>
                <a:effectLst/>
                <a:latin typeface="Segoe UI Semibold"/>
                <a:ea typeface="Segoe UI Semibold"/>
                <a:cs typeface="Segoe UI Semibold"/>
              </a:rPr>
              <a:t>Vprašajte: </a:t>
            </a:r>
            <a:r>
              <a:rPr lang="sl" sz="1200" dirty="0">
                <a:solidFill>
                  <a:srgbClr val="3B373A"/>
                </a:solidFill>
                <a:latin typeface="Segoe UI"/>
                <a:ea typeface="Segoe UI Semibold"/>
                <a:cs typeface="Segoe UI"/>
              </a:rPr>
              <a:t>a</a:t>
            </a:r>
            <a:r>
              <a:rPr lang="sl" sz="1200" b="0" i="0" strike="noStrike" cap="none" spc="0" baseline="0" dirty="0">
                <a:solidFill>
                  <a:srgbClr val="3B373A"/>
                </a:solidFill>
                <a:effectLst/>
                <a:latin typeface="Segoe UI"/>
                <a:ea typeface="Segoe UI"/>
                <a:cs typeface="Segoe UI"/>
              </a:rPr>
              <a:t>li vaša država pozna strogo zakonodajo?</a:t>
            </a:r>
            <a:endParaRPr sz="1200" dirty="0">
              <a:latin typeface="Segoe UI"/>
              <a:cs typeface="Segoe UI"/>
            </a:endParaRPr>
          </a:p>
          <a:p>
            <a:pPr marL="241300" marR="5080" indent="-228600">
              <a:lnSpc>
                <a:spcPct val="125000"/>
              </a:lnSpc>
              <a:spcBef>
                <a:spcPts val="850"/>
              </a:spcBef>
              <a:defRPr/>
            </a:pPr>
            <a:r>
              <a:rPr lang="sl" sz="1200" b="0" i="0" strike="noStrike" cap="none" spc="0" baseline="0" dirty="0">
                <a:solidFill>
                  <a:srgbClr val="3B373A"/>
                </a:solidFill>
                <a:effectLst/>
                <a:latin typeface="MS PGothic"/>
                <a:ea typeface="MS PGothic"/>
                <a:cs typeface="MS PGothic"/>
              </a:rPr>
              <a:t>☑ </a:t>
            </a:r>
            <a:r>
              <a:rPr lang="sl" sz="1200" b="0" i="0" strike="noStrike" cap="none" spc="0" baseline="0" dirty="0">
                <a:solidFill>
                  <a:srgbClr val="3B373A"/>
                </a:solidFill>
                <a:effectLst/>
                <a:latin typeface="Segoe UI"/>
                <a:ea typeface="Segoe UI"/>
                <a:cs typeface="Segoe UI"/>
              </a:rPr>
              <a:t>Ustrezen besednjak za to temo</a:t>
            </a:r>
            <a:endParaRPr sz="1200" dirty="0">
              <a:latin typeface="Segoe UI"/>
              <a:cs typeface="Segoe UI"/>
            </a:endParaRPr>
          </a:p>
          <a:p>
            <a:pPr marL="241300" marR="78105" indent="-228600" algn="just">
              <a:lnSpc>
                <a:spcPct val="125000"/>
              </a:lnSpc>
              <a:spcBef>
                <a:spcPts val="850"/>
              </a:spcBef>
              <a:defRPr/>
            </a:pPr>
            <a:r>
              <a:rPr lang="sl" sz="1200" b="0" i="0" strike="noStrike" cap="none" spc="0" baseline="0" dirty="0">
                <a:solidFill>
                  <a:srgbClr val="3B373A"/>
                </a:solidFill>
                <a:effectLst/>
                <a:latin typeface="MS PGothic"/>
                <a:ea typeface="MS PGothic"/>
                <a:cs typeface="MS PGothic"/>
              </a:rPr>
              <a:t>☑ </a:t>
            </a:r>
            <a:r>
              <a:rPr lang="sl" sz="1200" b="1" i="0" strike="noStrike" cap="none" spc="0" baseline="0" dirty="0">
                <a:solidFill>
                  <a:srgbClr val="3B373A"/>
                </a:solidFill>
                <a:effectLst/>
                <a:latin typeface="Segoe UI Semibold"/>
                <a:ea typeface="Segoe UI Semibold"/>
                <a:cs typeface="Segoe UI Semibold"/>
              </a:rPr>
              <a:t>Igranje vlog: </a:t>
            </a:r>
            <a:r>
              <a:rPr lang="sl" sz="1200" b="0" i="0" strike="noStrike" cap="none" spc="0" baseline="0" dirty="0">
                <a:solidFill>
                  <a:srgbClr val="3B373A"/>
                </a:solidFill>
                <a:effectLst/>
                <a:latin typeface="Segoe UI"/>
                <a:ea typeface="Segoe UI"/>
                <a:cs typeface="Segoe UI"/>
              </a:rPr>
              <a:t>dva kolega razpravljata o varnostnih ukrepih.</a:t>
            </a:r>
            <a:endParaRPr sz="1200" dirty="0">
              <a:latin typeface="Segoe UI"/>
              <a:cs typeface="Segoe UI"/>
            </a:endParaRPr>
          </a:p>
        </p:txBody>
      </p:sp>
      <p:grpSp>
        <p:nvGrpSpPr>
          <p:cNvPr id="25" name="object 25"/>
          <p:cNvGrpSpPr/>
          <p:nvPr/>
        </p:nvGrpSpPr>
        <p:grpSpPr>
          <a:xfrm>
            <a:off x="4201657" y="3043965"/>
            <a:ext cx="2423795" cy="589915"/>
            <a:chOff x="4225099" y="3482991"/>
            <a:chExt cx="2423795" cy="589915"/>
          </a:xfrm>
        </p:grpSpPr>
        <p:sp>
          <p:nvSpPr>
            <p:cNvPr id="26" name="object 26"/>
            <p:cNvSpPr/>
            <p:nvPr/>
          </p:nvSpPr>
          <p:spPr bwMode="auto">
            <a:xfrm>
              <a:off x="4225099" y="3501225"/>
              <a:ext cx="2400300" cy="571500"/>
            </a:xfrm>
            <a:custGeom>
              <a:avLst/>
              <a:gdLst/>
              <a:ahLst/>
              <a:cxnLst/>
              <a:rect l="l" t="t" r="r" b="b"/>
              <a:pathLst>
                <a:path w="2400300" h="571500" extrusionOk="0">
                  <a:moveTo>
                    <a:pt x="2400299" y="0"/>
                  </a:moveTo>
                  <a:lnTo>
                    <a:pt x="0" y="0"/>
                  </a:lnTo>
                  <a:lnTo>
                    <a:pt x="0" y="571500"/>
                  </a:lnTo>
                  <a:lnTo>
                    <a:pt x="2400299" y="571500"/>
                  </a:lnTo>
                  <a:lnTo>
                    <a:pt x="2400299" y="0"/>
                  </a:lnTo>
                  <a:close/>
                </a:path>
              </a:pathLst>
            </a:custGeom>
            <a:solidFill>
              <a:srgbClr val="5F595B">
                <a:alpha val="17498"/>
              </a:srgbClr>
            </a:solidFill>
          </p:spPr>
          <p:txBody>
            <a:bodyPr wrap="square" lIns="0" tIns="0" rIns="0" bIns="0" rtlCol="0"/>
            <a:lstStyle/>
            <a:p>
              <a:pPr>
                <a:defRPr/>
              </a:pPr>
              <a:endParaRPr/>
            </a:p>
          </p:txBody>
        </p:sp>
        <p:sp>
          <p:nvSpPr>
            <p:cNvPr id="27" name="object 27"/>
            <p:cNvSpPr/>
            <p:nvPr/>
          </p:nvSpPr>
          <p:spPr bwMode="auto">
            <a:xfrm>
              <a:off x="4380292" y="3482991"/>
              <a:ext cx="2268220" cy="432434"/>
            </a:xfrm>
            <a:custGeom>
              <a:avLst/>
              <a:gdLst/>
              <a:ahLst/>
              <a:cxnLst/>
              <a:rect l="l" t="t" r="r" b="b"/>
              <a:pathLst>
                <a:path w="2268220" h="432434" extrusionOk="0">
                  <a:moveTo>
                    <a:pt x="2052002" y="0"/>
                  </a:moveTo>
                  <a:lnTo>
                    <a:pt x="216001" y="0"/>
                  </a:lnTo>
                  <a:lnTo>
                    <a:pt x="166475" y="5704"/>
                  </a:lnTo>
                  <a:lnTo>
                    <a:pt x="121011" y="21955"/>
                  </a:lnTo>
                  <a:lnTo>
                    <a:pt x="80904" y="47454"/>
                  </a:lnTo>
                  <a:lnTo>
                    <a:pt x="47454" y="80904"/>
                  </a:lnTo>
                  <a:lnTo>
                    <a:pt x="21955" y="121011"/>
                  </a:lnTo>
                  <a:lnTo>
                    <a:pt x="5704" y="166475"/>
                  </a:lnTo>
                  <a:lnTo>
                    <a:pt x="0" y="216001"/>
                  </a:lnTo>
                  <a:lnTo>
                    <a:pt x="5704" y="265527"/>
                  </a:lnTo>
                  <a:lnTo>
                    <a:pt x="21955" y="310992"/>
                  </a:lnTo>
                  <a:lnTo>
                    <a:pt x="47454" y="351098"/>
                  </a:lnTo>
                  <a:lnTo>
                    <a:pt x="80904" y="384549"/>
                  </a:lnTo>
                  <a:lnTo>
                    <a:pt x="121011" y="410047"/>
                  </a:lnTo>
                  <a:lnTo>
                    <a:pt x="166475" y="426298"/>
                  </a:lnTo>
                  <a:lnTo>
                    <a:pt x="216001" y="432003"/>
                  </a:lnTo>
                  <a:lnTo>
                    <a:pt x="2052002" y="432003"/>
                  </a:lnTo>
                  <a:lnTo>
                    <a:pt x="2101528" y="426298"/>
                  </a:lnTo>
                  <a:lnTo>
                    <a:pt x="2146993" y="410047"/>
                  </a:lnTo>
                  <a:lnTo>
                    <a:pt x="2187099" y="384549"/>
                  </a:lnTo>
                  <a:lnTo>
                    <a:pt x="2220549" y="351098"/>
                  </a:lnTo>
                  <a:lnTo>
                    <a:pt x="2246048" y="310992"/>
                  </a:lnTo>
                  <a:lnTo>
                    <a:pt x="2262299" y="265527"/>
                  </a:lnTo>
                  <a:lnTo>
                    <a:pt x="2268004" y="216001"/>
                  </a:lnTo>
                  <a:lnTo>
                    <a:pt x="2262299" y="166475"/>
                  </a:lnTo>
                  <a:lnTo>
                    <a:pt x="2246048" y="121011"/>
                  </a:lnTo>
                  <a:lnTo>
                    <a:pt x="2220549" y="80904"/>
                  </a:lnTo>
                  <a:lnTo>
                    <a:pt x="2187099" y="47454"/>
                  </a:lnTo>
                  <a:lnTo>
                    <a:pt x="2146993" y="21955"/>
                  </a:lnTo>
                  <a:lnTo>
                    <a:pt x="2101528" y="5704"/>
                  </a:lnTo>
                  <a:lnTo>
                    <a:pt x="2052002" y="0"/>
                  </a:lnTo>
                  <a:close/>
                </a:path>
              </a:pathLst>
            </a:custGeom>
            <a:solidFill>
              <a:srgbClr val="493490">
                <a:alpha val="69999"/>
              </a:srgbClr>
            </a:solidFill>
          </p:spPr>
          <p:txBody>
            <a:bodyPr wrap="square" lIns="0" tIns="0" rIns="0" bIns="0" rtlCol="0"/>
            <a:lstStyle/>
            <a:p>
              <a:pPr>
                <a:defRPr/>
              </a:pPr>
              <a:endParaRPr/>
            </a:p>
          </p:txBody>
        </p:sp>
        <p:sp>
          <p:nvSpPr>
            <p:cNvPr id="28" name="object 28"/>
            <p:cNvSpPr/>
            <p:nvPr/>
          </p:nvSpPr>
          <p:spPr bwMode="auto">
            <a:xfrm>
              <a:off x="5096294" y="3625685"/>
              <a:ext cx="672465" cy="279400"/>
            </a:xfrm>
            <a:custGeom>
              <a:avLst/>
              <a:gdLst/>
              <a:ahLst/>
              <a:cxnLst/>
              <a:rect l="l" t="t" r="r" b="b"/>
              <a:pathLst>
                <a:path w="672464" h="279400" extrusionOk="0">
                  <a:moveTo>
                    <a:pt x="672084" y="0"/>
                  </a:moveTo>
                  <a:lnTo>
                    <a:pt x="0" y="0"/>
                  </a:lnTo>
                  <a:lnTo>
                    <a:pt x="0" y="278892"/>
                  </a:lnTo>
                  <a:lnTo>
                    <a:pt x="672084" y="278892"/>
                  </a:lnTo>
                  <a:lnTo>
                    <a:pt x="672084" y="0"/>
                  </a:lnTo>
                  <a:close/>
                </a:path>
              </a:pathLst>
            </a:custGeom>
            <a:solidFill>
              <a:srgbClr val="8C275B">
                <a:alpha val="19999"/>
              </a:srgbClr>
            </a:solidFill>
          </p:spPr>
          <p:txBody>
            <a:bodyPr wrap="square" lIns="0" tIns="0" rIns="0" bIns="0" rtlCol="0"/>
            <a:lstStyle/>
            <a:p>
              <a:pPr>
                <a:defRPr/>
              </a:pPr>
              <a:endParaRPr/>
            </a:p>
          </p:txBody>
        </p:sp>
      </p:grpSp>
      <p:sp>
        <p:nvSpPr>
          <p:cNvPr id="29" name="object 29"/>
          <p:cNvSpPr txBox="1"/>
          <p:nvPr/>
        </p:nvSpPr>
        <p:spPr bwMode="auto">
          <a:xfrm>
            <a:off x="5222841" y="3073546"/>
            <a:ext cx="672465" cy="259045"/>
          </a:xfrm>
          <a:prstGeom prst="rect">
            <a:avLst/>
          </a:prstGeom>
        </p:spPr>
        <p:txBody>
          <a:bodyPr vert="horz" wrap="square" lIns="0" tIns="12700" rIns="0" bIns="0" rtlCol="0">
            <a:spAutoFit/>
          </a:bodyPr>
          <a:lstStyle/>
          <a:p>
            <a:pPr marL="12700">
              <a:lnSpc>
                <a:spcPct val="100000"/>
              </a:lnSpc>
              <a:spcBef>
                <a:spcPts val="100"/>
              </a:spcBef>
              <a:defRPr/>
            </a:pPr>
            <a:r>
              <a:rPr lang="sl" sz="1600" b="1" i="0" strike="noStrike" cap="none" spc="0" baseline="0" dirty="0">
                <a:solidFill>
                  <a:srgbClr val="FFFFFF"/>
                </a:solidFill>
                <a:effectLst/>
                <a:latin typeface="Segoe UI Black"/>
                <a:ea typeface="Segoe UI Black"/>
                <a:cs typeface="Segoe UI Black"/>
              </a:rPr>
              <a:t>Kako?</a:t>
            </a:r>
            <a:endParaRPr sz="1600" dirty="0">
              <a:latin typeface="Segoe UI Black"/>
              <a:cs typeface="Segoe UI Black"/>
            </a:endParaRPr>
          </a:p>
        </p:txBody>
      </p:sp>
      <p:grpSp>
        <p:nvGrpSpPr>
          <p:cNvPr id="30" name="object 30"/>
          <p:cNvGrpSpPr/>
          <p:nvPr/>
        </p:nvGrpSpPr>
        <p:grpSpPr>
          <a:xfrm>
            <a:off x="810514" y="6397520"/>
            <a:ext cx="5859144" cy="3038475"/>
            <a:chOff x="789266" y="6920995"/>
            <a:chExt cx="5859144" cy="3038475"/>
          </a:xfrm>
        </p:grpSpPr>
        <p:sp>
          <p:nvSpPr>
            <p:cNvPr id="31" name="object 31"/>
            <p:cNvSpPr/>
            <p:nvPr/>
          </p:nvSpPr>
          <p:spPr bwMode="auto">
            <a:xfrm>
              <a:off x="789266" y="6941566"/>
              <a:ext cx="1325880" cy="3017519"/>
            </a:xfrm>
            <a:custGeom>
              <a:avLst/>
              <a:gdLst/>
              <a:ahLst/>
              <a:cxnLst/>
              <a:rect l="l" t="t" r="r" b="b"/>
              <a:pathLst>
                <a:path w="1325880" h="3017520" extrusionOk="0">
                  <a:moveTo>
                    <a:pt x="1325880" y="0"/>
                  </a:moveTo>
                  <a:lnTo>
                    <a:pt x="0" y="0"/>
                  </a:lnTo>
                  <a:lnTo>
                    <a:pt x="0" y="3017519"/>
                  </a:lnTo>
                  <a:lnTo>
                    <a:pt x="1325880" y="3017519"/>
                  </a:lnTo>
                  <a:lnTo>
                    <a:pt x="1325880" y="0"/>
                  </a:lnTo>
                  <a:close/>
                </a:path>
              </a:pathLst>
            </a:custGeom>
            <a:solidFill>
              <a:srgbClr val="5F595B">
                <a:alpha val="7499"/>
              </a:srgbClr>
            </a:solidFill>
          </p:spPr>
          <p:txBody>
            <a:bodyPr wrap="square" lIns="0" tIns="0" rIns="0" bIns="0" rtlCol="0"/>
            <a:lstStyle/>
            <a:p>
              <a:pPr>
                <a:defRPr/>
              </a:pPr>
              <a:endParaRPr/>
            </a:p>
          </p:txBody>
        </p:sp>
        <p:sp>
          <p:nvSpPr>
            <p:cNvPr id="32" name="object 32"/>
            <p:cNvSpPr/>
            <p:nvPr/>
          </p:nvSpPr>
          <p:spPr bwMode="auto">
            <a:xfrm>
              <a:off x="968089" y="6940046"/>
              <a:ext cx="1149985" cy="2842260"/>
            </a:xfrm>
            <a:custGeom>
              <a:avLst/>
              <a:gdLst/>
              <a:ahLst/>
              <a:cxnLst/>
              <a:rect l="l" t="t" r="r" b="b"/>
              <a:pathLst>
                <a:path w="1149985" h="2842259" extrusionOk="0">
                  <a:moveTo>
                    <a:pt x="287997" y="0"/>
                  </a:moveTo>
                  <a:lnTo>
                    <a:pt x="241283" y="3769"/>
                  </a:lnTo>
                  <a:lnTo>
                    <a:pt x="196969" y="14681"/>
                  </a:lnTo>
                  <a:lnTo>
                    <a:pt x="155647" y="32143"/>
                  </a:lnTo>
                  <a:lnTo>
                    <a:pt x="117910" y="55563"/>
                  </a:lnTo>
                  <a:lnTo>
                    <a:pt x="84353" y="84348"/>
                  </a:lnTo>
                  <a:lnTo>
                    <a:pt x="55567" y="117905"/>
                  </a:lnTo>
                  <a:lnTo>
                    <a:pt x="32146" y="155641"/>
                  </a:lnTo>
                  <a:lnTo>
                    <a:pt x="14682" y="196964"/>
                  </a:lnTo>
                  <a:lnTo>
                    <a:pt x="3769" y="241280"/>
                  </a:lnTo>
                  <a:lnTo>
                    <a:pt x="0" y="287997"/>
                  </a:lnTo>
                  <a:lnTo>
                    <a:pt x="0" y="2553893"/>
                  </a:lnTo>
                  <a:lnTo>
                    <a:pt x="3769" y="2600608"/>
                  </a:lnTo>
                  <a:lnTo>
                    <a:pt x="14682" y="2644922"/>
                  </a:lnTo>
                  <a:lnTo>
                    <a:pt x="32146" y="2686244"/>
                  </a:lnTo>
                  <a:lnTo>
                    <a:pt x="55567" y="2723980"/>
                  </a:lnTo>
                  <a:lnTo>
                    <a:pt x="84353" y="2757538"/>
                  </a:lnTo>
                  <a:lnTo>
                    <a:pt x="117910" y="2786324"/>
                  </a:lnTo>
                  <a:lnTo>
                    <a:pt x="155647" y="2809745"/>
                  </a:lnTo>
                  <a:lnTo>
                    <a:pt x="196969" y="2827209"/>
                  </a:lnTo>
                  <a:lnTo>
                    <a:pt x="241283" y="2838122"/>
                  </a:lnTo>
                  <a:lnTo>
                    <a:pt x="287997" y="2841891"/>
                  </a:lnTo>
                  <a:lnTo>
                    <a:pt x="861898" y="2841891"/>
                  </a:lnTo>
                  <a:lnTo>
                    <a:pt x="908612" y="2838122"/>
                  </a:lnTo>
                  <a:lnTo>
                    <a:pt x="952927" y="2827209"/>
                  </a:lnTo>
                  <a:lnTo>
                    <a:pt x="994248" y="2809745"/>
                  </a:lnTo>
                  <a:lnTo>
                    <a:pt x="1031985" y="2786324"/>
                  </a:lnTo>
                  <a:lnTo>
                    <a:pt x="1065542" y="2757538"/>
                  </a:lnTo>
                  <a:lnTo>
                    <a:pt x="1094328" y="2723980"/>
                  </a:lnTo>
                  <a:lnTo>
                    <a:pt x="1117749" y="2686244"/>
                  </a:lnTo>
                  <a:lnTo>
                    <a:pt x="1135213" y="2644922"/>
                  </a:lnTo>
                  <a:lnTo>
                    <a:pt x="1146126" y="2600608"/>
                  </a:lnTo>
                  <a:lnTo>
                    <a:pt x="1149896" y="2553893"/>
                  </a:lnTo>
                  <a:lnTo>
                    <a:pt x="1149896" y="287997"/>
                  </a:lnTo>
                  <a:lnTo>
                    <a:pt x="1146126" y="241280"/>
                  </a:lnTo>
                  <a:lnTo>
                    <a:pt x="1135213" y="196964"/>
                  </a:lnTo>
                  <a:lnTo>
                    <a:pt x="1117749" y="155641"/>
                  </a:lnTo>
                  <a:lnTo>
                    <a:pt x="1094328" y="117905"/>
                  </a:lnTo>
                  <a:lnTo>
                    <a:pt x="1065542" y="84348"/>
                  </a:lnTo>
                  <a:lnTo>
                    <a:pt x="1031985" y="55563"/>
                  </a:lnTo>
                  <a:lnTo>
                    <a:pt x="994248" y="32143"/>
                  </a:lnTo>
                  <a:lnTo>
                    <a:pt x="952927" y="14681"/>
                  </a:lnTo>
                  <a:lnTo>
                    <a:pt x="908612" y="3769"/>
                  </a:lnTo>
                  <a:lnTo>
                    <a:pt x="861898" y="0"/>
                  </a:lnTo>
                  <a:lnTo>
                    <a:pt x="287997" y="0"/>
                  </a:lnTo>
                  <a:close/>
                </a:path>
              </a:pathLst>
            </a:custGeom>
            <a:grpFill/>
            <a:ln w="38100">
              <a:solidFill>
                <a:srgbClr val="F89623"/>
              </a:solidFill>
            </a:ln>
          </p:spPr>
          <p:txBody>
            <a:bodyPr wrap="square" lIns="0" tIns="0" rIns="0" bIns="0" rtlCol="0"/>
            <a:lstStyle/>
            <a:p>
              <a:pPr>
                <a:defRPr/>
              </a:pPr>
              <a:endParaRPr/>
            </a:p>
          </p:txBody>
        </p:sp>
        <p:sp>
          <p:nvSpPr>
            <p:cNvPr id="33" name="object 33"/>
            <p:cNvSpPr/>
            <p:nvPr/>
          </p:nvSpPr>
          <p:spPr bwMode="auto">
            <a:xfrm>
              <a:off x="1988540" y="6941566"/>
              <a:ext cx="2336800" cy="3017519"/>
            </a:xfrm>
            <a:custGeom>
              <a:avLst/>
              <a:gdLst/>
              <a:ahLst/>
              <a:cxnLst/>
              <a:rect l="l" t="t" r="r" b="b"/>
              <a:pathLst>
                <a:path w="2336800" h="3017520" extrusionOk="0">
                  <a:moveTo>
                    <a:pt x="2336292" y="0"/>
                  </a:moveTo>
                  <a:lnTo>
                    <a:pt x="0" y="0"/>
                  </a:lnTo>
                  <a:lnTo>
                    <a:pt x="0" y="3017519"/>
                  </a:lnTo>
                  <a:lnTo>
                    <a:pt x="2336292" y="3017519"/>
                  </a:lnTo>
                  <a:lnTo>
                    <a:pt x="2336292" y="0"/>
                  </a:lnTo>
                  <a:close/>
                </a:path>
              </a:pathLst>
            </a:custGeom>
            <a:solidFill>
              <a:srgbClr val="5F595B">
                <a:alpha val="7499"/>
              </a:srgbClr>
            </a:solidFill>
          </p:spPr>
          <p:txBody>
            <a:bodyPr wrap="square" lIns="0" tIns="0" rIns="0" bIns="0" rtlCol="0"/>
            <a:lstStyle/>
            <a:p>
              <a:pPr>
                <a:defRPr/>
              </a:pPr>
              <a:endParaRPr/>
            </a:p>
          </p:txBody>
        </p:sp>
        <p:sp>
          <p:nvSpPr>
            <p:cNvPr id="34" name="object 34"/>
            <p:cNvSpPr/>
            <p:nvPr/>
          </p:nvSpPr>
          <p:spPr bwMode="auto">
            <a:xfrm>
              <a:off x="2167357" y="6940046"/>
              <a:ext cx="2158365" cy="2842260"/>
            </a:xfrm>
            <a:custGeom>
              <a:avLst/>
              <a:gdLst/>
              <a:ahLst/>
              <a:cxnLst/>
              <a:rect l="l" t="t" r="r" b="b"/>
              <a:pathLst>
                <a:path w="2158365" h="2842259" extrusionOk="0">
                  <a:moveTo>
                    <a:pt x="287997" y="0"/>
                  </a:moveTo>
                  <a:lnTo>
                    <a:pt x="241283" y="3769"/>
                  </a:lnTo>
                  <a:lnTo>
                    <a:pt x="196969" y="14682"/>
                  </a:lnTo>
                  <a:lnTo>
                    <a:pt x="155647" y="32146"/>
                  </a:lnTo>
                  <a:lnTo>
                    <a:pt x="117910" y="55568"/>
                  </a:lnTo>
                  <a:lnTo>
                    <a:pt x="84353" y="84354"/>
                  </a:lnTo>
                  <a:lnTo>
                    <a:pt x="55567" y="117913"/>
                  </a:lnTo>
                  <a:lnTo>
                    <a:pt x="32146" y="155651"/>
                  </a:lnTo>
                  <a:lnTo>
                    <a:pt x="14682" y="196975"/>
                  </a:lnTo>
                  <a:lnTo>
                    <a:pt x="3769" y="241292"/>
                  </a:lnTo>
                  <a:lnTo>
                    <a:pt x="0" y="288010"/>
                  </a:lnTo>
                  <a:lnTo>
                    <a:pt x="0" y="2553906"/>
                  </a:lnTo>
                  <a:lnTo>
                    <a:pt x="3769" y="2600620"/>
                  </a:lnTo>
                  <a:lnTo>
                    <a:pt x="14682" y="2644934"/>
                  </a:lnTo>
                  <a:lnTo>
                    <a:pt x="32146" y="2686254"/>
                  </a:lnTo>
                  <a:lnTo>
                    <a:pt x="55567" y="2723988"/>
                  </a:lnTo>
                  <a:lnTo>
                    <a:pt x="84353" y="2757544"/>
                  </a:lnTo>
                  <a:lnTo>
                    <a:pt x="117910" y="2786328"/>
                  </a:lnTo>
                  <a:lnTo>
                    <a:pt x="155647" y="2809748"/>
                  </a:lnTo>
                  <a:lnTo>
                    <a:pt x="196969" y="2827210"/>
                  </a:lnTo>
                  <a:lnTo>
                    <a:pt x="241283" y="2838122"/>
                  </a:lnTo>
                  <a:lnTo>
                    <a:pt x="287997" y="2841891"/>
                  </a:lnTo>
                  <a:lnTo>
                    <a:pt x="1869897" y="2841891"/>
                  </a:lnTo>
                  <a:lnTo>
                    <a:pt x="1916611" y="2838122"/>
                  </a:lnTo>
                  <a:lnTo>
                    <a:pt x="1960926" y="2827210"/>
                  </a:lnTo>
                  <a:lnTo>
                    <a:pt x="2002247" y="2809748"/>
                  </a:lnTo>
                  <a:lnTo>
                    <a:pt x="2039984" y="2786328"/>
                  </a:lnTo>
                  <a:lnTo>
                    <a:pt x="2073541" y="2757544"/>
                  </a:lnTo>
                  <a:lnTo>
                    <a:pt x="2102327" y="2723988"/>
                  </a:lnTo>
                  <a:lnTo>
                    <a:pt x="2125748" y="2686254"/>
                  </a:lnTo>
                  <a:lnTo>
                    <a:pt x="2143212" y="2644934"/>
                  </a:lnTo>
                  <a:lnTo>
                    <a:pt x="2154125" y="2600620"/>
                  </a:lnTo>
                  <a:lnTo>
                    <a:pt x="2157895" y="2553906"/>
                  </a:lnTo>
                  <a:lnTo>
                    <a:pt x="2157895" y="288010"/>
                  </a:lnTo>
                  <a:lnTo>
                    <a:pt x="2154125" y="241292"/>
                  </a:lnTo>
                  <a:lnTo>
                    <a:pt x="2143212" y="196975"/>
                  </a:lnTo>
                  <a:lnTo>
                    <a:pt x="2125748" y="155651"/>
                  </a:lnTo>
                  <a:lnTo>
                    <a:pt x="2102327" y="117913"/>
                  </a:lnTo>
                  <a:lnTo>
                    <a:pt x="2073541" y="84354"/>
                  </a:lnTo>
                  <a:lnTo>
                    <a:pt x="2039984" y="55568"/>
                  </a:lnTo>
                  <a:lnTo>
                    <a:pt x="2002247" y="32146"/>
                  </a:lnTo>
                  <a:lnTo>
                    <a:pt x="1960926" y="14682"/>
                  </a:lnTo>
                  <a:lnTo>
                    <a:pt x="1916611" y="3769"/>
                  </a:lnTo>
                  <a:lnTo>
                    <a:pt x="1869897" y="0"/>
                  </a:lnTo>
                  <a:lnTo>
                    <a:pt x="287997" y="0"/>
                  </a:lnTo>
                  <a:close/>
                </a:path>
              </a:pathLst>
            </a:custGeom>
            <a:grpFill/>
            <a:ln w="38100">
              <a:solidFill>
                <a:srgbClr val="F89623"/>
              </a:solidFill>
            </a:ln>
          </p:spPr>
          <p:txBody>
            <a:bodyPr wrap="square" lIns="0" tIns="0" rIns="0" bIns="0" rtlCol="0"/>
            <a:lstStyle/>
            <a:p>
              <a:pPr>
                <a:defRPr/>
              </a:pPr>
              <a:endParaRPr/>
            </a:p>
          </p:txBody>
        </p:sp>
        <p:sp>
          <p:nvSpPr>
            <p:cNvPr id="35" name="object 35"/>
            <p:cNvSpPr/>
            <p:nvPr/>
          </p:nvSpPr>
          <p:spPr bwMode="auto">
            <a:xfrm>
              <a:off x="4220540" y="6941566"/>
              <a:ext cx="2409825" cy="3017519"/>
            </a:xfrm>
            <a:custGeom>
              <a:avLst/>
              <a:gdLst/>
              <a:ahLst/>
              <a:cxnLst/>
              <a:rect l="l" t="t" r="r" b="b"/>
              <a:pathLst>
                <a:path w="2409825" h="3017520" extrusionOk="0">
                  <a:moveTo>
                    <a:pt x="2409444" y="0"/>
                  </a:moveTo>
                  <a:lnTo>
                    <a:pt x="0" y="0"/>
                  </a:lnTo>
                  <a:lnTo>
                    <a:pt x="0" y="3017519"/>
                  </a:lnTo>
                  <a:lnTo>
                    <a:pt x="2409444" y="3017519"/>
                  </a:lnTo>
                  <a:lnTo>
                    <a:pt x="2409444" y="0"/>
                  </a:lnTo>
                  <a:close/>
                </a:path>
              </a:pathLst>
            </a:custGeom>
            <a:solidFill>
              <a:srgbClr val="5F595B">
                <a:alpha val="7499"/>
              </a:srgbClr>
            </a:solidFill>
          </p:spPr>
          <p:txBody>
            <a:bodyPr wrap="square" lIns="0" tIns="0" rIns="0" bIns="0" rtlCol="0"/>
            <a:lstStyle/>
            <a:p>
              <a:pPr>
                <a:defRPr/>
              </a:pPr>
              <a:endParaRPr/>
            </a:p>
          </p:txBody>
        </p:sp>
        <p:sp>
          <p:nvSpPr>
            <p:cNvPr id="36" name="object 36"/>
            <p:cNvSpPr/>
            <p:nvPr/>
          </p:nvSpPr>
          <p:spPr bwMode="auto">
            <a:xfrm>
              <a:off x="4399357" y="6940046"/>
              <a:ext cx="2230120" cy="2842260"/>
            </a:xfrm>
            <a:custGeom>
              <a:avLst/>
              <a:gdLst/>
              <a:ahLst/>
              <a:cxnLst/>
              <a:rect l="l" t="t" r="r" b="b"/>
              <a:pathLst>
                <a:path w="2230120" h="2842259" extrusionOk="0">
                  <a:moveTo>
                    <a:pt x="287997" y="0"/>
                  </a:moveTo>
                  <a:lnTo>
                    <a:pt x="241283" y="3769"/>
                  </a:lnTo>
                  <a:lnTo>
                    <a:pt x="196969" y="14682"/>
                  </a:lnTo>
                  <a:lnTo>
                    <a:pt x="155647" y="32146"/>
                  </a:lnTo>
                  <a:lnTo>
                    <a:pt x="117910" y="55567"/>
                  </a:lnTo>
                  <a:lnTo>
                    <a:pt x="84353" y="84353"/>
                  </a:lnTo>
                  <a:lnTo>
                    <a:pt x="55567" y="117910"/>
                  </a:lnTo>
                  <a:lnTo>
                    <a:pt x="32146" y="155647"/>
                  </a:lnTo>
                  <a:lnTo>
                    <a:pt x="14682" y="196969"/>
                  </a:lnTo>
                  <a:lnTo>
                    <a:pt x="3769" y="241283"/>
                  </a:lnTo>
                  <a:lnTo>
                    <a:pt x="0" y="287997"/>
                  </a:lnTo>
                  <a:lnTo>
                    <a:pt x="0" y="2553906"/>
                  </a:lnTo>
                  <a:lnTo>
                    <a:pt x="3769" y="2600620"/>
                  </a:lnTo>
                  <a:lnTo>
                    <a:pt x="14682" y="2644934"/>
                  </a:lnTo>
                  <a:lnTo>
                    <a:pt x="32146" y="2686254"/>
                  </a:lnTo>
                  <a:lnTo>
                    <a:pt x="55567" y="2723988"/>
                  </a:lnTo>
                  <a:lnTo>
                    <a:pt x="84353" y="2757544"/>
                  </a:lnTo>
                  <a:lnTo>
                    <a:pt x="117910" y="2786328"/>
                  </a:lnTo>
                  <a:lnTo>
                    <a:pt x="155647" y="2809748"/>
                  </a:lnTo>
                  <a:lnTo>
                    <a:pt x="196969" y="2827210"/>
                  </a:lnTo>
                  <a:lnTo>
                    <a:pt x="241283" y="2838122"/>
                  </a:lnTo>
                  <a:lnTo>
                    <a:pt x="287997" y="2841891"/>
                  </a:lnTo>
                  <a:lnTo>
                    <a:pt x="1941893" y="2841891"/>
                  </a:lnTo>
                  <a:lnTo>
                    <a:pt x="1988611" y="2838122"/>
                  </a:lnTo>
                  <a:lnTo>
                    <a:pt x="2032928" y="2827210"/>
                  </a:lnTo>
                  <a:lnTo>
                    <a:pt x="2074252" y="2809748"/>
                  </a:lnTo>
                  <a:lnTo>
                    <a:pt x="2111990" y="2786328"/>
                  </a:lnTo>
                  <a:lnTo>
                    <a:pt x="2145549" y="2757544"/>
                  </a:lnTo>
                  <a:lnTo>
                    <a:pt x="2174335" y="2723988"/>
                  </a:lnTo>
                  <a:lnTo>
                    <a:pt x="2197757" y="2686254"/>
                  </a:lnTo>
                  <a:lnTo>
                    <a:pt x="2215221" y="2644934"/>
                  </a:lnTo>
                  <a:lnTo>
                    <a:pt x="2226134" y="2600620"/>
                  </a:lnTo>
                  <a:lnTo>
                    <a:pt x="2229904" y="2553906"/>
                  </a:lnTo>
                  <a:lnTo>
                    <a:pt x="2229904" y="287997"/>
                  </a:lnTo>
                  <a:lnTo>
                    <a:pt x="2226134" y="241283"/>
                  </a:lnTo>
                  <a:lnTo>
                    <a:pt x="2215221" y="196969"/>
                  </a:lnTo>
                  <a:lnTo>
                    <a:pt x="2197757" y="155647"/>
                  </a:lnTo>
                  <a:lnTo>
                    <a:pt x="2174335" y="117910"/>
                  </a:lnTo>
                  <a:lnTo>
                    <a:pt x="2145549" y="84353"/>
                  </a:lnTo>
                  <a:lnTo>
                    <a:pt x="2111990" y="55567"/>
                  </a:lnTo>
                  <a:lnTo>
                    <a:pt x="2074252" y="32146"/>
                  </a:lnTo>
                  <a:lnTo>
                    <a:pt x="2032928" y="14682"/>
                  </a:lnTo>
                  <a:lnTo>
                    <a:pt x="1988611" y="3769"/>
                  </a:lnTo>
                  <a:lnTo>
                    <a:pt x="1941893" y="0"/>
                  </a:lnTo>
                  <a:lnTo>
                    <a:pt x="287997" y="0"/>
                  </a:lnTo>
                  <a:close/>
                </a:path>
              </a:pathLst>
            </a:custGeom>
            <a:grpFill/>
            <a:ln w="38100">
              <a:solidFill>
                <a:srgbClr val="F89623"/>
              </a:solidFill>
            </a:ln>
          </p:spPr>
          <p:txBody>
            <a:bodyPr wrap="square" lIns="0" tIns="0" rIns="0" bIns="0" rtlCol="0"/>
            <a:lstStyle/>
            <a:p>
              <a:pPr>
                <a:defRPr/>
              </a:pPr>
              <a:endParaRPr/>
            </a:p>
          </p:txBody>
        </p:sp>
      </p:grpSp>
      <p:sp>
        <p:nvSpPr>
          <p:cNvPr id="37" name="object 37"/>
          <p:cNvSpPr txBox="1"/>
          <p:nvPr/>
        </p:nvSpPr>
        <p:spPr bwMode="auto">
          <a:xfrm>
            <a:off x="2339822" y="7298105"/>
            <a:ext cx="1793239" cy="1604273"/>
          </a:xfrm>
          <a:prstGeom prst="rect">
            <a:avLst/>
          </a:prstGeom>
        </p:spPr>
        <p:txBody>
          <a:bodyPr vert="horz" wrap="square" lIns="0" tIns="12700" rIns="0" bIns="0" rtlCol="0">
            <a:spAutoFit/>
          </a:bodyPr>
          <a:lstStyle/>
          <a:p>
            <a:pPr marL="93345" marR="85725" indent="150495" algn="ctr">
              <a:lnSpc>
                <a:spcPct val="125000"/>
              </a:lnSpc>
              <a:spcBef>
                <a:spcPts val="100"/>
              </a:spcBef>
              <a:defRPr/>
            </a:pPr>
            <a:r>
              <a:rPr lang="sl" sz="1200" b="0" i="0" strike="noStrike" cap="none" spc="0" baseline="0" dirty="0">
                <a:solidFill>
                  <a:srgbClr val="3B373A"/>
                </a:solidFill>
                <a:effectLst/>
                <a:latin typeface="Segoe UI"/>
                <a:ea typeface="Segoe UI"/>
                <a:cs typeface="Segoe UI"/>
              </a:rPr>
              <a:t>Udeležence seznanite z vprašanji delovnega prava: delo na črno;</a:t>
            </a:r>
            <a:endParaRPr sz="1200" dirty="0">
              <a:latin typeface="Segoe UI"/>
              <a:cs typeface="Segoe UI"/>
            </a:endParaRPr>
          </a:p>
          <a:p>
            <a:pPr marL="12700" marR="5080" indent="2540" algn="ctr">
              <a:lnSpc>
                <a:spcPct val="125000"/>
              </a:lnSpc>
              <a:defRPr/>
            </a:pPr>
            <a:r>
              <a:rPr lang="sl" sz="1200" b="0" i="0" strike="noStrike" cap="none" spc="0" baseline="0" dirty="0">
                <a:solidFill>
                  <a:srgbClr val="3B373A"/>
                </a:solidFill>
                <a:effectLst/>
                <a:latin typeface="Segoe UI"/>
                <a:ea typeface="Segoe UI"/>
                <a:cs typeface="Segoe UI"/>
              </a:rPr>
              <a:t>zaposlitev s polnim/krajšim delovnim časom; delovni čas; in stavka.</a:t>
            </a:r>
            <a:endParaRPr sz="1200" dirty="0">
              <a:latin typeface="Segoe UI"/>
              <a:cs typeface="Segoe UI"/>
            </a:endParaRPr>
          </a:p>
        </p:txBody>
      </p:sp>
      <p:sp>
        <p:nvSpPr>
          <p:cNvPr id="38" name="object 38"/>
          <p:cNvSpPr txBox="1"/>
          <p:nvPr/>
        </p:nvSpPr>
        <p:spPr bwMode="auto">
          <a:xfrm>
            <a:off x="4516879" y="6485106"/>
            <a:ext cx="2050284" cy="2529090"/>
          </a:xfrm>
          <a:prstGeom prst="rect">
            <a:avLst/>
          </a:prstGeom>
        </p:spPr>
        <p:txBody>
          <a:bodyPr vert="horz" wrap="square" lIns="0" tIns="12700" rIns="0" bIns="0" rtlCol="0">
            <a:spAutoFit/>
          </a:bodyPr>
          <a:lstStyle/>
          <a:p>
            <a:pPr marL="241300" marR="208279" indent="-228600">
              <a:lnSpc>
                <a:spcPct val="125000"/>
              </a:lnSpc>
              <a:spcBef>
                <a:spcPts val="100"/>
              </a:spcBef>
              <a:defRPr/>
            </a:pPr>
            <a:r>
              <a:rPr lang="sl" sz="1200" b="0" i="0" strike="noStrike" cap="none" spc="0" baseline="0" dirty="0">
                <a:solidFill>
                  <a:srgbClr val="3B373A"/>
                </a:solidFill>
                <a:effectLst/>
                <a:latin typeface="MS PGothic"/>
                <a:ea typeface="MS PGothic"/>
                <a:cs typeface="MS PGothic"/>
              </a:rPr>
              <a:t>☑ </a:t>
            </a:r>
            <a:r>
              <a:rPr lang="sl" sz="1200" b="1" i="0" strike="noStrike" cap="none" spc="0" baseline="0" dirty="0">
                <a:solidFill>
                  <a:srgbClr val="3B373A"/>
                </a:solidFill>
                <a:effectLst/>
                <a:latin typeface="Segoe UI Semibold"/>
                <a:ea typeface="Segoe UI Semibold"/>
                <a:cs typeface="Segoe UI Semibold"/>
              </a:rPr>
              <a:t>Ogrevanje: </a:t>
            </a:r>
            <a:r>
              <a:rPr lang="sl" sz="1200" dirty="0">
                <a:solidFill>
                  <a:srgbClr val="3B373A"/>
                </a:solidFill>
                <a:latin typeface="Segoe UI"/>
                <a:ea typeface="Segoe UI Semibold"/>
                <a:cs typeface="Segoe UI"/>
              </a:rPr>
              <a:t>v</a:t>
            </a:r>
            <a:r>
              <a:rPr lang="sl" sz="1200" b="0" i="0" strike="noStrike" cap="none" spc="0" baseline="0" dirty="0">
                <a:solidFill>
                  <a:srgbClr val="3B373A"/>
                </a:solidFill>
                <a:effectLst/>
                <a:latin typeface="Segoe UI"/>
                <a:ea typeface="Segoe UI"/>
                <a:cs typeface="Segoe UI"/>
              </a:rPr>
              <a:t>prašanja o pravicah delavcev v državah izvora udeležencev</a:t>
            </a:r>
            <a:endParaRPr sz="1200" dirty="0">
              <a:latin typeface="Segoe UI"/>
              <a:cs typeface="Segoe UI"/>
            </a:endParaRPr>
          </a:p>
          <a:p>
            <a:pPr marL="241300" marR="5080" indent="-228600">
              <a:lnSpc>
                <a:spcPct val="125000"/>
              </a:lnSpc>
              <a:spcBef>
                <a:spcPts val="850"/>
              </a:spcBef>
              <a:defRPr/>
            </a:pPr>
            <a:r>
              <a:rPr lang="sl" sz="1200" b="0" i="0" strike="noStrike" cap="none" spc="0" baseline="0" dirty="0">
                <a:solidFill>
                  <a:srgbClr val="3B373A"/>
                </a:solidFill>
                <a:effectLst/>
                <a:latin typeface="MS PGothic"/>
                <a:ea typeface="MS PGothic"/>
                <a:cs typeface="MS PGothic"/>
              </a:rPr>
              <a:t>☑ </a:t>
            </a:r>
            <a:r>
              <a:rPr lang="sl" sz="1200" i="0" strike="noStrike" cap="none" spc="0" baseline="0" dirty="0">
                <a:solidFill>
                  <a:srgbClr val="3B373A"/>
                </a:solidFill>
                <a:effectLst/>
                <a:latin typeface="Segoe UI Semibold"/>
                <a:ea typeface="Segoe UI Semibold"/>
                <a:cs typeface="Segoe UI Semibold"/>
              </a:rPr>
              <a:t>Pravice delavcev v EU in državi gostiteljici</a:t>
            </a:r>
            <a:r>
              <a:rPr lang="sl" sz="1200" b="1" i="0" strike="noStrike" cap="none" spc="0" baseline="0" dirty="0">
                <a:solidFill>
                  <a:srgbClr val="3B373A"/>
                </a:solidFill>
                <a:effectLst/>
                <a:latin typeface="Segoe UI Semibold"/>
                <a:ea typeface="Segoe UI Semibold"/>
                <a:cs typeface="Segoe UI Semibold"/>
              </a:rPr>
              <a:t>: </a:t>
            </a:r>
            <a:r>
              <a:rPr lang="sl" sz="1200" b="0" i="0" strike="noStrike" cap="none" spc="0" baseline="0" dirty="0">
                <a:solidFill>
                  <a:srgbClr val="3B373A"/>
                </a:solidFill>
                <a:effectLst/>
                <a:latin typeface="Segoe UI"/>
                <a:ea typeface="Segoe UI"/>
                <a:cs typeface="Segoe UI"/>
              </a:rPr>
              <a:t>kaj pričakovati</a:t>
            </a:r>
            <a:endParaRPr sz="1200" dirty="0">
              <a:latin typeface="Segoe UI"/>
              <a:cs typeface="Segoe UI"/>
            </a:endParaRPr>
          </a:p>
          <a:p>
            <a:pPr marL="241300" marR="123825" indent="-228600">
              <a:lnSpc>
                <a:spcPct val="125000"/>
              </a:lnSpc>
              <a:spcBef>
                <a:spcPts val="850"/>
              </a:spcBef>
              <a:defRPr/>
            </a:pPr>
            <a:r>
              <a:rPr lang="sl" sz="1200" b="0" i="0" strike="noStrike" cap="none" spc="0" baseline="0" dirty="0">
                <a:solidFill>
                  <a:srgbClr val="3B373A"/>
                </a:solidFill>
                <a:effectLst/>
                <a:latin typeface="MS PGothic"/>
                <a:ea typeface="MS PGothic"/>
                <a:cs typeface="MS PGothic"/>
              </a:rPr>
              <a:t>☑ </a:t>
            </a:r>
            <a:r>
              <a:rPr lang="sl" sz="1200" b="0" i="0" strike="noStrike" cap="none" spc="0" baseline="0" dirty="0">
                <a:solidFill>
                  <a:srgbClr val="3B373A"/>
                </a:solidFill>
                <a:effectLst/>
                <a:latin typeface="Segoe UI"/>
                <a:ea typeface="Segoe UI"/>
                <a:cs typeface="Segoe UI"/>
              </a:rPr>
              <a:t>Kako delo na črno vpliva v primeru nesreč pri delu?</a:t>
            </a:r>
            <a:endParaRPr sz="1200" dirty="0">
              <a:latin typeface="Segoe UI"/>
              <a:cs typeface="Segoe UI"/>
            </a:endParaRPr>
          </a:p>
        </p:txBody>
      </p:sp>
      <p:sp>
        <p:nvSpPr>
          <p:cNvPr id="39" name="object 39"/>
          <p:cNvSpPr txBox="1"/>
          <p:nvPr/>
        </p:nvSpPr>
        <p:spPr bwMode="auto">
          <a:xfrm>
            <a:off x="1112981" y="7185016"/>
            <a:ext cx="947922" cy="900246"/>
          </a:xfrm>
          <a:prstGeom prst="rect">
            <a:avLst/>
          </a:prstGeom>
        </p:spPr>
        <p:txBody>
          <a:bodyPr vert="horz" wrap="square" lIns="0" tIns="12700" rIns="0" bIns="0" rtlCol="0">
            <a:spAutoFit/>
          </a:bodyPr>
          <a:lstStyle/>
          <a:p>
            <a:pPr marL="12700">
              <a:lnSpc>
                <a:spcPct val="100000"/>
              </a:lnSpc>
              <a:spcBef>
                <a:spcPts val="100"/>
              </a:spcBef>
              <a:defRPr/>
            </a:pPr>
            <a:r>
              <a:rPr lang="sl" sz="1400" b="1" i="1" strike="noStrike" cap="none" spc="0" baseline="0" dirty="0">
                <a:solidFill>
                  <a:srgbClr val="3B373A"/>
                </a:solidFill>
                <a:effectLst/>
                <a:latin typeface="Segoe UI"/>
                <a:ea typeface="Segoe UI"/>
                <a:cs typeface="Segoe UI"/>
              </a:rPr>
              <a:t>Opombe</a:t>
            </a:r>
          </a:p>
          <a:p>
            <a:pPr marL="12700">
              <a:lnSpc>
                <a:spcPct val="100000"/>
              </a:lnSpc>
              <a:spcBef>
                <a:spcPts val="100"/>
              </a:spcBef>
              <a:defRPr/>
            </a:pPr>
            <a:r>
              <a:rPr lang="sl-SI" sz="1400" b="1" i="1" dirty="0">
                <a:solidFill>
                  <a:srgbClr val="3B373A"/>
                </a:solidFill>
                <a:latin typeface="Segoe UI"/>
                <a:cs typeface="Segoe UI"/>
              </a:rPr>
              <a:t>g</a:t>
            </a:r>
            <a:r>
              <a:rPr lang="sl" sz="1400" b="1" i="1" dirty="0">
                <a:solidFill>
                  <a:srgbClr val="3B373A"/>
                </a:solidFill>
                <a:latin typeface="Segoe UI"/>
                <a:cs typeface="Segoe UI"/>
              </a:rPr>
              <a:t>lede</a:t>
            </a:r>
          </a:p>
          <a:p>
            <a:pPr marL="12700">
              <a:lnSpc>
                <a:spcPct val="100000"/>
              </a:lnSpc>
              <a:spcBef>
                <a:spcPts val="100"/>
              </a:spcBef>
              <a:defRPr/>
            </a:pPr>
            <a:r>
              <a:rPr lang="sl-SI" sz="1400" b="1" i="1" dirty="0">
                <a:solidFill>
                  <a:srgbClr val="3B373A"/>
                </a:solidFill>
                <a:latin typeface="Segoe UI"/>
                <a:cs typeface="Segoe UI"/>
              </a:rPr>
              <a:t>d</a:t>
            </a:r>
            <a:r>
              <a:rPr lang="sl" sz="1400" b="1" i="1" dirty="0">
                <a:solidFill>
                  <a:srgbClr val="3B373A"/>
                </a:solidFill>
                <a:latin typeface="Segoe UI"/>
                <a:cs typeface="Segoe UI"/>
              </a:rPr>
              <a:t>elovnega prava</a:t>
            </a:r>
            <a:endParaRPr sz="1400" dirty="0">
              <a:latin typeface="Segoe UI"/>
              <a:cs typeface="Segoe UI"/>
            </a:endParaRPr>
          </a:p>
        </p:txBody>
      </p:sp>
      <p:pic>
        <p:nvPicPr>
          <p:cNvPr id="42" name="object 42"/>
          <p:cNvPicPr/>
          <p:nvPr/>
        </p:nvPicPr>
        <p:blipFill>
          <a:blip r:embed="rId3"/>
          <a:stretch>
            <a:fillRect/>
          </a:stretch>
        </p:blipFill>
        <p:spPr bwMode="auto">
          <a:xfrm>
            <a:off x="5376908" y="2001959"/>
            <a:ext cx="1866887" cy="1321777"/>
          </a:xfrm>
          <a:prstGeom prst="rect">
            <a:avLst/>
          </a:prstGeom>
        </p:spPr>
      </p:pic>
      <p:sp>
        <p:nvSpPr>
          <p:cNvPr id="43" name="object 43"/>
          <p:cNvSpPr txBox="1"/>
          <p:nvPr/>
        </p:nvSpPr>
        <p:spPr bwMode="auto">
          <a:xfrm rot="540000">
            <a:off x="5550715" y="2453664"/>
            <a:ext cx="1194809" cy="205184"/>
          </a:xfrm>
          <a:prstGeom prst="rect">
            <a:avLst/>
          </a:prstGeom>
        </p:spPr>
        <p:txBody>
          <a:bodyPr vert="horz" wrap="square" lIns="0" tIns="0" rIns="0" bIns="0" rtlCol="0">
            <a:spAutoFit/>
          </a:bodyPr>
          <a:lstStyle/>
          <a:p>
            <a:pPr>
              <a:lnSpc>
                <a:spcPts val="1585"/>
              </a:lnSpc>
              <a:defRPr/>
            </a:pPr>
            <a:r>
              <a:rPr lang="sl" sz="1600" b="1" i="0" strike="noStrike" cap="none" spc="0" baseline="0" dirty="0">
                <a:solidFill>
                  <a:srgbClr val="493490"/>
                </a:solidFill>
                <a:effectLst/>
                <a:latin typeface="Segoe UI Black"/>
                <a:ea typeface="Segoe UI Black"/>
                <a:cs typeface="Segoe UI Black"/>
              </a:rPr>
              <a:t>Učni načrt</a:t>
            </a:r>
            <a:endParaRPr sz="1600" dirty="0">
              <a:latin typeface="Segoe UI Black"/>
              <a:cs typeface="Segoe UI Black"/>
            </a:endParaRPr>
          </a:p>
        </p:txBody>
      </p:sp>
      <p:sp>
        <p:nvSpPr>
          <p:cNvPr id="44" name="object 44"/>
          <p:cNvSpPr txBox="1"/>
          <p:nvPr/>
        </p:nvSpPr>
        <p:spPr bwMode="auto">
          <a:xfrm rot="540000">
            <a:off x="5608934" y="2742035"/>
            <a:ext cx="989464" cy="209323"/>
          </a:xfrm>
          <a:prstGeom prst="rect">
            <a:avLst/>
          </a:prstGeom>
        </p:spPr>
        <p:txBody>
          <a:bodyPr vert="horz" wrap="square" lIns="0" tIns="0" rIns="0" bIns="0" rtlCol="0">
            <a:spAutoFit/>
          </a:bodyPr>
          <a:lstStyle/>
          <a:p>
            <a:pPr>
              <a:lnSpc>
                <a:spcPts val="1585"/>
              </a:lnSpc>
              <a:defRPr/>
            </a:pPr>
            <a:r>
              <a:rPr lang="sl" sz="1600" b="1" i="0" strike="noStrike" cap="none" spc="0" baseline="0">
                <a:solidFill>
                  <a:srgbClr val="493490"/>
                </a:solidFill>
                <a:effectLst/>
                <a:latin typeface="Segoe UI Black"/>
                <a:ea typeface="Segoe UI Black"/>
                <a:cs typeface="Segoe UI Black"/>
              </a:rPr>
              <a:t>Primeri:</a:t>
            </a:r>
            <a:endParaRPr sz="1600">
              <a:latin typeface="Segoe UI Black"/>
              <a:cs typeface="Segoe UI Black"/>
            </a:endParaRPr>
          </a:p>
        </p:txBody>
      </p:sp>
      <p:cxnSp>
        <p:nvCxnSpPr>
          <p:cNvPr id="46" name="Google Shape;233;p13"/>
          <p:cNvCxnSpPr/>
          <p:nvPr/>
        </p:nvCxnSpPr>
        <p:spPr bwMode="auto">
          <a:xfrm flipH="1">
            <a:off x="273050" y="577444"/>
            <a:ext cx="0" cy="9538511"/>
          </a:xfrm>
          <a:prstGeom prst="straightConnector1">
            <a:avLst/>
          </a:prstGeom>
          <a:noFill/>
          <a:ln w="76200" cap="flat" cmpd="sng">
            <a:solidFill>
              <a:srgbClr val="AED7C7"/>
            </a:solidFill>
            <a:prstDash val="solid"/>
            <a:round/>
            <a:headEnd type="none" w="sm" len="sm"/>
            <a:tailEnd type="none" w="sm" len="sm"/>
          </a:ln>
        </p:spPr>
      </p:cxnSp>
      <p:pic>
        <p:nvPicPr>
          <p:cNvPr id="47" name="Google Shape;234;p13"/>
          <p:cNvPicPr/>
          <p:nvPr/>
        </p:nvPicPr>
        <p:blipFill>
          <a:blip r:embed="rId4">
            <a:alphaModFix/>
          </a:blip>
          <a:stretch>
            <a:fillRect/>
          </a:stretch>
        </p:blipFill>
        <p:spPr bwMode="auto">
          <a:xfrm>
            <a:off x="4508500" y="9085792"/>
            <a:ext cx="3048000" cy="1628775"/>
          </a:xfrm>
          <a:prstGeom prst="rect">
            <a:avLst/>
          </a:prstGeom>
          <a:noFill/>
          <a:ln>
            <a:noFill/>
          </a:ln>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ctrTitle"/>
          </p:nvPr>
        </p:nvSpPr>
        <p:spPr bwMode="auto">
          <a:xfrm>
            <a:off x="1128077" y="1460500"/>
            <a:ext cx="5293995" cy="3323987"/>
          </a:xfrm>
        </p:spPr>
        <p:txBody>
          <a:bodyPr/>
          <a:lstStyle/>
          <a:p>
            <a:pPr>
              <a:defRPr/>
            </a:pPr>
            <a:r>
              <a:rPr lang="sl" sz="2400" b="1" i="0" strike="noStrike" cap="none" spc="0" baseline="0" dirty="0">
                <a:solidFill>
                  <a:srgbClr val="3B373A"/>
                </a:solidFill>
                <a:effectLst/>
                <a:latin typeface="Segoe UI"/>
                <a:ea typeface="Segoe UI"/>
                <a:cs typeface="Segoe UI"/>
              </a:rPr>
              <a:t>Po mnenju Mednarodne organizacije za delo (ILO) je delo na črno tesno povezano z migracijami. V številnih primerih delavci migranti – predvsem migranti z neurejenim ali nedovoljenim statusom – delajo na črno. Tako postanejo ranljivi in zanje veljajo nižji standardi.</a:t>
            </a:r>
            <a:r>
              <a:rPr lang="sl" sz="2400" b="1" i="0" strike="noStrike" cap="none" spc="0" baseline="30000" dirty="0">
                <a:solidFill>
                  <a:srgbClr val="3B373A"/>
                </a:solidFill>
                <a:effectLst/>
                <a:latin typeface="Segoe UI"/>
                <a:ea typeface="Segoe UI"/>
                <a:cs typeface="Segoe UI"/>
              </a:rPr>
              <a:t>1</a:t>
            </a:r>
            <a:r>
              <a:rPr sz="2400" dirty="0"/>
              <a:t/>
            </a:r>
            <a:br>
              <a:rPr sz="2400" dirty="0"/>
            </a:br>
            <a:endParaRPr lang="en-US" sz="2400" dirty="0"/>
          </a:p>
        </p:txBody>
      </p:sp>
      <p:sp>
        <p:nvSpPr>
          <p:cNvPr id="4" name="object 8"/>
          <p:cNvSpPr txBox="1"/>
          <p:nvPr/>
        </p:nvSpPr>
        <p:spPr bwMode="auto">
          <a:xfrm>
            <a:off x="1568450" y="5781875"/>
            <a:ext cx="5327650" cy="927100"/>
          </a:xfrm>
          <a:prstGeom prst="rect">
            <a:avLst/>
          </a:prstGeom>
        </p:spPr>
        <p:txBody>
          <a:bodyPr vert="horz" wrap="square" lIns="0" tIns="12700" rIns="0" bIns="0" rtlCol="0">
            <a:spAutoFit/>
          </a:bodyPr>
          <a:lstStyle/>
          <a:p>
            <a:pPr marL="12700">
              <a:lnSpc>
                <a:spcPct val="100000"/>
              </a:lnSpc>
              <a:spcBef>
                <a:spcPts val="100"/>
              </a:spcBef>
              <a:defRPr/>
            </a:pPr>
            <a:r>
              <a:rPr lang="sl" sz="2000" b="0" i="0" strike="noStrike" cap="none" spc="0" baseline="0" dirty="0">
                <a:solidFill>
                  <a:srgbClr val="3B373A"/>
                </a:solidFill>
                <a:effectLst/>
                <a:latin typeface="Segoe UI"/>
                <a:ea typeface="Segoe UI"/>
                <a:cs typeface="Segoe UI"/>
              </a:rPr>
              <a:t>“Labour inspection in Europe: undeclared work, migration, trafficking”, International Labour Organization – Ženeva</a:t>
            </a:r>
            <a:r>
              <a:rPr lang="sl" sz="800" b="0" i="0" strike="noStrike" cap="none" spc="0" baseline="0" dirty="0">
                <a:solidFill>
                  <a:srgbClr val="3B373A"/>
                </a:solidFill>
                <a:effectLst/>
                <a:latin typeface="Segoe UI"/>
                <a:ea typeface="Segoe UI"/>
                <a:cs typeface="Segoe UI"/>
              </a:rPr>
              <a:t>,</a:t>
            </a:r>
            <a:endParaRPr sz="800" dirty="0">
              <a:latin typeface="Segoe UI"/>
              <a:cs typeface="Segoe UI"/>
            </a:endParaRPr>
          </a:p>
        </p:txBody>
      </p:sp>
      <p:cxnSp>
        <p:nvCxnSpPr>
          <p:cNvPr id="5" name="Google Shape;233;p13"/>
          <p:cNvCxnSpPr/>
          <p:nvPr/>
        </p:nvCxnSpPr>
        <p:spPr bwMode="auto">
          <a:xfrm flipH="1">
            <a:off x="273050" y="577444"/>
            <a:ext cx="0" cy="9538511"/>
          </a:xfrm>
          <a:prstGeom prst="straightConnector1">
            <a:avLst/>
          </a:prstGeom>
          <a:noFill/>
          <a:ln w="76200" cap="flat" cmpd="sng">
            <a:solidFill>
              <a:srgbClr val="AED7C7"/>
            </a:solidFill>
            <a:prstDash val="solid"/>
            <a:round/>
            <a:headEnd type="none" w="sm" len="sm"/>
            <a:tailEnd type="none" w="sm" len="sm"/>
          </a:ln>
        </p:spPr>
      </p:cxnSp>
      <p:pic>
        <p:nvPicPr>
          <p:cNvPr id="6" name="Google Shape;234;p13"/>
          <p:cNvPicPr/>
          <p:nvPr/>
        </p:nvPicPr>
        <p:blipFill>
          <a:blip r:embed="rId2">
            <a:alphaModFix/>
          </a:blip>
          <a:stretch>
            <a:fillRect/>
          </a:stretch>
        </p:blipFill>
        <p:spPr bwMode="auto">
          <a:xfrm>
            <a:off x="4508500" y="9085792"/>
            <a:ext cx="3048000" cy="1628775"/>
          </a:xfrm>
          <a:prstGeom prst="rect">
            <a:avLst/>
          </a:prstGeom>
          <a:noFill/>
          <a:ln>
            <a:noFill/>
          </a:ln>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object 2"/>
          <p:cNvSpPr txBox="1"/>
          <p:nvPr/>
        </p:nvSpPr>
        <p:spPr bwMode="auto">
          <a:xfrm>
            <a:off x="887299" y="1003706"/>
            <a:ext cx="5791200" cy="6246161"/>
          </a:xfrm>
          <a:prstGeom prst="rect">
            <a:avLst/>
          </a:prstGeom>
        </p:spPr>
        <p:txBody>
          <a:bodyPr vert="horz" wrap="square" lIns="0" tIns="12700" rIns="0" bIns="0" rtlCol="0">
            <a:spAutoFit/>
          </a:bodyPr>
          <a:lstStyle/>
          <a:p>
            <a:pPr marL="12700" marR="6985" algn="just">
              <a:lnSpc>
                <a:spcPct val="107100"/>
              </a:lnSpc>
              <a:spcBef>
                <a:spcPts val="100"/>
              </a:spcBef>
              <a:defRPr/>
            </a:pPr>
            <a:r>
              <a:rPr lang="sl" sz="1400" b="1" i="0" strike="noStrike" cap="none" spc="0" baseline="0" dirty="0">
                <a:solidFill>
                  <a:srgbClr val="493490"/>
                </a:solidFill>
                <a:effectLst/>
                <a:latin typeface="Segoe UI Black"/>
                <a:ea typeface="Segoe UI Black"/>
                <a:cs typeface="Segoe UI Black"/>
              </a:rPr>
              <a:t>2. korak: </a:t>
            </a:r>
            <a:r>
              <a:rPr lang="sl" sz="1400" b="0" i="0" strike="noStrike" cap="none" spc="0" baseline="0" dirty="0">
                <a:solidFill>
                  <a:srgbClr val="3B373A"/>
                </a:solidFill>
                <a:effectLst/>
                <a:latin typeface="Segoe UI"/>
                <a:ea typeface="Segoe UI"/>
                <a:cs typeface="Segoe UI"/>
              </a:rPr>
              <a:t>vsaka delavnica naj traja 60–90 minut. V tem času se zlahka izvede tri do pet dejavnosti. Seveda je odvisno od velikosti skupine, motivacije udeležencev in zagotovljenih sredstev.</a:t>
            </a:r>
            <a:endParaRPr sz="1400" dirty="0">
              <a:latin typeface="Segoe UI"/>
              <a:cs typeface="Segoe UI"/>
            </a:endParaRPr>
          </a:p>
          <a:p>
            <a:pPr marL="12700" marR="6985" algn="just">
              <a:lnSpc>
                <a:spcPct val="107100"/>
              </a:lnSpc>
              <a:spcBef>
                <a:spcPts val="1415"/>
              </a:spcBef>
              <a:defRPr/>
            </a:pPr>
            <a:r>
              <a:rPr lang="sl" sz="1400" b="1" i="0" strike="noStrike" cap="none" spc="0" baseline="0" dirty="0">
                <a:solidFill>
                  <a:srgbClr val="493490"/>
                </a:solidFill>
                <a:effectLst/>
                <a:latin typeface="Segoe UI Black"/>
                <a:ea typeface="Segoe UI Black"/>
                <a:cs typeface="Segoe UI Black"/>
              </a:rPr>
              <a:t>3. korak: </a:t>
            </a:r>
            <a:r>
              <a:rPr lang="sl" sz="1400" b="0" i="0" strike="noStrike" cap="none" spc="0" baseline="0" dirty="0">
                <a:solidFill>
                  <a:srgbClr val="3B373A"/>
                </a:solidFill>
                <a:effectLst/>
                <a:latin typeface="Segoe UI"/>
                <a:ea typeface="Segoe UI"/>
                <a:cs typeface="Segoe UI"/>
              </a:rPr>
              <a:t>scenarij ima informativni obseg, kar pomeni, da je učenje jezika omejeno na ključne besede ali fraze. Zato je za izvedbo delavnic bistven kulturni mediator.</a:t>
            </a:r>
            <a:endParaRPr sz="1400" dirty="0">
              <a:latin typeface="Segoe UI"/>
              <a:cs typeface="Segoe UI"/>
            </a:endParaRPr>
          </a:p>
          <a:p>
            <a:pPr marL="12700" marR="8255" algn="just">
              <a:lnSpc>
                <a:spcPct val="107100"/>
              </a:lnSpc>
              <a:spcBef>
                <a:spcPts val="1420"/>
              </a:spcBef>
              <a:defRPr/>
            </a:pPr>
            <a:r>
              <a:rPr lang="sl" sz="1400" b="1" i="0" strike="noStrike" cap="none" spc="0" baseline="0" dirty="0">
                <a:solidFill>
                  <a:srgbClr val="493490"/>
                </a:solidFill>
                <a:effectLst/>
                <a:latin typeface="Segoe UI Black"/>
                <a:ea typeface="Segoe UI Black"/>
                <a:cs typeface="Segoe UI Black"/>
              </a:rPr>
              <a:t>4. korak: </a:t>
            </a:r>
            <a:r>
              <a:rPr lang="sl" sz="1400" b="0" i="0" strike="noStrike" cap="none" spc="0" baseline="0" dirty="0">
                <a:solidFill>
                  <a:srgbClr val="3B373A"/>
                </a:solidFill>
                <a:effectLst/>
                <a:latin typeface="Segoe UI"/>
                <a:ea typeface="Segoe UI"/>
                <a:cs typeface="Segoe UI"/>
              </a:rPr>
              <a:t>ne pozabite začeti z ogrevanjem, s katerim udeležence postopoma uvedete v novo gradivo.</a:t>
            </a:r>
            <a:endParaRPr sz="1400" dirty="0">
              <a:latin typeface="Segoe UI"/>
              <a:cs typeface="Segoe UI"/>
            </a:endParaRPr>
          </a:p>
          <a:p>
            <a:pPr marL="12700" marR="6985" algn="just">
              <a:lnSpc>
                <a:spcPct val="107100"/>
              </a:lnSpc>
              <a:spcBef>
                <a:spcPts val="1420"/>
              </a:spcBef>
              <a:defRPr/>
            </a:pPr>
            <a:r>
              <a:rPr lang="sl" sz="1400" b="1" i="0" strike="noStrike" cap="none" spc="0" baseline="0" dirty="0">
                <a:solidFill>
                  <a:srgbClr val="493490"/>
                </a:solidFill>
                <a:effectLst/>
                <a:latin typeface="Segoe UI Black"/>
                <a:ea typeface="Segoe UI Black"/>
                <a:cs typeface="Segoe UI Black"/>
              </a:rPr>
              <a:t>5. korak: </a:t>
            </a:r>
            <a:r>
              <a:rPr lang="sl" sz="1400" b="0" i="0" strike="noStrike" cap="none" spc="0" baseline="0" dirty="0">
                <a:solidFill>
                  <a:srgbClr val="3B373A"/>
                </a:solidFill>
                <a:effectLst/>
                <a:latin typeface="Segoe UI" panose="020B0502040204020203" pitchFamily="34" charset="0"/>
                <a:ea typeface="Segoe UI Semilight"/>
                <a:cs typeface="Segoe UI" panose="020B0502040204020203" pitchFamily="34" charset="0"/>
              </a:rPr>
              <a:t>pričakujte, da bodo nekateri vidiki delovnega prava nekaterim udeležencem neznani. Z vprašanji na koncu vsake delavnice ugotovite glavne teme, ki so jih udeleženci razumeli ali ne.</a:t>
            </a:r>
            <a:endParaRPr sz="1400" dirty="0">
              <a:latin typeface="Segoe UI" panose="020B0502040204020203" pitchFamily="34" charset="0"/>
              <a:cs typeface="Segoe UI" panose="020B0502040204020203" pitchFamily="34" charset="0"/>
            </a:endParaRPr>
          </a:p>
          <a:p>
            <a:pPr>
              <a:lnSpc>
                <a:spcPct val="100000"/>
              </a:lnSpc>
              <a:spcBef>
                <a:spcPts val="25"/>
              </a:spcBef>
              <a:defRPr/>
            </a:pPr>
            <a:endParaRPr sz="2200" dirty="0">
              <a:latin typeface="Segoe UI Semilight"/>
              <a:cs typeface="Segoe UI Semilight"/>
            </a:endParaRPr>
          </a:p>
          <a:p>
            <a:pPr marL="12700" algn="just">
              <a:lnSpc>
                <a:spcPct val="100000"/>
              </a:lnSpc>
              <a:defRPr/>
            </a:pPr>
            <a:r>
              <a:rPr lang="sl" sz="1400" b="1" i="1" strike="noStrike" cap="none" spc="0" baseline="0" dirty="0">
                <a:solidFill>
                  <a:srgbClr val="3B373A"/>
                </a:solidFill>
                <a:effectLst/>
                <a:latin typeface="Segoe UI"/>
                <a:ea typeface="Segoe UI"/>
                <a:cs typeface="Segoe UI"/>
              </a:rPr>
              <a:t>Scenarij jezikovne podpore, usmerjen v delo</a:t>
            </a:r>
            <a:endParaRPr sz="1400" dirty="0">
              <a:latin typeface="Segoe UI"/>
              <a:cs typeface="Segoe UI"/>
            </a:endParaRPr>
          </a:p>
          <a:p>
            <a:pPr marL="12700" marR="5080" algn="just">
              <a:lnSpc>
                <a:spcPct val="107100"/>
              </a:lnSpc>
              <a:spcBef>
                <a:spcPts val="1420"/>
              </a:spcBef>
              <a:defRPr/>
            </a:pPr>
            <a:r>
              <a:rPr lang="sl" sz="1400" b="0" i="0" strike="noStrike" cap="none" spc="0" baseline="0" dirty="0">
                <a:solidFill>
                  <a:srgbClr val="3B373A"/>
                </a:solidFill>
                <a:effectLst/>
                <a:latin typeface="Segoe UI"/>
                <a:ea typeface="Segoe UI"/>
                <a:cs typeface="Segoe UI"/>
              </a:rPr>
              <a:t>Lahko bi bil </a:t>
            </a:r>
            <a:r>
              <a:rPr lang="sl" sz="1400" b="0" i="0" strike="noStrike" cap="none" spc="0" baseline="0" dirty="0" smtClean="0">
                <a:solidFill>
                  <a:srgbClr val="3B373A"/>
                </a:solidFill>
                <a:effectLst/>
                <a:latin typeface="Segoe UI"/>
                <a:ea typeface="Segoe UI"/>
                <a:cs typeface="Segoe UI"/>
              </a:rPr>
              <a:t>izziv doseči </a:t>
            </a:r>
            <a:r>
              <a:rPr lang="sl" sz="1400" b="0" i="0" strike="noStrike" cap="none" spc="0" baseline="0" dirty="0">
                <a:solidFill>
                  <a:srgbClr val="3B373A"/>
                </a:solidFill>
                <a:effectLst/>
                <a:latin typeface="Segoe UI"/>
                <a:ea typeface="Segoe UI"/>
                <a:cs typeface="Segoe UI"/>
              </a:rPr>
              <a:t>plodno komunikacijo z delodajalci lokalne skupnosti. Če pa je to izvedljivo, je močno priporočljivo, da med opazovanjem na delovnem mestu mentor prostovoljec spremlja dnevno delovno rutino, komunikacijske pogoje, v katere so vključeni udeleženci, in relevantno besedišče v zvezi z orodji oz. naloge, ki jih opravljajo.</a:t>
            </a:r>
            <a:endParaRPr sz="1400" dirty="0">
              <a:latin typeface="Segoe UI"/>
              <a:cs typeface="Segoe UI"/>
            </a:endParaRPr>
          </a:p>
          <a:p>
            <a:pPr marL="12700" marR="7620" algn="just">
              <a:lnSpc>
                <a:spcPct val="107100"/>
              </a:lnSpc>
              <a:spcBef>
                <a:spcPts val="1420"/>
              </a:spcBef>
              <a:defRPr/>
            </a:pPr>
            <a:r>
              <a:rPr lang="sl" sz="1400" b="1" i="0" strike="noStrike" cap="none" spc="0" baseline="0" dirty="0">
                <a:solidFill>
                  <a:srgbClr val="493490"/>
                </a:solidFill>
                <a:effectLst/>
                <a:latin typeface="Segoe UI Black"/>
                <a:ea typeface="Segoe UI Black"/>
                <a:cs typeface="Segoe UI Black"/>
              </a:rPr>
              <a:t>1. korak: </a:t>
            </a:r>
            <a:r>
              <a:rPr lang="sl" sz="1400" b="0" i="0" strike="noStrike" cap="none" spc="0" baseline="0" dirty="0">
                <a:solidFill>
                  <a:srgbClr val="3B373A"/>
                </a:solidFill>
                <a:effectLst/>
                <a:latin typeface="Segoe UI"/>
                <a:ea typeface="Segoe UI"/>
                <a:cs typeface="Segoe UI"/>
              </a:rPr>
              <a:t>razdelite rezultate ankete v tematska področja. Zlasti, če so nekateri udeleženci izjavili, da so negotovi pri komunikaciji z delodajalcem/vodjo, oblikujte dejavnosti, tj. študije primerov ali igranje vlog, pri katerih je priporočljivo okrepiti čustveni dejavnik komunikacije. Tukaj je nekaj primerov:</a:t>
            </a:r>
            <a:endParaRPr sz="1400" dirty="0">
              <a:latin typeface="Segoe UI"/>
              <a:cs typeface="Segoe UI"/>
            </a:endParaRPr>
          </a:p>
        </p:txBody>
      </p:sp>
      <p:cxnSp>
        <p:nvCxnSpPr>
          <p:cNvPr id="5" name="Google Shape;233;p13"/>
          <p:cNvCxnSpPr/>
          <p:nvPr/>
        </p:nvCxnSpPr>
        <p:spPr bwMode="auto">
          <a:xfrm flipH="1">
            <a:off x="273050" y="577444"/>
            <a:ext cx="0" cy="9538511"/>
          </a:xfrm>
          <a:prstGeom prst="straightConnector1">
            <a:avLst/>
          </a:prstGeom>
          <a:noFill/>
          <a:ln w="76200" cap="flat" cmpd="sng">
            <a:solidFill>
              <a:srgbClr val="AED7C7"/>
            </a:solidFill>
            <a:prstDash val="solid"/>
            <a:round/>
            <a:headEnd type="none" w="sm" len="sm"/>
            <a:tailEnd type="none" w="sm" len="sm"/>
          </a:ln>
        </p:spPr>
      </p:cxnSp>
      <p:pic>
        <p:nvPicPr>
          <p:cNvPr id="6" name="Google Shape;234;p13"/>
          <p:cNvPicPr/>
          <p:nvPr/>
        </p:nvPicPr>
        <p:blipFill>
          <a:blip r:embed="rId2">
            <a:alphaModFix/>
          </a:blip>
          <a:stretch>
            <a:fillRect/>
          </a:stretch>
        </p:blipFill>
        <p:spPr bwMode="auto">
          <a:xfrm>
            <a:off x="4508500" y="9085792"/>
            <a:ext cx="3048000" cy="1628775"/>
          </a:xfrm>
          <a:prstGeom prst="rect">
            <a:avLst/>
          </a:prstGeom>
          <a:noFill/>
          <a:ln>
            <a:noFill/>
          </a:ln>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grpSp>
        <p:nvGrpSpPr>
          <p:cNvPr id="2" name="object 2"/>
          <p:cNvGrpSpPr/>
          <p:nvPr/>
        </p:nvGrpSpPr>
        <p:grpSpPr>
          <a:xfrm>
            <a:off x="827468" y="1876733"/>
            <a:ext cx="5833110" cy="7290434"/>
            <a:chOff x="827468" y="1876733"/>
            <a:chExt cx="5833110" cy="7290434"/>
          </a:xfrm>
        </p:grpSpPr>
        <p:pic>
          <p:nvPicPr>
            <p:cNvPr id="3" name="object 3"/>
            <p:cNvPicPr/>
            <p:nvPr/>
          </p:nvPicPr>
          <p:blipFill>
            <a:blip r:embed="rId2"/>
            <a:stretch>
              <a:fillRect/>
            </a:stretch>
          </p:blipFill>
          <p:spPr bwMode="auto">
            <a:xfrm>
              <a:off x="899998" y="1876733"/>
              <a:ext cx="5759995" cy="7289986"/>
            </a:xfrm>
            <a:prstGeom prst="rect">
              <a:avLst/>
            </a:prstGeom>
          </p:spPr>
        </p:pic>
        <p:sp>
          <p:nvSpPr>
            <p:cNvPr id="4" name="object 4"/>
            <p:cNvSpPr/>
            <p:nvPr/>
          </p:nvSpPr>
          <p:spPr bwMode="auto">
            <a:xfrm>
              <a:off x="827468" y="4760353"/>
              <a:ext cx="2121535" cy="2226945"/>
            </a:xfrm>
            <a:custGeom>
              <a:avLst/>
              <a:gdLst/>
              <a:ahLst/>
              <a:cxnLst/>
              <a:rect l="l" t="t" r="r" b="b"/>
              <a:pathLst>
                <a:path w="2121535" h="2226945" extrusionOk="0">
                  <a:moveTo>
                    <a:pt x="2121408" y="0"/>
                  </a:moveTo>
                  <a:lnTo>
                    <a:pt x="0" y="0"/>
                  </a:lnTo>
                  <a:lnTo>
                    <a:pt x="0" y="2226564"/>
                  </a:lnTo>
                  <a:lnTo>
                    <a:pt x="2121408" y="2226564"/>
                  </a:lnTo>
                  <a:lnTo>
                    <a:pt x="2121408" y="0"/>
                  </a:lnTo>
                  <a:close/>
                </a:path>
              </a:pathLst>
            </a:custGeom>
            <a:solidFill>
              <a:srgbClr val="5F595B">
                <a:alpha val="7499"/>
              </a:srgbClr>
            </a:solidFill>
          </p:spPr>
          <p:txBody>
            <a:bodyPr wrap="square" lIns="0" tIns="0" rIns="0" bIns="0" rtlCol="0"/>
            <a:lstStyle/>
            <a:p>
              <a:pPr>
                <a:defRPr/>
              </a:pPr>
              <a:endParaRPr/>
            </a:p>
          </p:txBody>
        </p:sp>
        <p:sp>
          <p:nvSpPr>
            <p:cNvPr id="5" name="object 5"/>
            <p:cNvSpPr/>
            <p:nvPr/>
          </p:nvSpPr>
          <p:spPr bwMode="auto">
            <a:xfrm>
              <a:off x="1006288" y="4758833"/>
              <a:ext cx="1942464" cy="2050413"/>
            </a:xfrm>
            <a:custGeom>
              <a:avLst/>
              <a:gdLst/>
              <a:ahLst/>
              <a:cxnLst/>
              <a:rect l="l" t="t" r="r" b="b"/>
              <a:pathLst>
                <a:path w="1942464" h="2050414" extrusionOk="0">
                  <a:moveTo>
                    <a:pt x="287997" y="0"/>
                  </a:moveTo>
                  <a:lnTo>
                    <a:pt x="241283" y="3769"/>
                  </a:lnTo>
                  <a:lnTo>
                    <a:pt x="196969" y="14681"/>
                  </a:lnTo>
                  <a:lnTo>
                    <a:pt x="155647" y="32143"/>
                  </a:lnTo>
                  <a:lnTo>
                    <a:pt x="117910" y="55563"/>
                  </a:lnTo>
                  <a:lnTo>
                    <a:pt x="84353" y="84348"/>
                  </a:lnTo>
                  <a:lnTo>
                    <a:pt x="55567" y="117905"/>
                  </a:lnTo>
                  <a:lnTo>
                    <a:pt x="32146" y="155641"/>
                  </a:lnTo>
                  <a:lnTo>
                    <a:pt x="14682" y="196964"/>
                  </a:lnTo>
                  <a:lnTo>
                    <a:pt x="3769" y="241280"/>
                  </a:lnTo>
                  <a:lnTo>
                    <a:pt x="0" y="287997"/>
                  </a:lnTo>
                  <a:lnTo>
                    <a:pt x="0" y="1761883"/>
                  </a:lnTo>
                  <a:lnTo>
                    <a:pt x="3769" y="1808601"/>
                  </a:lnTo>
                  <a:lnTo>
                    <a:pt x="14682" y="1852918"/>
                  </a:lnTo>
                  <a:lnTo>
                    <a:pt x="32146" y="1894242"/>
                  </a:lnTo>
                  <a:lnTo>
                    <a:pt x="55567" y="1931980"/>
                  </a:lnTo>
                  <a:lnTo>
                    <a:pt x="84353" y="1965539"/>
                  </a:lnTo>
                  <a:lnTo>
                    <a:pt x="117910" y="1994326"/>
                  </a:lnTo>
                  <a:lnTo>
                    <a:pt x="155647" y="2017747"/>
                  </a:lnTo>
                  <a:lnTo>
                    <a:pt x="196969" y="2035211"/>
                  </a:lnTo>
                  <a:lnTo>
                    <a:pt x="241283" y="2046124"/>
                  </a:lnTo>
                  <a:lnTo>
                    <a:pt x="287997" y="2049894"/>
                  </a:lnTo>
                  <a:lnTo>
                    <a:pt x="1653895" y="2049894"/>
                  </a:lnTo>
                  <a:lnTo>
                    <a:pt x="1700609" y="2046124"/>
                  </a:lnTo>
                  <a:lnTo>
                    <a:pt x="1744924" y="2035211"/>
                  </a:lnTo>
                  <a:lnTo>
                    <a:pt x="1786246" y="2017747"/>
                  </a:lnTo>
                  <a:lnTo>
                    <a:pt x="1823982" y="1994326"/>
                  </a:lnTo>
                  <a:lnTo>
                    <a:pt x="1857540" y="1965539"/>
                  </a:lnTo>
                  <a:lnTo>
                    <a:pt x="1886326" y="1931980"/>
                  </a:lnTo>
                  <a:lnTo>
                    <a:pt x="1909747" y="1894242"/>
                  </a:lnTo>
                  <a:lnTo>
                    <a:pt x="1927210" y="1852918"/>
                  </a:lnTo>
                  <a:lnTo>
                    <a:pt x="1938124" y="1808601"/>
                  </a:lnTo>
                  <a:lnTo>
                    <a:pt x="1941893" y="1761883"/>
                  </a:lnTo>
                  <a:lnTo>
                    <a:pt x="1941893" y="287997"/>
                  </a:lnTo>
                  <a:lnTo>
                    <a:pt x="1938124" y="241280"/>
                  </a:lnTo>
                  <a:lnTo>
                    <a:pt x="1927210" y="196964"/>
                  </a:lnTo>
                  <a:lnTo>
                    <a:pt x="1909747" y="155641"/>
                  </a:lnTo>
                  <a:lnTo>
                    <a:pt x="1886326" y="117905"/>
                  </a:lnTo>
                  <a:lnTo>
                    <a:pt x="1857540" y="84348"/>
                  </a:lnTo>
                  <a:lnTo>
                    <a:pt x="1823982" y="55563"/>
                  </a:lnTo>
                  <a:lnTo>
                    <a:pt x="1786246" y="32143"/>
                  </a:lnTo>
                  <a:lnTo>
                    <a:pt x="1744924" y="14681"/>
                  </a:lnTo>
                  <a:lnTo>
                    <a:pt x="1700609" y="3769"/>
                  </a:lnTo>
                  <a:lnTo>
                    <a:pt x="1653895" y="0"/>
                  </a:lnTo>
                  <a:lnTo>
                    <a:pt x="287997" y="0"/>
                  </a:lnTo>
                  <a:close/>
                </a:path>
              </a:pathLst>
            </a:custGeom>
            <a:grpFill/>
            <a:ln w="38100">
              <a:solidFill>
                <a:srgbClr val="F89623"/>
              </a:solidFill>
            </a:ln>
          </p:spPr>
          <p:txBody>
            <a:bodyPr wrap="square" lIns="0" tIns="0" rIns="0" bIns="0" rtlCol="0"/>
            <a:lstStyle/>
            <a:p>
              <a:pPr>
                <a:defRPr/>
              </a:pPr>
              <a:endParaRPr/>
            </a:p>
          </p:txBody>
        </p:sp>
      </p:grpSp>
      <p:sp>
        <p:nvSpPr>
          <p:cNvPr id="6" name="object 6"/>
          <p:cNvSpPr txBox="1"/>
          <p:nvPr/>
        </p:nvSpPr>
        <p:spPr bwMode="auto">
          <a:xfrm>
            <a:off x="1154380" y="5443730"/>
            <a:ext cx="1646555" cy="866140"/>
          </a:xfrm>
          <a:prstGeom prst="rect">
            <a:avLst/>
          </a:prstGeom>
        </p:spPr>
        <p:txBody>
          <a:bodyPr vert="horz" wrap="square" lIns="0" tIns="12700" rIns="0" bIns="0" rtlCol="0">
            <a:spAutoFit/>
          </a:bodyPr>
          <a:lstStyle/>
          <a:p>
            <a:pPr marL="12700" marR="5080" indent="-635" algn="ctr">
              <a:lnSpc>
                <a:spcPct val="100000"/>
              </a:lnSpc>
              <a:spcBef>
                <a:spcPts val="100"/>
              </a:spcBef>
              <a:defRPr/>
            </a:pPr>
            <a:r>
              <a:rPr lang="sl" sz="1400" b="1" i="1" strike="noStrike" cap="none" spc="0" baseline="0" dirty="0">
                <a:solidFill>
                  <a:srgbClr val="3B373A"/>
                </a:solidFill>
                <a:effectLst/>
                <a:latin typeface="Segoe UI"/>
                <a:ea typeface="Segoe UI"/>
                <a:cs typeface="Segoe UI"/>
              </a:rPr>
              <a:t>Želim izboljšati svojo sposobnost poslušanja na delovnem mestu</a:t>
            </a:r>
            <a:endParaRPr sz="1400" dirty="0">
              <a:latin typeface="Segoe UI"/>
              <a:cs typeface="Segoe UI"/>
            </a:endParaRPr>
          </a:p>
        </p:txBody>
      </p:sp>
      <p:grpSp>
        <p:nvGrpSpPr>
          <p:cNvPr id="7" name="object 7"/>
          <p:cNvGrpSpPr/>
          <p:nvPr/>
        </p:nvGrpSpPr>
        <p:grpSpPr>
          <a:xfrm>
            <a:off x="827481" y="2088088"/>
            <a:ext cx="5745341" cy="2771630"/>
            <a:chOff x="827481" y="2088088"/>
            <a:chExt cx="5745341" cy="2771630"/>
          </a:xfrm>
        </p:grpSpPr>
        <p:sp>
          <p:nvSpPr>
            <p:cNvPr id="9" name="object 9"/>
            <p:cNvSpPr/>
            <p:nvPr/>
          </p:nvSpPr>
          <p:spPr bwMode="auto">
            <a:xfrm>
              <a:off x="3044762" y="2088088"/>
              <a:ext cx="3528060" cy="432434"/>
            </a:xfrm>
            <a:custGeom>
              <a:avLst/>
              <a:gdLst/>
              <a:ahLst/>
              <a:cxnLst/>
              <a:rect l="l" t="t" r="r" b="b"/>
              <a:pathLst>
                <a:path w="3528059" h="432434" extrusionOk="0">
                  <a:moveTo>
                    <a:pt x="3312007" y="0"/>
                  </a:moveTo>
                  <a:lnTo>
                    <a:pt x="216001" y="0"/>
                  </a:lnTo>
                  <a:lnTo>
                    <a:pt x="166475" y="5704"/>
                  </a:lnTo>
                  <a:lnTo>
                    <a:pt x="121011" y="21955"/>
                  </a:lnTo>
                  <a:lnTo>
                    <a:pt x="80904" y="47454"/>
                  </a:lnTo>
                  <a:lnTo>
                    <a:pt x="47454" y="80904"/>
                  </a:lnTo>
                  <a:lnTo>
                    <a:pt x="21955" y="121011"/>
                  </a:lnTo>
                  <a:lnTo>
                    <a:pt x="5704" y="166475"/>
                  </a:lnTo>
                  <a:lnTo>
                    <a:pt x="0" y="216001"/>
                  </a:lnTo>
                  <a:lnTo>
                    <a:pt x="5704" y="265527"/>
                  </a:lnTo>
                  <a:lnTo>
                    <a:pt x="21955" y="310992"/>
                  </a:lnTo>
                  <a:lnTo>
                    <a:pt x="47454" y="351098"/>
                  </a:lnTo>
                  <a:lnTo>
                    <a:pt x="80904" y="384549"/>
                  </a:lnTo>
                  <a:lnTo>
                    <a:pt x="121011" y="410047"/>
                  </a:lnTo>
                  <a:lnTo>
                    <a:pt x="166475" y="426298"/>
                  </a:lnTo>
                  <a:lnTo>
                    <a:pt x="216001" y="432003"/>
                  </a:lnTo>
                  <a:lnTo>
                    <a:pt x="3312007" y="432003"/>
                  </a:lnTo>
                  <a:lnTo>
                    <a:pt x="3361533" y="426298"/>
                  </a:lnTo>
                  <a:lnTo>
                    <a:pt x="3406995" y="410047"/>
                  </a:lnTo>
                  <a:lnTo>
                    <a:pt x="3447099" y="384549"/>
                  </a:lnTo>
                  <a:lnTo>
                    <a:pt x="3480547" y="351098"/>
                  </a:lnTo>
                  <a:lnTo>
                    <a:pt x="3506043" y="310992"/>
                  </a:lnTo>
                  <a:lnTo>
                    <a:pt x="3522292" y="265527"/>
                  </a:lnTo>
                  <a:lnTo>
                    <a:pt x="3527996" y="216001"/>
                  </a:lnTo>
                  <a:lnTo>
                    <a:pt x="3522292" y="166475"/>
                  </a:lnTo>
                  <a:lnTo>
                    <a:pt x="3506043" y="121011"/>
                  </a:lnTo>
                  <a:lnTo>
                    <a:pt x="3480547" y="80904"/>
                  </a:lnTo>
                  <a:lnTo>
                    <a:pt x="3447099" y="47454"/>
                  </a:lnTo>
                  <a:lnTo>
                    <a:pt x="3406995" y="21955"/>
                  </a:lnTo>
                  <a:lnTo>
                    <a:pt x="3361533" y="5704"/>
                  </a:lnTo>
                  <a:lnTo>
                    <a:pt x="3312007" y="0"/>
                  </a:lnTo>
                  <a:close/>
                </a:path>
              </a:pathLst>
            </a:custGeom>
            <a:solidFill>
              <a:srgbClr val="493490">
                <a:alpha val="69999"/>
              </a:srgbClr>
            </a:solidFill>
          </p:spPr>
          <p:txBody>
            <a:bodyPr wrap="square" lIns="0" tIns="0" rIns="0" bIns="0" rtlCol="0"/>
            <a:lstStyle/>
            <a:p>
              <a:pPr>
                <a:defRPr/>
              </a:pPr>
              <a:endParaRPr/>
            </a:p>
          </p:txBody>
        </p:sp>
        <p:sp>
          <p:nvSpPr>
            <p:cNvPr id="10" name="object 10"/>
            <p:cNvSpPr/>
            <p:nvPr/>
          </p:nvSpPr>
          <p:spPr bwMode="auto">
            <a:xfrm>
              <a:off x="827481" y="2632773"/>
              <a:ext cx="2121535" cy="2226945"/>
            </a:xfrm>
            <a:custGeom>
              <a:avLst/>
              <a:gdLst/>
              <a:ahLst/>
              <a:cxnLst/>
              <a:rect l="l" t="t" r="r" b="b"/>
              <a:pathLst>
                <a:path w="2121535" h="2226945" extrusionOk="0">
                  <a:moveTo>
                    <a:pt x="2121408" y="0"/>
                  </a:moveTo>
                  <a:lnTo>
                    <a:pt x="0" y="0"/>
                  </a:lnTo>
                  <a:lnTo>
                    <a:pt x="0" y="2226564"/>
                  </a:lnTo>
                  <a:lnTo>
                    <a:pt x="2121408" y="2226564"/>
                  </a:lnTo>
                  <a:lnTo>
                    <a:pt x="2121408" y="0"/>
                  </a:lnTo>
                  <a:close/>
                </a:path>
              </a:pathLst>
            </a:custGeom>
            <a:solidFill>
              <a:srgbClr val="5F595B">
                <a:alpha val="7499"/>
              </a:srgbClr>
            </a:solidFill>
          </p:spPr>
          <p:txBody>
            <a:bodyPr wrap="square" lIns="0" tIns="0" rIns="0" bIns="0" rtlCol="0"/>
            <a:lstStyle/>
            <a:p>
              <a:pPr>
                <a:defRPr/>
              </a:pPr>
              <a:endParaRPr/>
            </a:p>
          </p:txBody>
        </p:sp>
        <p:sp>
          <p:nvSpPr>
            <p:cNvPr id="11" name="object 11"/>
            <p:cNvSpPr/>
            <p:nvPr/>
          </p:nvSpPr>
          <p:spPr bwMode="auto">
            <a:xfrm>
              <a:off x="1006303" y="2631248"/>
              <a:ext cx="1942464" cy="2050413"/>
            </a:xfrm>
            <a:custGeom>
              <a:avLst/>
              <a:gdLst/>
              <a:ahLst/>
              <a:cxnLst/>
              <a:rect l="l" t="t" r="r" b="b"/>
              <a:pathLst>
                <a:path w="1942464" h="2050414" extrusionOk="0">
                  <a:moveTo>
                    <a:pt x="287997" y="0"/>
                  </a:moveTo>
                  <a:lnTo>
                    <a:pt x="241283" y="3769"/>
                  </a:lnTo>
                  <a:lnTo>
                    <a:pt x="196969" y="14681"/>
                  </a:lnTo>
                  <a:lnTo>
                    <a:pt x="155647" y="32143"/>
                  </a:lnTo>
                  <a:lnTo>
                    <a:pt x="117910" y="55563"/>
                  </a:lnTo>
                  <a:lnTo>
                    <a:pt x="84353" y="84348"/>
                  </a:lnTo>
                  <a:lnTo>
                    <a:pt x="55567" y="117905"/>
                  </a:lnTo>
                  <a:lnTo>
                    <a:pt x="32146" y="155641"/>
                  </a:lnTo>
                  <a:lnTo>
                    <a:pt x="14682" y="196964"/>
                  </a:lnTo>
                  <a:lnTo>
                    <a:pt x="3769" y="241280"/>
                  </a:lnTo>
                  <a:lnTo>
                    <a:pt x="0" y="287997"/>
                  </a:lnTo>
                  <a:lnTo>
                    <a:pt x="0" y="1761883"/>
                  </a:lnTo>
                  <a:lnTo>
                    <a:pt x="3769" y="1808601"/>
                  </a:lnTo>
                  <a:lnTo>
                    <a:pt x="14682" y="1852918"/>
                  </a:lnTo>
                  <a:lnTo>
                    <a:pt x="32146" y="1894242"/>
                  </a:lnTo>
                  <a:lnTo>
                    <a:pt x="55567" y="1931980"/>
                  </a:lnTo>
                  <a:lnTo>
                    <a:pt x="84353" y="1965539"/>
                  </a:lnTo>
                  <a:lnTo>
                    <a:pt x="117910" y="1994326"/>
                  </a:lnTo>
                  <a:lnTo>
                    <a:pt x="155647" y="2017747"/>
                  </a:lnTo>
                  <a:lnTo>
                    <a:pt x="196969" y="2035211"/>
                  </a:lnTo>
                  <a:lnTo>
                    <a:pt x="241283" y="2046124"/>
                  </a:lnTo>
                  <a:lnTo>
                    <a:pt x="287997" y="2049894"/>
                  </a:lnTo>
                  <a:lnTo>
                    <a:pt x="1653895" y="2049894"/>
                  </a:lnTo>
                  <a:lnTo>
                    <a:pt x="1700609" y="2046124"/>
                  </a:lnTo>
                  <a:lnTo>
                    <a:pt x="1744924" y="2035211"/>
                  </a:lnTo>
                  <a:lnTo>
                    <a:pt x="1786246" y="2017747"/>
                  </a:lnTo>
                  <a:lnTo>
                    <a:pt x="1823982" y="1994326"/>
                  </a:lnTo>
                  <a:lnTo>
                    <a:pt x="1857540" y="1965539"/>
                  </a:lnTo>
                  <a:lnTo>
                    <a:pt x="1886326" y="1931980"/>
                  </a:lnTo>
                  <a:lnTo>
                    <a:pt x="1909747" y="1894242"/>
                  </a:lnTo>
                  <a:lnTo>
                    <a:pt x="1927210" y="1852918"/>
                  </a:lnTo>
                  <a:lnTo>
                    <a:pt x="1938124" y="1808601"/>
                  </a:lnTo>
                  <a:lnTo>
                    <a:pt x="1941893" y="1761883"/>
                  </a:lnTo>
                  <a:lnTo>
                    <a:pt x="1941893" y="287997"/>
                  </a:lnTo>
                  <a:lnTo>
                    <a:pt x="1938124" y="241280"/>
                  </a:lnTo>
                  <a:lnTo>
                    <a:pt x="1927210" y="196964"/>
                  </a:lnTo>
                  <a:lnTo>
                    <a:pt x="1909747" y="155641"/>
                  </a:lnTo>
                  <a:lnTo>
                    <a:pt x="1886326" y="117905"/>
                  </a:lnTo>
                  <a:lnTo>
                    <a:pt x="1857540" y="84348"/>
                  </a:lnTo>
                  <a:lnTo>
                    <a:pt x="1823982" y="55563"/>
                  </a:lnTo>
                  <a:lnTo>
                    <a:pt x="1786246" y="32143"/>
                  </a:lnTo>
                  <a:lnTo>
                    <a:pt x="1744924" y="14681"/>
                  </a:lnTo>
                  <a:lnTo>
                    <a:pt x="1700609" y="3769"/>
                  </a:lnTo>
                  <a:lnTo>
                    <a:pt x="1653895" y="0"/>
                  </a:lnTo>
                  <a:lnTo>
                    <a:pt x="287997" y="0"/>
                  </a:lnTo>
                  <a:close/>
                </a:path>
              </a:pathLst>
            </a:custGeom>
            <a:grpFill/>
            <a:ln w="38100">
              <a:solidFill>
                <a:srgbClr val="F89623"/>
              </a:solidFill>
            </a:ln>
          </p:spPr>
          <p:txBody>
            <a:bodyPr wrap="square" lIns="0" tIns="0" rIns="0" bIns="0" rtlCol="0"/>
            <a:lstStyle/>
            <a:p>
              <a:pPr>
                <a:defRPr/>
              </a:pPr>
              <a:endParaRPr/>
            </a:p>
          </p:txBody>
        </p:sp>
        <p:sp>
          <p:nvSpPr>
            <p:cNvPr id="13" name="object 13"/>
            <p:cNvSpPr/>
            <p:nvPr/>
          </p:nvSpPr>
          <p:spPr bwMode="auto">
            <a:xfrm>
              <a:off x="987249" y="2088099"/>
              <a:ext cx="1980564" cy="432434"/>
            </a:xfrm>
            <a:custGeom>
              <a:avLst/>
              <a:gdLst/>
              <a:ahLst/>
              <a:cxnLst/>
              <a:rect l="l" t="t" r="r" b="b"/>
              <a:pathLst>
                <a:path w="1980564" h="432434" extrusionOk="0">
                  <a:moveTo>
                    <a:pt x="1764004" y="0"/>
                  </a:moveTo>
                  <a:lnTo>
                    <a:pt x="216001" y="0"/>
                  </a:lnTo>
                  <a:lnTo>
                    <a:pt x="166475" y="5704"/>
                  </a:lnTo>
                  <a:lnTo>
                    <a:pt x="121011" y="21953"/>
                  </a:lnTo>
                  <a:lnTo>
                    <a:pt x="80904" y="47450"/>
                  </a:lnTo>
                  <a:lnTo>
                    <a:pt x="47454" y="80899"/>
                  </a:lnTo>
                  <a:lnTo>
                    <a:pt x="21955" y="121005"/>
                  </a:lnTo>
                  <a:lnTo>
                    <a:pt x="5704" y="166471"/>
                  </a:lnTo>
                  <a:lnTo>
                    <a:pt x="0" y="216001"/>
                  </a:lnTo>
                  <a:lnTo>
                    <a:pt x="5704" y="265527"/>
                  </a:lnTo>
                  <a:lnTo>
                    <a:pt x="21955" y="310992"/>
                  </a:lnTo>
                  <a:lnTo>
                    <a:pt x="47454" y="351098"/>
                  </a:lnTo>
                  <a:lnTo>
                    <a:pt x="80904" y="384549"/>
                  </a:lnTo>
                  <a:lnTo>
                    <a:pt x="121011" y="410047"/>
                  </a:lnTo>
                  <a:lnTo>
                    <a:pt x="166475" y="426298"/>
                  </a:lnTo>
                  <a:lnTo>
                    <a:pt x="216001" y="432003"/>
                  </a:lnTo>
                  <a:lnTo>
                    <a:pt x="1764004" y="432003"/>
                  </a:lnTo>
                  <a:lnTo>
                    <a:pt x="1813530" y="426298"/>
                  </a:lnTo>
                  <a:lnTo>
                    <a:pt x="1858995" y="410047"/>
                  </a:lnTo>
                  <a:lnTo>
                    <a:pt x="1899101" y="384549"/>
                  </a:lnTo>
                  <a:lnTo>
                    <a:pt x="1932552" y="351098"/>
                  </a:lnTo>
                  <a:lnTo>
                    <a:pt x="1958050" y="310992"/>
                  </a:lnTo>
                  <a:lnTo>
                    <a:pt x="1974301" y="265527"/>
                  </a:lnTo>
                  <a:lnTo>
                    <a:pt x="1980006" y="216001"/>
                  </a:lnTo>
                  <a:lnTo>
                    <a:pt x="1974301" y="166471"/>
                  </a:lnTo>
                  <a:lnTo>
                    <a:pt x="1958050" y="121005"/>
                  </a:lnTo>
                  <a:lnTo>
                    <a:pt x="1932552" y="80899"/>
                  </a:lnTo>
                  <a:lnTo>
                    <a:pt x="1899101" y="47450"/>
                  </a:lnTo>
                  <a:lnTo>
                    <a:pt x="1858995" y="21953"/>
                  </a:lnTo>
                  <a:lnTo>
                    <a:pt x="1813530" y="5704"/>
                  </a:lnTo>
                  <a:lnTo>
                    <a:pt x="1764004" y="0"/>
                  </a:lnTo>
                  <a:close/>
                </a:path>
              </a:pathLst>
            </a:custGeom>
            <a:solidFill>
              <a:srgbClr val="493490">
                <a:alpha val="69999"/>
              </a:srgbClr>
            </a:solidFill>
          </p:spPr>
          <p:txBody>
            <a:bodyPr wrap="square" lIns="0" tIns="0" rIns="0" bIns="0" rtlCol="0"/>
            <a:lstStyle/>
            <a:p>
              <a:pPr>
                <a:defRPr/>
              </a:pPr>
              <a:endParaRPr/>
            </a:p>
          </p:txBody>
        </p:sp>
      </p:grpSp>
      <p:sp>
        <p:nvSpPr>
          <p:cNvPr id="15" name="object 15"/>
          <p:cNvSpPr txBox="1"/>
          <p:nvPr/>
        </p:nvSpPr>
        <p:spPr bwMode="auto">
          <a:xfrm>
            <a:off x="1094452" y="2137134"/>
            <a:ext cx="1766570" cy="256540"/>
          </a:xfrm>
          <a:prstGeom prst="rect">
            <a:avLst/>
          </a:prstGeom>
        </p:spPr>
        <p:txBody>
          <a:bodyPr vert="horz" wrap="square" lIns="0" tIns="12700" rIns="0" bIns="0" rtlCol="0">
            <a:spAutoFit/>
          </a:bodyPr>
          <a:lstStyle/>
          <a:p>
            <a:pPr marL="12700">
              <a:lnSpc>
                <a:spcPct val="100000"/>
              </a:lnSpc>
              <a:spcBef>
                <a:spcPts val="100"/>
              </a:spcBef>
              <a:defRPr/>
            </a:pPr>
            <a:r>
              <a:rPr lang="sl" sz="1600" b="1" i="0" strike="noStrike" cap="none" spc="0" baseline="0">
                <a:solidFill>
                  <a:srgbClr val="FFFFFF"/>
                </a:solidFill>
                <a:effectLst/>
                <a:latin typeface="Segoe UI Black"/>
                <a:ea typeface="Segoe UI Black"/>
                <a:cs typeface="Segoe UI Black"/>
              </a:rPr>
              <a:t>Rezultati ankete</a:t>
            </a:r>
            <a:endParaRPr sz="1600">
              <a:latin typeface="Segoe UI Black"/>
              <a:cs typeface="Segoe UI Black"/>
            </a:endParaRPr>
          </a:p>
        </p:txBody>
      </p:sp>
      <p:sp>
        <p:nvSpPr>
          <p:cNvPr id="17" name="object 17"/>
          <p:cNvSpPr txBox="1"/>
          <p:nvPr/>
        </p:nvSpPr>
        <p:spPr bwMode="auto">
          <a:xfrm>
            <a:off x="4086005" y="2137136"/>
            <a:ext cx="1447165" cy="256540"/>
          </a:xfrm>
          <a:prstGeom prst="rect">
            <a:avLst/>
          </a:prstGeom>
        </p:spPr>
        <p:txBody>
          <a:bodyPr vert="horz" wrap="square" lIns="0" tIns="12700" rIns="0" bIns="0" rtlCol="0">
            <a:spAutoFit/>
          </a:bodyPr>
          <a:lstStyle/>
          <a:p>
            <a:pPr marL="12700">
              <a:lnSpc>
                <a:spcPct val="100000"/>
              </a:lnSpc>
              <a:spcBef>
                <a:spcPts val="100"/>
              </a:spcBef>
              <a:defRPr/>
            </a:pPr>
            <a:r>
              <a:rPr lang="sl" sz="1600" b="1" i="0" strike="noStrike" cap="none" spc="0" baseline="0">
                <a:solidFill>
                  <a:srgbClr val="FFFFFF"/>
                </a:solidFill>
                <a:effectLst/>
                <a:latin typeface="Segoe UI Black"/>
                <a:ea typeface="Segoe UI Black"/>
                <a:cs typeface="Segoe UI Black"/>
              </a:rPr>
              <a:t>Interpretacija</a:t>
            </a:r>
            <a:endParaRPr sz="1600">
              <a:latin typeface="Segoe UI Black"/>
              <a:cs typeface="Segoe UI Black"/>
            </a:endParaRPr>
          </a:p>
        </p:txBody>
      </p:sp>
      <p:sp>
        <p:nvSpPr>
          <p:cNvPr id="18" name="object 18"/>
          <p:cNvSpPr txBox="1"/>
          <p:nvPr/>
        </p:nvSpPr>
        <p:spPr bwMode="auto">
          <a:xfrm>
            <a:off x="1223991" y="3316142"/>
            <a:ext cx="1506855" cy="226060"/>
          </a:xfrm>
          <a:prstGeom prst="rect">
            <a:avLst/>
          </a:prstGeom>
        </p:spPr>
        <p:txBody>
          <a:bodyPr vert="horz" wrap="square" lIns="0" tIns="12700" rIns="0" bIns="0" rtlCol="0">
            <a:spAutoFit/>
          </a:bodyPr>
          <a:lstStyle/>
          <a:p>
            <a:pPr marL="12700">
              <a:lnSpc>
                <a:spcPct val="100000"/>
              </a:lnSpc>
              <a:spcBef>
                <a:spcPts val="100"/>
              </a:spcBef>
              <a:defRPr/>
            </a:pPr>
            <a:r>
              <a:rPr lang="sl" sz="1400" b="1" i="1" strike="noStrike" cap="none" spc="0" baseline="0" dirty="0">
                <a:solidFill>
                  <a:srgbClr val="3B373A"/>
                </a:solidFill>
                <a:effectLst/>
                <a:latin typeface="Segoe UI"/>
                <a:ea typeface="Segoe UI"/>
                <a:cs typeface="Segoe UI"/>
              </a:rPr>
              <a:t>Želim izboljšati</a:t>
            </a:r>
            <a:endParaRPr sz="1400" dirty="0">
              <a:latin typeface="Segoe UI"/>
              <a:cs typeface="Segoe UI"/>
            </a:endParaRPr>
          </a:p>
        </p:txBody>
      </p:sp>
      <p:sp>
        <p:nvSpPr>
          <p:cNvPr id="19" name="object 19"/>
          <p:cNvSpPr txBox="1"/>
          <p:nvPr/>
        </p:nvSpPr>
        <p:spPr bwMode="auto">
          <a:xfrm>
            <a:off x="1109568" y="3529502"/>
            <a:ext cx="1735455" cy="439420"/>
          </a:xfrm>
          <a:prstGeom prst="rect">
            <a:avLst/>
          </a:prstGeom>
        </p:spPr>
        <p:txBody>
          <a:bodyPr vert="horz" wrap="square" lIns="0" tIns="12700" rIns="0" bIns="0" rtlCol="0">
            <a:spAutoFit/>
          </a:bodyPr>
          <a:lstStyle/>
          <a:p>
            <a:pPr marL="12700">
              <a:lnSpc>
                <a:spcPct val="100000"/>
              </a:lnSpc>
              <a:spcBef>
                <a:spcPts val="100"/>
              </a:spcBef>
              <a:defRPr/>
            </a:pPr>
            <a:r>
              <a:rPr lang="sl" sz="1400" b="1" i="1" strike="noStrike" cap="none" spc="0" baseline="0" dirty="0">
                <a:solidFill>
                  <a:srgbClr val="3B373A"/>
                </a:solidFill>
                <a:effectLst/>
                <a:latin typeface="Segoe UI"/>
                <a:ea typeface="Segoe UI"/>
                <a:cs typeface="Segoe UI"/>
              </a:rPr>
              <a:t>besedišče na stopnji L2</a:t>
            </a:r>
            <a:endParaRPr sz="1400" dirty="0">
              <a:latin typeface="Segoe UI"/>
              <a:cs typeface="Segoe UI"/>
            </a:endParaRPr>
          </a:p>
        </p:txBody>
      </p:sp>
      <p:sp>
        <p:nvSpPr>
          <p:cNvPr id="20" name="object 20"/>
          <p:cNvSpPr txBox="1"/>
          <p:nvPr/>
        </p:nvSpPr>
        <p:spPr bwMode="auto">
          <a:xfrm>
            <a:off x="1379913" y="3742863"/>
            <a:ext cx="1194435" cy="439420"/>
          </a:xfrm>
          <a:prstGeom prst="rect">
            <a:avLst/>
          </a:prstGeom>
        </p:spPr>
        <p:txBody>
          <a:bodyPr vert="horz" wrap="square" lIns="0" tIns="12700" rIns="0" bIns="0" rtlCol="0">
            <a:spAutoFit/>
          </a:bodyPr>
          <a:lstStyle/>
          <a:p>
            <a:pPr marL="12700">
              <a:lnSpc>
                <a:spcPct val="100000"/>
              </a:lnSpc>
              <a:spcBef>
                <a:spcPts val="100"/>
              </a:spcBef>
              <a:defRPr/>
            </a:pPr>
            <a:r>
              <a:rPr lang="sl" sz="1400" b="1" i="1" strike="noStrike" cap="none" spc="0" baseline="0" dirty="0">
                <a:solidFill>
                  <a:srgbClr val="3B373A"/>
                </a:solidFill>
                <a:effectLst/>
                <a:latin typeface="Segoe UI"/>
                <a:ea typeface="Segoe UI"/>
                <a:cs typeface="Segoe UI"/>
              </a:rPr>
              <a:t>na delovnem mestu</a:t>
            </a:r>
            <a:endParaRPr sz="1400" dirty="0">
              <a:latin typeface="Segoe UI"/>
              <a:cs typeface="Segoe UI"/>
            </a:endParaRPr>
          </a:p>
        </p:txBody>
      </p:sp>
      <p:grpSp>
        <p:nvGrpSpPr>
          <p:cNvPr id="21" name="object 21"/>
          <p:cNvGrpSpPr/>
          <p:nvPr/>
        </p:nvGrpSpPr>
        <p:grpSpPr>
          <a:xfrm>
            <a:off x="2884995" y="2612198"/>
            <a:ext cx="3688079" cy="2247265"/>
            <a:chOff x="2884995" y="2612198"/>
            <a:chExt cx="3688079" cy="2247265"/>
          </a:xfrm>
        </p:grpSpPr>
        <p:sp>
          <p:nvSpPr>
            <p:cNvPr id="22" name="object 22"/>
            <p:cNvSpPr/>
            <p:nvPr/>
          </p:nvSpPr>
          <p:spPr bwMode="auto">
            <a:xfrm>
              <a:off x="2884995" y="2632773"/>
              <a:ext cx="3667125" cy="2226945"/>
            </a:xfrm>
            <a:custGeom>
              <a:avLst/>
              <a:gdLst/>
              <a:ahLst/>
              <a:cxnLst/>
              <a:rect l="l" t="t" r="r" b="b"/>
              <a:pathLst>
                <a:path w="3667125" h="2226945" extrusionOk="0">
                  <a:moveTo>
                    <a:pt x="3666744" y="0"/>
                  </a:moveTo>
                  <a:lnTo>
                    <a:pt x="0" y="0"/>
                  </a:lnTo>
                  <a:lnTo>
                    <a:pt x="0" y="2226564"/>
                  </a:lnTo>
                  <a:lnTo>
                    <a:pt x="3666744" y="2226564"/>
                  </a:lnTo>
                  <a:lnTo>
                    <a:pt x="3666744" y="0"/>
                  </a:lnTo>
                  <a:close/>
                </a:path>
              </a:pathLst>
            </a:custGeom>
            <a:solidFill>
              <a:srgbClr val="5F595B">
                <a:alpha val="7499"/>
              </a:srgbClr>
            </a:solidFill>
          </p:spPr>
          <p:txBody>
            <a:bodyPr wrap="square" lIns="0" tIns="0" rIns="0" bIns="0" rtlCol="0"/>
            <a:lstStyle/>
            <a:p>
              <a:pPr>
                <a:defRPr/>
              </a:pPr>
              <a:endParaRPr/>
            </a:p>
          </p:txBody>
        </p:sp>
        <p:sp>
          <p:nvSpPr>
            <p:cNvPr id="23" name="object 23"/>
            <p:cNvSpPr/>
            <p:nvPr/>
          </p:nvSpPr>
          <p:spPr bwMode="auto">
            <a:xfrm>
              <a:off x="3063816" y="2631248"/>
              <a:ext cx="3489960" cy="2050413"/>
            </a:xfrm>
            <a:custGeom>
              <a:avLst/>
              <a:gdLst/>
              <a:ahLst/>
              <a:cxnLst/>
              <a:rect l="l" t="t" r="r" b="b"/>
              <a:pathLst>
                <a:path w="3489959" h="2050414" extrusionOk="0">
                  <a:moveTo>
                    <a:pt x="287997" y="0"/>
                  </a:moveTo>
                  <a:lnTo>
                    <a:pt x="241283" y="3769"/>
                  </a:lnTo>
                  <a:lnTo>
                    <a:pt x="196969" y="14682"/>
                  </a:lnTo>
                  <a:lnTo>
                    <a:pt x="155647" y="32146"/>
                  </a:lnTo>
                  <a:lnTo>
                    <a:pt x="117910" y="55567"/>
                  </a:lnTo>
                  <a:lnTo>
                    <a:pt x="84353" y="84353"/>
                  </a:lnTo>
                  <a:lnTo>
                    <a:pt x="55567" y="117910"/>
                  </a:lnTo>
                  <a:lnTo>
                    <a:pt x="32146" y="155647"/>
                  </a:lnTo>
                  <a:lnTo>
                    <a:pt x="14682" y="196969"/>
                  </a:lnTo>
                  <a:lnTo>
                    <a:pt x="3769" y="241283"/>
                  </a:lnTo>
                  <a:lnTo>
                    <a:pt x="0" y="287997"/>
                  </a:lnTo>
                  <a:lnTo>
                    <a:pt x="0" y="1761896"/>
                  </a:lnTo>
                  <a:lnTo>
                    <a:pt x="3769" y="1808613"/>
                  </a:lnTo>
                  <a:lnTo>
                    <a:pt x="14682" y="1852930"/>
                  </a:lnTo>
                  <a:lnTo>
                    <a:pt x="32146" y="1894252"/>
                  </a:lnTo>
                  <a:lnTo>
                    <a:pt x="55567" y="1931988"/>
                  </a:lnTo>
                  <a:lnTo>
                    <a:pt x="84353" y="1965545"/>
                  </a:lnTo>
                  <a:lnTo>
                    <a:pt x="117910" y="1994330"/>
                  </a:lnTo>
                  <a:lnTo>
                    <a:pt x="155647" y="2017750"/>
                  </a:lnTo>
                  <a:lnTo>
                    <a:pt x="196969" y="2035212"/>
                  </a:lnTo>
                  <a:lnTo>
                    <a:pt x="241283" y="2046125"/>
                  </a:lnTo>
                  <a:lnTo>
                    <a:pt x="287997" y="2049894"/>
                  </a:lnTo>
                  <a:lnTo>
                    <a:pt x="3201898" y="2049894"/>
                  </a:lnTo>
                  <a:lnTo>
                    <a:pt x="3248612" y="2046125"/>
                  </a:lnTo>
                  <a:lnTo>
                    <a:pt x="3292927" y="2035212"/>
                  </a:lnTo>
                  <a:lnTo>
                    <a:pt x="3334249" y="2017750"/>
                  </a:lnTo>
                  <a:lnTo>
                    <a:pt x="3371985" y="1994330"/>
                  </a:lnTo>
                  <a:lnTo>
                    <a:pt x="3405543" y="1965545"/>
                  </a:lnTo>
                  <a:lnTo>
                    <a:pt x="3434329" y="1931988"/>
                  </a:lnTo>
                  <a:lnTo>
                    <a:pt x="3457750" y="1894252"/>
                  </a:lnTo>
                  <a:lnTo>
                    <a:pt x="3475213" y="1852930"/>
                  </a:lnTo>
                  <a:lnTo>
                    <a:pt x="3486127" y="1808613"/>
                  </a:lnTo>
                  <a:lnTo>
                    <a:pt x="3489896" y="1761896"/>
                  </a:lnTo>
                  <a:lnTo>
                    <a:pt x="3489896" y="287997"/>
                  </a:lnTo>
                  <a:lnTo>
                    <a:pt x="3486127" y="241283"/>
                  </a:lnTo>
                  <a:lnTo>
                    <a:pt x="3475213" y="196969"/>
                  </a:lnTo>
                  <a:lnTo>
                    <a:pt x="3457750" y="155647"/>
                  </a:lnTo>
                  <a:lnTo>
                    <a:pt x="3434329" y="117910"/>
                  </a:lnTo>
                  <a:lnTo>
                    <a:pt x="3405543" y="84353"/>
                  </a:lnTo>
                  <a:lnTo>
                    <a:pt x="3371985" y="55567"/>
                  </a:lnTo>
                  <a:lnTo>
                    <a:pt x="3334249" y="32146"/>
                  </a:lnTo>
                  <a:lnTo>
                    <a:pt x="3292927" y="14682"/>
                  </a:lnTo>
                  <a:lnTo>
                    <a:pt x="3248612" y="3769"/>
                  </a:lnTo>
                  <a:lnTo>
                    <a:pt x="3201898" y="0"/>
                  </a:lnTo>
                  <a:lnTo>
                    <a:pt x="287997" y="0"/>
                  </a:lnTo>
                  <a:close/>
                </a:path>
              </a:pathLst>
            </a:custGeom>
            <a:grpFill/>
            <a:ln w="38099">
              <a:solidFill>
                <a:srgbClr val="F89623"/>
              </a:solidFill>
            </a:ln>
          </p:spPr>
          <p:txBody>
            <a:bodyPr wrap="square" lIns="0" tIns="0" rIns="0" bIns="0" rtlCol="0"/>
            <a:lstStyle/>
            <a:p>
              <a:pPr>
                <a:defRPr/>
              </a:pPr>
              <a:endParaRPr/>
            </a:p>
          </p:txBody>
        </p:sp>
      </p:grpSp>
      <p:sp>
        <p:nvSpPr>
          <p:cNvPr id="24" name="object 24"/>
          <p:cNvSpPr txBox="1"/>
          <p:nvPr/>
        </p:nvSpPr>
        <p:spPr bwMode="auto">
          <a:xfrm>
            <a:off x="3176064" y="2800331"/>
            <a:ext cx="2915285" cy="1724831"/>
          </a:xfrm>
          <a:prstGeom prst="rect">
            <a:avLst/>
          </a:prstGeom>
        </p:spPr>
        <p:txBody>
          <a:bodyPr vert="horz" wrap="square" lIns="0" tIns="12700" rIns="0" bIns="0" rtlCol="0">
            <a:spAutoFit/>
          </a:bodyPr>
          <a:lstStyle/>
          <a:p>
            <a:pPr marL="241300" marR="219074" indent="-228600">
              <a:lnSpc>
                <a:spcPct val="125000"/>
              </a:lnSpc>
              <a:spcBef>
                <a:spcPts val="100"/>
              </a:spcBef>
              <a:defRPr/>
            </a:pPr>
            <a:r>
              <a:rPr lang="sl" sz="1100" b="0" i="0" strike="noStrike" cap="none" spc="0" baseline="0" dirty="0">
                <a:solidFill>
                  <a:srgbClr val="3B373A"/>
                </a:solidFill>
                <a:effectLst/>
                <a:latin typeface="MS PGothic"/>
                <a:ea typeface="MS PGothic"/>
                <a:cs typeface="MS PGothic"/>
              </a:rPr>
              <a:t>☑ </a:t>
            </a:r>
            <a:r>
              <a:rPr lang="sl" sz="1100" b="0" i="0" strike="noStrike" cap="none" spc="0" baseline="0" dirty="0">
                <a:solidFill>
                  <a:srgbClr val="3B373A"/>
                </a:solidFill>
                <a:effectLst/>
                <a:latin typeface="Segoe UI"/>
                <a:ea typeface="Segoe UI"/>
                <a:cs typeface="Segoe UI"/>
              </a:rPr>
              <a:t>Vizualizirajte ustrezno besedišče z uporabo fotografij.</a:t>
            </a:r>
            <a:endParaRPr sz="1100" dirty="0">
              <a:latin typeface="Segoe UI"/>
              <a:cs typeface="Segoe UI"/>
            </a:endParaRPr>
          </a:p>
          <a:p>
            <a:pPr marL="241300" marR="270510" indent="-228600">
              <a:lnSpc>
                <a:spcPct val="125000"/>
              </a:lnSpc>
              <a:spcBef>
                <a:spcPts val="850"/>
              </a:spcBef>
              <a:defRPr/>
            </a:pPr>
            <a:r>
              <a:rPr lang="sl" sz="1100" b="0" i="0" strike="noStrike" cap="none" spc="0" baseline="0" dirty="0">
                <a:solidFill>
                  <a:srgbClr val="3B373A"/>
                </a:solidFill>
                <a:effectLst/>
                <a:latin typeface="MS PGothic"/>
                <a:ea typeface="MS PGothic"/>
                <a:cs typeface="MS PGothic"/>
              </a:rPr>
              <a:t>☑ </a:t>
            </a:r>
            <a:r>
              <a:rPr lang="sl" sz="1100" b="0" i="0" strike="noStrike" cap="none" spc="0" baseline="0" dirty="0">
                <a:solidFill>
                  <a:srgbClr val="3B373A"/>
                </a:solidFill>
                <a:effectLst/>
                <a:latin typeface="Segoe UI"/>
                <a:ea typeface="Segoe UI"/>
                <a:cs typeface="Segoe UI"/>
              </a:rPr>
              <a:t>Če je mogoče, prinesite pristna orodja ali instrumente.</a:t>
            </a:r>
            <a:endParaRPr sz="1100" dirty="0">
              <a:latin typeface="Segoe UI"/>
              <a:cs typeface="Segoe UI"/>
            </a:endParaRPr>
          </a:p>
          <a:p>
            <a:pPr marL="241300" marR="5080" indent="-228600">
              <a:lnSpc>
                <a:spcPct val="125000"/>
              </a:lnSpc>
              <a:spcBef>
                <a:spcPts val="850"/>
              </a:spcBef>
              <a:defRPr/>
            </a:pPr>
            <a:r>
              <a:rPr lang="sl" sz="1100" b="0" i="0" strike="noStrike" cap="none" spc="0" baseline="0" dirty="0">
                <a:solidFill>
                  <a:srgbClr val="3B373A"/>
                </a:solidFill>
                <a:effectLst/>
                <a:latin typeface="MS PGothic"/>
                <a:ea typeface="MS PGothic"/>
                <a:cs typeface="MS PGothic"/>
              </a:rPr>
              <a:t>☑ </a:t>
            </a:r>
            <a:r>
              <a:rPr lang="sl" sz="1100" b="0" i="0" strike="noStrike" cap="none" spc="0" baseline="0" dirty="0">
                <a:solidFill>
                  <a:srgbClr val="3B373A"/>
                </a:solidFill>
                <a:effectLst/>
                <a:latin typeface="Segoe UI"/>
                <a:ea typeface="Segoe UI"/>
                <a:cs typeface="Segoe UI"/>
              </a:rPr>
              <a:t>Uporabite dramske dejavnosti (npr. pantomimo), da opišete orodje ali njegovo funkcijo.</a:t>
            </a:r>
            <a:endParaRPr sz="1100" dirty="0">
              <a:latin typeface="Segoe UI"/>
              <a:cs typeface="Segoe UI"/>
            </a:endParaRPr>
          </a:p>
        </p:txBody>
      </p:sp>
      <p:grpSp>
        <p:nvGrpSpPr>
          <p:cNvPr id="25" name="object 25"/>
          <p:cNvGrpSpPr/>
          <p:nvPr/>
        </p:nvGrpSpPr>
        <p:grpSpPr>
          <a:xfrm>
            <a:off x="2884995" y="4739783"/>
            <a:ext cx="3688079" cy="2247265"/>
            <a:chOff x="2884995" y="4739783"/>
            <a:chExt cx="3688079" cy="2247265"/>
          </a:xfrm>
        </p:grpSpPr>
        <p:sp>
          <p:nvSpPr>
            <p:cNvPr id="26" name="object 26"/>
            <p:cNvSpPr/>
            <p:nvPr/>
          </p:nvSpPr>
          <p:spPr bwMode="auto">
            <a:xfrm>
              <a:off x="2884995" y="4760353"/>
              <a:ext cx="3667125" cy="2226945"/>
            </a:xfrm>
            <a:custGeom>
              <a:avLst/>
              <a:gdLst/>
              <a:ahLst/>
              <a:cxnLst/>
              <a:rect l="l" t="t" r="r" b="b"/>
              <a:pathLst>
                <a:path w="3667125" h="2226945" extrusionOk="0">
                  <a:moveTo>
                    <a:pt x="3666744" y="0"/>
                  </a:moveTo>
                  <a:lnTo>
                    <a:pt x="0" y="0"/>
                  </a:lnTo>
                  <a:lnTo>
                    <a:pt x="0" y="2226564"/>
                  </a:lnTo>
                  <a:lnTo>
                    <a:pt x="3666744" y="2226564"/>
                  </a:lnTo>
                  <a:lnTo>
                    <a:pt x="3666744" y="0"/>
                  </a:lnTo>
                  <a:close/>
                </a:path>
              </a:pathLst>
            </a:custGeom>
            <a:solidFill>
              <a:srgbClr val="5F595B">
                <a:alpha val="7499"/>
              </a:srgbClr>
            </a:solidFill>
          </p:spPr>
          <p:txBody>
            <a:bodyPr wrap="square" lIns="0" tIns="0" rIns="0" bIns="0" rtlCol="0"/>
            <a:lstStyle/>
            <a:p>
              <a:pPr>
                <a:defRPr/>
              </a:pPr>
              <a:endParaRPr/>
            </a:p>
          </p:txBody>
        </p:sp>
        <p:sp>
          <p:nvSpPr>
            <p:cNvPr id="27" name="object 27"/>
            <p:cNvSpPr/>
            <p:nvPr/>
          </p:nvSpPr>
          <p:spPr bwMode="auto">
            <a:xfrm>
              <a:off x="3063816" y="4758833"/>
              <a:ext cx="3489960" cy="2050413"/>
            </a:xfrm>
            <a:custGeom>
              <a:avLst/>
              <a:gdLst/>
              <a:ahLst/>
              <a:cxnLst/>
              <a:rect l="l" t="t" r="r" b="b"/>
              <a:pathLst>
                <a:path w="3489959" h="2050414" extrusionOk="0">
                  <a:moveTo>
                    <a:pt x="287997" y="0"/>
                  </a:moveTo>
                  <a:lnTo>
                    <a:pt x="241283" y="3769"/>
                  </a:lnTo>
                  <a:lnTo>
                    <a:pt x="196969" y="14682"/>
                  </a:lnTo>
                  <a:lnTo>
                    <a:pt x="155647" y="32146"/>
                  </a:lnTo>
                  <a:lnTo>
                    <a:pt x="117910" y="55567"/>
                  </a:lnTo>
                  <a:lnTo>
                    <a:pt x="84353" y="84353"/>
                  </a:lnTo>
                  <a:lnTo>
                    <a:pt x="55567" y="117910"/>
                  </a:lnTo>
                  <a:lnTo>
                    <a:pt x="32146" y="155647"/>
                  </a:lnTo>
                  <a:lnTo>
                    <a:pt x="14682" y="196969"/>
                  </a:lnTo>
                  <a:lnTo>
                    <a:pt x="3769" y="241283"/>
                  </a:lnTo>
                  <a:lnTo>
                    <a:pt x="0" y="287997"/>
                  </a:lnTo>
                  <a:lnTo>
                    <a:pt x="0" y="1761896"/>
                  </a:lnTo>
                  <a:lnTo>
                    <a:pt x="3769" y="1808613"/>
                  </a:lnTo>
                  <a:lnTo>
                    <a:pt x="14682" y="1852930"/>
                  </a:lnTo>
                  <a:lnTo>
                    <a:pt x="32146" y="1894252"/>
                  </a:lnTo>
                  <a:lnTo>
                    <a:pt x="55567" y="1931988"/>
                  </a:lnTo>
                  <a:lnTo>
                    <a:pt x="84353" y="1965545"/>
                  </a:lnTo>
                  <a:lnTo>
                    <a:pt x="117910" y="1994330"/>
                  </a:lnTo>
                  <a:lnTo>
                    <a:pt x="155647" y="2017750"/>
                  </a:lnTo>
                  <a:lnTo>
                    <a:pt x="196969" y="2035212"/>
                  </a:lnTo>
                  <a:lnTo>
                    <a:pt x="241283" y="2046125"/>
                  </a:lnTo>
                  <a:lnTo>
                    <a:pt x="287997" y="2049894"/>
                  </a:lnTo>
                  <a:lnTo>
                    <a:pt x="3201898" y="2049894"/>
                  </a:lnTo>
                  <a:lnTo>
                    <a:pt x="3248612" y="2046125"/>
                  </a:lnTo>
                  <a:lnTo>
                    <a:pt x="3292927" y="2035212"/>
                  </a:lnTo>
                  <a:lnTo>
                    <a:pt x="3334249" y="2017750"/>
                  </a:lnTo>
                  <a:lnTo>
                    <a:pt x="3371985" y="1994330"/>
                  </a:lnTo>
                  <a:lnTo>
                    <a:pt x="3405543" y="1965545"/>
                  </a:lnTo>
                  <a:lnTo>
                    <a:pt x="3434329" y="1931988"/>
                  </a:lnTo>
                  <a:lnTo>
                    <a:pt x="3457750" y="1894252"/>
                  </a:lnTo>
                  <a:lnTo>
                    <a:pt x="3475213" y="1852930"/>
                  </a:lnTo>
                  <a:lnTo>
                    <a:pt x="3486127" y="1808613"/>
                  </a:lnTo>
                  <a:lnTo>
                    <a:pt x="3489896" y="1761896"/>
                  </a:lnTo>
                  <a:lnTo>
                    <a:pt x="3489896" y="287997"/>
                  </a:lnTo>
                  <a:lnTo>
                    <a:pt x="3486127" y="241283"/>
                  </a:lnTo>
                  <a:lnTo>
                    <a:pt x="3475213" y="196969"/>
                  </a:lnTo>
                  <a:lnTo>
                    <a:pt x="3457750" y="155647"/>
                  </a:lnTo>
                  <a:lnTo>
                    <a:pt x="3434329" y="117910"/>
                  </a:lnTo>
                  <a:lnTo>
                    <a:pt x="3405543" y="84353"/>
                  </a:lnTo>
                  <a:lnTo>
                    <a:pt x="3371985" y="55567"/>
                  </a:lnTo>
                  <a:lnTo>
                    <a:pt x="3334249" y="32146"/>
                  </a:lnTo>
                  <a:lnTo>
                    <a:pt x="3292927" y="14682"/>
                  </a:lnTo>
                  <a:lnTo>
                    <a:pt x="3248612" y="3769"/>
                  </a:lnTo>
                  <a:lnTo>
                    <a:pt x="3201898" y="0"/>
                  </a:lnTo>
                  <a:lnTo>
                    <a:pt x="287997" y="0"/>
                  </a:lnTo>
                  <a:close/>
                </a:path>
              </a:pathLst>
            </a:custGeom>
            <a:grpFill/>
            <a:ln w="38099">
              <a:solidFill>
                <a:srgbClr val="F89623"/>
              </a:solidFill>
            </a:ln>
          </p:spPr>
          <p:txBody>
            <a:bodyPr wrap="square" lIns="0" tIns="0" rIns="0" bIns="0" rtlCol="0"/>
            <a:lstStyle/>
            <a:p>
              <a:pPr>
                <a:defRPr/>
              </a:pPr>
              <a:endParaRPr/>
            </a:p>
          </p:txBody>
        </p:sp>
      </p:grpSp>
      <p:sp>
        <p:nvSpPr>
          <p:cNvPr id="28" name="object 28"/>
          <p:cNvSpPr txBox="1"/>
          <p:nvPr/>
        </p:nvSpPr>
        <p:spPr bwMode="auto">
          <a:xfrm>
            <a:off x="3176064" y="4821106"/>
            <a:ext cx="2921000" cy="1720984"/>
          </a:xfrm>
          <a:prstGeom prst="rect">
            <a:avLst/>
          </a:prstGeom>
        </p:spPr>
        <p:txBody>
          <a:bodyPr vert="horz" wrap="square" lIns="0" tIns="12700" rIns="0" bIns="0" rtlCol="0">
            <a:spAutoFit/>
          </a:bodyPr>
          <a:lstStyle/>
          <a:p>
            <a:pPr marL="241300" marR="177800" indent="-228600">
              <a:lnSpc>
                <a:spcPct val="125000"/>
              </a:lnSpc>
              <a:spcBef>
                <a:spcPts val="100"/>
              </a:spcBef>
              <a:defRPr/>
            </a:pPr>
            <a:r>
              <a:rPr lang="sl" sz="1100" b="0" i="0" strike="noStrike" cap="none" spc="0" baseline="0" dirty="0">
                <a:solidFill>
                  <a:srgbClr val="3B373A"/>
                </a:solidFill>
                <a:effectLst/>
                <a:latin typeface="MS PGothic"/>
                <a:ea typeface="MS PGothic"/>
                <a:cs typeface="MS PGothic"/>
              </a:rPr>
              <a:t>☑ </a:t>
            </a:r>
            <a:r>
              <a:rPr lang="sl" sz="1100" b="0" i="0" strike="noStrike" cap="none" spc="0" baseline="0" dirty="0">
                <a:solidFill>
                  <a:srgbClr val="3B373A"/>
                </a:solidFill>
                <a:effectLst/>
                <a:latin typeface="Segoe UI"/>
                <a:ea typeface="Segoe UI"/>
                <a:cs typeface="Segoe UI"/>
              </a:rPr>
              <a:t>Učence izpostavite pogovorom na stopnji L2 v resničnem življenju, potem ko jim posredujete nekaj ključnih besed za razumevanje razprave.</a:t>
            </a:r>
            <a:endParaRPr sz="1100" dirty="0">
              <a:latin typeface="Segoe UI"/>
              <a:cs typeface="Segoe UI"/>
            </a:endParaRPr>
          </a:p>
          <a:p>
            <a:pPr marL="241300" marR="5080" indent="-228600">
              <a:lnSpc>
                <a:spcPct val="125000"/>
              </a:lnSpc>
              <a:spcBef>
                <a:spcPts val="850"/>
              </a:spcBef>
              <a:defRPr/>
            </a:pPr>
            <a:r>
              <a:rPr lang="sl" sz="1100" b="0" i="0" strike="noStrike" cap="none" spc="0" baseline="0" dirty="0">
                <a:solidFill>
                  <a:srgbClr val="3B373A"/>
                </a:solidFill>
                <a:effectLst/>
                <a:latin typeface="MS PGothic"/>
                <a:ea typeface="MS PGothic"/>
                <a:cs typeface="MS PGothic"/>
              </a:rPr>
              <a:t>☑ </a:t>
            </a:r>
            <a:r>
              <a:rPr lang="sl" sz="1100" b="0" i="0" strike="noStrike" cap="none" spc="0" baseline="0" dirty="0">
                <a:solidFill>
                  <a:srgbClr val="3B373A"/>
                </a:solidFill>
                <a:effectLst/>
                <a:latin typeface="Segoe UI"/>
                <a:ea typeface="Segoe UI"/>
                <a:cs typeface="Segoe UI"/>
              </a:rPr>
              <a:t>Postavite preprosta vprašanja, da ugotovite stopnjo razumevanja.</a:t>
            </a:r>
            <a:endParaRPr sz="1100" dirty="0">
              <a:latin typeface="Segoe UI"/>
              <a:cs typeface="Segoe UI"/>
            </a:endParaRPr>
          </a:p>
          <a:p>
            <a:pPr marL="12700">
              <a:lnSpc>
                <a:spcPct val="100000"/>
              </a:lnSpc>
              <a:spcBef>
                <a:spcPts val="1210"/>
              </a:spcBef>
              <a:defRPr/>
            </a:pPr>
            <a:r>
              <a:rPr lang="sl" sz="1100" b="0" i="0" strike="noStrike" cap="none" spc="0" baseline="0" dirty="0">
                <a:solidFill>
                  <a:srgbClr val="3B373A"/>
                </a:solidFill>
                <a:effectLst/>
                <a:latin typeface="MS PGothic"/>
                <a:ea typeface="MS PGothic"/>
                <a:cs typeface="MS PGothic"/>
              </a:rPr>
              <a:t>☑ </a:t>
            </a:r>
            <a:r>
              <a:rPr lang="sl" sz="1100" b="0" i="0" strike="noStrike" cap="none" spc="0" baseline="0" dirty="0">
                <a:solidFill>
                  <a:srgbClr val="3B373A"/>
                </a:solidFill>
                <a:effectLst/>
                <a:latin typeface="Segoe UI"/>
                <a:ea typeface="Segoe UI"/>
                <a:cs typeface="Segoe UI"/>
              </a:rPr>
              <a:t>Dnevno uporabljajte podobna opravila.</a:t>
            </a:r>
            <a:endParaRPr sz="1100" dirty="0">
              <a:latin typeface="Segoe UI"/>
              <a:cs typeface="Segoe UI"/>
            </a:endParaRPr>
          </a:p>
        </p:txBody>
      </p:sp>
      <p:grpSp>
        <p:nvGrpSpPr>
          <p:cNvPr id="29" name="object 29"/>
          <p:cNvGrpSpPr/>
          <p:nvPr/>
        </p:nvGrpSpPr>
        <p:grpSpPr>
          <a:xfrm>
            <a:off x="827468" y="6867369"/>
            <a:ext cx="2139950" cy="2247265"/>
            <a:chOff x="827468" y="6867369"/>
            <a:chExt cx="2139950" cy="2247265"/>
          </a:xfrm>
        </p:grpSpPr>
        <p:sp>
          <p:nvSpPr>
            <p:cNvPr id="30" name="object 30"/>
            <p:cNvSpPr/>
            <p:nvPr/>
          </p:nvSpPr>
          <p:spPr bwMode="auto">
            <a:xfrm>
              <a:off x="827468" y="6887934"/>
              <a:ext cx="2121535" cy="2226945"/>
            </a:xfrm>
            <a:custGeom>
              <a:avLst/>
              <a:gdLst/>
              <a:ahLst/>
              <a:cxnLst/>
              <a:rect l="l" t="t" r="r" b="b"/>
              <a:pathLst>
                <a:path w="2121535" h="2226945" extrusionOk="0">
                  <a:moveTo>
                    <a:pt x="2121408" y="0"/>
                  </a:moveTo>
                  <a:lnTo>
                    <a:pt x="0" y="0"/>
                  </a:lnTo>
                  <a:lnTo>
                    <a:pt x="0" y="2226564"/>
                  </a:lnTo>
                  <a:lnTo>
                    <a:pt x="2121408" y="2226564"/>
                  </a:lnTo>
                  <a:lnTo>
                    <a:pt x="2121408" y="0"/>
                  </a:lnTo>
                  <a:close/>
                </a:path>
              </a:pathLst>
            </a:custGeom>
            <a:solidFill>
              <a:srgbClr val="5F595B">
                <a:alpha val="7499"/>
              </a:srgbClr>
            </a:solidFill>
          </p:spPr>
          <p:txBody>
            <a:bodyPr wrap="square" lIns="0" tIns="0" rIns="0" bIns="0" rtlCol="0"/>
            <a:lstStyle/>
            <a:p>
              <a:pPr>
                <a:defRPr/>
              </a:pPr>
              <a:endParaRPr/>
            </a:p>
          </p:txBody>
        </p:sp>
        <p:sp>
          <p:nvSpPr>
            <p:cNvPr id="31" name="object 31"/>
            <p:cNvSpPr/>
            <p:nvPr/>
          </p:nvSpPr>
          <p:spPr bwMode="auto">
            <a:xfrm>
              <a:off x="1006288" y="6886418"/>
              <a:ext cx="1942464" cy="2050413"/>
            </a:xfrm>
            <a:custGeom>
              <a:avLst/>
              <a:gdLst/>
              <a:ahLst/>
              <a:cxnLst/>
              <a:rect l="l" t="t" r="r" b="b"/>
              <a:pathLst>
                <a:path w="1942464" h="2050414" extrusionOk="0">
                  <a:moveTo>
                    <a:pt x="287997" y="0"/>
                  </a:moveTo>
                  <a:lnTo>
                    <a:pt x="241283" y="3769"/>
                  </a:lnTo>
                  <a:lnTo>
                    <a:pt x="196969" y="14681"/>
                  </a:lnTo>
                  <a:lnTo>
                    <a:pt x="155647" y="32143"/>
                  </a:lnTo>
                  <a:lnTo>
                    <a:pt x="117910" y="55563"/>
                  </a:lnTo>
                  <a:lnTo>
                    <a:pt x="84353" y="84348"/>
                  </a:lnTo>
                  <a:lnTo>
                    <a:pt x="55567" y="117905"/>
                  </a:lnTo>
                  <a:lnTo>
                    <a:pt x="32146" y="155641"/>
                  </a:lnTo>
                  <a:lnTo>
                    <a:pt x="14682" y="196964"/>
                  </a:lnTo>
                  <a:lnTo>
                    <a:pt x="3769" y="241280"/>
                  </a:lnTo>
                  <a:lnTo>
                    <a:pt x="0" y="287997"/>
                  </a:lnTo>
                  <a:lnTo>
                    <a:pt x="0" y="1761883"/>
                  </a:lnTo>
                  <a:lnTo>
                    <a:pt x="3769" y="1808601"/>
                  </a:lnTo>
                  <a:lnTo>
                    <a:pt x="14682" y="1852918"/>
                  </a:lnTo>
                  <a:lnTo>
                    <a:pt x="32146" y="1894242"/>
                  </a:lnTo>
                  <a:lnTo>
                    <a:pt x="55567" y="1931980"/>
                  </a:lnTo>
                  <a:lnTo>
                    <a:pt x="84353" y="1965539"/>
                  </a:lnTo>
                  <a:lnTo>
                    <a:pt x="117910" y="1994326"/>
                  </a:lnTo>
                  <a:lnTo>
                    <a:pt x="155647" y="2017747"/>
                  </a:lnTo>
                  <a:lnTo>
                    <a:pt x="196969" y="2035211"/>
                  </a:lnTo>
                  <a:lnTo>
                    <a:pt x="241283" y="2046124"/>
                  </a:lnTo>
                  <a:lnTo>
                    <a:pt x="287997" y="2049894"/>
                  </a:lnTo>
                  <a:lnTo>
                    <a:pt x="1653895" y="2049894"/>
                  </a:lnTo>
                  <a:lnTo>
                    <a:pt x="1700609" y="2046124"/>
                  </a:lnTo>
                  <a:lnTo>
                    <a:pt x="1744924" y="2035211"/>
                  </a:lnTo>
                  <a:lnTo>
                    <a:pt x="1786246" y="2017747"/>
                  </a:lnTo>
                  <a:lnTo>
                    <a:pt x="1823982" y="1994326"/>
                  </a:lnTo>
                  <a:lnTo>
                    <a:pt x="1857540" y="1965539"/>
                  </a:lnTo>
                  <a:lnTo>
                    <a:pt x="1886326" y="1931980"/>
                  </a:lnTo>
                  <a:lnTo>
                    <a:pt x="1909747" y="1894242"/>
                  </a:lnTo>
                  <a:lnTo>
                    <a:pt x="1927210" y="1852918"/>
                  </a:lnTo>
                  <a:lnTo>
                    <a:pt x="1938124" y="1808601"/>
                  </a:lnTo>
                  <a:lnTo>
                    <a:pt x="1941893" y="1761883"/>
                  </a:lnTo>
                  <a:lnTo>
                    <a:pt x="1941893" y="287997"/>
                  </a:lnTo>
                  <a:lnTo>
                    <a:pt x="1938124" y="241280"/>
                  </a:lnTo>
                  <a:lnTo>
                    <a:pt x="1927210" y="196964"/>
                  </a:lnTo>
                  <a:lnTo>
                    <a:pt x="1909747" y="155641"/>
                  </a:lnTo>
                  <a:lnTo>
                    <a:pt x="1886326" y="117905"/>
                  </a:lnTo>
                  <a:lnTo>
                    <a:pt x="1857540" y="84348"/>
                  </a:lnTo>
                  <a:lnTo>
                    <a:pt x="1823982" y="55563"/>
                  </a:lnTo>
                  <a:lnTo>
                    <a:pt x="1786246" y="32143"/>
                  </a:lnTo>
                  <a:lnTo>
                    <a:pt x="1744924" y="14681"/>
                  </a:lnTo>
                  <a:lnTo>
                    <a:pt x="1700609" y="3769"/>
                  </a:lnTo>
                  <a:lnTo>
                    <a:pt x="1653895" y="0"/>
                  </a:lnTo>
                  <a:lnTo>
                    <a:pt x="287997" y="0"/>
                  </a:lnTo>
                  <a:close/>
                </a:path>
              </a:pathLst>
            </a:custGeom>
            <a:grpFill/>
            <a:ln w="38100">
              <a:solidFill>
                <a:srgbClr val="F89623"/>
              </a:solidFill>
            </a:ln>
          </p:spPr>
          <p:txBody>
            <a:bodyPr wrap="square" lIns="0" tIns="0" rIns="0" bIns="0" rtlCol="0"/>
            <a:lstStyle/>
            <a:p>
              <a:pPr>
                <a:defRPr/>
              </a:pPr>
              <a:endParaRPr/>
            </a:p>
          </p:txBody>
        </p:sp>
      </p:grpSp>
      <p:sp>
        <p:nvSpPr>
          <p:cNvPr id="32" name="object 32"/>
          <p:cNvSpPr txBox="1"/>
          <p:nvPr/>
        </p:nvSpPr>
        <p:spPr bwMode="auto">
          <a:xfrm>
            <a:off x="1148911" y="7526287"/>
            <a:ext cx="1657350" cy="866140"/>
          </a:xfrm>
          <a:prstGeom prst="rect">
            <a:avLst/>
          </a:prstGeom>
        </p:spPr>
        <p:txBody>
          <a:bodyPr vert="horz" wrap="square" lIns="0" tIns="12700" rIns="0" bIns="0" rtlCol="0">
            <a:spAutoFit/>
          </a:bodyPr>
          <a:lstStyle/>
          <a:p>
            <a:pPr marL="12700" marR="5080" algn="ctr">
              <a:lnSpc>
                <a:spcPct val="100000"/>
              </a:lnSpc>
              <a:spcBef>
                <a:spcPts val="100"/>
              </a:spcBef>
              <a:defRPr/>
            </a:pPr>
            <a:r>
              <a:rPr lang="sl" sz="1400" b="1" i="1" strike="noStrike" cap="none" spc="0" baseline="0">
                <a:solidFill>
                  <a:srgbClr val="3B373A"/>
                </a:solidFill>
                <a:effectLst/>
                <a:latin typeface="Segoe UI"/>
                <a:ea typeface="Segoe UI"/>
                <a:cs typeface="Segoe UI"/>
              </a:rPr>
              <a:t>Želim izboljšati svoje pisne sposobnosti na delovnem mestu</a:t>
            </a:r>
            <a:endParaRPr sz="1400">
              <a:latin typeface="Segoe UI"/>
              <a:cs typeface="Segoe UI"/>
            </a:endParaRPr>
          </a:p>
        </p:txBody>
      </p:sp>
      <p:grpSp>
        <p:nvGrpSpPr>
          <p:cNvPr id="33" name="object 33"/>
          <p:cNvGrpSpPr/>
          <p:nvPr/>
        </p:nvGrpSpPr>
        <p:grpSpPr>
          <a:xfrm>
            <a:off x="2884995" y="6867369"/>
            <a:ext cx="3688079" cy="2247265"/>
            <a:chOff x="2884995" y="6867369"/>
            <a:chExt cx="3688079" cy="2247265"/>
          </a:xfrm>
        </p:grpSpPr>
        <p:sp>
          <p:nvSpPr>
            <p:cNvPr id="34" name="object 34"/>
            <p:cNvSpPr/>
            <p:nvPr/>
          </p:nvSpPr>
          <p:spPr bwMode="auto">
            <a:xfrm>
              <a:off x="2884995" y="6887934"/>
              <a:ext cx="3667125" cy="2226945"/>
            </a:xfrm>
            <a:custGeom>
              <a:avLst/>
              <a:gdLst/>
              <a:ahLst/>
              <a:cxnLst/>
              <a:rect l="l" t="t" r="r" b="b"/>
              <a:pathLst>
                <a:path w="3667125" h="2226945" extrusionOk="0">
                  <a:moveTo>
                    <a:pt x="3666744" y="0"/>
                  </a:moveTo>
                  <a:lnTo>
                    <a:pt x="0" y="0"/>
                  </a:lnTo>
                  <a:lnTo>
                    <a:pt x="0" y="2226564"/>
                  </a:lnTo>
                  <a:lnTo>
                    <a:pt x="3666744" y="2226564"/>
                  </a:lnTo>
                  <a:lnTo>
                    <a:pt x="3666744" y="0"/>
                  </a:lnTo>
                  <a:close/>
                </a:path>
              </a:pathLst>
            </a:custGeom>
            <a:solidFill>
              <a:srgbClr val="5F595B">
                <a:alpha val="7499"/>
              </a:srgbClr>
            </a:solidFill>
          </p:spPr>
          <p:txBody>
            <a:bodyPr wrap="square" lIns="0" tIns="0" rIns="0" bIns="0" rtlCol="0"/>
            <a:lstStyle/>
            <a:p>
              <a:pPr>
                <a:defRPr/>
              </a:pPr>
              <a:endParaRPr/>
            </a:p>
          </p:txBody>
        </p:sp>
        <p:sp>
          <p:nvSpPr>
            <p:cNvPr id="35" name="object 35"/>
            <p:cNvSpPr/>
            <p:nvPr/>
          </p:nvSpPr>
          <p:spPr bwMode="auto">
            <a:xfrm>
              <a:off x="3063816" y="6886418"/>
              <a:ext cx="3489960" cy="2050413"/>
            </a:xfrm>
            <a:custGeom>
              <a:avLst/>
              <a:gdLst/>
              <a:ahLst/>
              <a:cxnLst/>
              <a:rect l="l" t="t" r="r" b="b"/>
              <a:pathLst>
                <a:path w="3489959" h="2050414" extrusionOk="0">
                  <a:moveTo>
                    <a:pt x="287997" y="0"/>
                  </a:moveTo>
                  <a:lnTo>
                    <a:pt x="241283" y="3769"/>
                  </a:lnTo>
                  <a:lnTo>
                    <a:pt x="196969" y="14682"/>
                  </a:lnTo>
                  <a:lnTo>
                    <a:pt x="155647" y="32146"/>
                  </a:lnTo>
                  <a:lnTo>
                    <a:pt x="117910" y="55567"/>
                  </a:lnTo>
                  <a:lnTo>
                    <a:pt x="84353" y="84353"/>
                  </a:lnTo>
                  <a:lnTo>
                    <a:pt x="55567" y="117910"/>
                  </a:lnTo>
                  <a:lnTo>
                    <a:pt x="32146" y="155647"/>
                  </a:lnTo>
                  <a:lnTo>
                    <a:pt x="14682" y="196969"/>
                  </a:lnTo>
                  <a:lnTo>
                    <a:pt x="3769" y="241283"/>
                  </a:lnTo>
                  <a:lnTo>
                    <a:pt x="0" y="287997"/>
                  </a:lnTo>
                  <a:lnTo>
                    <a:pt x="0" y="1761896"/>
                  </a:lnTo>
                  <a:lnTo>
                    <a:pt x="3769" y="1808613"/>
                  </a:lnTo>
                  <a:lnTo>
                    <a:pt x="14682" y="1852930"/>
                  </a:lnTo>
                  <a:lnTo>
                    <a:pt x="32146" y="1894252"/>
                  </a:lnTo>
                  <a:lnTo>
                    <a:pt x="55567" y="1931988"/>
                  </a:lnTo>
                  <a:lnTo>
                    <a:pt x="84353" y="1965545"/>
                  </a:lnTo>
                  <a:lnTo>
                    <a:pt x="117910" y="1994330"/>
                  </a:lnTo>
                  <a:lnTo>
                    <a:pt x="155647" y="2017750"/>
                  </a:lnTo>
                  <a:lnTo>
                    <a:pt x="196969" y="2035212"/>
                  </a:lnTo>
                  <a:lnTo>
                    <a:pt x="241283" y="2046125"/>
                  </a:lnTo>
                  <a:lnTo>
                    <a:pt x="287997" y="2049894"/>
                  </a:lnTo>
                  <a:lnTo>
                    <a:pt x="3201898" y="2049894"/>
                  </a:lnTo>
                  <a:lnTo>
                    <a:pt x="3248612" y="2046125"/>
                  </a:lnTo>
                  <a:lnTo>
                    <a:pt x="3292927" y="2035212"/>
                  </a:lnTo>
                  <a:lnTo>
                    <a:pt x="3334249" y="2017750"/>
                  </a:lnTo>
                  <a:lnTo>
                    <a:pt x="3371985" y="1994330"/>
                  </a:lnTo>
                  <a:lnTo>
                    <a:pt x="3405543" y="1965545"/>
                  </a:lnTo>
                  <a:lnTo>
                    <a:pt x="3434329" y="1931988"/>
                  </a:lnTo>
                  <a:lnTo>
                    <a:pt x="3457750" y="1894252"/>
                  </a:lnTo>
                  <a:lnTo>
                    <a:pt x="3475213" y="1852930"/>
                  </a:lnTo>
                  <a:lnTo>
                    <a:pt x="3486127" y="1808613"/>
                  </a:lnTo>
                  <a:lnTo>
                    <a:pt x="3489896" y="1761896"/>
                  </a:lnTo>
                  <a:lnTo>
                    <a:pt x="3489896" y="287997"/>
                  </a:lnTo>
                  <a:lnTo>
                    <a:pt x="3486127" y="241283"/>
                  </a:lnTo>
                  <a:lnTo>
                    <a:pt x="3475213" y="196969"/>
                  </a:lnTo>
                  <a:lnTo>
                    <a:pt x="3457750" y="155647"/>
                  </a:lnTo>
                  <a:lnTo>
                    <a:pt x="3434329" y="117910"/>
                  </a:lnTo>
                  <a:lnTo>
                    <a:pt x="3405543" y="84353"/>
                  </a:lnTo>
                  <a:lnTo>
                    <a:pt x="3371985" y="55567"/>
                  </a:lnTo>
                  <a:lnTo>
                    <a:pt x="3334249" y="32146"/>
                  </a:lnTo>
                  <a:lnTo>
                    <a:pt x="3292927" y="14682"/>
                  </a:lnTo>
                  <a:lnTo>
                    <a:pt x="3248612" y="3769"/>
                  </a:lnTo>
                  <a:lnTo>
                    <a:pt x="3201898" y="0"/>
                  </a:lnTo>
                  <a:lnTo>
                    <a:pt x="287997" y="0"/>
                  </a:lnTo>
                  <a:close/>
                </a:path>
              </a:pathLst>
            </a:custGeom>
            <a:grpFill/>
            <a:ln w="38099">
              <a:solidFill>
                <a:srgbClr val="F89623"/>
              </a:solidFill>
            </a:ln>
          </p:spPr>
          <p:txBody>
            <a:bodyPr wrap="square" lIns="0" tIns="0" rIns="0" bIns="0" rtlCol="0"/>
            <a:lstStyle/>
            <a:p>
              <a:pPr>
                <a:defRPr/>
              </a:pPr>
              <a:endParaRPr/>
            </a:p>
          </p:txBody>
        </p:sp>
      </p:grpSp>
      <p:sp>
        <p:nvSpPr>
          <p:cNvPr id="36" name="object 36"/>
          <p:cNvSpPr txBox="1"/>
          <p:nvPr/>
        </p:nvSpPr>
        <p:spPr bwMode="auto">
          <a:xfrm>
            <a:off x="3176064" y="6934918"/>
            <a:ext cx="3209290" cy="1941557"/>
          </a:xfrm>
          <a:prstGeom prst="rect">
            <a:avLst/>
          </a:prstGeom>
        </p:spPr>
        <p:txBody>
          <a:bodyPr vert="horz" wrap="square" lIns="0" tIns="12700" rIns="0" bIns="0" rtlCol="0">
            <a:spAutoFit/>
          </a:bodyPr>
          <a:lstStyle/>
          <a:p>
            <a:pPr marL="241300" marR="186055" indent="-228600">
              <a:lnSpc>
                <a:spcPct val="125000"/>
              </a:lnSpc>
              <a:spcBef>
                <a:spcPts val="100"/>
              </a:spcBef>
              <a:defRPr/>
            </a:pPr>
            <a:r>
              <a:rPr lang="sl" sz="1100" b="0" i="0" strike="noStrike" cap="none" spc="0" baseline="0" dirty="0">
                <a:solidFill>
                  <a:srgbClr val="3B373A"/>
                </a:solidFill>
                <a:effectLst/>
                <a:latin typeface="MS PGothic"/>
                <a:ea typeface="MS PGothic"/>
                <a:cs typeface="MS PGothic"/>
              </a:rPr>
              <a:t>☑ </a:t>
            </a:r>
            <a:r>
              <a:rPr lang="sl" sz="1100" b="0" i="0" strike="noStrike" cap="none" spc="0" baseline="0" dirty="0">
                <a:solidFill>
                  <a:srgbClr val="3B373A"/>
                </a:solidFill>
                <a:effectLst/>
                <a:latin typeface="Segoe UI"/>
                <a:ea typeface="Segoe UI"/>
                <a:cs typeface="Segoe UI"/>
              </a:rPr>
              <a:t>Zagotovite, katere vrste pisnih dejavnosti so bistvene na delovnem mestu (npr. opombe, naročila, preprosta elektronska sporočila itd.).</a:t>
            </a:r>
            <a:endParaRPr sz="1100" dirty="0">
              <a:latin typeface="Segoe UI"/>
              <a:cs typeface="Segoe UI"/>
            </a:endParaRPr>
          </a:p>
          <a:p>
            <a:pPr marL="241300" marR="179070" indent="-228600">
              <a:lnSpc>
                <a:spcPct val="125000"/>
              </a:lnSpc>
              <a:spcBef>
                <a:spcPts val="850"/>
              </a:spcBef>
              <a:defRPr/>
            </a:pPr>
            <a:r>
              <a:rPr lang="sl" sz="1100" b="0" i="0" strike="noStrike" cap="none" spc="0" baseline="0" dirty="0">
                <a:solidFill>
                  <a:srgbClr val="3B373A"/>
                </a:solidFill>
                <a:effectLst/>
                <a:latin typeface="MS PGothic"/>
                <a:ea typeface="MS PGothic"/>
                <a:cs typeface="MS PGothic"/>
              </a:rPr>
              <a:t>☑ </a:t>
            </a:r>
            <a:r>
              <a:rPr lang="sl" sz="1100" b="0" i="0" strike="noStrike" cap="none" spc="0" baseline="0" dirty="0">
                <a:solidFill>
                  <a:srgbClr val="3B373A"/>
                </a:solidFill>
                <a:effectLst/>
                <a:latin typeface="Segoe UI"/>
                <a:ea typeface="Segoe UI"/>
                <a:cs typeface="Segoe UI"/>
              </a:rPr>
              <a:t>Uporabite realije, da učence seznanite s pisno postavitvijo.</a:t>
            </a:r>
            <a:endParaRPr sz="1100" dirty="0">
              <a:latin typeface="Segoe UI"/>
              <a:cs typeface="Segoe UI"/>
            </a:endParaRPr>
          </a:p>
          <a:p>
            <a:pPr marL="12700">
              <a:lnSpc>
                <a:spcPct val="100000"/>
              </a:lnSpc>
              <a:spcBef>
                <a:spcPts val="1210"/>
              </a:spcBef>
              <a:defRPr/>
            </a:pPr>
            <a:r>
              <a:rPr lang="sl" sz="1100" b="0" i="0" strike="noStrike" cap="none" spc="0" baseline="0" dirty="0">
                <a:solidFill>
                  <a:srgbClr val="3B373A"/>
                </a:solidFill>
                <a:effectLst/>
                <a:latin typeface="MS PGothic"/>
                <a:ea typeface="MS PGothic"/>
                <a:cs typeface="MS PGothic"/>
              </a:rPr>
              <a:t>☑ </a:t>
            </a:r>
            <a:r>
              <a:rPr lang="sl" sz="1100" b="0" i="0" strike="noStrike" cap="none" spc="0" baseline="0" dirty="0">
                <a:solidFill>
                  <a:srgbClr val="3B373A"/>
                </a:solidFill>
                <a:effectLst/>
                <a:latin typeface="Segoe UI"/>
                <a:ea typeface="Segoe UI"/>
                <a:cs typeface="Segoe UI"/>
              </a:rPr>
              <a:t>Prosite jih, naj pišejo v resničnih okoliščinah</a:t>
            </a:r>
            <a:endParaRPr sz="1100" dirty="0">
              <a:latin typeface="Segoe UI"/>
              <a:cs typeface="Segoe UI"/>
            </a:endParaRPr>
          </a:p>
          <a:p>
            <a:pPr marL="241300">
              <a:lnSpc>
                <a:spcPct val="100000"/>
              </a:lnSpc>
              <a:spcBef>
                <a:spcPts val="360"/>
              </a:spcBef>
              <a:defRPr/>
            </a:pPr>
            <a:r>
              <a:rPr lang="sl" sz="1100" b="0" i="0" strike="noStrike" cap="none" spc="0" baseline="0" dirty="0">
                <a:solidFill>
                  <a:srgbClr val="3B373A"/>
                </a:solidFill>
                <a:effectLst/>
                <a:latin typeface="Segoe UI"/>
                <a:ea typeface="Segoe UI"/>
                <a:cs typeface="Segoe UI"/>
              </a:rPr>
              <a:t>(npr. sprejeti naročilo od »stranke«).</a:t>
            </a:r>
            <a:endParaRPr sz="1100" dirty="0">
              <a:latin typeface="Segoe UI"/>
              <a:cs typeface="Segoe UI"/>
            </a:endParaRPr>
          </a:p>
        </p:txBody>
      </p:sp>
      <p:pic>
        <p:nvPicPr>
          <p:cNvPr id="37" name="object 37"/>
          <p:cNvPicPr/>
          <p:nvPr/>
        </p:nvPicPr>
        <p:blipFill>
          <a:blip r:embed="rId3"/>
          <a:stretch>
            <a:fillRect/>
          </a:stretch>
        </p:blipFill>
        <p:spPr bwMode="auto">
          <a:xfrm>
            <a:off x="5456046" y="1093254"/>
            <a:ext cx="1866874" cy="1321777"/>
          </a:xfrm>
          <a:prstGeom prst="rect">
            <a:avLst/>
          </a:prstGeom>
        </p:spPr>
      </p:pic>
      <p:sp>
        <p:nvSpPr>
          <p:cNvPr id="38" name="object 38"/>
          <p:cNvSpPr txBox="1"/>
          <p:nvPr/>
        </p:nvSpPr>
        <p:spPr bwMode="auto">
          <a:xfrm rot="540000">
            <a:off x="5669207" y="1507305"/>
            <a:ext cx="1440553" cy="205184"/>
          </a:xfrm>
          <a:prstGeom prst="rect">
            <a:avLst/>
          </a:prstGeom>
        </p:spPr>
        <p:txBody>
          <a:bodyPr vert="horz" wrap="square" lIns="0" tIns="0" rIns="0" bIns="0" rtlCol="0">
            <a:spAutoFit/>
          </a:bodyPr>
          <a:lstStyle/>
          <a:p>
            <a:pPr>
              <a:lnSpc>
                <a:spcPts val="1590"/>
              </a:lnSpc>
              <a:defRPr/>
            </a:pPr>
            <a:r>
              <a:rPr lang="sl" sz="1600" b="1" i="0" strike="noStrike" cap="none" spc="0" baseline="0" dirty="0" smtClean="0">
                <a:solidFill>
                  <a:srgbClr val="493490"/>
                </a:solidFill>
                <a:effectLst/>
                <a:latin typeface="Segoe UI Black"/>
                <a:ea typeface="Segoe UI Black"/>
                <a:cs typeface="Segoe UI Black"/>
              </a:rPr>
              <a:t>Raziskava,</a:t>
            </a:r>
            <a:endParaRPr sz="1600" dirty="0">
              <a:latin typeface="Segoe UI Black"/>
              <a:cs typeface="Segoe UI Black"/>
            </a:endParaRPr>
          </a:p>
        </p:txBody>
      </p:sp>
      <p:sp>
        <p:nvSpPr>
          <p:cNvPr id="39" name="object 39"/>
          <p:cNvSpPr txBox="1"/>
          <p:nvPr/>
        </p:nvSpPr>
        <p:spPr bwMode="auto">
          <a:xfrm rot="540000">
            <a:off x="5620445" y="1740596"/>
            <a:ext cx="1465134" cy="207777"/>
          </a:xfrm>
          <a:prstGeom prst="rect">
            <a:avLst/>
          </a:prstGeom>
        </p:spPr>
        <p:txBody>
          <a:bodyPr vert="horz" wrap="square" lIns="0" tIns="0" rIns="0" bIns="0" rtlCol="0">
            <a:spAutoFit/>
          </a:bodyPr>
          <a:lstStyle/>
          <a:p>
            <a:pPr>
              <a:lnSpc>
                <a:spcPts val="1570"/>
              </a:lnSpc>
              <a:defRPr/>
            </a:pPr>
            <a:r>
              <a:rPr lang="sl" sz="1600" b="1" i="0" strike="noStrike" cap="none" spc="0" baseline="0" dirty="0" smtClean="0">
                <a:solidFill>
                  <a:srgbClr val="493490"/>
                </a:solidFill>
                <a:effectLst/>
                <a:latin typeface="Segoe UI Black"/>
                <a:ea typeface="Segoe UI Black"/>
                <a:cs typeface="Segoe UI Black"/>
              </a:rPr>
              <a:t>Interpretacija,</a:t>
            </a:r>
            <a:endParaRPr sz="1600" dirty="0">
              <a:latin typeface="Segoe UI Black"/>
              <a:cs typeface="Segoe UI Black"/>
            </a:endParaRPr>
          </a:p>
        </p:txBody>
      </p:sp>
      <p:sp>
        <p:nvSpPr>
          <p:cNvPr id="40" name="object 40"/>
          <p:cNvSpPr txBox="1"/>
          <p:nvPr/>
        </p:nvSpPr>
        <p:spPr bwMode="auto">
          <a:xfrm rot="540000">
            <a:off x="5583331" y="1926910"/>
            <a:ext cx="989464" cy="209323"/>
          </a:xfrm>
          <a:prstGeom prst="rect">
            <a:avLst/>
          </a:prstGeom>
        </p:spPr>
        <p:txBody>
          <a:bodyPr vert="horz" wrap="square" lIns="0" tIns="0" rIns="0" bIns="0" rtlCol="0">
            <a:spAutoFit/>
          </a:bodyPr>
          <a:lstStyle/>
          <a:p>
            <a:pPr>
              <a:lnSpc>
                <a:spcPts val="1585"/>
              </a:lnSpc>
              <a:defRPr/>
            </a:pPr>
            <a:r>
              <a:rPr lang="sl" sz="1600" b="1" i="0" strike="noStrike" cap="none" spc="0" baseline="0">
                <a:solidFill>
                  <a:srgbClr val="493490"/>
                </a:solidFill>
                <a:effectLst/>
                <a:latin typeface="Segoe UI Black"/>
                <a:ea typeface="Segoe UI Black"/>
                <a:cs typeface="Segoe UI Black"/>
              </a:rPr>
              <a:t>Primeri:</a:t>
            </a:r>
            <a:endParaRPr sz="1600">
              <a:latin typeface="Segoe UI Black"/>
              <a:cs typeface="Segoe UI Black"/>
            </a:endParaRPr>
          </a:p>
        </p:txBody>
      </p:sp>
      <p:cxnSp>
        <p:nvCxnSpPr>
          <p:cNvPr id="42" name="Google Shape;233;p13"/>
          <p:cNvCxnSpPr/>
          <p:nvPr/>
        </p:nvCxnSpPr>
        <p:spPr bwMode="auto">
          <a:xfrm flipH="1">
            <a:off x="273050" y="577444"/>
            <a:ext cx="0" cy="9538511"/>
          </a:xfrm>
          <a:prstGeom prst="straightConnector1">
            <a:avLst/>
          </a:prstGeom>
          <a:noFill/>
          <a:ln w="76200" cap="flat" cmpd="sng">
            <a:solidFill>
              <a:srgbClr val="AED7C7"/>
            </a:solidFill>
            <a:prstDash val="solid"/>
            <a:round/>
            <a:headEnd type="none" w="sm" len="sm"/>
            <a:tailEnd type="none" w="sm" len="sm"/>
          </a:ln>
        </p:spPr>
      </p:cxnSp>
      <p:pic>
        <p:nvPicPr>
          <p:cNvPr id="43" name="Google Shape;234;p13"/>
          <p:cNvPicPr/>
          <p:nvPr/>
        </p:nvPicPr>
        <p:blipFill>
          <a:blip r:embed="rId4">
            <a:alphaModFix/>
          </a:blip>
          <a:stretch>
            <a:fillRect/>
          </a:stretch>
        </p:blipFill>
        <p:spPr bwMode="auto">
          <a:xfrm>
            <a:off x="4508500" y="9085792"/>
            <a:ext cx="3048000" cy="1628775"/>
          </a:xfrm>
          <a:prstGeom prst="rect">
            <a:avLst/>
          </a:prstGeom>
          <a:noFill/>
          <a:ln>
            <a:noFill/>
          </a:ln>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object 2"/>
          <p:cNvSpPr txBox="1"/>
          <p:nvPr/>
        </p:nvSpPr>
        <p:spPr bwMode="auto">
          <a:xfrm>
            <a:off x="887299" y="1003706"/>
            <a:ext cx="5790565" cy="4700646"/>
          </a:xfrm>
          <a:prstGeom prst="rect">
            <a:avLst/>
          </a:prstGeom>
        </p:spPr>
        <p:txBody>
          <a:bodyPr vert="horz" wrap="square" lIns="0" tIns="12700" rIns="0" bIns="0" rtlCol="0">
            <a:spAutoFit/>
          </a:bodyPr>
          <a:lstStyle/>
          <a:p>
            <a:pPr marL="12700" marR="5715" algn="just">
              <a:lnSpc>
                <a:spcPct val="107100"/>
              </a:lnSpc>
              <a:spcBef>
                <a:spcPts val="100"/>
              </a:spcBef>
              <a:defRPr/>
            </a:pPr>
            <a:r>
              <a:rPr lang="sl" sz="1400" b="1" i="0" strike="noStrike" cap="none" spc="0" baseline="0" dirty="0">
                <a:solidFill>
                  <a:srgbClr val="493490"/>
                </a:solidFill>
                <a:effectLst/>
                <a:latin typeface="Segoe UI Black"/>
                <a:ea typeface="Segoe UI Black"/>
                <a:cs typeface="Segoe UI Black"/>
              </a:rPr>
              <a:t>2. korak: </a:t>
            </a:r>
            <a:r>
              <a:rPr lang="sl" sz="1400" b="0" i="0" strike="noStrike" cap="none" spc="0" baseline="0" dirty="0">
                <a:solidFill>
                  <a:srgbClr val="3B373A"/>
                </a:solidFill>
                <a:effectLst/>
                <a:latin typeface="Segoe UI"/>
                <a:ea typeface="Segoe UI"/>
                <a:cs typeface="Segoe UI"/>
              </a:rPr>
              <a:t>zagotovite, da je ogrevanje povezano z učno vsebino, in ga uporabite tako, da s postavljanjem vprašanj ugotovite, kaj udeleženci že vedo.</a:t>
            </a:r>
            <a:endParaRPr sz="1400" dirty="0">
              <a:latin typeface="Segoe UI"/>
              <a:cs typeface="Segoe UI"/>
            </a:endParaRPr>
          </a:p>
          <a:p>
            <a:pPr marL="12700" marR="5080" algn="just">
              <a:lnSpc>
                <a:spcPct val="107100"/>
              </a:lnSpc>
              <a:spcBef>
                <a:spcPts val="1415"/>
              </a:spcBef>
              <a:defRPr/>
            </a:pPr>
            <a:r>
              <a:rPr lang="sl" sz="1400" b="1" i="0" strike="noStrike" cap="none" spc="0" baseline="0" dirty="0">
                <a:solidFill>
                  <a:srgbClr val="493490"/>
                </a:solidFill>
                <a:effectLst/>
                <a:latin typeface="Segoe UI Black"/>
                <a:ea typeface="Segoe UI Black"/>
                <a:cs typeface="Segoe UI Black"/>
              </a:rPr>
              <a:t>3. korak: </a:t>
            </a:r>
            <a:r>
              <a:rPr lang="sl" sz="1400" b="0" i="0" strike="noStrike" cap="none" spc="0" baseline="0" dirty="0">
                <a:solidFill>
                  <a:srgbClr val="3B373A"/>
                </a:solidFill>
                <a:effectLst/>
                <a:latin typeface="Segoe UI"/>
                <a:ea typeface="Segoe UI"/>
                <a:cs typeface="Segoe UI"/>
              </a:rPr>
              <a:t>med delavnico uporabite vsaj eno izobraževalno igro. Te igre delujejo kot diagnostično orodje za vodjo usposabljanja, so prijetne za udeležence in vodje ter so koristne za intenzivno učenje jezikov.</a:t>
            </a:r>
            <a:endParaRPr sz="1400" dirty="0">
              <a:latin typeface="Segoe UI"/>
              <a:cs typeface="Segoe UI"/>
            </a:endParaRPr>
          </a:p>
          <a:p>
            <a:pPr marL="12700" marR="5080" algn="just">
              <a:lnSpc>
                <a:spcPct val="107100"/>
              </a:lnSpc>
              <a:spcBef>
                <a:spcPts val="1420"/>
              </a:spcBef>
              <a:defRPr/>
            </a:pPr>
            <a:r>
              <a:rPr lang="sl" sz="1400" b="1" i="0" strike="noStrike" cap="none" spc="0" baseline="0" dirty="0">
                <a:solidFill>
                  <a:srgbClr val="493490"/>
                </a:solidFill>
                <a:effectLst/>
                <a:latin typeface="Segoe UI Black"/>
                <a:ea typeface="Segoe UI Black"/>
                <a:cs typeface="Segoe UI Black"/>
              </a:rPr>
              <a:t>4. korak: </a:t>
            </a:r>
            <a:r>
              <a:rPr lang="sl" sz="1400" b="0" i="0" strike="noStrike" cap="none" spc="0" baseline="0" dirty="0">
                <a:solidFill>
                  <a:srgbClr val="3B373A"/>
                </a:solidFill>
                <a:effectLst/>
                <a:latin typeface="Segoe UI"/>
                <a:ea typeface="Segoe UI"/>
                <a:cs typeface="Segoe UI"/>
              </a:rPr>
              <a:t>ne obotavljajte se pri seganju po temah, ki presegajo zmožnost udeležencev na stopnji L2, saj so potrebne na delovnem mestu. Ne poudarjajte podrobnosti in pričakujte, da bodo udeleženci globoko odobravali učno snov. Namesto da bi preučili kompleksnost pojava, ga poskušajte preučiti v vsebini delovnega mesta (npr. namesto poučevanja velelnika raziščite velelno obliko glagolov, ki se uporabljajo v kontekstu delovnega okolja, kot je: "Prinesi mi orodje!" oz. "Kakšna je temperatura opekača kruha?" itd.).</a:t>
            </a:r>
            <a:endParaRPr sz="1400" dirty="0">
              <a:latin typeface="Segoe UI"/>
              <a:cs typeface="Segoe UI"/>
            </a:endParaRPr>
          </a:p>
          <a:p>
            <a:pPr marL="12700" marR="8255" algn="just">
              <a:lnSpc>
                <a:spcPct val="107100"/>
              </a:lnSpc>
              <a:spcBef>
                <a:spcPts val="1420"/>
              </a:spcBef>
              <a:defRPr/>
            </a:pPr>
            <a:r>
              <a:rPr lang="sl" sz="1400" b="1" i="0" strike="noStrike" cap="none" spc="0" baseline="0" dirty="0">
                <a:solidFill>
                  <a:srgbClr val="493490"/>
                </a:solidFill>
                <a:effectLst/>
                <a:latin typeface="Segoe UI Black"/>
                <a:ea typeface="Segoe UI Black"/>
                <a:cs typeface="Segoe UI Black"/>
              </a:rPr>
              <a:t>5. korak: </a:t>
            </a:r>
            <a:r>
              <a:rPr lang="sl" sz="1400" b="0" i="0" strike="noStrike" cap="none" spc="0" baseline="0" dirty="0">
                <a:solidFill>
                  <a:srgbClr val="3B373A"/>
                </a:solidFill>
                <a:effectLst/>
                <a:latin typeface="Segoe UI" panose="020B0502040204020203" pitchFamily="34" charset="0"/>
                <a:ea typeface="Segoe UI Semilight"/>
                <a:cs typeface="Segoe UI" panose="020B0502040204020203" pitchFamily="34" charset="0"/>
              </a:rPr>
              <a:t>in ne pozabite biti zabavni! Zabaven učni pristop pozitivno vpliva na motivacijo, medtem ko določa, kaj se naučimo in koliko ohranimo. Ne podcenjujte, koliko lahko udeleženci naučijo vodjo usposabljanja!</a:t>
            </a:r>
            <a:endParaRPr sz="1400" dirty="0">
              <a:latin typeface="Segoe UI" panose="020B0502040204020203" pitchFamily="34" charset="0"/>
              <a:cs typeface="Segoe UI" panose="020B0502040204020203" pitchFamily="34" charset="0"/>
            </a:endParaRPr>
          </a:p>
        </p:txBody>
      </p:sp>
      <p:grpSp>
        <p:nvGrpSpPr>
          <p:cNvPr id="3" name="object 3"/>
          <p:cNvGrpSpPr/>
          <p:nvPr/>
        </p:nvGrpSpPr>
        <p:grpSpPr>
          <a:xfrm>
            <a:off x="0" y="6133553"/>
            <a:ext cx="5184140" cy="4558665"/>
            <a:chOff x="0" y="6133553"/>
            <a:chExt cx="5184140" cy="4558665"/>
          </a:xfrm>
        </p:grpSpPr>
        <p:pic>
          <p:nvPicPr>
            <p:cNvPr id="4" name="object 4"/>
            <p:cNvPicPr/>
            <p:nvPr/>
          </p:nvPicPr>
          <p:blipFill>
            <a:blip r:embed="rId2"/>
            <a:stretch>
              <a:fillRect/>
            </a:stretch>
          </p:blipFill>
          <p:spPr bwMode="auto">
            <a:xfrm>
              <a:off x="0" y="6138608"/>
              <a:ext cx="5158600" cy="4553394"/>
            </a:xfrm>
            <a:prstGeom prst="rect">
              <a:avLst/>
            </a:prstGeom>
          </p:spPr>
        </p:pic>
        <p:pic>
          <p:nvPicPr>
            <p:cNvPr id="5" name="object 5"/>
            <p:cNvPicPr/>
            <p:nvPr/>
          </p:nvPicPr>
          <p:blipFill>
            <a:blip r:embed="rId3"/>
            <a:stretch>
              <a:fillRect/>
            </a:stretch>
          </p:blipFill>
          <p:spPr bwMode="auto">
            <a:xfrm>
              <a:off x="0" y="6133553"/>
              <a:ext cx="5184000" cy="4558450"/>
            </a:xfrm>
            <a:prstGeom prst="rect">
              <a:avLst/>
            </a:prstGeom>
          </p:spPr>
        </p:pic>
      </p:grpSp>
      <p:sp>
        <p:nvSpPr>
          <p:cNvPr id="6" name="object 6"/>
          <p:cNvSpPr txBox="1">
            <a:spLocks noGrp="1"/>
          </p:cNvSpPr>
          <p:nvPr>
            <p:ph type="sldNum" sz="quarter" idx="7"/>
          </p:nvPr>
        </p:nvSpPr>
        <p:spPr bwMode="auto">
          <a:xfrm>
            <a:off x="6926515" y="10177516"/>
            <a:ext cx="243019" cy="176972"/>
          </a:xfrm>
          <a:prstGeom prst="rect">
            <a:avLst/>
          </a:prstGeom>
        </p:spPr>
        <p:txBody>
          <a:bodyPr vert="horz" wrap="square" lIns="0" tIns="22860" rIns="0" bIns="0" rtlCol="0">
            <a:spAutoFit/>
          </a:bodyPr>
          <a:lstStyle/>
          <a:p>
            <a:pPr marL="45085">
              <a:lnSpc>
                <a:spcPct val="100000"/>
              </a:lnSpc>
              <a:spcBef>
                <a:spcPts val="180"/>
              </a:spcBef>
              <a:defRPr/>
            </a:pPr>
            <a:r>
              <a:t>30</a:t>
            </a:r>
          </a:p>
        </p:txBody>
      </p:sp>
      <p:cxnSp>
        <p:nvCxnSpPr>
          <p:cNvPr id="7" name="Google Shape;233;p13"/>
          <p:cNvCxnSpPr/>
          <p:nvPr/>
        </p:nvCxnSpPr>
        <p:spPr bwMode="auto">
          <a:xfrm flipH="1">
            <a:off x="273050" y="577444"/>
            <a:ext cx="0" cy="9538511"/>
          </a:xfrm>
          <a:prstGeom prst="straightConnector1">
            <a:avLst/>
          </a:prstGeom>
          <a:noFill/>
          <a:ln w="76200" cap="flat" cmpd="sng">
            <a:solidFill>
              <a:srgbClr val="AED7C7"/>
            </a:solidFill>
            <a:prstDash val="solid"/>
            <a:round/>
            <a:headEnd type="none" w="sm" len="sm"/>
            <a:tailEnd type="none" w="sm" len="sm"/>
          </a:ln>
        </p:spPr>
      </p:cxnSp>
      <p:pic>
        <p:nvPicPr>
          <p:cNvPr id="8" name="Google Shape;234;p13"/>
          <p:cNvPicPr/>
          <p:nvPr/>
        </p:nvPicPr>
        <p:blipFill>
          <a:blip r:embed="rId4">
            <a:alphaModFix/>
          </a:blip>
          <a:stretch>
            <a:fillRect/>
          </a:stretch>
        </p:blipFill>
        <p:spPr bwMode="auto">
          <a:xfrm>
            <a:off x="4508500" y="9085792"/>
            <a:ext cx="3048000" cy="1628775"/>
          </a:xfrm>
          <a:prstGeom prst="rect">
            <a:avLst/>
          </a:prstGeom>
          <a:noFill/>
          <a:ln>
            <a:noFill/>
          </a:ln>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object 2"/>
          <p:cNvSpPr/>
          <p:nvPr/>
        </p:nvSpPr>
        <p:spPr bwMode="auto">
          <a:xfrm>
            <a:off x="457200" y="1080020"/>
            <a:ext cx="6203315" cy="2160270"/>
          </a:xfrm>
          <a:custGeom>
            <a:avLst/>
            <a:gdLst/>
            <a:ahLst/>
            <a:cxnLst/>
            <a:rect l="l" t="t" r="r" b="b"/>
            <a:pathLst>
              <a:path w="6203315" h="2160270" extrusionOk="0">
                <a:moveTo>
                  <a:pt x="6202794" y="0"/>
                </a:moveTo>
                <a:lnTo>
                  <a:pt x="0" y="0"/>
                </a:lnTo>
                <a:lnTo>
                  <a:pt x="0" y="2159990"/>
                </a:lnTo>
                <a:lnTo>
                  <a:pt x="6202794" y="2159990"/>
                </a:lnTo>
                <a:lnTo>
                  <a:pt x="6202794" y="0"/>
                </a:lnTo>
                <a:close/>
              </a:path>
            </a:pathLst>
          </a:custGeom>
          <a:solidFill>
            <a:srgbClr val="F7FCFE">
              <a:alpha val="79998"/>
            </a:srgbClr>
          </a:solidFill>
        </p:spPr>
        <p:txBody>
          <a:bodyPr wrap="square" lIns="0" tIns="0" rIns="0" bIns="0" rtlCol="0"/>
          <a:lstStyle/>
          <a:p>
            <a:pPr>
              <a:defRPr/>
            </a:pPr>
            <a:endParaRPr/>
          </a:p>
        </p:txBody>
      </p:sp>
      <p:sp>
        <p:nvSpPr>
          <p:cNvPr id="3" name="object 3"/>
          <p:cNvSpPr txBox="1">
            <a:spLocks noGrp="1"/>
          </p:cNvSpPr>
          <p:nvPr>
            <p:ph type="title"/>
          </p:nvPr>
        </p:nvSpPr>
        <p:spPr bwMode="auto">
          <a:xfrm>
            <a:off x="444500" y="1282232"/>
            <a:ext cx="2901950" cy="652780"/>
          </a:xfrm>
          <a:prstGeom prst="rect">
            <a:avLst/>
          </a:prstGeom>
        </p:spPr>
        <p:txBody>
          <a:bodyPr vert="horz" wrap="square" lIns="0" tIns="12700" rIns="0" bIns="0" rtlCol="0">
            <a:spAutoFit/>
          </a:bodyPr>
          <a:lstStyle/>
          <a:p>
            <a:pPr marL="12700">
              <a:lnSpc>
                <a:spcPct val="100000"/>
              </a:lnSpc>
              <a:spcBef>
                <a:spcPts val="100"/>
              </a:spcBef>
              <a:defRPr/>
            </a:pPr>
            <a:r>
              <a:rPr lang="sl" sz="4200" b="1" i="0" strike="noStrike" cap="none" spc="0" baseline="0">
                <a:solidFill>
                  <a:srgbClr val="493490"/>
                </a:solidFill>
                <a:effectLst/>
                <a:latin typeface="Segoe UI Black"/>
                <a:ea typeface="Segoe UI Black"/>
                <a:cs typeface="Segoe UI Black"/>
              </a:rPr>
              <a:t>Viri</a:t>
            </a:r>
          </a:p>
        </p:txBody>
      </p:sp>
      <p:sp>
        <p:nvSpPr>
          <p:cNvPr id="4" name="object 4"/>
          <p:cNvSpPr txBox="1">
            <a:spLocks noGrp="1"/>
          </p:cNvSpPr>
          <p:nvPr>
            <p:ph type="body" idx="1"/>
          </p:nvPr>
        </p:nvSpPr>
        <p:spPr bwMode="auto">
          <a:xfrm>
            <a:off x="663574" y="3261457"/>
            <a:ext cx="5790565" cy="5908524"/>
          </a:xfrm>
          <a:prstGeom prst="rect">
            <a:avLst/>
          </a:prstGeom>
        </p:spPr>
        <p:txBody>
          <a:bodyPr vert="horz" wrap="square" lIns="0" tIns="27940" rIns="0" bIns="0" rtlCol="0">
            <a:spAutoFit/>
          </a:bodyPr>
          <a:lstStyle/>
          <a:p>
            <a:pPr marL="469900">
              <a:lnSpc>
                <a:spcPct val="100000"/>
              </a:lnSpc>
              <a:spcBef>
                <a:spcPts val="220"/>
              </a:spcBef>
              <a:defRPr/>
            </a:pPr>
            <a:r>
              <a:rPr lang="sl" sz="1400" b="0" i="0" strike="noStrike" cap="none" spc="0" baseline="0">
                <a:solidFill>
                  <a:srgbClr val="3B373A"/>
                </a:solidFill>
                <a:effectLst/>
                <a:latin typeface="Segoe UI"/>
                <a:ea typeface="Segoe UI"/>
                <a:cs typeface="Segoe UI"/>
              </a:rPr>
              <a:t>Busch, B. (2012). The Linguistic Repertoire Revisited. </a:t>
            </a:r>
            <a:r>
              <a:rPr lang="sl" sz="1400" b="0" i="1" strike="noStrike" cap="none" spc="0" baseline="0">
                <a:solidFill>
                  <a:srgbClr val="3B373A"/>
                </a:solidFill>
                <a:effectLst/>
                <a:latin typeface="Segoe UI"/>
                <a:ea typeface="Segoe UI"/>
                <a:cs typeface="Segoe UI"/>
              </a:rPr>
              <a:t>Applied Linguistics,</a:t>
            </a:r>
            <a:endParaRPr/>
          </a:p>
          <a:p>
            <a:pPr marL="12700">
              <a:lnSpc>
                <a:spcPct val="100000"/>
              </a:lnSpc>
              <a:spcBef>
                <a:spcPts val="120"/>
              </a:spcBef>
              <a:defRPr/>
            </a:pPr>
            <a:r>
              <a:rPr lang="sl" sz="1400" b="0" i="1" strike="noStrike" cap="none" spc="0" baseline="0">
                <a:solidFill>
                  <a:srgbClr val="3B373A"/>
                </a:solidFill>
                <a:effectLst/>
                <a:latin typeface="Segoe UI"/>
                <a:ea typeface="Segoe UI"/>
                <a:cs typeface="Segoe UI"/>
              </a:rPr>
              <a:t>33</a:t>
            </a:r>
            <a:r>
              <a:rPr lang="sl" sz="1400" b="0" i="0" strike="noStrike" cap="none" spc="0" baseline="0">
                <a:solidFill>
                  <a:srgbClr val="3B373A"/>
                </a:solidFill>
                <a:effectLst/>
                <a:latin typeface="Segoe UI"/>
                <a:ea typeface="Segoe UI"/>
                <a:cs typeface="Segoe UI"/>
              </a:rPr>
              <a:t>(5), 503–523. </a:t>
            </a:r>
            <a:r>
              <a:rPr lang="sl" sz="1400" b="0" i="0" u="sng" strike="noStrike" cap="none" spc="0" baseline="0">
                <a:solidFill>
                  <a:srgbClr val="215E9E"/>
                </a:solidFill>
                <a:effectLst/>
                <a:uFill>
                  <a:solidFill>
                    <a:srgbClr val="215E9E"/>
                  </a:solidFill>
                </a:uFill>
                <a:latin typeface="Segoe UI"/>
                <a:ea typeface="Segoe UI"/>
                <a:cs typeface="Segoe UI"/>
                <a:hlinkClick r:id="rId2" tooltip="https://doi.org/10.1093/applin/ams056" history="0"/>
              </a:rPr>
              <a:t>https://doi.org/10.1093/applin/ams056</a:t>
            </a:r>
            <a:endParaRPr/>
          </a:p>
          <a:p>
            <a:pPr marL="12700" marR="5715" indent="457200" algn="just">
              <a:lnSpc>
                <a:spcPct val="107100"/>
              </a:lnSpc>
              <a:spcBef>
                <a:spcPts val="1415"/>
              </a:spcBef>
              <a:defRPr/>
            </a:pPr>
            <a:r>
              <a:rPr lang="sl" sz="1400" b="0" i="0" strike="noStrike" cap="none" spc="0" baseline="0">
                <a:solidFill>
                  <a:srgbClr val="3B373A"/>
                </a:solidFill>
                <a:effectLst/>
                <a:latin typeface="Segoe UI"/>
                <a:ea typeface="Segoe UI"/>
                <a:cs typeface="Segoe UI"/>
              </a:rPr>
              <a:t>Svet Evrope. (2018). </a:t>
            </a:r>
            <a:r>
              <a:rPr lang="sl" sz="1400" b="0" i="1" strike="noStrike" cap="none" spc="0" baseline="0">
                <a:solidFill>
                  <a:srgbClr val="3B373A"/>
                </a:solidFill>
                <a:effectLst/>
                <a:latin typeface="Segoe UI"/>
                <a:ea typeface="Segoe UI"/>
                <a:cs typeface="Segoe UI"/>
              </a:rPr>
              <a:t>Reference Framework of Competences for Democratic Culture. Volume 1: Context, concepts and model</a:t>
            </a:r>
            <a:r>
              <a:rPr lang="sl" sz="1400" b="0" i="0" strike="noStrike" cap="none" spc="0" baseline="0">
                <a:solidFill>
                  <a:srgbClr val="3B373A"/>
                </a:solidFill>
                <a:effectLst/>
                <a:latin typeface="Segoe UI"/>
                <a:ea typeface="Segoe UI"/>
                <a:cs typeface="Segoe UI"/>
              </a:rPr>
              <a:t>. Strasbourg: Svet Evrope.  Pridobljeno z </a:t>
            </a:r>
            <a:r>
              <a:rPr lang="sl" sz="1400" b="0" i="0" u="sng" strike="noStrike" cap="none" spc="0" baseline="0">
                <a:solidFill>
                  <a:srgbClr val="215E9E"/>
                </a:solidFill>
                <a:effectLst/>
                <a:uFill>
                  <a:solidFill>
                    <a:srgbClr val="215E9E"/>
                  </a:solidFill>
                </a:uFill>
                <a:latin typeface="Segoe UI"/>
                <a:ea typeface="Segoe UI"/>
                <a:cs typeface="Segoe UI"/>
                <a:hlinkClick r:id="rId3" tooltip="https://www.coe.int/en/web/reference-framework-of-competences-for-democratic-culture/rfcdc-volumes" history="0"/>
              </a:rPr>
              <a:t>https://www.coe.int/en/web/</a:t>
            </a:r>
            <a:r>
              <a:rPr lang="sl" sz="1400" b="0" i="0" strike="noStrike" cap="none" spc="0" baseline="0">
                <a:solidFill>
                  <a:srgbClr val="215E9E"/>
                </a:solidFill>
                <a:effectLst/>
                <a:latin typeface="Segoe UI"/>
                <a:ea typeface="Segoe UI"/>
                <a:cs typeface="Segoe UI"/>
              </a:rPr>
              <a:t> </a:t>
            </a:r>
            <a:r>
              <a:rPr lang="sl" sz="1400" b="0" i="0" u="sng" strike="noStrike" cap="none" spc="0" baseline="0">
                <a:solidFill>
                  <a:srgbClr val="215E9E"/>
                </a:solidFill>
                <a:effectLst/>
                <a:uFill>
                  <a:solidFill>
                    <a:srgbClr val="215E9E"/>
                  </a:solidFill>
                </a:uFill>
                <a:latin typeface="Segoe UI"/>
                <a:ea typeface="Segoe UI"/>
                <a:cs typeface="Segoe UI"/>
                <a:hlinkClick r:id="rId2" tooltip="https://www.coe.int/en/web/reference-framework-of-competences-for-democratic-culture/rfcdc-volumes" history="0"/>
              </a:rPr>
              <a:t>reference-framework-of-competences-for-democratic-culture/rfcdc-</a:t>
            </a:r>
            <a:r>
              <a:rPr lang="sl" sz="1400" b="0" i="0" strike="noStrike" cap="none" spc="0" baseline="0">
                <a:solidFill>
                  <a:srgbClr val="215E9E"/>
                </a:solidFill>
                <a:effectLst/>
                <a:latin typeface="Segoe UI"/>
                <a:ea typeface="Segoe UI"/>
                <a:cs typeface="Segoe UI"/>
              </a:rPr>
              <a:t> </a:t>
            </a:r>
            <a:r>
              <a:rPr lang="sl" sz="1400" b="0" i="0" u="sng" strike="noStrike" cap="none" spc="0" baseline="0">
                <a:solidFill>
                  <a:srgbClr val="215E9E"/>
                </a:solidFill>
                <a:effectLst/>
                <a:uFill>
                  <a:solidFill>
                    <a:srgbClr val="215E9E"/>
                  </a:solidFill>
                </a:uFill>
                <a:latin typeface="Segoe UI"/>
                <a:ea typeface="Segoe UI"/>
                <a:cs typeface="Segoe UI"/>
                <a:hlinkClick r:id="rId4" tooltip="https://www.coe.int/en/web/reference-framework-of-competences-for-democratic-culture/rfcdc-volumes" history="0"/>
              </a:rPr>
              <a:t>volumes</a:t>
            </a:r>
            <a:endParaRPr/>
          </a:p>
          <a:p>
            <a:pPr marL="12700" marR="5080" indent="457200" algn="just">
              <a:lnSpc>
                <a:spcPct val="107100"/>
              </a:lnSpc>
              <a:spcBef>
                <a:spcPts val="1420"/>
              </a:spcBef>
              <a:defRPr/>
            </a:pPr>
            <a:r>
              <a:rPr lang="sl" sz="1400" b="0" i="0" strike="noStrike" cap="none" spc="0" baseline="0">
                <a:solidFill>
                  <a:srgbClr val="3B373A"/>
                </a:solidFill>
                <a:effectLst/>
                <a:latin typeface="Segoe UI"/>
                <a:ea typeface="Segoe UI"/>
                <a:cs typeface="Segoe UI"/>
              </a:rPr>
              <a:t>Svet Evrope. (2018). </a:t>
            </a:r>
            <a:r>
              <a:rPr lang="sl" sz="1400" b="0" i="1" strike="noStrike" cap="none" spc="0" baseline="0">
                <a:solidFill>
                  <a:srgbClr val="3B373A"/>
                </a:solidFill>
                <a:effectLst/>
                <a:latin typeface="Segoe UI"/>
                <a:ea typeface="Segoe UI"/>
                <a:cs typeface="Segoe UI"/>
              </a:rPr>
              <a:t>Reference Framework of Competences for Democratic Culture. Volume 2: Descriptors of competences for democratic Culture</a:t>
            </a:r>
            <a:r>
              <a:rPr lang="sl" sz="1400" b="0" i="0" strike="noStrike" cap="none" spc="0" baseline="0">
                <a:solidFill>
                  <a:srgbClr val="3B373A"/>
                </a:solidFill>
                <a:effectLst/>
                <a:latin typeface="Segoe UI"/>
                <a:ea typeface="Segoe UI"/>
                <a:cs typeface="Segoe UI"/>
              </a:rPr>
              <a:t>. Strasbourg: Svet Evrope. Pridobljeno z </a:t>
            </a:r>
            <a:r>
              <a:rPr lang="sl" sz="1400" b="0" i="0" u="sng" strike="noStrike" cap="none" spc="0" baseline="0">
                <a:solidFill>
                  <a:srgbClr val="215E9E"/>
                </a:solidFill>
                <a:uFill>
                  <a:solidFill>
                    <a:srgbClr val="215E9E"/>
                  </a:solidFill>
                </a:uFill>
                <a:latin typeface="Segoe UI"/>
                <a:ea typeface="Segoe UI"/>
                <a:cs typeface="Segoe UI"/>
                <a:hlinkClick r:id="rId5" tooltip="https://www.coe.int/en/web/reference-framework-of-competences-for-democratic-culture/rfcdc-volumes" history="0"/>
              </a:rPr>
              <a:t>https://doi.org/10.1207/S15326985EP3702_4</a:t>
            </a:r>
            <a:r>
              <a:rPr lang="sl" sz="1400" b="0" i="0" strike="noStrike" cap="none" spc="0" baseline="0">
                <a:solidFill>
                  <a:srgbClr val="215E9E"/>
                </a:solidFill>
                <a:effectLst/>
                <a:latin typeface="Segoe UI"/>
                <a:ea typeface="Segoe UI"/>
                <a:cs typeface="Segoe UI"/>
              </a:rPr>
              <a:t> </a:t>
            </a:r>
            <a:r>
              <a:rPr lang="sl" sz="1400" b="0" i="0" u="sng" strike="noStrike" cap="none" spc="0" baseline="0">
                <a:solidFill>
                  <a:srgbClr val="215E9E"/>
                </a:solidFill>
                <a:effectLst/>
                <a:uFill>
                  <a:solidFill>
                    <a:srgbClr val="215E9E"/>
                  </a:solidFill>
                </a:uFill>
                <a:latin typeface="Segoe UI"/>
                <a:ea typeface="Segoe UI"/>
                <a:cs typeface="Segoe UI"/>
                <a:hlinkClick r:id="rId6" tooltip="https://www.coe.int/en/web/reference-framework-of-competences-for-democratic-culture/rfcdc-volumes" history="0"/>
              </a:rPr>
              <a:t>coe.int/en/web/reference-framework-of-competences-for-democratic-</a:t>
            </a:r>
            <a:r>
              <a:rPr lang="sl" sz="1400" b="0" i="0" strike="noStrike" cap="none" spc="0" baseline="0">
                <a:solidFill>
                  <a:srgbClr val="215E9E"/>
                </a:solidFill>
                <a:effectLst/>
                <a:latin typeface="Segoe UI"/>
                <a:ea typeface="Segoe UI"/>
                <a:cs typeface="Segoe UI"/>
              </a:rPr>
              <a:t> </a:t>
            </a:r>
            <a:r>
              <a:rPr lang="sl" sz="1400" b="0" i="0" u="sng" strike="noStrike" cap="none" spc="0" baseline="0">
                <a:solidFill>
                  <a:srgbClr val="215E9E"/>
                </a:solidFill>
                <a:effectLst/>
                <a:uFill>
                  <a:solidFill>
                    <a:srgbClr val="215E9E"/>
                  </a:solidFill>
                </a:uFill>
                <a:latin typeface="Segoe UI"/>
                <a:ea typeface="Segoe UI"/>
                <a:cs typeface="Segoe UI"/>
                <a:hlinkClick r:id="rId7" tooltip="https://www.coe.int/en/web/reference-framework-of-competences-for-democratic-culture/rfcdc-volumes" history="0"/>
              </a:rPr>
              <a:t>culture/rfcdc-volumes</a:t>
            </a:r>
            <a:endParaRPr/>
          </a:p>
          <a:p>
            <a:pPr marL="12700" marR="5715" indent="457200" algn="just">
              <a:lnSpc>
                <a:spcPct val="107100"/>
              </a:lnSpc>
              <a:spcBef>
                <a:spcPts val="1420"/>
              </a:spcBef>
              <a:defRPr/>
            </a:pPr>
            <a:r>
              <a:rPr lang="sl" sz="1400" b="0" i="0" strike="noStrike" cap="none" spc="0" baseline="0">
                <a:solidFill>
                  <a:srgbClr val="3B373A"/>
                </a:solidFill>
                <a:effectLst/>
                <a:latin typeface="Segoe UI"/>
                <a:ea typeface="Segoe UI"/>
                <a:cs typeface="Segoe UI"/>
              </a:rPr>
              <a:t>Svet Evrope. (2018). </a:t>
            </a:r>
            <a:r>
              <a:rPr lang="sl" sz="1400" b="0" i="1" strike="noStrike" cap="none" spc="0" baseline="0">
                <a:solidFill>
                  <a:srgbClr val="3B373A"/>
                </a:solidFill>
                <a:effectLst/>
                <a:latin typeface="Segoe UI"/>
                <a:ea typeface="Segoe UI"/>
                <a:cs typeface="Segoe UI"/>
              </a:rPr>
              <a:t>Reference Framework of Competences for Democratic Culture. Volume 3: Guidance for Implementation</a:t>
            </a:r>
            <a:r>
              <a:rPr lang="sl" sz="1400" b="0" i="0" strike="noStrike" cap="none" spc="0" baseline="0">
                <a:solidFill>
                  <a:srgbClr val="3B373A"/>
                </a:solidFill>
                <a:effectLst/>
                <a:latin typeface="Segoe UI"/>
                <a:ea typeface="Segoe UI"/>
                <a:cs typeface="Segoe UI"/>
              </a:rPr>
              <a:t>. Strasbourg: Svet Evrope.  Pridobljeno z </a:t>
            </a:r>
            <a:r>
              <a:rPr lang="sl" sz="1400" b="0" i="0" u="sng" strike="noStrike" cap="none" spc="0" baseline="0">
                <a:solidFill>
                  <a:srgbClr val="215E9E"/>
                </a:solidFill>
                <a:effectLst/>
                <a:uFill>
                  <a:solidFill>
                    <a:srgbClr val="215E9E"/>
                  </a:solidFill>
                </a:uFill>
                <a:latin typeface="Segoe UI"/>
                <a:ea typeface="Segoe UI"/>
                <a:cs typeface="Segoe UI"/>
                <a:hlinkClick r:id="rId8" tooltip="https://www.coe.int/en/web/reference-framework-of-competences-for-democratic-culture/rfcdc-volumes" history="0"/>
              </a:rPr>
              <a:t>https://www.coe.int/en/web/</a:t>
            </a:r>
            <a:r>
              <a:rPr lang="sl" sz="1400" b="0" i="0" strike="noStrike" cap="none" spc="0" baseline="0">
                <a:solidFill>
                  <a:srgbClr val="215E9E"/>
                </a:solidFill>
                <a:effectLst/>
                <a:latin typeface="Segoe UI"/>
                <a:ea typeface="Segoe UI"/>
                <a:cs typeface="Segoe UI"/>
              </a:rPr>
              <a:t> </a:t>
            </a:r>
            <a:r>
              <a:rPr lang="sl" sz="1400" b="0" i="0" u="sng" strike="noStrike" cap="none" spc="0" baseline="0">
                <a:solidFill>
                  <a:srgbClr val="215E9E"/>
                </a:solidFill>
                <a:effectLst/>
                <a:uFill>
                  <a:solidFill>
                    <a:srgbClr val="215E9E"/>
                  </a:solidFill>
                </a:uFill>
                <a:latin typeface="Segoe UI"/>
                <a:ea typeface="Segoe UI"/>
                <a:cs typeface="Segoe UI"/>
                <a:hlinkClick r:id="rId2" tooltip="https://www.coe.int/en/web/reference-framework-of-competences-for-democratic-culture/rfcdc-volumes" history="0"/>
              </a:rPr>
              <a:t>reference-framework-of-competences-for-democratic-culture/rfcdc-</a:t>
            </a:r>
            <a:r>
              <a:rPr lang="sl" sz="1400" b="0" i="0" strike="noStrike" cap="none" spc="0" baseline="0">
                <a:solidFill>
                  <a:srgbClr val="215E9E"/>
                </a:solidFill>
                <a:effectLst/>
                <a:latin typeface="Segoe UI"/>
                <a:ea typeface="Segoe UI"/>
                <a:cs typeface="Segoe UI"/>
              </a:rPr>
              <a:t> </a:t>
            </a:r>
            <a:r>
              <a:rPr lang="sl" sz="1400" b="0" i="0" u="sng" strike="noStrike" cap="none" spc="0" baseline="0">
                <a:solidFill>
                  <a:srgbClr val="215E9E"/>
                </a:solidFill>
                <a:effectLst/>
                <a:uFill>
                  <a:solidFill>
                    <a:srgbClr val="215E9E"/>
                  </a:solidFill>
                </a:uFill>
                <a:latin typeface="Segoe UI"/>
                <a:ea typeface="Segoe UI"/>
                <a:cs typeface="Segoe UI"/>
                <a:hlinkClick r:id="rId2" tooltip="https://www.coe.int/en/web/reference-framework-of-competences-for-democratic-culture/rfcdc-volumes" history="0"/>
              </a:rPr>
              <a:t>volumes</a:t>
            </a:r>
            <a:endParaRPr/>
          </a:p>
          <a:p>
            <a:pPr marL="12700" marR="7620" indent="457200" algn="just">
              <a:lnSpc>
                <a:spcPct val="107100"/>
              </a:lnSpc>
              <a:spcBef>
                <a:spcPts val="1415"/>
              </a:spcBef>
              <a:defRPr/>
            </a:pPr>
            <a:r>
              <a:rPr lang="sl" sz="1400" b="0" i="0" strike="noStrike" cap="none" spc="0" baseline="0">
                <a:solidFill>
                  <a:srgbClr val="3B373A"/>
                </a:solidFill>
                <a:effectLst/>
                <a:latin typeface="Segoe UI"/>
                <a:ea typeface="Segoe UI"/>
                <a:cs typeface="Segoe UI"/>
              </a:rPr>
              <a:t>Hadfield, J. (1998).  </a:t>
            </a:r>
            <a:r>
              <a:rPr lang="sl" sz="1400" b="0" i="1" strike="noStrike" cap="none" spc="0" baseline="0">
                <a:solidFill>
                  <a:srgbClr val="3B373A"/>
                </a:solidFill>
                <a:effectLst/>
                <a:latin typeface="Segoe UI"/>
                <a:ea typeface="Segoe UI"/>
                <a:cs typeface="Segoe UI"/>
              </a:rPr>
              <a:t>Beginners’ Communication Games</a:t>
            </a:r>
            <a:r>
              <a:rPr lang="sl" sz="1400" b="0" i="0" strike="noStrike" cap="none" spc="0" baseline="0">
                <a:solidFill>
                  <a:srgbClr val="3B373A"/>
                </a:solidFill>
                <a:effectLst/>
                <a:latin typeface="Segoe UI"/>
                <a:ea typeface="Segoe UI"/>
                <a:cs typeface="Segoe UI"/>
              </a:rPr>
              <a:t>.  Pearson Education Ltd.</a:t>
            </a:r>
          </a:p>
          <a:p>
            <a:pPr marL="12700" marR="13970" indent="457200" algn="just">
              <a:lnSpc>
                <a:spcPct val="107100"/>
              </a:lnSpc>
              <a:spcBef>
                <a:spcPts val="1420"/>
              </a:spcBef>
              <a:defRPr/>
            </a:pPr>
            <a:r>
              <a:rPr lang="sl" sz="1400" b="0" i="0" strike="noStrike" cap="none" spc="0" baseline="0">
                <a:solidFill>
                  <a:srgbClr val="3B373A"/>
                </a:solidFill>
                <a:effectLst/>
                <a:latin typeface="Segoe UI"/>
                <a:ea typeface="Segoe UI"/>
                <a:cs typeface="Segoe UI"/>
              </a:rPr>
              <a:t>International Labour Organization, Labour Administration and Inspection Programme LAB/ADMIN. (2010). </a:t>
            </a:r>
            <a:r>
              <a:rPr lang="sl" sz="1400" b="0" i="1" strike="noStrike" cap="none" spc="0" baseline="0">
                <a:solidFill>
                  <a:srgbClr val="3B373A"/>
                </a:solidFill>
                <a:effectLst/>
                <a:latin typeface="Segoe UI"/>
                <a:ea typeface="Segoe UI"/>
                <a:cs typeface="Segoe UI"/>
              </a:rPr>
              <a:t>Labour inspection in Europe: Undeclared work, migration, trafficking </a:t>
            </a:r>
            <a:r>
              <a:rPr lang="sl" sz="1400" b="0" i="0" strike="noStrike" cap="none" spc="0" baseline="0">
                <a:solidFill>
                  <a:srgbClr val="3B373A"/>
                </a:solidFill>
                <a:effectLst/>
                <a:latin typeface="Segoe UI"/>
                <a:ea typeface="Segoe UI"/>
                <a:cs typeface="Segoe UI"/>
              </a:rPr>
              <a:t>[Working Document Number 7]. Pridobljeno z</a:t>
            </a:r>
          </a:p>
        </p:txBody>
      </p:sp>
      <p:cxnSp>
        <p:nvCxnSpPr>
          <p:cNvPr id="6" name="Google Shape;233;p13"/>
          <p:cNvCxnSpPr/>
          <p:nvPr/>
        </p:nvCxnSpPr>
        <p:spPr bwMode="auto">
          <a:xfrm flipH="1">
            <a:off x="273050" y="577444"/>
            <a:ext cx="0" cy="9538511"/>
          </a:xfrm>
          <a:prstGeom prst="straightConnector1">
            <a:avLst/>
          </a:prstGeom>
          <a:noFill/>
          <a:ln w="76200" cap="flat" cmpd="sng">
            <a:solidFill>
              <a:srgbClr val="AED7C7"/>
            </a:solidFill>
            <a:prstDash val="solid"/>
            <a:round/>
            <a:headEnd type="none" w="sm" len="sm"/>
            <a:tailEnd type="none" w="sm" len="sm"/>
          </a:ln>
        </p:spPr>
      </p:cxnSp>
      <p:pic>
        <p:nvPicPr>
          <p:cNvPr id="7" name="Google Shape;234;p13"/>
          <p:cNvPicPr/>
          <p:nvPr/>
        </p:nvPicPr>
        <p:blipFill>
          <a:blip r:embed="rId9">
            <a:alphaModFix/>
          </a:blip>
          <a:stretch>
            <a:fillRect/>
          </a:stretch>
        </p:blipFill>
        <p:spPr bwMode="auto">
          <a:xfrm>
            <a:off x="4508500" y="9085792"/>
            <a:ext cx="3048000" cy="1628775"/>
          </a:xfrm>
          <a:prstGeom prst="rect">
            <a:avLst/>
          </a:prstGeom>
          <a:noFill/>
          <a:ln>
            <a:noFill/>
          </a:ln>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object 2"/>
          <p:cNvSpPr/>
          <p:nvPr/>
        </p:nvSpPr>
        <p:spPr bwMode="auto">
          <a:xfrm flipH="1">
            <a:off x="0" y="0"/>
            <a:ext cx="0" cy="10692130"/>
          </a:xfrm>
          <a:custGeom>
            <a:avLst/>
            <a:gdLst/>
            <a:ahLst/>
            <a:cxnLst/>
            <a:rect l="l" t="t" r="r" b="b"/>
            <a:pathLst>
              <a:path h="10692130" extrusionOk="0">
                <a:moveTo>
                  <a:pt x="0" y="0"/>
                </a:moveTo>
                <a:lnTo>
                  <a:pt x="0" y="10692003"/>
                </a:lnTo>
                <a:lnTo>
                  <a:pt x="0" y="0"/>
                </a:lnTo>
                <a:close/>
              </a:path>
            </a:pathLst>
          </a:custGeom>
          <a:solidFill>
            <a:srgbClr val="493490">
              <a:alpha val="29998"/>
            </a:srgbClr>
          </a:solidFill>
        </p:spPr>
        <p:txBody>
          <a:bodyPr wrap="square" lIns="0" tIns="0" rIns="0" bIns="0" rtlCol="0"/>
          <a:lstStyle/>
          <a:p>
            <a:pPr>
              <a:defRPr/>
            </a:pPr>
            <a:endParaRPr/>
          </a:p>
        </p:txBody>
      </p:sp>
      <p:sp>
        <p:nvSpPr>
          <p:cNvPr id="3" name="object 3"/>
          <p:cNvSpPr txBox="1"/>
          <p:nvPr/>
        </p:nvSpPr>
        <p:spPr bwMode="auto">
          <a:xfrm>
            <a:off x="887299" y="1003706"/>
            <a:ext cx="5789295" cy="8056541"/>
          </a:xfrm>
          <a:prstGeom prst="rect">
            <a:avLst/>
          </a:prstGeom>
        </p:spPr>
        <p:txBody>
          <a:bodyPr vert="horz" wrap="square" lIns="0" tIns="12700" rIns="0" bIns="0" rtlCol="0">
            <a:spAutoFit/>
          </a:bodyPr>
          <a:lstStyle/>
          <a:p>
            <a:pPr marL="12700" marR="8890">
              <a:lnSpc>
                <a:spcPct val="107100"/>
              </a:lnSpc>
              <a:spcBef>
                <a:spcPts val="100"/>
              </a:spcBef>
              <a:defRPr/>
            </a:pPr>
            <a:r>
              <a:rPr lang="sl" sz="1400" b="0" i="0" u="sng" strike="noStrike" cap="none" spc="0" baseline="0">
                <a:solidFill>
                  <a:srgbClr val="215E9E"/>
                </a:solidFill>
                <a:effectLst/>
                <a:uFill>
                  <a:solidFill>
                    <a:srgbClr val="215E9E"/>
                  </a:solidFill>
                </a:uFill>
                <a:latin typeface="Segoe UI"/>
                <a:ea typeface="Segoe UI"/>
                <a:cs typeface="Segoe UI"/>
                <a:hlinkClick r:id="rId2" tooltip="https://www.ilo.org/labadmin/info/pubs/WCMS_120319/lang--en/index.htm" history="0"/>
              </a:rPr>
              <a:t>https://www.ilo.org/labadmin/info/pubs/WCMS_120319/lang--en/index.</a:t>
            </a:r>
            <a:r>
              <a:rPr lang="sl" sz="1400" b="0" i="0" strike="noStrike" cap="none" spc="0" baseline="0">
                <a:solidFill>
                  <a:srgbClr val="215E9E"/>
                </a:solidFill>
                <a:effectLst/>
                <a:latin typeface="Segoe UI"/>
                <a:ea typeface="Segoe UI"/>
                <a:cs typeface="Segoe UI"/>
              </a:rPr>
              <a:t> </a:t>
            </a:r>
            <a:r>
              <a:rPr lang="sl" sz="1400" b="0" i="0" u="sng" strike="noStrike" cap="none" spc="0" baseline="0">
                <a:solidFill>
                  <a:srgbClr val="215E9E"/>
                </a:solidFill>
                <a:effectLst/>
                <a:uFill>
                  <a:solidFill>
                    <a:srgbClr val="215E9E"/>
                  </a:solidFill>
                </a:uFill>
                <a:latin typeface="Segoe UI"/>
                <a:ea typeface="Segoe UI"/>
                <a:cs typeface="Segoe UI"/>
                <a:hlinkClick r:id="rId2" tooltip="https://www.ilo.org/labadmin/info/pubs/WCMS_120319/lang--en/index.htm" history="0"/>
              </a:rPr>
              <a:t>htm</a:t>
            </a:r>
            <a:endParaRPr sz="1400">
              <a:latin typeface="Segoe UI"/>
              <a:cs typeface="Segoe UI"/>
            </a:endParaRPr>
          </a:p>
          <a:p>
            <a:pPr marL="12700" marR="5715" indent="457200" algn="just">
              <a:lnSpc>
                <a:spcPct val="107100"/>
              </a:lnSpc>
              <a:spcBef>
                <a:spcPts val="1415"/>
              </a:spcBef>
              <a:defRPr/>
            </a:pPr>
            <a:r>
              <a:rPr lang="sl" sz="1400" b="0" i="0" strike="noStrike" cap="none" spc="0" baseline="0">
                <a:solidFill>
                  <a:srgbClr val="3B373A"/>
                </a:solidFill>
                <a:effectLst/>
                <a:latin typeface="Segoe UI"/>
                <a:ea typeface="Segoe UI"/>
                <a:cs typeface="Segoe UI"/>
              </a:rPr>
              <a:t>Pekrun, R., Goetz, T., Titz, W., in Perry, R. P. (2002). Academic emotions in students’ self-regulated learning and achievement: A program of qualitative and quantitative research. </a:t>
            </a:r>
            <a:r>
              <a:rPr lang="sl" sz="1400" b="0" i="1" strike="noStrike" cap="none" spc="0" baseline="0">
                <a:solidFill>
                  <a:srgbClr val="3B373A"/>
                </a:solidFill>
                <a:effectLst/>
                <a:latin typeface="Segoe UI"/>
                <a:ea typeface="Segoe UI"/>
                <a:cs typeface="Segoe UI"/>
              </a:rPr>
              <a:t>Educational Psychologist, 37</a:t>
            </a:r>
            <a:r>
              <a:rPr lang="sl" sz="1400" b="0" i="0" strike="noStrike" cap="none" spc="0" baseline="0">
                <a:solidFill>
                  <a:srgbClr val="3B373A"/>
                </a:solidFill>
                <a:effectLst/>
                <a:latin typeface="Segoe UI"/>
                <a:ea typeface="Segoe UI"/>
                <a:cs typeface="Segoe UI"/>
              </a:rPr>
              <a:t>(2), 91–</a:t>
            </a:r>
            <a:endParaRPr sz="1400">
              <a:latin typeface="Segoe UI"/>
              <a:cs typeface="Segoe UI"/>
            </a:endParaRPr>
          </a:p>
          <a:p>
            <a:pPr marL="12700" algn="just">
              <a:lnSpc>
                <a:spcPct val="100000"/>
              </a:lnSpc>
              <a:spcBef>
                <a:spcPts val="120"/>
              </a:spcBef>
              <a:defRPr/>
            </a:pPr>
            <a:r>
              <a:rPr lang="sl" sz="1400" b="0" i="0" strike="noStrike" cap="none" spc="0" baseline="0">
                <a:solidFill>
                  <a:srgbClr val="3B373A"/>
                </a:solidFill>
                <a:effectLst/>
                <a:latin typeface="Segoe UI"/>
                <a:ea typeface="Segoe UI"/>
                <a:cs typeface="Segoe UI"/>
              </a:rPr>
              <a:t>105. </a:t>
            </a:r>
            <a:r>
              <a:rPr lang="sl" sz="1400" b="0" i="0" u="sng" strike="noStrike" cap="none" spc="0" baseline="0">
                <a:solidFill>
                  <a:srgbClr val="215E9E"/>
                </a:solidFill>
                <a:effectLst/>
                <a:uFill>
                  <a:solidFill>
                    <a:srgbClr val="215E9E"/>
                  </a:solidFill>
                </a:uFill>
                <a:latin typeface="Segoe UI"/>
                <a:ea typeface="Segoe UI"/>
                <a:cs typeface="Segoe UI"/>
                <a:hlinkClick r:id="rId3" tooltip="https://doi.org/10.1207/S15326985EP3702_4" history="0"/>
              </a:rPr>
              <a:t>https://doi.org/10.1207/S15326985EP3702_4</a:t>
            </a:r>
            <a:endParaRPr sz="1400">
              <a:latin typeface="Segoe UI"/>
              <a:cs typeface="Segoe UI"/>
            </a:endParaRPr>
          </a:p>
          <a:p>
            <a:pPr marL="12700" marR="5080" indent="457200" algn="just">
              <a:lnSpc>
                <a:spcPct val="107100"/>
              </a:lnSpc>
              <a:spcBef>
                <a:spcPts val="1420"/>
              </a:spcBef>
              <a:defRPr/>
            </a:pPr>
            <a:r>
              <a:rPr lang="sl" sz="1400" b="0" i="0" strike="noStrike" cap="none" spc="0" baseline="0">
                <a:solidFill>
                  <a:srgbClr val="3B373A"/>
                </a:solidFill>
                <a:effectLst/>
                <a:latin typeface="Segoe UI"/>
                <a:ea typeface="Segoe UI"/>
                <a:cs typeface="Segoe UI"/>
              </a:rPr>
              <a:t>Pigni, A. (2014). Building resilience and preventing burnout among aid workers in Palestine: a personal account of mindfulness based staff care. </a:t>
            </a:r>
            <a:r>
              <a:rPr lang="sl" sz="1400" b="0" i="1" strike="noStrike" cap="none" spc="0" baseline="0">
                <a:solidFill>
                  <a:srgbClr val="3B373A"/>
                </a:solidFill>
                <a:effectLst/>
                <a:latin typeface="Segoe UI"/>
                <a:ea typeface="Segoe UI"/>
                <a:cs typeface="Segoe UI"/>
              </a:rPr>
              <a:t>Intervention 2014, 12</a:t>
            </a:r>
            <a:r>
              <a:rPr lang="sl" sz="1400" b="0" i="0" strike="noStrike" cap="none" spc="0" baseline="0">
                <a:solidFill>
                  <a:srgbClr val="3B373A"/>
                </a:solidFill>
                <a:effectLst/>
                <a:latin typeface="Segoe UI"/>
                <a:ea typeface="Segoe UI"/>
                <a:cs typeface="Segoe UI"/>
              </a:rPr>
              <a:t>(2), 231–239.</a:t>
            </a:r>
            <a:endParaRPr sz="1400">
              <a:latin typeface="Segoe UI"/>
              <a:cs typeface="Segoe UI"/>
            </a:endParaRPr>
          </a:p>
          <a:p>
            <a:pPr marL="12700" marR="5715" indent="457200" algn="just">
              <a:lnSpc>
                <a:spcPct val="107100"/>
              </a:lnSpc>
              <a:spcBef>
                <a:spcPts val="1420"/>
              </a:spcBef>
              <a:defRPr/>
            </a:pPr>
            <a:r>
              <a:rPr lang="sl" sz="1400" b="0" i="0" strike="noStrike" cap="none" spc="0" baseline="0">
                <a:solidFill>
                  <a:srgbClr val="3B373A"/>
                </a:solidFill>
                <a:effectLst/>
                <a:latin typeface="Segoe UI"/>
                <a:ea typeface="Segoe UI"/>
                <a:cs typeface="Segoe UI"/>
              </a:rPr>
              <a:t>Reinders, H., in Darasawang, P. (2011). Diversity in Language Support. V: Stockwell, G. (ur.) </a:t>
            </a:r>
            <a:r>
              <a:rPr lang="sl" sz="1400" b="0" i="1" strike="noStrike" cap="none" spc="0" baseline="0">
                <a:solidFill>
                  <a:srgbClr val="3B373A"/>
                </a:solidFill>
                <a:effectLst/>
                <a:latin typeface="Segoe UI"/>
                <a:ea typeface="Segoe UI"/>
                <a:cs typeface="Segoe UI"/>
              </a:rPr>
              <a:t>Computer-assisted language learning: Diversity in research and practice</a:t>
            </a:r>
            <a:r>
              <a:rPr lang="sl" sz="1400" b="0" i="0" strike="noStrike" cap="none" spc="0" baseline="0">
                <a:solidFill>
                  <a:srgbClr val="3B373A"/>
                </a:solidFill>
                <a:effectLst/>
                <a:latin typeface="Segoe UI"/>
                <a:ea typeface="Segoe UI"/>
                <a:cs typeface="Segoe UI"/>
              </a:rPr>
              <a:t>. Cambridge: Cambridge University Press.</a:t>
            </a:r>
            <a:endParaRPr sz="1400">
              <a:latin typeface="Segoe UI"/>
              <a:cs typeface="Segoe UI"/>
            </a:endParaRPr>
          </a:p>
          <a:p>
            <a:pPr marL="12700" marR="6985" indent="457200" algn="just">
              <a:lnSpc>
                <a:spcPct val="107100"/>
              </a:lnSpc>
              <a:spcBef>
                <a:spcPts val="1415"/>
              </a:spcBef>
              <a:defRPr/>
            </a:pPr>
            <a:r>
              <a:rPr lang="sl" sz="1400" b="0" i="0" strike="noStrike" cap="none" spc="0" baseline="0">
                <a:solidFill>
                  <a:srgbClr val="3B373A"/>
                </a:solidFill>
                <a:effectLst/>
                <a:latin typeface="Segoe UI"/>
                <a:ea typeface="Segoe UI"/>
                <a:cs typeface="Segoe UI"/>
              </a:rPr>
              <a:t>Shen J., Poppink S., Cui Y., in Fan G. (2007). Lesson planning: a practice  of  professional  responsibility  and  development.  </a:t>
            </a:r>
            <a:r>
              <a:rPr lang="sl" sz="1400" b="0" i="1" strike="noStrike" cap="none" spc="0" baseline="0">
                <a:solidFill>
                  <a:srgbClr val="3B373A"/>
                </a:solidFill>
                <a:effectLst/>
                <a:latin typeface="Segoe UI"/>
                <a:ea typeface="Segoe UI"/>
                <a:cs typeface="Segoe UI"/>
              </a:rPr>
              <a:t>Educational Horizons, 85</a:t>
            </a:r>
            <a:r>
              <a:rPr lang="sl" sz="1400" b="0" i="0" strike="noStrike" cap="none" spc="0" baseline="0">
                <a:solidFill>
                  <a:srgbClr val="3B373A"/>
                </a:solidFill>
                <a:effectLst/>
                <a:latin typeface="Segoe UI"/>
                <a:ea typeface="Segoe UI"/>
                <a:cs typeface="Segoe UI"/>
              </a:rPr>
              <a:t>(4), 248–260.</a:t>
            </a:r>
            <a:endParaRPr sz="1400">
              <a:latin typeface="Segoe UI"/>
              <a:cs typeface="Segoe UI"/>
            </a:endParaRPr>
          </a:p>
          <a:p>
            <a:pPr marL="12700" marR="5715" indent="457200" algn="just">
              <a:lnSpc>
                <a:spcPct val="107100"/>
              </a:lnSpc>
              <a:spcBef>
                <a:spcPts val="1420"/>
              </a:spcBef>
              <a:defRPr/>
            </a:pPr>
            <a:r>
              <a:rPr lang="sl" sz="1400" b="0" i="0" strike="noStrike" cap="none" spc="0" baseline="0">
                <a:solidFill>
                  <a:srgbClr val="3B373A"/>
                </a:solidFill>
                <a:effectLst/>
                <a:latin typeface="Segoe UI"/>
                <a:ea typeface="Segoe UI"/>
                <a:cs typeface="Segoe UI"/>
              </a:rPr>
              <a:t>Tokatlı, A. M., in Keşli, Y. (2009). Syllabus: how much does it contribute to the effective communication with the students? </a:t>
            </a:r>
            <a:r>
              <a:rPr lang="sl" sz="1400" b="0" i="1" strike="noStrike" cap="none" spc="0" baseline="0">
                <a:solidFill>
                  <a:srgbClr val="3B373A"/>
                </a:solidFill>
                <a:effectLst/>
                <a:latin typeface="Segoe UI"/>
                <a:ea typeface="Segoe UI"/>
                <a:cs typeface="Segoe UI"/>
              </a:rPr>
              <a:t>Procedia - Social and  Behavioral  Sciences  1</a:t>
            </a:r>
            <a:r>
              <a:rPr lang="sl" sz="1400" b="0" i="0" strike="noStrike" cap="none" spc="0" baseline="0">
                <a:solidFill>
                  <a:srgbClr val="3B373A"/>
                </a:solidFill>
                <a:effectLst/>
                <a:latin typeface="Segoe UI"/>
                <a:ea typeface="Segoe UI"/>
                <a:cs typeface="Segoe UI"/>
              </a:rPr>
              <a:t>(1),  1491–1494.  </a:t>
            </a:r>
            <a:r>
              <a:rPr lang="sl" sz="1400" b="0" i="0" u="sng" strike="noStrike" cap="none" spc="0" baseline="0">
                <a:solidFill>
                  <a:srgbClr val="215E9E"/>
                </a:solidFill>
                <a:effectLst/>
                <a:uFill>
                  <a:solidFill>
                    <a:srgbClr val="215E9E"/>
                  </a:solidFill>
                </a:uFill>
                <a:latin typeface="Segoe UI"/>
                <a:ea typeface="Segoe UI"/>
                <a:cs typeface="Segoe UI"/>
                <a:hlinkClick r:id="rId4" tooltip="https://doi.org/10.1016/j.sbspro.2009.01.263" history="0"/>
              </a:rPr>
              <a:t>https://doi.org/10.1016/j.</a:t>
            </a:r>
            <a:r>
              <a:rPr lang="sl" sz="1400" b="0" i="0" strike="noStrike" cap="none" spc="0" baseline="0">
                <a:solidFill>
                  <a:srgbClr val="215E9E"/>
                </a:solidFill>
                <a:effectLst/>
                <a:latin typeface="Segoe UI"/>
                <a:ea typeface="Segoe UI"/>
                <a:cs typeface="Segoe UI"/>
              </a:rPr>
              <a:t> </a:t>
            </a:r>
            <a:r>
              <a:rPr lang="sl" sz="1400" b="0" i="0" u="sng" strike="noStrike" cap="none" spc="0" baseline="0">
                <a:solidFill>
                  <a:srgbClr val="215E9E"/>
                </a:solidFill>
                <a:effectLst/>
                <a:uFill>
                  <a:solidFill>
                    <a:srgbClr val="215E9E"/>
                  </a:solidFill>
                </a:uFill>
                <a:latin typeface="Segoe UI"/>
                <a:ea typeface="Segoe UI"/>
                <a:cs typeface="Segoe UI"/>
                <a:hlinkClick r:id="rId4" tooltip="https://doi.org/10.1016/j.sbspro.2009.01.263" history="0"/>
              </a:rPr>
              <a:t>sbspro.2009.01.263</a:t>
            </a:r>
            <a:endParaRPr sz="1400">
              <a:latin typeface="Segoe UI"/>
              <a:cs typeface="Segoe UI"/>
            </a:endParaRPr>
          </a:p>
          <a:p>
            <a:pPr marL="12700" marR="5080" indent="457200" algn="just">
              <a:lnSpc>
                <a:spcPct val="107100"/>
              </a:lnSpc>
              <a:spcBef>
                <a:spcPts val="1415"/>
              </a:spcBef>
              <a:defRPr/>
            </a:pPr>
            <a:r>
              <a:rPr lang="sl" sz="1400" b="0" i="0" strike="noStrike" cap="none" spc="0" baseline="0">
                <a:solidFill>
                  <a:srgbClr val="3B373A"/>
                </a:solidFill>
                <a:effectLst/>
                <a:latin typeface="Segoe UI"/>
                <a:ea typeface="Segoe UI"/>
                <a:cs typeface="Segoe UI"/>
              </a:rPr>
              <a:t>Tzotzou, M, (2014). Designing and administering a needs analysis survey to primary school learners about EFL learning: A case study. </a:t>
            </a:r>
            <a:r>
              <a:rPr lang="sl" sz="1400" b="0" i="1" strike="noStrike" cap="none" spc="0" baseline="0">
                <a:solidFill>
                  <a:srgbClr val="3B373A"/>
                </a:solidFill>
                <a:effectLst/>
                <a:latin typeface="Segoe UI"/>
                <a:ea typeface="Segoe UI"/>
                <a:cs typeface="Segoe UI"/>
              </a:rPr>
              <a:t>Preschool &amp; Primary Education 2014 2</a:t>
            </a:r>
            <a:r>
              <a:rPr lang="sl" sz="1400" b="0" i="0" strike="noStrike" cap="none" spc="0" baseline="0">
                <a:solidFill>
                  <a:srgbClr val="3B373A"/>
                </a:solidFill>
                <a:effectLst/>
                <a:latin typeface="Segoe UI"/>
                <a:ea typeface="Segoe UI"/>
                <a:cs typeface="Segoe UI"/>
              </a:rPr>
              <a:t>(1), 59–82. </a:t>
            </a:r>
            <a:r>
              <a:rPr lang="sl" sz="1400" b="0" i="0" u="sng" strike="noStrike" cap="none" spc="0" baseline="0">
                <a:solidFill>
                  <a:srgbClr val="215E9E"/>
                </a:solidFill>
                <a:effectLst/>
                <a:uFill>
                  <a:solidFill>
                    <a:srgbClr val="215E9E"/>
                  </a:solidFill>
                </a:uFill>
                <a:latin typeface="Segoe UI"/>
                <a:ea typeface="Segoe UI"/>
                <a:cs typeface="Segoe UI"/>
                <a:hlinkClick r:id="rId5" tooltip="https://doi.org/10.12681/ppej.62" history="0"/>
              </a:rPr>
              <a:t>https://doi.org/10.12681/</a:t>
            </a:r>
            <a:r>
              <a:rPr lang="sl" sz="1400" b="0" i="0" strike="noStrike" cap="none" spc="0" baseline="0">
                <a:solidFill>
                  <a:srgbClr val="215E9E"/>
                </a:solidFill>
                <a:effectLst/>
                <a:latin typeface="Segoe UI"/>
                <a:ea typeface="Segoe UI"/>
                <a:cs typeface="Segoe UI"/>
              </a:rPr>
              <a:t> </a:t>
            </a:r>
            <a:r>
              <a:rPr lang="sl" sz="1400" b="0" i="0" u="sng" strike="noStrike" cap="none" spc="0" baseline="0">
                <a:solidFill>
                  <a:srgbClr val="215E9E"/>
                </a:solidFill>
                <a:effectLst/>
                <a:uFill>
                  <a:solidFill>
                    <a:srgbClr val="215E9E"/>
                  </a:solidFill>
                </a:uFill>
                <a:latin typeface="Segoe UI"/>
                <a:ea typeface="Segoe UI"/>
                <a:cs typeface="Segoe UI"/>
                <a:hlinkClick r:id="rId5" tooltip="https://doi.org/10.12681/ppej.62" history="0"/>
              </a:rPr>
              <a:t>ppej.62</a:t>
            </a:r>
            <a:endParaRPr sz="1400">
              <a:latin typeface="Segoe UI"/>
              <a:cs typeface="Segoe UI"/>
            </a:endParaRPr>
          </a:p>
          <a:p>
            <a:pPr marL="12700" marR="5715" indent="457200" algn="just">
              <a:lnSpc>
                <a:spcPct val="107100"/>
              </a:lnSpc>
              <a:spcBef>
                <a:spcPts val="1420"/>
              </a:spcBef>
              <a:defRPr/>
            </a:pPr>
            <a:r>
              <a:rPr lang="sl" sz="1400" b="0" i="0" strike="noStrike" cap="none" spc="0" baseline="0">
                <a:solidFill>
                  <a:srgbClr val="3B373A"/>
                </a:solidFill>
                <a:effectLst/>
                <a:latin typeface="Segoe UI"/>
                <a:ea typeface="Segoe UI"/>
                <a:cs typeface="Segoe UI"/>
              </a:rPr>
              <a:t>Yeganehpour, P. (2017). Ice-breaking as A Useful Teaching Policy for Both Genders. </a:t>
            </a:r>
            <a:r>
              <a:rPr lang="sl" sz="1400" b="0" i="1" strike="noStrike" cap="none" spc="0" baseline="0">
                <a:solidFill>
                  <a:srgbClr val="3B373A"/>
                </a:solidFill>
                <a:effectLst/>
                <a:latin typeface="Segoe UI"/>
                <a:ea typeface="Segoe UI"/>
                <a:cs typeface="Segoe UI"/>
              </a:rPr>
              <a:t>Journal of Education and Practice, 8</a:t>
            </a:r>
            <a:r>
              <a:rPr lang="sl" sz="1400" b="0" i="0" strike="noStrike" cap="none" spc="0" baseline="0">
                <a:solidFill>
                  <a:srgbClr val="3B373A"/>
                </a:solidFill>
                <a:effectLst/>
                <a:latin typeface="Segoe UI"/>
                <a:ea typeface="Segoe UI"/>
                <a:cs typeface="Segoe UI"/>
              </a:rPr>
              <a:t>(22), 137–142.</a:t>
            </a:r>
            <a:endParaRPr lang="en-US" sz="1400">
              <a:solidFill>
                <a:srgbClr val="3B373A"/>
              </a:solidFill>
              <a:latin typeface="Segoe UI"/>
              <a:cs typeface="Segoe UI"/>
            </a:endParaRPr>
          </a:p>
          <a:p>
            <a:pPr marL="12700" marR="5715" indent="457200" algn="just">
              <a:lnSpc>
                <a:spcPct val="107100"/>
              </a:lnSpc>
              <a:spcBef>
                <a:spcPts val="1420"/>
              </a:spcBef>
              <a:defRPr/>
            </a:pPr>
            <a:r>
              <a:rPr lang="sl" sz="1400" b="0" i="0" strike="noStrike" cap="none" spc="0" baseline="0">
                <a:solidFill>
                  <a:srgbClr val="3B373A"/>
                </a:solidFill>
                <a:effectLst/>
                <a:latin typeface="Segoe UI"/>
                <a:ea typeface="Segoe UI"/>
                <a:cs typeface="Segoe UI"/>
              </a:rPr>
              <a:t>Symbiosis, Guide to Job Oriented Linguistic Support for Migrants and Refugees, 2022, </a:t>
            </a:r>
            <a:r>
              <a:rPr lang="sl" sz="1400" b="0" i="0" u="sng" strike="noStrike" cap="none" spc="0" baseline="0">
                <a:solidFill>
                  <a:srgbClr val="3B373A"/>
                </a:solidFill>
                <a:effectLst/>
                <a:uFill>
                  <a:solidFill>
                    <a:srgbClr val="3B373A"/>
                  </a:solidFill>
                </a:uFill>
                <a:latin typeface="Segoe UI"/>
                <a:ea typeface="Segoe UI"/>
                <a:cs typeface="Segoe UI"/>
                <a:hlinkClick r:id="rId6" tooltip="https://sps.symbiosis.org.gr/publications/guide-to-job-oriented-linguistic-support-for-migrants-and-refugees-lilali/" history="0"/>
              </a:rPr>
              <a:t>https://sps.symbiosis.org.gr/publications/guide-to-job-oriented-linguistic-support-for-migrants-and-refugees-lilali/</a:t>
            </a:r>
            <a:r>
              <a:rPr lang="sl" sz="1400" b="0" i="0" strike="noStrike" cap="none" spc="0" baseline="0">
                <a:solidFill>
                  <a:srgbClr val="3B373A"/>
                </a:solidFill>
                <a:effectLst/>
                <a:latin typeface="Segoe UI"/>
                <a:ea typeface="Segoe UI"/>
                <a:cs typeface="Segoe UI"/>
              </a:rPr>
              <a:t>, </a:t>
            </a:r>
            <a:endParaRPr/>
          </a:p>
        </p:txBody>
      </p:sp>
      <p:cxnSp>
        <p:nvCxnSpPr>
          <p:cNvPr id="5" name="Google Shape;233;p13"/>
          <p:cNvCxnSpPr/>
          <p:nvPr/>
        </p:nvCxnSpPr>
        <p:spPr bwMode="auto">
          <a:xfrm flipH="1">
            <a:off x="273050" y="577444"/>
            <a:ext cx="0" cy="9538511"/>
          </a:xfrm>
          <a:prstGeom prst="straightConnector1">
            <a:avLst/>
          </a:prstGeom>
          <a:noFill/>
          <a:ln w="76200" cap="flat" cmpd="sng">
            <a:solidFill>
              <a:srgbClr val="AED7C7"/>
            </a:solidFill>
            <a:prstDash val="solid"/>
            <a:round/>
            <a:headEnd type="none" w="sm" len="sm"/>
            <a:tailEnd type="none" w="sm" len="sm"/>
          </a:ln>
        </p:spPr>
      </p:cxnSp>
      <p:pic>
        <p:nvPicPr>
          <p:cNvPr id="6" name="Google Shape;234;p13"/>
          <p:cNvPicPr/>
          <p:nvPr/>
        </p:nvPicPr>
        <p:blipFill>
          <a:blip r:embed="rId7">
            <a:alphaModFix/>
          </a:blip>
          <a:stretch>
            <a:fillRect/>
          </a:stretch>
        </p:blipFill>
        <p:spPr bwMode="auto">
          <a:xfrm>
            <a:off x="4508500" y="9085792"/>
            <a:ext cx="3048000" cy="1628775"/>
          </a:xfrm>
          <a:prstGeom prst="rect">
            <a:avLst/>
          </a:prstGeom>
          <a:noFill/>
          <a:ln>
            <a:noFill/>
          </a:ln>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bwMode="auto">
          <a:xfrm>
            <a:off x="444500" y="546101"/>
            <a:ext cx="6534150" cy="9268819"/>
          </a:xfrm>
        </p:spPr>
        <p:txBody>
          <a:bodyPr/>
          <a:lstStyle/>
          <a:p>
            <a:pPr marL="241300" marR="1414145" indent="-228600" algn="l">
              <a:lnSpc>
                <a:spcPct val="107100"/>
              </a:lnSpc>
              <a:spcBef>
                <a:spcPts val="100"/>
              </a:spcBef>
              <a:tabLst>
                <a:tab pos="241300" algn="l"/>
              </a:tabLst>
              <a:defRPr/>
            </a:pPr>
            <a:r>
              <a:rPr lang="sl" sz="2000" b="1" i="0" strike="noStrike" cap="none" spc="0" baseline="0" dirty="0">
                <a:solidFill>
                  <a:srgbClr val="3B373A"/>
                </a:solidFill>
                <a:effectLst/>
                <a:latin typeface="Segoe UI"/>
                <a:ea typeface="Segoe UI"/>
                <a:cs typeface="Segoe UI"/>
              </a:rPr>
              <a:t>   </a:t>
            </a:r>
            <a:r>
              <a:rPr lang="sl" sz="2800" b="1" i="0" strike="noStrike" cap="none" spc="0" baseline="0" dirty="0">
                <a:solidFill>
                  <a:srgbClr val="3B373A"/>
                </a:solidFill>
                <a:effectLst/>
                <a:latin typeface="Segoe UI"/>
                <a:ea typeface="Segoe UI"/>
                <a:cs typeface="Segoe UI"/>
              </a:rPr>
              <a:t>Seznanitev s temeljnimi načeli delovnopravne zakonodaje</a:t>
            </a:r>
            <a:r>
              <a:rPr sz="2800" dirty="0"/>
              <a:t/>
            </a:r>
            <a:br>
              <a:rPr sz="2800" dirty="0"/>
            </a:br>
            <a:r>
              <a:rPr sz="2000" dirty="0"/>
              <a:t/>
            </a:r>
            <a:br>
              <a:rPr sz="2000" dirty="0"/>
            </a:br>
            <a:r>
              <a:rPr lang="sl" sz="2000" b="0" i="0" strike="noStrike" cap="none" spc="0" baseline="0" dirty="0">
                <a:solidFill>
                  <a:srgbClr val="3B373A"/>
                </a:solidFill>
                <a:effectLst/>
                <a:latin typeface="Segoe UI"/>
                <a:ea typeface="Segoe UI"/>
                <a:cs typeface="Segoe UI"/>
              </a:rPr>
              <a:t>Cilj je temeljno poznavanje pravic delavcev. Indikativen primer so podatki o delovnem času in dodatno plačanih nadurah, vrstah zaposlitev in plačanem dopustu. </a:t>
            </a:r>
            <a:r>
              <a:rPr sz="2000" dirty="0"/>
              <a:t/>
            </a:r>
            <a:br>
              <a:rPr sz="2000" dirty="0"/>
            </a:br>
            <a:r>
              <a:rPr lang="sl" sz="2000" b="0" i="0" strike="noStrike" cap="none" spc="0" baseline="0" dirty="0">
                <a:solidFill>
                  <a:srgbClr val="3B373A"/>
                </a:solidFill>
                <a:effectLst/>
                <a:latin typeface="Segoe UI"/>
                <a:ea typeface="Segoe UI"/>
                <a:cs typeface="Segoe UI"/>
              </a:rPr>
              <a:t>Ker gre za informativno nalogo, je priporočljiva raba maternega jezika, s čimer zagotovimo najučinkovitejši prenos informacij. Orodje bo dodatno osvetlilo odgovornosti in pravice delojemalcev in delodajalcev. V tem delu lahko poteka razprava o delovnopravni zakonodaji kot sprožilcu medkulturne izmenjave. V številnih državah izvora državljani ne uživajo v transparentni, pošteni in pravni družbi.</a:t>
            </a:r>
            <a:r>
              <a:rPr sz="2000" dirty="0"/>
              <a:t/>
            </a:r>
            <a:br>
              <a:rPr sz="2000" dirty="0"/>
            </a:br>
            <a:r>
              <a:rPr lang="sl" sz="2000" b="0" i="0" strike="noStrike" cap="none" spc="0" baseline="0" dirty="0">
                <a:solidFill>
                  <a:srgbClr val="3B373A"/>
                </a:solidFill>
                <a:effectLst/>
                <a:latin typeface="Segoe UI"/>
                <a:ea typeface="Segoe UI"/>
                <a:cs typeface="Segoe UI"/>
              </a:rPr>
              <a:t>To je izvrstna priložnost za udeležence, da okrepijo svojo zavest in kompetence o demokratični kulturi, pravni državi in človekovih pravicah, hkrati pa tudi za spremljanje lastne vključenosti na trg dela v državi gostiteljici.</a:t>
            </a:r>
            <a:r>
              <a:rPr sz="4400" dirty="0"/>
              <a:t/>
            </a:r>
            <a:br>
              <a:rPr sz="4400" dirty="0"/>
            </a:br>
            <a:endParaRPr lang="en-US" dirty="0"/>
          </a:p>
        </p:txBody>
      </p:sp>
      <p:cxnSp>
        <p:nvCxnSpPr>
          <p:cNvPr id="3" name="Google Shape;233;p13"/>
          <p:cNvCxnSpPr/>
          <p:nvPr/>
        </p:nvCxnSpPr>
        <p:spPr bwMode="auto">
          <a:xfrm flipH="1">
            <a:off x="273050" y="577444"/>
            <a:ext cx="0" cy="9538511"/>
          </a:xfrm>
          <a:prstGeom prst="straightConnector1">
            <a:avLst/>
          </a:prstGeom>
          <a:noFill/>
          <a:ln w="76200" cap="flat" cmpd="sng">
            <a:solidFill>
              <a:srgbClr val="AED7C7"/>
            </a:solidFill>
            <a:prstDash val="solid"/>
            <a:round/>
            <a:headEnd type="none" w="sm" len="sm"/>
            <a:tailEnd type="none" w="sm" len="sm"/>
          </a:ln>
        </p:spPr>
      </p:cxnSp>
      <p:pic>
        <p:nvPicPr>
          <p:cNvPr id="4" name="Google Shape;234;p13"/>
          <p:cNvPicPr/>
          <p:nvPr/>
        </p:nvPicPr>
        <p:blipFill>
          <a:blip r:embed="rId2">
            <a:alphaModFix/>
          </a:blip>
          <a:stretch>
            <a:fillRect/>
          </a:stretch>
        </p:blipFill>
        <p:spPr bwMode="auto">
          <a:xfrm>
            <a:off x="4508500" y="9085792"/>
            <a:ext cx="3048000" cy="1628775"/>
          </a:xfrm>
          <a:prstGeom prst="rect">
            <a:avLst/>
          </a:prstGeom>
          <a:noFill/>
          <a:ln>
            <a:noFill/>
          </a:ln>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grpSp>
        <p:nvGrpSpPr>
          <p:cNvPr id="2" name="object 2"/>
          <p:cNvGrpSpPr/>
          <p:nvPr/>
        </p:nvGrpSpPr>
        <p:grpSpPr>
          <a:xfrm>
            <a:off x="0" y="0"/>
            <a:ext cx="6350" cy="10692130"/>
            <a:chOff x="0" y="0"/>
            <a:chExt cx="6350" cy="10692130"/>
          </a:xfrm>
        </p:grpSpPr>
        <p:pic>
          <p:nvPicPr>
            <p:cNvPr id="3" name="object 3"/>
            <p:cNvPicPr/>
            <p:nvPr/>
          </p:nvPicPr>
          <p:blipFill>
            <a:blip r:embed="rId2"/>
            <a:stretch>
              <a:fillRect/>
            </a:stretch>
          </p:blipFill>
          <p:spPr bwMode="auto">
            <a:xfrm>
              <a:off x="0" y="0"/>
              <a:ext cx="6350" cy="10692003"/>
            </a:xfrm>
            <a:prstGeom prst="rect">
              <a:avLst/>
            </a:prstGeom>
          </p:spPr>
        </p:pic>
        <p:sp>
          <p:nvSpPr>
            <p:cNvPr id="4" name="object 4"/>
            <p:cNvSpPr/>
            <p:nvPr/>
          </p:nvSpPr>
          <p:spPr bwMode="auto">
            <a:xfrm flipH="1">
              <a:off x="0" y="0"/>
              <a:ext cx="0" cy="10692130"/>
            </a:xfrm>
            <a:custGeom>
              <a:avLst/>
              <a:gdLst/>
              <a:ahLst/>
              <a:cxnLst/>
              <a:rect l="l" t="t" r="r" b="b"/>
              <a:pathLst>
                <a:path h="10692130" extrusionOk="0">
                  <a:moveTo>
                    <a:pt x="0" y="0"/>
                  </a:moveTo>
                  <a:lnTo>
                    <a:pt x="0" y="10691990"/>
                  </a:lnTo>
                  <a:lnTo>
                    <a:pt x="0" y="0"/>
                  </a:lnTo>
                  <a:close/>
                </a:path>
              </a:pathLst>
            </a:custGeom>
            <a:solidFill>
              <a:srgbClr val="493490">
                <a:alpha val="29998"/>
              </a:srgbClr>
            </a:solidFill>
          </p:spPr>
          <p:txBody>
            <a:bodyPr wrap="square" lIns="0" tIns="0" rIns="0" bIns="0" rtlCol="0"/>
            <a:lstStyle/>
            <a:p>
              <a:pPr>
                <a:defRPr/>
              </a:pPr>
              <a:endParaRPr/>
            </a:p>
          </p:txBody>
        </p:sp>
      </p:grpSp>
      <p:sp>
        <p:nvSpPr>
          <p:cNvPr id="7" name="object 7"/>
          <p:cNvSpPr txBox="1"/>
          <p:nvPr/>
        </p:nvSpPr>
        <p:spPr bwMode="auto">
          <a:xfrm>
            <a:off x="887299" y="9735782"/>
            <a:ext cx="80644" cy="134620"/>
          </a:xfrm>
          <a:prstGeom prst="rect">
            <a:avLst/>
          </a:prstGeom>
        </p:spPr>
        <p:txBody>
          <a:bodyPr vert="horz" wrap="square" lIns="0" tIns="12700" rIns="0" bIns="0" rtlCol="0">
            <a:spAutoFit/>
          </a:bodyPr>
          <a:lstStyle/>
          <a:p>
            <a:pPr marL="12700">
              <a:lnSpc>
                <a:spcPct val="100000"/>
              </a:lnSpc>
              <a:spcBef>
                <a:spcPts val="100"/>
              </a:spcBef>
              <a:defRPr/>
            </a:pPr>
            <a:r>
              <a:rPr lang="sl" sz="800" b="0" i="0" strike="noStrike" cap="none" spc="0" baseline="0">
                <a:solidFill>
                  <a:srgbClr val="3B373A"/>
                </a:solidFill>
                <a:effectLst/>
                <a:latin typeface="Segoe UI"/>
                <a:ea typeface="Segoe UI"/>
                <a:cs typeface="Segoe UI"/>
              </a:rPr>
              <a:t>1</a:t>
            </a:r>
            <a:endParaRPr sz="800">
              <a:latin typeface="Segoe UI"/>
              <a:cs typeface="Segoe UI"/>
            </a:endParaRPr>
          </a:p>
        </p:txBody>
      </p:sp>
      <p:sp>
        <p:nvSpPr>
          <p:cNvPr id="11" name="object 11"/>
          <p:cNvSpPr txBox="1"/>
          <p:nvPr/>
        </p:nvSpPr>
        <p:spPr bwMode="auto">
          <a:xfrm>
            <a:off x="539750" y="698499"/>
            <a:ext cx="6210367" cy="7544489"/>
          </a:xfrm>
          <a:prstGeom prst="rect">
            <a:avLst/>
          </a:prstGeom>
        </p:spPr>
        <p:txBody>
          <a:bodyPr vert="horz" wrap="square" lIns="0" tIns="12700" rIns="0" bIns="0" rtlCol="0">
            <a:spAutoFit/>
          </a:bodyPr>
          <a:lstStyle/>
          <a:p>
            <a:pPr marL="12700" algn="l">
              <a:lnSpc>
                <a:spcPct val="100000"/>
              </a:lnSpc>
              <a:spcBef>
                <a:spcPts val="1535"/>
              </a:spcBef>
              <a:tabLst>
                <a:tab pos="241300" algn="l"/>
              </a:tabLst>
              <a:defRPr/>
            </a:pPr>
            <a:r>
              <a:rPr lang="sl" sz="2000" b="1" i="0" strike="noStrike" cap="none" spc="0" baseline="0" dirty="0">
                <a:solidFill>
                  <a:srgbClr val="3B373A"/>
                </a:solidFill>
                <a:effectLst/>
                <a:latin typeface="Segoe UI"/>
                <a:ea typeface="Segoe UI"/>
                <a:cs typeface="Segoe UI"/>
              </a:rPr>
              <a:t>Prilagojena jezikovna podpora migrantskih vodij usposabljanj, usmerjena v delo</a:t>
            </a:r>
            <a:endParaRPr dirty="0"/>
          </a:p>
          <a:p>
            <a:pPr marL="241300" indent="-228600" algn="just">
              <a:lnSpc>
                <a:spcPct val="100000"/>
              </a:lnSpc>
              <a:spcBef>
                <a:spcPts val="1535"/>
              </a:spcBef>
              <a:buAutoNum type="arabicPeriod" startAt="2"/>
              <a:tabLst>
                <a:tab pos="241300" algn="l"/>
              </a:tabLst>
              <a:defRPr/>
            </a:pPr>
            <a:endParaRPr sz="2000" dirty="0">
              <a:latin typeface="Segoe UI"/>
              <a:cs typeface="Segoe UI"/>
            </a:endParaRPr>
          </a:p>
          <a:p>
            <a:pPr marL="241300" marR="6985" algn="l">
              <a:lnSpc>
                <a:spcPct val="107100"/>
              </a:lnSpc>
              <a:spcBef>
                <a:spcPts val="855"/>
              </a:spcBef>
              <a:defRPr/>
            </a:pPr>
            <a:r>
              <a:rPr lang="sl" sz="2000" b="0" i="0" strike="noStrike" cap="none" spc="0" baseline="0" dirty="0">
                <a:solidFill>
                  <a:srgbClr val="3B373A"/>
                </a:solidFill>
                <a:effectLst/>
                <a:latin typeface="Segoe UI"/>
                <a:ea typeface="Segoe UI"/>
                <a:cs typeface="Segoe UI"/>
              </a:rPr>
              <a:t>Zaposlitvene možnosti in ponudbe delovnih mest za migrante in begunce so pomembna sestavina njihove interakcije z državo gostiteljico. Vendar okoliščine udeležencem ne dopuščajo veliko priložnosti za pridobitev minimalne stopnje L2. Vodja usposabljanja pogosto sledi tradicionalni metodologiji, osredinjeni na jezikovno natančnost, ki ne ustreza potrebam udeležencev. Slednji se nenehno selijo iz kraja v kraj v iskanju ponudb za delo in boljšo prihodnost.</a:t>
            </a:r>
            <a:endParaRPr lang="en-US" sz="2000" dirty="0">
              <a:solidFill>
                <a:srgbClr val="3B373A"/>
              </a:solidFill>
              <a:latin typeface="Segoe UI"/>
              <a:cs typeface="Segoe UI"/>
            </a:endParaRPr>
          </a:p>
          <a:p>
            <a:pPr marL="241300" marR="6985" algn="l">
              <a:lnSpc>
                <a:spcPct val="107100"/>
              </a:lnSpc>
              <a:spcBef>
                <a:spcPts val="855"/>
              </a:spcBef>
              <a:defRPr/>
            </a:pPr>
            <a:r>
              <a:rPr lang="sl" sz="2000" b="0" i="0" strike="noStrike" cap="none" spc="0" baseline="0" dirty="0">
                <a:solidFill>
                  <a:srgbClr val="3B373A"/>
                </a:solidFill>
                <a:effectLst/>
                <a:latin typeface="Segoe UI"/>
                <a:ea typeface="Segoe UI"/>
                <a:cs typeface="Segoe UI"/>
              </a:rPr>
              <a:t>Prilagojena jezikovna podpora, usmerjena v delo, prihrani čas, dragocen tako za delodajalce kot tudi za migrante/begunce, in je zasnovana glede na potrebe udeležencev, hkrati pa vključuje komponente lokalne družbe. Menimo, da se lahko udeleženci za osnovne poklice v kmetijstvu, živilstvu in naravnih virih, gostinstvu in turizmu v nekaj mesecih spopadejo z jezikovnimi ovirami L2 ob zadovoljivi ravni sporazumevanja.</a:t>
            </a:r>
            <a:endParaRPr lang="en-US" sz="2000" dirty="0">
              <a:latin typeface="Segoe UI"/>
              <a:cs typeface="Segoe UI"/>
            </a:endParaRPr>
          </a:p>
        </p:txBody>
      </p:sp>
      <p:cxnSp>
        <p:nvCxnSpPr>
          <p:cNvPr id="5" name="Google Shape;233;p13"/>
          <p:cNvCxnSpPr/>
          <p:nvPr/>
        </p:nvCxnSpPr>
        <p:spPr bwMode="auto">
          <a:xfrm flipH="1">
            <a:off x="273050" y="577444"/>
            <a:ext cx="0" cy="9538511"/>
          </a:xfrm>
          <a:prstGeom prst="straightConnector1">
            <a:avLst/>
          </a:prstGeom>
          <a:noFill/>
          <a:ln w="76200" cap="flat" cmpd="sng">
            <a:solidFill>
              <a:srgbClr val="AED7C7"/>
            </a:solidFill>
            <a:prstDash val="solid"/>
            <a:round/>
            <a:headEnd type="none" w="sm" len="sm"/>
            <a:tailEnd type="none" w="sm" len="sm"/>
          </a:ln>
        </p:spPr>
      </p:cxnSp>
      <p:pic>
        <p:nvPicPr>
          <p:cNvPr id="8" name="Google Shape;234;p13"/>
          <p:cNvPicPr/>
          <p:nvPr/>
        </p:nvPicPr>
        <p:blipFill>
          <a:blip r:embed="rId3">
            <a:alphaModFix/>
          </a:blip>
          <a:stretch>
            <a:fillRect/>
          </a:stretch>
        </p:blipFill>
        <p:spPr bwMode="auto">
          <a:xfrm>
            <a:off x="4508500" y="9085792"/>
            <a:ext cx="3048000" cy="1628775"/>
          </a:xfrm>
          <a:prstGeom prst="rect">
            <a:avLst/>
          </a:prstGeom>
          <a:noFill/>
          <a:ln>
            <a:noFill/>
          </a:ln>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4" name="object 4"/>
          <p:cNvPicPr/>
          <p:nvPr/>
        </p:nvPicPr>
        <p:blipFill>
          <a:blip r:embed="rId2"/>
          <a:stretch>
            <a:fillRect/>
          </a:stretch>
        </p:blipFill>
        <p:spPr bwMode="auto">
          <a:xfrm>
            <a:off x="753914" y="2034332"/>
            <a:ext cx="5906079" cy="6745673"/>
          </a:xfrm>
          <a:prstGeom prst="rect">
            <a:avLst/>
          </a:prstGeom>
        </p:spPr>
      </p:pic>
      <p:sp>
        <p:nvSpPr>
          <p:cNvPr id="5" name="object 5"/>
          <p:cNvSpPr txBox="1"/>
          <p:nvPr/>
        </p:nvSpPr>
        <p:spPr bwMode="auto">
          <a:xfrm>
            <a:off x="1085133" y="2496980"/>
            <a:ext cx="4947367" cy="5820376"/>
          </a:xfrm>
          <a:prstGeom prst="rect">
            <a:avLst/>
          </a:prstGeom>
        </p:spPr>
        <p:txBody>
          <a:bodyPr vert="horz" wrap="square" lIns="0" tIns="12700" rIns="0" bIns="0" rtlCol="0">
            <a:spAutoFit/>
          </a:bodyPr>
          <a:lstStyle/>
          <a:p>
            <a:pPr marL="469265" marR="6350" indent="-228600" algn="just">
              <a:lnSpc>
                <a:spcPct val="107100"/>
              </a:lnSpc>
              <a:spcBef>
                <a:spcPts val="1065"/>
              </a:spcBef>
              <a:buAutoNum type="alphaLcPeriod"/>
              <a:tabLst>
                <a:tab pos="469900" algn="l"/>
              </a:tabLst>
              <a:defRPr/>
            </a:pPr>
            <a:r>
              <a:rPr lang="sl" sz="1600" b="0" i="0" strike="noStrike" cap="none" spc="0" baseline="0" dirty="0">
                <a:solidFill>
                  <a:srgbClr val="3B373A"/>
                </a:solidFill>
                <a:effectLst/>
                <a:latin typeface="Segoe UI"/>
                <a:ea typeface="Segoe UI"/>
                <a:cs typeface="Segoe UI"/>
              </a:rPr>
              <a:t>Sodelujte z akterji lokalne skupnosti. Poiščite najbolj ponujana in enakovredna delovna mesta, ki jih lahko lokalna skupnost zagotovi migrantom in beguncem.</a:t>
            </a:r>
            <a:endParaRPr sz="1600" dirty="0">
              <a:latin typeface="Segoe UI"/>
              <a:cs typeface="Segoe UI"/>
            </a:endParaRPr>
          </a:p>
          <a:p>
            <a:pPr marL="469265" marR="6350" indent="-228600" algn="just">
              <a:lnSpc>
                <a:spcPct val="107100"/>
              </a:lnSpc>
              <a:spcBef>
                <a:spcPts val="850"/>
              </a:spcBef>
              <a:buAutoNum type="alphaLcPeriod"/>
              <a:tabLst>
                <a:tab pos="469900" algn="l"/>
              </a:tabLst>
              <a:defRPr/>
            </a:pPr>
            <a:r>
              <a:rPr lang="sl" sz="1600" b="0" i="0" strike="noStrike" cap="none" spc="0" baseline="0" dirty="0">
                <a:solidFill>
                  <a:srgbClr val="3B373A"/>
                </a:solidFill>
                <a:effectLst/>
                <a:latin typeface="Segoe UI"/>
                <a:ea typeface="Segoe UI"/>
                <a:cs typeface="Segoe UI"/>
              </a:rPr>
              <a:t>Povprašajte udeležence o prejšnjih delovnih izkušnjah. Pozanimajte se o željah glede dela vsakega udeleženca.</a:t>
            </a:r>
            <a:endParaRPr sz="1600" dirty="0">
              <a:latin typeface="Segoe UI"/>
              <a:cs typeface="Segoe UI"/>
            </a:endParaRPr>
          </a:p>
          <a:p>
            <a:pPr marL="469265" marR="8255" indent="-228600" algn="just">
              <a:lnSpc>
                <a:spcPct val="107100"/>
              </a:lnSpc>
              <a:spcBef>
                <a:spcPts val="850"/>
              </a:spcBef>
              <a:buAutoNum type="alphaLcPeriod"/>
              <a:tabLst>
                <a:tab pos="469900" algn="l"/>
              </a:tabLst>
              <a:defRPr/>
            </a:pPr>
            <a:r>
              <a:rPr lang="sl" sz="1600" b="0" i="0" strike="noStrike" cap="none" spc="0" baseline="0" dirty="0">
                <a:solidFill>
                  <a:srgbClr val="3B373A"/>
                </a:solidFill>
                <a:effectLst/>
                <a:latin typeface="Segoe UI"/>
                <a:ea typeface="Segoe UI"/>
                <a:cs typeface="Segoe UI"/>
              </a:rPr>
              <a:t>Seznanite jih z delovnopravno zakonodajo, obveznostmi in pravicami v danem delovnem okolju.</a:t>
            </a:r>
            <a:endParaRPr sz="1600" dirty="0">
              <a:latin typeface="Segoe UI"/>
              <a:cs typeface="Segoe UI"/>
            </a:endParaRPr>
          </a:p>
          <a:p>
            <a:pPr marL="469265" marR="5080" indent="-228600" algn="just">
              <a:lnSpc>
                <a:spcPct val="107100"/>
              </a:lnSpc>
              <a:spcBef>
                <a:spcPts val="850"/>
              </a:spcBef>
              <a:buAutoNum type="alphaLcPeriod"/>
              <a:tabLst>
                <a:tab pos="469900" algn="l"/>
              </a:tabLst>
              <a:defRPr/>
            </a:pPr>
            <a:r>
              <a:rPr lang="sl" sz="1600" b="0" i="0" strike="noStrike" cap="none" spc="0" baseline="0" dirty="0">
                <a:solidFill>
                  <a:srgbClr val="3B373A"/>
                </a:solidFill>
                <a:effectLst/>
                <a:latin typeface="Segoe UI"/>
                <a:ea typeface="Segoe UI"/>
                <a:cs typeface="Segoe UI"/>
              </a:rPr>
              <a:t>Navedite ali zabeležite vsa potrebna komunikacijska dejanja/dejavnosti in specifično besedišče, ki se uporablja v delovnem okolju.</a:t>
            </a:r>
            <a:endParaRPr sz="1600" dirty="0">
              <a:latin typeface="Segoe UI"/>
              <a:cs typeface="Segoe UI"/>
            </a:endParaRPr>
          </a:p>
          <a:p>
            <a:pPr marL="469265" marR="5715" indent="-228600" algn="just">
              <a:lnSpc>
                <a:spcPct val="107100"/>
              </a:lnSpc>
              <a:spcBef>
                <a:spcPts val="850"/>
              </a:spcBef>
              <a:buAutoNum type="alphaLcPeriod"/>
              <a:tabLst>
                <a:tab pos="469900" algn="l"/>
              </a:tabLst>
              <a:defRPr/>
            </a:pPr>
            <a:r>
              <a:rPr lang="sl" sz="1600" b="0" i="0" strike="noStrike" cap="none" spc="0" baseline="0" dirty="0">
                <a:solidFill>
                  <a:srgbClr val="3B373A"/>
                </a:solidFill>
                <a:effectLst/>
                <a:latin typeface="Segoe UI"/>
                <a:ea typeface="Segoe UI"/>
                <a:cs typeface="Segoe UI"/>
              </a:rPr>
              <a:t>Vizualizirajte gradivo in ustvarite scenarije v skladu s korakom b. Uporabite pogodbo o zaposlitvi kot učno gradivo za razlikovanje glavnih točk, kot so delovni čas in vrsta zaposlitve.</a:t>
            </a:r>
            <a:endParaRPr sz="1600" dirty="0">
              <a:latin typeface="Segoe UI"/>
              <a:cs typeface="Segoe UI"/>
            </a:endParaRPr>
          </a:p>
          <a:p>
            <a:pPr marL="469900" indent="-229235">
              <a:lnSpc>
                <a:spcPct val="100000"/>
              </a:lnSpc>
              <a:spcBef>
                <a:spcPts val="975"/>
              </a:spcBef>
              <a:buAutoNum type="alphaLcPeriod"/>
              <a:tabLst>
                <a:tab pos="469265" algn="l"/>
                <a:tab pos="469900" algn="l"/>
              </a:tabLst>
              <a:defRPr/>
            </a:pPr>
            <a:r>
              <a:rPr lang="sl" sz="1600" b="0" i="0" strike="noStrike" cap="none" spc="0" baseline="0" dirty="0">
                <a:solidFill>
                  <a:srgbClr val="3B373A"/>
                </a:solidFill>
                <a:effectLst/>
                <a:latin typeface="Segoe UI"/>
                <a:ea typeface="Segoe UI"/>
                <a:cs typeface="Segoe UI"/>
              </a:rPr>
              <a:t>Pridružite se udeležencem v njihovem delovnem okolju v</a:t>
            </a:r>
            <a:r>
              <a:rPr lang="sl" sz="1600" b="0" i="0" strike="noStrike" cap="none" spc="0" baseline="0" dirty="0">
                <a:solidFill>
                  <a:srgbClr val="000000"/>
                </a:solidFill>
                <a:effectLst/>
                <a:latin typeface="Segoe UI"/>
                <a:ea typeface="Segoe UI"/>
                <a:cs typeface="Segoe UI"/>
              </a:rPr>
              <a:t> </a:t>
            </a:r>
            <a:r>
              <a:rPr lang="sl" sz="1600" b="0" i="0" strike="noStrike" cap="none" spc="0" baseline="0" dirty="0">
                <a:solidFill>
                  <a:srgbClr val="3B373A"/>
                </a:solidFill>
                <a:effectLst/>
                <a:latin typeface="Segoe UI"/>
                <a:ea typeface="Segoe UI"/>
                <a:cs typeface="Segoe UI"/>
              </a:rPr>
              <a:t>prvih dneh njihove zaposlitve v vlogi tutorjev, če je to mogoče.</a:t>
            </a:r>
            <a:endParaRPr sz="1600" dirty="0">
              <a:latin typeface="Segoe UI"/>
              <a:cs typeface="Segoe UI"/>
            </a:endParaRPr>
          </a:p>
        </p:txBody>
      </p:sp>
      <p:sp>
        <p:nvSpPr>
          <p:cNvPr id="10" name="object 10"/>
          <p:cNvSpPr txBox="1">
            <a:spLocks noGrp="1"/>
          </p:cNvSpPr>
          <p:nvPr>
            <p:ph type="sldNum" sz="quarter" idx="7"/>
          </p:nvPr>
        </p:nvSpPr>
        <p:spPr bwMode="auto">
          <a:xfrm>
            <a:off x="6926515" y="10177516"/>
            <a:ext cx="243019" cy="176972"/>
          </a:xfrm>
          <a:prstGeom prst="rect">
            <a:avLst/>
          </a:prstGeom>
        </p:spPr>
        <p:txBody>
          <a:bodyPr vert="horz" wrap="square" lIns="0" tIns="22860" rIns="0" bIns="0" rtlCol="0">
            <a:spAutoFit/>
          </a:bodyPr>
          <a:lstStyle/>
          <a:p>
            <a:pPr marL="60325">
              <a:lnSpc>
                <a:spcPct val="100000"/>
              </a:lnSpc>
              <a:spcBef>
                <a:spcPts val="180"/>
              </a:spcBef>
              <a:defRPr/>
            </a:pPr>
            <a:r>
              <a:t>16</a:t>
            </a:r>
          </a:p>
        </p:txBody>
      </p:sp>
      <p:cxnSp>
        <p:nvCxnSpPr>
          <p:cNvPr id="2" name="Google Shape;233;p13"/>
          <p:cNvCxnSpPr/>
          <p:nvPr/>
        </p:nvCxnSpPr>
        <p:spPr bwMode="auto">
          <a:xfrm flipH="1">
            <a:off x="273050" y="577444"/>
            <a:ext cx="0" cy="9538511"/>
          </a:xfrm>
          <a:prstGeom prst="straightConnector1">
            <a:avLst/>
          </a:prstGeom>
          <a:noFill/>
          <a:ln w="76200" cap="flat" cmpd="sng">
            <a:solidFill>
              <a:srgbClr val="AED7C7"/>
            </a:solidFill>
            <a:prstDash val="solid"/>
            <a:round/>
            <a:headEnd type="none" w="sm" len="sm"/>
            <a:tailEnd type="none" w="sm" len="sm"/>
          </a:ln>
        </p:spPr>
      </p:cxnSp>
      <p:pic>
        <p:nvPicPr>
          <p:cNvPr id="3" name="Google Shape;234;p13"/>
          <p:cNvPicPr/>
          <p:nvPr/>
        </p:nvPicPr>
        <p:blipFill>
          <a:blip r:embed="rId3">
            <a:alphaModFix/>
          </a:blip>
          <a:stretch>
            <a:fillRect/>
          </a:stretch>
        </p:blipFill>
        <p:spPr bwMode="auto">
          <a:xfrm>
            <a:off x="4508500" y="9085792"/>
            <a:ext cx="3048000" cy="1628775"/>
          </a:xfrm>
          <a:prstGeom prst="rect">
            <a:avLst/>
          </a:prstGeom>
          <a:noFill/>
          <a:ln>
            <a:noFill/>
          </a:ln>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object 2"/>
          <p:cNvSpPr txBox="1"/>
          <p:nvPr/>
        </p:nvSpPr>
        <p:spPr bwMode="auto">
          <a:xfrm>
            <a:off x="887299" y="1003706"/>
            <a:ext cx="5789930" cy="7299751"/>
          </a:xfrm>
          <a:prstGeom prst="rect">
            <a:avLst/>
          </a:prstGeom>
        </p:spPr>
        <p:txBody>
          <a:bodyPr vert="horz" wrap="square" lIns="0" tIns="12700" rIns="0" bIns="0" rtlCol="0">
            <a:spAutoFit/>
          </a:bodyPr>
          <a:lstStyle/>
          <a:p>
            <a:pPr marL="12700" marR="5715" algn="just">
              <a:lnSpc>
                <a:spcPct val="107100"/>
              </a:lnSpc>
              <a:spcBef>
                <a:spcPts val="1415"/>
              </a:spcBef>
              <a:defRPr/>
            </a:pPr>
            <a:r>
              <a:rPr lang="sl" sz="1800" b="0" i="0" strike="noStrike" cap="none" spc="0" baseline="0" dirty="0">
                <a:solidFill>
                  <a:srgbClr val="3B373A"/>
                </a:solidFill>
                <a:effectLst/>
                <a:latin typeface="Segoe UI"/>
                <a:ea typeface="Segoe UI"/>
                <a:cs typeface="Segoe UI"/>
              </a:rPr>
              <a:t>Takšne prakse, na primer izvedba ankete za preverjanje potreb udeležencev in na podlagi rezultatov ustvarjanje praktičnih scenarijev, niso običajne med migrantskimi vodji usposabljanj udeležencev migrantov/beguncev. </a:t>
            </a:r>
            <a:endParaRPr lang="en-US" dirty="0">
              <a:solidFill>
                <a:srgbClr val="3B373A"/>
              </a:solidFill>
              <a:latin typeface="Segoe UI"/>
              <a:cs typeface="Segoe UI"/>
            </a:endParaRPr>
          </a:p>
          <a:p>
            <a:pPr marL="12700" marR="5715" algn="just">
              <a:lnSpc>
                <a:spcPct val="107100"/>
              </a:lnSpc>
              <a:spcBef>
                <a:spcPts val="1415"/>
              </a:spcBef>
              <a:defRPr/>
            </a:pPr>
            <a:r>
              <a:rPr lang="sl" sz="1800" b="0" i="0" strike="noStrike" cap="none" spc="0" baseline="0" dirty="0">
                <a:solidFill>
                  <a:srgbClr val="3B373A"/>
                </a:solidFill>
                <a:effectLst/>
                <a:latin typeface="Segoe UI"/>
                <a:ea typeface="Segoe UI"/>
                <a:cs typeface="Segoe UI"/>
              </a:rPr>
              <a:t>Potreben je </a:t>
            </a:r>
            <a:r>
              <a:rPr lang="sl" sz="1800" b="0" i="0" strike="noStrike" cap="none" spc="0" baseline="0" dirty="0" smtClean="0">
                <a:solidFill>
                  <a:srgbClr val="3B373A"/>
                </a:solidFill>
                <a:effectLst/>
                <a:latin typeface="Segoe UI"/>
                <a:ea typeface="Segoe UI"/>
                <a:cs typeface="Segoe UI"/>
              </a:rPr>
              <a:t>čas, </a:t>
            </a:r>
            <a:r>
              <a:rPr lang="sl" sz="1800" b="0" i="0" strike="noStrike" cap="none" spc="0" baseline="0" dirty="0">
                <a:solidFill>
                  <a:srgbClr val="3B373A"/>
                </a:solidFill>
                <a:effectLst/>
                <a:latin typeface="Segoe UI"/>
                <a:ea typeface="Segoe UI"/>
                <a:cs typeface="Segoe UI"/>
              </a:rPr>
              <a:t>da </a:t>
            </a:r>
            <a:r>
              <a:rPr lang="sl" sz="1800" b="0" i="0" strike="noStrike" cap="none" spc="0" baseline="0" dirty="0">
                <a:solidFill>
                  <a:srgbClr val="262626"/>
                </a:solidFill>
                <a:effectLst/>
                <a:latin typeface="Segoe UI"/>
                <a:ea typeface="Segoe UI"/>
                <a:cs typeface="Segoe UI"/>
              </a:rPr>
              <a:t>posamezniki z </a:t>
            </a:r>
            <a:r>
              <a:rPr lang="sl" sz="1800" b="0" i="0" strike="noStrike" cap="none" spc="0" baseline="0" dirty="0">
                <a:solidFill>
                  <a:srgbClr val="3B373A"/>
                </a:solidFill>
                <a:effectLst/>
                <a:latin typeface="Segoe UI"/>
                <a:ea typeface="Segoe UI"/>
                <a:cs typeface="Segoe UI"/>
              </a:rPr>
              <a:t>migrantskim in begunskim ozadjem spoznajo in začnejo spoštovati zakonodajo države gostiteljice, tudi če pridobijo zadostno raven L2.</a:t>
            </a:r>
            <a:endParaRPr dirty="0">
              <a:latin typeface="Segoe UI"/>
              <a:cs typeface="Segoe UI"/>
            </a:endParaRPr>
          </a:p>
          <a:p>
            <a:pPr marL="12700" marR="6350" algn="just">
              <a:lnSpc>
                <a:spcPct val="107100"/>
              </a:lnSpc>
              <a:spcBef>
                <a:spcPts val="1420"/>
              </a:spcBef>
              <a:defRPr/>
            </a:pPr>
            <a:r>
              <a:rPr lang="sl" sz="1800" b="0" i="0" strike="noStrike" cap="none" spc="0" baseline="0" dirty="0">
                <a:solidFill>
                  <a:srgbClr val="3B373A"/>
                </a:solidFill>
                <a:effectLst/>
                <a:latin typeface="Segoe UI"/>
                <a:ea typeface="Segoe UI"/>
                <a:cs typeface="Segoe UI"/>
              </a:rPr>
              <a:t>Vodja usposabljanj migrantov bi moral skrbno izbrati ustrezno gradivo. Glede vsebinske točnosti scenarijev o pravicah delavcev sicer lahko vodja usposabljanja skrbno izbere gradivo, ki ga najde na internetu, vendar se mora zavedati, da lahko pride do nekaterih odstopanj. Preden nadaljujete s pripravo gradiva, najprej navzkrižno preverite njegovo točnost, da se izognete morebitnim nesporazumom.</a:t>
            </a:r>
            <a:endParaRPr lang="en-US" dirty="0">
              <a:solidFill>
                <a:srgbClr val="3B373A"/>
              </a:solidFill>
              <a:latin typeface="Segoe UI"/>
              <a:cs typeface="Segoe UI"/>
            </a:endParaRPr>
          </a:p>
          <a:p>
            <a:pPr marL="12700" marR="6350" algn="just">
              <a:lnSpc>
                <a:spcPct val="107100"/>
              </a:lnSpc>
              <a:spcBef>
                <a:spcPts val="1420"/>
              </a:spcBef>
              <a:defRPr/>
            </a:pPr>
            <a:r>
              <a:rPr lang="sl" sz="1800" b="0" i="0" strike="noStrike" cap="none" spc="0" baseline="0" dirty="0">
                <a:solidFill>
                  <a:srgbClr val="3B373A"/>
                </a:solidFill>
                <a:effectLst/>
                <a:latin typeface="Segoe UI"/>
                <a:ea typeface="Segoe UI"/>
                <a:cs typeface="Segoe UI"/>
              </a:rPr>
              <a:t>Če nekateri udeleženci želijo pridobiti več podrobnosti, jih moramo napotiti k zaposlitvenim svetovalcem ali odvetnikom. Vodja usposabljanj mora ugotoviti, ali udeleženci v njegovi skupini </a:t>
            </a:r>
            <a:r>
              <a:rPr lang="sl" sz="1800" b="0" i="0" strike="noStrike" cap="none" spc="0" baseline="0" dirty="0" smtClean="0">
                <a:solidFill>
                  <a:srgbClr val="3B373A"/>
                </a:solidFill>
                <a:effectLst/>
                <a:latin typeface="Segoe UI"/>
                <a:ea typeface="Segoe UI"/>
                <a:cs typeface="Segoe UI"/>
              </a:rPr>
              <a:t>želijo </a:t>
            </a:r>
            <a:r>
              <a:rPr lang="sl" sz="1800" b="0" i="0" strike="noStrike" cap="none" spc="0" baseline="0" dirty="0">
                <a:solidFill>
                  <a:srgbClr val="3B373A"/>
                </a:solidFill>
                <a:effectLst/>
                <a:latin typeface="Segoe UI"/>
                <a:ea typeface="Segoe UI"/>
                <a:cs typeface="Segoe UI"/>
              </a:rPr>
              <a:t>prejeti jezikovno podporo, usmerjeno v delo. Številni migranti/begunci so lahko v tranzitu in v danem trenutku niso nujno zainteresirani za delo.</a:t>
            </a:r>
            <a:endParaRPr dirty="0">
              <a:latin typeface="Segoe UI"/>
              <a:cs typeface="Segoe UI"/>
            </a:endParaRPr>
          </a:p>
        </p:txBody>
      </p:sp>
      <p:cxnSp>
        <p:nvCxnSpPr>
          <p:cNvPr id="5" name="Google Shape;233;p13"/>
          <p:cNvCxnSpPr/>
          <p:nvPr/>
        </p:nvCxnSpPr>
        <p:spPr bwMode="auto">
          <a:xfrm flipH="1">
            <a:off x="273050" y="577444"/>
            <a:ext cx="0" cy="9538511"/>
          </a:xfrm>
          <a:prstGeom prst="straightConnector1">
            <a:avLst/>
          </a:prstGeom>
          <a:noFill/>
          <a:ln w="76200" cap="flat" cmpd="sng">
            <a:solidFill>
              <a:srgbClr val="AED7C7"/>
            </a:solidFill>
            <a:prstDash val="solid"/>
            <a:round/>
            <a:headEnd type="none" w="sm" len="sm"/>
            <a:tailEnd type="none" w="sm" len="sm"/>
          </a:ln>
        </p:spPr>
      </p:cxnSp>
      <p:pic>
        <p:nvPicPr>
          <p:cNvPr id="6" name="Google Shape;234;p13"/>
          <p:cNvPicPr/>
          <p:nvPr/>
        </p:nvPicPr>
        <p:blipFill>
          <a:blip r:embed="rId2">
            <a:alphaModFix/>
          </a:blip>
          <a:stretch>
            <a:fillRect/>
          </a:stretch>
        </p:blipFill>
        <p:spPr bwMode="auto">
          <a:xfrm>
            <a:off x="4508500" y="9085792"/>
            <a:ext cx="3048000" cy="1628775"/>
          </a:xfrm>
          <a:prstGeom prst="rect">
            <a:avLst/>
          </a:prstGeom>
          <a:noFill/>
          <a:ln>
            <a:noFill/>
          </a:ln>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grpSp>
        <p:nvGrpSpPr>
          <p:cNvPr id="2" name="object 2"/>
          <p:cNvGrpSpPr/>
          <p:nvPr/>
        </p:nvGrpSpPr>
        <p:grpSpPr>
          <a:xfrm>
            <a:off x="1158303" y="0"/>
            <a:ext cx="6402070" cy="5701030"/>
            <a:chOff x="1158303" y="0"/>
            <a:chExt cx="6402070" cy="5701030"/>
          </a:xfrm>
        </p:grpSpPr>
        <p:pic>
          <p:nvPicPr>
            <p:cNvPr id="3" name="object 3"/>
            <p:cNvPicPr/>
            <p:nvPr/>
          </p:nvPicPr>
          <p:blipFill>
            <a:blip r:embed="rId2"/>
            <a:stretch>
              <a:fillRect/>
            </a:stretch>
          </p:blipFill>
          <p:spPr bwMode="auto">
            <a:xfrm>
              <a:off x="1634895" y="0"/>
              <a:ext cx="5925096" cy="5696991"/>
            </a:xfrm>
            <a:prstGeom prst="rect">
              <a:avLst/>
            </a:prstGeom>
          </p:spPr>
        </p:pic>
        <p:pic>
          <p:nvPicPr>
            <p:cNvPr id="4" name="object 4"/>
            <p:cNvPicPr/>
            <p:nvPr/>
          </p:nvPicPr>
          <p:blipFill>
            <a:blip r:embed="rId3"/>
            <a:stretch>
              <a:fillRect/>
            </a:stretch>
          </p:blipFill>
          <p:spPr bwMode="auto">
            <a:xfrm>
              <a:off x="1158303" y="1244"/>
              <a:ext cx="6401689" cy="5699620"/>
            </a:xfrm>
            <a:prstGeom prst="rect">
              <a:avLst/>
            </a:prstGeom>
          </p:spPr>
        </p:pic>
      </p:grpSp>
      <p:sp>
        <p:nvSpPr>
          <p:cNvPr id="7" name="TextBox 6"/>
          <p:cNvSpPr txBox="1"/>
          <p:nvPr/>
        </p:nvSpPr>
        <p:spPr bwMode="auto">
          <a:xfrm>
            <a:off x="501650" y="6418899"/>
            <a:ext cx="6667884" cy="2798074"/>
          </a:xfrm>
          <a:prstGeom prst="rect">
            <a:avLst/>
          </a:prstGeom>
          <a:noFill/>
        </p:spPr>
        <p:txBody>
          <a:bodyPr wrap="square">
            <a:spAutoFit/>
          </a:bodyPr>
          <a:lstStyle/>
          <a:p>
            <a:pPr marL="12700" marR="5080" algn="just">
              <a:lnSpc>
                <a:spcPct val="107100"/>
              </a:lnSpc>
              <a:spcBef>
                <a:spcPts val="100"/>
              </a:spcBef>
              <a:defRPr/>
            </a:pPr>
            <a:r>
              <a:rPr lang="sl" sz="1800" b="1" i="0" strike="noStrike" cap="none" spc="0" baseline="0" dirty="0">
                <a:solidFill>
                  <a:srgbClr val="3B373A"/>
                </a:solidFill>
                <a:effectLst/>
                <a:latin typeface="Segoe UI"/>
                <a:ea typeface="Segoe UI"/>
                <a:cs typeface="Segoe UI"/>
              </a:rPr>
              <a:t>Interaktivne vaje</a:t>
            </a:r>
            <a:endParaRPr b="1" dirty="0"/>
          </a:p>
          <a:p>
            <a:pPr marL="12700" marR="5080" algn="just">
              <a:lnSpc>
                <a:spcPct val="107100"/>
              </a:lnSpc>
              <a:spcBef>
                <a:spcPts val="100"/>
              </a:spcBef>
              <a:defRPr/>
            </a:pPr>
            <a:endParaRPr lang="en-US" dirty="0">
              <a:solidFill>
                <a:srgbClr val="3B373A"/>
              </a:solidFill>
              <a:latin typeface="Segoe UI"/>
              <a:cs typeface="Segoe UI"/>
            </a:endParaRPr>
          </a:p>
          <a:p>
            <a:pPr marL="12700" marR="5080" algn="l">
              <a:lnSpc>
                <a:spcPct val="107100"/>
              </a:lnSpc>
              <a:spcBef>
                <a:spcPts val="100"/>
              </a:spcBef>
              <a:defRPr/>
            </a:pPr>
            <a:r>
              <a:rPr lang="sl" sz="1800" b="0" i="0" strike="noStrike" cap="none" spc="0" baseline="0" dirty="0">
                <a:solidFill>
                  <a:srgbClr val="3B373A"/>
                </a:solidFill>
                <a:effectLst/>
                <a:latin typeface="Segoe UI"/>
                <a:ea typeface="Segoe UI"/>
                <a:cs typeface="Segoe UI"/>
              </a:rPr>
              <a:t>Nadaljujte z vprašalnikom, namenjenim udeležencem beguncem in migrantom, da ugotovite, ali poznajo temeljne pravice delavcev v Evropski uniji in katere pravice se jim zdijo najpomembnejše.</a:t>
            </a:r>
            <a:endParaRPr dirty="0"/>
          </a:p>
          <a:p>
            <a:pPr marL="12700" marR="5080" algn="just">
              <a:lnSpc>
                <a:spcPct val="107100"/>
              </a:lnSpc>
              <a:spcBef>
                <a:spcPts val="100"/>
              </a:spcBef>
              <a:defRPr/>
            </a:pPr>
            <a:r>
              <a:rPr lang="sl" sz="1800" b="0" i="0" strike="noStrike" cap="none" spc="0" baseline="0" dirty="0">
                <a:solidFill>
                  <a:srgbClr val="3B373A"/>
                </a:solidFill>
                <a:effectLst/>
                <a:latin typeface="Segoe UI"/>
                <a:ea typeface="Segoe UI"/>
                <a:cs typeface="Segoe UI"/>
              </a:rPr>
              <a:t>To bo koristno za pripravo kratkega učnega načrta, ki bo usmerjal vodjo usposabljanja migrantov pri pripravi poteka tečaja mehkih veščin. </a:t>
            </a:r>
            <a:endParaRPr lang="en-US" sz="1800" dirty="0">
              <a:latin typeface="Segoe UI"/>
              <a:cs typeface="Segoe UI"/>
            </a:endParaRPr>
          </a:p>
        </p:txBody>
      </p:sp>
      <p:cxnSp>
        <p:nvCxnSpPr>
          <p:cNvPr id="6" name="Google Shape;233;p13"/>
          <p:cNvCxnSpPr/>
          <p:nvPr/>
        </p:nvCxnSpPr>
        <p:spPr bwMode="auto">
          <a:xfrm flipH="1">
            <a:off x="273050" y="577444"/>
            <a:ext cx="0" cy="9538511"/>
          </a:xfrm>
          <a:prstGeom prst="straightConnector1">
            <a:avLst/>
          </a:prstGeom>
          <a:noFill/>
          <a:ln w="76200" cap="flat" cmpd="sng">
            <a:solidFill>
              <a:srgbClr val="AED7C7"/>
            </a:solidFill>
            <a:prstDash val="solid"/>
            <a:round/>
            <a:headEnd type="none" w="sm" len="sm"/>
            <a:tailEnd type="none" w="sm" len="sm"/>
          </a:ln>
        </p:spPr>
      </p:cxnSp>
      <p:pic>
        <p:nvPicPr>
          <p:cNvPr id="8" name="Google Shape;234;p13"/>
          <p:cNvPicPr/>
          <p:nvPr/>
        </p:nvPicPr>
        <p:blipFill>
          <a:blip r:embed="rId4">
            <a:alphaModFix/>
          </a:blip>
          <a:stretch>
            <a:fillRect/>
          </a:stretch>
        </p:blipFill>
        <p:spPr bwMode="auto">
          <a:xfrm>
            <a:off x="4508500" y="9085792"/>
            <a:ext cx="3048000" cy="1628775"/>
          </a:xfrm>
          <a:prstGeom prst="rect">
            <a:avLst/>
          </a:prstGeom>
          <a:noFill/>
          <a:ln>
            <a:noFill/>
          </a:ln>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object 2"/>
          <p:cNvSpPr txBox="1"/>
          <p:nvPr/>
        </p:nvSpPr>
        <p:spPr bwMode="auto">
          <a:xfrm>
            <a:off x="887299" y="991315"/>
            <a:ext cx="5938946" cy="8013490"/>
          </a:xfrm>
          <a:prstGeom prst="rect">
            <a:avLst/>
          </a:prstGeom>
        </p:spPr>
        <p:txBody>
          <a:bodyPr vert="horz" wrap="square" lIns="0" tIns="12700" rIns="0" bIns="0" rtlCol="0">
            <a:spAutoFit/>
          </a:bodyPr>
          <a:lstStyle/>
          <a:p>
            <a:pPr marL="12700" marR="5080" algn="just">
              <a:lnSpc>
                <a:spcPct val="107100"/>
              </a:lnSpc>
              <a:defRPr/>
            </a:pPr>
            <a:r>
              <a:rPr lang="sl" sz="1800" b="0" i="0" strike="noStrike" cap="none" spc="0" baseline="0" dirty="0">
                <a:solidFill>
                  <a:srgbClr val="3B373A"/>
                </a:solidFill>
                <a:effectLst/>
                <a:latin typeface="Segoe UI"/>
                <a:ea typeface="Segoe UI"/>
                <a:cs typeface="Segoe UI"/>
              </a:rPr>
              <a:t>Vodja usposabljanja, ki je tudi sam migrant in ki izobražuje migrante/begunce, ter predstavniki migrantskih skupnosti lahko izvajajo naslednje:</a:t>
            </a:r>
            <a:endParaRPr dirty="0"/>
          </a:p>
          <a:p>
            <a:pPr marL="12700" marR="5080" algn="just">
              <a:lnSpc>
                <a:spcPct val="107100"/>
              </a:lnSpc>
              <a:defRPr/>
            </a:pPr>
            <a:endParaRPr lang="en-US" dirty="0">
              <a:solidFill>
                <a:srgbClr val="3B373A"/>
              </a:solidFill>
              <a:latin typeface="Segoe UI"/>
              <a:cs typeface="Segoe UI"/>
            </a:endParaRPr>
          </a:p>
          <a:p>
            <a:pPr marL="12700" algn="just">
              <a:lnSpc>
                <a:spcPct val="100000"/>
              </a:lnSpc>
              <a:spcBef>
                <a:spcPts val="5"/>
              </a:spcBef>
              <a:defRPr/>
            </a:pPr>
            <a:r>
              <a:rPr lang="sl" sz="1800" b="1" i="1" strike="noStrike" cap="none" spc="0" baseline="0" dirty="0">
                <a:solidFill>
                  <a:srgbClr val="F89623"/>
                </a:solidFill>
                <a:effectLst/>
                <a:latin typeface="Segoe UI"/>
                <a:ea typeface="Segoe UI"/>
                <a:cs typeface="Segoe UI"/>
              </a:rPr>
              <a:t>Analiza potreb, ki jo opravi vodja usposabljanja migrantov</a:t>
            </a:r>
            <a:endParaRPr dirty="0">
              <a:latin typeface="Segoe UI"/>
              <a:cs typeface="Segoe UI"/>
            </a:endParaRPr>
          </a:p>
          <a:p>
            <a:pPr marL="12700" marR="5715" algn="just">
              <a:lnSpc>
                <a:spcPct val="107100"/>
              </a:lnSpc>
              <a:spcBef>
                <a:spcPts val="1334"/>
              </a:spcBef>
              <a:defRPr/>
            </a:pPr>
            <a:r>
              <a:rPr lang="sl" sz="1800" b="0" i="0" strike="noStrike" cap="none" spc="0" baseline="0" dirty="0">
                <a:solidFill>
                  <a:srgbClr val="3B373A"/>
                </a:solidFill>
                <a:effectLst/>
                <a:latin typeface="Segoe UI"/>
                <a:ea typeface="Segoe UI"/>
                <a:cs typeface="Segoe UI"/>
              </a:rPr>
              <a:t>Vsi vprašalniki morajo vsebovati standardne demografske podatke, kot so država izvora, govorjeni jeziki, spol, leta zaposlitve v državi prebivališča in predhodne jezikovne izkušnje na stopnji L2. Udeleženci, ki odgovarjajo na vprašanja, naj bodo naši udeleženci, saj gre za izdelavo postopka po meri vsakega udeleženca posebej. Namen anket je zbrati bistvene podatke o skupini, analizirati potrebe in pripraviti gradivo po meri.</a:t>
            </a:r>
            <a:endParaRPr dirty="0">
              <a:latin typeface="Segoe UI"/>
              <a:cs typeface="Segoe UI"/>
            </a:endParaRPr>
          </a:p>
          <a:p>
            <a:pPr marL="12700" marR="6985" algn="just">
              <a:lnSpc>
                <a:spcPct val="107100"/>
              </a:lnSpc>
              <a:spcBef>
                <a:spcPts val="1415"/>
              </a:spcBef>
              <a:defRPr/>
            </a:pPr>
            <a:r>
              <a:rPr lang="sl" sz="1800" b="0" i="0" strike="noStrike" cap="none" spc="0" baseline="0" dirty="0">
                <a:solidFill>
                  <a:srgbClr val="3B373A"/>
                </a:solidFill>
                <a:effectLst/>
                <a:latin typeface="Segoe UI"/>
                <a:ea typeface="Segoe UI"/>
                <a:cs typeface="Segoe UI"/>
              </a:rPr>
              <a:t>Predlagamo teme s področja delovnega mesta, delovnega prava, varstva pred diskriminacijo in socialne zaščite. V spodnji tabeli so podrobnejše informacije o anketi</a:t>
            </a:r>
            <a:endParaRPr dirty="0">
              <a:latin typeface="Segoe UI"/>
              <a:cs typeface="Segoe UI"/>
            </a:endParaRPr>
          </a:p>
          <a:p>
            <a:pPr marL="12700" marR="5715" algn="just">
              <a:lnSpc>
                <a:spcPct val="107100"/>
              </a:lnSpc>
              <a:spcBef>
                <a:spcPts val="1420"/>
              </a:spcBef>
              <a:defRPr/>
            </a:pPr>
            <a:r>
              <a:rPr lang="sl" sz="1800" b="0" i="0" strike="noStrike" cap="none" spc="0" baseline="0" dirty="0">
                <a:solidFill>
                  <a:srgbClr val="3B373A"/>
                </a:solidFill>
                <a:effectLst/>
                <a:latin typeface="Segoe UI"/>
                <a:ea typeface="Segoe UI"/>
                <a:cs typeface="Segoe UI"/>
              </a:rPr>
              <a:t>Zadnji dve vprašanji sta povezani z vidikom razumevanja ankete. Udeleženci morajo izbrati, katere kategorije se jim zdijo najpomembnejše in o katerih od naštetih bi radi izvedeli več.</a:t>
            </a:r>
            <a:endParaRPr lang="en-US" dirty="0">
              <a:solidFill>
                <a:srgbClr val="3B373A"/>
              </a:solidFill>
              <a:latin typeface="Segoe UI"/>
              <a:cs typeface="Segoe UI"/>
            </a:endParaRPr>
          </a:p>
          <a:p>
            <a:pPr marL="12700" marR="5715" algn="just">
              <a:lnSpc>
                <a:spcPct val="107100"/>
              </a:lnSpc>
              <a:spcBef>
                <a:spcPts val="1420"/>
              </a:spcBef>
              <a:defRPr/>
            </a:pPr>
            <a:r>
              <a:rPr lang="sl" sz="1800" b="0" i="0" strike="noStrike" cap="none" spc="0" baseline="0" dirty="0">
                <a:solidFill>
                  <a:srgbClr val="262626"/>
                </a:solidFill>
                <a:effectLst/>
                <a:latin typeface="Segoe UI"/>
                <a:ea typeface="Segoe UI"/>
                <a:cs typeface="Segoe UI"/>
              </a:rPr>
              <a:t>Kar zadeva poklicno usmerjeno jezikovno podporo, poizvedite o jezikovnih spretnostih udeležencev in komunikacijskih okoliščinah, v katere so vključeni.</a:t>
            </a:r>
            <a:endParaRPr dirty="0">
              <a:solidFill>
                <a:schemeClr val="tx1">
                  <a:lumMod val="85000"/>
                  <a:lumOff val="15000"/>
                </a:schemeClr>
              </a:solidFill>
              <a:latin typeface="Segoe UI"/>
              <a:cs typeface="Segoe UI"/>
            </a:endParaRPr>
          </a:p>
        </p:txBody>
      </p:sp>
      <p:cxnSp>
        <p:nvCxnSpPr>
          <p:cNvPr id="4" name="Google Shape;233;p13"/>
          <p:cNvCxnSpPr/>
          <p:nvPr/>
        </p:nvCxnSpPr>
        <p:spPr bwMode="auto">
          <a:xfrm flipH="1">
            <a:off x="273050" y="577444"/>
            <a:ext cx="0" cy="9538511"/>
          </a:xfrm>
          <a:prstGeom prst="straightConnector1">
            <a:avLst/>
          </a:prstGeom>
          <a:noFill/>
          <a:ln w="76200" cap="flat" cmpd="sng">
            <a:solidFill>
              <a:srgbClr val="AED7C7"/>
            </a:solidFill>
            <a:prstDash val="solid"/>
            <a:round/>
            <a:headEnd type="none" w="sm" len="sm"/>
            <a:tailEnd type="none" w="sm" len="sm"/>
          </a:ln>
        </p:spPr>
      </p:cxnSp>
      <p:pic>
        <p:nvPicPr>
          <p:cNvPr id="5" name="Google Shape;234;p13"/>
          <p:cNvPicPr/>
          <p:nvPr/>
        </p:nvPicPr>
        <p:blipFill>
          <a:blip r:embed="rId2">
            <a:alphaModFix/>
          </a:blip>
          <a:stretch>
            <a:fillRect/>
          </a:stretch>
        </p:blipFill>
        <p:spPr bwMode="auto">
          <a:xfrm>
            <a:off x="4508500" y="9085792"/>
            <a:ext cx="3048000" cy="1628775"/>
          </a:xfrm>
          <a:prstGeom prst="rect">
            <a:avLst/>
          </a:prstGeom>
          <a:noFill/>
          <a:ln>
            <a:noFill/>
          </a:ln>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grpSp>
        <p:nvGrpSpPr>
          <p:cNvPr id="2" name="object 2"/>
          <p:cNvGrpSpPr/>
          <p:nvPr/>
        </p:nvGrpSpPr>
        <p:grpSpPr>
          <a:xfrm>
            <a:off x="895794" y="912728"/>
            <a:ext cx="5969733" cy="5372276"/>
            <a:chOff x="895794" y="924649"/>
            <a:chExt cx="5969733" cy="5372276"/>
          </a:xfrm>
        </p:grpSpPr>
        <p:pic>
          <p:nvPicPr>
            <p:cNvPr id="3" name="object 3"/>
            <p:cNvPicPr/>
            <p:nvPr/>
          </p:nvPicPr>
          <p:blipFill>
            <a:blip r:embed="rId2"/>
            <a:stretch>
              <a:fillRect/>
            </a:stretch>
          </p:blipFill>
          <p:spPr bwMode="auto">
            <a:xfrm>
              <a:off x="895794" y="1470189"/>
              <a:ext cx="5759995" cy="4826736"/>
            </a:xfrm>
            <a:prstGeom prst="rect">
              <a:avLst/>
            </a:prstGeom>
          </p:spPr>
        </p:pic>
        <p:pic>
          <p:nvPicPr>
            <p:cNvPr id="4" name="object 4"/>
            <p:cNvPicPr/>
            <p:nvPr/>
          </p:nvPicPr>
          <p:blipFill>
            <a:blip r:embed="rId3"/>
            <a:stretch>
              <a:fillRect/>
            </a:stretch>
          </p:blipFill>
          <p:spPr bwMode="auto">
            <a:xfrm>
              <a:off x="4983556" y="924649"/>
              <a:ext cx="1881971" cy="1414411"/>
            </a:xfrm>
            <a:prstGeom prst="rect">
              <a:avLst/>
            </a:prstGeom>
          </p:spPr>
        </p:pic>
        <p:sp>
          <p:nvSpPr>
            <p:cNvPr id="5" name="object 5"/>
            <p:cNvSpPr/>
            <p:nvPr/>
          </p:nvSpPr>
          <p:spPr bwMode="auto">
            <a:xfrm>
              <a:off x="5326634" y="1666747"/>
              <a:ext cx="1308100" cy="489584"/>
            </a:xfrm>
            <a:custGeom>
              <a:avLst/>
              <a:gdLst/>
              <a:ahLst/>
              <a:cxnLst/>
              <a:rect l="l" t="t" r="r" b="b"/>
              <a:pathLst>
                <a:path w="1308100" h="489584" extrusionOk="0">
                  <a:moveTo>
                    <a:pt x="1307591" y="0"/>
                  </a:moveTo>
                  <a:lnTo>
                    <a:pt x="0" y="0"/>
                  </a:lnTo>
                  <a:lnTo>
                    <a:pt x="0" y="489203"/>
                  </a:lnTo>
                  <a:lnTo>
                    <a:pt x="1307591" y="489203"/>
                  </a:lnTo>
                  <a:lnTo>
                    <a:pt x="1307591" y="0"/>
                  </a:lnTo>
                  <a:close/>
                </a:path>
              </a:pathLst>
            </a:custGeom>
            <a:solidFill>
              <a:srgbClr val="5F595B">
                <a:alpha val="19999"/>
              </a:srgbClr>
            </a:solidFill>
          </p:spPr>
          <p:txBody>
            <a:bodyPr wrap="square" lIns="0" tIns="0" rIns="0" bIns="0" rtlCol="0"/>
            <a:lstStyle/>
            <a:p>
              <a:pPr>
                <a:defRPr/>
              </a:pPr>
              <a:endParaRPr/>
            </a:p>
          </p:txBody>
        </p:sp>
      </p:grpSp>
      <p:sp>
        <p:nvSpPr>
          <p:cNvPr id="6" name="object 6"/>
          <p:cNvSpPr txBox="1"/>
          <p:nvPr/>
        </p:nvSpPr>
        <p:spPr bwMode="auto">
          <a:xfrm rot="540000">
            <a:off x="5273496" y="1708300"/>
            <a:ext cx="1237295" cy="261525"/>
          </a:xfrm>
          <a:prstGeom prst="rect">
            <a:avLst/>
          </a:prstGeom>
        </p:spPr>
        <p:txBody>
          <a:bodyPr vert="horz" wrap="square" lIns="0" tIns="0" rIns="0" bIns="0" rtlCol="0">
            <a:spAutoFit/>
          </a:bodyPr>
          <a:lstStyle/>
          <a:p>
            <a:pPr>
              <a:lnSpc>
                <a:spcPts val="1980"/>
              </a:lnSpc>
              <a:defRPr/>
            </a:pPr>
            <a:r>
              <a:rPr lang="sl" sz="2000" b="1" i="0" strike="noStrike" cap="none" spc="0" baseline="0">
                <a:solidFill>
                  <a:srgbClr val="473390"/>
                </a:solidFill>
                <a:effectLst/>
                <a:latin typeface="Segoe UI Black"/>
                <a:ea typeface="Segoe UI Black"/>
                <a:cs typeface="Segoe UI Black"/>
              </a:rPr>
              <a:t>Primeri:</a:t>
            </a:r>
            <a:endParaRPr sz="2000">
              <a:latin typeface="Segoe UI Black"/>
              <a:cs typeface="Segoe UI Black"/>
            </a:endParaRPr>
          </a:p>
        </p:txBody>
      </p:sp>
      <p:sp>
        <p:nvSpPr>
          <p:cNvPr id="8" name="object 8"/>
          <p:cNvSpPr txBox="1"/>
          <p:nvPr/>
        </p:nvSpPr>
        <p:spPr bwMode="auto">
          <a:xfrm>
            <a:off x="1186149" y="1932337"/>
            <a:ext cx="4611370" cy="4060342"/>
          </a:xfrm>
          <a:prstGeom prst="rect">
            <a:avLst/>
          </a:prstGeom>
        </p:spPr>
        <p:txBody>
          <a:bodyPr vert="horz" wrap="square" lIns="0" tIns="13335" rIns="0" bIns="0" rtlCol="0">
            <a:spAutoFit/>
          </a:bodyPr>
          <a:lstStyle/>
          <a:p>
            <a:pPr marL="12700">
              <a:lnSpc>
                <a:spcPct val="100000"/>
              </a:lnSpc>
              <a:spcBef>
                <a:spcPts val="105"/>
              </a:spcBef>
              <a:defRPr/>
            </a:pPr>
            <a:r>
              <a:rPr lang="sl" sz="1400" b="1" i="1" strike="noStrike" cap="none" spc="0" baseline="0" dirty="0">
                <a:solidFill>
                  <a:srgbClr val="3B373A"/>
                </a:solidFill>
                <a:effectLst/>
                <a:latin typeface="Segoe UI Black"/>
                <a:ea typeface="Segoe UI Black"/>
                <a:cs typeface="Segoe UI Black"/>
              </a:rPr>
              <a:t>Vsebina ankete na temo 'pravice delavcev'</a:t>
            </a:r>
            <a:endParaRPr sz="1400" dirty="0">
              <a:latin typeface="Segoe UI Black"/>
              <a:cs typeface="Segoe UI Black"/>
            </a:endParaRPr>
          </a:p>
          <a:p>
            <a:pPr>
              <a:lnSpc>
                <a:spcPct val="100000"/>
              </a:lnSpc>
              <a:spcBef>
                <a:spcPts val="5"/>
              </a:spcBef>
              <a:defRPr/>
            </a:pPr>
            <a:endParaRPr sz="1950" dirty="0">
              <a:latin typeface="Segoe UI Black"/>
              <a:cs typeface="Segoe UI Black"/>
            </a:endParaRPr>
          </a:p>
          <a:p>
            <a:pPr marL="127635">
              <a:lnSpc>
                <a:spcPct val="100000"/>
              </a:lnSpc>
              <a:spcBef>
                <a:spcPts val="5"/>
              </a:spcBef>
              <a:defRPr/>
            </a:pPr>
            <a:r>
              <a:rPr lang="sl" sz="1400" b="1" i="1" strike="noStrike" cap="none" spc="0" baseline="0" dirty="0">
                <a:solidFill>
                  <a:srgbClr val="3B373A"/>
                </a:solidFill>
                <a:effectLst/>
                <a:latin typeface="Segoe UI Semibold"/>
                <a:ea typeface="Segoe UI Semibold"/>
                <a:cs typeface="Segoe UI Semibold"/>
              </a:rPr>
              <a:t>Ali poznate/veste ...</a:t>
            </a:r>
            <a:endParaRPr sz="1400" dirty="0">
              <a:latin typeface="Segoe UI Semibold"/>
              <a:cs typeface="Segoe UI Semibold"/>
            </a:endParaRPr>
          </a:p>
          <a:p>
            <a:pPr marL="481965" indent="-229235">
              <a:lnSpc>
                <a:spcPct val="100000"/>
              </a:lnSpc>
              <a:spcBef>
                <a:spcPts val="880"/>
              </a:spcBef>
              <a:buAutoNum type="alphaLcPeriod"/>
              <a:tabLst>
                <a:tab pos="482600" algn="l"/>
              </a:tabLst>
              <a:defRPr/>
            </a:pPr>
            <a:r>
              <a:rPr lang="sl" sz="1400" b="0" i="1" strike="noStrike" cap="none" spc="0" baseline="0" dirty="0">
                <a:solidFill>
                  <a:srgbClr val="3B373A"/>
                </a:solidFill>
                <a:effectLst/>
                <a:latin typeface="Segoe UI"/>
                <a:ea typeface="Segoe UI"/>
                <a:cs typeface="Segoe UI"/>
              </a:rPr>
              <a:t>pravila o zdravju in varnosti pri vašem delu?</a:t>
            </a:r>
            <a:endParaRPr sz="1400" dirty="0">
              <a:latin typeface="Segoe UI"/>
              <a:cs typeface="Segoe UI"/>
            </a:endParaRPr>
          </a:p>
          <a:p>
            <a:pPr marL="481965" marR="5080" indent="-228600">
              <a:lnSpc>
                <a:spcPct val="119000"/>
              </a:lnSpc>
              <a:spcBef>
                <a:spcPts val="850"/>
              </a:spcBef>
              <a:buAutoNum type="alphaLcPeriod"/>
              <a:tabLst>
                <a:tab pos="482600" algn="l"/>
              </a:tabLst>
              <a:defRPr/>
            </a:pPr>
            <a:r>
              <a:rPr lang="sl" sz="1400" b="0" i="1" strike="noStrike" cap="none" spc="0" baseline="0" dirty="0">
                <a:solidFill>
                  <a:srgbClr val="3B373A"/>
                </a:solidFill>
                <a:effectLst/>
                <a:latin typeface="Segoe UI"/>
                <a:ea typeface="Segoe UI"/>
                <a:cs typeface="Segoe UI"/>
              </a:rPr>
              <a:t>da morate pri nekaterih delih nositi posebno opremo (npr. </a:t>
            </a:r>
            <a:r>
              <a:rPr lang="sl-SI" sz="1400" i="1" dirty="0">
                <a:solidFill>
                  <a:srgbClr val="3B373A"/>
                </a:solidFill>
                <a:latin typeface="Segoe UI"/>
                <a:ea typeface="Segoe UI"/>
                <a:cs typeface="Segoe UI"/>
              </a:rPr>
              <a:t>v</a:t>
            </a:r>
            <a:r>
              <a:rPr lang="sl" sz="1400" b="0" i="1" strike="noStrike" cap="none" spc="0" baseline="0" dirty="0">
                <a:solidFill>
                  <a:srgbClr val="3B373A"/>
                </a:solidFill>
                <a:effectLst/>
                <a:latin typeface="Segoe UI"/>
                <a:ea typeface="Segoe UI"/>
                <a:cs typeface="Segoe UI"/>
              </a:rPr>
              <a:t> gradbeništvu, tovarnah, pri različnih fizičnih delih)?</a:t>
            </a:r>
            <a:endParaRPr sz="1400" dirty="0">
              <a:latin typeface="Segoe UI"/>
              <a:cs typeface="Segoe UI"/>
            </a:endParaRPr>
          </a:p>
          <a:p>
            <a:pPr marL="481965" indent="-229235">
              <a:lnSpc>
                <a:spcPct val="100000"/>
              </a:lnSpc>
              <a:spcBef>
                <a:spcPts val="1170"/>
              </a:spcBef>
              <a:buAutoNum type="alphaLcPeriod"/>
              <a:tabLst>
                <a:tab pos="482600" algn="l"/>
              </a:tabLst>
              <a:defRPr/>
            </a:pPr>
            <a:r>
              <a:rPr lang="sl" sz="1400" b="0" i="1" strike="noStrike" cap="none" spc="0" baseline="0" dirty="0">
                <a:solidFill>
                  <a:srgbClr val="3B373A"/>
                </a:solidFill>
                <a:effectLst/>
                <a:latin typeface="Segoe UI"/>
                <a:ea typeface="Segoe UI"/>
                <a:cs typeface="Segoe UI"/>
              </a:rPr>
              <a:t>posebno varstvo nosečih delavk in mladoletnikov</a:t>
            </a:r>
            <a:endParaRPr sz="1400" dirty="0">
              <a:latin typeface="Segoe UI"/>
              <a:cs typeface="Segoe UI"/>
            </a:endParaRPr>
          </a:p>
          <a:p>
            <a:pPr marL="481965">
              <a:lnSpc>
                <a:spcPct val="100000"/>
              </a:lnSpc>
              <a:spcBef>
                <a:spcPts val="320"/>
              </a:spcBef>
              <a:defRPr/>
            </a:pPr>
            <a:r>
              <a:rPr lang="sl" sz="1400" b="0" i="1" strike="noStrike" cap="none" spc="0" baseline="0" dirty="0">
                <a:solidFill>
                  <a:srgbClr val="3B373A"/>
                </a:solidFill>
                <a:effectLst/>
                <a:latin typeface="Segoe UI"/>
                <a:ea typeface="Segoe UI"/>
                <a:cs typeface="Segoe UI"/>
              </a:rPr>
              <a:t>mater?</a:t>
            </a:r>
            <a:endParaRPr sz="1400" dirty="0">
              <a:latin typeface="Segoe UI"/>
              <a:cs typeface="Segoe UI"/>
            </a:endParaRPr>
          </a:p>
          <a:p>
            <a:pPr marL="481965" indent="-229235">
              <a:lnSpc>
                <a:spcPct val="100000"/>
              </a:lnSpc>
              <a:spcBef>
                <a:spcPts val="1170"/>
              </a:spcBef>
              <a:buAutoNum type="alphaLcPeriod" startAt="4"/>
              <a:tabLst>
                <a:tab pos="482600" algn="l"/>
              </a:tabLst>
              <a:defRPr/>
            </a:pPr>
            <a:r>
              <a:rPr lang="sl" sz="1400" b="0" i="1" strike="noStrike" cap="none" spc="0" baseline="0" dirty="0">
                <a:solidFill>
                  <a:srgbClr val="3B373A"/>
                </a:solidFill>
                <a:effectLst/>
                <a:latin typeface="Segoe UI"/>
                <a:ea typeface="Segoe UI"/>
                <a:cs typeface="Segoe UI"/>
              </a:rPr>
              <a:t>kaj je 'delo s krajšim delovnim časom'?</a:t>
            </a:r>
            <a:endParaRPr sz="1400" dirty="0">
              <a:latin typeface="Segoe UI"/>
              <a:cs typeface="Segoe UI"/>
            </a:endParaRPr>
          </a:p>
          <a:p>
            <a:pPr marL="481965" indent="-229235">
              <a:lnSpc>
                <a:spcPct val="100000"/>
              </a:lnSpc>
              <a:spcBef>
                <a:spcPts val="1170"/>
              </a:spcBef>
              <a:buAutoNum type="alphaLcPeriod" startAt="4"/>
              <a:tabLst>
                <a:tab pos="482600" algn="l"/>
              </a:tabLst>
              <a:defRPr/>
            </a:pPr>
            <a:r>
              <a:rPr lang="sl" sz="1400" b="0" i="1" strike="noStrike" cap="none" spc="0" baseline="0" dirty="0">
                <a:solidFill>
                  <a:srgbClr val="3B373A"/>
                </a:solidFill>
                <a:effectLst/>
                <a:latin typeface="Segoe UI"/>
                <a:ea typeface="Segoe UI"/>
                <a:cs typeface="Segoe UI"/>
              </a:rPr>
              <a:t>kaj je 'delo na črno'?</a:t>
            </a:r>
            <a:endParaRPr sz="1400" dirty="0">
              <a:latin typeface="Segoe UI"/>
              <a:cs typeface="Segoe UI"/>
            </a:endParaRPr>
          </a:p>
          <a:p>
            <a:pPr marL="481965" indent="-229235">
              <a:lnSpc>
                <a:spcPct val="100000"/>
              </a:lnSpc>
              <a:spcBef>
                <a:spcPts val="1170"/>
              </a:spcBef>
              <a:buAutoNum type="alphaLcPeriod" startAt="4"/>
              <a:tabLst>
                <a:tab pos="481965" algn="l"/>
                <a:tab pos="482600" algn="l"/>
              </a:tabLst>
              <a:defRPr/>
            </a:pPr>
            <a:r>
              <a:rPr lang="sl" sz="1400" b="0" i="1" strike="noStrike" cap="none" spc="0" baseline="0" dirty="0">
                <a:solidFill>
                  <a:srgbClr val="3B373A"/>
                </a:solidFill>
                <a:effectLst/>
                <a:latin typeface="Segoe UI"/>
                <a:ea typeface="Segoe UI"/>
                <a:cs typeface="Segoe UI"/>
              </a:rPr>
              <a:t>kaj je stavka?</a:t>
            </a:r>
            <a:endParaRPr sz="1400" dirty="0">
              <a:latin typeface="Segoe UI"/>
              <a:cs typeface="Segoe UI"/>
            </a:endParaRPr>
          </a:p>
          <a:p>
            <a:pPr marL="481965" indent="-229235">
              <a:lnSpc>
                <a:spcPct val="100000"/>
              </a:lnSpc>
              <a:spcBef>
                <a:spcPts val="1170"/>
              </a:spcBef>
              <a:buAutoNum type="alphaLcPeriod" startAt="4"/>
              <a:tabLst>
                <a:tab pos="482600" algn="l"/>
              </a:tabLst>
              <a:defRPr/>
            </a:pPr>
            <a:r>
              <a:rPr lang="sl" sz="1400" b="0" i="1" strike="noStrike" cap="none" spc="0" baseline="0" dirty="0">
                <a:solidFill>
                  <a:srgbClr val="3B373A"/>
                </a:solidFill>
                <a:effectLst/>
                <a:latin typeface="Segoe UI"/>
                <a:ea typeface="Segoe UI"/>
                <a:cs typeface="Segoe UI"/>
              </a:rPr>
              <a:t>da vam vsak teden pripada prost dan?</a:t>
            </a:r>
            <a:endParaRPr sz="1400" dirty="0">
              <a:latin typeface="Segoe UI"/>
              <a:cs typeface="Segoe UI"/>
            </a:endParaRPr>
          </a:p>
        </p:txBody>
      </p:sp>
      <p:sp>
        <p:nvSpPr>
          <p:cNvPr id="11" name="object 11"/>
          <p:cNvSpPr txBox="1"/>
          <p:nvPr/>
        </p:nvSpPr>
        <p:spPr bwMode="auto">
          <a:xfrm>
            <a:off x="1171194" y="8656973"/>
            <a:ext cx="80644" cy="134620"/>
          </a:xfrm>
          <a:prstGeom prst="rect">
            <a:avLst/>
          </a:prstGeom>
        </p:spPr>
        <p:txBody>
          <a:bodyPr vert="horz" wrap="square" lIns="0" tIns="12700" rIns="0" bIns="0" rtlCol="0">
            <a:spAutoFit/>
          </a:bodyPr>
          <a:lstStyle/>
          <a:p>
            <a:pPr marL="12700">
              <a:lnSpc>
                <a:spcPct val="100000"/>
              </a:lnSpc>
              <a:spcBef>
                <a:spcPts val="100"/>
              </a:spcBef>
              <a:defRPr/>
            </a:pPr>
            <a:r>
              <a:rPr lang="sl" sz="800" b="0" i="0" strike="noStrike" cap="none" spc="0" baseline="0">
                <a:solidFill>
                  <a:srgbClr val="3B373A"/>
                </a:solidFill>
                <a:effectLst/>
                <a:latin typeface="Segoe UI"/>
                <a:ea typeface="Segoe UI"/>
                <a:cs typeface="Segoe UI"/>
              </a:rPr>
              <a:t>2</a:t>
            </a:r>
            <a:endParaRPr sz="800">
              <a:latin typeface="Segoe UI"/>
              <a:cs typeface="Segoe UI"/>
            </a:endParaRPr>
          </a:p>
        </p:txBody>
      </p:sp>
      <p:sp>
        <p:nvSpPr>
          <p:cNvPr id="12" name="object 12"/>
          <p:cNvSpPr txBox="1"/>
          <p:nvPr/>
        </p:nvSpPr>
        <p:spPr bwMode="auto">
          <a:xfrm>
            <a:off x="1628394" y="8656973"/>
            <a:ext cx="4999990" cy="256540"/>
          </a:xfrm>
          <a:prstGeom prst="rect">
            <a:avLst/>
          </a:prstGeom>
        </p:spPr>
        <p:txBody>
          <a:bodyPr vert="horz" wrap="square" lIns="0" tIns="12700" rIns="0" bIns="0" rtlCol="0">
            <a:spAutoFit/>
          </a:bodyPr>
          <a:lstStyle/>
          <a:p>
            <a:pPr marL="12700">
              <a:lnSpc>
                <a:spcPct val="100000"/>
              </a:lnSpc>
              <a:spcBef>
                <a:spcPts val="100"/>
              </a:spcBef>
              <a:defRPr/>
            </a:pPr>
            <a:r>
              <a:rPr lang="sl" sz="800" b="0" i="0" strike="noStrike" cap="none" spc="0" baseline="0">
                <a:solidFill>
                  <a:srgbClr val="3B373A"/>
                </a:solidFill>
                <a:effectLst/>
                <a:latin typeface="Segoe UI"/>
                <a:ea typeface="Segoe UI"/>
                <a:cs typeface="Segoe UI"/>
              </a:rPr>
              <a:t>International Labour Organization, Labour Administration and Inspection Programme LAB/ADMIN. (2010). str. 38.</a:t>
            </a:r>
            <a:endParaRPr sz="800">
              <a:latin typeface="Segoe UI"/>
              <a:cs typeface="Segoe UI"/>
            </a:endParaRPr>
          </a:p>
        </p:txBody>
      </p:sp>
      <p:cxnSp>
        <p:nvCxnSpPr>
          <p:cNvPr id="9" name="Google Shape;233;p13"/>
          <p:cNvCxnSpPr/>
          <p:nvPr/>
        </p:nvCxnSpPr>
        <p:spPr bwMode="auto">
          <a:xfrm flipH="1">
            <a:off x="273050" y="577444"/>
            <a:ext cx="0" cy="9538511"/>
          </a:xfrm>
          <a:prstGeom prst="straightConnector1">
            <a:avLst/>
          </a:prstGeom>
          <a:noFill/>
          <a:ln w="76200" cap="flat" cmpd="sng">
            <a:solidFill>
              <a:srgbClr val="AED7C7"/>
            </a:solidFill>
            <a:prstDash val="solid"/>
            <a:round/>
            <a:headEnd type="none" w="sm" len="sm"/>
            <a:tailEnd type="none" w="sm" len="sm"/>
          </a:ln>
        </p:spPr>
      </p:cxnSp>
      <p:pic>
        <p:nvPicPr>
          <p:cNvPr id="14" name="Google Shape;234;p13"/>
          <p:cNvPicPr/>
          <p:nvPr/>
        </p:nvPicPr>
        <p:blipFill>
          <a:blip r:embed="rId4">
            <a:alphaModFix/>
          </a:blip>
          <a:stretch>
            <a:fillRect/>
          </a:stretch>
        </p:blipFill>
        <p:spPr bwMode="auto">
          <a:xfrm>
            <a:off x="4508500" y="9085792"/>
            <a:ext cx="3048000" cy="1628775"/>
          </a:xfrm>
          <a:prstGeom prst="rect">
            <a:avLst/>
          </a:prstGeom>
          <a:noFill/>
          <a:ln>
            <a:noFill/>
          </a:ln>
        </p:spPr>
      </p:pic>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Microsoft Windows NT 10.0"/>
  <p:tag name="AS_RELEASE_DATE" val="2021.10.31"/>
  <p:tag name="AS_TITLE" val="Aspose.Slides for Java"/>
  <p:tag name="AS_VERSION" val="21.1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majorFont>
      <a:minorFont>
        <a:latin typeface="Calibri"/>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a:path>
        </a:gradFill>
        <a:gradFill>
          <a:gsLst>
            <a:gs pos="0">
              <a:schemeClr val="phClr">
                <a:tint val="80000"/>
                <a:satMod val="300000"/>
              </a:schemeClr>
            </a:gs>
            <a:gs pos="100000">
              <a:schemeClr val="phClr">
                <a:shade val="30000"/>
                <a:satMod val="200000"/>
              </a:schemeClr>
            </a:gs>
          </a:gsLst>
          <a:path path="circle">
            <a:fillToRect/>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964</TotalTime>
  <Words>3233</Words>
  <Application>Microsoft Office PowerPoint</Application>
  <PresentationFormat>Po meri</PresentationFormat>
  <Paragraphs>210</Paragraphs>
  <Slides>24</Slides>
  <Notes>0</Notes>
  <HiddenSlides>0</HiddenSlides>
  <MMClips>0</MMClips>
  <ScaleCrop>false</ScaleCrop>
  <HeadingPairs>
    <vt:vector size="4" baseType="variant">
      <vt:variant>
        <vt:lpstr>Tema</vt:lpstr>
      </vt:variant>
      <vt:variant>
        <vt:i4>1</vt:i4>
      </vt:variant>
      <vt:variant>
        <vt:lpstr>Naslovi diapozitivov</vt:lpstr>
      </vt:variant>
      <vt:variant>
        <vt:i4>24</vt:i4>
      </vt:variant>
    </vt:vector>
  </HeadingPairs>
  <TitlesOfParts>
    <vt:vector size="25" baseType="lpstr">
      <vt:lpstr>Office Theme</vt:lpstr>
      <vt:lpstr>PowerPointova predstavitev</vt:lpstr>
      <vt:lpstr>Po mnenju Mednarodne organizacije za delo (ILO) je delo na črno tesno povezano z migracijami. V številnih primerih delavci migranti – predvsem migranti z neurejenim ali nedovoljenim statusom – delajo na črno. Tako postanejo ranljivi in zanje veljajo nižji standardi.1 </vt:lpstr>
      <vt:lpstr>   Seznanitev s temeljnimi načeli delovnopravne zakonodaje  Cilj je temeljno poznavanje pravic delavcev. Indikativen primer so podatki o delovnem času in dodatno plačanih nadurah, vrstah zaposlitev in plačanem dopustu.  Ker gre za informativno nalogo, je priporočljiva raba maternega jezika, s čimer zagotovimo najučinkovitejši prenos informacij. Orodje bo dodatno osvetlilo odgovornosti in pravice delojemalcev in delodajalcev. V tem delu lahko poteka razprava o delovnopravni zakonodaji kot sprožilcu medkulturne izmenjave. V številnih državah izvora državljani ne uživajo v transparentni, pošteni in pravni družbi. To je izvrstna priložnost za udeležence, da okrepijo svojo zavest in kompetence o demokratični kulturi, pravni državi in človekovih pravicah, hkrati pa tudi za spremljanje lastne vključenosti na trg dela v državi gostiteljici. </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Scenariji jezikovne podpore, usmerjeni v delo  Scenariji za poučevanje jezika in pravic delavcev  Vodja usposabljanja migrantov se lahko nauči sestaviti kratek učni načrt tako, da postavi več vprašanj: Kaj naj učim?  Kaj lahko dosežem s poučevanjem teh tem?  Kako poučujem ustrezno gradivo?  Kako naj razporedim poučevanje po delih in kako naj jih strukturiram?  Dejavnosti, ki jih bo izvajal z udeleženci migranti:  Dejavnosti naj izzovejo spomine udeležencev in jih seznanjajo z novimi informacijami kot izhodiščem za ustvarjanje učne motivacije in ugodnejših pogojev za njihovo usvajanje spoznavne snovi.  Udeležence na začetku navdušimo za vsebino novega predmeta z uporabo izobraževalnih tehnik, ki jih bodo prijetno presenetile in okrepile njihov nadaljnji interes (npr. metoda avtomatskega pisanja, kresanje domislic, igra vlog itd.). Scenariji o pravicah delavcev naj imajo vsaj štiri aktivnosti glede na trajanje in motivacijo udeležencev.  V fazi ogrevanja lahko vodja usposabljanja prikaže fotografije delovnih ljudi, nosečih delavk in staršev z majhnimi otroki, ki delajo od doma.  Nato naj se udeleženci spomnijo besedišča, ki ga že poznajo, medtem ko vodja usposabljanja migrantov zapisuje ključne besede na tablo.  Uporaba fotografij lahko udeležence spodbudi k prepoznavanju in komentiranju situacije. </vt:lpstr>
      <vt:lpstr>Druge dejavnosti bi se lahko osredinile na vprašanja delovne zakonodaje  Razpravljajte o naslednjih vprašanjih: a) Ali delate? b) Ali imate pogodbo? Če da, kakšno (npr. koliko ur delate in koliko časa velja vaša pogodba)  c) Ali veste, da ste lahko odsotni, če je vaš otrok bolan?   Nato zagotovite delavcem beguncem gradivo o pravicah iz delovnega razmerja glede a) starševskega dopusta, b) porodniškega dopusta in c) očetovskega dopusta. Po branju definicij jih udeleženci povežejo s ključnimi besedami.  Druge vaje morajo biti take, da udeležence spodbujajo k aktivnejšemu vključevanju. Na primer, vodja usposabljanja lahko vsakemu udeležencu razdeli tri kartice s slikami, ki ustrezajo zgornjim pravicam delavcev. Udeleženci poslušajo tri kratke dialoge in vsakič vzamejo ustrezno kartico.  Vodja usposabljanja migrant lahko ponudi primer ustne interakcije med zaposlenim in delodajalcem. Nato postavite vprašanja za razumevanje in se osredinite na ključne besede, ki jih zaposleni uporablja za prijavo dopusta.  Z uporabo zgornjega dialoga kot modela oblikujete igro vlog: vloga A: delodajalec in vloga B: delavec. Vodja usposabljanja lahko izroči kartice z različnimi pogoji, ki veljajo za vse tri vrste dopusta (porodniški, očetovski in starševski dopust). </vt:lpstr>
      <vt:lpstr>PowerPointova predstavitev</vt:lpstr>
      <vt:lpstr>PowerPointova predstavitev</vt:lpstr>
      <vt:lpstr>PowerPointova predstavitev</vt:lpstr>
      <vt:lpstr>PowerPointova predstavitev</vt:lpstr>
      <vt:lpstr>PowerPointova predstavitev</vt:lpstr>
      <vt:lpstr>PowerPointova predstavitev</vt:lpstr>
      <vt:lpstr>Viri</vt:lpstr>
      <vt:lpstr>PowerPointova predstavitev</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GUIDE TO JOB ORIENTED LINGUISTIC SUPPORT FOR MIGRANTS AND REFUGEES</dc:title>
  <dc:creator>Symbiosis</dc:creator>
  <cp:lastModifiedBy>Katja</cp:lastModifiedBy>
  <cp:revision>26</cp:revision>
  <dcterms:created xsi:type="dcterms:W3CDTF">2022-10-04T11:39:36Z</dcterms:created>
  <dcterms:modified xsi:type="dcterms:W3CDTF">2022-11-29T13:09:24Z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2022-02-15T00:00:00Z</vt:filetime>
  </property>
  <property fmtid="{D5CDD505-2E9C-101B-9397-08002B2CF9AE}" pid="3" name="Creator">
    <vt:lpwstr>Adobe InDesign 15.1 (Windows)</vt:lpwstr>
  </property>
  <property fmtid="{D5CDD505-2E9C-101B-9397-08002B2CF9AE}" pid="4" name="LastSaved">
    <vt:filetime>2022-10-04T00:00:00Z</vt:filetime>
  </property>
  <property fmtid="{D5CDD505-2E9C-101B-9397-08002B2CF9AE}" pid="5" name="Producer">
    <vt:lpwstr>Adobe PDF Library 15.0</vt:lpwstr>
  </property>
</Properties>
</file>