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7"/>
  </p:notesMasterIdLst>
  <p:sldIdLst>
    <p:sldId id="256" r:id="rId6"/>
    <p:sldId id="341" r:id="rId7"/>
    <p:sldId id="272" r:id="rId8"/>
    <p:sldId id="276" r:id="rId9"/>
    <p:sldId id="357" r:id="rId10"/>
    <p:sldId id="358" r:id="rId11"/>
    <p:sldId id="294" r:id="rId12"/>
    <p:sldId id="297" r:id="rId13"/>
    <p:sldId id="298" r:id="rId14"/>
    <p:sldId id="259" r:id="rId15"/>
    <p:sldId id="283" r:id="rId16"/>
    <p:sldId id="260" r:id="rId17"/>
    <p:sldId id="296" r:id="rId18"/>
    <p:sldId id="264" r:id="rId19"/>
    <p:sldId id="263" r:id="rId20"/>
    <p:sldId id="352" r:id="rId21"/>
    <p:sldId id="354" r:id="rId22"/>
    <p:sldId id="342" r:id="rId23"/>
    <p:sldId id="359" r:id="rId24"/>
    <p:sldId id="353" r:id="rId25"/>
    <p:sldId id="339" r:id="rId26"/>
    <p:sldId id="307" r:id="rId27"/>
    <p:sldId id="269" r:id="rId28"/>
    <p:sldId id="361" r:id="rId29"/>
    <p:sldId id="267" r:id="rId30"/>
    <p:sldId id="348" r:id="rId31"/>
    <p:sldId id="347" r:id="rId32"/>
    <p:sldId id="346" r:id="rId33"/>
    <p:sldId id="271" r:id="rId34"/>
    <p:sldId id="350" r:id="rId35"/>
    <p:sldId id="36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sop" initials="s" lastIdx="5" clrIdx="0">
    <p:extLst>
      <p:ext uri="{19B8F6BF-5375-455C-9EA6-DF929625EA0E}">
        <p15:presenceInfo xmlns:p15="http://schemas.microsoft.com/office/powerpoint/2012/main" userId="syso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01" d="100"/>
          <a:sy n="101" d="100"/>
        </p:scale>
        <p:origin x="216" y="6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image" Target="../media/image6.jpeg"/><Relationship Id="rId6" Type="http://schemas.openxmlformats.org/officeDocument/2006/relationships/image" Target="../media/image11.jpeg"/><Relationship Id="rId5" Type="http://schemas.openxmlformats.org/officeDocument/2006/relationships/image" Target="../media/image10.jp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diagrams/_rels/data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 Target="../slides/slide24.xml"/></Relationships>
</file>

<file path=ppt/diagrams/_rels/drawing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7.jpeg"/><Relationship Id="rId7" Type="http://schemas.openxmlformats.org/officeDocument/2006/relationships/image" Target="../media/image15.jpeg"/><Relationship Id="rId2" Type="http://schemas.openxmlformats.org/officeDocument/2006/relationships/image" Target="../media/image11.jpeg"/><Relationship Id="rId1" Type="http://schemas.openxmlformats.org/officeDocument/2006/relationships/image" Target="../media/image6.jpeg"/><Relationship Id="rId6" Type="http://schemas.openxmlformats.org/officeDocument/2006/relationships/image" Target="../media/image8.jpeg"/><Relationship Id="rId5" Type="http://schemas.openxmlformats.org/officeDocument/2006/relationships/image" Target="../media/image10.jpg"/><Relationship Id="rId10" Type="http://schemas.openxmlformats.org/officeDocument/2006/relationships/image" Target="../media/image14.jpeg"/><Relationship Id="rId4" Type="http://schemas.openxmlformats.org/officeDocument/2006/relationships/image" Target="../media/image12.jpeg"/><Relationship Id="rId9" Type="http://schemas.openxmlformats.org/officeDocument/2006/relationships/image" Target="../media/image1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D5C75-5B8D-490E-ACE0-078FCA311F22}" type="doc">
      <dgm:prSet loTypeId="urn:microsoft.com/office/officeart/2008/layout/HexagonCluster" loCatId="relationship" qsTypeId="urn:microsoft.com/office/officeart/2005/8/quickstyle/simple2" qsCatId="simple" csTypeId="urn:microsoft.com/office/officeart/2005/8/colors/accent1_2" csCatId="accent1" phldr="1"/>
      <dgm:spPr/>
      <dgm:t>
        <a:bodyPr/>
        <a:lstStyle/>
        <a:p>
          <a:endParaRPr lang="en-GB"/>
        </a:p>
      </dgm:t>
    </dgm:pt>
    <dgm:pt modelId="{98A4CFD0-6D92-47EE-83E7-DA2AC186485C}">
      <dgm:prSet phldrT="[Text]" custT="1"/>
      <dgm:spPr/>
      <dgm:t>
        <a:bodyPr/>
        <a:lstStyle/>
        <a:p>
          <a:r>
            <a:rPr lang="en-GB" sz="1600" b="1" dirty="0"/>
            <a:t>To access healthcare, education</a:t>
          </a:r>
        </a:p>
      </dgm:t>
    </dgm:pt>
    <dgm:pt modelId="{9C5931AB-50B6-4A12-A862-257BAE784520}" type="parTrans" cxnId="{84E07D01-B5D5-4227-A3C1-45977389A3E1}">
      <dgm:prSet/>
      <dgm:spPr/>
      <dgm:t>
        <a:bodyPr/>
        <a:lstStyle/>
        <a:p>
          <a:endParaRPr lang="en-GB"/>
        </a:p>
      </dgm:t>
    </dgm:pt>
    <dgm:pt modelId="{4C27BD9F-56F5-4888-99CD-C0947098E3CA}" type="sibTrans" cxnId="{84E07D01-B5D5-4227-A3C1-45977389A3E1}">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4E2526EE-01D0-4262-8CBD-6882A622091A}">
      <dgm:prSet phldrT="[Text]" custT="1"/>
      <dgm:spPr/>
      <dgm:t>
        <a:bodyPr/>
        <a:lstStyle/>
        <a:p>
          <a:r>
            <a:rPr lang="fr-CH" sz="1600" b="1" dirty="0"/>
            <a:t>Violence, exploitation </a:t>
          </a:r>
          <a:endParaRPr lang="en-GB" sz="1600" b="1" dirty="0"/>
        </a:p>
      </dgm:t>
    </dgm:pt>
    <dgm:pt modelId="{7F1BB023-5D47-43CC-9A81-5CB1F86BC8E4}" type="parTrans" cxnId="{F69642A3-0C6B-435C-B0CA-30FFC021C79B}">
      <dgm:prSet/>
      <dgm:spPr/>
      <dgm:t>
        <a:bodyPr/>
        <a:lstStyle/>
        <a:p>
          <a:endParaRPr lang="en-GB"/>
        </a:p>
      </dgm:t>
    </dgm:pt>
    <dgm:pt modelId="{176B4342-6D7C-45FC-B764-1EB989E28EB7}" type="sibTrans" cxnId="{F69642A3-0C6B-435C-B0CA-30FFC021C79B}">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7000" b="-37000"/>
          </a:stretch>
        </a:blipFill>
      </dgm:spPr>
      <dgm:t>
        <a:bodyPr/>
        <a:lstStyle/>
        <a:p>
          <a:endParaRPr lang="en-GB"/>
        </a:p>
      </dgm:t>
    </dgm:pt>
    <dgm:pt modelId="{DC5ECC78-DE7E-493E-917E-D65F5999977E}">
      <dgm:prSet phldrT="[Text]"/>
      <dgm:spPr/>
      <dgm:t>
        <a:bodyPr/>
        <a:lstStyle/>
        <a:p>
          <a:r>
            <a:rPr lang="fr-CH" b="1"/>
            <a:t>Family reunification</a:t>
          </a:r>
          <a:endParaRPr lang="en-GB" b="1" dirty="0"/>
        </a:p>
      </dgm:t>
    </dgm:pt>
    <dgm:pt modelId="{876FE803-E5B5-4FC6-BCCB-73B8AA133943}" type="parTrans" cxnId="{6CB8BE34-5ECB-4169-82D9-3F72BEFA67DC}">
      <dgm:prSet/>
      <dgm:spPr/>
      <dgm:t>
        <a:bodyPr/>
        <a:lstStyle/>
        <a:p>
          <a:endParaRPr lang="en-GB"/>
        </a:p>
      </dgm:t>
    </dgm:pt>
    <dgm:pt modelId="{CC53B27C-E080-4307-9E50-7F1AC1A94E6F}" type="sibTrans" cxnId="{6CB8BE34-5ECB-4169-82D9-3F72BEFA67DC}">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FA3E3963-8026-46C1-8DED-8C6D54F90D96}">
      <dgm:prSet custT="1"/>
      <dgm:spPr/>
      <dgm:t>
        <a:bodyPr/>
        <a:lstStyle/>
        <a:p>
          <a:r>
            <a:rPr lang="fr-CH" sz="1600" b="1" dirty="0" err="1"/>
            <a:t>War</a:t>
          </a:r>
          <a:r>
            <a:rPr lang="fr-CH" sz="1600" b="1" dirty="0"/>
            <a:t>  </a:t>
          </a:r>
          <a:r>
            <a:rPr lang="fr-CH" sz="1600" b="1" dirty="0" err="1"/>
            <a:t>Conflict</a:t>
          </a:r>
          <a:endParaRPr lang="en-GB" sz="1600" b="1" dirty="0"/>
        </a:p>
      </dgm:t>
    </dgm:pt>
    <dgm:pt modelId="{60518C1A-7653-4F04-B57D-31C67CE08CAD}" type="parTrans" cxnId="{F68B8398-178A-4FA7-A903-B2E966C9B9E5}">
      <dgm:prSet/>
      <dgm:spPr/>
      <dgm:t>
        <a:bodyPr/>
        <a:lstStyle/>
        <a:p>
          <a:endParaRPr lang="en-GB"/>
        </a:p>
      </dgm:t>
    </dgm:pt>
    <dgm:pt modelId="{6A7C8D2F-504D-48B7-A26D-CA781C1B1F22}" type="sibTrans" cxnId="{F68B8398-178A-4FA7-A903-B2E966C9B9E5}">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16000" r="-16000"/>
          </a:stretch>
        </a:blipFill>
      </dgm:spPr>
      <dgm:t>
        <a:bodyPr/>
        <a:lstStyle/>
        <a:p>
          <a:endParaRPr lang="en-GB"/>
        </a:p>
      </dgm:t>
    </dgm:pt>
    <dgm:pt modelId="{68651068-0BF5-4FE0-8275-883A9F1216BA}">
      <dgm:prSet custT="1"/>
      <dgm:spPr/>
      <dgm:t>
        <a:bodyPr/>
        <a:lstStyle/>
        <a:p>
          <a:r>
            <a:rPr lang="en-GB" sz="1600" b="1" dirty="0"/>
            <a:t>Persecution</a:t>
          </a:r>
        </a:p>
      </dgm:t>
    </dgm:pt>
    <dgm:pt modelId="{E50FFDCF-E0B3-4736-8D4C-6BC00D232301}" type="parTrans" cxnId="{2DDFBBFB-E28D-473E-ADE1-130F613E9161}">
      <dgm:prSet/>
      <dgm:spPr/>
      <dgm:t>
        <a:bodyPr/>
        <a:lstStyle/>
        <a:p>
          <a:endParaRPr lang="en-GB"/>
        </a:p>
      </dgm:t>
    </dgm:pt>
    <dgm:pt modelId="{2DBE28B4-F500-46E5-8DE3-867211612A5D}" type="sibTrans" cxnId="{2DDFBBFB-E28D-473E-ADE1-130F613E9161}">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8CAF07A7-D2F1-4D14-B2A4-64B6D83D62EE}">
      <dgm:prSet custT="1"/>
      <dgm:spPr/>
      <dgm:t>
        <a:bodyPr/>
        <a:lstStyle/>
        <a:p>
          <a:r>
            <a:rPr lang="fr-CH" sz="1600" b="1" dirty="0" err="1"/>
            <a:t>Livelihood</a:t>
          </a:r>
          <a:r>
            <a:rPr lang="fr-CH" sz="1600" b="1" dirty="0"/>
            <a:t> – </a:t>
          </a:r>
          <a:r>
            <a:rPr lang="fr-CH" sz="1600" b="1" dirty="0" err="1"/>
            <a:t>economic</a:t>
          </a:r>
          <a:r>
            <a:rPr lang="fr-CH" sz="1600" b="1" dirty="0"/>
            <a:t> </a:t>
          </a:r>
          <a:r>
            <a:rPr lang="fr-CH" sz="1600" b="1" dirty="0" err="1"/>
            <a:t>opportunity</a:t>
          </a:r>
          <a:endParaRPr lang="en-GB" sz="1600" b="1" dirty="0"/>
        </a:p>
      </dgm:t>
    </dgm:pt>
    <dgm:pt modelId="{694D3AA7-07FC-44E1-8475-F883D8C86B3C}" type="parTrans" cxnId="{F5610B3D-4C09-4A3F-AB2B-CFD909D95438}">
      <dgm:prSet/>
      <dgm:spPr/>
      <dgm:t>
        <a:bodyPr/>
        <a:lstStyle/>
        <a:p>
          <a:endParaRPr lang="en-GB"/>
        </a:p>
      </dgm:t>
    </dgm:pt>
    <dgm:pt modelId="{E8C8624A-A6A4-4079-B07D-E5F7FEE106A9}" type="sibTrans" cxnId="{F5610B3D-4C09-4A3F-AB2B-CFD909D95438}">
      <dgm:prSet/>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l="-4000" r="-4000"/>
          </a:stretch>
        </a:blipFill>
      </dgm:spPr>
      <dgm:t>
        <a:bodyPr/>
        <a:lstStyle/>
        <a:p>
          <a:endParaRPr lang="en-GB"/>
        </a:p>
      </dgm:t>
    </dgm:pt>
    <dgm:pt modelId="{6DDC2344-CE93-40C4-8D0D-BB959308EEAE}">
      <dgm:prSet custT="1"/>
      <dgm:spPr/>
      <dgm:t>
        <a:bodyPr/>
        <a:lstStyle/>
        <a:p>
          <a:r>
            <a:rPr lang="fr-CH" sz="1600" b="1" dirty="0" err="1"/>
            <a:t>Climate</a:t>
          </a:r>
          <a:r>
            <a:rPr lang="fr-CH" sz="1600" b="1" dirty="0"/>
            <a:t> Change,  Natural </a:t>
          </a:r>
          <a:r>
            <a:rPr lang="fr-CH" sz="1600" b="1" dirty="0" err="1"/>
            <a:t>disasters</a:t>
          </a:r>
          <a:endParaRPr lang="en-GB" sz="1600" b="1" dirty="0"/>
        </a:p>
      </dgm:t>
    </dgm:pt>
    <dgm:pt modelId="{89335C10-6E7F-4093-B463-7A31EE4D4897}" type="parTrans" cxnId="{53DC1B14-B5D4-4100-8746-B2BCDA75CF83}">
      <dgm:prSet/>
      <dgm:spPr/>
      <dgm:t>
        <a:bodyPr/>
        <a:lstStyle/>
        <a:p>
          <a:endParaRPr lang="en-GB"/>
        </a:p>
      </dgm:t>
    </dgm:pt>
    <dgm:pt modelId="{30B8A10F-120D-4476-BAC8-C761844A2FE1}" type="sibTrans" cxnId="{53DC1B14-B5D4-4100-8746-B2BCDA75CF83}">
      <dgm:prSet/>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BA99EF76-E146-44C0-99A3-0688F240EEFB}">
      <dgm:prSet phldrT="[Text]" custT="1"/>
      <dgm:spPr/>
      <dgm:t>
        <a:bodyPr/>
        <a:lstStyle/>
        <a:p>
          <a:r>
            <a:rPr lang="fr-CH" sz="1600" b="1" dirty="0"/>
            <a:t>Food, water </a:t>
          </a:r>
          <a:r>
            <a:rPr lang="fr-CH" sz="1600" b="1" dirty="0" err="1"/>
            <a:t>insecurity</a:t>
          </a:r>
          <a:endParaRPr lang="en-GB" sz="1600" b="1" dirty="0"/>
        </a:p>
      </dgm:t>
    </dgm:pt>
    <dgm:pt modelId="{E085407A-ABCD-46D8-9978-BAEEC878BE66}" type="parTrans" cxnId="{D422CB0A-7B1E-4BF9-86BF-CC4AF46AC47D}">
      <dgm:prSet/>
      <dgm:spPr/>
      <dgm:t>
        <a:bodyPr/>
        <a:lstStyle/>
        <a:p>
          <a:endParaRPr lang="en-GB"/>
        </a:p>
      </dgm:t>
    </dgm:pt>
    <dgm:pt modelId="{F98B0526-DB82-4383-8453-EC0FE0A1F476}" type="sibTrans" cxnId="{D422CB0A-7B1E-4BF9-86BF-CC4AF46AC47D}">
      <dgm:prSet/>
      <dgm:spPr>
        <a:blipFill>
          <a:blip xmlns:r="http://schemas.openxmlformats.org/officeDocument/2006/relationships" r:embed="rId8">
            <a:extLst>
              <a:ext uri="{28A0092B-C50C-407E-A947-70E740481C1C}">
                <a14:useLocalDpi xmlns:a14="http://schemas.microsoft.com/office/drawing/2010/main" val="0"/>
              </a:ext>
            </a:extLst>
          </a:blip>
          <a:srcRect/>
          <a:stretch>
            <a:fillRect l="-15000" r="-15000"/>
          </a:stretch>
        </a:blipFill>
      </dgm:spPr>
      <dgm:t>
        <a:bodyPr/>
        <a:lstStyle/>
        <a:p>
          <a:endParaRPr lang="en-GB"/>
        </a:p>
      </dgm:t>
    </dgm:pt>
    <dgm:pt modelId="{6941A527-C3DD-4EC1-8E62-598E8FBD0DE3}">
      <dgm:prSet phldrT="[Text]" custT="1"/>
      <dgm:spPr/>
      <dgm:t>
        <a:bodyPr/>
        <a:lstStyle/>
        <a:p>
          <a:r>
            <a:rPr lang="fr-CH" sz="1600" b="1" dirty="0" err="1"/>
            <a:t>Discrimi-nation</a:t>
          </a:r>
          <a:r>
            <a:rPr lang="fr-CH" sz="1600" b="1" dirty="0"/>
            <a:t>, stigma, </a:t>
          </a:r>
          <a:r>
            <a:rPr lang="fr-CH" sz="1600" b="1" dirty="0" err="1"/>
            <a:t>prejudice</a:t>
          </a:r>
          <a:endParaRPr lang="en-GB" sz="1600" b="1" dirty="0"/>
        </a:p>
      </dgm:t>
    </dgm:pt>
    <dgm:pt modelId="{A9716A3F-C277-4184-850B-F4DBA044458A}" type="parTrans" cxnId="{41E13DE7-EB9E-4FF1-A6E5-D4BDFAF60E95}">
      <dgm:prSet/>
      <dgm:spPr/>
      <dgm:t>
        <a:bodyPr/>
        <a:lstStyle/>
        <a:p>
          <a:endParaRPr lang="en-GB"/>
        </a:p>
      </dgm:t>
    </dgm:pt>
    <dgm:pt modelId="{69D80726-7272-429D-B037-88CCA2082C9F}" type="sibTrans" cxnId="{41E13DE7-EB9E-4FF1-A6E5-D4BDFAF60E95}">
      <dgm:prSet/>
      <dgm:spPr>
        <a:blipFill>
          <a:blip xmlns:r="http://schemas.openxmlformats.org/officeDocument/2006/relationships" r:embed="rId9"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95D4CCFC-C6A5-4151-851D-44D8505DD332}">
      <dgm:prSet custT="1"/>
      <dgm:spPr/>
      <dgm:t>
        <a:bodyPr/>
        <a:lstStyle/>
        <a:p>
          <a:r>
            <a:rPr lang="fr-CH" sz="1600" b="1" dirty="0" err="1"/>
            <a:t>Poverty</a:t>
          </a:r>
          <a:endParaRPr lang="en-GB" sz="1600" b="1" dirty="0"/>
        </a:p>
      </dgm:t>
    </dgm:pt>
    <dgm:pt modelId="{0DB8F543-A110-4EE7-911D-43EFCADC19B1}" type="sibTrans" cxnId="{AD29BBDF-1D8F-4A13-8D8A-516EF9680BBF}">
      <dgm:prSet/>
      <dgm:spPr>
        <a:blipFill>
          <a:blip xmlns:r="http://schemas.openxmlformats.org/officeDocument/2006/relationships" r:embed="rId10" cstate="print">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4FFE3DAC-6780-482C-8FCF-980ACD019C34}" type="parTrans" cxnId="{AD29BBDF-1D8F-4A13-8D8A-516EF9680BBF}">
      <dgm:prSet/>
      <dgm:spPr/>
      <dgm:t>
        <a:bodyPr/>
        <a:lstStyle/>
        <a:p>
          <a:endParaRPr lang="en-GB"/>
        </a:p>
      </dgm:t>
    </dgm:pt>
    <dgm:pt modelId="{28BA00A1-2E41-4000-95CF-A3259A001AF5}" type="pres">
      <dgm:prSet presAssocID="{29AD5C75-5B8D-490E-ACE0-078FCA311F22}" presName="Name0" presStyleCnt="0">
        <dgm:presLayoutVars>
          <dgm:chMax val="21"/>
          <dgm:chPref val="21"/>
        </dgm:presLayoutVars>
      </dgm:prSet>
      <dgm:spPr/>
    </dgm:pt>
    <dgm:pt modelId="{37DCA189-84DA-4D24-8B1A-E14403BF7EDA}" type="pres">
      <dgm:prSet presAssocID="{98A4CFD0-6D92-47EE-83E7-DA2AC186485C}" presName="text1" presStyleCnt="0"/>
      <dgm:spPr/>
    </dgm:pt>
    <dgm:pt modelId="{F68353BC-67AC-4BA4-9BF5-E31B5CC4CE9D}" type="pres">
      <dgm:prSet presAssocID="{98A4CFD0-6D92-47EE-83E7-DA2AC186485C}" presName="textRepeatNode" presStyleLbl="alignNode1" presStyleIdx="0" presStyleCnt="10" custLinFactX="134711" custLinFactNeighborX="200000" custLinFactNeighborY="97432">
        <dgm:presLayoutVars>
          <dgm:chMax val="0"/>
          <dgm:chPref val="0"/>
          <dgm:bulletEnabled val="1"/>
        </dgm:presLayoutVars>
      </dgm:prSet>
      <dgm:spPr/>
    </dgm:pt>
    <dgm:pt modelId="{308BF154-51F5-4A3B-8F11-E3DB28CA7EDA}" type="pres">
      <dgm:prSet presAssocID="{98A4CFD0-6D92-47EE-83E7-DA2AC186485C}" presName="textaccent1" presStyleCnt="0"/>
      <dgm:spPr/>
    </dgm:pt>
    <dgm:pt modelId="{01801963-1E46-44BD-85A4-DA2D960E0445}" type="pres">
      <dgm:prSet presAssocID="{98A4CFD0-6D92-47EE-83E7-DA2AC186485C}" presName="accentRepeatNode" presStyleLbl="solidAlignAcc1" presStyleIdx="0" presStyleCnt="20" custLinFactNeighborX="96974" custLinFactNeighborY="12285"/>
      <dgm:spPr/>
    </dgm:pt>
    <dgm:pt modelId="{E885BFB8-B913-49A8-982F-1A9E9CFFF16B}" type="pres">
      <dgm:prSet presAssocID="{4C27BD9F-56F5-4888-99CD-C0947098E3CA}" presName="image1" presStyleCnt="0"/>
      <dgm:spPr/>
    </dgm:pt>
    <dgm:pt modelId="{28FBB7CF-DFF6-4AE0-96A9-8849EF38EE92}" type="pres">
      <dgm:prSet presAssocID="{4C27BD9F-56F5-4888-99CD-C0947098E3CA}" presName="imageRepeatNode" presStyleLbl="alignAcc1" presStyleIdx="0" presStyleCnt="10" custScaleX="94666" custScaleY="98337" custLinFactX="220331" custLinFactY="-25565" custLinFactNeighborX="300000" custLinFactNeighborY="-100000"/>
      <dgm:spPr/>
    </dgm:pt>
    <dgm:pt modelId="{696A9B43-B01D-445E-BBB1-1E0CE6FBA42E}" type="pres">
      <dgm:prSet presAssocID="{4C27BD9F-56F5-4888-99CD-C0947098E3CA}" presName="imageaccent1" presStyleCnt="0"/>
      <dgm:spPr/>
    </dgm:pt>
    <dgm:pt modelId="{AE310DED-F8D8-4D62-81BC-87610191FC2F}" type="pres">
      <dgm:prSet presAssocID="{4C27BD9F-56F5-4888-99CD-C0947098E3CA}" presName="accentRepeatNode" presStyleLbl="solidAlignAcc1" presStyleIdx="1" presStyleCnt="20" custLinFactX="-4410" custLinFactY="-100000" custLinFactNeighborX="-100000" custLinFactNeighborY="-161376"/>
      <dgm:spPr/>
    </dgm:pt>
    <dgm:pt modelId="{61517F71-768D-4A35-9ED5-CFE441A38A4D}" type="pres">
      <dgm:prSet presAssocID="{8CAF07A7-D2F1-4D14-B2A4-64B6D83D62EE}" presName="text2" presStyleCnt="0"/>
      <dgm:spPr/>
    </dgm:pt>
    <dgm:pt modelId="{270602D0-51B5-47D7-881F-AC840CD39187}" type="pres">
      <dgm:prSet presAssocID="{8CAF07A7-D2F1-4D14-B2A4-64B6D83D62EE}" presName="textRepeatNode" presStyleLbl="alignNode1" presStyleIdx="1" presStyleCnt="10" custScaleX="107655" custLinFactNeighborX="30900" custLinFactNeighborY="-97247">
        <dgm:presLayoutVars>
          <dgm:chMax val="0"/>
          <dgm:chPref val="0"/>
          <dgm:bulletEnabled val="1"/>
        </dgm:presLayoutVars>
      </dgm:prSet>
      <dgm:spPr/>
    </dgm:pt>
    <dgm:pt modelId="{D2A973F4-0998-41B7-BD06-6E188B0781B0}" type="pres">
      <dgm:prSet presAssocID="{8CAF07A7-D2F1-4D14-B2A4-64B6D83D62EE}" presName="textaccent2" presStyleCnt="0"/>
      <dgm:spPr/>
    </dgm:pt>
    <dgm:pt modelId="{DD2D8003-21FE-4EA3-A926-885F9C1594B9}" type="pres">
      <dgm:prSet presAssocID="{8CAF07A7-D2F1-4D14-B2A4-64B6D83D62EE}" presName="accentRepeatNode" presStyleLbl="solidAlignAcc1" presStyleIdx="2" presStyleCnt="20"/>
      <dgm:spPr/>
    </dgm:pt>
    <dgm:pt modelId="{CF921F44-3569-44E7-86F0-00FB003A1570}" type="pres">
      <dgm:prSet presAssocID="{E8C8624A-A6A4-4079-B07D-E5F7FEE106A9}" presName="image2" presStyleCnt="0"/>
      <dgm:spPr/>
    </dgm:pt>
    <dgm:pt modelId="{E1687EA0-7390-4C96-8545-C70A4EACE8E7}" type="pres">
      <dgm:prSet presAssocID="{E8C8624A-A6A4-4079-B07D-E5F7FEE106A9}" presName="imageRepeatNode" presStyleLbl="alignAcc1" presStyleIdx="1" presStyleCnt="10" custScaleX="100498" custLinFactX="-68499" custLinFactY="12726" custLinFactNeighborX="-100000" custLinFactNeighborY="100000"/>
      <dgm:spPr/>
    </dgm:pt>
    <dgm:pt modelId="{7862A63D-576F-4EBA-89EF-2042CAEFAC62}" type="pres">
      <dgm:prSet presAssocID="{E8C8624A-A6A4-4079-B07D-E5F7FEE106A9}" presName="imageaccent2" presStyleCnt="0"/>
      <dgm:spPr/>
    </dgm:pt>
    <dgm:pt modelId="{955834F7-1B0C-4B94-A8B2-71BAB6C561FD}" type="pres">
      <dgm:prSet presAssocID="{E8C8624A-A6A4-4079-B07D-E5F7FEE106A9}" presName="accentRepeatNode" presStyleLbl="solidAlignAcc1" presStyleIdx="3" presStyleCnt="20" custLinFactY="96222" custLinFactNeighborX="-46936" custLinFactNeighborY="100000"/>
      <dgm:spPr/>
    </dgm:pt>
    <dgm:pt modelId="{B6901A09-6152-4B7B-B61B-10917C7BD681}" type="pres">
      <dgm:prSet presAssocID="{4E2526EE-01D0-4262-8CBD-6882A622091A}" presName="text3" presStyleCnt="0"/>
      <dgm:spPr/>
    </dgm:pt>
    <dgm:pt modelId="{5C7DA53E-AB97-4E73-925C-D558459149EB}" type="pres">
      <dgm:prSet presAssocID="{4E2526EE-01D0-4262-8CBD-6882A622091A}" presName="textRepeatNode" presStyleLbl="alignNode1" presStyleIdx="2" presStyleCnt="10" custLinFactX="100000" custLinFactY="100000" custLinFactNeighborX="141513" custLinFactNeighborY="162301">
        <dgm:presLayoutVars>
          <dgm:chMax val="0"/>
          <dgm:chPref val="0"/>
          <dgm:bulletEnabled val="1"/>
        </dgm:presLayoutVars>
      </dgm:prSet>
      <dgm:spPr/>
    </dgm:pt>
    <dgm:pt modelId="{7CBD843A-A43F-46C4-8DA5-1FABA20E9760}" type="pres">
      <dgm:prSet presAssocID="{4E2526EE-01D0-4262-8CBD-6882A622091A}" presName="textaccent3" presStyleCnt="0"/>
      <dgm:spPr/>
    </dgm:pt>
    <dgm:pt modelId="{DE39A730-2348-4C4E-8F22-D165A5EBBB69}" type="pres">
      <dgm:prSet presAssocID="{4E2526EE-01D0-4262-8CBD-6882A622091A}" presName="accentRepeatNode" presStyleLbl="solidAlignAcc1" presStyleIdx="4" presStyleCnt="20" custLinFactX="10962" custLinFactY="491931" custLinFactNeighborX="100000" custLinFactNeighborY="500000"/>
      <dgm:spPr/>
    </dgm:pt>
    <dgm:pt modelId="{B7606F12-CF74-4201-AD6B-AF2DDA87CCD8}" type="pres">
      <dgm:prSet presAssocID="{176B4342-6D7C-45FC-B764-1EB989E28EB7}" presName="image3" presStyleCnt="0"/>
      <dgm:spPr/>
    </dgm:pt>
    <dgm:pt modelId="{2755717A-5D48-4F5D-AE7B-CA1A08A7BEC6}" type="pres">
      <dgm:prSet presAssocID="{176B4342-6D7C-45FC-B764-1EB989E28EB7}" presName="imageRepeatNode" presStyleLbl="alignAcc1" presStyleIdx="2" presStyleCnt="10" custScaleX="103399" custScaleY="102926" custLinFactX="-53523" custLinFactNeighborX="-100000" custLinFactNeighborY="-9364"/>
      <dgm:spPr/>
    </dgm:pt>
    <dgm:pt modelId="{F40E3F3D-B7E6-4729-A75D-3B7788D0D816}" type="pres">
      <dgm:prSet presAssocID="{176B4342-6D7C-45FC-B764-1EB989E28EB7}" presName="imageaccent3" presStyleCnt="0"/>
      <dgm:spPr/>
    </dgm:pt>
    <dgm:pt modelId="{6D8302BD-8C92-4388-93FA-0CABC151F926}" type="pres">
      <dgm:prSet presAssocID="{176B4342-6D7C-45FC-B764-1EB989E28EB7}" presName="accentRepeatNode" presStyleLbl="solidAlignAcc1" presStyleIdx="5" presStyleCnt="20" custLinFactX="400000" custLinFactY="400000" custLinFactNeighborX="421371" custLinFactNeighborY="468302"/>
      <dgm:spPr/>
    </dgm:pt>
    <dgm:pt modelId="{E6E09255-FE3F-4EEC-BE73-C67DACAF6FAB}" type="pres">
      <dgm:prSet presAssocID="{6DDC2344-CE93-40C4-8D0D-BB959308EEAE}" presName="text4" presStyleCnt="0"/>
      <dgm:spPr/>
    </dgm:pt>
    <dgm:pt modelId="{28C24F16-87E7-4813-8ACE-5F6A37F6ED98}" type="pres">
      <dgm:prSet presAssocID="{6DDC2344-CE93-40C4-8D0D-BB959308EEAE}" presName="textRepeatNode" presStyleLbl="alignNode1" presStyleIdx="3" presStyleCnt="10" custScaleX="107107" custLinFactX="-60017" custLinFactY="14708" custLinFactNeighborX="-100000" custLinFactNeighborY="100000">
        <dgm:presLayoutVars>
          <dgm:chMax val="0"/>
          <dgm:chPref val="0"/>
          <dgm:bulletEnabled val="1"/>
        </dgm:presLayoutVars>
      </dgm:prSet>
      <dgm:spPr/>
    </dgm:pt>
    <dgm:pt modelId="{2CA73666-AC6C-45F5-ADA9-831154F8DCE5}" type="pres">
      <dgm:prSet presAssocID="{6DDC2344-CE93-40C4-8D0D-BB959308EEAE}" presName="textaccent4" presStyleCnt="0"/>
      <dgm:spPr/>
    </dgm:pt>
    <dgm:pt modelId="{72197FE0-213F-4733-B682-03601960847D}" type="pres">
      <dgm:prSet presAssocID="{6DDC2344-CE93-40C4-8D0D-BB959308EEAE}" presName="accentRepeatNode" presStyleLbl="solidAlignAcc1" presStyleIdx="6" presStyleCnt="20" custLinFactX="-291310" custLinFactY="-311995" custLinFactNeighborX="-300000" custLinFactNeighborY="-400000"/>
      <dgm:spPr/>
    </dgm:pt>
    <dgm:pt modelId="{83448020-061C-4260-B0E4-FE7493339B7C}" type="pres">
      <dgm:prSet presAssocID="{30B8A10F-120D-4476-BAC8-C761844A2FE1}" presName="image4" presStyleCnt="0"/>
      <dgm:spPr/>
    </dgm:pt>
    <dgm:pt modelId="{BD264CA1-EF89-4E5A-8ED3-DE8C3F8A85F4}" type="pres">
      <dgm:prSet presAssocID="{30B8A10F-120D-4476-BAC8-C761844A2FE1}" presName="imageRepeatNode" presStyleLbl="alignAcc1" presStyleIdx="3" presStyleCnt="10" custScaleY="93000" custLinFactNeighborX="81787" custLinFactNeighborY="33876"/>
      <dgm:spPr/>
    </dgm:pt>
    <dgm:pt modelId="{3B2103AF-D45D-4F3B-985E-CC9BBFD687BB}" type="pres">
      <dgm:prSet presAssocID="{30B8A10F-120D-4476-BAC8-C761844A2FE1}" presName="imageaccent4" presStyleCnt="0"/>
      <dgm:spPr/>
    </dgm:pt>
    <dgm:pt modelId="{BE1C4B63-D498-4BB2-885B-8664FD350599}" type="pres">
      <dgm:prSet presAssocID="{30B8A10F-120D-4476-BAC8-C761844A2FE1}" presName="accentRepeatNode" presStyleLbl="solidAlignAcc1" presStyleIdx="7" presStyleCnt="20" custLinFactX="-76264" custLinFactY="100000" custLinFactNeighborX="-100000" custLinFactNeighborY="152515"/>
      <dgm:spPr/>
    </dgm:pt>
    <dgm:pt modelId="{FD5E41DC-E9CD-4F28-A708-C572DFB77AB2}" type="pres">
      <dgm:prSet presAssocID="{68651068-0BF5-4FE0-8275-883A9F1216BA}" presName="text5" presStyleCnt="0"/>
      <dgm:spPr/>
    </dgm:pt>
    <dgm:pt modelId="{7708116A-73B2-4E7E-9750-ADF1FEA1E6A5}" type="pres">
      <dgm:prSet presAssocID="{68651068-0BF5-4FE0-8275-883A9F1216BA}" presName="textRepeatNode" presStyleLbl="alignNode1" presStyleIdx="4" presStyleCnt="10" custLinFactX="-56386" custLinFactY="100000" custLinFactNeighborX="-100000" custLinFactNeighborY="132401">
        <dgm:presLayoutVars>
          <dgm:chMax val="0"/>
          <dgm:chPref val="0"/>
          <dgm:bulletEnabled val="1"/>
        </dgm:presLayoutVars>
      </dgm:prSet>
      <dgm:spPr/>
    </dgm:pt>
    <dgm:pt modelId="{3B8A3982-129E-49E6-8AB4-4473D6166CE3}" type="pres">
      <dgm:prSet presAssocID="{68651068-0BF5-4FE0-8275-883A9F1216BA}" presName="textaccent5" presStyleCnt="0"/>
      <dgm:spPr/>
    </dgm:pt>
    <dgm:pt modelId="{49732828-F58E-4D2C-9019-4CFA976BB32E}" type="pres">
      <dgm:prSet presAssocID="{68651068-0BF5-4FE0-8275-883A9F1216BA}" presName="accentRepeatNode" presStyleLbl="solidAlignAcc1" presStyleIdx="8" presStyleCnt="20" custLinFactX="37319" custLinFactNeighborX="100000" custLinFactNeighborY="56411"/>
      <dgm:spPr/>
    </dgm:pt>
    <dgm:pt modelId="{E85AF75C-87F1-419D-90F8-F1CF4772531E}" type="pres">
      <dgm:prSet presAssocID="{2DBE28B4-F500-46E5-8DE3-867211612A5D}" presName="image5" presStyleCnt="0"/>
      <dgm:spPr/>
    </dgm:pt>
    <dgm:pt modelId="{4B480AEE-F930-4E89-BD8A-6425B98FBB46}" type="pres">
      <dgm:prSet presAssocID="{2DBE28B4-F500-46E5-8DE3-867211612A5D}" presName="imageRepeatNode" presStyleLbl="alignAcc1" presStyleIdx="4" presStyleCnt="10" custScaleX="100001" custScaleY="100001" custLinFactX="-125304" custLinFactNeighborX="-200000" custLinFactNeighborY="1661"/>
      <dgm:spPr/>
    </dgm:pt>
    <dgm:pt modelId="{1237F76F-5F1E-4BE7-8C66-160781ADED0F}" type="pres">
      <dgm:prSet presAssocID="{2DBE28B4-F500-46E5-8DE3-867211612A5D}" presName="imageaccent5" presStyleCnt="0"/>
      <dgm:spPr/>
    </dgm:pt>
    <dgm:pt modelId="{8FA1D624-141E-4B74-846E-816F09C2F1C2}" type="pres">
      <dgm:prSet presAssocID="{2DBE28B4-F500-46E5-8DE3-867211612A5D}" presName="accentRepeatNode" presStyleLbl="solidAlignAcc1" presStyleIdx="9" presStyleCnt="20"/>
      <dgm:spPr/>
    </dgm:pt>
    <dgm:pt modelId="{20D4F8EF-185B-4B1C-8147-BF514DEF7FE1}" type="pres">
      <dgm:prSet presAssocID="{DC5ECC78-DE7E-493E-917E-D65F5999977E}" presName="text6" presStyleCnt="0"/>
      <dgm:spPr/>
    </dgm:pt>
    <dgm:pt modelId="{1E7BDF14-4737-4980-828C-1B92A8AF30E2}" type="pres">
      <dgm:prSet presAssocID="{DC5ECC78-DE7E-493E-917E-D65F5999977E}" presName="textRepeatNode" presStyleLbl="alignNode1" presStyleIdx="5" presStyleCnt="10" custLinFactX="-200000" custLinFactY="71742" custLinFactNeighborX="-228858" custLinFactNeighborY="100000">
        <dgm:presLayoutVars>
          <dgm:chMax val="0"/>
          <dgm:chPref val="0"/>
          <dgm:bulletEnabled val="1"/>
        </dgm:presLayoutVars>
      </dgm:prSet>
      <dgm:spPr/>
    </dgm:pt>
    <dgm:pt modelId="{5F56E47D-F907-41C7-95C7-C6D5D3304113}" type="pres">
      <dgm:prSet presAssocID="{DC5ECC78-DE7E-493E-917E-D65F5999977E}" presName="textaccent6" presStyleCnt="0"/>
      <dgm:spPr/>
    </dgm:pt>
    <dgm:pt modelId="{B7412DC0-B566-4AB6-8831-7873F3E437F1}" type="pres">
      <dgm:prSet presAssocID="{DC5ECC78-DE7E-493E-917E-D65F5999977E}" presName="accentRepeatNode" presStyleLbl="solidAlignAcc1" presStyleIdx="10" presStyleCnt="20" custLinFactX="327040" custLinFactY="-600000" custLinFactNeighborX="400000" custLinFactNeighborY="-612730"/>
      <dgm:spPr/>
    </dgm:pt>
    <dgm:pt modelId="{7B5A8C6B-BE58-4612-874C-9EA8F1BC342B}" type="pres">
      <dgm:prSet presAssocID="{CC53B27C-E080-4307-9E50-7F1AC1A94E6F}" presName="image6" presStyleCnt="0"/>
      <dgm:spPr/>
    </dgm:pt>
    <dgm:pt modelId="{2909AEBF-EA10-45AF-9CAF-5F53C783A7CD}" type="pres">
      <dgm:prSet presAssocID="{CC53B27C-E080-4307-9E50-7F1AC1A94E6F}" presName="imageRepeatNode" presStyleLbl="alignAcc1" presStyleIdx="5" presStyleCnt="10" custLinFactY="-100000" custLinFactNeighborX="-6234" custLinFactNeighborY="-141871"/>
      <dgm:spPr/>
    </dgm:pt>
    <dgm:pt modelId="{9D8C2699-A501-4D58-8D60-A30BE9C7A62F}" type="pres">
      <dgm:prSet presAssocID="{CC53B27C-E080-4307-9E50-7F1AC1A94E6F}" presName="imageaccent6" presStyleCnt="0"/>
      <dgm:spPr/>
    </dgm:pt>
    <dgm:pt modelId="{210C87AD-CACC-4067-9A11-7A32DA693253}" type="pres">
      <dgm:prSet presAssocID="{CC53B27C-E080-4307-9E50-7F1AC1A94E6F}" presName="accentRepeatNode" presStyleLbl="solidAlignAcc1" presStyleIdx="11" presStyleCnt="20" custLinFactX="-1515302" custLinFactY="300000" custLinFactNeighborX="-1600000" custLinFactNeighborY="324397"/>
      <dgm:spPr/>
    </dgm:pt>
    <dgm:pt modelId="{D610EB21-046C-46D4-AB33-8D52078813EE}" type="pres">
      <dgm:prSet presAssocID="{95D4CCFC-C6A5-4151-851D-44D8505DD332}" presName="text7" presStyleCnt="0"/>
      <dgm:spPr/>
    </dgm:pt>
    <dgm:pt modelId="{0ECD250A-C3D4-44E4-86E6-F84B008E66C7}" type="pres">
      <dgm:prSet presAssocID="{95D4CCFC-C6A5-4151-851D-44D8505DD332}" presName="textRepeatNode" presStyleLbl="alignNode1" presStyleIdx="6" presStyleCnt="10" custScaleY="87937" custLinFactX="59253" custLinFactY="-27020" custLinFactNeighborX="100000" custLinFactNeighborY="-100000">
        <dgm:presLayoutVars>
          <dgm:chMax val="0"/>
          <dgm:chPref val="0"/>
          <dgm:bulletEnabled val="1"/>
        </dgm:presLayoutVars>
      </dgm:prSet>
      <dgm:spPr/>
    </dgm:pt>
    <dgm:pt modelId="{AFFB6955-99FA-4DE7-848B-8FFD08E79E96}" type="pres">
      <dgm:prSet presAssocID="{95D4CCFC-C6A5-4151-851D-44D8505DD332}" presName="textaccent7" presStyleCnt="0"/>
      <dgm:spPr/>
    </dgm:pt>
    <dgm:pt modelId="{86995FEE-DAD9-4F5D-8742-5A24B6CEFA9D}" type="pres">
      <dgm:prSet presAssocID="{95D4CCFC-C6A5-4151-851D-44D8505DD332}" presName="accentRepeatNode" presStyleLbl="solidAlignAcc1" presStyleIdx="12" presStyleCnt="20" custLinFactY="-390357" custLinFactNeighborX="-67344" custLinFactNeighborY="-400000"/>
      <dgm:spPr/>
    </dgm:pt>
    <dgm:pt modelId="{3E572A28-2512-4239-8628-C28FA44FE8CC}" type="pres">
      <dgm:prSet presAssocID="{0DB8F543-A110-4EE7-911D-43EFCADC19B1}" presName="image7" presStyleCnt="0"/>
      <dgm:spPr/>
    </dgm:pt>
    <dgm:pt modelId="{A530BAF4-F062-41A4-ADAA-6924080A3A71}" type="pres">
      <dgm:prSet presAssocID="{0DB8F543-A110-4EE7-911D-43EFCADC19B1}" presName="imageRepeatNode" presStyleLbl="alignAcc1" presStyleIdx="6" presStyleCnt="10" custScaleX="99213" custScaleY="97498" custLinFactNeighborX="-95039" custLinFactNeighborY="-47656"/>
      <dgm:spPr/>
    </dgm:pt>
    <dgm:pt modelId="{378B1DAE-3984-47D8-8499-FFB5071DEE43}" type="pres">
      <dgm:prSet presAssocID="{0DB8F543-A110-4EE7-911D-43EFCADC19B1}" presName="imageaccent7" presStyleCnt="0"/>
      <dgm:spPr/>
    </dgm:pt>
    <dgm:pt modelId="{A1A34012-5C80-4492-B913-BD457056B163}" type="pres">
      <dgm:prSet presAssocID="{0DB8F543-A110-4EE7-911D-43EFCADC19B1}" presName="accentRepeatNode" presStyleLbl="solidAlignAcc1" presStyleIdx="13" presStyleCnt="20" custLinFactX="-333291" custLinFactY="-600000" custLinFactNeighborX="-400000" custLinFactNeighborY="-684720"/>
      <dgm:spPr/>
    </dgm:pt>
    <dgm:pt modelId="{C39C6501-8AD1-4EA4-AB16-B8A091ACE75F}" type="pres">
      <dgm:prSet presAssocID="{FA3E3963-8026-46C1-8DED-8C6D54F90D96}" presName="text8" presStyleCnt="0"/>
      <dgm:spPr/>
    </dgm:pt>
    <dgm:pt modelId="{A8B2063B-CD60-4EFE-9BA2-AF18FDB15334}" type="pres">
      <dgm:prSet presAssocID="{FA3E3963-8026-46C1-8DED-8C6D54F90D96}" presName="textRepeatNode" presStyleLbl="alignNode1" presStyleIdx="7" presStyleCnt="10" custLinFactX="-204084" custLinFactY="-13495" custLinFactNeighborX="-300000" custLinFactNeighborY="-100000">
        <dgm:presLayoutVars>
          <dgm:chMax val="0"/>
          <dgm:chPref val="0"/>
          <dgm:bulletEnabled val="1"/>
        </dgm:presLayoutVars>
      </dgm:prSet>
      <dgm:spPr/>
    </dgm:pt>
    <dgm:pt modelId="{FD9AFC43-FAC5-48C2-9765-6A6F5A16D6E4}" type="pres">
      <dgm:prSet presAssocID="{FA3E3963-8026-46C1-8DED-8C6D54F90D96}" presName="textaccent8" presStyleCnt="0"/>
      <dgm:spPr/>
    </dgm:pt>
    <dgm:pt modelId="{4924E945-26EB-4688-AE80-0623201C83D7}" type="pres">
      <dgm:prSet presAssocID="{FA3E3963-8026-46C1-8DED-8C6D54F90D96}" presName="accentRepeatNode" presStyleLbl="solidAlignAcc1" presStyleIdx="14" presStyleCnt="20" custLinFactX="-200000" custLinFactY="-100847" custLinFactNeighborX="-208570" custLinFactNeighborY="-200000"/>
      <dgm:spPr/>
    </dgm:pt>
    <dgm:pt modelId="{D14D0C50-B724-4F23-9BC3-58B77FC0905D}" type="pres">
      <dgm:prSet presAssocID="{6A7C8D2F-504D-48B7-A26D-CA781C1B1F22}" presName="image8" presStyleCnt="0"/>
      <dgm:spPr/>
    </dgm:pt>
    <dgm:pt modelId="{40D3D69A-BC63-4589-A670-D35D7C54F22B}" type="pres">
      <dgm:prSet presAssocID="{6A7C8D2F-504D-48B7-A26D-CA781C1B1F22}" presName="imageRepeatNode" presStyleLbl="alignAcc1" presStyleIdx="7" presStyleCnt="10" custLinFactNeighborX="87717" custLinFactNeighborY="-74721"/>
      <dgm:spPr/>
    </dgm:pt>
    <dgm:pt modelId="{9AAEA530-04EC-49B7-8C4F-1DE7ED546495}" type="pres">
      <dgm:prSet presAssocID="{6A7C8D2F-504D-48B7-A26D-CA781C1B1F22}" presName="imageaccent8" presStyleCnt="0"/>
      <dgm:spPr/>
    </dgm:pt>
    <dgm:pt modelId="{8E5DE37F-C508-4F08-A182-8FA9D396DA8C}" type="pres">
      <dgm:prSet presAssocID="{6A7C8D2F-504D-48B7-A26D-CA781C1B1F22}" presName="accentRepeatNode" presStyleLbl="solidAlignAcc1" presStyleIdx="15" presStyleCnt="20" custLinFactX="-1900000" custLinFactY="-800000" custLinFactNeighborX="-1950751" custLinFactNeighborY="-856675"/>
      <dgm:spPr/>
    </dgm:pt>
    <dgm:pt modelId="{245B1B56-E8EC-4024-83F1-0EC29F93DADA}" type="pres">
      <dgm:prSet presAssocID="{BA99EF76-E146-44C0-99A3-0688F240EEFB}" presName="text9" presStyleCnt="0"/>
      <dgm:spPr/>
    </dgm:pt>
    <dgm:pt modelId="{BF1993F7-EFC1-4EE7-8235-1135ED44A4F3}" type="pres">
      <dgm:prSet presAssocID="{BA99EF76-E146-44C0-99A3-0688F240EEFB}" presName="textRepeatNode" presStyleLbl="alignNode1" presStyleIdx="8" presStyleCnt="10" custLinFactNeighborX="-90240" custLinFactNeighborY="32246">
        <dgm:presLayoutVars>
          <dgm:chMax val="0"/>
          <dgm:chPref val="0"/>
          <dgm:bulletEnabled val="1"/>
        </dgm:presLayoutVars>
      </dgm:prSet>
      <dgm:spPr/>
    </dgm:pt>
    <dgm:pt modelId="{3C5EE2A8-78BD-4443-BACE-2A710399CB30}" type="pres">
      <dgm:prSet presAssocID="{BA99EF76-E146-44C0-99A3-0688F240EEFB}" presName="textaccent9" presStyleCnt="0"/>
      <dgm:spPr/>
    </dgm:pt>
    <dgm:pt modelId="{B4F7B186-77EF-49F6-B8FE-23C637A25EEC}" type="pres">
      <dgm:prSet presAssocID="{BA99EF76-E146-44C0-99A3-0688F240EEFB}" presName="accentRepeatNode" presStyleLbl="solidAlignAcc1" presStyleIdx="16" presStyleCnt="20" custLinFactX="-200000" custLinFactY="300000" custLinFactNeighborX="-235394" custLinFactNeighborY="332025"/>
      <dgm:spPr/>
    </dgm:pt>
    <dgm:pt modelId="{4F54DF2C-8235-492F-B181-1078F81E1204}" type="pres">
      <dgm:prSet presAssocID="{F98B0526-DB82-4383-8453-EC0FE0A1F476}" presName="image9" presStyleCnt="0"/>
      <dgm:spPr/>
    </dgm:pt>
    <dgm:pt modelId="{D0189EAD-4EAE-4AF8-942F-7DEC8D272349}" type="pres">
      <dgm:prSet presAssocID="{F98B0526-DB82-4383-8453-EC0FE0A1F476}" presName="imageRepeatNode" presStyleLbl="alignAcc1" presStyleIdx="8" presStyleCnt="10" custLinFactX="-83438" custLinFactNeighborX="-100000" custLinFactNeighborY="96781"/>
      <dgm:spPr/>
    </dgm:pt>
    <dgm:pt modelId="{2B936F3B-948A-4580-AE27-852F3569566C}" type="pres">
      <dgm:prSet presAssocID="{F98B0526-DB82-4383-8453-EC0FE0A1F476}" presName="imageaccent9" presStyleCnt="0"/>
      <dgm:spPr/>
    </dgm:pt>
    <dgm:pt modelId="{5D099EF3-C041-4A29-A771-D3F8E77952AE}" type="pres">
      <dgm:prSet presAssocID="{F98B0526-DB82-4383-8453-EC0FE0A1F476}" presName="accentRepeatNode" presStyleLbl="solidAlignAcc1" presStyleIdx="17" presStyleCnt="20" custLinFactX="-800000" custLinFactY="899708" custLinFactNeighborX="-835874" custLinFactNeighborY="900000"/>
      <dgm:spPr/>
    </dgm:pt>
    <dgm:pt modelId="{404AD5C7-CCAF-41C8-AA11-771FABFBC8C3}" type="pres">
      <dgm:prSet presAssocID="{6941A527-C3DD-4EC1-8E62-598E8FBD0DE3}" presName="text10" presStyleCnt="0"/>
      <dgm:spPr/>
    </dgm:pt>
    <dgm:pt modelId="{EEE66488-4958-4576-A421-6E9A903320FE}" type="pres">
      <dgm:prSet presAssocID="{6941A527-C3DD-4EC1-8E62-598E8FBD0DE3}" presName="textRepeatNode" presStyleLbl="alignNode1" presStyleIdx="9" presStyleCnt="10" custLinFactX="100000" custLinFactY="-82679" custLinFactNeighborX="159744" custLinFactNeighborY="-100000">
        <dgm:presLayoutVars>
          <dgm:chMax val="0"/>
          <dgm:chPref val="0"/>
          <dgm:bulletEnabled val="1"/>
        </dgm:presLayoutVars>
      </dgm:prSet>
      <dgm:spPr/>
    </dgm:pt>
    <dgm:pt modelId="{2D9DD699-8B93-41B7-9BC9-7A9C7916F443}" type="pres">
      <dgm:prSet presAssocID="{6941A527-C3DD-4EC1-8E62-598E8FBD0DE3}" presName="textaccent10" presStyleCnt="0"/>
      <dgm:spPr/>
    </dgm:pt>
    <dgm:pt modelId="{7149FAE3-AC6B-47B0-AF0D-558880819C41}" type="pres">
      <dgm:prSet presAssocID="{6941A527-C3DD-4EC1-8E62-598E8FBD0DE3}" presName="accentRepeatNode" presStyleLbl="solidAlignAcc1" presStyleIdx="18" presStyleCnt="20" custLinFactX="900000" custLinFactY="-1371312" custLinFactNeighborX="952295" custLinFactNeighborY="-1400000"/>
      <dgm:spPr/>
    </dgm:pt>
    <dgm:pt modelId="{B26C26FB-5444-4418-B840-152A564C5204}" type="pres">
      <dgm:prSet presAssocID="{69D80726-7272-429D-B037-88CCA2082C9F}" presName="image10" presStyleCnt="0"/>
      <dgm:spPr/>
    </dgm:pt>
    <dgm:pt modelId="{726EE372-2397-4EC5-B1E1-2F1C7A5C7B12}" type="pres">
      <dgm:prSet presAssocID="{69D80726-7272-429D-B037-88CCA2082C9F}" presName="imageRepeatNode" presStyleLbl="alignAcc1" presStyleIdx="9" presStyleCnt="10" custLinFactY="-100000" custLinFactNeighborX="31605" custLinFactNeighborY="-107276"/>
      <dgm:spPr/>
    </dgm:pt>
    <dgm:pt modelId="{35913DF8-EB0E-46BF-8917-3E12A8E20AB0}" type="pres">
      <dgm:prSet presAssocID="{69D80726-7272-429D-B037-88CCA2082C9F}" presName="imageaccent10" presStyleCnt="0"/>
      <dgm:spPr/>
    </dgm:pt>
    <dgm:pt modelId="{5BA4D4D1-C1E0-41CF-9923-A07296835A7C}" type="pres">
      <dgm:prSet presAssocID="{69D80726-7272-429D-B037-88CCA2082C9F}" presName="accentRepeatNode" presStyleLbl="solidAlignAcc1" presStyleIdx="19" presStyleCnt="20" custLinFactY="-565932" custLinFactNeighborX="-33709" custLinFactNeighborY="-600000"/>
      <dgm:spPr/>
    </dgm:pt>
  </dgm:ptLst>
  <dgm:cxnLst>
    <dgm:cxn modelId="{84E07D01-B5D5-4227-A3C1-45977389A3E1}" srcId="{29AD5C75-5B8D-490E-ACE0-078FCA311F22}" destId="{98A4CFD0-6D92-47EE-83E7-DA2AC186485C}" srcOrd="0" destOrd="0" parTransId="{9C5931AB-50B6-4A12-A862-257BAE784520}" sibTransId="{4C27BD9F-56F5-4888-99CD-C0947098E3CA}"/>
    <dgm:cxn modelId="{38813C03-8775-4230-B20A-F5B90323EFD0}" type="presOf" srcId="{4C27BD9F-56F5-4888-99CD-C0947098E3CA}" destId="{28FBB7CF-DFF6-4AE0-96A9-8849EF38EE92}" srcOrd="0" destOrd="0" presId="urn:microsoft.com/office/officeart/2008/layout/HexagonCluster"/>
    <dgm:cxn modelId="{D422CB0A-7B1E-4BF9-86BF-CC4AF46AC47D}" srcId="{29AD5C75-5B8D-490E-ACE0-078FCA311F22}" destId="{BA99EF76-E146-44C0-99A3-0688F240EEFB}" srcOrd="8" destOrd="0" parTransId="{E085407A-ABCD-46D8-9978-BAEEC878BE66}" sibTransId="{F98B0526-DB82-4383-8453-EC0FE0A1F476}"/>
    <dgm:cxn modelId="{B120AD13-F3E9-486C-8CE2-C2071115B5E7}" type="presOf" srcId="{FA3E3963-8026-46C1-8DED-8C6D54F90D96}" destId="{A8B2063B-CD60-4EFE-9BA2-AF18FDB15334}" srcOrd="0" destOrd="0" presId="urn:microsoft.com/office/officeart/2008/layout/HexagonCluster"/>
    <dgm:cxn modelId="{53DC1B14-B5D4-4100-8746-B2BCDA75CF83}" srcId="{29AD5C75-5B8D-490E-ACE0-078FCA311F22}" destId="{6DDC2344-CE93-40C4-8D0D-BB959308EEAE}" srcOrd="3" destOrd="0" parTransId="{89335C10-6E7F-4093-B463-7A31EE4D4897}" sibTransId="{30B8A10F-120D-4476-BAC8-C761844A2FE1}"/>
    <dgm:cxn modelId="{66F2431B-0865-4079-AFA6-39E982197337}" type="presOf" srcId="{95D4CCFC-C6A5-4151-851D-44D8505DD332}" destId="{0ECD250A-C3D4-44E4-86E6-F84B008E66C7}" srcOrd="0" destOrd="0" presId="urn:microsoft.com/office/officeart/2008/layout/HexagonCluster"/>
    <dgm:cxn modelId="{816CC921-6544-4923-9CA4-A141395BDA3C}" type="presOf" srcId="{68651068-0BF5-4FE0-8275-883A9F1216BA}" destId="{7708116A-73B2-4E7E-9750-ADF1FEA1E6A5}" srcOrd="0" destOrd="0" presId="urn:microsoft.com/office/officeart/2008/layout/HexagonCluster"/>
    <dgm:cxn modelId="{25499329-47A9-43F9-91A7-A1AD4BA7C55D}" type="presOf" srcId="{69D80726-7272-429D-B037-88CCA2082C9F}" destId="{726EE372-2397-4EC5-B1E1-2F1C7A5C7B12}" srcOrd="0" destOrd="0" presId="urn:microsoft.com/office/officeart/2008/layout/HexagonCluster"/>
    <dgm:cxn modelId="{A0D7662C-B2C6-4B49-9A20-1D4876E731C4}" type="presOf" srcId="{29AD5C75-5B8D-490E-ACE0-078FCA311F22}" destId="{28BA00A1-2E41-4000-95CF-A3259A001AF5}" srcOrd="0" destOrd="0" presId="urn:microsoft.com/office/officeart/2008/layout/HexagonCluster"/>
    <dgm:cxn modelId="{6CB8BE34-5ECB-4169-82D9-3F72BEFA67DC}" srcId="{29AD5C75-5B8D-490E-ACE0-078FCA311F22}" destId="{DC5ECC78-DE7E-493E-917E-D65F5999977E}" srcOrd="5" destOrd="0" parTransId="{876FE803-E5B5-4FC6-BCCB-73B8AA133943}" sibTransId="{CC53B27C-E080-4307-9E50-7F1AC1A94E6F}"/>
    <dgm:cxn modelId="{FAA4AE35-34CE-4200-AA47-81FF5F7F5F3F}" type="presOf" srcId="{6941A527-C3DD-4EC1-8E62-598E8FBD0DE3}" destId="{EEE66488-4958-4576-A421-6E9A903320FE}" srcOrd="0" destOrd="0" presId="urn:microsoft.com/office/officeart/2008/layout/HexagonCluster"/>
    <dgm:cxn modelId="{F5610B3D-4C09-4A3F-AB2B-CFD909D95438}" srcId="{29AD5C75-5B8D-490E-ACE0-078FCA311F22}" destId="{8CAF07A7-D2F1-4D14-B2A4-64B6D83D62EE}" srcOrd="1" destOrd="0" parTransId="{694D3AA7-07FC-44E1-8475-F883D8C86B3C}" sibTransId="{E8C8624A-A6A4-4079-B07D-E5F7FEE106A9}"/>
    <dgm:cxn modelId="{FC811044-A09B-4700-974D-D344EFDC396C}" type="presOf" srcId="{DC5ECC78-DE7E-493E-917E-D65F5999977E}" destId="{1E7BDF14-4737-4980-828C-1B92A8AF30E2}" srcOrd="0" destOrd="0" presId="urn:microsoft.com/office/officeart/2008/layout/HexagonCluster"/>
    <dgm:cxn modelId="{23C62545-2828-4DF7-A5F9-56BB9A99C60C}" type="presOf" srcId="{0DB8F543-A110-4EE7-911D-43EFCADC19B1}" destId="{A530BAF4-F062-41A4-ADAA-6924080A3A71}" srcOrd="0" destOrd="0" presId="urn:microsoft.com/office/officeart/2008/layout/HexagonCluster"/>
    <dgm:cxn modelId="{5264FD54-85CC-412C-A426-F3DFCC7B109C}" type="presOf" srcId="{4E2526EE-01D0-4262-8CBD-6882A622091A}" destId="{5C7DA53E-AB97-4E73-925C-D558459149EB}" srcOrd="0" destOrd="0" presId="urn:microsoft.com/office/officeart/2008/layout/HexagonCluster"/>
    <dgm:cxn modelId="{35B9446D-1E27-4202-B8ED-76C83D78236A}" type="presOf" srcId="{BA99EF76-E146-44C0-99A3-0688F240EEFB}" destId="{BF1993F7-EFC1-4EE7-8235-1135ED44A4F3}" srcOrd="0" destOrd="0" presId="urn:microsoft.com/office/officeart/2008/layout/HexagonCluster"/>
    <dgm:cxn modelId="{A4E12E70-E105-45C7-BA64-2059E9C08A40}" type="presOf" srcId="{E8C8624A-A6A4-4079-B07D-E5F7FEE106A9}" destId="{E1687EA0-7390-4C96-8545-C70A4EACE8E7}" srcOrd="0" destOrd="0" presId="urn:microsoft.com/office/officeart/2008/layout/HexagonCluster"/>
    <dgm:cxn modelId="{7C6CFD72-5CFB-453A-8AB2-D7974FFA3706}" type="presOf" srcId="{98A4CFD0-6D92-47EE-83E7-DA2AC186485C}" destId="{F68353BC-67AC-4BA4-9BF5-E31B5CC4CE9D}" srcOrd="0" destOrd="0" presId="urn:microsoft.com/office/officeart/2008/layout/HexagonCluster"/>
    <dgm:cxn modelId="{522A5476-F912-477C-AF06-255D07783F49}" type="presOf" srcId="{8CAF07A7-D2F1-4D14-B2A4-64B6D83D62EE}" destId="{270602D0-51B5-47D7-881F-AC840CD39187}" srcOrd="0" destOrd="0" presId="urn:microsoft.com/office/officeart/2008/layout/HexagonCluster"/>
    <dgm:cxn modelId="{15AABE7C-E222-4D79-85B9-45B8ADC8D6C3}" type="presOf" srcId="{6DDC2344-CE93-40C4-8D0D-BB959308EEAE}" destId="{28C24F16-87E7-4813-8ACE-5F6A37F6ED98}" srcOrd="0" destOrd="0" presId="urn:microsoft.com/office/officeart/2008/layout/HexagonCluster"/>
    <dgm:cxn modelId="{E367A27E-6031-4090-BE86-1F79BAE74237}" type="presOf" srcId="{30B8A10F-120D-4476-BAC8-C761844A2FE1}" destId="{BD264CA1-EF89-4E5A-8ED3-DE8C3F8A85F4}" srcOrd="0" destOrd="0" presId="urn:microsoft.com/office/officeart/2008/layout/HexagonCluster"/>
    <dgm:cxn modelId="{1994548E-1287-41A1-8B2B-338B0A038C70}" type="presOf" srcId="{6A7C8D2F-504D-48B7-A26D-CA781C1B1F22}" destId="{40D3D69A-BC63-4589-A670-D35D7C54F22B}" srcOrd="0" destOrd="0" presId="urn:microsoft.com/office/officeart/2008/layout/HexagonCluster"/>
    <dgm:cxn modelId="{F68B8398-178A-4FA7-A903-B2E966C9B9E5}" srcId="{29AD5C75-5B8D-490E-ACE0-078FCA311F22}" destId="{FA3E3963-8026-46C1-8DED-8C6D54F90D96}" srcOrd="7" destOrd="0" parTransId="{60518C1A-7653-4F04-B57D-31C67CE08CAD}" sibTransId="{6A7C8D2F-504D-48B7-A26D-CA781C1B1F22}"/>
    <dgm:cxn modelId="{F69642A3-0C6B-435C-B0CA-30FFC021C79B}" srcId="{29AD5C75-5B8D-490E-ACE0-078FCA311F22}" destId="{4E2526EE-01D0-4262-8CBD-6882A622091A}" srcOrd="2" destOrd="0" parTransId="{7F1BB023-5D47-43CC-9A81-5CB1F86BC8E4}" sibTransId="{176B4342-6D7C-45FC-B764-1EB989E28EB7}"/>
    <dgm:cxn modelId="{C09BE2B6-7916-4CBB-BC85-2B32E35DDC3B}" type="presOf" srcId="{2DBE28B4-F500-46E5-8DE3-867211612A5D}" destId="{4B480AEE-F930-4E89-BD8A-6425B98FBB46}" srcOrd="0" destOrd="0" presId="urn:microsoft.com/office/officeart/2008/layout/HexagonCluster"/>
    <dgm:cxn modelId="{03A545BE-9F4A-4FCB-B68F-30EE5C51D6BD}" type="presOf" srcId="{F98B0526-DB82-4383-8453-EC0FE0A1F476}" destId="{D0189EAD-4EAE-4AF8-942F-7DEC8D272349}" srcOrd="0" destOrd="0" presId="urn:microsoft.com/office/officeart/2008/layout/HexagonCluster"/>
    <dgm:cxn modelId="{11F7E9DB-70A8-4A03-AB36-88580AB25DCE}" type="presOf" srcId="{176B4342-6D7C-45FC-B764-1EB989E28EB7}" destId="{2755717A-5D48-4F5D-AE7B-CA1A08A7BEC6}" srcOrd="0" destOrd="0" presId="urn:microsoft.com/office/officeart/2008/layout/HexagonCluster"/>
    <dgm:cxn modelId="{AD29BBDF-1D8F-4A13-8D8A-516EF9680BBF}" srcId="{29AD5C75-5B8D-490E-ACE0-078FCA311F22}" destId="{95D4CCFC-C6A5-4151-851D-44D8505DD332}" srcOrd="6" destOrd="0" parTransId="{4FFE3DAC-6780-482C-8FCF-980ACD019C34}" sibTransId="{0DB8F543-A110-4EE7-911D-43EFCADC19B1}"/>
    <dgm:cxn modelId="{41E13DE7-EB9E-4FF1-A6E5-D4BDFAF60E95}" srcId="{29AD5C75-5B8D-490E-ACE0-078FCA311F22}" destId="{6941A527-C3DD-4EC1-8E62-598E8FBD0DE3}" srcOrd="9" destOrd="0" parTransId="{A9716A3F-C277-4184-850B-F4DBA044458A}" sibTransId="{69D80726-7272-429D-B037-88CCA2082C9F}"/>
    <dgm:cxn modelId="{2DDFBBFB-E28D-473E-ADE1-130F613E9161}" srcId="{29AD5C75-5B8D-490E-ACE0-078FCA311F22}" destId="{68651068-0BF5-4FE0-8275-883A9F1216BA}" srcOrd="4" destOrd="0" parTransId="{E50FFDCF-E0B3-4736-8D4C-6BC00D232301}" sibTransId="{2DBE28B4-F500-46E5-8DE3-867211612A5D}"/>
    <dgm:cxn modelId="{B30E0AFD-DC0D-45C2-8980-E49F409A9D17}" type="presOf" srcId="{CC53B27C-E080-4307-9E50-7F1AC1A94E6F}" destId="{2909AEBF-EA10-45AF-9CAF-5F53C783A7CD}" srcOrd="0" destOrd="0" presId="urn:microsoft.com/office/officeart/2008/layout/HexagonCluster"/>
    <dgm:cxn modelId="{483C2D5C-4D37-4AD2-A7FC-EEB3017DE630}" type="presParOf" srcId="{28BA00A1-2E41-4000-95CF-A3259A001AF5}" destId="{37DCA189-84DA-4D24-8B1A-E14403BF7EDA}" srcOrd="0" destOrd="0" presId="urn:microsoft.com/office/officeart/2008/layout/HexagonCluster"/>
    <dgm:cxn modelId="{E00E34AC-9B76-47AD-AF4B-76966DFE2DAC}" type="presParOf" srcId="{37DCA189-84DA-4D24-8B1A-E14403BF7EDA}" destId="{F68353BC-67AC-4BA4-9BF5-E31B5CC4CE9D}" srcOrd="0" destOrd="0" presId="urn:microsoft.com/office/officeart/2008/layout/HexagonCluster"/>
    <dgm:cxn modelId="{D5DBA183-8485-473B-A4C4-019650E17CE2}" type="presParOf" srcId="{28BA00A1-2E41-4000-95CF-A3259A001AF5}" destId="{308BF154-51F5-4A3B-8F11-E3DB28CA7EDA}" srcOrd="1" destOrd="0" presId="urn:microsoft.com/office/officeart/2008/layout/HexagonCluster"/>
    <dgm:cxn modelId="{3CE57AEE-7EE9-4DAD-B5E2-930D9A9D2283}" type="presParOf" srcId="{308BF154-51F5-4A3B-8F11-E3DB28CA7EDA}" destId="{01801963-1E46-44BD-85A4-DA2D960E0445}" srcOrd="0" destOrd="0" presId="urn:microsoft.com/office/officeart/2008/layout/HexagonCluster"/>
    <dgm:cxn modelId="{CF4359C8-C30D-4A71-9562-A52BA2AE97A5}" type="presParOf" srcId="{28BA00A1-2E41-4000-95CF-A3259A001AF5}" destId="{E885BFB8-B913-49A8-982F-1A9E9CFFF16B}" srcOrd="2" destOrd="0" presId="urn:microsoft.com/office/officeart/2008/layout/HexagonCluster"/>
    <dgm:cxn modelId="{C0D95BA4-F51C-4C77-AF63-D7DF26923179}" type="presParOf" srcId="{E885BFB8-B913-49A8-982F-1A9E9CFFF16B}" destId="{28FBB7CF-DFF6-4AE0-96A9-8849EF38EE92}" srcOrd="0" destOrd="0" presId="urn:microsoft.com/office/officeart/2008/layout/HexagonCluster"/>
    <dgm:cxn modelId="{E7678625-276E-47B4-AB84-EA5F380C3028}" type="presParOf" srcId="{28BA00A1-2E41-4000-95CF-A3259A001AF5}" destId="{696A9B43-B01D-445E-BBB1-1E0CE6FBA42E}" srcOrd="3" destOrd="0" presId="urn:microsoft.com/office/officeart/2008/layout/HexagonCluster"/>
    <dgm:cxn modelId="{9DF52906-A863-4DA2-BD5E-2C418AF35E74}" type="presParOf" srcId="{696A9B43-B01D-445E-BBB1-1E0CE6FBA42E}" destId="{AE310DED-F8D8-4D62-81BC-87610191FC2F}" srcOrd="0" destOrd="0" presId="urn:microsoft.com/office/officeart/2008/layout/HexagonCluster"/>
    <dgm:cxn modelId="{07803B93-3FCC-4F3B-A682-5CBB297649B0}" type="presParOf" srcId="{28BA00A1-2E41-4000-95CF-A3259A001AF5}" destId="{61517F71-768D-4A35-9ED5-CFE441A38A4D}" srcOrd="4" destOrd="0" presId="urn:microsoft.com/office/officeart/2008/layout/HexagonCluster"/>
    <dgm:cxn modelId="{CBB2C30A-4B99-47EE-9AA0-4B2225B7F8BE}" type="presParOf" srcId="{61517F71-768D-4A35-9ED5-CFE441A38A4D}" destId="{270602D0-51B5-47D7-881F-AC840CD39187}" srcOrd="0" destOrd="0" presId="urn:microsoft.com/office/officeart/2008/layout/HexagonCluster"/>
    <dgm:cxn modelId="{78EC4D8B-01D2-4B47-91D5-DDB03CA4E486}" type="presParOf" srcId="{28BA00A1-2E41-4000-95CF-A3259A001AF5}" destId="{D2A973F4-0998-41B7-BD06-6E188B0781B0}" srcOrd="5" destOrd="0" presId="urn:microsoft.com/office/officeart/2008/layout/HexagonCluster"/>
    <dgm:cxn modelId="{B7B7D8BC-B23A-4596-9177-406F2CF727AB}" type="presParOf" srcId="{D2A973F4-0998-41B7-BD06-6E188B0781B0}" destId="{DD2D8003-21FE-4EA3-A926-885F9C1594B9}" srcOrd="0" destOrd="0" presId="urn:microsoft.com/office/officeart/2008/layout/HexagonCluster"/>
    <dgm:cxn modelId="{86F74125-2D38-471F-AC5E-CDC8F5C66905}" type="presParOf" srcId="{28BA00A1-2E41-4000-95CF-A3259A001AF5}" destId="{CF921F44-3569-44E7-86F0-00FB003A1570}" srcOrd="6" destOrd="0" presId="urn:microsoft.com/office/officeart/2008/layout/HexagonCluster"/>
    <dgm:cxn modelId="{39A2378B-33BA-4EA7-A150-11645082A770}" type="presParOf" srcId="{CF921F44-3569-44E7-86F0-00FB003A1570}" destId="{E1687EA0-7390-4C96-8545-C70A4EACE8E7}" srcOrd="0" destOrd="0" presId="urn:microsoft.com/office/officeart/2008/layout/HexagonCluster"/>
    <dgm:cxn modelId="{1AD55311-655E-4C71-BDFD-FC660B1687CF}" type="presParOf" srcId="{28BA00A1-2E41-4000-95CF-A3259A001AF5}" destId="{7862A63D-576F-4EBA-89EF-2042CAEFAC62}" srcOrd="7" destOrd="0" presId="urn:microsoft.com/office/officeart/2008/layout/HexagonCluster"/>
    <dgm:cxn modelId="{30320A60-2F73-4062-A8D5-EBE4D2AD1C9F}" type="presParOf" srcId="{7862A63D-576F-4EBA-89EF-2042CAEFAC62}" destId="{955834F7-1B0C-4B94-A8B2-71BAB6C561FD}" srcOrd="0" destOrd="0" presId="urn:microsoft.com/office/officeart/2008/layout/HexagonCluster"/>
    <dgm:cxn modelId="{242098C9-774C-48EE-8394-28530CDE48B6}" type="presParOf" srcId="{28BA00A1-2E41-4000-95CF-A3259A001AF5}" destId="{B6901A09-6152-4B7B-B61B-10917C7BD681}" srcOrd="8" destOrd="0" presId="urn:microsoft.com/office/officeart/2008/layout/HexagonCluster"/>
    <dgm:cxn modelId="{EE4BBAC7-7304-4563-B921-15205FAAC384}" type="presParOf" srcId="{B6901A09-6152-4B7B-B61B-10917C7BD681}" destId="{5C7DA53E-AB97-4E73-925C-D558459149EB}" srcOrd="0" destOrd="0" presId="urn:microsoft.com/office/officeart/2008/layout/HexagonCluster"/>
    <dgm:cxn modelId="{1D2D150A-1F88-483D-9EC5-0C19ADB1FB4E}" type="presParOf" srcId="{28BA00A1-2E41-4000-95CF-A3259A001AF5}" destId="{7CBD843A-A43F-46C4-8DA5-1FABA20E9760}" srcOrd="9" destOrd="0" presId="urn:microsoft.com/office/officeart/2008/layout/HexagonCluster"/>
    <dgm:cxn modelId="{B599F456-869E-41D1-B21A-7DE8EBA98B73}" type="presParOf" srcId="{7CBD843A-A43F-46C4-8DA5-1FABA20E9760}" destId="{DE39A730-2348-4C4E-8F22-D165A5EBBB69}" srcOrd="0" destOrd="0" presId="urn:microsoft.com/office/officeart/2008/layout/HexagonCluster"/>
    <dgm:cxn modelId="{6BCBF3DB-076F-475F-9F56-C6B6CBD6554C}" type="presParOf" srcId="{28BA00A1-2E41-4000-95CF-A3259A001AF5}" destId="{B7606F12-CF74-4201-AD6B-AF2DDA87CCD8}" srcOrd="10" destOrd="0" presId="urn:microsoft.com/office/officeart/2008/layout/HexagonCluster"/>
    <dgm:cxn modelId="{CF0577B0-9A67-43F3-90A3-B4E426CF2388}" type="presParOf" srcId="{B7606F12-CF74-4201-AD6B-AF2DDA87CCD8}" destId="{2755717A-5D48-4F5D-AE7B-CA1A08A7BEC6}" srcOrd="0" destOrd="0" presId="urn:microsoft.com/office/officeart/2008/layout/HexagonCluster"/>
    <dgm:cxn modelId="{8A937A3E-5FA3-4FA3-96B9-EC85EA7FFA23}" type="presParOf" srcId="{28BA00A1-2E41-4000-95CF-A3259A001AF5}" destId="{F40E3F3D-B7E6-4729-A75D-3B7788D0D816}" srcOrd="11" destOrd="0" presId="urn:microsoft.com/office/officeart/2008/layout/HexagonCluster"/>
    <dgm:cxn modelId="{51C23A5E-7BE5-46F9-88C9-69D829965E77}" type="presParOf" srcId="{F40E3F3D-B7E6-4729-A75D-3B7788D0D816}" destId="{6D8302BD-8C92-4388-93FA-0CABC151F926}" srcOrd="0" destOrd="0" presId="urn:microsoft.com/office/officeart/2008/layout/HexagonCluster"/>
    <dgm:cxn modelId="{5AE62BF2-B3F7-4E97-8156-27865A6DB426}" type="presParOf" srcId="{28BA00A1-2E41-4000-95CF-A3259A001AF5}" destId="{E6E09255-FE3F-4EEC-BE73-C67DACAF6FAB}" srcOrd="12" destOrd="0" presId="urn:microsoft.com/office/officeart/2008/layout/HexagonCluster"/>
    <dgm:cxn modelId="{30F49AA6-E6E2-428A-8E81-A91AC387BADF}" type="presParOf" srcId="{E6E09255-FE3F-4EEC-BE73-C67DACAF6FAB}" destId="{28C24F16-87E7-4813-8ACE-5F6A37F6ED98}" srcOrd="0" destOrd="0" presId="urn:microsoft.com/office/officeart/2008/layout/HexagonCluster"/>
    <dgm:cxn modelId="{278CE06B-9442-435A-9772-1B46830BBF79}" type="presParOf" srcId="{28BA00A1-2E41-4000-95CF-A3259A001AF5}" destId="{2CA73666-AC6C-45F5-ADA9-831154F8DCE5}" srcOrd="13" destOrd="0" presId="urn:microsoft.com/office/officeart/2008/layout/HexagonCluster"/>
    <dgm:cxn modelId="{FC385958-F1F1-4D9B-88F9-13B435C04BD4}" type="presParOf" srcId="{2CA73666-AC6C-45F5-ADA9-831154F8DCE5}" destId="{72197FE0-213F-4733-B682-03601960847D}" srcOrd="0" destOrd="0" presId="urn:microsoft.com/office/officeart/2008/layout/HexagonCluster"/>
    <dgm:cxn modelId="{D4DEC7FB-02F7-400D-93EA-97EBC8BFAEF1}" type="presParOf" srcId="{28BA00A1-2E41-4000-95CF-A3259A001AF5}" destId="{83448020-061C-4260-B0E4-FE7493339B7C}" srcOrd="14" destOrd="0" presId="urn:microsoft.com/office/officeart/2008/layout/HexagonCluster"/>
    <dgm:cxn modelId="{5A08DF30-BE7E-42F0-9B20-6C627CFB626F}" type="presParOf" srcId="{83448020-061C-4260-B0E4-FE7493339B7C}" destId="{BD264CA1-EF89-4E5A-8ED3-DE8C3F8A85F4}" srcOrd="0" destOrd="0" presId="urn:microsoft.com/office/officeart/2008/layout/HexagonCluster"/>
    <dgm:cxn modelId="{513EC6D5-4C0C-43A2-9899-D3444BD66BA4}" type="presParOf" srcId="{28BA00A1-2E41-4000-95CF-A3259A001AF5}" destId="{3B2103AF-D45D-4F3B-985E-CC9BBFD687BB}" srcOrd="15" destOrd="0" presId="urn:microsoft.com/office/officeart/2008/layout/HexagonCluster"/>
    <dgm:cxn modelId="{38A2C884-E064-4C9D-B2DC-F66FCCDA1BFC}" type="presParOf" srcId="{3B2103AF-D45D-4F3B-985E-CC9BBFD687BB}" destId="{BE1C4B63-D498-4BB2-885B-8664FD350599}" srcOrd="0" destOrd="0" presId="urn:microsoft.com/office/officeart/2008/layout/HexagonCluster"/>
    <dgm:cxn modelId="{DEAB2ADE-ABD9-4CE1-BF42-18E7EB7D5406}" type="presParOf" srcId="{28BA00A1-2E41-4000-95CF-A3259A001AF5}" destId="{FD5E41DC-E9CD-4F28-A708-C572DFB77AB2}" srcOrd="16" destOrd="0" presId="urn:microsoft.com/office/officeart/2008/layout/HexagonCluster"/>
    <dgm:cxn modelId="{DF7BB20C-0038-4D33-985D-0429FDB58C31}" type="presParOf" srcId="{FD5E41DC-E9CD-4F28-A708-C572DFB77AB2}" destId="{7708116A-73B2-4E7E-9750-ADF1FEA1E6A5}" srcOrd="0" destOrd="0" presId="urn:microsoft.com/office/officeart/2008/layout/HexagonCluster"/>
    <dgm:cxn modelId="{12D582B4-88A2-49FE-8BE6-F2CCD80B8409}" type="presParOf" srcId="{28BA00A1-2E41-4000-95CF-A3259A001AF5}" destId="{3B8A3982-129E-49E6-8AB4-4473D6166CE3}" srcOrd="17" destOrd="0" presId="urn:microsoft.com/office/officeart/2008/layout/HexagonCluster"/>
    <dgm:cxn modelId="{20591865-C398-477F-A277-4A0BFB97269A}" type="presParOf" srcId="{3B8A3982-129E-49E6-8AB4-4473D6166CE3}" destId="{49732828-F58E-4D2C-9019-4CFA976BB32E}" srcOrd="0" destOrd="0" presId="urn:microsoft.com/office/officeart/2008/layout/HexagonCluster"/>
    <dgm:cxn modelId="{4C447DB7-7FF8-458B-8F85-BCA057017441}" type="presParOf" srcId="{28BA00A1-2E41-4000-95CF-A3259A001AF5}" destId="{E85AF75C-87F1-419D-90F8-F1CF4772531E}" srcOrd="18" destOrd="0" presId="urn:microsoft.com/office/officeart/2008/layout/HexagonCluster"/>
    <dgm:cxn modelId="{091C0B3F-603B-44EE-857C-378CBDE9A6C1}" type="presParOf" srcId="{E85AF75C-87F1-419D-90F8-F1CF4772531E}" destId="{4B480AEE-F930-4E89-BD8A-6425B98FBB46}" srcOrd="0" destOrd="0" presId="urn:microsoft.com/office/officeart/2008/layout/HexagonCluster"/>
    <dgm:cxn modelId="{0946FD16-08E2-4D36-B05D-36A341133BFC}" type="presParOf" srcId="{28BA00A1-2E41-4000-95CF-A3259A001AF5}" destId="{1237F76F-5F1E-4BE7-8C66-160781ADED0F}" srcOrd="19" destOrd="0" presId="urn:microsoft.com/office/officeart/2008/layout/HexagonCluster"/>
    <dgm:cxn modelId="{4C9D771F-20FA-4C5C-8B2C-2FA8E53CB950}" type="presParOf" srcId="{1237F76F-5F1E-4BE7-8C66-160781ADED0F}" destId="{8FA1D624-141E-4B74-846E-816F09C2F1C2}" srcOrd="0" destOrd="0" presId="urn:microsoft.com/office/officeart/2008/layout/HexagonCluster"/>
    <dgm:cxn modelId="{F571C6ED-D5C0-4569-819F-492C9F993946}" type="presParOf" srcId="{28BA00A1-2E41-4000-95CF-A3259A001AF5}" destId="{20D4F8EF-185B-4B1C-8147-BF514DEF7FE1}" srcOrd="20" destOrd="0" presId="urn:microsoft.com/office/officeart/2008/layout/HexagonCluster"/>
    <dgm:cxn modelId="{80172AFC-72E3-4BCB-92D8-0590B2C78878}" type="presParOf" srcId="{20D4F8EF-185B-4B1C-8147-BF514DEF7FE1}" destId="{1E7BDF14-4737-4980-828C-1B92A8AF30E2}" srcOrd="0" destOrd="0" presId="urn:microsoft.com/office/officeart/2008/layout/HexagonCluster"/>
    <dgm:cxn modelId="{33D0ACD2-1BD2-4F8A-9543-8E85D3ED7DCB}" type="presParOf" srcId="{28BA00A1-2E41-4000-95CF-A3259A001AF5}" destId="{5F56E47D-F907-41C7-95C7-C6D5D3304113}" srcOrd="21" destOrd="0" presId="urn:microsoft.com/office/officeart/2008/layout/HexagonCluster"/>
    <dgm:cxn modelId="{15AAE3A9-6C45-44B1-898C-DEEDF2168CD6}" type="presParOf" srcId="{5F56E47D-F907-41C7-95C7-C6D5D3304113}" destId="{B7412DC0-B566-4AB6-8831-7873F3E437F1}" srcOrd="0" destOrd="0" presId="urn:microsoft.com/office/officeart/2008/layout/HexagonCluster"/>
    <dgm:cxn modelId="{C3F4DE93-1646-49F2-873F-08E2A338F48C}" type="presParOf" srcId="{28BA00A1-2E41-4000-95CF-A3259A001AF5}" destId="{7B5A8C6B-BE58-4612-874C-9EA8F1BC342B}" srcOrd="22" destOrd="0" presId="urn:microsoft.com/office/officeart/2008/layout/HexagonCluster"/>
    <dgm:cxn modelId="{A9DA9A72-A910-403B-A592-9F961EF734C2}" type="presParOf" srcId="{7B5A8C6B-BE58-4612-874C-9EA8F1BC342B}" destId="{2909AEBF-EA10-45AF-9CAF-5F53C783A7CD}" srcOrd="0" destOrd="0" presId="urn:microsoft.com/office/officeart/2008/layout/HexagonCluster"/>
    <dgm:cxn modelId="{B12E8B0D-D090-4BC1-BC77-5DF20395F87C}" type="presParOf" srcId="{28BA00A1-2E41-4000-95CF-A3259A001AF5}" destId="{9D8C2699-A501-4D58-8D60-A30BE9C7A62F}" srcOrd="23" destOrd="0" presId="urn:microsoft.com/office/officeart/2008/layout/HexagonCluster"/>
    <dgm:cxn modelId="{588B7A50-69ED-4318-BB98-7A38F91BCAA9}" type="presParOf" srcId="{9D8C2699-A501-4D58-8D60-A30BE9C7A62F}" destId="{210C87AD-CACC-4067-9A11-7A32DA693253}" srcOrd="0" destOrd="0" presId="urn:microsoft.com/office/officeart/2008/layout/HexagonCluster"/>
    <dgm:cxn modelId="{FF2A0FD3-86C8-457D-B476-BBF4CD9D5376}" type="presParOf" srcId="{28BA00A1-2E41-4000-95CF-A3259A001AF5}" destId="{D610EB21-046C-46D4-AB33-8D52078813EE}" srcOrd="24" destOrd="0" presId="urn:microsoft.com/office/officeart/2008/layout/HexagonCluster"/>
    <dgm:cxn modelId="{55BA9523-B702-4516-B41C-0CC67DC5D096}" type="presParOf" srcId="{D610EB21-046C-46D4-AB33-8D52078813EE}" destId="{0ECD250A-C3D4-44E4-86E6-F84B008E66C7}" srcOrd="0" destOrd="0" presId="urn:microsoft.com/office/officeart/2008/layout/HexagonCluster"/>
    <dgm:cxn modelId="{59651EDA-A173-4F61-B559-DB49F1F9F1A0}" type="presParOf" srcId="{28BA00A1-2E41-4000-95CF-A3259A001AF5}" destId="{AFFB6955-99FA-4DE7-848B-8FFD08E79E96}" srcOrd="25" destOrd="0" presId="urn:microsoft.com/office/officeart/2008/layout/HexagonCluster"/>
    <dgm:cxn modelId="{25564565-CE2C-4614-BD02-63F881D1644B}" type="presParOf" srcId="{AFFB6955-99FA-4DE7-848B-8FFD08E79E96}" destId="{86995FEE-DAD9-4F5D-8742-5A24B6CEFA9D}" srcOrd="0" destOrd="0" presId="urn:microsoft.com/office/officeart/2008/layout/HexagonCluster"/>
    <dgm:cxn modelId="{23B7428E-C930-4284-9564-C246048A28C8}" type="presParOf" srcId="{28BA00A1-2E41-4000-95CF-A3259A001AF5}" destId="{3E572A28-2512-4239-8628-C28FA44FE8CC}" srcOrd="26" destOrd="0" presId="urn:microsoft.com/office/officeart/2008/layout/HexagonCluster"/>
    <dgm:cxn modelId="{B052D9D0-EEB0-4AB4-ADE0-68E83957BC6D}" type="presParOf" srcId="{3E572A28-2512-4239-8628-C28FA44FE8CC}" destId="{A530BAF4-F062-41A4-ADAA-6924080A3A71}" srcOrd="0" destOrd="0" presId="urn:microsoft.com/office/officeart/2008/layout/HexagonCluster"/>
    <dgm:cxn modelId="{C843CF32-8A6E-47AF-952D-3AE33AE8AD2B}" type="presParOf" srcId="{28BA00A1-2E41-4000-95CF-A3259A001AF5}" destId="{378B1DAE-3984-47D8-8499-FFB5071DEE43}" srcOrd="27" destOrd="0" presId="urn:microsoft.com/office/officeart/2008/layout/HexagonCluster"/>
    <dgm:cxn modelId="{8CD24686-599B-4DC4-B907-8F230EAB73E8}" type="presParOf" srcId="{378B1DAE-3984-47D8-8499-FFB5071DEE43}" destId="{A1A34012-5C80-4492-B913-BD457056B163}" srcOrd="0" destOrd="0" presId="urn:microsoft.com/office/officeart/2008/layout/HexagonCluster"/>
    <dgm:cxn modelId="{076F9BC1-A783-4A73-88F9-4794514A1596}" type="presParOf" srcId="{28BA00A1-2E41-4000-95CF-A3259A001AF5}" destId="{C39C6501-8AD1-4EA4-AB16-B8A091ACE75F}" srcOrd="28" destOrd="0" presId="urn:microsoft.com/office/officeart/2008/layout/HexagonCluster"/>
    <dgm:cxn modelId="{E5D67145-5C41-4C49-99A8-6A69F2A8F4E9}" type="presParOf" srcId="{C39C6501-8AD1-4EA4-AB16-B8A091ACE75F}" destId="{A8B2063B-CD60-4EFE-9BA2-AF18FDB15334}" srcOrd="0" destOrd="0" presId="urn:microsoft.com/office/officeart/2008/layout/HexagonCluster"/>
    <dgm:cxn modelId="{A1DD9ACD-DCEA-40DD-AB14-861C9084B0B9}" type="presParOf" srcId="{28BA00A1-2E41-4000-95CF-A3259A001AF5}" destId="{FD9AFC43-FAC5-48C2-9765-6A6F5A16D6E4}" srcOrd="29" destOrd="0" presId="urn:microsoft.com/office/officeart/2008/layout/HexagonCluster"/>
    <dgm:cxn modelId="{16DC2817-965C-430F-8BF3-BF0608863C81}" type="presParOf" srcId="{FD9AFC43-FAC5-48C2-9765-6A6F5A16D6E4}" destId="{4924E945-26EB-4688-AE80-0623201C83D7}" srcOrd="0" destOrd="0" presId="urn:microsoft.com/office/officeart/2008/layout/HexagonCluster"/>
    <dgm:cxn modelId="{EE28795E-A10A-4A6D-9B31-0A3DC8AD00D7}" type="presParOf" srcId="{28BA00A1-2E41-4000-95CF-A3259A001AF5}" destId="{D14D0C50-B724-4F23-9BC3-58B77FC0905D}" srcOrd="30" destOrd="0" presId="urn:microsoft.com/office/officeart/2008/layout/HexagonCluster"/>
    <dgm:cxn modelId="{C08BB9E6-ABD8-46F1-B30C-D679E1657635}" type="presParOf" srcId="{D14D0C50-B724-4F23-9BC3-58B77FC0905D}" destId="{40D3D69A-BC63-4589-A670-D35D7C54F22B}" srcOrd="0" destOrd="0" presId="urn:microsoft.com/office/officeart/2008/layout/HexagonCluster"/>
    <dgm:cxn modelId="{F08BDE3B-BA2B-4D2B-BA4B-FDDCEACFD2AA}" type="presParOf" srcId="{28BA00A1-2E41-4000-95CF-A3259A001AF5}" destId="{9AAEA530-04EC-49B7-8C4F-1DE7ED546495}" srcOrd="31" destOrd="0" presId="urn:microsoft.com/office/officeart/2008/layout/HexagonCluster"/>
    <dgm:cxn modelId="{7D1B2085-D31D-4B1F-AD6B-E622784C4967}" type="presParOf" srcId="{9AAEA530-04EC-49B7-8C4F-1DE7ED546495}" destId="{8E5DE37F-C508-4F08-A182-8FA9D396DA8C}" srcOrd="0" destOrd="0" presId="urn:microsoft.com/office/officeart/2008/layout/HexagonCluster"/>
    <dgm:cxn modelId="{DD118525-F2EB-4459-B38E-964D5F2C10EF}" type="presParOf" srcId="{28BA00A1-2E41-4000-95CF-A3259A001AF5}" destId="{245B1B56-E8EC-4024-83F1-0EC29F93DADA}" srcOrd="32" destOrd="0" presId="urn:microsoft.com/office/officeart/2008/layout/HexagonCluster"/>
    <dgm:cxn modelId="{4961AE01-54A4-404A-BB60-21FACA12AFCD}" type="presParOf" srcId="{245B1B56-E8EC-4024-83F1-0EC29F93DADA}" destId="{BF1993F7-EFC1-4EE7-8235-1135ED44A4F3}" srcOrd="0" destOrd="0" presId="urn:microsoft.com/office/officeart/2008/layout/HexagonCluster"/>
    <dgm:cxn modelId="{91065BCC-B8D4-41CE-A3F8-16F71DD1C101}" type="presParOf" srcId="{28BA00A1-2E41-4000-95CF-A3259A001AF5}" destId="{3C5EE2A8-78BD-4443-BACE-2A710399CB30}" srcOrd="33" destOrd="0" presId="urn:microsoft.com/office/officeart/2008/layout/HexagonCluster"/>
    <dgm:cxn modelId="{FD10FD5F-8551-46FC-8A2D-26929C6B50CB}" type="presParOf" srcId="{3C5EE2A8-78BD-4443-BACE-2A710399CB30}" destId="{B4F7B186-77EF-49F6-B8FE-23C637A25EEC}" srcOrd="0" destOrd="0" presId="urn:microsoft.com/office/officeart/2008/layout/HexagonCluster"/>
    <dgm:cxn modelId="{EBF94FF2-9EFC-4B06-B8F7-296A814EC2FD}" type="presParOf" srcId="{28BA00A1-2E41-4000-95CF-A3259A001AF5}" destId="{4F54DF2C-8235-492F-B181-1078F81E1204}" srcOrd="34" destOrd="0" presId="urn:microsoft.com/office/officeart/2008/layout/HexagonCluster"/>
    <dgm:cxn modelId="{E14BF0DD-F293-4537-BB88-B8431906101D}" type="presParOf" srcId="{4F54DF2C-8235-492F-B181-1078F81E1204}" destId="{D0189EAD-4EAE-4AF8-942F-7DEC8D272349}" srcOrd="0" destOrd="0" presId="urn:microsoft.com/office/officeart/2008/layout/HexagonCluster"/>
    <dgm:cxn modelId="{64173588-8F2A-4DEA-B74E-ACC1E503D53B}" type="presParOf" srcId="{28BA00A1-2E41-4000-95CF-A3259A001AF5}" destId="{2B936F3B-948A-4580-AE27-852F3569566C}" srcOrd="35" destOrd="0" presId="urn:microsoft.com/office/officeart/2008/layout/HexagonCluster"/>
    <dgm:cxn modelId="{BD009870-4315-42CB-BA0C-CADFC3257C94}" type="presParOf" srcId="{2B936F3B-948A-4580-AE27-852F3569566C}" destId="{5D099EF3-C041-4A29-A771-D3F8E77952AE}" srcOrd="0" destOrd="0" presId="urn:microsoft.com/office/officeart/2008/layout/HexagonCluster"/>
    <dgm:cxn modelId="{29370DB8-7FC3-483C-B115-AE804E6B0EEC}" type="presParOf" srcId="{28BA00A1-2E41-4000-95CF-A3259A001AF5}" destId="{404AD5C7-CCAF-41C8-AA11-771FABFBC8C3}" srcOrd="36" destOrd="0" presId="urn:microsoft.com/office/officeart/2008/layout/HexagonCluster"/>
    <dgm:cxn modelId="{76D513AB-EDD9-4CFB-B4C0-637E46E6D9CB}" type="presParOf" srcId="{404AD5C7-CCAF-41C8-AA11-771FABFBC8C3}" destId="{EEE66488-4958-4576-A421-6E9A903320FE}" srcOrd="0" destOrd="0" presId="urn:microsoft.com/office/officeart/2008/layout/HexagonCluster"/>
    <dgm:cxn modelId="{6F1628A6-4A70-421E-844E-0E0685F7BF41}" type="presParOf" srcId="{28BA00A1-2E41-4000-95CF-A3259A001AF5}" destId="{2D9DD699-8B93-41B7-9BC9-7A9C7916F443}" srcOrd="37" destOrd="0" presId="urn:microsoft.com/office/officeart/2008/layout/HexagonCluster"/>
    <dgm:cxn modelId="{19B8F91F-EA61-40E5-AB86-DBAD9B8A822F}" type="presParOf" srcId="{2D9DD699-8B93-41B7-9BC9-7A9C7916F443}" destId="{7149FAE3-AC6B-47B0-AF0D-558880819C41}" srcOrd="0" destOrd="0" presId="urn:microsoft.com/office/officeart/2008/layout/HexagonCluster"/>
    <dgm:cxn modelId="{ECEA83B4-FEFF-4AA7-BC44-4BE145BF8B7A}" type="presParOf" srcId="{28BA00A1-2E41-4000-95CF-A3259A001AF5}" destId="{B26C26FB-5444-4418-B840-152A564C5204}" srcOrd="38" destOrd="0" presId="urn:microsoft.com/office/officeart/2008/layout/HexagonCluster"/>
    <dgm:cxn modelId="{C45C356F-08FB-4F23-80D3-7779D035B331}" type="presParOf" srcId="{B26C26FB-5444-4418-B840-152A564C5204}" destId="{726EE372-2397-4EC5-B1E1-2F1C7A5C7B12}" srcOrd="0" destOrd="0" presId="urn:microsoft.com/office/officeart/2008/layout/HexagonCluster"/>
    <dgm:cxn modelId="{E1C8F055-02BB-4950-BA07-9AB735BC9502}" type="presParOf" srcId="{28BA00A1-2E41-4000-95CF-A3259A001AF5}" destId="{35913DF8-EB0E-46BF-8917-3E12A8E20AB0}" srcOrd="39" destOrd="0" presId="urn:microsoft.com/office/officeart/2008/layout/HexagonCluster"/>
    <dgm:cxn modelId="{27490D2B-5D32-49BC-83C1-627C42D16A7D}" type="presParOf" srcId="{35913DF8-EB0E-46BF-8917-3E12A8E20AB0}" destId="{5BA4D4D1-C1E0-41CF-9923-A07296835A7C}"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ED630-198F-4F53-86D9-04DE71021674}"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EE51FA1D-EA59-4BE7-9F99-4A90E7E92704}">
      <dgm:prSet phldrT="[Text]" custT="1"/>
      <dgm:spPr/>
      <dgm:t>
        <a:bodyPr anchor="ctr"/>
        <a:lstStyle/>
        <a:p>
          <a:r>
            <a:rPr lang="en-US" sz="1700" b="1" dirty="0"/>
            <a:t>International Covenant on Civil and Political Rights (1966) </a:t>
          </a:r>
          <a:endParaRPr lang="en-GB" sz="1700" b="1" dirty="0"/>
        </a:p>
      </dgm:t>
    </dgm:pt>
    <dgm:pt modelId="{324D7AAB-80D0-4899-8029-FE9D14F82BAB}" type="parTrans" cxnId="{117A7489-B30A-461B-BAF1-1C835744FF4F}">
      <dgm:prSet/>
      <dgm:spPr/>
      <dgm:t>
        <a:bodyPr/>
        <a:lstStyle/>
        <a:p>
          <a:endParaRPr lang="en-GB"/>
        </a:p>
      </dgm:t>
    </dgm:pt>
    <dgm:pt modelId="{B97D6112-F9BC-431C-846D-A460BDDC518F}" type="sibTrans" cxnId="{117A7489-B30A-461B-BAF1-1C835744FF4F}">
      <dgm:prSet/>
      <dgm:spPr/>
      <dgm:t>
        <a:bodyPr/>
        <a:lstStyle/>
        <a:p>
          <a:endParaRPr lang="en-GB"/>
        </a:p>
      </dgm:t>
    </dgm:pt>
    <dgm:pt modelId="{FC630740-9405-455B-87C6-D07DC45DDEDF}">
      <dgm:prSet phldrT="[Text]"/>
      <dgm:spPr/>
      <dgm:t>
        <a:bodyPr/>
        <a:lstStyle/>
        <a:p>
          <a:r>
            <a:rPr lang="en-GB" dirty="0"/>
            <a:t> </a:t>
          </a:r>
        </a:p>
      </dgm:t>
    </dgm:pt>
    <dgm:pt modelId="{5D5C47D9-12EB-45DF-B4C9-E2B2D9909661}" type="parTrans" cxnId="{762EB347-2631-4D81-979C-0837728FECF0}">
      <dgm:prSet/>
      <dgm:spPr/>
      <dgm:t>
        <a:bodyPr/>
        <a:lstStyle/>
        <a:p>
          <a:endParaRPr lang="en-GB"/>
        </a:p>
      </dgm:t>
    </dgm:pt>
    <dgm:pt modelId="{5625A23E-A7FF-4B43-B97F-B5BA3F6513E0}" type="sibTrans" cxnId="{762EB347-2631-4D81-979C-0837728FECF0}">
      <dgm:prSet/>
      <dgm:spPr/>
      <dgm:t>
        <a:bodyPr/>
        <a:lstStyle/>
        <a:p>
          <a:endParaRPr lang="en-GB"/>
        </a:p>
      </dgm:t>
    </dgm:pt>
    <dgm:pt modelId="{165B1069-179B-484F-9D2C-46FD625D7AF2}">
      <dgm:prSet phldrT="[Text]" custT="1"/>
      <dgm:spPr/>
      <dgm:t>
        <a:bodyPr anchor="ctr"/>
        <a:lstStyle/>
        <a:p>
          <a:r>
            <a:rPr lang="en-US" sz="1700" b="1" dirty="0"/>
            <a:t>International Covenant on Economic, Social and Cultural Rights (1966)</a:t>
          </a:r>
          <a:endParaRPr lang="en-GB" sz="1700" b="1" dirty="0"/>
        </a:p>
      </dgm:t>
    </dgm:pt>
    <dgm:pt modelId="{CC94B53A-8B78-4A7D-AF93-31365ABA1CE2}" type="parTrans" cxnId="{C73ADA30-6312-409A-B2AF-7A60AA466922}">
      <dgm:prSet/>
      <dgm:spPr/>
      <dgm:t>
        <a:bodyPr/>
        <a:lstStyle/>
        <a:p>
          <a:endParaRPr lang="en-GB"/>
        </a:p>
      </dgm:t>
    </dgm:pt>
    <dgm:pt modelId="{E437D973-E8E9-454A-A93E-7D9621DAC5C0}" type="sibTrans" cxnId="{C73ADA30-6312-409A-B2AF-7A60AA466922}">
      <dgm:prSet/>
      <dgm:spPr/>
      <dgm:t>
        <a:bodyPr/>
        <a:lstStyle/>
        <a:p>
          <a:endParaRPr lang="en-GB"/>
        </a:p>
      </dgm:t>
    </dgm:pt>
    <dgm:pt modelId="{CF9BF3E2-CFC7-46B3-9E74-FCD72569E69B}">
      <dgm:prSet phldrT="[Text]" custT="1"/>
      <dgm:spPr/>
      <dgm:t>
        <a:bodyPr/>
        <a:lstStyle/>
        <a:p>
          <a:r>
            <a:rPr lang="en-GB" sz="1700" b="1" dirty="0"/>
            <a:t>CEDAW</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0C03710D-3FFC-499B-86CF-3A338295E8D6}" type="parTrans" cxnId="{B3A9216F-C813-4BB4-9C47-AB11B3D788F3}">
      <dgm:prSet/>
      <dgm:spPr/>
      <dgm:t>
        <a:bodyPr/>
        <a:lstStyle/>
        <a:p>
          <a:endParaRPr lang="en-GB"/>
        </a:p>
      </dgm:t>
    </dgm:pt>
    <dgm:pt modelId="{09BDB6E8-507B-4728-8D13-1E55D9BB79CA}" type="sibTrans" cxnId="{B3A9216F-C813-4BB4-9C47-AB11B3D788F3}">
      <dgm:prSet/>
      <dgm:spPr/>
      <dgm:t>
        <a:bodyPr/>
        <a:lstStyle/>
        <a:p>
          <a:endParaRPr lang="en-GB"/>
        </a:p>
      </dgm:t>
    </dgm:pt>
    <dgm:pt modelId="{F607A916-D5C3-4689-A371-4ED6F463F0DC}">
      <dgm:prSet phldrT="[Text]" custT="1"/>
      <dgm:spPr/>
      <dgm:t>
        <a:bodyPr/>
        <a:lstStyle/>
        <a:p>
          <a:r>
            <a:rPr lang="en-GB" sz="1700" b="1" u="none" dirty="0"/>
            <a:t>ICCPR</a:t>
          </a:r>
          <a:endParaRPr lang="en-GB"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6BBC2673-27C8-4227-AA13-AFACD99D5C95}" type="sibTrans" cxnId="{F7E2F45E-1EA0-4791-BBB1-43992423D4BD}">
      <dgm:prSet/>
      <dgm:spPr/>
      <dgm:t>
        <a:bodyPr/>
        <a:lstStyle/>
        <a:p>
          <a:endParaRPr lang="en-GB"/>
        </a:p>
      </dgm:t>
    </dgm:pt>
    <dgm:pt modelId="{1A0BCE99-CD3B-4845-AE79-3851ED6EC989}" type="parTrans" cxnId="{F7E2F45E-1EA0-4791-BBB1-43992423D4BD}">
      <dgm:prSet/>
      <dgm:spPr/>
      <dgm:t>
        <a:bodyPr/>
        <a:lstStyle/>
        <a:p>
          <a:endParaRPr lang="en-GB"/>
        </a:p>
      </dgm:t>
    </dgm:pt>
    <dgm:pt modelId="{136E1924-8255-4009-8DF5-F627CA64DAFF}">
      <dgm:prSet phldrT="[Text]" custT="1"/>
      <dgm:spPr/>
      <dgm:t>
        <a:bodyPr anchor="ctr"/>
        <a:lstStyle/>
        <a:p>
          <a:r>
            <a:rPr lang="en-US" sz="1700" b="1" dirty="0"/>
            <a:t>Convention on the Elimination of All Forms of Discrimination against Women (1979)</a:t>
          </a:r>
          <a:endParaRPr lang="en-GB" sz="1700" b="1" dirty="0"/>
        </a:p>
      </dgm:t>
    </dgm:pt>
    <dgm:pt modelId="{3ABF11DF-517B-466F-969B-02364FCE542B}" type="parTrans" cxnId="{994C9B4B-02FE-48F3-9D6F-178008E0D21C}">
      <dgm:prSet/>
      <dgm:spPr/>
      <dgm:t>
        <a:bodyPr/>
        <a:lstStyle/>
        <a:p>
          <a:endParaRPr lang="en-GB"/>
        </a:p>
      </dgm:t>
    </dgm:pt>
    <dgm:pt modelId="{6849E007-EB9E-4CA8-9549-5DC9964C2CFA}" type="sibTrans" cxnId="{994C9B4B-02FE-48F3-9D6F-178008E0D21C}">
      <dgm:prSet/>
      <dgm:spPr/>
      <dgm:t>
        <a:bodyPr/>
        <a:lstStyle/>
        <a:p>
          <a:endParaRPr lang="en-GB"/>
        </a:p>
      </dgm:t>
    </dgm:pt>
    <dgm:pt modelId="{3984844F-2A8C-4501-B698-C2DEF81F3BA3}">
      <dgm:prSet phldrT="[Text]" custT="1"/>
      <dgm:spPr/>
      <dgm:t>
        <a:bodyPr/>
        <a:lstStyle/>
        <a:p>
          <a:r>
            <a:rPr lang="en-GB" sz="1700" b="1" dirty="0"/>
            <a:t>CAT</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DE2F2565-BA30-49F7-B391-2A5539FC6B40}" type="parTrans" cxnId="{24E65B3C-0E3F-4AEF-938A-F866E9C095F8}">
      <dgm:prSet/>
      <dgm:spPr/>
      <dgm:t>
        <a:bodyPr/>
        <a:lstStyle/>
        <a:p>
          <a:endParaRPr lang="en-GB"/>
        </a:p>
      </dgm:t>
    </dgm:pt>
    <dgm:pt modelId="{ECC8B605-27B3-40F3-A504-DA32461CE27D}" type="sibTrans" cxnId="{24E65B3C-0E3F-4AEF-938A-F866E9C095F8}">
      <dgm:prSet/>
      <dgm:spPr/>
      <dgm:t>
        <a:bodyPr/>
        <a:lstStyle/>
        <a:p>
          <a:endParaRPr lang="en-GB"/>
        </a:p>
      </dgm:t>
    </dgm:pt>
    <dgm:pt modelId="{4A482F95-864B-4744-A869-2D717AA071A7}">
      <dgm:prSet phldrT="[Text]" custT="1"/>
      <dgm:spPr/>
      <dgm:t>
        <a:bodyPr anchor="ctr"/>
        <a:lstStyle/>
        <a:p>
          <a:r>
            <a:rPr lang="en-US" sz="1700" b="1" dirty="0"/>
            <a:t>Convention against Torture and Other Cruel, Inhuman or Degrading Treatment or Punishment (1984)</a:t>
          </a:r>
          <a:endParaRPr lang="en-GB" sz="1700" b="1" dirty="0"/>
        </a:p>
      </dgm:t>
    </dgm:pt>
    <dgm:pt modelId="{F30FE903-C463-4B49-9B25-A5BD9C25FFC9}" type="parTrans" cxnId="{1C6E5976-1BE8-4AA5-B266-C5F820681C1C}">
      <dgm:prSet/>
      <dgm:spPr/>
      <dgm:t>
        <a:bodyPr/>
        <a:lstStyle/>
        <a:p>
          <a:endParaRPr lang="en-GB"/>
        </a:p>
      </dgm:t>
    </dgm:pt>
    <dgm:pt modelId="{E3A76249-DF0A-48C8-9848-5A7AD6C482F2}" type="sibTrans" cxnId="{1C6E5976-1BE8-4AA5-B266-C5F820681C1C}">
      <dgm:prSet/>
      <dgm:spPr/>
      <dgm:t>
        <a:bodyPr/>
        <a:lstStyle/>
        <a:p>
          <a:endParaRPr lang="en-GB"/>
        </a:p>
      </dgm:t>
    </dgm:pt>
    <dgm:pt modelId="{2C70C1FB-54C3-446D-AB69-BB5952C179EE}">
      <dgm:prSet phldrT="[Text]" custT="1"/>
      <dgm:spPr/>
      <dgm:t>
        <a:bodyPr/>
        <a:lstStyle/>
        <a:p>
          <a:r>
            <a:rPr lang="en-GB" sz="1700" b="1" dirty="0"/>
            <a:t>CRC</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9E81FBD-D31D-49CD-92CB-7BA6E6747411}" type="parTrans" cxnId="{53592405-4A4A-4FBE-BB2F-2BA49E676EAE}">
      <dgm:prSet/>
      <dgm:spPr/>
      <dgm:t>
        <a:bodyPr/>
        <a:lstStyle/>
        <a:p>
          <a:endParaRPr lang="en-GB"/>
        </a:p>
      </dgm:t>
    </dgm:pt>
    <dgm:pt modelId="{521F24F6-05AE-49F1-809B-C4370353A5E1}" type="sibTrans" cxnId="{53592405-4A4A-4FBE-BB2F-2BA49E676EAE}">
      <dgm:prSet/>
      <dgm:spPr/>
      <dgm:t>
        <a:bodyPr/>
        <a:lstStyle/>
        <a:p>
          <a:endParaRPr lang="en-GB"/>
        </a:p>
      </dgm:t>
    </dgm:pt>
    <dgm:pt modelId="{BE404E51-E665-4356-B066-3D0B6E30F8D0}">
      <dgm:prSet phldrT="[Text]" custT="1"/>
      <dgm:spPr/>
      <dgm:t>
        <a:bodyPr anchor="ctr"/>
        <a:lstStyle/>
        <a:p>
          <a:r>
            <a:rPr lang="en-US" sz="1700" b="1" dirty="0"/>
            <a:t>Convention on the Rights of the Child (1989)</a:t>
          </a:r>
          <a:endParaRPr lang="en-GB" sz="1700" b="1" dirty="0"/>
        </a:p>
      </dgm:t>
    </dgm:pt>
    <dgm:pt modelId="{1EFAB4AC-3A25-48BA-96B9-3FE64434F27D}" type="parTrans" cxnId="{2AFE86F5-BBD0-4DFE-BBD5-E438AF4B2304}">
      <dgm:prSet/>
      <dgm:spPr/>
      <dgm:t>
        <a:bodyPr/>
        <a:lstStyle/>
        <a:p>
          <a:endParaRPr lang="en-GB"/>
        </a:p>
      </dgm:t>
    </dgm:pt>
    <dgm:pt modelId="{49CDEACD-9811-4787-9866-A7D3653EDCAD}" type="sibTrans" cxnId="{2AFE86F5-BBD0-4DFE-BBD5-E438AF4B2304}">
      <dgm:prSet/>
      <dgm:spPr/>
      <dgm:t>
        <a:bodyPr/>
        <a:lstStyle/>
        <a:p>
          <a:endParaRPr lang="en-GB"/>
        </a:p>
      </dgm:t>
    </dgm:pt>
    <dgm:pt modelId="{42D656A1-C5F2-4127-97A8-06604799F038}">
      <dgm:prSet phldrT="[Text]" custT="1"/>
      <dgm:spPr/>
      <dgm:t>
        <a:bodyPr/>
        <a:lstStyle/>
        <a:p>
          <a:r>
            <a:rPr lang="en-GB" sz="1700" b="1" dirty="0"/>
            <a:t>ICRMW</a:t>
          </a:r>
        </a:p>
      </dgm:t>
    </dgm:pt>
    <dgm:pt modelId="{82B66EC5-A7D7-4641-99E6-2EB563754F40}" type="parTrans" cxnId="{55B29383-60C4-4A08-BEB8-2C200176073D}">
      <dgm:prSet/>
      <dgm:spPr/>
      <dgm:t>
        <a:bodyPr/>
        <a:lstStyle/>
        <a:p>
          <a:endParaRPr lang="en-GB"/>
        </a:p>
      </dgm:t>
    </dgm:pt>
    <dgm:pt modelId="{2AC201B5-3875-4C1C-AEFC-9E8562CDC773}" type="sibTrans" cxnId="{55B29383-60C4-4A08-BEB8-2C200176073D}">
      <dgm:prSet/>
      <dgm:spPr/>
      <dgm:t>
        <a:bodyPr/>
        <a:lstStyle/>
        <a:p>
          <a:endParaRPr lang="en-GB"/>
        </a:p>
      </dgm:t>
    </dgm:pt>
    <dgm:pt modelId="{EDD0ECEC-B6B2-419B-8BA1-83877CDCD08C}">
      <dgm:prSet phldrT="[Text]" custT="1"/>
      <dgm:spPr/>
      <dgm:t>
        <a:bodyPr anchor="ctr"/>
        <a:lstStyle/>
        <a:p>
          <a:r>
            <a:rPr lang="en-US" sz="1700" b="1" dirty="0"/>
            <a:t>International Convention on the Protection of the Rights of All Migrant Workers and Members of Their Families (1990)</a:t>
          </a:r>
          <a:endParaRPr lang="en-GB" sz="1700" b="1" dirty="0"/>
        </a:p>
      </dgm:t>
    </dgm:pt>
    <dgm:pt modelId="{2D2C5735-4C33-4488-BF8E-D787F711D3DF}" type="parTrans" cxnId="{F0A68B50-AE39-46CD-9B17-2C648AFDAE08}">
      <dgm:prSet/>
      <dgm:spPr/>
      <dgm:t>
        <a:bodyPr/>
        <a:lstStyle/>
        <a:p>
          <a:endParaRPr lang="en-GB"/>
        </a:p>
      </dgm:t>
    </dgm:pt>
    <dgm:pt modelId="{0E0C5AB6-3364-4CF3-8536-8E4165790002}" type="sibTrans" cxnId="{F0A68B50-AE39-46CD-9B17-2C648AFDAE08}">
      <dgm:prSet/>
      <dgm:spPr/>
      <dgm:t>
        <a:bodyPr/>
        <a:lstStyle/>
        <a:p>
          <a:endParaRPr lang="en-GB"/>
        </a:p>
      </dgm:t>
    </dgm:pt>
    <dgm:pt modelId="{08339672-F34C-4EB2-8C2B-1C21EB03A44B}">
      <dgm:prSet phldrT="[Text]"/>
      <dgm:spPr/>
      <dgm:t>
        <a:bodyPr/>
        <a:lstStyle/>
        <a:p>
          <a:endParaRPr lang="en-GB" dirty="0"/>
        </a:p>
      </dgm:t>
    </dgm:pt>
    <dgm:pt modelId="{B28C1A41-2D2F-4A5B-A250-E3BC470EFB77}" type="parTrans" cxnId="{B2BD0A72-3B18-415F-9F85-C3F0349400E4}">
      <dgm:prSet/>
      <dgm:spPr/>
      <dgm:t>
        <a:bodyPr/>
        <a:lstStyle/>
        <a:p>
          <a:endParaRPr lang="en-GB"/>
        </a:p>
      </dgm:t>
    </dgm:pt>
    <dgm:pt modelId="{37CED00A-BF99-4D25-B660-1C5016D69BF5}" type="sibTrans" cxnId="{B2BD0A72-3B18-415F-9F85-C3F0349400E4}">
      <dgm:prSet/>
      <dgm:spPr/>
      <dgm:t>
        <a:bodyPr/>
        <a:lstStyle/>
        <a:p>
          <a:endParaRPr lang="en-GB"/>
        </a:p>
      </dgm:t>
    </dgm:pt>
    <dgm:pt modelId="{6DC31EAF-BEF3-44F0-9FE8-9E60854F3F6C}">
      <dgm:prSet phldrT="[Text]"/>
      <dgm:spPr/>
      <dgm:t>
        <a:bodyPr/>
        <a:lstStyle/>
        <a:p>
          <a:endParaRPr lang="en-GB" dirty="0"/>
        </a:p>
      </dgm:t>
    </dgm:pt>
    <dgm:pt modelId="{281C87E9-99F0-4987-BDA8-F74F0BB21ACA}" type="parTrans" cxnId="{D4083612-DE94-4237-BEED-E7E92F33F6F1}">
      <dgm:prSet/>
      <dgm:spPr/>
      <dgm:t>
        <a:bodyPr/>
        <a:lstStyle/>
        <a:p>
          <a:endParaRPr lang="en-GB"/>
        </a:p>
      </dgm:t>
    </dgm:pt>
    <dgm:pt modelId="{4F0FC443-AA0F-43A4-BCCB-1507BAA1EE53}" type="sibTrans" cxnId="{D4083612-DE94-4237-BEED-E7E92F33F6F1}">
      <dgm:prSet/>
      <dgm:spPr/>
      <dgm:t>
        <a:bodyPr/>
        <a:lstStyle/>
        <a:p>
          <a:endParaRPr lang="en-GB"/>
        </a:p>
      </dgm:t>
    </dgm:pt>
    <dgm:pt modelId="{5F4E11BE-7D4C-4E4B-9E9C-E17110641706}">
      <dgm:prSet phldrT="[Text]" custT="1"/>
      <dgm:spPr/>
      <dgm:t>
        <a:bodyPr/>
        <a:lstStyle/>
        <a:p>
          <a:r>
            <a:rPr lang="en-GB" sz="1700" b="1" dirty="0"/>
            <a:t>CRPD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5B391CA-46C8-4773-AF13-A75B062A65E6}" type="parTrans" cxnId="{AB5D5FBF-91AC-4433-972A-C02E6D1E3229}">
      <dgm:prSet/>
      <dgm:spPr/>
      <dgm:t>
        <a:bodyPr/>
        <a:lstStyle/>
        <a:p>
          <a:endParaRPr lang="en-GB"/>
        </a:p>
      </dgm:t>
    </dgm:pt>
    <dgm:pt modelId="{C60EB44C-735F-4EBE-A1FE-90D8149F2D80}" type="sibTrans" cxnId="{AB5D5FBF-91AC-4433-972A-C02E6D1E3229}">
      <dgm:prSet/>
      <dgm:spPr/>
      <dgm:t>
        <a:bodyPr/>
        <a:lstStyle/>
        <a:p>
          <a:endParaRPr lang="en-GB"/>
        </a:p>
      </dgm:t>
    </dgm:pt>
    <dgm:pt modelId="{044CD92D-68F2-49A6-88ED-BAACF1CD81F1}">
      <dgm:prSet phldrT="[Text]" custT="1"/>
      <dgm:spPr/>
      <dgm:t>
        <a:bodyPr anchor="ctr"/>
        <a:lstStyle/>
        <a:p>
          <a:r>
            <a:rPr lang="en-US" sz="1700" b="1" dirty="0"/>
            <a:t>Convention on the Rights of Persons with Disabilities (2006)</a:t>
          </a:r>
          <a:endParaRPr lang="en-GB" sz="1700" b="1" dirty="0"/>
        </a:p>
      </dgm:t>
    </dgm:pt>
    <dgm:pt modelId="{A0801251-D418-4714-8CFB-7681912186EB}" type="parTrans" cxnId="{644B3575-3617-425C-B439-2E00B446A3A6}">
      <dgm:prSet/>
      <dgm:spPr/>
      <dgm:t>
        <a:bodyPr/>
        <a:lstStyle/>
        <a:p>
          <a:endParaRPr lang="en-GB"/>
        </a:p>
      </dgm:t>
    </dgm:pt>
    <dgm:pt modelId="{021D36E8-648D-4E45-9068-4772785CEC9E}" type="sibTrans" cxnId="{644B3575-3617-425C-B439-2E00B446A3A6}">
      <dgm:prSet/>
      <dgm:spPr/>
      <dgm:t>
        <a:bodyPr/>
        <a:lstStyle/>
        <a:p>
          <a:endParaRPr lang="en-GB"/>
        </a:p>
      </dgm:t>
    </dgm:pt>
    <dgm:pt modelId="{B87AA4AB-262E-4D6B-9288-AEDC8A9A07EE}">
      <dgm:prSet phldrT="[Text]" custT="1"/>
      <dgm:spPr/>
      <dgm:t>
        <a:bodyPr/>
        <a:lstStyle/>
        <a:p>
          <a:endParaRPr lang="en-GB" sz="1600" dirty="0"/>
        </a:p>
      </dgm:t>
    </dgm:pt>
    <dgm:pt modelId="{96389F38-7F8D-48D0-BE11-34E18FB37DBA}" type="parTrans" cxnId="{FF931444-7567-4CAE-B5E9-7C7A2E9CD6A9}">
      <dgm:prSet/>
      <dgm:spPr/>
      <dgm:t>
        <a:bodyPr/>
        <a:lstStyle/>
        <a:p>
          <a:endParaRPr lang="en-GB"/>
        </a:p>
      </dgm:t>
    </dgm:pt>
    <dgm:pt modelId="{E46D90DA-FB44-4A63-800A-04FFDF2AEDDF}" type="sibTrans" cxnId="{FF931444-7567-4CAE-B5E9-7C7A2E9CD6A9}">
      <dgm:prSet/>
      <dgm:spPr/>
      <dgm:t>
        <a:bodyPr/>
        <a:lstStyle/>
        <a:p>
          <a:endParaRPr lang="en-GB"/>
        </a:p>
      </dgm:t>
    </dgm:pt>
    <dgm:pt modelId="{87F289E3-A58A-4B4F-91A2-29356AF9F189}">
      <dgm:prSet phldrT="[Text]"/>
      <dgm:spPr/>
      <dgm:t>
        <a:bodyPr/>
        <a:lstStyle/>
        <a:p>
          <a:endParaRPr lang="en-GB" dirty="0"/>
        </a:p>
      </dgm:t>
    </dgm:pt>
    <dgm:pt modelId="{3DC0A23B-79D0-4FAF-B120-86DBDFAA5EA0}" type="parTrans" cxnId="{619D2491-B44A-41CE-AE2E-81AB9A9D9765}">
      <dgm:prSet/>
      <dgm:spPr/>
      <dgm:t>
        <a:bodyPr/>
        <a:lstStyle/>
        <a:p>
          <a:endParaRPr lang="en-GB"/>
        </a:p>
      </dgm:t>
    </dgm:pt>
    <dgm:pt modelId="{5C6AE72E-5FD5-4249-A567-DB61706A8A32}" type="sibTrans" cxnId="{619D2491-B44A-41CE-AE2E-81AB9A9D9765}">
      <dgm:prSet/>
      <dgm:spPr/>
      <dgm:t>
        <a:bodyPr/>
        <a:lstStyle/>
        <a:p>
          <a:endParaRPr lang="en-GB"/>
        </a:p>
      </dgm:t>
    </dgm:pt>
    <dgm:pt modelId="{06BB61D2-B6B3-4A4A-B1B3-5F0E437F8CDA}">
      <dgm:prSet phldrT="[Text]" custT="1"/>
      <dgm:spPr/>
      <dgm:t>
        <a:bodyPr anchor="ctr"/>
        <a:lstStyle/>
        <a:p>
          <a:endParaRPr lang="en-GB" sz="1700" b="1" dirty="0"/>
        </a:p>
      </dgm:t>
    </dgm:pt>
    <dgm:pt modelId="{49C82E26-9E41-449F-A89B-D9DEEF38FF53}" type="parTrans" cxnId="{F71BEAF3-99D0-4C6E-9B4F-28431AD23496}">
      <dgm:prSet/>
      <dgm:spPr/>
      <dgm:t>
        <a:bodyPr/>
        <a:lstStyle/>
        <a:p>
          <a:endParaRPr lang="en-GB"/>
        </a:p>
      </dgm:t>
    </dgm:pt>
    <dgm:pt modelId="{3441E10A-F9D2-492F-B16B-7178F2AB5CA8}" type="sibTrans" cxnId="{F71BEAF3-99D0-4C6E-9B4F-28431AD23496}">
      <dgm:prSet/>
      <dgm:spPr/>
      <dgm:t>
        <a:bodyPr/>
        <a:lstStyle/>
        <a:p>
          <a:endParaRPr lang="en-GB"/>
        </a:p>
      </dgm:t>
    </dgm:pt>
    <dgm:pt modelId="{57A3F176-91A4-4301-A477-87BE3189EF83}">
      <dgm:prSet phldrT="[Text]" custT="1"/>
      <dgm:spPr/>
      <dgm:t>
        <a:bodyPr anchor="ctr"/>
        <a:lstStyle/>
        <a:p>
          <a:r>
            <a:rPr lang="en-GB" sz="1700" b="1" dirty="0"/>
            <a:t>CED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5536643-256C-479D-8FC7-66B91D22AE06}" type="parTrans" cxnId="{788C0F6E-EED7-4AB5-8D82-B4383B29A881}">
      <dgm:prSet/>
      <dgm:spPr/>
      <dgm:t>
        <a:bodyPr/>
        <a:lstStyle/>
        <a:p>
          <a:endParaRPr lang="en-GB"/>
        </a:p>
      </dgm:t>
    </dgm:pt>
    <dgm:pt modelId="{4C4FD5BE-1EF7-4B6D-81CD-C341A4B97B77}" type="sibTrans" cxnId="{788C0F6E-EED7-4AB5-8D82-B4383B29A881}">
      <dgm:prSet/>
      <dgm:spPr/>
      <dgm:t>
        <a:bodyPr/>
        <a:lstStyle/>
        <a:p>
          <a:endParaRPr lang="en-GB"/>
        </a:p>
      </dgm:t>
    </dgm:pt>
    <dgm:pt modelId="{766F8ADC-FB77-4504-9B66-4C6D2D7894A7}">
      <dgm:prSet phldrT="[Text]" custT="1"/>
      <dgm:spPr/>
      <dgm:t>
        <a:bodyPr anchor="ctr"/>
        <a:lstStyle/>
        <a:p>
          <a:endParaRPr lang="en-GB" sz="1700" b="1" dirty="0"/>
        </a:p>
      </dgm:t>
    </dgm:pt>
    <dgm:pt modelId="{B64FDC78-98A2-45F5-AB8A-E1C50A8879C0}" type="parTrans" cxnId="{35C41D71-DF0C-48AF-A7D8-6DF3B5074751}">
      <dgm:prSet/>
      <dgm:spPr/>
      <dgm:t>
        <a:bodyPr/>
        <a:lstStyle/>
        <a:p>
          <a:endParaRPr lang="en-GB"/>
        </a:p>
      </dgm:t>
    </dgm:pt>
    <dgm:pt modelId="{75CAB502-5E46-42F3-A492-06047A4BA714}" type="sibTrans" cxnId="{35C41D71-DF0C-48AF-A7D8-6DF3B5074751}">
      <dgm:prSet/>
      <dgm:spPr/>
      <dgm:t>
        <a:bodyPr/>
        <a:lstStyle/>
        <a:p>
          <a:endParaRPr lang="en-GB"/>
        </a:p>
      </dgm:t>
    </dgm:pt>
    <dgm:pt modelId="{6E08372F-5818-4EFA-B7E3-84859FCA580A}">
      <dgm:prSet phldrT="[Text]" custT="1"/>
      <dgm:spPr/>
      <dgm:t>
        <a:bodyPr/>
        <a:lstStyle/>
        <a:p>
          <a:r>
            <a:rPr lang="en-GB" sz="1700" b="1" dirty="0"/>
            <a:t>Convention on the </a:t>
          </a:r>
          <a:r>
            <a:rPr lang="en-US" sz="1700" b="1" dirty="0"/>
            <a:t>Protection of all Persons from Enforced Disappearance (2006)</a:t>
          </a:r>
          <a:endParaRPr lang="en-GB" sz="1700" b="1" dirty="0"/>
        </a:p>
      </dgm:t>
    </dgm:pt>
    <dgm:pt modelId="{35B4760D-DAB4-4A3E-9E6C-38F53262522D}" type="parTrans" cxnId="{044DB98D-3A2D-475F-B59C-49DF14E4DF3F}">
      <dgm:prSet/>
      <dgm:spPr/>
      <dgm:t>
        <a:bodyPr/>
        <a:lstStyle/>
        <a:p>
          <a:endParaRPr lang="en-GB"/>
        </a:p>
      </dgm:t>
    </dgm:pt>
    <dgm:pt modelId="{03E305C7-ACC3-41B7-B3D1-DCD5E9EDC7FF}" type="sibTrans" cxnId="{044DB98D-3A2D-475F-B59C-49DF14E4DF3F}">
      <dgm:prSet/>
      <dgm:spPr/>
      <dgm:t>
        <a:bodyPr/>
        <a:lstStyle/>
        <a:p>
          <a:endParaRPr lang="en-GB"/>
        </a:p>
      </dgm:t>
    </dgm:pt>
    <dgm:pt modelId="{62E6784E-6670-4C5F-AB05-3784C135D7C3}">
      <dgm:prSet phldrT="[Text]" custT="1"/>
      <dgm:spPr/>
      <dgm:t>
        <a:bodyPr/>
        <a:lstStyle/>
        <a:p>
          <a:r>
            <a:rPr lang="en-GB" sz="1700" b="1" u="none" dirty="0"/>
            <a:t>ICESCR</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F23C9AEB-CE1C-405B-AB02-BC79DBCC1A9D}" type="sibTrans" cxnId="{1DC2D85B-D422-4910-A4AE-13174CEC37F5}">
      <dgm:prSet/>
      <dgm:spPr/>
      <dgm:t>
        <a:bodyPr/>
        <a:lstStyle/>
        <a:p>
          <a:endParaRPr lang="en-GB"/>
        </a:p>
      </dgm:t>
    </dgm:pt>
    <dgm:pt modelId="{7C302B52-E0E8-4779-97A4-15F816544613}" type="parTrans" cxnId="{1DC2D85B-D422-4910-A4AE-13174CEC37F5}">
      <dgm:prSet/>
      <dgm:spPr/>
      <dgm:t>
        <a:bodyPr/>
        <a:lstStyle/>
        <a:p>
          <a:endParaRPr lang="en-GB"/>
        </a:p>
      </dgm:t>
    </dgm:pt>
    <dgm:pt modelId="{E0015D28-E339-4BF5-82C6-5B8B475384B4}">
      <dgm:prSet phldrT="[Text]" custT="1"/>
      <dgm:spPr/>
      <dgm:t>
        <a:bodyPr/>
        <a:lstStyle/>
        <a:p>
          <a:r>
            <a:rPr lang="en-GB" sz="1700" b="1" dirty="0"/>
            <a:t>CERD</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D4C35D9-5D53-4843-B901-5617D614FA45}" type="parTrans" cxnId="{63F1CFC5-524F-4A2D-B5A1-A93B054393AB}">
      <dgm:prSet/>
      <dgm:spPr/>
      <dgm:t>
        <a:bodyPr/>
        <a:lstStyle/>
        <a:p>
          <a:endParaRPr lang="en-GB"/>
        </a:p>
      </dgm:t>
    </dgm:pt>
    <dgm:pt modelId="{4418CD6A-7BCE-49C9-A8EB-AE0AE658BE7F}" type="sibTrans" cxnId="{63F1CFC5-524F-4A2D-B5A1-A93B054393AB}">
      <dgm:prSet/>
      <dgm:spPr/>
      <dgm:t>
        <a:bodyPr/>
        <a:lstStyle/>
        <a:p>
          <a:endParaRPr lang="en-GB"/>
        </a:p>
      </dgm:t>
    </dgm:pt>
    <dgm:pt modelId="{75CFFDA9-787F-4E62-B018-2A741E79A675}">
      <dgm:prSet phldrT="[Text]" custT="1"/>
      <dgm:spPr/>
      <dgm:t>
        <a:bodyPr/>
        <a:lstStyle/>
        <a:p>
          <a:r>
            <a:rPr lang="en-US" sz="1700" b="1" dirty="0"/>
            <a:t>The Convention on the Elimination of All Forms  of Racial Discrimination (1965)</a:t>
          </a:r>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BAD4EA1-633D-4A4D-B166-24C3A6D2FDC8}" type="parTrans" cxnId="{AE6CB8FA-FC3C-44C8-9010-D1766337A5D1}">
      <dgm:prSet/>
      <dgm:spPr/>
      <dgm:t>
        <a:bodyPr/>
        <a:lstStyle/>
        <a:p>
          <a:endParaRPr lang="en-GB"/>
        </a:p>
      </dgm:t>
    </dgm:pt>
    <dgm:pt modelId="{D4CB34D2-6C52-4B08-932F-D67792C97B09}" type="sibTrans" cxnId="{AE6CB8FA-FC3C-44C8-9010-D1766337A5D1}">
      <dgm:prSet/>
      <dgm:spPr/>
      <dgm:t>
        <a:bodyPr/>
        <a:lstStyle/>
        <a:p>
          <a:endParaRPr lang="en-GB"/>
        </a:p>
      </dgm:t>
    </dgm:pt>
    <dgm:pt modelId="{5B9E28BD-2A49-4732-9695-5D6013C58A2F}">
      <dgm:prSet phldrT="[Text]" custT="1"/>
      <dgm:spPr/>
      <dgm:t>
        <a:bodyPr/>
        <a:lstStyle/>
        <a:p>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48D4973-00A4-48A3-9875-3F9670F16D56}" type="parTrans" cxnId="{94B538B1-8FFE-480F-9BC4-8D5753B5C6F7}">
      <dgm:prSet/>
      <dgm:spPr/>
      <dgm:t>
        <a:bodyPr/>
        <a:lstStyle/>
        <a:p>
          <a:endParaRPr lang="en-GB"/>
        </a:p>
      </dgm:t>
    </dgm:pt>
    <dgm:pt modelId="{960D9F05-408C-45A2-BA33-CEC88C455399}" type="sibTrans" cxnId="{94B538B1-8FFE-480F-9BC4-8D5753B5C6F7}">
      <dgm:prSet/>
      <dgm:spPr/>
      <dgm:t>
        <a:bodyPr/>
        <a:lstStyle/>
        <a:p>
          <a:endParaRPr lang="en-GB"/>
        </a:p>
      </dgm:t>
    </dgm:pt>
    <dgm:pt modelId="{5D328376-45D5-4E15-AA7A-0526E7731D00}" type="pres">
      <dgm:prSet presAssocID="{67BED630-198F-4F53-86D9-04DE71021674}" presName="Name0" presStyleCnt="0">
        <dgm:presLayoutVars>
          <dgm:chMax/>
          <dgm:chPref val="3"/>
          <dgm:dir/>
          <dgm:animOne val="branch"/>
          <dgm:animLvl val="lvl"/>
        </dgm:presLayoutVars>
      </dgm:prSet>
      <dgm:spPr/>
    </dgm:pt>
    <dgm:pt modelId="{5A4E1504-9A7B-48A5-A08D-BADC02EA016A}" type="pres">
      <dgm:prSet presAssocID="{F607A916-D5C3-4689-A371-4ED6F463F0DC}" presName="composite" presStyleCnt="0"/>
      <dgm:spPr/>
    </dgm:pt>
    <dgm:pt modelId="{16367E89-81BC-45D7-8846-5C71DC32CDC4}" type="pres">
      <dgm:prSet presAssocID="{F607A916-D5C3-4689-A371-4ED6F463F0DC}" presName="FirstChild" presStyleLbl="revTx" presStyleIdx="0" presStyleCnt="17" custScaleX="110212" custLinFactNeighborX="-2610">
        <dgm:presLayoutVars>
          <dgm:chMax val="0"/>
          <dgm:chPref val="0"/>
          <dgm:bulletEnabled val="1"/>
        </dgm:presLayoutVars>
      </dgm:prSet>
      <dgm:spPr/>
    </dgm:pt>
    <dgm:pt modelId="{6B1F6034-84AF-479F-9EA0-7D68BEADA5C9}" type="pres">
      <dgm:prSet presAssocID="{F607A916-D5C3-4689-A371-4ED6F463F0DC}" presName="Parent" presStyleLbl="alignNode1" presStyleIdx="0" presStyleCnt="9" custScaleX="59659" custLinFactNeighborX="-22995">
        <dgm:presLayoutVars>
          <dgm:chMax val="3"/>
          <dgm:chPref val="3"/>
          <dgm:bulletEnabled val="1"/>
        </dgm:presLayoutVars>
      </dgm:prSet>
      <dgm:spPr/>
    </dgm:pt>
    <dgm:pt modelId="{BACE8D17-98DC-4172-AEC2-8E7A6307E61C}" type="pres">
      <dgm:prSet presAssocID="{F607A916-D5C3-4689-A371-4ED6F463F0DC}" presName="Accent" presStyleLbl="parChTrans1D1" presStyleIdx="0" presStyleCnt="9"/>
      <dgm:spPr/>
    </dgm:pt>
    <dgm:pt modelId="{6AE12881-833A-4222-96F2-313241160CFD}" type="pres">
      <dgm:prSet presAssocID="{F607A916-D5C3-4689-A371-4ED6F463F0DC}" presName="Child" presStyleLbl="revTx" presStyleIdx="1" presStyleCnt="17" custFlipVert="0" custScaleY="7319">
        <dgm:presLayoutVars>
          <dgm:chMax val="0"/>
          <dgm:chPref val="0"/>
          <dgm:bulletEnabled val="1"/>
        </dgm:presLayoutVars>
      </dgm:prSet>
      <dgm:spPr/>
    </dgm:pt>
    <dgm:pt modelId="{CDE4F86E-B7DF-45BC-8AED-0C8C5F956732}" type="pres">
      <dgm:prSet presAssocID="{6BBC2673-27C8-4227-AA13-AFACD99D5C95}" presName="sibTrans" presStyleCnt="0"/>
      <dgm:spPr/>
    </dgm:pt>
    <dgm:pt modelId="{2E90369A-44C4-48B6-AEC9-66883818ADF5}" type="pres">
      <dgm:prSet presAssocID="{62E6784E-6670-4C5F-AB05-3784C135D7C3}" presName="composite" presStyleCnt="0"/>
      <dgm:spPr/>
    </dgm:pt>
    <dgm:pt modelId="{F6C5EFEA-7C4B-4D7A-ACD3-211B5EB6A314}" type="pres">
      <dgm:prSet presAssocID="{62E6784E-6670-4C5F-AB05-3784C135D7C3}" presName="FirstChild" presStyleLbl="revTx" presStyleIdx="2" presStyleCnt="17" custScaleX="109631" custLinFactNeighborX="-3396">
        <dgm:presLayoutVars>
          <dgm:chMax val="0"/>
          <dgm:chPref val="0"/>
          <dgm:bulletEnabled val="1"/>
        </dgm:presLayoutVars>
      </dgm:prSet>
      <dgm:spPr/>
    </dgm:pt>
    <dgm:pt modelId="{7F94DD27-7F7D-49C6-BEB3-F4059FA20BA1}" type="pres">
      <dgm:prSet presAssocID="{62E6784E-6670-4C5F-AB05-3784C135D7C3}" presName="Parent" presStyleLbl="alignNode1" presStyleIdx="1" presStyleCnt="9" custScaleX="59652" custLinFactNeighborX="-14127">
        <dgm:presLayoutVars>
          <dgm:chMax val="3"/>
          <dgm:chPref val="3"/>
          <dgm:bulletEnabled val="1"/>
        </dgm:presLayoutVars>
      </dgm:prSet>
      <dgm:spPr/>
    </dgm:pt>
    <dgm:pt modelId="{CD1D1831-161A-4CDB-869C-51B4F70159E5}" type="pres">
      <dgm:prSet presAssocID="{62E6784E-6670-4C5F-AB05-3784C135D7C3}" presName="Accent" presStyleLbl="parChTrans1D1" presStyleIdx="1" presStyleCnt="9"/>
      <dgm:spPr/>
    </dgm:pt>
    <dgm:pt modelId="{B1860B3E-6E72-46ED-9DF9-BC90A4E4337C}" type="pres">
      <dgm:prSet presAssocID="{62E6784E-6670-4C5F-AB05-3784C135D7C3}" presName="Child" presStyleLbl="revTx" presStyleIdx="3" presStyleCnt="17" custFlipVert="1" custScaleY="5839">
        <dgm:presLayoutVars>
          <dgm:chMax val="0"/>
          <dgm:chPref val="0"/>
          <dgm:bulletEnabled val="1"/>
        </dgm:presLayoutVars>
      </dgm:prSet>
      <dgm:spPr/>
    </dgm:pt>
    <dgm:pt modelId="{BE14328B-9943-4474-B671-D0E132098849}" type="pres">
      <dgm:prSet presAssocID="{F23C9AEB-CE1C-405B-AB02-BC79DBCC1A9D}" presName="sibTrans" presStyleCnt="0"/>
      <dgm:spPr/>
    </dgm:pt>
    <dgm:pt modelId="{FE6ABC19-3DA7-4BF1-917A-03DAA5EC6E08}" type="pres">
      <dgm:prSet presAssocID="{E0015D28-E339-4BF5-82C6-5B8B475384B4}" presName="composite" presStyleCnt="0"/>
      <dgm:spPr/>
    </dgm:pt>
    <dgm:pt modelId="{5743F73D-F135-42FB-8FE3-B7951C9EA3A1}" type="pres">
      <dgm:prSet presAssocID="{E0015D28-E339-4BF5-82C6-5B8B475384B4}" presName="FirstChild" presStyleLbl="revTx" presStyleIdx="4" presStyleCnt="17" custScaleX="109649" custLinFactNeighborX="-3032" custLinFactNeighborY="8391">
        <dgm:presLayoutVars>
          <dgm:chMax val="0"/>
          <dgm:chPref val="0"/>
          <dgm:bulletEnabled val="1"/>
        </dgm:presLayoutVars>
      </dgm:prSet>
      <dgm:spPr/>
    </dgm:pt>
    <dgm:pt modelId="{488FDD38-71E7-4C5D-A10E-71FB8B7EAE8E}" type="pres">
      <dgm:prSet presAssocID="{E0015D28-E339-4BF5-82C6-5B8B475384B4}" presName="Parent" presStyleLbl="alignNode1" presStyleIdx="2" presStyleCnt="9" custScaleX="59659" custLinFactNeighborX="-22995">
        <dgm:presLayoutVars>
          <dgm:chMax val="3"/>
          <dgm:chPref val="3"/>
          <dgm:bulletEnabled val="1"/>
        </dgm:presLayoutVars>
      </dgm:prSet>
      <dgm:spPr/>
    </dgm:pt>
    <dgm:pt modelId="{BAD868DF-9721-4271-BF61-CC54650ACACF}" type="pres">
      <dgm:prSet presAssocID="{E0015D28-E339-4BF5-82C6-5B8B475384B4}" presName="Accent" presStyleLbl="parChTrans1D1" presStyleIdx="2" presStyleCnt="9" custLinFactNeighborX="-734"/>
      <dgm:spPr/>
    </dgm:pt>
    <dgm:pt modelId="{45387C14-5AE6-4E0D-8F86-92161D43CD66}" type="pres">
      <dgm:prSet presAssocID="{E0015D28-E339-4BF5-82C6-5B8B475384B4}" presName="Child" presStyleLbl="revTx" presStyleIdx="5" presStyleCnt="17" custScaleY="5665">
        <dgm:presLayoutVars>
          <dgm:chMax val="0"/>
          <dgm:chPref val="0"/>
          <dgm:bulletEnabled val="1"/>
        </dgm:presLayoutVars>
      </dgm:prSet>
      <dgm:spPr/>
    </dgm:pt>
    <dgm:pt modelId="{8A5869E1-B3EA-47AA-BAEC-4A113A4C8BB0}" type="pres">
      <dgm:prSet presAssocID="{4418CD6A-7BCE-49C9-A8EB-AE0AE658BE7F}" presName="sibTrans" presStyleCnt="0"/>
      <dgm:spPr/>
    </dgm:pt>
    <dgm:pt modelId="{6C9AFF42-FB3B-47A7-89A9-564D9BB04954}" type="pres">
      <dgm:prSet presAssocID="{CF9BF3E2-CFC7-46B3-9E74-FCD72569E69B}" presName="composite" presStyleCnt="0"/>
      <dgm:spPr/>
    </dgm:pt>
    <dgm:pt modelId="{8F00A091-E4E1-423A-95D5-2D60FA386892}" type="pres">
      <dgm:prSet presAssocID="{CF9BF3E2-CFC7-46B3-9E74-FCD72569E69B}" presName="FirstChild" presStyleLbl="revTx" presStyleIdx="6" presStyleCnt="17" custScaleX="109631" custLinFactNeighborX="-3396">
        <dgm:presLayoutVars>
          <dgm:chMax val="0"/>
          <dgm:chPref val="0"/>
          <dgm:bulletEnabled val="1"/>
        </dgm:presLayoutVars>
      </dgm:prSet>
      <dgm:spPr/>
    </dgm:pt>
    <dgm:pt modelId="{72C9927E-BD4B-4497-A965-5E7F90506263}" type="pres">
      <dgm:prSet presAssocID="{CF9BF3E2-CFC7-46B3-9E74-FCD72569E69B}" presName="Parent" presStyleLbl="alignNode1" presStyleIdx="3" presStyleCnt="9" custScaleX="59652" custLinFactNeighborX="-14127">
        <dgm:presLayoutVars>
          <dgm:chMax val="3"/>
          <dgm:chPref val="3"/>
          <dgm:bulletEnabled val="1"/>
        </dgm:presLayoutVars>
      </dgm:prSet>
      <dgm:spPr/>
    </dgm:pt>
    <dgm:pt modelId="{6A65EDDC-8EB3-4C5C-8F8D-BC686825262F}" type="pres">
      <dgm:prSet presAssocID="{CF9BF3E2-CFC7-46B3-9E74-FCD72569E69B}" presName="Accent" presStyleLbl="parChTrans1D1" presStyleIdx="3" presStyleCnt="9"/>
      <dgm:spPr/>
    </dgm:pt>
    <dgm:pt modelId="{DE90A0EC-B472-45FC-9E5C-F4AD1B4BD527}" type="pres">
      <dgm:prSet presAssocID="{CF9BF3E2-CFC7-46B3-9E74-FCD72569E69B}" presName="Child" presStyleLbl="revTx" presStyleIdx="7" presStyleCnt="17" custFlipVert="1" custScaleY="4804">
        <dgm:presLayoutVars>
          <dgm:chMax val="0"/>
          <dgm:chPref val="0"/>
          <dgm:bulletEnabled val="1"/>
        </dgm:presLayoutVars>
      </dgm:prSet>
      <dgm:spPr/>
    </dgm:pt>
    <dgm:pt modelId="{BC191930-9306-4829-943E-1AC995F2F83F}" type="pres">
      <dgm:prSet presAssocID="{09BDB6E8-507B-4728-8D13-1E55D9BB79CA}" presName="sibTrans" presStyleCnt="0"/>
      <dgm:spPr/>
    </dgm:pt>
    <dgm:pt modelId="{DB58E98C-6010-4084-999D-7B283A891316}" type="pres">
      <dgm:prSet presAssocID="{3984844F-2A8C-4501-B698-C2DEF81F3BA3}" presName="composite" presStyleCnt="0"/>
      <dgm:spPr/>
    </dgm:pt>
    <dgm:pt modelId="{A5F089C4-1966-4CBA-B95E-B6B693019E72}" type="pres">
      <dgm:prSet presAssocID="{3984844F-2A8C-4501-B698-C2DEF81F3BA3}" presName="FirstChild" presStyleLbl="revTx" presStyleIdx="8" presStyleCnt="17" custScaleX="109631" custLinFactNeighborX="-3396">
        <dgm:presLayoutVars>
          <dgm:chMax val="0"/>
          <dgm:chPref val="0"/>
          <dgm:bulletEnabled val="1"/>
        </dgm:presLayoutVars>
      </dgm:prSet>
      <dgm:spPr/>
    </dgm:pt>
    <dgm:pt modelId="{43F998F8-313A-4753-90C3-A99AA2C6C81B}" type="pres">
      <dgm:prSet presAssocID="{3984844F-2A8C-4501-B698-C2DEF81F3BA3}" presName="Parent" presStyleLbl="alignNode1" presStyleIdx="4" presStyleCnt="9" custScaleX="59652" custLinFactNeighborX="-14127">
        <dgm:presLayoutVars>
          <dgm:chMax val="3"/>
          <dgm:chPref val="3"/>
          <dgm:bulletEnabled val="1"/>
        </dgm:presLayoutVars>
      </dgm:prSet>
      <dgm:spPr/>
    </dgm:pt>
    <dgm:pt modelId="{BED0A1FD-84D1-4490-8CA8-46676B850E09}" type="pres">
      <dgm:prSet presAssocID="{3984844F-2A8C-4501-B698-C2DEF81F3BA3}" presName="Accent" presStyleLbl="parChTrans1D1" presStyleIdx="4" presStyleCnt="9"/>
      <dgm:spPr/>
    </dgm:pt>
    <dgm:pt modelId="{EDC56460-6FB1-4125-A8BA-86A129112174}" type="pres">
      <dgm:prSet presAssocID="{3984844F-2A8C-4501-B698-C2DEF81F3BA3}" presName="Child" presStyleLbl="revTx" presStyleIdx="9" presStyleCnt="17" custFlipVert="0" custScaleY="4760">
        <dgm:presLayoutVars>
          <dgm:chMax val="0"/>
          <dgm:chPref val="0"/>
          <dgm:bulletEnabled val="1"/>
        </dgm:presLayoutVars>
      </dgm:prSet>
      <dgm:spPr/>
    </dgm:pt>
    <dgm:pt modelId="{0BF53FF2-D46D-4E15-80DD-8C2F7F14C79C}" type="pres">
      <dgm:prSet presAssocID="{ECC8B605-27B3-40F3-A504-DA32461CE27D}" presName="sibTrans" presStyleCnt="0"/>
      <dgm:spPr/>
    </dgm:pt>
    <dgm:pt modelId="{8704CECE-6ADB-4F79-91D9-9AF46BA6F5FE}" type="pres">
      <dgm:prSet presAssocID="{2C70C1FB-54C3-446D-AB69-BB5952C179EE}" presName="composite" presStyleCnt="0"/>
      <dgm:spPr/>
    </dgm:pt>
    <dgm:pt modelId="{C920283D-61C7-4A74-B34D-95489E69AE5F}" type="pres">
      <dgm:prSet presAssocID="{2C70C1FB-54C3-446D-AB69-BB5952C179EE}" presName="FirstChild" presStyleLbl="revTx" presStyleIdx="10" presStyleCnt="17" custScaleX="109631" custLinFactNeighborX="-3396">
        <dgm:presLayoutVars>
          <dgm:chMax val="0"/>
          <dgm:chPref val="0"/>
          <dgm:bulletEnabled val="1"/>
        </dgm:presLayoutVars>
      </dgm:prSet>
      <dgm:spPr/>
    </dgm:pt>
    <dgm:pt modelId="{E9A1311F-5F79-4976-8232-EDE82BB1BC5E}" type="pres">
      <dgm:prSet presAssocID="{2C70C1FB-54C3-446D-AB69-BB5952C179EE}" presName="Parent" presStyleLbl="alignNode1" presStyleIdx="5" presStyleCnt="9" custScaleX="59652" custLinFactNeighborX="-14127">
        <dgm:presLayoutVars>
          <dgm:chMax val="3"/>
          <dgm:chPref val="3"/>
          <dgm:bulletEnabled val="1"/>
        </dgm:presLayoutVars>
      </dgm:prSet>
      <dgm:spPr/>
    </dgm:pt>
    <dgm:pt modelId="{3F29930A-B5E1-458A-9D0A-459055E2A88C}" type="pres">
      <dgm:prSet presAssocID="{2C70C1FB-54C3-446D-AB69-BB5952C179EE}" presName="Accent" presStyleLbl="parChTrans1D1" presStyleIdx="5" presStyleCnt="9"/>
      <dgm:spPr/>
    </dgm:pt>
    <dgm:pt modelId="{91EC6BD7-F444-4C53-BAF0-45EE11405E3D}" type="pres">
      <dgm:prSet presAssocID="{2C70C1FB-54C3-446D-AB69-BB5952C179EE}" presName="Child" presStyleLbl="revTx" presStyleIdx="11" presStyleCnt="17" custFlipVert="0" custScaleY="4725">
        <dgm:presLayoutVars>
          <dgm:chMax val="0"/>
          <dgm:chPref val="0"/>
          <dgm:bulletEnabled val="1"/>
        </dgm:presLayoutVars>
      </dgm:prSet>
      <dgm:spPr/>
    </dgm:pt>
    <dgm:pt modelId="{B9CC6595-D713-428D-98F0-5EAD72F30FBD}" type="pres">
      <dgm:prSet presAssocID="{521F24F6-05AE-49F1-809B-C4370353A5E1}" presName="sibTrans" presStyleCnt="0"/>
      <dgm:spPr/>
    </dgm:pt>
    <dgm:pt modelId="{6EAC4C23-F50F-4F71-AF23-2A7019A98AAF}" type="pres">
      <dgm:prSet presAssocID="{42D656A1-C5F2-4127-97A8-06604799F038}" presName="composite" presStyleCnt="0"/>
      <dgm:spPr/>
    </dgm:pt>
    <dgm:pt modelId="{E2CF2BD1-7525-4406-B89D-554F299835F6}" type="pres">
      <dgm:prSet presAssocID="{42D656A1-C5F2-4127-97A8-06604799F038}" presName="FirstChild" presStyleLbl="revTx" presStyleIdx="12" presStyleCnt="17" custScaleX="109631" custLinFactNeighborX="-3396">
        <dgm:presLayoutVars>
          <dgm:chMax val="0"/>
          <dgm:chPref val="0"/>
          <dgm:bulletEnabled val="1"/>
        </dgm:presLayoutVars>
      </dgm:prSet>
      <dgm:spPr/>
    </dgm:pt>
    <dgm:pt modelId="{4595BCEF-1158-4D6E-A109-F49F37D6F14A}" type="pres">
      <dgm:prSet presAssocID="{42D656A1-C5F2-4127-97A8-06604799F038}" presName="Parent" presStyleLbl="alignNode1" presStyleIdx="6" presStyleCnt="9" custScaleX="59652" custLinFactNeighborX="-14127">
        <dgm:presLayoutVars>
          <dgm:chMax val="3"/>
          <dgm:chPref val="3"/>
          <dgm:bulletEnabled val="1"/>
        </dgm:presLayoutVars>
      </dgm:prSet>
      <dgm:spPr/>
    </dgm:pt>
    <dgm:pt modelId="{2FD4E9D5-43F0-4DCA-8E21-F313CC5FC1C0}" type="pres">
      <dgm:prSet presAssocID="{42D656A1-C5F2-4127-97A8-06604799F038}" presName="Accent" presStyleLbl="parChTrans1D1" presStyleIdx="6" presStyleCnt="9"/>
      <dgm:spPr/>
    </dgm:pt>
    <dgm:pt modelId="{068D09D6-D8DE-421D-817C-EB0A9E5D86E5}" type="pres">
      <dgm:prSet presAssocID="{42D656A1-C5F2-4127-97A8-06604799F038}" presName="Child" presStyleLbl="revTx" presStyleIdx="13" presStyleCnt="17" custFlipVert="0" custScaleY="4697">
        <dgm:presLayoutVars>
          <dgm:chMax val="0"/>
          <dgm:chPref val="0"/>
          <dgm:bulletEnabled val="1"/>
        </dgm:presLayoutVars>
      </dgm:prSet>
      <dgm:spPr/>
    </dgm:pt>
    <dgm:pt modelId="{8DE9789C-D256-48FA-A93F-C4D20D81DEB7}" type="pres">
      <dgm:prSet presAssocID="{2AC201B5-3875-4C1C-AEFC-9E8562CDC773}" presName="sibTrans" presStyleCnt="0"/>
      <dgm:spPr/>
    </dgm:pt>
    <dgm:pt modelId="{79DC4969-D268-4862-B19C-1595B47690F3}" type="pres">
      <dgm:prSet presAssocID="{5F4E11BE-7D4C-4E4B-9E9C-E17110641706}" presName="composite" presStyleCnt="0"/>
      <dgm:spPr/>
    </dgm:pt>
    <dgm:pt modelId="{BF28608B-C5DE-4E12-A005-F0F234EC172A}" type="pres">
      <dgm:prSet presAssocID="{5F4E11BE-7D4C-4E4B-9E9C-E17110641706}" presName="FirstChild" presStyleLbl="revTx" presStyleIdx="14" presStyleCnt="17" custScaleX="109631" custLinFactNeighborX="-3396">
        <dgm:presLayoutVars>
          <dgm:chMax val="0"/>
          <dgm:chPref val="0"/>
          <dgm:bulletEnabled val="1"/>
        </dgm:presLayoutVars>
      </dgm:prSet>
      <dgm:spPr/>
    </dgm:pt>
    <dgm:pt modelId="{AC44DD9A-D2BC-47A1-8610-918D4C137F18}" type="pres">
      <dgm:prSet presAssocID="{5F4E11BE-7D4C-4E4B-9E9C-E17110641706}" presName="Parent" presStyleLbl="alignNode1" presStyleIdx="7" presStyleCnt="9" custScaleX="59652" custLinFactNeighborX="-14127">
        <dgm:presLayoutVars>
          <dgm:chMax val="3"/>
          <dgm:chPref val="3"/>
          <dgm:bulletEnabled val="1"/>
        </dgm:presLayoutVars>
      </dgm:prSet>
      <dgm:spPr/>
    </dgm:pt>
    <dgm:pt modelId="{10873F5C-7A6D-43E3-93DB-2E3C10016C42}" type="pres">
      <dgm:prSet presAssocID="{5F4E11BE-7D4C-4E4B-9E9C-E17110641706}" presName="Accent" presStyleLbl="parChTrans1D1" presStyleIdx="7" presStyleCnt="9"/>
      <dgm:spPr/>
    </dgm:pt>
    <dgm:pt modelId="{2E18CD95-0D01-49FF-9B62-E2B652ACFB30}" type="pres">
      <dgm:prSet presAssocID="{5F4E11BE-7D4C-4E4B-9E9C-E17110641706}" presName="Child" presStyleLbl="revTx" presStyleIdx="15" presStyleCnt="17" custFlipVert="1" custScaleY="6037">
        <dgm:presLayoutVars>
          <dgm:chMax val="0"/>
          <dgm:chPref val="0"/>
          <dgm:bulletEnabled val="1"/>
        </dgm:presLayoutVars>
      </dgm:prSet>
      <dgm:spPr/>
    </dgm:pt>
    <dgm:pt modelId="{BF39B187-BCFA-4B1C-9F5F-97CAB8AC5F71}" type="pres">
      <dgm:prSet presAssocID="{C60EB44C-735F-4EBE-A1FE-90D8149F2D80}" presName="sibTrans" presStyleCnt="0"/>
      <dgm:spPr/>
    </dgm:pt>
    <dgm:pt modelId="{E888C213-D871-4BB2-B3FF-C2963BF085A7}" type="pres">
      <dgm:prSet presAssocID="{57A3F176-91A4-4301-A477-87BE3189EF83}" presName="composite" presStyleCnt="0"/>
      <dgm:spPr/>
    </dgm:pt>
    <dgm:pt modelId="{C63E8E36-F73F-4E85-86B9-012B803220DC}" type="pres">
      <dgm:prSet presAssocID="{57A3F176-91A4-4301-A477-87BE3189EF83}" presName="FirstChild" presStyleLbl="revTx" presStyleIdx="16" presStyleCnt="17" custScaleX="113971">
        <dgm:presLayoutVars>
          <dgm:chMax val="0"/>
          <dgm:chPref val="0"/>
          <dgm:bulletEnabled val="1"/>
        </dgm:presLayoutVars>
      </dgm:prSet>
      <dgm:spPr/>
    </dgm:pt>
    <dgm:pt modelId="{E46CAED2-F8D8-475C-B341-6F5A2F850E48}" type="pres">
      <dgm:prSet presAssocID="{57A3F176-91A4-4301-A477-87BE3189EF83}" presName="Parent" presStyleLbl="alignNode1" presStyleIdx="8" presStyleCnt="9" custScaleX="59659" custScaleY="102023" custLinFactNeighborX="-10230" custLinFactNeighborY="540">
        <dgm:presLayoutVars>
          <dgm:chMax val="3"/>
          <dgm:chPref val="3"/>
          <dgm:bulletEnabled val="1"/>
        </dgm:presLayoutVars>
      </dgm:prSet>
      <dgm:spPr/>
    </dgm:pt>
    <dgm:pt modelId="{4CDB1EFD-E6AF-486B-91DE-D3A3A2903850}" type="pres">
      <dgm:prSet presAssocID="{57A3F176-91A4-4301-A477-87BE3189EF83}" presName="Accent" presStyleLbl="parChTrans1D1" presStyleIdx="8" presStyleCnt="9"/>
      <dgm:spPr/>
    </dgm:pt>
  </dgm:ptLst>
  <dgm:cxnLst>
    <dgm:cxn modelId="{CDD24A01-0833-403A-9CB6-BD130DCEC513}" type="presOf" srcId="{766F8ADC-FB77-4504-9B66-4C6D2D7894A7}" destId="{2E18CD95-0D01-49FF-9B62-E2B652ACFB30}" srcOrd="0" destOrd="0" presId="urn:microsoft.com/office/officeart/2011/layout/TabList"/>
    <dgm:cxn modelId="{53592405-4A4A-4FBE-BB2F-2BA49E676EAE}" srcId="{67BED630-198F-4F53-86D9-04DE71021674}" destId="{2C70C1FB-54C3-446D-AB69-BB5952C179EE}" srcOrd="5" destOrd="0" parTransId="{29E81FBD-D31D-49CD-92CB-7BA6E6747411}" sibTransId="{521F24F6-05AE-49F1-809B-C4370353A5E1}"/>
    <dgm:cxn modelId="{87706B09-8754-4650-A538-8B5F4BB7A2E4}" type="presOf" srcId="{75CFFDA9-787F-4E62-B018-2A741E79A675}" destId="{5743F73D-F135-42FB-8FE3-B7951C9EA3A1}" srcOrd="0" destOrd="0" presId="urn:microsoft.com/office/officeart/2011/layout/TabList"/>
    <dgm:cxn modelId="{DE6C210E-0A78-4941-9E18-B4C55BB72B09}" type="presOf" srcId="{42D656A1-C5F2-4127-97A8-06604799F038}" destId="{4595BCEF-1158-4D6E-A109-F49F37D6F14A}" srcOrd="0" destOrd="0" presId="urn:microsoft.com/office/officeart/2011/layout/TabList"/>
    <dgm:cxn modelId="{D4083612-DE94-4237-BEED-E7E92F33F6F1}" srcId="{2C70C1FB-54C3-446D-AB69-BB5952C179EE}" destId="{6DC31EAF-BEF3-44F0-9FE8-9E60854F3F6C}" srcOrd="1" destOrd="0" parTransId="{281C87E9-99F0-4987-BDA8-F74F0BB21ACA}" sibTransId="{4F0FC443-AA0F-43A4-BCCB-1507BAA1EE53}"/>
    <dgm:cxn modelId="{B21B4B12-B409-4E31-A791-740EF37B7FB8}" type="presOf" srcId="{67BED630-198F-4F53-86D9-04DE71021674}" destId="{5D328376-45D5-4E15-AA7A-0526E7731D00}" srcOrd="0" destOrd="0" presId="urn:microsoft.com/office/officeart/2011/layout/TabList"/>
    <dgm:cxn modelId="{FDF9BA21-9D38-4EC1-9E7F-5E392AA1D666}" type="presOf" srcId="{BE404E51-E665-4356-B066-3D0B6E30F8D0}" destId="{C920283D-61C7-4A74-B34D-95489E69AE5F}" srcOrd="0" destOrd="0" presId="urn:microsoft.com/office/officeart/2011/layout/TabList"/>
    <dgm:cxn modelId="{412E4423-3DCD-4836-933E-F0EBE607D060}" type="presOf" srcId="{EE51FA1D-EA59-4BE7-9F99-4A90E7E92704}" destId="{16367E89-81BC-45D7-8846-5C71DC32CDC4}" srcOrd="0" destOrd="0" presId="urn:microsoft.com/office/officeart/2011/layout/TabList"/>
    <dgm:cxn modelId="{D22CE92A-852E-40A5-A2FC-4C1C82580A51}" type="presOf" srcId="{136E1924-8255-4009-8DF5-F627CA64DAFF}" destId="{8F00A091-E4E1-423A-95D5-2D60FA386892}" srcOrd="0" destOrd="0" presId="urn:microsoft.com/office/officeart/2011/layout/TabList"/>
    <dgm:cxn modelId="{C73ADA30-6312-409A-B2AF-7A60AA466922}" srcId="{62E6784E-6670-4C5F-AB05-3784C135D7C3}" destId="{165B1069-179B-484F-9D2C-46FD625D7AF2}" srcOrd="0" destOrd="0" parTransId="{CC94B53A-8B78-4A7D-AF93-31365ABA1CE2}" sibTransId="{E437D973-E8E9-454A-A93E-7D9621DAC5C0}"/>
    <dgm:cxn modelId="{49FB6131-EA2A-4411-AB7A-49DA22C8A01D}" type="presOf" srcId="{2C70C1FB-54C3-446D-AB69-BB5952C179EE}" destId="{E9A1311F-5F79-4976-8232-EDE82BB1BC5E}" srcOrd="0" destOrd="0" presId="urn:microsoft.com/office/officeart/2011/layout/TabList"/>
    <dgm:cxn modelId="{24E65B3C-0E3F-4AEF-938A-F866E9C095F8}" srcId="{67BED630-198F-4F53-86D9-04DE71021674}" destId="{3984844F-2A8C-4501-B698-C2DEF81F3BA3}" srcOrd="4" destOrd="0" parTransId="{DE2F2565-BA30-49F7-B391-2A5539FC6B40}" sibTransId="{ECC8B605-27B3-40F3-A504-DA32461CE27D}"/>
    <dgm:cxn modelId="{FF931444-7567-4CAE-B5E9-7C7A2E9CD6A9}" srcId="{62E6784E-6670-4C5F-AB05-3784C135D7C3}" destId="{B87AA4AB-262E-4D6B-9288-AEDC8A9A07EE}" srcOrd="1" destOrd="0" parTransId="{96389F38-7F8D-48D0-BE11-34E18FB37DBA}" sibTransId="{E46D90DA-FB44-4A63-800A-04FFDF2AEDDF}"/>
    <dgm:cxn modelId="{762EB347-2631-4D81-979C-0837728FECF0}" srcId="{F607A916-D5C3-4689-A371-4ED6F463F0DC}" destId="{FC630740-9405-455B-87C6-D07DC45DDEDF}" srcOrd="1" destOrd="0" parTransId="{5D5C47D9-12EB-45DF-B4C9-E2B2D9909661}" sibTransId="{5625A23E-A7FF-4B43-B97F-B5BA3F6513E0}"/>
    <dgm:cxn modelId="{994C9B4B-02FE-48F3-9D6F-178008E0D21C}" srcId="{CF9BF3E2-CFC7-46B3-9E74-FCD72569E69B}" destId="{136E1924-8255-4009-8DF5-F627CA64DAFF}" srcOrd="0" destOrd="0" parTransId="{3ABF11DF-517B-466F-969B-02364FCE542B}" sibTransId="{6849E007-EB9E-4CA8-9549-5DC9964C2CFA}"/>
    <dgm:cxn modelId="{F0A68B50-AE39-46CD-9B17-2C648AFDAE08}" srcId="{42D656A1-C5F2-4127-97A8-06604799F038}" destId="{EDD0ECEC-B6B2-419B-8BA1-83877CDCD08C}" srcOrd="0" destOrd="0" parTransId="{2D2C5735-4C33-4488-BF8E-D787F711D3DF}" sibTransId="{0E0C5AB6-3364-4CF3-8536-8E4165790002}"/>
    <dgm:cxn modelId="{1DC2D85B-D422-4910-A4AE-13174CEC37F5}" srcId="{67BED630-198F-4F53-86D9-04DE71021674}" destId="{62E6784E-6670-4C5F-AB05-3784C135D7C3}" srcOrd="1" destOrd="0" parTransId="{7C302B52-E0E8-4779-97A4-15F816544613}" sibTransId="{F23C9AEB-CE1C-405B-AB02-BC79DBCC1A9D}"/>
    <dgm:cxn modelId="{F7E2F45E-1EA0-4791-BBB1-43992423D4BD}" srcId="{67BED630-198F-4F53-86D9-04DE71021674}" destId="{F607A916-D5C3-4689-A371-4ED6F463F0DC}" srcOrd="0" destOrd="0" parTransId="{1A0BCE99-CD3B-4845-AE79-3851ED6EC989}" sibTransId="{6BBC2673-27C8-4227-AA13-AFACD99D5C95}"/>
    <dgm:cxn modelId="{1DE7F465-FFEB-4AD1-906D-F235B40791AC}" type="presOf" srcId="{5B9E28BD-2A49-4732-9695-5D6013C58A2F}" destId="{45387C14-5AE6-4E0D-8F86-92161D43CD66}" srcOrd="0" destOrd="0" presId="urn:microsoft.com/office/officeart/2011/layout/TabList"/>
    <dgm:cxn modelId="{CCCF1568-42F1-4AAF-94A8-A07FCEC14B69}" type="presOf" srcId="{EDD0ECEC-B6B2-419B-8BA1-83877CDCD08C}" destId="{E2CF2BD1-7525-4406-B89D-554F299835F6}" srcOrd="0" destOrd="0" presId="urn:microsoft.com/office/officeart/2011/layout/TabList"/>
    <dgm:cxn modelId="{4B81C968-C1E2-4940-BFC8-DD774372CFC7}" type="presOf" srcId="{5F4E11BE-7D4C-4E4B-9E9C-E17110641706}" destId="{AC44DD9A-D2BC-47A1-8610-918D4C137F18}" srcOrd="0" destOrd="0" presId="urn:microsoft.com/office/officeart/2011/layout/TabList"/>
    <dgm:cxn modelId="{788C0F6E-EED7-4AB5-8D82-B4383B29A881}" srcId="{67BED630-198F-4F53-86D9-04DE71021674}" destId="{57A3F176-91A4-4301-A477-87BE3189EF83}" srcOrd="8" destOrd="0" parTransId="{15536643-256C-479D-8FC7-66B91D22AE06}" sibTransId="{4C4FD5BE-1EF7-4B6D-81CD-C341A4B97B77}"/>
    <dgm:cxn modelId="{B3A9216F-C813-4BB4-9C47-AB11B3D788F3}" srcId="{67BED630-198F-4F53-86D9-04DE71021674}" destId="{CF9BF3E2-CFC7-46B3-9E74-FCD72569E69B}" srcOrd="3" destOrd="0" parTransId="{0C03710D-3FFC-499B-86CF-3A338295E8D6}" sibTransId="{09BDB6E8-507B-4728-8D13-1E55D9BB79CA}"/>
    <dgm:cxn modelId="{35C41D71-DF0C-48AF-A7D8-6DF3B5074751}" srcId="{5F4E11BE-7D4C-4E4B-9E9C-E17110641706}" destId="{766F8ADC-FB77-4504-9B66-4C6D2D7894A7}" srcOrd="1" destOrd="0" parTransId="{B64FDC78-98A2-45F5-AB8A-E1C50A8879C0}" sibTransId="{75CAB502-5E46-42F3-A492-06047A4BA714}"/>
    <dgm:cxn modelId="{B2BD0A72-3B18-415F-9F85-C3F0349400E4}" srcId="{CF9BF3E2-CFC7-46B3-9E74-FCD72569E69B}" destId="{08339672-F34C-4EB2-8C2B-1C21EB03A44B}" srcOrd="1" destOrd="0" parTransId="{B28C1A41-2D2F-4A5B-A250-E3BC470EFB77}" sibTransId="{37CED00A-BF99-4D25-B660-1C5016D69BF5}"/>
    <dgm:cxn modelId="{B9674972-62E9-4D7E-B9D5-41F5575FBE08}" type="presOf" srcId="{3984844F-2A8C-4501-B698-C2DEF81F3BA3}" destId="{43F998F8-313A-4753-90C3-A99AA2C6C81B}" srcOrd="0" destOrd="0" presId="urn:microsoft.com/office/officeart/2011/layout/TabList"/>
    <dgm:cxn modelId="{644B3575-3617-425C-B439-2E00B446A3A6}" srcId="{5F4E11BE-7D4C-4E4B-9E9C-E17110641706}" destId="{044CD92D-68F2-49A6-88ED-BAACF1CD81F1}" srcOrd="0" destOrd="0" parTransId="{A0801251-D418-4714-8CFB-7681912186EB}" sibTransId="{021D36E8-648D-4E45-9068-4772785CEC9E}"/>
    <dgm:cxn modelId="{1C6E5976-1BE8-4AA5-B266-C5F820681C1C}" srcId="{3984844F-2A8C-4501-B698-C2DEF81F3BA3}" destId="{4A482F95-864B-4744-A869-2D717AA071A7}" srcOrd="0" destOrd="0" parTransId="{F30FE903-C463-4B49-9B25-A5BD9C25FFC9}" sibTransId="{E3A76249-DF0A-48C8-9848-5A7AD6C482F2}"/>
    <dgm:cxn modelId="{95162C7F-4B50-4012-8689-F8E98DE63ACC}" type="presOf" srcId="{B87AA4AB-262E-4D6B-9288-AEDC8A9A07EE}" destId="{B1860B3E-6E72-46ED-9DF9-BC90A4E4337C}" srcOrd="0" destOrd="0" presId="urn:microsoft.com/office/officeart/2011/layout/TabList"/>
    <dgm:cxn modelId="{55B29383-60C4-4A08-BEB8-2C200176073D}" srcId="{67BED630-198F-4F53-86D9-04DE71021674}" destId="{42D656A1-C5F2-4127-97A8-06604799F038}" srcOrd="6" destOrd="0" parTransId="{82B66EC5-A7D7-4641-99E6-2EB563754F40}" sibTransId="{2AC201B5-3875-4C1C-AEFC-9E8562CDC773}"/>
    <dgm:cxn modelId="{310DBF83-74D5-4790-970C-2E65ABFFDFD3}" type="presOf" srcId="{62E6784E-6670-4C5F-AB05-3784C135D7C3}" destId="{7F94DD27-7F7D-49C6-BEB3-F4059FA20BA1}" srcOrd="0" destOrd="0" presId="urn:microsoft.com/office/officeart/2011/layout/TabList"/>
    <dgm:cxn modelId="{117A7489-B30A-461B-BAF1-1C835744FF4F}" srcId="{F607A916-D5C3-4689-A371-4ED6F463F0DC}" destId="{EE51FA1D-EA59-4BE7-9F99-4A90E7E92704}" srcOrd="0" destOrd="0" parTransId="{324D7AAB-80D0-4899-8029-FE9D14F82BAB}" sibTransId="{B97D6112-F9BC-431C-846D-A460BDDC518F}"/>
    <dgm:cxn modelId="{044DB98D-3A2D-475F-B59C-49DF14E4DF3F}" srcId="{57A3F176-91A4-4301-A477-87BE3189EF83}" destId="{6E08372F-5818-4EFA-B7E3-84859FCA580A}" srcOrd="0" destOrd="0" parTransId="{35B4760D-DAB4-4A3E-9E6C-38F53262522D}" sibTransId="{03E305C7-ACC3-41B7-B3D1-DCD5E9EDC7FF}"/>
    <dgm:cxn modelId="{619D2491-B44A-41CE-AE2E-81AB9A9D9765}" srcId="{3984844F-2A8C-4501-B698-C2DEF81F3BA3}" destId="{87F289E3-A58A-4B4F-91A2-29356AF9F189}" srcOrd="1" destOrd="0" parTransId="{3DC0A23B-79D0-4FAF-B120-86DBDFAA5EA0}" sibTransId="{5C6AE72E-5FD5-4249-A567-DB61706A8A32}"/>
    <dgm:cxn modelId="{0DC60595-BAF0-47A8-B047-C5CBEA7C63F0}" type="presOf" srcId="{4A482F95-864B-4744-A869-2D717AA071A7}" destId="{A5F089C4-1966-4CBA-B95E-B6B693019E72}" srcOrd="0" destOrd="0" presId="urn:microsoft.com/office/officeart/2011/layout/TabList"/>
    <dgm:cxn modelId="{F9321297-BBFB-40FA-A196-FDF52A4D2460}" type="presOf" srcId="{6E08372F-5818-4EFA-B7E3-84859FCA580A}" destId="{C63E8E36-F73F-4E85-86B9-012B803220DC}" srcOrd="0" destOrd="0" presId="urn:microsoft.com/office/officeart/2011/layout/TabList"/>
    <dgm:cxn modelId="{EAE304A4-5C48-47B4-AE0A-AB49B4043F2F}" type="presOf" srcId="{6DC31EAF-BEF3-44F0-9FE8-9E60854F3F6C}" destId="{91EC6BD7-F444-4C53-BAF0-45EE11405E3D}" srcOrd="0" destOrd="0" presId="urn:microsoft.com/office/officeart/2011/layout/TabList"/>
    <dgm:cxn modelId="{B6969FAB-C5E4-447A-BD63-1A9F9544C9F7}" type="presOf" srcId="{044CD92D-68F2-49A6-88ED-BAACF1CD81F1}" destId="{BF28608B-C5DE-4E12-A005-F0F234EC172A}" srcOrd="0" destOrd="0" presId="urn:microsoft.com/office/officeart/2011/layout/TabList"/>
    <dgm:cxn modelId="{94B538B1-8FFE-480F-9BC4-8D5753B5C6F7}" srcId="{E0015D28-E339-4BF5-82C6-5B8B475384B4}" destId="{5B9E28BD-2A49-4732-9695-5D6013C58A2F}" srcOrd="1" destOrd="0" parTransId="{948D4973-00A4-48A3-9875-3F9670F16D56}" sibTransId="{960D9F05-408C-45A2-BA33-CEC88C455399}"/>
    <dgm:cxn modelId="{AB5D5FBF-91AC-4433-972A-C02E6D1E3229}" srcId="{67BED630-198F-4F53-86D9-04DE71021674}" destId="{5F4E11BE-7D4C-4E4B-9E9C-E17110641706}" srcOrd="7" destOrd="0" parTransId="{75B391CA-46C8-4773-AF13-A75B062A65E6}" sibTransId="{C60EB44C-735F-4EBE-A1FE-90D8149F2D80}"/>
    <dgm:cxn modelId="{63F1CFC5-524F-4A2D-B5A1-A93B054393AB}" srcId="{67BED630-198F-4F53-86D9-04DE71021674}" destId="{E0015D28-E339-4BF5-82C6-5B8B475384B4}" srcOrd="2" destOrd="0" parTransId="{2D4C35D9-5D53-4843-B901-5617D614FA45}" sibTransId="{4418CD6A-7BCE-49C9-A8EB-AE0AE658BE7F}"/>
    <dgm:cxn modelId="{BEA13BD8-FFBC-4FB8-9C2C-A532FF3E76B4}" type="presOf" srcId="{F607A916-D5C3-4689-A371-4ED6F463F0DC}" destId="{6B1F6034-84AF-479F-9EA0-7D68BEADA5C9}" srcOrd="0" destOrd="0" presId="urn:microsoft.com/office/officeart/2011/layout/TabList"/>
    <dgm:cxn modelId="{955A6ADB-7F3B-4204-B884-29EB43CFAC5F}" type="presOf" srcId="{08339672-F34C-4EB2-8C2B-1C21EB03A44B}" destId="{DE90A0EC-B472-45FC-9E5C-F4AD1B4BD527}" srcOrd="0" destOrd="0" presId="urn:microsoft.com/office/officeart/2011/layout/TabList"/>
    <dgm:cxn modelId="{010F9CE1-0A68-478F-8A68-4C0615A4D29E}" type="presOf" srcId="{E0015D28-E339-4BF5-82C6-5B8B475384B4}" destId="{488FDD38-71E7-4C5D-A10E-71FB8B7EAE8E}" srcOrd="0" destOrd="0" presId="urn:microsoft.com/office/officeart/2011/layout/TabList"/>
    <dgm:cxn modelId="{239601E5-57C9-4260-A4B3-C0711FBEBA6D}" type="presOf" srcId="{CF9BF3E2-CFC7-46B3-9E74-FCD72569E69B}" destId="{72C9927E-BD4B-4497-A965-5E7F90506263}" srcOrd="0" destOrd="0" presId="urn:microsoft.com/office/officeart/2011/layout/TabList"/>
    <dgm:cxn modelId="{4DB806EC-2EFD-45F9-9ACB-985180DB68B1}" type="presOf" srcId="{87F289E3-A58A-4B4F-91A2-29356AF9F189}" destId="{EDC56460-6FB1-4125-A8BA-86A129112174}" srcOrd="0" destOrd="0" presId="urn:microsoft.com/office/officeart/2011/layout/TabList"/>
    <dgm:cxn modelId="{B82DC1F2-33E0-4724-B747-CAB79EEB9004}" type="presOf" srcId="{57A3F176-91A4-4301-A477-87BE3189EF83}" destId="{E46CAED2-F8D8-475C-B341-6F5A2F850E48}" srcOrd="0" destOrd="0" presId="urn:microsoft.com/office/officeart/2011/layout/TabList"/>
    <dgm:cxn modelId="{F71BEAF3-99D0-4C6E-9B4F-28431AD23496}" srcId="{42D656A1-C5F2-4127-97A8-06604799F038}" destId="{06BB61D2-B6B3-4A4A-B1B3-5F0E437F8CDA}" srcOrd="1" destOrd="0" parTransId="{49C82E26-9E41-449F-A89B-D9DEEF38FF53}" sibTransId="{3441E10A-F9D2-492F-B16B-7178F2AB5CA8}"/>
    <dgm:cxn modelId="{2AFE86F5-BBD0-4DFE-BBD5-E438AF4B2304}" srcId="{2C70C1FB-54C3-446D-AB69-BB5952C179EE}" destId="{BE404E51-E665-4356-B066-3D0B6E30F8D0}" srcOrd="0" destOrd="0" parTransId="{1EFAB4AC-3A25-48BA-96B9-3FE64434F27D}" sibTransId="{49CDEACD-9811-4787-9866-A7D3653EDCAD}"/>
    <dgm:cxn modelId="{981017F8-10B9-416E-8B2B-F15828B34086}" type="presOf" srcId="{FC630740-9405-455B-87C6-D07DC45DDEDF}" destId="{6AE12881-833A-4222-96F2-313241160CFD}" srcOrd="0" destOrd="0" presId="urn:microsoft.com/office/officeart/2011/layout/TabList"/>
    <dgm:cxn modelId="{ACF829F8-3306-4535-8037-CE1064C6BE25}" type="presOf" srcId="{06BB61D2-B6B3-4A4A-B1B3-5F0E437F8CDA}" destId="{068D09D6-D8DE-421D-817C-EB0A9E5D86E5}" srcOrd="0" destOrd="0" presId="urn:microsoft.com/office/officeart/2011/layout/TabList"/>
    <dgm:cxn modelId="{574683F8-7BD9-4213-BC32-65F7FCDB57A5}" type="presOf" srcId="{165B1069-179B-484F-9D2C-46FD625D7AF2}" destId="{F6C5EFEA-7C4B-4D7A-ACD3-211B5EB6A314}" srcOrd="0" destOrd="0" presId="urn:microsoft.com/office/officeart/2011/layout/TabList"/>
    <dgm:cxn modelId="{AE6CB8FA-FC3C-44C8-9010-D1766337A5D1}" srcId="{E0015D28-E339-4BF5-82C6-5B8B475384B4}" destId="{75CFFDA9-787F-4E62-B018-2A741E79A675}" srcOrd="0" destOrd="0" parTransId="{3BAD4EA1-633D-4A4D-B166-24C3A6D2FDC8}" sibTransId="{D4CB34D2-6C52-4B08-932F-D67792C97B09}"/>
    <dgm:cxn modelId="{66386C73-27FA-490B-B05A-3C4A3704CECF}" type="presParOf" srcId="{5D328376-45D5-4E15-AA7A-0526E7731D00}" destId="{5A4E1504-9A7B-48A5-A08D-BADC02EA016A}" srcOrd="0" destOrd="0" presId="urn:microsoft.com/office/officeart/2011/layout/TabList"/>
    <dgm:cxn modelId="{55A18BA4-5C8E-4554-8F6E-73907DD80EA3}" type="presParOf" srcId="{5A4E1504-9A7B-48A5-A08D-BADC02EA016A}" destId="{16367E89-81BC-45D7-8846-5C71DC32CDC4}" srcOrd="0" destOrd="0" presId="urn:microsoft.com/office/officeart/2011/layout/TabList"/>
    <dgm:cxn modelId="{B1A14237-58BE-4DE5-B612-A40D9365A340}" type="presParOf" srcId="{5A4E1504-9A7B-48A5-A08D-BADC02EA016A}" destId="{6B1F6034-84AF-479F-9EA0-7D68BEADA5C9}" srcOrd="1" destOrd="0" presId="urn:microsoft.com/office/officeart/2011/layout/TabList"/>
    <dgm:cxn modelId="{13E2F7F2-1229-4FFC-94DB-604A6F5C64DC}" type="presParOf" srcId="{5A4E1504-9A7B-48A5-A08D-BADC02EA016A}" destId="{BACE8D17-98DC-4172-AEC2-8E7A6307E61C}" srcOrd="2" destOrd="0" presId="urn:microsoft.com/office/officeart/2011/layout/TabList"/>
    <dgm:cxn modelId="{C302E805-EE49-420B-8920-45605C89C016}" type="presParOf" srcId="{5D328376-45D5-4E15-AA7A-0526E7731D00}" destId="{6AE12881-833A-4222-96F2-313241160CFD}" srcOrd="1" destOrd="0" presId="urn:microsoft.com/office/officeart/2011/layout/TabList"/>
    <dgm:cxn modelId="{FE0278D8-20C2-4A43-A61E-4BBB1A975CF3}" type="presParOf" srcId="{5D328376-45D5-4E15-AA7A-0526E7731D00}" destId="{CDE4F86E-B7DF-45BC-8AED-0C8C5F956732}" srcOrd="2" destOrd="0" presId="urn:microsoft.com/office/officeart/2011/layout/TabList"/>
    <dgm:cxn modelId="{13FB32E1-5207-40B7-89E9-6D8869572621}" type="presParOf" srcId="{5D328376-45D5-4E15-AA7A-0526E7731D00}" destId="{2E90369A-44C4-48B6-AEC9-66883818ADF5}" srcOrd="3" destOrd="0" presId="urn:microsoft.com/office/officeart/2011/layout/TabList"/>
    <dgm:cxn modelId="{B660E724-4797-4A19-878D-B5AB79DE0FD4}" type="presParOf" srcId="{2E90369A-44C4-48B6-AEC9-66883818ADF5}" destId="{F6C5EFEA-7C4B-4D7A-ACD3-211B5EB6A314}" srcOrd="0" destOrd="0" presId="urn:microsoft.com/office/officeart/2011/layout/TabList"/>
    <dgm:cxn modelId="{896C80E9-D844-4A29-BFDC-C0FD1F013DFA}" type="presParOf" srcId="{2E90369A-44C4-48B6-AEC9-66883818ADF5}" destId="{7F94DD27-7F7D-49C6-BEB3-F4059FA20BA1}" srcOrd="1" destOrd="0" presId="urn:microsoft.com/office/officeart/2011/layout/TabList"/>
    <dgm:cxn modelId="{E9F2C142-A8F3-4C20-B16A-D9FB9E77A582}" type="presParOf" srcId="{2E90369A-44C4-48B6-AEC9-66883818ADF5}" destId="{CD1D1831-161A-4CDB-869C-51B4F70159E5}" srcOrd="2" destOrd="0" presId="urn:microsoft.com/office/officeart/2011/layout/TabList"/>
    <dgm:cxn modelId="{12D5AC6B-2AB8-42C0-9ECB-21E717CECBEF}" type="presParOf" srcId="{5D328376-45D5-4E15-AA7A-0526E7731D00}" destId="{B1860B3E-6E72-46ED-9DF9-BC90A4E4337C}" srcOrd="4" destOrd="0" presId="urn:microsoft.com/office/officeart/2011/layout/TabList"/>
    <dgm:cxn modelId="{B27ABE94-73BD-4A4C-939B-A305F11EF4CB}" type="presParOf" srcId="{5D328376-45D5-4E15-AA7A-0526E7731D00}" destId="{BE14328B-9943-4474-B671-D0E132098849}" srcOrd="5" destOrd="0" presId="urn:microsoft.com/office/officeart/2011/layout/TabList"/>
    <dgm:cxn modelId="{D08B3048-AE66-4607-822B-6CAC723E32D4}" type="presParOf" srcId="{5D328376-45D5-4E15-AA7A-0526E7731D00}" destId="{FE6ABC19-3DA7-4BF1-917A-03DAA5EC6E08}" srcOrd="6" destOrd="0" presId="urn:microsoft.com/office/officeart/2011/layout/TabList"/>
    <dgm:cxn modelId="{12D2B926-AAC3-478D-94A3-205EE1472853}" type="presParOf" srcId="{FE6ABC19-3DA7-4BF1-917A-03DAA5EC6E08}" destId="{5743F73D-F135-42FB-8FE3-B7951C9EA3A1}" srcOrd="0" destOrd="0" presId="urn:microsoft.com/office/officeart/2011/layout/TabList"/>
    <dgm:cxn modelId="{51F1C29B-7A20-422A-ABF2-D2CB1C52AA7E}" type="presParOf" srcId="{FE6ABC19-3DA7-4BF1-917A-03DAA5EC6E08}" destId="{488FDD38-71E7-4C5D-A10E-71FB8B7EAE8E}" srcOrd="1" destOrd="0" presId="urn:microsoft.com/office/officeart/2011/layout/TabList"/>
    <dgm:cxn modelId="{F091C622-85B1-4392-A001-448A7147CC32}" type="presParOf" srcId="{FE6ABC19-3DA7-4BF1-917A-03DAA5EC6E08}" destId="{BAD868DF-9721-4271-BF61-CC54650ACACF}" srcOrd="2" destOrd="0" presId="urn:microsoft.com/office/officeart/2011/layout/TabList"/>
    <dgm:cxn modelId="{74137195-56FC-4D8D-88B5-47021D26B8B2}" type="presParOf" srcId="{5D328376-45D5-4E15-AA7A-0526E7731D00}" destId="{45387C14-5AE6-4E0D-8F86-92161D43CD66}" srcOrd="7" destOrd="0" presId="urn:microsoft.com/office/officeart/2011/layout/TabList"/>
    <dgm:cxn modelId="{3A9D632E-7698-43A7-87D4-A0C6F68F6412}" type="presParOf" srcId="{5D328376-45D5-4E15-AA7A-0526E7731D00}" destId="{8A5869E1-B3EA-47AA-BAEC-4A113A4C8BB0}" srcOrd="8" destOrd="0" presId="urn:microsoft.com/office/officeart/2011/layout/TabList"/>
    <dgm:cxn modelId="{5AC3A286-B913-4972-914C-98B7A8423E34}" type="presParOf" srcId="{5D328376-45D5-4E15-AA7A-0526E7731D00}" destId="{6C9AFF42-FB3B-47A7-89A9-564D9BB04954}" srcOrd="9" destOrd="0" presId="urn:microsoft.com/office/officeart/2011/layout/TabList"/>
    <dgm:cxn modelId="{19E5AA7A-2193-42CD-A04C-967AEB499FE7}" type="presParOf" srcId="{6C9AFF42-FB3B-47A7-89A9-564D9BB04954}" destId="{8F00A091-E4E1-423A-95D5-2D60FA386892}" srcOrd="0" destOrd="0" presId="urn:microsoft.com/office/officeart/2011/layout/TabList"/>
    <dgm:cxn modelId="{46DEDD47-0B58-42F7-8C15-A637CFCBF2ED}" type="presParOf" srcId="{6C9AFF42-FB3B-47A7-89A9-564D9BB04954}" destId="{72C9927E-BD4B-4497-A965-5E7F90506263}" srcOrd="1" destOrd="0" presId="urn:microsoft.com/office/officeart/2011/layout/TabList"/>
    <dgm:cxn modelId="{C1F5488E-A011-45FD-8AC2-E8823E44BF93}" type="presParOf" srcId="{6C9AFF42-FB3B-47A7-89A9-564D9BB04954}" destId="{6A65EDDC-8EB3-4C5C-8F8D-BC686825262F}" srcOrd="2" destOrd="0" presId="urn:microsoft.com/office/officeart/2011/layout/TabList"/>
    <dgm:cxn modelId="{6DDFAA7F-38B3-4A42-B4FB-E1CCEDF12A45}" type="presParOf" srcId="{5D328376-45D5-4E15-AA7A-0526E7731D00}" destId="{DE90A0EC-B472-45FC-9E5C-F4AD1B4BD527}" srcOrd="10" destOrd="0" presId="urn:microsoft.com/office/officeart/2011/layout/TabList"/>
    <dgm:cxn modelId="{333F2961-6B9E-4E14-B4D9-EBE8A73AE8CB}" type="presParOf" srcId="{5D328376-45D5-4E15-AA7A-0526E7731D00}" destId="{BC191930-9306-4829-943E-1AC995F2F83F}" srcOrd="11" destOrd="0" presId="urn:microsoft.com/office/officeart/2011/layout/TabList"/>
    <dgm:cxn modelId="{779912C5-0DE1-415A-BABC-DA0B4AC80707}" type="presParOf" srcId="{5D328376-45D5-4E15-AA7A-0526E7731D00}" destId="{DB58E98C-6010-4084-999D-7B283A891316}" srcOrd="12" destOrd="0" presId="urn:microsoft.com/office/officeart/2011/layout/TabList"/>
    <dgm:cxn modelId="{9B902B89-CBD6-4C24-8741-A66A8D0AFF39}" type="presParOf" srcId="{DB58E98C-6010-4084-999D-7B283A891316}" destId="{A5F089C4-1966-4CBA-B95E-B6B693019E72}" srcOrd="0" destOrd="0" presId="urn:microsoft.com/office/officeart/2011/layout/TabList"/>
    <dgm:cxn modelId="{89C5A947-ECBB-437D-8521-4A0DDE9BA782}" type="presParOf" srcId="{DB58E98C-6010-4084-999D-7B283A891316}" destId="{43F998F8-313A-4753-90C3-A99AA2C6C81B}" srcOrd="1" destOrd="0" presId="urn:microsoft.com/office/officeart/2011/layout/TabList"/>
    <dgm:cxn modelId="{4BE132E2-483E-41E8-AF52-4BE8CBFE58BA}" type="presParOf" srcId="{DB58E98C-6010-4084-999D-7B283A891316}" destId="{BED0A1FD-84D1-4490-8CA8-46676B850E09}" srcOrd="2" destOrd="0" presId="urn:microsoft.com/office/officeart/2011/layout/TabList"/>
    <dgm:cxn modelId="{D3FD2558-A0E5-4E95-AED3-86A4FA3BDAAF}" type="presParOf" srcId="{5D328376-45D5-4E15-AA7A-0526E7731D00}" destId="{EDC56460-6FB1-4125-A8BA-86A129112174}" srcOrd="13" destOrd="0" presId="urn:microsoft.com/office/officeart/2011/layout/TabList"/>
    <dgm:cxn modelId="{87E8C7DE-55EA-4876-AEAC-64B8033E925A}" type="presParOf" srcId="{5D328376-45D5-4E15-AA7A-0526E7731D00}" destId="{0BF53FF2-D46D-4E15-80DD-8C2F7F14C79C}" srcOrd="14" destOrd="0" presId="urn:microsoft.com/office/officeart/2011/layout/TabList"/>
    <dgm:cxn modelId="{B7D7884E-5996-41BD-9909-7AF415F47786}" type="presParOf" srcId="{5D328376-45D5-4E15-AA7A-0526E7731D00}" destId="{8704CECE-6ADB-4F79-91D9-9AF46BA6F5FE}" srcOrd="15" destOrd="0" presId="urn:microsoft.com/office/officeart/2011/layout/TabList"/>
    <dgm:cxn modelId="{9F99AA31-F470-4FE9-8AA5-9A1EBDE256C7}" type="presParOf" srcId="{8704CECE-6ADB-4F79-91D9-9AF46BA6F5FE}" destId="{C920283D-61C7-4A74-B34D-95489E69AE5F}" srcOrd="0" destOrd="0" presId="urn:microsoft.com/office/officeart/2011/layout/TabList"/>
    <dgm:cxn modelId="{D468A133-9129-4CFE-8318-5F87A0ACBC87}" type="presParOf" srcId="{8704CECE-6ADB-4F79-91D9-9AF46BA6F5FE}" destId="{E9A1311F-5F79-4976-8232-EDE82BB1BC5E}" srcOrd="1" destOrd="0" presId="urn:microsoft.com/office/officeart/2011/layout/TabList"/>
    <dgm:cxn modelId="{6C3D2701-7943-4A98-92C2-C50069A03535}" type="presParOf" srcId="{8704CECE-6ADB-4F79-91D9-9AF46BA6F5FE}" destId="{3F29930A-B5E1-458A-9D0A-459055E2A88C}" srcOrd="2" destOrd="0" presId="urn:microsoft.com/office/officeart/2011/layout/TabList"/>
    <dgm:cxn modelId="{B572643B-E444-4CFB-B9D1-B46A41A99C08}" type="presParOf" srcId="{5D328376-45D5-4E15-AA7A-0526E7731D00}" destId="{91EC6BD7-F444-4C53-BAF0-45EE11405E3D}" srcOrd="16" destOrd="0" presId="urn:microsoft.com/office/officeart/2011/layout/TabList"/>
    <dgm:cxn modelId="{BD885EA2-17F9-4258-9655-F49B9B4A476E}" type="presParOf" srcId="{5D328376-45D5-4E15-AA7A-0526E7731D00}" destId="{B9CC6595-D713-428D-98F0-5EAD72F30FBD}" srcOrd="17" destOrd="0" presId="urn:microsoft.com/office/officeart/2011/layout/TabList"/>
    <dgm:cxn modelId="{99FB2639-FCC5-4466-B45A-5B3A9AAFEC33}" type="presParOf" srcId="{5D328376-45D5-4E15-AA7A-0526E7731D00}" destId="{6EAC4C23-F50F-4F71-AF23-2A7019A98AAF}" srcOrd="18" destOrd="0" presId="urn:microsoft.com/office/officeart/2011/layout/TabList"/>
    <dgm:cxn modelId="{3EC4F4DF-998C-4F26-B4E9-0AABFF86EB0F}" type="presParOf" srcId="{6EAC4C23-F50F-4F71-AF23-2A7019A98AAF}" destId="{E2CF2BD1-7525-4406-B89D-554F299835F6}" srcOrd="0" destOrd="0" presId="urn:microsoft.com/office/officeart/2011/layout/TabList"/>
    <dgm:cxn modelId="{5DFFB993-F88F-4676-9D1B-4B702AD582CA}" type="presParOf" srcId="{6EAC4C23-F50F-4F71-AF23-2A7019A98AAF}" destId="{4595BCEF-1158-4D6E-A109-F49F37D6F14A}" srcOrd="1" destOrd="0" presId="urn:microsoft.com/office/officeart/2011/layout/TabList"/>
    <dgm:cxn modelId="{2A947A92-4DFA-449D-BF11-76E4FC3148F0}" type="presParOf" srcId="{6EAC4C23-F50F-4F71-AF23-2A7019A98AAF}" destId="{2FD4E9D5-43F0-4DCA-8E21-F313CC5FC1C0}" srcOrd="2" destOrd="0" presId="urn:microsoft.com/office/officeart/2011/layout/TabList"/>
    <dgm:cxn modelId="{15EAFAA3-3FBA-481A-ABC4-C15F924D8EE3}" type="presParOf" srcId="{5D328376-45D5-4E15-AA7A-0526E7731D00}" destId="{068D09D6-D8DE-421D-817C-EB0A9E5D86E5}" srcOrd="19" destOrd="0" presId="urn:microsoft.com/office/officeart/2011/layout/TabList"/>
    <dgm:cxn modelId="{79BA1D2F-A2D4-475A-9DE0-A8FF39BB00E4}" type="presParOf" srcId="{5D328376-45D5-4E15-AA7A-0526E7731D00}" destId="{8DE9789C-D256-48FA-A93F-C4D20D81DEB7}" srcOrd="20" destOrd="0" presId="urn:microsoft.com/office/officeart/2011/layout/TabList"/>
    <dgm:cxn modelId="{82B445A9-144E-4DD8-A7DE-4262C27D2AFE}" type="presParOf" srcId="{5D328376-45D5-4E15-AA7A-0526E7731D00}" destId="{79DC4969-D268-4862-B19C-1595B47690F3}" srcOrd="21" destOrd="0" presId="urn:microsoft.com/office/officeart/2011/layout/TabList"/>
    <dgm:cxn modelId="{A22B43FA-988A-478B-B83B-9FE806F3DBD9}" type="presParOf" srcId="{79DC4969-D268-4862-B19C-1595B47690F3}" destId="{BF28608B-C5DE-4E12-A005-F0F234EC172A}" srcOrd="0" destOrd="0" presId="urn:microsoft.com/office/officeart/2011/layout/TabList"/>
    <dgm:cxn modelId="{70325E7E-3043-43FA-B955-B3FF3034E408}" type="presParOf" srcId="{79DC4969-D268-4862-B19C-1595B47690F3}" destId="{AC44DD9A-D2BC-47A1-8610-918D4C137F18}" srcOrd="1" destOrd="0" presId="urn:microsoft.com/office/officeart/2011/layout/TabList"/>
    <dgm:cxn modelId="{EBC221F9-0894-4652-821E-A11F0E94090F}" type="presParOf" srcId="{79DC4969-D268-4862-B19C-1595B47690F3}" destId="{10873F5C-7A6D-43E3-93DB-2E3C10016C42}" srcOrd="2" destOrd="0" presId="urn:microsoft.com/office/officeart/2011/layout/TabList"/>
    <dgm:cxn modelId="{F19C176A-94C7-4947-9B08-014AC9B6E408}" type="presParOf" srcId="{5D328376-45D5-4E15-AA7A-0526E7731D00}" destId="{2E18CD95-0D01-49FF-9B62-E2B652ACFB30}" srcOrd="22" destOrd="0" presId="urn:microsoft.com/office/officeart/2011/layout/TabList"/>
    <dgm:cxn modelId="{54A3A2FD-C3E0-48BB-A285-9A714C053916}" type="presParOf" srcId="{5D328376-45D5-4E15-AA7A-0526E7731D00}" destId="{BF39B187-BCFA-4B1C-9F5F-97CAB8AC5F71}" srcOrd="23" destOrd="0" presId="urn:microsoft.com/office/officeart/2011/layout/TabList"/>
    <dgm:cxn modelId="{8333AB8B-6572-4AFF-89B1-FD58343F3FFD}" type="presParOf" srcId="{5D328376-45D5-4E15-AA7A-0526E7731D00}" destId="{E888C213-D871-4BB2-B3FF-C2963BF085A7}" srcOrd="24" destOrd="0" presId="urn:microsoft.com/office/officeart/2011/layout/TabList"/>
    <dgm:cxn modelId="{3FC7545A-C62D-4B57-B9A0-A52C7A2B1B52}" type="presParOf" srcId="{E888C213-D871-4BB2-B3FF-C2963BF085A7}" destId="{C63E8E36-F73F-4E85-86B9-012B803220DC}" srcOrd="0" destOrd="0" presId="urn:microsoft.com/office/officeart/2011/layout/TabList"/>
    <dgm:cxn modelId="{B44B17AB-9B96-4A6D-8BB6-C0A4B7CB667A}" type="presParOf" srcId="{E888C213-D871-4BB2-B3FF-C2963BF085A7}" destId="{E46CAED2-F8D8-475C-B341-6F5A2F850E48}" srcOrd="1" destOrd="0" presId="urn:microsoft.com/office/officeart/2011/layout/TabList"/>
    <dgm:cxn modelId="{90187036-8511-4D49-80E4-B48D5F33541E}" type="presParOf" srcId="{E888C213-D871-4BB2-B3FF-C2963BF085A7}" destId="{4CDB1EFD-E6AF-486B-91DE-D3A3A2903850}"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353BC-67AC-4BA4-9BF5-E31B5CC4CE9D}">
      <dsp:nvSpPr>
        <dsp:cNvPr id="0" name=""/>
        <dsp:cNvSpPr/>
      </dsp:nvSpPr>
      <dsp:spPr>
        <a:xfrm>
          <a:off x="6172194" y="3505199"/>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To access healthcare, education</a:t>
          </a:r>
        </a:p>
      </dsp:txBody>
      <dsp:txXfrm>
        <a:off x="6400121" y="3700869"/>
        <a:ext cx="1015849" cy="872080"/>
      </dsp:txXfrm>
    </dsp:sp>
    <dsp:sp modelId="{01801963-1E46-44BD-85A4-DA2D960E0445}">
      <dsp:nvSpPr>
        <dsp:cNvPr id="0" name=""/>
        <dsp:cNvSpPr/>
      </dsp:nvSpPr>
      <dsp:spPr>
        <a:xfrm>
          <a:off x="1447799" y="28575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FBB7CF-DFF6-4AE0-96A9-8849EF38EE92}">
      <dsp:nvSpPr>
        <dsp:cNvPr id="0" name=""/>
        <dsp:cNvSpPr/>
      </dsp:nvSpPr>
      <dsp:spPr>
        <a:xfrm>
          <a:off x="7674596" y="0"/>
          <a:ext cx="1393203" cy="1242409"/>
        </a:xfrm>
        <a:prstGeom prst="hexagon">
          <a:avLst>
            <a:gd name="adj" fmla="val 25000"/>
            <a:gd name="vf" fmla="val 1154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310DED-F8D8-4D62-81BC-87610191FC2F}">
      <dsp:nvSpPr>
        <dsp:cNvPr id="0" name=""/>
        <dsp:cNvSpPr/>
      </dsp:nvSpPr>
      <dsp:spPr>
        <a:xfrm>
          <a:off x="808868" y="2284417"/>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0602D0-51B5-47D7-881F-AC840CD39187}">
      <dsp:nvSpPr>
        <dsp:cNvPr id="0" name=""/>
        <dsp:cNvSpPr/>
      </dsp:nvSpPr>
      <dsp:spPr>
        <a:xfrm>
          <a:off x="2911438" y="342896"/>
          <a:ext cx="1584362"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Livelihood</a:t>
          </a:r>
          <a:r>
            <a:rPr lang="fr-CH" sz="1600" b="1" kern="1200" dirty="0"/>
            <a:t> – </a:t>
          </a:r>
          <a:r>
            <a:rPr lang="fr-CH" sz="1600" b="1" kern="1200" dirty="0" err="1"/>
            <a:t>economic</a:t>
          </a:r>
          <a:r>
            <a:rPr lang="fr-CH" sz="1600" b="1" kern="1200" dirty="0"/>
            <a:t> </a:t>
          </a:r>
          <a:r>
            <a:rPr lang="fr-CH" sz="1600" b="1" kern="1200" dirty="0" err="1"/>
            <a:t>opportunity</a:t>
          </a:r>
          <a:endParaRPr lang="en-GB" sz="1600" b="1" kern="1200" dirty="0"/>
        </a:p>
      </dsp:txBody>
      <dsp:txXfrm>
        <a:off x="3148753" y="532139"/>
        <a:ext cx="1109732" cy="884934"/>
      </dsp:txXfrm>
    </dsp:sp>
    <dsp:sp modelId="{DD2D8003-21FE-4EA3-A926-885F9C1594B9}">
      <dsp:nvSpPr>
        <dsp:cNvPr id="0" name=""/>
        <dsp:cNvSpPr/>
      </dsp:nvSpPr>
      <dsp:spPr>
        <a:xfrm>
          <a:off x="3525884" y="2664606"/>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687EA0-7390-4C96-8545-C70A4EACE8E7}">
      <dsp:nvSpPr>
        <dsp:cNvPr id="0" name=""/>
        <dsp:cNvSpPr/>
      </dsp:nvSpPr>
      <dsp:spPr>
        <a:xfrm>
          <a:off x="1295405" y="3695697"/>
          <a:ext cx="1479033" cy="1263420"/>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4000" r="-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5834F7-1B0C-4B94-A8B2-71BAB6C561FD}">
      <dsp:nvSpPr>
        <dsp:cNvPr id="0" name=""/>
        <dsp:cNvSpPr/>
      </dsp:nvSpPr>
      <dsp:spPr>
        <a:xfrm>
          <a:off x="3733801" y="31241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7DA53E-AB97-4E73-925C-D558459149EB}">
      <dsp:nvSpPr>
        <dsp:cNvPr id="0" name=""/>
        <dsp:cNvSpPr/>
      </dsp:nvSpPr>
      <dsp:spPr>
        <a:xfrm>
          <a:off x="4800596" y="4191000"/>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a:t>Violence, exploitation </a:t>
          </a:r>
          <a:endParaRPr lang="en-GB" sz="1600" b="1" kern="1200" dirty="0"/>
        </a:p>
      </dsp:txBody>
      <dsp:txXfrm>
        <a:off x="5028523" y="4386670"/>
        <a:ext cx="1015849" cy="872080"/>
      </dsp:txXfrm>
    </dsp:sp>
    <dsp:sp modelId="{DE39A730-2348-4C4E-8F22-D165A5EBBB69}">
      <dsp:nvSpPr>
        <dsp:cNvPr id="0" name=""/>
        <dsp:cNvSpPr/>
      </dsp:nvSpPr>
      <dsp:spPr>
        <a:xfrm>
          <a:off x="2438399" y="2362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55717A-5D48-4F5D-AE7B-CA1A08A7BEC6}">
      <dsp:nvSpPr>
        <dsp:cNvPr id="0" name=""/>
        <dsp:cNvSpPr/>
      </dsp:nvSpPr>
      <dsp:spPr>
        <a:xfrm>
          <a:off x="228595" y="38101"/>
          <a:ext cx="1521727" cy="1300388"/>
        </a:xfrm>
        <a:prstGeom prst="hexagon">
          <a:avLst>
            <a:gd name="adj" fmla="val 25000"/>
            <a:gd name="vf" fmla="val 1154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37000" b="-37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8302BD-8C92-4388-93FA-0CABC151F926}">
      <dsp:nvSpPr>
        <dsp:cNvPr id="0" name=""/>
        <dsp:cNvSpPr/>
      </dsp:nvSpPr>
      <dsp:spPr>
        <a:xfrm>
          <a:off x="3962400" y="20193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C24F16-87E7-4813-8ACE-5F6A37F6ED98}">
      <dsp:nvSpPr>
        <dsp:cNvPr id="0" name=""/>
        <dsp:cNvSpPr/>
      </dsp:nvSpPr>
      <dsp:spPr>
        <a:xfrm>
          <a:off x="1371602" y="2324096"/>
          <a:ext cx="1576297"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Climate</a:t>
          </a:r>
          <a:r>
            <a:rPr lang="fr-CH" sz="1600" b="1" kern="1200" dirty="0"/>
            <a:t> Change,  Natural </a:t>
          </a:r>
          <a:r>
            <a:rPr lang="fr-CH" sz="1600" b="1" kern="1200" dirty="0" err="1"/>
            <a:t>disasters</a:t>
          </a:r>
          <a:endParaRPr lang="en-GB" sz="1600" b="1" kern="1200" dirty="0"/>
        </a:p>
      </dsp:txBody>
      <dsp:txXfrm>
        <a:off x="1608245" y="2513768"/>
        <a:ext cx="1103011" cy="884076"/>
      </dsp:txXfrm>
    </dsp:sp>
    <dsp:sp modelId="{72197FE0-213F-4733-B682-03601960847D}">
      <dsp:nvSpPr>
        <dsp:cNvPr id="0" name=""/>
        <dsp:cNvSpPr/>
      </dsp:nvSpPr>
      <dsp:spPr>
        <a:xfrm>
          <a:off x="4038599" y="3810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264CA1-EF89-4E5A-8ED3-DE8C3F8A85F4}">
      <dsp:nvSpPr>
        <dsp:cNvPr id="0" name=""/>
        <dsp:cNvSpPr/>
      </dsp:nvSpPr>
      <dsp:spPr>
        <a:xfrm>
          <a:off x="6248403" y="2057400"/>
          <a:ext cx="1471703" cy="1174981"/>
        </a:xfrm>
        <a:prstGeom prst="hexagon">
          <a:avLst>
            <a:gd name="adj" fmla="val 25000"/>
            <a:gd name="vf" fmla="val 11547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1C4B63-D498-4BB2-885B-8664FD350599}">
      <dsp:nvSpPr>
        <dsp:cNvPr id="0" name=""/>
        <dsp:cNvSpPr/>
      </dsp:nvSpPr>
      <dsp:spPr>
        <a:xfrm>
          <a:off x="5029199" y="19811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08116A-73B2-4E7E-9750-ADF1FEA1E6A5}">
      <dsp:nvSpPr>
        <dsp:cNvPr id="0" name=""/>
        <dsp:cNvSpPr/>
      </dsp:nvSpPr>
      <dsp:spPr>
        <a:xfrm>
          <a:off x="2743202" y="3124198"/>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Persecution</a:t>
          </a:r>
        </a:p>
      </dsp:txBody>
      <dsp:txXfrm>
        <a:off x="2971129" y="3319868"/>
        <a:ext cx="1015849" cy="872080"/>
      </dsp:txXfrm>
    </dsp:sp>
    <dsp:sp modelId="{49732828-F58E-4D2C-9019-4CFA976BB32E}">
      <dsp:nvSpPr>
        <dsp:cNvPr id="0" name=""/>
        <dsp:cNvSpPr/>
      </dsp:nvSpPr>
      <dsp:spPr>
        <a:xfrm>
          <a:off x="6553199" y="838201"/>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480AEE-F930-4E89-BD8A-6425B98FBB46}">
      <dsp:nvSpPr>
        <dsp:cNvPr id="0" name=""/>
        <dsp:cNvSpPr/>
      </dsp:nvSpPr>
      <dsp:spPr>
        <a:xfrm>
          <a:off x="1523993" y="914394"/>
          <a:ext cx="1471718" cy="1263433"/>
        </a:xfrm>
        <a:prstGeom prst="hexagon">
          <a:avLst>
            <a:gd name="adj" fmla="val 25000"/>
            <a:gd name="vf" fmla="val 11547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A1D624-141E-4B74-846E-816F09C2F1C2}">
      <dsp:nvSpPr>
        <dsp:cNvPr id="0" name=""/>
        <dsp:cNvSpPr/>
      </dsp:nvSpPr>
      <dsp:spPr>
        <a:xfrm>
          <a:off x="6604402" y="92126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7BDF14-4737-4980-828C-1B92A8AF30E2}">
      <dsp:nvSpPr>
        <dsp:cNvPr id="0" name=""/>
        <dsp:cNvSpPr/>
      </dsp:nvSpPr>
      <dsp:spPr>
        <a:xfrm>
          <a:off x="0" y="4457697"/>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9050" rIns="0" bIns="19050" numCol="1" spcCol="1270" anchor="ctr" anchorCtr="0">
          <a:noAutofit/>
        </a:bodyPr>
        <a:lstStyle/>
        <a:p>
          <a:pPr marL="0" lvl="0" indent="0" algn="ctr" defTabSz="666750">
            <a:lnSpc>
              <a:spcPct val="90000"/>
            </a:lnSpc>
            <a:spcBef>
              <a:spcPct val="0"/>
            </a:spcBef>
            <a:spcAft>
              <a:spcPct val="35000"/>
            </a:spcAft>
            <a:buNone/>
          </a:pPr>
          <a:r>
            <a:rPr lang="fr-CH" sz="1500" b="1" kern="1200"/>
            <a:t>Family reunification</a:t>
          </a:r>
          <a:endParaRPr lang="en-GB" sz="1500" b="1" kern="1200" dirty="0"/>
        </a:p>
      </dsp:txBody>
      <dsp:txXfrm>
        <a:off x="227927" y="4653367"/>
        <a:ext cx="1015849" cy="872080"/>
      </dsp:txXfrm>
    </dsp:sp>
    <dsp:sp modelId="{B7412DC0-B566-4AB6-8831-7873F3E437F1}">
      <dsp:nvSpPr>
        <dsp:cNvPr id="0" name=""/>
        <dsp:cNvSpPr/>
      </dsp:nvSpPr>
      <dsp:spPr>
        <a:xfrm>
          <a:off x="7848600" y="1600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09AEBF-EA10-45AF-9CAF-5F53C783A7CD}">
      <dsp:nvSpPr>
        <dsp:cNvPr id="0" name=""/>
        <dsp:cNvSpPr/>
      </dsp:nvSpPr>
      <dsp:spPr>
        <a:xfrm>
          <a:off x="4952995" y="0"/>
          <a:ext cx="1471703" cy="1263420"/>
        </a:xfrm>
        <a:prstGeom prst="hexagon">
          <a:avLst>
            <a:gd name="adj" fmla="val 25000"/>
            <a:gd name="vf" fmla="val 11547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0C87AD-CACC-4067-9A11-7A32DA693253}">
      <dsp:nvSpPr>
        <dsp:cNvPr id="0" name=""/>
        <dsp:cNvSpPr/>
      </dsp:nvSpPr>
      <dsp:spPr>
        <a:xfrm>
          <a:off x="990599" y="44577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CD250A-C3D4-44E4-86E6-F84B008E66C7}">
      <dsp:nvSpPr>
        <dsp:cNvPr id="0" name=""/>
        <dsp:cNvSpPr/>
      </dsp:nvSpPr>
      <dsp:spPr>
        <a:xfrm>
          <a:off x="4855837" y="1442859"/>
          <a:ext cx="1471703" cy="1111014"/>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Poverty</a:t>
          </a:r>
          <a:endParaRPr lang="en-GB" sz="1600" b="1" kern="1200" dirty="0"/>
        </a:p>
      </dsp:txBody>
      <dsp:txXfrm>
        <a:off x="5071063" y="1605337"/>
        <a:ext cx="1041251" cy="786058"/>
      </dsp:txXfrm>
    </dsp:sp>
    <dsp:sp modelId="{86995FEE-DAD9-4F5D-8742-5A24B6CEFA9D}">
      <dsp:nvSpPr>
        <dsp:cNvPr id="0" name=""/>
        <dsp:cNvSpPr/>
      </dsp:nvSpPr>
      <dsp:spPr>
        <a:xfrm>
          <a:off x="2438401" y="2362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30BAF4-F062-41A4-ADAA-6924080A3A71}">
      <dsp:nvSpPr>
        <dsp:cNvPr id="0" name=""/>
        <dsp:cNvSpPr/>
      </dsp:nvSpPr>
      <dsp:spPr>
        <a:xfrm>
          <a:off x="0" y="3087851"/>
          <a:ext cx="1460121" cy="1231809"/>
        </a:xfrm>
        <a:prstGeom prst="hexagon">
          <a:avLst>
            <a:gd name="adj" fmla="val 25000"/>
            <a:gd name="vf" fmla="val 115470"/>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A34012-5C80-4492-B913-BD457056B163}">
      <dsp:nvSpPr>
        <dsp:cNvPr id="0" name=""/>
        <dsp:cNvSpPr/>
      </dsp:nvSpPr>
      <dsp:spPr>
        <a:xfrm>
          <a:off x="990600" y="17906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B2063B-CD60-4EFE-9BA2-AF18FDB15334}">
      <dsp:nvSpPr>
        <dsp:cNvPr id="0" name=""/>
        <dsp:cNvSpPr/>
      </dsp:nvSpPr>
      <dsp:spPr>
        <a:xfrm>
          <a:off x="152406" y="1562103"/>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War</a:t>
          </a:r>
          <a:r>
            <a:rPr lang="fr-CH" sz="1600" b="1" kern="1200" dirty="0"/>
            <a:t>  </a:t>
          </a:r>
          <a:r>
            <a:rPr lang="fr-CH" sz="1600" b="1" kern="1200" dirty="0" err="1"/>
            <a:t>Conflict</a:t>
          </a:r>
          <a:endParaRPr lang="en-GB" sz="1600" b="1" kern="1200" dirty="0"/>
        </a:p>
      </dsp:txBody>
      <dsp:txXfrm>
        <a:off x="380333" y="1757773"/>
        <a:ext cx="1015849" cy="872080"/>
      </dsp:txXfrm>
    </dsp:sp>
    <dsp:sp modelId="{4924E945-26EB-4688-AE80-0623201C83D7}">
      <dsp:nvSpPr>
        <dsp:cNvPr id="0" name=""/>
        <dsp:cNvSpPr/>
      </dsp:nvSpPr>
      <dsp:spPr>
        <a:xfrm>
          <a:off x="7162800" y="36576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D3D69A-BC63-4589-A670-D35D7C54F22B}">
      <dsp:nvSpPr>
        <dsp:cNvPr id="0" name=""/>
        <dsp:cNvSpPr/>
      </dsp:nvSpPr>
      <dsp:spPr>
        <a:xfrm>
          <a:off x="7596096" y="2743204"/>
          <a:ext cx="1471703" cy="1263420"/>
        </a:xfrm>
        <a:prstGeom prst="hexagon">
          <a:avLst>
            <a:gd name="adj" fmla="val 25000"/>
            <a:gd name="vf" fmla="val 115470"/>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16000" r="-1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5DE37F-C508-4F08-A182-8FA9D396DA8C}">
      <dsp:nvSpPr>
        <dsp:cNvPr id="0" name=""/>
        <dsp:cNvSpPr/>
      </dsp:nvSpPr>
      <dsp:spPr>
        <a:xfrm>
          <a:off x="990600" y="17907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1993F7-EFC1-4EE7-8235-1135ED44A4F3}">
      <dsp:nvSpPr>
        <dsp:cNvPr id="0" name=""/>
        <dsp:cNvSpPr/>
      </dsp:nvSpPr>
      <dsp:spPr>
        <a:xfrm>
          <a:off x="6248405" y="609594"/>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a:t>Food, water </a:t>
          </a:r>
          <a:r>
            <a:rPr lang="fr-CH" sz="1600" b="1" kern="1200" dirty="0" err="1"/>
            <a:t>insecurity</a:t>
          </a:r>
          <a:endParaRPr lang="en-GB" sz="1600" b="1" kern="1200" dirty="0"/>
        </a:p>
      </dsp:txBody>
      <dsp:txXfrm>
        <a:off x="6476332" y="805264"/>
        <a:ext cx="1015849" cy="872080"/>
      </dsp:txXfrm>
    </dsp:sp>
    <dsp:sp modelId="{B4F7B186-77EF-49F6-B8FE-23C637A25EEC}">
      <dsp:nvSpPr>
        <dsp:cNvPr id="0" name=""/>
        <dsp:cNvSpPr/>
      </dsp:nvSpPr>
      <dsp:spPr>
        <a:xfrm>
          <a:off x="7848600" y="22479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9EAD-4EAE-4AF8-942F-7DEC8D272349}">
      <dsp:nvSpPr>
        <dsp:cNvPr id="0" name=""/>
        <dsp:cNvSpPr/>
      </dsp:nvSpPr>
      <dsp:spPr>
        <a:xfrm>
          <a:off x="4876806" y="2819401"/>
          <a:ext cx="1471703" cy="1263420"/>
        </a:xfrm>
        <a:prstGeom prst="hexagon">
          <a:avLst>
            <a:gd name="adj" fmla="val 25000"/>
            <a:gd name="vf" fmla="val 115470"/>
          </a:avLst>
        </a:prstGeom>
        <a:blipFill>
          <a:blip xmlns:r="http://schemas.openxmlformats.org/officeDocument/2006/relationships" r:embed="rId9">
            <a:extLst>
              <a:ext uri="{28A0092B-C50C-407E-A947-70E740481C1C}">
                <a14:useLocalDpi xmlns:a14="http://schemas.microsoft.com/office/drawing/2010/main" val="0"/>
              </a:ext>
            </a:extLst>
          </a:blip>
          <a:srcRect/>
          <a:stretch>
            <a:fillRect l="-15000" r="-1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099EF3-C041-4A29-A771-D3F8E77952AE}">
      <dsp:nvSpPr>
        <dsp:cNvPr id="0" name=""/>
        <dsp:cNvSpPr/>
      </dsp:nvSpPr>
      <dsp:spPr>
        <a:xfrm>
          <a:off x="5791200" y="4267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E66488-4958-4576-A421-6E9A903320FE}">
      <dsp:nvSpPr>
        <dsp:cNvPr id="0" name=""/>
        <dsp:cNvSpPr/>
      </dsp:nvSpPr>
      <dsp:spPr>
        <a:xfrm>
          <a:off x="7596096" y="1371597"/>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Discrimi-nation</a:t>
          </a:r>
          <a:r>
            <a:rPr lang="fr-CH" sz="1600" b="1" kern="1200" dirty="0"/>
            <a:t>, stigma, </a:t>
          </a:r>
          <a:r>
            <a:rPr lang="fr-CH" sz="1600" b="1" kern="1200" dirty="0" err="1"/>
            <a:t>prejudice</a:t>
          </a:r>
          <a:endParaRPr lang="en-GB" sz="1600" b="1" kern="1200" dirty="0"/>
        </a:p>
      </dsp:txBody>
      <dsp:txXfrm>
        <a:off x="7824023" y="1567267"/>
        <a:ext cx="1015849" cy="872080"/>
      </dsp:txXfrm>
    </dsp:sp>
    <dsp:sp modelId="{7149FAE3-AC6B-47B0-AF0D-558880819C41}">
      <dsp:nvSpPr>
        <dsp:cNvPr id="0" name=""/>
        <dsp:cNvSpPr/>
      </dsp:nvSpPr>
      <dsp:spPr>
        <a:xfrm>
          <a:off x="7239001" y="6857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6EE372-2397-4EC5-B1E1-2F1C7A5C7B12}">
      <dsp:nvSpPr>
        <dsp:cNvPr id="0" name=""/>
        <dsp:cNvSpPr/>
      </dsp:nvSpPr>
      <dsp:spPr>
        <a:xfrm>
          <a:off x="2971795" y="1752603"/>
          <a:ext cx="1471703" cy="1263420"/>
        </a:xfrm>
        <a:prstGeom prst="hexagon">
          <a:avLst>
            <a:gd name="adj" fmla="val 25000"/>
            <a:gd name="vf" fmla="val 115470"/>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A4D4D1-C1E0-41CF-9923-A07296835A7C}">
      <dsp:nvSpPr>
        <dsp:cNvPr id="0" name=""/>
        <dsp:cNvSpPr/>
      </dsp:nvSpPr>
      <dsp:spPr>
        <a:xfrm>
          <a:off x="3733800" y="32003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B1EFD-E6AF-486B-91DE-D3A3A2903850}">
      <dsp:nvSpPr>
        <dsp:cNvPr id="0" name=""/>
        <dsp:cNvSpPr/>
      </dsp:nvSpPr>
      <dsp:spPr>
        <a:xfrm>
          <a:off x="-195554" y="520381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873F5C-7A6D-43E3-93DB-2E3C10016C42}">
      <dsp:nvSpPr>
        <dsp:cNvPr id="0" name=""/>
        <dsp:cNvSpPr/>
      </dsp:nvSpPr>
      <dsp:spPr>
        <a:xfrm>
          <a:off x="-134806" y="4606824"/>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D4E9D5-43F0-4DCA-8E21-F313CC5FC1C0}">
      <dsp:nvSpPr>
        <dsp:cNvPr id="0" name=""/>
        <dsp:cNvSpPr/>
      </dsp:nvSpPr>
      <dsp:spPr>
        <a:xfrm>
          <a:off x="-134806" y="4028500"/>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9930A-B5E1-458A-9D0A-459055E2A88C}">
      <dsp:nvSpPr>
        <dsp:cNvPr id="0" name=""/>
        <dsp:cNvSpPr/>
      </dsp:nvSpPr>
      <dsp:spPr>
        <a:xfrm>
          <a:off x="-134806" y="344989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D0A1FD-84D1-4490-8CA8-46676B850E09}">
      <dsp:nvSpPr>
        <dsp:cNvPr id="0" name=""/>
        <dsp:cNvSpPr/>
      </dsp:nvSpPr>
      <dsp:spPr>
        <a:xfrm>
          <a:off x="-134806" y="2870932"/>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65EDDC-8EB3-4C5C-8F8D-BC686825262F}">
      <dsp:nvSpPr>
        <dsp:cNvPr id="0" name=""/>
        <dsp:cNvSpPr/>
      </dsp:nvSpPr>
      <dsp:spPr>
        <a:xfrm>
          <a:off x="-134806" y="2291526"/>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D868DF-9721-4271-BF61-CC54650ACACF}">
      <dsp:nvSpPr>
        <dsp:cNvPr id="0" name=""/>
        <dsp:cNvSpPr/>
      </dsp:nvSpPr>
      <dsp:spPr>
        <a:xfrm>
          <a:off x="-135058" y="170341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1D1831-161A-4CDB-869C-51B4F70159E5}">
      <dsp:nvSpPr>
        <dsp:cNvPr id="0" name=""/>
        <dsp:cNvSpPr/>
      </dsp:nvSpPr>
      <dsp:spPr>
        <a:xfrm>
          <a:off x="-134806" y="1113540"/>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CE8D17-98DC-4172-AEC2-8E7A6307E61C}">
      <dsp:nvSpPr>
        <dsp:cNvPr id="0" name=""/>
        <dsp:cNvSpPr/>
      </dsp:nvSpPr>
      <dsp:spPr>
        <a:xfrm>
          <a:off x="-142938" y="508701"/>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367E89-81BC-45D7-8846-5C71DC32CDC4}">
      <dsp:nvSpPr>
        <dsp:cNvPr id="0" name=""/>
        <dsp:cNvSpPr/>
      </dsp:nvSpPr>
      <dsp:spPr>
        <a:xfrm>
          <a:off x="1392219" y="3153"/>
          <a:ext cx="6170613"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International Covenant on Civil and Political Rights (1966) </a:t>
          </a:r>
          <a:endParaRPr lang="en-GB" sz="1700" b="1" kern="1200" dirty="0"/>
        </a:p>
      </dsp:txBody>
      <dsp:txXfrm>
        <a:off x="1392219" y="3153"/>
        <a:ext cx="6170613" cy="505548"/>
      </dsp:txXfrm>
    </dsp:sp>
    <dsp:sp modelId="{6B1F6034-84AF-479F-9EA0-7D68BEADA5C9}">
      <dsp:nvSpPr>
        <dsp:cNvPr id="0" name=""/>
        <dsp:cNvSpPr/>
      </dsp:nvSpPr>
      <dsp:spPr>
        <a:xfrm>
          <a:off x="0" y="3153"/>
          <a:ext cx="1173591"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u="none" kern="1200" dirty="0"/>
            <a:t>ICCPR</a:t>
          </a:r>
          <a:endParaRPr lang="en-GB" kern="1200" dirty="0"/>
        </a:p>
      </dsp:txBody>
      <dsp:txXfrm>
        <a:off x="24683" y="27836"/>
        <a:ext cx="1124225" cy="480865"/>
      </dsp:txXfrm>
    </dsp:sp>
    <dsp:sp modelId="{6AE12881-833A-4222-96F2-313241160CFD}">
      <dsp:nvSpPr>
        <dsp:cNvPr id="0" name=""/>
        <dsp:cNvSpPr/>
      </dsp:nvSpPr>
      <dsp:spPr>
        <a:xfrm>
          <a:off x="0" y="508701"/>
          <a:ext cx="7566025" cy="74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r>
            <a:rPr lang="en-GB" sz="400" kern="1200" dirty="0"/>
            <a:t> </a:t>
          </a:r>
        </a:p>
      </dsp:txBody>
      <dsp:txXfrm>
        <a:off x="0" y="508701"/>
        <a:ext cx="7566025" cy="74013"/>
      </dsp:txXfrm>
    </dsp:sp>
    <dsp:sp modelId="{F6C5EFEA-7C4B-4D7A-ACD3-211B5EB6A314}">
      <dsp:nvSpPr>
        <dsp:cNvPr id="0" name=""/>
        <dsp:cNvSpPr/>
      </dsp:nvSpPr>
      <dsp:spPr>
        <a:xfrm>
          <a:off x="1372609" y="607992"/>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International Covenant on Economic, Social and Cultural Rights (1966)</a:t>
          </a:r>
          <a:endParaRPr lang="en-GB" sz="1700" b="1" kern="1200" dirty="0"/>
        </a:p>
      </dsp:txBody>
      <dsp:txXfrm>
        <a:off x="1372609" y="607992"/>
        <a:ext cx="6138084" cy="505548"/>
      </dsp:txXfrm>
    </dsp:sp>
    <dsp:sp modelId="{7F94DD27-7F7D-49C6-BEB3-F4059FA20BA1}">
      <dsp:nvSpPr>
        <dsp:cNvPr id="0" name=""/>
        <dsp:cNvSpPr/>
      </dsp:nvSpPr>
      <dsp:spPr>
        <a:xfrm>
          <a:off x="0" y="607992"/>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u="none" kern="1200" dirty="0"/>
            <a:t>ICESCR</a:t>
          </a:r>
        </a:p>
      </dsp:txBody>
      <dsp:txXfrm>
        <a:off x="24683" y="632675"/>
        <a:ext cx="1124088" cy="480865"/>
      </dsp:txXfrm>
    </dsp:sp>
    <dsp:sp modelId="{B1860B3E-6E72-46ED-9DF9-BC90A4E4337C}">
      <dsp:nvSpPr>
        <dsp:cNvPr id="0" name=""/>
        <dsp:cNvSpPr/>
      </dsp:nvSpPr>
      <dsp:spPr>
        <a:xfrm flipV="1">
          <a:off x="0" y="1113540"/>
          <a:ext cx="7566025" cy="59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rot="10800000">
        <a:off x="0" y="1113540"/>
        <a:ext cx="7566025" cy="59046"/>
      </dsp:txXfrm>
    </dsp:sp>
    <dsp:sp modelId="{5743F73D-F135-42FB-8FE3-B7951C9EA3A1}">
      <dsp:nvSpPr>
        <dsp:cNvPr id="0" name=""/>
        <dsp:cNvSpPr/>
      </dsp:nvSpPr>
      <dsp:spPr>
        <a:xfrm>
          <a:off x="1392233" y="1240285"/>
          <a:ext cx="6139092"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700" b="1" kern="1200" dirty="0"/>
            <a:t>The Convention on the Elimination of All Forms  of Racial Discrimination (1965)</a:t>
          </a:r>
          <a:endParaRPr lang="en-GB" sz="1700" b="1" kern="1200" dirty="0"/>
        </a:p>
      </dsp:txBody>
      <dsp:txXfrm>
        <a:off x="1392233" y="1240285"/>
        <a:ext cx="6139092" cy="505548"/>
      </dsp:txXfrm>
    </dsp:sp>
    <dsp:sp modelId="{488FDD38-71E7-4C5D-A10E-71FB8B7EAE8E}">
      <dsp:nvSpPr>
        <dsp:cNvPr id="0" name=""/>
        <dsp:cNvSpPr/>
      </dsp:nvSpPr>
      <dsp:spPr>
        <a:xfrm>
          <a:off x="0" y="1197864"/>
          <a:ext cx="1173591"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CERD</a:t>
          </a:r>
        </a:p>
      </dsp:txBody>
      <dsp:txXfrm>
        <a:off x="24683" y="1222547"/>
        <a:ext cx="1124225" cy="480865"/>
      </dsp:txXfrm>
    </dsp:sp>
    <dsp:sp modelId="{45387C14-5AE6-4E0D-8F86-92161D43CD66}">
      <dsp:nvSpPr>
        <dsp:cNvPr id="0" name=""/>
        <dsp:cNvSpPr/>
      </dsp:nvSpPr>
      <dsp:spPr>
        <a:xfrm>
          <a:off x="0" y="1703413"/>
          <a:ext cx="7566025" cy="5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a:off x="0" y="1703413"/>
        <a:ext cx="7566025" cy="57287"/>
      </dsp:txXfrm>
    </dsp:sp>
    <dsp:sp modelId="{8F00A091-E4E1-423A-95D5-2D60FA386892}">
      <dsp:nvSpPr>
        <dsp:cNvPr id="0" name=""/>
        <dsp:cNvSpPr/>
      </dsp:nvSpPr>
      <dsp:spPr>
        <a:xfrm>
          <a:off x="1372609" y="1785977"/>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Convention on the Elimination of All Forms of Discrimination against Women (1979)</a:t>
          </a:r>
          <a:endParaRPr lang="en-GB" sz="1700" b="1" kern="1200" dirty="0"/>
        </a:p>
      </dsp:txBody>
      <dsp:txXfrm>
        <a:off x="1372609" y="1785977"/>
        <a:ext cx="6138084" cy="505548"/>
      </dsp:txXfrm>
    </dsp:sp>
    <dsp:sp modelId="{72C9927E-BD4B-4497-A965-5E7F90506263}">
      <dsp:nvSpPr>
        <dsp:cNvPr id="0" name=""/>
        <dsp:cNvSpPr/>
      </dsp:nvSpPr>
      <dsp:spPr>
        <a:xfrm>
          <a:off x="0" y="1785977"/>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CEDAW</a:t>
          </a:r>
        </a:p>
      </dsp:txBody>
      <dsp:txXfrm>
        <a:off x="24683" y="1810660"/>
        <a:ext cx="1124088" cy="480865"/>
      </dsp:txXfrm>
    </dsp:sp>
    <dsp:sp modelId="{DE90A0EC-B472-45FC-9E5C-F4AD1B4BD527}">
      <dsp:nvSpPr>
        <dsp:cNvPr id="0" name=""/>
        <dsp:cNvSpPr/>
      </dsp:nvSpPr>
      <dsp:spPr>
        <a:xfrm flipV="1">
          <a:off x="0" y="2291526"/>
          <a:ext cx="7566025" cy="48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rot="10800000">
        <a:off x="0" y="2291526"/>
        <a:ext cx="7566025" cy="48580"/>
      </dsp:txXfrm>
    </dsp:sp>
    <dsp:sp modelId="{A5F089C4-1966-4CBA-B95E-B6B693019E72}">
      <dsp:nvSpPr>
        <dsp:cNvPr id="0" name=""/>
        <dsp:cNvSpPr/>
      </dsp:nvSpPr>
      <dsp:spPr>
        <a:xfrm>
          <a:off x="1372609" y="2365383"/>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Convention against Torture and Other Cruel, Inhuman or Degrading Treatment or Punishment (1984)</a:t>
          </a:r>
          <a:endParaRPr lang="en-GB" sz="1700" b="1" kern="1200" dirty="0"/>
        </a:p>
      </dsp:txBody>
      <dsp:txXfrm>
        <a:off x="1372609" y="2365383"/>
        <a:ext cx="6138084" cy="505548"/>
      </dsp:txXfrm>
    </dsp:sp>
    <dsp:sp modelId="{43F998F8-313A-4753-90C3-A99AA2C6C81B}">
      <dsp:nvSpPr>
        <dsp:cNvPr id="0" name=""/>
        <dsp:cNvSpPr/>
      </dsp:nvSpPr>
      <dsp:spPr>
        <a:xfrm>
          <a:off x="0" y="2365383"/>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CAT</a:t>
          </a:r>
        </a:p>
      </dsp:txBody>
      <dsp:txXfrm>
        <a:off x="24683" y="2390066"/>
        <a:ext cx="1124088" cy="480865"/>
      </dsp:txXfrm>
    </dsp:sp>
    <dsp:sp modelId="{EDC56460-6FB1-4125-A8BA-86A129112174}">
      <dsp:nvSpPr>
        <dsp:cNvPr id="0" name=""/>
        <dsp:cNvSpPr/>
      </dsp:nvSpPr>
      <dsp:spPr>
        <a:xfrm>
          <a:off x="0" y="2870932"/>
          <a:ext cx="7566025" cy="4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a:off x="0" y="2870932"/>
        <a:ext cx="7566025" cy="48135"/>
      </dsp:txXfrm>
    </dsp:sp>
    <dsp:sp modelId="{C920283D-61C7-4A74-B34D-95489E69AE5F}">
      <dsp:nvSpPr>
        <dsp:cNvPr id="0" name=""/>
        <dsp:cNvSpPr/>
      </dsp:nvSpPr>
      <dsp:spPr>
        <a:xfrm>
          <a:off x="1372609" y="2944345"/>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Convention on the Rights of the Child (1989)</a:t>
          </a:r>
          <a:endParaRPr lang="en-GB" sz="1700" b="1" kern="1200" dirty="0"/>
        </a:p>
      </dsp:txBody>
      <dsp:txXfrm>
        <a:off x="1372609" y="2944345"/>
        <a:ext cx="6138084" cy="505548"/>
      </dsp:txXfrm>
    </dsp:sp>
    <dsp:sp modelId="{E9A1311F-5F79-4976-8232-EDE82BB1BC5E}">
      <dsp:nvSpPr>
        <dsp:cNvPr id="0" name=""/>
        <dsp:cNvSpPr/>
      </dsp:nvSpPr>
      <dsp:spPr>
        <a:xfrm>
          <a:off x="0" y="2944345"/>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CRC</a:t>
          </a:r>
        </a:p>
      </dsp:txBody>
      <dsp:txXfrm>
        <a:off x="24683" y="2969028"/>
        <a:ext cx="1124088" cy="480865"/>
      </dsp:txXfrm>
    </dsp:sp>
    <dsp:sp modelId="{91EC6BD7-F444-4C53-BAF0-45EE11405E3D}">
      <dsp:nvSpPr>
        <dsp:cNvPr id="0" name=""/>
        <dsp:cNvSpPr/>
      </dsp:nvSpPr>
      <dsp:spPr>
        <a:xfrm>
          <a:off x="0" y="3449893"/>
          <a:ext cx="7566025" cy="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a:off x="0" y="3449893"/>
        <a:ext cx="7566025" cy="47781"/>
      </dsp:txXfrm>
    </dsp:sp>
    <dsp:sp modelId="{E2CF2BD1-7525-4406-B89D-554F299835F6}">
      <dsp:nvSpPr>
        <dsp:cNvPr id="0" name=""/>
        <dsp:cNvSpPr/>
      </dsp:nvSpPr>
      <dsp:spPr>
        <a:xfrm>
          <a:off x="1372609" y="3522952"/>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International Convention on the Protection of the Rights of All Migrant Workers and Members of Their Families (1990)</a:t>
          </a:r>
          <a:endParaRPr lang="en-GB" sz="1700" b="1" kern="1200" dirty="0"/>
        </a:p>
      </dsp:txBody>
      <dsp:txXfrm>
        <a:off x="1372609" y="3522952"/>
        <a:ext cx="6138084" cy="505548"/>
      </dsp:txXfrm>
    </dsp:sp>
    <dsp:sp modelId="{4595BCEF-1158-4D6E-A109-F49F37D6F14A}">
      <dsp:nvSpPr>
        <dsp:cNvPr id="0" name=""/>
        <dsp:cNvSpPr/>
      </dsp:nvSpPr>
      <dsp:spPr>
        <a:xfrm>
          <a:off x="0" y="3522952"/>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ICRMW</a:t>
          </a:r>
        </a:p>
      </dsp:txBody>
      <dsp:txXfrm>
        <a:off x="24683" y="3547635"/>
        <a:ext cx="1124088" cy="480865"/>
      </dsp:txXfrm>
    </dsp:sp>
    <dsp:sp modelId="{068D09D6-D8DE-421D-817C-EB0A9E5D86E5}">
      <dsp:nvSpPr>
        <dsp:cNvPr id="0" name=""/>
        <dsp:cNvSpPr/>
      </dsp:nvSpPr>
      <dsp:spPr>
        <a:xfrm>
          <a:off x="0" y="4028500"/>
          <a:ext cx="7566025" cy="4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a:off x="0" y="4028500"/>
        <a:ext cx="7566025" cy="47498"/>
      </dsp:txXfrm>
    </dsp:sp>
    <dsp:sp modelId="{BF28608B-C5DE-4E12-A005-F0F234EC172A}">
      <dsp:nvSpPr>
        <dsp:cNvPr id="0" name=""/>
        <dsp:cNvSpPr/>
      </dsp:nvSpPr>
      <dsp:spPr>
        <a:xfrm>
          <a:off x="1372609" y="4101276"/>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Convention on the Rights of Persons with Disabilities (2006)</a:t>
          </a:r>
          <a:endParaRPr lang="en-GB" sz="1700" b="1" kern="1200" dirty="0"/>
        </a:p>
      </dsp:txBody>
      <dsp:txXfrm>
        <a:off x="1372609" y="4101276"/>
        <a:ext cx="6138084" cy="505548"/>
      </dsp:txXfrm>
    </dsp:sp>
    <dsp:sp modelId="{AC44DD9A-D2BC-47A1-8610-918D4C137F18}">
      <dsp:nvSpPr>
        <dsp:cNvPr id="0" name=""/>
        <dsp:cNvSpPr/>
      </dsp:nvSpPr>
      <dsp:spPr>
        <a:xfrm>
          <a:off x="0" y="4101276"/>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CRPD</a:t>
          </a:r>
        </a:p>
      </dsp:txBody>
      <dsp:txXfrm>
        <a:off x="24683" y="4125959"/>
        <a:ext cx="1124088" cy="480865"/>
      </dsp:txXfrm>
    </dsp:sp>
    <dsp:sp modelId="{2E18CD95-0D01-49FF-9B62-E2B652ACFB30}">
      <dsp:nvSpPr>
        <dsp:cNvPr id="0" name=""/>
        <dsp:cNvSpPr/>
      </dsp:nvSpPr>
      <dsp:spPr>
        <a:xfrm flipV="1">
          <a:off x="0" y="4606824"/>
          <a:ext cx="7566025" cy="6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rot="10800000">
        <a:off x="0" y="4606824"/>
        <a:ext cx="7566025" cy="61049"/>
      </dsp:txXfrm>
    </dsp:sp>
    <dsp:sp modelId="{C63E8E36-F73F-4E85-86B9-012B803220DC}">
      <dsp:nvSpPr>
        <dsp:cNvPr id="0" name=""/>
        <dsp:cNvSpPr/>
      </dsp:nvSpPr>
      <dsp:spPr>
        <a:xfrm>
          <a:off x="1380504" y="4698264"/>
          <a:ext cx="6381075"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GB" sz="1700" b="1" kern="1200" dirty="0"/>
            <a:t>Convention on the </a:t>
          </a:r>
          <a:r>
            <a:rPr lang="en-US" sz="1700" b="1" kern="1200" dirty="0"/>
            <a:t>Protection of all Persons from Enforced Disappearance (2006)</a:t>
          </a:r>
          <a:endParaRPr lang="en-GB" sz="1700" b="1" kern="1200" dirty="0"/>
        </a:p>
      </dsp:txBody>
      <dsp:txXfrm>
        <a:off x="1380504" y="4698264"/>
        <a:ext cx="6381075" cy="505548"/>
      </dsp:txXfrm>
    </dsp:sp>
    <dsp:sp modelId="{E46CAED2-F8D8-475C-B341-6F5A2F850E48}">
      <dsp:nvSpPr>
        <dsp:cNvPr id="0" name=""/>
        <dsp:cNvSpPr/>
      </dsp:nvSpPr>
      <dsp:spPr>
        <a:xfrm>
          <a:off x="0" y="4695881"/>
          <a:ext cx="1173591" cy="515775"/>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CED</a:t>
          </a:r>
        </a:p>
      </dsp:txBody>
      <dsp:txXfrm>
        <a:off x="25183" y="4721064"/>
        <a:ext cx="1123225" cy="490592"/>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460EF-59A7-40A3-9711-5222EAB5F0D7}" type="datetimeFigureOut">
              <a:rPr lang="en-US" smtClean="0"/>
              <a:t>10/31/22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04E39-3EEE-4EB9-B969-74202BB447DB}" type="slidenum">
              <a:rPr lang="en-US" smtClean="0"/>
              <a:t>‹#›</a:t>
            </a:fld>
            <a:endParaRPr lang="en-US"/>
          </a:p>
        </p:txBody>
      </p:sp>
    </p:spTree>
    <p:extLst>
      <p:ext uri="{BB962C8B-B14F-4D97-AF65-F5344CB8AC3E}">
        <p14:creationId xmlns:p14="http://schemas.microsoft.com/office/powerpoint/2010/main" val="3708602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6D9F2-9AEE-784B-ABBA-DBB20D03FB9A}" type="slidenum">
              <a:rPr kumimoji="0" lang="x-non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x-non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40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a:p>
            <a:endParaRPr lang="en-US" baseline="0" dirty="0"/>
          </a:p>
        </p:txBody>
      </p:sp>
      <p:sp>
        <p:nvSpPr>
          <p:cNvPr id="4" name="Slide Number Placeholder 3"/>
          <p:cNvSpPr>
            <a:spLocks noGrp="1"/>
          </p:cNvSpPr>
          <p:nvPr>
            <p:ph type="sldNum" sz="quarter" idx="10"/>
          </p:nvPr>
        </p:nvSpPr>
        <p:spPr/>
        <p:txBody>
          <a:bodyPr/>
          <a:lstStyle/>
          <a:p>
            <a:fld id="{82C28DE9-82CC-426B-B453-E9DA6A0D9653}"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2629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7475C85-4597-4D81-A1CA-55F2DA8E9DD1}" type="slidenum">
              <a:rPr lang="en-GB" smtClean="0"/>
              <a:t>6</a:t>
            </a:fld>
            <a:endParaRPr lang="en-GB"/>
          </a:p>
        </p:txBody>
      </p:sp>
    </p:spTree>
    <p:extLst>
      <p:ext uri="{BB962C8B-B14F-4D97-AF65-F5344CB8AC3E}">
        <p14:creationId xmlns:p14="http://schemas.microsoft.com/office/powerpoint/2010/main" val="18240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addition to persecution and conflict, today, the reasons that </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compel movement include poverty, discrimination, lack of access to rights, including education and health, lack of access to decent work, violence, gender inequality, the wide-ranging consequences of </a:t>
            </a:r>
          </a:p>
          <a:p>
            <a:r>
              <a:rPr lang="en-GB" sz="1200" kern="1200" dirty="0">
                <a:solidFill>
                  <a:schemeClr val="tx1"/>
                </a:solidFill>
                <a:effectLst/>
                <a:latin typeface="+mn-lt"/>
                <a:ea typeface="+mn-ea"/>
                <a:cs typeface="+mn-cs"/>
              </a:rPr>
              <a:t>climate change and environmental degradation, and </a:t>
            </a:r>
            <a:r>
              <a:rPr lang="fr-CH" dirty="0" err="1"/>
              <a:t>separation</a:t>
            </a:r>
            <a:r>
              <a:rPr lang="fr-CH" dirty="0"/>
              <a:t> </a:t>
            </a:r>
            <a:r>
              <a:rPr lang="fr-CH" dirty="0" err="1"/>
              <a:t>from</a:t>
            </a:r>
            <a:r>
              <a:rPr lang="fr-CH" dirty="0"/>
              <a:t> </a:t>
            </a:r>
            <a:r>
              <a:rPr lang="fr-CH" dirty="0" err="1"/>
              <a:t>family</a:t>
            </a:r>
            <a:r>
              <a:rPr lang="fr-CH" dirty="0"/>
              <a:t>.</a:t>
            </a:r>
          </a:p>
          <a:p>
            <a:endParaRPr lang="fr-CH"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Migrants who move out of necessity rather than free choice are at greater risk of human rights violations throughout their migration, are less likely to be able to formulate exit strategies if migration does not go to plan, and are therefore more likely to migrate in conditions which do not respect the dignity of the human being.</a:t>
            </a:r>
          </a:p>
          <a:p>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38515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acronym</a:t>
            </a:r>
            <a:r>
              <a:rPr lang="en-GB" baseline="0" dirty="0"/>
              <a:t> boxes are hyperlinks in the presentation view </a:t>
            </a:r>
            <a:r>
              <a:rPr lang="en-GB" baseline="0"/>
              <a:t>(except CMW)</a:t>
            </a:r>
            <a:endParaRPr lang="en-GB" dirty="0"/>
          </a:p>
        </p:txBody>
      </p:sp>
      <p:sp>
        <p:nvSpPr>
          <p:cNvPr id="4" name="Slide Number Placeholder 3"/>
          <p:cNvSpPr>
            <a:spLocks noGrp="1"/>
          </p:cNvSpPr>
          <p:nvPr>
            <p:ph type="sldNum" sz="quarter" idx="10"/>
          </p:nvPr>
        </p:nvSpPr>
        <p:spPr/>
        <p:txBody>
          <a:bodyPr/>
          <a:lstStyle/>
          <a:p>
            <a:fld id="{82C28DE9-82CC-426B-B453-E9DA6A0D9653}"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41669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ED54A6-1C5B-45D5-8112-FB1C6E3AB657}"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16057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8F3C-BA66-42F0-B6F1-B2E04AAC92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C3F7E7-6DE8-47AB-943E-E30CBACD0E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00D44A-3502-4A25-A62E-A2B280862398}"/>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5" name="Footer Placeholder 4">
            <a:extLst>
              <a:ext uri="{FF2B5EF4-FFF2-40B4-BE49-F238E27FC236}">
                <a16:creationId xmlns:a16="http://schemas.microsoft.com/office/drawing/2014/main" id="{A641B2F5-EBD2-40BE-BD00-36D662C1E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EBCC-855C-478B-8929-643DC9EC065C}"/>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349257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102CC-342B-4B2C-8C75-9E98B023FF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9BF814-F5D1-48AA-859D-21081E8B37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C5A181-5DE2-475F-9D7F-F6542CA6C4E3}"/>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5" name="Footer Placeholder 4">
            <a:extLst>
              <a:ext uri="{FF2B5EF4-FFF2-40B4-BE49-F238E27FC236}">
                <a16:creationId xmlns:a16="http://schemas.microsoft.com/office/drawing/2014/main" id="{513CC94D-9F39-4AF0-B0BB-7F4FF0BE5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96A17-F907-44EC-A50D-D0444DEA4EDF}"/>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13671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8C3CEE-97DB-4B75-A0B2-9F966FCBFD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F61CC3-E3C9-4998-885F-6489EF90C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953F7D-049B-4624-AEF1-539AE282DED9}"/>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5" name="Footer Placeholder 4">
            <a:extLst>
              <a:ext uri="{FF2B5EF4-FFF2-40B4-BE49-F238E27FC236}">
                <a16:creationId xmlns:a16="http://schemas.microsoft.com/office/drawing/2014/main" id="{E801D529-5FB0-4F56-80CF-DF315C3C7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49418-7CF5-4FA3-829E-B90E1F1473D2}"/>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78908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FC69B4-FB4F-4BAF-B957-F7DAE9ED038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id="{8A2544DB-935D-4E8B-A962-E4B850700E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id="{6019D3E4-C424-4D70-AD97-BB5FBE7A52C0}"/>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5" name="Θέση υποσέλιδου 4">
            <a:extLst>
              <a:ext uri="{FF2B5EF4-FFF2-40B4-BE49-F238E27FC236}">
                <a16:creationId xmlns:a16="http://schemas.microsoft.com/office/drawing/2014/main" id="{643D6BA5-CAE4-4F39-BF9A-B8D4E98D269A}"/>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3C8DD6D1-984A-4E05-94F1-EB96F9843796}"/>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4179843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E86787-09F7-4532-BBB1-AA7BFF3AED04}"/>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A4F584AD-E30C-4DFF-A2B9-4455A4330CC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29AE3755-4177-4337-B431-A67FA70D10E9}"/>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5" name="Θέση υποσέλιδου 4">
            <a:extLst>
              <a:ext uri="{FF2B5EF4-FFF2-40B4-BE49-F238E27FC236}">
                <a16:creationId xmlns:a16="http://schemas.microsoft.com/office/drawing/2014/main" id="{C84E9B9C-E6EC-4FED-AA91-DC0F392CBE78}"/>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A36E905C-CEB0-49C4-AD19-58D0AA60DD10}"/>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666848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247B7B-D4DF-45A9-912F-F4BAAEC910D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92048150-2ABC-4066-9FB8-5F49176873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8B51CEA-8BCF-45D1-B0F0-E171F020BEDC}"/>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5" name="Θέση υποσέλιδου 4">
            <a:extLst>
              <a:ext uri="{FF2B5EF4-FFF2-40B4-BE49-F238E27FC236}">
                <a16:creationId xmlns:a16="http://schemas.microsoft.com/office/drawing/2014/main" id="{8ED02644-6169-407B-858E-BBBE327C9000}"/>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50EF08FE-D758-4021-83D6-379646BEDFB1}"/>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230079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EED807-E90C-4157-A29D-C5D98DB17A9D}"/>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80445ED4-B314-4E4C-83CE-DC57FDDA54D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id="{DBD02549-AD7D-4411-A890-3B725EDEDE5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id="{C06687FC-764A-4BD8-8CCB-02EB3CFAC211}"/>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6" name="Θέση υποσέλιδου 5">
            <a:extLst>
              <a:ext uri="{FF2B5EF4-FFF2-40B4-BE49-F238E27FC236}">
                <a16:creationId xmlns:a16="http://schemas.microsoft.com/office/drawing/2014/main" id="{684B25A1-F825-483F-BA30-804EBDD7CB4A}"/>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8ED5CF25-851C-4861-994E-E7354634C146}"/>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327357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2C781E-8D7F-49E7-AE1A-F9F49DE3681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86506536-E17C-4263-BBB7-9771829445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1E4FCBA-01CD-4AEA-93B6-B46F7A96B6E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id="{0706D864-FA81-49C9-A658-8C41D5BCB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79A2DB8-FE87-4148-BFE9-412CD494E83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id="{D10FEBC1-B11C-4C47-9ACB-4FF945A028FE}"/>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8" name="Θέση υποσέλιδου 7">
            <a:extLst>
              <a:ext uri="{FF2B5EF4-FFF2-40B4-BE49-F238E27FC236}">
                <a16:creationId xmlns:a16="http://schemas.microsoft.com/office/drawing/2014/main" id="{E34D7CB1-C9CC-4209-9A7F-A713B5111FF6}"/>
              </a:ext>
            </a:extLst>
          </p:cNvPr>
          <p:cNvSpPr>
            <a:spLocks noGrp="1"/>
          </p:cNvSpPr>
          <p:nvPr>
            <p:ph type="ftr" sz="quarter" idx="11"/>
          </p:nvPr>
        </p:nvSpPr>
        <p:spPr/>
        <p:txBody>
          <a:bodyPr/>
          <a:lstStyle/>
          <a:p>
            <a:endParaRPr lang="en-GB"/>
          </a:p>
        </p:txBody>
      </p:sp>
      <p:sp>
        <p:nvSpPr>
          <p:cNvPr id="9" name="Θέση αριθμού διαφάνειας 8">
            <a:extLst>
              <a:ext uri="{FF2B5EF4-FFF2-40B4-BE49-F238E27FC236}">
                <a16:creationId xmlns:a16="http://schemas.microsoft.com/office/drawing/2014/main" id="{183D3F37-5918-428C-9F9F-53415FACC6DE}"/>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846720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05271-B4FF-40A5-8432-373EE1C72A85}"/>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id="{88081763-B31E-467C-BCE2-890FC53252DB}"/>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4" name="Θέση υποσέλιδου 3">
            <a:extLst>
              <a:ext uri="{FF2B5EF4-FFF2-40B4-BE49-F238E27FC236}">
                <a16:creationId xmlns:a16="http://schemas.microsoft.com/office/drawing/2014/main" id="{95B48129-9E75-43C4-874F-A27D3D36BAD3}"/>
              </a:ext>
            </a:extLst>
          </p:cNvPr>
          <p:cNvSpPr>
            <a:spLocks noGrp="1"/>
          </p:cNvSpPr>
          <p:nvPr>
            <p:ph type="ftr" sz="quarter" idx="11"/>
          </p:nvPr>
        </p:nvSpPr>
        <p:spPr/>
        <p:txBody>
          <a:bodyPr/>
          <a:lstStyle/>
          <a:p>
            <a:endParaRPr lang="en-GB"/>
          </a:p>
        </p:txBody>
      </p:sp>
      <p:sp>
        <p:nvSpPr>
          <p:cNvPr id="5" name="Θέση αριθμού διαφάνειας 4">
            <a:extLst>
              <a:ext uri="{FF2B5EF4-FFF2-40B4-BE49-F238E27FC236}">
                <a16:creationId xmlns:a16="http://schemas.microsoft.com/office/drawing/2014/main" id="{5DFD5697-2139-4BB1-96D6-5E7F21D8D475}"/>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114922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F797898-52CC-424A-B829-5C6BDECFCE6E}"/>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3" name="Θέση υποσέλιδου 2">
            <a:extLst>
              <a:ext uri="{FF2B5EF4-FFF2-40B4-BE49-F238E27FC236}">
                <a16:creationId xmlns:a16="http://schemas.microsoft.com/office/drawing/2014/main" id="{C44E6A91-7B61-4E26-B9DC-90099DC16DAA}"/>
              </a:ext>
            </a:extLst>
          </p:cNvPr>
          <p:cNvSpPr>
            <a:spLocks noGrp="1"/>
          </p:cNvSpPr>
          <p:nvPr>
            <p:ph type="ftr" sz="quarter" idx="11"/>
          </p:nvPr>
        </p:nvSpPr>
        <p:spPr/>
        <p:txBody>
          <a:bodyPr/>
          <a:lstStyle/>
          <a:p>
            <a:endParaRPr lang="en-GB"/>
          </a:p>
        </p:txBody>
      </p:sp>
      <p:sp>
        <p:nvSpPr>
          <p:cNvPr id="4" name="Θέση αριθμού διαφάνειας 3">
            <a:extLst>
              <a:ext uri="{FF2B5EF4-FFF2-40B4-BE49-F238E27FC236}">
                <a16:creationId xmlns:a16="http://schemas.microsoft.com/office/drawing/2014/main" id="{A92D44A2-4DFE-476F-A131-FBA3126EC90A}"/>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627612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C2F5A7-8A1B-4940-AEEA-B30D291F494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7A1878AD-5108-4FB6-B932-B5C1CF9A45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id="{56DAF1B7-4C23-49B3-877C-193A73AAC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8392064-FDB5-4153-B68C-FADF3FB8DFCE}"/>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6" name="Θέση υποσέλιδου 5">
            <a:extLst>
              <a:ext uri="{FF2B5EF4-FFF2-40B4-BE49-F238E27FC236}">
                <a16:creationId xmlns:a16="http://schemas.microsoft.com/office/drawing/2014/main" id="{C389793C-EBC7-450E-8F0D-583B07DBE5D7}"/>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257F4B18-017B-4D01-87D8-3EF1E963A064}"/>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116098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FC2A-2A6B-48B0-94C0-7263AA5C5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EE937A-5165-44B0-8B48-5AC591CCB0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995AA-4D8E-455D-9B58-794ACE6C90E1}"/>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5" name="Footer Placeholder 4">
            <a:extLst>
              <a:ext uri="{FF2B5EF4-FFF2-40B4-BE49-F238E27FC236}">
                <a16:creationId xmlns:a16="http://schemas.microsoft.com/office/drawing/2014/main" id="{A5721FCE-38EE-4F5C-AE0B-D6CEFF7DB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F311B-20F6-403F-A010-407357CDFFB9}"/>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79614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DC56A8-C0AD-44C2-96A9-2C79E56A794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id="{4C718E34-7DE3-437D-A4D8-A940F99895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id="{A0E04994-5D42-4354-8D44-704E6B2D0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9E22C5D-94D9-4A05-8EC7-F23AB2DEC733}"/>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6" name="Θέση υποσέλιδου 5">
            <a:extLst>
              <a:ext uri="{FF2B5EF4-FFF2-40B4-BE49-F238E27FC236}">
                <a16:creationId xmlns:a16="http://schemas.microsoft.com/office/drawing/2014/main" id="{C2DC96BA-547A-46E3-BF72-975AD007FBE4}"/>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24D0A5F3-66BB-4C39-85AE-2A8E9470DA6C}"/>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528518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1F587-700C-4DD2-ACF7-DA25EEDFA0B2}"/>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58097F1A-C513-45E5-9760-7604F232BF0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DFCDD4CD-8A48-468A-880E-99B69CA1D399}"/>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5" name="Θέση υποσέλιδου 4">
            <a:extLst>
              <a:ext uri="{FF2B5EF4-FFF2-40B4-BE49-F238E27FC236}">
                <a16:creationId xmlns:a16="http://schemas.microsoft.com/office/drawing/2014/main" id="{41E4E8D3-8691-4BAC-864B-6E9F5D058639}"/>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BB7FD396-C315-46A3-AC2A-BAC732B88297}"/>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2687898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6B83387-6E08-4625-846E-A1343A904AB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7C147566-C772-465B-919B-CB2A728F1E4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9AD5ED5D-2E87-4127-8BFC-B5D3BC50E6F9}"/>
              </a:ext>
            </a:extLst>
          </p:cNvPr>
          <p:cNvSpPr>
            <a:spLocks noGrp="1"/>
          </p:cNvSpPr>
          <p:nvPr>
            <p:ph type="dt" sz="half" idx="10"/>
          </p:nvPr>
        </p:nvSpPr>
        <p:spPr/>
        <p:txBody>
          <a:bodyPr/>
          <a:lstStyle/>
          <a:p>
            <a:fld id="{0B98329E-E266-4E07-9C17-7336C54EBB49}" type="datetimeFigureOut">
              <a:rPr lang="en-GB" smtClean="0"/>
              <a:t>31/10/2022</a:t>
            </a:fld>
            <a:endParaRPr lang="en-GB"/>
          </a:p>
        </p:txBody>
      </p:sp>
      <p:sp>
        <p:nvSpPr>
          <p:cNvPr id="5" name="Θέση υποσέλιδου 4">
            <a:extLst>
              <a:ext uri="{FF2B5EF4-FFF2-40B4-BE49-F238E27FC236}">
                <a16:creationId xmlns:a16="http://schemas.microsoft.com/office/drawing/2014/main" id="{A0899045-56C7-44A5-AA97-93212A50ADFE}"/>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8E113EDA-3D2E-477B-9949-C54A819DCF74}"/>
              </a:ext>
            </a:extLst>
          </p:cNvPr>
          <p:cNvSpPr>
            <a:spLocks noGrp="1"/>
          </p:cNvSpPr>
          <p:nvPr>
            <p:ph type="sldNum" sz="quarter" idx="12"/>
          </p:nvPr>
        </p:nvSpPr>
        <p:spPr/>
        <p:txBody>
          <a:bodyPr/>
          <a:lstStyle/>
          <a:p>
            <a:fld id="{D8725878-9619-488C-BC12-AC8D9C238389}" type="slidenum">
              <a:rPr lang="en-GB" smtClean="0"/>
              <a:t>‹#›</a:t>
            </a:fld>
            <a:endParaRPr lang="en-GB"/>
          </a:p>
        </p:txBody>
      </p:sp>
    </p:spTree>
    <p:extLst>
      <p:ext uri="{BB962C8B-B14F-4D97-AF65-F5344CB8AC3E}">
        <p14:creationId xmlns:p14="http://schemas.microsoft.com/office/powerpoint/2010/main" val="356100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015F-DC9E-4A20-834E-7C4F7748C7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3FE38D-C82C-4D1F-8A0E-E2A7BB9217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E599AA-5899-4261-8FDE-B70D24A84103}"/>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5" name="Footer Placeholder 4">
            <a:extLst>
              <a:ext uri="{FF2B5EF4-FFF2-40B4-BE49-F238E27FC236}">
                <a16:creationId xmlns:a16="http://schemas.microsoft.com/office/drawing/2014/main" id="{BE7BBACD-D706-4562-AE9B-1FF875CBF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00D35-7308-4C07-B8D3-4B6863225723}"/>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77358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BC2F-E7F7-458E-963C-EC9F48389D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53F2B2-29DE-44CC-A217-661205EB5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24220F-6CFE-4F12-8DE2-6665D05CE1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54718-42BF-42E2-B6E0-F96C1BF74C50}"/>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6" name="Footer Placeholder 5">
            <a:extLst>
              <a:ext uri="{FF2B5EF4-FFF2-40B4-BE49-F238E27FC236}">
                <a16:creationId xmlns:a16="http://schemas.microsoft.com/office/drawing/2014/main" id="{4CD89735-F872-4DDE-9E72-B55EF1946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AA7B57-E416-4A0B-AB4A-2ED78598CD48}"/>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408559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7142-E1F6-4743-A521-4CDE2C652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41A58A-90DE-48F9-AE48-0109A24A26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9F6F2A-479C-4F5E-A58B-FE1A56B41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FB280D-4BAF-4324-80CF-32846D73E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2047C4-E9EF-47B4-AB96-2B6FD02651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26E4A7-1CA1-40C3-9C8C-E1AD3C68BED8}"/>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8" name="Footer Placeholder 7">
            <a:extLst>
              <a:ext uri="{FF2B5EF4-FFF2-40B4-BE49-F238E27FC236}">
                <a16:creationId xmlns:a16="http://schemas.microsoft.com/office/drawing/2014/main" id="{096A09F3-42B3-4808-B869-AE41EB8F8C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58D639-AA51-437C-B974-8E6B9D41BA69}"/>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1740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65C7-CD27-4EE2-885B-43B4FEF07D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87E42C-2D70-49B6-8DEA-86F2641D527F}"/>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4" name="Footer Placeholder 3">
            <a:extLst>
              <a:ext uri="{FF2B5EF4-FFF2-40B4-BE49-F238E27FC236}">
                <a16:creationId xmlns:a16="http://schemas.microsoft.com/office/drawing/2014/main" id="{D06AB445-8C25-45B7-BDCC-01E16622A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90E662-2FE7-4281-AA0D-A8C13DA88E61}"/>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116969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50D7D4-3227-4AE8-991B-448C1AAA43F0}"/>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3" name="Footer Placeholder 2">
            <a:extLst>
              <a:ext uri="{FF2B5EF4-FFF2-40B4-BE49-F238E27FC236}">
                <a16:creationId xmlns:a16="http://schemas.microsoft.com/office/drawing/2014/main" id="{820A396D-617A-4E94-ADEF-A5E7204A6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75F881-ECE1-41F8-A9C2-C92A2C5D6B26}"/>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08956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3160-0C93-4E21-875C-A1DDF6CC9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4B2BFA-0E4A-4EBF-9DE2-F8059CEB9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714DEF-A1C1-4F04-A184-7F0692301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F4DEC1-F8F5-400A-958A-CB5453C3B95F}"/>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6" name="Footer Placeholder 5">
            <a:extLst>
              <a:ext uri="{FF2B5EF4-FFF2-40B4-BE49-F238E27FC236}">
                <a16:creationId xmlns:a16="http://schemas.microsoft.com/office/drawing/2014/main" id="{3355FBFC-68CE-41F8-B470-7BE660E44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5960A-5591-4AD6-B099-0AEC862B8E94}"/>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404689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15BB4-AB00-4B13-AA5E-E29B79F7C6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352B66-6056-4940-B930-1ECCAC2E7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6DAF06-455C-43E7-8E97-001877A06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518EB5-8446-483A-8126-A4EA1FCF46AE}"/>
              </a:ext>
            </a:extLst>
          </p:cNvPr>
          <p:cNvSpPr>
            <a:spLocks noGrp="1"/>
          </p:cNvSpPr>
          <p:nvPr>
            <p:ph type="dt" sz="half" idx="10"/>
          </p:nvPr>
        </p:nvSpPr>
        <p:spPr/>
        <p:txBody>
          <a:bodyPr/>
          <a:lstStyle/>
          <a:p>
            <a:fld id="{663A99D0-6096-43F6-A5FE-AA98358F5FAF}" type="datetimeFigureOut">
              <a:rPr lang="en-US" smtClean="0"/>
              <a:t>10/31/22</a:t>
            </a:fld>
            <a:endParaRPr lang="en-US"/>
          </a:p>
        </p:txBody>
      </p:sp>
      <p:sp>
        <p:nvSpPr>
          <p:cNvPr id="6" name="Footer Placeholder 5">
            <a:extLst>
              <a:ext uri="{FF2B5EF4-FFF2-40B4-BE49-F238E27FC236}">
                <a16:creationId xmlns:a16="http://schemas.microsoft.com/office/drawing/2014/main" id="{C0A62D21-9651-4AB8-A3CC-9E36D9AE3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76D35B-DEB8-4DE8-B31A-12D692824990}"/>
              </a:ext>
            </a:extLst>
          </p:cNvPr>
          <p:cNvSpPr>
            <a:spLocks noGrp="1"/>
          </p:cNvSpPr>
          <p:nvPr>
            <p:ph type="sldNum" sz="quarter" idx="12"/>
          </p:nvPr>
        </p:nvSpPr>
        <p:spPr/>
        <p:txBody>
          <a:bodyPr/>
          <a:lstStyle/>
          <a:p>
            <a:fld id="{6572B151-E8ED-4A60-BA12-244CBF2124CC}" type="slidenum">
              <a:rPr lang="en-US" smtClean="0"/>
              <a:t>‹#›</a:t>
            </a:fld>
            <a:endParaRPr lang="en-US"/>
          </a:p>
        </p:txBody>
      </p:sp>
    </p:spTree>
    <p:extLst>
      <p:ext uri="{BB962C8B-B14F-4D97-AF65-F5344CB8AC3E}">
        <p14:creationId xmlns:p14="http://schemas.microsoft.com/office/powerpoint/2010/main" val="288525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CAFDCA-AE6A-495B-AD2E-BE3460E0F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41975D-7917-4859-91CD-F4AEAF59AF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0467A-5B26-4484-B6A0-895AE58033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A99D0-6096-43F6-A5FE-AA98358F5FAF}" type="datetimeFigureOut">
              <a:rPr lang="en-US" smtClean="0"/>
              <a:t>10/31/22</a:t>
            </a:fld>
            <a:endParaRPr lang="en-US"/>
          </a:p>
        </p:txBody>
      </p:sp>
      <p:sp>
        <p:nvSpPr>
          <p:cNvPr id="5" name="Footer Placeholder 4">
            <a:extLst>
              <a:ext uri="{FF2B5EF4-FFF2-40B4-BE49-F238E27FC236}">
                <a16:creationId xmlns:a16="http://schemas.microsoft.com/office/drawing/2014/main" id="{82919310-B23D-4B4C-B811-F59798B81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68A8D6-133A-4FC8-8D14-8B6EF33DD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2B151-E8ED-4A60-BA12-244CBF2124CC}" type="slidenum">
              <a:rPr lang="en-US" smtClean="0"/>
              <a:t>‹#›</a:t>
            </a:fld>
            <a:endParaRPr lang="en-US"/>
          </a:p>
        </p:txBody>
      </p:sp>
    </p:spTree>
    <p:extLst>
      <p:ext uri="{BB962C8B-B14F-4D97-AF65-F5344CB8AC3E}">
        <p14:creationId xmlns:p14="http://schemas.microsoft.com/office/powerpoint/2010/main" val="269386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2BB052C-E87E-4171-8D20-18B9808543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94F0E76C-3C7D-4328-B4D2-9B5EA01CBA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F4D96C76-C944-436A-996E-BFFAC4C5AF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8329E-E266-4E07-9C17-7336C54EBB49}" type="datetimeFigureOut">
              <a:rPr lang="en-GB" smtClean="0"/>
              <a:t>31/10/2022</a:t>
            </a:fld>
            <a:endParaRPr lang="en-GB"/>
          </a:p>
        </p:txBody>
      </p:sp>
      <p:sp>
        <p:nvSpPr>
          <p:cNvPr id="5" name="Θέση υποσέλιδου 4">
            <a:extLst>
              <a:ext uri="{FF2B5EF4-FFF2-40B4-BE49-F238E27FC236}">
                <a16:creationId xmlns:a16="http://schemas.microsoft.com/office/drawing/2014/main" id="{75013175-EDE0-494A-81C6-D829C918F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Θέση αριθμού διαφάνειας 5">
            <a:extLst>
              <a:ext uri="{FF2B5EF4-FFF2-40B4-BE49-F238E27FC236}">
                <a16:creationId xmlns:a16="http://schemas.microsoft.com/office/drawing/2014/main" id="{316DBB0C-3268-4F45-AE68-D2F76CBA2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25878-9619-488C-BC12-AC8D9C238389}" type="slidenum">
              <a:rPr lang="en-GB" smtClean="0"/>
              <a:t>‹#›</a:t>
            </a:fld>
            <a:endParaRPr lang="en-GB"/>
          </a:p>
        </p:txBody>
      </p:sp>
    </p:spTree>
    <p:extLst>
      <p:ext uri="{BB962C8B-B14F-4D97-AF65-F5344CB8AC3E}">
        <p14:creationId xmlns:p14="http://schemas.microsoft.com/office/powerpoint/2010/main" val="2295519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hl-databases.icrc.org/applic/ihl/ihl.nsf/vwTreaties1949.xs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refugeesmigrants.un.org/new-york-declaration-refugees-and-migrants-0" TargetMode="External"/><Relationship Id="rId2" Type="http://schemas.openxmlformats.org/officeDocument/2006/relationships/hyperlink" Target="https://www.youtube.com/watch?v=r2plN4VgUPI"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jmonnet.symbiosis.org.gr/en/notebooks-educational-tool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E9AEA-4E51-4CC3-B266-489FD75A354B}"/>
              </a:ext>
            </a:extLst>
          </p:cNvPr>
          <p:cNvSpPr>
            <a:spLocks noGrp="1"/>
          </p:cNvSpPr>
          <p:nvPr>
            <p:ph type="ctrTitle"/>
          </p:nvPr>
        </p:nvSpPr>
        <p:spPr>
          <a:xfrm>
            <a:off x="582797" y="1651504"/>
            <a:ext cx="10951977" cy="2387600"/>
          </a:xfrm>
        </p:spPr>
        <p:txBody>
          <a:bodyPr>
            <a:normAutofit/>
          </a:bodyPr>
          <a:lstStyle/>
          <a:p>
            <a:pPr algn="l"/>
            <a:r>
              <a:rPr lang="en-US" sz="4800" b="1" dirty="0">
                <a:solidFill>
                  <a:schemeClr val="accent1">
                    <a:lumMod val="50000"/>
                  </a:schemeClr>
                </a:solidFill>
                <a:latin typeface="+mn-lt"/>
                <a:ea typeface="+mj-lt"/>
                <a:cs typeface="+mj-lt"/>
              </a:rPr>
              <a:t>Migrants’ and Refugees’ Rights</a:t>
            </a:r>
            <a:endParaRPr lang="en-US" sz="4800" b="1" dirty="0">
              <a:solidFill>
                <a:schemeClr val="accent1">
                  <a:lumMod val="50000"/>
                </a:schemeClr>
              </a:solidFill>
              <a:latin typeface="+mn-lt"/>
            </a:endParaRPr>
          </a:p>
        </p:txBody>
      </p:sp>
      <p:pic>
        <p:nvPicPr>
          <p:cNvPr id="3" name="Google Shape;86;p1">
            <a:extLst>
              <a:ext uri="{FF2B5EF4-FFF2-40B4-BE49-F238E27FC236}">
                <a16:creationId xmlns:a16="http://schemas.microsoft.com/office/drawing/2014/main" id="{AF15B260-0380-D6F7-92FE-00AC9279A8A3}"/>
              </a:ext>
            </a:extLst>
          </p:cNvPr>
          <p:cNvPicPr preferRelativeResize="0"/>
          <p:nvPr/>
        </p:nvPicPr>
        <p:blipFill rotWithShape="1">
          <a:blip r:embed="rId2">
            <a:alphaModFix/>
          </a:blip>
          <a:srcRect r="714" b="1167"/>
          <a:stretch/>
        </p:blipFill>
        <p:spPr>
          <a:xfrm>
            <a:off x="10209384" y="231498"/>
            <a:ext cx="1325390" cy="1036644"/>
          </a:xfrm>
          <a:prstGeom prst="rect">
            <a:avLst/>
          </a:prstGeom>
          <a:noFill/>
          <a:ln>
            <a:noFill/>
          </a:ln>
        </p:spPr>
      </p:pic>
      <p:pic>
        <p:nvPicPr>
          <p:cNvPr id="4" name="Google Shape;89;p1" descr="Text&#10;&#10;Description automatically generated">
            <a:extLst>
              <a:ext uri="{FF2B5EF4-FFF2-40B4-BE49-F238E27FC236}">
                <a16:creationId xmlns:a16="http://schemas.microsoft.com/office/drawing/2014/main" id="{AC1015B9-1B99-55A1-351C-6E95FAFD97C4}"/>
              </a:ext>
            </a:extLst>
          </p:cNvPr>
          <p:cNvPicPr preferRelativeResize="0"/>
          <p:nvPr/>
        </p:nvPicPr>
        <p:blipFill rotWithShape="1">
          <a:blip r:embed="rId3">
            <a:alphaModFix/>
          </a:blip>
          <a:srcRect/>
          <a:stretch/>
        </p:blipFill>
        <p:spPr>
          <a:xfrm>
            <a:off x="582797" y="345393"/>
            <a:ext cx="2416167" cy="539387"/>
          </a:xfrm>
          <a:prstGeom prst="rect">
            <a:avLst/>
          </a:prstGeom>
          <a:noFill/>
          <a:ln>
            <a:noFill/>
          </a:ln>
        </p:spPr>
      </p:pic>
      <p:sp>
        <p:nvSpPr>
          <p:cNvPr id="5" name="Google Shape;90;p1">
            <a:extLst>
              <a:ext uri="{FF2B5EF4-FFF2-40B4-BE49-F238E27FC236}">
                <a16:creationId xmlns:a16="http://schemas.microsoft.com/office/drawing/2014/main" id="{9456A3EF-CEF5-FF47-ECFC-9C9916E892B5}"/>
              </a:ext>
            </a:extLst>
          </p:cNvPr>
          <p:cNvSpPr txBox="1"/>
          <p:nvPr/>
        </p:nvSpPr>
        <p:spPr>
          <a:xfrm>
            <a:off x="1476603" y="4805828"/>
            <a:ext cx="3968700" cy="8617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1000" b="0" i="1" u="none" strike="noStrike" cap="none" dirty="0">
                <a:solidFill>
                  <a:schemeClr val="dk1"/>
                </a:solidFill>
                <a:latin typeface="Calibri"/>
                <a:ea typeface="Calibri"/>
                <a:cs typeface="Calibri"/>
                <a:sym typeface="Calibri"/>
              </a:rPr>
              <a:t>The </a:t>
            </a:r>
            <a:r>
              <a:rPr lang="de-DE" sz="1000" b="0" i="1" u="none" strike="noStrike" cap="none" dirty="0" err="1">
                <a:solidFill>
                  <a:schemeClr val="dk1"/>
                </a:solidFill>
                <a:latin typeface="Calibri"/>
                <a:ea typeface="Calibri"/>
                <a:cs typeface="Calibri"/>
                <a:sym typeface="Calibri"/>
              </a:rPr>
              <a:t>project</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is</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co-funded</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by</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the</a:t>
            </a:r>
            <a:r>
              <a:rPr lang="de-DE" sz="1000" b="0" i="1" u="none" strike="noStrike" cap="none" dirty="0">
                <a:solidFill>
                  <a:schemeClr val="dk1"/>
                </a:solidFill>
                <a:latin typeface="Calibri"/>
                <a:ea typeface="Calibri"/>
                <a:cs typeface="Calibri"/>
                <a:sym typeface="Calibri"/>
              </a:rPr>
              <a:t> European </a:t>
            </a:r>
            <a:r>
              <a:rPr lang="de-DE" sz="1000" b="0" i="1" u="none" strike="noStrike" cap="none" dirty="0" err="1">
                <a:solidFill>
                  <a:schemeClr val="dk1"/>
                </a:solidFill>
                <a:latin typeface="Calibri"/>
                <a:ea typeface="Calibri"/>
                <a:cs typeface="Calibri"/>
                <a:sym typeface="Calibri"/>
              </a:rPr>
              <a:t>Unions</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Asylum</a:t>
            </a:r>
            <a:r>
              <a:rPr lang="de-DE" sz="1000" b="0" i="1" u="none" strike="noStrike" cap="none" dirty="0">
                <a:solidFill>
                  <a:schemeClr val="dk1"/>
                </a:solidFill>
                <a:latin typeface="Calibri"/>
                <a:ea typeface="Calibri"/>
                <a:cs typeface="Calibri"/>
                <a:sym typeface="Calibri"/>
              </a:rPr>
              <a:t>, Migration and Integration Fund. The </a:t>
            </a:r>
            <a:r>
              <a:rPr lang="de-DE" sz="1000" b="0" i="1" u="none" strike="noStrike" cap="none" dirty="0" err="1">
                <a:solidFill>
                  <a:schemeClr val="dk1"/>
                </a:solidFill>
                <a:latin typeface="Calibri"/>
                <a:ea typeface="Calibri"/>
                <a:cs typeface="Calibri"/>
                <a:sym typeface="Calibri"/>
              </a:rPr>
              <a:t>content</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of</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this</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presentation</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represents</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the</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views</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of</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the</a:t>
            </a:r>
            <a:r>
              <a:rPr lang="de-DE" sz="1000" b="0" i="1" u="none" strike="noStrike" cap="none" dirty="0">
                <a:solidFill>
                  <a:schemeClr val="dk1"/>
                </a:solidFill>
                <a:latin typeface="Calibri"/>
                <a:ea typeface="Calibri"/>
                <a:cs typeface="Calibri"/>
                <a:sym typeface="Calibri"/>
              </a:rPr>
              <a:t> EMVI </a:t>
            </a:r>
            <a:r>
              <a:rPr lang="de-DE" sz="1000" b="0" i="1" u="none" strike="noStrike" cap="none" dirty="0" err="1">
                <a:solidFill>
                  <a:schemeClr val="dk1"/>
                </a:solidFill>
                <a:latin typeface="Calibri"/>
                <a:ea typeface="Calibri"/>
                <a:cs typeface="Calibri"/>
                <a:sym typeface="Calibri"/>
              </a:rPr>
              <a:t>project</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partnership</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only</a:t>
            </a:r>
            <a:r>
              <a:rPr lang="de-DE" sz="1000" b="0" i="1" u="none" strike="noStrike" cap="none" dirty="0">
                <a:solidFill>
                  <a:schemeClr val="dk1"/>
                </a:solidFill>
                <a:latin typeface="Calibri"/>
                <a:ea typeface="Calibri"/>
                <a:cs typeface="Calibri"/>
                <a:sym typeface="Calibri"/>
              </a:rPr>
              <a:t> and </a:t>
            </a:r>
            <a:r>
              <a:rPr lang="de-DE" sz="1000" b="0" i="1" u="none" strike="noStrike" cap="none" dirty="0" err="1">
                <a:solidFill>
                  <a:schemeClr val="dk1"/>
                </a:solidFill>
                <a:latin typeface="Calibri"/>
                <a:ea typeface="Calibri"/>
                <a:cs typeface="Calibri"/>
                <a:sym typeface="Calibri"/>
              </a:rPr>
              <a:t>is</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their</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sole</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responsibility</a:t>
            </a:r>
            <a:r>
              <a:rPr lang="de-DE" sz="1000" b="0" i="1" u="none" strike="noStrike" cap="none" dirty="0">
                <a:solidFill>
                  <a:schemeClr val="dk1"/>
                </a:solidFill>
                <a:latin typeface="Calibri"/>
                <a:ea typeface="Calibri"/>
                <a:cs typeface="Calibri"/>
                <a:sym typeface="Calibri"/>
              </a:rPr>
              <a:t>. The European </a:t>
            </a:r>
            <a:r>
              <a:rPr lang="de-DE" sz="1000" b="0" i="1" u="none" strike="noStrike" cap="none" dirty="0" err="1">
                <a:solidFill>
                  <a:schemeClr val="dk1"/>
                </a:solidFill>
                <a:latin typeface="Calibri"/>
                <a:ea typeface="Calibri"/>
                <a:cs typeface="Calibri"/>
                <a:sym typeface="Calibri"/>
              </a:rPr>
              <a:t>Commission</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does</a:t>
            </a:r>
            <a:r>
              <a:rPr lang="de-DE" sz="1000" b="0" i="1" u="none" strike="noStrike" cap="none" dirty="0">
                <a:solidFill>
                  <a:schemeClr val="dk1"/>
                </a:solidFill>
                <a:latin typeface="Calibri"/>
                <a:ea typeface="Calibri"/>
                <a:cs typeface="Calibri"/>
                <a:sym typeface="Calibri"/>
              </a:rPr>
              <a:t> not </a:t>
            </a:r>
            <a:r>
              <a:rPr lang="de-DE" sz="1000" b="0" i="1" u="none" strike="noStrike" cap="none" dirty="0" err="1">
                <a:solidFill>
                  <a:schemeClr val="dk1"/>
                </a:solidFill>
                <a:latin typeface="Calibri"/>
                <a:ea typeface="Calibri"/>
                <a:cs typeface="Calibri"/>
                <a:sym typeface="Calibri"/>
              </a:rPr>
              <a:t>accept</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any</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responsibility</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for</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use</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that</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may</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be</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made</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of</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the</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information</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it</a:t>
            </a:r>
            <a:r>
              <a:rPr lang="de-DE" sz="1000" b="0" i="1" u="none" strike="noStrike" cap="none" dirty="0">
                <a:solidFill>
                  <a:schemeClr val="dk1"/>
                </a:solidFill>
                <a:latin typeface="Calibri"/>
                <a:ea typeface="Calibri"/>
                <a:cs typeface="Calibri"/>
                <a:sym typeface="Calibri"/>
              </a:rPr>
              <a:t> </a:t>
            </a:r>
            <a:r>
              <a:rPr lang="de-DE" sz="1000" b="0" i="1" u="none" strike="noStrike" cap="none" dirty="0" err="1">
                <a:solidFill>
                  <a:schemeClr val="dk1"/>
                </a:solidFill>
                <a:latin typeface="Calibri"/>
                <a:ea typeface="Calibri"/>
                <a:cs typeface="Calibri"/>
                <a:sym typeface="Calibri"/>
              </a:rPr>
              <a:t>contains</a:t>
            </a:r>
            <a:r>
              <a:rPr lang="de-DE" sz="1000" b="0" i="1" u="none" strike="noStrike" cap="none" dirty="0">
                <a:solidFill>
                  <a:schemeClr val="dk1"/>
                </a:solidFill>
                <a:latin typeface="Calibri"/>
                <a:ea typeface="Calibri"/>
                <a:cs typeface="Calibri"/>
                <a:sym typeface="Calibri"/>
              </a:rPr>
              <a:t>.</a:t>
            </a:r>
            <a:endParaRPr sz="1000" b="0" i="1" u="none" strike="noStrike" cap="none" dirty="0">
              <a:solidFill>
                <a:schemeClr val="dk1"/>
              </a:solidFill>
              <a:latin typeface="Calibri"/>
              <a:ea typeface="Calibri"/>
              <a:cs typeface="Calibri"/>
              <a:sym typeface="Calibri"/>
            </a:endParaRPr>
          </a:p>
        </p:txBody>
      </p:sp>
      <p:pic>
        <p:nvPicPr>
          <p:cNvPr id="6" name="Picture 5" descr="A close-up of a sign&#10;&#10;Description automatically generated with low confidence">
            <a:extLst>
              <a:ext uri="{FF2B5EF4-FFF2-40B4-BE49-F238E27FC236}">
                <a16:creationId xmlns:a16="http://schemas.microsoft.com/office/drawing/2014/main" id="{3D84B645-4B21-7133-59D6-C1CE309AF9A2}"/>
              </a:ext>
            </a:extLst>
          </p:cNvPr>
          <p:cNvPicPr>
            <a:picLocks noChangeAspect="1"/>
          </p:cNvPicPr>
          <p:nvPr/>
        </p:nvPicPr>
        <p:blipFill>
          <a:blip r:embed="rId4"/>
          <a:stretch>
            <a:fillRect/>
          </a:stretch>
        </p:blipFill>
        <p:spPr>
          <a:xfrm>
            <a:off x="582797" y="4805828"/>
            <a:ext cx="893806" cy="893806"/>
          </a:xfrm>
          <a:prstGeom prst="rect">
            <a:avLst/>
          </a:prstGeom>
        </p:spPr>
      </p:pic>
    </p:spTree>
    <p:extLst>
      <p:ext uri="{BB962C8B-B14F-4D97-AF65-F5344CB8AC3E}">
        <p14:creationId xmlns:p14="http://schemas.microsoft.com/office/powerpoint/2010/main" val="121020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International Legal Protection Framework includes …</a:t>
            </a:r>
          </a:p>
        </p:txBody>
      </p:sp>
      <p:sp>
        <p:nvSpPr>
          <p:cNvPr id="4" name="Rounded Rectangle 3"/>
          <p:cNvSpPr/>
          <p:nvPr/>
        </p:nvSpPr>
        <p:spPr>
          <a:xfrm>
            <a:off x="2207568" y="3124200"/>
            <a:ext cx="7632848" cy="18326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GB" sz="2800" b="1" dirty="0">
                <a:solidFill>
                  <a:srgbClr val="333333">
                    <a:lumMod val="50000"/>
                  </a:srgbClr>
                </a:solidFill>
              </a:rPr>
              <a:t>International Human Rights Law</a:t>
            </a:r>
          </a:p>
          <a:p>
            <a:pPr algn="ctr"/>
            <a:endParaRPr lang="en-GB" sz="1100" b="1" dirty="0">
              <a:solidFill>
                <a:srgbClr val="CCCCCC">
                  <a:lumMod val="10000"/>
                </a:srgbClr>
              </a:solidFill>
            </a:endParaRPr>
          </a:p>
          <a:p>
            <a:pPr algn="ctr"/>
            <a:r>
              <a:rPr lang="en-GB" sz="2400" b="1" dirty="0">
                <a:solidFill>
                  <a:srgbClr val="CCCCCC">
                    <a:lumMod val="10000"/>
                  </a:srgbClr>
                </a:solidFill>
              </a:rPr>
              <a:t>Without discrimination</a:t>
            </a:r>
            <a:endParaRPr lang="en-GB" sz="2000" b="1" dirty="0">
              <a:solidFill>
                <a:srgbClr val="CCCCCC">
                  <a:lumMod val="10000"/>
                </a:srgbClr>
              </a:solidFill>
            </a:endParaRPr>
          </a:p>
        </p:txBody>
      </p:sp>
      <p:grpSp>
        <p:nvGrpSpPr>
          <p:cNvPr id="5" name="Group 4"/>
          <p:cNvGrpSpPr/>
          <p:nvPr/>
        </p:nvGrpSpPr>
        <p:grpSpPr>
          <a:xfrm>
            <a:off x="2279577" y="4236728"/>
            <a:ext cx="7484845" cy="754729"/>
            <a:chOff x="713714" y="5229200"/>
            <a:chExt cx="7484845" cy="754729"/>
          </a:xfrm>
        </p:grpSpPr>
        <p:pic>
          <p:nvPicPr>
            <p:cNvPr id="102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14" y="5241631"/>
              <a:ext cx="1260942" cy="72775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2633" y="5252960"/>
              <a:ext cx="1260942" cy="727750"/>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9065" y="5244850"/>
              <a:ext cx="1260942" cy="727750"/>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5256179"/>
              <a:ext cx="1260942" cy="727750"/>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8698" y="5229200"/>
              <a:ext cx="1260942" cy="727750"/>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7617" y="5240529"/>
              <a:ext cx="1260942" cy="727750"/>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12" name="Rounded Rectangle 11"/>
          <p:cNvSpPr/>
          <p:nvPr/>
        </p:nvSpPr>
        <p:spPr>
          <a:xfrm>
            <a:off x="2207568" y="1556793"/>
            <a:ext cx="1754832" cy="3407685"/>
          </a:xfrm>
          <a:prstGeom prst="roundRect">
            <a:avLst/>
          </a:prstGeom>
          <a:solidFill>
            <a:srgbClr val="009900">
              <a:alpha val="45098"/>
            </a:srgbClr>
          </a:solidFill>
        </p:spPr>
        <p:style>
          <a:lnRef idx="1">
            <a:schemeClr val="accent1"/>
          </a:lnRef>
          <a:fillRef idx="3">
            <a:schemeClr val="accent1"/>
          </a:fillRef>
          <a:effectRef idx="2">
            <a:schemeClr val="accent1"/>
          </a:effectRef>
          <a:fontRef idx="minor">
            <a:schemeClr val="lt1"/>
          </a:fontRef>
        </p:style>
        <p:txBody>
          <a:bodyPr rtlCol="0" anchor="t" anchorCtr="0"/>
          <a:lstStyle/>
          <a:p>
            <a:r>
              <a:rPr lang="en-GB" sz="2800" b="1" dirty="0">
                <a:solidFill>
                  <a:prstClr val="white"/>
                </a:solidFill>
              </a:rPr>
              <a:t>Refugee Law</a:t>
            </a:r>
          </a:p>
          <a:p>
            <a:pPr algn="ctr"/>
            <a:endParaRPr lang="en-GB" sz="2000" b="1" dirty="0">
              <a:solidFill>
                <a:prstClr val="white"/>
              </a:solidFill>
            </a:endParaRPr>
          </a:p>
        </p:txBody>
      </p:sp>
      <p:sp>
        <p:nvSpPr>
          <p:cNvPr id="14" name="Rounded Rectangle 13"/>
          <p:cNvSpPr/>
          <p:nvPr/>
        </p:nvSpPr>
        <p:spPr>
          <a:xfrm>
            <a:off x="8153401" y="1559764"/>
            <a:ext cx="1687015" cy="3407685"/>
          </a:xfrm>
          <a:prstGeom prst="roundRect">
            <a:avLst/>
          </a:prstGeom>
          <a:solidFill>
            <a:schemeClr val="accent3">
              <a:lumMod val="60000"/>
              <a:lumOff val="40000"/>
              <a:alpha val="45098"/>
            </a:schemeClr>
          </a:solidFill>
        </p:spPr>
        <p:style>
          <a:lnRef idx="1">
            <a:schemeClr val="accent1"/>
          </a:lnRef>
          <a:fillRef idx="3">
            <a:schemeClr val="accent1"/>
          </a:fillRef>
          <a:effectRef idx="2">
            <a:schemeClr val="accent1"/>
          </a:effectRef>
          <a:fontRef idx="minor">
            <a:schemeClr val="lt1"/>
          </a:fontRef>
        </p:style>
        <p:txBody>
          <a:bodyPr lIns="108000" rIns="0" rtlCol="0" anchor="t" anchorCtr="0"/>
          <a:lstStyle/>
          <a:p>
            <a:r>
              <a:rPr lang="en-GB" sz="2400" b="1" dirty="0">
                <a:solidFill>
                  <a:prstClr val="white"/>
                </a:solidFill>
              </a:rPr>
              <a:t>International labour law</a:t>
            </a:r>
          </a:p>
        </p:txBody>
      </p:sp>
      <p:sp>
        <p:nvSpPr>
          <p:cNvPr id="13" name="Rounded Rectangle 12"/>
          <p:cNvSpPr/>
          <p:nvPr/>
        </p:nvSpPr>
        <p:spPr>
          <a:xfrm>
            <a:off x="3657600" y="1556792"/>
            <a:ext cx="4847902" cy="1703842"/>
          </a:xfrm>
          <a:prstGeom prst="roundRect">
            <a:avLst/>
          </a:prstGeom>
          <a:solidFill>
            <a:schemeClr val="accent6">
              <a:lumMod val="60000"/>
              <a:lumOff val="40000"/>
              <a:alpha val="50196"/>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ysClr val="window" lastClr="FFFFFF"/>
                </a:solidFill>
              </a:rPr>
              <a:t>International Humanitarian Law</a:t>
            </a:r>
          </a:p>
          <a:p>
            <a:pPr algn="ctr"/>
            <a:r>
              <a:rPr lang="en-US" sz="2400" b="1" dirty="0">
                <a:solidFill>
                  <a:prstClr val="white"/>
                </a:solidFill>
              </a:rPr>
              <a:t>Law of the Seas</a:t>
            </a:r>
          </a:p>
          <a:p>
            <a:pPr algn="ctr"/>
            <a:r>
              <a:rPr lang="en-US" sz="2400" b="1" dirty="0">
                <a:solidFill>
                  <a:prstClr val="white"/>
                </a:solidFill>
              </a:rPr>
              <a:t>UNTOC + Protocols</a:t>
            </a:r>
          </a:p>
          <a:p>
            <a:pPr algn="ctr"/>
            <a:r>
              <a:rPr lang="en-US" sz="2400" b="1" dirty="0">
                <a:solidFill>
                  <a:prstClr val="white"/>
                </a:solidFill>
              </a:rPr>
              <a:t>Statelessness Conventions</a:t>
            </a:r>
            <a:endParaRPr lang="en-GB" sz="2400" b="1" dirty="0">
              <a:solidFill>
                <a:sysClr val="window" lastClr="FFFFFF"/>
              </a:solidFill>
            </a:endParaRPr>
          </a:p>
        </p:txBody>
      </p:sp>
      <p:cxnSp>
        <p:nvCxnSpPr>
          <p:cNvPr id="3" name="Google Shape;233;p13">
            <a:extLst>
              <a:ext uri="{FF2B5EF4-FFF2-40B4-BE49-F238E27FC236}">
                <a16:creationId xmlns:a16="http://schemas.microsoft.com/office/drawing/2014/main" id="{68DBEAC6-7193-B6B7-09B2-CD700522E05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11" name="Google Shape;234;p13">
            <a:extLst>
              <a:ext uri="{FF2B5EF4-FFF2-40B4-BE49-F238E27FC236}">
                <a16:creationId xmlns:a16="http://schemas.microsoft.com/office/drawing/2014/main" id="{268CE5DC-732E-9D08-434E-D89B8C1AB41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33848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Core International Human Rights Instruments</a:t>
            </a:r>
            <a:br>
              <a:rPr lang="en-US" sz="1800" dirty="0"/>
            </a:br>
            <a:endParaRPr lang="en-GB" sz="1800" dirty="0"/>
          </a:p>
        </p:txBody>
      </p:sp>
      <p:graphicFrame>
        <p:nvGraphicFramePr>
          <p:cNvPr id="6" name="Content Placeholder 3"/>
          <p:cNvGraphicFramePr>
            <a:graphicFrameLocks/>
          </p:cNvGraphicFramePr>
          <p:nvPr>
            <p:extLst>
              <p:ext uri="{D42A27DB-BD31-4B8C-83A1-F6EECF244321}">
                <p14:modId xmlns:p14="http://schemas.microsoft.com/office/powerpoint/2010/main" val="837067184"/>
              </p:ext>
            </p:extLst>
          </p:nvPr>
        </p:nvGraphicFramePr>
        <p:xfrm>
          <a:off x="2265364" y="1205345"/>
          <a:ext cx="7566025" cy="5212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id="{B566DDB7-52E4-BCD2-9993-BAB3D448AF2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56C9FC8A-495F-8558-A235-9FC2011C07D7}"/>
              </a:ext>
            </a:extLst>
          </p:cNvPr>
          <p:cNvPicPr preferRelativeResize="0"/>
          <p:nvPr/>
        </p:nvPicPr>
        <p:blipFill rotWithShape="1">
          <a:blip r:embed="rId8">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67094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dirty="0" err="1"/>
              <a:t>Universal</a:t>
            </a:r>
            <a:r>
              <a:rPr lang="fr-CH" dirty="0"/>
              <a:t> </a:t>
            </a:r>
            <a:r>
              <a:rPr lang="fr-CH" dirty="0" err="1"/>
              <a:t>Declaration</a:t>
            </a:r>
            <a:r>
              <a:rPr lang="fr-CH" dirty="0"/>
              <a:t> of </a:t>
            </a:r>
            <a:r>
              <a:rPr lang="fr-CH" dirty="0" err="1"/>
              <a:t>Human</a:t>
            </a:r>
            <a:r>
              <a:rPr lang="fr-CH" dirty="0"/>
              <a:t> </a:t>
            </a:r>
            <a:r>
              <a:rPr lang="fr-CH" dirty="0" err="1"/>
              <a:t>Rights</a:t>
            </a:r>
            <a:r>
              <a:rPr lang="fr-CH" dirty="0"/>
              <a:t> (1948)</a:t>
            </a:r>
            <a:endParaRPr lang="en-GB" dirty="0"/>
          </a:p>
        </p:txBody>
      </p:sp>
      <p:graphicFrame>
        <p:nvGraphicFramePr>
          <p:cNvPr id="9" name="Content Placeholder 8"/>
          <p:cNvGraphicFramePr>
            <a:graphicFrameLocks noGrp="1"/>
          </p:cNvGraphicFramePr>
          <p:nvPr>
            <p:ph idx="1"/>
          </p:nvPr>
        </p:nvGraphicFramePr>
        <p:xfrm>
          <a:off x="3276600" y="1600200"/>
          <a:ext cx="5562600" cy="411480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20000"/>
                    </a:ext>
                  </a:extLst>
                </a:gridCol>
              </a:tblGrid>
              <a:tr h="4038600">
                <a:tc>
                  <a:txBody>
                    <a:bodyPr/>
                    <a:lstStyle/>
                    <a:p>
                      <a:r>
                        <a:rPr lang="en-GB" sz="2400" dirty="0"/>
                        <a:t>Recognition of the inherent dignity and of the equal and inalienable rights of all </a:t>
                      </a:r>
                    </a:p>
                    <a:p>
                      <a:r>
                        <a:rPr lang="en-GB" sz="2400" dirty="0"/>
                        <a:t>members of the human family (Preamble)</a:t>
                      </a:r>
                    </a:p>
                    <a:p>
                      <a:endParaRPr lang="en-GB" sz="2400" dirty="0"/>
                    </a:p>
                    <a:p>
                      <a:r>
                        <a:rPr lang="en-GB" sz="2400" dirty="0"/>
                        <a:t>A</a:t>
                      </a:r>
                      <a:r>
                        <a:rPr lang="en-US" sz="2400" dirty="0" err="1"/>
                        <a:t>ll</a:t>
                      </a:r>
                      <a:r>
                        <a:rPr lang="en-US" sz="2400" dirty="0"/>
                        <a:t> human beings are born free and equal in dignity and rights (Article 1)</a:t>
                      </a:r>
                    </a:p>
                    <a:p>
                      <a:endParaRPr lang="en-US" sz="2400" dirty="0"/>
                    </a:p>
                    <a:p>
                      <a:r>
                        <a:rPr lang="en-US" sz="2400" dirty="0"/>
                        <a:t>Everyone is entitled to all the rights and freedoms set forth in this Declaration, without distinction of any kind (Article 2)</a:t>
                      </a:r>
                      <a:endParaRPr lang="en-GB" sz="2400" dirty="0"/>
                    </a:p>
                    <a:p>
                      <a:endParaRPr lang="en-GB" sz="2400" dirty="0"/>
                    </a:p>
                  </a:txBody>
                  <a:tcPr/>
                </a:tc>
                <a:extLst>
                  <a:ext uri="{0D108BD9-81ED-4DB2-BD59-A6C34878D82A}">
                    <a16:rowId xmlns:a16="http://schemas.microsoft.com/office/drawing/2014/main" val="10000"/>
                  </a:ext>
                </a:extLst>
              </a:tr>
            </a:tbl>
          </a:graphicData>
        </a:graphic>
      </p:graphicFrame>
      <p:sp>
        <p:nvSpPr>
          <p:cNvPr id="6" name="5-Point Star 5"/>
          <p:cNvSpPr/>
          <p:nvPr/>
        </p:nvSpPr>
        <p:spPr>
          <a:xfrm>
            <a:off x="8198768" y="1981200"/>
            <a:ext cx="2316832" cy="2286000"/>
          </a:xfrm>
          <a:prstGeom prst="star5">
            <a:avLst>
              <a:gd name="adj" fmla="val 20645"/>
              <a:gd name="hf" fmla="val 105146"/>
              <a:gd name="vf" fmla="val 11055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000" b="1" dirty="0">
                <a:solidFill>
                  <a:srgbClr val="CC3300"/>
                </a:solidFill>
              </a:rPr>
              <a:t>All </a:t>
            </a:r>
            <a:r>
              <a:rPr lang="fr-CH" sz="2000" b="1" dirty="0" err="1">
                <a:solidFill>
                  <a:srgbClr val="CC3300"/>
                </a:solidFill>
              </a:rPr>
              <a:t>human</a:t>
            </a:r>
            <a:r>
              <a:rPr lang="fr-CH" sz="2000" b="1" dirty="0">
                <a:solidFill>
                  <a:srgbClr val="CC3300"/>
                </a:solidFill>
              </a:rPr>
              <a:t> </a:t>
            </a:r>
            <a:r>
              <a:rPr lang="fr-CH" sz="2000" b="1" dirty="0" err="1">
                <a:solidFill>
                  <a:srgbClr val="CC3300"/>
                </a:solidFill>
              </a:rPr>
              <a:t>beings</a:t>
            </a:r>
            <a:endParaRPr lang="en-GB" sz="2000" b="1" dirty="0">
              <a:solidFill>
                <a:srgbClr val="CC3300"/>
              </a:solidFill>
            </a:endParaRPr>
          </a:p>
        </p:txBody>
      </p:sp>
      <p:sp>
        <p:nvSpPr>
          <p:cNvPr id="7" name="5-Point Star 6"/>
          <p:cNvSpPr/>
          <p:nvPr/>
        </p:nvSpPr>
        <p:spPr>
          <a:xfrm>
            <a:off x="1600200" y="4572000"/>
            <a:ext cx="2362200" cy="2209800"/>
          </a:xfrm>
          <a:prstGeom prst="star5">
            <a:avLst>
              <a:gd name="adj" fmla="val 22841"/>
              <a:gd name="hf" fmla="val 105146"/>
              <a:gd name="vf" fmla="val 110557"/>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err="1">
                <a:solidFill>
                  <a:srgbClr val="660066"/>
                </a:solidFill>
              </a:rPr>
              <a:t>Everyone</a:t>
            </a:r>
            <a:endParaRPr lang="en-GB" b="1" dirty="0">
              <a:solidFill>
                <a:srgbClr val="660066"/>
              </a:solidFill>
            </a:endParaRPr>
          </a:p>
        </p:txBody>
      </p:sp>
      <p:cxnSp>
        <p:nvCxnSpPr>
          <p:cNvPr id="3" name="Google Shape;233;p13">
            <a:extLst>
              <a:ext uri="{FF2B5EF4-FFF2-40B4-BE49-F238E27FC236}">
                <a16:creationId xmlns:a16="http://schemas.microsoft.com/office/drawing/2014/main" id="{F02B5267-6794-8318-08B8-B7E97DCC7E7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AD1E2D2E-E425-52DC-55B2-AB1E0CE17FD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84418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case for principles and practical guidance</a:t>
            </a:r>
            <a:br>
              <a:rPr lang="en-GB" dirty="0"/>
            </a:br>
            <a:endParaRPr lang="en-GB" dirty="0"/>
          </a:p>
        </p:txBody>
      </p:sp>
      <p:sp>
        <p:nvSpPr>
          <p:cNvPr id="3" name="Content Placeholder 2"/>
          <p:cNvSpPr>
            <a:spLocks noGrp="1"/>
          </p:cNvSpPr>
          <p:nvPr>
            <p:ph idx="1"/>
          </p:nvPr>
        </p:nvSpPr>
        <p:spPr>
          <a:xfrm>
            <a:off x="2207569" y="1512916"/>
            <a:ext cx="7567085" cy="4746568"/>
          </a:xfrm>
        </p:spPr>
        <p:txBody>
          <a:bodyPr>
            <a:normAutofit fontScale="92500"/>
          </a:bodyPr>
          <a:lstStyle/>
          <a:p>
            <a:r>
              <a:rPr lang="en-GB" dirty="0"/>
              <a:t>An international legal framework exists that specifically protects the rights of all migrants.</a:t>
            </a:r>
          </a:p>
          <a:p>
            <a:r>
              <a:rPr lang="en-GB" dirty="0"/>
              <a:t>However, more precise understanding of the human rights standards for migrants (in large movements), as well as of how States (and other stakeholders) can operationalize these standards in practice, is lacking.</a:t>
            </a:r>
          </a:p>
          <a:p>
            <a:r>
              <a:rPr lang="en-GB" dirty="0"/>
              <a:t>Need for particular understanding of the protection gaps experienced by migrants who will not benefit from refugee protection, but nonetheless are not moving voluntarily and/or in a protected manner. (e.g. climate-change induced migration)</a:t>
            </a:r>
          </a:p>
        </p:txBody>
      </p:sp>
      <p:cxnSp>
        <p:nvCxnSpPr>
          <p:cNvPr id="4" name="Google Shape;233;p13">
            <a:extLst>
              <a:ext uri="{FF2B5EF4-FFF2-40B4-BE49-F238E27FC236}">
                <a16:creationId xmlns:a16="http://schemas.microsoft.com/office/drawing/2014/main" id="{F14EDA2F-48D1-8174-459B-257C521A7AD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D66923EB-27F3-C130-855E-846E120F2A0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98540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en-US" sz="4000" dirty="0"/>
              <a:t>Why rights matter </a:t>
            </a:r>
            <a:r>
              <a:rPr lang="en-US" sz="4000"/>
              <a:t>in migration, displacement</a:t>
            </a:r>
            <a:r>
              <a:rPr lang="en-US" sz="4000" dirty="0"/>
              <a:t>, humanitarian response and exile? </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754722"/>
          </a:xfrm>
        </p:spPr>
        <p:txBody>
          <a:bodyPr>
            <a:normAutofit fontScale="92500" lnSpcReduction="20000"/>
          </a:bodyPr>
          <a:lstStyle/>
          <a:p>
            <a:r>
              <a:rPr lang="en-US" dirty="0"/>
              <a:t>Much of the debates centered around needs-based approaches to humanitarian assistance: </a:t>
            </a:r>
          </a:p>
          <a:p>
            <a:pPr lvl="1"/>
            <a:r>
              <a:rPr lang="en-US" dirty="0"/>
              <a:t>Refugees and displaced persons viewed as recipients of charity and welfare</a:t>
            </a:r>
          </a:p>
          <a:p>
            <a:pPr lvl="1"/>
            <a:r>
              <a:rPr lang="en-US" dirty="0"/>
              <a:t>Refugees viewed as “problems”  and “victims”</a:t>
            </a:r>
          </a:p>
          <a:p>
            <a:pPr lvl="1"/>
            <a:r>
              <a:rPr lang="en-US" dirty="0"/>
              <a:t>Focus on “durable solutions”</a:t>
            </a:r>
          </a:p>
          <a:p>
            <a:r>
              <a:rPr lang="en-US" dirty="0"/>
              <a:t>Need to go beyond the physical needs of people encountering forced displacement</a:t>
            </a:r>
          </a:p>
          <a:p>
            <a:pPr lvl="1"/>
            <a:r>
              <a:rPr lang="en-US" dirty="0"/>
              <a:t>Debates since the 1980s</a:t>
            </a:r>
          </a:p>
          <a:p>
            <a:r>
              <a:rPr lang="en-US" dirty="0"/>
              <a:t>Need to strengthen institutions which are supposed to protect and promote a wide range of rights</a:t>
            </a:r>
          </a:p>
          <a:p>
            <a:pPr lvl="1"/>
            <a:r>
              <a:rPr lang="en-US" dirty="0"/>
              <a:t>to livelihood</a:t>
            </a:r>
          </a:p>
          <a:p>
            <a:pPr lvl="1"/>
            <a:r>
              <a:rPr lang="en-US" dirty="0"/>
              <a:t>to survival</a:t>
            </a:r>
          </a:p>
          <a:p>
            <a:pPr lvl="1"/>
            <a:r>
              <a:rPr lang="en-US" dirty="0"/>
              <a:t>to autonomy</a:t>
            </a:r>
          </a:p>
          <a:p>
            <a:pPr lvl="1"/>
            <a:r>
              <a:rPr lang="en-US" dirty="0"/>
              <a:t>to wellbeing</a:t>
            </a:r>
          </a:p>
          <a:p>
            <a:pPr lvl="1"/>
            <a:r>
              <a:rPr lang="en-US" dirty="0"/>
              <a:t>To social protection and </a:t>
            </a:r>
            <a:r>
              <a:rPr lang="en-US" dirty="0" err="1"/>
              <a:t>labour</a:t>
            </a:r>
            <a:r>
              <a:rPr lang="en-US" dirty="0"/>
              <a:t> rights</a:t>
            </a:r>
          </a:p>
          <a:p>
            <a:pPr lvl="1"/>
            <a:endParaRPr lang="en-US" dirty="0"/>
          </a:p>
          <a:p>
            <a:endParaRPr lang="en-US" dirty="0"/>
          </a:p>
        </p:txBody>
      </p:sp>
      <p:cxnSp>
        <p:nvCxnSpPr>
          <p:cNvPr id="2" name="Google Shape;233;p13">
            <a:extLst>
              <a:ext uri="{FF2B5EF4-FFF2-40B4-BE49-F238E27FC236}">
                <a16:creationId xmlns:a16="http://schemas.microsoft.com/office/drawing/2014/main" id="{A5A98F3E-4EC8-89F8-4BDC-3D96AF9FEBF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4CEA12D3-18FD-9B0F-0D09-CEF26D23C9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7069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br>
              <a:rPr lang="en-US" sz="4000" b="1" dirty="0"/>
            </a:br>
            <a:br>
              <a:rPr lang="en-US" sz="4000" b="1" dirty="0"/>
            </a:br>
            <a:r>
              <a:rPr lang="en-US" b="1" dirty="0"/>
              <a:t>The central claim: Migrant/Refugee-centered and rights-centered humanitarian response </a:t>
            </a:r>
            <a:br>
              <a:rPr lang="en-US" sz="4000" dirty="0"/>
            </a:br>
            <a:endParaRPr lang="en-US" sz="4000" i="1"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a:bodyPr>
          <a:lstStyle/>
          <a:p>
            <a:pPr lvl="1"/>
            <a:endParaRPr lang="en-US" dirty="0"/>
          </a:p>
          <a:p>
            <a:pPr marL="457200" lvl="1" indent="0">
              <a:buNone/>
            </a:pPr>
            <a:endParaRPr lang="en-US" dirty="0"/>
          </a:p>
          <a:p>
            <a:pPr lvl="1"/>
            <a:r>
              <a:rPr lang="en-US" dirty="0"/>
              <a:t>1949 Geneva Conventions, protocols and commentaries - the international humanitarian law </a:t>
            </a:r>
          </a:p>
          <a:p>
            <a:pPr marL="457200" lvl="1" indent="0">
              <a:buNone/>
            </a:pPr>
            <a:r>
              <a:rPr lang="en-US" dirty="0"/>
              <a:t>(</a:t>
            </a:r>
            <a:r>
              <a:rPr lang="en-US" dirty="0">
                <a:hlinkClick r:id="rId2"/>
              </a:rPr>
              <a:t>https://ihl-databases.icrc.org/applic/ihl/ihl.nsf/vwTreaties1949.xsp</a:t>
            </a:r>
            <a:r>
              <a:rPr lang="en-US" dirty="0"/>
              <a:t>) </a:t>
            </a:r>
          </a:p>
          <a:p>
            <a:pPr lvl="1"/>
            <a:r>
              <a:rPr lang="en-US" dirty="0"/>
              <a:t>The Refugee Convention of 1951 and 1954 Convention on Statelessness; </a:t>
            </a:r>
          </a:p>
          <a:p>
            <a:r>
              <a:rPr lang="en-US" dirty="0"/>
              <a:t>The debates in the 1980s</a:t>
            </a:r>
          </a:p>
          <a:p>
            <a:r>
              <a:rPr lang="en-US" dirty="0"/>
              <a:t>The main claims of Imposing Aid and the refugee focused response: </a:t>
            </a:r>
          </a:p>
          <a:p>
            <a:pPr lvl="1"/>
            <a:r>
              <a:rPr lang="en-US" dirty="0"/>
              <a:t>Humanitarian aid as top-down and as charity</a:t>
            </a:r>
          </a:p>
          <a:p>
            <a:pPr lvl="1"/>
            <a:r>
              <a:rPr lang="en-US" dirty="0"/>
              <a:t>Power and giving</a:t>
            </a:r>
          </a:p>
        </p:txBody>
      </p:sp>
      <p:cxnSp>
        <p:nvCxnSpPr>
          <p:cNvPr id="2" name="Google Shape;233;p13">
            <a:extLst>
              <a:ext uri="{FF2B5EF4-FFF2-40B4-BE49-F238E27FC236}">
                <a16:creationId xmlns:a16="http://schemas.microsoft.com/office/drawing/2014/main" id="{266C3347-A09C-C0E3-E3CB-669FE9B61FB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402B1BEB-7BA6-B442-EC94-3ECBCAAD365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67127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4D9C15-C6BF-2B45-B832-EEB5880F0BC0}"/>
              </a:ext>
            </a:extLst>
          </p:cNvPr>
          <p:cNvSpPr>
            <a:spLocks noGrp="1"/>
          </p:cNvSpPr>
          <p:nvPr>
            <p:ph type="title"/>
          </p:nvPr>
        </p:nvSpPr>
        <p:spPr/>
        <p:txBody>
          <a:bodyPr/>
          <a:lstStyle/>
          <a:p>
            <a:r>
              <a:rPr lang="en-GB" b="1" dirty="0"/>
              <a:t>Integration/Protection </a:t>
            </a:r>
            <a:r>
              <a:rPr lang="en-GB" dirty="0"/>
              <a:t>based on needs and in the context of power relations</a:t>
            </a:r>
          </a:p>
        </p:txBody>
      </p:sp>
      <p:sp>
        <p:nvSpPr>
          <p:cNvPr id="3" name="Espace réservé du contenu 2">
            <a:extLst>
              <a:ext uri="{FF2B5EF4-FFF2-40B4-BE49-F238E27FC236}">
                <a16:creationId xmlns:a16="http://schemas.microsoft.com/office/drawing/2014/main" id="{269344AB-F128-F045-BB2A-8A32038108F0}"/>
              </a:ext>
            </a:extLst>
          </p:cNvPr>
          <p:cNvSpPr>
            <a:spLocks noGrp="1"/>
          </p:cNvSpPr>
          <p:nvPr>
            <p:ph idx="1"/>
          </p:nvPr>
        </p:nvSpPr>
        <p:spPr>
          <a:xfrm>
            <a:off x="838200" y="2246049"/>
            <a:ext cx="10515600" cy="3930913"/>
          </a:xfrm>
        </p:spPr>
        <p:txBody>
          <a:bodyPr>
            <a:normAutofit/>
          </a:bodyPr>
          <a:lstStyle/>
          <a:p>
            <a:r>
              <a:rPr lang="en-US" dirty="0"/>
              <a:t>Balanced reciprocity – only possible between those with equal status</a:t>
            </a:r>
          </a:p>
          <a:p>
            <a:pPr marL="0" indent="0">
              <a:buNone/>
            </a:pPr>
            <a:endParaRPr lang="en-US" dirty="0"/>
          </a:p>
          <a:p>
            <a:r>
              <a:rPr lang="en-US" dirty="0"/>
              <a:t>In the context of integration, whether or not they are aware of it, state and non state stakeholders stand in an asymmetrical relationship to migrants and refugees who are symbolically disempowered through becoming clients of those upon whom they are dependent for the means of survival and security</a:t>
            </a:r>
          </a:p>
          <a:p>
            <a:endParaRPr lang="en-GB" dirty="0"/>
          </a:p>
        </p:txBody>
      </p:sp>
      <p:sp>
        <p:nvSpPr>
          <p:cNvPr id="4" name="ZoneTexte 3">
            <a:extLst>
              <a:ext uri="{FF2B5EF4-FFF2-40B4-BE49-F238E27FC236}">
                <a16:creationId xmlns:a16="http://schemas.microsoft.com/office/drawing/2014/main" id="{8F134900-9348-2D4B-AD82-35EF4CF13682}"/>
              </a:ext>
            </a:extLst>
          </p:cNvPr>
          <p:cNvSpPr txBox="1"/>
          <p:nvPr/>
        </p:nvSpPr>
        <p:spPr>
          <a:xfrm>
            <a:off x="736270" y="6293922"/>
            <a:ext cx="184731" cy="369332"/>
          </a:xfrm>
          <a:prstGeom prst="rect">
            <a:avLst/>
          </a:prstGeom>
          <a:noFill/>
        </p:spPr>
        <p:txBody>
          <a:bodyPr wrap="none" rtlCol="0">
            <a:spAutoFit/>
          </a:bodyPr>
          <a:lstStyle/>
          <a:p>
            <a:endParaRPr lang="en-GB" dirty="0"/>
          </a:p>
        </p:txBody>
      </p:sp>
      <p:cxnSp>
        <p:nvCxnSpPr>
          <p:cNvPr id="5" name="Google Shape;233;p13">
            <a:extLst>
              <a:ext uri="{FF2B5EF4-FFF2-40B4-BE49-F238E27FC236}">
                <a16:creationId xmlns:a16="http://schemas.microsoft.com/office/drawing/2014/main" id="{B42868A0-71EC-912A-8416-761ABEDA684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B31FB6D3-6916-D99B-25A8-545EF555CAC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0594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20702A-7029-1448-8BAD-5C2E36C63F36}"/>
              </a:ext>
            </a:extLst>
          </p:cNvPr>
          <p:cNvSpPr>
            <a:spLocks noGrp="1"/>
          </p:cNvSpPr>
          <p:nvPr>
            <p:ph type="title"/>
          </p:nvPr>
        </p:nvSpPr>
        <p:spPr>
          <a:xfrm>
            <a:off x="355599" y="365125"/>
            <a:ext cx="11717867" cy="1325563"/>
          </a:xfrm>
        </p:spPr>
        <p:txBody>
          <a:bodyPr/>
          <a:lstStyle/>
          <a:p>
            <a:r>
              <a:rPr lang="en-GB" dirty="0"/>
              <a:t>Accountability, humanitarian assistance and rights</a:t>
            </a:r>
          </a:p>
        </p:txBody>
      </p:sp>
      <p:sp>
        <p:nvSpPr>
          <p:cNvPr id="3" name="Espace réservé du contenu 2">
            <a:extLst>
              <a:ext uri="{FF2B5EF4-FFF2-40B4-BE49-F238E27FC236}">
                <a16:creationId xmlns:a16="http://schemas.microsoft.com/office/drawing/2014/main" id="{977EBD10-4D86-854B-9729-8D541CAC96F1}"/>
              </a:ext>
            </a:extLst>
          </p:cNvPr>
          <p:cNvSpPr>
            <a:spLocks noGrp="1"/>
          </p:cNvSpPr>
          <p:nvPr>
            <p:ph idx="1"/>
          </p:nvPr>
        </p:nvSpPr>
        <p:spPr>
          <a:xfrm>
            <a:off x="838200" y="1439333"/>
            <a:ext cx="10880324" cy="4737630"/>
          </a:xfrm>
        </p:spPr>
        <p:txBody>
          <a:bodyPr>
            <a:normAutofit/>
          </a:bodyPr>
          <a:lstStyle/>
          <a:p>
            <a:r>
              <a:rPr lang="en-GB" sz="2600" dirty="0"/>
              <a:t>Humanitarians -  who control the distribution of aid - view themselves as accountable to the donors rather than to the beneficiaries</a:t>
            </a:r>
          </a:p>
          <a:p>
            <a:pPr marL="0" indent="0">
              <a:buNone/>
            </a:pPr>
            <a:endParaRPr lang="en-GB" sz="2600" dirty="0"/>
          </a:p>
          <a:p>
            <a:r>
              <a:rPr lang="en-GB" sz="2600" dirty="0"/>
              <a:t>Giving assistance is generally regarded as charity</a:t>
            </a:r>
          </a:p>
          <a:p>
            <a:pPr marL="0" indent="0">
              <a:buNone/>
            </a:pPr>
            <a:endParaRPr lang="en-GB" sz="2600" dirty="0"/>
          </a:p>
          <a:p>
            <a:r>
              <a:rPr lang="en-GB" sz="2600" dirty="0"/>
              <a:t>Humanitarians assume the power to decide who is deserving</a:t>
            </a:r>
          </a:p>
          <a:p>
            <a:pPr marL="0" indent="0">
              <a:buNone/>
            </a:pPr>
            <a:endParaRPr lang="en-GB" sz="2600" dirty="0"/>
          </a:p>
          <a:p>
            <a:r>
              <a:rPr lang="en-GB" sz="2600" dirty="0"/>
              <a:t>Power trap: inclusion or exclusion based on personal views – those who express needs privileged rather than those who express their needs based on rights</a:t>
            </a:r>
          </a:p>
        </p:txBody>
      </p:sp>
      <p:cxnSp>
        <p:nvCxnSpPr>
          <p:cNvPr id="4" name="Google Shape;233;p13">
            <a:extLst>
              <a:ext uri="{FF2B5EF4-FFF2-40B4-BE49-F238E27FC236}">
                <a16:creationId xmlns:a16="http://schemas.microsoft.com/office/drawing/2014/main" id="{1CA27532-BE87-FC12-6905-BD4BF1B44A0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8352E781-A43B-47F6-66C7-E1C5DCE0D8B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82362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en-US" sz="4000" dirty="0"/>
              <a:t>Importance and key questions in rights-based approaches to humanitarian assistance</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493109"/>
            <a:ext cx="11309451" cy="4313972"/>
          </a:xfrm>
        </p:spPr>
        <p:txBody>
          <a:bodyPr>
            <a:normAutofit fontScale="92500"/>
          </a:bodyPr>
          <a:lstStyle/>
          <a:p>
            <a:r>
              <a:rPr lang="en-US" b="1" i="1" dirty="0"/>
              <a:t>Importance: </a:t>
            </a:r>
          </a:p>
          <a:p>
            <a:pPr lvl="1"/>
            <a:r>
              <a:rPr lang="en-US" dirty="0"/>
              <a:t>Rights-based approaches – recognize the agency of displaced persons </a:t>
            </a:r>
          </a:p>
          <a:p>
            <a:pPr lvl="1"/>
            <a:r>
              <a:rPr lang="en-US" dirty="0"/>
              <a:t>Focus on their rights – as human beings and protection based on rights rather than needs</a:t>
            </a:r>
          </a:p>
          <a:p>
            <a:pPr marL="457200" lvl="1" indent="0">
              <a:buNone/>
            </a:pPr>
            <a:endParaRPr lang="en-US" dirty="0"/>
          </a:p>
          <a:p>
            <a:r>
              <a:rPr lang="en-US" b="1" i="1" dirty="0"/>
              <a:t>Key questions </a:t>
            </a:r>
            <a:r>
              <a:rPr lang="en-US" dirty="0"/>
              <a:t>for rights-based humanitarian assistance in the international system: </a:t>
            </a:r>
          </a:p>
          <a:p>
            <a:pPr lvl="1"/>
            <a:r>
              <a:rPr lang="en-US" dirty="0"/>
              <a:t>Who determines rights?</a:t>
            </a:r>
          </a:p>
          <a:p>
            <a:pPr lvl="1"/>
            <a:r>
              <a:rPr lang="en-US" dirty="0"/>
              <a:t>Who guarantees them?</a:t>
            </a:r>
          </a:p>
          <a:p>
            <a:pPr lvl="1"/>
            <a:r>
              <a:rPr lang="en-US" dirty="0"/>
              <a:t>Who is entitled to rights?</a:t>
            </a:r>
          </a:p>
          <a:p>
            <a:pPr lvl="1"/>
            <a:r>
              <a:rPr lang="en-US" dirty="0"/>
              <a:t>Who bears the responsibility and accountability in implementing and providing rights?</a:t>
            </a:r>
          </a:p>
        </p:txBody>
      </p:sp>
      <p:cxnSp>
        <p:nvCxnSpPr>
          <p:cNvPr id="2" name="Google Shape;233;p13">
            <a:extLst>
              <a:ext uri="{FF2B5EF4-FFF2-40B4-BE49-F238E27FC236}">
                <a16:creationId xmlns:a16="http://schemas.microsoft.com/office/drawing/2014/main" id="{B10E9531-642D-69DB-BB7B-06B46564376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35212275-1D49-76EF-FDBF-8669EED0EBE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5591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3DF0-6BD2-92DF-D40E-B98728A04C04}"/>
              </a:ext>
            </a:extLst>
          </p:cNvPr>
          <p:cNvSpPr>
            <a:spLocks noGrp="1"/>
          </p:cNvSpPr>
          <p:nvPr>
            <p:ph type="ctrTitle"/>
          </p:nvPr>
        </p:nvSpPr>
        <p:spPr>
          <a:xfrm>
            <a:off x="1524000" y="0"/>
            <a:ext cx="9144000" cy="3509963"/>
          </a:xfrm>
        </p:spPr>
        <p:txBody>
          <a:bodyPr>
            <a:normAutofit/>
          </a:bodyPr>
          <a:lstStyle/>
          <a:p>
            <a:r>
              <a:rPr lang="en-US" sz="4400" b="1" dirty="0"/>
              <a:t>Interactive discussion on who is ‘deserving’ of refugee status/permanent residence/benefits/residence permit/</a:t>
            </a:r>
          </a:p>
        </p:txBody>
      </p:sp>
      <p:sp>
        <p:nvSpPr>
          <p:cNvPr id="3" name="Subtitle 2">
            <a:extLst>
              <a:ext uri="{FF2B5EF4-FFF2-40B4-BE49-F238E27FC236}">
                <a16:creationId xmlns:a16="http://schemas.microsoft.com/office/drawing/2014/main" id="{A7DBC9D2-2B97-6781-D7C7-57E9BA650983}"/>
              </a:ext>
            </a:extLst>
          </p:cNvPr>
          <p:cNvSpPr>
            <a:spLocks noGrp="1"/>
          </p:cNvSpPr>
          <p:nvPr>
            <p:ph type="subTitle" idx="1"/>
          </p:nvPr>
        </p:nvSpPr>
        <p:spPr>
          <a:xfrm>
            <a:off x="1524000" y="4023360"/>
            <a:ext cx="9144000" cy="1234440"/>
          </a:xfrm>
        </p:spPr>
        <p:txBody>
          <a:bodyPr/>
          <a:lstStyle/>
          <a:p>
            <a:r>
              <a:rPr lang="en-US" b="1" dirty="0"/>
              <a:t>Please recall your own experiences and present your arguments as to who decides and how on one of the above?</a:t>
            </a:r>
          </a:p>
        </p:txBody>
      </p:sp>
      <p:cxnSp>
        <p:nvCxnSpPr>
          <p:cNvPr id="4" name="Google Shape;233;p13">
            <a:extLst>
              <a:ext uri="{FF2B5EF4-FFF2-40B4-BE49-F238E27FC236}">
                <a16:creationId xmlns:a16="http://schemas.microsoft.com/office/drawing/2014/main" id="{26CFAFD2-E070-8784-4D8C-41207CAEE6B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68FA7CFC-1F16-70B0-A497-575D484DA96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29397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In this presentation:</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fontScale="92500" lnSpcReduction="10000"/>
          </a:bodyPr>
          <a:lstStyle/>
          <a:p>
            <a:r>
              <a:rPr lang="en-US" dirty="0"/>
              <a:t>Definitions</a:t>
            </a:r>
          </a:p>
          <a:p>
            <a:endParaRPr lang="en-US" dirty="0"/>
          </a:p>
          <a:p>
            <a:r>
              <a:rPr lang="en-US" dirty="0"/>
              <a:t>Why rights matter in migration, displacement and exile?</a:t>
            </a:r>
          </a:p>
          <a:p>
            <a:pPr marL="0" indent="0">
              <a:buNone/>
            </a:pPr>
            <a:endParaRPr lang="en-US" dirty="0"/>
          </a:p>
          <a:p>
            <a:r>
              <a:rPr lang="en-US" dirty="0"/>
              <a:t>Humanitarian response and questions of rights</a:t>
            </a:r>
          </a:p>
          <a:p>
            <a:pPr marL="0" indent="0">
              <a:buNone/>
            </a:pPr>
            <a:endParaRPr lang="en-US" dirty="0"/>
          </a:p>
          <a:p>
            <a:r>
              <a:rPr lang="en-US" dirty="0"/>
              <a:t>Move from refugee rights to protection</a:t>
            </a:r>
          </a:p>
          <a:p>
            <a:pPr marL="0" indent="0">
              <a:buNone/>
            </a:pPr>
            <a:endParaRPr lang="en-US" dirty="0"/>
          </a:p>
          <a:p>
            <a:r>
              <a:rPr lang="en-US" dirty="0"/>
              <a:t>Withering the issues of rights in the context of privatization of asylum and criminalization of humanitarian assistance</a:t>
            </a:r>
          </a:p>
        </p:txBody>
      </p:sp>
      <p:cxnSp>
        <p:nvCxnSpPr>
          <p:cNvPr id="2" name="Google Shape;233;p13">
            <a:extLst>
              <a:ext uri="{FF2B5EF4-FFF2-40B4-BE49-F238E27FC236}">
                <a16:creationId xmlns:a16="http://schemas.microsoft.com/office/drawing/2014/main" id="{139F850E-6122-9B32-1357-5F515423A42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3C8B9765-485D-9B33-4EB5-C75178175A6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017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CAE377-D5E8-AC43-AEC5-F09D0B9FD8C4}"/>
              </a:ext>
            </a:extLst>
          </p:cNvPr>
          <p:cNvSpPr>
            <a:spLocks noGrp="1"/>
          </p:cNvSpPr>
          <p:nvPr>
            <p:ph type="title"/>
          </p:nvPr>
        </p:nvSpPr>
        <p:spPr/>
        <p:txBody>
          <a:bodyPr/>
          <a:lstStyle/>
          <a:p>
            <a:r>
              <a:rPr lang="en-GB" dirty="0"/>
              <a:t>What has changed? </a:t>
            </a:r>
          </a:p>
        </p:txBody>
      </p:sp>
      <p:sp>
        <p:nvSpPr>
          <p:cNvPr id="3" name="Espace réservé du contenu 2">
            <a:extLst>
              <a:ext uri="{FF2B5EF4-FFF2-40B4-BE49-F238E27FC236}">
                <a16:creationId xmlns:a16="http://schemas.microsoft.com/office/drawing/2014/main" id="{9745698C-3734-C64A-B3FC-EDDC0F8ABA22}"/>
              </a:ext>
            </a:extLst>
          </p:cNvPr>
          <p:cNvSpPr>
            <a:spLocks noGrp="1"/>
          </p:cNvSpPr>
          <p:nvPr>
            <p:ph idx="1"/>
          </p:nvPr>
        </p:nvSpPr>
        <p:spPr/>
        <p:txBody>
          <a:bodyPr/>
          <a:lstStyle/>
          <a:p>
            <a:r>
              <a:rPr lang="en-GB" dirty="0"/>
              <a:t>Focus on rights-based approaches to assistance and protection (2000s)</a:t>
            </a:r>
          </a:p>
          <a:p>
            <a:r>
              <a:rPr lang="en-GB" dirty="0"/>
              <a:t>Localisation of aid and the recognising/seeing refugees as ‘agents’ of their own faith</a:t>
            </a:r>
          </a:p>
          <a:p>
            <a:r>
              <a:rPr lang="en-GB" dirty="0"/>
              <a:t>Participatory approaches and rights</a:t>
            </a:r>
          </a:p>
          <a:p>
            <a:endParaRPr lang="en-GB" dirty="0"/>
          </a:p>
          <a:p>
            <a:endParaRPr lang="en-GB" dirty="0"/>
          </a:p>
        </p:txBody>
      </p:sp>
      <p:cxnSp>
        <p:nvCxnSpPr>
          <p:cNvPr id="4" name="Google Shape;233;p13">
            <a:extLst>
              <a:ext uri="{FF2B5EF4-FFF2-40B4-BE49-F238E27FC236}">
                <a16:creationId xmlns:a16="http://schemas.microsoft.com/office/drawing/2014/main" id="{1F4C27CE-6880-4421-8387-5DE7FDF6EE6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A5E69792-3D3A-78CA-1283-0459A1DFEC2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91104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Human rights perspective in global migration and refugee governance</a:t>
            </a:r>
          </a:p>
        </p:txBody>
      </p:sp>
      <p:sp>
        <p:nvSpPr>
          <p:cNvPr id="3" name="Content Placeholder 2"/>
          <p:cNvSpPr>
            <a:spLocks noGrp="1"/>
          </p:cNvSpPr>
          <p:nvPr>
            <p:ph idx="1"/>
          </p:nvPr>
        </p:nvSpPr>
        <p:spPr/>
        <p:txBody>
          <a:bodyPr>
            <a:normAutofit/>
          </a:bodyPr>
          <a:lstStyle/>
          <a:p>
            <a:pPr>
              <a:lnSpc>
                <a:spcPct val="100000"/>
              </a:lnSpc>
            </a:pPr>
            <a:r>
              <a:rPr lang="en-US" dirty="0"/>
              <a:t>Migration  including forced displacement is specifically highlighted in Sustainable Development Goals (&amp; the whole ‘2030 Agenda for Sustainable Development’) </a:t>
            </a:r>
          </a:p>
          <a:p>
            <a:pPr>
              <a:lnSpc>
                <a:spcPct val="100000"/>
              </a:lnSpc>
            </a:pPr>
            <a:r>
              <a:rPr lang="en-US" dirty="0"/>
              <a:t>And is also necessarily implied / covered / &amp;c. by many of the Goals</a:t>
            </a:r>
          </a:p>
          <a:p>
            <a:pPr>
              <a:lnSpc>
                <a:spcPct val="100000"/>
              </a:lnSpc>
            </a:pPr>
            <a:r>
              <a:rPr lang="en-US" b="1" dirty="0"/>
              <a:t>‘The 2030 Agenda makes clear, inter alia, that we will facilitate orderly, safe, regular and responsible migration and mobility of people, including through the implementation of planned and well-managed migration policies’ </a:t>
            </a:r>
            <a:r>
              <a:rPr lang="en-US" dirty="0"/>
              <a:t>(NY Declaration, para. 16)</a:t>
            </a:r>
          </a:p>
        </p:txBody>
      </p:sp>
      <p:sp>
        <p:nvSpPr>
          <p:cNvPr id="4" name="Slide Number Placeholder 3"/>
          <p:cNvSpPr>
            <a:spLocks noGrp="1"/>
          </p:cNvSpPr>
          <p:nvPr>
            <p:ph type="sldNum" sz="quarter" idx="12"/>
          </p:nvPr>
        </p:nvSpPr>
        <p:spPr/>
        <p:txBody>
          <a:bodyPr/>
          <a:lstStyle/>
          <a:p>
            <a:fld id="{1F9A298E-6A2E-48ED-8BA5-800C9BE25636}" type="slidenum">
              <a:rPr lang="nl-NL" smtClean="0"/>
              <a:t>21</a:t>
            </a:fld>
            <a:endParaRPr lang="nl-NL"/>
          </a:p>
        </p:txBody>
      </p:sp>
      <p:cxnSp>
        <p:nvCxnSpPr>
          <p:cNvPr id="5" name="Google Shape;233;p13">
            <a:extLst>
              <a:ext uri="{FF2B5EF4-FFF2-40B4-BE49-F238E27FC236}">
                <a16:creationId xmlns:a16="http://schemas.microsoft.com/office/drawing/2014/main" id="{2462AFB2-893D-9523-33BA-575114B0259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EC72B1C8-8BB2-4A6E-0845-8A909C15978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86289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New York </a:t>
            </a:r>
            <a:r>
              <a:rPr lang="nl-NL" dirty="0" err="1"/>
              <a:t>Declaration</a:t>
            </a:r>
            <a:r>
              <a:rPr lang="nl-NL" dirty="0"/>
              <a:t> </a:t>
            </a:r>
            <a:r>
              <a:rPr lang="nl-NL" dirty="0" err="1"/>
              <a:t>for</a:t>
            </a:r>
            <a:r>
              <a:rPr lang="nl-NL" dirty="0"/>
              <a:t> </a:t>
            </a:r>
            <a:r>
              <a:rPr lang="nl-NL" dirty="0" err="1"/>
              <a:t>Refugees</a:t>
            </a:r>
            <a:r>
              <a:rPr lang="nl-NL" dirty="0"/>
              <a:t> </a:t>
            </a:r>
            <a:r>
              <a:rPr lang="nl-NL" dirty="0" err="1"/>
              <a:t>and</a:t>
            </a:r>
            <a:r>
              <a:rPr lang="nl-NL" dirty="0"/>
              <a:t> </a:t>
            </a:r>
            <a:r>
              <a:rPr lang="nl-NL" dirty="0" err="1"/>
              <a:t>Migrants</a:t>
            </a:r>
            <a:r>
              <a:rPr lang="nl-NL" dirty="0"/>
              <a:t> – 9/2016</a:t>
            </a:r>
            <a:br>
              <a:rPr lang="nl-NL" dirty="0"/>
            </a:br>
            <a:r>
              <a:rPr lang="nl-NL" sz="2200" dirty="0">
                <a:hlinkClick r:id="rId2"/>
              </a:rPr>
              <a:t>https://www.youtube.com/watch?v=r2plN4VgUPI</a:t>
            </a:r>
            <a:r>
              <a:rPr lang="nl-NL" sz="2200" dirty="0"/>
              <a:t> (2 </a:t>
            </a:r>
            <a:r>
              <a:rPr lang="nl-NL" sz="2200" dirty="0" err="1"/>
              <a:t>mins</a:t>
            </a:r>
            <a:r>
              <a:rPr lang="nl-NL" sz="2200" dirty="0"/>
              <a:t>)</a:t>
            </a:r>
          </a:p>
        </p:txBody>
      </p:sp>
      <p:sp>
        <p:nvSpPr>
          <p:cNvPr id="3" name="Content Placeholder 2"/>
          <p:cNvSpPr>
            <a:spLocks noGrp="1"/>
          </p:cNvSpPr>
          <p:nvPr>
            <p:ph idx="1"/>
          </p:nvPr>
        </p:nvSpPr>
        <p:spPr/>
        <p:txBody>
          <a:bodyPr/>
          <a:lstStyle/>
          <a:p>
            <a:r>
              <a:rPr lang="nl-NL" dirty="0">
                <a:hlinkClick r:id="rId3"/>
              </a:rPr>
              <a:t>http://refugeesmigrants.un.org/new-york-declaration-refugees-and-migrants-0</a:t>
            </a:r>
            <a:endParaRPr lang="nl-NL" dirty="0"/>
          </a:p>
          <a:p>
            <a:r>
              <a:rPr lang="nl-NL" dirty="0"/>
              <a:t>A 24 page UN General Assembly </a:t>
            </a:r>
            <a:r>
              <a:rPr lang="nl-NL" dirty="0" err="1"/>
              <a:t>resolution</a:t>
            </a:r>
            <a:endParaRPr lang="nl-NL" dirty="0"/>
          </a:p>
          <a:p>
            <a:r>
              <a:rPr lang="nl-NL" dirty="0" err="1"/>
              <a:t>Adopted</a:t>
            </a:r>
            <a:r>
              <a:rPr lang="nl-NL" dirty="0"/>
              <a:t> </a:t>
            </a:r>
            <a:r>
              <a:rPr lang="nl-NL" dirty="0" err="1"/>
              <a:t>by</a:t>
            </a:r>
            <a:r>
              <a:rPr lang="nl-NL" dirty="0"/>
              <a:t> 193 </a:t>
            </a:r>
            <a:r>
              <a:rPr lang="nl-NL" dirty="0" err="1"/>
              <a:t>states</a:t>
            </a:r>
            <a:endParaRPr lang="nl-NL" dirty="0"/>
          </a:p>
          <a:p>
            <a:r>
              <a:rPr lang="nl-NL" dirty="0"/>
              <a:t>At a UN </a:t>
            </a:r>
            <a:r>
              <a:rPr lang="nl-NL" dirty="0" err="1"/>
              <a:t>Summit</a:t>
            </a:r>
            <a:r>
              <a:rPr lang="nl-NL" dirty="0"/>
              <a:t> of </a:t>
            </a:r>
            <a:r>
              <a:rPr lang="nl-NL" dirty="0" err="1"/>
              <a:t>heads</a:t>
            </a:r>
            <a:r>
              <a:rPr lang="nl-NL" dirty="0"/>
              <a:t> of state/</a:t>
            </a:r>
            <a:r>
              <a:rPr lang="nl-NL" dirty="0" err="1"/>
              <a:t>government</a:t>
            </a:r>
            <a:endParaRPr lang="nl-NL" dirty="0"/>
          </a:p>
          <a:p>
            <a:r>
              <a:rPr lang="nl-NL" dirty="0"/>
              <a:t>In response </a:t>
            </a:r>
            <a:r>
              <a:rPr lang="nl-NL" dirty="0" err="1"/>
              <a:t>to</a:t>
            </a:r>
            <a:r>
              <a:rPr lang="nl-NL" dirty="0"/>
              <a:t> </a:t>
            </a:r>
            <a:r>
              <a:rPr lang="nl-NL" dirty="0" err="1"/>
              <a:t>exceptional</a:t>
            </a:r>
            <a:r>
              <a:rPr lang="nl-NL" dirty="0"/>
              <a:t> “large </a:t>
            </a:r>
            <a:r>
              <a:rPr lang="nl-NL" dirty="0" err="1"/>
              <a:t>movements</a:t>
            </a:r>
            <a:r>
              <a:rPr lang="nl-NL" dirty="0"/>
              <a:t>”, but </a:t>
            </a:r>
            <a:r>
              <a:rPr lang="nl-NL" dirty="0" err="1"/>
              <a:t>aware</a:t>
            </a:r>
            <a:r>
              <a:rPr lang="nl-NL" dirty="0"/>
              <a:t> </a:t>
            </a:r>
            <a:r>
              <a:rPr lang="nl-NL" dirty="0" err="1"/>
              <a:t>that</a:t>
            </a:r>
            <a:r>
              <a:rPr lang="nl-NL" dirty="0"/>
              <a:t> </a:t>
            </a:r>
            <a:r>
              <a:rPr lang="nl-NL" dirty="0" err="1"/>
              <a:t>some</a:t>
            </a:r>
            <a:r>
              <a:rPr lang="nl-NL" dirty="0"/>
              <a:t> points </a:t>
            </a:r>
            <a:r>
              <a:rPr lang="nl-NL" dirty="0" err="1"/>
              <a:t>apply</a:t>
            </a:r>
            <a:r>
              <a:rPr lang="nl-NL" dirty="0"/>
              <a:t> </a:t>
            </a:r>
            <a:r>
              <a:rPr lang="nl-NL" dirty="0" err="1"/>
              <a:t>also</a:t>
            </a:r>
            <a:r>
              <a:rPr lang="nl-NL" dirty="0"/>
              <a:t> </a:t>
            </a:r>
            <a:r>
              <a:rPr lang="nl-NL" dirty="0" err="1"/>
              <a:t>for</a:t>
            </a:r>
            <a:r>
              <a:rPr lang="nl-NL" dirty="0"/>
              <a:t> ‘</a:t>
            </a:r>
            <a:r>
              <a:rPr lang="nl-NL" i="1" dirty="0" err="1"/>
              <a:t>regular</a:t>
            </a:r>
            <a:r>
              <a:rPr lang="nl-NL" dirty="0"/>
              <a:t> </a:t>
            </a:r>
            <a:r>
              <a:rPr lang="nl-NL" dirty="0" err="1"/>
              <a:t>migration</a:t>
            </a:r>
            <a:r>
              <a:rPr lang="nl-NL" dirty="0"/>
              <a:t>’ (#21)</a:t>
            </a:r>
          </a:p>
        </p:txBody>
      </p:sp>
      <p:sp>
        <p:nvSpPr>
          <p:cNvPr id="4" name="Slide Number Placeholder 3"/>
          <p:cNvSpPr>
            <a:spLocks noGrp="1"/>
          </p:cNvSpPr>
          <p:nvPr>
            <p:ph type="sldNum" sz="quarter" idx="12"/>
          </p:nvPr>
        </p:nvSpPr>
        <p:spPr/>
        <p:txBody>
          <a:bodyPr/>
          <a:lstStyle/>
          <a:p>
            <a:fld id="{1F9A298E-6A2E-48ED-8BA5-800C9BE25636}" type="slidenum">
              <a:rPr lang="nl-NL" smtClean="0"/>
              <a:t>22</a:t>
            </a:fld>
            <a:endParaRPr lang="nl-NL"/>
          </a:p>
        </p:txBody>
      </p:sp>
      <p:cxnSp>
        <p:nvCxnSpPr>
          <p:cNvPr id="5" name="Google Shape;233;p13">
            <a:extLst>
              <a:ext uri="{FF2B5EF4-FFF2-40B4-BE49-F238E27FC236}">
                <a16:creationId xmlns:a16="http://schemas.microsoft.com/office/drawing/2014/main" id="{30D2BD5D-74BD-79B4-A121-9F2748A80B6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1E707782-EE0C-86C1-83C2-22A68D6BB157}"/>
              </a:ext>
            </a:extLst>
          </p:cNvPr>
          <p:cNvPicPr preferRelativeResize="0"/>
          <p:nvPr/>
        </p:nvPicPr>
        <p:blipFill rotWithShape="1">
          <a:blip r:embed="rId4">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40284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From rights to protection</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lstStyle/>
          <a:p>
            <a:r>
              <a:rPr lang="en-US" dirty="0"/>
              <a:t>2021 – 70 years of UNHCR Refugee Convention to protect refugees</a:t>
            </a:r>
          </a:p>
          <a:p>
            <a:r>
              <a:rPr lang="en-US" dirty="0"/>
              <a:t>Global Compact on Refugees 2018: </a:t>
            </a:r>
          </a:p>
          <a:p>
            <a:pPr lvl="1"/>
            <a:r>
              <a:rPr lang="en-US" dirty="0"/>
              <a:t>Key principles : </a:t>
            </a:r>
          </a:p>
          <a:p>
            <a:pPr lvl="2"/>
            <a:r>
              <a:rPr lang="en-US" dirty="0"/>
              <a:t>Solidarity in responding to refugees and displaced</a:t>
            </a:r>
          </a:p>
          <a:p>
            <a:pPr lvl="2"/>
            <a:r>
              <a:rPr lang="en-US" dirty="0"/>
              <a:t>Equitable sharing and commitment to protecting refugees from danger and prosecution – 80 % of people hosted by developing</a:t>
            </a:r>
          </a:p>
          <a:p>
            <a:pPr marL="457200" lvl="1" indent="0">
              <a:buNone/>
            </a:pPr>
            <a:r>
              <a:rPr lang="en-US" dirty="0"/>
              <a:t>Key aims : </a:t>
            </a:r>
          </a:p>
          <a:p>
            <a:pPr lvl="1"/>
            <a:r>
              <a:rPr lang="en-US" dirty="0"/>
              <a:t>Easy pressure on host countries</a:t>
            </a:r>
          </a:p>
          <a:p>
            <a:pPr lvl="1"/>
            <a:r>
              <a:rPr lang="en-US" dirty="0"/>
              <a:t>Enhance refugee access to self-reliance</a:t>
            </a:r>
          </a:p>
          <a:p>
            <a:pPr lvl="1"/>
            <a:r>
              <a:rPr lang="en-US" dirty="0"/>
              <a:t>Expand access to 3</a:t>
            </a:r>
            <a:r>
              <a:rPr lang="en-US" baseline="30000" dirty="0"/>
              <a:t>rd</a:t>
            </a:r>
            <a:r>
              <a:rPr lang="en-US" dirty="0"/>
              <a:t> durable solutions</a:t>
            </a:r>
          </a:p>
          <a:p>
            <a:pPr lvl="1"/>
            <a:r>
              <a:rPr lang="en-US" dirty="0"/>
              <a:t>Support safe conditions to reach resettlement destinations</a:t>
            </a:r>
          </a:p>
        </p:txBody>
      </p:sp>
      <p:cxnSp>
        <p:nvCxnSpPr>
          <p:cNvPr id="2" name="Google Shape;233;p13">
            <a:extLst>
              <a:ext uri="{FF2B5EF4-FFF2-40B4-BE49-F238E27FC236}">
                <a16:creationId xmlns:a16="http://schemas.microsoft.com/office/drawing/2014/main" id="{532B18E5-DF0A-78A0-B0F4-860E9C901ED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B634E9A4-CCF4-4CC4-07DC-089E6FA2290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1758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8C71-C6A4-20D8-3EE5-D382128CF204}"/>
              </a:ext>
            </a:extLst>
          </p:cNvPr>
          <p:cNvSpPr>
            <a:spLocks noGrp="1"/>
          </p:cNvSpPr>
          <p:nvPr>
            <p:ph type="title"/>
          </p:nvPr>
        </p:nvSpPr>
        <p:spPr>
          <a:xfrm>
            <a:off x="838200" y="365125"/>
            <a:ext cx="10515600" cy="4979035"/>
          </a:xfrm>
        </p:spPr>
        <p:txBody>
          <a:bodyPr>
            <a:normAutofit fontScale="90000"/>
          </a:bodyPr>
          <a:lstStyle/>
          <a:p>
            <a:r>
              <a:rPr lang="en-US" b="1" dirty="0"/>
              <a:t>European Union policies on Migration</a:t>
            </a:r>
            <a:br>
              <a:rPr lang="en-US" b="1" dirty="0"/>
            </a:br>
            <a:br>
              <a:rPr lang="en-US" b="1" dirty="0"/>
            </a:br>
            <a:r>
              <a:rPr lang="en-US" b="1" dirty="0">
                <a:hlinkClick r:id="rId2"/>
              </a:rPr>
              <a:t>http://jmonnet.symbiosis.org.gr/en/notebooks-educational-tools/</a:t>
            </a:r>
            <a:br>
              <a:rPr lang="en-US" b="1" dirty="0"/>
            </a:br>
            <a:br>
              <a:rPr lang="en-US" b="1" dirty="0"/>
            </a:br>
            <a:r>
              <a:rPr lang="en-US" b="1" dirty="0"/>
              <a:t>Interactive exercise:</a:t>
            </a:r>
            <a:br>
              <a:rPr lang="en-US" b="1" dirty="0"/>
            </a:br>
            <a:br>
              <a:rPr lang="en-US" b="1" dirty="0"/>
            </a:br>
            <a:r>
              <a:rPr lang="en-US" b="1" dirty="0"/>
              <a:t>Please discuss how EU policies are implemented in your national context</a:t>
            </a:r>
          </a:p>
        </p:txBody>
      </p:sp>
      <p:cxnSp>
        <p:nvCxnSpPr>
          <p:cNvPr id="3" name="Google Shape;233;p13">
            <a:extLst>
              <a:ext uri="{FF2B5EF4-FFF2-40B4-BE49-F238E27FC236}">
                <a16:creationId xmlns:a16="http://schemas.microsoft.com/office/drawing/2014/main" id="{4DF083C4-D86F-7355-2655-D6B6DD46B21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0F83C7BB-8A43-7D8A-6194-48CC2913E136}"/>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0170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GB" altLang="fr-FR" sz="4000" dirty="0"/>
              <a:t>Challenges of Rights-based Approaches (RBA)</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719091" y="1321881"/>
            <a:ext cx="11031634" cy="4673063"/>
          </a:xfrm>
        </p:spPr>
        <p:txBody>
          <a:bodyPr/>
          <a:lstStyle/>
          <a:p>
            <a:pPr>
              <a:lnSpc>
                <a:spcPct val="100000"/>
              </a:lnSpc>
            </a:pPr>
            <a:r>
              <a:rPr lang="en-GB" altLang="fr-FR" dirty="0"/>
              <a:t>Severe strains on host countries/ populations; limited aid budgets/ resources </a:t>
            </a:r>
          </a:p>
          <a:p>
            <a:pPr lvl="1">
              <a:lnSpc>
                <a:spcPct val="100000"/>
              </a:lnSpc>
            </a:pPr>
            <a:r>
              <a:rPr lang="en-GB" altLang="fr-FR" dirty="0"/>
              <a:t>Implementing rights-based approaches more costly</a:t>
            </a:r>
          </a:p>
          <a:p>
            <a:pPr>
              <a:lnSpc>
                <a:spcPct val="100000"/>
              </a:lnSpc>
            </a:pPr>
            <a:r>
              <a:rPr lang="en-GB" altLang="fr-FR" dirty="0"/>
              <a:t>Continual resistance to rights: </a:t>
            </a:r>
          </a:p>
          <a:p>
            <a:pPr lvl="1">
              <a:lnSpc>
                <a:spcPct val="100000"/>
              </a:lnSpc>
            </a:pPr>
            <a:r>
              <a:rPr lang="en-GB" altLang="fr-FR" dirty="0"/>
              <a:t>Changing asylum policies in Europe</a:t>
            </a:r>
          </a:p>
          <a:p>
            <a:pPr lvl="1">
              <a:lnSpc>
                <a:spcPct val="100000"/>
              </a:lnSpc>
            </a:pPr>
            <a:r>
              <a:rPr lang="en-GB" altLang="fr-FR" dirty="0"/>
              <a:t>Withering away access to asylum</a:t>
            </a:r>
          </a:p>
          <a:p>
            <a:pPr>
              <a:lnSpc>
                <a:spcPct val="100000"/>
              </a:lnSpc>
            </a:pPr>
            <a:r>
              <a:rPr lang="en-GB" altLang="fr-FR" dirty="0"/>
              <a:t>Rights in theory; needs in practice</a:t>
            </a:r>
          </a:p>
          <a:p>
            <a:pPr>
              <a:lnSpc>
                <a:spcPct val="100000"/>
              </a:lnSpc>
            </a:pPr>
            <a:r>
              <a:rPr lang="en-GB" altLang="fr-FR" dirty="0"/>
              <a:t>Problems of responsibility/ accountability</a:t>
            </a:r>
          </a:p>
          <a:p>
            <a:pPr>
              <a:lnSpc>
                <a:spcPct val="100000"/>
              </a:lnSpc>
            </a:pPr>
            <a:r>
              <a:rPr lang="en-GB" altLang="fr-FR" dirty="0"/>
              <a:t>Universalism v/s particularism</a:t>
            </a:r>
            <a:endParaRPr lang="en-US" dirty="0"/>
          </a:p>
        </p:txBody>
      </p:sp>
      <p:cxnSp>
        <p:nvCxnSpPr>
          <p:cNvPr id="2" name="Google Shape;233;p13">
            <a:extLst>
              <a:ext uri="{FF2B5EF4-FFF2-40B4-BE49-F238E27FC236}">
                <a16:creationId xmlns:a16="http://schemas.microsoft.com/office/drawing/2014/main" id="{6D3CD066-83BA-F377-9B12-E47283C8045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8267FF4B-140D-7247-8A31-128341D183A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24413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pPr marL="457200" lvl="1" indent="0"/>
            <a:r>
              <a:rPr lang="en-US" sz="4400" dirty="0">
                <a:latin typeface="+mj-lt"/>
              </a:rPr>
              <a:t>Withering the rights</a:t>
            </a:r>
            <a:br>
              <a:rPr lang="en-US" dirty="0"/>
            </a:b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900866"/>
            <a:ext cx="11309451" cy="5142746"/>
          </a:xfrm>
        </p:spPr>
        <p:txBody>
          <a:bodyPr>
            <a:normAutofit fontScale="77500" lnSpcReduction="20000"/>
          </a:bodyPr>
          <a:lstStyle/>
          <a:p>
            <a:pPr>
              <a:lnSpc>
                <a:spcPct val="110000"/>
              </a:lnSpc>
              <a:spcAft>
                <a:spcPts val="600"/>
              </a:spcAft>
            </a:pPr>
            <a:r>
              <a:rPr lang="en-US" dirty="0"/>
              <a:t>The EU’s adoption of the Facilitator’s Package - EU’s legislative action to tackle migrant smuggling into the EU: </a:t>
            </a:r>
          </a:p>
          <a:p>
            <a:pPr lvl="1">
              <a:lnSpc>
                <a:spcPct val="110000"/>
              </a:lnSpc>
              <a:spcAft>
                <a:spcPts val="600"/>
              </a:spcAft>
            </a:pPr>
            <a:r>
              <a:rPr lang="en-US" dirty="0"/>
              <a:t>humanitarian actors have been charged are grounded in the EU Facilitator’s Package</a:t>
            </a:r>
          </a:p>
          <a:p>
            <a:pPr>
              <a:lnSpc>
                <a:spcPct val="110000"/>
              </a:lnSpc>
              <a:spcAft>
                <a:spcPts val="600"/>
              </a:spcAft>
            </a:pPr>
            <a:r>
              <a:rPr lang="en-US" dirty="0"/>
              <a:t>The Facilitator’s Package: </a:t>
            </a:r>
          </a:p>
          <a:p>
            <a:pPr lvl="1">
              <a:lnSpc>
                <a:spcPct val="110000"/>
              </a:lnSpc>
              <a:spcAft>
                <a:spcPts val="600"/>
              </a:spcAft>
            </a:pPr>
            <a:r>
              <a:rPr lang="en-US" dirty="0"/>
              <a:t>the EU Council Directive 2002/90/EC of 28 November 2002, defining facilitation of unauthorized entry, transit and residence (the Facilitation Directive)</a:t>
            </a:r>
          </a:p>
          <a:p>
            <a:pPr lvl="1">
              <a:lnSpc>
                <a:spcPct val="110000"/>
              </a:lnSpc>
              <a:spcAft>
                <a:spcPts val="600"/>
              </a:spcAft>
            </a:pPr>
            <a:r>
              <a:rPr lang="en-US" dirty="0"/>
              <a:t>the Council Framework Decision 2002/946/JHA28, on the strengthening of the penal framework to prevent the facilitation of unauthorized entry, transit and residence in the EU.   </a:t>
            </a:r>
            <a:endParaRPr lang="fr-CH" dirty="0"/>
          </a:p>
          <a:p>
            <a:pPr>
              <a:lnSpc>
                <a:spcPct val="110000"/>
              </a:lnSpc>
              <a:spcAft>
                <a:spcPts val="600"/>
              </a:spcAft>
            </a:pPr>
            <a:r>
              <a:rPr lang="en-US" dirty="0"/>
              <a:t>The EU Council Directive defines the facilitation of unauthorized entry, transit and residence as:</a:t>
            </a:r>
            <a:endParaRPr lang="fr-CH" dirty="0"/>
          </a:p>
          <a:p>
            <a:pPr lvl="1">
              <a:lnSpc>
                <a:spcPct val="110000"/>
              </a:lnSpc>
              <a:spcAft>
                <a:spcPts val="600"/>
              </a:spcAft>
            </a:pPr>
            <a:r>
              <a:rPr lang="en-US" dirty="0"/>
              <a:t>(</a:t>
            </a:r>
            <a:r>
              <a:rPr lang="en-US" dirty="0" err="1"/>
              <a:t>i</a:t>
            </a:r>
            <a:r>
              <a:rPr lang="en-US" dirty="0"/>
              <a:t>) intentionally assisting a non-EU national to enter or transit through the territory of an EU country, in breach of laws</a:t>
            </a:r>
            <a:endParaRPr lang="fr-CH" dirty="0"/>
          </a:p>
          <a:p>
            <a:pPr lvl="1">
              <a:lnSpc>
                <a:spcPct val="110000"/>
              </a:lnSpc>
              <a:spcAft>
                <a:spcPts val="600"/>
              </a:spcAft>
            </a:pPr>
            <a:r>
              <a:rPr lang="en-US" dirty="0"/>
              <a:t>(ii) intentionally assisting a non-EU national to reside in the territory of an EU country, for financial gain</a:t>
            </a:r>
            <a:endParaRPr lang="fr-CH" dirty="0"/>
          </a:p>
          <a:p>
            <a:pPr lvl="1">
              <a:lnSpc>
                <a:spcPct val="110000"/>
              </a:lnSpc>
              <a:spcAft>
                <a:spcPts val="600"/>
              </a:spcAft>
            </a:pPr>
            <a:r>
              <a:rPr lang="en-US" dirty="0"/>
              <a:t>(iii) instigating, assisting in or attempting to commit the above acts.</a:t>
            </a:r>
          </a:p>
        </p:txBody>
      </p:sp>
      <p:cxnSp>
        <p:nvCxnSpPr>
          <p:cNvPr id="2" name="Google Shape;233;p13">
            <a:extLst>
              <a:ext uri="{FF2B5EF4-FFF2-40B4-BE49-F238E27FC236}">
                <a16:creationId xmlns:a16="http://schemas.microsoft.com/office/drawing/2014/main" id="{8D845BEC-4D33-70C2-2547-6D722F0FFB0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B386FE51-D1B4-34A1-7DF8-A9F59377E36B}"/>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2047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Withering the rights (</a:t>
            </a:r>
            <a:r>
              <a:rPr lang="en-US" sz="4000" dirty="0" err="1"/>
              <a:t>cont</a:t>
            </a:r>
            <a:r>
              <a:rPr lang="en-US" sz="4000" dirty="0"/>
              <a:t>)</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1"/>
            <a:ext cx="11309451" cy="4960165"/>
          </a:xfrm>
        </p:spPr>
        <p:txBody>
          <a:bodyPr>
            <a:normAutofit/>
          </a:bodyPr>
          <a:lstStyle/>
          <a:p>
            <a:pPr marL="0" indent="0">
              <a:buNone/>
            </a:pPr>
            <a:endParaRPr lang="en-US" dirty="0"/>
          </a:p>
          <a:p>
            <a:pPr marL="0" indent="0">
              <a:buNone/>
            </a:pPr>
            <a:r>
              <a:rPr lang="en-US" dirty="0"/>
              <a:t>Article 1(2) of the Facilitation Directive contains an optional clause for Member States to explicitly exclude humanitarian actors from criminal sanctions. </a:t>
            </a:r>
          </a:p>
          <a:p>
            <a:pPr marL="0" indent="0">
              <a:buNone/>
            </a:pPr>
            <a:r>
              <a:rPr lang="en-US" dirty="0"/>
              <a:t> - a discretionary decision to be taken by individual EU Member States as to whether or not to exclude humanitarian acts from criminalization under the Facilitation Package, giving “a wide margin of appreciation to the member states as to whether to criminalize actions that have a not-for-profit intent and whether to exclude humanitarian assistance from criminalization” (</a:t>
            </a:r>
            <a:r>
              <a:rPr lang="en-US" dirty="0" err="1"/>
              <a:t>ReSOMA</a:t>
            </a:r>
            <a:r>
              <a:rPr lang="en-US" dirty="0"/>
              <a:t>, 2018). </a:t>
            </a:r>
          </a:p>
        </p:txBody>
      </p:sp>
      <p:cxnSp>
        <p:nvCxnSpPr>
          <p:cNvPr id="2" name="Google Shape;233;p13">
            <a:extLst>
              <a:ext uri="{FF2B5EF4-FFF2-40B4-BE49-F238E27FC236}">
                <a16:creationId xmlns:a16="http://schemas.microsoft.com/office/drawing/2014/main" id="{56CD0845-B22D-25A2-7D35-DF79933D005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7D570676-933F-F8AB-E3DF-32ACB540C2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25091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Withering the rights (</a:t>
            </a:r>
            <a:r>
              <a:rPr lang="en-US" sz="4000" dirty="0" err="1"/>
              <a:t>cont</a:t>
            </a:r>
            <a:r>
              <a:rPr lang="en-US" sz="4000" dirty="0"/>
              <a:t>)</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lstStyle/>
          <a:p>
            <a:r>
              <a:rPr lang="en-US" dirty="0"/>
              <a:t>Facilitating irregular entry is punished in all 28 EU Member States </a:t>
            </a:r>
          </a:p>
          <a:p>
            <a:pPr marL="0" indent="0">
              <a:buNone/>
            </a:pPr>
            <a:endParaRPr lang="en-US" dirty="0"/>
          </a:p>
          <a:p>
            <a:r>
              <a:rPr lang="en-US" dirty="0"/>
              <a:t>Allsopp (2017) - in placing special emphasis on imposing criminal sanctions for facilitators of stay who act for financial gain, the Facilitation Directive puts at greater risk of prosecution and conviction service providers to irregular migrants and other members of society, such as landlords.</a:t>
            </a:r>
          </a:p>
        </p:txBody>
      </p:sp>
      <p:cxnSp>
        <p:nvCxnSpPr>
          <p:cNvPr id="2" name="Google Shape;233;p13">
            <a:extLst>
              <a:ext uri="{FF2B5EF4-FFF2-40B4-BE49-F238E27FC236}">
                <a16:creationId xmlns:a16="http://schemas.microsoft.com/office/drawing/2014/main" id="{D7352585-E62C-3D91-F1F3-C4200E179A80}"/>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60880AD2-08CE-6270-E951-E0E18E53F36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20502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Why rights still matter? </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537380"/>
          </a:xfrm>
        </p:spPr>
        <p:txBody>
          <a:bodyPr>
            <a:normAutofit fontScale="92500" lnSpcReduction="10000"/>
          </a:bodyPr>
          <a:lstStyle/>
          <a:p>
            <a:pPr>
              <a:lnSpc>
                <a:spcPct val="110000"/>
              </a:lnSpc>
              <a:spcAft>
                <a:spcPts val="600"/>
              </a:spcAft>
            </a:pPr>
            <a:r>
              <a:rPr lang="en-US" dirty="0"/>
              <a:t>Denial of human rights and lack of justice – beyond refugees</a:t>
            </a:r>
          </a:p>
          <a:p>
            <a:pPr>
              <a:lnSpc>
                <a:spcPct val="110000"/>
              </a:lnSpc>
              <a:spcAft>
                <a:spcPts val="600"/>
              </a:spcAft>
            </a:pPr>
            <a:r>
              <a:rPr lang="en-US" dirty="0"/>
              <a:t>Refugees live the consequences of denial of rights, and the consequences of the shrinking rights enshrined in asylum procedures</a:t>
            </a:r>
          </a:p>
          <a:p>
            <a:pPr lvl="1">
              <a:lnSpc>
                <a:spcPct val="110000"/>
              </a:lnSpc>
              <a:spcAft>
                <a:spcPts val="600"/>
              </a:spcAft>
            </a:pPr>
            <a:r>
              <a:rPr lang="en-US" dirty="0"/>
              <a:t>International protection feels often disempowering</a:t>
            </a:r>
          </a:p>
          <a:p>
            <a:pPr lvl="1">
              <a:lnSpc>
                <a:spcPct val="110000"/>
              </a:lnSpc>
              <a:spcAft>
                <a:spcPts val="600"/>
              </a:spcAft>
            </a:pPr>
            <a:r>
              <a:rPr lang="en-US" dirty="0"/>
              <a:t>Subject to laws that were created for refugees but not by refugees</a:t>
            </a:r>
          </a:p>
          <a:p>
            <a:pPr lvl="2">
              <a:lnSpc>
                <a:spcPct val="110000"/>
              </a:lnSpc>
              <a:spcAft>
                <a:spcPts val="600"/>
              </a:spcAft>
            </a:pPr>
            <a:r>
              <a:rPr lang="en-US" dirty="0"/>
              <a:t>“Protect against us” rather then “protect us”</a:t>
            </a:r>
          </a:p>
          <a:p>
            <a:pPr lvl="2">
              <a:lnSpc>
                <a:spcPct val="110000"/>
              </a:lnSpc>
              <a:spcAft>
                <a:spcPts val="600"/>
              </a:spcAft>
            </a:pPr>
            <a:r>
              <a:rPr lang="en-US" dirty="0"/>
              <a:t>Right to asylum – recognized under the international law as a right, but in practice refugees and asylum seekers in many pats of the world treated as criminals</a:t>
            </a:r>
          </a:p>
          <a:p>
            <a:pPr lvl="2">
              <a:lnSpc>
                <a:spcPct val="110000"/>
              </a:lnSpc>
              <a:spcAft>
                <a:spcPts val="600"/>
              </a:spcAft>
            </a:pPr>
            <a:r>
              <a:rPr lang="en-US" dirty="0"/>
              <a:t>Move from as “people at risk” to as “people as risk”</a:t>
            </a:r>
          </a:p>
          <a:p>
            <a:pPr lvl="2">
              <a:lnSpc>
                <a:spcPct val="110000"/>
              </a:lnSpc>
              <a:spcAft>
                <a:spcPts val="600"/>
              </a:spcAft>
            </a:pPr>
            <a:r>
              <a:rPr lang="en-US" dirty="0"/>
              <a:t>Even if right to asylum is granted, right to employment or education is often denied</a:t>
            </a:r>
          </a:p>
        </p:txBody>
      </p:sp>
      <p:cxnSp>
        <p:nvCxnSpPr>
          <p:cNvPr id="2" name="Google Shape;233;p13">
            <a:extLst>
              <a:ext uri="{FF2B5EF4-FFF2-40B4-BE49-F238E27FC236}">
                <a16:creationId xmlns:a16="http://schemas.microsoft.com/office/drawing/2014/main" id="{145D7634-91D8-B7E2-7704-795B50E56393}"/>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D379F299-F1F1-81A8-2BEF-5AE0CD09EA5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41110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0254F7C4-BAE0-4231-8F22-3226AEDEC173}"/>
              </a:ext>
            </a:extLst>
          </p:cNvPr>
          <p:cNvSpPr>
            <a:spLocks noGrp="1"/>
          </p:cNvSpPr>
          <p:nvPr>
            <p:ph type="title"/>
          </p:nvPr>
        </p:nvSpPr>
        <p:spPr>
          <a:xfrm>
            <a:off x="643467" y="321734"/>
            <a:ext cx="10905066" cy="1135737"/>
          </a:xfrm>
        </p:spPr>
        <p:txBody>
          <a:bodyPr>
            <a:normAutofit fontScale="90000"/>
          </a:bodyPr>
          <a:lstStyle/>
          <a:p>
            <a:pPr algn="ctr"/>
            <a:r>
              <a:rPr lang="en-CA" dirty="0"/>
              <a:t>Refugee, Migrant, Displaced Person, Asylum Seeker? </a:t>
            </a:r>
            <a:endParaRPr lang="en-GB" b="1" dirty="0"/>
          </a:p>
        </p:txBody>
      </p:sp>
      <p:sp>
        <p:nvSpPr>
          <p:cNvPr id="3" name="Θέση περιεχομένου 2">
            <a:extLst>
              <a:ext uri="{FF2B5EF4-FFF2-40B4-BE49-F238E27FC236}">
                <a16:creationId xmlns:a16="http://schemas.microsoft.com/office/drawing/2014/main" id="{B26F4EBB-8868-45A6-9AAC-39719777AAEF}"/>
              </a:ext>
            </a:extLst>
          </p:cNvPr>
          <p:cNvSpPr>
            <a:spLocks noGrp="1"/>
          </p:cNvSpPr>
          <p:nvPr>
            <p:ph idx="1"/>
          </p:nvPr>
        </p:nvSpPr>
        <p:spPr>
          <a:xfrm>
            <a:off x="643467" y="1782981"/>
            <a:ext cx="10905066" cy="4393982"/>
          </a:xfrm>
        </p:spPr>
        <p:txBody>
          <a:bodyPr>
            <a:normAutofit fontScale="92500" lnSpcReduction="20000"/>
          </a:bodyPr>
          <a:lstStyle/>
          <a:p>
            <a:r>
              <a:rPr lang="en-CA" dirty="0"/>
              <a:t>Refugee:</a:t>
            </a:r>
          </a:p>
          <a:p>
            <a:pPr lvl="1"/>
            <a:r>
              <a:rPr lang="en-CA" dirty="0"/>
              <a:t>Forced to flee a country due to persecution</a:t>
            </a:r>
          </a:p>
          <a:p>
            <a:endParaRPr lang="en-CA" dirty="0"/>
          </a:p>
          <a:p>
            <a:r>
              <a:rPr lang="en-CA" dirty="0"/>
              <a:t>Internally displaced: </a:t>
            </a:r>
          </a:p>
          <a:p>
            <a:pPr lvl="1"/>
            <a:r>
              <a:rPr lang="en-CA" dirty="0"/>
              <a:t>Forced to flee but does not cross a border to leave their country</a:t>
            </a:r>
          </a:p>
          <a:p>
            <a:endParaRPr lang="en-CA" dirty="0"/>
          </a:p>
          <a:p>
            <a:r>
              <a:rPr lang="en-CA" dirty="0"/>
              <a:t>Asylum seeker: 	</a:t>
            </a:r>
          </a:p>
          <a:p>
            <a:pPr lvl="1"/>
            <a:r>
              <a:rPr lang="en-CA" dirty="0"/>
              <a:t>A refugee who is seeking protection, but no country has ‘determined’ whether or not the person meets the definition of a refugee</a:t>
            </a:r>
          </a:p>
          <a:p>
            <a:endParaRPr lang="en-CA" dirty="0"/>
          </a:p>
          <a:p>
            <a:pPr>
              <a:lnSpc>
                <a:spcPct val="80000"/>
              </a:lnSpc>
            </a:pPr>
            <a:r>
              <a:rPr lang="en-CA" dirty="0"/>
              <a:t>Migrant :   </a:t>
            </a:r>
          </a:p>
          <a:p>
            <a:pPr lvl="1">
              <a:lnSpc>
                <a:spcPct val="80000"/>
              </a:lnSpc>
            </a:pPr>
            <a:r>
              <a:rPr lang="en-AU" altLang="en-US" dirty="0"/>
              <a:t>A person who moves, usually voluntarily, to live or work, either temporarily or permanently.</a:t>
            </a:r>
            <a:r>
              <a:rPr lang="en-GB" altLang="en-US" dirty="0"/>
              <a:t> May or may not cross a border.</a:t>
            </a:r>
            <a:endParaRPr lang="en-CA" dirty="0"/>
          </a:p>
          <a:p>
            <a:pPr algn="just"/>
            <a:endParaRPr lang="en-GB" sz="2000" dirty="0"/>
          </a:p>
        </p:txBody>
      </p:sp>
      <p:sp>
        <p:nvSpPr>
          <p:cNvPr id="29"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Google Shape;233;p13">
            <a:extLst>
              <a:ext uri="{FF2B5EF4-FFF2-40B4-BE49-F238E27FC236}">
                <a16:creationId xmlns:a16="http://schemas.microsoft.com/office/drawing/2014/main" id="{C64493C8-FE2E-3884-4B24-AFF8C989878B}"/>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48F248E6-0B3A-7420-E816-E60D2C4F3B8B}"/>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838901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 </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701337" y="1183667"/>
            <a:ext cx="10706470" cy="4658877"/>
          </a:xfrm>
        </p:spPr>
        <p:txBody>
          <a:bodyPr>
            <a:normAutofit fontScale="92500" lnSpcReduction="20000"/>
          </a:bodyPr>
          <a:lstStyle/>
          <a:p>
            <a:pPr marL="914400" lvl="2" indent="0">
              <a:lnSpc>
                <a:spcPct val="110000"/>
              </a:lnSpc>
              <a:buNone/>
            </a:pPr>
            <a:endParaRPr lang="en-US" dirty="0"/>
          </a:p>
          <a:p>
            <a:pPr>
              <a:lnSpc>
                <a:spcPct val="110000"/>
              </a:lnSpc>
            </a:pPr>
            <a:r>
              <a:rPr lang="en-US" dirty="0"/>
              <a:t>Categories, labels and the right to have rights</a:t>
            </a:r>
          </a:p>
          <a:p>
            <a:pPr>
              <a:lnSpc>
                <a:spcPct val="110000"/>
              </a:lnSpc>
            </a:pPr>
            <a:r>
              <a:rPr lang="en-US" dirty="0"/>
              <a:t>Disconnection between top-down vision of rights, those who impose policies and those whom these policies affect</a:t>
            </a:r>
          </a:p>
          <a:p>
            <a:pPr>
              <a:lnSpc>
                <a:spcPct val="110000"/>
              </a:lnSpc>
            </a:pPr>
            <a:r>
              <a:rPr lang="en-US" dirty="0"/>
              <a:t>Long term consequences of loosing human lives and human potential: </a:t>
            </a:r>
          </a:p>
          <a:p>
            <a:pPr lvl="1">
              <a:lnSpc>
                <a:spcPct val="110000"/>
              </a:lnSpc>
            </a:pPr>
            <a:r>
              <a:rPr lang="en-US" dirty="0"/>
              <a:t>Spending 10-20-30 years in camps (only 1% of refugees get resettled; 3% of refugees complete education)</a:t>
            </a:r>
          </a:p>
          <a:p>
            <a:pPr lvl="1">
              <a:lnSpc>
                <a:spcPct val="110000"/>
              </a:lnSpc>
            </a:pPr>
            <a:r>
              <a:rPr lang="en-US" dirty="0"/>
              <a:t>Life in waiting</a:t>
            </a:r>
          </a:p>
          <a:p>
            <a:pPr marL="0" indent="0">
              <a:lnSpc>
                <a:spcPct val="110000"/>
              </a:lnSpc>
              <a:buNone/>
            </a:pPr>
            <a:endParaRPr lang="en-US" dirty="0"/>
          </a:p>
          <a:p>
            <a:pPr>
              <a:lnSpc>
                <a:spcPct val="110000"/>
              </a:lnSpc>
            </a:pPr>
            <a:r>
              <a:rPr lang="en-US" dirty="0"/>
              <a:t>The key problem of rights – locus of responsibility and accountability – shifting and withering away</a:t>
            </a:r>
          </a:p>
        </p:txBody>
      </p:sp>
      <p:sp>
        <p:nvSpPr>
          <p:cNvPr id="7" name="Title 4">
            <a:extLst>
              <a:ext uri="{FF2B5EF4-FFF2-40B4-BE49-F238E27FC236}">
                <a16:creationId xmlns:a16="http://schemas.microsoft.com/office/drawing/2014/main" id="{C2D3D887-A98F-AE4F-ADC4-1CF5D2DB5F64}"/>
              </a:ext>
            </a:extLst>
          </p:cNvPr>
          <p:cNvSpPr txBox="1">
            <a:spLocks/>
          </p:cNvSpPr>
          <p:nvPr/>
        </p:nvSpPr>
        <p:spPr>
          <a:xfrm>
            <a:off x="593674" y="524545"/>
            <a:ext cx="11309451" cy="8115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Why rights still or even more matter? </a:t>
            </a:r>
          </a:p>
        </p:txBody>
      </p:sp>
      <p:cxnSp>
        <p:nvCxnSpPr>
          <p:cNvPr id="2" name="Google Shape;233;p13">
            <a:extLst>
              <a:ext uri="{FF2B5EF4-FFF2-40B4-BE49-F238E27FC236}">
                <a16:creationId xmlns:a16="http://schemas.microsoft.com/office/drawing/2014/main" id="{AAFC9B66-794C-1E35-D361-710E5F2AB82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E312D46B-307E-5B0E-5568-1FBF2490CB9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7143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261B-8584-DAE7-1884-2C451BEA4F7F}"/>
              </a:ext>
            </a:extLst>
          </p:cNvPr>
          <p:cNvSpPr>
            <a:spLocks noGrp="1"/>
          </p:cNvSpPr>
          <p:nvPr>
            <p:ph type="title"/>
          </p:nvPr>
        </p:nvSpPr>
        <p:spPr>
          <a:xfrm>
            <a:off x="632718" y="3544289"/>
            <a:ext cx="9754456" cy="426967"/>
          </a:xfrm>
        </p:spPr>
        <p:txBody>
          <a:bodyPr>
            <a:normAutofit fontScale="90000"/>
          </a:bodyPr>
          <a:lstStyle/>
          <a:p>
            <a:r>
              <a:rPr lang="en-US" sz="2000" b="1" dirty="0"/>
              <a:t>Some sources for further reading:</a:t>
            </a:r>
            <a:br>
              <a:rPr lang="en-US" sz="2000" b="1" dirty="0"/>
            </a:br>
            <a:br>
              <a:rPr lang="en-US" dirty="0"/>
            </a:br>
            <a:r>
              <a:rPr lang="en-US" sz="1600" dirty="0"/>
              <a:t>Agamben, Giorgio. “We Refugees.” </a:t>
            </a:r>
            <a:r>
              <a:rPr lang="en-US" sz="1600" i="1" dirty="0"/>
              <a:t>Symposium</a:t>
            </a:r>
            <a:r>
              <a:rPr lang="en-US" sz="1600" dirty="0"/>
              <a:t>, vol. 49, no. 2, 1995, pp. 114–19.</a:t>
            </a:r>
            <a:br>
              <a:rPr lang="en-US" sz="1600" dirty="0"/>
            </a:br>
            <a:r>
              <a:rPr lang="en-US" sz="1600" dirty="0"/>
              <a:t>Arendt, Hannah. “We Refugees.” </a:t>
            </a:r>
            <a:r>
              <a:rPr lang="en-US" sz="1600" i="1" dirty="0"/>
              <a:t>Altogether Elsewhere: Writers on Exile</a:t>
            </a:r>
            <a:r>
              <a:rPr lang="en-US" sz="1600" dirty="0"/>
              <a:t>., edited by Mark Robinson, Faber and Faber, 1994, pp. 110–19.</a:t>
            </a:r>
            <a:br>
              <a:rPr lang="en-US" sz="1600" dirty="0"/>
            </a:br>
            <a:r>
              <a:rPr lang="en-US" sz="1600" dirty="0"/>
              <a:t>Barnett, Laura. “Global Governance and the Evolution of the International Refugee Regime.”</a:t>
            </a:r>
            <a:r>
              <a:rPr lang="en-US" sz="1600" i="1" dirty="0"/>
              <a:t> International Journal of Refugee Law</a:t>
            </a:r>
            <a:r>
              <a:rPr lang="en-US" sz="1600" dirty="0"/>
              <a:t>, vol. 14, no. 2–3, 2002, pp. 238–62.</a:t>
            </a:r>
            <a:br>
              <a:rPr lang="en-US" sz="1600" dirty="0"/>
            </a:br>
            <a:r>
              <a:rPr lang="en-US" sz="1600" dirty="0"/>
              <a:t>Behrman, Simon. </a:t>
            </a:r>
            <a:r>
              <a:rPr lang="en-US" sz="1600" i="1" dirty="0"/>
              <a:t>Law and Asylum: Space, Subject, Resistance.</a:t>
            </a:r>
            <a:r>
              <a:rPr lang="en-US" sz="1600" dirty="0"/>
              <a:t> Routledge, 2018.</a:t>
            </a:r>
            <a:br>
              <a:rPr lang="en-US" sz="1600" dirty="0"/>
            </a:br>
            <a:r>
              <a:rPr lang="en-US" sz="1600" dirty="0"/>
              <a:t>Betts, Alexander. “The Refugee Regime Complex.” </a:t>
            </a:r>
            <a:r>
              <a:rPr lang="en-US" sz="1600" i="1" dirty="0"/>
              <a:t>Refugee Survey Quarterly</a:t>
            </a:r>
            <a:r>
              <a:rPr lang="en-US" sz="1600" dirty="0"/>
              <a:t>, vol. 29, no. 1, 2010.</a:t>
            </a:r>
            <a:br>
              <a:rPr lang="en-US" sz="1600" dirty="0"/>
            </a:br>
            <a:r>
              <a:rPr lang="en-US" sz="1600" dirty="0" err="1"/>
              <a:t>Crostello</a:t>
            </a:r>
            <a:r>
              <a:rPr lang="en-US" sz="1600" dirty="0"/>
              <a:t>, Cathryn. </a:t>
            </a:r>
            <a:r>
              <a:rPr lang="en-US" sz="1600" i="1" dirty="0"/>
              <a:t>The Human Rights of Migrants and Refugees in European Law.</a:t>
            </a:r>
            <a:r>
              <a:rPr lang="en-US" sz="1600" dirty="0"/>
              <a:t> Oxford University Press, 2015.</a:t>
            </a:r>
            <a:br>
              <a:rPr lang="en-US" sz="1600" dirty="0"/>
            </a:br>
            <a:r>
              <a:rPr lang="en-US" sz="1600" dirty="0"/>
              <a:t>Goodwin-Gil, Guy S., and Jane McAdam. </a:t>
            </a:r>
            <a:r>
              <a:rPr lang="en-US" sz="1600" i="1" dirty="0"/>
              <a:t>The Refugee in International Law. </a:t>
            </a:r>
            <a:r>
              <a:rPr lang="en-US" sz="1600" dirty="0"/>
              <a:t>Oxford University Press, 2007.</a:t>
            </a:r>
            <a:br>
              <a:rPr lang="en-US" sz="1600" dirty="0"/>
            </a:br>
            <a:r>
              <a:rPr lang="en-US" sz="1600" dirty="0"/>
              <a:t>Hamlin, Rebecca. </a:t>
            </a:r>
            <a:r>
              <a:rPr lang="en-US" sz="1600" i="1" dirty="0"/>
              <a:t>Let Me Be a Refugee: Administrative Justice and the Politics of Asylum in the United States, Canada, and Australia. </a:t>
            </a:r>
            <a:r>
              <a:rPr lang="en-US" sz="1600" dirty="0"/>
              <a:t>Oxford University Press, 2014.</a:t>
            </a:r>
            <a:br>
              <a:rPr lang="en-US" sz="1600" dirty="0"/>
            </a:br>
            <a:r>
              <a:rPr lang="en-US" sz="1600" dirty="0"/>
              <a:t>Lippert, Randy. “Governing Refugees: The Relevance of Governmentality to Understanding the International Refugee Regime.” </a:t>
            </a:r>
            <a:r>
              <a:rPr lang="en-US" sz="1600" i="1" dirty="0"/>
              <a:t>Alternatives: Global, Local, Political</a:t>
            </a:r>
            <a:r>
              <a:rPr lang="en-US" sz="1600" dirty="0"/>
              <a:t>, vol. 24, 1999, pp. 295–328.</a:t>
            </a:r>
            <a:br>
              <a:rPr lang="en-US" sz="1600" dirty="0"/>
            </a:br>
            <a:r>
              <a:rPr lang="en-US" sz="1600" dirty="0"/>
              <a:t>Liu, Robyn. “The International Government of Refugees.” </a:t>
            </a:r>
            <a:r>
              <a:rPr lang="en-US" sz="1600" i="1" dirty="0"/>
              <a:t>Global Governmentality: Governing International Spaces</a:t>
            </a:r>
            <a:r>
              <a:rPr lang="en-US" sz="1600" dirty="0"/>
              <a:t>, edited by Wendy </a:t>
            </a:r>
            <a:r>
              <a:rPr lang="en-US" sz="1600" dirty="0" err="1"/>
              <a:t>Larner</a:t>
            </a:r>
            <a:r>
              <a:rPr lang="en-US" sz="1600" dirty="0"/>
              <a:t> and William Walters, Routledge, 2004, pp. 116–35.</a:t>
            </a:r>
            <a:br>
              <a:rPr lang="en-US" sz="1600" dirty="0"/>
            </a:br>
            <a:r>
              <a:rPr lang="en-US" sz="1600" dirty="0" err="1"/>
              <a:t>Malkki</a:t>
            </a:r>
            <a:r>
              <a:rPr lang="en-US" sz="1600" dirty="0"/>
              <a:t>, Lisa. “Refugees and Exile: From ‘Refugee Studies’ to the National Order of Things.” </a:t>
            </a:r>
            <a:r>
              <a:rPr lang="en-US" sz="1600" i="1" dirty="0"/>
              <a:t>Annual Review of Anthropology</a:t>
            </a:r>
            <a:r>
              <a:rPr lang="en-US" sz="1600" dirty="0"/>
              <a:t>, vol. 24, 1995, pp. 495–523.</a:t>
            </a:r>
            <a:br>
              <a:rPr lang="en-US" sz="1600" dirty="0"/>
            </a:br>
            <a:r>
              <a:rPr lang="en-US" sz="1600" dirty="0"/>
              <a:t>Salomon, Kim. </a:t>
            </a:r>
            <a:r>
              <a:rPr lang="en-US" sz="1600" i="1" dirty="0"/>
              <a:t>Refugees in the Cold War: Towards a New International Refugee Regime in the Early Postwar Era.</a:t>
            </a:r>
            <a:r>
              <a:rPr lang="en-US" sz="1600" dirty="0"/>
              <a:t> Lund University Press, 1991.</a:t>
            </a:r>
            <a:br>
              <a:rPr lang="en-US" sz="1600" dirty="0"/>
            </a:br>
            <a:r>
              <a:rPr lang="en-US" sz="1600" dirty="0" err="1"/>
              <a:t>Sautman</a:t>
            </a:r>
            <a:r>
              <a:rPr lang="en-US" sz="1600" dirty="0"/>
              <a:t>, B. “The Meaning of ‘Well-Founded Fear of Persecution’ in United States Asylum Law and in International Law.” </a:t>
            </a:r>
            <a:r>
              <a:rPr lang="en-US" sz="1600" i="1" dirty="0"/>
              <a:t>Fordham International Law Journal,</a:t>
            </a:r>
            <a:r>
              <a:rPr lang="en-US" sz="1600" dirty="0"/>
              <a:t> vol. 9, no. 3, 1985, pp. 483–539.</a:t>
            </a:r>
            <a:br>
              <a:rPr lang="en-US" sz="1600" dirty="0"/>
            </a:br>
            <a:r>
              <a:rPr lang="en-US" sz="1600" dirty="0" err="1"/>
              <a:t>Scalettaris</a:t>
            </a:r>
            <a:r>
              <a:rPr lang="en-US" sz="1600" dirty="0"/>
              <a:t>, </a:t>
            </a:r>
            <a:r>
              <a:rPr lang="en-US" sz="1600" dirty="0" err="1"/>
              <a:t>Guilia</a:t>
            </a:r>
            <a:r>
              <a:rPr lang="en-US" sz="1600" dirty="0"/>
              <a:t>. “Refugee Studies and the International Refugee Regime: A Reflection on a Desirable Separation.” </a:t>
            </a:r>
            <a:r>
              <a:rPr lang="en-US" sz="1600" i="1" dirty="0"/>
              <a:t>Refugee Survey Quarterly</a:t>
            </a:r>
            <a:r>
              <a:rPr lang="en-US" sz="1600" dirty="0"/>
              <a:t>, vol. 26, no. 3, 2007.</a:t>
            </a:r>
            <a:br>
              <a:rPr lang="en-US" dirty="0"/>
            </a:br>
            <a:br>
              <a:rPr lang="en-US" dirty="0"/>
            </a:br>
            <a:endParaRPr lang="en-US" dirty="0"/>
          </a:p>
        </p:txBody>
      </p:sp>
      <p:cxnSp>
        <p:nvCxnSpPr>
          <p:cNvPr id="3" name="Google Shape;233;p13">
            <a:extLst>
              <a:ext uri="{FF2B5EF4-FFF2-40B4-BE49-F238E27FC236}">
                <a16:creationId xmlns:a16="http://schemas.microsoft.com/office/drawing/2014/main" id="{2C897D21-630E-88A6-9230-690201E083C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C06B170E-AF80-EA42-0E04-A6C6B69ACEED}"/>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671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524000" y="6400801"/>
            <a:ext cx="381000" cy="365125"/>
          </a:xfrm>
          <a:prstGeom prst="rect">
            <a:avLst/>
          </a:prstGeom>
        </p:spPr>
        <p:txBody>
          <a:bodyPr/>
          <a:lstStyle/>
          <a:p>
            <a:fld id="{B6F15528-21DE-4FAA-801E-634DDDAF4B2B}" type="slidenum">
              <a:rPr lang="en-US">
                <a:solidFill>
                  <a:srgbClr val="333333"/>
                </a:solidFill>
              </a:rPr>
              <a:pPr/>
              <a:t>4</a:t>
            </a:fld>
            <a:endParaRPr lang="en-US" dirty="0">
              <a:solidFill>
                <a:srgbClr val="333333"/>
              </a:solidFill>
            </a:endParaRPr>
          </a:p>
        </p:txBody>
      </p:sp>
      <p:grpSp>
        <p:nvGrpSpPr>
          <p:cNvPr id="7" name="Group 6"/>
          <p:cNvGrpSpPr/>
          <p:nvPr/>
        </p:nvGrpSpPr>
        <p:grpSpPr>
          <a:xfrm>
            <a:off x="1781342" y="1295400"/>
            <a:ext cx="8458200" cy="4953000"/>
            <a:chOff x="228600" y="1295400"/>
            <a:chExt cx="8458200" cy="4953000"/>
          </a:xfrm>
        </p:grpSpPr>
        <p:sp>
          <p:nvSpPr>
            <p:cNvPr id="10" name="Rectangle 9"/>
            <p:cNvSpPr/>
            <p:nvPr/>
          </p:nvSpPr>
          <p:spPr>
            <a:xfrm>
              <a:off x="228600" y="1295400"/>
              <a:ext cx="8458200" cy="4953000"/>
            </a:xfrm>
            <a:prstGeom prst="rect">
              <a:avLst/>
            </a:prstGeom>
            <a:noFill/>
            <a:ln>
              <a:solidFill>
                <a:srgbClr val="629DD1"/>
              </a:solidFill>
            </a:ln>
            <a:effectLst>
              <a:innerShdw blurRad="63500" dist="50800" dir="18900000">
                <a:prstClr val="black">
                  <a:alpha val="50000"/>
                </a:prstClr>
              </a:innerShdw>
            </a:effectLst>
          </p:spPr>
        </p:sp>
        <p:sp>
          <p:nvSpPr>
            <p:cNvPr id="11" name="Freeform 10"/>
            <p:cNvSpPr/>
            <p:nvPr/>
          </p:nvSpPr>
          <p:spPr>
            <a:xfrm>
              <a:off x="433210" y="1752601"/>
              <a:ext cx="1776587" cy="668312"/>
            </a:xfrm>
            <a:custGeom>
              <a:avLst/>
              <a:gdLst>
                <a:gd name="connsiteX0" fmla="*/ 0 w 1776587"/>
                <a:gd name="connsiteY0" fmla="*/ 66831 h 668312"/>
                <a:gd name="connsiteX1" fmla="*/ 66831 w 1776587"/>
                <a:gd name="connsiteY1" fmla="*/ 0 h 668312"/>
                <a:gd name="connsiteX2" fmla="*/ 1709756 w 1776587"/>
                <a:gd name="connsiteY2" fmla="*/ 0 h 668312"/>
                <a:gd name="connsiteX3" fmla="*/ 1776587 w 1776587"/>
                <a:gd name="connsiteY3" fmla="*/ 66831 h 668312"/>
                <a:gd name="connsiteX4" fmla="*/ 1776587 w 1776587"/>
                <a:gd name="connsiteY4" fmla="*/ 601481 h 668312"/>
                <a:gd name="connsiteX5" fmla="*/ 1709756 w 1776587"/>
                <a:gd name="connsiteY5" fmla="*/ 668312 h 668312"/>
                <a:gd name="connsiteX6" fmla="*/ 66831 w 1776587"/>
                <a:gd name="connsiteY6" fmla="*/ 668312 h 668312"/>
                <a:gd name="connsiteX7" fmla="*/ 0 w 1776587"/>
                <a:gd name="connsiteY7" fmla="*/ 601481 h 668312"/>
                <a:gd name="connsiteX8" fmla="*/ 0 w 1776587"/>
                <a:gd name="connsiteY8" fmla="*/ 66831 h 66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68312">
                  <a:moveTo>
                    <a:pt x="0" y="66831"/>
                  </a:moveTo>
                  <a:cubicBezTo>
                    <a:pt x="0" y="29921"/>
                    <a:pt x="29921" y="0"/>
                    <a:pt x="66831" y="0"/>
                  </a:cubicBezTo>
                  <a:lnTo>
                    <a:pt x="1709756" y="0"/>
                  </a:lnTo>
                  <a:cubicBezTo>
                    <a:pt x="1746666" y="0"/>
                    <a:pt x="1776587" y="29921"/>
                    <a:pt x="1776587" y="66831"/>
                  </a:cubicBezTo>
                  <a:lnTo>
                    <a:pt x="1776587" y="601481"/>
                  </a:lnTo>
                  <a:cubicBezTo>
                    <a:pt x="1776587" y="638391"/>
                    <a:pt x="1746666" y="668312"/>
                    <a:pt x="1709756" y="668312"/>
                  </a:cubicBezTo>
                  <a:lnTo>
                    <a:pt x="66831" y="668312"/>
                  </a:lnTo>
                  <a:cubicBezTo>
                    <a:pt x="29921" y="668312"/>
                    <a:pt x="0" y="638391"/>
                    <a:pt x="0" y="601481"/>
                  </a:cubicBezTo>
                  <a:lnTo>
                    <a:pt x="0" y="66831"/>
                  </a:lnTo>
                  <a:close/>
                </a:path>
              </a:pathLst>
            </a:custGeom>
            <a:scene3d>
              <a:camera prst="orthographicFront"/>
              <a:lightRig rig="threePt" dir="t"/>
            </a:scene3d>
            <a:sp3d>
              <a:bevelT/>
            </a:sp3d>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6254" tIns="126254" rIns="126254" bIns="126254" numCol="1" spcCol="1270" anchor="ctr" anchorCtr="0">
              <a:noAutofit/>
            </a:bodyPr>
            <a:lstStyle/>
            <a:p>
              <a:pPr algn="ctr" defTabSz="1244600">
                <a:lnSpc>
                  <a:spcPct val="90000"/>
                </a:lnSpc>
                <a:spcBef>
                  <a:spcPct val="0"/>
                </a:spcBef>
                <a:spcAft>
                  <a:spcPct val="35000"/>
                </a:spcAft>
              </a:pPr>
              <a:r>
                <a:rPr lang="fr-CH" sz="2800" b="1" dirty="0">
                  <a:solidFill>
                    <a:srgbClr val="000000"/>
                  </a:solidFill>
                </a:rPr>
                <a:t>Forced?</a:t>
              </a:r>
              <a:endParaRPr lang="en-GB" sz="2800" b="1" dirty="0">
                <a:solidFill>
                  <a:srgbClr val="000000"/>
                </a:solidFill>
              </a:endParaRPr>
            </a:p>
          </p:txBody>
        </p:sp>
        <p:sp>
          <p:nvSpPr>
            <p:cNvPr id="12" name="Freeform 11"/>
            <p:cNvSpPr/>
            <p:nvPr/>
          </p:nvSpPr>
          <p:spPr>
            <a:xfrm>
              <a:off x="6894808" y="1730694"/>
              <a:ext cx="1776587" cy="636640"/>
            </a:xfrm>
            <a:custGeom>
              <a:avLst/>
              <a:gdLst>
                <a:gd name="connsiteX0" fmla="*/ 0 w 1776587"/>
                <a:gd name="connsiteY0" fmla="*/ 63664 h 636640"/>
                <a:gd name="connsiteX1" fmla="*/ 63664 w 1776587"/>
                <a:gd name="connsiteY1" fmla="*/ 0 h 636640"/>
                <a:gd name="connsiteX2" fmla="*/ 1712923 w 1776587"/>
                <a:gd name="connsiteY2" fmla="*/ 0 h 636640"/>
                <a:gd name="connsiteX3" fmla="*/ 1776587 w 1776587"/>
                <a:gd name="connsiteY3" fmla="*/ 63664 h 636640"/>
                <a:gd name="connsiteX4" fmla="*/ 1776587 w 1776587"/>
                <a:gd name="connsiteY4" fmla="*/ 572976 h 636640"/>
                <a:gd name="connsiteX5" fmla="*/ 1712923 w 1776587"/>
                <a:gd name="connsiteY5" fmla="*/ 636640 h 636640"/>
                <a:gd name="connsiteX6" fmla="*/ 63664 w 1776587"/>
                <a:gd name="connsiteY6" fmla="*/ 636640 h 636640"/>
                <a:gd name="connsiteX7" fmla="*/ 0 w 1776587"/>
                <a:gd name="connsiteY7" fmla="*/ 572976 h 636640"/>
                <a:gd name="connsiteX8" fmla="*/ 0 w 1776587"/>
                <a:gd name="connsiteY8" fmla="*/ 63664 h 63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36640">
                  <a:moveTo>
                    <a:pt x="0" y="63664"/>
                  </a:moveTo>
                  <a:cubicBezTo>
                    <a:pt x="0" y="28503"/>
                    <a:pt x="28503" y="0"/>
                    <a:pt x="63664" y="0"/>
                  </a:cubicBezTo>
                  <a:lnTo>
                    <a:pt x="1712923" y="0"/>
                  </a:lnTo>
                  <a:cubicBezTo>
                    <a:pt x="1748084" y="0"/>
                    <a:pt x="1776587" y="28503"/>
                    <a:pt x="1776587" y="63664"/>
                  </a:cubicBezTo>
                  <a:lnTo>
                    <a:pt x="1776587" y="572976"/>
                  </a:lnTo>
                  <a:cubicBezTo>
                    <a:pt x="1776587" y="608137"/>
                    <a:pt x="1748084" y="636640"/>
                    <a:pt x="1712923" y="636640"/>
                  </a:cubicBezTo>
                  <a:lnTo>
                    <a:pt x="63664" y="636640"/>
                  </a:lnTo>
                  <a:cubicBezTo>
                    <a:pt x="28503" y="636640"/>
                    <a:pt x="0" y="608137"/>
                    <a:pt x="0" y="572976"/>
                  </a:cubicBezTo>
                  <a:lnTo>
                    <a:pt x="0" y="63664"/>
                  </a:lnTo>
                  <a:close/>
                </a:path>
              </a:pathLst>
            </a:custGeom>
            <a:scene3d>
              <a:camera prst="orthographicFront"/>
              <a:lightRig rig="threePt" dir="t"/>
            </a:scene3d>
            <a:sp3d>
              <a:bevelT/>
            </a:sp3d>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0087" tIns="110087" rIns="110087" bIns="110087" numCol="1" spcCol="1270" anchor="ctr" anchorCtr="0">
              <a:noAutofit/>
            </a:bodyPr>
            <a:lstStyle/>
            <a:p>
              <a:pPr algn="ctr" defTabSz="1066800">
                <a:lnSpc>
                  <a:spcPct val="90000"/>
                </a:lnSpc>
                <a:spcBef>
                  <a:spcPct val="0"/>
                </a:spcBef>
                <a:spcAft>
                  <a:spcPct val="35000"/>
                </a:spcAft>
              </a:pPr>
              <a:r>
                <a:rPr lang="fr-CH" sz="2400" b="1" dirty="0">
                  <a:solidFill>
                    <a:srgbClr val="333333">
                      <a:hueOff val="0"/>
                      <a:satOff val="0"/>
                      <a:lumOff val="0"/>
                      <a:alphaOff val="0"/>
                    </a:srgbClr>
                  </a:solidFill>
                </a:rPr>
                <a:t>Voluntary?</a:t>
              </a:r>
              <a:endParaRPr lang="en-GB" sz="2400" b="1" dirty="0">
                <a:solidFill>
                  <a:srgbClr val="333333">
                    <a:hueOff val="0"/>
                    <a:satOff val="0"/>
                    <a:lumOff val="0"/>
                    <a:alphaOff val="0"/>
                  </a:srgbClr>
                </a:solidFill>
              </a:endParaRPr>
            </a:p>
          </p:txBody>
        </p:sp>
        <p:sp>
          <p:nvSpPr>
            <p:cNvPr id="13" name="Isosceles Triangle 12"/>
            <p:cNvSpPr/>
            <p:nvPr/>
          </p:nvSpPr>
          <p:spPr>
            <a:xfrm>
              <a:off x="4437932" y="5496909"/>
              <a:ext cx="740244" cy="740244"/>
            </a:xfrm>
            <a:prstGeom prst="triangle">
              <a:avLst/>
            </a:prstGeom>
            <a:solidFill>
              <a:schemeClr val="bg1">
                <a:lumMod val="50000"/>
                <a:alpha val="90000"/>
              </a:schemeClr>
            </a:solidFill>
            <a:scene3d>
              <a:camera prst="orthographicFront"/>
              <a:lightRig rig="threePt" dir="t"/>
            </a:scene3d>
            <a:sp3d>
              <a:bevelT/>
            </a:sp3d>
          </p:spPr>
          <p:style>
            <a:lnRef idx="2">
              <a:schemeClr val="accent4">
                <a:tint val="40000"/>
                <a:alpha val="90000"/>
                <a:hueOff val="0"/>
                <a:satOff val="0"/>
                <a:lumOff val="0"/>
                <a:alphaOff val="0"/>
              </a:schemeClr>
            </a:lnRef>
            <a:fillRef idx="1">
              <a:scrgbClr r="0" g="0" b="0"/>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4" name="Rectangle 13"/>
            <p:cNvSpPr/>
            <p:nvPr/>
          </p:nvSpPr>
          <p:spPr>
            <a:xfrm>
              <a:off x="2568932" y="5189221"/>
              <a:ext cx="4441468" cy="300045"/>
            </a:xfrm>
            <a:prstGeom prst="rect">
              <a:avLst/>
            </a:prstGeom>
            <a:solidFill>
              <a:schemeClr val="bg1">
                <a:lumMod val="50000"/>
                <a:alpha val="90000"/>
              </a:schemeClr>
            </a:solidFill>
            <a:scene3d>
              <a:camera prst="orthographicFront"/>
              <a:lightRig rig="threePt" dir="t"/>
            </a:scene3d>
            <a:sp3d>
              <a:bevelT/>
            </a:sp3d>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Freeform 14"/>
            <p:cNvSpPr/>
            <p:nvPr/>
          </p:nvSpPr>
          <p:spPr>
            <a:xfrm>
              <a:off x="5450004" y="4447454"/>
              <a:ext cx="1776587" cy="6578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chemeClr val="accent5"/>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a:solidFill>
                    <a:srgbClr val="000000"/>
                  </a:solidFill>
                </a:rPr>
                <a:t>Migrant </a:t>
              </a:r>
              <a:r>
                <a:rPr lang="fr-CH" sz="2400" b="1" dirty="0" err="1">
                  <a:solidFill>
                    <a:srgbClr val="000000"/>
                  </a:solidFill>
                </a:rPr>
                <a:t>worker</a:t>
              </a:r>
              <a:endParaRPr lang="en-GB" sz="2400" b="1" dirty="0">
                <a:solidFill>
                  <a:srgbClr val="000000"/>
                </a:solidFill>
              </a:endParaRPr>
            </a:p>
          </p:txBody>
        </p:sp>
        <p:sp>
          <p:nvSpPr>
            <p:cNvPr id="16" name="Freeform 15"/>
            <p:cNvSpPr/>
            <p:nvPr/>
          </p:nvSpPr>
          <p:spPr>
            <a:xfrm>
              <a:off x="2930623" y="4302666"/>
              <a:ext cx="2440924" cy="836730"/>
            </a:xfrm>
            <a:custGeom>
              <a:avLst/>
              <a:gdLst>
                <a:gd name="connsiteX0" fmla="*/ 0 w 2440924"/>
                <a:gd name="connsiteY0" fmla="*/ 139458 h 836730"/>
                <a:gd name="connsiteX1" fmla="*/ 139458 w 2440924"/>
                <a:gd name="connsiteY1" fmla="*/ 0 h 836730"/>
                <a:gd name="connsiteX2" fmla="*/ 2301466 w 2440924"/>
                <a:gd name="connsiteY2" fmla="*/ 0 h 836730"/>
                <a:gd name="connsiteX3" fmla="*/ 2440924 w 2440924"/>
                <a:gd name="connsiteY3" fmla="*/ 139458 h 836730"/>
                <a:gd name="connsiteX4" fmla="*/ 2440924 w 2440924"/>
                <a:gd name="connsiteY4" fmla="*/ 697272 h 836730"/>
                <a:gd name="connsiteX5" fmla="*/ 2301466 w 2440924"/>
                <a:gd name="connsiteY5" fmla="*/ 836730 h 836730"/>
                <a:gd name="connsiteX6" fmla="*/ 139458 w 2440924"/>
                <a:gd name="connsiteY6" fmla="*/ 836730 h 836730"/>
                <a:gd name="connsiteX7" fmla="*/ 0 w 2440924"/>
                <a:gd name="connsiteY7" fmla="*/ 697272 h 836730"/>
                <a:gd name="connsiteX8" fmla="*/ 0 w 2440924"/>
                <a:gd name="connsiteY8" fmla="*/ 139458 h 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0924" h="836730">
                  <a:moveTo>
                    <a:pt x="0" y="139458"/>
                  </a:moveTo>
                  <a:cubicBezTo>
                    <a:pt x="0" y="62437"/>
                    <a:pt x="62437" y="0"/>
                    <a:pt x="139458" y="0"/>
                  </a:cubicBezTo>
                  <a:lnTo>
                    <a:pt x="2301466" y="0"/>
                  </a:lnTo>
                  <a:cubicBezTo>
                    <a:pt x="2378487" y="0"/>
                    <a:pt x="2440924" y="62437"/>
                    <a:pt x="2440924" y="139458"/>
                  </a:cubicBezTo>
                  <a:lnTo>
                    <a:pt x="2440924" y="697272"/>
                  </a:lnTo>
                  <a:cubicBezTo>
                    <a:pt x="2440924" y="774293"/>
                    <a:pt x="2378487" y="836730"/>
                    <a:pt x="2301466" y="836730"/>
                  </a:cubicBezTo>
                  <a:lnTo>
                    <a:pt x="139458" y="836730"/>
                  </a:lnTo>
                  <a:cubicBezTo>
                    <a:pt x="62437" y="836730"/>
                    <a:pt x="0" y="774293"/>
                    <a:pt x="0" y="697272"/>
                  </a:cubicBezTo>
                  <a:lnTo>
                    <a:pt x="0" y="139458"/>
                  </a:lnTo>
                  <a:close/>
                </a:path>
              </a:pathLst>
            </a:custGeom>
            <a:solidFill>
              <a:srgbClr val="9F009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32286" tIns="132286" rIns="132286" bIns="132286" numCol="1" spcCol="1270" anchor="ctr" anchorCtr="0">
              <a:noAutofit/>
            </a:bodyPr>
            <a:lstStyle/>
            <a:p>
              <a:pPr algn="ctr" defTabSz="1066800">
                <a:lnSpc>
                  <a:spcPct val="90000"/>
                </a:lnSpc>
                <a:spcBef>
                  <a:spcPct val="0"/>
                </a:spcBef>
                <a:spcAft>
                  <a:spcPct val="35000"/>
                </a:spcAft>
              </a:pPr>
              <a:r>
                <a:rPr lang="en-GB" sz="2400" b="1" dirty="0">
                  <a:solidFill>
                    <a:srgbClr val="000000"/>
                  </a:solidFill>
                </a:rPr>
                <a:t>Unaccompanied child</a:t>
              </a:r>
            </a:p>
          </p:txBody>
        </p:sp>
        <p:sp>
          <p:nvSpPr>
            <p:cNvPr id="17" name="Freeform 16"/>
            <p:cNvSpPr/>
            <p:nvPr/>
          </p:nvSpPr>
          <p:spPr>
            <a:xfrm>
              <a:off x="3073325" y="2834168"/>
              <a:ext cx="1776587" cy="72742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FF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err="1">
                  <a:solidFill>
                    <a:srgbClr val="333333"/>
                  </a:solidFill>
                </a:rPr>
                <a:t>Stateless</a:t>
              </a:r>
              <a:r>
                <a:rPr lang="fr-CH" sz="2400" b="1" dirty="0">
                  <a:solidFill>
                    <a:srgbClr val="333333"/>
                  </a:solidFill>
                </a:rPr>
                <a:t> </a:t>
              </a:r>
              <a:r>
                <a:rPr lang="fr-CH" sz="2400" b="1" dirty="0" err="1">
                  <a:solidFill>
                    <a:srgbClr val="333333"/>
                  </a:solidFill>
                </a:rPr>
                <a:t>person</a:t>
              </a:r>
              <a:endParaRPr lang="en-GB" sz="2400" b="1" dirty="0">
                <a:solidFill>
                  <a:srgbClr val="333333"/>
                </a:solidFill>
              </a:endParaRPr>
            </a:p>
          </p:txBody>
        </p:sp>
        <p:sp>
          <p:nvSpPr>
            <p:cNvPr id="18" name="Freeform 17"/>
            <p:cNvSpPr/>
            <p:nvPr/>
          </p:nvSpPr>
          <p:spPr>
            <a:xfrm>
              <a:off x="4723083" y="3553963"/>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9BE9"/>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a:solidFill>
                    <a:srgbClr val="000000"/>
                  </a:solidFill>
                </a:rPr>
                <a:t>Irregular migrant</a:t>
              </a:r>
              <a:endParaRPr lang="en-GB" sz="2400" b="1" dirty="0">
                <a:solidFill>
                  <a:srgbClr val="000000"/>
                </a:solidFill>
              </a:endParaRPr>
            </a:p>
          </p:txBody>
        </p:sp>
        <p:sp>
          <p:nvSpPr>
            <p:cNvPr id="19" name="Freeform 18"/>
            <p:cNvSpPr/>
            <p:nvPr/>
          </p:nvSpPr>
          <p:spPr>
            <a:xfrm>
              <a:off x="971394" y="4401157"/>
              <a:ext cx="1776587" cy="7340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cene3d>
              <a:camera prst="orthographicFront"/>
              <a:lightRig rig="threePt" dir="t"/>
            </a:scene3d>
            <a:sp3d>
              <a:bevelT/>
            </a:sp3d>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err="1">
                  <a:solidFill>
                    <a:srgbClr val="000000"/>
                  </a:solidFill>
                </a:rPr>
                <a:t>Asylum</a:t>
              </a:r>
              <a:r>
                <a:rPr lang="fr-CH" sz="2400" b="1" dirty="0">
                  <a:solidFill>
                    <a:srgbClr val="000000"/>
                  </a:solidFill>
                </a:rPr>
                <a:t> </a:t>
              </a:r>
              <a:r>
                <a:rPr lang="fr-CH" sz="2400" b="1" dirty="0" err="1">
                  <a:solidFill>
                    <a:srgbClr val="000000"/>
                  </a:solidFill>
                </a:rPr>
                <a:t>seeker</a:t>
              </a:r>
              <a:endParaRPr lang="en-GB" sz="2400" b="1" dirty="0">
                <a:solidFill>
                  <a:srgbClr val="000000"/>
                </a:solidFill>
              </a:endParaRPr>
            </a:p>
          </p:txBody>
        </p:sp>
        <p:sp>
          <p:nvSpPr>
            <p:cNvPr id="21" name="Freeform 20"/>
            <p:cNvSpPr/>
            <p:nvPr/>
          </p:nvSpPr>
          <p:spPr>
            <a:xfrm>
              <a:off x="1225387" y="2876074"/>
              <a:ext cx="1776587" cy="607987"/>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0080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err="1">
                  <a:solidFill>
                    <a:srgbClr val="000000"/>
                  </a:solidFill>
                </a:rPr>
                <a:t>Refugee</a:t>
              </a:r>
              <a:r>
                <a:rPr lang="fr-CH" sz="2400" dirty="0">
                  <a:solidFill>
                    <a:srgbClr val="000000"/>
                  </a:solidFill>
                </a:rPr>
                <a:t> </a:t>
              </a:r>
              <a:endParaRPr lang="en-GB" sz="2400" dirty="0">
                <a:solidFill>
                  <a:srgbClr val="000000"/>
                </a:solidFill>
              </a:endParaRPr>
            </a:p>
          </p:txBody>
        </p:sp>
      </p:grpSp>
      <p:cxnSp>
        <p:nvCxnSpPr>
          <p:cNvPr id="8" name="Straight Arrow Connector 7"/>
          <p:cNvCxnSpPr/>
          <p:nvPr/>
        </p:nvCxnSpPr>
        <p:spPr>
          <a:xfrm>
            <a:off x="3886200" y="2057400"/>
            <a:ext cx="44196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876800" y="548680"/>
            <a:ext cx="2438400" cy="10081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b="1" dirty="0">
                <a:solidFill>
                  <a:prstClr val="white"/>
                </a:solidFill>
              </a:rPr>
              <a:t>MIGRANT?</a:t>
            </a:r>
            <a:endParaRPr lang="en-GB" sz="2400" b="1" dirty="0">
              <a:solidFill>
                <a:prstClr val="white"/>
              </a:solidFill>
            </a:endParaRPr>
          </a:p>
        </p:txBody>
      </p:sp>
      <p:sp>
        <p:nvSpPr>
          <p:cNvPr id="23" name="Freeform 22"/>
          <p:cNvSpPr/>
          <p:nvPr/>
        </p:nvSpPr>
        <p:spPr>
          <a:xfrm>
            <a:off x="2490614" y="3657600"/>
            <a:ext cx="1776587" cy="762000"/>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2D4F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a:solidFill>
                  <a:srgbClr val="000000"/>
                </a:solidFill>
              </a:rPr>
              <a:t>Separated child</a:t>
            </a:r>
            <a:endParaRPr lang="en-GB" sz="2400" b="1" dirty="0">
              <a:solidFill>
                <a:srgbClr val="000000"/>
              </a:solidFill>
            </a:endParaRPr>
          </a:p>
        </p:txBody>
      </p:sp>
      <p:sp>
        <p:nvSpPr>
          <p:cNvPr id="24" name="Freeform 23"/>
          <p:cNvSpPr/>
          <p:nvPr/>
        </p:nvSpPr>
        <p:spPr>
          <a:xfrm>
            <a:off x="6439796" y="2806177"/>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D7DF7"/>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err="1">
                <a:solidFill>
                  <a:srgbClr val="000000"/>
                </a:solidFill>
              </a:rPr>
              <a:t>Smuggled</a:t>
            </a:r>
            <a:r>
              <a:rPr lang="fr-CH" sz="2400" b="1" dirty="0">
                <a:solidFill>
                  <a:srgbClr val="000000"/>
                </a:solidFill>
              </a:rPr>
              <a:t> migrant</a:t>
            </a:r>
            <a:endParaRPr lang="en-GB" sz="2400" b="1" dirty="0">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4716" y="3444876"/>
            <a:ext cx="1835150" cy="974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3" name="Google Shape;233;p13">
            <a:extLst>
              <a:ext uri="{FF2B5EF4-FFF2-40B4-BE49-F238E27FC236}">
                <a16:creationId xmlns:a16="http://schemas.microsoft.com/office/drawing/2014/main" id="{A3602168-EF09-AF7F-6172-5F2D6E8BA932}"/>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BD540FCE-D9C2-9282-5B15-23CD078D3AED}"/>
              </a:ext>
            </a:extLst>
          </p:cNvPr>
          <p:cNvPicPr preferRelativeResize="0"/>
          <p:nvPr/>
        </p:nvPicPr>
        <p:blipFill rotWithShape="1">
          <a:blip r:embed="rId4">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8872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Who</a:t>
            </a:r>
            <a:r>
              <a:rPr lang="fr-CH" dirty="0"/>
              <a:t> </a:t>
            </a:r>
            <a:r>
              <a:rPr lang="fr-CH" dirty="0" err="1"/>
              <a:t>is</a:t>
            </a:r>
            <a:r>
              <a:rPr lang="fr-CH" dirty="0"/>
              <a:t> a migrant?</a:t>
            </a:r>
            <a:endParaRPr lang="en-GB" dirty="0"/>
          </a:p>
        </p:txBody>
      </p:sp>
      <p:sp>
        <p:nvSpPr>
          <p:cNvPr id="3" name="Content Placeholder 2"/>
          <p:cNvSpPr>
            <a:spLocks noGrp="1"/>
          </p:cNvSpPr>
          <p:nvPr>
            <p:ph idx="1"/>
          </p:nvPr>
        </p:nvSpPr>
        <p:spPr/>
        <p:txBody>
          <a:bodyPr/>
          <a:lstStyle/>
          <a:p>
            <a:pPr marL="0" indent="0">
              <a:buNone/>
            </a:pPr>
            <a:r>
              <a:rPr lang="en-GB" dirty="0"/>
              <a:t>In the absence of a universal, legal definition of an international migrant:</a:t>
            </a:r>
          </a:p>
          <a:p>
            <a:pPr marL="0" indent="0">
              <a:buNone/>
            </a:pPr>
            <a:endParaRPr lang="en-GB" dirty="0"/>
          </a:p>
          <a:p>
            <a:pPr marL="0" indent="0">
              <a:buNone/>
            </a:pPr>
            <a:r>
              <a:rPr lang="en-GB" dirty="0"/>
              <a:t>“Any person who is outside a State of which he or she is a citizen or national (temporarily or permanently, regularly or irregularly)” </a:t>
            </a:r>
          </a:p>
          <a:p>
            <a:pPr marL="0" indent="0">
              <a:buNone/>
            </a:pPr>
            <a:r>
              <a:rPr lang="en-GB" sz="1800" dirty="0"/>
              <a:t>OHCHR Recommended Principles and Guidelines on Human Rights at International Borders, 2014</a:t>
            </a:r>
          </a:p>
          <a:p>
            <a:pPr marL="0" indent="0">
              <a:buNone/>
            </a:pPr>
            <a:endParaRPr lang="fr-CH" sz="1800" dirty="0"/>
          </a:p>
          <a:p>
            <a:pPr marL="0" indent="0">
              <a:buNone/>
            </a:pPr>
            <a:endParaRPr lang="fr-CH" sz="1800" dirty="0">
              <a:solidFill>
                <a:srgbClr val="FF0000"/>
              </a:solidFill>
            </a:endParaRPr>
          </a:p>
          <a:p>
            <a:pPr marL="0" indent="0">
              <a:buNone/>
            </a:pPr>
            <a:endParaRPr lang="fr-CH" sz="1800" dirty="0">
              <a:solidFill>
                <a:srgbClr val="FF0000"/>
              </a:solidFill>
            </a:endParaRPr>
          </a:p>
        </p:txBody>
      </p:sp>
      <p:cxnSp>
        <p:nvCxnSpPr>
          <p:cNvPr id="4" name="Google Shape;233;p13">
            <a:extLst>
              <a:ext uri="{FF2B5EF4-FFF2-40B4-BE49-F238E27FC236}">
                <a16:creationId xmlns:a16="http://schemas.microsoft.com/office/drawing/2014/main" id="{9F695944-EF06-3AAC-25DA-F5D8205EFE9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B1518842-ABFB-7BC0-8B52-01CF553D308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9953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Vulnerabilities in “large” (mixed) movements</a:t>
            </a:r>
          </a:p>
        </p:txBody>
      </p:sp>
      <p:sp>
        <p:nvSpPr>
          <p:cNvPr id="3" name="Content Placeholder 2"/>
          <p:cNvSpPr>
            <a:spLocks noGrp="1"/>
          </p:cNvSpPr>
          <p:nvPr>
            <p:ph idx="1"/>
          </p:nvPr>
        </p:nvSpPr>
        <p:spPr/>
        <p:txBody>
          <a:bodyPr/>
          <a:lstStyle/>
          <a:p>
            <a:r>
              <a:rPr lang="en-GB" dirty="0"/>
              <a:t>Within the context of man</a:t>
            </a:r>
            <a:r>
              <a:rPr lang="fr-CH" dirty="0"/>
              <a:t>y migration </a:t>
            </a:r>
            <a:r>
              <a:rPr lang="fr-CH" dirty="0" err="1"/>
              <a:t>movements</a:t>
            </a:r>
            <a:r>
              <a:rPr lang="fr-CH" dirty="0"/>
              <a:t>, a diverse group of people move </a:t>
            </a:r>
            <a:r>
              <a:rPr lang="fr-CH" dirty="0" err="1"/>
              <a:t>together</a:t>
            </a:r>
            <a:r>
              <a:rPr lang="fr-CH" dirty="0"/>
              <a:t>, and </a:t>
            </a:r>
            <a:r>
              <a:rPr lang="fr-CH" dirty="0" err="1"/>
              <a:t>often</a:t>
            </a:r>
            <a:r>
              <a:rPr lang="fr-CH" dirty="0"/>
              <a:t> </a:t>
            </a:r>
            <a:r>
              <a:rPr lang="fr-CH" dirty="0" err="1"/>
              <a:t>share</a:t>
            </a:r>
            <a:r>
              <a:rPr lang="fr-CH" dirty="0"/>
              <a:t> the </a:t>
            </a:r>
            <a:r>
              <a:rPr lang="fr-CH" dirty="0" err="1"/>
              <a:t>same</a:t>
            </a:r>
            <a:r>
              <a:rPr lang="fr-CH" dirty="0"/>
              <a:t> </a:t>
            </a:r>
            <a:r>
              <a:rPr lang="fr-CH" dirty="0" err="1"/>
              <a:t>risks</a:t>
            </a:r>
            <a:r>
              <a:rPr lang="fr-CH" dirty="0"/>
              <a:t> of </a:t>
            </a:r>
            <a:r>
              <a:rPr lang="fr-CH" dirty="0" err="1"/>
              <a:t>human</a:t>
            </a:r>
            <a:r>
              <a:rPr lang="fr-CH" dirty="0"/>
              <a:t> </a:t>
            </a:r>
            <a:r>
              <a:rPr lang="fr-CH" dirty="0" err="1"/>
              <a:t>rights</a:t>
            </a:r>
            <a:r>
              <a:rPr lang="fr-CH" dirty="0"/>
              <a:t> violations.</a:t>
            </a:r>
          </a:p>
          <a:p>
            <a:r>
              <a:rPr lang="fr-CH" dirty="0" err="1"/>
              <a:t>Many</a:t>
            </a:r>
            <a:r>
              <a:rPr lang="fr-CH" dirty="0"/>
              <a:t> people on the move </a:t>
            </a:r>
            <a:r>
              <a:rPr lang="fr-CH" dirty="0" err="1"/>
              <a:t>today</a:t>
            </a:r>
            <a:r>
              <a:rPr lang="fr-CH" dirty="0"/>
              <a:t> </a:t>
            </a:r>
            <a:r>
              <a:rPr lang="fr-CH" dirty="0" err="1"/>
              <a:t>fall</a:t>
            </a:r>
            <a:r>
              <a:rPr lang="fr-CH" dirty="0"/>
              <a:t> </a:t>
            </a:r>
            <a:r>
              <a:rPr lang="fr-CH" dirty="0" err="1"/>
              <a:t>outside</a:t>
            </a:r>
            <a:r>
              <a:rPr lang="fr-CH" dirty="0"/>
              <a:t> </a:t>
            </a:r>
            <a:r>
              <a:rPr lang="fr-CH" dirty="0" err="1"/>
              <a:t>established</a:t>
            </a:r>
            <a:r>
              <a:rPr lang="fr-CH" dirty="0"/>
              <a:t> </a:t>
            </a:r>
            <a:r>
              <a:rPr lang="fr-CH" dirty="0" err="1"/>
              <a:t>legal</a:t>
            </a:r>
            <a:r>
              <a:rPr lang="fr-CH" dirty="0"/>
              <a:t> </a:t>
            </a:r>
            <a:r>
              <a:rPr lang="fr-CH" dirty="0" err="1"/>
              <a:t>categories</a:t>
            </a:r>
            <a:r>
              <a:rPr lang="fr-CH" dirty="0"/>
              <a:t> (or </a:t>
            </a:r>
            <a:r>
              <a:rPr lang="fr-CH" dirty="0" err="1"/>
              <a:t>fall</a:t>
            </a:r>
            <a:r>
              <a:rPr lang="fr-CH" dirty="0"/>
              <a:t> in and out of </a:t>
            </a:r>
            <a:r>
              <a:rPr lang="fr-CH" dirty="0" err="1"/>
              <a:t>categories</a:t>
            </a:r>
            <a:r>
              <a:rPr lang="fr-CH" dirty="0"/>
              <a:t>), but are </a:t>
            </a:r>
            <a:r>
              <a:rPr lang="fr-CH" dirty="0" err="1"/>
              <a:t>nonetheless</a:t>
            </a:r>
            <a:r>
              <a:rPr lang="fr-CH" dirty="0"/>
              <a:t> in </a:t>
            </a:r>
            <a:r>
              <a:rPr lang="fr-CH" dirty="0" err="1"/>
              <a:t>need</a:t>
            </a:r>
            <a:r>
              <a:rPr lang="fr-CH" dirty="0"/>
              <a:t> of </a:t>
            </a:r>
            <a:r>
              <a:rPr lang="fr-CH" dirty="0" err="1"/>
              <a:t>specific</a:t>
            </a:r>
            <a:r>
              <a:rPr lang="fr-CH" dirty="0"/>
              <a:t> protection interventions.</a:t>
            </a:r>
          </a:p>
          <a:p>
            <a:r>
              <a:rPr lang="fr-CH" dirty="0"/>
              <a:t>People </a:t>
            </a:r>
            <a:r>
              <a:rPr lang="fr-CH" dirty="0" err="1"/>
              <a:t>compelled</a:t>
            </a:r>
            <a:r>
              <a:rPr lang="fr-CH" dirty="0"/>
              <a:t> to move in large-</a:t>
            </a:r>
            <a:r>
              <a:rPr lang="fr-CH" dirty="0" err="1"/>
              <a:t>scale</a:t>
            </a:r>
            <a:r>
              <a:rPr lang="fr-CH" dirty="0"/>
              <a:t>, </a:t>
            </a:r>
            <a:r>
              <a:rPr lang="fr-CH" dirty="0" err="1"/>
              <a:t>irregular</a:t>
            </a:r>
            <a:r>
              <a:rPr lang="fr-CH" dirty="0"/>
              <a:t> and </a:t>
            </a:r>
            <a:r>
              <a:rPr lang="fr-CH" dirty="0" err="1"/>
              <a:t>precarious</a:t>
            </a:r>
            <a:r>
              <a:rPr lang="fr-CH" dirty="0"/>
              <a:t> </a:t>
            </a:r>
            <a:r>
              <a:rPr lang="fr-CH" dirty="0" err="1"/>
              <a:t>movements</a:t>
            </a:r>
            <a:r>
              <a:rPr lang="fr-CH" dirty="0"/>
              <a:t> are </a:t>
            </a:r>
            <a:r>
              <a:rPr lang="fr-CH" dirty="0" err="1"/>
              <a:t>particularly</a:t>
            </a:r>
            <a:r>
              <a:rPr lang="fr-CH" dirty="0"/>
              <a:t> at </a:t>
            </a:r>
            <a:r>
              <a:rPr lang="fr-CH" dirty="0" err="1"/>
              <a:t>risk</a:t>
            </a:r>
            <a:r>
              <a:rPr lang="fr-CH" dirty="0"/>
              <a:t> of </a:t>
            </a:r>
            <a:r>
              <a:rPr lang="fr-CH" dirty="0" err="1"/>
              <a:t>harm</a:t>
            </a:r>
            <a:r>
              <a:rPr lang="fr-CH" dirty="0"/>
              <a:t>. </a:t>
            </a:r>
            <a:endParaRPr lang="en-GB" dirty="0"/>
          </a:p>
        </p:txBody>
      </p:sp>
      <p:cxnSp>
        <p:nvCxnSpPr>
          <p:cNvPr id="4" name="Google Shape;233;p13">
            <a:extLst>
              <a:ext uri="{FF2B5EF4-FFF2-40B4-BE49-F238E27FC236}">
                <a16:creationId xmlns:a16="http://schemas.microsoft.com/office/drawing/2014/main" id="{2D5DD9F0-BA22-89BB-14DD-102516B4E8E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8842B356-F658-9C3F-2F7F-81BF136BCF0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53883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Migrants in </a:t>
            </a:r>
            <a:r>
              <a:rPr lang="fr-CH" dirty="0" err="1"/>
              <a:t>vulnerable</a:t>
            </a:r>
            <a:r>
              <a:rPr lang="fr-CH" dirty="0"/>
              <a:t> situations</a:t>
            </a:r>
          </a:p>
        </p:txBody>
      </p:sp>
      <p:sp>
        <p:nvSpPr>
          <p:cNvPr id="3" name="Content Placeholder 2"/>
          <p:cNvSpPr>
            <a:spLocks noGrp="1"/>
          </p:cNvSpPr>
          <p:nvPr>
            <p:ph idx="1"/>
          </p:nvPr>
        </p:nvSpPr>
        <p:spPr/>
        <p:txBody>
          <a:bodyPr/>
          <a:lstStyle/>
          <a:p>
            <a:endParaRPr lang="fr-CH" dirty="0"/>
          </a:p>
          <a:p>
            <a:endParaRPr lang="fr-CH" dirty="0"/>
          </a:p>
          <a:p>
            <a:r>
              <a:rPr lang="fr-CH" dirty="0"/>
              <a:t>Migrants </a:t>
            </a:r>
            <a:r>
              <a:rPr lang="fr-CH" dirty="0" err="1"/>
              <a:t>can</a:t>
            </a:r>
            <a:r>
              <a:rPr lang="fr-CH" dirty="0"/>
              <a:t> </a:t>
            </a:r>
            <a:r>
              <a:rPr lang="fr-CH" dirty="0" err="1"/>
              <a:t>be</a:t>
            </a:r>
            <a:r>
              <a:rPr lang="fr-CH" dirty="0"/>
              <a:t> at </a:t>
            </a:r>
            <a:r>
              <a:rPr lang="fr-CH" dirty="0" err="1"/>
              <a:t>risk</a:t>
            </a:r>
            <a:r>
              <a:rPr lang="fr-CH" dirty="0"/>
              <a:t> of </a:t>
            </a:r>
            <a:r>
              <a:rPr lang="fr-CH" dirty="0" err="1"/>
              <a:t>human</a:t>
            </a:r>
            <a:r>
              <a:rPr lang="fr-CH" dirty="0"/>
              <a:t> </a:t>
            </a:r>
            <a:r>
              <a:rPr lang="fr-CH" dirty="0" err="1"/>
              <a:t>rights</a:t>
            </a:r>
            <a:r>
              <a:rPr lang="fr-CH" dirty="0"/>
              <a:t> violations due to the conditions </a:t>
            </a:r>
            <a:r>
              <a:rPr lang="fr-CH" dirty="0" err="1"/>
              <a:t>they</a:t>
            </a:r>
            <a:r>
              <a:rPr lang="fr-CH" dirty="0"/>
              <a:t> face in countries of </a:t>
            </a:r>
            <a:r>
              <a:rPr lang="fr-CH" dirty="0" err="1"/>
              <a:t>origin</a:t>
            </a:r>
            <a:r>
              <a:rPr lang="fr-CH" dirty="0"/>
              <a:t>, </a:t>
            </a:r>
            <a:r>
              <a:rPr lang="fr-CH" dirty="0" err="1"/>
              <a:t>which</a:t>
            </a:r>
            <a:r>
              <a:rPr lang="fr-CH" dirty="0"/>
              <a:t> </a:t>
            </a:r>
            <a:r>
              <a:rPr lang="fr-CH" dirty="0" err="1"/>
              <a:t>compel</a:t>
            </a:r>
            <a:r>
              <a:rPr lang="fr-CH" dirty="0"/>
              <a:t> </a:t>
            </a:r>
            <a:r>
              <a:rPr lang="fr-CH" dirty="0" err="1"/>
              <a:t>them</a:t>
            </a:r>
            <a:r>
              <a:rPr lang="fr-CH" dirty="0"/>
              <a:t> to move, and to </a:t>
            </a:r>
            <a:r>
              <a:rPr lang="fr-CH" dirty="0" err="1"/>
              <a:t>which</a:t>
            </a:r>
            <a:r>
              <a:rPr lang="fr-CH" dirty="0"/>
              <a:t> </a:t>
            </a:r>
            <a:r>
              <a:rPr lang="fr-CH" dirty="0" err="1"/>
              <a:t>they</a:t>
            </a:r>
            <a:r>
              <a:rPr lang="fr-CH" dirty="0"/>
              <a:t> </a:t>
            </a:r>
            <a:r>
              <a:rPr lang="fr-CH" dirty="0" err="1"/>
              <a:t>may</a:t>
            </a:r>
            <a:r>
              <a:rPr lang="fr-CH" dirty="0"/>
              <a:t> not </a:t>
            </a:r>
            <a:r>
              <a:rPr lang="fr-CH" dirty="0" err="1"/>
              <a:t>be</a:t>
            </a:r>
            <a:r>
              <a:rPr lang="fr-CH" dirty="0"/>
              <a:t> </a:t>
            </a:r>
            <a:r>
              <a:rPr lang="fr-CH" dirty="0" err="1"/>
              <a:t>returned</a:t>
            </a:r>
            <a:r>
              <a:rPr lang="fr-CH" dirty="0"/>
              <a:t>.</a:t>
            </a:r>
          </a:p>
        </p:txBody>
      </p:sp>
      <p:cxnSp>
        <p:nvCxnSpPr>
          <p:cNvPr id="4" name="Google Shape;233;p13">
            <a:extLst>
              <a:ext uri="{FF2B5EF4-FFF2-40B4-BE49-F238E27FC236}">
                <a16:creationId xmlns:a16="http://schemas.microsoft.com/office/drawing/2014/main" id="{B4E56FF7-01FD-D9E0-5D13-B5FAF7815D6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C59C07AA-2073-6259-FA35-828DEA34247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0231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114300"/>
            <a:ext cx="8229600" cy="1143000"/>
          </a:xfrm>
        </p:spPr>
        <p:txBody>
          <a:bodyPr/>
          <a:lstStyle/>
          <a:p>
            <a:r>
              <a:rPr lang="fr-CH" dirty="0" err="1"/>
              <a:t>Why</a:t>
            </a:r>
            <a:r>
              <a:rPr lang="fr-CH" dirty="0"/>
              <a:t> do people move?</a:t>
            </a:r>
            <a:endParaRPr lang="en-GB" dirty="0"/>
          </a:p>
        </p:txBody>
      </p:sp>
      <p:graphicFrame>
        <p:nvGraphicFramePr>
          <p:cNvPr id="6" name="Diagram 5"/>
          <p:cNvGraphicFramePr/>
          <p:nvPr/>
        </p:nvGraphicFramePr>
        <p:xfrm>
          <a:off x="1600200" y="762000"/>
          <a:ext cx="90678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id="{799697C5-7041-A4E9-18E5-228C07EBEAE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D237C800-8783-9F33-FE7C-70F3E85CEAE7}"/>
              </a:ext>
            </a:extLst>
          </p:cNvPr>
          <p:cNvPicPr preferRelativeResize="0"/>
          <p:nvPr/>
        </p:nvPicPr>
        <p:blipFill rotWithShape="1">
          <a:blip r:embed="rId8">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75940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Migrants in </a:t>
            </a:r>
            <a:r>
              <a:rPr lang="fr-CH" dirty="0" err="1"/>
              <a:t>vulnerable</a:t>
            </a:r>
            <a:r>
              <a:rPr lang="fr-CH" dirty="0"/>
              <a:t> situations (</a:t>
            </a:r>
            <a:r>
              <a:rPr lang="fr-CH" dirty="0" err="1"/>
              <a:t>contd</a:t>
            </a:r>
            <a:r>
              <a:rPr lang="fr-CH" dirty="0"/>
              <a:t>)</a:t>
            </a:r>
          </a:p>
        </p:txBody>
      </p:sp>
      <p:sp>
        <p:nvSpPr>
          <p:cNvPr id="3" name="Content Placeholder 2"/>
          <p:cNvSpPr>
            <a:spLocks noGrp="1"/>
          </p:cNvSpPr>
          <p:nvPr>
            <p:ph idx="1"/>
          </p:nvPr>
        </p:nvSpPr>
        <p:spPr/>
        <p:txBody>
          <a:bodyPr/>
          <a:lstStyle/>
          <a:p>
            <a:r>
              <a:rPr lang="fr-CH" dirty="0"/>
              <a:t>Migrants </a:t>
            </a:r>
            <a:r>
              <a:rPr lang="fr-CH" dirty="0" err="1"/>
              <a:t>can</a:t>
            </a:r>
            <a:r>
              <a:rPr lang="fr-CH" dirty="0"/>
              <a:t> </a:t>
            </a:r>
            <a:r>
              <a:rPr lang="fr-CH" dirty="0" err="1"/>
              <a:t>be</a:t>
            </a:r>
            <a:r>
              <a:rPr lang="fr-CH" dirty="0"/>
              <a:t> at </a:t>
            </a:r>
            <a:r>
              <a:rPr lang="fr-CH" dirty="0" err="1"/>
              <a:t>risk</a:t>
            </a:r>
            <a:r>
              <a:rPr lang="fr-CH" dirty="0"/>
              <a:t> of </a:t>
            </a:r>
            <a:r>
              <a:rPr lang="fr-CH" dirty="0" err="1"/>
              <a:t>human</a:t>
            </a:r>
            <a:r>
              <a:rPr lang="fr-CH" dirty="0"/>
              <a:t> </a:t>
            </a:r>
            <a:r>
              <a:rPr lang="fr-CH" dirty="0" err="1"/>
              <a:t>rights</a:t>
            </a:r>
            <a:r>
              <a:rPr lang="fr-CH" dirty="0"/>
              <a:t> violations as a </a:t>
            </a:r>
            <a:r>
              <a:rPr lang="fr-CH" dirty="0" err="1"/>
              <a:t>result</a:t>
            </a:r>
            <a:r>
              <a:rPr lang="fr-CH" dirty="0"/>
              <a:t> of </a:t>
            </a:r>
            <a:r>
              <a:rPr lang="fr-CH" dirty="0" err="1"/>
              <a:t>circumstances</a:t>
            </a:r>
            <a:r>
              <a:rPr lang="fr-CH" dirty="0"/>
              <a:t> </a:t>
            </a:r>
            <a:r>
              <a:rPr lang="fr-CH" dirty="0" err="1"/>
              <a:t>that</a:t>
            </a:r>
            <a:r>
              <a:rPr lang="fr-CH" dirty="0"/>
              <a:t> </a:t>
            </a:r>
            <a:r>
              <a:rPr lang="fr-CH" dirty="0" err="1"/>
              <a:t>they</a:t>
            </a:r>
            <a:r>
              <a:rPr lang="fr-CH" dirty="0"/>
              <a:t> face en route.</a:t>
            </a:r>
          </a:p>
          <a:p>
            <a:r>
              <a:rPr lang="fr-CH" dirty="0"/>
              <a:t>Structural </a:t>
            </a:r>
            <a:r>
              <a:rPr lang="fr-CH" dirty="0" err="1"/>
              <a:t>contexts</a:t>
            </a:r>
            <a:r>
              <a:rPr lang="fr-CH" dirty="0"/>
              <a:t> are diverse, and </a:t>
            </a:r>
            <a:r>
              <a:rPr lang="fr-CH" dirty="0" err="1"/>
              <a:t>inherent</a:t>
            </a:r>
            <a:r>
              <a:rPr lang="fr-CH" dirty="0"/>
              <a:t> </a:t>
            </a:r>
            <a:r>
              <a:rPr lang="fr-CH" dirty="0" err="1"/>
              <a:t>vulnerabilities</a:t>
            </a:r>
            <a:r>
              <a:rPr lang="fr-CH" dirty="0"/>
              <a:t> </a:t>
            </a:r>
            <a:r>
              <a:rPr lang="fr-CH" dirty="0" err="1"/>
              <a:t>can</a:t>
            </a:r>
            <a:r>
              <a:rPr lang="fr-CH" dirty="0"/>
              <a:t> lead to </a:t>
            </a:r>
            <a:r>
              <a:rPr lang="fr-CH" dirty="0" err="1"/>
              <a:t>intersectional</a:t>
            </a:r>
            <a:r>
              <a:rPr lang="fr-CH" dirty="0"/>
              <a:t> </a:t>
            </a:r>
            <a:r>
              <a:rPr lang="fr-CH" dirty="0" err="1"/>
              <a:t>risk</a:t>
            </a:r>
            <a:r>
              <a:rPr lang="fr-CH" dirty="0"/>
              <a:t> (</a:t>
            </a:r>
            <a:r>
              <a:rPr lang="fr-CH" dirty="0" err="1"/>
              <a:t>e.g</a:t>
            </a:r>
            <a:r>
              <a:rPr lang="fr-CH" dirty="0"/>
              <a:t>. </a:t>
            </a:r>
            <a:r>
              <a:rPr lang="fr-CH" dirty="0" err="1"/>
              <a:t>children</a:t>
            </a:r>
            <a:r>
              <a:rPr lang="fr-CH" dirty="0"/>
              <a:t>).</a:t>
            </a:r>
          </a:p>
          <a:p>
            <a:r>
              <a:rPr lang="en-GB" dirty="0"/>
              <a:t>Journeys are long, dangerous and often multi-directional. Some may never reach their intended destination</a:t>
            </a:r>
            <a:endParaRPr lang="fr-CH" dirty="0"/>
          </a:p>
          <a:p>
            <a:r>
              <a:rPr lang="fr-CH" dirty="0" err="1"/>
              <a:t>Risks</a:t>
            </a:r>
            <a:r>
              <a:rPr lang="fr-CH" dirty="0"/>
              <a:t> </a:t>
            </a:r>
            <a:r>
              <a:rPr lang="fr-CH" dirty="0" err="1"/>
              <a:t>faced</a:t>
            </a:r>
            <a:r>
              <a:rPr lang="fr-CH" dirty="0"/>
              <a:t> at destination.</a:t>
            </a:r>
          </a:p>
          <a:p>
            <a:endParaRPr lang="fr-CH" dirty="0"/>
          </a:p>
        </p:txBody>
      </p:sp>
      <p:cxnSp>
        <p:nvCxnSpPr>
          <p:cNvPr id="4" name="Google Shape;233;p13">
            <a:extLst>
              <a:ext uri="{FF2B5EF4-FFF2-40B4-BE49-F238E27FC236}">
                <a16:creationId xmlns:a16="http://schemas.microsoft.com/office/drawing/2014/main" id="{33D5F54D-BC34-716F-1F20-7B478C30D05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4F09F717-9C4B-247A-CA3F-6FA359ED555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168723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D32C010CB483E4DA82B031ADE897886" ma:contentTypeVersion="16" ma:contentTypeDescription="Create a new document." ma:contentTypeScope="" ma:versionID="415c139051e3d64af64198c6945ddcea">
  <xsd:schema xmlns:xsd="http://www.w3.org/2001/XMLSchema" xmlns:xs="http://www.w3.org/2001/XMLSchema" xmlns:p="http://schemas.microsoft.com/office/2006/metadata/properties" xmlns:ns2="82fb733b-2979-498b-b5ea-673885ae2eb7" xmlns:ns3="68ba328d-a6f0-42f8-ba6c-b0324f86f3a5" targetNamespace="http://schemas.microsoft.com/office/2006/metadata/properties" ma:root="true" ma:fieldsID="d07324b0bad86e78393f66395e64ae93" ns2:_="" ns3:_="">
    <xsd:import namespace="82fb733b-2979-498b-b5ea-673885ae2eb7"/>
    <xsd:import namespace="68ba328d-a6f0-42f8-ba6c-b0324f86f3a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b733b-2979-498b-b5ea-673885ae2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36ebf12-5aa6-46a6-8348-6060ce309a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8ba328d-a6f0-42f8-ba6c-b0324f86f3a5"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e62dd97-18d4-4c28-a180-29c1da80731d}" ma:internalName="TaxCatchAll" ma:showField="CatchAllData" ma:web="68ba328d-a6f0-42f8-ba6c-b0324f86f3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2fb733b-2979-498b-b5ea-673885ae2eb7">
      <Terms xmlns="http://schemas.microsoft.com/office/infopath/2007/PartnerControls"/>
    </lcf76f155ced4ddcb4097134ff3c332f>
    <TaxCatchAll xmlns="68ba328d-a6f0-42f8-ba6c-b0324f86f3a5" xsi:nil="true"/>
  </documentManagement>
</p:properties>
</file>

<file path=customXml/itemProps1.xml><?xml version="1.0" encoding="utf-8"?>
<ds:datastoreItem xmlns:ds="http://schemas.openxmlformats.org/officeDocument/2006/customXml" ds:itemID="{DDAE133F-5BD0-4068-909A-53B7D10FE1C6}">
  <ds:schemaRefs>
    <ds:schemaRef ds:uri="http://schemas.microsoft.com/sharepoint/v3/contenttype/forms"/>
  </ds:schemaRefs>
</ds:datastoreItem>
</file>

<file path=customXml/itemProps2.xml><?xml version="1.0" encoding="utf-8"?>
<ds:datastoreItem xmlns:ds="http://schemas.openxmlformats.org/officeDocument/2006/customXml" ds:itemID="{AEE49372-D428-4C6F-8251-22003EDAB1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fb733b-2979-498b-b5ea-673885ae2eb7"/>
    <ds:schemaRef ds:uri="68ba328d-a6f0-42f8-ba6c-b0324f86f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4E7D74-E3DB-49B2-BEB6-738B950CBB46}">
  <ds:schemaRefs>
    <ds:schemaRef ds:uri="82fb733b-2979-498b-b5ea-673885ae2eb7"/>
    <ds:schemaRef ds:uri="http://schemas.microsoft.com/office/2006/metadata/properties"/>
    <ds:schemaRef ds:uri="http://www.w3.org/XML/1998/namespace"/>
    <ds:schemaRef ds:uri="http://purl.org/dc/term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infopath/2007/PartnerControls"/>
    <ds:schemaRef ds:uri="68ba328d-a6f0-42f8-ba6c-b0324f86f3a5"/>
  </ds:schemaRefs>
</ds:datastoreItem>
</file>

<file path=docProps/app.xml><?xml version="1.0" encoding="utf-8"?>
<Properties xmlns="http://schemas.openxmlformats.org/officeDocument/2006/extended-properties" xmlns:vt="http://schemas.openxmlformats.org/officeDocument/2006/docPropsVTypes">
  <TotalTime>39</TotalTime>
  <Words>2791</Words>
  <Application>Microsoft Macintosh PowerPoint</Application>
  <PresentationFormat>Widescreen</PresentationFormat>
  <Paragraphs>241</Paragraphs>
  <Slides>31</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31</vt:i4>
      </vt:variant>
    </vt:vector>
  </HeadingPairs>
  <TitlesOfParts>
    <vt:vector size="36" baseType="lpstr">
      <vt:lpstr>Arial</vt:lpstr>
      <vt:lpstr>Calibri</vt:lpstr>
      <vt:lpstr>Calibri Light</vt:lpstr>
      <vt:lpstr>Office Theme</vt:lpstr>
      <vt:lpstr>Θέμα του Office</vt:lpstr>
      <vt:lpstr>Migrants’ and Refugees’ Rights</vt:lpstr>
      <vt:lpstr>In this presentation:</vt:lpstr>
      <vt:lpstr>Refugee, Migrant, Displaced Person, Asylum Seeker? </vt:lpstr>
      <vt:lpstr>PowerPoint Presentation</vt:lpstr>
      <vt:lpstr>Who is a migrant?</vt:lpstr>
      <vt:lpstr>Vulnerabilities in “large” (mixed) movements</vt:lpstr>
      <vt:lpstr>Migrants in vulnerable situations</vt:lpstr>
      <vt:lpstr>Why do people move?</vt:lpstr>
      <vt:lpstr>Migrants in vulnerable situations (contd)</vt:lpstr>
      <vt:lpstr>International Legal Protection Framework includes …</vt:lpstr>
      <vt:lpstr>Core International Human Rights Instruments </vt:lpstr>
      <vt:lpstr>Universal Declaration of Human Rights (1948)</vt:lpstr>
      <vt:lpstr>The case for principles and practical guidance </vt:lpstr>
      <vt:lpstr>Why rights matter in migration, displacement, humanitarian response and exile? </vt:lpstr>
      <vt:lpstr>  The central claim: Migrant/Refugee-centered and rights-centered humanitarian response  </vt:lpstr>
      <vt:lpstr>Integration/Protection based on needs and in the context of power relations</vt:lpstr>
      <vt:lpstr>Accountability, humanitarian assistance and rights</vt:lpstr>
      <vt:lpstr>Importance and key questions in rights-based approaches to humanitarian assistance</vt:lpstr>
      <vt:lpstr>Interactive discussion on who is ‘deserving’ of refugee status/permanent residence/benefits/residence permit/</vt:lpstr>
      <vt:lpstr>What has changed? </vt:lpstr>
      <vt:lpstr>Human rights perspective in global migration and refugee governance</vt:lpstr>
      <vt:lpstr>New York Declaration for Refugees and Migrants – 9/2016 https://www.youtube.com/watch?v=r2plN4VgUPI (2 mins)</vt:lpstr>
      <vt:lpstr>From rights to protection</vt:lpstr>
      <vt:lpstr>European Union policies on Migration  http://jmonnet.symbiosis.org.gr/en/notebooks-educational-tools/  Interactive exercise:  Please discuss how EU policies are implemented in your national context</vt:lpstr>
      <vt:lpstr>Challenges of Rights-based Approaches (RBA)</vt:lpstr>
      <vt:lpstr>Withering the rights </vt:lpstr>
      <vt:lpstr>Withering the rights (cont)</vt:lpstr>
      <vt:lpstr>Withering the rights (cont)</vt:lpstr>
      <vt:lpstr>Why rights still matter? </vt:lpstr>
      <vt:lpstr> </vt:lpstr>
      <vt:lpstr>Some sources for further reading:  Agamben, Giorgio. “We Refugees.” Symposium, vol. 49, no. 2, 1995, pp. 114–19. Arendt, Hannah. “We Refugees.” Altogether Elsewhere: Writers on Exile., edited by Mark Robinson, Faber and Faber, 1994, pp. 110–19. Barnett, Laura. “Global Governance and the Evolution of the International Refugee Regime.” International Journal of Refugee Law, vol. 14, no. 2–3, 2002, pp. 238–62. Behrman, Simon. Law and Asylum: Space, Subject, Resistance. Routledge, 2018. Betts, Alexander. “The Refugee Regime Complex.” Refugee Survey Quarterly, vol. 29, no. 1, 2010. Crostello, Cathryn. The Human Rights of Migrants and Refugees in European Law. Oxford University Press, 2015. Goodwin-Gil, Guy S., and Jane McAdam. The Refugee in International Law. Oxford University Press, 2007. Hamlin, Rebecca. Let Me Be a Refugee: Administrative Justice and the Politics of Asylum in the United States, Canada, and Australia. Oxford University Press, 2014. Lippert, Randy. “Governing Refugees: The Relevance of Governmentality to Understanding the International Refugee Regime.” Alternatives: Global, Local, Political, vol. 24, 1999, pp. 295–328. Liu, Robyn. “The International Government of Refugees.” Global Governmentality: Governing International Spaces, edited by Wendy Larner and William Walters, Routledge, 2004, pp. 116–35. Malkki, Lisa. “Refugees and Exile: From ‘Refugee Studies’ to the National Order of Things.” Annual Review of Anthropology, vol. 24, 1995, pp. 495–523. Salomon, Kim. Refugees in the Cold War: Towards a New International Refugee Regime in the Early Postwar Era. Lund University Press, 1991. Sautman, B. “The Meaning of ‘Well-Founded Fear of Persecution’ in United States Asylum Law and in International Law.” Fordham International Law Journal, vol. 9, no. 3, 1985, pp. 483–539. Scalettaris, Guilia. “Refugee Studies and the International Refugee Regime: A Reflection on a Desirable Separation.” Refugee Survey Quarterly, vol. 26, no. 3, 2007.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Παρουσίασης/Presentation Title</dc:title>
  <dc:creator>Symbiosis</dc:creator>
  <cp:lastModifiedBy>Ljubisa Vrencev</cp:lastModifiedBy>
  <cp:revision>446</cp:revision>
  <dcterms:created xsi:type="dcterms:W3CDTF">2020-03-31T07:08:42Z</dcterms:created>
  <dcterms:modified xsi:type="dcterms:W3CDTF">2022-10-31T19:59:48Z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0x010100AD32C010CB483E4DA82B031ADE897886</vt:lpwstr>
  </property>
  <property fmtid="{D5CDD505-2E9C-101B-9397-08002B2CF9AE}" pid="3" name="Order">
    <vt:r8>1900600</vt:r8>
  </property>
  <property fmtid="{D5CDD505-2E9C-101B-9397-08002B2CF9AE}" pid="4" name="_ExtendedDescription">
    <vt:lpwstr/>
  </property>
  <property fmtid="{D5CDD505-2E9C-101B-9397-08002B2CF9AE}" pid="5" name="ComplianceAssetId">
    <vt:lpwstr/>
  </property>
</Properties>
</file>