
<file path=[Content_Types].xml><?xml version="1.0" encoding="utf-8"?>
<Types xmlns="http://schemas.openxmlformats.org/package/2006/content-types">
  <Default Extension="wmf" ContentType="image/x-wmf"/>
  <Default Extension="png" ContentType="image/png"/>
  <Default Extension="jpg" ContentType="image/jpeg"/>
  <Default Extension="jpeg" ContentType="image/jpeg"/>
  <Default Extension="xml" ContentType="application/xml"/>
  <Default Extension="rels" ContentType="application/vnd.openxmlformats-package.relationships+xml"/>
  <Default Extension="bin" ContentType="application/vnd.openxmlformats-officedocument.oleObject"/>
  <Override PartName="/ppt/slides/slide37.xml" ContentType="application/vnd.openxmlformats-officedocument.presentationml.slide+xml"/>
  <Override PartName="/ppt/slides/slide36.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5.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3.xml" ContentType="application/vnd.openxmlformats-officedocument.presentationml.slide+xml"/>
  <Override PartName="/ppt/slides/slide20.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33.xml" ContentType="application/vnd.openxmlformats-officedocument.presentationml.slide+xml"/>
  <Override PartName="/ppt/slides/slide8.xml" ContentType="application/vnd.openxmlformats-officedocument.presentationml.slide+xml"/>
  <Override PartName="/ppt/slides/slide35.xml" ContentType="application/vnd.openxmlformats-officedocument.presentationml.slide+xml"/>
  <Override PartName="/ppt/slideLayouts/slideLayout9.xml" ContentType="application/vnd.openxmlformats-officedocument.presentationml.slideLayout+xml"/>
  <Override PartName="/ppt/slides/slide27.xml" ContentType="application/vnd.openxmlformats-officedocument.presentationml.slide+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s/slide1.xml" ContentType="application/vnd.openxmlformats-officedocument.presentationml.slide+xml"/>
  <Override PartName="/ppt/slides/slide26.xml" ContentType="application/vnd.openxmlformats-officedocument.presentationml.slide+xml"/>
  <Override PartName="/ppt/slideLayouts/slideLayout8.xml" ContentType="application/vnd.openxmlformats-officedocument.presentationml.slideLayout+xml"/>
  <Override PartName="/ppt/slides/slide9.xml" ContentType="application/vnd.openxmlformats-officedocument.presentationml.slide+xml"/>
  <Override PartName="/ppt/slideLayouts/slideLayout2.xml" ContentType="application/vnd.openxmlformats-officedocument.presentationml.slideLayout+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10.xml" ContentType="application/vnd.openxmlformats-officedocument.presentationml.slideLayout+xml"/>
  <Override PartName="/ppt/slides/slide14.xml" ContentType="application/vnd.openxmlformats-officedocument.presentationml.slide+xml"/>
  <Override PartName="/ppt/slideMasters/slideMaster1.xml" ContentType="application/vnd.openxmlformats-officedocument.presentationml.slideMaster+xml"/>
  <Override PartName="/ppt/slides/slide24.xml" ContentType="application/vnd.openxmlformats-officedocument.presentationml.slide+xml"/>
  <Override PartName="/ppt/slideLayouts/slideLayout11.xml" ContentType="application/vnd.openxmlformats-officedocument.presentationml.slideLayout+xml"/>
  <Override PartName="/ppt/tableStyles.xml" ContentType="application/vnd.openxmlformats-officedocument.presentationml.tableStyles+xml"/>
  <Override PartName="/ppt/slides/slide28.xml" ContentType="application/vnd.openxmlformats-officedocument.presentationml.slide+xml"/>
  <Override PartName="/ppt/theme/theme1.xml" ContentType="application/vnd.openxmlformats-officedocument.theme+xml"/>
  <Override PartName="/ppt/slides/slide16.xml" ContentType="application/vnd.openxmlformats-officedocument.presentationml.slide+xml"/>
  <Override PartName="/ppt/slideLayouts/slideLayout1.xml" ContentType="application/vnd.openxmlformats-officedocument.presentationml.slideLayout+xml"/>
  <Override PartName="/ppt/slides/slide2.xml" ContentType="application/vnd.openxmlformats-officedocument.presentationml.slide+xml"/>
  <Override PartName="/ppt/viewProps.xml" ContentType="application/vnd.openxmlformats-officedocument.presentationml.viewProps+xml"/>
  <Override PartName="/ppt/slides/slide38.xml" ContentType="application/vnd.openxmlformats-officedocument.presentationml.slide+xml"/>
  <Override PartName="/ppt/slideLayouts/slideLayout6.xml" ContentType="application/vnd.openxmlformats-officedocument.presentationml.slideLayout+xml"/>
  <Override PartName="/ppt/presProps.xml" ContentType="application/vnd.openxmlformats-officedocument.presentationml.presProps+xml"/>
  <Override PartName="/ppt/slides/slide34.xml" ContentType="application/vnd.openxmlformats-officedocument.presentationml.slide+xml"/>
  <Override PartName="/ppt/slideLayouts/slideLayout5.xml" ContentType="application/vnd.openxmlformats-officedocument.presentationml.slideLayout+xml"/>
  <Override PartName="/docProps/app.xml" ContentType="application/vnd.openxmlformats-officedocument.extended-properties+xml"/>
  <Override PartName="/docProps/core.xml" ContentType="application/vnd.openxmlformats-package.core-properties+xml"/>
  <Override PartName="/ppt/presentation.xml" ContentType="application/vnd.openxmlformats-officedocument.presentationml.presentation.main+xml"/>
</Types>
</file>

<file path=_rels/.rels><?xml version="1.0" encoding="UTF-8" standalone="yes"?><Relationships xmlns="http://schemas.openxmlformats.org/package/2006/relationships"><Relationship Id="rId3" Type="http://schemas.openxmlformats.org/package/2006/relationships/metadata/core-properties" Target="docProps/core.xml"/><Relationship Id="rId1" Type="http://schemas.openxmlformats.org/officeDocument/2006/relationships/officeDocument" Target="ppt/presentation.xml"/><Relationship Id="rId2"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autoCompressPictures="0" embedTrueTypeFonts="1" saveSubsetFonts="1" strictFirstAndLastChars="0">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Lst>
  <p:sldSz cx="12192000" cy="6858000"/>
  <p:notesSz cx="12192000" cy="6858000"/>
  <p:defaultText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236" y="-90"/>
      </p:cViewPr>
      <p:guideLst>
        <p:guide pos="2160" orient="horz"/>
        <p:guide pos="2880"/>
      </p:guideLst>
    </p:cSldViewPr>
  </p:slideViewPr>
  <p:notesTextViewPr>
    <p:cViewPr>
      <p:scale>
        <a:sx n="100" d="100"/>
        <a:sy n="100" d="100"/>
      </p:scale>
      <p:origin x="0" y="0"/>
    </p:cViewPr>
  </p:notesTextViewPr>
  <p:gridSpacing cx="72008" cy="72008"/>
</p:viewPr>
</file>

<file path=ppt/_rels/presentation.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theme" Target="theme/theme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presProps" Target="presProps.xml" /><Relationship Id="rId42" Type="http://schemas.openxmlformats.org/officeDocument/2006/relationships/tableStyles" Target="tableStyles.xml" /><Relationship Id="rId43" Type="http://schemas.openxmlformats.org/officeDocument/2006/relationships/viewProps" Target="viewProps.xml" /></Relationship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Leer" preserve="0" showMasterPhAnim="0" type="blank" userDrawn="1">
  <p:cSld name="BLANK">
    <p:spTree>
      <p:nvGrpSpPr>
        <p:cNvPr id="1" name="" hidden="0"/>
        <p:cNvGrpSpPr/>
        <p:nvPr isPhoto="0" userDrawn="0"/>
      </p:nvGrpSpPr>
      <p:grpSpPr bwMode="auto">
        <a:xfrm>
          <a:off x="0" y="0"/>
          <a:ext cx="0" cy="0"/>
          <a:chOff x="0" y="0"/>
          <a:chExt cx="0" cy="0"/>
        </a:xfrm>
      </p:grpSpPr>
      <p:sp>
        <p:nvSpPr>
          <p:cNvPr id="12" name="Google Shape;12;p40" hidden="0"/>
          <p:cNvSpPr txBox="1"/>
          <p:nvPr isPhoto="0" userDrawn="0">
            <p:ph type="dt" idx="10" hasCustomPrompt="0"/>
          </p:nvPr>
        </p:nvSpPr>
        <p:spPr bwMode="auto">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13" name="Google Shape;13;p40" hidden="0"/>
          <p:cNvSpPr txBox="1"/>
          <p:nvPr isPhoto="0" userDrawn="0">
            <p:ph type="ftr" idx="11" hasCustomPrompt="0"/>
          </p:nvPr>
        </p:nvSpPr>
        <p:spPr bwMode="auto">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14" name="Google Shape;14;p40" hidden="0"/>
          <p:cNvSpPr txBox="1"/>
          <p:nvPr isPhoto="0" userDrawn="0">
            <p:ph type="sldNum" idx="12" hasCustomPrompt="0"/>
          </p:nvPr>
        </p:nvSpPr>
        <p:spPr bwMode="auto">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a:spcBef>
                <a:spcPts val="0"/>
              </a:spcBef>
              <a:spcAft>
                <a:spcPts val="0"/>
              </a:spcAft>
              <a:buNone/>
              <a:defRPr/>
            </a:pPr>
            <a:fld id="{00000000-1234-1234-1234-123412341234}" type="slidenum">
              <a:rPr lang="en-US"/>
              <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Titel und vertikaler Text" preserve="0" showMasterPhAnim="0" type="vertTx" userDrawn="1">
  <p:cSld name="VERTICAL_TEXT">
    <p:spTree>
      <p:nvGrpSpPr>
        <p:cNvPr id="1" name="" hidden="0"/>
        <p:cNvGrpSpPr/>
        <p:nvPr isPhoto="0" userDrawn="0"/>
      </p:nvGrpSpPr>
      <p:grpSpPr bwMode="auto">
        <a:xfrm>
          <a:off x="0" y="0"/>
          <a:ext cx="0" cy="0"/>
          <a:chOff x="0" y="0"/>
          <a:chExt cx="0" cy="0"/>
        </a:xfrm>
      </p:grpSpPr>
      <p:sp>
        <p:nvSpPr>
          <p:cNvPr id="69" name="Google Shape;69;p49" hidden="0"/>
          <p:cNvSpPr txBox="1"/>
          <p:nvPr isPhoto="0" userDrawn="0">
            <p:ph type="title" hasCustomPrompt="0"/>
          </p:nvPr>
        </p:nvSpPr>
        <p:spPr bwMode="auto">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a:defRPr/>
            </a:pPr>
            <a:endParaRPr/>
          </a:p>
        </p:txBody>
      </p:sp>
      <p:sp>
        <p:nvSpPr>
          <p:cNvPr id="70" name="Google Shape;70;p49" hidden="0"/>
          <p:cNvSpPr txBox="1"/>
          <p:nvPr isPhoto="0" userDrawn="0">
            <p:ph type="body" idx="1" hasCustomPrompt="0"/>
          </p:nvPr>
        </p:nvSpPr>
        <p:spPr bwMode="auto">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a:defRPr/>
            </a:pPr>
            <a:endParaRPr/>
          </a:p>
        </p:txBody>
      </p:sp>
      <p:sp>
        <p:nvSpPr>
          <p:cNvPr id="71" name="Google Shape;71;p49" hidden="0"/>
          <p:cNvSpPr txBox="1"/>
          <p:nvPr isPhoto="0" userDrawn="0">
            <p:ph type="dt" idx="10" hasCustomPrompt="0"/>
          </p:nvPr>
        </p:nvSpPr>
        <p:spPr bwMode="auto">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72" name="Google Shape;72;p49" hidden="0"/>
          <p:cNvSpPr txBox="1"/>
          <p:nvPr isPhoto="0" userDrawn="0">
            <p:ph type="ftr" idx="11" hasCustomPrompt="0"/>
          </p:nvPr>
        </p:nvSpPr>
        <p:spPr bwMode="auto">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73" name="Google Shape;73;p49" hidden="0"/>
          <p:cNvSpPr txBox="1"/>
          <p:nvPr isPhoto="0" userDrawn="0">
            <p:ph type="sldNum" idx="12" hasCustomPrompt="0"/>
          </p:nvPr>
        </p:nvSpPr>
        <p:spPr bwMode="auto">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a:spcBef>
                <a:spcPts val="0"/>
              </a:spcBef>
              <a:spcAft>
                <a:spcPts val="0"/>
              </a:spcAft>
              <a:buNone/>
              <a:defRPr/>
            </a:pPr>
            <a:fld id="{00000000-1234-1234-1234-123412341234}" type="slidenum">
              <a:rPr lang="en-US"/>
              <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Vertikaler Titel und Text" preserve="0" showMasterPhAnim="0" type="vertTitleAndTx" userDrawn="1">
  <p:cSld name="VERTICAL_TITLE_AND_VERTICAL_TEXT">
    <p:spTree>
      <p:nvGrpSpPr>
        <p:cNvPr id="1" name="" hidden="0"/>
        <p:cNvGrpSpPr/>
        <p:nvPr isPhoto="0" userDrawn="0"/>
      </p:nvGrpSpPr>
      <p:grpSpPr bwMode="auto">
        <a:xfrm>
          <a:off x="0" y="0"/>
          <a:ext cx="0" cy="0"/>
          <a:chOff x="0" y="0"/>
          <a:chExt cx="0" cy="0"/>
        </a:xfrm>
      </p:grpSpPr>
      <p:sp>
        <p:nvSpPr>
          <p:cNvPr id="75" name="Google Shape;75;p50" hidden="0"/>
          <p:cNvSpPr txBox="1"/>
          <p:nvPr isPhoto="0" userDrawn="0">
            <p:ph type="title" hasCustomPrompt="0"/>
          </p:nvPr>
        </p:nvSpPr>
        <p:spPr bwMode="auto">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a:defRPr/>
            </a:pPr>
            <a:endParaRPr/>
          </a:p>
        </p:txBody>
      </p:sp>
      <p:sp>
        <p:nvSpPr>
          <p:cNvPr id="76" name="Google Shape;76;p50" hidden="0"/>
          <p:cNvSpPr txBox="1"/>
          <p:nvPr isPhoto="0" userDrawn="0">
            <p:ph type="body" idx="1" hasCustomPrompt="0"/>
          </p:nvPr>
        </p:nvSpPr>
        <p:spPr bwMode="auto">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a:defRPr/>
            </a:pPr>
            <a:endParaRPr/>
          </a:p>
        </p:txBody>
      </p:sp>
      <p:sp>
        <p:nvSpPr>
          <p:cNvPr id="77" name="Google Shape;77;p50" hidden="0"/>
          <p:cNvSpPr txBox="1"/>
          <p:nvPr isPhoto="0" userDrawn="0">
            <p:ph type="dt" idx="10" hasCustomPrompt="0"/>
          </p:nvPr>
        </p:nvSpPr>
        <p:spPr bwMode="auto">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78" name="Google Shape;78;p50" hidden="0"/>
          <p:cNvSpPr txBox="1"/>
          <p:nvPr isPhoto="0" userDrawn="0">
            <p:ph type="ftr" idx="11" hasCustomPrompt="0"/>
          </p:nvPr>
        </p:nvSpPr>
        <p:spPr bwMode="auto">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79" name="Google Shape;79;p50" hidden="0"/>
          <p:cNvSpPr txBox="1"/>
          <p:nvPr isPhoto="0" userDrawn="0">
            <p:ph type="sldNum" idx="12" hasCustomPrompt="0"/>
          </p:nvPr>
        </p:nvSpPr>
        <p:spPr bwMode="auto">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a:spcBef>
                <a:spcPts val="0"/>
              </a:spcBef>
              <a:spcAft>
                <a:spcPts val="0"/>
              </a:spcAft>
              <a:buNone/>
              <a:defRPr/>
            </a:pPr>
            <a:fld id="{00000000-1234-1234-1234-123412341234}" type="slidenum">
              <a:rPr lang="en-US"/>
              <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Titelfolie" preserve="0" showMasterPhAnim="0" type="title" userDrawn="1">
  <p:cSld name="TITLE">
    <p:spTree>
      <p:nvGrpSpPr>
        <p:cNvPr id="1" name="" hidden="0"/>
        <p:cNvGrpSpPr/>
        <p:nvPr isPhoto="0" userDrawn="0"/>
      </p:nvGrpSpPr>
      <p:grpSpPr bwMode="auto">
        <a:xfrm>
          <a:off x="0" y="0"/>
          <a:ext cx="0" cy="0"/>
          <a:chOff x="0" y="0"/>
          <a:chExt cx="0" cy="0"/>
        </a:xfrm>
      </p:grpSpPr>
      <p:sp>
        <p:nvSpPr>
          <p:cNvPr id="16" name="Google Shape;16;p41" hidden="0"/>
          <p:cNvSpPr txBox="1"/>
          <p:nvPr isPhoto="0" userDrawn="0">
            <p:ph type="ctrTitle" hasCustomPrompt="0"/>
          </p:nvPr>
        </p:nvSpPr>
        <p:spPr bwMode="auto">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a:defRPr/>
            </a:pPr>
            <a:endParaRPr/>
          </a:p>
        </p:txBody>
      </p:sp>
      <p:sp>
        <p:nvSpPr>
          <p:cNvPr id="17" name="Google Shape;17;p41" hidden="0"/>
          <p:cNvSpPr txBox="1"/>
          <p:nvPr isPhoto="0" userDrawn="0">
            <p:ph type="subTitle" idx="1" hasCustomPrompt="0"/>
          </p:nvPr>
        </p:nvSpPr>
        <p:spPr bwMode="auto">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pPr>
              <a:defRPr/>
            </a:pPr>
            <a:endParaRPr/>
          </a:p>
        </p:txBody>
      </p:sp>
      <p:sp>
        <p:nvSpPr>
          <p:cNvPr id="18" name="Google Shape;18;p41" hidden="0"/>
          <p:cNvSpPr txBox="1"/>
          <p:nvPr isPhoto="0" userDrawn="0">
            <p:ph type="dt" idx="10" hasCustomPrompt="0"/>
          </p:nvPr>
        </p:nvSpPr>
        <p:spPr bwMode="auto">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19" name="Google Shape;19;p41" hidden="0"/>
          <p:cNvSpPr txBox="1"/>
          <p:nvPr isPhoto="0" userDrawn="0">
            <p:ph type="ftr" idx="11" hasCustomPrompt="0"/>
          </p:nvPr>
        </p:nvSpPr>
        <p:spPr bwMode="auto">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20" name="Google Shape;20;p41" hidden="0"/>
          <p:cNvSpPr txBox="1"/>
          <p:nvPr isPhoto="0" userDrawn="0">
            <p:ph type="sldNum" idx="12" hasCustomPrompt="0"/>
          </p:nvPr>
        </p:nvSpPr>
        <p:spPr bwMode="auto">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a:spcBef>
                <a:spcPts val="0"/>
              </a:spcBef>
              <a:spcAft>
                <a:spcPts val="0"/>
              </a:spcAft>
              <a:buNone/>
              <a:defRPr/>
            </a:pPr>
            <a:fld id="{00000000-1234-1234-1234-123412341234}" type="slidenum">
              <a:rPr lang="en-US"/>
              <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Titel und Inhalt" preserve="0" showMasterPhAnim="0" type="obj" userDrawn="1">
  <p:cSld name="OBJECT">
    <p:spTree>
      <p:nvGrpSpPr>
        <p:cNvPr id="1" name="" hidden="0"/>
        <p:cNvGrpSpPr/>
        <p:nvPr isPhoto="0" userDrawn="0"/>
      </p:nvGrpSpPr>
      <p:grpSpPr bwMode="auto">
        <a:xfrm>
          <a:off x="0" y="0"/>
          <a:ext cx="0" cy="0"/>
          <a:chOff x="0" y="0"/>
          <a:chExt cx="0" cy="0"/>
        </a:xfrm>
      </p:grpSpPr>
      <p:sp>
        <p:nvSpPr>
          <p:cNvPr id="22" name="Google Shape;22;p42" hidden="0"/>
          <p:cNvSpPr txBox="1"/>
          <p:nvPr isPhoto="0" userDrawn="0">
            <p:ph type="title" hasCustomPrompt="0"/>
          </p:nvPr>
        </p:nvSpPr>
        <p:spPr bwMode="auto">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a:defRPr/>
            </a:pPr>
            <a:endParaRPr/>
          </a:p>
        </p:txBody>
      </p:sp>
      <p:sp>
        <p:nvSpPr>
          <p:cNvPr id="23" name="Google Shape;23;p42" hidden="0"/>
          <p:cNvSpPr txBox="1"/>
          <p:nvPr isPhoto="0" userDrawn="0">
            <p:ph type="body" idx="1" hasCustomPrompt="0"/>
          </p:nvPr>
        </p:nvSpPr>
        <p:spPr bwMode="auto">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a:defRPr/>
            </a:pPr>
            <a:endParaRPr/>
          </a:p>
        </p:txBody>
      </p:sp>
      <p:sp>
        <p:nvSpPr>
          <p:cNvPr id="24" name="Google Shape;24;p42" hidden="0"/>
          <p:cNvSpPr txBox="1"/>
          <p:nvPr isPhoto="0" userDrawn="0">
            <p:ph type="dt" idx="10" hasCustomPrompt="0"/>
          </p:nvPr>
        </p:nvSpPr>
        <p:spPr bwMode="auto">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25" name="Google Shape;25;p42" hidden="0"/>
          <p:cNvSpPr txBox="1"/>
          <p:nvPr isPhoto="0" userDrawn="0">
            <p:ph type="ftr" idx="11" hasCustomPrompt="0"/>
          </p:nvPr>
        </p:nvSpPr>
        <p:spPr bwMode="auto">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26" name="Google Shape;26;p42" hidden="0"/>
          <p:cNvSpPr txBox="1"/>
          <p:nvPr isPhoto="0" userDrawn="0">
            <p:ph type="sldNum" idx="12" hasCustomPrompt="0"/>
          </p:nvPr>
        </p:nvSpPr>
        <p:spPr bwMode="auto">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a:spcBef>
                <a:spcPts val="0"/>
              </a:spcBef>
              <a:spcAft>
                <a:spcPts val="0"/>
              </a:spcAft>
              <a:buNone/>
              <a:defRPr/>
            </a:pPr>
            <a:fld id="{00000000-1234-1234-1234-123412341234}" type="slidenum">
              <a:rPr lang="en-US"/>
              <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Abschnitts- überschrift" preserve="0" showMasterPhAnim="0" type="secHead" userDrawn="1">
  <p:cSld name="SECTION_HEADER">
    <p:spTree>
      <p:nvGrpSpPr>
        <p:cNvPr id="1" name="" hidden="0"/>
        <p:cNvGrpSpPr/>
        <p:nvPr isPhoto="0" userDrawn="0"/>
      </p:nvGrpSpPr>
      <p:grpSpPr bwMode="auto">
        <a:xfrm>
          <a:off x="0" y="0"/>
          <a:ext cx="0" cy="0"/>
          <a:chOff x="0" y="0"/>
          <a:chExt cx="0" cy="0"/>
        </a:xfrm>
      </p:grpSpPr>
      <p:sp>
        <p:nvSpPr>
          <p:cNvPr id="28" name="Google Shape;28;p43" hidden="0"/>
          <p:cNvSpPr txBox="1"/>
          <p:nvPr isPhoto="0" userDrawn="0">
            <p:ph type="title" hasCustomPrompt="0"/>
          </p:nvPr>
        </p:nvSpPr>
        <p:spPr bwMode="auto">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a:defRPr/>
            </a:pPr>
            <a:endParaRPr/>
          </a:p>
        </p:txBody>
      </p:sp>
      <p:sp>
        <p:nvSpPr>
          <p:cNvPr id="29" name="Google Shape;29;p43" hidden="0"/>
          <p:cNvSpPr txBox="1"/>
          <p:nvPr isPhoto="0" userDrawn="0">
            <p:ph type="body" idx="1" hasCustomPrompt="0"/>
          </p:nvPr>
        </p:nvSpPr>
        <p:spPr bwMode="auto">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pPr>
              <a:defRPr/>
            </a:pPr>
            <a:endParaRPr/>
          </a:p>
        </p:txBody>
      </p:sp>
      <p:sp>
        <p:nvSpPr>
          <p:cNvPr id="30" name="Google Shape;30;p43" hidden="0"/>
          <p:cNvSpPr txBox="1"/>
          <p:nvPr isPhoto="0" userDrawn="0">
            <p:ph type="dt" idx="10" hasCustomPrompt="0"/>
          </p:nvPr>
        </p:nvSpPr>
        <p:spPr bwMode="auto">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31" name="Google Shape;31;p43" hidden="0"/>
          <p:cNvSpPr txBox="1"/>
          <p:nvPr isPhoto="0" userDrawn="0">
            <p:ph type="ftr" idx="11" hasCustomPrompt="0"/>
          </p:nvPr>
        </p:nvSpPr>
        <p:spPr bwMode="auto">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32" name="Google Shape;32;p43" hidden="0"/>
          <p:cNvSpPr txBox="1"/>
          <p:nvPr isPhoto="0" userDrawn="0">
            <p:ph type="sldNum" idx="12" hasCustomPrompt="0"/>
          </p:nvPr>
        </p:nvSpPr>
        <p:spPr bwMode="auto">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a:spcBef>
                <a:spcPts val="0"/>
              </a:spcBef>
              <a:spcAft>
                <a:spcPts val="0"/>
              </a:spcAft>
              <a:buNone/>
              <a:defRPr/>
            </a:pPr>
            <a:fld id="{00000000-1234-1234-1234-123412341234}" type="slidenum">
              <a:rPr lang="en-US"/>
              <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Zwei Inhalte" preserve="0" showMasterPhAnim="0" type="twoObj" userDrawn="1">
  <p:cSld name="TWO_OBJECTS">
    <p:spTree>
      <p:nvGrpSpPr>
        <p:cNvPr id="1" name="" hidden="0"/>
        <p:cNvGrpSpPr/>
        <p:nvPr isPhoto="0" userDrawn="0"/>
      </p:nvGrpSpPr>
      <p:grpSpPr bwMode="auto">
        <a:xfrm>
          <a:off x="0" y="0"/>
          <a:ext cx="0" cy="0"/>
          <a:chOff x="0" y="0"/>
          <a:chExt cx="0" cy="0"/>
        </a:xfrm>
      </p:grpSpPr>
      <p:sp>
        <p:nvSpPr>
          <p:cNvPr id="34" name="Google Shape;34;p44" hidden="0"/>
          <p:cNvSpPr txBox="1"/>
          <p:nvPr isPhoto="0" userDrawn="0">
            <p:ph type="title" hasCustomPrompt="0"/>
          </p:nvPr>
        </p:nvSpPr>
        <p:spPr bwMode="auto">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a:defRPr/>
            </a:pPr>
            <a:endParaRPr/>
          </a:p>
        </p:txBody>
      </p:sp>
      <p:sp>
        <p:nvSpPr>
          <p:cNvPr id="35" name="Google Shape;35;p44" hidden="0"/>
          <p:cNvSpPr txBox="1"/>
          <p:nvPr isPhoto="0" userDrawn="0">
            <p:ph type="body" idx="1" hasCustomPrompt="0"/>
          </p:nvPr>
        </p:nvSpPr>
        <p:spPr bwMode="auto">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a:defRPr/>
            </a:pPr>
            <a:endParaRPr/>
          </a:p>
        </p:txBody>
      </p:sp>
      <p:sp>
        <p:nvSpPr>
          <p:cNvPr id="36" name="Google Shape;36;p44" hidden="0"/>
          <p:cNvSpPr txBox="1"/>
          <p:nvPr isPhoto="0" userDrawn="0">
            <p:ph type="body" idx="2" hasCustomPrompt="0"/>
          </p:nvPr>
        </p:nvSpPr>
        <p:spPr bwMode="auto">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a:defRPr/>
            </a:pPr>
            <a:endParaRPr/>
          </a:p>
        </p:txBody>
      </p:sp>
      <p:sp>
        <p:nvSpPr>
          <p:cNvPr id="37" name="Google Shape;37;p44" hidden="0"/>
          <p:cNvSpPr txBox="1"/>
          <p:nvPr isPhoto="0" userDrawn="0">
            <p:ph type="dt" idx="10" hasCustomPrompt="0"/>
          </p:nvPr>
        </p:nvSpPr>
        <p:spPr bwMode="auto">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38" name="Google Shape;38;p44" hidden="0"/>
          <p:cNvSpPr txBox="1"/>
          <p:nvPr isPhoto="0" userDrawn="0">
            <p:ph type="ftr" idx="11" hasCustomPrompt="0"/>
          </p:nvPr>
        </p:nvSpPr>
        <p:spPr bwMode="auto">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39" name="Google Shape;39;p44" hidden="0"/>
          <p:cNvSpPr txBox="1"/>
          <p:nvPr isPhoto="0" userDrawn="0">
            <p:ph type="sldNum" idx="12" hasCustomPrompt="0"/>
          </p:nvPr>
        </p:nvSpPr>
        <p:spPr bwMode="auto">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a:spcBef>
                <a:spcPts val="0"/>
              </a:spcBef>
              <a:spcAft>
                <a:spcPts val="0"/>
              </a:spcAft>
              <a:buNone/>
              <a:defRPr/>
            </a:pPr>
            <a:fld id="{00000000-1234-1234-1234-123412341234}" type="slidenum">
              <a:rPr lang="en-US"/>
              <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Vergleich" preserve="0" showMasterPhAnim="0" type="twoTxTwoObj" userDrawn="1">
  <p:cSld name="TWO_OBJECTS_WITH_TEXT">
    <p:spTree>
      <p:nvGrpSpPr>
        <p:cNvPr id="1" name="" hidden="0"/>
        <p:cNvGrpSpPr/>
        <p:nvPr isPhoto="0" userDrawn="0"/>
      </p:nvGrpSpPr>
      <p:grpSpPr bwMode="auto">
        <a:xfrm>
          <a:off x="0" y="0"/>
          <a:ext cx="0" cy="0"/>
          <a:chOff x="0" y="0"/>
          <a:chExt cx="0" cy="0"/>
        </a:xfrm>
      </p:grpSpPr>
      <p:sp>
        <p:nvSpPr>
          <p:cNvPr id="41" name="Google Shape;41;p45" hidden="0"/>
          <p:cNvSpPr txBox="1"/>
          <p:nvPr isPhoto="0" userDrawn="0">
            <p:ph type="title" hasCustomPrompt="0"/>
          </p:nvPr>
        </p:nvSpPr>
        <p:spPr bwMode="auto">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a:defRPr/>
            </a:pPr>
            <a:endParaRPr/>
          </a:p>
        </p:txBody>
      </p:sp>
      <p:sp>
        <p:nvSpPr>
          <p:cNvPr id="42" name="Google Shape;42;p45" hidden="0"/>
          <p:cNvSpPr txBox="1"/>
          <p:nvPr isPhoto="0" userDrawn="0">
            <p:ph type="body" idx="1" hasCustomPrompt="0"/>
          </p:nvPr>
        </p:nvSpPr>
        <p:spPr bwMode="auto">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a:defRPr/>
            </a:pPr>
            <a:endParaRPr/>
          </a:p>
        </p:txBody>
      </p:sp>
      <p:sp>
        <p:nvSpPr>
          <p:cNvPr id="43" name="Google Shape;43;p45" hidden="0"/>
          <p:cNvSpPr txBox="1"/>
          <p:nvPr isPhoto="0" userDrawn="0">
            <p:ph type="body" idx="2" hasCustomPrompt="0"/>
          </p:nvPr>
        </p:nvSpPr>
        <p:spPr bwMode="auto">
          <a:xfrm>
            <a:off x="839788" y="2505074"/>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a:defRPr/>
            </a:pPr>
            <a:endParaRPr/>
          </a:p>
        </p:txBody>
      </p:sp>
      <p:sp>
        <p:nvSpPr>
          <p:cNvPr id="44" name="Google Shape;44;p45" hidden="0"/>
          <p:cNvSpPr txBox="1"/>
          <p:nvPr isPhoto="0" userDrawn="0">
            <p:ph type="body" idx="3" hasCustomPrompt="0"/>
          </p:nvPr>
        </p:nvSpPr>
        <p:spPr bwMode="auto">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a:defRPr/>
            </a:pPr>
            <a:endParaRPr/>
          </a:p>
        </p:txBody>
      </p:sp>
      <p:sp>
        <p:nvSpPr>
          <p:cNvPr id="45" name="Google Shape;45;p45" hidden="0"/>
          <p:cNvSpPr txBox="1"/>
          <p:nvPr isPhoto="0" userDrawn="0">
            <p:ph type="body" idx="4" hasCustomPrompt="0"/>
          </p:nvPr>
        </p:nvSpPr>
        <p:spPr bwMode="auto">
          <a:xfrm>
            <a:off x="6172200" y="2505074"/>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a:defRPr/>
            </a:pPr>
            <a:endParaRPr/>
          </a:p>
        </p:txBody>
      </p:sp>
      <p:sp>
        <p:nvSpPr>
          <p:cNvPr id="46" name="Google Shape;46;p45" hidden="0"/>
          <p:cNvSpPr txBox="1"/>
          <p:nvPr isPhoto="0" userDrawn="0">
            <p:ph type="dt" idx="10" hasCustomPrompt="0"/>
          </p:nvPr>
        </p:nvSpPr>
        <p:spPr bwMode="auto">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47" name="Google Shape;47;p45" hidden="0"/>
          <p:cNvSpPr txBox="1"/>
          <p:nvPr isPhoto="0" userDrawn="0">
            <p:ph type="ftr" idx="11" hasCustomPrompt="0"/>
          </p:nvPr>
        </p:nvSpPr>
        <p:spPr bwMode="auto">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48" name="Google Shape;48;p45" hidden="0"/>
          <p:cNvSpPr txBox="1"/>
          <p:nvPr isPhoto="0" userDrawn="0">
            <p:ph type="sldNum" idx="12" hasCustomPrompt="0"/>
          </p:nvPr>
        </p:nvSpPr>
        <p:spPr bwMode="auto">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a:spcBef>
                <a:spcPts val="0"/>
              </a:spcBef>
              <a:spcAft>
                <a:spcPts val="0"/>
              </a:spcAft>
              <a:buNone/>
              <a:defRPr/>
            </a:pPr>
            <a:fld id="{00000000-1234-1234-1234-123412341234}" type="slidenum">
              <a:rPr lang="en-US"/>
              <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Nur Titel" preserve="0" showMasterPhAnim="0" type="titleOnly" userDrawn="1">
  <p:cSld name="TITLE_ONLY">
    <p:spTree>
      <p:nvGrpSpPr>
        <p:cNvPr id="1" name="" hidden="0"/>
        <p:cNvGrpSpPr/>
        <p:nvPr isPhoto="0" userDrawn="0"/>
      </p:nvGrpSpPr>
      <p:grpSpPr bwMode="auto">
        <a:xfrm>
          <a:off x="0" y="0"/>
          <a:ext cx="0" cy="0"/>
          <a:chOff x="0" y="0"/>
          <a:chExt cx="0" cy="0"/>
        </a:xfrm>
      </p:grpSpPr>
      <p:sp>
        <p:nvSpPr>
          <p:cNvPr id="50" name="Google Shape;50;p46" hidden="0"/>
          <p:cNvSpPr txBox="1"/>
          <p:nvPr isPhoto="0" userDrawn="0">
            <p:ph type="title" hasCustomPrompt="0"/>
          </p:nvPr>
        </p:nvSpPr>
        <p:spPr bwMode="auto">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a:defRPr/>
            </a:pPr>
            <a:endParaRPr/>
          </a:p>
        </p:txBody>
      </p:sp>
      <p:sp>
        <p:nvSpPr>
          <p:cNvPr id="51" name="Google Shape;51;p46" hidden="0"/>
          <p:cNvSpPr txBox="1"/>
          <p:nvPr isPhoto="0" userDrawn="0">
            <p:ph type="dt" idx="10" hasCustomPrompt="0"/>
          </p:nvPr>
        </p:nvSpPr>
        <p:spPr bwMode="auto">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52" name="Google Shape;52;p46" hidden="0"/>
          <p:cNvSpPr txBox="1"/>
          <p:nvPr isPhoto="0" userDrawn="0">
            <p:ph type="ftr" idx="11" hasCustomPrompt="0"/>
          </p:nvPr>
        </p:nvSpPr>
        <p:spPr bwMode="auto">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53" name="Google Shape;53;p46" hidden="0"/>
          <p:cNvSpPr txBox="1"/>
          <p:nvPr isPhoto="0" userDrawn="0">
            <p:ph type="sldNum" idx="12" hasCustomPrompt="0"/>
          </p:nvPr>
        </p:nvSpPr>
        <p:spPr bwMode="auto">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a:spcBef>
                <a:spcPts val="0"/>
              </a:spcBef>
              <a:spcAft>
                <a:spcPts val="0"/>
              </a:spcAft>
              <a:buNone/>
              <a:defRPr/>
            </a:pPr>
            <a:fld id="{00000000-1234-1234-1234-123412341234}" type="slidenum">
              <a:rPr lang="en-US"/>
              <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Inhalt mit Überschrift" preserve="0" showMasterPhAnim="0" type="objTx" userDrawn="1">
  <p:cSld name="OBJECT_WITH_CAPTION_TEXT">
    <p:spTree>
      <p:nvGrpSpPr>
        <p:cNvPr id="1" name="" hidden="0"/>
        <p:cNvGrpSpPr/>
        <p:nvPr isPhoto="0" userDrawn="0"/>
      </p:nvGrpSpPr>
      <p:grpSpPr bwMode="auto">
        <a:xfrm>
          <a:off x="0" y="0"/>
          <a:ext cx="0" cy="0"/>
          <a:chOff x="0" y="0"/>
          <a:chExt cx="0" cy="0"/>
        </a:xfrm>
      </p:grpSpPr>
      <p:sp>
        <p:nvSpPr>
          <p:cNvPr id="55" name="Google Shape;55;p47" hidden="0"/>
          <p:cNvSpPr txBox="1"/>
          <p:nvPr isPhoto="0" userDrawn="0">
            <p:ph type="title" hasCustomPrompt="0"/>
          </p:nvPr>
        </p:nvSpPr>
        <p:spPr bwMode="auto">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a:defRPr/>
            </a:pPr>
            <a:endParaRPr/>
          </a:p>
        </p:txBody>
      </p:sp>
      <p:sp>
        <p:nvSpPr>
          <p:cNvPr id="56" name="Google Shape;56;p47" hidden="0"/>
          <p:cNvSpPr txBox="1"/>
          <p:nvPr isPhoto="0" userDrawn="0">
            <p:ph type="body" idx="1" hasCustomPrompt="0"/>
          </p:nvPr>
        </p:nvSpPr>
        <p:spPr bwMode="auto">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799"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pPr>
              <a:defRPr/>
            </a:pPr>
            <a:endParaRPr/>
          </a:p>
        </p:txBody>
      </p:sp>
      <p:sp>
        <p:nvSpPr>
          <p:cNvPr id="57" name="Google Shape;57;p47" hidden="0"/>
          <p:cNvSpPr txBox="1"/>
          <p:nvPr isPhoto="0" userDrawn="0">
            <p:ph type="body" idx="2" hasCustomPrompt="0"/>
          </p:nvPr>
        </p:nvSpPr>
        <p:spPr bwMode="auto">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pPr>
              <a:defRPr/>
            </a:pPr>
            <a:endParaRPr/>
          </a:p>
        </p:txBody>
      </p:sp>
      <p:sp>
        <p:nvSpPr>
          <p:cNvPr id="58" name="Google Shape;58;p47" hidden="0"/>
          <p:cNvSpPr txBox="1"/>
          <p:nvPr isPhoto="0" userDrawn="0">
            <p:ph type="dt" idx="10" hasCustomPrompt="0"/>
          </p:nvPr>
        </p:nvSpPr>
        <p:spPr bwMode="auto">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59" name="Google Shape;59;p47" hidden="0"/>
          <p:cNvSpPr txBox="1"/>
          <p:nvPr isPhoto="0" userDrawn="0">
            <p:ph type="ftr" idx="11" hasCustomPrompt="0"/>
          </p:nvPr>
        </p:nvSpPr>
        <p:spPr bwMode="auto">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60" name="Google Shape;60;p47" hidden="0"/>
          <p:cNvSpPr txBox="1"/>
          <p:nvPr isPhoto="0" userDrawn="0">
            <p:ph type="sldNum" idx="12" hasCustomPrompt="0"/>
          </p:nvPr>
        </p:nvSpPr>
        <p:spPr bwMode="auto">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a:spcBef>
                <a:spcPts val="0"/>
              </a:spcBef>
              <a:spcAft>
                <a:spcPts val="0"/>
              </a:spcAft>
              <a:buNone/>
              <a:defRPr/>
            </a:pPr>
            <a:fld id="{00000000-1234-1234-1234-123412341234}" type="slidenum">
              <a:rPr lang="en-US"/>
              <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Bild mit Überschrift" preserve="0" showMasterPhAnim="0" type="picTx" userDrawn="1">
  <p:cSld name="PICTURE_WITH_CAPTION_TEXT">
    <p:spTree>
      <p:nvGrpSpPr>
        <p:cNvPr id="1" name="" hidden="0"/>
        <p:cNvGrpSpPr/>
        <p:nvPr isPhoto="0" userDrawn="0"/>
      </p:nvGrpSpPr>
      <p:grpSpPr bwMode="auto">
        <a:xfrm>
          <a:off x="0" y="0"/>
          <a:ext cx="0" cy="0"/>
          <a:chOff x="0" y="0"/>
          <a:chExt cx="0" cy="0"/>
        </a:xfrm>
      </p:grpSpPr>
      <p:sp>
        <p:nvSpPr>
          <p:cNvPr id="62" name="Google Shape;62;p48" hidden="0"/>
          <p:cNvSpPr txBox="1"/>
          <p:nvPr isPhoto="0" userDrawn="0">
            <p:ph type="title" hasCustomPrompt="0"/>
          </p:nvPr>
        </p:nvSpPr>
        <p:spPr bwMode="auto">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a:defRPr/>
            </a:pPr>
            <a:endParaRPr/>
          </a:p>
        </p:txBody>
      </p:sp>
      <p:sp>
        <p:nvSpPr>
          <p:cNvPr id="63" name="Google Shape;63;p48" hidden="0"/>
          <p:cNvSpPr/>
          <p:nvPr isPhoto="0" userDrawn="0">
            <p:ph type="pic" idx="2" hasCustomPrompt="0"/>
          </p:nvPr>
        </p:nvSpPr>
        <p:spPr bwMode="auto">
          <a:xfrm>
            <a:off x="5183188" y="987425"/>
            <a:ext cx="6172200" cy="4873625"/>
          </a:xfrm>
          <a:prstGeom prst="rect">
            <a:avLst/>
          </a:prstGeom>
          <a:noFill/>
          <a:ln>
            <a:noFill/>
          </a:ln>
        </p:spPr>
      </p:sp>
      <p:sp>
        <p:nvSpPr>
          <p:cNvPr id="64" name="Google Shape;64;p48" hidden="0"/>
          <p:cNvSpPr txBox="1"/>
          <p:nvPr isPhoto="0" userDrawn="0">
            <p:ph type="body" idx="1" hasCustomPrompt="0"/>
          </p:nvPr>
        </p:nvSpPr>
        <p:spPr bwMode="auto">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pPr>
              <a:defRPr/>
            </a:pPr>
            <a:endParaRPr/>
          </a:p>
        </p:txBody>
      </p:sp>
      <p:sp>
        <p:nvSpPr>
          <p:cNvPr id="65" name="Google Shape;65;p48" hidden="0"/>
          <p:cNvSpPr txBox="1"/>
          <p:nvPr isPhoto="0" userDrawn="0">
            <p:ph type="dt" idx="10" hasCustomPrompt="0"/>
          </p:nvPr>
        </p:nvSpPr>
        <p:spPr bwMode="auto">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66" name="Google Shape;66;p48" hidden="0"/>
          <p:cNvSpPr txBox="1"/>
          <p:nvPr isPhoto="0" userDrawn="0">
            <p:ph type="ftr" idx="11" hasCustomPrompt="0"/>
          </p:nvPr>
        </p:nvSpPr>
        <p:spPr bwMode="auto">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67" name="Google Shape;67;p48" hidden="0"/>
          <p:cNvSpPr txBox="1"/>
          <p:nvPr isPhoto="0" userDrawn="0">
            <p:ph type="sldNum" idx="12" hasCustomPrompt="0"/>
          </p:nvPr>
        </p:nvSpPr>
        <p:spPr bwMode="auto">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a:spcBef>
                <a:spcPts val="0"/>
              </a:spcBef>
              <a:spcAft>
                <a:spcPts val="0"/>
              </a:spcAft>
              <a:buNone/>
              <a:defRPr/>
            </a:pPr>
            <a:fld id="{00000000-1234-1234-1234-123412341234}" type="slidenum">
              <a:rPr lang="en-US"/>
              <a:t/>
            </a:fld>
            <a:endParaRPr/>
          </a:p>
        </p:txBody>
      </p:sp>
    </p:spTree>
  </p:cSld>
  <p:clrMapOvr>
    <a:masterClrMapping/>
  </p:clrMapOvr>
</p:sldLayout>
</file>

<file path=ppt/slideMasters/_rels/slideMaster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0">
  <p:cSld name="">
    <p:bg>
      <p:bgPr shadeToTitle="0">
        <a:solidFill>
          <a:schemeClr val="lt1"/>
        </a:solidFill>
      </p:bgPr>
    </p:bg>
    <p:spTree>
      <p:nvGrpSpPr>
        <p:cNvPr id="1" name="" hidden="0"/>
        <p:cNvGrpSpPr/>
        <p:nvPr isPhoto="0" userDrawn="0"/>
      </p:nvGrpSpPr>
      <p:grpSpPr bwMode="auto">
        <a:xfrm>
          <a:off x="0" y="0"/>
          <a:ext cx="0" cy="0"/>
          <a:chOff x="0" y="0"/>
          <a:chExt cx="0" cy="0"/>
        </a:xfrm>
      </p:grpSpPr>
      <p:sp>
        <p:nvSpPr>
          <p:cNvPr id="6" name="Google Shape;6;p39" hidden="0"/>
          <p:cNvSpPr txBox="1"/>
          <p:nvPr isPhoto="0" userDrawn="0">
            <p:ph type="title" hasCustomPrompt="0"/>
          </p:nvPr>
        </p:nvSpPr>
        <p:spPr bwMode="auto">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a:defRPr/>
            </a:pPr>
            <a:endParaRPr/>
          </a:p>
        </p:txBody>
      </p:sp>
      <p:sp>
        <p:nvSpPr>
          <p:cNvPr id="7" name="Google Shape;7;p39" hidden="0"/>
          <p:cNvSpPr txBox="1"/>
          <p:nvPr isPhoto="0" userDrawn="0">
            <p:ph type="body" idx="1" hasCustomPrompt="0"/>
          </p:nvPr>
        </p:nvSpPr>
        <p:spPr bwMode="auto">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defRPr>
            </a:lvl9pPr>
          </a:lstStyle>
          <a:p>
            <a:pPr>
              <a:defRPr/>
            </a:pPr>
            <a:endParaRPr/>
          </a:p>
        </p:txBody>
      </p:sp>
      <p:sp>
        <p:nvSpPr>
          <p:cNvPr id="8" name="Google Shape;8;p39" hidden="0"/>
          <p:cNvSpPr txBox="1"/>
          <p:nvPr isPhoto="0" userDrawn="0">
            <p:ph type="dt" idx="10" hasCustomPrompt="0"/>
          </p:nvPr>
        </p:nvSpPr>
        <p:spPr bwMode="auto">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b="0" i="0" u="none" strike="noStrike" cap="none">
                <a:solidFill>
                  <a:srgbClr val="888888"/>
                </a:solidFill>
                <a:latin typeface="Calibri"/>
                <a:ea typeface="Calibri"/>
                <a:cs typeface="Calibri"/>
              </a:defRPr>
            </a:lvl1pPr>
            <a:lvl2pPr marR="0" lvl="1" algn="l">
              <a:spcBef>
                <a:spcPts val="0"/>
              </a:spcBef>
              <a:spcAft>
                <a:spcPts val="0"/>
              </a:spcAft>
              <a:buSzPts val="1400"/>
              <a:buNone/>
              <a:defRPr sz="1800" b="0" i="0" u="none" strike="noStrike" cap="none">
                <a:solidFill>
                  <a:schemeClr val="dk1"/>
                </a:solidFill>
                <a:latin typeface="Calibri"/>
                <a:ea typeface="Calibri"/>
                <a:cs typeface="Calibri"/>
              </a:defRPr>
            </a:lvl2pPr>
            <a:lvl3pPr marR="0" lvl="2" algn="l">
              <a:spcBef>
                <a:spcPts val="0"/>
              </a:spcBef>
              <a:spcAft>
                <a:spcPts val="0"/>
              </a:spcAft>
              <a:buSzPts val="1400"/>
              <a:buNone/>
              <a:defRPr sz="1800" b="0" i="0" u="none" strike="noStrike" cap="none">
                <a:solidFill>
                  <a:schemeClr val="dk1"/>
                </a:solidFill>
                <a:latin typeface="Calibri"/>
                <a:ea typeface="Calibri"/>
                <a:cs typeface="Calibri"/>
              </a:defRPr>
            </a:lvl3pPr>
            <a:lvl4pPr marR="0" lvl="3" algn="l">
              <a:spcBef>
                <a:spcPts val="0"/>
              </a:spcBef>
              <a:spcAft>
                <a:spcPts val="0"/>
              </a:spcAft>
              <a:buSzPts val="1400"/>
              <a:buNone/>
              <a:defRPr sz="1800" b="0" i="0" u="none" strike="noStrike" cap="none">
                <a:solidFill>
                  <a:schemeClr val="dk1"/>
                </a:solidFill>
                <a:latin typeface="Calibri"/>
                <a:ea typeface="Calibri"/>
                <a:cs typeface="Calibri"/>
              </a:defRPr>
            </a:lvl4pPr>
            <a:lvl5pPr marR="0" lvl="4" algn="l">
              <a:spcBef>
                <a:spcPts val="0"/>
              </a:spcBef>
              <a:spcAft>
                <a:spcPts val="0"/>
              </a:spcAft>
              <a:buSzPts val="1400"/>
              <a:buNone/>
              <a:defRPr sz="1800" b="0" i="0" u="none" strike="noStrike" cap="none">
                <a:solidFill>
                  <a:schemeClr val="dk1"/>
                </a:solidFill>
                <a:latin typeface="Calibri"/>
                <a:ea typeface="Calibri"/>
                <a:cs typeface="Calibri"/>
              </a:defRPr>
            </a:lvl5pPr>
            <a:lvl6pPr marR="0" lvl="5" algn="l">
              <a:spcBef>
                <a:spcPts val="0"/>
              </a:spcBef>
              <a:spcAft>
                <a:spcPts val="0"/>
              </a:spcAft>
              <a:buSzPts val="1400"/>
              <a:buNone/>
              <a:defRPr sz="1800" b="0" i="0" u="none" strike="noStrike" cap="none">
                <a:solidFill>
                  <a:schemeClr val="dk1"/>
                </a:solidFill>
                <a:latin typeface="Calibri"/>
                <a:ea typeface="Calibri"/>
                <a:cs typeface="Calibri"/>
              </a:defRPr>
            </a:lvl6pPr>
            <a:lvl7pPr marR="0" lvl="6" algn="l">
              <a:spcBef>
                <a:spcPts val="0"/>
              </a:spcBef>
              <a:spcAft>
                <a:spcPts val="0"/>
              </a:spcAft>
              <a:buSzPts val="1400"/>
              <a:buNone/>
              <a:defRPr sz="1800" b="0" i="0" u="none" strike="noStrike" cap="none">
                <a:solidFill>
                  <a:schemeClr val="dk1"/>
                </a:solidFill>
                <a:latin typeface="Calibri"/>
                <a:ea typeface="Calibri"/>
                <a:cs typeface="Calibri"/>
              </a:defRPr>
            </a:lvl7pPr>
            <a:lvl8pPr marR="0" lvl="7" algn="l">
              <a:spcBef>
                <a:spcPts val="0"/>
              </a:spcBef>
              <a:spcAft>
                <a:spcPts val="0"/>
              </a:spcAft>
              <a:buSzPts val="1400"/>
              <a:buNone/>
              <a:defRPr sz="1800" b="0" i="0" u="none" strike="noStrike" cap="none">
                <a:solidFill>
                  <a:schemeClr val="dk1"/>
                </a:solidFill>
                <a:latin typeface="Calibri"/>
                <a:ea typeface="Calibri"/>
                <a:cs typeface="Calibri"/>
              </a:defRPr>
            </a:lvl8pPr>
            <a:lvl9pPr marR="0" lvl="8" algn="l">
              <a:spcBef>
                <a:spcPts val="0"/>
              </a:spcBef>
              <a:spcAft>
                <a:spcPts val="0"/>
              </a:spcAft>
              <a:buSzPts val="1400"/>
              <a:buNone/>
              <a:defRPr sz="1800" b="0" i="0" u="none" strike="noStrike" cap="none">
                <a:solidFill>
                  <a:schemeClr val="dk1"/>
                </a:solidFill>
                <a:latin typeface="Calibri"/>
                <a:ea typeface="Calibri"/>
                <a:cs typeface="Calibri"/>
              </a:defRPr>
            </a:lvl9pPr>
          </a:lstStyle>
          <a:p>
            <a:pPr>
              <a:defRPr/>
            </a:pPr>
            <a:endParaRPr/>
          </a:p>
        </p:txBody>
      </p:sp>
      <p:sp>
        <p:nvSpPr>
          <p:cNvPr id="9" name="Google Shape;9;p39" hidden="0"/>
          <p:cNvSpPr txBox="1"/>
          <p:nvPr isPhoto="0" userDrawn="0">
            <p:ph type="ftr" idx="11" hasCustomPrompt="0"/>
          </p:nvPr>
        </p:nvSpPr>
        <p:spPr bwMode="auto">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b="0" i="0" u="none" strike="noStrike" cap="none">
                <a:solidFill>
                  <a:srgbClr val="888888"/>
                </a:solidFill>
                <a:latin typeface="Calibri"/>
                <a:ea typeface="Calibri"/>
                <a:cs typeface="Calibri"/>
              </a:defRPr>
            </a:lvl1pPr>
            <a:lvl2pPr marR="0" lvl="1" algn="l">
              <a:spcBef>
                <a:spcPts val="0"/>
              </a:spcBef>
              <a:spcAft>
                <a:spcPts val="0"/>
              </a:spcAft>
              <a:buSzPts val="1400"/>
              <a:buNone/>
              <a:defRPr sz="1800" b="0" i="0" u="none" strike="noStrike" cap="none">
                <a:solidFill>
                  <a:schemeClr val="dk1"/>
                </a:solidFill>
                <a:latin typeface="Calibri"/>
                <a:ea typeface="Calibri"/>
                <a:cs typeface="Calibri"/>
              </a:defRPr>
            </a:lvl2pPr>
            <a:lvl3pPr marR="0" lvl="2" algn="l">
              <a:spcBef>
                <a:spcPts val="0"/>
              </a:spcBef>
              <a:spcAft>
                <a:spcPts val="0"/>
              </a:spcAft>
              <a:buSzPts val="1400"/>
              <a:buNone/>
              <a:defRPr sz="1800" b="0" i="0" u="none" strike="noStrike" cap="none">
                <a:solidFill>
                  <a:schemeClr val="dk1"/>
                </a:solidFill>
                <a:latin typeface="Calibri"/>
                <a:ea typeface="Calibri"/>
                <a:cs typeface="Calibri"/>
              </a:defRPr>
            </a:lvl3pPr>
            <a:lvl4pPr marR="0" lvl="3" algn="l">
              <a:spcBef>
                <a:spcPts val="0"/>
              </a:spcBef>
              <a:spcAft>
                <a:spcPts val="0"/>
              </a:spcAft>
              <a:buSzPts val="1400"/>
              <a:buNone/>
              <a:defRPr sz="1800" b="0" i="0" u="none" strike="noStrike" cap="none">
                <a:solidFill>
                  <a:schemeClr val="dk1"/>
                </a:solidFill>
                <a:latin typeface="Calibri"/>
                <a:ea typeface="Calibri"/>
                <a:cs typeface="Calibri"/>
              </a:defRPr>
            </a:lvl4pPr>
            <a:lvl5pPr marR="0" lvl="4" algn="l">
              <a:spcBef>
                <a:spcPts val="0"/>
              </a:spcBef>
              <a:spcAft>
                <a:spcPts val="0"/>
              </a:spcAft>
              <a:buSzPts val="1400"/>
              <a:buNone/>
              <a:defRPr sz="1800" b="0" i="0" u="none" strike="noStrike" cap="none">
                <a:solidFill>
                  <a:schemeClr val="dk1"/>
                </a:solidFill>
                <a:latin typeface="Calibri"/>
                <a:ea typeface="Calibri"/>
                <a:cs typeface="Calibri"/>
              </a:defRPr>
            </a:lvl5pPr>
            <a:lvl6pPr marR="0" lvl="5" algn="l">
              <a:spcBef>
                <a:spcPts val="0"/>
              </a:spcBef>
              <a:spcAft>
                <a:spcPts val="0"/>
              </a:spcAft>
              <a:buSzPts val="1400"/>
              <a:buNone/>
              <a:defRPr sz="1800" b="0" i="0" u="none" strike="noStrike" cap="none">
                <a:solidFill>
                  <a:schemeClr val="dk1"/>
                </a:solidFill>
                <a:latin typeface="Calibri"/>
                <a:ea typeface="Calibri"/>
                <a:cs typeface="Calibri"/>
              </a:defRPr>
            </a:lvl6pPr>
            <a:lvl7pPr marR="0" lvl="6" algn="l">
              <a:spcBef>
                <a:spcPts val="0"/>
              </a:spcBef>
              <a:spcAft>
                <a:spcPts val="0"/>
              </a:spcAft>
              <a:buSzPts val="1400"/>
              <a:buNone/>
              <a:defRPr sz="1800" b="0" i="0" u="none" strike="noStrike" cap="none">
                <a:solidFill>
                  <a:schemeClr val="dk1"/>
                </a:solidFill>
                <a:latin typeface="Calibri"/>
                <a:ea typeface="Calibri"/>
                <a:cs typeface="Calibri"/>
              </a:defRPr>
            </a:lvl7pPr>
            <a:lvl8pPr marR="0" lvl="7" algn="l">
              <a:spcBef>
                <a:spcPts val="0"/>
              </a:spcBef>
              <a:spcAft>
                <a:spcPts val="0"/>
              </a:spcAft>
              <a:buSzPts val="1400"/>
              <a:buNone/>
              <a:defRPr sz="1800" b="0" i="0" u="none" strike="noStrike" cap="none">
                <a:solidFill>
                  <a:schemeClr val="dk1"/>
                </a:solidFill>
                <a:latin typeface="Calibri"/>
                <a:ea typeface="Calibri"/>
                <a:cs typeface="Calibri"/>
              </a:defRPr>
            </a:lvl8pPr>
            <a:lvl9pPr marR="0" lvl="8" algn="l">
              <a:spcBef>
                <a:spcPts val="0"/>
              </a:spcBef>
              <a:spcAft>
                <a:spcPts val="0"/>
              </a:spcAft>
              <a:buSzPts val="1400"/>
              <a:buNone/>
              <a:defRPr sz="1800" b="0" i="0" u="none" strike="noStrike" cap="none">
                <a:solidFill>
                  <a:schemeClr val="dk1"/>
                </a:solidFill>
                <a:latin typeface="Calibri"/>
                <a:ea typeface="Calibri"/>
                <a:cs typeface="Calibri"/>
              </a:defRPr>
            </a:lvl9pPr>
          </a:lstStyle>
          <a:p>
            <a:pPr>
              <a:defRPr/>
            </a:pPr>
            <a:endParaRPr/>
          </a:p>
        </p:txBody>
      </p:sp>
      <p:sp>
        <p:nvSpPr>
          <p:cNvPr id="10" name="Google Shape;10;p39" hidden="0"/>
          <p:cNvSpPr txBox="1"/>
          <p:nvPr isPhoto="0" userDrawn="0">
            <p:ph type="sldNum" idx="12" hasCustomPrompt="0"/>
          </p:nvPr>
        </p:nvSpPr>
        <p:spPr bwMode="auto">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0" i="0" u="none" strike="noStrike" cap="none">
                <a:solidFill>
                  <a:srgbClr val="888888"/>
                </a:solidFill>
                <a:latin typeface="Calibri"/>
                <a:ea typeface="Calibri"/>
                <a:cs typeface="Calibri"/>
              </a:defRPr>
            </a:lvl1pPr>
            <a:lvl2pPr marL="0" marR="0" lvl="1" indent="0" algn="r">
              <a:spcBef>
                <a:spcPts val="0"/>
              </a:spcBef>
              <a:buNone/>
              <a:defRPr sz="1200" b="0" i="0" u="none" strike="noStrike" cap="none">
                <a:solidFill>
                  <a:srgbClr val="888888"/>
                </a:solidFill>
                <a:latin typeface="Calibri"/>
                <a:ea typeface="Calibri"/>
                <a:cs typeface="Calibri"/>
              </a:defRPr>
            </a:lvl2pPr>
            <a:lvl3pPr marL="0" marR="0" lvl="2" indent="0" algn="r">
              <a:spcBef>
                <a:spcPts val="0"/>
              </a:spcBef>
              <a:buNone/>
              <a:defRPr sz="1200" b="0" i="0" u="none" strike="noStrike" cap="none">
                <a:solidFill>
                  <a:srgbClr val="888888"/>
                </a:solidFill>
                <a:latin typeface="Calibri"/>
                <a:ea typeface="Calibri"/>
                <a:cs typeface="Calibri"/>
              </a:defRPr>
            </a:lvl3pPr>
            <a:lvl4pPr marL="0" marR="0" lvl="3" indent="0" algn="r">
              <a:spcBef>
                <a:spcPts val="0"/>
              </a:spcBef>
              <a:buNone/>
              <a:defRPr sz="1200" b="0" i="0" u="none" strike="noStrike" cap="none">
                <a:solidFill>
                  <a:srgbClr val="888888"/>
                </a:solidFill>
                <a:latin typeface="Calibri"/>
                <a:ea typeface="Calibri"/>
                <a:cs typeface="Calibri"/>
              </a:defRPr>
            </a:lvl4pPr>
            <a:lvl5pPr marL="0" marR="0" lvl="4" indent="0" algn="r">
              <a:spcBef>
                <a:spcPts val="0"/>
              </a:spcBef>
              <a:buNone/>
              <a:defRPr sz="1200" b="0" i="0" u="none" strike="noStrike" cap="none">
                <a:solidFill>
                  <a:srgbClr val="888888"/>
                </a:solidFill>
                <a:latin typeface="Calibri"/>
                <a:ea typeface="Calibri"/>
                <a:cs typeface="Calibri"/>
              </a:defRPr>
            </a:lvl5pPr>
            <a:lvl6pPr marL="0" marR="0" lvl="5" indent="0" algn="r">
              <a:spcBef>
                <a:spcPts val="0"/>
              </a:spcBef>
              <a:buNone/>
              <a:defRPr sz="1200" b="0" i="0" u="none" strike="noStrike" cap="none">
                <a:solidFill>
                  <a:srgbClr val="888888"/>
                </a:solidFill>
                <a:latin typeface="Calibri"/>
                <a:ea typeface="Calibri"/>
                <a:cs typeface="Calibri"/>
              </a:defRPr>
            </a:lvl6pPr>
            <a:lvl7pPr marL="0" marR="0" lvl="6" indent="0" algn="r">
              <a:spcBef>
                <a:spcPts val="0"/>
              </a:spcBef>
              <a:buNone/>
              <a:defRPr sz="1200" b="0" i="0" u="none" strike="noStrike" cap="none">
                <a:solidFill>
                  <a:srgbClr val="888888"/>
                </a:solidFill>
                <a:latin typeface="Calibri"/>
                <a:ea typeface="Calibri"/>
                <a:cs typeface="Calibri"/>
              </a:defRPr>
            </a:lvl7pPr>
            <a:lvl8pPr marL="0" marR="0" lvl="7" indent="0" algn="r">
              <a:spcBef>
                <a:spcPts val="0"/>
              </a:spcBef>
              <a:buNone/>
              <a:defRPr sz="1200" b="0" i="0" u="none" strike="noStrike" cap="none">
                <a:solidFill>
                  <a:srgbClr val="888888"/>
                </a:solidFill>
                <a:latin typeface="Calibri"/>
                <a:ea typeface="Calibri"/>
                <a:cs typeface="Calibri"/>
              </a:defRPr>
            </a:lvl8pPr>
            <a:lvl9pPr marL="0" marR="0" lvl="8" indent="0" algn="r">
              <a:spcBef>
                <a:spcPts val="0"/>
              </a:spcBef>
              <a:buNone/>
              <a:defRPr sz="1200" b="0" i="0" u="none" strike="noStrike" cap="none">
                <a:solidFill>
                  <a:srgbClr val="888888"/>
                </a:solidFill>
                <a:latin typeface="Calibri"/>
                <a:ea typeface="Calibri"/>
                <a:cs typeface="Calibri"/>
              </a:defRPr>
            </a:lvl9pPr>
          </a:lstStyle>
          <a:p>
            <a:pPr marL="0" lvl="0" indent="0" algn="r">
              <a:spcBef>
                <a:spcPts val="0"/>
              </a:spcBef>
              <a:spcAft>
                <a:spcPts val="0"/>
              </a:spcAft>
              <a:buNone/>
              <a:defRPr/>
            </a:pPr>
            <a:fld id="{00000000-1234-1234-1234-123412341234}" type="slidenum">
              <a:rPr lang="en-US"/>
              <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titleStyle>
    <p:body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bodyStyle>
    <p:other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 Id="rId3" Type="http://schemas.openxmlformats.org/officeDocument/2006/relationships/image" Target="../media/image6.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png"/><Relationship Id="rId3" Type="http://schemas.openxmlformats.org/officeDocument/2006/relationships/image" Target="../media/image15.png"/><Relationship Id="rId4" Type="http://schemas.openxmlformats.org/officeDocument/2006/relationships/image" Target="../media/image6.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jpg"/><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 Id="rId7" Type="http://schemas.openxmlformats.org/officeDocument/2006/relationships/image" Target="../media/image6.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png"/><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6.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1.png"/><Relationship Id="rId3" Type="http://schemas.openxmlformats.org/officeDocument/2006/relationships/image" Target="../media/image6.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6.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 Id="rId3" Type="http://schemas.openxmlformats.org/officeDocument/2006/relationships/image" Target="../media/image6.pn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4.png"/><Relationship Id="rId3" Type="http://schemas.openxmlformats.org/officeDocument/2006/relationships/image" Target="../media/image6.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5.png"/><Relationship Id="rId3" Type="http://schemas.openxmlformats.org/officeDocument/2006/relationships/image" Target="../media/image26.png"/><Relationship Id="rId4" Type="http://schemas.openxmlformats.org/officeDocument/2006/relationships/image" Target="../media/image6.pn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7.png"/><Relationship Id="rId3" Type="http://schemas.openxmlformats.org/officeDocument/2006/relationships/image" Target="../media/image6.pn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8.png"/><Relationship Id="rId3" Type="http://schemas.openxmlformats.org/officeDocument/2006/relationships/image" Target="../media/image6.pn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9.png"/><Relationship Id="rId3" Type="http://schemas.openxmlformats.org/officeDocument/2006/relationships/image" Target="../media/image6.png"/></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0.png"/><Relationship Id="rId3" Type="http://schemas.openxmlformats.org/officeDocument/2006/relationships/image" Target="../media/image6.png"/></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 Id="rId3" Type="http://schemas.openxmlformats.org/officeDocument/2006/relationships/image" Target="../media/image6.png"/></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1.png"/><Relationship Id="rId3" Type="http://schemas.openxmlformats.org/officeDocument/2006/relationships/image" Target="../media/image6.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6.png"/></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2.png"/><Relationship Id="rId3" Type="http://schemas.openxmlformats.org/officeDocument/2006/relationships/image" Target="../media/image6.png"/></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2.png"/><Relationship Id="rId3" Type="http://schemas.openxmlformats.org/officeDocument/2006/relationships/image" Target="../media/image6.png"/></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2.png"/><Relationship Id="rId3" Type="http://schemas.openxmlformats.org/officeDocument/2006/relationships/image" Target="../media/image6.png"/></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 Id="rId3" Type="http://schemas.openxmlformats.org/officeDocument/2006/relationships/image" Target="../media/image6.png"/></Relationships>
</file>

<file path=ppt/slides/_rels/slide3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3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3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3.png"/><Relationship Id="rId3" Type="http://schemas.openxmlformats.org/officeDocument/2006/relationships/image" Target="../media/image6.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 Id="rId3" Type="http://schemas.openxmlformats.org/officeDocument/2006/relationships/image" Target="../media/image6.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 Id="rId3" Type="http://schemas.openxmlformats.org/officeDocument/2006/relationships/image" Target="../media/image6.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 Id="rId3" Type="http://schemas.openxmlformats.org/officeDocument/2006/relationships/image" Target="../media/image11.png"/><Relationship Id="rId4" Type="http://schemas.openxmlformats.org/officeDocument/2006/relationships/image" Target="../media/image6.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image" Target="../media/image6.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84" name="Google Shape;84;p1" hidden="0"/>
          <p:cNvSpPr/>
          <p:nvPr isPhoto="0" userDrawn="0"/>
        </p:nvSpPr>
        <p:spPr bwMode="auto">
          <a:xfrm>
            <a:off x="1900925" y="115175"/>
            <a:ext cx="4152718" cy="6851904"/>
          </a:xfrm>
          <a:custGeom>
            <a:avLst/>
            <a:gdLst/>
            <a:ahLst/>
            <a:cxnLst/>
            <a:rect l="l" t="t" r="r" b="b"/>
            <a:pathLst>
              <a:path w="5911342" h="9753600" fill="norm" stroke="1" extrusionOk="0">
                <a:moveTo>
                  <a:pt x="0" y="0"/>
                </a:moveTo>
                <a:lnTo>
                  <a:pt x="5911342" y="0"/>
                </a:lnTo>
                <a:lnTo>
                  <a:pt x="5911342" y="9753600"/>
                </a:lnTo>
                <a:lnTo>
                  <a:pt x="0" y="9753600"/>
                </a:lnTo>
                <a:close/>
              </a:path>
            </a:pathLst>
          </a:custGeom>
          <a:solidFill>
            <a:srgbClr val="FDCF60"/>
          </a:solidFill>
          <a:ln>
            <a:noFill/>
          </a:ln>
        </p:spPr>
      </p:sp>
      <p:pic>
        <p:nvPicPr>
          <p:cNvPr id="85" name="Google Shape;85;p1" hidden="0"/>
          <p:cNvPicPr/>
          <p:nvPr isPhoto="0" userDrawn="0"/>
        </p:nvPicPr>
        <p:blipFill>
          <a:blip r:embed="rId2">
            <a:alphaModFix/>
          </a:blip>
          <a:srcRect l="0" t="0" r="388" b="403"/>
          <a:stretch/>
        </p:blipFill>
        <p:spPr bwMode="auto">
          <a:xfrm>
            <a:off x="2276684" y="736971"/>
            <a:ext cx="2846381" cy="2743200"/>
          </a:xfrm>
          <a:prstGeom prst="rect">
            <a:avLst/>
          </a:prstGeom>
          <a:noFill/>
          <a:ln>
            <a:noFill/>
          </a:ln>
        </p:spPr>
      </p:pic>
      <p:sp>
        <p:nvSpPr>
          <p:cNvPr id="86" name="Google Shape;86;p1" hidden="0"/>
          <p:cNvSpPr txBox="1"/>
          <p:nvPr isPhoto="0" userDrawn="0"/>
        </p:nvSpPr>
        <p:spPr bwMode="auto">
          <a:xfrm>
            <a:off x="2104023" y="3606250"/>
            <a:ext cx="3581400" cy="433800"/>
          </a:xfrm>
          <a:prstGeom prst="rect">
            <a:avLst/>
          </a:prstGeom>
          <a:noFill/>
          <a:ln>
            <a:noFill/>
          </a:ln>
        </p:spPr>
        <p:txBody>
          <a:bodyPr spcFirstLastPara="1" wrap="square" lIns="0" tIns="0" rIns="0" bIns="0" anchor="t" anchorCtr="0">
            <a:spAutoFit/>
          </a:bodyPr>
          <a:lstStyle/>
          <a:p>
            <a:pPr marL="0" marR="0" lvl="0" indent="0" algn="l">
              <a:lnSpc>
                <a:spcPct val="120004"/>
              </a:lnSpc>
              <a:spcBef>
                <a:spcPts val="0"/>
              </a:spcBef>
              <a:spcAft>
                <a:spcPts val="0"/>
              </a:spcAft>
              <a:buNone/>
              <a:defRPr/>
            </a:pPr>
            <a:r>
              <a:rPr lang="en-US" sz="2800" b="0" i="0" u="none" strike="noStrike" cap="none">
                <a:solidFill>
                  <a:srgbClr val="0C45A6"/>
                </a:solidFill>
                <a:latin typeface="Calibri"/>
                <a:ea typeface="Calibri"/>
                <a:cs typeface="Calibri"/>
              </a:rPr>
              <a:t>PROJECT MANAGEMENT</a:t>
            </a:r>
            <a:endParaRPr sz="200"/>
          </a:p>
        </p:txBody>
      </p:sp>
      <p:sp>
        <p:nvSpPr>
          <p:cNvPr id="87" name="Google Shape;87;p1" hidden="0"/>
          <p:cNvSpPr txBox="1"/>
          <p:nvPr isPhoto="0" userDrawn="0"/>
        </p:nvSpPr>
        <p:spPr bwMode="auto">
          <a:xfrm>
            <a:off x="6274894" y="1114410"/>
            <a:ext cx="3883519" cy="1309718"/>
          </a:xfrm>
          <a:prstGeom prst="rect">
            <a:avLst/>
          </a:prstGeom>
          <a:noFill/>
          <a:ln>
            <a:noFill/>
          </a:ln>
        </p:spPr>
        <p:txBody>
          <a:bodyPr spcFirstLastPara="1" wrap="square" lIns="0" tIns="0" rIns="0" bIns="0" anchor="t" anchorCtr="0">
            <a:spAutoFit/>
          </a:bodyPr>
          <a:lstStyle/>
          <a:p>
            <a:pPr marL="428510" marR="0" lvl="2" indent="-142836" algn="l">
              <a:lnSpc>
                <a:spcPct val="140021"/>
              </a:lnSpc>
              <a:spcBef>
                <a:spcPts val="0"/>
              </a:spcBef>
              <a:spcAft>
                <a:spcPts val="0"/>
              </a:spcAft>
              <a:buClr>
                <a:srgbClr val="0C45A6"/>
              </a:buClr>
              <a:buSzPts val="1874"/>
              <a:buFont typeface="Arial"/>
              <a:buChar char="⚬"/>
              <a:defRPr/>
            </a:pPr>
            <a:r>
              <a:rPr lang="en-US" sz="1850" b="0" i="0" u="none" strike="noStrike" cap="none">
                <a:solidFill>
                  <a:srgbClr val="0C45A6"/>
                </a:solidFill>
                <a:latin typeface="Calibri"/>
                <a:ea typeface="Calibri"/>
                <a:cs typeface="Calibri"/>
              </a:rPr>
              <a:t>Introduction to Project Management</a:t>
            </a:r>
            <a:endParaRPr/>
          </a:p>
          <a:p>
            <a:pPr marL="428510" marR="0" lvl="2" indent="-142836" algn="l">
              <a:lnSpc>
                <a:spcPct val="140021"/>
              </a:lnSpc>
              <a:spcBef>
                <a:spcPts val="0"/>
              </a:spcBef>
              <a:spcAft>
                <a:spcPts val="0"/>
              </a:spcAft>
              <a:buClr>
                <a:srgbClr val="0C45A6"/>
              </a:buClr>
              <a:buSzPts val="1874"/>
              <a:buFont typeface="Arial"/>
              <a:buChar char="⚬"/>
              <a:defRPr/>
            </a:pPr>
            <a:r>
              <a:rPr lang="en-US" sz="1850" b="0" i="0" u="none" strike="noStrike" cap="none">
                <a:solidFill>
                  <a:srgbClr val="0C45A6"/>
                </a:solidFill>
                <a:latin typeface="Calibri"/>
                <a:ea typeface="Calibri"/>
                <a:cs typeface="Calibri"/>
              </a:rPr>
              <a:t>Introduction to Accounting </a:t>
            </a:r>
            <a:endParaRPr/>
          </a:p>
          <a:p>
            <a:pPr marL="428510" marR="0" lvl="2" indent="-142836" algn="l">
              <a:lnSpc>
                <a:spcPct val="140021"/>
              </a:lnSpc>
              <a:spcBef>
                <a:spcPts val="0"/>
              </a:spcBef>
              <a:spcAft>
                <a:spcPts val="0"/>
              </a:spcAft>
              <a:buClr>
                <a:srgbClr val="0C45A6"/>
              </a:buClr>
              <a:buSzPts val="1874"/>
              <a:buFont typeface="Arial"/>
              <a:buChar char="⚬"/>
              <a:defRPr/>
            </a:pPr>
            <a:r>
              <a:rPr lang="en-US" sz="1850" b="0" i="0" u="none" strike="noStrike" cap="none">
                <a:solidFill>
                  <a:srgbClr val="0C45A6"/>
                </a:solidFill>
                <a:latin typeface="Calibri"/>
                <a:ea typeface="Calibri"/>
                <a:cs typeface="Calibri"/>
              </a:rPr>
              <a:t>Further Reading Material</a:t>
            </a:r>
            <a:endParaRPr/>
          </a:p>
        </p:txBody>
      </p:sp>
      <p:pic>
        <p:nvPicPr>
          <p:cNvPr id="88" name="Google Shape;88;p1" hidden="0"/>
          <p:cNvPicPr/>
          <p:nvPr isPhoto="0" userDrawn="0"/>
        </p:nvPicPr>
        <p:blipFill>
          <a:blip r:embed="rId3">
            <a:alphaModFix/>
          </a:blip>
          <a:srcRect l="0" t="0" r="713" b="1167"/>
          <a:stretch/>
        </p:blipFill>
        <p:spPr bwMode="auto">
          <a:xfrm>
            <a:off x="10460193" y="245125"/>
            <a:ext cx="1257688" cy="983691"/>
          </a:xfrm>
          <a:prstGeom prst="rect">
            <a:avLst/>
          </a:prstGeom>
          <a:noFill/>
          <a:ln>
            <a:noFill/>
          </a:ln>
        </p:spPr>
      </p:pic>
      <p:pic>
        <p:nvPicPr>
          <p:cNvPr id="89" name="Google Shape;89;p1" descr="Text&#10;&#10;Description automatically generated" hidden="0"/>
          <p:cNvPicPr/>
          <p:nvPr isPhoto="0" userDrawn="0"/>
        </p:nvPicPr>
        <p:blipFill>
          <a:blip r:embed="rId4">
            <a:alphaModFix/>
          </a:blip>
          <a:srcRect l="0" t="0" r="0" b="0"/>
          <a:stretch/>
        </p:blipFill>
        <p:spPr bwMode="auto">
          <a:xfrm>
            <a:off x="474119" y="228702"/>
            <a:ext cx="2416167" cy="539387"/>
          </a:xfrm>
          <a:prstGeom prst="rect">
            <a:avLst/>
          </a:prstGeom>
          <a:noFill/>
          <a:ln>
            <a:noFill/>
          </a:ln>
        </p:spPr>
      </p:pic>
      <p:sp>
        <p:nvSpPr>
          <p:cNvPr id="90" name="Google Shape;90;p1" hidden="0"/>
          <p:cNvSpPr txBox="1"/>
          <p:nvPr isPhoto="0" userDrawn="0"/>
        </p:nvSpPr>
        <p:spPr bwMode="auto">
          <a:xfrm>
            <a:off x="1900913" y="5928199"/>
            <a:ext cx="5361000" cy="708000"/>
          </a:xfrm>
          <a:prstGeom prst="rect">
            <a:avLst/>
          </a:prstGeom>
          <a:noFill/>
          <a:ln>
            <a:noFill/>
          </a:ln>
        </p:spPr>
        <p:txBody>
          <a:bodyPr spcFirstLastPara="1" wrap="square" lIns="91425" tIns="45700" rIns="91425" bIns="45700" anchor="t" anchorCtr="0">
            <a:spAutoFit/>
          </a:bodyPr>
          <a:lstStyle/>
          <a:p>
            <a:pPr marL="0" marR="0" lvl="0" indent="0" algn="l">
              <a:spcBef>
                <a:spcPts val="0"/>
              </a:spcBef>
              <a:spcAft>
                <a:spcPts val="0"/>
              </a:spcAft>
              <a:buNone/>
              <a:defRPr/>
            </a:pPr>
            <a:r>
              <a:rPr lang="en-US" sz="1000" b="0" i="1" u="none" strike="noStrike" cap="none">
                <a:solidFill>
                  <a:schemeClr val="dk1"/>
                </a:solidFill>
                <a:latin typeface="Calibri"/>
                <a:ea typeface="Calibri"/>
                <a:cs typeface="Calibri"/>
              </a:rPr>
              <a:t>The project is co-funded by the European Unions‘ Asylum, Migration and Integration Fund. The content of this presentation represents the views of the EMVI project partnership only and is their sole responsibility. The European Commission does not accept any responsibility for use that may be made of the information it contains.</a:t>
            </a:r>
            <a:endParaRPr sz="1000" i="1">
              <a:solidFill>
                <a:schemeClr val="dk1"/>
              </a:solidFill>
              <a:latin typeface="Calibri"/>
              <a:ea typeface="Calibri"/>
              <a:cs typeface="Calibri"/>
            </a:endParaRPr>
          </a:p>
        </p:txBody>
      </p:sp>
      <p:pic>
        <p:nvPicPr>
          <p:cNvPr id="91" name="Google Shape;91;p1" hidden="0"/>
          <p:cNvPicPr/>
          <p:nvPr isPhoto="0" userDrawn="0"/>
        </p:nvPicPr>
        <p:blipFill>
          <a:blip r:embed="rId5">
            <a:alphaModFix/>
          </a:blip>
          <a:srcRect l="0" t="0" r="0" b="0"/>
          <a:stretch/>
        </p:blipFill>
        <p:spPr bwMode="auto">
          <a:xfrm>
            <a:off x="0" y="5706275"/>
            <a:ext cx="1900925" cy="115172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189" name="Google Shape;189;p10" hidden="0"/>
          <p:cNvSpPr txBox="1"/>
          <p:nvPr isPhoto="0" userDrawn="0"/>
        </p:nvSpPr>
        <p:spPr bwMode="auto">
          <a:xfrm>
            <a:off x="2652815" y="700162"/>
            <a:ext cx="5551013" cy="448841"/>
          </a:xfrm>
          <a:prstGeom prst="rect">
            <a:avLst/>
          </a:prstGeom>
          <a:noFill/>
          <a:ln>
            <a:noFill/>
          </a:ln>
        </p:spPr>
        <p:txBody>
          <a:bodyPr spcFirstLastPara="1" wrap="square" lIns="0" tIns="0" rIns="0" bIns="0" anchor="t" anchorCtr="0">
            <a:spAutoFit/>
          </a:bodyPr>
          <a:lstStyle/>
          <a:p>
            <a:pPr marL="0" marR="0" lvl="0" indent="0" algn="ctr">
              <a:lnSpc>
                <a:spcPct val="108015"/>
              </a:lnSpc>
              <a:spcBef>
                <a:spcPts val="0"/>
              </a:spcBef>
              <a:spcAft>
                <a:spcPts val="0"/>
              </a:spcAft>
              <a:buNone/>
              <a:defRPr/>
            </a:pPr>
            <a:r>
              <a:rPr lang="en-US" sz="3300">
                <a:solidFill>
                  <a:srgbClr val="0C45A6"/>
                </a:solidFill>
                <a:latin typeface="Calibri"/>
                <a:ea typeface="Calibri"/>
                <a:cs typeface="Calibri"/>
              </a:rPr>
              <a:t>Project Planning (7) </a:t>
            </a:r>
            <a:endParaRPr/>
          </a:p>
        </p:txBody>
      </p:sp>
      <p:sp>
        <p:nvSpPr>
          <p:cNvPr id="190" name="Google Shape;190;p10" hidden="0"/>
          <p:cNvSpPr txBox="1"/>
          <p:nvPr isPhoto="0" userDrawn="0"/>
        </p:nvSpPr>
        <p:spPr bwMode="auto">
          <a:xfrm>
            <a:off x="4671072" y="1387781"/>
            <a:ext cx="1817470" cy="313547"/>
          </a:xfrm>
          <a:prstGeom prst="rect">
            <a:avLst/>
          </a:prstGeom>
          <a:noFill/>
          <a:ln>
            <a:noFill/>
          </a:ln>
        </p:spPr>
        <p:txBody>
          <a:bodyPr spcFirstLastPara="1" wrap="square" lIns="0" tIns="0" rIns="0" bIns="0" anchor="t" anchorCtr="0">
            <a:spAutoFit/>
          </a:bodyPr>
          <a:lstStyle/>
          <a:p>
            <a:pPr marL="0" marR="0" lvl="0" indent="0" algn="ctr">
              <a:lnSpc>
                <a:spcPct val="140000"/>
              </a:lnSpc>
              <a:spcBef>
                <a:spcPts val="0"/>
              </a:spcBef>
              <a:spcAft>
                <a:spcPts val="0"/>
              </a:spcAft>
              <a:buNone/>
              <a:defRPr/>
            </a:pPr>
            <a:r>
              <a:rPr lang="en-US" sz="1900" b="1">
                <a:solidFill>
                  <a:srgbClr val="000000"/>
                </a:solidFill>
                <a:latin typeface="Montserrat SemiBold"/>
                <a:ea typeface="Montserrat SemiBold"/>
                <a:cs typeface="Montserrat SemiBold"/>
              </a:rPr>
              <a:t>Effect Analysis</a:t>
            </a:r>
            <a:endParaRPr/>
          </a:p>
        </p:txBody>
      </p:sp>
      <p:pic>
        <p:nvPicPr>
          <p:cNvPr id="191" name="Google Shape;191;p10" hidden="0"/>
          <p:cNvPicPr/>
          <p:nvPr isPhoto="0" userDrawn="0"/>
        </p:nvPicPr>
        <p:blipFill>
          <a:blip r:embed="rId2">
            <a:alphaModFix/>
          </a:blip>
          <a:srcRect l="0" t="3767" r="358" b="286"/>
          <a:stretch/>
        </p:blipFill>
        <p:spPr bwMode="auto">
          <a:xfrm>
            <a:off x="2255605" y="1824518"/>
            <a:ext cx="6345434" cy="3765999"/>
          </a:xfrm>
          <a:prstGeom prst="rect">
            <a:avLst/>
          </a:prstGeom>
          <a:noFill/>
          <a:ln>
            <a:noFill/>
          </a:ln>
        </p:spPr>
      </p:pic>
      <p:sp>
        <p:nvSpPr>
          <p:cNvPr id="192" name="Google Shape;192;p10" hidden="0"/>
          <p:cNvSpPr txBox="1"/>
          <p:nvPr isPhoto="0" userDrawn="0"/>
        </p:nvSpPr>
        <p:spPr bwMode="auto">
          <a:xfrm>
            <a:off x="2209801" y="5265068"/>
            <a:ext cx="6345434" cy="191976"/>
          </a:xfrm>
          <a:prstGeom prst="rect">
            <a:avLst/>
          </a:prstGeom>
          <a:noFill/>
          <a:ln>
            <a:noFill/>
          </a:ln>
        </p:spPr>
        <p:txBody>
          <a:bodyPr spcFirstLastPara="1" wrap="square" lIns="0" tIns="0" rIns="0" bIns="0" anchor="t" anchorCtr="0">
            <a:spAutoFit/>
          </a:bodyPr>
          <a:lstStyle/>
          <a:p>
            <a:pPr marL="0" marR="0" lvl="0" indent="0" algn="l">
              <a:lnSpc>
                <a:spcPct val="139911"/>
              </a:lnSpc>
              <a:spcBef>
                <a:spcPts val="0"/>
              </a:spcBef>
              <a:spcAft>
                <a:spcPts val="0"/>
              </a:spcAft>
              <a:buNone/>
              <a:defRPr/>
            </a:pPr>
            <a:r>
              <a:rPr lang="en-US" sz="1150" b="1">
                <a:solidFill>
                  <a:srgbClr val="000000"/>
                </a:solidFill>
                <a:latin typeface="Montserrat"/>
                <a:ea typeface="Montserrat"/>
                <a:cs typeface="Montserrat"/>
              </a:rPr>
              <a:t>Strategy for the control of fishermen's associations </a:t>
            </a:r>
            <a:endParaRPr/>
          </a:p>
        </p:txBody>
      </p:sp>
      <p:sp>
        <p:nvSpPr>
          <p:cNvPr id="193" name="Google Shape;193;p10" hidden="0"/>
          <p:cNvSpPr txBox="1"/>
          <p:nvPr isPhoto="0" userDrawn="0"/>
        </p:nvSpPr>
        <p:spPr bwMode="auto">
          <a:xfrm>
            <a:off x="6488542" y="5335434"/>
            <a:ext cx="1997320" cy="153888"/>
          </a:xfrm>
          <a:prstGeom prst="rect">
            <a:avLst/>
          </a:prstGeom>
          <a:noFill/>
          <a:ln>
            <a:noFill/>
          </a:ln>
        </p:spPr>
        <p:txBody>
          <a:bodyPr spcFirstLastPara="1" wrap="square" lIns="0" tIns="0" rIns="0" bIns="0" anchor="t" anchorCtr="0">
            <a:spAutoFit/>
          </a:bodyPr>
          <a:lstStyle/>
          <a:p>
            <a:pPr marL="0" marR="0" lvl="0" indent="0" algn="ctr">
              <a:lnSpc>
                <a:spcPct val="108000"/>
              </a:lnSpc>
              <a:spcBef>
                <a:spcPts val="0"/>
              </a:spcBef>
              <a:spcAft>
                <a:spcPts val="0"/>
              </a:spcAft>
              <a:buNone/>
              <a:defRPr/>
            </a:pPr>
            <a:r>
              <a:rPr lang="en-US" sz="1150" b="1">
                <a:solidFill>
                  <a:srgbClr val="000000"/>
                </a:solidFill>
                <a:latin typeface="Montserrat"/>
                <a:ea typeface="Montserrat"/>
                <a:cs typeface="Montserrat"/>
              </a:rPr>
              <a:t>Market orientation strategy</a:t>
            </a:r>
            <a:endParaRPr/>
          </a:p>
        </p:txBody>
      </p:sp>
      <p:sp>
        <p:nvSpPr>
          <p:cNvPr id="194" name="Google Shape;194;p10" hidden="0"/>
          <p:cNvSpPr txBox="1"/>
          <p:nvPr isPhoto="0" userDrawn="0"/>
        </p:nvSpPr>
        <p:spPr bwMode="auto">
          <a:xfrm>
            <a:off x="7205169" y="2698464"/>
            <a:ext cx="2368460" cy="239937"/>
          </a:xfrm>
          <a:prstGeom prst="rect">
            <a:avLst/>
          </a:prstGeom>
          <a:noFill/>
          <a:ln>
            <a:noFill/>
          </a:ln>
        </p:spPr>
        <p:txBody>
          <a:bodyPr spcFirstLastPara="1" wrap="square" lIns="0" tIns="0" rIns="0" bIns="0" anchor="t" anchorCtr="0">
            <a:spAutoFit/>
          </a:bodyPr>
          <a:lstStyle/>
          <a:p>
            <a:pPr marL="0" marR="0" lvl="0" indent="0" algn="ctr">
              <a:lnSpc>
                <a:spcPct val="140042"/>
              </a:lnSpc>
              <a:spcBef>
                <a:spcPts val="0"/>
              </a:spcBef>
              <a:spcAft>
                <a:spcPts val="0"/>
              </a:spcAft>
              <a:buNone/>
              <a:defRPr/>
            </a:pPr>
            <a:r>
              <a:rPr lang="en-US" sz="1400">
                <a:solidFill>
                  <a:srgbClr val="000000"/>
                </a:solidFill>
                <a:latin typeface="Calibri"/>
                <a:ea typeface="Calibri"/>
                <a:cs typeface="Calibri"/>
              </a:rPr>
              <a:t>Main goal= Indirect effect </a:t>
            </a:r>
            <a:endParaRPr/>
          </a:p>
        </p:txBody>
      </p:sp>
      <p:sp>
        <p:nvSpPr>
          <p:cNvPr id="195" name="Google Shape;195;p10" hidden="0"/>
          <p:cNvSpPr txBox="1"/>
          <p:nvPr isPhoto="0" userDrawn="0"/>
        </p:nvSpPr>
        <p:spPr bwMode="auto">
          <a:xfrm>
            <a:off x="7692803" y="3528924"/>
            <a:ext cx="2427758" cy="239937"/>
          </a:xfrm>
          <a:prstGeom prst="rect">
            <a:avLst/>
          </a:prstGeom>
          <a:noFill/>
          <a:ln>
            <a:noFill/>
          </a:ln>
        </p:spPr>
        <p:txBody>
          <a:bodyPr spcFirstLastPara="1" wrap="square" lIns="0" tIns="0" rIns="0" bIns="0" anchor="t" anchorCtr="0">
            <a:spAutoFit/>
          </a:bodyPr>
          <a:lstStyle/>
          <a:p>
            <a:pPr marL="0" marR="0" lvl="0" indent="0" algn="ctr">
              <a:lnSpc>
                <a:spcPct val="140042"/>
              </a:lnSpc>
              <a:spcBef>
                <a:spcPts val="0"/>
              </a:spcBef>
              <a:spcAft>
                <a:spcPts val="0"/>
              </a:spcAft>
              <a:buNone/>
              <a:defRPr/>
            </a:pPr>
            <a:r>
              <a:rPr lang="en-US" sz="1400">
                <a:solidFill>
                  <a:srgbClr val="000000"/>
                </a:solidFill>
                <a:latin typeface="Calibri"/>
                <a:ea typeface="Calibri"/>
                <a:cs typeface="Calibri"/>
              </a:rPr>
              <a:t>Project goal = Direct Effect</a:t>
            </a:r>
            <a:endParaRPr/>
          </a:p>
        </p:txBody>
      </p:sp>
      <p:sp>
        <p:nvSpPr>
          <p:cNvPr id="196" name="Google Shape;196;p10" hidden="0"/>
          <p:cNvSpPr txBox="1"/>
          <p:nvPr isPhoto="0" userDrawn="0"/>
        </p:nvSpPr>
        <p:spPr bwMode="auto">
          <a:xfrm>
            <a:off x="8906681" y="4360306"/>
            <a:ext cx="1761319" cy="239937"/>
          </a:xfrm>
          <a:prstGeom prst="rect">
            <a:avLst/>
          </a:prstGeom>
          <a:noFill/>
          <a:ln>
            <a:noFill/>
          </a:ln>
        </p:spPr>
        <p:txBody>
          <a:bodyPr spcFirstLastPara="1" wrap="square" lIns="0" tIns="0" rIns="0" bIns="0" anchor="t" anchorCtr="0">
            <a:spAutoFit/>
          </a:bodyPr>
          <a:lstStyle/>
          <a:p>
            <a:pPr marL="0" marR="0" lvl="0" indent="0" algn="l">
              <a:lnSpc>
                <a:spcPct val="140042"/>
              </a:lnSpc>
              <a:spcBef>
                <a:spcPts val="0"/>
              </a:spcBef>
              <a:spcAft>
                <a:spcPts val="0"/>
              </a:spcAft>
              <a:buNone/>
              <a:defRPr/>
            </a:pPr>
            <a:r>
              <a:rPr lang="en-US" sz="1400">
                <a:solidFill>
                  <a:srgbClr val="000000"/>
                </a:solidFill>
                <a:latin typeface="Calibri"/>
                <a:ea typeface="Calibri"/>
                <a:cs typeface="Calibri"/>
              </a:rPr>
              <a:t>Results = Achievements</a:t>
            </a:r>
            <a:endParaRPr/>
          </a:p>
        </p:txBody>
      </p:sp>
      <p:sp>
        <p:nvSpPr>
          <p:cNvPr id="197" name="Google Shape;197;p10" hidden="0"/>
          <p:cNvSpPr txBox="1"/>
          <p:nvPr isPhoto="0" userDrawn="0"/>
        </p:nvSpPr>
        <p:spPr bwMode="auto">
          <a:xfrm>
            <a:off x="2209801" y="6118622"/>
            <a:ext cx="3640500" cy="525600"/>
          </a:xfrm>
          <a:prstGeom prst="rect">
            <a:avLst/>
          </a:prstGeom>
          <a:noFill/>
          <a:ln>
            <a:noFill/>
          </a:ln>
        </p:spPr>
        <p:txBody>
          <a:bodyPr spcFirstLastPara="1" wrap="square" lIns="0" tIns="0" rIns="0" bIns="0" anchor="t" anchorCtr="0">
            <a:spAutoFit/>
          </a:bodyPr>
          <a:lstStyle/>
          <a:p>
            <a:pPr marL="0" marR="0" lvl="0" indent="0" algn="l">
              <a:lnSpc>
                <a:spcPct val="100000"/>
              </a:lnSpc>
              <a:spcBef>
                <a:spcPts val="0"/>
              </a:spcBef>
              <a:spcAft>
                <a:spcPts val="0"/>
              </a:spcAft>
              <a:buNone/>
              <a:defRPr/>
            </a:pPr>
            <a:r>
              <a:rPr lang="en-US" sz="1150">
                <a:solidFill>
                  <a:srgbClr val="000000"/>
                </a:solidFill>
                <a:latin typeface="Arial"/>
                <a:ea typeface="Arial"/>
                <a:cs typeface="Arial"/>
              </a:rPr>
              <a:t>Source: https://www.nord-sued-bruecken.de/foerderung/foerderprogramme/in-sdg.html</a:t>
            </a:r>
            <a:endParaRPr sz="1150">
              <a:solidFill>
                <a:srgbClr val="000000"/>
              </a:solidFill>
              <a:latin typeface="Arial"/>
              <a:ea typeface="Arial"/>
              <a:cs typeface="Arial"/>
            </a:endParaRPr>
          </a:p>
        </p:txBody>
      </p:sp>
      <p:cxnSp>
        <p:nvCxnSpPr>
          <p:cNvPr id="198" name="Google Shape;198;p10" hidden="0"/>
          <p:cNvCxnSpPr>
            <a:cxnSpLocks/>
          </p:cNvCxnSpPr>
          <p:nvPr isPhoto="0" userDrawn="0"/>
        </p:nvCxnSpPr>
        <p:spPr bwMode="auto">
          <a:xfrm>
            <a:off x="317500" y="418145"/>
            <a:ext cx="0" cy="6021709"/>
          </a:xfrm>
          <a:prstGeom prst="straightConnector1">
            <a:avLst/>
          </a:prstGeom>
          <a:noFill/>
          <a:ln w="76200" cap="flat" cmpd="sng">
            <a:solidFill>
              <a:srgbClr val="AED7C7"/>
            </a:solidFill>
            <a:prstDash val="solid"/>
            <a:miter lim="800000"/>
            <a:headEnd type="none" w="sm" len="sm"/>
            <a:tailEnd type="none" w="sm" len="sm"/>
          </a:ln>
        </p:spPr>
      </p:cxnSp>
      <p:pic>
        <p:nvPicPr>
          <p:cNvPr id="199" name="Google Shape;199;p10" hidden="0"/>
          <p:cNvPicPr/>
          <p:nvPr isPhoto="0" userDrawn="0"/>
        </p:nvPicPr>
        <p:blipFill>
          <a:blip r:embed="rId3">
            <a:alphaModFix/>
          </a:blip>
          <a:srcRect l="0" t="0" r="0" b="0"/>
          <a:stretch/>
        </p:blipFill>
        <p:spPr bwMode="auto">
          <a:xfrm>
            <a:off x="9144000" y="5229225"/>
            <a:ext cx="3048000" cy="16287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204" name="Google Shape;204;p11" hidden="0"/>
          <p:cNvSpPr txBox="1"/>
          <p:nvPr isPhoto="0" userDrawn="0"/>
        </p:nvSpPr>
        <p:spPr bwMode="auto">
          <a:xfrm>
            <a:off x="2209801" y="1130498"/>
            <a:ext cx="5551013" cy="448841"/>
          </a:xfrm>
          <a:prstGeom prst="rect">
            <a:avLst/>
          </a:prstGeom>
          <a:noFill/>
          <a:ln>
            <a:noFill/>
          </a:ln>
        </p:spPr>
        <p:txBody>
          <a:bodyPr spcFirstLastPara="1" wrap="square" lIns="0" tIns="0" rIns="0" bIns="0" anchor="t" anchorCtr="0">
            <a:spAutoFit/>
          </a:bodyPr>
          <a:lstStyle/>
          <a:p>
            <a:pPr marL="0" marR="0" lvl="0" indent="0" algn="ctr">
              <a:lnSpc>
                <a:spcPct val="108015"/>
              </a:lnSpc>
              <a:spcBef>
                <a:spcPts val="0"/>
              </a:spcBef>
              <a:spcAft>
                <a:spcPts val="0"/>
              </a:spcAft>
              <a:buNone/>
              <a:defRPr/>
            </a:pPr>
            <a:r>
              <a:rPr lang="en-US" sz="3300">
                <a:solidFill>
                  <a:srgbClr val="0C45A6"/>
                </a:solidFill>
                <a:latin typeface="Calibri"/>
                <a:ea typeface="Calibri"/>
                <a:cs typeface="Calibri"/>
              </a:rPr>
              <a:t>Project Planning (8) </a:t>
            </a:r>
            <a:endParaRPr/>
          </a:p>
        </p:txBody>
      </p:sp>
      <p:sp>
        <p:nvSpPr>
          <p:cNvPr id="205" name="Google Shape;205;p11" hidden="0"/>
          <p:cNvSpPr txBox="1"/>
          <p:nvPr isPhoto="0" userDrawn="0"/>
        </p:nvSpPr>
        <p:spPr bwMode="auto">
          <a:xfrm>
            <a:off x="2351688" y="2491403"/>
            <a:ext cx="4630500" cy="2741700"/>
          </a:xfrm>
          <a:prstGeom prst="rect">
            <a:avLst/>
          </a:prstGeom>
          <a:noFill/>
          <a:ln>
            <a:noFill/>
          </a:ln>
        </p:spPr>
        <p:txBody>
          <a:bodyPr spcFirstLastPara="1" wrap="square" lIns="0" tIns="0" rIns="0" bIns="0" anchor="t" anchorCtr="0">
            <a:spAutoFit/>
          </a:bodyPr>
          <a:lstStyle/>
          <a:p>
            <a:pPr marL="0" marR="0" lvl="0" indent="0" algn="ctr">
              <a:lnSpc>
                <a:spcPct val="140021"/>
              </a:lnSpc>
              <a:spcBef>
                <a:spcPts val="0"/>
              </a:spcBef>
              <a:spcAft>
                <a:spcPts val="0"/>
              </a:spcAft>
              <a:buNone/>
              <a:defRPr/>
            </a:pPr>
            <a:r>
              <a:rPr lang="en-US" sz="1850">
                <a:solidFill>
                  <a:srgbClr val="0C45A6"/>
                </a:solidFill>
                <a:latin typeface="Calibri"/>
                <a:ea typeface="Calibri"/>
                <a:cs typeface="Calibri"/>
              </a:rPr>
              <a:t>Definition of Effects:</a:t>
            </a:r>
            <a:endParaRPr/>
          </a:p>
          <a:p>
            <a:pPr marL="321469" marR="0" lvl="2" indent="-107155" algn="l">
              <a:lnSpc>
                <a:spcPct val="140042"/>
              </a:lnSpc>
              <a:spcBef>
                <a:spcPts val="0"/>
              </a:spcBef>
              <a:spcAft>
                <a:spcPts val="0"/>
              </a:spcAft>
              <a:buClr>
                <a:srgbClr val="000000"/>
              </a:buClr>
              <a:buSzPts val="1406"/>
              <a:buFont typeface="Arial"/>
              <a:buChar char="⚬"/>
              <a:defRPr/>
            </a:pPr>
            <a:r>
              <a:rPr lang="en-US" sz="1400" b="0" i="0" u="none" strike="noStrike" cap="none">
                <a:solidFill>
                  <a:srgbClr val="000000"/>
                </a:solidFill>
                <a:latin typeface="Calibri"/>
                <a:ea typeface="Calibri"/>
                <a:cs typeface="Calibri"/>
              </a:rPr>
              <a:t>Effects are changes in a state as a result of an intervention.</a:t>
            </a:r>
            <a:endParaRPr/>
          </a:p>
          <a:p>
            <a:pPr marL="321469" marR="0" lvl="2" indent="-107155" algn="l">
              <a:lnSpc>
                <a:spcPct val="140042"/>
              </a:lnSpc>
              <a:spcBef>
                <a:spcPts val="0"/>
              </a:spcBef>
              <a:spcAft>
                <a:spcPts val="0"/>
              </a:spcAft>
              <a:buClr>
                <a:srgbClr val="000000"/>
              </a:buClr>
              <a:buSzPts val="1406"/>
              <a:buFont typeface="Arial"/>
              <a:buChar char="⚬"/>
              <a:defRPr/>
            </a:pPr>
            <a:r>
              <a:rPr lang="en-US" sz="1400" b="0" i="0" u="none" strike="noStrike" cap="none">
                <a:solidFill>
                  <a:srgbClr val="000000"/>
                </a:solidFill>
                <a:latin typeface="Calibri"/>
                <a:ea typeface="Calibri"/>
                <a:cs typeface="Calibri"/>
              </a:rPr>
              <a:t>They can be endogenous and non-endogenous, expected or unexpected, positive or negative.</a:t>
            </a:r>
            <a:endParaRPr/>
          </a:p>
          <a:p>
            <a:pPr marL="321469" marR="0" lvl="2" indent="-107155" algn="l">
              <a:lnSpc>
                <a:spcPct val="140042"/>
              </a:lnSpc>
              <a:spcBef>
                <a:spcPts val="0"/>
              </a:spcBef>
              <a:spcAft>
                <a:spcPts val="0"/>
              </a:spcAft>
              <a:buClr>
                <a:srgbClr val="000000"/>
              </a:buClr>
              <a:buSzPts val="1406"/>
              <a:buFont typeface="Arial"/>
              <a:buChar char="⚬"/>
              <a:defRPr/>
            </a:pPr>
            <a:r>
              <a:rPr lang="en-US" sz="1400" b="0" i="0" u="none" strike="noStrike" cap="none">
                <a:solidFill>
                  <a:srgbClr val="000000"/>
                </a:solidFill>
                <a:latin typeface="Calibri"/>
                <a:ea typeface="Calibri"/>
                <a:cs typeface="Calibri"/>
              </a:rPr>
              <a:t>They occur from the first moment of the intervention, during the entire project duration and in very different areas</a:t>
            </a:r>
            <a:endParaRPr/>
          </a:p>
          <a:p>
            <a:pPr marL="321469" marR="0" lvl="2" indent="-107155" algn="l">
              <a:lnSpc>
                <a:spcPct val="140042"/>
              </a:lnSpc>
              <a:spcBef>
                <a:spcPts val="0"/>
              </a:spcBef>
              <a:spcAft>
                <a:spcPts val="0"/>
              </a:spcAft>
              <a:buClr>
                <a:srgbClr val="000000"/>
              </a:buClr>
              <a:buSzPts val="1406"/>
              <a:buFont typeface="Arial"/>
              <a:buChar char="⚬"/>
              <a:defRPr/>
            </a:pPr>
            <a:r>
              <a:rPr lang="en-US" sz="1400" b="0" i="0" u="none" strike="noStrike" cap="none">
                <a:solidFill>
                  <a:srgbClr val="000000"/>
                </a:solidFill>
                <a:latin typeface="Calibri"/>
                <a:ea typeface="Calibri"/>
                <a:cs typeface="Calibri"/>
              </a:rPr>
              <a:t>Effects are the result of social interactions </a:t>
            </a:r>
            <a:endParaRPr/>
          </a:p>
          <a:p>
            <a:pPr marL="321469" marR="0" lvl="2" indent="-107155" algn="l">
              <a:lnSpc>
                <a:spcPct val="140042"/>
              </a:lnSpc>
              <a:spcBef>
                <a:spcPts val="0"/>
              </a:spcBef>
              <a:spcAft>
                <a:spcPts val="0"/>
              </a:spcAft>
              <a:buNone/>
              <a:defRPr/>
            </a:pPr>
            <a:r>
              <a:rPr lang="en-US" sz="1400" b="0" i="0" u="none" strike="noStrike" cap="none">
                <a:solidFill>
                  <a:srgbClr val="0C45A6"/>
                </a:solidFill>
                <a:latin typeface="Montserrat"/>
                <a:ea typeface="Montserrat"/>
                <a:cs typeface="Montserrat"/>
              </a:rPr>
              <a:t> </a:t>
            </a:r>
            <a:endParaRPr/>
          </a:p>
        </p:txBody>
      </p:sp>
      <p:sp>
        <p:nvSpPr>
          <p:cNvPr id="206" name="Google Shape;206;p11" hidden="0"/>
          <p:cNvSpPr txBox="1"/>
          <p:nvPr isPhoto="0" userDrawn="0"/>
        </p:nvSpPr>
        <p:spPr bwMode="auto">
          <a:xfrm>
            <a:off x="1075943" y="5914252"/>
            <a:ext cx="3640500" cy="525600"/>
          </a:xfrm>
          <a:prstGeom prst="rect">
            <a:avLst/>
          </a:prstGeom>
          <a:noFill/>
          <a:ln>
            <a:noFill/>
          </a:ln>
        </p:spPr>
        <p:txBody>
          <a:bodyPr spcFirstLastPara="1" wrap="square" lIns="0" tIns="0" rIns="0" bIns="0" anchor="t" anchorCtr="0">
            <a:spAutoFit/>
          </a:bodyPr>
          <a:lstStyle/>
          <a:p>
            <a:pPr marL="0" marR="0" lvl="0" indent="0" algn="l">
              <a:lnSpc>
                <a:spcPct val="100000"/>
              </a:lnSpc>
              <a:spcBef>
                <a:spcPts val="0"/>
              </a:spcBef>
              <a:spcAft>
                <a:spcPts val="0"/>
              </a:spcAft>
              <a:buNone/>
              <a:defRPr/>
            </a:pPr>
            <a:r>
              <a:rPr lang="en-US" sz="1150">
                <a:solidFill>
                  <a:srgbClr val="000000"/>
                </a:solidFill>
                <a:latin typeface="Arial"/>
                <a:ea typeface="Arial"/>
                <a:cs typeface="Arial"/>
              </a:rPr>
              <a:t>Source: https://www.nord-sued-bruecken.de/foerderung/foerderprogramme/in-sdg.html</a:t>
            </a:r>
            <a:endParaRPr sz="1150">
              <a:solidFill>
                <a:srgbClr val="000000"/>
              </a:solidFill>
              <a:latin typeface="Arial"/>
              <a:ea typeface="Arial"/>
              <a:cs typeface="Arial"/>
            </a:endParaRPr>
          </a:p>
        </p:txBody>
      </p:sp>
      <p:cxnSp>
        <p:nvCxnSpPr>
          <p:cNvPr id="207" name="Google Shape;207;p11" hidden="0"/>
          <p:cNvCxnSpPr>
            <a:cxnSpLocks/>
          </p:cNvCxnSpPr>
          <p:nvPr isPhoto="0" userDrawn="0"/>
        </p:nvCxnSpPr>
        <p:spPr bwMode="auto">
          <a:xfrm>
            <a:off x="317500" y="418145"/>
            <a:ext cx="0" cy="6021709"/>
          </a:xfrm>
          <a:prstGeom prst="straightConnector1">
            <a:avLst/>
          </a:prstGeom>
          <a:noFill/>
          <a:ln w="76200" cap="flat" cmpd="sng">
            <a:solidFill>
              <a:srgbClr val="AED7C7"/>
            </a:solidFill>
            <a:prstDash val="solid"/>
            <a:miter lim="800000"/>
            <a:headEnd type="none" w="sm" len="sm"/>
            <a:tailEnd type="none" w="sm" len="sm"/>
          </a:ln>
        </p:spPr>
      </p:cxnSp>
      <p:pic>
        <p:nvPicPr>
          <p:cNvPr id="208" name="Google Shape;208;p11" hidden="0"/>
          <p:cNvPicPr/>
          <p:nvPr isPhoto="0" userDrawn="0"/>
        </p:nvPicPr>
        <p:blipFill>
          <a:blip r:embed="rId2">
            <a:alphaModFix/>
          </a:blip>
          <a:srcRect l="0" t="0" r="0" b="0"/>
          <a:stretch/>
        </p:blipFill>
        <p:spPr bwMode="auto">
          <a:xfrm>
            <a:off x="9144000" y="5229225"/>
            <a:ext cx="3048000" cy="16287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pic>
        <p:nvPicPr>
          <p:cNvPr id="213" name="Google Shape;213;p12" hidden="0"/>
          <p:cNvPicPr/>
          <p:nvPr isPhoto="0" userDrawn="0"/>
        </p:nvPicPr>
        <p:blipFill>
          <a:blip r:embed="rId2">
            <a:alphaModFix/>
          </a:blip>
          <a:srcRect l="0" t="0" r="1299" b="1224"/>
          <a:stretch/>
        </p:blipFill>
        <p:spPr bwMode="auto">
          <a:xfrm>
            <a:off x="9469303" y="3986108"/>
            <a:ext cx="722710" cy="1323039"/>
          </a:xfrm>
          <a:prstGeom prst="rect">
            <a:avLst/>
          </a:prstGeom>
          <a:noFill/>
          <a:ln>
            <a:noFill/>
          </a:ln>
        </p:spPr>
      </p:pic>
      <p:pic>
        <p:nvPicPr>
          <p:cNvPr id="214" name="Google Shape;214;p12" hidden="0"/>
          <p:cNvPicPr/>
          <p:nvPr isPhoto="0" userDrawn="0"/>
        </p:nvPicPr>
        <p:blipFill>
          <a:blip r:embed="rId3">
            <a:alphaModFix/>
          </a:blip>
          <a:srcRect l="0" t="0" r="253" b="328"/>
          <a:stretch/>
        </p:blipFill>
        <p:spPr bwMode="auto">
          <a:xfrm>
            <a:off x="1910303" y="4466218"/>
            <a:ext cx="2012968" cy="1685860"/>
          </a:xfrm>
          <a:prstGeom prst="rect">
            <a:avLst/>
          </a:prstGeom>
          <a:noFill/>
          <a:ln>
            <a:noFill/>
          </a:ln>
        </p:spPr>
      </p:pic>
      <p:sp>
        <p:nvSpPr>
          <p:cNvPr id="215" name="Google Shape;215;p12" hidden="0"/>
          <p:cNvSpPr txBox="1"/>
          <p:nvPr isPhoto="0" userDrawn="0"/>
        </p:nvSpPr>
        <p:spPr bwMode="auto">
          <a:xfrm>
            <a:off x="2209801" y="757238"/>
            <a:ext cx="5551013" cy="448841"/>
          </a:xfrm>
          <a:prstGeom prst="rect">
            <a:avLst/>
          </a:prstGeom>
          <a:noFill/>
          <a:ln>
            <a:noFill/>
          </a:ln>
        </p:spPr>
        <p:txBody>
          <a:bodyPr spcFirstLastPara="1" wrap="square" lIns="0" tIns="0" rIns="0" bIns="0" anchor="t" anchorCtr="0">
            <a:spAutoFit/>
          </a:bodyPr>
          <a:lstStyle/>
          <a:p>
            <a:pPr marL="0" marR="0" lvl="0" indent="0" algn="ctr">
              <a:lnSpc>
                <a:spcPct val="108015"/>
              </a:lnSpc>
              <a:spcBef>
                <a:spcPts val="0"/>
              </a:spcBef>
              <a:spcAft>
                <a:spcPts val="0"/>
              </a:spcAft>
              <a:buNone/>
              <a:defRPr/>
            </a:pPr>
            <a:r>
              <a:rPr lang="en-US" sz="3300">
                <a:solidFill>
                  <a:srgbClr val="0C45A6"/>
                </a:solidFill>
                <a:latin typeface="Calibri"/>
                <a:ea typeface="Calibri"/>
                <a:cs typeface="Calibri"/>
              </a:rPr>
              <a:t>Project Planning (9) </a:t>
            </a:r>
            <a:endParaRPr/>
          </a:p>
        </p:txBody>
      </p:sp>
      <p:sp>
        <p:nvSpPr>
          <p:cNvPr id="216" name="Google Shape;216;p12" hidden="0"/>
          <p:cNvSpPr txBox="1"/>
          <p:nvPr isPhoto="0" userDrawn="0"/>
        </p:nvSpPr>
        <p:spPr bwMode="auto">
          <a:xfrm>
            <a:off x="1746167" y="1770519"/>
            <a:ext cx="3171825" cy="348750"/>
          </a:xfrm>
          <a:prstGeom prst="rect">
            <a:avLst/>
          </a:prstGeom>
          <a:noFill/>
          <a:ln>
            <a:noFill/>
          </a:ln>
        </p:spPr>
        <p:txBody>
          <a:bodyPr spcFirstLastPara="1" wrap="square" lIns="0" tIns="0" rIns="0" bIns="0" anchor="t" anchorCtr="0">
            <a:spAutoFit/>
          </a:bodyPr>
          <a:lstStyle/>
          <a:p>
            <a:pPr marL="0" marR="0" lvl="0" indent="0" algn="l">
              <a:lnSpc>
                <a:spcPct val="139961"/>
              </a:lnSpc>
              <a:spcBef>
                <a:spcPts val="0"/>
              </a:spcBef>
              <a:spcAft>
                <a:spcPts val="0"/>
              </a:spcAft>
              <a:buNone/>
              <a:defRPr/>
            </a:pPr>
            <a:r>
              <a:rPr lang="en-US" sz="2050">
                <a:solidFill>
                  <a:srgbClr val="0C45A6"/>
                </a:solidFill>
                <a:latin typeface="Calibri"/>
                <a:ea typeface="Calibri"/>
                <a:cs typeface="Calibri"/>
              </a:rPr>
              <a:t>Definition of Indicators</a:t>
            </a:r>
            <a:endParaRPr/>
          </a:p>
        </p:txBody>
      </p:sp>
      <p:sp>
        <p:nvSpPr>
          <p:cNvPr id="217" name="Google Shape;217;p12" hidden="0"/>
          <p:cNvSpPr txBox="1"/>
          <p:nvPr isPhoto="0" userDrawn="0"/>
        </p:nvSpPr>
        <p:spPr bwMode="auto">
          <a:xfrm>
            <a:off x="1750541" y="2228850"/>
            <a:ext cx="4345460" cy="1628266"/>
          </a:xfrm>
          <a:prstGeom prst="rect">
            <a:avLst/>
          </a:prstGeom>
          <a:noFill/>
          <a:ln>
            <a:noFill/>
          </a:ln>
        </p:spPr>
        <p:txBody>
          <a:bodyPr spcFirstLastPara="1" wrap="square" lIns="0" tIns="0" rIns="0" bIns="0" anchor="t" anchorCtr="0">
            <a:spAutoFit/>
          </a:bodyPr>
          <a:lstStyle/>
          <a:p>
            <a:pPr marL="0" marR="0" lvl="0" indent="0" algn="l">
              <a:lnSpc>
                <a:spcPct val="139911"/>
              </a:lnSpc>
              <a:spcBef>
                <a:spcPts val="0"/>
              </a:spcBef>
              <a:spcAft>
                <a:spcPts val="0"/>
              </a:spcAft>
              <a:buNone/>
              <a:defRPr/>
            </a:pPr>
            <a:r>
              <a:rPr lang="en-US" sz="1150">
                <a:solidFill>
                  <a:srgbClr val="000000"/>
                </a:solidFill>
                <a:latin typeface="Calibri"/>
                <a:ea typeface="Calibri"/>
                <a:cs typeface="Calibri"/>
              </a:rPr>
              <a:t>Indicators</a:t>
            </a:r>
            <a:endParaRPr/>
          </a:p>
          <a:p>
            <a:pPr marL="0" marR="0" lvl="0" indent="0" algn="l">
              <a:lnSpc>
                <a:spcPct val="139911"/>
              </a:lnSpc>
              <a:spcBef>
                <a:spcPts val="0"/>
              </a:spcBef>
              <a:spcAft>
                <a:spcPts val="0"/>
              </a:spcAft>
              <a:buNone/>
              <a:defRPr/>
            </a:pPr>
            <a:r>
              <a:rPr lang="en-US" sz="1150">
                <a:solidFill>
                  <a:srgbClr val="000000"/>
                </a:solidFill>
                <a:latin typeface="Calibri"/>
                <a:ea typeface="Calibri"/>
                <a:cs typeface="Calibri"/>
              </a:rPr>
              <a:t>...are parameters that have been selected to illustrate a specific, often not directly measurable and complex issue</a:t>
            </a:r>
            <a:endParaRPr/>
          </a:p>
          <a:p>
            <a:pPr marL="0" marR="0" lvl="0" indent="0" algn="l">
              <a:lnSpc>
                <a:spcPct val="139911"/>
              </a:lnSpc>
              <a:spcBef>
                <a:spcPts val="0"/>
              </a:spcBef>
              <a:spcAft>
                <a:spcPts val="0"/>
              </a:spcAft>
              <a:buNone/>
              <a:defRPr/>
            </a:pPr>
            <a:r>
              <a:rPr lang="en-US" sz="1150">
                <a:solidFill>
                  <a:srgbClr val="000000"/>
                </a:solidFill>
                <a:latin typeface="Calibri"/>
                <a:ea typeface="Calibri"/>
                <a:cs typeface="Calibri"/>
              </a:rPr>
              <a:t>...say what a change can be observed or measured by (yardsticks)</a:t>
            </a:r>
            <a:endParaRPr/>
          </a:p>
          <a:p>
            <a:pPr marL="0" marR="0" lvl="0" indent="0" algn="l">
              <a:lnSpc>
                <a:spcPct val="139911"/>
              </a:lnSpc>
              <a:spcBef>
                <a:spcPts val="0"/>
              </a:spcBef>
              <a:spcAft>
                <a:spcPts val="0"/>
              </a:spcAft>
              <a:buNone/>
              <a:defRPr/>
            </a:pPr>
            <a:r>
              <a:rPr lang="en-US" sz="1150" u="sng">
                <a:solidFill>
                  <a:srgbClr val="000000"/>
                </a:solidFill>
                <a:latin typeface="Calibri"/>
                <a:ea typeface="Calibri"/>
                <a:cs typeface="Calibri"/>
              </a:rPr>
              <a:t>Quantitative indicators </a:t>
            </a:r>
            <a:r>
              <a:rPr lang="en-US" sz="1150">
                <a:solidFill>
                  <a:srgbClr val="000000"/>
                </a:solidFill>
                <a:latin typeface="Calibri"/>
                <a:ea typeface="Calibri"/>
                <a:cs typeface="Calibri"/>
              </a:rPr>
              <a:t>with a performance value: </a:t>
            </a:r>
            <a:endParaRPr/>
          </a:p>
          <a:p>
            <a:pPr marL="0" marR="0" lvl="0" indent="0" algn="l">
              <a:lnSpc>
                <a:spcPct val="139911"/>
              </a:lnSpc>
              <a:spcBef>
                <a:spcPts val="0"/>
              </a:spcBef>
              <a:spcAft>
                <a:spcPts val="0"/>
              </a:spcAft>
              <a:buNone/>
              <a:defRPr/>
            </a:pPr>
            <a:r>
              <a:rPr lang="en-US" sz="1150">
                <a:solidFill>
                  <a:srgbClr val="000000"/>
                </a:solidFill>
                <a:latin typeface="Calibri"/>
                <a:ea typeface="Calibri"/>
                <a:cs typeface="Calibri"/>
              </a:rPr>
              <a:t>XY percent of those trained have found a job </a:t>
            </a:r>
            <a:endParaRPr/>
          </a:p>
          <a:p>
            <a:pPr marL="0" marR="0" lvl="0" indent="0" algn="l">
              <a:lnSpc>
                <a:spcPct val="139911"/>
              </a:lnSpc>
              <a:spcBef>
                <a:spcPts val="0"/>
              </a:spcBef>
              <a:spcAft>
                <a:spcPts val="0"/>
              </a:spcAft>
              <a:buNone/>
              <a:defRPr/>
            </a:pPr>
            <a:r>
              <a:rPr lang="en-US" sz="1150" u="sng">
                <a:solidFill>
                  <a:srgbClr val="000000"/>
                </a:solidFill>
                <a:latin typeface="Calibri"/>
                <a:ea typeface="Calibri"/>
                <a:cs typeface="Calibri"/>
              </a:rPr>
              <a:t>Qualitative indicators </a:t>
            </a:r>
            <a:r>
              <a:rPr lang="en-US" sz="1150">
                <a:solidFill>
                  <a:srgbClr val="000000"/>
                </a:solidFill>
                <a:latin typeface="Calibri"/>
                <a:ea typeface="Calibri"/>
                <a:cs typeface="Calibri"/>
              </a:rPr>
              <a:t>with a performance value:</a:t>
            </a:r>
            <a:endParaRPr/>
          </a:p>
          <a:p>
            <a:pPr marL="0" marR="0" lvl="0" indent="0" algn="l">
              <a:lnSpc>
                <a:spcPct val="139911"/>
              </a:lnSpc>
              <a:spcBef>
                <a:spcPts val="0"/>
              </a:spcBef>
              <a:spcAft>
                <a:spcPts val="0"/>
              </a:spcAft>
              <a:buNone/>
              <a:defRPr/>
            </a:pPr>
            <a:r>
              <a:rPr lang="en-US" sz="1150">
                <a:solidFill>
                  <a:srgbClr val="000000"/>
                </a:solidFill>
                <a:latin typeface="Calibri"/>
                <a:ea typeface="Calibri"/>
                <a:cs typeface="Calibri"/>
              </a:rPr>
              <a:t>XY say they have found a better job </a:t>
            </a:r>
            <a:endParaRPr/>
          </a:p>
        </p:txBody>
      </p:sp>
      <p:sp>
        <p:nvSpPr>
          <p:cNvPr id="218" name="Google Shape;218;p12" hidden="0"/>
          <p:cNvSpPr txBox="1"/>
          <p:nvPr isPhoto="0" userDrawn="0"/>
        </p:nvSpPr>
        <p:spPr bwMode="auto">
          <a:xfrm>
            <a:off x="6096001" y="1672323"/>
            <a:ext cx="4262678" cy="1550809"/>
          </a:xfrm>
          <a:prstGeom prst="rect">
            <a:avLst/>
          </a:prstGeom>
          <a:noFill/>
          <a:ln>
            <a:noFill/>
          </a:ln>
        </p:spPr>
        <p:txBody>
          <a:bodyPr spcFirstLastPara="1" wrap="square" lIns="0" tIns="0" rIns="0" bIns="0" anchor="t" anchorCtr="0">
            <a:spAutoFit/>
          </a:bodyPr>
          <a:lstStyle/>
          <a:p>
            <a:pPr marL="0" marR="0" lvl="0" indent="0" algn="l">
              <a:lnSpc>
                <a:spcPct val="140000"/>
              </a:lnSpc>
              <a:spcBef>
                <a:spcPts val="0"/>
              </a:spcBef>
              <a:spcAft>
                <a:spcPts val="0"/>
              </a:spcAft>
              <a:buNone/>
              <a:defRPr/>
            </a:pPr>
            <a:r>
              <a:rPr lang="en-US" sz="1900">
                <a:solidFill>
                  <a:srgbClr val="000000"/>
                </a:solidFill>
                <a:latin typeface="Calibri"/>
                <a:ea typeface="Calibri"/>
                <a:cs typeface="Calibri"/>
              </a:rPr>
              <a:t>Indicators must be SMART:</a:t>
            </a:r>
            <a:endParaRPr/>
          </a:p>
          <a:p>
            <a:pPr marL="253839" marR="0" lvl="2" indent="-84612" algn="l">
              <a:lnSpc>
                <a:spcPct val="140000"/>
              </a:lnSpc>
              <a:spcBef>
                <a:spcPts val="0"/>
              </a:spcBef>
              <a:spcAft>
                <a:spcPts val="0"/>
              </a:spcAft>
              <a:buClr>
                <a:srgbClr val="000000"/>
              </a:buClr>
              <a:buSzPts val="1110"/>
              <a:buFont typeface="Arial"/>
              <a:buChar char="⚬"/>
              <a:defRPr/>
            </a:pPr>
            <a:r>
              <a:rPr lang="en-US" sz="1100" b="0" i="0" u="none" strike="noStrike" cap="none">
                <a:solidFill>
                  <a:srgbClr val="000000"/>
                </a:solidFill>
                <a:latin typeface="Calibri"/>
                <a:ea typeface="Calibri"/>
                <a:cs typeface="Calibri"/>
              </a:rPr>
              <a:t>Specific: specific in terms of quality and quantity;</a:t>
            </a:r>
            <a:endParaRPr/>
          </a:p>
          <a:p>
            <a:pPr marL="253839" marR="0" lvl="2" indent="-84612" algn="l">
              <a:lnSpc>
                <a:spcPct val="140000"/>
              </a:lnSpc>
              <a:spcBef>
                <a:spcPts val="0"/>
              </a:spcBef>
              <a:spcAft>
                <a:spcPts val="0"/>
              </a:spcAft>
              <a:buClr>
                <a:srgbClr val="000000"/>
              </a:buClr>
              <a:buSzPts val="1110"/>
              <a:buFont typeface="Arial"/>
              <a:buChar char="⚬"/>
              <a:defRPr/>
            </a:pPr>
            <a:r>
              <a:rPr lang="en-US" sz="1100" b="0" i="0" u="none" strike="noStrike" cap="none">
                <a:solidFill>
                  <a:srgbClr val="000000"/>
                </a:solidFill>
                <a:latin typeface="Calibri"/>
                <a:ea typeface="Calibri"/>
                <a:cs typeface="Calibri"/>
              </a:rPr>
              <a:t>Measurable: measurable with reasonable effort;</a:t>
            </a:r>
            <a:endParaRPr/>
          </a:p>
          <a:p>
            <a:pPr marL="253839" marR="0" lvl="2" indent="-84612" algn="l">
              <a:lnSpc>
                <a:spcPct val="140000"/>
              </a:lnSpc>
              <a:spcBef>
                <a:spcPts val="0"/>
              </a:spcBef>
              <a:spcAft>
                <a:spcPts val="0"/>
              </a:spcAft>
              <a:buClr>
                <a:srgbClr val="000000"/>
              </a:buClr>
              <a:buSzPts val="1110"/>
              <a:buFont typeface="Arial"/>
              <a:buChar char="⚬"/>
              <a:defRPr/>
            </a:pPr>
            <a:r>
              <a:rPr lang="en-US" sz="1100" b="0" i="0" u="none" strike="noStrike" cap="none">
                <a:solidFill>
                  <a:srgbClr val="000000"/>
                </a:solidFill>
                <a:latin typeface="Calibri"/>
                <a:ea typeface="Calibri"/>
                <a:cs typeface="Calibri"/>
              </a:rPr>
              <a:t>Available: available from existing source;</a:t>
            </a:r>
            <a:endParaRPr/>
          </a:p>
          <a:p>
            <a:pPr marL="253839" marR="0" lvl="2" indent="-84612" algn="l">
              <a:lnSpc>
                <a:spcPct val="140000"/>
              </a:lnSpc>
              <a:spcBef>
                <a:spcPts val="0"/>
              </a:spcBef>
              <a:spcAft>
                <a:spcPts val="0"/>
              </a:spcAft>
              <a:buClr>
                <a:srgbClr val="000000"/>
              </a:buClr>
              <a:buSzPts val="1110"/>
              <a:buFont typeface="Arial"/>
              <a:buChar char="⚬"/>
              <a:defRPr/>
            </a:pPr>
            <a:r>
              <a:rPr lang="en-US" sz="1100" b="0" i="0" u="none" strike="noStrike" cap="none">
                <a:solidFill>
                  <a:srgbClr val="000000"/>
                </a:solidFill>
                <a:latin typeface="Calibri"/>
                <a:ea typeface="Calibri"/>
                <a:cs typeface="Calibri"/>
              </a:rPr>
              <a:t>Relevant: important for what they are supposed to measure and in relation to the level of the project logic (type of indicator);</a:t>
            </a:r>
            <a:endParaRPr/>
          </a:p>
          <a:p>
            <a:pPr marL="253839" marR="0" lvl="2" indent="-84612" algn="l">
              <a:lnSpc>
                <a:spcPct val="140000"/>
              </a:lnSpc>
              <a:spcBef>
                <a:spcPts val="0"/>
              </a:spcBef>
              <a:spcAft>
                <a:spcPts val="0"/>
              </a:spcAft>
              <a:buClr>
                <a:srgbClr val="000000"/>
              </a:buClr>
              <a:buSzPts val="1110"/>
              <a:buFont typeface="Arial"/>
              <a:buChar char="⚬"/>
              <a:defRPr/>
            </a:pPr>
            <a:r>
              <a:rPr lang="en-US" sz="1100" b="0" i="0" u="none" strike="noStrike" cap="none">
                <a:solidFill>
                  <a:srgbClr val="000000"/>
                </a:solidFill>
                <a:latin typeface="Calibri"/>
                <a:ea typeface="Calibri"/>
                <a:cs typeface="Calibri"/>
              </a:rPr>
              <a:t>Timely: timely, useful in a reasonable time for project management.</a:t>
            </a:r>
            <a:endParaRPr/>
          </a:p>
        </p:txBody>
      </p:sp>
      <p:sp>
        <p:nvSpPr>
          <p:cNvPr id="219" name="Google Shape;219;p12" hidden="0"/>
          <p:cNvSpPr txBox="1"/>
          <p:nvPr isPhoto="0" userDrawn="0"/>
        </p:nvSpPr>
        <p:spPr bwMode="auto">
          <a:xfrm>
            <a:off x="1040027" y="6235277"/>
            <a:ext cx="5766487" cy="461665"/>
          </a:xfrm>
          <a:prstGeom prst="rect">
            <a:avLst/>
          </a:prstGeom>
          <a:noFill/>
          <a:ln>
            <a:noFill/>
          </a:ln>
        </p:spPr>
        <p:txBody>
          <a:bodyPr spcFirstLastPara="1" wrap="square" lIns="0" tIns="0" rIns="0" bIns="0" anchor="t" anchorCtr="0">
            <a:spAutoFit/>
          </a:bodyPr>
          <a:lstStyle/>
          <a:p>
            <a:pPr marL="0" marR="0" lvl="0" indent="0" algn="l">
              <a:lnSpc>
                <a:spcPct val="108000"/>
              </a:lnSpc>
              <a:spcBef>
                <a:spcPts val="0"/>
              </a:spcBef>
              <a:spcAft>
                <a:spcPts val="0"/>
              </a:spcAft>
              <a:buNone/>
              <a:defRPr/>
            </a:pPr>
            <a:r>
              <a:rPr lang="en-US" sz="1150">
                <a:solidFill>
                  <a:srgbClr val="0C45A6"/>
                </a:solidFill>
                <a:latin typeface="Calibri"/>
                <a:ea typeface="Calibri"/>
                <a:cs typeface="Calibri"/>
              </a:rPr>
              <a:t>Example of an indicator:</a:t>
            </a:r>
            <a:endParaRPr/>
          </a:p>
          <a:p>
            <a:pPr marL="0" marR="0" lvl="0" indent="0" algn="l">
              <a:lnSpc>
                <a:spcPct val="108000"/>
              </a:lnSpc>
              <a:spcBef>
                <a:spcPts val="0"/>
              </a:spcBef>
              <a:spcAft>
                <a:spcPts val="0"/>
              </a:spcAft>
              <a:buNone/>
              <a:defRPr/>
            </a:pPr>
            <a:r>
              <a:rPr lang="en-US" sz="1150">
                <a:solidFill>
                  <a:srgbClr val="0C45A6"/>
                </a:solidFill>
                <a:latin typeface="Calibri"/>
                <a:ea typeface="Calibri"/>
                <a:cs typeface="Calibri"/>
              </a:rPr>
              <a:t>100 small producers and 50 female  producers in Mzuzu have increased the production of banana flour by 25% per year, achieving export quality from the 2nd year of production.</a:t>
            </a:r>
            <a:endParaRPr/>
          </a:p>
        </p:txBody>
      </p:sp>
      <p:sp>
        <p:nvSpPr>
          <p:cNvPr id="220" name="Google Shape;220;p12" hidden="0"/>
          <p:cNvSpPr txBox="1"/>
          <p:nvPr isPhoto="0" userDrawn="0"/>
        </p:nvSpPr>
        <p:spPr bwMode="auto">
          <a:xfrm>
            <a:off x="5428322" y="3932529"/>
            <a:ext cx="4402336" cy="1522340"/>
          </a:xfrm>
          <a:prstGeom prst="rect">
            <a:avLst/>
          </a:prstGeom>
          <a:noFill/>
          <a:ln>
            <a:noFill/>
          </a:ln>
        </p:spPr>
        <p:txBody>
          <a:bodyPr spcFirstLastPara="1" wrap="square" lIns="0" tIns="0" rIns="0" bIns="0" anchor="t" anchorCtr="0">
            <a:spAutoFit/>
          </a:bodyPr>
          <a:lstStyle/>
          <a:p>
            <a:pPr marL="0" marR="0" lvl="0" indent="0" algn="l">
              <a:lnSpc>
                <a:spcPct val="140042"/>
              </a:lnSpc>
              <a:spcBef>
                <a:spcPts val="0"/>
              </a:spcBef>
              <a:spcAft>
                <a:spcPts val="0"/>
              </a:spcAft>
              <a:buNone/>
              <a:defRPr/>
            </a:pPr>
            <a:r>
              <a:rPr lang="en-US" sz="1400">
                <a:solidFill>
                  <a:schemeClr val="dk1"/>
                </a:solidFill>
                <a:latin typeface="Calibri"/>
                <a:ea typeface="Calibri"/>
                <a:cs typeface="Calibri"/>
              </a:rPr>
              <a:t>What information does an indicator contain?</a:t>
            </a:r>
            <a:endParaRPr/>
          </a:p>
          <a:p>
            <a:pPr marL="321470" marR="0" lvl="2" indent="-107156" algn="l">
              <a:lnSpc>
                <a:spcPct val="140042"/>
              </a:lnSpc>
              <a:spcBef>
                <a:spcPts val="0"/>
              </a:spcBef>
              <a:spcAft>
                <a:spcPts val="0"/>
              </a:spcAft>
              <a:buClr>
                <a:srgbClr val="000000"/>
              </a:buClr>
              <a:buSzPts val="1406"/>
              <a:buFont typeface="Arial"/>
              <a:buChar char="⚬"/>
              <a:defRPr/>
            </a:pPr>
            <a:r>
              <a:rPr lang="en-US" sz="1400" b="0" i="0" u="none" strike="noStrike" cap="none">
                <a:solidFill>
                  <a:srgbClr val="000000"/>
                </a:solidFill>
                <a:latin typeface="Calibri"/>
                <a:ea typeface="Calibri"/>
                <a:cs typeface="Calibri"/>
              </a:rPr>
              <a:t>Subject reference: Who? (e.g. target group)</a:t>
            </a:r>
            <a:endParaRPr/>
          </a:p>
          <a:p>
            <a:pPr marL="321470" marR="0" lvl="2" indent="-107156" algn="l">
              <a:lnSpc>
                <a:spcPct val="140042"/>
              </a:lnSpc>
              <a:spcBef>
                <a:spcPts val="0"/>
              </a:spcBef>
              <a:spcAft>
                <a:spcPts val="0"/>
              </a:spcAft>
              <a:buClr>
                <a:srgbClr val="000000"/>
              </a:buClr>
              <a:buSzPts val="1406"/>
              <a:buFont typeface="Arial"/>
              <a:buChar char="⚬"/>
              <a:defRPr/>
            </a:pPr>
            <a:r>
              <a:rPr lang="en-US" sz="1400" b="0" i="0" u="none" strike="noStrike" cap="none">
                <a:solidFill>
                  <a:srgbClr val="000000"/>
                </a:solidFill>
                <a:latin typeface="Calibri"/>
                <a:ea typeface="Calibri"/>
                <a:cs typeface="Calibri"/>
              </a:rPr>
              <a:t>Spatial reference: Where? (e.g. region)</a:t>
            </a:r>
            <a:endParaRPr/>
          </a:p>
          <a:p>
            <a:pPr marL="321470" marR="0" lvl="2" indent="-107156" algn="l">
              <a:lnSpc>
                <a:spcPct val="140042"/>
              </a:lnSpc>
              <a:spcBef>
                <a:spcPts val="0"/>
              </a:spcBef>
              <a:spcAft>
                <a:spcPts val="0"/>
              </a:spcAft>
              <a:buClr>
                <a:srgbClr val="000000"/>
              </a:buClr>
              <a:buSzPts val="1406"/>
              <a:buFont typeface="Arial"/>
              <a:buChar char="⚬"/>
              <a:defRPr/>
            </a:pPr>
            <a:r>
              <a:rPr lang="en-US" sz="1400" b="0" i="0" u="none" strike="noStrike" cap="none">
                <a:solidFill>
                  <a:srgbClr val="000000"/>
                </a:solidFill>
                <a:latin typeface="Calibri"/>
                <a:ea typeface="Calibri"/>
                <a:cs typeface="Calibri"/>
              </a:rPr>
              <a:t>Time reference: When/how long?</a:t>
            </a:r>
            <a:endParaRPr/>
          </a:p>
          <a:p>
            <a:pPr marL="321470" marR="0" lvl="2" indent="-107156" algn="l">
              <a:lnSpc>
                <a:spcPct val="140042"/>
              </a:lnSpc>
              <a:spcBef>
                <a:spcPts val="0"/>
              </a:spcBef>
              <a:spcAft>
                <a:spcPts val="0"/>
              </a:spcAft>
              <a:buClr>
                <a:srgbClr val="000000"/>
              </a:buClr>
              <a:buSzPts val="1406"/>
              <a:buFont typeface="Arial"/>
              <a:buChar char="⚬"/>
              <a:defRPr/>
            </a:pPr>
            <a:r>
              <a:rPr lang="en-US" sz="1400" b="0" i="0" u="none" strike="noStrike" cap="none">
                <a:solidFill>
                  <a:srgbClr val="000000"/>
                </a:solidFill>
                <a:latin typeface="Calibri"/>
                <a:ea typeface="Calibri"/>
                <a:cs typeface="Calibri"/>
              </a:rPr>
              <a:t>Quantity: How much/how many?</a:t>
            </a:r>
            <a:endParaRPr/>
          </a:p>
          <a:p>
            <a:pPr marL="321470" marR="0" lvl="2" indent="-107156" algn="l">
              <a:lnSpc>
                <a:spcPct val="140042"/>
              </a:lnSpc>
              <a:spcBef>
                <a:spcPts val="0"/>
              </a:spcBef>
              <a:spcAft>
                <a:spcPts val="0"/>
              </a:spcAft>
              <a:buClr>
                <a:srgbClr val="000000"/>
              </a:buClr>
              <a:buSzPts val="1406"/>
              <a:buFont typeface="Arial"/>
              <a:buChar char="⚬"/>
              <a:defRPr/>
            </a:pPr>
            <a:r>
              <a:rPr lang="en-US" sz="1400" b="0" i="0" u="none" strike="noStrike" cap="none">
                <a:solidFill>
                  <a:srgbClr val="000000"/>
                </a:solidFill>
                <a:latin typeface="Calibri"/>
                <a:ea typeface="Calibri"/>
                <a:cs typeface="Calibri"/>
              </a:rPr>
              <a:t>Quality: How good/which criterion is changing?</a:t>
            </a:r>
            <a:endParaRPr/>
          </a:p>
        </p:txBody>
      </p:sp>
      <p:sp>
        <p:nvSpPr>
          <p:cNvPr id="221" name="Google Shape;221;p12" hidden="0"/>
          <p:cNvSpPr txBox="1"/>
          <p:nvPr isPhoto="0" userDrawn="0"/>
        </p:nvSpPr>
        <p:spPr bwMode="auto">
          <a:xfrm>
            <a:off x="7149026" y="6164275"/>
            <a:ext cx="2504400" cy="525600"/>
          </a:xfrm>
          <a:prstGeom prst="rect">
            <a:avLst/>
          </a:prstGeom>
          <a:noFill/>
          <a:ln>
            <a:noFill/>
          </a:ln>
        </p:spPr>
        <p:txBody>
          <a:bodyPr spcFirstLastPara="1" wrap="square" lIns="0" tIns="0" rIns="0" bIns="0" anchor="t" anchorCtr="0">
            <a:spAutoFit/>
          </a:bodyPr>
          <a:lstStyle/>
          <a:p>
            <a:pPr marL="0" marR="0" lvl="0" indent="0" algn="l">
              <a:lnSpc>
                <a:spcPct val="100000"/>
              </a:lnSpc>
              <a:spcBef>
                <a:spcPts val="0"/>
              </a:spcBef>
              <a:spcAft>
                <a:spcPts val="0"/>
              </a:spcAft>
              <a:buNone/>
              <a:defRPr/>
            </a:pPr>
            <a:r>
              <a:rPr lang="en-US" sz="1150">
                <a:solidFill>
                  <a:srgbClr val="000000"/>
                </a:solidFill>
                <a:latin typeface="Calibri"/>
                <a:ea typeface="Calibri"/>
                <a:cs typeface="Calibri"/>
              </a:rPr>
              <a:t>Source: https://www.nord-sued-bruecken.de/foerderung/foerderprogramme/in-sdg.html</a:t>
            </a:r>
            <a:endParaRPr sz="1150">
              <a:solidFill>
                <a:srgbClr val="000000"/>
              </a:solidFill>
              <a:latin typeface="Calibri"/>
              <a:ea typeface="Calibri"/>
              <a:cs typeface="Calibri"/>
            </a:endParaRPr>
          </a:p>
        </p:txBody>
      </p:sp>
      <p:cxnSp>
        <p:nvCxnSpPr>
          <p:cNvPr id="222" name="Google Shape;222;p12" hidden="0"/>
          <p:cNvCxnSpPr>
            <a:cxnSpLocks/>
          </p:cNvCxnSpPr>
          <p:nvPr isPhoto="0" userDrawn="0"/>
        </p:nvCxnSpPr>
        <p:spPr bwMode="auto">
          <a:xfrm>
            <a:off x="317500" y="418145"/>
            <a:ext cx="0" cy="6021709"/>
          </a:xfrm>
          <a:prstGeom prst="straightConnector1">
            <a:avLst/>
          </a:prstGeom>
          <a:noFill/>
          <a:ln w="76200" cap="flat" cmpd="sng">
            <a:solidFill>
              <a:srgbClr val="AED7C7"/>
            </a:solidFill>
            <a:prstDash val="solid"/>
            <a:miter lim="800000"/>
            <a:headEnd type="none" w="sm" len="sm"/>
            <a:tailEnd type="none" w="sm" len="sm"/>
          </a:ln>
        </p:spPr>
      </p:cxnSp>
      <p:pic>
        <p:nvPicPr>
          <p:cNvPr id="223" name="Google Shape;223;p12" hidden="0"/>
          <p:cNvPicPr/>
          <p:nvPr isPhoto="0" userDrawn="0"/>
        </p:nvPicPr>
        <p:blipFill>
          <a:blip r:embed="rId4">
            <a:alphaModFix/>
          </a:blip>
          <a:srcRect l="0" t="0" r="0" b="0"/>
          <a:stretch/>
        </p:blipFill>
        <p:spPr bwMode="auto">
          <a:xfrm>
            <a:off x="9144000" y="5229225"/>
            <a:ext cx="3048000" cy="16287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228" name="Google Shape;228;p13" hidden="0"/>
          <p:cNvSpPr txBox="1"/>
          <p:nvPr isPhoto="0" userDrawn="0"/>
        </p:nvSpPr>
        <p:spPr bwMode="auto">
          <a:xfrm>
            <a:off x="1550263" y="1477167"/>
            <a:ext cx="6027900" cy="3853200"/>
          </a:xfrm>
          <a:prstGeom prst="rect">
            <a:avLst/>
          </a:prstGeom>
          <a:noFill/>
          <a:ln>
            <a:noFill/>
          </a:ln>
        </p:spPr>
        <p:txBody>
          <a:bodyPr spcFirstLastPara="1" wrap="square" lIns="0" tIns="0" rIns="0" bIns="0" anchor="t" anchorCtr="0">
            <a:spAutoFit/>
          </a:bodyPr>
          <a:lstStyle/>
          <a:p>
            <a:pPr marL="0" marR="0" lvl="0" indent="0" algn="l">
              <a:lnSpc>
                <a:spcPct val="105013"/>
              </a:lnSpc>
              <a:spcBef>
                <a:spcPts val="0"/>
              </a:spcBef>
              <a:spcAft>
                <a:spcPts val="0"/>
              </a:spcAft>
              <a:buNone/>
              <a:defRPr/>
            </a:pPr>
            <a:r>
              <a:rPr lang="en-US" sz="1900">
                <a:solidFill>
                  <a:srgbClr val="0C45A6"/>
                </a:solidFill>
                <a:latin typeface="Calibri"/>
                <a:ea typeface="Calibri"/>
                <a:cs typeface="Calibri"/>
              </a:rPr>
              <a:t>4 ways to develop indicators:</a:t>
            </a:r>
            <a:endParaRPr/>
          </a:p>
          <a:p>
            <a:pPr marL="0" marR="0" lvl="0" indent="0" algn="l">
              <a:lnSpc>
                <a:spcPct val="140042"/>
              </a:lnSpc>
              <a:spcBef>
                <a:spcPts val="0"/>
              </a:spcBef>
              <a:spcAft>
                <a:spcPts val="0"/>
              </a:spcAft>
              <a:buNone/>
              <a:defRPr/>
            </a:pPr>
            <a:r>
              <a:rPr lang="en-US" sz="1400">
                <a:solidFill>
                  <a:srgbClr val="000000"/>
                </a:solidFill>
                <a:latin typeface="Calibri"/>
                <a:ea typeface="Calibri"/>
                <a:cs typeface="Calibri"/>
              </a:rPr>
              <a:t>1. measure or count: (exact numbers)</a:t>
            </a:r>
            <a:endParaRPr/>
          </a:p>
          <a:p>
            <a:pPr marL="0" marR="0" lvl="0" indent="0" algn="l">
              <a:lnSpc>
                <a:spcPct val="140042"/>
              </a:lnSpc>
              <a:spcBef>
                <a:spcPts val="0"/>
              </a:spcBef>
              <a:spcAft>
                <a:spcPts val="0"/>
              </a:spcAft>
              <a:buNone/>
              <a:defRPr/>
            </a:pPr>
            <a:r>
              <a:rPr lang="en-US" sz="1400">
                <a:solidFill>
                  <a:srgbClr val="000000"/>
                </a:solidFill>
                <a:latin typeface="Calibri"/>
                <a:ea typeface="Calibri"/>
                <a:cs typeface="Calibri"/>
              </a:rPr>
              <a:t>Example: weigh people, give weight in kg </a:t>
            </a:r>
            <a:endParaRPr/>
          </a:p>
          <a:p>
            <a:pPr marL="0" marR="0" lvl="0" indent="0" algn="l">
              <a:lnSpc>
                <a:spcPct val="140042"/>
              </a:lnSpc>
              <a:spcBef>
                <a:spcPts val="0"/>
              </a:spcBef>
              <a:spcAft>
                <a:spcPts val="0"/>
              </a:spcAft>
              <a:buNone/>
              <a:defRPr/>
            </a:pPr>
            <a:r>
              <a:rPr lang="en-US" sz="1400">
                <a:solidFill>
                  <a:srgbClr val="000000"/>
                </a:solidFill>
                <a:latin typeface="Calibri"/>
                <a:ea typeface="Calibri"/>
                <a:cs typeface="Calibri"/>
              </a:rPr>
              <a:t>2. scale: (gradable description) </a:t>
            </a:r>
            <a:endParaRPr/>
          </a:p>
          <a:p>
            <a:pPr marL="0" marR="0" lvl="0" indent="0" algn="l">
              <a:lnSpc>
                <a:spcPct val="140042"/>
              </a:lnSpc>
              <a:spcBef>
                <a:spcPts val="0"/>
              </a:spcBef>
              <a:spcAft>
                <a:spcPts val="0"/>
              </a:spcAft>
              <a:buNone/>
              <a:defRPr/>
            </a:pPr>
            <a:r>
              <a:rPr lang="en-US" sz="1400">
                <a:solidFill>
                  <a:srgbClr val="000000"/>
                </a:solidFill>
                <a:latin typeface="Calibri"/>
                <a:ea typeface="Calibri"/>
                <a:cs typeface="Calibri"/>
              </a:rPr>
              <a:t>Example: scale the frequency of diseases: always - often - sometimes - rarely - never </a:t>
            </a:r>
            <a:endParaRPr/>
          </a:p>
          <a:p>
            <a:pPr marL="0" marR="0" lvl="0" indent="0" algn="l">
              <a:lnSpc>
                <a:spcPct val="140042"/>
              </a:lnSpc>
              <a:spcBef>
                <a:spcPts val="0"/>
              </a:spcBef>
              <a:spcAft>
                <a:spcPts val="0"/>
              </a:spcAft>
              <a:buNone/>
              <a:defRPr/>
            </a:pPr>
            <a:r>
              <a:rPr lang="en-US" sz="1400">
                <a:solidFill>
                  <a:srgbClr val="000000"/>
                </a:solidFill>
                <a:latin typeface="Calibri"/>
                <a:ea typeface="Calibri"/>
                <a:cs typeface="Calibri"/>
              </a:rPr>
              <a:t>3. classify: (non-gradable characteristics) </a:t>
            </a:r>
            <a:endParaRPr/>
          </a:p>
          <a:p>
            <a:pPr marL="0" marR="0" lvl="0" indent="0" algn="l">
              <a:lnSpc>
                <a:spcPct val="140042"/>
              </a:lnSpc>
              <a:spcBef>
                <a:spcPts val="0"/>
              </a:spcBef>
              <a:spcAft>
                <a:spcPts val="0"/>
              </a:spcAft>
              <a:buNone/>
              <a:defRPr/>
            </a:pPr>
            <a:r>
              <a:rPr lang="en-US" sz="1400">
                <a:solidFill>
                  <a:srgbClr val="000000"/>
                </a:solidFill>
                <a:latin typeface="Calibri"/>
                <a:ea typeface="Calibri"/>
                <a:cs typeface="Calibri"/>
              </a:rPr>
              <a:t>Example: YES or NO: "Is your child sick today?" </a:t>
            </a:r>
            <a:endParaRPr/>
          </a:p>
          <a:p>
            <a:pPr marL="0" marR="0" lvl="0" indent="0" algn="l">
              <a:lnSpc>
                <a:spcPct val="140042"/>
              </a:lnSpc>
              <a:spcBef>
                <a:spcPts val="0"/>
              </a:spcBef>
              <a:spcAft>
                <a:spcPts val="0"/>
              </a:spcAft>
              <a:buNone/>
              <a:defRPr/>
            </a:pPr>
            <a:r>
              <a:rPr lang="en-US" sz="1400">
                <a:solidFill>
                  <a:srgbClr val="000000"/>
                </a:solidFill>
                <a:latin typeface="Calibri"/>
                <a:ea typeface="Calibri"/>
                <a:cs typeface="Calibri"/>
              </a:rPr>
              <a:t>Example: WOMAN or MAN: "Is the counselling centre run by a woman or a man?" </a:t>
            </a:r>
            <a:endParaRPr/>
          </a:p>
          <a:p>
            <a:pPr marL="0" marR="0" lvl="0" indent="0" algn="l">
              <a:lnSpc>
                <a:spcPct val="140042"/>
              </a:lnSpc>
              <a:spcBef>
                <a:spcPts val="0"/>
              </a:spcBef>
              <a:spcAft>
                <a:spcPts val="0"/>
              </a:spcAft>
              <a:buNone/>
              <a:defRPr/>
            </a:pPr>
            <a:r>
              <a:rPr lang="en-US" sz="1400">
                <a:solidFill>
                  <a:srgbClr val="000000"/>
                </a:solidFill>
                <a:latin typeface="Calibri"/>
                <a:ea typeface="Calibri"/>
                <a:cs typeface="Calibri"/>
              </a:rPr>
              <a:t>4. describe qualitatively: (exemplary description in words only) </a:t>
            </a:r>
            <a:endParaRPr/>
          </a:p>
          <a:p>
            <a:pPr marL="0" marR="0" lvl="0" indent="0" algn="l">
              <a:lnSpc>
                <a:spcPct val="140042"/>
              </a:lnSpc>
              <a:spcBef>
                <a:spcPts val="0"/>
              </a:spcBef>
              <a:spcAft>
                <a:spcPts val="0"/>
              </a:spcAft>
              <a:buNone/>
              <a:defRPr/>
            </a:pPr>
            <a:r>
              <a:rPr lang="en-US" sz="1400">
                <a:solidFill>
                  <a:srgbClr val="000000"/>
                </a:solidFill>
                <a:latin typeface="Calibri"/>
                <a:ea typeface="Calibri"/>
                <a:cs typeface="Calibri"/>
              </a:rPr>
              <a:t>Example: simply describe in words what is important in the context of this indicator: "A group of women from neighbourhood X in M. have started baking doughnuts from soy flour to sell in neighbourhood Y". </a:t>
            </a:r>
            <a:endParaRPr/>
          </a:p>
        </p:txBody>
      </p:sp>
      <p:sp>
        <p:nvSpPr>
          <p:cNvPr id="229" name="Google Shape;229;p13" hidden="0"/>
          <p:cNvSpPr txBox="1"/>
          <p:nvPr isPhoto="0" userDrawn="0"/>
        </p:nvSpPr>
        <p:spPr bwMode="auto">
          <a:xfrm>
            <a:off x="1971289" y="757238"/>
            <a:ext cx="5551013" cy="448841"/>
          </a:xfrm>
          <a:prstGeom prst="rect">
            <a:avLst/>
          </a:prstGeom>
          <a:noFill/>
          <a:ln>
            <a:noFill/>
          </a:ln>
        </p:spPr>
        <p:txBody>
          <a:bodyPr spcFirstLastPara="1" wrap="square" lIns="0" tIns="0" rIns="0" bIns="0" anchor="t" anchorCtr="0">
            <a:spAutoFit/>
          </a:bodyPr>
          <a:lstStyle/>
          <a:p>
            <a:pPr marL="0" marR="0" lvl="0" indent="0" algn="ctr">
              <a:lnSpc>
                <a:spcPct val="108015"/>
              </a:lnSpc>
              <a:spcBef>
                <a:spcPts val="0"/>
              </a:spcBef>
              <a:spcAft>
                <a:spcPts val="0"/>
              </a:spcAft>
              <a:buNone/>
              <a:defRPr/>
            </a:pPr>
            <a:r>
              <a:rPr lang="en-US" sz="3300">
                <a:solidFill>
                  <a:srgbClr val="0C45A6"/>
                </a:solidFill>
                <a:latin typeface="Calibri"/>
                <a:ea typeface="Calibri"/>
                <a:cs typeface="Calibri"/>
              </a:rPr>
              <a:t>Project Planning (10) </a:t>
            </a:r>
            <a:endParaRPr/>
          </a:p>
        </p:txBody>
      </p:sp>
      <p:sp>
        <p:nvSpPr>
          <p:cNvPr id="230" name="Google Shape;230;p13" hidden="0"/>
          <p:cNvSpPr txBox="1"/>
          <p:nvPr isPhoto="0" userDrawn="0"/>
        </p:nvSpPr>
        <p:spPr bwMode="auto">
          <a:xfrm>
            <a:off x="2910503" y="5914253"/>
            <a:ext cx="3640500" cy="525600"/>
          </a:xfrm>
          <a:prstGeom prst="rect">
            <a:avLst/>
          </a:prstGeom>
          <a:noFill/>
          <a:ln>
            <a:noFill/>
          </a:ln>
        </p:spPr>
        <p:txBody>
          <a:bodyPr spcFirstLastPara="1" wrap="square" lIns="0" tIns="0" rIns="0" bIns="0" anchor="t" anchorCtr="0">
            <a:spAutoFit/>
          </a:bodyPr>
          <a:lstStyle/>
          <a:p>
            <a:pPr marL="0" marR="0" lvl="0" indent="0" algn="l">
              <a:lnSpc>
                <a:spcPct val="100000"/>
              </a:lnSpc>
              <a:spcBef>
                <a:spcPts val="0"/>
              </a:spcBef>
              <a:spcAft>
                <a:spcPts val="0"/>
              </a:spcAft>
              <a:buNone/>
              <a:defRPr/>
            </a:pPr>
            <a:r>
              <a:rPr lang="en-US" sz="1150">
                <a:solidFill>
                  <a:srgbClr val="000000"/>
                </a:solidFill>
                <a:latin typeface="Arial"/>
                <a:ea typeface="Arial"/>
                <a:cs typeface="Arial"/>
              </a:rPr>
              <a:t>Source: https://www.nord-sued-bruecken.de/foerderung/foerderprogramme/in-sdg.html</a:t>
            </a:r>
            <a:endParaRPr sz="1150">
              <a:solidFill>
                <a:srgbClr val="000000"/>
              </a:solidFill>
              <a:latin typeface="Arial"/>
              <a:ea typeface="Arial"/>
              <a:cs typeface="Arial"/>
            </a:endParaRPr>
          </a:p>
        </p:txBody>
      </p:sp>
      <p:cxnSp>
        <p:nvCxnSpPr>
          <p:cNvPr id="231" name="Google Shape;231;p13" hidden="0"/>
          <p:cNvCxnSpPr>
            <a:cxnSpLocks/>
          </p:cNvCxnSpPr>
          <p:nvPr isPhoto="0" userDrawn="0"/>
        </p:nvCxnSpPr>
        <p:spPr bwMode="auto">
          <a:xfrm>
            <a:off x="317500" y="418145"/>
            <a:ext cx="0" cy="6021709"/>
          </a:xfrm>
          <a:prstGeom prst="straightConnector1">
            <a:avLst/>
          </a:prstGeom>
          <a:noFill/>
          <a:ln w="76200" cap="flat" cmpd="sng">
            <a:solidFill>
              <a:srgbClr val="AED7C7"/>
            </a:solidFill>
            <a:prstDash val="solid"/>
            <a:miter lim="800000"/>
            <a:headEnd type="none" w="sm" len="sm"/>
            <a:tailEnd type="none" w="sm" len="sm"/>
          </a:ln>
        </p:spPr>
      </p:cxnSp>
      <p:pic>
        <p:nvPicPr>
          <p:cNvPr id="232" name="Google Shape;232;p13" hidden="0"/>
          <p:cNvPicPr/>
          <p:nvPr isPhoto="0" userDrawn="0"/>
        </p:nvPicPr>
        <p:blipFill>
          <a:blip r:embed="rId2">
            <a:alphaModFix/>
          </a:blip>
          <a:srcRect l="0" t="0" r="0" b="0"/>
          <a:stretch/>
        </p:blipFill>
        <p:spPr bwMode="auto">
          <a:xfrm>
            <a:off x="9144000" y="5229225"/>
            <a:ext cx="3048000" cy="16287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237" name="Google Shape;237;p14" hidden="0"/>
          <p:cNvSpPr txBox="1"/>
          <p:nvPr isPhoto="0" userDrawn="0"/>
        </p:nvSpPr>
        <p:spPr bwMode="auto">
          <a:xfrm>
            <a:off x="6869548" y="3968549"/>
            <a:ext cx="3584139" cy="1737142"/>
          </a:xfrm>
          <a:prstGeom prst="rect">
            <a:avLst/>
          </a:prstGeom>
          <a:noFill/>
          <a:ln>
            <a:noFill/>
          </a:ln>
        </p:spPr>
        <p:txBody>
          <a:bodyPr spcFirstLastPara="1" wrap="square" lIns="0" tIns="0" rIns="0" bIns="0" anchor="t" anchorCtr="0">
            <a:spAutoFit/>
          </a:bodyPr>
          <a:lstStyle/>
          <a:p>
            <a:pPr marL="0" marR="0" lvl="0" indent="0" algn="l">
              <a:lnSpc>
                <a:spcPct val="120056"/>
              </a:lnSpc>
              <a:spcBef>
                <a:spcPts val="0"/>
              </a:spcBef>
              <a:spcAft>
                <a:spcPts val="0"/>
              </a:spcAft>
              <a:buNone/>
              <a:defRPr/>
            </a:pPr>
            <a:r>
              <a:rPr lang="en-US" sz="1400">
                <a:solidFill>
                  <a:srgbClr val="000000"/>
                </a:solidFill>
                <a:latin typeface="Calibri"/>
                <a:ea typeface="Calibri"/>
                <a:cs typeface="Calibri"/>
              </a:rPr>
              <a:t>Financing plan/income plan</a:t>
            </a:r>
            <a:endParaRPr/>
          </a:p>
          <a:p>
            <a:pPr marL="321470" marR="0" lvl="2" indent="-107156" algn="l">
              <a:lnSpc>
                <a:spcPct val="120056"/>
              </a:lnSpc>
              <a:spcBef>
                <a:spcPts val="0"/>
              </a:spcBef>
              <a:spcAft>
                <a:spcPts val="0"/>
              </a:spcAft>
              <a:buClr>
                <a:srgbClr val="000000"/>
              </a:buClr>
              <a:buSzPts val="1406"/>
              <a:buFont typeface="Arial"/>
              <a:buChar char="⚬"/>
              <a:defRPr/>
            </a:pPr>
            <a:r>
              <a:rPr lang="en-US" sz="1400" b="0" i="0" u="none" strike="noStrike" cap="none">
                <a:solidFill>
                  <a:srgbClr val="000000"/>
                </a:solidFill>
                <a:latin typeface="Calibri"/>
                <a:ea typeface="Calibri"/>
                <a:cs typeface="Calibri"/>
              </a:rPr>
              <a:t>shows who finances what (applicant's own share, other donors/third-party funds, organisation to which funding is applied for).</a:t>
            </a:r>
            <a:endParaRPr/>
          </a:p>
          <a:p>
            <a:pPr marL="321470" marR="0" lvl="2" indent="-107156" algn="l">
              <a:lnSpc>
                <a:spcPct val="120056"/>
              </a:lnSpc>
              <a:spcBef>
                <a:spcPts val="0"/>
              </a:spcBef>
              <a:spcAft>
                <a:spcPts val="0"/>
              </a:spcAft>
              <a:buClr>
                <a:srgbClr val="000000"/>
              </a:buClr>
              <a:buSzPts val="1406"/>
              <a:buFont typeface="Arial"/>
              <a:buChar char="⚬"/>
              <a:defRPr/>
            </a:pPr>
            <a:r>
              <a:rPr lang="en-US" sz="1400" b="0" i="0" u="none" strike="noStrike" cap="none">
                <a:solidFill>
                  <a:srgbClr val="000000"/>
                </a:solidFill>
                <a:latin typeface="Calibri"/>
                <a:ea typeface="Calibri"/>
                <a:cs typeface="Calibri"/>
              </a:rPr>
              <a:t>If several donors are funding a project → equal cost and financing plans.</a:t>
            </a:r>
            <a:endParaRPr/>
          </a:p>
          <a:p>
            <a:pPr marL="321470" marR="0" lvl="2" indent="-107156" algn="l">
              <a:lnSpc>
                <a:spcPct val="120056"/>
              </a:lnSpc>
              <a:spcBef>
                <a:spcPts val="0"/>
              </a:spcBef>
              <a:spcAft>
                <a:spcPts val="0"/>
              </a:spcAft>
              <a:buClr>
                <a:srgbClr val="000000"/>
              </a:buClr>
              <a:buSzPts val="1406"/>
              <a:buFont typeface="Arial"/>
              <a:buChar char="⚬"/>
              <a:defRPr/>
            </a:pPr>
            <a:r>
              <a:rPr lang="en-US" sz="1400" b="0" i="0" u="none" strike="noStrike" cap="none">
                <a:solidFill>
                  <a:srgbClr val="000000"/>
                </a:solidFill>
                <a:latin typeface="Calibri"/>
                <a:ea typeface="Calibri"/>
                <a:cs typeface="Calibri"/>
              </a:rPr>
              <a:t>Use donor CoFi forms → donor harmonisation</a:t>
            </a:r>
            <a:endParaRPr sz="1400" b="0" i="0" u="none" strike="noStrike" cap="none">
              <a:solidFill>
                <a:srgbClr val="000000"/>
              </a:solidFill>
              <a:latin typeface="Calibri"/>
              <a:ea typeface="Calibri"/>
              <a:cs typeface="Calibri"/>
            </a:endParaRPr>
          </a:p>
        </p:txBody>
      </p:sp>
      <p:sp>
        <p:nvSpPr>
          <p:cNvPr id="238" name="Google Shape;238;p14" hidden="0"/>
          <p:cNvSpPr txBox="1"/>
          <p:nvPr isPhoto="0" userDrawn="0"/>
        </p:nvSpPr>
        <p:spPr bwMode="auto">
          <a:xfrm>
            <a:off x="6790766" y="1331590"/>
            <a:ext cx="3448609" cy="2147447"/>
          </a:xfrm>
          <a:prstGeom prst="rect">
            <a:avLst/>
          </a:prstGeom>
          <a:noFill/>
          <a:ln>
            <a:noFill/>
          </a:ln>
        </p:spPr>
        <p:txBody>
          <a:bodyPr spcFirstLastPara="1" wrap="square" lIns="0" tIns="0" rIns="0" bIns="0" anchor="t" anchorCtr="0">
            <a:spAutoFit/>
          </a:bodyPr>
          <a:lstStyle/>
          <a:p>
            <a:pPr marL="0" marR="0" lvl="0" indent="0" algn="l">
              <a:lnSpc>
                <a:spcPct val="108119"/>
              </a:lnSpc>
              <a:spcBef>
                <a:spcPts val="0"/>
              </a:spcBef>
              <a:spcAft>
                <a:spcPts val="0"/>
              </a:spcAft>
              <a:buNone/>
              <a:defRPr/>
            </a:pPr>
            <a:r>
              <a:rPr lang="en-US" sz="1400">
                <a:solidFill>
                  <a:srgbClr val="000000"/>
                </a:solidFill>
                <a:latin typeface="Calibri"/>
                <a:ea typeface="Calibri"/>
                <a:cs typeface="Calibri"/>
              </a:rPr>
              <a:t>Expenditure and Income plan </a:t>
            </a:r>
            <a:endParaRPr/>
          </a:p>
          <a:p>
            <a:pPr marL="321354" marR="0" lvl="2" indent="-107118" algn="l">
              <a:lnSpc>
                <a:spcPct val="120085"/>
              </a:lnSpc>
              <a:spcBef>
                <a:spcPts val="0"/>
              </a:spcBef>
              <a:spcAft>
                <a:spcPts val="0"/>
              </a:spcAft>
              <a:buClr>
                <a:srgbClr val="000000"/>
              </a:buClr>
              <a:buSzPts val="1404"/>
              <a:buFont typeface="Arial"/>
              <a:buChar char="⚬"/>
              <a:defRPr/>
            </a:pPr>
            <a:r>
              <a:rPr lang="en-US" sz="1400" b="0" i="0" u="none" strike="noStrike" cap="none">
                <a:solidFill>
                  <a:srgbClr val="000000"/>
                </a:solidFill>
                <a:latin typeface="Calibri"/>
                <a:ea typeface="Calibri"/>
                <a:cs typeface="Calibri"/>
              </a:rPr>
              <a:t>all expenses incurred for the project must be reflected in the expenditure and income plan </a:t>
            </a:r>
            <a:endParaRPr/>
          </a:p>
          <a:p>
            <a:pPr marL="321354" marR="0" lvl="2" indent="-107118" algn="l">
              <a:lnSpc>
                <a:spcPct val="120085"/>
              </a:lnSpc>
              <a:spcBef>
                <a:spcPts val="0"/>
              </a:spcBef>
              <a:spcAft>
                <a:spcPts val="0"/>
              </a:spcAft>
              <a:buClr>
                <a:srgbClr val="000000"/>
              </a:buClr>
              <a:buSzPts val="1404"/>
              <a:buFont typeface="Arial"/>
              <a:buChar char="⚬"/>
              <a:defRPr/>
            </a:pPr>
            <a:r>
              <a:rPr lang="en-US" sz="1400" b="0" i="0" u="none" strike="noStrike" cap="none">
                <a:solidFill>
                  <a:srgbClr val="000000"/>
                </a:solidFill>
                <a:latin typeface="Calibri"/>
                <a:ea typeface="Calibri"/>
                <a:cs typeface="Calibri"/>
              </a:rPr>
              <a:t>when applying for public funds, maximum limits must be observed (Federal Travel Expenses Act, BAköV scale of fees, prohibition of betterment, request for proposal...</a:t>
            </a:r>
            <a:r>
              <a:rPr lang="en-US" sz="1400" b="0" i="0" u="sng" strike="noStrike" cap="none">
                <a:solidFill>
                  <a:srgbClr val="000000"/>
                </a:solidFill>
                <a:latin typeface="Calibri"/>
                <a:ea typeface="Calibri"/>
                <a:cs typeface="Calibri"/>
              </a:rPr>
              <a:t>this needs to be nationally adopted</a:t>
            </a:r>
            <a:r>
              <a:rPr lang="en-US" sz="1400" b="0" i="0" u="none" strike="noStrike" cap="none">
                <a:solidFill>
                  <a:srgbClr val="000000"/>
                </a:solidFill>
                <a:latin typeface="Calibri"/>
                <a:ea typeface="Calibri"/>
                <a:cs typeface="Calibri"/>
              </a:rPr>
              <a:t>!)</a:t>
            </a:r>
            <a:endParaRPr/>
          </a:p>
        </p:txBody>
      </p:sp>
      <p:sp>
        <p:nvSpPr>
          <p:cNvPr id="239" name="Google Shape;239;p14" hidden="0"/>
          <p:cNvSpPr txBox="1"/>
          <p:nvPr isPhoto="0" userDrawn="0"/>
        </p:nvSpPr>
        <p:spPr bwMode="auto">
          <a:xfrm>
            <a:off x="2652815" y="413573"/>
            <a:ext cx="5551013" cy="448841"/>
          </a:xfrm>
          <a:prstGeom prst="rect">
            <a:avLst/>
          </a:prstGeom>
          <a:noFill/>
          <a:ln>
            <a:noFill/>
          </a:ln>
        </p:spPr>
        <p:txBody>
          <a:bodyPr spcFirstLastPara="1" wrap="square" lIns="0" tIns="0" rIns="0" bIns="0" anchor="t" anchorCtr="0">
            <a:spAutoFit/>
          </a:bodyPr>
          <a:lstStyle/>
          <a:p>
            <a:pPr marL="0" marR="0" lvl="0" indent="0" algn="ctr">
              <a:lnSpc>
                <a:spcPct val="108015"/>
              </a:lnSpc>
              <a:spcBef>
                <a:spcPts val="0"/>
              </a:spcBef>
              <a:spcAft>
                <a:spcPts val="0"/>
              </a:spcAft>
              <a:buNone/>
              <a:defRPr/>
            </a:pPr>
            <a:r>
              <a:rPr lang="en-US" sz="3300">
                <a:solidFill>
                  <a:srgbClr val="0C45A6"/>
                </a:solidFill>
                <a:latin typeface="Calibri"/>
                <a:ea typeface="Calibri"/>
                <a:cs typeface="Calibri"/>
              </a:rPr>
              <a:t>Project Planning (11) </a:t>
            </a:r>
            <a:endParaRPr/>
          </a:p>
        </p:txBody>
      </p:sp>
      <p:sp>
        <p:nvSpPr>
          <p:cNvPr id="240" name="Google Shape;240;p14" hidden="0"/>
          <p:cNvSpPr txBox="1"/>
          <p:nvPr isPhoto="0" userDrawn="0"/>
        </p:nvSpPr>
        <p:spPr bwMode="auto">
          <a:xfrm>
            <a:off x="1605309" y="1706640"/>
            <a:ext cx="4736757" cy="3574184"/>
          </a:xfrm>
          <a:prstGeom prst="rect">
            <a:avLst/>
          </a:prstGeom>
          <a:noFill/>
          <a:ln>
            <a:noFill/>
          </a:ln>
        </p:spPr>
        <p:txBody>
          <a:bodyPr spcFirstLastPara="1" wrap="square" lIns="0" tIns="0" rIns="0" bIns="0" anchor="t" anchorCtr="0">
            <a:spAutoFit/>
          </a:bodyPr>
          <a:lstStyle/>
          <a:p>
            <a:pPr marL="0" marR="0" lvl="0" indent="0" algn="ctr">
              <a:lnSpc>
                <a:spcPct val="140042"/>
              </a:lnSpc>
              <a:spcBef>
                <a:spcPts val="0"/>
              </a:spcBef>
              <a:spcAft>
                <a:spcPts val="0"/>
              </a:spcAft>
              <a:buNone/>
              <a:defRPr/>
            </a:pPr>
            <a:r>
              <a:rPr lang="en-US" sz="1400">
                <a:solidFill>
                  <a:srgbClr val="000000"/>
                </a:solidFill>
                <a:latin typeface="Calibri"/>
                <a:ea typeface="Calibri"/>
                <a:cs typeface="Calibri"/>
              </a:rPr>
              <a:t>Activities/Achievements</a:t>
            </a:r>
            <a:endParaRPr/>
          </a:p>
          <a:p>
            <a:pPr marL="0" marR="0" lvl="0" indent="0" algn="l">
              <a:lnSpc>
                <a:spcPct val="140042"/>
              </a:lnSpc>
              <a:spcBef>
                <a:spcPts val="0"/>
              </a:spcBef>
              <a:spcAft>
                <a:spcPts val="0"/>
              </a:spcAft>
              <a:buNone/>
              <a:defRPr/>
            </a:pPr>
            <a:r>
              <a:rPr lang="en-US" sz="1400">
                <a:solidFill>
                  <a:srgbClr val="000000"/>
                </a:solidFill>
                <a:latin typeface="Calibri"/>
                <a:ea typeface="Calibri"/>
                <a:cs typeface="Calibri"/>
              </a:rPr>
              <a:t>All activities that must be carried out in order to achieve the project impact, i.e. the: </a:t>
            </a:r>
            <a:endParaRPr/>
          </a:p>
          <a:p>
            <a:pPr marL="321470" marR="0" lvl="2" indent="-107156" algn="l">
              <a:lnSpc>
                <a:spcPct val="140042"/>
              </a:lnSpc>
              <a:spcBef>
                <a:spcPts val="0"/>
              </a:spcBef>
              <a:spcAft>
                <a:spcPts val="0"/>
              </a:spcAft>
              <a:buClr>
                <a:srgbClr val="000000"/>
              </a:buClr>
              <a:buSzPts val="1406"/>
              <a:buFont typeface="Arial"/>
              <a:buChar char="⚬"/>
              <a:defRPr/>
            </a:pPr>
            <a:r>
              <a:rPr lang="en-US" sz="1400" b="0" i="0" u="none" strike="noStrike" cap="none">
                <a:solidFill>
                  <a:srgbClr val="000000"/>
                </a:solidFill>
                <a:latin typeface="Calibri"/>
                <a:ea typeface="Calibri"/>
                <a:cs typeface="Calibri"/>
              </a:rPr>
              <a:t>organisational, content-related and methodological conception and design (e.g.: program schedule, speakers, main topics, questions, discussion points, methodological approach, pedagogical concept, background, special features, etc.). </a:t>
            </a:r>
            <a:endParaRPr/>
          </a:p>
          <a:p>
            <a:pPr marL="321470" marR="0" lvl="2" indent="-107156" algn="l">
              <a:lnSpc>
                <a:spcPct val="140042"/>
              </a:lnSpc>
              <a:spcBef>
                <a:spcPts val="0"/>
              </a:spcBef>
              <a:spcAft>
                <a:spcPts val="0"/>
              </a:spcAft>
              <a:buClr>
                <a:srgbClr val="000000"/>
              </a:buClr>
              <a:buSzPts val="1406"/>
              <a:buFont typeface="Arial"/>
              <a:buChar char="⚬"/>
              <a:defRPr/>
            </a:pPr>
            <a:r>
              <a:rPr lang="en-US" sz="1400" b="0" i="0" u="none" strike="noStrike" cap="none">
                <a:solidFill>
                  <a:srgbClr val="000000"/>
                </a:solidFill>
                <a:latin typeface="Calibri"/>
                <a:ea typeface="Calibri"/>
                <a:cs typeface="Calibri"/>
              </a:rPr>
              <a:t>Cooperation and networking partners (who is involved in the implementation of the project activities and in what form should this take place?)</a:t>
            </a:r>
            <a:endParaRPr/>
          </a:p>
          <a:p>
            <a:pPr marL="321470" marR="0" lvl="2" indent="-107156" algn="l">
              <a:lnSpc>
                <a:spcPct val="140042"/>
              </a:lnSpc>
              <a:spcBef>
                <a:spcPts val="0"/>
              </a:spcBef>
              <a:spcAft>
                <a:spcPts val="0"/>
              </a:spcAft>
              <a:buClr>
                <a:srgbClr val="000000"/>
              </a:buClr>
              <a:buSzPts val="1406"/>
              <a:buFont typeface="Arial"/>
              <a:buChar char="⚬"/>
              <a:defRPr/>
            </a:pPr>
            <a:r>
              <a:rPr lang="en-US" sz="1400" b="0" i="0" u="none" strike="noStrike" cap="none">
                <a:solidFill>
                  <a:srgbClr val="000000"/>
                </a:solidFill>
                <a:latin typeface="Calibri"/>
                <a:ea typeface="Calibri"/>
                <a:cs typeface="Calibri"/>
              </a:rPr>
              <a:t>If it is not yet possible to make a statement on certain aspects, specify and explain further planning/decision-making. </a:t>
            </a:r>
            <a:endParaRPr/>
          </a:p>
        </p:txBody>
      </p:sp>
      <p:sp>
        <p:nvSpPr>
          <p:cNvPr id="241" name="Google Shape;241;p14" hidden="0"/>
          <p:cNvSpPr txBox="1"/>
          <p:nvPr isPhoto="0" userDrawn="0"/>
        </p:nvSpPr>
        <p:spPr bwMode="auto">
          <a:xfrm>
            <a:off x="1437503" y="6348344"/>
            <a:ext cx="3640634" cy="323486"/>
          </a:xfrm>
          <a:prstGeom prst="rect">
            <a:avLst/>
          </a:prstGeom>
          <a:noFill/>
          <a:ln>
            <a:noFill/>
          </a:ln>
        </p:spPr>
        <p:txBody>
          <a:bodyPr spcFirstLastPara="1" wrap="square" lIns="0" tIns="0" rIns="0" bIns="0" anchor="t" anchorCtr="0">
            <a:spAutoFit/>
          </a:bodyPr>
          <a:lstStyle/>
          <a:p>
            <a:pPr marL="0" marR="0" lvl="0" indent="0" algn="l">
              <a:lnSpc>
                <a:spcPct val="139978"/>
              </a:lnSpc>
              <a:spcBef>
                <a:spcPts val="0"/>
              </a:spcBef>
              <a:spcAft>
                <a:spcPts val="0"/>
              </a:spcAft>
              <a:buNone/>
              <a:defRPr/>
            </a:pPr>
            <a:r>
              <a:rPr lang="en-US" sz="950">
                <a:solidFill>
                  <a:srgbClr val="000000"/>
                </a:solidFill>
                <a:latin typeface="Arial"/>
                <a:ea typeface="Arial"/>
                <a:cs typeface="Arial"/>
              </a:rPr>
              <a:t>Source: https://www.nord-sued-bruecken.de/foerderung/foerderprogramme/in-sdg.html</a:t>
            </a:r>
            <a:endParaRPr/>
          </a:p>
        </p:txBody>
      </p:sp>
      <p:cxnSp>
        <p:nvCxnSpPr>
          <p:cNvPr id="242" name="Google Shape;242;p14" hidden="0"/>
          <p:cNvCxnSpPr>
            <a:cxnSpLocks/>
          </p:cNvCxnSpPr>
          <p:nvPr isPhoto="0" userDrawn="0"/>
        </p:nvCxnSpPr>
        <p:spPr bwMode="auto">
          <a:xfrm>
            <a:off x="317500" y="418145"/>
            <a:ext cx="0" cy="6021709"/>
          </a:xfrm>
          <a:prstGeom prst="straightConnector1">
            <a:avLst/>
          </a:prstGeom>
          <a:noFill/>
          <a:ln w="76200" cap="flat" cmpd="sng">
            <a:solidFill>
              <a:srgbClr val="AED7C7"/>
            </a:solidFill>
            <a:prstDash val="solid"/>
            <a:miter lim="800000"/>
            <a:headEnd type="none" w="sm" len="sm"/>
            <a:tailEnd type="none" w="sm" len="sm"/>
          </a:ln>
        </p:spPr>
      </p:cxnSp>
      <p:pic>
        <p:nvPicPr>
          <p:cNvPr id="243" name="Google Shape;243;p14" hidden="0"/>
          <p:cNvPicPr/>
          <p:nvPr isPhoto="0" userDrawn="0"/>
        </p:nvPicPr>
        <p:blipFill>
          <a:blip r:embed="rId2">
            <a:alphaModFix/>
          </a:blip>
          <a:srcRect l="0" t="0" r="0" b="0"/>
          <a:stretch/>
        </p:blipFill>
        <p:spPr bwMode="auto">
          <a:xfrm>
            <a:off x="9144000" y="5229225"/>
            <a:ext cx="3048000" cy="16287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pic>
        <p:nvPicPr>
          <p:cNvPr id="248" name="Google Shape;248;p15" hidden="0"/>
          <p:cNvPicPr/>
          <p:nvPr isPhoto="0" userDrawn="0"/>
        </p:nvPicPr>
        <p:blipFill>
          <a:blip r:embed="rId2">
            <a:alphaModFix/>
          </a:blip>
          <a:srcRect l="0" t="0" r="361" b="219"/>
          <a:stretch/>
        </p:blipFill>
        <p:spPr bwMode="auto">
          <a:xfrm>
            <a:off x="1124362" y="1688288"/>
            <a:ext cx="2767101" cy="3912019"/>
          </a:xfrm>
          <a:prstGeom prst="rect">
            <a:avLst/>
          </a:prstGeom>
          <a:noFill/>
          <a:ln>
            <a:noFill/>
          </a:ln>
        </p:spPr>
      </p:pic>
      <p:sp>
        <p:nvSpPr>
          <p:cNvPr id="249" name="Google Shape;249;p15" hidden="0"/>
          <p:cNvSpPr txBox="1"/>
          <p:nvPr isPhoto="0" userDrawn="0"/>
        </p:nvSpPr>
        <p:spPr bwMode="auto">
          <a:xfrm>
            <a:off x="729049" y="680358"/>
            <a:ext cx="7325009" cy="769441"/>
          </a:xfrm>
          <a:prstGeom prst="rect">
            <a:avLst/>
          </a:prstGeom>
          <a:noFill/>
          <a:ln>
            <a:noFill/>
          </a:ln>
        </p:spPr>
        <p:txBody>
          <a:bodyPr spcFirstLastPara="1" wrap="square" lIns="0" tIns="0" rIns="0" bIns="0" anchor="t" anchorCtr="0">
            <a:spAutoFit/>
          </a:bodyPr>
          <a:lstStyle/>
          <a:p>
            <a:pPr marL="0" marR="0" lvl="0" indent="0" algn="l">
              <a:lnSpc>
                <a:spcPct val="107998"/>
              </a:lnSpc>
              <a:spcBef>
                <a:spcPts val="0"/>
              </a:spcBef>
              <a:spcAft>
                <a:spcPts val="0"/>
              </a:spcAft>
              <a:buNone/>
              <a:defRPr/>
            </a:pPr>
            <a:r>
              <a:rPr lang="en-US" sz="2800">
                <a:solidFill>
                  <a:srgbClr val="0C45A6"/>
                </a:solidFill>
                <a:latin typeface="Calibri"/>
                <a:ea typeface="Calibri"/>
                <a:cs typeface="Calibri"/>
              </a:rPr>
              <a:t>Method for Problem Analysis: The Tree of Problems </a:t>
            </a:r>
            <a:endParaRPr/>
          </a:p>
        </p:txBody>
      </p:sp>
      <p:sp>
        <p:nvSpPr>
          <p:cNvPr id="250" name="Google Shape;250;p15" hidden="0"/>
          <p:cNvSpPr txBox="1"/>
          <p:nvPr isPhoto="0" userDrawn="0"/>
        </p:nvSpPr>
        <p:spPr bwMode="auto">
          <a:xfrm>
            <a:off x="565360" y="5915041"/>
            <a:ext cx="2564100" cy="525600"/>
          </a:xfrm>
          <a:prstGeom prst="rect">
            <a:avLst/>
          </a:prstGeom>
          <a:noFill/>
          <a:ln>
            <a:noFill/>
          </a:ln>
        </p:spPr>
        <p:txBody>
          <a:bodyPr spcFirstLastPara="1" wrap="square" lIns="0" tIns="0" rIns="0" bIns="0" anchor="t" anchorCtr="0">
            <a:spAutoFit/>
          </a:bodyPr>
          <a:lstStyle/>
          <a:p>
            <a:pPr marL="0" marR="0" lvl="0" indent="0" algn="l">
              <a:lnSpc>
                <a:spcPct val="100000"/>
              </a:lnSpc>
              <a:spcBef>
                <a:spcPts val="0"/>
              </a:spcBef>
              <a:spcAft>
                <a:spcPts val="0"/>
              </a:spcAft>
              <a:buNone/>
              <a:defRPr/>
            </a:pPr>
            <a:r>
              <a:rPr lang="en-US" sz="1150">
                <a:solidFill>
                  <a:schemeClr val="dk1"/>
                </a:solidFill>
                <a:latin typeface="Calibri"/>
                <a:ea typeface="Calibri"/>
                <a:cs typeface="Calibri"/>
              </a:rPr>
              <a:t>Source: https://www.wirkung-lernen.de/wirkung-planen/bedarfsanalyse/problembaum/</a:t>
            </a:r>
            <a:endParaRPr sz="1600">
              <a:solidFill>
                <a:schemeClr val="dk1"/>
              </a:solidFill>
            </a:endParaRPr>
          </a:p>
        </p:txBody>
      </p:sp>
      <p:sp>
        <p:nvSpPr>
          <p:cNvPr id="251" name="Google Shape;251;p15" hidden="0"/>
          <p:cNvSpPr txBox="1"/>
          <p:nvPr isPhoto="0" userDrawn="0"/>
        </p:nvSpPr>
        <p:spPr bwMode="auto">
          <a:xfrm>
            <a:off x="4698325" y="1394620"/>
            <a:ext cx="4560407" cy="602344"/>
          </a:xfrm>
          <a:prstGeom prst="rect">
            <a:avLst/>
          </a:prstGeom>
          <a:noFill/>
          <a:ln>
            <a:noFill/>
          </a:ln>
        </p:spPr>
        <p:txBody>
          <a:bodyPr spcFirstLastPara="1" wrap="square" lIns="0" tIns="0" rIns="0" bIns="0" anchor="t" anchorCtr="0">
            <a:spAutoFit/>
          </a:bodyPr>
          <a:lstStyle/>
          <a:p>
            <a:pPr marL="0" marR="0" lvl="0" indent="0" algn="l">
              <a:lnSpc>
                <a:spcPct val="139911"/>
              </a:lnSpc>
              <a:spcBef>
                <a:spcPts val="0"/>
              </a:spcBef>
              <a:spcAft>
                <a:spcPts val="0"/>
              </a:spcAft>
              <a:buNone/>
              <a:defRPr/>
            </a:pPr>
            <a:r>
              <a:rPr lang="en-US" sz="1150">
                <a:solidFill>
                  <a:srgbClr val="040606"/>
                </a:solidFill>
                <a:latin typeface="Calibri"/>
                <a:ea typeface="Calibri"/>
                <a:cs typeface="Calibri"/>
              </a:rPr>
              <a:t>A useful tool for analysing a problem with all its causes, effects and factors visualised in the problem tree. The problem tree results from the data you collected during the needs and context analysis.</a:t>
            </a:r>
            <a:endParaRPr/>
          </a:p>
        </p:txBody>
      </p:sp>
      <p:sp>
        <p:nvSpPr>
          <p:cNvPr id="252" name="Google Shape;252;p15" hidden="0"/>
          <p:cNvSpPr txBox="1"/>
          <p:nvPr isPhoto="0" userDrawn="0"/>
        </p:nvSpPr>
        <p:spPr bwMode="auto">
          <a:xfrm>
            <a:off x="4698325" y="2267991"/>
            <a:ext cx="1090613" cy="191976"/>
          </a:xfrm>
          <a:prstGeom prst="rect">
            <a:avLst/>
          </a:prstGeom>
          <a:noFill/>
          <a:ln>
            <a:noFill/>
          </a:ln>
        </p:spPr>
        <p:txBody>
          <a:bodyPr spcFirstLastPara="1" wrap="square" lIns="0" tIns="0" rIns="0" bIns="0" anchor="t" anchorCtr="0">
            <a:spAutoFit/>
          </a:bodyPr>
          <a:lstStyle/>
          <a:p>
            <a:pPr marL="0" marR="0" lvl="0" indent="0" algn="l">
              <a:lnSpc>
                <a:spcPct val="139911"/>
              </a:lnSpc>
              <a:spcBef>
                <a:spcPts val="0"/>
              </a:spcBef>
              <a:spcAft>
                <a:spcPts val="0"/>
              </a:spcAft>
              <a:buNone/>
              <a:defRPr/>
            </a:pPr>
            <a:r>
              <a:rPr lang="en-US" sz="1150">
                <a:solidFill>
                  <a:srgbClr val="000000"/>
                </a:solidFill>
                <a:latin typeface="Calibri"/>
                <a:ea typeface="Calibri"/>
                <a:cs typeface="Calibri"/>
              </a:rPr>
              <a:t>Branches = Effects</a:t>
            </a:r>
            <a:endParaRPr/>
          </a:p>
        </p:txBody>
      </p:sp>
      <p:sp>
        <p:nvSpPr>
          <p:cNvPr id="253" name="Google Shape;253;p15" hidden="0"/>
          <p:cNvSpPr txBox="1"/>
          <p:nvPr isPhoto="0" userDrawn="0"/>
        </p:nvSpPr>
        <p:spPr bwMode="auto">
          <a:xfrm>
            <a:off x="4698326" y="2810915"/>
            <a:ext cx="989409" cy="394660"/>
          </a:xfrm>
          <a:prstGeom prst="rect">
            <a:avLst/>
          </a:prstGeom>
          <a:noFill/>
          <a:ln>
            <a:noFill/>
          </a:ln>
        </p:spPr>
        <p:txBody>
          <a:bodyPr spcFirstLastPara="1" wrap="square" lIns="0" tIns="0" rIns="0" bIns="0" anchor="t" anchorCtr="0">
            <a:spAutoFit/>
          </a:bodyPr>
          <a:lstStyle/>
          <a:p>
            <a:pPr marL="0" marR="0" lvl="0" indent="0" algn="l">
              <a:lnSpc>
                <a:spcPct val="139911"/>
              </a:lnSpc>
              <a:spcBef>
                <a:spcPts val="0"/>
              </a:spcBef>
              <a:spcAft>
                <a:spcPts val="0"/>
              </a:spcAft>
              <a:buNone/>
              <a:defRPr/>
            </a:pPr>
            <a:r>
              <a:rPr lang="en-US" sz="1150">
                <a:solidFill>
                  <a:srgbClr val="000000"/>
                </a:solidFill>
                <a:latin typeface="Calibri"/>
                <a:ea typeface="Calibri"/>
                <a:cs typeface="Calibri"/>
              </a:rPr>
              <a:t>Roots = Problems</a:t>
            </a:r>
            <a:endParaRPr/>
          </a:p>
        </p:txBody>
      </p:sp>
      <p:pic>
        <p:nvPicPr>
          <p:cNvPr id="254" name="Google Shape;254;p15" hidden="0"/>
          <p:cNvPicPr/>
          <p:nvPr isPhoto="0" userDrawn="0"/>
        </p:nvPicPr>
        <p:blipFill>
          <a:blip r:embed="rId3">
            <a:alphaModFix/>
          </a:blip>
          <a:srcRect l="0" t="0" r="4912" b="4853"/>
          <a:stretch/>
        </p:blipFill>
        <p:spPr bwMode="auto">
          <a:xfrm>
            <a:off x="6276169" y="2238964"/>
            <a:ext cx="485497" cy="297367"/>
          </a:xfrm>
          <a:prstGeom prst="rect">
            <a:avLst/>
          </a:prstGeom>
          <a:noFill/>
          <a:ln>
            <a:noFill/>
          </a:ln>
        </p:spPr>
      </p:pic>
      <p:pic>
        <p:nvPicPr>
          <p:cNvPr id="255" name="Google Shape;255;p15" hidden="0"/>
          <p:cNvPicPr/>
          <p:nvPr isPhoto="0" userDrawn="0"/>
        </p:nvPicPr>
        <p:blipFill>
          <a:blip r:embed="rId4">
            <a:alphaModFix/>
          </a:blip>
          <a:srcRect l="0" t="0" r="1944" b="1944"/>
          <a:stretch/>
        </p:blipFill>
        <p:spPr bwMode="auto">
          <a:xfrm>
            <a:off x="6323873" y="2753585"/>
            <a:ext cx="437793" cy="437793"/>
          </a:xfrm>
          <a:prstGeom prst="rect">
            <a:avLst/>
          </a:prstGeom>
          <a:noFill/>
          <a:ln>
            <a:noFill/>
          </a:ln>
        </p:spPr>
      </p:pic>
      <p:pic>
        <p:nvPicPr>
          <p:cNvPr id="256" name="Google Shape;256;p15" hidden="0"/>
          <p:cNvPicPr/>
          <p:nvPr isPhoto="0" userDrawn="0"/>
        </p:nvPicPr>
        <p:blipFill>
          <a:blip r:embed="rId5">
            <a:alphaModFix/>
          </a:blip>
          <a:srcRect l="0" t="0" r="1632" b="1626"/>
          <a:stretch/>
        </p:blipFill>
        <p:spPr bwMode="auto">
          <a:xfrm>
            <a:off x="6322941" y="3429000"/>
            <a:ext cx="535811" cy="430608"/>
          </a:xfrm>
          <a:prstGeom prst="rect">
            <a:avLst/>
          </a:prstGeom>
          <a:noFill/>
          <a:ln>
            <a:noFill/>
          </a:ln>
        </p:spPr>
      </p:pic>
      <p:pic>
        <p:nvPicPr>
          <p:cNvPr id="257" name="Google Shape;257;p15" hidden="0"/>
          <p:cNvPicPr/>
          <p:nvPr isPhoto="0" userDrawn="0"/>
        </p:nvPicPr>
        <p:blipFill>
          <a:blip r:embed="rId6">
            <a:alphaModFix/>
          </a:blip>
          <a:srcRect l="0" t="0" r="4206" b="4206"/>
          <a:stretch/>
        </p:blipFill>
        <p:spPr bwMode="auto">
          <a:xfrm>
            <a:off x="6354585" y="4054885"/>
            <a:ext cx="376369" cy="537670"/>
          </a:xfrm>
          <a:prstGeom prst="rect">
            <a:avLst/>
          </a:prstGeom>
          <a:noFill/>
          <a:ln>
            <a:noFill/>
          </a:ln>
        </p:spPr>
      </p:pic>
      <p:sp>
        <p:nvSpPr>
          <p:cNvPr id="258" name="Google Shape;258;p15" hidden="0"/>
          <p:cNvSpPr txBox="1"/>
          <p:nvPr isPhoto="0" userDrawn="0"/>
        </p:nvSpPr>
        <p:spPr bwMode="auto">
          <a:xfrm>
            <a:off x="6858752" y="2311732"/>
            <a:ext cx="2232240" cy="136769"/>
          </a:xfrm>
          <a:prstGeom prst="rect">
            <a:avLst/>
          </a:prstGeom>
          <a:noFill/>
          <a:ln>
            <a:noFill/>
          </a:ln>
        </p:spPr>
        <p:txBody>
          <a:bodyPr spcFirstLastPara="1" wrap="square" lIns="0" tIns="0" rIns="0" bIns="0" anchor="t" anchorCtr="0">
            <a:spAutoFit/>
          </a:bodyPr>
          <a:lstStyle/>
          <a:p>
            <a:pPr marL="0" marR="0" lvl="0" indent="0" algn="ctr">
              <a:lnSpc>
                <a:spcPct val="81166"/>
              </a:lnSpc>
              <a:spcBef>
                <a:spcPts val="0"/>
              </a:spcBef>
              <a:spcAft>
                <a:spcPts val="0"/>
              </a:spcAft>
              <a:buNone/>
              <a:defRPr/>
            </a:pPr>
            <a:r>
              <a:rPr lang="en-US" sz="1200">
                <a:solidFill>
                  <a:srgbClr val="000000"/>
                </a:solidFill>
                <a:latin typeface="Calibri"/>
                <a:ea typeface="Calibri"/>
                <a:cs typeface="Calibri"/>
              </a:rPr>
              <a:t>3-30 People (group work)</a:t>
            </a:r>
            <a:r>
              <a:rPr lang="en-US" sz="900" b="1">
                <a:solidFill>
                  <a:srgbClr val="000000"/>
                </a:solidFill>
                <a:latin typeface="Montserrat"/>
                <a:ea typeface="Montserrat"/>
                <a:cs typeface="Montserrat"/>
              </a:rPr>
              <a:t> </a:t>
            </a:r>
            <a:endParaRPr/>
          </a:p>
        </p:txBody>
      </p:sp>
      <p:sp>
        <p:nvSpPr>
          <p:cNvPr id="259" name="Google Shape;259;p15" hidden="0"/>
          <p:cNvSpPr txBox="1"/>
          <p:nvPr isPhoto="0" userDrawn="0"/>
        </p:nvSpPr>
        <p:spPr bwMode="auto">
          <a:xfrm>
            <a:off x="6858753" y="2829722"/>
            <a:ext cx="3258143" cy="521553"/>
          </a:xfrm>
          <a:prstGeom prst="rect">
            <a:avLst/>
          </a:prstGeom>
          <a:noFill/>
          <a:ln>
            <a:noFill/>
          </a:ln>
        </p:spPr>
        <p:txBody>
          <a:bodyPr spcFirstLastPara="1" wrap="square" lIns="0" tIns="0" rIns="0" bIns="0" anchor="t" anchorCtr="0">
            <a:spAutoFit/>
          </a:bodyPr>
          <a:lstStyle/>
          <a:p>
            <a:pPr marL="0" marR="0" lvl="0" indent="0" algn="l">
              <a:lnSpc>
                <a:spcPct val="81166"/>
              </a:lnSpc>
              <a:spcBef>
                <a:spcPts val="0"/>
              </a:spcBef>
              <a:spcAft>
                <a:spcPts val="0"/>
              </a:spcAft>
              <a:buNone/>
              <a:defRPr/>
            </a:pPr>
            <a:r>
              <a:rPr lang="en-US" sz="1200">
                <a:solidFill>
                  <a:srgbClr val="000000"/>
                </a:solidFill>
                <a:latin typeface="Calibri"/>
                <a:ea typeface="Calibri"/>
                <a:cs typeface="Calibri"/>
              </a:rPr>
              <a:t>20-4per working group Evaluation approx. 10 minutes 0 minutes </a:t>
            </a:r>
            <a:endParaRPr/>
          </a:p>
          <a:p>
            <a:pPr marL="0" marR="0" lvl="0" indent="0" algn="l">
              <a:lnSpc>
                <a:spcPct val="81166"/>
              </a:lnSpc>
              <a:spcBef>
                <a:spcPts val="0"/>
              </a:spcBef>
              <a:spcAft>
                <a:spcPts val="0"/>
              </a:spcAft>
              <a:buNone/>
              <a:defRPr/>
            </a:pPr>
            <a:r>
              <a:rPr lang="en-US" sz="1200">
                <a:solidFill>
                  <a:srgbClr val="000000"/>
                </a:solidFill>
                <a:latin typeface="Calibri"/>
                <a:ea typeface="Calibri"/>
                <a:cs typeface="Calibri"/>
              </a:rPr>
              <a:t>Group work approx. 15-20 minutes</a:t>
            </a:r>
            <a:endParaRPr/>
          </a:p>
          <a:p>
            <a:pPr marL="0" marR="0" lvl="0" indent="0" algn="l">
              <a:lnSpc>
                <a:spcPct val="81166"/>
              </a:lnSpc>
              <a:spcBef>
                <a:spcPts val="0"/>
              </a:spcBef>
              <a:spcAft>
                <a:spcPts val="0"/>
              </a:spcAft>
              <a:buNone/>
              <a:defRPr/>
            </a:pPr>
            <a:r>
              <a:rPr lang="en-US" sz="1200">
                <a:solidFill>
                  <a:srgbClr val="000000"/>
                </a:solidFill>
                <a:latin typeface="Calibri"/>
                <a:ea typeface="Calibri"/>
                <a:cs typeface="Calibri"/>
              </a:rPr>
              <a:t>Presentation approx. 5 minutes </a:t>
            </a:r>
            <a:endParaRPr/>
          </a:p>
        </p:txBody>
      </p:sp>
      <p:sp>
        <p:nvSpPr>
          <p:cNvPr id="260" name="Google Shape;260;p15" hidden="0"/>
          <p:cNvSpPr txBox="1"/>
          <p:nvPr isPhoto="0" userDrawn="0"/>
        </p:nvSpPr>
        <p:spPr bwMode="auto">
          <a:xfrm>
            <a:off x="6858752" y="4197602"/>
            <a:ext cx="3443384" cy="265009"/>
          </a:xfrm>
          <a:prstGeom prst="rect">
            <a:avLst/>
          </a:prstGeom>
          <a:noFill/>
          <a:ln>
            <a:noFill/>
          </a:ln>
        </p:spPr>
        <p:txBody>
          <a:bodyPr spcFirstLastPara="1" wrap="square" lIns="0" tIns="0" rIns="0" bIns="0" anchor="t" anchorCtr="0">
            <a:spAutoFit/>
          </a:bodyPr>
          <a:lstStyle/>
          <a:p>
            <a:pPr marL="0" marR="0" lvl="0" indent="0" algn="l">
              <a:lnSpc>
                <a:spcPct val="81166"/>
              </a:lnSpc>
              <a:spcBef>
                <a:spcPts val="0"/>
              </a:spcBef>
              <a:spcAft>
                <a:spcPts val="0"/>
              </a:spcAft>
              <a:buNone/>
              <a:defRPr/>
            </a:pPr>
            <a:r>
              <a:rPr lang="en-US" sz="1200">
                <a:solidFill>
                  <a:srgbClr val="000000"/>
                </a:solidFill>
                <a:latin typeface="Calibri"/>
                <a:ea typeface="Calibri"/>
                <a:cs typeface="Calibri"/>
              </a:rPr>
              <a:t>Flipchart paper or other large paper (A2) for group work, wide pens, tape/pens or pin board with pins.</a:t>
            </a:r>
            <a:endParaRPr/>
          </a:p>
        </p:txBody>
      </p:sp>
      <p:sp>
        <p:nvSpPr>
          <p:cNvPr id="261" name="Google Shape;261;p15" hidden="0"/>
          <p:cNvSpPr txBox="1"/>
          <p:nvPr isPhoto="0" userDrawn="0"/>
        </p:nvSpPr>
        <p:spPr bwMode="auto">
          <a:xfrm>
            <a:off x="4698326" y="4780079"/>
            <a:ext cx="2032629" cy="153888"/>
          </a:xfrm>
          <a:prstGeom prst="rect">
            <a:avLst/>
          </a:prstGeom>
          <a:noFill/>
          <a:ln>
            <a:noFill/>
          </a:ln>
        </p:spPr>
        <p:txBody>
          <a:bodyPr spcFirstLastPara="1" wrap="square" lIns="0" tIns="0" rIns="0" bIns="0" anchor="t" anchorCtr="0">
            <a:spAutoFit/>
          </a:bodyPr>
          <a:lstStyle/>
          <a:p>
            <a:pPr marL="0" marR="0" lvl="0" indent="0" algn="l">
              <a:lnSpc>
                <a:spcPct val="107971"/>
              </a:lnSpc>
              <a:spcBef>
                <a:spcPts val="0"/>
              </a:spcBef>
              <a:spcAft>
                <a:spcPts val="0"/>
              </a:spcAft>
              <a:buNone/>
              <a:defRPr/>
            </a:pPr>
            <a:r>
              <a:rPr lang="en-US" sz="1150">
                <a:solidFill>
                  <a:srgbClr val="000000"/>
                </a:solidFill>
                <a:latin typeface="Calibri"/>
                <a:ea typeface="Calibri"/>
                <a:cs typeface="Calibri"/>
              </a:rPr>
              <a:t>Description of the method:</a:t>
            </a:r>
            <a:endParaRPr/>
          </a:p>
        </p:txBody>
      </p:sp>
      <p:sp>
        <p:nvSpPr>
          <p:cNvPr id="262" name="Google Shape;262;p15" hidden="0"/>
          <p:cNvSpPr txBox="1"/>
          <p:nvPr isPhoto="0" userDrawn="0"/>
        </p:nvSpPr>
        <p:spPr bwMode="auto">
          <a:xfrm>
            <a:off x="6858753" y="3526479"/>
            <a:ext cx="3258143" cy="136832"/>
          </a:xfrm>
          <a:prstGeom prst="rect">
            <a:avLst/>
          </a:prstGeom>
          <a:noFill/>
          <a:ln>
            <a:noFill/>
          </a:ln>
        </p:spPr>
        <p:txBody>
          <a:bodyPr spcFirstLastPara="1" wrap="square" lIns="0" tIns="0" rIns="0" bIns="0" anchor="t" anchorCtr="0">
            <a:spAutoFit/>
          </a:bodyPr>
          <a:lstStyle/>
          <a:p>
            <a:pPr marL="0" marR="0" lvl="0" indent="0" algn="l">
              <a:lnSpc>
                <a:spcPct val="81166"/>
              </a:lnSpc>
              <a:spcBef>
                <a:spcPts val="0"/>
              </a:spcBef>
              <a:spcAft>
                <a:spcPts val="0"/>
              </a:spcAft>
              <a:buNone/>
              <a:defRPr/>
            </a:pPr>
            <a:r>
              <a:rPr lang="en-US" sz="1200" b="1">
                <a:solidFill>
                  <a:srgbClr val="000000"/>
                </a:solidFill>
                <a:latin typeface="Montserrat"/>
                <a:ea typeface="Montserrat"/>
                <a:cs typeface="Montserrat"/>
              </a:rPr>
              <a:t>Introducing a tool for the problem and goal analysis </a:t>
            </a:r>
            <a:endParaRPr/>
          </a:p>
        </p:txBody>
      </p:sp>
      <p:sp>
        <p:nvSpPr>
          <p:cNvPr id="263" name="Google Shape;263;p15" hidden="0"/>
          <p:cNvSpPr txBox="1"/>
          <p:nvPr isPhoto="0" userDrawn="0"/>
        </p:nvSpPr>
        <p:spPr bwMode="auto">
          <a:xfrm>
            <a:off x="4698325" y="4983607"/>
            <a:ext cx="5418570" cy="1010213"/>
          </a:xfrm>
          <a:prstGeom prst="rect">
            <a:avLst/>
          </a:prstGeom>
          <a:noFill/>
          <a:ln>
            <a:noFill/>
          </a:ln>
        </p:spPr>
        <p:txBody>
          <a:bodyPr spcFirstLastPara="1" wrap="square" lIns="0" tIns="0" rIns="0" bIns="0" anchor="t" anchorCtr="0">
            <a:spAutoFit/>
          </a:bodyPr>
          <a:lstStyle/>
          <a:p>
            <a:pPr marL="0" marR="0" lvl="0" indent="0" algn="l">
              <a:lnSpc>
                <a:spcPct val="131166"/>
              </a:lnSpc>
              <a:spcBef>
                <a:spcPts val="0"/>
              </a:spcBef>
              <a:spcAft>
                <a:spcPts val="0"/>
              </a:spcAft>
              <a:buNone/>
              <a:defRPr/>
            </a:pPr>
            <a:r>
              <a:rPr lang="en-US" sz="1200">
                <a:solidFill>
                  <a:srgbClr val="000000"/>
                </a:solidFill>
                <a:latin typeface="Calibri"/>
                <a:ea typeface="Calibri"/>
                <a:cs typeface="Calibri"/>
              </a:rPr>
              <a:t>Ask the question:</a:t>
            </a:r>
            <a:endParaRPr/>
          </a:p>
          <a:p>
            <a:pPr marL="0" marR="0" lvl="0" indent="0" algn="l">
              <a:lnSpc>
                <a:spcPct val="131166"/>
              </a:lnSpc>
              <a:spcBef>
                <a:spcPts val="0"/>
              </a:spcBef>
              <a:spcAft>
                <a:spcPts val="0"/>
              </a:spcAft>
              <a:buNone/>
              <a:defRPr/>
            </a:pPr>
            <a:r>
              <a:rPr lang="en-US" sz="1200">
                <a:solidFill>
                  <a:srgbClr val="000000"/>
                </a:solidFill>
                <a:latin typeface="Calibri"/>
                <a:ea typeface="Calibri"/>
                <a:cs typeface="Calibri"/>
              </a:rPr>
              <a:t>What problem are you facing in your project?</a:t>
            </a:r>
            <a:endParaRPr/>
          </a:p>
          <a:p>
            <a:pPr marL="0" marR="0" lvl="0" indent="0" algn="l">
              <a:lnSpc>
                <a:spcPct val="131166"/>
              </a:lnSpc>
              <a:spcBef>
                <a:spcPts val="0"/>
              </a:spcBef>
              <a:spcAft>
                <a:spcPts val="0"/>
              </a:spcAft>
              <a:buNone/>
              <a:defRPr/>
            </a:pPr>
            <a:r>
              <a:rPr lang="en-US" sz="1200">
                <a:solidFill>
                  <a:srgbClr val="000000"/>
                </a:solidFill>
                <a:latin typeface="Calibri"/>
                <a:ea typeface="Calibri"/>
                <a:cs typeface="Calibri"/>
              </a:rPr>
              <a:t>Let the participants choose a problem in small groups (max. 5 persons per group) and ask them to analyse it using the problem tree method. After creating a problem tree, this method can be used to create a goal tree.</a:t>
            </a:r>
            <a:endParaRPr/>
          </a:p>
        </p:txBody>
      </p:sp>
      <p:cxnSp>
        <p:nvCxnSpPr>
          <p:cNvPr id="264" name="Google Shape;264;p15" hidden="0"/>
          <p:cNvCxnSpPr>
            <a:cxnSpLocks/>
          </p:cNvCxnSpPr>
          <p:nvPr isPhoto="0" userDrawn="0"/>
        </p:nvCxnSpPr>
        <p:spPr bwMode="auto">
          <a:xfrm>
            <a:off x="317500" y="418145"/>
            <a:ext cx="0" cy="6021709"/>
          </a:xfrm>
          <a:prstGeom prst="straightConnector1">
            <a:avLst/>
          </a:prstGeom>
          <a:noFill/>
          <a:ln w="76200" cap="flat" cmpd="sng">
            <a:solidFill>
              <a:srgbClr val="AED7C7"/>
            </a:solidFill>
            <a:prstDash val="solid"/>
            <a:miter lim="800000"/>
            <a:headEnd type="none" w="sm" len="sm"/>
            <a:tailEnd type="none" w="sm" len="sm"/>
          </a:ln>
        </p:spPr>
      </p:cxnSp>
      <p:pic>
        <p:nvPicPr>
          <p:cNvPr id="265" name="Google Shape;265;p15" hidden="0"/>
          <p:cNvPicPr/>
          <p:nvPr isPhoto="0" userDrawn="0"/>
        </p:nvPicPr>
        <p:blipFill>
          <a:blip r:embed="rId7">
            <a:alphaModFix/>
          </a:blip>
          <a:srcRect l="0" t="0" r="0" b="0"/>
          <a:stretch/>
        </p:blipFill>
        <p:spPr bwMode="auto">
          <a:xfrm>
            <a:off x="9144000" y="5229225"/>
            <a:ext cx="3048000" cy="16287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270" name="Google Shape;270;p16" hidden="0"/>
          <p:cNvSpPr txBox="1"/>
          <p:nvPr isPhoto="0" userDrawn="0"/>
        </p:nvSpPr>
        <p:spPr bwMode="auto">
          <a:xfrm>
            <a:off x="2350331" y="578644"/>
            <a:ext cx="6202252" cy="492698"/>
          </a:xfrm>
          <a:prstGeom prst="rect">
            <a:avLst/>
          </a:prstGeom>
          <a:noFill/>
          <a:ln>
            <a:noFill/>
          </a:ln>
        </p:spPr>
        <p:txBody>
          <a:bodyPr spcFirstLastPara="1" wrap="square" lIns="0" tIns="0" rIns="0" bIns="0" anchor="t" anchorCtr="0">
            <a:spAutoFit/>
          </a:bodyPr>
          <a:lstStyle/>
          <a:p>
            <a:pPr marL="0" marR="0" lvl="0" indent="0" algn="ctr">
              <a:lnSpc>
                <a:spcPct val="140034"/>
              </a:lnSpc>
              <a:spcBef>
                <a:spcPts val="0"/>
              </a:spcBef>
              <a:spcAft>
                <a:spcPts val="0"/>
              </a:spcAft>
              <a:buNone/>
              <a:defRPr/>
            </a:pPr>
            <a:r>
              <a:rPr lang="en-US" sz="2900">
                <a:solidFill>
                  <a:srgbClr val="0C45A6"/>
                </a:solidFill>
                <a:latin typeface="Calibri"/>
                <a:ea typeface="Calibri"/>
                <a:cs typeface="Calibri"/>
              </a:rPr>
              <a:t>Method: Evaluation of Indicators </a:t>
            </a:r>
            <a:endParaRPr/>
          </a:p>
        </p:txBody>
      </p:sp>
      <p:sp>
        <p:nvSpPr>
          <p:cNvPr id="271" name="Google Shape;271;p16" hidden="0"/>
          <p:cNvSpPr txBox="1"/>
          <p:nvPr isPhoto="0" userDrawn="0"/>
        </p:nvSpPr>
        <p:spPr bwMode="auto">
          <a:xfrm>
            <a:off x="875071" y="5686518"/>
            <a:ext cx="4458600" cy="677400"/>
          </a:xfrm>
          <a:prstGeom prst="rect">
            <a:avLst/>
          </a:prstGeom>
          <a:noFill/>
          <a:ln>
            <a:noFill/>
          </a:ln>
        </p:spPr>
        <p:txBody>
          <a:bodyPr spcFirstLastPara="1" wrap="square" lIns="0" tIns="0" rIns="0" bIns="0" anchor="t" anchorCtr="0">
            <a:spAutoFit/>
          </a:bodyPr>
          <a:lstStyle/>
          <a:p>
            <a:pPr marL="0" marR="0" lvl="0" indent="0" algn="l">
              <a:lnSpc>
                <a:spcPct val="100000"/>
              </a:lnSpc>
              <a:spcBef>
                <a:spcPts val="0"/>
              </a:spcBef>
              <a:spcAft>
                <a:spcPts val="0"/>
              </a:spcAft>
              <a:buNone/>
              <a:defRPr/>
            </a:pPr>
            <a:r>
              <a:rPr lang="en-US" sz="1100">
                <a:solidFill>
                  <a:srgbClr val="000000"/>
                </a:solidFill>
                <a:latin typeface="Calibri"/>
                <a:ea typeface="Calibri"/>
                <a:cs typeface="Calibri"/>
              </a:rPr>
              <a:t>Source: https://www.nord-sued-bruecken.de/foerderung/foerderprogramme/in-sdg.html, Method: Verbandsakademie für Migrant:innenorganisationen  (VAMOs) IMAP GmbH</a:t>
            </a:r>
            <a:endParaRPr sz="1300"/>
          </a:p>
        </p:txBody>
      </p:sp>
      <p:sp>
        <p:nvSpPr>
          <p:cNvPr id="272" name="Google Shape;272;p16" hidden="0"/>
          <p:cNvSpPr txBox="1"/>
          <p:nvPr isPhoto="0" userDrawn="0"/>
        </p:nvSpPr>
        <p:spPr bwMode="auto">
          <a:xfrm>
            <a:off x="4745359" y="3357563"/>
            <a:ext cx="3210886" cy="1884747"/>
          </a:xfrm>
          <a:prstGeom prst="rect">
            <a:avLst/>
          </a:prstGeom>
          <a:noFill/>
          <a:ln>
            <a:noFill/>
          </a:ln>
        </p:spPr>
        <p:txBody>
          <a:bodyPr spcFirstLastPara="1" wrap="square" lIns="0" tIns="0" rIns="0" bIns="0" anchor="t" anchorCtr="0">
            <a:spAutoFit/>
          </a:bodyPr>
          <a:lstStyle/>
          <a:p>
            <a:pPr marL="0" marR="0" lvl="0" indent="0" algn="l">
              <a:lnSpc>
                <a:spcPct val="164083"/>
              </a:lnSpc>
              <a:spcBef>
                <a:spcPts val="0"/>
              </a:spcBef>
              <a:spcAft>
                <a:spcPts val="0"/>
              </a:spcAft>
              <a:buNone/>
              <a:defRPr/>
            </a:pPr>
            <a:r>
              <a:rPr lang="en-US" sz="1200">
                <a:solidFill>
                  <a:srgbClr val="000000"/>
                </a:solidFill>
                <a:latin typeface="Calibri"/>
                <a:ea typeface="Calibri"/>
                <a:cs typeface="Calibri"/>
              </a:rPr>
              <a:t>The indicators must be: SMART!</a:t>
            </a:r>
            <a:endParaRPr/>
          </a:p>
          <a:p>
            <a:pPr marL="0" marR="0" lvl="0" indent="0" algn="l">
              <a:lnSpc>
                <a:spcPct val="131166"/>
              </a:lnSpc>
              <a:spcBef>
                <a:spcPts val="0"/>
              </a:spcBef>
              <a:spcAft>
                <a:spcPts val="0"/>
              </a:spcAft>
              <a:buNone/>
              <a:defRPr/>
            </a:pPr>
            <a:r>
              <a:rPr lang="en-US" sz="1200">
                <a:solidFill>
                  <a:srgbClr val="000000"/>
                </a:solidFill>
                <a:latin typeface="Calibri"/>
                <a:ea typeface="Calibri"/>
                <a:cs typeface="Calibri"/>
              </a:rPr>
              <a:t>Specific: specific in terms of quality and quantity;</a:t>
            </a:r>
            <a:endParaRPr/>
          </a:p>
          <a:p>
            <a:pPr marL="0" marR="0" lvl="0" indent="0" algn="l">
              <a:lnSpc>
                <a:spcPct val="131166"/>
              </a:lnSpc>
              <a:spcBef>
                <a:spcPts val="0"/>
              </a:spcBef>
              <a:spcAft>
                <a:spcPts val="0"/>
              </a:spcAft>
              <a:buNone/>
              <a:defRPr/>
            </a:pPr>
            <a:r>
              <a:rPr lang="en-US" sz="1200">
                <a:solidFill>
                  <a:srgbClr val="000000"/>
                </a:solidFill>
                <a:latin typeface="Calibri"/>
                <a:ea typeface="Calibri"/>
                <a:cs typeface="Calibri"/>
              </a:rPr>
              <a:t>Measurable: measurable with reasonable effort;</a:t>
            </a:r>
            <a:endParaRPr/>
          </a:p>
          <a:p>
            <a:pPr marL="0" marR="0" lvl="0" indent="0" algn="l">
              <a:lnSpc>
                <a:spcPct val="131166"/>
              </a:lnSpc>
              <a:spcBef>
                <a:spcPts val="0"/>
              </a:spcBef>
              <a:spcAft>
                <a:spcPts val="0"/>
              </a:spcAft>
              <a:buNone/>
              <a:defRPr/>
            </a:pPr>
            <a:r>
              <a:rPr lang="en-US" sz="1200">
                <a:solidFill>
                  <a:srgbClr val="000000"/>
                </a:solidFill>
                <a:latin typeface="Calibri"/>
                <a:ea typeface="Calibri"/>
                <a:cs typeface="Calibri"/>
              </a:rPr>
              <a:t>Availabl : available from existing source;</a:t>
            </a:r>
            <a:endParaRPr/>
          </a:p>
          <a:p>
            <a:pPr marL="0" marR="0" lvl="0" indent="0" algn="l">
              <a:lnSpc>
                <a:spcPct val="131166"/>
              </a:lnSpc>
              <a:spcBef>
                <a:spcPts val="0"/>
              </a:spcBef>
              <a:spcAft>
                <a:spcPts val="0"/>
              </a:spcAft>
              <a:buNone/>
              <a:defRPr/>
            </a:pPr>
            <a:r>
              <a:rPr lang="en-US" sz="1200">
                <a:solidFill>
                  <a:srgbClr val="000000"/>
                </a:solidFill>
                <a:latin typeface="Calibri"/>
                <a:ea typeface="Calibri"/>
                <a:cs typeface="Calibri"/>
              </a:rPr>
              <a:t>Relevant: important for what they are supposed to measure and in relation to the level of the project logic (type of indicator);</a:t>
            </a:r>
            <a:endParaRPr/>
          </a:p>
          <a:p>
            <a:pPr marL="0" marR="0" lvl="0" indent="0" algn="l">
              <a:lnSpc>
                <a:spcPct val="131166"/>
              </a:lnSpc>
              <a:spcBef>
                <a:spcPts val="0"/>
              </a:spcBef>
              <a:spcAft>
                <a:spcPts val="0"/>
              </a:spcAft>
              <a:buNone/>
              <a:defRPr/>
            </a:pPr>
            <a:r>
              <a:rPr lang="en-US" sz="1200">
                <a:solidFill>
                  <a:srgbClr val="000000"/>
                </a:solidFill>
                <a:latin typeface="Calibri"/>
                <a:ea typeface="Calibri"/>
                <a:cs typeface="Calibri"/>
              </a:rPr>
              <a:t>Timely: timely, useful for project management in a reasonable amount of time.</a:t>
            </a:r>
            <a:endParaRPr/>
          </a:p>
        </p:txBody>
      </p:sp>
      <p:sp>
        <p:nvSpPr>
          <p:cNvPr id="273" name="Google Shape;273;p16" hidden="0"/>
          <p:cNvSpPr txBox="1"/>
          <p:nvPr isPhoto="0" userDrawn="0"/>
        </p:nvSpPr>
        <p:spPr bwMode="auto">
          <a:xfrm>
            <a:off x="4745359" y="1358556"/>
            <a:ext cx="5085299" cy="1677062"/>
          </a:xfrm>
          <a:prstGeom prst="rect">
            <a:avLst/>
          </a:prstGeom>
          <a:noFill/>
          <a:ln>
            <a:noFill/>
          </a:ln>
        </p:spPr>
        <p:txBody>
          <a:bodyPr spcFirstLastPara="1" wrap="square" lIns="0" tIns="0" rIns="0" bIns="0" anchor="t" anchorCtr="0">
            <a:spAutoFit/>
          </a:bodyPr>
          <a:lstStyle/>
          <a:p>
            <a:pPr marL="0" marR="0" lvl="0" indent="0" algn="l">
              <a:lnSpc>
                <a:spcPct val="165083"/>
              </a:lnSpc>
              <a:spcBef>
                <a:spcPts val="0"/>
              </a:spcBef>
              <a:spcAft>
                <a:spcPts val="0"/>
              </a:spcAft>
              <a:buNone/>
              <a:defRPr/>
            </a:pPr>
            <a:r>
              <a:rPr lang="en-US" sz="1200">
                <a:solidFill>
                  <a:srgbClr val="000000"/>
                </a:solidFill>
                <a:latin typeface="Calibri"/>
                <a:ea typeface="Calibri"/>
                <a:cs typeface="Calibri"/>
              </a:rPr>
              <a:t>Description: </a:t>
            </a:r>
            <a:endParaRPr/>
          </a:p>
          <a:p>
            <a:pPr marL="0" marR="0" lvl="0" indent="0" algn="l">
              <a:lnSpc>
                <a:spcPct val="131166"/>
              </a:lnSpc>
              <a:spcBef>
                <a:spcPts val="0"/>
              </a:spcBef>
              <a:spcAft>
                <a:spcPts val="0"/>
              </a:spcAft>
              <a:buNone/>
              <a:defRPr/>
            </a:pPr>
            <a:r>
              <a:rPr lang="en-US" sz="1200">
                <a:solidFill>
                  <a:srgbClr val="000000"/>
                </a:solidFill>
                <a:latin typeface="Calibri"/>
                <a:ea typeface="Calibri"/>
                <a:cs typeface="Calibri"/>
              </a:rPr>
              <a:t>Please formulate 2-3 impact objectives  and indicators for your project.</a:t>
            </a:r>
            <a:endParaRPr/>
          </a:p>
          <a:p>
            <a:pPr marL="0" marR="0" lvl="0" indent="0" algn="l">
              <a:lnSpc>
                <a:spcPct val="131166"/>
              </a:lnSpc>
              <a:spcBef>
                <a:spcPts val="0"/>
              </a:spcBef>
              <a:spcAft>
                <a:spcPts val="0"/>
              </a:spcAft>
              <a:buNone/>
              <a:defRPr/>
            </a:pPr>
            <a:r>
              <a:rPr lang="en-US" sz="1200">
                <a:solidFill>
                  <a:srgbClr val="000000"/>
                </a:solidFill>
                <a:latin typeface="Calibri"/>
                <a:ea typeface="Calibri"/>
                <a:cs typeface="Calibri"/>
              </a:rPr>
              <a:t>Answer the following questions:</a:t>
            </a:r>
            <a:endParaRPr/>
          </a:p>
          <a:p>
            <a:pPr marL="0" marR="0" lvl="0" indent="0" algn="l">
              <a:lnSpc>
                <a:spcPct val="131166"/>
              </a:lnSpc>
              <a:spcBef>
                <a:spcPts val="0"/>
              </a:spcBef>
              <a:spcAft>
                <a:spcPts val="0"/>
              </a:spcAft>
              <a:buNone/>
              <a:defRPr/>
            </a:pPr>
            <a:r>
              <a:rPr lang="en-US" sz="1200">
                <a:solidFill>
                  <a:srgbClr val="000000"/>
                </a:solidFill>
                <a:latin typeface="Calibri"/>
                <a:ea typeface="Calibri"/>
                <a:cs typeface="Calibri"/>
              </a:rPr>
              <a:t>- Who are our target groups?</a:t>
            </a:r>
            <a:endParaRPr/>
          </a:p>
          <a:p>
            <a:pPr marL="0" marR="0" lvl="0" indent="0" algn="l">
              <a:lnSpc>
                <a:spcPct val="131166"/>
              </a:lnSpc>
              <a:spcBef>
                <a:spcPts val="0"/>
              </a:spcBef>
              <a:spcAft>
                <a:spcPts val="0"/>
              </a:spcAft>
              <a:buNone/>
              <a:defRPr/>
            </a:pPr>
            <a:r>
              <a:rPr lang="en-US" sz="1200">
                <a:solidFill>
                  <a:srgbClr val="000000"/>
                </a:solidFill>
                <a:latin typeface="Calibri"/>
                <a:ea typeface="Calibri"/>
                <a:cs typeface="Calibri"/>
              </a:rPr>
              <a:t>- What problem do we want to solve for the target group? What</a:t>
            </a:r>
            <a:endParaRPr/>
          </a:p>
          <a:p>
            <a:pPr marL="0" marR="0" lvl="0" indent="0" algn="l">
              <a:lnSpc>
                <a:spcPct val="131166"/>
              </a:lnSpc>
              <a:spcBef>
                <a:spcPts val="0"/>
              </a:spcBef>
              <a:spcAft>
                <a:spcPts val="0"/>
              </a:spcAft>
              <a:buNone/>
              <a:defRPr/>
            </a:pPr>
            <a:r>
              <a:rPr lang="en-US" sz="1200">
                <a:solidFill>
                  <a:srgbClr val="000000"/>
                </a:solidFill>
                <a:latin typeface="Calibri"/>
                <a:ea typeface="Calibri"/>
                <a:cs typeface="Calibri"/>
              </a:rPr>
              <a:t>do we want to change in the target group?</a:t>
            </a:r>
            <a:endParaRPr/>
          </a:p>
          <a:p>
            <a:pPr marL="0" marR="0" lvl="0" indent="0" algn="l">
              <a:lnSpc>
                <a:spcPct val="131166"/>
              </a:lnSpc>
              <a:spcBef>
                <a:spcPts val="0"/>
              </a:spcBef>
              <a:spcAft>
                <a:spcPts val="0"/>
              </a:spcAft>
              <a:buNone/>
              <a:defRPr/>
            </a:pPr>
            <a:r>
              <a:rPr lang="en-US" sz="1200">
                <a:solidFill>
                  <a:srgbClr val="000000"/>
                </a:solidFill>
                <a:latin typeface="Calibri"/>
                <a:ea typeface="Calibri"/>
                <a:cs typeface="Calibri"/>
              </a:rPr>
              <a:t>- What difference do we make with our work?</a:t>
            </a:r>
            <a:endParaRPr/>
          </a:p>
          <a:p>
            <a:pPr marL="0" marR="0" lvl="0" indent="0" algn="l">
              <a:lnSpc>
                <a:spcPct val="131166"/>
              </a:lnSpc>
              <a:spcBef>
                <a:spcPts val="0"/>
              </a:spcBef>
              <a:spcAft>
                <a:spcPts val="0"/>
              </a:spcAft>
              <a:buNone/>
              <a:defRPr/>
            </a:pPr>
            <a:r>
              <a:rPr lang="en-US" sz="1200">
                <a:solidFill>
                  <a:srgbClr val="000000"/>
                </a:solidFill>
                <a:latin typeface="Calibri"/>
                <a:ea typeface="Calibri"/>
                <a:cs typeface="Calibri"/>
              </a:rPr>
              <a:t>- Check: To what extent is your project goal SMART?</a:t>
            </a:r>
            <a:endParaRPr/>
          </a:p>
        </p:txBody>
      </p:sp>
      <p:pic>
        <p:nvPicPr>
          <p:cNvPr id="274" name="Google Shape;274;p16" hidden="0"/>
          <p:cNvPicPr/>
          <p:nvPr isPhoto="0" userDrawn="0"/>
        </p:nvPicPr>
        <p:blipFill>
          <a:blip r:embed="rId2">
            <a:alphaModFix/>
          </a:blip>
          <a:srcRect l="0" t="0" r="2114" b="2055"/>
          <a:stretch/>
        </p:blipFill>
        <p:spPr bwMode="auto">
          <a:xfrm>
            <a:off x="1703238" y="1609790"/>
            <a:ext cx="485497" cy="297367"/>
          </a:xfrm>
          <a:prstGeom prst="rect">
            <a:avLst/>
          </a:prstGeom>
          <a:noFill/>
          <a:ln>
            <a:noFill/>
          </a:ln>
        </p:spPr>
      </p:pic>
      <p:pic>
        <p:nvPicPr>
          <p:cNvPr id="275" name="Google Shape;275;p16" hidden="0"/>
          <p:cNvPicPr/>
          <p:nvPr isPhoto="0" userDrawn="0"/>
        </p:nvPicPr>
        <p:blipFill>
          <a:blip r:embed="rId3">
            <a:alphaModFix/>
          </a:blip>
          <a:srcRect l="0" t="0" r="1944" b="1944"/>
          <a:stretch/>
        </p:blipFill>
        <p:spPr bwMode="auto">
          <a:xfrm>
            <a:off x="1727090" y="2318253"/>
            <a:ext cx="437793" cy="437793"/>
          </a:xfrm>
          <a:prstGeom prst="rect">
            <a:avLst/>
          </a:prstGeom>
          <a:noFill/>
          <a:ln>
            <a:noFill/>
          </a:ln>
        </p:spPr>
      </p:pic>
      <p:pic>
        <p:nvPicPr>
          <p:cNvPr id="276" name="Google Shape;276;p16" hidden="0"/>
          <p:cNvPicPr/>
          <p:nvPr isPhoto="0" userDrawn="0"/>
        </p:nvPicPr>
        <p:blipFill>
          <a:blip r:embed="rId4">
            <a:alphaModFix/>
          </a:blip>
          <a:srcRect l="0" t="0" r="3561" b="3554"/>
          <a:stretch/>
        </p:blipFill>
        <p:spPr bwMode="auto">
          <a:xfrm>
            <a:off x="1727090" y="3293316"/>
            <a:ext cx="535811" cy="430608"/>
          </a:xfrm>
          <a:prstGeom prst="rect">
            <a:avLst/>
          </a:prstGeom>
          <a:noFill/>
          <a:ln>
            <a:noFill/>
          </a:ln>
        </p:spPr>
      </p:pic>
      <p:pic>
        <p:nvPicPr>
          <p:cNvPr id="277" name="Google Shape;277;p16" hidden="0"/>
          <p:cNvPicPr/>
          <p:nvPr isPhoto="0" userDrawn="0"/>
        </p:nvPicPr>
        <p:blipFill>
          <a:blip r:embed="rId5">
            <a:alphaModFix/>
          </a:blip>
          <a:srcRect l="0" t="0" r="1980" b="1980"/>
          <a:stretch/>
        </p:blipFill>
        <p:spPr bwMode="auto">
          <a:xfrm>
            <a:off x="1788513" y="3974750"/>
            <a:ext cx="376369" cy="537670"/>
          </a:xfrm>
          <a:prstGeom prst="rect">
            <a:avLst/>
          </a:prstGeom>
          <a:noFill/>
          <a:ln>
            <a:noFill/>
          </a:ln>
        </p:spPr>
      </p:pic>
      <p:sp>
        <p:nvSpPr>
          <p:cNvPr id="278" name="Google Shape;278;p16" hidden="0"/>
          <p:cNvSpPr txBox="1"/>
          <p:nvPr isPhoto="0" userDrawn="0"/>
        </p:nvSpPr>
        <p:spPr bwMode="auto">
          <a:xfrm>
            <a:off x="2350330" y="1708491"/>
            <a:ext cx="1508044" cy="265073"/>
          </a:xfrm>
          <a:prstGeom prst="rect">
            <a:avLst/>
          </a:prstGeom>
          <a:noFill/>
          <a:ln>
            <a:noFill/>
          </a:ln>
        </p:spPr>
        <p:txBody>
          <a:bodyPr spcFirstLastPara="1" wrap="square" lIns="0" tIns="0" rIns="0" bIns="0" anchor="t" anchorCtr="0">
            <a:spAutoFit/>
          </a:bodyPr>
          <a:lstStyle/>
          <a:p>
            <a:pPr marL="0" marR="0" lvl="0" indent="0" algn="l">
              <a:lnSpc>
                <a:spcPct val="81166"/>
              </a:lnSpc>
              <a:spcBef>
                <a:spcPts val="0"/>
              </a:spcBef>
              <a:spcAft>
                <a:spcPts val="0"/>
              </a:spcAft>
              <a:buNone/>
              <a:defRPr/>
            </a:pPr>
            <a:r>
              <a:rPr lang="en-US" sz="1200">
                <a:solidFill>
                  <a:srgbClr val="000000"/>
                </a:solidFill>
                <a:latin typeface="Calibri"/>
                <a:ea typeface="Calibri"/>
                <a:cs typeface="Calibri"/>
              </a:rPr>
              <a:t>3-30 People (group work</a:t>
            </a:r>
            <a:r>
              <a:rPr lang="en-US" sz="900" b="1">
                <a:solidFill>
                  <a:srgbClr val="000000"/>
                </a:solidFill>
                <a:latin typeface="Montserrat"/>
                <a:ea typeface="Montserrat"/>
                <a:cs typeface="Montserrat"/>
              </a:rPr>
              <a:t>) </a:t>
            </a:r>
            <a:endParaRPr/>
          </a:p>
        </p:txBody>
      </p:sp>
      <p:sp>
        <p:nvSpPr>
          <p:cNvPr id="279" name="Google Shape;279;p16" hidden="0"/>
          <p:cNvSpPr txBox="1"/>
          <p:nvPr isPhoto="0" userDrawn="0"/>
        </p:nvSpPr>
        <p:spPr bwMode="auto">
          <a:xfrm>
            <a:off x="2350330" y="2336113"/>
            <a:ext cx="2031170" cy="649793"/>
          </a:xfrm>
          <a:prstGeom prst="rect">
            <a:avLst/>
          </a:prstGeom>
          <a:noFill/>
          <a:ln>
            <a:noFill/>
          </a:ln>
        </p:spPr>
        <p:txBody>
          <a:bodyPr spcFirstLastPara="1" wrap="square" lIns="0" tIns="0" rIns="0" bIns="0" anchor="t" anchorCtr="0">
            <a:spAutoFit/>
          </a:bodyPr>
          <a:lstStyle/>
          <a:p>
            <a:pPr marL="0" marR="0" lvl="0" indent="0" algn="l">
              <a:lnSpc>
                <a:spcPct val="81166"/>
              </a:lnSpc>
              <a:spcBef>
                <a:spcPts val="0"/>
              </a:spcBef>
              <a:spcAft>
                <a:spcPts val="0"/>
              </a:spcAft>
              <a:buNone/>
              <a:defRPr/>
            </a:pPr>
            <a:r>
              <a:rPr lang="en-US" sz="1200">
                <a:solidFill>
                  <a:srgbClr val="000000"/>
                </a:solidFill>
                <a:latin typeface="Calibri"/>
                <a:ea typeface="Calibri"/>
                <a:cs typeface="Calibri"/>
              </a:rPr>
              <a:t>20-40 minutes </a:t>
            </a:r>
            <a:endParaRPr/>
          </a:p>
          <a:p>
            <a:pPr marL="0" marR="0" lvl="0" indent="0" algn="l">
              <a:lnSpc>
                <a:spcPct val="81166"/>
              </a:lnSpc>
              <a:spcBef>
                <a:spcPts val="0"/>
              </a:spcBef>
              <a:spcAft>
                <a:spcPts val="0"/>
              </a:spcAft>
              <a:buNone/>
              <a:defRPr/>
            </a:pPr>
            <a:r>
              <a:rPr lang="en-US" sz="1200">
                <a:solidFill>
                  <a:srgbClr val="000000"/>
                </a:solidFill>
                <a:latin typeface="Calibri"/>
                <a:ea typeface="Calibri"/>
                <a:cs typeface="Calibri"/>
              </a:rPr>
              <a:t>Group work approx. 15-20 minutes Presentation approx. 5 minutes per working group, </a:t>
            </a:r>
            <a:endParaRPr/>
          </a:p>
          <a:p>
            <a:pPr marL="0" marR="0" lvl="0" indent="0" algn="l">
              <a:lnSpc>
                <a:spcPct val="81166"/>
              </a:lnSpc>
              <a:spcBef>
                <a:spcPts val="0"/>
              </a:spcBef>
              <a:spcAft>
                <a:spcPts val="0"/>
              </a:spcAft>
              <a:buNone/>
              <a:defRPr/>
            </a:pPr>
            <a:r>
              <a:rPr lang="en-US" sz="1200">
                <a:solidFill>
                  <a:srgbClr val="000000"/>
                </a:solidFill>
                <a:latin typeface="Calibri"/>
                <a:ea typeface="Calibri"/>
                <a:cs typeface="Calibri"/>
              </a:rPr>
              <a:t>Evaluation approx. 10 minutes </a:t>
            </a:r>
            <a:endParaRPr/>
          </a:p>
        </p:txBody>
      </p:sp>
      <p:sp>
        <p:nvSpPr>
          <p:cNvPr id="280" name="Google Shape;280;p16" hidden="0"/>
          <p:cNvSpPr txBox="1"/>
          <p:nvPr isPhoto="0" userDrawn="0"/>
        </p:nvSpPr>
        <p:spPr bwMode="auto">
          <a:xfrm>
            <a:off x="2350330" y="4105380"/>
            <a:ext cx="2156483" cy="518925"/>
          </a:xfrm>
          <a:prstGeom prst="rect">
            <a:avLst/>
          </a:prstGeom>
          <a:noFill/>
          <a:ln>
            <a:noFill/>
          </a:ln>
        </p:spPr>
        <p:txBody>
          <a:bodyPr spcFirstLastPara="1" wrap="square" lIns="0" tIns="0" rIns="0" bIns="0" anchor="t" anchorCtr="0">
            <a:spAutoFit/>
          </a:bodyPr>
          <a:lstStyle/>
          <a:p>
            <a:pPr marL="0" marR="0" lvl="0" indent="0" algn="l">
              <a:lnSpc>
                <a:spcPct val="81166"/>
              </a:lnSpc>
              <a:spcBef>
                <a:spcPts val="0"/>
              </a:spcBef>
              <a:spcAft>
                <a:spcPts val="0"/>
              </a:spcAft>
              <a:buNone/>
              <a:defRPr/>
            </a:pPr>
            <a:r>
              <a:rPr lang="en-US" sz="1200">
                <a:solidFill>
                  <a:srgbClr val="000000"/>
                </a:solidFill>
                <a:latin typeface="Calibri"/>
                <a:ea typeface="Calibri"/>
                <a:cs typeface="Calibri"/>
              </a:rPr>
              <a:t>Flipchart paper or other large paper (A2) for group work, wide pens, tape/pens or pin board with pins.</a:t>
            </a:r>
            <a:endParaRPr/>
          </a:p>
        </p:txBody>
      </p:sp>
      <p:sp>
        <p:nvSpPr>
          <p:cNvPr id="281" name="Google Shape;281;p16" hidden="0"/>
          <p:cNvSpPr txBox="1"/>
          <p:nvPr isPhoto="0" userDrawn="0"/>
        </p:nvSpPr>
        <p:spPr bwMode="auto">
          <a:xfrm>
            <a:off x="2350330" y="3384144"/>
            <a:ext cx="1768249" cy="357983"/>
          </a:xfrm>
          <a:prstGeom prst="rect">
            <a:avLst/>
          </a:prstGeom>
          <a:noFill/>
          <a:ln>
            <a:noFill/>
          </a:ln>
        </p:spPr>
        <p:txBody>
          <a:bodyPr spcFirstLastPara="1" wrap="square" lIns="0" tIns="0" rIns="0" bIns="0" anchor="t" anchorCtr="0">
            <a:spAutoFit/>
          </a:bodyPr>
          <a:lstStyle/>
          <a:p>
            <a:pPr marL="0" marR="0" lvl="0" indent="0" algn="l">
              <a:lnSpc>
                <a:spcPct val="75083"/>
              </a:lnSpc>
              <a:spcBef>
                <a:spcPts val="0"/>
              </a:spcBef>
              <a:spcAft>
                <a:spcPts val="0"/>
              </a:spcAft>
              <a:buNone/>
              <a:defRPr/>
            </a:pPr>
            <a:r>
              <a:rPr lang="en-US" sz="1200">
                <a:solidFill>
                  <a:srgbClr val="000000"/>
                </a:solidFill>
                <a:latin typeface="Calibri"/>
                <a:ea typeface="Calibri"/>
                <a:cs typeface="Calibri"/>
              </a:rPr>
              <a:t>Introducing a tool for </a:t>
            </a:r>
            <a:endParaRPr/>
          </a:p>
          <a:p>
            <a:pPr marL="0" marR="0" lvl="0" indent="0" algn="l">
              <a:lnSpc>
                <a:spcPct val="75083"/>
              </a:lnSpc>
              <a:spcBef>
                <a:spcPts val="0"/>
              </a:spcBef>
              <a:spcAft>
                <a:spcPts val="0"/>
              </a:spcAft>
              <a:buNone/>
              <a:defRPr/>
            </a:pPr>
            <a:r>
              <a:rPr lang="en-US" sz="1200">
                <a:solidFill>
                  <a:srgbClr val="000000"/>
                </a:solidFill>
                <a:latin typeface="Calibri"/>
                <a:ea typeface="Calibri"/>
                <a:cs typeface="Calibri"/>
              </a:rPr>
              <a:t>the problem and goal analysis </a:t>
            </a:r>
            <a:endParaRPr/>
          </a:p>
        </p:txBody>
      </p:sp>
      <p:cxnSp>
        <p:nvCxnSpPr>
          <p:cNvPr id="282" name="Google Shape;282;p16" hidden="0"/>
          <p:cNvCxnSpPr>
            <a:cxnSpLocks/>
          </p:cNvCxnSpPr>
          <p:nvPr isPhoto="0" userDrawn="0"/>
        </p:nvCxnSpPr>
        <p:spPr bwMode="auto">
          <a:xfrm>
            <a:off x="317500" y="418145"/>
            <a:ext cx="0" cy="6021709"/>
          </a:xfrm>
          <a:prstGeom prst="straightConnector1">
            <a:avLst/>
          </a:prstGeom>
          <a:noFill/>
          <a:ln w="76200" cap="flat" cmpd="sng">
            <a:solidFill>
              <a:srgbClr val="AED7C7"/>
            </a:solidFill>
            <a:prstDash val="solid"/>
            <a:miter lim="800000"/>
            <a:headEnd type="none" w="sm" len="sm"/>
            <a:tailEnd type="none" w="sm" len="sm"/>
          </a:ln>
        </p:spPr>
      </p:cxnSp>
      <p:pic>
        <p:nvPicPr>
          <p:cNvPr id="283" name="Google Shape;283;p16" hidden="0"/>
          <p:cNvPicPr/>
          <p:nvPr isPhoto="0" userDrawn="0"/>
        </p:nvPicPr>
        <p:blipFill>
          <a:blip r:embed="rId6">
            <a:alphaModFix/>
          </a:blip>
          <a:srcRect l="0" t="0" r="0" b="0"/>
          <a:stretch/>
        </p:blipFill>
        <p:spPr bwMode="auto">
          <a:xfrm>
            <a:off x="9144000" y="5229225"/>
            <a:ext cx="3048000" cy="16287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288" name="Google Shape;288;p17" hidden="0"/>
          <p:cNvSpPr/>
          <p:nvPr isPhoto="0" userDrawn="0"/>
        </p:nvSpPr>
        <p:spPr bwMode="auto">
          <a:xfrm>
            <a:off x="2209800" y="5112075"/>
            <a:ext cx="530245" cy="62508"/>
          </a:xfrm>
          <a:custGeom>
            <a:avLst/>
            <a:gdLst/>
            <a:ahLst/>
            <a:cxnLst/>
            <a:rect l="l" t="t" r="r" b="b"/>
            <a:pathLst>
              <a:path w="754126" h="88900" fill="norm" stroke="1" extrusionOk="0">
                <a:moveTo>
                  <a:pt x="0" y="0"/>
                </a:moveTo>
                <a:lnTo>
                  <a:pt x="754126" y="0"/>
                </a:lnTo>
                <a:lnTo>
                  <a:pt x="754126" y="88900"/>
                </a:lnTo>
                <a:lnTo>
                  <a:pt x="0" y="88900"/>
                </a:lnTo>
                <a:close/>
              </a:path>
            </a:pathLst>
          </a:custGeom>
          <a:solidFill>
            <a:srgbClr val="0C45A6"/>
          </a:solidFill>
          <a:ln>
            <a:noFill/>
          </a:ln>
        </p:spPr>
      </p:sp>
      <p:sp>
        <p:nvSpPr>
          <p:cNvPr id="289" name="Google Shape;289;p17" hidden="0"/>
          <p:cNvSpPr txBox="1"/>
          <p:nvPr isPhoto="0" userDrawn="0"/>
        </p:nvSpPr>
        <p:spPr bwMode="auto">
          <a:xfrm>
            <a:off x="2209800" y="5336381"/>
            <a:ext cx="5160558" cy="823302"/>
          </a:xfrm>
          <a:prstGeom prst="rect">
            <a:avLst/>
          </a:prstGeom>
          <a:noFill/>
          <a:ln>
            <a:noFill/>
          </a:ln>
        </p:spPr>
        <p:txBody>
          <a:bodyPr spcFirstLastPara="1" wrap="square" lIns="0" tIns="0" rIns="0" bIns="0" anchor="t" anchorCtr="0">
            <a:spAutoFit/>
          </a:bodyPr>
          <a:lstStyle/>
          <a:p>
            <a:pPr marL="342786" marR="0" lvl="2" indent="-114261" algn="l">
              <a:lnSpc>
                <a:spcPct val="150033"/>
              </a:lnSpc>
              <a:spcBef>
                <a:spcPts val="0"/>
              </a:spcBef>
              <a:spcAft>
                <a:spcPts val="0"/>
              </a:spcAft>
              <a:buClr>
                <a:srgbClr val="0C45A6"/>
              </a:buClr>
              <a:buSzPts val="1499"/>
              <a:buFont typeface="Arial"/>
              <a:buChar char="⚬"/>
              <a:defRPr/>
            </a:pPr>
            <a:r>
              <a:rPr lang="en-US" sz="1500" b="0" i="0" u="none" strike="noStrike" cap="none">
                <a:solidFill>
                  <a:srgbClr val="0C45A6"/>
                </a:solidFill>
                <a:latin typeface="Calibri"/>
                <a:ea typeface="Calibri"/>
                <a:cs typeface="Calibri"/>
              </a:rPr>
              <a:t>What is important to know? </a:t>
            </a:r>
            <a:endParaRPr/>
          </a:p>
          <a:p>
            <a:pPr marL="342786" marR="0" lvl="2" indent="-114261" algn="l">
              <a:lnSpc>
                <a:spcPct val="150033"/>
              </a:lnSpc>
              <a:spcBef>
                <a:spcPts val="0"/>
              </a:spcBef>
              <a:spcAft>
                <a:spcPts val="0"/>
              </a:spcAft>
              <a:buClr>
                <a:srgbClr val="0C45A6"/>
              </a:buClr>
              <a:buSzPts val="1499"/>
              <a:buFont typeface="Arial"/>
              <a:buChar char="⚬"/>
              <a:defRPr/>
            </a:pPr>
            <a:r>
              <a:rPr lang="en-US" sz="1500" b="0" i="0" u="none" strike="noStrike" cap="none">
                <a:solidFill>
                  <a:srgbClr val="0C45A6"/>
                </a:solidFill>
                <a:latin typeface="Calibri"/>
                <a:ea typeface="Calibri"/>
                <a:cs typeface="Calibri"/>
              </a:rPr>
              <a:t>Dos and Don'ts  </a:t>
            </a:r>
            <a:endParaRPr/>
          </a:p>
          <a:p>
            <a:pPr marL="342786" marR="0" lvl="2" indent="-114261" algn="l">
              <a:lnSpc>
                <a:spcPct val="150033"/>
              </a:lnSpc>
              <a:spcBef>
                <a:spcPts val="0"/>
              </a:spcBef>
              <a:spcAft>
                <a:spcPts val="0"/>
              </a:spcAft>
              <a:buClr>
                <a:srgbClr val="0C45A6"/>
              </a:buClr>
              <a:buSzPts val="1499"/>
              <a:buFont typeface="Arial"/>
              <a:buChar char="⚬"/>
              <a:defRPr/>
            </a:pPr>
            <a:r>
              <a:rPr lang="en-US" sz="1500" b="0" i="0" u="none" strike="noStrike" cap="none">
                <a:solidFill>
                  <a:srgbClr val="0C45A6"/>
                </a:solidFill>
                <a:latin typeface="Calibri"/>
                <a:ea typeface="Calibri"/>
                <a:cs typeface="Calibri"/>
              </a:rPr>
              <a:t>Further Reading Material </a:t>
            </a:r>
            <a:endParaRPr/>
          </a:p>
        </p:txBody>
      </p:sp>
      <p:pic>
        <p:nvPicPr>
          <p:cNvPr id="290" name="Google Shape;290;p17" hidden="0"/>
          <p:cNvPicPr/>
          <p:nvPr isPhoto="0" userDrawn="0"/>
        </p:nvPicPr>
        <p:blipFill>
          <a:blip r:embed="rId2">
            <a:alphaModFix/>
          </a:blip>
          <a:srcRect l="0" t="0" r="262" b="280"/>
          <a:stretch/>
        </p:blipFill>
        <p:spPr bwMode="auto">
          <a:xfrm>
            <a:off x="5892565" y="2057400"/>
            <a:ext cx="3651514" cy="2743200"/>
          </a:xfrm>
          <a:prstGeom prst="rect">
            <a:avLst/>
          </a:prstGeom>
          <a:noFill/>
          <a:ln>
            <a:noFill/>
          </a:ln>
        </p:spPr>
      </p:pic>
      <p:sp>
        <p:nvSpPr>
          <p:cNvPr id="291" name="Google Shape;291;p17" hidden="0"/>
          <p:cNvSpPr txBox="1"/>
          <p:nvPr isPhoto="0" userDrawn="0"/>
        </p:nvSpPr>
        <p:spPr bwMode="auto">
          <a:xfrm>
            <a:off x="2209800" y="703659"/>
            <a:ext cx="6143368" cy="1287275"/>
          </a:xfrm>
          <a:prstGeom prst="rect">
            <a:avLst/>
          </a:prstGeom>
          <a:noFill/>
          <a:ln>
            <a:noFill/>
          </a:ln>
        </p:spPr>
        <p:txBody>
          <a:bodyPr spcFirstLastPara="1" wrap="square" lIns="0" tIns="0" rIns="0" bIns="0" anchor="t" anchorCtr="0">
            <a:spAutoFit/>
          </a:bodyPr>
          <a:lstStyle/>
          <a:p>
            <a:pPr marL="0" marR="0" lvl="0" indent="0" algn="l">
              <a:lnSpc>
                <a:spcPct val="120014"/>
              </a:lnSpc>
              <a:spcBef>
                <a:spcPts val="0"/>
              </a:spcBef>
              <a:spcAft>
                <a:spcPts val="0"/>
              </a:spcAft>
              <a:buNone/>
              <a:defRPr/>
            </a:pPr>
            <a:r>
              <a:rPr lang="en-US" sz="4200">
                <a:solidFill>
                  <a:srgbClr val="0C45A6"/>
                </a:solidFill>
                <a:latin typeface="Calibri"/>
                <a:ea typeface="Calibri"/>
                <a:cs typeface="Calibri"/>
              </a:rPr>
              <a:t>How do I write a project proposal?</a:t>
            </a:r>
            <a:endParaRPr/>
          </a:p>
        </p:txBody>
      </p:sp>
      <p:cxnSp>
        <p:nvCxnSpPr>
          <p:cNvPr id="292" name="Google Shape;292;p17" hidden="0"/>
          <p:cNvCxnSpPr>
            <a:cxnSpLocks/>
          </p:cNvCxnSpPr>
          <p:nvPr isPhoto="0" userDrawn="0"/>
        </p:nvCxnSpPr>
        <p:spPr bwMode="auto">
          <a:xfrm>
            <a:off x="317500" y="418145"/>
            <a:ext cx="0" cy="6021709"/>
          </a:xfrm>
          <a:prstGeom prst="straightConnector1">
            <a:avLst/>
          </a:prstGeom>
          <a:noFill/>
          <a:ln w="76200" cap="flat" cmpd="sng">
            <a:solidFill>
              <a:srgbClr val="AED7C7"/>
            </a:solidFill>
            <a:prstDash val="solid"/>
            <a:miter lim="800000"/>
            <a:headEnd type="none" w="sm" len="sm"/>
            <a:tailEnd type="none" w="sm" len="sm"/>
          </a:ln>
        </p:spPr>
      </p:cxnSp>
      <p:pic>
        <p:nvPicPr>
          <p:cNvPr id="293" name="Google Shape;293;p17" hidden="0"/>
          <p:cNvPicPr/>
          <p:nvPr isPhoto="0" userDrawn="0"/>
        </p:nvPicPr>
        <p:blipFill>
          <a:blip r:embed="rId3">
            <a:alphaModFix/>
          </a:blip>
          <a:srcRect l="0" t="0" r="0" b="0"/>
          <a:stretch/>
        </p:blipFill>
        <p:spPr bwMode="auto">
          <a:xfrm>
            <a:off x="9144000" y="5229225"/>
            <a:ext cx="3048000" cy="16287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298" name="Google Shape;298;p18" hidden="0"/>
          <p:cNvSpPr/>
          <p:nvPr isPhoto="0" userDrawn="0"/>
        </p:nvSpPr>
        <p:spPr bwMode="auto">
          <a:xfrm>
            <a:off x="5148763" y="607883"/>
            <a:ext cx="463004" cy="57596"/>
          </a:xfrm>
          <a:custGeom>
            <a:avLst/>
            <a:gdLst/>
            <a:ahLst/>
            <a:cxnLst/>
            <a:rect l="l" t="t" r="r" b="b"/>
            <a:pathLst>
              <a:path w="658495" h="81915" fill="norm" stroke="1" extrusionOk="0">
                <a:moveTo>
                  <a:pt x="0" y="0"/>
                </a:moveTo>
                <a:lnTo>
                  <a:pt x="658495" y="0"/>
                </a:lnTo>
                <a:lnTo>
                  <a:pt x="658495" y="81915"/>
                </a:lnTo>
                <a:lnTo>
                  <a:pt x="0" y="81915"/>
                </a:lnTo>
                <a:close/>
              </a:path>
            </a:pathLst>
          </a:custGeom>
          <a:solidFill>
            <a:srgbClr val="0C45A6"/>
          </a:solidFill>
          <a:ln>
            <a:noFill/>
          </a:ln>
        </p:spPr>
      </p:sp>
      <p:sp>
        <p:nvSpPr>
          <p:cNvPr id="299" name="Google Shape;299;p18" hidden="0"/>
          <p:cNvSpPr txBox="1"/>
          <p:nvPr isPhoto="0" userDrawn="0"/>
        </p:nvSpPr>
        <p:spPr bwMode="auto">
          <a:xfrm>
            <a:off x="5148763" y="765965"/>
            <a:ext cx="3482526" cy="637610"/>
          </a:xfrm>
          <a:prstGeom prst="rect">
            <a:avLst/>
          </a:prstGeom>
          <a:noFill/>
          <a:ln>
            <a:noFill/>
          </a:ln>
        </p:spPr>
        <p:txBody>
          <a:bodyPr spcFirstLastPara="1" wrap="square" lIns="0" tIns="0" rIns="0" bIns="0" anchor="t" anchorCtr="0">
            <a:spAutoFit/>
          </a:bodyPr>
          <a:lstStyle/>
          <a:p>
            <a:pPr marL="0" marR="0" lvl="0" indent="0" algn="l">
              <a:lnSpc>
                <a:spcPct val="140666"/>
              </a:lnSpc>
              <a:spcBef>
                <a:spcPts val="0"/>
              </a:spcBef>
              <a:spcAft>
                <a:spcPts val="0"/>
              </a:spcAft>
              <a:buNone/>
              <a:defRPr/>
            </a:pPr>
            <a:r>
              <a:rPr lang="en-US" sz="1200">
                <a:solidFill>
                  <a:srgbClr val="16214B"/>
                </a:solidFill>
                <a:latin typeface="Calibri"/>
                <a:ea typeface="Calibri"/>
                <a:cs typeface="Calibri"/>
              </a:rPr>
              <a:t>A good project proposal is a prerequisite for the approval of a project. However, a good project proposal does not guarantee a good project.</a:t>
            </a:r>
            <a:endParaRPr/>
          </a:p>
        </p:txBody>
      </p:sp>
      <p:sp>
        <p:nvSpPr>
          <p:cNvPr id="300" name="Google Shape;300;p18" hidden="0"/>
          <p:cNvSpPr/>
          <p:nvPr isPhoto="0" userDrawn="0"/>
        </p:nvSpPr>
        <p:spPr bwMode="auto">
          <a:xfrm>
            <a:off x="5148763" y="1841149"/>
            <a:ext cx="332989" cy="41433"/>
          </a:xfrm>
          <a:custGeom>
            <a:avLst/>
            <a:gdLst/>
            <a:ahLst/>
            <a:cxnLst/>
            <a:rect l="l" t="t" r="r" b="b"/>
            <a:pathLst>
              <a:path w="473583" h="58928" fill="norm" stroke="1" extrusionOk="0">
                <a:moveTo>
                  <a:pt x="0" y="0"/>
                </a:moveTo>
                <a:lnTo>
                  <a:pt x="473583" y="0"/>
                </a:lnTo>
                <a:lnTo>
                  <a:pt x="473583" y="58928"/>
                </a:lnTo>
                <a:lnTo>
                  <a:pt x="0" y="58928"/>
                </a:lnTo>
                <a:close/>
              </a:path>
            </a:pathLst>
          </a:custGeom>
          <a:solidFill>
            <a:srgbClr val="0C45A6"/>
          </a:solidFill>
          <a:ln>
            <a:noFill/>
          </a:ln>
        </p:spPr>
      </p:sp>
      <p:sp>
        <p:nvSpPr>
          <p:cNvPr id="301" name="Google Shape;301;p18" hidden="0"/>
          <p:cNvSpPr txBox="1"/>
          <p:nvPr isPhoto="0" userDrawn="0"/>
        </p:nvSpPr>
        <p:spPr bwMode="auto">
          <a:xfrm>
            <a:off x="5148763" y="1944000"/>
            <a:ext cx="2504850" cy="3253711"/>
          </a:xfrm>
          <a:prstGeom prst="rect">
            <a:avLst/>
          </a:prstGeom>
          <a:noFill/>
          <a:ln>
            <a:noFill/>
          </a:ln>
        </p:spPr>
        <p:txBody>
          <a:bodyPr spcFirstLastPara="1" wrap="square" lIns="0" tIns="0" rIns="0" bIns="0" anchor="t" anchorCtr="0">
            <a:spAutoFit/>
          </a:bodyPr>
          <a:lstStyle/>
          <a:p>
            <a:pPr marL="0" marR="0" lvl="0" indent="0" algn="l">
              <a:lnSpc>
                <a:spcPct val="150044"/>
              </a:lnSpc>
              <a:spcBef>
                <a:spcPts val="0"/>
              </a:spcBef>
              <a:spcAft>
                <a:spcPts val="0"/>
              </a:spcAft>
              <a:buNone/>
              <a:defRPr/>
            </a:pPr>
            <a:r>
              <a:rPr lang="en-US" sz="1150">
                <a:solidFill>
                  <a:srgbClr val="16214B"/>
                </a:solidFill>
                <a:latin typeface="Calibri"/>
                <a:ea typeface="Calibri"/>
                <a:cs typeface="Calibri"/>
              </a:rPr>
              <a:t>Requirements for a good project proposal:</a:t>
            </a:r>
            <a:endParaRPr/>
          </a:p>
          <a:p>
            <a:pPr marL="257175" marR="0" lvl="2" indent="-85725" algn="l">
              <a:lnSpc>
                <a:spcPct val="150044"/>
              </a:lnSpc>
              <a:spcBef>
                <a:spcPts val="0"/>
              </a:spcBef>
              <a:spcAft>
                <a:spcPts val="0"/>
              </a:spcAft>
              <a:buClr>
                <a:srgbClr val="16214B"/>
              </a:buClr>
              <a:buSzPts val="1125"/>
              <a:buFont typeface="Arial"/>
              <a:buChar char="⚬"/>
              <a:defRPr/>
            </a:pPr>
            <a:r>
              <a:rPr lang="en-US" sz="1150" b="0" i="0" u="none" strike="noStrike" cap="none">
                <a:solidFill>
                  <a:srgbClr val="16214B"/>
                </a:solidFill>
                <a:latin typeface="Calibri"/>
                <a:ea typeface="Calibri"/>
                <a:cs typeface="Calibri"/>
              </a:rPr>
              <a:t>Funding requirements are met</a:t>
            </a:r>
            <a:endParaRPr/>
          </a:p>
          <a:p>
            <a:pPr marL="257175" marR="0" lvl="2" indent="-85725" algn="l">
              <a:lnSpc>
                <a:spcPct val="150044"/>
              </a:lnSpc>
              <a:spcBef>
                <a:spcPts val="0"/>
              </a:spcBef>
              <a:spcAft>
                <a:spcPts val="0"/>
              </a:spcAft>
              <a:buClr>
                <a:srgbClr val="16214B"/>
              </a:buClr>
              <a:buSzPts val="1125"/>
              <a:buFont typeface="Arial"/>
              <a:buChar char="⚬"/>
              <a:defRPr/>
            </a:pPr>
            <a:r>
              <a:rPr lang="en-US" sz="1150" b="0" i="0" u="none" strike="noStrike" cap="none">
                <a:solidFill>
                  <a:srgbClr val="16214B"/>
                </a:solidFill>
                <a:latin typeface="Calibri"/>
                <a:ea typeface="Calibri"/>
                <a:cs typeface="Calibri"/>
              </a:rPr>
              <a:t>Submitted on time</a:t>
            </a:r>
            <a:endParaRPr/>
          </a:p>
          <a:p>
            <a:pPr marL="257175" marR="0" lvl="2" indent="-85725" algn="l">
              <a:lnSpc>
                <a:spcPct val="150044"/>
              </a:lnSpc>
              <a:spcBef>
                <a:spcPts val="0"/>
              </a:spcBef>
              <a:spcAft>
                <a:spcPts val="0"/>
              </a:spcAft>
              <a:buClr>
                <a:srgbClr val="16214B"/>
              </a:buClr>
              <a:buSzPts val="1125"/>
              <a:buFont typeface="Arial"/>
              <a:buChar char="⚬"/>
              <a:defRPr/>
            </a:pPr>
            <a:r>
              <a:rPr lang="en-US" sz="1150" b="0" i="0" u="none" strike="noStrike" cap="none">
                <a:solidFill>
                  <a:srgbClr val="16214B"/>
                </a:solidFill>
                <a:latin typeface="Calibri"/>
                <a:ea typeface="Calibri"/>
                <a:cs typeface="Calibri"/>
              </a:rPr>
              <a:t>Complete application (current forms used?)</a:t>
            </a:r>
            <a:endParaRPr/>
          </a:p>
          <a:p>
            <a:pPr marL="257175" marR="0" lvl="2" indent="-85725" algn="l">
              <a:lnSpc>
                <a:spcPct val="150044"/>
              </a:lnSpc>
              <a:spcBef>
                <a:spcPts val="0"/>
              </a:spcBef>
              <a:spcAft>
                <a:spcPts val="0"/>
              </a:spcAft>
              <a:buClr>
                <a:srgbClr val="16214B"/>
              </a:buClr>
              <a:buSzPts val="1125"/>
              <a:buFont typeface="Arial"/>
              <a:buChar char="⚬"/>
              <a:defRPr/>
            </a:pPr>
            <a:r>
              <a:rPr lang="en-US" sz="1150" b="0" i="0" u="none" strike="noStrike" cap="none">
                <a:solidFill>
                  <a:srgbClr val="16214B"/>
                </a:solidFill>
                <a:latin typeface="Calibri"/>
                <a:ea typeface="Calibri"/>
                <a:cs typeface="Calibri"/>
              </a:rPr>
              <a:t>All questions have been answered</a:t>
            </a:r>
            <a:endParaRPr/>
          </a:p>
          <a:p>
            <a:pPr marL="257175" marR="0" lvl="2" indent="-85725" algn="l">
              <a:lnSpc>
                <a:spcPct val="150044"/>
              </a:lnSpc>
              <a:spcBef>
                <a:spcPts val="0"/>
              </a:spcBef>
              <a:spcAft>
                <a:spcPts val="0"/>
              </a:spcAft>
              <a:buClr>
                <a:srgbClr val="16214B"/>
              </a:buClr>
              <a:buSzPts val="1125"/>
              <a:buFont typeface="Arial"/>
              <a:buChar char="⚬"/>
              <a:defRPr/>
            </a:pPr>
            <a:r>
              <a:rPr lang="en-US" sz="1150" b="0" i="0" u="none" strike="noStrike" cap="none">
                <a:solidFill>
                  <a:srgbClr val="16214B"/>
                </a:solidFill>
                <a:latin typeface="Calibri"/>
                <a:ea typeface="Calibri"/>
                <a:cs typeface="Calibri"/>
              </a:rPr>
              <a:t>Guidelines have been followed</a:t>
            </a:r>
            <a:endParaRPr/>
          </a:p>
          <a:p>
            <a:pPr marL="257175" marR="0" lvl="2" indent="-85725" algn="l">
              <a:lnSpc>
                <a:spcPct val="150044"/>
              </a:lnSpc>
              <a:spcBef>
                <a:spcPts val="0"/>
              </a:spcBef>
              <a:spcAft>
                <a:spcPts val="0"/>
              </a:spcAft>
              <a:buClr>
                <a:srgbClr val="16214B"/>
              </a:buClr>
              <a:buSzPts val="1125"/>
              <a:buFont typeface="Arial"/>
              <a:buChar char="⚬"/>
              <a:defRPr/>
            </a:pPr>
            <a:r>
              <a:rPr lang="en-US" sz="1150" b="0" i="0" u="none" strike="noStrike" cap="none">
                <a:solidFill>
                  <a:srgbClr val="16214B"/>
                </a:solidFill>
                <a:latin typeface="Calibri"/>
                <a:ea typeface="Calibri"/>
                <a:cs typeface="Calibri"/>
              </a:rPr>
              <a:t>The Application is clear, concise and comprehensible </a:t>
            </a:r>
            <a:endParaRPr/>
          </a:p>
          <a:p>
            <a:pPr marL="257175" marR="0" lvl="2" indent="-85725" algn="l">
              <a:lnSpc>
                <a:spcPct val="150044"/>
              </a:lnSpc>
              <a:spcBef>
                <a:spcPts val="0"/>
              </a:spcBef>
              <a:spcAft>
                <a:spcPts val="0"/>
              </a:spcAft>
              <a:buClr>
                <a:srgbClr val="16214B"/>
              </a:buClr>
              <a:buSzPts val="1125"/>
              <a:buFont typeface="Arial"/>
              <a:buChar char="⚬"/>
              <a:defRPr/>
            </a:pPr>
            <a:r>
              <a:rPr lang="en-US" sz="1150" b="0" i="0" u="none" strike="noStrike" cap="none">
                <a:solidFill>
                  <a:srgbClr val="16214B"/>
                </a:solidFill>
                <a:latin typeface="Calibri"/>
                <a:ea typeface="Calibri"/>
                <a:cs typeface="Calibri"/>
              </a:rPr>
              <a:t>The Application is based on facts</a:t>
            </a:r>
            <a:endParaRPr/>
          </a:p>
          <a:p>
            <a:pPr marL="257175" marR="0" lvl="2" indent="-85725" algn="l">
              <a:lnSpc>
                <a:spcPct val="150044"/>
              </a:lnSpc>
              <a:spcBef>
                <a:spcPts val="0"/>
              </a:spcBef>
              <a:spcAft>
                <a:spcPts val="0"/>
              </a:spcAft>
              <a:buClr>
                <a:srgbClr val="16214B"/>
              </a:buClr>
              <a:buSzPts val="1125"/>
              <a:buFont typeface="Arial"/>
              <a:buChar char="⚬"/>
              <a:defRPr/>
            </a:pPr>
            <a:r>
              <a:rPr lang="en-US" sz="1150" b="0" i="0" u="none" strike="noStrike" cap="none">
                <a:solidFill>
                  <a:srgbClr val="16214B"/>
                </a:solidFill>
                <a:latin typeface="Calibri"/>
                <a:ea typeface="Calibri"/>
                <a:cs typeface="Calibri"/>
              </a:rPr>
              <a:t>The Application logic is respected (e.g.: no description of project activities when it is about problem analysis)</a:t>
            </a:r>
            <a:endParaRPr/>
          </a:p>
          <a:p>
            <a:pPr marL="257175" marR="0" lvl="2" indent="-85725" algn="l">
              <a:lnSpc>
                <a:spcPct val="150044"/>
              </a:lnSpc>
              <a:spcBef>
                <a:spcPts val="0"/>
              </a:spcBef>
              <a:spcAft>
                <a:spcPts val="0"/>
              </a:spcAft>
              <a:buClr>
                <a:srgbClr val="16214B"/>
              </a:buClr>
              <a:buSzPts val="1125"/>
              <a:buFont typeface="Arial"/>
              <a:buChar char="⚬"/>
              <a:defRPr/>
            </a:pPr>
            <a:r>
              <a:rPr lang="en-US" sz="1150" b="0" i="0" u="none" strike="noStrike" cap="none">
                <a:solidFill>
                  <a:srgbClr val="16214B"/>
                </a:solidFill>
                <a:latin typeface="Calibri"/>
                <a:ea typeface="Calibri"/>
                <a:cs typeface="Calibri"/>
              </a:rPr>
              <a:t>Cost plan reflects project activities</a:t>
            </a:r>
            <a:endParaRPr/>
          </a:p>
        </p:txBody>
      </p:sp>
      <p:pic>
        <p:nvPicPr>
          <p:cNvPr id="302" name="Google Shape;302;p18" hidden="0"/>
          <p:cNvPicPr/>
          <p:nvPr isPhoto="0" userDrawn="0"/>
        </p:nvPicPr>
        <p:blipFill>
          <a:blip r:embed="rId2">
            <a:alphaModFix/>
          </a:blip>
          <a:srcRect l="0" t="0" r="1096" b="1096"/>
          <a:stretch/>
        </p:blipFill>
        <p:spPr bwMode="auto">
          <a:xfrm>
            <a:off x="2209801" y="2176172"/>
            <a:ext cx="1139292" cy="1139292"/>
          </a:xfrm>
          <a:prstGeom prst="rect">
            <a:avLst/>
          </a:prstGeom>
          <a:noFill/>
          <a:ln>
            <a:noFill/>
          </a:ln>
        </p:spPr>
      </p:pic>
      <p:pic>
        <p:nvPicPr>
          <p:cNvPr id="303" name="Google Shape;303;p18" hidden="0"/>
          <p:cNvPicPr/>
          <p:nvPr isPhoto="0" userDrawn="0"/>
        </p:nvPicPr>
        <p:blipFill>
          <a:blip r:embed="rId3">
            <a:alphaModFix/>
          </a:blip>
          <a:srcRect l="0" t="0" r="572" b="448"/>
          <a:stretch/>
        </p:blipFill>
        <p:spPr bwMode="auto">
          <a:xfrm>
            <a:off x="7791605" y="2176171"/>
            <a:ext cx="2326155" cy="2055740"/>
          </a:xfrm>
          <a:prstGeom prst="rect">
            <a:avLst/>
          </a:prstGeom>
          <a:noFill/>
          <a:ln>
            <a:noFill/>
          </a:ln>
        </p:spPr>
      </p:pic>
      <p:sp>
        <p:nvSpPr>
          <p:cNvPr id="304" name="Google Shape;304;p18" hidden="0"/>
          <p:cNvSpPr txBox="1"/>
          <p:nvPr isPhoto="0" userDrawn="0"/>
        </p:nvSpPr>
        <p:spPr bwMode="auto">
          <a:xfrm>
            <a:off x="2209801" y="3432182"/>
            <a:ext cx="2598490" cy="1168974"/>
          </a:xfrm>
          <a:prstGeom prst="rect">
            <a:avLst/>
          </a:prstGeom>
          <a:noFill/>
          <a:ln>
            <a:noFill/>
          </a:ln>
        </p:spPr>
        <p:txBody>
          <a:bodyPr spcFirstLastPara="1" wrap="square" lIns="0" tIns="0" rIns="0" bIns="0" anchor="t" anchorCtr="0">
            <a:spAutoFit/>
          </a:bodyPr>
          <a:lstStyle/>
          <a:p>
            <a:pPr marL="0" marR="0" lvl="0" indent="0" algn="l">
              <a:lnSpc>
                <a:spcPct val="139982"/>
              </a:lnSpc>
              <a:spcBef>
                <a:spcPts val="0"/>
              </a:spcBef>
              <a:spcAft>
                <a:spcPts val="0"/>
              </a:spcAft>
              <a:buNone/>
              <a:defRPr/>
            </a:pPr>
            <a:r>
              <a:rPr lang="en-US" sz="2250">
                <a:solidFill>
                  <a:srgbClr val="0C45A6"/>
                </a:solidFill>
                <a:latin typeface="Calibri"/>
                <a:ea typeface="Calibri"/>
                <a:cs typeface="Calibri"/>
              </a:rPr>
              <a:t>Does a good project proposal equal a good project?</a:t>
            </a:r>
            <a:endParaRPr/>
          </a:p>
        </p:txBody>
      </p:sp>
      <p:sp>
        <p:nvSpPr>
          <p:cNvPr id="305" name="Google Shape;305;p18" hidden="0"/>
          <p:cNvSpPr txBox="1"/>
          <p:nvPr isPhoto="0" userDrawn="0"/>
        </p:nvSpPr>
        <p:spPr bwMode="auto">
          <a:xfrm>
            <a:off x="7992941" y="2847916"/>
            <a:ext cx="1915984" cy="851708"/>
          </a:xfrm>
          <a:prstGeom prst="rect">
            <a:avLst/>
          </a:prstGeom>
          <a:noFill/>
          <a:ln>
            <a:noFill/>
          </a:ln>
        </p:spPr>
        <p:txBody>
          <a:bodyPr spcFirstLastPara="1" wrap="square" lIns="0" tIns="0" rIns="0" bIns="0" anchor="t" anchorCtr="0">
            <a:spAutoFit/>
          </a:bodyPr>
          <a:lstStyle/>
          <a:p>
            <a:pPr marL="0" marR="0" lvl="0" indent="0" algn="ctr">
              <a:lnSpc>
                <a:spcPct val="92500"/>
              </a:lnSpc>
              <a:spcBef>
                <a:spcPts val="0"/>
              </a:spcBef>
              <a:spcAft>
                <a:spcPts val="0"/>
              </a:spcAft>
              <a:buNone/>
              <a:defRPr/>
            </a:pPr>
            <a:r>
              <a:rPr lang="en-US" sz="1200">
                <a:solidFill>
                  <a:srgbClr val="000000"/>
                </a:solidFill>
                <a:latin typeface="Calibri"/>
                <a:ea typeface="Calibri"/>
                <a:cs typeface="Calibri"/>
              </a:rPr>
              <a:t>In the end, it does not depend on a good project proposal and the words used in it. If the project development is well thought out, the proposal will unfold by itself... </a:t>
            </a:r>
            <a:endParaRPr/>
          </a:p>
        </p:txBody>
      </p:sp>
      <p:sp>
        <p:nvSpPr>
          <p:cNvPr id="306" name="Google Shape;306;p18" hidden="0"/>
          <p:cNvSpPr txBox="1"/>
          <p:nvPr isPhoto="0" userDrawn="0"/>
        </p:nvSpPr>
        <p:spPr bwMode="auto">
          <a:xfrm>
            <a:off x="1100000" y="5930450"/>
            <a:ext cx="2868300" cy="509400"/>
          </a:xfrm>
          <a:prstGeom prst="rect">
            <a:avLst/>
          </a:prstGeom>
          <a:noFill/>
          <a:ln>
            <a:noFill/>
          </a:ln>
        </p:spPr>
        <p:txBody>
          <a:bodyPr spcFirstLastPara="1" wrap="square" lIns="0" tIns="0" rIns="0" bIns="0" anchor="t" anchorCtr="0">
            <a:spAutoFit/>
          </a:bodyPr>
          <a:lstStyle/>
          <a:p>
            <a:pPr marL="0" marR="0" lvl="0" indent="0" algn="l">
              <a:lnSpc>
                <a:spcPct val="100000"/>
              </a:lnSpc>
              <a:spcBef>
                <a:spcPts val="0"/>
              </a:spcBef>
              <a:spcAft>
                <a:spcPts val="0"/>
              </a:spcAft>
              <a:buNone/>
              <a:defRPr/>
            </a:pPr>
            <a:r>
              <a:rPr lang="en-US" sz="1100">
                <a:solidFill>
                  <a:srgbClr val="000000"/>
                </a:solidFill>
                <a:latin typeface="Arial"/>
                <a:ea typeface="Arial"/>
                <a:cs typeface="Arial"/>
              </a:rPr>
              <a:t>Source: https://www.nord-sued-bruecken.de/foerderung/foerderprogramme/in-sdg.html</a:t>
            </a:r>
            <a:endParaRPr sz="1100">
              <a:solidFill>
                <a:srgbClr val="000000"/>
              </a:solidFill>
              <a:latin typeface="Arial"/>
              <a:ea typeface="Arial"/>
              <a:cs typeface="Arial"/>
            </a:endParaRPr>
          </a:p>
        </p:txBody>
      </p:sp>
      <p:cxnSp>
        <p:nvCxnSpPr>
          <p:cNvPr id="307" name="Google Shape;307;p18" hidden="0"/>
          <p:cNvCxnSpPr>
            <a:cxnSpLocks/>
          </p:cNvCxnSpPr>
          <p:nvPr isPhoto="0" userDrawn="0"/>
        </p:nvCxnSpPr>
        <p:spPr bwMode="auto">
          <a:xfrm>
            <a:off x="317500" y="418145"/>
            <a:ext cx="0" cy="6021709"/>
          </a:xfrm>
          <a:prstGeom prst="straightConnector1">
            <a:avLst/>
          </a:prstGeom>
          <a:noFill/>
          <a:ln w="76200" cap="flat" cmpd="sng">
            <a:solidFill>
              <a:srgbClr val="AED7C7"/>
            </a:solidFill>
            <a:prstDash val="solid"/>
            <a:miter lim="800000"/>
            <a:headEnd type="none" w="sm" len="sm"/>
            <a:tailEnd type="none" w="sm" len="sm"/>
          </a:ln>
        </p:spPr>
      </p:cxnSp>
      <p:pic>
        <p:nvPicPr>
          <p:cNvPr id="308" name="Google Shape;308;p18" hidden="0"/>
          <p:cNvPicPr/>
          <p:nvPr isPhoto="0" userDrawn="0"/>
        </p:nvPicPr>
        <p:blipFill>
          <a:blip r:embed="rId4">
            <a:alphaModFix/>
          </a:blip>
          <a:srcRect l="0" t="0" r="0" b="0"/>
          <a:stretch/>
        </p:blipFill>
        <p:spPr bwMode="auto">
          <a:xfrm>
            <a:off x="9143999" y="5229225"/>
            <a:ext cx="3048000" cy="16287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313" name="Google Shape;313;p19" hidden="0"/>
          <p:cNvSpPr txBox="1"/>
          <p:nvPr isPhoto="0" userDrawn="0"/>
        </p:nvSpPr>
        <p:spPr bwMode="auto">
          <a:xfrm>
            <a:off x="2319365" y="762881"/>
            <a:ext cx="6647259" cy="1143390"/>
          </a:xfrm>
          <a:prstGeom prst="rect">
            <a:avLst/>
          </a:prstGeom>
          <a:noFill/>
          <a:ln>
            <a:noFill/>
          </a:ln>
        </p:spPr>
        <p:txBody>
          <a:bodyPr spcFirstLastPara="1" wrap="square" lIns="0" tIns="0" rIns="0" bIns="0" anchor="t" anchorCtr="0">
            <a:spAutoFit/>
          </a:bodyPr>
          <a:lstStyle/>
          <a:p>
            <a:pPr marL="0" marR="0" lvl="0" indent="0" algn="ctr">
              <a:lnSpc>
                <a:spcPct val="140018"/>
              </a:lnSpc>
              <a:spcBef>
                <a:spcPts val="0"/>
              </a:spcBef>
              <a:spcAft>
                <a:spcPts val="0"/>
              </a:spcAft>
              <a:buNone/>
              <a:defRPr/>
            </a:pPr>
            <a:r>
              <a:rPr lang="en-US" sz="3300">
                <a:solidFill>
                  <a:srgbClr val="0C45A6"/>
                </a:solidFill>
                <a:latin typeface="Calibri"/>
                <a:ea typeface="Calibri"/>
                <a:cs typeface="Calibri"/>
              </a:rPr>
              <a:t>Dos and Don’ts in the writing of a project proposal</a:t>
            </a:r>
            <a:endParaRPr/>
          </a:p>
        </p:txBody>
      </p:sp>
      <p:sp>
        <p:nvSpPr>
          <p:cNvPr id="314" name="Google Shape;314;p19" hidden="0"/>
          <p:cNvSpPr txBox="1"/>
          <p:nvPr isPhoto="0" userDrawn="0"/>
        </p:nvSpPr>
        <p:spPr bwMode="auto">
          <a:xfrm>
            <a:off x="7613670" y="2212803"/>
            <a:ext cx="985307" cy="396712"/>
          </a:xfrm>
          <a:prstGeom prst="rect">
            <a:avLst/>
          </a:prstGeom>
          <a:noFill/>
          <a:ln>
            <a:noFill/>
          </a:ln>
        </p:spPr>
        <p:txBody>
          <a:bodyPr spcFirstLastPara="1" wrap="square" lIns="0" tIns="0" rIns="0" bIns="0" anchor="t" anchorCtr="0">
            <a:spAutoFit/>
          </a:bodyPr>
          <a:lstStyle/>
          <a:p>
            <a:pPr marL="0" marR="0" lvl="0" indent="0" algn="ctr">
              <a:lnSpc>
                <a:spcPct val="140034"/>
              </a:lnSpc>
              <a:spcBef>
                <a:spcPts val="0"/>
              </a:spcBef>
              <a:spcAft>
                <a:spcPts val="0"/>
              </a:spcAft>
              <a:buNone/>
              <a:defRPr/>
            </a:pPr>
            <a:r>
              <a:rPr lang="en-US" sz="2350">
                <a:solidFill>
                  <a:srgbClr val="000000"/>
                </a:solidFill>
                <a:latin typeface="Calibri"/>
                <a:ea typeface="Calibri"/>
                <a:cs typeface="Calibri"/>
              </a:rPr>
              <a:t>Don't</a:t>
            </a:r>
            <a:endParaRPr/>
          </a:p>
        </p:txBody>
      </p:sp>
      <p:sp>
        <p:nvSpPr>
          <p:cNvPr id="315" name="Google Shape;315;p19" hidden="0"/>
          <p:cNvSpPr txBox="1"/>
          <p:nvPr isPhoto="0" userDrawn="0"/>
        </p:nvSpPr>
        <p:spPr bwMode="auto">
          <a:xfrm>
            <a:off x="6230448" y="2836810"/>
            <a:ext cx="3751752" cy="2804742"/>
          </a:xfrm>
          <a:prstGeom prst="rect">
            <a:avLst/>
          </a:prstGeom>
          <a:noFill/>
          <a:ln>
            <a:noFill/>
          </a:ln>
        </p:spPr>
        <p:txBody>
          <a:bodyPr spcFirstLastPara="1" wrap="square" lIns="0" tIns="0" rIns="0" bIns="0" anchor="t" anchorCtr="0">
            <a:spAutoFit/>
          </a:bodyPr>
          <a:lstStyle/>
          <a:p>
            <a:pPr marL="0" marR="0" lvl="0" indent="0" algn="ctr">
              <a:lnSpc>
                <a:spcPct val="140042"/>
              </a:lnSpc>
              <a:spcBef>
                <a:spcPts val="0"/>
              </a:spcBef>
              <a:spcAft>
                <a:spcPts val="0"/>
              </a:spcAft>
              <a:buNone/>
              <a:defRPr/>
            </a:pPr>
            <a:r>
              <a:rPr lang="en-US" sz="1400">
                <a:solidFill>
                  <a:srgbClr val="000000"/>
                </a:solidFill>
                <a:latin typeface="Calibri"/>
                <a:ea typeface="Calibri"/>
                <a:cs typeface="Calibri"/>
              </a:rPr>
              <a:t>...assume that donors or people who decide on projects know the association, the work and the concrete projects. Remember to describe your organisation and the project in a comprehensible way. </a:t>
            </a:r>
            <a:endParaRPr/>
          </a:p>
          <a:p>
            <a:pPr marL="0" marR="0" lvl="0" indent="0" algn="ctr">
              <a:lnSpc>
                <a:spcPct val="140042"/>
              </a:lnSpc>
              <a:spcBef>
                <a:spcPts val="0"/>
              </a:spcBef>
              <a:spcAft>
                <a:spcPts val="0"/>
              </a:spcAft>
              <a:buNone/>
              <a:defRPr/>
            </a:pPr>
            <a:r>
              <a:rPr lang="en-US" sz="1400">
                <a:solidFill>
                  <a:srgbClr val="000000"/>
                </a:solidFill>
                <a:latin typeface="Calibri"/>
                <a:ea typeface="Calibri"/>
                <a:cs typeface="Calibri"/>
              </a:rPr>
              <a:t>...put items, products or entire activities in the cost plan that are not even described or mentioned in the application. Especially with the sometimes quite useful documentation of the project, it is assumed that this does not need to be explained further </a:t>
            </a:r>
            <a:endParaRPr/>
          </a:p>
        </p:txBody>
      </p:sp>
      <p:sp>
        <p:nvSpPr>
          <p:cNvPr id="316" name="Google Shape;316;p19" hidden="0"/>
          <p:cNvSpPr txBox="1"/>
          <p:nvPr isPhoto="0" userDrawn="0"/>
        </p:nvSpPr>
        <p:spPr bwMode="auto">
          <a:xfrm>
            <a:off x="3699356" y="2255603"/>
            <a:ext cx="381186" cy="361446"/>
          </a:xfrm>
          <a:prstGeom prst="rect">
            <a:avLst/>
          </a:prstGeom>
          <a:noFill/>
          <a:ln>
            <a:noFill/>
          </a:ln>
        </p:spPr>
        <p:txBody>
          <a:bodyPr spcFirstLastPara="1" wrap="square" lIns="0" tIns="0" rIns="0" bIns="0" anchor="t" anchorCtr="0">
            <a:spAutoFit/>
          </a:bodyPr>
          <a:lstStyle/>
          <a:p>
            <a:pPr marL="0" marR="0" lvl="0" indent="0" algn="ctr">
              <a:lnSpc>
                <a:spcPct val="140046"/>
              </a:lnSpc>
              <a:spcBef>
                <a:spcPts val="0"/>
              </a:spcBef>
              <a:spcAft>
                <a:spcPts val="0"/>
              </a:spcAft>
              <a:buNone/>
              <a:defRPr/>
            </a:pPr>
            <a:r>
              <a:rPr lang="en-US" sz="2150">
                <a:solidFill>
                  <a:srgbClr val="000000"/>
                </a:solidFill>
                <a:latin typeface="Calibri"/>
                <a:ea typeface="Calibri"/>
                <a:cs typeface="Calibri"/>
              </a:rPr>
              <a:t>Do</a:t>
            </a:r>
            <a:endParaRPr/>
          </a:p>
        </p:txBody>
      </p:sp>
      <p:sp>
        <p:nvSpPr>
          <p:cNvPr id="317" name="Google Shape;317;p19" hidden="0"/>
          <p:cNvSpPr txBox="1"/>
          <p:nvPr isPhoto="0" userDrawn="0"/>
        </p:nvSpPr>
        <p:spPr bwMode="auto">
          <a:xfrm>
            <a:off x="1683898" y="2836809"/>
            <a:ext cx="4412102" cy="3061223"/>
          </a:xfrm>
          <a:prstGeom prst="rect">
            <a:avLst/>
          </a:prstGeom>
          <a:noFill/>
          <a:ln>
            <a:noFill/>
          </a:ln>
        </p:spPr>
        <p:txBody>
          <a:bodyPr spcFirstLastPara="1" wrap="square" lIns="0" tIns="0" rIns="0" bIns="0" anchor="t" anchorCtr="0">
            <a:spAutoFit/>
          </a:bodyPr>
          <a:lstStyle/>
          <a:p>
            <a:pPr marL="0" marR="0" lvl="0" indent="0" algn="ctr">
              <a:lnSpc>
                <a:spcPct val="140042"/>
              </a:lnSpc>
              <a:spcBef>
                <a:spcPts val="0"/>
              </a:spcBef>
              <a:spcAft>
                <a:spcPts val="0"/>
              </a:spcAft>
              <a:buNone/>
              <a:defRPr/>
            </a:pPr>
            <a:r>
              <a:rPr lang="en-US" sz="1400">
                <a:solidFill>
                  <a:srgbClr val="000000"/>
                </a:solidFill>
                <a:latin typeface="Calibri"/>
                <a:ea typeface="Calibri"/>
                <a:cs typeface="Calibri"/>
              </a:rPr>
              <a:t>...include essential contents, methods and didactic concepts or include them as examples. Do so even if things are not always fixed and can change.</a:t>
            </a:r>
            <a:endParaRPr/>
          </a:p>
          <a:p>
            <a:pPr marL="0" marR="0" lvl="0" indent="0" algn="ctr">
              <a:lnSpc>
                <a:spcPct val="140042"/>
              </a:lnSpc>
              <a:spcBef>
                <a:spcPts val="0"/>
              </a:spcBef>
              <a:spcAft>
                <a:spcPts val="0"/>
              </a:spcAft>
              <a:buNone/>
              <a:defRPr/>
            </a:pPr>
            <a:r>
              <a:rPr lang="en-US" sz="1400">
                <a:solidFill>
                  <a:srgbClr val="000000"/>
                </a:solidFill>
                <a:latin typeface="Calibri"/>
                <a:ea typeface="Calibri"/>
                <a:cs typeface="Calibri"/>
              </a:rPr>
              <a:t>...follow the "logical" structure of an application,  without "telling" and repeating the project idea. Be  careful not to write about objectives and methods in the problem analysis part.</a:t>
            </a:r>
            <a:endParaRPr/>
          </a:p>
          <a:p>
            <a:pPr marL="0" marR="0" lvl="0" indent="0" algn="ctr">
              <a:lnSpc>
                <a:spcPct val="140042"/>
              </a:lnSpc>
              <a:spcBef>
                <a:spcPts val="0"/>
              </a:spcBef>
              <a:spcAft>
                <a:spcPts val="0"/>
              </a:spcAft>
              <a:buNone/>
              <a:defRPr/>
            </a:pPr>
            <a:r>
              <a:rPr lang="en-US" sz="1400">
                <a:solidFill>
                  <a:srgbClr val="000000"/>
                </a:solidFill>
                <a:latin typeface="Calibri"/>
                <a:ea typeface="Calibri"/>
                <a:cs typeface="Calibri"/>
              </a:rPr>
              <a:t>...follow the structure and do not  describe the measures in epic breadth when describing the targeted group!</a:t>
            </a:r>
            <a:endParaRPr/>
          </a:p>
          <a:p>
            <a:pPr marL="0" marR="0" lvl="0" indent="0" algn="ctr">
              <a:lnSpc>
                <a:spcPct val="140042"/>
              </a:lnSpc>
              <a:spcBef>
                <a:spcPts val="0"/>
              </a:spcBef>
              <a:spcAft>
                <a:spcPts val="0"/>
              </a:spcAft>
              <a:buNone/>
              <a:defRPr/>
            </a:pPr>
            <a:r>
              <a:rPr lang="en-US" sz="1400">
                <a:solidFill>
                  <a:srgbClr val="000000"/>
                </a:solidFill>
                <a:latin typeface="Calibri"/>
                <a:ea typeface="Calibri"/>
                <a:cs typeface="Calibri"/>
              </a:rPr>
              <a:t>...Focus on the project goal but do not make the mistake of describing too many and very different goals that are unrealistic!</a:t>
            </a:r>
            <a:endParaRPr/>
          </a:p>
        </p:txBody>
      </p:sp>
      <p:sp>
        <p:nvSpPr>
          <p:cNvPr id="318" name="Google Shape;318;p19" hidden="0"/>
          <p:cNvSpPr txBox="1"/>
          <p:nvPr isPhoto="0" userDrawn="0"/>
        </p:nvSpPr>
        <p:spPr bwMode="auto">
          <a:xfrm>
            <a:off x="6287110" y="6238666"/>
            <a:ext cx="3640500" cy="507899"/>
          </a:xfrm>
          <a:prstGeom prst="rect">
            <a:avLst/>
          </a:prstGeom>
          <a:noFill/>
          <a:ln>
            <a:noFill/>
          </a:ln>
        </p:spPr>
        <p:txBody>
          <a:bodyPr spcFirstLastPara="1" wrap="square" lIns="0" tIns="0" rIns="0" bIns="0" anchor="t" anchorCtr="0">
            <a:spAutoFit/>
          </a:bodyPr>
          <a:lstStyle/>
          <a:p>
            <a:pPr marL="0" marR="0" lvl="0" indent="0" algn="l">
              <a:lnSpc>
                <a:spcPct val="100000"/>
              </a:lnSpc>
              <a:spcBef>
                <a:spcPts val="0"/>
              </a:spcBef>
              <a:spcAft>
                <a:spcPts val="0"/>
              </a:spcAft>
              <a:buNone/>
              <a:defRPr/>
            </a:pPr>
            <a:r>
              <a:rPr lang="en-US" sz="1100">
                <a:solidFill>
                  <a:srgbClr val="000000"/>
                </a:solidFill>
                <a:latin typeface="Calibri"/>
                <a:ea typeface="Calibri"/>
                <a:cs typeface="Calibri"/>
              </a:rPr>
              <a:t>Source: https://www.nord-sued-bruecken.de/foerderung/foerderprogramme/in-sdg.html</a:t>
            </a:r>
            <a:endParaRPr sz="1100">
              <a:solidFill>
                <a:srgbClr val="000000"/>
              </a:solidFill>
              <a:latin typeface="Calibri"/>
              <a:ea typeface="Calibri"/>
              <a:cs typeface="Calibri"/>
            </a:endParaRPr>
          </a:p>
        </p:txBody>
      </p:sp>
      <p:cxnSp>
        <p:nvCxnSpPr>
          <p:cNvPr id="319" name="Google Shape;319;p19" hidden="0"/>
          <p:cNvCxnSpPr>
            <a:cxnSpLocks/>
          </p:cNvCxnSpPr>
          <p:nvPr isPhoto="0" userDrawn="0"/>
        </p:nvCxnSpPr>
        <p:spPr bwMode="auto">
          <a:xfrm>
            <a:off x="317500" y="418145"/>
            <a:ext cx="0" cy="6021709"/>
          </a:xfrm>
          <a:prstGeom prst="straightConnector1">
            <a:avLst/>
          </a:prstGeom>
          <a:noFill/>
          <a:ln w="76200" cap="flat" cmpd="sng">
            <a:solidFill>
              <a:srgbClr val="AED7C7"/>
            </a:solidFill>
            <a:prstDash val="solid"/>
            <a:miter lim="800000"/>
            <a:headEnd type="none" w="sm" len="sm"/>
            <a:tailEnd type="none" w="sm" len="sm"/>
          </a:ln>
        </p:spPr>
      </p:cxnSp>
      <p:pic>
        <p:nvPicPr>
          <p:cNvPr id="320" name="Google Shape;320;p19" hidden="0"/>
          <p:cNvPicPr/>
          <p:nvPr isPhoto="0" userDrawn="0"/>
        </p:nvPicPr>
        <p:blipFill>
          <a:blip r:embed="rId2">
            <a:alphaModFix/>
          </a:blip>
          <a:srcRect l="0" t="0" r="0" b="0"/>
          <a:stretch/>
        </p:blipFill>
        <p:spPr bwMode="auto">
          <a:xfrm>
            <a:off x="9144000" y="5229225"/>
            <a:ext cx="3048000" cy="16287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96" name="Google Shape;96;p2" hidden="0"/>
          <p:cNvSpPr/>
          <p:nvPr isPhoto="0" userDrawn="0"/>
        </p:nvSpPr>
        <p:spPr bwMode="auto">
          <a:xfrm>
            <a:off x="2209800" y="4835255"/>
            <a:ext cx="530245" cy="62508"/>
          </a:xfrm>
          <a:custGeom>
            <a:avLst/>
            <a:gdLst/>
            <a:ahLst/>
            <a:cxnLst/>
            <a:rect l="l" t="t" r="r" b="b"/>
            <a:pathLst>
              <a:path w="754126" h="88900" fill="norm" stroke="1" extrusionOk="0">
                <a:moveTo>
                  <a:pt x="0" y="0"/>
                </a:moveTo>
                <a:lnTo>
                  <a:pt x="754126" y="0"/>
                </a:lnTo>
                <a:lnTo>
                  <a:pt x="754126" y="88900"/>
                </a:lnTo>
                <a:lnTo>
                  <a:pt x="0" y="88900"/>
                </a:lnTo>
                <a:close/>
              </a:path>
            </a:pathLst>
          </a:custGeom>
          <a:solidFill>
            <a:srgbClr val="0C45A6"/>
          </a:solidFill>
          <a:ln>
            <a:noFill/>
          </a:ln>
        </p:spPr>
      </p:sp>
      <p:sp>
        <p:nvSpPr>
          <p:cNvPr id="97" name="Google Shape;97;p2" hidden="0"/>
          <p:cNvSpPr txBox="1"/>
          <p:nvPr isPhoto="0" userDrawn="0"/>
        </p:nvSpPr>
        <p:spPr bwMode="auto">
          <a:xfrm>
            <a:off x="2209800" y="5059561"/>
            <a:ext cx="5160558" cy="1105431"/>
          </a:xfrm>
          <a:prstGeom prst="rect">
            <a:avLst/>
          </a:prstGeom>
          <a:noFill/>
          <a:ln>
            <a:noFill/>
          </a:ln>
        </p:spPr>
        <p:txBody>
          <a:bodyPr spcFirstLastPara="1" wrap="square" lIns="0" tIns="0" rIns="0" bIns="0" anchor="t" anchorCtr="0">
            <a:spAutoFit/>
          </a:bodyPr>
          <a:lstStyle/>
          <a:p>
            <a:pPr marL="342786" marR="0" lvl="2" indent="-114261" algn="l">
              <a:lnSpc>
                <a:spcPct val="150033"/>
              </a:lnSpc>
              <a:spcBef>
                <a:spcPts val="0"/>
              </a:spcBef>
              <a:spcAft>
                <a:spcPts val="0"/>
              </a:spcAft>
              <a:buClr>
                <a:srgbClr val="0C45A6"/>
              </a:buClr>
              <a:buSzPts val="1499"/>
              <a:buFont typeface="Arial"/>
              <a:buChar char="⚬"/>
              <a:defRPr/>
            </a:pPr>
            <a:r>
              <a:rPr lang="en-US" sz="1500" b="0" i="0" u="none" strike="noStrike" cap="none">
                <a:solidFill>
                  <a:srgbClr val="0C45A6"/>
                </a:solidFill>
                <a:latin typeface="Calibri"/>
                <a:ea typeface="Calibri"/>
                <a:cs typeface="Calibri"/>
              </a:rPr>
              <a:t>What is a project? </a:t>
            </a:r>
            <a:endParaRPr/>
          </a:p>
          <a:p>
            <a:pPr marL="342786" marR="0" lvl="2" indent="-114261" algn="l">
              <a:lnSpc>
                <a:spcPct val="150033"/>
              </a:lnSpc>
              <a:spcBef>
                <a:spcPts val="0"/>
              </a:spcBef>
              <a:spcAft>
                <a:spcPts val="0"/>
              </a:spcAft>
              <a:buClr>
                <a:srgbClr val="0C45A6"/>
              </a:buClr>
              <a:buSzPts val="1499"/>
              <a:buFont typeface="Arial"/>
              <a:buChar char="⚬"/>
              <a:defRPr/>
            </a:pPr>
            <a:r>
              <a:rPr lang="en-US" sz="1500" b="0" i="0" u="none" strike="noStrike" cap="none">
                <a:solidFill>
                  <a:srgbClr val="0C45A6"/>
                </a:solidFill>
                <a:latin typeface="Calibri"/>
                <a:ea typeface="Calibri"/>
                <a:cs typeface="Calibri"/>
              </a:rPr>
              <a:t> Project Planning</a:t>
            </a:r>
            <a:endParaRPr/>
          </a:p>
          <a:p>
            <a:pPr marL="342786" marR="0" lvl="2" indent="-114261" algn="l">
              <a:lnSpc>
                <a:spcPct val="150033"/>
              </a:lnSpc>
              <a:spcBef>
                <a:spcPts val="0"/>
              </a:spcBef>
              <a:spcAft>
                <a:spcPts val="0"/>
              </a:spcAft>
              <a:buClr>
                <a:srgbClr val="0C45A6"/>
              </a:buClr>
              <a:buSzPts val="1499"/>
              <a:buFont typeface="Arial"/>
              <a:buChar char="⚬"/>
              <a:defRPr/>
            </a:pPr>
            <a:r>
              <a:rPr lang="en-US" sz="1500" b="0" i="0" u="none" strike="noStrike" cap="none">
                <a:solidFill>
                  <a:srgbClr val="0C45A6"/>
                </a:solidFill>
                <a:latin typeface="Calibri"/>
                <a:ea typeface="Calibri"/>
                <a:cs typeface="Calibri"/>
              </a:rPr>
              <a:t> Method for Training: The Problem Tree</a:t>
            </a:r>
            <a:endParaRPr/>
          </a:p>
          <a:p>
            <a:pPr marL="342786" marR="0" lvl="2" indent="-114261" algn="l">
              <a:lnSpc>
                <a:spcPct val="150033"/>
              </a:lnSpc>
              <a:spcBef>
                <a:spcPts val="0"/>
              </a:spcBef>
              <a:spcAft>
                <a:spcPts val="0"/>
              </a:spcAft>
              <a:buClr>
                <a:srgbClr val="0C45A6"/>
              </a:buClr>
              <a:buSzPts val="1499"/>
              <a:buFont typeface="Arial"/>
              <a:buChar char="⚬"/>
              <a:defRPr/>
            </a:pPr>
            <a:r>
              <a:rPr lang="en-US" sz="1500" b="0" i="0" u="none" strike="noStrike" cap="none">
                <a:solidFill>
                  <a:srgbClr val="0C45A6"/>
                </a:solidFill>
                <a:latin typeface="Calibri"/>
                <a:ea typeface="Calibri"/>
                <a:cs typeface="Calibri"/>
              </a:rPr>
              <a:t> Writing a Project Proposal </a:t>
            </a:r>
            <a:endParaRPr/>
          </a:p>
        </p:txBody>
      </p:sp>
      <p:pic>
        <p:nvPicPr>
          <p:cNvPr id="98" name="Google Shape;98;p2" hidden="0"/>
          <p:cNvPicPr/>
          <p:nvPr isPhoto="0" userDrawn="0"/>
        </p:nvPicPr>
        <p:blipFill>
          <a:blip r:embed="rId2">
            <a:alphaModFix/>
          </a:blip>
          <a:srcRect l="0" t="0" r="221" b="284"/>
          <a:stretch/>
        </p:blipFill>
        <p:spPr bwMode="auto">
          <a:xfrm>
            <a:off x="6096000" y="1808644"/>
            <a:ext cx="3561652" cy="3303431"/>
          </a:xfrm>
          <a:prstGeom prst="rect">
            <a:avLst/>
          </a:prstGeom>
          <a:noFill/>
          <a:ln>
            <a:noFill/>
          </a:ln>
        </p:spPr>
      </p:pic>
      <p:sp>
        <p:nvSpPr>
          <p:cNvPr id="99" name="Google Shape;99;p2" hidden="0"/>
          <p:cNvSpPr txBox="1"/>
          <p:nvPr isPhoto="0" userDrawn="0"/>
        </p:nvSpPr>
        <p:spPr bwMode="auto">
          <a:xfrm>
            <a:off x="2209800" y="703659"/>
            <a:ext cx="4550580" cy="1287275"/>
          </a:xfrm>
          <a:prstGeom prst="rect">
            <a:avLst/>
          </a:prstGeom>
          <a:noFill/>
          <a:ln>
            <a:noFill/>
          </a:ln>
        </p:spPr>
        <p:txBody>
          <a:bodyPr spcFirstLastPara="1" wrap="square" lIns="0" tIns="0" rIns="0" bIns="0" anchor="t" anchorCtr="0">
            <a:spAutoFit/>
          </a:bodyPr>
          <a:lstStyle/>
          <a:p>
            <a:pPr marL="0" marR="0" lvl="0" indent="0" algn="l">
              <a:lnSpc>
                <a:spcPct val="120014"/>
              </a:lnSpc>
              <a:spcBef>
                <a:spcPts val="0"/>
              </a:spcBef>
              <a:spcAft>
                <a:spcPts val="0"/>
              </a:spcAft>
              <a:buNone/>
              <a:defRPr/>
            </a:pPr>
            <a:r>
              <a:rPr lang="en-US" sz="4200">
                <a:solidFill>
                  <a:srgbClr val="0C45A6"/>
                </a:solidFill>
                <a:latin typeface="Calibri"/>
                <a:ea typeface="Calibri"/>
                <a:cs typeface="Calibri"/>
              </a:rPr>
              <a:t>How do I develop a project?</a:t>
            </a:r>
            <a:endParaRPr/>
          </a:p>
        </p:txBody>
      </p:sp>
      <p:cxnSp>
        <p:nvCxnSpPr>
          <p:cNvPr id="100" name="Google Shape;100;p2" hidden="0"/>
          <p:cNvCxnSpPr>
            <a:cxnSpLocks/>
          </p:cNvCxnSpPr>
          <p:nvPr isPhoto="0" userDrawn="0"/>
        </p:nvCxnSpPr>
        <p:spPr bwMode="auto">
          <a:xfrm>
            <a:off x="317500" y="418145"/>
            <a:ext cx="0" cy="6021709"/>
          </a:xfrm>
          <a:prstGeom prst="straightConnector1">
            <a:avLst/>
          </a:prstGeom>
          <a:noFill/>
          <a:ln w="76200" cap="flat" cmpd="sng">
            <a:solidFill>
              <a:srgbClr val="AED7C7"/>
            </a:solidFill>
            <a:prstDash val="solid"/>
            <a:miter lim="800000"/>
            <a:headEnd type="none" w="sm" len="sm"/>
            <a:tailEnd type="none" w="sm" len="sm"/>
          </a:ln>
        </p:spPr>
      </p:cxnSp>
      <p:pic>
        <p:nvPicPr>
          <p:cNvPr id="101" name="Google Shape;101;p2" hidden="0"/>
          <p:cNvPicPr/>
          <p:nvPr isPhoto="0" userDrawn="0"/>
        </p:nvPicPr>
        <p:blipFill>
          <a:blip r:embed="rId3">
            <a:alphaModFix/>
          </a:blip>
          <a:srcRect l="0" t="0" r="0" b="0"/>
          <a:stretch/>
        </p:blipFill>
        <p:spPr bwMode="auto">
          <a:xfrm>
            <a:off x="9144000" y="5229225"/>
            <a:ext cx="3048000" cy="16287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325" name="Google Shape;325;p20" hidden="0"/>
          <p:cNvSpPr/>
          <p:nvPr isPhoto="0" userDrawn="0"/>
        </p:nvSpPr>
        <p:spPr bwMode="auto">
          <a:xfrm>
            <a:off x="2209800" y="5112075"/>
            <a:ext cx="530245" cy="62508"/>
          </a:xfrm>
          <a:custGeom>
            <a:avLst/>
            <a:gdLst/>
            <a:ahLst/>
            <a:cxnLst/>
            <a:rect l="l" t="t" r="r" b="b"/>
            <a:pathLst>
              <a:path w="754126" h="88900" fill="norm" stroke="1" extrusionOk="0">
                <a:moveTo>
                  <a:pt x="0" y="0"/>
                </a:moveTo>
                <a:lnTo>
                  <a:pt x="754126" y="0"/>
                </a:lnTo>
                <a:lnTo>
                  <a:pt x="754126" y="88900"/>
                </a:lnTo>
                <a:lnTo>
                  <a:pt x="0" y="88900"/>
                </a:lnTo>
                <a:close/>
              </a:path>
            </a:pathLst>
          </a:custGeom>
          <a:solidFill>
            <a:srgbClr val="0C45A6"/>
          </a:solidFill>
          <a:ln>
            <a:noFill/>
          </a:ln>
        </p:spPr>
      </p:sp>
      <p:sp>
        <p:nvSpPr>
          <p:cNvPr id="326" name="Google Shape;326;p20" hidden="0"/>
          <p:cNvSpPr txBox="1"/>
          <p:nvPr isPhoto="0" userDrawn="0"/>
        </p:nvSpPr>
        <p:spPr bwMode="auto">
          <a:xfrm>
            <a:off x="2209800" y="5336381"/>
            <a:ext cx="5160558" cy="823302"/>
          </a:xfrm>
          <a:prstGeom prst="rect">
            <a:avLst/>
          </a:prstGeom>
          <a:noFill/>
          <a:ln>
            <a:noFill/>
          </a:ln>
        </p:spPr>
        <p:txBody>
          <a:bodyPr spcFirstLastPara="1" wrap="square" lIns="0" tIns="0" rIns="0" bIns="0" anchor="t" anchorCtr="0">
            <a:spAutoFit/>
          </a:bodyPr>
          <a:lstStyle/>
          <a:p>
            <a:pPr marL="342786" marR="0" lvl="2" indent="-114261" algn="l">
              <a:lnSpc>
                <a:spcPct val="150033"/>
              </a:lnSpc>
              <a:spcBef>
                <a:spcPts val="0"/>
              </a:spcBef>
              <a:spcAft>
                <a:spcPts val="0"/>
              </a:spcAft>
              <a:buClr>
                <a:srgbClr val="0C45A6"/>
              </a:buClr>
              <a:buSzPts val="1499"/>
              <a:buFont typeface="Arial"/>
              <a:buChar char="⚬"/>
              <a:defRPr/>
            </a:pPr>
            <a:r>
              <a:rPr lang="en-US" sz="1500" b="0" i="0" u="none" strike="noStrike" cap="none">
                <a:solidFill>
                  <a:srgbClr val="0C45A6"/>
                </a:solidFill>
                <a:latin typeface="Calibri"/>
                <a:ea typeface="Calibri"/>
                <a:cs typeface="Calibri"/>
              </a:rPr>
              <a:t>What makes a project a good project? </a:t>
            </a:r>
            <a:endParaRPr/>
          </a:p>
          <a:p>
            <a:pPr marL="342786" marR="0" lvl="2" indent="-114261" algn="l">
              <a:lnSpc>
                <a:spcPct val="150033"/>
              </a:lnSpc>
              <a:spcBef>
                <a:spcPts val="0"/>
              </a:spcBef>
              <a:spcAft>
                <a:spcPts val="0"/>
              </a:spcAft>
              <a:buClr>
                <a:srgbClr val="0C45A6"/>
              </a:buClr>
              <a:buSzPts val="1499"/>
              <a:buFont typeface="Arial"/>
              <a:buChar char="⚬"/>
              <a:defRPr/>
            </a:pPr>
            <a:r>
              <a:rPr lang="en-US" sz="1500" b="0" i="0" u="none" strike="noStrike" cap="none">
                <a:solidFill>
                  <a:srgbClr val="0C45A6"/>
                </a:solidFill>
                <a:latin typeface="Calibri"/>
                <a:ea typeface="Calibri"/>
                <a:cs typeface="Calibri"/>
              </a:rPr>
              <a:t> Project Cycle Management (PCM)</a:t>
            </a:r>
            <a:endParaRPr/>
          </a:p>
          <a:p>
            <a:pPr marL="342786" marR="0" lvl="2" indent="-114261" algn="l">
              <a:lnSpc>
                <a:spcPct val="150033"/>
              </a:lnSpc>
              <a:spcBef>
                <a:spcPts val="0"/>
              </a:spcBef>
              <a:spcAft>
                <a:spcPts val="0"/>
              </a:spcAft>
              <a:buClr>
                <a:srgbClr val="0C45A6"/>
              </a:buClr>
              <a:buSzPts val="1499"/>
              <a:buFont typeface="Arial"/>
              <a:buChar char="⚬"/>
              <a:defRPr/>
            </a:pPr>
            <a:r>
              <a:rPr lang="en-US" sz="1500" b="0" i="0" u="none" strike="noStrike" cap="none">
                <a:solidFill>
                  <a:srgbClr val="0C45A6"/>
                </a:solidFill>
                <a:latin typeface="Calibri"/>
                <a:ea typeface="Calibri"/>
                <a:cs typeface="Calibri"/>
              </a:rPr>
              <a:t> Aspects of Documentation and Accounting</a:t>
            </a:r>
            <a:endParaRPr/>
          </a:p>
        </p:txBody>
      </p:sp>
      <p:pic>
        <p:nvPicPr>
          <p:cNvPr id="327" name="Google Shape;327;p20" hidden="0"/>
          <p:cNvPicPr/>
          <p:nvPr isPhoto="0" userDrawn="0"/>
        </p:nvPicPr>
        <p:blipFill>
          <a:blip r:embed="rId2">
            <a:alphaModFix/>
          </a:blip>
          <a:srcRect l="0" t="0" r="417" b="516"/>
          <a:stretch/>
        </p:blipFill>
        <p:spPr bwMode="auto">
          <a:xfrm>
            <a:off x="6010013" y="1988401"/>
            <a:ext cx="2383155" cy="2743200"/>
          </a:xfrm>
          <a:prstGeom prst="rect">
            <a:avLst/>
          </a:prstGeom>
          <a:noFill/>
          <a:ln>
            <a:noFill/>
          </a:ln>
        </p:spPr>
      </p:pic>
      <p:sp>
        <p:nvSpPr>
          <p:cNvPr id="328" name="Google Shape;328;p20" hidden="0"/>
          <p:cNvSpPr txBox="1"/>
          <p:nvPr isPhoto="0" userDrawn="0"/>
        </p:nvSpPr>
        <p:spPr bwMode="auto">
          <a:xfrm>
            <a:off x="2209800" y="703659"/>
            <a:ext cx="5797378" cy="633250"/>
          </a:xfrm>
          <a:prstGeom prst="rect">
            <a:avLst/>
          </a:prstGeom>
          <a:noFill/>
          <a:ln>
            <a:noFill/>
          </a:ln>
        </p:spPr>
        <p:txBody>
          <a:bodyPr spcFirstLastPara="1" wrap="square" lIns="0" tIns="0" rIns="0" bIns="0" anchor="t" anchorCtr="0">
            <a:spAutoFit/>
          </a:bodyPr>
          <a:lstStyle/>
          <a:p>
            <a:pPr marL="0" marR="0" lvl="0" indent="0" algn="l">
              <a:lnSpc>
                <a:spcPct val="120014"/>
              </a:lnSpc>
              <a:spcBef>
                <a:spcPts val="0"/>
              </a:spcBef>
              <a:spcAft>
                <a:spcPts val="0"/>
              </a:spcAft>
              <a:buNone/>
              <a:defRPr/>
            </a:pPr>
            <a:r>
              <a:rPr lang="en-US" sz="4200">
                <a:solidFill>
                  <a:srgbClr val="0C45A6"/>
                </a:solidFill>
                <a:latin typeface="Calibri"/>
                <a:ea typeface="Calibri"/>
                <a:cs typeface="Calibri"/>
              </a:rPr>
              <a:t>Project Management</a:t>
            </a:r>
            <a:endParaRPr/>
          </a:p>
        </p:txBody>
      </p:sp>
      <p:cxnSp>
        <p:nvCxnSpPr>
          <p:cNvPr id="329" name="Google Shape;329;p20" hidden="0"/>
          <p:cNvCxnSpPr>
            <a:cxnSpLocks/>
          </p:cNvCxnSpPr>
          <p:nvPr isPhoto="0" userDrawn="0"/>
        </p:nvCxnSpPr>
        <p:spPr bwMode="auto">
          <a:xfrm>
            <a:off x="317500" y="418145"/>
            <a:ext cx="0" cy="6021709"/>
          </a:xfrm>
          <a:prstGeom prst="straightConnector1">
            <a:avLst/>
          </a:prstGeom>
          <a:noFill/>
          <a:ln w="76200" cap="flat" cmpd="sng">
            <a:solidFill>
              <a:srgbClr val="AED7C7"/>
            </a:solidFill>
            <a:prstDash val="solid"/>
            <a:miter lim="800000"/>
            <a:headEnd type="none" w="sm" len="sm"/>
            <a:tailEnd type="none" w="sm" len="sm"/>
          </a:ln>
        </p:spPr>
      </p:cxnSp>
      <p:pic>
        <p:nvPicPr>
          <p:cNvPr id="330" name="Google Shape;330;p20" hidden="0"/>
          <p:cNvPicPr/>
          <p:nvPr isPhoto="0" userDrawn="0"/>
        </p:nvPicPr>
        <p:blipFill>
          <a:blip r:embed="rId3">
            <a:alphaModFix/>
          </a:blip>
          <a:srcRect l="0" t="0" r="0" b="0"/>
          <a:stretch/>
        </p:blipFill>
        <p:spPr bwMode="auto">
          <a:xfrm>
            <a:off x="9144000" y="5229225"/>
            <a:ext cx="3048000" cy="16287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pic>
        <p:nvPicPr>
          <p:cNvPr id="335" name="Google Shape;335;p21" hidden="0"/>
          <p:cNvPicPr/>
          <p:nvPr isPhoto="0" userDrawn="0"/>
        </p:nvPicPr>
        <p:blipFill>
          <a:blip r:embed="rId2">
            <a:alphaModFix/>
          </a:blip>
          <a:srcRect l="0" t="0" r="865" b="864"/>
          <a:stretch/>
        </p:blipFill>
        <p:spPr bwMode="auto">
          <a:xfrm rot="4199244">
            <a:off x="2569069" y="1718743"/>
            <a:ext cx="1505054" cy="1018026"/>
          </a:xfrm>
          <a:prstGeom prst="rect">
            <a:avLst/>
          </a:prstGeom>
          <a:noFill/>
          <a:ln>
            <a:noFill/>
          </a:ln>
        </p:spPr>
      </p:pic>
      <p:sp>
        <p:nvSpPr>
          <p:cNvPr id="336" name="Google Shape;336;p21" hidden="0"/>
          <p:cNvSpPr txBox="1"/>
          <p:nvPr isPhoto="0" userDrawn="0"/>
        </p:nvSpPr>
        <p:spPr bwMode="auto">
          <a:xfrm>
            <a:off x="3778791" y="2240523"/>
            <a:ext cx="1721346" cy="1154162"/>
          </a:xfrm>
          <a:prstGeom prst="rect">
            <a:avLst/>
          </a:prstGeom>
          <a:noFill/>
          <a:ln>
            <a:noFill/>
          </a:ln>
        </p:spPr>
        <p:txBody>
          <a:bodyPr spcFirstLastPara="1" wrap="square" lIns="0" tIns="0" rIns="0" bIns="0" anchor="t" anchorCtr="0">
            <a:spAutoFit/>
          </a:bodyPr>
          <a:lstStyle/>
          <a:p>
            <a:pPr marL="0" marR="0" lvl="0" indent="0" algn="l">
              <a:lnSpc>
                <a:spcPct val="108036"/>
              </a:lnSpc>
              <a:spcBef>
                <a:spcPts val="0"/>
              </a:spcBef>
              <a:spcAft>
                <a:spcPts val="0"/>
              </a:spcAft>
              <a:buNone/>
              <a:defRPr/>
            </a:pPr>
            <a:r>
              <a:rPr lang="en-US" sz="1400">
                <a:solidFill>
                  <a:srgbClr val="000000"/>
                </a:solidFill>
                <a:latin typeface="Calibri"/>
                <a:ea typeface="Calibri"/>
                <a:cs typeface="Calibri"/>
              </a:rPr>
              <a:t>Project</a:t>
            </a:r>
            <a:endParaRPr/>
          </a:p>
          <a:p>
            <a:pPr marL="0" marR="0" lvl="0" indent="0" algn="l">
              <a:lnSpc>
                <a:spcPct val="108036"/>
              </a:lnSpc>
              <a:spcBef>
                <a:spcPts val="0"/>
              </a:spcBef>
              <a:spcAft>
                <a:spcPts val="0"/>
              </a:spcAft>
              <a:buNone/>
              <a:defRPr/>
            </a:pPr>
            <a:r>
              <a:rPr lang="en-US" sz="1400">
                <a:solidFill>
                  <a:srgbClr val="000000"/>
                </a:solidFill>
                <a:latin typeface="Calibri"/>
                <a:ea typeface="Calibri"/>
                <a:cs typeface="Calibri"/>
              </a:rPr>
              <a:t>One-off process</a:t>
            </a:r>
            <a:endParaRPr/>
          </a:p>
          <a:p>
            <a:pPr marL="0" marR="0" lvl="0" indent="0" algn="l">
              <a:lnSpc>
                <a:spcPct val="108036"/>
              </a:lnSpc>
              <a:spcBef>
                <a:spcPts val="0"/>
              </a:spcBef>
              <a:spcAft>
                <a:spcPts val="0"/>
              </a:spcAft>
              <a:buNone/>
              <a:defRPr/>
            </a:pPr>
            <a:r>
              <a:rPr lang="en-US" sz="1400">
                <a:solidFill>
                  <a:srgbClr val="000000"/>
                </a:solidFill>
                <a:latin typeface="Calibri"/>
                <a:ea typeface="Calibri"/>
                <a:cs typeface="Calibri"/>
              </a:rPr>
              <a:t>Complex structure</a:t>
            </a:r>
            <a:endParaRPr/>
          </a:p>
          <a:p>
            <a:pPr marL="0" marR="0" lvl="0" indent="0" algn="l">
              <a:lnSpc>
                <a:spcPct val="108036"/>
              </a:lnSpc>
              <a:spcBef>
                <a:spcPts val="0"/>
              </a:spcBef>
              <a:spcAft>
                <a:spcPts val="0"/>
              </a:spcAft>
              <a:buNone/>
              <a:defRPr/>
            </a:pPr>
            <a:r>
              <a:rPr lang="en-US" sz="1400">
                <a:solidFill>
                  <a:srgbClr val="000000"/>
                </a:solidFill>
                <a:latin typeface="Calibri"/>
                <a:ea typeface="Calibri"/>
                <a:cs typeface="Calibri"/>
              </a:rPr>
              <a:t>Defined goals</a:t>
            </a:r>
            <a:endParaRPr/>
          </a:p>
          <a:p>
            <a:pPr marL="0" marR="0" lvl="0" indent="0" algn="l">
              <a:lnSpc>
                <a:spcPct val="108036"/>
              </a:lnSpc>
              <a:spcBef>
                <a:spcPts val="0"/>
              </a:spcBef>
              <a:spcAft>
                <a:spcPts val="0"/>
              </a:spcAft>
              <a:buNone/>
              <a:defRPr/>
            </a:pPr>
            <a:r>
              <a:rPr lang="en-US" sz="1400">
                <a:solidFill>
                  <a:srgbClr val="000000"/>
                </a:solidFill>
                <a:latin typeface="Calibri"/>
                <a:ea typeface="Calibri"/>
                <a:cs typeface="Calibri"/>
              </a:rPr>
              <a:t>Fixed deadline</a:t>
            </a:r>
            <a:endParaRPr/>
          </a:p>
          <a:p>
            <a:pPr marL="0" marR="0" lvl="0" indent="0" algn="l">
              <a:lnSpc>
                <a:spcPct val="108036"/>
              </a:lnSpc>
              <a:spcBef>
                <a:spcPts val="0"/>
              </a:spcBef>
              <a:spcAft>
                <a:spcPts val="0"/>
              </a:spcAft>
              <a:buNone/>
              <a:defRPr/>
            </a:pPr>
            <a:r>
              <a:rPr lang="en-US" sz="1400">
                <a:solidFill>
                  <a:srgbClr val="000000"/>
                </a:solidFill>
                <a:latin typeface="Calibri"/>
                <a:ea typeface="Calibri"/>
                <a:cs typeface="Calibri"/>
              </a:rPr>
              <a:t>Limited costs</a:t>
            </a:r>
            <a:endParaRPr/>
          </a:p>
        </p:txBody>
      </p:sp>
      <p:sp>
        <p:nvSpPr>
          <p:cNvPr id="337" name="Google Shape;337;p21" hidden="0"/>
          <p:cNvSpPr txBox="1"/>
          <p:nvPr isPhoto="0" userDrawn="0"/>
        </p:nvSpPr>
        <p:spPr bwMode="auto">
          <a:xfrm>
            <a:off x="6723542" y="2256314"/>
            <a:ext cx="1291084" cy="961802"/>
          </a:xfrm>
          <a:prstGeom prst="rect">
            <a:avLst/>
          </a:prstGeom>
          <a:noFill/>
          <a:ln>
            <a:noFill/>
          </a:ln>
        </p:spPr>
        <p:txBody>
          <a:bodyPr spcFirstLastPara="1" wrap="square" lIns="0" tIns="0" rIns="0" bIns="0" anchor="t" anchorCtr="0">
            <a:spAutoFit/>
          </a:bodyPr>
          <a:lstStyle/>
          <a:p>
            <a:pPr marL="0" marR="0" lvl="0" indent="0" algn="ctr">
              <a:lnSpc>
                <a:spcPct val="108036"/>
              </a:lnSpc>
              <a:spcBef>
                <a:spcPts val="0"/>
              </a:spcBef>
              <a:spcAft>
                <a:spcPts val="0"/>
              </a:spcAft>
              <a:buNone/>
              <a:defRPr/>
            </a:pPr>
            <a:r>
              <a:rPr lang="en-US" sz="1400">
                <a:solidFill>
                  <a:srgbClr val="000000"/>
                </a:solidFill>
                <a:latin typeface="Calibri"/>
                <a:ea typeface="Calibri"/>
                <a:cs typeface="Calibri"/>
              </a:rPr>
              <a:t>Management</a:t>
            </a:r>
            <a:endParaRPr/>
          </a:p>
          <a:p>
            <a:pPr marL="0" marR="0" lvl="0" indent="0" algn="ctr">
              <a:lnSpc>
                <a:spcPct val="108036"/>
              </a:lnSpc>
              <a:spcBef>
                <a:spcPts val="0"/>
              </a:spcBef>
              <a:spcAft>
                <a:spcPts val="0"/>
              </a:spcAft>
              <a:buNone/>
              <a:defRPr/>
            </a:pPr>
            <a:r>
              <a:rPr lang="en-US" sz="1400">
                <a:solidFill>
                  <a:srgbClr val="000000"/>
                </a:solidFill>
                <a:latin typeface="Calibri"/>
                <a:ea typeface="Calibri"/>
                <a:cs typeface="Calibri"/>
              </a:rPr>
              <a:t>Planning</a:t>
            </a:r>
            <a:endParaRPr/>
          </a:p>
          <a:p>
            <a:pPr marL="0" marR="0" lvl="0" indent="0" algn="ctr">
              <a:lnSpc>
                <a:spcPct val="108036"/>
              </a:lnSpc>
              <a:spcBef>
                <a:spcPts val="0"/>
              </a:spcBef>
              <a:spcAft>
                <a:spcPts val="0"/>
              </a:spcAft>
              <a:buNone/>
              <a:defRPr/>
            </a:pPr>
            <a:r>
              <a:rPr lang="en-US" sz="1400">
                <a:solidFill>
                  <a:srgbClr val="000000"/>
                </a:solidFill>
                <a:latin typeface="Calibri"/>
                <a:ea typeface="Calibri"/>
                <a:cs typeface="Calibri"/>
              </a:rPr>
              <a:t>Management </a:t>
            </a:r>
            <a:endParaRPr/>
          </a:p>
          <a:p>
            <a:pPr marL="0" marR="0" lvl="0" indent="0" algn="ctr">
              <a:lnSpc>
                <a:spcPct val="108036"/>
              </a:lnSpc>
              <a:spcBef>
                <a:spcPts val="0"/>
              </a:spcBef>
              <a:spcAft>
                <a:spcPts val="0"/>
              </a:spcAft>
              <a:buNone/>
              <a:defRPr/>
            </a:pPr>
            <a:r>
              <a:rPr lang="en-US" sz="1400">
                <a:solidFill>
                  <a:srgbClr val="000000"/>
                </a:solidFill>
                <a:latin typeface="Calibri"/>
                <a:ea typeface="Calibri"/>
                <a:cs typeface="Calibri"/>
              </a:rPr>
              <a:t>Organisation</a:t>
            </a:r>
            <a:endParaRPr sz="1400">
              <a:solidFill>
                <a:srgbClr val="000000"/>
              </a:solidFill>
              <a:latin typeface="Calibri"/>
              <a:ea typeface="Calibri"/>
              <a:cs typeface="Calibri"/>
            </a:endParaRPr>
          </a:p>
          <a:p>
            <a:pPr marL="0" marR="0" lvl="0" indent="0" algn="ctr">
              <a:lnSpc>
                <a:spcPct val="108036"/>
              </a:lnSpc>
              <a:spcBef>
                <a:spcPts val="0"/>
              </a:spcBef>
              <a:spcAft>
                <a:spcPts val="0"/>
              </a:spcAft>
              <a:buNone/>
              <a:defRPr/>
            </a:pPr>
            <a:r>
              <a:rPr lang="en-US" sz="1400">
                <a:solidFill>
                  <a:srgbClr val="000000"/>
                </a:solidFill>
                <a:latin typeface="Calibri"/>
                <a:ea typeface="Calibri"/>
                <a:cs typeface="Calibri"/>
              </a:rPr>
              <a:t>Control</a:t>
            </a:r>
            <a:endParaRPr/>
          </a:p>
        </p:txBody>
      </p:sp>
      <p:sp>
        <p:nvSpPr>
          <p:cNvPr id="338" name="Google Shape;338;p21" hidden="0"/>
          <p:cNvSpPr txBox="1"/>
          <p:nvPr isPhoto="0" userDrawn="0"/>
        </p:nvSpPr>
        <p:spPr bwMode="auto">
          <a:xfrm>
            <a:off x="3367115" y="610985"/>
            <a:ext cx="4560392" cy="553485"/>
          </a:xfrm>
          <a:prstGeom prst="rect">
            <a:avLst/>
          </a:prstGeom>
          <a:noFill/>
          <a:ln>
            <a:noFill/>
          </a:ln>
        </p:spPr>
        <p:txBody>
          <a:bodyPr spcFirstLastPara="1" wrap="square" lIns="0" tIns="0" rIns="0" bIns="0" anchor="t" anchorCtr="0">
            <a:spAutoFit/>
          </a:bodyPr>
          <a:lstStyle/>
          <a:p>
            <a:pPr marL="0" marR="0" lvl="0" indent="0" algn="ctr">
              <a:lnSpc>
                <a:spcPct val="140018"/>
              </a:lnSpc>
              <a:spcBef>
                <a:spcPts val="0"/>
              </a:spcBef>
              <a:spcAft>
                <a:spcPts val="0"/>
              </a:spcAft>
              <a:buNone/>
              <a:defRPr/>
            </a:pPr>
            <a:r>
              <a:rPr lang="en-US" sz="3300">
                <a:solidFill>
                  <a:srgbClr val="0C45A6"/>
                </a:solidFill>
                <a:latin typeface="Calibri"/>
                <a:ea typeface="Calibri"/>
                <a:cs typeface="Calibri"/>
              </a:rPr>
              <a:t>Project Management</a:t>
            </a:r>
            <a:endParaRPr/>
          </a:p>
        </p:txBody>
      </p:sp>
      <p:pic>
        <p:nvPicPr>
          <p:cNvPr id="339" name="Google Shape;339;p21" hidden="0"/>
          <p:cNvPicPr/>
          <p:nvPr isPhoto="0" userDrawn="0"/>
        </p:nvPicPr>
        <p:blipFill>
          <a:blip r:embed="rId2">
            <a:alphaModFix/>
          </a:blip>
          <a:srcRect l="0" t="0" r="865" b="864"/>
          <a:stretch/>
        </p:blipFill>
        <p:spPr bwMode="auto">
          <a:xfrm rot="-7214503">
            <a:off x="7642010" y="1302488"/>
            <a:ext cx="1505054" cy="1018026"/>
          </a:xfrm>
          <a:prstGeom prst="rect">
            <a:avLst/>
          </a:prstGeom>
          <a:noFill/>
          <a:ln>
            <a:noFill/>
          </a:ln>
        </p:spPr>
      </p:pic>
      <p:sp>
        <p:nvSpPr>
          <p:cNvPr id="340" name="Google Shape;340;p21" hidden="0"/>
          <p:cNvSpPr txBox="1"/>
          <p:nvPr isPhoto="0" userDrawn="0"/>
        </p:nvSpPr>
        <p:spPr bwMode="auto">
          <a:xfrm>
            <a:off x="448829" y="5914239"/>
            <a:ext cx="3640500" cy="525600"/>
          </a:xfrm>
          <a:prstGeom prst="rect">
            <a:avLst/>
          </a:prstGeom>
          <a:noFill/>
          <a:ln>
            <a:noFill/>
          </a:ln>
        </p:spPr>
        <p:txBody>
          <a:bodyPr spcFirstLastPara="1" wrap="square" lIns="0" tIns="0" rIns="0" bIns="0" anchor="t" anchorCtr="0">
            <a:spAutoFit/>
          </a:bodyPr>
          <a:lstStyle/>
          <a:p>
            <a:pPr marL="0" marR="0" lvl="0" indent="0" algn="l">
              <a:lnSpc>
                <a:spcPct val="100000"/>
              </a:lnSpc>
              <a:spcBef>
                <a:spcPts val="0"/>
              </a:spcBef>
              <a:spcAft>
                <a:spcPts val="0"/>
              </a:spcAft>
              <a:buNone/>
              <a:defRPr/>
            </a:pPr>
            <a:r>
              <a:rPr lang="en-US" sz="1150">
                <a:solidFill>
                  <a:srgbClr val="000000"/>
                </a:solidFill>
                <a:latin typeface="Calibri"/>
                <a:ea typeface="Calibri"/>
                <a:cs typeface="Calibri"/>
              </a:rPr>
              <a:t>Source: https://www.nord-sued-bruecken.de/foerderung/foerderprogramme/in-sdg.html</a:t>
            </a:r>
            <a:endParaRPr sz="1150">
              <a:solidFill>
                <a:srgbClr val="000000"/>
              </a:solidFill>
              <a:latin typeface="Calibri"/>
              <a:ea typeface="Calibri"/>
              <a:cs typeface="Calibri"/>
            </a:endParaRPr>
          </a:p>
        </p:txBody>
      </p:sp>
      <p:pic>
        <p:nvPicPr>
          <p:cNvPr id="341" name="Google Shape;341;p21" hidden="0"/>
          <p:cNvPicPr/>
          <p:nvPr isPhoto="0" userDrawn="0"/>
        </p:nvPicPr>
        <p:blipFill>
          <a:blip r:embed="rId3">
            <a:alphaModFix/>
          </a:blip>
          <a:srcRect l="0" t="0" r="489" b="493"/>
          <a:stretch/>
        </p:blipFill>
        <p:spPr bwMode="auto">
          <a:xfrm>
            <a:off x="4220654" y="3285489"/>
            <a:ext cx="3292215" cy="2852217"/>
          </a:xfrm>
          <a:prstGeom prst="rect">
            <a:avLst/>
          </a:prstGeom>
          <a:noFill/>
          <a:ln>
            <a:noFill/>
          </a:ln>
        </p:spPr>
      </p:pic>
      <p:sp>
        <p:nvSpPr>
          <p:cNvPr id="342" name="Google Shape;342;p21" hidden="0"/>
          <p:cNvSpPr txBox="1"/>
          <p:nvPr isPhoto="0" userDrawn="0"/>
        </p:nvSpPr>
        <p:spPr bwMode="auto">
          <a:xfrm>
            <a:off x="5319297" y="3502292"/>
            <a:ext cx="1205328" cy="348750"/>
          </a:xfrm>
          <a:prstGeom prst="rect">
            <a:avLst/>
          </a:prstGeom>
          <a:noFill/>
          <a:ln>
            <a:noFill/>
          </a:ln>
        </p:spPr>
        <p:txBody>
          <a:bodyPr spcFirstLastPara="1" wrap="square" lIns="0" tIns="0" rIns="0" bIns="0" anchor="t" anchorCtr="0">
            <a:spAutoFit/>
          </a:bodyPr>
          <a:lstStyle/>
          <a:p>
            <a:pPr marL="0" marR="0" lvl="0" indent="0" algn="ctr">
              <a:lnSpc>
                <a:spcPct val="139961"/>
              </a:lnSpc>
              <a:spcBef>
                <a:spcPts val="0"/>
              </a:spcBef>
              <a:spcAft>
                <a:spcPts val="0"/>
              </a:spcAft>
              <a:buNone/>
              <a:defRPr/>
            </a:pPr>
            <a:r>
              <a:rPr lang="en-US" sz="2050">
                <a:solidFill>
                  <a:srgbClr val="000000"/>
                </a:solidFill>
                <a:latin typeface="Calibri"/>
                <a:ea typeface="Calibri"/>
                <a:cs typeface="Calibri"/>
              </a:rPr>
              <a:t>Planning</a:t>
            </a:r>
            <a:endParaRPr/>
          </a:p>
        </p:txBody>
      </p:sp>
      <p:sp>
        <p:nvSpPr>
          <p:cNvPr id="343" name="Google Shape;343;p21" hidden="0"/>
          <p:cNvSpPr txBox="1"/>
          <p:nvPr isPhoto="0" userDrawn="0"/>
        </p:nvSpPr>
        <p:spPr bwMode="auto">
          <a:xfrm>
            <a:off x="4167187" y="5037029"/>
            <a:ext cx="1480123" cy="348750"/>
          </a:xfrm>
          <a:prstGeom prst="rect">
            <a:avLst/>
          </a:prstGeom>
          <a:noFill/>
          <a:ln>
            <a:noFill/>
          </a:ln>
        </p:spPr>
        <p:txBody>
          <a:bodyPr spcFirstLastPara="1" wrap="square" lIns="0" tIns="0" rIns="0" bIns="0" anchor="t" anchorCtr="0">
            <a:spAutoFit/>
          </a:bodyPr>
          <a:lstStyle/>
          <a:p>
            <a:pPr marL="0" marR="0" lvl="0" indent="0" algn="ctr">
              <a:lnSpc>
                <a:spcPct val="139961"/>
              </a:lnSpc>
              <a:spcBef>
                <a:spcPts val="0"/>
              </a:spcBef>
              <a:spcAft>
                <a:spcPts val="0"/>
              </a:spcAft>
              <a:buNone/>
              <a:defRPr/>
            </a:pPr>
            <a:r>
              <a:rPr lang="en-US" sz="2050">
                <a:solidFill>
                  <a:srgbClr val="000000"/>
                </a:solidFill>
                <a:latin typeface="Calibri"/>
                <a:ea typeface="Calibri"/>
                <a:cs typeface="Calibri"/>
              </a:rPr>
              <a:t>Evaluation</a:t>
            </a:r>
            <a:endParaRPr/>
          </a:p>
        </p:txBody>
      </p:sp>
      <p:sp>
        <p:nvSpPr>
          <p:cNvPr id="344" name="Google Shape;344;p21" hidden="0"/>
          <p:cNvSpPr txBox="1"/>
          <p:nvPr isPhoto="0" userDrawn="0"/>
        </p:nvSpPr>
        <p:spPr bwMode="auto">
          <a:xfrm>
            <a:off x="6205219" y="5037029"/>
            <a:ext cx="1605281" cy="348750"/>
          </a:xfrm>
          <a:prstGeom prst="rect">
            <a:avLst/>
          </a:prstGeom>
          <a:noFill/>
          <a:ln>
            <a:noFill/>
          </a:ln>
        </p:spPr>
        <p:txBody>
          <a:bodyPr spcFirstLastPara="1" wrap="square" lIns="0" tIns="0" rIns="0" bIns="0" anchor="t" anchorCtr="0">
            <a:spAutoFit/>
          </a:bodyPr>
          <a:lstStyle/>
          <a:p>
            <a:pPr marL="0" marR="0" lvl="0" indent="0" algn="ctr">
              <a:lnSpc>
                <a:spcPct val="139961"/>
              </a:lnSpc>
              <a:spcBef>
                <a:spcPts val="0"/>
              </a:spcBef>
              <a:spcAft>
                <a:spcPts val="0"/>
              </a:spcAft>
              <a:buNone/>
              <a:defRPr/>
            </a:pPr>
            <a:r>
              <a:rPr lang="en-US" sz="2050">
                <a:solidFill>
                  <a:srgbClr val="000000"/>
                </a:solidFill>
                <a:latin typeface="Calibri"/>
                <a:ea typeface="Calibri"/>
                <a:cs typeface="Calibri"/>
              </a:rPr>
              <a:t>Monitoring</a:t>
            </a:r>
            <a:endParaRPr/>
          </a:p>
        </p:txBody>
      </p:sp>
      <p:cxnSp>
        <p:nvCxnSpPr>
          <p:cNvPr id="345" name="Google Shape;345;p21" hidden="0"/>
          <p:cNvCxnSpPr>
            <a:cxnSpLocks/>
          </p:cNvCxnSpPr>
          <p:nvPr isPhoto="0" userDrawn="0"/>
        </p:nvCxnSpPr>
        <p:spPr bwMode="auto">
          <a:xfrm>
            <a:off x="317500" y="418145"/>
            <a:ext cx="0" cy="6021709"/>
          </a:xfrm>
          <a:prstGeom prst="straightConnector1">
            <a:avLst/>
          </a:prstGeom>
          <a:noFill/>
          <a:ln w="76200" cap="flat" cmpd="sng">
            <a:solidFill>
              <a:srgbClr val="AED7C7"/>
            </a:solidFill>
            <a:prstDash val="solid"/>
            <a:miter lim="800000"/>
            <a:headEnd type="none" w="sm" len="sm"/>
            <a:tailEnd type="none" w="sm" len="sm"/>
          </a:ln>
        </p:spPr>
      </p:cxnSp>
      <p:pic>
        <p:nvPicPr>
          <p:cNvPr id="346" name="Google Shape;346;p21" hidden="0"/>
          <p:cNvPicPr/>
          <p:nvPr isPhoto="0" userDrawn="0"/>
        </p:nvPicPr>
        <p:blipFill>
          <a:blip r:embed="rId4">
            <a:alphaModFix/>
          </a:blip>
          <a:srcRect l="0" t="0" r="0" b="0"/>
          <a:stretch/>
        </p:blipFill>
        <p:spPr bwMode="auto">
          <a:xfrm>
            <a:off x="9144000" y="5229225"/>
            <a:ext cx="3048000" cy="16287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pic>
        <p:nvPicPr>
          <p:cNvPr id="351" name="Google Shape;351;p22" hidden="0"/>
          <p:cNvPicPr/>
          <p:nvPr isPhoto="0" userDrawn="0"/>
        </p:nvPicPr>
        <p:blipFill>
          <a:blip r:embed="rId2">
            <a:alphaModFix/>
          </a:blip>
          <a:srcRect l="0" t="0" r="290" b="259"/>
          <a:stretch/>
        </p:blipFill>
        <p:spPr bwMode="auto">
          <a:xfrm>
            <a:off x="6794383" y="2216502"/>
            <a:ext cx="2683348" cy="2743200"/>
          </a:xfrm>
          <a:prstGeom prst="rect">
            <a:avLst/>
          </a:prstGeom>
          <a:noFill/>
          <a:ln>
            <a:noFill/>
          </a:ln>
        </p:spPr>
      </p:pic>
      <p:sp>
        <p:nvSpPr>
          <p:cNvPr id="352" name="Google Shape;352;p22" hidden="0"/>
          <p:cNvSpPr txBox="1"/>
          <p:nvPr isPhoto="0" userDrawn="0"/>
        </p:nvSpPr>
        <p:spPr bwMode="auto">
          <a:xfrm>
            <a:off x="1945548" y="754336"/>
            <a:ext cx="6959468" cy="897682"/>
          </a:xfrm>
          <a:prstGeom prst="rect">
            <a:avLst/>
          </a:prstGeom>
          <a:noFill/>
          <a:ln>
            <a:noFill/>
          </a:ln>
        </p:spPr>
        <p:txBody>
          <a:bodyPr spcFirstLastPara="1" wrap="square" lIns="0" tIns="0" rIns="0" bIns="0" anchor="t" anchorCtr="0">
            <a:spAutoFit/>
          </a:bodyPr>
          <a:lstStyle/>
          <a:p>
            <a:pPr marL="0" marR="0" lvl="0" indent="0" algn="l">
              <a:lnSpc>
                <a:spcPct val="107964"/>
              </a:lnSpc>
              <a:spcBef>
                <a:spcPts val="0"/>
              </a:spcBef>
              <a:spcAft>
                <a:spcPts val="0"/>
              </a:spcAft>
              <a:buNone/>
              <a:defRPr/>
            </a:pPr>
            <a:r>
              <a:rPr lang="en-US" sz="3300">
                <a:solidFill>
                  <a:srgbClr val="0C45A6"/>
                </a:solidFill>
                <a:latin typeface="Calibri"/>
                <a:ea typeface="Calibri"/>
                <a:cs typeface="Calibri"/>
              </a:rPr>
              <a:t>A good project: content criteria - project implementation</a:t>
            </a:r>
            <a:endParaRPr/>
          </a:p>
        </p:txBody>
      </p:sp>
      <p:sp>
        <p:nvSpPr>
          <p:cNvPr id="353" name="Google Shape;353;p22" hidden="0"/>
          <p:cNvSpPr txBox="1"/>
          <p:nvPr isPhoto="0" userDrawn="0"/>
        </p:nvSpPr>
        <p:spPr bwMode="auto">
          <a:xfrm>
            <a:off x="1945547" y="1870030"/>
            <a:ext cx="4171172" cy="1538883"/>
          </a:xfrm>
          <a:prstGeom prst="rect">
            <a:avLst/>
          </a:prstGeom>
          <a:noFill/>
          <a:ln>
            <a:noFill/>
          </a:ln>
        </p:spPr>
        <p:txBody>
          <a:bodyPr spcFirstLastPara="1" wrap="square" lIns="0" tIns="0" rIns="0" bIns="0" anchor="t" anchorCtr="0">
            <a:spAutoFit/>
          </a:bodyPr>
          <a:lstStyle/>
          <a:p>
            <a:pPr marL="321469" marR="0" lvl="2" indent="-107155" algn="l">
              <a:lnSpc>
                <a:spcPct val="108036"/>
              </a:lnSpc>
              <a:spcBef>
                <a:spcPts val="0"/>
              </a:spcBef>
              <a:spcAft>
                <a:spcPts val="0"/>
              </a:spcAft>
              <a:buClr>
                <a:srgbClr val="000000"/>
              </a:buClr>
              <a:buSzPts val="1406"/>
              <a:buFont typeface="Arial"/>
              <a:buChar char="⚬"/>
              <a:defRPr/>
            </a:pPr>
            <a:r>
              <a:rPr lang="en-US" sz="1400" b="0" i="0" u="none" strike="noStrike" cap="none">
                <a:solidFill>
                  <a:srgbClr val="000000"/>
                </a:solidFill>
                <a:latin typeface="Calibri"/>
                <a:ea typeface="Calibri"/>
                <a:cs typeface="Calibri"/>
              </a:rPr>
              <a:t>Transparency of funding flows and project planning</a:t>
            </a:r>
            <a:endParaRPr/>
          </a:p>
          <a:p>
            <a:pPr marL="321469" marR="0" lvl="2" indent="-107155" algn="l">
              <a:lnSpc>
                <a:spcPct val="108036"/>
              </a:lnSpc>
              <a:spcBef>
                <a:spcPts val="0"/>
              </a:spcBef>
              <a:spcAft>
                <a:spcPts val="0"/>
              </a:spcAft>
              <a:buClr>
                <a:srgbClr val="000000"/>
              </a:buClr>
              <a:buSzPts val="1406"/>
              <a:buFont typeface="Arial"/>
              <a:buChar char="⚬"/>
              <a:defRPr/>
            </a:pPr>
            <a:r>
              <a:rPr lang="en-US" sz="1400" b="0" i="0" u="none" strike="noStrike" cap="none">
                <a:solidFill>
                  <a:srgbClr val="000000"/>
                </a:solidFill>
                <a:latin typeface="Calibri"/>
                <a:ea typeface="Calibri"/>
                <a:cs typeface="Calibri"/>
              </a:rPr>
              <a:t>Monitoring and accompanying evaluation</a:t>
            </a:r>
            <a:endParaRPr/>
          </a:p>
          <a:p>
            <a:pPr marL="321469" marR="0" lvl="2" indent="-107155" algn="l">
              <a:lnSpc>
                <a:spcPct val="108036"/>
              </a:lnSpc>
              <a:spcBef>
                <a:spcPts val="0"/>
              </a:spcBef>
              <a:spcAft>
                <a:spcPts val="0"/>
              </a:spcAft>
              <a:buClr>
                <a:srgbClr val="000000"/>
              </a:buClr>
              <a:buSzPts val="1406"/>
              <a:buFont typeface="Arial"/>
              <a:buChar char="⚬"/>
              <a:defRPr/>
            </a:pPr>
            <a:r>
              <a:rPr lang="en-US" sz="1400" b="0" i="0" u="none" strike="noStrike" cap="none">
                <a:solidFill>
                  <a:srgbClr val="000000"/>
                </a:solidFill>
                <a:latin typeface="Calibri"/>
                <a:ea typeface="Calibri"/>
                <a:cs typeface="Calibri"/>
              </a:rPr>
              <a:t>Compliance with procurement rules</a:t>
            </a:r>
            <a:endParaRPr/>
          </a:p>
          <a:p>
            <a:pPr marL="321469" marR="0" lvl="2" indent="-107155" algn="l">
              <a:lnSpc>
                <a:spcPct val="108036"/>
              </a:lnSpc>
              <a:spcBef>
                <a:spcPts val="0"/>
              </a:spcBef>
              <a:spcAft>
                <a:spcPts val="0"/>
              </a:spcAft>
              <a:buClr>
                <a:srgbClr val="000000"/>
              </a:buClr>
              <a:buSzPts val="1406"/>
              <a:buFont typeface="Arial"/>
              <a:buChar char="⚬"/>
              <a:defRPr/>
            </a:pPr>
            <a:r>
              <a:rPr lang="en-US" sz="1400" b="0" i="0" u="none" strike="noStrike" cap="none">
                <a:solidFill>
                  <a:srgbClr val="000000"/>
                </a:solidFill>
                <a:latin typeface="Calibri"/>
                <a:ea typeface="Calibri"/>
                <a:cs typeface="Calibri"/>
              </a:rPr>
              <a:t>Personnel: recruitment/payment/gender/respect for workers' rights</a:t>
            </a:r>
            <a:endParaRPr/>
          </a:p>
          <a:p>
            <a:pPr marL="321469" marR="0" lvl="2" indent="-107155" algn="l">
              <a:lnSpc>
                <a:spcPct val="108036"/>
              </a:lnSpc>
              <a:spcBef>
                <a:spcPts val="0"/>
              </a:spcBef>
              <a:spcAft>
                <a:spcPts val="0"/>
              </a:spcAft>
              <a:buClr>
                <a:srgbClr val="000000"/>
              </a:buClr>
              <a:buSzPts val="1406"/>
              <a:buFont typeface="Arial"/>
              <a:buChar char="⚬"/>
              <a:defRPr/>
            </a:pPr>
            <a:r>
              <a:rPr lang="en-US" sz="1400" b="0" i="0" u="none" strike="noStrike" cap="none">
                <a:solidFill>
                  <a:srgbClr val="000000"/>
                </a:solidFill>
                <a:latin typeface="Calibri"/>
                <a:ea typeface="Calibri"/>
                <a:cs typeface="Calibri"/>
              </a:rPr>
              <a:t>Flexibility: adapting project strategy if conditions change</a:t>
            </a:r>
            <a:endParaRPr/>
          </a:p>
          <a:p>
            <a:pPr marL="321469" marR="0" lvl="2" indent="-107155" algn="l">
              <a:lnSpc>
                <a:spcPct val="108036"/>
              </a:lnSpc>
              <a:spcBef>
                <a:spcPts val="0"/>
              </a:spcBef>
              <a:spcAft>
                <a:spcPts val="0"/>
              </a:spcAft>
              <a:buClr>
                <a:srgbClr val="000000"/>
              </a:buClr>
              <a:buSzPts val="1406"/>
              <a:buFont typeface="Arial"/>
              <a:buChar char="⚬"/>
              <a:defRPr/>
            </a:pPr>
            <a:r>
              <a:rPr lang="en-US" sz="1400" b="0" i="0" u="none" strike="noStrike" cap="none">
                <a:solidFill>
                  <a:srgbClr val="000000"/>
                </a:solidFill>
                <a:latin typeface="Calibri"/>
                <a:ea typeface="Calibri"/>
                <a:cs typeface="Calibri"/>
              </a:rPr>
              <a:t>Evaluation</a:t>
            </a:r>
            <a:endParaRPr/>
          </a:p>
        </p:txBody>
      </p:sp>
      <p:sp>
        <p:nvSpPr>
          <p:cNvPr id="354" name="Google Shape;354;p22" hidden="0"/>
          <p:cNvSpPr txBox="1"/>
          <p:nvPr isPhoto="0" userDrawn="0"/>
        </p:nvSpPr>
        <p:spPr bwMode="auto">
          <a:xfrm>
            <a:off x="2028965" y="4486876"/>
            <a:ext cx="3218110" cy="961802"/>
          </a:xfrm>
          <a:prstGeom prst="rect">
            <a:avLst/>
          </a:prstGeom>
          <a:noFill/>
          <a:ln>
            <a:noFill/>
          </a:ln>
        </p:spPr>
        <p:txBody>
          <a:bodyPr spcFirstLastPara="1" wrap="square" lIns="0" tIns="0" rIns="0" bIns="0" anchor="t" anchorCtr="0">
            <a:spAutoFit/>
          </a:bodyPr>
          <a:lstStyle/>
          <a:p>
            <a:pPr marL="321469" marR="0" lvl="2" indent="-107155" algn="l">
              <a:lnSpc>
                <a:spcPct val="108036"/>
              </a:lnSpc>
              <a:spcBef>
                <a:spcPts val="0"/>
              </a:spcBef>
              <a:spcAft>
                <a:spcPts val="0"/>
              </a:spcAft>
              <a:buClr>
                <a:srgbClr val="000000"/>
              </a:buClr>
              <a:buSzPts val="1406"/>
              <a:buFont typeface="Arial"/>
              <a:buChar char="⚬"/>
              <a:defRPr/>
            </a:pPr>
            <a:r>
              <a:rPr lang="en-US" sz="1400" b="0" i="0" u="none" strike="noStrike" cap="none">
                <a:solidFill>
                  <a:srgbClr val="000000"/>
                </a:solidFill>
                <a:latin typeface="Calibri"/>
                <a:ea typeface="Calibri"/>
                <a:cs typeface="Calibri"/>
              </a:rPr>
              <a:t>Internal evaluation</a:t>
            </a:r>
            <a:endParaRPr/>
          </a:p>
          <a:p>
            <a:pPr marL="321469" marR="0" lvl="2" indent="-107155" algn="l">
              <a:lnSpc>
                <a:spcPct val="108036"/>
              </a:lnSpc>
              <a:spcBef>
                <a:spcPts val="0"/>
              </a:spcBef>
              <a:spcAft>
                <a:spcPts val="0"/>
              </a:spcAft>
              <a:buClr>
                <a:srgbClr val="000000"/>
              </a:buClr>
              <a:buSzPts val="1406"/>
              <a:buFont typeface="Arial"/>
              <a:buChar char="⚬"/>
              <a:defRPr/>
            </a:pPr>
            <a:r>
              <a:rPr lang="en-US" sz="1400" b="0" i="0" u="none" strike="noStrike" cap="none">
                <a:solidFill>
                  <a:srgbClr val="000000"/>
                </a:solidFill>
                <a:latin typeface="Calibri"/>
                <a:ea typeface="Calibri"/>
                <a:cs typeface="Calibri"/>
              </a:rPr>
              <a:t>External evaluation</a:t>
            </a:r>
            <a:endParaRPr/>
          </a:p>
          <a:p>
            <a:pPr marL="321469" marR="0" lvl="2" indent="-107155" algn="l">
              <a:lnSpc>
                <a:spcPct val="108036"/>
              </a:lnSpc>
              <a:spcBef>
                <a:spcPts val="0"/>
              </a:spcBef>
              <a:spcAft>
                <a:spcPts val="0"/>
              </a:spcAft>
              <a:buClr>
                <a:srgbClr val="000000"/>
              </a:buClr>
              <a:buSzPts val="1406"/>
              <a:buFont typeface="Arial"/>
              <a:buChar char="⚬"/>
              <a:defRPr/>
            </a:pPr>
            <a:r>
              <a:rPr lang="en-US" sz="1400" b="0" i="0" u="none" strike="noStrike" cap="none">
                <a:solidFill>
                  <a:srgbClr val="000000"/>
                </a:solidFill>
                <a:latin typeface="Calibri"/>
                <a:ea typeface="Calibri"/>
                <a:cs typeface="Calibri"/>
              </a:rPr>
              <a:t>Analysis of the evaluation results</a:t>
            </a:r>
            <a:endParaRPr/>
          </a:p>
          <a:p>
            <a:pPr marL="321469" marR="0" lvl="2" indent="-107155" algn="l">
              <a:lnSpc>
                <a:spcPct val="108036"/>
              </a:lnSpc>
              <a:spcBef>
                <a:spcPts val="0"/>
              </a:spcBef>
              <a:spcAft>
                <a:spcPts val="0"/>
              </a:spcAft>
              <a:buClr>
                <a:srgbClr val="000000"/>
              </a:buClr>
              <a:buSzPts val="1406"/>
              <a:buFont typeface="Arial"/>
              <a:buChar char="⚬"/>
              <a:defRPr/>
            </a:pPr>
            <a:r>
              <a:rPr lang="en-US" sz="1400" b="0" i="0" u="none" strike="noStrike" cap="none">
                <a:solidFill>
                  <a:srgbClr val="000000"/>
                </a:solidFill>
                <a:latin typeface="Calibri"/>
                <a:ea typeface="Calibri"/>
                <a:cs typeface="Calibri"/>
              </a:rPr>
              <a:t>Lessons learned</a:t>
            </a:r>
            <a:endParaRPr/>
          </a:p>
          <a:p>
            <a:pPr marL="321469" marR="0" lvl="2" indent="-107155" algn="l">
              <a:lnSpc>
                <a:spcPct val="108036"/>
              </a:lnSpc>
              <a:spcBef>
                <a:spcPts val="0"/>
              </a:spcBef>
              <a:spcAft>
                <a:spcPts val="0"/>
              </a:spcAft>
              <a:buClr>
                <a:srgbClr val="000000"/>
              </a:buClr>
              <a:buSzPts val="1406"/>
              <a:buFont typeface="Arial"/>
              <a:buChar char="⚬"/>
              <a:defRPr/>
            </a:pPr>
            <a:r>
              <a:rPr lang="en-US" sz="1400" b="0" i="0" u="none" strike="noStrike" cap="none">
                <a:solidFill>
                  <a:srgbClr val="000000"/>
                </a:solidFill>
                <a:latin typeface="Calibri"/>
                <a:ea typeface="Calibri"/>
                <a:cs typeface="Calibri"/>
              </a:rPr>
              <a:t>The Basis for further projects</a:t>
            </a:r>
            <a:endParaRPr/>
          </a:p>
        </p:txBody>
      </p:sp>
      <p:sp>
        <p:nvSpPr>
          <p:cNvPr id="355" name="Google Shape;355;p22" hidden="0"/>
          <p:cNvSpPr txBox="1"/>
          <p:nvPr isPhoto="0" userDrawn="0"/>
        </p:nvSpPr>
        <p:spPr bwMode="auto">
          <a:xfrm>
            <a:off x="2028965" y="3960025"/>
            <a:ext cx="2564309" cy="239937"/>
          </a:xfrm>
          <a:prstGeom prst="rect">
            <a:avLst/>
          </a:prstGeom>
          <a:noFill/>
          <a:ln>
            <a:noFill/>
          </a:ln>
        </p:spPr>
        <p:txBody>
          <a:bodyPr spcFirstLastPara="1" wrap="square" lIns="0" tIns="0" rIns="0" bIns="0" anchor="t" anchorCtr="0">
            <a:spAutoFit/>
          </a:bodyPr>
          <a:lstStyle/>
          <a:p>
            <a:pPr marL="0" marR="0" lvl="0" indent="0" algn="ctr">
              <a:lnSpc>
                <a:spcPct val="140042"/>
              </a:lnSpc>
              <a:spcBef>
                <a:spcPts val="0"/>
              </a:spcBef>
              <a:spcAft>
                <a:spcPts val="0"/>
              </a:spcAft>
              <a:buNone/>
              <a:defRPr/>
            </a:pPr>
            <a:r>
              <a:rPr lang="en-US" sz="1400">
                <a:solidFill>
                  <a:srgbClr val="0C45A6"/>
                </a:solidFill>
                <a:latin typeface="Calibri"/>
                <a:ea typeface="Calibri"/>
                <a:cs typeface="Calibri"/>
              </a:rPr>
              <a:t> Content criteria - Evaluation</a:t>
            </a:r>
            <a:endParaRPr/>
          </a:p>
        </p:txBody>
      </p:sp>
      <p:sp>
        <p:nvSpPr>
          <p:cNvPr id="356" name="Google Shape;356;p22" hidden="0"/>
          <p:cNvSpPr txBox="1"/>
          <p:nvPr isPhoto="0" userDrawn="0"/>
        </p:nvSpPr>
        <p:spPr bwMode="auto">
          <a:xfrm>
            <a:off x="5907435" y="6176408"/>
            <a:ext cx="3640500" cy="525600"/>
          </a:xfrm>
          <a:prstGeom prst="rect">
            <a:avLst/>
          </a:prstGeom>
          <a:noFill/>
          <a:ln>
            <a:noFill/>
          </a:ln>
        </p:spPr>
        <p:txBody>
          <a:bodyPr spcFirstLastPara="1" wrap="square" lIns="0" tIns="0" rIns="0" bIns="0" anchor="t" anchorCtr="0">
            <a:spAutoFit/>
          </a:bodyPr>
          <a:lstStyle/>
          <a:p>
            <a:pPr marL="0" marR="0" lvl="0" indent="0" algn="l">
              <a:lnSpc>
                <a:spcPct val="100000"/>
              </a:lnSpc>
              <a:spcBef>
                <a:spcPts val="0"/>
              </a:spcBef>
              <a:spcAft>
                <a:spcPts val="0"/>
              </a:spcAft>
              <a:buNone/>
              <a:defRPr/>
            </a:pPr>
            <a:r>
              <a:rPr lang="en-US" sz="1150">
                <a:solidFill>
                  <a:srgbClr val="000000"/>
                </a:solidFill>
                <a:latin typeface="Calibri"/>
                <a:ea typeface="Calibri"/>
                <a:cs typeface="Calibri"/>
              </a:rPr>
              <a:t>Source: https://www.nord-sued-bruecken.de/foerderung/foerderprogramme/in-sdg.html</a:t>
            </a:r>
            <a:endParaRPr sz="1150">
              <a:solidFill>
                <a:srgbClr val="000000"/>
              </a:solidFill>
              <a:latin typeface="Calibri"/>
              <a:ea typeface="Calibri"/>
              <a:cs typeface="Calibri"/>
            </a:endParaRPr>
          </a:p>
        </p:txBody>
      </p:sp>
      <p:cxnSp>
        <p:nvCxnSpPr>
          <p:cNvPr id="357" name="Google Shape;357;p22" hidden="0"/>
          <p:cNvCxnSpPr>
            <a:cxnSpLocks/>
          </p:cNvCxnSpPr>
          <p:nvPr isPhoto="0" userDrawn="0"/>
        </p:nvCxnSpPr>
        <p:spPr bwMode="auto">
          <a:xfrm>
            <a:off x="317500" y="418145"/>
            <a:ext cx="0" cy="6021709"/>
          </a:xfrm>
          <a:prstGeom prst="straightConnector1">
            <a:avLst/>
          </a:prstGeom>
          <a:noFill/>
          <a:ln w="76200" cap="flat" cmpd="sng">
            <a:solidFill>
              <a:srgbClr val="AED7C7"/>
            </a:solidFill>
            <a:prstDash val="solid"/>
            <a:miter lim="800000"/>
            <a:headEnd type="none" w="sm" len="sm"/>
            <a:tailEnd type="none" w="sm" len="sm"/>
          </a:ln>
        </p:spPr>
      </p:cxnSp>
      <p:pic>
        <p:nvPicPr>
          <p:cNvPr id="358" name="Google Shape;358;p22" hidden="0"/>
          <p:cNvPicPr/>
          <p:nvPr isPhoto="0" userDrawn="0"/>
        </p:nvPicPr>
        <p:blipFill>
          <a:blip r:embed="rId3">
            <a:alphaModFix/>
          </a:blip>
          <a:srcRect l="0" t="0" r="0" b="0"/>
          <a:stretch/>
        </p:blipFill>
        <p:spPr bwMode="auto">
          <a:xfrm>
            <a:off x="9144000" y="5229225"/>
            <a:ext cx="3048000" cy="16287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pic>
        <p:nvPicPr>
          <p:cNvPr id="363" name="Google Shape;363;p23" hidden="0"/>
          <p:cNvPicPr/>
          <p:nvPr isPhoto="0" userDrawn="0"/>
        </p:nvPicPr>
        <p:blipFill>
          <a:blip r:embed="rId2">
            <a:alphaModFix/>
          </a:blip>
          <a:srcRect l="0" t="0" r="566" b="581"/>
          <a:stretch/>
        </p:blipFill>
        <p:spPr bwMode="auto">
          <a:xfrm rot="-5400000">
            <a:off x="4404336" y="3257836"/>
            <a:ext cx="3086582" cy="2743200"/>
          </a:xfrm>
          <a:prstGeom prst="rect">
            <a:avLst/>
          </a:prstGeom>
          <a:noFill/>
          <a:ln>
            <a:noFill/>
          </a:ln>
        </p:spPr>
      </p:pic>
      <p:sp>
        <p:nvSpPr>
          <p:cNvPr id="364" name="Google Shape;364;p23" hidden="0"/>
          <p:cNvSpPr txBox="1"/>
          <p:nvPr isPhoto="0" userDrawn="0"/>
        </p:nvSpPr>
        <p:spPr bwMode="auto">
          <a:xfrm>
            <a:off x="1934447" y="757238"/>
            <a:ext cx="7173651" cy="769441"/>
          </a:xfrm>
          <a:prstGeom prst="rect">
            <a:avLst/>
          </a:prstGeom>
          <a:noFill/>
          <a:ln>
            <a:noFill/>
          </a:ln>
        </p:spPr>
        <p:txBody>
          <a:bodyPr spcFirstLastPara="1" wrap="square" lIns="0" tIns="0" rIns="0" bIns="0" anchor="t" anchorCtr="0">
            <a:spAutoFit/>
          </a:bodyPr>
          <a:lstStyle/>
          <a:p>
            <a:pPr marL="0" marR="0" lvl="0" indent="0" algn="l">
              <a:lnSpc>
                <a:spcPct val="107998"/>
              </a:lnSpc>
              <a:spcBef>
                <a:spcPts val="0"/>
              </a:spcBef>
              <a:spcAft>
                <a:spcPts val="0"/>
              </a:spcAft>
              <a:buNone/>
              <a:defRPr/>
            </a:pPr>
            <a:r>
              <a:rPr lang="en-US" sz="2800">
                <a:solidFill>
                  <a:srgbClr val="0C45A6"/>
                </a:solidFill>
                <a:latin typeface="Calibri"/>
                <a:ea typeface="Calibri"/>
                <a:cs typeface="Calibri"/>
              </a:rPr>
              <a:t>A good project must be good at every stage of the project cycle   </a:t>
            </a:r>
            <a:endParaRPr/>
          </a:p>
        </p:txBody>
      </p:sp>
      <p:sp>
        <p:nvSpPr>
          <p:cNvPr id="365" name="Google Shape;365;p23" hidden="0"/>
          <p:cNvSpPr txBox="1"/>
          <p:nvPr isPhoto="0" userDrawn="0"/>
        </p:nvSpPr>
        <p:spPr bwMode="auto">
          <a:xfrm>
            <a:off x="5561474" y="2700978"/>
            <a:ext cx="1232297" cy="348750"/>
          </a:xfrm>
          <a:prstGeom prst="rect">
            <a:avLst/>
          </a:prstGeom>
          <a:noFill/>
          <a:ln>
            <a:noFill/>
          </a:ln>
        </p:spPr>
        <p:txBody>
          <a:bodyPr spcFirstLastPara="1" wrap="square" lIns="0" tIns="0" rIns="0" bIns="0" anchor="t" anchorCtr="0">
            <a:spAutoFit/>
          </a:bodyPr>
          <a:lstStyle/>
          <a:p>
            <a:pPr marL="0" marR="0" lvl="0" indent="0" algn="ctr">
              <a:lnSpc>
                <a:spcPct val="139961"/>
              </a:lnSpc>
              <a:spcBef>
                <a:spcPts val="0"/>
              </a:spcBef>
              <a:spcAft>
                <a:spcPts val="0"/>
              </a:spcAft>
              <a:buNone/>
              <a:defRPr/>
            </a:pPr>
            <a:r>
              <a:rPr lang="en-US" sz="2050">
                <a:solidFill>
                  <a:srgbClr val="000000"/>
                </a:solidFill>
                <a:latin typeface="Calibri"/>
                <a:ea typeface="Calibri"/>
                <a:cs typeface="Calibri"/>
              </a:rPr>
              <a:t>Program</a:t>
            </a:r>
            <a:endParaRPr/>
          </a:p>
        </p:txBody>
      </p:sp>
      <p:sp>
        <p:nvSpPr>
          <p:cNvPr id="366" name="Google Shape;366;p23" hidden="0"/>
          <p:cNvSpPr txBox="1"/>
          <p:nvPr isPhoto="0" userDrawn="0"/>
        </p:nvSpPr>
        <p:spPr bwMode="auto">
          <a:xfrm>
            <a:off x="6793771" y="3324511"/>
            <a:ext cx="1731104" cy="348750"/>
          </a:xfrm>
          <a:prstGeom prst="rect">
            <a:avLst/>
          </a:prstGeom>
          <a:noFill/>
          <a:ln>
            <a:noFill/>
          </a:ln>
        </p:spPr>
        <p:txBody>
          <a:bodyPr spcFirstLastPara="1" wrap="square" lIns="0" tIns="0" rIns="0" bIns="0" anchor="t" anchorCtr="0">
            <a:spAutoFit/>
          </a:bodyPr>
          <a:lstStyle/>
          <a:p>
            <a:pPr marL="0" marR="0" lvl="0" indent="0" algn="ctr">
              <a:lnSpc>
                <a:spcPct val="139961"/>
              </a:lnSpc>
              <a:spcBef>
                <a:spcPts val="0"/>
              </a:spcBef>
              <a:spcAft>
                <a:spcPts val="0"/>
              </a:spcAft>
              <a:buNone/>
              <a:defRPr/>
            </a:pPr>
            <a:r>
              <a:rPr lang="en-US" sz="2050">
                <a:solidFill>
                  <a:srgbClr val="000000"/>
                </a:solidFill>
                <a:latin typeface="Calibri"/>
                <a:ea typeface="Calibri"/>
                <a:cs typeface="Calibri"/>
              </a:rPr>
              <a:t>Identification</a:t>
            </a:r>
            <a:endParaRPr/>
          </a:p>
        </p:txBody>
      </p:sp>
      <p:sp>
        <p:nvSpPr>
          <p:cNvPr id="367" name="Google Shape;367;p23" hidden="0"/>
          <p:cNvSpPr txBox="1"/>
          <p:nvPr isPhoto="0" userDrawn="0"/>
        </p:nvSpPr>
        <p:spPr bwMode="auto">
          <a:xfrm>
            <a:off x="7098789" y="4557999"/>
            <a:ext cx="1426086" cy="348750"/>
          </a:xfrm>
          <a:prstGeom prst="rect">
            <a:avLst/>
          </a:prstGeom>
          <a:noFill/>
          <a:ln>
            <a:noFill/>
          </a:ln>
        </p:spPr>
        <p:txBody>
          <a:bodyPr spcFirstLastPara="1" wrap="square" lIns="0" tIns="0" rIns="0" bIns="0" anchor="t" anchorCtr="0">
            <a:spAutoFit/>
          </a:bodyPr>
          <a:lstStyle/>
          <a:p>
            <a:pPr marL="0" marR="0" lvl="0" indent="0" algn="ctr">
              <a:lnSpc>
                <a:spcPct val="139961"/>
              </a:lnSpc>
              <a:spcBef>
                <a:spcPts val="0"/>
              </a:spcBef>
              <a:spcAft>
                <a:spcPts val="0"/>
              </a:spcAft>
              <a:buNone/>
              <a:defRPr/>
            </a:pPr>
            <a:r>
              <a:rPr lang="en-US" sz="2050">
                <a:solidFill>
                  <a:srgbClr val="000000"/>
                </a:solidFill>
                <a:latin typeface="Calibri"/>
                <a:ea typeface="Calibri"/>
                <a:cs typeface="Calibri"/>
              </a:rPr>
              <a:t>Formation</a:t>
            </a:r>
            <a:endParaRPr/>
          </a:p>
        </p:txBody>
      </p:sp>
      <p:sp>
        <p:nvSpPr>
          <p:cNvPr id="368" name="Google Shape;368;p23" hidden="0"/>
          <p:cNvSpPr txBox="1"/>
          <p:nvPr isPhoto="0" userDrawn="0"/>
        </p:nvSpPr>
        <p:spPr bwMode="auto">
          <a:xfrm>
            <a:off x="4796465" y="6209162"/>
            <a:ext cx="2442600" cy="317400"/>
          </a:xfrm>
          <a:prstGeom prst="rect">
            <a:avLst/>
          </a:prstGeom>
          <a:noFill/>
          <a:ln>
            <a:noFill/>
          </a:ln>
        </p:spPr>
        <p:txBody>
          <a:bodyPr spcFirstLastPara="1" wrap="square" lIns="0" tIns="0" rIns="0" bIns="0" anchor="t" anchorCtr="0">
            <a:spAutoFit/>
          </a:bodyPr>
          <a:lstStyle/>
          <a:p>
            <a:pPr marL="0" marR="0" lvl="0" indent="0" algn="ctr">
              <a:lnSpc>
                <a:spcPct val="139961"/>
              </a:lnSpc>
              <a:spcBef>
                <a:spcPts val="0"/>
              </a:spcBef>
              <a:spcAft>
                <a:spcPts val="0"/>
              </a:spcAft>
              <a:buNone/>
              <a:defRPr/>
            </a:pPr>
            <a:r>
              <a:rPr lang="en-US" sz="2050">
                <a:solidFill>
                  <a:srgbClr val="000000"/>
                </a:solidFill>
                <a:latin typeface="Calibri"/>
                <a:ea typeface="Calibri"/>
                <a:cs typeface="Calibri"/>
              </a:rPr>
              <a:t>Funding/Financing</a:t>
            </a:r>
            <a:endParaRPr/>
          </a:p>
        </p:txBody>
      </p:sp>
      <p:sp>
        <p:nvSpPr>
          <p:cNvPr id="369" name="Google Shape;369;p23" hidden="0"/>
          <p:cNvSpPr txBox="1"/>
          <p:nvPr isPhoto="0" userDrawn="0"/>
        </p:nvSpPr>
        <p:spPr bwMode="auto">
          <a:xfrm>
            <a:off x="3123669" y="4634357"/>
            <a:ext cx="2115081" cy="348750"/>
          </a:xfrm>
          <a:prstGeom prst="rect">
            <a:avLst/>
          </a:prstGeom>
          <a:noFill/>
          <a:ln>
            <a:noFill/>
          </a:ln>
        </p:spPr>
        <p:txBody>
          <a:bodyPr spcFirstLastPara="1" wrap="square" lIns="0" tIns="0" rIns="0" bIns="0" anchor="t" anchorCtr="0">
            <a:spAutoFit/>
          </a:bodyPr>
          <a:lstStyle/>
          <a:p>
            <a:pPr marL="0" marR="0" lvl="0" indent="0" algn="ctr">
              <a:lnSpc>
                <a:spcPct val="139961"/>
              </a:lnSpc>
              <a:spcBef>
                <a:spcPts val="0"/>
              </a:spcBef>
              <a:spcAft>
                <a:spcPts val="0"/>
              </a:spcAft>
              <a:buNone/>
              <a:defRPr/>
            </a:pPr>
            <a:r>
              <a:rPr lang="en-US" sz="2050">
                <a:solidFill>
                  <a:srgbClr val="000000"/>
                </a:solidFill>
                <a:latin typeface="Calibri"/>
                <a:ea typeface="Calibri"/>
                <a:cs typeface="Calibri"/>
              </a:rPr>
              <a:t>Implementation</a:t>
            </a:r>
            <a:endParaRPr/>
          </a:p>
        </p:txBody>
      </p:sp>
      <p:sp>
        <p:nvSpPr>
          <p:cNvPr id="370" name="Google Shape;370;p23" hidden="0"/>
          <p:cNvSpPr txBox="1"/>
          <p:nvPr isPhoto="0" userDrawn="0"/>
        </p:nvSpPr>
        <p:spPr bwMode="auto">
          <a:xfrm>
            <a:off x="3800791" y="3357563"/>
            <a:ext cx="1437959" cy="348750"/>
          </a:xfrm>
          <a:prstGeom prst="rect">
            <a:avLst/>
          </a:prstGeom>
          <a:noFill/>
          <a:ln>
            <a:noFill/>
          </a:ln>
        </p:spPr>
        <p:txBody>
          <a:bodyPr spcFirstLastPara="1" wrap="square" lIns="0" tIns="0" rIns="0" bIns="0" anchor="t" anchorCtr="0">
            <a:spAutoFit/>
          </a:bodyPr>
          <a:lstStyle/>
          <a:p>
            <a:pPr marL="0" marR="0" lvl="0" indent="0" algn="ctr">
              <a:lnSpc>
                <a:spcPct val="139961"/>
              </a:lnSpc>
              <a:spcBef>
                <a:spcPts val="0"/>
              </a:spcBef>
              <a:spcAft>
                <a:spcPts val="0"/>
              </a:spcAft>
              <a:buNone/>
              <a:defRPr/>
            </a:pPr>
            <a:r>
              <a:rPr lang="en-US" sz="2050">
                <a:solidFill>
                  <a:srgbClr val="000000"/>
                </a:solidFill>
                <a:latin typeface="Arial"/>
                <a:ea typeface="Arial"/>
                <a:cs typeface="Arial"/>
              </a:rPr>
              <a:t>Evaluation</a:t>
            </a:r>
            <a:endParaRPr/>
          </a:p>
        </p:txBody>
      </p:sp>
      <p:sp>
        <p:nvSpPr>
          <p:cNvPr id="371" name="Google Shape;371;p23" hidden="0"/>
          <p:cNvSpPr txBox="1"/>
          <p:nvPr isPhoto="0" userDrawn="0"/>
        </p:nvSpPr>
        <p:spPr bwMode="auto">
          <a:xfrm>
            <a:off x="2102840" y="1681803"/>
            <a:ext cx="3599781" cy="348750"/>
          </a:xfrm>
          <a:prstGeom prst="rect">
            <a:avLst/>
          </a:prstGeom>
          <a:noFill/>
          <a:ln>
            <a:noFill/>
          </a:ln>
        </p:spPr>
        <p:txBody>
          <a:bodyPr spcFirstLastPara="1" wrap="square" lIns="0" tIns="0" rIns="0" bIns="0" anchor="t" anchorCtr="0">
            <a:spAutoFit/>
          </a:bodyPr>
          <a:lstStyle/>
          <a:p>
            <a:pPr marL="0" marR="0" lvl="0" indent="0" algn="ctr">
              <a:lnSpc>
                <a:spcPct val="139961"/>
              </a:lnSpc>
              <a:spcBef>
                <a:spcPts val="0"/>
              </a:spcBef>
              <a:spcAft>
                <a:spcPts val="0"/>
              </a:spcAft>
              <a:buNone/>
              <a:defRPr/>
            </a:pPr>
            <a:r>
              <a:rPr lang="en-US" sz="2050">
                <a:solidFill>
                  <a:srgbClr val="000000"/>
                </a:solidFill>
                <a:latin typeface="Calibri"/>
                <a:ea typeface="Calibri"/>
                <a:cs typeface="Calibri"/>
              </a:rPr>
              <a:t>Project Cycle Management (PCM</a:t>
            </a:r>
            <a:r>
              <a:rPr lang="en-US" sz="2050">
                <a:solidFill>
                  <a:srgbClr val="000000"/>
                </a:solidFill>
                <a:latin typeface="Arial"/>
                <a:ea typeface="Arial"/>
                <a:cs typeface="Arial"/>
              </a:rPr>
              <a:t>)</a:t>
            </a:r>
            <a:endParaRPr/>
          </a:p>
        </p:txBody>
      </p:sp>
      <p:sp>
        <p:nvSpPr>
          <p:cNvPr id="372" name="Google Shape;372;p23" hidden="0"/>
          <p:cNvSpPr txBox="1"/>
          <p:nvPr isPhoto="0" userDrawn="0"/>
        </p:nvSpPr>
        <p:spPr bwMode="auto">
          <a:xfrm>
            <a:off x="501146" y="6038761"/>
            <a:ext cx="3640500" cy="525600"/>
          </a:xfrm>
          <a:prstGeom prst="rect">
            <a:avLst/>
          </a:prstGeom>
          <a:noFill/>
          <a:ln>
            <a:noFill/>
          </a:ln>
        </p:spPr>
        <p:txBody>
          <a:bodyPr spcFirstLastPara="1" wrap="square" lIns="0" tIns="0" rIns="0" bIns="0" anchor="t" anchorCtr="0">
            <a:spAutoFit/>
          </a:bodyPr>
          <a:lstStyle/>
          <a:p>
            <a:pPr marL="0" marR="0" lvl="0" indent="0" algn="l">
              <a:lnSpc>
                <a:spcPct val="100000"/>
              </a:lnSpc>
              <a:spcBef>
                <a:spcPts val="0"/>
              </a:spcBef>
              <a:spcAft>
                <a:spcPts val="0"/>
              </a:spcAft>
              <a:buNone/>
              <a:defRPr/>
            </a:pPr>
            <a:r>
              <a:rPr lang="en-US" sz="1150">
                <a:solidFill>
                  <a:srgbClr val="000000"/>
                </a:solidFill>
                <a:latin typeface="Arial"/>
                <a:ea typeface="Arial"/>
                <a:cs typeface="Arial"/>
              </a:rPr>
              <a:t>Source: https://www.nord-sued-bruecken.de/foerderung/foerderprogramme/in-sdg.html</a:t>
            </a:r>
            <a:endParaRPr sz="1150">
              <a:solidFill>
                <a:srgbClr val="000000"/>
              </a:solidFill>
              <a:latin typeface="Arial"/>
              <a:ea typeface="Arial"/>
              <a:cs typeface="Arial"/>
            </a:endParaRPr>
          </a:p>
        </p:txBody>
      </p:sp>
      <p:cxnSp>
        <p:nvCxnSpPr>
          <p:cNvPr id="373" name="Google Shape;373;p23" hidden="0"/>
          <p:cNvCxnSpPr>
            <a:cxnSpLocks/>
          </p:cNvCxnSpPr>
          <p:nvPr isPhoto="0" userDrawn="0"/>
        </p:nvCxnSpPr>
        <p:spPr bwMode="auto">
          <a:xfrm>
            <a:off x="317500" y="418145"/>
            <a:ext cx="0" cy="6021709"/>
          </a:xfrm>
          <a:prstGeom prst="straightConnector1">
            <a:avLst/>
          </a:prstGeom>
          <a:noFill/>
          <a:ln w="76200" cap="flat" cmpd="sng">
            <a:solidFill>
              <a:srgbClr val="AED7C7"/>
            </a:solidFill>
            <a:prstDash val="solid"/>
            <a:miter lim="800000"/>
            <a:headEnd type="none" w="sm" len="sm"/>
            <a:tailEnd type="none" w="sm" len="sm"/>
          </a:ln>
        </p:spPr>
      </p:cxnSp>
      <p:pic>
        <p:nvPicPr>
          <p:cNvPr id="374" name="Google Shape;374;p23" hidden="0"/>
          <p:cNvPicPr/>
          <p:nvPr isPhoto="0" userDrawn="0"/>
        </p:nvPicPr>
        <p:blipFill>
          <a:blip r:embed="rId3">
            <a:alphaModFix/>
          </a:blip>
          <a:srcRect l="0" t="0" r="0" b="0"/>
          <a:stretch/>
        </p:blipFill>
        <p:spPr bwMode="auto">
          <a:xfrm>
            <a:off x="9144000" y="5229225"/>
            <a:ext cx="3048000" cy="16287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379" name="Google Shape;379;p24" hidden="0"/>
          <p:cNvSpPr txBox="1"/>
          <p:nvPr isPhoto="0" userDrawn="0"/>
        </p:nvSpPr>
        <p:spPr bwMode="auto">
          <a:xfrm>
            <a:off x="2209800" y="1125930"/>
            <a:ext cx="7322105" cy="1143390"/>
          </a:xfrm>
          <a:prstGeom prst="rect">
            <a:avLst/>
          </a:prstGeom>
          <a:noFill/>
          <a:ln>
            <a:noFill/>
          </a:ln>
        </p:spPr>
        <p:txBody>
          <a:bodyPr spcFirstLastPara="1" wrap="square" lIns="0" tIns="0" rIns="0" bIns="0" anchor="t" anchorCtr="0">
            <a:spAutoFit/>
          </a:bodyPr>
          <a:lstStyle/>
          <a:p>
            <a:pPr marL="0" marR="0" lvl="0" indent="0" algn="ctr">
              <a:lnSpc>
                <a:spcPct val="140000"/>
              </a:lnSpc>
              <a:spcBef>
                <a:spcPts val="0"/>
              </a:spcBef>
              <a:spcAft>
                <a:spcPts val="0"/>
              </a:spcAft>
              <a:buNone/>
              <a:defRPr/>
            </a:pPr>
            <a:r>
              <a:rPr lang="en-US" sz="3300">
                <a:solidFill>
                  <a:srgbClr val="0C45A6"/>
                </a:solidFill>
                <a:latin typeface="Calibri"/>
                <a:ea typeface="Calibri"/>
                <a:cs typeface="Calibri"/>
              </a:rPr>
              <a:t>Meaningful and successful project management... </a:t>
            </a:r>
            <a:endParaRPr/>
          </a:p>
        </p:txBody>
      </p:sp>
      <p:sp>
        <p:nvSpPr>
          <p:cNvPr id="380" name="Google Shape;380;p24" hidden="0"/>
          <p:cNvSpPr txBox="1"/>
          <p:nvPr isPhoto="0" userDrawn="0"/>
        </p:nvSpPr>
        <p:spPr bwMode="auto">
          <a:xfrm>
            <a:off x="2406450" y="2847900"/>
            <a:ext cx="7379100" cy="3117000"/>
          </a:xfrm>
          <a:prstGeom prst="rect">
            <a:avLst/>
          </a:prstGeom>
          <a:noFill/>
          <a:ln>
            <a:noFill/>
          </a:ln>
        </p:spPr>
        <p:txBody>
          <a:bodyPr spcFirstLastPara="1" wrap="square" lIns="0" tIns="0" rIns="0" bIns="0" anchor="t" anchorCtr="0">
            <a:spAutoFit/>
          </a:bodyPr>
          <a:lstStyle/>
          <a:p>
            <a:pPr marL="0" marR="0" lvl="0" indent="0" algn="ctr">
              <a:lnSpc>
                <a:spcPct val="140000"/>
              </a:lnSpc>
              <a:spcBef>
                <a:spcPts val="0"/>
              </a:spcBef>
              <a:spcAft>
                <a:spcPts val="0"/>
              </a:spcAft>
              <a:buNone/>
              <a:defRPr/>
            </a:pPr>
            <a:r>
              <a:rPr lang="en-US" sz="1900">
                <a:solidFill>
                  <a:srgbClr val="000000"/>
                </a:solidFill>
                <a:latin typeface="Calibri"/>
                <a:ea typeface="Calibri"/>
                <a:cs typeface="Calibri"/>
              </a:rPr>
              <a:t>.... consists of three phases/components: planning, implementation and evaluation;</a:t>
            </a:r>
            <a:endParaRPr/>
          </a:p>
          <a:p>
            <a:pPr marL="0" marR="0" lvl="0" indent="0" algn="ctr">
              <a:lnSpc>
                <a:spcPct val="140000"/>
              </a:lnSpc>
              <a:spcBef>
                <a:spcPts val="0"/>
              </a:spcBef>
              <a:spcAft>
                <a:spcPts val="0"/>
              </a:spcAft>
              <a:buNone/>
              <a:defRPr/>
            </a:pPr>
            <a:r>
              <a:rPr lang="en-US" sz="1900">
                <a:solidFill>
                  <a:srgbClr val="000000"/>
                </a:solidFill>
                <a:latin typeface="Calibri"/>
                <a:ea typeface="Calibri"/>
                <a:cs typeface="Calibri"/>
              </a:rPr>
              <a:t>.... sees planning as a participatory process of shared understanding and agreement;</a:t>
            </a:r>
            <a:endParaRPr/>
          </a:p>
          <a:p>
            <a:pPr marL="0" marR="0" lvl="0" indent="0" algn="ctr">
              <a:lnSpc>
                <a:spcPct val="140000"/>
              </a:lnSpc>
              <a:spcBef>
                <a:spcPts val="0"/>
              </a:spcBef>
              <a:spcAft>
                <a:spcPts val="0"/>
              </a:spcAft>
              <a:buNone/>
              <a:defRPr/>
            </a:pPr>
            <a:r>
              <a:rPr lang="en-US" sz="1900">
                <a:solidFill>
                  <a:srgbClr val="000000"/>
                </a:solidFill>
                <a:latin typeface="Calibri"/>
                <a:ea typeface="Calibri"/>
                <a:cs typeface="Calibri"/>
              </a:rPr>
              <a:t>....focuses equally on impact and process;</a:t>
            </a:r>
            <a:endParaRPr/>
          </a:p>
          <a:p>
            <a:pPr marL="0" marR="0" lvl="0" indent="0" algn="ctr">
              <a:lnSpc>
                <a:spcPct val="140000"/>
              </a:lnSpc>
              <a:spcBef>
                <a:spcPts val="0"/>
              </a:spcBef>
              <a:spcAft>
                <a:spcPts val="0"/>
              </a:spcAft>
              <a:buNone/>
              <a:defRPr/>
            </a:pPr>
            <a:r>
              <a:rPr lang="en-US" sz="1900">
                <a:solidFill>
                  <a:srgbClr val="000000"/>
                </a:solidFill>
                <a:latin typeface="Calibri"/>
                <a:ea typeface="Calibri"/>
                <a:cs typeface="Calibri"/>
              </a:rPr>
              <a:t>.... consists of defined phases;</a:t>
            </a:r>
            <a:endParaRPr/>
          </a:p>
          <a:p>
            <a:pPr marL="0" marR="0" lvl="0" indent="0" algn="ctr">
              <a:lnSpc>
                <a:spcPct val="140000"/>
              </a:lnSpc>
              <a:spcBef>
                <a:spcPts val="0"/>
              </a:spcBef>
              <a:spcAft>
                <a:spcPts val="0"/>
              </a:spcAft>
              <a:buNone/>
              <a:defRPr/>
            </a:pPr>
            <a:r>
              <a:rPr lang="en-US" sz="1900">
                <a:solidFill>
                  <a:srgbClr val="000000"/>
                </a:solidFill>
                <a:latin typeface="Calibri"/>
                <a:ea typeface="Calibri"/>
                <a:cs typeface="Calibri"/>
              </a:rPr>
              <a:t>....is open in terms of methods and tools; and </a:t>
            </a:r>
            <a:endParaRPr/>
          </a:p>
          <a:p>
            <a:pPr marL="0" marR="0" lvl="0" indent="0" algn="ctr">
              <a:lnSpc>
                <a:spcPct val="140000"/>
              </a:lnSpc>
              <a:spcBef>
                <a:spcPts val="0"/>
              </a:spcBef>
              <a:spcAft>
                <a:spcPts val="0"/>
              </a:spcAft>
              <a:buNone/>
              <a:defRPr/>
            </a:pPr>
            <a:r>
              <a:rPr lang="en-US" sz="1900">
                <a:solidFill>
                  <a:srgbClr val="000000"/>
                </a:solidFill>
                <a:latin typeface="Calibri"/>
                <a:ea typeface="Calibri"/>
                <a:cs typeface="Calibri"/>
              </a:rPr>
              <a:t>....includes cyclical feedback loops throughout the process.</a:t>
            </a:r>
            <a:endParaRPr/>
          </a:p>
        </p:txBody>
      </p:sp>
      <p:sp>
        <p:nvSpPr>
          <p:cNvPr id="381" name="Google Shape;381;p24" hidden="0"/>
          <p:cNvSpPr txBox="1"/>
          <p:nvPr isPhoto="0" userDrawn="0"/>
        </p:nvSpPr>
        <p:spPr bwMode="auto">
          <a:xfrm>
            <a:off x="500203" y="5914250"/>
            <a:ext cx="2598900" cy="525600"/>
          </a:xfrm>
          <a:prstGeom prst="rect">
            <a:avLst/>
          </a:prstGeom>
          <a:noFill/>
          <a:ln>
            <a:noFill/>
          </a:ln>
        </p:spPr>
        <p:txBody>
          <a:bodyPr spcFirstLastPara="1" wrap="square" lIns="0" tIns="0" rIns="0" bIns="0" anchor="t" anchorCtr="0">
            <a:spAutoFit/>
          </a:bodyPr>
          <a:lstStyle/>
          <a:p>
            <a:pPr marL="0" marR="0" lvl="0" indent="0" algn="l">
              <a:lnSpc>
                <a:spcPct val="100000"/>
              </a:lnSpc>
              <a:spcBef>
                <a:spcPts val="0"/>
              </a:spcBef>
              <a:spcAft>
                <a:spcPts val="0"/>
              </a:spcAft>
              <a:buNone/>
              <a:defRPr/>
            </a:pPr>
            <a:r>
              <a:rPr lang="en-US" sz="1150">
                <a:solidFill>
                  <a:srgbClr val="000000"/>
                </a:solidFill>
                <a:latin typeface="Calibri"/>
                <a:ea typeface="Calibri"/>
                <a:cs typeface="Calibri"/>
              </a:rPr>
              <a:t>Source: https://www.nord-sued-bruecken.de/foerderung/foerderprogramme/in-sdg.html</a:t>
            </a:r>
            <a:endParaRPr sz="1150">
              <a:solidFill>
                <a:srgbClr val="000000"/>
              </a:solidFill>
              <a:latin typeface="Calibri"/>
              <a:ea typeface="Calibri"/>
              <a:cs typeface="Calibri"/>
            </a:endParaRPr>
          </a:p>
        </p:txBody>
      </p:sp>
      <p:cxnSp>
        <p:nvCxnSpPr>
          <p:cNvPr id="382" name="Google Shape;382;p24" hidden="0"/>
          <p:cNvCxnSpPr>
            <a:cxnSpLocks/>
          </p:cNvCxnSpPr>
          <p:nvPr isPhoto="0" userDrawn="0"/>
        </p:nvCxnSpPr>
        <p:spPr bwMode="auto">
          <a:xfrm>
            <a:off x="317500" y="418145"/>
            <a:ext cx="0" cy="6021709"/>
          </a:xfrm>
          <a:prstGeom prst="straightConnector1">
            <a:avLst/>
          </a:prstGeom>
          <a:noFill/>
          <a:ln w="76200" cap="flat" cmpd="sng">
            <a:solidFill>
              <a:srgbClr val="AED7C7"/>
            </a:solidFill>
            <a:prstDash val="solid"/>
            <a:miter lim="800000"/>
            <a:headEnd type="none" w="sm" len="sm"/>
            <a:tailEnd type="none" w="sm" len="sm"/>
          </a:ln>
        </p:spPr>
      </p:cxnSp>
      <p:pic>
        <p:nvPicPr>
          <p:cNvPr id="383" name="Google Shape;383;p24" hidden="0"/>
          <p:cNvPicPr/>
          <p:nvPr isPhoto="0" userDrawn="0"/>
        </p:nvPicPr>
        <p:blipFill>
          <a:blip r:embed="rId2">
            <a:alphaModFix/>
          </a:blip>
          <a:srcRect l="0" t="0" r="0" b="0"/>
          <a:stretch/>
        </p:blipFill>
        <p:spPr bwMode="auto">
          <a:xfrm>
            <a:off x="9144000" y="5229225"/>
            <a:ext cx="3048000" cy="16287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388" name="Google Shape;388;p25" hidden="0"/>
          <p:cNvSpPr txBox="1"/>
          <p:nvPr isPhoto="0" userDrawn="0"/>
        </p:nvSpPr>
        <p:spPr bwMode="auto">
          <a:xfrm>
            <a:off x="4952107" y="895246"/>
            <a:ext cx="2287786" cy="553485"/>
          </a:xfrm>
          <a:prstGeom prst="rect">
            <a:avLst/>
          </a:prstGeom>
          <a:noFill/>
          <a:ln>
            <a:noFill/>
          </a:ln>
        </p:spPr>
        <p:txBody>
          <a:bodyPr spcFirstLastPara="1" wrap="square" lIns="0" tIns="0" rIns="0" bIns="0" anchor="t" anchorCtr="0">
            <a:spAutoFit/>
          </a:bodyPr>
          <a:lstStyle/>
          <a:p>
            <a:pPr marL="0" marR="0" lvl="0" indent="0" algn="ctr">
              <a:lnSpc>
                <a:spcPct val="140018"/>
              </a:lnSpc>
              <a:spcBef>
                <a:spcPts val="0"/>
              </a:spcBef>
              <a:spcAft>
                <a:spcPts val="0"/>
              </a:spcAft>
              <a:buNone/>
              <a:defRPr/>
            </a:pPr>
            <a:r>
              <a:rPr lang="en-US" sz="3300">
                <a:solidFill>
                  <a:srgbClr val="0C45A6"/>
                </a:solidFill>
                <a:latin typeface="Calibri"/>
                <a:ea typeface="Calibri"/>
                <a:cs typeface="Calibri"/>
              </a:rPr>
              <a:t>Cost items</a:t>
            </a:r>
            <a:endParaRPr/>
          </a:p>
        </p:txBody>
      </p:sp>
      <p:sp>
        <p:nvSpPr>
          <p:cNvPr id="389" name="Google Shape;389;p25" hidden="0"/>
          <p:cNvSpPr txBox="1"/>
          <p:nvPr isPhoto="0" userDrawn="0"/>
        </p:nvSpPr>
        <p:spPr bwMode="auto">
          <a:xfrm>
            <a:off x="2681682" y="2237773"/>
            <a:ext cx="7168392" cy="1980670"/>
          </a:xfrm>
          <a:prstGeom prst="rect">
            <a:avLst/>
          </a:prstGeom>
          <a:noFill/>
          <a:ln>
            <a:noFill/>
          </a:ln>
        </p:spPr>
        <p:txBody>
          <a:bodyPr spcFirstLastPara="1" wrap="square" lIns="0" tIns="0" rIns="0" bIns="0" anchor="t" anchorCtr="0">
            <a:spAutoFit/>
          </a:bodyPr>
          <a:lstStyle/>
          <a:p>
            <a:pPr marL="0" marR="0" lvl="0" indent="0" algn="l">
              <a:lnSpc>
                <a:spcPct val="140000"/>
              </a:lnSpc>
              <a:spcBef>
                <a:spcPts val="0"/>
              </a:spcBef>
              <a:spcAft>
                <a:spcPts val="0"/>
              </a:spcAft>
              <a:buNone/>
              <a:defRPr/>
            </a:pPr>
            <a:r>
              <a:rPr lang="en-US" sz="1900">
                <a:solidFill>
                  <a:srgbClr val="000000"/>
                </a:solidFill>
                <a:latin typeface="Calibri"/>
                <a:ea typeface="Calibri"/>
                <a:cs typeface="Calibri"/>
              </a:rPr>
              <a:t>Cost plan: contains all costs including administrative costs</a:t>
            </a:r>
            <a:endParaRPr/>
          </a:p>
          <a:p>
            <a:pPr marL="0" marR="0" lvl="0" indent="0" algn="l">
              <a:lnSpc>
                <a:spcPct val="140000"/>
              </a:lnSpc>
              <a:spcBef>
                <a:spcPts val="0"/>
              </a:spcBef>
              <a:spcAft>
                <a:spcPts val="0"/>
              </a:spcAft>
              <a:buNone/>
              <a:defRPr/>
            </a:pPr>
            <a:r>
              <a:rPr lang="en-US" sz="1900">
                <a:solidFill>
                  <a:srgbClr val="000000"/>
                </a:solidFill>
                <a:latin typeface="Calibri"/>
                <a:ea typeface="Calibri"/>
                <a:cs typeface="Calibri"/>
              </a:rPr>
              <a:t> </a:t>
            </a:r>
            <a:endParaRPr/>
          </a:p>
          <a:p>
            <a:pPr marL="0" marR="0" lvl="0" indent="0" algn="l">
              <a:lnSpc>
                <a:spcPct val="140000"/>
              </a:lnSpc>
              <a:spcBef>
                <a:spcPts val="0"/>
              </a:spcBef>
              <a:spcAft>
                <a:spcPts val="0"/>
              </a:spcAft>
              <a:buNone/>
              <a:defRPr/>
            </a:pPr>
            <a:r>
              <a:rPr lang="en-US" sz="1900">
                <a:solidFill>
                  <a:srgbClr val="000000"/>
                </a:solidFill>
                <a:latin typeface="Calibri"/>
                <a:ea typeface="Calibri"/>
                <a:cs typeface="Calibri"/>
              </a:rPr>
              <a:t>The cost plan should reflect the measures applied for</a:t>
            </a:r>
            <a:endParaRPr/>
          </a:p>
          <a:p>
            <a:pPr marL="0" marR="0" lvl="0" indent="0" algn="l">
              <a:lnSpc>
                <a:spcPct val="140000"/>
              </a:lnSpc>
              <a:spcBef>
                <a:spcPts val="0"/>
              </a:spcBef>
              <a:spcAft>
                <a:spcPts val="0"/>
              </a:spcAft>
              <a:buNone/>
              <a:defRPr/>
            </a:pPr>
            <a:r>
              <a:rPr lang="en-US" sz="1900">
                <a:solidFill>
                  <a:srgbClr val="000000"/>
                </a:solidFill>
                <a:latin typeface="Calibri"/>
                <a:ea typeface="Calibri"/>
                <a:cs typeface="Calibri"/>
              </a:rPr>
              <a:t>explain larger cost items in the application text</a:t>
            </a:r>
            <a:endParaRPr/>
          </a:p>
          <a:p>
            <a:pPr marL="0" marR="0" lvl="0" indent="0" algn="l">
              <a:lnSpc>
                <a:spcPct val="140000"/>
              </a:lnSpc>
              <a:spcBef>
                <a:spcPts val="0"/>
              </a:spcBef>
              <a:spcAft>
                <a:spcPts val="0"/>
              </a:spcAft>
              <a:buNone/>
              <a:defRPr/>
            </a:pPr>
            <a:r>
              <a:rPr lang="en-US" sz="1900">
                <a:solidFill>
                  <a:srgbClr val="000000"/>
                </a:solidFill>
                <a:latin typeface="Calibri"/>
                <a:ea typeface="Calibri"/>
                <a:cs typeface="Calibri"/>
              </a:rPr>
              <a:t>Composition/amount of costs should be recognisable (if possible defined in units (e.g. 10 teaching units 90 min. á 100 € = 1.000,00 €)</a:t>
            </a:r>
            <a:endParaRPr/>
          </a:p>
        </p:txBody>
      </p:sp>
      <p:sp>
        <p:nvSpPr>
          <p:cNvPr id="390" name="Google Shape;390;p25" hidden="0"/>
          <p:cNvSpPr txBox="1"/>
          <p:nvPr isPhoto="0" userDrawn="0"/>
        </p:nvSpPr>
        <p:spPr bwMode="auto">
          <a:xfrm>
            <a:off x="672335" y="5914257"/>
            <a:ext cx="3640500" cy="525600"/>
          </a:xfrm>
          <a:prstGeom prst="rect">
            <a:avLst/>
          </a:prstGeom>
          <a:noFill/>
          <a:ln>
            <a:noFill/>
          </a:ln>
        </p:spPr>
        <p:txBody>
          <a:bodyPr spcFirstLastPara="1" wrap="square" lIns="0" tIns="0" rIns="0" bIns="0" anchor="t" anchorCtr="0">
            <a:spAutoFit/>
          </a:bodyPr>
          <a:lstStyle/>
          <a:p>
            <a:pPr marL="0" marR="0" lvl="0" indent="0" algn="l">
              <a:lnSpc>
                <a:spcPct val="100000"/>
              </a:lnSpc>
              <a:spcBef>
                <a:spcPts val="0"/>
              </a:spcBef>
              <a:spcAft>
                <a:spcPts val="0"/>
              </a:spcAft>
              <a:buNone/>
              <a:defRPr/>
            </a:pPr>
            <a:r>
              <a:rPr lang="en-US" sz="1150">
                <a:solidFill>
                  <a:srgbClr val="000000"/>
                </a:solidFill>
                <a:latin typeface="Arial"/>
                <a:ea typeface="Arial"/>
                <a:cs typeface="Arial"/>
              </a:rPr>
              <a:t>Source: https://www.nord-sued-bruecken.de/foerderung/foerderprogramme/in-sdg.html</a:t>
            </a:r>
            <a:endParaRPr sz="1150">
              <a:solidFill>
                <a:srgbClr val="000000"/>
              </a:solidFill>
              <a:latin typeface="Arial"/>
              <a:ea typeface="Arial"/>
              <a:cs typeface="Arial"/>
            </a:endParaRPr>
          </a:p>
        </p:txBody>
      </p:sp>
      <p:cxnSp>
        <p:nvCxnSpPr>
          <p:cNvPr id="391" name="Google Shape;391;p25" hidden="0"/>
          <p:cNvCxnSpPr>
            <a:cxnSpLocks/>
          </p:cNvCxnSpPr>
          <p:nvPr isPhoto="0" userDrawn="0"/>
        </p:nvCxnSpPr>
        <p:spPr bwMode="auto">
          <a:xfrm>
            <a:off x="317500" y="418145"/>
            <a:ext cx="0" cy="6021709"/>
          </a:xfrm>
          <a:prstGeom prst="straightConnector1">
            <a:avLst/>
          </a:prstGeom>
          <a:noFill/>
          <a:ln w="76200" cap="flat" cmpd="sng">
            <a:solidFill>
              <a:srgbClr val="AED7C7"/>
            </a:solidFill>
            <a:prstDash val="solid"/>
            <a:miter lim="800000"/>
            <a:headEnd type="none" w="sm" len="sm"/>
            <a:tailEnd type="none" w="sm" len="sm"/>
          </a:ln>
        </p:spPr>
      </p:cxnSp>
      <p:pic>
        <p:nvPicPr>
          <p:cNvPr id="392" name="Google Shape;392;p25" hidden="0"/>
          <p:cNvPicPr/>
          <p:nvPr isPhoto="0" userDrawn="0"/>
        </p:nvPicPr>
        <p:blipFill>
          <a:blip r:embed="rId2">
            <a:alphaModFix/>
          </a:blip>
          <a:srcRect l="0" t="0" r="0" b="0"/>
          <a:stretch/>
        </p:blipFill>
        <p:spPr bwMode="auto">
          <a:xfrm>
            <a:off x="9144000" y="5229225"/>
            <a:ext cx="3048000" cy="16287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pic>
        <p:nvPicPr>
          <p:cNvPr id="397" name="Google Shape;397;p26" hidden="0"/>
          <p:cNvPicPr/>
          <p:nvPr isPhoto="0" userDrawn="0"/>
        </p:nvPicPr>
        <p:blipFill>
          <a:blip r:embed="rId2">
            <a:alphaModFix/>
          </a:blip>
          <a:srcRect l="0" t="0" r="265" b="259"/>
          <a:stretch/>
        </p:blipFill>
        <p:spPr bwMode="auto">
          <a:xfrm>
            <a:off x="2194507" y="2057400"/>
            <a:ext cx="2648435" cy="2743200"/>
          </a:xfrm>
          <a:prstGeom prst="rect">
            <a:avLst/>
          </a:prstGeom>
          <a:noFill/>
          <a:ln>
            <a:noFill/>
          </a:ln>
        </p:spPr>
      </p:pic>
      <p:sp>
        <p:nvSpPr>
          <p:cNvPr id="398" name="Google Shape;398;p26" hidden="0"/>
          <p:cNvSpPr txBox="1"/>
          <p:nvPr isPhoto="0" userDrawn="0"/>
        </p:nvSpPr>
        <p:spPr bwMode="auto">
          <a:xfrm>
            <a:off x="4943173" y="854868"/>
            <a:ext cx="2653014" cy="553485"/>
          </a:xfrm>
          <a:prstGeom prst="rect">
            <a:avLst/>
          </a:prstGeom>
          <a:noFill/>
          <a:ln>
            <a:noFill/>
          </a:ln>
        </p:spPr>
        <p:txBody>
          <a:bodyPr spcFirstLastPara="1" wrap="square" lIns="0" tIns="0" rIns="0" bIns="0" anchor="t" anchorCtr="0">
            <a:spAutoFit/>
          </a:bodyPr>
          <a:lstStyle/>
          <a:p>
            <a:pPr marL="0" marR="0" lvl="0" indent="0" algn="ctr">
              <a:lnSpc>
                <a:spcPct val="140000"/>
              </a:lnSpc>
              <a:spcBef>
                <a:spcPts val="0"/>
              </a:spcBef>
              <a:spcAft>
                <a:spcPts val="0"/>
              </a:spcAft>
              <a:buNone/>
              <a:defRPr/>
            </a:pPr>
            <a:r>
              <a:rPr lang="en-US" sz="3300">
                <a:solidFill>
                  <a:srgbClr val="0C45A6"/>
                </a:solidFill>
                <a:latin typeface="Calibri"/>
                <a:ea typeface="Calibri"/>
                <a:cs typeface="Calibri"/>
              </a:rPr>
              <a:t>Accounting</a:t>
            </a:r>
            <a:endParaRPr/>
          </a:p>
        </p:txBody>
      </p:sp>
      <p:sp>
        <p:nvSpPr>
          <p:cNvPr id="399" name="Google Shape;399;p26" hidden="0"/>
          <p:cNvSpPr txBox="1"/>
          <p:nvPr isPhoto="0" userDrawn="0"/>
        </p:nvSpPr>
        <p:spPr bwMode="auto">
          <a:xfrm>
            <a:off x="5522450" y="2576884"/>
            <a:ext cx="3894501" cy="1313821"/>
          </a:xfrm>
          <a:prstGeom prst="rect">
            <a:avLst/>
          </a:prstGeom>
          <a:noFill/>
          <a:ln>
            <a:noFill/>
          </a:ln>
        </p:spPr>
        <p:txBody>
          <a:bodyPr spcFirstLastPara="1" wrap="square" lIns="0" tIns="0" rIns="0" bIns="0" anchor="t" anchorCtr="0">
            <a:spAutoFit/>
          </a:bodyPr>
          <a:lstStyle/>
          <a:p>
            <a:pPr marL="0" marR="0" lvl="0" indent="0" algn="ctr">
              <a:lnSpc>
                <a:spcPct val="140000"/>
              </a:lnSpc>
              <a:spcBef>
                <a:spcPts val="0"/>
              </a:spcBef>
              <a:spcAft>
                <a:spcPts val="0"/>
              </a:spcAft>
              <a:buNone/>
              <a:defRPr/>
            </a:pPr>
            <a:r>
              <a:rPr lang="en-US" sz="1900">
                <a:solidFill>
                  <a:srgbClr val="000000"/>
                </a:solidFill>
                <a:latin typeface="Calibri"/>
                <a:ea typeface="Calibri"/>
                <a:cs typeface="Calibri"/>
              </a:rPr>
              <a:t>Should be considered from the beginning!</a:t>
            </a:r>
            <a:endParaRPr/>
          </a:p>
          <a:p>
            <a:pPr marL="0" marR="0" lvl="0" indent="0" algn="ctr">
              <a:lnSpc>
                <a:spcPct val="140000"/>
              </a:lnSpc>
              <a:spcBef>
                <a:spcPts val="0"/>
              </a:spcBef>
              <a:spcAft>
                <a:spcPts val="0"/>
              </a:spcAft>
              <a:buNone/>
              <a:defRPr/>
            </a:pPr>
            <a:r>
              <a:rPr lang="en-US" sz="1900">
                <a:solidFill>
                  <a:srgbClr val="000000"/>
                </a:solidFill>
                <a:latin typeface="Calibri"/>
                <a:ea typeface="Calibri"/>
                <a:cs typeface="Calibri"/>
              </a:rPr>
              <a:t>Consists of content and financial accounting</a:t>
            </a:r>
            <a:endParaRPr/>
          </a:p>
        </p:txBody>
      </p:sp>
      <p:sp>
        <p:nvSpPr>
          <p:cNvPr id="400" name="Google Shape;400;p26" hidden="0"/>
          <p:cNvSpPr txBox="1"/>
          <p:nvPr isPhoto="0" userDrawn="0"/>
        </p:nvSpPr>
        <p:spPr bwMode="auto">
          <a:xfrm>
            <a:off x="546676" y="5891150"/>
            <a:ext cx="3096900" cy="525600"/>
          </a:xfrm>
          <a:prstGeom prst="rect">
            <a:avLst/>
          </a:prstGeom>
          <a:noFill/>
          <a:ln>
            <a:noFill/>
          </a:ln>
        </p:spPr>
        <p:txBody>
          <a:bodyPr spcFirstLastPara="1" wrap="square" lIns="0" tIns="0" rIns="0" bIns="0" anchor="t" anchorCtr="0">
            <a:spAutoFit/>
          </a:bodyPr>
          <a:lstStyle/>
          <a:p>
            <a:pPr marL="0" marR="0" lvl="0" indent="0" algn="l">
              <a:lnSpc>
                <a:spcPct val="100000"/>
              </a:lnSpc>
              <a:spcBef>
                <a:spcPts val="0"/>
              </a:spcBef>
              <a:spcAft>
                <a:spcPts val="0"/>
              </a:spcAft>
              <a:buNone/>
              <a:defRPr/>
            </a:pPr>
            <a:r>
              <a:rPr lang="en-US" sz="1150">
                <a:solidFill>
                  <a:srgbClr val="000000"/>
                </a:solidFill>
                <a:latin typeface="Arial"/>
                <a:ea typeface="Arial"/>
                <a:cs typeface="Arial"/>
              </a:rPr>
              <a:t>Source: https://www.nord-sued-bruecken.de/foerderung/foerderprogramme/in-sdg.html</a:t>
            </a:r>
            <a:endParaRPr sz="1150">
              <a:solidFill>
                <a:srgbClr val="000000"/>
              </a:solidFill>
              <a:latin typeface="Arial"/>
              <a:ea typeface="Arial"/>
              <a:cs typeface="Arial"/>
            </a:endParaRPr>
          </a:p>
        </p:txBody>
      </p:sp>
      <p:cxnSp>
        <p:nvCxnSpPr>
          <p:cNvPr id="401" name="Google Shape;401;p26" hidden="0"/>
          <p:cNvCxnSpPr>
            <a:cxnSpLocks/>
          </p:cNvCxnSpPr>
          <p:nvPr isPhoto="0" userDrawn="0"/>
        </p:nvCxnSpPr>
        <p:spPr bwMode="auto">
          <a:xfrm>
            <a:off x="317500" y="418145"/>
            <a:ext cx="0" cy="6021709"/>
          </a:xfrm>
          <a:prstGeom prst="straightConnector1">
            <a:avLst/>
          </a:prstGeom>
          <a:noFill/>
          <a:ln w="76200" cap="flat" cmpd="sng">
            <a:solidFill>
              <a:srgbClr val="AED7C7"/>
            </a:solidFill>
            <a:prstDash val="solid"/>
            <a:miter lim="800000"/>
            <a:headEnd type="none" w="sm" len="sm"/>
            <a:tailEnd type="none" w="sm" len="sm"/>
          </a:ln>
        </p:spPr>
      </p:cxnSp>
      <p:pic>
        <p:nvPicPr>
          <p:cNvPr id="402" name="Google Shape;402;p26" hidden="0"/>
          <p:cNvPicPr/>
          <p:nvPr isPhoto="0" userDrawn="0"/>
        </p:nvPicPr>
        <p:blipFill>
          <a:blip r:embed="rId3">
            <a:alphaModFix/>
          </a:blip>
          <a:srcRect l="0" t="0" r="0" b="0"/>
          <a:stretch/>
        </p:blipFill>
        <p:spPr bwMode="auto">
          <a:xfrm>
            <a:off x="9144000" y="5229225"/>
            <a:ext cx="3048000" cy="16287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pic>
        <p:nvPicPr>
          <p:cNvPr id="407" name="Google Shape;407;p27" hidden="0"/>
          <p:cNvPicPr/>
          <p:nvPr isPhoto="0" userDrawn="0"/>
        </p:nvPicPr>
        <p:blipFill>
          <a:blip r:embed="rId2">
            <a:alphaModFix/>
          </a:blip>
          <a:srcRect l="0" t="0" r="459" b="385"/>
          <a:stretch/>
        </p:blipFill>
        <p:spPr bwMode="auto">
          <a:xfrm>
            <a:off x="1645366" y="637622"/>
            <a:ext cx="2535740" cy="2517298"/>
          </a:xfrm>
          <a:prstGeom prst="rect">
            <a:avLst/>
          </a:prstGeom>
          <a:noFill/>
          <a:ln>
            <a:noFill/>
          </a:ln>
        </p:spPr>
      </p:pic>
      <p:sp>
        <p:nvSpPr>
          <p:cNvPr id="408" name="Google Shape;408;p27" hidden="0"/>
          <p:cNvSpPr txBox="1"/>
          <p:nvPr isPhoto="0" userDrawn="0"/>
        </p:nvSpPr>
        <p:spPr bwMode="auto">
          <a:xfrm>
            <a:off x="4687728" y="560785"/>
            <a:ext cx="2765585" cy="553485"/>
          </a:xfrm>
          <a:prstGeom prst="rect">
            <a:avLst/>
          </a:prstGeom>
          <a:noFill/>
          <a:ln>
            <a:noFill/>
          </a:ln>
        </p:spPr>
        <p:txBody>
          <a:bodyPr spcFirstLastPara="1" wrap="square" lIns="0" tIns="0" rIns="0" bIns="0" anchor="t" anchorCtr="0">
            <a:spAutoFit/>
          </a:bodyPr>
          <a:lstStyle/>
          <a:p>
            <a:pPr marL="0" marR="0" lvl="0" indent="0" algn="ctr">
              <a:lnSpc>
                <a:spcPct val="140000"/>
              </a:lnSpc>
              <a:spcBef>
                <a:spcPts val="0"/>
              </a:spcBef>
              <a:spcAft>
                <a:spcPts val="0"/>
              </a:spcAft>
              <a:buNone/>
              <a:defRPr/>
            </a:pPr>
            <a:r>
              <a:rPr lang="en-US" sz="3300" b="1">
                <a:solidFill>
                  <a:srgbClr val="0C45A6"/>
                </a:solidFill>
                <a:latin typeface="Montserrat SemiBold"/>
                <a:ea typeface="Montserrat SemiBold"/>
                <a:cs typeface="Montserrat SemiBold"/>
              </a:rPr>
              <a:t>Case Report</a:t>
            </a:r>
            <a:endParaRPr/>
          </a:p>
        </p:txBody>
      </p:sp>
      <p:sp>
        <p:nvSpPr>
          <p:cNvPr id="409" name="Google Shape;409;p27" hidden="0"/>
          <p:cNvSpPr txBox="1"/>
          <p:nvPr isPhoto="0" userDrawn="0"/>
        </p:nvSpPr>
        <p:spPr bwMode="auto">
          <a:xfrm>
            <a:off x="4524375" y="2395002"/>
            <a:ext cx="4885541" cy="2288703"/>
          </a:xfrm>
          <a:prstGeom prst="rect">
            <a:avLst/>
          </a:prstGeom>
          <a:noFill/>
          <a:ln>
            <a:noFill/>
          </a:ln>
        </p:spPr>
        <p:txBody>
          <a:bodyPr spcFirstLastPara="1" wrap="square" lIns="0" tIns="0" rIns="0" bIns="0" anchor="t" anchorCtr="0">
            <a:spAutoFit/>
          </a:bodyPr>
          <a:lstStyle/>
          <a:p>
            <a:pPr marL="0" marR="0" lvl="0" indent="0" algn="l">
              <a:lnSpc>
                <a:spcPct val="140042"/>
              </a:lnSpc>
              <a:spcBef>
                <a:spcPts val="0"/>
              </a:spcBef>
              <a:spcAft>
                <a:spcPts val="0"/>
              </a:spcAft>
              <a:buNone/>
              <a:defRPr/>
            </a:pPr>
            <a:r>
              <a:rPr lang="en-US" sz="1400">
                <a:solidFill>
                  <a:srgbClr val="000000"/>
                </a:solidFill>
                <a:latin typeface="Calibri"/>
                <a:ea typeface="Calibri"/>
                <a:cs typeface="Calibri"/>
              </a:rPr>
              <a:t>1. Situation description/problem description</a:t>
            </a:r>
            <a:endParaRPr/>
          </a:p>
          <a:p>
            <a:pPr marL="0" marR="0" lvl="0" indent="0" algn="l">
              <a:lnSpc>
                <a:spcPct val="140042"/>
              </a:lnSpc>
              <a:spcBef>
                <a:spcPts val="0"/>
              </a:spcBef>
              <a:spcAft>
                <a:spcPts val="0"/>
              </a:spcAft>
              <a:buNone/>
              <a:defRPr/>
            </a:pPr>
            <a:r>
              <a:rPr lang="en-US" sz="1400">
                <a:solidFill>
                  <a:srgbClr val="000000"/>
                </a:solidFill>
                <a:latin typeface="Calibri"/>
                <a:ea typeface="Calibri"/>
                <a:cs typeface="Calibri"/>
              </a:rPr>
              <a:t>2. Target groups </a:t>
            </a:r>
            <a:endParaRPr/>
          </a:p>
          <a:p>
            <a:pPr marL="0" marR="0" lvl="0" indent="0" algn="l">
              <a:lnSpc>
                <a:spcPct val="140042"/>
              </a:lnSpc>
              <a:spcBef>
                <a:spcPts val="0"/>
              </a:spcBef>
              <a:spcAft>
                <a:spcPts val="0"/>
              </a:spcAft>
              <a:buNone/>
              <a:defRPr/>
            </a:pPr>
            <a:r>
              <a:rPr lang="en-US" sz="1400">
                <a:solidFill>
                  <a:srgbClr val="000000"/>
                </a:solidFill>
                <a:latin typeface="Calibri"/>
                <a:ea typeface="Calibri"/>
                <a:cs typeface="Calibri"/>
              </a:rPr>
              <a:t>3. Effects/project objectives</a:t>
            </a:r>
            <a:endParaRPr/>
          </a:p>
          <a:p>
            <a:pPr marL="0" marR="0" lvl="0" indent="0" algn="l">
              <a:lnSpc>
                <a:spcPct val="140042"/>
              </a:lnSpc>
              <a:spcBef>
                <a:spcPts val="0"/>
              </a:spcBef>
              <a:spcAft>
                <a:spcPts val="0"/>
              </a:spcAft>
              <a:buNone/>
              <a:defRPr/>
            </a:pPr>
            <a:r>
              <a:rPr lang="en-US" sz="1400">
                <a:solidFill>
                  <a:srgbClr val="000000"/>
                </a:solidFill>
                <a:latin typeface="Calibri"/>
                <a:ea typeface="Calibri"/>
                <a:cs typeface="Calibri"/>
              </a:rPr>
              <a:t>4. Indicators (qualitative and quantitative)</a:t>
            </a:r>
            <a:endParaRPr/>
          </a:p>
          <a:p>
            <a:pPr marL="0" marR="0" lvl="0" indent="0" algn="l">
              <a:lnSpc>
                <a:spcPct val="140042"/>
              </a:lnSpc>
              <a:spcBef>
                <a:spcPts val="0"/>
              </a:spcBef>
              <a:spcAft>
                <a:spcPts val="0"/>
              </a:spcAft>
              <a:buNone/>
              <a:defRPr/>
            </a:pPr>
            <a:r>
              <a:rPr lang="en-US" sz="1400">
                <a:solidFill>
                  <a:srgbClr val="000000"/>
                </a:solidFill>
                <a:latin typeface="Calibri"/>
                <a:ea typeface="Calibri"/>
                <a:cs typeface="Calibri"/>
              </a:rPr>
              <a:t>5. Description and explanation of project activities</a:t>
            </a:r>
            <a:endParaRPr/>
          </a:p>
          <a:p>
            <a:pPr marL="0" marR="0" lvl="0" indent="0" algn="l">
              <a:lnSpc>
                <a:spcPct val="140042"/>
              </a:lnSpc>
              <a:spcBef>
                <a:spcPts val="0"/>
              </a:spcBef>
              <a:spcAft>
                <a:spcPts val="0"/>
              </a:spcAft>
              <a:buNone/>
              <a:defRPr/>
            </a:pPr>
            <a:r>
              <a:rPr lang="en-US" sz="1400">
                <a:solidFill>
                  <a:srgbClr val="000000"/>
                </a:solidFill>
                <a:latin typeface="Calibri"/>
                <a:ea typeface="Calibri"/>
                <a:cs typeface="Calibri"/>
              </a:rPr>
              <a:t>6. Cross-cutting issues </a:t>
            </a:r>
            <a:endParaRPr/>
          </a:p>
          <a:p>
            <a:pPr marL="0" marR="0" lvl="0" indent="0" algn="l">
              <a:lnSpc>
                <a:spcPct val="140042"/>
              </a:lnSpc>
              <a:spcBef>
                <a:spcPts val="0"/>
              </a:spcBef>
              <a:spcAft>
                <a:spcPts val="0"/>
              </a:spcAft>
              <a:buNone/>
              <a:defRPr/>
            </a:pPr>
            <a:r>
              <a:rPr lang="en-US" sz="1400">
                <a:solidFill>
                  <a:srgbClr val="000000"/>
                </a:solidFill>
                <a:latin typeface="Calibri"/>
                <a:ea typeface="Calibri"/>
                <a:cs typeface="Calibri"/>
              </a:rPr>
              <a:t>7. Sustainability</a:t>
            </a:r>
            <a:endParaRPr/>
          </a:p>
          <a:p>
            <a:pPr marL="0" marR="0" lvl="0" indent="0" algn="l">
              <a:lnSpc>
                <a:spcPct val="140042"/>
              </a:lnSpc>
              <a:spcBef>
                <a:spcPts val="0"/>
              </a:spcBef>
              <a:spcAft>
                <a:spcPts val="0"/>
              </a:spcAft>
              <a:buNone/>
              <a:defRPr/>
            </a:pPr>
            <a:r>
              <a:rPr lang="en-US" sz="1400">
                <a:solidFill>
                  <a:srgbClr val="000000"/>
                </a:solidFill>
                <a:latin typeface="Calibri"/>
                <a:ea typeface="Calibri"/>
                <a:cs typeface="Calibri"/>
              </a:rPr>
              <a:t>8. Cost and financing plan </a:t>
            </a:r>
            <a:endParaRPr/>
          </a:p>
          <a:p>
            <a:pPr marL="0" marR="0" lvl="0" indent="0" algn="l">
              <a:lnSpc>
                <a:spcPct val="140042"/>
              </a:lnSpc>
              <a:spcBef>
                <a:spcPts val="0"/>
              </a:spcBef>
              <a:spcAft>
                <a:spcPts val="0"/>
              </a:spcAft>
              <a:buNone/>
              <a:defRPr/>
            </a:pPr>
            <a:r>
              <a:rPr lang="en-US" sz="1400">
                <a:solidFill>
                  <a:srgbClr val="000000"/>
                </a:solidFill>
                <a:latin typeface="Calibri"/>
                <a:ea typeface="Calibri"/>
                <a:cs typeface="Calibri"/>
              </a:rPr>
              <a:t>9. Final evaluation (conclusion, consequences)</a:t>
            </a:r>
            <a:endParaRPr/>
          </a:p>
        </p:txBody>
      </p:sp>
      <p:sp>
        <p:nvSpPr>
          <p:cNvPr id="410" name="Google Shape;410;p27" hidden="0"/>
          <p:cNvSpPr txBox="1"/>
          <p:nvPr isPhoto="0" userDrawn="0"/>
        </p:nvSpPr>
        <p:spPr bwMode="auto">
          <a:xfrm>
            <a:off x="4524375" y="2018390"/>
            <a:ext cx="3163728" cy="239937"/>
          </a:xfrm>
          <a:prstGeom prst="rect">
            <a:avLst/>
          </a:prstGeom>
          <a:noFill/>
          <a:ln>
            <a:noFill/>
          </a:ln>
        </p:spPr>
        <p:txBody>
          <a:bodyPr spcFirstLastPara="1" wrap="square" lIns="0" tIns="0" rIns="0" bIns="0" anchor="t" anchorCtr="0">
            <a:spAutoFit/>
          </a:bodyPr>
          <a:lstStyle/>
          <a:p>
            <a:pPr marL="0" marR="0" lvl="0" indent="0" algn="l">
              <a:lnSpc>
                <a:spcPct val="140042"/>
              </a:lnSpc>
              <a:spcBef>
                <a:spcPts val="0"/>
              </a:spcBef>
              <a:spcAft>
                <a:spcPts val="0"/>
              </a:spcAft>
              <a:buNone/>
              <a:defRPr/>
            </a:pPr>
            <a:r>
              <a:rPr lang="en-US" sz="1400">
                <a:solidFill>
                  <a:srgbClr val="0C45A6"/>
                </a:solidFill>
                <a:latin typeface="Calibri"/>
                <a:ea typeface="Calibri"/>
                <a:cs typeface="Calibri"/>
              </a:rPr>
              <a:t>A case report should entail:</a:t>
            </a:r>
            <a:endParaRPr/>
          </a:p>
        </p:txBody>
      </p:sp>
      <p:sp>
        <p:nvSpPr>
          <p:cNvPr id="411" name="Google Shape;411;p27" hidden="0"/>
          <p:cNvSpPr txBox="1"/>
          <p:nvPr isPhoto="0" userDrawn="0"/>
        </p:nvSpPr>
        <p:spPr bwMode="auto">
          <a:xfrm>
            <a:off x="815369" y="5914254"/>
            <a:ext cx="3640500" cy="525600"/>
          </a:xfrm>
          <a:prstGeom prst="rect">
            <a:avLst/>
          </a:prstGeom>
          <a:noFill/>
          <a:ln>
            <a:noFill/>
          </a:ln>
        </p:spPr>
        <p:txBody>
          <a:bodyPr spcFirstLastPara="1" wrap="square" lIns="0" tIns="0" rIns="0" bIns="0" anchor="t" anchorCtr="0">
            <a:spAutoFit/>
          </a:bodyPr>
          <a:lstStyle/>
          <a:p>
            <a:pPr marL="0" marR="0" lvl="0" indent="0" algn="l">
              <a:lnSpc>
                <a:spcPct val="100000"/>
              </a:lnSpc>
              <a:spcBef>
                <a:spcPts val="0"/>
              </a:spcBef>
              <a:spcAft>
                <a:spcPts val="0"/>
              </a:spcAft>
              <a:buNone/>
              <a:defRPr/>
            </a:pPr>
            <a:r>
              <a:rPr lang="en-US" sz="1150">
                <a:solidFill>
                  <a:srgbClr val="000000"/>
                </a:solidFill>
                <a:latin typeface="Arial"/>
                <a:ea typeface="Arial"/>
                <a:cs typeface="Arial"/>
              </a:rPr>
              <a:t>Source: https://www.nord-sued-bruecken.de/foerderung/foerderprogramme/in-sdg.html</a:t>
            </a:r>
            <a:endParaRPr sz="1150">
              <a:solidFill>
                <a:srgbClr val="000000"/>
              </a:solidFill>
              <a:latin typeface="Arial"/>
              <a:ea typeface="Arial"/>
              <a:cs typeface="Arial"/>
            </a:endParaRPr>
          </a:p>
        </p:txBody>
      </p:sp>
      <p:cxnSp>
        <p:nvCxnSpPr>
          <p:cNvPr id="412" name="Google Shape;412;p27" hidden="0"/>
          <p:cNvCxnSpPr>
            <a:cxnSpLocks/>
          </p:cNvCxnSpPr>
          <p:nvPr isPhoto="0" userDrawn="0"/>
        </p:nvCxnSpPr>
        <p:spPr bwMode="auto">
          <a:xfrm>
            <a:off x="317500" y="418145"/>
            <a:ext cx="0" cy="6021709"/>
          </a:xfrm>
          <a:prstGeom prst="straightConnector1">
            <a:avLst/>
          </a:prstGeom>
          <a:noFill/>
          <a:ln w="76200" cap="flat" cmpd="sng">
            <a:solidFill>
              <a:srgbClr val="AED7C7"/>
            </a:solidFill>
            <a:prstDash val="solid"/>
            <a:miter lim="800000"/>
            <a:headEnd type="none" w="sm" len="sm"/>
            <a:tailEnd type="none" w="sm" len="sm"/>
          </a:ln>
        </p:spPr>
      </p:cxnSp>
      <p:pic>
        <p:nvPicPr>
          <p:cNvPr id="413" name="Google Shape;413;p27" hidden="0"/>
          <p:cNvPicPr/>
          <p:nvPr isPhoto="0" userDrawn="0"/>
        </p:nvPicPr>
        <p:blipFill>
          <a:blip r:embed="rId3">
            <a:alphaModFix/>
          </a:blip>
          <a:srcRect l="0" t="0" r="0" b="0"/>
          <a:stretch/>
        </p:blipFill>
        <p:spPr bwMode="auto">
          <a:xfrm>
            <a:off x="9144000" y="5229225"/>
            <a:ext cx="3048000" cy="16287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pic>
        <p:nvPicPr>
          <p:cNvPr id="418" name="Google Shape;418;p28" hidden="0"/>
          <p:cNvPicPr/>
          <p:nvPr isPhoto="0" userDrawn="0"/>
        </p:nvPicPr>
        <p:blipFill>
          <a:blip r:embed="rId2">
            <a:alphaModFix/>
          </a:blip>
          <a:srcRect l="0" t="0" r="543" b="543"/>
          <a:stretch/>
        </p:blipFill>
        <p:spPr bwMode="auto">
          <a:xfrm>
            <a:off x="3046299" y="3041576"/>
            <a:ext cx="2309070" cy="2309070"/>
          </a:xfrm>
          <a:prstGeom prst="rect">
            <a:avLst/>
          </a:prstGeom>
          <a:noFill/>
          <a:ln>
            <a:noFill/>
          </a:ln>
        </p:spPr>
      </p:pic>
      <p:sp>
        <p:nvSpPr>
          <p:cNvPr id="419" name="Google Shape;419;p28" hidden="0"/>
          <p:cNvSpPr txBox="1"/>
          <p:nvPr isPhoto="0" userDrawn="0"/>
        </p:nvSpPr>
        <p:spPr bwMode="auto">
          <a:xfrm>
            <a:off x="2209800" y="1563371"/>
            <a:ext cx="8086988" cy="720647"/>
          </a:xfrm>
          <a:prstGeom prst="rect">
            <a:avLst/>
          </a:prstGeom>
          <a:noFill/>
          <a:ln>
            <a:noFill/>
          </a:ln>
        </p:spPr>
        <p:txBody>
          <a:bodyPr spcFirstLastPara="1" wrap="square" lIns="0" tIns="0" rIns="0" bIns="0" anchor="t" anchorCtr="0">
            <a:spAutoFit/>
          </a:bodyPr>
          <a:lstStyle/>
          <a:p>
            <a:pPr marL="0" marR="0" lvl="0" indent="0" algn="l">
              <a:lnSpc>
                <a:spcPct val="139961"/>
              </a:lnSpc>
              <a:spcBef>
                <a:spcPts val="0"/>
              </a:spcBef>
              <a:spcAft>
                <a:spcPts val="0"/>
              </a:spcAft>
              <a:buNone/>
              <a:defRPr/>
            </a:pPr>
            <a:r>
              <a:rPr lang="en-US" sz="2050">
                <a:solidFill>
                  <a:srgbClr val="0C45A6"/>
                </a:solidFill>
                <a:latin typeface="Calibri"/>
                <a:ea typeface="Calibri"/>
                <a:cs typeface="Calibri"/>
              </a:rPr>
              <a:t>Everything went well. The measure was successfully implemented, and the participants were satisfied, everything worked out in terms of organisation. </a:t>
            </a:r>
            <a:endParaRPr/>
          </a:p>
        </p:txBody>
      </p:sp>
      <p:sp>
        <p:nvSpPr>
          <p:cNvPr id="420" name="Google Shape;420;p28" hidden="0"/>
          <p:cNvSpPr txBox="1"/>
          <p:nvPr isPhoto="0" userDrawn="0"/>
        </p:nvSpPr>
        <p:spPr bwMode="auto">
          <a:xfrm>
            <a:off x="4962043" y="3653238"/>
            <a:ext cx="4868615" cy="348750"/>
          </a:xfrm>
          <a:prstGeom prst="rect">
            <a:avLst/>
          </a:prstGeom>
          <a:noFill/>
          <a:ln>
            <a:noFill/>
          </a:ln>
        </p:spPr>
        <p:txBody>
          <a:bodyPr spcFirstLastPara="1" wrap="square" lIns="0" tIns="0" rIns="0" bIns="0" anchor="t" anchorCtr="0">
            <a:spAutoFit/>
          </a:bodyPr>
          <a:lstStyle/>
          <a:p>
            <a:pPr marL="0" marR="0" lvl="0" indent="0" algn="ctr">
              <a:lnSpc>
                <a:spcPct val="139961"/>
              </a:lnSpc>
              <a:spcBef>
                <a:spcPts val="0"/>
              </a:spcBef>
              <a:spcAft>
                <a:spcPts val="0"/>
              </a:spcAft>
              <a:buNone/>
              <a:defRPr/>
            </a:pPr>
            <a:r>
              <a:rPr lang="en-US" sz="2050">
                <a:solidFill>
                  <a:srgbClr val="000000"/>
                </a:solidFill>
                <a:latin typeface="Calibri"/>
                <a:ea typeface="Calibri"/>
                <a:cs typeface="Calibri"/>
              </a:rPr>
              <a:t>This is not a sufficiant case report!</a:t>
            </a:r>
            <a:endParaRPr/>
          </a:p>
        </p:txBody>
      </p:sp>
      <p:sp>
        <p:nvSpPr>
          <p:cNvPr id="421" name="Google Shape;421;p28" hidden="0"/>
          <p:cNvSpPr txBox="1"/>
          <p:nvPr isPhoto="0" userDrawn="0"/>
        </p:nvSpPr>
        <p:spPr bwMode="auto">
          <a:xfrm>
            <a:off x="729293" y="5914254"/>
            <a:ext cx="3640500" cy="525600"/>
          </a:xfrm>
          <a:prstGeom prst="rect">
            <a:avLst/>
          </a:prstGeom>
          <a:noFill/>
          <a:ln>
            <a:noFill/>
          </a:ln>
        </p:spPr>
        <p:txBody>
          <a:bodyPr spcFirstLastPara="1" wrap="square" lIns="0" tIns="0" rIns="0" bIns="0" anchor="t" anchorCtr="0">
            <a:spAutoFit/>
          </a:bodyPr>
          <a:lstStyle/>
          <a:p>
            <a:pPr marL="0" marR="0" lvl="0" indent="0" algn="l">
              <a:lnSpc>
                <a:spcPct val="100000"/>
              </a:lnSpc>
              <a:spcBef>
                <a:spcPts val="0"/>
              </a:spcBef>
              <a:spcAft>
                <a:spcPts val="0"/>
              </a:spcAft>
              <a:buNone/>
              <a:defRPr/>
            </a:pPr>
            <a:r>
              <a:rPr lang="en-US" sz="1150">
                <a:solidFill>
                  <a:srgbClr val="000000"/>
                </a:solidFill>
                <a:latin typeface="Arial"/>
                <a:ea typeface="Arial"/>
                <a:cs typeface="Arial"/>
              </a:rPr>
              <a:t>Source: https://www.nord-sued-bruecken.de/foerderung/foerderprogramme/in-sdg.html</a:t>
            </a:r>
            <a:endParaRPr sz="1150">
              <a:solidFill>
                <a:srgbClr val="000000"/>
              </a:solidFill>
              <a:latin typeface="Arial"/>
              <a:ea typeface="Arial"/>
              <a:cs typeface="Arial"/>
            </a:endParaRPr>
          </a:p>
        </p:txBody>
      </p:sp>
      <p:cxnSp>
        <p:nvCxnSpPr>
          <p:cNvPr id="422" name="Google Shape;422;p28" hidden="0"/>
          <p:cNvCxnSpPr>
            <a:cxnSpLocks/>
          </p:cNvCxnSpPr>
          <p:nvPr isPhoto="0" userDrawn="0"/>
        </p:nvCxnSpPr>
        <p:spPr bwMode="auto">
          <a:xfrm>
            <a:off x="317500" y="418145"/>
            <a:ext cx="0" cy="6021709"/>
          </a:xfrm>
          <a:prstGeom prst="straightConnector1">
            <a:avLst/>
          </a:prstGeom>
          <a:noFill/>
          <a:ln w="76200" cap="flat" cmpd="sng">
            <a:solidFill>
              <a:srgbClr val="AED7C7"/>
            </a:solidFill>
            <a:prstDash val="solid"/>
            <a:miter lim="800000"/>
            <a:headEnd type="none" w="sm" len="sm"/>
            <a:tailEnd type="none" w="sm" len="sm"/>
          </a:ln>
        </p:spPr>
      </p:cxnSp>
      <p:pic>
        <p:nvPicPr>
          <p:cNvPr id="423" name="Google Shape;423;p28" hidden="0"/>
          <p:cNvPicPr/>
          <p:nvPr isPhoto="0" userDrawn="0"/>
        </p:nvPicPr>
        <p:blipFill>
          <a:blip r:embed="rId3">
            <a:alphaModFix/>
          </a:blip>
          <a:srcRect l="0" t="0" r="0" b="0"/>
          <a:stretch/>
        </p:blipFill>
        <p:spPr bwMode="auto">
          <a:xfrm>
            <a:off x="9144000" y="5229225"/>
            <a:ext cx="3048000" cy="16287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pic>
        <p:nvPicPr>
          <p:cNvPr id="428" name="Google Shape;428;p29" hidden="0"/>
          <p:cNvPicPr/>
          <p:nvPr isPhoto="0" userDrawn="0"/>
        </p:nvPicPr>
        <p:blipFill>
          <a:blip r:embed="rId2">
            <a:alphaModFix/>
          </a:blip>
          <a:srcRect l="0" t="0" r="256" b="259"/>
          <a:stretch/>
        </p:blipFill>
        <p:spPr bwMode="auto">
          <a:xfrm>
            <a:off x="1970714" y="2395896"/>
            <a:ext cx="2883785" cy="2743200"/>
          </a:xfrm>
          <a:prstGeom prst="rect">
            <a:avLst/>
          </a:prstGeom>
          <a:noFill/>
          <a:ln>
            <a:noFill/>
          </a:ln>
        </p:spPr>
      </p:pic>
      <p:sp>
        <p:nvSpPr>
          <p:cNvPr id="429" name="Google Shape;429;p29" hidden="0"/>
          <p:cNvSpPr txBox="1"/>
          <p:nvPr isPhoto="0" userDrawn="0"/>
        </p:nvSpPr>
        <p:spPr bwMode="auto">
          <a:xfrm>
            <a:off x="4330453" y="913123"/>
            <a:ext cx="3622923" cy="553485"/>
          </a:xfrm>
          <a:prstGeom prst="rect">
            <a:avLst/>
          </a:prstGeom>
          <a:noFill/>
          <a:ln>
            <a:noFill/>
          </a:ln>
        </p:spPr>
        <p:txBody>
          <a:bodyPr spcFirstLastPara="1" wrap="square" lIns="0" tIns="0" rIns="0" bIns="0" anchor="t" anchorCtr="0">
            <a:spAutoFit/>
          </a:bodyPr>
          <a:lstStyle/>
          <a:p>
            <a:pPr marL="0" marR="0" lvl="0" indent="0" algn="ctr">
              <a:lnSpc>
                <a:spcPct val="140000"/>
              </a:lnSpc>
              <a:spcBef>
                <a:spcPts val="0"/>
              </a:spcBef>
              <a:spcAft>
                <a:spcPts val="0"/>
              </a:spcAft>
              <a:buNone/>
              <a:defRPr/>
            </a:pPr>
            <a:r>
              <a:rPr lang="en-US" sz="3300">
                <a:solidFill>
                  <a:srgbClr val="0C45A6"/>
                </a:solidFill>
                <a:latin typeface="Calibri"/>
                <a:ea typeface="Calibri"/>
                <a:cs typeface="Calibri"/>
              </a:rPr>
              <a:t>Financial Report</a:t>
            </a:r>
            <a:endParaRPr/>
          </a:p>
        </p:txBody>
      </p:sp>
      <p:sp>
        <p:nvSpPr>
          <p:cNvPr id="430" name="Google Shape;430;p29" hidden="0"/>
          <p:cNvSpPr txBox="1"/>
          <p:nvPr isPhoto="0" userDrawn="0"/>
        </p:nvSpPr>
        <p:spPr bwMode="auto">
          <a:xfrm>
            <a:off x="5057529" y="2476895"/>
            <a:ext cx="5167618" cy="2035300"/>
          </a:xfrm>
          <a:prstGeom prst="rect">
            <a:avLst/>
          </a:prstGeom>
          <a:noFill/>
          <a:ln>
            <a:noFill/>
          </a:ln>
        </p:spPr>
        <p:txBody>
          <a:bodyPr spcFirstLastPara="1" wrap="square" lIns="0" tIns="0" rIns="0" bIns="0" anchor="t" anchorCtr="0">
            <a:spAutoFit/>
          </a:bodyPr>
          <a:lstStyle/>
          <a:p>
            <a:pPr marL="0" marR="0" lvl="0" indent="0" algn="l">
              <a:lnSpc>
                <a:spcPct val="140042"/>
              </a:lnSpc>
              <a:spcBef>
                <a:spcPts val="0"/>
              </a:spcBef>
              <a:spcAft>
                <a:spcPts val="0"/>
              </a:spcAft>
              <a:buNone/>
              <a:defRPr/>
            </a:pPr>
            <a:r>
              <a:rPr lang="en-US" sz="1400">
                <a:solidFill>
                  <a:srgbClr val="000000"/>
                </a:solidFill>
                <a:latin typeface="Calibri"/>
                <a:ea typeface="Calibri"/>
                <a:cs typeface="Calibri"/>
              </a:rPr>
              <a:t>Simple/complete proof of use</a:t>
            </a:r>
            <a:endParaRPr/>
          </a:p>
          <a:p>
            <a:pPr marL="0" marR="0" lvl="0" indent="0" algn="l">
              <a:lnSpc>
                <a:spcPct val="140042"/>
              </a:lnSpc>
              <a:spcBef>
                <a:spcPts val="0"/>
              </a:spcBef>
              <a:spcAft>
                <a:spcPts val="0"/>
              </a:spcAft>
              <a:buNone/>
              <a:defRPr/>
            </a:pPr>
            <a:r>
              <a:rPr lang="en-US" sz="1400">
                <a:solidFill>
                  <a:srgbClr val="000000"/>
                </a:solidFill>
                <a:latin typeface="Calibri"/>
                <a:ea typeface="Calibri"/>
                <a:cs typeface="Calibri"/>
              </a:rPr>
              <a:t>Consists of voucher list, cost plan, financing plan (detailed overview of all expenses and income of the project).</a:t>
            </a:r>
            <a:endParaRPr/>
          </a:p>
          <a:p>
            <a:pPr marL="0" marR="0" lvl="0" indent="0" algn="l">
              <a:lnSpc>
                <a:spcPct val="140042"/>
              </a:lnSpc>
              <a:spcBef>
                <a:spcPts val="0"/>
              </a:spcBef>
              <a:spcAft>
                <a:spcPts val="0"/>
              </a:spcAft>
              <a:buNone/>
              <a:defRPr/>
            </a:pPr>
            <a:r>
              <a:rPr lang="en-US" sz="1400">
                <a:solidFill>
                  <a:srgbClr val="000000"/>
                </a:solidFill>
                <a:latin typeface="Calibri"/>
                <a:ea typeface="Calibri"/>
                <a:cs typeface="Calibri"/>
              </a:rPr>
              <a:t>Accounting by project/cost centre (personnel costs, fees, travel costs, accommodation/food, material costs, administrative costs)</a:t>
            </a:r>
            <a:endParaRPr/>
          </a:p>
          <a:p>
            <a:pPr marL="0" marR="0" lvl="0" indent="0" algn="l">
              <a:lnSpc>
                <a:spcPct val="140042"/>
              </a:lnSpc>
              <a:spcBef>
                <a:spcPts val="0"/>
              </a:spcBef>
              <a:spcAft>
                <a:spcPts val="0"/>
              </a:spcAft>
              <a:buNone/>
              <a:defRPr/>
            </a:pPr>
            <a:r>
              <a:rPr lang="en-US" sz="1400">
                <a:solidFill>
                  <a:srgbClr val="000000"/>
                </a:solidFill>
                <a:latin typeface="Calibri"/>
                <a:ea typeface="Calibri"/>
                <a:cs typeface="Calibri"/>
              </a:rPr>
              <a:t>No payment without receipt</a:t>
            </a:r>
            <a:endParaRPr/>
          </a:p>
          <a:p>
            <a:pPr marL="0" marR="0" lvl="0" indent="0" algn="l">
              <a:lnSpc>
                <a:spcPct val="140042"/>
              </a:lnSpc>
              <a:spcBef>
                <a:spcPts val="0"/>
              </a:spcBef>
              <a:spcAft>
                <a:spcPts val="0"/>
              </a:spcAft>
              <a:buNone/>
              <a:defRPr/>
            </a:pPr>
            <a:r>
              <a:rPr lang="en-US" sz="1400">
                <a:solidFill>
                  <a:srgbClr val="000000"/>
                </a:solidFill>
                <a:latin typeface="Calibri"/>
                <a:ea typeface="Calibri"/>
                <a:cs typeface="Calibri"/>
              </a:rPr>
              <a:t>Observe time limits (budget year)</a:t>
            </a:r>
            <a:endParaRPr/>
          </a:p>
          <a:p>
            <a:pPr marL="0" marR="0" lvl="0" indent="0" algn="l">
              <a:lnSpc>
                <a:spcPct val="140042"/>
              </a:lnSpc>
              <a:spcBef>
                <a:spcPts val="0"/>
              </a:spcBef>
              <a:spcAft>
                <a:spcPts val="0"/>
              </a:spcAft>
              <a:buNone/>
              <a:defRPr/>
            </a:pPr>
            <a:r>
              <a:rPr lang="en-US" sz="1400">
                <a:solidFill>
                  <a:srgbClr val="000000"/>
                </a:solidFill>
                <a:latin typeface="Calibri"/>
                <a:ea typeface="Calibri"/>
                <a:cs typeface="Calibri"/>
              </a:rPr>
              <a:t>Check donors for economic efficiency, proportionality and plausibility</a:t>
            </a:r>
            <a:endParaRPr/>
          </a:p>
        </p:txBody>
      </p:sp>
      <p:sp>
        <p:nvSpPr>
          <p:cNvPr id="431" name="Google Shape;431;p29" hidden="0"/>
          <p:cNvSpPr txBox="1"/>
          <p:nvPr isPhoto="0" userDrawn="0"/>
        </p:nvSpPr>
        <p:spPr bwMode="auto">
          <a:xfrm>
            <a:off x="616689" y="5914253"/>
            <a:ext cx="3640500" cy="525600"/>
          </a:xfrm>
          <a:prstGeom prst="rect">
            <a:avLst/>
          </a:prstGeom>
          <a:noFill/>
          <a:ln>
            <a:noFill/>
          </a:ln>
        </p:spPr>
        <p:txBody>
          <a:bodyPr spcFirstLastPara="1" wrap="square" lIns="0" tIns="0" rIns="0" bIns="0" anchor="t" anchorCtr="0">
            <a:spAutoFit/>
          </a:bodyPr>
          <a:lstStyle/>
          <a:p>
            <a:pPr marL="0" marR="0" lvl="0" indent="0" algn="l">
              <a:lnSpc>
                <a:spcPct val="100000"/>
              </a:lnSpc>
              <a:spcBef>
                <a:spcPts val="0"/>
              </a:spcBef>
              <a:spcAft>
                <a:spcPts val="0"/>
              </a:spcAft>
              <a:buNone/>
              <a:defRPr/>
            </a:pPr>
            <a:r>
              <a:rPr lang="en-US" sz="1150">
                <a:solidFill>
                  <a:srgbClr val="000000"/>
                </a:solidFill>
                <a:latin typeface="Arial"/>
                <a:ea typeface="Arial"/>
                <a:cs typeface="Arial"/>
              </a:rPr>
              <a:t>Source: https://www.nord-sued-bruecken.de/foerderung/foerderprogramme/in-sdg.html</a:t>
            </a:r>
            <a:endParaRPr sz="1150">
              <a:solidFill>
                <a:srgbClr val="000000"/>
              </a:solidFill>
              <a:latin typeface="Arial"/>
              <a:ea typeface="Arial"/>
              <a:cs typeface="Arial"/>
            </a:endParaRPr>
          </a:p>
        </p:txBody>
      </p:sp>
      <p:cxnSp>
        <p:nvCxnSpPr>
          <p:cNvPr id="432" name="Google Shape;432;p29" hidden="0"/>
          <p:cNvCxnSpPr>
            <a:cxnSpLocks/>
          </p:cNvCxnSpPr>
          <p:nvPr isPhoto="0" userDrawn="0"/>
        </p:nvCxnSpPr>
        <p:spPr bwMode="auto">
          <a:xfrm>
            <a:off x="317500" y="418145"/>
            <a:ext cx="0" cy="6021709"/>
          </a:xfrm>
          <a:prstGeom prst="straightConnector1">
            <a:avLst/>
          </a:prstGeom>
          <a:noFill/>
          <a:ln w="76200" cap="flat" cmpd="sng">
            <a:solidFill>
              <a:srgbClr val="AED7C7"/>
            </a:solidFill>
            <a:prstDash val="solid"/>
            <a:miter lim="800000"/>
            <a:headEnd type="none" w="sm" len="sm"/>
            <a:tailEnd type="none" w="sm" len="sm"/>
          </a:ln>
        </p:spPr>
      </p:cxnSp>
      <p:pic>
        <p:nvPicPr>
          <p:cNvPr id="433" name="Google Shape;433;p29" hidden="0"/>
          <p:cNvPicPr/>
          <p:nvPr isPhoto="0" userDrawn="0"/>
        </p:nvPicPr>
        <p:blipFill>
          <a:blip r:embed="rId3">
            <a:alphaModFix/>
          </a:blip>
          <a:srcRect l="0" t="0" r="0" b="0"/>
          <a:stretch/>
        </p:blipFill>
        <p:spPr bwMode="auto">
          <a:xfrm>
            <a:off x="9144000" y="5229225"/>
            <a:ext cx="3048000" cy="16287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pic>
        <p:nvPicPr>
          <p:cNvPr id="106" name="Google Shape;106;p3" hidden="0"/>
          <p:cNvPicPr/>
          <p:nvPr isPhoto="0" userDrawn="0"/>
        </p:nvPicPr>
        <p:blipFill>
          <a:blip r:embed="rId2">
            <a:alphaModFix/>
          </a:blip>
          <a:srcRect l="0" t="0" r="349" b="448"/>
          <a:stretch/>
        </p:blipFill>
        <p:spPr bwMode="auto">
          <a:xfrm>
            <a:off x="2482500" y="1884801"/>
            <a:ext cx="2767415" cy="2743200"/>
          </a:xfrm>
          <a:prstGeom prst="rect">
            <a:avLst/>
          </a:prstGeom>
          <a:noFill/>
          <a:ln>
            <a:noFill/>
          </a:ln>
        </p:spPr>
      </p:pic>
      <p:sp>
        <p:nvSpPr>
          <p:cNvPr id="107" name="Google Shape;107;p3" hidden="0"/>
          <p:cNvSpPr txBox="1"/>
          <p:nvPr isPhoto="0" userDrawn="0"/>
        </p:nvSpPr>
        <p:spPr bwMode="auto">
          <a:xfrm>
            <a:off x="3213335" y="891873"/>
            <a:ext cx="5468583" cy="602729"/>
          </a:xfrm>
          <a:prstGeom prst="rect">
            <a:avLst/>
          </a:prstGeom>
          <a:noFill/>
          <a:ln>
            <a:noFill/>
          </a:ln>
        </p:spPr>
        <p:txBody>
          <a:bodyPr spcFirstLastPara="1" wrap="square" lIns="0" tIns="0" rIns="0" bIns="0" anchor="t" anchorCtr="0">
            <a:spAutoFit/>
          </a:bodyPr>
          <a:lstStyle/>
          <a:p>
            <a:pPr marL="0" marR="0" lvl="0" indent="0" algn="l">
              <a:lnSpc>
                <a:spcPct val="107999"/>
              </a:lnSpc>
              <a:spcBef>
                <a:spcPts val="0"/>
              </a:spcBef>
              <a:spcAft>
                <a:spcPts val="0"/>
              </a:spcAft>
              <a:buNone/>
              <a:defRPr/>
            </a:pPr>
            <a:r>
              <a:rPr lang="en-US" sz="4300">
                <a:solidFill>
                  <a:srgbClr val="0C45A6"/>
                </a:solidFill>
                <a:latin typeface="Calibri"/>
                <a:ea typeface="Calibri"/>
                <a:cs typeface="Calibri"/>
              </a:rPr>
              <a:t>What is a project?</a:t>
            </a:r>
            <a:endParaRPr/>
          </a:p>
        </p:txBody>
      </p:sp>
      <p:sp>
        <p:nvSpPr>
          <p:cNvPr id="108" name="Google Shape;108;p3" hidden="0"/>
          <p:cNvSpPr txBox="1"/>
          <p:nvPr isPhoto="0" userDrawn="0"/>
        </p:nvSpPr>
        <p:spPr bwMode="auto">
          <a:xfrm>
            <a:off x="1721830" y="5836438"/>
            <a:ext cx="2594074" cy="128240"/>
          </a:xfrm>
          <a:prstGeom prst="rect">
            <a:avLst/>
          </a:prstGeom>
          <a:noFill/>
          <a:ln>
            <a:noFill/>
          </a:ln>
        </p:spPr>
        <p:txBody>
          <a:bodyPr spcFirstLastPara="1" wrap="square" lIns="0" tIns="0" rIns="0" bIns="0" anchor="t" anchorCtr="0">
            <a:spAutoFit/>
          </a:bodyPr>
          <a:lstStyle/>
          <a:p>
            <a:pPr marL="0" marR="0" lvl="0" indent="0" algn="ctr">
              <a:lnSpc>
                <a:spcPct val="107995"/>
              </a:lnSpc>
              <a:spcBef>
                <a:spcPts val="0"/>
              </a:spcBef>
              <a:spcAft>
                <a:spcPts val="0"/>
              </a:spcAft>
              <a:buNone/>
              <a:defRPr/>
            </a:pPr>
            <a:r>
              <a:rPr lang="en-US" sz="950">
                <a:solidFill>
                  <a:srgbClr val="000000"/>
                </a:solidFill>
                <a:latin typeface="Calibri"/>
                <a:ea typeface="Calibri"/>
                <a:cs typeface="Calibri"/>
              </a:rPr>
              <a:t>*German Institute for Standardisation (DIN)</a:t>
            </a:r>
            <a:endParaRPr/>
          </a:p>
        </p:txBody>
      </p:sp>
      <p:sp>
        <p:nvSpPr>
          <p:cNvPr id="109" name="Google Shape;109;p3" hidden="0"/>
          <p:cNvSpPr txBox="1"/>
          <p:nvPr isPhoto="0" userDrawn="0"/>
        </p:nvSpPr>
        <p:spPr bwMode="auto">
          <a:xfrm>
            <a:off x="5565861" y="1902660"/>
            <a:ext cx="4530639" cy="2308324"/>
          </a:xfrm>
          <a:prstGeom prst="rect">
            <a:avLst/>
          </a:prstGeom>
          <a:noFill/>
          <a:ln>
            <a:noFill/>
          </a:ln>
        </p:spPr>
        <p:txBody>
          <a:bodyPr spcFirstLastPara="1" wrap="square" lIns="0" tIns="0" rIns="0" bIns="0" anchor="t" anchorCtr="0">
            <a:spAutoFit/>
          </a:bodyPr>
          <a:lstStyle/>
          <a:p>
            <a:pPr marL="0" marR="0" lvl="0" indent="0" algn="ctr">
              <a:lnSpc>
                <a:spcPct val="108036"/>
              </a:lnSpc>
              <a:spcBef>
                <a:spcPts val="0"/>
              </a:spcBef>
              <a:spcAft>
                <a:spcPts val="0"/>
              </a:spcAft>
              <a:buNone/>
              <a:defRPr/>
            </a:pPr>
            <a:r>
              <a:rPr lang="en-US" sz="1400">
                <a:solidFill>
                  <a:srgbClr val="000000"/>
                </a:solidFill>
                <a:latin typeface="Calibri"/>
                <a:ea typeface="Calibri"/>
                <a:cs typeface="Calibri"/>
              </a:rPr>
              <a:t>According to DIN 69900*, a project is defined as an undertaking that is essentially characterised by. . .</a:t>
            </a:r>
            <a:endParaRPr/>
          </a:p>
          <a:p>
            <a:pPr marL="500070" marR="0" lvl="2" indent="-285750" algn="l">
              <a:lnSpc>
                <a:spcPct val="108036"/>
              </a:lnSpc>
              <a:spcBef>
                <a:spcPts val="0"/>
              </a:spcBef>
              <a:spcAft>
                <a:spcPts val="0"/>
              </a:spcAft>
              <a:buClr>
                <a:srgbClr val="000000"/>
              </a:buClr>
              <a:buSzPts val="1406"/>
              <a:buFont typeface="Courier New"/>
              <a:buChar char="o"/>
              <a:defRPr/>
            </a:pPr>
            <a:r>
              <a:rPr lang="en-US" sz="1400" b="0" i="0" u="none" strike="noStrike" cap="none">
                <a:solidFill>
                  <a:srgbClr val="000000"/>
                </a:solidFill>
                <a:latin typeface="Calibri"/>
                <a:ea typeface="Calibri"/>
                <a:cs typeface="Calibri"/>
              </a:rPr>
              <a:t>the uniqueness of the conditions in their entirety, a target,</a:t>
            </a:r>
            <a:endParaRPr/>
          </a:p>
          <a:p>
            <a:pPr marL="500070" marR="0" lvl="2" indent="-285750" algn="l">
              <a:lnSpc>
                <a:spcPct val="108036"/>
              </a:lnSpc>
              <a:spcBef>
                <a:spcPts val="0"/>
              </a:spcBef>
              <a:spcAft>
                <a:spcPts val="0"/>
              </a:spcAft>
              <a:buClr>
                <a:srgbClr val="000000"/>
              </a:buClr>
              <a:buSzPts val="1406"/>
              <a:buFont typeface="Courier New"/>
              <a:buChar char="o"/>
              <a:defRPr/>
            </a:pPr>
            <a:r>
              <a:rPr lang="en-US" sz="1400" b="0" i="0" u="none" strike="noStrike" cap="none">
                <a:solidFill>
                  <a:srgbClr val="000000"/>
                </a:solidFill>
                <a:latin typeface="Calibri"/>
                <a:ea typeface="Calibri"/>
                <a:cs typeface="Calibri"/>
              </a:rPr>
              <a:t>limitations of time, money, personnel or other kinds,</a:t>
            </a:r>
            <a:endParaRPr/>
          </a:p>
          <a:p>
            <a:pPr marL="500070" marR="0" lvl="2" indent="-285750" algn="l">
              <a:lnSpc>
                <a:spcPct val="108036"/>
              </a:lnSpc>
              <a:spcBef>
                <a:spcPts val="0"/>
              </a:spcBef>
              <a:spcAft>
                <a:spcPts val="0"/>
              </a:spcAft>
              <a:buClr>
                <a:srgbClr val="000000"/>
              </a:buClr>
              <a:buSzPts val="1406"/>
              <a:buFont typeface="Courier New"/>
              <a:buChar char="o"/>
              <a:defRPr/>
            </a:pPr>
            <a:r>
              <a:rPr lang="en-US" sz="1400" b="0" i="0" u="none" strike="noStrike" cap="none">
                <a:solidFill>
                  <a:srgbClr val="000000"/>
                </a:solidFill>
                <a:latin typeface="Calibri"/>
                <a:ea typeface="Calibri"/>
                <a:cs typeface="Calibri"/>
              </a:rPr>
              <a:t>limitations vis-à-vis other projects, and a project-specific organisation.</a:t>
            </a:r>
            <a:endParaRPr/>
          </a:p>
          <a:p>
            <a:pPr marL="500070" marR="0" lvl="2" indent="-285750" algn="l">
              <a:lnSpc>
                <a:spcPct val="108036"/>
              </a:lnSpc>
              <a:spcBef>
                <a:spcPts val="0"/>
              </a:spcBef>
              <a:spcAft>
                <a:spcPts val="0"/>
              </a:spcAft>
              <a:buClr>
                <a:srgbClr val="000000"/>
              </a:buClr>
              <a:buSzPts val="1406"/>
              <a:buFont typeface="Courier New"/>
              <a:buChar char="o"/>
              <a:defRPr/>
            </a:pPr>
            <a:r>
              <a:rPr lang="en-US" sz="1400" b="0" i="0" u="none" strike="noStrike" cap="none">
                <a:solidFill>
                  <a:srgbClr val="000000"/>
                </a:solidFill>
                <a:latin typeface="Calibri"/>
                <a:ea typeface="Calibri"/>
                <a:cs typeface="Calibri"/>
              </a:rPr>
              <a:t>A Project has a beginning, a middle and an end. Within the framework of a project, it must be clear at the beginning where one wants to arrive at the end. The improvements as a result of a project should continue to exist even without the project (effects).</a:t>
            </a:r>
            <a:endParaRPr/>
          </a:p>
        </p:txBody>
      </p:sp>
      <p:sp>
        <p:nvSpPr>
          <p:cNvPr id="110" name="Google Shape;110;p3" hidden="0"/>
          <p:cNvSpPr txBox="1"/>
          <p:nvPr isPhoto="0" userDrawn="0"/>
        </p:nvSpPr>
        <p:spPr bwMode="auto">
          <a:xfrm>
            <a:off x="5716863" y="5765001"/>
            <a:ext cx="3640500" cy="525600"/>
          </a:xfrm>
          <a:prstGeom prst="rect">
            <a:avLst/>
          </a:prstGeom>
          <a:noFill/>
          <a:ln>
            <a:noFill/>
          </a:ln>
        </p:spPr>
        <p:txBody>
          <a:bodyPr spcFirstLastPara="1" wrap="square" lIns="0" tIns="0" rIns="0" bIns="0" anchor="t" anchorCtr="0">
            <a:spAutoFit/>
          </a:bodyPr>
          <a:lstStyle/>
          <a:p>
            <a:pPr marL="0" marR="0" lvl="0" indent="0" algn="l">
              <a:lnSpc>
                <a:spcPct val="100000"/>
              </a:lnSpc>
              <a:spcBef>
                <a:spcPts val="0"/>
              </a:spcBef>
              <a:spcAft>
                <a:spcPts val="0"/>
              </a:spcAft>
              <a:buNone/>
              <a:defRPr/>
            </a:pPr>
            <a:r>
              <a:rPr lang="en-US" sz="1150">
                <a:solidFill>
                  <a:srgbClr val="000000"/>
                </a:solidFill>
                <a:latin typeface="Calibri"/>
                <a:ea typeface="Calibri"/>
                <a:cs typeface="Calibri"/>
              </a:rPr>
              <a:t>Source: https://www.nord-sued-bruecken.de/foerderung/foerderprogramme/in-sdg.html</a:t>
            </a:r>
            <a:endParaRPr sz="1150">
              <a:solidFill>
                <a:srgbClr val="000000"/>
              </a:solidFill>
              <a:latin typeface="Calibri"/>
              <a:ea typeface="Calibri"/>
              <a:cs typeface="Calibri"/>
            </a:endParaRPr>
          </a:p>
        </p:txBody>
      </p:sp>
      <p:cxnSp>
        <p:nvCxnSpPr>
          <p:cNvPr id="111" name="Google Shape;111;p3" hidden="0"/>
          <p:cNvCxnSpPr>
            <a:cxnSpLocks/>
          </p:cNvCxnSpPr>
          <p:nvPr isPhoto="0" userDrawn="0"/>
        </p:nvCxnSpPr>
        <p:spPr bwMode="auto">
          <a:xfrm>
            <a:off x="333542" y="289558"/>
            <a:ext cx="0" cy="6278884"/>
          </a:xfrm>
          <a:prstGeom prst="straightConnector1">
            <a:avLst/>
          </a:prstGeom>
          <a:noFill/>
          <a:ln w="76200" cap="flat" cmpd="sng">
            <a:solidFill>
              <a:srgbClr val="AED7C7"/>
            </a:solidFill>
            <a:prstDash val="solid"/>
            <a:miter lim="800000"/>
            <a:headEnd type="none" w="sm" len="sm"/>
            <a:tailEnd type="none" w="sm" len="sm"/>
          </a:ln>
        </p:spPr>
      </p:cxnSp>
      <p:pic>
        <p:nvPicPr>
          <p:cNvPr id="112" name="Google Shape;112;p3" hidden="0"/>
          <p:cNvPicPr/>
          <p:nvPr isPhoto="0" userDrawn="0"/>
        </p:nvPicPr>
        <p:blipFill>
          <a:blip r:embed="rId3">
            <a:alphaModFix/>
          </a:blip>
          <a:srcRect l="0" t="0" r="0" b="0"/>
          <a:stretch/>
        </p:blipFill>
        <p:spPr bwMode="auto">
          <a:xfrm>
            <a:off x="9144000" y="5229225"/>
            <a:ext cx="3048000" cy="16287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pic>
        <p:nvPicPr>
          <p:cNvPr id="438" name="Google Shape;438;p30" hidden="0"/>
          <p:cNvPicPr/>
          <p:nvPr isPhoto="0" userDrawn="0"/>
        </p:nvPicPr>
        <p:blipFill>
          <a:blip r:embed="rId2">
            <a:alphaModFix/>
          </a:blip>
          <a:srcRect l="0" t="0" r="513" b="290"/>
          <a:stretch/>
        </p:blipFill>
        <p:spPr bwMode="auto">
          <a:xfrm>
            <a:off x="7041683" y="3680671"/>
            <a:ext cx="2762831" cy="2721389"/>
          </a:xfrm>
          <a:prstGeom prst="rect">
            <a:avLst/>
          </a:prstGeom>
          <a:noFill/>
          <a:ln>
            <a:noFill/>
          </a:ln>
        </p:spPr>
      </p:pic>
      <p:sp>
        <p:nvSpPr>
          <p:cNvPr id="439" name="Google Shape;439;p30" hidden="0"/>
          <p:cNvSpPr txBox="1"/>
          <p:nvPr isPhoto="0" userDrawn="0"/>
        </p:nvSpPr>
        <p:spPr bwMode="auto">
          <a:xfrm>
            <a:off x="1814512" y="787118"/>
            <a:ext cx="6710363" cy="553485"/>
          </a:xfrm>
          <a:prstGeom prst="rect">
            <a:avLst/>
          </a:prstGeom>
          <a:noFill/>
          <a:ln>
            <a:noFill/>
          </a:ln>
        </p:spPr>
        <p:txBody>
          <a:bodyPr spcFirstLastPara="1" wrap="square" lIns="0" tIns="0" rIns="0" bIns="0" anchor="t" anchorCtr="0">
            <a:spAutoFit/>
          </a:bodyPr>
          <a:lstStyle/>
          <a:p>
            <a:pPr marL="0" marR="0" lvl="0" indent="0" algn="ctr">
              <a:lnSpc>
                <a:spcPct val="140000"/>
              </a:lnSpc>
              <a:spcBef>
                <a:spcPts val="0"/>
              </a:spcBef>
              <a:spcAft>
                <a:spcPts val="0"/>
              </a:spcAft>
              <a:buNone/>
              <a:defRPr/>
            </a:pPr>
            <a:r>
              <a:rPr lang="en-US" sz="3300">
                <a:solidFill>
                  <a:srgbClr val="0C45A6"/>
                </a:solidFill>
                <a:latin typeface="Calibri"/>
                <a:ea typeface="Calibri"/>
                <a:cs typeface="Calibri"/>
              </a:rPr>
              <a:t>Target/Actual Comparison of Costs</a:t>
            </a:r>
            <a:endParaRPr/>
          </a:p>
        </p:txBody>
      </p:sp>
      <p:sp>
        <p:nvSpPr>
          <p:cNvPr id="440" name="Google Shape;440;p30" hidden="0"/>
          <p:cNvSpPr txBox="1"/>
          <p:nvPr isPhoto="0" userDrawn="0"/>
        </p:nvSpPr>
        <p:spPr bwMode="auto">
          <a:xfrm>
            <a:off x="2365629" y="2053068"/>
            <a:ext cx="6982568" cy="1519262"/>
          </a:xfrm>
          <a:prstGeom prst="rect">
            <a:avLst/>
          </a:prstGeom>
          <a:noFill/>
          <a:ln>
            <a:noFill/>
          </a:ln>
        </p:spPr>
        <p:txBody>
          <a:bodyPr spcFirstLastPara="1" wrap="square" lIns="0" tIns="0" rIns="0" bIns="0" anchor="t" anchorCtr="0">
            <a:spAutoFit/>
          </a:bodyPr>
          <a:lstStyle/>
          <a:p>
            <a:pPr marL="0" marR="0" lvl="0" indent="0" algn="l">
              <a:lnSpc>
                <a:spcPct val="140042"/>
              </a:lnSpc>
              <a:spcBef>
                <a:spcPts val="0"/>
              </a:spcBef>
              <a:spcAft>
                <a:spcPts val="0"/>
              </a:spcAft>
              <a:buNone/>
              <a:defRPr/>
            </a:pPr>
            <a:r>
              <a:rPr lang="en-US" sz="1400">
                <a:solidFill>
                  <a:srgbClr val="000000"/>
                </a:solidFill>
                <a:latin typeface="Calibri"/>
                <a:ea typeface="Calibri"/>
                <a:cs typeface="Calibri"/>
              </a:rPr>
              <a:t>Last confirmed cost and financing plan in debit</a:t>
            </a:r>
            <a:endParaRPr/>
          </a:p>
          <a:p>
            <a:pPr marL="0" marR="0" lvl="0" indent="0" algn="l">
              <a:lnSpc>
                <a:spcPct val="140042"/>
              </a:lnSpc>
              <a:spcBef>
                <a:spcPts val="0"/>
              </a:spcBef>
              <a:spcAft>
                <a:spcPts val="0"/>
              </a:spcAft>
              <a:buNone/>
              <a:defRPr/>
            </a:pPr>
            <a:r>
              <a:rPr lang="en-US" sz="1400">
                <a:solidFill>
                  <a:srgbClr val="000000"/>
                </a:solidFill>
                <a:latin typeface="Calibri"/>
                <a:ea typeface="Calibri"/>
                <a:cs typeface="Calibri"/>
              </a:rPr>
              <a:t>with reduced project costs: </a:t>
            </a:r>
            <a:endParaRPr/>
          </a:p>
          <a:p>
            <a:pPr marL="321469" marR="0" lvl="2" indent="-107155" algn="l">
              <a:lnSpc>
                <a:spcPct val="140042"/>
              </a:lnSpc>
              <a:spcBef>
                <a:spcPts val="0"/>
              </a:spcBef>
              <a:spcAft>
                <a:spcPts val="0"/>
              </a:spcAft>
              <a:buClr>
                <a:srgbClr val="000000"/>
              </a:buClr>
              <a:buSzPts val="1406"/>
              <a:buFont typeface="Arial"/>
              <a:buChar char="⚬"/>
              <a:defRPr/>
            </a:pPr>
            <a:r>
              <a:rPr lang="en-US" sz="1400" b="0" i="0" u="none" strike="noStrike" cap="none">
                <a:solidFill>
                  <a:srgbClr val="000000"/>
                </a:solidFill>
                <a:latin typeface="Calibri"/>
                <a:ea typeface="Calibri"/>
                <a:cs typeface="Calibri"/>
              </a:rPr>
              <a:t>Administrative costs decrease in percentage terms</a:t>
            </a:r>
            <a:endParaRPr/>
          </a:p>
          <a:p>
            <a:pPr marL="321469" marR="0" lvl="2" indent="-107155" algn="l">
              <a:lnSpc>
                <a:spcPct val="140042"/>
              </a:lnSpc>
              <a:spcBef>
                <a:spcPts val="0"/>
              </a:spcBef>
              <a:spcAft>
                <a:spcPts val="0"/>
              </a:spcAft>
              <a:buClr>
                <a:srgbClr val="000000"/>
              </a:buClr>
              <a:buSzPts val="1406"/>
              <a:buFont typeface="Arial"/>
              <a:buChar char="⚬"/>
              <a:defRPr/>
            </a:pPr>
            <a:r>
              <a:rPr lang="en-US" sz="1400" b="0" i="0" u="none" strike="noStrike" cap="none">
                <a:solidFill>
                  <a:srgbClr val="000000"/>
                </a:solidFill>
                <a:latin typeface="Calibri"/>
                <a:ea typeface="Calibri"/>
                <a:cs typeface="Calibri"/>
              </a:rPr>
              <a:t>Funding amount decreases in percentage</a:t>
            </a:r>
            <a:endParaRPr/>
          </a:p>
          <a:p>
            <a:pPr marL="321469" marR="0" lvl="2" indent="-107155" algn="l">
              <a:lnSpc>
                <a:spcPct val="140042"/>
              </a:lnSpc>
              <a:spcBef>
                <a:spcPts val="0"/>
              </a:spcBef>
              <a:spcAft>
                <a:spcPts val="0"/>
              </a:spcAft>
              <a:buClr>
                <a:srgbClr val="000000"/>
              </a:buClr>
              <a:buSzPts val="1406"/>
              <a:buFont typeface="Arial"/>
              <a:buChar char="⚬"/>
              <a:defRPr/>
            </a:pPr>
            <a:r>
              <a:rPr lang="en-US" sz="1400" b="0" i="0" u="none" strike="noStrike" cap="none">
                <a:solidFill>
                  <a:srgbClr val="000000"/>
                </a:solidFill>
                <a:latin typeface="Calibri"/>
                <a:ea typeface="Calibri"/>
                <a:cs typeface="Calibri"/>
              </a:rPr>
              <a:t>Enclose receipts (depending on the funding agency) - Reconciliation/reference to receipts in the progress report</a:t>
            </a:r>
            <a:endParaRPr/>
          </a:p>
        </p:txBody>
      </p:sp>
      <p:sp>
        <p:nvSpPr>
          <p:cNvPr id="441" name="Google Shape;441;p30" hidden="0"/>
          <p:cNvSpPr txBox="1"/>
          <p:nvPr isPhoto="0" userDrawn="0"/>
        </p:nvSpPr>
        <p:spPr bwMode="auto">
          <a:xfrm>
            <a:off x="7217552" y="4641315"/>
            <a:ext cx="2130645" cy="397160"/>
          </a:xfrm>
          <a:prstGeom prst="rect">
            <a:avLst/>
          </a:prstGeom>
          <a:noFill/>
          <a:ln>
            <a:noFill/>
          </a:ln>
        </p:spPr>
        <p:txBody>
          <a:bodyPr spcFirstLastPara="1" wrap="square" lIns="0" tIns="0" rIns="0" bIns="0" anchor="t" anchorCtr="0">
            <a:spAutoFit/>
          </a:bodyPr>
          <a:lstStyle/>
          <a:p>
            <a:pPr marL="0" marR="0" lvl="0" indent="0" algn="ctr">
              <a:lnSpc>
                <a:spcPct val="139911"/>
              </a:lnSpc>
              <a:spcBef>
                <a:spcPts val="0"/>
              </a:spcBef>
              <a:spcAft>
                <a:spcPts val="0"/>
              </a:spcAft>
              <a:buNone/>
              <a:defRPr/>
            </a:pPr>
            <a:r>
              <a:rPr lang="en-US" sz="1150">
                <a:solidFill>
                  <a:srgbClr val="000000"/>
                </a:solidFill>
                <a:latin typeface="Calibri"/>
                <a:ea typeface="Calibri"/>
                <a:cs typeface="Calibri"/>
              </a:rPr>
              <a:t>Include country and regional specifics for cost comparison etc. </a:t>
            </a:r>
            <a:endParaRPr/>
          </a:p>
        </p:txBody>
      </p:sp>
      <p:sp>
        <p:nvSpPr>
          <p:cNvPr id="442" name="Google Shape;442;p30" hidden="0"/>
          <p:cNvSpPr txBox="1"/>
          <p:nvPr isPhoto="0" userDrawn="0"/>
        </p:nvSpPr>
        <p:spPr bwMode="auto">
          <a:xfrm>
            <a:off x="2365630" y="4016237"/>
            <a:ext cx="4196542" cy="1009379"/>
          </a:xfrm>
          <a:prstGeom prst="rect">
            <a:avLst/>
          </a:prstGeom>
          <a:noFill/>
          <a:ln>
            <a:noFill/>
          </a:ln>
        </p:spPr>
        <p:txBody>
          <a:bodyPr spcFirstLastPara="1" wrap="square" lIns="0" tIns="0" rIns="0" bIns="0" anchor="t" anchorCtr="0">
            <a:spAutoFit/>
          </a:bodyPr>
          <a:lstStyle/>
          <a:p>
            <a:pPr marL="0" marR="0" lvl="0" indent="0" algn="l">
              <a:lnSpc>
                <a:spcPct val="140042"/>
              </a:lnSpc>
              <a:spcBef>
                <a:spcPts val="0"/>
              </a:spcBef>
              <a:spcAft>
                <a:spcPts val="0"/>
              </a:spcAft>
              <a:buNone/>
              <a:defRPr/>
            </a:pPr>
            <a:r>
              <a:rPr lang="en-US" sz="1400">
                <a:solidFill>
                  <a:srgbClr val="000000"/>
                </a:solidFill>
                <a:latin typeface="Calibri"/>
                <a:ea typeface="Calibri"/>
                <a:cs typeface="Calibri"/>
              </a:rPr>
              <a:t>Cost estimates must be available upon request (public procurement law: from 500 €-1,000 €, comprehensible price calculation with three companies, from 1,000 €, three written offers) (Example Germany).</a:t>
            </a:r>
            <a:endParaRPr/>
          </a:p>
        </p:txBody>
      </p:sp>
      <p:sp>
        <p:nvSpPr>
          <p:cNvPr id="443" name="Google Shape;443;p30" hidden="0"/>
          <p:cNvSpPr txBox="1"/>
          <p:nvPr isPhoto="0" userDrawn="0"/>
        </p:nvSpPr>
        <p:spPr bwMode="auto">
          <a:xfrm>
            <a:off x="550275" y="6078549"/>
            <a:ext cx="3166800" cy="525600"/>
          </a:xfrm>
          <a:prstGeom prst="rect">
            <a:avLst/>
          </a:prstGeom>
          <a:noFill/>
          <a:ln>
            <a:noFill/>
          </a:ln>
        </p:spPr>
        <p:txBody>
          <a:bodyPr spcFirstLastPara="1" wrap="square" lIns="0" tIns="0" rIns="0" bIns="0" anchor="t" anchorCtr="0">
            <a:spAutoFit/>
          </a:bodyPr>
          <a:lstStyle/>
          <a:p>
            <a:pPr marL="0" marR="0" lvl="0" indent="0" algn="l">
              <a:lnSpc>
                <a:spcPct val="100000"/>
              </a:lnSpc>
              <a:spcBef>
                <a:spcPts val="0"/>
              </a:spcBef>
              <a:spcAft>
                <a:spcPts val="0"/>
              </a:spcAft>
              <a:buNone/>
              <a:defRPr/>
            </a:pPr>
            <a:r>
              <a:rPr lang="en-US" sz="1150">
                <a:solidFill>
                  <a:srgbClr val="000000"/>
                </a:solidFill>
                <a:latin typeface="Calibri"/>
                <a:ea typeface="Calibri"/>
                <a:cs typeface="Calibri"/>
              </a:rPr>
              <a:t>Source: https://www.nord-sued-bruecken.de/foerderung/foerderprogramme/in-sdg.html</a:t>
            </a:r>
            <a:endParaRPr sz="1150">
              <a:solidFill>
                <a:srgbClr val="000000"/>
              </a:solidFill>
              <a:latin typeface="Calibri"/>
              <a:ea typeface="Calibri"/>
              <a:cs typeface="Calibri"/>
            </a:endParaRPr>
          </a:p>
        </p:txBody>
      </p:sp>
      <p:cxnSp>
        <p:nvCxnSpPr>
          <p:cNvPr id="444" name="Google Shape;444;p30" hidden="0"/>
          <p:cNvCxnSpPr>
            <a:cxnSpLocks/>
          </p:cNvCxnSpPr>
          <p:nvPr isPhoto="0" userDrawn="0"/>
        </p:nvCxnSpPr>
        <p:spPr bwMode="auto">
          <a:xfrm>
            <a:off x="317500" y="418145"/>
            <a:ext cx="0" cy="6021709"/>
          </a:xfrm>
          <a:prstGeom prst="straightConnector1">
            <a:avLst/>
          </a:prstGeom>
          <a:noFill/>
          <a:ln w="76200" cap="flat" cmpd="sng">
            <a:solidFill>
              <a:srgbClr val="AED7C7"/>
            </a:solidFill>
            <a:prstDash val="solid"/>
            <a:miter lim="800000"/>
            <a:headEnd type="none" w="sm" len="sm"/>
            <a:tailEnd type="none" w="sm" len="sm"/>
          </a:ln>
        </p:spPr>
      </p:cxnSp>
      <p:pic>
        <p:nvPicPr>
          <p:cNvPr id="445" name="Google Shape;445;p30" hidden="0"/>
          <p:cNvPicPr/>
          <p:nvPr isPhoto="0" userDrawn="0"/>
        </p:nvPicPr>
        <p:blipFill>
          <a:blip r:embed="rId3">
            <a:alphaModFix/>
          </a:blip>
          <a:srcRect l="0" t="0" r="0" b="0"/>
          <a:stretch/>
        </p:blipFill>
        <p:spPr bwMode="auto">
          <a:xfrm>
            <a:off x="9144000" y="5229225"/>
            <a:ext cx="3048000" cy="16287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50" name="Google Shape;450;p31" hidden="0"/>
          <p:cNvSpPr txBox="1"/>
          <p:nvPr isPhoto="0" userDrawn="0"/>
        </p:nvSpPr>
        <p:spPr bwMode="auto">
          <a:xfrm>
            <a:off x="4562467" y="637143"/>
            <a:ext cx="2533658" cy="553485"/>
          </a:xfrm>
          <a:prstGeom prst="rect">
            <a:avLst/>
          </a:prstGeom>
          <a:noFill/>
          <a:ln>
            <a:noFill/>
          </a:ln>
        </p:spPr>
        <p:txBody>
          <a:bodyPr spcFirstLastPara="1" wrap="square" lIns="0" tIns="0" rIns="0" bIns="0" anchor="t" anchorCtr="0">
            <a:spAutoFit/>
          </a:bodyPr>
          <a:lstStyle/>
          <a:p>
            <a:pPr marL="0" marR="0" lvl="0" indent="0" algn="ctr">
              <a:lnSpc>
                <a:spcPct val="140000"/>
              </a:lnSpc>
              <a:spcBef>
                <a:spcPts val="0"/>
              </a:spcBef>
              <a:spcAft>
                <a:spcPts val="0"/>
              </a:spcAft>
              <a:buNone/>
              <a:defRPr/>
            </a:pPr>
            <a:r>
              <a:rPr lang="en-US" sz="3300">
                <a:solidFill>
                  <a:srgbClr val="0C45A6"/>
                </a:solidFill>
                <a:latin typeface="Calibri"/>
                <a:ea typeface="Calibri"/>
                <a:cs typeface="Calibri"/>
              </a:rPr>
              <a:t>Receipt list</a:t>
            </a:r>
            <a:endParaRPr/>
          </a:p>
        </p:txBody>
      </p:sp>
      <p:sp>
        <p:nvSpPr>
          <p:cNvPr id="451" name="Google Shape;451;p31" hidden="0"/>
          <p:cNvSpPr txBox="1"/>
          <p:nvPr isPhoto="0" userDrawn="0"/>
        </p:nvSpPr>
        <p:spPr bwMode="auto">
          <a:xfrm>
            <a:off x="2238375" y="2237470"/>
            <a:ext cx="7975700" cy="1980670"/>
          </a:xfrm>
          <a:prstGeom prst="rect">
            <a:avLst/>
          </a:prstGeom>
          <a:noFill/>
          <a:ln>
            <a:noFill/>
          </a:ln>
        </p:spPr>
        <p:txBody>
          <a:bodyPr spcFirstLastPara="1" wrap="square" lIns="0" tIns="0" rIns="0" bIns="0" anchor="t" anchorCtr="0">
            <a:spAutoFit/>
          </a:bodyPr>
          <a:lstStyle/>
          <a:p>
            <a:pPr marL="428626" marR="0" lvl="2" indent="-142875" algn="l">
              <a:lnSpc>
                <a:spcPct val="140000"/>
              </a:lnSpc>
              <a:spcBef>
                <a:spcPts val="0"/>
              </a:spcBef>
              <a:spcAft>
                <a:spcPts val="0"/>
              </a:spcAft>
              <a:buClr>
                <a:srgbClr val="000000"/>
              </a:buClr>
              <a:buSzPts val="1875"/>
              <a:buFont typeface="Arial"/>
              <a:buChar char="⚬"/>
              <a:defRPr/>
            </a:pPr>
            <a:r>
              <a:rPr lang="en-US" sz="1900" b="0" i="0" u="none" strike="noStrike" cap="none">
                <a:solidFill>
                  <a:srgbClr val="000000"/>
                </a:solidFill>
                <a:latin typeface="Calibri"/>
                <a:ea typeface="Calibri"/>
                <a:cs typeface="Calibri"/>
              </a:rPr>
              <a:t>Grouped by cost items (cost centres)</a:t>
            </a:r>
            <a:endParaRPr/>
          </a:p>
          <a:p>
            <a:pPr marL="428626" marR="0" lvl="2" indent="-142875" algn="l">
              <a:lnSpc>
                <a:spcPct val="140000"/>
              </a:lnSpc>
              <a:spcBef>
                <a:spcPts val="0"/>
              </a:spcBef>
              <a:spcAft>
                <a:spcPts val="0"/>
              </a:spcAft>
              <a:buClr>
                <a:srgbClr val="000000"/>
              </a:buClr>
              <a:buSzPts val="1875"/>
              <a:buFont typeface="Arial"/>
              <a:buChar char="⚬"/>
              <a:defRPr/>
            </a:pPr>
            <a:r>
              <a:rPr lang="en-US" sz="1900" b="0" i="0" u="none" strike="noStrike" cap="none">
                <a:solidFill>
                  <a:srgbClr val="000000"/>
                </a:solidFill>
                <a:latin typeface="Calibri"/>
                <a:ea typeface="Calibri"/>
                <a:cs typeface="Calibri"/>
              </a:rPr>
              <a:t>Sorted by payment date</a:t>
            </a:r>
            <a:endParaRPr/>
          </a:p>
          <a:p>
            <a:pPr marL="428626" marR="0" lvl="2" indent="-142875" algn="l">
              <a:lnSpc>
                <a:spcPct val="140000"/>
              </a:lnSpc>
              <a:spcBef>
                <a:spcPts val="0"/>
              </a:spcBef>
              <a:spcAft>
                <a:spcPts val="0"/>
              </a:spcAft>
              <a:buClr>
                <a:srgbClr val="000000"/>
              </a:buClr>
              <a:buSzPts val="1875"/>
              <a:buFont typeface="Arial"/>
              <a:buChar char="⚬"/>
              <a:defRPr/>
            </a:pPr>
            <a:r>
              <a:rPr lang="en-US" sz="1900" b="0" i="0" u="none" strike="noStrike" cap="none">
                <a:solidFill>
                  <a:srgbClr val="000000"/>
                </a:solidFill>
                <a:latin typeface="Calibri"/>
                <a:ea typeface="Calibri"/>
                <a:cs typeface="Calibri"/>
              </a:rPr>
              <a:t>Transfer totals of cost items to target/actual comparison</a:t>
            </a:r>
            <a:endParaRPr/>
          </a:p>
          <a:p>
            <a:pPr marL="428626" marR="0" lvl="2" indent="-142875" algn="l">
              <a:lnSpc>
                <a:spcPct val="140000"/>
              </a:lnSpc>
              <a:spcBef>
                <a:spcPts val="0"/>
              </a:spcBef>
              <a:spcAft>
                <a:spcPts val="0"/>
              </a:spcAft>
              <a:buClr>
                <a:srgbClr val="000000"/>
              </a:buClr>
              <a:buSzPts val="1875"/>
              <a:buFont typeface="Arial"/>
              <a:buChar char="⚬"/>
              <a:defRPr/>
            </a:pPr>
            <a:r>
              <a:rPr lang="en-US" sz="1900" b="0" i="0" u="none" strike="noStrike" cap="none">
                <a:solidFill>
                  <a:srgbClr val="000000"/>
                </a:solidFill>
                <a:latin typeface="Calibri"/>
                <a:ea typeface="Calibri"/>
                <a:cs typeface="Calibri"/>
              </a:rPr>
              <a:t>Attach receipts (if possible in the same order) (for complete VN)</a:t>
            </a:r>
            <a:endParaRPr/>
          </a:p>
          <a:p>
            <a:pPr marL="428626" marR="0" lvl="2" indent="-142875" algn="l">
              <a:lnSpc>
                <a:spcPct val="140000"/>
              </a:lnSpc>
              <a:spcBef>
                <a:spcPts val="0"/>
              </a:spcBef>
              <a:spcAft>
                <a:spcPts val="0"/>
              </a:spcAft>
              <a:buClr>
                <a:srgbClr val="000000"/>
              </a:buClr>
              <a:buSzPts val="1875"/>
              <a:buFont typeface="Arial"/>
              <a:buChar char="⚬"/>
              <a:defRPr/>
            </a:pPr>
            <a:r>
              <a:rPr lang="en-US" sz="1900" b="0" i="0" u="none" strike="noStrike" cap="none">
                <a:solidFill>
                  <a:srgbClr val="000000"/>
                </a:solidFill>
                <a:latin typeface="Calibri"/>
                <a:ea typeface="Calibri"/>
                <a:cs typeface="Calibri"/>
              </a:rPr>
              <a:t>Document fees with invoices/fee contract</a:t>
            </a:r>
            <a:endParaRPr/>
          </a:p>
          <a:p>
            <a:pPr marL="428626" marR="0" lvl="2" indent="-142875" algn="l">
              <a:lnSpc>
                <a:spcPct val="140000"/>
              </a:lnSpc>
              <a:spcBef>
                <a:spcPts val="0"/>
              </a:spcBef>
              <a:spcAft>
                <a:spcPts val="0"/>
              </a:spcAft>
              <a:buClr>
                <a:srgbClr val="000000"/>
              </a:buClr>
              <a:buSzPts val="1875"/>
              <a:buFont typeface="Arial"/>
              <a:buChar char="⚬"/>
              <a:defRPr/>
            </a:pPr>
            <a:r>
              <a:rPr lang="en-US" sz="1900" b="0" i="0" u="none" strike="noStrike" cap="none">
                <a:solidFill>
                  <a:srgbClr val="000000"/>
                </a:solidFill>
                <a:latin typeface="Calibri"/>
                <a:ea typeface="Calibri"/>
                <a:cs typeface="Calibri"/>
              </a:rPr>
              <a:t>Proof of payment must go with the receipt</a:t>
            </a:r>
            <a:endParaRPr/>
          </a:p>
        </p:txBody>
      </p:sp>
      <p:sp>
        <p:nvSpPr>
          <p:cNvPr id="452" name="Google Shape;452;p31" hidden="0"/>
          <p:cNvSpPr txBox="1"/>
          <p:nvPr isPhoto="0" userDrawn="0"/>
        </p:nvSpPr>
        <p:spPr bwMode="auto">
          <a:xfrm>
            <a:off x="890079" y="5914250"/>
            <a:ext cx="2960400" cy="525600"/>
          </a:xfrm>
          <a:prstGeom prst="rect">
            <a:avLst/>
          </a:prstGeom>
          <a:noFill/>
          <a:ln>
            <a:noFill/>
          </a:ln>
        </p:spPr>
        <p:txBody>
          <a:bodyPr spcFirstLastPara="1" wrap="square" lIns="0" tIns="0" rIns="0" bIns="0" anchor="t" anchorCtr="0">
            <a:spAutoFit/>
          </a:bodyPr>
          <a:lstStyle/>
          <a:p>
            <a:pPr marL="0" marR="0" lvl="0" indent="0" algn="l">
              <a:lnSpc>
                <a:spcPct val="100000"/>
              </a:lnSpc>
              <a:spcBef>
                <a:spcPts val="0"/>
              </a:spcBef>
              <a:spcAft>
                <a:spcPts val="0"/>
              </a:spcAft>
              <a:buNone/>
              <a:defRPr/>
            </a:pPr>
            <a:r>
              <a:rPr lang="en-US" sz="1150">
                <a:solidFill>
                  <a:srgbClr val="000000"/>
                </a:solidFill>
                <a:latin typeface="Arial"/>
                <a:ea typeface="Arial"/>
                <a:cs typeface="Arial"/>
              </a:rPr>
              <a:t>Source: https://www.nord-sued-bruecken.de/foerderung/foerderprogramme/in-sdg.htm</a:t>
            </a:r>
            <a:r>
              <a:rPr lang="en-US" sz="950">
                <a:solidFill>
                  <a:srgbClr val="000000"/>
                </a:solidFill>
                <a:latin typeface="Arial"/>
                <a:ea typeface="Arial"/>
                <a:cs typeface="Arial"/>
              </a:rPr>
              <a:t>l</a:t>
            </a:r>
            <a:endParaRPr sz="950">
              <a:solidFill>
                <a:srgbClr val="000000"/>
              </a:solidFill>
              <a:latin typeface="Arial"/>
              <a:ea typeface="Arial"/>
              <a:cs typeface="Arial"/>
            </a:endParaRPr>
          </a:p>
        </p:txBody>
      </p:sp>
      <p:cxnSp>
        <p:nvCxnSpPr>
          <p:cNvPr id="453" name="Google Shape;453;p31" hidden="0"/>
          <p:cNvCxnSpPr>
            <a:cxnSpLocks/>
          </p:cNvCxnSpPr>
          <p:nvPr isPhoto="0" userDrawn="0"/>
        </p:nvCxnSpPr>
        <p:spPr bwMode="auto">
          <a:xfrm>
            <a:off x="317500" y="418145"/>
            <a:ext cx="0" cy="6021709"/>
          </a:xfrm>
          <a:prstGeom prst="straightConnector1">
            <a:avLst/>
          </a:prstGeom>
          <a:noFill/>
          <a:ln w="76200" cap="flat" cmpd="sng">
            <a:solidFill>
              <a:srgbClr val="AED7C7"/>
            </a:solidFill>
            <a:prstDash val="solid"/>
            <a:miter lim="800000"/>
            <a:headEnd type="none" w="sm" len="sm"/>
            <a:tailEnd type="none" w="sm" len="sm"/>
          </a:ln>
        </p:spPr>
      </p:cxnSp>
      <p:pic>
        <p:nvPicPr>
          <p:cNvPr id="454" name="Google Shape;454;p31" hidden="0"/>
          <p:cNvPicPr/>
          <p:nvPr isPhoto="0" userDrawn="0"/>
        </p:nvPicPr>
        <p:blipFill>
          <a:blip r:embed="rId2">
            <a:alphaModFix/>
          </a:blip>
          <a:srcRect l="0" t="0" r="0" b="0"/>
          <a:stretch/>
        </p:blipFill>
        <p:spPr bwMode="auto">
          <a:xfrm>
            <a:off x="9144000" y="5245267"/>
            <a:ext cx="3048000" cy="16287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59" name="Google Shape;459;p32" hidden="0"/>
          <p:cNvSpPr txBox="1"/>
          <p:nvPr isPhoto="0" userDrawn="0"/>
        </p:nvSpPr>
        <p:spPr bwMode="auto">
          <a:xfrm>
            <a:off x="2442789" y="1574988"/>
            <a:ext cx="6928919" cy="633379"/>
          </a:xfrm>
          <a:prstGeom prst="rect">
            <a:avLst/>
          </a:prstGeom>
          <a:noFill/>
          <a:ln>
            <a:noFill/>
          </a:ln>
        </p:spPr>
        <p:txBody>
          <a:bodyPr spcFirstLastPara="1" wrap="square" lIns="0" tIns="0" rIns="0" bIns="0" anchor="t" anchorCtr="0">
            <a:spAutoFit/>
          </a:bodyPr>
          <a:lstStyle/>
          <a:p>
            <a:pPr marL="0" marR="0" lvl="0" indent="0" algn="ctr">
              <a:lnSpc>
                <a:spcPct val="120004"/>
              </a:lnSpc>
              <a:spcBef>
                <a:spcPts val="0"/>
              </a:spcBef>
              <a:spcAft>
                <a:spcPts val="0"/>
              </a:spcAft>
              <a:buNone/>
              <a:defRPr/>
            </a:pPr>
            <a:r>
              <a:rPr lang="en-US" sz="4200">
                <a:solidFill>
                  <a:srgbClr val="0C45A6"/>
                </a:solidFill>
                <a:latin typeface="Calibri"/>
                <a:ea typeface="Calibri"/>
                <a:cs typeface="Calibri"/>
              </a:rPr>
              <a:t>More Tips</a:t>
            </a:r>
            <a:endParaRPr/>
          </a:p>
        </p:txBody>
      </p:sp>
      <p:sp>
        <p:nvSpPr>
          <p:cNvPr id="460" name="Google Shape;460;p32" hidden="0"/>
          <p:cNvSpPr/>
          <p:nvPr isPhoto="0" userDrawn="0"/>
        </p:nvSpPr>
        <p:spPr bwMode="auto">
          <a:xfrm>
            <a:off x="5610808" y="2588555"/>
            <a:ext cx="592842" cy="61436"/>
          </a:xfrm>
          <a:custGeom>
            <a:avLst/>
            <a:gdLst/>
            <a:ahLst/>
            <a:cxnLst/>
            <a:rect l="l" t="t" r="r" b="b"/>
            <a:pathLst>
              <a:path w="843153" h="87376" fill="norm" stroke="1" extrusionOk="0">
                <a:moveTo>
                  <a:pt x="0" y="0"/>
                </a:moveTo>
                <a:lnTo>
                  <a:pt x="843153" y="0"/>
                </a:lnTo>
                <a:lnTo>
                  <a:pt x="843153" y="87376"/>
                </a:lnTo>
                <a:lnTo>
                  <a:pt x="0" y="87376"/>
                </a:lnTo>
                <a:close/>
              </a:path>
            </a:pathLst>
          </a:custGeom>
          <a:solidFill>
            <a:srgbClr val="0C45A6"/>
          </a:solidFill>
          <a:ln>
            <a:noFill/>
          </a:ln>
        </p:spPr>
      </p:sp>
      <p:sp>
        <p:nvSpPr>
          <p:cNvPr id="461" name="Google Shape;461;p32" hidden="0"/>
          <p:cNvSpPr txBox="1"/>
          <p:nvPr isPhoto="0" userDrawn="0"/>
        </p:nvSpPr>
        <p:spPr bwMode="auto">
          <a:xfrm>
            <a:off x="2121529" y="2861329"/>
            <a:ext cx="8343418" cy="1775743"/>
          </a:xfrm>
          <a:prstGeom prst="rect">
            <a:avLst/>
          </a:prstGeom>
          <a:noFill/>
          <a:ln>
            <a:noFill/>
          </a:ln>
        </p:spPr>
        <p:txBody>
          <a:bodyPr spcFirstLastPara="1" wrap="square" lIns="0" tIns="0" rIns="0" bIns="0" anchor="t" anchorCtr="0">
            <a:spAutoFit/>
          </a:bodyPr>
          <a:lstStyle/>
          <a:p>
            <a:pPr marL="321470" marR="0" lvl="2" indent="-107156" algn="l">
              <a:lnSpc>
                <a:spcPct val="140042"/>
              </a:lnSpc>
              <a:spcBef>
                <a:spcPts val="0"/>
              </a:spcBef>
              <a:spcAft>
                <a:spcPts val="0"/>
              </a:spcAft>
              <a:buClr>
                <a:srgbClr val="000000"/>
              </a:buClr>
              <a:buSzPts val="1406"/>
              <a:buFont typeface="Arial"/>
              <a:buChar char="⚬"/>
              <a:defRPr/>
            </a:pPr>
            <a:r>
              <a:rPr lang="en-US" sz="1400" b="0" i="0" u="none" strike="noStrike" cap="none">
                <a:solidFill>
                  <a:srgbClr val="000000"/>
                </a:solidFill>
                <a:latin typeface="Calibri"/>
                <a:ea typeface="Calibri"/>
                <a:cs typeface="Calibri"/>
              </a:rPr>
              <a:t>Charged costs must reflect the content of the project.</a:t>
            </a:r>
            <a:endParaRPr/>
          </a:p>
          <a:p>
            <a:pPr marL="321470" marR="0" lvl="2" indent="-107156" algn="l">
              <a:lnSpc>
                <a:spcPct val="140042"/>
              </a:lnSpc>
              <a:spcBef>
                <a:spcPts val="0"/>
              </a:spcBef>
              <a:spcAft>
                <a:spcPts val="0"/>
              </a:spcAft>
              <a:buClr>
                <a:srgbClr val="000000"/>
              </a:buClr>
              <a:buSzPts val="1406"/>
              <a:buFont typeface="Arial"/>
              <a:buChar char="⚬"/>
              <a:defRPr/>
            </a:pPr>
            <a:r>
              <a:rPr lang="en-US" sz="1400" b="0" i="0" u="none" strike="noStrike" cap="none">
                <a:solidFill>
                  <a:srgbClr val="000000"/>
                </a:solidFill>
                <a:latin typeface="Calibri"/>
                <a:ea typeface="Calibri"/>
                <a:cs typeface="Calibri"/>
              </a:rPr>
              <a:t>Check whether all costs are eligible (travel expenses abroad)</a:t>
            </a:r>
            <a:endParaRPr/>
          </a:p>
          <a:p>
            <a:pPr marL="321470" marR="0" lvl="2" indent="-107156" algn="l">
              <a:lnSpc>
                <a:spcPct val="140042"/>
              </a:lnSpc>
              <a:spcBef>
                <a:spcPts val="0"/>
              </a:spcBef>
              <a:spcAft>
                <a:spcPts val="0"/>
              </a:spcAft>
              <a:buClr>
                <a:srgbClr val="000000"/>
              </a:buClr>
              <a:buSzPts val="1406"/>
              <a:buFont typeface="Arial"/>
              <a:buChar char="⚬"/>
              <a:defRPr/>
            </a:pPr>
            <a:r>
              <a:rPr lang="en-US" sz="1400" b="0" i="0" u="none" strike="noStrike" cap="none">
                <a:solidFill>
                  <a:srgbClr val="000000"/>
                </a:solidFill>
                <a:latin typeface="Calibri"/>
                <a:ea typeface="Calibri"/>
                <a:cs typeface="Calibri"/>
              </a:rPr>
              <a:t>Verifiable fee scales must be taken into account (BAköV rates).</a:t>
            </a:r>
            <a:endParaRPr/>
          </a:p>
          <a:p>
            <a:pPr marL="321470" marR="0" lvl="2" indent="-107156" algn="l">
              <a:lnSpc>
                <a:spcPct val="140042"/>
              </a:lnSpc>
              <a:spcBef>
                <a:spcPts val="0"/>
              </a:spcBef>
              <a:spcAft>
                <a:spcPts val="0"/>
              </a:spcAft>
              <a:buClr>
                <a:srgbClr val="000000"/>
              </a:buClr>
              <a:buSzPts val="1406"/>
              <a:buFont typeface="Arial"/>
              <a:buChar char="⚬"/>
              <a:defRPr/>
            </a:pPr>
            <a:r>
              <a:rPr lang="en-US" sz="1400" b="0" i="0" u="none" strike="noStrike" cap="none">
                <a:solidFill>
                  <a:srgbClr val="000000"/>
                </a:solidFill>
                <a:latin typeface="Calibri"/>
                <a:ea typeface="Calibri"/>
                <a:cs typeface="Calibri"/>
              </a:rPr>
              <a:t>Justify deviations of &gt;20% and apply for reclassification/approval with financial statement</a:t>
            </a:r>
            <a:endParaRPr/>
          </a:p>
          <a:p>
            <a:pPr marL="321470" marR="0" lvl="2" indent="-107156" algn="l">
              <a:lnSpc>
                <a:spcPct val="140042"/>
              </a:lnSpc>
              <a:spcBef>
                <a:spcPts val="0"/>
              </a:spcBef>
              <a:spcAft>
                <a:spcPts val="0"/>
              </a:spcAft>
              <a:buClr>
                <a:srgbClr val="000000"/>
              </a:buClr>
              <a:buSzPts val="1406"/>
              <a:buFont typeface="Arial"/>
              <a:buChar char="⚬"/>
              <a:defRPr/>
            </a:pPr>
            <a:r>
              <a:rPr lang="en-US" sz="1400" b="0" i="0" u="none" strike="noStrike" cap="none">
                <a:solidFill>
                  <a:srgbClr val="000000"/>
                </a:solidFill>
                <a:latin typeface="Calibri"/>
                <a:ea typeface="Calibri"/>
                <a:cs typeface="Calibri"/>
              </a:rPr>
              <a:t>Adjust Cofinancing in time if third-party funds are not approved</a:t>
            </a:r>
            <a:endParaRPr/>
          </a:p>
          <a:p>
            <a:pPr marL="321470" marR="0" lvl="2" indent="-107156" algn="l">
              <a:lnSpc>
                <a:spcPct val="140042"/>
              </a:lnSpc>
              <a:spcBef>
                <a:spcPts val="0"/>
              </a:spcBef>
              <a:spcAft>
                <a:spcPts val="0"/>
              </a:spcAft>
              <a:buClr>
                <a:srgbClr val="000000"/>
              </a:buClr>
              <a:buSzPts val="1406"/>
              <a:buFont typeface="Arial"/>
              <a:buChar char="⚬"/>
              <a:defRPr/>
            </a:pPr>
            <a:r>
              <a:rPr lang="en-US" sz="1400" b="0" i="0" u="none" strike="noStrike" cap="none">
                <a:solidFill>
                  <a:srgbClr val="000000"/>
                </a:solidFill>
                <a:latin typeface="Calibri"/>
                <a:ea typeface="Calibri"/>
                <a:cs typeface="Calibri"/>
              </a:rPr>
              <a:t>Totals of cost and financing plan must match</a:t>
            </a:r>
            <a:endParaRPr/>
          </a:p>
          <a:p>
            <a:pPr marL="321470" marR="0" lvl="2" indent="-107156" algn="l">
              <a:lnSpc>
                <a:spcPct val="140042"/>
              </a:lnSpc>
              <a:spcBef>
                <a:spcPts val="0"/>
              </a:spcBef>
              <a:spcAft>
                <a:spcPts val="0"/>
              </a:spcAft>
              <a:buClr>
                <a:srgbClr val="000000"/>
              </a:buClr>
              <a:buSzPts val="1406"/>
              <a:buFont typeface="Arial"/>
              <a:buChar char="⚬"/>
              <a:defRPr/>
            </a:pPr>
            <a:r>
              <a:rPr lang="en-US" sz="1400" b="0" i="0" u="none" strike="noStrike" cap="none">
                <a:solidFill>
                  <a:srgbClr val="000000"/>
                </a:solidFill>
                <a:latin typeface="Calibri"/>
                <a:ea typeface="Calibri"/>
                <a:cs typeface="Calibri"/>
              </a:rPr>
              <a:t>Settle accounts on time or apply for extension in time</a:t>
            </a:r>
            <a:endParaRPr/>
          </a:p>
        </p:txBody>
      </p:sp>
      <p:sp>
        <p:nvSpPr>
          <p:cNvPr id="462" name="Google Shape;462;p32" hidden="0"/>
          <p:cNvSpPr txBox="1"/>
          <p:nvPr isPhoto="0" userDrawn="0"/>
        </p:nvSpPr>
        <p:spPr bwMode="auto">
          <a:xfrm>
            <a:off x="724291" y="5957092"/>
            <a:ext cx="3640500" cy="525600"/>
          </a:xfrm>
          <a:prstGeom prst="rect">
            <a:avLst/>
          </a:prstGeom>
          <a:noFill/>
          <a:ln>
            <a:noFill/>
          </a:ln>
        </p:spPr>
        <p:txBody>
          <a:bodyPr spcFirstLastPara="1" wrap="square" lIns="0" tIns="0" rIns="0" bIns="0" anchor="t" anchorCtr="0">
            <a:spAutoFit/>
          </a:bodyPr>
          <a:lstStyle/>
          <a:p>
            <a:pPr marL="0" marR="0" lvl="0" indent="0" algn="l">
              <a:lnSpc>
                <a:spcPct val="100000"/>
              </a:lnSpc>
              <a:spcBef>
                <a:spcPts val="0"/>
              </a:spcBef>
              <a:spcAft>
                <a:spcPts val="0"/>
              </a:spcAft>
              <a:buNone/>
              <a:defRPr/>
            </a:pPr>
            <a:r>
              <a:rPr lang="en-US" sz="1150">
                <a:solidFill>
                  <a:srgbClr val="000000"/>
                </a:solidFill>
                <a:latin typeface="Calibri"/>
                <a:ea typeface="Calibri"/>
                <a:cs typeface="Calibri"/>
              </a:rPr>
              <a:t>Source: https://www.nord-sued-bruecken.de/foerderung/foerderprogramme/in-sdg.html</a:t>
            </a:r>
            <a:endParaRPr sz="1150">
              <a:solidFill>
                <a:srgbClr val="000000"/>
              </a:solidFill>
              <a:latin typeface="Calibri"/>
              <a:ea typeface="Calibri"/>
              <a:cs typeface="Calibri"/>
            </a:endParaRPr>
          </a:p>
        </p:txBody>
      </p:sp>
      <p:cxnSp>
        <p:nvCxnSpPr>
          <p:cNvPr id="463" name="Google Shape;463;p32" hidden="0"/>
          <p:cNvCxnSpPr>
            <a:cxnSpLocks/>
          </p:cNvCxnSpPr>
          <p:nvPr isPhoto="0" userDrawn="0"/>
        </p:nvCxnSpPr>
        <p:spPr bwMode="auto">
          <a:xfrm>
            <a:off x="317500" y="418145"/>
            <a:ext cx="0" cy="6021709"/>
          </a:xfrm>
          <a:prstGeom prst="straightConnector1">
            <a:avLst/>
          </a:prstGeom>
          <a:noFill/>
          <a:ln w="76200" cap="flat" cmpd="sng">
            <a:solidFill>
              <a:srgbClr val="AED7C7"/>
            </a:solidFill>
            <a:prstDash val="solid"/>
            <a:miter lim="800000"/>
            <a:headEnd type="none" w="sm" len="sm"/>
            <a:tailEnd type="none" w="sm" len="sm"/>
          </a:ln>
        </p:spPr>
      </p:cxnSp>
      <p:pic>
        <p:nvPicPr>
          <p:cNvPr id="464" name="Google Shape;464;p32" hidden="0"/>
          <p:cNvPicPr/>
          <p:nvPr isPhoto="0" userDrawn="0"/>
        </p:nvPicPr>
        <p:blipFill>
          <a:blip r:embed="rId2">
            <a:alphaModFix/>
          </a:blip>
          <a:srcRect l="0" t="0" r="0" b="0"/>
          <a:stretch/>
        </p:blipFill>
        <p:spPr bwMode="auto">
          <a:xfrm>
            <a:off x="9144000" y="5229225"/>
            <a:ext cx="3048000" cy="16287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69" name="Google Shape;469;p33" hidden="0"/>
          <p:cNvSpPr txBox="1"/>
          <p:nvPr isPhoto="0" userDrawn="0"/>
        </p:nvSpPr>
        <p:spPr bwMode="auto">
          <a:xfrm>
            <a:off x="3024187" y="1559465"/>
            <a:ext cx="6083910" cy="1464440"/>
          </a:xfrm>
          <a:prstGeom prst="rect">
            <a:avLst/>
          </a:prstGeom>
          <a:noFill/>
          <a:ln>
            <a:noFill/>
          </a:ln>
        </p:spPr>
        <p:txBody>
          <a:bodyPr spcFirstLastPara="1" wrap="square" lIns="0" tIns="0" rIns="0" bIns="0" anchor="t" anchorCtr="0">
            <a:spAutoFit/>
          </a:bodyPr>
          <a:lstStyle/>
          <a:p>
            <a:pPr marL="0" marR="0" lvl="0" indent="0" algn="l">
              <a:lnSpc>
                <a:spcPct val="139961"/>
              </a:lnSpc>
              <a:spcBef>
                <a:spcPts val="0"/>
              </a:spcBef>
              <a:spcAft>
                <a:spcPts val="0"/>
              </a:spcAft>
              <a:buNone/>
              <a:defRPr/>
            </a:pPr>
            <a:r>
              <a:rPr lang="en-US" sz="2050">
                <a:solidFill>
                  <a:srgbClr val="000000"/>
                </a:solidFill>
                <a:latin typeface="Calibri"/>
                <a:ea typeface="Calibri"/>
                <a:cs typeface="Calibri"/>
              </a:rPr>
              <a:t>Remember:</a:t>
            </a:r>
            <a:endParaRPr/>
          </a:p>
          <a:p>
            <a:pPr marL="471373" marR="0" lvl="2" indent="-157124" algn="l">
              <a:lnSpc>
                <a:spcPct val="139961"/>
              </a:lnSpc>
              <a:spcBef>
                <a:spcPts val="0"/>
              </a:spcBef>
              <a:spcAft>
                <a:spcPts val="0"/>
              </a:spcAft>
              <a:buClr>
                <a:srgbClr val="000000"/>
              </a:buClr>
              <a:buSzPts val="2062"/>
              <a:buFont typeface="Arial"/>
              <a:buChar char="⚬"/>
              <a:defRPr/>
            </a:pPr>
            <a:r>
              <a:rPr lang="en-US" sz="2050" b="0" i="0" u="none" strike="noStrike" cap="none">
                <a:solidFill>
                  <a:srgbClr val="000000"/>
                </a:solidFill>
                <a:latin typeface="Calibri"/>
                <a:ea typeface="Calibri"/>
                <a:cs typeface="Calibri"/>
              </a:rPr>
              <a:t>Collective Bargaining Agreements </a:t>
            </a:r>
            <a:endParaRPr/>
          </a:p>
          <a:p>
            <a:pPr marL="471373" marR="0" lvl="2" indent="-157124" algn="l">
              <a:lnSpc>
                <a:spcPct val="139961"/>
              </a:lnSpc>
              <a:spcBef>
                <a:spcPts val="0"/>
              </a:spcBef>
              <a:spcAft>
                <a:spcPts val="0"/>
              </a:spcAft>
              <a:buClr>
                <a:srgbClr val="000000"/>
              </a:buClr>
              <a:buSzPts val="2062"/>
              <a:buFont typeface="Arial"/>
              <a:buChar char="⚬"/>
              <a:defRPr/>
            </a:pPr>
            <a:r>
              <a:rPr lang="en-US" sz="2050" b="0" i="0" u="none" strike="noStrike" cap="none">
                <a:solidFill>
                  <a:srgbClr val="000000"/>
                </a:solidFill>
                <a:latin typeface="Calibri"/>
                <a:ea typeface="Calibri"/>
                <a:cs typeface="Calibri"/>
              </a:rPr>
              <a:t>Minimum wages</a:t>
            </a:r>
            <a:endParaRPr/>
          </a:p>
          <a:p>
            <a:pPr marL="471373" marR="0" lvl="2" indent="-157124" algn="l">
              <a:lnSpc>
                <a:spcPct val="139961"/>
              </a:lnSpc>
              <a:spcBef>
                <a:spcPts val="0"/>
              </a:spcBef>
              <a:spcAft>
                <a:spcPts val="0"/>
              </a:spcAft>
              <a:buClr>
                <a:srgbClr val="000000"/>
              </a:buClr>
              <a:buSzPts val="2062"/>
              <a:buFont typeface="Arial"/>
              <a:buChar char="⚬"/>
              <a:defRPr/>
            </a:pPr>
            <a:r>
              <a:rPr lang="en-US" sz="2050" b="0" i="0" u="none" strike="noStrike" cap="none">
                <a:solidFill>
                  <a:srgbClr val="000000"/>
                </a:solidFill>
                <a:latin typeface="Calibri"/>
                <a:ea typeface="Calibri"/>
                <a:cs typeface="Calibri"/>
              </a:rPr>
              <a:t>Salary directives</a:t>
            </a:r>
            <a:endParaRPr/>
          </a:p>
        </p:txBody>
      </p:sp>
      <p:pic>
        <p:nvPicPr>
          <p:cNvPr id="470" name="Google Shape;470;p33" hidden="0"/>
          <p:cNvPicPr/>
          <p:nvPr isPhoto="0" userDrawn="0"/>
        </p:nvPicPr>
        <p:blipFill>
          <a:blip r:embed="rId2">
            <a:alphaModFix/>
          </a:blip>
          <a:srcRect l="0" t="0" r="629" b="405"/>
          <a:stretch/>
        </p:blipFill>
        <p:spPr bwMode="auto">
          <a:xfrm>
            <a:off x="6684221" y="3192870"/>
            <a:ext cx="2762832" cy="2721389"/>
          </a:xfrm>
          <a:prstGeom prst="rect">
            <a:avLst/>
          </a:prstGeom>
          <a:noFill/>
          <a:ln>
            <a:noFill/>
          </a:ln>
        </p:spPr>
      </p:pic>
      <p:sp>
        <p:nvSpPr>
          <p:cNvPr id="471" name="Google Shape;471;p33" hidden="0"/>
          <p:cNvSpPr txBox="1"/>
          <p:nvPr isPhoto="0" userDrawn="0"/>
        </p:nvSpPr>
        <p:spPr bwMode="auto">
          <a:xfrm>
            <a:off x="4620937" y="648870"/>
            <a:ext cx="2406428" cy="553485"/>
          </a:xfrm>
          <a:prstGeom prst="rect">
            <a:avLst/>
          </a:prstGeom>
          <a:noFill/>
          <a:ln>
            <a:noFill/>
          </a:ln>
        </p:spPr>
        <p:txBody>
          <a:bodyPr spcFirstLastPara="1" wrap="square" lIns="0" tIns="0" rIns="0" bIns="0" anchor="t" anchorCtr="0">
            <a:spAutoFit/>
          </a:bodyPr>
          <a:lstStyle/>
          <a:p>
            <a:pPr marL="0" marR="0" lvl="0" indent="0" algn="ctr">
              <a:lnSpc>
                <a:spcPct val="140000"/>
              </a:lnSpc>
              <a:spcBef>
                <a:spcPts val="0"/>
              </a:spcBef>
              <a:spcAft>
                <a:spcPts val="0"/>
              </a:spcAft>
              <a:buNone/>
              <a:defRPr/>
            </a:pPr>
            <a:r>
              <a:rPr lang="en-US" sz="3300">
                <a:solidFill>
                  <a:srgbClr val="0C45A6"/>
                </a:solidFill>
                <a:latin typeface="Calibri"/>
                <a:ea typeface="Calibri"/>
                <a:cs typeface="Calibri"/>
              </a:rPr>
              <a:t>Staff Costs</a:t>
            </a:r>
            <a:endParaRPr/>
          </a:p>
        </p:txBody>
      </p:sp>
      <p:sp>
        <p:nvSpPr>
          <p:cNvPr id="472" name="Google Shape;472;p33" hidden="0"/>
          <p:cNvSpPr txBox="1"/>
          <p:nvPr isPhoto="0" userDrawn="0"/>
        </p:nvSpPr>
        <p:spPr bwMode="auto">
          <a:xfrm>
            <a:off x="6995249" y="4117465"/>
            <a:ext cx="2140800" cy="415500"/>
          </a:xfrm>
          <a:prstGeom prst="rect">
            <a:avLst/>
          </a:prstGeom>
          <a:noFill/>
          <a:ln>
            <a:noFill/>
          </a:ln>
        </p:spPr>
        <p:txBody>
          <a:bodyPr spcFirstLastPara="1" wrap="square" lIns="0" tIns="0" rIns="0" bIns="0" anchor="t" anchorCtr="0">
            <a:spAutoFit/>
          </a:bodyPr>
          <a:lstStyle/>
          <a:p>
            <a:pPr marL="0" marR="0" lvl="0" indent="0" algn="ctr">
              <a:lnSpc>
                <a:spcPct val="139911"/>
              </a:lnSpc>
              <a:spcBef>
                <a:spcPts val="0"/>
              </a:spcBef>
              <a:spcAft>
                <a:spcPts val="0"/>
              </a:spcAft>
              <a:buNone/>
              <a:defRPr/>
            </a:pPr>
            <a:r>
              <a:rPr lang="en-US" sz="1150">
                <a:solidFill>
                  <a:srgbClr val="000000"/>
                </a:solidFill>
                <a:latin typeface="Calibri"/>
                <a:ea typeface="Calibri"/>
                <a:cs typeface="Calibri"/>
              </a:rPr>
              <a:t>Include country and regional specifics for cost comparison etc. </a:t>
            </a:r>
            <a:endParaRPr/>
          </a:p>
        </p:txBody>
      </p:sp>
      <p:sp>
        <p:nvSpPr>
          <p:cNvPr id="473" name="Google Shape;473;p33" hidden="0"/>
          <p:cNvSpPr txBox="1"/>
          <p:nvPr isPhoto="0" userDrawn="0"/>
        </p:nvSpPr>
        <p:spPr bwMode="auto">
          <a:xfrm>
            <a:off x="477926" y="5914250"/>
            <a:ext cx="2945700" cy="507899"/>
          </a:xfrm>
          <a:prstGeom prst="rect">
            <a:avLst/>
          </a:prstGeom>
          <a:noFill/>
          <a:ln>
            <a:noFill/>
          </a:ln>
        </p:spPr>
        <p:txBody>
          <a:bodyPr spcFirstLastPara="1" wrap="square" lIns="0" tIns="0" rIns="0" bIns="0" anchor="t" anchorCtr="0">
            <a:spAutoFit/>
          </a:bodyPr>
          <a:lstStyle/>
          <a:p>
            <a:pPr marL="0" marR="0" lvl="0" indent="0" algn="l">
              <a:lnSpc>
                <a:spcPct val="100000"/>
              </a:lnSpc>
              <a:spcBef>
                <a:spcPts val="0"/>
              </a:spcBef>
              <a:spcAft>
                <a:spcPts val="0"/>
              </a:spcAft>
              <a:buNone/>
              <a:defRPr/>
            </a:pPr>
            <a:r>
              <a:rPr lang="en-US" sz="1100">
                <a:solidFill>
                  <a:srgbClr val="000000"/>
                </a:solidFill>
                <a:latin typeface="Calibri"/>
                <a:ea typeface="Calibri"/>
                <a:cs typeface="Calibri"/>
              </a:rPr>
              <a:t>Source: https://www.nord-sued-bruecken.de/foerderung/foerderprogramme/in-sdg.html</a:t>
            </a:r>
            <a:endParaRPr sz="1100">
              <a:solidFill>
                <a:srgbClr val="000000"/>
              </a:solidFill>
              <a:latin typeface="Calibri"/>
              <a:ea typeface="Calibri"/>
              <a:cs typeface="Calibri"/>
            </a:endParaRPr>
          </a:p>
        </p:txBody>
      </p:sp>
      <p:cxnSp>
        <p:nvCxnSpPr>
          <p:cNvPr id="474" name="Google Shape;474;p33" hidden="0"/>
          <p:cNvCxnSpPr>
            <a:cxnSpLocks/>
          </p:cNvCxnSpPr>
          <p:nvPr isPhoto="0" userDrawn="0"/>
        </p:nvCxnSpPr>
        <p:spPr bwMode="auto">
          <a:xfrm>
            <a:off x="317500" y="418145"/>
            <a:ext cx="0" cy="6021709"/>
          </a:xfrm>
          <a:prstGeom prst="straightConnector1">
            <a:avLst/>
          </a:prstGeom>
          <a:noFill/>
          <a:ln w="76200" cap="flat" cmpd="sng">
            <a:solidFill>
              <a:srgbClr val="AED7C7"/>
            </a:solidFill>
            <a:prstDash val="solid"/>
            <a:miter lim="800000"/>
            <a:headEnd type="none" w="sm" len="sm"/>
            <a:tailEnd type="none" w="sm" len="sm"/>
          </a:ln>
        </p:spPr>
      </p:cxnSp>
      <p:pic>
        <p:nvPicPr>
          <p:cNvPr id="475" name="Google Shape;475;p33" hidden="0"/>
          <p:cNvPicPr/>
          <p:nvPr isPhoto="0" userDrawn="0"/>
        </p:nvPicPr>
        <p:blipFill>
          <a:blip r:embed="rId3">
            <a:alphaModFix/>
          </a:blip>
          <a:srcRect l="0" t="0" r="0" b="0"/>
          <a:stretch/>
        </p:blipFill>
        <p:spPr bwMode="auto">
          <a:xfrm>
            <a:off x="9144000" y="5229225"/>
            <a:ext cx="3048000" cy="16287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80" name="Google Shape;480;p34" hidden="0"/>
          <p:cNvSpPr txBox="1"/>
          <p:nvPr isPhoto="0" userDrawn="0"/>
        </p:nvSpPr>
        <p:spPr bwMode="auto">
          <a:xfrm>
            <a:off x="3780418" y="1114458"/>
            <a:ext cx="3750320" cy="553485"/>
          </a:xfrm>
          <a:prstGeom prst="rect">
            <a:avLst/>
          </a:prstGeom>
          <a:noFill/>
          <a:ln>
            <a:noFill/>
          </a:ln>
        </p:spPr>
        <p:txBody>
          <a:bodyPr spcFirstLastPara="1" wrap="square" lIns="0" tIns="0" rIns="0" bIns="0" anchor="t" anchorCtr="0">
            <a:spAutoFit/>
          </a:bodyPr>
          <a:lstStyle/>
          <a:p>
            <a:pPr marL="0" marR="0" lvl="0" indent="0" algn="ctr">
              <a:lnSpc>
                <a:spcPct val="140000"/>
              </a:lnSpc>
              <a:spcBef>
                <a:spcPts val="0"/>
              </a:spcBef>
              <a:spcAft>
                <a:spcPts val="0"/>
              </a:spcAft>
              <a:buNone/>
              <a:defRPr/>
            </a:pPr>
            <a:r>
              <a:rPr lang="en-US" sz="3300">
                <a:solidFill>
                  <a:srgbClr val="0C45A6"/>
                </a:solidFill>
                <a:latin typeface="Calibri"/>
                <a:ea typeface="Calibri"/>
                <a:cs typeface="Calibri"/>
              </a:rPr>
              <a:t>Professional Fees</a:t>
            </a:r>
            <a:endParaRPr/>
          </a:p>
        </p:txBody>
      </p:sp>
      <p:sp>
        <p:nvSpPr>
          <p:cNvPr id="481" name="Google Shape;481;p34" hidden="0"/>
          <p:cNvSpPr txBox="1"/>
          <p:nvPr isPhoto="0" userDrawn="0"/>
        </p:nvSpPr>
        <p:spPr bwMode="auto">
          <a:xfrm>
            <a:off x="2404844" y="2178844"/>
            <a:ext cx="5125894" cy="3057952"/>
          </a:xfrm>
          <a:prstGeom prst="rect">
            <a:avLst/>
          </a:prstGeom>
          <a:noFill/>
          <a:ln>
            <a:noFill/>
          </a:ln>
        </p:spPr>
        <p:txBody>
          <a:bodyPr spcFirstLastPara="1" wrap="square" lIns="0" tIns="0" rIns="0" bIns="0" anchor="t" anchorCtr="0">
            <a:spAutoFit/>
          </a:bodyPr>
          <a:lstStyle/>
          <a:p>
            <a:pPr marL="385762" marR="0" lvl="2" indent="-128587" algn="l">
              <a:lnSpc>
                <a:spcPct val="140071"/>
              </a:lnSpc>
              <a:spcBef>
                <a:spcPts val="0"/>
              </a:spcBef>
              <a:spcAft>
                <a:spcPts val="0"/>
              </a:spcAft>
              <a:buClr>
                <a:srgbClr val="000000"/>
              </a:buClr>
              <a:buSzPts val="1687"/>
              <a:buFont typeface="Arial"/>
              <a:buChar char="⚬"/>
              <a:defRPr/>
            </a:pPr>
            <a:r>
              <a:rPr lang="en-US" sz="1700" b="0" i="0" u="none" strike="noStrike" cap="none">
                <a:solidFill>
                  <a:srgbClr val="000000"/>
                </a:solidFill>
                <a:latin typeface="Calibri"/>
                <a:ea typeface="Calibri"/>
                <a:cs typeface="Calibri"/>
              </a:rPr>
              <a:t>Freelance services (e.g. by educational speakers, writers, scientists, artists, web designers, etc.).</a:t>
            </a:r>
            <a:endParaRPr/>
          </a:p>
          <a:p>
            <a:pPr marL="385762" marR="0" lvl="2" indent="-128587" algn="l">
              <a:lnSpc>
                <a:spcPct val="140071"/>
              </a:lnSpc>
              <a:spcBef>
                <a:spcPts val="0"/>
              </a:spcBef>
              <a:spcAft>
                <a:spcPts val="0"/>
              </a:spcAft>
              <a:buClr>
                <a:srgbClr val="000000"/>
              </a:buClr>
              <a:buSzPts val="1687"/>
              <a:buFont typeface="Arial"/>
              <a:buChar char="⚬"/>
              <a:defRPr/>
            </a:pPr>
            <a:r>
              <a:rPr lang="en-US" sz="1700" b="0" i="0" u="none" strike="noStrike" cap="none">
                <a:solidFill>
                  <a:srgbClr val="000000"/>
                </a:solidFill>
                <a:latin typeface="Calibri"/>
                <a:ea typeface="Calibri"/>
                <a:cs typeface="Calibri"/>
              </a:rPr>
              <a:t>Basis fee contract (service rendered, exact topic, place and period). </a:t>
            </a:r>
            <a:endParaRPr/>
          </a:p>
          <a:p>
            <a:pPr marL="385762" marR="0" lvl="2" indent="-128587" algn="l">
              <a:lnSpc>
                <a:spcPct val="140071"/>
              </a:lnSpc>
              <a:spcBef>
                <a:spcPts val="0"/>
              </a:spcBef>
              <a:spcAft>
                <a:spcPts val="0"/>
              </a:spcAft>
              <a:buClr>
                <a:srgbClr val="000000"/>
              </a:buClr>
              <a:buSzPts val="1687"/>
              <a:buFont typeface="Arial"/>
              <a:buChar char="⚬"/>
              <a:defRPr/>
            </a:pPr>
            <a:r>
              <a:rPr lang="en-US" sz="1700" b="0" i="0" u="none" strike="noStrike" cap="none">
                <a:solidFill>
                  <a:srgbClr val="000000"/>
                </a:solidFill>
                <a:latin typeface="Calibri"/>
                <a:ea typeface="Calibri"/>
                <a:cs typeface="Calibri"/>
              </a:rPr>
              <a:t>Invoice (invoice number, description of activity, subject, place, period) or reference to the fee contract, tax number or VAT identification number, indication of VAT or reference to VAT exemption.</a:t>
            </a:r>
            <a:endParaRPr/>
          </a:p>
          <a:p>
            <a:pPr marL="385762" marR="0" lvl="2" indent="-128587" algn="l">
              <a:lnSpc>
                <a:spcPct val="140071"/>
              </a:lnSpc>
              <a:spcBef>
                <a:spcPts val="0"/>
              </a:spcBef>
              <a:spcAft>
                <a:spcPts val="0"/>
              </a:spcAft>
              <a:buClr>
                <a:srgbClr val="000000"/>
              </a:buClr>
              <a:buSzPts val="1687"/>
              <a:buFont typeface="Arial"/>
              <a:buChar char="⚬"/>
              <a:defRPr/>
            </a:pPr>
            <a:r>
              <a:rPr lang="en-US" sz="1700" b="0" i="0" u="none" strike="noStrike" cap="none">
                <a:solidFill>
                  <a:srgbClr val="000000"/>
                </a:solidFill>
                <a:latin typeface="Calibri"/>
                <a:ea typeface="Calibri"/>
                <a:cs typeface="Calibri"/>
              </a:rPr>
              <a:t>Observe fee scales (German BAköV)</a:t>
            </a:r>
            <a:endParaRPr/>
          </a:p>
          <a:p>
            <a:pPr marL="385762" marR="0" lvl="2" indent="-128587" algn="l">
              <a:lnSpc>
                <a:spcPct val="140071"/>
              </a:lnSpc>
              <a:spcBef>
                <a:spcPts val="0"/>
              </a:spcBef>
              <a:spcAft>
                <a:spcPts val="0"/>
              </a:spcAft>
              <a:buClr>
                <a:srgbClr val="000000"/>
              </a:buClr>
              <a:buSzPts val="1687"/>
              <a:buFont typeface="Arial"/>
              <a:buChar char="⚬"/>
              <a:defRPr/>
            </a:pPr>
            <a:r>
              <a:rPr lang="en-US" sz="1700" b="0" i="0" u="none" strike="noStrike" cap="none">
                <a:solidFill>
                  <a:srgbClr val="000000"/>
                </a:solidFill>
                <a:latin typeface="Calibri"/>
                <a:ea typeface="Calibri"/>
                <a:cs typeface="Calibri"/>
              </a:rPr>
              <a:t>No valorised services (depending on the donor)</a:t>
            </a:r>
            <a:endParaRPr/>
          </a:p>
        </p:txBody>
      </p:sp>
      <p:pic>
        <p:nvPicPr>
          <p:cNvPr id="482" name="Google Shape;482;p34" hidden="0"/>
          <p:cNvPicPr/>
          <p:nvPr isPhoto="0" userDrawn="0"/>
        </p:nvPicPr>
        <p:blipFill>
          <a:blip r:embed="rId2">
            <a:alphaModFix/>
          </a:blip>
          <a:srcRect l="0" t="0" r="763" b="539"/>
          <a:stretch/>
        </p:blipFill>
        <p:spPr bwMode="auto">
          <a:xfrm>
            <a:off x="7763811" y="2623978"/>
            <a:ext cx="2578763" cy="2540081"/>
          </a:xfrm>
          <a:prstGeom prst="rect">
            <a:avLst/>
          </a:prstGeom>
          <a:noFill/>
          <a:ln>
            <a:noFill/>
          </a:ln>
        </p:spPr>
      </p:pic>
      <p:sp>
        <p:nvSpPr>
          <p:cNvPr id="483" name="Google Shape;483;p34" hidden="0"/>
          <p:cNvSpPr txBox="1"/>
          <p:nvPr isPhoto="0" userDrawn="0"/>
        </p:nvSpPr>
        <p:spPr bwMode="auto">
          <a:xfrm>
            <a:off x="8143102" y="3493969"/>
            <a:ext cx="2115637" cy="397160"/>
          </a:xfrm>
          <a:prstGeom prst="rect">
            <a:avLst/>
          </a:prstGeom>
          <a:noFill/>
          <a:ln>
            <a:noFill/>
          </a:ln>
        </p:spPr>
        <p:txBody>
          <a:bodyPr spcFirstLastPara="1" wrap="square" lIns="0" tIns="0" rIns="0" bIns="0" anchor="t" anchorCtr="0">
            <a:spAutoFit/>
          </a:bodyPr>
          <a:lstStyle/>
          <a:p>
            <a:pPr marL="0" marR="0" lvl="0" indent="0" algn="ctr">
              <a:lnSpc>
                <a:spcPct val="139911"/>
              </a:lnSpc>
              <a:spcBef>
                <a:spcPts val="0"/>
              </a:spcBef>
              <a:spcAft>
                <a:spcPts val="0"/>
              </a:spcAft>
              <a:buNone/>
              <a:defRPr/>
            </a:pPr>
            <a:r>
              <a:rPr lang="en-US" sz="1150">
                <a:solidFill>
                  <a:srgbClr val="000000"/>
                </a:solidFill>
                <a:latin typeface="Calibri"/>
                <a:ea typeface="Calibri"/>
                <a:cs typeface="Calibri"/>
              </a:rPr>
              <a:t>Include country and regional specifics for cost comparison etc. </a:t>
            </a:r>
            <a:endParaRPr/>
          </a:p>
        </p:txBody>
      </p:sp>
      <p:sp>
        <p:nvSpPr>
          <p:cNvPr id="484" name="Google Shape;484;p34" hidden="0"/>
          <p:cNvSpPr txBox="1"/>
          <p:nvPr isPhoto="0" userDrawn="0"/>
        </p:nvSpPr>
        <p:spPr bwMode="auto">
          <a:xfrm>
            <a:off x="485324" y="5914250"/>
            <a:ext cx="2578800" cy="525600"/>
          </a:xfrm>
          <a:prstGeom prst="rect">
            <a:avLst/>
          </a:prstGeom>
          <a:noFill/>
          <a:ln>
            <a:noFill/>
          </a:ln>
        </p:spPr>
        <p:txBody>
          <a:bodyPr spcFirstLastPara="1" wrap="square" lIns="0" tIns="0" rIns="0" bIns="0" anchor="t" anchorCtr="0">
            <a:spAutoFit/>
          </a:bodyPr>
          <a:lstStyle/>
          <a:p>
            <a:pPr marL="0" marR="0" lvl="0" indent="0" algn="l">
              <a:lnSpc>
                <a:spcPct val="100000"/>
              </a:lnSpc>
              <a:spcBef>
                <a:spcPts val="0"/>
              </a:spcBef>
              <a:spcAft>
                <a:spcPts val="0"/>
              </a:spcAft>
              <a:buNone/>
              <a:defRPr/>
            </a:pPr>
            <a:r>
              <a:rPr lang="en-US" sz="1150">
                <a:solidFill>
                  <a:srgbClr val="000000"/>
                </a:solidFill>
                <a:latin typeface="Calibri"/>
                <a:ea typeface="Calibri"/>
                <a:cs typeface="Calibri"/>
              </a:rPr>
              <a:t>Source: https://www.nord-sued-bruecken.de/foerderung/foerderprogramme/in-sdg.html</a:t>
            </a:r>
            <a:endParaRPr sz="1150">
              <a:solidFill>
                <a:srgbClr val="000000"/>
              </a:solidFill>
              <a:latin typeface="Calibri"/>
              <a:ea typeface="Calibri"/>
              <a:cs typeface="Calibri"/>
            </a:endParaRPr>
          </a:p>
        </p:txBody>
      </p:sp>
      <p:cxnSp>
        <p:nvCxnSpPr>
          <p:cNvPr id="485" name="Google Shape;485;p34" hidden="0"/>
          <p:cNvCxnSpPr>
            <a:cxnSpLocks/>
          </p:cNvCxnSpPr>
          <p:nvPr isPhoto="0" userDrawn="0"/>
        </p:nvCxnSpPr>
        <p:spPr bwMode="auto">
          <a:xfrm>
            <a:off x="317500" y="418145"/>
            <a:ext cx="0" cy="6021709"/>
          </a:xfrm>
          <a:prstGeom prst="straightConnector1">
            <a:avLst/>
          </a:prstGeom>
          <a:noFill/>
          <a:ln w="76200" cap="flat" cmpd="sng">
            <a:solidFill>
              <a:srgbClr val="AED7C7"/>
            </a:solidFill>
            <a:prstDash val="solid"/>
            <a:miter lim="800000"/>
            <a:headEnd type="none" w="sm" len="sm"/>
            <a:tailEnd type="none" w="sm" len="sm"/>
          </a:ln>
        </p:spPr>
      </p:cxnSp>
      <p:pic>
        <p:nvPicPr>
          <p:cNvPr id="486" name="Google Shape;486;p34" hidden="0"/>
          <p:cNvPicPr/>
          <p:nvPr isPhoto="0" userDrawn="0"/>
        </p:nvPicPr>
        <p:blipFill>
          <a:blip r:embed="rId3">
            <a:alphaModFix/>
          </a:blip>
          <a:srcRect l="0" t="0" r="0" b="0"/>
          <a:stretch/>
        </p:blipFill>
        <p:spPr bwMode="auto">
          <a:xfrm>
            <a:off x="9144000" y="5229225"/>
            <a:ext cx="3048000" cy="16287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91" name="Google Shape;491;p35" hidden="0"/>
          <p:cNvSpPr txBox="1"/>
          <p:nvPr isPhoto="0" userDrawn="0"/>
        </p:nvSpPr>
        <p:spPr bwMode="auto">
          <a:xfrm>
            <a:off x="2650416" y="1608497"/>
            <a:ext cx="6928919" cy="577081"/>
          </a:xfrm>
          <a:prstGeom prst="rect">
            <a:avLst/>
          </a:prstGeom>
          <a:noFill/>
          <a:ln>
            <a:noFill/>
          </a:ln>
        </p:spPr>
        <p:txBody>
          <a:bodyPr spcFirstLastPara="1" wrap="square" lIns="0" tIns="0" rIns="0" bIns="0" anchor="t" anchorCtr="0">
            <a:spAutoFit/>
          </a:bodyPr>
          <a:lstStyle/>
          <a:p>
            <a:pPr marL="0" marR="0" lvl="0" indent="0" algn="ctr">
              <a:lnSpc>
                <a:spcPct val="120000"/>
              </a:lnSpc>
              <a:spcBef>
                <a:spcPts val="0"/>
              </a:spcBef>
              <a:spcAft>
                <a:spcPts val="0"/>
              </a:spcAft>
              <a:buNone/>
              <a:defRPr/>
            </a:pPr>
            <a:r>
              <a:rPr lang="en-US" sz="3750">
                <a:solidFill>
                  <a:srgbClr val="0C45A6"/>
                </a:solidFill>
                <a:latin typeface="Calibri"/>
                <a:ea typeface="Calibri"/>
                <a:cs typeface="Calibri"/>
              </a:rPr>
              <a:t>Administrative Costs</a:t>
            </a:r>
            <a:endParaRPr/>
          </a:p>
        </p:txBody>
      </p:sp>
      <p:sp>
        <p:nvSpPr>
          <p:cNvPr id="492" name="Google Shape;492;p35" hidden="0"/>
          <p:cNvSpPr/>
          <p:nvPr isPhoto="0" userDrawn="0"/>
        </p:nvSpPr>
        <p:spPr bwMode="auto">
          <a:xfrm>
            <a:off x="5818436" y="2556335"/>
            <a:ext cx="592842" cy="61436"/>
          </a:xfrm>
          <a:custGeom>
            <a:avLst/>
            <a:gdLst/>
            <a:ahLst/>
            <a:cxnLst/>
            <a:rect l="l" t="t" r="r" b="b"/>
            <a:pathLst>
              <a:path w="843153" h="87376" fill="norm" stroke="1" extrusionOk="0">
                <a:moveTo>
                  <a:pt x="0" y="0"/>
                </a:moveTo>
                <a:lnTo>
                  <a:pt x="843153" y="0"/>
                </a:lnTo>
                <a:lnTo>
                  <a:pt x="843153" y="87376"/>
                </a:lnTo>
                <a:lnTo>
                  <a:pt x="0" y="87376"/>
                </a:lnTo>
                <a:close/>
              </a:path>
            </a:pathLst>
          </a:custGeom>
          <a:solidFill>
            <a:srgbClr val="0C45A6"/>
          </a:solidFill>
          <a:ln>
            <a:noFill/>
          </a:ln>
        </p:spPr>
      </p:sp>
      <p:pic>
        <p:nvPicPr>
          <p:cNvPr id="493" name="Google Shape;493;p35" hidden="0"/>
          <p:cNvPicPr/>
          <p:nvPr isPhoto="0" userDrawn="0"/>
        </p:nvPicPr>
        <p:blipFill>
          <a:blip r:embed="rId2">
            <a:alphaModFix/>
          </a:blip>
          <a:srcRect l="0" t="0" r="612" b="612"/>
          <a:stretch/>
        </p:blipFill>
        <p:spPr bwMode="auto">
          <a:xfrm>
            <a:off x="5367137" y="4590004"/>
            <a:ext cx="1419974" cy="1419974"/>
          </a:xfrm>
          <a:prstGeom prst="rect">
            <a:avLst/>
          </a:prstGeom>
          <a:noFill/>
          <a:ln>
            <a:noFill/>
          </a:ln>
        </p:spPr>
      </p:pic>
      <p:sp>
        <p:nvSpPr>
          <p:cNvPr id="494" name="Google Shape;494;p35" hidden="0"/>
          <p:cNvSpPr txBox="1"/>
          <p:nvPr isPhoto="0" userDrawn="0"/>
        </p:nvSpPr>
        <p:spPr bwMode="auto">
          <a:xfrm>
            <a:off x="2172050" y="2753883"/>
            <a:ext cx="7810150" cy="1519262"/>
          </a:xfrm>
          <a:prstGeom prst="rect">
            <a:avLst/>
          </a:prstGeom>
          <a:noFill/>
          <a:ln>
            <a:noFill/>
          </a:ln>
        </p:spPr>
        <p:txBody>
          <a:bodyPr spcFirstLastPara="1" wrap="square" lIns="0" tIns="0" rIns="0" bIns="0" anchor="t" anchorCtr="0">
            <a:spAutoFit/>
          </a:bodyPr>
          <a:lstStyle/>
          <a:p>
            <a:pPr marL="0" marR="0" lvl="0" indent="0" algn="just">
              <a:lnSpc>
                <a:spcPct val="140042"/>
              </a:lnSpc>
              <a:spcBef>
                <a:spcPts val="0"/>
              </a:spcBef>
              <a:spcAft>
                <a:spcPts val="0"/>
              </a:spcAft>
              <a:buNone/>
              <a:defRPr/>
            </a:pPr>
            <a:r>
              <a:rPr lang="en-US" sz="1400">
                <a:solidFill>
                  <a:schemeClr val="dk1"/>
                </a:solidFill>
                <a:latin typeface="Calibri"/>
                <a:ea typeface="Calibri"/>
                <a:cs typeface="Calibri"/>
              </a:rPr>
              <a:t>- In case of higher costs → obtain cost estimates (public procurement law).</a:t>
            </a:r>
            <a:endParaRPr/>
          </a:p>
          <a:p>
            <a:pPr marL="0" marR="0" lvl="0" indent="0" algn="just">
              <a:lnSpc>
                <a:spcPct val="140042"/>
              </a:lnSpc>
              <a:spcBef>
                <a:spcPts val="0"/>
              </a:spcBef>
              <a:spcAft>
                <a:spcPts val="0"/>
              </a:spcAft>
              <a:buNone/>
              <a:defRPr/>
            </a:pPr>
            <a:r>
              <a:rPr lang="en-US" sz="1400">
                <a:solidFill>
                  <a:schemeClr val="dk1"/>
                </a:solidFill>
                <a:latin typeface="Calibri"/>
                <a:ea typeface="Calibri"/>
                <a:cs typeface="Calibri"/>
              </a:rPr>
              <a:t>- Cost estimates (from 500 €-1,000 € comprehensible price determination with three companies, from 1,000 € three written offers).</a:t>
            </a:r>
            <a:endParaRPr/>
          </a:p>
          <a:p>
            <a:pPr marL="0" marR="0" lvl="0" indent="0" algn="just">
              <a:lnSpc>
                <a:spcPct val="140042"/>
              </a:lnSpc>
              <a:spcBef>
                <a:spcPts val="0"/>
              </a:spcBef>
              <a:spcAft>
                <a:spcPts val="0"/>
              </a:spcAft>
              <a:buNone/>
              <a:defRPr/>
            </a:pPr>
            <a:r>
              <a:rPr lang="en-US" sz="1400">
                <a:solidFill>
                  <a:schemeClr val="dk1"/>
                </a:solidFill>
                <a:latin typeface="Calibri"/>
                <a:ea typeface="Calibri"/>
                <a:cs typeface="Calibri"/>
              </a:rPr>
              <a:t>- No "general" equipment such as cupboard, projector, PC (this can be mentioned in the project measures), but actually required things such as </a:t>
            </a:r>
            <a:endParaRPr/>
          </a:p>
          <a:p>
            <a:pPr marL="0" marR="0" lvl="0" indent="0" algn="just">
              <a:lnSpc>
                <a:spcPct val="140042"/>
              </a:lnSpc>
              <a:spcBef>
                <a:spcPts val="0"/>
              </a:spcBef>
              <a:spcAft>
                <a:spcPts val="0"/>
              </a:spcAft>
              <a:buNone/>
              <a:defRPr/>
            </a:pPr>
            <a:r>
              <a:rPr lang="en-US" sz="1400">
                <a:solidFill>
                  <a:schemeClr val="dk1"/>
                </a:solidFill>
                <a:latin typeface="Calibri"/>
                <a:ea typeface="Calibri"/>
                <a:cs typeface="Calibri"/>
              </a:rPr>
              <a:t>Accommodation/meals per participant in a specific event/project step </a:t>
            </a:r>
            <a:endParaRPr/>
          </a:p>
        </p:txBody>
      </p:sp>
      <p:sp>
        <p:nvSpPr>
          <p:cNvPr id="495" name="Google Shape;495;p35" hidden="0"/>
          <p:cNvSpPr txBox="1"/>
          <p:nvPr isPhoto="0" userDrawn="0"/>
        </p:nvSpPr>
        <p:spPr bwMode="auto">
          <a:xfrm>
            <a:off x="6885965" y="4874592"/>
            <a:ext cx="3544348" cy="749821"/>
          </a:xfrm>
          <a:prstGeom prst="rect">
            <a:avLst/>
          </a:prstGeom>
          <a:noFill/>
          <a:ln>
            <a:noFill/>
          </a:ln>
        </p:spPr>
        <p:txBody>
          <a:bodyPr spcFirstLastPara="1" wrap="square" lIns="0" tIns="0" rIns="0" bIns="0" anchor="t" anchorCtr="0">
            <a:spAutoFit/>
          </a:bodyPr>
          <a:lstStyle/>
          <a:p>
            <a:pPr marL="0" marR="0" lvl="0" indent="0" algn="l">
              <a:lnSpc>
                <a:spcPct val="140042"/>
              </a:lnSpc>
              <a:spcBef>
                <a:spcPts val="0"/>
              </a:spcBef>
              <a:spcAft>
                <a:spcPts val="0"/>
              </a:spcAft>
              <a:buNone/>
              <a:defRPr/>
            </a:pPr>
            <a:r>
              <a:rPr lang="en-US" sz="1400">
                <a:solidFill>
                  <a:srgbClr val="000000"/>
                </a:solidFill>
                <a:latin typeface="Calibri"/>
                <a:ea typeface="Calibri"/>
                <a:cs typeface="Calibri"/>
              </a:rPr>
              <a:t>This are country specifics of Germany as an example, replace them with your country and regional specifics</a:t>
            </a:r>
            <a:endParaRPr/>
          </a:p>
        </p:txBody>
      </p:sp>
      <p:sp>
        <p:nvSpPr>
          <p:cNvPr id="496" name="Google Shape;496;p35" hidden="0"/>
          <p:cNvSpPr txBox="1"/>
          <p:nvPr isPhoto="0" userDrawn="0"/>
        </p:nvSpPr>
        <p:spPr bwMode="auto">
          <a:xfrm>
            <a:off x="505222" y="5914250"/>
            <a:ext cx="2918400" cy="525600"/>
          </a:xfrm>
          <a:prstGeom prst="rect">
            <a:avLst/>
          </a:prstGeom>
          <a:noFill/>
          <a:ln>
            <a:noFill/>
          </a:ln>
        </p:spPr>
        <p:txBody>
          <a:bodyPr spcFirstLastPara="1" wrap="square" lIns="0" tIns="0" rIns="0" bIns="0" anchor="t" anchorCtr="0">
            <a:spAutoFit/>
          </a:bodyPr>
          <a:lstStyle/>
          <a:p>
            <a:pPr marL="0" marR="0" lvl="0" indent="0" algn="l">
              <a:lnSpc>
                <a:spcPct val="100000"/>
              </a:lnSpc>
              <a:spcBef>
                <a:spcPts val="0"/>
              </a:spcBef>
              <a:spcAft>
                <a:spcPts val="0"/>
              </a:spcAft>
              <a:buNone/>
              <a:defRPr/>
            </a:pPr>
            <a:r>
              <a:rPr lang="en-US" sz="1150">
                <a:solidFill>
                  <a:srgbClr val="000000"/>
                </a:solidFill>
                <a:latin typeface="Calibri"/>
                <a:ea typeface="Calibri"/>
                <a:cs typeface="Calibri"/>
              </a:rPr>
              <a:t>Source: https://www.nord-sued-bruecken.de/foerderung/foerderprogramme/in-sdg.html</a:t>
            </a:r>
            <a:endParaRPr sz="1150">
              <a:solidFill>
                <a:srgbClr val="000000"/>
              </a:solidFill>
              <a:latin typeface="Calibri"/>
              <a:ea typeface="Calibri"/>
              <a:cs typeface="Calibri"/>
            </a:endParaRPr>
          </a:p>
        </p:txBody>
      </p:sp>
      <p:cxnSp>
        <p:nvCxnSpPr>
          <p:cNvPr id="497" name="Google Shape;497;p35" hidden="0"/>
          <p:cNvCxnSpPr>
            <a:cxnSpLocks/>
          </p:cNvCxnSpPr>
          <p:nvPr isPhoto="0" userDrawn="0"/>
        </p:nvCxnSpPr>
        <p:spPr bwMode="auto">
          <a:xfrm>
            <a:off x="317500" y="418145"/>
            <a:ext cx="0" cy="6021709"/>
          </a:xfrm>
          <a:prstGeom prst="straightConnector1">
            <a:avLst/>
          </a:prstGeom>
          <a:noFill/>
          <a:ln w="76200" cap="flat" cmpd="sng">
            <a:solidFill>
              <a:srgbClr val="AED7C7"/>
            </a:solidFill>
            <a:prstDash val="solid"/>
            <a:miter lim="800000"/>
            <a:headEnd type="none" w="sm" len="sm"/>
            <a:tailEnd type="none" w="sm" len="sm"/>
          </a:ln>
        </p:spPr>
      </p:cxnSp>
      <p:pic>
        <p:nvPicPr>
          <p:cNvPr id="498" name="Google Shape;498;p35" hidden="0"/>
          <p:cNvPicPr/>
          <p:nvPr isPhoto="0" userDrawn="0"/>
        </p:nvPicPr>
        <p:blipFill>
          <a:blip r:embed="rId3">
            <a:alphaModFix/>
          </a:blip>
          <a:srcRect l="0" t="0" r="0" b="0"/>
          <a:stretch/>
        </p:blipFill>
        <p:spPr bwMode="auto">
          <a:xfrm>
            <a:off x="9144000" y="5229225"/>
            <a:ext cx="3048000" cy="16287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503" name="Google Shape;503;p36" hidden="0"/>
          <p:cNvSpPr txBox="1"/>
          <p:nvPr isPhoto="0" userDrawn="0"/>
        </p:nvSpPr>
        <p:spPr bwMode="auto">
          <a:xfrm>
            <a:off x="2650416" y="1608497"/>
            <a:ext cx="6928919" cy="577081"/>
          </a:xfrm>
          <a:prstGeom prst="rect">
            <a:avLst/>
          </a:prstGeom>
          <a:noFill/>
          <a:ln>
            <a:noFill/>
          </a:ln>
        </p:spPr>
        <p:txBody>
          <a:bodyPr spcFirstLastPara="1" wrap="square" lIns="0" tIns="0" rIns="0" bIns="0" anchor="t" anchorCtr="0">
            <a:spAutoFit/>
          </a:bodyPr>
          <a:lstStyle/>
          <a:p>
            <a:pPr marL="0" marR="0" lvl="0" indent="0" algn="ctr">
              <a:lnSpc>
                <a:spcPct val="120000"/>
              </a:lnSpc>
              <a:spcBef>
                <a:spcPts val="0"/>
              </a:spcBef>
              <a:spcAft>
                <a:spcPts val="0"/>
              </a:spcAft>
              <a:buNone/>
              <a:defRPr/>
            </a:pPr>
            <a:r>
              <a:rPr lang="en-US" sz="3750">
                <a:solidFill>
                  <a:srgbClr val="0C45A6"/>
                </a:solidFill>
                <a:latin typeface="Calibri"/>
                <a:ea typeface="Calibri"/>
                <a:cs typeface="Calibri"/>
              </a:rPr>
              <a:t>Equality Capital</a:t>
            </a:r>
            <a:endParaRPr/>
          </a:p>
        </p:txBody>
      </p:sp>
      <p:sp>
        <p:nvSpPr>
          <p:cNvPr id="504" name="Google Shape;504;p36" hidden="0"/>
          <p:cNvSpPr/>
          <p:nvPr isPhoto="0" userDrawn="0"/>
        </p:nvSpPr>
        <p:spPr bwMode="auto">
          <a:xfrm>
            <a:off x="5818436" y="2556335"/>
            <a:ext cx="592842" cy="61436"/>
          </a:xfrm>
          <a:custGeom>
            <a:avLst/>
            <a:gdLst/>
            <a:ahLst/>
            <a:cxnLst/>
            <a:rect l="l" t="t" r="r" b="b"/>
            <a:pathLst>
              <a:path w="843153" h="87376" fill="norm" stroke="1" extrusionOk="0">
                <a:moveTo>
                  <a:pt x="0" y="0"/>
                </a:moveTo>
                <a:lnTo>
                  <a:pt x="843153" y="0"/>
                </a:lnTo>
                <a:lnTo>
                  <a:pt x="843153" y="87376"/>
                </a:lnTo>
                <a:lnTo>
                  <a:pt x="0" y="87376"/>
                </a:lnTo>
                <a:close/>
              </a:path>
            </a:pathLst>
          </a:custGeom>
          <a:solidFill>
            <a:srgbClr val="0C45A6"/>
          </a:solidFill>
          <a:ln>
            <a:noFill/>
          </a:ln>
        </p:spPr>
      </p:sp>
      <p:sp>
        <p:nvSpPr>
          <p:cNvPr id="505" name="Google Shape;505;p36" hidden="0"/>
          <p:cNvSpPr txBox="1"/>
          <p:nvPr isPhoto="0" userDrawn="0"/>
        </p:nvSpPr>
        <p:spPr bwMode="auto">
          <a:xfrm>
            <a:off x="2285301" y="3269806"/>
            <a:ext cx="7810200" cy="1428599"/>
          </a:xfrm>
          <a:prstGeom prst="rect">
            <a:avLst/>
          </a:prstGeom>
          <a:noFill/>
          <a:ln>
            <a:noFill/>
          </a:ln>
        </p:spPr>
        <p:txBody>
          <a:bodyPr spcFirstLastPara="1" wrap="square" lIns="0" tIns="0" rIns="0" bIns="0" anchor="t" anchorCtr="0">
            <a:spAutoFit/>
          </a:bodyPr>
          <a:lstStyle/>
          <a:p>
            <a:pPr marL="321470" marR="0" lvl="2" indent="-107156" algn="just">
              <a:lnSpc>
                <a:spcPct val="140042"/>
              </a:lnSpc>
              <a:spcBef>
                <a:spcPts val="0"/>
              </a:spcBef>
              <a:spcAft>
                <a:spcPts val="0"/>
              </a:spcAft>
              <a:buClr>
                <a:schemeClr val="dk1"/>
              </a:buClr>
              <a:buSzPts val="1406"/>
              <a:buFont typeface="Arial"/>
              <a:buChar char="⚬"/>
              <a:defRPr/>
            </a:pPr>
            <a:r>
              <a:rPr lang="en-US" sz="1400" b="0" i="0" u="none" strike="noStrike" cap="none">
                <a:solidFill>
                  <a:schemeClr val="dk1"/>
                </a:solidFill>
                <a:latin typeface="Calibri"/>
                <a:ea typeface="Calibri"/>
                <a:cs typeface="Calibri"/>
              </a:rPr>
              <a:t>All funds available to the NGO (not earmarked for projects approved by other donors). (!) project-related donations are regarded as external funds by individual donors)</a:t>
            </a:r>
            <a:endParaRPr>
              <a:solidFill>
                <a:schemeClr val="dk1"/>
              </a:solidFill>
            </a:endParaRPr>
          </a:p>
          <a:p>
            <a:pPr marL="321470" marR="0" lvl="2" indent="-107156" algn="just">
              <a:lnSpc>
                <a:spcPct val="140042"/>
              </a:lnSpc>
              <a:spcBef>
                <a:spcPts val="0"/>
              </a:spcBef>
              <a:spcAft>
                <a:spcPts val="0"/>
              </a:spcAft>
              <a:buClr>
                <a:schemeClr val="dk1"/>
              </a:buClr>
              <a:buSzPts val="1406"/>
              <a:buFont typeface="Arial"/>
              <a:buChar char="⚬"/>
              <a:defRPr/>
            </a:pPr>
            <a:r>
              <a:rPr lang="en-US" sz="1400" b="0" i="0" u="none" strike="noStrike" cap="none">
                <a:solidFill>
                  <a:schemeClr val="dk1"/>
                </a:solidFill>
                <a:latin typeface="Calibri"/>
                <a:ea typeface="Calibri"/>
                <a:cs typeface="Calibri"/>
              </a:rPr>
              <a:t>Donations, sponsorship income, reserves from association assets</a:t>
            </a:r>
            <a:endParaRPr>
              <a:solidFill>
                <a:schemeClr val="dk1"/>
              </a:solidFill>
            </a:endParaRPr>
          </a:p>
          <a:p>
            <a:pPr marL="321470" marR="0" lvl="2" indent="-107156" algn="just">
              <a:lnSpc>
                <a:spcPct val="140042"/>
              </a:lnSpc>
              <a:spcBef>
                <a:spcPts val="0"/>
              </a:spcBef>
              <a:spcAft>
                <a:spcPts val="0"/>
              </a:spcAft>
              <a:buClr>
                <a:schemeClr val="dk1"/>
              </a:buClr>
              <a:buSzPts val="1406"/>
              <a:buFont typeface="Arial"/>
              <a:buChar char="⚬"/>
              <a:defRPr/>
            </a:pPr>
            <a:r>
              <a:rPr lang="en-US" sz="1400" b="0" i="0" u="none" strike="noStrike" cap="none">
                <a:solidFill>
                  <a:schemeClr val="dk1"/>
                </a:solidFill>
                <a:latin typeface="Calibri"/>
                <a:ea typeface="Calibri"/>
                <a:cs typeface="Calibri"/>
              </a:rPr>
              <a:t>Revenues from the implementation of the project generally to be used to finance the project, e.g. entrance fees, sales proceeds, participant contributions</a:t>
            </a:r>
            <a:endParaRPr>
              <a:solidFill>
                <a:schemeClr val="dk1"/>
              </a:solidFill>
            </a:endParaRPr>
          </a:p>
        </p:txBody>
      </p:sp>
      <p:sp>
        <p:nvSpPr>
          <p:cNvPr id="506" name="Google Shape;506;p36" hidden="0"/>
          <p:cNvSpPr txBox="1"/>
          <p:nvPr isPhoto="0" userDrawn="0"/>
        </p:nvSpPr>
        <p:spPr bwMode="auto">
          <a:xfrm>
            <a:off x="644501" y="5679855"/>
            <a:ext cx="3640500" cy="727500"/>
          </a:xfrm>
          <a:prstGeom prst="rect">
            <a:avLst/>
          </a:prstGeom>
          <a:noFill/>
          <a:ln>
            <a:noFill/>
          </a:ln>
        </p:spPr>
        <p:txBody>
          <a:bodyPr spcFirstLastPara="1" wrap="square" lIns="0" tIns="0" rIns="0" bIns="0" anchor="t" anchorCtr="0">
            <a:spAutoFit/>
          </a:bodyPr>
          <a:lstStyle/>
          <a:p>
            <a:pPr marL="0" lvl="0" indent="0" algn="l">
              <a:lnSpc>
                <a:spcPct val="139978"/>
              </a:lnSpc>
              <a:spcBef>
                <a:spcPts val="0"/>
              </a:spcBef>
              <a:spcAft>
                <a:spcPts val="0"/>
              </a:spcAft>
              <a:buNone/>
              <a:defRPr/>
            </a:pPr>
            <a:endParaRPr sz="950"/>
          </a:p>
          <a:p>
            <a:pPr marL="0" marR="0" lvl="0" indent="0" algn="l">
              <a:lnSpc>
                <a:spcPct val="100000"/>
              </a:lnSpc>
              <a:spcBef>
                <a:spcPts val="0"/>
              </a:spcBef>
              <a:spcAft>
                <a:spcPts val="0"/>
              </a:spcAft>
              <a:buNone/>
              <a:defRPr/>
            </a:pPr>
            <a:r>
              <a:rPr lang="en-US" sz="1150">
                <a:solidFill>
                  <a:srgbClr val="000000"/>
                </a:solidFill>
                <a:latin typeface="Arial"/>
                <a:ea typeface="Arial"/>
                <a:cs typeface="Arial"/>
              </a:rPr>
              <a:t>Source: https://www.nord-sued-bruecken.de/foerderung/foerderprogramme/in-sdg.html</a:t>
            </a:r>
            <a:endParaRPr sz="1150">
              <a:solidFill>
                <a:srgbClr val="000000"/>
              </a:solidFill>
              <a:latin typeface="Arial"/>
              <a:ea typeface="Arial"/>
              <a:cs typeface="Arial"/>
            </a:endParaRPr>
          </a:p>
        </p:txBody>
      </p:sp>
      <p:cxnSp>
        <p:nvCxnSpPr>
          <p:cNvPr id="507" name="Google Shape;507;p36" hidden="0"/>
          <p:cNvCxnSpPr>
            <a:cxnSpLocks/>
          </p:cNvCxnSpPr>
          <p:nvPr isPhoto="0" userDrawn="0"/>
        </p:nvCxnSpPr>
        <p:spPr bwMode="auto">
          <a:xfrm>
            <a:off x="317500" y="418145"/>
            <a:ext cx="0" cy="6021709"/>
          </a:xfrm>
          <a:prstGeom prst="straightConnector1">
            <a:avLst/>
          </a:prstGeom>
          <a:noFill/>
          <a:ln w="76200" cap="flat" cmpd="sng">
            <a:solidFill>
              <a:srgbClr val="AED7C7"/>
            </a:solidFill>
            <a:prstDash val="solid"/>
            <a:miter lim="800000"/>
            <a:headEnd type="none" w="sm" len="sm"/>
            <a:tailEnd type="none" w="sm" len="sm"/>
          </a:ln>
        </p:spPr>
      </p:cxnSp>
      <p:pic>
        <p:nvPicPr>
          <p:cNvPr id="508" name="Google Shape;508;p36" hidden="0"/>
          <p:cNvPicPr/>
          <p:nvPr isPhoto="0" userDrawn="0"/>
        </p:nvPicPr>
        <p:blipFill>
          <a:blip r:embed="rId2">
            <a:alphaModFix/>
          </a:blip>
          <a:srcRect l="0" t="0" r="0" b="0"/>
          <a:stretch/>
        </p:blipFill>
        <p:spPr bwMode="auto">
          <a:xfrm>
            <a:off x="9144000" y="5229225"/>
            <a:ext cx="3048000" cy="16287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513" name="Google Shape;513;p37" hidden="0"/>
          <p:cNvSpPr txBox="1"/>
          <p:nvPr isPhoto="0" userDrawn="0"/>
        </p:nvSpPr>
        <p:spPr bwMode="auto">
          <a:xfrm>
            <a:off x="2650416" y="1608497"/>
            <a:ext cx="6928919" cy="577081"/>
          </a:xfrm>
          <a:prstGeom prst="rect">
            <a:avLst/>
          </a:prstGeom>
          <a:noFill/>
          <a:ln>
            <a:noFill/>
          </a:ln>
        </p:spPr>
        <p:txBody>
          <a:bodyPr spcFirstLastPara="1" wrap="square" lIns="0" tIns="0" rIns="0" bIns="0" anchor="t" anchorCtr="0">
            <a:spAutoFit/>
          </a:bodyPr>
          <a:lstStyle/>
          <a:p>
            <a:pPr marL="0" marR="0" lvl="0" indent="0" algn="ctr">
              <a:lnSpc>
                <a:spcPct val="120000"/>
              </a:lnSpc>
              <a:spcBef>
                <a:spcPts val="0"/>
              </a:spcBef>
              <a:spcAft>
                <a:spcPts val="0"/>
              </a:spcAft>
              <a:buNone/>
              <a:defRPr/>
            </a:pPr>
            <a:r>
              <a:rPr lang="en-US" sz="3750">
                <a:solidFill>
                  <a:srgbClr val="0C45A6"/>
                </a:solidFill>
                <a:latin typeface="Calibri"/>
                <a:ea typeface="Calibri"/>
                <a:cs typeface="Calibri"/>
              </a:rPr>
              <a:t>Valorised Services</a:t>
            </a:r>
            <a:endParaRPr/>
          </a:p>
        </p:txBody>
      </p:sp>
      <p:sp>
        <p:nvSpPr>
          <p:cNvPr id="514" name="Google Shape;514;p37" hidden="0"/>
          <p:cNvSpPr/>
          <p:nvPr isPhoto="0" userDrawn="0"/>
        </p:nvSpPr>
        <p:spPr bwMode="auto">
          <a:xfrm>
            <a:off x="5818436" y="2556335"/>
            <a:ext cx="592842" cy="61436"/>
          </a:xfrm>
          <a:custGeom>
            <a:avLst/>
            <a:gdLst/>
            <a:ahLst/>
            <a:cxnLst/>
            <a:rect l="l" t="t" r="r" b="b"/>
            <a:pathLst>
              <a:path w="843153" h="87376" fill="norm" stroke="1" extrusionOk="0">
                <a:moveTo>
                  <a:pt x="0" y="0"/>
                </a:moveTo>
                <a:lnTo>
                  <a:pt x="843153" y="0"/>
                </a:lnTo>
                <a:lnTo>
                  <a:pt x="843153" y="87376"/>
                </a:lnTo>
                <a:lnTo>
                  <a:pt x="0" y="87376"/>
                </a:lnTo>
                <a:close/>
              </a:path>
            </a:pathLst>
          </a:custGeom>
          <a:solidFill>
            <a:srgbClr val="0C45A6"/>
          </a:solidFill>
          <a:ln>
            <a:noFill/>
          </a:ln>
        </p:spPr>
      </p:sp>
      <p:sp>
        <p:nvSpPr>
          <p:cNvPr id="515" name="Google Shape;515;p37" hidden="0"/>
          <p:cNvSpPr txBox="1"/>
          <p:nvPr isPhoto="0" userDrawn="0"/>
        </p:nvSpPr>
        <p:spPr bwMode="auto">
          <a:xfrm>
            <a:off x="2209800" y="3050776"/>
            <a:ext cx="8080800" cy="1125600"/>
          </a:xfrm>
          <a:prstGeom prst="rect">
            <a:avLst/>
          </a:prstGeom>
          <a:noFill/>
          <a:ln>
            <a:noFill/>
          </a:ln>
        </p:spPr>
        <p:txBody>
          <a:bodyPr spcFirstLastPara="1" wrap="square" lIns="0" tIns="0" rIns="0" bIns="0" anchor="t" anchorCtr="0">
            <a:spAutoFit/>
          </a:bodyPr>
          <a:lstStyle/>
          <a:p>
            <a:pPr marL="0" marR="0" lvl="0" indent="0" algn="l">
              <a:lnSpc>
                <a:spcPct val="140042"/>
              </a:lnSpc>
              <a:spcBef>
                <a:spcPts val="0"/>
              </a:spcBef>
              <a:spcAft>
                <a:spcPts val="0"/>
              </a:spcAft>
              <a:buNone/>
              <a:defRPr/>
            </a:pPr>
            <a:r>
              <a:rPr lang="en-US" sz="1400">
                <a:solidFill>
                  <a:schemeClr val="dk1"/>
                </a:solidFill>
                <a:latin typeface="Calibri"/>
                <a:ea typeface="Calibri"/>
                <a:cs typeface="Calibri"/>
              </a:rPr>
              <a:t>   Valorisation of services = valorisation of labour services without real cash flow</a:t>
            </a:r>
            <a:endParaRPr>
              <a:solidFill>
                <a:schemeClr val="dk1"/>
              </a:solidFill>
            </a:endParaRPr>
          </a:p>
          <a:p>
            <a:pPr marL="321470" marR="0" lvl="2" indent="-107156" algn="l">
              <a:lnSpc>
                <a:spcPct val="140042"/>
              </a:lnSpc>
              <a:spcBef>
                <a:spcPts val="0"/>
              </a:spcBef>
              <a:spcAft>
                <a:spcPts val="0"/>
              </a:spcAft>
              <a:buClr>
                <a:schemeClr val="dk1"/>
              </a:buClr>
              <a:buSzPts val="1406"/>
              <a:buFont typeface="Arial"/>
              <a:buChar char="⚬"/>
              <a:defRPr/>
            </a:pPr>
            <a:r>
              <a:rPr lang="en-US" sz="1400" b="0" i="0" u="none" strike="noStrike" cap="none">
                <a:solidFill>
                  <a:schemeClr val="dk1"/>
                </a:solidFill>
                <a:latin typeface="Calibri"/>
                <a:ea typeface="Calibri"/>
                <a:cs typeface="Calibri"/>
              </a:rPr>
              <a:t>show the value of voluntary work contributions from third parties free of charge (e.g. infrastructure such as technical equipment, meeting rooms and/or e.g. accommodation and catering)</a:t>
            </a:r>
            <a:endParaRPr>
              <a:solidFill>
                <a:schemeClr val="dk1"/>
              </a:solidFill>
            </a:endParaRPr>
          </a:p>
          <a:p>
            <a:pPr marL="321470" marR="0" lvl="2" indent="-107156" algn="l">
              <a:lnSpc>
                <a:spcPct val="140042"/>
              </a:lnSpc>
              <a:spcBef>
                <a:spcPts val="0"/>
              </a:spcBef>
              <a:spcAft>
                <a:spcPts val="0"/>
              </a:spcAft>
              <a:buClr>
                <a:schemeClr val="dk1"/>
              </a:buClr>
              <a:buSzPts val="1406"/>
              <a:buFont typeface="Arial"/>
              <a:buChar char="⚬"/>
              <a:defRPr/>
            </a:pPr>
            <a:r>
              <a:rPr lang="en-US" sz="1400" b="0" i="0" u="none" strike="noStrike" cap="none">
                <a:solidFill>
                  <a:schemeClr val="dk1"/>
                </a:solidFill>
                <a:latin typeface="Calibri"/>
                <a:ea typeface="Calibri"/>
                <a:cs typeface="Calibri"/>
              </a:rPr>
              <a:t>Can sometimes be counted as own resources (see funding guidelines for each country/budget line)</a:t>
            </a:r>
            <a:endParaRPr>
              <a:solidFill>
                <a:schemeClr val="dk1"/>
              </a:solidFill>
            </a:endParaRPr>
          </a:p>
        </p:txBody>
      </p:sp>
      <p:sp>
        <p:nvSpPr>
          <p:cNvPr id="516" name="Google Shape;516;p37" hidden="0"/>
          <p:cNvSpPr txBox="1"/>
          <p:nvPr isPhoto="0" userDrawn="0"/>
        </p:nvSpPr>
        <p:spPr bwMode="auto">
          <a:xfrm>
            <a:off x="1639814" y="5714666"/>
            <a:ext cx="4771464" cy="156774"/>
          </a:xfrm>
          <a:prstGeom prst="rect">
            <a:avLst/>
          </a:prstGeom>
          <a:noFill/>
          <a:ln>
            <a:noFill/>
          </a:ln>
        </p:spPr>
        <p:txBody>
          <a:bodyPr spcFirstLastPara="1" wrap="square" lIns="0" tIns="0" rIns="0" bIns="0" anchor="t" anchorCtr="0">
            <a:spAutoFit/>
          </a:bodyPr>
          <a:lstStyle/>
          <a:p>
            <a:pPr marL="0" marR="0" lvl="0" indent="0" algn="ctr">
              <a:lnSpc>
                <a:spcPct val="139978"/>
              </a:lnSpc>
              <a:spcBef>
                <a:spcPts val="0"/>
              </a:spcBef>
              <a:spcAft>
                <a:spcPts val="0"/>
              </a:spcAft>
              <a:buNone/>
              <a:defRPr/>
            </a:pPr>
            <a:r>
              <a:rPr lang="en-US" sz="950">
                <a:solidFill>
                  <a:srgbClr val="000000"/>
                </a:solidFill>
                <a:latin typeface="Calibri"/>
                <a:ea typeface="Calibri"/>
                <a:cs typeface="Calibri"/>
              </a:rPr>
              <a:t>Source: https://www.nord-sued-bruecken.de/foerderung/foerderprogramme/in-sdg.html</a:t>
            </a:r>
            <a:endParaRPr sz="950">
              <a:solidFill>
                <a:srgbClr val="000000"/>
              </a:solidFill>
              <a:latin typeface="Calibri"/>
              <a:ea typeface="Calibri"/>
              <a:cs typeface="Calibri"/>
            </a:endParaRPr>
          </a:p>
        </p:txBody>
      </p:sp>
      <p:cxnSp>
        <p:nvCxnSpPr>
          <p:cNvPr id="517" name="Google Shape;517;p37" hidden="0"/>
          <p:cNvCxnSpPr>
            <a:cxnSpLocks/>
          </p:cNvCxnSpPr>
          <p:nvPr isPhoto="0" userDrawn="0"/>
        </p:nvCxnSpPr>
        <p:spPr bwMode="auto">
          <a:xfrm>
            <a:off x="317500" y="418145"/>
            <a:ext cx="0" cy="6021709"/>
          </a:xfrm>
          <a:prstGeom prst="straightConnector1">
            <a:avLst/>
          </a:prstGeom>
          <a:noFill/>
          <a:ln w="76200" cap="flat" cmpd="sng">
            <a:solidFill>
              <a:srgbClr val="AED7C7"/>
            </a:solidFill>
            <a:prstDash val="solid"/>
            <a:miter lim="800000"/>
            <a:headEnd type="none" w="sm" len="sm"/>
            <a:tailEnd type="none" w="sm" len="sm"/>
          </a:ln>
        </p:spPr>
      </p:cxnSp>
      <p:pic>
        <p:nvPicPr>
          <p:cNvPr id="518" name="Google Shape;518;p37" hidden="0"/>
          <p:cNvPicPr/>
          <p:nvPr isPhoto="0" userDrawn="0"/>
        </p:nvPicPr>
        <p:blipFill>
          <a:blip r:embed="rId2">
            <a:alphaModFix/>
          </a:blip>
          <a:srcRect l="0" t="0" r="0" b="0"/>
          <a:stretch/>
        </p:blipFill>
        <p:spPr bwMode="auto">
          <a:xfrm>
            <a:off x="9144000" y="5229225"/>
            <a:ext cx="3048000" cy="16287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pic>
        <p:nvPicPr>
          <p:cNvPr id="523" name="Google Shape;523;p38" hidden="0"/>
          <p:cNvPicPr/>
          <p:nvPr isPhoto="0" userDrawn="0"/>
        </p:nvPicPr>
        <p:blipFill>
          <a:blip r:embed="rId2">
            <a:alphaModFix/>
          </a:blip>
          <a:srcRect l="0" t="0" r="518" b="546"/>
          <a:stretch/>
        </p:blipFill>
        <p:spPr bwMode="auto">
          <a:xfrm>
            <a:off x="2209800" y="1874088"/>
            <a:ext cx="7706685" cy="2832987"/>
          </a:xfrm>
          <a:prstGeom prst="rect">
            <a:avLst/>
          </a:prstGeom>
          <a:noFill/>
          <a:ln>
            <a:noFill/>
          </a:ln>
        </p:spPr>
      </p:pic>
      <p:sp>
        <p:nvSpPr>
          <p:cNvPr id="524" name="Google Shape;524;p38" hidden="0"/>
          <p:cNvSpPr txBox="1"/>
          <p:nvPr isPhoto="0" userDrawn="0"/>
        </p:nvSpPr>
        <p:spPr bwMode="auto">
          <a:xfrm>
            <a:off x="1901954" y="646871"/>
            <a:ext cx="7042558" cy="1068626"/>
          </a:xfrm>
          <a:prstGeom prst="rect">
            <a:avLst/>
          </a:prstGeom>
          <a:noFill/>
          <a:ln>
            <a:noFill/>
          </a:ln>
        </p:spPr>
        <p:txBody>
          <a:bodyPr spcFirstLastPara="1" wrap="square" lIns="0" tIns="0" rIns="0" bIns="0" anchor="t" anchorCtr="0">
            <a:spAutoFit/>
          </a:bodyPr>
          <a:lstStyle/>
          <a:p>
            <a:pPr marL="0" marR="0" lvl="0" indent="0" algn="ctr">
              <a:lnSpc>
                <a:spcPct val="139967"/>
              </a:lnSpc>
              <a:spcBef>
                <a:spcPts val="0"/>
              </a:spcBef>
              <a:spcAft>
                <a:spcPts val="0"/>
              </a:spcAft>
              <a:buNone/>
              <a:defRPr/>
            </a:pPr>
            <a:r>
              <a:rPr lang="en-US" sz="3050">
                <a:solidFill>
                  <a:srgbClr val="0C45A6"/>
                </a:solidFill>
                <a:latin typeface="Calibri"/>
                <a:ea typeface="Calibri"/>
                <a:cs typeface="Calibri"/>
              </a:rPr>
              <a:t>Decision-making processes of donors (example EU)</a:t>
            </a:r>
            <a:endParaRPr/>
          </a:p>
        </p:txBody>
      </p:sp>
      <p:sp>
        <p:nvSpPr>
          <p:cNvPr id="525" name="Google Shape;525;p38" hidden="0"/>
          <p:cNvSpPr txBox="1"/>
          <p:nvPr isPhoto="0" userDrawn="0"/>
        </p:nvSpPr>
        <p:spPr bwMode="auto">
          <a:xfrm>
            <a:off x="2275515" y="4849950"/>
            <a:ext cx="7706700" cy="956400"/>
          </a:xfrm>
          <a:prstGeom prst="rect">
            <a:avLst/>
          </a:prstGeom>
          <a:noFill/>
          <a:ln>
            <a:noFill/>
          </a:ln>
        </p:spPr>
        <p:txBody>
          <a:bodyPr spcFirstLastPara="1" wrap="square" lIns="0" tIns="0" rIns="0" bIns="0" anchor="t" anchorCtr="0">
            <a:spAutoFit/>
          </a:bodyPr>
          <a:lstStyle/>
          <a:p>
            <a:pPr marL="0" marR="0" lvl="0" indent="0" algn="l">
              <a:lnSpc>
                <a:spcPct val="140000"/>
              </a:lnSpc>
              <a:spcBef>
                <a:spcPts val="0"/>
              </a:spcBef>
              <a:spcAft>
                <a:spcPts val="0"/>
              </a:spcAft>
              <a:buNone/>
              <a:defRPr/>
            </a:pPr>
            <a:r>
              <a:rPr lang="en-US" sz="1200">
                <a:solidFill>
                  <a:schemeClr val="dk1"/>
                </a:solidFill>
                <a:latin typeface="Calibri"/>
                <a:ea typeface="Calibri"/>
                <a:cs typeface="Calibri"/>
              </a:rPr>
              <a:t>Own contribution</a:t>
            </a:r>
            <a:endParaRPr>
              <a:solidFill>
                <a:schemeClr val="dk1"/>
              </a:solidFill>
            </a:endParaRPr>
          </a:p>
          <a:p>
            <a:pPr marL="0" marR="0" lvl="0" indent="0" algn="l">
              <a:lnSpc>
                <a:spcPct val="140000"/>
              </a:lnSpc>
              <a:spcBef>
                <a:spcPts val="0"/>
              </a:spcBef>
              <a:spcAft>
                <a:spcPts val="0"/>
              </a:spcAft>
              <a:buNone/>
              <a:defRPr/>
            </a:pPr>
            <a:r>
              <a:rPr lang="en-US" sz="1200">
                <a:solidFill>
                  <a:schemeClr val="dk1"/>
                </a:solidFill>
                <a:latin typeface="Calibri"/>
                <a:ea typeface="Calibri"/>
                <a:cs typeface="Calibri"/>
              </a:rPr>
              <a:t>Own resources + income + (valorised services) = own contribution</a:t>
            </a:r>
            <a:endParaRPr>
              <a:solidFill>
                <a:schemeClr val="dk1"/>
              </a:solidFill>
            </a:endParaRPr>
          </a:p>
          <a:p>
            <a:pPr marL="0" marR="0" lvl="0" indent="0" algn="l">
              <a:lnSpc>
                <a:spcPct val="140000"/>
              </a:lnSpc>
              <a:spcBef>
                <a:spcPts val="0"/>
              </a:spcBef>
              <a:spcAft>
                <a:spcPts val="0"/>
              </a:spcAft>
              <a:buNone/>
              <a:defRPr/>
            </a:pPr>
            <a:r>
              <a:rPr lang="en-US" sz="1200">
                <a:solidFill>
                  <a:schemeClr val="dk1"/>
                </a:solidFill>
                <a:latin typeface="Calibri"/>
                <a:ea typeface="Calibri"/>
                <a:cs typeface="Calibri"/>
              </a:rPr>
              <a:t>often at least 10% of total costs, some donors recognise third-party funds as own funds </a:t>
            </a:r>
            <a:endParaRPr>
              <a:solidFill>
                <a:schemeClr val="dk1"/>
              </a:solidFill>
            </a:endParaRPr>
          </a:p>
          <a:p>
            <a:pPr marL="0" marR="0" lvl="0" indent="0" algn="l">
              <a:lnSpc>
                <a:spcPct val="140000"/>
              </a:lnSpc>
              <a:spcBef>
                <a:spcPts val="0"/>
              </a:spcBef>
              <a:spcAft>
                <a:spcPts val="0"/>
              </a:spcAft>
              <a:buNone/>
              <a:defRPr/>
            </a:pPr>
            <a:r>
              <a:rPr lang="en-US" sz="1200">
                <a:solidFill>
                  <a:schemeClr val="dk1"/>
                </a:solidFill>
                <a:latin typeface="Calibri"/>
                <a:ea typeface="Calibri"/>
                <a:cs typeface="Calibri"/>
              </a:rPr>
              <a:t>Third-party funds Grants from other donors (foundations, other public and private institutions)</a:t>
            </a:r>
            <a:endParaRPr>
              <a:solidFill>
                <a:schemeClr val="dk1"/>
              </a:solidFill>
            </a:endParaRPr>
          </a:p>
        </p:txBody>
      </p:sp>
      <p:sp>
        <p:nvSpPr>
          <p:cNvPr id="526" name="Google Shape;526;p38" hidden="0"/>
          <p:cNvSpPr txBox="1"/>
          <p:nvPr isPhoto="0" userDrawn="0"/>
        </p:nvSpPr>
        <p:spPr bwMode="auto">
          <a:xfrm>
            <a:off x="6234903" y="6113575"/>
            <a:ext cx="2709600" cy="525600"/>
          </a:xfrm>
          <a:prstGeom prst="rect">
            <a:avLst/>
          </a:prstGeom>
          <a:noFill/>
          <a:ln>
            <a:noFill/>
          </a:ln>
        </p:spPr>
        <p:txBody>
          <a:bodyPr spcFirstLastPara="1" wrap="square" lIns="0" tIns="0" rIns="0" bIns="0" anchor="t" anchorCtr="0">
            <a:spAutoFit/>
          </a:bodyPr>
          <a:lstStyle/>
          <a:p>
            <a:pPr marL="0" marR="0" lvl="0" indent="0" algn="l">
              <a:lnSpc>
                <a:spcPct val="100000"/>
              </a:lnSpc>
              <a:spcBef>
                <a:spcPts val="0"/>
              </a:spcBef>
              <a:spcAft>
                <a:spcPts val="0"/>
              </a:spcAft>
              <a:buNone/>
              <a:defRPr/>
            </a:pPr>
            <a:r>
              <a:rPr lang="en-US" sz="1150">
                <a:solidFill>
                  <a:srgbClr val="000000"/>
                </a:solidFill>
                <a:latin typeface="Calibri"/>
                <a:ea typeface="Calibri"/>
                <a:cs typeface="Calibri"/>
              </a:rPr>
              <a:t>Source: https://www.nord-sued-bruecken.de/foerderung/foerderprogramme/in-sdg.html</a:t>
            </a:r>
            <a:endParaRPr sz="1150">
              <a:solidFill>
                <a:srgbClr val="000000"/>
              </a:solidFill>
              <a:latin typeface="Calibri"/>
              <a:ea typeface="Calibri"/>
              <a:cs typeface="Calibri"/>
            </a:endParaRPr>
          </a:p>
        </p:txBody>
      </p:sp>
      <p:cxnSp>
        <p:nvCxnSpPr>
          <p:cNvPr id="527" name="Google Shape;527;p38" hidden="0"/>
          <p:cNvCxnSpPr>
            <a:cxnSpLocks/>
          </p:cNvCxnSpPr>
          <p:nvPr isPhoto="0" userDrawn="0"/>
        </p:nvCxnSpPr>
        <p:spPr bwMode="auto">
          <a:xfrm>
            <a:off x="317500" y="418145"/>
            <a:ext cx="0" cy="6021709"/>
          </a:xfrm>
          <a:prstGeom prst="straightConnector1">
            <a:avLst/>
          </a:prstGeom>
          <a:noFill/>
          <a:ln w="76200" cap="flat" cmpd="sng">
            <a:solidFill>
              <a:srgbClr val="AED7C7"/>
            </a:solidFill>
            <a:prstDash val="solid"/>
            <a:miter lim="800000"/>
            <a:headEnd type="none" w="sm" len="sm"/>
            <a:tailEnd type="none" w="sm" len="sm"/>
          </a:ln>
        </p:spPr>
      </p:cxnSp>
      <p:pic>
        <p:nvPicPr>
          <p:cNvPr id="528" name="Google Shape;528;p38" hidden="0"/>
          <p:cNvPicPr/>
          <p:nvPr isPhoto="0" userDrawn="0"/>
        </p:nvPicPr>
        <p:blipFill>
          <a:blip r:embed="rId3">
            <a:alphaModFix/>
          </a:blip>
          <a:srcRect l="0" t="0" r="0" b="0"/>
          <a:stretch/>
        </p:blipFill>
        <p:spPr bwMode="auto">
          <a:xfrm>
            <a:off x="9144000" y="5229225"/>
            <a:ext cx="3048000" cy="16287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pic>
        <p:nvPicPr>
          <p:cNvPr id="117" name="Google Shape;117;p4" hidden="0"/>
          <p:cNvPicPr/>
          <p:nvPr isPhoto="0" userDrawn="0"/>
        </p:nvPicPr>
        <p:blipFill>
          <a:blip r:embed="rId2">
            <a:alphaModFix/>
          </a:blip>
          <a:srcRect l="0" t="0" r="290" b="322"/>
          <a:stretch/>
        </p:blipFill>
        <p:spPr bwMode="auto">
          <a:xfrm>
            <a:off x="6656160" y="2486372"/>
            <a:ext cx="2813539" cy="2743200"/>
          </a:xfrm>
          <a:prstGeom prst="rect">
            <a:avLst/>
          </a:prstGeom>
          <a:noFill/>
          <a:ln>
            <a:noFill/>
          </a:ln>
        </p:spPr>
      </p:pic>
      <p:sp>
        <p:nvSpPr>
          <p:cNvPr id="118" name="Google Shape;118;p4" hidden="0"/>
          <p:cNvSpPr txBox="1"/>
          <p:nvPr isPhoto="0" userDrawn="0"/>
        </p:nvSpPr>
        <p:spPr bwMode="auto">
          <a:xfrm>
            <a:off x="2209800" y="1030561"/>
            <a:ext cx="5727182" cy="602729"/>
          </a:xfrm>
          <a:prstGeom prst="rect">
            <a:avLst/>
          </a:prstGeom>
          <a:noFill/>
          <a:ln>
            <a:noFill/>
          </a:ln>
        </p:spPr>
        <p:txBody>
          <a:bodyPr spcFirstLastPara="1" wrap="square" lIns="0" tIns="0" rIns="0" bIns="0" anchor="t" anchorCtr="0">
            <a:spAutoFit/>
          </a:bodyPr>
          <a:lstStyle/>
          <a:p>
            <a:pPr marL="0" marR="0" lvl="0" indent="0" algn="ctr">
              <a:lnSpc>
                <a:spcPct val="107999"/>
              </a:lnSpc>
              <a:spcBef>
                <a:spcPts val="0"/>
              </a:spcBef>
              <a:spcAft>
                <a:spcPts val="0"/>
              </a:spcAft>
              <a:buNone/>
              <a:defRPr/>
            </a:pPr>
            <a:r>
              <a:rPr lang="en-US" sz="4300">
                <a:solidFill>
                  <a:srgbClr val="0C45A6"/>
                </a:solidFill>
                <a:latin typeface="Calibri"/>
                <a:ea typeface="Calibri"/>
                <a:cs typeface="Calibri"/>
              </a:rPr>
              <a:t>Project Planning (1) </a:t>
            </a:r>
            <a:endParaRPr/>
          </a:p>
        </p:txBody>
      </p:sp>
      <p:sp>
        <p:nvSpPr>
          <p:cNvPr id="119" name="Google Shape;119;p4" hidden="0"/>
          <p:cNvSpPr txBox="1"/>
          <p:nvPr isPhoto="0" userDrawn="0"/>
        </p:nvSpPr>
        <p:spPr bwMode="auto">
          <a:xfrm>
            <a:off x="2331318" y="1991025"/>
            <a:ext cx="4084103" cy="1923604"/>
          </a:xfrm>
          <a:prstGeom prst="rect">
            <a:avLst/>
          </a:prstGeom>
          <a:noFill/>
          <a:ln>
            <a:noFill/>
          </a:ln>
        </p:spPr>
        <p:txBody>
          <a:bodyPr spcFirstLastPara="1" wrap="square" lIns="0" tIns="0" rIns="0" bIns="0" anchor="t" anchorCtr="0">
            <a:spAutoFit/>
          </a:bodyPr>
          <a:lstStyle/>
          <a:p>
            <a:pPr marL="0" marR="0" lvl="0" indent="0" algn="l">
              <a:lnSpc>
                <a:spcPct val="108036"/>
              </a:lnSpc>
              <a:spcBef>
                <a:spcPts val="0"/>
              </a:spcBef>
              <a:spcAft>
                <a:spcPts val="0"/>
              </a:spcAft>
              <a:buNone/>
              <a:defRPr/>
            </a:pPr>
            <a:r>
              <a:rPr lang="en-US" sz="1400">
                <a:solidFill>
                  <a:srgbClr val="000000"/>
                </a:solidFill>
                <a:latin typeface="Calibri"/>
                <a:ea typeface="Calibri"/>
                <a:cs typeface="Calibri"/>
              </a:rPr>
              <a:t>A project application reflects the planning process and is guided by the following questions:</a:t>
            </a:r>
            <a:endParaRPr/>
          </a:p>
          <a:p>
            <a:pPr marL="321480" marR="0" lvl="2" indent="-107159" algn="l">
              <a:lnSpc>
                <a:spcPct val="108036"/>
              </a:lnSpc>
              <a:spcBef>
                <a:spcPts val="0"/>
              </a:spcBef>
              <a:spcAft>
                <a:spcPts val="0"/>
              </a:spcAft>
              <a:buClr>
                <a:srgbClr val="000000"/>
              </a:buClr>
              <a:buSzPts val="1406"/>
              <a:buFont typeface="Arial"/>
              <a:buChar char="⚬"/>
              <a:defRPr/>
            </a:pPr>
            <a:r>
              <a:rPr lang="en-US" sz="1400" b="0" i="0" u="none" strike="noStrike" cap="none">
                <a:solidFill>
                  <a:srgbClr val="000000"/>
                </a:solidFill>
                <a:latin typeface="Calibri"/>
                <a:ea typeface="Calibri"/>
                <a:cs typeface="Calibri"/>
              </a:rPr>
              <a:t>Applicant/project promoter</a:t>
            </a:r>
            <a:endParaRPr/>
          </a:p>
          <a:p>
            <a:pPr marL="321480" marR="0" lvl="2" indent="-107159" algn="l">
              <a:lnSpc>
                <a:spcPct val="108036"/>
              </a:lnSpc>
              <a:spcBef>
                <a:spcPts val="0"/>
              </a:spcBef>
              <a:spcAft>
                <a:spcPts val="0"/>
              </a:spcAft>
              <a:buClr>
                <a:srgbClr val="000000"/>
              </a:buClr>
              <a:buSzPts val="1406"/>
              <a:buFont typeface="Arial"/>
              <a:buChar char="⚬"/>
              <a:defRPr/>
            </a:pPr>
            <a:r>
              <a:rPr lang="en-US" sz="1400" b="0" i="0" u="none" strike="noStrike" cap="none">
                <a:solidFill>
                  <a:srgbClr val="000000"/>
                </a:solidFill>
                <a:latin typeface="Calibri"/>
                <a:ea typeface="Calibri"/>
                <a:cs typeface="Calibri"/>
              </a:rPr>
              <a:t>Situation analysis—Problem description</a:t>
            </a:r>
            <a:endParaRPr/>
          </a:p>
          <a:p>
            <a:pPr marL="321480" marR="0" lvl="2" indent="-107159" algn="l">
              <a:lnSpc>
                <a:spcPct val="108036"/>
              </a:lnSpc>
              <a:spcBef>
                <a:spcPts val="0"/>
              </a:spcBef>
              <a:spcAft>
                <a:spcPts val="0"/>
              </a:spcAft>
              <a:buClr>
                <a:srgbClr val="000000"/>
              </a:buClr>
              <a:buSzPts val="1406"/>
              <a:buFont typeface="Arial"/>
              <a:buChar char="⚬"/>
              <a:defRPr/>
            </a:pPr>
            <a:r>
              <a:rPr lang="en-US" sz="1400" b="0" i="0" u="none" strike="noStrike" cap="none">
                <a:solidFill>
                  <a:srgbClr val="000000"/>
                </a:solidFill>
                <a:latin typeface="Calibri"/>
                <a:ea typeface="Calibri"/>
                <a:cs typeface="Calibri"/>
              </a:rPr>
              <a:t>Target group(s)</a:t>
            </a:r>
            <a:endParaRPr/>
          </a:p>
          <a:p>
            <a:pPr marL="321480" marR="0" lvl="2" indent="-107159" algn="l">
              <a:lnSpc>
                <a:spcPct val="108036"/>
              </a:lnSpc>
              <a:spcBef>
                <a:spcPts val="0"/>
              </a:spcBef>
              <a:spcAft>
                <a:spcPts val="0"/>
              </a:spcAft>
              <a:buClr>
                <a:srgbClr val="000000"/>
              </a:buClr>
              <a:buSzPts val="1406"/>
              <a:buFont typeface="Arial"/>
              <a:buChar char="⚬"/>
              <a:defRPr/>
            </a:pPr>
            <a:r>
              <a:rPr lang="en-US" sz="1400" b="0" i="0" u="none" strike="noStrike" cap="none">
                <a:solidFill>
                  <a:srgbClr val="000000"/>
                </a:solidFill>
                <a:latin typeface="Calibri"/>
                <a:ea typeface="Calibri"/>
                <a:cs typeface="Calibri"/>
              </a:rPr>
              <a:t>Effects</a:t>
            </a:r>
            <a:endParaRPr/>
          </a:p>
          <a:p>
            <a:pPr marL="321480" marR="0" lvl="2" indent="-107159" algn="l">
              <a:lnSpc>
                <a:spcPct val="108036"/>
              </a:lnSpc>
              <a:spcBef>
                <a:spcPts val="0"/>
              </a:spcBef>
              <a:spcAft>
                <a:spcPts val="0"/>
              </a:spcAft>
              <a:buClr>
                <a:srgbClr val="000000"/>
              </a:buClr>
              <a:buSzPts val="1406"/>
              <a:buFont typeface="Arial"/>
              <a:buChar char="⚬"/>
              <a:defRPr/>
            </a:pPr>
            <a:r>
              <a:rPr lang="en-US" sz="1400" b="0" i="0" u="none" strike="noStrike" cap="none">
                <a:solidFill>
                  <a:srgbClr val="000000"/>
                </a:solidFill>
                <a:latin typeface="Calibri"/>
                <a:ea typeface="Calibri"/>
                <a:cs typeface="Calibri"/>
              </a:rPr>
              <a:t>Indicators</a:t>
            </a:r>
            <a:endParaRPr/>
          </a:p>
          <a:p>
            <a:pPr marL="321480" marR="0" lvl="2" indent="-107159" algn="l">
              <a:lnSpc>
                <a:spcPct val="108036"/>
              </a:lnSpc>
              <a:spcBef>
                <a:spcPts val="0"/>
              </a:spcBef>
              <a:spcAft>
                <a:spcPts val="0"/>
              </a:spcAft>
              <a:buClr>
                <a:srgbClr val="000000"/>
              </a:buClr>
              <a:buSzPts val="1406"/>
              <a:buFont typeface="Arial"/>
              <a:buChar char="⚬"/>
              <a:defRPr/>
            </a:pPr>
            <a:r>
              <a:rPr lang="en-US" sz="1400" b="0" i="0" u="none" strike="noStrike" cap="none">
                <a:solidFill>
                  <a:srgbClr val="000000"/>
                </a:solidFill>
                <a:latin typeface="Calibri"/>
                <a:ea typeface="Calibri"/>
                <a:cs typeface="Calibri"/>
              </a:rPr>
              <a:t>Project activities and achievements</a:t>
            </a:r>
            <a:endParaRPr/>
          </a:p>
          <a:p>
            <a:pPr marL="321480" marR="0" lvl="2" indent="-107159" algn="l">
              <a:lnSpc>
                <a:spcPct val="108036"/>
              </a:lnSpc>
              <a:spcBef>
                <a:spcPts val="0"/>
              </a:spcBef>
              <a:spcAft>
                <a:spcPts val="0"/>
              </a:spcAft>
              <a:buClr>
                <a:srgbClr val="000000"/>
              </a:buClr>
              <a:buSzPts val="1406"/>
              <a:buFont typeface="Arial"/>
              <a:buChar char="⚬"/>
              <a:defRPr/>
            </a:pPr>
            <a:r>
              <a:rPr lang="en-US" sz="1400" b="0" i="0" u="none" strike="noStrike" cap="none">
                <a:solidFill>
                  <a:srgbClr val="000000"/>
                </a:solidFill>
                <a:latin typeface="Calibri"/>
                <a:ea typeface="Calibri"/>
                <a:cs typeface="Calibri"/>
              </a:rPr>
              <a:t>Sustainability</a:t>
            </a:r>
            <a:endParaRPr/>
          </a:p>
          <a:p>
            <a:pPr marL="321480" marR="0" lvl="2" indent="-107159" algn="l">
              <a:lnSpc>
                <a:spcPct val="108036"/>
              </a:lnSpc>
              <a:spcBef>
                <a:spcPts val="0"/>
              </a:spcBef>
              <a:spcAft>
                <a:spcPts val="0"/>
              </a:spcAft>
              <a:buClr>
                <a:srgbClr val="000000"/>
              </a:buClr>
              <a:buSzPts val="1406"/>
              <a:buFont typeface="Arial"/>
              <a:buChar char="⚬"/>
              <a:defRPr/>
            </a:pPr>
            <a:r>
              <a:rPr lang="en-US" sz="1400" b="0" i="0" u="none" strike="noStrike" cap="none">
                <a:solidFill>
                  <a:srgbClr val="000000"/>
                </a:solidFill>
                <a:latin typeface="Calibri"/>
                <a:ea typeface="Calibri"/>
                <a:cs typeface="Calibri"/>
              </a:rPr>
              <a:t>Cost and financing/expenditure and income plan</a:t>
            </a:r>
            <a:endParaRPr/>
          </a:p>
        </p:txBody>
      </p:sp>
      <p:sp>
        <p:nvSpPr>
          <p:cNvPr id="120" name="Google Shape;120;p4" hidden="0"/>
          <p:cNvSpPr txBox="1"/>
          <p:nvPr isPhoto="0" userDrawn="0"/>
        </p:nvSpPr>
        <p:spPr bwMode="auto">
          <a:xfrm>
            <a:off x="6242613" y="6255757"/>
            <a:ext cx="3640500" cy="525600"/>
          </a:xfrm>
          <a:prstGeom prst="rect">
            <a:avLst/>
          </a:prstGeom>
          <a:noFill/>
          <a:ln>
            <a:noFill/>
          </a:ln>
        </p:spPr>
        <p:txBody>
          <a:bodyPr spcFirstLastPara="1" wrap="square" lIns="0" tIns="0" rIns="0" bIns="0" anchor="t" anchorCtr="0">
            <a:spAutoFit/>
          </a:bodyPr>
          <a:lstStyle/>
          <a:p>
            <a:pPr marL="0" marR="0" lvl="0" indent="0" algn="l">
              <a:lnSpc>
                <a:spcPct val="100000"/>
              </a:lnSpc>
              <a:spcBef>
                <a:spcPts val="0"/>
              </a:spcBef>
              <a:spcAft>
                <a:spcPts val="0"/>
              </a:spcAft>
              <a:buNone/>
              <a:defRPr/>
            </a:pPr>
            <a:r>
              <a:rPr lang="en-US" sz="1150">
                <a:solidFill>
                  <a:srgbClr val="000000"/>
                </a:solidFill>
                <a:latin typeface="Calibri"/>
                <a:ea typeface="Calibri"/>
                <a:cs typeface="Calibri"/>
              </a:rPr>
              <a:t>Source: https://www.nord-sued-bruecken.de/foerderung/foerderprogramme/in-sdg.html</a:t>
            </a:r>
            <a:endParaRPr sz="1150">
              <a:solidFill>
                <a:srgbClr val="000000"/>
              </a:solidFill>
              <a:latin typeface="Calibri"/>
              <a:ea typeface="Calibri"/>
              <a:cs typeface="Calibri"/>
            </a:endParaRPr>
          </a:p>
        </p:txBody>
      </p:sp>
      <p:cxnSp>
        <p:nvCxnSpPr>
          <p:cNvPr id="121" name="Google Shape;121;p4" hidden="0"/>
          <p:cNvCxnSpPr>
            <a:cxnSpLocks/>
          </p:cNvCxnSpPr>
          <p:nvPr isPhoto="0" userDrawn="0"/>
        </p:nvCxnSpPr>
        <p:spPr bwMode="auto">
          <a:xfrm>
            <a:off x="317500" y="418145"/>
            <a:ext cx="0" cy="6021709"/>
          </a:xfrm>
          <a:prstGeom prst="straightConnector1">
            <a:avLst/>
          </a:prstGeom>
          <a:noFill/>
          <a:ln w="76200" cap="flat" cmpd="sng">
            <a:solidFill>
              <a:srgbClr val="AED7C7"/>
            </a:solidFill>
            <a:prstDash val="solid"/>
            <a:miter lim="800000"/>
            <a:headEnd type="none" w="sm" len="sm"/>
            <a:tailEnd type="none" w="sm" len="sm"/>
          </a:ln>
        </p:spPr>
      </p:cxnSp>
      <p:pic>
        <p:nvPicPr>
          <p:cNvPr id="122" name="Google Shape;122;p4" hidden="0"/>
          <p:cNvPicPr/>
          <p:nvPr isPhoto="0" userDrawn="0"/>
        </p:nvPicPr>
        <p:blipFill>
          <a:blip r:embed="rId3">
            <a:alphaModFix/>
          </a:blip>
          <a:srcRect l="0" t="0" r="0" b="0"/>
          <a:stretch/>
        </p:blipFill>
        <p:spPr bwMode="auto">
          <a:xfrm>
            <a:off x="9144000" y="5229225"/>
            <a:ext cx="3048000" cy="16287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pic>
        <p:nvPicPr>
          <p:cNvPr id="127" name="Google Shape;127;p5" hidden="0"/>
          <p:cNvPicPr/>
          <p:nvPr isPhoto="0" userDrawn="0"/>
        </p:nvPicPr>
        <p:blipFill>
          <a:blip r:embed="rId2">
            <a:alphaModFix/>
          </a:blip>
          <a:srcRect l="0" t="0" r="612" b="612"/>
          <a:stretch/>
        </p:blipFill>
        <p:spPr bwMode="auto">
          <a:xfrm>
            <a:off x="5616288" y="5201926"/>
            <a:ext cx="1419974" cy="1419974"/>
          </a:xfrm>
          <a:prstGeom prst="rect">
            <a:avLst/>
          </a:prstGeom>
          <a:noFill/>
          <a:ln>
            <a:noFill/>
          </a:ln>
        </p:spPr>
      </p:pic>
      <p:sp>
        <p:nvSpPr>
          <p:cNvPr id="128" name="Google Shape;128;p5" hidden="0"/>
          <p:cNvSpPr txBox="1"/>
          <p:nvPr isPhoto="0" userDrawn="0"/>
        </p:nvSpPr>
        <p:spPr bwMode="auto">
          <a:xfrm>
            <a:off x="2652815" y="700162"/>
            <a:ext cx="5551013" cy="448841"/>
          </a:xfrm>
          <a:prstGeom prst="rect">
            <a:avLst/>
          </a:prstGeom>
          <a:noFill/>
          <a:ln>
            <a:noFill/>
          </a:ln>
        </p:spPr>
        <p:txBody>
          <a:bodyPr spcFirstLastPara="1" wrap="square" lIns="0" tIns="0" rIns="0" bIns="0" anchor="t" anchorCtr="0">
            <a:spAutoFit/>
          </a:bodyPr>
          <a:lstStyle/>
          <a:p>
            <a:pPr marL="0" marR="0" lvl="0" indent="0" algn="ctr">
              <a:lnSpc>
                <a:spcPct val="108015"/>
              </a:lnSpc>
              <a:spcBef>
                <a:spcPts val="0"/>
              </a:spcBef>
              <a:spcAft>
                <a:spcPts val="0"/>
              </a:spcAft>
              <a:buNone/>
              <a:defRPr/>
            </a:pPr>
            <a:r>
              <a:rPr lang="en-US" sz="3300">
                <a:solidFill>
                  <a:srgbClr val="0C45A6"/>
                </a:solidFill>
                <a:latin typeface="Calibri"/>
                <a:ea typeface="Calibri"/>
                <a:cs typeface="Calibri"/>
              </a:rPr>
              <a:t>Project Planning (2) </a:t>
            </a:r>
            <a:endParaRPr/>
          </a:p>
        </p:txBody>
      </p:sp>
      <p:sp>
        <p:nvSpPr>
          <p:cNvPr id="129" name="Google Shape;129;p5" hidden="0"/>
          <p:cNvSpPr txBox="1"/>
          <p:nvPr isPhoto="0" userDrawn="0"/>
        </p:nvSpPr>
        <p:spPr bwMode="auto">
          <a:xfrm>
            <a:off x="2209800" y="5478745"/>
            <a:ext cx="4375234" cy="512961"/>
          </a:xfrm>
          <a:prstGeom prst="rect">
            <a:avLst/>
          </a:prstGeom>
          <a:noFill/>
          <a:ln>
            <a:noFill/>
          </a:ln>
        </p:spPr>
        <p:txBody>
          <a:bodyPr spcFirstLastPara="1" wrap="square" lIns="0" tIns="0" rIns="0" bIns="0" anchor="t" anchorCtr="0">
            <a:spAutoFit/>
          </a:bodyPr>
          <a:lstStyle/>
          <a:p>
            <a:pPr marL="0" marR="0" lvl="0" indent="0" algn="l">
              <a:lnSpc>
                <a:spcPct val="108003"/>
              </a:lnSpc>
              <a:spcBef>
                <a:spcPts val="0"/>
              </a:spcBef>
              <a:spcAft>
                <a:spcPts val="0"/>
              </a:spcAft>
              <a:buNone/>
              <a:defRPr/>
            </a:pPr>
            <a:r>
              <a:rPr lang="en-US" sz="1850">
                <a:solidFill>
                  <a:srgbClr val="0C45A6"/>
                </a:solidFill>
                <a:latin typeface="Calibri"/>
                <a:ea typeface="Calibri"/>
                <a:cs typeface="Calibri"/>
              </a:rPr>
              <a:t>A problem is a real, existing condition that is considered negative and requires change. </a:t>
            </a:r>
            <a:endParaRPr/>
          </a:p>
        </p:txBody>
      </p:sp>
      <p:sp>
        <p:nvSpPr>
          <p:cNvPr id="130" name="Google Shape;130;p5" hidden="0"/>
          <p:cNvSpPr txBox="1"/>
          <p:nvPr isPhoto="0" userDrawn="0"/>
        </p:nvSpPr>
        <p:spPr bwMode="auto">
          <a:xfrm>
            <a:off x="6096000" y="2395537"/>
            <a:ext cx="4572000" cy="1602426"/>
          </a:xfrm>
          <a:prstGeom prst="rect">
            <a:avLst/>
          </a:prstGeom>
          <a:noFill/>
          <a:ln>
            <a:noFill/>
          </a:ln>
        </p:spPr>
        <p:txBody>
          <a:bodyPr spcFirstLastPara="1" wrap="square" lIns="0" tIns="0" rIns="0" bIns="0" anchor="t" anchorCtr="0">
            <a:spAutoFit/>
          </a:bodyPr>
          <a:lstStyle/>
          <a:p>
            <a:pPr marL="0" marR="0" lvl="0" indent="0" algn="l">
              <a:lnSpc>
                <a:spcPct val="139954"/>
              </a:lnSpc>
              <a:spcBef>
                <a:spcPts val="0"/>
              </a:spcBef>
              <a:spcAft>
                <a:spcPts val="0"/>
              </a:spcAft>
              <a:buNone/>
              <a:defRPr/>
            </a:pPr>
            <a:r>
              <a:rPr lang="en-US" sz="1300">
                <a:solidFill>
                  <a:srgbClr val="000000"/>
                </a:solidFill>
                <a:latin typeface="Calibri"/>
                <a:ea typeface="Calibri"/>
                <a:cs typeface="Calibri"/>
              </a:rPr>
              <a:t>2. Problem analysis provides better insight into the existing situation and</a:t>
            </a:r>
            <a:endParaRPr/>
          </a:p>
          <a:p>
            <a:pPr marL="299227" marR="0" lvl="2" indent="-99743" algn="l">
              <a:lnSpc>
                <a:spcPct val="139954"/>
              </a:lnSpc>
              <a:spcBef>
                <a:spcPts val="0"/>
              </a:spcBef>
              <a:spcAft>
                <a:spcPts val="0"/>
              </a:spcAft>
              <a:buClr>
                <a:srgbClr val="000000"/>
              </a:buClr>
              <a:buSzPts val="1309"/>
              <a:buFont typeface="Arial"/>
              <a:buChar char="⚬"/>
              <a:defRPr/>
            </a:pPr>
            <a:r>
              <a:rPr lang="en-US" sz="1300" b="0" i="0" u="none" strike="noStrike" cap="none">
                <a:solidFill>
                  <a:srgbClr val="000000"/>
                </a:solidFill>
                <a:latin typeface="Calibri"/>
                <a:ea typeface="Calibri"/>
                <a:cs typeface="Calibri"/>
              </a:rPr>
              <a:t>the influence of the social environment on those involved;</a:t>
            </a:r>
            <a:endParaRPr/>
          </a:p>
          <a:p>
            <a:pPr marL="299227" marR="0" lvl="2" indent="-99743" algn="l">
              <a:lnSpc>
                <a:spcPct val="139954"/>
              </a:lnSpc>
              <a:spcBef>
                <a:spcPts val="0"/>
              </a:spcBef>
              <a:spcAft>
                <a:spcPts val="0"/>
              </a:spcAft>
              <a:buClr>
                <a:srgbClr val="000000"/>
              </a:buClr>
              <a:buSzPts val="1309"/>
              <a:buFont typeface="Arial"/>
              <a:buChar char="⚬"/>
              <a:defRPr/>
            </a:pPr>
            <a:r>
              <a:rPr lang="en-US" sz="1300" b="0" i="0" u="none" strike="noStrike" cap="none">
                <a:solidFill>
                  <a:srgbClr val="000000"/>
                </a:solidFill>
                <a:latin typeface="Calibri"/>
                <a:ea typeface="Calibri"/>
                <a:cs typeface="Calibri"/>
              </a:rPr>
              <a:t>is based on the knowledge and viewpoints of those involved;</a:t>
            </a:r>
            <a:endParaRPr/>
          </a:p>
          <a:p>
            <a:pPr marL="299227" marR="0" lvl="2" indent="-99743" algn="l">
              <a:lnSpc>
                <a:spcPct val="139954"/>
              </a:lnSpc>
              <a:spcBef>
                <a:spcPts val="0"/>
              </a:spcBef>
              <a:spcAft>
                <a:spcPts val="0"/>
              </a:spcAft>
              <a:buClr>
                <a:srgbClr val="000000"/>
              </a:buClr>
              <a:buSzPts val="1309"/>
              <a:buFont typeface="Arial"/>
              <a:buChar char="⚬"/>
              <a:defRPr/>
            </a:pPr>
            <a:r>
              <a:rPr lang="en-US" sz="1300" b="0" i="0" u="none" strike="noStrike" cap="none">
                <a:solidFill>
                  <a:srgbClr val="000000"/>
                </a:solidFill>
                <a:latin typeface="Calibri"/>
                <a:ea typeface="Calibri"/>
                <a:cs typeface="Calibri"/>
              </a:rPr>
              <a:t>is sometimes based on the creation of a problem tree, which has emerged during participatory workshops and captures and maps the respective priorities of the stakeholders.</a:t>
            </a:r>
            <a:endParaRPr/>
          </a:p>
        </p:txBody>
      </p:sp>
      <p:sp>
        <p:nvSpPr>
          <p:cNvPr id="131" name="Google Shape;131;p5" hidden="0"/>
          <p:cNvSpPr txBox="1"/>
          <p:nvPr isPhoto="0" userDrawn="0"/>
        </p:nvSpPr>
        <p:spPr bwMode="auto">
          <a:xfrm>
            <a:off x="2853394" y="1434108"/>
            <a:ext cx="6485213" cy="642868"/>
          </a:xfrm>
          <a:prstGeom prst="rect">
            <a:avLst/>
          </a:prstGeom>
          <a:noFill/>
          <a:ln>
            <a:noFill/>
          </a:ln>
        </p:spPr>
        <p:txBody>
          <a:bodyPr spcFirstLastPara="1" wrap="square" lIns="0" tIns="0" rIns="0" bIns="0" anchor="t" anchorCtr="0">
            <a:spAutoFit/>
          </a:bodyPr>
          <a:lstStyle/>
          <a:p>
            <a:pPr marL="0" marR="0" lvl="0" indent="0" algn="l">
              <a:lnSpc>
                <a:spcPct val="140000"/>
              </a:lnSpc>
              <a:spcBef>
                <a:spcPts val="0"/>
              </a:spcBef>
              <a:spcAft>
                <a:spcPts val="0"/>
              </a:spcAft>
              <a:buNone/>
              <a:defRPr/>
            </a:pPr>
            <a:r>
              <a:rPr lang="en-US" sz="1900">
                <a:solidFill>
                  <a:srgbClr val="000000"/>
                </a:solidFill>
                <a:latin typeface="Calibri"/>
                <a:ea typeface="Calibri"/>
                <a:cs typeface="Calibri"/>
              </a:rPr>
              <a:t>Possible steps in the planning process </a:t>
            </a:r>
            <a:endParaRPr/>
          </a:p>
          <a:p>
            <a:pPr marL="0" marR="0" lvl="0" indent="0" algn="l">
              <a:lnSpc>
                <a:spcPct val="140000"/>
              </a:lnSpc>
              <a:spcBef>
                <a:spcPts val="0"/>
              </a:spcBef>
              <a:spcAft>
                <a:spcPts val="0"/>
              </a:spcAft>
              <a:buNone/>
              <a:defRPr/>
            </a:pPr>
            <a:r>
              <a:rPr lang="en-US" sz="1900">
                <a:solidFill>
                  <a:srgbClr val="000000"/>
                </a:solidFill>
                <a:latin typeface="Calibri"/>
                <a:ea typeface="Calibri"/>
                <a:cs typeface="Calibri"/>
              </a:rPr>
              <a:t>(based on the Logical Framework Approach)</a:t>
            </a:r>
            <a:endParaRPr/>
          </a:p>
        </p:txBody>
      </p:sp>
      <p:sp>
        <p:nvSpPr>
          <p:cNvPr id="132" name="Google Shape;132;p5" hidden="0"/>
          <p:cNvSpPr txBox="1"/>
          <p:nvPr isPhoto="0" userDrawn="0"/>
        </p:nvSpPr>
        <p:spPr bwMode="auto">
          <a:xfrm>
            <a:off x="665777" y="2395537"/>
            <a:ext cx="4375234" cy="1602490"/>
          </a:xfrm>
          <a:prstGeom prst="rect">
            <a:avLst/>
          </a:prstGeom>
          <a:noFill/>
          <a:ln>
            <a:noFill/>
          </a:ln>
        </p:spPr>
        <p:txBody>
          <a:bodyPr spcFirstLastPara="1" wrap="square" lIns="0" tIns="0" rIns="0" bIns="0" anchor="t" anchorCtr="0">
            <a:spAutoFit/>
          </a:bodyPr>
          <a:lstStyle/>
          <a:p>
            <a:pPr marL="0" marR="0" lvl="0" indent="0" algn="l">
              <a:lnSpc>
                <a:spcPct val="140015"/>
              </a:lnSpc>
              <a:spcBef>
                <a:spcPts val="0"/>
              </a:spcBef>
              <a:spcAft>
                <a:spcPts val="0"/>
              </a:spcAft>
              <a:buNone/>
              <a:defRPr/>
            </a:pPr>
            <a:r>
              <a:rPr lang="en-US" sz="1300">
                <a:solidFill>
                  <a:srgbClr val="000000"/>
                </a:solidFill>
                <a:latin typeface="Calibri"/>
                <a:ea typeface="Calibri"/>
                <a:cs typeface="Calibri"/>
              </a:rPr>
              <a:t>1. Stakeholder analysis (for more see EMVI-Module Networking &amp; Advocacy)</a:t>
            </a:r>
            <a:endParaRPr/>
          </a:p>
          <a:p>
            <a:pPr marL="300038" marR="0" lvl="2" indent="-100013" algn="l">
              <a:lnSpc>
                <a:spcPct val="140015"/>
              </a:lnSpc>
              <a:spcBef>
                <a:spcPts val="0"/>
              </a:spcBef>
              <a:spcAft>
                <a:spcPts val="0"/>
              </a:spcAft>
              <a:buClr>
                <a:srgbClr val="000000"/>
              </a:buClr>
              <a:buSzPts val="1312"/>
              <a:buFont typeface="Arial"/>
              <a:buChar char="⚬"/>
              <a:defRPr/>
            </a:pPr>
            <a:r>
              <a:rPr lang="en-US" sz="1300" b="0" i="0" u="none" strike="noStrike" cap="none">
                <a:solidFill>
                  <a:srgbClr val="000000"/>
                </a:solidFill>
                <a:latin typeface="Calibri"/>
                <a:ea typeface="Calibri"/>
                <a:cs typeface="Calibri"/>
              </a:rPr>
              <a:t>Identify individuals, groups, governmental and non-governmental institutions, companies, etc. that may be affected by the project.</a:t>
            </a:r>
            <a:endParaRPr/>
          </a:p>
          <a:p>
            <a:pPr marL="300038" marR="0" lvl="2" indent="-100013" algn="l">
              <a:lnSpc>
                <a:spcPct val="140015"/>
              </a:lnSpc>
              <a:spcBef>
                <a:spcPts val="0"/>
              </a:spcBef>
              <a:spcAft>
                <a:spcPts val="0"/>
              </a:spcAft>
              <a:buClr>
                <a:srgbClr val="000000"/>
              </a:buClr>
              <a:buSzPts val="1312"/>
              <a:buFont typeface="Arial"/>
              <a:buChar char="⚬"/>
              <a:defRPr/>
            </a:pPr>
            <a:r>
              <a:rPr lang="en-US" sz="1300" b="0" i="0" u="none" strike="noStrike" cap="none">
                <a:solidFill>
                  <a:srgbClr val="000000"/>
                </a:solidFill>
                <a:latin typeface="Calibri"/>
                <a:ea typeface="Calibri"/>
                <a:cs typeface="Calibri"/>
              </a:rPr>
              <a:t>The stakeholders are all related to the project—affected or involved, directly or indirectly, positively or negatively.</a:t>
            </a:r>
            <a:endParaRPr/>
          </a:p>
        </p:txBody>
      </p:sp>
      <p:sp>
        <p:nvSpPr>
          <p:cNvPr id="133" name="Google Shape;133;p5" hidden="0"/>
          <p:cNvSpPr txBox="1"/>
          <p:nvPr isPhoto="0" userDrawn="0"/>
        </p:nvSpPr>
        <p:spPr bwMode="auto">
          <a:xfrm>
            <a:off x="7253399" y="6078549"/>
            <a:ext cx="2257200" cy="700799"/>
          </a:xfrm>
          <a:prstGeom prst="rect">
            <a:avLst/>
          </a:prstGeom>
          <a:noFill/>
          <a:ln>
            <a:noFill/>
          </a:ln>
        </p:spPr>
        <p:txBody>
          <a:bodyPr spcFirstLastPara="1" wrap="square" lIns="0" tIns="0" rIns="0" bIns="0" anchor="t" anchorCtr="0">
            <a:spAutoFit/>
          </a:bodyPr>
          <a:lstStyle/>
          <a:p>
            <a:pPr marL="0" marR="0" lvl="0" indent="0" algn="l">
              <a:lnSpc>
                <a:spcPct val="100000"/>
              </a:lnSpc>
              <a:spcBef>
                <a:spcPts val="0"/>
              </a:spcBef>
              <a:spcAft>
                <a:spcPts val="0"/>
              </a:spcAft>
              <a:buNone/>
              <a:defRPr/>
            </a:pPr>
            <a:r>
              <a:rPr lang="en-US" sz="1150">
                <a:solidFill>
                  <a:srgbClr val="000000"/>
                </a:solidFill>
                <a:latin typeface="Calibri"/>
                <a:ea typeface="Calibri"/>
                <a:cs typeface="Calibri"/>
              </a:rPr>
              <a:t>Source: https://www.nord-sued-bruecken.de/foerderung/foerderprogramme/in-sdg.html</a:t>
            </a:r>
            <a:endParaRPr sz="1150">
              <a:solidFill>
                <a:srgbClr val="000000"/>
              </a:solidFill>
              <a:latin typeface="Calibri"/>
              <a:ea typeface="Calibri"/>
              <a:cs typeface="Calibri"/>
            </a:endParaRPr>
          </a:p>
        </p:txBody>
      </p:sp>
      <p:cxnSp>
        <p:nvCxnSpPr>
          <p:cNvPr id="134" name="Google Shape;134;p5" hidden="0"/>
          <p:cNvCxnSpPr>
            <a:cxnSpLocks/>
          </p:cNvCxnSpPr>
          <p:nvPr isPhoto="0" userDrawn="0"/>
        </p:nvCxnSpPr>
        <p:spPr bwMode="auto">
          <a:xfrm>
            <a:off x="317500" y="418145"/>
            <a:ext cx="0" cy="6021709"/>
          </a:xfrm>
          <a:prstGeom prst="straightConnector1">
            <a:avLst/>
          </a:prstGeom>
          <a:noFill/>
          <a:ln w="76200" cap="flat" cmpd="sng">
            <a:solidFill>
              <a:srgbClr val="AED7C7"/>
            </a:solidFill>
            <a:prstDash val="solid"/>
            <a:miter lim="800000"/>
            <a:headEnd type="none" w="sm" len="sm"/>
            <a:tailEnd type="none" w="sm" len="sm"/>
          </a:ln>
        </p:spPr>
      </p:cxnSp>
      <p:pic>
        <p:nvPicPr>
          <p:cNvPr id="135" name="Google Shape;135;p5" hidden="0"/>
          <p:cNvPicPr/>
          <p:nvPr isPhoto="0" userDrawn="0"/>
        </p:nvPicPr>
        <p:blipFill>
          <a:blip r:embed="rId3">
            <a:alphaModFix/>
          </a:blip>
          <a:srcRect l="0" t="0" r="0" b="0"/>
          <a:stretch/>
        </p:blipFill>
        <p:spPr bwMode="auto">
          <a:xfrm>
            <a:off x="9144000" y="5229225"/>
            <a:ext cx="3048000" cy="16287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140" name="Google Shape;140;p6" hidden="0"/>
          <p:cNvSpPr/>
          <p:nvPr isPhoto="0" userDrawn="0"/>
        </p:nvSpPr>
        <p:spPr bwMode="auto">
          <a:xfrm>
            <a:off x="5377820" y="1753371"/>
            <a:ext cx="592842" cy="61436"/>
          </a:xfrm>
          <a:custGeom>
            <a:avLst/>
            <a:gdLst/>
            <a:ahLst/>
            <a:cxnLst/>
            <a:rect l="l" t="t" r="r" b="b"/>
            <a:pathLst>
              <a:path w="843153" h="87376" fill="norm" stroke="1" extrusionOk="0">
                <a:moveTo>
                  <a:pt x="0" y="0"/>
                </a:moveTo>
                <a:lnTo>
                  <a:pt x="843153" y="0"/>
                </a:lnTo>
                <a:lnTo>
                  <a:pt x="843153" y="87376"/>
                </a:lnTo>
                <a:lnTo>
                  <a:pt x="0" y="87376"/>
                </a:lnTo>
                <a:close/>
              </a:path>
            </a:pathLst>
          </a:custGeom>
          <a:solidFill>
            <a:srgbClr val="0C45A6"/>
          </a:solidFill>
          <a:ln>
            <a:noFill/>
          </a:ln>
        </p:spPr>
      </p:sp>
      <p:sp>
        <p:nvSpPr>
          <p:cNvPr id="141" name="Google Shape;141;p6" hidden="0"/>
          <p:cNvSpPr txBox="1"/>
          <p:nvPr isPhoto="0" userDrawn="0"/>
        </p:nvSpPr>
        <p:spPr bwMode="auto">
          <a:xfrm>
            <a:off x="1945986" y="2663416"/>
            <a:ext cx="6200138" cy="1522340"/>
          </a:xfrm>
          <a:prstGeom prst="rect">
            <a:avLst/>
          </a:prstGeom>
          <a:noFill/>
          <a:ln>
            <a:noFill/>
          </a:ln>
        </p:spPr>
        <p:txBody>
          <a:bodyPr spcFirstLastPara="1" wrap="square" lIns="0" tIns="0" rIns="0" bIns="0" anchor="t" anchorCtr="0">
            <a:spAutoFit/>
          </a:bodyPr>
          <a:lstStyle/>
          <a:p>
            <a:pPr marL="0" marR="0" lvl="0" indent="0" algn="l">
              <a:lnSpc>
                <a:spcPct val="140042"/>
              </a:lnSpc>
              <a:spcBef>
                <a:spcPts val="0"/>
              </a:spcBef>
              <a:spcAft>
                <a:spcPts val="0"/>
              </a:spcAft>
              <a:buNone/>
              <a:defRPr/>
            </a:pPr>
            <a:r>
              <a:rPr lang="en-US" sz="1400">
                <a:solidFill>
                  <a:srgbClr val="000000"/>
                </a:solidFill>
                <a:latin typeface="Calibri"/>
                <a:ea typeface="Calibri"/>
                <a:cs typeface="Calibri"/>
              </a:rPr>
              <a:t>In any case, a description of the present condition in which the target group lives is needed in order to be able to assess the future condition. </a:t>
            </a:r>
            <a:endParaRPr/>
          </a:p>
          <a:p>
            <a:pPr marL="0" marR="0" lvl="0" indent="0" algn="l">
              <a:lnSpc>
                <a:spcPct val="140042"/>
              </a:lnSpc>
              <a:spcBef>
                <a:spcPts val="0"/>
              </a:spcBef>
              <a:spcAft>
                <a:spcPts val="0"/>
              </a:spcAft>
              <a:buNone/>
              <a:defRPr/>
            </a:pPr>
            <a:r>
              <a:rPr lang="en-US" sz="1400">
                <a:solidFill>
                  <a:srgbClr val="000000"/>
                </a:solidFill>
                <a:latin typeface="Calibri"/>
                <a:ea typeface="Calibri"/>
                <a:cs typeface="Calibri"/>
              </a:rPr>
              <a:t>Example: </a:t>
            </a:r>
            <a:endParaRPr/>
          </a:p>
          <a:p>
            <a:pPr marL="321469" marR="0" lvl="2" indent="-107155" algn="l">
              <a:lnSpc>
                <a:spcPct val="140042"/>
              </a:lnSpc>
              <a:spcBef>
                <a:spcPts val="0"/>
              </a:spcBef>
              <a:spcAft>
                <a:spcPts val="0"/>
              </a:spcAft>
              <a:buClr>
                <a:schemeClr val="dk1"/>
              </a:buClr>
              <a:buSzPts val="1406"/>
              <a:buFont typeface="Arial"/>
              <a:buChar char="⚬"/>
              <a:defRPr/>
            </a:pPr>
            <a:r>
              <a:rPr lang="en-US" sz="1400" b="0" i="0" u="none" strike="noStrike" cap="none">
                <a:solidFill>
                  <a:schemeClr val="dk1"/>
                </a:solidFill>
                <a:latin typeface="Calibri"/>
                <a:ea typeface="Calibri"/>
                <a:cs typeface="Calibri"/>
              </a:rPr>
              <a:t>women and children are undernourished </a:t>
            </a:r>
            <a:endParaRPr/>
          </a:p>
          <a:p>
            <a:pPr marL="321469" marR="0" lvl="2" indent="-107155" algn="l">
              <a:lnSpc>
                <a:spcPct val="140042"/>
              </a:lnSpc>
              <a:spcBef>
                <a:spcPts val="0"/>
              </a:spcBef>
              <a:spcAft>
                <a:spcPts val="0"/>
              </a:spcAft>
              <a:buClr>
                <a:schemeClr val="dk1"/>
              </a:buClr>
              <a:buSzPts val="1406"/>
              <a:buFont typeface="Arial"/>
              <a:buChar char="⚬"/>
              <a:defRPr/>
            </a:pPr>
            <a:r>
              <a:rPr lang="en-US" sz="1400" b="0" i="0" u="none" strike="noStrike" cap="none">
                <a:solidFill>
                  <a:schemeClr val="dk1"/>
                </a:solidFill>
                <a:latin typeface="Calibri"/>
                <a:ea typeface="Calibri"/>
                <a:cs typeface="Calibri"/>
              </a:rPr>
              <a:t>incomes of the farming families are low </a:t>
            </a:r>
            <a:endParaRPr/>
          </a:p>
          <a:p>
            <a:pPr marL="321469" marR="0" lvl="2" indent="-107155" algn="l">
              <a:lnSpc>
                <a:spcPct val="140042"/>
              </a:lnSpc>
              <a:spcBef>
                <a:spcPts val="0"/>
              </a:spcBef>
              <a:spcAft>
                <a:spcPts val="0"/>
              </a:spcAft>
              <a:buClr>
                <a:schemeClr val="dk1"/>
              </a:buClr>
              <a:buSzPts val="1406"/>
              <a:buFont typeface="Arial"/>
              <a:buChar char="⚬"/>
              <a:defRPr/>
            </a:pPr>
            <a:r>
              <a:rPr lang="en-US" sz="1400" b="0" i="0" u="none" strike="noStrike" cap="none">
                <a:solidFill>
                  <a:schemeClr val="dk1"/>
                </a:solidFill>
                <a:latin typeface="Calibri"/>
                <a:ea typeface="Calibri"/>
                <a:cs typeface="Calibri"/>
              </a:rPr>
              <a:t>Migrants can not participate politically</a:t>
            </a:r>
            <a:endParaRPr/>
          </a:p>
        </p:txBody>
      </p:sp>
      <p:sp>
        <p:nvSpPr>
          <p:cNvPr id="142" name="Google Shape;142;p6" hidden="0"/>
          <p:cNvSpPr txBox="1"/>
          <p:nvPr isPhoto="0" userDrawn="0"/>
        </p:nvSpPr>
        <p:spPr bwMode="auto">
          <a:xfrm>
            <a:off x="2650615" y="948408"/>
            <a:ext cx="5551013" cy="448841"/>
          </a:xfrm>
          <a:prstGeom prst="rect">
            <a:avLst/>
          </a:prstGeom>
          <a:noFill/>
          <a:ln>
            <a:noFill/>
          </a:ln>
        </p:spPr>
        <p:txBody>
          <a:bodyPr spcFirstLastPara="1" wrap="square" lIns="0" tIns="0" rIns="0" bIns="0" anchor="t" anchorCtr="0">
            <a:spAutoFit/>
          </a:bodyPr>
          <a:lstStyle/>
          <a:p>
            <a:pPr marL="0" marR="0" lvl="0" indent="0" algn="ctr">
              <a:lnSpc>
                <a:spcPct val="108015"/>
              </a:lnSpc>
              <a:spcBef>
                <a:spcPts val="0"/>
              </a:spcBef>
              <a:spcAft>
                <a:spcPts val="0"/>
              </a:spcAft>
              <a:buNone/>
              <a:defRPr/>
            </a:pPr>
            <a:r>
              <a:rPr lang="en-US" sz="3300">
                <a:solidFill>
                  <a:srgbClr val="0C45A6"/>
                </a:solidFill>
                <a:latin typeface="Calibri"/>
                <a:ea typeface="Calibri"/>
                <a:cs typeface="Calibri"/>
              </a:rPr>
              <a:t>Project Planning (3) </a:t>
            </a:r>
            <a:endParaRPr/>
          </a:p>
        </p:txBody>
      </p:sp>
      <p:sp>
        <p:nvSpPr>
          <p:cNvPr id="143" name="Google Shape;143;p6" hidden="0"/>
          <p:cNvSpPr txBox="1"/>
          <p:nvPr isPhoto="0" userDrawn="0"/>
        </p:nvSpPr>
        <p:spPr bwMode="auto">
          <a:xfrm>
            <a:off x="6336156" y="3962974"/>
            <a:ext cx="4199957" cy="2032223"/>
          </a:xfrm>
          <a:prstGeom prst="rect">
            <a:avLst/>
          </a:prstGeom>
          <a:noFill/>
          <a:ln>
            <a:noFill/>
          </a:ln>
        </p:spPr>
        <p:txBody>
          <a:bodyPr spcFirstLastPara="1" wrap="square" lIns="0" tIns="0" rIns="0" bIns="0" anchor="t" anchorCtr="0">
            <a:spAutoFit/>
          </a:bodyPr>
          <a:lstStyle/>
          <a:p>
            <a:pPr marL="0" marR="0" lvl="0" indent="0" algn="l">
              <a:lnSpc>
                <a:spcPct val="140042"/>
              </a:lnSpc>
              <a:spcBef>
                <a:spcPts val="0"/>
              </a:spcBef>
              <a:spcAft>
                <a:spcPts val="0"/>
              </a:spcAft>
              <a:buNone/>
              <a:defRPr/>
            </a:pPr>
            <a:r>
              <a:rPr lang="en-US" sz="1400">
                <a:solidFill>
                  <a:schemeClr val="dk1"/>
                </a:solidFill>
                <a:latin typeface="Calibri"/>
                <a:ea typeface="Calibri"/>
                <a:cs typeface="Calibri"/>
              </a:rPr>
              <a:t>What is the most typical mistake in problem formulation? </a:t>
            </a:r>
            <a:endParaRPr/>
          </a:p>
          <a:p>
            <a:pPr marL="0" marR="0" lvl="0" indent="0" algn="l">
              <a:lnSpc>
                <a:spcPct val="140042"/>
              </a:lnSpc>
              <a:spcBef>
                <a:spcPts val="0"/>
              </a:spcBef>
              <a:spcAft>
                <a:spcPts val="0"/>
              </a:spcAft>
              <a:buNone/>
              <a:defRPr/>
            </a:pPr>
            <a:r>
              <a:rPr lang="en-US" sz="1400">
                <a:solidFill>
                  <a:schemeClr val="dk1"/>
                </a:solidFill>
                <a:latin typeface="Calibri"/>
                <a:ea typeface="Calibri"/>
                <a:cs typeface="Calibri"/>
              </a:rPr>
              <a:t>A common mistake in problem formulation is that the problem is expressed as a lack of a very specific solution, e.g. </a:t>
            </a:r>
            <a:endParaRPr/>
          </a:p>
          <a:p>
            <a:pPr marL="321469" marR="0" lvl="2" indent="-107155" algn="l">
              <a:lnSpc>
                <a:spcPct val="140042"/>
              </a:lnSpc>
              <a:spcBef>
                <a:spcPts val="0"/>
              </a:spcBef>
              <a:spcAft>
                <a:spcPts val="0"/>
              </a:spcAft>
              <a:buClr>
                <a:schemeClr val="dk1"/>
              </a:buClr>
              <a:buSzPts val="1406"/>
              <a:buFont typeface="Arial"/>
              <a:buChar char="⚬"/>
              <a:defRPr/>
            </a:pPr>
            <a:r>
              <a:rPr lang="en-US" sz="1400" b="0" i="0" u="none" strike="noStrike" cap="none">
                <a:solidFill>
                  <a:schemeClr val="dk1"/>
                </a:solidFill>
                <a:latin typeface="Calibri"/>
                <a:ea typeface="Calibri"/>
                <a:cs typeface="Calibri"/>
              </a:rPr>
              <a:t>shortage of milk powder and medicines </a:t>
            </a:r>
            <a:endParaRPr/>
          </a:p>
          <a:p>
            <a:pPr marL="321469" marR="0" lvl="2" indent="-107155" algn="l">
              <a:lnSpc>
                <a:spcPct val="140042"/>
              </a:lnSpc>
              <a:spcBef>
                <a:spcPts val="0"/>
              </a:spcBef>
              <a:spcAft>
                <a:spcPts val="0"/>
              </a:spcAft>
              <a:buClr>
                <a:schemeClr val="dk1"/>
              </a:buClr>
              <a:buSzPts val="1406"/>
              <a:buFont typeface="Arial"/>
              <a:buChar char="⚬"/>
              <a:defRPr/>
            </a:pPr>
            <a:r>
              <a:rPr lang="en-US" sz="1400" b="0" i="0" u="none" strike="noStrike" cap="none">
                <a:solidFill>
                  <a:schemeClr val="dk1"/>
                </a:solidFill>
                <a:latin typeface="Calibri"/>
                <a:ea typeface="Calibri"/>
                <a:cs typeface="Calibri"/>
              </a:rPr>
              <a:t>lack of fertilisers </a:t>
            </a:r>
            <a:endParaRPr/>
          </a:p>
          <a:p>
            <a:pPr marL="321469" marR="0" lvl="2" indent="-107155" algn="l">
              <a:lnSpc>
                <a:spcPct val="140042"/>
              </a:lnSpc>
              <a:spcBef>
                <a:spcPts val="0"/>
              </a:spcBef>
              <a:spcAft>
                <a:spcPts val="0"/>
              </a:spcAft>
              <a:buClr>
                <a:schemeClr val="dk1"/>
              </a:buClr>
              <a:buSzPts val="1406"/>
              <a:buFont typeface="Arial"/>
              <a:buChar char="⚬"/>
              <a:defRPr/>
            </a:pPr>
            <a:r>
              <a:rPr lang="en-US" sz="1400" b="0" i="0" u="none" strike="noStrike" cap="none">
                <a:solidFill>
                  <a:schemeClr val="dk1"/>
                </a:solidFill>
                <a:latin typeface="Calibri"/>
                <a:ea typeface="Calibri"/>
                <a:cs typeface="Calibri"/>
              </a:rPr>
              <a:t>Export of food cash crops instead of local/self-sufficient farming</a:t>
            </a:r>
            <a:endParaRPr/>
          </a:p>
        </p:txBody>
      </p:sp>
      <p:sp>
        <p:nvSpPr>
          <p:cNvPr id="144" name="Google Shape;144;p6" hidden="0"/>
          <p:cNvSpPr txBox="1"/>
          <p:nvPr isPhoto="0" userDrawn="0"/>
        </p:nvSpPr>
        <p:spPr bwMode="auto">
          <a:xfrm>
            <a:off x="1737186" y="5820967"/>
            <a:ext cx="3640500" cy="525600"/>
          </a:xfrm>
          <a:prstGeom prst="rect">
            <a:avLst/>
          </a:prstGeom>
          <a:noFill/>
          <a:ln>
            <a:noFill/>
          </a:ln>
        </p:spPr>
        <p:txBody>
          <a:bodyPr spcFirstLastPara="1" wrap="square" lIns="0" tIns="0" rIns="0" bIns="0" anchor="t" anchorCtr="0">
            <a:spAutoFit/>
          </a:bodyPr>
          <a:lstStyle/>
          <a:p>
            <a:pPr marL="0" marR="0" lvl="0" indent="0" algn="l">
              <a:lnSpc>
                <a:spcPct val="100000"/>
              </a:lnSpc>
              <a:spcBef>
                <a:spcPts val="0"/>
              </a:spcBef>
              <a:spcAft>
                <a:spcPts val="0"/>
              </a:spcAft>
              <a:buNone/>
              <a:defRPr/>
            </a:pPr>
            <a:r>
              <a:rPr lang="en-US" sz="1150">
                <a:solidFill>
                  <a:srgbClr val="000000"/>
                </a:solidFill>
                <a:latin typeface="Calibri"/>
                <a:ea typeface="Calibri"/>
                <a:cs typeface="Calibri"/>
              </a:rPr>
              <a:t>Source: https://www.nord-sued-bruecken.de/foerderung/foerderprogramme/in-sdg.html</a:t>
            </a:r>
            <a:endParaRPr sz="1150">
              <a:solidFill>
                <a:srgbClr val="000000"/>
              </a:solidFill>
              <a:latin typeface="Calibri"/>
              <a:ea typeface="Calibri"/>
              <a:cs typeface="Calibri"/>
            </a:endParaRPr>
          </a:p>
        </p:txBody>
      </p:sp>
      <p:sp>
        <p:nvSpPr>
          <p:cNvPr id="145" name="Google Shape;145;p6" hidden="0"/>
          <p:cNvSpPr txBox="1"/>
          <p:nvPr isPhoto="0" userDrawn="0"/>
        </p:nvSpPr>
        <p:spPr bwMode="auto">
          <a:xfrm>
            <a:off x="2738866" y="2053259"/>
            <a:ext cx="2999947" cy="396712"/>
          </a:xfrm>
          <a:prstGeom prst="rect">
            <a:avLst/>
          </a:prstGeom>
          <a:noFill/>
          <a:ln>
            <a:noFill/>
          </a:ln>
        </p:spPr>
        <p:txBody>
          <a:bodyPr spcFirstLastPara="1" wrap="square" lIns="0" tIns="0" rIns="0" bIns="0" anchor="t" anchorCtr="0">
            <a:spAutoFit/>
          </a:bodyPr>
          <a:lstStyle/>
          <a:p>
            <a:pPr marL="0" marR="0" lvl="0" indent="0" algn="ctr">
              <a:lnSpc>
                <a:spcPct val="139991"/>
              </a:lnSpc>
              <a:spcBef>
                <a:spcPts val="0"/>
              </a:spcBef>
              <a:spcAft>
                <a:spcPts val="0"/>
              </a:spcAft>
              <a:buNone/>
              <a:defRPr/>
            </a:pPr>
            <a:r>
              <a:rPr lang="en-US" sz="2350">
                <a:solidFill>
                  <a:srgbClr val="0C45A6"/>
                </a:solidFill>
                <a:latin typeface="Calibri"/>
                <a:ea typeface="Calibri"/>
                <a:cs typeface="Calibri"/>
              </a:rPr>
              <a:t>Problem Definition</a:t>
            </a:r>
            <a:endParaRPr/>
          </a:p>
        </p:txBody>
      </p:sp>
      <p:cxnSp>
        <p:nvCxnSpPr>
          <p:cNvPr id="146" name="Google Shape;146;p6" hidden="0"/>
          <p:cNvCxnSpPr>
            <a:cxnSpLocks/>
          </p:cNvCxnSpPr>
          <p:nvPr isPhoto="0" userDrawn="0"/>
        </p:nvCxnSpPr>
        <p:spPr bwMode="auto">
          <a:xfrm>
            <a:off x="317500" y="418145"/>
            <a:ext cx="0" cy="6021709"/>
          </a:xfrm>
          <a:prstGeom prst="straightConnector1">
            <a:avLst/>
          </a:prstGeom>
          <a:noFill/>
          <a:ln w="76200" cap="flat" cmpd="sng">
            <a:solidFill>
              <a:srgbClr val="AED7C7"/>
            </a:solidFill>
            <a:prstDash val="solid"/>
            <a:miter lim="800000"/>
            <a:headEnd type="none" w="sm" len="sm"/>
            <a:tailEnd type="none" w="sm" len="sm"/>
          </a:ln>
        </p:spPr>
      </p:cxnSp>
      <p:pic>
        <p:nvPicPr>
          <p:cNvPr id="147" name="Google Shape;147;p6" hidden="0"/>
          <p:cNvPicPr/>
          <p:nvPr isPhoto="0" userDrawn="0"/>
        </p:nvPicPr>
        <p:blipFill>
          <a:blip r:embed="rId2">
            <a:alphaModFix/>
          </a:blip>
          <a:srcRect l="0" t="0" r="0" b="0"/>
          <a:stretch/>
        </p:blipFill>
        <p:spPr bwMode="auto">
          <a:xfrm>
            <a:off x="9144000" y="5229225"/>
            <a:ext cx="3048000" cy="16287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pic>
        <p:nvPicPr>
          <p:cNvPr id="152" name="Google Shape;152;p7" hidden="0"/>
          <p:cNvPicPr/>
          <p:nvPr isPhoto="0" userDrawn="0"/>
        </p:nvPicPr>
        <p:blipFill>
          <a:blip r:embed="rId2">
            <a:alphaModFix/>
          </a:blip>
          <a:srcRect l="0" t="0" r="316" b="253"/>
          <a:stretch/>
        </p:blipFill>
        <p:spPr bwMode="auto">
          <a:xfrm>
            <a:off x="1655153" y="2280928"/>
            <a:ext cx="6903281" cy="4257530"/>
          </a:xfrm>
          <a:prstGeom prst="rect">
            <a:avLst/>
          </a:prstGeom>
          <a:noFill/>
          <a:ln>
            <a:noFill/>
          </a:ln>
        </p:spPr>
      </p:pic>
      <p:pic>
        <p:nvPicPr>
          <p:cNvPr id="153" name="Google Shape;153;p7" hidden="0"/>
          <p:cNvPicPr/>
          <p:nvPr isPhoto="0" userDrawn="0"/>
        </p:nvPicPr>
        <p:blipFill>
          <a:blip r:embed="rId3">
            <a:alphaModFix/>
          </a:blip>
          <a:srcRect l="0" t="0" r="430" b="430"/>
          <a:stretch/>
        </p:blipFill>
        <p:spPr bwMode="auto">
          <a:xfrm rot="-3732449">
            <a:off x="7580403" y="2510467"/>
            <a:ext cx="1956062" cy="2743200"/>
          </a:xfrm>
          <a:prstGeom prst="rect">
            <a:avLst/>
          </a:prstGeom>
          <a:noFill/>
          <a:ln>
            <a:noFill/>
          </a:ln>
        </p:spPr>
      </p:pic>
      <p:sp>
        <p:nvSpPr>
          <p:cNvPr id="154" name="Google Shape;154;p7" hidden="0"/>
          <p:cNvSpPr txBox="1"/>
          <p:nvPr isPhoto="0" userDrawn="0"/>
        </p:nvSpPr>
        <p:spPr bwMode="auto">
          <a:xfrm>
            <a:off x="2652815" y="700162"/>
            <a:ext cx="5551013" cy="448841"/>
          </a:xfrm>
          <a:prstGeom prst="rect">
            <a:avLst/>
          </a:prstGeom>
          <a:noFill/>
          <a:ln>
            <a:noFill/>
          </a:ln>
        </p:spPr>
        <p:txBody>
          <a:bodyPr spcFirstLastPara="1" wrap="square" lIns="0" tIns="0" rIns="0" bIns="0" anchor="t" anchorCtr="0">
            <a:spAutoFit/>
          </a:bodyPr>
          <a:lstStyle/>
          <a:p>
            <a:pPr marL="0" marR="0" lvl="0" indent="0" algn="ctr">
              <a:lnSpc>
                <a:spcPct val="108015"/>
              </a:lnSpc>
              <a:spcBef>
                <a:spcPts val="0"/>
              </a:spcBef>
              <a:spcAft>
                <a:spcPts val="0"/>
              </a:spcAft>
              <a:buNone/>
              <a:defRPr/>
            </a:pPr>
            <a:r>
              <a:rPr lang="en-US" sz="3300">
                <a:solidFill>
                  <a:srgbClr val="0C45A6"/>
                </a:solidFill>
                <a:latin typeface="Calibri"/>
                <a:ea typeface="Calibri"/>
                <a:cs typeface="Calibri"/>
              </a:rPr>
              <a:t>Project Planning (4) </a:t>
            </a:r>
            <a:endParaRPr/>
          </a:p>
        </p:txBody>
      </p:sp>
      <p:sp>
        <p:nvSpPr>
          <p:cNvPr id="155" name="Google Shape;155;p7" hidden="0"/>
          <p:cNvSpPr txBox="1"/>
          <p:nvPr isPhoto="0" userDrawn="0"/>
        </p:nvSpPr>
        <p:spPr bwMode="auto">
          <a:xfrm>
            <a:off x="2049731" y="1820156"/>
            <a:ext cx="7041262" cy="769441"/>
          </a:xfrm>
          <a:prstGeom prst="rect">
            <a:avLst/>
          </a:prstGeom>
          <a:noFill/>
          <a:ln>
            <a:noFill/>
          </a:ln>
        </p:spPr>
        <p:txBody>
          <a:bodyPr spcFirstLastPara="1" wrap="square" lIns="0" tIns="0" rIns="0" bIns="0" anchor="t" anchorCtr="0">
            <a:spAutoFit/>
          </a:bodyPr>
          <a:lstStyle/>
          <a:p>
            <a:pPr marL="0" marR="0" lvl="0" indent="0" algn="l">
              <a:lnSpc>
                <a:spcPct val="108003"/>
              </a:lnSpc>
              <a:spcBef>
                <a:spcPts val="0"/>
              </a:spcBef>
              <a:spcAft>
                <a:spcPts val="0"/>
              </a:spcAft>
              <a:buNone/>
              <a:defRPr/>
            </a:pPr>
            <a:r>
              <a:rPr lang="en-US" sz="1850">
                <a:solidFill>
                  <a:srgbClr val="000000"/>
                </a:solidFill>
                <a:latin typeface="Calibri"/>
                <a:ea typeface="Calibri"/>
                <a:cs typeface="Calibri"/>
              </a:rPr>
              <a:t>The next crucial step will be to reveal interrelationships between the problems!</a:t>
            </a:r>
            <a:endParaRPr/>
          </a:p>
          <a:p>
            <a:pPr marL="0" marR="0" lvl="0" indent="0" algn="l">
              <a:lnSpc>
                <a:spcPct val="108003"/>
              </a:lnSpc>
              <a:spcBef>
                <a:spcPts val="0"/>
              </a:spcBef>
              <a:spcAft>
                <a:spcPts val="0"/>
              </a:spcAft>
              <a:buNone/>
              <a:defRPr/>
            </a:pPr>
            <a:r>
              <a:rPr lang="en-US" sz="1850">
                <a:solidFill>
                  <a:srgbClr val="000000"/>
                </a:solidFill>
                <a:latin typeface="Calibri"/>
                <a:ea typeface="Calibri"/>
                <a:cs typeface="Calibri"/>
              </a:rPr>
              <a:t>Example:</a:t>
            </a:r>
            <a:endParaRPr/>
          </a:p>
        </p:txBody>
      </p:sp>
      <p:sp>
        <p:nvSpPr>
          <p:cNvPr id="156" name="Google Shape;156;p7" hidden="0"/>
          <p:cNvSpPr txBox="1"/>
          <p:nvPr isPhoto="0" userDrawn="0"/>
        </p:nvSpPr>
        <p:spPr bwMode="auto">
          <a:xfrm>
            <a:off x="6096000" y="5315374"/>
            <a:ext cx="5714023" cy="236860"/>
          </a:xfrm>
          <a:prstGeom prst="rect">
            <a:avLst/>
          </a:prstGeom>
          <a:noFill/>
          <a:ln>
            <a:noFill/>
          </a:ln>
        </p:spPr>
        <p:txBody>
          <a:bodyPr spcFirstLastPara="1" wrap="square" lIns="0" tIns="0" rIns="0" bIns="0" anchor="t" anchorCtr="0">
            <a:spAutoFit/>
          </a:bodyPr>
          <a:lstStyle/>
          <a:p>
            <a:pPr marL="0" marR="0" lvl="0" indent="0" algn="ctr">
              <a:lnSpc>
                <a:spcPct val="140042"/>
              </a:lnSpc>
              <a:spcBef>
                <a:spcPts val="0"/>
              </a:spcBef>
              <a:spcAft>
                <a:spcPts val="0"/>
              </a:spcAft>
              <a:buNone/>
              <a:defRPr/>
            </a:pPr>
            <a:r>
              <a:rPr lang="en-US" sz="1400">
                <a:solidFill>
                  <a:srgbClr val="000000"/>
                </a:solidFill>
                <a:latin typeface="Montserrat"/>
                <a:ea typeface="Montserrat"/>
                <a:cs typeface="Montserrat"/>
              </a:rPr>
              <a:t>Cause</a:t>
            </a:r>
            <a:endParaRPr/>
          </a:p>
        </p:txBody>
      </p:sp>
      <p:sp>
        <p:nvSpPr>
          <p:cNvPr id="157" name="Google Shape;157;p7" hidden="0"/>
          <p:cNvSpPr txBox="1"/>
          <p:nvPr isPhoto="0" userDrawn="0"/>
        </p:nvSpPr>
        <p:spPr bwMode="auto">
          <a:xfrm>
            <a:off x="4052085" y="3913413"/>
            <a:ext cx="6837909" cy="236860"/>
          </a:xfrm>
          <a:prstGeom prst="rect">
            <a:avLst/>
          </a:prstGeom>
          <a:noFill/>
          <a:ln>
            <a:noFill/>
          </a:ln>
        </p:spPr>
        <p:txBody>
          <a:bodyPr spcFirstLastPara="1" wrap="square" lIns="0" tIns="0" rIns="0" bIns="0" anchor="t" anchorCtr="0">
            <a:spAutoFit/>
          </a:bodyPr>
          <a:lstStyle/>
          <a:p>
            <a:pPr marL="0" marR="0" lvl="0" indent="0" algn="ctr">
              <a:lnSpc>
                <a:spcPct val="140042"/>
              </a:lnSpc>
              <a:spcBef>
                <a:spcPts val="0"/>
              </a:spcBef>
              <a:spcAft>
                <a:spcPts val="0"/>
              </a:spcAft>
              <a:buNone/>
              <a:defRPr/>
            </a:pPr>
            <a:r>
              <a:rPr lang="en-US" sz="1400">
                <a:solidFill>
                  <a:srgbClr val="000000"/>
                </a:solidFill>
                <a:latin typeface="Montserrat"/>
                <a:ea typeface="Montserrat"/>
                <a:cs typeface="Montserrat"/>
              </a:rPr>
              <a:t>Effect</a:t>
            </a:r>
            <a:endParaRPr/>
          </a:p>
        </p:txBody>
      </p:sp>
      <p:sp>
        <p:nvSpPr>
          <p:cNvPr id="158" name="Google Shape;158;p7" hidden="0"/>
          <p:cNvSpPr txBox="1"/>
          <p:nvPr isPhoto="0" userDrawn="0"/>
        </p:nvSpPr>
        <p:spPr bwMode="auto">
          <a:xfrm>
            <a:off x="6309155" y="6273226"/>
            <a:ext cx="3640500" cy="525600"/>
          </a:xfrm>
          <a:prstGeom prst="rect">
            <a:avLst/>
          </a:prstGeom>
          <a:noFill/>
          <a:ln>
            <a:noFill/>
          </a:ln>
        </p:spPr>
        <p:txBody>
          <a:bodyPr spcFirstLastPara="1" wrap="square" lIns="0" tIns="0" rIns="0" bIns="0" anchor="t" anchorCtr="0">
            <a:spAutoFit/>
          </a:bodyPr>
          <a:lstStyle/>
          <a:p>
            <a:pPr marL="0" marR="0" lvl="0" indent="0" algn="l">
              <a:lnSpc>
                <a:spcPct val="100000"/>
              </a:lnSpc>
              <a:spcBef>
                <a:spcPts val="0"/>
              </a:spcBef>
              <a:spcAft>
                <a:spcPts val="0"/>
              </a:spcAft>
              <a:buNone/>
              <a:defRPr/>
            </a:pPr>
            <a:r>
              <a:rPr lang="en-US" sz="1150">
                <a:solidFill>
                  <a:srgbClr val="000000"/>
                </a:solidFill>
                <a:latin typeface="Arial"/>
                <a:ea typeface="Arial"/>
                <a:cs typeface="Arial"/>
              </a:rPr>
              <a:t>Source: https://www.nord-sued-bruecken.de/foerderung/foerderprogramme/in-sdg.html</a:t>
            </a:r>
            <a:endParaRPr sz="1150">
              <a:solidFill>
                <a:srgbClr val="000000"/>
              </a:solidFill>
              <a:latin typeface="Arial"/>
              <a:ea typeface="Arial"/>
              <a:cs typeface="Arial"/>
            </a:endParaRPr>
          </a:p>
        </p:txBody>
      </p:sp>
      <p:cxnSp>
        <p:nvCxnSpPr>
          <p:cNvPr id="159" name="Google Shape;159;p7" hidden="0"/>
          <p:cNvCxnSpPr>
            <a:cxnSpLocks/>
          </p:cNvCxnSpPr>
          <p:nvPr isPhoto="0" userDrawn="0"/>
        </p:nvCxnSpPr>
        <p:spPr bwMode="auto">
          <a:xfrm>
            <a:off x="317500" y="418145"/>
            <a:ext cx="0" cy="6021709"/>
          </a:xfrm>
          <a:prstGeom prst="straightConnector1">
            <a:avLst/>
          </a:prstGeom>
          <a:noFill/>
          <a:ln w="76200" cap="flat" cmpd="sng">
            <a:solidFill>
              <a:srgbClr val="AED7C7"/>
            </a:solidFill>
            <a:prstDash val="solid"/>
            <a:miter lim="800000"/>
            <a:headEnd type="none" w="sm" len="sm"/>
            <a:tailEnd type="none" w="sm" len="sm"/>
          </a:ln>
        </p:spPr>
      </p:cxnSp>
      <p:pic>
        <p:nvPicPr>
          <p:cNvPr id="160" name="Google Shape;160;p7" hidden="0"/>
          <p:cNvPicPr/>
          <p:nvPr isPhoto="0" userDrawn="0"/>
        </p:nvPicPr>
        <p:blipFill>
          <a:blip r:embed="rId4">
            <a:alphaModFix/>
          </a:blip>
          <a:srcRect l="0" t="0" r="0" b="0"/>
          <a:stretch/>
        </p:blipFill>
        <p:spPr bwMode="auto">
          <a:xfrm>
            <a:off x="9144000" y="5229225"/>
            <a:ext cx="3048000" cy="16287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pic>
        <p:nvPicPr>
          <p:cNvPr id="165" name="Google Shape;165;p8" hidden="0"/>
          <p:cNvPicPr/>
          <p:nvPr isPhoto="0" userDrawn="0"/>
        </p:nvPicPr>
        <p:blipFill>
          <a:blip r:embed="rId2">
            <a:alphaModFix/>
          </a:blip>
          <a:srcRect l="0" t="3768" r="308" b="236"/>
          <a:stretch/>
        </p:blipFill>
        <p:spPr bwMode="auto">
          <a:xfrm>
            <a:off x="1721349" y="2379367"/>
            <a:ext cx="6678881" cy="3963900"/>
          </a:xfrm>
          <a:prstGeom prst="rect">
            <a:avLst/>
          </a:prstGeom>
          <a:noFill/>
          <a:ln>
            <a:noFill/>
          </a:ln>
        </p:spPr>
      </p:pic>
      <p:pic>
        <p:nvPicPr>
          <p:cNvPr id="166" name="Google Shape;166;p8" hidden="0"/>
          <p:cNvPicPr/>
          <p:nvPr isPhoto="0" userDrawn="0"/>
        </p:nvPicPr>
        <p:blipFill>
          <a:blip r:embed="rId3">
            <a:alphaModFix/>
          </a:blip>
          <a:srcRect l="0" t="0" r="799" b="760"/>
          <a:stretch/>
        </p:blipFill>
        <p:spPr bwMode="auto">
          <a:xfrm rot="-5400000">
            <a:off x="8647528" y="4085220"/>
            <a:ext cx="2276966" cy="646898"/>
          </a:xfrm>
          <a:prstGeom prst="rect">
            <a:avLst/>
          </a:prstGeom>
          <a:noFill/>
          <a:ln>
            <a:noFill/>
          </a:ln>
        </p:spPr>
      </p:pic>
      <p:sp>
        <p:nvSpPr>
          <p:cNvPr id="167" name="Google Shape;167;p8" hidden="0"/>
          <p:cNvSpPr txBox="1"/>
          <p:nvPr isPhoto="0" userDrawn="0"/>
        </p:nvSpPr>
        <p:spPr bwMode="auto">
          <a:xfrm>
            <a:off x="2389763" y="1652315"/>
            <a:ext cx="7072799" cy="512961"/>
          </a:xfrm>
          <a:prstGeom prst="rect">
            <a:avLst/>
          </a:prstGeom>
          <a:noFill/>
          <a:ln>
            <a:noFill/>
          </a:ln>
        </p:spPr>
        <p:txBody>
          <a:bodyPr spcFirstLastPara="1" wrap="square" lIns="0" tIns="0" rIns="0" bIns="0" anchor="t" anchorCtr="0">
            <a:spAutoFit/>
          </a:bodyPr>
          <a:lstStyle/>
          <a:p>
            <a:pPr marL="0" marR="0" lvl="0" indent="0" algn="l">
              <a:lnSpc>
                <a:spcPct val="108003"/>
              </a:lnSpc>
              <a:spcBef>
                <a:spcPts val="0"/>
              </a:spcBef>
              <a:spcAft>
                <a:spcPts val="0"/>
              </a:spcAft>
              <a:buNone/>
              <a:defRPr/>
            </a:pPr>
            <a:r>
              <a:rPr lang="en-US" sz="1850">
                <a:solidFill>
                  <a:srgbClr val="000000"/>
                </a:solidFill>
                <a:latin typeface="Calibri"/>
                <a:ea typeface="Calibri"/>
                <a:cs typeface="Calibri"/>
              </a:rPr>
              <a:t>Transforming the problem into positive achievements by establishing an end/means relationship</a:t>
            </a:r>
            <a:endParaRPr/>
          </a:p>
        </p:txBody>
      </p:sp>
      <p:sp>
        <p:nvSpPr>
          <p:cNvPr id="168" name="Google Shape;168;p8" hidden="0"/>
          <p:cNvSpPr txBox="1"/>
          <p:nvPr isPhoto="0" userDrawn="0"/>
        </p:nvSpPr>
        <p:spPr bwMode="auto">
          <a:xfrm>
            <a:off x="2652815" y="700162"/>
            <a:ext cx="5551013" cy="448841"/>
          </a:xfrm>
          <a:prstGeom prst="rect">
            <a:avLst/>
          </a:prstGeom>
          <a:noFill/>
          <a:ln>
            <a:noFill/>
          </a:ln>
        </p:spPr>
        <p:txBody>
          <a:bodyPr spcFirstLastPara="1" wrap="square" lIns="0" tIns="0" rIns="0" bIns="0" anchor="t" anchorCtr="0">
            <a:spAutoFit/>
          </a:bodyPr>
          <a:lstStyle/>
          <a:p>
            <a:pPr marL="0" marR="0" lvl="0" indent="0" algn="ctr">
              <a:lnSpc>
                <a:spcPct val="108015"/>
              </a:lnSpc>
              <a:spcBef>
                <a:spcPts val="0"/>
              </a:spcBef>
              <a:spcAft>
                <a:spcPts val="0"/>
              </a:spcAft>
              <a:buNone/>
              <a:defRPr/>
            </a:pPr>
            <a:r>
              <a:rPr lang="en-US" sz="3300">
                <a:solidFill>
                  <a:srgbClr val="0C45A6"/>
                </a:solidFill>
                <a:latin typeface="Calibri"/>
                <a:ea typeface="Calibri"/>
                <a:cs typeface="Calibri"/>
              </a:rPr>
              <a:t>Project Planning (5) </a:t>
            </a:r>
            <a:endParaRPr/>
          </a:p>
        </p:txBody>
      </p:sp>
      <p:sp>
        <p:nvSpPr>
          <p:cNvPr id="169" name="Google Shape;169;p8" hidden="0"/>
          <p:cNvSpPr txBox="1"/>
          <p:nvPr isPhoto="0" userDrawn="0"/>
        </p:nvSpPr>
        <p:spPr bwMode="auto">
          <a:xfrm>
            <a:off x="8648495" y="5261402"/>
            <a:ext cx="646898" cy="239937"/>
          </a:xfrm>
          <a:prstGeom prst="rect">
            <a:avLst/>
          </a:prstGeom>
          <a:noFill/>
          <a:ln>
            <a:noFill/>
          </a:ln>
        </p:spPr>
        <p:txBody>
          <a:bodyPr spcFirstLastPara="1" wrap="square" lIns="0" tIns="0" rIns="0" bIns="0" anchor="t" anchorCtr="0">
            <a:spAutoFit/>
          </a:bodyPr>
          <a:lstStyle/>
          <a:p>
            <a:pPr marL="0" marR="0" lvl="0" indent="0" algn="ctr">
              <a:lnSpc>
                <a:spcPct val="140042"/>
              </a:lnSpc>
              <a:spcBef>
                <a:spcPts val="0"/>
              </a:spcBef>
              <a:spcAft>
                <a:spcPts val="0"/>
              </a:spcAft>
              <a:buNone/>
              <a:defRPr/>
            </a:pPr>
            <a:r>
              <a:rPr lang="en-US" sz="1400" b="1">
                <a:solidFill>
                  <a:srgbClr val="0C45A6"/>
                </a:solidFill>
                <a:latin typeface="Montserrat"/>
                <a:ea typeface="Montserrat"/>
                <a:cs typeface="Montserrat"/>
              </a:rPr>
              <a:t>Means</a:t>
            </a:r>
            <a:endParaRPr/>
          </a:p>
        </p:txBody>
      </p:sp>
      <p:sp>
        <p:nvSpPr>
          <p:cNvPr id="170" name="Google Shape;170;p8" hidden="0"/>
          <p:cNvSpPr txBox="1"/>
          <p:nvPr isPhoto="0" userDrawn="0"/>
        </p:nvSpPr>
        <p:spPr bwMode="auto">
          <a:xfrm>
            <a:off x="8648495" y="3238938"/>
            <a:ext cx="432998" cy="496418"/>
          </a:xfrm>
          <a:prstGeom prst="rect">
            <a:avLst/>
          </a:prstGeom>
          <a:noFill/>
          <a:ln>
            <a:noFill/>
          </a:ln>
        </p:spPr>
        <p:txBody>
          <a:bodyPr spcFirstLastPara="1" wrap="square" lIns="0" tIns="0" rIns="0" bIns="0" anchor="t" anchorCtr="0">
            <a:spAutoFit/>
          </a:bodyPr>
          <a:lstStyle/>
          <a:p>
            <a:pPr marL="0" marR="0" lvl="0" indent="0" algn="ctr">
              <a:lnSpc>
                <a:spcPct val="140042"/>
              </a:lnSpc>
              <a:spcBef>
                <a:spcPts val="0"/>
              </a:spcBef>
              <a:spcAft>
                <a:spcPts val="0"/>
              </a:spcAft>
              <a:buNone/>
              <a:defRPr/>
            </a:pPr>
            <a:r>
              <a:rPr lang="en-US" sz="1400" b="1">
                <a:solidFill>
                  <a:srgbClr val="0C45A6"/>
                </a:solidFill>
                <a:latin typeface="Montserrat"/>
                <a:ea typeface="Montserrat"/>
                <a:cs typeface="Montserrat"/>
              </a:rPr>
              <a:t>Aim/Goal</a:t>
            </a:r>
            <a:endParaRPr/>
          </a:p>
        </p:txBody>
      </p:sp>
      <p:sp>
        <p:nvSpPr>
          <p:cNvPr id="171" name="Google Shape;171;p8" hidden="0"/>
          <p:cNvSpPr txBox="1"/>
          <p:nvPr isPhoto="0" userDrawn="0"/>
        </p:nvSpPr>
        <p:spPr bwMode="auto">
          <a:xfrm>
            <a:off x="6895476" y="6289700"/>
            <a:ext cx="2758199" cy="525600"/>
          </a:xfrm>
          <a:prstGeom prst="rect">
            <a:avLst/>
          </a:prstGeom>
          <a:noFill/>
          <a:ln>
            <a:noFill/>
          </a:ln>
        </p:spPr>
        <p:txBody>
          <a:bodyPr spcFirstLastPara="1" wrap="square" lIns="0" tIns="0" rIns="0" bIns="0" anchor="t" anchorCtr="0">
            <a:spAutoFit/>
          </a:bodyPr>
          <a:lstStyle/>
          <a:p>
            <a:pPr marL="0" marR="0" lvl="0" indent="0" algn="l">
              <a:lnSpc>
                <a:spcPct val="100000"/>
              </a:lnSpc>
              <a:spcBef>
                <a:spcPts val="0"/>
              </a:spcBef>
              <a:spcAft>
                <a:spcPts val="0"/>
              </a:spcAft>
              <a:buNone/>
              <a:defRPr/>
            </a:pPr>
            <a:r>
              <a:rPr lang="en-US" sz="1150">
                <a:solidFill>
                  <a:srgbClr val="000000"/>
                </a:solidFill>
                <a:latin typeface="Arial"/>
                <a:ea typeface="Arial"/>
                <a:cs typeface="Arial"/>
              </a:rPr>
              <a:t>Source: https://www.nord-sued-bruecken.de/foerderung/foerderprogramme/in-sdg.html</a:t>
            </a:r>
            <a:endParaRPr sz="1150">
              <a:solidFill>
                <a:srgbClr val="000000"/>
              </a:solidFill>
              <a:latin typeface="Arial"/>
              <a:ea typeface="Arial"/>
              <a:cs typeface="Arial"/>
            </a:endParaRPr>
          </a:p>
        </p:txBody>
      </p:sp>
      <p:cxnSp>
        <p:nvCxnSpPr>
          <p:cNvPr id="172" name="Google Shape;172;p8" hidden="0"/>
          <p:cNvCxnSpPr>
            <a:cxnSpLocks/>
          </p:cNvCxnSpPr>
          <p:nvPr isPhoto="0" userDrawn="0"/>
        </p:nvCxnSpPr>
        <p:spPr bwMode="auto">
          <a:xfrm>
            <a:off x="317500" y="418145"/>
            <a:ext cx="0" cy="6021709"/>
          </a:xfrm>
          <a:prstGeom prst="straightConnector1">
            <a:avLst/>
          </a:prstGeom>
          <a:noFill/>
          <a:ln w="76200" cap="flat" cmpd="sng">
            <a:solidFill>
              <a:srgbClr val="AED7C7"/>
            </a:solidFill>
            <a:prstDash val="solid"/>
            <a:miter lim="800000"/>
            <a:headEnd type="none" w="sm" len="sm"/>
            <a:tailEnd type="none" w="sm" len="sm"/>
          </a:ln>
        </p:spPr>
      </p:cxnSp>
      <p:pic>
        <p:nvPicPr>
          <p:cNvPr id="173" name="Google Shape;173;p8" hidden="0"/>
          <p:cNvPicPr/>
          <p:nvPr isPhoto="0" userDrawn="0"/>
        </p:nvPicPr>
        <p:blipFill>
          <a:blip r:embed="rId4">
            <a:alphaModFix/>
          </a:blip>
          <a:srcRect l="0" t="0" r="0" b="0"/>
          <a:stretch/>
        </p:blipFill>
        <p:spPr bwMode="auto">
          <a:xfrm>
            <a:off x="9144000" y="5229225"/>
            <a:ext cx="3048000" cy="16287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178" name="Google Shape;178;p9" hidden="0"/>
          <p:cNvSpPr txBox="1"/>
          <p:nvPr isPhoto="0" userDrawn="0"/>
        </p:nvSpPr>
        <p:spPr bwMode="auto">
          <a:xfrm>
            <a:off x="4111668" y="1562584"/>
            <a:ext cx="2238524" cy="256480"/>
          </a:xfrm>
          <a:prstGeom prst="rect">
            <a:avLst/>
          </a:prstGeom>
          <a:noFill/>
          <a:ln>
            <a:noFill/>
          </a:ln>
        </p:spPr>
        <p:txBody>
          <a:bodyPr spcFirstLastPara="1" wrap="square" lIns="0" tIns="0" rIns="0" bIns="0" anchor="t" anchorCtr="0">
            <a:spAutoFit/>
          </a:bodyPr>
          <a:lstStyle/>
          <a:p>
            <a:pPr marL="0" marR="0" lvl="0" indent="0" algn="l">
              <a:lnSpc>
                <a:spcPct val="108000"/>
              </a:lnSpc>
              <a:spcBef>
                <a:spcPts val="0"/>
              </a:spcBef>
              <a:spcAft>
                <a:spcPts val="0"/>
              </a:spcAft>
              <a:buNone/>
              <a:defRPr/>
            </a:pPr>
            <a:r>
              <a:rPr lang="en-US" sz="1900">
                <a:solidFill>
                  <a:srgbClr val="000000"/>
                </a:solidFill>
                <a:latin typeface="Calibri"/>
                <a:ea typeface="Calibri"/>
                <a:cs typeface="Calibri"/>
              </a:rPr>
              <a:t>Strategic Analysis</a:t>
            </a:r>
            <a:endParaRPr/>
          </a:p>
        </p:txBody>
      </p:sp>
      <p:sp>
        <p:nvSpPr>
          <p:cNvPr id="179" name="Google Shape;179;p9" hidden="0"/>
          <p:cNvSpPr txBox="1"/>
          <p:nvPr isPhoto="0" userDrawn="0"/>
        </p:nvSpPr>
        <p:spPr bwMode="auto">
          <a:xfrm>
            <a:off x="2652815" y="700162"/>
            <a:ext cx="5551013" cy="448841"/>
          </a:xfrm>
          <a:prstGeom prst="rect">
            <a:avLst/>
          </a:prstGeom>
          <a:noFill/>
          <a:ln>
            <a:noFill/>
          </a:ln>
        </p:spPr>
        <p:txBody>
          <a:bodyPr spcFirstLastPara="1" wrap="square" lIns="0" tIns="0" rIns="0" bIns="0" anchor="t" anchorCtr="0">
            <a:spAutoFit/>
          </a:bodyPr>
          <a:lstStyle/>
          <a:p>
            <a:pPr marL="0" marR="0" lvl="0" indent="0" algn="ctr">
              <a:lnSpc>
                <a:spcPct val="108015"/>
              </a:lnSpc>
              <a:spcBef>
                <a:spcPts val="0"/>
              </a:spcBef>
              <a:spcAft>
                <a:spcPts val="0"/>
              </a:spcAft>
              <a:buNone/>
              <a:defRPr/>
            </a:pPr>
            <a:r>
              <a:rPr lang="en-US" sz="3300">
                <a:solidFill>
                  <a:srgbClr val="0C45A6"/>
                </a:solidFill>
                <a:latin typeface="Calibri"/>
                <a:ea typeface="Calibri"/>
                <a:cs typeface="Calibri"/>
              </a:rPr>
              <a:t>Project Planning (6) </a:t>
            </a:r>
            <a:endParaRPr/>
          </a:p>
        </p:txBody>
      </p:sp>
      <p:sp>
        <p:nvSpPr>
          <p:cNvPr id="180" name="Google Shape;180;p9" hidden="0"/>
          <p:cNvSpPr txBox="1"/>
          <p:nvPr isPhoto="0" userDrawn="0"/>
        </p:nvSpPr>
        <p:spPr bwMode="auto">
          <a:xfrm>
            <a:off x="1945986" y="2002152"/>
            <a:ext cx="4331365" cy="1855764"/>
          </a:xfrm>
          <a:prstGeom prst="rect">
            <a:avLst/>
          </a:prstGeom>
          <a:noFill/>
          <a:ln>
            <a:noFill/>
          </a:ln>
        </p:spPr>
        <p:txBody>
          <a:bodyPr spcFirstLastPara="1" wrap="square" lIns="0" tIns="0" rIns="0" bIns="0" anchor="t" anchorCtr="0">
            <a:spAutoFit/>
          </a:bodyPr>
          <a:lstStyle/>
          <a:p>
            <a:pPr marL="0" marR="0" lvl="0" indent="0" algn="l">
              <a:lnSpc>
                <a:spcPct val="139957"/>
              </a:lnSpc>
              <a:spcBef>
                <a:spcPts val="0"/>
              </a:spcBef>
              <a:spcAft>
                <a:spcPts val="0"/>
              </a:spcAft>
              <a:buNone/>
              <a:defRPr/>
            </a:pPr>
            <a:r>
              <a:rPr lang="en-US" sz="1900">
                <a:solidFill>
                  <a:srgbClr val="000000"/>
                </a:solidFill>
                <a:latin typeface="Calibri"/>
                <a:ea typeface="Calibri"/>
                <a:cs typeface="Calibri"/>
              </a:rPr>
              <a:t>Aims at:</a:t>
            </a:r>
            <a:endParaRPr/>
          </a:p>
          <a:p>
            <a:pPr marL="321954" marR="0" lvl="2" indent="-107317" algn="l">
              <a:lnSpc>
                <a:spcPct val="140156"/>
              </a:lnSpc>
              <a:spcBef>
                <a:spcPts val="0"/>
              </a:spcBef>
              <a:spcAft>
                <a:spcPts val="0"/>
              </a:spcAft>
              <a:buClr>
                <a:srgbClr val="000000"/>
              </a:buClr>
              <a:buSzPts val="1407"/>
              <a:buFont typeface="Arial"/>
              <a:buChar char="⚬"/>
              <a:defRPr/>
            </a:pPr>
            <a:r>
              <a:rPr lang="en-US" sz="1400" b="0" i="0" u="none" strike="noStrike" cap="none">
                <a:solidFill>
                  <a:srgbClr val="000000"/>
                </a:solidFill>
                <a:latin typeface="Calibri"/>
                <a:ea typeface="Calibri"/>
                <a:cs typeface="Calibri"/>
              </a:rPr>
              <a:t>Analysing alternative solutions that could contribute to the achievement of the objective;</a:t>
            </a:r>
            <a:endParaRPr/>
          </a:p>
          <a:p>
            <a:pPr marL="321954" marR="0" lvl="2" indent="-107317" algn="l">
              <a:lnSpc>
                <a:spcPct val="140156"/>
              </a:lnSpc>
              <a:spcBef>
                <a:spcPts val="0"/>
              </a:spcBef>
              <a:spcAft>
                <a:spcPts val="0"/>
              </a:spcAft>
              <a:buClr>
                <a:srgbClr val="000000"/>
              </a:buClr>
              <a:buSzPts val="1407"/>
              <a:buFont typeface="Arial"/>
              <a:buChar char="⚬"/>
              <a:defRPr/>
            </a:pPr>
            <a:r>
              <a:rPr lang="en-US" sz="1400" b="0" i="0" u="none" strike="noStrike" cap="none">
                <a:solidFill>
                  <a:srgbClr val="000000"/>
                </a:solidFill>
                <a:latin typeface="Calibri"/>
                <a:ea typeface="Calibri"/>
                <a:cs typeface="Calibri"/>
              </a:rPr>
              <a:t>Evaluating the respective merits of the approaches;</a:t>
            </a:r>
            <a:endParaRPr/>
          </a:p>
          <a:p>
            <a:pPr marL="321954" marR="0" lvl="2" indent="-107317" algn="l">
              <a:lnSpc>
                <a:spcPct val="140156"/>
              </a:lnSpc>
              <a:spcBef>
                <a:spcPts val="0"/>
              </a:spcBef>
              <a:spcAft>
                <a:spcPts val="0"/>
              </a:spcAft>
              <a:buClr>
                <a:srgbClr val="000000"/>
              </a:buClr>
              <a:buSzPts val="1407"/>
              <a:buFont typeface="Arial"/>
              <a:buChar char="⚬"/>
              <a:defRPr/>
            </a:pPr>
            <a:r>
              <a:rPr lang="en-US" sz="1400" b="0" i="0" u="none" strike="noStrike" cap="none">
                <a:solidFill>
                  <a:srgbClr val="000000"/>
                </a:solidFill>
                <a:latin typeface="Calibri"/>
                <a:ea typeface="Calibri"/>
                <a:cs typeface="Calibri"/>
              </a:rPr>
              <a:t>Selecting the best strategy based on criteria. These are agreed upon by the representatives of the stakeholders directly involved.</a:t>
            </a:r>
            <a:endParaRPr/>
          </a:p>
        </p:txBody>
      </p:sp>
      <p:sp>
        <p:nvSpPr>
          <p:cNvPr id="181" name="Google Shape;181;p9" hidden="0"/>
          <p:cNvSpPr txBox="1"/>
          <p:nvPr isPhoto="0" userDrawn="0"/>
        </p:nvSpPr>
        <p:spPr bwMode="auto">
          <a:xfrm>
            <a:off x="6521849" y="2002152"/>
            <a:ext cx="4331400" cy="3651000"/>
          </a:xfrm>
          <a:prstGeom prst="rect">
            <a:avLst/>
          </a:prstGeom>
          <a:noFill/>
          <a:ln>
            <a:noFill/>
          </a:ln>
        </p:spPr>
        <p:txBody>
          <a:bodyPr spcFirstLastPara="1" wrap="square" lIns="0" tIns="0" rIns="0" bIns="0" anchor="t" anchorCtr="0">
            <a:spAutoFit/>
          </a:bodyPr>
          <a:lstStyle/>
          <a:p>
            <a:pPr marL="0" marR="0" lvl="0" indent="0" algn="l">
              <a:lnSpc>
                <a:spcPct val="140021"/>
              </a:lnSpc>
              <a:spcBef>
                <a:spcPts val="0"/>
              </a:spcBef>
              <a:spcAft>
                <a:spcPts val="0"/>
              </a:spcAft>
              <a:buNone/>
              <a:defRPr/>
            </a:pPr>
            <a:r>
              <a:rPr lang="en-US" sz="1850">
                <a:solidFill>
                  <a:srgbClr val="000000"/>
                </a:solidFill>
                <a:latin typeface="Calibri"/>
                <a:ea typeface="Calibri"/>
                <a:cs typeface="Calibri"/>
              </a:rPr>
              <a:t>Some possible criteria</a:t>
            </a:r>
            <a:endParaRPr/>
          </a:p>
          <a:p>
            <a:pPr marL="321469" marR="0" lvl="2" indent="-107155" algn="l">
              <a:lnSpc>
                <a:spcPct val="140042"/>
              </a:lnSpc>
              <a:spcBef>
                <a:spcPts val="0"/>
              </a:spcBef>
              <a:spcAft>
                <a:spcPts val="0"/>
              </a:spcAft>
              <a:buClr>
                <a:srgbClr val="000000"/>
              </a:buClr>
              <a:buSzPts val="1406"/>
              <a:buFont typeface="Arial"/>
              <a:buChar char="⚬"/>
              <a:defRPr/>
            </a:pPr>
            <a:r>
              <a:rPr lang="en-US" sz="1400" b="0" i="0" u="none" strike="noStrike" cap="none">
                <a:solidFill>
                  <a:srgbClr val="000000"/>
                </a:solidFill>
                <a:latin typeface="Calibri"/>
                <a:ea typeface="Calibri"/>
                <a:cs typeface="Calibri"/>
              </a:rPr>
              <a:t>The urgency of the situation</a:t>
            </a:r>
            <a:endParaRPr/>
          </a:p>
          <a:p>
            <a:pPr marL="321469" marR="0" lvl="2" indent="-107155" algn="l">
              <a:lnSpc>
                <a:spcPct val="140042"/>
              </a:lnSpc>
              <a:spcBef>
                <a:spcPts val="0"/>
              </a:spcBef>
              <a:spcAft>
                <a:spcPts val="0"/>
              </a:spcAft>
              <a:buClr>
                <a:srgbClr val="000000"/>
              </a:buClr>
              <a:buSzPts val="1406"/>
              <a:buFont typeface="Arial"/>
              <a:buChar char="⚬"/>
              <a:defRPr/>
            </a:pPr>
            <a:r>
              <a:rPr lang="en-US" sz="1400" b="0" i="0" u="none" strike="noStrike" cap="none">
                <a:solidFill>
                  <a:srgbClr val="000000"/>
                </a:solidFill>
                <a:latin typeface="Calibri"/>
                <a:ea typeface="Calibri"/>
                <a:cs typeface="Calibri"/>
              </a:rPr>
              <a:t>Relevance for the targeted group</a:t>
            </a:r>
            <a:endParaRPr/>
          </a:p>
          <a:p>
            <a:pPr marL="321469" marR="0" lvl="2" indent="-107155" algn="l">
              <a:lnSpc>
                <a:spcPct val="140042"/>
              </a:lnSpc>
              <a:spcBef>
                <a:spcPts val="0"/>
              </a:spcBef>
              <a:spcAft>
                <a:spcPts val="0"/>
              </a:spcAft>
              <a:buClr>
                <a:srgbClr val="000000"/>
              </a:buClr>
              <a:buSzPts val="1406"/>
              <a:buFont typeface="Arial"/>
              <a:buChar char="⚬"/>
              <a:defRPr/>
            </a:pPr>
            <a:r>
              <a:rPr lang="en-US" sz="1400" b="0" i="0" u="none" strike="noStrike" cap="none">
                <a:solidFill>
                  <a:srgbClr val="000000"/>
                </a:solidFill>
                <a:latin typeface="Calibri"/>
                <a:ea typeface="Calibri"/>
                <a:cs typeface="Calibri"/>
              </a:rPr>
              <a:t>Social aspects</a:t>
            </a:r>
            <a:endParaRPr/>
          </a:p>
          <a:p>
            <a:pPr marL="321469" marR="0" lvl="2" indent="-107155" algn="l">
              <a:lnSpc>
                <a:spcPct val="140042"/>
              </a:lnSpc>
              <a:spcBef>
                <a:spcPts val="0"/>
              </a:spcBef>
              <a:spcAft>
                <a:spcPts val="0"/>
              </a:spcAft>
              <a:buClr>
                <a:srgbClr val="000000"/>
              </a:buClr>
              <a:buSzPts val="1406"/>
              <a:buFont typeface="Arial"/>
              <a:buChar char="⚬"/>
              <a:defRPr/>
            </a:pPr>
            <a:r>
              <a:rPr lang="en-US" sz="1400" b="0" i="0" u="none" strike="noStrike" cap="none">
                <a:solidFill>
                  <a:srgbClr val="000000"/>
                </a:solidFill>
                <a:latin typeface="Calibri"/>
                <a:ea typeface="Calibri"/>
                <a:cs typeface="Calibri"/>
              </a:rPr>
              <a:t>Existing knowledge and possibilities (in regard to the targeted group)</a:t>
            </a:r>
            <a:endParaRPr/>
          </a:p>
          <a:p>
            <a:pPr marL="321469" marR="0" lvl="2" indent="-107155" algn="l">
              <a:lnSpc>
                <a:spcPct val="140042"/>
              </a:lnSpc>
              <a:spcBef>
                <a:spcPts val="0"/>
              </a:spcBef>
              <a:spcAft>
                <a:spcPts val="0"/>
              </a:spcAft>
              <a:buClr>
                <a:srgbClr val="000000"/>
              </a:buClr>
              <a:buSzPts val="1406"/>
              <a:buFont typeface="Arial"/>
              <a:buChar char="⚬"/>
              <a:defRPr/>
            </a:pPr>
            <a:r>
              <a:rPr lang="en-US" sz="1400" b="0" i="0" u="none" strike="noStrike" cap="none">
                <a:solidFill>
                  <a:srgbClr val="000000"/>
                </a:solidFill>
                <a:latin typeface="Calibri"/>
                <a:ea typeface="Calibri"/>
                <a:cs typeface="Calibri"/>
              </a:rPr>
              <a:t>Existing financial resources and expertise etc.</a:t>
            </a:r>
            <a:endParaRPr/>
          </a:p>
          <a:p>
            <a:pPr marL="321469" marR="0" lvl="2" indent="-107155" algn="l">
              <a:lnSpc>
                <a:spcPct val="140042"/>
              </a:lnSpc>
              <a:spcBef>
                <a:spcPts val="0"/>
              </a:spcBef>
              <a:spcAft>
                <a:spcPts val="0"/>
              </a:spcAft>
              <a:buClr>
                <a:srgbClr val="000000"/>
              </a:buClr>
              <a:buSzPts val="1406"/>
              <a:buFont typeface="Arial"/>
              <a:buChar char="⚬"/>
              <a:defRPr/>
            </a:pPr>
            <a:r>
              <a:rPr lang="en-US" sz="1400" b="0" i="0" u="none" strike="noStrike" cap="none">
                <a:solidFill>
                  <a:srgbClr val="000000"/>
                </a:solidFill>
                <a:latin typeface="Calibri"/>
                <a:ea typeface="Calibri"/>
                <a:cs typeface="Calibri"/>
              </a:rPr>
              <a:t>Complements other projects</a:t>
            </a:r>
            <a:endParaRPr/>
          </a:p>
          <a:p>
            <a:pPr marL="321469" marR="0" lvl="2" indent="-107155" algn="l">
              <a:lnSpc>
                <a:spcPct val="140042"/>
              </a:lnSpc>
              <a:spcBef>
                <a:spcPts val="0"/>
              </a:spcBef>
              <a:spcAft>
                <a:spcPts val="0"/>
              </a:spcAft>
              <a:buClr>
                <a:srgbClr val="000000"/>
              </a:buClr>
              <a:buSzPts val="1406"/>
              <a:buFont typeface="Arial"/>
              <a:buChar char="⚬"/>
              <a:defRPr/>
            </a:pPr>
            <a:r>
              <a:rPr lang="en-US" sz="1400" b="0" i="0" u="none" strike="noStrike" cap="none">
                <a:solidFill>
                  <a:srgbClr val="000000"/>
                </a:solidFill>
                <a:latin typeface="Calibri"/>
                <a:ea typeface="Calibri"/>
                <a:cs typeface="Calibri"/>
              </a:rPr>
              <a:t>Adds to present challenges or contributes to decreasing inequality (e.g. gender equality)</a:t>
            </a:r>
            <a:endParaRPr/>
          </a:p>
          <a:p>
            <a:pPr marL="321469" marR="0" lvl="2" indent="-107155" algn="l">
              <a:lnSpc>
                <a:spcPct val="140042"/>
              </a:lnSpc>
              <a:spcBef>
                <a:spcPts val="0"/>
              </a:spcBef>
              <a:spcAft>
                <a:spcPts val="0"/>
              </a:spcAft>
              <a:buClr>
                <a:srgbClr val="000000"/>
              </a:buClr>
              <a:buSzPts val="1406"/>
              <a:buFont typeface="Arial"/>
              <a:buChar char="⚬"/>
              <a:defRPr/>
            </a:pPr>
            <a:r>
              <a:rPr lang="en-US" sz="1400" b="0" i="0" u="none" strike="noStrike" cap="none">
                <a:solidFill>
                  <a:srgbClr val="000000"/>
                </a:solidFill>
                <a:latin typeface="Calibri"/>
                <a:ea typeface="Calibri"/>
                <a:cs typeface="Calibri"/>
              </a:rPr>
              <a:t>Relevant for partner countries, the EU or other international entities </a:t>
            </a:r>
            <a:endParaRPr/>
          </a:p>
        </p:txBody>
      </p:sp>
      <p:sp>
        <p:nvSpPr>
          <p:cNvPr id="182" name="Google Shape;182;p9" hidden="0"/>
          <p:cNvSpPr txBox="1"/>
          <p:nvPr isPhoto="0" userDrawn="0"/>
        </p:nvSpPr>
        <p:spPr bwMode="auto">
          <a:xfrm>
            <a:off x="602876" y="5843375"/>
            <a:ext cx="2705700" cy="525600"/>
          </a:xfrm>
          <a:prstGeom prst="rect">
            <a:avLst/>
          </a:prstGeom>
          <a:noFill/>
          <a:ln>
            <a:noFill/>
          </a:ln>
        </p:spPr>
        <p:txBody>
          <a:bodyPr spcFirstLastPara="1" wrap="square" lIns="0" tIns="0" rIns="0" bIns="0" anchor="t" anchorCtr="0">
            <a:spAutoFit/>
          </a:bodyPr>
          <a:lstStyle/>
          <a:p>
            <a:pPr marL="0" marR="0" lvl="0" indent="0" algn="l">
              <a:lnSpc>
                <a:spcPct val="100000"/>
              </a:lnSpc>
              <a:spcBef>
                <a:spcPts val="0"/>
              </a:spcBef>
              <a:spcAft>
                <a:spcPts val="0"/>
              </a:spcAft>
              <a:buNone/>
              <a:defRPr/>
            </a:pPr>
            <a:r>
              <a:rPr lang="en-US" sz="1150">
                <a:solidFill>
                  <a:srgbClr val="000000"/>
                </a:solidFill>
                <a:latin typeface="Calibri"/>
                <a:ea typeface="Calibri"/>
                <a:cs typeface="Calibri"/>
              </a:rPr>
              <a:t>Source: https://www.nord-sued-bruecken.de/foerderung/foerderprogramme/in-sdg.html</a:t>
            </a:r>
            <a:endParaRPr sz="1150">
              <a:solidFill>
                <a:srgbClr val="000000"/>
              </a:solidFill>
              <a:latin typeface="Calibri"/>
              <a:ea typeface="Calibri"/>
              <a:cs typeface="Calibri"/>
            </a:endParaRPr>
          </a:p>
        </p:txBody>
      </p:sp>
      <p:cxnSp>
        <p:nvCxnSpPr>
          <p:cNvPr id="183" name="Google Shape;183;p9" hidden="0"/>
          <p:cNvCxnSpPr>
            <a:cxnSpLocks/>
          </p:cNvCxnSpPr>
          <p:nvPr isPhoto="0" userDrawn="0"/>
        </p:nvCxnSpPr>
        <p:spPr bwMode="auto">
          <a:xfrm>
            <a:off x="317500" y="418145"/>
            <a:ext cx="0" cy="6021709"/>
          </a:xfrm>
          <a:prstGeom prst="straightConnector1">
            <a:avLst/>
          </a:prstGeom>
          <a:noFill/>
          <a:ln w="76200" cap="flat" cmpd="sng">
            <a:solidFill>
              <a:srgbClr val="AED7C7"/>
            </a:solidFill>
            <a:prstDash val="solid"/>
            <a:miter lim="800000"/>
            <a:headEnd type="none" w="sm" len="sm"/>
            <a:tailEnd type="none" w="sm" len="sm"/>
          </a:ln>
        </p:spPr>
      </p:cxnSp>
      <p:pic>
        <p:nvPicPr>
          <p:cNvPr id="184" name="Google Shape;184;p9" hidden="0"/>
          <p:cNvPicPr/>
          <p:nvPr isPhoto="0" userDrawn="0"/>
        </p:nvPicPr>
        <p:blipFill>
          <a:blip r:embed="rId2">
            <a:alphaModFix/>
          </a:blip>
          <a:srcRect l="0" t="0" r="0" b="0"/>
          <a:stretch/>
        </p:blipFill>
        <p:spPr bwMode="auto">
          <a:xfrm>
            <a:off x="9144000" y="5229225"/>
            <a:ext cx="3048000" cy="16287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theme/_rels/theme1.xml.rels><?xml version="1.0" encoding="UTF-8" standalone="yes"?><Relationships xmlns="http://schemas.openxmlformats.org/package/2006/relationships"></Relationships>
</file>

<file path=ppt/theme/theme1.xml><?xml version="1.0" encoding="utf-8"?>
<a:theme xmlns:a="http://schemas.openxmlformats.org/drawingml/2006/main" xmlns:r="http://schemas.openxmlformats.org/officeDocument/2006/relationships" xmlns:p="http://schemas.openxmlformats.org/presentation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Arial"/>
        <a:cs typeface="Arial"/>
      </a:majorFont>
      <a:minorFont>
        <a:latin typeface="Arial"/>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theme>
</file>

<file path=docProps/app.xml><?xml version="1.0" encoding="utf-8"?>
<Properties xmlns="http://schemas.openxmlformats.org/officeDocument/2006/extended-properties" xmlns:vt="http://schemas.openxmlformats.org/officeDocument/2006/docPropsVTypes">
  <TotalTime>0</TotalTime>
  <Words>0</Words>
  <Application>ONLYOFFICE/7.0.0.132</Application>
  <PresentationFormat>On-screen Show (4:3)</PresentationFormat>
  <Paragraphs>0</Paragraphs>
  <Slides>38</Slides>
  <Notes>38</Notes>
  <HiddenSlides>0</HiddenSlides>
  <MMClips>2</MMClips>
  <ScaleCrop>0</ScaleCrop>
  <HeadingPairs>
    <vt:vector size="4" baseType="variant">
      <vt:variant>
        <vt:lpstr>Theme</vt:lpstr>
      </vt:variant>
      <vt:variant>
        <vt:i4>1</vt:i4>
      </vt:variant>
      <vt:variant>
        <vt:lpstr>Slide Titles</vt:lpstr>
      </vt:variant>
      <vt:variant>
        <vt:i4>38</vt:i4>
      </vt:variant>
    </vt:vector>
  </HeadingPairs>
  <TitlesOfParts>
    <vt:vector size="39" baseType="lpstr">
      <vt:lpstr>Theme 1</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vector>
  </TitlesOfParts>
  <LinksUpToDate>0</LinksUpToDate>
  <SharedDoc>0</SharedDoc>
  <HyperlinksChanged>0</HyperlinksChanged>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Daryna Sterina</dc:creator>
  <cp:keywords/>
  <dc:description/>
  <dc:identifier/>
  <dc:language/>
  <cp:lastModifiedBy>Aigul Hakimova</cp:lastModifiedBy>
  <cp:revision>1</cp:revision>
  <dcterms:created xsi:type="dcterms:W3CDTF">2022-10-25T09:22:43Z</dcterms:created>
  <dcterms:modified xsi:type="dcterms:W3CDTF">2022-11-16T08:46:37Z</dcterms:modified>
  <cp:category/>
  <cp:contentStatus/>
  <cp:version/>
</cp:coreProperties>
</file>